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3.xml" ContentType="application/vnd.openxmlformats-officedocument.theme+xml"/>
  <Override PartName="/ppt/slideLayouts/slideLayout5.xml" ContentType="application/vnd.openxmlformats-officedocument.presentationml.slideLayout+xml"/>
  <Override PartName="/ppt/theme/theme4.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68" r:id="rId2"/>
    <p:sldMasterId id="2147483670" r:id="rId3"/>
    <p:sldMasterId id="2147483666" r:id="rId4"/>
    <p:sldMasterId id="2147483674" r:id="rId5"/>
  </p:sldMasterIdLst>
  <p:notesMasterIdLst>
    <p:notesMasterId r:id="rId34"/>
  </p:notesMasterIdLst>
  <p:handoutMasterIdLst>
    <p:handoutMasterId r:id="rId35"/>
  </p:handoutMasterIdLst>
  <p:sldIdLst>
    <p:sldId id="278" r:id="rId6"/>
    <p:sldId id="276" r:id="rId7"/>
    <p:sldId id="277" r:id="rId8"/>
    <p:sldId id="279" r:id="rId9"/>
    <p:sldId id="280" r:id="rId10"/>
    <p:sldId id="287" r:id="rId11"/>
    <p:sldId id="298" r:id="rId12"/>
    <p:sldId id="281" r:id="rId13"/>
    <p:sldId id="303" r:id="rId14"/>
    <p:sldId id="297" r:id="rId15"/>
    <p:sldId id="282" r:id="rId16"/>
    <p:sldId id="283" r:id="rId17"/>
    <p:sldId id="284" r:id="rId18"/>
    <p:sldId id="301" r:id="rId19"/>
    <p:sldId id="302" r:id="rId20"/>
    <p:sldId id="289" r:id="rId21"/>
    <p:sldId id="299" r:id="rId22"/>
    <p:sldId id="300" r:id="rId23"/>
    <p:sldId id="290" r:id="rId24"/>
    <p:sldId id="291" r:id="rId25"/>
    <p:sldId id="292" r:id="rId26"/>
    <p:sldId id="293" r:id="rId27"/>
    <p:sldId id="294" r:id="rId28"/>
    <p:sldId id="295" r:id="rId29"/>
    <p:sldId id="296" r:id="rId30"/>
    <p:sldId id="285" r:id="rId31"/>
    <p:sldId id="286" r:id="rId32"/>
    <p:sldId id="259" r:id="rId33"/>
  </p:sldIdLst>
  <p:sldSz cx="12195175" cy="6859588"/>
  <p:notesSz cx="6858000" cy="9144000"/>
  <p:defaultTextStyle>
    <a:defPPr>
      <a:defRPr lang="zh-CN"/>
    </a:defPPr>
    <a:lvl1pPr marL="0" algn="l" defTabSz="1219272" rtl="0" eaLnBrk="1" latinLnBrk="0" hangingPunct="1">
      <a:defRPr sz="2400" kern="1200">
        <a:solidFill>
          <a:schemeClr val="tx1"/>
        </a:solidFill>
        <a:latin typeface="+mn-lt"/>
        <a:ea typeface="+mn-ea"/>
        <a:cs typeface="+mn-cs"/>
      </a:defRPr>
    </a:lvl1pPr>
    <a:lvl2pPr marL="609636" algn="l" defTabSz="1219272" rtl="0" eaLnBrk="1" latinLnBrk="0" hangingPunct="1">
      <a:defRPr sz="2400" kern="1200">
        <a:solidFill>
          <a:schemeClr val="tx1"/>
        </a:solidFill>
        <a:latin typeface="+mn-lt"/>
        <a:ea typeface="+mn-ea"/>
        <a:cs typeface="+mn-cs"/>
      </a:defRPr>
    </a:lvl2pPr>
    <a:lvl3pPr marL="1219272" algn="l" defTabSz="1219272" rtl="0" eaLnBrk="1" latinLnBrk="0" hangingPunct="1">
      <a:defRPr sz="2400" kern="1200">
        <a:solidFill>
          <a:schemeClr val="tx1"/>
        </a:solidFill>
        <a:latin typeface="+mn-lt"/>
        <a:ea typeface="+mn-ea"/>
        <a:cs typeface="+mn-cs"/>
      </a:defRPr>
    </a:lvl3pPr>
    <a:lvl4pPr marL="1828908" algn="l" defTabSz="1219272" rtl="0" eaLnBrk="1" latinLnBrk="0" hangingPunct="1">
      <a:defRPr sz="2400" kern="1200">
        <a:solidFill>
          <a:schemeClr val="tx1"/>
        </a:solidFill>
        <a:latin typeface="+mn-lt"/>
        <a:ea typeface="+mn-ea"/>
        <a:cs typeface="+mn-cs"/>
      </a:defRPr>
    </a:lvl4pPr>
    <a:lvl5pPr marL="2438545" algn="l" defTabSz="1219272" rtl="0" eaLnBrk="1" latinLnBrk="0" hangingPunct="1">
      <a:defRPr sz="2400" kern="1200">
        <a:solidFill>
          <a:schemeClr val="tx1"/>
        </a:solidFill>
        <a:latin typeface="+mn-lt"/>
        <a:ea typeface="+mn-ea"/>
        <a:cs typeface="+mn-cs"/>
      </a:defRPr>
    </a:lvl5pPr>
    <a:lvl6pPr marL="3048180" algn="l" defTabSz="1219272" rtl="0" eaLnBrk="1" latinLnBrk="0" hangingPunct="1">
      <a:defRPr sz="2400" kern="1200">
        <a:solidFill>
          <a:schemeClr val="tx1"/>
        </a:solidFill>
        <a:latin typeface="+mn-lt"/>
        <a:ea typeface="+mn-ea"/>
        <a:cs typeface="+mn-cs"/>
      </a:defRPr>
    </a:lvl6pPr>
    <a:lvl7pPr marL="3657816" algn="l" defTabSz="1219272" rtl="0" eaLnBrk="1" latinLnBrk="0" hangingPunct="1">
      <a:defRPr sz="2400" kern="1200">
        <a:solidFill>
          <a:schemeClr val="tx1"/>
        </a:solidFill>
        <a:latin typeface="+mn-lt"/>
        <a:ea typeface="+mn-ea"/>
        <a:cs typeface="+mn-cs"/>
      </a:defRPr>
    </a:lvl7pPr>
    <a:lvl8pPr marL="4267452" algn="l" defTabSz="1219272" rtl="0" eaLnBrk="1" latinLnBrk="0" hangingPunct="1">
      <a:defRPr sz="2400" kern="1200">
        <a:solidFill>
          <a:schemeClr val="tx1"/>
        </a:solidFill>
        <a:latin typeface="+mn-lt"/>
        <a:ea typeface="+mn-ea"/>
        <a:cs typeface="+mn-cs"/>
      </a:defRPr>
    </a:lvl8pPr>
    <a:lvl9pPr marL="4877087" algn="l" defTabSz="1219272"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76" userDrawn="1">
          <p15:clr>
            <a:srgbClr val="A4A3A4"/>
          </p15:clr>
        </p15:guide>
        <p15:guide id="2" orient="horz" pos="104" userDrawn="1">
          <p15:clr>
            <a:srgbClr val="A4A3A4"/>
          </p15:clr>
        </p15:guide>
        <p15:guide id="3" orient="horz" pos="3976" userDrawn="1">
          <p15:clr>
            <a:srgbClr val="A4A3A4"/>
          </p15:clr>
        </p15:guide>
        <p15:guide id="4" orient="horz" pos="952" userDrawn="1">
          <p15:clr>
            <a:srgbClr val="A4A3A4"/>
          </p15:clr>
        </p15:guide>
        <p15:guide id="5" pos="367" userDrawn="1">
          <p15:clr>
            <a:srgbClr val="A4A3A4"/>
          </p15:clr>
        </p15:guide>
        <p15:guide id="6" pos="733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49" autoAdjust="0"/>
    <p:restoredTop sz="93114" autoAdjust="0"/>
  </p:normalViewPr>
  <p:slideViewPr>
    <p:cSldViewPr snapToObjects="1">
      <p:cViewPr varScale="1">
        <p:scale>
          <a:sx n="56" d="100"/>
          <a:sy n="56" d="100"/>
        </p:scale>
        <p:origin x="740" y="44"/>
      </p:cViewPr>
      <p:guideLst>
        <p:guide orient="horz" pos="776"/>
        <p:guide orient="horz" pos="104"/>
        <p:guide orient="horz" pos="3976"/>
        <p:guide orient="horz" pos="952"/>
        <p:guide pos="367"/>
        <p:guide pos="7335"/>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1324"/>
    </p:cViewPr>
  </p:sorterViewPr>
  <p:notesViewPr>
    <p:cSldViewPr snapToObjects="1">
      <p:cViewPr varScale="1">
        <p:scale>
          <a:sx n="71" d="100"/>
          <a:sy n="71" d="100"/>
        </p:scale>
        <p:origin x="2523" y="33"/>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ableStyles" Target="tableStyles.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handoutMaster" Target="handoutMasters/handoutMaster1.xml"/><Relationship Id="rId8" Type="http://schemas.openxmlformats.org/officeDocument/2006/relationships/slide" Target="slides/slide3.xml"/><Relationship Id="rId3" Type="http://schemas.openxmlformats.org/officeDocument/2006/relationships/slideMaster" Target="slideMasters/slideMaster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126CDA7-EB88-479D-AD49-AD9825C579CD}" type="doc">
      <dgm:prSet loTypeId="urn:microsoft.com/office/officeart/2008/layout/VerticalCurvedList" loCatId="list" qsTypeId="urn:microsoft.com/office/officeart/2005/8/quickstyle/simple3" qsCatId="simple" csTypeId="urn:microsoft.com/office/officeart/2005/8/colors/accent1_2" csCatId="accent1" phldr="1"/>
      <dgm:spPr/>
      <dgm:t>
        <a:bodyPr/>
        <a:lstStyle/>
        <a:p>
          <a:endParaRPr lang="en-US"/>
        </a:p>
      </dgm:t>
    </dgm:pt>
    <dgm:pt modelId="{FADE33F7-AC8E-4634-9CE2-14C4C9D0E438}">
      <dgm:prSet phldrT="[Text]" custT="1"/>
      <dgm:spPr/>
      <dgm:t>
        <a:bodyPr/>
        <a:lstStyle/>
        <a:p>
          <a:r>
            <a:rPr lang="en-US" sz="2000" dirty="0"/>
            <a:t>Cloudification</a:t>
          </a:r>
        </a:p>
      </dgm:t>
    </dgm:pt>
    <dgm:pt modelId="{86B6B9A4-82E5-4DE7-8F08-BA387AB50B29}" type="parTrans" cxnId="{D788CD8F-82E6-4F87-84F5-8F8C513B3653}">
      <dgm:prSet/>
      <dgm:spPr/>
      <dgm:t>
        <a:bodyPr/>
        <a:lstStyle/>
        <a:p>
          <a:endParaRPr lang="en-US"/>
        </a:p>
      </dgm:t>
    </dgm:pt>
    <dgm:pt modelId="{7708B44A-B24C-49D3-8E43-EE5EAF5247E1}" type="sibTrans" cxnId="{D788CD8F-82E6-4F87-84F5-8F8C513B3653}">
      <dgm:prSet/>
      <dgm:spPr/>
      <dgm:t>
        <a:bodyPr/>
        <a:lstStyle/>
        <a:p>
          <a:endParaRPr lang="en-US"/>
        </a:p>
      </dgm:t>
    </dgm:pt>
    <dgm:pt modelId="{5C7330C3-CC1C-4EEE-BE3D-B4136CA6A3E2}">
      <dgm:prSet phldrT="[Text]"/>
      <dgm:spPr/>
      <dgm:t>
        <a:bodyPr/>
        <a:lstStyle/>
        <a:p>
          <a:r>
            <a:rPr lang="en-US" dirty="0"/>
            <a:t>Machine-2-Machine &amp; IoT</a:t>
          </a:r>
        </a:p>
      </dgm:t>
    </dgm:pt>
    <dgm:pt modelId="{C525F8F4-D0F2-4738-A196-23A2DC044FCB}" type="parTrans" cxnId="{78306CFD-AFAD-4063-A256-E589356E2892}">
      <dgm:prSet/>
      <dgm:spPr/>
      <dgm:t>
        <a:bodyPr/>
        <a:lstStyle/>
        <a:p>
          <a:endParaRPr lang="en-US"/>
        </a:p>
      </dgm:t>
    </dgm:pt>
    <dgm:pt modelId="{3622D0F0-4432-4FD9-8FEE-4299E70CBB1B}" type="sibTrans" cxnId="{78306CFD-AFAD-4063-A256-E589356E2892}">
      <dgm:prSet/>
      <dgm:spPr/>
      <dgm:t>
        <a:bodyPr/>
        <a:lstStyle/>
        <a:p>
          <a:endParaRPr lang="en-US"/>
        </a:p>
      </dgm:t>
    </dgm:pt>
    <dgm:pt modelId="{D06E176A-BAEE-402E-99AC-54C0C7A3123A}">
      <dgm:prSet phldrT="[Text]" custT="1"/>
      <dgm:spPr/>
      <dgm:t>
        <a:bodyPr/>
        <a:lstStyle/>
        <a:p>
          <a:r>
            <a:rPr lang="en-US" sz="2000" dirty="0"/>
            <a:t>Distributed Architecture</a:t>
          </a:r>
        </a:p>
      </dgm:t>
    </dgm:pt>
    <dgm:pt modelId="{2195494D-B3CB-40AE-AF14-2EA78D7C5224}" type="parTrans" cxnId="{10A2AB9D-8591-462A-BA28-17CD598FC333}">
      <dgm:prSet/>
      <dgm:spPr/>
      <dgm:t>
        <a:bodyPr/>
        <a:lstStyle/>
        <a:p>
          <a:endParaRPr lang="en-US"/>
        </a:p>
      </dgm:t>
    </dgm:pt>
    <dgm:pt modelId="{57FB8ACF-C727-4871-B952-E042A8A25178}" type="sibTrans" cxnId="{10A2AB9D-8591-462A-BA28-17CD598FC333}">
      <dgm:prSet/>
      <dgm:spPr/>
      <dgm:t>
        <a:bodyPr/>
        <a:lstStyle/>
        <a:p>
          <a:endParaRPr lang="en-US"/>
        </a:p>
      </dgm:t>
    </dgm:pt>
    <dgm:pt modelId="{860A3042-6F94-41B8-8DB0-E971075097C7}">
      <dgm:prSet phldrT="[Text]" custT="1"/>
      <dgm:spPr/>
      <dgm:t>
        <a:bodyPr/>
        <a:lstStyle/>
        <a:p>
          <a:r>
            <a:rPr lang="en-US" sz="2000" dirty="0"/>
            <a:t>Safety/Privacy Critical Scenarios</a:t>
          </a:r>
        </a:p>
      </dgm:t>
    </dgm:pt>
    <dgm:pt modelId="{DCC5B761-634A-4FAE-8553-B53D857FFA03}" type="parTrans" cxnId="{380153C6-0E4F-4719-9995-01360B9DAEEA}">
      <dgm:prSet/>
      <dgm:spPr/>
      <dgm:t>
        <a:bodyPr/>
        <a:lstStyle/>
        <a:p>
          <a:endParaRPr lang="en-US"/>
        </a:p>
      </dgm:t>
    </dgm:pt>
    <dgm:pt modelId="{B57E95A9-E0E5-482A-83CF-0F79FE452001}" type="sibTrans" cxnId="{380153C6-0E4F-4719-9995-01360B9DAEEA}">
      <dgm:prSet/>
      <dgm:spPr/>
      <dgm:t>
        <a:bodyPr/>
        <a:lstStyle/>
        <a:p>
          <a:endParaRPr lang="en-US"/>
        </a:p>
      </dgm:t>
    </dgm:pt>
    <dgm:pt modelId="{797ACA49-FE4B-46F1-AC01-72EA3FDFFFBB}">
      <dgm:prSet phldrT="[Text]" custT="1"/>
      <dgm:spPr/>
      <dgm:t>
        <a:bodyPr/>
        <a:lstStyle/>
        <a:p>
          <a:r>
            <a:rPr lang="en-US" sz="2000" dirty="0"/>
            <a:t>Multi-Tenancy (B2B Network Sharing e.g., MVNO)</a:t>
          </a:r>
        </a:p>
      </dgm:t>
    </dgm:pt>
    <dgm:pt modelId="{65614247-AA85-4D3C-A30C-DB3F9D537B36}" type="parTrans" cxnId="{D3C1CEE4-6921-4743-AAFA-AB58616A1EEA}">
      <dgm:prSet/>
      <dgm:spPr/>
      <dgm:t>
        <a:bodyPr/>
        <a:lstStyle/>
        <a:p>
          <a:endParaRPr lang="en-US"/>
        </a:p>
      </dgm:t>
    </dgm:pt>
    <dgm:pt modelId="{805634B1-9B13-47C8-8F14-9E08E29D884D}" type="sibTrans" cxnId="{D3C1CEE4-6921-4743-AAFA-AB58616A1EEA}">
      <dgm:prSet/>
      <dgm:spPr/>
      <dgm:t>
        <a:bodyPr/>
        <a:lstStyle/>
        <a:p>
          <a:endParaRPr lang="en-US"/>
        </a:p>
      </dgm:t>
    </dgm:pt>
    <dgm:pt modelId="{FAB7561C-F25E-465E-B8C4-803EA885859E}">
      <dgm:prSet phldrT="[Text]" custT="1"/>
      <dgm:spPr/>
      <dgm:t>
        <a:bodyPr/>
        <a:lstStyle/>
        <a:p>
          <a:r>
            <a:rPr lang="en-US" sz="2000" dirty="0"/>
            <a:t>5G &amp; Legacy Technologies</a:t>
          </a:r>
        </a:p>
      </dgm:t>
    </dgm:pt>
    <dgm:pt modelId="{9EF196B7-C7D9-463A-B383-A804AF25C998}" type="parTrans" cxnId="{BA768360-599D-4746-863D-F32418A98104}">
      <dgm:prSet/>
      <dgm:spPr/>
      <dgm:t>
        <a:bodyPr/>
        <a:lstStyle/>
        <a:p>
          <a:endParaRPr lang="en-US"/>
        </a:p>
      </dgm:t>
    </dgm:pt>
    <dgm:pt modelId="{1ECFE737-058E-4157-B006-AD7BA603217F}" type="sibTrans" cxnId="{BA768360-599D-4746-863D-F32418A98104}">
      <dgm:prSet/>
      <dgm:spPr/>
      <dgm:t>
        <a:bodyPr/>
        <a:lstStyle/>
        <a:p>
          <a:endParaRPr lang="en-US"/>
        </a:p>
      </dgm:t>
    </dgm:pt>
    <dgm:pt modelId="{33009E02-4A94-409A-9E4E-40F9B86EE575}" type="pres">
      <dgm:prSet presAssocID="{A126CDA7-EB88-479D-AD49-AD9825C579CD}" presName="Name0" presStyleCnt="0">
        <dgm:presLayoutVars>
          <dgm:chMax val="7"/>
          <dgm:chPref val="7"/>
          <dgm:dir/>
        </dgm:presLayoutVars>
      </dgm:prSet>
      <dgm:spPr/>
    </dgm:pt>
    <dgm:pt modelId="{28AE4F0D-6390-42F3-BFD7-DBAE256DA7A0}" type="pres">
      <dgm:prSet presAssocID="{A126CDA7-EB88-479D-AD49-AD9825C579CD}" presName="Name1" presStyleCnt="0"/>
      <dgm:spPr/>
    </dgm:pt>
    <dgm:pt modelId="{FDCF3F70-42EB-4DCA-B834-30E7ED89C503}" type="pres">
      <dgm:prSet presAssocID="{A126CDA7-EB88-479D-AD49-AD9825C579CD}" presName="cycle" presStyleCnt="0"/>
      <dgm:spPr/>
    </dgm:pt>
    <dgm:pt modelId="{91FE73E2-E723-495C-9D5E-FCCC61C95375}" type="pres">
      <dgm:prSet presAssocID="{A126CDA7-EB88-479D-AD49-AD9825C579CD}" presName="srcNode" presStyleLbl="node1" presStyleIdx="0" presStyleCnt="6"/>
      <dgm:spPr/>
    </dgm:pt>
    <dgm:pt modelId="{05C67FFB-D0AE-42BD-927B-CE902AE7ED5D}" type="pres">
      <dgm:prSet presAssocID="{A126CDA7-EB88-479D-AD49-AD9825C579CD}" presName="conn" presStyleLbl="parChTrans1D2" presStyleIdx="0" presStyleCnt="1"/>
      <dgm:spPr/>
    </dgm:pt>
    <dgm:pt modelId="{E739CBFC-823D-4FE7-94B8-5C43D37619AF}" type="pres">
      <dgm:prSet presAssocID="{A126CDA7-EB88-479D-AD49-AD9825C579CD}" presName="extraNode" presStyleLbl="node1" presStyleIdx="0" presStyleCnt="6"/>
      <dgm:spPr/>
    </dgm:pt>
    <dgm:pt modelId="{91B01A5A-42CC-43EF-AD80-D564B2CF1F7B}" type="pres">
      <dgm:prSet presAssocID="{A126CDA7-EB88-479D-AD49-AD9825C579CD}" presName="dstNode" presStyleLbl="node1" presStyleIdx="0" presStyleCnt="6"/>
      <dgm:spPr/>
    </dgm:pt>
    <dgm:pt modelId="{217CC723-0F59-4408-B811-571703DA3651}" type="pres">
      <dgm:prSet presAssocID="{FADE33F7-AC8E-4634-9CE2-14C4C9D0E438}" presName="text_1" presStyleLbl="node1" presStyleIdx="0" presStyleCnt="6" custLinFactY="-9755" custLinFactNeighborY="-100000">
        <dgm:presLayoutVars>
          <dgm:bulletEnabled val="1"/>
        </dgm:presLayoutVars>
      </dgm:prSet>
      <dgm:spPr/>
    </dgm:pt>
    <dgm:pt modelId="{571A9AD8-C064-4CFF-980E-F943899E67CB}" type="pres">
      <dgm:prSet presAssocID="{FADE33F7-AC8E-4634-9CE2-14C4C9D0E438}" presName="accent_1" presStyleCnt="0"/>
      <dgm:spPr/>
    </dgm:pt>
    <dgm:pt modelId="{C264A116-37D1-4C5F-A990-9EB48DB63D6C}" type="pres">
      <dgm:prSet presAssocID="{FADE33F7-AC8E-4634-9CE2-14C4C9D0E438}" presName="accentRepeatNode" presStyleLbl="solidFgAcc1" presStyleIdx="0" presStyleCnt="6" custLinFactNeighborX="-32252" custLinFactNeighborY="-92202"/>
      <dgm:spPr/>
    </dgm:pt>
    <dgm:pt modelId="{DBE2256B-AB97-403B-A3B6-AA2FF9AC532A}" type="pres">
      <dgm:prSet presAssocID="{D06E176A-BAEE-402E-99AC-54C0C7A3123A}" presName="text_2" presStyleLbl="node1" presStyleIdx="1" presStyleCnt="6" custLinFactY="-2892" custLinFactNeighborY="-100000">
        <dgm:presLayoutVars>
          <dgm:bulletEnabled val="1"/>
        </dgm:presLayoutVars>
      </dgm:prSet>
      <dgm:spPr/>
    </dgm:pt>
    <dgm:pt modelId="{2C47A300-E031-4E76-864B-B5357D23D84D}" type="pres">
      <dgm:prSet presAssocID="{D06E176A-BAEE-402E-99AC-54C0C7A3123A}" presName="accent_2" presStyleCnt="0"/>
      <dgm:spPr/>
    </dgm:pt>
    <dgm:pt modelId="{507C30B4-1ABC-4B08-9F0A-9C6C019DE70F}" type="pres">
      <dgm:prSet presAssocID="{D06E176A-BAEE-402E-99AC-54C0C7A3123A}" presName="accentRepeatNode" presStyleLbl="solidFgAcc1" presStyleIdx="1" presStyleCnt="6" custLinFactNeighborX="-34337" custLinFactNeighborY="-86479"/>
      <dgm:spPr/>
    </dgm:pt>
    <dgm:pt modelId="{8BDE4FBB-20F5-4414-B367-5345916D4DD3}" type="pres">
      <dgm:prSet presAssocID="{860A3042-6F94-41B8-8DB0-E971075097C7}" presName="text_3" presStyleLbl="node1" presStyleIdx="2" presStyleCnt="6" custScaleY="155213" custLinFactNeighborY="-90881">
        <dgm:presLayoutVars>
          <dgm:bulletEnabled val="1"/>
        </dgm:presLayoutVars>
      </dgm:prSet>
      <dgm:spPr/>
    </dgm:pt>
    <dgm:pt modelId="{EFF7B907-E81E-470C-940F-11F8F8367A6D}" type="pres">
      <dgm:prSet presAssocID="{860A3042-6F94-41B8-8DB0-E971075097C7}" presName="accent_3" presStyleCnt="0"/>
      <dgm:spPr/>
    </dgm:pt>
    <dgm:pt modelId="{2562A5D3-CDE2-4854-9AF8-62518B195B81}" type="pres">
      <dgm:prSet presAssocID="{860A3042-6F94-41B8-8DB0-E971075097C7}" presName="accentRepeatNode" presStyleLbl="solidFgAcc1" presStyleIdx="2" presStyleCnt="6" custLinFactNeighborX="-42191" custLinFactNeighborY="-83205"/>
      <dgm:spPr/>
    </dgm:pt>
    <dgm:pt modelId="{472A4422-C57D-4E6F-8D2B-F9E60C4B5F52}" type="pres">
      <dgm:prSet presAssocID="{797ACA49-FE4B-46F1-AC01-72EA3FDFFFBB}" presName="text_4" presStyleLbl="node1" presStyleIdx="3" presStyleCnt="6" custScaleY="199215" custLinFactNeighborY="-32424">
        <dgm:presLayoutVars>
          <dgm:bulletEnabled val="1"/>
        </dgm:presLayoutVars>
      </dgm:prSet>
      <dgm:spPr/>
    </dgm:pt>
    <dgm:pt modelId="{6FE783E9-BA84-4666-83A3-D4CE76DCBF40}" type="pres">
      <dgm:prSet presAssocID="{797ACA49-FE4B-46F1-AC01-72EA3FDFFFBB}" presName="accent_4" presStyleCnt="0"/>
      <dgm:spPr/>
    </dgm:pt>
    <dgm:pt modelId="{E3867319-72B6-40F8-927A-8E866B5F7118}" type="pres">
      <dgm:prSet presAssocID="{797ACA49-FE4B-46F1-AC01-72EA3FDFFFBB}" presName="accentRepeatNode" presStyleLbl="solidFgAcc1" presStyleIdx="3" presStyleCnt="6" custLinFactNeighborX="-28851" custLinFactNeighborY="-37660"/>
      <dgm:spPr/>
    </dgm:pt>
    <dgm:pt modelId="{826F8B95-1803-4F01-8AFD-156AFDF62173}" type="pres">
      <dgm:prSet presAssocID="{FAB7561C-F25E-465E-B8C4-803EA885859E}" presName="text_5" presStyleLbl="node1" presStyleIdx="4" presStyleCnt="6" custLinFactNeighborY="44813">
        <dgm:presLayoutVars>
          <dgm:bulletEnabled val="1"/>
        </dgm:presLayoutVars>
      </dgm:prSet>
      <dgm:spPr/>
    </dgm:pt>
    <dgm:pt modelId="{28C79576-E48E-46F7-AC0B-72006EC4E211}" type="pres">
      <dgm:prSet presAssocID="{FAB7561C-F25E-465E-B8C4-803EA885859E}" presName="accent_5" presStyleCnt="0"/>
      <dgm:spPr/>
    </dgm:pt>
    <dgm:pt modelId="{4B5322AB-EB75-4B67-BCDE-476E7F14A516}" type="pres">
      <dgm:prSet presAssocID="{FAB7561C-F25E-465E-B8C4-803EA885859E}" presName="accentRepeatNode" presStyleLbl="solidFgAcc1" presStyleIdx="4" presStyleCnt="6" custLinFactNeighborX="-26043" custLinFactNeighborY="31908"/>
      <dgm:spPr/>
    </dgm:pt>
    <dgm:pt modelId="{A96FB6CD-05D6-41E1-A158-E528F4CBCFE1}" type="pres">
      <dgm:prSet presAssocID="{5C7330C3-CC1C-4EEE-BE3D-B4136CA6A3E2}" presName="text_6" presStyleLbl="node1" presStyleIdx="5" presStyleCnt="6" custLinFactNeighborX="-726" custLinFactNeighborY="72303">
        <dgm:presLayoutVars>
          <dgm:bulletEnabled val="1"/>
        </dgm:presLayoutVars>
      </dgm:prSet>
      <dgm:spPr/>
    </dgm:pt>
    <dgm:pt modelId="{DAB5D9D4-22D7-4353-8CB5-956D90016559}" type="pres">
      <dgm:prSet presAssocID="{5C7330C3-CC1C-4EEE-BE3D-B4136CA6A3E2}" presName="accent_6" presStyleCnt="0"/>
      <dgm:spPr/>
    </dgm:pt>
    <dgm:pt modelId="{D15EECB6-861E-4FE1-AF48-6904CFEA5104}" type="pres">
      <dgm:prSet presAssocID="{5C7330C3-CC1C-4EEE-BE3D-B4136CA6A3E2}" presName="accentRepeatNode" presStyleLbl="solidFgAcc1" presStyleIdx="5" presStyleCnt="6" custLinFactNeighborX="-9555" custLinFactNeighborY="50063"/>
      <dgm:spPr/>
    </dgm:pt>
  </dgm:ptLst>
  <dgm:cxnLst>
    <dgm:cxn modelId="{AABA9A0B-FA91-42DA-A207-141DC95496FF}" type="presOf" srcId="{FADE33F7-AC8E-4634-9CE2-14C4C9D0E438}" destId="{217CC723-0F59-4408-B811-571703DA3651}" srcOrd="0" destOrd="0" presId="urn:microsoft.com/office/officeart/2008/layout/VerticalCurvedList"/>
    <dgm:cxn modelId="{0A58A035-79EE-4E74-A2F5-1BB175B962DC}" type="presOf" srcId="{797ACA49-FE4B-46F1-AC01-72EA3FDFFFBB}" destId="{472A4422-C57D-4E6F-8D2B-F9E60C4B5F52}" srcOrd="0" destOrd="0" presId="urn:microsoft.com/office/officeart/2008/layout/VerticalCurvedList"/>
    <dgm:cxn modelId="{E1A1F53D-6C24-4D8F-8CC0-83B671C88599}" type="presOf" srcId="{7708B44A-B24C-49D3-8E43-EE5EAF5247E1}" destId="{05C67FFB-D0AE-42BD-927B-CE902AE7ED5D}" srcOrd="0" destOrd="0" presId="urn:microsoft.com/office/officeart/2008/layout/VerticalCurvedList"/>
    <dgm:cxn modelId="{BA768360-599D-4746-863D-F32418A98104}" srcId="{A126CDA7-EB88-479D-AD49-AD9825C579CD}" destId="{FAB7561C-F25E-465E-B8C4-803EA885859E}" srcOrd="4" destOrd="0" parTransId="{9EF196B7-C7D9-463A-B383-A804AF25C998}" sibTransId="{1ECFE737-058E-4157-B006-AD7BA603217F}"/>
    <dgm:cxn modelId="{EA700D6E-1D95-4280-A1DC-6D3C1FFA806C}" type="presOf" srcId="{860A3042-6F94-41B8-8DB0-E971075097C7}" destId="{8BDE4FBB-20F5-4414-B367-5345916D4DD3}" srcOrd="0" destOrd="0" presId="urn:microsoft.com/office/officeart/2008/layout/VerticalCurvedList"/>
    <dgm:cxn modelId="{0AF28F58-5090-4797-925B-ED0AF5AF6E81}" type="presOf" srcId="{FAB7561C-F25E-465E-B8C4-803EA885859E}" destId="{826F8B95-1803-4F01-8AFD-156AFDF62173}" srcOrd="0" destOrd="0" presId="urn:microsoft.com/office/officeart/2008/layout/VerticalCurvedList"/>
    <dgm:cxn modelId="{21352F80-E678-4ED2-AE61-996D4C76F81C}" type="presOf" srcId="{5C7330C3-CC1C-4EEE-BE3D-B4136CA6A3E2}" destId="{A96FB6CD-05D6-41E1-A158-E528F4CBCFE1}" srcOrd="0" destOrd="0" presId="urn:microsoft.com/office/officeart/2008/layout/VerticalCurvedList"/>
    <dgm:cxn modelId="{D788CD8F-82E6-4F87-84F5-8F8C513B3653}" srcId="{A126CDA7-EB88-479D-AD49-AD9825C579CD}" destId="{FADE33F7-AC8E-4634-9CE2-14C4C9D0E438}" srcOrd="0" destOrd="0" parTransId="{86B6B9A4-82E5-4DE7-8F08-BA387AB50B29}" sibTransId="{7708B44A-B24C-49D3-8E43-EE5EAF5247E1}"/>
    <dgm:cxn modelId="{10A2AB9D-8591-462A-BA28-17CD598FC333}" srcId="{A126CDA7-EB88-479D-AD49-AD9825C579CD}" destId="{D06E176A-BAEE-402E-99AC-54C0C7A3123A}" srcOrd="1" destOrd="0" parTransId="{2195494D-B3CB-40AE-AF14-2EA78D7C5224}" sibTransId="{57FB8ACF-C727-4871-B952-E042A8A25178}"/>
    <dgm:cxn modelId="{380153C6-0E4F-4719-9995-01360B9DAEEA}" srcId="{A126CDA7-EB88-479D-AD49-AD9825C579CD}" destId="{860A3042-6F94-41B8-8DB0-E971075097C7}" srcOrd="2" destOrd="0" parTransId="{DCC5B761-634A-4FAE-8553-B53D857FFA03}" sibTransId="{B57E95A9-E0E5-482A-83CF-0F79FE452001}"/>
    <dgm:cxn modelId="{04C814DC-2C40-4DB8-91CF-0885D6D5D315}" type="presOf" srcId="{A126CDA7-EB88-479D-AD49-AD9825C579CD}" destId="{33009E02-4A94-409A-9E4E-40F9B86EE575}" srcOrd="0" destOrd="0" presId="urn:microsoft.com/office/officeart/2008/layout/VerticalCurvedList"/>
    <dgm:cxn modelId="{D3C1CEE4-6921-4743-AAFA-AB58616A1EEA}" srcId="{A126CDA7-EB88-479D-AD49-AD9825C579CD}" destId="{797ACA49-FE4B-46F1-AC01-72EA3FDFFFBB}" srcOrd="3" destOrd="0" parTransId="{65614247-AA85-4D3C-A30C-DB3F9D537B36}" sibTransId="{805634B1-9B13-47C8-8F14-9E08E29D884D}"/>
    <dgm:cxn modelId="{EB719BFB-24F9-4978-94A3-50765D98A493}" type="presOf" srcId="{D06E176A-BAEE-402E-99AC-54C0C7A3123A}" destId="{DBE2256B-AB97-403B-A3B6-AA2FF9AC532A}" srcOrd="0" destOrd="0" presId="urn:microsoft.com/office/officeart/2008/layout/VerticalCurvedList"/>
    <dgm:cxn modelId="{78306CFD-AFAD-4063-A256-E589356E2892}" srcId="{A126CDA7-EB88-479D-AD49-AD9825C579CD}" destId="{5C7330C3-CC1C-4EEE-BE3D-B4136CA6A3E2}" srcOrd="5" destOrd="0" parTransId="{C525F8F4-D0F2-4738-A196-23A2DC044FCB}" sibTransId="{3622D0F0-4432-4FD9-8FEE-4299E70CBB1B}"/>
    <dgm:cxn modelId="{A5F3BE4E-7026-4C0B-96D5-95F1F8F6CACB}" type="presParOf" srcId="{33009E02-4A94-409A-9E4E-40F9B86EE575}" destId="{28AE4F0D-6390-42F3-BFD7-DBAE256DA7A0}" srcOrd="0" destOrd="0" presId="urn:microsoft.com/office/officeart/2008/layout/VerticalCurvedList"/>
    <dgm:cxn modelId="{4229F314-BC74-4FCB-9E55-ED109B125B41}" type="presParOf" srcId="{28AE4F0D-6390-42F3-BFD7-DBAE256DA7A0}" destId="{FDCF3F70-42EB-4DCA-B834-30E7ED89C503}" srcOrd="0" destOrd="0" presId="urn:microsoft.com/office/officeart/2008/layout/VerticalCurvedList"/>
    <dgm:cxn modelId="{AFBEA127-A2CC-4958-9F7F-E53BDD36FB1C}" type="presParOf" srcId="{FDCF3F70-42EB-4DCA-B834-30E7ED89C503}" destId="{91FE73E2-E723-495C-9D5E-FCCC61C95375}" srcOrd="0" destOrd="0" presId="urn:microsoft.com/office/officeart/2008/layout/VerticalCurvedList"/>
    <dgm:cxn modelId="{41EF6B63-0BAA-4C03-9B02-4480E24B0FC0}" type="presParOf" srcId="{FDCF3F70-42EB-4DCA-B834-30E7ED89C503}" destId="{05C67FFB-D0AE-42BD-927B-CE902AE7ED5D}" srcOrd="1" destOrd="0" presId="urn:microsoft.com/office/officeart/2008/layout/VerticalCurvedList"/>
    <dgm:cxn modelId="{0022F8CF-2447-4D97-8D51-F018518F7A63}" type="presParOf" srcId="{FDCF3F70-42EB-4DCA-B834-30E7ED89C503}" destId="{E739CBFC-823D-4FE7-94B8-5C43D37619AF}" srcOrd="2" destOrd="0" presId="urn:microsoft.com/office/officeart/2008/layout/VerticalCurvedList"/>
    <dgm:cxn modelId="{4EB46BC7-987E-4F1B-9549-3CF96D0CD06A}" type="presParOf" srcId="{FDCF3F70-42EB-4DCA-B834-30E7ED89C503}" destId="{91B01A5A-42CC-43EF-AD80-D564B2CF1F7B}" srcOrd="3" destOrd="0" presId="urn:microsoft.com/office/officeart/2008/layout/VerticalCurvedList"/>
    <dgm:cxn modelId="{F0E903C2-BA4A-4C89-9499-917733854AD3}" type="presParOf" srcId="{28AE4F0D-6390-42F3-BFD7-DBAE256DA7A0}" destId="{217CC723-0F59-4408-B811-571703DA3651}" srcOrd="1" destOrd="0" presId="urn:microsoft.com/office/officeart/2008/layout/VerticalCurvedList"/>
    <dgm:cxn modelId="{A1D92C98-5D9A-448C-8313-9466CA35624F}" type="presParOf" srcId="{28AE4F0D-6390-42F3-BFD7-DBAE256DA7A0}" destId="{571A9AD8-C064-4CFF-980E-F943899E67CB}" srcOrd="2" destOrd="0" presId="urn:microsoft.com/office/officeart/2008/layout/VerticalCurvedList"/>
    <dgm:cxn modelId="{F92628FB-E5FC-4CA4-8D37-54860D9E2238}" type="presParOf" srcId="{571A9AD8-C064-4CFF-980E-F943899E67CB}" destId="{C264A116-37D1-4C5F-A990-9EB48DB63D6C}" srcOrd="0" destOrd="0" presId="urn:microsoft.com/office/officeart/2008/layout/VerticalCurvedList"/>
    <dgm:cxn modelId="{5DC10C54-0FBA-41A5-9A21-1BD6DC969C33}" type="presParOf" srcId="{28AE4F0D-6390-42F3-BFD7-DBAE256DA7A0}" destId="{DBE2256B-AB97-403B-A3B6-AA2FF9AC532A}" srcOrd="3" destOrd="0" presId="urn:microsoft.com/office/officeart/2008/layout/VerticalCurvedList"/>
    <dgm:cxn modelId="{B9538DE9-80AF-4D7E-9663-D4E0A41275B5}" type="presParOf" srcId="{28AE4F0D-6390-42F3-BFD7-DBAE256DA7A0}" destId="{2C47A300-E031-4E76-864B-B5357D23D84D}" srcOrd="4" destOrd="0" presId="urn:microsoft.com/office/officeart/2008/layout/VerticalCurvedList"/>
    <dgm:cxn modelId="{D6B0F9E5-ED75-46D2-8846-1E3C34D80CB2}" type="presParOf" srcId="{2C47A300-E031-4E76-864B-B5357D23D84D}" destId="{507C30B4-1ABC-4B08-9F0A-9C6C019DE70F}" srcOrd="0" destOrd="0" presId="urn:microsoft.com/office/officeart/2008/layout/VerticalCurvedList"/>
    <dgm:cxn modelId="{FC082D7C-A39F-4621-A97C-BAED4B7A3AB4}" type="presParOf" srcId="{28AE4F0D-6390-42F3-BFD7-DBAE256DA7A0}" destId="{8BDE4FBB-20F5-4414-B367-5345916D4DD3}" srcOrd="5" destOrd="0" presId="urn:microsoft.com/office/officeart/2008/layout/VerticalCurvedList"/>
    <dgm:cxn modelId="{3838957F-6E7F-46C8-8E60-E05A3CFFB51E}" type="presParOf" srcId="{28AE4F0D-6390-42F3-BFD7-DBAE256DA7A0}" destId="{EFF7B907-E81E-470C-940F-11F8F8367A6D}" srcOrd="6" destOrd="0" presId="urn:microsoft.com/office/officeart/2008/layout/VerticalCurvedList"/>
    <dgm:cxn modelId="{301AD220-4774-4854-97AA-1D7191B90681}" type="presParOf" srcId="{EFF7B907-E81E-470C-940F-11F8F8367A6D}" destId="{2562A5D3-CDE2-4854-9AF8-62518B195B81}" srcOrd="0" destOrd="0" presId="urn:microsoft.com/office/officeart/2008/layout/VerticalCurvedList"/>
    <dgm:cxn modelId="{AB440BD6-6E5E-4C44-AAAE-F48C3C86998A}" type="presParOf" srcId="{28AE4F0D-6390-42F3-BFD7-DBAE256DA7A0}" destId="{472A4422-C57D-4E6F-8D2B-F9E60C4B5F52}" srcOrd="7" destOrd="0" presId="urn:microsoft.com/office/officeart/2008/layout/VerticalCurvedList"/>
    <dgm:cxn modelId="{5374C3EC-080D-4631-A4D9-1066B3E7A93B}" type="presParOf" srcId="{28AE4F0D-6390-42F3-BFD7-DBAE256DA7A0}" destId="{6FE783E9-BA84-4666-83A3-D4CE76DCBF40}" srcOrd="8" destOrd="0" presId="urn:microsoft.com/office/officeart/2008/layout/VerticalCurvedList"/>
    <dgm:cxn modelId="{AF46CAC5-F2A6-4A65-8382-F4F1B96DB53B}" type="presParOf" srcId="{6FE783E9-BA84-4666-83A3-D4CE76DCBF40}" destId="{E3867319-72B6-40F8-927A-8E866B5F7118}" srcOrd="0" destOrd="0" presId="urn:microsoft.com/office/officeart/2008/layout/VerticalCurvedList"/>
    <dgm:cxn modelId="{20BDE950-B7E5-4E68-AFE8-E50F6C8305DF}" type="presParOf" srcId="{28AE4F0D-6390-42F3-BFD7-DBAE256DA7A0}" destId="{826F8B95-1803-4F01-8AFD-156AFDF62173}" srcOrd="9" destOrd="0" presId="urn:microsoft.com/office/officeart/2008/layout/VerticalCurvedList"/>
    <dgm:cxn modelId="{4A92F3C0-DFAC-4BA8-BF25-F23CDBC96437}" type="presParOf" srcId="{28AE4F0D-6390-42F3-BFD7-DBAE256DA7A0}" destId="{28C79576-E48E-46F7-AC0B-72006EC4E211}" srcOrd="10" destOrd="0" presId="urn:microsoft.com/office/officeart/2008/layout/VerticalCurvedList"/>
    <dgm:cxn modelId="{0D86E7EC-A31D-4D68-A9E7-A4C4D2ACE793}" type="presParOf" srcId="{28C79576-E48E-46F7-AC0B-72006EC4E211}" destId="{4B5322AB-EB75-4B67-BCDE-476E7F14A516}" srcOrd="0" destOrd="0" presId="urn:microsoft.com/office/officeart/2008/layout/VerticalCurvedList"/>
    <dgm:cxn modelId="{BC627748-B87B-4AD0-A3BD-05FE4293EEBE}" type="presParOf" srcId="{28AE4F0D-6390-42F3-BFD7-DBAE256DA7A0}" destId="{A96FB6CD-05D6-41E1-A158-E528F4CBCFE1}" srcOrd="11" destOrd="0" presId="urn:microsoft.com/office/officeart/2008/layout/VerticalCurvedList"/>
    <dgm:cxn modelId="{D63A5FC1-B8BF-49DB-9E47-D73E1D849754}" type="presParOf" srcId="{28AE4F0D-6390-42F3-BFD7-DBAE256DA7A0}" destId="{DAB5D9D4-22D7-4353-8CB5-956D90016559}" srcOrd="12" destOrd="0" presId="urn:microsoft.com/office/officeart/2008/layout/VerticalCurvedList"/>
    <dgm:cxn modelId="{C9CCDA0D-4A10-46AD-88AE-96F18F9519BE}" type="presParOf" srcId="{DAB5D9D4-22D7-4353-8CB5-956D90016559}" destId="{D15EECB6-861E-4FE1-AF48-6904CFEA5104}"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C67FFB-D0AE-42BD-927B-CE902AE7ED5D}">
      <dsp:nvSpPr>
        <dsp:cNvPr id="0" name=""/>
        <dsp:cNvSpPr/>
      </dsp:nvSpPr>
      <dsp:spPr>
        <a:xfrm>
          <a:off x="-5409804" y="-519673"/>
          <a:ext cx="6441534" cy="6441534"/>
        </a:xfrm>
        <a:prstGeom prst="blockArc">
          <a:avLst>
            <a:gd name="adj1" fmla="val 18900000"/>
            <a:gd name="adj2" fmla="val 2700000"/>
            <a:gd name="adj3" fmla="val 335"/>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17CC723-0F59-4408-B811-571703DA3651}">
      <dsp:nvSpPr>
        <dsp:cNvPr id="0" name=""/>
        <dsp:cNvSpPr/>
      </dsp:nvSpPr>
      <dsp:spPr>
        <a:xfrm>
          <a:off x="384633" y="7793"/>
          <a:ext cx="3376613" cy="50374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9844"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dirty="0"/>
            <a:t>Cloudification</a:t>
          </a:r>
        </a:p>
      </dsp:txBody>
      <dsp:txXfrm>
        <a:off x="384633" y="7793"/>
        <a:ext cx="3376613" cy="503740"/>
      </dsp:txXfrm>
    </dsp:sp>
    <dsp:sp modelId="{C264A116-37D1-4C5F-A990-9EB48DB63D6C}">
      <dsp:nvSpPr>
        <dsp:cNvPr id="0" name=""/>
        <dsp:cNvSpPr/>
      </dsp:nvSpPr>
      <dsp:spPr>
        <a:xfrm>
          <a:off x="0" y="0"/>
          <a:ext cx="629676" cy="629676"/>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DBE2256B-AB97-403B-A3B6-AA2FF9AC532A}">
      <dsp:nvSpPr>
        <dsp:cNvPr id="0" name=""/>
        <dsp:cNvSpPr/>
      </dsp:nvSpPr>
      <dsp:spPr>
        <a:xfrm>
          <a:off x="798994" y="797880"/>
          <a:ext cx="2962252" cy="50374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9844"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dirty="0"/>
            <a:t>Distributed Architecture</a:t>
          </a:r>
        </a:p>
      </dsp:txBody>
      <dsp:txXfrm>
        <a:off x="798994" y="797880"/>
        <a:ext cx="2962252" cy="503740"/>
      </dsp:txXfrm>
    </dsp:sp>
    <dsp:sp modelId="{507C30B4-1ABC-4B08-9F0A-9C6C019DE70F}">
      <dsp:nvSpPr>
        <dsp:cNvPr id="0" name=""/>
        <dsp:cNvSpPr/>
      </dsp:nvSpPr>
      <dsp:spPr>
        <a:xfrm>
          <a:off x="267945" y="708684"/>
          <a:ext cx="629676" cy="629676"/>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8BDE4FBB-20F5-4414-B367-5345916D4DD3}">
      <dsp:nvSpPr>
        <dsp:cNvPr id="0" name=""/>
        <dsp:cNvSpPr/>
      </dsp:nvSpPr>
      <dsp:spPr>
        <a:xfrm>
          <a:off x="988471" y="1474835"/>
          <a:ext cx="2772775" cy="781871"/>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9844"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dirty="0"/>
            <a:t>Safety/Privacy Critical Scenarios</a:t>
          </a:r>
        </a:p>
      </dsp:txBody>
      <dsp:txXfrm>
        <a:off x="988471" y="1474835"/>
        <a:ext cx="2772775" cy="781871"/>
      </dsp:txXfrm>
    </dsp:sp>
    <dsp:sp modelId="{2562A5D3-CDE2-4854-9AF8-62518B195B81}">
      <dsp:nvSpPr>
        <dsp:cNvPr id="0" name=""/>
        <dsp:cNvSpPr/>
      </dsp:nvSpPr>
      <dsp:spPr>
        <a:xfrm>
          <a:off x="407967" y="1484815"/>
          <a:ext cx="629676" cy="629676"/>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472A4422-C57D-4E6F-8D2B-F9E60C4B5F52}">
      <dsp:nvSpPr>
        <dsp:cNvPr id="0" name=""/>
        <dsp:cNvSpPr/>
      </dsp:nvSpPr>
      <dsp:spPr>
        <a:xfrm>
          <a:off x="988471" y="2413515"/>
          <a:ext cx="2772775" cy="1003527"/>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9844"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dirty="0"/>
            <a:t>Multi-Tenancy (B2B Network Sharing e.g., MVNO)</a:t>
          </a:r>
        </a:p>
      </dsp:txBody>
      <dsp:txXfrm>
        <a:off x="988471" y="2413515"/>
        <a:ext cx="2772775" cy="1003527"/>
      </dsp:txXfrm>
    </dsp:sp>
    <dsp:sp modelId="{E3867319-72B6-40F8-927A-8E866B5F7118}">
      <dsp:nvSpPr>
        <dsp:cNvPr id="0" name=""/>
        <dsp:cNvSpPr/>
      </dsp:nvSpPr>
      <dsp:spPr>
        <a:xfrm>
          <a:off x="491966" y="2526638"/>
          <a:ext cx="629676" cy="629676"/>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826F8B95-1803-4F01-8AFD-156AFDF62173}">
      <dsp:nvSpPr>
        <dsp:cNvPr id="0" name=""/>
        <dsp:cNvSpPr/>
      </dsp:nvSpPr>
      <dsp:spPr>
        <a:xfrm>
          <a:off x="798994" y="3807999"/>
          <a:ext cx="2962252" cy="50374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9844"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dirty="0"/>
            <a:t>5G &amp; Legacy Technologies</a:t>
          </a:r>
        </a:p>
      </dsp:txBody>
      <dsp:txXfrm>
        <a:off x="798994" y="3807999"/>
        <a:ext cx="2962252" cy="503740"/>
      </dsp:txXfrm>
    </dsp:sp>
    <dsp:sp modelId="{4B5322AB-EB75-4B67-BCDE-476E7F14A516}">
      <dsp:nvSpPr>
        <dsp:cNvPr id="0" name=""/>
        <dsp:cNvSpPr/>
      </dsp:nvSpPr>
      <dsp:spPr>
        <a:xfrm>
          <a:off x="320170" y="3720207"/>
          <a:ext cx="629676" cy="629676"/>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 modelId="{A96FB6CD-05D6-41E1-A158-E528F4CBCFE1}">
      <dsp:nvSpPr>
        <dsp:cNvPr id="0" name=""/>
        <dsp:cNvSpPr/>
      </dsp:nvSpPr>
      <dsp:spPr>
        <a:xfrm>
          <a:off x="360119" y="4701993"/>
          <a:ext cx="3376613" cy="503740"/>
        </a:xfrm>
        <a:prstGeom prst="rect">
          <a:avLst/>
        </a:prstGeom>
        <a:gradFill rotWithShape="0">
          <a:gsLst>
            <a:gs pos="0">
              <a:schemeClr val="accent1">
                <a:hueOff val="0"/>
                <a:satOff val="0"/>
                <a:lumOff val="0"/>
                <a:alphaOff val="0"/>
                <a:tint val="50000"/>
                <a:satMod val="300000"/>
              </a:schemeClr>
            </a:gs>
            <a:gs pos="35000">
              <a:schemeClr val="accent1">
                <a:hueOff val="0"/>
                <a:satOff val="0"/>
                <a:lumOff val="0"/>
                <a:alphaOff val="0"/>
                <a:tint val="37000"/>
                <a:satMod val="300000"/>
              </a:schemeClr>
            </a:gs>
            <a:gs pos="100000">
              <a:schemeClr val="accent1">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99844" tIns="50800" rIns="50800" bIns="50800" numCol="1" spcCol="1270" anchor="ctr" anchorCtr="0">
          <a:noAutofit/>
        </a:bodyPr>
        <a:lstStyle/>
        <a:p>
          <a:pPr marL="0" lvl="0" indent="0" algn="l" defTabSz="889000">
            <a:lnSpc>
              <a:spcPct val="90000"/>
            </a:lnSpc>
            <a:spcBef>
              <a:spcPct val="0"/>
            </a:spcBef>
            <a:spcAft>
              <a:spcPct val="35000"/>
            </a:spcAft>
            <a:buNone/>
          </a:pPr>
          <a:r>
            <a:rPr lang="en-US" sz="2000" kern="1200" dirty="0"/>
            <a:t>Machine-2-Machine &amp; IoT</a:t>
          </a:r>
        </a:p>
      </dsp:txBody>
      <dsp:txXfrm>
        <a:off x="360119" y="4701993"/>
        <a:ext cx="3376613" cy="503740"/>
      </dsp:txXfrm>
    </dsp:sp>
    <dsp:sp modelId="{D15EECB6-861E-4FE1-AF48-6904CFEA5104}">
      <dsp:nvSpPr>
        <dsp:cNvPr id="0" name=""/>
        <dsp:cNvSpPr/>
      </dsp:nvSpPr>
      <dsp:spPr>
        <a:xfrm>
          <a:off x="9630" y="4590040"/>
          <a:ext cx="629676" cy="629676"/>
        </a:xfrm>
        <a:prstGeom prst="ellipse">
          <a:avLst/>
        </a:prstGeom>
        <a:gradFill rotWithShape="0">
          <a:gsLst>
            <a:gs pos="0">
              <a:schemeClr val="lt1">
                <a:hueOff val="0"/>
                <a:satOff val="0"/>
                <a:lumOff val="0"/>
                <a:alphaOff val="0"/>
                <a:tint val="50000"/>
                <a:satMod val="300000"/>
              </a:schemeClr>
            </a:gs>
            <a:gs pos="35000">
              <a:schemeClr val="lt1">
                <a:hueOff val="0"/>
                <a:satOff val="0"/>
                <a:lumOff val="0"/>
                <a:alphaOff val="0"/>
                <a:tint val="37000"/>
                <a:satMod val="300000"/>
              </a:schemeClr>
            </a:gs>
            <a:gs pos="100000">
              <a:schemeClr val="lt1">
                <a:hueOff val="0"/>
                <a:satOff val="0"/>
                <a:lumOff val="0"/>
                <a:alphaOff val="0"/>
                <a:tint val="15000"/>
                <a:satMod val="350000"/>
              </a:schemeClr>
            </a:gs>
          </a:gsLst>
          <a:lin ang="16200000" scaled="1"/>
        </a:gradFill>
        <a:ln w="9525" cap="flat" cmpd="sng" algn="ctr">
          <a:solidFill>
            <a:schemeClr val="accent1">
              <a:hueOff val="0"/>
              <a:satOff val="0"/>
              <a:lumOff val="0"/>
              <a:alphaOff val="0"/>
            </a:schemeClr>
          </a:solidFill>
          <a:prstDash val="solid"/>
        </a:ln>
        <a:effectLst/>
      </dsp:spPr>
      <dsp:style>
        <a:lnRef idx="1">
          <a:scrgbClr r="0" g="0" b="0"/>
        </a:lnRef>
        <a:fillRef idx="2">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AE37AC6-CD63-43A6-A8AF-DA6897023C72}" type="datetimeFigureOut">
              <a:rPr lang="zh-CN" altLang="en-US" smtClean="0"/>
              <a:t>2020/4/6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91B85BE-7573-414C-BEC9-C51CBD1DD4A9}" type="slidenum">
              <a:rPr lang="zh-CN" altLang="en-US" smtClean="0"/>
              <a:t>‹#›</a:t>
            </a:fld>
            <a:endParaRPr lang="zh-CN" altLang="en-US"/>
          </a:p>
        </p:txBody>
      </p:sp>
    </p:spTree>
    <p:extLst>
      <p:ext uri="{BB962C8B-B14F-4D97-AF65-F5344CB8AC3E}">
        <p14:creationId xmlns:p14="http://schemas.microsoft.com/office/powerpoint/2010/main" val="236680378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CDAAB30-C6C2-41A8-8320-321DB2F04A29}" type="datetimeFigureOut">
              <a:rPr lang="en-US" smtClean="0"/>
              <a:t>4/6/2020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923E5B-D99D-43C5-9CEA-BBB3310ACC0E}" type="slidenum">
              <a:rPr lang="en-US" smtClean="0"/>
              <a:t>‹#›</a:t>
            </a:fld>
            <a:endParaRPr lang="en-US"/>
          </a:p>
        </p:txBody>
      </p:sp>
    </p:spTree>
    <p:extLst>
      <p:ext uri="{BB962C8B-B14F-4D97-AF65-F5344CB8AC3E}">
        <p14:creationId xmlns:p14="http://schemas.microsoft.com/office/powerpoint/2010/main" val="36433881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幻灯片图像占位符 1"/>
          <p:cNvSpPr>
            <a:spLocks noGrp="1" noRot="1" noChangeAspect="1" noTextEdit="1"/>
          </p:cNvSpPr>
          <p:nvPr>
            <p:ph type="sldImg"/>
          </p:nvPr>
        </p:nvSpPr>
        <p:spPr>
          <a:ln/>
        </p:spPr>
      </p:sp>
      <p:sp>
        <p:nvSpPr>
          <p:cNvPr id="9219"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b="1" kern="1200" dirty="0">
                <a:solidFill>
                  <a:schemeClr val="tx1"/>
                </a:solidFill>
                <a:effectLst/>
                <a:latin typeface="+mn-lt"/>
                <a:ea typeface="+mn-ea"/>
                <a:cs typeface="+mn-cs"/>
              </a:rPr>
              <a:t>Security is a Shared Responsibility</a:t>
            </a:r>
            <a:endParaRPr lang="en-US" sz="1200"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Vendor</a:t>
            </a:r>
            <a:r>
              <a:rPr lang="en-US" sz="1200" kern="1200" dirty="0">
                <a:solidFill>
                  <a:schemeClr val="tx1"/>
                </a:solidFill>
                <a:effectLst/>
                <a:latin typeface="+mn-lt"/>
                <a:ea typeface="+mn-ea"/>
                <a:cs typeface="+mn-cs"/>
              </a:rPr>
              <a:t> – Secure and security enabled products via security and privacy by design concepts</a:t>
            </a:r>
          </a:p>
          <a:p>
            <a:pPr lvl="0"/>
            <a:r>
              <a:rPr lang="en-US" sz="1200" b="1" kern="1200" dirty="0">
                <a:solidFill>
                  <a:schemeClr val="tx1"/>
                </a:solidFill>
                <a:effectLst/>
                <a:latin typeface="+mn-lt"/>
                <a:ea typeface="+mn-ea"/>
                <a:cs typeface="+mn-cs"/>
              </a:rPr>
              <a:t>Operator </a:t>
            </a:r>
            <a:r>
              <a:rPr lang="en-US" sz="1200" kern="1200" dirty="0">
                <a:solidFill>
                  <a:schemeClr val="tx1"/>
                </a:solidFill>
                <a:effectLst/>
                <a:latin typeface="+mn-lt"/>
                <a:ea typeface="+mn-ea"/>
                <a:cs typeface="+mn-cs"/>
              </a:rPr>
              <a:t>– Leverage all tools available to secure Deployment and Operational Security</a:t>
            </a:r>
          </a:p>
          <a:p>
            <a:pPr lvl="0"/>
            <a:r>
              <a:rPr lang="en-US" sz="1200" b="1" kern="1200" dirty="0">
                <a:solidFill>
                  <a:schemeClr val="tx1"/>
                </a:solidFill>
                <a:effectLst/>
                <a:latin typeface="+mn-lt"/>
                <a:ea typeface="+mn-ea"/>
                <a:cs typeface="+mn-cs"/>
              </a:rPr>
              <a:t>Service Providers and Customers/Consumers </a:t>
            </a:r>
            <a:r>
              <a:rPr lang="en-US" sz="1200" kern="1200" dirty="0">
                <a:solidFill>
                  <a:schemeClr val="tx1"/>
                </a:solidFill>
                <a:effectLst/>
                <a:latin typeface="+mn-lt"/>
                <a:ea typeface="+mn-ea"/>
                <a:cs typeface="+mn-cs"/>
              </a:rPr>
              <a:t>– Ensure Application security, where possible End Point security, Cyber Hygiene</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Collaboration on standards, requirements and verification mechanisms is imperative.</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Across the public and private sector we need to establish standards based security models for our critical infrastructure.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Exclusion ≠ Security </a:t>
            </a:r>
            <a:r>
              <a:rPr lang="en-US" sz="1200" dirty="0">
                <a:sym typeface="Wingdings" panose="05000000000000000000" pitchFamily="2" charset="2"/>
              </a:rPr>
              <a:t> weakens the ecosystem and sharing, disclosure, collaboration. </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We see quite a bit of collaboration between industry and government in Europe already but we need more here.</a:t>
            </a: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Risk-Based approaches to security of our critical infrastructure.</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Utilize resources (NIST) already available to evaluate organization and technical risk within your businesses.</a:t>
            </a:r>
          </a:p>
          <a:p>
            <a:pPr lvl="0"/>
            <a:r>
              <a:rPr lang="en-US" sz="1200" kern="1200" dirty="0">
                <a:solidFill>
                  <a:schemeClr val="tx1"/>
                </a:solidFill>
                <a:effectLst/>
                <a:latin typeface="+mn-lt"/>
                <a:ea typeface="+mn-ea"/>
                <a:cs typeface="+mn-cs"/>
              </a:rPr>
              <a:t>Establish comprehensive requirements for security and privacy in ICT.</a:t>
            </a:r>
          </a:p>
          <a:p>
            <a:pPr lvl="0"/>
            <a:r>
              <a:rPr lang="en-US" sz="1200" kern="1200" dirty="0">
                <a:solidFill>
                  <a:schemeClr val="tx1"/>
                </a:solidFill>
                <a:effectLst/>
                <a:latin typeface="+mn-lt"/>
                <a:ea typeface="+mn-ea"/>
                <a:cs typeface="+mn-cs"/>
              </a:rPr>
              <a:t>Apply to all of Supply Chain with Zero Trust </a:t>
            </a:r>
            <a:r>
              <a:rPr lang="en-US" sz="1200" kern="1200" dirty="0">
                <a:solidFill>
                  <a:schemeClr val="tx1"/>
                </a:solidFill>
                <a:effectLst/>
                <a:latin typeface="+mn-lt"/>
                <a:ea typeface="+mn-ea"/>
                <a:cs typeface="+mn-cs"/>
                <a:sym typeface="Wingdings" panose="05000000000000000000" pitchFamily="2" charset="2"/>
              </a:rPr>
              <a:t></a:t>
            </a:r>
            <a:r>
              <a:rPr lang="en-US" sz="1200" kern="1200" dirty="0">
                <a:solidFill>
                  <a:schemeClr val="tx1"/>
                </a:solidFill>
                <a:effectLst/>
                <a:latin typeface="+mn-lt"/>
                <a:ea typeface="+mn-ea"/>
                <a:cs typeface="+mn-cs"/>
              </a:rPr>
              <a:t> Assume nothing, Believe no one, Check everything</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Trust Through Verification.</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Globally Integrated Supply Chains must be verified regardless of past “trust” relationships.</a:t>
            </a:r>
          </a:p>
          <a:p>
            <a:pPr lvl="0"/>
            <a:r>
              <a:rPr lang="en-US" sz="1200" kern="1200" dirty="0">
                <a:solidFill>
                  <a:schemeClr val="tx1"/>
                </a:solidFill>
                <a:effectLst/>
                <a:latin typeface="+mn-lt"/>
                <a:ea typeface="+mn-ea"/>
                <a:cs typeface="+mn-cs"/>
              </a:rPr>
              <a:t>Expanded supply chains need more in-depth scrutiny and verification at delivery.</a:t>
            </a:r>
          </a:p>
          <a:p>
            <a:pPr lvl="0"/>
            <a:r>
              <a:rPr lang="en-US" sz="1200" kern="1200" dirty="0">
                <a:solidFill>
                  <a:schemeClr val="tx1"/>
                </a:solidFill>
                <a:effectLst/>
                <a:latin typeface="+mn-lt"/>
                <a:ea typeface="+mn-ea"/>
                <a:cs typeface="+mn-cs"/>
              </a:rPr>
              <a:t>Continual Verification is imperative.</a:t>
            </a:r>
          </a:p>
          <a:p>
            <a:pPr lvl="0"/>
            <a:r>
              <a:rPr lang="en-US" altLang="zh-CN" sz="1200" b="0" dirty="0">
                <a:latin typeface="微软雅黑" pitchFamily="34" charset="-122"/>
                <a:ea typeface="微软雅黑" pitchFamily="34" charset="-122"/>
                <a:sym typeface="Wingdings" panose="05000000000000000000" pitchFamily="2" charset="2"/>
              </a:rPr>
              <a:t>Implementation and Operationalized Security</a:t>
            </a:r>
          </a:p>
          <a:p>
            <a:endParaRPr lang="en-US" sz="1200" dirty="0"/>
          </a:p>
          <a:p>
            <a:r>
              <a:rPr lang="en-US" sz="1200" dirty="0"/>
              <a:t>Quotes from USG </a:t>
            </a:r>
            <a:r>
              <a:rPr lang="en-US" sz="1200" dirty="0">
                <a:sym typeface="Wingdings" panose="05000000000000000000" pitchFamily="2" charset="2"/>
              </a:rPr>
              <a:t></a:t>
            </a:r>
            <a:r>
              <a:rPr lang="en-US" sz="1200" dirty="0"/>
              <a:t> “ Everyone should face the same rules”, “trusted vendors”, “Frameworks for understanding risk”</a:t>
            </a:r>
          </a:p>
          <a:p>
            <a:pPr lvl="0"/>
            <a:endParaRPr lang="en-US" altLang="zh-CN" sz="1200" b="0" dirty="0">
              <a:latin typeface="微软雅黑" pitchFamily="34" charset="-122"/>
              <a:ea typeface="微软雅黑" pitchFamily="34" charset="-122"/>
            </a:endParaRPr>
          </a:p>
        </p:txBody>
      </p:sp>
      <p:sp>
        <p:nvSpPr>
          <p:cNvPr id="922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ea typeface="宋体" panose="02010600030101010101" pitchFamily="2" charset="-122"/>
              </a:defRPr>
            </a:lvl1pPr>
            <a:lvl2pPr marL="746145" indent="-286979">
              <a:defRPr b="1">
                <a:solidFill>
                  <a:schemeClr val="tx1"/>
                </a:solidFill>
                <a:latin typeface="Arial" panose="020B0604020202020204" pitchFamily="34" charset="0"/>
                <a:ea typeface="宋体" panose="02010600030101010101" pitchFamily="2" charset="-122"/>
              </a:defRPr>
            </a:lvl2pPr>
            <a:lvl3pPr marL="1147915" indent="-229583">
              <a:defRPr b="1">
                <a:solidFill>
                  <a:schemeClr val="tx1"/>
                </a:solidFill>
                <a:latin typeface="Arial" panose="020B0604020202020204" pitchFamily="34" charset="0"/>
                <a:ea typeface="宋体" panose="02010600030101010101" pitchFamily="2" charset="-122"/>
              </a:defRPr>
            </a:lvl3pPr>
            <a:lvl4pPr marL="1607081" indent="-229583">
              <a:defRPr b="1">
                <a:solidFill>
                  <a:schemeClr val="tx1"/>
                </a:solidFill>
                <a:latin typeface="Arial" panose="020B0604020202020204" pitchFamily="34" charset="0"/>
                <a:ea typeface="宋体" panose="02010600030101010101" pitchFamily="2" charset="-122"/>
              </a:defRPr>
            </a:lvl4pPr>
            <a:lvl5pPr marL="2066247" indent="-229583">
              <a:defRPr b="1">
                <a:solidFill>
                  <a:schemeClr val="tx1"/>
                </a:solidFill>
                <a:latin typeface="Arial" panose="020B0604020202020204" pitchFamily="34" charset="0"/>
                <a:ea typeface="宋体" panose="02010600030101010101" pitchFamily="2" charset="-122"/>
              </a:defRPr>
            </a:lvl5pPr>
            <a:lvl6pPr marL="2525413" indent="-229583"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6pPr>
            <a:lvl7pPr marL="2984579" indent="-229583"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7pPr>
            <a:lvl8pPr marL="3443745" indent="-229583"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8pPr>
            <a:lvl9pPr marL="3902911" indent="-229583"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9pPr>
          </a:lstStyle>
          <a:p>
            <a:pPr eaLnBrk="0" hangingPunct="0">
              <a:buSzPct val="100000"/>
            </a:pPr>
            <a:fld id="{C4E69861-3248-4D98-954C-51EAF0EAB84F}" type="slidenum">
              <a:rPr lang="zh-CN" altLang="zh-CN" b="0" smtClean="0">
                <a:solidFill>
                  <a:srgbClr val="000000"/>
                </a:solidFill>
                <a:latin typeface="Arial" panose="020B0604020202020204" pitchFamily="34" charset="0"/>
                <a:sym typeface="Arial" panose="020B0604020202020204" pitchFamily="34" charset="0"/>
              </a:rPr>
              <a:pPr eaLnBrk="0" hangingPunct="0">
                <a:buSzPct val="100000"/>
              </a:pPr>
              <a:t>9</a:t>
            </a:fld>
            <a:endParaRPr lang="zh-CN" altLang="zh-CN" b="0">
              <a:solidFill>
                <a:srgbClr val="000000"/>
              </a:solidFill>
              <a:latin typeface="Arial" panose="020B0604020202020204" pitchFamily="34" charset="0"/>
              <a:sym typeface="Arial" panose="020B0604020202020204" pitchFamily="34" charset="0"/>
            </a:endParaRPr>
          </a:p>
        </p:txBody>
      </p:sp>
    </p:spTree>
    <p:extLst>
      <p:ext uri="{BB962C8B-B14F-4D97-AF65-F5344CB8AC3E}">
        <p14:creationId xmlns:p14="http://schemas.microsoft.com/office/powerpoint/2010/main" val="26103047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幻灯片图像占位符 1"/>
          <p:cNvSpPr>
            <a:spLocks noGrp="1" noRot="1" noChangeAspect="1" noTextEdit="1"/>
          </p:cNvSpPr>
          <p:nvPr>
            <p:ph type="sldImg"/>
          </p:nvPr>
        </p:nvSpPr>
        <p:spPr>
          <a:ln/>
        </p:spPr>
      </p:sp>
      <p:sp>
        <p:nvSpPr>
          <p:cNvPr id="9219" name="备注占位符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sz="1200" b="1" kern="1200" dirty="0">
                <a:solidFill>
                  <a:schemeClr val="tx1"/>
                </a:solidFill>
                <a:effectLst/>
                <a:latin typeface="+mn-lt"/>
                <a:ea typeface="+mn-ea"/>
                <a:cs typeface="+mn-cs"/>
              </a:rPr>
              <a:t>Security is a Shared Responsibility</a:t>
            </a:r>
            <a:endParaRPr lang="en-US" sz="1200"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Vendor</a:t>
            </a:r>
            <a:r>
              <a:rPr lang="en-US" sz="1200" kern="1200" dirty="0">
                <a:solidFill>
                  <a:schemeClr val="tx1"/>
                </a:solidFill>
                <a:effectLst/>
                <a:latin typeface="+mn-lt"/>
                <a:ea typeface="+mn-ea"/>
                <a:cs typeface="+mn-cs"/>
              </a:rPr>
              <a:t> – Secure and security enabled products via security and privacy by design concepts</a:t>
            </a:r>
          </a:p>
          <a:p>
            <a:pPr lvl="0"/>
            <a:r>
              <a:rPr lang="en-US" sz="1200" b="1" kern="1200" dirty="0">
                <a:solidFill>
                  <a:schemeClr val="tx1"/>
                </a:solidFill>
                <a:effectLst/>
                <a:latin typeface="+mn-lt"/>
                <a:ea typeface="+mn-ea"/>
                <a:cs typeface="+mn-cs"/>
              </a:rPr>
              <a:t>Operator </a:t>
            </a:r>
            <a:r>
              <a:rPr lang="en-US" sz="1200" kern="1200" dirty="0">
                <a:solidFill>
                  <a:schemeClr val="tx1"/>
                </a:solidFill>
                <a:effectLst/>
                <a:latin typeface="+mn-lt"/>
                <a:ea typeface="+mn-ea"/>
                <a:cs typeface="+mn-cs"/>
              </a:rPr>
              <a:t>– Leverage all tools available to secure Deployment and Operational Security</a:t>
            </a:r>
          </a:p>
          <a:p>
            <a:pPr lvl="0"/>
            <a:r>
              <a:rPr lang="en-US" sz="1200" b="1" kern="1200" dirty="0">
                <a:solidFill>
                  <a:schemeClr val="tx1"/>
                </a:solidFill>
                <a:effectLst/>
                <a:latin typeface="+mn-lt"/>
                <a:ea typeface="+mn-ea"/>
                <a:cs typeface="+mn-cs"/>
              </a:rPr>
              <a:t>Service Providers and Customers/Consumers </a:t>
            </a:r>
            <a:r>
              <a:rPr lang="en-US" sz="1200" kern="1200" dirty="0">
                <a:solidFill>
                  <a:schemeClr val="tx1"/>
                </a:solidFill>
                <a:effectLst/>
                <a:latin typeface="+mn-lt"/>
                <a:ea typeface="+mn-ea"/>
                <a:cs typeface="+mn-cs"/>
              </a:rPr>
              <a:t>– Ensure Application security, where possible End Point security, Cyber Hygiene</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Collaboration on standards, requirements and verification mechanisms is imperative.</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Across the public and private sector we need to establish standards based security models for our critical infrastructure.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Exclusion ≠ Security </a:t>
            </a:r>
            <a:r>
              <a:rPr lang="en-US" sz="1200" dirty="0">
                <a:sym typeface="Wingdings" panose="05000000000000000000" pitchFamily="2" charset="2"/>
              </a:rPr>
              <a:t> weakens the ecosystem and sharing, disclosure, collaboration. </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We see quite a bit of collaboration between industry and government in Europe already but we need more here.</a:t>
            </a:r>
          </a:p>
          <a:p>
            <a:endParaRPr lang="en-US" sz="1200" b="1"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Risk-Based approaches to security of our critical infrastructure.</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Utilize resources (NIST) already available to evaluate organization and technical risk within your businesses.</a:t>
            </a:r>
          </a:p>
          <a:p>
            <a:pPr lvl="0"/>
            <a:r>
              <a:rPr lang="en-US" sz="1200" kern="1200" dirty="0">
                <a:solidFill>
                  <a:schemeClr val="tx1"/>
                </a:solidFill>
                <a:effectLst/>
                <a:latin typeface="+mn-lt"/>
                <a:ea typeface="+mn-ea"/>
                <a:cs typeface="+mn-cs"/>
              </a:rPr>
              <a:t>Establish comprehensive requirements for security and privacy in ICT.</a:t>
            </a:r>
          </a:p>
          <a:p>
            <a:pPr lvl="0"/>
            <a:r>
              <a:rPr lang="en-US" sz="1200" kern="1200" dirty="0">
                <a:solidFill>
                  <a:schemeClr val="tx1"/>
                </a:solidFill>
                <a:effectLst/>
                <a:latin typeface="+mn-lt"/>
                <a:ea typeface="+mn-ea"/>
                <a:cs typeface="+mn-cs"/>
              </a:rPr>
              <a:t>Apply to all of Supply Chain with Zero Trust </a:t>
            </a:r>
            <a:r>
              <a:rPr lang="en-US" sz="1200" kern="1200" dirty="0">
                <a:solidFill>
                  <a:schemeClr val="tx1"/>
                </a:solidFill>
                <a:effectLst/>
                <a:latin typeface="+mn-lt"/>
                <a:ea typeface="+mn-ea"/>
                <a:cs typeface="+mn-cs"/>
                <a:sym typeface="Wingdings" panose="05000000000000000000" pitchFamily="2" charset="2"/>
              </a:rPr>
              <a:t></a:t>
            </a:r>
            <a:r>
              <a:rPr lang="en-US" sz="1200" kern="1200" dirty="0">
                <a:solidFill>
                  <a:schemeClr val="tx1"/>
                </a:solidFill>
                <a:effectLst/>
                <a:latin typeface="+mn-lt"/>
                <a:ea typeface="+mn-ea"/>
                <a:cs typeface="+mn-cs"/>
              </a:rPr>
              <a:t> Assume nothing, Believe no one, Check everything</a:t>
            </a:r>
          </a:p>
          <a:p>
            <a:endParaRPr lang="en-US" sz="1200" kern="1200" dirty="0">
              <a:solidFill>
                <a:schemeClr val="tx1"/>
              </a:solidFill>
              <a:effectLst/>
              <a:latin typeface="+mn-lt"/>
              <a:ea typeface="+mn-ea"/>
              <a:cs typeface="+mn-cs"/>
            </a:endParaRPr>
          </a:p>
          <a:p>
            <a:r>
              <a:rPr lang="en-US" sz="1200" b="1" kern="1200" dirty="0">
                <a:solidFill>
                  <a:schemeClr val="tx1"/>
                </a:solidFill>
                <a:effectLst/>
                <a:latin typeface="+mn-lt"/>
                <a:ea typeface="+mn-ea"/>
                <a:cs typeface="+mn-cs"/>
              </a:rPr>
              <a:t>Trust Through Verification.</a:t>
            </a: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Globally Integrated Supply Chains must be verified regardless of past “trust” relationships.</a:t>
            </a:r>
          </a:p>
          <a:p>
            <a:pPr lvl="0"/>
            <a:r>
              <a:rPr lang="en-US" sz="1200" kern="1200" dirty="0">
                <a:solidFill>
                  <a:schemeClr val="tx1"/>
                </a:solidFill>
                <a:effectLst/>
                <a:latin typeface="+mn-lt"/>
                <a:ea typeface="+mn-ea"/>
                <a:cs typeface="+mn-cs"/>
              </a:rPr>
              <a:t>Expanded supply chains need more in-depth scrutiny and verification at delivery.</a:t>
            </a:r>
          </a:p>
          <a:p>
            <a:pPr lvl="0"/>
            <a:r>
              <a:rPr lang="en-US" sz="1200" kern="1200" dirty="0">
                <a:solidFill>
                  <a:schemeClr val="tx1"/>
                </a:solidFill>
                <a:effectLst/>
                <a:latin typeface="+mn-lt"/>
                <a:ea typeface="+mn-ea"/>
                <a:cs typeface="+mn-cs"/>
              </a:rPr>
              <a:t>Continual Verification is imperative.</a:t>
            </a:r>
          </a:p>
          <a:p>
            <a:pPr lvl="0"/>
            <a:r>
              <a:rPr lang="en-US" altLang="zh-CN" sz="1200" b="0" dirty="0">
                <a:latin typeface="微软雅黑" pitchFamily="34" charset="-122"/>
                <a:ea typeface="微软雅黑" pitchFamily="34" charset="-122"/>
                <a:sym typeface="Wingdings" panose="05000000000000000000" pitchFamily="2" charset="2"/>
              </a:rPr>
              <a:t>Implementation and Operationalized Security</a:t>
            </a:r>
          </a:p>
          <a:p>
            <a:endParaRPr lang="en-US" sz="1200" dirty="0"/>
          </a:p>
          <a:p>
            <a:r>
              <a:rPr lang="en-US" sz="1200" dirty="0"/>
              <a:t>Quotes from USG </a:t>
            </a:r>
            <a:r>
              <a:rPr lang="en-US" sz="1200" dirty="0">
                <a:sym typeface="Wingdings" panose="05000000000000000000" pitchFamily="2" charset="2"/>
              </a:rPr>
              <a:t></a:t>
            </a:r>
            <a:r>
              <a:rPr lang="en-US" sz="1200" dirty="0"/>
              <a:t> “ Everyone should face the same rules”, “trusted vendors”, “Frameworks for understanding risk”</a:t>
            </a:r>
          </a:p>
          <a:p>
            <a:pPr lvl="0"/>
            <a:endParaRPr lang="en-US" altLang="zh-CN" sz="1200" b="0" dirty="0">
              <a:latin typeface="微软雅黑" pitchFamily="34" charset="-122"/>
              <a:ea typeface="微软雅黑" pitchFamily="34" charset="-122"/>
            </a:endParaRPr>
          </a:p>
        </p:txBody>
      </p:sp>
      <p:sp>
        <p:nvSpPr>
          <p:cNvPr id="9220" name="灯片编号占位符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b="1">
                <a:solidFill>
                  <a:schemeClr val="tx1"/>
                </a:solidFill>
                <a:latin typeface="Arial" panose="020B0604020202020204" pitchFamily="34" charset="0"/>
                <a:ea typeface="宋体" panose="02010600030101010101" pitchFamily="2" charset="-122"/>
              </a:defRPr>
            </a:lvl1pPr>
            <a:lvl2pPr marL="746145" indent="-286979">
              <a:defRPr b="1">
                <a:solidFill>
                  <a:schemeClr val="tx1"/>
                </a:solidFill>
                <a:latin typeface="Arial" panose="020B0604020202020204" pitchFamily="34" charset="0"/>
                <a:ea typeface="宋体" panose="02010600030101010101" pitchFamily="2" charset="-122"/>
              </a:defRPr>
            </a:lvl2pPr>
            <a:lvl3pPr marL="1147915" indent="-229583">
              <a:defRPr b="1">
                <a:solidFill>
                  <a:schemeClr val="tx1"/>
                </a:solidFill>
                <a:latin typeface="Arial" panose="020B0604020202020204" pitchFamily="34" charset="0"/>
                <a:ea typeface="宋体" panose="02010600030101010101" pitchFamily="2" charset="-122"/>
              </a:defRPr>
            </a:lvl3pPr>
            <a:lvl4pPr marL="1607081" indent="-229583">
              <a:defRPr b="1">
                <a:solidFill>
                  <a:schemeClr val="tx1"/>
                </a:solidFill>
                <a:latin typeface="Arial" panose="020B0604020202020204" pitchFamily="34" charset="0"/>
                <a:ea typeface="宋体" panose="02010600030101010101" pitchFamily="2" charset="-122"/>
              </a:defRPr>
            </a:lvl4pPr>
            <a:lvl5pPr marL="2066247" indent="-229583">
              <a:defRPr b="1">
                <a:solidFill>
                  <a:schemeClr val="tx1"/>
                </a:solidFill>
                <a:latin typeface="Arial" panose="020B0604020202020204" pitchFamily="34" charset="0"/>
                <a:ea typeface="宋体" panose="02010600030101010101" pitchFamily="2" charset="-122"/>
              </a:defRPr>
            </a:lvl5pPr>
            <a:lvl6pPr marL="2525413" indent="-229583"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6pPr>
            <a:lvl7pPr marL="2984579" indent="-229583"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7pPr>
            <a:lvl8pPr marL="3443745" indent="-229583"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8pPr>
            <a:lvl9pPr marL="3902911" indent="-229583" eaLnBrk="0" fontAlgn="base" hangingPunct="0">
              <a:spcBef>
                <a:spcPct val="0"/>
              </a:spcBef>
              <a:spcAft>
                <a:spcPct val="0"/>
              </a:spcAft>
              <a:defRPr b="1">
                <a:solidFill>
                  <a:schemeClr val="tx1"/>
                </a:solidFill>
                <a:latin typeface="Arial" panose="020B0604020202020204" pitchFamily="34" charset="0"/>
                <a:ea typeface="宋体" panose="02010600030101010101" pitchFamily="2" charset="-122"/>
              </a:defRPr>
            </a:lvl9pPr>
          </a:lstStyle>
          <a:p>
            <a:pPr eaLnBrk="0" hangingPunct="0">
              <a:buSzPct val="100000"/>
            </a:pPr>
            <a:fld id="{C4E69861-3248-4D98-954C-51EAF0EAB84F}" type="slidenum">
              <a:rPr lang="zh-CN" altLang="zh-CN" b="0" smtClean="0">
                <a:solidFill>
                  <a:srgbClr val="000000"/>
                </a:solidFill>
                <a:latin typeface="Arial" panose="020B0604020202020204" pitchFamily="34" charset="0"/>
                <a:sym typeface="Arial" panose="020B0604020202020204" pitchFamily="34" charset="0"/>
              </a:rPr>
              <a:pPr eaLnBrk="0" hangingPunct="0">
                <a:buSzPct val="100000"/>
              </a:pPr>
              <a:t>16</a:t>
            </a:fld>
            <a:endParaRPr lang="zh-CN" altLang="zh-CN" b="0">
              <a:solidFill>
                <a:srgbClr val="000000"/>
              </a:solidFill>
              <a:latin typeface="Arial" panose="020B0604020202020204" pitchFamily="34" charset="0"/>
              <a:sym typeface="Arial" panose="020B0604020202020204" pitchFamily="34" charset="0"/>
            </a:endParaRPr>
          </a:p>
        </p:txBody>
      </p:sp>
    </p:spTree>
    <p:extLst>
      <p:ext uri="{BB962C8B-B14F-4D97-AF65-F5344CB8AC3E}">
        <p14:creationId xmlns:p14="http://schemas.microsoft.com/office/powerpoint/2010/main" val="2610304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latin typeface="Arial" panose="020B0604020202020204" pitchFamily="34" charset="0"/>
            </a:endParaRPr>
          </a:p>
        </p:txBody>
      </p:sp>
      <p:sp>
        <p:nvSpPr>
          <p:cNvPr id="4" name="灯片编号占位符 3"/>
          <p:cNvSpPr>
            <a:spLocks noGrp="1"/>
          </p:cNvSpPr>
          <p:nvPr>
            <p:ph type="sldNum" sz="quarter" idx="10"/>
          </p:nvPr>
        </p:nvSpPr>
        <p:spPr/>
        <p:txBody>
          <a:bodyPr/>
          <a:lstStyle/>
          <a:p>
            <a:fld id="{F07326F3-4732-B74B-9C70-D0992466E499}" type="slidenum">
              <a:rPr lang="en-US" smtClean="0">
                <a:latin typeface="Arial" panose="020B0604020202020204" pitchFamily="34" charset="0"/>
              </a:rPr>
              <a:pPr/>
              <a:t>19</a:t>
            </a:fld>
            <a:endParaRPr lang="en-US" dirty="0">
              <a:latin typeface="Arial" panose="020B0604020202020204" pitchFamily="34" charset="0"/>
            </a:endParaRPr>
          </a:p>
        </p:txBody>
      </p:sp>
    </p:spTree>
    <p:extLst>
      <p:ext uri="{BB962C8B-B14F-4D97-AF65-F5344CB8AC3E}">
        <p14:creationId xmlns:p14="http://schemas.microsoft.com/office/powerpoint/2010/main" val="13489368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F07326F3-4732-B74B-9C70-D0992466E499}" type="slidenum">
              <a:rPr lang="en-US" smtClean="0">
                <a:solidFill>
                  <a:prstClr val="black"/>
                </a:solidFill>
              </a:rPr>
              <a:pPr/>
              <a:t>22</a:t>
            </a:fld>
            <a:endParaRPr lang="en-US">
              <a:solidFill>
                <a:prstClr val="black"/>
              </a:solidFill>
            </a:endParaRPr>
          </a:p>
        </p:txBody>
      </p:sp>
    </p:spTree>
    <p:extLst>
      <p:ext uri="{BB962C8B-B14F-4D97-AF65-F5344CB8AC3E}">
        <p14:creationId xmlns:p14="http://schemas.microsoft.com/office/powerpoint/2010/main" val="719042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1007797" y="1806326"/>
            <a:ext cx="7490717" cy="1325620"/>
          </a:xfrm>
        </p:spPr>
        <p:txBody>
          <a:bodyPr/>
          <a:lstStyle>
            <a:lvl1pPr>
              <a:defRPr sz="4000">
                <a:solidFill>
                  <a:schemeClr val="bg1"/>
                </a:solidFill>
                <a:latin typeface="+mj-lt"/>
                <a:ea typeface="+mj-ea"/>
                <a:cs typeface="Arial" panose="020B0604020202020204" pitchFamily="34" charset="0"/>
              </a:defRPr>
            </a:lvl1pPr>
          </a:lstStyle>
          <a:p>
            <a:r>
              <a:rPr lang="en-US" altLang="zh-CN" dirty="0"/>
              <a:t>Headline in Arial Regular 40 point</a:t>
            </a:r>
            <a:endParaRPr lang="zh-CN" altLang="en-US" dirty="0"/>
          </a:p>
        </p:txBody>
      </p:sp>
      <p:sp>
        <p:nvSpPr>
          <p:cNvPr id="8" name="副标题 2"/>
          <p:cNvSpPr>
            <a:spLocks noGrp="1"/>
          </p:cNvSpPr>
          <p:nvPr>
            <p:ph type="subTitle" idx="11" hasCustomPrompt="1"/>
          </p:nvPr>
        </p:nvSpPr>
        <p:spPr>
          <a:xfrm>
            <a:off x="1007796" y="3069350"/>
            <a:ext cx="4153688" cy="461665"/>
          </a:xfrm>
          <a:prstGeom prst="rect">
            <a:avLst/>
          </a:prstGeom>
        </p:spPr>
        <p:txBody>
          <a:bodyPr/>
          <a:lstStyle>
            <a:lvl1pPr marL="342969" marR="0" indent="-342969" algn="l" defTabSz="914400" rtl="0" eaLnBrk="1" fontAlgn="base" latinLnBrk="0" hangingPunct="1">
              <a:lnSpc>
                <a:spcPct val="100000"/>
              </a:lnSpc>
              <a:spcBef>
                <a:spcPct val="20000"/>
              </a:spcBef>
              <a:spcAft>
                <a:spcPct val="0"/>
              </a:spcAft>
              <a:buClr>
                <a:srgbClr val="990000"/>
              </a:buClr>
              <a:buSzTx/>
              <a:buFontTx/>
              <a:buNone/>
              <a:tabLst/>
              <a:defRPr>
                <a:solidFill>
                  <a:schemeClr val="bg1"/>
                </a:solidFill>
                <a:latin typeface="+mn-lt"/>
              </a:defRPr>
            </a:lvl1pPr>
            <a:lvl2pPr marL="457291" indent="0" algn="ctr">
              <a:buNone/>
              <a:defRPr>
                <a:solidFill>
                  <a:schemeClr val="tx1">
                    <a:tint val="75000"/>
                  </a:schemeClr>
                </a:solidFill>
              </a:defRPr>
            </a:lvl2pPr>
            <a:lvl3pPr marL="914583" indent="0" algn="ctr">
              <a:buNone/>
              <a:defRPr>
                <a:solidFill>
                  <a:schemeClr val="tx1">
                    <a:tint val="75000"/>
                  </a:schemeClr>
                </a:solidFill>
              </a:defRPr>
            </a:lvl3pPr>
            <a:lvl4pPr marL="1371874" indent="0" algn="ctr">
              <a:buNone/>
              <a:defRPr>
                <a:solidFill>
                  <a:schemeClr val="tx1">
                    <a:tint val="75000"/>
                  </a:schemeClr>
                </a:solidFill>
              </a:defRPr>
            </a:lvl4pPr>
            <a:lvl5pPr marL="1829166" indent="0" algn="ctr">
              <a:buNone/>
              <a:defRPr>
                <a:solidFill>
                  <a:schemeClr val="tx1">
                    <a:tint val="75000"/>
                  </a:schemeClr>
                </a:solidFill>
              </a:defRPr>
            </a:lvl5pPr>
            <a:lvl6pPr marL="2286457" indent="0" algn="ctr">
              <a:buNone/>
              <a:defRPr>
                <a:solidFill>
                  <a:schemeClr val="tx1">
                    <a:tint val="75000"/>
                  </a:schemeClr>
                </a:solidFill>
              </a:defRPr>
            </a:lvl6pPr>
            <a:lvl7pPr marL="2743749" indent="0" algn="ctr">
              <a:buNone/>
              <a:defRPr>
                <a:solidFill>
                  <a:schemeClr val="tx1">
                    <a:tint val="75000"/>
                  </a:schemeClr>
                </a:solidFill>
              </a:defRPr>
            </a:lvl7pPr>
            <a:lvl8pPr marL="3201040" indent="0" algn="ctr">
              <a:buNone/>
              <a:defRPr>
                <a:solidFill>
                  <a:schemeClr val="tx1">
                    <a:tint val="75000"/>
                  </a:schemeClr>
                </a:solidFill>
              </a:defRPr>
            </a:lvl8pPr>
            <a:lvl9pPr marL="3658332" indent="0" algn="ctr">
              <a:buNone/>
              <a:defRPr>
                <a:solidFill>
                  <a:schemeClr val="tx1">
                    <a:tint val="75000"/>
                  </a:schemeClr>
                </a:solidFill>
              </a:defRPr>
            </a:lvl9pPr>
          </a:lstStyle>
          <a:p>
            <a:pPr marL="342969" marR="0" lvl="0" indent="-342969" algn="l" defTabSz="914400" rtl="0" eaLnBrk="1" fontAlgn="base" latinLnBrk="0" hangingPunct="1">
              <a:lnSpc>
                <a:spcPct val="100000"/>
              </a:lnSpc>
              <a:spcBef>
                <a:spcPct val="20000"/>
              </a:spcBef>
              <a:spcAft>
                <a:spcPct val="0"/>
              </a:spcAft>
              <a:buClr>
                <a:srgbClr val="990000"/>
              </a:buClr>
              <a:buSzTx/>
              <a:buFontTx/>
              <a:buNone/>
              <a:tabLst/>
              <a:defRPr/>
            </a:pPr>
            <a:r>
              <a:rPr lang="en-US" altLang="zh-CN" dirty="0"/>
              <a:t>Department name</a:t>
            </a:r>
            <a:endParaRPr lang="zh-CN" altLang="en-US" dirty="0"/>
          </a:p>
        </p:txBody>
      </p:sp>
    </p:spTree>
    <p:extLst>
      <p:ext uri="{BB962C8B-B14F-4D97-AF65-F5344CB8AC3E}">
        <p14:creationId xmlns:p14="http://schemas.microsoft.com/office/powerpoint/2010/main" val="3868348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标题 1"/>
          <p:cNvSpPr>
            <a:spLocks noGrp="1"/>
          </p:cNvSpPr>
          <p:nvPr>
            <p:ph type="ctrTitle" hasCustomPrompt="1"/>
          </p:nvPr>
        </p:nvSpPr>
        <p:spPr>
          <a:xfrm>
            <a:off x="913011" y="1154755"/>
            <a:ext cx="9993315" cy="779055"/>
          </a:xfrm>
        </p:spPr>
        <p:txBody>
          <a:bodyPr>
            <a:normAutofit/>
          </a:bodyPr>
          <a:lstStyle>
            <a:lvl1pPr marL="0" marR="0" indent="0" algn="l" defTabSz="1219444" rtl="0" eaLnBrk="1" fontAlgn="auto" latinLnBrk="0" hangingPunct="1">
              <a:lnSpc>
                <a:spcPct val="100000"/>
              </a:lnSpc>
              <a:spcBef>
                <a:spcPct val="0"/>
              </a:spcBef>
              <a:spcAft>
                <a:spcPts val="0"/>
              </a:spcAft>
              <a:buClrTx/>
              <a:buSzTx/>
              <a:buFontTx/>
              <a:buNone/>
              <a:tabLst/>
              <a:defRPr sz="3600" b="0" baseline="0">
                <a:solidFill>
                  <a:schemeClr val="bg1"/>
                </a:solidFill>
                <a:latin typeface="+mj-lt"/>
              </a:defRPr>
            </a:lvl1pPr>
          </a:lstStyle>
          <a:p>
            <a:r>
              <a:rPr lang="en-US" altLang="zh-CN" dirty="0"/>
              <a:t>Slide Title</a:t>
            </a:r>
          </a:p>
        </p:txBody>
      </p:sp>
      <p:sp>
        <p:nvSpPr>
          <p:cNvPr id="5" name="副标题 2"/>
          <p:cNvSpPr>
            <a:spLocks noGrp="1"/>
          </p:cNvSpPr>
          <p:nvPr>
            <p:ph type="subTitle" idx="1" hasCustomPrompt="1"/>
          </p:nvPr>
        </p:nvSpPr>
        <p:spPr>
          <a:xfrm>
            <a:off x="913011" y="2133650"/>
            <a:ext cx="9993315" cy="4097591"/>
          </a:xfrm>
        </p:spPr>
        <p:txBody>
          <a:bodyPr>
            <a:normAutofit/>
          </a:bodyPr>
          <a:lstStyle>
            <a:lvl1pPr marL="0" marR="0" indent="0" algn="l" defTabSz="1219444" rtl="0" eaLnBrk="1" fontAlgn="auto" latinLnBrk="0" hangingPunct="1">
              <a:lnSpc>
                <a:spcPct val="100000"/>
              </a:lnSpc>
              <a:spcBef>
                <a:spcPct val="20000"/>
              </a:spcBef>
              <a:spcAft>
                <a:spcPts val="0"/>
              </a:spcAft>
              <a:buClrTx/>
              <a:buSzTx/>
              <a:buFont typeface="Arial" pitchFamily="34" charset="0"/>
              <a:buNone/>
              <a:tabLst/>
              <a:defRPr sz="2400" baseline="0">
                <a:solidFill>
                  <a:schemeClr val="bg1"/>
                </a:solidFill>
                <a:latin typeface="+mn-lt"/>
              </a:defRPr>
            </a:lvl1pPr>
            <a:lvl2pPr marL="609722" indent="0" algn="ctr">
              <a:buNone/>
              <a:defRPr>
                <a:solidFill>
                  <a:schemeClr val="tx1">
                    <a:tint val="75000"/>
                  </a:schemeClr>
                </a:solidFill>
              </a:defRPr>
            </a:lvl2pPr>
            <a:lvl3pPr marL="1219444" indent="0" algn="ctr">
              <a:buNone/>
              <a:defRPr>
                <a:solidFill>
                  <a:schemeClr val="tx1">
                    <a:tint val="75000"/>
                  </a:schemeClr>
                </a:solidFill>
              </a:defRPr>
            </a:lvl3pPr>
            <a:lvl4pPr marL="1829166" indent="0" algn="ctr">
              <a:buNone/>
              <a:defRPr>
                <a:solidFill>
                  <a:schemeClr val="tx1">
                    <a:tint val="75000"/>
                  </a:schemeClr>
                </a:solidFill>
              </a:defRPr>
            </a:lvl4pPr>
            <a:lvl5pPr marL="2438888" indent="0" algn="ctr">
              <a:buNone/>
              <a:defRPr>
                <a:solidFill>
                  <a:schemeClr val="tx1">
                    <a:tint val="75000"/>
                  </a:schemeClr>
                </a:solidFill>
              </a:defRPr>
            </a:lvl5pPr>
            <a:lvl6pPr marL="3048610" indent="0" algn="ctr">
              <a:buNone/>
              <a:defRPr>
                <a:solidFill>
                  <a:schemeClr val="tx1">
                    <a:tint val="75000"/>
                  </a:schemeClr>
                </a:solidFill>
              </a:defRPr>
            </a:lvl6pPr>
            <a:lvl7pPr marL="3658332" indent="0" algn="ctr">
              <a:buNone/>
              <a:defRPr>
                <a:solidFill>
                  <a:schemeClr val="tx1">
                    <a:tint val="75000"/>
                  </a:schemeClr>
                </a:solidFill>
              </a:defRPr>
            </a:lvl7pPr>
            <a:lvl8pPr marL="4268053" indent="0" algn="ctr">
              <a:buNone/>
              <a:defRPr>
                <a:solidFill>
                  <a:schemeClr val="tx1">
                    <a:tint val="75000"/>
                  </a:schemeClr>
                </a:solidFill>
              </a:defRPr>
            </a:lvl8pPr>
            <a:lvl9pPr marL="4877775" indent="0" algn="ctr">
              <a:buNone/>
              <a:defRPr>
                <a:solidFill>
                  <a:schemeClr val="tx1">
                    <a:tint val="75000"/>
                  </a:schemeClr>
                </a:solidFill>
              </a:defRPr>
            </a:lvl9pPr>
          </a:lstStyle>
          <a:p>
            <a:r>
              <a:rPr lang="en-US" altLang="zh-CN" dirty="0"/>
              <a:t>Headline in Arial Regular 24 - 32 point</a:t>
            </a:r>
          </a:p>
        </p:txBody>
      </p:sp>
    </p:spTree>
    <p:extLst>
      <p:ext uri="{BB962C8B-B14F-4D97-AF65-F5344CB8AC3E}">
        <p14:creationId xmlns:p14="http://schemas.microsoft.com/office/powerpoint/2010/main" val="15291299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517588" y="165139"/>
            <a:ext cx="11160000" cy="888392"/>
          </a:xfrm>
        </p:spPr>
        <p:txBody>
          <a:bodyPr>
            <a:noAutofit/>
          </a:bodyPr>
          <a:lstStyle>
            <a:lvl1pPr marL="0" marR="0" indent="0" algn="l" defTabSz="1219444" rtl="0" eaLnBrk="1" fontAlgn="auto" latinLnBrk="0" hangingPunct="1">
              <a:lnSpc>
                <a:spcPct val="100000"/>
              </a:lnSpc>
              <a:spcBef>
                <a:spcPct val="0"/>
              </a:spcBef>
              <a:spcAft>
                <a:spcPts val="0"/>
              </a:spcAft>
              <a:buClrTx/>
              <a:buSzTx/>
              <a:buFontTx/>
              <a:buNone/>
              <a:tabLst/>
              <a:defRPr sz="3600" b="0">
                <a:solidFill>
                  <a:schemeClr val="bg1"/>
                </a:solidFill>
              </a:defRPr>
            </a:lvl1pPr>
          </a:lstStyle>
          <a:p>
            <a:r>
              <a:rPr lang="en-US" altLang="zh-CN" dirty="0"/>
              <a:t>Headline in Arial Regular 36 point</a:t>
            </a:r>
          </a:p>
        </p:txBody>
      </p:sp>
      <p:sp>
        <p:nvSpPr>
          <p:cNvPr id="3" name="副标题 2"/>
          <p:cNvSpPr>
            <a:spLocks noGrp="1"/>
          </p:cNvSpPr>
          <p:nvPr>
            <p:ph type="subTitle" idx="1" hasCustomPrompt="1"/>
          </p:nvPr>
        </p:nvSpPr>
        <p:spPr>
          <a:xfrm>
            <a:off x="517588" y="1269555"/>
            <a:ext cx="11160000" cy="5032758"/>
          </a:xfrm>
        </p:spPr>
        <p:txBody>
          <a:bodyPr>
            <a:normAutofit/>
          </a:bodyPr>
          <a:lstStyle>
            <a:lvl1pPr marL="0" marR="0" indent="0" algn="l" defTabSz="1219444" rtl="0" eaLnBrk="1" fontAlgn="auto" latinLnBrk="0" hangingPunct="1">
              <a:lnSpc>
                <a:spcPct val="100000"/>
              </a:lnSpc>
              <a:spcBef>
                <a:spcPct val="20000"/>
              </a:spcBef>
              <a:spcAft>
                <a:spcPts val="0"/>
              </a:spcAft>
              <a:buClrTx/>
              <a:buSzTx/>
              <a:buFont typeface="Arial" pitchFamily="34" charset="0"/>
              <a:buNone/>
              <a:tabLst/>
              <a:defRPr sz="2400" baseline="0">
                <a:solidFill>
                  <a:schemeClr val="bg1"/>
                </a:solidFill>
              </a:defRPr>
            </a:lvl1pPr>
            <a:lvl2pPr marL="609722" indent="0" algn="ctr">
              <a:buNone/>
              <a:defRPr>
                <a:solidFill>
                  <a:schemeClr val="tx1">
                    <a:tint val="75000"/>
                  </a:schemeClr>
                </a:solidFill>
              </a:defRPr>
            </a:lvl2pPr>
            <a:lvl3pPr marL="1219444" indent="0" algn="ctr">
              <a:buNone/>
              <a:defRPr>
                <a:solidFill>
                  <a:schemeClr val="tx1">
                    <a:tint val="75000"/>
                  </a:schemeClr>
                </a:solidFill>
              </a:defRPr>
            </a:lvl3pPr>
            <a:lvl4pPr marL="1829166" indent="0" algn="ctr">
              <a:buNone/>
              <a:defRPr>
                <a:solidFill>
                  <a:schemeClr val="tx1">
                    <a:tint val="75000"/>
                  </a:schemeClr>
                </a:solidFill>
              </a:defRPr>
            </a:lvl4pPr>
            <a:lvl5pPr marL="2438888" indent="0" algn="ctr">
              <a:buNone/>
              <a:defRPr>
                <a:solidFill>
                  <a:schemeClr val="tx1">
                    <a:tint val="75000"/>
                  </a:schemeClr>
                </a:solidFill>
              </a:defRPr>
            </a:lvl5pPr>
            <a:lvl6pPr marL="3048610" indent="0" algn="ctr">
              <a:buNone/>
              <a:defRPr>
                <a:solidFill>
                  <a:schemeClr val="tx1">
                    <a:tint val="75000"/>
                  </a:schemeClr>
                </a:solidFill>
              </a:defRPr>
            </a:lvl6pPr>
            <a:lvl7pPr marL="3658332" indent="0" algn="ctr">
              <a:buNone/>
              <a:defRPr>
                <a:solidFill>
                  <a:schemeClr val="tx1">
                    <a:tint val="75000"/>
                  </a:schemeClr>
                </a:solidFill>
              </a:defRPr>
            </a:lvl7pPr>
            <a:lvl8pPr marL="4268053" indent="0" algn="ctr">
              <a:buNone/>
              <a:defRPr>
                <a:solidFill>
                  <a:schemeClr val="tx1">
                    <a:tint val="75000"/>
                  </a:schemeClr>
                </a:solidFill>
              </a:defRPr>
            </a:lvl8pPr>
            <a:lvl9pPr marL="4877775" indent="0" algn="ctr">
              <a:buNone/>
              <a:defRPr>
                <a:solidFill>
                  <a:schemeClr val="tx1">
                    <a:tint val="75000"/>
                  </a:schemeClr>
                </a:solidFill>
              </a:defRPr>
            </a:lvl9pPr>
          </a:lstStyle>
          <a:p>
            <a:r>
              <a:rPr lang="en-US" altLang="zh-CN" dirty="0"/>
              <a:t>Copy text in Arial Regular 20 - 32 point </a:t>
            </a:r>
          </a:p>
        </p:txBody>
      </p:sp>
    </p:spTree>
    <p:extLst>
      <p:ext uri="{BB962C8B-B14F-4D97-AF65-F5344CB8AC3E}">
        <p14:creationId xmlns:p14="http://schemas.microsoft.com/office/powerpoint/2010/main" val="14211449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517588" y="45418"/>
            <a:ext cx="11160000" cy="888392"/>
          </a:xfrm>
        </p:spPr>
        <p:txBody>
          <a:bodyPr>
            <a:noAutofit/>
          </a:bodyPr>
          <a:lstStyle>
            <a:lvl1pPr marL="0" marR="0" indent="0" algn="l" defTabSz="1219444" rtl="0" eaLnBrk="1" fontAlgn="auto" latinLnBrk="0" hangingPunct="1">
              <a:lnSpc>
                <a:spcPct val="100000"/>
              </a:lnSpc>
              <a:spcBef>
                <a:spcPct val="0"/>
              </a:spcBef>
              <a:spcAft>
                <a:spcPts val="0"/>
              </a:spcAft>
              <a:buClrTx/>
              <a:buSzTx/>
              <a:buFontTx/>
              <a:buNone/>
              <a:tabLst/>
              <a:defRPr sz="3200" b="0">
                <a:solidFill>
                  <a:schemeClr val="bg1"/>
                </a:solidFill>
              </a:defRPr>
            </a:lvl1pPr>
          </a:lstStyle>
          <a:p>
            <a:r>
              <a:rPr lang="en-US" altLang="zh-CN" dirty="0"/>
              <a:t>Headline in Arial Regular 32 point</a:t>
            </a:r>
          </a:p>
        </p:txBody>
      </p:sp>
    </p:spTree>
    <p:extLst>
      <p:ext uri="{BB962C8B-B14F-4D97-AF65-F5344CB8AC3E}">
        <p14:creationId xmlns:p14="http://schemas.microsoft.com/office/powerpoint/2010/main" val="3049357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69183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517588" y="45418"/>
            <a:ext cx="11160000" cy="888392"/>
          </a:xfrm>
        </p:spPr>
        <p:txBody>
          <a:bodyPr>
            <a:noAutofit/>
          </a:bodyPr>
          <a:lstStyle>
            <a:lvl1pPr marL="0" marR="0" indent="0" algn="l" defTabSz="1219444" rtl="0" eaLnBrk="1" fontAlgn="auto" latinLnBrk="0" hangingPunct="1">
              <a:lnSpc>
                <a:spcPct val="100000"/>
              </a:lnSpc>
              <a:spcBef>
                <a:spcPct val="0"/>
              </a:spcBef>
              <a:spcAft>
                <a:spcPts val="0"/>
              </a:spcAft>
              <a:buClrTx/>
              <a:buSzTx/>
              <a:buFontTx/>
              <a:buNone/>
              <a:tabLst/>
              <a:defRPr sz="3200" b="0">
                <a:solidFill>
                  <a:schemeClr val="bg1"/>
                </a:solidFill>
              </a:defRPr>
            </a:lvl1pPr>
          </a:lstStyle>
          <a:p>
            <a:r>
              <a:rPr lang="en-US" altLang="zh-CN" dirty="0"/>
              <a:t>Headline in Arial Regular 32 point</a:t>
            </a:r>
          </a:p>
        </p:txBody>
      </p:sp>
      <p:sp>
        <p:nvSpPr>
          <p:cNvPr id="3" name="副标题 2"/>
          <p:cNvSpPr>
            <a:spLocks noGrp="1"/>
          </p:cNvSpPr>
          <p:nvPr>
            <p:ph type="subTitle" idx="1" hasCustomPrompt="1"/>
          </p:nvPr>
        </p:nvSpPr>
        <p:spPr>
          <a:xfrm>
            <a:off x="517588" y="1269555"/>
            <a:ext cx="11160000" cy="5032758"/>
          </a:xfrm>
        </p:spPr>
        <p:txBody>
          <a:bodyPr>
            <a:normAutofit/>
          </a:bodyPr>
          <a:lstStyle>
            <a:lvl1pPr marL="0" marR="0" indent="0" algn="l" defTabSz="1219444" rtl="0" eaLnBrk="1" fontAlgn="auto" latinLnBrk="0" hangingPunct="1">
              <a:lnSpc>
                <a:spcPct val="100000"/>
              </a:lnSpc>
              <a:spcBef>
                <a:spcPct val="20000"/>
              </a:spcBef>
              <a:spcAft>
                <a:spcPts val="0"/>
              </a:spcAft>
              <a:buClrTx/>
              <a:buSzTx/>
              <a:buFont typeface="Arial" pitchFamily="34" charset="0"/>
              <a:buNone/>
              <a:tabLst/>
              <a:defRPr sz="2400" baseline="0">
                <a:solidFill>
                  <a:schemeClr val="bg1"/>
                </a:solidFill>
              </a:defRPr>
            </a:lvl1pPr>
            <a:lvl2pPr marL="609722" indent="0" algn="ctr">
              <a:buNone/>
              <a:defRPr>
                <a:solidFill>
                  <a:schemeClr val="tx1">
                    <a:tint val="75000"/>
                  </a:schemeClr>
                </a:solidFill>
              </a:defRPr>
            </a:lvl2pPr>
            <a:lvl3pPr marL="1219444" indent="0" algn="ctr">
              <a:buNone/>
              <a:defRPr>
                <a:solidFill>
                  <a:schemeClr val="tx1">
                    <a:tint val="75000"/>
                  </a:schemeClr>
                </a:solidFill>
              </a:defRPr>
            </a:lvl3pPr>
            <a:lvl4pPr marL="1829166" indent="0" algn="ctr">
              <a:buNone/>
              <a:defRPr>
                <a:solidFill>
                  <a:schemeClr val="tx1">
                    <a:tint val="75000"/>
                  </a:schemeClr>
                </a:solidFill>
              </a:defRPr>
            </a:lvl4pPr>
            <a:lvl5pPr marL="2438888" indent="0" algn="ctr">
              <a:buNone/>
              <a:defRPr>
                <a:solidFill>
                  <a:schemeClr val="tx1">
                    <a:tint val="75000"/>
                  </a:schemeClr>
                </a:solidFill>
              </a:defRPr>
            </a:lvl5pPr>
            <a:lvl6pPr marL="3048610" indent="0" algn="ctr">
              <a:buNone/>
              <a:defRPr>
                <a:solidFill>
                  <a:schemeClr val="tx1">
                    <a:tint val="75000"/>
                  </a:schemeClr>
                </a:solidFill>
              </a:defRPr>
            </a:lvl6pPr>
            <a:lvl7pPr marL="3658332" indent="0" algn="ctr">
              <a:buNone/>
              <a:defRPr>
                <a:solidFill>
                  <a:schemeClr val="tx1">
                    <a:tint val="75000"/>
                  </a:schemeClr>
                </a:solidFill>
              </a:defRPr>
            </a:lvl7pPr>
            <a:lvl8pPr marL="4268053" indent="0" algn="ctr">
              <a:buNone/>
              <a:defRPr>
                <a:solidFill>
                  <a:schemeClr val="tx1">
                    <a:tint val="75000"/>
                  </a:schemeClr>
                </a:solidFill>
              </a:defRPr>
            </a:lvl8pPr>
            <a:lvl9pPr marL="4877775" indent="0" algn="ctr">
              <a:buNone/>
              <a:defRPr>
                <a:solidFill>
                  <a:schemeClr val="tx1">
                    <a:tint val="75000"/>
                  </a:schemeClr>
                </a:solidFill>
              </a:defRPr>
            </a:lvl9pPr>
          </a:lstStyle>
          <a:p>
            <a:r>
              <a:rPr lang="en-US" altLang="zh-CN" dirty="0"/>
              <a:t>Copy text in Arial Regular 20 - 32 point </a:t>
            </a:r>
          </a:p>
        </p:txBody>
      </p:sp>
    </p:spTree>
    <p:extLst>
      <p:ext uri="{BB962C8B-B14F-4D97-AF65-F5344CB8AC3E}">
        <p14:creationId xmlns:p14="http://schemas.microsoft.com/office/powerpoint/2010/main" val="1896442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517588" y="45418"/>
            <a:ext cx="11160000" cy="888392"/>
          </a:xfrm>
        </p:spPr>
        <p:txBody>
          <a:bodyPr>
            <a:noAutofit/>
          </a:bodyPr>
          <a:lstStyle>
            <a:lvl1pPr marL="0" marR="0" indent="0" algn="l" defTabSz="1219444" rtl="0" eaLnBrk="1" fontAlgn="auto" latinLnBrk="0" hangingPunct="1">
              <a:lnSpc>
                <a:spcPct val="100000"/>
              </a:lnSpc>
              <a:spcBef>
                <a:spcPct val="0"/>
              </a:spcBef>
              <a:spcAft>
                <a:spcPts val="0"/>
              </a:spcAft>
              <a:buClrTx/>
              <a:buSzTx/>
              <a:buFontTx/>
              <a:buNone/>
              <a:tabLst/>
              <a:defRPr sz="3200" b="0">
                <a:solidFill>
                  <a:schemeClr val="bg1"/>
                </a:solidFill>
              </a:defRPr>
            </a:lvl1pPr>
          </a:lstStyle>
          <a:p>
            <a:r>
              <a:rPr lang="en-US" altLang="zh-CN" dirty="0"/>
              <a:t>Headline in Arial Regular 32 point</a:t>
            </a:r>
          </a:p>
        </p:txBody>
      </p:sp>
    </p:spTree>
    <p:extLst>
      <p:ext uri="{BB962C8B-B14F-4D97-AF65-F5344CB8AC3E}">
        <p14:creationId xmlns:p14="http://schemas.microsoft.com/office/powerpoint/2010/main" val="372591453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theme" Target="../theme/theme2.xml"/><Relationship Id="rId1" Type="http://schemas.openxmlformats.org/officeDocument/2006/relationships/slideLayout" Target="../slideLayouts/slideLayout2.xml"/><Relationship Id="rId4" Type="http://schemas.openxmlformats.org/officeDocument/2006/relationships/image" Target="../media/image5.png"/></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5.png"/><Relationship Id="rId4" Type="http://schemas.openxmlformats.org/officeDocument/2006/relationships/image" Target="../media/image6.jp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theme" Target="../theme/theme4.xml"/><Relationship Id="rId1" Type="http://schemas.openxmlformats.org/officeDocument/2006/relationships/slideLayout" Target="../slideLayouts/slideLayout5.xml"/><Relationship Id="rId4" Type="http://schemas.openxmlformats.org/officeDocument/2006/relationships/image" Target="../media/image8.png"/></Relationships>
</file>

<file path=ppt/slideMasters/_rels/slideMaster5.xml.rels><?xml version="1.0" encoding="UTF-8" standalone="yes"?>
<Relationships xmlns="http://schemas.openxmlformats.org/package/2006/relationships"><Relationship Id="rId3" Type="http://schemas.openxmlformats.org/officeDocument/2006/relationships/theme" Target="../theme/theme5.xml"/><Relationship Id="rId2" Type="http://schemas.openxmlformats.org/officeDocument/2006/relationships/slideLayout" Target="../slideLayouts/slideLayout7.xml"/><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6.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87" y="794"/>
            <a:ext cx="12192000" cy="6858000"/>
          </a:xfrm>
          <a:prstGeom prst="rect">
            <a:avLst/>
          </a:prstGeom>
        </p:spPr>
      </p:pic>
      <p:sp>
        <p:nvSpPr>
          <p:cNvPr id="1031" name="Rectangle 2"/>
          <p:cNvSpPr>
            <a:spLocks noGrp="1" noChangeArrowheads="1"/>
          </p:cNvSpPr>
          <p:nvPr>
            <p:ph type="title"/>
          </p:nvPr>
        </p:nvSpPr>
        <p:spPr bwMode="auto">
          <a:xfrm>
            <a:off x="1007797" y="1805533"/>
            <a:ext cx="7250029" cy="1325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6800" rIns="91440" bIns="46800" numCol="1" anchor="ctr" anchorCtr="0" compatLnSpc="1">
            <a:prstTxWarp prst="textNoShape">
              <a:avLst/>
            </a:prstTxWarp>
            <a:spAutoFit/>
          </a:bodyPr>
          <a:lstStyle/>
          <a:p>
            <a:pPr lvl="0"/>
            <a:r>
              <a:rPr lang="en-US" altLang="zh-CN" dirty="0"/>
              <a:t>Headline in Arial Regular 40 point</a:t>
            </a:r>
            <a:endParaRPr lang="zh-CN" altLang="en-US" dirty="0"/>
          </a:p>
        </p:txBody>
      </p:sp>
      <p:sp>
        <p:nvSpPr>
          <p:cNvPr id="1032" name="Rectangle 3"/>
          <p:cNvSpPr>
            <a:spLocks noGrp="1" noChangeArrowheads="1"/>
          </p:cNvSpPr>
          <p:nvPr>
            <p:ph type="body" idx="1"/>
          </p:nvPr>
        </p:nvSpPr>
        <p:spPr bwMode="auto">
          <a:xfrm>
            <a:off x="1007796" y="3069348"/>
            <a:ext cx="458573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45720" rIns="91440" bIns="45720" numCol="1" anchor="t" anchorCtr="0" compatLnSpc="1">
            <a:prstTxWarp prst="textNoShape">
              <a:avLst/>
            </a:prstTxWarp>
            <a:spAutoFit/>
          </a:bodyPr>
          <a:lstStyle/>
          <a:p>
            <a:pPr marL="342969" marR="0" lvl="0" indent="-342969" algn="l" defTabSz="914400" rtl="0" eaLnBrk="1" fontAlgn="base" latinLnBrk="0" hangingPunct="1">
              <a:lnSpc>
                <a:spcPct val="100000"/>
              </a:lnSpc>
              <a:spcBef>
                <a:spcPct val="20000"/>
              </a:spcBef>
              <a:spcAft>
                <a:spcPct val="0"/>
              </a:spcAft>
              <a:buClr>
                <a:srgbClr val="990000"/>
              </a:buClr>
              <a:buSzTx/>
              <a:buFontTx/>
              <a:buNone/>
              <a:tabLst/>
              <a:defRPr/>
            </a:pPr>
            <a:r>
              <a:rPr lang="en-US" altLang="zh-CN" dirty="0"/>
              <a:t>Department name</a:t>
            </a:r>
            <a:endParaRPr lang="zh-CN" altLang="en-US" dirty="0"/>
          </a:p>
        </p:txBody>
      </p:sp>
      <p:pic>
        <p:nvPicPr>
          <p:cNvPr id="10" name="图片 1"/>
          <p:cNvPicPr>
            <a:picLocks noChangeAspect="1"/>
          </p:cNvPicPr>
          <p:nvPr userDrawn="1"/>
        </p:nvPicPr>
        <p:blipFill rotWithShape="1">
          <a:blip r:embed="rId3">
            <a:extLst>
              <a:ext uri="{28A0092B-C50C-407E-A947-70E740481C1C}">
                <a14:useLocalDpi xmlns:a14="http://schemas.microsoft.com/office/drawing/2010/main" val="0"/>
              </a:ext>
            </a:extLst>
          </a:blip>
          <a:srcRect l="8066" t="85699" r="82484" b="10101"/>
          <a:stretch/>
        </p:blipFill>
        <p:spPr>
          <a:xfrm>
            <a:off x="985019" y="5590035"/>
            <a:ext cx="1152128" cy="288032"/>
          </a:xfrm>
          <a:prstGeom prst="rect">
            <a:avLst/>
          </a:prstGeom>
        </p:spPr>
      </p:pic>
      <p:pic>
        <p:nvPicPr>
          <p:cNvPr id="5" name="Picture 4"/>
          <p:cNvPicPr>
            <a:picLocks noChangeAspect="1"/>
          </p:cNvPicPr>
          <p:nvPr userDrawn="1"/>
        </p:nvPicPr>
        <p:blipFill rotWithShape="1">
          <a:blip r:embed="rId4" cstate="print">
            <a:extLst>
              <a:ext uri="{28A0092B-C50C-407E-A947-70E740481C1C}">
                <a14:useLocalDpi xmlns:a14="http://schemas.microsoft.com/office/drawing/2010/main" val="0"/>
              </a:ext>
            </a:extLst>
          </a:blip>
          <a:srcRect t="81169"/>
          <a:stretch/>
        </p:blipFill>
        <p:spPr>
          <a:xfrm>
            <a:off x="1030229" y="5590035"/>
            <a:ext cx="985333" cy="189542"/>
          </a:xfrm>
          <a:prstGeom prst="rect">
            <a:avLst/>
          </a:prstGeom>
        </p:spPr>
      </p:pic>
      <p:pic>
        <p:nvPicPr>
          <p:cNvPr id="3" name="Picture 2">
            <a:extLst>
              <a:ext uri="{FF2B5EF4-FFF2-40B4-BE49-F238E27FC236}">
                <a16:creationId xmlns:a16="http://schemas.microsoft.com/office/drawing/2014/main" id="{DDD8AE57-4505-4BC6-9712-FD3879DD881C}"/>
              </a:ext>
            </a:extLst>
          </p:cNvPr>
          <p:cNvPicPr>
            <a:picLocks noChangeAspect="1"/>
          </p:cNvPicPr>
          <p:nvPr userDrawn="1"/>
        </p:nvPicPr>
        <p:blipFill>
          <a:blip r:embed="rId5"/>
          <a:stretch>
            <a:fillRect/>
          </a:stretch>
        </p:blipFill>
        <p:spPr>
          <a:xfrm>
            <a:off x="2444307" y="4794829"/>
            <a:ext cx="986429" cy="9890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06078438"/>
      </p:ext>
    </p:extLst>
  </p:cSld>
  <p:clrMap bg1="lt1" tx1="dk1" bg2="lt2" tx2="dk2" accent1="accent1" accent2="accent2" accent3="accent3" accent4="accent4" accent5="accent5" accent6="accent6" hlink="hlink" folHlink="folHlink"/>
  <p:sldLayoutIdLst>
    <p:sldLayoutId id="2147483673" r:id="rId1"/>
  </p:sldLayoutIdLst>
  <p:transition advClick="0" advTm="8000">
    <p:fade thruBlk="1"/>
  </p:transition>
  <p:txStyles>
    <p:titleStyle>
      <a:lvl1pPr algn="l" rtl="0" eaLnBrk="1" fontAlgn="base" hangingPunct="1">
        <a:spcBef>
          <a:spcPct val="0"/>
        </a:spcBef>
        <a:spcAft>
          <a:spcPct val="0"/>
        </a:spcAft>
        <a:defRPr lang="zh-CN" altLang="en-US" sz="4000" b="0" dirty="0">
          <a:solidFill>
            <a:schemeClr val="bg1"/>
          </a:solidFill>
          <a:latin typeface="+mj-lt"/>
          <a:ea typeface="Arial Unicode MS" panose="020B0604020202020204" pitchFamily="34" charset="-122"/>
          <a:cs typeface="Arial" panose="020B0604020202020204" pitchFamily="34" charset="0"/>
        </a:defRPr>
      </a:lvl1pPr>
      <a:lvl2pPr algn="l" rtl="0" eaLnBrk="1" fontAlgn="base" hangingPunct="1">
        <a:spcBef>
          <a:spcPct val="0"/>
        </a:spcBef>
        <a:spcAft>
          <a:spcPct val="0"/>
        </a:spcAft>
        <a:defRPr sz="3201" b="1">
          <a:solidFill>
            <a:schemeClr val="bg1"/>
          </a:solidFill>
          <a:latin typeface="黑体" pitchFamily="49" charset="-122"/>
          <a:ea typeface="黑体" pitchFamily="49" charset="-122"/>
          <a:cs typeface="宋体" charset="-122"/>
        </a:defRPr>
      </a:lvl2pPr>
      <a:lvl3pPr algn="l" rtl="0" eaLnBrk="1" fontAlgn="base" hangingPunct="1">
        <a:spcBef>
          <a:spcPct val="0"/>
        </a:spcBef>
        <a:spcAft>
          <a:spcPct val="0"/>
        </a:spcAft>
        <a:defRPr sz="3201" b="1">
          <a:solidFill>
            <a:schemeClr val="bg1"/>
          </a:solidFill>
          <a:latin typeface="黑体" pitchFamily="49" charset="-122"/>
          <a:ea typeface="黑体" pitchFamily="49" charset="-122"/>
          <a:cs typeface="宋体" charset="-122"/>
        </a:defRPr>
      </a:lvl3pPr>
      <a:lvl4pPr algn="l" rtl="0" eaLnBrk="1" fontAlgn="base" hangingPunct="1">
        <a:spcBef>
          <a:spcPct val="0"/>
        </a:spcBef>
        <a:spcAft>
          <a:spcPct val="0"/>
        </a:spcAft>
        <a:defRPr sz="3201" b="1">
          <a:solidFill>
            <a:schemeClr val="bg1"/>
          </a:solidFill>
          <a:latin typeface="黑体" pitchFamily="49" charset="-122"/>
          <a:ea typeface="黑体" pitchFamily="49" charset="-122"/>
          <a:cs typeface="宋体" charset="-122"/>
        </a:defRPr>
      </a:lvl4pPr>
      <a:lvl5pPr algn="l" rtl="0" eaLnBrk="1" fontAlgn="base" hangingPunct="1">
        <a:spcBef>
          <a:spcPct val="0"/>
        </a:spcBef>
        <a:spcAft>
          <a:spcPct val="0"/>
        </a:spcAft>
        <a:defRPr sz="3201" b="1">
          <a:solidFill>
            <a:schemeClr val="bg1"/>
          </a:solidFill>
          <a:latin typeface="黑体" pitchFamily="49" charset="-122"/>
          <a:ea typeface="黑体" pitchFamily="49" charset="-122"/>
          <a:cs typeface="宋体" charset="-122"/>
        </a:defRPr>
      </a:lvl5pPr>
      <a:lvl6pPr marL="457291" algn="l" rtl="0" eaLnBrk="1" fontAlgn="base" hangingPunct="1">
        <a:spcBef>
          <a:spcPct val="0"/>
        </a:spcBef>
        <a:spcAft>
          <a:spcPct val="0"/>
        </a:spcAft>
        <a:defRPr sz="3201" b="1">
          <a:solidFill>
            <a:srgbClr val="990000"/>
          </a:solidFill>
          <a:latin typeface="FrutigerNext LT Medium" pitchFamily="34" charset="0"/>
          <a:ea typeface="华文细黑" pitchFamily="2" charset="-122"/>
          <a:cs typeface="宋体" charset="-122"/>
        </a:defRPr>
      </a:lvl6pPr>
      <a:lvl7pPr marL="914583" algn="l" rtl="0" eaLnBrk="1" fontAlgn="base" hangingPunct="1">
        <a:spcBef>
          <a:spcPct val="0"/>
        </a:spcBef>
        <a:spcAft>
          <a:spcPct val="0"/>
        </a:spcAft>
        <a:defRPr sz="3201" b="1">
          <a:solidFill>
            <a:srgbClr val="990000"/>
          </a:solidFill>
          <a:latin typeface="FrutigerNext LT Medium" pitchFamily="34" charset="0"/>
          <a:ea typeface="华文细黑" pitchFamily="2" charset="-122"/>
          <a:cs typeface="宋体" charset="-122"/>
        </a:defRPr>
      </a:lvl7pPr>
      <a:lvl8pPr marL="1371874" algn="l" rtl="0" eaLnBrk="1" fontAlgn="base" hangingPunct="1">
        <a:spcBef>
          <a:spcPct val="0"/>
        </a:spcBef>
        <a:spcAft>
          <a:spcPct val="0"/>
        </a:spcAft>
        <a:defRPr sz="3201" b="1">
          <a:solidFill>
            <a:srgbClr val="990000"/>
          </a:solidFill>
          <a:latin typeface="FrutigerNext LT Medium" pitchFamily="34" charset="0"/>
          <a:ea typeface="华文细黑" pitchFamily="2" charset="-122"/>
          <a:cs typeface="宋体" charset="-122"/>
        </a:defRPr>
      </a:lvl8pPr>
      <a:lvl9pPr marL="1829166" algn="l" rtl="0" eaLnBrk="1" fontAlgn="base" hangingPunct="1">
        <a:spcBef>
          <a:spcPct val="0"/>
        </a:spcBef>
        <a:spcAft>
          <a:spcPct val="0"/>
        </a:spcAft>
        <a:defRPr sz="3201" b="1">
          <a:solidFill>
            <a:srgbClr val="990000"/>
          </a:solidFill>
          <a:latin typeface="FrutigerNext LT Medium" pitchFamily="34" charset="0"/>
          <a:ea typeface="华文细黑" pitchFamily="2" charset="-122"/>
          <a:cs typeface="宋体" charset="-122"/>
        </a:defRPr>
      </a:lvl9pPr>
    </p:titleStyle>
    <p:bodyStyle>
      <a:lvl1pPr marL="342969" marR="0" indent="-342969" algn="l" defTabSz="914400" rtl="0" eaLnBrk="1" fontAlgn="base" latinLnBrk="0" hangingPunct="1">
        <a:lnSpc>
          <a:spcPct val="100000"/>
        </a:lnSpc>
        <a:spcBef>
          <a:spcPct val="20000"/>
        </a:spcBef>
        <a:spcAft>
          <a:spcPct val="0"/>
        </a:spcAft>
        <a:buClr>
          <a:srgbClr val="990000"/>
        </a:buClr>
        <a:buSzTx/>
        <a:buFontTx/>
        <a:buNone/>
        <a:tabLst/>
        <a:defRPr sz="2400" b="0">
          <a:solidFill>
            <a:schemeClr val="bg1"/>
          </a:solidFill>
          <a:latin typeface="+mn-lt"/>
          <a:ea typeface="+mj-ea"/>
          <a:cs typeface="Arial" panose="020B0604020202020204" pitchFamily="34" charset="0"/>
        </a:defRPr>
      </a:lvl1pPr>
      <a:lvl2pPr marL="743099" indent="-285807" algn="l" rtl="0" eaLnBrk="1" fontAlgn="base" hangingPunct="1">
        <a:spcBef>
          <a:spcPct val="20000"/>
        </a:spcBef>
        <a:spcAft>
          <a:spcPct val="0"/>
        </a:spcAft>
        <a:buFont typeface="Arial" pitchFamily="34" charset="0"/>
        <a:buChar char="›"/>
        <a:defRPr sz="2000">
          <a:solidFill>
            <a:schemeClr val="tx1"/>
          </a:solidFill>
          <a:latin typeface="+mn-lt"/>
          <a:ea typeface="+mn-ea"/>
          <a:cs typeface="+mn-cs"/>
        </a:defRPr>
      </a:lvl2pPr>
      <a:lvl3pPr marL="1143229" indent="-228646" algn="l" rtl="0" eaLnBrk="1" fontAlgn="base" hangingPunct="1">
        <a:spcBef>
          <a:spcPct val="20000"/>
        </a:spcBef>
        <a:spcAft>
          <a:spcPct val="0"/>
        </a:spcAft>
        <a:buFont typeface="FrutigerNext LT Medium" pitchFamily="34" charset="0"/>
        <a:buChar char="»"/>
        <a:defRPr>
          <a:solidFill>
            <a:schemeClr val="tx1"/>
          </a:solidFill>
          <a:latin typeface="+mn-lt"/>
          <a:ea typeface="+mn-ea"/>
          <a:cs typeface="+mn-cs"/>
        </a:defRPr>
      </a:lvl3pPr>
      <a:lvl4pPr marL="1600520" indent="-228646" algn="l" rtl="0" eaLnBrk="1" fontAlgn="base" hangingPunct="1">
        <a:spcBef>
          <a:spcPct val="20000"/>
        </a:spcBef>
        <a:spcAft>
          <a:spcPct val="0"/>
        </a:spcAft>
        <a:buChar char="–"/>
        <a:defRPr sz="1600">
          <a:solidFill>
            <a:schemeClr val="tx1"/>
          </a:solidFill>
          <a:latin typeface="+mn-lt"/>
          <a:ea typeface="+mn-ea"/>
          <a:cs typeface="+mn-cs"/>
        </a:defRPr>
      </a:lvl4pPr>
      <a:lvl5pPr marL="2057811" indent="-228646" algn="l" rtl="0" eaLnBrk="1" fontAlgn="base" hangingPunct="1">
        <a:spcBef>
          <a:spcPct val="20000"/>
        </a:spcBef>
        <a:spcAft>
          <a:spcPct val="0"/>
        </a:spcAft>
        <a:buFont typeface="Arial" pitchFamily="34" charset="0"/>
        <a:buChar char="~"/>
        <a:defRPr sz="1600">
          <a:solidFill>
            <a:schemeClr val="tx1"/>
          </a:solidFill>
          <a:latin typeface="+mn-lt"/>
          <a:ea typeface="+mn-ea"/>
          <a:cs typeface="+mn-cs"/>
        </a:defRPr>
      </a:lvl5pPr>
      <a:lvl6pPr marL="2515103" indent="-228646" algn="l" rtl="0" eaLnBrk="1" fontAlgn="base" hangingPunct="1">
        <a:spcBef>
          <a:spcPct val="20000"/>
        </a:spcBef>
        <a:spcAft>
          <a:spcPct val="0"/>
        </a:spcAft>
        <a:buFont typeface="Arial" charset="0"/>
        <a:buChar char="~"/>
        <a:defRPr sz="1600">
          <a:solidFill>
            <a:schemeClr val="tx1"/>
          </a:solidFill>
          <a:latin typeface="+mn-lt"/>
          <a:ea typeface="+mn-ea"/>
          <a:cs typeface="+mn-cs"/>
        </a:defRPr>
      </a:lvl6pPr>
      <a:lvl7pPr marL="2972394" indent="-228646" algn="l" rtl="0" eaLnBrk="1" fontAlgn="base" hangingPunct="1">
        <a:spcBef>
          <a:spcPct val="20000"/>
        </a:spcBef>
        <a:spcAft>
          <a:spcPct val="0"/>
        </a:spcAft>
        <a:buFont typeface="Arial" charset="0"/>
        <a:buChar char="~"/>
        <a:defRPr sz="1600">
          <a:solidFill>
            <a:schemeClr val="tx1"/>
          </a:solidFill>
          <a:latin typeface="+mn-lt"/>
          <a:ea typeface="+mn-ea"/>
          <a:cs typeface="+mn-cs"/>
        </a:defRPr>
      </a:lvl7pPr>
      <a:lvl8pPr marL="3429686" indent="-228646" algn="l" rtl="0" eaLnBrk="1" fontAlgn="base" hangingPunct="1">
        <a:spcBef>
          <a:spcPct val="20000"/>
        </a:spcBef>
        <a:spcAft>
          <a:spcPct val="0"/>
        </a:spcAft>
        <a:buFont typeface="Arial" charset="0"/>
        <a:buChar char="~"/>
        <a:defRPr sz="1600">
          <a:solidFill>
            <a:schemeClr val="tx1"/>
          </a:solidFill>
          <a:latin typeface="+mn-lt"/>
          <a:ea typeface="+mn-ea"/>
          <a:cs typeface="+mn-cs"/>
        </a:defRPr>
      </a:lvl8pPr>
      <a:lvl9pPr marL="3886977" indent="-228646" algn="l" rtl="0" eaLnBrk="1" fontAlgn="base" hangingPunct="1">
        <a:spcBef>
          <a:spcPct val="20000"/>
        </a:spcBef>
        <a:spcAft>
          <a:spcPct val="0"/>
        </a:spcAft>
        <a:buFont typeface="Arial" charset="0"/>
        <a:buChar char="~"/>
        <a:defRPr sz="1600">
          <a:solidFill>
            <a:schemeClr val="tx1"/>
          </a:solidFill>
          <a:latin typeface="+mn-lt"/>
          <a:ea typeface="+mn-ea"/>
          <a:cs typeface="+mn-cs"/>
        </a:defRPr>
      </a:lvl9pPr>
    </p:bodyStyle>
    <p:otherStyle>
      <a:defPPr>
        <a:defRPr lang="zh-CN"/>
      </a:defPPr>
      <a:lvl1pPr marL="0" algn="l" defTabSz="914583" rtl="0" eaLnBrk="1" latinLnBrk="0" hangingPunct="1">
        <a:defRPr sz="1800" kern="1200">
          <a:solidFill>
            <a:schemeClr val="tx1"/>
          </a:solidFill>
          <a:latin typeface="+mn-lt"/>
          <a:ea typeface="+mn-ea"/>
          <a:cs typeface="+mn-cs"/>
        </a:defRPr>
      </a:lvl1pPr>
      <a:lvl2pPr marL="457291" algn="l" defTabSz="914583" rtl="0" eaLnBrk="1" latinLnBrk="0" hangingPunct="1">
        <a:defRPr sz="1800" kern="1200">
          <a:solidFill>
            <a:schemeClr val="tx1"/>
          </a:solidFill>
          <a:latin typeface="+mn-lt"/>
          <a:ea typeface="+mn-ea"/>
          <a:cs typeface="+mn-cs"/>
        </a:defRPr>
      </a:lvl2pPr>
      <a:lvl3pPr marL="914583" algn="l" defTabSz="914583" rtl="0" eaLnBrk="1" latinLnBrk="0" hangingPunct="1">
        <a:defRPr sz="1800" kern="1200">
          <a:solidFill>
            <a:schemeClr val="tx1"/>
          </a:solidFill>
          <a:latin typeface="+mn-lt"/>
          <a:ea typeface="+mn-ea"/>
          <a:cs typeface="+mn-cs"/>
        </a:defRPr>
      </a:lvl3pPr>
      <a:lvl4pPr marL="1371874" algn="l" defTabSz="914583" rtl="0" eaLnBrk="1" latinLnBrk="0" hangingPunct="1">
        <a:defRPr sz="1800" kern="1200">
          <a:solidFill>
            <a:schemeClr val="tx1"/>
          </a:solidFill>
          <a:latin typeface="+mn-lt"/>
          <a:ea typeface="+mn-ea"/>
          <a:cs typeface="+mn-cs"/>
        </a:defRPr>
      </a:lvl4pPr>
      <a:lvl5pPr marL="1829166" algn="l" defTabSz="914583" rtl="0" eaLnBrk="1" latinLnBrk="0" hangingPunct="1">
        <a:defRPr sz="1800" kern="1200">
          <a:solidFill>
            <a:schemeClr val="tx1"/>
          </a:solidFill>
          <a:latin typeface="+mn-lt"/>
          <a:ea typeface="+mn-ea"/>
          <a:cs typeface="+mn-cs"/>
        </a:defRPr>
      </a:lvl5pPr>
      <a:lvl6pPr marL="2286457" algn="l" defTabSz="914583" rtl="0" eaLnBrk="1" latinLnBrk="0" hangingPunct="1">
        <a:defRPr sz="1800" kern="1200">
          <a:solidFill>
            <a:schemeClr val="tx1"/>
          </a:solidFill>
          <a:latin typeface="+mn-lt"/>
          <a:ea typeface="+mn-ea"/>
          <a:cs typeface="+mn-cs"/>
        </a:defRPr>
      </a:lvl6pPr>
      <a:lvl7pPr marL="2743749" algn="l" defTabSz="914583" rtl="0" eaLnBrk="1" latinLnBrk="0" hangingPunct="1">
        <a:defRPr sz="1800" kern="1200">
          <a:solidFill>
            <a:schemeClr val="tx1"/>
          </a:solidFill>
          <a:latin typeface="+mn-lt"/>
          <a:ea typeface="+mn-ea"/>
          <a:cs typeface="+mn-cs"/>
        </a:defRPr>
      </a:lvl7pPr>
      <a:lvl8pPr marL="3201040" algn="l" defTabSz="914583" rtl="0" eaLnBrk="1" latinLnBrk="0" hangingPunct="1">
        <a:defRPr sz="1800" kern="1200">
          <a:solidFill>
            <a:schemeClr val="tx1"/>
          </a:solidFill>
          <a:latin typeface="+mn-lt"/>
          <a:ea typeface="+mn-ea"/>
          <a:cs typeface="+mn-cs"/>
        </a:defRPr>
      </a:lvl8pPr>
      <a:lvl9pPr marL="3658332" algn="l" defTabSz="91458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87" y="794"/>
            <a:ext cx="12192000" cy="6858000"/>
          </a:xfrm>
          <a:prstGeom prst="rect">
            <a:avLst/>
          </a:prstGeom>
        </p:spPr>
      </p:pic>
      <p:sp>
        <p:nvSpPr>
          <p:cNvPr id="2" name="标题占位符 1"/>
          <p:cNvSpPr>
            <a:spLocks noGrp="1"/>
          </p:cNvSpPr>
          <p:nvPr>
            <p:ph type="title"/>
          </p:nvPr>
        </p:nvSpPr>
        <p:spPr>
          <a:xfrm>
            <a:off x="609759" y="275231"/>
            <a:ext cx="10975658" cy="1143264"/>
          </a:xfrm>
          <a:prstGeom prst="rect">
            <a:avLst/>
          </a:prstGeom>
        </p:spPr>
        <p:txBody>
          <a:bodyPr vert="horz" lIns="121944" tIns="60972" rIns="121944" bIns="60972"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09759" y="1600572"/>
            <a:ext cx="10975658" cy="4526481"/>
          </a:xfrm>
          <a:prstGeom prst="rect">
            <a:avLst/>
          </a:prstGeom>
        </p:spPr>
        <p:txBody>
          <a:bodyPr vert="horz" lIns="121944" tIns="60972" rIns="121944" bIns="60972"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8" name="Rectangle 86"/>
          <p:cNvSpPr>
            <a:spLocks noChangeArrowheads="1"/>
          </p:cNvSpPr>
          <p:nvPr userDrawn="1"/>
        </p:nvSpPr>
        <p:spPr bwMode="auto">
          <a:xfrm>
            <a:off x="11842256" y="6350438"/>
            <a:ext cx="328279" cy="426162"/>
          </a:xfrm>
          <a:prstGeom prst="rect">
            <a:avLst/>
          </a:prstGeom>
          <a:noFill/>
          <a:ln w="9525">
            <a:noFill/>
            <a:miter lim="800000"/>
            <a:headEnd/>
            <a:tailEnd/>
          </a:ln>
          <a:effectLst/>
        </p:spPr>
        <p:txBody>
          <a:bodyPr lIns="0" tIns="0" rIns="0" bIns="0"/>
          <a:lstStyle/>
          <a:p>
            <a:pPr defTabSz="988112" eaLnBrk="0" hangingPunct="0">
              <a:lnSpc>
                <a:spcPct val="85000"/>
              </a:lnSpc>
              <a:buClrTx/>
              <a:buFontTx/>
              <a:buNone/>
            </a:pPr>
            <a:endParaRPr lang="de-DE" sz="1300" b="0" dirty="0">
              <a:solidFill>
                <a:schemeClr val="tx1"/>
              </a:solidFill>
              <a:latin typeface="FrutigerNext LT Light" pitchFamily="34" charset="0"/>
              <a:ea typeface="MS PGothic" pitchFamily="34" charset="-128"/>
            </a:endParaRPr>
          </a:p>
          <a:p>
            <a:pPr defTabSz="988112" eaLnBrk="0" hangingPunct="0">
              <a:lnSpc>
                <a:spcPct val="85000"/>
              </a:lnSpc>
              <a:buClrTx/>
              <a:buFontTx/>
              <a:buNone/>
            </a:pPr>
            <a:endParaRPr lang="en-GB" sz="900" b="0" dirty="0">
              <a:solidFill>
                <a:schemeClr val="bg1">
                  <a:lumMod val="50000"/>
                </a:schemeClr>
              </a:solidFill>
              <a:latin typeface="Arial" panose="020B0604020202020204" pitchFamily="34" charset="0"/>
              <a:ea typeface="MS PGothic" pitchFamily="34" charset="-128"/>
              <a:cs typeface="Arial" panose="020B0604020202020204" pitchFamily="34" charset="0"/>
            </a:endParaRPr>
          </a:p>
        </p:txBody>
      </p:sp>
      <p:pic>
        <p:nvPicPr>
          <p:cNvPr id="13" name="Picture 12"/>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251346" y="6226231"/>
            <a:ext cx="1921123" cy="432661"/>
          </a:xfrm>
          <a:prstGeom prst="rect">
            <a:avLst/>
          </a:prstGeom>
        </p:spPr>
      </p:pic>
    </p:spTree>
    <p:extLst>
      <p:ext uri="{BB962C8B-B14F-4D97-AF65-F5344CB8AC3E}">
        <p14:creationId xmlns:p14="http://schemas.microsoft.com/office/powerpoint/2010/main" val="1096081297"/>
      </p:ext>
    </p:extLst>
  </p:cSld>
  <p:clrMap bg1="lt1" tx1="dk1" bg2="lt2" tx2="dk2" accent1="accent1" accent2="accent2" accent3="accent3" accent4="accent4" accent5="accent5" accent6="accent6" hlink="hlink" folHlink="folHlink"/>
  <p:sldLayoutIdLst>
    <p:sldLayoutId id="2147483669" r:id="rId1"/>
  </p:sldLayoutIdLst>
  <p:txStyles>
    <p:titleStyle>
      <a:lvl1pPr algn="ctr" defTabSz="1219444" rtl="0" eaLnBrk="1" latinLnBrk="0" hangingPunct="1">
        <a:spcBef>
          <a:spcPct val="0"/>
        </a:spcBef>
        <a:buNone/>
        <a:defRPr sz="5900" kern="1200">
          <a:solidFill>
            <a:schemeClr val="bg1"/>
          </a:solidFill>
          <a:latin typeface="+mj-lt"/>
          <a:ea typeface="+mj-ea"/>
          <a:cs typeface="+mj-cs"/>
        </a:defRPr>
      </a:lvl1pPr>
    </p:titleStyle>
    <p:bodyStyle>
      <a:lvl1pPr marL="457291" indent="-457291" algn="l" defTabSz="1219444" rtl="0" eaLnBrk="1" latinLnBrk="0" hangingPunct="1">
        <a:spcBef>
          <a:spcPct val="20000"/>
        </a:spcBef>
        <a:buFont typeface="Arial" pitchFamily="34" charset="0"/>
        <a:buChar char="•"/>
        <a:defRPr sz="4300" kern="1200">
          <a:solidFill>
            <a:schemeClr val="bg1"/>
          </a:solidFill>
          <a:latin typeface="+mn-lt"/>
          <a:ea typeface="+mn-ea"/>
          <a:cs typeface="+mn-cs"/>
        </a:defRPr>
      </a:lvl1pPr>
      <a:lvl2pPr marL="990798" indent="-381076" algn="l" defTabSz="1219444" rtl="0" eaLnBrk="1" latinLnBrk="0" hangingPunct="1">
        <a:spcBef>
          <a:spcPct val="20000"/>
        </a:spcBef>
        <a:buFont typeface="Arial" pitchFamily="34" charset="0"/>
        <a:buChar char="–"/>
        <a:defRPr sz="3700" kern="1200">
          <a:solidFill>
            <a:schemeClr val="bg1"/>
          </a:solidFill>
          <a:latin typeface="+mn-lt"/>
          <a:ea typeface="+mn-ea"/>
          <a:cs typeface="+mn-cs"/>
        </a:defRPr>
      </a:lvl2pPr>
      <a:lvl3pPr marL="1524305" indent="-304861" algn="l" defTabSz="1219444" rtl="0" eaLnBrk="1" latinLnBrk="0" hangingPunct="1">
        <a:spcBef>
          <a:spcPct val="20000"/>
        </a:spcBef>
        <a:buFont typeface="Arial" pitchFamily="34" charset="0"/>
        <a:buChar char="•"/>
        <a:defRPr sz="3200" kern="1200">
          <a:solidFill>
            <a:schemeClr val="bg1"/>
          </a:solidFill>
          <a:latin typeface="+mn-lt"/>
          <a:ea typeface="+mn-ea"/>
          <a:cs typeface="+mn-cs"/>
        </a:defRPr>
      </a:lvl3pPr>
      <a:lvl4pPr marL="2134027" indent="-304861" algn="l" defTabSz="1219444" rtl="0" eaLnBrk="1" latinLnBrk="0" hangingPunct="1">
        <a:spcBef>
          <a:spcPct val="20000"/>
        </a:spcBef>
        <a:buFont typeface="Arial" pitchFamily="34" charset="0"/>
        <a:buChar char="–"/>
        <a:defRPr sz="2700" kern="1200">
          <a:solidFill>
            <a:schemeClr val="bg1"/>
          </a:solidFill>
          <a:latin typeface="+mn-lt"/>
          <a:ea typeface="+mn-ea"/>
          <a:cs typeface="+mn-cs"/>
        </a:defRPr>
      </a:lvl4pPr>
      <a:lvl5pPr marL="2743749" indent="-304861" algn="l" defTabSz="1219444" rtl="0" eaLnBrk="1" latinLnBrk="0" hangingPunct="1">
        <a:spcBef>
          <a:spcPct val="20000"/>
        </a:spcBef>
        <a:buFont typeface="Arial" pitchFamily="34" charset="0"/>
        <a:buChar char="»"/>
        <a:defRPr sz="2700" kern="1200">
          <a:solidFill>
            <a:schemeClr val="bg1"/>
          </a:solidFill>
          <a:latin typeface="+mn-lt"/>
          <a:ea typeface="+mn-ea"/>
          <a:cs typeface="+mn-cs"/>
        </a:defRPr>
      </a:lvl5pPr>
      <a:lvl6pPr marL="3353471"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192"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2914"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2636"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444" rtl="0" eaLnBrk="1" latinLnBrk="0" hangingPunct="1">
        <a:defRPr sz="2400" kern="1200">
          <a:solidFill>
            <a:schemeClr val="tx1"/>
          </a:solidFill>
          <a:latin typeface="+mn-lt"/>
          <a:ea typeface="+mn-ea"/>
          <a:cs typeface="+mn-cs"/>
        </a:defRPr>
      </a:lvl1pPr>
      <a:lvl2pPr marL="609722" algn="l" defTabSz="1219444" rtl="0" eaLnBrk="1" latinLnBrk="0" hangingPunct="1">
        <a:defRPr sz="2400" kern="1200">
          <a:solidFill>
            <a:schemeClr val="tx1"/>
          </a:solidFill>
          <a:latin typeface="+mn-lt"/>
          <a:ea typeface="+mn-ea"/>
          <a:cs typeface="+mn-cs"/>
        </a:defRPr>
      </a:lvl2pPr>
      <a:lvl3pPr marL="1219444" algn="l" defTabSz="1219444" rtl="0" eaLnBrk="1" latinLnBrk="0" hangingPunct="1">
        <a:defRPr sz="2400" kern="1200">
          <a:solidFill>
            <a:schemeClr val="tx1"/>
          </a:solidFill>
          <a:latin typeface="+mn-lt"/>
          <a:ea typeface="+mn-ea"/>
          <a:cs typeface="+mn-cs"/>
        </a:defRPr>
      </a:lvl3pPr>
      <a:lvl4pPr marL="1829166" algn="l" defTabSz="1219444" rtl="0" eaLnBrk="1" latinLnBrk="0" hangingPunct="1">
        <a:defRPr sz="2400" kern="1200">
          <a:solidFill>
            <a:schemeClr val="tx1"/>
          </a:solidFill>
          <a:latin typeface="+mn-lt"/>
          <a:ea typeface="+mn-ea"/>
          <a:cs typeface="+mn-cs"/>
        </a:defRPr>
      </a:lvl4pPr>
      <a:lvl5pPr marL="2438888" algn="l" defTabSz="1219444" rtl="0" eaLnBrk="1" latinLnBrk="0" hangingPunct="1">
        <a:defRPr sz="2400" kern="1200">
          <a:solidFill>
            <a:schemeClr val="tx1"/>
          </a:solidFill>
          <a:latin typeface="+mn-lt"/>
          <a:ea typeface="+mn-ea"/>
          <a:cs typeface="+mn-cs"/>
        </a:defRPr>
      </a:lvl5pPr>
      <a:lvl6pPr marL="3048610" algn="l" defTabSz="1219444" rtl="0" eaLnBrk="1" latinLnBrk="0" hangingPunct="1">
        <a:defRPr sz="2400" kern="1200">
          <a:solidFill>
            <a:schemeClr val="tx1"/>
          </a:solidFill>
          <a:latin typeface="+mn-lt"/>
          <a:ea typeface="+mn-ea"/>
          <a:cs typeface="+mn-cs"/>
        </a:defRPr>
      </a:lvl6pPr>
      <a:lvl7pPr marL="3658332" algn="l" defTabSz="1219444" rtl="0" eaLnBrk="1" latinLnBrk="0" hangingPunct="1">
        <a:defRPr sz="2400" kern="1200">
          <a:solidFill>
            <a:schemeClr val="tx1"/>
          </a:solidFill>
          <a:latin typeface="+mn-lt"/>
          <a:ea typeface="+mn-ea"/>
          <a:cs typeface="+mn-cs"/>
        </a:defRPr>
      </a:lvl7pPr>
      <a:lvl8pPr marL="4268053" algn="l" defTabSz="1219444" rtl="0" eaLnBrk="1" latinLnBrk="0" hangingPunct="1">
        <a:defRPr sz="2400" kern="1200">
          <a:solidFill>
            <a:schemeClr val="tx1"/>
          </a:solidFill>
          <a:latin typeface="+mn-lt"/>
          <a:ea typeface="+mn-ea"/>
          <a:cs typeface="+mn-cs"/>
        </a:defRPr>
      </a:lvl8pPr>
      <a:lvl9pPr marL="4877775" algn="l" defTabSz="1219444"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587" y="794"/>
            <a:ext cx="12192000" cy="6858000"/>
          </a:xfrm>
          <a:prstGeom prst="rect">
            <a:avLst/>
          </a:prstGeom>
        </p:spPr>
      </p:pic>
      <p:sp>
        <p:nvSpPr>
          <p:cNvPr id="2" name="标题占位符 1"/>
          <p:cNvSpPr>
            <a:spLocks noGrp="1"/>
          </p:cNvSpPr>
          <p:nvPr>
            <p:ph type="title"/>
          </p:nvPr>
        </p:nvSpPr>
        <p:spPr>
          <a:xfrm>
            <a:off x="609759" y="275231"/>
            <a:ext cx="10975658" cy="1143264"/>
          </a:xfrm>
          <a:prstGeom prst="rect">
            <a:avLst/>
          </a:prstGeom>
        </p:spPr>
        <p:txBody>
          <a:bodyPr vert="horz" lIns="121944" tIns="60972" rIns="121944" bIns="60972"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09759" y="1600572"/>
            <a:ext cx="10975658" cy="4526481"/>
          </a:xfrm>
          <a:prstGeom prst="rect">
            <a:avLst/>
          </a:prstGeom>
        </p:spPr>
        <p:txBody>
          <a:bodyPr vert="horz" lIns="121944" tIns="60972" rIns="121944" bIns="60972"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pic>
        <p:nvPicPr>
          <p:cNvPr id="13" name="Picture 1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51346" y="6226231"/>
            <a:ext cx="1921123" cy="432661"/>
          </a:xfrm>
          <a:prstGeom prst="rect">
            <a:avLst/>
          </a:prstGeom>
        </p:spPr>
      </p:pic>
    </p:spTree>
    <p:extLst>
      <p:ext uri="{BB962C8B-B14F-4D97-AF65-F5344CB8AC3E}">
        <p14:creationId xmlns:p14="http://schemas.microsoft.com/office/powerpoint/2010/main" val="2138367102"/>
      </p:ext>
    </p:extLst>
  </p:cSld>
  <p:clrMap bg1="lt1" tx1="dk1" bg2="lt2" tx2="dk2" accent1="accent1" accent2="accent2" accent3="accent3" accent4="accent4" accent5="accent5" accent6="accent6" hlink="hlink" folHlink="folHlink"/>
  <p:sldLayoutIdLst>
    <p:sldLayoutId id="2147483671" r:id="rId1"/>
    <p:sldLayoutId id="2147483677" r:id="rId2"/>
  </p:sldLayoutIdLst>
  <p:txStyles>
    <p:titleStyle>
      <a:lvl1pPr algn="ctr" defTabSz="1219444" rtl="0" eaLnBrk="1" latinLnBrk="0" hangingPunct="1">
        <a:spcBef>
          <a:spcPct val="0"/>
        </a:spcBef>
        <a:buNone/>
        <a:defRPr sz="5900" kern="1200">
          <a:solidFill>
            <a:schemeClr val="bg1"/>
          </a:solidFill>
          <a:latin typeface="+mj-lt"/>
          <a:ea typeface="+mj-ea"/>
          <a:cs typeface="+mj-cs"/>
        </a:defRPr>
      </a:lvl1pPr>
    </p:titleStyle>
    <p:bodyStyle>
      <a:lvl1pPr marL="457291" indent="-457291" algn="l" defTabSz="1219444" rtl="0" eaLnBrk="1" latinLnBrk="0" hangingPunct="1">
        <a:spcBef>
          <a:spcPct val="20000"/>
        </a:spcBef>
        <a:buFont typeface="Arial" pitchFamily="34" charset="0"/>
        <a:buChar char="•"/>
        <a:defRPr sz="4300" kern="1200">
          <a:solidFill>
            <a:schemeClr val="bg1"/>
          </a:solidFill>
          <a:latin typeface="+mn-lt"/>
          <a:ea typeface="+mn-ea"/>
          <a:cs typeface="+mn-cs"/>
        </a:defRPr>
      </a:lvl1pPr>
      <a:lvl2pPr marL="990798" indent="-381076" algn="l" defTabSz="1219444" rtl="0" eaLnBrk="1" latinLnBrk="0" hangingPunct="1">
        <a:spcBef>
          <a:spcPct val="20000"/>
        </a:spcBef>
        <a:buFont typeface="Arial" pitchFamily="34" charset="0"/>
        <a:buChar char="–"/>
        <a:defRPr sz="3700" kern="1200">
          <a:solidFill>
            <a:schemeClr val="bg1"/>
          </a:solidFill>
          <a:latin typeface="+mn-lt"/>
          <a:ea typeface="+mn-ea"/>
          <a:cs typeface="+mn-cs"/>
        </a:defRPr>
      </a:lvl2pPr>
      <a:lvl3pPr marL="1524305" indent="-304861" algn="l" defTabSz="1219444" rtl="0" eaLnBrk="1" latinLnBrk="0" hangingPunct="1">
        <a:spcBef>
          <a:spcPct val="20000"/>
        </a:spcBef>
        <a:buFont typeface="Arial" pitchFamily="34" charset="0"/>
        <a:buChar char="•"/>
        <a:defRPr sz="3200" kern="1200">
          <a:solidFill>
            <a:schemeClr val="bg1"/>
          </a:solidFill>
          <a:latin typeface="+mn-lt"/>
          <a:ea typeface="+mn-ea"/>
          <a:cs typeface="+mn-cs"/>
        </a:defRPr>
      </a:lvl3pPr>
      <a:lvl4pPr marL="2134027" indent="-304861" algn="l" defTabSz="1219444" rtl="0" eaLnBrk="1" latinLnBrk="0" hangingPunct="1">
        <a:spcBef>
          <a:spcPct val="20000"/>
        </a:spcBef>
        <a:buFont typeface="Arial" pitchFamily="34" charset="0"/>
        <a:buChar char="–"/>
        <a:defRPr sz="2700" kern="1200">
          <a:solidFill>
            <a:schemeClr val="bg1"/>
          </a:solidFill>
          <a:latin typeface="+mn-lt"/>
          <a:ea typeface="+mn-ea"/>
          <a:cs typeface="+mn-cs"/>
        </a:defRPr>
      </a:lvl4pPr>
      <a:lvl5pPr marL="2743749" indent="-304861" algn="l" defTabSz="1219444" rtl="0" eaLnBrk="1" latinLnBrk="0" hangingPunct="1">
        <a:spcBef>
          <a:spcPct val="20000"/>
        </a:spcBef>
        <a:buFont typeface="Arial" pitchFamily="34" charset="0"/>
        <a:buChar char="»"/>
        <a:defRPr sz="2700" kern="1200">
          <a:solidFill>
            <a:schemeClr val="bg1"/>
          </a:solidFill>
          <a:latin typeface="+mn-lt"/>
          <a:ea typeface="+mn-ea"/>
          <a:cs typeface="+mn-cs"/>
        </a:defRPr>
      </a:lvl5pPr>
      <a:lvl6pPr marL="3353471"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192"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2914"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2636"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444" rtl="0" eaLnBrk="1" latinLnBrk="0" hangingPunct="1">
        <a:defRPr sz="2400" kern="1200">
          <a:solidFill>
            <a:schemeClr val="tx1"/>
          </a:solidFill>
          <a:latin typeface="+mn-lt"/>
          <a:ea typeface="+mn-ea"/>
          <a:cs typeface="+mn-cs"/>
        </a:defRPr>
      </a:lvl1pPr>
      <a:lvl2pPr marL="609722" algn="l" defTabSz="1219444" rtl="0" eaLnBrk="1" latinLnBrk="0" hangingPunct="1">
        <a:defRPr sz="2400" kern="1200">
          <a:solidFill>
            <a:schemeClr val="tx1"/>
          </a:solidFill>
          <a:latin typeface="+mn-lt"/>
          <a:ea typeface="+mn-ea"/>
          <a:cs typeface="+mn-cs"/>
        </a:defRPr>
      </a:lvl2pPr>
      <a:lvl3pPr marL="1219444" algn="l" defTabSz="1219444" rtl="0" eaLnBrk="1" latinLnBrk="0" hangingPunct="1">
        <a:defRPr sz="2400" kern="1200">
          <a:solidFill>
            <a:schemeClr val="tx1"/>
          </a:solidFill>
          <a:latin typeface="+mn-lt"/>
          <a:ea typeface="+mn-ea"/>
          <a:cs typeface="+mn-cs"/>
        </a:defRPr>
      </a:lvl3pPr>
      <a:lvl4pPr marL="1829166" algn="l" defTabSz="1219444" rtl="0" eaLnBrk="1" latinLnBrk="0" hangingPunct="1">
        <a:defRPr sz="2400" kern="1200">
          <a:solidFill>
            <a:schemeClr val="tx1"/>
          </a:solidFill>
          <a:latin typeface="+mn-lt"/>
          <a:ea typeface="+mn-ea"/>
          <a:cs typeface="+mn-cs"/>
        </a:defRPr>
      </a:lvl4pPr>
      <a:lvl5pPr marL="2438888" algn="l" defTabSz="1219444" rtl="0" eaLnBrk="1" latinLnBrk="0" hangingPunct="1">
        <a:defRPr sz="2400" kern="1200">
          <a:solidFill>
            <a:schemeClr val="tx1"/>
          </a:solidFill>
          <a:latin typeface="+mn-lt"/>
          <a:ea typeface="+mn-ea"/>
          <a:cs typeface="+mn-cs"/>
        </a:defRPr>
      </a:lvl5pPr>
      <a:lvl6pPr marL="3048610" algn="l" defTabSz="1219444" rtl="0" eaLnBrk="1" latinLnBrk="0" hangingPunct="1">
        <a:defRPr sz="2400" kern="1200">
          <a:solidFill>
            <a:schemeClr val="tx1"/>
          </a:solidFill>
          <a:latin typeface="+mn-lt"/>
          <a:ea typeface="+mn-ea"/>
          <a:cs typeface="+mn-cs"/>
        </a:defRPr>
      </a:lvl6pPr>
      <a:lvl7pPr marL="3658332" algn="l" defTabSz="1219444" rtl="0" eaLnBrk="1" latinLnBrk="0" hangingPunct="1">
        <a:defRPr sz="2400" kern="1200">
          <a:solidFill>
            <a:schemeClr val="tx1"/>
          </a:solidFill>
          <a:latin typeface="+mn-lt"/>
          <a:ea typeface="+mn-ea"/>
          <a:cs typeface="+mn-cs"/>
        </a:defRPr>
      </a:lvl7pPr>
      <a:lvl8pPr marL="4268053" algn="l" defTabSz="1219444" rtl="0" eaLnBrk="1" latinLnBrk="0" hangingPunct="1">
        <a:defRPr sz="2400" kern="1200">
          <a:solidFill>
            <a:schemeClr val="tx1"/>
          </a:solidFill>
          <a:latin typeface="+mn-lt"/>
          <a:ea typeface="+mn-ea"/>
          <a:cs typeface="+mn-cs"/>
        </a:defRPr>
      </a:lvl8pPr>
      <a:lvl9pPr marL="4877775" algn="l" defTabSz="1219444"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87" y="794"/>
            <a:ext cx="12192000" cy="6858000"/>
          </a:xfrm>
          <a:prstGeom prst="rect">
            <a:avLst/>
          </a:prstGeom>
        </p:spPr>
      </p:pic>
      <p:grpSp>
        <p:nvGrpSpPr>
          <p:cNvPr id="3" name="组合 2"/>
          <p:cNvGrpSpPr/>
          <p:nvPr userDrawn="1"/>
        </p:nvGrpSpPr>
        <p:grpSpPr>
          <a:xfrm>
            <a:off x="737805" y="3518130"/>
            <a:ext cx="4778680" cy="2048106"/>
            <a:chOff x="1896389" y="2298415"/>
            <a:chExt cx="4778680" cy="2048105"/>
          </a:xfrm>
        </p:grpSpPr>
        <p:sp>
          <p:nvSpPr>
            <p:cNvPr id="10" name="TextBox 6"/>
            <p:cNvSpPr txBox="1"/>
            <p:nvPr userDrawn="1"/>
          </p:nvSpPr>
          <p:spPr>
            <a:xfrm>
              <a:off x="2066557" y="3146182"/>
              <a:ext cx="4608512" cy="1200338"/>
            </a:xfrm>
            <a:prstGeom prst="rect">
              <a:avLst/>
            </a:prstGeom>
            <a:noFill/>
          </p:spPr>
          <p:txBody>
            <a:bodyPr wrap="square" lIns="91450" tIns="45725" rIns="91450" bIns="45725">
              <a:spAutoFit/>
            </a:bodyPr>
            <a:lstStyle/>
            <a:p>
              <a:pPr algn="l">
                <a:defRPr/>
              </a:pPr>
              <a:r>
                <a:rPr lang="en-US" altLang="zh-CN" sz="900" b="1" dirty="0">
                  <a:solidFill>
                    <a:schemeClr val="bg1">
                      <a:lumMod val="75000"/>
                    </a:schemeClr>
                  </a:solidFill>
                </a:rPr>
                <a:t>Copyright©2020 Huawei Technologies Co., Ltd. All Rights Reserved.</a:t>
              </a:r>
            </a:p>
            <a:p>
              <a:pPr algn="l">
                <a:defRPr/>
              </a:pPr>
              <a:r>
                <a:rPr lang="en-US" altLang="zh-CN" sz="900" dirty="0">
                  <a:solidFill>
                    <a:schemeClr val="bg1">
                      <a:lumMod val="75000"/>
                    </a:schemeClr>
                  </a:solidFill>
                </a:rPr>
                <a:t>The information in this document may contain predictive statements including, without limitation, statements regarding the future financial and operating results, future product portfolio, new technology, etc. There are a number of factors that could cause actual results and developments to differ materially from those expressed or implied in the predictive statements. Therefore, such information is provided for reference purpose only and constitutes neither an offer nor an acceptance. Huawei may change the information at any time without notice. </a:t>
              </a:r>
              <a:endParaRPr lang="zh-CN" altLang="zh-CN" sz="900" dirty="0">
                <a:solidFill>
                  <a:schemeClr val="bg1">
                    <a:lumMod val="75000"/>
                  </a:schemeClr>
                </a:solidFill>
              </a:endParaRPr>
            </a:p>
          </p:txBody>
        </p:sp>
        <p:sp>
          <p:nvSpPr>
            <p:cNvPr id="11" name="TextBox 6"/>
            <p:cNvSpPr txBox="1"/>
            <p:nvPr userDrawn="1"/>
          </p:nvSpPr>
          <p:spPr>
            <a:xfrm>
              <a:off x="1896389" y="2298415"/>
              <a:ext cx="2873864" cy="677119"/>
            </a:xfrm>
            <a:prstGeom prst="rect">
              <a:avLst/>
            </a:prstGeom>
            <a:noFill/>
          </p:spPr>
          <p:txBody>
            <a:bodyPr wrap="square" lIns="91450" tIns="45725" rIns="91450" bIns="45725">
              <a:spAutoFit/>
            </a:bodyPr>
            <a:lstStyle/>
            <a:p>
              <a:pPr algn="ctr">
                <a:defRPr/>
              </a:pPr>
              <a:r>
                <a:rPr lang="en-US" altLang="zh-CN" sz="3800" dirty="0">
                  <a:solidFill>
                    <a:schemeClr val="bg1">
                      <a:lumMod val="75000"/>
                    </a:schemeClr>
                  </a:solidFill>
                </a:rPr>
                <a:t>Thank You.</a:t>
              </a:r>
              <a:endParaRPr lang="zh-CN" altLang="zh-CN" sz="3800" dirty="0">
                <a:solidFill>
                  <a:schemeClr val="bg1">
                    <a:lumMod val="75000"/>
                  </a:schemeClr>
                </a:solidFill>
              </a:endParaRPr>
            </a:p>
          </p:txBody>
        </p:sp>
      </p:grpSp>
      <p:pic>
        <p:nvPicPr>
          <p:cNvPr id="7" name="Picture 6"/>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07973" y="2421682"/>
            <a:ext cx="4012348" cy="903631"/>
          </a:xfrm>
          <a:prstGeom prst="rect">
            <a:avLst/>
          </a:prstGeom>
        </p:spPr>
      </p:pic>
    </p:spTree>
    <p:extLst>
      <p:ext uri="{BB962C8B-B14F-4D97-AF65-F5344CB8AC3E}">
        <p14:creationId xmlns:p14="http://schemas.microsoft.com/office/powerpoint/2010/main" val="329144238"/>
      </p:ext>
    </p:extLst>
  </p:cSld>
  <p:clrMap bg1="lt1" tx1="dk1" bg2="lt2" tx2="dk2" accent1="accent1" accent2="accent2" accent3="accent3" accent4="accent4" accent5="accent5" accent6="accent6" hlink="hlink" folHlink="folHlink"/>
  <p:sldLayoutIdLst>
    <p:sldLayoutId id="2147483667" r:id="rId1"/>
  </p:sldLayoutIdLst>
  <p:txStyles>
    <p:titleStyle>
      <a:lvl1pPr algn="ctr" defTabSz="1219444" rtl="0" eaLnBrk="1" latinLnBrk="0" hangingPunct="1">
        <a:spcBef>
          <a:spcPct val="0"/>
        </a:spcBef>
        <a:buNone/>
        <a:defRPr sz="5900" kern="1200">
          <a:solidFill>
            <a:schemeClr val="tx1"/>
          </a:solidFill>
          <a:latin typeface="+mj-lt"/>
          <a:ea typeface="+mj-ea"/>
          <a:cs typeface="+mj-cs"/>
        </a:defRPr>
      </a:lvl1pPr>
    </p:titleStyle>
    <p:bodyStyle>
      <a:lvl1pPr marL="457291" indent="-457291" algn="l" defTabSz="1219444"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798" indent="-381076" algn="l" defTabSz="1219444" rtl="0" eaLnBrk="1" latinLnBrk="0" hangingPunct="1">
        <a:spcBef>
          <a:spcPct val="20000"/>
        </a:spcBef>
        <a:buFont typeface="Arial" pitchFamily="34" charset="0"/>
        <a:buChar char="–"/>
        <a:defRPr sz="3700" kern="1200">
          <a:solidFill>
            <a:schemeClr val="tx1"/>
          </a:solidFill>
          <a:latin typeface="+mn-lt"/>
          <a:ea typeface="+mn-ea"/>
          <a:cs typeface="+mn-cs"/>
        </a:defRPr>
      </a:lvl2pPr>
      <a:lvl3pPr marL="1524305" indent="-304861" algn="l" defTabSz="1219444"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4027"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749"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3471"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192"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2914"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2636"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444" rtl="0" eaLnBrk="1" latinLnBrk="0" hangingPunct="1">
        <a:defRPr sz="2400" kern="1200">
          <a:solidFill>
            <a:schemeClr val="tx1"/>
          </a:solidFill>
          <a:latin typeface="+mn-lt"/>
          <a:ea typeface="+mn-ea"/>
          <a:cs typeface="+mn-cs"/>
        </a:defRPr>
      </a:lvl1pPr>
      <a:lvl2pPr marL="609722" algn="l" defTabSz="1219444" rtl="0" eaLnBrk="1" latinLnBrk="0" hangingPunct="1">
        <a:defRPr sz="2400" kern="1200">
          <a:solidFill>
            <a:schemeClr val="tx1"/>
          </a:solidFill>
          <a:latin typeface="+mn-lt"/>
          <a:ea typeface="+mn-ea"/>
          <a:cs typeface="+mn-cs"/>
        </a:defRPr>
      </a:lvl2pPr>
      <a:lvl3pPr marL="1219444" algn="l" defTabSz="1219444" rtl="0" eaLnBrk="1" latinLnBrk="0" hangingPunct="1">
        <a:defRPr sz="2400" kern="1200">
          <a:solidFill>
            <a:schemeClr val="tx1"/>
          </a:solidFill>
          <a:latin typeface="+mn-lt"/>
          <a:ea typeface="+mn-ea"/>
          <a:cs typeface="+mn-cs"/>
        </a:defRPr>
      </a:lvl3pPr>
      <a:lvl4pPr marL="1829166" algn="l" defTabSz="1219444" rtl="0" eaLnBrk="1" latinLnBrk="0" hangingPunct="1">
        <a:defRPr sz="2400" kern="1200">
          <a:solidFill>
            <a:schemeClr val="tx1"/>
          </a:solidFill>
          <a:latin typeface="+mn-lt"/>
          <a:ea typeface="+mn-ea"/>
          <a:cs typeface="+mn-cs"/>
        </a:defRPr>
      </a:lvl4pPr>
      <a:lvl5pPr marL="2438888" algn="l" defTabSz="1219444" rtl="0" eaLnBrk="1" latinLnBrk="0" hangingPunct="1">
        <a:defRPr sz="2400" kern="1200">
          <a:solidFill>
            <a:schemeClr val="tx1"/>
          </a:solidFill>
          <a:latin typeface="+mn-lt"/>
          <a:ea typeface="+mn-ea"/>
          <a:cs typeface="+mn-cs"/>
        </a:defRPr>
      </a:lvl5pPr>
      <a:lvl6pPr marL="3048610" algn="l" defTabSz="1219444" rtl="0" eaLnBrk="1" latinLnBrk="0" hangingPunct="1">
        <a:defRPr sz="2400" kern="1200">
          <a:solidFill>
            <a:schemeClr val="tx1"/>
          </a:solidFill>
          <a:latin typeface="+mn-lt"/>
          <a:ea typeface="+mn-ea"/>
          <a:cs typeface="+mn-cs"/>
        </a:defRPr>
      </a:lvl6pPr>
      <a:lvl7pPr marL="3658332" algn="l" defTabSz="1219444" rtl="0" eaLnBrk="1" latinLnBrk="0" hangingPunct="1">
        <a:defRPr sz="2400" kern="1200">
          <a:solidFill>
            <a:schemeClr val="tx1"/>
          </a:solidFill>
          <a:latin typeface="+mn-lt"/>
          <a:ea typeface="+mn-ea"/>
          <a:cs typeface="+mn-cs"/>
        </a:defRPr>
      </a:lvl7pPr>
      <a:lvl8pPr marL="4268053" algn="l" defTabSz="1219444" rtl="0" eaLnBrk="1" latinLnBrk="0" hangingPunct="1">
        <a:defRPr sz="2400" kern="1200">
          <a:solidFill>
            <a:schemeClr val="tx1"/>
          </a:solidFill>
          <a:latin typeface="+mn-lt"/>
          <a:ea typeface="+mn-ea"/>
          <a:cs typeface="+mn-cs"/>
        </a:defRPr>
      </a:lvl8pPr>
      <a:lvl9pPr marL="4877775" algn="l" defTabSz="1219444"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587" y="794"/>
            <a:ext cx="12192000" cy="6858000"/>
          </a:xfrm>
          <a:prstGeom prst="rect">
            <a:avLst/>
          </a:prstGeom>
        </p:spPr>
      </p:pic>
      <p:sp>
        <p:nvSpPr>
          <p:cNvPr id="2" name="标题占位符 1"/>
          <p:cNvSpPr>
            <a:spLocks noGrp="1"/>
          </p:cNvSpPr>
          <p:nvPr>
            <p:ph type="title"/>
          </p:nvPr>
        </p:nvSpPr>
        <p:spPr>
          <a:xfrm>
            <a:off x="609759" y="275231"/>
            <a:ext cx="10975658" cy="1143264"/>
          </a:xfrm>
          <a:prstGeom prst="rect">
            <a:avLst/>
          </a:prstGeom>
        </p:spPr>
        <p:txBody>
          <a:bodyPr vert="horz" lIns="121944" tIns="60972" rIns="121944" bIns="60972"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09759" y="1600572"/>
            <a:ext cx="10975658" cy="4526481"/>
          </a:xfrm>
          <a:prstGeom prst="rect">
            <a:avLst/>
          </a:prstGeom>
        </p:spPr>
        <p:txBody>
          <a:bodyPr vert="horz" lIns="121944" tIns="60972" rIns="121944" bIns="60972"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pic>
        <p:nvPicPr>
          <p:cNvPr id="13" name="Picture 12"/>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51346" y="6226231"/>
            <a:ext cx="1921123" cy="432661"/>
          </a:xfrm>
          <a:prstGeom prst="rect">
            <a:avLst/>
          </a:prstGeom>
        </p:spPr>
      </p:pic>
    </p:spTree>
    <p:extLst>
      <p:ext uri="{BB962C8B-B14F-4D97-AF65-F5344CB8AC3E}">
        <p14:creationId xmlns:p14="http://schemas.microsoft.com/office/powerpoint/2010/main" val="275332597"/>
      </p:ext>
    </p:extLst>
  </p:cSld>
  <p:clrMap bg1="lt1" tx1="dk1" bg2="lt2" tx2="dk2" accent1="accent1" accent2="accent2" accent3="accent3" accent4="accent4" accent5="accent5" accent6="accent6" hlink="hlink" folHlink="folHlink"/>
  <p:sldLayoutIdLst>
    <p:sldLayoutId id="2147483675" r:id="rId1"/>
    <p:sldLayoutId id="2147483676" r:id="rId2"/>
  </p:sldLayoutIdLst>
  <p:txStyles>
    <p:titleStyle>
      <a:lvl1pPr algn="ctr" defTabSz="1219444" rtl="0" eaLnBrk="1" latinLnBrk="0" hangingPunct="1">
        <a:spcBef>
          <a:spcPct val="0"/>
        </a:spcBef>
        <a:buNone/>
        <a:defRPr sz="5900" kern="1200">
          <a:solidFill>
            <a:schemeClr val="bg1"/>
          </a:solidFill>
          <a:latin typeface="+mj-lt"/>
          <a:ea typeface="+mj-ea"/>
          <a:cs typeface="+mj-cs"/>
        </a:defRPr>
      </a:lvl1pPr>
    </p:titleStyle>
    <p:bodyStyle>
      <a:lvl1pPr marL="457291" indent="-457291" algn="l" defTabSz="1219444" rtl="0" eaLnBrk="1" latinLnBrk="0" hangingPunct="1">
        <a:spcBef>
          <a:spcPct val="20000"/>
        </a:spcBef>
        <a:buFont typeface="Arial" pitchFamily="34" charset="0"/>
        <a:buChar char="•"/>
        <a:defRPr sz="4300" kern="1200">
          <a:solidFill>
            <a:schemeClr val="bg1"/>
          </a:solidFill>
          <a:latin typeface="+mn-lt"/>
          <a:ea typeface="+mn-ea"/>
          <a:cs typeface="+mn-cs"/>
        </a:defRPr>
      </a:lvl1pPr>
      <a:lvl2pPr marL="990798" indent="-381076" algn="l" defTabSz="1219444" rtl="0" eaLnBrk="1" latinLnBrk="0" hangingPunct="1">
        <a:spcBef>
          <a:spcPct val="20000"/>
        </a:spcBef>
        <a:buFont typeface="Arial" pitchFamily="34" charset="0"/>
        <a:buChar char="–"/>
        <a:defRPr sz="3700" kern="1200">
          <a:solidFill>
            <a:schemeClr val="bg1"/>
          </a:solidFill>
          <a:latin typeface="+mn-lt"/>
          <a:ea typeface="+mn-ea"/>
          <a:cs typeface="+mn-cs"/>
        </a:defRPr>
      </a:lvl2pPr>
      <a:lvl3pPr marL="1524305" indent="-304861" algn="l" defTabSz="1219444" rtl="0" eaLnBrk="1" latinLnBrk="0" hangingPunct="1">
        <a:spcBef>
          <a:spcPct val="20000"/>
        </a:spcBef>
        <a:buFont typeface="Arial" pitchFamily="34" charset="0"/>
        <a:buChar char="•"/>
        <a:defRPr sz="3200" kern="1200">
          <a:solidFill>
            <a:schemeClr val="bg1"/>
          </a:solidFill>
          <a:latin typeface="+mn-lt"/>
          <a:ea typeface="+mn-ea"/>
          <a:cs typeface="+mn-cs"/>
        </a:defRPr>
      </a:lvl3pPr>
      <a:lvl4pPr marL="2134027" indent="-304861" algn="l" defTabSz="1219444" rtl="0" eaLnBrk="1" latinLnBrk="0" hangingPunct="1">
        <a:spcBef>
          <a:spcPct val="20000"/>
        </a:spcBef>
        <a:buFont typeface="Arial" pitchFamily="34" charset="0"/>
        <a:buChar char="–"/>
        <a:defRPr sz="2700" kern="1200">
          <a:solidFill>
            <a:schemeClr val="bg1"/>
          </a:solidFill>
          <a:latin typeface="+mn-lt"/>
          <a:ea typeface="+mn-ea"/>
          <a:cs typeface="+mn-cs"/>
        </a:defRPr>
      </a:lvl4pPr>
      <a:lvl5pPr marL="2743749" indent="-304861" algn="l" defTabSz="1219444" rtl="0" eaLnBrk="1" latinLnBrk="0" hangingPunct="1">
        <a:spcBef>
          <a:spcPct val="20000"/>
        </a:spcBef>
        <a:buFont typeface="Arial" pitchFamily="34" charset="0"/>
        <a:buChar char="»"/>
        <a:defRPr sz="2700" kern="1200">
          <a:solidFill>
            <a:schemeClr val="bg1"/>
          </a:solidFill>
          <a:latin typeface="+mn-lt"/>
          <a:ea typeface="+mn-ea"/>
          <a:cs typeface="+mn-cs"/>
        </a:defRPr>
      </a:lvl5pPr>
      <a:lvl6pPr marL="3353471"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3192"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2914"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2636" indent="-304861" algn="l" defTabSz="1219444"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zh-CN"/>
      </a:defPPr>
      <a:lvl1pPr marL="0" algn="l" defTabSz="1219444" rtl="0" eaLnBrk="1" latinLnBrk="0" hangingPunct="1">
        <a:defRPr sz="2400" kern="1200">
          <a:solidFill>
            <a:schemeClr val="tx1"/>
          </a:solidFill>
          <a:latin typeface="+mn-lt"/>
          <a:ea typeface="+mn-ea"/>
          <a:cs typeface="+mn-cs"/>
        </a:defRPr>
      </a:lvl1pPr>
      <a:lvl2pPr marL="609722" algn="l" defTabSz="1219444" rtl="0" eaLnBrk="1" latinLnBrk="0" hangingPunct="1">
        <a:defRPr sz="2400" kern="1200">
          <a:solidFill>
            <a:schemeClr val="tx1"/>
          </a:solidFill>
          <a:latin typeface="+mn-lt"/>
          <a:ea typeface="+mn-ea"/>
          <a:cs typeface="+mn-cs"/>
        </a:defRPr>
      </a:lvl2pPr>
      <a:lvl3pPr marL="1219444" algn="l" defTabSz="1219444" rtl="0" eaLnBrk="1" latinLnBrk="0" hangingPunct="1">
        <a:defRPr sz="2400" kern="1200">
          <a:solidFill>
            <a:schemeClr val="tx1"/>
          </a:solidFill>
          <a:latin typeface="+mn-lt"/>
          <a:ea typeface="+mn-ea"/>
          <a:cs typeface="+mn-cs"/>
        </a:defRPr>
      </a:lvl3pPr>
      <a:lvl4pPr marL="1829166" algn="l" defTabSz="1219444" rtl="0" eaLnBrk="1" latinLnBrk="0" hangingPunct="1">
        <a:defRPr sz="2400" kern="1200">
          <a:solidFill>
            <a:schemeClr val="tx1"/>
          </a:solidFill>
          <a:latin typeface="+mn-lt"/>
          <a:ea typeface="+mn-ea"/>
          <a:cs typeface="+mn-cs"/>
        </a:defRPr>
      </a:lvl4pPr>
      <a:lvl5pPr marL="2438888" algn="l" defTabSz="1219444" rtl="0" eaLnBrk="1" latinLnBrk="0" hangingPunct="1">
        <a:defRPr sz="2400" kern="1200">
          <a:solidFill>
            <a:schemeClr val="tx1"/>
          </a:solidFill>
          <a:latin typeface="+mn-lt"/>
          <a:ea typeface="+mn-ea"/>
          <a:cs typeface="+mn-cs"/>
        </a:defRPr>
      </a:lvl5pPr>
      <a:lvl6pPr marL="3048610" algn="l" defTabSz="1219444" rtl="0" eaLnBrk="1" latinLnBrk="0" hangingPunct="1">
        <a:defRPr sz="2400" kern="1200">
          <a:solidFill>
            <a:schemeClr val="tx1"/>
          </a:solidFill>
          <a:latin typeface="+mn-lt"/>
          <a:ea typeface="+mn-ea"/>
          <a:cs typeface="+mn-cs"/>
        </a:defRPr>
      </a:lvl6pPr>
      <a:lvl7pPr marL="3658332" algn="l" defTabSz="1219444" rtl="0" eaLnBrk="1" latinLnBrk="0" hangingPunct="1">
        <a:defRPr sz="2400" kern="1200">
          <a:solidFill>
            <a:schemeClr val="tx1"/>
          </a:solidFill>
          <a:latin typeface="+mn-lt"/>
          <a:ea typeface="+mn-ea"/>
          <a:cs typeface="+mn-cs"/>
        </a:defRPr>
      </a:lvl7pPr>
      <a:lvl8pPr marL="4268053" algn="l" defTabSz="1219444" rtl="0" eaLnBrk="1" latinLnBrk="0" hangingPunct="1">
        <a:defRPr sz="2400" kern="1200">
          <a:solidFill>
            <a:schemeClr val="tx1"/>
          </a:solidFill>
          <a:latin typeface="+mn-lt"/>
          <a:ea typeface="+mn-ea"/>
          <a:cs typeface="+mn-cs"/>
        </a:defRPr>
      </a:lvl8pPr>
      <a:lvl9pPr marL="4877775" algn="l" defTabSz="1219444"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microsoft.com/office/2007/relationships/hdphoto" Target="../media/hdphoto1.wdp"/><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18" Type="http://schemas.openxmlformats.org/officeDocument/2006/relationships/image" Target="../media/image38.png"/><Relationship Id="rId3" Type="http://schemas.openxmlformats.org/officeDocument/2006/relationships/image" Target="../media/image25.png"/><Relationship Id="rId7" Type="http://schemas.openxmlformats.org/officeDocument/2006/relationships/hyperlink" Target="http://www.opengroup.org/" TargetMode="External"/><Relationship Id="rId12" Type="http://schemas.openxmlformats.org/officeDocument/2006/relationships/image" Target="../media/image33.png"/><Relationship Id="rId17" Type="http://schemas.openxmlformats.org/officeDocument/2006/relationships/image" Target="../media/image37.png"/><Relationship Id="rId2" Type="http://schemas.openxmlformats.org/officeDocument/2006/relationships/image" Target="../media/image24.png"/><Relationship Id="rId16" Type="http://schemas.openxmlformats.org/officeDocument/2006/relationships/image" Target="../media/image36.jpeg"/><Relationship Id="rId1" Type="http://schemas.openxmlformats.org/officeDocument/2006/relationships/slideLayout" Target="../slideLayouts/slideLayout3.xml"/><Relationship Id="rId6" Type="http://schemas.openxmlformats.org/officeDocument/2006/relationships/image" Target="../media/image28.png"/><Relationship Id="rId11" Type="http://schemas.openxmlformats.org/officeDocument/2006/relationships/image" Target="../media/image32.png"/><Relationship Id="rId5" Type="http://schemas.openxmlformats.org/officeDocument/2006/relationships/image" Target="../media/image27.png"/><Relationship Id="rId15" Type="http://schemas.openxmlformats.org/officeDocument/2006/relationships/hyperlink" Target="http://www.google.com/url?sa=i&amp;rct=j&amp;q=&amp;esrc=s&amp;source=images&amp;cd=&amp;cad=rja&amp;uact=8&amp;ved=0ahUKEwjVx7KArv_RAhUCo5QKHaXkDEoQjRwIBw&amp;url=http://technewstt.com/pr-owasp-tt/&amp;psig=AFQjCNEo1frxZdWqo4bbyMJGmGbKxpTYvQ&amp;ust=1486604105689933" TargetMode="External"/><Relationship Id="rId10" Type="http://schemas.openxmlformats.org/officeDocument/2006/relationships/image" Target="../media/image31.png"/><Relationship Id="rId4" Type="http://schemas.openxmlformats.org/officeDocument/2006/relationships/image" Target="../media/image26.png"/><Relationship Id="rId9" Type="http://schemas.openxmlformats.org/officeDocument/2006/relationships/image" Target="../media/image30.png"/><Relationship Id="rId14" Type="http://schemas.openxmlformats.org/officeDocument/2006/relationships/image" Target="../media/image35.jpeg"/></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6.png"/><Relationship Id="rId18" Type="http://schemas.openxmlformats.org/officeDocument/2006/relationships/image" Target="../media/image61.png"/><Relationship Id="rId3" Type="http://schemas.openxmlformats.org/officeDocument/2006/relationships/image" Target="../media/image46.png"/><Relationship Id="rId7" Type="http://schemas.openxmlformats.org/officeDocument/2006/relationships/image" Target="../media/image50.png"/><Relationship Id="rId12" Type="http://schemas.openxmlformats.org/officeDocument/2006/relationships/image" Target="../media/image55.png"/><Relationship Id="rId17" Type="http://schemas.openxmlformats.org/officeDocument/2006/relationships/image" Target="../media/image60.png"/><Relationship Id="rId2" Type="http://schemas.openxmlformats.org/officeDocument/2006/relationships/image" Target="../media/image45.png"/><Relationship Id="rId16" Type="http://schemas.openxmlformats.org/officeDocument/2006/relationships/image" Target="../media/image59.png"/><Relationship Id="rId20" Type="http://schemas.openxmlformats.org/officeDocument/2006/relationships/image" Target="../media/image63.png"/><Relationship Id="rId1" Type="http://schemas.openxmlformats.org/officeDocument/2006/relationships/slideLayout" Target="../slideLayouts/slideLayout4.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5" Type="http://schemas.openxmlformats.org/officeDocument/2006/relationships/image" Target="../media/image58.png"/><Relationship Id="rId10" Type="http://schemas.openxmlformats.org/officeDocument/2006/relationships/image" Target="../media/image53.png"/><Relationship Id="rId19" Type="http://schemas.openxmlformats.org/officeDocument/2006/relationships/image" Target="../media/image62.png"/><Relationship Id="rId4" Type="http://schemas.openxmlformats.org/officeDocument/2006/relationships/image" Target="../media/image47.png"/><Relationship Id="rId9" Type="http://schemas.openxmlformats.org/officeDocument/2006/relationships/image" Target="../media/image52.png"/><Relationship Id="rId14" Type="http://schemas.openxmlformats.org/officeDocument/2006/relationships/image" Target="../media/image57.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emf"/><Relationship Id="rId1" Type="http://schemas.openxmlformats.org/officeDocument/2006/relationships/slideLayout" Target="../slideLayouts/slideLayout4.xml"/><Relationship Id="rId4" Type="http://schemas.openxmlformats.org/officeDocument/2006/relationships/image" Target="../media/image66.emf"/></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85019" y="765498"/>
            <a:ext cx="7272808" cy="3787833"/>
          </a:xfrm>
        </p:spPr>
        <p:txBody>
          <a:bodyPr/>
          <a:lstStyle/>
          <a:p>
            <a:r>
              <a:rPr lang="en-US" altLang="zh-CN" sz="8000" b="1" dirty="0">
                <a:latin typeface="Akkurat Pro" panose="020B0504020101020102" pitchFamily="34" charset="0"/>
              </a:rPr>
              <a:t>5G Security: </a:t>
            </a:r>
            <a:br>
              <a:rPr lang="en-US" altLang="zh-CN" sz="8000" b="1" dirty="0">
                <a:latin typeface="Akkurat Pro" panose="020B0504020101020102" pitchFamily="34" charset="0"/>
              </a:rPr>
            </a:br>
            <a:r>
              <a:rPr lang="en-US" altLang="zh-CN" sz="8000" b="1" dirty="0">
                <a:latin typeface="Akkurat Pro" panose="020B0504020101020102" pitchFamily="34" charset="0"/>
              </a:rPr>
              <a:t>A Shared Responsibility</a:t>
            </a:r>
            <a:endParaRPr lang="zh-CN" altLang="en-US" sz="8000" b="1" dirty="0">
              <a:latin typeface="Akkurat Pro" panose="020B0504020101020102" pitchFamily="34" charset="0"/>
            </a:endParaRPr>
          </a:p>
        </p:txBody>
      </p:sp>
    </p:spTree>
    <p:extLst>
      <p:ext uri="{BB962C8B-B14F-4D97-AF65-F5344CB8AC3E}">
        <p14:creationId xmlns:p14="http://schemas.microsoft.com/office/powerpoint/2010/main" val="587714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ctrTitle"/>
          </p:nvPr>
        </p:nvSpPr>
        <p:spPr>
          <a:xfrm>
            <a:off x="480963" y="418134"/>
            <a:ext cx="9993315" cy="779055"/>
          </a:xfrm>
        </p:spPr>
        <p:txBody>
          <a:bodyPr>
            <a:normAutofit/>
          </a:bodyPr>
          <a:lstStyle/>
          <a:p>
            <a:r>
              <a:rPr lang="en-US" altLang="zh-CN" dirty="0"/>
              <a:t>Our Agenda Today</a:t>
            </a:r>
            <a:endParaRPr lang="zh-CN" altLang="en-US" dirty="0"/>
          </a:p>
        </p:txBody>
      </p:sp>
      <p:sp>
        <p:nvSpPr>
          <p:cNvPr id="2" name="TextBox 1"/>
          <p:cNvSpPr txBox="1"/>
          <p:nvPr/>
        </p:nvSpPr>
        <p:spPr>
          <a:xfrm>
            <a:off x="768995" y="1701602"/>
            <a:ext cx="10369152" cy="3046988"/>
          </a:xfrm>
          <a:prstGeom prst="rect">
            <a:avLst/>
          </a:prstGeom>
          <a:noFill/>
        </p:spPr>
        <p:txBody>
          <a:bodyPr wrap="square" rtlCol="0">
            <a:spAutoFit/>
          </a:bodyPr>
          <a:lstStyle/>
          <a:p>
            <a:pPr marL="342900" indent="-342900">
              <a:buFont typeface="Arial" panose="020B0604020202020204" pitchFamily="34" charset="0"/>
              <a:buChar char="•"/>
            </a:pPr>
            <a:r>
              <a:rPr lang="en-US" dirty="0">
                <a:solidFill>
                  <a:schemeClr val="bg1"/>
                </a:solidFill>
              </a:rPr>
              <a:t>5G Security: The Scope of the Challenge</a:t>
            </a:r>
          </a:p>
          <a:p>
            <a:pPr marL="342900" indent="-342900">
              <a:buFont typeface="Arial" panose="020B0604020202020204" pitchFamily="34" charset="0"/>
              <a:buChar char="•"/>
            </a:pPr>
            <a:r>
              <a:rPr lang="en-US" dirty="0">
                <a:solidFill>
                  <a:schemeClr val="bg1"/>
                </a:solidFill>
              </a:rPr>
              <a:t>How 5G Changes the Security Equation</a:t>
            </a:r>
          </a:p>
          <a:p>
            <a:pPr marL="342900" indent="-342900">
              <a:buFont typeface="Arial" panose="020B0604020202020204" pitchFamily="34" charset="0"/>
              <a:buChar char="•"/>
            </a:pPr>
            <a:r>
              <a:rPr lang="en-US" dirty="0">
                <a:solidFill>
                  <a:schemeClr val="bg1"/>
                </a:solidFill>
              </a:rPr>
              <a:t>What’s Needed</a:t>
            </a:r>
          </a:p>
          <a:p>
            <a:pPr marL="342900" indent="-342900">
              <a:buFont typeface="Arial" panose="020B0604020202020204" pitchFamily="34" charset="0"/>
              <a:buChar char="•"/>
            </a:pPr>
            <a:r>
              <a:rPr lang="en-US" dirty="0">
                <a:solidFill>
                  <a:schemeClr val="bg1"/>
                </a:solidFill>
              </a:rPr>
              <a:t>How Best to Get There</a:t>
            </a:r>
          </a:p>
          <a:p>
            <a:pPr marL="342900" indent="-342900">
              <a:buFont typeface="Arial" panose="020B0604020202020204" pitchFamily="34" charset="0"/>
              <a:buChar char="•"/>
            </a:pPr>
            <a:r>
              <a:rPr lang="en-US" dirty="0">
                <a:solidFill>
                  <a:schemeClr val="bg1"/>
                </a:solidFill>
              </a:rPr>
              <a:t>Critical Success Factors: Standards and Testing</a:t>
            </a:r>
          </a:p>
          <a:p>
            <a:pPr marL="342900" indent="-342900">
              <a:buFont typeface="Arial" panose="020B0604020202020204" pitchFamily="34" charset="0"/>
              <a:buChar char="•"/>
            </a:pPr>
            <a:r>
              <a:rPr lang="en-US" dirty="0">
                <a:solidFill>
                  <a:schemeClr val="bg1"/>
                </a:solidFill>
              </a:rPr>
              <a:t>The Future: How Best to Prepare</a:t>
            </a:r>
          </a:p>
          <a:p>
            <a:pPr marL="342900" indent="-342900">
              <a:buFont typeface="Arial" panose="020B0604020202020204" pitchFamily="34" charset="0"/>
              <a:buChar char="•"/>
            </a:pPr>
            <a:r>
              <a:rPr lang="en-US" dirty="0">
                <a:solidFill>
                  <a:schemeClr val="bg1"/>
                </a:solidFill>
              </a:rPr>
              <a:t>Summary/Conclusions</a:t>
            </a:r>
          </a:p>
          <a:p>
            <a:pPr marL="342900" indent="-342900">
              <a:buFont typeface="Arial" panose="020B0604020202020204" pitchFamily="34" charset="0"/>
              <a:buChar char="•"/>
            </a:pPr>
            <a:r>
              <a:rPr lang="en-US" dirty="0">
                <a:solidFill>
                  <a:schemeClr val="bg1"/>
                </a:solidFill>
              </a:rPr>
              <a:t>Q&amp;A</a:t>
            </a:r>
          </a:p>
        </p:txBody>
      </p:sp>
    </p:spTree>
    <p:extLst>
      <p:ext uri="{BB962C8B-B14F-4D97-AF65-F5344CB8AC3E}">
        <p14:creationId xmlns:p14="http://schemas.microsoft.com/office/powerpoint/2010/main" val="15876163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en-US" altLang="zh-CN" dirty="0"/>
              <a:t>Our Featured Speakers</a:t>
            </a:r>
            <a:endParaRPr lang="zh-CN" alt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05099" y="1413570"/>
            <a:ext cx="2857500" cy="28575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7627" y="1405220"/>
            <a:ext cx="2857500" cy="2857500"/>
          </a:xfrm>
          <a:prstGeom prst="rect">
            <a:avLst/>
          </a:prstGeom>
        </p:spPr>
      </p:pic>
      <p:sp>
        <p:nvSpPr>
          <p:cNvPr id="5" name="TextBox 4"/>
          <p:cNvSpPr txBox="1"/>
          <p:nvPr/>
        </p:nvSpPr>
        <p:spPr>
          <a:xfrm>
            <a:off x="1705099" y="4653930"/>
            <a:ext cx="3384376" cy="1015663"/>
          </a:xfrm>
          <a:prstGeom prst="rect">
            <a:avLst/>
          </a:prstGeom>
          <a:noFill/>
        </p:spPr>
        <p:txBody>
          <a:bodyPr wrap="square" rtlCol="0">
            <a:spAutoFit/>
          </a:bodyPr>
          <a:lstStyle/>
          <a:p>
            <a:r>
              <a:rPr lang="en-US" sz="2000" dirty="0">
                <a:solidFill>
                  <a:schemeClr val="bg1"/>
                </a:solidFill>
              </a:rPr>
              <a:t>Andy Purdy</a:t>
            </a:r>
          </a:p>
          <a:p>
            <a:r>
              <a:rPr lang="en-US" sz="2000" dirty="0">
                <a:solidFill>
                  <a:schemeClr val="bg1"/>
                </a:solidFill>
              </a:rPr>
              <a:t>Chief Security Officer (CSO) </a:t>
            </a:r>
          </a:p>
          <a:p>
            <a:r>
              <a:rPr lang="en-US" sz="2000" dirty="0">
                <a:solidFill>
                  <a:schemeClr val="bg1"/>
                </a:solidFill>
              </a:rPr>
              <a:t>Huawei Technologies USA</a:t>
            </a:r>
          </a:p>
        </p:txBody>
      </p:sp>
      <p:sp>
        <p:nvSpPr>
          <p:cNvPr id="7" name="TextBox 6"/>
          <p:cNvSpPr txBox="1"/>
          <p:nvPr/>
        </p:nvSpPr>
        <p:spPr>
          <a:xfrm>
            <a:off x="6457627" y="4718387"/>
            <a:ext cx="3744416" cy="1015663"/>
          </a:xfrm>
          <a:prstGeom prst="rect">
            <a:avLst/>
          </a:prstGeom>
          <a:noFill/>
        </p:spPr>
        <p:txBody>
          <a:bodyPr wrap="square" rtlCol="0">
            <a:spAutoFit/>
          </a:bodyPr>
          <a:lstStyle/>
          <a:p>
            <a:r>
              <a:rPr lang="en-US" sz="2000" dirty="0">
                <a:solidFill>
                  <a:schemeClr val="bg1"/>
                </a:solidFill>
              </a:rPr>
              <a:t>Paul Scanlan</a:t>
            </a:r>
          </a:p>
          <a:p>
            <a:r>
              <a:rPr lang="en-US" sz="2000" dirty="0">
                <a:solidFill>
                  <a:schemeClr val="bg1"/>
                </a:solidFill>
              </a:rPr>
              <a:t>Chief Technology Officer (CTO) </a:t>
            </a:r>
          </a:p>
          <a:p>
            <a:r>
              <a:rPr lang="en-US" sz="2000" dirty="0">
                <a:solidFill>
                  <a:schemeClr val="bg1"/>
                </a:solidFill>
              </a:rPr>
              <a:t>Huawei Technologies</a:t>
            </a:r>
          </a:p>
        </p:txBody>
      </p:sp>
    </p:spTree>
    <p:extLst>
      <p:ext uri="{BB962C8B-B14F-4D97-AF65-F5344CB8AC3E}">
        <p14:creationId xmlns:p14="http://schemas.microsoft.com/office/powerpoint/2010/main" val="32523844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5G Security: The Scope Of The Challenge</a:t>
            </a:r>
            <a:endParaRPr lang="en-US" dirty="0"/>
          </a:p>
        </p:txBody>
      </p:sp>
      <p:sp>
        <p:nvSpPr>
          <p:cNvPr id="3" name="Rectangle 2"/>
          <p:cNvSpPr/>
          <p:nvPr/>
        </p:nvSpPr>
        <p:spPr>
          <a:xfrm>
            <a:off x="624979" y="1341562"/>
            <a:ext cx="7560840" cy="2677656"/>
          </a:xfrm>
          <a:prstGeom prst="rect">
            <a:avLst/>
          </a:prstGeom>
        </p:spPr>
        <p:txBody>
          <a:bodyPr wrap="square">
            <a:spAutoFit/>
          </a:bodyPr>
          <a:lstStyle/>
          <a:p>
            <a:pPr marL="342900" indent="-342900">
              <a:buFont typeface="Arial" panose="020B0604020202020204" pitchFamily="34" charset="0"/>
              <a:buChar char="•"/>
            </a:pPr>
            <a:r>
              <a:rPr lang="en-US" dirty="0">
                <a:solidFill>
                  <a:schemeClr val="bg1"/>
                </a:solidFill>
              </a:rPr>
              <a:t>Threats can come from anyone, anywhere, anytime</a:t>
            </a:r>
          </a:p>
          <a:p>
            <a:pPr marL="952536" lvl="1" indent="-342900">
              <a:buFont typeface="Arial" panose="020B0604020202020204" pitchFamily="34" charset="0"/>
              <a:buChar char="•"/>
            </a:pPr>
            <a:r>
              <a:rPr lang="en-US" dirty="0">
                <a:solidFill>
                  <a:schemeClr val="bg1"/>
                </a:solidFill>
              </a:rPr>
              <a:t>“Malware as a Service”</a:t>
            </a:r>
          </a:p>
          <a:p>
            <a:pPr marL="952536" lvl="1" indent="-342900">
              <a:buFont typeface="Arial" panose="020B0604020202020204" pitchFamily="34" charset="0"/>
              <a:buChar char="•"/>
            </a:pPr>
            <a:r>
              <a:rPr lang="en-US" dirty="0">
                <a:solidFill>
                  <a:schemeClr val="bg1"/>
                </a:solidFill>
              </a:rPr>
              <a:t>Disgruntled former employees</a:t>
            </a:r>
          </a:p>
          <a:p>
            <a:pPr marL="952536" lvl="1" indent="-342900">
              <a:buFont typeface="Arial" panose="020B0604020202020204" pitchFamily="34" charset="0"/>
              <a:buChar char="•"/>
            </a:pPr>
            <a:r>
              <a:rPr lang="en-US" dirty="0">
                <a:solidFill>
                  <a:schemeClr val="bg1"/>
                </a:solidFill>
              </a:rPr>
              <a:t>Disgruntled </a:t>
            </a:r>
            <a:r>
              <a:rPr lang="en-US" i="1" dirty="0">
                <a:solidFill>
                  <a:schemeClr val="bg1"/>
                </a:solidFill>
              </a:rPr>
              <a:t>current</a:t>
            </a:r>
            <a:r>
              <a:rPr lang="en-US" dirty="0">
                <a:solidFill>
                  <a:schemeClr val="bg1"/>
                </a:solidFill>
              </a:rPr>
              <a:t> employees</a:t>
            </a:r>
          </a:p>
          <a:p>
            <a:pPr marL="952536" lvl="1" indent="-342900">
              <a:buFont typeface="Arial" panose="020B0604020202020204" pitchFamily="34" charset="0"/>
              <a:buChar char="•"/>
            </a:pPr>
            <a:r>
              <a:rPr lang="en-US" dirty="0">
                <a:solidFill>
                  <a:schemeClr val="bg1"/>
                </a:solidFill>
              </a:rPr>
              <a:t>Malevolent nation-states</a:t>
            </a:r>
          </a:p>
          <a:p>
            <a:pPr marL="952536" lvl="1" indent="-342900">
              <a:buFont typeface="Arial" panose="020B0604020202020204" pitchFamily="34" charset="0"/>
              <a:buChar char="•"/>
            </a:pPr>
            <a:r>
              <a:rPr lang="en-US" dirty="0" err="1">
                <a:solidFill>
                  <a:schemeClr val="bg1"/>
                </a:solidFill>
              </a:rPr>
              <a:t>Etc</a:t>
            </a:r>
            <a:r>
              <a:rPr lang="en-US" dirty="0">
                <a:solidFill>
                  <a:schemeClr val="bg1"/>
                </a:solidFill>
              </a:rPr>
              <a:t>….</a:t>
            </a:r>
          </a:p>
          <a:p>
            <a:pPr marL="342900" indent="-342900">
              <a:buFont typeface="Arial" panose="020B0604020202020204" pitchFamily="34" charset="0"/>
              <a:buChar char="•"/>
            </a:pPr>
            <a:r>
              <a:rPr lang="en-US" dirty="0">
                <a:solidFill>
                  <a:schemeClr val="bg1"/>
                </a:solidFill>
              </a:rPr>
              <a:t>The </a:t>
            </a:r>
            <a:r>
              <a:rPr lang="en-US" i="1" dirty="0">
                <a:solidFill>
                  <a:schemeClr val="bg1"/>
                </a:solidFill>
              </a:rPr>
              <a:t>real</a:t>
            </a:r>
            <a:r>
              <a:rPr lang="en-US" dirty="0">
                <a:solidFill>
                  <a:schemeClr val="bg1"/>
                </a:solidFill>
              </a:rPr>
              <a:t> challenge: effective </a:t>
            </a:r>
            <a:r>
              <a:rPr lang="en-US" i="1" dirty="0">
                <a:solidFill>
                  <a:schemeClr val="bg1"/>
                </a:solidFill>
              </a:rPr>
              <a:t>risk management</a:t>
            </a:r>
          </a:p>
        </p:txBody>
      </p:sp>
    </p:spTree>
    <p:extLst>
      <p:ext uri="{BB962C8B-B14F-4D97-AF65-F5344CB8AC3E}">
        <p14:creationId xmlns:p14="http://schemas.microsoft.com/office/powerpoint/2010/main" val="1659999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How 5G Changes the Security Equation</a:t>
            </a:r>
            <a:endParaRPr lang="en-US" dirty="0"/>
          </a:p>
        </p:txBody>
      </p:sp>
      <p:sp>
        <p:nvSpPr>
          <p:cNvPr id="3" name="Rectangle 2"/>
          <p:cNvSpPr/>
          <p:nvPr/>
        </p:nvSpPr>
        <p:spPr>
          <a:xfrm>
            <a:off x="624979" y="1341562"/>
            <a:ext cx="7848872" cy="1569660"/>
          </a:xfrm>
          <a:prstGeom prst="rect">
            <a:avLst/>
          </a:prstGeom>
        </p:spPr>
        <p:txBody>
          <a:bodyPr wrap="square">
            <a:spAutoFit/>
          </a:bodyPr>
          <a:lstStyle/>
          <a:p>
            <a:pPr marL="342900" indent="-342900">
              <a:buFont typeface="Arial" panose="020B0604020202020204" pitchFamily="34" charset="0"/>
              <a:buChar char="•"/>
            </a:pPr>
            <a:r>
              <a:rPr lang="en-US" dirty="0">
                <a:solidFill>
                  <a:schemeClr val="bg1"/>
                </a:solidFill>
              </a:rPr>
              <a:t>For good: more/better internal security features</a:t>
            </a:r>
          </a:p>
          <a:p>
            <a:pPr marL="342900" indent="-342900">
              <a:buFont typeface="Arial" panose="020B0604020202020204" pitchFamily="34" charset="0"/>
              <a:buChar char="•"/>
            </a:pPr>
            <a:r>
              <a:rPr lang="en-US" dirty="0">
                <a:solidFill>
                  <a:schemeClr val="bg1"/>
                </a:solidFill>
              </a:rPr>
              <a:t>For bad: larger threat surfaces</a:t>
            </a:r>
          </a:p>
          <a:p>
            <a:pPr marL="952536" lvl="1" indent="-342900">
              <a:buFont typeface="Arial" panose="020B0604020202020204" pitchFamily="34" charset="0"/>
              <a:buChar char="•"/>
            </a:pPr>
            <a:r>
              <a:rPr lang="en-US" dirty="0">
                <a:solidFill>
                  <a:schemeClr val="bg1"/>
                </a:solidFill>
              </a:rPr>
              <a:t>IoT</a:t>
            </a:r>
          </a:p>
          <a:p>
            <a:pPr marL="952536" lvl="1" indent="-342900">
              <a:buFont typeface="Arial" panose="020B0604020202020204" pitchFamily="34" charset="0"/>
              <a:buChar char="•"/>
            </a:pPr>
            <a:r>
              <a:rPr lang="en-US" dirty="0">
                <a:solidFill>
                  <a:schemeClr val="bg1"/>
                </a:solidFill>
              </a:rPr>
              <a:t>More connected devices, services, and people</a:t>
            </a:r>
          </a:p>
        </p:txBody>
      </p:sp>
    </p:spTree>
    <p:extLst>
      <p:ext uri="{BB962C8B-B14F-4D97-AF65-F5344CB8AC3E}">
        <p14:creationId xmlns:p14="http://schemas.microsoft.com/office/powerpoint/2010/main" val="36524880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Autofit/>
          </a:bodyPr>
          <a:lstStyle/>
          <a:p>
            <a:pPr algn="l"/>
            <a:r>
              <a:rPr lang="en-US" dirty="0"/>
              <a:t>5G is more secure than 4G </a:t>
            </a:r>
            <a:r>
              <a:rPr lang="en-US" sz="2400" i="1" dirty="0"/>
              <a:t>– or any network technology</a:t>
            </a:r>
            <a:endParaRPr lang="en-SG" dirty="0"/>
          </a:p>
        </p:txBody>
      </p:sp>
      <p:grpSp>
        <p:nvGrpSpPr>
          <p:cNvPr id="5" name="Group 4">
            <a:extLst>
              <a:ext uri="{FF2B5EF4-FFF2-40B4-BE49-F238E27FC236}">
                <a16:creationId xmlns:a16="http://schemas.microsoft.com/office/drawing/2014/main" id="{AF82B147-0269-49FC-9933-9CB888107DC2}"/>
              </a:ext>
            </a:extLst>
          </p:cNvPr>
          <p:cNvGrpSpPr/>
          <p:nvPr/>
        </p:nvGrpSpPr>
        <p:grpSpPr>
          <a:xfrm>
            <a:off x="480266" y="1542066"/>
            <a:ext cx="365304" cy="2072605"/>
            <a:chOff x="478234" y="1541382"/>
            <a:chExt cx="365437" cy="2073355"/>
          </a:xfrm>
        </p:grpSpPr>
        <p:sp>
          <p:nvSpPr>
            <p:cNvPr id="6" name="标题 1"/>
            <p:cNvSpPr txBox="1">
              <a:spLocks/>
            </p:cNvSpPr>
            <p:nvPr/>
          </p:nvSpPr>
          <p:spPr>
            <a:xfrm>
              <a:off x="478234" y="1541382"/>
              <a:ext cx="365437" cy="328188"/>
            </a:xfrm>
            <a:prstGeom prst="rect">
              <a:avLst/>
            </a:prstGeom>
            <a:noFill/>
          </p:spPr>
          <p:txBody>
            <a:bodyPr wrap="none" lIns="0" tIns="0" rIns="0" bIns="0" rtlCol="0">
              <a:spAutoFit/>
            </a:bodyPr>
            <a:lstStyle>
              <a:defPPr>
                <a:defRPr lang="en-US"/>
              </a:defPPr>
              <a:lvl1pPr algn="ctr" fontAlgn="ctr">
                <a:defRPr sz="1200" kern="0">
                  <a:solidFill>
                    <a:schemeClr val="bg1"/>
                  </a:solidFill>
                  <a:latin typeface="Arial" pitchFamily="34" charset="0"/>
                  <a:ea typeface="黑体" panose="02010609060101010101" pitchFamily="49" charset="-122"/>
                  <a:cs typeface="Arial" panose="020B0604020202020204" pitchFamily="34" charset="0"/>
                </a:defRPr>
              </a:lvl1pP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2133"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4G</a:t>
              </a:r>
            </a:p>
          </p:txBody>
        </p:sp>
        <p:sp>
          <p:nvSpPr>
            <p:cNvPr id="7" name="标题 1"/>
            <p:cNvSpPr txBox="1">
              <a:spLocks/>
            </p:cNvSpPr>
            <p:nvPr/>
          </p:nvSpPr>
          <p:spPr>
            <a:xfrm>
              <a:off x="478234" y="3286549"/>
              <a:ext cx="365437" cy="328188"/>
            </a:xfrm>
            <a:prstGeom prst="rect">
              <a:avLst/>
            </a:prstGeom>
            <a:noFill/>
          </p:spPr>
          <p:txBody>
            <a:bodyPr wrap="none" lIns="0" tIns="0" rIns="0" bIns="0" rtlCol="0">
              <a:spAutoFit/>
            </a:bodyPr>
            <a:lstStyle>
              <a:defPPr>
                <a:defRPr lang="en-US"/>
              </a:defPPr>
              <a:lvl1pPr algn="ctr" fontAlgn="ctr">
                <a:defRPr sz="1200" kern="0">
                  <a:solidFill>
                    <a:schemeClr val="bg1"/>
                  </a:solidFill>
                  <a:latin typeface="Arial" pitchFamily="34" charset="0"/>
                  <a:ea typeface="黑体" panose="02010609060101010101" pitchFamily="49" charset="-122"/>
                  <a:cs typeface="Arial" panose="020B0604020202020204" pitchFamily="34" charset="0"/>
                </a:defRPr>
              </a:lvl1pP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2133"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5G</a:t>
              </a:r>
            </a:p>
          </p:txBody>
        </p:sp>
      </p:grpSp>
      <p:grpSp>
        <p:nvGrpSpPr>
          <p:cNvPr id="165" name="Group 164"/>
          <p:cNvGrpSpPr/>
          <p:nvPr/>
        </p:nvGrpSpPr>
        <p:grpSpPr>
          <a:xfrm>
            <a:off x="6238688" y="1453795"/>
            <a:ext cx="2398821" cy="3474007"/>
            <a:chOff x="6239503" y="1452745"/>
            <a:chExt cx="2399134" cy="3474459"/>
          </a:xfrm>
        </p:grpSpPr>
        <p:sp>
          <p:nvSpPr>
            <p:cNvPr id="33" name="Rounded Rectangle 635"/>
            <p:cNvSpPr/>
            <p:nvPr/>
          </p:nvSpPr>
          <p:spPr>
            <a:xfrm>
              <a:off x="6239503" y="4442587"/>
              <a:ext cx="2399134" cy="484617"/>
            </a:xfrm>
            <a:prstGeom prst="roundRect">
              <a:avLst/>
            </a:prstGeom>
            <a:solidFill>
              <a:srgbClr val="00B0F0">
                <a:alpha val="20000"/>
              </a:srgbClr>
            </a:solidFill>
            <a:ln w="9525">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47977" tIns="0" rIns="47977" b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1612316" rtl="0" eaLnBrk="0" fontAlgn="ctr" latinLnBrk="0" hangingPunct="0">
                <a:lnSpc>
                  <a:spcPct val="100000"/>
                </a:lnSpc>
                <a:spcBef>
                  <a:spcPts val="0"/>
                </a:spcBef>
                <a:spcAft>
                  <a:spcPts val="0"/>
                </a:spcAft>
                <a:buClrTx/>
                <a:buSzPct val="100000"/>
                <a:buFontTx/>
                <a:buNone/>
                <a:tabLst/>
                <a:defRPr/>
              </a:pPr>
              <a:r>
                <a:rPr kumimoji="0" lang="en-US" altLang="zh-CN" sz="1400" b="1" i="0" u="none" strike="noStrike" kern="1200" cap="none" spc="0" normalizeH="0" baseline="0" noProof="0" dirty="0">
                  <a:ln>
                    <a:noFill/>
                  </a:ln>
                  <a:solidFill>
                    <a:srgbClr val="FFC000"/>
                  </a:solidFill>
                  <a:effectLst/>
                  <a:uLnTx/>
                  <a:uFillTx/>
                  <a:latin typeface="Arial" pitchFamily="34" charset="0"/>
                  <a:ea typeface="Arial Unicode MS" pitchFamily="34" charset="-122"/>
                  <a:cs typeface="Arial" panose="020B0604020202020204" pitchFamily="34" charset="0"/>
                </a:rPr>
                <a:t>Effective</a:t>
              </a:r>
            </a:p>
            <a:p>
              <a:pPr marL="0" marR="0" lvl="0" indent="0" algn="ctr" defTabSz="1612316" rtl="0" eaLnBrk="0" fontAlgn="ctr" latinLnBrk="0" hangingPunct="0">
                <a:lnSpc>
                  <a:spcPct val="100000"/>
                </a:lnSpc>
                <a:spcBef>
                  <a:spcPts val="0"/>
                </a:spcBef>
                <a:spcAft>
                  <a:spcPts val="0"/>
                </a:spcAft>
                <a:buClrTx/>
                <a:buSzPct val="100000"/>
                <a:buFontTx/>
                <a:buNone/>
                <a:tabLst/>
                <a:defRPr/>
              </a:pPr>
              <a:r>
                <a:rPr kumimoji="0" lang="en-US" altLang="zh-CN" sz="1200" b="0" i="0" u="none" strike="noStrike" kern="1200" cap="none" spc="0" normalizeH="0" baseline="0" noProof="0" dirty="0">
                  <a:ln>
                    <a:noFill/>
                  </a:ln>
                  <a:solidFill>
                    <a:srgbClr val="FFC000"/>
                  </a:solidFill>
                  <a:effectLst/>
                  <a:uLnTx/>
                  <a:uFillTx/>
                  <a:latin typeface="Arial" pitchFamily="34" charset="0"/>
                  <a:ea typeface="Arial Unicode MS" pitchFamily="34" charset="-122"/>
                  <a:cs typeface="Arial" panose="020B0604020202020204" pitchFamily="34" charset="0"/>
                </a:rPr>
                <a:t>Authentication framework</a:t>
              </a:r>
              <a:endParaRPr kumimoji="0" lang="zh-CN" altLang="en-US" sz="1200" b="0" i="0" u="none" strike="noStrike" kern="1200" cap="none" spc="0" normalizeH="0" baseline="0" noProof="0" dirty="0">
                <a:ln>
                  <a:noFill/>
                </a:ln>
                <a:solidFill>
                  <a:srgbClr val="FFC000"/>
                </a:solidFill>
                <a:effectLst/>
                <a:uLnTx/>
                <a:uFillTx/>
                <a:latin typeface="Arial" pitchFamily="34" charset="0"/>
                <a:ea typeface="Arial Unicode MS" pitchFamily="34" charset="-122"/>
                <a:cs typeface="Arial" panose="020B0604020202020204" pitchFamily="34" charset="0"/>
              </a:endParaRPr>
            </a:p>
          </p:txBody>
        </p:sp>
        <p:sp>
          <p:nvSpPr>
            <p:cNvPr id="34" name="Rounded Rectangle 635"/>
            <p:cNvSpPr/>
            <p:nvPr/>
          </p:nvSpPr>
          <p:spPr>
            <a:xfrm>
              <a:off x="6239503" y="1452745"/>
              <a:ext cx="2399134" cy="485393"/>
            </a:xfrm>
            <a:prstGeom prst="rect">
              <a:avLst/>
            </a:prstGeom>
            <a:gradFill>
              <a:gsLst>
                <a:gs pos="417">
                  <a:srgbClr val="0070C0">
                    <a:alpha val="0"/>
                  </a:srgbClr>
                </a:gs>
                <a:gs pos="100000">
                  <a:srgbClr val="1597FC">
                    <a:alpha val="30000"/>
                  </a:srgbClr>
                </a:gs>
              </a:gsLst>
              <a:lin ang="5400000" scaled="0"/>
            </a:gradFill>
            <a:ln w="9525">
              <a:gradFill>
                <a:gsLst>
                  <a:gs pos="0">
                    <a:srgbClr val="00B0F0">
                      <a:alpha val="0"/>
                    </a:srgbClr>
                  </a:gs>
                  <a:gs pos="100000">
                    <a:srgbClr val="00B0F0"/>
                  </a:gs>
                </a:gsLst>
                <a:lin ang="5400000" scaled="1"/>
              </a:grad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lIns="47977" tIns="0" rIns="47977" bIns="0" rtlCol="0" anchor="ct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Authentication</a:t>
              </a:r>
            </a:p>
          </p:txBody>
        </p:sp>
        <p:grpSp>
          <p:nvGrpSpPr>
            <p:cNvPr id="35" name="Group 34"/>
            <p:cNvGrpSpPr/>
            <p:nvPr/>
          </p:nvGrpSpPr>
          <p:grpSpPr>
            <a:xfrm>
              <a:off x="6239503" y="2430342"/>
              <a:ext cx="2399134" cy="1978832"/>
              <a:chOff x="6239500" y="2430341"/>
              <a:chExt cx="2399133" cy="1978831"/>
            </a:xfrm>
          </p:grpSpPr>
          <p:sp>
            <p:nvSpPr>
              <p:cNvPr id="36" name="Rounded Rectangle 635"/>
              <p:cNvSpPr/>
              <p:nvPr/>
            </p:nvSpPr>
            <p:spPr>
              <a:xfrm>
                <a:off x="6239500" y="2430341"/>
                <a:ext cx="2399133" cy="1978831"/>
              </a:xfrm>
              <a:prstGeom prst="round2SameRect">
                <a:avLst/>
              </a:prstGeom>
              <a:solidFill>
                <a:srgbClr val="00B0F0">
                  <a:alpha val="20000"/>
                </a:srgbClr>
              </a:solidFill>
              <a:ln w="25402">
                <a:noFill/>
                <a:prstDash val="solid"/>
              </a:ln>
              <a:effectLst/>
              <a:scene3d>
                <a:camera prst="orthographicFront">
                  <a:rot lat="0" lon="0" rev="0"/>
                </a:camera>
                <a:lightRig rig="chilly" dir="t">
                  <a:rot lat="0" lon="0" rev="18480000"/>
                </a:lightRig>
              </a:scene3d>
              <a:sp3d prstMaterial="clear">
                <a:bevelT h="63500"/>
              </a:sp3d>
            </p:spPr>
            <p:txBody>
              <a:bodyPr lIns="80505" tIns="40252" rIns="80505" bIns="40252" anchor="ctr"/>
              <a:lstStyle/>
              <a:p>
                <a:pPr marL="0" marR="0" lvl="0" indent="0" algn="ctr" defTabSz="1219272" rtl="0" eaLnBrk="0" fontAlgn="auto" latinLnBrk="0" hangingPunct="0">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Arial" panose="020B0604020202020204" pitchFamily="34" charset="0"/>
                  <a:ea typeface="黑体" panose="02010609060101010101" pitchFamily="49" charset="-122"/>
                  <a:cs typeface="Arial" panose="020B0604020202020204" pitchFamily="34" charset="0"/>
                </a:endParaRPr>
              </a:p>
            </p:txBody>
          </p:sp>
          <p:cxnSp>
            <p:nvCxnSpPr>
              <p:cNvPr id="37" name="直接连接符 221"/>
              <p:cNvCxnSpPr/>
              <p:nvPr/>
            </p:nvCxnSpPr>
            <p:spPr bwMode="auto">
              <a:xfrm>
                <a:off x="6852885" y="3256581"/>
                <a:ext cx="814243" cy="357320"/>
              </a:xfrm>
              <a:prstGeom prst="line">
                <a:avLst/>
              </a:prstGeom>
              <a:ln w="9525">
                <a:solidFill>
                  <a:schemeClr val="bg2"/>
                </a:solidFill>
              </a:ln>
            </p:spPr>
            <p:style>
              <a:lnRef idx="3">
                <a:schemeClr val="accent1"/>
              </a:lnRef>
              <a:fillRef idx="0">
                <a:schemeClr val="accent1"/>
              </a:fillRef>
              <a:effectRef idx="2">
                <a:schemeClr val="accent1"/>
              </a:effectRef>
              <a:fontRef idx="minor">
                <a:schemeClr val="tx1"/>
              </a:fontRef>
            </p:style>
          </p:cxnSp>
          <p:cxnSp>
            <p:nvCxnSpPr>
              <p:cNvPr id="38" name="直接连接符 222"/>
              <p:cNvCxnSpPr/>
              <p:nvPr/>
            </p:nvCxnSpPr>
            <p:spPr bwMode="auto">
              <a:xfrm flipV="1">
                <a:off x="6878017" y="3615074"/>
                <a:ext cx="796297" cy="0"/>
              </a:xfrm>
              <a:prstGeom prst="line">
                <a:avLst/>
              </a:prstGeom>
              <a:ln w="9525">
                <a:solidFill>
                  <a:schemeClr val="bg2"/>
                </a:solidFill>
              </a:ln>
            </p:spPr>
            <p:style>
              <a:lnRef idx="3">
                <a:schemeClr val="accent1"/>
              </a:lnRef>
              <a:fillRef idx="0">
                <a:schemeClr val="accent1"/>
              </a:fillRef>
              <a:effectRef idx="2">
                <a:schemeClr val="accent1"/>
              </a:effectRef>
              <a:fontRef idx="minor">
                <a:schemeClr val="tx1"/>
              </a:fontRef>
            </p:style>
          </p:cxnSp>
          <p:cxnSp>
            <p:nvCxnSpPr>
              <p:cNvPr id="39" name="直接连接符 223"/>
              <p:cNvCxnSpPr/>
              <p:nvPr/>
            </p:nvCxnSpPr>
            <p:spPr bwMode="auto">
              <a:xfrm flipV="1">
                <a:off x="6904328" y="3618184"/>
                <a:ext cx="762800" cy="331992"/>
              </a:xfrm>
              <a:prstGeom prst="line">
                <a:avLst/>
              </a:prstGeom>
              <a:ln w="9525">
                <a:solidFill>
                  <a:schemeClr val="bg2"/>
                </a:solidFill>
              </a:ln>
            </p:spPr>
            <p:style>
              <a:lnRef idx="3">
                <a:schemeClr val="accent1"/>
              </a:lnRef>
              <a:fillRef idx="0">
                <a:schemeClr val="accent1"/>
              </a:fillRef>
              <a:effectRef idx="2">
                <a:schemeClr val="accent1"/>
              </a:effectRef>
              <a:fontRef idx="minor">
                <a:schemeClr val="tx1"/>
              </a:fontRef>
            </p:style>
          </p:cxnSp>
          <p:grpSp>
            <p:nvGrpSpPr>
              <p:cNvPr id="40" name="组合 619"/>
              <p:cNvGrpSpPr>
                <a:grpSpLocks noChangeAspect="1"/>
              </p:cNvGrpSpPr>
              <p:nvPr/>
            </p:nvGrpSpPr>
            <p:grpSpPr bwMode="auto">
              <a:xfrm>
                <a:off x="6738185" y="3846078"/>
                <a:ext cx="167451" cy="191931"/>
                <a:chOff x="-730976" y="4285183"/>
                <a:chExt cx="380506" cy="461964"/>
              </a:xfrm>
            </p:grpSpPr>
            <p:sp>
              <p:nvSpPr>
                <p:cNvPr id="67" name="AutoShape 4"/>
                <p:cNvSpPr>
                  <a:spLocks noChangeAspect="1" noChangeArrowheads="1" noTextEdit="1"/>
                </p:cNvSpPr>
                <p:nvPr/>
              </p:nvSpPr>
              <p:spPr bwMode="auto">
                <a:xfrm>
                  <a:off x="-731057" y="4323500"/>
                  <a:ext cx="377617" cy="424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68" name="Freeform 6"/>
                <p:cNvSpPr>
                  <a:spLocks/>
                </p:cNvSpPr>
                <p:nvPr/>
              </p:nvSpPr>
              <p:spPr bwMode="auto">
                <a:xfrm>
                  <a:off x="-665261" y="4687345"/>
                  <a:ext cx="2862" cy="3031"/>
                </a:xfrm>
                <a:custGeom>
                  <a:avLst/>
                  <a:gdLst>
                    <a:gd name="T0" fmla="*/ 0 w 1"/>
                    <a:gd name="T1" fmla="*/ 0 h 1588"/>
                    <a:gd name="T2" fmla="*/ 2147483646 w 1"/>
                    <a:gd name="T3" fmla="*/ 0 h 1588"/>
                    <a:gd name="T4" fmla="*/ 0 w 1"/>
                    <a:gd name="T5" fmla="*/ 0 h 1588"/>
                    <a:gd name="T6" fmla="*/ 0 60000 65536"/>
                    <a:gd name="T7" fmla="*/ 0 60000 65536"/>
                    <a:gd name="T8" fmla="*/ 0 60000 65536"/>
                    <a:gd name="T9" fmla="*/ 0 w 1"/>
                    <a:gd name="T10" fmla="*/ 0 h 1588"/>
                    <a:gd name="T11" fmla="*/ 1 w 1"/>
                    <a:gd name="T12" fmla="*/ 1588 h 1588"/>
                  </a:gdLst>
                  <a:ahLst/>
                  <a:cxnLst>
                    <a:cxn ang="T6">
                      <a:pos x="T0" y="T1"/>
                    </a:cxn>
                    <a:cxn ang="T7">
                      <a:pos x="T2" y="T3"/>
                    </a:cxn>
                    <a:cxn ang="T8">
                      <a:pos x="T4" y="T5"/>
                    </a:cxn>
                  </a:cxnLst>
                  <a:rect l="T9" t="T10" r="T11" b="T12"/>
                  <a:pathLst>
                    <a:path w="1" h="1588">
                      <a:moveTo>
                        <a:pt x="0" y="0"/>
                      </a:moveTo>
                      <a:cubicBezTo>
                        <a:pt x="1" y="0"/>
                        <a:pt x="1" y="0"/>
                        <a:pt x="1" y="0"/>
                      </a:cubicBezTo>
                      <a:cubicBezTo>
                        <a:pt x="1" y="0"/>
                        <a:pt x="1" y="0"/>
                        <a:pt x="0" y="0"/>
                      </a:cubicBezTo>
                      <a:close/>
                    </a:path>
                  </a:pathLst>
                </a:custGeom>
                <a:solidFill>
                  <a:srgbClr val="0068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69" name="Freeform 7"/>
                <p:cNvSpPr>
                  <a:spLocks/>
                </p:cNvSpPr>
                <p:nvPr/>
              </p:nvSpPr>
              <p:spPr bwMode="auto">
                <a:xfrm>
                  <a:off x="-665261" y="4687345"/>
                  <a:ext cx="2862" cy="3031"/>
                </a:xfrm>
                <a:custGeom>
                  <a:avLst/>
                  <a:gdLst>
                    <a:gd name="T0" fmla="*/ 0 w 1"/>
                    <a:gd name="T1" fmla="*/ 0 h 1588"/>
                    <a:gd name="T2" fmla="*/ 2147483646 w 1"/>
                    <a:gd name="T3" fmla="*/ 0 h 1588"/>
                    <a:gd name="T4" fmla="*/ 0 w 1"/>
                    <a:gd name="T5" fmla="*/ 0 h 1588"/>
                    <a:gd name="T6" fmla="*/ 0 60000 65536"/>
                    <a:gd name="T7" fmla="*/ 0 60000 65536"/>
                    <a:gd name="T8" fmla="*/ 0 60000 65536"/>
                    <a:gd name="T9" fmla="*/ 0 w 1"/>
                    <a:gd name="T10" fmla="*/ 0 h 1588"/>
                    <a:gd name="T11" fmla="*/ 1 w 1"/>
                    <a:gd name="T12" fmla="*/ 1588 h 1588"/>
                  </a:gdLst>
                  <a:ahLst/>
                  <a:cxnLst>
                    <a:cxn ang="T6">
                      <a:pos x="T0" y="T1"/>
                    </a:cxn>
                    <a:cxn ang="T7">
                      <a:pos x="T2" y="T3"/>
                    </a:cxn>
                    <a:cxn ang="T8">
                      <a:pos x="T4" y="T5"/>
                    </a:cxn>
                  </a:cxnLst>
                  <a:rect l="T9" t="T10" r="T11" b="T12"/>
                  <a:pathLst>
                    <a:path w="1" h="1588">
                      <a:moveTo>
                        <a:pt x="0" y="0"/>
                      </a:moveTo>
                      <a:cubicBezTo>
                        <a:pt x="1" y="0"/>
                        <a:pt x="1" y="0"/>
                        <a:pt x="1" y="0"/>
                      </a:cubicBezTo>
                      <a:cubicBezTo>
                        <a:pt x="1" y="0"/>
                        <a:pt x="1" y="0"/>
                        <a:pt x="0" y="0"/>
                      </a:cubicBezTo>
                      <a:close/>
                    </a:path>
                  </a:pathLst>
                </a:custGeom>
                <a:solidFill>
                  <a:srgbClr val="0068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70" name="Freeform 9"/>
                <p:cNvSpPr>
                  <a:spLocks/>
                </p:cNvSpPr>
                <p:nvPr/>
              </p:nvSpPr>
              <p:spPr bwMode="auto">
                <a:xfrm>
                  <a:off x="-582299" y="4402333"/>
                  <a:ext cx="114429" cy="266819"/>
                </a:xfrm>
                <a:custGeom>
                  <a:avLst/>
                  <a:gdLst>
                    <a:gd name="T0" fmla="*/ 2147483646 w 31"/>
                    <a:gd name="T1" fmla="*/ 2147483646 h 79"/>
                    <a:gd name="T2" fmla="*/ 2147483646 w 31"/>
                    <a:gd name="T3" fmla="*/ 2147483646 h 79"/>
                    <a:gd name="T4" fmla="*/ 2147483646 w 31"/>
                    <a:gd name="T5" fmla="*/ 2147483646 h 79"/>
                    <a:gd name="T6" fmla="*/ 2147483646 w 31"/>
                    <a:gd name="T7" fmla="*/ 2147483646 h 79"/>
                    <a:gd name="T8" fmla="*/ 2147483646 w 31"/>
                    <a:gd name="T9" fmla="*/ 2147483646 h 79"/>
                    <a:gd name="T10" fmla="*/ 2147483646 w 31"/>
                    <a:gd name="T11" fmla="*/ 2147483646 h 79"/>
                    <a:gd name="T12" fmla="*/ 2147483646 w 31"/>
                    <a:gd name="T13" fmla="*/ 2147483646 h 79"/>
                    <a:gd name="T14" fmla="*/ 2147483646 w 31"/>
                    <a:gd name="T15" fmla="*/ 2147483646 h 79"/>
                    <a:gd name="T16" fmla="*/ 2147483646 w 31"/>
                    <a:gd name="T17" fmla="*/ 2147483646 h 79"/>
                    <a:gd name="T18" fmla="*/ 2147483646 w 31"/>
                    <a:gd name="T19" fmla="*/ 2147483646 h 79"/>
                    <a:gd name="T20" fmla="*/ 2147483646 w 31"/>
                    <a:gd name="T21" fmla="*/ 2147483646 h 79"/>
                    <a:gd name="T22" fmla="*/ 2147483646 w 31"/>
                    <a:gd name="T23" fmla="*/ 2147483646 h 79"/>
                    <a:gd name="T24" fmla="*/ 2147483646 w 31"/>
                    <a:gd name="T25" fmla="*/ 2147483646 h 79"/>
                    <a:gd name="T26" fmla="*/ 2147483646 w 31"/>
                    <a:gd name="T27" fmla="*/ 2147483646 h 79"/>
                    <a:gd name="T28" fmla="*/ 2147483646 w 31"/>
                    <a:gd name="T29" fmla="*/ 2147483646 h 79"/>
                    <a:gd name="T30" fmla="*/ 2147483646 w 31"/>
                    <a:gd name="T31" fmla="*/ 2147483646 h 79"/>
                    <a:gd name="T32" fmla="*/ 2147483646 w 31"/>
                    <a:gd name="T33" fmla="*/ 2147483646 h 79"/>
                    <a:gd name="T34" fmla="*/ 2147483646 w 31"/>
                    <a:gd name="T35" fmla="*/ 2147483646 h 79"/>
                    <a:gd name="T36" fmla="*/ 2147483646 w 31"/>
                    <a:gd name="T37" fmla="*/ 2147483646 h 79"/>
                    <a:gd name="T38" fmla="*/ 2147483646 w 31"/>
                    <a:gd name="T39" fmla="*/ 2147483646 h 79"/>
                    <a:gd name="T40" fmla="*/ 2147483646 w 31"/>
                    <a:gd name="T41" fmla="*/ 2147483646 h 79"/>
                    <a:gd name="T42" fmla="*/ 2147483646 w 31"/>
                    <a:gd name="T43" fmla="*/ 2147483646 h 79"/>
                    <a:gd name="T44" fmla="*/ 2147483646 w 31"/>
                    <a:gd name="T45" fmla="*/ 2147483646 h 79"/>
                    <a:gd name="T46" fmla="*/ 2147483646 w 31"/>
                    <a:gd name="T47" fmla="*/ 2147483646 h 7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1"/>
                    <a:gd name="T73" fmla="*/ 0 h 79"/>
                    <a:gd name="T74" fmla="*/ 31 w 31"/>
                    <a:gd name="T75" fmla="*/ 79 h 7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1" h="79">
                      <a:moveTo>
                        <a:pt x="6" y="78"/>
                      </a:moveTo>
                      <a:cubicBezTo>
                        <a:pt x="3" y="75"/>
                        <a:pt x="2" y="70"/>
                        <a:pt x="5" y="67"/>
                      </a:cubicBezTo>
                      <a:cubicBezTo>
                        <a:pt x="5" y="67"/>
                        <a:pt x="5" y="67"/>
                        <a:pt x="5" y="67"/>
                      </a:cubicBezTo>
                      <a:cubicBezTo>
                        <a:pt x="13" y="56"/>
                        <a:pt x="15" y="47"/>
                        <a:pt x="15" y="40"/>
                      </a:cubicBezTo>
                      <a:cubicBezTo>
                        <a:pt x="15" y="40"/>
                        <a:pt x="15" y="40"/>
                        <a:pt x="15" y="40"/>
                      </a:cubicBezTo>
                      <a:cubicBezTo>
                        <a:pt x="15" y="40"/>
                        <a:pt x="15" y="40"/>
                        <a:pt x="15" y="40"/>
                      </a:cubicBezTo>
                      <a:cubicBezTo>
                        <a:pt x="15" y="40"/>
                        <a:pt x="15" y="40"/>
                        <a:pt x="15" y="40"/>
                      </a:cubicBezTo>
                      <a:cubicBezTo>
                        <a:pt x="15" y="26"/>
                        <a:pt x="4" y="16"/>
                        <a:pt x="3" y="15"/>
                      </a:cubicBezTo>
                      <a:cubicBezTo>
                        <a:pt x="3" y="15"/>
                        <a:pt x="3" y="15"/>
                        <a:pt x="3" y="15"/>
                      </a:cubicBezTo>
                      <a:cubicBezTo>
                        <a:pt x="3" y="15"/>
                        <a:pt x="3" y="15"/>
                        <a:pt x="3" y="15"/>
                      </a:cubicBezTo>
                      <a:cubicBezTo>
                        <a:pt x="3" y="15"/>
                        <a:pt x="3" y="15"/>
                        <a:pt x="3" y="15"/>
                      </a:cubicBezTo>
                      <a:cubicBezTo>
                        <a:pt x="0" y="12"/>
                        <a:pt x="0" y="7"/>
                        <a:pt x="2" y="4"/>
                      </a:cubicBezTo>
                      <a:cubicBezTo>
                        <a:pt x="2" y="4"/>
                        <a:pt x="2" y="4"/>
                        <a:pt x="2" y="4"/>
                      </a:cubicBezTo>
                      <a:cubicBezTo>
                        <a:pt x="5" y="0"/>
                        <a:pt x="10" y="0"/>
                        <a:pt x="13" y="3"/>
                      </a:cubicBezTo>
                      <a:cubicBezTo>
                        <a:pt x="13" y="3"/>
                        <a:pt x="13" y="3"/>
                        <a:pt x="13" y="3"/>
                      </a:cubicBezTo>
                      <a:cubicBezTo>
                        <a:pt x="14" y="3"/>
                        <a:pt x="31" y="16"/>
                        <a:pt x="31" y="40"/>
                      </a:cubicBezTo>
                      <a:cubicBezTo>
                        <a:pt x="31" y="40"/>
                        <a:pt x="31" y="40"/>
                        <a:pt x="31" y="40"/>
                      </a:cubicBezTo>
                      <a:cubicBezTo>
                        <a:pt x="31" y="40"/>
                        <a:pt x="31" y="40"/>
                        <a:pt x="31" y="40"/>
                      </a:cubicBezTo>
                      <a:cubicBezTo>
                        <a:pt x="31" y="40"/>
                        <a:pt x="31" y="40"/>
                        <a:pt x="31" y="40"/>
                      </a:cubicBezTo>
                      <a:cubicBezTo>
                        <a:pt x="31" y="51"/>
                        <a:pt x="27" y="64"/>
                        <a:pt x="17" y="76"/>
                      </a:cubicBezTo>
                      <a:cubicBezTo>
                        <a:pt x="17" y="76"/>
                        <a:pt x="17" y="76"/>
                        <a:pt x="17" y="76"/>
                      </a:cubicBezTo>
                      <a:cubicBezTo>
                        <a:pt x="16" y="78"/>
                        <a:pt x="14" y="79"/>
                        <a:pt x="11" y="79"/>
                      </a:cubicBezTo>
                      <a:cubicBezTo>
                        <a:pt x="11" y="79"/>
                        <a:pt x="11" y="79"/>
                        <a:pt x="11" y="79"/>
                      </a:cubicBezTo>
                      <a:cubicBezTo>
                        <a:pt x="9" y="79"/>
                        <a:pt x="8" y="79"/>
                        <a:pt x="6" y="78"/>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71" name="Freeform 10"/>
                <p:cNvSpPr>
                  <a:spLocks/>
                </p:cNvSpPr>
                <p:nvPr/>
              </p:nvSpPr>
              <p:spPr bwMode="auto">
                <a:xfrm>
                  <a:off x="-507920" y="4314403"/>
                  <a:ext cx="157340" cy="433582"/>
                </a:xfrm>
                <a:custGeom>
                  <a:avLst/>
                  <a:gdLst>
                    <a:gd name="T0" fmla="*/ 2147483646 w 42"/>
                    <a:gd name="T1" fmla="*/ 2147483646 h 123"/>
                    <a:gd name="T2" fmla="*/ 2147483646 w 42"/>
                    <a:gd name="T3" fmla="*/ 2147483646 h 123"/>
                    <a:gd name="T4" fmla="*/ 2147483646 w 42"/>
                    <a:gd name="T5" fmla="*/ 2147483646 h 123"/>
                    <a:gd name="T6" fmla="*/ 2147483646 w 42"/>
                    <a:gd name="T7" fmla="*/ 2147483646 h 123"/>
                    <a:gd name="T8" fmla="*/ 2147483646 w 42"/>
                    <a:gd name="T9" fmla="*/ 2147483646 h 123"/>
                    <a:gd name="T10" fmla="*/ 2147483646 w 42"/>
                    <a:gd name="T11" fmla="*/ 2147483646 h 123"/>
                    <a:gd name="T12" fmla="*/ 2147483646 w 42"/>
                    <a:gd name="T13" fmla="*/ 2147483646 h 123"/>
                    <a:gd name="T14" fmla="*/ 2147483646 w 42"/>
                    <a:gd name="T15" fmla="*/ 2147483646 h 123"/>
                    <a:gd name="T16" fmla="*/ 2147483646 w 42"/>
                    <a:gd name="T17" fmla="*/ 2147483646 h 123"/>
                    <a:gd name="T18" fmla="*/ 2147483646 w 42"/>
                    <a:gd name="T19" fmla="*/ 2147483646 h 123"/>
                    <a:gd name="T20" fmla="*/ 2147483646 w 42"/>
                    <a:gd name="T21" fmla="*/ 2147483646 h 123"/>
                    <a:gd name="T22" fmla="*/ 2147483646 w 42"/>
                    <a:gd name="T23" fmla="*/ 2147483646 h 123"/>
                    <a:gd name="T24" fmla="*/ 2147483646 w 42"/>
                    <a:gd name="T25" fmla="*/ 2147483646 h 123"/>
                    <a:gd name="T26" fmla="*/ 2147483646 w 42"/>
                    <a:gd name="T27" fmla="*/ 2147483646 h 123"/>
                    <a:gd name="T28" fmla="*/ 2147483646 w 42"/>
                    <a:gd name="T29" fmla="*/ 2147483646 h 123"/>
                    <a:gd name="T30" fmla="*/ 2147483646 w 42"/>
                    <a:gd name="T31" fmla="*/ 2147483646 h 123"/>
                    <a:gd name="T32" fmla="*/ 2147483646 w 42"/>
                    <a:gd name="T33" fmla="*/ 2147483646 h 123"/>
                    <a:gd name="T34" fmla="*/ 2147483646 w 42"/>
                    <a:gd name="T35" fmla="*/ 2147483646 h 123"/>
                    <a:gd name="T36" fmla="*/ 2147483646 w 42"/>
                    <a:gd name="T37" fmla="*/ 2147483646 h 123"/>
                    <a:gd name="T38" fmla="*/ 2147483646 w 42"/>
                    <a:gd name="T39" fmla="*/ 2147483646 h 123"/>
                    <a:gd name="T40" fmla="*/ 2147483646 w 42"/>
                    <a:gd name="T41" fmla="*/ 2147483646 h 12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123"/>
                    <a:gd name="T65" fmla="*/ 42 w 42"/>
                    <a:gd name="T66" fmla="*/ 123 h 12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123">
                      <a:moveTo>
                        <a:pt x="10" y="121"/>
                      </a:moveTo>
                      <a:cubicBezTo>
                        <a:pt x="7" y="119"/>
                        <a:pt x="6" y="114"/>
                        <a:pt x="8" y="110"/>
                      </a:cubicBezTo>
                      <a:cubicBezTo>
                        <a:pt x="8" y="110"/>
                        <a:pt x="8" y="110"/>
                        <a:pt x="8" y="110"/>
                      </a:cubicBezTo>
                      <a:cubicBezTo>
                        <a:pt x="22" y="92"/>
                        <a:pt x="26" y="77"/>
                        <a:pt x="26" y="64"/>
                      </a:cubicBezTo>
                      <a:cubicBezTo>
                        <a:pt x="26" y="64"/>
                        <a:pt x="26" y="64"/>
                        <a:pt x="26" y="64"/>
                      </a:cubicBezTo>
                      <a:cubicBezTo>
                        <a:pt x="26" y="38"/>
                        <a:pt x="9" y="19"/>
                        <a:pt x="5" y="15"/>
                      </a:cubicBezTo>
                      <a:cubicBezTo>
                        <a:pt x="5" y="15"/>
                        <a:pt x="5" y="15"/>
                        <a:pt x="5" y="15"/>
                      </a:cubicBezTo>
                      <a:cubicBezTo>
                        <a:pt x="4" y="15"/>
                        <a:pt x="4" y="14"/>
                        <a:pt x="4" y="14"/>
                      </a:cubicBezTo>
                      <a:cubicBezTo>
                        <a:pt x="4" y="14"/>
                        <a:pt x="4" y="14"/>
                        <a:pt x="4" y="14"/>
                      </a:cubicBezTo>
                      <a:cubicBezTo>
                        <a:pt x="4" y="14"/>
                        <a:pt x="4" y="14"/>
                        <a:pt x="4" y="14"/>
                      </a:cubicBezTo>
                      <a:cubicBezTo>
                        <a:pt x="1" y="12"/>
                        <a:pt x="0" y="7"/>
                        <a:pt x="3" y="3"/>
                      </a:cubicBezTo>
                      <a:cubicBezTo>
                        <a:pt x="3" y="3"/>
                        <a:pt x="3" y="3"/>
                        <a:pt x="3" y="3"/>
                      </a:cubicBezTo>
                      <a:cubicBezTo>
                        <a:pt x="6" y="0"/>
                        <a:pt x="11" y="0"/>
                        <a:pt x="14" y="3"/>
                      </a:cubicBezTo>
                      <a:cubicBezTo>
                        <a:pt x="14" y="3"/>
                        <a:pt x="14" y="3"/>
                        <a:pt x="14" y="3"/>
                      </a:cubicBezTo>
                      <a:cubicBezTo>
                        <a:pt x="15" y="3"/>
                        <a:pt x="41" y="26"/>
                        <a:pt x="42" y="64"/>
                      </a:cubicBezTo>
                      <a:cubicBezTo>
                        <a:pt x="42" y="64"/>
                        <a:pt x="42" y="64"/>
                        <a:pt x="42" y="64"/>
                      </a:cubicBezTo>
                      <a:cubicBezTo>
                        <a:pt x="42" y="80"/>
                        <a:pt x="36" y="100"/>
                        <a:pt x="21" y="120"/>
                      </a:cubicBezTo>
                      <a:cubicBezTo>
                        <a:pt x="21" y="120"/>
                        <a:pt x="21" y="120"/>
                        <a:pt x="21" y="120"/>
                      </a:cubicBezTo>
                      <a:cubicBezTo>
                        <a:pt x="19" y="122"/>
                        <a:pt x="17" y="123"/>
                        <a:pt x="15" y="123"/>
                      </a:cubicBezTo>
                      <a:cubicBezTo>
                        <a:pt x="15" y="123"/>
                        <a:pt x="15" y="123"/>
                        <a:pt x="15" y="123"/>
                      </a:cubicBezTo>
                      <a:cubicBezTo>
                        <a:pt x="13" y="123"/>
                        <a:pt x="11" y="122"/>
                        <a:pt x="10" y="121"/>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72" name="Oval 13"/>
                <p:cNvSpPr>
                  <a:spLocks noChangeArrowheads="1"/>
                </p:cNvSpPr>
                <p:nvPr/>
              </p:nvSpPr>
              <p:spPr bwMode="auto">
                <a:xfrm>
                  <a:off x="-716754" y="4472069"/>
                  <a:ext cx="108708" cy="109153"/>
                </a:xfrm>
                <a:prstGeom prst="ellipse">
                  <a:avLst/>
                </a:pr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defTabSz="1219200">
                    <a:spcBef>
                      <a:spcPct val="20000"/>
                    </a:spcBef>
                    <a:buBlip>
                      <a:blip r:embed="rId2"/>
                    </a:buBlip>
                    <a:defRPr sz="3700">
                      <a:solidFill>
                        <a:schemeClr val="tx1"/>
                      </a:solidFill>
                      <a:latin typeface="Calibri" panose="020F0502020204030204" pitchFamily="34" charset="0"/>
                    </a:defRPr>
                  </a:lvl1pPr>
                  <a:lvl2pPr marL="609600" indent="-379413" defTabSz="1219200">
                    <a:spcBef>
                      <a:spcPct val="20000"/>
                    </a:spcBef>
                    <a:buClr>
                      <a:srgbClr val="C00000"/>
                    </a:buClr>
                    <a:buBlip>
                      <a:blip r:embed="rId3"/>
                    </a:buBlip>
                    <a:defRPr sz="3200">
                      <a:solidFill>
                        <a:schemeClr val="tx1"/>
                      </a:solidFill>
                      <a:latin typeface="Calibri" panose="020F0502020204030204" pitchFamily="34" charset="0"/>
                    </a:defRPr>
                  </a:lvl2pPr>
                  <a:lvl3pPr marL="1219200" defTabSz="1219200">
                    <a:spcBef>
                      <a:spcPct val="20000"/>
                    </a:spcBef>
                    <a:buBlip>
                      <a:blip r:embed="rId4"/>
                    </a:buBlip>
                    <a:defRPr sz="2600">
                      <a:solidFill>
                        <a:schemeClr val="tx1"/>
                      </a:solidFill>
                      <a:latin typeface="Calibri" panose="020F0502020204030204" pitchFamily="34" charset="0"/>
                    </a:defRPr>
                  </a:lvl3pPr>
                  <a:lvl4pPr marL="1828800" indent="-303213" defTabSz="1219200">
                    <a:spcBef>
                      <a:spcPct val="20000"/>
                    </a:spcBef>
                    <a:buFont typeface="Arial" panose="020B0604020202020204" pitchFamily="34" charset="0"/>
                    <a:buChar char="–"/>
                    <a:defRPr sz="2600">
                      <a:solidFill>
                        <a:schemeClr val="tx1"/>
                      </a:solidFill>
                      <a:latin typeface="Calibri" panose="020F0502020204030204" pitchFamily="34" charset="0"/>
                    </a:defRPr>
                  </a:lvl4pPr>
                  <a:lvl5pPr marL="2438400" indent="-303213" defTabSz="1219200">
                    <a:spcBef>
                      <a:spcPct val="20000"/>
                    </a:spcBef>
                    <a:buFont typeface="Arial" panose="020B0604020202020204" pitchFamily="34" charset="0"/>
                    <a:buChar char="»"/>
                    <a:defRPr sz="2100">
                      <a:solidFill>
                        <a:schemeClr val="tx1"/>
                      </a:solidFill>
                      <a:latin typeface="Calibri" panose="020F0502020204030204" pitchFamily="34" charset="0"/>
                    </a:defRPr>
                  </a:lvl5pPr>
                  <a:lvl6pPr marL="2895600" indent="-303213" defTabSz="1219200" eaLnBrk="0" fontAlgn="base" hangingPunct="0">
                    <a:spcBef>
                      <a:spcPct val="20000"/>
                    </a:spcBef>
                    <a:spcAft>
                      <a:spcPct val="0"/>
                    </a:spcAft>
                    <a:buFont typeface="Arial" panose="020B0604020202020204" pitchFamily="34" charset="0"/>
                    <a:buChar char="»"/>
                    <a:defRPr sz="2100">
                      <a:solidFill>
                        <a:schemeClr val="tx1"/>
                      </a:solidFill>
                      <a:latin typeface="Calibri" panose="020F0502020204030204" pitchFamily="34" charset="0"/>
                    </a:defRPr>
                  </a:lvl6pPr>
                  <a:lvl7pPr marL="3352800" indent="-303213" defTabSz="1219200" eaLnBrk="0" fontAlgn="base" hangingPunct="0">
                    <a:spcBef>
                      <a:spcPct val="20000"/>
                    </a:spcBef>
                    <a:spcAft>
                      <a:spcPct val="0"/>
                    </a:spcAft>
                    <a:buFont typeface="Arial" panose="020B0604020202020204" pitchFamily="34" charset="0"/>
                    <a:buChar char="»"/>
                    <a:defRPr sz="2100">
                      <a:solidFill>
                        <a:schemeClr val="tx1"/>
                      </a:solidFill>
                      <a:latin typeface="Calibri" panose="020F0502020204030204" pitchFamily="34" charset="0"/>
                    </a:defRPr>
                  </a:lvl7pPr>
                  <a:lvl8pPr marL="3810000" indent="-303213" defTabSz="1219200" eaLnBrk="0" fontAlgn="base" hangingPunct="0">
                    <a:spcBef>
                      <a:spcPct val="20000"/>
                    </a:spcBef>
                    <a:spcAft>
                      <a:spcPct val="0"/>
                    </a:spcAft>
                    <a:buFont typeface="Arial" panose="020B0604020202020204" pitchFamily="34" charset="0"/>
                    <a:buChar char="»"/>
                    <a:defRPr sz="2100">
                      <a:solidFill>
                        <a:schemeClr val="tx1"/>
                      </a:solidFill>
                      <a:latin typeface="Calibri" panose="020F0502020204030204" pitchFamily="34" charset="0"/>
                    </a:defRPr>
                  </a:lvl8pPr>
                  <a:lvl9pPr marL="4267200" indent="-303213" defTabSz="1219200" eaLnBrk="0" fontAlgn="base" hangingPunct="0">
                    <a:spcBef>
                      <a:spcPct val="20000"/>
                    </a:spcBef>
                    <a:spcAft>
                      <a:spcPct val="0"/>
                    </a:spcAft>
                    <a:buFont typeface="Arial" panose="020B0604020202020204" pitchFamily="34" charset="0"/>
                    <a:buChar char="»"/>
                    <a:defRPr sz="2100">
                      <a:solidFill>
                        <a:schemeClr val="tx1"/>
                      </a:solidFill>
                      <a:latin typeface="Calibri" panose="020F0502020204030204" pitchFamily="34" charset="0"/>
                    </a:defRPr>
                  </a:lvl9pPr>
                </a:lstStyle>
                <a:p>
                  <a:pPr marL="0" marR="0" lvl="0" indent="0" algn="l" defTabSz="1219200" rtl="0" eaLnBrk="1" fontAlgn="auto" latinLnBrk="0" hangingPunct="1">
                    <a:lnSpc>
                      <a:spcPct val="100000"/>
                    </a:lnSpc>
                    <a:spcBef>
                      <a:spcPct val="0"/>
                    </a:spcBef>
                    <a:spcAft>
                      <a:spcPts val="0"/>
                    </a:spcAft>
                    <a:buClr>
                      <a:srgbClr val="CC9900"/>
                    </a:buClr>
                    <a:buSzTx/>
                    <a:buFont typeface="Wingdings" panose="05000000000000000000" pitchFamily="2" charset="2"/>
                    <a:buNone/>
                    <a:tabLst/>
                    <a:defRPr/>
                  </a:pPr>
                  <a:endParaRPr kumimoji="0" lang="zh-CN" altLang="en-US" sz="2133" b="1"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41" name="Group 40"/>
              <p:cNvGrpSpPr/>
              <p:nvPr/>
            </p:nvGrpSpPr>
            <p:grpSpPr>
              <a:xfrm>
                <a:off x="6670428" y="3179392"/>
                <a:ext cx="172605" cy="192007"/>
                <a:chOff x="6670428" y="3179392"/>
                <a:chExt cx="172605" cy="192007"/>
              </a:xfrm>
            </p:grpSpPr>
            <p:sp>
              <p:nvSpPr>
                <p:cNvPr id="58" name="AutoShape 4"/>
                <p:cNvSpPr>
                  <a:spLocks noChangeAspect="1" noChangeArrowheads="1" noTextEdit="1"/>
                </p:cNvSpPr>
                <p:nvPr/>
              </p:nvSpPr>
              <p:spPr bwMode="auto">
                <a:xfrm>
                  <a:off x="6670428" y="3181322"/>
                  <a:ext cx="171641" cy="190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59" name="Freeform 6"/>
                <p:cNvSpPr>
                  <a:spLocks/>
                </p:cNvSpPr>
                <p:nvPr/>
              </p:nvSpPr>
              <p:spPr bwMode="auto">
                <a:xfrm>
                  <a:off x="6756249" y="3285527"/>
                  <a:ext cx="965" cy="0"/>
                </a:xfrm>
                <a:custGeom>
                  <a:avLst/>
                  <a:gdLst>
                    <a:gd name="T0" fmla="*/ 0 w 1"/>
                    <a:gd name="T1" fmla="*/ 0 h 1588"/>
                    <a:gd name="T2" fmla="*/ 2147483646 w 1"/>
                    <a:gd name="T3" fmla="*/ 0 h 1588"/>
                    <a:gd name="T4" fmla="*/ 0 w 1"/>
                    <a:gd name="T5" fmla="*/ 0 h 1588"/>
                    <a:gd name="T6" fmla="*/ 0 60000 65536"/>
                    <a:gd name="T7" fmla="*/ 0 60000 65536"/>
                    <a:gd name="T8" fmla="*/ 0 60000 65536"/>
                    <a:gd name="T9" fmla="*/ 0 w 1"/>
                    <a:gd name="T10" fmla="*/ 0 h 1588"/>
                    <a:gd name="T11" fmla="*/ 1 w 1"/>
                    <a:gd name="T12" fmla="*/ 0 h 1588"/>
                  </a:gdLst>
                  <a:ahLst/>
                  <a:cxnLst>
                    <a:cxn ang="T6">
                      <a:pos x="T0" y="T1"/>
                    </a:cxn>
                    <a:cxn ang="T7">
                      <a:pos x="T2" y="T3"/>
                    </a:cxn>
                    <a:cxn ang="T8">
                      <a:pos x="T4" y="T5"/>
                    </a:cxn>
                  </a:cxnLst>
                  <a:rect l="T9" t="T10" r="T11" b="T12"/>
                  <a:pathLst>
                    <a:path w="1" h="1588">
                      <a:moveTo>
                        <a:pt x="0" y="0"/>
                      </a:moveTo>
                      <a:cubicBezTo>
                        <a:pt x="1" y="0"/>
                        <a:pt x="1" y="0"/>
                        <a:pt x="1" y="0"/>
                      </a:cubicBezTo>
                      <a:cubicBezTo>
                        <a:pt x="1" y="0"/>
                        <a:pt x="1" y="0"/>
                        <a:pt x="0" y="0"/>
                      </a:cubicBezTo>
                      <a:close/>
                    </a:path>
                  </a:pathLst>
                </a:custGeom>
                <a:solidFill>
                  <a:srgbClr val="0068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60" name="Freeform 7"/>
                <p:cNvSpPr>
                  <a:spLocks/>
                </p:cNvSpPr>
                <p:nvPr/>
              </p:nvSpPr>
              <p:spPr bwMode="auto">
                <a:xfrm>
                  <a:off x="6756249" y="3285527"/>
                  <a:ext cx="965" cy="0"/>
                </a:xfrm>
                <a:custGeom>
                  <a:avLst/>
                  <a:gdLst>
                    <a:gd name="T0" fmla="*/ 0 w 1"/>
                    <a:gd name="T1" fmla="*/ 0 h 1588"/>
                    <a:gd name="T2" fmla="*/ 2147483646 w 1"/>
                    <a:gd name="T3" fmla="*/ 0 h 1588"/>
                    <a:gd name="T4" fmla="*/ 0 w 1"/>
                    <a:gd name="T5" fmla="*/ 0 h 1588"/>
                    <a:gd name="T6" fmla="*/ 0 60000 65536"/>
                    <a:gd name="T7" fmla="*/ 0 60000 65536"/>
                    <a:gd name="T8" fmla="*/ 0 60000 65536"/>
                    <a:gd name="T9" fmla="*/ 0 w 1"/>
                    <a:gd name="T10" fmla="*/ 0 h 1588"/>
                    <a:gd name="T11" fmla="*/ 1 w 1"/>
                    <a:gd name="T12" fmla="*/ 0 h 1588"/>
                  </a:gdLst>
                  <a:ahLst/>
                  <a:cxnLst>
                    <a:cxn ang="T6">
                      <a:pos x="T0" y="T1"/>
                    </a:cxn>
                    <a:cxn ang="T7">
                      <a:pos x="T2" y="T3"/>
                    </a:cxn>
                    <a:cxn ang="T8">
                      <a:pos x="T4" y="T5"/>
                    </a:cxn>
                  </a:cxnLst>
                  <a:rect l="T9" t="T10" r="T11" b="T12"/>
                  <a:pathLst>
                    <a:path w="1" h="1588">
                      <a:moveTo>
                        <a:pt x="0" y="0"/>
                      </a:moveTo>
                      <a:cubicBezTo>
                        <a:pt x="1" y="0"/>
                        <a:pt x="1" y="0"/>
                        <a:pt x="1" y="0"/>
                      </a:cubicBezTo>
                      <a:cubicBezTo>
                        <a:pt x="1" y="0"/>
                        <a:pt x="1" y="0"/>
                        <a:pt x="0" y="0"/>
                      </a:cubicBezTo>
                      <a:close/>
                    </a:path>
                  </a:pathLst>
                </a:custGeom>
                <a:solidFill>
                  <a:srgbClr val="0068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61" name="Freeform 8"/>
                <p:cNvSpPr>
                  <a:spLocks noEditPoints="1"/>
                </p:cNvSpPr>
                <p:nvPr/>
              </p:nvSpPr>
              <p:spPr bwMode="auto">
                <a:xfrm>
                  <a:off x="6710928" y="3272019"/>
                  <a:ext cx="91606" cy="85872"/>
                </a:xfrm>
                <a:custGeom>
                  <a:avLst/>
                  <a:gdLst>
                    <a:gd name="T0" fmla="*/ 2147483646 w 88"/>
                    <a:gd name="T1" fmla="*/ 2147483646 h 124"/>
                    <a:gd name="T2" fmla="*/ 2147483646 w 88"/>
                    <a:gd name="T3" fmla="*/ 2147483646 h 124"/>
                    <a:gd name="T4" fmla="*/ 2147483646 w 88"/>
                    <a:gd name="T5" fmla="*/ 2147483646 h 124"/>
                    <a:gd name="T6" fmla="*/ 2147483646 w 88"/>
                    <a:gd name="T7" fmla="*/ 2147483646 h 124"/>
                    <a:gd name="T8" fmla="*/ 2147483646 w 88"/>
                    <a:gd name="T9" fmla="*/ 0 h 124"/>
                    <a:gd name="T10" fmla="*/ 2147483646 w 88"/>
                    <a:gd name="T11" fmla="*/ 0 h 124"/>
                    <a:gd name="T12" fmla="*/ 2147483646 w 88"/>
                    <a:gd name="T13" fmla="*/ 0 h 124"/>
                    <a:gd name="T14" fmla="*/ 2147483646 w 88"/>
                    <a:gd name="T15" fmla="*/ 2147483646 h 124"/>
                    <a:gd name="T16" fmla="*/ 2147483646 w 88"/>
                    <a:gd name="T17" fmla="*/ 2147483646 h 124"/>
                    <a:gd name="T18" fmla="*/ 0 w 88"/>
                    <a:gd name="T19" fmla="*/ 2147483646 h 124"/>
                    <a:gd name="T20" fmla="*/ 2147483646 w 88"/>
                    <a:gd name="T21" fmla="*/ 2147483646 h 124"/>
                    <a:gd name="T22" fmla="*/ 2147483646 w 88"/>
                    <a:gd name="T23" fmla="*/ 2147483646 h 124"/>
                    <a:gd name="T24" fmla="*/ 2147483646 w 88"/>
                    <a:gd name="T25" fmla="*/ 2147483646 h 124"/>
                    <a:gd name="T26" fmla="*/ 2147483646 w 88"/>
                    <a:gd name="T27" fmla="*/ 2147483646 h 124"/>
                    <a:gd name="T28" fmla="*/ 2147483646 w 88"/>
                    <a:gd name="T29" fmla="*/ 2147483646 h 124"/>
                    <a:gd name="T30" fmla="*/ 2147483646 w 88"/>
                    <a:gd name="T31" fmla="*/ 2147483646 h 124"/>
                    <a:gd name="T32" fmla="*/ 2147483646 w 88"/>
                    <a:gd name="T33" fmla="*/ 2147483646 h 124"/>
                    <a:gd name="T34" fmla="*/ 2147483646 w 88"/>
                    <a:gd name="T35" fmla="*/ 2147483646 h 124"/>
                    <a:gd name="T36" fmla="*/ 2147483646 w 88"/>
                    <a:gd name="T37" fmla="*/ 2147483646 h 124"/>
                    <a:gd name="T38" fmla="*/ 2147483646 w 88"/>
                    <a:gd name="T39" fmla="*/ 2147483646 h 124"/>
                    <a:gd name="T40" fmla="*/ 2147483646 w 88"/>
                    <a:gd name="T41" fmla="*/ 2147483646 h 124"/>
                    <a:gd name="T42" fmla="*/ 2147483646 w 88"/>
                    <a:gd name="T43" fmla="*/ 2147483646 h 124"/>
                    <a:gd name="T44" fmla="*/ 2147483646 w 88"/>
                    <a:gd name="T45" fmla="*/ 2147483646 h 12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88"/>
                    <a:gd name="T70" fmla="*/ 0 h 124"/>
                    <a:gd name="T71" fmla="*/ 88 w 88"/>
                    <a:gd name="T72" fmla="*/ 124 h 124"/>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88" h="124">
                      <a:moveTo>
                        <a:pt x="69" y="124"/>
                      </a:moveTo>
                      <a:cubicBezTo>
                        <a:pt x="88" y="124"/>
                        <a:pt x="88" y="124"/>
                        <a:pt x="88" y="124"/>
                      </a:cubicBezTo>
                      <a:cubicBezTo>
                        <a:pt x="87" y="123"/>
                        <a:pt x="87" y="121"/>
                        <a:pt x="87" y="120"/>
                      </a:cubicBezTo>
                      <a:cubicBezTo>
                        <a:pt x="51" y="6"/>
                        <a:pt x="51" y="6"/>
                        <a:pt x="51" y="6"/>
                      </a:cubicBezTo>
                      <a:cubicBezTo>
                        <a:pt x="50" y="2"/>
                        <a:pt x="47" y="0"/>
                        <a:pt x="44" y="0"/>
                      </a:cubicBezTo>
                      <a:cubicBezTo>
                        <a:pt x="44" y="0"/>
                        <a:pt x="44" y="0"/>
                        <a:pt x="44" y="0"/>
                      </a:cubicBezTo>
                      <a:cubicBezTo>
                        <a:pt x="43" y="0"/>
                        <a:pt x="43" y="0"/>
                        <a:pt x="43" y="0"/>
                      </a:cubicBezTo>
                      <a:cubicBezTo>
                        <a:pt x="40" y="0"/>
                        <a:pt x="37" y="2"/>
                        <a:pt x="36" y="6"/>
                      </a:cubicBezTo>
                      <a:cubicBezTo>
                        <a:pt x="1" y="120"/>
                        <a:pt x="1" y="120"/>
                        <a:pt x="1" y="120"/>
                      </a:cubicBezTo>
                      <a:cubicBezTo>
                        <a:pt x="0" y="121"/>
                        <a:pt x="0" y="123"/>
                        <a:pt x="0" y="124"/>
                      </a:cubicBezTo>
                      <a:cubicBezTo>
                        <a:pt x="18" y="124"/>
                        <a:pt x="18" y="124"/>
                        <a:pt x="18" y="124"/>
                      </a:cubicBezTo>
                      <a:cubicBezTo>
                        <a:pt x="23" y="107"/>
                        <a:pt x="23" y="107"/>
                        <a:pt x="23" y="107"/>
                      </a:cubicBezTo>
                      <a:cubicBezTo>
                        <a:pt x="64" y="107"/>
                        <a:pt x="64" y="107"/>
                        <a:pt x="64" y="107"/>
                      </a:cubicBezTo>
                      <a:lnTo>
                        <a:pt x="69" y="124"/>
                      </a:lnTo>
                      <a:close/>
                      <a:moveTo>
                        <a:pt x="48" y="55"/>
                      </a:moveTo>
                      <a:cubicBezTo>
                        <a:pt x="39" y="55"/>
                        <a:pt x="39" y="55"/>
                        <a:pt x="39" y="55"/>
                      </a:cubicBezTo>
                      <a:cubicBezTo>
                        <a:pt x="44" y="40"/>
                        <a:pt x="44" y="40"/>
                        <a:pt x="44" y="40"/>
                      </a:cubicBezTo>
                      <a:lnTo>
                        <a:pt x="48" y="55"/>
                      </a:lnTo>
                      <a:close/>
                      <a:moveTo>
                        <a:pt x="29" y="89"/>
                      </a:moveTo>
                      <a:cubicBezTo>
                        <a:pt x="33" y="73"/>
                        <a:pt x="33" y="73"/>
                        <a:pt x="33" y="73"/>
                      </a:cubicBezTo>
                      <a:cubicBezTo>
                        <a:pt x="54" y="73"/>
                        <a:pt x="54" y="73"/>
                        <a:pt x="54" y="73"/>
                      </a:cubicBezTo>
                      <a:cubicBezTo>
                        <a:pt x="59" y="89"/>
                        <a:pt x="59" y="89"/>
                        <a:pt x="59" y="89"/>
                      </a:cubicBezTo>
                      <a:lnTo>
                        <a:pt x="29" y="89"/>
                      </a:lnTo>
                      <a:close/>
                    </a:path>
                  </a:pathLst>
                </a:custGeom>
                <a:solidFill>
                  <a:srgbClr val="00B0F0"/>
                </a:solidFill>
                <a:ln w="9525">
                  <a:noFill/>
                  <a:round/>
                  <a:headEnd/>
                  <a:tailEnd/>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62" name="Freeform 9"/>
                <p:cNvSpPr>
                  <a:spLocks/>
                </p:cNvSpPr>
                <p:nvPr/>
              </p:nvSpPr>
              <p:spPr bwMode="auto">
                <a:xfrm>
                  <a:off x="6779391" y="3202549"/>
                  <a:ext cx="30857" cy="78153"/>
                </a:xfrm>
                <a:custGeom>
                  <a:avLst/>
                  <a:gdLst>
                    <a:gd name="T0" fmla="*/ 2147483646 w 31"/>
                    <a:gd name="T1" fmla="*/ 2147483646 h 79"/>
                    <a:gd name="T2" fmla="*/ 2147483646 w 31"/>
                    <a:gd name="T3" fmla="*/ 2147483646 h 79"/>
                    <a:gd name="T4" fmla="*/ 2147483646 w 31"/>
                    <a:gd name="T5" fmla="*/ 2147483646 h 79"/>
                    <a:gd name="T6" fmla="*/ 2147483646 w 31"/>
                    <a:gd name="T7" fmla="*/ 2147483646 h 79"/>
                    <a:gd name="T8" fmla="*/ 2147483646 w 31"/>
                    <a:gd name="T9" fmla="*/ 2147483646 h 79"/>
                    <a:gd name="T10" fmla="*/ 2147483646 w 31"/>
                    <a:gd name="T11" fmla="*/ 2147483646 h 79"/>
                    <a:gd name="T12" fmla="*/ 2147483646 w 31"/>
                    <a:gd name="T13" fmla="*/ 2147483646 h 79"/>
                    <a:gd name="T14" fmla="*/ 2147483646 w 31"/>
                    <a:gd name="T15" fmla="*/ 2147483646 h 79"/>
                    <a:gd name="T16" fmla="*/ 2147483646 w 31"/>
                    <a:gd name="T17" fmla="*/ 2147483646 h 79"/>
                    <a:gd name="T18" fmla="*/ 2147483646 w 31"/>
                    <a:gd name="T19" fmla="*/ 2147483646 h 79"/>
                    <a:gd name="T20" fmla="*/ 2147483646 w 31"/>
                    <a:gd name="T21" fmla="*/ 2147483646 h 79"/>
                    <a:gd name="T22" fmla="*/ 2147483646 w 31"/>
                    <a:gd name="T23" fmla="*/ 2147483646 h 79"/>
                    <a:gd name="T24" fmla="*/ 2147483646 w 31"/>
                    <a:gd name="T25" fmla="*/ 2147483646 h 79"/>
                    <a:gd name="T26" fmla="*/ 2147483646 w 31"/>
                    <a:gd name="T27" fmla="*/ 2147483646 h 79"/>
                    <a:gd name="T28" fmla="*/ 2147483646 w 31"/>
                    <a:gd name="T29" fmla="*/ 2147483646 h 79"/>
                    <a:gd name="T30" fmla="*/ 2147483646 w 31"/>
                    <a:gd name="T31" fmla="*/ 2147483646 h 79"/>
                    <a:gd name="T32" fmla="*/ 2147483646 w 31"/>
                    <a:gd name="T33" fmla="*/ 2147483646 h 79"/>
                    <a:gd name="T34" fmla="*/ 2147483646 w 31"/>
                    <a:gd name="T35" fmla="*/ 2147483646 h 79"/>
                    <a:gd name="T36" fmla="*/ 2147483646 w 31"/>
                    <a:gd name="T37" fmla="*/ 2147483646 h 79"/>
                    <a:gd name="T38" fmla="*/ 2147483646 w 31"/>
                    <a:gd name="T39" fmla="*/ 2147483646 h 79"/>
                    <a:gd name="T40" fmla="*/ 2147483646 w 31"/>
                    <a:gd name="T41" fmla="*/ 2147483646 h 79"/>
                    <a:gd name="T42" fmla="*/ 2147483646 w 31"/>
                    <a:gd name="T43" fmla="*/ 2147483646 h 79"/>
                    <a:gd name="T44" fmla="*/ 2147483646 w 31"/>
                    <a:gd name="T45" fmla="*/ 2147483646 h 79"/>
                    <a:gd name="T46" fmla="*/ 2147483646 w 31"/>
                    <a:gd name="T47" fmla="*/ 2147483646 h 7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1"/>
                    <a:gd name="T73" fmla="*/ 0 h 79"/>
                    <a:gd name="T74" fmla="*/ 31 w 31"/>
                    <a:gd name="T75" fmla="*/ 79 h 7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1" h="79">
                      <a:moveTo>
                        <a:pt x="6" y="78"/>
                      </a:moveTo>
                      <a:cubicBezTo>
                        <a:pt x="3" y="75"/>
                        <a:pt x="2" y="70"/>
                        <a:pt x="5" y="67"/>
                      </a:cubicBezTo>
                      <a:cubicBezTo>
                        <a:pt x="5" y="67"/>
                        <a:pt x="5" y="67"/>
                        <a:pt x="5" y="67"/>
                      </a:cubicBezTo>
                      <a:cubicBezTo>
                        <a:pt x="13" y="56"/>
                        <a:pt x="15" y="47"/>
                        <a:pt x="15" y="40"/>
                      </a:cubicBezTo>
                      <a:cubicBezTo>
                        <a:pt x="15" y="40"/>
                        <a:pt x="15" y="40"/>
                        <a:pt x="15" y="40"/>
                      </a:cubicBezTo>
                      <a:cubicBezTo>
                        <a:pt x="15" y="40"/>
                        <a:pt x="15" y="40"/>
                        <a:pt x="15" y="40"/>
                      </a:cubicBezTo>
                      <a:cubicBezTo>
                        <a:pt x="15" y="40"/>
                        <a:pt x="15" y="40"/>
                        <a:pt x="15" y="40"/>
                      </a:cubicBezTo>
                      <a:cubicBezTo>
                        <a:pt x="15" y="26"/>
                        <a:pt x="4" y="16"/>
                        <a:pt x="3" y="15"/>
                      </a:cubicBezTo>
                      <a:cubicBezTo>
                        <a:pt x="3" y="15"/>
                        <a:pt x="3" y="15"/>
                        <a:pt x="3" y="15"/>
                      </a:cubicBezTo>
                      <a:cubicBezTo>
                        <a:pt x="3" y="15"/>
                        <a:pt x="3" y="15"/>
                        <a:pt x="3" y="15"/>
                      </a:cubicBezTo>
                      <a:cubicBezTo>
                        <a:pt x="3" y="15"/>
                        <a:pt x="3" y="15"/>
                        <a:pt x="3" y="15"/>
                      </a:cubicBezTo>
                      <a:cubicBezTo>
                        <a:pt x="0" y="12"/>
                        <a:pt x="0" y="7"/>
                        <a:pt x="2" y="4"/>
                      </a:cubicBezTo>
                      <a:cubicBezTo>
                        <a:pt x="2" y="4"/>
                        <a:pt x="2" y="4"/>
                        <a:pt x="2" y="4"/>
                      </a:cubicBezTo>
                      <a:cubicBezTo>
                        <a:pt x="5" y="0"/>
                        <a:pt x="10" y="0"/>
                        <a:pt x="13" y="3"/>
                      </a:cubicBezTo>
                      <a:cubicBezTo>
                        <a:pt x="13" y="3"/>
                        <a:pt x="13" y="3"/>
                        <a:pt x="13" y="3"/>
                      </a:cubicBezTo>
                      <a:cubicBezTo>
                        <a:pt x="14" y="3"/>
                        <a:pt x="31" y="16"/>
                        <a:pt x="31" y="40"/>
                      </a:cubicBezTo>
                      <a:cubicBezTo>
                        <a:pt x="31" y="40"/>
                        <a:pt x="31" y="40"/>
                        <a:pt x="31" y="40"/>
                      </a:cubicBezTo>
                      <a:cubicBezTo>
                        <a:pt x="31" y="40"/>
                        <a:pt x="31" y="40"/>
                        <a:pt x="31" y="40"/>
                      </a:cubicBezTo>
                      <a:cubicBezTo>
                        <a:pt x="31" y="40"/>
                        <a:pt x="31" y="40"/>
                        <a:pt x="31" y="40"/>
                      </a:cubicBezTo>
                      <a:cubicBezTo>
                        <a:pt x="31" y="51"/>
                        <a:pt x="27" y="64"/>
                        <a:pt x="17" y="76"/>
                      </a:cubicBezTo>
                      <a:cubicBezTo>
                        <a:pt x="17" y="76"/>
                        <a:pt x="17" y="76"/>
                        <a:pt x="17" y="76"/>
                      </a:cubicBezTo>
                      <a:cubicBezTo>
                        <a:pt x="16" y="78"/>
                        <a:pt x="14" y="79"/>
                        <a:pt x="11" y="79"/>
                      </a:cubicBezTo>
                      <a:cubicBezTo>
                        <a:pt x="11" y="79"/>
                        <a:pt x="11" y="79"/>
                        <a:pt x="11" y="79"/>
                      </a:cubicBezTo>
                      <a:cubicBezTo>
                        <a:pt x="9" y="79"/>
                        <a:pt x="8" y="79"/>
                        <a:pt x="6" y="78"/>
                      </a:cubicBezTo>
                      <a:close/>
                    </a:path>
                  </a:pathLst>
                </a:custGeom>
                <a:solidFill>
                  <a:srgbClr val="00B0F0"/>
                </a:solidFill>
                <a:ln>
                  <a:noFill/>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63" name="Freeform 10"/>
                <p:cNvSpPr>
                  <a:spLocks/>
                </p:cNvSpPr>
                <p:nvPr/>
              </p:nvSpPr>
              <p:spPr bwMode="auto">
                <a:xfrm>
                  <a:off x="6799641" y="3179392"/>
                  <a:ext cx="43392" cy="121572"/>
                </a:xfrm>
                <a:custGeom>
                  <a:avLst/>
                  <a:gdLst>
                    <a:gd name="T0" fmla="*/ 2147483646 w 42"/>
                    <a:gd name="T1" fmla="*/ 2147483646 h 123"/>
                    <a:gd name="T2" fmla="*/ 2147483646 w 42"/>
                    <a:gd name="T3" fmla="*/ 2147483646 h 123"/>
                    <a:gd name="T4" fmla="*/ 2147483646 w 42"/>
                    <a:gd name="T5" fmla="*/ 2147483646 h 123"/>
                    <a:gd name="T6" fmla="*/ 2147483646 w 42"/>
                    <a:gd name="T7" fmla="*/ 2147483646 h 123"/>
                    <a:gd name="T8" fmla="*/ 2147483646 w 42"/>
                    <a:gd name="T9" fmla="*/ 2147483646 h 123"/>
                    <a:gd name="T10" fmla="*/ 2147483646 w 42"/>
                    <a:gd name="T11" fmla="*/ 2147483646 h 123"/>
                    <a:gd name="T12" fmla="*/ 2147483646 w 42"/>
                    <a:gd name="T13" fmla="*/ 2147483646 h 123"/>
                    <a:gd name="T14" fmla="*/ 2147483646 w 42"/>
                    <a:gd name="T15" fmla="*/ 2147483646 h 123"/>
                    <a:gd name="T16" fmla="*/ 2147483646 w 42"/>
                    <a:gd name="T17" fmla="*/ 2147483646 h 123"/>
                    <a:gd name="T18" fmla="*/ 2147483646 w 42"/>
                    <a:gd name="T19" fmla="*/ 2147483646 h 123"/>
                    <a:gd name="T20" fmla="*/ 2147483646 w 42"/>
                    <a:gd name="T21" fmla="*/ 2147483646 h 123"/>
                    <a:gd name="T22" fmla="*/ 2147483646 w 42"/>
                    <a:gd name="T23" fmla="*/ 2147483646 h 123"/>
                    <a:gd name="T24" fmla="*/ 2147483646 w 42"/>
                    <a:gd name="T25" fmla="*/ 2147483646 h 123"/>
                    <a:gd name="T26" fmla="*/ 2147483646 w 42"/>
                    <a:gd name="T27" fmla="*/ 2147483646 h 123"/>
                    <a:gd name="T28" fmla="*/ 2147483646 w 42"/>
                    <a:gd name="T29" fmla="*/ 2147483646 h 123"/>
                    <a:gd name="T30" fmla="*/ 2147483646 w 42"/>
                    <a:gd name="T31" fmla="*/ 2147483646 h 123"/>
                    <a:gd name="T32" fmla="*/ 2147483646 w 42"/>
                    <a:gd name="T33" fmla="*/ 2147483646 h 123"/>
                    <a:gd name="T34" fmla="*/ 2147483646 w 42"/>
                    <a:gd name="T35" fmla="*/ 2147483646 h 123"/>
                    <a:gd name="T36" fmla="*/ 2147483646 w 42"/>
                    <a:gd name="T37" fmla="*/ 2147483646 h 123"/>
                    <a:gd name="T38" fmla="*/ 2147483646 w 42"/>
                    <a:gd name="T39" fmla="*/ 2147483646 h 123"/>
                    <a:gd name="T40" fmla="*/ 2147483646 w 42"/>
                    <a:gd name="T41" fmla="*/ 2147483646 h 12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123"/>
                    <a:gd name="T65" fmla="*/ 42 w 42"/>
                    <a:gd name="T66" fmla="*/ 123 h 12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123">
                      <a:moveTo>
                        <a:pt x="10" y="121"/>
                      </a:moveTo>
                      <a:cubicBezTo>
                        <a:pt x="7" y="119"/>
                        <a:pt x="6" y="114"/>
                        <a:pt x="8" y="110"/>
                      </a:cubicBezTo>
                      <a:cubicBezTo>
                        <a:pt x="8" y="110"/>
                        <a:pt x="8" y="110"/>
                        <a:pt x="8" y="110"/>
                      </a:cubicBezTo>
                      <a:cubicBezTo>
                        <a:pt x="22" y="92"/>
                        <a:pt x="26" y="77"/>
                        <a:pt x="26" y="64"/>
                      </a:cubicBezTo>
                      <a:cubicBezTo>
                        <a:pt x="26" y="64"/>
                        <a:pt x="26" y="64"/>
                        <a:pt x="26" y="64"/>
                      </a:cubicBezTo>
                      <a:cubicBezTo>
                        <a:pt x="26" y="38"/>
                        <a:pt x="9" y="19"/>
                        <a:pt x="5" y="15"/>
                      </a:cubicBezTo>
                      <a:cubicBezTo>
                        <a:pt x="5" y="15"/>
                        <a:pt x="5" y="15"/>
                        <a:pt x="5" y="15"/>
                      </a:cubicBezTo>
                      <a:cubicBezTo>
                        <a:pt x="4" y="15"/>
                        <a:pt x="4" y="14"/>
                        <a:pt x="4" y="14"/>
                      </a:cubicBezTo>
                      <a:cubicBezTo>
                        <a:pt x="4" y="14"/>
                        <a:pt x="4" y="14"/>
                        <a:pt x="4" y="14"/>
                      </a:cubicBezTo>
                      <a:cubicBezTo>
                        <a:pt x="4" y="14"/>
                        <a:pt x="4" y="14"/>
                        <a:pt x="4" y="14"/>
                      </a:cubicBezTo>
                      <a:cubicBezTo>
                        <a:pt x="1" y="12"/>
                        <a:pt x="0" y="7"/>
                        <a:pt x="3" y="3"/>
                      </a:cubicBezTo>
                      <a:cubicBezTo>
                        <a:pt x="3" y="3"/>
                        <a:pt x="3" y="3"/>
                        <a:pt x="3" y="3"/>
                      </a:cubicBezTo>
                      <a:cubicBezTo>
                        <a:pt x="6" y="0"/>
                        <a:pt x="11" y="0"/>
                        <a:pt x="14" y="3"/>
                      </a:cubicBezTo>
                      <a:cubicBezTo>
                        <a:pt x="14" y="3"/>
                        <a:pt x="14" y="3"/>
                        <a:pt x="14" y="3"/>
                      </a:cubicBezTo>
                      <a:cubicBezTo>
                        <a:pt x="15" y="3"/>
                        <a:pt x="41" y="26"/>
                        <a:pt x="42" y="64"/>
                      </a:cubicBezTo>
                      <a:cubicBezTo>
                        <a:pt x="42" y="64"/>
                        <a:pt x="42" y="64"/>
                        <a:pt x="42" y="64"/>
                      </a:cubicBezTo>
                      <a:cubicBezTo>
                        <a:pt x="42" y="80"/>
                        <a:pt x="36" y="100"/>
                        <a:pt x="21" y="120"/>
                      </a:cubicBezTo>
                      <a:cubicBezTo>
                        <a:pt x="21" y="120"/>
                        <a:pt x="21" y="120"/>
                        <a:pt x="21" y="120"/>
                      </a:cubicBezTo>
                      <a:cubicBezTo>
                        <a:pt x="19" y="122"/>
                        <a:pt x="17" y="123"/>
                        <a:pt x="15" y="123"/>
                      </a:cubicBezTo>
                      <a:cubicBezTo>
                        <a:pt x="15" y="123"/>
                        <a:pt x="15" y="123"/>
                        <a:pt x="15" y="123"/>
                      </a:cubicBezTo>
                      <a:cubicBezTo>
                        <a:pt x="13" y="123"/>
                        <a:pt x="11" y="122"/>
                        <a:pt x="10" y="121"/>
                      </a:cubicBezTo>
                      <a:close/>
                    </a:path>
                  </a:pathLst>
                </a:custGeom>
                <a:solidFill>
                  <a:srgbClr val="00B0F0"/>
                </a:solidFill>
                <a:ln>
                  <a:noFill/>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64" name="Freeform 11"/>
                <p:cNvSpPr>
                  <a:spLocks/>
                </p:cNvSpPr>
                <p:nvPr/>
              </p:nvSpPr>
              <p:spPr bwMode="auto">
                <a:xfrm>
                  <a:off x="6702249" y="3202549"/>
                  <a:ext cx="32785" cy="78153"/>
                </a:xfrm>
                <a:custGeom>
                  <a:avLst/>
                  <a:gdLst>
                    <a:gd name="T0" fmla="*/ 2147483646 w 32"/>
                    <a:gd name="T1" fmla="*/ 2147483646 h 79"/>
                    <a:gd name="T2" fmla="*/ 0 w 32"/>
                    <a:gd name="T3" fmla="*/ 2147483646 h 79"/>
                    <a:gd name="T4" fmla="*/ 0 w 32"/>
                    <a:gd name="T5" fmla="*/ 2147483646 h 79"/>
                    <a:gd name="T6" fmla="*/ 0 w 32"/>
                    <a:gd name="T7" fmla="*/ 2147483646 h 79"/>
                    <a:gd name="T8" fmla="*/ 0 w 32"/>
                    <a:gd name="T9" fmla="*/ 2147483646 h 79"/>
                    <a:gd name="T10" fmla="*/ 2147483646 w 32"/>
                    <a:gd name="T11" fmla="*/ 2147483646 h 79"/>
                    <a:gd name="T12" fmla="*/ 2147483646 w 32"/>
                    <a:gd name="T13" fmla="*/ 2147483646 h 79"/>
                    <a:gd name="T14" fmla="*/ 2147483646 w 32"/>
                    <a:gd name="T15" fmla="*/ 2147483646 h 79"/>
                    <a:gd name="T16" fmla="*/ 2147483646 w 32"/>
                    <a:gd name="T17" fmla="*/ 2147483646 h 79"/>
                    <a:gd name="T18" fmla="*/ 2147483646 w 32"/>
                    <a:gd name="T19" fmla="*/ 2147483646 h 79"/>
                    <a:gd name="T20" fmla="*/ 2147483646 w 32"/>
                    <a:gd name="T21" fmla="*/ 2147483646 h 79"/>
                    <a:gd name="T22" fmla="*/ 2147483646 w 32"/>
                    <a:gd name="T23" fmla="*/ 2147483646 h 79"/>
                    <a:gd name="T24" fmla="*/ 2147483646 w 32"/>
                    <a:gd name="T25" fmla="*/ 2147483646 h 79"/>
                    <a:gd name="T26" fmla="*/ 2147483646 w 32"/>
                    <a:gd name="T27" fmla="*/ 2147483646 h 79"/>
                    <a:gd name="T28" fmla="*/ 2147483646 w 32"/>
                    <a:gd name="T29" fmla="*/ 2147483646 h 79"/>
                    <a:gd name="T30" fmla="*/ 2147483646 w 32"/>
                    <a:gd name="T31" fmla="*/ 2147483646 h 79"/>
                    <a:gd name="T32" fmla="*/ 2147483646 w 32"/>
                    <a:gd name="T33" fmla="*/ 2147483646 h 79"/>
                    <a:gd name="T34" fmla="*/ 2147483646 w 32"/>
                    <a:gd name="T35" fmla="*/ 2147483646 h 79"/>
                    <a:gd name="T36" fmla="*/ 2147483646 w 32"/>
                    <a:gd name="T37" fmla="*/ 2147483646 h 79"/>
                    <a:gd name="T38" fmla="*/ 2147483646 w 32"/>
                    <a:gd name="T39" fmla="*/ 2147483646 h 79"/>
                    <a:gd name="T40" fmla="*/ 2147483646 w 32"/>
                    <a:gd name="T41" fmla="*/ 2147483646 h 79"/>
                    <a:gd name="T42" fmla="*/ 2147483646 w 32"/>
                    <a:gd name="T43" fmla="*/ 2147483646 h 79"/>
                    <a:gd name="T44" fmla="*/ 2147483646 w 32"/>
                    <a:gd name="T45" fmla="*/ 2147483646 h 79"/>
                    <a:gd name="T46" fmla="*/ 2147483646 w 32"/>
                    <a:gd name="T47" fmla="*/ 2147483646 h 79"/>
                    <a:gd name="T48" fmla="*/ 2147483646 w 32"/>
                    <a:gd name="T49" fmla="*/ 2147483646 h 79"/>
                    <a:gd name="T50" fmla="*/ 2147483646 w 32"/>
                    <a:gd name="T51" fmla="*/ 2147483646 h 79"/>
                    <a:gd name="T52" fmla="*/ 2147483646 w 32"/>
                    <a:gd name="T53" fmla="*/ 2147483646 h 79"/>
                    <a:gd name="T54" fmla="*/ 2147483646 w 32"/>
                    <a:gd name="T55" fmla="*/ 2147483646 h 79"/>
                    <a:gd name="T56" fmla="*/ 2147483646 w 32"/>
                    <a:gd name="T57" fmla="*/ 2147483646 h 7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32"/>
                    <a:gd name="T88" fmla="*/ 0 h 79"/>
                    <a:gd name="T89" fmla="*/ 32 w 32"/>
                    <a:gd name="T90" fmla="*/ 79 h 7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32" h="79">
                      <a:moveTo>
                        <a:pt x="14" y="76"/>
                      </a:moveTo>
                      <a:cubicBezTo>
                        <a:pt x="4" y="64"/>
                        <a:pt x="0" y="51"/>
                        <a:pt x="0" y="40"/>
                      </a:cubicBezTo>
                      <a:cubicBezTo>
                        <a:pt x="0" y="40"/>
                        <a:pt x="0" y="40"/>
                        <a:pt x="0" y="40"/>
                      </a:cubicBezTo>
                      <a:cubicBezTo>
                        <a:pt x="0" y="40"/>
                        <a:pt x="0" y="40"/>
                        <a:pt x="0" y="40"/>
                      </a:cubicBezTo>
                      <a:cubicBezTo>
                        <a:pt x="0" y="40"/>
                        <a:pt x="0" y="40"/>
                        <a:pt x="0" y="40"/>
                      </a:cubicBezTo>
                      <a:cubicBezTo>
                        <a:pt x="1" y="16"/>
                        <a:pt x="17" y="3"/>
                        <a:pt x="18" y="3"/>
                      </a:cubicBezTo>
                      <a:cubicBezTo>
                        <a:pt x="18" y="3"/>
                        <a:pt x="18" y="3"/>
                        <a:pt x="18" y="3"/>
                      </a:cubicBezTo>
                      <a:cubicBezTo>
                        <a:pt x="21" y="0"/>
                        <a:pt x="26" y="0"/>
                        <a:pt x="29" y="4"/>
                      </a:cubicBezTo>
                      <a:cubicBezTo>
                        <a:pt x="29" y="4"/>
                        <a:pt x="29" y="4"/>
                        <a:pt x="29" y="4"/>
                      </a:cubicBezTo>
                      <a:cubicBezTo>
                        <a:pt x="32" y="7"/>
                        <a:pt x="31" y="12"/>
                        <a:pt x="28" y="15"/>
                      </a:cubicBezTo>
                      <a:cubicBezTo>
                        <a:pt x="28" y="15"/>
                        <a:pt x="28" y="15"/>
                        <a:pt x="28" y="15"/>
                      </a:cubicBezTo>
                      <a:cubicBezTo>
                        <a:pt x="28" y="15"/>
                        <a:pt x="28" y="15"/>
                        <a:pt x="28" y="15"/>
                      </a:cubicBezTo>
                      <a:cubicBezTo>
                        <a:pt x="28" y="15"/>
                        <a:pt x="28" y="15"/>
                        <a:pt x="27" y="15"/>
                      </a:cubicBezTo>
                      <a:cubicBezTo>
                        <a:pt x="27" y="15"/>
                        <a:pt x="27" y="15"/>
                        <a:pt x="27" y="15"/>
                      </a:cubicBezTo>
                      <a:cubicBezTo>
                        <a:pt x="27" y="15"/>
                        <a:pt x="27" y="16"/>
                        <a:pt x="26" y="16"/>
                      </a:cubicBezTo>
                      <a:cubicBezTo>
                        <a:pt x="26" y="16"/>
                        <a:pt x="26" y="16"/>
                        <a:pt x="26" y="16"/>
                      </a:cubicBezTo>
                      <a:cubicBezTo>
                        <a:pt x="25" y="18"/>
                        <a:pt x="24" y="19"/>
                        <a:pt x="22" y="22"/>
                      </a:cubicBezTo>
                      <a:cubicBezTo>
                        <a:pt x="22" y="22"/>
                        <a:pt x="22" y="22"/>
                        <a:pt x="22" y="22"/>
                      </a:cubicBezTo>
                      <a:cubicBezTo>
                        <a:pt x="19" y="26"/>
                        <a:pt x="16" y="32"/>
                        <a:pt x="16" y="40"/>
                      </a:cubicBezTo>
                      <a:cubicBezTo>
                        <a:pt x="16" y="40"/>
                        <a:pt x="16" y="40"/>
                        <a:pt x="16" y="40"/>
                      </a:cubicBezTo>
                      <a:cubicBezTo>
                        <a:pt x="16" y="40"/>
                        <a:pt x="16" y="40"/>
                        <a:pt x="16" y="40"/>
                      </a:cubicBezTo>
                      <a:cubicBezTo>
                        <a:pt x="16" y="40"/>
                        <a:pt x="16" y="40"/>
                        <a:pt x="16" y="40"/>
                      </a:cubicBezTo>
                      <a:cubicBezTo>
                        <a:pt x="16" y="47"/>
                        <a:pt x="18" y="56"/>
                        <a:pt x="26" y="67"/>
                      </a:cubicBezTo>
                      <a:cubicBezTo>
                        <a:pt x="26" y="67"/>
                        <a:pt x="26" y="67"/>
                        <a:pt x="26" y="67"/>
                      </a:cubicBezTo>
                      <a:cubicBezTo>
                        <a:pt x="29" y="70"/>
                        <a:pt x="28" y="75"/>
                        <a:pt x="25" y="78"/>
                      </a:cubicBezTo>
                      <a:cubicBezTo>
                        <a:pt x="25" y="78"/>
                        <a:pt x="25" y="78"/>
                        <a:pt x="25" y="78"/>
                      </a:cubicBezTo>
                      <a:cubicBezTo>
                        <a:pt x="23" y="79"/>
                        <a:pt x="22" y="79"/>
                        <a:pt x="20" y="79"/>
                      </a:cubicBezTo>
                      <a:cubicBezTo>
                        <a:pt x="20" y="79"/>
                        <a:pt x="20" y="79"/>
                        <a:pt x="20" y="79"/>
                      </a:cubicBezTo>
                      <a:cubicBezTo>
                        <a:pt x="18" y="79"/>
                        <a:pt x="15" y="78"/>
                        <a:pt x="14" y="76"/>
                      </a:cubicBezTo>
                      <a:close/>
                    </a:path>
                  </a:pathLst>
                </a:custGeom>
                <a:solidFill>
                  <a:srgbClr val="00B0F0"/>
                </a:solidFill>
                <a:ln>
                  <a:noFill/>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65" name="Freeform 12"/>
                <p:cNvSpPr>
                  <a:spLocks/>
                </p:cNvSpPr>
                <p:nvPr/>
              </p:nvSpPr>
              <p:spPr bwMode="auto">
                <a:xfrm>
                  <a:off x="6670428" y="3179392"/>
                  <a:ext cx="43392" cy="121572"/>
                </a:xfrm>
                <a:custGeom>
                  <a:avLst/>
                  <a:gdLst>
                    <a:gd name="T0" fmla="*/ 2147483646 w 41"/>
                    <a:gd name="T1" fmla="*/ 2147483646 h 123"/>
                    <a:gd name="T2" fmla="*/ 0 w 41"/>
                    <a:gd name="T3" fmla="*/ 2147483646 h 123"/>
                    <a:gd name="T4" fmla="*/ 0 w 41"/>
                    <a:gd name="T5" fmla="*/ 2147483646 h 123"/>
                    <a:gd name="T6" fmla="*/ 2147483646 w 41"/>
                    <a:gd name="T7" fmla="*/ 2147483646 h 123"/>
                    <a:gd name="T8" fmla="*/ 2147483646 w 41"/>
                    <a:gd name="T9" fmla="*/ 2147483646 h 123"/>
                    <a:gd name="T10" fmla="*/ 2147483646 w 41"/>
                    <a:gd name="T11" fmla="*/ 2147483646 h 123"/>
                    <a:gd name="T12" fmla="*/ 2147483646 w 41"/>
                    <a:gd name="T13" fmla="*/ 2147483646 h 123"/>
                    <a:gd name="T14" fmla="*/ 2147483646 w 41"/>
                    <a:gd name="T15" fmla="*/ 2147483646 h 123"/>
                    <a:gd name="T16" fmla="*/ 2147483646 w 41"/>
                    <a:gd name="T17" fmla="*/ 2147483646 h 123"/>
                    <a:gd name="T18" fmla="*/ 2147483646 w 41"/>
                    <a:gd name="T19" fmla="*/ 2147483646 h 123"/>
                    <a:gd name="T20" fmla="*/ 2147483646 w 41"/>
                    <a:gd name="T21" fmla="*/ 2147483646 h 123"/>
                    <a:gd name="T22" fmla="*/ 2147483646 w 41"/>
                    <a:gd name="T23" fmla="*/ 2147483646 h 123"/>
                    <a:gd name="T24" fmla="*/ 2147483646 w 41"/>
                    <a:gd name="T25" fmla="*/ 2147483646 h 123"/>
                    <a:gd name="T26" fmla="*/ 2147483646 w 41"/>
                    <a:gd name="T27" fmla="*/ 2147483646 h 123"/>
                    <a:gd name="T28" fmla="*/ 2147483646 w 41"/>
                    <a:gd name="T29" fmla="*/ 2147483646 h 123"/>
                    <a:gd name="T30" fmla="*/ 2147483646 w 41"/>
                    <a:gd name="T31" fmla="*/ 2147483646 h 123"/>
                    <a:gd name="T32" fmla="*/ 2147483646 w 41"/>
                    <a:gd name="T33" fmla="*/ 2147483646 h 123"/>
                    <a:gd name="T34" fmla="*/ 2147483646 w 41"/>
                    <a:gd name="T35" fmla="*/ 2147483646 h 123"/>
                    <a:gd name="T36" fmla="*/ 2147483646 w 41"/>
                    <a:gd name="T37" fmla="*/ 2147483646 h 123"/>
                    <a:gd name="T38" fmla="*/ 2147483646 w 41"/>
                    <a:gd name="T39" fmla="*/ 2147483646 h 123"/>
                    <a:gd name="T40" fmla="*/ 2147483646 w 41"/>
                    <a:gd name="T41" fmla="*/ 2147483646 h 123"/>
                    <a:gd name="T42" fmla="*/ 2147483646 w 41"/>
                    <a:gd name="T43" fmla="*/ 2147483646 h 123"/>
                    <a:gd name="T44" fmla="*/ 2147483646 w 41"/>
                    <a:gd name="T45" fmla="*/ 2147483646 h 123"/>
                    <a:gd name="T46" fmla="*/ 2147483646 w 41"/>
                    <a:gd name="T47" fmla="*/ 2147483646 h 123"/>
                    <a:gd name="T48" fmla="*/ 2147483646 w 41"/>
                    <a:gd name="T49" fmla="*/ 2147483646 h 12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1"/>
                    <a:gd name="T76" fmla="*/ 0 h 123"/>
                    <a:gd name="T77" fmla="*/ 41 w 41"/>
                    <a:gd name="T78" fmla="*/ 123 h 12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1" h="123">
                      <a:moveTo>
                        <a:pt x="20" y="120"/>
                      </a:moveTo>
                      <a:cubicBezTo>
                        <a:pt x="5" y="100"/>
                        <a:pt x="0" y="80"/>
                        <a:pt x="0" y="64"/>
                      </a:cubicBezTo>
                      <a:cubicBezTo>
                        <a:pt x="0" y="64"/>
                        <a:pt x="0" y="64"/>
                        <a:pt x="0" y="64"/>
                      </a:cubicBezTo>
                      <a:cubicBezTo>
                        <a:pt x="0" y="26"/>
                        <a:pt x="26" y="3"/>
                        <a:pt x="27" y="3"/>
                      </a:cubicBezTo>
                      <a:cubicBezTo>
                        <a:pt x="27" y="3"/>
                        <a:pt x="27" y="3"/>
                        <a:pt x="27" y="3"/>
                      </a:cubicBezTo>
                      <a:cubicBezTo>
                        <a:pt x="27" y="3"/>
                        <a:pt x="27" y="3"/>
                        <a:pt x="27" y="3"/>
                      </a:cubicBezTo>
                      <a:cubicBezTo>
                        <a:pt x="30" y="0"/>
                        <a:pt x="35" y="0"/>
                        <a:pt x="38" y="3"/>
                      </a:cubicBezTo>
                      <a:cubicBezTo>
                        <a:pt x="38" y="3"/>
                        <a:pt x="38" y="3"/>
                        <a:pt x="38" y="3"/>
                      </a:cubicBezTo>
                      <a:cubicBezTo>
                        <a:pt x="41" y="7"/>
                        <a:pt x="41" y="12"/>
                        <a:pt x="37" y="14"/>
                      </a:cubicBezTo>
                      <a:cubicBezTo>
                        <a:pt x="37" y="14"/>
                        <a:pt x="37" y="14"/>
                        <a:pt x="37" y="14"/>
                      </a:cubicBezTo>
                      <a:cubicBezTo>
                        <a:pt x="37" y="14"/>
                        <a:pt x="37" y="15"/>
                        <a:pt x="37" y="15"/>
                      </a:cubicBezTo>
                      <a:cubicBezTo>
                        <a:pt x="37" y="15"/>
                        <a:pt x="37" y="15"/>
                        <a:pt x="37" y="15"/>
                      </a:cubicBezTo>
                      <a:cubicBezTo>
                        <a:pt x="36" y="16"/>
                        <a:pt x="35" y="17"/>
                        <a:pt x="34" y="18"/>
                      </a:cubicBezTo>
                      <a:cubicBezTo>
                        <a:pt x="34" y="18"/>
                        <a:pt x="34" y="18"/>
                        <a:pt x="34" y="18"/>
                      </a:cubicBezTo>
                      <a:cubicBezTo>
                        <a:pt x="32" y="20"/>
                        <a:pt x="29" y="23"/>
                        <a:pt x="26" y="28"/>
                      </a:cubicBezTo>
                      <a:cubicBezTo>
                        <a:pt x="26" y="28"/>
                        <a:pt x="26" y="28"/>
                        <a:pt x="26" y="28"/>
                      </a:cubicBezTo>
                      <a:cubicBezTo>
                        <a:pt x="21" y="37"/>
                        <a:pt x="15" y="49"/>
                        <a:pt x="15" y="64"/>
                      </a:cubicBezTo>
                      <a:cubicBezTo>
                        <a:pt x="15" y="64"/>
                        <a:pt x="15" y="64"/>
                        <a:pt x="15" y="64"/>
                      </a:cubicBezTo>
                      <a:cubicBezTo>
                        <a:pt x="15" y="77"/>
                        <a:pt x="20" y="92"/>
                        <a:pt x="33" y="110"/>
                      </a:cubicBezTo>
                      <a:cubicBezTo>
                        <a:pt x="33" y="110"/>
                        <a:pt x="33" y="110"/>
                        <a:pt x="33" y="110"/>
                      </a:cubicBezTo>
                      <a:cubicBezTo>
                        <a:pt x="35" y="114"/>
                        <a:pt x="35" y="119"/>
                        <a:pt x="31" y="121"/>
                      </a:cubicBezTo>
                      <a:cubicBezTo>
                        <a:pt x="31" y="121"/>
                        <a:pt x="31" y="121"/>
                        <a:pt x="31" y="121"/>
                      </a:cubicBezTo>
                      <a:cubicBezTo>
                        <a:pt x="30" y="122"/>
                        <a:pt x="28" y="123"/>
                        <a:pt x="27" y="123"/>
                      </a:cubicBezTo>
                      <a:cubicBezTo>
                        <a:pt x="27" y="123"/>
                        <a:pt x="27" y="123"/>
                        <a:pt x="27" y="123"/>
                      </a:cubicBezTo>
                      <a:cubicBezTo>
                        <a:pt x="24" y="123"/>
                        <a:pt x="22" y="122"/>
                        <a:pt x="20" y="120"/>
                      </a:cubicBezTo>
                      <a:close/>
                    </a:path>
                  </a:pathLst>
                </a:custGeom>
                <a:solidFill>
                  <a:srgbClr val="00B0F0"/>
                </a:solidFill>
                <a:ln>
                  <a:noFill/>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66" name="Oval 13"/>
                <p:cNvSpPr>
                  <a:spLocks noChangeArrowheads="1"/>
                </p:cNvSpPr>
                <p:nvPr/>
              </p:nvSpPr>
              <p:spPr bwMode="auto">
                <a:xfrm>
                  <a:off x="6741785" y="3227635"/>
                  <a:ext cx="29892" cy="28946"/>
                </a:xfrm>
                <a:prstGeom prst="ellipse">
                  <a:avLst/>
                </a:prstGeom>
                <a:solidFill>
                  <a:srgbClr val="00B0F0"/>
                </a:solidFill>
                <a:ln>
                  <a:noFill/>
                </a:ln>
              </p:spPr>
              <p:txBody>
                <a:bodyPr/>
                <a:lstStyle>
                  <a:lvl1pPr defTabSz="1219200">
                    <a:spcBef>
                      <a:spcPct val="20000"/>
                    </a:spcBef>
                    <a:buBlip>
                      <a:blip r:embed="rId2"/>
                    </a:buBlip>
                    <a:defRPr sz="3700">
                      <a:solidFill>
                        <a:schemeClr val="tx1"/>
                      </a:solidFill>
                      <a:latin typeface="Calibri" panose="020F0502020204030204" pitchFamily="34" charset="0"/>
                    </a:defRPr>
                  </a:lvl1pPr>
                  <a:lvl2pPr marL="609600" indent="-379413" defTabSz="1219200">
                    <a:spcBef>
                      <a:spcPct val="20000"/>
                    </a:spcBef>
                    <a:buClr>
                      <a:srgbClr val="C00000"/>
                    </a:buClr>
                    <a:buBlip>
                      <a:blip r:embed="rId3"/>
                    </a:buBlip>
                    <a:defRPr sz="3200">
                      <a:solidFill>
                        <a:schemeClr val="tx1"/>
                      </a:solidFill>
                      <a:latin typeface="Calibri" panose="020F0502020204030204" pitchFamily="34" charset="0"/>
                    </a:defRPr>
                  </a:lvl2pPr>
                  <a:lvl3pPr marL="1219200" defTabSz="1219200">
                    <a:spcBef>
                      <a:spcPct val="20000"/>
                    </a:spcBef>
                    <a:buBlip>
                      <a:blip r:embed="rId4"/>
                    </a:buBlip>
                    <a:defRPr sz="2600">
                      <a:solidFill>
                        <a:schemeClr val="tx1"/>
                      </a:solidFill>
                      <a:latin typeface="Calibri" panose="020F0502020204030204" pitchFamily="34" charset="0"/>
                    </a:defRPr>
                  </a:lvl3pPr>
                  <a:lvl4pPr marL="1828800" indent="-303213" defTabSz="1219200">
                    <a:spcBef>
                      <a:spcPct val="20000"/>
                    </a:spcBef>
                    <a:buFont typeface="Arial" panose="020B0604020202020204" pitchFamily="34" charset="0"/>
                    <a:buChar char="–"/>
                    <a:defRPr sz="2600">
                      <a:solidFill>
                        <a:schemeClr val="tx1"/>
                      </a:solidFill>
                      <a:latin typeface="Calibri" panose="020F0502020204030204" pitchFamily="34" charset="0"/>
                    </a:defRPr>
                  </a:lvl4pPr>
                  <a:lvl5pPr marL="2438400" indent="-303213" defTabSz="1219200">
                    <a:spcBef>
                      <a:spcPct val="20000"/>
                    </a:spcBef>
                    <a:buFont typeface="Arial" panose="020B0604020202020204" pitchFamily="34" charset="0"/>
                    <a:buChar char="»"/>
                    <a:defRPr sz="2100">
                      <a:solidFill>
                        <a:schemeClr val="tx1"/>
                      </a:solidFill>
                      <a:latin typeface="Calibri" panose="020F0502020204030204" pitchFamily="34" charset="0"/>
                    </a:defRPr>
                  </a:lvl5pPr>
                  <a:lvl6pPr marL="2895600" indent="-303213" defTabSz="1219200" eaLnBrk="0" fontAlgn="base" hangingPunct="0">
                    <a:spcBef>
                      <a:spcPct val="20000"/>
                    </a:spcBef>
                    <a:spcAft>
                      <a:spcPct val="0"/>
                    </a:spcAft>
                    <a:buFont typeface="Arial" panose="020B0604020202020204" pitchFamily="34" charset="0"/>
                    <a:buChar char="»"/>
                    <a:defRPr sz="2100">
                      <a:solidFill>
                        <a:schemeClr val="tx1"/>
                      </a:solidFill>
                      <a:latin typeface="Calibri" panose="020F0502020204030204" pitchFamily="34" charset="0"/>
                    </a:defRPr>
                  </a:lvl6pPr>
                  <a:lvl7pPr marL="3352800" indent="-303213" defTabSz="1219200" eaLnBrk="0" fontAlgn="base" hangingPunct="0">
                    <a:spcBef>
                      <a:spcPct val="20000"/>
                    </a:spcBef>
                    <a:spcAft>
                      <a:spcPct val="0"/>
                    </a:spcAft>
                    <a:buFont typeface="Arial" panose="020B0604020202020204" pitchFamily="34" charset="0"/>
                    <a:buChar char="»"/>
                    <a:defRPr sz="2100">
                      <a:solidFill>
                        <a:schemeClr val="tx1"/>
                      </a:solidFill>
                      <a:latin typeface="Calibri" panose="020F0502020204030204" pitchFamily="34" charset="0"/>
                    </a:defRPr>
                  </a:lvl7pPr>
                  <a:lvl8pPr marL="3810000" indent="-303213" defTabSz="1219200" eaLnBrk="0" fontAlgn="base" hangingPunct="0">
                    <a:spcBef>
                      <a:spcPct val="20000"/>
                    </a:spcBef>
                    <a:spcAft>
                      <a:spcPct val="0"/>
                    </a:spcAft>
                    <a:buFont typeface="Arial" panose="020B0604020202020204" pitchFamily="34" charset="0"/>
                    <a:buChar char="»"/>
                    <a:defRPr sz="2100">
                      <a:solidFill>
                        <a:schemeClr val="tx1"/>
                      </a:solidFill>
                      <a:latin typeface="Calibri" panose="020F0502020204030204" pitchFamily="34" charset="0"/>
                    </a:defRPr>
                  </a:lvl8pPr>
                  <a:lvl9pPr marL="4267200" indent="-303213" defTabSz="1219200" eaLnBrk="0" fontAlgn="base" hangingPunct="0">
                    <a:spcBef>
                      <a:spcPct val="20000"/>
                    </a:spcBef>
                    <a:spcAft>
                      <a:spcPct val="0"/>
                    </a:spcAft>
                    <a:buFont typeface="Arial" panose="020B0604020202020204" pitchFamily="34" charset="0"/>
                    <a:buChar char="»"/>
                    <a:defRPr sz="2100">
                      <a:solidFill>
                        <a:schemeClr val="tx1"/>
                      </a:solidFill>
                      <a:latin typeface="Calibri" panose="020F0502020204030204" pitchFamily="34" charset="0"/>
                    </a:defRPr>
                  </a:lvl9pPr>
                </a:lstStyle>
                <a:p>
                  <a:pPr marL="0" marR="0" lvl="0" indent="0" algn="l" defTabSz="1219200" rtl="0" eaLnBrk="1" fontAlgn="auto" latinLnBrk="0" hangingPunct="1">
                    <a:lnSpc>
                      <a:spcPct val="100000"/>
                    </a:lnSpc>
                    <a:spcBef>
                      <a:spcPct val="0"/>
                    </a:spcBef>
                    <a:spcAft>
                      <a:spcPts val="0"/>
                    </a:spcAft>
                    <a:buClr>
                      <a:srgbClr val="CC9900"/>
                    </a:buClr>
                    <a:buSzTx/>
                    <a:buFont typeface="Wingdings" panose="05000000000000000000" pitchFamily="2" charset="2"/>
                    <a:buNone/>
                    <a:tabLst/>
                    <a:defRPr/>
                  </a:pPr>
                  <a:endParaRPr kumimoji="0" lang="zh-CN" altLang="en-US" sz="2133" b="1"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42" name="Group 41"/>
              <p:cNvGrpSpPr/>
              <p:nvPr/>
            </p:nvGrpSpPr>
            <p:grpSpPr>
              <a:xfrm>
                <a:off x="6676978" y="3544978"/>
                <a:ext cx="201039" cy="191919"/>
                <a:chOff x="6676978" y="3544978"/>
                <a:chExt cx="201039" cy="191919"/>
              </a:xfrm>
            </p:grpSpPr>
            <p:cxnSp>
              <p:nvCxnSpPr>
                <p:cNvPr id="50" name="Straight Connector 106"/>
                <p:cNvCxnSpPr/>
                <p:nvPr/>
              </p:nvCxnSpPr>
              <p:spPr bwMode="auto">
                <a:xfrm flipV="1">
                  <a:off x="6771679" y="3616402"/>
                  <a:ext cx="5034" cy="120495"/>
                </a:xfrm>
                <a:prstGeom prst="line">
                  <a:avLst/>
                </a:prstGeom>
                <a:ln w="12700">
                  <a:solidFill>
                    <a:srgbClr val="00B0F0"/>
                  </a:solidFill>
                  <a:tailEnd type="oval"/>
                </a:ln>
              </p:spPr>
              <p:style>
                <a:lnRef idx="1">
                  <a:schemeClr val="accent1"/>
                </a:lnRef>
                <a:fillRef idx="0">
                  <a:schemeClr val="accent1"/>
                </a:fillRef>
                <a:effectRef idx="0">
                  <a:schemeClr val="accent1"/>
                </a:effectRef>
                <a:fontRef idx="minor">
                  <a:schemeClr val="tx1"/>
                </a:fontRef>
              </p:style>
            </p:cxnSp>
            <p:sp>
              <p:nvSpPr>
                <p:cNvPr id="51" name="AutoShape 4"/>
                <p:cNvSpPr>
                  <a:spLocks noChangeAspect="1" noChangeArrowheads="1" noTextEdit="1"/>
                </p:cNvSpPr>
                <p:nvPr/>
              </p:nvSpPr>
              <p:spPr bwMode="auto">
                <a:xfrm>
                  <a:off x="6676978" y="3547317"/>
                  <a:ext cx="199870" cy="154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52" name="Freeform 6"/>
                <p:cNvSpPr>
                  <a:spLocks/>
                </p:cNvSpPr>
                <p:nvPr/>
              </p:nvSpPr>
              <p:spPr bwMode="auto">
                <a:xfrm>
                  <a:off x="6776329" y="3667780"/>
                  <a:ext cx="1169" cy="0"/>
                </a:xfrm>
                <a:custGeom>
                  <a:avLst/>
                  <a:gdLst>
                    <a:gd name="T0" fmla="*/ 0 w 1"/>
                    <a:gd name="T1" fmla="*/ 0 h 1588"/>
                    <a:gd name="T2" fmla="*/ 2147483646 w 1"/>
                    <a:gd name="T3" fmla="*/ 0 h 1588"/>
                    <a:gd name="T4" fmla="*/ 0 w 1"/>
                    <a:gd name="T5" fmla="*/ 0 h 1588"/>
                    <a:gd name="T6" fmla="*/ 0 60000 65536"/>
                    <a:gd name="T7" fmla="*/ 0 60000 65536"/>
                    <a:gd name="T8" fmla="*/ 0 60000 65536"/>
                    <a:gd name="T9" fmla="*/ 0 w 1"/>
                    <a:gd name="T10" fmla="*/ 0 h 1588"/>
                    <a:gd name="T11" fmla="*/ 1 w 1"/>
                    <a:gd name="T12" fmla="*/ 0 h 1588"/>
                  </a:gdLst>
                  <a:ahLst/>
                  <a:cxnLst>
                    <a:cxn ang="T6">
                      <a:pos x="T0" y="T1"/>
                    </a:cxn>
                    <a:cxn ang="T7">
                      <a:pos x="T2" y="T3"/>
                    </a:cxn>
                    <a:cxn ang="T8">
                      <a:pos x="T4" y="T5"/>
                    </a:cxn>
                  </a:cxnLst>
                  <a:rect l="T9" t="T10" r="T11" b="T12"/>
                  <a:pathLst>
                    <a:path w="1" h="1588">
                      <a:moveTo>
                        <a:pt x="0" y="0"/>
                      </a:moveTo>
                      <a:cubicBezTo>
                        <a:pt x="1" y="0"/>
                        <a:pt x="1" y="0"/>
                        <a:pt x="1" y="0"/>
                      </a:cubicBezTo>
                      <a:cubicBezTo>
                        <a:pt x="1" y="0"/>
                        <a:pt x="1" y="0"/>
                        <a:pt x="0" y="0"/>
                      </a:cubicBezTo>
                      <a:close/>
                    </a:path>
                  </a:pathLst>
                </a:custGeom>
                <a:solidFill>
                  <a:srgbClr val="0068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53" name="Freeform 7"/>
                <p:cNvSpPr>
                  <a:spLocks/>
                </p:cNvSpPr>
                <p:nvPr/>
              </p:nvSpPr>
              <p:spPr bwMode="auto">
                <a:xfrm>
                  <a:off x="6776329" y="3667780"/>
                  <a:ext cx="1169" cy="0"/>
                </a:xfrm>
                <a:custGeom>
                  <a:avLst/>
                  <a:gdLst>
                    <a:gd name="T0" fmla="*/ 0 w 1"/>
                    <a:gd name="T1" fmla="*/ 0 h 1588"/>
                    <a:gd name="T2" fmla="*/ 2147483646 w 1"/>
                    <a:gd name="T3" fmla="*/ 0 h 1588"/>
                    <a:gd name="T4" fmla="*/ 0 w 1"/>
                    <a:gd name="T5" fmla="*/ 0 h 1588"/>
                    <a:gd name="T6" fmla="*/ 0 60000 65536"/>
                    <a:gd name="T7" fmla="*/ 0 60000 65536"/>
                    <a:gd name="T8" fmla="*/ 0 60000 65536"/>
                    <a:gd name="T9" fmla="*/ 0 w 1"/>
                    <a:gd name="T10" fmla="*/ 0 h 1588"/>
                    <a:gd name="T11" fmla="*/ 1 w 1"/>
                    <a:gd name="T12" fmla="*/ 0 h 1588"/>
                  </a:gdLst>
                  <a:ahLst/>
                  <a:cxnLst>
                    <a:cxn ang="T6">
                      <a:pos x="T0" y="T1"/>
                    </a:cxn>
                    <a:cxn ang="T7">
                      <a:pos x="T2" y="T3"/>
                    </a:cxn>
                    <a:cxn ang="T8">
                      <a:pos x="T4" y="T5"/>
                    </a:cxn>
                  </a:cxnLst>
                  <a:rect l="T9" t="T10" r="T11" b="T12"/>
                  <a:pathLst>
                    <a:path w="1" h="1588">
                      <a:moveTo>
                        <a:pt x="0" y="0"/>
                      </a:moveTo>
                      <a:cubicBezTo>
                        <a:pt x="1" y="0"/>
                        <a:pt x="1" y="0"/>
                        <a:pt x="1" y="0"/>
                      </a:cubicBezTo>
                      <a:cubicBezTo>
                        <a:pt x="1" y="0"/>
                        <a:pt x="1" y="0"/>
                        <a:pt x="0" y="0"/>
                      </a:cubicBezTo>
                      <a:close/>
                    </a:path>
                  </a:pathLst>
                </a:custGeom>
                <a:solidFill>
                  <a:srgbClr val="0068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54" name="Freeform 9"/>
                <p:cNvSpPr>
                  <a:spLocks/>
                </p:cNvSpPr>
                <p:nvPr/>
              </p:nvSpPr>
              <p:spPr bwMode="auto">
                <a:xfrm>
                  <a:off x="6803212" y="3571878"/>
                  <a:ext cx="37403" cy="90054"/>
                </a:xfrm>
                <a:custGeom>
                  <a:avLst/>
                  <a:gdLst>
                    <a:gd name="T0" fmla="*/ 2147483646 w 31"/>
                    <a:gd name="T1" fmla="*/ 2147483646 h 79"/>
                    <a:gd name="T2" fmla="*/ 2147483646 w 31"/>
                    <a:gd name="T3" fmla="*/ 2147483646 h 79"/>
                    <a:gd name="T4" fmla="*/ 2147483646 w 31"/>
                    <a:gd name="T5" fmla="*/ 2147483646 h 79"/>
                    <a:gd name="T6" fmla="*/ 2147483646 w 31"/>
                    <a:gd name="T7" fmla="*/ 2147483646 h 79"/>
                    <a:gd name="T8" fmla="*/ 2147483646 w 31"/>
                    <a:gd name="T9" fmla="*/ 2147483646 h 79"/>
                    <a:gd name="T10" fmla="*/ 2147483646 w 31"/>
                    <a:gd name="T11" fmla="*/ 2147483646 h 79"/>
                    <a:gd name="T12" fmla="*/ 2147483646 w 31"/>
                    <a:gd name="T13" fmla="*/ 2147483646 h 79"/>
                    <a:gd name="T14" fmla="*/ 2147483646 w 31"/>
                    <a:gd name="T15" fmla="*/ 2147483646 h 79"/>
                    <a:gd name="T16" fmla="*/ 2147483646 w 31"/>
                    <a:gd name="T17" fmla="*/ 2147483646 h 79"/>
                    <a:gd name="T18" fmla="*/ 2147483646 w 31"/>
                    <a:gd name="T19" fmla="*/ 2147483646 h 79"/>
                    <a:gd name="T20" fmla="*/ 2147483646 w 31"/>
                    <a:gd name="T21" fmla="*/ 2147483646 h 79"/>
                    <a:gd name="T22" fmla="*/ 2147483646 w 31"/>
                    <a:gd name="T23" fmla="*/ 2147483646 h 79"/>
                    <a:gd name="T24" fmla="*/ 2147483646 w 31"/>
                    <a:gd name="T25" fmla="*/ 2147483646 h 79"/>
                    <a:gd name="T26" fmla="*/ 2147483646 w 31"/>
                    <a:gd name="T27" fmla="*/ 2147483646 h 79"/>
                    <a:gd name="T28" fmla="*/ 2147483646 w 31"/>
                    <a:gd name="T29" fmla="*/ 2147483646 h 79"/>
                    <a:gd name="T30" fmla="*/ 2147483646 w 31"/>
                    <a:gd name="T31" fmla="*/ 2147483646 h 79"/>
                    <a:gd name="T32" fmla="*/ 2147483646 w 31"/>
                    <a:gd name="T33" fmla="*/ 2147483646 h 79"/>
                    <a:gd name="T34" fmla="*/ 2147483646 w 31"/>
                    <a:gd name="T35" fmla="*/ 2147483646 h 79"/>
                    <a:gd name="T36" fmla="*/ 2147483646 w 31"/>
                    <a:gd name="T37" fmla="*/ 2147483646 h 79"/>
                    <a:gd name="T38" fmla="*/ 2147483646 w 31"/>
                    <a:gd name="T39" fmla="*/ 2147483646 h 79"/>
                    <a:gd name="T40" fmla="*/ 2147483646 w 31"/>
                    <a:gd name="T41" fmla="*/ 2147483646 h 79"/>
                    <a:gd name="T42" fmla="*/ 2147483646 w 31"/>
                    <a:gd name="T43" fmla="*/ 2147483646 h 79"/>
                    <a:gd name="T44" fmla="*/ 2147483646 w 31"/>
                    <a:gd name="T45" fmla="*/ 2147483646 h 79"/>
                    <a:gd name="T46" fmla="*/ 2147483646 w 31"/>
                    <a:gd name="T47" fmla="*/ 2147483646 h 7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31"/>
                    <a:gd name="T73" fmla="*/ 0 h 79"/>
                    <a:gd name="T74" fmla="*/ 31 w 31"/>
                    <a:gd name="T75" fmla="*/ 79 h 79"/>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31" h="79">
                      <a:moveTo>
                        <a:pt x="6" y="78"/>
                      </a:moveTo>
                      <a:cubicBezTo>
                        <a:pt x="3" y="75"/>
                        <a:pt x="2" y="70"/>
                        <a:pt x="5" y="67"/>
                      </a:cubicBezTo>
                      <a:cubicBezTo>
                        <a:pt x="5" y="67"/>
                        <a:pt x="5" y="67"/>
                        <a:pt x="5" y="67"/>
                      </a:cubicBezTo>
                      <a:cubicBezTo>
                        <a:pt x="13" y="56"/>
                        <a:pt x="15" y="47"/>
                        <a:pt x="15" y="40"/>
                      </a:cubicBezTo>
                      <a:cubicBezTo>
                        <a:pt x="15" y="40"/>
                        <a:pt x="15" y="40"/>
                        <a:pt x="15" y="40"/>
                      </a:cubicBezTo>
                      <a:cubicBezTo>
                        <a:pt x="15" y="40"/>
                        <a:pt x="15" y="40"/>
                        <a:pt x="15" y="40"/>
                      </a:cubicBezTo>
                      <a:cubicBezTo>
                        <a:pt x="15" y="40"/>
                        <a:pt x="15" y="40"/>
                        <a:pt x="15" y="40"/>
                      </a:cubicBezTo>
                      <a:cubicBezTo>
                        <a:pt x="15" y="26"/>
                        <a:pt x="4" y="16"/>
                        <a:pt x="3" y="15"/>
                      </a:cubicBezTo>
                      <a:cubicBezTo>
                        <a:pt x="3" y="15"/>
                        <a:pt x="3" y="15"/>
                        <a:pt x="3" y="15"/>
                      </a:cubicBezTo>
                      <a:cubicBezTo>
                        <a:pt x="3" y="15"/>
                        <a:pt x="3" y="15"/>
                        <a:pt x="3" y="15"/>
                      </a:cubicBezTo>
                      <a:cubicBezTo>
                        <a:pt x="3" y="15"/>
                        <a:pt x="3" y="15"/>
                        <a:pt x="3" y="15"/>
                      </a:cubicBezTo>
                      <a:cubicBezTo>
                        <a:pt x="0" y="12"/>
                        <a:pt x="0" y="7"/>
                        <a:pt x="2" y="4"/>
                      </a:cubicBezTo>
                      <a:cubicBezTo>
                        <a:pt x="2" y="4"/>
                        <a:pt x="2" y="4"/>
                        <a:pt x="2" y="4"/>
                      </a:cubicBezTo>
                      <a:cubicBezTo>
                        <a:pt x="5" y="0"/>
                        <a:pt x="10" y="0"/>
                        <a:pt x="13" y="3"/>
                      </a:cubicBezTo>
                      <a:cubicBezTo>
                        <a:pt x="13" y="3"/>
                        <a:pt x="13" y="3"/>
                        <a:pt x="13" y="3"/>
                      </a:cubicBezTo>
                      <a:cubicBezTo>
                        <a:pt x="14" y="3"/>
                        <a:pt x="31" y="16"/>
                        <a:pt x="31" y="40"/>
                      </a:cubicBezTo>
                      <a:cubicBezTo>
                        <a:pt x="31" y="40"/>
                        <a:pt x="31" y="40"/>
                        <a:pt x="31" y="40"/>
                      </a:cubicBezTo>
                      <a:cubicBezTo>
                        <a:pt x="31" y="40"/>
                        <a:pt x="31" y="40"/>
                        <a:pt x="31" y="40"/>
                      </a:cubicBezTo>
                      <a:cubicBezTo>
                        <a:pt x="31" y="40"/>
                        <a:pt x="31" y="40"/>
                        <a:pt x="31" y="40"/>
                      </a:cubicBezTo>
                      <a:cubicBezTo>
                        <a:pt x="31" y="51"/>
                        <a:pt x="27" y="64"/>
                        <a:pt x="17" y="76"/>
                      </a:cubicBezTo>
                      <a:cubicBezTo>
                        <a:pt x="17" y="76"/>
                        <a:pt x="17" y="76"/>
                        <a:pt x="17" y="76"/>
                      </a:cubicBezTo>
                      <a:cubicBezTo>
                        <a:pt x="16" y="78"/>
                        <a:pt x="14" y="79"/>
                        <a:pt x="11" y="79"/>
                      </a:cubicBezTo>
                      <a:cubicBezTo>
                        <a:pt x="11" y="79"/>
                        <a:pt x="11" y="79"/>
                        <a:pt x="11" y="79"/>
                      </a:cubicBezTo>
                      <a:cubicBezTo>
                        <a:pt x="9" y="79"/>
                        <a:pt x="8" y="79"/>
                        <a:pt x="6" y="78"/>
                      </a:cubicBezTo>
                      <a:close/>
                    </a:path>
                  </a:pathLst>
                </a:custGeom>
                <a:solidFill>
                  <a:srgbClr val="00B0F0"/>
                </a:solidFill>
                <a:ln>
                  <a:noFill/>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55" name="Freeform 10"/>
                <p:cNvSpPr>
                  <a:spLocks/>
                </p:cNvSpPr>
                <p:nvPr/>
              </p:nvSpPr>
              <p:spPr bwMode="auto">
                <a:xfrm>
                  <a:off x="6827757" y="3544978"/>
                  <a:ext cx="50260" cy="140345"/>
                </a:xfrm>
                <a:custGeom>
                  <a:avLst/>
                  <a:gdLst>
                    <a:gd name="T0" fmla="*/ 2147483646 w 42"/>
                    <a:gd name="T1" fmla="*/ 2147483646 h 123"/>
                    <a:gd name="T2" fmla="*/ 2147483646 w 42"/>
                    <a:gd name="T3" fmla="*/ 2147483646 h 123"/>
                    <a:gd name="T4" fmla="*/ 2147483646 w 42"/>
                    <a:gd name="T5" fmla="*/ 2147483646 h 123"/>
                    <a:gd name="T6" fmla="*/ 2147483646 w 42"/>
                    <a:gd name="T7" fmla="*/ 2147483646 h 123"/>
                    <a:gd name="T8" fmla="*/ 2147483646 w 42"/>
                    <a:gd name="T9" fmla="*/ 2147483646 h 123"/>
                    <a:gd name="T10" fmla="*/ 2147483646 w 42"/>
                    <a:gd name="T11" fmla="*/ 2147483646 h 123"/>
                    <a:gd name="T12" fmla="*/ 2147483646 w 42"/>
                    <a:gd name="T13" fmla="*/ 2147483646 h 123"/>
                    <a:gd name="T14" fmla="*/ 2147483646 w 42"/>
                    <a:gd name="T15" fmla="*/ 2147483646 h 123"/>
                    <a:gd name="T16" fmla="*/ 2147483646 w 42"/>
                    <a:gd name="T17" fmla="*/ 2147483646 h 123"/>
                    <a:gd name="T18" fmla="*/ 2147483646 w 42"/>
                    <a:gd name="T19" fmla="*/ 2147483646 h 123"/>
                    <a:gd name="T20" fmla="*/ 2147483646 w 42"/>
                    <a:gd name="T21" fmla="*/ 2147483646 h 123"/>
                    <a:gd name="T22" fmla="*/ 2147483646 w 42"/>
                    <a:gd name="T23" fmla="*/ 2147483646 h 123"/>
                    <a:gd name="T24" fmla="*/ 2147483646 w 42"/>
                    <a:gd name="T25" fmla="*/ 2147483646 h 123"/>
                    <a:gd name="T26" fmla="*/ 2147483646 w 42"/>
                    <a:gd name="T27" fmla="*/ 2147483646 h 123"/>
                    <a:gd name="T28" fmla="*/ 2147483646 w 42"/>
                    <a:gd name="T29" fmla="*/ 2147483646 h 123"/>
                    <a:gd name="T30" fmla="*/ 2147483646 w 42"/>
                    <a:gd name="T31" fmla="*/ 2147483646 h 123"/>
                    <a:gd name="T32" fmla="*/ 2147483646 w 42"/>
                    <a:gd name="T33" fmla="*/ 2147483646 h 123"/>
                    <a:gd name="T34" fmla="*/ 2147483646 w 42"/>
                    <a:gd name="T35" fmla="*/ 2147483646 h 123"/>
                    <a:gd name="T36" fmla="*/ 2147483646 w 42"/>
                    <a:gd name="T37" fmla="*/ 2147483646 h 123"/>
                    <a:gd name="T38" fmla="*/ 2147483646 w 42"/>
                    <a:gd name="T39" fmla="*/ 2147483646 h 123"/>
                    <a:gd name="T40" fmla="*/ 2147483646 w 42"/>
                    <a:gd name="T41" fmla="*/ 2147483646 h 12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2"/>
                    <a:gd name="T64" fmla="*/ 0 h 123"/>
                    <a:gd name="T65" fmla="*/ 42 w 42"/>
                    <a:gd name="T66" fmla="*/ 123 h 12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2" h="123">
                      <a:moveTo>
                        <a:pt x="10" y="121"/>
                      </a:moveTo>
                      <a:cubicBezTo>
                        <a:pt x="7" y="119"/>
                        <a:pt x="6" y="114"/>
                        <a:pt x="8" y="110"/>
                      </a:cubicBezTo>
                      <a:cubicBezTo>
                        <a:pt x="8" y="110"/>
                        <a:pt x="8" y="110"/>
                        <a:pt x="8" y="110"/>
                      </a:cubicBezTo>
                      <a:cubicBezTo>
                        <a:pt x="22" y="92"/>
                        <a:pt x="26" y="77"/>
                        <a:pt x="26" y="64"/>
                      </a:cubicBezTo>
                      <a:cubicBezTo>
                        <a:pt x="26" y="64"/>
                        <a:pt x="26" y="64"/>
                        <a:pt x="26" y="64"/>
                      </a:cubicBezTo>
                      <a:cubicBezTo>
                        <a:pt x="26" y="38"/>
                        <a:pt x="9" y="19"/>
                        <a:pt x="5" y="15"/>
                      </a:cubicBezTo>
                      <a:cubicBezTo>
                        <a:pt x="5" y="15"/>
                        <a:pt x="5" y="15"/>
                        <a:pt x="5" y="15"/>
                      </a:cubicBezTo>
                      <a:cubicBezTo>
                        <a:pt x="4" y="15"/>
                        <a:pt x="4" y="14"/>
                        <a:pt x="4" y="14"/>
                      </a:cubicBezTo>
                      <a:cubicBezTo>
                        <a:pt x="4" y="14"/>
                        <a:pt x="4" y="14"/>
                        <a:pt x="4" y="14"/>
                      </a:cubicBezTo>
                      <a:cubicBezTo>
                        <a:pt x="4" y="14"/>
                        <a:pt x="4" y="14"/>
                        <a:pt x="4" y="14"/>
                      </a:cubicBezTo>
                      <a:cubicBezTo>
                        <a:pt x="1" y="12"/>
                        <a:pt x="0" y="7"/>
                        <a:pt x="3" y="3"/>
                      </a:cubicBezTo>
                      <a:cubicBezTo>
                        <a:pt x="3" y="3"/>
                        <a:pt x="3" y="3"/>
                        <a:pt x="3" y="3"/>
                      </a:cubicBezTo>
                      <a:cubicBezTo>
                        <a:pt x="6" y="0"/>
                        <a:pt x="11" y="0"/>
                        <a:pt x="14" y="3"/>
                      </a:cubicBezTo>
                      <a:cubicBezTo>
                        <a:pt x="14" y="3"/>
                        <a:pt x="14" y="3"/>
                        <a:pt x="14" y="3"/>
                      </a:cubicBezTo>
                      <a:cubicBezTo>
                        <a:pt x="15" y="3"/>
                        <a:pt x="41" y="26"/>
                        <a:pt x="42" y="64"/>
                      </a:cubicBezTo>
                      <a:cubicBezTo>
                        <a:pt x="42" y="64"/>
                        <a:pt x="42" y="64"/>
                        <a:pt x="42" y="64"/>
                      </a:cubicBezTo>
                      <a:cubicBezTo>
                        <a:pt x="42" y="80"/>
                        <a:pt x="36" y="100"/>
                        <a:pt x="21" y="120"/>
                      </a:cubicBezTo>
                      <a:cubicBezTo>
                        <a:pt x="21" y="120"/>
                        <a:pt x="21" y="120"/>
                        <a:pt x="21" y="120"/>
                      </a:cubicBezTo>
                      <a:cubicBezTo>
                        <a:pt x="19" y="122"/>
                        <a:pt x="17" y="123"/>
                        <a:pt x="15" y="123"/>
                      </a:cubicBezTo>
                      <a:cubicBezTo>
                        <a:pt x="15" y="123"/>
                        <a:pt x="15" y="123"/>
                        <a:pt x="15" y="123"/>
                      </a:cubicBezTo>
                      <a:cubicBezTo>
                        <a:pt x="13" y="123"/>
                        <a:pt x="11" y="122"/>
                        <a:pt x="10" y="121"/>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56" name="Freeform 11"/>
                <p:cNvSpPr>
                  <a:spLocks/>
                </p:cNvSpPr>
                <p:nvPr/>
              </p:nvSpPr>
              <p:spPr bwMode="auto">
                <a:xfrm>
                  <a:off x="6713212" y="3571878"/>
                  <a:ext cx="38572" cy="90054"/>
                </a:xfrm>
                <a:custGeom>
                  <a:avLst/>
                  <a:gdLst>
                    <a:gd name="T0" fmla="*/ 2147483646 w 32"/>
                    <a:gd name="T1" fmla="*/ 2147483646 h 79"/>
                    <a:gd name="T2" fmla="*/ 0 w 32"/>
                    <a:gd name="T3" fmla="*/ 2147483646 h 79"/>
                    <a:gd name="T4" fmla="*/ 0 w 32"/>
                    <a:gd name="T5" fmla="*/ 2147483646 h 79"/>
                    <a:gd name="T6" fmla="*/ 0 w 32"/>
                    <a:gd name="T7" fmla="*/ 2147483646 h 79"/>
                    <a:gd name="T8" fmla="*/ 0 w 32"/>
                    <a:gd name="T9" fmla="*/ 2147483646 h 79"/>
                    <a:gd name="T10" fmla="*/ 2147483646 w 32"/>
                    <a:gd name="T11" fmla="*/ 2147483646 h 79"/>
                    <a:gd name="T12" fmla="*/ 2147483646 w 32"/>
                    <a:gd name="T13" fmla="*/ 2147483646 h 79"/>
                    <a:gd name="T14" fmla="*/ 2147483646 w 32"/>
                    <a:gd name="T15" fmla="*/ 2147483646 h 79"/>
                    <a:gd name="T16" fmla="*/ 2147483646 w 32"/>
                    <a:gd name="T17" fmla="*/ 2147483646 h 79"/>
                    <a:gd name="T18" fmla="*/ 2147483646 w 32"/>
                    <a:gd name="T19" fmla="*/ 2147483646 h 79"/>
                    <a:gd name="T20" fmla="*/ 2147483646 w 32"/>
                    <a:gd name="T21" fmla="*/ 2147483646 h 79"/>
                    <a:gd name="T22" fmla="*/ 2147483646 w 32"/>
                    <a:gd name="T23" fmla="*/ 2147483646 h 79"/>
                    <a:gd name="T24" fmla="*/ 2147483646 w 32"/>
                    <a:gd name="T25" fmla="*/ 2147483646 h 79"/>
                    <a:gd name="T26" fmla="*/ 2147483646 w 32"/>
                    <a:gd name="T27" fmla="*/ 2147483646 h 79"/>
                    <a:gd name="T28" fmla="*/ 2147483646 w 32"/>
                    <a:gd name="T29" fmla="*/ 2147483646 h 79"/>
                    <a:gd name="T30" fmla="*/ 2147483646 w 32"/>
                    <a:gd name="T31" fmla="*/ 2147483646 h 79"/>
                    <a:gd name="T32" fmla="*/ 2147483646 w 32"/>
                    <a:gd name="T33" fmla="*/ 2147483646 h 79"/>
                    <a:gd name="T34" fmla="*/ 2147483646 w 32"/>
                    <a:gd name="T35" fmla="*/ 2147483646 h 79"/>
                    <a:gd name="T36" fmla="*/ 2147483646 w 32"/>
                    <a:gd name="T37" fmla="*/ 2147483646 h 79"/>
                    <a:gd name="T38" fmla="*/ 2147483646 w 32"/>
                    <a:gd name="T39" fmla="*/ 2147483646 h 79"/>
                    <a:gd name="T40" fmla="*/ 2147483646 w 32"/>
                    <a:gd name="T41" fmla="*/ 2147483646 h 79"/>
                    <a:gd name="T42" fmla="*/ 2147483646 w 32"/>
                    <a:gd name="T43" fmla="*/ 2147483646 h 79"/>
                    <a:gd name="T44" fmla="*/ 2147483646 w 32"/>
                    <a:gd name="T45" fmla="*/ 2147483646 h 79"/>
                    <a:gd name="T46" fmla="*/ 2147483646 w 32"/>
                    <a:gd name="T47" fmla="*/ 2147483646 h 79"/>
                    <a:gd name="T48" fmla="*/ 2147483646 w 32"/>
                    <a:gd name="T49" fmla="*/ 2147483646 h 79"/>
                    <a:gd name="T50" fmla="*/ 2147483646 w 32"/>
                    <a:gd name="T51" fmla="*/ 2147483646 h 79"/>
                    <a:gd name="T52" fmla="*/ 2147483646 w 32"/>
                    <a:gd name="T53" fmla="*/ 2147483646 h 79"/>
                    <a:gd name="T54" fmla="*/ 2147483646 w 32"/>
                    <a:gd name="T55" fmla="*/ 2147483646 h 79"/>
                    <a:gd name="T56" fmla="*/ 2147483646 w 32"/>
                    <a:gd name="T57" fmla="*/ 2147483646 h 79"/>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32"/>
                    <a:gd name="T88" fmla="*/ 0 h 79"/>
                    <a:gd name="T89" fmla="*/ 32 w 32"/>
                    <a:gd name="T90" fmla="*/ 79 h 79"/>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32" h="79">
                      <a:moveTo>
                        <a:pt x="14" y="76"/>
                      </a:moveTo>
                      <a:cubicBezTo>
                        <a:pt x="4" y="64"/>
                        <a:pt x="0" y="51"/>
                        <a:pt x="0" y="40"/>
                      </a:cubicBezTo>
                      <a:cubicBezTo>
                        <a:pt x="0" y="40"/>
                        <a:pt x="0" y="40"/>
                        <a:pt x="0" y="40"/>
                      </a:cubicBezTo>
                      <a:cubicBezTo>
                        <a:pt x="0" y="40"/>
                        <a:pt x="0" y="40"/>
                        <a:pt x="0" y="40"/>
                      </a:cubicBezTo>
                      <a:cubicBezTo>
                        <a:pt x="0" y="40"/>
                        <a:pt x="0" y="40"/>
                        <a:pt x="0" y="40"/>
                      </a:cubicBezTo>
                      <a:cubicBezTo>
                        <a:pt x="1" y="16"/>
                        <a:pt x="17" y="3"/>
                        <a:pt x="18" y="3"/>
                      </a:cubicBezTo>
                      <a:cubicBezTo>
                        <a:pt x="18" y="3"/>
                        <a:pt x="18" y="3"/>
                        <a:pt x="18" y="3"/>
                      </a:cubicBezTo>
                      <a:cubicBezTo>
                        <a:pt x="21" y="0"/>
                        <a:pt x="26" y="0"/>
                        <a:pt x="29" y="4"/>
                      </a:cubicBezTo>
                      <a:cubicBezTo>
                        <a:pt x="29" y="4"/>
                        <a:pt x="29" y="4"/>
                        <a:pt x="29" y="4"/>
                      </a:cubicBezTo>
                      <a:cubicBezTo>
                        <a:pt x="32" y="7"/>
                        <a:pt x="31" y="12"/>
                        <a:pt x="28" y="15"/>
                      </a:cubicBezTo>
                      <a:cubicBezTo>
                        <a:pt x="28" y="15"/>
                        <a:pt x="28" y="15"/>
                        <a:pt x="28" y="15"/>
                      </a:cubicBezTo>
                      <a:cubicBezTo>
                        <a:pt x="28" y="15"/>
                        <a:pt x="28" y="15"/>
                        <a:pt x="28" y="15"/>
                      </a:cubicBezTo>
                      <a:cubicBezTo>
                        <a:pt x="28" y="15"/>
                        <a:pt x="28" y="15"/>
                        <a:pt x="27" y="15"/>
                      </a:cubicBezTo>
                      <a:cubicBezTo>
                        <a:pt x="27" y="15"/>
                        <a:pt x="27" y="15"/>
                        <a:pt x="27" y="15"/>
                      </a:cubicBezTo>
                      <a:cubicBezTo>
                        <a:pt x="27" y="15"/>
                        <a:pt x="27" y="16"/>
                        <a:pt x="26" y="16"/>
                      </a:cubicBezTo>
                      <a:cubicBezTo>
                        <a:pt x="26" y="16"/>
                        <a:pt x="26" y="16"/>
                        <a:pt x="26" y="16"/>
                      </a:cubicBezTo>
                      <a:cubicBezTo>
                        <a:pt x="25" y="18"/>
                        <a:pt x="24" y="19"/>
                        <a:pt x="22" y="22"/>
                      </a:cubicBezTo>
                      <a:cubicBezTo>
                        <a:pt x="22" y="22"/>
                        <a:pt x="22" y="22"/>
                        <a:pt x="22" y="22"/>
                      </a:cubicBezTo>
                      <a:cubicBezTo>
                        <a:pt x="19" y="26"/>
                        <a:pt x="16" y="32"/>
                        <a:pt x="16" y="40"/>
                      </a:cubicBezTo>
                      <a:cubicBezTo>
                        <a:pt x="16" y="40"/>
                        <a:pt x="16" y="40"/>
                        <a:pt x="16" y="40"/>
                      </a:cubicBezTo>
                      <a:cubicBezTo>
                        <a:pt x="16" y="40"/>
                        <a:pt x="16" y="40"/>
                        <a:pt x="16" y="40"/>
                      </a:cubicBezTo>
                      <a:cubicBezTo>
                        <a:pt x="16" y="40"/>
                        <a:pt x="16" y="40"/>
                        <a:pt x="16" y="40"/>
                      </a:cubicBezTo>
                      <a:cubicBezTo>
                        <a:pt x="16" y="47"/>
                        <a:pt x="18" y="56"/>
                        <a:pt x="26" y="67"/>
                      </a:cubicBezTo>
                      <a:cubicBezTo>
                        <a:pt x="26" y="67"/>
                        <a:pt x="26" y="67"/>
                        <a:pt x="26" y="67"/>
                      </a:cubicBezTo>
                      <a:cubicBezTo>
                        <a:pt x="29" y="70"/>
                        <a:pt x="28" y="75"/>
                        <a:pt x="25" y="78"/>
                      </a:cubicBezTo>
                      <a:cubicBezTo>
                        <a:pt x="25" y="78"/>
                        <a:pt x="25" y="78"/>
                        <a:pt x="25" y="78"/>
                      </a:cubicBezTo>
                      <a:cubicBezTo>
                        <a:pt x="23" y="79"/>
                        <a:pt x="22" y="79"/>
                        <a:pt x="20" y="79"/>
                      </a:cubicBezTo>
                      <a:cubicBezTo>
                        <a:pt x="20" y="79"/>
                        <a:pt x="20" y="79"/>
                        <a:pt x="20" y="79"/>
                      </a:cubicBezTo>
                      <a:cubicBezTo>
                        <a:pt x="18" y="79"/>
                        <a:pt x="15" y="78"/>
                        <a:pt x="14" y="76"/>
                      </a:cubicBezTo>
                      <a:close/>
                    </a:path>
                  </a:pathLst>
                </a:custGeom>
                <a:solidFill>
                  <a:srgbClr val="00B0F0"/>
                </a:solidFill>
                <a:ln>
                  <a:noFill/>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57" name="Freeform 12"/>
                <p:cNvSpPr>
                  <a:spLocks/>
                </p:cNvSpPr>
                <p:nvPr/>
              </p:nvSpPr>
              <p:spPr bwMode="auto">
                <a:xfrm>
                  <a:off x="6676978" y="3544978"/>
                  <a:ext cx="50260" cy="140345"/>
                </a:xfrm>
                <a:custGeom>
                  <a:avLst/>
                  <a:gdLst>
                    <a:gd name="T0" fmla="*/ 2147483646 w 41"/>
                    <a:gd name="T1" fmla="*/ 2147483646 h 123"/>
                    <a:gd name="T2" fmla="*/ 0 w 41"/>
                    <a:gd name="T3" fmla="*/ 2147483646 h 123"/>
                    <a:gd name="T4" fmla="*/ 0 w 41"/>
                    <a:gd name="T5" fmla="*/ 2147483646 h 123"/>
                    <a:gd name="T6" fmla="*/ 2147483646 w 41"/>
                    <a:gd name="T7" fmla="*/ 2147483646 h 123"/>
                    <a:gd name="T8" fmla="*/ 2147483646 w 41"/>
                    <a:gd name="T9" fmla="*/ 2147483646 h 123"/>
                    <a:gd name="T10" fmla="*/ 2147483646 w 41"/>
                    <a:gd name="T11" fmla="*/ 2147483646 h 123"/>
                    <a:gd name="T12" fmla="*/ 2147483646 w 41"/>
                    <a:gd name="T13" fmla="*/ 2147483646 h 123"/>
                    <a:gd name="T14" fmla="*/ 2147483646 w 41"/>
                    <a:gd name="T15" fmla="*/ 2147483646 h 123"/>
                    <a:gd name="T16" fmla="*/ 2147483646 w 41"/>
                    <a:gd name="T17" fmla="*/ 2147483646 h 123"/>
                    <a:gd name="T18" fmla="*/ 2147483646 w 41"/>
                    <a:gd name="T19" fmla="*/ 2147483646 h 123"/>
                    <a:gd name="T20" fmla="*/ 2147483646 w 41"/>
                    <a:gd name="T21" fmla="*/ 2147483646 h 123"/>
                    <a:gd name="T22" fmla="*/ 2147483646 w 41"/>
                    <a:gd name="T23" fmla="*/ 2147483646 h 123"/>
                    <a:gd name="T24" fmla="*/ 2147483646 w 41"/>
                    <a:gd name="T25" fmla="*/ 2147483646 h 123"/>
                    <a:gd name="T26" fmla="*/ 2147483646 w 41"/>
                    <a:gd name="T27" fmla="*/ 2147483646 h 123"/>
                    <a:gd name="T28" fmla="*/ 2147483646 w 41"/>
                    <a:gd name="T29" fmla="*/ 2147483646 h 123"/>
                    <a:gd name="T30" fmla="*/ 2147483646 w 41"/>
                    <a:gd name="T31" fmla="*/ 2147483646 h 123"/>
                    <a:gd name="T32" fmla="*/ 2147483646 w 41"/>
                    <a:gd name="T33" fmla="*/ 2147483646 h 123"/>
                    <a:gd name="T34" fmla="*/ 2147483646 w 41"/>
                    <a:gd name="T35" fmla="*/ 2147483646 h 123"/>
                    <a:gd name="T36" fmla="*/ 2147483646 w 41"/>
                    <a:gd name="T37" fmla="*/ 2147483646 h 123"/>
                    <a:gd name="T38" fmla="*/ 2147483646 w 41"/>
                    <a:gd name="T39" fmla="*/ 2147483646 h 123"/>
                    <a:gd name="T40" fmla="*/ 2147483646 w 41"/>
                    <a:gd name="T41" fmla="*/ 2147483646 h 123"/>
                    <a:gd name="T42" fmla="*/ 2147483646 w 41"/>
                    <a:gd name="T43" fmla="*/ 2147483646 h 123"/>
                    <a:gd name="T44" fmla="*/ 2147483646 w 41"/>
                    <a:gd name="T45" fmla="*/ 2147483646 h 123"/>
                    <a:gd name="T46" fmla="*/ 2147483646 w 41"/>
                    <a:gd name="T47" fmla="*/ 2147483646 h 123"/>
                    <a:gd name="T48" fmla="*/ 2147483646 w 41"/>
                    <a:gd name="T49" fmla="*/ 2147483646 h 12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1"/>
                    <a:gd name="T76" fmla="*/ 0 h 123"/>
                    <a:gd name="T77" fmla="*/ 41 w 41"/>
                    <a:gd name="T78" fmla="*/ 123 h 12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1" h="123">
                      <a:moveTo>
                        <a:pt x="20" y="120"/>
                      </a:moveTo>
                      <a:cubicBezTo>
                        <a:pt x="5" y="100"/>
                        <a:pt x="0" y="80"/>
                        <a:pt x="0" y="64"/>
                      </a:cubicBezTo>
                      <a:cubicBezTo>
                        <a:pt x="0" y="64"/>
                        <a:pt x="0" y="64"/>
                        <a:pt x="0" y="64"/>
                      </a:cubicBezTo>
                      <a:cubicBezTo>
                        <a:pt x="0" y="26"/>
                        <a:pt x="26" y="3"/>
                        <a:pt x="27" y="3"/>
                      </a:cubicBezTo>
                      <a:cubicBezTo>
                        <a:pt x="27" y="3"/>
                        <a:pt x="27" y="3"/>
                        <a:pt x="27" y="3"/>
                      </a:cubicBezTo>
                      <a:cubicBezTo>
                        <a:pt x="27" y="3"/>
                        <a:pt x="27" y="3"/>
                        <a:pt x="27" y="3"/>
                      </a:cubicBezTo>
                      <a:cubicBezTo>
                        <a:pt x="30" y="0"/>
                        <a:pt x="35" y="0"/>
                        <a:pt x="38" y="3"/>
                      </a:cubicBezTo>
                      <a:cubicBezTo>
                        <a:pt x="38" y="3"/>
                        <a:pt x="38" y="3"/>
                        <a:pt x="38" y="3"/>
                      </a:cubicBezTo>
                      <a:cubicBezTo>
                        <a:pt x="41" y="7"/>
                        <a:pt x="41" y="12"/>
                        <a:pt x="37" y="14"/>
                      </a:cubicBezTo>
                      <a:cubicBezTo>
                        <a:pt x="37" y="14"/>
                        <a:pt x="37" y="14"/>
                        <a:pt x="37" y="14"/>
                      </a:cubicBezTo>
                      <a:cubicBezTo>
                        <a:pt x="37" y="14"/>
                        <a:pt x="37" y="15"/>
                        <a:pt x="37" y="15"/>
                      </a:cubicBezTo>
                      <a:cubicBezTo>
                        <a:pt x="37" y="15"/>
                        <a:pt x="37" y="15"/>
                        <a:pt x="37" y="15"/>
                      </a:cubicBezTo>
                      <a:cubicBezTo>
                        <a:pt x="36" y="16"/>
                        <a:pt x="35" y="17"/>
                        <a:pt x="34" y="18"/>
                      </a:cubicBezTo>
                      <a:cubicBezTo>
                        <a:pt x="34" y="18"/>
                        <a:pt x="34" y="18"/>
                        <a:pt x="34" y="18"/>
                      </a:cubicBezTo>
                      <a:cubicBezTo>
                        <a:pt x="32" y="20"/>
                        <a:pt x="29" y="23"/>
                        <a:pt x="26" y="28"/>
                      </a:cubicBezTo>
                      <a:cubicBezTo>
                        <a:pt x="26" y="28"/>
                        <a:pt x="26" y="28"/>
                        <a:pt x="26" y="28"/>
                      </a:cubicBezTo>
                      <a:cubicBezTo>
                        <a:pt x="21" y="37"/>
                        <a:pt x="15" y="49"/>
                        <a:pt x="15" y="64"/>
                      </a:cubicBezTo>
                      <a:cubicBezTo>
                        <a:pt x="15" y="64"/>
                        <a:pt x="15" y="64"/>
                        <a:pt x="15" y="64"/>
                      </a:cubicBezTo>
                      <a:cubicBezTo>
                        <a:pt x="15" y="77"/>
                        <a:pt x="20" y="92"/>
                        <a:pt x="33" y="110"/>
                      </a:cubicBezTo>
                      <a:cubicBezTo>
                        <a:pt x="33" y="110"/>
                        <a:pt x="33" y="110"/>
                        <a:pt x="33" y="110"/>
                      </a:cubicBezTo>
                      <a:cubicBezTo>
                        <a:pt x="35" y="114"/>
                        <a:pt x="35" y="119"/>
                        <a:pt x="31" y="121"/>
                      </a:cubicBezTo>
                      <a:cubicBezTo>
                        <a:pt x="31" y="121"/>
                        <a:pt x="31" y="121"/>
                        <a:pt x="31" y="121"/>
                      </a:cubicBezTo>
                      <a:cubicBezTo>
                        <a:pt x="30" y="122"/>
                        <a:pt x="28" y="123"/>
                        <a:pt x="27" y="123"/>
                      </a:cubicBezTo>
                      <a:cubicBezTo>
                        <a:pt x="27" y="123"/>
                        <a:pt x="27" y="123"/>
                        <a:pt x="27" y="123"/>
                      </a:cubicBezTo>
                      <a:cubicBezTo>
                        <a:pt x="24" y="123"/>
                        <a:pt x="22" y="122"/>
                        <a:pt x="20" y="120"/>
                      </a:cubicBezTo>
                      <a:close/>
                    </a:path>
                  </a:pathLst>
                </a:custGeom>
                <a:solidFill>
                  <a:srgbClr val="00B0F0"/>
                </a:solidFill>
                <a:ln>
                  <a:noFill/>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43" name="Rectangle 450"/>
              <p:cNvSpPr/>
              <p:nvPr/>
            </p:nvSpPr>
            <p:spPr bwMode="auto">
              <a:xfrm>
                <a:off x="6344068" y="3177742"/>
                <a:ext cx="282027" cy="184599"/>
              </a:xfrm>
              <a:prstGeom prst="rect">
                <a:avLst/>
              </a:prstGeom>
              <a:noFill/>
            </p:spPr>
            <p:txBody>
              <a:bodyPr wrap="none" lIns="0" tIns="0" rIns="0" bIns="0" rtlCol="0">
                <a:spAutoFit/>
              </a:bodyP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LTE</a:t>
                </a:r>
                <a:endParaRPr kumimoji="0" lang="zh-CN" altLang="en-US" sz="12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endParaRPr>
              </a:p>
            </p:txBody>
          </p:sp>
          <p:sp>
            <p:nvSpPr>
              <p:cNvPr id="44" name="Rectangle 450"/>
              <p:cNvSpPr/>
              <p:nvPr/>
            </p:nvSpPr>
            <p:spPr bwMode="auto">
              <a:xfrm>
                <a:off x="6344066" y="3529806"/>
                <a:ext cx="205110" cy="184599"/>
              </a:xfrm>
              <a:prstGeom prst="rect">
                <a:avLst/>
              </a:prstGeom>
              <a:noFill/>
            </p:spPr>
            <p:txBody>
              <a:bodyPr wrap="none" lIns="0" tIns="0" rIns="0" bIns="0" rtlCol="0">
                <a:spAutoFit/>
              </a:bodyP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5G</a:t>
                </a:r>
                <a:endParaRPr kumimoji="0" lang="zh-CN" altLang="en-US" sz="12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endParaRPr>
              </a:p>
            </p:txBody>
          </p:sp>
          <p:sp>
            <p:nvSpPr>
              <p:cNvPr id="45" name="Rectangle 450"/>
              <p:cNvSpPr/>
              <p:nvPr/>
            </p:nvSpPr>
            <p:spPr bwMode="auto">
              <a:xfrm>
                <a:off x="6344068" y="3881871"/>
                <a:ext cx="358943" cy="184599"/>
              </a:xfrm>
              <a:prstGeom prst="rect">
                <a:avLst/>
              </a:prstGeom>
              <a:noFill/>
            </p:spPr>
            <p:txBody>
              <a:bodyPr wrap="none" lIns="0" tIns="0" rIns="0" bIns="0" rtlCol="0">
                <a:spAutoFit/>
              </a:bodyP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Wi-Fi</a:t>
                </a:r>
                <a:endParaRPr kumimoji="0" lang="zh-CN" altLang="en-US" sz="12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endParaRPr>
              </a:p>
            </p:txBody>
          </p:sp>
          <p:sp>
            <p:nvSpPr>
              <p:cNvPr id="46" name="Freeform 6"/>
              <p:cNvSpPr>
                <a:spLocks/>
              </p:cNvSpPr>
              <p:nvPr/>
            </p:nvSpPr>
            <p:spPr bwMode="auto">
              <a:xfrm rot="21558980">
                <a:off x="7316886" y="3237067"/>
                <a:ext cx="1218396" cy="761132"/>
              </a:xfrm>
              <a:custGeom>
                <a:avLst/>
                <a:gdLst>
                  <a:gd name="T0" fmla="*/ 637 w 754"/>
                  <a:gd name="T1" fmla="*/ 407 h 415"/>
                  <a:gd name="T2" fmla="*/ 92 w 754"/>
                  <a:gd name="T3" fmla="*/ 403 h 415"/>
                  <a:gd name="T4" fmla="*/ 15 w 754"/>
                  <a:gd name="T5" fmla="*/ 290 h 415"/>
                  <a:gd name="T6" fmla="*/ 139 w 754"/>
                  <a:gd name="T7" fmla="*/ 204 h 415"/>
                  <a:gd name="T8" fmla="*/ 287 w 754"/>
                  <a:gd name="T9" fmla="*/ 26 h 415"/>
                  <a:gd name="T10" fmla="*/ 504 w 754"/>
                  <a:gd name="T11" fmla="*/ 122 h 415"/>
                  <a:gd name="T12" fmla="*/ 650 w 754"/>
                  <a:gd name="T13" fmla="*/ 119 h 415"/>
                  <a:gd name="T14" fmla="*/ 678 w 754"/>
                  <a:gd name="T15" fmla="*/ 244 h 415"/>
                  <a:gd name="T16" fmla="*/ 742 w 754"/>
                  <a:gd name="T17" fmla="*/ 336 h 415"/>
                  <a:gd name="T18" fmla="*/ 637 w 754"/>
                  <a:gd name="T19" fmla="*/ 407 h 415"/>
                  <a:gd name="connsiteX0" fmla="*/ 8448 w 10000"/>
                  <a:gd name="connsiteY0" fmla="*/ 9807 h 10000"/>
                  <a:gd name="connsiteX1" fmla="*/ 1220 w 10000"/>
                  <a:gd name="connsiteY1" fmla="*/ 9711 h 10000"/>
                  <a:gd name="connsiteX2" fmla="*/ 199 w 10000"/>
                  <a:gd name="connsiteY2" fmla="*/ 6988 h 10000"/>
                  <a:gd name="connsiteX3" fmla="*/ 1470 w 10000"/>
                  <a:gd name="connsiteY3" fmla="*/ 4211 h 10000"/>
                  <a:gd name="connsiteX4" fmla="*/ 3806 w 10000"/>
                  <a:gd name="connsiteY4" fmla="*/ 627 h 10000"/>
                  <a:gd name="connsiteX5" fmla="*/ 6684 w 10000"/>
                  <a:gd name="connsiteY5" fmla="*/ 2940 h 10000"/>
                  <a:gd name="connsiteX6" fmla="*/ 8621 w 10000"/>
                  <a:gd name="connsiteY6" fmla="*/ 2867 h 10000"/>
                  <a:gd name="connsiteX7" fmla="*/ 8992 w 10000"/>
                  <a:gd name="connsiteY7" fmla="*/ 5880 h 10000"/>
                  <a:gd name="connsiteX8" fmla="*/ 9841 w 10000"/>
                  <a:gd name="connsiteY8" fmla="*/ 8096 h 10000"/>
                  <a:gd name="connsiteX9" fmla="*/ 8448 w 10000"/>
                  <a:gd name="connsiteY9" fmla="*/ 9807 h 10000"/>
                  <a:gd name="connsiteX0" fmla="*/ 8448 w 10000"/>
                  <a:gd name="connsiteY0" fmla="*/ 9807 h 10000"/>
                  <a:gd name="connsiteX1" fmla="*/ 1220 w 10000"/>
                  <a:gd name="connsiteY1" fmla="*/ 9711 h 10000"/>
                  <a:gd name="connsiteX2" fmla="*/ 199 w 10000"/>
                  <a:gd name="connsiteY2" fmla="*/ 6988 h 10000"/>
                  <a:gd name="connsiteX3" fmla="*/ 1470 w 10000"/>
                  <a:gd name="connsiteY3" fmla="*/ 4211 h 10000"/>
                  <a:gd name="connsiteX4" fmla="*/ 3806 w 10000"/>
                  <a:gd name="connsiteY4" fmla="*/ 627 h 10000"/>
                  <a:gd name="connsiteX5" fmla="*/ 6684 w 10000"/>
                  <a:gd name="connsiteY5" fmla="*/ 2940 h 10000"/>
                  <a:gd name="connsiteX6" fmla="*/ 8621 w 10000"/>
                  <a:gd name="connsiteY6" fmla="*/ 2867 h 10000"/>
                  <a:gd name="connsiteX7" fmla="*/ 9353 w 10000"/>
                  <a:gd name="connsiteY7" fmla="*/ 5815 h 10000"/>
                  <a:gd name="connsiteX8" fmla="*/ 9841 w 10000"/>
                  <a:gd name="connsiteY8" fmla="*/ 8096 h 10000"/>
                  <a:gd name="connsiteX9" fmla="*/ 8448 w 10000"/>
                  <a:gd name="connsiteY9" fmla="*/ 9807 h 10000"/>
                  <a:gd name="connsiteX0" fmla="*/ 8448 w 10000"/>
                  <a:gd name="connsiteY0" fmla="*/ 9807 h 10000"/>
                  <a:gd name="connsiteX1" fmla="*/ 1220 w 10000"/>
                  <a:gd name="connsiteY1" fmla="*/ 9711 h 10000"/>
                  <a:gd name="connsiteX2" fmla="*/ 199 w 10000"/>
                  <a:gd name="connsiteY2" fmla="*/ 6988 h 10000"/>
                  <a:gd name="connsiteX3" fmla="*/ 1638 w 10000"/>
                  <a:gd name="connsiteY3" fmla="*/ 4336 h 10000"/>
                  <a:gd name="connsiteX4" fmla="*/ 3806 w 10000"/>
                  <a:gd name="connsiteY4" fmla="*/ 627 h 10000"/>
                  <a:gd name="connsiteX5" fmla="*/ 6684 w 10000"/>
                  <a:gd name="connsiteY5" fmla="*/ 2940 h 10000"/>
                  <a:gd name="connsiteX6" fmla="*/ 8621 w 10000"/>
                  <a:gd name="connsiteY6" fmla="*/ 2867 h 10000"/>
                  <a:gd name="connsiteX7" fmla="*/ 9353 w 10000"/>
                  <a:gd name="connsiteY7" fmla="*/ 5815 h 10000"/>
                  <a:gd name="connsiteX8" fmla="*/ 9841 w 10000"/>
                  <a:gd name="connsiteY8" fmla="*/ 8096 h 10000"/>
                  <a:gd name="connsiteX9" fmla="*/ 8448 w 10000"/>
                  <a:gd name="connsiteY9" fmla="*/ 9807 h 10000"/>
                  <a:gd name="connsiteX0" fmla="*/ 8448 w 10000"/>
                  <a:gd name="connsiteY0" fmla="*/ 9807 h 10000"/>
                  <a:gd name="connsiteX1" fmla="*/ 1220 w 10000"/>
                  <a:gd name="connsiteY1" fmla="*/ 9711 h 10000"/>
                  <a:gd name="connsiteX2" fmla="*/ 199 w 10000"/>
                  <a:gd name="connsiteY2" fmla="*/ 6988 h 10000"/>
                  <a:gd name="connsiteX3" fmla="*/ 1638 w 10000"/>
                  <a:gd name="connsiteY3" fmla="*/ 4336 h 10000"/>
                  <a:gd name="connsiteX4" fmla="*/ 3806 w 10000"/>
                  <a:gd name="connsiteY4" fmla="*/ 627 h 10000"/>
                  <a:gd name="connsiteX5" fmla="*/ 6684 w 10000"/>
                  <a:gd name="connsiteY5" fmla="*/ 2940 h 10000"/>
                  <a:gd name="connsiteX6" fmla="*/ 8621 w 10000"/>
                  <a:gd name="connsiteY6" fmla="*/ 2867 h 10000"/>
                  <a:gd name="connsiteX7" fmla="*/ 9054 w 10000"/>
                  <a:gd name="connsiteY7" fmla="*/ 5692 h 10000"/>
                  <a:gd name="connsiteX8" fmla="*/ 9841 w 10000"/>
                  <a:gd name="connsiteY8" fmla="*/ 8096 h 10000"/>
                  <a:gd name="connsiteX9" fmla="*/ 8448 w 10000"/>
                  <a:gd name="connsiteY9" fmla="*/ 9807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00" h="10000">
                    <a:moveTo>
                      <a:pt x="8448" y="9807"/>
                    </a:moveTo>
                    <a:lnTo>
                      <a:pt x="1220" y="9711"/>
                    </a:lnTo>
                    <a:cubicBezTo>
                      <a:pt x="1220" y="9711"/>
                      <a:pt x="0" y="9253"/>
                      <a:pt x="199" y="6988"/>
                    </a:cubicBezTo>
                    <a:cubicBezTo>
                      <a:pt x="424" y="4530"/>
                      <a:pt x="1638" y="4336"/>
                      <a:pt x="1638" y="4336"/>
                    </a:cubicBezTo>
                    <a:cubicBezTo>
                      <a:pt x="1638" y="4336"/>
                      <a:pt x="1711" y="1277"/>
                      <a:pt x="3806" y="627"/>
                    </a:cubicBezTo>
                    <a:cubicBezTo>
                      <a:pt x="5849" y="0"/>
                      <a:pt x="6684" y="2940"/>
                      <a:pt x="6684" y="2940"/>
                    </a:cubicBezTo>
                    <a:cubicBezTo>
                      <a:pt x="6684" y="2940"/>
                      <a:pt x="7732" y="1542"/>
                      <a:pt x="8621" y="2867"/>
                    </a:cubicBezTo>
                    <a:cubicBezTo>
                      <a:pt x="9363" y="3952"/>
                      <a:pt x="9054" y="5692"/>
                      <a:pt x="9054" y="5692"/>
                    </a:cubicBezTo>
                    <a:cubicBezTo>
                      <a:pt x="9054" y="5692"/>
                      <a:pt x="10000" y="6361"/>
                      <a:pt x="9841" y="8096"/>
                    </a:cubicBezTo>
                    <a:cubicBezTo>
                      <a:pt x="9668" y="10000"/>
                      <a:pt x="8448" y="9807"/>
                      <a:pt x="8448" y="9807"/>
                    </a:cubicBezTo>
                    <a:close/>
                  </a:path>
                </a:pathLst>
              </a:custGeom>
              <a:solidFill>
                <a:schemeClr val="bg1">
                  <a:alpha val="25000"/>
                </a:schemeClr>
              </a:solidFill>
              <a:ln w="19050">
                <a:solidFill>
                  <a:srgbClr val="00B0F0"/>
                </a:solidFill>
                <a:headEnd type="none" w="med" len="med"/>
                <a:tailEnd type="none"/>
              </a:ln>
            </p:spPr>
            <p:style>
              <a:lnRef idx="1">
                <a:schemeClr val="dk1"/>
              </a:lnRef>
              <a:fillRef idx="0">
                <a:schemeClr val="dk1"/>
              </a:fillRef>
              <a:effectRef idx="0">
                <a:schemeClr val="dk1"/>
              </a:effectRef>
              <a:fontRef idx="minor">
                <a:schemeClr val="tx1"/>
              </a:fontRef>
            </p:style>
            <p:txBody>
              <a:bodyPr lIns="108291" tIns="54142" rIns="108291" bIns="54142"/>
              <a:lstStyle>
                <a:defPPr>
                  <a:defRPr lang="zh-CN"/>
                </a:defPPr>
                <a:lvl1pPr marL="0" algn="l" defTabSz="1219444" rtl="0" eaLnBrk="1" latinLnBrk="0" hangingPunct="1">
                  <a:defRPr sz="2400" kern="1200">
                    <a:solidFill>
                      <a:schemeClr val="tx1"/>
                    </a:solidFill>
                    <a:latin typeface="+mn-lt"/>
                    <a:ea typeface="+mn-ea"/>
                    <a:cs typeface="+mn-cs"/>
                  </a:defRPr>
                </a:lvl1pPr>
                <a:lvl2pPr marL="609722" algn="l" defTabSz="1219444" rtl="0" eaLnBrk="1" latinLnBrk="0" hangingPunct="1">
                  <a:defRPr sz="2400" kern="1200">
                    <a:solidFill>
                      <a:schemeClr val="tx1"/>
                    </a:solidFill>
                    <a:latin typeface="+mn-lt"/>
                    <a:ea typeface="+mn-ea"/>
                    <a:cs typeface="+mn-cs"/>
                  </a:defRPr>
                </a:lvl2pPr>
                <a:lvl3pPr marL="1219444" algn="l" defTabSz="1219444" rtl="0" eaLnBrk="1" latinLnBrk="0" hangingPunct="1">
                  <a:defRPr sz="2400" kern="1200">
                    <a:solidFill>
                      <a:schemeClr val="tx1"/>
                    </a:solidFill>
                    <a:latin typeface="+mn-lt"/>
                    <a:ea typeface="+mn-ea"/>
                    <a:cs typeface="+mn-cs"/>
                  </a:defRPr>
                </a:lvl3pPr>
                <a:lvl4pPr marL="1829166" algn="l" defTabSz="1219444" rtl="0" eaLnBrk="1" latinLnBrk="0" hangingPunct="1">
                  <a:defRPr sz="2400" kern="1200">
                    <a:solidFill>
                      <a:schemeClr val="tx1"/>
                    </a:solidFill>
                    <a:latin typeface="+mn-lt"/>
                    <a:ea typeface="+mn-ea"/>
                    <a:cs typeface="+mn-cs"/>
                  </a:defRPr>
                </a:lvl4pPr>
                <a:lvl5pPr marL="2438888" algn="l" defTabSz="1219444" rtl="0" eaLnBrk="1" latinLnBrk="0" hangingPunct="1">
                  <a:defRPr sz="2400" kern="1200">
                    <a:solidFill>
                      <a:schemeClr val="tx1"/>
                    </a:solidFill>
                    <a:latin typeface="+mn-lt"/>
                    <a:ea typeface="+mn-ea"/>
                    <a:cs typeface="+mn-cs"/>
                  </a:defRPr>
                </a:lvl5pPr>
                <a:lvl6pPr marL="3048610" algn="l" defTabSz="1219444" rtl="0" eaLnBrk="1" latinLnBrk="0" hangingPunct="1">
                  <a:defRPr sz="2400" kern="1200">
                    <a:solidFill>
                      <a:schemeClr val="tx1"/>
                    </a:solidFill>
                    <a:latin typeface="+mn-lt"/>
                    <a:ea typeface="+mn-ea"/>
                    <a:cs typeface="+mn-cs"/>
                  </a:defRPr>
                </a:lvl6pPr>
                <a:lvl7pPr marL="3658332" algn="l" defTabSz="1219444" rtl="0" eaLnBrk="1" latinLnBrk="0" hangingPunct="1">
                  <a:defRPr sz="2400" kern="1200">
                    <a:solidFill>
                      <a:schemeClr val="tx1"/>
                    </a:solidFill>
                    <a:latin typeface="+mn-lt"/>
                    <a:ea typeface="+mn-ea"/>
                    <a:cs typeface="+mn-cs"/>
                  </a:defRPr>
                </a:lvl7pPr>
                <a:lvl8pPr marL="4268053" algn="l" defTabSz="1219444" rtl="0" eaLnBrk="1" latinLnBrk="0" hangingPunct="1">
                  <a:defRPr sz="2400" kern="1200">
                    <a:solidFill>
                      <a:schemeClr val="tx1"/>
                    </a:solidFill>
                    <a:latin typeface="+mn-lt"/>
                    <a:ea typeface="+mn-ea"/>
                    <a:cs typeface="+mn-cs"/>
                  </a:defRPr>
                </a:lvl8pPr>
                <a:lvl9pPr marL="4877775" algn="l" defTabSz="1219444" rtl="0" eaLnBrk="1" latinLnBrk="0" hangingPunct="1">
                  <a:defRPr sz="2400" kern="1200">
                    <a:solidFill>
                      <a:schemeClr val="tx1"/>
                    </a:solidFill>
                    <a:latin typeface="+mn-lt"/>
                    <a:ea typeface="+mn-ea"/>
                    <a:cs typeface="+mn-cs"/>
                  </a:defRPr>
                </a:lvl9pPr>
              </a:lstStyle>
              <a:p>
                <a:pPr marL="0" marR="0" lvl="0" indent="0" algn="ctr" defTabSz="1443480" rtl="0" eaLnBrk="1" fontAlgn="auto" latinLnBrk="0" hangingPunct="1">
                  <a:lnSpc>
                    <a:spcPct val="100000"/>
                  </a:lnSpc>
                  <a:spcBef>
                    <a:spcPts val="0"/>
                  </a:spcBef>
                  <a:spcAft>
                    <a:spcPts val="0"/>
                  </a:spcAft>
                  <a:buClr>
                    <a:srgbClr val="CC9900"/>
                  </a:buClr>
                  <a:buSzTx/>
                  <a:buFontTx/>
                  <a:buNone/>
                  <a:tabLst/>
                  <a:defRPr/>
                </a:pPr>
                <a:endParaRPr kumimoji="0" lang="zh-CN" altLang="en-US" sz="1399" b="1" i="0" u="none"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Arial"/>
                  <a:ea typeface="Arial Unicode MS" pitchFamily="34" charset="-122"/>
                  <a:cs typeface="Arial" pitchFamily="34" charset="0"/>
                </a:endParaRPr>
              </a:p>
            </p:txBody>
          </p:sp>
          <p:sp>
            <p:nvSpPr>
              <p:cNvPr id="47" name="Rectangle 633"/>
              <p:cNvSpPr/>
              <p:nvPr/>
            </p:nvSpPr>
            <p:spPr>
              <a:xfrm>
                <a:off x="6557346" y="2519087"/>
                <a:ext cx="1792390" cy="215472"/>
              </a:xfrm>
              <a:prstGeom prst="rect">
                <a:avLst/>
              </a:prstGeom>
              <a:noFill/>
            </p:spPr>
            <p:txBody>
              <a:bodyPr wrap="none" lIns="0" tIns="0" rIns="0" bIns="0" rtlCol="0">
                <a:spAutoFit/>
              </a:bodyP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Unified Authentication </a:t>
                </a:r>
              </a:p>
            </p:txBody>
          </p:sp>
          <p:sp>
            <p:nvSpPr>
              <p:cNvPr id="48" name="Rectangle 450"/>
              <p:cNvSpPr/>
              <p:nvPr/>
            </p:nvSpPr>
            <p:spPr bwMode="auto">
              <a:xfrm>
                <a:off x="7926043" y="3563177"/>
                <a:ext cx="64" cy="205047"/>
              </a:xfrm>
              <a:prstGeom prst="rect">
                <a:avLst/>
              </a:prstGeom>
              <a:noFill/>
            </p:spPr>
            <p:txBody>
              <a:bodyPr wrap="none" lIns="0" tIns="0" rIns="0" bIns="0" rtlCol="0">
                <a:spAutoFit/>
              </a:bodyPr>
              <a:lstStyle/>
              <a:p>
                <a:pPr marL="0" marR="0" lvl="0" indent="0" algn="ctr" defTabSz="1219272" rtl="0" eaLnBrk="1" fontAlgn="ctr" latinLnBrk="0" hangingPunct="1">
                  <a:lnSpc>
                    <a:spcPct val="100000"/>
                  </a:lnSpc>
                  <a:spcBef>
                    <a:spcPts val="0"/>
                  </a:spcBef>
                  <a:spcAft>
                    <a:spcPts val="0"/>
                  </a:spcAft>
                  <a:buClrTx/>
                  <a:buSzTx/>
                  <a:buFontTx/>
                  <a:buNone/>
                  <a:tabLst/>
                  <a:defRPr/>
                </a:pPr>
                <a:endParaRPr kumimoji="0" lang="zh-CN" altLang="en-US" sz="1333" b="1" i="0" u="none" strike="noStrike" kern="0" cap="none" spc="0" normalizeH="0" baseline="0" noProof="0" dirty="0">
                  <a:ln>
                    <a:noFill/>
                  </a:ln>
                  <a:solidFill>
                    <a:prstClr val="white"/>
                  </a:solidFill>
                  <a:effectLst/>
                  <a:uLnTx/>
                  <a:uFillTx/>
                  <a:latin typeface="Arial" pitchFamily="34" charset="0"/>
                  <a:ea typeface="黑体" panose="02010609060101010101" pitchFamily="49" charset="-122"/>
                  <a:cs typeface="Arial" panose="020B0604020202020204" pitchFamily="34" charset="0"/>
                </a:endParaRPr>
              </a:p>
            </p:txBody>
          </p:sp>
          <p:sp>
            <p:nvSpPr>
              <p:cNvPr id="49" name="文本框 2"/>
              <p:cNvSpPr txBox="1"/>
              <p:nvPr/>
            </p:nvSpPr>
            <p:spPr>
              <a:xfrm>
                <a:off x="7687735" y="3474869"/>
                <a:ext cx="554453" cy="830997"/>
              </a:xfrm>
              <a:prstGeom prst="rect">
                <a:avLst/>
              </a:prstGeom>
              <a:noFill/>
            </p:spPr>
            <p:txBody>
              <a:bodyPr wrap="square" rtlCol="0">
                <a:spAutoFit/>
              </a:bodyPr>
              <a:lstStyle/>
              <a:p>
                <a:pPr marL="0" marR="0" lvl="0" indent="0" algn="l" defTabSz="1219272"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EEECE1"/>
                    </a:solidFill>
                    <a:effectLst/>
                    <a:uLnTx/>
                    <a:uFillTx/>
                    <a:latin typeface="Arial"/>
                    <a:ea typeface="微软雅黑"/>
                    <a:cs typeface="+mn-cs"/>
                  </a:rPr>
                  <a:t>CN</a:t>
                </a:r>
                <a:endParaRPr kumimoji="0" lang="zh-CN" altLang="en-US" sz="2400" b="0" i="0" u="none" strike="noStrike" kern="1200" cap="none" spc="0" normalizeH="0" baseline="0" noProof="0" dirty="0">
                  <a:ln>
                    <a:noFill/>
                  </a:ln>
                  <a:solidFill>
                    <a:srgbClr val="EEECE1"/>
                  </a:solidFill>
                  <a:effectLst/>
                  <a:uLnTx/>
                  <a:uFillTx/>
                  <a:latin typeface="Arial"/>
                  <a:ea typeface="微软雅黑"/>
                  <a:cs typeface="+mn-cs"/>
                </a:endParaRPr>
              </a:p>
            </p:txBody>
          </p:sp>
        </p:grpSp>
        <p:sp>
          <p:nvSpPr>
            <p:cNvPr id="73" name="右箭头 149"/>
            <p:cNvSpPr/>
            <p:nvPr/>
          </p:nvSpPr>
          <p:spPr bwMode="auto">
            <a:xfrm rot="5400000">
              <a:off x="7342546" y="1861366"/>
              <a:ext cx="207366" cy="735845"/>
            </a:xfrm>
            <a:prstGeom prst="rightArrow">
              <a:avLst>
                <a:gd name="adj1" fmla="val 50000"/>
                <a:gd name="adj2" fmla="val 50001"/>
              </a:avLst>
            </a:prstGeom>
            <a:solidFill>
              <a:srgbClr val="328FB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3662"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sp>
        <p:nvSpPr>
          <p:cNvPr id="103" name="流程图: 终止 1"/>
          <p:cNvSpPr/>
          <p:nvPr/>
        </p:nvSpPr>
        <p:spPr>
          <a:xfrm>
            <a:off x="970565" y="5169534"/>
            <a:ext cx="10272422" cy="799707"/>
          </a:xfrm>
          <a:prstGeom prst="flowChartTerminator">
            <a:avLst/>
          </a:prstGeom>
          <a:solidFill>
            <a:srgbClr val="00B0F0"/>
          </a:solidFill>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272"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FFC000"/>
                </a:solidFill>
                <a:effectLst/>
                <a:uLnTx/>
                <a:uFillTx/>
                <a:latin typeface="Arial"/>
                <a:ea typeface="微软雅黑"/>
                <a:cs typeface="+mn-cs"/>
              </a:rPr>
              <a:t>Years of common contributions by dozens of vendors/operators/regulators…</a:t>
            </a:r>
            <a:endParaRPr kumimoji="0" lang="zh-CN" altLang="en-US" sz="2400" b="0" i="0" u="none" strike="noStrike" kern="1200" cap="none" spc="0" normalizeH="0" baseline="0" noProof="0" dirty="0">
              <a:ln>
                <a:noFill/>
              </a:ln>
              <a:solidFill>
                <a:srgbClr val="FFC000"/>
              </a:solidFill>
              <a:effectLst/>
              <a:uLnTx/>
              <a:uFillTx/>
              <a:latin typeface="Arial"/>
              <a:ea typeface="微软雅黑"/>
              <a:cs typeface="+mn-cs"/>
            </a:endParaRPr>
          </a:p>
        </p:txBody>
      </p:sp>
      <p:grpSp>
        <p:nvGrpSpPr>
          <p:cNvPr id="3" name="Group 2"/>
          <p:cNvGrpSpPr/>
          <p:nvPr/>
        </p:nvGrpSpPr>
        <p:grpSpPr>
          <a:xfrm>
            <a:off x="1091595" y="1453795"/>
            <a:ext cx="2398827" cy="3473998"/>
            <a:chOff x="1091735" y="1452747"/>
            <a:chExt cx="2399135" cy="3474456"/>
          </a:xfrm>
        </p:grpSpPr>
        <p:sp>
          <p:nvSpPr>
            <p:cNvPr id="8" name="Rounded Rectangle 635"/>
            <p:cNvSpPr/>
            <p:nvPr/>
          </p:nvSpPr>
          <p:spPr>
            <a:xfrm>
              <a:off x="1091737" y="4442586"/>
              <a:ext cx="2399133" cy="484617"/>
            </a:xfrm>
            <a:prstGeom prst="roundRect">
              <a:avLst/>
            </a:prstGeom>
            <a:solidFill>
              <a:srgbClr val="00B0F0">
                <a:alpha val="20000"/>
              </a:srgbClr>
            </a:solidFill>
            <a:ln w="9525">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47977" tIns="0" rIns="47977" bIns="0" rtlCol="0" anchor="ctr"/>
            <a:lstStyle/>
            <a:p>
              <a:pPr marL="0" marR="0" lvl="0" indent="0" algn="ctr" defTabSz="1612316" rtl="0" eaLnBrk="0" fontAlgn="ctr" latinLnBrk="0" hangingPunct="0">
                <a:lnSpc>
                  <a:spcPct val="100000"/>
                </a:lnSpc>
                <a:spcBef>
                  <a:spcPts val="0"/>
                </a:spcBef>
                <a:spcAft>
                  <a:spcPts val="0"/>
                </a:spcAft>
                <a:buClrTx/>
                <a:buSzPct val="100000"/>
                <a:buFontTx/>
                <a:buNone/>
                <a:tabLst/>
                <a:defRPr/>
              </a:pPr>
              <a:r>
                <a:rPr kumimoji="0" lang="en-US" altLang="zh-CN" sz="1400" b="1" i="0" u="none" strike="noStrike" kern="1200" cap="none" spc="0" normalizeH="0" baseline="0" noProof="0" dirty="0">
                  <a:ln>
                    <a:noFill/>
                  </a:ln>
                  <a:solidFill>
                    <a:srgbClr val="FFC000"/>
                  </a:solidFill>
                  <a:effectLst/>
                  <a:uLnTx/>
                  <a:uFillTx/>
                  <a:latin typeface="Arial" pitchFamily="34" charset="0"/>
                  <a:ea typeface="Arial Unicode MS" pitchFamily="34" charset="-122"/>
                  <a:cs typeface="Arial" panose="020B0604020202020204" pitchFamily="34" charset="0"/>
                </a:rPr>
                <a:t>Better</a:t>
              </a:r>
            </a:p>
            <a:p>
              <a:pPr marL="0" marR="0" lvl="0" indent="0" algn="ctr" defTabSz="1612316" rtl="0" eaLnBrk="0" fontAlgn="ctr" latinLnBrk="0" hangingPunct="0">
                <a:lnSpc>
                  <a:spcPct val="100000"/>
                </a:lnSpc>
                <a:spcBef>
                  <a:spcPts val="0"/>
                </a:spcBef>
                <a:spcAft>
                  <a:spcPts val="0"/>
                </a:spcAft>
                <a:buClrTx/>
                <a:buSzPct val="100000"/>
                <a:buFontTx/>
                <a:buNone/>
                <a:tabLst/>
                <a:defRPr/>
              </a:pPr>
              <a:r>
                <a:rPr kumimoji="0" lang="en-US" altLang="zh-CN" sz="1200" b="0" i="0" u="none" strike="noStrike" kern="1200" cap="none" spc="0" normalizeH="0" baseline="0" noProof="0" dirty="0">
                  <a:ln>
                    <a:noFill/>
                  </a:ln>
                  <a:solidFill>
                    <a:srgbClr val="FFC000"/>
                  </a:solidFill>
                  <a:effectLst/>
                  <a:uLnTx/>
                  <a:uFillTx/>
                  <a:latin typeface="Arial" pitchFamily="34" charset="0"/>
                  <a:ea typeface="Arial Unicode MS" pitchFamily="34" charset="-122"/>
                  <a:cs typeface="Arial" panose="020B0604020202020204" pitchFamily="34" charset="0"/>
                </a:rPr>
                <a:t>Privacy Protection</a:t>
              </a:r>
              <a:endParaRPr kumimoji="0" lang="zh-CN" altLang="en-US" sz="1200" b="0" i="0" u="none" strike="noStrike" kern="1200" cap="none" spc="0" normalizeH="0" baseline="0" noProof="0" dirty="0">
                <a:ln>
                  <a:noFill/>
                </a:ln>
                <a:solidFill>
                  <a:srgbClr val="FFC000"/>
                </a:solidFill>
                <a:effectLst/>
                <a:uLnTx/>
                <a:uFillTx/>
                <a:latin typeface="Arial" pitchFamily="34" charset="0"/>
                <a:ea typeface="Arial Unicode MS" pitchFamily="34" charset="-122"/>
                <a:cs typeface="Arial" panose="020B0604020202020204" pitchFamily="34" charset="0"/>
              </a:endParaRPr>
            </a:p>
          </p:txBody>
        </p:sp>
        <p:sp>
          <p:nvSpPr>
            <p:cNvPr id="9" name="Rounded Rectangle 635"/>
            <p:cNvSpPr/>
            <p:nvPr/>
          </p:nvSpPr>
          <p:spPr>
            <a:xfrm>
              <a:off x="1091735" y="1452747"/>
              <a:ext cx="2399129" cy="484618"/>
            </a:xfrm>
            <a:prstGeom prst="rect">
              <a:avLst/>
            </a:prstGeom>
            <a:gradFill>
              <a:gsLst>
                <a:gs pos="417">
                  <a:srgbClr val="0070C0">
                    <a:alpha val="0"/>
                  </a:srgbClr>
                </a:gs>
                <a:gs pos="100000">
                  <a:srgbClr val="1597FC">
                    <a:alpha val="30000"/>
                  </a:srgbClr>
                </a:gs>
              </a:gsLst>
              <a:lin ang="5400000" scaled="0"/>
            </a:gradFill>
            <a:ln w="9525">
              <a:gradFill>
                <a:gsLst>
                  <a:gs pos="0">
                    <a:srgbClr val="00B0F0">
                      <a:alpha val="0"/>
                    </a:srgbClr>
                  </a:gs>
                  <a:gs pos="100000">
                    <a:srgbClr val="00B0F0"/>
                  </a:gs>
                </a:gsLst>
                <a:lin ang="5400000" scaled="1"/>
              </a:grad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lIns="47977" tIns="0" rIns="47977" bIns="0" rtlCol="0" anchor="ct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Identity</a:t>
              </a:r>
              <a:r>
                <a:rPr kumimoji="0" lang="en-US" altLang="zh-CN" sz="1400" b="0" i="1"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 </a:t>
              </a:r>
              <a:r>
                <a:rPr kumimoji="0" lang="en-US" altLang="zh-CN"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Integrity Protection</a:t>
              </a:r>
              <a:endParaRPr kumimoji="0" lang="zh-CN" altLang="en-US"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endParaRPr>
            </a:p>
          </p:txBody>
        </p:sp>
        <p:sp>
          <p:nvSpPr>
            <p:cNvPr id="10" name="Rounded Rectangle 635"/>
            <p:cNvSpPr/>
            <p:nvPr/>
          </p:nvSpPr>
          <p:spPr>
            <a:xfrm>
              <a:off x="1091735" y="2434718"/>
              <a:ext cx="2399129" cy="1970088"/>
            </a:xfrm>
            <a:prstGeom prst="round2SameRect">
              <a:avLst/>
            </a:prstGeom>
            <a:solidFill>
              <a:srgbClr val="00B0F0">
                <a:alpha val="20000"/>
              </a:srgbClr>
            </a:solidFill>
            <a:ln w="25402">
              <a:noFill/>
              <a:prstDash val="solid"/>
            </a:ln>
            <a:effectLst/>
            <a:scene3d>
              <a:camera prst="orthographicFront">
                <a:rot lat="0" lon="0" rev="0"/>
              </a:camera>
              <a:lightRig rig="chilly" dir="t">
                <a:rot lat="0" lon="0" rev="18480000"/>
              </a:lightRig>
            </a:scene3d>
            <a:sp3d prstMaterial="clear">
              <a:bevelT h="63500"/>
            </a:sp3d>
          </p:spPr>
          <p:txBody>
            <a:bodyPr lIns="80505" tIns="40252" rIns="80505" bIns="40252" anchor="ctr"/>
            <a:lstStyle/>
            <a:p>
              <a:pPr marL="0" marR="0" lvl="0" indent="0" algn="ctr" defTabSz="1219272" rtl="0" eaLnBrk="0" fontAlgn="auto" latinLnBrk="0" hangingPunct="0">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Arial" panose="020B0604020202020204" pitchFamily="34" charset="0"/>
                <a:ea typeface="黑体" panose="02010609060101010101" pitchFamily="49" charset="-122"/>
                <a:cs typeface="Arial" panose="020B0604020202020204" pitchFamily="34" charset="0"/>
              </a:endParaRPr>
            </a:p>
          </p:txBody>
        </p:sp>
        <p:sp>
          <p:nvSpPr>
            <p:cNvPr id="11" name="Rectangle 880"/>
            <p:cNvSpPr/>
            <p:nvPr/>
          </p:nvSpPr>
          <p:spPr>
            <a:xfrm>
              <a:off x="1091735" y="2519093"/>
              <a:ext cx="2399129" cy="215472"/>
            </a:xfrm>
            <a:prstGeom prst="rect">
              <a:avLst/>
            </a:prstGeom>
            <a:noFill/>
          </p:spPr>
          <p:txBody>
            <a:bodyPr wrap="square" lIns="0" tIns="0" rIns="0" bIns="0" rtlCol="0">
              <a:spAutoFit/>
            </a:bodyP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Encrypted Subscribers’ ID</a:t>
              </a:r>
            </a:p>
          </p:txBody>
        </p:sp>
        <p:grpSp>
          <p:nvGrpSpPr>
            <p:cNvPr id="12" name="组合 14"/>
            <p:cNvGrpSpPr/>
            <p:nvPr/>
          </p:nvGrpSpPr>
          <p:grpSpPr>
            <a:xfrm>
              <a:off x="1195319" y="3346247"/>
              <a:ext cx="1786643" cy="479828"/>
              <a:chOff x="3039176" y="2928949"/>
              <a:chExt cx="1340468" cy="360000"/>
            </a:xfrm>
          </p:grpSpPr>
          <p:grpSp>
            <p:nvGrpSpPr>
              <p:cNvPr id="13" name="组合 8"/>
              <p:cNvGrpSpPr/>
              <p:nvPr/>
            </p:nvGrpSpPr>
            <p:grpSpPr>
              <a:xfrm>
                <a:off x="3285222" y="2977486"/>
                <a:ext cx="590817" cy="262926"/>
                <a:chOff x="3265388" y="2967612"/>
                <a:chExt cx="466755" cy="262926"/>
              </a:xfrm>
            </p:grpSpPr>
            <p:sp>
              <p:nvSpPr>
                <p:cNvPr id="26" name="Freeform 686"/>
                <p:cNvSpPr>
                  <a:spLocks/>
                </p:cNvSpPr>
                <p:nvPr/>
              </p:nvSpPr>
              <p:spPr bwMode="auto">
                <a:xfrm rot="10800000">
                  <a:off x="3265389" y="3079422"/>
                  <a:ext cx="466754" cy="39306"/>
                </a:xfrm>
                <a:custGeom>
                  <a:avLst/>
                  <a:gdLst>
                    <a:gd name="T0" fmla="*/ 0 w 5153025"/>
                    <a:gd name="T1" fmla="*/ 2270 h 478367"/>
                    <a:gd name="T2" fmla="*/ 35070 w 5153025"/>
                    <a:gd name="T3" fmla="*/ 56366 h 478367"/>
                    <a:gd name="T4" fmla="*/ 71822 w 5153025"/>
                    <a:gd name="T5" fmla="*/ 3783 h 478367"/>
                    <a:gd name="T6" fmla="*/ 105691 w 5153025"/>
                    <a:gd name="T7" fmla="*/ 56366 h 478367"/>
                    <a:gd name="T8" fmla="*/ 145805 w 5153025"/>
                    <a:gd name="T9" fmla="*/ 3783 h 478367"/>
                    <a:gd name="T10" fmla="*/ 182797 w 5153025"/>
                    <a:gd name="T11" fmla="*/ 56366 h 478367"/>
                    <a:gd name="T12" fmla="*/ 219068 w 5153025"/>
                    <a:gd name="T13" fmla="*/ 3783 h 478367"/>
                    <a:gd name="T14" fmla="*/ 257021 w 5153025"/>
                    <a:gd name="T15" fmla="*/ 56366 h 478367"/>
                    <a:gd name="T16" fmla="*/ 293052 w 5153025"/>
                    <a:gd name="T17" fmla="*/ 2950 h 478367"/>
                    <a:gd name="T18" fmla="*/ 328122 w 5153025"/>
                    <a:gd name="T19" fmla="*/ 56366 h 478367"/>
                    <a:gd name="T20" fmla="*/ 365594 w 5153025"/>
                    <a:gd name="T21" fmla="*/ 2950 h 478367"/>
                    <a:gd name="T22" fmla="*/ 403867 w 5153025"/>
                    <a:gd name="T23" fmla="*/ 56366 h 478367"/>
                    <a:gd name="T24" fmla="*/ 439097 w 5153025"/>
                    <a:gd name="T25" fmla="*/ 0 h 478367"/>
                    <a:gd name="T26" fmla="*/ 476809 w 5153025"/>
                    <a:gd name="T27" fmla="*/ 56366 h 478367"/>
                    <a:gd name="T28" fmla="*/ 512600 w 5153025"/>
                    <a:gd name="T29" fmla="*/ 3783 h 478367"/>
                    <a:gd name="T30" fmla="*/ 547911 w 5153025"/>
                    <a:gd name="T31" fmla="*/ 56366 h 478367"/>
                    <a:gd name="T32" fmla="*/ 583701 w 5153025"/>
                    <a:gd name="T33" fmla="*/ 3405 h 478367"/>
                    <a:gd name="T34" fmla="*/ 612526 w 5153025"/>
                    <a:gd name="T35" fmla="*/ 55610 h 478367"/>
                    <a:gd name="T36" fmla="*/ 649758 w 5153025"/>
                    <a:gd name="T37" fmla="*/ 4540 h 478367"/>
                    <a:gd name="T38" fmla="*/ 649758 w 5153025"/>
                    <a:gd name="T39" fmla="*/ 3783 h 47836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5153025" h="478367">
                      <a:moveTo>
                        <a:pt x="0" y="19050"/>
                      </a:moveTo>
                      <a:cubicBezTo>
                        <a:pt x="92710" y="170392"/>
                        <a:pt x="183198" y="470958"/>
                        <a:pt x="278130" y="473075"/>
                      </a:cubicBezTo>
                      <a:cubicBezTo>
                        <a:pt x="373062" y="475192"/>
                        <a:pt x="476250" y="31750"/>
                        <a:pt x="569595" y="31750"/>
                      </a:cubicBezTo>
                      <a:cubicBezTo>
                        <a:pt x="662940" y="31750"/>
                        <a:pt x="740410" y="473075"/>
                        <a:pt x="838200" y="473075"/>
                      </a:cubicBezTo>
                      <a:cubicBezTo>
                        <a:pt x="935990" y="473075"/>
                        <a:pt x="1054418" y="31750"/>
                        <a:pt x="1156335" y="31750"/>
                      </a:cubicBezTo>
                      <a:cubicBezTo>
                        <a:pt x="1258252" y="31750"/>
                        <a:pt x="1352868" y="473075"/>
                        <a:pt x="1449705" y="473075"/>
                      </a:cubicBezTo>
                      <a:cubicBezTo>
                        <a:pt x="1546542" y="473075"/>
                        <a:pt x="1639253" y="31750"/>
                        <a:pt x="1737360" y="31750"/>
                      </a:cubicBezTo>
                      <a:cubicBezTo>
                        <a:pt x="1835467" y="31750"/>
                        <a:pt x="1940560" y="474240"/>
                        <a:pt x="2038350" y="473075"/>
                      </a:cubicBezTo>
                      <a:cubicBezTo>
                        <a:pt x="2136140" y="471910"/>
                        <a:pt x="2230120" y="24759"/>
                        <a:pt x="2324100" y="24759"/>
                      </a:cubicBezTo>
                      <a:cubicBezTo>
                        <a:pt x="2418080" y="24759"/>
                        <a:pt x="2506345" y="473075"/>
                        <a:pt x="2602230" y="473075"/>
                      </a:cubicBezTo>
                      <a:cubicBezTo>
                        <a:pt x="2698115" y="473075"/>
                        <a:pt x="2799292" y="24759"/>
                        <a:pt x="2899410" y="24759"/>
                      </a:cubicBezTo>
                      <a:cubicBezTo>
                        <a:pt x="2999528" y="24759"/>
                        <a:pt x="3105785" y="477202"/>
                        <a:pt x="3202940" y="473075"/>
                      </a:cubicBezTo>
                      <a:cubicBezTo>
                        <a:pt x="3300095" y="468949"/>
                        <a:pt x="3385926" y="0"/>
                        <a:pt x="3482340" y="0"/>
                      </a:cubicBezTo>
                      <a:cubicBezTo>
                        <a:pt x="3578754" y="0"/>
                        <a:pt x="3684270" y="467783"/>
                        <a:pt x="3781425" y="473075"/>
                      </a:cubicBezTo>
                      <a:cubicBezTo>
                        <a:pt x="3878580" y="478367"/>
                        <a:pt x="3971290" y="31750"/>
                        <a:pt x="4065270" y="31750"/>
                      </a:cubicBezTo>
                      <a:cubicBezTo>
                        <a:pt x="4159250" y="31750"/>
                        <a:pt x="4251325" y="473604"/>
                        <a:pt x="4345305" y="473075"/>
                      </a:cubicBezTo>
                      <a:cubicBezTo>
                        <a:pt x="4439285" y="472546"/>
                        <a:pt x="4543743" y="29633"/>
                        <a:pt x="4629150" y="28575"/>
                      </a:cubicBezTo>
                      <a:cubicBezTo>
                        <a:pt x="4714557" y="27517"/>
                        <a:pt x="4770438" y="465138"/>
                        <a:pt x="4857750" y="466725"/>
                      </a:cubicBezTo>
                      <a:cubicBezTo>
                        <a:pt x="4945062" y="468312"/>
                        <a:pt x="5103813" y="110596"/>
                        <a:pt x="5153025" y="38100"/>
                      </a:cubicBezTo>
                      <a:lnTo>
                        <a:pt x="5153025" y="31751"/>
                      </a:lnTo>
                    </a:path>
                  </a:pathLst>
                </a:custGeom>
                <a:noFill/>
                <a:ln w="9525" cap="flat" cmpd="sng" algn="ctr">
                  <a:solidFill>
                    <a:srgbClr val="00B0F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27" name="Freeform 687"/>
                <p:cNvSpPr>
                  <a:spLocks/>
                </p:cNvSpPr>
                <p:nvPr/>
              </p:nvSpPr>
              <p:spPr bwMode="auto">
                <a:xfrm rot="20733612">
                  <a:off x="3265388" y="3191232"/>
                  <a:ext cx="466754" cy="39306"/>
                </a:xfrm>
                <a:custGeom>
                  <a:avLst/>
                  <a:gdLst>
                    <a:gd name="T0" fmla="*/ 0 w 5153025"/>
                    <a:gd name="T1" fmla="*/ 2270 h 478367"/>
                    <a:gd name="T2" fmla="*/ 35070 w 5153025"/>
                    <a:gd name="T3" fmla="*/ 56366 h 478367"/>
                    <a:gd name="T4" fmla="*/ 71822 w 5153025"/>
                    <a:gd name="T5" fmla="*/ 3783 h 478367"/>
                    <a:gd name="T6" fmla="*/ 105691 w 5153025"/>
                    <a:gd name="T7" fmla="*/ 56366 h 478367"/>
                    <a:gd name="T8" fmla="*/ 145805 w 5153025"/>
                    <a:gd name="T9" fmla="*/ 3783 h 478367"/>
                    <a:gd name="T10" fmla="*/ 182797 w 5153025"/>
                    <a:gd name="T11" fmla="*/ 56366 h 478367"/>
                    <a:gd name="T12" fmla="*/ 219068 w 5153025"/>
                    <a:gd name="T13" fmla="*/ 3783 h 478367"/>
                    <a:gd name="T14" fmla="*/ 257021 w 5153025"/>
                    <a:gd name="T15" fmla="*/ 56366 h 478367"/>
                    <a:gd name="T16" fmla="*/ 293052 w 5153025"/>
                    <a:gd name="T17" fmla="*/ 2950 h 478367"/>
                    <a:gd name="T18" fmla="*/ 328122 w 5153025"/>
                    <a:gd name="T19" fmla="*/ 56366 h 478367"/>
                    <a:gd name="T20" fmla="*/ 365594 w 5153025"/>
                    <a:gd name="T21" fmla="*/ 2950 h 478367"/>
                    <a:gd name="T22" fmla="*/ 403867 w 5153025"/>
                    <a:gd name="T23" fmla="*/ 56366 h 478367"/>
                    <a:gd name="T24" fmla="*/ 439097 w 5153025"/>
                    <a:gd name="T25" fmla="*/ 0 h 478367"/>
                    <a:gd name="T26" fmla="*/ 476809 w 5153025"/>
                    <a:gd name="T27" fmla="*/ 56366 h 478367"/>
                    <a:gd name="T28" fmla="*/ 512600 w 5153025"/>
                    <a:gd name="T29" fmla="*/ 3783 h 478367"/>
                    <a:gd name="T30" fmla="*/ 547911 w 5153025"/>
                    <a:gd name="T31" fmla="*/ 56366 h 478367"/>
                    <a:gd name="T32" fmla="*/ 583701 w 5153025"/>
                    <a:gd name="T33" fmla="*/ 3405 h 478367"/>
                    <a:gd name="T34" fmla="*/ 612526 w 5153025"/>
                    <a:gd name="T35" fmla="*/ 55610 h 478367"/>
                    <a:gd name="T36" fmla="*/ 649758 w 5153025"/>
                    <a:gd name="T37" fmla="*/ 4540 h 478367"/>
                    <a:gd name="T38" fmla="*/ 649758 w 5153025"/>
                    <a:gd name="T39" fmla="*/ 3783 h 47836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5153025" h="478367">
                      <a:moveTo>
                        <a:pt x="0" y="19050"/>
                      </a:moveTo>
                      <a:cubicBezTo>
                        <a:pt x="92710" y="170392"/>
                        <a:pt x="183198" y="470958"/>
                        <a:pt x="278130" y="473075"/>
                      </a:cubicBezTo>
                      <a:cubicBezTo>
                        <a:pt x="373062" y="475192"/>
                        <a:pt x="476250" y="31750"/>
                        <a:pt x="569595" y="31750"/>
                      </a:cubicBezTo>
                      <a:cubicBezTo>
                        <a:pt x="662940" y="31750"/>
                        <a:pt x="740410" y="473075"/>
                        <a:pt x="838200" y="473075"/>
                      </a:cubicBezTo>
                      <a:cubicBezTo>
                        <a:pt x="935990" y="473075"/>
                        <a:pt x="1054418" y="31750"/>
                        <a:pt x="1156335" y="31750"/>
                      </a:cubicBezTo>
                      <a:cubicBezTo>
                        <a:pt x="1258252" y="31750"/>
                        <a:pt x="1352868" y="473075"/>
                        <a:pt x="1449705" y="473075"/>
                      </a:cubicBezTo>
                      <a:cubicBezTo>
                        <a:pt x="1546542" y="473075"/>
                        <a:pt x="1639253" y="31750"/>
                        <a:pt x="1737360" y="31750"/>
                      </a:cubicBezTo>
                      <a:cubicBezTo>
                        <a:pt x="1835467" y="31750"/>
                        <a:pt x="1940560" y="474240"/>
                        <a:pt x="2038350" y="473075"/>
                      </a:cubicBezTo>
                      <a:cubicBezTo>
                        <a:pt x="2136140" y="471910"/>
                        <a:pt x="2230120" y="24759"/>
                        <a:pt x="2324100" y="24759"/>
                      </a:cubicBezTo>
                      <a:cubicBezTo>
                        <a:pt x="2418080" y="24759"/>
                        <a:pt x="2506345" y="473075"/>
                        <a:pt x="2602230" y="473075"/>
                      </a:cubicBezTo>
                      <a:cubicBezTo>
                        <a:pt x="2698115" y="473075"/>
                        <a:pt x="2799292" y="24759"/>
                        <a:pt x="2899410" y="24759"/>
                      </a:cubicBezTo>
                      <a:cubicBezTo>
                        <a:pt x="2999528" y="24759"/>
                        <a:pt x="3105785" y="477202"/>
                        <a:pt x="3202940" y="473075"/>
                      </a:cubicBezTo>
                      <a:cubicBezTo>
                        <a:pt x="3300095" y="468949"/>
                        <a:pt x="3385926" y="0"/>
                        <a:pt x="3482340" y="0"/>
                      </a:cubicBezTo>
                      <a:cubicBezTo>
                        <a:pt x="3578754" y="0"/>
                        <a:pt x="3684270" y="467783"/>
                        <a:pt x="3781425" y="473075"/>
                      </a:cubicBezTo>
                      <a:cubicBezTo>
                        <a:pt x="3878580" y="478367"/>
                        <a:pt x="3971290" y="31750"/>
                        <a:pt x="4065270" y="31750"/>
                      </a:cubicBezTo>
                      <a:cubicBezTo>
                        <a:pt x="4159250" y="31750"/>
                        <a:pt x="4251325" y="473604"/>
                        <a:pt x="4345305" y="473075"/>
                      </a:cubicBezTo>
                      <a:cubicBezTo>
                        <a:pt x="4439285" y="472546"/>
                        <a:pt x="4543743" y="29633"/>
                        <a:pt x="4629150" y="28575"/>
                      </a:cubicBezTo>
                      <a:cubicBezTo>
                        <a:pt x="4714557" y="27517"/>
                        <a:pt x="4770438" y="465138"/>
                        <a:pt x="4857750" y="466725"/>
                      </a:cubicBezTo>
                      <a:cubicBezTo>
                        <a:pt x="4945062" y="468312"/>
                        <a:pt x="5103813" y="110596"/>
                        <a:pt x="5153025" y="38100"/>
                      </a:cubicBezTo>
                      <a:lnTo>
                        <a:pt x="5153025" y="31751"/>
                      </a:lnTo>
                    </a:path>
                  </a:pathLst>
                </a:custGeom>
                <a:noFill/>
                <a:ln w="9525" cap="flat" cmpd="sng" algn="ctr">
                  <a:solidFill>
                    <a:srgbClr val="00B0F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sp>
              <p:nvSpPr>
                <p:cNvPr id="28" name="Freeform 785"/>
                <p:cNvSpPr>
                  <a:spLocks/>
                </p:cNvSpPr>
                <p:nvPr/>
              </p:nvSpPr>
              <p:spPr bwMode="auto">
                <a:xfrm rot="11636055">
                  <a:off x="3265388" y="2967612"/>
                  <a:ext cx="466754" cy="39306"/>
                </a:xfrm>
                <a:custGeom>
                  <a:avLst/>
                  <a:gdLst>
                    <a:gd name="T0" fmla="*/ 0 w 5153025"/>
                    <a:gd name="T1" fmla="*/ 2270 h 478367"/>
                    <a:gd name="T2" fmla="*/ 35070 w 5153025"/>
                    <a:gd name="T3" fmla="*/ 56366 h 478367"/>
                    <a:gd name="T4" fmla="*/ 71822 w 5153025"/>
                    <a:gd name="T5" fmla="*/ 3783 h 478367"/>
                    <a:gd name="T6" fmla="*/ 105691 w 5153025"/>
                    <a:gd name="T7" fmla="*/ 56366 h 478367"/>
                    <a:gd name="T8" fmla="*/ 145805 w 5153025"/>
                    <a:gd name="T9" fmla="*/ 3783 h 478367"/>
                    <a:gd name="T10" fmla="*/ 182797 w 5153025"/>
                    <a:gd name="T11" fmla="*/ 56366 h 478367"/>
                    <a:gd name="T12" fmla="*/ 219068 w 5153025"/>
                    <a:gd name="T13" fmla="*/ 3783 h 478367"/>
                    <a:gd name="T14" fmla="*/ 257021 w 5153025"/>
                    <a:gd name="T15" fmla="*/ 56366 h 478367"/>
                    <a:gd name="T16" fmla="*/ 293052 w 5153025"/>
                    <a:gd name="T17" fmla="*/ 2950 h 478367"/>
                    <a:gd name="T18" fmla="*/ 328122 w 5153025"/>
                    <a:gd name="T19" fmla="*/ 56366 h 478367"/>
                    <a:gd name="T20" fmla="*/ 365594 w 5153025"/>
                    <a:gd name="T21" fmla="*/ 2950 h 478367"/>
                    <a:gd name="T22" fmla="*/ 403867 w 5153025"/>
                    <a:gd name="T23" fmla="*/ 56366 h 478367"/>
                    <a:gd name="T24" fmla="*/ 439097 w 5153025"/>
                    <a:gd name="T25" fmla="*/ 0 h 478367"/>
                    <a:gd name="T26" fmla="*/ 476809 w 5153025"/>
                    <a:gd name="T27" fmla="*/ 56366 h 478367"/>
                    <a:gd name="T28" fmla="*/ 512600 w 5153025"/>
                    <a:gd name="T29" fmla="*/ 3783 h 478367"/>
                    <a:gd name="T30" fmla="*/ 547911 w 5153025"/>
                    <a:gd name="T31" fmla="*/ 56366 h 478367"/>
                    <a:gd name="T32" fmla="*/ 583701 w 5153025"/>
                    <a:gd name="T33" fmla="*/ 3405 h 478367"/>
                    <a:gd name="T34" fmla="*/ 612526 w 5153025"/>
                    <a:gd name="T35" fmla="*/ 55610 h 478367"/>
                    <a:gd name="T36" fmla="*/ 649758 w 5153025"/>
                    <a:gd name="T37" fmla="*/ 4540 h 478367"/>
                    <a:gd name="T38" fmla="*/ 649758 w 5153025"/>
                    <a:gd name="T39" fmla="*/ 3783 h 47836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5153025" h="478367">
                      <a:moveTo>
                        <a:pt x="0" y="19050"/>
                      </a:moveTo>
                      <a:cubicBezTo>
                        <a:pt x="92710" y="170392"/>
                        <a:pt x="183198" y="470958"/>
                        <a:pt x="278130" y="473075"/>
                      </a:cubicBezTo>
                      <a:cubicBezTo>
                        <a:pt x="373062" y="475192"/>
                        <a:pt x="476250" y="31750"/>
                        <a:pt x="569595" y="31750"/>
                      </a:cubicBezTo>
                      <a:cubicBezTo>
                        <a:pt x="662940" y="31750"/>
                        <a:pt x="740410" y="473075"/>
                        <a:pt x="838200" y="473075"/>
                      </a:cubicBezTo>
                      <a:cubicBezTo>
                        <a:pt x="935990" y="473075"/>
                        <a:pt x="1054418" y="31750"/>
                        <a:pt x="1156335" y="31750"/>
                      </a:cubicBezTo>
                      <a:cubicBezTo>
                        <a:pt x="1258252" y="31750"/>
                        <a:pt x="1352868" y="473075"/>
                        <a:pt x="1449705" y="473075"/>
                      </a:cubicBezTo>
                      <a:cubicBezTo>
                        <a:pt x="1546542" y="473075"/>
                        <a:pt x="1639253" y="31750"/>
                        <a:pt x="1737360" y="31750"/>
                      </a:cubicBezTo>
                      <a:cubicBezTo>
                        <a:pt x="1835467" y="31750"/>
                        <a:pt x="1940560" y="474240"/>
                        <a:pt x="2038350" y="473075"/>
                      </a:cubicBezTo>
                      <a:cubicBezTo>
                        <a:pt x="2136140" y="471910"/>
                        <a:pt x="2230120" y="24759"/>
                        <a:pt x="2324100" y="24759"/>
                      </a:cubicBezTo>
                      <a:cubicBezTo>
                        <a:pt x="2418080" y="24759"/>
                        <a:pt x="2506345" y="473075"/>
                        <a:pt x="2602230" y="473075"/>
                      </a:cubicBezTo>
                      <a:cubicBezTo>
                        <a:pt x="2698115" y="473075"/>
                        <a:pt x="2799292" y="24759"/>
                        <a:pt x="2899410" y="24759"/>
                      </a:cubicBezTo>
                      <a:cubicBezTo>
                        <a:pt x="2999528" y="24759"/>
                        <a:pt x="3105785" y="477202"/>
                        <a:pt x="3202940" y="473075"/>
                      </a:cubicBezTo>
                      <a:cubicBezTo>
                        <a:pt x="3300095" y="468949"/>
                        <a:pt x="3385926" y="0"/>
                        <a:pt x="3482340" y="0"/>
                      </a:cubicBezTo>
                      <a:cubicBezTo>
                        <a:pt x="3578754" y="0"/>
                        <a:pt x="3684270" y="467783"/>
                        <a:pt x="3781425" y="473075"/>
                      </a:cubicBezTo>
                      <a:cubicBezTo>
                        <a:pt x="3878580" y="478367"/>
                        <a:pt x="3971290" y="31750"/>
                        <a:pt x="4065270" y="31750"/>
                      </a:cubicBezTo>
                      <a:cubicBezTo>
                        <a:pt x="4159250" y="31750"/>
                        <a:pt x="4251325" y="473604"/>
                        <a:pt x="4345305" y="473075"/>
                      </a:cubicBezTo>
                      <a:cubicBezTo>
                        <a:pt x="4439285" y="472546"/>
                        <a:pt x="4543743" y="29633"/>
                        <a:pt x="4629150" y="28575"/>
                      </a:cubicBezTo>
                      <a:cubicBezTo>
                        <a:pt x="4714557" y="27517"/>
                        <a:pt x="4770438" y="465138"/>
                        <a:pt x="4857750" y="466725"/>
                      </a:cubicBezTo>
                      <a:cubicBezTo>
                        <a:pt x="4945062" y="468312"/>
                        <a:pt x="5103813" y="110596"/>
                        <a:pt x="5153025" y="38100"/>
                      </a:cubicBezTo>
                      <a:lnTo>
                        <a:pt x="5153025" y="31751"/>
                      </a:lnTo>
                    </a:path>
                  </a:pathLst>
                </a:custGeom>
                <a:noFill/>
                <a:ln w="9525" cap="flat" cmpd="sng" algn="ctr">
                  <a:solidFill>
                    <a:srgbClr val="00B0F0"/>
                  </a:solidFill>
                  <a:prstDash val="solid"/>
                  <a:round/>
                  <a:headEnd type="none" w="med" len="med"/>
                  <a:tailEnd type="none" w="med" len="med"/>
                </a:ln>
                <a:extLst>
                  <a:ext uri="{909E8E84-426E-40DD-AFC4-6F175D3DCCD1}">
                    <a14:hiddenFill xmlns:a14="http://schemas.microsoft.com/office/drawing/2010/main">
                      <a:solidFill>
                        <a:srgbClr val="FFFFFF"/>
                      </a:solidFill>
                    </a14:hiddenFill>
                  </a:ext>
                </a:extLst>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3198"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4" name="组合 9"/>
              <p:cNvGrpSpPr/>
              <p:nvPr/>
            </p:nvGrpSpPr>
            <p:grpSpPr>
              <a:xfrm>
                <a:off x="3909102" y="2928949"/>
                <a:ext cx="470542" cy="360000"/>
                <a:chOff x="3879452" y="2928949"/>
                <a:chExt cx="470542" cy="360000"/>
              </a:xfrm>
            </p:grpSpPr>
            <p:grpSp>
              <p:nvGrpSpPr>
                <p:cNvPr id="17" name="Group 31"/>
                <p:cNvGrpSpPr>
                  <a:grpSpLocks noChangeAspect="1"/>
                </p:cNvGrpSpPr>
                <p:nvPr/>
              </p:nvGrpSpPr>
              <p:grpSpPr bwMode="auto">
                <a:xfrm>
                  <a:off x="3879452" y="2928949"/>
                  <a:ext cx="295138" cy="360000"/>
                  <a:chOff x="597" y="1842"/>
                  <a:chExt cx="1826" cy="2320"/>
                </a:xfrm>
                <a:solidFill>
                  <a:schemeClr val="bg1"/>
                </a:solidFill>
                <a:effectLst/>
              </p:grpSpPr>
              <p:sp>
                <p:nvSpPr>
                  <p:cNvPr id="19" name="Freeform 32"/>
                  <p:cNvSpPr>
                    <a:spLocks/>
                  </p:cNvSpPr>
                  <p:nvPr/>
                </p:nvSpPr>
                <p:spPr bwMode="auto">
                  <a:xfrm>
                    <a:off x="1097" y="2206"/>
                    <a:ext cx="217" cy="580"/>
                  </a:xfrm>
                  <a:custGeom>
                    <a:avLst/>
                    <a:gdLst/>
                    <a:ahLst/>
                    <a:cxnLst>
                      <a:cxn ang="0">
                        <a:pos x="203" y="486"/>
                      </a:cxn>
                      <a:cxn ang="0">
                        <a:pos x="163" y="445"/>
                      </a:cxn>
                      <a:cxn ang="0">
                        <a:pos x="136" y="391"/>
                      </a:cxn>
                      <a:cxn ang="0">
                        <a:pos x="122" y="351"/>
                      </a:cxn>
                      <a:cxn ang="0">
                        <a:pos x="122" y="297"/>
                      </a:cxn>
                      <a:cxn ang="0">
                        <a:pos x="122" y="243"/>
                      </a:cxn>
                      <a:cxn ang="0">
                        <a:pos x="136" y="203"/>
                      </a:cxn>
                      <a:cxn ang="0">
                        <a:pos x="163" y="149"/>
                      </a:cxn>
                      <a:cxn ang="0">
                        <a:pos x="203" y="95"/>
                      </a:cxn>
                      <a:cxn ang="0">
                        <a:pos x="217" y="81"/>
                      </a:cxn>
                      <a:cxn ang="0">
                        <a:pos x="217" y="54"/>
                      </a:cxn>
                      <a:cxn ang="0">
                        <a:pos x="217" y="41"/>
                      </a:cxn>
                      <a:cxn ang="0">
                        <a:pos x="203" y="14"/>
                      </a:cxn>
                      <a:cxn ang="0">
                        <a:pos x="190" y="0"/>
                      </a:cxn>
                      <a:cxn ang="0">
                        <a:pos x="163" y="0"/>
                      </a:cxn>
                      <a:cxn ang="0">
                        <a:pos x="136" y="0"/>
                      </a:cxn>
                      <a:cxn ang="0">
                        <a:pos x="122" y="14"/>
                      </a:cxn>
                      <a:cxn ang="0">
                        <a:pos x="68" y="81"/>
                      </a:cxn>
                      <a:cxn ang="0">
                        <a:pos x="27" y="162"/>
                      </a:cxn>
                      <a:cxn ang="0">
                        <a:pos x="14" y="230"/>
                      </a:cxn>
                      <a:cxn ang="0">
                        <a:pos x="0" y="297"/>
                      </a:cxn>
                      <a:cxn ang="0">
                        <a:pos x="14" y="364"/>
                      </a:cxn>
                      <a:cxn ang="0">
                        <a:pos x="41" y="445"/>
                      </a:cxn>
                      <a:cxn ang="0">
                        <a:pos x="68" y="513"/>
                      </a:cxn>
                      <a:cxn ang="0">
                        <a:pos x="122" y="567"/>
                      </a:cxn>
                      <a:cxn ang="0">
                        <a:pos x="136" y="580"/>
                      </a:cxn>
                      <a:cxn ang="0">
                        <a:pos x="163" y="580"/>
                      </a:cxn>
                      <a:cxn ang="0">
                        <a:pos x="190" y="580"/>
                      </a:cxn>
                      <a:cxn ang="0">
                        <a:pos x="203" y="567"/>
                      </a:cxn>
                      <a:cxn ang="0">
                        <a:pos x="217" y="553"/>
                      </a:cxn>
                      <a:cxn ang="0">
                        <a:pos x="217" y="540"/>
                      </a:cxn>
                      <a:cxn ang="0">
                        <a:pos x="217" y="513"/>
                      </a:cxn>
                      <a:cxn ang="0">
                        <a:pos x="203" y="486"/>
                      </a:cxn>
                    </a:cxnLst>
                    <a:rect l="0" t="0" r="r" b="b"/>
                    <a:pathLst>
                      <a:path w="217" h="580">
                        <a:moveTo>
                          <a:pt x="203" y="486"/>
                        </a:moveTo>
                        <a:lnTo>
                          <a:pt x="163" y="445"/>
                        </a:lnTo>
                        <a:lnTo>
                          <a:pt x="136" y="391"/>
                        </a:lnTo>
                        <a:lnTo>
                          <a:pt x="122" y="351"/>
                        </a:lnTo>
                        <a:lnTo>
                          <a:pt x="122" y="297"/>
                        </a:lnTo>
                        <a:lnTo>
                          <a:pt x="122" y="243"/>
                        </a:lnTo>
                        <a:lnTo>
                          <a:pt x="136" y="203"/>
                        </a:lnTo>
                        <a:lnTo>
                          <a:pt x="163" y="149"/>
                        </a:lnTo>
                        <a:lnTo>
                          <a:pt x="203" y="95"/>
                        </a:lnTo>
                        <a:lnTo>
                          <a:pt x="217" y="81"/>
                        </a:lnTo>
                        <a:lnTo>
                          <a:pt x="217" y="54"/>
                        </a:lnTo>
                        <a:lnTo>
                          <a:pt x="217" y="41"/>
                        </a:lnTo>
                        <a:lnTo>
                          <a:pt x="203" y="14"/>
                        </a:lnTo>
                        <a:lnTo>
                          <a:pt x="190" y="0"/>
                        </a:lnTo>
                        <a:lnTo>
                          <a:pt x="163" y="0"/>
                        </a:lnTo>
                        <a:lnTo>
                          <a:pt x="136" y="0"/>
                        </a:lnTo>
                        <a:lnTo>
                          <a:pt x="122" y="14"/>
                        </a:lnTo>
                        <a:lnTo>
                          <a:pt x="68" y="81"/>
                        </a:lnTo>
                        <a:lnTo>
                          <a:pt x="27" y="162"/>
                        </a:lnTo>
                        <a:lnTo>
                          <a:pt x="14" y="230"/>
                        </a:lnTo>
                        <a:lnTo>
                          <a:pt x="0" y="297"/>
                        </a:lnTo>
                        <a:lnTo>
                          <a:pt x="14" y="364"/>
                        </a:lnTo>
                        <a:lnTo>
                          <a:pt x="41" y="445"/>
                        </a:lnTo>
                        <a:lnTo>
                          <a:pt x="68" y="513"/>
                        </a:lnTo>
                        <a:lnTo>
                          <a:pt x="122" y="567"/>
                        </a:lnTo>
                        <a:lnTo>
                          <a:pt x="136" y="580"/>
                        </a:lnTo>
                        <a:lnTo>
                          <a:pt x="163" y="580"/>
                        </a:lnTo>
                        <a:lnTo>
                          <a:pt x="190" y="580"/>
                        </a:lnTo>
                        <a:lnTo>
                          <a:pt x="203" y="567"/>
                        </a:lnTo>
                        <a:lnTo>
                          <a:pt x="217" y="553"/>
                        </a:lnTo>
                        <a:lnTo>
                          <a:pt x="217" y="540"/>
                        </a:lnTo>
                        <a:lnTo>
                          <a:pt x="217" y="513"/>
                        </a:lnTo>
                        <a:lnTo>
                          <a:pt x="203" y="486"/>
                        </a:lnTo>
                        <a:close/>
                      </a:path>
                    </a:pathLst>
                  </a:custGeom>
                  <a:solidFill>
                    <a:srgbClr val="00B0F0"/>
                  </a:solidFill>
                  <a:ln w="9525">
                    <a:noFill/>
                    <a:round/>
                    <a:headEnd/>
                    <a:tailEnd/>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0" cap="none" spc="0" normalizeH="0" baseline="0" noProof="0">
                      <a:ln>
                        <a:noFill/>
                      </a:ln>
                      <a:solidFill>
                        <a:prstClr val="white"/>
                      </a:solidFill>
                      <a:effectLst/>
                      <a:uLnTx/>
                      <a:uFillTx/>
                      <a:latin typeface="Arial"/>
                      <a:ea typeface="微软雅黑"/>
                      <a:cs typeface="+mn-cs"/>
                    </a:endParaRPr>
                  </a:p>
                </p:txBody>
              </p:sp>
              <p:sp>
                <p:nvSpPr>
                  <p:cNvPr id="20" name="Freeform 33"/>
                  <p:cNvSpPr>
                    <a:spLocks/>
                  </p:cNvSpPr>
                  <p:nvPr/>
                </p:nvSpPr>
                <p:spPr bwMode="auto">
                  <a:xfrm>
                    <a:off x="854" y="2031"/>
                    <a:ext cx="284" cy="944"/>
                  </a:xfrm>
                  <a:custGeom>
                    <a:avLst/>
                    <a:gdLst/>
                    <a:ahLst/>
                    <a:cxnLst>
                      <a:cxn ang="0">
                        <a:pos x="189" y="917"/>
                      </a:cxn>
                      <a:cxn ang="0">
                        <a:pos x="203" y="931"/>
                      </a:cxn>
                      <a:cxn ang="0">
                        <a:pos x="230" y="944"/>
                      </a:cxn>
                      <a:cxn ang="0">
                        <a:pos x="243" y="931"/>
                      </a:cxn>
                      <a:cxn ang="0">
                        <a:pos x="270" y="917"/>
                      </a:cxn>
                      <a:cxn ang="0">
                        <a:pos x="284" y="904"/>
                      </a:cxn>
                      <a:cxn ang="0">
                        <a:pos x="284" y="877"/>
                      </a:cxn>
                      <a:cxn ang="0">
                        <a:pos x="284" y="863"/>
                      </a:cxn>
                      <a:cxn ang="0">
                        <a:pos x="270" y="836"/>
                      </a:cxn>
                      <a:cxn ang="0">
                        <a:pos x="270" y="836"/>
                      </a:cxn>
                      <a:cxn ang="0">
                        <a:pos x="203" y="755"/>
                      </a:cxn>
                      <a:cxn ang="0">
                        <a:pos x="149" y="661"/>
                      </a:cxn>
                      <a:cxn ang="0">
                        <a:pos x="121" y="566"/>
                      </a:cxn>
                      <a:cxn ang="0">
                        <a:pos x="108" y="472"/>
                      </a:cxn>
                      <a:cxn ang="0">
                        <a:pos x="121" y="364"/>
                      </a:cxn>
                      <a:cxn ang="0">
                        <a:pos x="149" y="270"/>
                      </a:cxn>
                      <a:cxn ang="0">
                        <a:pos x="203" y="175"/>
                      </a:cxn>
                      <a:cxn ang="0">
                        <a:pos x="270" y="94"/>
                      </a:cxn>
                      <a:cxn ang="0">
                        <a:pos x="284" y="81"/>
                      </a:cxn>
                      <a:cxn ang="0">
                        <a:pos x="284" y="54"/>
                      </a:cxn>
                      <a:cxn ang="0">
                        <a:pos x="284" y="27"/>
                      </a:cxn>
                      <a:cxn ang="0">
                        <a:pos x="270" y="13"/>
                      </a:cxn>
                      <a:cxn ang="0">
                        <a:pos x="243" y="0"/>
                      </a:cxn>
                      <a:cxn ang="0">
                        <a:pos x="230" y="0"/>
                      </a:cxn>
                      <a:cxn ang="0">
                        <a:pos x="203" y="0"/>
                      </a:cxn>
                      <a:cxn ang="0">
                        <a:pos x="189" y="13"/>
                      </a:cxn>
                      <a:cxn ang="0">
                        <a:pos x="108" y="108"/>
                      </a:cxn>
                      <a:cxn ang="0">
                        <a:pos x="40" y="229"/>
                      </a:cxn>
                      <a:cxn ang="0">
                        <a:pos x="13" y="351"/>
                      </a:cxn>
                      <a:cxn ang="0">
                        <a:pos x="0" y="472"/>
                      </a:cxn>
                      <a:cxn ang="0">
                        <a:pos x="13" y="593"/>
                      </a:cxn>
                      <a:cxn ang="0">
                        <a:pos x="40" y="715"/>
                      </a:cxn>
                      <a:cxn ang="0">
                        <a:pos x="108" y="823"/>
                      </a:cxn>
                      <a:cxn ang="0">
                        <a:pos x="189" y="917"/>
                      </a:cxn>
                    </a:cxnLst>
                    <a:rect l="0" t="0" r="r" b="b"/>
                    <a:pathLst>
                      <a:path w="284" h="944">
                        <a:moveTo>
                          <a:pt x="189" y="917"/>
                        </a:moveTo>
                        <a:lnTo>
                          <a:pt x="203" y="931"/>
                        </a:lnTo>
                        <a:lnTo>
                          <a:pt x="230" y="944"/>
                        </a:lnTo>
                        <a:lnTo>
                          <a:pt x="243" y="931"/>
                        </a:lnTo>
                        <a:lnTo>
                          <a:pt x="270" y="917"/>
                        </a:lnTo>
                        <a:lnTo>
                          <a:pt x="284" y="904"/>
                        </a:lnTo>
                        <a:lnTo>
                          <a:pt x="284" y="877"/>
                        </a:lnTo>
                        <a:lnTo>
                          <a:pt x="284" y="863"/>
                        </a:lnTo>
                        <a:lnTo>
                          <a:pt x="270" y="836"/>
                        </a:lnTo>
                        <a:lnTo>
                          <a:pt x="270" y="836"/>
                        </a:lnTo>
                        <a:lnTo>
                          <a:pt x="203" y="755"/>
                        </a:lnTo>
                        <a:lnTo>
                          <a:pt x="149" y="661"/>
                        </a:lnTo>
                        <a:lnTo>
                          <a:pt x="121" y="566"/>
                        </a:lnTo>
                        <a:lnTo>
                          <a:pt x="108" y="472"/>
                        </a:lnTo>
                        <a:lnTo>
                          <a:pt x="121" y="364"/>
                        </a:lnTo>
                        <a:lnTo>
                          <a:pt x="149" y="270"/>
                        </a:lnTo>
                        <a:lnTo>
                          <a:pt x="203" y="175"/>
                        </a:lnTo>
                        <a:lnTo>
                          <a:pt x="270" y="94"/>
                        </a:lnTo>
                        <a:lnTo>
                          <a:pt x="284" y="81"/>
                        </a:lnTo>
                        <a:lnTo>
                          <a:pt x="284" y="54"/>
                        </a:lnTo>
                        <a:lnTo>
                          <a:pt x="284" y="27"/>
                        </a:lnTo>
                        <a:lnTo>
                          <a:pt x="270" y="13"/>
                        </a:lnTo>
                        <a:lnTo>
                          <a:pt x="243" y="0"/>
                        </a:lnTo>
                        <a:lnTo>
                          <a:pt x="230" y="0"/>
                        </a:lnTo>
                        <a:lnTo>
                          <a:pt x="203" y="0"/>
                        </a:lnTo>
                        <a:lnTo>
                          <a:pt x="189" y="13"/>
                        </a:lnTo>
                        <a:lnTo>
                          <a:pt x="108" y="108"/>
                        </a:lnTo>
                        <a:lnTo>
                          <a:pt x="40" y="229"/>
                        </a:lnTo>
                        <a:lnTo>
                          <a:pt x="13" y="351"/>
                        </a:lnTo>
                        <a:lnTo>
                          <a:pt x="0" y="472"/>
                        </a:lnTo>
                        <a:lnTo>
                          <a:pt x="13" y="593"/>
                        </a:lnTo>
                        <a:lnTo>
                          <a:pt x="40" y="715"/>
                        </a:lnTo>
                        <a:lnTo>
                          <a:pt x="108" y="823"/>
                        </a:lnTo>
                        <a:lnTo>
                          <a:pt x="189" y="917"/>
                        </a:lnTo>
                        <a:close/>
                      </a:path>
                    </a:pathLst>
                  </a:custGeom>
                  <a:solidFill>
                    <a:srgbClr val="00B0F0"/>
                  </a:solidFill>
                  <a:ln w="9525">
                    <a:noFill/>
                    <a:round/>
                    <a:headEnd/>
                    <a:tailEnd/>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0" cap="none" spc="0" normalizeH="0" baseline="0" noProof="0">
                      <a:ln>
                        <a:noFill/>
                      </a:ln>
                      <a:solidFill>
                        <a:prstClr val="white"/>
                      </a:solidFill>
                      <a:effectLst/>
                      <a:uLnTx/>
                      <a:uFillTx/>
                      <a:latin typeface="Arial"/>
                      <a:ea typeface="微软雅黑"/>
                      <a:cs typeface="+mn-cs"/>
                    </a:endParaRPr>
                  </a:p>
                </p:txBody>
              </p:sp>
              <p:sp>
                <p:nvSpPr>
                  <p:cNvPr id="21" name="Freeform 34"/>
                  <p:cNvSpPr>
                    <a:spLocks/>
                  </p:cNvSpPr>
                  <p:nvPr/>
                </p:nvSpPr>
                <p:spPr bwMode="auto">
                  <a:xfrm>
                    <a:off x="597" y="1855"/>
                    <a:ext cx="365" cy="1309"/>
                  </a:xfrm>
                  <a:custGeom>
                    <a:avLst/>
                    <a:gdLst/>
                    <a:ahLst/>
                    <a:cxnLst>
                      <a:cxn ang="0">
                        <a:pos x="311" y="1309"/>
                      </a:cxn>
                      <a:cxn ang="0">
                        <a:pos x="338" y="1296"/>
                      </a:cxn>
                      <a:cxn ang="0">
                        <a:pos x="351" y="1282"/>
                      </a:cxn>
                      <a:cxn ang="0">
                        <a:pos x="365" y="1269"/>
                      </a:cxn>
                      <a:cxn ang="0">
                        <a:pos x="365" y="1242"/>
                      </a:cxn>
                      <a:cxn ang="0">
                        <a:pos x="365" y="1228"/>
                      </a:cxn>
                      <a:cxn ang="0">
                        <a:pos x="351" y="1201"/>
                      </a:cxn>
                      <a:cxn ang="0">
                        <a:pos x="351" y="1201"/>
                      </a:cxn>
                      <a:cxn ang="0">
                        <a:pos x="297" y="1147"/>
                      </a:cxn>
                      <a:cxn ang="0">
                        <a:pos x="243" y="1066"/>
                      </a:cxn>
                      <a:cxn ang="0">
                        <a:pos x="203" y="999"/>
                      </a:cxn>
                      <a:cxn ang="0">
                        <a:pos x="176" y="931"/>
                      </a:cxn>
                      <a:cxn ang="0">
                        <a:pos x="148" y="850"/>
                      </a:cxn>
                      <a:cxn ang="0">
                        <a:pos x="121" y="769"/>
                      </a:cxn>
                      <a:cxn ang="0">
                        <a:pos x="108" y="702"/>
                      </a:cxn>
                      <a:cxn ang="0">
                        <a:pos x="108" y="621"/>
                      </a:cxn>
                      <a:cxn ang="0">
                        <a:pos x="108" y="540"/>
                      </a:cxn>
                      <a:cxn ang="0">
                        <a:pos x="121" y="473"/>
                      </a:cxn>
                      <a:cxn ang="0">
                        <a:pos x="135" y="405"/>
                      </a:cxn>
                      <a:cxn ang="0">
                        <a:pos x="162" y="338"/>
                      </a:cxn>
                      <a:cxn ang="0">
                        <a:pos x="189" y="270"/>
                      </a:cxn>
                      <a:cxn ang="0">
                        <a:pos x="230" y="203"/>
                      </a:cxn>
                      <a:cxn ang="0">
                        <a:pos x="270" y="149"/>
                      </a:cxn>
                      <a:cxn ang="0">
                        <a:pos x="324" y="95"/>
                      </a:cxn>
                      <a:cxn ang="0">
                        <a:pos x="338" y="68"/>
                      </a:cxn>
                      <a:cxn ang="0">
                        <a:pos x="351" y="54"/>
                      </a:cxn>
                      <a:cxn ang="0">
                        <a:pos x="338" y="27"/>
                      </a:cxn>
                      <a:cxn ang="0">
                        <a:pos x="324" y="14"/>
                      </a:cxn>
                      <a:cxn ang="0">
                        <a:pos x="311" y="0"/>
                      </a:cxn>
                      <a:cxn ang="0">
                        <a:pos x="284" y="0"/>
                      </a:cxn>
                      <a:cxn ang="0">
                        <a:pos x="270" y="0"/>
                      </a:cxn>
                      <a:cxn ang="0">
                        <a:pos x="243" y="14"/>
                      </a:cxn>
                      <a:cxn ang="0">
                        <a:pos x="189" y="68"/>
                      </a:cxn>
                      <a:cxn ang="0">
                        <a:pos x="135" y="135"/>
                      </a:cxn>
                      <a:cxn ang="0">
                        <a:pos x="94" y="216"/>
                      </a:cxn>
                      <a:cxn ang="0">
                        <a:pos x="54" y="297"/>
                      </a:cxn>
                      <a:cxn ang="0">
                        <a:pos x="27" y="365"/>
                      </a:cxn>
                      <a:cxn ang="0">
                        <a:pos x="13" y="446"/>
                      </a:cxn>
                      <a:cxn ang="0">
                        <a:pos x="0" y="540"/>
                      </a:cxn>
                      <a:cxn ang="0">
                        <a:pos x="0" y="621"/>
                      </a:cxn>
                      <a:cxn ang="0">
                        <a:pos x="0" y="702"/>
                      </a:cxn>
                      <a:cxn ang="0">
                        <a:pos x="13" y="796"/>
                      </a:cxn>
                      <a:cxn ang="0">
                        <a:pos x="27" y="877"/>
                      </a:cxn>
                      <a:cxn ang="0">
                        <a:pos x="67" y="972"/>
                      </a:cxn>
                      <a:cxn ang="0">
                        <a:pos x="94" y="1053"/>
                      </a:cxn>
                      <a:cxn ang="0">
                        <a:pos x="148" y="1134"/>
                      </a:cxn>
                      <a:cxn ang="0">
                        <a:pos x="203" y="1215"/>
                      </a:cxn>
                      <a:cxn ang="0">
                        <a:pos x="270" y="1282"/>
                      </a:cxn>
                      <a:cxn ang="0">
                        <a:pos x="284" y="1296"/>
                      </a:cxn>
                      <a:cxn ang="0">
                        <a:pos x="311" y="1309"/>
                      </a:cxn>
                    </a:cxnLst>
                    <a:rect l="0" t="0" r="r" b="b"/>
                    <a:pathLst>
                      <a:path w="365" h="1309">
                        <a:moveTo>
                          <a:pt x="311" y="1309"/>
                        </a:moveTo>
                        <a:lnTo>
                          <a:pt x="338" y="1296"/>
                        </a:lnTo>
                        <a:lnTo>
                          <a:pt x="351" y="1282"/>
                        </a:lnTo>
                        <a:lnTo>
                          <a:pt x="365" y="1269"/>
                        </a:lnTo>
                        <a:lnTo>
                          <a:pt x="365" y="1242"/>
                        </a:lnTo>
                        <a:lnTo>
                          <a:pt x="365" y="1228"/>
                        </a:lnTo>
                        <a:lnTo>
                          <a:pt x="351" y="1201"/>
                        </a:lnTo>
                        <a:lnTo>
                          <a:pt x="351" y="1201"/>
                        </a:lnTo>
                        <a:lnTo>
                          <a:pt x="297" y="1147"/>
                        </a:lnTo>
                        <a:lnTo>
                          <a:pt x="243" y="1066"/>
                        </a:lnTo>
                        <a:lnTo>
                          <a:pt x="203" y="999"/>
                        </a:lnTo>
                        <a:lnTo>
                          <a:pt x="176" y="931"/>
                        </a:lnTo>
                        <a:lnTo>
                          <a:pt x="148" y="850"/>
                        </a:lnTo>
                        <a:lnTo>
                          <a:pt x="121" y="769"/>
                        </a:lnTo>
                        <a:lnTo>
                          <a:pt x="108" y="702"/>
                        </a:lnTo>
                        <a:lnTo>
                          <a:pt x="108" y="621"/>
                        </a:lnTo>
                        <a:lnTo>
                          <a:pt x="108" y="540"/>
                        </a:lnTo>
                        <a:lnTo>
                          <a:pt x="121" y="473"/>
                        </a:lnTo>
                        <a:lnTo>
                          <a:pt x="135" y="405"/>
                        </a:lnTo>
                        <a:lnTo>
                          <a:pt x="162" y="338"/>
                        </a:lnTo>
                        <a:lnTo>
                          <a:pt x="189" y="270"/>
                        </a:lnTo>
                        <a:lnTo>
                          <a:pt x="230" y="203"/>
                        </a:lnTo>
                        <a:lnTo>
                          <a:pt x="270" y="149"/>
                        </a:lnTo>
                        <a:lnTo>
                          <a:pt x="324" y="95"/>
                        </a:lnTo>
                        <a:lnTo>
                          <a:pt x="338" y="68"/>
                        </a:lnTo>
                        <a:lnTo>
                          <a:pt x="351" y="54"/>
                        </a:lnTo>
                        <a:lnTo>
                          <a:pt x="338" y="27"/>
                        </a:lnTo>
                        <a:lnTo>
                          <a:pt x="324" y="14"/>
                        </a:lnTo>
                        <a:lnTo>
                          <a:pt x="311" y="0"/>
                        </a:lnTo>
                        <a:lnTo>
                          <a:pt x="284" y="0"/>
                        </a:lnTo>
                        <a:lnTo>
                          <a:pt x="270" y="0"/>
                        </a:lnTo>
                        <a:lnTo>
                          <a:pt x="243" y="14"/>
                        </a:lnTo>
                        <a:lnTo>
                          <a:pt x="189" y="68"/>
                        </a:lnTo>
                        <a:lnTo>
                          <a:pt x="135" y="135"/>
                        </a:lnTo>
                        <a:lnTo>
                          <a:pt x="94" y="216"/>
                        </a:lnTo>
                        <a:lnTo>
                          <a:pt x="54" y="297"/>
                        </a:lnTo>
                        <a:lnTo>
                          <a:pt x="27" y="365"/>
                        </a:lnTo>
                        <a:lnTo>
                          <a:pt x="13" y="446"/>
                        </a:lnTo>
                        <a:lnTo>
                          <a:pt x="0" y="540"/>
                        </a:lnTo>
                        <a:lnTo>
                          <a:pt x="0" y="621"/>
                        </a:lnTo>
                        <a:lnTo>
                          <a:pt x="0" y="702"/>
                        </a:lnTo>
                        <a:lnTo>
                          <a:pt x="13" y="796"/>
                        </a:lnTo>
                        <a:lnTo>
                          <a:pt x="27" y="877"/>
                        </a:lnTo>
                        <a:lnTo>
                          <a:pt x="67" y="972"/>
                        </a:lnTo>
                        <a:lnTo>
                          <a:pt x="94" y="1053"/>
                        </a:lnTo>
                        <a:lnTo>
                          <a:pt x="148" y="1134"/>
                        </a:lnTo>
                        <a:lnTo>
                          <a:pt x="203" y="1215"/>
                        </a:lnTo>
                        <a:lnTo>
                          <a:pt x="270" y="1282"/>
                        </a:lnTo>
                        <a:lnTo>
                          <a:pt x="284" y="1296"/>
                        </a:lnTo>
                        <a:lnTo>
                          <a:pt x="311" y="1309"/>
                        </a:lnTo>
                        <a:close/>
                      </a:path>
                    </a:pathLst>
                  </a:custGeom>
                  <a:solidFill>
                    <a:srgbClr val="00B0F0"/>
                  </a:solidFill>
                  <a:ln w="9525">
                    <a:noFill/>
                    <a:round/>
                    <a:headEnd/>
                    <a:tailEnd/>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0" cap="none" spc="0" normalizeH="0" baseline="0" noProof="0" dirty="0">
                      <a:ln>
                        <a:noFill/>
                      </a:ln>
                      <a:solidFill>
                        <a:prstClr val="white"/>
                      </a:solidFill>
                      <a:effectLst/>
                      <a:uLnTx/>
                      <a:uFillTx/>
                      <a:latin typeface="Arial"/>
                      <a:ea typeface="微软雅黑"/>
                      <a:cs typeface="+mn-cs"/>
                    </a:endParaRPr>
                  </a:p>
                </p:txBody>
              </p:sp>
              <p:sp>
                <p:nvSpPr>
                  <p:cNvPr id="22" name="Freeform 35"/>
                  <p:cNvSpPr>
                    <a:spLocks/>
                  </p:cNvSpPr>
                  <p:nvPr/>
                </p:nvSpPr>
                <p:spPr bwMode="auto">
                  <a:xfrm>
                    <a:off x="1706" y="2220"/>
                    <a:ext cx="217" cy="580"/>
                  </a:xfrm>
                  <a:custGeom>
                    <a:avLst/>
                    <a:gdLst/>
                    <a:ahLst/>
                    <a:cxnLst>
                      <a:cxn ang="0">
                        <a:pos x="14" y="566"/>
                      </a:cxn>
                      <a:cxn ang="0">
                        <a:pos x="27" y="580"/>
                      </a:cxn>
                      <a:cxn ang="0">
                        <a:pos x="54" y="580"/>
                      </a:cxn>
                      <a:cxn ang="0">
                        <a:pos x="81" y="580"/>
                      </a:cxn>
                      <a:cxn ang="0">
                        <a:pos x="95" y="566"/>
                      </a:cxn>
                      <a:cxn ang="0">
                        <a:pos x="149" y="499"/>
                      </a:cxn>
                      <a:cxn ang="0">
                        <a:pos x="189" y="418"/>
                      </a:cxn>
                      <a:cxn ang="0">
                        <a:pos x="203" y="350"/>
                      </a:cxn>
                      <a:cxn ang="0">
                        <a:pos x="217" y="283"/>
                      </a:cxn>
                      <a:cxn ang="0">
                        <a:pos x="203" y="216"/>
                      </a:cxn>
                      <a:cxn ang="0">
                        <a:pos x="176" y="135"/>
                      </a:cxn>
                      <a:cxn ang="0">
                        <a:pos x="149" y="67"/>
                      </a:cxn>
                      <a:cxn ang="0">
                        <a:pos x="95" y="13"/>
                      </a:cxn>
                      <a:cxn ang="0">
                        <a:pos x="81" y="0"/>
                      </a:cxn>
                      <a:cxn ang="0">
                        <a:pos x="54" y="0"/>
                      </a:cxn>
                      <a:cxn ang="0">
                        <a:pos x="27" y="0"/>
                      </a:cxn>
                      <a:cxn ang="0">
                        <a:pos x="14" y="13"/>
                      </a:cxn>
                      <a:cxn ang="0">
                        <a:pos x="0" y="27"/>
                      </a:cxn>
                      <a:cxn ang="0">
                        <a:pos x="0" y="54"/>
                      </a:cxn>
                      <a:cxn ang="0">
                        <a:pos x="0" y="67"/>
                      </a:cxn>
                      <a:cxn ang="0">
                        <a:pos x="14" y="94"/>
                      </a:cxn>
                      <a:cxn ang="0">
                        <a:pos x="14" y="94"/>
                      </a:cxn>
                      <a:cxn ang="0">
                        <a:pos x="54" y="135"/>
                      </a:cxn>
                      <a:cxn ang="0">
                        <a:pos x="81" y="189"/>
                      </a:cxn>
                      <a:cxn ang="0">
                        <a:pos x="95" y="229"/>
                      </a:cxn>
                      <a:cxn ang="0">
                        <a:pos x="95" y="283"/>
                      </a:cxn>
                      <a:cxn ang="0">
                        <a:pos x="95" y="337"/>
                      </a:cxn>
                      <a:cxn ang="0">
                        <a:pos x="81" y="377"/>
                      </a:cxn>
                      <a:cxn ang="0">
                        <a:pos x="54" y="431"/>
                      </a:cxn>
                      <a:cxn ang="0">
                        <a:pos x="14" y="485"/>
                      </a:cxn>
                      <a:cxn ang="0">
                        <a:pos x="0" y="499"/>
                      </a:cxn>
                      <a:cxn ang="0">
                        <a:pos x="0" y="526"/>
                      </a:cxn>
                      <a:cxn ang="0">
                        <a:pos x="14" y="566"/>
                      </a:cxn>
                      <a:cxn ang="0">
                        <a:pos x="14" y="566"/>
                      </a:cxn>
                    </a:cxnLst>
                    <a:rect l="0" t="0" r="r" b="b"/>
                    <a:pathLst>
                      <a:path w="217" h="580">
                        <a:moveTo>
                          <a:pt x="14" y="566"/>
                        </a:moveTo>
                        <a:lnTo>
                          <a:pt x="27" y="580"/>
                        </a:lnTo>
                        <a:lnTo>
                          <a:pt x="54" y="580"/>
                        </a:lnTo>
                        <a:lnTo>
                          <a:pt x="81" y="580"/>
                        </a:lnTo>
                        <a:lnTo>
                          <a:pt x="95" y="566"/>
                        </a:lnTo>
                        <a:lnTo>
                          <a:pt x="149" y="499"/>
                        </a:lnTo>
                        <a:lnTo>
                          <a:pt x="189" y="418"/>
                        </a:lnTo>
                        <a:lnTo>
                          <a:pt x="203" y="350"/>
                        </a:lnTo>
                        <a:lnTo>
                          <a:pt x="217" y="283"/>
                        </a:lnTo>
                        <a:lnTo>
                          <a:pt x="203" y="216"/>
                        </a:lnTo>
                        <a:lnTo>
                          <a:pt x="176" y="135"/>
                        </a:lnTo>
                        <a:lnTo>
                          <a:pt x="149" y="67"/>
                        </a:lnTo>
                        <a:lnTo>
                          <a:pt x="95" y="13"/>
                        </a:lnTo>
                        <a:lnTo>
                          <a:pt x="81" y="0"/>
                        </a:lnTo>
                        <a:lnTo>
                          <a:pt x="54" y="0"/>
                        </a:lnTo>
                        <a:lnTo>
                          <a:pt x="27" y="0"/>
                        </a:lnTo>
                        <a:lnTo>
                          <a:pt x="14" y="13"/>
                        </a:lnTo>
                        <a:lnTo>
                          <a:pt x="0" y="27"/>
                        </a:lnTo>
                        <a:lnTo>
                          <a:pt x="0" y="54"/>
                        </a:lnTo>
                        <a:lnTo>
                          <a:pt x="0" y="67"/>
                        </a:lnTo>
                        <a:lnTo>
                          <a:pt x="14" y="94"/>
                        </a:lnTo>
                        <a:lnTo>
                          <a:pt x="14" y="94"/>
                        </a:lnTo>
                        <a:lnTo>
                          <a:pt x="54" y="135"/>
                        </a:lnTo>
                        <a:lnTo>
                          <a:pt x="81" y="189"/>
                        </a:lnTo>
                        <a:lnTo>
                          <a:pt x="95" y="229"/>
                        </a:lnTo>
                        <a:lnTo>
                          <a:pt x="95" y="283"/>
                        </a:lnTo>
                        <a:lnTo>
                          <a:pt x="95" y="337"/>
                        </a:lnTo>
                        <a:lnTo>
                          <a:pt x="81" y="377"/>
                        </a:lnTo>
                        <a:lnTo>
                          <a:pt x="54" y="431"/>
                        </a:lnTo>
                        <a:lnTo>
                          <a:pt x="14" y="485"/>
                        </a:lnTo>
                        <a:lnTo>
                          <a:pt x="0" y="499"/>
                        </a:lnTo>
                        <a:lnTo>
                          <a:pt x="0" y="526"/>
                        </a:lnTo>
                        <a:lnTo>
                          <a:pt x="14" y="566"/>
                        </a:lnTo>
                        <a:lnTo>
                          <a:pt x="14" y="566"/>
                        </a:lnTo>
                        <a:close/>
                      </a:path>
                    </a:pathLst>
                  </a:custGeom>
                  <a:solidFill>
                    <a:srgbClr val="00B0F0"/>
                  </a:solidFill>
                  <a:ln w="9525">
                    <a:noFill/>
                    <a:round/>
                    <a:headEnd/>
                    <a:tailEnd/>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0" cap="none" spc="0" normalizeH="0" baseline="0" noProof="0">
                      <a:ln>
                        <a:noFill/>
                      </a:ln>
                      <a:solidFill>
                        <a:prstClr val="white"/>
                      </a:solidFill>
                      <a:effectLst/>
                      <a:uLnTx/>
                      <a:uFillTx/>
                      <a:latin typeface="Arial"/>
                      <a:ea typeface="微软雅黑"/>
                      <a:cs typeface="+mn-cs"/>
                    </a:endParaRPr>
                  </a:p>
                </p:txBody>
              </p:sp>
              <p:sp>
                <p:nvSpPr>
                  <p:cNvPr id="23" name="Freeform 36"/>
                  <p:cNvSpPr>
                    <a:spLocks/>
                  </p:cNvSpPr>
                  <p:nvPr/>
                </p:nvSpPr>
                <p:spPr bwMode="auto">
                  <a:xfrm>
                    <a:off x="1882" y="2031"/>
                    <a:ext cx="284" cy="944"/>
                  </a:xfrm>
                  <a:custGeom>
                    <a:avLst/>
                    <a:gdLst/>
                    <a:ahLst/>
                    <a:cxnLst>
                      <a:cxn ang="0">
                        <a:pos x="13" y="108"/>
                      </a:cxn>
                      <a:cxn ang="0">
                        <a:pos x="81" y="189"/>
                      </a:cxn>
                      <a:cxn ang="0">
                        <a:pos x="135" y="283"/>
                      </a:cxn>
                      <a:cxn ang="0">
                        <a:pos x="162" y="378"/>
                      </a:cxn>
                      <a:cxn ang="0">
                        <a:pos x="176" y="472"/>
                      </a:cxn>
                      <a:cxn ang="0">
                        <a:pos x="162" y="580"/>
                      </a:cxn>
                      <a:cxn ang="0">
                        <a:pos x="135" y="674"/>
                      </a:cxn>
                      <a:cxn ang="0">
                        <a:pos x="81" y="769"/>
                      </a:cxn>
                      <a:cxn ang="0">
                        <a:pos x="13" y="850"/>
                      </a:cxn>
                      <a:cxn ang="0">
                        <a:pos x="0" y="863"/>
                      </a:cxn>
                      <a:cxn ang="0">
                        <a:pos x="0" y="890"/>
                      </a:cxn>
                      <a:cxn ang="0">
                        <a:pos x="0" y="917"/>
                      </a:cxn>
                      <a:cxn ang="0">
                        <a:pos x="13" y="931"/>
                      </a:cxn>
                      <a:cxn ang="0">
                        <a:pos x="41" y="944"/>
                      </a:cxn>
                      <a:cxn ang="0">
                        <a:pos x="54" y="944"/>
                      </a:cxn>
                      <a:cxn ang="0">
                        <a:pos x="81" y="944"/>
                      </a:cxn>
                      <a:cxn ang="0">
                        <a:pos x="95" y="931"/>
                      </a:cxn>
                      <a:cxn ang="0">
                        <a:pos x="176" y="836"/>
                      </a:cxn>
                      <a:cxn ang="0">
                        <a:pos x="243" y="715"/>
                      </a:cxn>
                      <a:cxn ang="0">
                        <a:pos x="271" y="593"/>
                      </a:cxn>
                      <a:cxn ang="0">
                        <a:pos x="284" y="472"/>
                      </a:cxn>
                      <a:cxn ang="0">
                        <a:pos x="271" y="351"/>
                      </a:cxn>
                      <a:cxn ang="0">
                        <a:pos x="243" y="229"/>
                      </a:cxn>
                      <a:cxn ang="0">
                        <a:pos x="176" y="121"/>
                      </a:cxn>
                      <a:cxn ang="0">
                        <a:pos x="95" y="27"/>
                      </a:cxn>
                      <a:cxn ang="0">
                        <a:pos x="81" y="13"/>
                      </a:cxn>
                      <a:cxn ang="0">
                        <a:pos x="54" y="0"/>
                      </a:cxn>
                      <a:cxn ang="0">
                        <a:pos x="41" y="13"/>
                      </a:cxn>
                      <a:cxn ang="0">
                        <a:pos x="13" y="27"/>
                      </a:cxn>
                      <a:cxn ang="0">
                        <a:pos x="0" y="40"/>
                      </a:cxn>
                      <a:cxn ang="0">
                        <a:pos x="0" y="67"/>
                      </a:cxn>
                      <a:cxn ang="0">
                        <a:pos x="0" y="81"/>
                      </a:cxn>
                      <a:cxn ang="0">
                        <a:pos x="13" y="108"/>
                      </a:cxn>
                      <a:cxn ang="0">
                        <a:pos x="13" y="108"/>
                      </a:cxn>
                    </a:cxnLst>
                    <a:rect l="0" t="0" r="r" b="b"/>
                    <a:pathLst>
                      <a:path w="284" h="944">
                        <a:moveTo>
                          <a:pt x="13" y="108"/>
                        </a:moveTo>
                        <a:lnTo>
                          <a:pt x="81" y="189"/>
                        </a:lnTo>
                        <a:lnTo>
                          <a:pt x="135" y="283"/>
                        </a:lnTo>
                        <a:lnTo>
                          <a:pt x="162" y="378"/>
                        </a:lnTo>
                        <a:lnTo>
                          <a:pt x="176" y="472"/>
                        </a:lnTo>
                        <a:lnTo>
                          <a:pt x="162" y="580"/>
                        </a:lnTo>
                        <a:lnTo>
                          <a:pt x="135" y="674"/>
                        </a:lnTo>
                        <a:lnTo>
                          <a:pt x="81" y="769"/>
                        </a:lnTo>
                        <a:lnTo>
                          <a:pt x="13" y="850"/>
                        </a:lnTo>
                        <a:lnTo>
                          <a:pt x="0" y="863"/>
                        </a:lnTo>
                        <a:lnTo>
                          <a:pt x="0" y="890"/>
                        </a:lnTo>
                        <a:lnTo>
                          <a:pt x="0" y="917"/>
                        </a:lnTo>
                        <a:lnTo>
                          <a:pt x="13" y="931"/>
                        </a:lnTo>
                        <a:lnTo>
                          <a:pt x="41" y="944"/>
                        </a:lnTo>
                        <a:lnTo>
                          <a:pt x="54" y="944"/>
                        </a:lnTo>
                        <a:lnTo>
                          <a:pt x="81" y="944"/>
                        </a:lnTo>
                        <a:lnTo>
                          <a:pt x="95" y="931"/>
                        </a:lnTo>
                        <a:lnTo>
                          <a:pt x="176" y="836"/>
                        </a:lnTo>
                        <a:lnTo>
                          <a:pt x="243" y="715"/>
                        </a:lnTo>
                        <a:lnTo>
                          <a:pt x="271" y="593"/>
                        </a:lnTo>
                        <a:lnTo>
                          <a:pt x="284" y="472"/>
                        </a:lnTo>
                        <a:lnTo>
                          <a:pt x="271" y="351"/>
                        </a:lnTo>
                        <a:lnTo>
                          <a:pt x="243" y="229"/>
                        </a:lnTo>
                        <a:lnTo>
                          <a:pt x="176" y="121"/>
                        </a:lnTo>
                        <a:lnTo>
                          <a:pt x="95" y="27"/>
                        </a:lnTo>
                        <a:lnTo>
                          <a:pt x="81" y="13"/>
                        </a:lnTo>
                        <a:lnTo>
                          <a:pt x="54" y="0"/>
                        </a:lnTo>
                        <a:lnTo>
                          <a:pt x="41" y="13"/>
                        </a:lnTo>
                        <a:lnTo>
                          <a:pt x="13" y="27"/>
                        </a:lnTo>
                        <a:lnTo>
                          <a:pt x="0" y="40"/>
                        </a:lnTo>
                        <a:lnTo>
                          <a:pt x="0" y="67"/>
                        </a:lnTo>
                        <a:lnTo>
                          <a:pt x="0" y="81"/>
                        </a:lnTo>
                        <a:lnTo>
                          <a:pt x="13" y="108"/>
                        </a:lnTo>
                        <a:lnTo>
                          <a:pt x="13" y="108"/>
                        </a:lnTo>
                        <a:close/>
                      </a:path>
                    </a:pathLst>
                  </a:custGeom>
                  <a:solidFill>
                    <a:srgbClr val="00B0F0"/>
                  </a:solidFill>
                  <a:ln w="9525">
                    <a:noFill/>
                    <a:round/>
                    <a:headEnd/>
                    <a:tailEnd/>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0" cap="none" spc="0" normalizeH="0" baseline="0" noProof="0">
                      <a:ln>
                        <a:noFill/>
                      </a:ln>
                      <a:solidFill>
                        <a:prstClr val="white"/>
                      </a:solidFill>
                      <a:effectLst/>
                      <a:uLnTx/>
                      <a:uFillTx/>
                      <a:latin typeface="Arial"/>
                      <a:ea typeface="微软雅黑"/>
                      <a:cs typeface="+mn-cs"/>
                    </a:endParaRPr>
                  </a:p>
                </p:txBody>
              </p:sp>
              <p:sp>
                <p:nvSpPr>
                  <p:cNvPr id="24" name="Freeform 37"/>
                  <p:cNvSpPr>
                    <a:spLocks/>
                  </p:cNvSpPr>
                  <p:nvPr/>
                </p:nvSpPr>
                <p:spPr bwMode="auto">
                  <a:xfrm>
                    <a:off x="2058" y="1842"/>
                    <a:ext cx="365" cy="1322"/>
                  </a:xfrm>
                  <a:custGeom>
                    <a:avLst/>
                    <a:gdLst/>
                    <a:ahLst/>
                    <a:cxnLst>
                      <a:cxn ang="0">
                        <a:pos x="13" y="108"/>
                      </a:cxn>
                      <a:cxn ang="0">
                        <a:pos x="67" y="175"/>
                      </a:cxn>
                      <a:cxn ang="0">
                        <a:pos x="122" y="243"/>
                      </a:cxn>
                      <a:cxn ang="0">
                        <a:pos x="162" y="310"/>
                      </a:cxn>
                      <a:cxn ang="0">
                        <a:pos x="189" y="378"/>
                      </a:cxn>
                      <a:cxn ang="0">
                        <a:pos x="216" y="459"/>
                      </a:cxn>
                      <a:cxn ang="0">
                        <a:pos x="243" y="540"/>
                      </a:cxn>
                      <a:cxn ang="0">
                        <a:pos x="257" y="621"/>
                      </a:cxn>
                      <a:cxn ang="0">
                        <a:pos x="257" y="688"/>
                      </a:cxn>
                      <a:cxn ang="0">
                        <a:pos x="257" y="769"/>
                      </a:cxn>
                      <a:cxn ang="0">
                        <a:pos x="243" y="836"/>
                      </a:cxn>
                      <a:cxn ang="0">
                        <a:pos x="230" y="904"/>
                      </a:cxn>
                      <a:cxn ang="0">
                        <a:pos x="203" y="971"/>
                      </a:cxn>
                      <a:cxn ang="0">
                        <a:pos x="176" y="1039"/>
                      </a:cxn>
                      <a:cxn ang="0">
                        <a:pos x="135" y="1106"/>
                      </a:cxn>
                      <a:cxn ang="0">
                        <a:pos x="95" y="1160"/>
                      </a:cxn>
                      <a:cxn ang="0">
                        <a:pos x="40" y="1214"/>
                      </a:cxn>
                      <a:cxn ang="0">
                        <a:pos x="27" y="1241"/>
                      </a:cxn>
                      <a:cxn ang="0">
                        <a:pos x="13" y="1255"/>
                      </a:cxn>
                      <a:cxn ang="0">
                        <a:pos x="27" y="1282"/>
                      </a:cxn>
                      <a:cxn ang="0">
                        <a:pos x="40" y="1295"/>
                      </a:cxn>
                      <a:cxn ang="0">
                        <a:pos x="54" y="1309"/>
                      </a:cxn>
                      <a:cxn ang="0">
                        <a:pos x="81" y="1322"/>
                      </a:cxn>
                      <a:cxn ang="0">
                        <a:pos x="95" y="1309"/>
                      </a:cxn>
                      <a:cxn ang="0">
                        <a:pos x="122" y="1295"/>
                      </a:cxn>
                      <a:cxn ang="0">
                        <a:pos x="176" y="1241"/>
                      </a:cxn>
                      <a:cxn ang="0">
                        <a:pos x="230" y="1174"/>
                      </a:cxn>
                      <a:cxn ang="0">
                        <a:pos x="270" y="1093"/>
                      </a:cxn>
                      <a:cxn ang="0">
                        <a:pos x="311" y="1025"/>
                      </a:cxn>
                      <a:cxn ang="0">
                        <a:pos x="338" y="944"/>
                      </a:cxn>
                      <a:cxn ang="0">
                        <a:pos x="352" y="863"/>
                      </a:cxn>
                      <a:cxn ang="0">
                        <a:pos x="365" y="769"/>
                      </a:cxn>
                      <a:cxn ang="0">
                        <a:pos x="365" y="688"/>
                      </a:cxn>
                      <a:cxn ang="0">
                        <a:pos x="365" y="607"/>
                      </a:cxn>
                      <a:cxn ang="0">
                        <a:pos x="352" y="513"/>
                      </a:cxn>
                      <a:cxn ang="0">
                        <a:pos x="338" y="432"/>
                      </a:cxn>
                      <a:cxn ang="0">
                        <a:pos x="297" y="337"/>
                      </a:cxn>
                      <a:cxn ang="0">
                        <a:pos x="270" y="256"/>
                      </a:cxn>
                      <a:cxn ang="0">
                        <a:pos x="216" y="175"/>
                      </a:cxn>
                      <a:cxn ang="0">
                        <a:pos x="162" y="94"/>
                      </a:cxn>
                      <a:cxn ang="0">
                        <a:pos x="95" y="27"/>
                      </a:cxn>
                      <a:cxn ang="0">
                        <a:pos x="81" y="13"/>
                      </a:cxn>
                      <a:cxn ang="0">
                        <a:pos x="54" y="0"/>
                      </a:cxn>
                      <a:cxn ang="0">
                        <a:pos x="40" y="13"/>
                      </a:cxn>
                      <a:cxn ang="0">
                        <a:pos x="13" y="27"/>
                      </a:cxn>
                      <a:cxn ang="0">
                        <a:pos x="0" y="40"/>
                      </a:cxn>
                      <a:cxn ang="0">
                        <a:pos x="0" y="67"/>
                      </a:cxn>
                      <a:cxn ang="0">
                        <a:pos x="0" y="81"/>
                      </a:cxn>
                      <a:cxn ang="0">
                        <a:pos x="13" y="108"/>
                      </a:cxn>
                      <a:cxn ang="0">
                        <a:pos x="13" y="108"/>
                      </a:cxn>
                    </a:cxnLst>
                    <a:rect l="0" t="0" r="r" b="b"/>
                    <a:pathLst>
                      <a:path w="365" h="1322">
                        <a:moveTo>
                          <a:pt x="13" y="108"/>
                        </a:moveTo>
                        <a:lnTo>
                          <a:pt x="67" y="175"/>
                        </a:lnTo>
                        <a:lnTo>
                          <a:pt x="122" y="243"/>
                        </a:lnTo>
                        <a:lnTo>
                          <a:pt x="162" y="310"/>
                        </a:lnTo>
                        <a:lnTo>
                          <a:pt x="189" y="378"/>
                        </a:lnTo>
                        <a:lnTo>
                          <a:pt x="216" y="459"/>
                        </a:lnTo>
                        <a:lnTo>
                          <a:pt x="243" y="540"/>
                        </a:lnTo>
                        <a:lnTo>
                          <a:pt x="257" y="621"/>
                        </a:lnTo>
                        <a:lnTo>
                          <a:pt x="257" y="688"/>
                        </a:lnTo>
                        <a:lnTo>
                          <a:pt x="257" y="769"/>
                        </a:lnTo>
                        <a:lnTo>
                          <a:pt x="243" y="836"/>
                        </a:lnTo>
                        <a:lnTo>
                          <a:pt x="230" y="904"/>
                        </a:lnTo>
                        <a:lnTo>
                          <a:pt x="203" y="971"/>
                        </a:lnTo>
                        <a:lnTo>
                          <a:pt x="176" y="1039"/>
                        </a:lnTo>
                        <a:lnTo>
                          <a:pt x="135" y="1106"/>
                        </a:lnTo>
                        <a:lnTo>
                          <a:pt x="95" y="1160"/>
                        </a:lnTo>
                        <a:lnTo>
                          <a:pt x="40" y="1214"/>
                        </a:lnTo>
                        <a:lnTo>
                          <a:pt x="27" y="1241"/>
                        </a:lnTo>
                        <a:lnTo>
                          <a:pt x="13" y="1255"/>
                        </a:lnTo>
                        <a:lnTo>
                          <a:pt x="27" y="1282"/>
                        </a:lnTo>
                        <a:lnTo>
                          <a:pt x="40" y="1295"/>
                        </a:lnTo>
                        <a:lnTo>
                          <a:pt x="54" y="1309"/>
                        </a:lnTo>
                        <a:lnTo>
                          <a:pt x="81" y="1322"/>
                        </a:lnTo>
                        <a:lnTo>
                          <a:pt x="95" y="1309"/>
                        </a:lnTo>
                        <a:lnTo>
                          <a:pt x="122" y="1295"/>
                        </a:lnTo>
                        <a:lnTo>
                          <a:pt x="176" y="1241"/>
                        </a:lnTo>
                        <a:lnTo>
                          <a:pt x="230" y="1174"/>
                        </a:lnTo>
                        <a:lnTo>
                          <a:pt x="270" y="1093"/>
                        </a:lnTo>
                        <a:lnTo>
                          <a:pt x="311" y="1025"/>
                        </a:lnTo>
                        <a:lnTo>
                          <a:pt x="338" y="944"/>
                        </a:lnTo>
                        <a:lnTo>
                          <a:pt x="352" y="863"/>
                        </a:lnTo>
                        <a:lnTo>
                          <a:pt x="365" y="769"/>
                        </a:lnTo>
                        <a:lnTo>
                          <a:pt x="365" y="688"/>
                        </a:lnTo>
                        <a:lnTo>
                          <a:pt x="365" y="607"/>
                        </a:lnTo>
                        <a:lnTo>
                          <a:pt x="352" y="513"/>
                        </a:lnTo>
                        <a:lnTo>
                          <a:pt x="338" y="432"/>
                        </a:lnTo>
                        <a:lnTo>
                          <a:pt x="297" y="337"/>
                        </a:lnTo>
                        <a:lnTo>
                          <a:pt x="270" y="256"/>
                        </a:lnTo>
                        <a:lnTo>
                          <a:pt x="216" y="175"/>
                        </a:lnTo>
                        <a:lnTo>
                          <a:pt x="162" y="94"/>
                        </a:lnTo>
                        <a:lnTo>
                          <a:pt x="95" y="27"/>
                        </a:lnTo>
                        <a:lnTo>
                          <a:pt x="81" y="13"/>
                        </a:lnTo>
                        <a:lnTo>
                          <a:pt x="54" y="0"/>
                        </a:lnTo>
                        <a:lnTo>
                          <a:pt x="40" y="13"/>
                        </a:lnTo>
                        <a:lnTo>
                          <a:pt x="13" y="27"/>
                        </a:lnTo>
                        <a:lnTo>
                          <a:pt x="0" y="40"/>
                        </a:lnTo>
                        <a:lnTo>
                          <a:pt x="0" y="67"/>
                        </a:lnTo>
                        <a:lnTo>
                          <a:pt x="0" y="81"/>
                        </a:lnTo>
                        <a:lnTo>
                          <a:pt x="13" y="108"/>
                        </a:lnTo>
                        <a:lnTo>
                          <a:pt x="13" y="108"/>
                        </a:lnTo>
                        <a:close/>
                      </a:path>
                    </a:pathLst>
                  </a:custGeom>
                  <a:solidFill>
                    <a:srgbClr val="00B0F0"/>
                  </a:solidFill>
                  <a:ln w="9525">
                    <a:noFill/>
                    <a:round/>
                    <a:headEnd/>
                    <a:tailEnd/>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0" cap="none" spc="0" normalizeH="0" baseline="0" noProof="0" dirty="0">
                      <a:ln>
                        <a:noFill/>
                      </a:ln>
                      <a:solidFill>
                        <a:prstClr val="white"/>
                      </a:solidFill>
                      <a:effectLst/>
                      <a:uLnTx/>
                      <a:uFillTx/>
                      <a:latin typeface="Arial"/>
                      <a:ea typeface="微软雅黑"/>
                      <a:cs typeface="+mn-cs"/>
                    </a:endParaRPr>
                  </a:p>
                </p:txBody>
              </p:sp>
              <p:sp>
                <p:nvSpPr>
                  <p:cNvPr id="25" name="Freeform 38"/>
                  <p:cNvSpPr>
                    <a:spLocks noEditPoints="1"/>
                  </p:cNvSpPr>
                  <p:nvPr/>
                </p:nvSpPr>
                <p:spPr bwMode="auto">
                  <a:xfrm>
                    <a:off x="975" y="2341"/>
                    <a:ext cx="1083" cy="1821"/>
                  </a:xfrm>
                  <a:custGeom>
                    <a:avLst/>
                    <a:gdLst/>
                    <a:ahLst/>
                    <a:cxnLst>
                      <a:cxn ang="0">
                        <a:pos x="0" y="1794"/>
                      </a:cxn>
                      <a:cxn ang="0">
                        <a:pos x="163" y="1660"/>
                      </a:cxn>
                      <a:cxn ang="0">
                        <a:pos x="339" y="1565"/>
                      </a:cxn>
                      <a:cxn ang="0">
                        <a:pos x="528" y="1511"/>
                      </a:cxn>
                      <a:cxn ang="0">
                        <a:pos x="731" y="1565"/>
                      </a:cxn>
                      <a:cxn ang="0">
                        <a:pos x="907" y="1660"/>
                      </a:cxn>
                      <a:cxn ang="0">
                        <a:pos x="1083" y="1821"/>
                      </a:cxn>
                      <a:cxn ang="0">
                        <a:pos x="650" y="324"/>
                      </a:cxn>
                      <a:cxn ang="0">
                        <a:pos x="704" y="243"/>
                      </a:cxn>
                      <a:cxn ang="0">
                        <a:pos x="718" y="149"/>
                      </a:cxn>
                      <a:cxn ang="0">
                        <a:pos x="690" y="81"/>
                      </a:cxn>
                      <a:cxn ang="0">
                        <a:pos x="636" y="41"/>
                      </a:cxn>
                      <a:cxn ang="0">
                        <a:pos x="569" y="14"/>
                      </a:cxn>
                      <a:cxn ang="0">
                        <a:pos x="501" y="14"/>
                      </a:cxn>
                      <a:cxn ang="0">
                        <a:pos x="433" y="41"/>
                      </a:cxn>
                      <a:cxn ang="0">
                        <a:pos x="379" y="81"/>
                      </a:cxn>
                      <a:cxn ang="0">
                        <a:pos x="352" y="149"/>
                      </a:cxn>
                      <a:cxn ang="0">
                        <a:pos x="366" y="243"/>
                      </a:cxn>
                      <a:cxn ang="0">
                        <a:pos x="420" y="324"/>
                      </a:cxn>
                      <a:cxn ang="0">
                        <a:pos x="704" y="1160"/>
                      </a:cxn>
                      <a:cxn ang="0">
                        <a:pos x="663" y="1282"/>
                      </a:cxn>
                      <a:cxn ang="0">
                        <a:pos x="542" y="1322"/>
                      </a:cxn>
                      <a:cxn ang="0">
                        <a:pos x="420" y="1282"/>
                      </a:cxn>
                      <a:cxn ang="0">
                        <a:pos x="379" y="1160"/>
                      </a:cxn>
                      <a:cxn ang="0">
                        <a:pos x="420" y="1052"/>
                      </a:cxn>
                      <a:cxn ang="0">
                        <a:pos x="542" y="998"/>
                      </a:cxn>
                      <a:cxn ang="0">
                        <a:pos x="663" y="1052"/>
                      </a:cxn>
                      <a:cxn ang="0">
                        <a:pos x="704" y="1160"/>
                      </a:cxn>
                      <a:cxn ang="0">
                        <a:pos x="623" y="823"/>
                      </a:cxn>
                      <a:cxn ang="0">
                        <a:pos x="569" y="864"/>
                      </a:cxn>
                      <a:cxn ang="0">
                        <a:pos x="515" y="864"/>
                      </a:cxn>
                      <a:cxn ang="0">
                        <a:pos x="460" y="823"/>
                      </a:cxn>
                      <a:cxn ang="0">
                        <a:pos x="460" y="756"/>
                      </a:cxn>
                      <a:cxn ang="0">
                        <a:pos x="515" y="702"/>
                      </a:cxn>
                      <a:cxn ang="0">
                        <a:pos x="569" y="702"/>
                      </a:cxn>
                      <a:cxn ang="0">
                        <a:pos x="623" y="756"/>
                      </a:cxn>
                    </a:cxnLst>
                    <a:rect l="0" t="0" r="r" b="b"/>
                    <a:pathLst>
                      <a:path w="1083" h="1821">
                        <a:moveTo>
                          <a:pt x="474" y="364"/>
                        </a:moveTo>
                        <a:lnTo>
                          <a:pt x="0" y="1794"/>
                        </a:lnTo>
                        <a:lnTo>
                          <a:pt x="41" y="1754"/>
                        </a:lnTo>
                        <a:lnTo>
                          <a:pt x="163" y="1660"/>
                        </a:lnTo>
                        <a:lnTo>
                          <a:pt x="244" y="1606"/>
                        </a:lnTo>
                        <a:lnTo>
                          <a:pt x="339" y="1565"/>
                        </a:lnTo>
                        <a:lnTo>
                          <a:pt x="433" y="1525"/>
                        </a:lnTo>
                        <a:lnTo>
                          <a:pt x="528" y="1511"/>
                        </a:lnTo>
                        <a:lnTo>
                          <a:pt x="623" y="1525"/>
                        </a:lnTo>
                        <a:lnTo>
                          <a:pt x="731" y="1565"/>
                        </a:lnTo>
                        <a:lnTo>
                          <a:pt x="826" y="1606"/>
                        </a:lnTo>
                        <a:lnTo>
                          <a:pt x="907" y="1660"/>
                        </a:lnTo>
                        <a:lnTo>
                          <a:pt x="1042" y="1767"/>
                        </a:lnTo>
                        <a:lnTo>
                          <a:pt x="1083" y="1821"/>
                        </a:lnTo>
                        <a:lnTo>
                          <a:pt x="596" y="364"/>
                        </a:lnTo>
                        <a:lnTo>
                          <a:pt x="650" y="324"/>
                        </a:lnTo>
                        <a:lnTo>
                          <a:pt x="690" y="283"/>
                        </a:lnTo>
                        <a:lnTo>
                          <a:pt x="704" y="243"/>
                        </a:lnTo>
                        <a:lnTo>
                          <a:pt x="718" y="189"/>
                        </a:lnTo>
                        <a:lnTo>
                          <a:pt x="718" y="149"/>
                        </a:lnTo>
                        <a:lnTo>
                          <a:pt x="704" y="122"/>
                        </a:lnTo>
                        <a:lnTo>
                          <a:pt x="690" y="81"/>
                        </a:lnTo>
                        <a:lnTo>
                          <a:pt x="663" y="54"/>
                        </a:lnTo>
                        <a:lnTo>
                          <a:pt x="636" y="41"/>
                        </a:lnTo>
                        <a:lnTo>
                          <a:pt x="609" y="27"/>
                        </a:lnTo>
                        <a:lnTo>
                          <a:pt x="569" y="14"/>
                        </a:lnTo>
                        <a:lnTo>
                          <a:pt x="542" y="0"/>
                        </a:lnTo>
                        <a:lnTo>
                          <a:pt x="501" y="14"/>
                        </a:lnTo>
                        <a:lnTo>
                          <a:pt x="460" y="27"/>
                        </a:lnTo>
                        <a:lnTo>
                          <a:pt x="433" y="41"/>
                        </a:lnTo>
                        <a:lnTo>
                          <a:pt x="406" y="54"/>
                        </a:lnTo>
                        <a:lnTo>
                          <a:pt x="379" y="81"/>
                        </a:lnTo>
                        <a:lnTo>
                          <a:pt x="366" y="122"/>
                        </a:lnTo>
                        <a:lnTo>
                          <a:pt x="352" y="149"/>
                        </a:lnTo>
                        <a:lnTo>
                          <a:pt x="352" y="189"/>
                        </a:lnTo>
                        <a:lnTo>
                          <a:pt x="366" y="243"/>
                        </a:lnTo>
                        <a:lnTo>
                          <a:pt x="379" y="283"/>
                        </a:lnTo>
                        <a:lnTo>
                          <a:pt x="420" y="324"/>
                        </a:lnTo>
                        <a:lnTo>
                          <a:pt x="474" y="364"/>
                        </a:lnTo>
                        <a:close/>
                        <a:moveTo>
                          <a:pt x="704" y="1160"/>
                        </a:moveTo>
                        <a:lnTo>
                          <a:pt x="690" y="1228"/>
                        </a:lnTo>
                        <a:lnTo>
                          <a:pt x="663" y="1282"/>
                        </a:lnTo>
                        <a:lnTo>
                          <a:pt x="609" y="1309"/>
                        </a:lnTo>
                        <a:lnTo>
                          <a:pt x="542" y="1322"/>
                        </a:lnTo>
                        <a:lnTo>
                          <a:pt x="474" y="1309"/>
                        </a:lnTo>
                        <a:lnTo>
                          <a:pt x="420" y="1282"/>
                        </a:lnTo>
                        <a:lnTo>
                          <a:pt x="393" y="1228"/>
                        </a:lnTo>
                        <a:lnTo>
                          <a:pt x="379" y="1160"/>
                        </a:lnTo>
                        <a:lnTo>
                          <a:pt x="393" y="1093"/>
                        </a:lnTo>
                        <a:lnTo>
                          <a:pt x="420" y="1052"/>
                        </a:lnTo>
                        <a:lnTo>
                          <a:pt x="474" y="1012"/>
                        </a:lnTo>
                        <a:lnTo>
                          <a:pt x="542" y="998"/>
                        </a:lnTo>
                        <a:lnTo>
                          <a:pt x="609" y="1012"/>
                        </a:lnTo>
                        <a:lnTo>
                          <a:pt x="663" y="1052"/>
                        </a:lnTo>
                        <a:lnTo>
                          <a:pt x="690" y="1093"/>
                        </a:lnTo>
                        <a:lnTo>
                          <a:pt x="704" y="1160"/>
                        </a:lnTo>
                        <a:close/>
                        <a:moveTo>
                          <a:pt x="623" y="783"/>
                        </a:moveTo>
                        <a:lnTo>
                          <a:pt x="623" y="823"/>
                        </a:lnTo>
                        <a:lnTo>
                          <a:pt x="596" y="837"/>
                        </a:lnTo>
                        <a:lnTo>
                          <a:pt x="569" y="864"/>
                        </a:lnTo>
                        <a:lnTo>
                          <a:pt x="542" y="864"/>
                        </a:lnTo>
                        <a:lnTo>
                          <a:pt x="515" y="864"/>
                        </a:lnTo>
                        <a:lnTo>
                          <a:pt x="488" y="837"/>
                        </a:lnTo>
                        <a:lnTo>
                          <a:pt x="460" y="823"/>
                        </a:lnTo>
                        <a:lnTo>
                          <a:pt x="460" y="783"/>
                        </a:lnTo>
                        <a:lnTo>
                          <a:pt x="460" y="756"/>
                        </a:lnTo>
                        <a:lnTo>
                          <a:pt x="488" y="729"/>
                        </a:lnTo>
                        <a:lnTo>
                          <a:pt x="515" y="702"/>
                        </a:lnTo>
                        <a:lnTo>
                          <a:pt x="542" y="702"/>
                        </a:lnTo>
                        <a:lnTo>
                          <a:pt x="569" y="702"/>
                        </a:lnTo>
                        <a:lnTo>
                          <a:pt x="596" y="729"/>
                        </a:lnTo>
                        <a:lnTo>
                          <a:pt x="623" y="756"/>
                        </a:lnTo>
                        <a:lnTo>
                          <a:pt x="623" y="783"/>
                        </a:lnTo>
                        <a:close/>
                      </a:path>
                    </a:pathLst>
                  </a:custGeom>
                  <a:solidFill>
                    <a:srgbClr val="00B0F0"/>
                  </a:solidFill>
                  <a:ln w="9525">
                    <a:noFill/>
                    <a:round/>
                    <a:headEnd/>
                    <a:tailEnd/>
                  </a:ln>
                </p:spPr>
                <p:txBody>
                  <a:bodyPr/>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0" cap="none" spc="0" normalizeH="0" baseline="0" noProof="0" dirty="0">
                      <a:ln>
                        <a:noFill/>
                      </a:ln>
                      <a:solidFill>
                        <a:prstClr val="white"/>
                      </a:solidFill>
                      <a:effectLst/>
                      <a:uLnTx/>
                      <a:uFillTx/>
                      <a:latin typeface="Arial"/>
                      <a:ea typeface="微软雅黑"/>
                      <a:cs typeface="+mn-cs"/>
                    </a:endParaRPr>
                  </a:p>
                </p:txBody>
              </p:sp>
            </p:grpSp>
            <p:sp>
              <p:nvSpPr>
                <p:cNvPr id="18" name="Left-Right Arrow 799"/>
                <p:cNvSpPr/>
                <p:nvPr/>
              </p:nvSpPr>
              <p:spPr bwMode="auto">
                <a:xfrm>
                  <a:off x="4192019" y="3091463"/>
                  <a:ext cx="157975" cy="34972"/>
                </a:xfrm>
                <a:prstGeom prst="leftRightArrow">
                  <a:avLst/>
                </a:prstGeom>
                <a:noFill/>
                <a:ln w="9525" cap="flat" cmpd="sng" algn="ctr">
                  <a:solidFill>
                    <a:schemeClr val="bg1"/>
                  </a:solidFill>
                  <a:prstDash val="solid"/>
                  <a:round/>
                  <a:headEnd type="none" w="med" len="med"/>
                  <a:tailEnd type="none" w="med" len="med"/>
                </a:ln>
                <a:effectLst/>
              </p:spPr>
              <p:txBody>
                <a:bodyPr lIns="121820" tIns="60911" rIns="121820" bIns="60911"/>
                <a:lstStyle>
                  <a:lvl1pPr defTabSz="912813">
                    <a:defRPr sz="1300">
                      <a:solidFill>
                        <a:schemeClr val="tx1"/>
                      </a:solidFill>
                      <a:latin typeface="Arial" panose="020B0604020202020204" pitchFamily="34" charset="0"/>
                      <a:cs typeface="Arial" panose="020B0604020202020204" pitchFamily="34" charset="0"/>
                    </a:defRPr>
                  </a:lvl1pPr>
                  <a:lvl2pPr defTabSz="912813">
                    <a:defRPr sz="1300">
                      <a:solidFill>
                        <a:schemeClr val="tx1"/>
                      </a:solidFill>
                      <a:latin typeface="Arial" panose="020B0604020202020204" pitchFamily="34" charset="0"/>
                      <a:cs typeface="Arial" panose="020B0604020202020204" pitchFamily="34" charset="0"/>
                    </a:defRPr>
                  </a:lvl2pPr>
                  <a:lvl3pPr defTabSz="912813">
                    <a:defRPr sz="1300">
                      <a:solidFill>
                        <a:schemeClr val="tx1"/>
                      </a:solidFill>
                      <a:latin typeface="Arial" panose="020B0604020202020204" pitchFamily="34" charset="0"/>
                      <a:cs typeface="Arial" panose="020B0604020202020204" pitchFamily="34" charset="0"/>
                    </a:defRPr>
                  </a:lvl3pPr>
                  <a:lvl4pPr defTabSz="912813">
                    <a:defRPr sz="1300">
                      <a:solidFill>
                        <a:schemeClr val="tx1"/>
                      </a:solidFill>
                      <a:latin typeface="Arial" panose="020B0604020202020204" pitchFamily="34" charset="0"/>
                      <a:cs typeface="Arial" panose="020B0604020202020204" pitchFamily="34" charset="0"/>
                    </a:defRPr>
                  </a:lvl4pPr>
                  <a:lvl5pPr defTabSz="912813">
                    <a:defRPr sz="1300">
                      <a:solidFill>
                        <a:schemeClr val="tx1"/>
                      </a:solidFill>
                      <a:latin typeface="Arial" panose="020B0604020202020204" pitchFamily="34" charset="0"/>
                      <a:cs typeface="Arial" panose="020B0604020202020204" pitchFamily="34" charset="0"/>
                    </a:defRPr>
                  </a:lvl5pPr>
                  <a:lvl6pPr marL="2894013" indent="-608013" defTabSz="912813" eaLnBrk="0" fontAlgn="base" hangingPunct="0">
                    <a:spcBef>
                      <a:spcPct val="0"/>
                    </a:spcBef>
                    <a:spcAft>
                      <a:spcPct val="0"/>
                    </a:spcAft>
                    <a:defRPr sz="1300">
                      <a:solidFill>
                        <a:schemeClr val="tx1"/>
                      </a:solidFill>
                      <a:latin typeface="Arial" panose="020B0604020202020204" pitchFamily="34" charset="0"/>
                      <a:cs typeface="Arial" panose="020B0604020202020204" pitchFamily="34" charset="0"/>
                    </a:defRPr>
                  </a:lvl6pPr>
                  <a:lvl7pPr marL="3351213" indent="-608013" defTabSz="912813" eaLnBrk="0" fontAlgn="base" hangingPunct="0">
                    <a:spcBef>
                      <a:spcPct val="0"/>
                    </a:spcBef>
                    <a:spcAft>
                      <a:spcPct val="0"/>
                    </a:spcAft>
                    <a:defRPr sz="1300">
                      <a:solidFill>
                        <a:schemeClr val="tx1"/>
                      </a:solidFill>
                      <a:latin typeface="Arial" panose="020B0604020202020204" pitchFamily="34" charset="0"/>
                      <a:cs typeface="Arial" panose="020B0604020202020204" pitchFamily="34" charset="0"/>
                    </a:defRPr>
                  </a:lvl7pPr>
                  <a:lvl8pPr marL="3808413" indent="-608013" defTabSz="912813" eaLnBrk="0" fontAlgn="base" hangingPunct="0">
                    <a:spcBef>
                      <a:spcPct val="0"/>
                    </a:spcBef>
                    <a:spcAft>
                      <a:spcPct val="0"/>
                    </a:spcAft>
                    <a:defRPr sz="1300">
                      <a:solidFill>
                        <a:schemeClr val="tx1"/>
                      </a:solidFill>
                      <a:latin typeface="Arial" panose="020B0604020202020204" pitchFamily="34" charset="0"/>
                      <a:cs typeface="Arial" panose="020B0604020202020204" pitchFamily="34" charset="0"/>
                    </a:defRPr>
                  </a:lvl8pPr>
                  <a:lvl9pPr marL="4265613" indent="-608013" defTabSz="912813" eaLnBrk="0" fontAlgn="base" hangingPunct="0">
                    <a:spcBef>
                      <a:spcPct val="0"/>
                    </a:spcBef>
                    <a:spcAft>
                      <a:spcPct val="0"/>
                    </a:spcAft>
                    <a:defRPr sz="1300">
                      <a:solidFill>
                        <a:schemeClr val="tx1"/>
                      </a:solidFill>
                      <a:latin typeface="Arial" panose="020B0604020202020204" pitchFamily="34" charset="0"/>
                      <a:cs typeface="Arial" panose="020B0604020202020204" pitchFamily="34" charset="0"/>
                    </a:defRPr>
                  </a:lvl9pPr>
                </a:lstStyle>
                <a:p>
                  <a:pPr marL="0" marR="0" lvl="0" indent="0" algn="l" defTabSz="912813" rtl="0" eaLnBrk="1" fontAlgn="auto" latinLnBrk="0" hangingPunct="1">
                    <a:lnSpc>
                      <a:spcPct val="100000"/>
                    </a:lnSpc>
                    <a:spcBef>
                      <a:spcPts val="0"/>
                    </a:spcBef>
                    <a:spcAft>
                      <a:spcPts val="0"/>
                    </a:spcAft>
                    <a:buClr>
                      <a:srgbClr val="CC9900"/>
                    </a:buClr>
                    <a:buSzTx/>
                    <a:buFont typeface="Wingdings" panose="05000000000000000000" pitchFamily="2" charset="2"/>
                    <a:buChar char="n"/>
                    <a:tabLst/>
                    <a:defRPr/>
                  </a:pPr>
                  <a:endParaRPr kumimoji="0" lang="zh-CN" altLang="en-US" sz="2265" b="1" i="0" u="none" strike="noStrike" kern="1200" cap="none" spc="0" normalizeH="0" baseline="0" noProof="0">
                    <a:ln>
                      <a:noFill/>
                    </a:ln>
                    <a:solidFill>
                      <a:prstClr val="white"/>
                    </a:solidFill>
                    <a:effectLst/>
                    <a:uLnTx/>
                    <a:uFillTx/>
                    <a:latin typeface="Arial"/>
                    <a:ea typeface="微软雅黑"/>
                    <a:cs typeface="Arial" panose="020B0604020202020204" pitchFamily="34" charset="0"/>
                  </a:endParaRPr>
                </a:p>
              </p:txBody>
            </p:sp>
          </p:grpSp>
          <p:pic>
            <p:nvPicPr>
              <p:cNvPr id="15" name="pasted-image.pdf"/>
              <p:cNvPicPr>
                <a:picLocks noChangeAspect="1"/>
              </p:cNvPicPr>
              <p:nvPr/>
            </p:nvPicPr>
            <p:blipFill>
              <a:blip r:embed="rId5" cstate="email">
                <a:duotone>
                  <a:schemeClr val="bg2">
                    <a:shade val="45000"/>
                    <a:satMod val="135000"/>
                  </a:schemeClr>
                  <a:prstClr val="white"/>
                </a:duotone>
                <a:extLst>
                  <a:ext uri="{28A0092B-C50C-407E-A947-70E740481C1C}">
                    <a14:useLocalDpi xmlns:a14="http://schemas.microsoft.com/office/drawing/2010/main"/>
                  </a:ext>
                </a:extLst>
              </a:blip>
              <a:stretch>
                <a:fillRect/>
              </a:stretch>
            </p:blipFill>
            <p:spPr bwMode="auto">
              <a:xfrm>
                <a:off x="3039176" y="2946949"/>
                <a:ext cx="189318" cy="324000"/>
              </a:xfrm>
              <a:prstGeom prst="rect">
                <a:avLst/>
              </a:prstGeom>
              <a:ln w="3175" cap="flat">
                <a:noFill/>
                <a:miter lim="400000"/>
              </a:ln>
              <a:effectLst/>
            </p:spPr>
          </p:pic>
          <p:pic>
            <p:nvPicPr>
              <p:cNvPr id="16" name="Picture 6"/>
              <p:cNvPicPr>
                <a:picLocks noChangeAspect="1" noChangeArrowheads="1"/>
              </p:cNvPicPr>
              <p:nvPr/>
            </p:nvPicPr>
            <p:blipFill>
              <a:blip r:embed="rId6" cstate="email">
                <a:duotone>
                  <a:prstClr val="black"/>
                  <a:schemeClr val="accent1">
                    <a:tint val="45000"/>
                    <a:satMod val="400000"/>
                  </a:schemeClr>
                </a:duotone>
                <a:extLst>
                  <a:ext uri="{BEBA8EAE-BF5A-486C-A8C5-ECC9F3942E4B}">
                    <a14:imgProps xmlns:a14="http://schemas.microsoft.com/office/drawing/2010/main">
                      <a14:imgLayer r:embed="rId7">
                        <a14:imgEffect>
                          <a14:artisticPhotocopy/>
                        </a14:imgEffect>
                        <a14:imgEffect>
                          <a14:sharpenSoften amount="50000"/>
                        </a14:imgEffect>
                      </a14:imgLayer>
                    </a14:imgProps>
                  </a:ext>
                  <a:ext uri="{28A0092B-C50C-407E-A947-70E740481C1C}">
                    <a14:useLocalDpi xmlns:a14="http://schemas.microsoft.com/office/drawing/2010/main"/>
                  </a:ext>
                </a:extLst>
              </a:blip>
              <a:stretch>
                <a:fillRect/>
              </a:stretch>
            </p:blipFill>
            <p:spPr bwMode="auto">
              <a:xfrm>
                <a:off x="3439138" y="2967458"/>
                <a:ext cx="282984" cy="282982"/>
              </a:xfrm>
              <a:prstGeom prst="rect">
                <a:avLst/>
              </a:prstGeom>
              <a:noFill/>
              <a:ln>
                <a:solidFill>
                  <a:srgbClr val="00B0F0"/>
                </a:solidFill>
              </a:ln>
            </p:spPr>
          </p:pic>
        </p:grpSp>
        <p:sp>
          <p:nvSpPr>
            <p:cNvPr id="29" name="右箭头 147"/>
            <p:cNvSpPr/>
            <p:nvPr/>
          </p:nvSpPr>
          <p:spPr bwMode="auto">
            <a:xfrm rot="5400000">
              <a:off x="2186032" y="1861370"/>
              <a:ext cx="207366" cy="735844"/>
            </a:xfrm>
            <a:prstGeom prst="rightArrow">
              <a:avLst>
                <a:gd name="adj1" fmla="val 50000"/>
                <a:gd name="adj2" fmla="val 50001"/>
              </a:avLst>
            </a:prstGeom>
            <a:solidFill>
              <a:srgbClr val="328FB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662"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34" name="Freeform 133"/>
            <p:cNvSpPr>
              <a:spLocks noChangeAspect="1"/>
            </p:cNvSpPr>
            <p:nvPr/>
          </p:nvSpPr>
          <p:spPr>
            <a:xfrm rot="5400000">
              <a:off x="2879560" y="3387372"/>
              <a:ext cx="396000" cy="396000"/>
            </a:xfrm>
            <a:custGeom>
              <a:avLst/>
              <a:gdLst>
                <a:gd name="connsiteX0" fmla="*/ 922617 w 1512000"/>
                <a:gd name="connsiteY0" fmla="*/ 905922 h 1512000"/>
                <a:gd name="connsiteX1" fmla="*/ 974441 w 1512000"/>
                <a:gd name="connsiteY1" fmla="*/ 905922 h 1512000"/>
                <a:gd name="connsiteX2" fmla="*/ 974441 w 1512000"/>
                <a:gd name="connsiteY2" fmla="*/ 1103922 h 1512000"/>
                <a:gd name="connsiteX3" fmla="*/ 1050793 w 1512000"/>
                <a:gd name="connsiteY3" fmla="*/ 1103922 h 1512000"/>
                <a:gd name="connsiteX4" fmla="*/ 1050793 w 1512000"/>
                <a:gd name="connsiteY4" fmla="*/ 905922 h 1512000"/>
                <a:gd name="connsiteX5" fmla="*/ 1102617 w 1512000"/>
                <a:gd name="connsiteY5" fmla="*/ 905922 h 1512000"/>
                <a:gd name="connsiteX6" fmla="*/ 1012617 w 1512000"/>
                <a:gd name="connsiteY6" fmla="*/ 815922 h 1512000"/>
                <a:gd name="connsiteX7" fmla="*/ 825338 w 1512000"/>
                <a:gd name="connsiteY7" fmla="*/ 673576 h 1512000"/>
                <a:gd name="connsiteX8" fmla="*/ 1046378 w 1512000"/>
                <a:gd name="connsiteY8" fmla="*/ 673576 h 1512000"/>
                <a:gd name="connsiteX9" fmla="*/ 1046378 w 1512000"/>
                <a:gd name="connsiteY9" fmla="*/ 759508 h 1512000"/>
                <a:gd name="connsiteX10" fmla="*/ 1185338 w 1512000"/>
                <a:gd name="connsiteY10" fmla="*/ 640316 h 1512000"/>
                <a:gd name="connsiteX11" fmla="*/ 1046378 w 1512000"/>
                <a:gd name="connsiteY11" fmla="*/ 521123 h 1512000"/>
                <a:gd name="connsiteX12" fmla="*/ 1046378 w 1512000"/>
                <a:gd name="connsiteY12" fmla="*/ 607055 h 1512000"/>
                <a:gd name="connsiteX13" fmla="*/ 891859 w 1512000"/>
                <a:gd name="connsiteY13" fmla="*/ 607055 h 1512000"/>
                <a:gd name="connsiteX14" fmla="*/ 891859 w 1512000"/>
                <a:gd name="connsiteY14" fmla="*/ 384194 h 1512000"/>
                <a:gd name="connsiteX15" fmla="*/ 825338 w 1512000"/>
                <a:gd name="connsiteY15" fmla="*/ 384194 h 1512000"/>
                <a:gd name="connsiteX16" fmla="*/ 661032 w 1512000"/>
                <a:gd name="connsiteY16" fmla="*/ 919866 h 1512000"/>
                <a:gd name="connsiteX17" fmla="*/ 722447 w 1512000"/>
                <a:gd name="connsiteY17" fmla="*/ 919866 h 1512000"/>
                <a:gd name="connsiteX18" fmla="*/ 722447 w 1512000"/>
                <a:gd name="connsiteY18" fmla="*/ 1103922 h 1512000"/>
                <a:gd name="connsiteX19" fmla="*/ 794447 w 1512000"/>
                <a:gd name="connsiteY19" fmla="*/ 1103922 h 1512000"/>
                <a:gd name="connsiteX20" fmla="*/ 794447 w 1512000"/>
                <a:gd name="connsiteY20" fmla="*/ 919866 h 1512000"/>
                <a:gd name="connsiteX21" fmla="*/ 858924 w 1512000"/>
                <a:gd name="connsiteY21" fmla="*/ 919866 h 1512000"/>
                <a:gd name="connsiteX22" fmla="*/ 858924 w 1512000"/>
                <a:gd name="connsiteY22" fmla="*/ 865866 h 1512000"/>
                <a:gd name="connsiteX23" fmla="*/ 794447 w 1512000"/>
                <a:gd name="connsiteY23" fmla="*/ 865866 h 1512000"/>
                <a:gd name="connsiteX24" fmla="*/ 794447 w 1512000"/>
                <a:gd name="connsiteY24" fmla="*/ 815922 h 1512000"/>
                <a:gd name="connsiteX25" fmla="*/ 722447 w 1512000"/>
                <a:gd name="connsiteY25" fmla="*/ 815922 h 1512000"/>
                <a:gd name="connsiteX26" fmla="*/ 722447 w 1512000"/>
                <a:gd name="connsiteY26" fmla="*/ 865866 h 1512000"/>
                <a:gd name="connsiteX27" fmla="*/ 661032 w 1512000"/>
                <a:gd name="connsiteY27" fmla="*/ 865866 h 1512000"/>
                <a:gd name="connsiteX28" fmla="*/ 415373 w 1512000"/>
                <a:gd name="connsiteY28" fmla="*/ 905922 h 1512000"/>
                <a:gd name="connsiteX29" fmla="*/ 467197 w 1512000"/>
                <a:gd name="connsiteY29" fmla="*/ 905922 h 1512000"/>
                <a:gd name="connsiteX30" fmla="*/ 467197 w 1512000"/>
                <a:gd name="connsiteY30" fmla="*/ 1103922 h 1512000"/>
                <a:gd name="connsiteX31" fmla="*/ 543549 w 1512000"/>
                <a:gd name="connsiteY31" fmla="*/ 1103922 h 1512000"/>
                <a:gd name="connsiteX32" fmla="*/ 543549 w 1512000"/>
                <a:gd name="connsiteY32" fmla="*/ 905922 h 1512000"/>
                <a:gd name="connsiteX33" fmla="*/ 595373 w 1512000"/>
                <a:gd name="connsiteY33" fmla="*/ 905922 h 1512000"/>
                <a:gd name="connsiteX34" fmla="*/ 505373 w 1512000"/>
                <a:gd name="connsiteY34" fmla="*/ 815922 h 1512000"/>
                <a:gd name="connsiteX35" fmla="*/ 408550 w 1512000"/>
                <a:gd name="connsiteY35" fmla="*/ 672542 h 1512000"/>
                <a:gd name="connsiteX36" fmla="*/ 682618 w 1512000"/>
                <a:gd name="connsiteY36" fmla="*/ 672542 h 1512000"/>
                <a:gd name="connsiteX37" fmla="*/ 682618 w 1512000"/>
                <a:gd name="connsiteY37" fmla="*/ 437854 h 1512000"/>
                <a:gd name="connsiteX38" fmla="*/ 768550 w 1512000"/>
                <a:gd name="connsiteY38" fmla="*/ 437854 h 1512000"/>
                <a:gd name="connsiteX39" fmla="*/ 649358 w 1512000"/>
                <a:gd name="connsiteY39" fmla="*/ 312542 h 1512000"/>
                <a:gd name="connsiteX40" fmla="*/ 530165 w 1512000"/>
                <a:gd name="connsiteY40" fmla="*/ 437854 h 1512000"/>
                <a:gd name="connsiteX41" fmla="*/ 616097 w 1512000"/>
                <a:gd name="connsiteY41" fmla="*/ 437854 h 1512000"/>
                <a:gd name="connsiteX42" fmla="*/ 616097 w 1512000"/>
                <a:gd name="connsiteY42" fmla="*/ 606021 h 1512000"/>
                <a:gd name="connsiteX43" fmla="*/ 408550 w 1512000"/>
                <a:gd name="connsiteY43" fmla="*/ 606021 h 1512000"/>
                <a:gd name="connsiteX44" fmla="*/ 216000 w 1512000"/>
                <a:gd name="connsiteY44" fmla="*/ 756000 h 1512000"/>
                <a:gd name="connsiteX45" fmla="*/ 756000 w 1512000"/>
                <a:gd name="connsiteY45" fmla="*/ 216000 h 1512000"/>
                <a:gd name="connsiteX46" fmla="*/ 1296000 w 1512000"/>
                <a:gd name="connsiteY46" fmla="*/ 756000 h 1512000"/>
                <a:gd name="connsiteX47" fmla="*/ 756000 w 1512000"/>
                <a:gd name="connsiteY47" fmla="*/ 1296000 h 1512000"/>
                <a:gd name="connsiteX48" fmla="*/ 216000 w 1512000"/>
                <a:gd name="connsiteY48" fmla="*/ 756000 h 1512000"/>
                <a:gd name="connsiteX49" fmla="*/ 108000 w 1512000"/>
                <a:gd name="connsiteY49" fmla="*/ 756000 h 1512000"/>
                <a:gd name="connsiteX50" fmla="*/ 756000 w 1512000"/>
                <a:gd name="connsiteY50" fmla="*/ 1404000 h 1512000"/>
                <a:gd name="connsiteX51" fmla="*/ 1404000 w 1512000"/>
                <a:gd name="connsiteY51" fmla="*/ 756000 h 1512000"/>
                <a:gd name="connsiteX52" fmla="*/ 756000 w 1512000"/>
                <a:gd name="connsiteY52" fmla="*/ 108000 h 1512000"/>
                <a:gd name="connsiteX53" fmla="*/ 108000 w 1512000"/>
                <a:gd name="connsiteY53" fmla="*/ 756000 h 1512000"/>
                <a:gd name="connsiteX54" fmla="*/ 0 w 1512000"/>
                <a:gd name="connsiteY54" fmla="*/ 756000 h 1512000"/>
                <a:gd name="connsiteX55" fmla="*/ 756000 w 1512000"/>
                <a:gd name="connsiteY55" fmla="*/ 0 h 1512000"/>
                <a:gd name="connsiteX56" fmla="*/ 1512000 w 1512000"/>
                <a:gd name="connsiteY56" fmla="*/ 756000 h 1512000"/>
                <a:gd name="connsiteX57" fmla="*/ 756000 w 1512000"/>
                <a:gd name="connsiteY57" fmla="*/ 1512000 h 1512000"/>
                <a:gd name="connsiteX58" fmla="*/ 0 w 1512000"/>
                <a:gd name="connsiteY58" fmla="*/ 756000 h 151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512000" h="1512000">
                  <a:moveTo>
                    <a:pt x="922617" y="905922"/>
                  </a:moveTo>
                  <a:lnTo>
                    <a:pt x="974441" y="905922"/>
                  </a:lnTo>
                  <a:lnTo>
                    <a:pt x="974441" y="1103922"/>
                  </a:lnTo>
                  <a:lnTo>
                    <a:pt x="1050793" y="1103922"/>
                  </a:lnTo>
                  <a:lnTo>
                    <a:pt x="1050793" y="905922"/>
                  </a:lnTo>
                  <a:lnTo>
                    <a:pt x="1102617" y="905922"/>
                  </a:lnTo>
                  <a:lnTo>
                    <a:pt x="1012617" y="815922"/>
                  </a:lnTo>
                  <a:close/>
                  <a:moveTo>
                    <a:pt x="825338" y="673576"/>
                  </a:moveTo>
                  <a:lnTo>
                    <a:pt x="1046378" y="673576"/>
                  </a:lnTo>
                  <a:lnTo>
                    <a:pt x="1046378" y="759508"/>
                  </a:lnTo>
                  <a:lnTo>
                    <a:pt x="1185338" y="640316"/>
                  </a:lnTo>
                  <a:lnTo>
                    <a:pt x="1046378" y="521123"/>
                  </a:lnTo>
                  <a:lnTo>
                    <a:pt x="1046378" y="607055"/>
                  </a:lnTo>
                  <a:lnTo>
                    <a:pt x="891859" y="607055"/>
                  </a:lnTo>
                  <a:lnTo>
                    <a:pt x="891859" y="384194"/>
                  </a:lnTo>
                  <a:lnTo>
                    <a:pt x="825338" y="384194"/>
                  </a:lnTo>
                  <a:close/>
                  <a:moveTo>
                    <a:pt x="661032" y="919866"/>
                  </a:moveTo>
                  <a:lnTo>
                    <a:pt x="722447" y="919866"/>
                  </a:lnTo>
                  <a:lnTo>
                    <a:pt x="722447" y="1103922"/>
                  </a:lnTo>
                  <a:lnTo>
                    <a:pt x="794447" y="1103922"/>
                  </a:lnTo>
                  <a:lnTo>
                    <a:pt x="794447" y="919866"/>
                  </a:lnTo>
                  <a:lnTo>
                    <a:pt x="858924" y="919866"/>
                  </a:lnTo>
                  <a:lnTo>
                    <a:pt x="858924" y="865866"/>
                  </a:lnTo>
                  <a:lnTo>
                    <a:pt x="794447" y="865866"/>
                  </a:lnTo>
                  <a:lnTo>
                    <a:pt x="794447" y="815922"/>
                  </a:lnTo>
                  <a:lnTo>
                    <a:pt x="722447" y="815922"/>
                  </a:lnTo>
                  <a:lnTo>
                    <a:pt x="722447" y="865866"/>
                  </a:lnTo>
                  <a:lnTo>
                    <a:pt x="661032" y="865866"/>
                  </a:lnTo>
                  <a:close/>
                  <a:moveTo>
                    <a:pt x="415373" y="905922"/>
                  </a:moveTo>
                  <a:lnTo>
                    <a:pt x="467197" y="905922"/>
                  </a:lnTo>
                  <a:lnTo>
                    <a:pt x="467197" y="1103922"/>
                  </a:lnTo>
                  <a:lnTo>
                    <a:pt x="543549" y="1103922"/>
                  </a:lnTo>
                  <a:lnTo>
                    <a:pt x="543549" y="905922"/>
                  </a:lnTo>
                  <a:lnTo>
                    <a:pt x="595373" y="905922"/>
                  </a:lnTo>
                  <a:lnTo>
                    <a:pt x="505373" y="815922"/>
                  </a:lnTo>
                  <a:close/>
                  <a:moveTo>
                    <a:pt x="408550" y="672542"/>
                  </a:moveTo>
                  <a:lnTo>
                    <a:pt x="682618" y="672542"/>
                  </a:lnTo>
                  <a:lnTo>
                    <a:pt x="682618" y="437854"/>
                  </a:lnTo>
                  <a:lnTo>
                    <a:pt x="768550" y="437854"/>
                  </a:lnTo>
                  <a:lnTo>
                    <a:pt x="649358" y="312542"/>
                  </a:lnTo>
                  <a:lnTo>
                    <a:pt x="530165" y="437854"/>
                  </a:lnTo>
                  <a:lnTo>
                    <a:pt x="616097" y="437854"/>
                  </a:lnTo>
                  <a:lnTo>
                    <a:pt x="616097" y="606021"/>
                  </a:lnTo>
                  <a:lnTo>
                    <a:pt x="408550" y="606021"/>
                  </a:lnTo>
                  <a:close/>
                  <a:moveTo>
                    <a:pt x="216000" y="756000"/>
                  </a:moveTo>
                  <a:cubicBezTo>
                    <a:pt x="216000" y="457766"/>
                    <a:pt x="457766" y="216000"/>
                    <a:pt x="756000" y="216000"/>
                  </a:cubicBezTo>
                  <a:cubicBezTo>
                    <a:pt x="1054234" y="216000"/>
                    <a:pt x="1296000" y="457766"/>
                    <a:pt x="1296000" y="756000"/>
                  </a:cubicBezTo>
                  <a:cubicBezTo>
                    <a:pt x="1296000" y="1054234"/>
                    <a:pt x="1054234" y="1296000"/>
                    <a:pt x="756000" y="1296000"/>
                  </a:cubicBezTo>
                  <a:cubicBezTo>
                    <a:pt x="457766" y="1296000"/>
                    <a:pt x="216000" y="1054234"/>
                    <a:pt x="216000" y="756000"/>
                  </a:cubicBezTo>
                  <a:close/>
                  <a:moveTo>
                    <a:pt x="108000" y="756000"/>
                  </a:moveTo>
                  <a:cubicBezTo>
                    <a:pt x="108000" y="1113881"/>
                    <a:pt x="398119" y="1404000"/>
                    <a:pt x="756000" y="1404000"/>
                  </a:cubicBezTo>
                  <a:cubicBezTo>
                    <a:pt x="1113881" y="1404000"/>
                    <a:pt x="1404000" y="1113881"/>
                    <a:pt x="1404000" y="756000"/>
                  </a:cubicBezTo>
                  <a:cubicBezTo>
                    <a:pt x="1404000" y="398119"/>
                    <a:pt x="1113881" y="108000"/>
                    <a:pt x="756000" y="108000"/>
                  </a:cubicBezTo>
                  <a:cubicBezTo>
                    <a:pt x="398119" y="108000"/>
                    <a:pt x="108000" y="398119"/>
                    <a:pt x="108000" y="756000"/>
                  </a:cubicBezTo>
                  <a:close/>
                  <a:moveTo>
                    <a:pt x="0" y="756000"/>
                  </a:moveTo>
                  <a:cubicBezTo>
                    <a:pt x="0" y="338473"/>
                    <a:pt x="338473" y="0"/>
                    <a:pt x="756000" y="0"/>
                  </a:cubicBezTo>
                  <a:cubicBezTo>
                    <a:pt x="1173527" y="0"/>
                    <a:pt x="1512000" y="338473"/>
                    <a:pt x="1512000" y="756000"/>
                  </a:cubicBezTo>
                  <a:cubicBezTo>
                    <a:pt x="1512000" y="1173527"/>
                    <a:pt x="1173527" y="1512000"/>
                    <a:pt x="756000" y="1512000"/>
                  </a:cubicBezTo>
                  <a:cubicBezTo>
                    <a:pt x="338473" y="1512000"/>
                    <a:pt x="0" y="1173527"/>
                    <a:pt x="0" y="75600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272" rtl="0" eaLnBrk="1" fontAlgn="auto" latinLnBrk="0" hangingPunct="1">
                <a:lnSpc>
                  <a:spcPct val="100000"/>
                </a:lnSpc>
                <a:spcBef>
                  <a:spcPts val="0"/>
                </a:spcBef>
                <a:spcAft>
                  <a:spcPts val="0"/>
                </a:spcAft>
                <a:buClrTx/>
                <a:buSzTx/>
                <a:buFontTx/>
                <a:buNone/>
                <a:tabLst/>
                <a:defRPr/>
              </a:pPr>
              <a:endParaRPr kumimoji="0" lang="en-SG" sz="24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62" name="Group 161"/>
          <p:cNvGrpSpPr/>
          <p:nvPr/>
        </p:nvGrpSpPr>
        <p:grpSpPr>
          <a:xfrm>
            <a:off x="3665142" y="1453797"/>
            <a:ext cx="2398821" cy="3474005"/>
            <a:chOff x="3665619" y="1452745"/>
            <a:chExt cx="2399133" cy="3474456"/>
          </a:xfrm>
        </p:grpSpPr>
        <p:sp>
          <p:nvSpPr>
            <p:cNvPr id="30" name="Rounded Rectangle 635"/>
            <p:cNvSpPr/>
            <p:nvPr/>
          </p:nvSpPr>
          <p:spPr>
            <a:xfrm>
              <a:off x="3665619" y="4442584"/>
              <a:ext cx="2399133" cy="484617"/>
            </a:xfrm>
            <a:prstGeom prst="roundRect">
              <a:avLst/>
            </a:prstGeom>
            <a:solidFill>
              <a:srgbClr val="00B0F0">
                <a:alpha val="20000"/>
              </a:srgbClr>
            </a:solidFill>
            <a:ln w="9525">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47977" tIns="0" rIns="47977" bIns="0" rtlCol="0" anchor="ctr"/>
            <a:lstStyle/>
            <a:p>
              <a:pPr marL="0" marR="0" lvl="0" indent="0" algn="ctr" defTabSz="1612316" rtl="0" eaLnBrk="0" fontAlgn="ctr" latinLnBrk="0" hangingPunct="0">
                <a:lnSpc>
                  <a:spcPct val="100000"/>
                </a:lnSpc>
                <a:spcBef>
                  <a:spcPts val="0"/>
                </a:spcBef>
                <a:spcAft>
                  <a:spcPts val="0"/>
                </a:spcAft>
                <a:buClrTx/>
                <a:buSzPct val="100000"/>
                <a:buFontTx/>
                <a:buNone/>
                <a:tabLst/>
                <a:defRPr/>
              </a:pPr>
              <a:r>
                <a:rPr kumimoji="0" lang="en-US" altLang="zh-CN" sz="1400" b="1" i="0" u="none" strike="noStrike" kern="1200" cap="none" spc="0" normalizeH="0" baseline="0" noProof="0" dirty="0">
                  <a:ln>
                    <a:noFill/>
                  </a:ln>
                  <a:solidFill>
                    <a:srgbClr val="FFC000"/>
                  </a:solidFill>
                  <a:effectLst/>
                  <a:uLnTx/>
                  <a:uFillTx/>
                  <a:latin typeface="Arial" pitchFamily="34" charset="0"/>
                  <a:ea typeface="Arial Unicode MS" pitchFamily="34" charset="-122"/>
                  <a:cs typeface="Arial" panose="020B0604020202020204" pitchFamily="34" charset="0"/>
                </a:rPr>
                <a:t>Enhanced</a:t>
              </a:r>
            </a:p>
            <a:p>
              <a:pPr marL="0" marR="0" lvl="0" indent="0" algn="ctr" defTabSz="1612316" rtl="0" eaLnBrk="0" fontAlgn="ctr" latinLnBrk="0" hangingPunct="0">
                <a:lnSpc>
                  <a:spcPct val="100000"/>
                </a:lnSpc>
                <a:spcBef>
                  <a:spcPts val="0"/>
                </a:spcBef>
                <a:spcAft>
                  <a:spcPts val="0"/>
                </a:spcAft>
                <a:buClrTx/>
                <a:buSzPct val="100000"/>
                <a:buFontTx/>
                <a:buNone/>
                <a:tabLst/>
                <a:defRPr/>
              </a:pPr>
              <a:r>
                <a:rPr kumimoji="0" lang="en-US" altLang="zh-CN" sz="1200" b="0" i="0" u="none" strike="noStrike" kern="1200" cap="none" spc="0" normalizeH="0" baseline="0" noProof="0" dirty="0">
                  <a:ln>
                    <a:noFill/>
                  </a:ln>
                  <a:solidFill>
                    <a:srgbClr val="FFC000"/>
                  </a:solidFill>
                  <a:effectLst/>
                  <a:uLnTx/>
                  <a:uFillTx/>
                  <a:latin typeface="Arial" pitchFamily="34" charset="0"/>
                  <a:ea typeface="Arial Unicode MS" pitchFamily="34" charset="-122"/>
                  <a:cs typeface="Arial" panose="020B0604020202020204" pitchFamily="34" charset="0"/>
                </a:rPr>
                <a:t>Interconnection Security</a:t>
              </a:r>
              <a:endParaRPr kumimoji="0" lang="zh-CN" altLang="en-US" sz="1200" b="0" i="0" u="none" strike="noStrike" kern="1200" cap="none" spc="0" normalizeH="0" baseline="0" noProof="0" dirty="0">
                <a:ln>
                  <a:noFill/>
                </a:ln>
                <a:solidFill>
                  <a:srgbClr val="FFC000"/>
                </a:solidFill>
                <a:effectLst/>
                <a:uLnTx/>
                <a:uFillTx/>
                <a:latin typeface="Arial" pitchFamily="34" charset="0"/>
                <a:ea typeface="Arial Unicode MS" pitchFamily="34" charset="-122"/>
                <a:cs typeface="Arial" panose="020B0604020202020204" pitchFamily="34" charset="0"/>
              </a:endParaRPr>
            </a:p>
          </p:txBody>
        </p:sp>
        <p:sp>
          <p:nvSpPr>
            <p:cNvPr id="31" name="Rounded Rectangle 635"/>
            <p:cNvSpPr/>
            <p:nvPr/>
          </p:nvSpPr>
          <p:spPr>
            <a:xfrm>
              <a:off x="3665619" y="1452745"/>
              <a:ext cx="2399133" cy="485393"/>
            </a:xfrm>
            <a:prstGeom prst="rect">
              <a:avLst/>
            </a:prstGeom>
            <a:gradFill>
              <a:gsLst>
                <a:gs pos="417">
                  <a:srgbClr val="0070C0">
                    <a:alpha val="0"/>
                  </a:srgbClr>
                </a:gs>
                <a:gs pos="100000">
                  <a:srgbClr val="1597FC">
                    <a:alpha val="30000"/>
                  </a:srgbClr>
                </a:gs>
              </a:gsLst>
              <a:lin ang="5400000" scaled="0"/>
            </a:gradFill>
            <a:ln w="9525">
              <a:gradFill>
                <a:gsLst>
                  <a:gs pos="0">
                    <a:srgbClr val="00B0F0">
                      <a:alpha val="0"/>
                    </a:srgbClr>
                  </a:gs>
                  <a:gs pos="100000">
                    <a:srgbClr val="00B0F0"/>
                  </a:gs>
                </a:gsLst>
                <a:lin ang="5400000" scaled="1"/>
              </a:grad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lIns="47977" tIns="0" rIns="47977" bIns="0" rtlCol="0" anchor="ct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E2E Security</a:t>
              </a:r>
              <a:endParaRPr kumimoji="0" lang="zh-CN" altLang="en-US"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endParaRPr>
            </a:p>
          </p:txBody>
        </p:sp>
        <p:sp>
          <p:nvSpPr>
            <p:cNvPr id="32" name="右箭头 148"/>
            <p:cNvSpPr/>
            <p:nvPr/>
          </p:nvSpPr>
          <p:spPr bwMode="auto">
            <a:xfrm rot="5400000">
              <a:off x="4754131" y="1861365"/>
              <a:ext cx="207366" cy="735845"/>
            </a:xfrm>
            <a:prstGeom prst="rightArrow">
              <a:avLst>
                <a:gd name="adj1" fmla="val 50000"/>
                <a:gd name="adj2" fmla="val 50001"/>
              </a:avLst>
            </a:prstGeom>
            <a:solidFill>
              <a:srgbClr val="328FB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3662"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grpSp>
          <p:nvGrpSpPr>
            <p:cNvPr id="135" name="Group 134"/>
            <p:cNvGrpSpPr/>
            <p:nvPr/>
          </p:nvGrpSpPr>
          <p:grpSpPr>
            <a:xfrm>
              <a:off x="3665619" y="2434714"/>
              <a:ext cx="2399133" cy="1970084"/>
              <a:chOff x="3665619" y="2434714"/>
              <a:chExt cx="2399133" cy="1970084"/>
            </a:xfrm>
          </p:grpSpPr>
          <p:sp>
            <p:nvSpPr>
              <p:cNvPr id="136" name="Rounded Rectangle 635"/>
              <p:cNvSpPr/>
              <p:nvPr/>
            </p:nvSpPr>
            <p:spPr>
              <a:xfrm>
                <a:off x="3665619" y="2434714"/>
                <a:ext cx="2399133" cy="1970084"/>
              </a:xfrm>
              <a:prstGeom prst="round2SameRect">
                <a:avLst/>
              </a:prstGeom>
              <a:solidFill>
                <a:srgbClr val="00B0F0">
                  <a:alpha val="20000"/>
                </a:srgbClr>
              </a:solidFill>
              <a:ln w="25402">
                <a:noFill/>
                <a:prstDash val="solid"/>
              </a:ln>
              <a:effectLst/>
              <a:scene3d>
                <a:camera prst="orthographicFront">
                  <a:rot lat="0" lon="0" rev="0"/>
                </a:camera>
                <a:lightRig rig="chilly" dir="t">
                  <a:rot lat="0" lon="0" rev="18480000"/>
                </a:lightRig>
              </a:scene3d>
              <a:sp3d prstMaterial="clear">
                <a:bevelT h="63500"/>
              </a:sp3d>
            </p:spPr>
            <p:txBody>
              <a:bodyPr lIns="80505" tIns="40252" rIns="80505" bIns="40252" anchor="ctr"/>
              <a:lstStyle/>
              <a:p>
                <a:pPr marL="0" marR="0" lvl="0" indent="0" algn="ctr" defTabSz="1219272" rtl="0" eaLnBrk="0" fontAlgn="auto" latinLnBrk="0" hangingPunct="0">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Arial" panose="020B0604020202020204" pitchFamily="34" charset="0"/>
                  <a:ea typeface="黑体" panose="02010609060101010101" pitchFamily="49" charset="-122"/>
                  <a:cs typeface="Arial" panose="020B0604020202020204" pitchFamily="34" charset="0"/>
                </a:endParaRPr>
              </a:p>
            </p:txBody>
          </p:sp>
          <p:grpSp>
            <p:nvGrpSpPr>
              <p:cNvPr id="137" name="组合 17"/>
              <p:cNvGrpSpPr/>
              <p:nvPr/>
            </p:nvGrpSpPr>
            <p:grpSpPr>
              <a:xfrm>
                <a:off x="4249233" y="3306416"/>
                <a:ext cx="1217969" cy="569543"/>
                <a:chOff x="5352176" y="2959246"/>
                <a:chExt cx="913807" cy="427312"/>
              </a:xfrm>
            </p:grpSpPr>
            <p:grpSp>
              <p:nvGrpSpPr>
                <p:cNvPr id="157" name="组合 273"/>
                <p:cNvGrpSpPr>
                  <a:grpSpLocks/>
                </p:cNvGrpSpPr>
                <p:nvPr/>
              </p:nvGrpSpPr>
              <p:grpSpPr bwMode="auto">
                <a:xfrm>
                  <a:off x="5352176" y="2959246"/>
                  <a:ext cx="913807" cy="245451"/>
                  <a:chOff x="2362914" y="1040595"/>
                  <a:chExt cx="7577265" cy="1270327"/>
                </a:xfrm>
              </p:grpSpPr>
              <p:sp>
                <p:nvSpPr>
                  <p:cNvPr id="159" name="Freeform 9"/>
                  <p:cNvSpPr>
                    <a:spLocks/>
                  </p:cNvSpPr>
                  <p:nvPr/>
                </p:nvSpPr>
                <p:spPr bwMode="auto">
                  <a:xfrm>
                    <a:off x="2362914" y="1040595"/>
                    <a:ext cx="7577265" cy="882220"/>
                  </a:xfrm>
                  <a:custGeom>
                    <a:avLst/>
                    <a:gdLst/>
                    <a:ahLst/>
                    <a:cxnLst>
                      <a:cxn ang="0">
                        <a:pos x="0" y="0"/>
                      </a:cxn>
                      <a:cxn ang="0">
                        <a:pos x="169" y="49"/>
                      </a:cxn>
                      <a:cxn ang="0">
                        <a:pos x="352" y="1"/>
                      </a:cxn>
                    </a:cxnLst>
                    <a:rect l="0" t="0" r="r" b="b"/>
                    <a:pathLst>
                      <a:path w="352" h="53">
                        <a:moveTo>
                          <a:pt x="0" y="0"/>
                        </a:moveTo>
                        <a:cubicBezTo>
                          <a:pt x="12" y="7"/>
                          <a:pt x="93" y="53"/>
                          <a:pt x="169" y="49"/>
                        </a:cubicBezTo>
                        <a:cubicBezTo>
                          <a:pt x="227" y="47"/>
                          <a:pt x="285" y="36"/>
                          <a:pt x="352" y="1"/>
                        </a:cubicBezTo>
                      </a:path>
                    </a:pathLst>
                  </a:custGeom>
                  <a:ln>
                    <a:gradFill>
                      <a:gsLst>
                        <a:gs pos="0">
                          <a:schemeClr val="accent1">
                            <a:tint val="66000"/>
                            <a:satMod val="160000"/>
                          </a:schemeClr>
                        </a:gs>
                        <a:gs pos="50000">
                          <a:schemeClr val="accent1">
                            <a:tint val="44500"/>
                            <a:satMod val="160000"/>
                            <a:alpha val="0"/>
                          </a:schemeClr>
                        </a:gs>
                        <a:gs pos="100000">
                          <a:schemeClr val="accent1">
                            <a:tint val="23500"/>
                            <a:satMod val="160000"/>
                          </a:schemeClr>
                        </a:gs>
                      </a:gsLst>
                      <a:lin ang="10800000" scaled="0"/>
                    </a:gradFill>
                    <a:headEnd type="oval"/>
                    <a:tailEnd type="oval"/>
                  </a:ln>
                </p:spPr>
                <p:style>
                  <a:lnRef idx="1">
                    <a:schemeClr val="accent1"/>
                  </a:lnRef>
                  <a:fillRef idx="0">
                    <a:schemeClr val="accent1"/>
                  </a:fillRef>
                  <a:effectRef idx="0">
                    <a:schemeClr val="accent1"/>
                  </a:effectRef>
                  <a:fontRef idx="minor">
                    <a:schemeClr val="tx1"/>
                  </a:fontRef>
                </p:style>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prstClr val="white"/>
                      </a:solidFill>
                      <a:effectLst/>
                      <a:uLnTx/>
                      <a:uFillTx/>
                      <a:latin typeface="Arial"/>
                      <a:ea typeface="微软雅黑"/>
                      <a:cs typeface="+mn-cs"/>
                    </a:endParaRPr>
                  </a:p>
                </p:txBody>
              </p:sp>
              <p:sp>
                <p:nvSpPr>
                  <p:cNvPr id="160" name="Freeform 14"/>
                  <p:cNvSpPr>
                    <a:spLocks/>
                  </p:cNvSpPr>
                  <p:nvPr/>
                </p:nvSpPr>
                <p:spPr bwMode="auto">
                  <a:xfrm>
                    <a:off x="2362914" y="2094092"/>
                    <a:ext cx="7577265" cy="216830"/>
                  </a:xfrm>
                  <a:custGeom>
                    <a:avLst/>
                    <a:gdLst/>
                    <a:ahLst/>
                    <a:cxnLst>
                      <a:cxn ang="0">
                        <a:pos x="352" y="0"/>
                      </a:cxn>
                      <a:cxn ang="0">
                        <a:pos x="169" y="13"/>
                      </a:cxn>
                      <a:cxn ang="0">
                        <a:pos x="0" y="0"/>
                      </a:cxn>
                    </a:cxnLst>
                    <a:rect l="0" t="0" r="r" b="b"/>
                    <a:pathLst>
                      <a:path w="352" h="13">
                        <a:moveTo>
                          <a:pt x="352" y="0"/>
                        </a:moveTo>
                        <a:cubicBezTo>
                          <a:pt x="301" y="12"/>
                          <a:pt x="245" y="13"/>
                          <a:pt x="169" y="13"/>
                        </a:cubicBezTo>
                        <a:cubicBezTo>
                          <a:pt x="114" y="12"/>
                          <a:pt x="57" y="9"/>
                          <a:pt x="0" y="0"/>
                        </a:cubicBezTo>
                      </a:path>
                    </a:pathLst>
                  </a:custGeom>
                  <a:ln>
                    <a:gradFill>
                      <a:gsLst>
                        <a:gs pos="0">
                          <a:schemeClr val="accent1">
                            <a:tint val="66000"/>
                            <a:satMod val="160000"/>
                          </a:schemeClr>
                        </a:gs>
                        <a:gs pos="50000">
                          <a:schemeClr val="accent1">
                            <a:tint val="44500"/>
                            <a:satMod val="160000"/>
                            <a:alpha val="0"/>
                          </a:schemeClr>
                        </a:gs>
                        <a:gs pos="100000">
                          <a:schemeClr val="accent1">
                            <a:tint val="23500"/>
                            <a:satMod val="160000"/>
                          </a:schemeClr>
                        </a:gs>
                      </a:gsLst>
                      <a:lin ang="10800000" scaled="0"/>
                    </a:gradFill>
                    <a:headEnd type="oval"/>
                    <a:tailEnd type="oval"/>
                  </a:ln>
                </p:spPr>
                <p:style>
                  <a:lnRef idx="1">
                    <a:schemeClr val="accent1"/>
                  </a:lnRef>
                  <a:fillRef idx="0">
                    <a:schemeClr val="accent1"/>
                  </a:fillRef>
                  <a:effectRef idx="0">
                    <a:schemeClr val="accent1"/>
                  </a:effectRef>
                  <a:fontRef idx="minor">
                    <a:schemeClr val="tx1"/>
                  </a:fontRef>
                </p:style>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dirty="0">
                      <a:ln>
                        <a:noFill/>
                      </a:ln>
                      <a:solidFill>
                        <a:prstClr val="white"/>
                      </a:solidFill>
                      <a:effectLst/>
                      <a:uLnTx/>
                      <a:uFillTx/>
                      <a:latin typeface="Arial"/>
                      <a:ea typeface="微软雅黑"/>
                      <a:cs typeface="+mn-cs"/>
                    </a:endParaRPr>
                  </a:p>
                </p:txBody>
              </p:sp>
            </p:grpSp>
            <p:sp>
              <p:nvSpPr>
                <p:cNvPr id="158" name="Freeform 11"/>
                <p:cNvSpPr>
                  <a:spLocks/>
                </p:cNvSpPr>
                <p:nvPr/>
              </p:nvSpPr>
              <p:spPr bwMode="auto">
                <a:xfrm>
                  <a:off x="5352176" y="3289974"/>
                  <a:ext cx="913807" cy="96584"/>
                </a:xfrm>
                <a:custGeom>
                  <a:avLst/>
                  <a:gdLst/>
                  <a:ahLst/>
                  <a:cxnLst>
                    <a:cxn ang="0">
                      <a:pos x="352" y="30"/>
                    </a:cxn>
                    <a:cxn ang="0">
                      <a:pos x="169" y="0"/>
                    </a:cxn>
                    <a:cxn ang="0">
                      <a:pos x="0" y="30"/>
                    </a:cxn>
                  </a:cxnLst>
                  <a:rect l="0" t="0" r="r" b="b"/>
                  <a:pathLst>
                    <a:path w="352" h="30">
                      <a:moveTo>
                        <a:pt x="352" y="30"/>
                      </a:moveTo>
                      <a:cubicBezTo>
                        <a:pt x="307" y="7"/>
                        <a:pt x="245" y="0"/>
                        <a:pt x="169" y="0"/>
                      </a:cubicBezTo>
                      <a:cubicBezTo>
                        <a:pt x="114" y="0"/>
                        <a:pt x="35" y="19"/>
                        <a:pt x="0" y="30"/>
                      </a:cubicBezTo>
                    </a:path>
                  </a:pathLst>
                </a:custGeom>
                <a:ln>
                  <a:gradFill>
                    <a:gsLst>
                      <a:gs pos="0">
                        <a:schemeClr val="accent1">
                          <a:tint val="66000"/>
                          <a:satMod val="160000"/>
                        </a:schemeClr>
                      </a:gs>
                      <a:gs pos="50000">
                        <a:schemeClr val="accent1">
                          <a:tint val="44500"/>
                          <a:satMod val="160000"/>
                          <a:alpha val="0"/>
                        </a:schemeClr>
                      </a:gs>
                      <a:gs pos="100000">
                        <a:schemeClr val="accent1">
                          <a:tint val="23500"/>
                          <a:satMod val="160000"/>
                        </a:schemeClr>
                      </a:gs>
                    </a:gsLst>
                    <a:lin ang="10800000" scaled="0"/>
                  </a:gradFill>
                  <a:headEnd type="oval"/>
                  <a:tailEnd type="oval"/>
                </a:ln>
              </p:spPr>
              <p:style>
                <a:lnRef idx="1">
                  <a:schemeClr val="accent1"/>
                </a:lnRef>
                <a:fillRef idx="0">
                  <a:schemeClr val="accent1"/>
                </a:fillRef>
                <a:effectRef idx="0">
                  <a:schemeClr val="accent1"/>
                </a:effectRef>
                <a:fontRef idx="minor">
                  <a:schemeClr val="tx1"/>
                </a:fontRef>
              </p:style>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138" name="Rectangle 880"/>
              <p:cNvSpPr/>
              <p:nvPr/>
            </p:nvSpPr>
            <p:spPr>
              <a:xfrm>
                <a:off x="4192258" y="2519086"/>
                <a:ext cx="1473352" cy="430943"/>
              </a:xfrm>
              <a:prstGeom prst="rect">
                <a:avLst/>
              </a:prstGeom>
              <a:noFill/>
            </p:spPr>
            <p:txBody>
              <a:bodyPr wrap="none" lIns="0" tIns="0" rIns="0" bIns="0" rtlCol="0">
                <a:spAutoFit/>
              </a:bodyP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E2E security </a:t>
                </a:r>
              </a:p>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between Networks</a:t>
                </a:r>
              </a:p>
            </p:txBody>
          </p:sp>
          <p:grpSp>
            <p:nvGrpSpPr>
              <p:cNvPr id="139" name="Group 138"/>
              <p:cNvGrpSpPr/>
              <p:nvPr/>
            </p:nvGrpSpPr>
            <p:grpSpPr>
              <a:xfrm>
                <a:off x="4340017" y="3384098"/>
                <a:ext cx="1013721" cy="441363"/>
                <a:chOff x="4340017" y="3384098"/>
                <a:chExt cx="1013721" cy="441363"/>
              </a:xfrm>
            </p:grpSpPr>
            <p:sp>
              <p:nvSpPr>
                <p:cNvPr id="146" name="圆角矩形 4"/>
                <p:cNvSpPr>
                  <a:spLocks noChangeArrowheads="1"/>
                </p:cNvSpPr>
                <p:nvPr/>
              </p:nvSpPr>
              <p:spPr bwMode="auto">
                <a:xfrm>
                  <a:off x="4662617" y="3539942"/>
                  <a:ext cx="368523" cy="129744"/>
                </a:xfrm>
                <a:prstGeom prst="rect">
                  <a:avLst/>
                </a:prstGeom>
                <a:solidFill>
                  <a:srgbClr val="FF6600"/>
                </a:solidFill>
                <a:ln>
                  <a:noFill/>
                </a:ln>
                <a:extLst>
                  <a:ext uri="{91240B29-F687-4F45-9708-019B960494DF}">
                    <a14:hiddenLine xmlns:a14="http://schemas.microsoft.com/office/drawing/2010/main" w="9525">
                      <a:solidFill>
                        <a:srgbClr val="000000"/>
                      </a:solidFill>
                      <a:round/>
                      <a:headEnd/>
                      <a:tailEnd/>
                    </a14:hiddenLine>
                  </a:ext>
                </a:extLst>
              </p:spPr>
              <p:txBody>
                <a:bodyPr lIns="162512" tIns="81255" rIns="162512" bIns="81255"/>
                <a:lstStyle>
                  <a:lvl1pPr defTabSz="1217613">
                    <a:defRPr sz="1300">
                      <a:solidFill>
                        <a:schemeClr val="tx1"/>
                      </a:solidFill>
                      <a:latin typeface="Arial" panose="020B0604020202020204" pitchFamily="34" charset="0"/>
                      <a:cs typeface="Arial" panose="020B0604020202020204" pitchFamily="34" charset="0"/>
                    </a:defRPr>
                  </a:lvl1pPr>
                  <a:lvl2pPr defTabSz="1217613">
                    <a:defRPr sz="1300">
                      <a:solidFill>
                        <a:schemeClr val="tx1"/>
                      </a:solidFill>
                      <a:latin typeface="Arial" panose="020B0604020202020204" pitchFamily="34" charset="0"/>
                      <a:cs typeface="Arial" panose="020B0604020202020204" pitchFamily="34" charset="0"/>
                    </a:defRPr>
                  </a:lvl2pPr>
                  <a:lvl3pPr defTabSz="1217613">
                    <a:defRPr sz="1300">
                      <a:solidFill>
                        <a:schemeClr val="tx1"/>
                      </a:solidFill>
                      <a:latin typeface="Arial" panose="020B0604020202020204" pitchFamily="34" charset="0"/>
                      <a:cs typeface="Arial" panose="020B0604020202020204" pitchFamily="34" charset="0"/>
                    </a:defRPr>
                  </a:lvl3pPr>
                  <a:lvl4pPr defTabSz="1217613">
                    <a:defRPr sz="1300">
                      <a:solidFill>
                        <a:schemeClr val="tx1"/>
                      </a:solidFill>
                      <a:latin typeface="Arial" panose="020B0604020202020204" pitchFamily="34" charset="0"/>
                      <a:cs typeface="Arial" panose="020B0604020202020204" pitchFamily="34" charset="0"/>
                    </a:defRPr>
                  </a:lvl4pPr>
                  <a:lvl5pPr defTabSz="1217613">
                    <a:defRPr sz="1300">
                      <a:solidFill>
                        <a:schemeClr val="tx1"/>
                      </a:solidFill>
                      <a:latin typeface="Arial" panose="020B0604020202020204" pitchFamily="34" charset="0"/>
                      <a:cs typeface="Arial" panose="020B0604020202020204" pitchFamily="34" charset="0"/>
                    </a:defRPr>
                  </a:lvl5pPr>
                  <a:lvl6pPr marL="2894013" indent="-608013" defTabSz="1217613" eaLnBrk="0" fontAlgn="base" hangingPunct="0">
                    <a:spcBef>
                      <a:spcPct val="0"/>
                    </a:spcBef>
                    <a:spcAft>
                      <a:spcPct val="0"/>
                    </a:spcAft>
                    <a:defRPr sz="1300">
                      <a:solidFill>
                        <a:schemeClr val="tx1"/>
                      </a:solidFill>
                      <a:latin typeface="Arial" panose="020B0604020202020204" pitchFamily="34" charset="0"/>
                      <a:cs typeface="Arial" panose="020B0604020202020204" pitchFamily="34" charset="0"/>
                    </a:defRPr>
                  </a:lvl6pPr>
                  <a:lvl7pPr marL="3351213" indent="-608013" defTabSz="1217613" eaLnBrk="0" fontAlgn="base" hangingPunct="0">
                    <a:spcBef>
                      <a:spcPct val="0"/>
                    </a:spcBef>
                    <a:spcAft>
                      <a:spcPct val="0"/>
                    </a:spcAft>
                    <a:defRPr sz="1300">
                      <a:solidFill>
                        <a:schemeClr val="tx1"/>
                      </a:solidFill>
                      <a:latin typeface="Arial" panose="020B0604020202020204" pitchFamily="34" charset="0"/>
                      <a:cs typeface="Arial" panose="020B0604020202020204" pitchFamily="34" charset="0"/>
                    </a:defRPr>
                  </a:lvl7pPr>
                  <a:lvl8pPr marL="3808413" indent="-608013" defTabSz="1217613" eaLnBrk="0" fontAlgn="base" hangingPunct="0">
                    <a:spcBef>
                      <a:spcPct val="0"/>
                    </a:spcBef>
                    <a:spcAft>
                      <a:spcPct val="0"/>
                    </a:spcAft>
                    <a:defRPr sz="1300">
                      <a:solidFill>
                        <a:schemeClr val="tx1"/>
                      </a:solidFill>
                      <a:latin typeface="Arial" panose="020B0604020202020204" pitchFamily="34" charset="0"/>
                      <a:cs typeface="Arial" panose="020B0604020202020204" pitchFamily="34" charset="0"/>
                    </a:defRPr>
                  </a:lvl8pPr>
                  <a:lvl9pPr marL="4265613" indent="-608013" defTabSz="1217613" eaLnBrk="0" fontAlgn="base" hangingPunct="0">
                    <a:spcBef>
                      <a:spcPct val="0"/>
                    </a:spcBef>
                    <a:spcAft>
                      <a:spcPct val="0"/>
                    </a:spcAft>
                    <a:defRPr sz="1300">
                      <a:solidFill>
                        <a:schemeClr val="tx1"/>
                      </a:solidFill>
                      <a:latin typeface="Arial" panose="020B0604020202020204" pitchFamily="34" charset="0"/>
                      <a:cs typeface="Arial" panose="020B0604020202020204" pitchFamily="34" charset="0"/>
                    </a:defRPr>
                  </a:lvl9pPr>
                </a:lstStyle>
                <a:p>
                  <a:pPr marL="0" marR="0" lvl="0" indent="0" algn="l" defTabSz="1217613" rtl="0" eaLnBrk="1" fontAlgn="auto" latinLnBrk="0" hangingPunct="1">
                    <a:lnSpc>
                      <a:spcPct val="100000"/>
                    </a:lnSpc>
                    <a:spcBef>
                      <a:spcPts val="0"/>
                    </a:spcBef>
                    <a:spcAft>
                      <a:spcPts val="0"/>
                    </a:spcAft>
                    <a:buClr>
                      <a:srgbClr val="CC9900"/>
                    </a:buClr>
                    <a:buSzTx/>
                    <a:buFont typeface="Wingdings" panose="05000000000000000000" pitchFamily="2" charset="2"/>
                    <a:buChar char="n"/>
                    <a:tabLst/>
                    <a:defRPr/>
                  </a:pPr>
                  <a:endParaRPr kumimoji="0" lang="en-US" altLang="zh-CN" sz="3198" b="0" i="0" u="none" strike="noStrike" kern="1200" cap="none" spc="0" normalizeH="0" baseline="0" noProof="0" dirty="0">
                    <a:ln>
                      <a:noFill/>
                    </a:ln>
                    <a:solidFill>
                      <a:prstClr val="white"/>
                    </a:solidFill>
                    <a:effectLst/>
                    <a:uLnTx/>
                    <a:uFillTx/>
                    <a:latin typeface="Arial"/>
                    <a:ea typeface="微软雅黑"/>
                    <a:cs typeface="Arial" panose="020B0604020202020204" pitchFamily="34" charset="0"/>
                  </a:endParaRPr>
                </a:p>
              </p:txBody>
            </p:sp>
            <p:grpSp>
              <p:nvGrpSpPr>
                <p:cNvPr id="147" name="Group 146"/>
                <p:cNvGrpSpPr/>
                <p:nvPr/>
              </p:nvGrpSpPr>
              <p:grpSpPr>
                <a:xfrm>
                  <a:off x="4340017" y="3384098"/>
                  <a:ext cx="432000" cy="432000"/>
                  <a:chOff x="1552352" y="1565115"/>
                  <a:chExt cx="1080000" cy="1080000"/>
                </a:xfrm>
              </p:grpSpPr>
              <p:sp>
                <p:nvSpPr>
                  <p:cNvPr id="153" name="椭圆 5"/>
                  <p:cNvSpPr>
                    <a:spLocks noChangeAspect="1"/>
                  </p:cNvSpPr>
                  <p:nvPr/>
                </p:nvSpPr>
                <p:spPr>
                  <a:xfrm>
                    <a:off x="1552352" y="1565115"/>
                    <a:ext cx="1080000" cy="1080000"/>
                  </a:xfrm>
                  <a:prstGeom prst="ellipse">
                    <a:avLst/>
                  </a:prstGeom>
                  <a:solidFill>
                    <a:srgbClr val="FF6600"/>
                  </a:solidFill>
                  <a:ln w="317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grpSp>
                <p:nvGrpSpPr>
                  <p:cNvPr id="154" name="Group 153"/>
                  <p:cNvGrpSpPr>
                    <a:grpSpLocks noChangeAspect="1"/>
                  </p:cNvGrpSpPr>
                  <p:nvPr/>
                </p:nvGrpSpPr>
                <p:grpSpPr>
                  <a:xfrm>
                    <a:off x="1817777" y="1709115"/>
                    <a:ext cx="549150" cy="792000"/>
                    <a:chOff x="4520406" y="745237"/>
                    <a:chExt cx="1080000" cy="1557619"/>
                  </a:xfrm>
                </p:grpSpPr>
                <p:sp>
                  <p:nvSpPr>
                    <p:cNvPr id="155" name="Freeform 154"/>
                    <p:cNvSpPr>
                      <a:spLocks noChangeAspect="1"/>
                    </p:cNvSpPr>
                    <p:nvPr/>
                  </p:nvSpPr>
                  <p:spPr>
                    <a:xfrm>
                      <a:off x="4700406" y="745237"/>
                      <a:ext cx="720000" cy="521065"/>
                    </a:xfrm>
                    <a:custGeom>
                      <a:avLst/>
                      <a:gdLst>
                        <a:gd name="connsiteX0" fmla="*/ 360000 w 720000"/>
                        <a:gd name="connsiteY0" fmla="*/ 0 h 521067"/>
                        <a:gd name="connsiteX1" fmla="*/ 720000 w 720000"/>
                        <a:gd name="connsiteY1" fmla="*/ 360000 h 521067"/>
                        <a:gd name="connsiteX2" fmla="*/ 691709 w 720000"/>
                        <a:gd name="connsiteY2" fmla="*/ 500128 h 521067"/>
                        <a:gd name="connsiteX3" fmla="*/ 680345 w 720000"/>
                        <a:gd name="connsiteY3" fmla="*/ 521067 h 521067"/>
                        <a:gd name="connsiteX4" fmla="*/ 661919 w 720000"/>
                        <a:gd name="connsiteY4" fmla="*/ 504851 h 521067"/>
                        <a:gd name="connsiteX5" fmla="*/ 616675 w 720000"/>
                        <a:gd name="connsiteY5" fmla="*/ 478656 h 521067"/>
                        <a:gd name="connsiteX6" fmla="*/ 621189 w 720000"/>
                        <a:gd name="connsiteY6" fmla="*/ 470338 h 521067"/>
                        <a:gd name="connsiteX7" fmla="*/ 643465 w 720000"/>
                        <a:gd name="connsiteY7" fmla="*/ 360000 h 521067"/>
                        <a:gd name="connsiteX8" fmla="*/ 360000 w 720000"/>
                        <a:gd name="connsiteY8" fmla="*/ 76535 h 521067"/>
                        <a:gd name="connsiteX9" fmla="*/ 76536 w 720000"/>
                        <a:gd name="connsiteY9" fmla="*/ 360000 h 521067"/>
                        <a:gd name="connsiteX10" fmla="*/ 98812 w 720000"/>
                        <a:gd name="connsiteY10" fmla="*/ 470338 h 521067"/>
                        <a:gd name="connsiteX11" fmla="*/ 103327 w 720000"/>
                        <a:gd name="connsiteY11" fmla="*/ 478655 h 521067"/>
                        <a:gd name="connsiteX12" fmla="*/ 58081 w 720000"/>
                        <a:gd name="connsiteY12" fmla="*/ 504851 h 521067"/>
                        <a:gd name="connsiteX13" fmla="*/ 39656 w 720000"/>
                        <a:gd name="connsiteY13" fmla="*/ 521067 h 521067"/>
                        <a:gd name="connsiteX14" fmla="*/ 28291 w 720000"/>
                        <a:gd name="connsiteY14" fmla="*/ 500128 h 521067"/>
                        <a:gd name="connsiteX15" fmla="*/ 0 w 720000"/>
                        <a:gd name="connsiteY15" fmla="*/ 360000 h 521067"/>
                        <a:gd name="connsiteX16" fmla="*/ 360000 w 720000"/>
                        <a:gd name="connsiteY16" fmla="*/ 0 h 521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0000" h="521067">
                          <a:moveTo>
                            <a:pt x="360000" y="0"/>
                          </a:moveTo>
                          <a:cubicBezTo>
                            <a:pt x="558823" y="0"/>
                            <a:pt x="720000" y="161177"/>
                            <a:pt x="720000" y="360000"/>
                          </a:cubicBezTo>
                          <a:cubicBezTo>
                            <a:pt x="720000" y="409706"/>
                            <a:pt x="709927" y="457059"/>
                            <a:pt x="691709" y="500128"/>
                          </a:cubicBezTo>
                          <a:lnTo>
                            <a:pt x="680345" y="521067"/>
                          </a:lnTo>
                          <a:lnTo>
                            <a:pt x="661919" y="504851"/>
                          </a:lnTo>
                          <a:lnTo>
                            <a:pt x="616675" y="478656"/>
                          </a:lnTo>
                          <a:lnTo>
                            <a:pt x="621189" y="470338"/>
                          </a:lnTo>
                          <a:cubicBezTo>
                            <a:pt x="635533" y="436424"/>
                            <a:pt x="643465" y="399139"/>
                            <a:pt x="643465" y="360000"/>
                          </a:cubicBezTo>
                          <a:cubicBezTo>
                            <a:pt x="643465" y="203446"/>
                            <a:pt x="516554" y="76535"/>
                            <a:pt x="360000" y="76535"/>
                          </a:cubicBezTo>
                          <a:cubicBezTo>
                            <a:pt x="203447" y="76535"/>
                            <a:pt x="76536" y="203446"/>
                            <a:pt x="76536" y="360000"/>
                          </a:cubicBezTo>
                          <a:cubicBezTo>
                            <a:pt x="76536" y="399139"/>
                            <a:pt x="84468" y="436424"/>
                            <a:pt x="98812" y="470338"/>
                          </a:cubicBezTo>
                          <a:lnTo>
                            <a:pt x="103327" y="478655"/>
                          </a:lnTo>
                          <a:lnTo>
                            <a:pt x="58081" y="504851"/>
                          </a:lnTo>
                          <a:lnTo>
                            <a:pt x="39656" y="521067"/>
                          </a:lnTo>
                          <a:lnTo>
                            <a:pt x="28291" y="500128"/>
                          </a:lnTo>
                          <a:cubicBezTo>
                            <a:pt x="10074" y="457059"/>
                            <a:pt x="0" y="409706"/>
                            <a:pt x="0" y="360000"/>
                          </a:cubicBezTo>
                          <a:cubicBezTo>
                            <a:pt x="0" y="161177"/>
                            <a:pt x="161177" y="0"/>
                            <a:pt x="360000" y="0"/>
                          </a:cubicBezTo>
                          <a:close/>
                        </a:path>
                      </a:pathLst>
                    </a:custGeom>
                    <a:solidFill>
                      <a:schemeClr val="bg2"/>
                    </a:solidFill>
                    <a:ln w="317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AU" sz="1200" b="1" i="0" u="none" strike="noStrike" kern="0" cap="none" spc="0" normalizeH="0" baseline="0" noProof="0">
                        <a:ln>
                          <a:noFill/>
                        </a:ln>
                        <a:solidFill>
                          <a:srgbClr val="FFC000"/>
                        </a:solidFill>
                        <a:effectLst/>
                        <a:uLnTx/>
                        <a:uFillTx/>
                        <a:latin typeface="Arial"/>
                        <a:ea typeface="宋体" charset="-122"/>
                        <a:cs typeface="Arial" panose="020B0604020202020204" pitchFamily="34" charset="0"/>
                      </a:endParaRPr>
                    </a:p>
                  </p:txBody>
                </p:sp>
                <p:sp>
                  <p:nvSpPr>
                    <p:cNvPr id="156" name="Freeform 155"/>
                    <p:cNvSpPr>
                      <a:spLocks/>
                    </p:cNvSpPr>
                    <p:nvPr/>
                  </p:nvSpPr>
                  <p:spPr>
                    <a:xfrm>
                      <a:off x="4520406" y="1150857"/>
                      <a:ext cx="1080000" cy="1151999"/>
                    </a:xfrm>
                    <a:custGeom>
                      <a:avLst/>
                      <a:gdLst>
                        <a:gd name="connsiteX0" fmla="*/ 540000 w 1080000"/>
                        <a:gd name="connsiteY0" fmla="*/ 0 h 1152000"/>
                        <a:gd name="connsiteX1" fmla="*/ 1080000 w 1080000"/>
                        <a:gd name="connsiteY1" fmla="*/ 576000 h 1152000"/>
                        <a:gd name="connsiteX2" fmla="*/ 540000 w 1080000"/>
                        <a:gd name="connsiteY2" fmla="*/ 1152000 h 1152000"/>
                        <a:gd name="connsiteX3" fmla="*/ 0 w 1080000"/>
                        <a:gd name="connsiteY3" fmla="*/ 576000 h 1152000"/>
                        <a:gd name="connsiteX4" fmla="*/ 540000 w 1080000"/>
                        <a:gd name="connsiteY4" fmla="*/ 0 h 1152000"/>
                        <a:gd name="connsiteX5" fmla="*/ 540000 w 1080000"/>
                        <a:gd name="connsiteY5" fmla="*/ 361142 h 1152000"/>
                        <a:gd name="connsiteX6" fmla="*/ 396000 w 1080000"/>
                        <a:gd name="connsiteY6" fmla="*/ 529142 h 1152000"/>
                        <a:gd name="connsiteX7" fmla="*/ 459488 w 1080000"/>
                        <a:gd name="connsiteY7" fmla="*/ 668451 h 1152000"/>
                        <a:gd name="connsiteX8" fmla="*/ 468578 w 1080000"/>
                        <a:gd name="connsiteY8" fmla="*/ 674206 h 1152000"/>
                        <a:gd name="connsiteX9" fmla="*/ 468578 w 1080000"/>
                        <a:gd name="connsiteY9" fmla="*/ 837366 h 1152000"/>
                        <a:gd name="connsiteX10" fmla="*/ 492386 w 1080000"/>
                        <a:gd name="connsiteY10" fmla="*/ 865142 h 1152000"/>
                        <a:gd name="connsiteX11" fmla="*/ 587614 w 1080000"/>
                        <a:gd name="connsiteY11" fmla="*/ 865142 h 1152000"/>
                        <a:gd name="connsiteX12" fmla="*/ 611422 w 1080000"/>
                        <a:gd name="connsiteY12" fmla="*/ 837366 h 1152000"/>
                        <a:gd name="connsiteX13" fmla="*/ 611422 w 1080000"/>
                        <a:gd name="connsiteY13" fmla="*/ 674206 h 1152000"/>
                        <a:gd name="connsiteX14" fmla="*/ 620512 w 1080000"/>
                        <a:gd name="connsiteY14" fmla="*/ 668451 h 1152000"/>
                        <a:gd name="connsiteX15" fmla="*/ 684000 w 1080000"/>
                        <a:gd name="connsiteY15" fmla="*/ 529142 h 1152000"/>
                        <a:gd name="connsiteX16" fmla="*/ 540000 w 1080000"/>
                        <a:gd name="connsiteY16" fmla="*/ 361142 h 115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80000" h="1152000">
                          <a:moveTo>
                            <a:pt x="540000" y="0"/>
                          </a:moveTo>
                          <a:cubicBezTo>
                            <a:pt x="838234" y="0"/>
                            <a:pt x="1080000" y="257884"/>
                            <a:pt x="1080000" y="576000"/>
                          </a:cubicBezTo>
                          <a:cubicBezTo>
                            <a:pt x="1080000" y="894116"/>
                            <a:pt x="838234" y="1152000"/>
                            <a:pt x="540000" y="1152000"/>
                          </a:cubicBezTo>
                          <a:cubicBezTo>
                            <a:pt x="241766" y="1152000"/>
                            <a:pt x="0" y="894116"/>
                            <a:pt x="0" y="576000"/>
                          </a:cubicBezTo>
                          <a:cubicBezTo>
                            <a:pt x="0" y="257884"/>
                            <a:pt x="241766" y="0"/>
                            <a:pt x="540000" y="0"/>
                          </a:cubicBezTo>
                          <a:close/>
                          <a:moveTo>
                            <a:pt x="540000" y="361142"/>
                          </a:moveTo>
                          <a:cubicBezTo>
                            <a:pt x="460471" y="361142"/>
                            <a:pt x="396000" y="436358"/>
                            <a:pt x="396000" y="529142"/>
                          </a:cubicBezTo>
                          <a:cubicBezTo>
                            <a:pt x="396000" y="587132"/>
                            <a:pt x="421184" y="638260"/>
                            <a:pt x="459488" y="668451"/>
                          </a:cubicBezTo>
                          <a:lnTo>
                            <a:pt x="468578" y="674206"/>
                          </a:lnTo>
                          <a:lnTo>
                            <a:pt x="468578" y="837366"/>
                          </a:lnTo>
                          <a:cubicBezTo>
                            <a:pt x="468578" y="852706"/>
                            <a:pt x="479237" y="865142"/>
                            <a:pt x="492386" y="865142"/>
                          </a:cubicBezTo>
                          <a:lnTo>
                            <a:pt x="587614" y="865142"/>
                          </a:lnTo>
                          <a:cubicBezTo>
                            <a:pt x="600763" y="865142"/>
                            <a:pt x="611422" y="852706"/>
                            <a:pt x="611422" y="837366"/>
                          </a:cubicBezTo>
                          <a:lnTo>
                            <a:pt x="611422" y="674206"/>
                          </a:lnTo>
                          <a:lnTo>
                            <a:pt x="620512" y="668451"/>
                          </a:lnTo>
                          <a:cubicBezTo>
                            <a:pt x="658816" y="638260"/>
                            <a:pt x="684000" y="587132"/>
                            <a:pt x="684000" y="529142"/>
                          </a:cubicBezTo>
                          <a:cubicBezTo>
                            <a:pt x="684000" y="436358"/>
                            <a:pt x="619529" y="361142"/>
                            <a:pt x="540000" y="361142"/>
                          </a:cubicBezTo>
                          <a:close/>
                        </a:path>
                      </a:pathLst>
                    </a:custGeom>
                    <a:solidFill>
                      <a:schemeClr val="bg2"/>
                    </a:solidFill>
                    <a:ln w="317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AU" sz="1200" b="1" i="0" u="none" strike="noStrike" kern="0" cap="none" spc="0" normalizeH="0" baseline="0" noProof="0">
                        <a:ln>
                          <a:noFill/>
                        </a:ln>
                        <a:solidFill>
                          <a:srgbClr val="FFC000"/>
                        </a:solidFill>
                        <a:effectLst/>
                        <a:uLnTx/>
                        <a:uFillTx/>
                        <a:latin typeface="Arial"/>
                        <a:ea typeface="宋体" charset="-122"/>
                        <a:cs typeface="Arial" panose="020B0604020202020204" pitchFamily="34" charset="0"/>
                      </a:endParaRPr>
                    </a:p>
                  </p:txBody>
                </p:sp>
              </p:grpSp>
            </p:grpSp>
            <p:grpSp>
              <p:nvGrpSpPr>
                <p:cNvPr id="148" name="Group 147"/>
                <p:cNvGrpSpPr/>
                <p:nvPr/>
              </p:nvGrpSpPr>
              <p:grpSpPr>
                <a:xfrm>
                  <a:off x="4921738" y="3393461"/>
                  <a:ext cx="432000" cy="432000"/>
                  <a:chOff x="1552352" y="1565115"/>
                  <a:chExt cx="1080000" cy="1080000"/>
                </a:xfrm>
              </p:grpSpPr>
              <p:sp>
                <p:nvSpPr>
                  <p:cNvPr id="149" name="椭圆 5"/>
                  <p:cNvSpPr>
                    <a:spLocks noChangeAspect="1"/>
                  </p:cNvSpPr>
                  <p:nvPr/>
                </p:nvSpPr>
                <p:spPr>
                  <a:xfrm>
                    <a:off x="1552352" y="1565115"/>
                    <a:ext cx="1080000" cy="1080000"/>
                  </a:xfrm>
                  <a:prstGeom prst="ellipse">
                    <a:avLst/>
                  </a:prstGeom>
                  <a:solidFill>
                    <a:srgbClr val="FF6600"/>
                  </a:solidFill>
                  <a:ln w="3175">
                    <a:solidFill>
                      <a:srgbClr val="FF66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grpSp>
                <p:nvGrpSpPr>
                  <p:cNvPr id="150" name="Group 149"/>
                  <p:cNvGrpSpPr>
                    <a:grpSpLocks noChangeAspect="1"/>
                  </p:cNvGrpSpPr>
                  <p:nvPr/>
                </p:nvGrpSpPr>
                <p:grpSpPr>
                  <a:xfrm>
                    <a:off x="1817777" y="1709115"/>
                    <a:ext cx="549150" cy="792000"/>
                    <a:chOff x="4520406" y="745237"/>
                    <a:chExt cx="1080000" cy="1557619"/>
                  </a:xfrm>
                </p:grpSpPr>
                <p:sp>
                  <p:nvSpPr>
                    <p:cNvPr id="151" name="Freeform 150"/>
                    <p:cNvSpPr>
                      <a:spLocks noChangeAspect="1"/>
                    </p:cNvSpPr>
                    <p:nvPr/>
                  </p:nvSpPr>
                  <p:spPr>
                    <a:xfrm>
                      <a:off x="4700406" y="745237"/>
                      <a:ext cx="720000" cy="521065"/>
                    </a:xfrm>
                    <a:custGeom>
                      <a:avLst/>
                      <a:gdLst>
                        <a:gd name="connsiteX0" fmla="*/ 360000 w 720000"/>
                        <a:gd name="connsiteY0" fmla="*/ 0 h 521067"/>
                        <a:gd name="connsiteX1" fmla="*/ 720000 w 720000"/>
                        <a:gd name="connsiteY1" fmla="*/ 360000 h 521067"/>
                        <a:gd name="connsiteX2" fmla="*/ 691709 w 720000"/>
                        <a:gd name="connsiteY2" fmla="*/ 500128 h 521067"/>
                        <a:gd name="connsiteX3" fmla="*/ 680345 w 720000"/>
                        <a:gd name="connsiteY3" fmla="*/ 521067 h 521067"/>
                        <a:gd name="connsiteX4" fmla="*/ 661919 w 720000"/>
                        <a:gd name="connsiteY4" fmla="*/ 504851 h 521067"/>
                        <a:gd name="connsiteX5" fmla="*/ 616675 w 720000"/>
                        <a:gd name="connsiteY5" fmla="*/ 478656 h 521067"/>
                        <a:gd name="connsiteX6" fmla="*/ 621189 w 720000"/>
                        <a:gd name="connsiteY6" fmla="*/ 470338 h 521067"/>
                        <a:gd name="connsiteX7" fmla="*/ 643465 w 720000"/>
                        <a:gd name="connsiteY7" fmla="*/ 360000 h 521067"/>
                        <a:gd name="connsiteX8" fmla="*/ 360000 w 720000"/>
                        <a:gd name="connsiteY8" fmla="*/ 76535 h 521067"/>
                        <a:gd name="connsiteX9" fmla="*/ 76536 w 720000"/>
                        <a:gd name="connsiteY9" fmla="*/ 360000 h 521067"/>
                        <a:gd name="connsiteX10" fmla="*/ 98812 w 720000"/>
                        <a:gd name="connsiteY10" fmla="*/ 470338 h 521067"/>
                        <a:gd name="connsiteX11" fmla="*/ 103327 w 720000"/>
                        <a:gd name="connsiteY11" fmla="*/ 478655 h 521067"/>
                        <a:gd name="connsiteX12" fmla="*/ 58081 w 720000"/>
                        <a:gd name="connsiteY12" fmla="*/ 504851 h 521067"/>
                        <a:gd name="connsiteX13" fmla="*/ 39656 w 720000"/>
                        <a:gd name="connsiteY13" fmla="*/ 521067 h 521067"/>
                        <a:gd name="connsiteX14" fmla="*/ 28291 w 720000"/>
                        <a:gd name="connsiteY14" fmla="*/ 500128 h 521067"/>
                        <a:gd name="connsiteX15" fmla="*/ 0 w 720000"/>
                        <a:gd name="connsiteY15" fmla="*/ 360000 h 521067"/>
                        <a:gd name="connsiteX16" fmla="*/ 360000 w 720000"/>
                        <a:gd name="connsiteY16" fmla="*/ 0 h 521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0000" h="521067">
                          <a:moveTo>
                            <a:pt x="360000" y="0"/>
                          </a:moveTo>
                          <a:cubicBezTo>
                            <a:pt x="558823" y="0"/>
                            <a:pt x="720000" y="161177"/>
                            <a:pt x="720000" y="360000"/>
                          </a:cubicBezTo>
                          <a:cubicBezTo>
                            <a:pt x="720000" y="409706"/>
                            <a:pt x="709927" y="457059"/>
                            <a:pt x="691709" y="500128"/>
                          </a:cubicBezTo>
                          <a:lnTo>
                            <a:pt x="680345" y="521067"/>
                          </a:lnTo>
                          <a:lnTo>
                            <a:pt x="661919" y="504851"/>
                          </a:lnTo>
                          <a:lnTo>
                            <a:pt x="616675" y="478656"/>
                          </a:lnTo>
                          <a:lnTo>
                            <a:pt x="621189" y="470338"/>
                          </a:lnTo>
                          <a:cubicBezTo>
                            <a:pt x="635533" y="436424"/>
                            <a:pt x="643465" y="399139"/>
                            <a:pt x="643465" y="360000"/>
                          </a:cubicBezTo>
                          <a:cubicBezTo>
                            <a:pt x="643465" y="203446"/>
                            <a:pt x="516554" y="76535"/>
                            <a:pt x="360000" y="76535"/>
                          </a:cubicBezTo>
                          <a:cubicBezTo>
                            <a:pt x="203447" y="76535"/>
                            <a:pt x="76536" y="203446"/>
                            <a:pt x="76536" y="360000"/>
                          </a:cubicBezTo>
                          <a:cubicBezTo>
                            <a:pt x="76536" y="399139"/>
                            <a:pt x="84468" y="436424"/>
                            <a:pt x="98812" y="470338"/>
                          </a:cubicBezTo>
                          <a:lnTo>
                            <a:pt x="103327" y="478655"/>
                          </a:lnTo>
                          <a:lnTo>
                            <a:pt x="58081" y="504851"/>
                          </a:lnTo>
                          <a:lnTo>
                            <a:pt x="39656" y="521067"/>
                          </a:lnTo>
                          <a:lnTo>
                            <a:pt x="28291" y="500128"/>
                          </a:lnTo>
                          <a:cubicBezTo>
                            <a:pt x="10074" y="457059"/>
                            <a:pt x="0" y="409706"/>
                            <a:pt x="0" y="360000"/>
                          </a:cubicBezTo>
                          <a:cubicBezTo>
                            <a:pt x="0" y="161177"/>
                            <a:pt x="161177" y="0"/>
                            <a:pt x="360000" y="0"/>
                          </a:cubicBezTo>
                          <a:close/>
                        </a:path>
                      </a:pathLst>
                    </a:custGeom>
                    <a:solidFill>
                      <a:schemeClr val="bg2"/>
                    </a:solidFill>
                    <a:ln w="317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AU" sz="1200" b="1" i="0" u="none" strike="noStrike" kern="0" cap="none" spc="0" normalizeH="0" baseline="0" noProof="0">
                        <a:ln>
                          <a:noFill/>
                        </a:ln>
                        <a:solidFill>
                          <a:srgbClr val="FFC000"/>
                        </a:solidFill>
                        <a:effectLst/>
                        <a:uLnTx/>
                        <a:uFillTx/>
                        <a:latin typeface="Arial"/>
                        <a:ea typeface="宋体" charset="-122"/>
                        <a:cs typeface="Arial" panose="020B0604020202020204" pitchFamily="34" charset="0"/>
                      </a:endParaRPr>
                    </a:p>
                  </p:txBody>
                </p:sp>
                <p:sp>
                  <p:nvSpPr>
                    <p:cNvPr id="152" name="Freeform 151"/>
                    <p:cNvSpPr>
                      <a:spLocks/>
                    </p:cNvSpPr>
                    <p:nvPr/>
                  </p:nvSpPr>
                  <p:spPr>
                    <a:xfrm>
                      <a:off x="4520406" y="1150857"/>
                      <a:ext cx="1080000" cy="1151999"/>
                    </a:xfrm>
                    <a:custGeom>
                      <a:avLst/>
                      <a:gdLst>
                        <a:gd name="connsiteX0" fmla="*/ 540000 w 1080000"/>
                        <a:gd name="connsiteY0" fmla="*/ 0 h 1152000"/>
                        <a:gd name="connsiteX1" fmla="*/ 1080000 w 1080000"/>
                        <a:gd name="connsiteY1" fmla="*/ 576000 h 1152000"/>
                        <a:gd name="connsiteX2" fmla="*/ 540000 w 1080000"/>
                        <a:gd name="connsiteY2" fmla="*/ 1152000 h 1152000"/>
                        <a:gd name="connsiteX3" fmla="*/ 0 w 1080000"/>
                        <a:gd name="connsiteY3" fmla="*/ 576000 h 1152000"/>
                        <a:gd name="connsiteX4" fmla="*/ 540000 w 1080000"/>
                        <a:gd name="connsiteY4" fmla="*/ 0 h 1152000"/>
                        <a:gd name="connsiteX5" fmla="*/ 540000 w 1080000"/>
                        <a:gd name="connsiteY5" fmla="*/ 361142 h 1152000"/>
                        <a:gd name="connsiteX6" fmla="*/ 396000 w 1080000"/>
                        <a:gd name="connsiteY6" fmla="*/ 529142 h 1152000"/>
                        <a:gd name="connsiteX7" fmla="*/ 459488 w 1080000"/>
                        <a:gd name="connsiteY7" fmla="*/ 668451 h 1152000"/>
                        <a:gd name="connsiteX8" fmla="*/ 468578 w 1080000"/>
                        <a:gd name="connsiteY8" fmla="*/ 674206 h 1152000"/>
                        <a:gd name="connsiteX9" fmla="*/ 468578 w 1080000"/>
                        <a:gd name="connsiteY9" fmla="*/ 837366 h 1152000"/>
                        <a:gd name="connsiteX10" fmla="*/ 492386 w 1080000"/>
                        <a:gd name="connsiteY10" fmla="*/ 865142 h 1152000"/>
                        <a:gd name="connsiteX11" fmla="*/ 587614 w 1080000"/>
                        <a:gd name="connsiteY11" fmla="*/ 865142 h 1152000"/>
                        <a:gd name="connsiteX12" fmla="*/ 611422 w 1080000"/>
                        <a:gd name="connsiteY12" fmla="*/ 837366 h 1152000"/>
                        <a:gd name="connsiteX13" fmla="*/ 611422 w 1080000"/>
                        <a:gd name="connsiteY13" fmla="*/ 674206 h 1152000"/>
                        <a:gd name="connsiteX14" fmla="*/ 620512 w 1080000"/>
                        <a:gd name="connsiteY14" fmla="*/ 668451 h 1152000"/>
                        <a:gd name="connsiteX15" fmla="*/ 684000 w 1080000"/>
                        <a:gd name="connsiteY15" fmla="*/ 529142 h 1152000"/>
                        <a:gd name="connsiteX16" fmla="*/ 540000 w 1080000"/>
                        <a:gd name="connsiteY16" fmla="*/ 361142 h 115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80000" h="1152000">
                          <a:moveTo>
                            <a:pt x="540000" y="0"/>
                          </a:moveTo>
                          <a:cubicBezTo>
                            <a:pt x="838234" y="0"/>
                            <a:pt x="1080000" y="257884"/>
                            <a:pt x="1080000" y="576000"/>
                          </a:cubicBezTo>
                          <a:cubicBezTo>
                            <a:pt x="1080000" y="894116"/>
                            <a:pt x="838234" y="1152000"/>
                            <a:pt x="540000" y="1152000"/>
                          </a:cubicBezTo>
                          <a:cubicBezTo>
                            <a:pt x="241766" y="1152000"/>
                            <a:pt x="0" y="894116"/>
                            <a:pt x="0" y="576000"/>
                          </a:cubicBezTo>
                          <a:cubicBezTo>
                            <a:pt x="0" y="257884"/>
                            <a:pt x="241766" y="0"/>
                            <a:pt x="540000" y="0"/>
                          </a:cubicBezTo>
                          <a:close/>
                          <a:moveTo>
                            <a:pt x="540000" y="361142"/>
                          </a:moveTo>
                          <a:cubicBezTo>
                            <a:pt x="460471" y="361142"/>
                            <a:pt x="396000" y="436358"/>
                            <a:pt x="396000" y="529142"/>
                          </a:cubicBezTo>
                          <a:cubicBezTo>
                            <a:pt x="396000" y="587132"/>
                            <a:pt x="421184" y="638260"/>
                            <a:pt x="459488" y="668451"/>
                          </a:cubicBezTo>
                          <a:lnTo>
                            <a:pt x="468578" y="674206"/>
                          </a:lnTo>
                          <a:lnTo>
                            <a:pt x="468578" y="837366"/>
                          </a:lnTo>
                          <a:cubicBezTo>
                            <a:pt x="468578" y="852706"/>
                            <a:pt x="479237" y="865142"/>
                            <a:pt x="492386" y="865142"/>
                          </a:cubicBezTo>
                          <a:lnTo>
                            <a:pt x="587614" y="865142"/>
                          </a:lnTo>
                          <a:cubicBezTo>
                            <a:pt x="600763" y="865142"/>
                            <a:pt x="611422" y="852706"/>
                            <a:pt x="611422" y="837366"/>
                          </a:cubicBezTo>
                          <a:lnTo>
                            <a:pt x="611422" y="674206"/>
                          </a:lnTo>
                          <a:lnTo>
                            <a:pt x="620512" y="668451"/>
                          </a:lnTo>
                          <a:cubicBezTo>
                            <a:pt x="658816" y="638260"/>
                            <a:pt x="684000" y="587132"/>
                            <a:pt x="684000" y="529142"/>
                          </a:cubicBezTo>
                          <a:cubicBezTo>
                            <a:pt x="684000" y="436358"/>
                            <a:pt x="619529" y="361142"/>
                            <a:pt x="540000" y="361142"/>
                          </a:cubicBezTo>
                          <a:close/>
                        </a:path>
                      </a:pathLst>
                    </a:custGeom>
                    <a:solidFill>
                      <a:schemeClr val="bg2"/>
                    </a:solidFill>
                    <a:ln w="3175">
                      <a:solidFill>
                        <a:schemeClr val="bg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AU" sz="1200" b="1" i="0" u="none" strike="noStrike" kern="0" cap="none" spc="0" normalizeH="0" baseline="0" noProof="0">
                        <a:ln>
                          <a:noFill/>
                        </a:ln>
                        <a:solidFill>
                          <a:srgbClr val="FFC000"/>
                        </a:solidFill>
                        <a:effectLst/>
                        <a:uLnTx/>
                        <a:uFillTx/>
                        <a:latin typeface="Arial"/>
                        <a:ea typeface="宋体" charset="-122"/>
                        <a:cs typeface="Arial" panose="020B0604020202020204" pitchFamily="34" charset="0"/>
                      </a:endParaRPr>
                    </a:p>
                  </p:txBody>
                </p:sp>
              </p:grpSp>
            </p:grpSp>
          </p:grpSp>
          <p:grpSp>
            <p:nvGrpSpPr>
              <p:cNvPr id="140" name="Group 139"/>
              <p:cNvGrpSpPr/>
              <p:nvPr/>
            </p:nvGrpSpPr>
            <p:grpSpPr>
              <a:xfrm>
                <a:off x="3770501" y="3127799"/>
                <a:ext cx="396000" cy="855120"/>
                <a:chOff x="3770501" y="3127799"/>
                <a:chExt cx="396000" cy="855120"/>
              </a:xfrm>
            </p:grpSpPr>
            <p:sp>
              <p:nvSpPr>
                <p:cNvPr id="144" name="Freeform 143"/>
                <p:cNvSpPr>
                  <a:spLocks noChangeAspect="1"/>
                </p:cNvSpPr>
                <p:nvPr/>
              </p:nvSpPr>
              <p:spPr>
                <a:xfrm rot="5400000">
                  <a:off x="3770501" y="3127799"/>
                  <a:ext cx="396000" cy="396000"/>
                </a:xfrm>
                <a:custGeom>
                  <a:avLst/>
                  <a:gdLst>
                    <a:gd name="connsiteX0" fmla="*/ 922617 w 1512000"/>
                    <a:gd name="connsiteY0" fmla="*/ 905922 h 1512000"/>
                    <a:gd name="connsiteX1" fmla="*/ 974441 w 1512000"/>
                    <a:gd name="connsiteY1" fmla="*/ 905922 h 1512000"/>
                    <a:gd name="connsiteX2" fmla="*/ 974441 w 1512000"/>
                    <a:gd name="connsiteY2" fmla="*/ 1103922 h 1512000"/>
                    <a:gd name="connsiteX3" fmla="*/ 1050793 w 1512000"/>
                    <a:gd name="connsiteY3" fmla="*/ 1103922 h 1512000"/>
                    <a:gd name="connsiteX4" fmla="*/ 1050793 w 1512000"/>
                    <a:gd name="connsiteY4" fmla="*/ 905922 h 1512000"/>
                    <a:gd name="connsiteX5" fmla="*/ 1102617 w 1512000"/>
                    <a:gd name="connsiteY5" fmla="*/ 905922 h 1512000"/>
                    <a:gd name="connsiteX6" fmla="*/ 1012617 w 1512000"/>
                    <a:gd name="connsiteY6" fmla="*/ 815922 h 1512000"/>
                    <a:gd name="connsiteX7" fmla="*/ 825338 w 1512000"/>
                    <a:gd name="connsiteY7" fmla="*/ 673576 h 1512000"/>
                    <a:gd name="connsiteX8" fmla="*/ 1046378 w 1512000"/>
                    <a:gd name="connsiteY8" fmla="*/ 673576 h 1512000"/>
                    <a:gd name="connsiteX9" fmla="*/ 1046378 w 1512000"/>
                    <a:gd name="connsiteY9" fmla="*/ 759508 h 1512000"/>
                    <a:gd name="connsiteX10" fmla="*/ 1185338 w 1512000"/>
                    <a:gd name="connsiteY10" fmla="*/ 640316 h 1512000"/>
                    <a:gd name="connsiteX11" fmla="*/ 1046378 w 1512000"/>
                    <a:gd name="connsiteY11" fmla="*/ 521123 h 1512000"/>
                    <a:gd name="connsiteX12" fmla="*/ 1046378 w 1512000"/>
                    <a:gd name="connsiteY12" fmla="*/ 607055 h 1512000"/>
                    <a:gd name="connsiteX13" fmla="*/ 891859 w 1512000"/>
                    <a:gd name="connsiteY13" fmla="*/ 607055 h 1512000"/>
                    <a:gd name="connsiteX14" fmla="*/ 891859 w 1512000"/>
                    <a:gd name="connsiteY14" fmla="*/ 384194 h 1512000"/>
                    <a:gd name="connsiteX15" fmla="*/ 825338 w 1512000"/>
                    <a:gd name="connsiteY15" fmla="*/ 384194 h 1512000"/>
                    <a:gd name="connsiteX16" fmla="*/ 661032 w 1512000"/>
                    <a:gd name="connsiteY16" fmla="*/ 919866 h 1512000"/>
                    <a:gd name="connsiteX17" fmla="*/ 722447 w 1512000"/>
                    <a:gd name="connsiteY17" fmla="*/ 919866 h 1512000"/>
                    <a:gd name="connsiteX18" fmla="*/ 722447 w 1512000"/>
                    <a:gd name="connsiteY18" fmla="*/ 1103922 h 1512000"/>
                    <a:gd name="connsiteX19" fmla="*/ 794447 w 1512000"/>
                    <a:gd name="connsiteY19" fmla="*/ 1103922 h 1512000"/>
                    <a:gd name="connsiteX20" fmla="*/ 794447 w 1512000"/>
                    <a:gd name="connsiteY20" fmla="*/ 919866 h 1512000"/>
                    <a:gd name="connsiteX21" fmla="*/ 858924 w 1512000"/>
                    <a:gd name="connsiteY21" fmla="*/ 919866 h 1512000"/>
                    <a:gd name="connsiteX22" fmla="*/ 858924 w 1512000"/>
                    <a:gd name="connsiteY22" fmla="*/ 865866 h 1512000"/>
                    <a:gd name="connsiteX23" fmla="*/ 794447 w 1512000"/>
                    <a:gd name="connsiteY23" fmla="*/ 865866 h 1512000"/>
                    <a:gd name="connsiteX24" fmla="*/ 794447 w 1512000"/>
                    <a:gd name="connsiteY24" fmla="*/ 815922 h 1512000"/>
                    <a:gd name="connsiteX25" fmla="*/ 722447 w 1512000"/>
                    <a:gd name="connsiteY25" fmla="*/ 815922 h 1512000"/>
                    <a:gd name="connsiteX26" fmla="*/ 722447 w 1512000"/>
                    <a:gd name="connsiteY26" fmla="*/ 865866 h 1512000"/>
                    <a:gd name="connsiteX27" fmla="*/ 661032 w 1512000"/>
                    <a:gd name="connsiteY27" fmla="*/ 865866 h 1512000"/>
                    <a:gd name="connsiteX28" fmla="*/ 415373 w 1512000"/>
                    <a:gd name="connsiteY28" fmla="*/ 905922 h 1512000"/>
                    <a:gd name="connsiteX29" fmla="*/ 467197 w 1512000"/>
                    <a:gd name="connsiteY29" fmla="*/ 905922 h 1512000"/>
                    <a:gd name="connsiteX30" fmla="*/ 467197 w 1512000"/>
                    <a:gd name="connsiteY30" fmla="*/ 1103922 h 1512000"/>
                    <a:gd name="connsiteX31" fmla="*/ 543549 w 1512000"/>
                    <a:gd name="connsiteY31" fmla="*/ 1103922 h 1512000"/>
                    <a:gd name="connsiteX32" fmla="*/ 543549 w 1512000"/>
                    <a:gd name="connsiteY32" fmla="*/ 905922 h 1512000"/>
                    <a:gd name="connsiteX33" fmla="*/ 595373 w 1512000"/>
                    <a:gd name="connsiteY33" fmla="*/ 905922 h 1512000"/>
                    <a:gd name="connsiteX34" fmla="*/ 505373 w 1512000"/>
                    <a:gd name="connsiteY34" fmla="*/ 815922 h 1512000"/>
                    <a:gd name="connsiteX35" fmla="*/ 408550 w 1512000"/>
                    <a:gd name="connsiteY35" fmla="*/ 672542 h 1512000"/>
                    <a:gd name="connsiteX36" fmla="*/ 682618 w 1512000"/>
                    <a:gd name="connsiteY36" fmla="*/ 672542 h 1512000"/>
                    <a:gd name="connsiteX37" fmla="*/ 682618 w 1512000"/>
                    <a:gd name="connsiteY37" fmla="*/ 437854 h 1512000"/>
                    <a:gd name="connsiteX38" fmla="*/ 768550 w 1512000"/>
                    <a:gd name="connsiteY38" fmla="*/ 437854 h 1512000"/>
                    <a:gd name="connsiteX39" fmla="*/ 649358 w 1512000"/>
                    <a:gd name="connsiteY39" fmla="*/ 312542 h 1512000"/>
                    <a:gd name="connsiteX40" fmla="*/ 530165 w 1512000"/>
                    <a:gd name="connsiteY40" fmla="*/ 437854 h 1512000"/>
                    <a:gd name="connsiteX41" fmla="*/ 616097 w 1512000"/>
                    <a:gd name="connsiteY41" fmla="*/ 437854 h 1512000"/>
                    <a:gd name="connsiteX42" fmla="*/ 616097 w 1512000"/>
                    <a:gd name="connsiteY42" fmla="*/ 606021 h 1512000"/>
                    <a:gd name="connsiteX43" fmla="*/ 408550 w 1512000"/>
                    <a:gd name="connsiteY43" fmla="*/ 606021 h 1512000"/>
                    <a:gd name="connsiteX44" fmla="*/ 216000 w 1512000"/>
                    <a:gd name="connsiteY44" fmla="*/ 756000 h 1512000"/>
                    <a:gd name="connsiteX45" fmla="*/ 756000 w 1512000"/>
                    <a:gd name="connsiteY45" fmla="*/ 216000 h 1512000"/>
                    <a:gd name="connsiteX46" fmla="*/ 1296000 w 1512000"/>
                    <a:gd name="connsiteY46" fmla="*/ 756000 h 1512000"/>
                    <a:gd name="connsiteX47" fmla="*/ 756000 w 1512000"/>
                    <a:gd name="connsiteY47" fmla="*/ 1296000 h 1512000"/>
                    <a:gd name="connsiteX48" fmla="*/ 216000 w 1512000"/>
                    <a:gd name="connsiteY48" fmla="*/ 756000 h 1512000"/>
                    <a:gd name="connsiteX49" fmla="*/ 108000 w 1512000"/>
                    <a:gd name="connsiteY49" fmla="*/ 756000 h 1512000"/>
                    <a:gd name="connsiteX50" fmla="*/ 756000 w 1512000"/>
                    <a:gd name="connsiteY50" fmla="*/ 1404000 h 1512000"/>
                    <a:gd name="connsiteX51" fmla="*/ 1404000 w 1512000"/>
                    <a:gd name="connsiteY51" fmla="*/ 756000 h 1512000"/>
                    <a:gd name="connsiteX52" fmla="*/ 756000 w 1512000"/>
                    <a:gd name="connsiteY52" fmla="*/ 108000 h 1512000"/>
                    <a:gd name="connsiteX53" fmla="*/ 108000 w 1512000"/>
                    <a:gd name="connsiteY53" fmla="*/ 756000 h 1512000"/>
                    <a:gd name="connsiteX54" fmla="*/ 0 w 1512000"/>
                    <a:gd name="connsiteY54" fmla="*/ 756000 h 1512000"/>
                    <a:gd name="connsiteX55" fmla="*/ 756000 w 1512000"/>
                    <a:gd name="connsiteY55" fmla="*/ 0 h 1512000"/>
                    <a:gd name="connsiteX56" fmla="*/ 1512000 w 1512000"/>
                    <a:gd name="connsiteY56" fmla="*/ 756000 h 1512000"/>
                    <a:gd name="connsiteX57" fmla="*/ 756000 w 1512000"/>
                    <a:gd name="connsiteY57" fmla="*/ 1512000 h 1512000"/>
                    <a:gd name="connsiteX58" fmla="*/ 0 w 1512000"/>
                    <a:gd name="connsiteY58" fmla="*/ 756000 h 151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512000" h="1512000">
                      <a:moveTo>
                        <a:pt x="922617" y="905922"/>
                      </a:moveTo>
                      <a:lnTo>
                        <a:pt x="974441" y="905922"/>
                      </a:lnTo>
                      <a:lnTo>
                        <a:pt x="974441" y="1103922"/>
                      </a:lnTo>
                      <a:lnTo>
                        <a:pt x="1050793" y="1103922"/>
                      </a:lnTo>
                      <a:lnTo>
                        <a:pt x="1050793" y="905922"/>
                      </a:lnTo>
                      <a:lnTo>
                        <a:pt x="1102617" y="905922"/>
                      </a:lnTo>
                      <a:lnTo>
                        <a:pt x="1012617" y="815922"/>
                      </a:lnTo>
                      <a:close/>
                      <a:moveTo>
                        <a:pt x="825338" y="673576"/>
                      </a:moveTo>
                      <a:lnTo>
                        <a:pt x="1046378" y="673576"/>
                      </a:lnTo>
                      <a:lnTo>
                        <a:pt x="1046378" y="759508"/>
                      </a:lnTo>
                      <a:lnTo>
                        <a:pt x="1185338" y="640316"/>
                      </a:lnTo>
                      <a:lnTo>
                        <a:pt x="1046378" y="521123"/>
                      </a:lnTo>
                      <a:lnTo>
                        <a:pt x="1046378" y="607055"/>
                      </a:lnTo>
                      <a:lnTo>
                        <a:pt x="891859" y="607055"/>
                      </a:lnTo>
                      <a:lnTo>
                        <a:pt x="891859" y="384194"/>
                      </a:lnTo>
                      <a:lnTo>
                        <a:pt x="825338" y="384194"/>
                      </a:lnTo>
                      <a:close/>
                      <a:moveTo>
                        <a:pt x="661032" y="919866"/>
                      </a:moveTo>
                      <a:lnTo>
                        <a:pt x="722447" y="919866"/>
                      </a:lnTo>
                      <a:lnTo>
                        <a:pt x="722447" y="1103922"/>
                      </a:lnTo>
                      <a:lnTo>
                        <a:pt x="794447" y="1103922"/>
                      </a:lnTo>
                      <a:lnTo>
                        <a:pt x="794447" y="919866"/>
                      </a:lnTo>
                      <a:lnTo>
                        <a:pt x="858924" y="919866"/>
                      </a:lnTo>
                      <a:lnTo>
                        <a:pt x="858924" y="865866"/>
                      </a:lnTo>
                      <a:lnTo>
                        <a:pt x="794447" y="865866"/>
                      </a:lnTo>
                      <a:lnTo>
                        <a:pt x="794447" y="815922"/>
                      </a:lnTo>
                      <a:lnTo>
                        <a:pt x="722447" y="815922"/>
                      </a:lnTo>
                      <a:lnTo>
                        <a:pt x="722447" y="865866"/>
                      </a:lnTo>
                      <a:lnTo>
                        <a:pt x="661032" y="865866"/>
                      </a:lnTo>
                      <a:close/>
                      <a:moveTo>
                        <a:pt x="415373" y="905922"/>
                      </a:moveTo>
                      <a:lnTo>
                        <a:pt x="467197" y="905922"/>
                      </a:lnTo>
                      <a:lnTo>
                        <a:pt x="467197" y="1103922"/>
                      </a:lnTo>
                      <a:lnTo>
                        <a:pt x="543549" y="1103922"/>
                      </a:lnTo>
                      <a:lnTo>
                        <a:pt x="543549" y="905922"/>
                      </a:lnTo>
                      <a:lnTo>
                        <a:pt x="595373" y="905922"/>
                      </a:lnTo>
                      <a:lnTo>
                        <a:pt x="505373" y="815922"/>
                      </a:lnTo>
                      <a:close/>
                      <a:moveTo>
                        <a:pt x="408550" y="672542"/>
                      </a:moveTo>
                      <a:lnTo>
                        <a:pt x="682618" y="672542"/>
                      </a:lnTo>
                      <a:lnTo>
                        <a:pt x="682618" y="437854"/>
                      </a:lnTo>
                      <a:lnTo>
                        <a:pt x="768550" y="437854"/>
                      </a:lnTo>
                      <a:lnTo>
                        <a:pt x="649358" y="312542"/>
                      </a:lnTo>
                      <a:lnTo>
                        <a:pt x="530165" y="437854"/>
                      </a:lnTo>
                      <a:lnTo>
                        <a:pt x="616097" y="437854"/>
                      </a:lnTo>
                      <a:lnTo>
                        <a:pt x="616097" y="606021"/>
                      </a:lnTo>
                      <a:lnTo>
                        <a:pt x="408550" y="606021"/>
                      </a:lnTo>
                      <a:close/>
                      <a:moveTo>
                        <a:pt x="216000" y="756000"/>
                      </a:moveTo>
                      <a:cubicBezTo>
                        <a:pt x="216000" y="457766"/>
                        <a:pt x="457766" y="216000"/>
                        <a:pt x="756000" y="216000"/>
                      </a:cubicBezTo>
                      <a:cubicBezTo>
                        <a:pt x="1054234" y="216000"/>
                        <a:pt x="1296000" y="457766"/>
                        <a:pt x="1296000" y="756000"/>
                      </a:cubicBezTo>
                      <a:cubicBezTo>
                        <a:pt x="1296000" y="1054234"/>
                        <a:pt x="1054234" y="1296000"/>
                        <a:pt x="756000" y="1296000"/>
                      </a:cubicBezTo>
                      <a:cubicBezTo>
                        <a:pt x="457766" y="1296000"/>
                        <a:pt x="216000" y="1054234"/>
                        <a:pt x="216000" y="756000"/>
                      </a:cubicBezTo>
                      <a:close/>
                      <a:moveTo>
                        <a:pt x="108000" y="756000"/>
                      </a:moveTo>
                      <a:cubicBezTo>
                        <a:pt x="108000" y="1113881"/>
                        <a:pt x="398119" y="1404000"/>
                        <a:pt x="756000" y="1404000"/>
                      </a:cubicBezTo>
                      <a:cubicBezTo>
                        <a:pt x="1113881" y="1404000"/>
                        <a:pt x="1404000" y="1113881"/>
                        <a:pt x="1404000" y="756000"/>
                      </a:cubicBezTo>
                      <a:cubicBezTo>
                        <a:pt x="1404000" y="398119"/>
                        <a:pt x="1113881" y="108000"/>
                        <a:pt x="756000" y="108000"/>
                      </a:cubicBezTo>
                      <a:cubicBezTo>
                        <a:pt x="398119" y="108000"/>
                        <a:pt x="108000" y="398119"/>
                        <a:pt x="108000" y="756000"/>
                      </a:cubicBezTo>
                      <a:close/>
                      <a:moveTo>
                        <a:pt x="0" y="756000"/>
                      </a:moveTo>
                      <a:cubicBezTo>
                        <a:pt x="0" y="338473"/>
                        <a:pt x="338473" y="0"/>
                        <a:pt x="756000" y="0"/>
                      </a:cubicBezTo>
                      <a:cubicBezTo>
                        <a:pt x="1173527" y="0"/>
                        <a:pt x="1512000" y="338473"/>
                        <a:pt x="1512000" y="756000"/>
                      </a:cubicBezTo>
                      <a:cubicBezTo>
                        <a:pt x="1512000" y="1173527"/>
                        <a:pt x="1173527" y="1512000"/>
                        <a:pt x="756000" y="1512000"/>
                      </a:cubicBezTo>
                      <a:cubicBezTo>
                        <a:pt x="338473" y="1512000"/>
                        <a:pt x="0" y="1173527"/>
                        <a:pt x="0" y="75600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272" rtl="0" eaLnBrk="1" fontAlgn="auto" latinLnBrk="0" hangingPunct="1">
                    <a:lnSpc>
                      <a:spcPct val="100000"/>
                    </a:lnSpc>
                    <a:spcBef>
                      <a:spcPts val="0"/>
                    </a:spcBef>
                    <a:spcAft>
                      <a:spcPts val="0"/>
                    </a:spcAft>
                    <a:buClrTx/>
                    <a:buSzTx/>
                    <a:buFontTx/>
                    <a:buNone/>
                    <a:tabLst/>
                    <a:defRPr/>
                  </a:pPr>
                  <a:endParaRPr kumimoji="0" lang="en-SG" sz="2400" b="0" i="0" u="none" strike="noStrike" kern="1200" cap="none" spc="0" normalizeH="0" baseline="0" noProof="0">
                    <a:ln>
                      <a:noFill/>
                    </a:ln>
                    <a:solidFill>
                      <a:prstClr val="white"/>
                    </a:solidFill>
                    <a:effectLst/>
                    <a:uLnTx/>
                    <a:uFillTx/>
                    <a:latin typeface="Arial"/>
                    <a:ea typeface="微软雅黑"/>
                    <a:cs typeface="+mn-cs"/>
                  </a:endParaRPr>
                </a:p>
              </p:txBody>
            </p:sp>
            <p:sp>
              <p:nvSpPr>
                <p:cNvPr id="145" name="Freeform 144"/>
                <p:cNvSpPr>
                  <a:spLocks noChangeAspect="1"/>
                </p:cNvSpPr>
                <p:nvPr/>
              </p:nvSpPr>
              <p:spPr>
                <a:xfrm rot="5400000">
                  <a:off x="3770501" y="3586919"/>
                  <a:ext cx="396000" cy="396000"/>
                </a:xfrm>
                <a:custGeom>
                  <a:avLst/>
                  <a:gdLst>
                    <a:gd name="connsiteX0" fmla="*/ 922617 w 1512000"/>
                    <a:gd name="connsiteY0" fmla="*/ 905922 h 1512000"/>
                    <a:gd name="connsiteX1" fmla="*/ 974441 w 1512000"/>
                    <a:gd name="connsiteY1" fmla="*/ 905922 h 1512000"/>
                    <a:gd name="connsiteX2" fmla="*/ 974441 w 1512000"/>
                    <a:gd name="connsiteY2" fmla="*/ 1103922 h 1512000"/>
                    <a:gd name="connsiteX3" fmla="*/ 1050793 w 1512000"/>
                    <a:gd name="connsiteY3" fmla="*/ 1103922 h 1512000"/>
                    <a:gd name="connsiteX4" fmla="*/ 1050793 w 1512000"/>
                    <a:gd name="connsiteY4" fmla="*/ 905922 h 1512000"/>
                    <a:gd name="connsiteX5" fmla="*/ 1102617 w 1512000"/>
                    <a:gd name="connsiteY5" fmla="*/ 905922 h 1512000"/>
                    <a:gd name="connsiteX6" fmla="*/ 1012617 w 1512000"/>
                    <a:gd name="connsiteY6" fmla="*/ 815922 h 1512000"/>
                    <a:gd name="connsiteX7" fmla="*/ 825338 w 1512000"/>
                    <a:gd name="connsiteY7" fmla="*/ 673576 h 1512000"/>
                    <a:gd name="connsiteX8" fmla="*/ 1046378 w 1512000"/>
                    <a:gd name="connsiteY8" fmla="*/ 673576 h 1512000"/>
                    <a:gd name="connsiteX9" fmla="*/ 1046378 w 1512000"/>
                    <a:gd name="connsiteY9" fmla="*/ 759508 h 1512000"/>
                    <a:gd name="connsiteX10" fmla="*/ 1185338 w 1512000"/>
                    <a:gd name="connsiteY10" fmla="*/ 640316 h 1512000"/>
                    <a:gd name="connsiteX11" fmla="*/ 1046378 w 1512000"/>
                    <a:gd name="connsiteY11" fmla="*/ 521123 h 1512000"/>
                    <a:gd name="connsiteX12" fmla="*/ 1046378 w 1512000"/>
                    <a:gd name="connsiteY12" fmla="*/ 607055 h 1512000"/>
                    <a:gd name="connsiteX13" fmla="*/ 891859 w 1512000"/>
                    <a:gd name="connsiteY13" fmla="*/ 607055 h 1512000"/>
                    <a:gd name="connsiteX14" fmla="*/ 891859 w 1512000"/>
                    <a:gd name="connsiteY14" fmla="*/ 384194 h 1512000"/>
                    <a:gd name="connsiteX15" fmla="*/ 825338 w 1512000"/>
                    <a:gd name="connsiteY15" fmla="*/ 384194 h 1512000"/>
                    <a:gd name="connsiteX16" fmla="*/ 661032 w 1512000"/>
                    <a:gd name="connsiteY16" fmla="*/ 919866 h 1512000"/>
                    <a:gd name="connsiteX17" fmla="*/ 722447 w 1512000"/>
                    <a:gd name="connsiteY17" fmla="*/ 919866 h 1512000"/>
                    <a:gd name="connsiteX18" fmla="*/ 722447 w 1512000"/>
                    <a:gd name="connsiteY18" fmla="*/ 1103922 h 1512000"/>
                    <a:gd name="connsiteX19" fmla="*/ 794447 w 1512000"/>
                    <a:gd name="connsiteY19" fmla="*/ 1103922 h 1512000"/>
                    <a:gd name="connsiteX20" fmla="*/ 794447 w 1512000"/>
                    <a:gd name="connsiteY20" fmla="*/ 919866 h 1512000"/>
                    <a:gd name="connsiteX21" fmla="*/ 858924 w 1512000"/>
                    <a:gd name="connsiteY21" fmla="*/ 919866 h 1512000"/>
                    <a:gd name="connsiteX22" fmla="*/ 858924 w 1512000"/>
                    <a:gd name="connsiteY22" fmla="*/ 865866 h 1512000"/>
                    <a:gd name="connsiteX23" fmla="*/ 794447 w 1512000"/>
                    <a:gd name="connsiteY23" fmla="*/ 865866 h 1512000"/>
                    <a:gd name="connsiteX24" fmla="*/ 794447 w 1512000"/>
                    <a:gd name="connsiteY24" fmla="*/ 815922 h 1512000"/>
                    <a:gd name="connsiteX25" fmla="*/ 722447 w 1512000"/>
                    <a:gd name="connsiteY25" fmla="*/ 815922 h 1512000"/>
                    <a:gd name="connsiteX26" fmla="*/ 722447 w 1512000"/>
                    <a:gd name="connsiteY26" fmla="*/ 865866 h 1512000"/>
                    <a:gd name="connsiteX27" fmla="*/ 661032 w 1512000"/>
                    <a:gd name="connsiteY27" fmla="*/ 865866 h 1512000"/>
                    <a:gd name="connsiteX28" fmla="*/ 415373 w 1512000"/>
                    <a:gd name="connsiteY28" fmla="*/ 905922 h 1512000"/>
                    <a:gd name="connsiteX29" fmla="*/ 467197 w 1512000"/>
                    <a:gd name="connsiteY29" fmla="*/ 905922 h 1512000"/>
                    <a:gd name="connsiteX30" fmla="*/ 467197 w 1512000"/>
                    <a:gd name="connsiteY30" fmla="*/ 1103922 h 1512000"/>
                    <a:gd name="connsiteX31" fmla="*/ 543549 w 1512000"/>
                    <a:gd name="connsiteY31" fmla="*/ 1103922 h 1512000"/>
                    <a:gd name="connsiteX32" fmla="*/ 543549 w 1512000"/>
                    <a:gd name="connsiteY32" fmla="*/ 905922 h 1512000"/>
                    <a:gd name="connsiteX33" fmla="*/ 595373 w 1512000"/>
                    <a:gd name="connsiteY33" fmla="*/ 905922 h 1512000"/>
                    <a:gd name="connsiteX34" fmla="*/ 505373 w 1512000"/>
                    <a:gd name="connsiteY34" fmla="*/ 815922 h 1512000"/>
                    <a:gd name="connsiteX35" fmla="*/ 408550 w 1512000"/>
                    <a:gd name="connsiteY35" fmla="*/ 672542 h 1512000"/>
                    <a:gd name="connsiteX36" fmla="*/ 682618 w 1512000"/>
                    <a:gd name="connsiteY36" fmla="*/ 672542 h 1512000"/>
                    <a:gd name="connsiteX37" fmla="*/ 682618 w 1512000"/>
                    <a:gd name="connsiteY37" fmla="*/ 437854 h 1512000"/>
                    <a:gd name="connsiteX38" fmla="*/ 768550 w 1512000"/>
                    <a:gd name="connsiteY38" fmla="*/ 437854 h 1512000"/>
                    <a:gd name="connsiteX39" fmla="*/ 649358 w 1512000"/>
                    <a:gd name="connsiteY39" fmla="*/ 312542 h 1512000"/>
                    <a:gd name="connsiteX40" fmla="*/ 530165 w 1512000"/>
                    <a:gd name="connsiteY40" fmla="*/ 437854 h 1512000"/>
                    <a:gd name="connsiteX41" fmla="*/ 616097 w 1512000"/>
                    <a:gd name="connsiteY41" fmla="*/ 437854 h 1512000"/>
                    <a:gd name="connsiteX42" fmla="*/ 616097 w 1512000"/>
                    <a:gd name="connsiteY42" fmla="*/ 606021 h 1512000"/>
                    <a:gd name="connsiteX43" fmla="*/ 408550 w 1512000"/>
                    <a:gd name="connsiteY43" fmla="*/ 606021 h 1512000"/>
                    <a:gd name="connsiteX44" fmla="*/ 216000 w 1512000"/>
                    <a:gd name="connsiteY44" fmla="*/ 756000 h 1512000"/>
                    <a:gd name="connsiteX45" fmla="*/ 756000 w 1512000"/>
                    <a:gd name="connsiteY45" fmla="*/ 216000 h 1512000"/>
                    <a:gd name="connsiteX46" fmla="*/ 1296000 w 1512000"/>
                    <a:gd name="connsiteY46" fmla="*/ 756000 h 1512000"/>
                    <a:gd name="connsiteX47" fmla="*/ 756000 w 1512000"/>
                    <a:gd name="connsiteY47" fmla="*/ 1296000 h 1512000"/>
                    <a:gd name="connsiteX48" fmla="*/ 216000 w 1512000"/>
                    <a:gd name="connsiteY48" fmla="*/ 756000 h 1512000"/>
                    <a:gd name="connsiteX49" fmla="*/ 108000 w 1512000"/>
                    <a:gd name="connsiteY49" fmla="*/ 756000 h 1512000"/>
                    <a:gd name="connsiteX50" fmla="*/ 756000 w 1512000"/>
                    <a:gd name="connsiteY50" fmla="*/ 1404000 h 1512000"/>
                    <a:gd name="connsiteX51" fmla="*/ 1404000 w 1512000"/>
                    <a:gd name="connsiteY51" fmla="*/ 756000 h 1512000"/>
                    <a:gd name="connsiteX52" fmla="*/ 756000 w 1512000"/>
                    <a:gd name="connsiteY52" fmla="*/ 108000 h 1512000"/>
                    <a:gd name="connsiteX53" fmla="*/ 108000 w 1512000"/>
                    <a:gd name="connsiteY53" fmla="*/ 756000 h 1512000"/>
                    <a:gd name="connsiteX54" fmla="*/ 0 w 1512000"/>
                    <a:gd name="connsiteY54" fmla="*/ 756000 h 1512000"/>
                    <a:gd name="connsiteX55" fmla="*/ 756000 w 1512000"/>
                    <a:gd name="connsiteY55" fmla="*/ 0 h 1512000"/>
                    <a:gd name="connsiteX56" fmla="*/ 1512000 w 1512000"/>
                    <a:gd name="connsiteY56" fmla="*/ 756000 h 1512000"/>
                    <a:gd name="connsiteX57" fmla="*/ 756000 w 1512000"/>
                    <a:gd name="connsiteY57" fmla="*/ 1512000 h 1512000"/>
                    <a:gd name="connsiteX58" fmla="*/ 0 w 1512000"/>
                    <a:gd name="connsiteY58" fmla="*/ 756000 h 151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512000" h="1512000">
                      <a:moveTo>
                        <a:pt x="922617" y="905922"/>
                      </a:moveTo>
                      <a:lnTo>
                        <a:pt x="974441" y="905922"/>
                      </a:lnTo>
                      <a:lnTo>
                        <a:pt x="974441" y="1103922"/>
                      </a:lnTo>
                      <a:lnTo>
                        <a:pt x="1050793" y="1103922"/>
                      </a:lnTo>
                      <a:lnTo>
                        <a:pt x="1050793" y="905922"/>
                      </a:lnTo>
                      <a:lnTo>
                        <a:pt x="1102617" y="905922"/>
                      </a:lnTo>
                      <a:lnTo>
                        <a:pt x="1012617" y="815922"/>
                      </a:lnTo>
                      <a:close/>
                      <a:moveTo>
                        <a:pt x="825338" y="673576"/>
                      </a:moveTo>
                      <a:lnTo>
                        <a:pt x="1046378" y="673576"/>
                      </a:lnTo>
                      <a:lnTo>
                        <a:pt x="1046378" y="759508"/>
                      </a:lnTo>
                      <a:lnTo>
                        <a:pt x="1185338" y="640316"/>
                      </a:lnTo>
                      <a:lnTo>
                        <a:pt x="1046378" y="521123"/>
                      </a:lnTo>
                      <a:lnTo>
                        <a:pt x="1046378" y="607055"/>
                      </a:lnTo>
                      <a:lnTo>
                        <a:pt x="891859" y="607055"/>
                      </a:lnTo>
                      <a:lnTo>
                        <a:pt x="891859" y="384194"/>
                      </a:lnTo>
                      <a:lnTo>
                        <a:pt x="825338" y="384194"/>
                      </a:lnTo>
                      <a:close/>
                      <a:moveTo>
                        <a:pt x="661032" y="919866"/>
                      </a:moveTo>
                      <a:lnTo>
                        <a:pt x="722447" y="919866"/>
                      </a:lnTo>
                      <a:lnTo>
                        <a:pt x="722447" y="1103922"/>
                      </a:lnTo>
                      <a:lnTo>
                        <a:pt x="794447" y="1103922"/>
                      </a:lnTo>
                      <a:lnTo>
                        <a:pt x="794447" y="919866"/>
                      </a:lnTo>
                      <a:lnTo>
                        <a:pt x="858924" y="919866"/>
                      </a:lnTo>
                      <a:lnTo>
                        <a:pt x="858924" y="865866"/>
                      </a:lnTo>
                      <a:lnTo>
                        <a:pt x="794447" y="865866"/>
                      </a:lnTo>
                      <a:lnTo>
                        <a:pt x="794447" y="815922"/>
                      </a:lnTo>
                      <a:lnTo>
                        <a:pt x="722447" y="815922"/>
                      </a:lnTo>
                      <a:lnTo>
                        <a:pt x="722447" y="865866"/>
                      </a:lnTo>
                      <a:lnTo>
                        <a:pt x="661032" y="865866"/>
                      </a:lnTo>
                      <a:close/>
                      <a:moveTo>
                        <a:pt x="415373" y="905922"/>
                      </a:moveTo>
                      <a:lnTo>
                        <a:pt x="467197" y="905922"/>
                      </a:lnTo>
                      <a:lnTo>
                        <a:pt x="467197" y="1103922"/>
                      </a:lnTo>
                      <a:lnTo>
                        <a:pt x="543549" y="1103922"/>
                      </a:lnTo>
                      <a:lnTo>
                        <a:pt x="543549" y="905922"/>
                      </a:lnTo>
                      <a:lnTo>
                        <a:pt x="595373" y="905922"/>
                      </a:lnTo>
                      <a:lnTo>
                        <a:pt x="505373" y="815922"/>
                      </a:lnTo>
                      <a:close/>
                      <a:moveTo>
                        <a:pt x="408550" y="672542"/>
                      </a:moveTo>
                      <a:lnTo>
                        <a:pt x="682618" y="672542"/>
                      </a:lnTo>
                      <a:lnTo>
                        <a:pt x="682618" y="437854"/>
                      </a:lnTo>
                      <a:lnTo>
                        <a:pt x="768550" y="437854"/>
                      </a:lnTo>
                      <a:lnTo>
                        <a:pt x="649358" y="312542"/>
                      </a:lnTo>
                      <a:lnTo>
                        <a:pt x="530165" y="437854"/>
                      </a:lnTo>
                      <a:lnTo>
                        <a:pt x="616097" y="437854"/>
                      </a:lnTo>
                      <a:lnTo>
                        <a:pt x="616097" y="606021"/>
                      </a:lnTo>
                      <a:lnTo>
                        <a:pt x="408550" y="606021"/>
                      </a:lnTo>
                      <a:close/>
                      <a:moveTo>
                        <a:pt x="216000" y="756000"/>
                      </a:moveTo>
                      <a:cubicBezTo>
                        <a:pt x="216000" y="457766"/>
                        <a:pt x="457766" y="216000"/>
                        <a:pt x="756000" y="216000"/>
                      </a:cubicBezTo>
                      <a:cubicBezTo>
                        <a:pt x="1054234" y="216000"/>
                        <a:pt x="1296000" y="457766"/>
                        <a:pt x="1296000" y="756000"/>
                      </a:cubicBezTo>
                      <a:cubicBezTo>
                        <a:pt x="1296000" y="1054234"/>
                        <a:pt x="1054234" y="1296000"/>
                        <a:pt x="756000" y="1296000"/>
                      </a:cubicBezTo>
                      <a:cubicBezTo>
                        <a:pt x="457766" y="1296000"/>
                        <a:pt x="216000" y="1054234"/>
                        <a:pt x="216000" y="756000"/>
                      </a:cubicBezTo>
                      <a:close/>
                      <a:moveTo>
                        <a:pt x="108000" y="756000"/>
                      </a:moveTo>
                      <a:cubicBezTo>
                        <a:pt x="108000" y="1113881"/>
                        <a:pt x="398119" y="1404000"/>
                        <a:pt x="756000" y="1404000"/>
                      </a:cubicBezTo>
                      <a:cubicBezTo>
                        <a:pt x="1113881" y="1404000"/>
                        <a:pt x="1404000" y="1113881"/>
                        <a:pt x="1404000" y="756000"/>
                      </a:cubicBezTo>
                      <a:cubicBezTo>
                        <a:pt x="1404000" y="398119"/>
                        <a:pt x="1113881" y="108000"/>
                        <a:pt x="756000" y="108000"/>
                      </a:cubicBezTo>
                      <a:cubicBezTo>
                        <a:pt x="398119" y="108000"/>
                        <a:pt x="108000" y="398119"/>
                        <a:pt x="108000" y="756000"/>
                      </a:cubicBezTo>
                      <a:close/>
                      <a:moveTo>
                        <a:pt x="0" y="756000"/>
                      </a:moveTo>
                      <a:cubicBezTo>
                        <a:pt x="0" y="338473"/>
                        <a:pt x="338473" y="0"/>
                        <a:pt x="756000" y="0"/>
                      </a:cubicBezTo>
                      <a:cubicBezTo>
                        <a:pt x="1173527" y="0"/>
                        <a:pt x="1512000" y="338473"/>
                        <a:pt x="1512000" y="756000"/>
                      </a:cubicBezTo>
                      <a:cubicBezTo>
                        <a:pt x="1512000" y="1173527"/>
                        <a:pt x="1173527" y="1512000"/>
                        <a:pt x="756000" y="1512000"/>
                      </a:cubicBezTo>
                      <a:cubicBezTo>
                        <a:pt x="338473" y="1512000"/>
                        <a:pt x="0" y="1173527"/>
                        <a:pt x="0" y="75600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272" rtl="0" eaLnBrk="1" fontAlgn="auto" latinLnBrk="0" hangingPunct="1">
                    <a:lnSpc>
                      <a:spcPct val="100000"/>
                    </a:lnSpc>
                    <a:spcBef>
                      <a:spcPts val="0"/>
                    </a:spcBef>
                    <a:spcAft>
                      <a:spcPts val="0"/>
                    </a:spcAft>
                    <a:buClrTx/>
                    <a:buSzTx/>
                    <a:buFontTx/>
                    <a:buNone/>
                    <a:tabLst/>
                    <a:defRPr/>
                  </a:pPr>
                  <a:endParaRPr kumimoji="0" lang="en-SG" sz="24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41" name="Group 140"/>
              <p:cNvGrpSpPr/>
              <p:nvPr/>
            </p:nvGrpSpPr>
            <p:grpSpPr>
              <a:xfrm>
                <a:off x="5568864" y="3127799"/>
                <a:ext cx="396000" cy="855120"/>
                <a:chOff x="3770501" y="3127799"/>
                <a:chExt cx="396000" cy="855120"/>
              </a:xfrm>
            </p:grpSpPr>
            <p:sp>
              <p:nvSpPr>
                <p:cNvPr id="142" name="Freeform 141"/>
                <p:cNvSpPr>
                  <a:spLocks noChangeAspect="1"/>
                </p:cNvSpPr>
                <p:nvPr/>
              </p:nvSpPr>
              <p:spPr>
                <a:xfrm rot="5400000">
                  <a:off x="3770501" y="3127799"/>
                  <a:ext cx="396000" cy="396000"/>
                </a:xfrm>
                <a:custGeom>
                  <a:avLst/>
                  <a:gdLst>
                    <a:gd name="connsiteX0" fmla="*/ 922617 w 1512000"/>
                    <a:gd name="connsiteY0" fmla="*/ 905922 h 1512000"/>
                    <a:gd name="connsiteX1" fmla="*/ 974441 w 1512000"/>
                    <a:gd name="connsiteY1" fmla="*/ 905922 h 1512000"/>
                    <a:gd name="connsiteX2" fmla="*/ 974441 w 1512000"/>
                    <a:gd name="connsiteY2" fmla="*/ 1103922 h 1512000"/>
                    <a:gd name="connsiteX3" fmla="*/ 1050793 w 1512000"/>
                    <a:gd name="connsiteY3" fmla="*/ 1103922 h 1512000"/>
                    <a:gd name="connsiteX4" fmla="*/ 1050793 w 1512000"/>
                    <a:gd name="connsiteY4" fmla="*/ 905922 h 1512000"/>
                    <a:gd name="connsiteX5" fmla="*/ 1102617 w 1512000"/>
                    <a:gd name="connsiteY5" fmla="*/ 905922 h 1512000"/>
                    <a:gd name="connsiteX6" fmla="*/ 1012617 w 1512000"/>
                    <a:gd name="connsiteY6" fmla="*/ 815922 h 1512000"/>
                    <a:gd name="connsiteX7" fmla="*/ 825338 w 1512000"/>
                    <a:gd name="connsiteY7" fmla="*/ 673576 h 1512000"/>
                    <a:gd name="connsiteX8" fmla="*/ 1046378 w 1512000"/>
                    <a:gd name="connsiteY8" fmla="*/ 673576 h 1512000"/>
                    <a:gd name="connsiteX9" fmla="*/ 1046378 w 1512000"/>
                    <a:gd name="connsiteY9" fmla="*/ 759508 h 1512000"/>
                    <a:gd name="connsiteX10" fmla="*/ 1185338 w 1512000"/>
                    <a:gd name="connsiteY10" fmla="*/ 640316 h 1512000"/>
                    <a:gd name="connsiteX11" fmla="*/ 1046378 w 1512000"/>
                    <a:gd name="connsiteY11" fmla="*/ 521123 h 1512000"/>
                    <a:gd name="connsiteX12" fmla="*/ 1046378 w 1512000"/>
                    <a:gd name="connsiteY12" fmla="*/ 607055 h 1512000"/>
                    <a:gd name="connsiteX13" fmla="*/ 891859 w 1512000"/>
                    <a:gd name="connsiteY13" fmla="*/ 607055 h 1512000"/>
                    <a:gd name="connsiteX14" fmla="*/ 891859 w 1512000"/>
                    <a:gd name="connsiteY14" fmla="*/ 384194 h 1512000"/>
                    <a:gd name="connsiteX15" fmla="*/ 825338 w 1512000"/>
                    <a:gd name="connsiteY15" fmla="*/ 384194 h 1512000"/>
                    <a:gd name="connsiteX16" fmla="*/ 661032 w 1512000"/>
                    <a:gd name="connsiteY16" fmla="*/ 919866 h 1512000"/>
                    <a:gd name="connsiteX17" fmla="*/ 722447 w 1512000"/>
                    <a:gd name="connsiteY17" fmla="*/ 919866 h 1512000"/>
                    <a:gd name="connsiteX18" fmla="*/ 722447 w 1512000"/>
                    <a:gd name="connsiteY18" fmla="*/ 1103922 h 1512000"/>
                    <a:gd name="connsiteX19" fmla="*/ 794447 w 1512000"/>
                    <a:gd name="connsiteY19" fmla="*/ 1103922 h 1512000"/>
                    <a:gd name="connsiteX20" fmla="*/ 794447 w 1512000"/>
                    <a:gd name="connsiteY20" fmla="*/ 919866 h 1512000"/>
                    <a:gd name="connsiteX21" fmla="*/ 858924 w 1512000"/>
                    <a:gd name="connsiteY21" fmla="*/ 919866 h 1512000"/>
                    <a:gd name="connsiteX22" fmla="*/ 858924 w 1512000"/>
                    <a:gd name="connsiteY22" fmla="*/ 865866 h 1512000"/>
                    <a:gd name="connsiteX23" fmla="*/ 794447 w 1512000"/>
                    <a:gd name="connsiteY23" fmla="*/ 865866 h 1512000"/>
                    <a:gd name="connsiteX24" fmla="*/ 794447 w 1512000"/>
                    <a:gd name="connsiteY24" fmla="*/ 815922 h 1512000"/>
                    <a:gd name="connsiteX25" fmla="*/ 722447 w 1512000"/>
                    <a:gd name="connsiteY25" fmla="*/ 815922 h 1512000"/>
                    <a:gd name="connsiteX26" fmla="*/ 722447 w 1512000"/>
                    <a:gd name="connsiteY26" fmla="*/ 865866 h 1512000"/>
                    <a:gd name="connsiteX27" fmla="*/ 661032 w 1512000"/>
                    <a:gd name="connsiteY27" fmla="*/ 865866 h 1512000"/>
                    <a:gd name="connsiteX28" fmla="*/ 415373 w 1512000"/>
                    <a:gd name="connsiteY28" fmla="*/ 905922 h 1512000"/>
                    <a:gd name="connsiteX29" fmla="*/ 467197 w 1512000"/>
                    <a:gd name="connsiteY29" fmla="*/ 905922 h 1512000"/>
                    <a:gd name="connsiteX30" fmla="*/ 467197 w 1512000"/>
                    <a:gd name="connsiteY30" fmla="*/ 1103922 h 1512000"/>
                    <a:gd name="connsiteX31" fmla="*/ 543549 w 1512000"/>
                    <a:gd name="connsiteY31" fmla="*/ 1103922 h 1512000"/>
                    <a:gd name="connsiteX32" fmla="*/ 543549 w 1512000"/>
                    <a:gd name="connsiteY32" fmla="*/ 905922 h 1512000"/>
                    <a:gd name="connsiteX33" fmla="*/ 595373 w 1512000"/>
                    <a:gd name="connsiteY33" fmla="*/ 905922 h 1512000"/>
                    <a:gd name="connsiteX34" fmla="*/ 505373 w 1512000"/>
                    <a:gd name="connsiteY34" fmla="*/ 815922 h 1512000"/>
                    <a:gd name="connsiteX35" fmla="*/ 408550 w 1512000"/>
                    <a:gd name="connsiteY35" fmla="*/ 672542 h 1512000"/>
                    <a:gd name="connsiteX36" fmla="*/ 682618 w 1512000"/>
                    <a:gd name="connsiteY36" fmla="*/ 672542 h 1512000"/>
                    <a:gd name="connsiteX37" fmla="*/ 682618 w 1512000"/>
                    <a:gd name="connsiteY37" fmla="*/ 437854 h 1512000"/>
                    <a:gd name="connsiteX38" fmla="*/ 768550 w 1512000"/>
                    <a:gd name="connsiteY38" fmla="*/ 437854 h 1512000"/>
                    <a:gd name="connsiteX39" fmla="*/ 649358 w 1512000"/>
                    <a:gd name="connsiteY39" fmla="*/ 312542 h 1512000"/>
                    <a:gd name="connsiteX40" fmla="*/ 530165 w 1512000"/>
                    <a:gd name="connsiteY40" fmla="*/ 437854 h 1512000"/>
                    <a:gd name="connsiteX41" fmla="*/ 616097 w 1512000"/>
                    <a:gd name="connsiteY41" fmla="*/ 437854 h 1512000"/>
                    <a:gd name="connsiteX42" fmla="*/ 616097 w 1512000"/>
                    <a:gd name="connsiteY42" fmla="*/ 606021 h 1512000"/>
                    <a:gd name="connsiteX43" fmla="*/ 408550 w 1512000"/>
                    <a:gd name="connsiteY43" fmla="*/ 606021 h 1512000"/>
                    <a:gd name="connsiteX44" fmla="*/ 216000 w 1512000"/>
                    <a:gd name="connsiteY44" fmla="*/ 756000 h 1512000"/>
                    <a:gd name="connsiteX45" fmla="*/ 756000 w 1512000"/>
                    <a:gd name="connsiteY45" fmla="*/ 216000 h 1512000"/>
                    <a:gd name="connsiteX46" fmla="*/ 1296000 w 1512000"/>
                    <a:gd name="connsiteY46" fmla="*/ 756000 h 1512000"/>
                    <a:gd name="connsiteX47" fmla="*/ 756000 w 1512000"/>
                    <a:gd name="connsiteY47" fmla="*/ 1296000 h 1512000"/>
                    <a:gd name="connsiteX48" fmla="*/ 216000 w 1512000"/>
                    <a:gd name="connsiteY48" fmla="*/ 756000 h 1512000"/>
                    <a:gd name="connsiteX49" fmla="*/ 108000 w 1512000"/>
                    <a:gd name="connsiteY49" fmla="*/ 756000 h 1512000"/>
                    <a:gd name="connsiteX50" fmla="*/ 756000 w 1512000"/>
                    <a:gd name="connsiteY50" fmla="*/ 1404000 h 1512000"/>
                    <a:gd name="connsiteX51" fmla="*/ 1404000 w 1512000"/>
                    <a:gd name="connsiteY51" fmla="*/ 756000 h 1512000"/>
                    <a:gd name="connsiteX52" fmla="*/ 756000 w 1512000"/>
                    <a:gd name="connsiteY52" fmla="*/ 108000 h 1512000"/>
                    <a:gd name="connsiteX53" fmla="*/ 108000 w 1512000"/>
                    <a:gd name="connsiteY53" fmla="*/ 756000 h 1512000"/>
                    <a:gd name="connsiteX54" fmla="*/ 0 w 1512000"/>
                    <a:gd name="connsiteY54" fmla="*/ 756000 h 1512000"/>
                    <a:gd name="connsiteX55" fmla="*/ 756000 w 1512000"/>
                    <a:gd name="connsiteY55" fmla="*/ 0 h 1512000"/>
                    <a:gd name="connsiteX56" fmla="*/ 1512000 w 1512000"/>
                    <a:gd name="connsiteY56" fmla="*/ 756000 h 1512000"/>
                    <a:gd name="connsiteX57" fmla="*/ 756000 w 1512000"/>
                    <a:gd name="connsiteY57" fmla="*/ 1512000 h 1512000"/>
                    <a:gd name="connsiteX58" fmla="*/ 0 w 1512000"/>
                    <a:gd name="connsiteY58" fmla="*/ 756000 h 151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512000" h="1512000">
                      <a:moveTo>
                        <a:pt x="922617" y="905922"/>
                      </a:moveTo>
                      <a:lnTo>
                        <a:pt x="974441" y="905922"/>
                      </a:lnTo>
                      <a:lnTo>
                        <a:pt x="974441" y="1103922"/>
                      </a:lnTo>
                      <a:lnTo>
                        <a:pt x="1050793" y="1103922"/>
                      </a:lnTo>
                      <a:lnTo>
                        <a:pt x="1050793" y="905922"/>
                      </a:lnTo>
                      <a:lnTo>
                        <a:pt x="1102617" y="905922"/>
                      </a:lnTo>
                      <a:lnTo>
                        <a:pt x="1012617" y="815922"/>
                      </a:lnTo>
                      <a:close/>
                      <a:moveTo>
                        <a:pt x="825338" y="673576"/>
                      </a:moveTo>
                      <a:lnTo>
                        <a:pt x="1046378" y="673576"/>
                      </a:lnTo>
                      <a:lnTo>
                        <a:pt x="1046378" y="759508"/>
                      </a:lnTo>
                      <a:lnTo>
                        <a:pt x="1185338" y="640316"/>
                      </a:lnTo>
                      <a:lnTo>
                        <a:pt x="1046378" y="521123"/>
                      </a:lnTo>
                      <a:lnTo>
                        <a:pt x="1046378" y="607055"/>
                      </a:lnTo>
                      <a:lnTo>
                        <a:pt x="891859" y="607055"/>
                      </a:lnTo>
                      <a:lnTo>
                        <a:pt x="891859" y="384194"/>
                      </a:lnTo>
                      <a:lnTo>
                        <a:pt x="825338" y="384194"/>
                      </a:lnTo>
                      <a:close/>
                      <a:moveTo>
                        <a:pt x="661032" y="919866"/>
                      </a:moveTo>
                      <a:lnTo>
                        <a:pt x="722447" y="919866"/>
                      </a:lnTo>
                      <a:lnTo>
                        <a:pt x="722447" y="1103922"/>
                      </a:lnTo>
                      <a:lnTo>
                        <a:pt x="794447" y="1103922"/>
                      </a:lnTo>
                      <a:lnTo>
                        <a:pt x="794447" y="919866"/>
                      </a:lnTo>
                      <a:lnTo>
                        <a:pt x="858924" y="919866"/>
                      </a:lnTo>
                      <a:lnTo>
                        <a:pt x="858924" y="865866"/>
                      </a:lnTo>
                      <a:lnTo>
                        <a:pt x="794447" y="865866"/>
                      </a:lnTo>
                      <a:lnTo>
                        <a:pt x="794447" y="815922"/>
                      </a:lnTo>
                      <a:lnTo>
                        <a:pt x="722447" y="815922"/>
                      </a:lnTo>
                      <a:lnTo>
                        <a:pt x="722447" y="865866"/>
                      </a:lnTo>
                      <a:lnTo>
                        <a:pt x="661032" y="865866"/>
                      </a:lnTo>
                      <a:close/>
                      <a:moveTo>
                        <a:pt x="415373" y="905922"/>
                      </a:moveTo>
                      <a:lnTo>
                        <a:pt x="467197" y="905922"/>
                      </a:lnTo>
                      <a:lnTo>
                        <a:pt x="467197" y="1103922"/>
                      </a:lnTo>
                      <a:lnTo>
                        <a:pt x="543549" y="1103922"/>
                      </a:lnTo>
                      <a:lnTo>
                        <a:pt x="543549" y="905922"/>
                      </a:lnTo>
                      <a:lnTo>
                        <a:pt x="595373" y="905922"/>
                      </a:lnTo>
                      <a:lnTo>
                        <a:pt x="505373" y="815922"/>
                      </a:lnTo>
                      <a:close/>
                      <a:moveTo>
                        <a:pt x="408550" y="672542"/>
                      </a:moveTo>
                      <a:lnTo>
                        <a:pt x="682618" y="672542"/>
                      </a:lnTo>
                      <a:lnTo>
                        <a:pt x="682618" y="437854"/>
                      </a:lnTo>
                      <a:lnTo>
                        <a:pt x="768550" y="437854"/>
                      </a:lnTo>
                      <a:lnTo>
                        <a:pt x="649358" y="312542"/>
                      </a:lnTo>
                      <a:lnTo>
                        <a:pt x="530165" y="437854"/>
                      </a:lnTo>
                      <a:lnTo>
                        <a:pt x="616097" y="437854"/>
                      </a:lnTo>
                      <a:lnTo>
                        <a:pt x="616097" y="606021"/>
                      </a:lnTo>
                      <a:lnTo>
                        <a:pt x="408550" y="606021"/>
                      </a:lnTo>
                      <a:close/>
                      <a:moveTo>
                        <a:pt x="216000" y="756000"/>
                      </a:moveTo>
                      <a:cubicBezTo>
                        <a:pt x="216000" y="457766"/>
                        <a:pt x="457766" y="216000"/>
                        <a:pt x="756000" y="216000"/>
                      </a:cubicBezTo>
                      <a:cubicBezTo>
                        <a:pt x="1054234" y="216000"/>
                        <a:pt x="1296000" y="457766"/>
                        <a:pt x="1296000" y="756000"/>
                      </a:cubicBezTo>
                      <a:cubicBezTo>
                        <a:pt x="1296000" y="1054234"/>
                        <a:pt x="1054234" y="1296000"/>
                        <a:pt x="756000" y="1296000"/>
                      </a:cubicBezTo>
                      <a:cubicBezTo>
                        <a:pt x="457766" y="1296000"/>
                        <a:pt x="216000" y="1054234"/>
                        <a:pt x="216000" y="756000"/>
                      </a:cubicBezTo>
                      <a:close/>
                      <a:moveTo>
                        <a:pt x="108000" y="756000"/>
                      </a:moveTo>
                      <a:cubicBezTo>
                        <a:pt x="108000" y="1113881"/>
                        <a:pt x="398119" y="1404000"/>
                        <a:pt x="756000" y="1404000"/>
                      </a:cubicBezTo>
                      <a:cubicBezTo>
                        <a:pt x="1113881" y="1404000"/>
                        <a:pt x="1404000" y="1113881"/>
                        <a:pt x="1404000" y="756000"/>
                      </a:cubicBezTo>
                      <a:cubicBezTo>
                        <a:pt x="1404000" y="398119"/>
                        <a:pt x="1113881" y="108000"/>
                        <a:pt x="756000" y="108000"/>
                      </a:cubicBezTo>
                      <a:cubicBezTo>
                        <a:pt x="398119" y="108000"/>
                        <a:pt x="108000" y="398119"/>
                        <a:pt x="108000" y="756000"/>
                      </a:cubicBezTo>
                      <a:close/>
                      <a:moveTo>
                        <a:pt x="0" y="756000"/>
                      </a:moveTo>
                      <a:cubicBezTo>
                        <a:pt x="0" y="338473"/>
                        <a:pt x="338473" y="0"/>
                        <a:pt x="756000" y="0"/>
                      </a:cubicBezTo>
                      <a:cubicBezTo>
                        <a:pt x="1173527" y="0"/>
                        <a:pt x="1512000" y="338473"/>
                        <a:pt x="1512000" y="756000"/>
                      </a:cubicBezTo>
                      <a:cubicBezTo>
                        <a:pt x="1512000" y="1173527"/>
                        <a:pt x="1173527" y="1512000"/>
                        <a:pt x="756000" y="1512000"/>
                      </a:cubicBezTo>
                      <a:cubicBezTo>
                        <a:pt x="338473" y="1512000"/>
                        <a:pt x="0" y="1173527"/>
                        <a:pt x="0" y="75600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272" rtl="0" eaLnBrk="1" fontAlgn="auto" latinLnBrk="0" hangingPunct="1">
                    <a:lnSpc>
                      <a:spcPct val="100000"/>
                    </a:lnSpc>
                    <a:spcBef>
                      <a:spcPts val="0"/>
                    </a:spcBef>
                    <a:spcAft>
                      <a:spcPts val="0"/>
                    </a:spcAft>
                    <a:buClrTx/>
                    <a:buSzTx/>
                    <a:buFontTx/>
                    <a:buNone/>
                    <a:tabLst/>
                    <a:defRPr/>
                  </a:pPr>
                  <a:endParaRPr kumimoji="0" lang="en-SG" sz="2400" b="0" i="0" u="none" strike="noStrike" kern="1200" cap="none" spc="0" normalizeH="0" baseline="0" noProof="0">
                    <a:ln>
                      <a:noFill/>
                    </a:ln>
                    <a:solidFill>
                      <a:prstClr val="white"/>
                    </a:solidFill>
                    <a:effectLst/>
                    <a:uLnTx/>
                    <a:uFillTx/>
                    <a:latin typeface="Arial"/>
                    <a:ea typeface="微软雅黑"/>
                    <a:cs typeface="+mn-cs"/>
                  </a:endParaRPr>
                </a:p>
              </p:txBody>
            </p:sp>
            <p:sp>
              <p:nvSpPr>
                <p:cNvPr id="143" name="Freeform 142"/>
                <p:cNvSpPr>
                  <a:spLocks noChangeAspect="1"/>
                </p:cNvSpPr>
                <p:nvPr/>
              </p:nvSpPr>
              <p:spPr>
                <a:xfrm rot="5400000">
                  <a:off x="3770501" y="3586919"/>
                  <a:ext cx="396000" cy="396000"/>
                </a:xfrm>
                <a:custGeom>
                  <a:avLst/>
                  <a:gdLst>
                    <a:gd name="connsiteX0" fmla="*/ 922617 w 1512000"/>
                    <a:gd name="connsiteY0" fmla="*/ 905922 h 1512000"/>
                    <a:gd name="connsiteX1" fmla="*/ 974441 w 1512000"/>
                    <a:gd name="connsiteY1" fmla="*/ 905922 h 1512000"/>
                    <a:gd name="connsiteX2" fmla="*/ 974441 w 1512000"/>
                    <a:gd name="connsiteY2" fmla="*/ 1103922 h 1512000"/>
                    <a:gd name="connsiteX3" fmla="*/ 1050793 w 1512000"/>
                    <a:gd name="connsiteY3" fmla="*/ 1103922 h 1512000"/>
                    <a:gd name="connsiteX4" fmla="*/ 1050793 w 1512000"/>
                    <a:gd name="connsiteY4" fmla="*/ 905922 h 1512000"/>
                    <a:gd name="connsiteX5" fmla="*/ 1102617 w 1512000"/>
                    <a:gd name="connsiteY5" fmla="*/ 905922 h 1512000"/>
                    <a:gd name="connsiteX6" fmla="*/ 1012617 w 1512000"/>
                    <a:gd name="connsiteY6" fmla="*/ 815922 h 1512000"/>
                    <a:gd name="connsiteX7" fmla="*/ 825338 w 1512000"/>
                    <a:gd name="connsiteY7" fmla="*/ 673576 h 1512000"/>
                    <a:gd name="connsiteX8" fmla="*/ 1046378 w 1512000"/>
                    <a:gd name="connsiteY8" fmla="*/ 673576 h 1512000"/>
                    <a:gd name="connsiteX9" fmla="*/ 1046378 w 1512000"/>
                    <a:gd name="connsiteY9" fmla="*/ 759508 h 1512000"/>
                    <a:gd name="connsiteX10" fmla="*/ 1185338 w 1512000"/>
                    <a:gd name="connsiteY10" fmla="*/ 640316 h 1512000"/>
                    <a:gd name="connsiteX11" fmla="*/ 1046378 w 1512000"/>
                    <a:gd name="connsiteY11" fmla="*/ 521123 h 1512000"/>
                    <a:gd name="connsiteX12" fmla="*/ 1046378 w 1512000"/>
                    <a:gd name="connsiteY12" fmla="*/ 607055 h 1512000"/>
                    <a:gd name="connsiteX13" fmla="*/ 891859 w 1512000"/>
                    <a:gd name="connsiteY13" fmla="*/ 607055 h 1512000"/>
                    <a:gd name="connsiteX14" fmla="*/ 891859 w 1512000"/>
                    <a:gd name="connsiteY14" fmla="*/ 384194 h 1512000"/>
                    <a:gd name="connsiteX15" fmla="*/ 825338 w 1512000"/>
                    <a:gd name="connsiteY15" fmla="*/ 384194 h 1512000"/>
                    <a:gd name="connsiteX16" fmla="*/ 661032 w 1512000"/>
                    <a:gd name="connsiteY16" fmla="*/ 919866 h 1512000"/>
                    <a:gd name="connsiteX17" fmla="*/ 722447 w 1512000"/>
                    <a:gd name="connsiteY17" fmla="*/ 919866 h 1512000"/>
                    <a:gd name="connsiteX18" fmla="*/ 722447 w 1512000"/>
                    <a:gd name="connsiteY18" fmla="*/ 1103922 h 1512000"/>
                    <a:gd name="connsiteX19" fmla="*/ 794447 w 1512000"/>
                    <a:gd name="connsiteY19" fmla="*/ 1103922 h 1512000"/>
                    <a:gd name="connsiteX20" fmla="*/ 794447 w 1512000"/>
                    <a:gd name="connsiteY20" fmla="*/ 919866 h 1512000"/>
                    <a:gd name="connsiteX21" fmla="*/ 858924 w 1512000"/>
                    <a:gd name="connsiteY21" fmla="*/ 919866 h 1512000"/>
                    <a:gd name="connsiteX22" fmla="*/ 858924 w 1512000"/>
                    <a:gd name="connsiteY22" fmla="*/ 865866 h 1512000"/>
                    <a:gd name="connsiteX23" fmla="*/ 794447 w 1512000"/>
                    <a:gd name="connsiteY23" fmla="*/ 865866 h 1512000"/>
                    <a:gd name="connsiteX24" fmla="*/ 794447 w 1512000"/>
                    <a:gd name="connsiteY24" fmla="*/ 815922 h 1512000"/>
                    <a:gd name="connsiteX25" fmla="*/ 722447 w 1512000"/>
                    <a:gd name="connsiteY25" fmla="*/ 815922 h 1512000"/>
                    <a:gd name="connsiteX26" fmla="*/ 722447 w 1512000"/>
                    <a:gd name="connsiteY26" fmla="*/ 865866 h 1512000"/>
                    <a:gd name="connsiteX27" fmla="*/ 661032 w 1512000"/>
                    <a:gd name="connsiteY27" fmla="*/ 865866 h 1512000"/>
                    <a:gd name="connsiteX28" fmla="*/ 415373 w 1512000"/>
                    <a:gd name="connsiteY28" fmla="*/ 905922 h 1512000"/>
                    <a:gd name="connsiteX29" fmla="*/ 467197 w 1512000"/>
                    <a:gd name="connsiteY29" fmla="*/ 905922 h 1512000"/>
                    <a:gd name="connsiteX30" fmla="*/ 467197 w 1512000"/>
                    <a:gd name="connsiteY30" fmla="*/ 1103922 h 1512000"/>
                    <a:gd name="connsiteX31" fmla="*/ 543549 w 1512000"/>
                    <a:gd name="connsiteY31" fmla="*/ 1103922 h 1512000"/>
                    <a:gd name="connsiteX32" fmla="*/ 543549 w 1512000"/>
                    <a:gd name="connsiteY32" fmla="*/ 905922 h 1512000"/>
                    <a:gd name="connsiteX33" fmla="*/ 595373 w 1512000"/>
                    <a:gd name="connsiteY33" fmla="*/ 905922 h 1512000"/>
                    <a:gd name="connsiteX34" fmla="*/ 505373 w 1512000"/>
                    <a:gd name="connsiteY34" fmla="*/ 815922 h 1512000"/>
                    <a:gd name="connsiteX35" fmla="*/ 408550 w 1512000"/>
                    <a:gd name="connsiteY35" fmla="*/ 672542 h 1512000"/>
                    <a:gd name="connsiteX36" fmla="*/ 682618 w 1512000"/>
                    <a:gd name="connsiteY36" fmla="*/ 672542 h 1512000"/>
                    <a:gd name="connsiteX37" fmla="*/ 682618 w 1512000"/>
                    <a:gd name="connsiteY37" fmla="*/ 437854 h 1512000"/>
                    <a:gd name="connsiteX38" fmla="*/ 768550 w 1512000"/>
                    <a:gd name="connsiteY38" fmla="*/ 437854 h 1512000"/>
                    <a:gd name="connsiteX39" fmla="*/ 649358 w 1512000"/>
                    <a:gd name="connsiteY39" fmla="*/ 312542 h 1512000"/>
                    <a:gd name="connsiteX40" fmla="*/ 530165 w 1512000"/>
                    <a:gd name="connsiteY40" fmla="*/ 437854 h 1512000"/>
                    <a:gd name="connsiteX41" fmla="*/ 616097 w 1512000"/>
                    <a:gd name="connsiteY41" fmla="*/ 437854 h 1512000"/>
                    <a:gd name="connsiteX42" fmla="*/ 616097 w 1512000"/>
                    <a:gd name="connsiteY42" fmla="*/ 606021 h 1512000"/>
                    <a:gd name="connsiteX43" fmla="*/ 408550 w 1512000"/>
                    <a:gd name="connsiteY43" fmla="*/ 606021 h 1512000"/>
                    <a:gd name="connsiteX44" fmla="*/ 216000 w 1512000"/>
                    <a:gd name="connsiteY44" fmla="*/ 756000 h 1512000"/>
                    <a:gd name="connsiteX45" fmla="*/ 756000 w 1512000"/>
                    <a:gd name="connsiteY45" fmla="*/ 216000 h 1512000"/>
                    <a:gd name="connsiteX46" fmla="*/ 1296000 w 1512000"/>
                    <a:gd name="connsiteY46" fmla="*/ 756000 h 1512000"/>
                    <a:gd name="connsiteX47" fmla="*/ 756000 w 1512000"/>
                    <a:gd name="connsiteY47" fmla="*/ 1296000 h 1512000"/>
                    <a:gd name="connsiteX48" fmla="*/ 216000 w 1512000"/>
                    <a:gd name="connsiteY48" fmla="*/ 756000 h 1512000"/>
                    <a:gd name="connsiteX49" fmla="*/ 108000 w 1512000"/>
                    <a:gd name="connsiteY49" fmla="*/ 756000 h 1512000"/>
                    <a:gd name="connsiteX50" fmla="*/ 756000 w 1512000"/>
                    <a:gd name="connsiteY50" fmla="*/ 1404000 h 1512000"/>
                    <a:gd name="connsiteX51" fmla="*/ 1404000 w 1512000"/>
                    <a:gd name="connsiteY51" fmla="*/ 756000 h 1512000"/>
                    <a:gd name="connsiteX52" fmla="*/ 756000 w 1512000"/>
                    <a:gd name="connsiteY52" fmla="*/ 108000 h 1512000"/>
                    <a:gd name="connsiteX53" fmla="*/ 108000 w 1512000"/>
                    <a:gd name="connsiteY53" fmla="*/ 756000 h 1512000"/>
                    <a:gd name="connsiteX54" fmla="*/ 0 w 1512000"/>
                    <a:gd name="connsiteY54" fmla="*/ 756000 h 1512000"/>
                    <a:gd name="connsiteX55" fmla="*/ 756000 w 1512000"/>
                    <a:gd name="connsiteY55" fmla="*/ 0 h 1512000"/>
                    <a:gd name="connsiteX56" fmla="*/ 1512000 w 1512000"/>
                    <a:gd name="connsiteY56" fmla="*/ 756000 h 1512000"/>
                    <a:gd name="connsiteX57" fmla="*/ 756000 w 1512000"/>
                    <a:gd name="connsiteY57" fmla="*/ 1512000 h 1512000"/>
                    <a:gd name="connsiteX58" fmla="*/ 0 w 1512000"/>
                    <a:gd name="connsiteY58" fmla="*/ 756000 h 151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512000" h="1512000">
                      <a:moveTo>
                        <a:pt x="922617" y="905922"/>
                      </a:moveTo>
                      <a:lnTo>
                        <a:pt x="974441" y="905922"/>
                      </a:lnTo>
                      <a:lnTo>
                        <a:pt x="974441" y="1103922"/>
                      </a:lnTo>
                      <a:lnTo>
                        <a:pt x="1050793" y="1103922"/>
                      </a:lnTo>
                      <a:lnTo>
                        <a:pt x="1050793" y="905922"/>
                      </a:lnTo>
                      <a:lnTo>
                        <a:pt x="1102617" y="905922"/>
                      </a:lnTo>
                      <a:lnTo>
                        <a:pt x="1012617" y="815922"/>
                      </a:lnTo>
                      <a:close/>
                      <a:moveTo>
                        <a:pt x="825338" y="673576"/>
                      </a:moveTo>
                      <a:lnTo>
                        <a:pt x="1046378" y="673576"/>
                      </a:lnTo>
                      <a:lnTo>
                        <a:pt x="1046378" y="759508"/>
                      </a:lnTo>
                      <a:lnTo>
                        <a:pt x="1185338" y="640316"/>
                      </a:lnTo>
                      <a:lnTo>
                        <a:pt x="1046378" y="521123"/>
                      </a:lnTo>
                      <a:lnTo>
                        <a:pt x="1046378" y="607055"/>
                      </a:lnTo>
                      <a:lnTo>
                        <a:pt x="891859" y="607055"/>
                      </a:lnTo>
                      <a:lnTo>
                        <a:pt x="891859" y="384194"/>
                      </a:lnTo>
                      <a:lnTo>
                        <a:pt x="825338" y="384194"/>
                      </a:lnTo>
                      <a:close/>
                      <a:moveTo>
                        <a:pt x="661032" y="919866"/>
                      </a:moveTo>
                      <a:lnTo>
                        <a:pt x="722447" y="919866"/>
                      </a:lnTo>
                      <a:lnTo>
                        <a:pt x="722447" y="1103922"/>
                      </a:lnTo>
                      <a:lnTo>
                        <a:pt x="794447" y="1103922"/>
                      </a:lnTo>
                      <a:lnTo>
                        <a:pt x="794447" y="919866"/>
                      </a:lnTo>
                      <a:lnTo>
                        <a:pt x="858924" y="919866"/>
                      </a:lnTo>
                      <a:lnTo>
                        <a:pt x="858924" y="865866"/>
                      </a:lnTo>
                      <a:lnTo>
                        <a:pt x="794447" y="865866"/>
                      </a:lnTo>
                      <a:lnTo>
                        <a:pt x="794447" y="815922"/>
                      </a:lnTo>
                      <a:lnTo>
                        <a:pt x="722447" y="815922"/>
                      </a:lnTo>
                      <a:lnTo>
                        <a:pt x="722447" y="865866"/>
                      </a:lnTo>
                      <a:lnTo>
                        <a:pt x="661032" y="865866"/>
                      </a:lnTo>
                      <a:close/>
                      <a:moveTo>
                        <a:pt x="415373" y="905922"/>
                      </a:moveTo>
                      <a:lnTo>
                        <a:pt x="467197" y="905922"/>
                      </a:lnTo>
                      <a:lnTo>
                        <a:pt x="467197" y="1103922"/>
                      </a:lnTo>
                      <a:lnTo>
                        <a:pt x="543549" y="1103922"/>
                      </a:lnTo>
                      <a:lnTo>
                        <a:pt x="543549" y="905922"/>
                      </a:lnTo>
                      <a:lnTo>
                        <a:pt x="595373" y="905922"/>
                      </a:lnTo>
                      <a:lnTo>
                        <a:pt x="505373" y="815922"/>
                      </a:lnTo>
                      <a:close/>
                      <a:moveTo>
                        <a:pt x="408550" y="672542"/>
                      </a:moveTo>
                      <a:lnTo>
                        <a:pt x="682618" y="672542"/>
                      </a:lnTo>
                      <a:lnTo>
                        <a:pt x="682618" y="437854"/>
                      </a:lnTo>
                      <a:lnTo>
                        <a:pt x="768550" y="437854"/>
                      </a:lnTo>
                      <a:lnTo>
                        <a:pt x="649358" y="312542"/>
                      </a:lnTo>
                      <a:lnTo>
                        <a:pt x="530165" y="437854"/>
                      </a:lnTo>
                      <a:lnTo>
                        <a:pt x="616097" y="437854"/>
                      </a:lnTo>
                      <a:lnTo>
                        <a:pt x="616097" y="606021"/>
                      </a:lnTo>
                      <a:lnTo>
                        <a:pt x="408550" y="606021"/>
                      </a:lnTo>
                      <a:close/>
                      <a:moveTo>
                        <a:pt x="216000" y="756000"/>
                      </a:moveTo>
                      <a:cubicBezTo>
                        <a:pt x="216000" y="457766"/>
                        <a:pt x="457766" y="216000"/>
                        <a:pt x="756000" y="216000"/>
                      </a:cubicBezTo>
                      <a:cubicBezTo>
                        <a:pt x="1054234" y="216000"/>
                        <a:pt x="1296000" y="457766"/>
                        <a:pt x="1296000" y="756000"/>
                      </a:cubicBezTo>
                      <a:cubicBezTo>
                        <a:pt x="1296000" y="1054234"/>
                        <a:pt x="1054234" y="1296000"/>
                        <a:pt x="756000" y="1296000"/>
                      </a:cubicBezTo>
                      <a:cubicBezTo>
                        <a:pt x="457766" y="1296000"/>
                        <a:pt x="216000" y="1054234"/>
                        <a:pt x="216000" y="756000"/>
                      </a:cubicBezTo>
                      <a:close/>
                      <a:moveTo>
                        <a:pt x="108000" y="756000"/>
                      </a:moveTo>
                      <a:cubicBezTo>
                        <a:pt x="108000" y="1113881"/>
                        <a:pt x="398119" y="1404000"/>
                        <a:pt x="756000" y="1404000"/>
                      </a:cubicBezTo>
                      <a:cubicBezTo>
                        <a:pt x="1113881" y="1404000"/>
                        <a:pt x="1404000" y="1113881"/>
                        <a:pt x="1404000" y="756000"/>
                      </a:cubicBezTo>
                      <a:cubicBezTo>
                        <a:pt x="1404000" y="398119"/>
                        <a:pt x="1113881" y="108000"/>
                        <a:pt x="756000" y="108000"/>
                      </a:cubicBezTo>
                      <a:cubicBezTo>
                        <a:pt x="398119" y="108000"/>
                        <a:pt x="108000" y="398119"/>
                        <a:pt x="108000" y="756000"/>
                      </a:cubicBezTo>
                      <a:close/>
                      <a:moveTo>
                        <a:pt x="0" y="756000"/>
                      </a:moveTo>
                      <a:cubicBezTo>
                        <a:pt x="0" y="338473"/>
                        <a:pt x="338473" y="0"/>
                        <a:pt x="756000" y="0"/>
                      </a:cubicBezTo>
                      <a:cubicBezTo>
                        <a:pt x="1173527" y="0"/>
                        <a:pt x="1512000" y="338473"/>
                        <a:pt x="1512000" y="756000"/>
                      </a:cubicBezTo>
                      <a:cubicBezTo>
                        <a:pt x="1512000" y="1173527"/>
                        <a:pt x="1173527" y="1512000"/>
                        <a:pt x="756000" y="1512000"/>
                      </a:cubicBezTo>
                      <a:cubicBezTo>
                        <a:pt x="338473" y="1512000"/>
                        <a:pt x="0" y="1173527"/>
                        <a:pt x="0" y="75600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272" rtl="0" eaLnBrk="1" fontAlgn="auto" latinLnBrk="0" hangingPunct="1">
                    <a:lnSpc>
                      <a:spcPct val="100000"/>
                    </a:lnSpc>
                    <a:spcBef>
                      <a:spcPts val="0"/>
                    </a:spcBef>
                    <a:spcAft>
                      <a:spcPts val="0"/>
                    </a:spcAft>
                    <a:buClrTx/>
                    <a:buSzTx/>
                    <a:buFontTx/>
                    <a:buNone/>
                    <a:tabLst/>
                    <a:defRPr/>
                  </a:pPr>
                  <a:endParaRPr kumimoji="0" lang="en-SG" sz="2400" b="0" i="0" u="none" strike="noStrike" kern="1200" cap="none" spc="0" normalizeH="0" baseline="0" noProof="0">
                    <a:ln>
                      <a:noFill/>
                    </a:ln>
                    <a:solidFill>
                      <a:prstClr val="white"/>
                    </a:solidFill>
                    <a:effectLst/>
                    <a:uLnTx/>
                    <a:uFillTx/>
                    <a:latin typeface="Arial"/>
                    <a:ea typeface="微软雅黑"/>
                    <a:cs typeface="+mn-cs"/>
                  </a:endParaRPr>
                </a:p>
              </p:txBody>
            </p:sp>
          </p:grpSp>
        </p:grpSp>
      </p:grpSp>
      <p:grpSp>
        <p:nvGrpSpPr>
          <p:cNvPr id="166" name="Group 165"/>
          <p:cNvGrpSpPr/>
          <p:nvPr/>
        </p:nvGrpSpPr>
        <p:grpSpPr>
          <a:xfrm>
            <a:off x="8812236" y="1453797"/>
            <a:ext cx="2398822" cy="3474005"/>
            <a:chOff x="8813380" y="1452743"/>
            <a:chExt cx="2399133" cy="3474451"/>
          </a:xfrm>
        </p:grpSpPr>
        <p:sp>
          <p:nvSpPr>
            <p:cNvPr id="4" name="Freeform 137"/>
            <p:cNvSpPr>
              <a:spLocks/>
            </p:cNvSpPr>
            <p:nvPr/>
          </p:nvSpPr>
          <p:spPr bwMode="auto">
            <a:xfrm>
              <a:off x="8918343" y="3937508"/>
              <a:ext cx="111847" cy="123779"/>
            </a:xfrm>
            <a:custGeom>
              <a:avLst/>
              <a:gdLst/>
              <a:ahLst/>
              <a:cxnLst>
                <a:cxn ang="0">
                  <a:pos x="0" y="107"/>
                </a:cxn>
                <a:cxn ang="0">
                  <a:pos x="107" y="0"/>
                </a:cxn>
                <a:cxn ang="0">
                  <a:pos x="537" y="0"/>
                </a:cxn>
                <a:cxn ang="0">
                  <a:pos x="644" y="107"/>
                </a:cxn>
                <a:cxn ang="0">
                  <a:pos x="644" y="537"/>
                </a:cxn>
                <a:cxn ang="0">
                  <a:pos x="537" y="645"/>
                </a:cxn>
                <a:cxn ang="0">
                  <a:pos x="107" y="645"/>
                </a:cxn>
                <a:cxn ang="0">
                  <a:pos x="0" y="537"/>
                </a:cxn>
                <a:cxn ang="0">
                  <a:pos x="0" y="107"/>
                </a:cxn>
              </a:cxnLst>
              <a:rect l="0" t="0" r="r" b="b"/>
              <a:pathLst>
                <a:path w="644" h="645">
                  <a:moveTo>
                    <a:pt x="0" y="107"/>
                  </a:moveTo>
                  <a:cubicBezTo>
                    <a:pt x="0" y="48"/>
                    <a:pt x="48" y="0"/>
                    <a:pt x="107" y="0"/>
                  </a:cubicBezTo>
                  <a:cubicBezTo>
                    <a:pt x="537" y="0"/>
                    <a:pt x="537" y="0"/>
                    <a:pt x="537" y="0"/>
                  </a:cubicBezTo>
                  <a:cubicBezTo>
                    <a:pt x="596" y="0"/>
                    <a:pt x="644" y="48"/>
                    <a:pt x="644" y="107"/>
                  </a:cubicBezTo>
                  <a:cubicBezTo>
                    <a:pt x="644" y="537"/>
                    <a:pt x="644" y="537"/>
                    <a:pt x="644" y="537"/>
                  </a:cubicBezTo>
                  <a:cubicBezTo>
                    <a:pt x="644" y="597"/>
                    <a:pt x="596" y="645"/>
                    <a:pt x="537" y="645"/>
                  </a:cubicBezTo>
                  <a:cubicBezTo>
                    <a:pt x="107" y="645"/>
                    <a:pt x="107" y="645"/>
                    <a:pt x="107" y="645"/>
                  </a:cubicBezTo>
                  <a:cubicBezTo>
                    <a:pt x="48" y="645"/>
                    <a:pt x="0" y="597"/>
                    <a:pt x="0" y="537"/>
                  </a:cubicBezTo>
                  <a:lnTo>
                    <a:pt x="0" y="107"/>
                  </a:lnTo>
                  <a:close/>
                </a:path>
              </a:pathLst>
            </a:custGeom>
            <a:solidFill>
              <a:srgbClr val="0070C0">
                <a:alpha val="20784"/>
              </a:srgbClr>
            </a:solidFill>
            <a:ln w="9525" cap="flat">
              <a:solidFill>
                <a:srgbClr val="C6D9F1">
                  <a:alpha val="25882"/>
                </a:srgbClr>
              </a:solidFill>
              <a:prstDash val="solid"/>
              <a:round/>
              <a:headEnd type="none" w="med" len="med"/>
              <a:tailEnd type="none" w="med" len="med"/>
            </a:ln>
          </p:spPr>
          <p:txBody>
            <a:bodyPr lIns="0" tIns="0" rIns="0" bIns="0"/>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76" name="Freeform 133"/>
            <p:cNvSpPr>
              <a:spLocks/>
            </p:cNvSpPr>
            <p:nvPr/>
          </p:nvSpPr>
          <p:spPr bwMode="auto">
            <a:xfrm>
              <a:off x="8918343" y="3415552"/>
              <a:ext cx="111847" cy="123779"/>
            </a:xfrm>
            <a:custGeom>
              <a:avLst/>
              <a:gdLst/>
              <a:ahLst/>
              <a:cxnLst>
                <a:cxn ang="0">
                  <a:pos x="0" y="108"/>
                </a:cxn>
                <a:cxn ang="0">
                  <a:pos x="107" y="0"/>
                </a:cxn>
                <a:cxn ang="0">
                  <a:pos x="537" y="0"/>
                </a:cxn>
                <a:cxn ang="0">
                  <a:pos x="644" y="108"/>
                </a:cxn>
                <a:cxn ang="0">
                  <a:pos x="644" y="538"/>
                </a:cxn>
                <a:cxn ang="0">
                  <a:pos x="537" y="645"/>
                </a:cxn>
                <a:cxn ang="0">
                  <a:pos x="107" y="645"/>
                </a:cxn>
                <a:cxn ang="0">
                  <a:pos x="0" y="538"/>
                </a:cxn>
                <a:cxn ang="0">
                  <a:pos x="0" y="108"/>
                </a:cxn>
              </a:cxnLst>
              <a:rect l="0" t="0" r="r" b="b"/>
              <a:pathLst>
                <a:path w="644" h="645">
                  <a:moveTo>
                    <a:pt x="0" y="108"/>
                  </a:moveTo>
                  <a:cubicBezTo>
                    <a:pt x="0" y="48"/>
                    <a:pt x="48" y="0"/>
                    <a:pt x="107" y="0"/>
                  </a:cubicBezTo>
                  <a:cubicBezTo>
                    <a:pt x="537" y="0"/>
                    <a:pt x="537" y="0"/>
                    <a:pt x="537" y="0"/>
                  </a:cubicBezTo>
                  <a:cubicBezTo>
                    <a:pt x="596" y="0"/>
                    <a:pt x="644" y="48"/>
                    <a:pt x="644" y="108"/>
                  </a:cubicBezTo>
                  <a:cubicBezTo>
                    <a:pt x="644" y="538"/>
                    <a:pt x="644" y="538"/>
                    <a:pt x="644" y="538"/>
                  </a:cubicBezTo>
                  <a:cubicBezTo>
                    <a:pt x="644" y="597"/>
                    <a:pt x="596" y="645"/>
                    <a:pt x="537" y="645"/>
                  </a:cubicBezTo>
                  <a:cubicBezTo>
                    <a:pt x="107" y="645"/>
                    <a:pt x="107" y="645"/>
                    <a:pt x="107" y="645"/>
                  </a:cubicBezTo>
                  <a:cubicBezTo>
                    <a:pt x="48" y="645"/>
                    <a:pt x="0" y="597"/>
                    <a:pt x="0" y="538"/>
                  </a:cubicBezTo>
                  <a:lnTo>
                    <a:pt x="0" y="108"/>
                  </a:lnTo>
                  <a:close/>
                </a:path>
              </a:pathLst>
            </a:custGeom>
            <a:solidFill>
              <a:srgbClr val="0070C0">
                <a:alpha val="20784"/>
              </a:srgbClr>
            </a:solidFill>
            <a:ln w="9525" cap="flat">
              <a:solidFill>
                <a:srgbClr val="C6D9F1">
                  <a:alpha val="25882"/>
                </a:srgbClr>
              </a:solidFill>
              <a:prstDash val="solid"/>
              <a:round/>
              <a:headEnd type="none" w="med" len="med"/>
              <a:tailEnd type="none" w="med" len="med"/>
            </a:ln>
          </p:spPr>
          <p:txBody>
            <a:bodyPr lIns="0" tIns="0" rIns="0" bIns="0"/>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77" name="Freeform 135"/>
            <p:cNvSpPr>
              <a:spLocks/>
            </p:cNvSpPr>
            <p:nvPr/>
          </p:nvSpPr>
          <p:spPr bwMode="auto">
            <a:xfrm>
              <a:off x="8918343" y="3675038"/>
              <a:ext cx="111847" cy="126761"/>
            </a:xfrm>
            <a:custGeom>
              <a:avLst/>
              <a:gdLst/>
              <a:ahLst/>
              <a:cxnLst>
                <a:cxn ang="0">
                  <a:pos x="0" y="108"/>
                </a:cxn>
                <a:cxn ang="0">
                  <a:pos x="107" y="0"/>
                </a:cxn>
                <a:cxn ang="0">
                  <a:pos x="537" y="0"/>
                </a:cxn>
                <a:cxn ang="0">
                  <a:pos x="644" y="108"/>
                </a:cxn>
                <a:cxn ang="0">
                  <a:pos x="644" y="548"/>
                </a:cxn>
                <a:cxn ang="0">
                  <a:pos x="537" y="656"/>
                </a:cxn>
                <a:cxn ang="0">
                  <a:pos x="107" y="656"/>
                </a:cxn>
                <a:cxn ang="0">
                  <a:pos x="0" y="548"/>
                </a:cxn>
                <a:cxn ang="0">
                  <a:pos x="0" y="108"/>
                </a:cxn>
              </a:cxnLst>
              <a:rect l="0" t="0" r="r" b="b"/>
              <a:pathLst>
                <a:path w="644" h="656">
                  <a:moveTo>
                    <a:pt x="0" y="108"/>
                  </a:moveTo>
                  <a:cubicBezTo>
                    <a:pt x="0" y="48"/>
                    <a:pt x="48" y="0"/>
                    <a:pt x="107" y="0"/>
                  </a:cubicBezTo>
                  <a:cubicBezTo>
                    <a:pt x="537" y="0"/>
                    <a:pt x="537" y="0"/>
                    <a:pt x="537" y="0"/>
                  </a:cubicBezTo>
                  <a:cubicBezTo>
                    <a:pt x="596" y="0"/>
                    <a:pt x="644" y="48"/>
                    <a:pt x="644" y="108"/>
                  </a:cubicBezTo>
                  <a:cubicBezTo>
                    <a:pt x="644" y="548"/>
                    <a:pt x="644" y="548"/>
                    <a:pt x="644" y="548"/>
                  </a:cubicBezTo>
                  <a:cubicBezTo>
                    <a:pt x="644" y="608"/>
                    <a:pt x="596" y="656"/>
                    <a:pt x="537" y="656"/>
                  </a:cubicBezTo>
                  <a:cubicBezTo>
                    <a:pt x="107" y="656"/>
                    <a:pt x="107" y="656"/>
                    <a:pt x="107" y="656"/>
                  </a:cubicBezTo>
                  <a:cubicBezTo>
                    <a:pt x="48" y="656"/>
                    <a:pt x="0" y="608"/>
                    <a:pt x="0" y="548"/>
                  </a:cubicBezTo>
                  <a:lnTo>
                    <a:pt x="0" y="108"/>
                  </a:lnTo>
                  <a:close/>
                </a:path>
              </a:pathLst>
            </a:custGeom>
            <a:solidFill>
              <a:srgbClr val="0070C0">
                <a:alpha val="20784"/>
              </a:srgbClr>
            </a:solidFill>
            <a:ln w="9525" cap="flat">
              <a:solidFill>
                <a:srgbClr val="C6D9F1">
                  <a:alpha val="25882"/>
                </a:srgbClr>
              </a:solidFill>
              <a:prstDash val="solid"/>
              <a:round/>
              <a:headEnd type="none" w="med" len="med"/>
              <a:tailEnd type="none" w="med" len="med"/>
            </a:ln>
          </p:spPr>
          <p:txBody>
            <a:bodyPr lIns="0" tIns="0" rIns="0" bIns="0"/>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pic>
          <p:nvPicPr>
            <p:cNvPr id="84" name="Picture 2" descr="C:\Users\y00122952\Desktop\oculus-rift2-512.png"/>
            <p:cNvPicPr>
              <a:picLocks noChangeAspect="1" noChangeArrowheads="1"/>
            </p:cNvPicPr>
            <p:nvPr/>
          </p:nvPicPr>
          <p:blipFill>
            <a:blip r:embed="rId8" cstate="email">
              <a:biLevel thresh="75000"/>
              <a:extLst>
                <a:ext uri="{28A0092B-C50C-407E-A947-70E740481C1C}">
                  <a14:useLocalDpi xmlns:a14="http://schemas.microsoft.com/office/drawing/2010/main"/>
                </a:ext>
              </a:extLst>
            </a:blip>
            <a:srcRect/>
            <a:stretch>
              <a:fillRect/>
            </a:stretch>
          </p:blipFill>
          <p:spPr bwMode="auto">
            <a:xfrm>
              <a:off x="8925412" y="3425475"/>
              <a:ext cx="96501" cy="106486"/>
            </a:xfrm>
            <a:prstGeom prst="rect">
              <a:avLst/>
            </a:prstGeom>
            <a:noFill/>
            <a:ln>
              <a:noFill/>
            </a:ln>
          </p:spPr>
        </p:pic>
        <p:grpSp>
          <p:nvGrpSpPr>
            <p:cNvPr id="85" name="Group 538"/>
            <p:cNvGrpSpPr>
              <a:grpSpLocks noChangeAspect="1"/>
            </p:cNvGrpSpPr>
            <p:nvPr/>
          </p:nvGrpSpPr>
          <p:grpSpPr bwMode="auto">
            <a:xfrm>
              <a:off x="8934056" y="3693529"/>
              <a:ext cx="84634" cy="79356"/>
              <a:chOff x="6593945" y="4932177"/>
              <a:chExt cx="943698" cy="801873"/>
            </a:xfrm>
            <a:solidFill>
              <a:srgbClr val="00B0F0"/>
            </a:solidFill>
          </p:grpSpPr>
          <p:grpSp>
            <p:nvGrpSpPr>
              <p:cNvPr id="86" name="组合 58"/>
              <p:cNvGrpSpPr>
                <a:grpSpLocks noChangeAspect="1"/>
              </p:cNvGrpSpPr>
              <p:nvPr/>
            </p:nvGrpSpPr>
            <p:grpSpPr>
              <a:xfrm>
                <a:off x="6601643" y="5163501"/>
                <a:ext cx="936000" cy="570549"/>
                <a:chOff x="6780213" y="3627438"/>
                <a:chExt cx="398463" cy="242887"/>
              </a:xfrm>
              <a:grpFill/>
            </p:grpSpPr>
            <p:sp>
              <p:nvSpPr>
                <p:cNvPr id="94" name="Freeform 4021"/>
                <p:cNvSpPr>
                  <a:spLocks noEditPoints="1"/>
                </p:cNvSpPr>
                <p:nvPr/>
              </p:nvSpPr>
              <p:spPr bwMode="auto">
                <a:xfrm>
                  <a:off x="6826251" y="3781425"/>
                  <a:ext cx="93663" cy="88900"/>
                </a:xfrm>
                <a:custGeom>
                  <a:avLst/>
                  <a:gdLst>
                    <a:gd name="T0" fmla="*/ 0 w 25"/>
                    <a:gd name="T1" fmla="*/ 12 h 24"/>
                    <a:gd name="T2" fmla="*/ 12 w 25"/>
                    <a:gd name="T3" fmla="*/ 24 h 24"/>
                    <a:gd name="T4" fmla="*/ 25 w 25"/>
                    <a:gd name="T5" fmla="*/ 12 h 24"/>
                    <a:gd name="T6" fmla="*/ 12 w 25"/>
                    <a:gd name="T7" fmla="*/ 0 h 24"/>
                    <a:gd name="T8" fmla="*/ 0 w 25"/>
                    <a:gd name="T9" fmla="*/ 12 h 24"/>
                    <a:gd name="T10" fmla="*/ 9 w 25"/>
                    <a:gd name="T11" fmla="*/ 12 h 24"/>
                    <a:gd name="T12" fmla="*/ 12 w 25"/>
                    <a:gd name="T13" fmla="*/ 9 h 24"/>
                    <a:gd name="T14" fmla="*/ 16 w 25"/>
                    <a:gd name="T15" fmla="*/ 12 h 24"/>
                    <a:gd name="T16" fmla="*/ 12 w 25"/>
                    <a:gd name="T17" fmla="*/ 16 h 24"/>
                    <a:gd name="T18" fmla="*/ 9 w 25"/>
                    <a:gd name="T19"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4">
                      <a:moveTo>
                        <a:pt x="0" y="12"/>
                      </a:moveTo>
                      <a:cubicBezTo>
                        <a:pt x="0" y="19"/>
                        <a:pt x="6" y="24"/>
                        <a:pt x="12" y="24"/>
                      </a:cubicBezTo>
                      <a:cubicBezTo>
                        <a:pt x="19" y="24"/>
                        <a:pt x="25" y="19"/>
                        <a:pt x="25" y="12"/>
                      </a:cubicBezTo>
                      <a:cubicBezTo>
                        <a:pt x="25" y="5"/>
                        <a:pt x="19" y="0"/>
                        <a:pt x="12" y="0"/>
                      </a:cubicBezTo>
                      <a:cubicBezTo>
                        <a:pt x="6" y="0"/>
                        <a:pt x="0" y="5"/>
                        <a:pt x="0" y="12"/>
                      </a:cubicBezTo>
                      <a:close/>
                      <a:moveTo>
                        <a:pt x="9" y="12"/>
                      </a:moveTo>
                      <a:cubicBezTo>
                        <a:pt x="9" y="10"/>
                        <a:pt x="10" y="9"/>
                        <a:pt x="12" y="9"/>
                      </a:cubicBezTo>
                      <a:cubicBezTo>
                        <a:pt x="14" y="9"/>
                        <a:pt x="16" y="10"/>
                        <a:pt x="16" y="12"/>
                      </a:cubicBezTo>
                      <a:cubicBezTo>
                        <a:pt x="16" y="14"/>
                        <a:pt x="14" y="16"/>
                        <a:pt x="12" y="16"/>
                      </a:cubicBezTo>
                      <a:cubicBezTo>
                        <a:pt x="10" y="16"/>
                        <a:pt x="9" y="14"/>
                        <a:pt x="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95" name="Freeform 4022"/>
                <p:cNvSpPr>
                  <a:spLocks noEditPoints="1"/>
                </p:cNvSpPr>
                <p:nvPr/>
              </p:nvSpPr>
              <p:spPr bwMode="auto">
                <a:xfrm>
                  <a:off x="6780213" y="3627438"/>
                  <a:ext cx="398463" cy="195262"/>
                </a:xfrm>
                <a:custGeom>
                  <a:avLst/>
                  <a:gdLst>
                    <a:gd name="T0" fmla="*/ 5 w 106"/>
                    <a:gd name="T1" fmla="*/ 47 h 52"/>
                    <a:gd name="T2" fmla="*/ 9 w 106"/>
                    <a:gd name="T3" fmla="*/ 50 h 52"/>
                    <a:gd name="T4" fmla="*/ 25 w 106"/>
                    <a:gd name="T5" fmla="*/ 37 h 52"/>
                    <a:gd name="T6" fmla="*/ 40 w 106"/>
                    <a:gd name="T7" fmla="*/ 50 h 52"/>
                    <a:gd name="T8" fmla="*/ 69 w 106"/>
                    <a:gd name="T9" fmla="*/ 50 h 52"/>
                    <a:gd name="T10" fmla="*/ 84 w 106"/>
                    <a:gd name="T11" fmla="*/ 37 h 52"/>
                    <a:gd name="T12" fmla="*/ 100 w 106"/>
                    <a:gd name="T13" fmla="*/ 51 h 52"/>
                    <a:gd name="T14" fmla="*/ 106 w 106"/>
                    <a:gd name="T15" fmla="*/ 45 h 52"/>
                    <a:gd name="T16" fmla="*/ 83 w 106"/>
                    <a:gd name="T17" fmla="*/ 7 h 52"/>
                    <a:gd name="T18" fmla="*/ 32 w 106"/>
                    <a:gd name="T19" fmla="*/ 21 h 52"/>
                    <a:gd name="T20" fmla="*/ 5 w 106"/>
                    <a:gd name="T21" fmla="*/ 47 h 52"/>
                    <a:gd name="T22" fmla="*/ 72 w 106"/>
                    <a:gd name="T23" fmla="*/ 22 h 52"/>
                    <a:gd name="T24" fmla="*/ 72 w 106"/>
                    <a:gd name="T25" fmla="*/ 9 h 52"/>
                    <a:gd name="T26" fmla="*/ 96 w 106"/>
                    <a:gd name="T27" fmla="*/ 22 h 52"/>
                    <a:gd name="T28" fmla="*/ 72 w 106"/>
                    <a:gd name="T29" fmla="*/ 22 h 52"/>
                    <a:gd name="T30" fmla="*/ 40 w 106"/>
                    <a:gd name="T31" fmla="*/ 22 h 52"/>
                    <a:gd name="T32" fmla="*/ 62 w 106"/>
                    <a:gd name="T33" fmla="*/ 9 h 52"/>
                    <a:gd name="T34" fmla="*/ 68 w 106"/>
                    <a:gd name="T35" fmla="*/ 9 h 52"/>
                    <a:gd name="T36" fmla="*/ 68 w 106"/>
                    <a:gd name="T37" fmla="*/ 22 h 52"/>
                    <a:gd name="T38" fmla="*/ 40 w 106"/>
                    <a:gd name="T39" fmla="*/ 2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6" h="52">
                      <a:moveTo>
                        <a:pt x="5" y="47"/>
                      </a:moveTo>
                      <a:cubicBezTo>
                        <a:pt x="5" y="48"/>
                        <a:pt x="5" y="50"/>
                        <a:pt x="9" y="50"/>
                      </a:cubicBezTo>
                      <a:cubicBezTo>
                        <a:pt x="10" y="43"/>
                        <a:pt x="17" y="37"/>
                        <a:pt x="25" y="37"/>
                      </a:cubicBezTo>
                      <a:cubicBezTo>
                        <a:pt x="32" y="37"/>
                        <a:pt x="39" y="43"/>
                        <a:pt x="40" y="50"/>
                      </a:cubicBezTo>
                      <a:cubicBezTo>
                        <a:pt x="69" y="50"/>
                        <a:pt x="69" y="50"/>
                        <a:pt x="69" y="50"/>
                      </a:cubicBezTo>
                      <a:cubicBezTo>
                        <a:pt x="70" y="43"/>
                        <a:pt x="76" y="37"/>
                        <a:pt x="84" y="37"/>
                      </a:cubicBezTo>
                      <a:cubicBezTo>
                        <a:pt x="92" y="37"/>
                        <a:pt x="99" y="43"/>
                        <a:pt x="100" y="51"/>
                      </a:cubicBezTo>
                      <a:cubicBezTo>
                        <a:pt x="102" y="51"/>
                        <a:pt x="106" y="52"/>
                        <a:pt x="106" y="45"/>
                      </a:cubicBezTo>
                      <a:cubicBezTo>
                        <a:pt x="106" y="37"/>
                        <a:pt x="106" y="13"/>
                        <a:pt x="83" y="7"/>
                      </a:cubicBezTo>
                      <a:cubicBezTo>
                        <a:pt x="60" y="0"/>
                        <a:pt x="41" y="6"/>
                        <a:pt x="32" y="21"/>
                      </a:cubicBezTo>
                      <a:cubicBezTo>
                        <a:pt x="32" y="21"/>
                        <a:pt x="0" y="26"/>
                        <a:pt x="5" y="47"/>
                      </a:cubicBezTo>
                      <a:close/>
                      <a:moveTo>
                        <a:pt x="72" y="22"/>
                      </a:moveTo>
                      <a:cubicBezTo>
                        <a:pt x="72" y="9"/>
                        <a:pt x="72" y="9"/>
                        <a:pt x="72" y="9"/>
                      </a:cubicBezTo>
                      <a:cubicBezTo>
                        <a:pt x="83" y="10"/>
                        <a:pt x="92" y="14"/>
                        <a:pt x="96" y="22"/>
                      </a:cubicBezTo>
                      <a:lnTo>
                        <a:pt x="72" y="22"/>
                      </a:lnTo>
                      <a:close/>
                      <a:moveTo>
                        <a:pt x="40" y="22"/>
                      </a:moveTo>
                      <a:cubicBezTo>
                        <a:pt x="40" y="22"/>
                        <a:pt x="45" y="9"/>
                        <a:pt x="62" y="9"/>
                      </a:cubicBezTo>
                      <a:cubicBezTo>
                        <a:pt x="64" y="9"/>
                        <a:pt x="66" y="9"/>
                        <a:pt x="68" y="9"/>
                      </a:cubicBezTo>
                      <a:cubicBezTo>
                        <a:pt x="68" y="22"/>
                        <a:pt x="68" y="22"/>
                        <a:pt x="68" y="22"/>
                      </a:cubicBezTo>
                      <a:lnTo>
                        <a:pt x="40"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96" name="Freeform 4025"/>
                <p:cNvSpPr>
                  <a:spLocks noEditPoints="1"/>
                </p:cNvSpPr>
                <p:nvPr/>
              </p:nvSpPr>
              <p:spPr bwMode="auto">
                <a:xfrm>
                  <a:off x="7050088" y="3781425"/>
                  <a:ext cx="95250" cy="88900"/>
                </a:xfrm>
                <a:custGeom>
                  <a:avLst/>
                  <a:gdLst>
                    <a:gd name="T0" fmla="*/ 0 w 25"/>
                    <a:gd name="T1" fmla="*/ 12 h 24"/>
                    <a:gd name="T2" fmla="*/ 12 w 25"/>
                    <a:gd name="T3" fmla="*/ 24 h 24"/>
                    <a:gd name="T4" fmla="*/ 25 w 25"/>
                    <a:gd name="T5" fmla="*/ 12 h 24"/>
                    <a:gd name="T6" fmla="*/ 12 w 25"/>
                    <a:gd name="T7" fmla="*/ 0 h 24"/>
                    <a:gd name="T8" fmla="*/ 0 w 25"/>
                    <a:gd name="T9" fmla="*/ 12 h 24"/>
                    <a:gd name="T10" fmla="*/ 9 w 25"/>
                    <a:gd name="T11" fmla="*/ 12 h 24"/>
                    <a:gd name="T12" fmla="*/ 12 w 25"/>
                    <a:gd name="T13" fmla="*/ 9 h 24"/>
                    <a:gd name="T14" fmla="*/ 16 w 25"/>
                    <a:gd name="T15" fmla="*/ 12 h 24"/>
                    <a:gd name="T16" fmla="*/ 12 w 25"/>
                    <a:gd name="T17" fmla="*/ 16 h 24"/>
                    <a:gd name="T18" fmla="*/ 9 w 25"/>
                    <a:gd name="T19"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4">
                      <a:moveTo>
                        <a:pt x="0" y="12"/>
                      </a:moveTo>
                      <a:cubicBezTo>
                        <a:pt x="0" y="19"/>
                        <a:pt x="6" y="24"/>
                        <a:pt x="12" y="24"/>
                      </a:cubicBezTo>
                      <a:cubicBezTo>
                        <a:pt x="19" y="24"/>
                        <a:pt x="25" y="19"/>
                        <a:pt x="25" y="12"/>
                      </a:cubicBezTo>
                      <a:cubicBezTo>
                        <a:pt x="25" y="5"/>
                        <a:pt x="19" y="0"/>
                        <a:pt x="12" y="0"/>
                      </a:cubicBezTo>
                      <a:cubicBezTo>
                        <a:pt x="6" y="0"/>
                        <a:pt x="0" y="5"/>
                        <a:pt x="0" y="12"/>
                      </a:cubicBezTo>
                      <a:close/>
                      <a:moveTo>
                        <a:pt x="9" y="12"/>
                      </a:moveTo>
                      <a:cubicBezTo>
                        <a:pt x="9" y="10"/>
                        <a:pt x="10" y="9"/>
                        <a:pt x="12" y="9"/>
                      </a:cubicBezTo>
                      <a:cubicBezTo>
                        <a:pt x="14" y="9"/>
                        <a:pt x="16" y="10"/>
                        <a:pt x="16" y="12"/>
                      </a:cubicBezTo>
                      <a:cubicBezTo>
                        <a:pt x="16" y="14"/>
                        <a:pt x="14" y="16"/>
                        <a:pt x="12" y="16"/>
                      </a:cubicBezTo>
                      <a:cubicBezTo>
                        <a:pt x="10" y="16"/>
                        <a:pt x="9" y="14"/>
                        <a:pt x="9"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grpSp>
          <p:grpSp>
            <p:nvGrpSpPr>
              <p:cNvPr id="87" name="组合 22"/>
              <p:cNvGrpSpPr>
                <a:grpSpLocks noChangeAspect="1"/>
              </p:cNvGrpSpPr>
              <p:nvPr/>
            </p:nvGrpSpPr>
            <p:grpSpPr>
              <a:xfrm rot="17987352">
                <a:off x="6565553" y="4960569"/>
                <a:ext cx="416784" cy="360000"/>
                <a:chOff x="7408863" y="1169988"/>
                <a:chExt cx="582613" cy="503237"/>
              </a:xfrm>
              <a:grpFill/>
            </p:grpSpPr>
            <p:sp>
              <p:nvSpPr>
                <p:cNvPr id="88" name="Freeform 13"/>
                <p:cNvSpPr>
                  <a:spLocks/>
                </p:cNvSpPr>
                <p:nvPr/>
              </p:nvSpPr>
              <p:spPr bwMode="auto">
                <a:xfrm>
                  <a:off x="7546975" y="1404938"/>
                  <a:ext cx="304800" cy="115888"/>
                </a:xfrm>
                <a:custGeom>
                  <a:avLst/>
                  <a:gdLst>
                    <a:gd name="T0" fmla="*/ 16 w 142"/>
                    <a:gd name="T1" fmla="*/ 53 h 54"/>
                    <a:gd name="T2" fmla="*/ 6 w 142"/>
                    <a:gd name="T3" fmla="*/ 48 h 54"/>
                    <a:gd name="T4" fmla="*/ 6 w 142"/>
                    <a:gd name="T5" fmla="*/ 27 h 54"/>
                    <a:gd name="T6" fmla="*/ 71 w 142"/>
                    <a:gd name="T7" fmla="*/ 0 h 54"/>
                    <a:gd name="T8" fmla="*/ 71 w 142"/>
                    <a:gd name="T9" fmla="*/ 0 h 54"/>
                    <a:gd name="T10" fmla="*/ 136 w 142"/>
                    <a:gd name="T11" fmla="*/ 26 h 54"/>
                    <a:gd name="T12" fmla="*/ 136 w 142"/>
                    <a:gd name="T13" fmla="*/ 48 h 54"/>
                    <a:gd name="T14" fmla="*/ 114 w 142"/>
                    <a:gd name="T15" fmla="*/ 48 h 54"/>
                    <a:gd name="T16" fmla="*/ 71 w 142"/>
                    <a:gd name="T17" fmla="*/ 30 h 54"/>
                    <a:gd name="T18" fmla="*/ 71 w 142"/>
                    <a:gd name="T19" fmla="*/ 30 h 54"/>
                    <a:gd name="T20" fmla="*/ 27 w 142"/>
                    <a:gd name="T21" fmla="*/ 48 h 54"/>
                    <a:gd name="T22" fmla="*/ 16 w 142"/>
                    <a:gd name="T23" fmla="*/ 5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54">
                      <a:moveTo>
                        <a:pt x="16" y="53"/>
                      </a:moveTo>
                      <a:cubicBezTo>
                        <a:pt x="13" y="53"/>
                        <a:pt x="9" y="51"/>
                        <a:pt x="6" y="48"/>
                      </a:cubicBezTo>
                      <a:cubicBezTo>
                        <a:pt x="0" y="42"/>
                        <a:pt x="0" y="33"/>
                        <a:pt x="6" y="27"/>
                      </a:cubicBezTo>
                      <a:cubicBezTo>
                        <a:pt x="23" y="9"/>
                        <a:pt x="46" y="0"/>
                        <a:pt x="71" y="0"/>
                      </a:cubicBezTo>
                      <a:cubicBezTo>
                        <a:pt x="71" y="0"/>
                        <a:pt x="71" y="0"/>
                        <a:pt x="71" y="0"/>
                      </a:cubicBezTo>
                      <a:cubicBezTo>
                        <a:pt x="95" y="0"/>
                        <a:pt x="118" y="9"/>
                        <a:pt x="136" y="26"/>
                      </a:cubicBezTo>
                      <a:cubicBezTo>
                        <a:pt x="142" y="32"/>
                        <a:pt x="142" y="42"/>
                        <a:pt x="136" y="48"/>
                      </a:cubicBezTo>
                      <a:cubicBezTo>
                        <a:pt x="130" y="54"/>
                        <a:pt x="120" y="54"/>
                        <a:pt x="114" y="48"/>
                      </a:cubicBezTo>
                      <a:cubicBezTo>
                        <a:pt x="102" y="37"/>
                        <a:pt x="87" y="30"/>
                        <a:pt x="71" y="30"/>
                      </a:cubicBezTo>
                      <a:cubicBezTo>
                        <a:pt x="71" y="30"/>
                        <a:pt x="71" y="30"/>
                        <a:pt x="71" y="30"/>
                      </a:cubicBezTo>
                      <a:cubicBezTo>
                        <a:pt x="54" y="30"/>
                        <a:pt x="39" y="37"/>
                        <a:pt x="27" y="48"/>
                      </a:cubicBezTo>
                      <a:cubicBezTo>
                        <a:pt x="24" y="51"/>
                        <a:pt x="20" y="53"/>
                        <a:pt x="16"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89" name="Freeform 14"/>
                <p:cNvSpPr>
                  <a:spLocks/>
                </p:cNvSpPr>
                <p:nvPr/>
              </p:nvSpPr>
              <p:spPr bwMode="auto">
                <a:xfrm>
                  <a:off x="7477125" y="1306513"/>
                  <a:ext cx="442913" cy="146050"/>
                </a:xfrm>
                <a:custGeom>
                  <a:avLst/>
                  <a:gdLst>
                    <a:gd name="T0" fmla="*/ 17 w 207"/>
                    <a:gd name="T1" fmla="*/ 66 h 68"/>
                    <a:gd name="T2" fmla="*/ 6 w 207"/>
                    <a:gd name="T3" fmla="*/ 62 h 68"/>
                    <a:gd name="T4" fmla="*/ 6 w 207"/>
                    <a:gd name="T5" fmla="*/ 40 h 68"/>
                    <a:gd name="T6" fmla="*/ 104 w 207"/>
                    <a:gd name="T7" fmla="*/ 0 h 68"/>
                    <a:gd name="T8" fmla="*/ 104 w 207"/>
                    <a:gd name="T9" fmla="*/ 0 h 68"/>
                    <a:gd name="T10" fmla="*/ 201 w 207"/>
                    <a:gd name="T11" fmla="*/ 40 h 68"/>
                    <a:gd name="T12" fmla="*/ 201 w 207"/>
                    <a:gd name="T13" fmla="*/ 62 h 68"/>
                    <a:gd name="T14" fmla="*/ 180 w 207"/>
                    <a:gd name="T15" fmla="*/ 62 h 68"/>
                    <a:gd name="T16" fmla="*/ 104 w 207"/>
                    <a:gd name="T17" fmla="*/ 30 h 68"/>
                    <a:gd name="T18" fmla="*/ 104 w 207"/>
                    <a:gd name="T19" fmla="*/ 30 h 68"/>
                    <a:gd name="T20" fmla="*/ 28 w 207"/>
                    <a:gd name="T21" fmla="*/ 62 h 68"/>
                    <a:gd name="T22" fmla="*/ 17 w 207"/>
                    <a:gd name="T23" fmla="*/ 6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68">
                      <a:moveTo>
                        <a:pt x="17" y="66"/>
                      </a:moveTo>
                      <a:cubicBezTo>
                        <a:pt x="13" y="66"/>
                        <a:pt x="9" y="65"/>
                        <a:pt x="6" y="62"/>
                      </a:cubicBezTo>
                      <a:cubicBezTo>
                        <a:pt x="0" y="56"/>
                        <a:pt x="0" y="46"/>
                        <a:pt x="6" y="40"/>
                      </a:cubicBezTo>
                      <a:cubicBezTo>
                        <a:pt x="32" y="14"/>
                        <a:pt x="67" y="0"/>
                        <a:pt x="104" y="0"/>
                      </a:cubicBezTo>
                      <a:cubicBezTo>
                        <a:pt x="104" y="0"/>
                        <a:pt x="104" y="0"/>
                        <a:pt x="104" y="0"/>
                      </a:cubicBezTo>
                      <a:cubicBezTo>
                        <a:pt x="141" y="0"/>
                        <a:pt x="175" y="14"/>
                        <a:pt x="201" y="40"/>
                      </a:cubicBezTo>
                      <a:cubicBezTo>
                        <a:pt x="207" y="46"/>
                        <a:pt x="207" y="56"/>
                        <a:pt x="201" y="62"/>
                      </a:cubicBezTo>
                      <a:cubicBezTo>
                        <a:pt x="195" y="68"/>
                        <a:pt x="186" y="68"/>
                        <a:pt x="180" y="62"/>
                      </a:cubicBezTo>
                      <a:cubicBezTo>
                        <a:pt x="159" y="41"/>
                        <a:pt x="132" y="30"/>
                        <a:pt x="104" y="30"/>
                      </a:cubicBezTo>
                      <a:cubicBezTo>
                        <a:pt x="104" y="30"/>
                        <a:pt x="104" y="30"/>
                        <a:pt x="104" y="30"/>
                      </a:cubicBezTo>
                      <a:cubicBezTo>
                        <a:pt x="75" y="30"/>
                        <a:pt x="48" y="41"/>
                        <a:pt x="28" y="62"/>
                      </a:cubicBezTo>
                      <a:cubicBezTo>
                        <a:pt x="25" y="65"/>
                        <a:pt x="21" y="66"/>
                        <a:pt x="17" y="6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90" name="Freeform 662"/>
                <p:cNvSpPr>
                  <a:spLocks/>
                </p:cNvSpPr>
                <p:nvPr/>
              </p:nvSpPr>
              <p:spPr bwMode="auto">
                <a:xfrm>
                  <a:off x="7408863" y="1169988"/>
                  <a:ext cx="582613" cy="211138"/>
                </a:xfrm>
                <a:custGeom>
                  <a:avLst/>
                  <a:gdLst>
                    <a:gd name="T0" fmla="*/ 16 w 272"/>
                    <a:gd name="T1" fmla="*/ 98 h 99"/>
                    <a:gd name="T2" fmla="*/ 6 w 272"/>
                    <a:gd name="T3" fmla="*/ 93 h 99"/>
                    <a:gd name="T4" fmla="*/ 6 w 272"/>
                    <a:gd name="T5" fmla="*/ 72 h 99"/>
                    <a:gd name="T6" fmla="*/ 266 w 272"/>
                    <a:gd name="T7" fmla="*/ 71 h 99"/>
                    <a:gd name="T8" fmla="*/ 266 w 272"/>
                    <a:gd name="T9" fmla="*/ 93 h 99"/>
                    <a:gd name="T10" fmla="*/ 244 w 272"/>
                    <a:gd name="T11" fmla="*/ 93 h 99"/>
                    <a:gd name="T12" fmla="*/ 27 w 272"/>
                    <a:gd name="T13" fmla="*/ 93 h 99"/>
                    <a:gd name="T14" fmla="*/ 16 w 272"/>
                    <a:gd name="T15" fmla="*/ 98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99">
                      <a:moveTo>
                        <a:pt x="16" y="98"/>
                      </a:moveTo>
                      <a:cubicBezTo>
                        <a:pt x="12" y="98"/>
                        <a:pt x="9" y="96"/>
                        <a:pt x="6" y="93"/>
                      </a:cubicBezTo>
                      <a:cubicBezTo>
                        <a:pt x="0" y="87"/>
                        <a:pt x="0" y="78"/>
                        <a:pt x="6" y="72"/>
                      </a:cubicBezTo>
                      <a:cubicBezTo>
                        <a:pt x="77" y="0"/>
                        <a:pt x="194" y="0"/>
                        <a:pt x="266" y="71"/>
                      </a:cubicBezTo>
                      <a:cubicBezTo>
                        <a:pt x="272" y="77"/>
                        <a:pt x="272" y="87"/>
                        <a:pt x="266" y="93"/>
                      </a:cubicBezTo>
                      <a:cubicBezTo>
                        <a:pt x="260" y="99"/>
                        <a:pt x="250" y="99"/>
                        <a:pt x="244" y="93"/>
                      </a:cubicBezTo>
                      <a:cubicBezTo>
                        <a:pt x="184" y="33"/>
                        <a:pt x="87" y="33"/>
                        <a:pt x="27" y="93"/>
                      </a:cubicBezTo>
                      <a:cubicBezTo>
                        <a:pt x="24" y="96"/>
                        <a:pt x="20" y="98"/>
                        <a:pt x="16" y="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dirty="0">
                    <a:ln>
                      <a:noFill/>
                    </a:ln>
                    <a:solidFill>
                      <a:srgbClr val="EEECE1"/>
                    </a:solidFill>
                    <a:effectLst/>
                    <a:uLnTx/>
                    <a:uFillTx/>
                    <a:latin typeface="Arial"/>
                    <a:ea typeface="微软雅黑"/>
                    <a:cs typeface="+mn-cs"/>
                  </a:endParaRPr>
                </a:p>
              </p:txBody>
            </p:sp>
            <p:sp>
              <p:nvSpPr>
                <p:cNvPr id="91" name="Freeform 663"/>
                <p:cNvSpPr>
                  <a:spLocks/>
                </p:cNvSpPr>
                <p:nvPr/>
              </p:nvSpPr>
              <p:spPr bwMode="auto">
                <a:xfrm>
                  <a:off x="7626350" y="1530350"/>
                  <a:ext cx="144463" cy="142875"/>
                </a:xfrm>
                <a:custGeom>
                  <a:avLst/>
                  <a:gdLst>
                    <a:gd name="T0" fmla="*/ 55 w 67"/>
                    <a:gd name="T1" fmla="*/ 12 h 67"/>
                    <a:gd name="T2" fmla="*/ 55 w 67"/>
                    <a:gd name="T3" fmla="*/ 55 h 67"/>
                    <a:gd name="T4" fmla="*/ 12 w 67"/>
                    <a:gd name="T5" fmla="*/ 55 h 67"/>
                    <a:gd name="T6" fmla="*/ 12 w 67"/>
                    <a:gd name="T7" fmla="*/ 12 h 67"/>
                    <a:gd name="T8" fmla="*/ 55 w 67"/>
                    <a:gd name="T9" fmla="*/ 12 h 67"/>
                  </a:gdLst>
                  <a:ahLst/>
                  <a:cxnLst>
                    <a:cxn ang="0">
                      <a:pos x="T0" y="T1"/>
                    </a:cxn>
                    <a:cxn ang="0">
                      <a:pos x="T2" y="T3"/>
                    </a:cxn>
                    <a:cxn ang="0">
                      <a:pos x="T4" y="T5"/>
                    </a:cxn>
                    <a:cxn ang="0">
                      <a:pos x="T6" y="T7"/>
                    </a:cxn>
                    <a:cxn ang="0">
                      <a:pos x="T8" y="T9"/>
                    </a:cxn>
                  </a:cxnLst>
                  <a:rect l="0" t="0" r="r" b="b"/>
                  <a:pathLst>
                    <a:path w="67" h="67">
                      <a:moveTo>
                        <a:pt x="55" y="12"/>
                      </a:moveTo>
                      <a:cubicBezTo>
                        <a:pt x="67" y="24"/>
                        <a:pt x="67" y="43"/>
                        <a:pt x="55" y="55"/>
                      </a:cubicBezTo>
                      <a:cubicBezTo>
                        <a:pt x="43" y="67"/>
                        <a:pt x="24" y="67"/>
                        <a:pt x="12" y="55"/>
                      </a:cubicBezTo>
                      <a:cubicBezTo>
                        <a:pt x="0" y="43"/>
                        <a:pt x="0" y="24"/>
                        <a:pt x="12" y="12"/>
                      </a:cubicBezTo>
                      <a:cubicBezTo>
                        <a:pt x="24" y="0"/>
                        <a:pt x="43" y="0"/>
                        <a:pt x="55"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92" name="Freeform 664"/>
                <p:cNvSpPr>
                  <a:spLocks/>
                </p:cNvSpPr>
                <p:nvPr/>
              </p:nvSpPr>
              <p:spPr bwMode="auto">
                <a:xfrm>
                  <a:off x="7786688" y="1558925"/>
                  <a:ext cx="57150" cy="84138"/>
                </a:xfrm>
                <a:custGeom>
                  <a:avLst/>
                  <a:gdLst>
                    <a:gd name="T0" fmla="*/ 11 w 26"/>
                    <a:gd name="T1" fmla="*/ 1 h 39"/>
                    <a:gd name="T2" fmla="*/ 0 w 26"/>
                    <a:gd name="T3" fmla="*/ 17 h 39"/>
                    <a:gd name="T4" fmla="*/ 2 w 26"/>
                    <a:gd name="T5" fmla="*/ 18 h 39"/>
                    <a:gd name="T6" fmla="*/ 6 w 26"/>
                    <a:gd name="T7" fmla="*/ 18 h 39"/>
                    <a:gd name="T8" fmla="*/ 6 w 26"/>
                    <a:gd name="T9" fmla="*/ 38 h 39"/>
                    <a:gd name="T10" fmla="*/ 7 w 26"/>
                    <a:gd name="T11" fmla="*/ 39 h 39"/>
                    <a:gd name="T12" fmla="*/ 18 w 26"/>
                    <a:gd name="T13" fmla="*/ 39 h 39"/>
                    <a:gd name="T14" fmla="*/ 20 w 26"/>
                    <a:gd name="T15" fmla="*/ 38 h 39"/>
                    <a:gd name="T16" fmla="*/ 20 w 26"/>
                    <a:gd name="T17" fmla="*/ 18 h 39"/>
                    <a:gd name="T18" fmla="*/ 24 w 26"/>
                    <a:gd name="T19" fmla="*/ 18 h 39"/>
                    <a:gd name="T20" fmla="*/ 26 w 26"/>
                    <a:gd name="T21" fmla="*/ 17 h 39"/>
                    <a:gd name="T22" fmla="*/ 14 w 26"/>
                    <a:gd name="T23" fmla="*/ 1 h 39"/>
                    <a:gd name="T24" fmla="*/ 13 w 26"/>
                    <a:gd name="T25" fmla="*/ 0 h 39"/>
                    <a:gd name="T26" fmla="*/ 11 w 26"/>
                    <a:gd name="T27"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39">
                      <a:moveTo>
                        <a:pt x="11" y="1"/>
                      </a:moveTo>
                      <a:cubicBezTo>
                        <a:pt x="11" y="1"/>
                        <a:pt x="0" y="16"/>
                        <a:pt x="0" y="17"/>
                      </a:cubicBezTo>
                      <a:cubicBezTo>
                        <a:pt x="0" y="18"/>
                        <a:pt x="1" y="18"/>
                        <a:pt x="2" y="18"/>
                      </a:cubicBezTo>
                      <a:cubicBezTo>
                        <a:pt x="2" y="18"/>
                        <a:pt x="3" y="18"/>
                        <a:pt x="6" y="18"/>
                      </a:cubicBezTo>
                      <a:cubicBezTo>
                        <a:pt x="6" y="38"/>
                        <a:pt x="6" y="38"/>
                        <a:pt x="6" y="38"/>
                      </a:cubicBezTo>
                      <a:cubicBezTo>
                        <a:pt x="6" y="39"/>
                        <a:pt x="6" y="39"/>
                        <a:pt x="7" y="39"/>
                      </a:cubicBezTo>
                      <a:cubicBezTo>
                        <a:pt x="18" y="39"/>
                        <a:pt x="18" y="39"/>
                        <a:pt x="18" y="39"/>
                      </a:cubicBezTo>
                      <a:cubicBezTo>
                        <a:pt x="19" y="39"/>
                        <a:pt x="20" y="39"/>
                        <a:pt x="20" y="38"/>
                      </a:cubicBezTo>
                      <a:cubicBezTo>
                        <a:pt x="20" y="18"/>
                        <a:pt x="20" y="18"/>
                        <a:pt x="20" y="18"/>
                      </a:cubicBezTo>
                      <a:cubicBezTo>
                        <a:pt x="22" y="18"/>
                        <a:pt x="24" y="18"/>
                        <a:pt x="24" y="18"/>
                      </a:cubicBezTo>
                      <a:cubicBezTo>
                        <a:pt x="25" y="18"/>
                        <a:pt x="26" y="18"/>
                        <a:pt x="26" y="17"/>
                      </a:cubicBezTo>
                      <a:cubicBezTo>
                        <a:pt x="26" y="16"/>
                        <a:pt x="15" y="1"/>
                        <a:pt x="14" y="1"/>
                      </a:cubicBezTo>
                      <a:cubicBezTo>
                        <a:pt x="14" y="0"/>
                        <a:pt x="14" y="0"/>
                        <a:pt x="13" y="0"/>
                      </a:cubicBezTo>
                      <a:cubicBezTo>
                        <a:pt x="12" y="0"/>
                        <a:pt x="12" y="0"/>
                        <a:pt x="1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93" name="Freeform 665"/>
                <p:cNvSpPr>
                  <a:spLocks/>
                </p:cNvSpPr>
                <p:nvPr/>
              </p:nvSpPr>
              <p:spPr bwMode="auto">
                <a:xfrm>
                  <a:off x="7556500" y="1558925"/>
                  <a:ext cx="52388" cy="84138"/>
                </a:xfrm>
                <a:custGeom>
                  <a:avLst/>
                  <a:gdLst>
                    <a:gd name="T0" fmla="*/ 14 w 25"/>
                    <a:gd name="T1" fmla="*/ 38 h 39"/>
                    <a:gd name="T2" fmla="*/ 25 w 25"/>
                    <a:gd name="T3" fmla="*/ 22 h 39"/>
                    <a:gd name="T4" fmla="*/ 24 w 25"/>
                    <a:gd name="T5" fmla="*/ 21 h 39"/>
                    <a:gd name="T6" fmla="*/ 20 w 25"/>
                    <a:gd name="T7" fmla="*/ 21 h 39"/>
                    <a:gd name="T8" fmla="*/ 20 w 25"/>
                    <a:gd name="T9" fmla="*/ 1 h 39"/>
                    <a:gd name="T10" fmla="*/ 18 w 25"/>
                    <a:gd name="T11" fmla="*/ 0 h 39"/>
                    <a:gd name="T12" fmla="*/ 7 w 25"/>
                    <a:gd name="T13" fmla="*/ 0 h 39"/>
                    <a:gd name="T14" fmla="*/ 5 w 25"/>
                    <a:gd name="T15" fmla="*/ 1 h 39"/>
                    <a:gd name="T16" fmla="*/ 5 w 25"/>
                    <a:gd name="T17" fmla="*/ 21 h 39"/>
                    <a:gd name="T18" fmla="*/ 1 w 25"/>
                    <a:gd name="T19" fmla="*/ 21 h 39"/>
                    <a:gd name="T20" fmla="*/ 0 w 25"/>
                    <a:gd name="T21" fmla="*/ 22 h 39"/>
                    <a:gd name="T22" fmla="*/ 11 w 25"/>
                    <a:gd name="T23" fmla="*/ 38 h 39"/>
                    <a:gd name="T24" fmla="*/ 12 w 25"/>
                    <a:gd name="T25" fmla="*/ 39 h 39"/>
                    <a:gd name="T26" fmla="*/ 14 w 25"/>
                    <a:gd name="T27"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9">
                      <a:moveTo>
                        <a:pt x="14" y="38"/>
                      </a:moveTo>
                      <a:cubicBezTo>
                        <a:pt x="14" y="38"/>
                        <a:pt x="25" y="23"/>
                        <a:pt x="25" y="22"/>
                      </a:cubicBezTo>
                      <a:cubicBezTo>
                        <a:pt x="25" y="21"/>
                        <a:pt x="25" y="21"/>
                        <a:pt x="24" y="21"/>
                      </a:cubicBezTo>
                      <a:cubicBezTo>
                        <a:pt x="24" y="21"/>
                        <a:pt x="22" y="21"/>
                        <a:pt x="20" y="21"/>
                      </a:cubicBezTo>
                      <a:cubicBezTo>
                        <a:pt x="20" y="1"/>
                        <a:pt x="20" y="1"/>
                        <a:pt x="20" y="1"/>
                      </a:cubicBezTo>
                      <a:cubicBezTo>
                        <a:pt x="20" y="0"/>
                        <a:pt x="19" y="0"/>
                        <a:pt x="18" y="0"/>
                      </a:cubicBezTo>
                      <a:cubicBezTo>
                        <a:pt x="7" y="0"/>
                        <a:pt x="7" y="0"/>
                        <a:pt x="7" y="0"/>
                      </a:cubicBezTo>
                      <a:cubicBezTo>
                        <a:pt x="6" y="0"/>
                        <a:pt x="5" y="0"/>
                        <a:pt x="5" y="1"/>
                      </a:cubicBezTo>
                      <a:cubicBezTo>
                        <a:pt x="5" y="21"/>
                        <a:pt x="5" y="21"/>
                        <a:pt x="5" y="21"/>
                      </a:cubicBezTo>
                      <a:cubicBezTo>
                        <a:pt x="3" y="21"/>
                        <a:pt x="1" y="21"/>
                        <a:pt x="1" y="21"/>
                      </a:cubicBezTo>
                      <a:cubicBezTo>
                        <a:pt x="0" y="21"/>
                        <a:pt x="0" y="21"/>
                        <a:pt x="0" y="22"/>
                      </a:cubicBezTo>
                      <a:cubicBezTo>
                        <a:pt x="0" y="23"/>
                        <a:pt x="11" y="38"/>
                        <a:pt x="11" y="38"/>
                      </a:cubicBezTo>
                      <a:cubicBezTo>
                        <a:pt x="11" y="39"/>
                        <a:pt x="12" y="39"/>
                        <a:pt x="12" y="39"/>
                      </a:cubicBezTo>
                      <a:cubicBezTo>
                        <a:pt x="13" y="39"/>
                        <a:pt x="14" y="39"/>
                        <a:pt x="14" y="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grpSp>
        </p:grpSp>
        <p:sp>
          <p:nvSpPr>
            <p:cNvPr id="97" name="Freeform 127"/>
            <p:cNvSpPr>
              <a:spLocks noEditPoints="1"/>
            </p:cNvSpPr>
            <p:nvPr/>
          </p:nvSpPr>
          <p:spPr bwMode="auto">
            <a:xfrm>
              <a:off x="8933256" y="3965843"/>
              <a:ext cx="89478" cy="64126"/>
            </a:xfrm>
            <a:custGeom>
              <a:avLst/>
              <a:gdLst>
                <a:gd name="T0" fmla="*/ 188 w 210"/>
                <a:gd name="T1" fmla="*/ 56 h 136"/>
                <a:gd name="T2" fmla="*/ 160 w 210"/>
                <a:gd name="T3" fmla="*/ 51 h 136"/>
                <a:gd name="T4" fmla="*/ 162 w 210"/>
                <a:gd name="T5" fmla="*/ 34 h 136"/>
                <a:gd name="T6" fmla="*/ 162 w 210"/>
                <a:gd name="T7" fmla="*/ 17 h 136"/>
                <a:gd name="T8" fmla="*/ 132 w 210"/>
                <a:gd name="T9" fmla="*/ 26 h 136"/>
                <a:gd name="T10" fmla="*/ 146 w 210"/>
                <a:gd name="T11" fmla="*/ 32 h 136"/>
                <a:gd name="T12" fmla="*/ 66 w 210"/>
                <a:gd name="T13" fmla="*/ 23 h 136"/>
                <a:gd name="T14" fmla="*/ 96 w 210"/>
                <a:gd name="T15" fmla="*/ 3 h 136"/>
                <a:gd name="T16" fmla="*/ 66 w 210"/>
                <a:gd name="T17" fmla="*/ 14 h 136"/>
                <a:gd name="T18" fmla="*/ 25 w 210"/>
                <a:gd name="T19" fmla="*/ 26 h 136"/>
                <a:gd name="T20" fmla="*/ 34 w 210"/>
                <a:gd name="T21" fmla="*/ 51 h 136"/>
                <a:gd name="T22" fmla="*/ 52 w 210"/>
                <a:gd name="T23" fmla="*/ 50 h 136"/>
                <a:gd name="T24" fmla="*/ 40 w 210"/>
                <a:gd name="T25" fmla="*/ 55 h 136"/>
                <a:gd name="T26" fmla="*/ 40 w 210"/>
                <a:gd name="T27" fmla="*/ 136 h 136"/>
                <a:gd name="T28" fmla="*/ 56 w 210"/>
                <a:gd name="T29" fmla="*/ 58 h 136"/>
                <a:gd name="T30" fmla="*/ 97 w 210"/>
                <a:gd name="T31" fmla="*/ 86 h 136"/>
                <a:gd name="T32" fmla="*/ 101 w 210"/>
                <a:gd name="T33" fmla="*/ 99 h 136"/>
                <a:gd name="T34" fmla="*/ 96 w 210"/>
                <a:gd name="T35" fmla="*/ 105 h 136"/>
                <a:gd name="T36" fmla="*/ 91 w 210"/>
                <a:gd name="T37" fmla="*/ 104 h 136"/>
                <a:gd name="T38" fmla="*/ 94 w 210"/>
                <a:gd name="T39" fmla="*/ 108 h 136"/>
                <a:gd name="T40" fmla="*/ 102 w 210"/>
                <a:gd name="T41" fmla="*/ 113 h 136"/>
                <a:gd name="T42" fmla="*/ 104 w 210"/>
                <a:gd name="T43" fmla="*/ 101 h 136"/>
                <a:gd name="T44" fmla="*/ 121 w 210"/>
                <a:gd name="T45" fmla="*/ 98 h 136"/>
                <a:gd name="T46" fmla="*/ 170 w 210"/>
                <a:gd name="T47" fmla="*/ 136 h 136"/>
                <a:gd name="T48" fmla="*/ 187 w 210"/>
                <a:gd name="T49" fmla="*/ 59 h 136"/>
                <a:gd name="T50" fmla="*/ 167 w 210"/>
                <a:gd name="T51" fmla="*/ 71 h 136"/>
                <a:gd name="T52" fmla="*/ 167 w 210"/>
                <a:gd name="T53" fmla="*/ 61 h 136"/>
                <a:gd name="T54" fmla="*/ 153 w 210"/>
                <a:gd name="T55" fmla="*/ 59 h 136"/>
                <a:gd name="T56" fmla="*/ 148 w 210"/>
                <a:gd name="T57" fmla="*/ 46 h 136"/>
                <a:gd name="T58" fmla="*/ 167 w 210"/>
                <a:gd name="T59" fmla="*/ 91 h 136"/>
                <a:gd name="T60" fmla="*/ 136 w 210"/>
                <a:gd name="T61" fmla="*/ 92 h 136"/>
                <a:gd name="T62" fmla="*/ 48 w 210"/>
                <a:gd name="T63" fmla="*/ 46 h 136"/>
                <a:gd name="T64" fmla="*/ 30 w 210"/>
                <a:gd name="T65" fmla="*/ 39 h 136"/>
                <a:gd name="T66" fmla="*/ 38 w 210"/>
                <a:gd name="T67" fmla="*/ 35 h 136"/>
                <a:gd name="T68" fmla="*/ 53 w 210"/>
                <a:gd name="T69" fmla="*/ 38 h 136"/>
                <a:gd name="T70" fmla="*/ 48 w 210"/>
                <a:gd name="T71" fmla="*/ 46 h 136"/>
                <a:gd name="T72" fmla="*/ 40 w 210"/>
                <a:gd name="T73" fmla="*/ 129 h 136"/>
                <a:gd name="T74" fmla="*/ 40 w 210"/>
                <a:gd name="T75" fmla="*/ 61 h 136"/>
                <a:gd name="T76" fmla="*/ 36 w 210"/>
                <a:gd name="T77" fmla="*/ 96 h 136"/>
                <a:gd name="T78" fmla="*/ 55 w 210"/>
                <a:gd name="T79" fmla="*/ 65 h 136"/>
                <a:gd name="T80" fmla="*/ 56 w 210"/>
                <a:gd name="T81" fmla="*/ 30 h 136"/>
                <a:gd name="T82" fmla="*/ 30 w 210"/>
                <a:gd name="T83" fmla="*/ 26 h 136"/>
                <a:gd name="T84" fmla="*/ 62 w 210"/>
                <a:gd name="T85" fmla="*/ 19 h 136"/>
                <a:gd name="T86" fmla="*/ 60 w 210"/>
                <a:gd name="T87" fmla="*/ 36 h 136"/>
                <a:gd name="T88" fmla="*/ 110 w 210"/>
                <a:gd name="T89" fmla="*/ 74 h 136"/>
                <a:gd name="T90" fmla="*/ 60 w 210"/>
                <a:gd name="T91" fmla="*/ 36 h 136"/>
                <a:gd name="T92" fmla="*/ 124 w 210"/>
                <a:gd name="T93" fmla="*/ 92 h 136"/>
                <a:gd name="T94" fmla="*/ 122 w 210"/>
                <a:gd name="T95" fmla="*/ 80 h 136"/>
                <a:gd name="T96" fmla="*/ 130 w 210"/>
                <a:gd name="T97" fmla="*/ 92 h 136"/>
                <a:gd name="T98" fmla="*/ 136 w 210"/>
                <a:gd name="T99" fmla="*/ 98 h 136"/>
                <a:gd name="T100" fmla="*/ 176 w 210"/>
                <a:gd name="T101" fmla="*/ 94 h 136"/>
                <a:gd name="T102" fmla="*/ 176 w 210"/>
                <a:gd name="T103" fmla="*/ 62 h 136"/>
                <a:gd name="T104" fmla="*/ 170 w 210"/>
                <a:gd name="T105" fmla="*/ 129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0" h="136">
                  <a:moveTo>
                    <a:pt x="187" y="59"/>
                  </a:moveTo>
                  <a:cubicBezTo>
                    <a:pt x="188" y="58"/>
                    <a:pt x="188" y="57"/>
                    <a:pt x="188" y="56"/>
                  </a:cubicBezTo>
                  <a:cubicBezTo>
                    <a:pt x="188" y="53"/>
                    <a:pt x="186" y="51"/>
                    <a:pt x="184" y="51"/>
                  </a:cubicBezTo>
                  <a:cubicBezTo>
                    <a:pt x="160" y="51"/>
                    <a:pt x="160" y="51"/>
                    <a:pt x="160" y="51"/>
                  </a:cubicBezTo>
                  <a:cubicBezTo>
                    <a:pt x="154" y="33"/>
                    <a:pt x="154" y="33"/>
                    <a:pt x="154" y="33"/>
                  </a:cubicBezTo>
                  <a:cubicBezTo>
                    <a:pt x="162" y="34"/>
                    <a:pt x="162" y="34"/>
                    <a:pt x="162" y="34"/>
                  </a:cubicBezTo>
                  <a:cubicBezTo>
                    <a:pt x="165" y="34"/>
                    <a:pt x="167" y="28"/>
                    <a:pt x="167" y="26"/>
                  </a:cubicBezTo>
                  <a:cubicBezTo>
                    <a:pt x="167" y="23"/>
                    <a:pt x="165" y="17"/>
                    <a:pt x="162" y="17"/>
                  </a:cubicBezTo>
                  <a:cubicBezTo>
                    <a:pt x="137" y="20"/>
                    <a:pt x="137" y="20"/>
                    <a:pt x="137" y="20"/>
                  </a:cubicBezTo>
                  <a:cubicBezTo>
                    <a:pt x="135" y="20"/>
                    <a:pt x="132" y="23"/>
                    <a:pt x="132" y="26"/>
                  </a:cubicBezTo>
                  <a:cubicBezTo>
                    <a:pt x="132" y="28"/>
                    <a:pt x="135" y="31"/>
                    <a:pt x="137" y="31"/>
                  </a:cubicBezTo>
                  <a:cubicBezTo>
                    <a:pt x="146" y="32"/>
                    <a:pt x="146" y="32"/>
                    <a:pt x="146" y="32"/>
                  </a:cubicBezTo>
                  <a:cubicBezTo>
                    <a:pt x="131" y="77"/>
                    <a:pt x="131" y="77"/>
                    <a:pt x="131" y="77"/>
                  </a:cubicBezTo>
                  <a:cubicBezTo>
                    <a:pt x="94" y="66"/>
                    <a:pt x="71" y="31"/>
                    <a:pt x="66" y="23"/>
                  </a:cubicBezTo>
                  <a:cubicBezTo>
                    <a:pt x="71" y="17"/>
                    <a:pt x="83" y="9"/>
                    <a:pt x="92" y="7"/>
                  </a:cubicBezTo>
                  <a:cubicBezTo>
                    <a:pt x="95" y="6"/>
                    <a:pt x="96" y="6"/>
                    <a:pt x="96" y="3"/>
                  </a:cubicBezTo>
                  <a:cubicBezTo>
                    <a:pt x="96" y="0"/>
                    <a:pt x="93" y="0"/>
                    <a:pt x="93" y="0"/>
                  </a:cubicBezTo>
                  <a:cubicBezTo>
                    <a:pt x="81" y="3"/>
                    <a:pt x="72" y="8"/>
                    <a:pt x="66" y="14"/>
                  </a:cubicBezTo>
                  <a:cubicBezTo>
                    <a:pt x="36" y="14"/>
                    <a:pt x="36" y="14"/>
                    <a:pt x="36" y="14"/>
                  </a:cubicBezTo>
                  <a:cubicBezTo>
                    <a:pt x="30" y="14"/>
                    <a:pt x="25" y="19"/>
                    <a:pt x="25" y="26"/>
                  </a:cubicBezTo>
                  <a:cubicBezTo>
                    <a:pt x="25" y="39"/>
                    <a:pt x="25" y="39"/>
                    <a:pt x="25" y="39"/>
                  </a:cubicBezTo>
                  <a:cubicBezTo>
                    <a:pt x="25" y="45"/>
                    <a:pt x="28" y="51"/>
                    <a:pt x="34" y="51"/>
                  </a:cubicBezTo>
                  <a:cubicBezTo>
                    <a:pt x="48" y="51"/>
                    <a:pt x="48" y="51"/>
                    <a:pt x="48" y="51"/>
                  </a:cubicBezTo>
                  <a:cubicBezTo>
                    <a:pt x="49" y="51"/>
                    <a:pt x="50" y="50"/>
                    <a:pt x="52" y="50"/>
                  </a:cubicBezTo>
                  <a:cubicBezTo>
                    <a:pt x="51" y="52"/>
                    <a:pt x="51" y="54"/>
                    <a:pt x="50" y="56"/>
                  </a:cubicBezTo>
                  <a:cubicBezTo>
                    <a:pt x="47" y="55"/>
                    <a:pt x="44" y="55"/>
                    <a:pt x="40" y="55"/>
                  </a:cubicBezTo>
                  <a:cubicBezTo>
                    <a:pt x="18" y="55"/>
                    <a:pt x="0" y="73"/>
                    <a:pt x="0" y="95"/>
                  </a:cubicBezTo>
                  <a:cubicBezTo>
                    <a:pt x="0" y="117"/>
                    <a:pt x="18" y="136"/>
                    <a:pt x="40" y="136"/>
                  </a:cubicBezTo>
                  <a:cubicBezTo>
                    <a:pt x="63" y="136"/>
                    <a:pt x="81" y="117"/>
                    <a:pt x="81" y="95"/>
                  </a:cubicBezTo>
                  <a:cubicBezTo>
                    <a:pt x="81" y="79"/>
                    <a:pt x="71" y="65"/>
                    <a:pt x="56" y="58"/>
                  </a:cubicBezTo>
                  <a:cubicBezTo>
                    <a:pt x="57" y="55"/>
                    <a:pt x="58" y="50"/>
                    <a:pt x="58" y="46"/>
                  </a:cubicBezTo>
                  <a:cubicBezTo>
                    <a:pt x="65" y="55"/>
                    <a:pt x="81" y="73"/>
                    <a:pt x="97" y="86"/>
                  </a:cubicBezTo>
                  <a:cubicBezTo>
                    <a:pt x="96" y="87"/>
                    <a:pt x="96" y="88"/>
                    <a:pt x="96" y="88"/>
                  </a:cubicBezTo>
                  <a:cubicBezTo>
                    <a:pt x="96" y="93"/>
                    <a:pt x="98" y="96"/>
                    <a:pt x="101" y="99"/>
                  </a:cubicBezTo>
                  <a:cubicBezTo>
                    <a:pt x="99" y="102"/>
                    <a:pt x="99" y="102"/>
                    <a:pt x="99" y="102"/>
                  </a:cubicBezTo>
                  <a:cubicBezTo>
                    <a:pt x="96" y="105"/>
                    <a:pt x="96" y="105"/>
                    <a:pt x="96" y="105"/>
                  </a:cubicBezTo>
                  <a:cubicBezTo>
                    <a:pt x="94" y="102"/>
                    <a:pt x="94" y="102"/>
                    <a:pt x="94" y="102"/>
                  </a:cubicBezTo>
                  <a:cubicBezTo>
                    <a:pt x="91" y="104"/>
                    <a:pt x="91" y="104"/>
                    <a:pt x="91" y="104"/>
                  </a:cubicBezTo>
                  <a:cubicBezTo>
                    <a:pt x="95" y="108"/>
                    <a:pt x="95" y="108"/>
                    <a:pt x="95" y="108"/>
                  </a:cubicBezTo>
                  <a:cubicBezTo>
                    <a:pt x="94" y="108"/>
                    <a:pt x="94" y="108"/>
                    <a:pt x="94" y="108"/>
                  </a:cubicBezTo>
                  <a:cubicBezTo>
                    <a:pt x="100" y="114"/>
                    <a:pt x="100" y="114"/>
                    <a:pt x="100" y="114"/>
                  </a:cubicBezTo>
                  <a:cubicBezTo>
                    <a:pt x="102" y="113"/>
                    <a:pt x="102" y="113"/>
                    <a:pt x="102" y="113"/>
                  </a:cubicBezTo>
                  <a:cubicBezTo>
                    <a:pt x="98" y="108"/>
                    <a:pt x="98" y="108"/>
                    <a:pt x="98" y="108"/>
                  </a:cubicBezTo>
                  <a:cubicBezTo>
                    <a:pt x="104" y="101"/>
                    <a:pt x="104" y="101"/>
                    <a:pt x="104" y="101"/>
                  </a:cubicBezTo>
                  <a:cubicBezTo>
                    <a:pt x="106" y="102"/>
                    <a:pt x="108" y="103"/>
                    <a:pt x="111" y="103"/>
                  </a:cubicBezTo>
                  <a:cubicBezTo>
                    <a:pt x="114" y="103"/>
                    <a:pt x="118" y="101"/>
                    <a:pt x="121" y="98"/>
                  </a:cubicBezTo>
                  <a:cubicBezTo>
                    <a:pt x="130" y="98"/>
                    <a:pt x="130" y="98"/>
                    <a:pt x="130" y="98"/>
                  </a:cubicBezTo>
                  <a:cubicBezTo>
                    <a:pt x="131" y="119"/>
                    <a:pt x="148" y="136"/>
                    <a:pt x="170" y="136"/>
                  </a:cubicBezTo>
                  <a:cubicBezTo>
                    <a:pt x="192" y="136"/>
                    <a:pt x="210" y="117"/>
                    <a:pt x="210" y="95"/>
                  </a:cubicBezTo>
                  <a:cubicBezTo>
                    <a:pt x="210" y="79"/>
                    <a:pt x="201" y="66"/>
                    <a:pt x="187" y="59"/>
                  </a:cubicBezTo>
                  <a:moveTo>
                    <a:pt x="167" y="61"/>
                  </a:moveTo>
                  <a:cubicBezTo>
                    <a:pt x="167" y="71"/>
                    <a:pt x="167" y="71"/>
                    <a:pt x="167" y="71"/>
                  </a:cubicBezTo>
                  <a:cubicBezTo>
                    <a:pt x="163" y="62"/>
                    <a:pt x="163" y="62"/>
                    <a:pt x="163" y="62"/>
                  </a:cubicBezTo>
                  <a:cubicBezTo>
                    <a:pt x="164" y="62"/>
                    <a:pt x="166" y="61"/>
                    <a:pt x="167" y="61"/>
                  </a:cubicBezTo>
                  <a:moveTo>
                    <a:pt x="148" y="46"/>
                  </a:moveTo>
                  <a:cubicBezTo>
                    <a:pt x="153" y="59"/>
                    <a:pt x="153" y="59"/>
                    <a:pt x="153" y="59"/>
                  </a:cubicBezTo>
                  <a:cubicBezTo>
                    <a:pt x="148" y="61"/>
                    <a:pt x="144" y="64"/>
                    <a:pt x="141" y="67"/>
                  </a:cubicBezTo>
                  <a:lnTo>
                    <a:pt x="148" y="46"/>
                  </a:lnTo>
                  <a:close/>
                  <a:moveTo>
                    <a:pt x="156" y="64"/>
                  </a:moveTo>
                  <a:cubicBezTo>
                    <a:pt x="167" y="91"/>
                    <a:pt x="167" y="91"/>
                    <a:pt x="167" y="91"/>
                  </a:cubicBezTo>
                  <a:cubicBezTo>
                    <a:pt x="167" y="92"/>
                    <a:pt x="167" y="92"/>
                    <a:pt x="167" y="92"/>
                  </a:cubicBezTo>
                  <a:cubicBezTo>
                    <a:pt x="136" y="92"/>
                    <a:pt x="136" y="92"/>
                    <a:pt x="136" y="92"/>
                  </a:cubicBezTo>
                  <a:cubicBezTo>
                    <a:pt x="137" y="80"/>
                    <a:pt x="145" y="69"/>
                    <a:pt x="156" y="64"/>
                  </a:cubicBezTo>
                  <a:moveTo>
                    <a:pt x="48" y="46"/>
                  </a:moveTo>
                  <a:cubicBezTo>
                    <a:pt x="34" y="46"/>
                    <a:pt x="34" y="46"/>
                    <a:pt x="34" y="46"/>
                  </a:cubicBezTo>
                  <a:cubicBezTo>
                    <a:pt x="30" y="46"/>
                    <a:pt x="30" y="43"/>
                    <a:pt x="30" y="39"/>
                  </a:cubicBezTo>
                  <a:cubicBezTo>
                    <a:pt x="30" y="35"/>
                    <a:pt x="30" y="35"/>
                    <a:pt x="30" y="35"/>
                  </a:cubicBezTo>
                  <a:cubicBezTo>
                    <a:pt x="38" y="35"/>
                    <a:pt x="38" y="35"/>
                    <a:pt x="38" y="35"/>
                  </a:cubicBezTo>
                  <a:cubicBezTo>
                    <a:pt x="54" y="35"/>
                    <a:pt x="54" y="35"/>
                    <a:pt x="54" y="35"/>
                  </a:cubicBezTo>
                  <a:cubicBezTo>
                    <a:pt x="53" y="37"/>
                    <a:pt x="53" y="38"/>
                    <a:pt x="53" y="38"/>
                  </a:cubicBezTo>
                  <a:cubicBezTo>
                    <a:pt x="53" y="40"/>
                    <a:pt x="53" y="42"/>
                    <a:pt x="52" y="44"/>
                  </a:cubicBezTo>
                  <a:cubicBezTo>
                    <a:pt x="51" y="45"/>
                    <a:pt x="49" y="46"/>
                    <a:pt x="48" y="46"/>
                  </a:cubicBezTo>
                  <a:moveTo>
                    <a:pt x="74" y="95"/>
                  </a:moveTo>
                  <a:cubicBezTo>
                    <a:pt x="74" y="114"/>
                    <a:pt x="59" y="129"/>
                    <a:pt x="40" y="129"/>
                  </a:cubicBezTo>
                  <a:cubicBezTo>
                    <a:pt x="22" y="129"/>
                    <a:pt x="6" y="114"/>
                    <a:pt x="6" y="95"/>
                  </a:cubicBezTo>
                  <a:cubicBezTo>
                    <a:pt x="6" y="76"/>
                    <a:pt x="22" y="61"/>
                    <a:pt x="40" y="61"/>
                  </a:cubicBezTo>
                  <a:cubicBezTo>
                    <a:pt x="43" y="61"/>
                    <a:pt x="46" y="62"/>
                    <a:pt x="49" y="62"/>
                  </a:cubicBezTo>
                  <a:cubicBezTo>
                    <a:pt x="44" y="84"/>
                    <a:pt x="37" y="96"/>
                    <a:pt x="36" y="96"/>
                  </a:cubicBezTo>
                  <a:cubicBezTo>
                    <a:pt x="42" y="99"/>
                    <a:pt x="42" y="99"/>
                    <a:pt x="42" y="99"/>
                  </a:cubicBezTo>
                  <a:cubicBezTo>
                    <a:pt x="42" y="99"/>
                    <a:pt x="50" y="87"/>
                    <a:pt x="55" y="65"/>
                  </a:cubicBezTo>
                  <a:cubicBezTo>
                    <a:pt x="66" y="70"/>
                    <a:pt x="74" y="82"/>
                    <a:pt x="74" y="95"/>
                  </a:cubicBezTo>
                  <a:moveTo>
                    <a:pt x="56" y="30"/>
                  </a:moveTo>
                  <a:cubicBezTo>
                    <a:pt x="30" y="30"/>
                    <a:pt x="30" y="30"/>
                    <a:pt x="30" y="30"/>
                  </a:cubicBezTo>
                  <a:cubicBezTo>
                    <a:pt x="30" y="26"/>
                    <a:pt x="30" y="26"/>
                    <a:pt x="30" y="26"/>
                  </a:cubicBezTo>
                  <a:cubicBezTo>
                    <a:pt x="30" y="22"/>
                    <a:pt x="33" y="19"/>
                    <a:pt x="36" y="19"/>
                  </a:cubicBezTo>
                  <a:cubicBezTo>
                    <a:pt x="62" y="19"/>
                    <a:pt x="62" y="19"/>
                    <a:pt x="62" y="19"/>
                  </a:cubicBezTo>
                  <a:cubicBezTo>
                    <a:pt x="59" y="23"/>
                    <a:pt x="57" y="27"/>
                    <a:pt x="56" y="30"/>
                  </a:cubicBezTo>
                  <a:moveTo>
                    <a:pt x="60" y="36"/>
                  </a:moveTo>
                  <a:cubicBezTo>
                    <a:pt x="60" y="35"/>
                    <a:pt x="61" y="32"/>
                    <a:pt x="63" y="29"/>
                  </a:cubicBezTo>
                  <a:cubicBezTo>
                    <a:pt x="69" y="39"/>
                    <a:pt x="85" y="61"/>
                    <a:pt x="110" y="74"/>
                  </a:cubicBezTo>
                  <a:cubicBezTo>
                    <a:pt x="105" y="75"/>
                    <a:pt x="102" y="77"/>
                    <a:pt x="99" y="80"/>
                  </a:cubicBezTo>
                  <a:cubicBezTo>
                    <a:pt x="84" y="66"/>
                    <a:pt x="67" y="46"/>
                    <a:pt x="60" y="36"/>
                  </a:cubicBezTo>
                  <a:moveTo>
                    <a:pt x="130" y="92"/>
                  </a:moveTo>
                  <a:cubicBezTo>
                    <a:pt x="124" y="92"/>
                    <a:pt x="124" y="92"/>
                    <a:pt x="124" y="92"/>
                  </a:cubicBezTo>
                  <a:cubicBezTo>
                    <a:pt x="124" y="91"/>
                    <a:pt x="125" y="90"/>
                    <a:pt x="125" y="88"/>
                  </a:cubicBezTo>
                  <a:cubicBezTo>
                    <a:pt x="125" y="85"/>
                    <a:pt x="124" y="82"/>
                    <a:pt x="122" y="80"/>
                  </a:cubicBezTo>
                  <a:cubicBezTo>
                    <a:pt x="125" y="81"/>
                    <a:pt x="128" y="82"/>
                    <a:pt x="131" y="83"/>
                  </a:cubicBezTo>
                  <a:cubicBezTo>
                    <a:pt x="130" y="86"/>
                    <a:pt x="130" y="89"/>
                    <a:pt x="130" y="92"/>
                  </a:cubicBezTo>
                  <a:moveTo>
                    <a:pt x="170" y="129"/>
                  </a:moveTo>
                  <a:cubicBezTo>
                    <a:pt x="152" y="129"/>
                    <a:pt x="137" y="116"/>
                    <a:pt x="136" y="98"/>
                  </a:cubicBezTo>
                  <a:cubicBezTo>
                    <a:pt x="176" y="98"/>
                    <a:pt x="176" y="98"/>
                    <a:pt x="176" y="98"/>
                  </a:cubicBezTo>
                  <a:cubicBezTo>
                    <a:pt x="176" y="94"/>
                    <a:pt x="176" y="94"/>
                    <a:pt x="176" y="94"/>
                  </a:cubicBezTo>
                  <a:cubicBezTo>
                    <a:pt x="176" y="94"/>
                    <a:pt x="176" y="94"/>
                    <a:pt x="176" y="94"/>
                  </a:cubicBezTo>
                  <a:cubicBezTo>
                    <a:pt x="176" y="62"/>
                    <a:pt x="176" y="62"/>
                    <a:pt x="176" y="62"/>
                  </a:cubicBezTo>
                  <a:cubicBezTo>
                    <a:pt x="192" y="65"/>
                    <a:pt x="204" y="79"/>
                    <a:pt x="204" y="95"/>
                  </a:cubicBezTo>
                  <a:cubicBezTo>
                    <a:pt x="204" y="114"/>
                    <a:pt x="188" y="129"/>
                    <a:pt x="170" y="129"/>
                  </a:cubicBezTo>
                </a:path>
              </a:pathLst>
            </a:custGeom>
            <a:solidFill>
              <a:srgbClr val="00B0F0"/>
            </a:solidFill>
            <a:ln>
              <a:noFill/>
            </a:ln>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74" name="Rounded Rectangle 635"/>
            <p:cNvSpPr/>
            <p:nvPr/>
          </p:nvSpPr>
          <p:spPr>
            <a:xfrm>
              <a:off x="8813380" y="4442578"/>
              <a:ext cx="2399132" cy="484616"/>
            </a:xfrm>
            <a:prstGeom prst="roundRect">
              <a:avLst/>
            </a:prstGeom>
            <a:solidFill>
              <a:srgbClr val="00B0F0">
                <a:alpha val="20000"/>
              </a:srgbClr>
            </a:solidFill>
            <a:ln w="9525">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lIns="47977" tIns="0" rIns="47977" bIns="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1612316" rtl="0" eaLnBrk="0" fontAlgn="ctr" latinLnBrk="0" hangingPunct="0">
                <a:lnSpc>
                  <a:spcPct val="100000"/>
                </a:lnSpc>
                <a:spcBef>
                  <a:spcPts val="0"/>
                </a:spcBef>
                <a:spcAft>
                  <a:spcPts val="0"/>
                </a:spcAft>
                <a:buClrTx/>
                <a:buSzPct val="100000"/>
                <a:buFontTx/>
                <a:buNone/>
                <a:tabLst/>
                <a:defRPr/>
              </a:pPr>
              <a:r>
                <a:rPr kumimoji="0" lang="en-US" altLang="zh-CN" sz="1400" b="1" i="0" u="none" strike="noStrike" kern="1200" cap="none" spc="0" normalizeH="0" baseline="0" noProof="0" dirty="0">
                  <a:ln>
                    <a:noFill/>
                  </a:ln>
                  <a:solidFill>
                    <a:srgbClr val="FFC000"/>
                  </a:solidFill>
                  <a:effectLst/>
                  <a:uLnTx/>
                  <a:uFillTx/>
                  <a:latin typeface="Arial" pitchFamily="34" charset="0"/>
                  <a:ea typeface="Arial Unicode MS" pitchFamily="34" charset="-122"/>
                  <a:cs typeface="Arial" panose="020B0604020202020204" pitchFamily="34" charset="0"/>
                </a:rPr>
                <a:t>Stronger</a:t>
              </a:r>
            </a:p>
            <a:p>
              <a:pPr marL="0" marR="0" lvl="0" indent="0" algn="ctr" defTabSz="1612316" rtl="0" eaLnBrk="0" fontAlgn="ctr" latinLnBrk="0" hangingPunct="0">
                <a:lnSpc>
                  <a:spcPct val="100000"/>
                </a:lnSpc>
                <a:spcBef>
                  <a:spcPts val="0"/>
                </a:spcBef>
                <a:spcAft>
                  <a:spcPts val="0"/>
                </a:spcAft>
                <a:buClrTx/>
                <a:buSzPct val="100000"/>
                <a:buFontTx/>
                <a:buNone/>
                <a:tabLst/>
                <a:defRPr/>
              </a:pPr>
              <a:r>
                <a:rPr kumimoji="0" lang="en-US" altLang="zh-CN" sz="1200" b="0" i="0" u="none" strike="noStrike" kern="1200" cap="none" spc="0" normalizeH="0" baseline="0" noProof="0" dirty="0">
                  <a:ln>
                    <a:noFill/>
                  </a:ln>
                  <a:solidFill>
                    <a:srgbClr val="FFC000"/>
                  </a:solidFill>
                  <a:effectLst/>
                  <a:uLnTx/>
                  <a:uFillTx/>
                  <a:latin typeface="Arial" pitchFamily="34" charset="0"/>
                  <a:ea typeface="Arial Unicode MS" pitchFamily="34" charset="-122"/>
                  <a:cs typeface="Arial" panose="020B0604020202020204" pitchFamily="34" charset="0"/>
                </a:rPr>
                <a:t>Security Algorithm</a:t>
              </a:r>
              <a:endParaRPr kumimoji="0" lang="zh-CN" altLang="en-US" sz="1400" b="0" i="0" u="none" strike="noStrike" kern="1200" cap="none" spc="0" normalizeH="0" baseline="0" noProof="0" dirty="0">
                <a:ln>
                  <a:noFill/>
                </a:ln>
                <a:solidFill>
                  <a:srgbClr val="FFC000"/>
                </a:solidFill>
                <a:effectLst/>
                <a:uLnTx/>
                <a:uFillTx/>
                <a:latin typeface="Arial" pitchFamily="34" charset="0"/>
                <a:ea typeface="Arial Unicode MS" pitchFamily="34" charset="-122"/>
                <a:cs typeface="Arial" panose="020B0604020202020204" pitchFamily="34" charset="0"/>
              </a:endParaRPr>
            </a:p>
          </p:txBody>
        </p:sp>
        <p:sp>
          <p:nvSpPr>
            <p:cNvPr id="75" name="Rounded Rectangle 635"/>
            <p:cNvSpPr/>
            <p:nvPr/>
          </p:nvSpPr>
          <p:spPr>
            <a:xfrm>
              <a:off x="8813380" y="2427957"/>
              <a:ext cx="2399132" cy="1983585"/>
            </a:xfrm>
            <a:prstGeom prst="round2SameRect">
              <a:avLst/>
            </a:prstGeom>
            <a:solidFill>
              <a:srgbClr val="00B0F0">
                <a:alpha val="20000"/>
              </a:srgbClr>
            </a:solidFill>
            <a:ln w="25402">
              <a:noFill/>
              <a:prstDash val="solid"/>
            </a:ln>
            <a:effectLst/>
            <a:scene3d>
              <a:camera prst="orthographicFront">
                <a:rot lat="0" lon="0" rev="0"/>
              </a:camera>
              <a:lightRig rig="chilly" dir="t">
                <a:rot lat="0" lon="0" rev="18480000"/>
              </a:lightRig>
            </a:scene3d>
            <a:sp3d prstMaterial="clear">
              <a:bevelT h="63500"/>
            </a:sp3d>
          </p:spPr>
          <p:txBody>
            <a:bodyPr lIns="80505" tIns="40252" rIns="80505" bIns="40252" anchor="ctr"/>
            <a:lstStyle/>
            <a:p>
              <a:pPr marL="0" marR="0" lvl="0" indent="0" algn="ctr" defTabSz="1219272" rtl="0" eaLnBrk="0" fontAlgn="auto" latinLnBrk="0" hangingPunct="0">
                <a:lnSpc>
                  <a:spcPct val="12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prstClr val="white"/>
                </a:solidFill>
                <a:effectLst/>
                <a:uLnTx/>
                <a:uFillTx/>
                <a:latin typeface="Arial" panose="020B0604020202020204" pitchFamily="34" charset="0"/>
                <a:ea typeface="黑体" panose="02010609060101010101" pitchFamily="49" charset="-122"/>
                <a:cs typeface="Arial" panose="020B0604020202020204" pitchFamily="34" charset="0"/>
              </a:endParaRPr>
            </a:p>
          </p:txBody>
        </p:sp>
        <p:sp>
          <p:nvSpPr>
            <p:cNvPr id="78" name="Freeform 127"/>
            <p:cNvSpPr>
              <a:spLocks/>
            </p:cNvSpPr>
            <p:nvPr/>
          </p:nvSpPr>
          <p:spPr bwMode="auto">
            <a:xfrm>
              <a:off x="8997084" y="3416093"/>
              <a:ext cx="1690828" cy="278004"/>
            </a:xfrm>
            <a:custGeom>
              <a:avLst/>
              <a:gdLst/>
              <a:ahLst/>
              <a:cxnLst>
                <a:cxn ang="0">
                  <a:pos x="0" y="648"/>
                </a:cxn>
                <a:cxn ang="0">
                  <a:pos x="0" y="0"/>
                </a:cxn>
                <a:cxn ang="0">
                  <a:pos x="4664" y="1184"/>
                </a:cxn>
                <a:cxn ang="0">
                  <a:pos x="4664" y="1184"/>
                </a:cxn>
                <a:cxn ang="0">
                  <a:pos x="9683" y="37"/>
                </a:cxn>
                <a:cxn ang="0">
                  <a:pos x="9683" y="668"/>
                </a:cxn>
                <a:cxn ang="0">
                  <a:pos x="4664" y="1440"/>
                </a:cxn>
                <a:cxn ang="0">
                  <a:pos x="0" y="648"/>
                </a:cxn>
              </a:cxnLst>
              <a:rect l="0" t="0" r="r" b="b"/>
              <a:pathLst>
                <a:path w="9683" h="1443">
                  <a:moveTo>
                    <a:pt x="0" y="648"/>
                  </a:moveTo>
                  <a:cubicBezTo>
                    <a:pt x="0" y="0"/>
                    <a:pt x="0" y="0"/>
                    <a:pt x="0" y="0"/>
                  </a:cubicBezTo>
                  <a:cubicBezTo>
                    <a:pt x="409" y="164"/>
                    <a:pt x="2672" y="1256"/>
                    <a:pt x="4664" y="1184"/>
                  </a:cubicBezTo>
                  <a:cubicBezTo>
                    <a:pt x="4664" y="1184"/>
                    <a:pt x="4663" y="1184"/>
                    <a:pt x="4664" y="1184"/>
                  </a:cubicBezTo>
                  <a:cubicBezTo>
                    <a:pt x="6484" y="1141"/>
                    <a:pt x="8089" y="608"/>
                    <a:pt x="9683" y="37"/>
                  </a:cubicBezTo>
                  <a:cubicBezTo>
                    <a:pt x="9683" y="668"/>
                    <a:pt x="9683" y="668"/>
                    <a:pt x="9683" y="668"/>
                  </a:cubicBezTo>
                  <a:cubicBezTo>
                    <a:pt x="8807" y="982"/>
                    <a:pt x="6595" y="1443"/>
                    <a:pt x="4664" y="1440"/>
                  </a:cubicBezTo>
                  <a:cubicBezTo>
                    <a:pt x="3120" y="1438"/>
                    <a:pt x="1221" y="963"/>
                    <a:pt x="0" y="648"/>
                  </a:cubicBezTo>
                </a:path>
              </a:pathLst>
            </a:custGeom>
            <a:gradFill>
              <a:gsLst>
                <a:gs pos="0">
                  <a:srgbClr val="0070C0">
                    <a:alpha val="0"/>
                  </a:srgbClr>
                </a:gs>
                <a:gs pos="42000">
                  <a:srgbClr val="0070C0"/>
                </a:gs>
                <a:gs pos="100000">
                  <a:srgbClr val="0070C0">
                    <a:alpha val="0"/>
                  </a:srgbClr>
                </a:gs>
              </a:gsLst>
              <a:lin ang="10800000" scaled="0"/>
            </a:gradFill>
            <a:ln w="9525">
              <a:noFill/>
              <a:round/>
              <a:headEnd/>
              <a:tailEnd/>
            </a:ln>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79" name="Freeform 129"/>
            <p:cNvSpPr>
              <a:spLocks/>
            </p:cNvSpPr>
            <p:nvPr/>
          </p:nvSpPr>
          <p:spPr bwMode="auto">
            <a:xfrm>
              <a:off x="8997084" y="3861808"/>
              <a:ext cx="1690828" cy="222711"/>
            </a:xfrm>
            <a:custGeom>
              <a:avLst/>
              <a:gdLst/>
              <a:ahLst/>
              <a:cxnLst>
                <a:cxn ang="0">
                  <a:pos x="0" y="1145"/>
                </a:cxn>
                <a:cxn ang="0">
                  <a:pos x="0" y="524"/>
                </a:cxn>
                <a:cxn ang="0">
                  <a:pos x="4664" y="21"/>
                </a:cxn>
                <a:cxn ang="0">
                  <a:pos x="9683" y="529"/>
                </a:cxn>
                <a:cxn ang="0">
                  <a:pos x="9683" y="1156"/>
                </a:cxn>
                <a:cxn ang="0">
                  <a:pos x="4664" y="346"/>
                </a:cxn>
                <a:cxn ang="0">
                  <a:pos x="0" y="1145"/>
                </a:cxn>
              </a:cxnLst>
              <a:rect l="0" t="0" r="r" b="b"/>
              <a:pathLst>
                <a:path w="9683" h="1156">
                  <a:moveTo>
                    <a:pt x="0" y="1145"/>
                  </a:moveTo>
                  <a:cubicBezTo>
                    <a:pt x="0" y="524"/>
                    <a:pt x="0" y="524"/>
                    <a:pt x="0" y="524"/>
                  </a:cubicBezTo>
                  <a:cubicBezTo>
                    <a:pt x="1356" y="307"/>
                    <a:pt x="3627" y="31"/>
                    <a:pt x="4664" y="21"/>
                  </a:cubicBezTo>
                  <a:cubicBezTo>
                    <a:pt x="6790" y="0"/>
                    <a:pt x="8341" y="245"/>
                    <a:pt x="9683" y="529"/>
                  </a:cubicBezTo>
                  <a:cubicBezTo>
                    <a:pt x="9683" y="1156"/>
                    <a:pt x="9683" y="1156"/>
                    <a:pt x="9683" y="1156"/>
                  </a:cubicBezTo>
                  <a:cubicBezTo>
                    <a:pt x="8593" y="775"/>
                    <a:pt x="6986" y="283"/>
                    <a:pt x="4664" y="346"/>
                  </a:cubicBezTo>
                  <a:cubicBezTo>
                    <a:pt x="3126" y="387"/>
                    <a:pt x="1808" y="634"/>
                    <a:pt x="0" y="1145"/>
                  </a:cubicBezTo>
                </a:path>
              </a:pathLst>
            </a:custGeom>
            <a:gradFill>
              <a:gsLst>
                <a:gs pos="0">
                  <a:srgbClr val="92D050">
                    <a:alpha val="0"/>
                  </a:srgbClr>
                </a:gs>
                <a:gs pos="42000">
                  <a:srgbClr val="92D050"/>
                </a:gs>
                <a:gs pos="100000">
                  <a:srgbClr val="92D050">
                    <a:alpha val="0"/>
                  </a:srgbClr>
                </a:gs>
              </a:gsLst>
              <a:lin ang="10800000" scaled="0"/>
            </a:gradFill>
            <a:ln w="9525">
              <a:noFill/>
              <a:round/>
              <a:headEnd/>
              <a:tailEnd/>
            </a:ln>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80" name="Freeform 132"/>
            <p:cNvSpPr>
              <a:spLocks/>
            </p:cNvSpPr>
            <p:nvPr/>
          </p:nvSpPr>
          <p:spPr bwMode="auto">
            <a:xfrm>
              <a:off x="8997084" y="3675894"/>
              <a:ext cx="1690828" cy="131392"/>
            </a:xfrm>
            <a:custGeom>
              <a:avLst/>
              <a:gdLst/>
              <a:ahLst/>
              <a:cxnLst>
                <a:cxn ang="0">
                  <a:pos x="0" y="602"/>
                </a:cxn>
                <a:cxn ang="0">
                  <a:pos x="0" y="0"/>
                </a:cxn>
                <a:cxn ang="0">
                  <a:pos x="4664" y="350"/>
                </a:cxn>
                <a:cxn ang="0">
                  <a:pos x="9683" y="0"/>
                </a:cxn>
                <a:cxn ang="0">
                  <a:pos x="9683" y="601"/>
                </a:cxn>
                <a:cxn ang="0">
                  <a:pos x="4673" y="614"/>
                </a:cxn>
                <a:cxn ang="0">
                  <a:pos x="2324" y="617"/>
                </a:cxn>
                <a:cxn ang="0">
                  <a:pos x="0" y="602"/>
                </a:cxn>
              </a:cxnLst>
              <a:rect l="0" t="0" r="r" b="b"/>
              <a:pathLst>
                <a:path w="9683" h="682">
                  <a:moveTo>
                    <a:pt x="0" y="602"/>
                  </a:moveTo>
                  <a:cubicBezTo>
                    <a:pt x="0" y="0"/>
                    <a:pt x="0" y="0"/>
                    <a:pt x="0" y="0"/>
                  </a:cubicBezTo>
                  <a:cubicBezTo>
                    <a:pt x="1333" y="147"/>
                    <a:pt x="2825" y="327"/>
                    <a:pt x="4664" y="350"/>
                  </a:cubicBezTo>
                  <a:cubicBezTo>
                    <a:pt x="6693" y="350"/>
                    <a:pt x="8297" y="228"/>
                    <a:pt x="9683" y="0"/>
                  </a:cubicBezTo>
                  <a:cubicBezTo>
                    <a:pt x="9683" y="601"/>
                    <a:pt x="9683" y="601"/>
                    <a:pt x="9683" y="601"/>
                  </a:cubicBezTo>
                  <a:cubicBezTo>
                    <a:pt x="9006" y="682"/>
                    <a:pt x="6809" y="623"/>
                    <a:pt x="4673" y="614"/>
                  </a:cubicBezTo>
                  <a:cubicBezTo>
                    <a:pt x="3851" y="611"/>
                    <a:pt x="3038" y="614"/>
                    <a:pt x="2324" y="617"/>
                  </a:cubicBezTo>
                  <a:cubicBezTo>
                    <a:pt x="1141" y="622"/>
                    <a:pt x="231" y="627"/>
                    <a:pt x="0" y="602"/>
                  </a:cubicBezTo>
                </a:path>
              </a:pathLst>
            </a:custGeom>
            <a:gradFill>
              <a:gsLst>
                <a:gs pos="0">
                  <a:srgbClr val="FF0000">
                    <a:alpha val="0"/>
                  </a:srgbClr>
                </a:gs>
                <a:gs pos="42000">
                  <a:srgbClr val="FF0000"/>
                </a:gs>
                <a:gs pos="100000">
                  <a:srgbClr val="FF0000">
                    <a:alpha val="0"/>
                  </a:srgbClr>
                </a:gs>
              </a:gsLst>
              <a:lin ang="10800000" scaled="0"/>
            </a:gradFill>
            <a:ln w="9525">
              <a:noFill/>
              <a:round/>
              <a:headEnd/>
              <a:tailEnd/>
            </a:ln>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grpSp>
          <p:nvGrpSpPr>
            <p:cNvPr id="81" name="组合 273"/>
            <p:cNvGrpSpPr>
              <a:grpSpLocks/>
            </p:cNvGrpSpPr>
            <p:nvPr/>
          </p:nvGrpSpPr>
          <p:grpSpPr bwMode="auto">
            <a:xfrm>
              <a:off x="9049316" y="3493260"/>
              <a:ext cx="1513662" cy="280023"/>
              <a:chOff x="2362914" y="1040595"/>
              <a:chExt cx="7577265" cy="1270327"/>
            </a:xfrm>
          </p:grpSpPr>
          <p:sp>
            <p:nvSpPr>
              <p:cNvPr id="82" name="Freeform 9"/>
              <p:cNvSpPr>
                <a:spLocks/>
              </p:cNvSpPr>
              <p:nvPr/>
            </p:nvSpPr>
            <p:spPr bwMode="auto">
              <a:xfrm>
                <a:off x="2362914" y="1040595"/>
                <a:ext cx="7577265" cy="882220"/>
              </a:xfrm>
              <a:custGeom>
                <a:avLst/>
                <a:gdLst/>
                <a:ahLst/>
                <a:cxnLst>
                  <a:cxn ang="0">
                    <a:pos x="0" y="0"/>
                  </a:cxn>
                  <a:cxn ang="0">
                    <a:pos x="169" y="49"/>
                  </a:cxn>
                  <a:cxn ang="0">
                    <a:pos x="352" y="1"/>
                  </a:cxn>
                </a:cxnLst>
                <a:rect l="0" t="0" r="r" b="b"/>
                <a:pathLst>
                  <a:path w="352" h="53">
                    <a:moveTo>
                      <a:pt x="0" y="0"/>
                    </a:moveTo>
                    <a:cubicBezTo>
                      <a:pt x="12" y="7"/>
                      <a:pt x="93" y="53"/>
                      <a:pt x="169" y="49"/>
                    </a:cubicBezTo>
                    <a:cubicBezTo>
                      <a:pt x="227" y="47"/>
                      <a:pt x="285" y="36"/>
                      <a:pt x="352" y="1"/>
                    </a:cubicBezTo>
                  </a:path>
                </a:pathLst>
              </a:custGeom>
              <a:ln>
                <a:gradFill>
                  <a:gsLst>
                    <a:gs pos="0">
                      <a:schemeClr val="accent1">
                        <a:tint val="66000"/>
                        <a:satMod val="160000"/>
                      </a:schemeClr>
                    </a:gs>
                    <a:gs pos="50000">
                      <a:schemeClr val="accent1">
                        <a:tint val="44500"/>
                        <a:satMod val="160000"/>
                        <a:alpha val="0"/>
                      </a:schemeClr>
                    </a:gs>
                    <a:gs pos="100000">
                      <a:schemeClr val="accent1">
                        <a:tint val="23500"/>
                        <a:satMod val="160000"/>
                      </a:schemeClr>
                    </a:gs>
                  </a:gsLst>
                  <a:lin ang="10800000" scaled="0"/>
                </a:gradFill>
                <a:headEnd type="oval"/>
                <a:tailEnd type="oval"/>
              </a:ln>
            </p:spPr>
            <p:style>
              <a:lnRef idx="1">
                <a:schemeClr val="accent1"/>
              </a:lnRef>
              <a:fillRef idx="0">
                <a:schemeClr val="accent1"/>
              </a:fillRef>
              <a:effectRef idx="0">
                <a:schemeClr val="accent1"/>
              </a:effectRef>
              <a:fontRef idx="minor">
                <a:schemeClr val="tx1"/>
              </a:fontRef>
            </p:style>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83" name="Freeform 14"/>
              <p:cNvSpPr>
                <a:spLocks/>
              </p:cNvSpPr>
              <p:nvPr/>
            </p:nvSpPr>
            <p:spPr bwMode="auto">
              <a:xfrm>
                <a:off x="2362914" y="2094092"/>
                <a:ext cx="7577265" cy="216830"/>
              </a:xfrm>
              <a:custGeom>
                <a:avLst/>
                <a:gdLst/>
                <a:ahLst/>
                <a:cxnLst>
                  <a:cxn ang="0">
                    <a:pos x="352" y="0"/>
                  </a:cxn>
                  <a:cxn ang="0">
                    <a:pos x="169" y="13"/>
                  </a:cxn>
                  <a:cxn ang="0">
                    <a:pos x="0" y="0"/>
                  </a:cxn>
                </a:cxnLst>
                <a:rect l="0" t="0" r="r" b="b"/>
                <a:pathLst>
                  <a:path w="352" h="13">
                    <a:moveTo>
                      <a:pt x="352" y="0"/>
                    </a:moveTo>
                    <a:cubicBezTo>
                      <a:pt x="301" y="12"/>
                      <a:pt x="245" y="13"/>
                      <a:pt x="169" y="13"/>
                    </a:cubicBezTo>
                    <a:cubicBezTo>
                      <a:pt x="114" y="12"/>
                      <a:pt x="57" y="9"/>
                      <a:pt x="0" y="0"/>
                    </a:cubicBezTo>
                  </a:path>
                </a:pathLst>
              </a:custGeom>
              <a:ln>
                <a:gradFill>
                  <a:gsLst>
                    <a:gs pos="0">
                      <a:schemeClr val="accent1">
                        <a:tint val="66000"/>
                        <a:satMod val="160000"/>
                      </a:schemeClr>
                    </a:gs>
                    <a:gs pos="50000">
                      <a:schemeClr val="accent1">
                        <a:tint val="44500"/>
                        <a:satMod val="160000"/>
                        <a:alpha val="0"/>
                      </a:schemeClr>
                    </a:gs>
                    <a:gs pos="100000">
                      <a:schemeClr val="accent1">
                        <a:tint val="23500"/>
                        <a:satMod val="160000"/>
                      </a:schemeClr>
                    </a:gs>
                  </a:gsLst>
                  <a:lin ang="10800000" scaled="0"/>
                </a:gradFill>
                <a:headEnd type="oval"/>
                <a:tailEnd type="oval"/>
              </a:ln>
            </p:spPr>
            <p:style>
              <a:lnRef idx="1">
                <a:schemeClr val="accent1"/>
              </a:lnRef>
              <a:fillRef idx="0">
                <a:schemeClr val="accent1"/>
              </a:fillRef>
              <a:effectRef idx="0">
                <a:schemeClr val="accent1"/>
              </a:effectRef>
              <a:fontRef idx="minor">
                <a:schemeClr val="tx1"/>
              </a:fontRef>
            </p:style>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grpSp>
        <p:sp>
          <p:nvSpPr>
            <p:cNvPr id="98" name="Freeform 11"/>
            <p:cNvSpPr>
              <a:spLocks/>
            </p:cNvSpPr>
            <p:nvPr/>
          </p:nvSpPr>
          <p:spPr bwMode="auto">
            <a:xfrm>
              <a:off x="9049316" y="3900220"/>
              <a:ext cx="1513662" cy="110188"/>
            </a:xfrm>
            <a:custGeom>
              <a:avLst/>
              <a:gdLst/>
              <a:ahLst/>
              <a:cxnLst>
                <a:cxn ang="0">
                  <a:pos x="352" y="30"/>
                </a:cxn>
                <a:cxn ang="0">
                  <a:pos x="169" y="0"/>
                </a:cxn>
                <a:cxn ang="0">
                  <a:pos x="0" y="30"/>
                </a:cxn>
              </a:cxnLst>
              <a:rect l="0" t="0" r="r" b="b"/>
              <a:pathLst>
                <a:path w="352" h="30">
                  <a:moveTo>
                    <a:pt x="352" y="30"/>
                  </a:moveTo>
                  <a:cubicBezTo>
                    <a:pt x="307" y="7"/>
                    <a:pt x="245" y="0"/>
                    <a:pt x="169" y="0"/>
                  </a:cubicBezTo>
                  <a:cubicBezTo>
                    <a:pt x="114" y="0"/>
                    <a:pt x="35" y="19"/>
                    <a:pt x="0" y="30"/>
                  </a:cubicBezTo>
                </a:path>
              </a:pathLst>
            </a:custGeom>
            <a:ln>
              <a:gradFill>
                <a:gsLst>
                  <a:gs pos="0">
                    <a:schemeClr val="accent1">
                      <a:tint val="66000"/>
                      <a:satMod val="160000"/>
                    </a:schemeClr>
                  </a:gs>
                  <a:gs pos="50000">
                    <a:schemeClr val="accent1">
                      <a:tint val="44500"/>
                      <a:satMod val="160000"/>
                      <a:alpha val="0"/>
                    </a:schemeClr>
                  </a:gs>
                  <a:gs pos="100000">
                    <a:schemeClr val="accent1">
                      <a:tint val="23500"/>
                      <a:satMod val="160000"/>
                    </a:schemeClr>
                  </a:gs>
                </a:gsLst>
                <a:lin ang="10800000" scaled="0"/>
              </a:gradFill>
              <a:headEnd type="oval"/>
              <a:tailEnd type="oval"/>
            </a:ln>
          </p:spPr>
          <p:style>
            <a:lnRef idx="1">
              <a:schemeClr val="accent1"/>
            </a:lnRef>
            <a:fillRef idx="0">
              <a:schemeClr val="accent1"/>
            </a:fillRef>
            <a:effectRef idx="0">
              <a:schemeClr val="accent1"/>
            </a:effectRef>
            <a:fontRef idx="minor">
              <a:schemeClr val="tx1"/>
            </a:fontRef>
          </p:style>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99" name="Rectangle 873"/>
            <p:cNvSpPr/>
            <p:nvPr/>
          </p:nvSpPr>
          <p:spPr bwMode="auto">
            <a:xfrm>
              <a:off x="10731700" y="3166457"/>
              <a:ext cx="266097" cy="164212"/>
            </a:xfrm>
            <a:prstGeom prst="rect">
              <a:avLst/>
            </a:prstGeom>
          </p:spPr>
          <p:txBody>
            <a:bodyPr wrap="none" lIns="0" tIns="0" rIns="0" bIns="0">
              <a:spAutoFit/>
            </a:bodyPr>
            <a:lstStyle/>
            <a:p>
              <a:pPr marL="0" marR="0" lvl="0" indent="0" algn="l" defTabSz="1624842" rtl="0" eaLnBrk="1" fontAlgn="auto" latinLnBrk="0" hangingPunct="1">
                <a:lnSpc>
                  <a:spcPct val="100000"/>
                </a:lnSpc>
                <a:spcBef>
                  <a:spcPts val="0"/>
                </a:spcBef>
                <a:spcAft>
                  <a:spcPts val="0"/>
                </a:spcAft>
                <a:buClrTx/>
                <a:buSzTx/>
                <a:buFontTx/>
                <a:buNone/>
                <a:tabLst/>
                <a:defRPr/>
              </a:pPr>
              <a:r>
                <a:rPr kumimoji="0" lang="en-US" altLang="zh-CN" sz="1067" b="0" i="0" u="none" strike="noStrike" kern="0" cap="none" spc="0" normalizeH="0" baseline="0" noProof="0" dirty="0">
                  <a:ln>
                    <a:noFill/>
                  </a:ln>
                  <a:solidFill>
                    <a:srgbClr val="EEECE1"/>
                  </a:solidFill>
                  <a:effectLst/>
                  <a:uLnTx/>
                  <a:uFillTx/>
                  <a:latin typeface="Arial"/>
                  <a:ea typeface="微软雅黑"/>
                  <a:cs typeface="+mn-cs"/>
                </a:rPr>
                <a:t>e.g. </a:t>
              </a:r>
              <a:endParaRPr kumimoji="0" lang="zh-CN" altLang="en-US" sz="1067" b="0" i="0" u="none" strike="noStrike" kern="1200" cap="none" spc="0" normalizeH="0" baseline="0" noProof="0" dirty="0">
                <a:ln>
                  <a:noFill/>
                </a:ln>
                <a:solidFill>
                  <a:srgbClr val="EEECE1"/>
                </a:solidFill>
                <a:effectLst/>
                <a:uLnTx/>
                <a:uFillTx/>
                <a:latin typeface="Arial"/>
                <a:ea typeface="微软雅黑"/>
                <a:cs typeface="+mn-cs"/>
              </a:endParaRPr>
            </a:p>
          </p:txBody>
        </p:sp>
        <p:sp>
          <p:nvSpPr>
            <p:cNvPr id="100" name="Rounded Rectangle 635"/>
            <p:cNvSpPr/>
            <p:nvPr/>
          </p:nvSpPr>
          <p:spPr>
            <a:xfrm>
              <a:off x="8813381" y="1452743"/>
              <a:ext cx="2399132" cy="485392"/>
            </a:xfrm>
            <a:prstGeom prst="rect">
              <a:avLst/>
            </a:prstGeom>
            <a:gradFill>
              <a:gsLst>
                <a:gs pos="417">
                  <a:srgbClr val="0070C0">
                    <a:alpha val="0"/>
                  </a:srgbClr>
                </a:gs>
                <a:gs pos="100000">
                  <a:srgbClr val="1597FC">
                    <a:alpha val="30000"/>
                  </a:srgbClr>
                </a:gs>
              </a:gsLst>
              <a:lin ang="5400000" scaled="0"/>
            </a:gradFill>
            <a:ln w="9525">
              <a:gradFill>
                <a:gsLst>
                  <a:gs pos="0">
                    <a:srgbClr val="00B0F0">
                      <a:alpha val="0"/>
                    </a:srgbClr>
                  </a:gs>
                  <a:gs pos="100000">
                    <a:srgbClr val="00B0F0"/>
                  </a:gs>
                </a:gsLst>
                <a:lin ang="5400000" scaled="1"/>
              </a:grad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lIns="47977" tIns="0" rIns="47977" bIns="0" rtlCol="0" anchor="ct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128-bit Encryption</a:t>
              </a:r>
            </a:p>
          </p:txBody>
        </p:sp>
        <p:sp>
          <p:nvSpPr>
            <p:cNvPr id="101" name="Rectangle 683"/>
            <p:cNvSpPr/>
            <p:nvPr/>
          </p:nvSpPr>
          <p:spPr>
            <a:xfrm>
              <a:off x="9291509" y="2519083"/>
              <a:ext cx="1442891" cy="215472"/>
            </a:xfrm>
            <a:prstGeom prst="rect">
              <a:avLst/>
            </a:prstGeom>
            <a:noFill/>
          </p:spPr>
          <p:txBody>
            <a:bodyPr wrap="none" lIns="0" tIns="0" rIns="0" bIns="0" rtlCol="0">
              <a:spAutoFit/>
            </a:bodyPr>
            <a:lstStyle/>
            <a:p>
              <a:pPr marL="0" marR="0" lvl="0" indent="0" algn="ctr" defTabSz="1219272" rtl="0" eaLnBrk="1" fontAlgn="ctr" latinLnBrk="0" hangingPunct="1">
                <a:lnSpc>
                  <a:spcPct val="10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rPr>
                <a:t>256-bit Encryption</a:t>
              </a:r>
              <a:endParaRPr kumimoji="0" lang="zh-CN" altLang="en-US" sz="1400" b="0" i="0" u="none" strike="noStrike" kern="0" cap="none" spc="0" normalizeH="0" baseline="0" noProof="0" dirty="0">
                <a:ln>
                  <a:noFill/>
                </a:ln>
                <a:solidFill>
                  <a:srgbClr val="EEECE1"/>
                </a:solidFill>
                <a:effectLst/>
                <a:uLnTx/>
                <a:uFillTx/>
                <a:latin typeface="Arial" pitchFamily="34" charset="0"/>
                <a:ea typeface="黑体" panose="02010609060101010101" pitchFamily="49" charset="-122"/>
                <a:cs typeface="Arial" panose="020B0604020202020204" pitchFamily="34" charset="0"/>
              </a:endParaRPr>
            </a:p>
          </p:txBody>
        </p:sp>
        <p:sp>
          <p:nvSpPr>
            <p:cNvPr id="102" name="右箭头 150"/>
            <p:cNvSpPr/>
            <p:nvPr/>
          </p:nvSpPr>
          <p:spPr bwMode="auto">
            <a:xfrm rot="5400000">
              <a:off x="9910644" y="1861363"/>
              <a:ext cx="207366" cy="735845"/>
            </a:xfrm>
            <a:prstGeom prst="rightArrow">
              <a:avLst>
                <a:gd name="adj1" fmla="val 50000"/>
                <a:gd name="adj2" fmla="val 50001"/>
              </a:avLst>
            </a:prstGeom>
            <a:solidFill>
              <a:srgbClr val="328FB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3662"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04" name="Freeform 137"/>
            <p:cNvSpPr>
              <a:spLocks/>
            </p:cNvSpPr>
            <p:nvPr/>
          </p:nvSpPr>
          <p:spPr bwMode="auto">
            <a:xfrm>
              <a:off x="10588609" y="3950932"/>
              <a:ext cx="111848" cy="123778"/>
            </a:xfrm>
            <a:custGeom>
              <a:avLst/>
              <a:gdLst/>
              <a:ahLst/>
              <a:cxnLst>
                <a:cxn ang="0">
                  <a:pos x="0" y="107"/>
                </a:cxn>
                <a:cxn ang="0">
                  <a:pos x="107" y="0"/>
                </a:cxn>
                <a:cxn ang="0">
                  <a:pos x="537" y="0"/>
                </a:cxn>
                <a:cxn ang="0">
                  <a:pos x="644" y="107"/>
                </a:cxn>
                <a:cxn ang="0">
                  <a:pos x="644" y="537"/>
                </a:cxn>
                <a:cxn ang="0">
                  <a:pos x="537" y="645"/>
                </a:cxn>
                <a:cxn ang="0">
                  <a:pos x="107" y="645"/>
                </a:cxn>
                <a:cxn ang="0">
                  <a:pos x="0" y="537"/>
                </a:cxn>
                <a:cxn ang="0">
                  <a:pos x="0" y="107"/>
                </a:cxn>
              </a:cxnLst>
              <a:rect l="0" t="0" r="r" b="b"/>
              <a:pathLst>
                <a:path w="644" h="645">
                  <a:moveTo>
                    <a:pt x="0" y="107"/>
                  </a:moveTo>
                  <a:cubicBezTo>
                    <a:pt x="0" y="48"/>
                    <a:pt x="48" y="0"/>
                    <a:pt x="107" y="0"/>
                  </a:cubicBezTo>
                  <a:cubicBezTo>
                    <a:pt x="537" y="0"/>
                    <a:pt x="537" y="0"/>
                    <a:pt x="537" y="0"/>
                  </a:cubicBezTo>
                  <a:cubicBezTo>
                    <a:pt x="596" y="0"/>
                    <a:pt x="644" y="48"/>
                    <a:pt x="644" y="107"/>
                  </a:cubicBezTo>
                  <a:cubicBezTo>
                    <a:pt x="644" y="537"/>
                    <a:pt x="644" y="537"/>
                    <a:pt x="644" y="537"/>
                  </a:cubicBezTo>
                  <a:cubicBezTo>
                    <a:pt x="644" y="597"/>
                    <a:pt x="596" y="645"/>
                    <a:pt x="537" y="645"/>
                  </a:cubicBezTo>
                  <a:cubicBezTo>
                    <a:pt x="107" y="645"/>
                    <a:pt x="107" y="645"/>
                    <a:pt x="107" y="645"/>
                  </a:cubicBezTo>
                  <a:cubicBezTo>
                    <a:pt x="48" y="645"/>
                    <a:pt x="0" y="597"/>
                    <a:pt x="0" y="537"/>
                  </a:cubicBezTo>
                  <a:lnTo>
                    <a:pt x="0" y="107"/>
                  </a:lnTo>
                  <a:close/>
                </a:path>
              </a:pathLst>
            </a:custGeom>
            <a:solidFill>
              <a:srgbClr val="0070C0">
                <a:alpha val="20784"/>
              </a:srgbClr>
            </a:solidFill>
            <a:ln w="9525" cap="flat">
              <a:solidFill>
                <a:srgbClr val="C6D9F1">
                  <a:alpha val="25882"/>
                </a:srgbClr>
              </a:solidFill>
              <a:prstDash val="solid"/>
              <a:round/>
              <a:headEnd type="none" w="med" len="med"/>
              <a:tailEnd type="none" w="med" len="med"/>
            </a:ln>
          </p:spPr>
          <p:txBody>
            <a:bodyPr lIns="0" tIns="0" rIns="0" bIns="0"/>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105" name="Freeform 133"/>
            <p:cNvSpPr>
              <a:spLocks/>
            </p:cNvSpPr>
            <p:nvPr/>
          </p:nvSpPr>
          <p:spPr bwMode="auto">
            <a:xfrm>
              <a:off x="10588609" y="3415554"/>
              <a:ext cx="111848" cy="123779"/>
            </a:xfrm>
            <a:custGeom>
              <a:avLst/>
              <a:gdLst/>
              <a:ahLst/>
              <a:cxnLst>
                <a:cxn ang="0">
                  <a:pos x="0" y="108"/>
                </a:cxn>
                <a:cxn ang="0">
                  <a:pos x="107" y="0"/>
                </a:cxn>
                <a:cxn ang="0">
                  <a:pos x="537" y="0"/>
                </a:cxn>
                <a:cxn ang="0">
                  <a:pos x="644" y="108"/>
                </a:cxn>
                <a:cxn ang="0">
                  <a:pos x="644" y="538"/>
                </a:cxn>
                <a:cxn ang="0">
                  <a:pos x="537" y="645"/>
                </a:cxn>
                <a:cxn ang="0">
                  <a:pos x="107" y="645"/>
                </a:cxn>
                <a:cxn ang="0">
                  <a:pos x="0" y="538"/>
                </a:cxn>
                <a:cxn ang="0">
                  <a:pos x="0" y="108"/>
                </a:cxn>
              </a:cxnLst>
              <a:rect l="0" t="0" r="r" b="b"/>
              <a:pathLst>
                <a:path w="644" h="645">
                  <a:moveTo>
                    <a:pt x="0" y="108"/>
                  </a:moveTo>
                  <a:cubicBezTo>
                    <a:pt x="0" y="48"/>
                    <a:pt x="48" y="0"/>
                    <a:pt x="107" y="0"/>
                  </a:cubicBezTo>
                  <a:cubicBezTo>
                    <a:pt x="537" y="0"/>
                    <a:pt x="537" y="0"/>
                    <a:pt x="537" y="0"/>
                  </a:cubicBezTo>
                  <a:cubicBezTo>
                    <a:pt x="596" y="0"/>
                    <a:pt x="644" y="48"/>
                    <a:pt x="644" y="108"/>
                  </a:cubicBezTo>
                  <a:cubicBezTo>
                    <a:pt x="644" y="538"/>
                    <a:pt x="644" y="538"/>
                    <a:pt x="644" y="538"/>
                  </a:cubicBezTo>
                  <a:cubicBezTo>
                    <a:pt x="644" y="597"/>
                    <a:pt x="596" y="645"/>
                    <a:pt x="537" y="645"/>
                  </a:cubicBezTo>
                  <a:cubicBezTo>
                    <a:pt x="107" y="645"/>
                    <a:pt x="107" y="645"/>
                    <a:pt x="107" y="645"/>
                  </a:cubicBezTo>
                  <a:cubicBezTo>
                    <a:pt x="48" y="645"/>
                    <a:pt x="0" y="597"/>
                    <a:pt x="0" y="538"/>
                  </a:cubicBezTo>
                  <a:lnTo>
                    <a:pt x="0" y="108"/>
                  </a:lnTo>
                  <a:close/>
                </a:path>
              </a:pathLst>
            </a:custGeom>
            <a:solidFill>
              <a:srgbClr val="0070C0">
                <a:alpha val="20784"/>
              </a:srgbClr>
            </a:solidFill>
            <a:ln w="9525" cap="flat">
              <a:solidFill>
                <a:srgbClr val="C6D9F1">
                  <a:alpha val="25882"/>
                </a:srgbClr>
              </a:solidFill>
              <a:prstDash val="solid"/>
              <a:round/>
              <a:headEnd type="none" w="med" len="med"/>
              <a:tailEnd type="none" w="med" len="med"/>
            </a:ln>
          </p:spPr>
          <p:txBody>
            <a:bodyPr lIns="0" tIns="0" rIns="0" bIns="0"/>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106" name="Freeform 135"/>
            <p:cNvSpPr>
              <a:spLocks/>
            </p:cNvSpPr>
            <p:nvPr/>
          </p:nvSpPr>
          <p:spPr bwMode="auto">
            <a:xfrm>
              <a:off x="10588609" y="3688462"/>
              <a:ext cx="111848" cy="126761"/>
            </a:xfrm>
            <a:custGeom>
              <a:avLst/>
              <a:gdLst/>
              <a:ahLst/>
              <a:cxnLst>
                <a:cxn ang="0">
                  <a:pos x="0" y="108"/>
                </a:cxn>
                <a:cxn ang="0">
                  <a:pos x="107" y="0"/>
                </a:cxn>
                <a:cxn ang="0">
                  <a:pos x="537" y="0"/>
                </a:cxn>
                <a:cxn ang="0">
                  <a:pos x="644" y="108"/>
                </a:cxn>
                <a:cxn ang="0">
                  <a:pos x="644" y="548"/>
                </a:cxn>
                <a:cxn ang="0">
                  <a:pos x="537" y="656"/>
                </a:cxn>
                <a:cxn ang="0">
                  <a:pos x="107" y="656"/>
                </a:cxn>
                <a:cxn ang="0">
                  <a:pos x="0" y="548"/>
                </a:cxn>
                <a:cxn ang="0">
                  <a:pos x="0" y="108"/>
                </a:cxn>
              </a:cxnLst>
              <a:rect l="0" t="0" r="r" b="b"/>
              <a:pathLst>
                <a:path w="644" h="656">
                  <a:moveTo>
                    <a:pt x="0" y="108"/>
                  </a:moveTo>
                  <a:cubicBezTo>
                    <a:pt x="0" y="48"/>
                    <a:pt x="48" y="0"/>
                    <a:pt x="107" y="0"/>
                  </a:cubicBezTo>
                  <a:cubicBezTo>
                    <a:pt x="537" y="0"/>
                    <a:pt x="537" y="0"/>
                    <a:pt x="537" y="0"/>
                  </a:cubicBezTo>
                  <a:cubicBezTo>
                    <a:pt x="596" y="0"/>
                    <a:pt x="644" y="48"/>
                    <a:pt x="644" y="108"/>
                  </a:cubicBezTo>
                  <a:cubicBezTo>
                    <a:pt x="644" y="548"/>
                    <a:pt x="644" y="548"/>
                    <a:pt x="644" y="548"/>
                  </a:cubicBezTo>
                  <a:cubicBezTo>
                    <a:pt x="644" y="608"/>
                    <a:pt x="596" y="656"/>
                    <a:pt x="537" y="656"/>
                  </a:cubicBezTo>
                  <a:cubicBezTo>
                    <a:pt x="107" y="656"/>
                    <a:pt x="107" y="656"/>
                    <a:pt x="107" y="656"/>
                  </a:cubicBezTo>
                  <a:cubicBezTo>
                    <a:pt x="48" y="656"/>
                    <a:pt x="0" y="608"/>
                    <a:pt x="0" y="548"/>
                  </a:cubicBezTo>
                  <a:lnTo>
                    <a:pt x="0" y="108"/>
                  </a:lnTo>
                  <a:close/>
                </a:path>
              </a:pathLst>
            </a:custGeom>
            <a:solidFill>
              <a:srgbClr val="0070C0">
                <a:alpha val="20784"/>
              </a:srgbClr>
            </a:solidFill>
            <a:ln w="9525" cap="flat">
              <a:solidFill>
                <a:srgbClr val="C6D9F1">
                  <a:alpha val="25882"/>
                </a:srgbClr>
              </a:solidFill>
              <a:prstDash val="solid"/>
              <a:round/>
              <a:headEnd type="none" w="med" len="med"/>
              <a:tailEnd type="none" w="med" len="med"/>
            </a:ln>
          </p:spPr>
          <p:txBody>
            <a:bodyPr lIns="0" tIns="0" rIns="0" bIns="0"/>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107" name="Freeform 9"/>
            <p:cNvSpPr>
              <a:spLocks noEditPoints="1"/>
            </p:cNvSpPr>
            <p:nvPr/>
          </p:nvSpPr>
          <p:spPr bwMode="auto">
            <a:xfrm>
              <a:off x="10602031" y="3463275"/>
              <a:ext cx="86496" cy="62635"/>
            </a:xfrm>
            <a:custGeom>
              <a:avLst/>
              <a:gdLst/>
              <a:ahLst/>
              <a:cxnLst>
                <a:cxn ang="0">
                  <a:pos x="494" y="810"/>
                </a:cxn>
                <a:cxn ang="0">
                  <a:pos x="316" y="791"/>
                </a:cxn>
                <a:cxn ang="0">
                  <a:pos x="189" y="808"/>
                </a:cxn>
                <a:cxn ang="0">
                  <a:pos x="99" y="773"/>
                </a:cxn>
                <a:cxn ang="0">
                  <a:pos x="28" y="692"/>
                </a:cxn>
                <a:cxn ang="0">
                  <a:pos x="2" y="621"/>
                </a:cxn>
                <a:cxn ang="0">
                  <a:pos x="14" y="510"/>
                </a:cxn>
                <a:cxn ang="0">
                  <a:pos x="92" y="406"/>
                </a:cxn>
                <a:cxn ang="0">
                  <a:pos x="203" y="307"/>
                </a:cxn>
                <a:cxn ang="0">
                  <a:pos x="260" y="177"/>
                </a:cxn>
                <a:cxn ang="0">
                  <a:pos x="342" y="87"/>
                </a:cxn>
                <a:cxn ang="0">
                  <a:pos x="453" y="26"/>
                </a:cxn>
                <a:cxn ang="0">
                  <a:pos x="600" y="0"/>
                </a:cxn>
                <a:cxn ang="0">
                  <a:pos x="735" y="24"/>
                </a:cxn>
                <a:cxn ang="0">
                  <a:pos x="895" y="128"/>
                </a:cxn>
                <a:cxn ang="0">
                  <a:pos x="1009" y="234"/>
                </a:cxn>
                <a:cxn ang="0">
                  <a:pos x="1094" y="269"/>
                </a:cxn>
                <a:cxn ang="0">
                  <a:pos x="1183" y="347"/>
                </a:cxn>
                <a:cxn ang="0">
                  <a:pos x="1233" y="456"/>
                </a:cxn>
                <a:cxn ang="0">
                  <a:pos x="1235" y="586"/>
                </a:cxn>
                <a:cxn ang="0">
                  <a:pos x="1190" y="692"/>
                </a:cxn>
                <a:cxn ang="0">
                  <a:pos x="1087" y="789"/>
                </a:cxn>
                <a:cxn ang="0">
                  <a:pos x="976" y="822"/>
                </a:cxn>
                <a:cxn ang="0">
                  <a:pos x="848" y="808"/>
                </a:cxn>
                <a:cxn ang="0">
                  <a:pos x="690" y="815"/>
                </a:cxn>
                <a:cxn ang="0">
                  <a:pos x="810" y="754"/>
                </a:cxn>
                <a:cxn ang="0">
                  <a:pos x="945" y="791"/>
                </a:cxn>
                <a:cxn ang="0">
                  <a:pos x="1035" y="775"/>
                </a:cxn>
                <a:cxn ang="0">
                  <a:pos x="1113" y="730"/>
                </a:cxn>
                <a:cxn ang="0">
                  <a:pos x="1176" y="652"/>
                </a:cxn>
                <a:cxn ang="0">
                  <a:pos x="1207" y="539"/>
                </a:cxn>
                <a:cxn ang="0">
                  <a:pos x="1186" y="423"/>
                </a:cxn>
                <a:cxn ang="0">
                  <a:pos x="1101" y="314"/>
                </a:cxn>
                <a:cxn ang="0">
                  <a:pos x="1023" y="274"/>
                </a:cxn>
                <a:cxn ang="0">
                  <a:pos x="881" y="269"/>
                </a:cxn>
                <a:cxn ang="0">
                  <a:pos x="772" y="326"/>
                </a:cxn>
                <a:cxn ang="0">
                  <a:pos x="720" y="376"/>
                </a:cxn>
                <a:cxn ang="0">
                  <a:pos x="701" y="366"/>
                </a:cxn>
                <a:cxn ang="0">
                  <a:pos x="723" y="326"/>
                </a:cxn>
                <a:cxn ang="0">
                  <a:pos x="822" y="253"/>
                </a:cxn>
                <a:cxn ang="0">
                  <a:pos x="862" y="139"/>
                </a:cxn>
                <a:cxn ang="0">
                  <a:pos x="690" y="45"/>
                </a:cxn>
                <a:cxn ang="0">
                  <a:pos x="501" y="47"/>
                </a:cxn>
                <a:cxn ang="0">
                  <a:pos x="359" y="118"/>
                </a:cxn>
                <a:cxn ang="0">
                  <a:pos x="262" y="239"/>
                </a:cxn>
                <a:cxn ang="0">
                  <a:pos x="267" y="366"/>
                </a:cxn>
                <a:cxn ang="0">
                  <a:pos x="345" y="397"/>
                </a:cxn>
                <a:cxn ang="0">
                  <a:pos x="352" y="418"/>
                </a:cxn>
                <a:cxn ang="0">
                  <a:pos x="333" y="428"/>
                </a:cxn>
                <a:cxn ang="0">
                  <a:pos x="265" y="399"/>
                </a:cxn>
                <a:cxn ang="0">
                  <a:pos x="149" y="411"/>
                </a:cxn>
                <a:cxn ang="0">
                  <a:pos x="57" y="496"/>
                </a:cxn>
                <a:cxn ang="0">
                  <a:pos x="38" y="626"/>
                </a:cxn>
                <a:cxn ang="0">
                  <a:pos x="104" y="735"/>
                </a:cxn>
                <a:cxn ang="0">
                  <a:pos x="224" y="777"/>
                </a:cxn>
                <a:cxn ang="0">
                  <a:pos x="350" y="730"/>
                </a:cxn>
                <a:cxn ang="0">
                  <a:pos x="383" y="713"/>
                </a:cxn>
                <a:cxn ang="0">
                  <a:pos x="489" y="773"/>
                </a:cxn>
                <a:cxn ang="0">
                  <a:pos x="647" y="789"/>
                </a:cxn>
                <a:cxn ang="0">
                  <a:pos x="770" y="744"/>
                </a:cxn>
                <a:cxn ang="0">
                  <a:pos x="789" y="742"/>
                </a:cxn>
              </a:cxnLst>
              <a:rect l="0" t="0" r="r" b="b"/>
              <a:pathLst>
                <a:path w="1240" h="825">
                  <a:moveTo>
                    <a:pt x="586" y="825"/>
                  </a:moveTo>
                  <a:lnTo>
                    <a:pt x="574" y="825"/>
                  </a:lnTo>
                  <a:lnTo>
                    <a:pt x="546" y="820"/>
                  </a:lnTo>
                  <a:lnTo>
                    <a:pt x="534" y="817"/>
                  </a:lnTo>
                  <a:lnTo>
                    <a:pt x="520" y="815"/>
                  </a:lnTo>
                  <a:lnTo>
                    <a:pt x="505" y="813"/>
                  </a:lnTo>
                  <a:lnTo>
                    <a:pt x="494" y="810"/>
                  </a:lnTo>
                  <a:lnTo>
                    <a:pt x="456" y="796"/>
                  </a:lnTo>
                  <a:lnTo>
                    <a:pt x="444" y="789"/>
                  </a:lnTo>
                  <a:lnTo>
                    <a:pt x="418" y="777"/>
                  </a:lnTo>
                  <a:lnTo>
                    <a:pt x="378" y="751"/>
                  </a:lnTo>
                  <a:lnTo>
                    <a:pt x="347" y="775"/>
                  </a:lnTo>
                  <a:lnTo>
                    <a:pt x="333" y="784"/>
                  </a:lnTo>
                  <a:lnTo>
                    <a:pt x="316" y="791"/>
                  </a:lnTo>
                  <a:lnTo>
                    <a:pt x="298" y="799"/>
                  </a:lnTo>
                  <a:lnTo>
                    <a:pt x="281" y="803"/>
                  </a:lnTo>
                  <a:lnTo>
                    <a:pt x="262" y="808"/>
                  </a:lnTo>
                  <a:lnTo>
                    <a:pt x="243" y="810"/>
                  </a:lnTo>
                  <a:lnTo>
                    <a:pt x="224" y="813"/>
                  </a:lnTo>
                  <a:lnTo>
                    <a:pt x="201" y="810"/>
                  </a:lnTo>
                  <a:lnTo>
                    <a:pt x="189" y="808"/>
                  </a:lnTo>
                  <a:lnTo>
                    <a:pt x="179" y="808"/>
                  </a:lnTo>
                  <a:lnTo>
                    <a:pt x="146" y="799"/>
                  </a:lnTo>
                  <a:lnTo>
                    <a:pt x="139" y="794"/>
                  </a:lnTo>
                  <a:lnTo>
                    <a:pt x="128" y="789"/>
                  </a:lnTo>
                  <a:lnTo>
                    <a:pt x="118" y="784"/>
                  </a:lnTo>
                  <a:lnTo>
                    <a:pt x="109" y="780"/>
                  </a:lnTo>
                  <a:lnTo>
                    <a:pt x="99" y="773"/>
                  </a:lnTo>
                  <a:lnTo>
                    <a:pt x="92" y="768"/>
                  </a:lnTo>
                  <a:lnTo>
                    <a:pt x="73" y="754"/>
                  </a:lnTo>
                  <a:lnTo>
                    <a:pt x="59" y="737"/>
                  </a:lnTo>
                  <a:lnTo>
                    <a:pt x="52" y="730"/>
                  </a:lnTo>
                  <a:lnTo>
                    <a:pt x="45" y="721"/>
                  </a:lnTo>
                  <a:lnTo>
                    <a:pt x="38" y="713"/>
                  </a:lnTo>
                  <a:lnTo>
                    <a:pt x="28" y="692"/>
                  </a:lnTo>
                  <a:lnTo>
                    <a:pt x="24" y="683"/>
                  </a:lnTo>
                  <a:lnTo>
                    <a:pt x="19" y="673"/>
                  </a:lnTo>
                  <a:lnTo>
                    <a:pt x="14" y="664"/>
                  </a:lnTo>
                  <a:lnTo>
                    <a:pt x="9" y="654"/>
                  </a:lnTo>
                  <a:lnTo>
                    <a:pt x="7" y="643"/>
                  </a:lnTo>
                  <a:lnTo>
                    <a:pt x="5" y="633"/>
                  </a:lnTo>
                  <a:lnTo>
                    <a:pt x="2" y="621"/>
                  </a:lnTo>
                  <a:lnTo>
                    <a:pt x="2" y="610"/>
                  </a:lnTo>
                  <a:lnTo>
                    <a:pt x="0" y="598"/>
                  </a:lnTo>
                  <a:lnTo>
                    <a:pt x="0" y="586"/>
                  </a:lnTo>
                  <a:lnTo>
                    <a:pt x="2" y="567"/>
                  </a:lnTo>
                  <a:lnTo>
                    <a:pt x="5" y="548"/>
                  </a:lnTo>
                  <a:lnTo>
                    <a:pt x="7" y="529"/>
                  </a:lnTo>
                  <a:lnTo>
                    <a:pt x="14" y="510"/>
                  </a:lnTo>
                  <a:lnTo>
                    <a:pt x="21" y="494"/>
                  </a:lnTo>
                  <a:lnTo>
                    <a:pt x="28" y="477"/>
                  </a:lnTo>
                  <a:lnTo>
                    <a:pt x="40" y="461"/>
                  </a:lnTo>
                  <a:lnTo>
                    <a:pt x="50" y="444"/>
                  </a:lnTo>
                  <a:lnTo>
                    <a:pt x="61" y="432"/>
                  </a:lnTo>
                  <a:lnTo>
                    <a:pt x="76" y="418"/>
                  </a:lnTo>
                  <a:lnTo>
                    <a:pt x="92" y="406"/>
                  </a:lnTo>
                  <a:lnTo>
                    <a:pt x="106" y="395"/>
                  </a:lnTo>
                  <a:lnTo>
                    <a:pt x="120" y="387"/>
                  </a:lnTo>
                  <a:lnTo>
                    <a:pt x="139" y="378"/>
                  </a:lnTo>
                  <a:lnTo>
                    <a:pt x="156" y="371"/>
                  </a:lnTo>
                  <a:lnTo>
                    <a:pt x="194" y="364"/>
                  </a:lnTo>
                  <a:lnTo>
                    <a:pt x="198" y="326"/>
                  </a:lnTo>
                  <a:lnTo>
                    <a:pt x="203" y="307"/>
                  </a:lnTo>
                  <a:lnTo>
                    <a:pt x="208" y="291"/>
                  </a:lnTo>
                  <a:lnTo>
                    <a:pt x="213" y="274"/>
                  </a:lnTo>
                  <a:lnTo>
                    <a:pt x="217" y="255"/>
                  </a:lnTo>
                  <a:lnTo>
                    <a:pt x="224" y="239"/>
                  </a:lnTo>
                  <a:lnTo>
                    <a:pt x="241" y="206"/>
                  </a:lnTo>
                  <a:lnTo>
                    <a:pt x="250" y="191"/>
                  </a:lnTo>
                  <a:lnTo>
                    <a:pt x="260" y="177"/>
                  </a:lnTo>
                  <a:lnTo>
                    <a:pt x="269" y="163"/>
                  </a:lnTo>
                  <a:lnTo>
                    <a:pt x="281" y="149"/>
                  </a:lnTo>
                  <a:lnTo>
                    <a:pt x="293" y="135"/>
                  </a:lnTo>
                  <a:lnTo>
                    <a:pt x="305" y="121"/>
                  </a:lnTo>
                  <a:lnTo>
                    <a:pt x="316" y="109"/>
                  </a:lnTo>
                  <a:lnTo>
                    <a:pt x="331" y="97"/>
                  </a:lnTo>
                  <a:lnTo>
                    <a:pt x="342" y="87"/>
                  </a:lnTo>
                  <a:lnTo>
                    <a:pt x="357" y="76"/>
                  </a:lnTo>
                  <a:lnTo>
                    <a:pt x="373" y="66"/>
                  </a:lnTo>
                  <a:lnTo>
                    <a:pt x="387" y="57"/>
                  </a:lnTo>
                  <a:lnTo>
                    <a:pt x="404" y="47"/>
                  </a:lnTo>
                  <a:lnTo>
                    <a:pt x="420" y="40"/>
                  </a:lnTo>
                  <a:lnTo>
                    <a:pt x="435" y="33"/>
                  </a:lnTo>
                  <a:lnTo>
                    <a:pt x="453" y="26"/>
                  </a:lnTo>
                  <a:lnTo>
                    <a:pt x="470" y="19"/>
                  </a:lnTo>
                  <a:lnTo>
                    <a:pt x="487" y="14"/>
                  </a:lnTo>
                  <a:lnTo>
                    <a:pt x="505" y="9"/>
                  </a:lnTo>
                  <a:lnTo>
                    <a:pt x="524" y="7"/>
                  </a:lnTo>
                  <a:lnTo>
                    <a:pt x="543" y="2"/>
                  </a:lnTo>
                  <a:lnTo>
                    <a:pt x="560" y="0"/>
                  </a:lnTo>
                  <a:lnTo>
                    <a:pt x="600" y="0"/>
                  </a:lnTo>
                  <a:lnTo>
                    <a:pt x="614" y="0"/>
                  </a:lnTo>
                  <a:lnTo>
                    <a:pt x="628" y="0"/>
                  </a:lnTo>
                  <a:lnTo>
                    <a:pt x="642" y="2"/>
                  </a:lnTo>
                  <a:lnTo>
                    <a:pt x="654" y="2"/>
                  </a:lnTo>
                  <a:lnTo>
                    <a:pt x="683" y="7"/>
                  </a:lnTo>
                  <a:lnTo>
                    <a:pt x="709" y="14"/>
                  </a:lnTo>
                  <a:lnTo>
                    <a:pt x="735" y="24"/>
                  </a:lnTo>
                  <a:lnTo>
                    <a:pt x="761" y="33"/>
                  </a:lnTo>
                  <a:lnTo>
                    <a:pt x="787" y="45"/>
                  </a:lnTo>
                  <a:lnTo>
                    <a:pt x="810" y="59"/>
                  </a:lnTo>
                  <a:lnTo>
                    <a:pt x="834" y="73"/>
                  </a:lnTo>
                  <a:lnTo>
                    <a:pt x="855" y="90"/>
                  </a:lnTo>
                  <a:lnTo>
                    <a:pt x="876" y="106"/>
                  </a:lnTo>
                  <a:lnTo>
                    <a:pt x="895" y="128"/>
                  </a:lnTo>
                  <a:lnTo>
                    <a:pt x="914" y="147"/>
                  </a:lnTo>
                  <a:lnTo>
                    <a:pt x="931" y="170"/>
                  </a:lnTo>
                  <a:lnTo>
                    <a:pt x="947" y="191"/>
                  </a:lnTo>
                  <a:lnTo>
                    <a:pt x="954" y="203"/>
                  </a:lnTo>
                  <a:lnTo>
                    <a:pt x="968" y="229"/>
                  </a:lnTo>
                  <a:lnTo>
                    <a:pt x="994" y="232"/>
                  </a:lnTo>
                  <a:lnTo>
                    <a:pt x="1009" y="234"/>
                  </a:lnTo>
                  <a:lnTo>
                    <a:pt x="1023" y="239"/>
                  </a:lnTo>
                  <a:lnTo>
                    <a:pt x="1035" y="241"/>
                  </a:lnTo>
                  <a:lnTo>
                    <a:pt x="1046" y="246"/>
                  </a:lnTo>
                  <a:lnTo>
                    <a:pt x="1058" y="250"/>
                  </a:lnTo>
                  <a:lnTo>
                    <a:pt x="1070" y="255"/>
                  </a:lnTo>
                  <a:lnTo>
                    <a:pt x="1082" y="262"/>
                  </a:lnTo>
                  <a:lnTo>
                    <a:pt x="1094" y="269"/>
                  </a:lnTo>
                  <a:lnTo>
                    <a:pt x="1117" y="284"/>
                  </a:lnTo>
                  <a:lnTo>
                    <a:pt x="1127" y="291"/>
                  </a:lnTo>
                  <a:lnTo>
                    <a:pt x="1136" y="298"/>
                  </a:lnTo>
                  <a:lnTo>
                    <a:pt x="1148" y="310"/>
                  </a:lnTo>
                  <a:lnTo>
                    <a:pt x="1157" y="317"/>
                  </a:lnTo>
                  <a:lnTo>
                    <a:pt x="1164" y="328"/>
                  </a:lnTo>
                  <a:lnTo>
                    <a:pt x="1183" y="347"/>
                  </a:lnTo>
                  <a:lnTo>
                    <a:pt x="1190" y="359"/>
                  </a:lnTo>
                  <a:lnTo>
                    <a:pt x="1198" y="371"/>
                  </a:lnTo>
                  <a:lnTo>
                    <a:pt x="1209" y="392"/>
                  </a:lnTo>
                  <a:lnTo>
                    <a:pt x="1221" y="418"/>
                  </a:lnTo>
                  <a:lnTo>
                    <a:pt x="1226" y="430"/>
                  </a:lnTo>
                  <a:lnTo>
                    <a:pt x="1228" y="444"/>
                  </a:lnTo>
                  <a:lnTo>
                    <a:pt x="1233" y="456"/>
                  </a:lnTo>
                  <a:lnTo>
                    <a:pt x="1235" y="470"/>
                  </a:lnTo>
                  <a:lnTo>
                    <a:pt x="1238" y="484"/>
                  </a:lnTo>
                  <a:lnTo>
                    <a:pt x="1240" y="513"/>
                  </a:lnTo>
                  <a:lnTo>
                    <a:pt x="1240" y="524"/>
                  </a:lnTo>
                  <a:lnTo>
                    <a:pt x="1240" y="558"/>
                  </a:lnTo>
                  <a:lnTo>
                    <a:pt x="1238" y="572"/>
                  </a:lnTo>
                  <a:lnTo>
                    <a:pt x="1235" y="586"/>
                  </a:lnTo>
                  <a:lnTo>
                    <a:pt x="1231" y="600"/>
                  </a:lnTo>
                  <a:lnTo>
                    <a:pt x="1228" y="614"/>
                  </a:lnTo>
                  <a:lnTo>
                    <a:pt x="1224" y="628"/>
                  </a:lnTo>
                  <a:lnTo>
                    <a:pt x="1219" y="640"/>
                  </a:lnTo>
                  <a:lnTo>
                    <a:pt x="1205" y="669"/>
                  </a:lnTo>
                  <a:lnTo>
                    <a:pt x="1198" y="680"/>
                  </a:lnTo>
                  <a:lnTo>
                    <a:pt x="1190" y="692"/>
                  </a:lnTo>
                  <a:lnTo>
                    <a:pt x="1174" y="716"/>
                  </a:lnTo>
                  <a:lnTo>
                    <a:pt x="1164" y="728"/>
                  </a:lnTo>
                  <a:lnTo>
                    <a:pt x="1143" y="747"/>
                  </a:lnTo>
                  <a:lnTo>
                    <a:pt x="1134" y="756"/>
                  </a:lnTo>
                  <a:lnTo>
                    <a:pt x="1110" y="775"/>
                  </a:lnTo>
                  <a:lnTo>
                    <a:pt x="1098" y="782"/>
                  </a:lnTo>
                  <a:lnTo>
                    <a:pt x="1087" y="789"/>
                  </a:lnTo>
                  <a:lnTo>
                    <a:pt x="1058" y="801"/>
                  </a:lnTo>
                  <a:lnTo>
                    <a:pt x="1046" y="806"/>
                  </a:lnTo>
                  <a:lnTo>
                    <a:pt x="1032" y="810"/>
                  </a:lnTo>
                  <a:lnTo>
                    <a:pt x="1018" y="815"/>
                  </a:lnTo>
                  <a:lnTo>
                    <a:pt x="1004" y="817"/>
                  </a:lnTo>
                  <a:lnTo>
                    <a:pt x="990" y="822"/>
                  </a:lnTo>
                  <a:lnTo>
                    <a:pt x="976" y="822"/>
                  </a:lnTo>
                  <a:lnTo>
                    <a:pt x="959" y="825"/>
                  </a:lnTo>
                  <a:lnTo>
                    <a:pt x="945" y="825"/>
                  </a:lnTo>
                  <a:lnTo>
                    <a:pt x="924" y="825"/>
                  </a:lnTo>
                  <a:lnTo>
                    <a:pt x="905" y="822"/>
                  </a:lnTo>
                  <a:lnTo>
                    <a:pt x="886" y="820"/>
                  </a:lnTo>
                  <a:lnTo>
                    <a:pt x="867" y="815"/>
                  </a:lnTo>
                  <a:lnTo>
                    <a:pt x="848" y="808"/>
                  </a:lnTo>
                  <a:lnTo>
                    <a:pt x="831" y="803"/>
                  </a:lnTo>
                  <a:lnTo>
                    <a:pt x="813" y="794"/>
                  </a:lnTo>
                  <a:lnTo>
                    <a:pt x="782" y="777"/>
                  </a:lnTo>
                  <a:lnTo>
                    <a:pt x="749" y="794"/>
                  </a:lnTo>
                  <a:lnTo>
                    <a:pt x="730" y="803"/>
                  </a:lnTo>
                  <a:lnTo>
                    <a:pt x="711" y="810"/>
                  </a:lnTo>
                  <a:lnTo>
                    <a:pt x="690" y="815"/>
                  </a:lnTo>
                  <a:lnTo>
                    <a:pt x="671" y="820"/>
                  </a:lnTo>
                  <a:lnTo>
                    <a:pt x="650" y="822"/>
                  </a:lnTo>
                  <a:lnTo>
                    <a:pt x="624" y="825"/>
                  </a:lnTo>
                  <a:lnTo>
                    <a:pt x="600" y="825"/>
                  </a:lnTo>
                  <a:lnTo>
                    <a:pt x="586" y="825"/>
                  </a:lnTo>
                  <a:close/>
                  <a:moveTo>
                    <a:pt x="794" y="744"/>
                  </a:moveTo>
                  <a:lnTo>
                    <a:pt x="810" y="754"/>
                  </a:lnTo>
                  <a:lnTo>
                    <a:pt x="829" y="763"/>
                  </a:lnTo>
                  <a:lnTo>
                    <a:pt x="846" y="773"/>
                  </a:lnTo>
                  <a:lnTo>
                    <a:pt x="864" y="777"/>
                  </a:lnTo>
                  <a:lnTo>
                    <a:pt x="883" y="784"/>
                  </a:lnTo>
                  <a:lnTo>
                    <a:pt x="905" y="787"/>
                  </a:lnTo>
                  <a:lnTo>
                    <a:pt x="924" y="789"/>
                  </a:lnTo>
                  <a:lnTo>
                    <a:pt x="945" y="791"/>
                  </a:lnTo>
                  <a:lnTo>
                    <a:pt x="957" y="791"/>
                  </a:lnTo>
                  <a:lnTo>
                    <a:pt x="971" y="789"/>
                  </a:lnTo>
                  <a:lnTo>
                    <a:pt x="985" y="787"/>
                  </a:lnTo>
                  <a:lnTo>
                    <a:pt x="997" y="784"/>
                  </a:lnTo>
                  <a:lnTo>
                    <a:pt x="1009" y="782"/>
                  </a:lnTo>
                  <a:lnTo>
                    <a:pt x="1023" y="780"/>
                  </a:lnTo>
                  <a:lnTo>
                    <a:pt x="1035" y="775"/>
                  </a:lnTo>
                  <a:lnTo>
                    <a:pt x="1046" y="770"/>
                  </a:lnTo>
                  <a:lnTo>
                    <a:pt x="1058" y="765"/>
                  </a:lnTo>
                  <a:lnTo>
                    <a:pt x="1070" y="758"/>
                  </a:lnTo>
                  <a:lnTo>
                    <a:pt x="1079" y="754"/>
                  </a:lnTo>
                  <a:lnTo>
                    <a:pt x="1091" y="744"/>
                  </a:lnTo>
                  <a:lnTo>
                    <a:pt x="1103" y="737"/>
                  </a:lnTo>
                  <a:lnTo>
                    <a:pt x="1113" y="730"/>
                  </a:lnTo>
                  <a:lnTo>
                    <a:pt x="1120" y="723"/>
                  </a:lnTo>
                  <a:lnTo>
                    <a:pt x="1138" y="704"/>
                  </a:lnTo>
                  <a:lnTo>
                    <a:pt x="1148" y="695"/>
                  </a:lnTo>
                  <a:lnTo>
                    <a:pt x="1155" y="685"/>
                  </a:lnTo>
                  <a:lnTo>
                    <a:pt x="1162" y="673"/>
                  </a:lnTo>
                  <a:lnTo>
                    <a:pt x="1169" y="664"/>
                  </a:lnTo>
                  <a:lnTo>
                    <a:pt x="1176" y="652"/>
                  </a:lnTo>
                  <a:lnTo>
                    <a:pt x="1181" y="640"/>
                  </a:lnTo>
                  <a:lnTo>
                    <a:pt x="1186" y="628"/>
                  </a:lnTo>
                  <a:lnTo>
                    <a:pt x="1190" y="617"/>
                  </a:lnTo>
                  <a:lnTo>
                    <a:pt x="1200" y="593"/>
                  </a:lnTo>
                  <a:lnTo>
                    <a:pt x="1205" y="567"/>
                  </a:lnTo>
                  <a:lnTo>
                    <a:pt x="1207" y="553"/>
                  </a:lnTo>
                  <a:lnTo>
                    <a:pt x="1207" y="539"/>
                  </a:lnTo>
                  <a:lnTo>
                    <a:pt x="1207" y="513"/>
                  </a:lnTo>
                  <a:lnTo>
                    <a:pt x="1207" y="499"/>
                  </a:lnTo>
                  <a:lnTo>
                    <a:pt x="1205" y="484"/>
                  </a:lnTo>
                  <a:lnTo>
                    <a:pt x="1202" y="473"/>
                  </a:lnTo>
                  <a:lnTo>
                    <a:pt x="1200" y="461"/>
                  </a:lnTo>
                  <a:lnTo>
                    <a:pt x="1190" y="435"/>
                  </a:lnTo>
                  <a:lnTo>
                    <a:pt x="1186" y="423"/>
                  </a:lnTo>
                  <a:lnTo>
                    <a:pt x="1176" y="399"/>
                  </a:lnTo>
                  <a:lnTo>
                    <a:pt x="1169" y="387"/>
                  </a:lnTo>
                  <a:lnTo>
                    <a:pt x="1162" y="378"/>
                  </a:lnTo>
                  <a:lnTo>
                    <a:pt x="1148" y="357"/>
                  </a:lnTo>
                  <a:lnTo>
                    <a:pt x="1129" y="338"/>
                  </a:lnTo>
                  <a:lnTo>
                    <a:pt x="1113" y="321"/>
                  </a:lnTo>
                  <a:lnTo>
                    <a:pt x="1101" y="314"/>
                  </a:lnTo>
                  <a:lnTo>
                    <a:pt x="1091" y="307"/>
                  </a:lnTo>
                  <a:lnTo>
                    <a:pt x="1079" y="300"/>
                  </a:lnTo>
                  <a:lnTo>
                    <a:pt x="1070" y="293"/>
                  </a:lnTo>
                  <a:lnTo>
                    <a:pt x="1058" y="288"/>
                  </a:lnTo>
                  <a:lnTo>
                    <a:pt x="1046" y="281"/>
                  </a:lnTo>
                  <a:lnTo>
                    <a:pt x="1035" y="276"/>
                  </a:lnTo>
                  <a:lnTo>
                    <a:pt x="1023" y="274"/>
                  </a:lnTo>
                  <a:lnTo>
                    <a:pt x="1009" y="269"/>
                  </a:lnTo>
                  <a:lnTo>
                    <a:pt x="997" y="267"/>
                  </a:lnTo>
                  <a:lnTo>
                    <a:pt x="971" y="262"/>
                  </a:lnTo>
                  <a:lnTo>
                    <a:pt x="945" y="260"/>
                  </a:lnTo>
                  <a:lnTo>
                    <a:pt x="914" y="262"/>
                  </a:lnTo>
                  <a:lnTo>
                    <a:pt x="898" y="265"/>
                  </a:lnTo>
                  <a:lnTo>
                    <a:pt x="881" y="269"/>
                  </a:lnTo>
                  <a:lnTo>
                    <a:pt x="867" y="274"/>
                  </a:lnTo>
                  <a:lnTo>
                    <a:pt x="853" y="279"/>
                  </a:lnTo>
                  <a:lnTo>
                    <a:pt x="838" y="284"/>
                  </a:lnTo>
                  <a:lnTo>
                    <a:pt x="824" y="291"/>
                  </a:lnTo>
                  <a:lnTo>
                    <a:pt x="798" y="305"/>
                  </a:lnTo>
                  <a:lnTo>
                    <a:pt x="787" y="314"/>
                  </a:lnTo>
                  <a:lnTo>
                    <a:pt x="772" y="326"/>
                  </a:lnTo>
                  <a:lnTo>
                    <a:pt x="751" y="345"/>
                  </a:lnTo>
                  <a:lnTo>
                    <a:pt x="742" y="357"/>
                  </a:lnTo>
                  <a:lnTo>
                    <a:pt x="735" y="369"/>
                  </a:lnTo>
                  <a:lnTo>
                    <a:pt x="730" y="371"/>
                  </a:lnTo>
                  <a:lnTo>
                    <a:pt x="725" y="373"/>
                  </a:lnTo>
                  <a:lnTo>
                    <a:pt x="723" y="376"/>
                  </a:lnTo>
                  <a:lnTo>
                    <a:pt x="720" y="376"/>
                  </a:lnTo>
                  <a:lnTo>
                    <a:pt x="718" y="376"/>
                  </a:lnTo>
                  <a:lnTo>
                    <a:pt x="716" y="376"/>
                  </a:lnTo>
                  <a:lnTo>
                    <a:pt x="711" y="373"/>
                  </a:lnTo>
                  <a:lnTo>
                    <a:pt x="709" y="373"/>
                  </a:lnTo>
                  <a:lnTo>
                    <a:pt x="706" y="371"/>
                  </a:lnTo>
                  <a:lnTo>
                    <a:pt x="704" y="369"/>
                  </a:lnTo>
                  <a:lnTo>
                    <a:pt x="701" y="366"/>
                  </a:lnTo>
                  <a:lnTo>
                    <a:pt x="701" y="361"/>
                  </a:lnTo>
                  <a:lnTo>
                    <a:pt x="701" y="359"/>
                  </a:lnTo>
                  <a:lnTo>
                    <a:pt x="701" y="357"/>
                  </a:lnTo>
                  <a:lnTo>
                    <a:pt x="704" y="352"/>
                  </a:lnTo>
                  <a:lnTo>
                    <a:pt x="706" y="347"/>
                  </a:lnTo>
                  <a:lnTo>
                    <a:pt x="713" y="338"/>
                  </a:lnTo>
                  <a:lnTo>
                    <a:pt x="723" y="326"/>
                  </a:lnTo>
                  <a:lnTo>
                    <a:pt x="732" y="317"/>
                  </a:lnTo>
                  <a:lnTo>
                    <a:pt x="742" y="307"/>
                  </a:lnTo>
                  <a:lnTo>
                    <a:pt x="753" y="298"/>
                  </a:lnTo>
                  <a:lnTo>
                    <a:pt x="775" y="281"/>
                  </a:lnTo>
                  <a:lnTo>
                    <a:pt x="798" y="267"/>
                  </a:lnTo>
                  <a:lnTo>
                    <a:pt x="810" y="260"/>
                  </a:lnTo>
                  <a:lnTo>
                    <a:pt x="822" y="253"/>
                  </a:lnTo>
                  <a:lnTo>
                    <a:pt x="834" y="248"/>
                  </a:lnTo>
                  <a:lnTo>
                    <a:pt x="848" y="243"/>
                  </a:lnTo>
                  <a:lnTo>
                    <a:pt x="874" y="236"/>
                  </a:lnTo>
                  <a:lnTo>
                    <a:pt x="931" y="227"/>
                  </a:lnTo>
                  <a:lnTo>
                    <a:pt x="890" y="172"/>
                  </a:lnTo>
                  <a:lnTo>
                    <a:pt x="876" y="156"/>
                  </a:lnTo>
                  <a:lnTo>
                    <a:pt x="862" y="139"/>
                  </a:lnTo>
                  <a:lnTo>
                    <a:pt x="846" y="125"/>
                  </a:lnTo>
                  <a:lnTo>
                    <a:pt x="827" y="111"/>
                  </a:lnTo>
                  <a:lnTo>
                    <a:pt x="810" y="99"/>
                  </a:lnTo>
                  <a:lnTo>
                    <a:pt x="791" y="87"/>
                  </a:lnTo>
                  <a:lnTo>
                    <a:pt x="770" y="76"/>
                  </a:lnTo>
                  <a:lnTo>
                    <a:pt x="732" y="57"/>
                  </a:lnTo>
                  <a:lnTo>
                    <a:pt x="690" y="45"/>
                  </a:lnTo>
                  <a:lnTo>
                    <a:pt x="666" y="40"/>
                  </a:lnTo>
                  <a:lnTo>
                    <a:pt x="645" y="35"/>
                  </a:lnTo>
                  <a:lnTo>
                    <a:pt x="621" y="35"/>
                  </a:lnTo>
                  <a:lnTo>
                    <a:pt x="600" y="33"/>
                  </a:lnTo>
                  <a:lnTo>
                    <a:pt x="564" y="35"/>
                  </a:lnTo>
                  <a:lnTo>
                    <a:pt x="534" y="38"/>
                  </a:lnTo>
                  <a:lnTo>
                    <a:pt x="501" y="47"/>
                  </a:lnTo>
                  <a:lnTo>
                    <a:pt x="470" y="54"/>
                  </a:lnTo>
                  <a:lnTo>
                    <a:pt x="453" y="61"/>
                  </a:lnTo>
                  <a:lnTo>
                    <a:pt x="439" y="69"/>
                  </a:lnTo>
                  <a:lnTo>
                    <a:pt x="425" y="73"/>
                  </a:lnTo>
                  <a:lnTo>
                    <a:pt x="411" y="83"/>
                  </a:lnTo>
                  <a:lnTo>
                    <a:pt x="397" y="90"/>
                  </a:lnTo>
                  <a:lnTo>
                    <a:pt x="359" y="118"/>
                  </a:lnTo>
                  <a:lnTo>
                    <a:pt x="347" y="128"/>
                  </a:lnTo>
                  <a:lnTo>
                    <a:pt x="335" y="139"/>
                  </a:lnTo>
                  <a:lnTo>
                    <a:pt x="324" y="151"/>
                  </a:lnTo>
                  <a:lnTo>
                    <a:pt x="295" y="184"/>
                  </a:lnTo>
                  <a:lnTo>
                    <a:pt x="286" y="198"/>
                  </a:lnTo>
                  <a:lnTo>
                    <a:pt x="276" y="213"/>
                  </a:lnTo>
                  <a:lnTo>
                    <a:pt x="262" y="239"/>
                  </a:lnTo>
                  <a:lnTo>
                    <a:pt x="255" y="255"/>
                  </a:lnTo>
                  <a:lnTo>
                    <a:pt x="248" y="269"/>
                  </a:lnTo>
                  <a:lnTo>
                    <a:pt x="243" y="286"/>
                  </a:lnTo>
                  <a:lnTo>
                    <a:pt x="239" y="300"/>
                  </a:lnTo>
                  <a:lnTo>
                    <a:pt x="234" y="317"/>
                  </a:lnTo>
                  <a:lnTo>
                    <a:pt x="227" y="359"/>
                  </a:lnTo>
                  <a:lnTo>
                    <a:pt x="267" y="366"/>
                  </a:lnTo>
                  <a:lnTo>
                    <a:pt x="279" y="369"/>
                  </a:lnTo>
                  <a:lnTo>
                    <a:pt x="290" y="371"/>
                  </a:lnTo>
                  <a:lnTo>
                    <a:pt x="302" y="376"/>
                  </a:lnTo>
                  <a:lnTo>
                    <a:pt x="314" y="380"/>
                  </a:lnTo>
                  <a:lnTo>
                    <a:pt x="324" y="385"/>
                  </a:lnTo>
                  <a:lnTo>
                    <a:pt x="335" y="392"/>
                  </a:lnTo>
                  <a:lnTo>
                    <a:pt x="345" y="397"/>
                  </a:lnTo>
                  <a:lnTo>
                    <a:pt x="347" y="399"/>
                  </a:lnTo>
                  <a:lnTo>
                    <a:pt x="350" y="402"/>
                  </a:lnTo>
                  <a:lnTo>
                    <a:pt x="352" y="406"/>
                  </a:lnTo>
                  <a:lnTo>
                    <a:pt x="352" y="409"/>
                  </a:lnTo>
                  <a:lnTo>
                    <a:pt x="352" y="411"/>
                  </a:lnTo>
                  <a:lnTo>
                    <a:pt x="352" y="416"/>
                  </a:lnTo>
                  <a:lnTo>
                    <a:pt x="352" y="418"/>
                  </a:lnTo>
                  <a:lnTo>
                    <a:pt x="350" y="421"/>
                  </a:lnTo>
                  <a:lnTo>
                    <a:pt x="347" y="423"/>
                  </a:lnTo>
                  <a:lnTo>
                    <a:pt x="345" y="425"/>
                  </a:lnTo>
                  <a:lnTo>
                    <a:pt x="342" y="428"/>
                  </a:lnTo>
                  <a:lnTo>
                    <a:pt x="340" y="428"/>
                  </a:lnTo>
                  <a:lnTo>
                    <a:pt x="338" y="428"/>
                  </a:lnTo>
                  <a:lnTo>
                    <a:pt x="333" y="428"/>
                  </a:lnTo>
                  <a:lnTo>
                    <a:pt x="328" y="428"/>
                  </a:lnTo>
                  <a:lnTo>
                    <a:pt x="326" y="425"/>
                  </a:lnTo>
                  <a:lnTo>
                    <a:pt x="314" y="418"/>
                  </a:lnTo>
                  <a:lnTo>
                    <a:pt x="305" y="413"/>
                  </a:lnTo>
                  <a:lnTo>
                    <a:pt x="290" y="406"/>
                  </a:lnTo>
                  <a:lnTo>
                    <a:pt x="276" y="404"/>
                  </a:lnTo>
                  <a:lnTo>
                    <a:pt x="265" y="399"/>
                  </a:lnTo>
                  <a:lnTo>
                    <a:pt x="250" y="397"/>
                  </a:lnTo>
                  <a:lnTo>
                    <a:pt x="236" y="397"/>
                  </a:lnTo>
                  <a:lnTo>
                    <a:pt x="224" y="395"/>
                  </a:lnTo>
                  <a:lnTo>
                    <a:pt x="205" y="397"/>
                  </a:lnTo>
                  <a:lnTo>
                    <a:pt x="187" y="399"/>
                  </a:lnTo>
                  <a:lnTo>
                    <a:pt x="168" y="404"/>
                  </a:lnTo>
                  <a:lnTo>
                    <a:pt x="149" y="411"/>
                  </a:lnTo>
                  <a:lnTo>
                    <a:pt x="135" y="418"/>
                  </a:lnTo>
                  <a:lnTo>
                    <a:pt x="118" y="428"/>
                  </a:lnTo>
                  <a:lnTo>
                    <a:pt x="104" y="439"/>
                  </a:lnTo>
                  <a:lnTo>
                    <a:pt x="90" y="451"/>
                  </a:lnTo>
                  <a:lnTo>
                    <a:pt x="78" y="465"/>
                  </a:lnTo>
                  <a:lnTo>
                    <a:pt x="66" y="480"/>
                  </a:lnTo>
                  <a:lnTo>
                    <a:pt x="57" y="496"/>
                  </a:lnTo>
                  <a:lnTo>
                    <a:pt x="50" y="513"/>
                  </a:lnTo>
                  <a:lnTo>
                    <a:pt x="42" y="532"/>
                  </a:lnTo>
                  <a:lnTo>
                    <a:pt x="38" y="548"/>
                  </a:lnTo>
                  <a:lnTo>
                    <a:pt x="35" y="567"/>
                  </a:lnTo>
                  <a:lnTo>
                    <a:pt x="33" y="586"/>
                  </a:lnTo>
                  <a:lnTo>
                    <a:pt x="35" y="607"/>
                  </a:lnTo>
                  <a:lnTo>
                    <a:pt x="38" y="626"/>
                  </a:lnTo>
                  <a:lnTo>
                    <a:pt x="42" y="643"/>
                  </a:lnTo>
                  <a:lnTo>
                    <a:pt x="50" y="662"/>
                  </a:lnTo>
                  <a:lnTo>
                    <a:pt x="57" y="678"/>
                  </a:lnTo>
                  <a:lnTo>
                    <a:pt x="66" y="695"/>
                  </a:lnTo>
                  <a:lnTo>
                    <a:pt x="78" y="709"/>
                  </a:lnTo>
                  <a:lnTo>
                    <a:pt x="90" y="721"/>
                  </a:lnTo>
                  <a:lnTo>
                    <a:pt x="104" y="735"/>
                  </a:lnTo>
                  <a:lnTo>
                    <a:pt x="118" y="744"/>
                  </a:lnTo>
                  <a:lnTo>
                    <a:pt x="132" y="754"/>
                  </a:lnTo>
                  <a:lnTo>
                    <a:pt x="151" y="763"/>
                  </a:lnTo>
                  <a:lnTo>
                    <a:pt x="168" y="768"/>
                  </a:lnTo>
                  <a:lnTo>
                    <a:pt x="187" y="775"/>
                  </a:lnTo>
                  <a:lnTo>
                    <a:pt x="205" y="777"/>
                  </a:lnTo>
                  <a:lnTo>
                    <a:pt x="224" y="777"/>
                  </a:lnTo>
                  <a:lnTo>
                    <a:pt x="243" y="777"/>
                  </a:lnTo>
                  <a:lnTo>
                    <a:pt x="265" y="775"/>
                  </a:lnTo>
                  <a:lnTo>
                    <a:pt x="283" y="768"/>
                  </a:lnTo>
                  <a:lnTo>
                    <a:pt x="300" y="761"/>
                  </a:lnTo>
                  <a:lnTo>
                    <a:pt x="316" y="754"/>
                  </a:lnTo>
                  <a:lnTo>
                    <a:pt x="333" y="742"/>
                  </a:lnTo>
                  <a:lnTo>
                    <a:pt x="350" y="730"/>
                  </a:lnTo>
                  <a:lnTo>
                    <a:pt x="364" y="716"/>
                  </a:lnTo>
                  <a:lnTo>
                    <a:pt x="368" y="713"/>
                  </a:lnTo>
                  <a:lnTo>
                    <a:pt x="371" y="713"/>
                  </a:lnTo>
                  <a:lnTo>
                    <a:pt x="378" y="711"/>
                  </a:lnTo>
                  <a:lnTo>
                    <a:pt x="380" y="711"/>
                  </a:lnTo>
                  <a:lnTo>
                    <a:pt x="380" y="713"/>
                  </a:lnTo>
                  <a:lnTo>
                    <a:pt x="383" y="713"/>
                  </a:lnTo>
                  <a:lnTo>
                    <a:pt x="387" y="716"/>
                  </a:lnTo>
                  <a:lnTo>
                    <a:pt x="411" y="732"/>
                  </a:lnTo>
                  <a:lnTo>
                    <a:pt x="437" y="747"/>
                  </a:lnTo>
                  <a:lnTo>
                    <a:pt x="449" y="756"/>
                  </a:lnTo>
                  <a:lnTo>
                    <a:pt x="463" y="761"/>
                  </a:lnTo>
                  <a:lnTo>
                    <a:pt x="477" y="768"/>
                  </a:lnTo>
                  <a:lnTo>
                    <a:pt x="489" y="773"/>
                  </a:lnTo>
                  <a:lnTo>
                    <a:pt x="503" y="777"/>
                  </a:lnTo>
                  <a:lnTo>
                    <a:pt x="517" y="780"/>
                  </a:lnTo>
                  <a:lnTo>
                    <a:pt x="543" y="787"/>
                  </a:lnTo>
                  <a:lnTo>
                    <a:pt x="572" y="789"/>
                  </a:lnTo>
                  <a:lnTo>
                    <a:pt x="586" y="791"/>
                  </a:lnTo>
                  <a:lnTo>
                    <a:pt x="626" y="791"/>
                  </a:lnTo>
                  <a:lnTo>
                    <a:pt x="647" y="789"/>
                  </a:lnTo>
                  <a:lnTo>
                    <a:pt x="671" y="784"/>
                  </a:lnTo>
                  <a:lnTo>
                    <a:pt x="690" y="780"/>
                  </a:lnTo>
                  <a:lnTo>
                    <a:pt x="711" y="775"/>
                  </a:lnTo>
                  <a:lnTo>
                    <a:pt x="730" y="765"/>
                  </a:lnTo>
                  <a:lnTo>
                    <a:pt x="751" y="756"/>
                  </a:lnTo>
                  <a:lnTo>
                    <a:pt x="768" y="744"/>
                  </a:lnTo>
                  <a:lnTo>
                    <a:pt x="770" y="744"/>
                  </a:lnTo>
                  <a:lnTo>
                    <a:pt x="777" y="742"/>
                  </a:lnTo>
                  <a:lnTo>
                    <a:pt x="779" y="739"/>
                  </a:lnTo>
                  <a:lnTo>
                    <a:pt x="784" y="739"/>
                  </a:lnTo>
                  <a:lnTo>
                    <a:pt x="784" y="739"/>
                  </a:lnTo>
                  <a:lnTo>
                    <a:pt x="787" y="739"/>
                  </a:lnTo>
                  <a:lnTo>
                    <a:pt x="787" y="739"/>
                  </a:lnTo>
                  <a:lnTo>
                    <a:pt x="789" y="742"/>
                  </a:lnTo>
                  <a:lnTo>
                    <a:pt x="794" y="744"/>
                  </a:lnTo>
                  <a:close/>
                </a:path>
              </a:pathLst>
            </a:custGeom>
            <a:solidFill>
              <a:srgbClr val="00B0F0"/>
            </a:solidFill>
            <a:ln w="9525">
              <a:noFill/>
              <a:round/>
              <a:headEnd/>
              <a:tailEnd/>
            </a:ln>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108" name="Freeform 9"/>
            <p:cNvSpPr>
              <a:spLocks noEditPoints="1"/>
            </p:cNvSpPr>
            <p:nvPr/>
          </p:nvSpPr>
          <p:spPr bwMode="auto">
            <a:xfrm>
              <a:off x="10602031" y="3722762"/>
              <a:ext cx="86496" cy="62635"/>
            </a:xfrm>
            <a:custGeom>
              <a:avLst/>
              <a:gdLst/>
              <a:ahLst/>
              <a:cxnLst>
                <a:cxn ang="0">
                  <a:pos x="494" y="810"/>
                </a:cxn>
                <a:cxn ang="0">
                  <a:pos x="316" y="791"/>
                </a:cxn>
                <a:cxn ang="0">
                  <a:pos x="189" y="808"/>
                </a:cxn>
                <a:cxn ang="0">
                  <a:pos x="99" y="773"/>
                </a:cxn>
                <a:cxn ang="0">
                  <a:pos x="28" y="692"/>
                </a:cxn>
                <a:cxn ang="0">
                  <a:pos x="2" y="621"/>
                </a:cxn>
                <a:cxn ang="0">
                  <a:pos x="14" y="510"/>
                </a:cxn>
                <a:cxn ang="0">
                  <a:pos x="92" y="406"/>
                </a:cxn>
                <a:cxn ang="0">
                  <a:pos x="203" y="307"/>
                </a:cxn>
                <a:cxn ang="0">
                  <a:pos x="260" y="177"/>
                </a:cxn>
                <a:cxn ang="0">
                  <a:pos x="342" y="87"/>
                </a:cxn>
                <a:cxn ang="0">
                  <a:pos x="453" y="26"/>
                </a:cxn>
                <a:cxn ang="0">
                  <a:pos x="600" y="0"/>
                </a:cxn>
                <a:cxn ang="0">
                  <a:pos x="735" y="24"/>
                </a:cxn>
                <a:cxn ang="0">
                  <a:pos x="895" y="128"/>
                </a:cxn>
                <a:cxn ang="0">
                  <a:pos x="1009" y="234"/>
                </a:cxn>
                <a:cxn ang="0">
                  <a:pos x="1094" y="269"/>
                </a:cxn>
                <a:cxn ang="0">
                  <a:pos x="1183" y="347"/>
                </a:cxn>
                <a:cxn ang="0">
                  <a:pos x="1233" y="456"/>
                </a:cxn>
                <a:cxn ang="0">
                  <a:pos x="1235" y="586"/>
                </a:cxn>
                <a:cxn ang="0">
                  <a:pos x="1190" y="692"/>
                </a:cxn>
                <a:cxn ang="0">
                  <a:pos x="1087" y="789"/>
                </a:cxn>
                <a:cxn ang="0">
                  <a:pos x="976" y="822"/>
                </a:cxn>
                <a:cxn ang="0">
                  <a:pos x="848" y="808"/>
                </a:cxn>
                <a:cxn ang="0">
                  <a:pos x="690" y="815"/>
                </a:cxn>
                <a:cxn ang="0">
                  <a:pos x="810" y="754"/>
                </a:cxn>
                <a:cxn ang="0">
                  <a:pos x="945" y="791"/>
                </a:cxn>
                <a:cxn ang="0">
                  <a:pos x="1035" y="775"/>
                </a:cxn>
                <a:cxn ang="0">
                  <a:pos x="1113" y="730"/>
                </a:cxn>
                <a:cxn ang="0">
                  <a:pos x="1176" y="652"/>
                </a:cxn>
                <a:cxn ang="0">
                  <a:pos x="1207" y="539"/>
                </a:cxn>
                <a:cxn ang="0">
                  <a:pos x="1186" y="423"/>
                </a:cxn>
                <a:cxn ang="0">
                  <a:pos x="1101" y="314"/>
                </a:cxn>
                <a:cxn ang="0">
                  <a:pos x="1023" y="274"/>
                </a:cxn>
                <a:cxn ang="0">
                  <a:pos x="881" y="269"/>
                </a:cxn>
                <a:cxn ang="0">
                  <a:pos x="772" y="326"/>
                </a:cxn>
                <a:cxn ang="0">
                  <a:pos x="720" y="376"/>
                </a:cxn>
                <a:cxn ang="0">
                  <a:pos x="701" y="366"/>
                </a:cxn>
                <a:cxn ang="0">
                  <a:pos x="723" y="326"/>
                </a:cxn>
                <a:cxn ang="0">
                  <a:pos x="822" y="253"/>
                </a:cxn>
                <a:cxn ang="0">
                  <a:pos x="862" y="139"/>
                </a:cxn>
                <a:cxn ang="0">
                  <a:pos x="690" y="45"/>
                </a:cxn>
                <a:cxn ang="0">
                  <a:pos x="501" y="47"/>
                </a:cxn>
                <a:cxn ang="0">
                  <a:pos x="359" y="118"/>
                </a:cxn>
                <a:cxn ang="0">
                  <a:pos x="262" y="239"/>
                </a:cxn>
                <a:cxn ang="0">
                  <a:pos x="267" y="366"/>
                </a:cxn>
                <a:cxn ang="0">
                  <a:pos x="345" y="397"/>
                </a:cxn>
                <a:cxn ang="0">
                  <a:pos x="352" y="418"/>
                </a:cxn>
                <a:cxn ang="0">
                  <a:pos x="333" y="428"/>
                </a:cxn>
                <a:cxn ang="0">
                  <a:pos x="265" y="399"/>
                </a:cxn>
                <a:cxn ang="0">
                  <a:pos x="149" y="411"/>
                </a:cxn>
                <a:cxn ang="0">
                  <a:pos x="57" y="496"/>
                </a:cxn>
                <a:cxn ang="0">
                  <a:pos x="38" y="626"/>
                </a:cxn>
                <a:cxn ang="0">
                  <a:pos x="104" y="735"/>
                </a:cxn>
                <a:cxn ang="0">
                  <a:pos x="224" y="777"/>
                </a:cxn>
                <a:cxn ang="0">
                  <a:pos x="350" y="730"/>
                </a:cxn>
                <a:cxn ang="0">
                  <a:pos x="383" y="713"/>
                </a:cxn>
                <a:cxn ang="0">
                  <a:pos x="489" y="773"/>
                </a:cxn>
                <a:cxn ang="0">
                  <a:pos x="647" y="789"/>
                </a:cxn>
                <a:cxn ang="0">
                  <a:pos x="770" y="744"/>
                </a:cxn>
                <a:cxn ang="0">
                  <a:pos x="789" y="742"/>
                </a:cxn>
              </a:cxnLst>
              <a:rect l="0" t="0" r="r" b="b"/>
              <a:pathLst>
                <a:path w="1240" h="825">
                  <a:moveTo>
                    <a:pt x="586" y="825"/>
                  </a:moveTo>
                  <a:lnTo>
                    <a:pt x="574" y="825"/>
                  </a:lnTo>
                  <a:lnTo>
                    <a:pt x="546" y="820"/>
                  </a:lnTo>
                  <a:lnTo>
                    <a:pt x="534" y="817"/>
                  </a:lnTo>
                  <a:lnTo>
                    <a:pt x="520" y="815"/>
                  </a:lnTo>
                  <a:lnTo>
                    <a:pt x="505" y="813"/>
                  </a:lnTo>
                  <a:lnTo>
                    <a:pt x="494" y="810"/>
                  </a:lnTo>
                  <a:lnTo>
                    <a:pt x="456" y="796"/>
                  </a:lnTo>
                  <a:lnTo>
                    <a:pt x="444" y="789"/>
                  </a:lnTo>
                  <a:lnTo>
                    <a:pt x="418" y="777"/>
                  </a:lnTo>
                  <a:lnTo>
                    <a:pt x="378" y="751"/>
                  </a:lnTo>
                  <a:lnTo>
                    <a:pt x="347" y="775"/>
                  </a:lnTo>
                  <a:lnTo>
                    <a:pt x="333" y="784"/>
                  </a:lnTo>
                  <a:lnTo>
                    <a:pt x="316" y="791"/>
                  </a:lnTo>
                  <a:lnTo>
                    <a:pt x="298" y="799"/>
                  </a:lnTo>
                  <a:lnTo>
                    <a:pt x="281" y="803"/>
                  </a:lnTo>
                  <a:lnTo>
                    <a:pt x="262" y="808"/>
                  </a:lnTo>
                  <a:lnTo>
                    <a:pt x="243" y="810"/>
                  </a:lnTo>
                  <a:lnTo>
                    <a:pt x="224" y="813"/>
                  </a:lnTo>
                  <a:lnTo>
                    <a:pt x="201" y="810"/>
                  </a:lnTo>
                  <a:lnTo>
                    <a:pt x="189" y="808"/>
                  </a:lnTo>
                  <a:lnTo>
                    <a:pt x="179" y="808"/>
                  </a:lnTo>
                  <a:lnTo>
                    <a:pt x="146" y="799"/>
                  </a:lnTo>
                  <a:lnTo>
                    <a:pt x="139" y="794"/>
                  </a:lnTo>
                  <a:lnTo>
                    <a:pt x="128" y="789"/>
                  </a:lnTo>
                  <a:lnTo>
                    <a:pt x="118" y="784"/>
                  </a:lnTo>
                  <a:lnTo>
                    <a:pt x="109" y="780"/>
                  </a:lnTo>
                  <a:lnTo>
                    <a:pt x="99" y="773"/>
                  </a:lnTo>
                  <a:lnTo>
                    <a:pt x="92" y="768"/>
                  </a:lnTo>
                  <a:lnTo>
                    <a:pt x="73" y="754"/>
                  </a:lnTo>
                  <a:lnTo>
                    <a:pt x="59" y="737"/>
                  </a:lnTo>
                  <a:lnTo>
                    <a:pt x="52" y="730"/>
                  </a:lnTo>
                  <a:lnTo>
                    <a:pt x="45" y="721"/>
                  </a:lnTo>
                  <a:lnTo>
                    <a:pt x="38" y="713"/>
                  </a:lnTo>
                  <a:lnTo>
                    <a:pt x="28" y="692"/>
                  </a:lnTo>
                  <a:lnTo>
                    <a:pt x="24" y="683"/>
                  </a:lnTo>
                  <a:lnTo>
                    <a:pt x="19" y="673"/>
                  </a:lnTo>
                  <a:lnTo>
                    <a:pt x="14" y="664"/>
                  </a:lnTo>
                  <a:lnTo>
                    <a:pt x="9" y="654"/>
                  </a:lnTo>
                  <a:lnTo>
                    <a:pt x="7" y="643"/>
                  </a:lnTo>
                  <a:lnTo>
                    <a:pt x="5" y="633"/>
                  </a:lnTo>
                  <a:lnTo>
                    <a:pt x="2" y="621"/>
                  </a:lnTo>
                  <a:lnTo>
                    <a:pt x="2" y="610"/>
                  </a:lnTo>
                  <a:lnTo>
                    <a:pt x="0" y="598"/>
                  </a:lnTo>
                  <a:lnTo>
                    <a:pt x="0" y="586"/>
                  </a:lnTo>
                  <a:lnTo>
                    <a:pt x="2" y="567"/>
                  </a:lnTo>
                  <a:lnTo>
                    <a:pt x="5" y="548"/>
                  </a:lnTo>
                  <a:lnTo>
                    <a:pt x="7" y="529"/>
                  </a:lnTo>
                  <a:lnTo>
                    <a:pt x="14" y="510"/>
                  </a:lnTo>
                  <a:lnTo>
                    <a:pt x="21" y="494"/>
                  </a:lnTo>
                  <a:lnTo>
                    <a:pt x="28" y="477"/>
                  </a:lnTo>
                  <a:lnTo>
                    <a:pt x="40" y="461"/>
                  </a:lnTo>
                  <a:lnTo>
                    <a:pt x="50" y="444"/>
                  </a:lnTo>
                  <a:lnTo>
                    <a:pt x="61" y="432"/>
                  </a:lnTo>
                  <a:lnTo>
                    <a:pt x="76" y="418"/>
                  </a:lnTo>
                  <a:lnTo>
                    <a:pt x="92" y="406"/>
                  </a:lnTo>
                  <a:lnTo>
                    <a:pt x="106" y="395"/>
                  </a:lnTo>
                  <a:lnTo>
                    <a:pt x="120" y="387"/>
                  </a:lnTo>
                  <a:lnTo>
                    <a:pt x="139" y="378"/>
                  </a:lnTo>
                  <a:lnTo>
                    <a:pt x="156" y="371"/>
                  </a:lnTo>
                  <a:lnTo>
                    <a:pt x="194" y="364"/>
                  </a:lnTo>
                  <a:lnTo>
                    <a:pt x="198" y="326"/>
                  </a:lnTo>
                  <a:lnTo>
                    <a:pt x="203" y="307"/>
                  </a:lnTo>
                  <a:lnTo>
                    <a:pt x="208" y="291"/>
                  </a:lnTo>
                  <a:lnTo>
                    <a:pt x="213" y="274"/>
                  </a:lnTo>
                  <a:lnTo>
                    <a:pt x="217" y="255"/>
                  </a:lnTo>
                  <a:lnTo>
                    <a:pt x="224" y="239"/>
                  </a:lnTo>
                  <a:lnTo>
                    <a:pt x="241" y="206"/>
                  </a:lnTo>
                  <a:lnTo>
                    <a:pt x="250" y="191"/>
                  </a:lnTo>
                  <a:lnTo>
                    <a:pt x="260" y="177"/>
                  </a:lnTo>
                  <a:lnTo>
                    <a:pt x="269" y="163"/>
                  </a:lnTo>
                  <a:lnTo>
                    <a:pt x="281" y="149"/>
                  </a:lnTo>
                  <a:lnTo>
                    <a:pt x="293" y="135"/>
                  </a:lnTo>
                  <a:lnTo>
                    <a:pt x="305" y="121"/>
                  </a:lnTo>
                  <a:lnTo>
                    <a:pt x="316" y="109"/>
                  </a:lnTo>
                  <a:lnTo>
                    <a:pt x="331" y="97"/>
                  </a:lnTo>
                  <a:lnTo>
                    <a:pt x="342" y="87"/>
                  </a:lnTo>
                  <a:lnTo>
                    <a:pt x="357" y="76"/>
                  </a:lnTo>
                  <a:lnTo>
                    <a:pt x="373" y="66"/>
                  </a:lnTo>
                  <a:lnTo>
                    <a:pt x="387" y="57"/>
                  </a:lnTo>
                  <a:lnTo>
                    <a:pt x="404" y="47"/>
                  </a:lnTo>
                  <a:lnTo>
                    <a:pt x="420" y="40"/>
                  </a:lnTo>
                  <a:lnTo>
                    <a:pt x="435" y="33"/>
                  </a:lnTo>
                  <a:lnTo>
                    <a:pt x="453" y="26"/>
                  </a:lnTo>
                  <a:lnTo>
                    <a:pt x="470" y="19"/>
                  </a:lnTo>
                  <a:lnTo>
                    <a:pt x="487" y="14"/>
                  </a:lnTo>
                  <a:lnTo>
                    <a:pt x="505" y="9"/>
                  </a:lnTo>
                  <a:lnTo>
                    <a:pt x="524" y="7"/>
                  </a:lnTo>
                  <a:lnTo>
                    <a:pt x="543" y="2"/>
                  </a:lnTo>
                  <a:lnTo>
                    <a:pt x="560" y="0"/>
                  </a:lnTo>
                  <a:lnTo>
                    <a:pt x="600" y="0"/>
                  </a:lnTo>
                  <a:lnTo>
                    <a:pt x="614" y="0"/>
                  </a:lnTo>
                  <a:lnTo>
                    <a:pt x="628" y="0"/>
                  </a:lnTo>
                  <a:lnTo>
                    <a:pt x="642" y="2"/>
                  </a:lnTo>
                  <a:lnTo>
                    <a:pt x="654" y="2"/>
                  </a:lnTo>
                  <a:lnTo>
                    <a:pt x="683" y="7"/>
                  </a:lnTo>
                  <a:lnTo>
                    <a:pt x="709" y="14"/>
                  </a:lnTo>
                  <a:lnTo>
                    <a:pt x="735" y="24"/>
                  </a:lnTo>
                  <a:lnTo>
                    <a:pt x="761" y="33"/>
                  </a:lnTo>
                  <a:lnTo>
                    <a:pt x="787" y="45"/>
                  </a:lnTo>
                  <a:lnTo>
                    <a:pt x="810" y="59"/>
                  </a:lnTo>
                  <a:lnTo>
                    <a:pt x="834" y="73"/>
                  </a:lnTo>
                  <a:lnTo>
                    <a:pt x="855" y="90"/>
                  </a:lnTo>
                  <a:lnTo>
                    <a:pt x="876" y="106"/>
                  </a:lnTo>
                  <a:lnTo>
                    <a:pt x="895" y="128"/>
                  </a:lnTo>
                  <a:lnTo>
                    <a:pt x="914" y="147"/>
                  </a:lnTo>
                  <a:lnTo>
                    <a:pt x="931" y="170"/>
                  </a:lnTo>
                  <a:lnTo>
                    <a:pt x="947" y="191"/>
                  </a:lnTo>
                  <a:lnTo>
                    <a:pt x="954" y="203"/>
                  </a:lnTo>
                  <a:lnTo>
                    <a:pt x="968" y="229"/>
                  </a:lnTo>
                  <a:lnTo>
                    <a:pt x="994" y="232"/>
                  </a:lnTo>
                  <a:lnTo>
                    <a:pt x="1009" y="234"/>
                  </a:lnTo>
                  <a:lnTo>
                    <a:pt x="1023" y="239"/>
                  </a:lnTo>
                  <a:lnTo>
                    <a:pt x="1035" y="241"/>
                  </a:lnTo>
                  <a:lnTo>
                    <a:pt x="1046" y="246"/>
                  </a:lnTo>
                  <a:lnTo>
                    <a:pt x="1058" y="250"/>
                  </a:lnTo>
                  <a:lnTo>
                    <a:pt x="1070" y="255"/>
                  </a:lnTo>
                  <a:lnTo>
                    <a:pt x="1082" y="262"/>
                  </a:lnTo>
                  <a:lnTo>
                    <a:pt x="1094" y="269"/>
                  </a:lnTo>
                  <a:lnTo>
                    <a:pt x="1117" y="284"/>
                  </a:lnTo>
                  <a:lnTo>
                    <a:pt x="1127" y="291"/>
                  </a:lnTo>
                  <a:lnTo>
                    <a:pt x="1136" y="298"/>
                  </a:lnTo>
                  <a:lnTo>
                    <a:pt x="1148" y="310"/>
                  </a:lnTo>
                  <a:lnTo>
                    <a:pt x="1157" y="317"/>
                  </a:lnTo>
                  <a:lnTo>
                    <a:pt x="1164" y="328"/>
                  </a:lnTo>
                  <a:lnTo>
                    <a:pt x="1183" y="347"/>
                  </a:lnTo>
                  <a:lnTo>
                    <a:pt x="1190" y="359"/>
                  </a:lnTo>
                  <a:lnTo>
                    <a:pt x="1198" y="371"/>
                  </a:lnTo>
                  <a:lnTo>
                    <a:pt x="1209" y="392"/>
                  </a:lnTo>
                  <a:lnTo>
                    <a:pt x="1221" y="418"/>
                  </a:lnTo>
                  <a:lnTo>
                    <a:pt x="1226" y="430"/>
                  </a:lnTo>
                  <a:lnTo>
                    <a:pt x="1228" y="444"/>
                  </a:lnTo>
                  <a:lnTo>
                    <a:pt x="1233" y="456"/>
                  </a:lnTo>
                  <a:lnTo>
                    <a:pt x="1235" y="470"/>
                  </a:lnTo>
                  <a:lnTo>
                    <a:pt x="1238" y="484"/>
                  </a:lnTo>
                  <a:lnTo>
                    <a:pt x="1240" y="513"/>
                  </a:lnTo>
                  <a:lnTo>
                    <a:pt x="1240" y="524"/>
                  </a:lnTo>
                  <a:lnTo>
                    <a:pt x="1240" y="558"/>
                  </a:lnTo>
                  <a:lnTo>
                    <a:pt x="1238" y="572"/>
                  </a:lnTo>
                  <a:lnTo>
                    <a:pt x="1235" y="586"/>
                  </a:lnTo>
                  <a:lnTo>
                    <a:pt x="1231" y="600"/>
                  </a:lnTo>
                  <a:lnTo>
                    <a:pt x="1228" y="614"/>
                  </a:lnTo>
                  <a:lnTo>
                    <a:pt x="1224" y="628"/>
                  </a:lnTo>
                  <a:lnTo>
                    <a:pt x="1219" y="640"/>
                  </a:lnTo>
                  <a:lnTo>
                    <a:pt x="1205" y="669"/>
                  </a:lnTo>
                  <a:lnTo>
                    <a:pt x="1198" y="680"/>
                  </a:lnTo>
                  <a:lnTo>
                    <a:pt x="1190" y="692"/>
                  </a:lnTo>
                  <a:lnTo>
                    <a:pt x="1174" y="716"/>
                  </a:lnTo>
                  <a:lnTo>
                    <a:pt x="1164" y="728"/>
                  </a:lnTo>
                  <a:lnTo>
                    <a:pt x="1143" y="747"/>
                  </a:lnTo>
                  <a:lnTo>
                    <a:pt x="1134" y="756"/>
                  </a:lnTo>
                  <a:lnTo>
                    <a:pt x="1110" y="775"/>
                  </a:lnTo>
                  <a:lnTo>
                    <a:pt x="1098" y="782"/>
                  </a:lnTo>
                  <a:lnTo>
                    <a:pt x="1087" y="789"/>
                  </a:lnTo>
                  <a:lnTo>
                    <a:pt x="1058" y="801"/>
                  </a:lnTo>
                  <a:lnTo>
                    <a:pt x="1046" y="806"/>
                  </a:lnTo>
                  <a:lnTo>
                    <a:pt x="1032" y="810"/>
                  </a:lnTo>
                  <a:lnTo>
                    <a:pt x="1018" y="815"/>
                  </a:lnTo>
                  <a:lnTo>
                    <a:pt x="1004" y="817"/>
                  </a:lnTo>
                  <a:lnTo>
                    <a:pt x="990" y="822"/>
                  </a:lnTo>
                  <a:lnTo>
                    <a:pt x="976" y="822"/>
                  </a:lnTo>
                  <a:lnTo>
                    <a:pt x="959" y="825"/>
                  </a:lnTo>
                  <a:lnTo>
                    <a:pt x="945" y="825"/>
                  </a:lnTo>
                  <a:lnTo>
                    <a:pt x="924" y="825"/>
                  </a:lnTo>
                  <a:lnTo>
                    <a:pt x="905" y="822"/>
                  </a:lnTo>
                  <a:lnTo>
                    <a:pt x="886" y="820"/>
                  </a:lnTo>
                  <a:lnTo>
                    <a:pt x="867" y="815"/>
                  </a:lnTo>
                  <a:lnTo>
                    <a:pt x="848" y="808"/>
                  </a:lnTo>
                  <a:lnTo>
                    <a:pt x="831" y="803"/>
                  </a:lnTo>
                  <a:lnTo>
                    <a:pt x="813" y="794"/>
                  </a:lnTo>
                  <a:lnTo>
                    <a:pt x="782" y="777"/>
                  </a:lnTo>
                  <a:lnTo>
                    <a:pt x="749" y="794"/>
                  </a:lnTo>
                  <a:lnTo>
                    <a:pt x="730" y="803"/>
                  </a:lnTo>
                  <a:lnTo>
                    <a:pt x="711" y="810"/>
                  </a:lnTo>
                  <a:lnTo>
                    <a:pt x="690" y="815"/>
                  </a:lnTo>
                  <a:lnTo>
                    <a:pt x="671" y="820"/>
                  </a:lnTo>
                  <a:lnTo>
                    <a:pt x="650" y="822"/>
                  </a:lnTo>
                  <a:lnTo>
                    <a:pt x="624" y="825"/>
                  </a:lnTo>
                  <a:lnTo>
                    <a:pt x="600" y="825"/>
                  </a:lnTo>
                  <a:lnTo>
                    <a:pt x="586" y="825"/>
                  </a:lnTo>
                  <a:close/>
                  <a:moveTo>
                    <a:pt x="794" y="744"/>
                  </a:moveTo>
                  <a:lnTo>
                    <a:pt x="810" y="754"/>
                  </a:lnTo>
                  <a:lnTo>
                    <a:pt x="829" y="763"/>
                  </a:lnTo>
                  <a:lnTo>
                    <a:pt x="846" y="773"/>
                  </a:lnTo>
                  <a:lnTo>
                    <a:pt x="864" y="777"/>
                  </a:lnTo>
                  <a:lnTo>
                    <a:pt x="883" y="784"/>
                  </a:lnTo>
                  <a:lnTo>
                    <a:pt x="905" y="787"/>
                  </a:lnTo>
                  <a:lnTo>
                    <a:pt x="924" y="789"/>
                  </a:lnTo>
                  <a:lnTo>
                    <a:pt x="945" y="791"/>
                  </a:lnTo>
                  <a:lnTo>
                    <a:pt x="957" y="791"/>
                  </a:lnTo>
                  <a:lnTo>
                    <a:pt x="971" y="789"/>
                  </a:lnTo>
                  <a:lnTo>
                    <a:pt x="985" y="787"/>
                  </a:lnTo>
                  <a:lnTo>
                    <a:pt x="997" y="784"/>
                  </a:lnTo>
                  <a:lnTo>
                    <a:pt x="1009" y="782"/>
                  </a:lnTo>
                  <a:lnTo>
                    <a:pt x="1023" y="780"/>
                  </a:lnTo>
                  <a:lnTo>
                    <a:pt x="1035" y="775"/>
                  </a:lnTo>
                  <a:lnTo>
                    <a:pt x="1046" y="770"/>
                  </a:lnTo>
                  <a:lnTo>
                    <a:pt x="1058" y="765"/>
                  </a:lnTo>
                  <a:lnTo>
                    <a:pt x="1070" y="758"/>
                  </a:lnTo>
                  <a:lnTo>
                    <a:pt x="1079" y="754"/>
                  </a:lnTo>
                  <a:lnTo>
                    <a:pt x="1091" y="744"/>
                  </a:lnTo>
                  <a:lnTo>
                    <a:pt x="1103" y="737"/>
                  </a:lnTo>
                  <a:lnTo>
                    <a:pt x="1113" y="730"/>
                  </a:lnTo>
                  <a:lnTo>
                    <a:pt x="1120" y="723"/>
                  </a:lnTo>
                  <a:lnTo>
                    <a:pt x="1138" y="704"/>
                  </a:lnTo>
                  <a:lnTo>
                    <a:pt x="1148" y="695"/>
                  </a:lnTo>
                  <a:lnTo>
                    <a:pt x="1155" y="685"/>
                  </a:lnTo>
                  <a:lnTo>
                    <a:pt x="1162" y="673"/>
                  </a:lnTo>
                  <a:lnTo>
                    <a:pt x="1169" y="664"/>
                  </a:lnTo>
                  <a:lnTo>
                    <a:pt x="1176" y="652"/>
                  </a:lnTo>
                  <a:lnTo>
                    <a:pt x="1181" y="640"/>
                  </a:lnTo>
                  <a:lnTo>
                    <a:pt x="1186" y="628"/>
                  </a:lnTo>
                  <a:lnTo>
                    <a:pt x="1190" y="617"/>
                  </a:lnTo>
                  <a:lnTo>
                    <a:pt x="1200" y="593"/>
                  </a:lnTo>
                  <a:lnTo>
                    <a:pt x="1205" y="567"/>
                  </a:lnTo>
                  <a:lnTo>
                    <a:pt x="1207" y="553"/>
                  </a:lnTo>
                  <a:lnTo>
                    <a:pt x="1207" y="539"/>
                  </a:lnTo>
                  <a:lnTo>
                    <a:pt x="1207" y="513"/>
                  </a:lnTo>
                  <a:lnTo>
                    <a:pt x="1207" y="499"/>
                  </a:lnTo>
                  <a:lnTo>
                    <a:pt x="1205" y="484"/>
                  </a:lnTo>
                  <a:lnTo>
                    <a:pt x="1202" y="473"/>
                  </a:lnTo>
                  <a:lnTo>
                    <a:pt x="1200" y="461"/>
                  </a:lnTo>
                  <a:lnTo>
                    <a:pt x="1190" y="435"/>
                  </a:lnTo>
                  <a:lnTo>
                    <a:pt x="1186" y="423"/>
                  </a:lnTo>
                  <a:lnTo>
                    <a:pt x="1176" y="399"/>
                  </a:lnTo>
                  <a:lnTo>
                    <a:pt x="1169" y="387"/>
                  </a:lnTo>
                  <a:lnTo>
                    <a:pt x="1162" y="378"/>
                  </a:lnTo>
                  <a:lnTo>
                    <a:pt x="1148" y="357"/>
                  </a:lnTo>
                  <a:lnTo>
                    <a:pt x="1129" y="338"/>
                  </a:lnTo>
                  <a:lnTo>
                    <a:pt x="1113" y="321"/>
                  </a:lnTo>
                  <a:lnTo>
                    <a:pt x="1101" y="314"/>
                  </a:lnTo>
                  <a:lnTo>
                    <a:pt x="1091" y="307"/>
                  </a:lnTo>
                  <a:lnTo>
                    <a:pt x="1079" y="300"/>
                  </a:lnTo>
                  <a:lnTo>
                    <a:pt x="1070" y="293"/>
                  </a:lnTo>
                  <a:lnTo>
                    <a:pt x="1058" y="288"/>
                  </a:lnTo>
                  <a:lnTo>
                    <a:pt x="1046" y="281"/>
                  </a:lnTo>
                  <a:lnTo>
                    <a:pt x="1035" y="276"/>
                  </a:lnTo>
                  <a:lnTo>
                    <a:pt x="1023" y="274"/>
                  </a:lnTo>
                  <a:lnTo>
                    <a:pt x="1009" y="269"/>
                  </a:lnTo>
                  <a:lnTo>
                    <a:pt x="997" y="267"/>
                  </a:lnTo>
                  <a:lnTo>
                    <a:pt x="971" y="262"/>
                  </a:lnTo>
                  <a:lnTo>
                    <a:pt x="945" y="260"/>
                  </a:lnTo>
                  <a:lnTo>
                    <a:pt x="914" y="262"/>
                  </a:lnTo>
                  <a:lnTo>
                    <a:pt x="898" y="265"/>
                  </a:lnTo>
                  <a:lnTo>
                    <a:pt x="881" y="269"/>
                  </a:lnTo>
                  <a:lnTo>
                    <a:pt x="867" y="274"/>
                  </a:lnTo>
                  <a:lnTo>
                    <a:pt x="853" y="279"/>
                  </a:lnTo>
                  <a:lnTo>
                    <a:pt x="838" y="284"/>
                  </a:lnTo>
                  <a:lnTo>
                    <a:pt x="824" y="291"/>
                  </a:lnTo>
                  <a:lnTo>
                    <a:pt x="798" y="305"/>
                  </a:lnTo>
                  <a:lnTo>
                    <a:pt x="787" y="314"/>
                  </a:lnTo>
                  <a:lnTo>
                    <a:pt x="772" y="326"/>
                  </a:lnTo>
                  <a:lnTo>
                    <a:pt x="751" y="345"/>
                  </a:lnTo>
                  <a:lnTo>
                    <a:pt x="742" y="357"/>
                  </a:lnTo>
                  <a:lnTo>
                    <a:pt x="735" y="369"/>
                  </a:lnTo>
                  <a:lnTo>
                    <a:pt x="730" y="371"/>
                  </a:lnTo>
                  <a:lnTo>
                    <a:pt x="725" y="373"/>
                  </a:lnTo>
                  <a:lnTo>
                    <a:pt x="723" y="376"/>
                  </a:lnTo>
                  <a:lnTo>
                    <a:pt x="720" y="376"/>
                  </a:lnTo>
                  <a:lnTo>
                    <a:pt x="718" y="376"/>
                  </a:lnTo>
                  <a:lnTo>
                    <a:pt x="716" y="376"/>
                  </a:lnTo>
                  <a:lnTo>
                    <a:pt x="711" y="373"/>
                  </a:lnTo>
                  <a:lnTo>
                    <a:pt x="709" y="373"/>
                  </a:lnTo>
                  <a:lnTo>
                    <a:pt x="706" y="371"/>
                  </a:lnTo>
                  <a:lnTo>
                    <a:pt x="704" y="369"/>
                  </a:lnTo>
                  <a:lnTo>
                    <a:pt x="701" y="366"/>
                  </a:lnTo>
                  <a:lnTo>
                    <a:pt x="701" y="361"/>
                  </a:lnTo>
                  <a:lnTo>
                    <a:pt x="701" y="359"/>
                  </a:lnTo>
                  <a:lnTo>
                    <a:pt x="701" y="357"/>
                  </a:lnTo>
                  <a:lnTo>
                    <a:pt x="704" y="352"/>
                  </a:lnTo>
                  <a:lnTo>
                    <a:pt x="706" y="347"/>
                  </a:lnTo>
                  <a:lnTo>
                    <a:pt x="713" y="338"/>
                  </a:lnTo>
                  <a:lnTo>
                    <a:pt x="723" y="326"/>
                  </a:lnTo>
                  <a:lnTo>
                    <a:pt x="732" y="317"/>
                  </a:lnTo>
                  <a:lnTo>
                    <a:pt x="742" y="307"/>
                  </a:lnTo>
                  <a:lnTo>
                    <a:pt x="753" y="298"/>
                  </a:lnTo>
                  <a:lnTo>
                    <a:pt x="775" y="281"/>
                  </a:lnTo>
                  <a:lnTo>
                    <a:pt x="798" y="267"/>
                  </a:lnTo>
                  <a:lnTo>
                    <a:pt x="810" y="260"/>
                  </a:lnTo>
                  <a:lnTo>
                    <a:pt x="822" y="253"/>
                  </a:lnTo>
                  <a:lnTo>
                    <a:pt x="834" y="248"/>
                  </a:lnTo>
                  <a:lnTo>
                    <a:pt x="848" y="243"/>
                  </a:lnTo>
                  <a:lnTo>
                    <a:pt x="874" y="236"/>
                  </a:lnTo>
                  <a:lnTo>
                    <a:pt x="931" y="227"/>
                  </a:lnTo>
                  <a:lnTo>
                    <a:pt x="890" y="172"/>
                  </a:lnTo>
                  <a:lnTo>
                    <a:pt x="876" y="156"/>
                  </a:lnTo>
                  <a:lnTo>
                    <a:pt x="862" y="139"/>
                  </a:lnTo>
                  <a:lnTo>
                    <a:pt x="846" y="125"/>
                  </a:lnTo>
                  <a:lnTo>
                    <a:pt x="827" y="111"/>
                  </a:lnTo>
                  <a:lnTo>
                    <a:pt x="810" y="99"/>
                  </a:lnTo>
                  <a:lnTo>
                    <a:pt x="791" y="87"/>
                  </a:lnTo>
                  <a:lnTo>
                    <a:pt x="770" y="76"/>
                  </a:lnTo>
                  <a:lnTo>
                    <a:pt x="732" y="57"/>
                  </a:lnTo>
                  <a:lnTo>
                    <a:pt x="690" y="45"/>
                  </a:lnTo>
                  <a:lnTo>
                    <a:pt x="666" y="40"/>
                  </a:lnTo>
                  <a:lnTo>
                    <a:pt x="645" y="35"/>
                  </a:lnTo>
                  <a:lnTo>
                    <a:pt x="621" y="35"/>
                  </a:lnTo>
                  <a:lnTo>
                    <a:pt x="600" y="33"/>
                  </a:lnTo>
                  <a:lnTo>
                    <a:pt x="564" y="35"/>
                  </a:lnTo>
                  <a:lnTo>
                    <a:pt x="534" y="38"/>
                  </a:lnTo>
                  <a:lnTo>
                    <a:pt x="501" y="47"/>
                  </a:lnTo>
                  <a:lnTo>
                    <a:pt x="470" y="54"/>
                  </a:lnTo>
                  <a:lnTo>
                    <a:pt x="453" y="61"/>
                  </a:lnTo>
                  <a:lnTo>
                    <a:pt x="439" y="69"/>
                  </a:lnTo>
                  <a:lnTo>
                    <a:pt x="425" y="73"/>
                  </a:lnTo>
                  <a:lnTo>
                    <a:pt x="411" y="83"/>
                  </a:lnTo>
                  <a:lnTo>
                    <a:pt x="397" y="90"/>
                  </a:lnTo>
                  <a:lnTo>
                    <a:pt x="359" y="118"/>
                  </a:lnTo>
                  <a:lnTo>
                    <a:pt x="347" y="128"/>
                  </a:lnTo>
                  <a:lnTo>
                    <a:pt x="335" y="139"/>
                  </a:lnTo>
                  <a:lnTo>
                    <a:pt x="324" y="151"/>
                  </a:lnTo>
                  <a:lnTo>
                    <a:pt x="295" y="184"/>
                  </a:lnTo>
                  <a:lnTo>
                    <a:pt x="286" y="198"/>
                  </a:lnTo>
                  <a:lnTo>
                    <a:pt x="276" y="213"/>
                  </a:lnTo>
                  <a:lnTo>
                    <a:pt x="262" y="239"/>
                  </a:lnTo>
                  <a:lnTo>
                    <a:pt x="255" y="255"/>
                  </a:lnTo>
                  <a:lnTo>
                    <a:pt x="248" y="269"/>
                  </a:lnTo>
                  <a:lnTo>
                    <a:pt x="243" y="286"/>
                  </a:lnTo>
                  <a:lnTo>
                    <a:pt x="239" y="300"/>
                  </a:lnTo>
                  <a:lnTo>
                    <a:pt x="234" y="317"/>
                  </a:lnTo>
                  <a:lnTo>
                    <a:pt x="227" y="359"/>
                  </a:lnTo>
                  <a:lnTo>
                    <a:pt x="267" y="366"/>
                  </a:lnTo>
                  <a:lnTo>
                    <a:pt x="279" y="369"/>
                  </a:lnTo>
                  <a:lnTo>
                    <a:pt x="290" y="371"/>
                  </a:lnTo>
                  <a:lnTo>
                    <a:pt x="302" y="376"/>
                  </a:lnTo>
                  <a:lnTo>
                    <a:pt x="314" y="380"/>
                  </a:lnTo>
                  <a:lnTo>
                    <a:pt x="324" y="385"/>
                  </a:lnTo>
                  <a:lnTo>
                    <a:pt x="335" y="392"/>
                  </a:lnTo>
                  <a:lnTo>
                    <a:pt x="345" y="397"/>
                  </a:lnTo>
                  <a:lnTo>
                    <a:pt x="347" y="399"/>
                  </a:lnTo>
                  <a:lnTo>
                    <a:pt x="350" y="402"/>
                  </a:lnTo>
                  <a:lnTo>
                    <a:pt x="352" y="406"/>
                  </a:lnTo>
                  <a:lnTo>
                    <a:pt x="352" y="409"/>
                  </a:lnTo>
                  <a:lnTo>
                    <a:pt x="352" y="411"/>
                  </a:lnTo>
                  <a:lnTo>
                    <a:pt x="352" y="416"/>
                  </a:lnTo>
                  <a:lnTo>
                    <a:pt x="352" y="418"/>
                  </a:lnTo>
                  <a:lnTo>
                    <a:pt x="350" y="421"/>
                  </a:lnTo>
                  <a:lnTo>
                    <a:pt x="347" y="423"/>
                  </a:lnTo>
                  <a:lnTo>
                    <a:pt x="345" y="425"/>
                  </a:lnTo>
                  <a:lnTo>
                    <a:pt x="342" y="428"/>
                  </a:lnTo>
                  <a:lnTo>
                    <a:pt x="340" y="428"/>
                  </a:lnTo>
                  <a:lnTo>
                    <a:pt x="338" y="428"/>
                  </a:lnTo>
                  <a:lnTo>
                    <a:pt x="333" y="428"/>
                  </a:lnTo>
                  <a:lnTo>
                    <a:pt x="328" y="428"/>
                  </a:lnTo>
                  <a:lnTo>
                    <a:pt x="326" y="425"/>
                  </a:lnTo>
                  <a:lnTo>
                    <a:pt x="314" y="418"/>
                  </a:lnTo>
                  <a:lnTo>
                    <a:pt x="305" y="413"/>
                  </a:lnTo>
                  <a:lnTo>
                    <a:pt x="290" y="406"/>
                  </a:lnTo>
                  <a:lnTo>
                    <a:pt x="276" y="404"/>
                  </a:lnTo>
                  <a:lnTo>
                    <a:pt x="265" y="399"/>
                  </a:lnTo>
                  <a:lnTo>
                    <a:pt x="250" y="397"/>
                  </a:lnTo>
                  <a:lnTo>
                    <a:pt x="236" y="397"/>
                  </a:lnTo>
                  <a:lnTo>
                    <a:pt x="224" y="395"/>
                  </a:lnTo>
                  <a:lnTo>
                    <a:pt x="205" y="397"/>
                  </a:lnTo>
                  <a:lnTo>
                    <a:pt x="187" y="399"/>
                  </a:lnTo>
                  <a:lnTo>
                    <a:pt x="168" y="404"/>
                  </a:lnTo>
                  <a:lnTo>
                    <a:pt x="149" y="411"/>
                  </a:lnTo>
                  <a:lnTo>
                    <a:pt x="135" y="418"/>
                  </a:lnTo>
                  <a:lnTo>
                    <a:pt x="118" y="428"/>
                  </a:lnTo>
                  <a:lnTo>
                    <a:pt x="104" y="439"/>
                  </a:lnTo>
                  <a:lnTo>
                    <a:pt x="90" y="451"/>
                  </a:lnTo>
                  <a:lnTo>
                    <a:pt x="78" y="465"/>
                  </a:lnTo>
                  <a:lnTo>
                    <a:pt x="66" y="480"/>
                  </a:lnTo>
                  <a:lnTo>
                    <a:pt x="57" y="496"/>
                  </a:lnTo>
                  <a:lnTo>
                    <a:pt x="50" y="513"/>
                  </a:lnTo>
                  <a:lnTo>
                    <a:pt x="42" y="532"/>
                  </a:lnTo>
                  <a:lnTo>
                    <a:pt x="38" y="548"/>
                  </a:lnTo>
                  <a:lnTo>
                    <a:pt x="35" y="567"/>
                  </a:lnTo>
                  <a:lnTo>
                    <a:pt x="33" y="586"/>
                  </a:lnTo>
                  <a:lnTo>
                    <a:pt x="35" y="607"/>
                  </a:lnTo>
                  <a:lnTo>
                    <a:pt x="38" y="626"/>
                  </a:lnTo>
                  <a:lnTo>
                    <a:pt x="42" y="643"/>
                  </a:lnTo>
                  <a:lnTo>
                    <a:pt x="50" y="662"/>
                  </a:lnTo>
                  <a:lnTo>
                    <a:pt x="57" y="678"/>
                  </a:lnTo>
                  <a:lnTo>
                    <a:pt x="66" y="695"/>
                  </a:lnTo>
                  <a:lnTo>
                    <a:pt x="78" y="709"/>
                  </a:lnTo>
                  <a:lnTo>
                    <a:pt x="90" y="721"/>
                  </a:lnTo>
                  <a:lnTo>
                    <a:pt x="104" y="735"/>
                  </a:lnTo>
                  <a:lnTo>
                    <a:pt x="118" y="744"/>
                  </a:lnTo>
                  <a:lnTo>
                    <a:pt x="132" y="754"/>
                  </a:lnTo>
                  <a:lnTo>
                    <a:pt x="151" y="763"/>
                  </a:lnTo>
                  <a:lnTo>
                    <a:pt x="168" y="768"/>
                  </a:lnTo>
                  <a:lnTo>
                    <a:pt x="187" y="775"/>
                  </a:lnTo>
                  <a:lnTo>
                    <a:pt x="205" y="777"/>
                  </a:lnTo>
                  <a:lnTo>
                    <a:pt x="224" y="777"/>
                  </a:lnTo>
                  <a:lnTo>
                    <a:pt x="243" y="777"/>
                  </a:lnTo>
                  <a:lnTo>
                    <a:pt x="265" y="775"/>
                  </a:lnTo>
                  <a:lnTo>
                    <a:pt x="283" y="768"/>
                  </a:lnTo>
                  <a:lnTo>
                    <a:pt x="300" y="761"/>
                  </a:lnTo>
                  <a:lnTo>
                    <a:pt x="316" y="754"/>
                  </a:lnTo>
                  <a:lnTo>
                    <a:pt x="333" y="742"/>
                  </a:lnTo>
                  <a:lnTo>
                    <a:pt x="350" y="730"/>
                  </a:lnTo>
                  <a:lnTo>
                    <a:pt x="364" y="716"/>
                  </a:lnTo>
                  <a:lnTo>
                    <a:pt x="368" y="713"/>
                  </a:lnTo>
                  <a:lnTo>
                    <a:pt x="371" y="713"/>
                  </a:lnTo>
                  <a:lnTo>
                    <a:pt x="378" y="711"/>
                  </a:lnTo>
                  <a:lnTo>
                    <a:pt x="380" y="711"/>
                  </a:lnTo>
                  <a:lnTo>
                    <a:pt x="380" y="713"/>
                  </a:lnTo>
                  <a:lnTo>
                    <a:pt x="383" y="713"/>
                  </a:lnTo>
                  <a:lnTo>
                    <a:pt x="387" y="716"/>
                  </a:lnTo>
                  <a:lnTo>
                    <a:pt x="411" y="732"/>
                  </a:lnTo>
                  <a:lnTo>
                    <a:pt x="437" y="747"/>
                  </a:lnTo>
                  <a:lnTo>
                    <a:pt x="449" y="756"/>
                  </a:lnTo>
                  <a:lnTo>
                    <a:pt x="463" y="761"/>
                  </a:lnTo>
                  <a:lnTo>
                    <a:pt x="477" y="768"/>
                  </a:lnTo>
                  <a:lnTo>
                    <a:pt x="489" y="773"/>
                  </a:lnTo>
                  <a:lnTo>
                    <a:pt x="503" y="777"/>
                  </a:lnTo>
                  <a:lnTo>
                    <a:pt x="517" y="780"/>
                  </a:lnTo>
                  <a:lnTo>
                    <a:pt x="543" y="787"/>
                  </a:lnTo>
                  <a:lnTo>
                    <a:pt x="572" y="789"/>
                  </a:lnTo>
                  <a:lnTo>
                    <a:pt x="586" y="791"/>
                  </a:lnTo>
                  <a:lnTo>
                    <a:pt x="626" y="791"/>
                  </a:lnTo>
                  <a:lnTo>
                    <a:pt x="647" y="789"/>
                  </a:lnTo>
                  <a:lnTo>
                    <a:pt x="671" y="784"/>
                  </a:lnTo>
                  <a:lnTo>
                    <a:pt x="690" y="780"/>
                  </a:lnTo>
                  <a:lnTo>
                    <a:pt x="711" y="775"/>
                  </a:lnTo>
                  <a:lnTo>
                    <a:pt x="730" y="765"/>
                  </a:lnTo>
                  <a:lnTo>
                    <a:pt x="751" y="756"/>
                  </a:lnTo>
                  <a:lnTo>
                    <a:pt x="768" y="744"/>
                  </a:lnTo>
                  <a:lnTo>
                    <a:pt x="770" y="744"/>
                  </a:lnTo>
                  <a:lnTo>
                    <a:pt x="777" y="742"/>
                  </a:lnTo>
                  <a:lnTo>
                    <a:pt x="779" y="739"/>
                  </a:lnTo>
                  <a:lnTo>
                    <a:pt x="784" y="739"/>
                  </a:lnTo>
                  <a:lnTo>
                    <a:pt x="784" y="739"/>
                  </a:lnTo>
                  <a:lnTo>
                    <a:pt x="787" y="739"/>
                  </a:lnTo>
                  <a:lnTo>
                    <a:pt x="787" y="739"/>
                  </a:lnTo>
                  <a:lnTo>
                    <a:pt x="789" y="742"/>
                  </a:lnTo>
                  <a:lnTo>
                    <a:pt x="794" y="744"/>
                  </a:lnTo>
                  <a:close/>
                </a:path>
              </a:pathLst>
            </a:custGeom>
            <a:solidFill>
              <a:srgbClr val="00B0F0"/>
            </a:solidFill>
            <a:ln w="9525">
              <a:noFill/>
              <a:round/>
              <a:headEnd/>
              <a:tailEnd/>
            </a:ln>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sp>
          <p:nvSpPr>
            <p:cNvPr id="109" name="Rectangle 872"/>
            <p:cNvSpPr/>
            <p:nvPr/>
          </p:nvSpPr>
          <p:spPr bwMode="auto">
            <a:xfrm>
              <a:off x="10721264" y="3383658"/>
              <a:ext cx="419987" cy="164212"/>
            </a:xfrm>
            <a:prstGeom prst="rect">
              <a:avLst/>
            </a:prstGeom>
          </p:spPr>
          <p:txBody>
            <a:bodyPr wrap="none" lIns="0" tIns="0" rIns="0" bIns="0">
              <a:spAutoFit/>
            </a:bodyPr>
            <a:lstStyle/>
            <a:p>
              <a:pPr marL="0" marR="0" lvl="0" indent="0" algn="l" defTabSz="1624842" rtl="0" eaLnBrk="1" fontAlgn="auto" latinLnBrk="0" hangingPunct="1">
                <a:lnSpc>
                  <a:spcPct val="100000"/>
                </a:lnSpc>
                <a:spcBef>
                  <a:spcPts val="0"/>
                </a:spcBef>
                <a:spcAft>
                  <a:spcPts val="0"/>
                </a:spcAft>
                <a:buClrTx/>
                <a:buSzTx/>
                <a:buFontTx/>
                <a:buNone/>
                <a:tabLst/>
                <a:defRPr/>
              </a:pPr>
              <a:r>
                <a:rPr kumimoji="0" lang="en-US" altLang="zh-CN" sz="1067" b="0" i="0" u="none" strike="noStrike" kern="0" cap="none" spc="0" normalizeH="0" baseline="0" noProof="0" dirty="0">
                  <a:ln>
                    <a:noFill/>
                  </a:ln>
                  <a:solidFill>
                    <a:srgbClr val="EEECE1"/>
                  </a:solidFill>
                  <a:effectLst/>
                  <a:uLnTx/>
                  <a:uFillTx/>
                  <a:latin typeface="Arial"/>
                  <a:ea typeface="微软雅黑"/>
                  <a:cs typeface="+mn-cs"/>
                </a:rPr>
                <a:t>L=256 </a:t>
              </a:r>
              <a:endParaRPr kumimoji="0" lang="zh-CN" altLang="en-US" sz="1067" b="0" i="0" u="none" strike="noStrike" kern="1200" cap="none" spc="0" normalizeH="0" baseline="0" noProof="0" dirty="0">
                <a:ln>
                  <a:noFill/>
                </a:ln>
                <a:solidFill>
                  <a:srgbClr val="EEECE1"/>
                </a:solidFill>
                <a:effectLst/>
                <a:uLnTx/>
                <a:uFillTx/>
                <a:latin typeface="Arial"/>
                <a:ea typeface="微软雅黑"/>
                <a:cs typeface="+mn-cs"/>
              </a:endParaRPr>
            </a:p>
          </p:txBody>
        </p:sp>
        <p:sp>
          <p:nvSpPr>
            <p:cNvPr id="110" name="Rectangle 874"/>
            <p:cNvSpPr/>
            <p:nvPr/>
          </p:nvSpPr>
          <p:spPr bwMode="auto">
            <a:xfrm>
              <a:off x="10721264" y="3668564"/>
              <a:ext cx="419987" cy="164212"/>
            </a:xfrm>
            <a:prstGeom prst="rect">
              <a:avLst/>
            </a:prstGeom>
          </p:spPr>
          <p:txBody>
            <a:bodyPr wrap="none" lIns="0" tIns="0" rIns="0" bIns="0">
              <a:spAutoFit/>
            </a:bodyPr>
            <a:lstStyle/>
            <a:p>
              <a:pPr marL="0" marR="0" lvl="0" indent="0" algn="l" defTabSz="1624842" rtl="0" eaLnBrk="1" fontAlgn="auto" latinLnBrk="0" hangingPunct="1">
                <a:lnSpc>
                  <a:spcPct val="100000"/>
                </a:lnSpc>
                <a:spcBef>
                  <a:spcPts val="0"/>
                </a:spcBef>
                <a:spcAft>
                  <a:spcPts val="0"/>
                </a:spcAft>
                <a:buClrTx/>
                <a:buSzTx/>
                <a:buFontTx/>
                <a:buNone/>
                <a:tabLst/>
                <a:defRPr/>
              </a:pPr>
              <a:r>
                <a:rPr kumimoji="0" lang="en-US" altLang="zh-CN" sz="1067" b="0" i="0" u="none" strike="noStrike" kern="0" cap="none" spc="0" normalizeH="0" baseline="0" noProof="0" dirty="0">
                  <a:ln>
                    <a:noFill/>
                  </a:ln>
                  <a:solidFill>
                    <a:srgbClr val="EEECE1"/>
                  </a:solidFill>
                  <a:effectLst/>
                  <a:uLnTx/>
                  <a:uFillTx/>
                  <a:latin typeface="Arial"/>
                  <a:ea typeface="微软雅黑"/>
                  <a:cs typeface="+mn-cs"/>
                </a:rPr>
                <a:t>L=256 </a:t>
              </a:r>
              <a:endParaRPr kumimoji="0" lang="zh-CN" altLang="en-US" sz="1067" b="0" i="0" u="none" strike="noStrike" kern="1200" cap="none" spc="0" normalizeH="0" baseline="0" noProof="0" dirty="0">
                <a:ln>
                  <a:noFill/>
                </a:ln>
                <a:solidFill>
                  <a:srgbClr val="EEECE1"/>
                </a:solidFill>
                <a:effectLst/>
                <a:uLnTx/>
                <a:uFillTx/>
                <a:latin typeface="Arial"/>
                <a:ea typeface="微软雅黑"/>
                <a:cs typeface="+mn-cs"/>
              </a:endParaRPr>
            </a:p>
          </p:txBody>
        </p:sp>
        <p:sp>
          <p:nvSpPr>
            <p:cNvPr id="111" name="Rectangle 875"/>
            <p:cNvSpPr/>
            <p:nvPr/>
          </p:nvSpPr>
          <p:spPr bwMode="auto">
            <a:xfrm>
              <a:off x="10721263" y="3939928"/>
              <a:ext cx="419987" cy="164212"/>
            </a:xfrm>
            <a:prstGeom prst="rect">
              <a:avLst/>
            </a:prstGeom>
          </p:spPr>
          <p:txBody>
            <a:bodyPr wrap="none" lIns="0" tIns="0" rIns="0" bIns="0">
              <a:spAutoFit/>
            </a:bodyPr>
            <a:lstStyle/>
            <a:p>
              <a:pPr marL="0" marR="0" lvl="0" indent="0" algn="l" defTabSz="1624842" rtl="0" eaLnBrk="1" fontAlgn="auto" latinLnBrk="0" hangingPunct="1">
                <a:lnSpc>
                  <a:spcPct val="100000"/>
                </a:lnSpc>
                <a:spcBef>
                  <a:spcPts val="0"/>
                </a:spcBef>
                <a:spcAft>
                  <a:spcPts val="0"/>
                </a:spcAft>
                <a:buClrTx/>
                <a:buSzTx/>
                <a:buFontTx/>
                <a:buNone/>
                <a:tabLst/>
                <a:defRPr/>
              </a:pPr>
              <a:r>
                <a:rPr kumimoji="0" lang="en-US" altLang="zh-CN" sz="1067" b="0" i="0" u="none" strike="noStrike" kern="0" cap="none" spc="0" normalizeH="0" baseline="0" noProof="0" dirty="0">
                  <a:ln>
                    <a:noFill/>
                  </a:ln>
                  <a:solidFill>
                    <a:srgbClr val="EEECE1"/>
                  </a:solidFill>
                  <a:effectLst/>
                  <a:uLnTx/>
                  <a:uFillTx/>
                  <a:latin typeface="Arial"/>
                  <a:ea typeface="微软雅黑"/>
                  <a:cs typeface="+mn-cs"/>
                </a:rPr>
                <a:t>L=128 </a:t>
              </a:r>
              <a:endParaRPr kumimoji="0" lang="zh-CN" altLang="en-US" sz="1067" b="0" i="0" u="none" strike="noStrike" kern="1200" cap="none" spc="0" normalizeH="0" baseline="0" noProof="0" dirty="0">
                <a:ln>
                  <a:noFill/>
                </a:ln>
                <a:solidFill>
                  <a:srgbClr val="EEECE1"/>
                </a:solidFill>
                <a:effectLst/>
                <a:uLnTx/>
                <a:uFillTx/>
                <a:latin typeface="Arial"/>
                <a:ea typeface="微软雅黑"/>
                <a:cs typeface="+mn-cs"/>
              </a:endParaRPr>
            </a:p>
          </p:txBody>
        </p:sp>
        <p:sp>
          <p:nvSpPr>
            <p:cNvPr id="112" name="Freeform 9"/>
            <p:cNvSpPr>
              <a:spLocks noEditPoints="1"/>
            </p:cNvSpPr>
            <p:nvPr/>
          </p:nvSpPr>
          <p:spPr bwMode="auto">
            <a:xfrm>
              <a:off x="10602029" y="3982249"/>
              <a:ext cx="86496" cy="62635"/>
            </a:xfrm>
            <a:custGeom>
              <a:avLst/>
              <a:gdLst/>
              <a:ahLst/>
              <a:cxnLst>
                <a:cxn ang="0">
                  <a:pos x="494" y="810"/>
                </a:cxn>
                <a:cxn ang="0">
                  <a:pos x="316" y="791"/>
                </a:cxn>
                <a:cxn ang="0">
                  <a:pos x="189" y="808"/>
                </a:cxn>
                <a:cxn ang="0">
                  <a:pos x="99" y="773"/>
                </a:cxn>
                <a:cxn ang="0">
                  <a:pos x="28" y="692"/>
                </a:cxn>
                <a:cxn ang="0">
                  <a:pos x="2" y="621"/>
                </a:cxn>
                <a:cxn ang="0">
                  <a:pos x="14" y="510"/>
                </a:cxn>
                <a:cxn ang="0">
                  <a:pos x="92" y="406"/>
                </a:cxn>
                <a:cxn ang="0">
                  <a:pos x="203" y="307"/>
                </a:cxn>
                <a:cxn ang="0">
                  <a:pos x="260" y="177"/>
                </a:cxn>
                <a:cxn ang="0">
                  <a:pos x="342" y="87"/>
                </a:cxn>
                <a:cxn ang="0">
                  <a:pos x="453" y="26"/>
                </a:cxn>
                <a:cxn ang="0">
                  <a:pos x="600" y="0"/>
                </a:cxn>
                <a:cxn ang="0">
                  <a:pos x="735" y="24"/>
                </a:cxn>
                <a:cxn ang="0">
                  <a:pos x="895" y="128"/>
                </a:cxn>
                <a:cxn ang="0">
                  <a:pos x="1009" y="234"/>
                </a:cxn>
                <a:cxn ang="0">
                  <a:pos x="1094" y="269"/>
                </a:cxn>
                <a:cxn ang="0">
                  <a:pos x="1183" y="347"/>
                </a:cxn>
                <a:cxn ang="0">
                  <a:pos x="1233" y="456"/>
                </a:cxn>
                <a:cxn ang="0">
                  <a:pos x="1235" y="586"/>
                </a:cxn>
                <a:cxn ang="0">
                  <a:pos x="1190" y="692"/>
                </a:cxn>
                <a:cxn ang="0">
                  <a:pos x="1087" y="789"/>
                </a:cxn>
                <a:cxn ang="0">
                  <a:pos x="976" y="822"/>
                </a:cxn>
                <a:cxn ang="0">
                  <a:pos x="848" y="808"/>
                </a:cxn>
                <a:cxn ang="0">
                  <a:pos x="690" y="815"/>
                </a:cxn>
                <a:cxn ang="0">
                  <a:pos x="810" y="754"/>
                </a:cxn>
                <a:cxn ang="0">
                  <a:pos x="945" y="791"/>
                </a:cxn>
                <a:cxn ang="0">
                  <a:pos x="1035" y="775"/>
                </a:cxn>
                <a:cxn ang="0">
                  <a:pos x="1113" y="730"/>
                </a:cxn>
                <a:cxn ang="0">
                  <a:pos x="1176" y="652"/>
                </a:cxn>
                <a:cxn ang="0">
                  <a:pos x="1207" y="539"/>
                </a:cxn>
                <a:cxn ang="0">
                  <a:pos x="1186" y="423"/>
                </a:cxn>
                <a:cxn ang="0">
                  <a:pos x="1101" y="314"/>
                </a:cxn>
                <a:cxn ang="0">
                  <a:pos x="1023" y="274"/>
                </a:cxn>
                <a:cxn ang="0">
                  <a:pos x="881" y="269"/>
                </a:cxn>
                <a:cxn ang="0">
                  <a:pos x="772" y="326"/>
                </a:cxn>
                <a:cxn ang="0">
                  <a:pos x="720" y="376"/>
                </a:cxn>
                <a:cxn ang="0">
                  <a:pos x="701" y="366"/>
                </a:cxn>
                <a:cxn ang="0">
                  <a:pos x="723" y="326"/>
                </a:cxn>
                <a:cxn ang="0">
                  <a:pos x="822" y="253"/>
                </a:cxn>
                <a:cxn ang="0">
                  <a:pos x="862" y="139"/>
                </a:cxn>
                <a:cxn ang="0">
                  <a:pos x="690" y="45"/>
                </a:cxn>
                <a:cxn ang="0">
                  <a:pos x="501" y="47"/>
                </a:cxn>
                <a:cxn ang="0">
                  <a:pos x="359" y="118"/>
                </a:cxn>
                <a:cxn ang="0">
                  <a:pos x="262" y="239"/>
                </a:cxn>
                <a:cxn ang="0">
                  <a:pos x="267" y="366"/>
                </a:cxn>
                <a:cxn ang="0">
                  <a:pos x="345" y="397"/>
                </a:cxn>
                <a:cxn ang="0">
                  <a:pos x="352" y="418"/>
                </a:cxn>
                <a:cxn ang="0">
                  <a:pos x="333" y="428"/>
                </a:cxn>
                <a:cxn ang="0">
                  <a:pos x="265" y="399"/>
                </a:cxn>
                <a:cxn ang="0">
                  <a:pos x="149" y="411"/>
                </a:cxn>
                <a:cxn ang="0">
                  <a:pos x="57" y="496"/>
                </a:cxn>
                <a:cxn ang="0">
                  <a:pos x="38" y="626"/>
                </a:cxn>
                <a:cxn ang="0">
                  <a:pos x="104" y="735"/>
                </a:cxn>
                <a:cxn ang="0">
                  <a:pos x="224" y="777"/>
                </a:cxn>
                <a:cxn ang="0">
                  <a:pos x="350" y="730"/>
                </a:cxn>
                <a:cxn ang="0">
                  <a:pos x="383" y="713"/>
                </a:cxn>
                <a:cxn ang="0">
                  <a:pos x="489" y="773"/>
                </a:cxn>
                <a:cxn ang="0">
                  <a:pos x="647" y="789"/>
                </a:cxn>
                <a:cxn ang="0">
                  <a:pos x="770" y="744"/>
                </a:cxn>
                <a:cxn ang="0">
                  <a:pos x="789" y="742"/>
                </a:cxn>
              </a:cxnLst>
              <a:rect l="0" t="0" r="r" b="b"/>
              <a:pathLst>
                <a:path w="1240" h="825">
                  <a:moveTo>
                    <a:pt x="586" y="825"/>
                  </a:moveTo>
                  <a:lnTo>
                    <a:pt x="574" y="825"/>
                  </a:lnTo>
                  <a:lnTo>
                    <a:pt x="546" y="820"/>
                  </a:lnTo>
                  <a:lnTo>
                    <a:pt x="534" y="817"/>
                  </a:lnTo>
                  <a:lnTo>
                    <a:pt x="520" y="815"/>
                  </a:lnTo>
                  <a:lnTo>
                    <a:pt x="505" y="813"/>
                  </a:lnTo>
                  <a:lnTo>
                    <a:pt x="494" y="810"/>
                  </a:lnTo>
                  <a:lnTo>
                    <a:pt x="456" y="796"/>
                  </a:lnTo>
                  <a:lnTo>
                    <a:pt x="444" y="789"/>
                  </a:lnTo>
                  <a:lnTo>
                    <a:pt x="418" y="777"/>
                  </a:lnTo>
                  <a:lnTo>
                    <a:pt x="378" y="751"/>
                  </a:lnTo>
                  <a:lnTo>
                    <a:pt x="347" y="775"/>
                  </a:lnTo>
                  <a:lnTo>
                    <a:pt x="333" y="784"/>
                  </a:lnTo>
                  <a:lnTo>
                    <a:pt x="316" y="791"/>
                  </a:lnTo>
                  <a:lnTo>
                    <a:pt x="298" y="799"/>
                  </a:lnTo>
                  <a:lnTo>
                    <a:pt x="281" y="803"/>
                  </a:lnTo>
                  <a:lnTo>
                    <a:pt x="262" y="808"/>
                  </a:lnTo>
                  <a:lnTo>
                    <a:pt x="243" y="810"/>
                  </a:lnTo>
                  <a:lnTo>
                    <a:pt x="224" y="813"/>
                  </a:lnTo>
                  <a:lnTo>
                    <a:pt x="201" y="810"/>
                  </a:lnTo>
                  <a:lnTo>
                    <a:pt x="189" y="808"/>
                  </a:lnTo>
                  <a:lnTo>
                    <a:pt x="179" y="808"/>
                  </a:lnTo>
                  <a:lnTo>
                    <a:pt x="146" y="799"/>
                  </a:lnTo>
                  <a:lnTo>
                    <a:pt x="139" y="794"/>
                  </a:lnTo>
                  <a:lnTo>
                    <a:pt x="128" y="789"/>
                  </a:lnTo>
                  <a:lnTo>
                    <a:pt x="118" y="784"/>
                  </a:lnTo>
                  <a:lnTo>
                    <a:pt x="109" y="780"/>
                  </a:lnTo>
                  <a:lnTo>
                    <a:pt x="99" y="773"/>
                  </a:lnTo>
                  <a:lnTo>
                    <a:pt x="92" y="768"/>
                  </a:lnTo>
                  <a:lnTo>
                    <a:pt x="73" y="754"/>
                  </a:lnTo>
                  <a:lnTo>
                    <a:pt x="59" y="737"/>
                  </a:lnTo>
                  <a:lnTo>
                    <a:pt x="52" y="730"/>
                  </a:lnTo>
                  <a:lnTo>
                    <a:pt x="45" y="721"/>
                  </a:lnTo>
                  <a:lnTo>
                    <a:pt x="38" y="713"/>
                  </a:lnTo>
                  <a:lnTo>
                    <a:pt x="28" y="692"/>
                  </a:lnTo>
                  <a:lnTo>
                    <a:pt x="24" y="683"/>
                  </a:lnTo>
                  <a:lnTo>
                    <a:pt x="19" y="673"/>
                  </a:lnTo>
                  <a:lnTo>
                    <a:pt x="14" y="664"/>
                  </a:lnTo>
                  <a:lnTo>
                    <a:pt x="9" y="654"/>
                  </a:lnTo>
                  <a:lnTo>
                    <a:pt x="7" y="643"/>
                  </a:lnTo>
                  <a:lnTo>
                    <a:pt x="5" y="633"/>
                  </a:lnTo>
                  <a:lnTo>
                    <a:pt x="2" y="621"/>
                  </a:lnTo>
                  <a:lnTo>
                    <a:pt x="2" y="610"/>
                  </a:lnTo>
                  <a:lnTo>
                    <a:pt x="0" y="598"/>
                  </a:lnTo>
                  <a:lnTo>
                    <a:pt x="0" y="586"/>
                  </a:lnTo>
                  <a:lnTo>
                    <a:pt x="2" y="567"/>
                  </a:lnTo>
                  <a:lnTo>
                    <a:pt x="5" y="548"/>
                  </a:lnTo>
                  <a:lnTo>
                    <a:pt x="7" y="529"/>
                  </a:lnTo>
                  <a:lnTo>
                    <a:pt x="14" y="510"/>
                  </a:lnTo>
                  <a:lnTo>
                    <a:pt x="21" y="494"/>
                  </a:lnTo>
                  <a:lnTo>
                    <a:pt x="28" y="477"/>
                  </a:lnTo>
                  <a:lnTo>
                    <a:pt x="40" y="461"/>
                  </a:lnTo>
                  <a:lnTo>
                    <a:pt x="50" y="444"/>
                  </a:lnTo>
                  <a:lnTo>
                    <a:pt x="61" y="432"/>
                  </a:lnTo>
                  <a:lnTo>
                    <a:pt x="76" y="418"/>
                  </a:lnTo>
                  <a:lnTo>
                    <a:pt x="92" y="406"/>
                  </a:lnTo>
                  <a:lnTo>
                    <a:pt x="106" y="395"/>
                  </a:lnTo>
                  <a:lnTo>
                    <a:pt x="120" y="387"/>
                  </a:lnTo>
                  <a:lnTo>
                    <a:pt x="139" y="378"/>
                  </a:lnTo>
                  <a:lnTo>
                    <a:pt x="156" y="371"/>
                  </a:lnTo>
                  <a:lnTo>
                    <a:pt x="194" y="364"/>
                  </a:lnTo>
                  <a:lnTo>
                    <a:pt x="198" y="326"/>
                  </a:lnTo>
                  <a:lnTo>
                    <a:pt x="203" y="307"/>
                  </a:lnTo>
                  <a:lnTo>
                    <a:pt x="208" y="291"/>
                  </a:lnTo>
                  <a:lnTo>
                    <a:pt x="213" y="274"/>
                  </a:lnTo>
                  <a:lnTo>
                    <a:pt x="217" y="255"/>
                  </a:lnTo>
                  <a:lnTo>
                    <a:pt x="224" y="239"/>
                  </a:lnTo>
                  <a:lnTo>
                    <a:pt x="241" y="206"/>
                  </a:lnTo>
                  <a:lnTo>
                    <a:pt x="250" y="191"/>
                  </a:lnTo>
                  <a:lnTo>
                    <a:pt x="260" y="177"/>
                  </a:lnTo>
                  <a:lnTo>
                    <a:pt x="269" y="163"/>
                  </a:lnTo>
                  <a:lnTo>
                    <a:pt x="281" y="149"/>
                  </a:lnTo>
                  <a:lnTo>
                    <a:pt x="293" y="135"/>
                  </a:lnTo>
                  <a:lnTo>
                    <a:pt x="305" y="121"/>
                  </a:lnTo>
                  <a:lnTo>
                    <a:pt x="316" y="109"/>
                  </a:lnTo>
                  <a:lnTo>
                    <a:pt x="331" y="97"/>
                  </a:lnTo>
                  <a:lnTo>
                    <a:pt x="342" y="87"/>
                  </a:lnTo>
                  <a:lnTo>
                    <a:pt x="357" y="76"/>
                  </a:lnTo>
                  <a:lnTo>
                    <a:pt x="373" y="66"/>
                  </a:lnTo>
                  <a:lnTo>
                    <a:pt x="387" y="57"/>
                  </a:lnTo>
                  <a:lnTo>
                    <a:pt x="404" y="47"/>
                  </a:lnTo>
                  <a:lnTo>
                    <a:pt x="420" y="40"/>
                  </a:lnTo>
                  <a:lnTo>
                    <a:pt x="435" y="33"/>
                  </a:lnTo>
                  <a:lnTo>
                    <a:pt x="453" y="26"/>
                  </a:lnTo>
                  <a:lnTo>
                    <a:pt x="470" y="19"/>
                  </a:lnTo>
                  <a:lnTo>
                    <a:pt x="487" y="14"/>
                  </a:lnTo>
                  <a:lnTo>
                    <a:pt x="505" y="9"/>
                  </a:lnTo>
                  <a:lnTo>
                    <a:pt x="524" y="7"/>
                  </a:lnTo>
                  <a:lnTo>
                    <a:pt x="543" y="2"/>
                  </a:lnTo>
                  <a:lnTo>
                    <a:pt x="560" y="0"/>
                  </a:lnTo>
                  <a:lnTo>
                    <a:pt x="600" y="0"/>
                  </a:lnTo>
                  <a:lnTo>
                    <a:pt x="614" y="0"/>
                  </a:lnTo>
                  <a:lnTo>
                    <a:pt x="628" y="0"/>
                  </a:lnTo>
                  <a:lnTo>
                    <a:pt x="642" y="2"/>
                  </a:lnTo>
                  <a:lnTo>
                    <a:pt x="654" y="2"/>
                  </a:lnTo>
                  <a:lnTo>
                    <a:pt x="683" y="7"/>
                  </a:lnTo>
                  <a:lnTo>
                    <a:pt x="709" y="14"/>
                  </a:lnTo>
                  <a:lnTo>
                    <a:pt x="735" y="24"/>
                  </a:lnTo>
                  <a:lnTo>
                    <a:pt x="761" y="33"/>
                  </a:lnTo>
                  <a:lnTo>
                    <a:pt x="787" y="45"/>
                  </a:lnTo>
                  <a:lnTo>
                    <a:pt x="810" y="59"/>
                  </a:lnTo>
                  <a:lnTo>
                    <a:pt x="834" y="73"/>
                  </a:lnTo>
                  <a:lnTo>
                    <a:pt x="855" y="90"/>
                  </a:lnTo>
                  <a:lnTo>
                    <a:pt x="876" y="106"/>
                  </a:lnTo>
                  <a:lnTo>
                    <a:pt x="895" y="128"/>
                  </a:lnTo>
                  <a:lnTo>
                    <a:pt x="914" y="147"/>
                  </a:lnTo>
                  <a:lnTo>
                    <a:pt x="931" y="170"/>
                  </a:lnTo>
                  <a:lnTo>
                    <a:pt x="947" y="191"/>
                  </a:lnTo>
                  <a:lnTo>
                    <a:pt x="954" y="203"/>
                  </a:lnTo>
                  <a:lnTo>
                    <a:pt x="968" y="229"/>
                  </a:lnTo>
                  <a:lnTo>
                    <a:pt x="994" y="232"/>
                  </a:lnTo>
                  <a:lnTo>
                    <a:pt x="1009" y="234"/>
                  </a:lnTo>
                  <a:lnTo>
                    <a:pt x="1023" y="239"/>
                  </a:lnTo>
                  <a:lnTo>
                    <a:pt x="1035" y="241"/>
                  </a:lnTo>
                  <a:lnTo>
                    <a:pt x="1046" y="246"/>
                  </a:lnTo>
                  <a:lnTo>
                    <a:pt x="1058" y="250"/>
                  </a:lnTo>
                  <a:lnTo>
                    <a:pt x="1070" y="255"/>
                  </a:lnTo>
                  <a:lnTo>
                    <a:pt x="1082" y="262"/>
                  </a:lnTo>
                  <a:lnTo>
                    <a:pt x="1094" y="269"/>
                  </a:lnTo>
                  <a:lnTo>
                    <a:pt x="1117" y="284"/>
                  </a:lnTo>
                  <a:lnTo>
                    <a:pt x="1127" y="291"/>
                  </a:lnTo>
                  <a:lnTo>
                    <a:pt x="1136" y="298"/>
                  </a:lnTo>
                  <a:lnTo>
                    <a:pt x="1148" y="310"/>
                  </a:lnTo>
                  <a:lnTo>
                    <a:pt x="1157" y="317"/>
                  </a:lnTo>
                  <a:lnTo>
                    <a:pt x="1164" y="328"/>
                  </a:lnTo>
                  <a:lnTo>
                    <a:pt x="1183" y="347"/>
                  </a:lnTo>
                  <a:lnTo>
                    <a:pt x="1190" y="359"/>
                  </a:lnTo>
                  <a:lnTo>
                    <a:pt x="1198" y="371"/>
                  </a:lnTo>
                  <a:lnTo>
                    <a:pt x="1209" y="392"/>
                  </a:lnTo>
                  <a:lnTo>
                    <a:pt x="1221" y="418"/>
                  </a:lnTo>
                  <a:lnTo>
                    <a:pt x="1226" y="430"/>
                  </a:lnTo>
                  <a:lnTo>
                    <a:pt x="1228" y="444"/>
                  </a:lnTo>
                  <a:lnTo>
                    <a:pt x="1233" y="456"/>
                  </a:lnTo>
                  <a:lnTo>
                    <a:pt x="1235" y="470"/>
                  </a:lnTo>
                  <a:lnTo>
                    <a:pt x="1238" y="484"/>
                  </a:lnTo>
                  <a:lnTo>
                    <a:pt x="1240" y="513"/>
                  </a:lnTo>
                  <a:lnTo>
                    <a:pt x="1240" y="524"/>
                  </a:lnTo>
                  <a:lnTo>
                    <a:pt x="1240" y="558"/>
                  </a:lnTo>
                  <a:lnTo>
                    <a:pt x="1238" y="572"/>
                  </a:lnTo>
                  <a:lnTo>
                    <a:pt x="1235" y="586"/>
                  </a:lnTo>
                  <a:lnTo>
                    <a:pt x="1231" y="600"/>
                  </a:lnTo>
                  <a:lnTo>
                    <a:pt x="1228" y="614"/>
                  </a:lnTo>
                  <a:lnTo>
                    <a:pt x="1224" y="628"/>
                  </a:lnTo>
                  <a:lnTo>
                    <a:pt x="1219" y="640"/>
                  </a:lnTo>
                  <a:lnTo>
                    <a:pt x="1205" y="669"/>
                  </a:lnTo>
                  <a:lnTo>
                    <a:pt x="1198" y="680"/>
                  </a:lnTo>
                  <a:lnTo>
                    <a:pt x="1190" y="692"/>
                  </a:lnTo>
                  <a:lnTo>
                    <a:pt x="1174" y="716"/>
                  </a:lnTo>
                  <a:lnTo>
                    <a:pt x="1164" y="728"/>
                  </a:lnTo>
                  <a:lnTo>
                    <a:pt x="1143" y="747"/>
                  </a:lnTo>
                  <a:lnTo>
                    <a:pt x="1134" y="756"/>
                  </a:lnTo>
                  <a:lnTo>
                    <a:pt x="1110" y="775"/>
                  </a:lnTo>
                  <a:lnTo>
                    <a:pt x="1098" y="782"/>
                  </a:lnTo>
                  <a:lnTo>
                    <a:pt x="1087" y="789"/>
                  </a:lnTo>
                  <a:lnTo>
                    <a:pt x="1058" y="801"/>
                  </a:lnTo>
                  <a:lnTo>
                    <a:pt x="1046" y="806"/>
                  </a:lnTo>
                  <a:lnTo>
                    <a:pt x="1032" y="810"/>
                  </a:lnTo>
                  <a:lnTo>
                    <a:pt x="1018" y="815"/>
                  </a:lnTo>
                  <a:lnTo>
                    <a:pt x="1004" y="817"/>
                  </a:lnTo>
                  <a:lnTo>
                    <a:pt x="990" y="822"/>
                  </a:lnTo>
                  <a:lnTo>
                    <a:pt x="976" y="822"/>
                  </a:lnTo>
                  <a:lnTo>
                    <a:pt x="959" y="825"/>
                  </a:lnTo>
                  <a:lnTo>
                    <a:pt x="945" y="825"/>
                  </a:lnTo>
                  <a:lnTo>
                    <a:pt x="924" y="825"/>
                  </a:lnTo>
                  <a:lnTo>
                    <a:pt x="905" y="822"/>
                  </a:lnTo>
                  <a:lnTo>
                    <a:pt x="886" y="820"/>
                  </a:lnTo>
                  <a:lnTo>
                    <a:pt x="867" y="815"/>
                  </a:lnTo>
                  <a:lnTo>
                    <a:pt x="848" y="808"/>
                  </a:lnTo>
                  <a:lnTo>
                    <a:pt x="831" y="803"/>
                  </a:lnTo>
                  <a:lnTo>
                    <a:pt x="813" y="794"/>
                  </a:lnTo>
                  <a:lnTo>
                    <a:pt x="782" y="777"/>
                  </a:lnTo>
                  <a:lnTo>
                    <a:pt x="749" y="794"/>
                  </a:lnTo>
                  <a:lnTo>
                    <a:pt x="730" y="803"/>
                  </a:lnTo>
                  <a:lnTo>
                    <a:pt x="711" y="810"/>
                  </a:lnTo>
                  <a:lnTo>
                    <a:pt x="690" y="815"/>
                  </a:lnTo>
                  <a:lnTo>
                    <a:pt x="671" y="820"/>
                  </a:lnTo>
                  <a:lnTo>
                    <a:pt x="650" y="822"/>
                  </a:lnTo>
                  <a:lnTo>
                    <a:pt x="624" y="825"/>
                  </a:lnTo>
                  <a:lnTo>
                    <a:pt x="600" y="825"/>
                  </a:lnTo>
                  <a:lnTo>
                    <a:pt x="586" y="825"/>
                  </a:lnTo>
                  <a:close/>
                  <a:moveTo>
                    <a:pt x="794" y="744"/>
                  </a:moveTo>
                  <a:lnTo>
                    <a:pt x="810" y="754"/>
                  </a:lnTo>
                  <a:lnTo>
                    <a:pt x="829" y="763"/>
                  </a:lnTo>
                  <a:lnTo>
                    <a:pt x="846" y="773"/>
                  </a:lnTo>
                  <a:lnTo>
                    <a:pt x="864" y="777"/>
                  </a:lnTo>
                  <a:lnTo>
                    <a:pt x="883" y="784"/>
                  </a:lnTo>
                  <a:lnTo>
                    <a:pt x="905" y="787"/>
                  </a:lnTo>
                  <a:lnTo>
                    <a:pt x="924" y="789"/>
                  </a:lnTo>
                  <a:lnTo>
                    <a:pt x="945" y="791"/>
                  </a:lnTo>
                  <a:lnTo>
                    <a:pt x="957" y="791"/>
                  </a:lnTo>
                  <a:lnTo>
                    <a:pt x="971" y="789"/>
                  </a:lnTo>
                  <a:lnTo>
                    <a:pt x="985" y="787"/>
                  </a:lnTo>
                  <a:lnTo>
                    <a:pt x="997" y="784"/>
                  </a:lnTo>
                  <a:lnTo>
                    <a:pt x="1009" y="782"/>
                  </a:lnTo>
                  <a:lnTo>
                    <a:pt x="1023" y="780"/>
                  </a:lnTo>
                  <a:lnTo>
                    <a:pt x="1035" y="775"/>
                  </a:lnTo>
                  <a:lnTo>
                    <a:pt x="1046" y="770"/>
                  </a:lnTo>
                  <a:lnTo>
                    <a:pt x="1058" y="765"/>
                  </a:lnTo>
                  <a:lnTo>
                    <a:pt x="1070" y="758"/>
                  </a:lnTo>
                  <a:lnTo>
                    <a:pt x="1079" y="754"/>
                  </a:lnTo>
                  <a:lnTo>
                    <a:pt x="1091" y="744"/>
                  </a:lnTo>
                  <a:lnTo>
                    <a:pt x="1103" y="737"/>
                  </a:lnTo>
                  <a:lnTo>
                    <a:pt x="1113" y="730"/>
                  </a:lnTo>
                  <a:lnTo>
                    <a:pt x="1120" y="723"/>
                  </a:lnTo>
                  <a:lnTo>
                    <a:pt x="1138" y="704"/>
                  </a:lnTo>
                  <a:lnTo>
                    <a:pt x="1148" y="695"/>
                  </a:lnTo>
                  <a:lnTo>
                    <a:pt x="1155" y="685"/>
                  </a:lnTo>
                  <a:lnTo>
                    <a:pt x="1162" y="673"/>
                  </a:lnTo>
                  <a:lnTo>
                    <a:pt x="1169" y="664"/>
                  </a:lnTo>
                  <a:lnTo>
                    <a:pt x="1176" y="652"/>
                  </a:lnTo>
                  <a:lnTo>
                    <a:pt x="1181" y="640"/>
                  </a:lnTo>
                  <a:lnTo>
                    <a:pt x="1186" y="628"/>
                  </a:lnTo>
                  <a:lnTo>
                    <a:pt x="1190" y="617"/>
                  </a:lnTo>
                  <a:lnTo>
                    <a:pt x="1200" y="593"/>
                  </a:lnTo>
                  <a:lnTo>
                    <a:pt x="1205" y="567"/>
                  </a:lnTo>
                  <a:lnTo>
                    <a:pt x="1207" y="553"/>
                  </a:lnTo>
                  <a:lnTo>
                    <a:pt x="1207" y="539"/>
                  </a:lnTo>
                  <a:lnTo>
                    <a:pt x="1207" y="513"/>
                  </a:lnTo>
                  <a:lnTo>
                    <a:pt x="1207" y="499"/>
                  </a:lnTo>
                  <a:lnTo>
                    <a:pt x="1205" y="484"/>
                  </a:lnTo>
                  <a:lnTo>
                    <a:pt x="1202" y="473"/>
                  </a:lnTo>
                  <a:lnTo>
                    <a:pt x="1200" y="461"/>
                  </a:lnTo>
                  <a:lnTo>
                    <a:pt x="1190" y="435"/>
                  </a:lnTo>
                  <a:lnTo>
                    <a:pt x="1186" y="423"/>
                  </a:lnTo>
                  <a:lnTo>
                    <a:pt x="1176" y="399"/>
                  </a:lnTo>
                  <a:lnTo>
                    <a:pt x="1169" y="387"/>
                  </a:lnTo>
                  <a:lnTo>
                    <a:pt x="1162" y="378"/>
                  </a:lnTo>
                  <a:lnTo>
                    <a:pt x="1148" y="357"/>
                  </a:lnTo>
                  <a:lnTo>
                    <a:pt x="1129" y="338"/>
                  </a:lnTo>
                  <a:lnTo>
                    <a:pt x="1113" y="321"/>
                  </a:lnTo>
                  <a:lnTo>
                    <a:pt x="1101" y="314"/>
                  </a:lnTo>
                  <a:lnTo>
                    <a:pt x="1091" y="307"/>
                  </a:lnTo>
                  <a:lnTo>
                    <a:pt x="1079" y="300"/>
                  </a:lnTo>
                  <a:lnTo>
                    <a:pt x="1070" y="293"/>
                  </a:lnTo>
                  <a:lnTo>
                    <a:pt x="1058" y="288"/>
                  </a:lnTo>
                  <a:lnTo>
                    <a:pt x="1046" y="281"/>
                  </a:lnTo>
                  <a:lnTo>
                    <a:pt x="1035" y="276"/>
                  </a:lnTo>
                  <a:lnTo>
                    <a:pt x="1023" y="274"/>
                  </a:lnTo>
                  <a:lnTo>
                    <a:pt x="1009" y="269"/>
                  </a:lnTo>
                  <a:lnTo>
                    <a:pt x="997" y="267"/>
                  </a:lnTo>
                  <a:lnTo>
                    <a:pt x="971" y="262"/>
                  </a:lnTo>
                  <a:lnTo>
                    <a:pt x="945" y="260"/>
                  </a:lnTo>
                  <a:lnTo>
                    <a:pt x="914" y="262"/>
                  </a:lnTo>
                  <a:lnTo>
                    <a:pt x="898" y="265"/>
                  </a:lnTo>
                  <a:lnTo>
                    <a:pt x="881" y="269"/>
                  </a:lnTo>
                  <a:lnTo>
                    <a:pt x="867" y="274"/>
                  </a:lnTo>
                  <a:lnTo>
                    <a:pt x="853" y="279"/>
                  </a:lnTo>
                  <a:lnTo>
                    <a:pt x="838" y="284"/>
                  </a:lnTo>
                  <a:lnTo>
                    <a:pt x="824" y="291"/>
                  </a:lnTo>
                  <a:lnTo>
                    <a:pt x="798" y="305"/>
                  </a:lnTo>
                  <a:lnTo>
                    <a:pt x="787" y="314"/>
                  </a:lnTo>
                  <a:lnTo>
                    <a:pt x="772" y="326"/>
                  </a:lnTo>
                  <a:lnTo>
                    <a:pt x="751" y="345"/>
                  </a:lnTo>
                  <a:lnTo>
                    <a:pt x="742" y="357"/>
                  </a:lnTo>
                  <a:lnTo>
                    <a:pt x="735" y="369"/>
                  </a:lnTo>
                  <a:lnTo>
                    <a:pt x="730" y="371"/>
                  </a:lnTo>
                  <a:lnTo>
                    <a:pt x="725" y="373"/>
                  </a:lnTo>
                  <a:lnTo>
                    <a:pt x="723" y="376"/>
                  </a:lnTo>
                  <a:lnTo>
                    <a:pt x="720" y="376"/>
                  </a:lnTo>
                  <a:lnTo>
                    <a:pt x="718" y="376"/>
                  </a:lnTo>
                  <a:lnTo>
                    <a:pt x="716" y="376"/>
                  </a:lnTo>
                  <a:lnTo>
                    <a:pt x="711" y="373"/>
                  </a:lnTo>
                  <a:lnTo>
                    <a:pt x="709" y="373"/>
                  </a:lnTo>
                  <a:lnTo>
                    <a:pt x="706" y="371"/>
                  </a:lnTo>
                  <a:lnTo>
                    <a:pt x="704" y="369"/>
                  </a:lnTo>
                  <a:lnTo>
                    <a:pt x="701" y="366"/>
                  </a:lnTo>
                  <a:lnTo>
                    <a:pt x="701" y="361"/>
                  </a:lnTo>
                  <a:lnTo>
                    <a:pt x="701" y="359"/>
                  </a:lnTo>
                  <a:lnTo>
                    <a:pt x="701" y="357"/>
                  </a:lnTo>
                  <a:lnTo>
                    <a:pt x="704" y="352"/>
                  </a:lnTo>
                  <a:lnTo>
                    <a:pt x="706" y="347"/>
                  </a:lnTo>
                  <a:lnTo>
                    <a:pt x="713" y="338"/>
                  </a:lnTo>
                  <a:lnTo>
                    <a:pt x="723" y="326"/>
                  </a:lnTo>
                  <a:lnTo>
                    <a:pt x="732" y="317"/>
                  </a:lnTo>
                  <a:lnTo>
                    <a:pt x="742" y="307"/>
                  </a:lnTo>
                  <a:lnTo>
                    <a:pt x="753" y="298"/>
                  </a:lnTo>
                  <a:lnTo>
                    <a:pt x="775" y="281"/>
                  </a:lnTo>
                  <a:lnTo>
                    <a:pt x="798" y="267"/>
                  </a:lnTo>
                  <a:lnTo>
                    <a:pt x="810" y="260"/>
                  </a:lnTo>
                  <a:lnTo>
                    <a:pt x="822" y="253"/>
                  </a:lnTo>
                  <a:lnTo>
                    <a:pt x="834" y="248"/>
                  </a:lnTo>
                  <a:lnTo>
                    <a:pt x="848" y="243"/>
                  </a:lnTo>
                  <a:lnTo>
                    <a:pt x="874" y="236"/>
                  </a:lnTo>
                  <a:lnTo>
                    <a:pt x="931" y="227"/>
                  </a:lnTo>
                  <a:lnTo>
                    <a:pt x="890" y="172"/>
                  </a:lnTo>
                  <a:lnTo>
                    <a:pt x="876" y="156"/>
                  </a:lnTo>
                  <a:lnTo>
                    <a:pt x="862" y="139"/>
                  </a:lnTo>
                  <a:lnTo>
                    <a:pt x="846" y="125"/>
                  </a:lnTo>
                  <a:lnTo>
                    <a:pt x="827" y="111"/>
                  </a:lnTo>
                  <a:lnTo>
                    <a:pt x="810" y="99"/>
                  </a:lnTo>
                  <a:lnTo>
                    <a:pt x="791" y="87"/>
                  </a:lnTo>
                  <a:lnTo>
                    <a:pt x="770" y="76"/>
                  </a:lnTo>
                  <a:lnTo>
                    <a:pt x="732" y="57"/>
                  </a:lnTo>
                  <a:lnTo>
                    <a:pt x="690" y="45"/>
                  </a:lnTo>
                  <a:lnTo>
                    <a:pt x="666" y="40"/>
                  </a:lnTo>
                  <a:lnTo>
                    <a:pt x="645" y="35"/>
                  </a:lnTo>
                  <a:lnTo>
                    <a:pt x="621" y="35"/>
                  </a:lnTo>
                  <a:lnTo>
                    <a:pt x="600" y="33"/>
                  </a:lnTo>
                  <a:lnTo>
                    <a:pt x="564" y="35"/>
                  </a:lnTo>
                  <a:lnTo>
                    <a:pt x="534" y="38"/>
                  </a:lnTo>
                  <a:lnTo>
                    <a:pt x="501" y="47"/>
                  </a:lnTo>
                  <a:lnTo>
                    <a:pt x="470" y="54"/>
                  </a:lnTo>
                  <a:lnTo>
                    <a:pt x="453" y="61"/>
                  </a:lnTo>
                  <a:lnTo>
                    <a:pt x="439" y="69"/>
                  </a:lnTo>
                  <a:lnTo>
                    <a:pt x="425" y="73"/>
                  </a:lnTo>
                  <a:lnTo>
                    <a:pt x="411" y="83"/>
                  </a:lnTo>
                  <a:lnTo>
                    <a:pt x="397" y="90"/>
                  </a:lnTo>
                  <a:lnTo>
                    <a:pt x="359" y="118"/>
                  </a:lnTo>
                  <a:lnTo>
                    <a:pt x="347" y="128"/>
                  </a:lnTo>
                  <a:lnTo>
                    <a:pt x="335" y="139"/>
                  </a:lnTo>
                  <a:lnTo>
                    <a:pt x="324" y="151"/>
                  </a:lnTo>
                  <a:lnTo>
                    <a:pt x="295" y="184"/>
                  </a:lnTo>
                  <a:lnTo>
                    <a:pt x="286" y="198"/>
                  </a:lnTo>
                  <a:lnTo>
                    <a:pt x="276" y="213"/>
                  </a:lnTo>
                  <a:lnTo>
                    <a:pt x="262" y="239"/>
                  </a:lnTo>
                  <a:lnTo>
                    <a:pt x="255" y="255"/>
                  </a:lnTo>
                  <a:lnTo>
                    <a:pt x="248" y="269"/>
                  </a:lnTo>
                  <a:lnTo>
                    <a:pt x="243" y="286"/>
                  </a:lnTo>
                  <a:lnTo>
                    <a:pt x="239" y="300"/>
                  </a:lnTo>
                  <a:lnTo>
                    <a:pt x="234" y="317"/>
                  </a:lnTo>
                  <a:lnTo>
                    <a:pt x="227" y="359"/>
                  </a:lnTo>
                  <a:lnTo>
                    <a:pt x="267" y="366"/>
                  </a:lnTo>
                  <a:lnTo>
                    <a:pt x="279" y="369"/>
                  </a:lnTo>
                  <a:lnTo>
                    <a:pt x="290" y="371"/>
                  </a:lnTo>
                  <a:lnTo>
                    <a:pt x="302" y="376"/>
                  </a:lnTo>
                  <a:lnTo>
                    <a:pt x="314" y="380"/>
                  </a:lnTo>
                  <a:lnTo>
                    <a:pt x="324" y="385"/>
                  </a:lnTo>
                  <a:lnTo>
                    <a:pt x="335" y="392"/>
                  </a:lnTo>
                  <a:lnTo>
                    <a:pt x="345" y="397"/>
                  </a:lnTo>
                  <a:lnTo>
                    <a:pt x="347" y="399"/>
                  </a:lnTo>
                  <a:lnTo>
                    <a:pt x="350" y="402"/>
                  </a:lnTo>
                  <a:lnTo>
                    <a:pt x="352" y="406"/>
                  </a:lnTo>
                  <a:lnTo>
                    <a:pt x="352" y="409"/>
                  </a:lnTo>
                  <a:lnTo>
                    <a:pt x="352" y="411"/>
                  </a:lnTo>
                  <a:lnTo>
                    <a:pt x="352" y="416"/>
                  </a:lnTo>
                  <a:lnTo>
                    <a:pt x="352" y="418"/>
                  </a:lnTo>
                  <a:lnTo>
                    <a:pt x="350" y="421"/>
                  </a:lnTo>
                  <a:lnTo>
                    <a:pt x="347" y="423"/>
                  </a:lnTo>
                  <a:lnTo>
                    <a:pt x="345" y="425"/>
                  </a:lnTo>
                  <a:lnTo>
                    <a:pt x="342" y="428"/>
                  </a:lnTo>
                  <a:lnTo>
                    <a:pt x="340" y="428"/>
                  </a:lnTo>
                  <a:lnTo>
                    <a:pt x="338" y="428"/>
                  </a:lnTo>
                  <a:lnTo>
                    <a:pt x="333" y="428"/>
                  </a:lnTo>
                  <a:lnTo>
                    <a:pt x="328" y="428"/>
                  </a:lnTo>
                  <a:lnTo>
                    <a:pt x="326" y="425"/>
                  </a:lnTo>
                  <a:lnTo>
                    <a:pt x="314" y="418"/>
                  </a:lnTo>
                  <a:lnTo>
                    <a:pt x="305" y="413"/>
                  </a:lnTo>
                  <a:lnTo>
                    <a:pt x="290" y="406"/>
                  </a:lnTo>
                  <a:lnTo>
                    <a:pt x="276" y="404"/>
                  </a:lnTo>
                  <a:lnTo>
                    <a:pt x="265" y="399"/>
                  </a:lnTo>
                  <a:lnTo>
                    <a:pt x="250" y="397"/>
                  </a:lnTo>
                  <a:lnTo>
                    <a:pt x="236" y="397"/>
                  </a:lnTo>
                  <a:lnTo>
                    <a:pt x="224" y="395"/>
                  </a:lnTo>
                  <a:lnTo>
                    <a:pt x="205" y="397"/>
                  </a:lnTo>
                  <a:lnTo>
                    <a:pt x="187" y="399"/>
                  </a:lnTo>
                  <a:lnTo>
                    <a:pt x="168" y="404"/>
                  </a:lnTo>
                  <a:lnTo>
                    <a:pt x="149" y="411"/>
                  </a:lnTo>
                  <a:lnTo>
                    <a:pt x="135" y="418"/>
                  </a:lnTo>
                  <a:lnTo>
                    <a:pt x="118" y="428"/>
                  </a:lnTo>
                  <a:lnTo>
                    <a:pt x="104" y="439"/>
                  </a:lnTo>
                  <a:lnTo>
                    <a:pt x="90" y="451"/>
                  </a:lnTo>
                  <a:lnTo>
                    <a:pt x="78" y="465"/>
                  </a:lnTo>
                  <a:lnTo>
                    <a:pt x="66" y="480"/>
                  </a:lnTo>
                  <a:lnTo>
                    <a:pt x="57" y="496"/>
                  </a:lnTo>
                  <a:lnTo>
                    <a:pt x="50" y="513"/>
                  </a:lnTo>
                  <a:lnTo>
                    <a:pt x="42" y="532"/>
                  </a:lnTo>
                  <a:lnTo>
                    <a:pt x="38" y="548"/>
                  </a:lnTo>
                  <a:lnTo>
                    <a:pt x="35" y="567"/>
                  </a:lnTo>
                  <a:lnTo>
                    <a:pt x="33" y="586"/>
                  </a:lnTo>
                  <a:lnTo>
                    <a:pt x="35" y="607"/>
                  </a:lnTo>
                  <a:lnTo>
                    <a:pt x="38" y="626"/>
                  </a:lnTo>
                  <a:lnTo>
                    <a:pt x="42" y="643"/>
                  </a:lnTo>
                  <a:lnTo>
                    <a:pt x="50" y="662"/>
                  </a:lnTo>
                  <a:lnTo>
                    <a:pt x="57" y="678"/>
                  </a:lnTo>
                  <a:lnTo>
                    <a:pt x="66" y="695"/>
                  </a:lnTo>
                  <a:lnTo>
                    <a:pt x="78" y="709"/>
                  </a:lnTo>
                  <a:lnTo>
                    <a:pt x="90" y="721"/>
                  </a:lnTo>
                  <a:lnTo>
                    <a:pt x="104" y="735"/>
                  </a:lnTo>
                  <a:lnTo>
                    <a:pt x="118" y="744"/>
                  </a:lnTo>
                  <a:lnTo>
                    <a:pt x="132" y="754"/>
                  </a:lnTo>
                  <a:lnTo>
                    <a:pt x="151" y="763"/>
                  </a:lnTo>
                  <a:lnTo>
                    <a:pt x="168" y="768"/>
                  </a:lnTo>
                  <a:lnTo>
                    <a:pt x="187" y="775"/>
                  </a:lnTo>
                  <a:lnTo>
                    <a:pt x="205" y="777"/>
                  </a:lnTo>
                  <a:lnTo>
                    <a:pt x="224" y="777"/>
                  </a:lnTo>
                  <a:lnTo>
                    <a:pt x="243" y="777"/>
                  </a:lnTo>
                  <a:lnTo>
                    <a:pt x="265" y="775"/>
                  </a:lnTo>
                  <a:lnTo>
                    <a:pt x="283" y="768"/>
                  </a:lnTo>
                  <a:lnTo>
                    <a:pt x="300" y="761"/>
                  </a:lnTo>
                  <a:lnTo>
                    <a:pt x="316" y="754"/>
                  </a:lnTo>
                  <a:lnTo>
                    <a:pt x="333" y="742"/>
                  </a:lnTo>
                  <a:lnTo>
                    <a:pt x="350" y="730"/>
                  </a:lnTo>
                  <a:lnTo>
                    <a:pt x="364" y="716"/>
                  </a:lnTo>
                  <a:lnTo>
                    <a:pt x="368" y="713"/>
                  </a:lnTo>
                  <a:lnTo>
                    <a:pt x="371" y="713"/>
                  </a:lnTo>
                  <a:lnTo>
                    <a:pt x="378" y="711"/>
                  </a:lnTo>
                  <a:lnTo>
                    <a:pt x="380" y="711"/>
                  </a:lnTo>
                  <a:lnTo>
                    <a:pt x="380" y="713"/>
                  </a:lnTo>
                  <a:lnTo>
                    <a:pt x="383" y="713"/>
                  </a:lnTo>
                  <a:lnTo>
                    <a:pt x="387" y="716"/>
                  </a:lnTo>
                  <a:lnTo>
                    <a:pt x="411" y="732"/>
                  </a:lnTo>
                  <a:lnTo>
                    <a:pt x="437" y="747"/>
                  </a:lnTo>
                  <a:lnTo>
                    <a:pt x="449" y="756"/>
                  </a:lnTo>
                  <a:lnTo>
                    <a:pt x="463" y="761"/>
                  </a:lnTo>
                  <a:lnTo>
                    <a:pt x="477" y="768"/>
                  </a:lnTo>
                  <a:lnTo>
                    <a:pt x="489" y="773"/>
                  </a:lnTo>
                  <a:lnTo>
                    <a:pt x="503" y="777"/>
                  </a:lnTo>
                  <a:lnTo>
                    <a:pt x="517" y="780"/>
                  </a:lnTo>
                  <a:lnTo>
                    <a:pt x="543" y="787"/>
                  </a:lnTo>
                  <a:lnTo>
                    <a:pt x="572" y="789"/>
                  </a:lnTo>
                  <a:lnTo>
                    <a:pt x="586" y="791"/>
                  </a:lnTo>
                  <a:lnTo>
                    <a:pt x="626" y="791"/>
                  </a:lnTo>
                  <a:lnTo>
                    <a:pt x="647" y="789"/>
                  </a:lnTo>
                  <a:lnTo>
                    <a:pt x="671" y="784"/>
                  </a:lnTo>
                  <a:lnTo>
                    <a:pt x="690" y="780"/>
                  </a:lnTo>
                  <a:lnTo>
                    <a:pt x="711" y="775"/>
                  </a:lnTo>
                  <a:lnTo>
                    <a:pt x="730" y="765"/>
                  </a:lnTo>
                  <a:lnTo>
                    <a:pt x="751" y="756"/>
                  </a:lnTo>
                  <a:lnTo>
                    <a:pt x="768" y="744"/>
                  </a:lnTo>
                  <a:lnTo>
                    <a:pt x="770" y="744"/>
                  </a:lnTo>
                  <a:lnTo>
                    <a:pt x="777" y="742"/>
                  </a:lnTo>
                  <a:lnTo>
                    <a:pt x="779" y="739"/>
                  </a:lnTo>
                  <a:lnTo>
                    <a:pt x="784" y="739"/>
                  </a:lnTo>
                  <a:lnTo>
                    <a:pt x="784" y="739"/>
                  </a:lnTo>
                  <a:lnTo>
                    <a:pt x="787" y="739"/>
                  </a:lnTo>
                  <a:lnTo>
                    <a:pt x="787" y="739"/>
                  </a:lnTo>
                  <a:lnTo>
                    <a:pt x="789" y="742"/>
                  </a:lnTo>
                  <a:lnTo>
                    <a:pt x="794" y="744"/>
                  </a:lnTo>
                  <a:close/>
                </a:path>
              </a:pathLst>
            </a:custGeom>
            <a:solidFill>
              <a:srgbClr val="00B0F0"/>
            </a:solidFill>
            <a:ln w="9525">
              <a:noFill/>
              <a:round/>
              <a:headEnd/>
              <a:tailEnd/>
            </a:ln>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grpSp>
          <p:nvGrpSpPr>
            <p:cNvPr id="113" name="Group 112"/>
            <p:cNvGrpSpPr/>
            <p:nvPr/>
          </p:nvGrpSpPr>
          <p:grpSpPr>
            <a:xfrm>
              <a:off x="9696798" y="2905196"/>
              <a:ext cx="360000" cy="359999"/>
              <a:chOff x="11085062" y="2098713"/>
              <a:chExt cx="360000" cy="360000"/>
            </a:xfrm>
          </p:grpSpPr>
          <p:sp>
            <p:nvSpPr>
              <p:cNvPr id="114" name="Oval 113"/>
              <p:cNvSpPr/>
              <p:nvPr/>
            </p:nvSpPr>
            <p:spPr>
              <a:xfrm>
                <a:off x="11085062" y="2098713"/>
                <a:ext cx="360000" cy="360000"/>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272" rtl="0" eaLnBrk="1" fontAlgn="auto" latinLnBrk="0" hangingPunct="1">
                  <a:lnSpc>
                    <a:spcPct val="100000"/>
                  </a:lnSpc>
                  <a:spcBef>
                    <a:spcPts val="0"/>
                  </a:spcBef>
                  <a:spcAft>
                    <a:spcPts val="0"/>
                  </a:spcAft>
                  <a:buClrTx/>
                  <a:buSzTx/>
                  <a:buFontTx/>
                  <a:buNone/>
                  <a:tabLst/>
                  <a:defRPr/>
                </a:pPr>
                <a:endParaRPr kumimoji="0" lang="en-SG" sz="2400" b="0" i="0" u="none" strike="noStrike" kern="1200" cap="none" spc="0" normalizeH="0" baseline="0" noProof="0">
                  <a:ln>
                    <a:noFill/>
                  </a:ln>
                  <a:solidFill>
                    <a:prstClr val="white"/>
                  </a:solidFill>
                  <a:effectLst/>
                  <a:uLnTx/>
                  <a:uFillTx/>
                  <a:latin typeface="Arial"/>
                  <a:ea typeface="微软雅黑"/>
                  <a:cs typeface="+mn-cs"/>
                </a:endParaRPr>
              </a:p>
            </p:txBody>
          </p:sp>
          <p:sp>
            <p:nvSpPr>
              <p:cNvPr id="115" name="Freeform 114"/>
              <p:cNvSpPr>
                <a:spLocks noChangeAspect="1"/>
              </p:cNvSpPr>
              <p:nvPr/>
            </p:nvSpPr>
            <p:spPr>
              <a:xfrm>
                <a:off x="11193062" y="2170713"/>
                <a:ext cx="144000" cy="216000"/>
              </a:xfrm>
              <a:custGeom>
                <a:avLst/>
                <a:gdLst>
                  <a:gd name="connsiteX0" fmla="*/ 316706 w 633413"/>
                  <a:gd name="connsiteY0" fmla="*/ 390689 h 814994"/>
                  <a:gd name="connsiteX1" fmla="*/ 255746 w 633413"/>
                  <a:gd name="connsiteY1" fmla="*/ 451731 h 814994"/>
                  <a:gd name="connsiteX2" fmla="*/ 273601 w 633413"/>
                  <a:gd name="connsiteY2" fmla="*/ 494895 h 814994"/>
                  <a:gd name="connsiteX3" fmla="*/ 284610 w 633413"/>
                  <a:gd name="connsiteY3" fmla="*/ 499461 h 814994"/>
                  <a:gd name="connsiteX4" fmla="*/ 282777 w 633413"/>
                  <a:gd name="connsiteY4" fmla="*/ 553608 h 814994"/>
                  <a:gd name="connsiteX5" fmla="*/ 272946 w 633413"/>
                  <a:gd name="connsiteY5" fmla="*/ 605283 h 814994"/>
                  <a:gd name="connsiteX6" fmla="*/ 270758 w 633413"/>
                  <a:gd name="connsiteY6" fmla="*/ 611669 h 814994"/>
                  <a:gd name="connsiteX7" fmla="*/ 234156 w 633413"/>
                  <a:gd name="connsiteY7" fmla="*/ 611669 h 814994"/>
                  <a:gd name="connsiteX8" fmla="*/ 219551 w 633413"/>
                  <a:gd name="connsiteY8" fmla="*/ 626274 h 814994"/>
                  <a:gd name="connsiteX9" fmla="*/ 219551 w 633413"/>
                  <a:gd name="connsiteY9" fmla="*/ 684694 h 814994"/>
                  <a:gd name="connsiteX10" fmla="*/ 234156 w 633413"/>
                  <a:gd name="connsiteY10" fmla="*/ 699299 h 814994"/>
                  <a:gd name="connsiteX11" fmla="*/ 399256 w 633413"/>
                  <a:gd name="connsiteY11" fmla="*/ 699299 h 814994"/>
                  <a:gd name="connsiteX12" fmla="*/ 413861 w 633413"/>
                  <a:gd name="connsiteY12" fmla="*/ 684694 h 814994"/>
                  <a:gd name="connsiteX13" fmla="*/ 413861 w 633413"/>
                  <a:gd name="connsiteY13" fmla="*/ 626274 h 814994"/>
                  <a:gd name="connsiteX14" fmla="*/ 399256 w 633413"/>
                  <a:gd name="connsiteY14" fmla="*/ 611669 h 814994"/>
                  <a:gd name="connsiteX15" fmla="*/ 361921 w 633413"/>
                  <a:gd name="connsiteY15" fmla="*/ 611669 h 814994"/>
                  <a:gd name="connsiteX16" fmla="*/ 359361 w 633413"/>
                  <a:gd name="connsiteY16" fmla="*/ 604546 h 814994"/>
                  <a:gd name="connsiteX17" fmla="*/ 349653 w 633413"/>
                  <a:gd name="connsiteY17" fmla="*/ 553608 h 814994"/>
                  <a:gd name="connsiteX18" fmla="*/ 348347 w 633413"/>
                  <a:gd name="connsiteY18" fmla="*/ 499650 h 814994"/>
                  <a:gd name="connsiteX19" fmla="*/ 359811 w 633413"/>
                  <a:gd name="connsiteY19" fmla="*/ 494895 h 814994"/>
                  <a:gd name="connsiteX20" fmla="*/ 377666 w 633413"/>
                  <a:gd name="connsiteY20" fmla="*/ 451731 h 814994"/>
                  <a:gd name="connsiteX21" fmla="*/ 316706 w 633413"/>
                  <a:gd name="connsiteY21" fmla="*/ 390689 h 814994"/>
                  <a:gd name="connsiteX22" fmla="*/ 229071 w 633413"/>
                  <a:gd name="connsiteY22" fmla="*/ 41118 h 814994"/>
                  <a:gd name="connsiteX23" fmla="*/ 140215 w 633413"/>
                  <a:gd name="connsiteY23" fmla="*/ 118328 h 814994"/>
                  <a:gd name="connsiteX24" fmla="*/ 140215 w 633413"/>
                  <a:gd name="connsiteY24" fmla="*/ 274994 h 814994"/>
                  <a:gd name="connsiteX25" fmla="*/ 493200 w 633413"/>
                  <a:gd name="connsiteY25" fmla="*/ 274994 h 814994"/>
                  <a:gd name="connsiteX26" fmla="*/ 493200 w 633413"/>
                  <a:gd name="connsiteY26" fmla="*/ 118328 h 814994"/>
                  <a:gd name="connsiteX27" fmla="*/ 404343 w 633413"/>
                  <a:gd name="connsiteY27" fmla="*/ 41118 h 814994"/>
                  <a:gd name="connsiteX28" fmla="*/ 207928 w 633413"/>
                  <a:gd name="connsiteY28" fmla="*/ 0 h 814994"/>
                  <a:gd name="connsiteX29" fmla="*/ 425488 w 633413"/>
                  <a:gd name="connsiteY29" fmla="*/ 0 h 814994"/>
                  <a:gd name="connsiteX30" fmla="*/ 535783 w 633413"/>
                  <a:gd name="connsiteY30" fmla="*/ 95839 h 814994"/>
                  <a:gd name="connsiteX31" fmla="*/ 535783 w 633413"/>
                  <a:gd name="connsiteY31" fmla="*/ 274994 h 814994"/>
                  <a:gd name="connsiteX32" fmla="*/ 566993 w 633413"/>
                  <a:gd name="connsiteY32" fmla="*/ 274994 h 814994"/>
                  <a:gd name="connsiteX33" fmla="*/ 633413 w 633413"/>
                  <a:gd name="connsiteY33" fmla="*/ 341414 h 814994"/>
                  <a:gd name="connsiteX34" fmla="*/ 633413 w 633413"/>
                  <a:gd name="connsiteY34" fmla="*/ 814994 h 814994"/>
                  <a:gd name="connsiteX35" fmla="*/ 0 w 633413"/>
                  <a:gd name="connsiteY35" fmla="*/ 814994 h 814994"/>
                  <a:gd name="connsiteX36" fmla="*/ 0 w 633413"/>
                  <a:gd name="connsiteY36" fmla="*/ 341414 h 814994"/>
                  <a:gd name="connsiteX37" fmla="*/ 66420 w 633413"/>
                  <a:gd name="connsiteY37" fmla="*/ 274994 h 814994"/>
                  <a:gd name="connsiteX38" fmla="*/ 97632 w 633413"/>
                  <a:gd name="connsiteY38" fmla="*/ 274994 h 814994"/>
                  <a:gd name="connsiteX39" fmla="*/ 97632 w 633413"/>
                  <a:gd name="connsiteY39" fmla="*/ 95839 h 814994"/>
                  <a:gd name="connsiteX40" fmla="*/ 207928 w 633413"/>
                  <a:gd name="connsiteY40" fmla="*/ 0 h 814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33413" h="814994">
                    <a:moveTo>
                      <a:pt x="316706" y="390689"/>
                    </a:moveTo>
                    <a:cubicBezTo>
                      <a:pt x="283039" y="390689"/>
                      <a:pt x="255746" y="418018"/>
                      <a:pt x="255746" y="451731"/>
                    </a:cubicBezTo>
                    <a:cubicBezTo>
                      <a:pt x="255746" y="468588"/>
                      <a:pt x="262570" y="483848"/>
                      <a:pt x="273601" y="494895"/>
                    </a:cubicBezTo>
                    <a:lnTo>
                      <a:pt x="284610" y="499461"/>
                    </a:lnTo>
                    <a:lnTo>
                      <a:pt x="282777" y="553608"/>
                    </a:lnTo>
                    <a:cubicBezTo>
                      <a:pt x="280564" y="570914"/>
                      <a:pt x="277369" y="588221"/>
                      <a:pt x="272946" y="605283"/>
                    </a:cubicBezTo>
                    <a:lnTo>
                      <a:pt x="270758" y="611669"/>
                    </a:lnTo>
                    <a:lnTo>
                      <a:pt x="234156" y="611669"/>
                    </a:lnTo>
                    <a:cubicBezTo>
                      <a:pt x="226090" y="611669"/>
                      <a:pt x="219551" y="618208"/>
                      <a:pt x="219551" y="626274"/>
                    </a:cubicBezTo>
                    <a:lnTo>
                      <a:pt x="219551" y="684694"/>
                    </a:lnTo>
                    <a:cubicBezTo>
                      <a:pt x="219551" y="692760"/>
                      <a:pt x="226090" y="699299"/>
                      <a:pt x="234156" y="699299"/>
                    </a:cubicBezTo>
                    <a:lnTo>
                      <a:pt x="399256" y="699299"/>
                    </a:lnTo>
                    <a:cubicBezTo>
                      <a:pt x="407322" y="699299"/>
                      <a:pt x="413861" y="692760"/>
                      <a:pt x="413861" y="684694"/>
                    </a:cubicBezTo>
                    <a:lnTo>
                      <a:pt x="413861" y="626274"/>
                    </a:lnTo>
                    <a:cubicBezTo>
                      <a:pt x="413861" y="618208"/>
                      <a:pt x="407322" y="611669"/>
                      <a:pt x="399256" y="611669"/>
                    </a:cubicBezTo>
                    <a:lnTo>
                      <a:pt x="361921" y="611669"/>
                    </a:lnTo>
                    <a:lnTo>
                      <a:pt x="359361" y="604546"/>
                    </a:lnTo>
                    <a:cubicBezTo>
                      <a:pt x="354815" y="587566"/>
                      <a:pt x="351702" y="570587"/>
                      <a:pt x="349653" y="553608"/>
                    </a:cubicBezTo>
                    <a:lnTo>
                      <a:pt x="348347" y="499650"/>
                    </a:lnTo>
                    <a:lnTo>
                      <a:pt x="359811" y="494895"/>
                    </a:lnTo>
                    <a:cubicBezTo>
                      <a:pt x="370843" y="483848"/>
                      <a:pt x="377666" y="468588"/>
                      <a:pt x="377666" y="451731"/>
                    </a:cubicBezTo>
                    <a:cubicBezTo>
                      <a:pt x="377666" y="418018"/>
                      <a:pt x="350373" y="390689"/>
                      <a:pt x="316706" y="390689"/>
                    </a:cubicBezTo>
                    <a:close/>
                    <a:moveTo>
                      <a:pt x="229071" y="41118"/>
                    </a:moveTo>
                    <a:cubicBezTo>
                      <a:pt x="179997" y="41118"/>
                      <a:pt x="140215" y="75686"/>
                      <a:pt x="140215" y="118328"/>
                    </a:cubicBezTo>
                    <a:lnTo>
                      <a:pt x="140215" y="274994"/>
                    </a:lnTo>
                    <a:lnTo>
                      <a:pt x="493200" y="274994"/>
                    </a:lnTo>
                    <a:lnTo>
                      <a:pt x="493200" y="118328"/>
                    </a:lnTo>
                    <a:cubicBezTo>
                      <a:pt x="493200" y="75686"/>
                      <a:pt x="453417" y="41118"/>
                      <a:pt x="404343" y="41118"/>
                    </a:cubicBezTo>
                    <a:close/>
                    <a:moveTo>
                      <a:pt x="207928" y="0"/>
                    </a:moveTo>
                    <a:lnTo>
                      <a:pt x="425488" y="0"/>
                    </a:lnTo>
                    <a:cubicBezTo>
                      <a:pt x="486402" y="0"/>
                      <a:pt x="535783" y="42908"/>
                      <a:pt x="535783" y="95839"/>
                    </a:cubicBezTo>
                    <a:lnTo>
                      <a:pt x="535783" y="274994"/>
                    </a:lnTo>
                    <a:lnTo>
                      <a:pt x="566993" y="274994"/>
                    </a:lnTo>
                    <a:lnTo>
                      <a:pt x="633413" y="341414"/>
                    </a:lnTo>
                    <a:lnTo>
                      <a:pt x="633413" y="814994"/>
                    </a:lnTo>
                    <a:lnTo>
                      <a:pt x="0" y="814994"/>
                    </a:lnTo>
                    <a:lnTo>
                      <a:pt x="0" y="341414"/>
                    </a:lnTo>
                    <a:lnTo>
                      <a:pt x="66420" y="274994"/>
                    </a:lnTo>
                    <a:lnTo>
                      <a:pt x="97632" y="274994"/>
                    </a:lnTo>
                    <a:lnTo>
                      <a:pt x="97632" y="95839"/>
                    </a:lnTo>
                    <a:cubicBezTo>
                      <a:pt x="97632" y="42908"/>
                      <a:pt x="147013" y="0"/>
                      <a:pt x="207928" y="0"/>
                    </a:cubicBezTo>
                    <a:close/>
                  </a:path>
                </a:pathLst>
              </a:custGeom>
              <a:solidFill>
                <a:schemeClr val="bg1">
                  <a:lumMod val="10000"/>
                  <a:lumOff val="90000"/>
                </a:schemeClr>
              </a:solidFill>
              <a:ln>
                <a:solidFill>
                  <a:schemeClr val="bg1">
                    <a:lumMod val="10000"/>
                    <a:lumOff val="90000"/>
                  </a:schemeClr>
                </a:solidFill>
              </a:ln>
              <a:scene3d>
                <a:camera prst="orthographicFront"/>
                <a:lightRig rig="threePt" dir="t"/>
              </a:scene3d>
              <a:sp3d>
                <a:bevelT w="82550" prst="cross"/>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272" rtl="0" eaLnBrk="1" fontAlgn="auto" latinLnBrk="0" hangingPunct="1">
                  <a:lnSpc>
                    <a:spcPct val="100000"/>
                  </a:lnSpc>
                  <a:spcBef>
                    <a:spcPts val="0"/>
                  </a:spcBef>
                  <a:spcAft>
                    <a:spcPts val="0"/>
                  </a:spcAft>
                  <a:buClrTx/>
                  <a:buSzTx/>
                  <a:buFontTx/>
                  <a:buNone/>
                  <a:tabLst/>
                  <a:defRPr/>
                </a:pPr>
                <a:endParaRPr kumimoji="0" lang="en-NZ" sz="24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116" name="Group 115"/>
            <p:cNvGrpSpPr/>
            <p:nvPr/>
          </p:nvGrpSpPr>
          <p:grpSpPr>
            <a:xfrm>
              <a:off x="9464136" y="3223697"/>
              <a:ext cx="825316" cy="308267"/>
              <a:chOff x="9464142" y="3223702"/>
              <a:chExt cx="825316" cy="308267"/>
            </a:xfrm>
          </p:grpSpPr>
          <p:sp>
            <p:nvSpPr>
              <p:cNvPr id="117" name="Down Arrow 116"/>
              <p:cNvSpPr>
                <a:spLocks noChangeAspect="1"/>
              </p:cNvSpPr>
              <p:nvPr/>
            </p:nvSpPr>
            <p:spPr>
              <a:xfrm rot="19186428">
                <a:off x="10124693" y="3223702"/>
                <a:ext cx="164765" cy="216000"/>
              </a:xfrm>
              <a:prstGeom prst="downArrow">
                <a:avLst/>
              </a:prstGeom>
              <a:gradFill>
                <a:gsLst>
                  <a:gs pos="0">
                    <a:srgbClr val="00B0F0">
                      <a:alpha val="0"/>
                    </a:srgbClr>
                  </a:gs>
                  <a:gs pos="100000">
                    <a:srgbClr val="00B0F0">
                      <a:alpha val="40000"/>
                    </a:srgbClr>
                  </a:gs>
                </a:gsLst>
                <a:lin ang="5400000" scaled="1"/>
              </a:gradFill>
              <a:ln w="6350">
                <a:gradFill>
                  <a:gsLst>
                    <a:gs pos="0">
                      <a:srgbClr val="00B0F0">
                        <a:alpha val="0"/>
                      </a:srgbClr>
                    </a:gs>
                    <a:gs pos="100000">
                      <a:srgbClr val="00B0F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272" rtl="0" eaLnBrk="1" fontAlgn="auto" latinLnBrk="0" hangingPunct="1">
                  <a:lnSpc>
                    <a:spcPct val="100000"/>
                  </a:lnSpc>
                  <a:spcBef>
                    <a:spcPts val="0"/>
                  </a:spcBef>
                  <a:spcAft>
                    <a:spcPts val="0"/>
                  </a:spcAft>
                  <a:buClrTx/>
                  <a:buSzTx/>
                  <a:buFontTx/>
                  <a:buNone/>
                  <a:tabLst/>
                  <a:defRPr/>
                </a:pPr>
                <a:endParaRPr kumimoji="0" lang="en-SG" sz="2400" b="0" i="0" u="none" strike="noStrike" kern="1200" cap="none" spc="0" normalizeH="0" baseline="0" noProof="0">
                  <a:ln>
                    <a:noFill/>
                  </a:ln>
                  <a:solidFill>
                    <a:prstClr val="white"/>
                  </a:solidFill>
                  <a:effectLst/>
                  <a:uLnTx/>
                  <a:uFillTx/>
                  <a:latin typeface="Arial"/>
                  <a:ea typeface="微软雅黑"/>
                  <a:cs typeface="+mn-cs"/>
                </a:endParaRPr>
              </a:p>
            </p:txBody>
          </p:sp>
          <p:sp>
            <p:nvSpPr>
              <p:cNvPr id="118" name="Down Arrow 117"/>
              <p:cNvSpPr>
                <a:spLocks noChangeAspect="1"/>
              </p:cNvSpPr>
              <p:nvPr/>
            </p:nvSpPr>
            <p:spPr>
              <a:xfrm rot="2413572" flipH="1">
                <a:off x="9464142" y="3223702"/>
                <a:ext cx="164765" cy="216000"/>
              </a:xfrm>
              <a:prstGeom prst="downArrow">
                <a:avLst/>
              </a:prstGeom>
              <a:gradFill>
                <a:gsLst>
                  <a:gs pos="0">
                    <a:srgbClr val="00B0F0">
                      <a:alpha val="0"/>
                    </a:srgbClr>
                  </a:gs>
                  <a:gs pos="100000">
                    <a:srgbClr val="00B0F0">
                      <a:alpha val="40000"/>
                    </a:srgbClr>
                  </a:gs>
                </a:gsLst>
                <a:lin ang="5400000" scaled="1"/>
              </a:gradFill>
              <a:ln w="6350">
                <a:gradFill>
                  <a:gsLst>
                    <a:gs pos="0">
                      <a:srgbClr val="00B0F0">
                        <a:alpha val="0"/>
                      </a:srgbClr>
                    </a:gs>
                    <a:gs pos="100000">
                      <a:srgbClr val="00B0F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272" rtl="0" eaLnBrk="1" fontAlgn="auto" latinLnBrk="0" hangingPunct="1">
                  <a:lnSpc>
                    <a:spcPct val="100000"/>
                  </a:lnSpc>
                  <a:spcBef>
                    <a:spcPts val="0"/>
                  </a:spcBef>
                  <a:spcAft>
                    <a:spcPts val="0"/>
                  </a:spcAft>
                  <a:buClrTx/>
                  <a:buSzTx/>
                  <a:buFontTx/>
                  <a:buNone/>
                  <a:tabLst/>
                  <a:defRPr/>
                </a:pPr>
                <a:endParaRPr kumimoji="0" lang="en-SG" sz="2400" b="0" i="0" u="none" strike="noStrike" kern="1200" cap="none" spc="0" normalizeH="0" baseline="0" noProof="0">
                  <a:ln>
                    <a:noFill/>
                  </a:ln>
                  <a:solidFill>
                    <a:prstClr val="white"/>
                  </a:solidFill>
                  <a:effectLst/>
                  <a:uLnTx/>
                  <a:uFillTx/>
                  <a:latin typeface="Arial"/>
                  <a:ea typeface="微软雅黑"/>
                  <a:cs typeface="+mn-cs"/>
                </a:endParaRPr>
              </a:p>
            </p:txBody>
          </p:sp>
          <p:sp>
            <p:nvSpPr>
              <p:cNvPr id="119" name="Down Arrow 118"/>
              <p:cNvSpPr>
                <a:spLocks noChangeAspect="1"/>
              </p:cNvSpPr>
              <p:nvPr/>
            </p:nvSpPr>
            <p:spPr>
              <a:xfrm>
                <a:off x="9794418" y="3315969"/>
                <a:ext cx="164765" cy="216000"/>
              </a:xfrm>
              <a:prstGeom prst="downArrow">
                <a:avLst/>
              </a:prstGeom>
              <a:gradFill>
                <a:gsLst>
                  <a:gs pos="0">
                    <a:srgbClr val="00B0F0">
                      <a:alpha val="0"/>
                    </a:srgbClr>
                  </a:gs>
                  <a:gs pos="100000">
                    <a:srgbClr val="00B0F0">
                      <a:alpha val="40000"/>
                    </a:srgbClr>
                  </a:gs>
                </a:gsLst>
                <a:lin ang="5400000" scaled="1"/>
              </a:gradFill>
              <a:ln w="6350">
                <a:gradFill>
                  <a:gsLst>
                    <a:gs pos="0">
                      <a:srgbClr val="00B0F0">
                        <a:alpha val="0"/>
                      </a:srgbClr>
                    </a:gs>
                    <a:gs pos="100000">
                      <a:srgbClr val="00B0F0"/>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1219272" rtl="0" eaLnBrk="1" fontAlgn="auto" latinLnBrk="0" hangingPunct="1">
                  <a:lnSpc>
                    <a:spcPct val="100000"/>
                  </a:lnSpc>
                  <a:spcBef>
                    <a:spcPts val="0"/>
                  </a:spcBef>
                  <a:spcAft>
                    <a:spcPts val="0"/>
                  </a:spcAft>
                  <a:buClrTx/>
                  <a:buSzTx/>
                  <a:buFontTx/>
                  <a:buNone/>
                  <a:tabLst/>
                  <a:defRPr/>
                </a:pPr>
                <a:endParaRPr kumimoji="0" lang="en-SG" sz="24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120" name="Freeform 9"/>
            <p:cNvSpPr>
              <a:spLocks noEditPoints="1"/>
            </p:cNvSpPr>
            <p:nvPr/>
          </p:nvSpPr>
          <p:spPr bwMode="auto">
            <a:xfrm>
              <a:off x="10085367" y="4063673"/>
              <a:ext cx="288000" cy="216000"/>
            </a:xfrm>
            <a:custGeom>
              <a:avLst/>
              <a:gdLst/>
              <a:ahLst/>
              <a:cxnLst>
                <a:cxn ang="0">
                  <a:pos x="494" y="810"/>
                </a:cxn>
                <a:cxn ang="0">
                  <a:pos x="316" y="791"/>
                </a:cxn>
                <a:cxn ang="0">
                  <a:pos x="189" y="808"/>
                </a:cxn>
                <a:cxn ang="0">
                  <a:pos x="99" y="773"/>
                </a:cxn>
                <a:cxn ang="0">
                  <a:pos x="28" y="692"/>
                </a:cxn>
                <a:cxn ang="0">
                  <a:pos x="2" y="621"/>
                </a:cxn>
                <a:cxn ang="0">
                  <a:pos x="14" y="510"/>
                </a:cxn>
                <a:cxn ang="0">
                  <a:pos x="92" y="406"/>
                </a:cxn>
                <a:cxn ang="0">
                  <a:pos x="203" y="307"/>
                </a:cxn>
                <a:cxn ang="0">
                  <a:pos x="260" y="177"/>
                </a:cxn>
                <a:cxn ang="0">
                  <a:pos x="342" y="87"/>
                </a:cxn>
                <a:cxn ang="0">
                  <a:pos x="453" y="26"/>
                </a:cxn>
                <a:cxn ang="0">
                  <a:pos x="600" y="0"/>
                </a:cxn>
                <a:cxn ang="0">
                  <a:pos x="735" y="24"/>
                </a:cxn>
                <a:cxn ang="0">
                  <a:pos x="895" y="128"/>
                </a:cxn>
                <a:cxn ang="0">
                  <a:pos x="1009" y="234"/>
                </a:cxn>
                <a:cxn ang="0">
                  <a:pos x="1094" y="269"/>
                </a:cxn>
                <a:cxn ang="0">
                  <a:pos x="1183" y="347"/>
                </a:cxn>
                <a:cxn ang="0">
                  <a:pos x="1233" y="456"/>
                </a:cxn>
                <a:cxn ang="0">
                  <a:pos x="1235" y="586"/>
                </a:cxn>
                <a:cxn ang="0">
                  <a:pos x="1190" y="692"/>
                </a:cxn>
                <a:cxn ang="0">
                  <a:pos x="1087" y="789"/>
                </a:cxn>
                <a:cxn ang="0">
                  <a:pos x="976" y="822"/>
                </a:cxn>
                <a:cxn ang="0">
                  <a:pos x="848" y="808"/>
                </a:cxn>
                <a:cxn ang="0">
                  <a:pos x="690" y="815"/>
                </a:cxn>
                <a:cxn ang="0">
                  <a:pos x="810" y="754"/>
                </a:cxn>
                <a:cxn ang="0">
                  <a:pos x="945" y="791"/>
                </a:cxn>
                <a:cxn ang="0">
                  <a:pos x="1035" y="775"/>
                </a:cxn>
                <a:cxn ang="0">
                  <a:pos x="1113" y="730"/>
                </a:cxn>
                <a:cxn ang="0">
                  <a:pos x="1176" y="652"/>
                </a:cxn>
                <a:cxn ang="0">
                  <a:pos x="1207" y="539"/>
                </a:cxn>
                <a:cxn ang="0">
                  <a:pos x="1186" y="423"/>
                </a:cxn>
                <a:cxn ang="0">
                  <a:pos x="1101" y="314"/>
                </a:cxn>
                <a:cxn ang="0">
                  <a:pos x="1023" y="274"/>
                </a:cxn>
                <a:cxn ang="0">
                  <a:pos x="881" y="269"/>
                </a:cxn>
                <a:cxn ang="0">
                  <a:pos x="772" y="326"/>
                </a:cxn>
                <a:cxn ang="0">
                  <a:pos x="720" y="376"/>
                </a:cxn>
                <a:cxn ang="0">
                  <a:pos x="701" y="366"/>
                </a:cxn>
                <a:cxn ang="0">
                  <a:pos x="723" y="326"/>
                </a:cxn>
                <a:cxn ang="0">
                  <a:pos x="822" y="253"/>
                </a:cxn>
                <a:cxn ang="0">
                  <a:pos x="862" y="139"/>
                </a:cxn>
                <a:cxn ang="0">
                  <a:pos x="690" y="45"/>
                </a:cxn>
                <a:cxn ang="0">
                  <a:pos x="501" y="47"/>
                </a:cxn>
                <a:cxn ang="0">
                  <a:pos x="359" y="118"/>
                </a:cxn>
                <a:cxn ang="0">
                  <a:pos x="262" y="239"/>
                </a:cxn>
                <a:cxn ang="0">
                  <a:pos x="267" y="366"/>
                </a:cxn>
                <a:cxn ang="0">
                  <a:pos x="345" y="397"/>
                </a:cxn>
                <a:cxn ang="0">
                  <a:pos x="352" y="418"/>
                </a:cxn>
                <a:cxn ang="0">
                  <a:pos x="333" y="428"/>
                </a:cxn>
                <a:cxn ang="0">
                  <a:pos x="265" y="399"/>
                </a:cxn>
                <a:cxn ang="0">
                  <a:pos x="149" y="411"/>
                </a:cxn>
                <a:cxn ang="0">
                  <a:pos x="57" y="496"/>
                </a:cxn>
                <a:cxn ang="0">
                  <a:pos x="38" y="626"/>
                </a:cxn>
                <a:cxn ang="0">
                  <a:pos x="104" y="735"/>
                </a:cxn>
                <a:cxn ang="0">
                  <a:pos x="224" y="777"/>
                </a:cxn>
                <a:cxn ang="0">
                  <a:pos x="350" y="730"/>
                </a:cxn>
                <a:cxn ang="0">
                  <a:pos x="383" y="713"/>
                </a:cxn>
                <a:cxn ang="0">
                  <a:pos x="489" y="773"/>
                </a:cxn>
                <a:cxn ang="0">
                  <a:pos x="647" y="789"/>
                </a:cxn>
                <a:cxn ang="0">
                  <a:pos x="770" y="744"/>
                </a:cxn>
                <a:cxn ang="0">
                  <a:pos x="789" y="742"/>
                </a:cxn>
              </a:cxnLst>
              <a:rect l="0" t="0" r="r" b="b"/>
              <a:pathLst>
                <a:path w="1240" h="825">
                  <a:moveTo>
                    <a:pt x="586" y="825"/>
                  </a:moveTo>
                  <a:lnTo>
                    <a:pt x="574" y="825"/>
                  </a:lnTo>
                  <a:lnTo>
                    <a:pt x="546" y="820"/>
                  </a:lnTo>
                  <a:lnTo>
                    <a:pt x="534" y="817"/>
                  </a:lnTo>
                  <a:lnTo>
                    <a:pt x="520" y="815"/>
                  </a:lnTo>
                  <a:lnTo>
                    <a:pt x="505" y="813"/>
                  </a:lnTo>
                  <a:lnTo>
                    <a:pt x="494" y="810"/>
                  </a:lnTo>
                  <a:lnTo>
                    <a:pt x="456" y="796"/>
                  </a:lnTo>
                  <a:lnTo>
                    <a:pt x="444" y="789"/>
                  </a:lnTo>
                  <a:lnTo>
                    <a:pt x="418" y="777"/>
                  </a:lnTo>
                  <a:lnTo>
                    <a:pt x="378" y="751"/>
                  </a:lnTo>
                  <a:lnTo>
                    <a:pt x="347" y="775"/>
                  </a:lnTo>
                  <a:lnTo>
                    <a:pt x="333" y="784"/>
                  </a:lnTo>
                  <a:lnTo>
                    <a:pt x="316" y="791"/>
                  </a:lnTo>
                  <a:lnTo>
                    <a:pt x="298" y="799"/>
                  </a:lnTo>
                  <a:lnTo>
                    <a:pt x="281" y="803"/>
                  </a:lnTo>
                  <a:lnTo>
                    <a:pt x="262" y="808"/>
                  </a:lnTo>
                  <a:lnTo>
                    <a:pt x="243" y="810"/>
                  </a:lnTo>
                  <a:lnTo>
                    <a:pt x="224" y="813"/>
                  </a:lnTo>
                  <a:lnTo>
                    <a:pt x="201" y="810"/>
                  </a:lnTo>
                  <a:lnTo>
                    <a:pt x="189" y="808"/>
                  </a:lnTo>
                  <a:lnTo>
                    <a:pt x="179" y="808"/>
                  </a:lnTo>
                  <a:lnTo>
                    <a:pt x="146" y="799"/>
                  </a:lnTo>
                  <a:lnTo>
                    <a:pt x="139" y="794"/>
                  </a:lnTo>
                  <a:lnTo>
                    <a:pt x="128" y="789"/>
                  </a:lnTo>
                  <a:lnTo>
                    <a:pt x="118" y="784"/>
                  </a:lnTo>
                  <a:lnTo>
                    <a:pt x="109" y="780"/>
                  </a:lnTo>
                  <a:lnTo>
                    <a:pt x="99" y="773"/>
                  </a:lnTo>
                  <a:lnTo>
                    <a:pt x="92" y="768"/>
                  </a:lnTo>
                  <a:lnTo>
                    <a:pt x="73" y="754"/>
                  </a:lnTo>
                  <a:lnTo>
                    <a:pt x="59" y="737"/>
                  </a:lnTo>
                  <a:lnTo>
                    <a:pt x="52" y="730"/>
                  </a:lnTo>
                  <a:lnTo>
                    <a:pt x="45" y="721"/>
                  </a:lnTo>
                  <a:lnTo>
                    <a:pt x="38" y="713"/>
                  </a:lnTo>
                  <a:lnTo>
                    <a:pt x="28" y="692"/>
                  </a:lnTo>
                  <a:lnTo>
                    <a:pt x="24" y="683"/>
                  </a:lnTo>
                  <a:lnTo>
                    <a:pt x="19" y="673"/>
                  </a:lnTo>
                  <a:lnTo>
                    <a:pt x="14" y="664"/>
                  </a:lnTo>
                  <a:lnTo>
                    <a:pt x="9" y="654"/>
                  </a:lnTo>
                  <a:lnTo>
                    <a:pt x="7" y="643"/>
                  </a:lnTo>
                  <a:lnTo>
                    <a:pt x="5" y="633"/>
                  </a:lnTo>
                  <a:lnTo>
                    <a:pt x="2" y="621"/>
                  </a:lnTo>
                  <a:lnTo>
                    <a:pt x="2" y="610"/>
                  </a:lnTo>
                  <a:lnTo>
                    <a:pt x="0" y="598"/>
                  </a:lnTo>
                  <a:lnTo>
                    <a:pt x="0" y="586"/>
                  </a:lnTo>
                  <a:lnTo>
                    <a:pt x="2" y="567"/>
                  </a:lnTo>
                  <a:lnTo>
                    <a:pt x="5" y="548"/>
                  </a:lnTo>
                  <a:lnTo>
                    <a:pt x="7" y="529"/>
                  </a:lnTo>
                  <a:lnTo>
                    <a:pt x="14" y="510"/>
                  </a:lnTo>
                  <a:lnTo>
                    <a:pt x="21" y="494"/>
                  </a:lnTo>
                  <a:lnTo>
                    <a:pt x="28" y="477"/>
                  </a:lnTo>
                  <a:lnTo>
                    <a:pt x="40" y="461"/>
                  </a:lnTo>
                  <a:lnTo>
                    <a:pt x="50" y="444"/>
                  </a:lnTo>
                  <a:lnTo>
                    <a:pt x="61" y="432"/>
                  </a:lnTo>
                  <a:lnTo>
                    <a:pt x="76" y="418"/>
                  </a:lnTo>
                  <a:lnTo>
                    <a:pt x="92" y="406"/>
                  </a:lnTo>
                  <a:lnTo>
                    <a:pt x="106" y="395"/>
                  </a:lnTo>
                  <a:lnTo>
                    <a:pt x="120" y="387"/>
                  </a:lnTo>
                  <a:lnTo>
                    <a:pt x="139" y="378"/>
                  </a:lnTo>
                  <a:lnTo>
                    <a:pt x="156" y="371"/>
                  </a:lnTo>
                  <a:lnTo>
                    <a:pt x="194" y="364"/>
                  </a:lnTo>
                  <a:lnTo>
                    <a:pt x="198" y="326"/>
                  </a:lnTo>
                  <a:lnTo>
                    <a:pt x="203" y="307"/>
                  </a:lnTo>
                  <a:lnTo>
                    <a:pt x="208" y="291"/>
                  </a:lnTo>
                  <a:lnTo>
                    <a:pt x="213" y="274"/>
                  </a:lnTo>
                  <a:lnTo>
                    <a:pt x="217" y="255"/>
                  </a:lnTo>
                  <a:lnTo>
                    <a:pt x="224" y="239"/>
                  </a:lnTo>
                  <a:lnTo>
                    <a:pt x="241" y="206"/>
                  </a:lnTo>
                  <a:lnTo>
                    <a:pt x="250" y="191"/>
                  </a:lnTo>
                  <a:lnTo>
                    <a:pt x="260" y="177"/>
                  </a:lnTo>
                  <a:lnTo>
                    <a:pt x="269" y="163"/>
                  </a:lnTo>
                  <a:lnTo>
                    <a:pt x="281" y="149"/>
                  </a:lnTo>
                  <a:lnTo>
                    <a:pt x="293" y="135"/>
                  </a:lnTo>
                  <a:lnTo>
                    <a:pt x="305" y="121"/>
                  </a:lnTo>
                  <a:lnTo>
                    <a:pt x="316" y="109"/>
                  </a:lnTo>
                  <a:lnTo>
                    <a:pt x="331" y="97"/>
                  </a:lnTo>
                  <a:lnTo>
                    <a:pt x="342" y="87"/>
                  </a:lnTo>
                  <a:lnTo>
                    <a:pt x="357" y="76"/>
                  </a:lnTo>
                  <a:lnTo>
                    <a:pt x="373" y="66"/>
                  </a:lnTo>
                  <a:lnTo>
                    <a:pt x="387" y="57"/>
                  </a:lnTo>
                  <a:lnTo>
                    <a:pt x="404" y="47"/>
                  </a:lnTo>
                  <a:lnTo>
                    <a:pt x="420" y="40"/>
                  </a:lnTo>
                  <a:lnTo>
                    <a:pt x="435" y="33"/>
                  </a:lnTo>
                  <a:lnTo>
                    <a:pt x="453" y="26"/>
                  </a:lnTo>
                  <a:lnTo>
                    <a:pt x="470" y="19"/>
                  </a:lnTo>
                  <a:lnTo>
                    <a:pt x="487" y="14"/>
                  </a:lnTo>
                  <a:lnTo>
                    <a:pt x="505" y="9"/>
                  </a:lnTo>
                  <a:lnTo>
                    <a:pt x="524" y="7"/>
                  </a:lnTo>
                  <a:lnTo>
                    <a:pt x="543" y="2"/>
                  </a:lnTo>
                  <a:lnTo>
                    <a:pt x="560" y="0"/>
                  </a:lnTo>
                  <a:lnTo>
                    <a:pt x="600" y="0"/>
                  </a:lnTo>
                  <a:lnTo>
                    <a:pt x="614" y="0"/>
                  </a:lnTo>
                  <a:lnTo>
                    <a:pt x="628" y="0"/>
                  </a:lnTo>
                  <a:lnTo>
                    <a:pt x="642" y="2"/>
                  </a:lnTo>
                  <a:lnTo>
                    <a:pt x="654" y="2"/>
                  </a:lnTo>
                  <a:lnTo>
                    <a:pt x="683" y="7"/>
                  </a:lnTo>
                  <a:lnTo>
                    <a:pt x="709" y="14"/>
                  </a:lnTo>
                  <a:lnTo>
                    <a:pt x="735" y="24"/>
                  </a:lnTo>
                  <a:lnTo>
                    <a:pt x="761" y="33"/>
                  </a:lnTo>
                  <a:lnTo>
                    <a:pt x="787" y="45"/>
                  </a:lnTo>
                  <a:lnTo>
                    <a:pt x="810" y="59"/>
                  </a:lnTo>
                  <a:lnTo>
                    <a:pt x="834" y="73"/>
                  </a:lnTo>
                  <a:lnTo>
                    <a:pt x="855" y="90"/>
                  </a:lnTo>
                  <a:lnTo>
                    <a:pt x="876" y="106"/>
                  </a:lnTo>
                  <a:lnTo>
                    <a:pt x="895" y="128"/>
                  </a:lnTo>
                  <a:lnTo>
                    <a:pt x="914" y="147"/>
                  </a:lnTo>
                  <a:lnTo>
                    <a:pt x="931" y="170"/>
                  </a:lnTo>
                  <a:lnTo>
                    <a:pt x="947" y="191"/>
                  </a:lnTo>
                  <a:lnTo>
                    <a:pt x="954" y="203"/>
                  </a:lnTo>
                  <a:lnTo>
                    <a:pt x="968" y="229"/>
                  </a:lnTo>
                  <a:lnTo>
                    <a:pt x="994" y="232"/>
                  </a:lnTo>
                  <a:lnTo>
                    <a:pt x="1009" y="234"/>
                  </a:lnTo>
                  <a:lnTo>
                    <a:pt x="1023" y="239"/>
                  </a:lnTo>
                  <a:lnTo>
                    <a:pt x="1035" y="241"/>
                  </a:lnTo>
                  <a:lnTo>
                    <a:pt x="1046" y="246"/>
                  </a:lnTo>
                  <a:lnTo>
                    <a:pt x="1058" y="250"/>
                  </a:lnTo>
                  <a:lnTo>
                    <a:pt x="1070" y="255"/>
                  </a:lnTo>
                  <a:lnTo>
                    <a:pt x="1082" y="262"/>
                  </a:lnTo>
                  <a:lnTo>
                    <a:pt x="1094" y="269"/>
                  </a:lnTo>
                  <a:lnTo>
                    <a:pt x="1117" y="284"/>
                  </a:lnTo>
                  <a:lnTo>
                    <a:pt x="1127" y="291"/>
                  </a:lnTo>
                  <a:lnTo>
                    <a:pt x="1136" y="298"/>
                  </a:lnTo>
                  <a:lnTo>
                    <a:pt x="1148" y="310"/>
                  </a:lnTo>
                  <a:lnTo>
                    <a:pt x="1157" y="317"/>
                  </a:lnTo>
                  <a:lnTo>
                    <a:pt x="1164" y="328"/>
                  </a:lnTo>
                  <a:lnTo>
                    <a:pt x="1183" y="347"/>
                  </a:lnTo>
                  <a:lnTo>
                    <a:pt x="1190" y="359"/>
                  </a:lnTo>
                  <a:lnTo>
                    <a:pt x="1198" y="371"/>
                  </a:lnTo>
                  <a:lnTo>
                    <a:pt x="1209" y="392"/>
                  </a:lnTo>
                  <a:lnTo>
                    <a:pt x="1221" y="418"/>
                  </a:lnTo>
                  <a:lnTo>
                    <a:pt x="1226" y="430"/>
                  </a:lnTo>
                  <a:lnTo>
                    <a:pt x="1228" y="444"/>
                  </a:lnTo>
                  <a:lnTo>
                    <a:pt x="1233" y="456"/>
                  </a:lnTo>
                  <a:lnTo>
                    <a:pt x="1235" y="470"/>
                  </a:lnTo>
                  <a:lnTo>
                    <a:pt x="1238" y="484"/>
                  </a:lnTo>
                  <a:lnTo>
                    <a:pt x="1240" y="513"/>
                  </a:lnTo>
                  <a:lnTo>
                    <a:pt x="1240" y="524"/>
                  </a:lnTo>
                  <a:lnTo>
                    <a:pt x="1240" y="558"/>
                  </a:lnTo>
                  <a:lnTo>
                    <a:pt x="1238" y="572"/>
                  </a:lnTo>
                  <a:lnTo>
                    <a:pt x="1235" y="586"/>
                  </a:lnTo>
                  <a:lnTo>
                    <a:pt x="1231" y="600"/>
                  </a:lnTo>
                  <a:lnTo>
                    <a:pt x="1228" y="614"/>
                  </a:lnTo>
                  <a:lnTo>
                    <a:pt x="1224" y="628"/>
                  </a:lnTo>
                  <a:lnTo>
                    <a:pt x="1219" y="640"/>
                  </a:lnTo>
                  <a:lnTo>
                    <a:pt x="1205" y="669"/>
                  </a:lnTo>
                  <a:lnTo>
                    <a:pt x="1198" y="680"/>
                  </a:lnTo>
                  <a:lnTo>
                    <a:pt x="1190" y="692"/>
                  </a:lnTo>
                  <a:lnTo>
                    <a:pt x="1174" y="716"/>
                  </a:lnTo>
                  <a:lnTo>
                    <a:pt x="1164" y="728"/>
                  </a:lnTo>
                  <a:lnTo>
                    <a:pt x="1143" y="747"/>
                  </a:lnTo>
                  <a:lnTo>
                    <a:pt x="1134" y="756"/>
                  </a:lnTo>
                  <a:lnTo>
                    <a:pt x="1110" y="775"/>
                  </a:lnTo>
                  <a:lnTo>
                    <a:pt x="1098" y="782"/>
                  </a:lnTo>
                  <a:lnTo>
                    <a:pt x="1087" y="789"/>
                  </a:lnTo>
                  <a:lnTo>
                    <a:pt x="1058" y="801"/>
                  </a:lnTo>
                  <a:lnTo>
                    <a:pt x="1046" y="806"/>
                  </a:lnTo>
                  <a:lnTo>
                    <a:pt x="1032" y="810"/>
                  </a:lnTo>
                  <a:lnTo>
                    <a:pt x="1018" y="815"/>
                  </a:lnTo>
                  <a:lnTo>
                    <a:pt x="1004" y="817"/>
                  </a:lnTo>
                  <a:lnTo>
                    <a:pt x="990" y="822"/>
                  </a:lnTo>
                  <a:lnTo>
                    <a:pt x="976" y="822"/>
                  </a:lnTo>
                  <a:lnTo>
                    <a:pt x="959" y="825"/>
                  </a:lnTo>
                  <a:lnTo>
                    <a:pt x="945" y="825"/>
                  </a:lnTo>
                  <a:lnTo>
                    <a:pt x="924" y="825"/>
                  </a:lnTo>
                  <a:lnTo>
                    <a:pt x="905" y="822"/>
                  </a:lnTo>
                  <a:lnTo>
                    <a:pt x="886" y="820"/>
                  </a:lnTo>
                  <a:lnTo>
                    <a:pt x="867" y="815"/>
                  </a:lnTo>
                  <a:lnTo>
                    <a:pt x="848" y="808"/>
                  </a:lnTo>
                  <a:lnTo>
                    <a:pt x="831" y="803"/>
                  </a:lnTo>
                  <a:lnTo>
                    <a:pt x="813" y="794"/>
                  </a:lnTo>
                  <a:lnTo>
                    <a:pt x="782" y="777"/>
                  </a:lnTo>
                  <a:lnTo>
                    <a:pt x="749" y="794"/>
                  </a:lnTo>
                  <a:lnTo>
                    <a:pt x="730" y="803"/>
                  </a:lnTo>
                  <a:lnTo>
                    <a:pt x="711" y="810"/>
                  </a:lnTo>
                  <a:lnTo>
                    <a:pt x="690" y="815"/>
                  </a:lnTo>
                  <a:lnTo>
                    <a:pt x="671" y="820"/>
                  </a:lnTo>
                  <a:lnTo>
                    <a:pt x="650" y="822"/>
                  </a:lnTo>
                  <a:lnTo>
                    <a:pt x="624" y="825"/>
                  </a:lnTo>
                  <a:lnTo>
                    <a:pt x="600" y="825"/>
                  </a:lnTo>
                  <a:lnTo>
                    <a:pt x="586" y="825"/>
                  </a:lnTo>
                  <a:close/>
                  <a:moveTo>
                    <a:pt x="794" y="744"/>
                  </a:moveTo>
                  <a:lnTo>
                    <a:pt x="810" y="754"/>
                  </a:lnTo>
                  <a:lnTo>
                    <a:pt x="829" y="763"/>
                  </a:lnTo>
                  <a:lnTo>
                    <a:pt x="846" y="773"/>
                  </a:lnTo>
                  <a:lnTo>
                    <a:pt x="864" y="777"/>
                  </a:lnTo>
                  <a:lnTo>
                    <a:pt x="883" y="784"/>
                  </a:lnTo>
                  <a:lnTo>
                    <a:pt x="905" y="787"/>
                  </a:lnTo>
                  <a:lnTo>
                    <a:pt x="924" y="789"/>
                  </a:lnTo>
                  <a:lnTo>
                    <a:pt x="945" y="791"/>
                  </a:lnTo>
                  <a:lnTo>
                    <a:pt x="957" y="791"/>
                  </a:lnTo>
                  <a:lnTo>
                    <a:pt x="971" y="789"/>
                  </a:lnTo>
                  <a:lnTo>
                    <a:pt x="985" y="787"/>
                  </a:lnTo>
                  <a:lnTo>
                    <a:pt x="997" y="784"/>
                  </a:lnTo>
                  <a:lnTo>
                    <a:pt x="1009" y="782"/>
                  </a:lnTo>
                  <a:lnTo>
                    <a:pt x="1023" y="780"/>
                  </a:lnTo>
                  <a:lnTo>
                    <a:pt x="1035" y="775"/>
                  </a:lnTo>
                  <a:lnTo>
                    <a:pt x="1046" y="770"/>
                  </a:lnTo>
                  <a:lnTo>
                    <a:pt x="1058" y="765"/>
                  </a:lnTo>
                  <a:lnTo>
                    <a:pt x="1070" y="758"/>
                  </a:lnTo>
                  <a:lnTo>
                    <a:pt x="1079" y="754"/>
                  </a:lnTo>
                  <a:lnTo>
                    <a:pt x="1091" y="744"/>
                  </a:lnTo>
                  <a:lnTo>
                    <a:pt x="1103" y="737"/>
                  </a:lnTo>
                  <a:lnTo>
                    <a:pt x="1113" y="730"/>
                  </a:lnTo>
                  <a:lnTo>
                    <a:pt x="1120" y="723"/>
                  </a:lnTo>
                  <a:lnTo>
                    <a:pt x="1138" y="704"/>
                  </a:lnTo>
                  <a:lnTo>
                    <a:pt x="1148" y="695"/>
                  </a:lnTo>
                  <a:lnTo>
                    <a:pt x="1155" y="685"/>
                  </a:lnTo>
                  <a:lnTo>
                    <a:pt x="1162" y="673"/>
                  </a:lnTo>
                  <a:lnTo>
                    <a:pt x="1169" y="664"/>
                  </a:lnTo>
                  <a:lnTo>
                    <a:pt x="1176" y="652"/>
                  </a:lnTo>
                  <a:lnTo>
                    <a:pt x="1181" y="640"/>
                  </a:lnTo>
                  <a:lnTo>
                    <a:pt x="1186" y="628"/>
                  </a:lnTo>
                  <a:lnTo>
                    <a:pt x="1190" y="617"/>
                  </a:lnTo>
                  <a:lnTo>
                    <a:pt x="1200" y="593"/>
                  </a:lnTo>
                  <a:lnTo>
                    <a:pt x="1205" y="567"/>
                  </a:lnTo>
                  <a:lnTo>
                    <a:pt x="1207" y="553"/>
                  </a:lnTo>
                  <a:lnTo>
                    <a:pt x="1207" y="539"/>
                  </a:lnTo>
                  <a:lnTo>
                    <a:pt x="1207" y="513"/>
                  </a:lnTo>
                  <a:lnTo>
                    <a:pt x="1207" y="499"/>
                  </a:lnTo>
                  <a:lnTo>
                    <a:pt x="1205" y="484"/>
                  </a:lnTo>
                  <a:lnTo>
                    <a:pt x="1202" y="473"/>
                  </a:lnTo>
                  <a:lnTo>
                    <a:pt x="1200" y="461"/>
                  </a:lnTo>
                  <a:lnTo>
                    <a:pt x="1190" y="435"/>
                  </a:lnTo>
                  <a:lnTo>
                    <a:pt x="1186" y="423"/>
                  </a:lnTo>
                  <a:lnTo>
                    <a:pt x="1176" y="399"/>
                  </a:lnTo>
                  <a:lnTo>
                    <a:pt x="1169" y="387"/>
                  </a:lnTo>
                  <a:lnTo>
                    <a:pt x="1162" y="378"/>
                  </a:lnTo>
                  <a:lnTo>
                    <a:pt x="1148" y="357"/>
                  </a:lnTo>
                  <a:lnTo>
                    <a:pt x="1129" y="338"/>
                  </a:lnTo>
                  <a:lnTo>
                    <a:pt x="1113" y="321"/>
                  </a:lnTo>
                  <a:lnTo>
                    <a:pt x="1101" y="314"/>
                  </a:lnTo>
                  <a:lnTo>
                    <a:pt x="1091" y="307"/>
                  </a:lnTo>
                  <a:lnTo>
                    <a:pt x="1079" y="300"/>
                  </a:lnTo>
                  <a:lnTo>
                    <a:pt x="1070" y="293"/>
                  </a:lnTo>
                  <a:lnTo>
                    <a:pt x="1058" y="288"/>
                  </a:lnTo>
                  <a:lnTo>
                    <a:pt x="1046" y="281"/>
                  </a:lnTo>
                  <a:lnTo>
                    <a:pt x="1035" y="276"/>
                  </a:lnTo>
                  <a:lnTo>
                    <a:pt x="1023" y="274"/>
                  </a:lnTo>
                  <a:lnTo>
                    <a:pt x="1009" y="269"/>
                  </a:lnTo>
                  <a:lnTo>
                    <a:pt x="997" y="267"/>
                  </a:lnTo>
                  <a:lnTo>
                    <a:pt x="971" y="262"/>
                  </a:lnTo>
                  <a:lnTo>
                    <a:pt x="945" y="260"/>
                  </a:lnTo>
                  <a:lnTo>
                    <a:pt x="914" y="262"/>
                  </a:lnTo>
                  <a:lnTo>
                    <a:pt x="898" y="265"/>
                  </a:lnTo>
                  <a:lnTo>
                    <a:pt x="881" y="269"/>
                  </a:lnTo>
                  <a:lnTo>
                    <a:pt x="867" y="274"/>
                  </a:lnTo>
                  <a:lnTo>
                    <a:pt x="853" y="279"/>
                  </a:lnTo>
                  <a:lnTo>
                    <a:pt x="838" y="284"/>
                  </a:lnTo>
                  <a:lnTo>
                    <a:pt x="824" y="291"/>
                  </a:lnTo>
                  <a:lnTo>
                    <a:pt x="798" y="305"/>
                  </a:lnTo>
                  <a:lnTo>
                    <a:pt x="787" y="314"/>
                  </a:lnTo>
                  <a:lnTo>
                    <a:pt x="772" y="326"/>
                  </a:lnTo>
                  <a:lnTo>
                    <a:pt x="751" y="345"/>
                  </a:lnTo>
                  <a:lnTo>
                    <a:pt x="742" y="357"/>
                  </a:lnTo>
                  <a:lnTo>
                    <a:pt x="735" y="369"/>
                  </a:lnTo>
                  <a:lnTo>
                    <a:pt x="730" y="371"/>
                  </a:lnTo>
                  <a:lnTo>
                    <a:pt x="725" y="373"/>
                  </a:lnTo>
                  <a:lnTo>
                    <a:pt x="723" y="376"/>
                  </a:lnTo>
                  <a:lnTo>
                    <a:pt x="720" y="376"/>
                  </a:lnTo>
                  <a:lnTo>
                    <a:pt x="718" y="376"/>
                  </a:lnTo>
                  <a:lnTo>
                    <a:pt x="716" y="376"/>
                  </a:lnTo>
                  <a:lnTo>
                    <a:pt x="711" y="373"/>
                  </a:lnTo>
                  <a:lnTo>
                    <a:pt x="709" y="373"/>
                  </a:lnTo>
                  <a:lnTo>
                    <a:pt x="706" y="371"/>
                  </a:lnTo>
                  <a:lnTo>
                    <a:pt x="704" y="369"/>
                  </a:lnTo>
                  <a:lnTo>
                    <a:pt x="701" y="366"/>
                  </a:lnTo>
                  <a:lnTo>
                    <a:pt x="701" y="361"/>
                  </a:lnTo>
                  <a:lnTo>
                    <a:pt x="701" y="359"/>
                  </a:lnTo>
                  <a:lnTo>
                    <a:pt x="701" y="357"/>
                  </a:lnTo>
                  <a:lnTo>
                    <a:pt x="704" y="352"/>
                  </a:lnTo>
                  <a:lnTo>
                    <a:pt x="706" y="347"/>
                  </a:lnTo>
                  <a:lnTo>
                    <a:pt x="713" y="338"/>
                  </a:lnTo>
                  <a:lnTo>
                    <a:pt x="723" y="326"/>
                  </a:lnTo>
                  <a:lnTo>
                    <a:pt x="732" y="317"/>
                  </a:lnTo>
                  <a:lnTo>
                    <a:pt x="742" y="307"/>
                  </a:lnTo>
                  <a:lnTo>
                    <a:pt x="753" y="298"/>
                  </a:lnTo>
                  <a:lnTo>
                    <a:pt x="775" y="281"/>
                  </a:lnTo>
                  <a:lnTo>
                    <a:pt x="798" y="267"/>
                  </a:lnTo>
                  <a:lnTo>
                    <a:pt x="810" y="260"/>
                  </a:lnTo>
                  <a:lnTo>
                    <a:pt x="822" y="253"/>
                  </a:lnTo>
                  <a:lnTo>
                    <a:pt x="834" y="248"/>
                  </a:lnTo>
                  <a:lnTo>
                    <a:pt x="848" y="243"/>
                  </a:lnTo>
                  <a:lnTo>
                    <a:pt x="874" y="236"/>
                  </a:lnTo>
                  <a:lnTo>
                    <a:pt x="931" y="227"/>
                  </a:lnTo>
                  <a:lnTo>
                    <a:pt x="890" y="172"/>
                  </a:lnTo>
                  <a:lnTo>
                    <a:pt x="876" y="156"/>
                  </a:lnTo>
                  <a:lnTo>
                    <a:pt x="862" y="139"/>
                  </a:lnTo>
                  <a:lnTo>
                    <a:pt x="846" y="125"/>
                  </a:lnTo>
                  <a:lnTo>
                    <a:pt x="827" y="111"/>
                  </a:lnTo>
                  <a:lnTo>
                    <a:pt x="810" y="99"/>
                  </a:lnTo>
                  <a:lnTo>
                    <a:pt x="791" y="87"/>
                  </a:lnTo>
                  <a:lnTo>
                    <a:pt x="770" y="76"/>
                  </a:lnTo>
                  <a:lnTo>
                    <a:pt x="732" y="57"/>
                  </a:lnTo>
                  <a:lnTo>
                    <a:pt x="690" y="45"/>
                  </a:lnTo>
                  <a:lnTo>
                    <a:pt x="666" y="40"/>
                  </a:lnTo>
                  <a:lnTo>
                    <a:pt x="645" y="35"/>
                  </a:lnTo>
                  <a:lnTo>
                    <a:pt x="621" y="35"/>
                  </a:lnTo>
                  <a:lnTo>
                    <a:pt x="600" y="33"/>
                  </a:lnTo>
                  <a:lnTo>
                    <a:pt x="564" y="35"/>
                  </a:lnTo>
                  <a:lnTo>
                    <a:pt x="534" y="38"/>
                  </a:lnTo>
                  <a:lnTo>
                    <a:pt x="501" y="47"/>
                  </a:lnTo>
                  <a:lnTo>
                    <a:pt x="470" y="54"/>
                  </a:lnTo>
                  <a:lnTo>
                    <a:pt x="453" y="61"/>
                  </a:lnTo>
                  <a:lnTo>
                    <a:pt x="439" y="69"/>
                  </a:lnTo>
                  <a:lnTo>
                    <a:pt x="425" y="73"/>
                  </a:lnTo>
                  <a:lnTo>
                    <a:pt x="411" y="83"/>
                  </a:lnTo>
                  <a:lnTo>
                    <a:pt x="397" y="90"/>
                  </a:lnTo>
                  <a:lnTo>
                    <a:pt x="359" y="118"/>
                  </a:lnTo>
                  <a:lnTo>
                    <a:pt x="347" y="128"/>
                  </a:lnTo>
                  <a:lnTo>
                    <a:pt x="335" y="139"/>
                  </a:lnTo>
                  <a:lnTo>
                    <a:pt x="324" y="151"/>
                  </a:lnTo>
                  <a:lnTo>
                    <a:pt x="295" y="184"/>
                  </a:lnTo>
                  <a:lnTo>
                    <a:pt x="286" y="198"/>
                  </a:lnTo>
                  <a:lnTo>
                    <a:pt x="276" y="213"/>
                  </a:lnTo>
                  <a:lnTo>
                    <a:pt x="262" y="239"/>
                  </a:lnTo>
                  <a:lnTo>
                    <a:pt x="255" y="255"/>
                  </a:lnTo>
                  <a:lnTo>
                    <a:pt x="248" y="269"/>
                  </a:lnTo>
                  <a:lnTo>
                    <a:pt x="243" y="286"/>
                  </a:lnTo>
                  <a:lnTo>
                    <a:pt x="239" y="300"/>
                  </a:lnTo>
                  <a:lnTo>
                    <a:pt x="234" y="317"/>
                  </a:lnTo>
                  <a:lnTo>
                    <a:pt x="227" y="359"/>
                  </a:lnTo>
                  <a:lnTo>
                    <a:pt x="267" y="366"/>
                  </a:lnTo>
                  <a:lnTo>
                    <a:pt x="279" y="369"/>
                  </a:lnTo>
                  <a:lnTo>
                    <a:pt x="290" y="371"/>
                  </a:lnTo>
                  <a:lnTo>
                    <a:pt x="302" y="376"/>
                  </a:lnTo>
                  <a:lnTo>
                    <a:pt x="314" y="380"/>
                  </a:lnTo>
                  <a:lnTo>
                    <a:pt x="324" y="385"/>
                  </a:lnTo>
                  <a:lnTo>
                    <a:pt x="335" y="392"/>
                  </a:lnTo>
                  <a:lnTo>
                    <a:pt x="345" y="397"/>
                  </a:lnTo>
                  <a:lnTo>
                    <a:pt x="347" y="399"/>
                  </a:lnTo>
                  <a:lnTo>
                    <a:pt x="350" y="402"/>
                  </a:lnTo>
                  <a:lnTo>
                    <a:pt x="352" y="406"/>
                  </a:lnTo>
                  <a:lnTo>
                    <a:pt x="352" y="409"/>
                  </a:lnTo>
                  <a:lnTo>
                    <a:pt x="352" y="411"/>
                  </a:lnTo>
                  <a:lnTo>
                    <a:pt x="352" y="416"/>
                  </a:lnTo>
                  <a:lnTo>
                    <a:pt x="352" y="418"/>
                  </a:lnTo>
                  <a:lnTo>
                    <a:pt x="350" y="421"/>
                  </a:lnTo>
                  <a:lnTo>
                    <a:pt x="347" y="423"/>
                  </a:lnTo>
                  <a:lnTo>
                    <a:pt x="345" y="425"/>
                  </a:lnTo>
                  <a:lnTo>
                    <a:pt x="342" y="428"/>
                  </a:lnTo>
                  <a:lnTo>
                    <a:pt x="340" y="428"/>
                  </a:lnTo>
                  <a:lnTo>
                    <a:pt x="338" y="428"/>
                  </a:lnTo>
                  <a:lnTo>
                    <a:pt x="333" y="428"/>
                  </a:lnTo>
                  <a:lnTo>
                    <a:pt x="328" y="428"/>
                  </a:lnTo>
                  <a:lnTo>
                    <a:pt x="326" y="425"/>
                  </a:lnTo>
                  <a:lnTo>
                    <a:pt x="314" y="418"/>
                  </a:lnTo>
                  <a:lnTo>
                    <a:pt x="305" y="413"/>
                  </a:lnTo>
                  <a:lnTo>
                    <a:pt x="290" y="406"/>
                  </a:lnTo>
                  <a:lnTo>
                    <a:pt x="276" y="404"/>
                  </a:lnTo>
                  <a:lnTo>
                    <a:pt x="265" y="399"/>
                  </a:lnTo>
                  <a:lnTo>
                    <a:pt x="250" y="397"/>
                  </a:lnTo>
                  <a:lnTo>
                    <a:pt x="236" y="397"/>
                  </a:lnTo>
                  <a:lnTo>
                    <a:pt x="224" y="395"/>
                  </a:lnTo>
                  <a:lnTo>
                    <a:pt x="205" y="397"/>
                  </a:lnTo>
                  <a:lnTo>
                    <a:pt x="187" y="399"/>
                  </a:lnTo>
                  <a:lnTo>
                    <a:pt x="168" y="404"/>
                  </a:lnTo>
                  <a:lnTo>
                    <a:pt x="149" y="411"/>
                  </a:lnTo>
                  <a:lnTo>
                    <a:pt x="135" y="418"/>
                  </a:lnTo>
                  <a:lnTo>
                    <a:pt x="118" y="428"/>
                  </a:lnTo>
                  <a:lnTo>
                    <a:pt x="104" y="439"/>
                  </a:lnTo>
                  <a:lnTo>
                    <a:pt x="90" y="451"/>
                  </a:lnTo>
                  <a:lnTo>
                    <a:pt x="78" y="465"/>
                  </a:lnTo>
                  <a:lnTo>
                    <a:pt x="66" y="480"/>
                  </a:lnTo>
                  <a:lnTo>
                    <a:pt x="57" y="496"/>
                  </a:lnTo>
                  <a:lnTo>
                    <a:pt x="50" y="513"/>
                  </a:lnTo>
                  <a:lnTo>
                    <a:pt x="42" y="532"/>
                  </a:lnTo>
                  <a:lnTo>
                    <a:pt x="38" y="548"/>
                  </a:lnTo>
                  <a:lnTo>
                    <a:pt x="35" y="567"/>
                  </a:lnTo>
                  <a:lnTo>
                    <a:pt x="33" y="586"/>
                  </a:lnTo>
                  <a:lnTo>
                    <a:pt x="35" y="607"/>
                  </a:lnTo>
                  <a:lnTo>
                    <a:pt x="38" y="626"/>
                  </a:lnTo>
                  <a:lnTo>
                    <a:pt x="42" y="643"/>
                  </a:lnTo>
                  <a:lnTo>
                    <a:pt x="50" y="662"/>
                  </a:lnTo>
                  <a:lnTo>
                    <a:pt x="57" y="678"/>
                  </a:lnTo>
                  <a:lnTo>
                    <a:pt x="66" y="695"/>
                  </a:lnTo>
                  <a:lnTo>
                    <a:pt x="78" y="709"/>
                  </a:lnTo>
                  <a:lnTo>
                    <a:pt x="90" y="721"/>
                  </a:lnTo>
                  <a:lnTo>
                    <a:pt x="104" y="735"/>
                  </a:lnTo>
                  <a:lnTo>
                    <a:pt x="118" y="744"/>
                  </a:lnTo>
                  <a:lnTo>
                    <a:pt x="132" y="754"/>
                  </a:lnTo>
                  <a:lnTo>
                    <a:pt x="151" y="763"/>
                  </a:lnTo>
                  <a:lnTo>
                    <a:pt x="168" y="768"/>
                  </a:lnTo>
                  <a:lnTo>
                    <a:pt x="187" y="775"/>
                  </a:lnTo>
                  <a:lnTo>
                    <a:pt x="205" y="777"/>
                  </a:lnTo>
                  <a:lnTo>
                    <a:pt x="224" y="777"/>
                  </a:lnTo>
                  <a:lnTo>
                    <a:pt x="243" y="777"/>
                  </a:lnTo>
                  <a:lnTo>
                    <a:pt x="265" y="775"/>
                  </a:lnTo>
                  <a:lnTo>
                    <a:pt x="283" y="768"/>
                  </a:lnTo>
                  <a:lnTo>
                    <a:pt x="300" y="761"/>
                  </a:lnTo>
                  <a:lnTo>
                    <a:pt x="316" y="754"/>
                  </a:lnTo>
                  <a:lnTo>
                    <a:pt x="333" y="742"/>
                  </a:lnTo>
                  <a:lnTo>
                    <a:pt x="350" y="730"/>
                  </a:lnTo>
                  <a:lnTo>
                    <a:pt x="364" y="716"/>
                  </a:lnTo>
                  <a:lnTo>
                    <a:pt x="368" y="713"/>
                  </a:lnTo>
                  <a:lnTo>
                    <a:pt x="371" y="713"/>
                  </a:lnTo>
                  <a:lnTo>
                    <a:pt x="378" y="711"/>
                  </a:lnTo>
                  <a:lnTo>
                    <a:pt x="380" y="711"/>
                  </a:lnTo>
                  <a:lnTo>
                    <a:pt x="380" y="713"/>
                  </a:lnTo>
                  <a:lnTo>
                    <a:pt x="383" y="713"/>
                  </a:lnTo>
                  <a:lnTo>
                    <a:pt x="387" y="716"/>
                  </a:lnTo>
                  <a:lnTo>
                    <a:pt x="411" y="732"/>
                  </a:lnTo>
                  <a:lnTo>
                    <a:pt x="437" y="747"/>
                  </a:lnTo>
                  <a:lnTo>
                    <a:pt x="449" y="756"/>
                  </a:lnTo>
                  <a:lnTo>
                    <a:pt x="463" y="761"/>
                  </a:lnTo>
                  <a:lnTo>
                    <a:pt x="477" y="768"/>
                  </a:lnTo>
                  <a:lnTo>
                    <a:pt x="489" y="773"/>
                  </a:lnTo>
                  <a:lnTo>
                    <a:pt x="503" y="777"/>
                  </a:lnTo>
                  <a:lnTo>
                    <a:pt x="517" y="780"/>
                  </a:lnTo>
                  <a:lnTo>
                    <a:pt x="543" y="787"/>
                  </a:lnTo>
                  <a:lnTo>
                    <a:pt x="572" y="789"/>
                  </a:lnTo>
                  <a:lnTo>
                    <a:pt x="586" y="791"/>
                  </a:lnTo>
                  <a:lnTo>
                    <a:pt x="626" y="791"/>
                  </a:lnTo>
                  <a:lnTo>
                    <a:pt x="647" y="789"/>
                  </a:lnTo>
                  <a:lnTo>
                    <a:pt x="671" y="784"/>
                  </a:lnTo>
                  <a:lnTo>
                    <a:pt x="690" y="780"/>
                  </a:lnTo>
                  <a:lnTo>
                    <a:pt x="711" y="775"/>
                  </a:lnTo>
                  <a:lnTo>
                    <a:pt x="730" y="765"/>
                  </a:lnTo>
                  <a:lnTo>
                    <a:pt x="751" y="756"/>
                  </a:lnTo>
                  <a:lnTo>
                    <a:pt x="768" y="744"/>
                  </a:lnTo>
                  <a:lnTo>
                    <a:pt x="770" y="744"/>
                  </a:lnTo>
                  <a:lnTo>
                    <a:pt x="777" y="742"/>
                  </a:lnTo>
                  <a:lnTo>
                    <a:pt x="779" y="739"/>
                  </a:lnTo>
                  <a:lnTo>
                    <a:pt x="784" y="739"/>
                  </a:lnTo>
                  <a:lnTo>
                    <a:pt x="784" y="739"/>
                  </a:lnTo>
                  <a:lnTo>
                    <a:pt x="787" y="739"/>
                  </a:lnTo>
                  <a:lnTo>
                    <a:pt x="787" y="739"/>
                  </a:lnTo>
                  <a:lnTo>
                    <a:pt x="789" y="742"/>
                  </a:lnTo>
                  <a:lnTo>
                    <a:pt x="794" y="744"/>
                  </a:lnTo>
                  <a:close/>
                </a:path>
              </a:pathLst>
            </a:custGeom>
            <a:solidFill>
              <a:srgbClr val="00B0F0"/>
            </a:solidFill>
            <a:ln w="9525">
              <a:noFill/>
              <a:round/>
              <a:headEnd/>
              <a:tailEnd/>
            </a:ln>
          </p:spPr>
          <p:txBody>
            <a:bodyPr lIns="121820" tIns="60911" rIns="121820" bIns="60911"/>
            <a:lstStyle/>
            <a:p>
              <a:pPr marL="0" marR="0" lvl="0" indent="0" algn="l" defTabSz="1624842" rtl="0" eaLnBrk="1" fontAlgn="auto" latinLnBrk="0" hangingPunct="1">
                <a:lnSpc>
                  <a:spcPct val="100000"/>
                </a:lnSpc>
                <a:spcBef>
                  <a:spcPts val="0"/>
                </a:spcBef>
                <a:spcAft>
                  <a:spcPts val="0"/>
                </a:spcAft>
                <a:buClrTx/>
                <a:buSzTx/>
                <a:buFontTx/>
                <a:buNone/>
                <a:tabLst/>
                <a:defRPr/>
              </a:pPr>
              <a:endParaRPr kumimoji="0" lang="zh-CN" altLang="en-US" sz="2397" b="0" i="0" u="none" strike="noStrike" kern="1200" cap="none" spc="0" normalizeH="0" baseline="0" noProof="0">
                <a:ln>
                  <a:noFill/>
                </a:ln>
                <a:solidFill>
                  <a:srgbClr val="EEECE1"/>
                </a:solidFill>
                <a:effectLst/>
                <a:uLnTx/>
                <a:uFillTx/>
                <a:latin typeface="Arial"/>
                <a:ea typeface="微软雅黑"/>
                <a:cs typeface="+mn-cs"/>
              </a:endParaRPr>
            </a:p>
          </p:txBody>
        </p:sp>
        <p:grpSp>
          <p:nvGrpSpPr>
            <p:cNvPr id="121" name="Group 29"/>
            <p:cNvGrpSpPr>
              <a:grpSpLocks noChangeAspect="1"/>
            </p:cNvGrpSpPr>
            <p:nvPr/>
          </p:nvGrpSpPr>
          <p:grpSpPr bwMode="auto">
            <a:xfrm flipH="1">
              <a:off x="9469289" y="4053969"/>
              <a:ext cx="141522" cy="247674"/>
              <a:chOff x="2319" y="1314"/>
              <a:chExt cx="294" cy="414"/>
            </a:xfrm>
          </p:grpSpPr>
          <p:sp>
            <p:nvSpPr>
              <p:cNvPr id="122" name="Freeform 42"/>
              <p:cNvSpPr>
                <a:spLocks noChangeAspect="1"/>
              </p:cNvSpPr>
              <p:nvPr/>
            </p:nvSpPr>
            <p:spPr bwMode="auto">
              <a:xfrm>
                <a:off x="2459" y="1342"/>
                <a:ext cx="14" cy="16"/>
              </a:xfrm>
              <a:custGeom>
                <a:avLst/>
                <a:gdLst/>
                <a:ahLst/>
                <a:cxnLst>
                  <a:cxn ang="0">
                    <a:pos x="2" y="0"/>
                  </a:cxn>
                  <a:cxn ang="0">
                    <a:pos x="12" y="0"/>
                  </a:cxn>
                  <a:cxn ang="0">
                    <a:pos x="14" y="16"/>
                  </a:cxn>
                  <a:cxn ang="0">
                    <a:pos x="0" y="16"/>
                  </a:cxn>
                  <a:cxn ang="0">
                    <a:pos x="2" y="0"/>
                  </a:cxn>
                  <a:cxn ang="0">
                    <a:pos x="2" y="0"/>
                  </a:cxn>
                </a:cxnLst>
                <a:rect l="0" t="0" r="r" b="b"/>
                <a:pathLst>
                  <a:path w="14" h="16">
                    <a:moveTo>
                      <a:pt x="2" y="0"/>
                    </a:moveTo>
                    <a:lnTo>
                      <a:pt x="12" y="0"/>
                    </a:lnTo>
                    <a:lnTo>
                      <a:pt x="14" y="16"/>
                    </a:lnTo>
                    <a:lnTo>
                      <a:pt x="0" y="16"/>
                    </a:lnTo>
                    <a:lnTo>
                      <a:pt x="2" y="0"/>
                    </a:lnTo>
                    <a:lnTo>
                      <a:pt x="2" y="0"/>
                    </a:lnTo>
                    <a:close/>
                  </a:path>
                </a:pathLst>
              </a:custGeom>
              <a:gradFill>
                <a:gsLst>
                  <a:gs pos="0">
                    <a:srgbClr val="0070C0">
                      <a:alpha val="0"/>
                    </a:srgbClr>
                  </a:gs>
                  <a:gs pos="100000">
                    <a:srgbClr val="0070C0">
                      <a:alpha val="40000"/>
                    </a:srgbClr>
                  </a:gs>
                </a:gsLst>
                <a:lin ang="5400000" scaled="0"/>
              </a:gradFill>
              <a:ln w="3175">
                <a:solidFill>
                  <a:srgbClr val="00BAFB"/>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altLang="zh-CN"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sp>
            <p:nvSpPr>
              <p:cNvPr id="123" name="Freeform 43"/>
              <p:cNvSpPr>
                <a:spLocks noChangeAspect="1"/>
              </p:cNvSpPr>
              <p:nvPr/>
            </p:nvSpPr>
            <p:spPr bwMode="auto">
              <a:xfrm>
                <a:off x="2447" y="1354"/>
                <a:ext cx="38" cy="8"/>
              </a:xfrm>
              <a:custGeom>
                <a:avLst/>
                <a:gdLst/>
                <a:ahLst/>
                <a:cxnLst>
                  <a:cxn ang="0">
                    <a:pos x="18" y="0"/>
                  </a:cxn>
                  <a:cxn ang="0">
                    <a:pos x="28" y="4"/>
                  </a:cxn>
                  <a:cxn ang="0">
                    <a:pos x="38" y="8"/>
                  </a:cxn>
                  <a:cxn ang="0">
                    <a:pos x="18" y="8"/>
                  </a:cxn>
                  <a:cxn ang="0">
                    <a:pos x="0" y="8"/>
                  </a:cxn>
                  <a:cxn ang="0">
                    <a:pos x="10" y="4"/>
                  </a:cxn>
                  <a:cxn ang="0">
                    <a:pos x="18" y="0"/>
                  </a:cxn>
                  <a:cxn ang="0">
                    <a:pos x="18" y="0"/>
                  </a:cxn>
                </a:cxnLst>
                <a:rect l="0" t="0" r="r" b="b"/>
                <a:pathLst>
                  <a:path w="38" h="8">
                    <a:moveTo>
                      <a:pt x="18" y="0"/>
                    </a:moveTo>
                    <a:lnTo>
                      <a:pt x="28" y="4"/>
                    </a:lnTo>
                    <a:lnTo>
                      <a:pt x="38" y="8"/>
                    </a:lnTo>
                    <a:lnTo>
                      <a:pt x="18" y="8"/>
                    </a:lnTo>
                    <a:lnTo>
                      <a:pt x="0" y="8"/>
                    </a:lnTo>
                    <a:lnTo>
                      <a:pt x="10" y="4"/>
                    </a:lnTo>
                    <a:lnTo>
                      <a:pt x="18" y="0"/>
                    </a:lnTo>
                    <a:lnTo>
                      <a:pt x="18" y="0"/>
                    </a:lnTo>
                    <a:close/>
                  </a:path>
                </a:pathLst>
              </a:custGeom>
              <a:gradFill>
                <a:gsLst>
                  <a:gs pos="0">
                    <a:srgbClr val="0070C0">
                      <a:alpha val="0"/>
                    </a:srgbClr>
                  </a:gs>
                  <a:gs pos="100000">
                    <a:srgbClr val="0070C0">
                      <a:alpha val="40000"/>
                    </a:srgbClr>
                  </a:gs>
                </a:gsLst>
                <a:lin ang="5400000" scaled="0"/>
              </a:gradFill>
              <a:ln w="3175">
                <a:solidFill>
                  <a:srgbClr val="00BAFB"/>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altLang="zh-CN"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sp>
            <p:nvSpPr>
              <p:cNvPr id="124" name="Freeform 44"/>
              <p:cNvSpPr>
                <a:spLocks noChangeAspect="1" noEditPoints="1"/>
              </p:cNvSpPr>
              <p:nvPr/>
            </p:nvSpPr>
            <p:spPr bwMode="auto">
              <a:xfrm>
                <a:off x="2347" y="1362"/>
                <a:ext cx="238" cy="366"/>
              </a:xfrm>
              <a:custGeom>
                <a:avLst/>
                <a:gdLst/>
                <a:ahLst/>
                <a:cxnLst>
                  <a:cxn ang="0">
                    <a:pos x="232" y="310"/>
                  </a:cxn>
                  <a:cxn ang="0">
                    <a:pos x="200" y="284"/>
                  </a:cxn>
                  <a:cxn ang="0">
                    <a:pos x="188" y="226"/>
                  </a:cxn>
                  <a:cxn ang="0">
                    <a:pos x="164" y="208"/>
                  </a:cxn>
                  <a:cxn ang="0">
                    <a:pos x="134" y="32"/>
                  </a:cxn>
                  <a:cxn ang="0">
                    <a:pos x="140" y="18"/>
                  </a:cxn>
                  <a:cxn ang="0">
                    <a:pos x="132" y="12"/>
                  </a:cxn>
                  <a:cxn ang="0">
                    <a:pos x="134" y="0"/>
                  </a:cxn>
                  <a:cxn ang="0">
                    <a:pos x="104" y="10"/>
                  </a:cxn>
                  <a:cxn ang="0">
                    <a:pos x="104" y="12"/>
                  </a:cxn>
                  <a:cxn ang="0">
                    <a:pos x="98" y="26"/>
                  </a:cxn>
                  <a:cxn ang="0">
                    <a:pos x="108" y="32"/>
                  </a:cxn>
                  <a:cxn ang="0">
                    <a:pos x="48" y="208"/>
                  </a:cxn>
                  <a:cxn ang="0">
                    <a:pos x="64" y="226"/>
                  </a:cxn>
                  <a:cxn ang="0">
                    <a:pos x="4" y="284"/>
                  </a:cxn>
                  <a:cxn ang="0">
                    <a:pos x="26" y="310"/>
                  </a:cxn>
                  <a:cxn ang="0">
                    <a:pos x="118" y="366"/>
                  </a:cxn>
                  <a:cxn ang="0">
                    <a:pos x="210" y="310"/>
                  </a:cxn>
                  <a:cxn ang="0">
                    <a:pos x="118" y="48"/>
                  </a:cxn>
                  <a:cxn ang="0">
                    <a:pos x="144" y="208"/>
                  </a:cxn>
                  <a:cxn ang="0">
                    <a:pos x="92" y="208"/>
                  </a:cxn>
                  <a:cxn ang="0">
                    <a:pos x="118" y="48"/>
                  </a:cxn>
                  <a:cxn ang="0">
                    <a:pos x="118" y="230"/>
                  </a:cxn>
                  <a:cxn ang="0">
                    <a:pos x="172" y="284"/>
                  </a:cxn>
                  <a:cxn ang="0">
                    <a:pos x="64" y="284"/>
                  </a:cxn>
                  <a:cxn ang="0">
                    <a:pos x="90" y="230"/>
                  </a:cxn>
                  <a:cxn ang="0">
                    <a:pos x="34" y="362"/>
                  </a:cxn>
                  <a:cxn ang="0">
                    <a:pos x="36" y="356"/>
                  </a:cxn>
                  <a:cxn ang="0">
                    <a:pos x="42" y="350"/>
                  </a:cxn>
                  <a:cxn ang="0">
                    <a:pos x="48" y="342"/>
                  </a:cxn>
                  <a:cxn ang="0">
                    <a:pos x="60" y="334"/>
                  </a:cxn>
                  <a:cxn ang="0">
                    <a:pos x="74" y="328"/>
                  </a:cxn>
                  <a:cxn ang="0">
                    <a:pos x="88" y="324"/>
                  </a:cxn>
                  <a:cxn ang="0">
                    <a:pos x="100" y="322"/>
                  </a:cxn>
                  <a:cxn ang="0">
                    <a:pos x="112" y="322"/>
                  </a:cxn>
                  <a:cxn ang="0">
                    <a:pos x="126" y="322"/>
                  </a:cxn>
                  <a:cxn ang="0">
                    <a:pos x="138" y="322"/>
                  </a:cxn>
                  <a:cxn ang="0">
                    <a:pos x="148" y="324"/>
                  </a:cxn>
                  <a:cxn ang="0">
                    <a:pos x="162" y="328"/>
                  </a:cxn>
                  <a:cxn ang="0">
                    <a:pos x="178" y="334"/>
                  </a:cxn>
                  <a:cxn ang="0">
                    <a:pos x="188" y="342"/>
                  </a:cxn>
                  <a:cxn ang="0">
                    <a:pos x="196" y="350"/>
                  </a:cxn>
                  <a:cxn ang="0">
                    <a:pos x="202" y="360"/>
                  </a:cxn>
                  <a:cxn ang="0">
                    <a:pos x="118" y="362"/>
                  </a:cxn>
                </a:cxnLst>
                <a:rect l="0" t="0" r="r" b="b"/>
                <a:pathLst>
                  <a:path w="238" h="366">
                    <a:moveTo>
                      <a:pt x="210" y="310"/>
                    </a:moveTo>
                    <a:lnTo>
                      <a:pt x="232" y="310"/>
                    </a:lnTo>
                    <a:lnTo>
                      <a:pt x="232" y="284"/>
                    </a:lnTo>
                    <a:lnTo>
                      <a:pt x="200" y="284"/>
                    </a:lnTo>
                    <a:lnTo>
                      <a:pt x="172" y="226"/>
                    </a:lnTo>
                    <a:lnTo>
                      <a:pt x="188" y="226"/>
                    </a:lnTo>
                    <a:lnTo>
                      <a:pt x="188" y="208"/>
                    </a:lnTo>
                    <a:lnTo>
                      <a:pt x="164" y="208"/>
                    </a:lnTo>
                    <a:lnTo>
                      <a:pt x="128" y="32"/>
                    </a:lnTo>
                    <a:lnTo>
                      <a:pt x="134" y="32"/>
                    </a:lnTo>
                    <a:lnTo>
                      <a:pt x="140" y="26"/>
                    </a:lnTo>
                    <a:lnTo>
                      <a:pt x="140" y="18"/>
                    </a:lnTo>
                    <a:lnTo>
                      <a:pt x="134" y="12"/>
                    </a:lnTo>
                    <a:lnTo>
                      <a:pt x="132" y="12"/>
                    </a:lnTo>
                    <a:lnTo>
                      <a:pt x="134" y="10"/>
                    </a:lnTo>
                    <a:lnTo>
                      <a:pt x="134" y="0"/>
                    </a:lnTo>
                    <a:lnTo>
                      <a:pt x="104" y="0"/>
                    </a:lnTo>
                    <a:lnTo>
                      <a:pt x="104" y="10"/>
                    </a:lnTo>
                    <a:lnTo>
                      <a:pt x="106" y="12"/>
                    </a:lnTo>
                    <a:lnTo>
                      <a:pt x="104" y="12"/>
                    </a:lnTo>
                    <a:lnTo>
                      <a:pt x="98" y="18"/>
                    </a:lnTo>
                    <a:lnTo>
                      <a:pt x="98" y="26"/>
                    </a:lnTo>
                    <a:lnTo>
                      <a:pt x="104" y="32"/>
                    </a:lnTo>
                    <a:lnTo>
                      <a:pt x="108" y="32"/>
                    </a:lnTo>
                    <a:lnTo>
                      <a:pt x="72" y="208"/>
                    </a:lnTo>
                    <a:lnTo>
                      <a:pt x="48" y="208"/>
                    </a:lnTo>
                    <a:lnTo>
                      <a:pt x="48" y="226"/>
                    </a:lnTo>
                    <a:lnTo>
                      <a:pt x="64" y="226"/>
                    </a:lnTo>
                    <a:lnTo>
                      <a:pt x="36" y="284"/>
                    </a:lnTo>
                    <a:lnTo>
                      <a:pt x="4" y="284"/>
                    </a:lnTo>
                    <a:lnTo>
                      <a:pt x="4" y="310"/>
                    </a:lnTo>
                    <a:lnTo>
                      <a:pt x="26" y="310"/>
                    </a:lnTo>
                    <a:lnTo>
                      <a:pt x="0" y="366"/>
                    </a:lnTo>
                    <a:lnTo>
                      <a:pt x="118" y="366"/>
                    </a:lnTo>
                    <a:lnTo>
                      <a:pt x="238" y="366"/>
                    </a:lnTo>
                    <a:lnTo>
                      <a:pt x="210" y="310"/>
                    </a:lnTo>
                    <a:lnTo>
                      <a:pt x="210" y="310"/>
                    </a:lnTo>
                    <a:close/>
                    <a:moveTo>
                      <a:pt x="118" y="48"/>
                    </a:moveTo>
                    <a:lnTo>
                      <a:pt x="118" y="50"/>
                    </a:lnTo>
                    <a:lnTo>
                      <a:pt x="144" y="208"/>
                    </a:lnTo>
                    <a:lnTo>
                      <a:pt x="118" y="208"/>
                    </a:lnTo>
                    <a:lnTo>
                      <a:pt x="92" y="208"/>
                    </a:lnTo>
                    <a:lnTo>
                      <a:pt x="118" y="48"/>
                    </a:lnTo>
                    <a:lnTo>
                      <a:pt x="118" y="48"/>
                    </a:lnTo>
                    <a:close/>
                    <a:moveTo>
                      <a:pt x="90" y="230"/>
                    </a:moveTo>
                    <a:lnTo>
                      <a:pt x="118" y="230"/>
                    </a:lnTo>
                    <a:lnTo>
                      <a:pt x="148" y="230"/>
                    </a:lnTo>
                    <a:lnTo>
                      <a:pt x="172" y="284"/>
                    </a:lnTo>
                    <a:lnTo>
                      <a:pt x="118" y="284"/>
                    </a:lnTo>
                    <a:lnTo>
                      <a:pt x="64" y="284"/>
                    </a:lnTo>
                    <a:lnTo>
                      <a:pt x="90" y="230"/>
                    </a:lnTo>
                    <a:lnTo>
                      <a:pt x="90" y="230"/>
                    </a:lnTo>
                    <a:close/>
                    <a:moveTo>
                      <a:pt x="118" y="362"/>
                    </a:moveTo>
                    <a:lnTo>
                      <a:pt x="34" y="362"/>
                    </a:lnTo>
                    <a:lnTo>
                      <a:pt x="34" y="360"/>
                    </a:lnTo>
                    <a:lnTo>
                      <a:pt x="36" y="356"/>
                    </a:lnTo>
                    <a:lnTo>
                      <a:pt x="38" y="354"/>
                    </a:lnTo>
                    <a:lnTo>
                      <a:pt x="42" y="350"/>
                    </a:lnTo>
                    <a:lnTo>
                      <a:pt x="44" y="346"/>
                    </a:lnTo>
                    <a:lnTo>
                      <a:pt x="48" y="342"/>
                    </a:lnTo>
                    <a:lnTo>
                      <a:pt x="54" y="338"/>
                    </a:lnTo>
                    <a:lnTo>
                      <a:pt x="60" y="334"/>
                    </a:lnTo>
                    <a:lnTo>
                      <a:pt x="66" y="330"/>
                    </a:lnTo>
                    <a:lnTo>
                      <a:pt x="74" y="328"/>
                    </a:lnTo>
                    <a:lnTo>
                      <a:pt x="84" y="326"/>
                    </a:lnTo>
                    <a:lnTo>
                      <a:pt x="88" y="324"/>
                    </a:lnTo>
                    <a:lnTo>
                      <a:pt x="94" y="324"/>
                    </a:lnTo>
                    <a:lnTo>
                      <a:pt x="100" y="322"/>
                    </a:lnTo>
                    <a:lnTo>
                      <a:pt x="106" y="322"/>
                    </a:lnTo>
                    <a:lnTo>
                      <a:pt x="112" y="322"/>
                    </a:lnTo>
                    <a:lnTo>
                      <a:pt x="118" y="322"/>
                    </a:lnTo>
                    <a:lnTo>
                      <a:pt x="126" y="322"/>
                    </a:lnTo>
                    <a:lnTo>
                      <a:pt x="132" y="322"/>
                    </a:lnTo>
                    <a:lnTo>
                      <a:pt x="138" y="322"/>
                    </a:lnTo>
                    <a:lnTo>
                      <a:pt x="144" y="324"/>
                    </a:lnTo>
                    <a:lnTo>
                      <a:pt x="148" y="324"/>
                    </a:lnTo>
                    <a:lnTo>
                      <a:pt x="154" y="326"/>
                    </a:lnTo>
                    <a:lnTo>
                      <a:pt x="162" y="328"/>
                    </a:lnTo>
                    <a:lnTo>
                      <a:pt x="170" y="330"/>
                    </a:lnTo>
                    <a:lnTo>
                      <a:pt x="178" y="334"/>
                    </a:lnTo>
                    <a:lnTo>
                      <a:pt x="184" y="338"/>
                    </a:lnTo>
                    <a:lnTo>
                      <a:pt x="188" y="342"/>
                    </a:lnTo>
                    <a:lnTo>
                      <a:pt x="192" y="346"/>
                    </a:lnTo>
                    <a:lnTo>
                      <a:pt x="196" y="350"/>
                    </a:lnTo>
                    <a:lnTo>
                      <a:pt x="200" y="356"/>
                    </a:lnTo>
                    <a:lnTo>
                      <a:pt x="202" y="360"/>
                    </a:lnTo>
                    <a:lnTo>
                      <a:pt x="204" y="362"/>
                    </a:lnTo>
                    <a:lnTo>
                      <a:pt x="118" y="362"/>
                    </a:lnTo>
                    <a:lnTo>
                      <a:pt x="118" y="362"/>
                    </a:lnTo>
                    <a:close/>
                  </a:path>
                </a:pathLst>
              </a:custGeom>
              <a:gradFill>
                <a:gsLst>
                  <a:gs pos="0">
                    <a:srgbClr val="0070C0">
                      <a:alpha val="0"/>
                    </a:srgbClr>
                  </a:gs>
                  <a:gs pos="100000">
                    <a:srgbClr val="0070C0">
                      <a:alpha val="40000"/>
                    </a:srgbClr>
                  </a:gs>
                </a:gsLst>
                <a:lin ang="5400000" scaled="0"/>
              </a:gradFill>
              <a:ln w="3175">
                <a:solidFill>
                  <a:srgbClr val="00BAFB"/>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altLang="zh-CN"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sp>
            <p:nvSpPr>
              <p:cNvPr id="125" name="Freeform 45"/>
              <p:cNvSpPr>
                <a:spLocks noChangeAspect="1"/>
              </p:cNvSpPr>
              <p:nvPr/>
            </p:nvSpPr>
            <p:spPr bwMode="auto">
              <a:xfrm>
                <a:off x="2459" y="1342"/>
                <a:ext cx="14" cy="16"/>
              </a:xfrm>
              <a:custGeom>
                <a:avLst/>
                <a:gdLst/>
                <a:ahLst/>
                <a:cxnLst>
                  <a:cxn ang="0">
                    <a:pos x="2" y="0"/>
                  </a:cxn>
                  <a:cxn ang="0">
                    <a:pos x="12" y="0"/>
                  </a:cxn>
                  <a:cxn ang="0">
                    <a:pos x="14" y="16"/>
                  </a:cxn>
                  <a:cxn ang="0">
                    <a:pos x="0" y="16"/>
                  </a:cxn>
                  <a:cxn ang="0">
                    <a:pos x="2" y="0"/>
                  </a:cxn>
                  <a:cxn ang="0">
                    <a:pos x="2" y="0"/>
                  </a:cxn>
                </a:cxnLst>
                <a:rect l="0" t="0" r="r" b="b"/>
                <a:pathLst>
                  <a:path w="14" h="16">
                    <a:moveTo>
                      <a:pt x="2" y="0"/>
                    </a:moveTo>
                    <a:lnTo>
                      <a:pt x="12" y="0"/>
                    </a:lnTo>
                    <a:lnTo>
                      <a:pt x="14" y="16"/>
                    </a:lnTo>
                    <a:lnTo>
                      <a:pt x="0" y="16"/>
                    </a:lnTo>
                    <a:lnTo>
                      <a:pt x="2" y="0"/>
                    </a:lnTo>
                    <a:lnTo>
                      <a:pt x="2" y="0"/>
                    </a:lnTo>
                    <a:close/>
                  </a:path>
                </a:pathLst>
              </a:custGeom>
              <a:gradFill>
                <a:gsLst>
                  <a:gs pos="0">
                    <a:srgbClr val="0070C0">
                      <a:alpha val="0"/>
                    </a:srgbClr>
                  </a:gs>
                  <a:gs pos="100000">
                    <a:srgbClr val="0070C0">
                      <a:alpha val="40000"/>
                    </a:srgbClr>
                  </a:gs>
                </a:gsLst>
                <a:lin ang="5400000" scaled="0"/>
              </a:gradFill>
              <a:ln w="3175">
                <a:solidFill>
                  <a:srgbClr val="00BAFB"/>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altLang="zh-CN"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sp>
            <p:nvSpPr>
              <p:cNvPr id="126" name="Freeform 46"/>
              <p:cNvSpPr>
                <a:spLocks noChangeAspect="1"/>
              </p:cNvSpPr>
              <p:nvPr/>
            </p:nvSpPr>
            <p:spPr bwMode="auto">
              <a:xfrm>
                <a:off x="2447" y="1354"/>
                <a:ext cx="38" cy="8"/>
              </a:xfrm>
              <a:custGeom>
                <a:avLst/>
                <a:gdLst/>
                <a:ahLst/>
                <a:cxnLst>
                  <a:cxn ang="0">
                    <a:pos x="18" y="0"/>
                  </a:cxn>
                  <a:cxn ang="0">
                    <a:pos x="28" y="4"/>
                  </a:cxn>
                  <a:cxn ang="0">
                    <a:pos x="38" y="8"/>
                  </a:cxn>
                  <a:cxn ang="0">
                    <a:pos x="18" y="8"/>
                  </a:cxn>
                  <a:cxn ang="0">
                    <a:pos x="0" y="8"/>
                  </a:cxn>
                  <a:cxn ang="0">
                    <a:pos x="10" y="4"/>
                  </a:cxn>
                  <a:cxn ang="0">
                    <a:pos x="18" y="0"/>
                  </a:cxn>
                  <a:cxn ang="0">
                    <a:pos x="18" y="0"/>
                  </a:cxn>
                </a:cxnLst>
                <a:rect l="0" t="0" r="r" b="b"/>
                <a:pathLst>
                  <a:path w="38" h="8">
                    <a:moveTo>
                      <a:pt x="18" y="0"/>
                    </a:moveTo>
                    <a:lnTo>
                      <a:pt x="28" y="4"/>
                    </a:lnTo>
                    <a:lnTo>
                      <a:pt x="38" y="8"/>
                    </a:lnTo>
                    <a:lnTo>
                      <a:pt x="18" y="8"/>
                    </a:lnTo>
                    <a:lnTo>
                      <a:pt x="0" y="8"/>
                    </a:lnTo>
                    <a:lnTo>
                      <a:pt x="10" y="4"/>
                    </a:lnTo>
                    <a:lnTo>
                      <a:pt x="18" y="0"/>
                    </a:lnTo>
                    <a:lnTo>
                      <a:pt x="18" y="0"/>
                    </a:lnTo>
                    <a:close/>
                  </a:path>
                </a:pathLst>
              </a:custGeom>
              <a:gradFill>
                <a:gsLst>
                  <a:gs pos="0">
                    <a:srgbClr val="0070C0">
                      <a:alpha val="0"/>
                    </a:srgbClr>
                  </a:gs>
                  <a:gs pos="100000">
                    <a:srgbClr val="0070C0">
                      <a:alpha val="40000"/>
                    </a:srgbClr>
                  </a:gs>
                </a:gsLst>
                <a:lin ang="5400000" scaled="0"/>
              </a:gradFill>
              <a:ln w="3175">
                <a:solidFill>
                  <a:srgbClr val="00BAFB"/>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altLang="zh-CN"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sp>
            <p:nvSpPr>
              <p:cNvPr id="127" name="Freeform 47"/>
              <p:cNvSpPr>
                <a:spLocks noChangeAspect="1" noEditPoints="1"/>
              </p:cNvSpPr>
              <p:nvPr/>
            </p:nvSpPr>
            <p:spPr bwMode="auto">
              <a:xfrm>
                <a:off x="2347" y="1362"/>
                <a:ext cx="238" cy="366"/>
              </a:xfrm>
              <a:custGeom>
                <a:avLst/>
                <a:gdLst/>
                <a:ahLst/>
                <a:cxnLst>
                  <a:cxn ang="0">
                    <a:pos x="232" y="310"/>
                  </a:cxn>
                  <a:cxn ang="0">
                    <a:pos x="200" y="284"/>
                  </a:cxn>
                  <a:cxn ang="0">
                    <a:pos x="188" y="226"/>
                  </a:cxn>
                  <a:cxn ang="0">
                    <a:pos x="164" y="208"/>
                  </a:cxn>
                  <a:cxn ang="0">
                    <a:pos x="134" y="32"/>
                  </a:cxn>
                  <a:cxn ang="0">
                    <a:pos x="140" y="18"/>
                  </a:cxn>
                  <a:cxn ang="0">
                    <a:pos x="132" y="12"/>
                  </a:cxn>
                  <a:cxn ang="0">
                    <a:pos x="134" y="0"/>
                  </a:cxn>
                  <a:cxn ang="0">
                    <a:pos x="104" y="10"/>
                  </a:cxn>
                  <a:cxn ang="0">
                    <a:pos x="104" y="12"/>
                  </a:cxn>
                  <a:cxn ang="0">
                    <a:pos x="98" y="26"/>
                  </a:cxn>
                  <a:cxn ang="0">
                    <a:pos x="108" y="32"/>
                  </a:cxn>
                  <a:cxn ang="0">
                    <a:pos x="48" y="208"/>
                  </a:cxn>
                  <a:cxn ang="0">
                    <a:pos x="64" y="226"/>
                  </a:cxn>
                  <a:cxn ang="0">
                    <a:pos x="4" y="284"/>
                  </a:cxn>
                  <a:cxn ang="0">
                    <a:pos x="26" y="310"/>
                  </a:cxn>
                  <a:cxn ang="0">
                    <a:pos x="118" y="366"/>
                  </a:cxn>
                  <a:cxn ang="0">
                    <a:pos x="210" y="310"/>
                  </a:cxn>
                  <a:cxn ang="0">
                    <a:pos x="118" y="48"/>
                  </a:cxn>
                  <a:cxn ang="0">
                    <a:pos x="144" y="208"/>
                  </a:cxn>
                  <a:cxn ang="0">
                    <a:pos x="92" y="208"/>
                  </a:cxn>
                  <a:cxn ang="0">
                    <a:pos x="118" y="48"/>
                  </a:cxn>
                  <a:cxn ang="0">
                    <a:pos x="118" y="230"/>
                  </a:cxn>
                  <a:cxn ang="0">
                    <a:pos x="172" y="284"/>
                  </a:cxn>
                  <a:cxn ang="0">
                    <a:pos x="64" y="284"/>
                  </a:cxn>
                  <a:cxn ang="0">
                    <a:pos x="90" y="230"/>
                  </a:cxn>
                  <a:cxn ang="0">
                    <a:pos x="34" y="362"/>
                  </a:cxn>
                  <a:cxn ang="0">
                    <a:pos x="36" y="356"/>
                  </a:cxn>
                  <a:cxn ang="0">
                    <a:pos x="42" y="350"/>
                  </a:cxn>
                  <a:cxn ang="0">
                    <a:pos x="48" y="342"/>
                  </a:cxn>
                  <a:cxn ang="0">
                    <a:pos x="60" y="334"/>
                  </a:cxn>
                  <a:cxn ang="0">
                    <a:pos x="74" y="328"/>
                  </a:cxn>
                  <a:cxn ang="0">
                    <a:pos x="88" y="324"/>
                  </a:cxn>
                  <a:cxn ang="0">
                    <a:pos x="100" y="322"/>
                  </a:cxn>
                  <a:cxn ang="0">
                    <a:pos x="112" y="322"/>
                  </a:cxn>
                  <a:cxn ang="0">
                    <a:pos x="126" y="322"/>
                  </a:cxn>
                  <a:cxn ang="0">
                    <a:pos x="138" y="322"/>
                  </a:cxn>
                  <a:cxn ang="0">
                    <a:pos x="148" y="324"/>
                  </a:cxn>
                  <a:cxn ang="0">
                    <a:pos x="162" y="328"/>
                  </a:cxn>
                  <a:cxn ang="0">
                    <a:pos x="178" y="334"/>
                  </a:cxn>
                  <a:cxn ang="0">
                    <a:pos x="188" y="342"/>
                  </a:cxn>
                  <a:cxn ang="0">
                    <a:pos x="196" y="350"/>
                  </a:cxn>
                  <a:cxn ang="0">
                    <a:pos x="202" y="360"/>
                  </a:cxn>
                  <a:cxn ang="0">
                    <a:pos x="118" y="362"/>
                  </a:cxn>
                </a:cxnLst>
                <a:rect l="0" t="0" r="r" b="b"/>
                <a:pathLst>
                  <a:path w="238" h="366">
                    <a:moveTo>
                      <a:pt x="210" y="310"/>
                    </a:moveTo>
                    <a:lnTo>
                      <a:pt x="232" y="310"/>
                    </a:lnTo>
                    <a:lnTo>
                      <a:pt x="232" y="284"/>
                    </a:lnTo>
                    <a:lnTo>
                      <a:pt x="200" y="284"/>
                    </a:lnTo>
                    <a:lnTo>
                      <a:pt x="172" y="226"/>
                    </a:lnTo>
                    <a:lnTo>
                      <a:pt x="188" y="226"/>
                    </a:lnTo>
                    <a:lnTo>
                      <a:pt x="188" y="208"/>
                    </a:lnTo>
                    <a:lnTo>
                      <a:pt x="164" y="208"/>
                    </a:lnTo>
                    <a:lnTo>
                      <a:pt x="128" y="32"/>
                    </a:lnTo>
                    <a:lnTo>
                      <a:pt x="134" y="32"/>
                    </a:lnTo>
                    <a:lnTo>
                      <a:pt x="140" y="26"/>
                    </a:lnTo>
                    <a:lnTo>
                      <a:pt x="140" y="18"/>
                    </a:lnTo>
                    <a:lnTo>
                      <a:pt x="134" y="12"/>
                    </a:lnTo>
                    <a:lnTo>
                      <a:pt x="132" y="12"/>
                    </a:lnTo>
                    <a:lnTo>
                      <a:pt x="134" y="10"/>
                    </a:lnTo>
                    <a:lnTo>
                      <a:pt x="134" y="0"/>
                    </a:lnTo>
                    <a:lnTo>
                      <a:pt x="104" y="0"/>
                    </a:lnTo>
                    <a:lnTo>
                      <a:pt x="104" y="10"/>
                    </a:lnTo>
                    <a:lnTo>
                      <a:pt x="106" y="12"/>
                    </a:lnTo>
                    <a:lnTo>
                      <a:pt x="104" y="12"/>
                    </a:lnTo>
                    <a:lnTo>
                      <a:pt x="98" y="18"/>
                    </a:lnTo>
                    <a:lnTo>
                      <a:pt x="98" y="26"/>
                    </a:lnTo>
                    <a:lnTo>
                      <a:pt x="104" y="32"/>
                    </a:lnTo>
                    <a:lnTo>
                      <a:pt x="108" y="32"/>
                    </a:lnTo>
                    <a:lnTo>
                      <a:pt x="72" y="208"/>
                    </a:lnTo>
                    <a:lnTo>
                      <a:pt x="48" y="208"/>
                    </a:lnTo>
                    <a:lnTo>
                      <a:pt x="48" y="226"/>
                    </a:lnTo>
                    <a:lnTo>
                      <a:pt x="64" y="226"/>
                    </a:lnTo>
                    <a:lnTo>
                      <a:pt x="36" y="284"/>
                    </a:lnTo>
                    <a:lnTo>
                      <a:pt x="4" y="284"/>
                    </a:lnTo>
                    <a:lnTo>
                      <a:pt x="4" y="310"/>
                    </a:lnTo>
                    <a:lnTo>
                      <a:pt x="26" y="310"/>
                    </a:lnTo>
                    <a:lnTo>
                      <a:pt x="0" y="366"/>
                    </a:lnTo>
                    <a:lnTo>
                      <a:pt x="118" y="366"/>
                    </a:lnTo>
                    <a:lnTo>
                      <a:pt x="238" y="366"/>
                    </a:lnTo>
                    <a:lnTo>
                      <a:pt x="210" y="310"/>
                    </a:lnTo>
                    <a:lnTo>
                      <a:pt x="210" y="310"/>
                    </a:lnTo>
                    <a:close/>
                    <a:moveTo>
                      <a:pt x="118" y="48"/>
                    </a:moveTo>
                    <a:lnTo>
                      <a:pt x="118" y="50"/>
                    </a:lnTo>
                    <a:lnTo>
                      <a:pt x="144" y="208"/>
                    </a:lnTo>
                    <a:lnTo>
                      <a:pt x="118" y="208"/>
                    </a:lnTo>
                    <a:lnTo>
                      <a:pt x="92" y="208"/>
                    </a:lnTo>
                    <a:lnTo>
                      <a:pt x="118" y="48"/>
                    </a:lnTo>
                    <a:lnTo>
                      <a:pt x="118" y="48"/>
                    </a:lnTo>
                    <a:close/>
                    <a:moveTo>
                      <a:pt x="90" y="230"/>
                    </a:moveTo>
                    <a:lnTo>
                      <a:pt x="118" y="230"/>
                    </a:lnTo>
                    <a:lnTo>
                      <a:pt x="148" y="230"/>
                    </a:lnTo>
                    <a:lnTo>
                      <a:pt x="172" y="284"/>
                    </a:lnTo>
                    <a:lnTo>
                      <a:pt x="118" y="284"/>
                    </a:lnTo>
                    <a:lnTo>
                      <a:pt x="64" y="284"/>
                    </a:lnTo>
                    <a:lnTo>
                      <a:pt x="90" y="230"/>
                    </a:lnTo>
                    <a:lnTo>
                      <a:pt x="90" y="230"/>
                    </a:lnTo>
                    <a:close/>
                    <a:moveTo>
                      <a:pt x="118" y="362"/>
                    </a:moveTo>
                    <a:lnTo>
                      <a:pt x="34" y="362"/>
                    </a:lnTo>
                    <a:lnTo>
                      <a:pt x="34" y="360"/>
                    </a:lnTo>
                    <a:lnTo>
                      <a:pt x="36" y="356"/>
                    </a:lnTo>
                    <a:lnTo>
                      <a:pt x="38" y="354"/>
                    </a:lnTo>
                    <a:lnTo>
                      <a:pt x="42" y="350"/>
                    </a:lnTo>
                    <a:lnTo>
                      <a:pt x="44" y="346"/>
                    </a:lnTo>
                    <a:lnTo>
                      <a:pt x="48" y="342"/>
                    </a:lnTo>
                    <a:lnTo>
                      <a:pt x="54" y="338"/>
                    </a:lnTo>
                    <a:lnTo>
                      <a:pt x="60" y="334"/>
                    </a:lnTo>
                    <a:lnTo>
                      <a:pt x="66" y="330"/>
                    </a:lnTo>
                    <a:lnTo>
                      <a:pt x="74" y="328"/>
                    </a:lnTo>
                    <a:lnTo>
                      <a:pt x="84" y="326"/>
                    </a:lnTo>
                    <a:lnTo>
                      <a:pt x="88" y="324"/>
                    </a:lnTo>
                    <a:lnTo>
                      <a:pt x="94" y="324"/>
                    </a:lnTo>
                    <a:lnTo>
                      <a:pt x="100" y="322"/>
                    </a:lnTo>
                    <a:lnTo>
                      <a:pt x="106" y="322"/>
                    </a:lnTo>
                    <a:lnTo>
                      <a:pt x="112" y="322"/>
                    </a:lnTo>
                    <a:lnTo>
                      <a:pt x="118" y="322"/>
                    </a:lnTo>
                    <a:lnTo>
                      <a:pt x="126" y="322"/>
                    </a:lnTo>
                    <a:lnTo>
                      <a:pt x="132" y="322"/>
                    </a:lnTo>
                    <a:lnTo>
                      <a:pt x="138" y="322"/>
                    </a:lnTo>
                    <a:lnTo>
                      <a:pt x="144" y="324"/>
                    </a:lnTo>
                    <a:lnTo>
                      <a:pt x="148" y="324"/>
                    </a:lnTo>
                    <a:lnTo>
                      <a:pt x="154" y="326"/>
                    </a:lnTo>
                    <a:lnTo>
                      <a:pt x="162" y="328"/>
                    </a:lnTo>
                    <a:lnTo>
                      <a:pt x="170" y="330"/>
                    </a:lnTo>
                    <a:lnTo>
                      <a:pt x="178" y="334"/>
                    </a:lnTo>
                    <a:lnTo>
                      <a:pt x="184" y="338"/>
                    </a:lnTo>
                    <a:lnTo>
                      <a:pt x="188" y="342"/>
                    </a:lnTo>
                    <a:lnTo>
                      <a:pt x="192" y="346"/>
                    </a:lnTo>
                    <a:lnTo>
                      <a:pt x="196" y="350"/>
                    </a:lnTo>
                    <a:lnTo>
                      <a:pt x="200" y="356"/>
                    </a:lnTo>
                    <a:lnTo>
                      <a:pt x="202" y="360"/>
                    </a:lnTo>
                    <a:lnTo>
                      <a:pt x="204" y="362"/>
                    </a:lnTo>
                    <a:lnTo>
                      <a:pt x="118" y="362"/>
                    </a:lnTo>
                    <a:lnTo>
                      <a:pt x="118" y="362"/>
                    </a:lnTo>
                    <a:close/>
                  </a:path>
                </a:pathLst>
              </a:custGeom>
              <a:gradFill>
                <a:gsLst>
                  <a:gs pos="0">
                    <a:srgbClr val="0070C0">
                      <a:alpha val="0"/>
                    </a:srgbClr>
                  </a:gs>
                  <a:gs pos="100000">
                    <a:srgbClr val="0070C0">
                      <a:alpha val="40000"/>
                    </a:srgbClr>
                  </a:gs>
                </a:gsLst>
                <a:lin ang="5400000" scaled="0"/>
              </a:gradFill>
              <a:ln w="3175">
                <a:solidFill>
                  <a:srgbClr val="00BAFB"/>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altLang="zh-CN"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sp>
            <p:nvSpPr>
              <p:cNvPr id="128" name="Freeform 48"/>
              <p:cNvSpPr>
                <a:spLocks noChangeAspect="1"/>
              </p:cNvSpPr>
              <p:nvPr/>
            </p:nvSpPr>
            <p:spPr bwMode="auto">
              <a:xfrm>
                <a:off x="2319" y="1314"/>
                <a:ext cx="20" cy="104"/>
              </a:xfrm>
              <a:custGeom>
                <a:avLst/>
                <a:gdLst/>
                <a:ahLst/>
                <a:cxnLst>
                  <a:cxn ang="0">
                    <a:pos x="10" y="2"/>
                  </a:cxn>
                  <a:cxn ang="0">
                    <a:pos x="9" y="4"/>
                  </a:cxn>
                  <a:cxn ang="0">
                    <a:pos x="8" y="8"/>
                  </a:cxn>
                  <a:cxn ang="0">
                    <a:pos x="5" y="17"/>
                  </a:cxn>
                  <a:cxn ang="0">
                    <a:pos x="4" y="26"/>
                  </a:cxn>
                  <a:cxn ang="0">
                    <a:pos x="5" y="34"/>
                  </a:cxn>
                  <a:cxn ang="0">
                    <a:pos x="7" y="42"/>
                  </a:cxn>
                  <a:cxn ang="0">
                    <a:pos x="8" y="47"/>
                  </a:cxn>
                  <a:cxn ang="0">
                    <a:pos x="9" y="50"/>
                  </a:cxn>
                  <a:cxn ang="0">
                    <a:pos x="9" y="51"/>
                  </a:cxn>
                  <a:cxn ang="0">
                    <a:pos x="8" y="52"/>
                  </a:cxn>
                  <a:cxn ang="0">
                    <a:pos x="7" y="51"/>
                  </a:cxn>
                  <a:cxn ang="0">
                    <a:pos x="5" y="47"/>
                  </a:cxn>
                  <a:cxn ang="0">
                    <a:pos x="1" y="37"/>
                  </a:cxn>
                  <a:cxn ang="0">
                    <a:pos x="0" y="26"/>
                  </a:cxn>
                  <a:cxn ang="0">
                    <a:pos x="1" y="16"/>
                  </a:cxn>
                  <a:cxn ang="0">
                    <a:pos x="4" y="6"/>
                  </a:cxn>
                  <a:cxn ang="0">
                    <a:pos x="7" y="2"/>
                  </a:cxn>
                  <a:cxn ang="0">
                    <a:pos x="9" y="0"/>
                  </a:cxn>
                  <a:cxn ang="0">
                    <a:pos x="10" y="1"/>
                  </a:cxn>
                  <a:cxn ang="0">
                    <a:pos x="10" y="2"/>
                  </a:cxn>
                </a:cxnLst>
                <a:rect l="0" t="0" r="r" b="b"/>
                <a:pathLst>
                  <a:path w="10" h="52">
                    <a:moveTo>
                      <a:pt x="10" y="2"/>
                    </a:moveTo>
                    <a:cubicBezTo>
                      <a:pt x="10" y="2"/>
                      <a:pt x="10" y="3"/>
                      <a:pt x="9" y="4"/>
                    </a:cubicBezTo>
                    <a:cubicBezTo>
                      <a:pt x="8" y="6"/>
                      <a:pt x="8" y="7"/>
                      <a:pt x="8" y="8"/>
                    </a:cubicBezTo>
                    <a:cubicBezTo>
                      <a:pt x="7" y="11"/>
                      <a:pt x="6" y="14"/>
                      <a:pt x="5" y="17"/>
                    </a:cubicBezTo>
                    <a:cubicBezTo>
                      <a:pt x="5" y="20"/>
                      <a:pt x="5" y="23"/>
                      <a:pt x="4" y="26"/>
                    </a:cubicBezTo>
                    <a:cubicBezTo>
                      <a:pt x="4" y="29"/>
                      <a:pt x="5" y="31"/>
                      <a:pt x="5" y="34"/>
                    </a:cubicBezTo>
                    <a:cubicBezTo>
                      <a:pt x="5" y="37"/>
                      <a:pt x="6" y="39"/>
                      <a:pt x="7" y="42"/>
                    </a:cubicBezTo>
                    <a:cubicBezTo>
                      <a:pt x="7" y="43"/>
                      <a:pt x="7" y="45"/>
                      <a:pt x="8" y="47"/>
                    </a:cubicBezTo>
                    <a:cubicBezTo>
                      <a:pt x="9" y="49"/>
                      <a:pt x="9" y="50"/>
                      <a:pt x="9" y="50"/>
                    </a:cubicBezTo>
                    <a:cubicBezTo>
                      <a:pt x="9" y="51"/>
                      <a:pt x="9" y="51"/>
                      <a:pt x="9" y="51"/>
                    </a:cubicBezTo>
                    <a:cubicBezTo>
                      <a:pt x="8" y="52"/>
                      <a:pt x="8" y="52"/>
                      <a:pt x="8" y="52"/>
                    </a:cubicBezTo>
                    <a:cubicBezTo>
                      <a:pt x="7" y="51"/>
                      <a:pt x="7" y="51"/>
                      <a:pt x="7" y="51"/>
                    </a:cubicBezTo>
                    <a:cubicBezTo>
                      <a:pt x="6" y="50"/>
                      <a:pt x="5" y="49"/>
                      <a:pt x="5" y="47"/>
                    </a:cubicBezTo>
                    <a:cubicBezTo>
                      <a:pt x="3" y="44"/>
                      <a:pt x="2" y="41"/>
                      <a:pt x="1" y="37"/>
                    </a:cubicBezTo>
                    <a:cubicBezTo>
                      <a:pt x="0" y="33"/>
                      <a:pt x="0" y="30"/>
                      <a:pt x="0" y="26"/>
                    </a:cubicBezTo>
                    <a:cubicBezTo>
                      <a:pt x="0" y="22"/>
                      <a:pt x="0" y="19"/>
                      <a:pt x="1" y="16"/>
                    </a:cubicBezTo>
                    <a:cubicBezTo>
                      <a:pt x="2" y="12"/>
                      <a:pt x="3" y="9"/>
                      <a:pt x="4" y="6"/>
                    </a:cubicBezTo>
                    <a:cubicBezTo>
                      <a:pt x="5" y="4"/>
                      <a:pt x="6" y="3"/>
                      <a:pt x="7" y="2"/>
                    </a:cubicBezTo>
                    <a:cubicBezTo>
                      <a:pt x="8" y="1"/>
                      <a:pt x="8" y="0"/>
                      <a:pt x="9" y="0"/>
                    </a:cubicBezTo>
                    <a:cubicBezTo>
                      <a:pt x="10" y="1"/>
                      <a:pt x="10" y="1"/>
                      <a:pt x="10" y="1"/>
                    </a:cubicBezTo>
                    <a:cubicBezTo>
                      <a:pt x="10" y="1"/>
                      <a:pt x="10" y="1"/>
                      <a:pt x="10" y="2"/>
                    </a:cubicBezTo>
                    <a:close/>
                  </a:path>
                </a:pathLst>
              </a:custGeom>
              <a:gradFill>
                <a:gsLst>
                  <a:gs pos="0">
                    <a:srgbClr val="0070C0">
                      <a:alpha val="0"/>
                    </a:srgbClr>
                  </a:gs>
                  <a:gs pos="100000">
                    <a:srgbClr val="0070C0">
                      <a:alpha val="40000"/>
                    </a:srgbClr>
                  </a:gs>
                </a:gsLst>
                <a:lin ang="5400000" scaled="0"/>
              </a:gradFill>
              <a:ln w="3175">
                <a:solidFill>
                  <a:srgbClr val="00BAFB"/>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altLang="zh-CN"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sp>
            <p:nvSpPr>
              <p:cNvPr id="129" name="Freeform 49"/>
              <p:cNvSpPr>
                <a:spLocks noChangeAspect="1"/>
              </p:cNvSpPr>
              <p:nvPr/>
            </p:nvSpPr>
            <p:spPr bwMode="auto">
              <a:xfrm>
                <a:off x="2361" y="1324"/>
                <a:ext cx="16" cy="82"/>
              </a:xfrm>
              <a:custGeom>
                <a:avLst/>
                <a:gdLst/>
                <a:ahLst/>
                <a:cxnLst>
                  <a:cxn ang="0">
                    <a:pos x="8" y="2"/>
                  </a:cxn>
                  <a:cxn ang="0">
                    <a:pos x="7" y="4"/>
                  </a:cxn>
                  <a:cxn ang="0">
                    <a:pos x="6" y="7"/>
                  </a:cxn>
                  <a:cxn ang="0">
                    <a:pos x="5" y="14"/>
                  </a:cxn>
                  <a:cxn ang="0">
                    <a:pos x="4" y="21"/>
                  </a:cxn>
                  <a:cxn ang="0">
                    <a:pos x="4" y="27"/>
                  </a:cxn>
                  <a:cxn ang="0">
                    <a:pos x="6" y="33"/>
                  </a:cxn>
                  <a:cxn ang="0">
                    <a:pos x="7" y="37"/>
                  </a:cxn>
                  <a:cxn ang="0">
                    <a:pos x="8" y="40"/>
                  </a:cxn>
                  <a:cxn ang="0">
                    <a:pos x="7" y="41"/>
                  </a:cxn>
                  <a:cxn ang="0">
                    <a:pos x="7" y="41"/>
                  </a:cxn>
                  <a:cxn ang="0">
                    <a:pos x="6" y="40"/>
                  </a:cxn>
                  <a:cxn ang="0">
                    <a:pos x="4" y="38"/>
                  </a:cxn>
                  <a:cxn ang="0">
                    <a:pos x="1" y="30"/>
                  </a:cxn>
                  <a:cxn ang="0">
                    <a:pos x="0" y="21"/>
                  </a:cxn>
                  <a:cxn ang="0">
                    <a:pos x="1" y="13"/>
                  </a:cxn>
                  <a:cxn ang="0">
                    <a:pos x="4" y="5"/>
                  </a:cxn>
                  <a:cxn ang="0">
                    <a:pos x="6" y="2"/>
                  </a:cxn>
                  <a:cxn ang="0">
                    <a:pos x="8" y="0"/>
                  </a:cxn>
                  <a:cxn ang="0">
                    <a:pos x="8" y="1"/>
                  </a:cxn>
                  <a:cxn ang="0">
                    <a:pos x="8" y="2"/>
                  </a:cxn>
                </a:cxnLst>
                <a:rect l="0" t="0" r="r" b="b"/>
                <a:pathLst>
                  <a:path w="8" h="41">
                    <a:moveTo>
                      <a:pt x="8" y="2"/>
                    </a:moveTo>
                    <a:cubicBezTo>
                      <a:pt x="8" y="2"/>
                      <a:pt x="8" y="3"/>
                      <a:pt x="7" y="4"/>
                    </a:cubicBezTo>
                    <a:cubicBezTo>
                      <a:pt x="7" y="5"/>
                      <a:pt x="7" y="6"/>
                      <a:pt x="6" y="7"/>
                    </a:cubicBezTo>
                    <a:cubicBezTo>
                      <a:pt x="6" y="9"/>
                      <a:pt x="5" y="12"/>
                      <a:pt x="5" y="14"/>
                    </a:cubicBezTo>
                    <a:cubicBezTo>
                      <a:pt x="4" y="16"/>
                      <a:pt x="4" y="18"/>
                      <a:pt x="4" y="21"/>
                    </a:cubicBezTo>
                    <a:cubicBezTo>
                      <a:pt x="4" y="23"/>
                      <a:pt x="4" y="25"/>
                      <a:pt x="4" y="27"/>
                    </a:cubicBezTo>
                    <a:cubicBezTo>
                      <a:pt x="5" y="29"/>
                      <a:pt x="5" y="31"/>
                      <a:pt x="6" y="33"/>
                    </a:cubicBezTo>
                    <a:cubicBezTo>
                      <a:pt x="6" y="34"/>
                      <a:pt x="6" y="36"/>
                      <a:pt x="7" y="37"/>
                    </a:cubicBezTo>
                    <a:cubicBezTo>
                      <a:pt x="7" y="39"/>
                      <a:pt x="8" y="40"/>
                      <a:pt x="8" y="40"/>
                    </a:cubicBezTo>
                    <a:cubicBezTo>
                      <a:pt x="8" y="40"/>
                      <a:pt x="8" y="41"/>
                      <a:pt x="7" y="41"/>
                    </a:cubicBezTo>
                    <a:cubicBezTo>
                      <a:pt x="7" y="41"/>
                      <a:pt x="7" y="41"/>
                      <a:pt x="7" y="41"/>
                    </a:cubicBezTo>
                    <a:cubicBezTo>
                      <a:pt x="7" y="41"/>
                      <a:pt x="6" y="41"/>
                      <a:pt x="6" y="40"/>
                    </a:cubicBezTo>
                    <a:cubicBezTo>
                      <a:pt x="5" y="40"/>
                      <a:pt x="5" y="39"/>
                      <a:pt x="4" y="38"/>
                    </a:cubicBezTo>
                    <a:cubicBezTo>
                      <a:pt x="3" y="35"/>
                      <a:pt x="2" y="32"/>
                      <a:pt x="1" y="30"/>
                    </a:cubicBezTo>
                    <a:cubicBezTo>
                      <a:pt x="0" y="27"/>
                      <a:pt x="0" y="24"/>
                      <a:pt x="0" y="21"/>
                    </a:cubicBezTo>
                    <a:cubicBezTo>
                      <a:pt x="0" y="18"/>
                      <a:pt x="0" y="15"/>
                      <a:pt x="1" y="13"/>
                    </a:cubicBezTo>
                    <a:cubicBezTo>
                      <a:pt x="2" y="10"/>
                      <a:pt x="3" y="8"/>
                      <a:pt x="4" y="5"/>
                    </a:cubicBezTo>
                    <a:cubicBezTo>
                      <a:pt x="4" y="4"/>
                      <a:pt x="5" y="2"/>
                      <a:pt x="6" y="2"/>
                    </a:cubicBezTo>
                    <a:cubicBezTo>
                      <a:pt x="6" y="1"/>
                      <a:pt x="7" y="0"/>
                      <a:pt x="8" y="0"/>
                    </a:cubicBezTo>
                    <a:cubicBezTo>
                      <a:pt x="8" y="1"/>
                      <a:pt x="8" y="1"/>
                      <a:pt x="8" y="1"/>
                    </a:cubicBezTo>
                    <a:lnTo>
                      <a:pt x="8" y="2"/>
                    </a:lnTo>
                    <a:close/>
                  </a:path>
                </a:pathLst>
              </a:custGeom>
              <a:gradFill>
                <a:gsLst>
                  <a:gs pos="0">
                    <a:srgbClr val="0070C0">
                      <a:alpha val="0"/>
                    </a:srgbClr>
                  </a:gs>
                  <a:gs pos="100000">
                    <a:srgbClr val="0070C0">
                      <a:alpha val="40000"/>
                    </a:srgbClr>
                  </a:gs>
                </a:gsLst>
                <a:lin ang="5400000" scaled="0"/>
              </a:gradFill>
              <a:ln w="3175">
                <a:solidFill>
                  <a:srgbClr val="00BAFB"/>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altLang="zh-CN"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sp>
            <p:nvSpPr>
              <p:cNvPr id="130" name="Freeform 50"/>
              <p:cNvSpPr>
                <a:spLocks noChangeAspect="1"/>
              </p:cNvSpPr>
              <p:nvPr/>
            </p:nvSpPr>
            <p:spPr bwMode="auto">
              <a:xfrm>
                <a:off x="2403" y="1336"/>
                <a:ext cx="12" cy="62"/>
              </a:xfrm>
              <a:custGeom>
                <a:avLst/>
                <a:gdLst/>
                <a:ahLst/>
                <a:cxnLst>
                  <a:cxn ang="0">
                    <a:pos x="6" y="1"/>
                  </a:cxn>
                  <a:cxn ang="0">
                    <a:pos x="6" y="2"/>
                  </a:cxn>
                  <a:cxn ang="0">
                    <a:pos x="5" y="4"/>
                  </a:cxn>
                  <a:cxn ang="0">
                    <a:pos x="3" y="10"/>
                  </a:cxn>
                  <a:cxn ang="0">
                    <a:pos x="3" y="15"/>
                  </a:cxn>
                  <a:cxn ang="0">
                    <a:pos x="3" y="20"/>
                  </a:cxn>
                  <a:cxn ang="0">
                    <a:pos x="4" y="25"/>
                  </a:cxn>
                  <a:cxn ang="0">
                    <a:pos x="5" y="28"/>
                  </a:cxn>
                  <a:cxn ang="0">
                    <a:pos x="6" y="30"/>
                  </a:cxn>
                  <a:cxn ang="0">
                    <a:pos x="6" y="30"/>
                  </a:cxn>
                  <a:cxn ang="0">
                    <a:pos x="5" y="31"/>
                  </a:cxn>
                  <a:cxn ang="0">
                    <a:pos x="4" y="30"/>
                  </a:cxn>
                  <a:cxn ang="0">
                    <a:pos x="3" y="28"/>
                  </a:cxn>
                  <a:cxn ang="0">
                    <a:pos x="1" y="22"/>
                  </a:cxn>
                  <a:cxn ang="0">
                    <a:pos x="0" y="15"/>
                  </a:cxn>
                  <a:cxn ang="0">
                    <a:pos x="1" y="9"/>
                  </a:cxn>
                  <a:cxn ang="0">
                    <a:pos x="3" y="3"/>
                  </a:cxn>
                  <a:cxn ang="0">
                    <a:pos x="5" y="1"/>
                  </a:cxn>
                  <a:cxn ang="0">
                    <a:pos x="6" y="0"/>
                  </a:cxn>
                  <a:cxn ang="0">
                    <a:pos x="6" y="0"/>
                  </a:cxn>
                  <a:cxn ang="0">
                    <a:pos x="6" y="1"/>
                  </a:cxn>
                </a:cxnLst>
                <a:rect l="0" t="0" r="r" b="b"/>
                <a:pathLst>
                  <a:path w="6" h="31">
                    <a:moveTo>
                      <a:pt x="6" y="1"/>
                    </a:moveTo>
                    <a:cubicBezTo>
                      <a:pt x="6" y="1"/>
                      <a:pt x="6" y="1"/>
                      <a:pt x="6" y="2"/>
                    </a:cubicBezTo>
                    <a:cubicBezTo>
                      <a:pt x="6" y="3"/>
                      <a:pt x="5" y="4"/>
                      <a:pt x="5" y="4"/>
                    </a:cubicBezTo>
                    <a:cubicBezTo>
                      <a:pt x="4" y="6"/>
                      <a:pt x="4" y="8"/>
                      <a:pt x="3" y="10"/>
                    </a:cubicBezTo>
                    <a:cubicBezTo>
                      <a:pt x="3" y="12"/>
                      <a:pt x="3" y="13"/>
                      <a:pt x="3" y="15"/>
                    </a:cubicBezTo>
                    <a:cubicBezTo>
                      <a:pt x="3" y="17"/>
                      <a:pt x="3" y="18"/>
                      <a:pt x="3" y="20"/>
                    </a:cubicBezTo>
                    <a:cubicBezTo>
                      <a:pt x="4" y="22"/>
                      <a:pt x="4" y="23"/>
                      <a:pt x="4" y="25"/>
                    </a:cubicBezTo>
                    <a:cubicBezTo>
                      <a:pt x="5" y="25"/>
                      <a:pt x="5" y="26"/>
                      <a:pt x="5" y="28"/>
                    </a:cubicBezTo>
                    <a:cubicBezTo>
                      <a:pt x="6" y="29"/>
                      <a:pt x="6" y="29"/>
                      <a:pt x="6" y="30"/>
                    </a:cubicBezTo>
                    <a:cubicBezTo>
                      <a:pt x="6" y="30"/>
                      <a:pt x="6" y="30"/>
                      <a:pt x="6" y="30"/>
                    </a:cubicBezTo>
                    <a:cubicBezTo>
                      <a:pt x="5" y="31"/>
                      <a:pt x="5" y="31"/>
                      <a:pt x="5" y="31"/>
                    </a:cubicBezTo>
                    <a:cubicBezTo>
                      <a:pt x="5" y="31"/>
                      <a:pt x="5" y="30"/>
                      <a:pt x="4" y="30"/>
                    </a:cubicBezTo>
                    <a:cubicBezTo>
                      <a:pt x="4" y="30"/>
                      <a:pt x="4" y="29"/>
                      <a:pt x="3" y="28"/>
                    </a:cubicBezTo>
                    <a:cubicBezTo>
                      <a:pt x="2" y="26"/>
                      <a:pt x="1" y="24"/>
                      <a:pt x="1" y="22"/>
                    </a:cubicBezTo>
                    <a:cubicBezTo>
                      <a:pt x="0" y="20"/>
                      <a:pt x="0" y="17"/>
                      <a:pt x="0" y="15"/>
                    </a:cubicBezTo>
                    <a:cubicBezTo>
                      <a:pt x="0" y="13"/>
                      <a:pt x="0" y="11"/>
                      <a:pt x="1" y="9"/>
                    </a:cubicBezTo>
                    <a:cubicBezTo>
                      <a:pt x="1" y="7"/>
                      <a:pt x="2" y="5"/>
                      <a:pt x="3" y="3"/>
                    </a:cubicBezTo>
                    <a:cubicBezTo>
                      <a:pt x="3" y="2"/>
                      <a:pt x="4" y="1"/>
                      <a:pt x="5" y="1"/>
                    </a:cubicBezTo>
                    <a:cubicBezTo>
                      <a:pt x="5" y="0"/>
                      <a:pt x="6" y="0"/>
                      <a:pt x="6" y="0"/>
                    </a:cubicBezTo>
                    <a:cubicBezTo>
                      <a:pt x="6" y="0"/>
                      <a:pt x="6" y="0"/>
                      <a:pt x="6" y="0"/>
                    </a:cubicBezTo>
                    <a:lnTo>
                      <a:pt x="6" y="1"/>
                    </a:lnTo>
                    <a:close/>
                  </a:path>
                </a:pathLst>
              </a:custGeom>
              <a:gradFill>
                <a:gsLst>
                  <a:gs pos="0">
                    <a:srgbClr val="0070C0">
                      <a:alpha val="0"/>
                    </a:srgbClr>
                  </a:gs>
                  <a:gs pos="100000">
                    <a:srgbClr val="0070C0">
                      <a:alpha val="40000"/>
                    </a:srgbClr>
                  </a:gs>
                </a:gsLst>
                <a:lin ang="5400000" scaled="0"/>
              </a:gradFill>
              <a:ln w="3175">
                <a:solidFill>
                  <a:srgbClr val="00BAFB"/>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altLang="zh-CN"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sp>
            <p:nvSpPr>
              <p:cNvPr id="131" name="Freeform 51"/>
              <p:cNvSpPr>
                <a:spLocks noChangeAspect="1"/>
              </p:cNvSpPr>
              <p:nvPr/>
            </p:nvSpPr>
            <p:spPr bwMode="auto">
              <a:xfrm>
                <a:off x="2591" y="1314"/>
                <a:ext cx="22" cy="104"/>
              </a:xfrm>
              <a:custGeom>
                <a:avLst/>
                <a:gdLst/>
                <a:ahLst/>
                <a:cxnLst>
                  <a:cxn ang="0">
                    <a:pos x="0" y="2"/>
                  </a:cxn>
                  <a:cxn ang="0">
                    <a:pos x="1" y="4"/>
                  </a:cxn>
                  <a:cxn ang="0">
                    <a:pos x="3" y="8"/>
                  </a:cxn>
                  <a:cxn ang="0">
                    <a:pos x="5" y="17"/>
                  </a:cxn>
                  <a:cxn ang="0">
                    <a:pos x="6" y="26"/>
                  </a:cxn>
                  <a:cxn ang="0">
                    <a:pos x="5" y="34"/>
                  </a:cxn>
                  <a:cxn ang="0">
                    <a:pos x="4" y="42"/>
                  </a:cxn>
                  <a:cxn ang="0">
                    <a:pos x="2" y="47"/>
                  </a:cxn>
                  <a:cxn ang="0">
                    <a:pos x="1" y="50"/>
                  </a:cxn>
                  <a:cxn ang="0">
                    <a:pos x="1" y="51"/>
                  </a:cxn>
                  <a:cxn ang="0">
                    <a:pos x="2" y="52"/>
                  </a:cxn>
                  <a:cxn ang="0">
                    <a:pos x="4" y="51"/>
                  </a:cxn>
                  <a:cxn ang="0">
                    <a:pos x="6" y="47"/>
                  </a:cxn>
                  <a:cxn ang="0">
                    <a:pos x="9" y="37"/>
                  </a:cxn>
                  <a:cxn ang="0">
                    <a:pos x="10" y="26"/>
                  </a:cxn>
                  <a:cxn ang="0">
                    <a:pos x="9" y="16"/>
                  </a:cxn>
                  <a:cxn ang="0">
                    <a:pos x="6" y="6"/>
                  </a:cxn>
                  <a:cxn ang="0">
                    <a:pos x="3" y="2"/>
                  </a:cxn>
                  <a:cxn ang="0">
                    <a:pos x="1" y="0"/>
                  </a:cxn>
                  <a:cxn ang="0">
                    <a:pos x="1" y="1"/>
                  </a:cxn>
                  <a:cxn ang="0">
                    <a:pos x="0" y="2"/>
                  </a:cxn>
                </a:cxnLst>
                <a:rect l="0" t="0" r="r" b="b"/>
                <a:pathLst>
                  <a:path w="11" h="52">
                    <a:moveTo>
                      <a:pt x="0" y="2"/>
                    </a:moveTo>
                    <a:cubicBezTo>
                      <a:pt x="0" y="2"/>
                      <a:pt x="1" y="3"/>
                      <a:pt x="1" y="4"/>
                    </a:cubicBezTo>
                    <a:cubicBezTo>
                      <a:pt x="2" y="6"/>
                      <a:pt x="2" y="7"/>
                      <a:pt x="3" y="8"/>
                    </a:cubicBezTo>
                    <a:cubicBezTo>
                      <a:pt x="4" y="11"/>
                      <a:pt x="4" y="14"/>
                      <a:pt x="5" y="17"/>
                    </a:cubicBezTo>
                    <a:cubicBezTo>
                      <a:pt x="5" y="20"/>
                      <a:pt x="6" y="23"/>
                      <a:pt x="6" y="26"/>
                    </a:cubicBezTo>
                    <a:cubicBezTo>
                      <a:pt x="6" y="29"/>
                      <a:pt x="6" y="31"/>
                      <a:pt x="5" y="34"/>
                    </a:cubicBezTo>
                    <a:cubicBezTo>
                      <a:pt x="5" y="37"/>
                      <a:pt x="4" y="39"/>
                      <a:pt x="4" y="42"/>
                    </a:cubicBezTo>
                    <a:cubicBezTo>
                      <a:pt x="3" y="43"/>
                      <a:pt x="3" y="45"/>
                      <a:pt x="2" y="47"/>
                    </a:cubicBezTo>
                    <a:cubicBezTo>
                      <a:pt x="1" y="49"/>
                      <a:pt x="1" y="50"/>
                      <a:pt x="1" y="50"/>
                    </a:cubicBezTo>
                    <a:cubicBezTo>
                      <a:pt x="1" y="51"/>
                      <a:pt x="1" y="51"/>
                      <a:pt x="1" y="51"/>
                    </a:cubicBezTo>
                    <a:cubicBezTo>
                      <a:pt x="2" y="52"/>
                      <a:pt x="2" y="52"/>
                      <a:pt x="2" y="52"/>
                    </a:cubicBezTo>
                    <a:cubicBezTo>
                      <a:pt x="2" y="52"/>
                      <a:pt x="3" y="51"/>
                      <a:pt x="4" y="51"/>
                    </a:cubicBezTo>
                    <a:cubicBezTo>
                      <a:pt x="4" y="50"/>
                      <a:pt x="5" y="49"/>
                      <a:pt x="6" y="47"/>
                    </a:cubicBezTo>
                    <a:cubicBezTo>
                      <a:pt x="7" y="44"/>
                      <a:pt x="9" y="41"/>
                      <a:pt x="9" y="37"/>
                    </a:cubicBezTo>
                    <a:cubicBezTo>
                      <a:pt x="10" y="33"/>
                      <a:pt x="11" y="30"/>
                      <a:pt x="10" y="26"/>
                    </a:cubicBezTo>
                    <a:cubicBezTo>
                      <a:pt x="10" y="22"/>
                      <a:pt x="10" y="19"/>
                      <a:pt x="9" y="16"/>
                    </a:cubicBezTo>
                    <a:cubicBezTo>
                      <a:pt x="9" y="12"/>
                      <a:pt x="7" y="9"/>
                      <a:pt x="6" y="6"/>
                    </a:cubicBezTo>
                    <a:cubicBezTo>
                      <a:pt x="5" y="4"/>
                      <a:pt x="4" y="3"/>
                      <a:pt x="3" y="2"/>
                    </a:cubicBezTo>
                    <a:cubicBezTo>
                      <a:pt x="3" y="1"/>
                      <a:pt x="2" y="0"/>
                      <a:pt x="1" y="0"/>
                    </a:cubicBezTo>
                    <a:cubicBezTo>
                      <a:pt x="1" y="1"/>
                      <a:pt x="1" y="1"/>
                      <a:pt x="1" y="1"/>
                    </a:cubicBezTo>
                    <a:cubicBezTo>
                      <a:pt x="0" y="1"/>
                      <a:pt x="0" y="1"/>
                      <a:pt x="0" y="2"/>
                    </a:cubicBezTo>
                    <a:close/>
                  </a:path>
                </a:pathLst>
              </a:custGeom>
              <a:gradFill>
                <a:gsLst>
                  <a:gs pos="0">
                    <a:srgbClr val="0070C0">
                      <a:alpha val="0"/>
                    </a:srgbClr>
                  </a:gs>
                  <a:gs pos="100000">
                    <a:srgbClr val="0070C0">
                      <a:alpha val="40000"/>
                    </a:srgbClr>
                  </a:gs>
                </a:gsLst>
                <a:lin ang="5400000" scaled="0"/>
              </a:gradFill>
              <a:ln w="3175">
                <a:solidFill>
                  <a:srgbClr val="00BAFB"/>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altLang="zh-CN"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sp>
            <p:nvSpPr>
              <p:cNvPr id="132" name="Freeform 52"/>
              <p:cNvSpPr>
                <a:spLocks noChangeAspect="1"/>
              </p:cNvSpPr>
              <p:nvPr/>
            </p:nvSpPr>
            <p:spPr bwMode="auto">
              <a:xfrm>
                <a:off x="2553" y="1324"/>
                <a:ext cx="16" cy="82"/>
              </a:xfrm>
              <a:custGeom>
                <a:avLst/>
                <a:gdLst/>
                <a:ahLst/>
                <a:cxnLst>
                  <a:cxn ang="0">
                    <a:pos x="0" y="2"/>
                  </a:cxn>
                  <a:cxn ang="0">
                    <a:pos x="1" y="4"/>
                  </a:cxn>
                  <a:cxn ang="0">
                    <a:pos x="2" y="7"/>
                  </a:cxn>
                  <a:cxn ang="0">
                    <a:pos x="4" y="14"/>
                  </a:cxn>
                  <a:cxn ang="0">
                    <a:pos x="4" y="21"/>
                  </a:cxn>
                  <a:cxn ang="0">
                    <a:pos x="4" y="27"/>
                  </a:cxn>
                  <a:cxn ang="0">
                    <a:pos x="3" y="33"/>
                  </a:cxn>
                  <a:cxn ang="0">
                    <a:pos x="1" y="37"/>
                  </a:cxn>
                  <a:cxn ang="0">
                    <a:pos x="1" y="40"/>
                  </a:cxn>
                  <a:cxn ang="0">
                    <a:pos x="1" y="41"/>
                  </a:cxn>
                  <a:cxn ang="0">
                    <a:pos x="1" y="41"/>
                  </a:cxn>
                  <a:cxn ang="0">
                    <a:pos x="3" y="40"/>
                  </a:cxn>
                  <a:cxn ang="0">
                    <a:pos x="4" y="38"/>
                  </a:cxn>
                  <a:cxn ang="0">
                    <a:pos x="7" y="30"/>
                  </a:cxn>
                  <a:cxn ang="0">
                    <a:pos x="8" y="21"/>
                  </a:cxn>
                  <a:cxn ang="0">
                    <a:pos x="7" y="13"/>
                  </a:cxn>
                  <a:cxn ang="0">
                    <a:pos x="5" y="5"/>
                  </a:cxn>
                  <a:cxn ang="0">
                    <a:pos x="2" y="2"/>
                  </a:cxn>
                  <a:cxn ang="0">
                    <a:pos x="1" y="0"/>
                  </a:cxn>
                  <a:cxn ang="0">
                    <a:pos x="0" y="1"/>
                  </a:cxn>
                  <a:cxn ang="0">
                    <a:pos x="0" y="2"/>
                  </a:cxn>
                </a:cxnLst>
                <a:rect l="0" t="0" r="r" b="b"/>
                <a:pathLst>
                  <a:path w="8" h="41">
                    <a:moveTo>
                      <a:pt x="0" y="2"/>
                    </a:moveTo>
                    <a:cubicBezTo>
                      <a:pt x="0" y="2"/>
                      <a:pt x="0" y="3"/>
                      <a:pt x="1" y="4"/>
                    </a:cubicBezTo>
                    <a:cubicBezTo>
                      <a:pt x="1" y="5"/>
                      <a:pt x="2" y="6"/>
                      <a:pt x="2" y="7"/>
                    </a:cubicBezTo>
                    <a:cubicBezTo>
                      <a:pt x="3" y="9"/>
                      <a:pt x="3" y="12"/>
                      <a:pt x="4" y="14"/>
                    </a:cubicBezTo>
                    <a:cubicBezTo>
                      <a:pt x="4" y="16"/>
                      <a:pt x="4" y="18"/>
                      <a:pt x="4" y="21"/>
                    </a:cubicBezTo>
                    <a:cubicBezTo>
                      <a:pt x="4" y="23"/>
                      <a:pt x="4" y="25"/>
                      <a:pt x="4" y="27"/>
                    </a:cubicBezTo>
                    <a:cubicBezTo>
                      <a:pt x="4" y="29"/>
                      <a:pt x="3" y="31"/>
                      <a:pt x="3" y="33"/>
                    </a:cubicBezTo>
                    <a:cubicBezTo>
                      <a:pt x="2" y="34"/>
                      <a:pt x="2" y="36"/>
                      <a:pt x="1" y="37"/>
                    </a:cubicBezTo>
                    <a:cubicBezTo>
                      <a:pt x="1" y="39"/>
                      <a:pt x="1" y="40"/>
                      <a:pt x="1" y="40"/>
                    </a:cubicBezTo>
                    <a:cubicBezTo>
                      <a:pt x="1" y="41"/>
                      <a:pt x="1" y="41"/>
                      <a:pt x="1" y="41"/>
                    </a:cubicBezTo>
                    <a:cubicBezTo>
                      <a:pt x="1" y="41"/>
                      <a:pt x="1" y="41"/>
                      <a:pt x="1" y="41"/>
                    </a:cubicBezTo>
                    <a:cubicBezTo>
                      <a:pt x="2" y="41"/>
                      <a:pt x="2" y="41"/>
                      <a:pt x="3" y="40"/>
                    </a:cubicBezTo>
                    <a:cubicBezTo>
                      <a:pt x="3" y="40"/>
                      <a:pt x="4" y="39"/>
                      <a:pt x="4" y="38"/>
                    </a:cubicBezTo>
                    <a:cubicBezTo>
                      <a:pt x="6" y="35"/>
                      <a:pt x="7" y="32"/>
                      <a:pt x="7" y="30"/>
                    </a:cubicBezTo>
                    <a:cubicBezTo>
                      <a:pt x="8" y="27"/>
                      <a:pt x="8" y="24"/>
                      <a:pt x="8" y="21"/>
                    </a:cubicBezTo>
                    <a:cubicBezTo>
                      <a:pt x="8" y="18"/>
                      <a:pt x="8" y="15"/>
                      <a:pt x="7" y="13"/>
                    </a:cubicBezTo>
                    <a:cubicBezTo>
                      <a:pt x="7" y="10"/>
                      <a:pt x="6" y="8"/>
                      <a:pt x="5" y="5"/>
                    </a:cubicBezTo>
                    <a:cubicBezTo>
                      <a:pt x="4" y="4"/>
                      <a:pt x="3" y="2"/>
                      <a:pt x="2" y="2"/>
                    </a:cubicBezTo>
                    <a:cubicBezTo>
                      <a:pt x="2" y="1"/>
                      <a:pt x="1" y="0"/>
                      <a:pt x="1" y="0"/>
                    </a:cubicBezTo>
                    <a:cubicBezTo>
                      <a:pt x="0" y="1"/>
                      <a:pt x="0" y="1"/>
                      <a:pt x="0" y="1"/>
                    </a:cubicBezTo>
                    <a:lnTo>
                      <a:pt x="0" y="2"/>
                    </a:lnTo>
                    <a:close/>
                  </a:path>
                </a:pathLst>
              </a:custGeom>
              <a:gradFill>
                <a:gsLst>
                  <a:gs pos="0">
                    <a:srgbClr val="0070C0">
                      <a:alpha val="0"/>
                    </a:srgbClr>
                  </a:gs>
                  <a:gs pos="100000">
                    <a:srgbClr val="0070C0">
                      <a:alpha val="40000"/>
                    </a:srgbClr>
                  </a:gs>
                </a:gsLst>
                <a:lin ang="5400000" scaled="0"/>
              </a:gradFill>
              <a:ln w="3175">
                <a:solidFill>
                  <a:srgbClr val="00BAFB"/>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altLang="zh-CN"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sp>
            <p:nvSpPr>
              <p:cNvPr id="133" name="Freeform 53"/>
              <p:cNvSpPr>
                <a:spLocks noChangeAspect="1"/>
              </p:cNvSpPr>
              <p:nvPr/>
            </p:nvSpPr>
            <p:spPr bwMode="auto">
              <a:xfrm>
                <a:off x="2515" y="1336"/>
                <a:ext cx="12" cy="62"/>
              </a:xfrm>
              <a:custGeom>
                <a:avLst/>
                <a:gdLst/>
                <a:ahLst/>
                <a:cxnLst>
                  <a:cxn ang="0">
                    <a:pos x="0" y="1"/>
                  </a:cxn>
                  <a:cxn ang="0">
                    <a:pos x="0" y="2"/>
                  </a:cxn>
                  <a:cxn ang="0">
                    <a:pos x="1" y="4"/>
                  </a:cxn>
                  <a:cxn ang="0">
                    <a:pos x="3" y="10"/>
                  </a:cxn>
                  <a:cxn ang="0">
                    <a:pos x="3" y="15"/>
                  </a:cxn>
                  <a:cxn ang="0">
                    <a:pos x="3" y="20"/>
                  </a:cxn>
                  <a:cxn ang="0">
                    <a:pos x="2" y="25"/>
                  </a:cxn>
                  <a:cxn ang="0">
                    <a:pos x="1" y="28"/>
                  </a:cxn>
                  <a:cxn ang="0">
                    <a:pos x="0" y="30"/>
                  </a:cxn>
                  <a:cxn ang="0">
                    <a:pos x="0" y="30"/>
                  </a:cxn>
                  <a:cxn ang="0">
                    <a:pos x="1" y="31"/>
                  </a:cxn>
                  <a:cxn ang="0">
                    <a:pos x="2" y="30"/>
                  </a:cxn>
                  <a:cxn ang="0">
                    <a:pos x="3" y="28"/>
                  </a:cxn>
                  <a:cxn ang="0">
                    <a:pos x="6" y="22"/>
                  </a:cxn>
                  <a:cxn ang="0">
                    <a:pos x="6" y="15"/>
                  </a:cxn>
                  <a:cxn ang="0">
                    <a:pos x="6" y="9"/>
                  </a:cxn>
                  <a:cxn ang="0">
                    <a:pos x="3" y="3"/>
                  </a:cxn>
                  <a:cxn ang="0">
                    <a:pos x="2" y="1"/>
                  </a:cxn>
                  <a:cxn ang="0">
                    <a:pos x="0" y="0"/>
                  </a:cxn>
                  <a:cxn ang="0">
                    <a:pos x="0" y="0"/>
                  </a:cxn>
                  <a:cxn ang="0">
                    <a:pos x="0" y="1"/>
                  </a:cxn>
                </a:cxnLst>
                <a:rect l="0" t="0" r="r" b="b"/>
                <a:pathLst>
                  <a:path w="6" h="31">
                    <a:moveTo>
                      <a:pt x="0" y="1"/>
                    </a:moveTo>
                    <a:cubicBezTo>
                      <a:pt x="0" y="1"/>
                      <a:pt x="0" y="1"/>
                      <a:pt x="0" y="2"/>
                    </a:cubicBezTo>
                    <a:cubicBezTo>
                      <a:pt x="1" y="3"/>
                      <a:pt x="1" y="4"/>
                      <a:pt x="1" y="4"/>
                    </a:cubicBezTo>
                    <a:cubicBezTo>
                      <a:pt x="2" y="6"/>
                      <a:pt x="2" y="8"/>
                      <a:pt x="3" y="10"/>
                    </a:cubicBezTo>
                    <a:cubicBezTo>
                      <a:pt x="3" y="12"/>
                      <a:pt x="3" y="13"/>
                      <a:pt x="3" y="15"/>
                    </a:cubicBezTo>
                    <a:cubicBezTo>
                      <a:pt x="3" y="17"/>
                      <a:pt x="3" y="18"/>
                      <a:pt x="3" y="20"/>
                    </a:cubicBezTo>
                    <a:cubicBezTo>
                      <a:pt x="3" y="22"/>
                      <a:pt x="2" y="23"/>
                      <a:pt x="2" y="25"/>
                    </a:cubicBezTo>
                    <a:cubicBezTo>
                      <a:pt x="2" y="25"/>
                      <a:pt x="1" y="26"/>
                      <a:pt x="1" y="28"/>
                    </a:cubicBezTo>
                    <a:cubicBezTo>
                      <a:pt x="0" y="29"/>
                      <a:pt x="0" y="29"/>
                      <a:pt x="0" y="30"/>
                    </a:cubicBezTo>
                    <a:cubicBezTo>
                      <a:pt x="0" y="30"/>
                      <a:pt x="0" y="30"/>
                      <a:pt x="0" y="30"/>
                    </a:cubicBezTo>
                    <a:cubicBezTo>
                      <a:pt x="1" y="31"/>
                      <a:pt x="1" y="31"/>
                      <a:pt x="1" y="31"/>
                    </a:cubicBezTo>
                    <a:cubicBezTo>
                      <a:pt x="1" y="31"/>
                      <a:pt x="1" y="30"/>
                      <a:pt x="2" y="30"/>
                    </a:cubicBezTo>
                    <a:cubicBezTo>
                      <a:pt x="2" y="30"/>
                      <a:pt x="3" y="29"/>
                      <a:pt x="3" y="28"/>
                    </a:cubicBezTo>
                    <a:cubicBezTo>
                      <a:pt x="4" y="26"/>
                      <a:pt x="5" y="24"/>
                      <a:pt x="6" y="22"/>
                    </a:cubicBezTo>
                    <a:cubicBezTo>
                      <a:pt x="6" y="20"/>
                      <a:pt x="6" y="17"/>
                      <a:pt x="6" y="15"/>
                    </a:cubicBezTo>
                    <a:cubicBezTo>
                      <a:pt x="6" y="13"/>
                      <a:pt x="6" y="11"/>
                      <a:pt x="6" y="9"/>
                    </a:cubicBezTo>
                    <a:cubicBezTo>
                      <a:pt x="5" y="7"/>
                      <a:pt x="4" y="5"/>
                      <a:pt x="3" y="3"/>
                    </a:cubicBezTo>
                    <a:cubicBezTo>
                      <a:pt x="3" y="2"/>
                      <a:pt x="2" y="1"/>
                      <a:pt x="2" y="1"/>
                    </a:cubicBezTo>
                    <a:cubicBezTo>
                      <a:pt x="1" y="0"/>
                      <a:pt x="1" y="0"/>
                      <a:pt x="0" y="0"/>
                    </a:cubicBezTo>
                    <a:cubicBezTo>
                      <a:pt x="0" y="0"/>
                      <a:pt x="0" y="0"/>
                      <a:pt x="0" y="0"/>
                    </a:cubicBezTo>
                    <a:lnTo>
                      <a:pt x="0" y="1"/>
                    </a:lnTo>
                    <a:close/>
                  </a:path>
                </a:pathLst>
              </a:custGeom>
              <a:gradFill>
                <a:gsLst>
                  <a:gs pos="0">
                    <a:srgbClr val="0070C0">
                      <a:alpha val="0"/>
                    </a:srgbClr>
                  </a:gs>
                  <a:gs pos="100000">
                    <a:srgbClr val="0070C0">
                      <a:alpha val="40000"/>
                    </a:srgbClr>
                  </a:gs>
                </a:gsLst>
                <a:lin ang="5400000" scaled="0"/>
              </a:gradFill>
              <a:ln w="3175">
                <a:solidFill>
                  <a:srgbClr val="00BAFB"/>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lstStyle/>
              <a:p>
                <a:pPr marL="0" marR="0" lvl="0" indent="0" algn="ctr" defTabSz="967704" rtl="0" eaLnBrk="1" fontAlgn="auto" latinLnBrk="0" hangingPunct="1">
                  <a:lnSpc>
                    <a:spcPct val="120000"/>
                  </a:lnSpc>
                  <a:spcBef>
                    <a:spcPts val="0"/>
                  </a:spcBef>
                  <a:spcAft>
                    <a:spcPts val="0"/>
                  </a:spcAft>
                  <a:buClrTx/>
                  <a:buSzTx/>
                  <a:buFontTx/>
                  <a:buNone/>
                  <a:tabLst/>
                  <a:defRPr/>
                </a:pPr>
                <a:endParaRPr kumimoji="0" lang="en-US" altLang="zh-CN" sz="1200" b="1" i="0" u="none" strike="noStrike" kern="0" cap="none" spc="0" normalizeH="0" baseline="0" noProof="0" dirty="0">
                  <a:ln>
                    <a:noFill/>
                  </a:ln>
                  <a:solidFill>
                    <a:srgbClr val="FFC000"/>
                  </a:solidFill>
                  <a:effectLst/>
                  <a:uLnTx/>
                  <a:uFillTx/>
                  <a:latin typeface="Arial"/>
                  <a:ea typeface="宋体" charset="-122"/>
                  <a:cs typeface="Arial" panose="020B0604020202020204" pitchFamily="34" charset="0"/>
                </a:endParaRPr>
              </a:p>
            </p:txBody>
          </p:sp>
        </p:grpSp>
        <p:pic>
          <p:nvPicPr>
            <p:cNvPr id="161" name="Picture 160"/>
            <p:cNvPicPr>
              <a:picLocks noChangeAspect="1"/>
            </p:cNvPicPr>
            <p:nvPr/>
          </p:nvPicPr>
          <p:blipFill>
            <a:blip r:embed="rId9"/>
            <a:stretch>
              <a:fillRect/>
            </a:stretch>
          </p:blipFill>
          <p:spPr>
            <a:xfrm>
              <a:off x="9700377" y="4047123"/>
              <a:ext cx="295444" cy="264785"/>
            </a:xfrm>
            <a:prstGeom prst="rect">
              <a:avLst/>
            </a:prstGeom>
          </p:spPr>
        </p:pic>
      </p:grpSp>
      <p:sp>
        <p:nvSpPr>
          <p:cNvPr id="167" name="TextBox 52"/>
          <p:cNvSpPr txBox="1"/>
          <p:nvPr/>
        </p:nvSpPr>
        <p:spPr>
          <a:xfrm rot="16200000">
            <a:off x="-1868740" y="3207932"/>
            <a:ext cx="3214565" cy="461605"/>
          </a:xfrm>
          <a:prstGeom prst="rect">
            <a:avLst/>
          </a:prstGeom>
          <a:noFill/>
        </p:spPr>
        <p:txBody>
          <a:bodyPr wrap="none" rtlCol="0">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0" marR="0" lvl="0" indent="0" algn="l" defTabSz="914309" rtl="0" eaLnBrk="1" fontAlgn="auto" latinLnBrk="0" hangingPunct="1">
              <a:lnSpc>
                <a:spcPct val="100000"/>
              </a:lnSpc>
              <a:spcBef>
                <a:spcPts val="0"/>
              </a:spcBef>
              <a:spcAft>
                <a:spcPts val="0"/>
              </a:spcAft>
              <a:buClrTx/>
              <a:buSzTx/>
              <a:buFontTx/>
              <a:buNone/>
              <a:tabLst/>
              <a:defRPr/>
            </a:pPr>
            <a:r>
              <a:rPr kumimoji="0" lang="en-NZ" sz="2400" b="0" i="0" u="none" strike="noStrike" kern="1200" cap="none" spc="0" normalizeH="0" baseline="0" noProof="0" dirty="0">
                <a:ln>
                  <a:noFill/>
                </a:ln>
                <a:solidFill>
                  <a:srgbClr val="FF0000"/>
                </a:solidFill>
                <a:effectLst/>
                <a:uLnTx/>
                <a:uFillTx/>
                <a:latin typeface="Arial"/>
                <a:ea typeface="微软雅黑"/>
                <a:cs typeface="+mn-cs"/>
              </a:rPr>
              <a:t>This Slide is Animated</a:t>
            </a:r>
          </a:p>
        </p:txBody>
      </p:sp>
    </p:spTree>
    <p:extLst>
      <p:ext uri="{BB962C8B-B14F-4D97-AF65-F5344CB8AC3E}">
        <p14:creationId xmlns:p14="http://schemas.microsoft.com/office/powerpoint/2010/main" val="11918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par>
                                <p:cTn id="8" presetID="22"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up)">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nodeType="clickEffect">
                                  <p:stCondLst>
                                    <p:cond delay="0"/>
                                  </p:stCondLst>
                                  <p:childTnLst>
                                    <p:set>
                                      <p:cBhvr>
                                        <p:cTn id="14" dur="1" fill="hold">
                                          <p:stCondLst>
                                            <p:cond delay="0"/>
                                          </p:stCondLst>
                                        </p:cTn>
                                        <p:tgtEl>
                                          <p:spTgt spid="162"/>
                                        </p:tgtEl>
                                        <p:attrNameLst>
                                          <p:attrName>style.visibility</p:attrName>
                                        </p:attrNameLst>
                                      </p:cBhvr>
                                      <p:to>
                                        <p:strVal val="visible"/>
                                      </p:to>
                                    </p:set>
                                    <p:animEffect transition="in" filter="wipe(up)">
                                      <p:cBhvr>
                                        <p:cTn id="15" dur="500"/>
                                        <p:tgtEl>
                                          <p:spTgt spid="16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nodeType="clickEffect">
                                  <p:stCondLst>
                                    <p:cond delay="0"/>
                                  </p:stCondLst>
                                  <p:childTnLst>
                                    <p:set>
                                      <p:cBhvr>
                                        <p:cTn id="19" dur="1" fill="hold">
                                          <p:stCondLst>
                                            <p:cond delay="0"/>
                                          </p:stCondLst>
                                        </p:cTn>
                                        <p:tgtEl>
                                          <p:spTgt spid="165"/>
                                        </p:tgtEl>
                                        <p:attrNameLst>
                                          <p:attrName>style.visibility</p:attrName>
                                        </p:attrNameLst>
                                      </p:cBhvr>
                                      <p:to>
                                        <p:strVal val="visible"/>
                                      </p:to>
                                    </p:set>
                                    <p:animEffect transition="in" filter="wipe(up)">
                                      <p:cBhvr>
                                        <p:cTn id="20" dur="500"/>
                                        <p:tgtEl>
                                          <p:spTgt spid="16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 fill="hold">
                                          <p:stCondLst>
                                            <p:cond delay="0"/>
                                          </p:stCondLst>
                                        </p:cTn>
                                        <p:tgtEl>
                                          <p:spTgt spid="166"/>
                                        </p:tgtEl>
                                        <p:attrNameLst>
                                          <p:attrName>style.visibility</p:attrName>
                                        </p:attrNameLst>
                                      </p:cBhvr>
                                      <p:to>
                                        <p:strVal val="visible"/>
                                      </p:to>
                                    </p:set>
                                    <p:animEffect transition="in" filter="wipe(up)">
                                      <p:cBhvr>
                                        <p:cTn id="25" dur="500"/>
                                        <p:tgtEl>
                                          <p:spTgt spid="166"/>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03"/>
                                        </p:tgtEl>
                                        <p:attrNameLst>
                                          <p:attrName>style.visibility</p:attrName>
                                        </p:attrNameLst>
                                      </p:cBhvr>
                                      <p:to>
                                        <p:strVal val="visible"/>
                                      </p:to>
                                    </p:set>
                                    <p:animEffect transition="in" filter="fade">
                                      <p:cBhvr>
                                        <p:cTn id="29" dur="500"/>
                                        <p:tgtEl>
                                          <p:spTgt spid="1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5G Networks: Threats Landscape</a:t>
            </a:r>
            <a:endParaRPr lang="en-US" dirty="0"/>
          </a:p>
        </p:txBody>
      </p:sp>
      <p:cxnSp>
        <p:nvCxnSpPr>
          <p:cNvPr id="5" name="Straight Connector 25">
            <a:extLst>
              <a:ext uri="{FF2B5EF4-FFF2-40B4-BE49-F238E27FC236}">
                <a16:creationId xmlns:a16="http://schemas.microsoft.com/office/drawing/2014/main" id="{C78583AD-8702-4E54-B613-5FD9C526C9D2}"/>
              </a:ext>
            </a:extLst>
          </p:cNvPr>
          <p:cNvCxnSpPr>
            <a:stCxn id="124" idx="3"/>
          </p:cNvCxnSpPr>
          <p:nvPr/>
        </p:nvCxnSpPr>
        <p:spPr>
          <a:xfrm flipH="1">
            <a:off x="8888637" y="1401658"/>
            <a:ext cx="393424" cy="423861"/>
          </a:xfrm>
          <a:prstGeom prst="line">
            <a:avLst/>
          </a:prstGeom>
          <a:ln/>
        </p:spPr>
        <p:style>
          <a:lnRef idx="1">
            <a:schemeClr val="accent3"/>
          </a:lnRef>
          <a:fillRef idx="0">
            <a:schemeClr val="accent3"/>
          </a:fillRef>
          <a:effectRef idx="0">
            <a:schemeClr val="accent3"/>
          </a:effectRef>
          <a:fontRef idx="minor">
            <a:schemeClr val="tx1"/>
          </a:fontRef>
        </p:style>
      </p:cxnSp>
      <p:sp>
        <p:nvSpPr>
          <p:cNvPr id="6" name="TextBox 661">
            <a:extLst>
              <a:ext uri="{FF2B5EF4-FFF2-40B4-BE49-F238E27FC236}">
                <a16:creationId xmlns:a16="http://schemas.microsoft.com/office/drawing/2014/main" id="{34969694-FFD9-4DC3-848D-F36EEA95EDE5}"/>
              </a:ext>
            </a:extLst>
          </p:cNvPr>
          <p:cNvSpPr txBox="1"/>
          <p:nvPr/>
        </p:nvSpPr>
        <p:spPr>
          <a:xfrm>
            <a:off x="2506516" y="4786709"/>
            <a:ext cx="1049278" cy="1192848"/>
          </a:xfrm>
          <a:prstGeom prst="rect">
            <a:avLst/>
          </a:prstGeom>
          <a:noFill/>
          <a:ln w="3175">
            <a:solidFill>
              <a:sysClr val="window" lastClr="FFFFFF">
                <a:lumMod val="75000"/>
              </a:sysClr>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2: Air interface threats</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GB" altLang="zh-CN" sz="907" kern="0" dirty="0">
                <a:solidFill>
                  <a:schemeClr val="bg1"/>
                </a:solidFill>
                <a:latin typeface="Calibri" pitchFamily="34" charset="0"/>
                <a:ea typeface="微软雅黑" pitchFamily="34" charset="-122"/>
              </a:rPr>
              <a:t>Eavesdrop</a:t>
            </a:r>
            <a:r>
              <a:rPr lang="en-US" altLang="zh-CN" sz="907" kern="0" dirty="0" err="1">
                <a:solidFill>
                  <a:schemeClr val="bg1"/>
                </a:solidFill>
                <a:latin typeface="Calibri" pitchFamily="34" charset="0"/>
                <a:ea typeface="微软雅黑" pitchFamily="34" charset="-122"/>
              </a:rPr>
              <a:t>ing</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Impersonation</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Data Tampering</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Jamming</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Rough BTS</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SON Attacks</a:t>
            </a:r>
          </a:p>
        </p:txBody>
      </p:sp>
      <p:sp>
        <p:nvSpPr>
          <p:cNvPr id="7" name="TextBox 662">
            <a:extLst>
              <a:ext uri="{FF2B5EF4-FFF2-40B4-BE49-F238E27FC236}">
                <a16:creationId xmlns:a16="http://schemas.microsoft.com/office/drawing/2014/main" id="{92394A20-456D-4D6E-81A8-5D8A0B5BFE9E}"/>
              </a:ext>
            </a:extLst>
          </p:cNvPr>
          <p:cNvSpPr txBox="1"/>
          <p:nvPr/>
        </p:nvSpPr>
        <p:spPr>
          <a:xfrm>
            <a:off x="9188097" y="4721904"/>
            <a:ext cx="1440206" cy="913669"/>
          </a:xfrm>
          <a:prstGeom prst="rect">
            <a:avLst/>
          </a:prstGeom>
          <a:noFill/>
          <a:ln w="3175">
            <a:solidFill>
              <a:sysClr val="window" lastClr="FFFFFF">
                <a:lumMod val="75000"/>
              </a:sysClr>
            </a:solidFill>
            <a:prstDash val="dash"/>
          </a:ln>
        </p:spPr>
        <p:txBody>
          <a:bodyPr wrap="square" lIns="75394" tIns="37698" rIns="75394" bIns="37698" rtlCol="0">
            <a:spAutoFit/>
          </a:bodyPr>
          <a:lstStyle/>
          <a:p>
            <a:pPr indent="-148407">
              <a:defRPr/>
            </a:pPr>
            <a:r>
              <a:rPr lang="en-US" altLang="zh-CN" sz="907" kern="0" dirty="0">
                <a:solidFill>
                  <a:srgbClr val="FF0000"/>
                </a:solidFill>
                <a:latin typeface="Calibri" pitchFamily="34" charset="0"/>
                <a:ea typeface="微软雅黑" pitchFamily="34" charset="-122"/>
              </a:rPr>
              <a:t>7: O&amp;M threats</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Unauthorized access</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Data Leakage</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Malware</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API attacks.</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OSS Services Integration. </a:t>
            </a:r>
          </a:p>
        </p:txBody>
      </p:sp>
      <p:sp>
        <p:nvSpPr>
          <p:cNvPr id="8" name="TextBox 663">
            <a:extLst>
              <a:ext uri="{FF2B5EF4-FFF2-40B4-BE49-F238E27FC236}">
                <a16:creationId xmlns:a16="http://schemas.microsoft.com/office/drawing/2014/main" id="{00FECB6A-BA7F-44BF-8B00-DF697E80D624}"/>
              </a:ext>
            </a:extLst>
          </p:cNvPr>
          <p:cNvSpPr txBox="1"/>
          <p:nvPr/>
        </p:nvSpPr>
        <p:spPr>
          <a:xfrm>
            <a:off x="3547390" y="4791710"/>
            <a:ext cx="1300543" cy="774080"/>
          </a:xfrm>
          <a:prstGeom prst="rect">
            <a:avLst/>
          </a:prstGeom>
          <a:noFill/>
          <a:ln w="3175">
            <a:solidFill>
              <a:sysClr val="window" lastClr="FFFFFF">
                <a:lumMod val="75000"/>
              </a:sysClr>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3: </a:t>
            </a:r>
            <a:r>
              <a:rPr lang="en-US" altLang="zh-CN" sz="907" kern="0" dirty="0" err="1">
                <a:solidFill>
                  <a:srgbClr val="FF0000"/>
                </a:solidFill>
                <a:latin typeface="Calibri" pitchFamily="34" charset="0"/>
                <a:ea typeface="微软雅黑" pitchFamily="34" charset="-122"/>
              </a:rPr>
              <a:t>gNB</a:t>
            </a:r>
            <a:r>
              <a:rPr lang="en-US" altLang="zh-CN" sz="907" kern="0" dirty="0">
                <a:solidFill>
                  <a:srgbClr val="FF0000"/>
                </a:solidFill>
                <a:latin typeface="Calibri" pitchFamily="34" charset="0"/>
                <a:ea typeface="微软雅黑" pitchFamily="34" charset="-122"/>
              </a:rPr>
              <a:t> threats</a:t>
            </a:r>
            <a:endParaRPr lang="en-US" altLang="zh-CN" sz="907" kern="0" dirty="0">
              <a:solidFill>
                <a:schemeClr val="bg1"/>
              </a:solidFill>
              <a:latin typeface="Calibri" pitchFamily="34" charset="0"/>
              <a:ea typeface="微软雅黑" pitchFamily="34" charset="-122"/>
            </a:endParaRPr>
          </a:p>
          <a:p>
            <a:pPr indent="-147944">
              <a:buFont typeface="Arial" pitchFamily="34" charset="0"/>
              <a:buChar char="•"/>
              <a:defRPr/>
            </a:pPr>
            <a:r>
              <a:rPr lang="en-GB" altLang="zh-CN" sz="907" kern="0" dirty="0">
                <a:solidFill>
                  <a:schemeClr val="bg1"/>
                </a:solidFill>
                <a:latin typeface="Calibri" pitchFamily="34" charset="0"/>
                <a:ea typeface="微软雅黑" pitchFamily="34" charset="-122"/>
              </a:rPr>
              <a:t>Tampered SW/</a:t>
            </a:r>
            <a:r>
              <a:rPr lang="en-GB" altLang="zh-CN" sz="907" kern="0" dirty="0" err="1">
                <a:solidFill>
                  <a:schemeClr val="bg1"/>
                </a:solidFill>
                <a:latin typeface="Calibri" pitchFamily="34" charset="0"/>
                <a:ea typeface="微软雅黑" pitchFamily="34" charset="-122"/>
              </a:rPr>
              <a:t>HW</a:t>
            </a:r>
            <a:endParaRPr lang="en-US" altLang="zh-CN" sz="907" kern="0" dirty="0">
              <a:solidFill>
                <a:schemeClr val="bg1"/>
              </a:solidFill>
              <a:latin typeface="Calibri" pitchFamily="34" charset="0"/>
              <a:ea typeface="微软雅黑" pitchFamily="34" charset="-122"/>
            </a:endParaRPr>
          </a:p>
          <a:p>
            <a:pPr indent="-147944">
              <a:buFont typeface="Arial" pitchFamily="34" charset="0"/>
              <a:buChar char="•"/>
              <a:defRPr/>
            </a:pPr>
            <a:r>
              <a:rPr lang="en-US" altLang="zh-CN" sz="907" kern="0" dirty="0">
                <a:solidFill>
                  <a:schemeClr val="bg1"/>
                </a:solidFill>
                <a:latin typeface="Calibri" pitchFamily="34" charset="0"/>
                <a:ea typeface="微软雅黑" pitchFamily="34" charset="-122"/>
              </a:rPr>
              <a:t>Unauthorized access</a:t>
            </a:r>
          </a:p>
          <a:p>
            <a:pPr indent="-147944">
              <a:buFont typeface="Arial" pitchFamily="34" charset="0"/>
              <a:buChar char="•"/>
              <a:defRPr/>
            </a:pPr>
            <a:r>
              <a:rPr lang="en-US" altLang="zh-CN" sz="907" kern="0" dirty="0">
                <a:solidFill>
                  <a:schemeClr val="bg1"/>
                </a:solidFill>
                <a:latin typeface="Calibri" pitchFamily="34" charset="0"/>
                <a:ea typeface="微软雅黑" pitchFamily="34" charset="-122"/>
              </a:rPr>
              <a:t>Data Leakage</a:t>
            </a:r>
          </a:p>
          <a:p>
            <a:pPr indent="-147944">
              <a:buFont typeface="Arial" pitchFamily="34" charset="0"/>
              <a:buChar char="•"/>
              <a:defRPr/>
            </a:pPr>
            <a:r>
              <a:rPr lang="en-US" altLang="zh-CN" sz="907" kern="0" dirty="0">
                <a:solidFill>
                  <a:schemeClr val="bg1"/>
                </a:solidFill>
                <a:latin typeface="Calibri" pitchFamily="34" charset="0"/>
                <a:ea typeface="微软雅黑" pitchFamily="34" charset="-122"/>
              </a:rPr>
              <a:t>RAN DDoS (From </a:t>
            </a:r>
            <a:r>
              <a:rPr lang="en-US" altLang="zh-CN" sz="907" kern="0" dirty="0" err="1">
                <a:solidFill>
                  <a:schemeClr val="bg1"/>
                </a:solidFill>
                <a:latin typeface="Calibri" pitchFamily="34" charset="0"/>
                <a:ea typeface="微软雅黑" pitchFamily="34" charset="-122"/>
              </a:rPr>
              <a:t>UE</a:t>
            </a:r>
            <a:r>
              <a:rPr lang="en-US" altLang="zh-CN" sz="907" kern="0" dirty="0">
                <a:solidFill>
                  <a:schemeClr val="bg1"/>
                </a:solidFill>
                <a:latin typeface="Calibri" pitchFamily="34" charset="0"/>
                <a:ea typeface="微软雅黑" pitchFamily="34" charset="-122"/>
              </a:rPr>
              <a:t>)</a:t>
            </a:r>
          </a:p>
        </p:txBody>
      </p:sp>
      <p:grpSp>
        <p:nvGrpSpPr>
          <p:cNvPr id="9" name="Group 33">
            <a:extLst>
              <a:ext uri="{FF2B5EF4-FFF2-40B4-BE49-F238E27FC236}">
                <a16:creationId xmlns:a16="http://schemas.microsoft.com/office/drawing/2014/main" id="{C001D275-00D3-4E8C-B738-F4F89DD0CE5E}"/>
              </a:ext>
            </a:extLst>
          </p:cNvPr>
          <p:cNvGrpSpPr>
            <a:grpSpLocks noChangeAspect="1"/>
          </p:cNvGrpSpPr>
          <p:nvPr/>
        </p:nvGrpSpPr>
        <p:grpSpPr bwMode="auto">
          <a:xfrm>
            <a:off x="9051083" y="1008600"/>
            <a:ext cx="1607755" cy="502561"/>
            <a:chOff x="2817" y="3172"/>
            <a:chExt cx="1211" cy="681"/>
          </a:xfrm>
        </p:grpSpPr>
        <p:sp>
          <p:nvSpPr>
            <p:cNvPr id="124" name="Oval 34">
              <a:extLst>
                <a:ext uri="{FF2B5EF4-FFF2-40B4-BE49-F238E27FC236}">
                  <a16:creationId xmlns:a16="http://schemas.microsoft.com/office/drawing/2014/main" id="{646233EE-030C-4321-8D66-485D0A297F83}"/>
                </a:ext>
              </a:extLst>
            </p:cNvPr>
            <p:cNvSpPr>
              <a:spLocks noChangeAspect="1" noChangeArrowheads="1"/>
            </p:cNvSpPr>
            <p:nvPr/>
          </p:nvSpPr>
          <p:spPr bwMode="auto">
            <a:xfrm>
              <a:off x="2817" y="3172"/>
              <a:ext cx="1188" cy="624"/>
            </a:xfrm>
            <a:prstGeom prst="ellipse">
              <a:avLst/>
            </a:prstGeom>
            <a:solidFill>
              <a:srgbClr val="D3DBE4"/>
            </a:solidFill>
            <a:ln w="9525">
              <a:noFill/>
              <a:round/>
              <a:headEnd/>
              <a:tailEnd/>
            </a:ln>
          </p:spPr>
          <p:txBody>
            <a:bodyPr/>
            <a:lstStyle/>
            <a:p>
              <a:pPr>
                <a:buClr>
                  <a:srgbClr val="CC9900"/>
                </a:buClr>
                <a:buFont typeface="Wingdings" pitchFamily="2" charset="2"/>
                <a:buChar char="n"/>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25" name="Freeform 35">
              <a:extLst>
                <a:ext uri="{FF2B5EF4-FFF2-40B4-BE49-F238E27FC236}">
                  <a16:creationId xmlns:a16="http://schemas.microsoft.com/office/drawing/2014/main" id="{3DCFD6FA-B36E-4C9E-84DB-075A92DDD0D5}"/>
                </a:ext>
              </a:extLst>
            </p:cNvPr>
            <p:cNvSpPr>
              <a:spLocks noChangeAspect="1"/>
            </p:cNvSpPr>
            <p:nvPr/>
          </p:nvSpPr>
          <p:spPr bwMode="auto">
            <a:xfrm>
              <a:off x="2844" y="3570"/>
              <a:ext cx="1184" cy="283"/>
            </a:xfrm>
            <a:custGeom>
              <a:avLst/>
              <a:gdLst>
                <a:gd name="T0" fmla="*/ 2147483647 w 592"/>
                <a:gd name="T1" fmla="*/ 2147483647 h 141"/>
                <a:gd name="T2" fmla="*/ 0 w 592"/>
                <a:gd name="T3" fmla="*/ 2147483647 h 141"/>
                <a:gd name="T4" fmla="*/ 2147483647 w 592"/>
                <a:gd name="T5" fmla="*/ 2147483647 h 141"/>
                <a:gd name="T6" fmla="*/ 2147483647 w 592"/>
                <a:gd name="T7" fmla="*/ 2147483647 h 141"/>
                <a:gd name="T8" fmla="*/ 2147483647 w 592"/>
                <a:gd name="T9" fmla="*/ 0 h 141"/>
                <a:gd name="T10" fmla="*/ 2147483647 w 592"/>
                <a:gd name="T11" fmla="*/ 2147483647 h 141"/>
                <a:gd name="T12" fmla="*/ 0 60000 65536"/>
                <a:gd name="T13" fmla="*/ 0 60000 65536"/>
                <a:gd name="T14" fmla="*/ 0 60000 65536"/>
                <a:gd name="T15" fmla="*/ 0 60000 65536"/>
                <a:gd name="T16" fmla="*/ 0 60000 65536"/>
                <a:gd name="T17" fmla="*/ 0 60000 65536"/>
                <a:gd name="T18" fmla="*/ 0 w 592"/>
                <a:gd name="T19" fmla="*/ 0 h 141"/>
                <a:gd name="T20" fmla="*/ 592 w 592"/>
                <a:gd name="T21" fmla="*/ 141 h 141"/>
              </a:gdLst>
              <a:ahLst/>
              <a:cxnLst>
                <a:cxn ang="T12">
                  <a:pos x="T0" y="T1"/>
                </a:cxn>
                <a:cxn ang="T13">
                  <a:pos x="T2" y="T3"/>
                </a:cxn>
                <a:cxn ang="T14">
                  <a:pos x="T4" y="T5"/>
                </a:cxn>
                <a:cxn ang="T15">
                  <a:pos x="T6" y="T7"/>
                </a:cxn>
                <a:cxn ang="T16">
                  <a:pos x="T8" y="T9"/>
                </a:cxn>
                <a:cxn ang="T17">
                  <a:pos x="T10" y="T11"/>
                </a:cxn>
              </a:cxnLst>
              <a:rect l="T18" t="T19" r="T20" b="T21"/>
              <a:pathLst>
                <a:path w="592" h="141">
                  <a:moveTo>
                    <a:pt x="294" y="126"/>
                  </a:moveTo>
                  <a:cubicBezTo>
                    <a:pt x="148" y="126"/>
                    <a:pt x="26" y="77"/>
                    <a:pt x="0" y="11"/>
                  </a:cubicBezTo>
                  <a:cubicBezTo>
                    <a:pt x="11" y="84"/>
                    <a:pt x="140" y="141"/>
                    <a:pt x="295" y="141"/>
                  </a:cubicBezTo>
                  <a:cubicBezTo>
                    <a:pt x="459" y="141"/>
                    <a:pt x="592" y="79"/>
                    <a:pt x="592" y="1"/>
                  </a:cubicBezTo>
                  <a:cubicBezTo>
                    <a:pt x="591" y="0"/>
                    <a:pt x="591" y="0"/>
                    <a:pt x="591" y="0"/>
                  </a:cubicBezTo>
                  <a:cubicBezTo>
                    <a:pt x="577" y="71"/>
                    <a:pt x="449" y="126"/>
                    <a:pt x="294" y="126"/>
                  </a:cubicBez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26" name="Freeform 36">
              <a:extLst>
                <a:ext uri="{FF2B5EF4-FFF2-40B4-BE49-F238E27FC236}">
                  <a16:creationId xmlns:a16="http://schemas.microsoft.com/office/drawing/2014/main" id="{B77614BA-67D2-49D5-9B34-3B135E75C469}"/>
                </a:ext>
              </a:extLst>
            </p:cNvPr>
            <p:cNvSpPr>
              <a:spLocks noChangeAspect="1"/>
            </p:cNvSpPr>
            <p:nvPr/>
          </p:nvSpPr>
          <p:spPr bwMode="auto">
            <a:xfrm>
              <a:off x="3108" y="3431"/>
              <a:ext cx="384" cy="113"/>
            </a:xfrm>
            <a:custGeom>
              <a:avLst/>
              <a:gdLst>
                <a:gd name="T0" fmla="*/ 294 w 384"/>
                <a:gd name="T1" fmla="*/ 63 h 113"/>
                <a:gd name="T2" fmla="*/ 294 w 384"/>
                <a:gd name="T3" fmla="*/ 0 h 113"/>
                <a:gd name="T4" fmla="*/ 286 w 384"/>
                <a:gd name="T5" fmla="*/ 0 h 113"/>
                <a:gd name="T6" fmla="*/ 286 w 384"/>
                <a:gd name="T7" fmla="*/ 63 h 113"/>
                <a:gd name="T8" fmla="*/ 98 w 384"/>
                <a:gd name="T9" fmla="*/ 63 h 113"/>
                <a:gd name="T10" fmla="*/ 98 w 384"/>
                <a:gd name="T11" fmla="*/ 0 h 113"/>
                <a:gd name="T12" fmla="*/ 90 w 384"/>
                <a:gd name="T13" fmla="*/ 0 h 113"/>
                <a:gd name="T14" fmla="*/ 90 w 384"/>
                <a:gd name="T15" fmla="*/ 63 h 113"/>
                <a:gd name="T16" fmla="*/ 0 w 384"/>
                <a:gd name="T17" fmla="*/ 63 h 113"/>
                <a:gd name="T18" fmla="*/ 0 w 384"/>
                <a:gd name="T19" fmla="*/ 75 h 113"/>
                <a:gd name="T20" fmla="*/ 90 w 384"/>
                <a:gd name="T21" fmla="*/ 75 h 113"/>
                <a:gd name="T22" fmla="*/ 90 w 384"/>
                <a:gd name="T23" fmla="*/ 113 h 113"/>
                <a:gd name="T24" fmla="*/ 98 w 384"/>
                <a:gd name="T25" fmla="*/ 113 h 113"/>
                <a:gd name="T26" fmla="*/ 98 w 384"/>
                <a:gd name="T27" fmla="*/ 75 h 113"/>
                <a:gd name="T28" fmla="*/ 384 w 384"/>
                <a:gd name="T29" fmla="*/ 75 h 113"/>
                <a:gd name="T30" fmla="*/ 384 w 384"/>
                <a:gd name="T31" fmla="*/ 63 h 113"/>
                <a:gd name="T32" fmla="*/ 294 w 384"/>
                <a:gd name="T33" fmla="*/ 63 h 113"/>
                <a:gd name="T34" fmla="*/ 294 w 384"/>
                <a:gd name="T35" fmla="*/ 63 h 11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84"/>
                <a:gd name="T55" fmla="*/ 0 h 113"/>
                <a:gd name="T56" fmla="*/ 384 w 384"/>
                <a:gd name="T57" fmla="*/ 113 h 11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84" h="113">
                  <a:moveTo>
                    <a:pt x="294" y="63"/>
                  </a:moveTo>
                  <a:lnTo>
                    <a:pt x="294" y="0"/>
                  </a:lnTo>
                  <a:lnTo>
                    <a:pt x="286" y="0"/>
                  </a:lnTo>
                  <a:lnTo>
                    <a:pt x="286" y="63"/>
                  </a:lnTo>
                  <a:lnTo>
                    <a:pt x="98" y="63"/>
                  </a:lnTo>
                  <a:lnTo>
                    <a:pt x="98" y="0"/>
                  </a:lnTo>
                  <a:lnTo>
                    <a:pt x="90" y="0"/>
                  </a:lnTo>
                  <a:lnTo>
                    <a:pt x="90" y="63"/>
                  </a:lnTo>
                  <a:lnTo>
                    <a:pt x="0" y="63"/>
                  </a:lnTo>
                  <a:lnTo>
                    <a:pt x="0" y="75"/>
                  </a:lnTo>
                  <a:lnTo>
                    <a:pt x="90" y="75"/>
                  </a:lnTo>
                  <a:lnTo>
                    <a:pt x="90" y="113"/>
                  </a:lnTo>
                  <a:lnTo>
                    <a:pt x="98" y="113"/>
                  </a:lnTo>
                  <a:lnTo>
                    <a:pt x="98" y="75"/>
                  </a:lnTo>
                  <a:lnTo>
                    <a:pt x="384" y="75"/>
                  </a:lnTo>
                  <a:lnTo>
                    <a:pt x="384" y="63"/>
                  </a:lnTo>
                  <a:lnTo>
                    <a:pt x="294" y="63"/>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27" name="Freeform 37">
              <a:extLst>
                <a:ext uri="{FF2B5EF4-FFF2-40B4-BE49-F238E27FC236}">
                  <a16:creationId xmlns:a16="http://schemas.microsoft.com/office/drawing/2014/main" id="{5A37D152-F48C-4311-9748-DB74B7172AC2}"/>
                </a:ext>
              </a:extLst>
            </p:cNvPr>
            <p:cNvSpPr>
              <a:spLocks noChangeAspect="1"/>
            </p:cNvSpPr>
            <p:nvPr/>
          </p:nvSpPr>
          <p:spPr bwMode="auto">
            <a:xfrm>
              <a:off x="3740" y="3257"/>
              <a:ext cx="92" cy="391"/>
            </a:xfrm>
            <a:custGeom>
              <a:avLst/>
              <a:gdLst>
                <a:gd name="T0" fmla="*/ 2147483647 w 46"/>
                <a:gd name="T1" fmla="*/ 2147483647 h 195"/>
                <a:gd name="T2" fmla="*/ 2147483647 w 46"/>
                <a:gd name="T3" fmla="*/ 2147483647 h 195"/>
                <a:gd name="T4" fmla="*/ 0 w 46"/>
                <a:gd name="T5" fmla="*/ 2147483647 h 195"/>
                <a:gd name="T6" fmla="*/ 2147483647 w 46"/>
                <a:gd name="T7" fmla="*/ 2147483647 h 195"/>
                <a:gd name="T8" fmla="*/ 2147483647 w 46"/>
                <a:gd name="T9" fmla="*/ 2147483647 h 195"/>
                <a:gd name="T10" fmla="*/ 2147483647 w 46"/>
                <a:gd name="T11" fmla="*/ 2147483647 h 195"/>
                <a:gd name="T12" fmla="*/ 2147483647 w 46"/>
                <a:gd name="T13" fmla="*/ 2147483647 h 195"/>
                <a:gd name="T14" fmla="*/ 2147483647 w 46"/>
                <a:gd name="T15" fmla="*/ 2147483647 h 195"/>
                <a:gd name="T16" fmla="*/ 0 60000 65536"/>
                <a:gd name="T17" fmla="*/ 0 60000 65536"/>
                <a:gd name="T18" fmla="*/ 0 60000 65536"/>
                <a:gd name="T19" fmla="*/ 0 60000 65536"/>
                <a:gd name="T20" fmla="*/ 0 60000 65536"/>
                <a:gd name="T21" fmla="*/ 0 60000 65536"/>
                <a:gd name="T22" fmla="*/ 0 60000 65536"/>
                <a:gd name="T23" fmla="*/ 0 60000 65536"/>
                <a:gd name="T24" fmla="*/ 0 w 46"/>
                <a:gd name="T25" fmla="*/ 0 h 195"/>
                <a:gd name="T26" fmla="*/ 46 w 46"/>
                <a:gd name="T27" fmla="*/ 195 h 19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6" h="195">
                  <a:moveTo>
                    <a:pt x="44" y="2"/>
                  </a:moveTo>
                  <a:cubicBezTo>
                    <a:pt x="43" y="0"/>
                    <a:pt x="4" y="29"/>
                    <a:pt x="4" y="29"/>
                  </a:cubicBezTo>
                  <a:cubicBezTo>
                    <a:pt x="0" y="193"/>
                    <a:pt x="0" y="193"/>
                    <a:pt x="0" y="193"/>
                  </a:cubicBezTo>
                  <a:cubicBezTo>
                    <a:pt x="0" y="193"/>
                    <a:pt x="5" y="195"/>
                    <a:pt x="9" y="191"/>
                  </a:cubicBezTo>
                  <a:cubicBezTo>
                    <a:pt x="13" y="186"/>
                    <a:pt x="41" y="157"/>
                    <a:pt x="43" y="155"/>
                  </a:cubicBezTo>
                  <a:cubicBezTo>
                    <a:pt x="46" y="151"/>
                    <a:pt x="46" y="147"/>
                    <a:pt x="46" y="147"/>
                  </a:cubicBezTo>
                  <a:cubicBezTo>
                    <a:pt x="46" y="7"/>
                    <a:pt x="46" y="7"/>
                    <a:pt x="46" y="7"/>
                  </a:cubicBezTo>
                  <a:cubicBezTo>
                    <a:pt x="46" y="7"/>
                    <a:pt x="46" y="3"/>
                    <a:pt x="44" y="2"/>
                  </a:cubicBez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28" name="Freeform 38">
              <a:extLst>
                <a:ext uri="{FF2B5EF4-FFF2-40B4-BE49-F238E27FC236}">
                  <a16:creationId xmlns:a16="http://schemas.microsoft.com/office/drawing/2014/main" id="{7A846ABA-6053-46CA-A15C-B3898B025EB9}"/>
                </a:ext>
              </a:extLst>
            </p:cNvPr>
            <p:cNvSpPr>
              <a:spLocks noChangeAspect="1"/>
            </p:cNvSpPr>
            <p:nvPr/>
          </p:nvSpPr>
          <p:spPr bwMode="auto">
            <a:xfrm>
              <a:off x="3602" y="3237"/>
              <a:ext cx="228" cy="84"/>
            </a:xfrm>
            <a:custGeom>
              <a:avLst/>
              <a:gdLst>
                <a:gd name="T0" fmla="*/ 2147483647 w 114"/>
                <a:gd name="T1" fmla="*/ 2147483647 h 42"/>
                <a:gd name="T2" fmla="*/ 2147483647 w 114"/>
                <a:gd name="T3" fmla="*/ 2147483647 h 42"/>
                <a:gd name="T4" fmla="*/ 2147483647 w 114"/>
                <a:gd name="T5" fmla="*/ 2147483647 h 42"/>
                <a:gd name="T6" fmla="*/ 2147483647 w 114"/>
                <a:gd name="T7" fmla="*/ 2147483647 h 42"/>
                <a:gd name="T8" fmla="*/ 2147483647 w 114"/>
                <a:gd name="T9" fmla="*/ 2147483647 h 42"/>
                <a:gd name="T10" fmla="*/ 2147483647 w 114"/>
                <a:gd name="T11" fmla="*/ 2147483647 h 42"/>
                <a:gd name="T12" fmla="*/ 2147483647 w 114"/>
                <a:gd name="T13" fmla="*/ 0 h 42"/>
                <a:gd name="T14" fmla="*/ 2147483647 w 114"/>
                <a:gd name="T15" fmla="*/ 2147483647 h 42"/>
                <a:gd name="T16" fmla="*/ 2147483647 w 114"/>
                <a:gd name="T17" fmla="*/ 2147483647 h 4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4"/>
                <a:gd name="T28" fmla="*/ 0 h 42"/>
                <a:gd name="T29" fmla="*/ 114 w 114"/>
                <a:gd name="T30" fmla="*/ 42 h 4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4" h="42">
                  <a:moveTo>
                    <a:pt x="114" y="12"/>
                  </a:moveTo>
                  <a:cubicBezTo>
                    <a:pt x="75" y="42"/>
                    <a:pt x="75" y="42"/>
                    <a:pt x="75" y="42"/>
                  </a:cubicBezTo>
                  <a:cubicBezTo>
                    <a:pt x="9" y="30"/>
                    <a:pt x="10" y="30"/>
                    <a:pt x="5" y="29"/>
                  </a:cubicBezTo>
                  <a:cubicBezTo>
                    <a:pt x="2" y="28"/>
                    <a:pt x="1" y="32"/>
                    <a:pt x="1" y="32"/>
                  </a:cubicBezTo>
                  <a:cubicBezTo>
                    <a:pt x="1" y="32"/>
                    <a:pt x="0" y="29"/>
                    <a:pt x="3" y="27"/>
                  </a:cubicBezTo>
                  <a:cubicBezTo>
                    <a:pt x="5" y="25"/>
                    <a:pt x="38" y="4"/>
                    <a:pt x="41" y="1"/>
                  </a:cubicBezTo>
                  <a:cubicBezTo>
                    <a:pt x="42" y="0"/>
                    <a:pt x="45" y="0"/>
                    <a:pt x="45" y="0"/>
                  </a:cubicBezTo>
                  <a:cubicBezTo>
                    <a:pt x="45" y="0"/>
                    <a:pt x="109" y="10"/>
                    <a:pt x="111" y="10"/>
                  </a:cubicBezTo>
                  <a:cubicBezTo>
                    <a:pt x="113" y="10"/>
                    <a:pt x="114" y="12"/>
                    <a:pt x="114" y="12"/>
                  </a:cubicBez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29" name="Freeform 39">
              <a:extLst>
                <a:ext uri="{FF2B5EF4-FFF2-40B4-BE49-F238E27FC236}">
                  <a16:creationId xmlns:a16="http://schemas.microsoft.com/office/drawing/2014/main" id="{3EA842C0-84D6-459B-A979-82BC72792988}"/>
                </a:ext>
              </a:extLst>
            </p:cNvPr>
            <p:cNvSpPr>
              <a:spLocks noChangeAspect="1"/>
            </p:cNvSpPr>
            <p:nvPr/>
          </p:nvSpPr>
          <p:spPr bwMode="auto">
            <a:xfrm>
              <a:off x="3744" y="3259"/>
              <a:ext cx="88" cy="70"/>
            </a:xfrm>
            <a:custGeom>
              <a:avLst/>
              <a:gdLst>
                <a:gd name="T0" fmla="*/ 2147483647 w 44"/>
                <a:gd name="T1" fmla="*/ 2147483647 h 35"/>
                <a:gd name="T2" fmla="*/ 2147483647 w 44"/>
                <a:gd name="T3" fmla="*/ 0 h 35"/>
                <a:gd name="T4" fmla="*/ 0 w 44"/>
                <a:gd name="T5" fmla="*/ 2147483647 h 35"/>
                <a:gd name="T6" fmla="*/ 2147483647 w 44"/>
                <a:gd name="T7" fmla="*/ 2147483647 h 35"/>
                <a:gd name="T8" fmla="*/ 0 60000 65536"/>
                <a:gd name="T9" fmla="*/ 0 60000 65536"/>
                <a:gd name="T10" fmla="*/ 0 60000 65536"/>
                <a:gd name="T11" fmla="*/ 0 60000 65536"/>
                <a:gd name="T12" fmla="*/ 0 w 44"/>
                <a:gd name="T13" fmla="*/ 0 h 35"/>
                <a:gd name="T14" fmla="*/ 44 w 44"/>
                <a:gd name="T15" fmla="*/ 35 h 35"/>
              </a:gdLst>
              <a:ahLst/>
              <a:cxnLst>
                <a:cxn ang="T8">
                  <a:pos x="T0" y="T1"/>
                </a:cxn>
                <a:cxn ang="T9">
                  <a:pos x="T2" y="T3"/>
                </a:cxn>
                <a:cxn ang="T10">
                  <a:pos x="T4" y="T5"/>
                </a:cxn>
                <a:cxn ang="T11">
                  <a:pos x="T6" y="T7"/>
                </a:cxn>
              </a:cxnLst>
              <a:rect l="T12" t="T13" r="T14" b="T15"/>
              <a:pathLst>
                <a:path w="44" h="35">
                  <a:moveTo>
                    <a:pt x="44" y="3"/>
                  </a:moveTo>
                  <a:cubicBezTo>
                    <a:pt x="43" y="3"/>
                    <a:pt x="43" y="1"/>
                    <a:pt x="41" y="0"/>
                  </a:cubicBezTo>
                  <a:cubicBezTo>
                    <a:pt x="39" y="0"/>
                    <a:pt x="0" y="29"/>
                    <a:pt x="0" y="29"/>
                  </a:cubicBezTo>
                  <a:cubicBezTo>
                    <a:pt x="5" y="35"/>
                    <a:pt x="5" y="35"/>
                    <a:pt x="5" y="35"/>
                  </a:cubicBezTo>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30" name="Freeform 40">
              <a:extLst>
                <a:ext uri="{FF2B5EF4-FFF2-40B4-BE49-F238E27FC236}">
                  <a16:creationId xmlns:a16="http://schemas.microsoft.com/office/drawing/2014/main" id="{62B1725B-2791-4C81-B3D6-9C92FE28E16D}"/>
                </a:ext>
              </a:extLst>
            </p:cNvPr>
            <p:cNvSpPr>
              <a:spLocks noChangeAspect="1"/>
            </p:cNvSpPr>
            <p:nvPr/>
          </p:nvSpPr>
          <p:spPr bwMode="auto">
            <a:xfrm>
              <a:off x="3604" y="3293"/>
              <a:ext cx="150" cy="353"/>
            </a:xfrm>
            <a:custGeom>
              <a:avLst/>
              <a:gdLst>
                <a:gd name="T0" fmla="*/ 2147483647 w 75"/>
                <a:gd name="T1" fmla="*/ 2147483647 h 176"/>
                <a:gd name="T2" fmla="*/ 2147483647 w 75"/>
                <a:gd name="T3" fmla="*/ 2147483647 h 176"/>
                <a:gd name="T4" fmla="*/ 0 w 75"/>
                <a:gd name="T5" fmla="*/ 2147483647 h 176"/>
                <a:gd name="T6" fmla="*/ 0 w 75"/>
                <a:gd name="T7" fmla="*/ 2147483647 h 176"/>
                <a:gd name="T8" fmla="*/ 2147483647 w 75"/>
                <a:gd name="T9" fmla="*/ 2147483647 h 176"/>
                <a:gd name="T10" fmla="*/ 2147483647 w 75"/>
                <a:gd name="T11" fmla="*/ 2147483647 h 176"/>
                <a:gd name="T12" fmla="*/ 2147483647 w 75"/>
                <a:gd name="T13" fmla="*/ 2147483647 h 176"/>
                <a:gd name="T14" fmla="*/ 2147483647 w 75"/>
                <a:gd name="T15" fmla="*/ 2147483647 h 176"/>
                <a:gd name="T16" fmla="*/ 2147483647 w 75"/>
                <a:gd name="T17" fmla="*/ 2147483647 h 1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5"/>
                <a:gd name="T28" fmla="*/ 0 h 176"/>
                <a:gd name="T29" fmla="*/ 75 w 75"/>
                <a:gd name="T30" fmla="*/ 176 h 1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5" h="176">
                  <a:moveTo>
                    <a:pt x="72" y="13"/>
                  </a:moveTo>
                  <a:cubicBezTo>
                    <a:pt x="9" y="2"/>
                    <a:pt x="9" y="2"/>
                    <a:pt x="4" y="1"/>
                  </a:cubicBezTo>
                  <a:cubicBezTo>
                    <a:pt x="0" y="0"/>
                    <a:pt x="0" y="3"/>
                    <a:pt x="0" y="3"/>
                  </a:cubicBezTo>
                  <a:cubicBezTo>
                    <a:pt x="0" y="3"/>
                    <a:pt x="0" y="145"/>
                    <a:pt x="0" y="152"/>
                  </a:cubicBezTo>
                  <a:cubicBezTo>
                    <a:pt x="0" y="159"/>
                    <a:pt x="1" y="159"/>
                    <a:pt x="4" y="160"/>
                  </a:cubicBezTo>
                  <a:cubicBezTo>
                    <a:pt x="5" y="160"/>
                    <a:pt x="50" y="171"/>
                    <a:pt x="69" y="175"/>
                  </a:cubicBezTo>
                  <a:cubicBezTo>
                    <a:pt x="74" y="176"/>
                    <a:pt x="75" y="171"/>
                    <a:pt x="75" y="171"/>
                  </a:cubicBezTo>
                  <a:cubicBezTo>
                    <a:pt x="75" y="171"/>
                    <a:pt x="75" y="21"/>
                    <a:pt x="75" y="17"/>
                  </a:cubicBezTo>
                  <a:cubicBezTo>
                    <a:pt x="75" y="14"/>
                    <a:pt x="73" y="13"/>
                    <a:pt x="72" y="13"/>
                  </a:cubicBezTo>
                  <a:close/>
                </a:path>
              </a:pathLst>
            </a:custGeom>
            <a:solidFill>
              <a:srgbClr val="8BA6BD"/>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31" name="Freeform 41">
              <a:extLst>
                <a:ext uri="{FF2B5EF4-FFF2-40B4-BE49-F238E27FC236}">
                  <a16:creationId xmlns:a16="http://schemas.microsoft.com/office/drawing/2014/main" id="{0EF0BCB2-667D-449C-9425-8881A3B967B4}"/>
                </a:ext>
              </a:extLst>
            </p:cNvPr>
            <p:cNvSpPr>
              <a:spLocks noChangeAspect="1"/>
            </p:cNvSpPr>
            <p:nvPr/>
          </p:nvSpPr>
          <p:spPr bwMode="auto">
            <a:xfrm>
              <a:off x="3648" y="3313"/>
              <a:ext cx="98" cy="62"/>
            </a:xfrm>
            <a:custGeom>
              <a:avLst/>
              <a:gdLst>
                <a:gd name="T0" fmla="*/ 0 w 98"/>
                <a:gd name="T1" fmla="*/ 0 h 62"/>
                <a:gd name="T2" fmla="*/ 0 w 98"/>
                <a:gd name="T3" fmla="*/ 44 h 62"/>
                <a:gd name="T4" fmla="*/ 98 w 98"/>
                <a:gd name="T5" fmla="*/ 62 h 62"/>
                <a:gd name="T6" fmla="*/ 98 w 98"/>
                <a:gd name="T7" fmla="*/ 18 h 62"/>
                <a:gd name="T8" fmla="*/ 0 w 98"/>
                <a:gd name="T9" fmla="*/ 0 h 62"/>
                <a:gd name="T10" fmla="*/ 0 w 98"/>
                <a:gd name="T11" fmla="*/ 0 h 62"/>
                <a:gd name="T12" fmla="*/ 0 60000 65536"/>
                <a:gd name="T13" fmla="*/ 0 60000 65536"/>
                <a:gd name="T14" fmla="*/ 0 60000 65536"/>
                <a:gd name="T15" fmla="*/ 0 60000 65536"/>
                <a:gd name="T16" fmla="*/ 0 60000 65536"/>
                <a:gd name="T17" fmla="*/ 0 60000 65536"/>
                <a:gd name="T18" fmla="*/ 0 w 98"/>
                <a:gd name="T19" fmla="*/ 0 h 62"/>
                <a:gd name="T20" fmla="*/ 98 w 98"/>
                <a:gd name="T21" fmla="*/ 62 h 62"/>
              </a:gdLst>
              <a:ahLst/>
              <a:cxnLst>
                <a:cxn ang="T12">
                  <a:pos x="T0" y="T1"/>
                </a:cxn>
                <a:cxn ang="T13">
                  <a:pos x="T2" y="T3"/>
                </a:cxn>
                <a:cxn ang="T14">
                  <a:pos x="T4" y="T5"/>
                </a:cxn>
                <a:cxn ang="T15">
                  <a:pos x="T6" y="T7"/>
                </a:cxn>
                <a:cxn ang="T16">
                  <a:pos x="T8" y="T9"/>
                </a:cxn>
                <a:cxn ang="T17">
                  <a:pos x="T10" y="T11"/>
                </a:cxn>
              </a:cxnLst>
              <a:rect l="T18" t="T19" r="T20" b="T21"/>
              <a:pathLst>
                <a:path w="98" h="62">
                  <a:moveTo>
                    <a:pt x="0" y="0"/>
                  </a:moveTo>
                  <a:lnTo>
                    <a:pt x="0" y="44"/>
                  </a:lnTo>
                  <a:lnTo>
                    <a:pt x="98" y="62"/>
                  </a:lnTo>
                  <a:lnTo>
                    <a:pt x="98" y="18"/>
                  </a:lnTo>
                  <a:lnTo>
                    <a:pt x="0" y="0"/>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32" name="Freeform 42">
              <a:extLst>
                <a:ext uri="{FF2B5EF4-FFF2-40B4-BE49-F238E27FC236}">
                  <a16:creationId xmlns:a16="http://schemas.microsoft.com/office/drawing/2014/main" id="{B7103B4F-FF3E-4545-B208-65A81C0DB7B4}"/>
                </a:ext>
              </a:extLst>
            </p:cNvPr>
            <p:cNvSpPr>
              <a:spLocks noChangeAspect="1"/>
            </p:cNvSpPr>
            <p:nvPr/>
          </p:nvSpPr>
          <p:spPr bwMode="auto">
            <a:xfrm>
              <a:off x="3648" y="3365"/>
              <a:ext cx="98" cy="101"/>
            </a:xfrm>
            <a:custGeom>
              <a:avLst/>
              <a:gdLst>
                <a:gd name="T0" fmla="*/ 0 w 98"/>
                <a:gd name="T1" fmla="*/ 0 h 101"/>
                <a:gd name="T2" fmla="*/ 0 w 98"/>
                <a:gd name="T3" fmla="*/ 85 h 101"/>
                <a:gd name="T4" fmla="*/ 98 w 98"/>
                <a:gd name="T5" fmla="*/ 101 h 101"/>
                <a:gd name="T6" fmla="*/ 98 w 98"/>
                <a:gd name="T7" fmla="*/ 18 h 101"/>
                <a:gd name="T8" fmla="*/ 0 w 98"/>
                <a:gd name="T9" fmla="*/ 0 h 101"/>
                <a:gd name="T10" fmla="*/ 0 w 98"/>
                <a:gd name="T11" fmla="*/ 0 h 101"/>
                <a:gd name="T12" fmla="*/ 0 60000 65536"/>
                <a:gd name="T13" fmla="*/ 0 60000 65536"/>
                <a:gd name="T14" fmla="*/ 0 60000 65536"/>
                <a:gd name="T15" fmla="*/ 0 60000 65536"/>
                <a:gd name="T16" fmla="*/ 0 60000 65536"/>
                <a:gd name="T17" fmla="*/ 0 60000 65536"/>
                <a:gd name="T18" fmla="*/ 0 w 98"/>
                <a:gd name="T19" fmla="*/ 0 h 101"/>
                <a:gd name="T20" fmla="*/ 98 w 98"/>
                <a:gd name="T21" fmla="*/ 101 h 101"/>
              </a:gdLst>
              <a:ahLst/>
              <a:cxnLst>
                <a:cxn ang="T12">
                  <a:pos x="T0" y="T1"/>
                </a:cxn>
                <a:cxn ang="T13">
                  <a:pos x="T2" y="T3"/>
                </a:cxn>
                <a:cxn ang="T14">
                  <a:pos x="T4" y="T5"/>
                </a:cxn>
                <a:cxn ang="T15">
                  <a:pos x="T6" y="T7"/>
                </a:cxn>
                <a:cxn ang="T16">
                  <a:pos x="T8" y="T9"/>
                </a:cxn>
                <a:cxn ang="T17">
                  <a:pos x="T10" y="T11"/>
                </a:cxn>
              </a:cxnLst>
              <a:rect l="T18" t="T19" r="T20" b="T21"/>
              <a:pathLst>
                <a:path w="98" h="101">
                  <a:moveTo>
                    <a:pt x="0" y="0"/>
                  </a:moveTo>
                  <a:lnTo>
                    <a:pt x="0" y="85"/>
                  </a:lnTo>
                  <a:lnTo>
                    <a:pt x="98" y="101"/>
                  </a:lnTo>
                  <a:lnTo>
                    <a:pt x="98" y="18"/>
                  </a:lnTo>
                  <a:lnTo>
                    <a:pt x="0" y="0"/>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33" name="Freeform 43">
              <a:extLst>
                <a:ext uri="{FF2B5EF4-FFF2-40B4-BE49-F238E27FC236}">
                  <a16:creationId xmlns:a16="http://schemas.microsoft.com/office/drawing/2014/main" id="{5418D1CF-E5A1-4581-B834-DFCC19B51026}"/>
                </a:ext>
              </a:extLst>
            </p:cNvPr>
            <p:cNvSpPr>
              <a:spLocks noChangeAspect="1"/>
            </p:cNvSpPr>
            <p:nvPr/>
          </p:nvSpPr>
          <p:spPr bwMode="auto">
            <a:xfrm>
              <a:off x="3648" y="3458"/>
              <a:ext cx="98" cy="172"/>
            </a:xfrm>
            <a:custGeom>
              <a:avLst/>
              <a:gdLst>
                <a:gd name="T0" fmla="*/ 0 w 98"/>
                <a:gd name="T1" fmla="*/ 0 h 172"/>
                <a:gd name="T2" fmla="*/ 0 w 98"/>
                <a:gd name="T3" fmla="*/ 148 h 172"/>
                <a:gd name="T4" fmla="*/ 98 w 98"/>
                <a:gd name="T5" fmla="*/ 172 h 172"/>
                <a:gd name="T6" fmla="*/ 98 w 98"/>
                <a:gd name="T7" fmla="*/ 18 h 172"/>
                <a:gd name="T8" fmla="*/ 0 w 98"/>
                <a:gd name="T9" fmla="*/ 0 h 172"/>
                <a:gd name="T10" fmla="*/ 0 w 98"/>
                <a:gd name="T11" fmla="*/ 0 h 172"/>
                <a:gd name="T12" fmla="*/ 0 60000 65536"/>
                <a:gd name="T13" fmla="*/ 0 60000 65536"/>
                <a:gd name="T14" fmla="*/ 0 60000 65536"/>
                <a:gd name="T15" fmla="*/ 0 60000 65536"/>
                <a:gd name="T16" fmla="*/ 0 60000 65536"/>
                <a:gd name="T17" fmla="*/ 0 60000 65536"/>
                <a:gd name="T18" fmla="*/ 0 w 98"/>
                <a:gd name="T19" fmla="*/ 0 h 172"/>
                <a:gd name="T20" fmla="*/ 98 w 98"/>
                <a:gd name="T21" fmla="*/ 172 h 172"/>
              </a:gdLst>
              <a:ahLst/>
              <a:cxnLst>
                <a:cxn ang="T12">
                  <a:pos x="T0" y="T1"/>
                </a:cxn>
                <a:cxn ang="T13">
                  <a:pos x="T2" y="T3"/>
                </a:cxn>
                <a:cxn ang="T14">
                  <a:pos x="T4" y="T5"/>
                </a:cxn>
                <a:cxn ang="T15">
                  <a:pos x="T6" y="T7"/>
                </a:cxn>
                <a:cxn ang="T16">
                  <a:pos x="T8" y="T9"/>
                </a:cxn>
                <a:cxn ang="T17">
                  <a:pos x="T10" y="T11"/>
                </a:cxn>
              </a:cxnLst>
              <a:rect l="T18" t="T19" r="T20" b="T21"/>
              <a:pathLst>
                <a:path w="98" h="172">
                  <a:moveTo>
                    <a:pt x="0" y="0"/>
                  </a:moveTo>
                  <a:lnTo>
                    <a:pt x="0" y="148"/>
                  </a:lnTo>
                  <a:lnTo>
                    <a:pt x="98" y="172"/>
                  </a:lnTo>
                  <a:lnTo>
                    <a:pt x="98" y="18"/>
                  </a:lnTo>
                  <a:lnTo>
                    <a:pt x="0" y="0"/>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34" name="Freeform 44">
              <a:extLst>
                <a:ext uri="{FF2B5EF4-FFF2-40B4-BE49-F238E27FC236}">
                  <a16:creationId xmlns:a16="http://schemas.microsoft.com/office/drawing/2014/main" id="{4CE7F174-1826-4855-AECA-0A2A7539045A}"/>
                </a:ext>
              </a:extLst>
            </p:cNvPr>
            <p:cNvSpPr>
              <a:spLocks noChangeAspect="1"/>
            </p:cNvSpPr>
            <p:nvPr/>
          </p:nvSpPr>
          <p:spPr bwMode="auto">
            <a:xfrm>
              <a:off x="3654" y="3325"/>
              <a:ext cx="84" cy="26"/>
            </a:xfrm>
            <a:custGeom>
              <a:avLst/>
              <a:gdLst>
                <a:gd name="T0" fmla="*/ 0 w 84"/>
                <a:gd name="T1" fmla="*/ 0 h 26"/>
                <a:gd name="T2" fmla="*/ 0 w 84"/>
                <a:gd name="T3" fmla="*/ 12 h 26"/>
                <a:gd name="T4" fmla="*/ 84 w 84"/>
                <a:gd name="T5" fmla="*/ 26 h 26"/>
                <a:gd name="T6" fmla="*/ 84 w 84"/>
                <a:gd name="T7" fmla="*/ 14 h 26"/>
                <a:gd name="T8" fmla="*/ 0 w 84"/>
                <a:gd name="T9" fmla="*/ 0 h 26"/>
                <a:gd name="T10" fmla="*/ 0 w 84"/>
                <a:gd name="T11" fmla="*/ 0 h 26"/>
                <a:gd name="T12" fmla="*/ 0 60000 65536"/>
                <a:gd name="T13" fmla="*/ 0 60000 65536"/>
                <a:gd name="T14" fmla="*/ 0 60000 65536"/>
                <a:gd name="T15" fmla="*/ 0 60000 65536"/>
                <a:gd name="T16" fmla="*/ 0 60000 65536"/>
                <a:gd name="T17" fmla="*/ 0 60000 65536"/>
                <a:gd name="T18" fmla="*/ 0 w 84"/>
                <a:gd name="T19" fmla="*/ 0 h 26"/>
                <a:gd name="T20" fmla="*/ 84 w 84"/>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84" h="26">
                  <a:moveTo>
                    <a:pt x="0" y="0"/>
                  </a:moveTo>
                  <a:lnTo>
                    <a:pt x="0" y="12"/>
                  </a:lnTo>
                  <a:lnTo>
                    <a:pt x="84" y="26"/>
                  </a:lnTo>
                  <a:lnTo>
                    <a:pt x="84" y="14"/>
                  </a:lnTo>
                  <a:lnTo>
                    <a:pt x="0" y="0"/>
                  </a:lnTo>
                  <a:close/>
                </a:path>
              </a:pathLst>
            </a:custGeom>
            <a:solidFill>
              <a:srgbClr val="2B4F7C"/>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35" name="Freeform 45">
              <a:extLst>
                <a:ext uri="{FF2B5EF4-FFF2-40B4-BE49-F238E27FC236}">
                  <a16:creationId xmlns:a16="http://schemas.microsoft.com/office/drawing/2014/main" id="{66D18154-302C-4E02-AE2D-501CCBCF81FC}"/>
                </a:ext>
              </a:extLst>
            </p:cNvPr>
            <p:cNvSpPr>
              <a:spLocks noChangeAspect="1"/>
            </p:cNvSpPr>
            <p:nvPr/>
          </p:nvSpPr>
          <p:spPr bwMode="auto">
            <a:xfrm>
              <a:off x="3654" y="3375"/>
              <a:ext cx="84" cy="26"/>
            </a:xfrm>
            <a:custGeom>
              <a:avLst/>
              <a:gdLst>
                <a:gd name="T0" fmla="*/ 0 w 84"/>
                <a:gd name="T1" fmla="*/ 0 h 26"/>
                <a:gd name="T2" fmla="*/ 0 w 84"/>
                <a:gd name="T3" fmla="*/ 12 h 26"/>
                <a:gd name="T4" fmla="*/ 84 w 84"/>
                <a:gd name="T5" fmla="*/ 26 h 26"/>
                <a:gd name="T6" fmla="*/ 84 w 84"/>
                <a:gd name="T7" fmla="*/ 14 h 26"/>
                <a:gd name="T8" fmla="*/ 0 w 84"/>
                <a:gd name="T9" fmla="*/ 0 h 26"/>
                <a:gd name="T10" fmla="*/ 0 w 84"/>
                <a:gd name="T11" fmla="*/ 0 h 26"/>
                <a:gd name="T12" fmla="*/ 0 60000 65536"/>
                <a:gd name="T13" fmla="*/ 0 60000 65536"/>
                <a:gd name="T14" fmla="*/ 0 60000 65536"/>
                <a:gd name="T15" fmla="*/ 0 60000 65536"/>
                <a:gd name="T16" fmla="*/ 0 60000 65536"/>
                <a:gd name="T17" fmla="*/ 0 60000 65536"/>
                <a:gd name="T18" fmla="*/ 0 w 84"/>
                <a:gd name="T19" fmla="*/ 0 h 26"/>
                <a:gd name="T20" fmla="*/ 84 w 84"/>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84" h="26">
                  <a:moveTo>
                    <a:pt x="0" y="0"/>
                  </a:moveTo>
                  <a:lnTo>
                    <a:pt x="0" y="12"/>
                  </a:lnTo>
                  <a:lnTo>
                    <a:pt x="84" y="26"/>
                  </a:lnTo>
                  <a:lnTo>
                    <a:pt x="84" y="14"/>
                  </a:lnTo>
                  <a:lnTo>
                    <a:pt x="0" y="0"/>
                  </a:lnTo>
                  <a:close/>
                </a:path>
              </a:pathLst>
            </a:custGeom>
            <a:solidFill>
              <a:srgbClr val="2B4F7C"/>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36" name="Freeform 46">
              <a:extLst>
                <a:ext uri="{FF2B5EF4-FFF2-40B4-BE49-F238E27FC236}">
                  <a16:creationId xmlns:a16="http://schemas.microsoft.com/office/drawing/2014/main" id="{F7B2C7FA-2A43-4343-BF37-799FA73B2232}"/>
                </a:ext>
              </a:extLst>
            </p:cNvPr>
            <p:cNvSpPr>
              <a:spLocks noChangeAspect="1"/>
            </p:cNvSpPr>
            <p:nvPr/>
          </p:nvSpPr>
          <p:spPr bwMode="auto">
            <a:xfrm>
              <a:off x="3130" y="3371"/>
              <a:ext cx="116" cy="58"/>
            </a:xfrm>
            <a:custGeom>
              <a:avLst/>
              <a:gdLst>
                <a:gd name="T0" fmla="*/ 0 w 116"/>
                <a:gd name="T1" fmla="*/ 0 h 58"/>
                <a:gd name="T2" fmla="*/ 116 w 116"/>
                <a:gd name="T3" fmla="*/ 32 h 58"/>
                <a:gd name="T4" fmla="*/ 116 w 116"/>
                <a:gd name="T5" fmla="*/ 58 h 58"/>
                <a:gd name="T6" fmla="*/ 0 w 116"/>
                <a:gd name="T7" fmla="*/ 24 h 58"/>
                <a:gd name="T8" fmla="*/ 0 w 116"/>
                <a:gd name="T9" fmla="*/ 0 h 58"/>
                <a:gd name="T10" fmla="*/ 0 w 116"/>
                <a:gd name="T11" fmla="*/ 0 h 58"/>
                <a:gd name="T12" fmla="*/ 0 60000 65536"/>
                <a:gd name="T13" fmla="*/ 0 60000 65536"/>
                <a:gd name="T14" fmla="*/ 0 60000 65536"/>
                <a:gd name="T15" fmla="*/ 0 60000 65536"/>
                <a:gd name="T16" fmla="*/ 0 60000 65536"/>
                <a:gd name="T17" fmla="*/ 0 60000 65536"/>
                <a:gd name="T18" fmla="*/ 0 w 116"/>
                <a:gd name="T19" fmla="*/ 0 h 58"/>
                <a:gd name="T20" fmla="*/ 116 w 116"/>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116" h="58">
                  <a:moveTo>
                    <a:pt x="0" y="0"/>
                  </a:moveTo>
                  <a:lnTo>
                    <a:pt x="116" y="32"/>
                  </a:lnTo>
                  <a:lnTo>
                    <a:pt x="116" y="58"/>
                  </a:lnTo>
                  <a:lnTo>
                    <a:pt x="0" y="24"/>
                  </a:lnTo>
                  <a:lnTo>
                    <a:pt x="0" y="0"/>
                  </a:ln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37" name="Freeform 47">
              <a:extLst>
                <a:ext uri="{FF2B5EF4-FFF2-40B4-BE49-F238E27FC236}">
                  <a16:creationId xmlns:a16="http://schemas.microsoft.com/office/drawing/2014/main" id="{26075501-3695-44B9-9996-772A8D6F46A9}"/>
                </a:ext>
              </a:extLst>
            </p:cNvPr>
            <p:cNvSpPr>
              <a:spLocks noChangeAspect="1"/>
            </p:cNvSpPr>
            <p:nvPr/>
          </p:nvSpPr>
          <p:spPr bwMode="auto">
            <a:xfrm>
              <a:off x="3246" y="3367"/>
              <a:ext cx="46" cy="62"/>
            </a:xfrm>
            <a:custGeom>
              <a:avLst/>
              <a:gdLst>
                <a:gd name="T0" fmla="*/ 46 w 46"/>
                <a:gd name="T1" fmla="*/ 0 h 62"/>
                <a:gd name="T2" fmla="*/ 0 w 46"/>
                <a:gd name="T3" fmla="*/ 36 h 62"/>
                <a:gd name="T4" fmla="*/ 0 w 46"/>
                <a:gd name="T5" fmla="*/ 62 h 62"/>
                <a:gd name="T6" fmla="*/ 46 w 46"/>
                <a:gd name="T7" fmla="*/ 24 h 62"/>
                <a:gd name="T8" fmla="*/ 46 w 46"/>
                <a:gd name="T9" fmla="*/ 0 h 62"/>
                <a:gd name="T10" fmla="*/ 46 w 46"/>
                <a:gd name="T11" fmla="*/ 0 h 62"/>
                <a:gd name="T12" fmla="*/ 0 60000 65536"/>
                <a:gd name="T13" fmla="*/ 0 60000 65536"/>
                <a:gd name="T14" fmla="*/ 0 60000 65536"/>
                <a:gd name="T15" fmla="*/ 0 60000 65536"/>
                <a:gd name="T16" fmla="*/ 0 60000 65536"/>
                <a:gd name="T17" fmla="*/ 0 60000 65536"/>
                <a:gd name="T18" fmla="*/ 0 w 46"/>
                <a:gd name="T19" fmla="*/ 0 h 62"/>
                <a:gd name="T20" fmla="*/ 46 w 46"/>
                <a:gd name="T21" fmla="*/ 62 h 62"/>
              </a:gdLst>
              <a:ahLst/>
              <a:cxnLst>
                <a:cxn ang="T12">
                  <a:pos x="T0" y="T1"/>
                </a:cxn>
                <a:cxn ang="T13">
                  <a:pos x="T2" y="T3"/>
                </a:cxn>
                <a:cxn ang="T14">
                  <a:pos x="T4" y="T5"/>
                </a:cxn>
                <a:cxn ang="T15">
                  <a:pos x="T6" y="T7"/>
                </a:cxn>
                <a:cxn ang="T16">
                  <a:pos x="T8" y="T9"/>
                </a:cxn>
                <a:cxn ang="T17">
                  <a:pos x="T10" y="T11"/>
                </a:cxn>
              </a:cxnLst>
              <a:rect l="T18" t="T19" r="T20" b="T21"/>
              <a:pathLst>
                <a:path w="46" h="62">
                  <a:moveTo>
                    <a:pt x="46" y="0"/>
                  </a:moveTo>
                  <a:lnTo>
                    <a:pt x="0" y="36"/>
                  </a:lnTo>
                  <a:lnTo>
                    <a:pt x="0" y="62"/>
                  </a:lnTo>
                  <a:lnTo>
                    <a:pt x="46" y="24"/>
                  </a:lnTo>
                  <a:lnTo>
                    <a:pt x="46"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38" name="Freeform 48">
              <a:extLst>
                <a:ext uri="{FF2B5EF4-FFF2-40B4-BE49-F238E27FC236}">
                  <a16:creationId xmlns:a16="http://schemas.microsoft.com/office/drawing/2014/main" id="{D77EF83D-7C0B-4830-A476-3DFB58A0DFF8}"/>
                </a:ext>
              </a:extLst>
            </p:cNvPr>
            <p:cNvSpPr>
              <a:spLocks noChangeAspect="1"/>
            </p:cNvSpPr>
            <p:nvPr/>
          </p:nvSpPr>
          <p:spPr bwMode="auto">
            <a:xfrm>
              <a:off x="3244" y="3401"/>
              <a:ext cx="4" cy="28"/>
            </a:xfrm>
            <a:custGeom>
              <a:avLst/>
              <a:gdLst>
                <a:gd name="T0" fmla="*/ 4 w 4"/>
                <a:gd name="T1" fmla="*/ 22 h 28"/>
                <a:gd name="T2" fmla="*/ 2 w 4"/>
                <a:gd name="T3" fmla="*/ 28 h 28"/>
                <a:gd name="T4" fmla="*/ 2 w 4"/>
                <a:gd name="T5" fmla="*/ 24 h 28"/>
                <a:gd name="T6" fmla="*/ 0 w 4"/>
                <a:gd name="T7" fmla="*/ 2 h 28"/>
                <a:gd name="T8" fmla="*/ 4 w 4"/>
                <a:gd name="T9" fmla="*/ 0 h 28"/>
                <a:gd name="T10" fmla="*/ 4 w 4"/>
                <a:gd name="T11" fmla="*/ 22 h 28"/>
                <a:gd name="T12" fmla="*/ 4 w 4"/>
                <a:gd name="T13" fmla="*/ 22 h 28"/>
                <a:gd name="T14" fmla="*/ 0 60000 65536"/>
                <a:gd name="T15" fmla="*/ 0 60000 65536"/>
                <a:gd name="T16" fmla="*/ 0 60000 65536"/>
                <a:gd name="T17" fmla="*/ 0 60000 65536"/>
                <a:gd name="T18" fmla="*/ 0 60000 65536"/>
                <a:gd name="T19" fmla="*/ 0 60000 65536"/>
                <a:gd name="T20" fmla="*/ 0 60000 65536"/>
                <a:gd name="T21" fmla="*/ 0 w 4"/>
                <a:gd name="T22" fmla="*/ 0 h 28"/>
                <a:gd name="T23" fmla="*/ 4 w 4"/>
                <a:gd name="T24" fmla="*/ 28 h 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 h="28">
                  <a:moveTo>
                    <a:pt x="4" y="22"/>
                  </a:moveTo>
                  <a:lnTo>
                    <a:pt x="2" y="28"/>
                  </a:lnTo>
                  <a:lnTo>
                    <a:pt x="2" y="24"/>
                  </a:lnTo>
                  <a:lnTo>
                    <a:pt x="0" y="2"/>
                  </a:lnTo>
                  <a:lnTo>
                    <a:pt x="4" y="0"/>
                  </a:lnTo>
                  <a:lnTo>
                    <a:pt x="4" y="22"/>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39" name="Freeform 49">
              <a:extLst>
                <a:ext uri="{FF2B5EF4-FFF2-40B4-BE49-F238E27FC236}">
                  <a16:creationId xmlns:a16="http://schemas.microsoft.com/office/drawing/2014/main" id="{83C073D5-5770-42BA-A7CC-E8C72B32C88E}"/>
                </a:ext>
              </a:extLst>
            </p:cNvPr>
            <p:cNvSpPr>
              <a:spLocks noChangeAspect="1"/>
            </p:cNvSpPr>
            <p:nvPr/>
          </p:nvSpPr>
          <p:spPr bwMode="auto">
            <a:xfrm>
              <a:off x="3130" y="3339"/>
              <a:ext cx="162" cy="64"/>
            </a:xfrm>
            <a:custGeom>
              <a:avLst/>
              <a:gdLst>
                <a:gd name="T0" fmla="*/ 54 w 162"/>
                <a:gd name="T1" fmla="*/ 0 h 64"/>
                <a:gd name="T2" fmla="*/ 162 w 162"/>
                <a:gd name="T3" fmla="*/ 28 h 64"/>
                <a:gd name="T4" fmla="*/ 116 w 162"/>
                <a:gd name="T5" fmla="*/ 64 h 64"/>
                <a:gd name="T6" fmla="*/ 0 w 162"/>
                <a:gd name="T7" fmla="*/ 32 h 64"/>
                <a:gd name="T8" fmla="*/ 54 w 162"/>
                <a:gd name="T9" fmla="*/ 0 h 64"/>
                <a:gd name="T10" fmla="*/ 54 w 162"/>
                <a:gd name="T11" fmla="*/ 0 h 64"/>
                <a:gd name="T12" fmla="*/ 0 60000 65536"/>
                <a:gd name="T13" fmla="*/ 0 60000 65536"/>
                <a:gd name="T14" fmla="*/ 0 60000 65536"/>
                <a:gd name="T15" fmla="*/ 0 60000 65536"/>
                <a:gd name="T16" fmla="*/ 0 60000 65536"/>
                <a:gd name="T17" fmla="*/ 0 60000 65536"/>
                <a:gd name="T18" fmla="*/ 0 w 162"/>
                <a:gd name="T19" fmla="*/ 0 h 64"/>
                <a:gd name="T20" fmla="*/ 162 w 162"/>
                <a:gd name="T21" fmla="*/ 64 h 64"/>
              </a:gdLst>
              <a:ahLst/>
              <a:cxnLst>
                <a:cxn ang="T12">
                  <a:pos x="T0" y="T1"/>
                </a:cxn>
                <a:cxn ang="T13">
                  <a:pos x="T2" y="T3"/>
                </a:cxn>
                <a:cxn ang="T14">
                  <a:pos x="T4" y="T5"/>
                </a:cxn>
                <a:cxn ang="T15">
                  <a:pos x="T6" y="T7"/>
                </a:cxn>
                <a:cxn ang="T16">
                  <a:pos x="T8" y="T9"/>
                </a:cxn>
                <a:cxn ang="T17">
                  <a:pos x="T10" y="T11"/>
                </a:cxn>
              </a:cxnLst>
              <a:rect l="T18" t="T19" r="T20" b="T21"/>
              <a:pathLst>
                <a:path w="162" h="64">
                  <a:moveTo>
                    <a:pt x="54" y="0"/>
                  </a:moveTo>
                  <a:lnTo>
                    <a:pt x="162" y="28"/>
                  </a:lnTo>
                  <a:lnTo>
                    <a:pt x="116" y="64"/>
                  </a:lnTo>
                  <a:lnTo>
                    <a:pt x="0" y="32"/>
                  </a:lnTo>
                  <a:lnTo>
                    <a:pt x="54" y="0"/>
                  </a:ln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40" name="Freeform 50">
              <a:extLst>
                <a:ext uri="{FF2B5EF4-FFF2-40B4-BE49-F238E27FC236}">
                  <a16:creationId xmlns:a16="http://schemas.microsoft.com/office/drawing/2014/main" id="{0D85CDFF-E4D7-4D36-94AA-26C8EB7735CC}"/>
                </a:ext>
              </a:extLst>
            </p:cNvPr>
            <p:cNvSpPr>
              <a:spLocks noChangeAspect="1"/>
            </p:cNvSpPr>
            <p:nvPr/>
          </p:nvSpPr>
          <p:spPr bwMode="auto">
            <a:xfrm>
              <a:off x="3130" y="3367"/>
              <a:ext cx="162" cy="36"/>
            </a:xfrm>
            <a:custGeom>
              <a:avLst/>
              <a:gdLst>
                <a:gd name="T0" fmla="*/ 116 w 162"/>
                <a:gd name="T1" fmla="*/ 34 h 36"/>
                <a:gd name="T2" fmla="*/ 4 w 162"/>
                <a:gd name="T3" fmla="*/ 6 h 36"/>
                <a:gd name="T4" fmla="*/ 0 w 162"/>
                <a:gd name="T5" fmla="*/ 4 h 36"/>
                <a:gd name="T6" fmla="*/ 116 w 162"/>
                <a:gd name="T7" fmla="*/ 36 h 36"/>
                <a:gd name="T8" fmla="*/ 162 w 162"/>
                <a:gd name="T9" fmla="*/ 0 h 36"/>
                <a:gd name="T10" fmla="*/ 160 w 162"/>
                <a:gd name="T11" fmla="*/ 2 h 36"/>
                <a:gd name="T12" fmla="*/ 116 w 162"/>
                <a:gd name="T13" fmla="*/ 34 h 36"/>
                <a:gd name="T14" fmla="*/ 116 w 162"/>
                <a:gd name="T15" fmla="*/ 34 h 36"/>
                <a:gd name="T16" fmla="*/ 0 60000 65536"/>
                <a:gd name="T17" fmla="*/ 0 60000 65536"/>
                <a:gd name="T18" fmla="*/ 0 60000 65536"/>
                <a:gd name="T19" fmla="*/ 0 60000 65536"/>
                <a:gd name="T20" fmla="*/ 0 60000 65536"/>
                <a:gd name="T21" fmla="*/ 0 60000 65536"/>
                <a:gd name="T22" fmla="*/ 0 60000 65536"/>
                <a:gd name="T23" fmla="*/ 0 60000 65536"/>
                <a:gd name="T24" fmla="*/ 0 w 162"/>
                <a:gd name="T25" fmla="*/ 0 h 36"/>
                <a:gd name="T26" fmla="*/ 162 w 162"/>
                <a:gd name="T27" fmla="*/ 36 h 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2" h="36">
                  <a:moveTo>
                    <a:pt x="116" y="34"/>
                  </a:moveTo>
                  <a:lnTo>
                    <a:pt x="4" y="6"/>
                  </a:lnTo>
                  <a:lnTo>
                    <a:pt x="0" y="4"/>
                  </a:lnTo>
                  <a:lnTo>
                    <a:pt x="116" y="36"/>
                  </a:lnTo>
                  <a:lnTo>
                    <a:pt x="162" y="0"/>
                  </a:lnTo>
                  <a:lnTo>
                    <a:pt x="160" y="2"/>
                  </a:lnTo>
                  <a:lnTo>
                    <a:pt x="116" y="3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41" name="Freeform 51">
              <a:extLst>
                <a:ext uri="{FF2B5EF4-FFF2-40B4-BE49-F238E27FC236}">
                  <a16:creationId xmlns:a16="http://schemas.microsoft.com/office/drawing/2014/main" id="{6D252A45-D489-4F01-8D34-7FDA52BA9789}"/>
                </a:ext>
              </a:extLst>
            </p:cNvPr>
            <p:cNvSpPr>
              <a:spLocks noChangeAspect="1"/>
            </p:cNvSpPr>
            <p:nvPr/>
          </p:nvSpPr>
          <p:spPr bwMode="auto">
            <a:xfrm>
              <a:off x="3232" y="3355"/>
              <a:ext cx="28" cy="36"/>
            </a:xfrm>
            <a:custGeom>
              <a:avLst/>
              <a:gdLst>
                <a:gd name="T0" fmla="*/ 24 w 28"/>
                <a:gd name="T1" fmla="*/ 6 h 36"/>
                <a:gd name="T2" fmla="*/ 0 w 28"/>
                <a:gd name="T3" fmla="*/ 26 h 36"/>
                <a:gd name="T4" fmla="*/ 0 w 28"/>
                <a:gd name="T5" fmla="*/ 36 h 36"/>
                <a:gd name="T6" fmla="*/ 28 w 28"/>
                <a:gd name="T7" fmla="*/ 12 h 36"/>
                <a:gd name="T8" fmla="*/ 24 w 28"/>
                <a:gd name="T9" fmla="*/ 0 h 36"/>
                <a:gd name="T10" fmla="*/ 24 w 28"/>
                <a:gd name="T11" fmla="*/ 6 h 36"/>
                <a:gd name="T12" fmla="*/ 0 60000 65536"/>
                <a:gd name="T13" fmla="*/ 0 60000 65536"/>
                <a:gd name="T14" fmla="*/ 0 60000 65536"/>
                <a:gd name="T15" fmla="*/ 0 60000 65536"/>
                <a:gd name="T16" fmla="*/ 0 60000 65536"/>
                <a:gd name="T17" fmla="*/ 0 60000 65536"/>
                <a:gd name="T18" fmla="*/ 0 w 28"/>
                <a:gd name="T19" fmla="*/ 0 h 36"/>
                <a:gd name="T20" fmla="*/ 28 w 28"/>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28" h="36">
                  <a:moveTo>
                    <a:pt x="24" y="6"/>
                  </a:moveTo>
                  <a:lnTo>
                    <a:pt x="0" y="26"/>
                  </a:lnTo>
                  <a:lnTo>
                    <a:pt x="0" y="36"/>
                  </a:lnTo>
                  <a:lnTo>
                    <a:pt x="28" y="12"/>
                  </a:lnTo>
                  <a:lnTo>
                    <a:pt x="24" y="0"/>
                  </a:lnTo>
                  <a:lnTo>
                    <a:pt x="24" y="6"/>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42" name="Freeform 52">
              <a:extLst>
                <a:ext uri="{FF2B5EF4-FFF2-40B4-BE49-F238E27FC236}">
                  <a16:creationId xmlns:a16="http://schemas.microsoft.com/office/drawing/2014/main" id="{C6B99C2E-EC8B-4DD9-8627-4BD9D9E7AA84}"/>
                </a:ext>
              </a:extLst>
            </p:cNvPr>
            <p:cNvSpPr>
              <a:spLocks noChangeAspect="1"/>
            </p:cNvSpPr>
            <p:nvPr/>
          </p:nvSpPr>
          <p:spPr bwMode="auto">
            <a:xfrm>
              <a:off x="3162" y="3363"/>
              <a:ext cx="70" cy="28"/>
            </a:xfrm>
            <a:custGeom>
              <a:avLst/>
              <a:gdLst>
                <a:gd name="T0" fmla="*/ 0 w 70"/>
                <a:gd name="T1" fmla="*/ 0 h 28"/>
                <a:gd name="T2" fmla="*/ 70 w 70"/>
                <a:gd name="T3" fmla="*/ 18 h 28"/>
                <a:gd name="T4" fmla="*/ 70 w 70"/>
                <a:gd name="T5" fmla="*/ 28 h 28"/>
                <a:gd name="T6" fmla="*/ 0 w 70"/>
                <a:gd name="T7" fmla="*/ 8 h 28"/>
                <a:gd name="T8" fmla="*/ 0 w 70"/>
                <a:gd name="T9" fmla="*/ 0 h 28"/>
                <a:gd name="T10" fmla="*/ 0 w 70"/>
                <a:gd name="T11" fmla="*/ 0 h 28"/>
                <a:gd name="T12" fmla="*/ 0 60000 65536"/>
                <a:gd name="T13" fmla="*/ 0 60000 65536"/>
                <a:gd name="T14" fmla="*/ 0 60000 65536"/>
                <a:gd name="T15" fmla="*/ 0 60000 65536"/>
                <a:gd name="T16" fmla="*/ 0 60000 65536"/>
                <a:gd name="T17" fmla="*/ 0 60000 65536"/>
                <a:gd name="T18" fmla="*/ 0 w 70"/>
                <a:gd name="T19" fmla="*/ 0 h 28"/>
                <a:gd name="T20" fmla="*/ 70 w 70"/>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70" h="28">
                  <a:moveTo>
                    <a:pt x="0" y="0"/>
                  </a:moveTo>
                  <a:lnTo>
                    <a:pt x="70" y="18"/>
                  </a:lnTo>
                  <a:lnTo>
                    <a:pt x="70" y="28"/>
                  </a:lnTo>
                  <a:lnTo>
                    <a:pt x="0" y="8"/>
                  </a:lnTo>
                  <a:lnTo>
                    <a:pt x="0" y="0"/>
                  </a:ln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43" name="Freeform 53">
              <a:extLst>
                <a:ext uri="{FF2B5EF4-FFF2-40B4-BE49-F238E27FC236}">
                  <a16:creationId xmlns:a16="http://schemas.microsoft.com/office/drawing/2014/main" id="{6503C519-FC47-4F56-BBBC-E903236F3C89}"/>
                </a:ext>
              </a:extLst>
            </p:cNvPr>
            <p:cNvSpPr>
              <a:spLocks noChangeAspect="1"/>
            </p:cNvSpPr>
            <p:nvPr/>
          </p:nvSpPr>
          <p:spPr bwMode="auto">
            <a:xfrm>
              <a:off x="3162" y="3357"/>
              <a:ext cx="80" cy="26"/>
            </a:xfrm>
            <a:custGeom>
              <a:avLst/>
              <a:gdLst>
                <a:gd name="T0" fmla="*/ 0 w 80"/>
                <a:gd name="T1" fmla="*/ 6 h 26"/>
                <a:gd name="T2" fmla="*/ 70 w 80"/>
                <a:gd name="T3" fmla="*/ 26 h 26"/>
                <a:gd name="T4" fmla="*/ 80 w 80"/>
                <a:gd name="T5" fmla="*/ 18 h 26"/>
                <a:gd name="T6" fmla="*/ 12 w 80"/>
                <a:gd name="T7" fmla="*/ 0 h 26"/>
                <a:gd name="T8" fmla="*/ 0 w 80"/>
                <a:gd name="T9" fmla="*/ 6 h 26"/>
                <a:gd name="T10" fmla="*/ 0 w 80"/>
                <a:gd name="T11" fmla="*/ 6 h 26"/>
                <a:gd name="T12" fmla="*/ 0 60000 65536"/>
                <a:gd name="T13" fmla="*/ 0 60000 65536"/>
                <a:gd name="T14" fmla="*/ 0 60000 65536"/>
                <a:gd name="T15" fmla="*/ 0 60000 65536"/>
                <a:gd name="T16" fmla="*/ 0 60000 65536"/>
                <a:gd name="T17" fmla="*/ 0 60000 65536"/>
                <a:gd name="T18" fmla="*/ 0 w 80"/>
                <a:gd name="T19" fmla="*/ 0 h 26"/>
                <a:gd name="T20" fmla="*/ 80 w 80"/>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80" h="26">
                  <a:moveTo>
                    <a:pt x="0" y="6"/>
                  </a:moveTo>
                  <a:lnTo>
                    <a:pt x="70" y="26"/>
                  </a:lnTo>
                  <a:lnTo>
                    <a:pt x="80" y="18"/>
                  </a:lnTo>
                  <a:lnTo>
                    <a:pt x="12" y="0"/>
                  </a:lnTo>
                  <a:lnTo>
                    <a:pt x="0" y="6"/>
                  </a:ln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44" name="Freeform 54">
              <a:extLst>
                <a:ext uri="{FF2B5EF4-FFF2-40B4-BE49-F238E27FC236}">
                  <a16:creationId xmlns:a16="http://schemas.microsoft.com/office/drawing/2014/main" id="{460F54FF-6024-4726-AA1A-109ECB3A0AC1}"/>
                </a:ext>
              </a:extLst>
            </p:cNvPr>
            <p:cNvSpPr>
              <a:spLocks noChangeAspect="1"/>
            </p:cNvSpPr>
            <p:nvPr/>
          </p:nvSpPr>
          <p:spPr bwMode="auto">
            <a:xfrm>
              <a:off x="3142" y="3385"/>
              <a:ext cx="10" cy="6"/>
            </a:xfrm>
            <a:custGeom>
              <a:avLst/>
              <a:gdLst>
                <a:gd name="T0" fmla="*/ 0 w 10"/>
                <a:gd name="T1" fmla="*/ 0 h 6"/>
                <a:gd name="T2" fmla="*/ 10 w 10"/>
                <a:gd name="T3" fmla="*/ 2 h 6"/>
                <a:gd name="T4" fmla="*/ 10 w 10"/>
                <a:gd name="T5" fmla="*/ 6 h 6"/>
                <a:gd name="T6" fmla="*/ 0 w 10"/>
                <a:gd name="T7" fmla="*/ 4 h 6"/>
                <a:gd name="T8" fmla="*/ 0 w 10"/>
                <a:gd name="T9" fmla="*/ 0 h 6"/>
                <a:gd name="T10" fmla="*/ 0 w 10"/>
                <a:gd name="T11" fmla="*/ 0 h 6"/>
                <a:gd name="T12" fmla="*/ 0 60000 65536"/>
                <a:gd name="T13" fmla="*/ 0 60000 65536"/>
                <a:gd name="T14" fmla="*/ 0 60000 65536"/>
                <a:gd name="T15" fmla="*/ 0 60000 65536"/>
                <a:gd name="T16" fmla="*/ 0 60000 65536"/>
                <a:gd name="T17" fmla="*/ 0 60000 65536"/>
                <a:gd name="T18" fmla="*/ 0 w 10"/>
                <a:gd name="T19" fmla="*/ 0 h 6"/>
                <a:gd name="T20" fmla="*/ 10 w 10"/>
                <a:gd name="T21" fmla="*/ 6 h 6"/>
              </a:gdLst>
              <a:ahLst/>
              <a:cxnLst>
                <a:cxn ang="T12">
                  <a:pos x="T0" y="T1"/>
                </a:cxn>
                <a:cxn ang="T13">
                  <a:pos x="T2" y="T3"/>
                </a:cxn>
                <a:cxn ang="T14">
                  <a:pos x="T4" y="T5"/>
                </a:cxn>
                <a:cxn ang="T15">
                  <a:pos x="T6" y="T7"/>
                </a:cxn>
                <a:cxn ang="T16">
                  <a:pos x="T8" y="T9"/>
                </a:cxn>
                <a:cxn ang="T17">
                  <a:pos x="T10" y="T11"/>
                </a:cxn>
              </a:cxnLst>
              <a:rect l="T18" t="T19" r="T20" b="T21"/>
              <a:pathLst>
                <a:path w="10" h="6">
                  <a:moveTo>
                    <a:pt x="0" y="0"/>
                  </a:moveTo>
                  <a:lnTo>
                    <a:pt x="10" y="2"/>
                  </a:lnTo>
                  <a:lnTo>
                    <a:pt x="10" y="6"/>
                  </a:lnTo>
                  <a:lnTo>
                    <a:pt x="0" y="4"/>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45" name="Freeform 55">
              <a:extLst>
                <a:ext uri="{FF2B5EF4-FFF2-40B4-BE49-F238E27FC236}">
                  <a16:creationId xmlns:a16="http://schemas.microsoft.com/office/drawing/2014/main" id="{2CD75ABF-63FC-4E58-A84E-AC80E8552824}"/>
                </a:ext>
              </a:extLst>
            </p:cNvPr>
            <p:cNvSpPr>
              <a:spLocks noChangeAspect="1"/>
            </p:cNvSpPr>
            <p:nvPr/>
          </p:nvSpPr>
          <p:spPr bwMode="auto">
            <a:xfrm>
              <a:off x="3142" y="3385"/>
              <a:ext cx="10" cy="8"/>
            </a:xfrm>
            <a:custGeom>
              <a:avLst/>
              <a:gdLst>
                <a:gd name="T0" fmla="*/ 0 w 10"/>
                <a:gd name="T1" fmla="*/ 4 h 8"/>
                <a:gd name="T2" fmla="*/ 0 w 10"/>
                <a:gd name="T3" fmla="*/ 0 h 8"/>
                <a:gd name="T4" fmla="*/ 0 w 10"/>
                <a:gd name="T5" fmla="*/ 0 h 8"/>
                <a:gd name="T6" fmla="*/ 0 w 10"/>
                <a:gd name="T7" fmla="*/ 4 h 8"/>
                <a:gd name="T8" fmla="*/ 10 w 10"/>
                <a:gd name="T9" fmla="*/ 8 h 8"/>
                <a:gd name="T10" fmla="*/ 10 w 10"/>
                <a:gd name="T11" fmla="*/ 6 h 8"/>
                <a:gd name="T12" fmla="*/ 0 w 10"/>
                <a:gd name="T13" fmla="*/ 4 h 8"/>
                <a:gd name="T14" fmla="*/ 0 w 10"/>
                <a:gd name="T15" fmla="*/ 4 h 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8"/>
                <a:gd name="T26" fmla="*/ 10 w 10"/>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8">
                  <a:moveTo>
                    <a:pt x="0" y="4"/>
                  </a:moveTo>
                  <a:lnTo>
                    <a:pt x="0" y="0"/>
                  </a:lnTo>
                  <a:lnTo>
                    <a:pt x="0" y="4"/>
                  </a:lnTo>
                  <a:lnTo>
                    <a:pt x="10" y="8"/>
                  </a:lnTo>
                  <a:lnTo>
                    <a:pt x="10" y="6"/>
                  </a:lnTo>
                  <a:lnTo>
                    <a:pt x="0" y="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46" name="Freeform 56">
              <a:extLst>
                <a:ext uri="{FF2B5EF4-FFF2-40B4-BE49-F238E27FC236}">
                  <a16:creationId xmlns:a16="http://schemas.microsoft.com/office/drawing/2014/main" id="{A348BBD7-E5FD-4946-B513-EB550EB81A60}"/>
                </a:ext>
              </a:extLst>
            </p:cNvPr>
            <p:cNvSpPr>
              <a:spLocks noChangeAspect="1"/>
            </p:cNvSpPr>
            <p:nvPr/>
          </p:nvSpPr>
          <p:spPr bwMode="auto">
            <a:xfrm>
              <a:off x="3222" y="3401"/>
              <a:ext cx="10" cy="8"/>
            </a:xfrm>
            <a:custGeom>
              <a:avLst/>
              <a:gdLst>
                <a:gd name="T0" fmla="*/ 0 w 10"/>
                <a:gd name="T1" fmla="*/ 0 h 8"/>
                <a:gd name="T2" fmla="*/ 10 w 10"/>
                <a:gd name="T3" fmla="*/ 4 h 8"/>
                <a:gd name="T4" fmla="*/ 10 w 10"/>
                <a:gd name="T5" fmla="*/ 8 h 8"/>
                <a:gd name="T6" fmla="*/ 0 w 10"/>
                <a:gd name="T7" fmla="*/ 4 h 8"/>
                <a:gd name="T8" fmla="*/ 0 w 10"/>
                <a:gd name="T9" fmla="*/ 0 h 8"/>
                <a:gd name="T10" fmla="*/ 0 w 10"/>
                <a:gd name="T11" fmla="*/ 0 h 8"/>
                <a:gd name="T12" fmla="*/ 0 60000 65536"/>
                <a:gd name="T13" fmla="*/ 0 60000 65536"/>
                <a:gd name="T14" fmla="*/ 0 60000 65536"/>
                <a:gd name="T15" fmla="*/ 0 60000 65536"/>
                <a:gd name="T16" fmla="*/ 0 60000 65536"/>
                <a:gd name="T17" fmla="*/ 0 60000 65536"/>
                <a:gd name="T18" fmla="*/ 0 w 10"/>
                <a:gd name="T19" fmla="*/ 0 h 8"/>
                <a:gd name="T20" fmla="*/ 10 w 10"/>
                <a:gd name="T21" fmla="*/ 8 h 8"/>
              </a:gdLst>
              <a:ahLst/>
              <a:cxnLst>
                <a:cxn ang="T12">
                  <a:pos x="T0" y="T1"/>
                </a:cxn>
                <a:cxn ang="T13">
                  <a:pos x="T2" y="T3"/>
                </a:cxn>
                <a:cxn ang="T14">
                  <a:pos x="T4" y="T5"/>
                </a:cxn>
                <a:cxn ang="T15">
                  <a:pos x="T6" y="T7"/>
                </a:cxn>
                <a:cxn ang="T16">
                  <a:pos x="T8" y="T9"/>
                </a:cxn>
                <a:cxn ang="T17">
                  <a:pos x="T10" y="T11"/>
                </a:cxn>
              </a:cxnLst>
              <a:rect l="T18" t="T19" r="T20" b="T21"/>
              <a:pathLst>
                <a:path w="10" h="8">
                  <a:moveTo>
                    <a:pt x="0" y="0"/>
                  </a:moveTo>
                  <a:lnTo>
                    <a:pt x="10" y="4"/>
                  </a:lnTo>
                  <a:lnTo>
                    <a:pt x="10" y="8"/>
                  </a:lnTo>
                  <a:lnTo>
                    <a:pt x="0" y="4"/>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47" name="Freeform 57">
              <a:extLst>
                <a:ext uri="{FF2B5EF4-FFF2-40B4-BE49-F238E27FC236}">
                  <a16:creationId xmlns:a16="http://schemas.microsoft.com/office/drawing/2014/main" id="{6E5BE1A3-44D9-48BC-952F-1D1442C740C9}"/>
                </a:ext>
              </a:extLst>
            </p:cNvPr>
            <p:cNvSpPr>
              <a:spLocks noChangeAspect="1"/>
            </p:cNvSpPr>
            <p:nvPr/>
          </p:nvSpPr>
          <p:spPr bwMode="auto">
            <a:xfrm>
              <a:off x="3222" y="3401"/>
              <a:ext cx="10" cy="8"/>
            </a:xfrm>
            <a:custGeom>
              <a:avLst/>
              <a:gdLst>
                <a:gd name="T0" fmla="*/ 0 w 10"/>
                <a:gd name="T1" fmla="*/ 4 h 8"/>
                <a:gd name="T2" fmla="*/ 0 w 10"/>
                <a:gd name="T3" fmla="*/ 0 h 8"/>
                <a:gd name="T4" fmla="*/ 0 w 10"/>
                <a:gd name="T5" fmla="*/ 0 h 8"/>
                <a:gd name="T6" fmla="*/ 0 w 10"/>
                <a:gd name="T7" fmla="*/ 4 h 8"/>
                <a:gd name="T8" fmla="*/ 10 w 10"/>
                <a:gd name="T9" fmla="*/ 8 h 8"/>
                <a:gd name="T10" fmla="*/ 10 w 10"/>
                <a:gd name="T11" fmla="*/ 8 h 8"/>
                <a:gd name="T12" fmla="*/ 0 w 10"/>
                <a:gd name="T13" fmla="*/ 4 h 8"/>
                <a:gd name="T14" fmla="*/ 0 w 10"/>
                <a:gd name="T15" fmla="*/ 4 h 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8"/>
                <a:gd name="T26" fmla="*/ 10 w 10"/>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8">
                  <a:moveTo>
                    <a:pt x="0" y="4"/>
                  </a:moveTo>
                  <a:lnTo>
                    <a:pt x="0" y="0"/>
                  </a:lnTo>
                  <a:lnTo>
                    <a:pt x="0" y="4"/>
                  </a:lnTo>
                  <a:lnTo>
                    <a:pt x="10" y="8"/>
                  </a:lnTo>
                  <a:lnTo>
                    <a:pt x="0" y="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48" name="Freeform 58">
              <a:extLst>
                <a:ext uri="{FF2B5EF4-FFF2-40B4-BE49-F238E27FC236}">
                  <a16:creationId xmlns:a16="http://schemas.microsoft.com/office/drawing/2014/main" id="{461C8715-5D6C-4D9D-BE9C-393F154608A8}"/>
                </a:ext>
              </a:extLst>
            </p:cNvPr>
            <p:cNvSpPr>
              <a:spLocks noChangeAspect="1"/>
            </p:cNvSpPr>
            <p:nvPr/>
          </p:nvSpPr>
          <p:spPr bwMode="auto">
            <a:xfrm>
              <a:off x="3222" y="3407"/>
              <a:ext cx="10" cy="8"/>
            </a:xfrm>
            <a:custGeom>
              <a:avLst/>
              <a:gdLst>
                <a:gd name="T0" fmla="*/ 0 w 10"/>
                <a:gd name="T1" fmla="*/ 0 h 8"/>
                <a:gd name="T2" fmla="*/ 10 w 10"/>
                <a:gd name="T3" fmla="*/ 4 h 8"/>
                <a:gd name="T4" fmla="*/ 10 w 10"/>
                <a:gd name="T5" fmla="*/ 8 h 8"/>
                <a:gd name="T6" fmla="*/ 0 w 10"/>
                <a:gd name="T7" fmla="*/ 4 h 8"/>
                <a:gd name="T8" fmla="*/ 0 w 10"/>
                <a:gd name="T9" fmla="*/ 0 h 8"/>
                <a:gd name="T10" fmla="*/ 0 w 10"/>
                <a:gd name="T11" fmla="*/ 0 h 8"/>
                <a:gd name="T12" fmla="*/ 0 60000 65536"/>
                <a:gd name="T13" fmla="*/ 0 60000 65536"/>
                <a:gd name="T14" fmla="*/ 0 60000 65536"/>
                <a:gd name="T15" fmla="*/ 0 60000 65536"/>
                <a:gd name="T16" fmla="*/ 0 60000 65536"/>
                <a:gd name="T17" fmla="*/ 0 60000 65536"/>
                <a:gd name="T18" fmla="*/ 0 w 10"/>
                <a:gd name="T19" fmla="*/ 0 h 8"/>
                <a:gd name="T20" fmla="*/ 10 w 10"/>
                <a:gd name="T21" fmla="*/ 8 h 8"/>
              </a:gdLst>
              <a:ahLst/>
              <a:cxnLst>
                <a:cxn ang="T12">
                  <a:pos x="T0" y="T1"/>
                </a:cxn>
                <a:cxn ang="T13">
                  <a:pos x="T2" y="T3"/>
                </a:cxn>
                <a:cxn ang="T14">
                  <a:pos x="T4" y="T5"/>
                </a:cxn>
                <a:cxn ang="T15">
                  <a:pos x="T6" y="T7"/>
                </a:cxn>
                <a:cxn ang="T16">
                  <a:pos x="T8" y="T9"/>
                </a:cxn>
                <a:cxn ang="T17">
                  <a:pos x="T10" y="T11"/>
                </a:cxn>
              </a:cxnLst>
              <a:rect l="T18" t="T19" r="T20" b="T21"/>
              <a:pathLst>
                <a:path w="10" h="8">
                  <a:moveTo>
                    <a:pt x="0" y="0"/>
                  </a:moveTo>
                  <a:lnTo>
                    <a:pt x="10" y="4"/>
                  </a:lnTo>
                  <a:lnTo>
                    <a:pt x="10" y="8"/>
                  </a:lnTo>
                  <a:lnTo>
                    <a:pt x="0" y="4"/>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49" name="Freeform 59">
              <a:extLst>
                <a:ext uri="{FF2B5EF4-FFF2-40B4-BE49-F238E27FC236}">
                  <a16:creationId xmlns:a16="http://schemas.microsoft.com/office/drawing/2014/main" id="{B40864B5-BC37-4F7A-963B-8511E80236DA}"/>
                </a:ext>
              </a:extLst>
            </p:cNvPr>
            <p:cNvSpPr>
              <a:spLocks noChangeAspect="1"/>
            </p:cNvSpPr>
            <p:nvPr/>
          </p:nvSpPr>
          <p:spPr bwMode="auto">
            <a:xfrm>
              <a:off x="3222" y="3407"/>
              <a:ext cx="10" cy="8"/>
            </a:xfrm>
            <a:custGeom>
              <a:avLst/>
              <a:gdLst>
                <a:gd name="T0" fmla="*/ 0 w 10"/>
                <a:gd name="T1" fmla="*/ 4 h 8"/>
                <a:gd name="T2" fmla="*/ 0 w 10"/>
                <a:gd name="T3" fmla="*/ 0 h 8"/>
                <a:gd name="T4" fmla="*/ 0 w 10"/>
                <a:gd name="T5" fmla="*/ 0 h 8"/>
                <a:gd name="T6" fmla="*/ 0 w 10"/>
                <a:gd name="T7" fmla="*/ 4 h 8"/>
                <a:gd name="T8" fmla="*/ 10 w 10"/>
                <a:gd name="T9" fmla="*/ 8 h 8"/>
                <a:gd name="T10" fmla="*/ 10 w 10"/>
                <a:gd name="T11" fmla="*/ 8 h 8"/>
                <a:gd name="T12" fmla="*/ 0 w 10"/>
                <a:gd name="T13" fmla="*/ 4 h 8"/>
                <a:gd name="T14" fmla="*/ 0 w 10"/>
                <a:gd name="T15" fmla="*/ 4 h 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8"/>
                <a:gd name="T26" fmla="*/ 10 w 10"/>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8">
                  <a:moveTo>
                    <a:pt x="0" y="4"/>
                  </a:moveTo>
                  <a:lnTo>
                    <a:pt x="0" y="0"/>
                  </a:lnTo>
                  <a:lnTo>
                    <a:pt x="0" y="4"/>
                  </a:lnTo>
                  <a:lnTo>
                    <a:pt x="10" y="8"/>
                  </a:lnTo>
                  <a:lnTo>
                    <a:pt x="0" y="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50" name="Freeform 60">
              <a:extLst>
                <a:ext uri="{FF2B5EF4-FFF2-40B4-BE49-F238E27FC236}">
                  <a16:creationId xmlns:a16="http://schemas.microsoft.com/office/drawing/2014/main" id="{296C1F26-68E8-4117-BFF7-14CC4633E31A}"/>
                </a:ext>
              </a:extLst>
            </p:cNvPr>
            <p:cNvSpPr>
              <a:spLocks noChangeAspect="1"/>
            </p:cNvSpPr>
            <p:nvPr/>
          </p:nvSpPr>
          <p:spPr bwMode="auto">
            <a:xfrm>
              <a:off x="3222" y="3415"/>
              <a:ext cx="10" cy="6"/>
            </a:xfrm>
            <a:custGeom>
              <a:avLst/>
              <a:gdLst>
                <a:gd name="T0" fmla="*/ 0 w 10"/>
                <a:gd name="T1" fmla="*/ 0 h 6"/>
                <a:gd name="T2" fmla="*/ 10 w 10"/>
                <a:gd name="T3" fmla="*/ 2 h 6"/>
                <a:gd name="T4" fmla="*/ 10 w 10"/>
                <a:gd name="T5" fmla="*/ 6 h 6"/>
                <a:gd name="T6" fmla="*/ 0 w 10"/>
                <a:gd name="T7" fmla="*/ 4 h 6"/>
                <a:gd name="T8" fmla="*/ 0 w 10"/>
                <a:gd name="T9" fmla="*/ 0 h 6"/>
                <a:gd name="T10" fmla="*/ 0 w 10"/>
                <a:gd name="T11" fmla="*/ 0 h 6"/>
                <a:gd name="T12" fmla="*/ 0 60000 65536"/>
                <a:gd name="T13" fmla="*/ 0 60000 65536"/>
                <a:gd name="T14" fmla="*/ 0 60000 65536"/>
                <a:gd name="T15" fmla="*/ 0 60000 65536"/>
                <a:gd name="T16" fmla="*/ 0 60000 65536"/>
                <a:gd name="T17" fmla="*/ 0 60000 65536"/>
                <a:gd name="T18" fmla="*/ 0 w 10"/>
                <a:gd name="T19" fmla="*/ 0 h 6"/>
                <a:gd name="T20" fmla="*/ 10 w 10"/>
                <a:gd name="T21" fmla="*/ 6 h 6"/>
              </a:gdLst>
              <a:ahLst/>
              <a:cxnLst>
                <a:cxn ang="T12">
                  <a:pos x="T0" y="T1"/>
                </a:cxn>
                <a:cxn ang="T13">
                  <a:pos x="T2" y="T3"/>
                </a:cxn>
                <a:cxn ang="T14">
                  <a:pos x="T4" y="T5"/>
                </a:cxn>
                <a:cxn ang="T15">
                  <a:pos x="T6" y="T7"/>
                </a:cxn>
                <a:cxn ang="T16">
                  <a:pos x="T8" y="T9"/>
                </a:cxn>
                <a:cxn ang="T17">
                  <a:pos x="T10" y="T11"/>
                </a:cxn>
              </a:cxnLst>
              <a:rect l="T18" t="T19" r="T20" b="T21"/>
              <a:pathLst>
                <a:path w="10" h="6">
                  <a:moveTo>
                    <a:pt x="0" y="0"/>
                  </a:moveTo>
                  <a:lnTo>
                    <a:pt x="10" y="2"/>
                  </a:lnTo>
                  <a:lnTo>
                    <a:pt x="10" y="6"/>
                  </a:lnTo>
                  <a:lnTo>
                    <a:pt x="0" y="4"/>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51" name="Freeform 61">
              <a:extLst>
                <a:ext uri="{FF2B5EF4-FFF2-40B4-BE49-F238E27FC236}">
                  <a16:creationId xmlns:a16="http://schemas.microsoft.com/office/drawing/2014/main" id="{2694574A-7CAE-4753-8528-CD0536881820}"/>
                </a:ext>
              </a:extLst>
            </p:cNvPr>
            <p:cNvSpPr>
              <a:spLocks noChangeAspect="1"/>
            </p:cNvSpPr>
            <p:nvPr/>
          </p:nvSpPr>
          <p:spPr bwMode="auto">
            <a:xfrm>
              <a:off x="3222" y="3415"/>
              <a:ext cx="10" cy="6"/>
            </a:xfrm>
            <a:custGeom>
              <a:avLst/>
              <a:gdLst>
                <a:gd name="T0" fmla="*/ 0 w 10"/>
                <a:gd name="T1" fmla="*/ 2 h 6"/>
                <a:gd name="T2" fmla="*/ 0 w 10"/>
                <a:gd name="T3" fmla="*/ 0 h 6"/>
                <a:gd name="T4" fmla="*/ 0 w 10"/>
                <a:gd name="T5" fmla="*/ 0 h 6"/>
                <a:gd name="T6" fmla="*/ 0 w 10"/>
                <a:gd name="T7" fmla="*/ 4 h 6"/>
                <a:gd name="T8" fmla="*/ 10 w 10"/>
                <a:gd name="T9" fmla="*/ 6 h 6"/>
                <a:gd name="T10" fmla="*/ 10 w 10"/>
                <a:gd name="T11" fmla="*/ 6 h 6"/>
                <a:gd name="T12" fmla="*/ 0 w 10"/>
                <a:gd name="T13" fmla="*/ 2 h 6"/>
                <a:gd name="T14" fmla="*/ 0 w 10"/>
                <a:gd name="T15" fmla="*/ 2 h 6"/>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6"/>
                <a:gd name="T26" fmla="*/ 10 w 10"/>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6">
                  <a:moveTo>
                    <a:pt x="0" y="2"/>
                  </a:moveTo>
                  <a:lnTo>
                    <a:pt x="0" y="0"/>
                  </a:lnTo>
                  <a:lnTo>
                    <a:pt x="0" y="4"/>
                  </a:lnTo>
                  <a:lnTo>
                    <a:pt x="10" y="6"/>
                  </a:lnTo>
                  <a:lnTo>
                    <a:pt x="0" y="2"/>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52" name="Freeform 62">
              <a:extLst>
                <a:ext uri="{FF2B5EF4-FFF2-40B4-BE49-F238E27FC236}">
                  <a16:creationId xmlns:a16="http://schemas.microsoft.com/office/drawing/2014/main" id="{BE0DAF0F-F1C4-49C8-99F1-586E0E574C94}"/>
                </a:ext>
              </a:extLst>
            </p:cNvPr>
            <p:cNvSpPr>
              <a:spLocks noChangeAspect="1"/>
            </p:cNvSpPr>
            <p:nvPr/>
          </p:nvSpPr>
          <p:spPr bwMode="auto">
            <a:xfrm>
              <a:off x="3194" y="3417"/>
              <a:ext cx="44" cy="43"/>
            </a:xfrm>
            <a:custGeom>
              <a:avLst/>
              <a:gdLst>
                <a:gd name="T0" fmla="*/ 44 w 44"/>
                <a:gd name="T1" fmla="*/ 0 h 43"/>
                <a:gd name="T2" fmla="*/ 44 w 44"/>
                <a:gd name="T3" fmla="*/ 4 h 43"/>
                <a:gd name="T4" fmla="*/ 0 w 44"/>
                <a:gd name="T5" fmla="*/ 43 h 43"/>
                <a:gd name="T6" fmla="*/ 0 w 44"/>
                <a:gd name="T7" fmla="*/ 39 h 43"/>
                <a:gd name="T8" fmla="*/ 44 w 44"/>
                <a:gd name="T9" fmla="*/ 0 h 43"/>
                <a:gd name="T10" fmla="*/ 44 w 44"/>
                <a:gd name="T11" fmla="*/ 0 h 43"/>
                <a:gd name="T12" fmla="*/ 0 60000 65536"/>
                <a:gd name="T13" fmla="*/ 0 60000 65536"/>
                <a:gd name="T14" fmla="*/ 0 60000 65536"/>
                <a:gd name="T15" fmla="*/ 0 60000 65536"/>
                <a:gd name="T16" fmla="*/ 0 60000 65536"/>
                <a:gd name="T17" fmla="*/ 0 60000 65536"/>
                <a:gd name="T18" fmla="*/ 0 w 44"/>
                <a:gd name="T19" fmla="*/ 0 h 43"/>
                <a:gd name="T20" fmla="*/ 44 w 44"/>
                <a:gd name="T21" fmla="*/ 43 h 43"/>
              </a:gdLst>
              <a:ahLst/>
              <a:cxnLst>
                <a:cxn ang="T12">
                  <a:pos x="T0" y="T1"/>
                </a:cxn>
                <a:cxn ang="T13">
                  <a:pos x="T2" y="T3"/>
                </a:cxn>
                <a:cxn ang="T14">
                  <a:pos x="T4" y="T5"/>
                </a:cxn>
                <a:cxn ang="T15">
                  <a:pos x="T6" y="T7"/>
                </a:cxn>
                <a:cxn ang="T16">
                  <a:pos x="T8" y="T9"/>
                </a:cxn>
                <a:cxn ang="T17">
                  <a:pos x="T10" y="T11"/>
                </a:cxn>
              </a:cxnLst>
              <a:rect l="T18" t="T19" r="T20" b="T21"/>
              <a:pathLst>
                <a:path w="44" h="43">
                  <a:moveTo>
                    <a:pt x="44" y="0"/>
                  </a:moveTo>
                  <a:lnTo>
                    <a:pt x="44" y="4"/>
                  </a:lnTo>
                  <a:lnTo>
                    <a:pt x="0" y="43"/>
                  </a:lnTo>
                  <a:lnTo>
                    <a:pt x="0" y="39"/>
                  </a:lnTo>
                  <a:lnTo>
                    <a:pt x="44" y="0"/>
                  </a:lnTo>
                  <a:close/>
                </a:path>
              </a:pathLst>
            </a:custGeom>
            <a:solidFill>
              <a:srgbClr val="697F9B"/>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53" name="Freeform 63">
              <a:extLst>
                <a:ext uri="{FF2B5EF4-FFF2-40B4-BE49-F238E27FC236}">
                  <a16:creationId xmlns:a16="http://schemas.microsoft.com/office/drawing/2014/main" id="{3EECB67E-22CE-4079-A58F-6E13A6F542AE}"/>
                </a:ext>
              </a:extLst>
            </p:cNvPr>
            <p:cNvSpPr>
              <a:spLocks noChangeAspect="1"/>
            </p:cNvSpPr>
            <p:nvPr/>
          </p:nvSpPr>
          <p:spPr bwMode="auto">
            <a:xfrm>
              <a:off x="3090" y="3421"/>
              <a:ext cx="104" cy="39"/>
            </a:xfrm>
            <a:custGeom>
              <a:avLst/>
              <a:gdLst>
                <a:gd name="T0" fmla="*/ 104 w 104"/>
                <a:gd name="T1" fmla="*/ 35 h 39"/>
                <a:gd name="T2" fmla="*/ 0 w 104"/>
                <a:gd name="T3" fmla="*/ 0 h 39"/>
                <a:gd name="T4" fmla="*/ 0 w 104"/>
                <a:gd name="T5" fmla="*/ 2 h 39"/>
                <a:gd name="T6" fmla="*/ 104 w 104"/>
                <a:gd name="T7" fmla="*/ 39 h 39"/>
                <a:gd name="T8" fmla="*/ 104 w 104"/>
                <a:gd name="T9" fmla="*/ 35 h 39"/>
                <a:gd name="T10" fmla="*/ 104 w 104"/>
                <a:gd name="T11" fmla="*/ 35 h 39"/>
                <a:gd name="T12" fmla="*/ 0 60000 65536"/>
                <a:gd name="T13" fmla="*/ 0 60000 65536"/>
                <a:gd name="T14" fmla="*/ 0 60000 65536"/>
                <a:gd name="T15" fmla="*/ 0 60000 65536"/>
                <a:gd name="T16" fmla="*/ 0 60000 65536"/>
                <a:gd name="T17" fmla="*/ 0 60000 65536"/>
                <a:gd name="T18" fmla="*/ 0 w 104"/>
                <a:gd name="T19" fmla="*/ 0 h 39"/>
                <a:gd name="T20" fmla="*/ 104 w 104"/>
                <a:gd name="T21" fmla="*/ 39 h 39"/>
              </a:gdLst>
              <a:ahLst/>
              <a:cxnLst>
                <a:cxn ang="T12">
                  <a:pos x="T0" y="T1"/>
                </a:cxn>
                <a:cxn ang="T13">
                  <a:pos x="T2" y="T3"/>
                </a:cxn>
                <a:cxn ang="T14">
                  <a:pos x="T4" y="T5"/>
                </a:cxn>
                <a:cxn ang="T15">
                  <a:pos x="T6" y="T7"/>
                </a:cxn>
                <a:cxn ang="T16">
                  <a:pos x="T8" y="T9"/>
                </a:cxn>
                <a:cxn ang="T17">
                  <a:pos x="T10" y="T11"/>
                </a:cxn>
              </a:cxnLst>
              <a:rect l="T18" t="T19" r="T20" b="T21"/>
              <a:pathLst>
                <a:path w="104" h="39">
                  <a:moveTo>
                    <a:pt x="104" y="35"/>
                  </a:moveTo>
                  <a:lnTo>
                    <a:pt x="0" y="0"/>
                  </a:lnTo>
                  <a:lnTo>
                    <a:pt x="0" y="2"/>
                  </a:lnTo>
                  <a:lnTo>
                    <a:pt x="104" y="39"/>
                  </a:lnTo>
                  <a:lnTo>
                    <a:pt x="104" y="35"/>
                  </a:lnTo>
                  <a:close/>
                </a:path>
              </a:pathLst>
            </a:custGeom>
            <a:solidFill>
              <a:srgbClr val="BDC9D6"/>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54" name="Freeform 64">
              <a:extLst>
                <a:ext uri="{FF2B5EF4-FFF2-40B4-BE49-F238E27FC236}">
                  <a16:creationId xmlns:a16="http://schemas.microsoft.com/office/drawing/2014/main" id="{C4D5A1F6-C370-4FBC-8FE2-C3AAAC5A3727}"/>
                </a:ext>
              </a:extLst>
            </p:cNvPr>
            <p:cNvSpPr>
              <a:spLocks noChangeAspect="1"/>
            </p:cNvSpPr>
            <p:nvPr/>
          </p:nvSpPr>
          <p:spPr bwMode="auto">
            <a:xfrm>
              <a:off x="3090" y="3389"/>
              <a:ext cx="148" cy="67"/>
            </a:xfrm>
            <a:custGeom>
              <a:avLst/>
              <a:gdLst>
                <a:gd name="T0" fmla="*/ 48 w 148"/>
                <a:gd name="T1" fmla="*/ 0 h 67"/>
                <a:gd name="T2" fmla="*/ 148 w 148"/>
                <a:gd name="T3" fmla="*/ 28 h 67"/>
                <a:gd name="T4" fmla="*/ 104 w 148"/>
                <a:gd name="T5" fmla="*/ 67 h 67"/>
                <a:gd name="T6" fmla="*/ 0 w 148"/>
                <a:gd name="T7" fmla="*/ 32 h 67"/>
                <a:gd name="T8" fmla="*/ 48 w 148"/>
                <a:gd name="T9" fmla="*/ 0 h 67"/>
                <a:gd name="T10" fmla="*/ 48 w 148"/>
                <a:gd name="T11" fmla="*/ 0 h 67"/>
                <a:gd name="T12" fmla="*/ 0 60000 65536"/>
                <a:gd name="T13" fmla="*/ 0 60000 65536"/>
                <a:gd name="T14" fmla="*/ 0 60000 65536"/>
                <a:gd name="T15" fmla="*/ 0 60000 65536"/>
                <a:gd name="T16" fmla="*/ 0 60000 65536"/>
                <a:gd name="T17" fmla="*/ 0 60000 65536"/>
                <a:gd name="T18" fmla="*/ 0 w 148"/>
                <a:gd name="T19" fmla="*/ 0 h 67"/>
                <a:gd name="T20" fmla="*/ 148 w 148"/>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148" h="67">
                  <a:moveTo>
                    <a:pt x="48" y="0"/>
                  </a:moveTo>
                  <a:lnTo>
                    <a:pt x="148" y="28"/>
                  </a:lnTo>
                  <a:lnTo>
                    <a:pt x="104" y="67"/>
                  </a:lnTo>
                  <a:lnTo>
                    <a:pt x="0" y="32"/>
                  </a:lnTo>
                  <a:lnTo>
                    <a:pt x="48" y="0"/>
                  </a:lnTo>
                  <a:close/>
                </a:path>
              </a:pathLst>
            </a:custGeom>
            <a:solidFill>
              <a:srgbClr val="8BA6BD"/>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55" name="Freeform 65">
              <a:extLst>
                <a:ext uri="{FF2B5EF4-FFF2-40B4-BE49-F238E27FC236}">
                  <a16:creationId xmlns:a16="http://schemas.microsoft.com/office/drawing/2014/main" id="{22932B32-35A6-4F4D-9B76-38618CC5272F}"/>
                </a:ext>
              </a:extLst>
            </p:cNvPr>
            <p:cNvSpPr>
              <a:spLocks noChangeAspect="1"/>
            </p:cNvSpPr>
            <p:nvPr/>
          </p:nvSpPr>
          <p:spPr bwMode="auto">
            <a:xfrm>
              <a:off x="3200" y="3263"/>
              <a:ext cx="84" cy="98"/>
            </a:xfrm>
            <a:custGeom>
              <a:avLst/>
              <a:gdLst>
                <a:gd name="T0" fmla="*/ 2147483647 w 42"/>
                <a:gd name="T1" fmla="*/ 2147483647 h 49"/>
                <a:gd name="T2" fmla="*/ 2147483647 w 42"/>
                <a:gd name="T3" fmla="*/ 2147483647 h 49"/>
                <a:gd name="T4" fmla="*/ 2147483647 w 42"/>
                <a:gd name="T5" fmla="*/ 2147483647 h 49"/>
                <a:gd name="T6" fmla="*/ 2147483647 w 42"/>
                <a:gd name="T7" fmla="*/ 0 h 49"/>
                <a:gd name="T8" fmla="*/ 2147483647 w 42"/>
                <a:gd name="T9" fmla="*/ 2147483647 h 49"/>
                <a:gd name="T10" fmla="*/ 0 w 42"/>
                <a:gd name="T11" fmla="*/ 2147483647 h 49"/>
                <a:gd name="T12" fmla="*/ 2147483647 w 42"/>
                <a:gd name="T13" fmla="*/ 2147483647 h 49"/>
                <a:gd name="T14" fmla="*/ 2147483647 w 42"/>
                <a:gd name="T15" fmla="*/ 2147483647 h 49"/>
                <a:gd name="T16" fmla="*/ 0 60000 65536"/>
                <a:gd name="T17" fmla="*/ 0 60000 65536"/>
                <a:gd name="T18" fmla="*/ 0 60000 65536"/>
                <a:gd name="T19" fmla="*/ 0 60000 65536"/>
                <a:gd name="T20" fmla="*/ 0 60000 65536"/>
                <a:gd name="T21" fmla="*/ 0 60000 65536"/>
                <a:gd name="T22" fmla="*/ 0 60000 65536"/>
                <a:gd name="T23" fmla="*/ 0 60000 65536"/>
                <a:gd name="T24" fmla="*/ 0 w 42"/>
                <a:gd name="T25" fmla="*/ 0 h 49"/>
                <a:gd name="T26" fmla="*/ 42 w 42"/>
                <a:gd name="T27" fmla="*/ 49 h 4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 h="49">
                  <a:moveTo>
                    <a:pt x="30" y="49"/>
                  </a:moveTo>
                  <a:cubicBezTo>
                    <a:pt x="41" y="40"/>
                    <a:pt x="41" y="40"/>
                    <a:pt x="41" y="40"/>
                  </a:cubicBezTo>
                  <a:cubicBezTo>
                    <a:pt x="42" y="31"/>
                    <a:pt x="42" y="25"/>
                    <a:pt x="41" y="18"/>
                  </a:cubicBezTo>
                  <a:cubicBezTo>
                    <a:pt x="39" y="10"/>
                    <a:pt x="38" y="0"/>
                    <a:pt x="38" y="0"/>
                  </a:cubicBezTo>
                  <a:cubicBezTo>
                    <a:pt x="14" y="1"/>
                    <a:pt x="14" y="1"/>
                    <a:pt x="14" y="1"/>
                  </a:cubicBezTo>
                  <a:cubicBezTo>
                    <a:pt x="0" y="4"/>
                    <a:pt x="0" y="4"/>
                    <a:pt x="0" y="4"/>
                  </a:cubicBezTo>
                  <a:cubicBezTo>
                    <a:pt x="14" y="48"/>
                    <a:pt x="14" y="48"/>
                    <a:pt x="14" y="48"/>
                  </a:cubicBezTo>
                  <a:lnTo>
                    <a:pt x="30" y="49"/>
                  </a:lnTo>
                  <a:close/>
                </a:path>
              </a:pathLst>
            </a:custGeom>
            <a:solidFill>
              <a:srgbClr val="004F77"/>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56" name="Freeform 66">
              <a:extLst>
                <a:ext uri="{FF2B5EF4-FFF2-40B4-BE49-F238E27FC236}">
                  <a16:creationId xmlns:a16="http://schemas.microsoft.com/office/drawing/2014/main" id="{5A871988-5E9D-4600-B608-3F594C15F8D7}"/>
                </a:ext>
              </a:extLst>
            </p:cNvPr>
            <p:cNvSpPr>
              <a:spLocks noChangeAspect="1"/>
            </p:cNvSpPr>
            <p:nvPr/>
          </p:nvSpPr>
          <p:spPr bwMode="auto">
            <a:xfrm>
              <a:off x="3198" y="3257"/>
              <a:ext cx="78" cy="22"/>
            </a:xfrm>
            <a:custGeom>
              <a:avLst/>
              <a:gdLst>
                <a:gd name="T0" fmla="*/ 60 w 78"/>
                <a:gd name="T1" fmla="*/ 20 h 22"/>
                <a:gd name="T2" fmla="*/ 78 w 78"/>
                <a:gd name="T3" fmla="*/ 8 h 22"/>
                <a:gd name="T4" fmla="*/ 34 w 78"/>
                <a:gd name="T5" fmla="*/ 0 h 22"/>
                <a:gd name="T6" fmla="*/ 0 w 78"/>
                <a:gd name="T7" fmla="*/ 10 h 22"/>
                <a:gd name="T8" fmla="*/ 54 w 78"/>
                <a:gd name="T9" fmla="*/ 22 h 22"/>
                <a:gd name="T10" fmla="*/ 60 w 78"/>
                <a:gd name="T11" fmla="*/ 20 h 22"/>
                <a:gd name="T12" fmla="*/ 60 w 78"/>
                <a:gd name="T13" fmla="*/ 20 h 22"/>
                <a:gd name="T14" fmla="*/ 0 60000 65536"/>
                <a:gd name="T15" fmla="*/ 0 60000 65536"/>
                <a:gd name="T16" fmla="*/ 0 60000 65536"/>
                <a:gd name="T17" fmla="*/ 0 60000 65536"/>
                <a:gd name="T18" fmla="*/ 0 60000 65536"/>
                <a:gd name="T19" fmla="*/ 0 60000 65536"/>
                <a:gd name="T20" fmla="*/ 0 60000 65536"/>
                <a:gd name="T21" fmla="*/ 0 w 78"/>
                <a:gd name="T22" fmla="*/ 0 h 22"/>
                <a:gd name="T23" fmla="*/ 78 w 78"/>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8" h="22">
                  <a:moveTo>
                    <a:pt x="60" y="20"/>
                  </a:moveTo>
                  <a:lnTo>
                    <a:pt x="78" y="8"/>
                  </a:lnTo>
                  <a:lnTo>
                    <a:pt x="34" y="0"/>
                  </a:lnTo>
                  <a:lnTo>
                    <a:pt x="0" y="10"/>
                  </a:lnTo>
                  <a:lnTo>
                    <a:pt x="54" y="22"/>
                  </a:lnTo>
                  <a:lnTo>
                    <a:pt x="60" y="20"/>
                  </a:lnTo>
                  <a:close/>
                </a:path>
              </a:pathLst>
            </a:custGeom>
            <a:solidFill>
              <a:srgbClr val="305A7F"/>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57" name="Freeform 67">
              <a:extLst>
                <a:ext uri="{FF2B5EF4-FFF2-40B4-BE49-F238E27FC236}">
                  <a16:creationId xmlns:a16="http://schemas.microsoft.com/office/drawing/2014/main" id="{DC26CB18-B495-45B3-9462-765817D64984}"/>
                </a:ext>
              </a:extLst>
            </p:cNvPr>
            <p:cNvSpPr>
              <a:spLocks noChangeAspect="1"/>
            </p:cNvSpPr>
            <p:nvPr/>
          </p:nvSpPr>
          <p:spPr bwMode="auto">
            <a:xfrm>
              <a:off x="3156" y="3267"/>
              <a:ext cx="106" cy="116"/>
            </a:xfrm>
            <a:custGeom>
              <a:avLst/>
              <a:gdLst>
                <a:gd name="T0" fmla="*/ 2147483647 w 53"/>
                <a:gd name="T1" fmla="*/ 2147483647 h 58"/>
                <a:gd name="T2" fmla="*/ 2147483647 w 53"/>
                <a:gd name="T3" fmla="*/ 0 h 58"/>
                <a:gd name="T4" fmla="*/ 2147483647 w 53"/>
                <a:gd name="T5" fmla="*/ 2147483647 h 58"/>
                <a:gd name="T6" fmla="*/ 2147483647 w 53"/>
                <a:gd name="T7" fmla="*/ 2147483647 h 58"/>
                <a:gd name="T8" fmla="*/ 2147483647 w 53"/>
                <a:gd name="T9" fmla="*/ 2147483647 h 58"/>
                <a:gd name="T10" fmla="*/ 2147483647 w 53"/>
                <a:gd name="T11" fmla="*/ 2147483647 h 58"/>
                <a:gd name="T12" fmla="*/ 2147483647 w 53"/>
                <a:gd name="T13" fmla="*/ 2147483647 h 58"/>
                <a:gd name="T14" fmla="*/ 2147483647 w 53"/>
                <a:gd name="T15" fmla="*/ 2147483647 h 58"/>
                <a:gd name="T16" fmla="*/ 0 w 53"/>
                <a:gd name="T17" fmla="*/ 2147483647 h 58"/>
                <a:gd name="T18" fmla="*/ 2147483647 w 53"/>
                <a:gd name="T19" fmla="*/ 2147483647 h 5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3"/>
                <a:gd name="T31" fmla="*/ 0 h 58"/>
                <a:gd name="T32" fmla="*/ 53 w 53"/>
                <a:gd name="T33" fmla="*/ 58 h 5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3" h="58">
                  <a:moveTo>
                    <a:pt x="1" y="3"/>
                  </a:moveTo>
                  <a:cubicBezTo>
                    <a:pt x="6" y="0"/>
                    <a:pt x="6" y="0"/>
                    <a:pt x="6" y="0"/>
                  </a:cubicBezTo>
                  <a:cubicBezTo>
                    <a:pt x="52" y="5"/>
                    <a:pt x="52" y="5"/>
                    <a:pt x="52" y="5"/>
                  </a:cubicBezTo>
                  <a:cubicBezTo>
                    <a:pt x="52" y="5"/>
                    <a:pt x="53" y="5"/>
                    <a:pt x="53" y="6"/>
                  </a:cubicBezTo>
                  <a:cubicBezTo>
                    <a:pt x="53" y="6"/>
                    <a:pt x="53" y="45"/>
                    <a:pt x="53" y="52"/>
                  </a:cubicBezTo>
                  <a:cubicBezTo>
                    <a:pt x="53" y="53"/>
                    <a:pt x="52" y="53"/>
                    <a:pt x="52" y="53"/>
                  </a:cubicBezTo>
                  <a:cubicBezTo>
                    <a:pt x="52" y="53"/>
                    <a:pt x="48" y="57"/>
                    <a:pt x="47" y="57"/>
                  </a:cubicBezTo>
                  <a:cubicBezTo>
                    <a:pt x="46" y="58"/>
                    <a:pt x="45" y="58"/>
                    <a:pt x="45" y="58"/>
                  </a:cubicBezTo>
                  <a:cubicBezTo>
                    <a:pt x="0" y="44"/>
                    <a:pt x="0" y="44"/>
                    <a:pt x="0" y="44"/>
                  </a:cubicBezTo>
                  <a:lnTo>
                    <a:pt x="1" y="3"/>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58" name="Freeform 68">
              <a:extLst>
                <a:ext uri="{FF2B5EF4-FFF2-40B4-BE49-F238E27FC236}">
                  <a16:creationId xmlns:a16="http://schemas.microsoft.com/office/drawing/2014/main" id="{0CBB78DF-AB1D-4D35-A53A-A2DD95A2A4FC}"/>
                </a:ext>
              </a:extLst>
            </p:cNvPr>
            <p:cNvSpPr>
              <a:spLocks noChangeAspect="1"/>
            </p:cNvSpPr>
            <p:nvPr/>
          </p:nvSpPr>
          <p:spPr bwMode="auto">
            <a:xfrm>
              <a:off x="3154" y="3263"/>
              <a:ext cx="106" cy="110"/>
            </a:xfrm>
            <a:custGeom>
              <a:avLst/>
              <a:gdLst>
                <a:gd name="T0" fmla="*/ 2147483647 w 53"/>
                <a:gd name="T1" fmla="*/ 0 h 55"/>
                <a:gd name="T2" fmla="*/ 2147483647 w 53"/>
                <a:gd name="T3" fmla="*/ 0 h 55"/>
                <a:gd name="T4" fmla="*/ 2147483647 w 53"/>
                <a:gd name="T5" fmla="*/ 2147483647 h 55"/>
                <a:gd name="T6" fmla="*/ 2147483647 w 53"/>
                <a:gd name="T7" fmla="*/ 2147483647 h 55"/>
                <a:gd name="T8" fmla="*/ 2147483647 w 53"/>
                <a:gd name="T9" fmla="*/ 2147483647 h 55"/>
                <a:gd name="T10" fmla="*/ 2147483647 w 53"/>
                <a:gd name="T11" fmla="*/ 2147483647 h 55"/>
                <a:gd name="T12" fmla="*/ 2147483647 w 53"/>
                <a:gd name="T13" fmla="*/ 2147483647 h 55"/>
                <a:gd name="T14" fmla="*/ 2147483647 w 53"/>
                <a:gd name="T15" fmla="*/ 2147483647 h 55"/>
                <a:gd name="T16" fmla="*/ 0 w 53"/>
                <a:gd name="T17" fmla="*/ 2147483647 h 55"/>
                <a:gd name="T18" fmla="*/ 2147483647 w 53"/>
                <a:gd name="T19" fmla="*/ 0 h 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3"/>
                <a:gd name="T31" fmla="*/ 0 h 55"/>
                <a:gd name="T32" fmla="*/ 53 w 53"/>
                <a:gd name="T33" fmla="*/ 55 h 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3" h="55">
                  <a:moveTo>
                    <a:pt x="7" y="0"/>
                  </a:moveTo>
                  <a:cubicBezTo>
                    <a:pt x="9" y="0"/>
                    <a:pt x="10" y="0"/>
                    <a:pt x="10" y="0"/>
                  </a:cubicBezTo>
                  <a:cubicBezTo>
                    <a:pt x="52" y="7"/>
                    <a:pt x="52" y="7"/>
                    <a:pt x="52" y="7"/>
                  </a:cubicBezTo>
                  <a:cubicBezTo>
                    <a:pt x="53" y="7"/>
                    <a:pt x="53" y="7"/>
                    <a:pt x="53" y="7"/>
                  </a:cubicBezTo>
                  <a:cubicBezTo>
                    <a:pt x="46" y="11"/>
                    <a:pt x="46" y="11"/>
                    <a:pt x="46" y="11"/>
                  </a:cubicBezTo>
                  <a:cubicBezTo>
                    <a:pt x="46" y="11"/>
                    <a:pt x="29" y="42"/>
                    <a:pt x="29" y="44"/>
                  </a:cubicBezTo>
                  <a:cubicBezTo>
                    <a:pt x="29" y="44"/>
                    <a:pt x="32" y="51"/>
                    <a:pt x="36" y="55"/>
                  </a:cubicBezTo>
                  <a:cubicBezTo>
                    <a:pt x="1" y="46"/>
                    <a:pt x="1" y="46"/>
                    <a:pt x="1" y="46"/>
                  </a:cubicBezTo>
                  <a:cubicBezTo>
                    <a:pt x="0" y="4"/>
                    <a:pt x="0" y="4"/>
                    <a:pt x="0" y="4"/>
                  </a:cubicBezTo>
                  <a:cubicBezTo>
                    <a:pt x="0" y="4"/>
                    <a:pt x="6" y="1"/>
                    <a:pt x="7" y="0"/>
                  </a:cubicBez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59" name="Freeform 69">
              <a:extLst>
                <a:ext uri="{FF2B5EF4-FFF2-40B4-BE49-F238E27FC236}">
                  <a16:creationId xmlns:a16="http://schemas.microsoft.com/office/drawing/2014/main" id="{9481B8E5-F169-4B32-A042-1FA6A1F86F2D}"/>
                </a:ext>
              </a:extLst>
            </p:cNvPr>
            <p:cNvSpPr>
              <a:spLocks noChangeAspect="1"/>
            </p:cNvSpPr>
            <p:nvPr/>
          </p:nvSpPr>
          <p:spPr bwMode="auto">
            <a:xfrm>
              <a:off x="3246" y="3277"/>
              <a:ext cx="16" cy="12"/>
            </a:xfrm>
            <a:custGeom>
              <a:avLst/>
              <a:gdLst>
                <a:gd name="T0" fmla="*/ 2147483647 w 8"/>
                <a:gd name="T1" fmla="*/ 0 h 6"/>
                <a:gd name="T2" fmla="*/ 2147483647 w 8"/>
                <a:gd name="T3" fmla="*/ 2147483647 h 6"/>
                <a:gd name="T4" fmla="*/ 0 w 8"/>
                <a:gd name="T5" fmla="*/ 2147483647 h 6"/>
                <a:gd name="T6" fmla="*/ 0 w 8"/>
                <a:gd name="T7" fmla="*/ 2147483647 h 6"/>
                <a:gd name="T8" fmla="*/ 2147483647 w 8"/>
                <a:gd name="T9" fmla="*/ 0 h 6"/>
                <a:gd name="T10" fmla="*/ 0 60000 65536"/>
                <a:gd name="T11" fmla="*/ 0 60000 65536"/>
                <a:gd name="T12" fmla="*/ 0 60000 65536"/>
                <a:gd name="T13" fmla="*/ 0 60000 65536"/>
                <a:gd name="T14" fmla="*/ 0 60000 65536"/>
                <a:gd name="T15" fmla="*/ 0 w 8"/>
                <a:gd name="T16" fmla="*/ 0 h 6"/>
                <a:gd name="T17" fmla="*/ 8 w 8"/>
                <a:gd name="T18" fmla="*/ 6 h 6"/>
              </a:gdLst>
              <a:ahLst/>
              <a:cxnLst>
                <a:cxn ang="T10">
                  <a:pos x="T0" y="T1"/>
                </a:cxn>
                <a:cxn ang="T11">
                  <a:pos x="T2" y="T3"/>
                </a:cxn>
                <a:cxn ang="T12">
                  <a:pos x="T4" y="T5"/>
                </a:cxn>
                <a:cxn ang="T13">
                  <a:pos x="T6" y="T7"/>
                </a:cxn>
                <a:cxn ang="T14">
                  <a:pos x="T8" y="T9"/>
                </a:cxn>
              </a:cxnLst>
              <a:rect l="T15" t="T16" r="T17" b="T18"/>
              <a:pathLst>
                <a:path w="8" h="6">
                  <a:moveTo>
                    <a:pt x="7" y="0"/>
                  </a:moveTo>
                  <a:cubicBezTo>
                    <a:pt x="8" y="0"/>
                    <a:pt x="8" y="1"/>
                    <a:pt x="8" y="1"/>
                  </a:cubicBezTo>
                  <a:cubicBezTo>
                    <a:pt x="0" y="6"/>
                    <a:pt x="0" y="6"/>
                    <a:pt x="0" y="6"/>
                  </a:cubicBezTo>
                  <a:cubicBezTo>
                    <a:pt x="0" y="4"/>
                    <a:pt x="0" y="4"/>
                    <a:pt x="0" y="4"/>
                  </a:cubicBezTo>
                  <a:lnTo>
                    <a:pt x="7" y="0"/>
                  </a:ln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60" name="Freeform 70">
              <a:extLst>
                <a:ext uri="{FF2B5EF4-FFF2-40B4-BE49-F238E27FC236}">
                  <a16:creationId xmlns:a16="http://schemas.microsoft.com/office/drawing/2014/main" id="{5D9B6656-0DDB-4C08-8F51-B552AC9C4300}"/>
                </a:ext>
              </a:extLst>
            </p:cNvPr>
            <p:cNvSpPr>
              <a:spLocks noChangeAspect="1"/>
            </p:cNvSpPr>
            <p:nvPr/>
          </p:nvSpPr>
          <p:spPr bwMode="auto">
            <a:xfrm>
              <a:off x="3152" y="3269"/>
              <a:ext cx="96" cy="116"/>
            </a:xfrm>
            <a:custGeom>
              <a:avLst/>
              <a:gdLst>
                <a:gd name="T0" fmla="*/ 2147483647 w 48"/>
                <a:gd name="T1" fmla="*/ 2147483647 h 58"/>
                <a:gd name="T2" fmla="*/ 2147483647 w 48"/>
                <a:gd name="T3" fmla="*/ 2147483647 h 58"/>
                <a:gd name="T4" fmla="*/ 2147483647 w 48"/>
                <a:gd name="T5" fmla="*/ 2147483647 h 58"/>
                <a:gd name="T6" fmla="*/ 2147483647 w 48"/>
                <a:gd name="T7" fmla="*/ 2147483647 h 58"/>
                <a:gd name="T8" fmla="*/ 2147483647 w 48"/>
                <a:gd name="T9" fmla="*/ 2147483647 h 58"/>
                <a:gd name="T10" fmla="*/ 2147483647 w 48"/>
                <a:gd name="T11" fmla="*/ 2147483647 h 58"/>
                <a:gd name="T12" fmla="*/ 2147483647 w 48"/>
                <a:gd name="T13" fmla="*/ 2147483647 h 58"/>
                <a:gd name="T14" fmla="*/ 2147483647 w 48"/>
                <a:gd name="T15" fmla="*/ 0 h 58"/>
                <a:gd name="T16" fmla="*/ 2147483647 w 48"/>
                <a:gd name="T17" fmla="*/ 2147483647 h 5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8"/>
                <a:gd name="T28" fmla="*/ 0 h 58"/>
                <a:gd name="T29" fmla="*/ 48 w 48"/>
                <a:gd name="T30" fmla="*/ 58 h 5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8" h="58">
                  <a:moveTo>
                    <a:pt x="1" y="2"/>
                  </a:moveTo>
                  <a:cubicBezTo>
                    <a:pt x="1" y="4"/>
                    <a:pt x="0" y="35"/>
                    <a:pt x="1" y="42"/>
                  </a:cubicBezTo>
                  <a:cubicBezTo>
                    <a:pt x="1" y="44"/>
                    <a:pt x="3" y="45"/>
                    <a:pt x="3" y="45"/>
                  </a:cubicBezTo>
                  <a:cubicBezTo>
                    <a:pt x="46" y="57"/>
                    <a:pt x="46" y="57"/>
                    <a:pt x="46" y="57"/>
                  </a:cubicBezTo>
                  <a:cubicBezTo>
                    <a:pt x="46" y="57"/>
                    <a:pt x="48" y="58"/>
                    <a:pt x="48" y="55"/>
                  </a:cubicBezTo>
                  <a:cubicBezTo>
                    <a:pt x="48" y="53"/>
                    <a:pt x="48" y="10"/>
                    <a:pt x="48" y="10"/>
                  </a:cubicBezTo>
                  <a:cubicBezTo>
                    <a:pt x="48" y="10"/>
                    <a:pt x="48" y="8"/>
                    <a:pt x="46" y="8"/>
                  </a:cubicBezTo>
                  <a:cubicBezTo>
                    <a:pt x="44" y="8"/>
                    <a:pt x="3" y="0"/>
                    <a:pt x="3" y="0"/>
                  </a:cubicBezTo>
                  <a:cubicBezTo>
                    <a:pt x="3" y="0"/>
                    <a:pt x="1" y="0"/>
                    <a:pt x="1" y="2"/>
                  </a:cubicBez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61" name="Freeform 71">
              <a:extLst>
                <a:ext uri="{FF2B5EF4-FFF2-40B4-BE49-F238E27FC236}">
                  <a16:creationId xmlns:a16="http://schemas.microsoft.com/office/drawing/2014/main" id="{C182A033-CB53-4CAE-A4BC-EA595CE39DEE}"/>
                </a:ext>
              </a:extLst>
            </p:cNvPr>
            <p:cNvSpPr>
              <a:spLocks noChangeAspect="1"/>
            </p:cNvSpPr>
            <p:nvPr/>
          </p:nvSpPr>
          <p:spPr bwMode="auto">
            <a:xfrm>
              <a:off x="3162" y="3281"/>
              <a:ext cx="74" cy="88"/>
            </a:xfrm>
            <a:custGeom>
              <a:avLst/>
              <a:gdLst>
                <a:gd name="T0" fmla="*/ 2147483647 w 37"/>
                <a:gd name="T1" fmla="*/ 2147483647 h 44"/>
                <a:gd name="T2" fmla="*/ 2147483647 w 37"/>
                <a:gd name="T3" fmla="*/ 0 h 44"/>
                <a:gd name="T4" fmla="*/ 0 w 37"/>
                <a:gd name="T5" fmla="*/ 0 h 44"/>
                <a:gd name="T6" fmla="*/ 0 w 37"/>
                <a:gd name="T7" fmla="*/ 2147483647 h 44"/>
                <a:gd name="T8" fmla="*/ 2147483647 w 37"/>
                <a:gd name="T9" fmla="*/ 2147483647 h 44"/>
                <a:gd name="T10" fmla="*/ 2147483647 w 37"/>
                <a:gd name="T11" fmla="*/ 2147483647 h 44"/>
                <a:gd name="T12" fmla="*/ 2147483647 w 37"/>
                <a:gd name="T13" fmla="*/ 2147483647 h 44"/>
                <a:gd name="T14" fmla="*/ 2147483647 w 37"/>
                <a:gd name="T15" fmla="*/ 2147483647 h 44"/>
                <a:gd name="T16" fmla="*/ 2147483647 w 37"/>
                <a:gd name="T17" fmla="*/ 2147483647 h 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7"/>
                <a:gd name="T28" fmla="*/ 0 h 44"/>
                <a:gd name="T29" fmla="*/ 37 w 37"/>
                <a:gd name="T30" fmla="*/ 44 h 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7" h="44">
                  <a:moveTo>
                    <a:pt x="36" y="6"/>
                  </a:moveTo>
                  <a:cubicBezTo>
                    <a:pt x="16" y="2"/>
                    <a:pt x="3" y="0"/>
                    <a:pt x="2" y="0"/>
                  </a:cubicBezTo>
                  <a:cubicBezTo>
                    <a:pt x="1" y="0"/>
                    <a:pt x="0" y="0"/>
                    <a:pt x="0" y="0"/>
                  </a:cubicBezTo>
                  <a:cubicBezTo>
                    <a:pt x="0" y="0"/>
                    <a:pt x="1" y="31"/>
                    <a:pt x="0" y="33"/>
                  </a:cubicBezTo>
                  <a:cubicBezTo>
                    <a:pt x="0" y="35"/>
                    <a:pt x="1" y="35"/>
                    <a:pt x="2" y="35"/>
                  </a:cubicBezTo>
                  <a:cubicBezTo>
                    <a:pt x="2" y="35"/>
                    <a:pt x="29" y="42"/>
                    <a:pt x="36" y="44"/>
                  </a:cubicBezTo>
                  <a:cubicBezTo>
                    <a:pt x="37" y="44"/>
                    <a:pt x="37" y="42"/>
                    <a:pt x="37" y="42"/>
                  </a:cubicBezTo>
                  <a:cubicBezTo>
                    <a:pt x="37" y="42"/>
                    <a:pt x="37" y="8"/>
                    <a:pt x="37" y="7"/>
                  </a:cubicBezTo>
                  <a:cubicBezTo>
                    <a:pt x="37" y="6"/>
                    <a:pt x="37" y="6"/>
                    <a:pt x="36" y="6"/>
                  </a:cubicBezTo>
                  <a:close/>
                </a:path>
              </a:pathLst>
            </a:custGeom>
            <a:solidFill>
              <a:srgbClr val="2B4F7C"/>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62" name="Freeform 72">
              <a:extLst>
                <a:ext uri="{FF2B5EF4-FFF2-40B4-BE49-F238E27FC236}">
                  <a16:creationId xmlns:a16="http://schemas.microsoft.com/office/drawing/2014/main" id="{9EDC233F-2B6E-47D9-9DD0-D7B9C07371B4}"/>
                </a:ext>
              </a:extLst>
            </p:cNvPr>
            <p:cNvSpPr>
              <a:spLocks noChangeAspect="1"/>
            </p:cNvSpPr>
            <p:nvPr/>
          </p:nvSpPr>
          <p:spPr bwMode="auto">
            <a:xfrm>
              <a:off x="3166" y="3283"/>
              <a:ext cx="68" cy="82"/>
            </a:xfrm>
            <a:custGeom>
              <a:avLst/>
              <a:gdLst>
                <a:gd name="T0" fmla="*/ 2147483647 w 34"/>
                <a:gd name="T1" fmla="*/ 2147483647 h 41"/>
                <a:gd name="T2" fmla="*/ 2147483647 w 34"/>
                <a:gd name="T3" fmla="*/ 0 h 41"/>
                <a:gd name="T4" fmla="*/ 0 w 34"/>
                <a:gd name="T5" fmla="*/ 2147483647 h 41"/>
                <a:gd name="T6" fmla="*/ 0 w 34"/>
                <a:gd name="T7" fmla="*/ 2147483647 h 41"/>
                <a:gd name="T8" fmla="*/ 2147483647 w 34"/>
                <a:gd name="T9" fmla="*/ 2147483647 h 41"/>
                <a:gd name="T10" fmla="*/ 2147483647 w 34"/>
                <a:gd name="T11" fmla="*/ 2147483647 h 41"/>
                <a:gd name="T12" fmla="*/ 2147483647 w 34"/>
                <a:gd name="T13" fmla="*/ 2147483647 h 41"/>
                <a:gd name="T14" fmla="*/ 2147483647 w 34"/>
                <a:gd name="T15" fmla="*/ 2147483647 h 41"/>
                <a:gd name="T16" fmla="*/ 2147483647 w 34"/>
                <a:gd name="T17" fmla="*/ 2147483647 h 4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4"/>
                <a:gd name="T28" fmla="*/ 0 h 41"/>
                <a:gd name="T29" fmla="*/ 34 w 34"/>
                <a:gd name="T30" fmla="*/ 41 h 4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4" h="41">
                  <a:moveTo>
                    <a:pt x="33" y="5"/>
                  </a:moveTo>
                  <a:cubicBezTo>
                    <a:pt x="15" y="2"/>
                    <a:pt x="2" y="0"/>
                    <a:pt x="1" y="0"/>
                  </a:cubicBezTo>
                  <a:cubicBezTo>
                    <a:pt x="0" y="0"/>
                    <a:pt x="0" y="1"/>
                    <a:pt x="0" y="1"/>
                  </a:cubicBezTo>
                  <a:cubicBezTo>
                    <a:pt x="0" y="1"/>
                    <a:pt x="0" y="29"/>
                    <a:pt x="0" y="31"/>
                  </a:cubicBezTo>
                  <a:cubicBezTo>
                    <a:pt x="0" y="33"/>
                    <a:pt x="0" y="33"/>
                    <a:pt x="1" y="33"/>
                  </a:cubicBezTo>
                  <a:cubicBezTo>
                    <a:pt x="1" y="33"/>
                    <a:pt x="26" y="40"/>
                    <a:pt x="32" y="41"/>
                  </a:cubicBezTo>
                  <a:cubicBezTo>
                    <a:pt x="33" y="41"/>
                    <a:pt x="34" y="40"/>
                    <a:pt x="34" y="40"/>
                  </a:cubicBezTo>
                  <a:cubicBezTo>
                    <a:pt x="34" y="40"/>
                    <a:pt x="34" y="8"/>
                    <a:pt x="34" y="7"/>
                  </a:cubicBezTo>
                  <a:cubicBezTo>
                    <a:pt x="34" y="6"/>
                    <a:pt x="34" y="6"/>
                    <a:pt x="33" y="5"/>
                  </a:cubicBez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63" name="Freeform 73">
              <a:extLst>
                <a:ext uri="{FF2B5EF4-FFF2-40B4-BE49-F238E27FC236}">
                  <a16:creationId xmlns:a16="http://schemas.microsoft.com/office/drawing/2014/main" id="{587AA361-E2EE-4AEE-A319-081AE7DD4264}"/>
                </a:ext>
              </a:extLst>
            </p:cNvPr>
            <p:cNvSpPr>
              <a:spLocks noChangeAspect="1" noEditPoints="1"/>
            </p:cNvSpPr>
            <p:nvPr/>
          </p:nvSpPr>
          <p:spPr bwMode="auto">
            <a:xfrm>
              <a:off x="3164" y="3281"/>
              <a:ext cx="70" cy="86"/>
            </a:xfrm>
            <a:custGeom>
              <a:avLst/>
              <a:gdLst>
                <a:gd name="T0" fmla="*/ 2147483647 w 35"/>
                <a:gd name="T1" fmla="*/ 2147483647 h 43"/>
                <a:gd name="T2" fmla="*/ 0 w 35"/>
                <a:gd name="T3" fmla="*/ 2147483647 h 43"/>
                <a:gd name="T4" fmla="*/ 0 w 35"/>
                <a:gd name="T5" fmla="*/ 2147483647 h 43"/>
                <a:gd name="T6" fmla="*/ 2147483647 w 35"/>
                <a:gd name="T7" fmla="*/ 2147483647 h 43"/>
                <a:gd name="T8" fmla="*/ 2147483647 w 35"/>
                <a:gd name="T9" fmla="*/ 2147483647 h 43"/>
                <a:gd name="T10" fmla="*/ 2147483647 w 35"/>
                <a:gd name="T11" fmla="*/ 2147483647 h 43"/>
                <a:gd name="T12" fmla="*/ 2147483647 w 35"/>
                <a:gd name="T13" fmla="*/ 2147483647 h 43"/>
                <a:gd name="T14" fmla="*/ 2147483647 w 35"/>
                <a:gd name="T15" fmla="*/ 2147483647 h 43"/>
                <a:gd name="T16" fmla="*/ 2147483647 w 35"/>
                <a:gd name="T17" fmla="*/ 2147483647 h 43"/>
                <a:gd name="T18" fmla="*/ 2147483647 w 35"/>
                <a:gd name="T19" fmla="*/ 2147483647 h 43"/>
                <a:gd name="T20" fmla="*/ 2147483647 w 35"/>
                <a:gd name="T21" fmla="*/ 2147483647 h 43"/>
                <a:gd name="T22" fmla="*/ 2147483647 w 35"/>
                <a:gd name="T23" fmla="*/ 2147483647 h 43"/>
                <a:gd name="T24" fmla="*/ 2147483647 w 35"/>
                <a:gd name="T25" fmla="*/ 2147483647 h 43"/>
                <a:gd name="T26" fmla="*/ 2147483647 w 35"/>
                <a:gd name="T27" fmla="*/ 2147483647 h 43"/>
                <a:gd name="T28" fmla="*/ 2147483647 w 35"/>
                <a:gd name="T29" fmla="*/ 2147483647 h 43"/>
                <a:gd name="T30" fmla="*/ 2147483647 w 35"/>
                <a:gd name="T31" fmla="*/ 2147483647 h 43"/>
                <a:gd name="T32" fmla="*/ 2147483647 w 35"/>
                <a:gd name="T33" fmla="*/ 2147483647 h 43"/>
                <a:gd name="T34" fmla="*/ 2147483647 w 35"/>
                <a:gd name="T35" fmla="*/ 2147483647 h 43"/>
                <a:gd name="T36" fmla="*/ 2147483647 w 35"/>
                <a:gd name="T37" fmla="*/ 2147483647 h 43"/>
                <a:gd name="T38" fmla="*/ 2147483647 w 35"/>
                <a:gd name="T39" fmla="*/ 2147483647 h 43"/>
                <a:gd name="T40" fmla="*/ 2147483647 w 35"/>
                <a:gd name="T41" fmla="*/ 2147483647 h 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5"/>
                <a:gd name="T64" fmla="*/ 0 h 43"/>
                <a:gd name="T65" fmla="*/ 35 w 35"/>
                <a:gd name="T66" fmla="*/ 43 h 4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5" h="43">
                  <a:moveTo>
                    <a:pt x="1" y="1"/>
                  </a:moveTo>
                  <a:cubicBezTo>
                    <a:pt x="0" y="1"/>
                    <a:pt x="0" y="2"/>
                    <a:pt x="0" y="2"/>
                  </a:cubicBezTo>
                  <a:cubicBezTo>
                    <a:pt x="0" y="32"/>
                    <a:pt x="0" y="32"/>
                    <a:pt x="0" y="32"/>
                  </a:cubicBezTo>
                  <a:cubicBezTo>
                    <a:pt x="0" y="34"/>
                    <a:pt x="1" y="34"/>
                    <a:pt x="2" y="34"/>
                  </a:cubicBezTo>
                  <a:cubicBezTo>
                    <a:pt x="2" y="34"/>
                    <a:pt x="27" y="41"/>
                    <a:pt x="33" y="42"/>
                  </a:cubicBezTo>
                  <a:cubicBezTo>
                    <a:pt x="34" y="43"/>
                    <a:pt x="35" y="41"/>
                    <a:pt x="35" y="41"/>
                  </a:cubicBezTo>
                  <a:cubicBezTo>
                    <a:pt x="35" y="8"/>
                    <a:pt x="35" y="8"/>
                    <a:pt x="35" y="8"/>
                  </a:cubicBezTo>
                  <a:cubicBezTo>
                    <a:pt x="35" y="7"/>
                    <a:pt x="35" y="6"/>
                    <a:pt x="34" y="6"/>
                  </a:cubicBezTo>
                  <a:cubicBezTo>
                    <a:pt x="34" y="6"/>
                    <a:pt x="34" y="6"/>
                    <a:pt x="34" y="6"/>
                  </a:cubicBezTo>
                  <a:cubicBezTo>
                    <a:pt x="2" y="1"/>
                    <a:pt x="2" y="1"/>
                    <a:pt x="2" y="1"/>
                  </a:cubicBezTo>
                  <a:cubicBezTo>
                    <a:pt x="1" y="0"/>
                    <a:pt x="1" y="1"/>
                    <a:pt x="1" y="1"/>
                  </a:cubicBezTo>
                  <a:close/>
                  <a:moveTo>
                    <a:pt x="1" y="1"/>
                  </a:moveTo>
                  <a:cubicBezTo>
                    <a:pt x="2" y="1"/>
                    <a:pt x="2" y="1"/>
                    <a:pt x="2" y="1"/>
                  </a:cubicBezTo>
                  <a:cubicBezTo>
                    <a:pt x="34" y="7"/>
                    <a:pt x="34" y="7"/>
                    <a:pt x="34" y="7"/>
                  </a:cubicBezTo>
                  <a:cubicBezTo>
                    <a:pt x="34" y="7"/>
                    <a:pt x="34" y="7"/>
                    <a:pt x="34" y="8"/>
                  </a:cubicBezTo>
                  <a:cubicBezTo>
                    <a:pt x="35" y="41"/>
                    <a:pt x="35" y="41"/>
                    <a:pt x="35" y="41"/>
                  </a:cubicBezTo>
                  <a:cubicBezTo>
                    <a:pt x="34" y="41"/>
                    <a:pt x="34" y="42"/>
                    <a:pt x="33" y="42"/>
                  </a:cubicBezTo>
                  <a:cubicBezTo>
                    <a:pt x="27" y="40"/>
                    <a:pt x="2" y="34"/>
                    <a:pt x="2" y="34"/>
                  </a:cubicBezTo>
                  <a:cubicBezTo>
                    <a:pt x="1" y="33"/>
                    <a:pt x="1" y="33"/>
                    <a:pt x="1" y="32"/>
                  </a:cubicBezTo>
                  <a:cubicBezTo>
                    <a:pt x="1" y="2"/>
                    <a:pt x="1" y="2"/>
                    <a:pt x="1" y="2"/>
                  </a:cubicBezTo>
                  <a:lnTo>
                    <a:pt x="1" y="1"/>
                  </a:lnTo>
                  <a:close/>
                </a:path>
              </a:pathLst>
            </a:custGeom>
            <a:solidFill>
              <a:srgbClr val="8BA6BD"/>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64" name="Freeform 74">
              <a:extLst>
                <a:ext uri="{FF2B5EF4-FFF2-40B4-BE49-F238E27FC236}">
                  <a16:creationId xmlns:a16="http://schemas.microsoft.com/office/drawing/2014/main" id="{13398C56-8D5A-4C04-84AD-BAA69B726817}"/>
                </a:ext>
              </a:extLst>
            </p:cNvPr>
            <p:cNvSpPr>
              <a:spLocks noChangeAspect="1"/>
            </p:cNvSpPr>
            <p:nvPr/>
          </p:nvSpPr>
          <p:spPr bwMode="auto">
            <a:xfrm>
              <a:off x="3338" y="3371"/>
              <a:ext cx="118" cy="58"/>
            </a:xfrm>
            <a:custGeom>
              <a:avLst/>
              <a:gdLst>
                <a:gd name="T0" fmla="*/ 0 w 118"/>
                <a:gd name="T1" fmla="*/ 0 h 58"/>
                <a:gd name="T2" fmla="*/ 118 w 118"/>
                <a:gd name="T3" fmla="*/ 32 h 58"/>
                <a:gd name="T4" fmla="*/ 118 w 118"/>
                <a:gd name="T5" fmla="*/ 58 h 58"/>
                <a:gd name="T6" fmla="*/ 2 w 118"/>
                <a:gd name="T7" fmla="*/ 24 h 58"/>
                <a:gd name="T8" fmla="*/ 0 w 118"/>
                <a:gd name="T9" fmla="*/ 0 h 58"/>
                <a:gd name="T10" fmla="*/ 0 w 118"/>
                <a:gd name="T11" fmla="*/ 0 h 58"/>
                <a:gd name="T12" fmla="*/ 0 60000 65536"/>
                <a:gd name="T13" fmla="*/ 0 60000 65536"/>
                <a:gd name="T14" fmla="*/ 0 60000 65536"/>
                <a:gd name="T15" fmla="*/ 0 60000 65536"/>
                <a:gd name="T16" fmla="*/ 0 60000 65536"/>
                <a:gd name="T17" fmla="*/ 0 60000 65536"/>
                <a:gd name="T18" fmla="*/ 0 w 118"/>
                <a:gd name="T19" fmla="*/ 0 h 58"/>
                <a:gd name="T20" fmla="*/ 118 w 118"/>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118" h="58">
                  <a:moveTo>
                    <a:pt x="0" y="0"/>
                  </a:moveTo>
                  <a:lnTo>
                    <a:pt x="118" y="32"/>
                  </a:lnTo>
                  <a:lnTo>
                    <a:pt x="118" y="58"/>
                  </a:lnTo>
                  <a:lnTo>
                    <a:pt x="2" y="24"/>
                  </a:lnTo>
                  <a:lnTo>
                    <a:pt x="0" y="0"/>
                  </a:ln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65" name="Freeform 75">
              <a:extLst>
                <a:ext uri="{FF2B5EF4-FFF2-40B4-BE49-F238E27FC236}">
                  <a16:creationId xmlns:a16="http://schemas.microsoft.com/office/drawing/2014/main" id="{39591393-1FB2-4C63-82B3-642258941BEB}"/>
                </a:ext>
              </a:extLst>
            </p:cNvPr>
            <p:cNvSpPr>
              <a:spLocks noChangeAspect="1"/>
            </p:cNvSpPr>
            <p:nvPr/>
          </p:nvSpPr>
          <p:spPr bwMode="auto">
            <a:xfrm>
              <a:off x="3456" y="3367"/>
              <a:ext cx="46" cy="62"/>
            </a:xfrm>
            <a:custGeom>
              <a:avLst/>
              <a:gdLst>
                <a:gd name="T0" fmla="*/ 46 w 46"/>
                <a:gd name="T1" fmla="*/ 0 h 62"/>
                <a:gd name="T2" fmla="*/ 0 w 46"/>
                <a:gd name="T3" fmla="*/ 36 h 62"/>
                <a:gd name="T4" fmla="*/ 0 w 46"/>
                <a:gd name="T5" fmla="*/ 62 h 62"/>
                <a:gd name="T6" fmla="*/ 46 w 46"/>
                <a:gd name="T7" fmla="*/ 24 h 62"/>
                <a:gd name="T8" fmla="*/ 46 w 46"/>
                <a:gd name="T9" fmla="*/ 0 h 62"/>
                <a:gd name="T10" fmla="*/ 46 w 46"/>
                <a:gd name="T11" fmla="*/ 0 h 62"/>
                <a:gd name="T12" fmla="*/ 0 60000 65536"/>
                <a:gd name="T13" fmla="*/ 0 60000 65536"/>
                <a:gd name="T14" fmla="*/ 0 60000 65536"/>
                <a:gd name="T15" fmla="*/ 0 60000 65536"/>
                <a:gd name="T16" fmla="*/ 0 60000 65536"/>
                <a:gd name="T17" fmla="*/ 0 60000 65536"/>
                <a:gd name="T18" fmla="*/ 0 w 46"/>
                <a:gd name="T19" fmla="*/ 0 h 62"/>
                <a:gd name="T20" fmla="*/ 46 w 46"/>
                <a:gd name="T21" fmla="*/ 62 h 62"/>
              </a:gdLst>
              <a:ahLst/>
              <a:cxnLst>
                <a:cxn ang="T12">
                  <a:pos x="T0" y="T1"/>
                </a:cxn>
                <a:cxn ang="T13">
                  <a:pos x="T2" y="T3"/>
                </a:cxn>
                <a:cxn ang="T14">
                  <a:pos x="T4" y="T5"/>
                </a:cxn>
                <a:cxn ang="T15">
                  <a:pos x="T6" y="T7"/>
                </a:cxn>
                <a:cxn ang="T16">
                  <a:pos x="T8" y="T9"/>
                </a:cxn>
                <a:cxn ang="T17">
                  <a:pos x="T10" y="T11"/>
                </a:cxn>
              </a:cxnLst>
              <a:rect l="T18" t="T19" r="T20" b="T21"/>
              <a:pathLst>
                <a:path w="46" h="62">
                  <a:moveTo>
                    <a:pt x="46" y="0"/>
                  </a:moveTo>
                  <a:lnTo>
                    <a:pt x="0" y="36"/>
                  </a:lnTo>
                  <a:lnTo>
                    <a:pt x="0" y="62"/>
                  </a:lnTo>
                  <a:lnTo>
                    <a:pt x="46" y="24"/>
                  </a:lnTo>
                  <a:lnTo>
                    <a:pt x="46"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66" name="Freeform 76">
              <a:extLst>
                <a:ext uri="{FF2B5EF4-FFF2-40B4-BE49-F238E27FC236}">
                  <a16:creationId xmlns:a16="http://schemas.microsoft.com/office/drawing/2014/main" id="{58F0873D-413C-4C14-A7AE-49293A296CD6}"/>
                </a:ext>
              </a:extLst>
            </p:cNvPr>
            <p:cNvSpPr>
              <a:spLocks noChangeAspect="1"/>
            </p:cNvSpPr>
            <p:nvPr/>
          </p:nvSpPr>
          <p:spPr bwMode="auto">
            <a:xfrm>
              <a:off x="3454" y="3401"/>
              <a:ext cx="4" cy="28"/>
            </a:xfrm>
            <a:custGeom>
              <a:avLst/>
              <a:gdLst>
                <a:gd name="T0" fmla="*/ 4 w 4"/>
                <a:gd name="T1" fmla="*/ 22 h 28"/>
                <a:gd name="T2" fmla="*/ 2 w 4"/>
                <a:gd name="T3" fmla="*/ 28 h 28"/>
                <a:gd name="T4" fmla="*/ 0 w 4"/>
                <a:gd name="T5" fmla="*/ 24 h 28"/>
                <a:gd name="T6" fmla="*/ 0 w 4"/>
                <a:gd name="T7" fmla="*/ 2 h 28"/>
                <a:gd name="T8" fmla="*/ 4 w 4"/>
                <a:gd name="T9" fmla="*/ 0 h 28"/>
                <a:gd name="T10" fmla="*/ 4 w 4"/>
                <a:gd name="T11" fmla="*/ 22 h 28"/>
                <a:gd name="T12" fmla="*/ 4 w 4"/>
                <a:gd name="T13" fmla="*/ 22 h 28"/>
                <a:gd name="T14" fmla="*/ 0 60000 65536"/>
                <a:gd name="T15" fmla="*/ 0 60000 65536"/>
                <a:gd name="T16" fmla="*/ 0 60000 65536"/>
                <a:gd name="T17" fmla="*/ 0 60000 65536"/>
                <a:gd name="T18" fmla="*/ 0 60000 65536"/>
                <a:gd name="T19" fmla="*/ 0 60000 65536"/>
                <a:gd name="T20" fmla="*/ 0 60000 65536"/>
                <a:gd name="T21" fmla="*/ 0 w 4"/>
                <a:gd name="T22" fmla="*/ 0 h 28"/>
                <a:gd name="T23" fmla="*/ 4 w 4"/>
                <a:gd name="T24" fmla="*/ 28 h 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 h="28">
                  <a:moveTo>
                    <a:pt x="4" y="22"/>
                  </a:moveTo>
                  <a:lnTo>
                    <a:pt x="2" y="28"/>
                  </a:lnTo>
                  <a:lnTo>
                    <a:pt x="0" y="24"/>
                  </a:lnTo>
                  <a:lnTo>
                    <a:pt x="0" y="2"/>
                  </a:lnTo>
                  <a:lnTo>
                    <a:pt x="4" y="0"/>
                  </a:lnTo>
                  <a:lnTo>
                    <a:pt x="4" y="22"/>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67" name="Freeform 77">
              <a:extLst>
                <a:ext uri="{FF2B5EF4-FFF2-40B4-BE49-F238E27FC236}">
                  <a16:creationId xmlns:a16="http://schemas.microsoft.com/office/drawing/2014/main" id="{6F711279-0100-4978-8FC0-60CC7A3CC964}"/>
                </a:ext>
              </a:extLst>
            </p:cNvPr>
            <p:cNvSpPr>
              <a:spLocks noChangeAspect="1"/>
            </p:cNvSpPr>
            <p:nvPr/>
          </p:nvSpPr>
          <p:spPr bwMode="auto">
            <a:xfrm>
              <a:off x="3338" y="3339"/>
              <a:ext cx="164" cy="64"/>
            </a:xfrm>
            <a:custGeom>
              <a:avLst/>
              <a:gdLst>
                <a:gd name="T0" fmla="*/ 56 w 164"/>
                <a:gd name="T1" fmla="*/ 0 h 64"/>
                <a:gd name="T2" fmla="*/ 164 w 164"/>
                <a:gd name="T3" fmla="*/ 28 h 64"/>
                <a:gd name="T4" fmla="*/ 118 w 164"/>
                <a:gd name="T5" fmla="*/ 64 h 64"/>
                <a:gd name="T6" fmla="*/ 0 w 164"/>
                <a:gd name="T7" fmla="*/ 32 h 64"/>
                <a:gd name="T8" fmla="*/ 56 w 164"/>
                <a:gd name="T9" fmla="*/ 0 h 64"/>
                <a:gd name="T10" fmla="*/ 56 w 164"/>
                <a:gd name="T11" fmla="*/ 0 h 64"/>
                <a:gd name="T12" fmla="*/ 0 60000 65536"/>
                <a:gd name="T13" fmla="*/ 0 60000 65536"/>
                <a:gd name="T14" fmla="*/ 0 60000 65536"/>
                <a:gd name="T15" fmla="*/ 0 60000 65536"/>
                <a:gd name="T16" fmla="*/ 0 60000 65536"/>
                <a:gd name="T17" fmla="*/ 0 60000 65536"/>
                <a:gd name="T18" fmla="*/ 0 w 164"/>
                <a:gd name="T19" fmla="*/ 0 h 64"/>
                <a:gd name="T20" fmla="*/ 164 w 164"/>
                <a:gd name="T21" fmla="*/ 64 h 64"/>
              </a:gdLst>
              <a:ahLst/>
              <a:cxnLst>
                <a:cxn ang="T12">
                  <a:pos x="T0" y="T1"/>
                </a:cxn>
                <a:cxn ang="T13">
                  <a:pos x="T2" y="T3"/>
                </a:cxn>
                <a:cxn ang="T14">
                  <a:pos x="T4" y="T5"/>
                </a:cxn>
                <a:cxn ang="T15">
                  <a:pos x="T6" y="T7"/>
                </a:cxn>
                <a:cxn ang="T16">
                  <a:pos x="T8" y="T9"/>
                </a:cxn>
                <a:cxn ang="T17">
                  <a:pos x="T10" y="T11"/>
                </a:cxn>
              </a:cxnLst>
              <a:rect l="T18" t="T19" r="T20" b="T21"/>
              <a:pathLst>
                <a:path w="164" h="64">
                  <a:moveTo>
                    <a:pt x="56" y="0"/>
                  </a:moveTo>
                  <a:lnTo>
                    <a:pt x="164" y="28"/>
                  </a:lnTo>
                  <a:lnTo>
                    <a:pt x="118" y="64"/>
                  </a:lnTo>
                  <a:lnTo>
                    <a:pt x="0" y="32"/>
                  </a:lnTo>
                  <a:lnTo>
                    <a:pt x="56" y="0"/>
                  </a:ln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68" name="Freeform 78">
              <a:extLst>
                <a:ext uri="{FF2B5EF4-FFF2-40B4-BE49-F238E27FC236}">
                  <a16:creationId xmlns:a16="http://schemas.microsoft.com/office/drawing/2014/main" id="{A79AB6C7-138F-4E4B-AA8D-FACF0F095A09}"/>
                </a:ext>
              </a:extLst>
            </p:cNvPr>
            <p:cNvSpPr>
              <a:spLocks noChangeAspect="1"/>
            </p:cNvSpPr>
            <p:nvPr/>
          </p:nvSpPr>
          <p:spPr bwMode="auto">
            <a:xfrm>
              <a:off x="3338" y="3367"/>
              <a:ext cx="164" cy="36"/>
            </a:xfrm>
            <a:custGeom>
              <a:avLst/>
              <a:gdLst>
                <a:gd name="T0" fmla="*/ 118 w 164"/>
                <a:gd name="T1" fmla="*/ 34 h 36"/>
                <a:gd name="T2" fmla="*/ 6 w 164"/>
                <a:gd name="T3" fmla="*/ 6 h 36"/>
                <a:gd name="T4" fmla="*/ 0 w 164"/>
                <a:gd name="T5" fmla="*/ 4 h 36"/>
                <a:gd name="T6" fmla="*/ 118 w 164"/>
                <a:gd name="T7" fmla="*/ 36 h 36"/>
                <a:gd name="T8" fmla="*/ 164 w 164"/>
                <a:gd name="T9" fmla="*/ 0 h 36"/>
                <a:gd name="T10" fmla="*/ 160 w 164"/>
                <a:gd name="T11" fmla="*/ 2 h 36"/>
                <a:gd name="T12" fmla="*/ 118 w 164"/>
                <a:gd name="T13" fmla="*/ 34 h 36"/>
                <a:gd name="T14" fmla="*/ 118 w 164"/>
                <a:gd name="T15" fmla="*/ 34 h 36"/>
                <a:gd name="T16" fmla="*/ 0 60000 65536"/>
                <a:gd name="T17" fmla="*/ 0 60000 65536"/>
                <a:gd name="T18" fmla="*/ 0 60000 65536"/>
                <a:gd name="T19" fmla="*/ 0 60000 65536"/>
                <a:gd name="T20" fmla="*/ 0 60000 65536"/>
                <a:gd name="T21" fmla="*/ 0 60000 65536"/>
                <a:gd name="T22" fmla="*/ 0 60000 65536"/>
                <a:gd name="T23" fmla="*/ 0 60000 65536"/>
                <a:gd name="T24" fmla="*/ 0 w 164"/>
                <a:gd name="T25" fmla="*/ 0 h 36"/>
                <a:gd name="T26" fmla="*/ 164 w 164"/>
                <a:gd name="T27" fmla="*/ 36 h 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4" h="36">
                  <a:moveTo>
                    <a:pt x="118" y="34"/>
                  </a:moveTo>
                  <a:lnTo>
                    <a:pt x="6" y="6"/>
                  </a:lnTo>
                  <a:lnTo>
                    <a:pt x="0" y="4"/>
                  </a:lnTo>
                  <a:lnTo>
                    <a:pt x="118" y="36"/>
                  </a:lnTo>
                  <a:lnTo>
                    <a:pt x="164" y="0"/>
                  </a:lnTo>
                  <a:lnTo>
                    <a:pt x="160" y="2"/>
                  </a:lnTo>
                  <a:lnTo>
                    <a:pt x="118" y="3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69" name="Freeform 79">
              <a:extLst>
                <a:ext uri="{FF2B5EF4-FFF2-40B4-BE49-F238E27FC236}">
                  <a16:creationId xmlns:a16="http://schemas.microsoft.com/office/drawing/2014/main" id="{6836252D-3ECD-40B3-818E-2DD026F43F00}"/>
                </a:ext>
              </a:extLst>
            </p:cNvPr>
            <p:cNvSpPr>
              <a:spLocks noChangeAspect="1"/>
            </p:cNvSpPr>
            <p:nvPr/>
          </p:nvSpPr>
          <p:spPr bwMode="auto">
            <a:xfrm>
              <a:off x="3442" y="3355"/>
              <a:ext cx="26" cy="36"/>
            </a:xfrm>
            <a:custGeom>
              <a:avLst/>
              <a:gdLst>
                <a:gd name="T0" fmla="*/ 24 w 26"/>
                <a:gd name="T1" fmla="*/ 6 h 36"/>
                <a:gd name="T2" fmla="*/ 0 w 26"/>
                <a:gd name="T3" fmla="*/ 26 h 36"/>
                <a:gd name="T4" fmla="*/ 0 w 26"/>
                <a:gd name="T5" fmla="*/ 36 h 36"/>
                <a:gd name="T6" fmla="*/ 26 w 26"/>
                <a:gd name="T7" fmla="*/ 12 h 36"/>
                <a:gd name="T8" fmla="*/ 24 w 26"/>
                <a:gd name="T9" fmla="*/ 0 h 36"/>
                <a:gd name="T10" fmla="*/ 24 w 26"/>
                <a:gd name="T11" fmla="*/ 6 h 36"/>
                <a:gd name="T12" fmla="*/ 0 60000 65536"/>
                <a:gd name="T13" fmla="*/ 0 60000 65536"/>
                <a:gd name="T14" fmla="*/ 0 60000 65536"/>
                <a:gd name="T15" fmla="*/ 0 60000 65536"/>
                <a:gd name="T16" fmla="*/ 0 60000 65536"/>
                <a:gd name="T17" fmla="*/ 0 60000 65536"/>
                <a:gd name="T18" fmla="*/ 0 w 26"/>
                <a:gd name="T19" fmla="*/ 0 h 36"/>
                <a:gd name="T20" fmla="*/ 26 w 26"/>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26" h="36">
                  <a:moveTo>
                    <a:pt x="24" y="6"/>
                  </a:moveTo>
                  <a:lnTo>
                    <a:pt x="0" y="26"/>
                  </a:lnTo>
                  <a:lnTo>
                    <a:pt x="0" y="36"/>
                  </a:lnTo>
                  <a:lnTo>
                    <a:pt x="26" y="12"/>
                  </a:lnTo>
                  <a:lnTo>
                    <a:pt x="24" y="0"/>
                  </a:lnTo>
                  <a:lnTo>
                    <a:pt x="24" y="6"/>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70" name="Freeform 80">
              <a:extLst>
                <a:ext uri="{FF2B5EF4-FFF2-40B4-BE49-F238E27FC236}">
                  <a16:creationId xmlns:a16="http://schemas.microsoft.com/office/drawing/2014/main" id="{432E596E-166A-4FE4-9729-A818A9DDD656}"/>
                </a:ext>
              </a:extLst>
            </p:cNvPr>
            <p:cNvSpPr>
              <a:spLocks noChangeAspect="1"/>
            </p:cNvSpPr>
            <p:nvPr/>
          </p:nvSpPr>
          <p:spPr bwMode="auto">
            <a:xfrm>
              <a:off x="3370" y="3363"/>
              <a:ext cx="72" cy="28"/>
            </a:xfrm>
            <a:custGeom>
              <a:avLst/>
              <a:gdLst>
                <a:gd name="T0" fmla="*/ 0 w 72"/>
                <a:gd name="T1" fmla="*/ 0 h 28"/>
                <a:gd name="T2" fmla="*/ 72 w 72"/>
                <a:gd name="T3" fmla="*/ 18 h 28"/>
                <a:gd name="T4" fmla="*/ 72 w 72"/>
                <a:gd name="T5" fmla="*/ 28 h 28"/>
                <a:gd name="T6" fmla="*/ 0 w 72"/>
                <a:gd name="T7" fmla="*/ 8 h 28"/>
                <a:gd name="T8" fmla="*/ 0 w 72"/>
                <a:gd name="T9" fmla="*/ 0 h 28"/>
                <a:gd name="T10" fmla="*/ 0 w 72"/>
                <a:gd name="T11" fmla="*/ 0 h 28"/>
                <a:gd name="T12" fmla="*/ 0 60000 65536"/>
                <a:gd name="T13" fmla="*/ 0 60000 65536"/>
                <a:gd name="T14" fmla="*/ 0 60000 65536"/>
                <a:gd name="T15" fmla="*/ 0 60000 65536"/>
                <a:gd name="T16" fmla="*/ 0 60000 65536"/>
                <a:gd name="T17" fmla="*/ 0 60000 65536"/>
                <a:gd name="T18" fmla="*/ 0 w 72"/>
                <a:gd name="T19" fmla="*/ 0 h 28"/>
                <a:gd name="T20" fmla="*/ 72 w 72"/>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72" h="28">
                  <a:moveTo>
                    <a:pt x="0" y="0"/>
                  </a:moveTo>
                  <a:lnTo>
                    <a:pt x="72" y="18"/>
                  </a:lnTo>
                  <a:lnTo>
                    <a:pt x="72" y="28"/>
                  </a:lnTo>
                  <a:lnTo>
                    <a:pt x="0" y="8"/>
                  </a:lnTo>
                  <a:lnTo>
                    <a:pt x="0" y="0"/>
                  </a:ln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71" name="Freeform 81">
              <a:extLst>
                <a:ext uri="{FF2B5EF4-FFF2-40B4-BE49-F238E27FC236}">
                  <a16:creationId xmlns:a16="http://schemas.microsoft.com/office/drawing/2014/main" id="{41AAC4B0-B449-41F8-931B-5CF99AAEB3EC}"/>
                </a:ext>
              </a:extLst>
            </p:cNvPr>
            <p:cNvSpPr>
              <a:spLocks noChangeAspect="1"/>
            </p:cNvSpPr>
            <p:nvPr/>
          </p:nvSpPr>
          <p:spPr bwMode="auto">
            <a:xfrm>
              <a:off x="3370" y="3357"/>
              <a:ext cx="82" cy="26"/>
            </a:xfrm>
            <a:custGeom>
              <a:avLst/>
              <a:gdLst>
                <a:gd name="T0" fmla="*/ 0 w 82"/>
                <a:gd name="T1" fmla="*/ 6 h 26"/>
                <a:gd name="T2" fmla="*/ 72 w 82"/>
                <a:gd name="T3" fmla="*/ 26 h 26"/>
                <a:gd name="T4" fmla="*/ 82 w 82"/>
                <a:gd name="T5" fmla="*/ 18 h 26"/>
                <a:gd name="T6" fmla="*/ 14 w 82"/>
                <a:gd name="T7" fmla="*/ 0 h 26"/>
                <a:gd name="T8" fmla="*/ 0 w 82"/>
                <a:gd name="T9" fmla="*/ 6 h 26"/>
                <a:gd name="T10" fmla="*/ 0 w 82"/>
                <a:gd name="T11" fmla="*/ 6 h 26"/>
                <a:gd name="T12" fmla="*/ 0 60000 65536"/>
                <a:gd name="T13" fmla="*/ 0 60000 65536"/>
                <a:gd name="T14" fmla="*/ 0 60000 65536"/>
                <a:gd name="T15" fmla="*/ 0 60000 65536"/>
                <a:gd name="T16" fmla="*/ 0 60000 65536"/>
                <a:gd name="T17" fmla="*/ 0 60000 65536"/>
                <a:gd name="T18" fmla="*/ 0 w 82"/>
                <a:gd name="T19" fmla="*/ 0 h 26"/>
                <a:gd name="T20" fmla="*/ 82 w 82"/>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82" h="26">
                  <a:moveTo>
                    <a:pt x="0" y="6"/>
                  </a:moveTo>
                  <a:lnTo>
                    <a:pt x="72" y="26"/>
                  </a:lnTo>
                  <a:lnTo>
                    <a:pt x="82" y="18"/>
                  </a:lnTo>
                  <a:lnTo>
                    <a:pt x="14" y="0"/>
                  </a:lnTo>
                  <a:lnTo>
                    <a:pt x="0" y="6"/>
                  </a:ln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72" name="Freeform 82">
              <a:extLst>
                <a:ext uri="{FF2B5EF4-FFF2-40B4-BE49-F238E27FC236}">
                  <a16:creationId xmlns:a16="http://schemas.microsoft.com/office/drawing/2014/main" id="{FAD4B84B-9A70-49CA-9348-7628585CEB4A}"/>
                </a:ext>
              </a:extLst>
            </p:cNvPr>
            <p:cNvSpPr>
              <a:spLocks noChangeAspect="1"/>
            </p:cNvSpPr>
            <p:nvPr/>
          </p:nvSpPr>
          <p:spPr bwMode="auto">
            <a:xfrm>
              <a:off x="3352" y="3385"/>
              <a:ext cx="10" cy="6"/>
            </a:xfrm>
            <a:custGeom>
              <a:avLst/>
              <a:gdLst>
                <a:gd name="T0" fmla="*/ 0 w 10"/>
                <a:gd name="T1" fmla="*/ 0 h 6"/>
                <a:gd name="T2" fmla="*/ 10 w 10"/>
                <a:gd name="T3" fmla="*/ 2 h 6"/>
                <a:gd name="T4" fmla="*/ 10 w 10"/>
                <a:gd name="T5" fmla="*/ 6 h 6"/>
                <a:gd name="T6" fmla="*/ 0 w 10"/>
                <a:gd name="T7" fmla="*/ 4 h 6"/>
                <a:gd name="T8" fmla="*/ 0 w 10"/>
                <a:gd name="T9" fmla="*/ 0 h 6"/>
                <a:gd name="T10" fmla="*/ 0 w 10"/>
                <a:gd name="T11" fmla="*/ 0 h 6"/>
                <a:gd name="T12" fmla="*/ 0 60000 65536"/>
                <a:gd name="T13" fmla="*/ 0 60000 65536"/>
                <a:gd name="T14" fmla="*/ 0 60000 65536"/>
                <a:gd name="T15" fmla="*/ 0 60000 65536"/>
                <a:gd name="T16" fmla="*/ 0 60000 65536"/>
                <a:gd name="T17" fmla="*/ 0 60000 65536"/>
                <a:gd name="T18" fmla="*/ 0 w 10"/>
                <a:gd name="T19" fmla="*/ 0 h 6"/>
                <a:gd name="T20" fmla="*/ 10 w 10"/>
                <a:gd name="T21" fmla="*/ 6 h 6"/>
              </a:gdLst>
              <a:ahLst/>
              <a:cxnLst>
                <a:cxn ang="T12">
                  <a:pos x="T0" y="T1"/>
                </a:cxn>
                <a:cxn ang="T13">
                  <a:pos x="T2" y="T3"/>
                </a:cxn>
                <a:cxn ang="T14">
                  <a:pos x="T4" y="T5"/>
                </a:cxn>
                <a:cxn ang="T15">
                  <a:pos x="T6" y="T7"/>
                </a:cxn>
                <a:cxn ang="T16">
                  <a:pos x="T8" y="T9"/>
                </a:cxn>
                <a:cxn ang="T17">
                  <a:pos x="T10" y="T11"/>
                </a:cxn>
              </a:cxnLst>
              <a:rect l="T18" t="T19" r="T20" b="T21"/>
              <a:pathLst>
                <a:path w="10" h="6">
                  <a:moveTo>
                    <a:pt x="0" y="0"/>
                  </a:moveTo>
                  <a:lnTo>
                    <a:pt x="10" y="2"/>
                  </a:lnTo>
                  <a:lnTo>
                    <a:pt x="10" y="6"/>
                  </a:lnTo>
                  <a:lnTo>
                    <a:pt x="0" y="4"/>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73" name="Freeform 83">
              <a:extLst>
                <a:ext uri="{FF2B5EF4-FFF2-40B4-BE49-F238E27FC236}">
                  <a16:creationId xmlns:a16="http://schemas.microsoft.com/office/drawing/2014/main" id="{8DC2DD2D-6162-45D7-B4D6-D3D0C3BB2DF4}"/>
                </a:ext>
              </a:extLst>
            </p:cNvPr>
            <p:cNvSpPr>
              <a:spLocks noChangeAspect="1"/>
            </p:cNvSpPr>
            <p:nvPr/>
          </p:nvSpPr>
          <p:spPr bwMode="auto">
            <a:xfrm>
              <a:off x="3352" y="3385"/>
              <a:ext cx="10" cy="8"/>
            </a:xfrm>
            <a:custGeom>
              <a:avLst/>
              <a:gdLst>
                <a:gd name="T0" fmla="*/ 0 w 10"/>
                <a:gd name="T1" fmla="*/ 4 h 8"/>
                <a:gd name="T2" fmla="*/ 0 w 10"/>
                <a:gd name="T3" fmla="*/ 0 h 8"/>
                <a:gd name="T4" fmla="*/ 0 w 10"/>
                <a:gd name="T5" fmla="*/ 0 h 8"/>
                <a:gd name="T6" fmla="*/ 0 w 10"/>
                <a:gd name="T7" fmla="*/ 4 h 8"/>
                <a:gd name="T8" fmla="*/ 10 w 10"/>
                <a:gd name="T9" fmla="*/ 8 h 8"/>
                <a:gd name="T10" fmla="*/ 10 w 10"/>
                <a:gd name="T11" fmla="*/ 6 h 8"/>
                <a:gd name="T12" fmla="*/ 0 w 10"/>
                <a:gd name="T13" fmla="*/ 4 h 8"/>
                <a:gd name="T14" fmla="*/ 0 w 10"/>
                <a:gd name="T15" fmla="*/ 4 h 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8"/>
                <a:gd name="T26" fmla="*/ 10 w 10"/>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8">
                  <a:moveTo>
                    <a:pt x="0" y="4"/>
                  </a:moveTo>
                  <a:lnTo>
                    <a:pt x="0" y="0"/>
                  </a:lnTo>
                  <a:lnTo>
                    <a:pt x="0" y="4"/>
                  </a:lnTo>
                  <a:lnTo>
                    <a:pt x="10" y="8"/>
                  </a:lnTo>
                  <a:lnTo>
                    <a:pt x="10" y="6"/>
                  </a:lnTo>
                  <a:lnTo>
                    <a:pt x="0" y="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74" name="Freeform 84">
              <a:extLst>
                <a:ext uri="{FF2B5EF4-FFF2-40B4-BE49-F238E27FC236}">
                  <a16:creationId xmlns:a16="http://schemas.microsoft.com/office/drawing/2014/main" id="{B1B8E1A4-F489-4CF4-BFA8-4987F69A3BD1}"/>
                </a:ext>
              </a:extLst>
            </p:cNvPr>
            <p:cNvSpPr>
              <a:spLocks noChangeAspect="1"/>
            </p:cNvSpPr>
            <p:nvPr/>
          </p:nvSpPr>
          <p:spPr bwMode="auto">
            <a:xfrm>
              <a:off x="3432" y="3401"/>
              <a:ext cx="10" cy="8"/>
            </a:xfrm>
            <a:custGeom>
              <a:avLst/>
              <a:gdLst>
                <a:gd name="T0" fmla="*/ 0 w 10"/>
                <a:gd name="T1" fmla="*/ 0 h 8"/>
                <a:gd name="T2" fmla="*/ 10 w 10"/>
                <a:gd name="T3" fmla="*/ 4 h 8"/>
                <a:gd name="T4" fmla="*/ 10 w 10"/>
                <a:gd name="T5" fmla="*/ 8 h 8"/>
                <a:gd name="T6" fmla="*/ 0 w 10"/>
                <a:gd name="T7" fmla="*/ 4 h 8"/>
                <a:gd name="T8" fmla="*/ 0 w 10"/>
                <a:gd name="T9" fmla="*/ 0 h 8"/>
                <a:gd name="T10" fmla="*/ 0 w 10"/>
                <a:gd name="T11" fmla="*/ 0 h 8"/>
                <a:gd name="T12" fmla="*/ 0 60000 65536"/>
                <a:gd name="T13" fmla="*/ 0 60000 65536"/>
                <a:gd name="T14" fmla="*/ 0 60000 65536"/>
                <a:gd name="T15" fmla="*/ 0 60000 65536"/>
                <a:gd name="T16" fmla="*/ 0 60000 65536"/>
                <a:gd name="T17" fmla="*/ 0 60000 65536"/>
                <a:gd name="T18" fmla="*/ 0 w 10"/>
                <a:gd name="T19" fmla="*/ 0 h 8"/>
                <a:gd name="T20" fmla="*/ 10 w 10"/>
                <a:gd name="T21" fmla="*/ 8 h 8"/>
              </a:gdLst>
              <a:ahLst/>
              <a:cxnLst>
                <a:cxn ang="T12">
                  <a:pos x="T0" y="T1"/>
                </a:cxn>
                <a:cxn ang="T13">
                  <a:pos x="T2" y="T3"/>
                </a:cxn>
                <a:cxn ang="T14">
                  <a:pos x="T4" y="T5"/>
                </a:cxn>
                <a:cxn ang="T15">
                  <a:pos x="T6" y="T7"/>
                </a:cxn>
                <a:cxn ang="T16">
                  <a:pos x="T8" y="T9"/>
                </a:cxn>
                <a:cxn ang="T17">
                  <a:pos x="T10" y="T11"/>
                </a:cxn>
              </a:cxnLst>
              <a:rect l="T18" t="T19" r="T20" b="T21"/>
              <a:pathLst>
                <a:path w="10" h="8">
                  <a:moveTo>
                    <a:pt x="0" y="0"/>
                  </a:moveTo>
                  <a:lnTo>
                    <a:pt x="10" y="4"/>
                  </a:lnTo>
                  <a:lnTo>
                    <a:pt x="10" y="8"/>
                  </a:lnTo>
                  <a:lnTo>
                    <a:pt x="0" y="4"/>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75" name="Freeform 85">
              <a:extLst>
                <a:ext uri="{FF2B5EF4-FFF2-40B4-BE49-F238E27FC236}">
                  <a16:creationId xmlns:a16="http://schemas.microsoft.com/office/drawing/2014/main" id="{8FEC45FD-DFC7-4681-A19F-0616A3B425F1}"/>
                </a:ext>
              </a:extLst>
            </p:cNvPr>
            <p:cNvSpPr>
              <a:spLocks noChangeAspect="1"/>
            </p:cNvSpPr>
            <p:nvPr/>
          </p:nvSpPr>
          <p:spPr bwMode="auto">
            <a:xfrm>
              <a:off x="3432" y="3401"/>
              <a:ext cx="10" cy="8"/>
            </a:xfrm>
            <a:custGeom>
              <a:avLst/>
              <a:gdLst>
                <a:gd name="T0" fmla="*/ 0 w 10"/>
                <a:gd name="T1" fmla="*/ 4 h 8"/>
                <a:gd name="T2" fmla="*/ 0 w 10"/>
                <a:gd name="T3" fmla="*/ 0 h 8"/>
                <a:gd name="T4" fmla="*/ 0 w 10"/>
                <a:gd name="T5" fmla="*/ 0 h 8"/>
                <a:gd name="T6" fmla="*/ 0 w 10"/>
                <a:gd name="T7" fmla="*/ 4 h 8"/>
                <a:gd name="T8" fmla="*/ 10 w 10"/>
                <a:gd name="T9" fmla="*/ 8 h 8"/>
                <a:gd name="T10" fmla="*/ 10 w 10"/>
                <a:gd name="T11" fmla="*/ 8 h 8"/>
                <a:gd name="T12" fmla="*/ 0 w 10"/>
                <a:gd name="T13" fmla="*/ 4 h 8"/>
                <a:gd name="T14" fmla="*/ 0 w 10"/>
                <a:gd name="T15" fmla="*/ 4 h 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8"/>
                <a:gd name="T26" fmla="*/ 10 w 10"/>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8">
                  <a:moveTo>
                    <a:pt x="0" y="4"/>
                  </a:moveTo>
                  <a:lnTo>
                    <a:pt x="0" y="0"/>
                  </a:lnTo>
                  <a:lnTo>
                    <a:pt x="0" y="4"/>
                  </a:lnTo>
                  <a:lnTo>
                    <a:pt x="10" y="8"/>
                  </a:lnTo>
                  <a:lnTo>
                    <a:pt x="0" y="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76" name="Freeform 86">
              <a:extLst>
                <a:ext uri="{FF2B5EF4-FFF2-40B4-BE49-F238E27FC236}">
                  <a16:creationId xmlns:a16="http://schemas.microsoft.com/office/drawing/2014/main" id="{691D461D-A8BE-4F70-A10B-655610F6480E}"/>
                </a:ext>
              </a:extLst>
            </p:cNvPr>
            <p:cNvSpPr>
              <a:spLocks noChangeAspect="1"/>
            </p:cNvSpPr>
            <p:nvPr/>
          </p:nvSpPr>
          <p:spPr bwMode="auto">
            <a:xfrm>
              <a:off x="3432" y="3407"/>
              <a:ext cx="10" cy="8"/>
            </a:xfrm>
            <a:custGeom>
              <a:avLst/>
              <a:gdLst>
                <a:gd name="T0" fmla="*/ 0 w 10"/>
                <a:gd name="T1" fmla="*/ 0 h 8"/>
                <a:gd name="T2" fmla="*/ 10 w 10"/>
                <a:gd name="T3" fmla="*/ 4 h 8"/>
                <a:gd name="T4" fmla="*/ 10 w 10"/>
                <a:gd name="T5" fmla="*/ 8 h 8"/>
                <a:gd name="T6" fmla="*/ 0 w 10"/>
                <a:gd name="T7" fmla="*/ 4 h 8"/>
                <a:gd name="T8" fmla="*/ 0 w 10"/>
                <a:gd name="T9" fmla="*/ 0 h 8"/>
                <a:gd name="T10" fmla="*/ 0 w 10"/>
                <a:gd name="T11" fmla="*/ 0 h 8"/>
                <a:gd name="T12" fmla="*/ 0 60000 65536"/>
                <a:gd name="T13" fmla="*/ 0 60000 65536"/>
                <a:gd name="T14" fmla="*/ 0 60000 65536"/>
                <a:gd name="T15" fmla="*/ 0 60000 65536"/>
                <a:gd name="T16" fmla="*/ 0 60000 65536"/>
                <a:gd name="T17" fmla="*/ 0 60000 65536"/>
                <a:gd name="T18" fmla="*/ 0 w 10"/>
                <a:gd name="T19" fmla="*/ 0 h 8"/>
                <a:gd name="T20" fmla="*/ 10 w 10"/>
                <a:gd name="T21" fmla="*/ 8 h 8"/>
              </a:gdLst>
              <a:ahLst/>
              <a:cxnLst>
                <a:cxn ang="T12">
                  <a:pos x="T0" y="T1"/>
                </a:cxn>
                <a:cxn ang="T13">
                  <a:pos x="T2" y="T3"/>
                </a:cxn>
                <a:cxn ang="T14">
                  <a:pos x="T4" y="T5"/>
                </a:cxn>
                <a:cxn ang="T15">
                  <a:pos x="T6" y="T7"/>
                </a:cxn>
                <a:cxn ang="T16">
                  <a:pos x="T8" y="T9"/>
                </a:cxn>
                <a:cxn ang="T17">
                  <a:pos x="T10" y="T11"/>
                </a:cxn>
              </a:cxnLst>
              <a:rect l="T18" t="T19" r="T20" b="T21"/>
              <a:pathLst>
                <a:path w="10" h="8">
                  <a:moveTo>
                    <a:pt x="0" y="0"/>
                  </a:moveTo>
                  <a:lnTo>
                    <a:pt x="10" y="4"/>
                  </a:lnTo>
                  <a:lnTo>
                    <a:pt x="10" y="8"/>
                  </a:lnTo>
                  <a:lnTo>
                    <a:pt x="0" y="4"/>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77" name="Freeform 87">
              <a:extLst>
                <a:ext uri="{FF2B5EF4-FFF2-40B4-BE49-F238E27FC236}">
                  <a16:creationId xmlns:a16="http://schemas.microsoft.com/office/drawing/2014/main" id="{29CB1DBF-DFB8-4283-87C0-19B0BE7F6BD6}"/>
                </a:ext>
              </a:extLst>
            </p:cNvPr>
            <p:cNvSpPr>
              <a:spLocks noChangeAspect="1"/>
            </p:cNvSpPr>
            <p:nvPr/>
          </p:nvSpPr>
          <p:spPr bwMode="auto">
            <a:xfrm>
              <a:off x="3432" y="3407"/>
              <a:ext cx="10" cy="8"/>
            </a:xfrm>
            <a:custGeom>
              <a:avLst/>
              <a:gdLst>
                <a:gd name="T0" fmla="*/ 0 w 10"/>
                <a:gd name="T1" fmla="*/ 4 h 8"/>
                <a:gd name="T2" fmla="*/ 0 w 10"/>
                <a:gd name="T3" fmla="*/ 0 h 8"/>
                <a:gd name="T4" fmla="*/ 0 w 10"/>
                <a:gd name="T5" fmla="*/ 0 h 8"/>
                <a:gd name="T6" fmla="*/ 0 w 10"/>
                <a:gd name="T7" fmla="*/ 4 h 8"/>
                <a:gd name="T8" fmla="*/ 10 w 10"/>
                <a:gd name="T9" fmla="*/ 8 h 8"/>
                <a:gd name="T10" fmla="*/ 10 w 10"/>
                <a:gd name="T11" fmla="*/ 8 h 8"/>
                <a:gd name="T12" fmla="*/ 0 w 10"/>
                <a:gd name="T13" fmla="*/ 4 h 8"/>
                <a:gd name="T14" fmla="*/ 0 w 10"/>
                <a:gd name="T15" fmla="*/ 4 h 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8"/>
                <a:gd name="T26" fmla="*/ 10 w 10"/>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8">
                  <a:moveTo>
                    <a:pt x="0" y="4"/>
                  </a:moveTo>
                  <a:lnTo>
                    <a:pt x="0" y="0"/>
                  </a:lnTo>
                  <a:lnTo>
                    <a:pt x="0" y="4"/>
                  </a:lnTo>
                  <a:lnTo>
                    <a:pt x="10" y="8"/>
                  </a:lnTo>
                  <a:lnTo>
                    <a:pt x="0" y="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78" name="Freeform 88">
              <a:extLst>
                <a:ext uri="{FF2B5EF4-FFF2-40B4-BE49-F238E27FC236}">
                  <a16:creationId xmlns:a16="http://schemas.microsoft.com/office/drawing/2014/main" id="{09A2B286-E11B-4C02-9795-F8741A0B54F0}"/>
                </a:ext>
              </a:extLst>
            </p:cNvPr>
            <p:cNvSpPr>
              <a:spLocks noChangeAspect="1"/>
            </p:cNvSpPr>
            <p:nvPr/>
          </p:nvSpPr>
          <p:spPr bwMode="auto">
            <a:xfrm>
              <a:off x="3432" y="3415"/>
              <a:ext cx="10" cy="6"/>
            </a:xfrm>
            <a:custGeom>
              <a:avLst/>
              <a:gdLst>
                <a:gd name="T0" fmla="*/ 0 w 10"/>
                <a:gd name="T1" fmla="*/ 0 h 6"/>
                <a:gd name="T2" fmla="*/ 10 w 10"/>
                <a:gd name="T3" fmla="*/ 2 h 6"/>
                <a:gd name="T4" fmla="*/ 10 w 10"/>
                <a:gd name="T5" fmla="*/ 6 h 6"/>
                <a:gd name="T6" fmla="*/ 0 w 10"/>
                <a:gd name="T7" fmla="*/ 4 h 6"/>
                <a:gd name="T8" fmla="*/ 0 w 10"/>
                <a:gd name="T9" fmla="*/ 0 h 6"/>
                <a:gd name="T10" fmla="*/ 0 w 10"/>
                <a:gd name="T11" fmla="*/ 0 h 6"/>
                <a:gd name="T12" fmla="*/ 0 60000 65536"/>
                <a:gd name="T13" fmla="*/ 0 60000 65536"/>
                <a:gd name="T14" fmla="*/ 0 60000 65536"/>
                <a:gd name="T15" fmla="*/ 0 60000 65536"/>
                <a:gd name="T16" fmla="*/ 0 60000 65536"/>
                <a:gd name="T17" fmla="*/ 0 60000 65536"/>
                <a:gd name="T18" fmla="*/ 0 w 10"/>
                <a:gd name="T19" fmla="*/ 0 h 6"/>
                <a:gd name="T20" fmla="*/ 10 w 10"/>
                <a:gd name="T21" fmla="*/ 6 h 6"/>
              </a:gdLst>
              <a:ahLst/>
              <a:cxnLst>
                <a:cxn ang="T12">
                  <a:pos x="T0" y="T1"/>
                </a:cxn>
                <a:cxn ang="T13">
                  <a:pos x="T2" y="T3"/>
                </a:cxn>
                <a:cxn ang="T14">
                  <a:pos x="T4" y="T5"/>
                </a:cxn>
                <a:cxn ang="T15">
                  <a:pos x="T6" y="T7"/>
                </a:cxn>
                <a:cxn ang="T16">
                  <a:pos x="T8" y="T9"/>
                </a:cxn>
                <a:cxn ang="T17">
                  <a:pos x="T10" y="T11"/>
                </a:cxn>
              </a:cxnLst>
              <a:rect l="T18" t="T19" r="T20" b="T21"/>
              <a:pathLst>
                <a:path w="10" h="6">
                  <a:moveTo>
                    <a:pt x="0" y="0"/>
                  </a:moveTo>
                  <a:lnTo>
                    <a:pt x="10" y="2"/>
                  </a:lnTo>
                  <a:lnTo>
                    <a:pt x="10" y="6"/>
                  </a:lnTo>
                  <a:lnTo>
                    <a:pt x="0" y="4"/>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79" name="Freeform 89">
              <a:extLst>
                <a:ext uri="{FF2B5EF4-FFF2-40B4-BE49-F238E27FC236}">
                  <a16:creationId xmlns:a16="http://schemas.microsoft.com/office/drawing/2014/main" id="{26B61639-7D37-4232-BD92-D19E2F011C62}"/>
                </a:ext>
              </a:extLst>
            </p:cNvPr>
            <p:cNvSpPr>
              <a:spLocks noChangeAspect="1"/>
            </p:cNvSpPr>
            <p:nvPr/>
          </p:nvSpPr>
          <p:spPr bwMode="auto">
            <a:xfrm>
              <a:off x="3432" y="3415"/>
              <a:ext cx="10" cy="6"/>
            </a:xfrm>
            <a:custGeom>
              <a:avLst/>
              <a:gdLst>
                <a:gd name="T0" fmla="*/ 0 w 10"/>
                <a:gd name="T1" fmla="*/ 2 h 6"/>
                <a:gd name="T2" fmla="*/ 0 w 10"/>
                <a:gd name="T3" fmla="*/ 0 h 6"/>
                <a:gd name="T4" fmla="*/ 0 w 10"/>
                <a:gd name="T5" fmla="*/ 0 h 6"/>
                <a:gd name="T6" fmla="*/ 0 w 10"/>
                <a:gd name="T7" fmla="*/ 4 h 6"/>
                <a:gd name="T8" fmla="*/ 10 w 10"/>
                <a:gd name="T9" fmla="*/ 6 h 6"/>
                <a:gd name="T10" fmla="*/ 10 w 10"/>
                <a:gd name="T11" fmla="*/ 6 h 6"/>
                <a:gd name="T12" fmla="*/ 0 w 10"/>
                <a:gd name="T13" fmla="*/ 2 h 6"/>
                <a:gd name="T14" fmla="*/ 0 w 10"/>
                <a:gd name="T15" fmla="*/ 2 h 6"/>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6"/>
                <a:gd name="T26" fmla="*/ 10 w 10"/>
                <a:gd name="T27" fmla="*/ 6 h 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6">
                  <a:moveTo>
                    <a:pt x="0" y="2"/>
                  </a:moveTo>
                  <a:lnTo>
                    <a:pt x="0" y="0"/>
                  </a:lnTo>
                  <a:lnTo>
                    <a:pt x="0" y="4"/>
                  </a:lnTo>
                  <a:lnTo>
                    <a:pt x="10" y="6"/>
                  </a:lnTo>
                  <a:lnTo>
                    <a:pt x="0" y="2"/>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80" name="Freeform 90">
              <a:extLst>
                <a:ext uri="{FF2B5EF4-FFF2-40B4-BE49-F238E27FC236}">
                  <a16:creationId xmlns:a16="http://schemas.microsoft.com/office/drawing/2014/main" id="{57D96DA2-828D-43E7-887B-44D869469F40}"/>
                </a:ext>
              </a:extLst>
            </p:cNvPr>
            <p:cNvSpPr>
              <a:spLocks noChangeAspect="1"/>
            </p:cNvSpPr>
            <p:nvPr/>
          </p:nvSpPr>
          <p:spPr bwMode="auto">
            <a:xfrm>
              <a:off x="3402" y="3417"/>
              <a:ext cx="46" cy="43"/>
            </a:xfrm>
            <a:custGeom>
              <a:avLst/>
              <a:gdLst>
                <a:gd name="T0" fmla="*/ 46 w 46"/>
                <a:gd name="T1" fmla="*/ 0 h 43"/>
                <a:gd name="T2" fmla="*/ 46 w 46"/>
                <a:gd name="T3" fmla="*/ 4 h 43"/>
                <a:gd name="T4" fmla="*/ 0 w 46"/>
                <a:gd name="T5" fmla="*/ 43 h 43"/>
                <a:gd name="T6" fmla="*/ 0 w 46"/>
                <a:gd name="T7" fmla="*/ 39 h 43"/>
                <a:gd name="T8" fmla="*/ 46 w 46"/>
                <a:gd name="T9" fmla="*/ 0 h 43"/>
                <a:gd name="T10" fmla="*/ 46 w 46"/>
                <a:gd name="T11" fmla="*/ 0 h 43"/>
                <a:gd name="T12" fmla="*/ 0 60000 65536"/>
                <a:gd name="T13" fmla="*/ 0 60000 65536"/>
                <a:gd name="T14" fmla="*/ 0 60000 65536"/>
                <a:gd name="T15" fmla="*/ 0 60000 65536"/>
                <a:gd name="T16" fmla="*/ 0 60000 65536"/>
                <a:gd name="T17" fmla="*/ 0 60000 65536"/>
                <a:gd name="T18" fmla="*/ 0 w 46"/>
                <a:gd name="T19" fmla="*/ 0 h 43"/>
                <a:gd name="T20" fmla="*/ 46 w 46"/>
                <a:gd name="T21" fmla="*/ 43 h 43"/>
              </a:gdLst>
              <a:ahLst/>
              <a:cxnLst>
                <a:cxn ang="T12">
                  <a:pos x="T0" y="T1"/>
                </a:cxn>
                <a:cxn ang="T13">
                  <a:pos x="T2" y="T3"/>
                </a:cxn>
                <a:cxn ang="T14">
                  <a:pos x="T4" y="T5"/>
                </a:cxn>
                <a:cxn ang="T15">
                  <a:pos x="T6" y="T7"/>
                </a:cxn>
                <a:cxn ang="T16">
                  <a:pos x="T8" y="T9"/>
                </a:cxn>
                <a:cxn ang="T17">
                  <a:pos x="T10" y="T11"/>
                </a:cxn>
              </a:cxnLst>
              <a:rect l="T18" t="T19" r="T20" b="T21"/>
              <a:pathLst>
                <a:path w="46" h="43">
                  <a:moveTo>
                    <a:pt x="46" y="0"/>
                  </a:moveTo>
                  <a:lnTo>
                    <a:pt x="46" y="4"/>
                  </a:lnTo>
                  <a:lnTo>
                    <a:pt x="0" y="43"/>
                  </a:lnTo>
                  <a:lnTo>
                    <a:pt x="0" y="39"/>
                  </a:lnTo>
                  <a:lnTo>
                    <a:pt x="46" y="0"/>
                  </a:lnTo>
                  <a:close/>
                </a:path>
              </a:pathLst>
            </a:custGeom>
            <a:solidFill>
              <a:srgbClr val="697F9B"/>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81" name="Freeform 91">
              <a:extLst>
                <a:ext uri="{FF2B5EF4-FFF2-40B4-BE49-F238E27FC236}">
                  <a16:creationId xmlns:a16="http://schemas.microsoft.com/office/drawing/2014/main" id="{77D2C11B-E51A-4CD8-BA5F-009EB8322CB1}"/>
                </a:ext>
              </a:extLst>
            </p:cNvPr>
            <p:cNvSpPr>
              <a:spLocks noChangeAspect="1"/>
            </p:cNvSpPr>
            <p:nvPr/>
          </p:nvSpPr>
          <p:spPr bwMode="auto">
            <a:xfrm>
              <a:off x="3298" y="3421"/>
              <a:ext cx="104" cy="39"/>
            </a:xfrm>
            <a:custGeom>
              <a:avLst/>
              <a:gdLst>
                <a:gd name="T0" fmla="*/ 104 w 104"/>
                <a:gd name="T1" fmla="*/ 35 h 39"/>
                <a:gd name="T2" fmla="*/ 0 w 104"/>
                <a:gd name="T3" fmla="*/ 0 h 39"/>
                <a:gd name="T4" fmla="*/ 0 w 104"/>
                <a:gd name="T5" fmla="*/ 2 h 39"/>
                <a:gd name="T6" fmla="*/ 104 w 104"/>
                <a:gd name="T7" fmla="*/ 39 h 39"/>
                <a:gd name="T8" fmla="*/ 104 w 104"/>
                <a:gd name="T9" fmla="*/ 35 h 39"/>
                <a:gd name="T10" fmla="*/ 104 w 104"/>
                <a:gd name="T11" fmla="*/ 35 h 39"/>
                <a:gd name="T12" fmla="*/ 0 60000 65536"/>
                <a:gd name="T13" fmla="*/ 0 60000 65536"/>
                <a:gd name="T14" fmla="*/ 0 60000 65536"/>
                <a:gd name="T15" fmla="*/ 0 60000 65536"/>
                <a:gd name="T16" fmla="*/ 0 60000 65536"/>
                <a:gd name="T17" fmla="*/ 0 60000 65536"/>
                <a:gd name="T18" fmla="*/ 0 w 104"/>
                <a:gd name="T19" fmla="*/ 0 h 39"/>
                <a:gd name="T20" fmla="*/ 104 w 104"/>
                <a:gd name="T21" fmla="*/ 39 h 39"/>
              </a:gdLst>
              <a:ahLst/>
              <a:cxnLst>
                <a:cxn ang="T12">
                  <a:pos x="T0" y="T1"/>
                </a:cxn>
                <a:cxn ang="T13">
                  <a:pos x="T2" y="T3"/>
                </a:cxn>
                <a:cxn ang="T14">
                  <a:pos x="T4" y="T5"/>
                </a:cxn>
                <a:cxn ang="T15">
                  <a:pos x="T6" y="T7"/>
                </a:cxn>
                <a:cxn ang="T16">
                  <a:pos x="T8" y="T9"/>
                </a:cxn>
                <a:cxn ang="T17">
                  <a:pos x="T10" y="T11"/>
                </a:cxn>
              </a:cxnLst>
              <a:rect l="T18" t="T19" r="T20" b="T21"/>
              <a:pathLst>
                <a:path w="104" h="39">
                  <a:moveTo>
                    <a:pt x="104" y="35"/>
                  </a:moveTo>
                  <a:lnTo>
                    <a:pt x="0" y="0"/>
                  </a:lnTo>
                  <a:lnTo>
                    <a:pt x="0" y="2"/>
                  </a:lnTo>
                  <a:lnTo>
                    <a:pt x="104" y="39"/>
                  </a:lnTo>
                  <a:lnTo>
                    <a:pt x="104" y="35"/>
                  </a:lnTo>
                  <a:close/>
                </a:path>
              </a:pathLst>
            </a:custGeom>
            <a:solidFill>
              <a:srgbClr val="BDC9D6"/>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82" name="Freeform 92">
              <a:extLst>
                <a:ext uri="{FF2B5EF4-FFF2-40B4-BE49-F238E27FC236}">
                  <a16:creationId xmlns:a16="http://schemas.microsoft.com/office/drawing/2014/main" id="{C0F6FEA5-1681-4C87-8F1E-67F0E24CE14D}"/>
                </a:ext>
              </a:extLst>
            </p:cNvPr>
            <p:cNvSpPr>
              <a:spLocks noChangeAspect="1"/>
            </p:cNvSpPr>
            <p:nvPr/>
          </p:nvSpPr>
          <p:spPr bwMode="auto">
            <a:xfrm>
              <a:off x="3298" y="3389"/>
              <a:ext cx="150" cy="67"/>
            </a:xfrm>
            <a:custGeom>
              <a:avLst/>
              <a:gdLst>
                <a:gd name="T0" fmla="*/ 50 w 150"/>
                <a:gd name="T1" fmla="*/ 0 h 67"/>
                <a:gd name="T2" fmla="*/ 150 w 150"/>
                <a:gd name="T3" fmla="*/ 28 h 67"/>
                <a:gd name="T4" fmla="*/ 104 w 150"/>
                <a:gd name="T5" fmla="*/ 67 h 67"/>
                <a:gd name="T6" fmla="*/ 0 w 150"/>
                <a:gd name="T7" fmla="*/ 32 h 67"/>
                <a:gd name="T8" fmla="*/ 50 w 150"/>
                <a:gd name="T9" fmla="*/ 0 h 67"/>
                <a:gd name="T10" fmla="*/ 50 w 150"/>
                <a:gd name="T11" fmla="*/ 0 h 67"/>
                <a:gd name="T12" fmla="*/ 0 60000 65536"/>
                <a:gd name="T13" fmla="*/ 0 60000 65536"/>
                <a:gd name="T14" fmla="*/ 0 60000 65536"/>
                <a:gd name="T15" fmla="*/ 0 60000 65536"/>
                <a:gd name="T16" fmla="*/ 0 60000 65536"/>
                <a:gd name="T17" fmla="*/ 0 60000 65536"/>
                <a:gd name="T18" fmla="*/ 0 w 150"/>
                <a:gd name="T19" fmla="*/ 0 h 67"/>
                <a:gd name="T20" fmla="*/ 150 w 150"/>
                <a:gd name="T21" fmla="*/ 67 h 67"/>
              </a:gdLst>
              <a:ahLst/>
              <a:cxnLst>
                <a:cxn ang="T12">
                  <a:pos x="T0" y="T1"/>
                </a:cxn>
                <a:cxn ang="T13">
                  <a:pos x="T2" y="T3"/>
                </a:cxn>
                <a:cxn ang="T14">
                  <a:pos x="T4" y="T5"/>
                </a:cxn>
                <a:cxn ang="T15">
                  <a:pos x="T6" y="T7"/>
                </a:cxn>
                <a:cxn ang="T16">
                  <a:pos x="T8" y="T9"/>
                </a:cxn>
                <a:cxn ang="T17">
                  <a:pos x="T10" y="T11"/>
                </a:cxn>
              </a:cxnLst>
              <a:rect l="T18" t="T19" r="T20" b="T21"/>
              <a:pathLst>
                <a:path w="150" h="67">
                  <a:moveTo>
                    <a:pt x="50" y="0"/>
                  </a:moveTo>
                  <a:lnTo>
                    <a:pt x="150" y="28"/>
                  </a:lnTo>
                  <a:lnTo>
                    <a:pt x="104" y="67"/>
                  </a:lnTo>
                  <a:lnTo>
                    <a:pt x="0" y="32"/>
                  </a:lnTo>
                  <a:lnTo>
                    <a:pt x="50" y="0"/>
                  </a:lnTo>
                  <a:close/>
                </a:path>
              </a:pathLst>
            </a:custGeom>
            <a:solidFill>
              <a:srgbClr val="8BA6BD"/>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83" name="Freeform 93">
              <a:extLst>
                <a:ext uri="{FF2B5EF4-FFF2-40B4-BE49-F238E27FC236}">
                  <a16:creationId xmlns:a16="http://schemas.microsoft.com/office/drawing/2014/main" id="{DD059D08-C233-4B0B-8949-581285407C53}"/>
                </a:ext>
              </a:extLst>
            </p:cNvPr>
            <p:cNvSpPr>
              <a:spLocks noChangeAspect="1"/>
            </p:cNvSpPr>
            <p:nvPr/>
          </p:nvSpPr>
          <p:spPr bwMode="auto">
            <a:xfrm>
              <a:off x="3408" y="3263"/>
              <a:ext cx="86" cy="98"/>
            </a:xfrm>
            <a:custGeom>
              <a:avLst/>
              <a:gdLst>
                <a:gd name="T0" fmla="*/ 2147483647 w 43"/>
                <a:gd name="T1" fmla="*/ 2147483647 h 49"/>
                <a:gd name="T2" fmla="*/ 2147483647 w 43"/>
                <a:gd name="T3" fmla="*/ 2147483647 h 49"/>
                <a:gd name="T4" fmla="*/ 2147483647 w 43"/>
                <a:gd name="T5" fmla="*/ 2147483647 h 49"/>
                <a:gd name="T6" fmla="*/ 2147483647 w 43"/>
                <a:gd name="T7" fmla="*/ 0 h 49"/>
                <a:gd name="T8" fmla="*/ 2147483647 w 43"/>
                <a:gd name="T9" fmla="*/ 2147483647 h 49"/>
                <a:gd name="T10" fmla="*/ 0 w 43"/>
                <a:gd name="T11" fmla="*/ 2147483647 h 49"/>
                <a:gd name="T12" fmla="*/ 2147483647 w 43"/>
                <a:gd name="T13" fmla="*/ 2147483647 h 49"/>
                <a:gd name="T14" fmla="*/ 2147483647 w 43"/>
                <a:gd name="T15" fmla="*/ 2147483647 h 49"/>
                <a:gd name="T16" fmla="*/ 0 60000 65536"/>
                <a:gd name="T17" fmla="*/ 0 60000 65536"/>
                <a:gd name="T18" fmla="*/ 0 60000 65536"/>
                <a:gd name="T19" fmla="*/ 0 60000 65536"/>
                <a:gd name="T20" fmla="*/ 0 60000 65536"/>
                <a:gd name="T21" fmla="*/ 0 60000 65536"/>
                <a:gd name="T22" fmla="*/ 0 60000 65536"/>
                <a:gd name="T23" fmla="*/ 0 60000 65536"/>
                <a:gd name="T24" fmla="*/ 0 w 43"/>
                <a:gd name="T25" fmla="*/ 0 h 49"/>
                <a:gd name="T26" fmla="*/ 43 w 43"/>
                <a:gd name="T27" fmla="*/ 49 h 4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3" h="49">
                  <a:moveTo>
                    <a:pt x="31" y="49"/>
                  </a:moveTo>
                  <a:cubicBezTo>
                    <a:pt x="41" y="40"/>
                    <a:pt x="41" y="40"/>
                    <a:pt x="41" y="40"/>
                  </a:cubicBezTo>
                  <a:cubicBezTo>
                    <a:pt x="43" y="31"/>
                    <a:pt x="43" y="25"/>
                    <a:pt x="41" y="18"/>
                  </a:cubicBezTo>
                  <a:cubicBezTo>
                    <a:pt x="39" y="10"/>
                    <a:pt x="39" y="0"/>
                    <a:pt x="39" y="0"/>
                  </a:cubicBezTo>
                  <a:cubicBezTo>
                    <a:pt x="15" y="1"/>
                    <a:pt x="15" y="1"/>
                    <a:pt x="15" y="1"/>
                  </a:cubicBezTo>
                  <a:cubicBezTo>
                    <a:pt x="0" y="4"/>
                    <a:pt x="0" y="4"/>
                    <a:pt x="0" y="4"/>
                  </a:cubicBezTo>
                  <a:cubicBezTo>
                    <a:pt x="15" y="48"/>
                    <a:pt x="15" y="48"/>
                    <a:pt x="15" y="48"/>
                  </a:cubicBezTo>
                  <a:lnTo>
                    <a:pt x="31" y="49"/>
                  </a:lnTo>
                  <a:close/>
                </a:path>
              </a:pathLst>
            </a:custGeom>
            <a:solidFill>
              <a:srgbClr val="004F77"/>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84" name="Freeform 94">
              <a:extLst>
                <a:ext uri="{FF2B5EF4-FFF2-40B4-BE49-F238E27FC236}">
                  <a16:creationId xmlns:a16="http://schemas.microsoft.com/office/drawing/2014/main" id="{4B5FB579-109E-40EB-B586-9990652D90DC}"/>
                </a:ext>
              </a:extLst>
            </p:cNvPr>
            <p:cNvSpPr>
              <a:spLocks noChangeAspect="1"/>
            </p:cNvSpPr>
            <p:nvPr/>
          </p:nvSpPr>
          <p:spPr bwMode="auto">
            <a:xfrm>
              <a:off x="3408" y="3257"/>
              <a:ext cx="78" cy="22"/>
            </a:xfrm>
            <a:custGeom>
              <a:avLst/>
              <a:gdLst>
                <a:gd name="T0" fmla="*/ 58 w 78"/>
                <a:gd name="T1" fmla="*/ 20 h 22"/>
                <a:gd name="T2" fmla="*/ 78 w 78"/>
                <a:gd name="T3" fmla="*/ 8 h 22"/>
                <a:gd name="T4" fmla="*/ 34 w 78"/>
                <a:gd name="T5" fmla="*/ 0 h 22"/>
                <a:gd name="T6" fmla="*/ 0 w 78"/>
                <a:gd name="T7" fmla="*/ 10 h 22"/>
                <a:gd name="T8" fmla="*/ 54 w 78"/>
                <a:gd name="T9" fmla="*/ 22 h 22"/>
                <a:gd name="T10" fmla="*/ 58 w 78"/>
                <a:gd name="T11" fmla="*/ 20 h 22"/>
                <a:gd name="T12" fmla="*/ 58 w 78"/>
                <a:gd name="T13" fmla="*/ 20 h 22"/>
                <a:gd name="T14" fmla="*/ 0 60000 65536"/>
                <a:gd name="T15" fmla="*/ 0 60000 65536"/>
                <a:gd name="T16" fmla="*/ 0 60000 65536"/>
                <a:gd name="T17" fmla="*/ 0 60000 65536"/>
                <a:gd name="T18" fmla="*/ 0 60000 65536"/>
                <a:gd name="T19" fmla="*/ 0 60000 65536"/>
                <a:gd name="T20" fmla="*/ 0 60000 65536"/>
                <a:gd name="T21" fmla="*/ 0 w 78"/>
                <a:gd name="T22" fmla="*/ 0 h 22"/>
                <a:gd name="T23" fmla="*/ 78 w 78"/>
                <a:gd name="T24" fmla="*/ 22 h 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8" h="22">
                  <a:moveTo>
                    <a:pt x="58" y="20"/>
                  </a:moveTo>
                  <a:lnTo>
                    <a:pt x="78" y="8"/>
                  </a:lnTo>
                  <a:lnTo>
                    <a:pt x="34" y="0"/>
                  </a:lnTo>
                  <a:lnTo>
                    <a:pt x="0" y="10"/>
                  </a:lnTo>
                  <a:lnTo>
                    <a:pt x="54" y="22"/>
                  </a:lnTo>
                  <a:lnTo>
                    <a:pt x="58" y="20"/>
                  </a:lnTo>
                  <a:close/>
                </a:path>
              </a:pathLst>
            </a:custGeom>
            <a:solidFill>
              <a:srgbClr val="305A7F"/>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85" name="Freeform 95">
              <a:extLst>
                <a:ext uri="{FF2B5EF4-FFF2-40B4-BE49-F238E27FC236}">
                  <a16:creationId xmlns:a16="http://schemas.microsoft.com/office/drawing/2014/main" id="{A650EF8B-4D43-467D-89C5-63B6AF86A178}"/>
                </a:ext>
              </a:extLst>
            </p:cNvPr>
            <p:cNvSpPr>
              <a:spLocks noChangeAspect="1"/>
            </p:cNvSpPr>
            <p:nvPr/>
          </p:nvSpPr>
          <p:spPr bwMode="auto">
            <a:xfrm>
              <a:off x="3366" y="3267"/>
              <a:ext cx="104" cy="116"/>
            </a:xfrm>
            <a:custGeom>
              <a:avLst/>
              <a:gdLst>
                <a:gd name="T0" fmla="*/ 2147483647 w 52"/>
                <a:gd name="T1" fmla="*/ 2147483647 h 58"/>
                <a:gd name="T2" fmla="*/ 2147483647 w 52"/>
                <a:gd name="T3" fmla="*/ 0 h 58"/>
                <a:gd name="T4" fmla="*/ 2147483647 w 52"/>
                <a:gd name="T5" fmla="*/ 2147483647 h 58"/>
                <a:gd name="T6" fmla="*/ 2147483647 w 52"/>
                <a:gd name="T7" fmla="*/ 2147483647 h 58"/>
                <a:gd name="T8" fmla="*/ 2147483647 w 52"/>
                <a:gd name="T9" fmla="*/ 2147483647 h 58"/>
                <a:gd name="T10" fmla="*/ 2147483647 w 52"/>
                <a:gd name="T11" fmla="*/ 2147483647 h 58"/>
                <a:gd name="T12" fmla="*/ 2147483647 w 52"/>
                <a:gd name="T13" fmla="*/ 2147483647 h 58"/>
                <a:gd name="T14" fmla="*/ 2147483647 w 52"/>
                <a:gd name="T15" fmla="*/ 2147483647 h 58"/>
                <a:gd name="T16" fmla="*/ 0 w 52"/>
                <a:gd name="T17" fmla="*/ 2147483647 h 58"/>
                <a:gd name="T18" fmla="*/ 2147483647 w 52"/>
                <a:gd name="T19" fmla="*/ 2147483647 h 5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2"/>
                <a:gd name="T31" fmla="*/ 0 h 58"/>
                <a:gd name="T32" fmla="*/ 52 w 52"/>
                <a:gd name="T33" fmla="*/ 58 h 5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2" h="58">
                  <a:moveTo>
                    <a:pt x="1" y="3"/>
                  </a:moveTo>
                  <a:cubicBezTo>
                    <a:pt x="5" y="0"/>
                    <a:pt x="5" y="0"/>
                    <a:pt x="5" y="0"/>
                  </a:cubicBezTo>
                  <a:cubicBezTo>
                    <a:pt x="51" y="5"/>
                    <a:pt x="51" y="5"/>
                    <a:pt x="51" y="5"/>
                  </a:cubicBezTo>
                  <a:cubicBezTo>
                    <a:pt x="51" y="5"/>
                    <a:pt x="52" y="5"/>
                    <a:pt x="52" y="6"/>
                  </a:cubicBezTo>
                  <a:cubicBezTo>
                    <a:pt x="52" y="6"/>
                    <a:pt x="52" y="45"/>
                    <a:pt x="52" y="52"/>
                  </a:cubicBezTo>
                  <a:cubicBezTo>
                    <a:pt x="52" y="53"/>
                    <a:pt x="52" y="53"/>
                    <a:pt x="52" y="53"/>
                  </a:cubicBezTo>
                  <a:cubicBezTo>
                    <a:pt x="52" y="53"/>
                    <a:pt x="48" y="57"/>
                    <a:pt x="46" y="57"/>
                  </a:cubicBezTo>
                  <a:cubicBezTo>
                    <a:pt x="45" y="58"/>
                    <a:pt x="44" y="58"/>
                    <a:pt x="44" y="58"/>
                  </a:cubicBezTo>
                  <a:cubicBezTo>
                    <a:pt x="0" y="44"/>
                    <a:pt x="0" y="44"/>
                    <a:pt x="0" y="44"/>
                  </a:cubicBezTo>
                  <a:lnTo>
                    <a:pt x="1" y="3"/>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86" name="Freeform 96">
              <a:extLst>
                <a:ext uri="{FF2B5EF4-FFF2-40B4-BE49-F238E27FC236}">
                  <a16:creationId xmlns:a16="http://schemas.microsoft.com/office/drawing/2014/main" id="{4F15F950-5F96-4B24-8AAE-911F052ECA4F}"/>
                </a:ext>
              </a:extLst>
            </p:cNvPr>
            <p:cNvSpPr>
              <a:spLocks noChangeAspect="1"/>
            </p:cNvSpPr>
            <p:nvPr/>
          </p:nvSpPr>
          <p:spPr bwMode="auto">
            <a:xfrm>
              <a:off x="3364" y="3263"/>
              <a:ext cx="106" cy="110"/>
            </a:xfrm>
            <a:custGeom>
              <a:avLst/>
              <a:gdLst>
                <a:gd name="T0" fmla="*/ 2147483647 w 53"/>
                <a:gd name="T1" fmla="*/ 0 h 55"/>
                <a:gd name="T2" fmla="*/ 2147483647 w 53"/>
                <a:gd name="T3" fmla="*/ 0 h 55"/>
                <a:gd name="T4" fmla="*/ 2147483647 w 53"/>
                <a:gd name="T5" fmla="*/ 2147483647 h 55"/>
                <a:gd name="T6" fmla="*/ 2147483647 w 53"/>
                <a:gd name="T7" fmla="*/ 2147483647 h 55"/>
                <a:gd name="T8" fmla="*/ 2147483647 w 53"/>
                <a:gd name="T9" fmla="*/ 2147483647 h 55"/>
                <a:gd name="T10" fmla="*/ 2147483647 w 53"/>
                <a:gd name="T11" fmla="*/ 2147483647 h 55"/>
                <a:gd name="T12" fmla="*/ 2147483647 w 53"/>
                <a:gd name="T13" fmla="*/ 2147483647 h 55"/>
                <a:gd name="T14" fmla="*/ 2147483647 w 53"/>
                <a:gd name="T15" fmla="*/ 2147483647 h 55"/>
                <a:gd name="T16" fmla="*/ 0 w 53"/>
                <a:gd name="T17" fmla="*/ 2147483647 h 55"/>
                <a:gd name="T18" fmla="*/ 2147483647 w 53"/>
                <a:gd name="T19" fmla="*/ 0 h 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3"/>
                <a:gd name="T31" fmla="*/ 0 h 55"/>
                <a:gd name="T32" fmla="*/ 53 w 53"/>
                <a:gd name="T33" fmla="*/ 55 h 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3" h="55">
                  <a:moveTo>
                    <a:pt x="7" y="0"/>
                  </a:moveTo>
                  <a:cubicBezTo>
                    <a:pt x="8" y="0"/>
                    <a:pt x="9" y="0"/>
                    <a:pt x="9" y="0"/>
                  </a:cubicBezTo>
                  <a:cubicBezTo>
                    <a:pt x="9" y="0"/>
                    <a:pt x="51" y="7"/>
                    <a:pt x="52" y="7"/>
                  </a:cubicBezTo>
                  <a:cubicBezTo>
                    <a:pt x="53" y="7"/>
                    <a:pt x="53" y="7"/>
                    <a:pt x="53" y="7"/>
                  </a:cubicBezTo>
                  <a:cubicBezTo>
                    <a:pt x="46" y="11"/>
                    <a:pt x="46" y="11"/>
                    <a:pt x="46" y="11"/>
                  </a:cubicBezTo>
                  <a:cubicBezTo>
                    <a:pt x="46" y="11"/>
                    <a:pt x="29" y="42"/>
                    <a:pt x="29" y="44"/>
                  </a:cubicBezTo>
                  <a:cubicBezTo>
                    <a:pt x="29" y="44"/>
                    <a:pt x="32" y="51"/>
                    <a:pt x="35" y="55"/>
                  </a:cubicBezTo>
                  <a:cubicBezTo>
                    <a:pt x="1" y="46"/>
                    <a:pt x="1" y="46"/>
                    <a:pt x="1" y="46"/>
                  </a:cubicBezTo>
                  <a:cubicBezTo>
                    <a:pt x="0" y="4"/>
                    <a:pt x="0" y="4"/>
                    <a:pt x="0" y="4"/>
                  </a:cubicBezTo>
                  <a:cubicBezTo>
                    <a:pt x="0" y="4"/>
                    <a:pt x="6" y="1"/>
                    <a:pt x="7" y="0"/>
                  </a:cubicBez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87" name="Freeform 97">
              <a:extLst>
                <a:ext uri="{FF2B5EF4-FFF2-40B4-BE49-F238E27FC236}">
                  <a16:creationId xmlns:a16="http://schemas.microsoft.com/office/drawing/2014/main" id="{314DAEC1-558A-4B8C-A896-E65B8892BBA2}"/>
                </a:ext>
              </a:extLst>
            </p:cNvPr>
            <p:cNvSpPr>
              <a:spLocks noChangeAspect="1"/>
            </p:cNvSpPr>
            <p:nvPr/>
          </p:nvSpPr>
          <p:spPr bwMode="auto">
            <a:xfrm>
              <a:off x="3454" y="3277"/>
              <a:ext cx="16" cy="12"/>
            </a:xfrm>
            <a:custGeom>
              <a:avLst/>
              <a:gdLst>
                <a:gd name="T0" fmla="*/ 2147483647 w 8"/>
                <a:gd name="T1" fmla="*/ 0 h 6"/>
                <a:gd name="T2" fmla="*/ 2147483647 w 8"/>
                <a:gd name="T3" fmla="*/ 2147483647 h 6"/>
                <a:gd name="T4" fmla="*/ 2147483647 w 8"/>
                <a:gd name="T5" fmla="*/ 2147483647 h 6"/>
                <a:gd name="T6" fmla="*/ 0 w 8"/>
                <a:gd name="T7" fmla="*/ 2147483647 h 6"/>
                <a:gd name="T8" fmla="*/ 2147483647 w 8"/>
                <a:gd name="T9" fmla="*/ 0 h 6"/>
                <a:gd name="T10" fmla="*/ 0 60000 65536"/>
                <a:gd name="T11" fmla="*/ 0 60000 65536"/>
                <a:gd name="T12" fmla="*/ 0 60000 65536"/>
                <a:gd name="T13" fmla="*/ 0 60000 65536"/>
                <a:gd name="T14" fmla="*/ 0 60000 65536"/>
                <a:gd name="T15" fmla="*/ 0 w 8"/>
                <a:gd name="T16" fmla="*/ 0 h 6"/>
                <a:gd name="T17" fmla="*/ 8 w 8"/>
                <a:gd name="T18" fmla="*/ 6 h 6"/>
              </a:gdLst>
              <a:ahLst/>
              <a:cxnLst>
                <a:cxn ang="T10">
                  <a:pos x="T0" y="T1"/>
                </a:cxn>
                <a:cxn ang="T11">
                  <a:pos x="T2" y="T3"/>
                </a:cxn>
                <a:cxn ang="T12">
                  <a:pos x="T4" y="T5"/>
                </a:cxn>
                <a:cxn ang="T13">
                  <a:pos x="T6" y="T7"/>
                </a:cxn>
                <a:cxn ang="T14">
                  <a:pos x="T8" y="T9"/>
                </a:cxn>
              </a:cxnLst>
              <a:rect l="T15" t="T16" r="T17" b="T18"/>
              <a:pathLst>
                <a:path w="8" h="6">
                  <a:moveTo>
                    <a:pt x="7" y="0"/>
                  </a:moveTo>
                  <a:cubicBezTo>
                    <a:pt x="8" y="0"/>
                    <a:pt x="8" y="1"/>
                    <a:pt x="8" y="1"/>
                  </a:cubicBezTo>
                  <a:cubicBezTo>
                    <a:pt x="1" y="6"/>
                    <a:pt x="1" y="6"/>
                    <a:pt x="1" y="6"/>
                  </a:cubicBezTo>
                  <a:cubicBezTo>
                    <a:pt x="0" y="4"/>
                    <a:pt x="0" y="4"/>
                    <a:pt x="0" y="4"/>
                  </a:cubicBezTo>
                  <a:lnTo>
                    <a:pt x="7" y="0"/>
                  </a:ln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88" name="Freeform 98">
              <a:extLst>
                <a:ext uri="{FF2B5EF4-FFF2-40B4-BE49-F238E27FC236}">
                  <a16:creationId xmlns:a16="http://schemas.microsoft.com/office/drawing/2014/main" id="{035780D3-5925-4445-AD9E-17CBCA73FFA6}"/>
                </a:ext>
              </a:extLst>
            </p:cNvPr>
            <p:cNvSpPr>
              <a:spLocks noChangeAspect="1"/>
            </p:cNvSpPr>
            <p:nvPr/>
          </p:nvSpPr>
          <p:spPr bwMode="auto">
            <a:xfrm>
              <a:off x="3362" y="3269"/>
              <a:ext cx="94" cy="116"/>
            </a:xfrm>
            <a:custGeom>
              <a:avLst/>
              <a:gdLst>
                <a:gd name="T0" fmla="*/ 0 w 47"/>
                <a:gd name="T1" fmla="*/ 2147483647 h 58"/>
                <a:gd name="T2" fmla="*/ 0 w 47"/>
                <a:gd name="T3" fmla="*/ 2147483647 h 58"/>
                <a:gd name="T4" fmla="*/ 2147483647 w 47"/>
                <a:gd name="T5" fmla="*/ 2147483647 h 58"/>
                <a:gd name="T6" fmla="*/ 2147483647 w 47"/>
                <a:gd name="T7" fmla="*/ 2147483647 h 58"/>
                <a:gd name="T8" fmla="*/ 2147483647 w 47"/>
                <a:gd name="T9" fmla="*/ 2147483647 h 58"/>
                <a:gd name="T10" fmla="*/ 2147483647 w 47"/>
                <a:gd name="T11" fmla="*/ 2147483647 h 58"/>
                <a:gd name="T12" fmla="*/ 2147483647 w 47"/>
                <a:gd name="T13" fmla="*/ 2147483647 h 58"/>
                <a:gd name="T14" fmla="*/ 2147483647 w 47"/>
                <a:gd name="T15" fmla="*/ 0 h 58"/>
                <a:gd name="T16" fmla="*/ 0 w 47"/>
                <a:gd name="T17" fmla="*/ 2147483647 h 5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7"/>
                <a:gd name="T28" fmla="*/ 0 h 58"/>
                <a:gd name="T29" fmla="*/ 47 w 47"/>
                <a:gd name="T30" fmla="*/ 58 h 5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7" h="58">
                  <a:moveTo>
                    <a:pt x="0" y="2"/>
                  </a:moveTo>
                  <a:cubicBezTo>
                    <a:pt x="0" y="4"/>
                    <a:pt x="0" y="35"/>
                    <a:pt x="0" y="42"/>
                  </a:cubicBezTo>
                  <a:cubicBezTo>
                    <a:pt x="0" y="44"/>
                    <a:pt x="2" y="45"/>
                    <a:pt x="2" y="45"/>
                  </a:cubicBezTo>
                  <a:cubicBezTo>
                    <a:pt x="45" y="57"/>
                    <a:pt x="45" y="57"/>
                    <a:pt x="45" y="57"/>
                  </a:cubicBezTo>
                  <a:cubicBezTo>
                    <a:pt x="45" y="57"/>
                    <a:pt x="47" y="58"/>
                    <a:pt x="47" y="55"/>
                  </a:cubicBezTo>
                  <a:cubicBezTo>
                    <a:pt x="47" y="53"/>
                    <a:pt x="47" y="10"/>
                    <a:pt x="47" y="10"/>
                  </a:cubicBezTo>
                  <a:cubicBezTo>
                    <a:pt x="47" y="10"/>
                    <a:pt x="47" y="8"/>
                    <a:pt x="45" y="8"/>
                  </a:cubicBezTo>
                  <a:cubicBezTo>
                    <a:pt x="43" y="8"/>
                    <a:pt x="3" y="0"/>
                    <a:pt x="3" y="0"/>
                  </a:cubicBezTo>
                  <a:cubicBezTo>
                    <a:pt x="3" y="0"/>
                    <a:pt x="0" y="0"/>
                    <a:pt x="0" y="2"/>
                  </a:cubicBez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89" name="Freeform 99">
              <a:extLst>
                <a:ext uri="{FF2B5EF4-FFF2-40B4-BE49-F238E27FC236}">
                  <a16:creationId xmlns:a16="http://schemas.microsoft.com/office/drawing/2014/main" id="{A8D906B8-4033-43C7-A915-DDD3FBB16410}"/>
                </a:ext>
              </a:extLst>
            </p:cNvPr>
            <p:cNvSpPr>
              <a:spLocks noChangeAspect="1"/>
            </p:cNvSpPr>
            <p:nvPr/>
          </p:nvSpPr>
          <p:spPr bwMode="auto">
            <a:xfrm>
              <a:off x="3372" y="3281"/>
              <a:ext cx="74" cy="88"/>
            </a:xfrm>
            <a:custGeom>
              <a:avLst/>
              <a:gdLst>
                <a:gd name="T0" fmla="*/ 2147483647 w 37"/>
                <a:gd name="T1" fmla="*/ 2147483647 h 44"/>
                <a:gd name="T2" fmla="*/ 2147483647 w 37"/>
                <a:gd name="T3" fmla="*/ 0 h 44"/>
                <a:gd name="T4" fmla="*/ 0 w 37"/>
                <a:gd name="T5" fmla="*/ 0 h 44"/>
                <a:gd name="T6" fmla="*/ 0 w 37"/>
                <a:gd name="T7" fmla="*/ 2147483647 h 44"/>
                <a:gd name="T8" fmla="*/ 2147483647 w 37"/>
                <a:gd name="T9" fmla="*/ 2147483647 h 44"/>
                <a:gd name="T10" fmla="*/ 2147483647 w 37"/>
                <a:gd name="T11" fmla="*/ 2147483647 h 44"/>
                <a:gd name="T12" fmla="*/ 2147483647 w 37"/>
                <a:gd name="T13" fmla="*/ 2147483647 h 44"/>
                <a:gd name="T14" fmla="*/ 2147483647 w 37"/>
                <a:gd name="T15" fmla="*/ 2147483647 h 44"/>
                <a:gd name="T16" fmla="*/ 2147483647 w 37"/>
                <a:gd name="T17" fmla="*/ 2147483647 h 4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7"/>
                <a:gd name="T28" fmla="*/ 0 h 44"/>
                <a:gd name="T29" fmla="*/ 37 w 37"/>
                <a:gd name="T30" fmla="*/ 44 h 4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7" h="44">
                  <a:moveTo>
                    <a:pt x="36" y="6"/>
                  </a:moveTo>
                  <a:cubicBezTo>
                    <a:pt x="16" y="2"/>
                    <a:pt x="3" y="0"/>
                    <a:pt x="1" y="0"/>
                  </a:cubicBezTo>
                  <a:cubicBezTo>
                    <a:pt x="0" y="0"/>
                    <a:pt x="0" y="0"/>
                    <a:pt x="0" y="0"/>
                  </a:cubicBezTo>
                  <a:cubicBezTo>
                    <a:pt x="0" y="0"/>
                    <a:pt x="0" y="31"/>
                    <a:pt x="0" y="33"/>
                  </a:cubicBezTo>
                  <a:cubicBezTo>
                    <a:pt x="0" y="35"/>
                    <a:pt x="0" y="35"/>
                    <a:pt x="1" y="35"/>
                  </a:cubicBezTo>
                  <a:cubicBezTo>
                    <a:pt x="2" y="35"/>
                    <a:pt x="29" y="42"/>
                    <a:pt x="35" y="44"/>
                  </a:cubicBezTo>
                  <a:cubicBezTo>
                    <a:pt x="37" y="44"/>
                    <a:pt x="37" y="42"/>
                    <a:pt x="37" y="42"/>
                  </a:cubicBezTo>
                  <a:cubicBezTo>
                    <a:pt x="37" y="42"/>
                    <a:pt x="37" y="8"/>
                    <a:pt x="37" y="7"/>
                  </a:cubicBezTo>
                  <a:cubicBezTo>
                    <a:pt x="37" y="6"/>
                    <a:pt x="36" y="6"/>
                    <a:pt x="36" y="6"/>
                  </a:cubicBezTo>
                  <a:close/>
                </a:path>
              </a:pathLst>
            </a:custGeom>
            <a:solidFill>
              <a:srgbClr val="2B4F7C"/>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90" name="Freeform 100">
              <a:extLst>
                <a:ext uri="{FF2B5EF4-FFF2-40B4-BE49-F238E27FC236}">
                  <a16:creationId xmlns:a16="http://schemas.microsoft.com/office/drawing/2014/main" id="{5CF5EA94-A3F9-41AB-AEC0-D94D214F9295}"/>
                </a:ext>
              </a:extLst>
            </p:cNvPr>
            <p:cNvSpPr>
              <a:spLocks noChangeAspect="1"/>
            </p:cNvSpPr>
            <p:nvPr/>
          </p:nvSpPr>
          <p:spPr bwMode="auto">
            <a:xfrm>
              <a:off x="3374" y="3283"/>
              <a:ext cx="68" cy="82"/>
            </a:xfrm>
            <a:custGeom>
              <a:avLst/>
              <a:gdLst>
                <a:gd name="T0" fmla="*/ 2147483647 w 34"/>
                <a:gd name="T1" fmla="*/ 2147483647 h 41"/>
                <a:gd name="T2" fmla="*/ 2147483647 w 34"/>
                <a:gd name="T3" fmla="*/ 0 h 41"/>
                <a:gd name="T4" fmla="*/ 0 w 34"/>
                <a:gd name="T5" fmla="*/ 2147483647 h 41"/>
                <a:gd name="T6" fmla="*/ 0 w 34"/>
                <a:gd name="T7" fmla="*/ 2147483647 h 41"/>
                <a:gd name="T8" fmla="*/ 2147483647 w 34"/>
                <a:gd name="T9" fmla="*/ 2147483647 h 41"/>
                <a:gd name="T10" fmla="*/ 2147483647 w 34"/>
                <a:gd name="T11" fmla="*/ 2147483647 h 41"/>
                <a:gd name="T12" fmla="*/ 2147483647 w 34"/>
                <a:gd name="T13" fmla="*/ 2147483647 h 41"/>
                <a:gd name="T14" fmla="*/ 2147483647 w 34"/>
                <a:gd name="T15" fmla="*/ 2147483647 h 41"/>
                <a:gd name="T16" fmla="*/ 2147483647 w 34"/>
                <a:gd name="T17" fmla="*/ 2147483647 h 4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4"/>
                <a:gd name="T28" fmla="*/ 0 h 41"/>
                <a:gd name="T29" fmla="*/ 34 w 34"/>
                <a:gd name="T30" fmla="*/ 41 h 4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4" h="41">
                  <a:moveTo>
                    <a:pt x="34" y="5"/>
                  </a:moveTo>
                  <a:cubicBezTo>
                    <a:pt x="15" y="2"/>
                    <a:pt x="3" y="0"/>
                    <a:pt x="1" y="0"/>
                  </a:cubicBezTo>
                  <a:cubicBezTo>
                    <a:pt x="0" y="0"/>
                    <a:pt x="0" y="1"/>
                    <a:pt x="0" y="1"/>
                  </a:cubicBezTo>
                  <a:cubicBezTo>
                    <a:pt x="0" y="1"/>
                    <a:pt x="0" y="29"/>
                    <a:pt x="0" y="31"/>
                  </a:cubicBezTo>
                  <a:cubicBezTo>
                    <a:pt x="0" y="33"/>
                    <a:pt x="1" y="33"/>
                    <a:pt x="1" y="33"/>
                  </a:cubicBezTo>
                  <a:cubicBezTo>
                    <a:pt x="2" y="33"/>
                    <a:pt x="27" y="40"/>
                    <a:pt x="33" y="41"/>
                  </a:cubicBezTo>
                  <a:cubicBezTo>
                    <a:pt x="34" y="41"/>
                    <a:pt x="34" y="40"/>
                    <a:pt x="34" y="40"/>
                  </a:cubicBezTo>
                  <a:cubicBezTo>
                    <a:pt x="34" y="40"/>
                    <a:pt x="34" y="8"/>
                    <a:pt x="34" y="7"/>
                  </a:cubicBezTo>
                  <a:cubicBezTo>
                    <a:pt x="34" y="6"/>
                    <a:pt x="34" y="6"/>
                    <a:pt x="34" y="5"/>
                  </a:cubicBez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91" name="Freeform 101">
              <a:extLst>
                <a:ext uri="{FF2B5EF4-FFF2-40B4-BE49-F238E27FC236}">
                  <a16:creationId xmlns:a16="http://schemas.microsoft.com/office/drawing/2014/main" id="{EC39417A-EEE7-4665-A457-1A03A04A5E2E}"/>
                </a:ext>
              </a:extLst>
            </p:cNvPr>
            <p:cNvSpPr>
              <a:spLocks noChangeAspect="1" noEditPoints="1"/>
            </p:cNvSpPr>
            <p:nvPr/>
          </p:nvSpPr>
          <p:spPr bwMode="auto">
            <a:xfrm>
              <a:off x="3374" y="3281"/>
              <a:ext cx="70" cy="86"/>
            </a:xfrm>
            <a:custGeom>
              <a:avLst/>
              <a:gdLst>
                <a:gd name="T0" fmla="*/ 0 w 35"/>
                <a:gd name="T1" fmla="*/ 2147483647 h 43"/>
                <a:gd name="T2" fmla="*/ 0 w 35"/>
                <a:gd name="T3" fmla="*/ 2147483647 h 43"/>
                <a:gd name="T4" fmla="*/ 0 w 35"/>
                <a:gd name="T5" fmla="*/ 2147483647 h 43"/>
                <a:gd name="T6" fmla="*/ 2147483647 w 35"/>
                <a:gd name="T7" fmla="*/ 2147483647 h 43"/>
                <a:gd name="T8" fmla="*/ 2147483647 w 35"/>
                <a:gd name="T9" fmla="*/ 2147483647 h 43"/>
                <a:gd name="T10" fmla="*/ 2147483647 w 35"/>
                <a:gd name="T11" fmla="*/ 2147483647 h 43"/>
                <a:gd name="T12" fmla="*/ 2147483647 w 35"/>
                <a:gd name="T13" fmla="*/ 2147483647 h 43"/>
                <a:gd name="T14" fmla="*/ 2147483647 w 35"/>
                <a:gd name="T15" fmla="*/ 2147483647 h 43"/>
                <a:gd name="T16" fmla="*/ 2147483647 w 35"/>
                <a:gd name="T17" fmla="*/ 2147483647 h 43"/>
                <a:gd name="T18" fmla="*/ 2147483647 w 35"/>
                <a:gd name="T19" fmla="*/ 2147483647 h 43"/>
                <a:gd name="T20" fmla="*/ 0 w 35"/>
                <a:gd name="T21" fmla="*/ 2147483647 h 43"/>
                <a:gd name="T22" fmla="*/ 2147483647 w 35"/>
                <a:gd name="T23" fmla="*/ 2147483647 h 43"/>
                <a:gd name="T24" fmla="*/ 2147483647 w 35"/>
                <a:gd name="T25" fmla="*/ 2147483647 h 43"/>
                <a:gd name="T26" fmla="*/ 2147483647 w 35"/>
                <a:gd name="T27" fmla="*/ 2147483647 h 43"/>
                <a:gd name="T28" fmla="*/ 2147483647 w 35"/>
                <a:gd name="T29" fmla="*/ 2147483647 h 43"/>
                <a:gd name="T30" fmla="*/ 2147483647 w 35"/>
                <a:gd name="T31" fmla="*/ 2147483647 h 43"/>
                <a:gd name="T32" fmla="*/ 2147483647 w 35"/>
                <a:gd name="T33" fmla="*/ 2147483647 h 43"/>
                <a:gd name="T34" fmla="*/ 2147483647 w 35"/>
                <a:gd name="T35" fmla="*/ 2147483647 h 43"/>
                <a:gd name="T36" fmla="*/ 2147483647 w 35"/>
                <a:gd name="T37" fmla="*/ 2147483647 h 43"/>
                <a:gd name="T38" fmla="*/ 2147483647 w 35"/>
                <a:gd name="T39" fmla="*/ 2147483647 h 43"/>
                <a:gd name="T40" fmla="*/ 2147483647 w 35"/>
                <a:gd name="T41" fmla="*/ 2147483647 h 4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5"/>
                <a:gd name="T64" fmla="*/ 0 h 43"/>
                <a:gd name="T65" fmla="*/ 35 w 35"/>
                <a:gd name="T66" fmla="*/ 43 h 4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5" h="43">
                  <a:moveTo>
                    <a:pt x="0" y="1"/>
                  </a:moveTo>
                  <a:cubicBezTo>
                    <a:pt x="0" y="2"/>
                    <a:pt x="0" y="2"/>
                    <a:pt x="0" y="2"/>
                  </a:cubicBezTo>
                  <a:cubicBezTo>
                    <a:pt x="0" y="32"/>
                    <a:pt x="0" y="32"/>
                    <a:pt x="0" y="32"/>
                  </a:cubicBezTo>
                  <a:cubicBezTo>
                    <a:pt x="0" y="34"/>
                    <a:pt x="0" y="34"/>
                    <a:pt x="1" y="34"/>
                  </a:cubicBezTo>
                  <a:cubicBezTo>
                    <a:pt x="1" y="34"/>
                    <a:pt x="27" y="41"/>
                    <a:pt x="33" y="42"/>
                  </a:cubicBezTo>
                  <a:cubicBezTo>
                    <a:pt x="34" y="43"/>
                    <a:pt x="35" y="41"/>
                    <a:pt x="35" y="41"/>
                  </a:cubicBezTo>
                  <a:cubicBezTo>
                    <a:pt x="35" y="8"/>
                    <a:pt x="35" y="8"/>
                    <a:pt x="35" y="8"/>
                  </a:cubicBezTo>
                  <a:cubicBezTo>
                    <a:pt x="35" y="7"/>
                    <a:pt x="35" y="6"/>
                    <a:pt x="34" y="6"/>
                  </a:cubicBezTo>
                  <a:cubicBezTo>
                    <a:pt x="34" y="6"/>
                    <a:pt x="34" y="6"/>
                    <a:pt x="34" y="6"/>
                  </a:cubicBezTo>
                  <a:cubicBezTo>
                    <a:pt x="2" y="1"/>
                    <a:pt x="2" y="1"/>
                    <a:pt x="2" y="1"/>
                  </a:cubicBezTo>
                  <a:cubicBezTo>
                    <a:pt x="1" y="0"/>
                    <a:pt x="1" y="1"/>
                    <a:pt x="0" y="1"/>
                  </a:cubicBezTo>
                  <a:close/>
                  <a:moveTo>
                    <a:pt x="1" y="1"/>
                  </a:moveTo>
                  <a:cubicBezTo>
                    <a:pt x="1" y="1"/>
                    <a:pt x="1" y="1"/>
                    <a:pt x="1" y="1"/>
                  </a:cubicBezTo>
                  <a:cubicBezTo>
                    <a:pt x="34" y="7"/>
                    <a:pt x="34" y="7"/>
                    <a:pt x="34" y="7"/>
                  </a:cubicBezTo>
                  <a:cubicBezTo>
                    <a:pt x="34" y="7"/>
                    <a:pt x="34" y="7"/>
                    <a:pt x="34" y="8"/>
                  </a:cubicBezTo>
                  <a:cubicBezTo>
                    <a:pt x="34" y="41"/>
                    <a:pt x="34" y="41"/>
                    <a:pt x="34" y="41"/>
                  </a:cubicBezTo>
                  <a:cubicBezTo>
                    <a:pt x="34" y="41"/>
                    <a:pt x="34" y="42"/>
                    <a:pt x="33" y="42"/>
                  </a:cubicBezTo>
                  <a:cubicBezTo>
                    <a:pt x="27" y="40"/>
                    <a:pt x="2" y="34"/>
                    <a:pt x="2" y="34"/>
                  </a:cubicBezTo>
                  <a:cubicBezTo>
                    <a:pt x="1" y="33"/>
                    <a:pt x="1" y="33"/>
                    <a:pt x="1" y="32"/>
                  </a:cubicBezTo>
                  <a:cubicBezTo>
                    <a:pt x="1" y="2"/>
                    <a:pt x="1" y="2"/>
                    <a:pt x="1" y="2"/>
                  </a:cubicBezTo>
                  <a:lnTo>
                    <a:pt x="1" y="1"/>
                  </a:lnTo>
                  <a:close/>
                </a:path>
              </a:pathLst>
            </a:custGeom>
            <a:solidFill>
              <a:srgbClr val="8BA6BD"/>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92" name="Freeform 102">
              <a:extLst>
                <a:ext uri="{FF2B5EF4-FFF2-40B4-BE49-F238E27FC236}">
                  <a16:creationId xmlns:a16="http://schemas.microsoft.com/office/drawing/2014/main" id="{E112C058-2581-4BB6-AA34-453121F14887}"/>
                </a:ext>
              </a:extLst>
            </p:cNvPr>
            <p:cNvSpPr>
              <a:spLocks noChangeAspect="1"/>
            </p:cNvSpPr>
            <p:nvPr/>
          </p:nvSpPr>
          <p:spPr bwMode="auto">
            <a:xfrm>
              <a:off x="3434" y="3632"/>
              <a:ext cx="202" cy="98"/>
            </a:xfrm>
            <a:custGeom>
              <a:avLst/>
              <a:gdLst>
                <a:gd name="T0" fmla="*/ 0 w 202"/>
                <a:gd name="T1" fmla="*/ 0 h 98"/>
                <a:gd name="T2" fmla="*/ 202 w 202"/>
                <a:gd name="T3" fmla="*/ 54 h 98"/>
                <a:gd name="T4" fmla="*/ 202 w 202"/>
                <a:gd name="T5" fmla="*/ 98 h 98"/>
                <a:gd name="T6" fmla="*/ 0 w 202"/>
                <a:gd name="T7" fmla="*/ 40 h 98"/>
                <a:gd name="T8" fmla="*/ 0 w 202"/>
                <a:gd name="T9" fmla="*/ 0 h 98"/>
                <a:gd name="T10" fmla="*/ 0 w 202"/>
                <a:gd name="T11" fmla="*/ 0 h 98"/>
                <a:gd name="T12" fmla="*/ 0 60000 65536"/>
                <a:gd name="T13" fmla="*/ 0 60000 65536"/>
                <a:gd name="T14" fmla="*/ 0 60000 65536"/>
                <a:gd name="T15" fmla="*/ 0 60000 65536"/>
                <a:gd name="T16" fmla="*/ 0 60000 65536"/>
                <a:gd name="T17" fmla="*/ 0 60000 65536"/>
                <a:gd name="T18" fmla="*/ 0 w 202"/>
                <a:gd name="T19" fmla="*/ 0 h 98"/>
                <a:gd name="T20" fmla="*/ 202 w 202"/>
                <a:gd name="T21" fmla="*/ 98 h 98"/>
              </a:gdLst>
              <a:ahLst/>
              <a:cxnLst>
                <a:cxn ang="T12">
                  <a:pos x="T0" y="T1"/>
                </a:cxn>
                <a:cxn ang="T13">
                  <a:pos x="T2" y="T3"/>
                </a:cxn>
                <a:cxn ang="T14">
                  <a:pos x="T4" y="T5"/>
                </a:cxn>
                <a:cxn ang="T15">
                  <a:pos x="T6" y="T7"/>
                </a:cxn>
                <a:cxn ang="T16">
                  <a:pos x="T8" y="T9"/>
                </a:cxn>
                <a:cxn ang="T17">
                  <a:pos x="T10" y="T11"/>
                </a:cxn>
              </a:cxnLst>
              <a:rect l="T18" t="T19" r="T20" b="T21"/>
              <a:pathLst>
                <a:path w="202" h="98">
                  <a:moveTo>
                    <a:pt x="0" y="0"/>
                  </a:moveTo>
                  <a:lnTo>
                    <a:pt x="202" y="54"/>
                  </a:lnTo>
                  <a:lnTo>
                    <a:pt x="202" y="98"/>
                  </a:lnTo>
                  <a:lnTo>
                    <a:pt x="0" y="40"/>
                  </a:lnTo>
                  <a:lnTo>
                    <a:pt x="0" y="0"/>
                  </a:ln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93" name="Freeform 103">
              <a:extLst>
                <a:ext uri="{FF2B5EF4-FFF2-40B4-BE49-F238E27FC236}">
                  <a16:creationId xmlns:a16="http://schemas.microsoft.com/office/drawing/2014/main" id="{F0EDAB14-951A-478C-99A2-A0217851944A}"/>
                </a:ext>
              </a:extLst>
            </p:cNvPr>
            <p:cNvSpPr>
              <a:spLocks noChangeAspect="1"/>
            </p:cNvSpPr>
            <p:nvPr/>
          </p:nvSpPr>
          <p:spPr bwMode="auto">
            <a:xfrm>
              <a:off x="3636" y="3622"/>
              <a:ext cx="78" cy="108"/>
            </a:xfrm>
            <a:custGeom>
              <a:avLst/>
              <a:gdLst>
                <a:gd name="T0" fmla="*/ 78 w 78"/>
                <a:gd name="T1" fmla="*/ 0 h 108"/>
                <a:gd name="T2" fmla="*/ 0 w 78"/>
                <a:gd name="T3" fmla="*/ 64 h 108"/>
                <a:gd name="T4" fmla="*/ 0 w 78"/>
                <a:gd name="T5" fmla="*/ 108 h 108"/>
                <a:gd name="T6" fmla="*/ 78 w 78"/>
                <a:gd name="T7" fmla="*/ 40 h 108"/>
                <a:gd name="T8" fmla="*/ 78 w 78"/>
                <a:gd name="T9" fmla="*/ 0 h 108"/>
                <a:gd name="T10" fmla="*/ 78 w 78"/>
                <a:gd name="T11" fmla="*/ 0 h 108"/>
                <a:gd name="T12" fmla="*/ 0 60000 65536"/>
                <a:gd name="T13" fmla="*/ 0 60000 65536"/>
                <a:gd name="T14" fmla="*/ 0 60000 65536"/>
                <a:gd name="T15" fmla="*/ 0 60000 65536"/>
                <a:gd name="T16" fmla="*/ 0 60000 65536"/>
                <a:gd name="T17" fmla="*/ 0 60000 65536"/>
                <a:gd name="T18" fmla="*/ 0 w 78"/>
                <a:gd name="T19" fmla="*/ 0 h 108"/>
                <a:gd name="T20" fmla="*/ 78 w 78"/>
                <a:gd name="T21" fmla="*/ 108 h 108"/>
              </a:gdLst>
              <a:ahLst/>
              <a:cxnLst>
                <a:cxn ang="T12">
                  <a:pos x="T0" y="T1"/>
                </a:cxn>
                <a:cxn ang="T13">
                  <a:pos x="T2" y="T3"/>
                </a:cxn>
                <a:cxn ang="T14">
                  <a:pos x="T4" y="T5"/>
                </a:cxn>
                <a:cxn ang="T15">
                  <a:pos x="T6" y="T7"/>
                </a:cxn>
                <a:cxn ang="T16">
                  <a:pos x="T8" y="T9"/>
                </a:cxn>
                <a:cxn ang="T17">
                  <a:pos x="T10" y="T11"/>
                </a:cxn>
              </a:cxnLst>
              <a:rect l="T18" t="T19" r="T20" b="T21"/>
              <a:pathLst>
                <a:path w="78" h="108">
                  <a:moveTo>
                    <a:pt x="78" y="0"/>
                  </a:moveTo>
                  <a:lnTo>
                    <a:pt x="0" y="64"/>
                  </a:lnTo>
                  <a:lnTo>
                    <a:pt x="0" y="108"/>
                  </a:lnTo>
                  <a:lnTo>
                    <a:pt x="78" y="40"/>
                  </a:lnTo>
                  <a:lnTo>
                    <a:pt x="78"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94" name="Freeform 104">
              <a:extLst>
                <a:ext uri="{FF2B5EF4-FFF2-40B4-BE49-F238E27FC236}">
                  <a16:creationId xmlns:a16="http://schemas.microsoft.com/office/drawing/2014/main" id="{F9B3C03A-C7DC-4BD8-B11E-E127B72AEB46}"/>
                </a:ext>
              </a:extLst>
            </p:cNvPr>
            <p:cNvSpPr>
              <a:spLocks noChangeAspect="1"/>
            </p:cNvSpPr>
            <p:nvPr/>
          </p:nvSpPr>
          <p:spPr bwMode="auto">
            <a:xfrm>
              <a:off x="3632" y="3684"/>
              <a:ext cx="6" cy="46"/>
            </a:xfrm>
            <a:custGeom>
              <a:avLst/>
              <a:gdLst>
                <a:gd name="T0" fmla="*/ 6 w 6"/>
                <a:gd name="T1" fmla="*/ 36 h 46"/>
                <a:gd name="T2" fmla="*/ 2 w 6"/>
                <a:gd name="T3" fmla="*/ 46 h 46"/>
                <a:gd name="T4" fmla="*/ 0 w 6"/>
                <a:gd name="T5" fmla="*/ 38 h 46"/>
                <a:gd name="T6" fmla="*/ 0 w 6"/>
                <a:gd name="T7" fmla="*/ 0 h 46"/>
                <a:gd name="T8" fmla="*/ 6 w 6"/>
                <a:gd name="T9" fmla="*/ 0 h 46"/>
                <a:gd name="T10" fmla="*/ 6 w 6"/>
                <a:gd name="T11" fmla="*/ 36 h 46"/>
                <a:gd name="T12" fmla="*/ 6 w 6"/>
                <a:gd name="T13" fmla="*/ 36 h 46"/>
                <a:gd name="T14" fmla="*/ 0 60000 65536"/>
                <a:gd name="T15" fmla="*/ 0 60000 65536"/>
                <a:gd name="T16" fmla="*/ 0 60000 65536"/>
                <a:gd name="T17" fmla="*/ 0 60000 65536"/>
                <a:gd name="T18" fmla="*/ 0 60000 65536"/>
                <a:gd name="T19" fmla="*/ 0 60000 65536"/>
                <a:gd name="T20" fmla="*/ 0 60000 65536"/>
                <a:gd name="T21" fmla="*/ 0 w 6"/>
                <a:gd name="T22" fmla="*/ 0 h 46"/>
                <a:gd name="T23" fmla="*/ 6 w 6"/>
                <a:gd name="T24" fmla="*/ 46 h 4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 h="46">
                  <a:moveTo>
                    <a:pt x="6" y="36"/>
                  </a:moveTo>
                  <a:lnTo>
                    <a:pt x="2" y="46"/>
                  </a:lnTo>
                  <a:lnTo>
                    <a:pt x="0" y="38"/>
                  </a:lnTo>
                  <a:lnTo>
                    <a:pt x="0" y="0"/>
                  </a:lnTo>
                  <a:lnTo>
                    <a:pt x="6" y="0"/>
                  </a:lnTo>
                  <a:lnTo>
                    <a:pt x="6" y="36"/>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95" name="Freeform 105">
              <a:extLst>
                <a:ext uri="{FF2B5EF4-FFF2-40B4-BE49-F238E27FC236}">
                  <a16:creationId xmlns:a16="http://schemas.microsoft.com/office/drawing/2014/main" id="{807AE3BD-CFD6-4B50-BF0C-06C2723C0D10}"/>
                </a:ext>
              </a:extLst>
            </p:cNvPr>
            <p:cNvSpPr>
              <a:spLocks noChangeAspect="1"/>
            </p:cNvSpPr>
            <p:nvPr/>
          </p:nvSpPr>
          <p:spPr bwMode="auto">
            <a:xfrm>
              <a:off x="3434" y="3576"/>
              <a:ext cx="280" cy="110"/>
            </a:xfrm>
            <a:custGeom>
              <a:avLst/>
              <a:gdLst>
                <a:gd name="T0" fmla="*/ 94 w 280"/>
                <a:gd name="T1" fmla="*/ 0 h 110"/>
                <a:gd name="T2" fmla="*/ 280 w 280"/>
                <a:gd name="T3" fmla="*/ 46 h 110"/>
                <a:gd name="T4" fmla="*/ 202 w 280"/>
                <a:gd name="T5" fmla="*/ 110 h 110"/>
                <a:gd name="T6" fmla="*/ 0 w 280"/>
                <a:gd name="T7" fmla="*/ 56 h 110"/>
                <a:gd name="T8" fmla="*/ 94 w 280"/>
                <a:gd name="T9" fmla="*/ 0 h 110"/>
                <a:gd name="T10" fmla="*/ 94 w 280"/>
                <a:gd name="T11" fmla="*/ 0 h 110"/>
                <a:gd name="T12" fmla="*/ 0 60000 65536"/>
                <a:gd name="T13" fmla="*/ 0 60000 65536"/>
                <a:gd name="T14" fmla="*/ 0 60000 65536"/>
                <a:gd name="T15" fmla="*/ 0 60000 65536"/>
                <a:gd name="T16" fmla="*/ 0 60000 65536"/>
                <a:gd name="T17" fmla="*/ 0 60000 65536"/>
                <a:gd name="T18" fmla="*/ 0 w 280"/>
                <a:gd name="T19" fmla="*/ 0 h 110"/>
                <a:gd name="T20" fmla="*/ 280 w 280"/>
                <a:gd name="T21" fmla="*/ 110 h 110"/>
              </a:gdLst>
              <a:ahLst/>
              <a:cxnLst>
                <a:cxn ang="T12">
                  <a:pos x="T0" y="T1"/>
                </a:cxn>
                <a:cxn ang="T13">
                  <a:pos x="T2" y="T3"/>
                </a:cxn>
                <a:cxn ang="T14">
                  <a:pos x="T4" y="T5"/>
                </a:cxn>
                <a:cxn ang="T15">
                  <a:pos x="T6" y="T7"/>
                </a:cxn>
                <a:cxn ang="T16">
                  <a:pos x="T8" y="T9"/>
                </a:cxn>
                <a:cxn ang="T17">
                  <a:pos x="T10" y="T11"/>
                </a:cxn>
              </a:cxnLst>
              <a:rect l="T18" t="T19" r="T20" b="T21"/>
              <a:pathLst>
                <a:path w="280" h="110">
                  <a:moveTo>
                    <a:pt x="94" y="0"/>
                  </a:moveTo>
                  <a:lnTo>
                    <a:pt x="280" y="46"/>
                  </a:lnTo>
                  <a:lnTo>
                    <a:pt x="202" y="110"/>
                  </a:lnTo>
                  <a:lnTo>
                    <a:pt x="0" y="56"/>
                  </a:lnTo>
                  <a:lnTo>
                    <a:pt x="94" y="0"/>
                  </a:ln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96" name="Freeform 106">
              <a:extLst>
                <a:ext uri="{FF2B5EF4-FFF2-40B4-BE49-F238E27FC236}">
                  <a16:creationId xmlns:a16="http://schemas.microsoft.com/office/drawing/2014/main" id="{65F3376F-CB43-4EAB-96D1-44ACBA8260E6}"/>
                </a:ext>
              </a:extLst>
            </p:cNvPr>
            <p:cNvSpPr>
              <a:spLocks noChangeAspect="1"/>
            </p:cNvSpPr>
            <p:nvPr/>
          </p:nvSpPr>
          <p:spPr bwMode="auto">
            <a:xfrm>
              <a:off x="3434" y="3622"/>
              <a:ext cx="280" cy="64"/>
            </a:xfrm>
            <a:custGeom>
              <a:avLst/>
              <a:gdLst>
                <a:gd name="T0" fmla="*/ 200 w 280"/>
                <a:gd name="T1" fmla="*/ 60 h 64"/>
                <a:gd name="T2" fmla="*/ 8 w 280"/>
                <a:gd name="T3" fmla="*/ 10 h 64"/>
                <a:gd name="T4" fmla="*/ 0 w 280"/>
                <a:gd name="T5" fmla="*/ 10 h 64"/>
                <a:gd name="T6" fmla="*/ 202 w 280"/>
                <a:gd name="T7" fmla="*/ 64 h 64"/>
                <a:gd name="T8" fmla="*/ 280 w 280"/>
                <a:gd name="T9" fmla="*/ 0 h 64"/>
                <a:gd name="T10" fmla="*/ 274 w 280"/>
                <a:gd name="T11" fmla="*/ 2 h 64"/>
                <a:gd name="T12" fmla="*/ 200 w 280"/>
                <a:gd name="T13" fmla="*/ 60 h 64"/>
                <a:gd name="T14" fmla="*/ 200 w 280"/>
                <a:gd name="T15" fmla="*/ 60 h 64"/>
                <a:gd name="T16" fmla="*/ 0 60000 65536"/>
                <a:gd name="T17" fmla="*/ 0 60000 65536"/>
                <a:gd name="T18" fmla="*/ 0 60000 65536"/>
                <a:gd name="T19" fmla="*/ 0 60000 65536"/>
                <a:gd name="T20" fmla="*/ 0 60000 65536"/>
                <a:gd name="T21" fmla="*/ 0 60000 65536"/>
                <a:gd name="T22" fmla="*/ 0 60000 65536"/>
                <a:gd name="T23" fmla="*/ 0 60000 65536"/>
                <a:gd name="T24" fmla="*/ 0 w 280"/>
                <a:gd name="T25" fmla="*/ 0 h 64"/>
                <a:gd name="T26" fmla="*/ 280 w 280"/>
                <a:gd name="T27" fmla="*/ 64 h 6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80" h="64">
                  <a:moveTo>
                    <a:pt x="200" y="60"/>
                  </a:moveTo>
                  <a:lnTo>
                    <a:pt x="8" y="10"/>
                  </a:lnTo>
                  <a:lnTo>
                    <a:pt x="0" y="10"/>
                  </a:lnTo>
                  <a:lnTo>
                    <a:pt x="202" y="64"/>
                  </a:lnTo>
                  <a:lnTo>
                    <a:pt x="280" y="0"/>
                  </a:lnTo>
                  <a:lnTo>
                    <a:pt x="274" y="2"/>
                  </a:lnTo>
                  <a:lnTo>
                    <a:pt x="200" y="60"/>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97" name="Freeform 107">
              <a:extLst>
                <a:ext uri="{FF2B5EF4-FFF2-40B4-BE49-F238E27FC236}">
                  <a16:creationId xmlns:a16="http://schemas.microsoft.com/office/drawing/2014/main" id="{BB048385-B1A9-4EE6-A27F-DD8E32AA6F4A}"/>
                </a:ext>
              </a:extLst>
            </p:cNvPr>
            <p:cNvSpPr>
              <a:spLocks noChangeAspect="1"/>
            </p:cNvSpPr>
            <p:nvPr/>
          </p:nvSpPr>
          <p:spPr bwMode="auto">
            <a:xfrm>
              <a:off x="3610" y="3604"/>
              <a:ext cx="48" cy="60"/>
            </a:xfrm>
            <a:custGeom>
              <a:avLst/>
              <a:gdLst>
                <a:gd name="T0" fmla="*/ 42 w 48"/>
                <a:gd name="T1" fmla="*/ 8 h 60"/>
                <a:gd name="T2" fmla="*/ 0 w 48"/>
                <a:gd name="T3" fmla="*/ 44 h 60"/>
                <a:gd name="T4" fmla="*/ 0 w 48"/>
                <a:gd name="T5" fmla="*/ 60 h 60"/>
                <a:gd name="T6" fmla="*/ 48 w 48"/>
                <a:gd name="T7" fmla="*/ 20 h 60"/>
                <a:gd name="T8" fmla="*/ 42 w 48"/>
                <a:gd name="T9" fmla="*/ 0 h 60"/>
                <a:gd name="T10" fmla="*/ 42 w 48"/>
                <a:gd name="T11" fmla="*/ 8 h 60"/>
                <a:gd name="T12" fmla="*/ 0 60000 65536"/>
                <a:gd name="T13" fmla="*/ 0 60000 65536"/>
                <a:gd name="T14" fmla="*/ 0 60000 65536"/>
                <a:gd name="T15" fmla="*/ 0 60000 65536"/>
                <a:gd name="T16" fmla="*/ 0 60000 65536"/>
                <a:gd name="T17" fmla="*/ 0 60000 65536"/>
                <a:gd name="T18" fmla="*/ 0 w 48"/>
                <a:gd name="T19" fmla="*/ 0 h 60"/>
                <a:gd name="T20" fmla="*/ 48 w 48"/>
                <a:gd name="T21" fmla="*/ 60 h 60"/>
              </a:gdLst>
              <a:ahLst/>
              <a:cxnLst>
                <a:cxn ang="T12">
                  <a:pos x="T0" y="T1"/>
                </a:cxn>
                <a:cxn ang="T13">
                  <a:pos x="T2" y="T3"/>
                </a:cxn>
                <a:cxn ang="T14">
                  <a:pos x="T4" y="T5"/>
                </a:cxn>
                <a:cxn ang="T15">
                  <a:pos x="T6" y="T7"/>
                </a:cxn>
                <a:cxn ang="T16">
                  <a:pos x="T8" y="T9"/>
                </a:cxn>
                <a:cxn ang="T17">
                  <a:pos x="T10" y="T11"/>
                </a:cxn>
              </a:cxnLst>
              <a:rect l="T18" t="T19" r="T20" b="T21"/>
              <a:pathLst>
                <a:path w="48" h="60">
                  <a:moveTo>
                    <a:pt x="42" y="8"/>
                  </a:moveTo>
                  <a:lnTo>
                    <a:pt x="0" y="44"/>
                  </a:lnTo>
                  <a:lnTo>
                    <a:pt x="0" y="60"/>
                  </a:lnTo>
                  <a:lnTo>
                    <a:pt x="48" y="20"/>
                  </a:lnTo>
                  <a:lnTo>
                    <a:pt x="42" y="0"/>
                  </a:lnTo>
                  <a:lnTo>
                    <a:pt x="42" y="8"/>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98" name="Freeform 108">
              <a:extLst>
                <a:ext uri="{FF2B5EF4-FFF2-40B4-BE49-F238E27FC236}">
                  <a16:creationId xmlns:a16="http://schemas.microsoft.com/office/drawing/2014/main" id="{8B57629D-34A8-4679-9A29-FE681443FAFB}"/>
                </a:ext>
              </a:extLst>
            </p:cNvPr>
            <p:cNvSpPr>
              <a:spLocks noChangeAspect="1"/>
            </p:cNvSpPr>
            <p:nvPr/>
          </p:nvSpPr>
          <p:spPr bwMode="auto">
            <a:xfrm>
              <a:off x="3488" y="3616"/>
              <a:ext cx="122" cy="48"/>
            </a:xfrm>
            <a:custGeom>
              <a:avLst/>
              <a:gdLst>
                <a:gd name="T0" fmla="*/ 0 w 122"/>
                <a:gd name="T1" fmla="*/ 0 h 48"/>
                <a:gd name="T2" fmla="*/ 122 w 122"/>
                <a:gd name="T3" fmla="*/ 32 h 48"/>
                <a:gd name="T4" fmla="*/ 122 w 122"/>
                <a:gd name="T5" fmla="*/ 48 h 48"/>
                <a:gd name="T6" fmla="*/ 0 w 122"/>
                <a:gd name="T7" fmla="*/ 16 h 48"/>
                <a:gd name="T8" fmla="*/ 0 w 122"/>
                <a:gd name="T9" fmla="*/ 0 h 48"/>
                <a:gd name="T10" fmla="*/ 0 w 122"/>
                <a:gd name="T11" fmla="*/ 0 h 48"/>
                <a:gd name="T12" fmla="*/ 0 60000 65536"/>
                <a:gd name="T13" fmla="*/ 0 60000 65536"/>
                <a:gd name="T14" fmla="*/ 0 60000 65536"/>
                <a:gd name="T15" fmla="*/ 0 60000 65536"/>
                <a:gd name="T16" fmla="*/ 0 60000 65536"/>
                <a:gd name="T17" fmla="*/ 0 60000 65536"/>
                <a:gd name="T18" fmla="*/ 0 w 122"/>
                <a:gd name="T19" fmla="*/ 0 h 48"/>
                <a:gd name="T20" fmla="*/ 122 w 122"/>
                <a:gd name="T21" fmla="*/ 48 h 48"/>
              </a:gdLst>
              <a:ahLst/>
              <a:cxnLst>
                <a:cxn ang="T12">
                  <a:pos x="T0" y="T1"/>
                </a:cxn>
                <a:cxn ang="T13">
                  <a:pos x="T2" y="T3"/>
                </a:cxn>
                <a:cxn ang="T14">
                  <a:pos x="T4" y="T5"/>
                </a:cxn>
                <a:cxn ang="T15">
                  <a:pos x="T6" y="T7"/>
                </a:cxn>
                <a:cxn ang="T16">
                  <a:pos x="T8" y="T9"/>
                </a:cxn>
                <a:cxn ang="T17">
                  <a:pos x="T10" y="T11"/>
                </a:cxn>
              </a:cxnLst>
              <a:rect l="T18" t="T19" r="T20" b="T21"/>
              <a:pathLst>
                <a:path w="122" h="48">
                  <a:moveTo>
                    <a:pt x="0" y="0"/>
                  </a:moveTo>
                  <a:lnTo>
                    <a:pt x="122" y="32"/>
                  </a:lnTo>
                  <a:lnTo>
                    <a:pt x="122" y="48"/>
                  </a:lnTo>
                  <a:lnTo>
                    <a:pt x="0" y="16"/>
                  </a:lnTo>
                  <a:lnTo>
                    <a:pt x="0" y="0"/>
                  </a:ln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199" name="Freeform 109">
              <a:extLst>
                <a:ext uri="{FF2B5EF4-FFF2-40B4-BE49-F238E27FC236}">
                  <a16:creationId xmlns:a16="http://schemas.microsoft.com/office/drawing/2014/main" id="{64D0BED7-370A-45EE-BB3A-B7C05D675AEA}"/>
                </a:ext>
              </a:extLst>
            </p:cNvPr>
            <p:cNvSpPr>
              <a:spLocks noChangeAspect="1"/>
            </p:cNvSpPr>
            <p:nvPr/>
          </p:nvSpPr>
          <p:spPr bwMode="auto">
            <a:xfrm>
              <a:off x="3488" y="3604"/>
              <a:ext cx="140" cy="46"/>
            </a:xfrm>
            <a:custGeom>
              <a:avLst/>
              <a:gdLst>
                <a:gd name="T0" fmla="*/ 0 w 140"/>
                <a:gd name="T1" fmla="*/ 12 h 46"/>
                <a:gd name="T2" fmla="*/ 122 w 140"/>
                <a:gd name="T3" fmla="*/ 46 h 46"/>
                <a:gd name="T4" fmla="*/ 140 w 140"/>
                <a:gd name="T5" fmla="*/ 32 h 46"/>
                <a:gd name="T6" fmla="*/ 22 w 140"/>
                <a:gd name="T7" fmla="*/ 0 h 46"/>
                <a:gd name="T8" fmla="*/ 0 w 140"/>
                <a:gd name="T9" fmla="*/ 12 h 46"/>
                <a:gd name="T10" fmla="*/ 0 w 140"/>
                <a:gd name="T11" fmla="*/ 12 h 46"/>
                <a:gd name="T12" fmla="*/ 0 60000 65536"/>
                <a:gd name="T13" fmla="*/ 0 60000 65536"/>
                <a:gd name="T14" fmla="*/ 0 60000 65536"/>
                <a:gd name="T15" fmla="*/ 0 60000 65536"/>
                <a:gd name="T16" fmla="*/ 0 60000 65536"/>
                <a:gd name="T17" fmla="*/ 0 60000 65536"/>
                <a:gd name="T18" fmla="*/ 0 w 140"/>
                <a:gd name="T19" fmla="*/ 0 h 46"/>
                <a:gd name="T20" fmla="*/ 140 w 140"/>
                <a:gd name="T21" fmla="*/ 46 h 46"/>
              </a:gdLst>
              <a:ahLst/>
              <a:cxnLst>
                <a:cxn ang="T12">
                  <a:pos x="T0" y="T1"/>
                </a:cxn>
                <a:cxn ang="T13">
                  <a:pos x="T2" y="T3"/>
                </a:cxn>
                <a:cxn ang="T14">
                  <a:pos x="T4" y="T5"/>
                </a:cxn>
                <a:cxn ang="T15">
                  <a:pos x="T6" y="T7"/>
                </a:cxn>
                <a:cxn ang="T16">
                  <a:pos x="T8" y="T9"/>
                </a:cxn>
                <a:cxn ang="T17">
                  <a:pos x="T10" y="T11"/>
                </a:cxn>
              </a:cxnLst>
              <a:rect l="T18" t="T19" r="T20" b="T21"/>
              <a:pathLst>
                <a:path w="140" h="46">
                  <a:moveTo>
                    <a:pt x="0" y="12"/>
                  </a:moveTo>
                  <a:lnTo>
                    <a:pt x="122" y="46"/>
                  </a:lnTo>
                  <a:lnTo>
                    <a:pt x="140" y="32"/>
                  </a:lnTo>
                  <a:lnTo>
                    <a:pt x="22" y="0"/>
                  </a:lnTo>
                  <a:lnTo>
                    <a:pt x="0" y="12"/>
                  </a:ln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00" name="Freeform 110">
              <a:extLst>
                <a:ext uri="{FF2B5EF4-FFF2-40B4-BE49-F238E27FC236}">
                  <a16:creationId xmlns:a16="http://schemas.microsoft.com/office/drawing/2014/main" id="{B0DB42B7-74D7-4A85-99E1-8F07F742CF46}"/>
                </a:ext>
              </a:extLst>
            </p:cNvPr>
            <p:cNvSpPr>
              <a:spLocks noChangeAspect="1"/>
            </p:cNvSpPr>
            <p:nvPr/>
          </p:nvSpPr>
          <p:spPr bwMode="auto">
            <a:xfrm>
              <a:off x="3456" y="3652"/>
              <a:ext cx="18" cy="14"/>
            </a:xfrm>
            <a:custGeom>
              <a:avLst/>
              <a:gdLst>
                <a:gd name="T0" fmla="*/ 0 w 18"/>
                <a:gd name="T1" fmla="*/ 0 h 14"/>
                <a:gd name="T2" fmla="*/ 18 w 18"/>
                <a:gd name="T3" fmla="*/ 6 h 14"/>
                <a:gd name="T4" fmla="*/ 18 w 18"/>
                <a:gd name="T5" fmla="*/ 14 h 14"/>
                <a:gd name="T6" fmla="*/ 0 w 18"/>
                <a:gd name="T7" fmla="*/ 8 h 14"/>
                <a:gd name="T8" fmla="*/ 0 w 18"/>
                <a:gd name="T9" fmla="*/ 0 h 14"/>
                <a:gd name="T10" fmla="*/ 0 w 18"/>
                <a:gd name="T11" fmla="*/ 0 h 14"/>
                <a:gd name="T12" fmla="*/ 0 60000 65536"/>
                <a:gd name="T13" fmla="*/ 0 60000 65536"/>
                <a:gd name="T14" fmla="*/ 0 60000 65536"/>
                <a:gd name="T15" fmla="*/ 0 60000 65536"/>
                <a:gd name="T16" fmla="*/ 0 60000 65536"/>
                <a:gd name="T17" fmla="*/ 0 60000 65536"/>
                <a:gd name="T18" fmla="*/ 0 w 18"/>
                <a:gd name="T19" fmla="*/ 0 h 14"/>
                <a:gd name="T20" fmla="*/ 18 w 18"/>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18" h="14">
                  <a:moveTo>
                    <a:pt x="0" y="0"/>
                  </a:moveTo>
                  <a:lnTo>
                    <a:pt x="18" y="6"/>
                  </a:lnTo>
                  <a:lnTo>
                    <a:pt x="18" y="14"/>
                  </a:lnTo>
                  <a:lnTo>
                    <a:pt x="0" y="8"/>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01" name="Freeform 111">
              <a:extLst>
                <a:ext uri="{FF2B5EF4-FFF2-40B4-BE49-F238E27FC236}">
                  <a16:creationId xmlns:a16="http://schemas.microsoft.com/office/drawing/2014/main" id="{CD85D968-B6AD-42AE-88DB-82DAF27F250E}"/>
                </a:ext>
              </a:extLst>
            </p:cNvPr>
            <p:cNvSpPr>
              <a:spLocks noChangeAspect="1"/>
            </p:cNvSpPr>
            <p:nvPr/>
          </p:nvSpPr>
          <p:spPr bwMode="auto">
            <a:xfrm>
              <a:off x="3454" y="3652"/>
              <a:ext cx="20" cy="14"/>
            </a:xfrm>
            <a:custGeom>
              <a:avLst/>
              <a:gdLst>
                <a:gd name="T0" fmla="*/ 2 w 20"/>
                <a:gd name="T1" fmla="*/ 8 h 14"/>
                <a:gd name="T2" fmla="*/ 2 w 20"/>
                <a:gd name="T3" fmla="*/ 0 h 14"/>
                <a:gd name="T4" fmla="*/ 0 w 20"/>
                <a:gd name="T5" fmla="*/ 0 h 14"/>
                <a:gd name="T6" fmla="*/ 0 w 20"/>
                <a:gd name="T7" fmla="*/ 8 h 14"/>
                <a:gd name="T8" fmla="*/ 20 w 20"/>
                <a:gd name="T9" fmla="*/ 14 h 14"/>
                <a:gd name="T10" fmla="*/ 20 w 20"/>
                <a:gd name="T11" fmla="*/ 14 h 14"/>
                <a:gd name="T12" fmla="*/ 2 w 20"/>
                <a:gd name="T13" fmla="*/ 8 h 14"/>
                <a:gd name="T14" fmla="*/ 2 w 20"/>
                <a:gd name="T15" fmla="*/ 8 h 14"/>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14"/>
                <a:gd name="T26" fmla="*/ 20 w 20"/>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14">
                  <a:moveTo>
                    <a:pt x="2" y="8"/>
                  </a:moveTo>
                  <a:lnTo>
                    <a:pt x="2" y="0"/>
                  </a:lnTo>
                  <a:lnTo>
                    <a:pt x="0" y="0"/>
                  </a:lnTo>
                  <a:lnTo>
                    <a:pt x="0" y="8"/>
                  </a:lnTo>
                  <a:lnTo>
                    <a:pt x="20" y="14"/>
                  </a:lnTo>
                  <a:lnTo>
                    <a:pt x="2" y="8"/>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02" name="Freeform 112">
              <a:extLst>
                <a:ext uri="{FF2B5EF4-FFF2-40B4-BE49-F238E27FC236}">
                  <a16:creationId xmlns:a16="http://schemas.microsoft.com/office/drawing/2014/main" id="{CF8F5649-1D5C-4BF0-89D1-9AFE28039828}"/>
                </a:ext>
              </a:extLst>
            </p:cNvPr>
            <p:cNvSpPr>
              <a:spLocks noChangeAspect="1"/>
            </p:cNvSpPr>
            <p:nvPr/>
          </p:nvSpPr>
          <p:spPr bwMode="auto">
            <a:xfrm>
              <a:off x="3594" y="3682"/>
              <a:ext cx="18" cy="14"/>
            </a:xfrm>
            <a:custGeom>
              <a:avLst/>
              <a:gdLst>
                <a:gd name="T0" fmla="*/ 0 w 18"/>
                <a:gd name="T1" fmla="*/ 0 h 14"/>
                <a:gd name="T2" fmla="*/ 18 w 18"/>
                <a:gd name="T3" fmla="*/ 6 h 14"/>
                <a:gd name="T4" fmla="*/ 18 w 18"/>
                <a:gd name="T5" fmla="*/ 14 h 14"/>
                <a:gd name="T6" fmla="*/ 0 w 18"/>
                <a:gd name="T7" fmla="*/ 6 h 14"/>
                <a:gd name="T8" fmla="*/ 0 w 18"/>
                <a:gd name="T9" fmla="*/ 0 h 14"/>
                <a:gd name="T10" fmla="*/ 0 w 18"/>
                <a:gd name="T11" fmla="*/ 0 h 14"/>
                <a:gd name="T12" fmla="*/ 0 60000 65536"/>
                <a:gd name="T13" fmla="*/ 0 60000 65536"/>
                <a:gd name="T14" fmla="*/ 0 60000 65536"/>
                <a:gd name="T15" fmla="*/ 0 60000 65536"/>
                <a:gd name="T16" fmla="*/ 0 60000 65536"/>
                <a:gd name="T17" fmla="*/ 0 60000 65536"/>
                <a:gd name="T18" fmla="*/ 0 w 18"/>
                <a:gd name="T19" fmla="*/ 0 h 14"/>
                <a:gd name="T20" fmla="*/ 18 w 18"/>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18" h="14">
                  <a:moveTo>
                    <a:pt x="0" y="0"/>
                  </a:moveTo>
                  <a:lnTo>
                    <a:pt x="18" y="6"/>
                  </a:lnTo>
                  <a:lnTo>
                    <a:pt x="18" y="14"/>
                  </a:lnTo>
                  <a:lnTo>
                    <a:pt x="0" y="6"/>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03" name="Freeform 113">
              <a:extLst>
                <a:ext uri="{FF2B5EF4-FFF2-40B4-BE49-F238E27FC236}">
                  <a16:creationId xmlns:a16="http://schemas.microsoft.com/office/drawing/2014/main" id="{9D03C013-3BAF-4061-957A-39CF636E45E8}"/>
                </a:ext>
              </a:extLst>
            </p:cNvPr>
            <p:cNvSpPr>
              <a:spLocks noChangeAspect="1"/>
            </p:cNvSpPr>
            <p:nvPr/>
          </p:nvSpPr>
          <p:spPr bwMode="auto">
            <a:xfrm>
              <a:off x="3592" y="3682"/>
              <a:ext cx="20" cy="14"/>
            </a:xfrm>
            <a:custGeom>
              <a:avLst/>
              <a:gdLst>
                <a:gd name="T0" fmla="*/ 2 w 20"/>
                <a:gd name="T1" fmla="*/ 6 h 14"/>
                <a:gd name="T2" fmla="*/ 2 w 20"/>
                <a:gd name="T3" fmla="*/ 0 h 14"/>
                <a:gd name="T4" fmla="*/ 0 w 20"/>
                <a:gd name="T5" fmla="*/ 0 h 14"/>
                <a:gd name="T6" fmla="*/ 0 w 20"/>
                <a:gd name="T7" fmla="*/ 8 h 14"/>
                <a:gd name="T8" fmla="*/ 20 w 20"/>
                <a:gd name="T9" fmla="*/ 14 h 14"/>
                <a:gd name="T10" fmla="*/ 20 w 20"/>
                <a:gd name="T11" fmla="*/ 14 h 14"/>
                <a:gd name="T12" fmla="*/ 2 w 20"/>
                <a:gd name="T13" fmla="*/ 6 h 14"/>
                <a:gd name="T14" fmla="*/ 2 w 20"/>
                <a:gd name="T15" fmla="*/ 6 h 14"/>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14"/>
                <a:gd name="T26" fmla="*/ 20 w 20"/>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14">
                  <a:moveTo>
                    <a:pt x="2" y="6"/>
                  </a:moveTo>
                  <a:lnTo>
                    <a:pt x="2" y="0"/>
                  </a:lnTo>
                  <a:lnTo>
                    <a:pt x="0" y="0"/>
                  </a:lnTo>
                  <a:lnTo>
                    <a:pt x="0" y="8"/>
                  </a:lnTo>
                  <a:lnTo>
                    <a:pt x="20" y="14"/>
                  </a:lnTo>
                  <a:lnTo>
                    <a:pt x="2" y="6"/>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04" name="Freeform 114">
              <a:extLst>
                <a:ext uri="{FF2B5EF4-FFF2-40B4-BE49-F238E27FC236}">
                  <a16:creationId xmlns:a16="http://schemas.microsoft.com/office/drawing/2014/main" id="{1DC3A1E2-0D2B-4A39-87B5-870BB69065A5}"/>
                </a:ext>
              </a:extLst>
            </p:cNvPr>
            <p:cNvSpPr>
              <a:spLocks noChangeAspect="1"/>
            </p:cNvSpPr>
            <p:nvPr/>
          </p:nvSpPr>
          <p:spPr bwMode="auto">
            <a:xfrm>
              <a:off x="3594" y="3694"/>
              <a:ext cx="18" cy="12"/>
            </a:xfrm>
            <a:custGeom>
              <a:avLst/>
              <a:gdLst>
                <a:gd name="T0" fmla="*/ 0 w 18"/>
                <a:gd name="T1" fmla="*/ 0 h 12"/>
                <a:gd name="T2" fmla="*/ 18 w 18"/>
                <a:gd name="T3" fmla="*/ 6 h 12"/>
                <a:gd name="T4" fmla="*/ 18 w 18"/>
                <a:gd name="T5" fmla="*/ 12 h 12"/>
                <a:gd name="T6" fmla="*/ 0 w 18"/>
                <a:gd name="T7" fmla="*/ 6 h 12"/>
                <a:gd name="T8" fmla="*/ 0 w 18"/>
                <a:gd name="T9" fmla="*/ 0 h 12"/>
                <a:gd name="T10" fmla="*/ 0 w 18"/>
                <a:gd name="T11" fmla="*/ 0 h 12"/>
                <a:gd name="T12" fmla="*/ 0 60000 65536"/>
                <a:gd name="T13" fmla="*/ 0 60000 65536"/>
                <a:gd name="T14" fmla="*/ 0 60000 65536"/>
                <a:gd name="T15" fmla="*/ 0 60000 65536"/>
                <a:gd name="T16" fmla="*/ 0 60000 65536"/>
                <a:gd name="T17" fmla="*/ 0 60000 65536"/>
                <a:gd name="T18" fmla="*/ 0 w 18"/>
                <a:gd name="T19" fmla="*/ 0 h 12"/>
                <a:gd name="T20" fmla="*/ 18 w 18"/>
                <a:gd name="T21" fmla="*/ 12 h 12"/>
              </a:gdLst>
              <a:ahLst/>
              <a:cxnLst>
                <a:cxn ang="T12">
                  <a:pos x="T0" y="T1"/>
                </a:cxn>
                <a:cxn ang="T13">
                  <a:pos x="T2" y="T3"/>
                </a:cxn>
                <a:cxn ang="T14">
                  <a:pos x="T4" y="T5"/>
                </a:cxn>
                <a:cxn ang="T15">
                  <a:pos x="T6" y="T7"/>
                </a:cxn>
                <a:cxn ang="T16">
                  <a:pos x="T8" y="T9"/>
                </a:cxn>
                <a:cxn ang="T17">
                  <a:pos x="T10" y="T11"/>
                </a:cxn>
              </a:cxnLst>
              <a:rect l="T18" t="T19" r="T20" b="T21"/>
              <a:pathLst>
                <a:path w="18" h="12">
                  <a:moveTo>
                    <a:pt x="0" y="0"/>
                  </a:moveTo>
                  <a:lnTo>
                    <a:pt x="18" y="6"/>
                  </a:lnTo>
                  <a:lnTo>
                    <a:pt x="18" y="12"/>
                  </a:lnTo>
                  <a:lnTo>
                    <a:pt x="0" y="6"/>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05" name="Freeform 115">
              <a:extLst>
                <a:ext uri="{FF2B5EF4-FFF2-40B4-BE49-F238E27FC236}">
                  <a16:creationId xmlns:a16="http://schemas.microsoft.com/office/drawing/2014/main" id="{7F837B41-D140-4649-8739-6E3B906FC8D1}"/>
                </a:ext>
              </a:extLst>
            </p:cNvPr>
            <p:cNvSpPr>
              <a:spLocks noChangeAspect="1"/>
            </p:cNvSpPr>
            <p:nvPr/>
          </p:nvSpPr>
          <p:spPr bwMode="auto">
            <a:xfrm>
              <a:off x="3592" y="3694"/>
              <a:ext cx="20" cy="12"/>
            </a:xfrm>
            <a:custGeom>
              <a:avLst/>
              <a:gdLst>
                <a:gd name="T0" fmla="*/ 2 w 20"/>
                <a:gd name="T1" fmla="*/ 6 h 12"/>
                <a:gd name="T2" fmla="*/ 2 w 20"/>
                <a:gd name="T3" fmla="*/ 0 h 12"/>
                <a:gd name="T4" fmla="*/ 0 w 20"/>
                <a:gd name="T5" fmla="*/ 0 h 12"/>
                <a:gd name="T6" fmla="*/ 0 w 20"/>
                <a:gd name="T7" fmla="*/ 6 h 12"/>
                <a:gd name="T8" fmla="*/ 20 w 20"/>
                <a:gd name="T9" fmla="*/ 12 h 12"/>
                <a:gd name="T10" fmla="*/ 20 w 20"/>
                <a:gd name="T11" fmla="*/ 12 h 12"/>
                <a:gd name="T12" fmla="*/ 2 w 20"/>
                <a:gd name="T13" fmla="*/ 6 h 12"/>
                <a:gd name="T14" fmla="*/ 2 w 20"/>
                <a:gd name="T15" fmla="*/ 6 h 12"/>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12"/>
                <a:gd name="T26" fmla="*/ 20 w 20"/>
                <a:gd name="T27" fmla="*/ 12 h 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12">
                  <a:moveTo>
                    <a:pt x="2" y="6"/>
                  </a:moveTo>
                  <a:lnTo>
                    <a:pt x="2" y="0"/>
                  </a:lnTo>
                  <a:lnTo>
                    <a:pt x="0" y="0"/>
                  </a:lnTo>
                  <a:lnTo>
                    <a:pt x="0" y="6"/>
                  </a:lnTo>
                  <a:lnTo>
                    <a:pt x="20" y="12"/>
                  </a:lnTo>
                  <a:lnTo>
                    <a:pt x="2" y="6"/>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06" name="Freeform 116">
              <a:extLst>
                <a:ext uri="{FF2B5EF4-FFF2-40B4-BE49-F238E27FC236}">
                  <a16:creationId xmlns:a16="http://schemas.microsoft.com/office/drawing/2014/main" id="{9052E05A-F778-4B01-8542-740BE5E41ABD}"/>
                </a:ext>
              </a:extLst>
            </p:cNvPr>
            <p:cNvSpPr>
              <a:spLocks noChangeAspect="1"/>
            </p:cNvSpPr>
            <p:nvPr/>
          </p:nvSpPr>
          <p:spPr bwMode="auto">
            <a:xfrm>
              <a:off x="3594" y="3704"/>
              <a:ext cx="18" cy="14"/>
            </a:xfrm>
            <a:custGeom>
              <a:avLst/>
              <a:gdLst>
                <a:gd name="T0" fmla="*/ 0 w 18"/>
                <a:gd name="T1" fmla="*/ 0 h 14"/>
                <a:gd name="T2" fmla="*/ 18 w 18"/>
                <a:gd name="T3" fmla="*/ 6 h 14"/>
                <a:gd name="T4" fmla="*/ 18 w 18"/>
                <a:gd name="T5" fmla="*/ 14 h 14"/>
                <a:gd name="T6" fmla="*/ 0 w 18"/>
                <a:gd name="T7" fmla="*/ 8 h 14"/>
                <a:gd name="T8" fmla="*/ 0 w 18"/>
                <a:gd name="T9" fmla="*/ 0 h 14"/>
                <a:gd name="T10" fmla="*/ 0 w 18"/>
                <a:gd name="T11" fmla="*/ 0 h 14"/>
                <a:gd name="T12" fmla="*/ 0 60000 65536"/>
                <a:gd name="T13" fmla="*/ 0 60000 65536"/>
                <a:gd name="T14" fmla="*/ 0 60000 65536"/>
                <a:gd name="T15" fmla="*/ 0 60000 65536"/>
                <a:gd name="T16" fmla="*/ 0 60000 65536"/>
                <a:gd name="T17" fmla="*/ 0 60000 65536"/>
                <a:gd name="T18" fmla="*/ 0 w 18"/>
                <a:gd name="T19" fmla="*/ 0 h 14"/>
                <a:gd name="T20" fmla="*/ 18 w 18"/>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18" h="14">
                  <a:moveTo>
                    <a:pt x="0" y="0"/>
                  </a:moveTo>
                  <a:lnTo>
                    <a:pt x="18" y="6"/>
                  </a:lnTo>
                  <a:lnTo>
                    <a:pt x="18" y="14"/>
                  </a:lnTo>
                  <a:lnTo>
                    <a:pt x="0" y="8"/>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07" name="Freeform 117">
              <a:extLst>
                <a:ext uri="{FF2B5EF4-FFF2-40B4-BE49-F238E27FC236}">
                  <a16:creationId xmlns:a16="http://schemas.microsoft.com/office/drawing/2014/main" id="{31A2834B-2C36-4074-9366-AA745A2543C5}"/>
                </a:ext>
              </a:extLst>
            </p:cNvPr>
            <p:cNvSpPr>
              <a:spLocks noChangeAspect="1"/>
            </p:cNvSpPr>
            <p:nvPr/>
          </p:nvSpPr>
          <p:spPr bwMode="auto">
            <a:xfrm>
              <a:off x="3592" y="3704"/>
              <a:ext cx="20" cy="14"/>
            </a:xfrm>
            <a:custGeom>
              <a:avLst/>
              <a:gdLst>
                <a:gd name="T0" fmla="*/ 2 w 20"/>
                <a:gd name="T1" fmla="*/ 6 h 14"/>
                <a:gd name="T2" fmla="*/ 2 w 20"/>
                <a:gd name="T3" fmla="*/ 0 h 14"/>
                <a:gd name="T4" fmla="*/ 0 w 20"/>
                <a:gd name="T5" fmla="*/ 0 h 14"/>
                <a:gd name="T6" fmla="*/ 0 w 20"/>
                <a:gd name="T7" fmla="*/ 8 h 14"/>
                <a:gd name="T8" fmla="*/ 20 w 20"/>
                <a:gd name="T9" fmla="*/ 14 h 14"/>
                <a:gd name="T10" fmla="*/ 20 w 20"/>
                <a:gd name="T11" fmla="*/ 14 h 14"/>
                <a:gd name="T12" fmla="*/ 2 w 20"/>
                <a:gd name="T13" fmla="*/ 6 h 14"/>
                <a:gd name="T14" fmla="*/ 2 w 20"/>
                <a:gd name="T15" fmla="*/ 6 h 14"/>
                <a:gd name="T16" fmla="*/ 0 60000 65536"/>
                <a:gd name="T17" fmla="*/ 0 60000 65536"/>
                <a:gd name="T18" fmla="*/ 0 60000 65536"/>
                <a:gd name="T19" fmla="*/ 0 60000 65536"/>
                <a:gd name="T20" fmla="*/ 0 60000 65536"/>
                <a:gd name="T21" fmla="*/ 0 60000 65536"/>
                <a:gd name="T22" fmla="*/ 0 60000 65536"/>
                <a:gd name="T23" fmla="*/ 0 60000 65536"/>
                <a:gd name="T24" fmla="*/ 0 w 20"/>
                <a:gd name="T25" fmla="*/ 0 h 14"/>
                <a:gd name="T26" fmla="*/ 20 w 20"/>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 h="14">
                  <a:moveTo>
                    <a:pt x="2" y="6"/>
                  </a:moveTo>
                  <a:lnTo>
                    <a:pt x="2" y="0"/>
                  </a:lnTo>
                  <a:lnTo>
                    <a:pt x="0" y="0"/>
                  </a:lnTo>
                  <a:lnTo>
                    <a:pt x="0" y="8"/>
                  </a:lnTo>
                  <a:lnTo>
                    <a:pt x="20" y="14"/>
                  </a:lnTo>
                  <a:lnTo>
                    <a:pt x="2" y="6"/>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08" name="Freeform 118">
              <a:extLst>
                <a:ext uri="{FF2B5EF4-FFF2-40B4-BE49-F238E27FC236}">
                  <a16:creationId xmlns:a16="http://schemas.microsoft.com/office/drawing/2014/main" id="{168A0F4D-6F14-4C7C-ADAF-812C0CFC598E}"/>
                </a:ext>
              </a:extLst>
            </p:cNvPr>
            <p:cNvSpPr>
              <a:spLocks noChangeAspect="1"/>
            </p:cNvSpPr>
            <p:nvPr/>
          </p:nvSpPr>
          <p:spPr bwMode="auto">
            <a:xfrm>
              <a:off x="3544" y="3710"/>
              <a:ext cx="78" cy="70"/>
            </a:xfrm>
            <a:custGeom>
              <a:avLst/>
              <a:gdLst>
                <a:gd name="T0" fmla="*/ 76 w 78"/>
                <a:gd name="T1" fmla="*/ 0 h 70"/>
                <a:gd name="T2" fmla="*/ 78 w 78"/>
                <a:gd name="T3" fmla="*/ 6 h 70"/>
                <a:gd name="T4" fmla="*/ 0 w 78"/>
                <a:gd name="T5" fmla="*/ 70 h 70"/>
                <a:gd name="T6" fmla="*/ 0 w 78"/>
                <a:gd name="T7" fmla="*/ 64 h 70"/>
                <a:gd name="T8" fmla="*/ 76 w 78"/>
                <a:gd name="T9" fmla="*/ 0 h 70"/>
                <a:gd name="T10" fmla="*/ 76 w 78"/>
                <a:gd name="T11" fmla="*/ 0 h 70"/>
                <a:gd name="T12" fmla="*/ 0 60000 65536"/>
                <a:gd name="T13" fmla="*/ 0 60000 65536"/>
                <a:gd name="T14" fmla="*/ 0 60000 65536"/>
                <a:gd name="T15" fmla="*/ 0 60000 65536"/>
                <a:gd name="T16" fmla="*/ 0 60000 65536"/>
                <a:gd name="T17" fmla="*/ 0 60000 65536"/>
                <a:gd name="T18" fmla="*/ 0 w 78"/>
                <a:gd name="T19" fmla="*/ 0 h 70"/>
                <a:gd name="T20" fmla="*/ 78 w 78"/>
                <a:gd name="T21" fmla="*/ 70 h 70"/>
              </a:gdLst>
              <a:ahLst/>
              <a:cxnLst>
                <a:cxn ang="T12">
                  <a:pos x="T0" y="T1"/>
                </a:cxn>
                <a:cxn ang="T13">
                  <a:pos x="T2" y="T3"/>
                </a:cxn>
                <a:cxn ang="T14">
                  <a:pos x="T4" y="T5"/>
                </a:cxn>
                <a:cxn ang="T15">
                  <a:pos x="T6" y="T7"/>
                </a:cxn>
                <a:cxn ang="T16">
                  <a:pos x="T8" y="T9"/>
                </a:cxn>
                <a:cxn ang="T17">
                  <a:pos x="T10" y="T11"/>
                </a:cxn>
              </a:cxnLst>
              <a:rect l="T18" t="T19" r="T20" b="T21"/>
              <a:pathLst>
                <a:path w="78" h="70">
                  <a:moveTo>
                    <a:pt x="76" y="0"/>
                  </a:moveTo>
                  <a:lnTo>
                    <a:pt x="78" y="6"/>
                  </a:lnTo>
                  <a:lnTo>
                    <a:pt x="0" y="70"/>
                  </a:lnTo>
                  <a:lnTo>
                    <a:pt x="0" y="64"/>
                  </a:lnTo>
                  <a:lnTo>
                    <a:pt x="76" y="0"/>
                  </a:lnTo>
                  <a:close/>
                </a:path>
              </a:pathLst>
            </a:custGeom>
            <a:solidFill>
              <a:srgbClr val="697F9B"/>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09" name="Freeform 119">
              <a:extLst>
                <a:ext uri="{FF2B5EF4-FFF2-40B4-BE49-F238E27FC236}">
                  <a16:creationId xmlns:a16="http://schemas.microsoft.com/office/drawing/2014/main" id="{AAF8E0AB-4E6D-43D5-A755-02AB6541AF00}"/>
                </a:ext>
              </a:extLst>
            </p:cNvPr>
            <p:cNvSpPr>
              <a:spLocks noChangeAspect="1"/>
            </p:cNvSpPr>
            <p:nvPr/>
          </p:nvSpPr>
          <p:spPr bwMode="auto">
            <a:xfrm>
              <a:off x="3364" y="3716"/>
              <a:ext cx="180" cy="64"/>
            </a:xfrm>
            <a:custGeom>
              <a:avLst/>
              <a:gdLst>
                <a:gd name="T0" fmla="*/ 180 w 180"/>
                <a:gd name="T1" fmla="*/ 58 h 64"/>
                <a:gd name="T2" fmla="*/ 0 w 180"/>
                <a:gd name="T3" fmla="*/ 0 h 64"/>
                <a:gd name="T4" fmla="*/ 0 w 180"/>
                <a:gd name="T5" fmla="*/ 4 h 64"/>
                <a:gd name="T6" fmla="*/ 180 w 180"/>
                <a:gd name="T7" fmla="*/ 64 h 64"/>
                <a:gd name="T8" fmla="*/ 180 w 180"/>
                <a:gd name="T9" fmla="*/ 58 h 64"/>
                <a:gd name="T10" fmla="*/ 180 w 180"/>
                <a:gd name="T11" fmla="*/ 58 h 64"/>
                <a:gd name="T12" fmla="*/ 0 60000 65536"/>
                <a:gd name="T13" fmla="*/ 0 60000 65536"/>
                <a:gd name="T14" fmla="*/ 0 60000 65536"/>
                <a:gd name="T15" fmla="*/ 0 60000 65536"/>
                <a:gd name="T16" fmla="*/ 0 60000 65536"/>
                <a:gd name="T17" fmla="*/ 0 60000 65536"/>
                <a:gd name="T18" fmla="*/ 0 w 180"/>
                <a:gd name="T19" fmla="*/ 0 h 64"/>
                <a:gd name="T20" fmla="*/ 180 w 180"/>
                <a:gd name="T21" fmla="*/ 64 h 64"/>
              </a:gdLst>
              <a:ahLst/>
              <a:cxnLst>
                <a:cxn ang="T12">
                  <a:pos x="T0" y="T1"/>
                </a:cxn>
                <a:cxn ang="T13">
                  <a:pos x="T2" y="T3"/>
                </a:cxn>
                <a:cxn ang="T14">
                  <a:pos x="T4" y="T5"/>
                </a:cxn>
                <a:cxn ang="T15">
                  <a:pos x="T6" y="T7"/>
                </a:cxn>
                <a:cxn ang="T16">
                  <a:pos x="T8" y="T9"/>
                </a:cxn>
                <a:cxn ang="T17">
                  <a:pos x="T10" y="T11"/>
                </a:cxn>
              </a:cxnLst>
              <a:rect l="T18" t="T19" r="T20" b="T21"/>
              <a:pathLst>
                <a:path w="180" h="64">
                  <a:moveTo>
                    <a:pt x="180" y="58"/>
                  </a:moveTo>
                  <a:lnTo>
                    <a:pt x="0" y="0"/>
                  </a:lnTo>
                  <a:lnTo>
                    <a:pt x="0" y="4"/>
                  </a:lnTo>
                  <a:lnTo>
                    <a:pt x="180" y="64"/>
                  </a:lnTo>
                  <a:lnTo>
                    <a:pt x="180" y="58"/>
                  </a:lnTo>
                  <a:close/>
                </a:path>
              </a:pathLst>
            </a:custGeom>
            <a:solidFill>
              <a:srgbClr val="BDC9D6"/>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10" name="Freeform 120">
              <a:extLst>
                <a:ext uri="{FF2B5EF4-FFF2-40B4-BE49-F238E27FC236}">
                  <a16:creationId xmlns:a16="http://schemas.microsoft.com/office/drawing/2014/main" id="{E93CF4F7-9E8A-4862-8D99-7FF006C24511}"/>
                </a:ext>
              </a:extLst>
            </p:cNvPr>
            <p:cNvSpPr>
              <a:spLocks noChangeAspect="1"/>
            </p:cNvSpPr>
            <p:nvPr/>
          </p:nvSpPr>
          <p:spPr bwMode="auto">
            <a:xfrm>
              <a:off x="3364" y="3662"/>
              <a:ext cx="256" cy="114"/>
            </a:xfrm>
            <a:custGeom>
              <a:avLst/>
              <a:gdLst>
                <a:gd name="T0" fmla="*/ 84 w 256"/>
                <a:gd name="T1" fmla="*/ 0 h 114"/>
                <a:gd name="T2" fmla="*/ 256 w 256"/>
                <a:gd name="T3" fmla="*/ 48 h 114"/>
                <a:gd name="T4" fmla="*/ 180 w 256"/>
                <a:gd name="T5" fmla="*/ 114 h 114"/>
                <a:gd name="T6" fmla="*/ 0 w 256"/>
                <a:gd name="T7" fmla="*/ 54 h 114"/>
                <a:gd name="T8" fmla="*/ 84 w 256"/>
                <a:gd name="T9" fmla="*/ 0 h 114"/>
                <a:gd name="T10" fmla="*/ 84 w 256"/>
                <a:gd name="T11" fmla="*/ 0 h 114"/>
                <a:gd name="T12" fmla="*/ 0 60000 65536"/>
                <a:gd name="T13" fmla="*/ 0 60000 65536"/>
                <a:gd name="T14" fmla="*/ 0 60000 65536"/>
                <a:gd name="T15" fmla="*/ 0 60000 65536"/>
                <a:gd name="T16" fmla="*/ 0 60000 65536"/>
                <a:gd name="T17" fmla="*/ 0 60000 65536"/>
                <a:gd name="T18" fmla="*/ 0 w 256"/>
                <a:gd name="T19" fmla="*/ 0 h 114"/>
                <a:gd name="T20" fmla="*/ 256 w 256"/>
                <a:gd name="T21" fmla="*/ 114 h 114"/>
              </a:gdLst>
              <a:ahLst/>
              <a:cxnLst>
                <a:cxn ang="T12">
                  <a:pos x="T0" y="T1"/>
                </a:cxn>
                <a:cxn ang="T13">
                  <a:pos x="T2" y="T3"/>
                </a:cxn>
                <a:cxn ang="T14">
                  <a:pos x="T4" y="T5"/>
                </a:cxn>
                <a:cxn ang="T15">
                  <a:pos x="T6" y="T7"/>
                </a:cxn>
                <a:cxn ang="T16">
                  <a:pos x="T8" y="T9"/>
                </a:cxn>
                <a:cxn ang="T17">
                  <a:pos x="T10" y="T11"/>
                </a:cxn>
              </a:cxnLst>
              <a:rect l="T18" t="T19" r="T20" b="T21"/>
              <a:pathLst>
                <a:path w="256" h="114">
                  <a:moveTo>
                    <a:pt x="84" y="0"/>
                  </a:moveTo>
                  <a:lnTo>
                    <a:pt x="256" y="48"/>
                  </a:lnTo>
                  <a:lnTo>
                    <a:pt x="180" y="114"/>
                  </a:lnTo>
                  <a:lnTo>
                    <a:pt x="0" y="54"/>
                  </a:lnTo>
                  <a:lnTo>
                    <a:pt x="84" y="0"/>
                  </a:lnTo>
                  <a:close/>
                </a:path>
              </a:pathLst>
            </a:custGeom>
            <a:solidFill>
              <a:srgbClr val="8BA6BD"/>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11" name="Freeform 121">
              <a:extLst>
                <a:ext uri="{FF2B5EF4-FFF2-40B4-BE49-F238E27FC236}">
                  <a16:creationId xmlns:a16="http://schemas.microsoft.com/office/drawing/2014/main" id="{DCECBD86-05FC-46FA-8C9F-FE4889B541C6}"/>
                </a:ext>
              </a:extLst>
            </p:cNvPr>
            <p:cNvSpPr>
              <a:spLocks noChangeAspect="1"/>
            </p:cNvSpPr>
            <p:nvPr/>
          </p:nvSpPr>
          <p:spPr bwMode="auto">
            <a:xfrm>
              <a:off x="3554" y="3446"/>
              <a:ext cx="146" cy="168"/>
            </a:xfrm>
            <a:custGeom>
              <a:avLst/>
              <a:gdLst>
                <a:gd name="T0" fmla="*/ 2147483647 w 73"/>
                <a:gd name="T1" fmla="*/ 2147483647 h 84"/>
                <a:gd name="T2" fmla="*/ 2147483647 w 73"/>
                <a:gd name="T3" fmla="*/ 2147483647 h 84"/>
                <a:gd name="T4" fmla="*/ 2147483647 w 73"/>
                <a:gd name="T5" fmla="*/ 2147483647 h 84"/>
                <a:gd name="T6" fmla="*/ 2147483647 w 73"/>
                <a:gd name="T7" fmla="*/ 0 h 84"/>
                <a:gd name="T8" fmla="*/ 2147483647 w 73"/>
                <a:gd name="T9" fmla="*/ 2147483647 h 84"/>
                <a:gd name="T10" fmla="*/ 0 w 73"/>
                <a:gd name="T11" fmla="*/ 2147483647 h 84"/>
                <a:gd name="T12" fmla="*/ 2147483647 w 73"/>
                <a:gd name="T13" fmla="*/ 2147483647 h 84"/>
                <a:gd name="T14" fmla="*/ 2147483647 w 73"/>
                <a:gd name="T15" fmla="*/ 2147483647 h 84"/>
                <a:gd name="T16" fmla="*/ 0 60000 65536"/>
                <a:gd name="T17" fmla="*/ 0 60000 65536"/>
                <a:gd name="T18" fmla="*/ 0 60000 65536"/>
                <a:gd name="T19" fmla="*/ 0 60000 65536"/>
                <a:gd name="T20" fmla="*/ 0 60000 65536"/>
                <a:gd name="T21" fmla="*/ 0 60000 65536"/>
                <a:gd name="T22" fmla="*/ 0 60000 65536"/>
                <a:gd name="T23" fmla="*/ 0 60000 65536"/>
                <a:gd name="T24" fmla="*/ 0 w 73"/>
                <a:gd name="T25" fmla="*/ 0 h 84"/>
                <a:gd name="T26" fmla="*/ 73 w 73"/>
                <a:gd name="T27" fmla="*/ 84 h 8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3" h="84">
                  <a:moveTo>
                    <a:pt x="52" y="84"/>
                  </a:moveTo>
                  <a:cubicBezTo>
                    <a:pt x="70" y="68"/>
                    <a:pt x="70" y="68"/>
                    <a:pt x="70" y="68"/>
                  </a:cubicBezTo>
                  <a:cubicBezTo>
                    <a:pt x="73" y="52"/>
                    <a:pt x="73" y="42"/>
                    <a:pt x="70" y="30"/>
                  </a:cubicBezTo>
                  <a:cubicBezTo>
                    <a:pt x="67" y="16"/>
                    <a:pt x="66" y="0"/>
                    <a:pt x="66" y="0"/>
                  </a:cubicBezTo>
                  <a:cubicBezTo>
                    <a:pt x="25" y="1"/>
                    <a:pt x="25" y="1"/>
                    <a:pt x="25" y="1"/>
                  </a:cubicBezTo>
                  <a:cubicBezTo>
                    <a:pt x="0" y="5"/>
                    <a:pt x="0" y="5"/>
                    <a:pt x="0" y="5"/>
                  </a:cubicBezTo>
                  <a:cubicBezTo>
                    <a:pt x="25" y="82"/>
                    <a:pt x="25" y="82"/>
                    <a:pt x="25" y="82"/>
                  </a:cubicBezTo>
                  <a:lnTo>
                    <a:pt x="52" y="84"/>
                  </a:lnTo>
                  <a:close/>
                </a:path>
              </a:pathLst>
            </a:custGeom>
            <a:solidFill>
              <a:srgbClr val="004F77"/>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12" name="Freeform 122">
              <a:extLst>
                <a:ext uri="{FF2B5EF4-FFF2-40B4-BE49-F238E27FC236}">
                  <a16:creationId xmlns:a16="http://schemas.microsoft.com/office/drawing/2014/main" id="{AB0318E6-7617-47E8-AA2F-DF664DC04158}"/>
                </a:ext>
              </a:extLst>
            </p:cNvPr>
            <p:cNvSpPr>
              <a:spLocks noChangeAspect="1"/>
            </p:cNvSpPr>
            <p:nvPr/>
          </p:nvSpPr>
          <p:spPr bwMode="auto">
            <a:xfrm>
              <a:off x="3552" y="3433"/>
              <a:ext cx="134" cy="37"/>
            </a:xfrm>
            <a:custGeom>
              <a:avLst/>
              <a:gdLst>
                <a:gd name="T0" fmla="*/ 102 w 134"/>
                <a:gd name="T1" fmla="*/ 33 h 37"/>
                <a:gd name="T2" fmla="*/ 134 w 134"/>
                <a:gd name="T3" fmla="*/ 13 h 37"/>
                <a:gd name="T4" fmla="*/ 58 w 134"/>
                <a:gd name="T5" fmla="*/ 0 h 37"/>
                <a:gd name="T6" fmla="*/ 0 w 134"/>
                <a:gd name="T7" fmla="*/ 19 h 37"/>
                <a:gd name="T8" fmla="*/ 92 w 134"/>
                <a:gd name="T9" fmla="*/ 37 h 37"/>
                <a:gd name="T10" fmla="*/ 102 w 134"/>
                <a:gd name="T11" fmla="*/ 33 h 37"/>
                <a:gd name="T12" fmla="*/ 102 w 134"/>
                <a:gd name="T13" fmla="*/ 33 h 37"/>
                <a:gd name="T14" fmla="*/ 0 60000 65536"/>
                <a:gd name="T15" fmla="*/ 0 60000 65536"/>
                <a:gd name="T16" fmla="*/ 0 60000 65536"/>
                <a:gd name="T17" fmla="*/ 0 60000 65536"/>
                <a:gd name="T18" fmla="*/ 0 60000 65536"/>
                <a:gd name="T19" fmla="*/ 0 60000 65536"/>
                <a:gd name="T20" fmla="*/ 0 60000 65536"/>
                <a:gd name="T21" fmla="*/ 0 w 134"/>
                <a:gd name="T22" fmla="*/ 0 h 37"/>
                <a:gd name="T23" fmla="*/ 134 w 134"/>
                <a:gd name="T24" fmla="*/ 37 h 3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4" h="37">
                  <a:moveTo>
                    <a:pt x="102" y="33"/>
                  </a:moveTo>
                  <a:lnTo>
                    <a:pt x="134" y="13"/>
                  </a:lnTo>
                  <a:lnTo>
                    <a:pt x="58" y="0"/>
                  </a:lnTo>
                  <a:lnTo>
                    <a:pt x="0" y="19"/>
                  </a:lnTo>
                  <a:lnTo>
                    <a:pt x="92" y="37"/>
                  </a:lnTo>
                  <a:lnTo>
                    <a:pt x="102" y="33"/>
                  </a:lnTo>
                  <a:close/>
                </a:path>
              </a:pathLst>
            </a:custGeom>
            <a:solidFill>
              <a:srgbClr val="305A7F"/>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13" name="Freeform 123">
              <a:extLst>
                <a:ext uri="{FF2B5EF4-FFF2-40B4-BE49-F238E27FC236}">
                  <a16:creationId xmlns:a16="http://schemas.microsoft.com/office/drawing/2014/main" id="{0C1445EA-F277-4EBB-A9EF-4D4A3F74BD80}"/>
                </a:ext>
              </a:extLst>
            </p:cNvPr>
            <p:cNvSpPr>
              <a:spLocks noChangeAspect="1"/>
            </p:cNvSpPr>
            <p:nvPr/>
          </p:nvSpPr>
          <p:spPr bwMode="auto">
            <a:xfrm>
              <a:off x="3480" y="3452"/>
              <a:ext cx="180" cy="200"/>
            </a:xfrm>
            <a:custGeom>
              <a:avLst/>
              <a:gdLst>
                <a:gd name="T0" fmla="*/ 2147483647 w 90"/>
                <a:gd name="T1" fmla="*/ 2147483647 h 100"/>
                <a:gd name="T2" fmla="*/ 2147483647 w 90"/>
                <a:gd name="T3" fmla="*/ 0 h 100"/>
                <a:gd name="T4" fmla="*/ 2147483647 w 90"/>
                <a:gd name="T5" fmla="*/ 2147483647 h 100"/>
                <a:gd name="T6" fmla="*/ 2147483647 w 90"/>
                <a:gd name="T7" fmla="*/ 2147483647 h 100"/>
                <a:gd name="T8" fmla="*/ 2147483647 w 90"/>
                <a:gd name="T9" fmla="*/ 2147483647 h 100"/>
                <a:gd name="T10" fmla="*/ 2147483647 w 90"/>
                <a:gd name="T11" fmla="*/ 2147483647 h 100"/>
                <a:gd name="T12" fmla="*/ 2147483647 w 90"/>
                <a:gd name="T13" fmla="*/ 2147483647 h 100"/>
                <a:gd name="T14" fmla="*/ 2147483647 w 90"/>
                <a:gd name="T15" fmla="*/ 2147483647 h 100"/>
                <a:gd name="T16" fmla="*/ 0 w 90"/>
                <a:gd name="T17" fmla="*/ 2147483647 h 100"/>
                <a:gd name="T18" fmla="*/ 2147483647 w 90"/>
                <a:gd name="T19" fmla="*/ 2147483647 h 1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0"/>
                <a:gd name="T31" fmla="*/ 0 h 100"/>
                <a:gd name="T32" fmla="*/ 90 w 90"/>
                <a:gd name="T33" fmla="*/ 100 h 1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0" h="100">
                  <a:moveTo>
                    <a:pt x="2" y="5"/>
                  </a:moveTo>
                  <a:cubicBezTo>
                    <a:pt x="9" y="0"/>
                    <a:pt x="9" y="0"/>
                    <a:pt x="9" y="0"/>
                  </a:cubicBezTo>
                  <a:cubicBezTo>
                    <a:pt x="89" y="8"/>
                    <a:pt x="89" y="8"/>
                    <a:pt x="89" y="8"/>
                  </a:cubicBezTo>
                  <a:cubicBezTo>
                    <a:pt x="89" y="8"/>
                    <a:pt x="90" y="9"/>
                    <a:pt x="90" y="10"/>
                  </a:cubicBezTo>
                  <a:cubicBezTo>
                    <a:pt x="90" y="10"/>
                    <a:pt x="90" y="77"/>
                    <a:pt x="90" y="89"/>
                  </a:cubicBezTo>
                  <a:cubicBezTo>
                    <a:pt x="90" y="91"/>
                    <a:pt x="89" y="91"/>
                    <a:pt x="89" y="91"/>
                  </a:cubicBezTo>
                  <a:cubicBezTo>
                    <a:pt x="89" y="91"/>
                    <a:pt x="82" y="97"/>
                    <a:pt x="80" y="98"/>
                  </a:cubicBezTo>
                  <a:cubicBezTo>
                    <a:pt x="78" y="100"/>
                    <a:pt x="76" y="99"/>
                    <a:pt x="76" y="99"/>
                  </a:cubicBezTo>
                  <a:cubicBezTo>
                    <a:pt x="0" y="74"/>
                    <a:pt x="0" y="74"/>
                    <a:pt x="0" y="74"/>
                  </a:cubicBezTo>
                  <a:lnTo>
                    <a:pt x="2" y="5"/>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14" name="Freeform 124">
              <a:extLst>
                <a:ext uri="{FF2B5EF4-FFF2-40B4-BE49-F238E27FC236}">
                  <a16:creationId xmlns:a16="http://schemas.microsoft.com/office/drawing/2014/main" id="{E76B3DDF-D28B-4D43-8C5B-DBD1D7FAA490}"/>
                </a:ext>
              </a:extLst>
            </p:cNvPr>
            <p:cNvSpPr>
              <a:spLocks noChangeAspect="1"/>
            </p:cNvSpPr>
            <p:nvPr/>
          </p:nvSpPr>
          <p:spPr bwMode="auto">
            <a:xfrm>
              <a:off x="3476" y="3444"/>
              <a:ext cx="182" cy="190"/>
            </a:xfrm>
            <a:custGeom>
              <a:avLst/>
              <a:gdLst>
                <a:gd name="T0" fmla="*/ 2147483647 w 91"/>
                <a:gd name="T1" fmla="*/ 2147483647 h 95"/>
                <a:gd name="T2" fmla="*/ 2147483647 w 91"/>
                <a:gd name="T3" fmla="*/ 0 h 95"/>
                <a:gd name="T4" fmla="*/ 2147483647 w 91"/>
                <a:gd name="T5" fmla="*/ 2147483647 h 95"/>
                <a:gd name="T6" fmla="*/ 2147483647 w 91"/>
                <a:gd name="T7" fmla="*/ 2147483647 h 95"/>
                <a:gd name="T8" fmla="*/ 2147483647 w 91"/>
                <a:gd name="T9" fmla="*/ 2147483647 h 95"/>
                <a:gd name="T10" fmla="*/ 2147483647 w 91"/>
                <a:gd name="T11" fmla="*/ 2147483647 h 95"/>
                <a:gd name="T12" fmla="*/ 2147483647 w 91"/>
                <a:gd name="T13" fmla="*/ 2147483647 h 95"/>
                <a:gd name="T14" fmla="*/ 2147483647 w 91"/>
                <a:gd name="T15" fmla="*/ 2147483647 h 95"/>
                <a:gd name="T16" fmla="*/ 0 w 91"/>
                <a:gd name="T17" fmla="*/ 2147483647 h 95"/>
                <a:gd name="T18" fmla="*/ 2147483647 w 91"/>
                <a:gd name="T19" fmla="*/ 2147483647 h 9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91"/>
                <a:gd name="T31" fmla="*/ 0 h 95"/>
                <a:gd name="T32" fmla="*/ 91 w 91"/>
                <a:gd name="T33" fmla="*/ 95 h 9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91" h="95">
                  <a:moveTo>
                    <a:pt x="12" y="1"/>
                  </a:moveTo>
                  <a:cubicBezTo>
                    <a:pt x="14" y="0"/>
                    <a:pt x="16" y="0"/>
                    <a:pt x="16" y="0"/>
                  </a:cubicBezTo>
                  <a:cubicBezTo>
                    <a:pt x="89" y="11"/>
                    <a:pt x="89" y="11"/>
                    <a:pt x="89" y="11"/>
                  </a:cubicBezTo>
                  <a:cubicBezTo>
                    <a:pt x="91" y="12"/>
                    <a:pt x="91" y="12"/>
                    <a:pt x="91" y="12"/>
                  </a:cubicBezTo>
                  <a:cubicBezTo>
                    <a:pt x="79" y="20"/>
                    <a:pt x="79" y="20"/>
                    <a:pt x="79" y="20"/>
                  </a:cubicBezTo>
                  <a:cubicBezTo>
                    <a:pt x="79" y="20"/>
                    <a:pt x="50" y="72"/>
                    <a:pt x="50" y="75"/>
                  </a:cubicBezTo>
                  <a:cubicBezTo>
                    <a:pt x="50" y="76"/>
                    <a:pt x="56" y="87"/>
                    <a:pt x="61" y="95"/>
                  </a:cubicBezTo>
                  <a:cubicBezTo>
                    <a:pt x="2" y="78"/>
                    <a:pt x="2" y="78"/>
                    <a:pt x="2" y="78"/>
                  </a:cubicBezTo>
                  <a:cubicBezTo>
                    <a:pt x="0" y="6"/>
                    <a:pt x="0" y="6"/>
                    <a:pt x="0" y="6"/>
                  </a:cubicBezTo>
                  <a:cubicBezTo>
                    <a:pt x="0" y="6"/>
                    <a:pt x="10" y="2"/>
                    <a:pt x="12" y="1"/>
                  </a:cubicBez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15" name="Freeform 125">
              <a:extLst>
                <a:ext uri="{FF2B5EF4-FFF2-40B4-BE49-F238E27FC236}">
                  <a16:creationId xmlns:a16="http://schemas.microsoft.com/office/drawing/2014/main" id="{E85385A5-1046-4478-87EE-9DA01F6219BE}"/>
                </a:ext>
              </a:extLst>
            </p:cNvPr>
            <p:cNvSpPr>
              <a:spLocks noChangeAspect="1"/>
            </p:cNvSpPr>
            <p:nvPr/>
          </p:nvSpPr>
          <p:spPr bwMode="auto">
            <a:xfrm>
              <a:off x="3632" y="3468"/>
              <a:ext cx="28" cy="20"/>
            </a:xfrm>
            <a:custGeom>
              <a:avLst/>
              <a:gdLst>
                <a:gd name="T0" fmla="*/ 2147483647 w 14"/>
                <a:gd name="T1" fmla="*/ 0 h 10"/>
                <a:gd name="T2" fmla="*/ 2147483647 w 14"/>
                <a:gd name="T3" fmla="*/ 2147483647 h 10"/>
                <a:gd name="T4" fmla="*/ 2147483647 w 14"/>
                <a:gd name="T5" fmla="*/ 2147483647 h 10"/>
                <a:gd name="T6" fmla="*/ 0 w 14"/>
                <a:gd name="T7" fmla="*/ 2147483647 h 10"/>
                <a:gd name="T8" fmla="*/ 2147483647 w 14"/>
                <a:gd name="T9" fmla="*/ 0 h 10"/>
                <a:gd name="T10" fmla="*/ 0 60000 65536"/>
                <a:gd name="T11" fmla="*/ 0 60000 65536"/>
                <a:gd name="T12" fmla="*/ 0 60000 65536"/>
                <a:gd name="T13" fmla="*/ 0 60000 65536"/>
                <a:gd name="T14" fmla="*/ 0 60000 65536"/>
                <a:gd name="T15" fmla="*/ 0 w 14"/>
                <a:gd name="T16" fmla="*/ 0 h 10"/>
                <a:gd name="T17" fmla="*/ 14 w 14"/>
                <a:gd name="T18" fmla="*/ 10 h 10"/>
              </a:gdLst>
              <a:ahLst/>
              <a:cxnLst>
                <a:cxn ang="T10">
                  <a:pos x="T0" y="T1"/>
                </a:cxn>
                <a:cxn ang="T11">
                  <a:pos x="T2" y="T3"/>
                </a:cxn>
                <a:cxn ang="T12">
                  <a:pos x="T4" y="T5"/>
                </a:cxn>
                <a:cxn ang="T13">
                  <a:pos x="T6" y="T7"/>
                </a:cxn>
                <a:cxn ang="T14">
                  <a:pos x="T8" y="T9"/>
                </a:cxn>
              </a:cxnLst>
              <a:rect l="T15" t="T16" r="T17" b="T18"/>
              <a:pathLst>
                <a:path w="14" h="10">
                  <a:moveTo>
                    <a:pt x="12" y="0"/>
                  </a:moveTo>
                  <a:cubicBezTo>
                    <a:pt x="14" y="0"/>
                    <a:pt x="14" y="2"/>
                    <a:pt x="14" y="2"/>
                  </a:cubicBezTo>
                  <a:cubicBezTo>
                    <a:pt x="2" y="10"/>
                    <a:pt x="2" y="10"/>
                    <a:pt x="2" y="10"/>
                  </a:cubicBezTo>
                  <a:cubicBezTo>
                    <a:pt x="0" y="7"/>
                    <a:pt x="0" y="7"/>
                    <a:pt x="0" y="7"/>
                  </a:cubicBezTo>
                  <a:cubicBezTo>
                    <a:pt x="12" y="0"/>
                    <a:pt x="12" y="0"/>
                    <a:pt x="12" y="0"/>
                  </a:cubicBez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16" name="Freeform 126">
              <a:extLst>
                <a:ext uri="{FF2B5EF4-FFF2-40B4-BE49-F238E27FC236}">
                  <a16:creationId xmlns:a16="http://schemas.microsoft.com/office/drawing/2014/main" id="{382BE9EB-2CF9-4D27-A96B-64703008D8C7}"/>
                </a:ext>
              </a:extLst>
            </p:cNvPr>
            <p:cNvSpPr>
              <a:spLocks noChangeAspect="1"/>
            </p:cNvSpPr>
            <p:nvPr/>
          </p:nvSpPr>
          <p:spPr bwMode="auto">
            <a:xfrm>
              <a:off x="3474" y="3454"/>
              <a:ext cx="162" cy="200"/>
            </a:xfrm>
            <a:custGeom>
              <a:avLst/>
              <a:gdLst>
                <a:gd name="T0" fmla="*/ 0 w 81"/>
                <a:gd name="T1" fmla="*/ 2147483647 h 100"/>
                <a:gd name="T2" fmla="*/ 0 w 81"/>
                <a:gd name="T3" fmla="*/ 2147483647 h 100"/>
                <a:gd name="T4" fmla="*/ 2147483647 w 81"/>
                <a:gd name="T5" fmla="*/ 2147483647 h 100"/>
                <a:gd name="T6" fmla="*/ 2147483647 w 81"/>
                <a:gd name="T7" fmla="*/ 2147483647 h 100"/>
                <a:gd name="T8" fmla="*/ 2147483647 w 81"/>
                <a:gd name="T9" fmla="*/ 2147483647 h 100"/>
                <a:gd name="T10" fmla="*/ 2147483647 w 81"/>
                <a:gd name="T11" fmla="*/ 2147483647 h 100"/>
                <a:gd name="T12" fmla="*/ 2147483647 w 81"/>
                <a:gd name="T13" fmla="*/ 2147483647 h 100"/>
                <a:gd name="T14" fmla="*/ 2147483647 w 81"/>
                <a:gd name="T15" fmla="*/ 2147483647 h 100"/>
                <a:gd name="T16" fmla="*/ 0 w 81"/>
                <a:gd name="T17" fmla="*/ 2147483647 h 1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1"/>
                <a:gd name="T28" fmla="*/ 0 h 100"/>
                <a:gd name="T29" fmla="*/ 81 w 81"/>
                <a:gd name="T30" fmla="*/ 100 h 1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1" h="100">
                  <a:moveTo>
                    <a:pt x="0" y="4"/>
                  </a:moveTo>
                  <a:cubicBezTo>
                    <a:pt x="0" y="8"/>
                    <a:pt x="0" y="61"/>
                    <a:pt x="0" y="73"/>
                  </a:cubicBezTo>
                  <a:cubicBezTo>
                    <a:pt x="0" y="75"/>
                    <a:pt x="4" y="77"/>
                    <a:pt x="4" y="77"/>
                  </a:cubicBezTo>
                  <a:cubicBezTo>
                    <a:pt x="78" y="98"/>
                    <a:pt x="78" y="98"/>
                    <a:pt x="78" y="98"/>
                  </a:cubicBezTo>
                  <a:cubicBezTo>
                    <a:pt x="78" y="98"/>
                    <a:pt x="81" y="100"/>
                    <a:pt x="81" y="96"/>
                  </a:cubicBezTo>
                  <a:cubicBezTo>
                    <a:pt x="81" y="92"/>
                    <a:pt x="81" y="17"/>
                    <a:pt x="81" y="17"/>
                  </a:cubicBezTo>
                  <a:cubicBezTo>
                    <a:pt x="81" y="17"/>
                    <a:pt x="81" y="14"/>
                    <a:pt x="78" y="14"/>
                  </a:cubicBezTo>
                  <a:cubicBezTo>
                    <a:pt x="74" y="13"/>
                    <a:pt x="4" y="1"/>
                    <a:pt x="4" y="1"/>
                  </a:cubicBezTo>
                  <a:cubicBezTo>
                    <a:pt x="4" y="1"/>
                    <a:pt x="0" y="0"/>
                    <a:pt x="0" y="4"/>
                  </a:cubicBez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17" name="Freeform 127">
              <a:extLst>
                <a:ext uri="{FF2B5EF4-FFF2-40B4-BE49-F238E27FC236}">
                  <a16:creationId xmlns:a16="http://schemas.microsoft.com/office/drawing/2014/main" id="{D5B559CE-7496-47FA-9684-1B12ADBB965F}"/>
                </a:ext>
              </a:extLst>
            </p:cNvPr>
            <p:cNvSpPr>
              <a:spLocks noChangeAspect="1"/>
            </p:cNvSpPr>
            <p:nvPr/>
          </p:nvSpPr>
          <p:spPr bwMode="auto">
            <a:xfrm>
              <a:off x="3490" y="3474"/>
              <a:ext cx="128" cy="152"/>
            </a:xfrm>
            <a:custGeom>
              <a:avLst/>
              <a:gdLst>
                <a:gd name="T0" fmla="*/ 2147483647 w 64"/>
                <a:gd name="T1" fmla="*/ 2147483647 h 76"/>
                <a:gd name="T2" fmla="*/ 2147483647 w 64"/>
                <a:gd name="T3" fmla="*/ 0 h 76"/>
                <a:gd name="T4" fmla="*/ 0 w 64"/>
                <a:gd name="T5" fmla="*/ 2147483647 h 76"/>
                <a:gd name="T6" fmla="*/ 0 w 64"/>
                <a:gd name="T7" fmla="*/ 2147483647 h 76"/>
                <a:gd name="T8" fmla="*/ 2147483647 w 64"/>
                <a:gd name="T9" fmla="*/ 2147483647 h 76"/>
                <a:gd name="T10" fmla="*/ 2147483647 w 64"/>
                <a:gd name="T11" fmla="*/ 2147483647 h 76"/>
                <a:gd name="T12" fmla="*/ 2147483647 w 64"/>
                <a:gd name="T13" fmla="*/ 2147483647 h 76"/>
                <a:gd name="T14" fmla="*/ 2147483647 w 64"/>
                <a:gd name="T15" fmla="*/ 2147483647 h 76"/>
                <a:gd name="T16" fmla="*/ 2147483647 w 64"/>
                <a:gd name="T17" fmla="*/ 2147483647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4"/>
                <a:gd name="T28" fmla="*/ 0 h 76"/>
                <a:gd name="T29" fmla="*/ 64 w 64"/>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4" h="76">
                  <a:moveTo>
                    <a:pt x="62" y="10"/>
                  </a:moveTo>
                  <a:cubicBezTo>
                    <a:pt x="28" y="4"/>
                    <a:pt x="5" y="0"/>
                    <a:pt x="3" y="0"/>
                  </a:cubicBezTo>
                  <a:cubicBezTo>
                    <a:pt x="0" y="0"/>
                    <a:pt x="0" y="1"/>
                    <a:pt x="0" y="1"/>
                  </a:cubicBezTo>
                  <a:cubicBezTo>
                    <a:pt x="0" y="1"/>
                    <a:pt x="0" y="54"/>
                    <a:pt x="0" y="57"/>
                  </a:cubicBezTo>
                  <a:cubicBezTo>
                    <a:pt x="0" y="60"/>
                    <a:pt x="1" y="61"/>
                    <a:pt x="3" y="61"/>
                  </a:cubicBezTo>
                  <a:cubicBezTo>
                    <a:pt x="3" y="61"/>
                    <a:pt x="50" y="73"/>
                    <a:pt x="61" y="76"/>
                  </a:cubicBezTo>
                  <a:cubicBezTo>
                    <a:pt x="63" y="76"/>
                    <a:pt x="64" y="73"/>
                    <a:pt x="64" y="73"/>
                  </a:cubicBezTo>
                  <a:cubicBezTo>
                    <a:pt x="64" y="73"/>
                    <a:pt x="64" y="15"/>
                    <a:pt x="64" y="13"/>
                  </a:cubicBezTo>
                  <a:cubicBezTo>
                    <a:pt x="64" y="11"/>
                    <a:pt x="63" y="10"/>
                    <a:pt x="62" y="10"/>
                  </a:cubicBezTo>
                  <a:close/>
                </a:path>
              </a:pathLst>
            </a:custGeom>
            <a:solidFill>
              <a:srgbClr val="2B4F7C"/>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18" name="Freeform 128">
              <a:extLst>
                <a:ext uri="{FF2B5EF4-FFF2-40B4-BE49-F238E27FC236}">
                  <a16:creationId xmlns:a16="http://schemas.microsoft.com/office/drawing/2014/main" id="{5B1ABD31-E5AA-4BBF-A7EA-6909F67978E5}"/>
                </a:ext>
              </a:extLst>
            </p:cNvPr>
            <p:cNvSpPr>
              <a:spLocks noChangeAspect="1"/>
            </p:cNvSpPr>
            <p:nvPr/>
          </p:nvSpPr>
          <p:spPr bwMode="auto">
            <a:xfrm>
              <a:off x="3494" y="3478"/>
              <a:ext cx="118" cy="142"/>
            </a:xfrm>
            <a:custGeom>
              <a:avLst/>
              <a:gdLst>
                <a:gd name="T0" fmla="*/ 2147483647 w 59"/>
                <a:gd name="T1" fmla="*/ 2147483647 h 71"/>
                <a:gd name="T2" fmla="*/ 2147483647 w 59"/>
                <a:gd name="T3" fmla="*/ 0 h 71"/>
                <a:gd name="T4" fmla="*/ 0 w 59"/>
                <a:gd name="T5" fmla="*/ 2147483647 h 71"/>
                <a:gd name="T6" fmla="*/ 0 w 59"/>
                <a:gd name="T7" fmla="*/ 2147483647 h 71"/>
                <a:gd name="T8" fmla="*/ 2147483647 w 59"/>
                <a:gd name="T9" fmla="*/ 2147483647 h 71"/>
                <a:gd name="T10" fmla="*/ 2147483647 w 59"/>
                <a:gd name="T11" fmla="*/ 2147483647 h 71"/>
                <a:gd name="T12" fmla="*/ 2147483647 w 59"/>
                <a:gd name="T13" fmla="*/ 2147483647 h 71"/>
                <a:gd name="T14" fmla="*/ 2147483647 w 59"/>
                <a:gd name="T15" fmla="*/ 2147483647 h 71"/>
                <a:gd name="T16" fmla="*/ 2147483647 w 59"/>
                <a:gd name="T17" fmla="*/ 2147483647 h 7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9"/>
                <a:gd name="T28" fmla="*/ 0 h 71"/>
                <a:gd name="T29" fmla="*/ 59 w 59"/>
                <a:gd name="T30" fmla="*/ 71 h 7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9" h="71">
                  <a:moveTo>
                    <a:pt x="58" y="9"/>
                  </a:moveTo>
                  <a:cubicBezTo>
                    <a:pt x="26" y="4"/>
                    <a:pt x="5" y="1"/>
                    <a:pt x="3" y="0"/>
                  </a:cubicBezTo>
                  <a:cubicBezTo>
                    <a:pt x="1" y="0"/>
                    <a:pt x="0" y="1"/>
                    <a:pt x="0" y="1"/>
                  </a:cubicBezTo>
                  <a:cubicBezTo>
                    <a:pt x="0" y="1"/>
                    <a:pt x="0" y="50"/>
                    <a:pt x="0" y="53"/>
                  </a:cubicBezTo>
                  <a:cubicBezTo>
                    <a:pt x="0" y="56"/>
                    <a:pt x="1" y="57"/>
                    <a:pt x="2" y="57"/>
                  </a:cubicBezTo>
                  <a:cubicBezTo>
                    <a:pt x="3" y="57"/>
                    <a:pt x="47" y="69"/>
                    <a:pt x="56" y="71"/>
                  </a:cubicBezTo>
                  <a:cubicBezTo>
                    <a:pt x="59" y="71"/>
                    <a:pt x="59" y="68"/>
                    <a:pt x="59" y="68"/>
                  </a:cubicBezTo>
                  <a:cubicBezTo>
                    <a:pt x="59" y="68"/>
                    <a:pt x="59" y="14"/>
                    <a:pt x="59" y="12"/>
                  </a:cubicBezTo>
                  <a:cubicBezTo>
                    <a:pt x="59" y="11"/>
                    <a:pt x="59" y="10"/>
                    <a:pt x="58" y="9"/>
                  </a:cubicBez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19" name="Freeform 129">
              <a:extLst>
                <a:ext uri="{FF2B5EF4-FFF2-40B4-BE49-F238E27FC236}">
                  <a16:creationId xmlns:a16="http://schemas.microsoft.com/office/drawing/2014/main" id="{5B5289E8-E029-45E3-B079-FA41E2890BB6}"/>
                </a:ext>
              </a:extLst>
            </p:cNvPr>
            <p:cNvSpPr>
              <a:spLocks noChangeAspect="1" noEditPoints="1"/>
            </p:cNvSpPr>
            <p:nvPr/>
          </p:nvSpPr>
          <p:spPr bwMode="auto">
            <a:xfrm>
              <a:off x="3494" y="3476"/>
              <a:ext cx="120" cy="146"/>
            </a:xfrm>
            <a:custGeom>
              <a:avLst/>
              <a:gdLst>
                <a:gd name="T0" fmla="*/ 2147483647 w 60"/>
                <a:gd name="T1" fmla="*/ 2147483647 h 73"/>
                <a:gd name="T2" fmla="*/ 0 w 60"/>
                <a:gd name="T3" fmla="*/ 2147483647 h 73"/>
                <a:gd name="T4" fmla="*/ 0 w 60"/>
                <a:gd name="T5" fmla="*/ 2147483647 h 73"/>
                <a:gd name="T6" fmla="*/ 2147483647 w 60"/>
                <a:gd name="T7" fmla="*/ 2147483647 h 73"/>
                <a:gd name="T8" fmla="*/ 2147483647 w 60"/>
                <a:gd name="T9" fmla="*/ 2147483647 h 73"/>
                <a:gd name="T10" fmla="*/ 2147483647 w 60"/>
                <a:gd name="T11" fmla="*/ 2147483647 h 73"/>
                <a:gd name="T12" fmla="*/ 2147483647 w 60"/>
                <a:gd name="T13" fmla="*/ 2147483647 h 73"/>
                <a:gd name="T14" fmla="*/ 2147483647 w 60"/>
                <a:gd name="T15" fmla="*/ 2147483647 h 73"/>
                <a:gd name="T16" fmla="*/ 2147483647 w 60"/>
                <a:gd name="T17" fmla="*/ 2147483647 h 73"/>
                <a:gd name="T18" fmla="*/ 2147483647 w 60"/>
                <a:gd name="T19" fmla="*/ 0 h 73"/>
                <a:gd name="T20" fmla="*/ 2147483647 w 60"/>
                <a:gd name="T21" fmla="*/ 2147483647 h 73"/>
                <a:gd name="T22" fmla="*/ 2147483647 w 60"/>
                <a:gd name="T23" fmla="*/ 2147483647 h 73"/>
                <a:gd name="T24" fmla="*/ 2147483647 w 60"/>
                <a:gd name="T25" fmla="*/ 2147483647 h 73"/>
                <a:gd name="T26" fmla="*/ 2147483647 w 60"/>
                <a:gd name="T27" fmla="*/ 2147483647 h 73"/>
                <a:gd name="T28" fmla="*/ 2147483647 w 60"/>
                <a:gd name="T29" fmla="*/ 2147483647 h 73"/>
                <a:gd name="T30" fmla="*/ 2147483647 w 60"/>
                <a:gd name="T31" fmla="*/ 2147483647 h 73"/>
                <a:gd name="T32" fmla="*/ 2147483647 w 60"/>
                <a:gd name="T33" fmla="*/ 2147483647 h 73"/>
                <a:gd name="T34" fmla="*/ 2147483647 w 60"/>
                <a:gd name="T35" fmla="*/ 2147483647 h 73"/>
                <a:gd name="T36" fmla="*/ 2147483647 w 60"/>
                <a:gd name="T37" fmla="*/ 2147483647 h 73"/>
                <a:gd name="T38" fmla="*/ 2147483647 w 60"/>
                <a:gd name="T39" fmla="*/ 2147483647 h 7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0"/>
                <a:gd name="T61" fmla="*/ 0 h 73"/>
                <a:gd name="T62" fmla="*/ 60 w 60"/>
                <a:gd name="T63" fmla="*/ 73 h 7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0" h="73">
                  <a:moveTo>
                    <a:pt x="1" y="1"/>
                  </a:moveTo>
                  <a:cubicBezTo>
                    <a:pt x="0" y="1"/>
                    <a:pt x="0" y="2"/>
                    <a:pt x="0" y="2"/>
                  </a:cubicBezTo>
                  <a:cubicBezTo>
                    <a:pt x="0" y="54"/>
                    <a:pt x="0" y="54"/>
                    <a:pt x="0" y="54"/>
                  </a:cubicBezTo>
                  <a:cubicBezTo>
                    <a:pt x="0" y="58"/>
                    <a:pt x="0" y="58"/>
                    <a:pt x="2" y="59"/>
                  </a:cubicBezTo>
                  <a:cubicBezTo>
                    <a:pt x="3" y="59"/>
                    <a:pt x="46" y="70"/>
                    <a:pt x="56" y="72"/>
                  </a:cubicBezTo>
                  <a:cubicBezTo>
                    <a:pt x="59" y="73"/>
                    <a:pt x="60" y="71"/>
                    <a:pt x="60" y="70"/>
                  </a:cubicBezTo>
                  <a:cubicBezTo>
                    <a:pt x="60" y="13"/>
                    <a:pt x="60" y="13"/>
                    <a:pt x="60" y="13"/>
                  </a:cubicBezTo>
                  <a:cubicBezTo>
                    <a:pt x="60" y="12"/>
                    <a:pt x="60" y="10"/>
                    <a:pt x="58" y="10"/>
                  </a:cubicBezTo>
                  <a:cubicBezTo>
                    <a:pt x="58" y="10"/>
                    <a:pt x="58" y="10"/>
                    <a:pt x="58" y="10"/>
                  </a:cubicBezTo>
                  <a:cubicBezTo>
                    <a:pt x="3" y="0"/>
                    <a:pt x="3" y="0"/>
                    <a:pt x="3" y="0"/>
                  </a:cubicBezTo>
                  <a:cubicBezTo>
                    <a:pt x="2" y="0"/>
                    <a:pt x="1" y="0"/>
                    <a:pt x="1" y="1"/>
                  </a:cubicBezTo>
                  <a:close/>
                  <a:moveTo>
                    <a:pt x="1" y="2"/>
                  </a:moveTo>
                  <a:cubicBezTo>
                    <a:pt x="2" y="2"/>
                    <a:pt x="2" y="2"/>
                    <a:pt x="2" y="2"/>
                  </a:cubicBezTo>
                  <a:cubicBezTo>
                    <a:pt x="58" y="11"/>
                    <a:pt x="58" y="11"/>
                    <a:pt x="58" y="11"/>
                  </a:cubicBezTo>
                  <a:cubicBezTo>
                    <a:pt x="58" y="11"/>
                    <a:pt x="59" y="11"/>
                    <a:pt x="59" y="13"/>
                  </a:cubicBezTo>
                  <a:cubicBezTo>
                    <a:pt x="59" y="69"/>
                    <a:pt x="59" y="69"/>
                    <a:pt x="59" y="69"/>
                  </a:cubicBezTo>
                  <a:cubicBezTo>
                    <a:pt x="59" y="70"/>
                    <a:pt x="58" y="71"/>
                    <a:pt x="56" y="71"/>
                  </a:cubicBezTo>
                  <a:cubicBezTo>
                    <a:pt x="46" y="69"/>
                    <a:pt x="3" y="57"/>
                    <a:pt x="3" y="57"/>
                  </a:cubicBezTo>
                  <a:cubicBezTo>
                    <a:pt x="1" y="57"/>
                    <a:pt x="1" y="57"/>
                    <a:pt x="1" y="54"/>
                  </a:cubicBezTo>
                  <a:cubicBezTo>
                    <a:pt x="1" y="2"/>
                    <a:pt x="1" y="2"/>
                    <a:pt x="1" y="2"/>
                  </a:cubicBezTo>
                  <a:close/>
                </a:path>
              </a:pathLst>
            </a:custGeom>
            <a:solidFill>
              <a:srgbClr val="8BA6BD"/>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20" name="Freeform 130">
              <a:extLst>
                <a:ext uri="{FF2B5EF4-FFF2-40B4-BE49-F238E27FC236}">
                  <a16:creationId xmlns:a16="http://schemas.microsoft.com/office/drawing/2014/main" id="{655D32B8-F1A3-43ED-9BBD-B53DEB5108C6}"/>
                </a:ext>
              </a:extLst>
            </p:cNvPr>
            <p:cNvSpPr>
              <a:spLocks noChangeAspect="1"/>
            </p:cNvSpPr>
            <p:nvPr/>
          </p:nvSpPr>
          <p:spPr bwMode="auto">
            <a:xfrm>
              <a:off x="3132" y="3642"/>
              <a:ext cx="118" cy="58"/>
            </a:xfrm>
            <a:custGeom>
              <a:avLst/>
              <a:gdLst>
                <a:gd name="T0" fmla="*/ 0 w 118"/>
                <a:gd name="T1" fmla="*/ 0 h 58"/>
                <a:gd name="T2" fmla="*/ 118 w 118"/>
                <a:gd name="T3" fmla="*/ 32 h 58"/>
                <a:gd name="T4" fmla="*/ 118 w 118"/>
                <a:gd name="T5" fmla="*/ 58 h 58"/>
                <a:gd name="T6" fmla="*/ 2 w 118"/>
                <a:gd name="T7" fmla="*/ 24 h 58"/>
                <a:gd name="T8" fmla="*/ 0 w 118"/>
                <a:gd name="T9" fmla="*/ 0 h 58"/>
                <a:gd name="T10" fmla="*/ 0 w 118"/>
                <a:gd name="T11" fmla="*/ 0 h 58"/>
                <a:gd name="T12" fmla="*/ 0 60000 65536"/>
                <a:gd name="T13" fmla="*/ 0 60000 65536"/>
                <a:gd name="T14" fmla="*/ 0 60000 65536"/>
                <a:gd name="T15" fmla="*/ 0 60000 65536"/>
                <a:gd name="T16" fmla="*/ 0 60000 65536"/>
                <a:gd name="T17" fmla="*/ 0 60000 65536"/>
                <a:gd name="T18" fmla="*/ 0 w 118"/>
                <a:gd name="T19" fmla="*/ 0 h 58"/>
                <a:gd name="T20" fmla="*/ 118 w 118"/>
                <a:gd name="T21" fmla="*/ 58 h 58"/>
              </a:gdLst>
              <a:ahLst/>
              <a:cxnLst>
                <a:cxn ang="T12">
                  <a:pos x="T0" y="T1"/>
                </a:cxn>
                <a:cxn ang="T13">
                  <a:pos x="T2" y="T3"/>
                </a:cxn>
                <a:cxn ang="T14">
                  <a:pos x="T4" y="T5"/>
                </a:cxn>
                <a:cxn ang="T15">
                  <a:pos x="T6" y="T7"/>
                </a:cxn>
                <a:cxn ang="T16">
                  <a:pos x="T8" y="T9"/>
                </a:cxn>
                <a:cxn ang="T17">
                  <a:pos x="T10" y="T11"/>
                </a:cxn>
              </a:cxnLst>
              <a:rect l="T18" t="T19" r="T20" b="T21"/>
              <a:pathLst>
                <a:path w="118" h="58">
                  <a:moveTo>
                    <a:pt x="0" y="0"/>
                  </a:moveTo>
                  <a:lnTo>
                    <a:pt x="118" y="32"/>
                  </a:lnTo>
                  <a:lnTo>
                    <a:pt x="118" y="58"/>
                  </a:lnTo>
                  <a:lnTo>
                    <a:pt x="2" y="24"/>
                  </a:lnTo>
                  <a:lnTo>
                    <a:pt x="0" y="0"/>
                  </a:ln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21" name="Freeform 131">
              <a:extLst>
                <a:ext uri="{FF2B5EF4-FFF2-40B4-BE49-F238E27FC236}">
                  <a16:creationId xmlns:a16="http://schemas.microsoft.com/office/drawing/2014/main" id="{D4CD51A0-BA9B-43C6-BD6C-CB125326226E}"/>
                </a:ext>
              </a:extLst>
            </p:cNvPr>
            <p:cNvSpPr>
              <a:spLocks noChangeAspect="1"/>
            </p:cNvSpPr>
            <p:nvPr/>
          </p:nvSpPr>
          <p:spPr bwMode="auto">
            <a:xfrm>
              <a:off x="3250" y="3638"/>
              <a:ext cx="44" cy="62"/>
            </a:xfrm>
            <a:custGeom>
              <a:avLst/>
              <a:gdLst>
                <a:gd name="T0" fmla="*/ 44 w 44"/>
                <a:gd name="T1" fmla="*/ 0 h 62"/>
                <a:gd name="T2" fmla="*/ 0 w 44"/>
                <a:gd name="T3" fmla="*/ 36 h 62"/>
                <a:gd name="T4" fmla="*/ 0 w 44"/>
                <a:gd name="T5" fmla="*/ 62 h 62"/>
                <a:gd name="T6" fmla="*/ 44 w 44"/>
                <a:gd name="T7" fmla="*/ 22 h 62"/>
                <a:gd name="T8" fmla="*/ 44 w 44"/>
                <a:gd name="T9" fmla="*/ 0 h 62"/>
                <a:gd name="T10" fmla="*/ 44 w 44"/>
                <a:gd name="T11" fmla="*/ 0 h 62"/>
                <a:gd name="T12" fmla="*/ 0 60000 65536"/>
                <a:gd name="T13" fmla="*/ 0 60000 65536"/>
                <a:gd name="T14" fmla="*/ 0 60000 65536"/>
                <a:gd name="T15" fmla="*/ 0 60000 65536"/>
                <a:gd name="T16" fmla="*/ 0 60000 65536"/>
                <a:gd name="T17" fmla="*/ 0 60000 65536"/>
                <a:gd name="T18" fmla="*/ 0 w 44"/>
                <a:gd name="T19" fmla="*/ 0 h 62"/>
                <a:gd name="T20" fmla="*/ 44 w 44"/>
                <a:gd name="T21" fmla="*/ 62 h 62"/>
              </a:gdLst>
              <a:ahLst/>
              <a:cxnLst>
                <a:cxn ang="T12">
                  <a:pos x="T0" y="T1"/>
                </a:cxn>
                <a:cxn ang="T13">
                  <a:pos x="T2" y="T3"/>
                </a:cxn>
                <a:cxn ang="T14">
                  <a:pos x="T4" y="T5"/>
                </a:cxn>
                <a:cxn ang="T15">
                  <a:pos x="T6" y="T7"/>
                </a:cxn>
                <a:cxn ang="T16">
                  <a:pos x="T8" y="T9"/>
                </a:cxn>
                <a:cxn ang="T17">
                  <a:pos x="T10" y="T11"/>
                </a:cxn>
              </a:cxnLst>
              <a:rect l="T18" t="T19" r="T20" b="T21"/>
              <a:pathLst>
                <a:path w="44" h="62">
                  <a:moveTo>
                    <a:pt x="44" y="0"/>
                  </a:moveTo>
                  <a:lnTo>
                    <a:pt x="0" y="36"/>
                  </a:lnTo>
                  <a:lnTo>
                    <a:pt x="0" y="62"/>
                  </a:lnTo>
                  <a:lnTo>
                    <a:pt x="44" y="22"/>
                  </a:lnTo>
                  <a:lnTo>
                    <a:pt x="44"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22" name="Freeform 132">
              <a:extLst>
                <a:ext uri="{FF2B5EF4-FFF2-40B4-BE49-F238E27FC236}">
                  <a16:creationId xmlns:a16="http://schemas.microsoft.com/office/drawing/2014/main" id="{7578BC76-6F12-4123-AE1B-A0A231B9741C}"/>
                </a:ext>
              </a:extLst>
            </p:cNvPr>
            <p:cNvSpPr>
              <a:spLocks noChangeAspect="1"/>
            </p:cNvSpPr>
            <p:nvPr/>
          </p:nvSpPr>
          <p:spPr bwMode="auto">
            <a:xfrm>
              <a:off x="3248" y="3672"/>
              <a:ext cx="2" cy="28"/>
            </a:xfrm>
            <a:custGeom>
              <a:avLst/>
              <a:gdLst>
                <a:gd name="T0" fmla="*/ 2 w 2"/>
                <a:gd name="T1" fmla="*/ 22 h 28"/>
                <a:gd name="T2" fmla="*/ 2 w 2"/>
                <a:gd name="T3" fmla="*/ 28 h 28"/>
                <a:gd name="T4" fmla="*/ 0 w 2"/>
                <a:gd name="T5" fmla="*/ 22 h 28"/>
                <a:gd name="T6" fmla="*/ 0 w 2"/>
                <a:gd name="T7" fmla="*/ 0 h 28"/>
                <a:gd name="T8" fmla="*/ 2 w 2"/>
                <a:gd name="T9" fmla="*/ 0 h 28"/>
                <a:gd name="T10" fmla="*/ 2 w 2"/>
                <a:gd name="T11" fmla="*/ 22 h 28"/>
                <a:gd name="T12" fmla="*/ 2 w 2"/>
                <a:gd name="T13" fmla="*/ 22 h 28"/>
                <a:gd name="T14" fmla="*/ 0 60000 65536"/>
                <a:gd name="T15" fmla="*/ 0 60000 65536"/>
                <a:gd name="T16" fmla="*/ 0 60000 65536"/>
                <a:gd name="T17" fmla="*/ 0 60000 65536"/>
                <a:gd name="T18" fmla="*/ 0 60000 65536"/>
                <a:gd name="T19" fmla="*/ 0 60000 65536"/>
                <a:gd name="T20" fmla="*/ 0 60000 65536"/>
                <a:gd name="T21" fmla="*/ 0 w 2"/>
                <a:gd name="T22" fmla="*/ 0 h 28"/>
                <a:gd name="T23" fmla="*/ 2 w 2"/>
                <a:gd name="T24" fmla="*/ 28 h 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 h="28">
                  <a:moveTo>
                    <a:pt x="2" y="22"/>
                  </a:moveTo>
                  <a:lnTo>
                    <a:pt x="2" y="28"/>
                  </a:lnTo>
                  <a:lnTo>
                    <a:pt x="0" y="22"/>
                  </a:lnTo>
                  <a:lnTo>
                    <a:pt x="0" y="0"/>
                  </a:lnTo>
                  <a:lnTo>
                    <a:pt x="2" y="0"/>
                  </a:lnTo>
                  <a:lnTo>
                    <a:pt x="2" y="22"/>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23" name="Freeform 133">
              <a:extLst>
                <a:ext uri="{FF2B5EF4-FFF2-40B4-BE49-F238E27FC236}">
                  <a16:creationId xmlns:a16="http://schemas.microsoft.com/office/drawing/2014/main" id="{3CF0305C-F042-43DD-A61F-E33C030A5E39}"/>
                </a:ext>
              </a:extLst>
            </p:cNvPr>
            <p:cNvSpPr>
              <a:spLocks noChangeAspect="1"/>
            </p:cNvSpPr>
            <p:nvPr/>
          </p:nvSpPr>
          <p:spPr bwMode="auto">
            <a:xfrm>
              <a:off x="3132" y="3610"/>
              <a:ext cx="162" cy="64"/>
            </a:xfrm>
            <a:custGeom>
              <a:avLst/>
              <a:gdLst>
                <a:gd name="T0" fmla="*/ 56 w 162"/>
                <a:gd name="T1" fmla="*/ 0 h 64"/>
                <a:gd name="T2" fmla="*/ 162 w 162"/>
                <a:gd name="T3" fmla="*/ 28 h 64"/>
                <a:gd name="T4" fmla="*/ 118 w 162"/>
                <a:gd name="T5" fmla="*/ 64 h 64"/>
                <a:gd name="T6" fmla="*/ 0 w 162"/>
                <a:gd name="T7" fmla="*/ 32 h 64"/>
                <a:gd name="T8" fmla="*/ 56 w 162"/>
                <a:gd name="T9" fmla="*/ 0 h 64"/>
                <a:gd name="T10" fmla="*/ 56 w 162"/>
                <a:gd name="T11" fmla="*/ 0 h 64"/>
                <a:gd name="T12" fmla="*/ 0 60000 65536"/>
                <a:gd name="T13" fmla="*/ 0 60000 65536"/>
                <a:gd name="T14" fmla="*/ 0 60000 65536"/>
                <a:gd name="T15" fmla="*/ 0 60000 65536"/>
                <a:gd name="T16" fmla="*/ 0 60000 65536"/>
                <a:gd name="T17" fmla="*/ 0 60000 65536"/>
                <a:gd name="T18" fmla="*/ 0 w 162"/>
                <a:gd name="T19" fmla="*/ 0 h 64"/>
                <a:gd name="T20" fmla="*/ 162 w 162"/>
                <a:gd name="T21" fmla="*/ 64 h 64"/>
              </a:gdLst>
              <a:ahLst/>
              <a:cxnLst>
                <a:cxn ang="T12">
                  <a:pos x="T0" y="T1"/>
                </a:cxn>
                <a:cxn ang="T13">
                  <a:pos x="T2" y="T3"/>
                </a:cxn>
                <a:cxn ang="T14">
                  <a:pos x="T4" y="T5"/>
                </a:cxn>
                <a:cxn ang="T15">
                  <a:pos x="T6" y="T7"/>
                </a:cxn>
                <a:cxn ang="T16">
                  <a:pos x="T8" y="T9"/>
                </a:cxn>
                <a:cxn ang="T17">
                  <a:pos x="T10" y="T11"/>
                </a:cxn>
              </a:cxnLst>
              <a:rect l="T18" t="T19" r="T20" b="T21"/>
              <a:pathLst>
                <a:path w="162" h="64">
                  <a:moveTo>
                    <a:pt x="56" y="0"/>
                  </a:moveTo>
                  <a:lnTo>
                    <a:pt x="162" y="28"/>
                  </a:lnTo>
                  <a:lnTo>
                    <a:pt x="118" y="64"/>
                  </a:lnTo>
                  <a:lnTo>
                    <a:pt x="0" y="32"/>
                  </a:lnTo>
                  <a:lnTo>
                    <a:pt x="56" y="0"/>
                  </a:ln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24" name="Freeform 134">
              <a:extLst>
                <a:ext uri="{FF2B5EF4-FFF2-40B4-BE49-F238E27FC236}">
                  <a16:creationId xmlns:a16="http://schemas.microsoft.com/office/drawing/2014/main" id="{59DEAB03-036F-40C4-9E97-2D69B0D05976}"/>
                </a:ext>
              </a:extLst>
            </p:cNvPr>
            <p:cNvSpPr>
              <a:spLocks noChangeAspect="1"/>
            </p:cNvSpPr>
            <p:nvPr/>
          </p:nvSpPr>
          <p:spPr bwMode="auto">
            <a:xfrm>
              <a:off x="3132" y="3638"/>
              <a:ext cx="162" cy="36"/>
            </a:xfrm>
            <a:custGeom>
              <a:avLst/>
              <a:gdLst>
                <a:gd name="T0" fmla="*/ 118 w 162"/>
                <a:gd name="T1" fmla="*/ 34 h 36"/>
                <a:gd name="T2" fmla="*/ 6 w 162"/>
                <a:gd name="T3" fmla="*/ 4 h 36"/>
                <a:gd name="T4" fmla="*/ 0 w 162"/>
                <a:gd name="T5" fmla="*/ 4 h 36"/>
                <a:gd name="T6" fmla="*/ 118 w 162"/>
                <a:gd name="T7" fmla="*/ 36 h 36"/>
                <a:gd name="T8" fmla="*/ 162 w 162"/>
                <a:gd name="T9" fmla="*/ 0 h 36"/>
                <a:gd name="T10" fmla="*/ 160 w 162"/>
                <a:gd name="T11" fmla="*/ 0 h 36"/>
                <a:gd name="T12" fmla="*/ 118 w 162"/>
                <a:gd name="T13" fmla="*/ 34 h 36"/>
                <a:gd name="T14" fmla="*/ 118 w 162"/>
                <a:gd name="T15" fmla="*/ 34 h 36"/>
                <a:gd name="T16" fmla="*/ 0 60000 65536"/>
                <a:gd name="T17" fmla="*/ 0 60000 65536"/>
                <a:gd name="T18" fmla="*/ 0 60000 65536"/>
                <a:gd name="T19" fmla="*/ 0 60000 65536"/>
                <a:gd name="T20" fmla="*/ 0 60000 65536"/>
                <a:gd name="T21" fmla="*/ 0 60000 65536"/>
                <a:gd name="T22" fmla="*/ 0 60000 65536"/>
                <a:gd name="T23" fmla="*/ 0 60000 65536"/>
                <a:gd name="T24" fmla="*/ 0 w 162"/>
                <a:gd name="T25" fmla="*/ 0 h 36"/>
                <a:gd name="T26" fmla="*/ 162 w 162"/>
                <a:gd name="T27" fmla="*/ 36 h 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2" h="36">
                  <a:moveTo>
                    <a:pt x="118" y="34"/>
                  </a:moveTo>
                  <a:lnTo>
                    <a:pt x="6" y="4"/>
                  </a:lnTo>
                  <a:lnTo>
                    <a:pt x="0" y="4"/>
                  </a:lnTo>
                  <a:lnTo>
                    <a:pt x="118" y="36"/>
                  </a:lnTo>
                  <a:lnTo>
                    <a:pt x="162" y="0"/>
                  </a:lnTo>
                  <a:lnTo>
                    <a:pt x="160" y="0"/>
                  </a:lnTo>
                  <a:lnTo>
                    <a:pt x="118" y="3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25" name="Freeform 135">
              <a:extLst>
                <a:ext uri="{FF2B5EF4-FFF2-40B4-BE49-F238E27FC236}">
                  <a16:creationId xmlns:a16="http://schemas.microsoft.com/office/drawing/2014/main" id="{93A6FCEE-3403-44C7-BE74-F27EB3E137AB}"/>
                </a:ext>
              </a:extLst>
            </p:cNvPr>
            <p:cNvSpPr>
              <a:spLocks noChangeAspect="1"/>
            </p:cNvSpPr>
            <p:nvPr/>
          </p:nvSpPr>
          <p:spPr bwMode="auto">
            <a:xfrm>
              <a:off x="3236" y="3626"/>
              <a:ext cx="26" cy="36"/>
            </a:xfrm>
            <a:custGeom>
              <a:avLst/>
              <a:gdLst>
                <a:gd name="T0" fmla="*/ 24 w 26"/>
                <a:gd name="T1" fmla="*/ 6 h 36"/>
                <a:gd name="T2" fmla="*/ 0 w 26"/>
                <a:gd name="T3" fmla="*/ 26 h 36"/>
                <a:gd name="T4" fmla="*/ 0 w 26"/>
                <a:gd name="T5" fmla="*/ 36 h 36"/>
                <a:gd name="T6" fmla="*/ 26 w 26"/>
                <a:gd name="T7" fmla="*/ 12 h 36"/>
                <a:gd name="T8" fmla="*/ 24 w 26"/>
                <a:gd name="T9" fmla="*/ 0 h 36"/>
                <a:gd name="T10" fmla="*/ 24 w 26"/>
                <a:gd name="T11" fmla="*/ 6 h 36"/>
                <a:gd name="T12" fmla="*/ 0 60000 65536"/>
                <a:gd name="T13" fmla="*/ 0 60000 65536"/>
                <a:gd name="T14" fmla="*/ 0 60000 65536"/>
                <a:gd name="T15" fmla="*/ 0 60000 65536"/>
                <a:gd name="T16" fmla="*/ 0 60000 65536"/>
                <a:gd name="T17" fmla="*/ 0 60000 65536"/>
                <a:gd name="T18" fmla="*/ 0 w 26"/>
                <a:gd name="T19" fmla="*/ 0 h 36"/>
                <a:gd name="T20" fmla="*/ 26 w 26"/>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26" h="36">
                  <a:moveTo>
                    <a:pt x="24" y="6"/>
                  </a:moveTo>
                  <a:lnTo>
                    <a:pt x="0" y="26"/>
                  </a:lnTo>
                  <a:lnTo>
                    <a:pt x="0" y="36"/>
                  </a:lnTo>
                  <a:lnTo>
                    <a:pt x="26" y="12"/>
                  </a:lnTo>
                  <a:lnTo>
                    <a:pt x="24" y="0"/>
                  </a:lnTo>
                  <a:lnTo>
                    <a:pt x="24" y="6"/>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26" name="Freeform 136">
              <a:extLst>
                <a:ext uri="{FF2B5EF4-FFF2-40B4-BE49-F238E27FC236}">
                  <a16:creationId xmlns:a16="http://schemas.microsoft.com/office/drawing/2014/main" id="{492ADB12-A242-4609-B02B-8150A42D6634}"/>
                </a:ext>
              </a:extLst>
            </p:cNvPr>
            <p:cNvSpPr>
              <a:spLocks noChangeAspect="1"/>
            </p:cNvSpPr>
            <p:nvPr/>
          </p:nvSpPr>
          <p:spPr bwMode="auto">
            <a:xfrm>
              <a:off x="3164" y="3632"/>
              <a:ext cx="72" cy="30"/>
            </a:xfrm>
            <a:custGeom>
              <a:avLst/>
              <a:gdLst>
                <a:gd name="T0" fmla="*/ 0 w 72"/>
                <a:gd name="T1" fmla="*/ 0 h 30"/>
                <a:gd name="T2" fmla="*/ 72 w 72"/>
                <a:gd name="T3" fmla="*/ 20 h 30"/>
                <a:gd name="T4" fmla="*/ 72 w 72"/>
                <a:gd name="T5" fmla="*/ 30 h 30"/>
                <a:gd name="T6" fmla="*/ 0 w 72"/>
                <a:gd name="T7" fmla="*/ 10 h 30"/>
                <a:gd name="T8" fmla="*/ 0 w 72"/>
                <a:gd name="T9" fmla="*/ 0 h 30"/>
                <a:gd name="T10" fmla="*/ 0 w 72"/>
                <a:gd name="T11" fmla="*/ 0 h 30"/>
                <a:gd name="T12" fmla="*/ 0 60000 65536"/>
                <a:gd name="T13" fmla="*/ 0 60000 65536"/>
                <a:gd name="T14" fmla="*/ 0 60000 65536"/>
                <a:gd name="T15" fmla="*/ 0 60000 65536"/>
                <a:gd name="T16" fmla="*/ 0 60000 65536"/>
                <a:gd name="T17" fmla="*/ 0 60000 65536"/>
                <a:gd name="T18" fmla="*/ 0 w 72"/>
                <a:gd name="T19" fmla="*/ 0 h 30"/>
                <a:gd name="T20" fmla="*/ 72 w 72"/>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72" h="30">
                  <a:moveTo>
                    <a:pt x="0" y="0"/>
                  </a:moveTo>
                  <a:lnTo>
                    <a:pt x="72" y="20"/>
                  </a:lnTo>
                  <a:lnTo>
                    <a:pt x="72" y="30"/>
                  </a:lnTo>
                  <a:lnTo>
                    <a:pt x="0" y="10"/>
                  </a:lnTo>
                  <a:lnTo>
                    <a:pt x="0" y="0"/>
                  </a:ln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27" name="Freeform 137">
              <a:extLst>
                <a:ext uri="{FF2B5EF4-FFF2-40B4-BE49-F238E27FC236}">
                  <a16:creationId xmlns:a16="http://schemas.microsoft.com/office/drawing/2014/main" id="{4B1B1CAA-FBD1-4E0F-B52E-C6CFAC1DB044}"/>
                </a:ext>
              </a:extLst>
            </p:cNvPr>
            <p:cNvSpPr>
              <a:spLocks noChangeAspect="1"/>
            </p:cNvSpPr>
            <p:nvPr/>
          </p:nvSpPr>
          <p:spPr bwMode="auto">
            <a:xfrm>
              <a:off x="3164" y="3626"/>
              <a:ext cx="82" cy="26"/>
            </a:xfrm>
            <a:custGeom>
              <a:avLst/>
              <a:gdLst>
                <a:gd name="T0" fmla="*/ 0 w 82"/>
                <a:gd name="T1" fmla="*/ 6 h 26"/>
                <a:gd name="T2" fmla="*/ 72 w 82"/>
                <a:gd name="T3" fmla="*/ 26 h 26"/>
                <a:gd name="T4" fmla="*/ 82 w 82"/>
                <a:gd name="T5" fmla="*/ 20 h 26"/>
                <a:gd name="T6" fmla="*/ 14 w 82"/>
                <a:gd name="T7" fmla="*/ 0 h 26"/>
                <a:gd name="T8" fmla="*/ 0 w 82"/>
                <a:gd name="T9" fmla="*/ 6 h 26"/>
                <a:gd name="T10" fmla="*/ 0 w 82"/>
                <a:gd name="T11" fmla="*/ 6 h 26"/>
                <a:gd name="T12" fmla="*/ 0 60000 65536"/>
                <a:gd name="T13" fmla="*/ 0 60000 65536"/>
                <a:gd name="T14" fmla="*/ 0 60000 65536"/>
                <a:gd name="T15" fmla="*/ 0 60000 65536"/>
                <a:gd name="T16" fmla="*/ 0 60000 65536"/>
                <a:gd name="T17" fmla="*/ 0 60000 65536"/>
                <a:gd name="T18" fmla="*/ 0 w 82"/>
                <a:gd name="T19" fmla="*/ 0 h 26"/>
                <a:gd name="T20" fmla="*/ 82 w 82"/>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82" h="26">
                  <a:moveTo>
                    <a:pt x="0" y="6"/>
                  </a:moveTo>
                  <a:lnTo>
                    <a:pt x="72" y="26"/>
                  </a:lnTo>
                  <a:lnTo>
                    <a:pt x="82" y="20"/>
                  </a:lnTo>
                  <a:lnTo>
                    <a:pt x="14" y="0"/>
                  </a:lnTo>
                  <a:lnTo>
                    <a:pt x="0" y="6"/>
                  </a:ln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28" name="Freeform 138">
              <a:extLst>
                <a:ext uri="{FF2B5EF4-FFF2-40B4-BE49-F238E27FC236}">
                  <a16:creationId xmlns:a16="http://schemas.microsoft.com/office/drawing/2014/main" id="{9666FA6A-BC4D-4E66-B220-11576533F70D}"/>
                </a:ext>
              </a:extLst>
            </p:cNvPr>
            <p:cNvSpPr>
              <a:spLocks noChangeAspect="1"/>
            </p:cNvSpPr>
            <p:nvPr/>
          </p:nvSpPr>
          <p:spPr bwMode="auto">
            <a:xfrm>
              <a:off x="3146" y="3654"/>
              <a:ext cx="10" cy="8"/>
            </a:xfrm>
            <a:custGeom>
              <a:avLst/>
              <a:gdLst>
                <a:gd name="T0" fmla="*/ 0 w 10"/>
                <a:gd name="T1" fmla="*/ 0 h 8"/>
                <a:gd name="T2" fmla="*/ 10 w 10"/>
                <a:gd name="T3" fmla="*/ 4 h 8"/>
                <a:gd name="T4" fmla="*/ 10 w 10"/>
                <a:gd name="T5" fmla="*/ 8 h 8"/>
                <a:gd name="T6" fmla="*/ 0 w 10"/>
                <a:gd name="T7" fmla="*/ 4 h 8"/>
                <a:gd name="T8" fmla="*/ 0 w 10"/>
                <a:gd name="T9" fmla="*/ 0 h 8"/>
                <a:gd name="T10" fmla="*/ 0 w 10"/>
                <a:gd name="T11" fmla="*/ 0 h 8"/>
                <a:gd name="T12" fmla="*/ 0 60000 65536"/>
                <a:gd name="T13" fmla="*/ 0 60000 65536"/>
                <a:gd name="T14" fmla="*/ 0 60000 65536"/>
                <a:gd name="T15" fmla="*/ 0 60000 65536"/>
                <a:gd name="T16" fmla="*/ 0 60000 65536"/>
                <a:gd name="T17" fmla="*/ 0 60000 65536"/>
                <a:gd name="T18" fmla="*/ 0 w 10"/>
                <a:gd name="T19" fmla="*/ 0 h 8"/>
                <a:gd name="T20" fmla="*/ 10 w 10"/>
                <a:gd name="T21" fmla="*/ 8 h 8"/>
              </a:gdLst>
              <a:ahLst/>
              <a:cxnLst>
                <a:cxn ang="T12">
                  <a:pos x="T0" y="T1"/>
                </a:cxn>
                <a:cxn ang="T13">
                  <a:pos x="T2" y="T3"/>
                </a:cxn>
                <a:cxn ang="T14">
                  <a:pos x="T4" y="T5"/>
                </a:cxn>
                <a:cxn ang="T15">
                  <a:pos x="T6" y="T7"/>
                </a:cxn>
                <a:cxn ang="T16">
                  <a:pos x="T8" y="T9"/>
                </a:cxn>
                <a:cxn ang="T17">
                  <a:pos x="T10" y="T11"/>
                </a:cxn>
              </a:cxnLst>
              <a:rect l="T18" t="T19" r="T20" b="T21"/>
              <a:pathLst>
                <a:path w="10" h="8">
                  <a:moveTo>
                    <a:pt x="0" y="0"/>
                  </a:moveTo>
                  <a:lnTo>
                    <a:pt x="10" y="4"/>
                  </a:lnTo>
                  <a:lnTo>
                    <a:pt x="10" y="8"/>
                  </a:lnTo>
                  <a:lnTo>
                    <a:pt x="0" y="4"/>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29" name="Freeform 139">
              <a:extLst>
                <a:ext uri="{FF2B5EF4-FFF2-40B4-BE49-F238E27FC236}">
                  <a16:creationId xmlns:a16="http://schemas.microsoft.com/office/drawing/2014/main" id="{A210E6B6-4714-4DF2-AEFA-5D1102B204B2}"/>
                </a:ext>
              </a:extLst>
            </p:cNvPr>
            <p:cNvSpPr>
              <a:spLocks noChangeAspect="1"/>
            </p:cNvSpPr>
            <p:nvPr/>
          </p:nvSpPr>
          <p:spPr bwMode="auto">
            <a:xfrm>
              <a:off x="3144" y="3654"/>
              <a:ext cx="12" cy="8"/>
            </a:xfrm>
            <a:custGeom>
              <a:avLst/>
              <a:gdLst>
                <a:gd name="T0" fmla="*/ 2 w 12"/>
                <a:gd name="T1" fmla="*/ 4 h 8"/>
                <a:gd name="T2" fmla="*/ 2 w 12"/>
                <a:gd name="T3" fmla="*/ 0 h 8"/>
                <a:gd name="T4" fmla="*/ 0 w 12"/>
                <a:gd name="T5" fmla="*/ 0 h 8"/>
                <a:gd name="T6" fmla="*/ 0 w 12"/>
                <a:gd name="T7" fmla="*/ 4 h 8"/>
                <a:gd name="T8" fmla="*/ 12 w 12"/>
                <a:gd name="T9" fmla="*/ 8 h 8"/>
                <a:gd name="T10" fmla="*/ 12 w 12"/>
                <a:gd name="T11" fmla="*/ 8 h 8"/>
                <a:gd name="T12" fmla="*/ 2 w 12"/>
                <a:gd name="T13" fmla="*/ 4 h 8"/>
                <a:gd name="T14" fmla="*/ 2 w 12"/>
                <a:gd name="T15" fmla="*/ 4 h 8"/>
                <a:gd name="T16" fmla="*/ 0 60000 65536"/>
                <a:gd name="T17" fmla="*/ 0 60000 65536"/>
                <a:gd name="T18" fmla="*/ 0 60000 65536"/>
                <a:gd name="T19" fmla="*/ 0 60000 65536"/>
                <a:gd name="T20" fmla="*/ 0 60000 65536"/>
                <a:gd name="T21" fmla="*/ 0 60000 65536"/>
                <a:gd name="T22" fmla="*/ 0 60000 65536"/>
                <a:gd name="T23" fmla="*/ 0 60000 65536"/>
                <a:gd name="T24" fmla="*/ 0 w 12"/>
                <a:gd name="T25" fmla="*/ 0 h 8"/>
                <a:gd name="T26" fmla="*/ 12 w 12"/>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 h="8">
                  <a:moveTo>
                    <a:pt x="2" y="4"/>
                  </a:moveTo>
                  <a:lnTo>
                    <a:pt x="2" y="0"/>
                  </a:lnTo>
                  <a:lnTo>
                    <a:pt x="0" y="0"/>
                  </a:lnTo>
                  <a:lnTo>
                    <a:pt x="0" y="4"/>
                  </a:lnTo>
                  <a:lnTo>
                    <a:pt x="12" y="8"/>
                  </a:lnTo>
                  <a:lnTo>
                    <a:pt x="2" y="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30" name="Freeform 140">
              <a:extLst>
                <a:ext uri="{FF2B5EF4-FFF2-40B4-BE49-F238E27FC236}">
                  <a16:creationId xmlns:a16="http://schemas.microsoft.com/office/drawing/2014/main" id="{02F9889E-A43E-42AE-B4AF-DD50FAF259F4}"/>
                </a:ext>
              </a:extLst>
            </p:cNvPr>
            <p:cNvSpPr>
              <a:spLocks noChangeAspect="1"/>
            </p:cNvSpPr>
            <p:nvPr/>
          </p:nvSpPr>
          <p:spPr bwMode="auto">
            <a:xfrm>
              <a:off x="3226" y="3672"/>
              <a:ext cx="10" cy="8"/>
            </a:xfrm>
            <a:custGeom>
              <a:avLst/>
              <a:gdLst>
                <a:gd name="T0" fmla="*/ 0 w 10"/>
                <a:gd name="T1" fmla="*/ 0 h 8"/>
                <a:gd name="T2" fmla="*/ 10 w 10"/>
                <a:gd name="T3" fmla="*/ 2 h 8"/>
                <a:gd name="T4" fmla="*/ 10 w 10"/>
                <a:gd name="T5" fmla="*/ 8 h 8"/>
                <a:gd name="T6" fmla="*/ 0 w 10"/>
                <a:gd name="T7" fmla="*/ 4 h 8"/>
                <a:gd name="T8" fmla="*/ 0 w 10"/>
                <a:gd name="T9" fmla="*/ 0 h 8"/>
                <a:gd name="T10" fmla="*/ 0 w 10"/>
                <a:gd name="T11" fmla="*/ 0 h 8"/>
                <a:gd name="T12" fmla="*/ 0 60000 65536"/>
                <a:gd name="T13" fmla="*/ 0 60000 65536"/>
                <a:gd name="T14" fmla="*/ 0 60000 65536"/>
                <a:gd name="T15" fmla="*/ 0 60000 65536"/>
                <a:gd name="T16" fmla="*/ 0 60000 65536"/>
                <a:gd name="T17" fmla="*/ 0 60000 65536"/>
                <a:gd name="T18" fmla="*/ 0 w 10"/>
                <a:gd name="T19" fmla="*/ 0 h 8"/>
                <a:gd name="T20" fmla="*/ 10 w 10"/>
                <a:gd name="T21" fmla="*/ 8 h 8"/>
              </a:gdLst>
              <a:ahLst/>
              <a:cxnLst>
                <a:cxn ang="T12">
                  <a:pos x="T0" y="T1"/>
                </a:cxn>
                <a:cxn ang="T13">
                  <a:pos x="T2" y="T3"/>
                </a:cxn>
                <a:cxn ang="T14">
                  <a:pos x="T4" y="T5"/>
                </a:cxn>
                <a:cxn ang="T15">
                  <a:pos x="T6" y="T7"/>
                </a:cxn>
                <a:cxn ang="T16">
                  <a:pos x="T8" y="T9"/>
                </a:cxn>
                <a:cxn ang="T17">
                  <a:pos x="T10" y="T11"/>
                </a:cxn>
              </a:cxnLst>
              <a:rect l="T18" t="T19" r="T20" b="T21"/>
              <a:pathLst>
                <a:path w="10" h="8">
                  <a:moveTo>
                    <a:pt x="0" y="0"/>
                  </a:moveTo>
                  <a:lnTo>
                    <a:pt x="10" y="2"/>
                  </a:lnTo>
                  <a:lnTo>
                    <a:pt x="10" y="8"/>
                  </a:lnTo>
                  <a:lnTo>
                    <a:pt x="0" y="4"/>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31" name="Freeform 141">
              <a:extLst>
                <a:ext uri="{FF2B5EF4-FFF2-40B4-BE49-F238E27FC236}">
                  <a16:creationId xmlns:a16="http://schemas.microsoft.com/office/drawing/2014/main" id="{A36F46B3-5F9C-4633-B814-6D0D32252975}"/>
                </a:ext>
              </a:extLst>
            </p:cNvPr>
            <p:cNvSpPr>
              <a:spLocks noChangeAspect="1"/>
            </p:cNvSpPr>
            <p:nvPr/>
          </p:nvSpPr>
          <p:spPr bwMode="auto">
            <a:xfrm>
              <a:off x="3226" y="3672"/>
              <a:ext cx="10" cy="8"/>
            </a:xfrm>
            <a:custGeom>
              <a:avLst/>
              <a:gdLst>
                <a:gd name="T0" fmla="*/ 0 w 10"/>
                <a:gd name="T1" fmla="*/ 4 h 8"/>
                <a:gd name="T2" fmla="*/ 0 w 10"/>
                <a:gd name="T3" fmla="*/ 0 h 8"/>
                <a:gd name="T4" fmla="*/ 0 w 10"/>
                <a:gd name="T5" fmla="*/ 0 h 8"/>
                <a:gd name="T6" fmla="*/ 0 w 10"/>
                <a:gd name="T7" fmla="*/ 4 h 8"/>
                <a:gd name="T8" fmla="*/ 10 w 10"/>
                <a:gd name="T9" fmla="*/ 8 h 8"/>
                <a:gd name="T10" fmla="*/ 10 w 10"/>
                <a:gd name="T11" fmla="*/ 8 h 8"/>
                <a:gd name="T12" fmla="*/ 0 w 10"/>
                <a:gd name="T13" fmla="*/ 4 h 8"/>
                <a:gd name="T14" fmla="*/ 0 w 10"/>
                <a:gd name="T15" fmla="*/ 4 h 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8"/>
                <a:gd name="T26" fmla="*/ 10 w 10"/>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8">
                  <a:moveTo>
                    <a:pt x="0" y="4"/>
                  </a:moveTo>
                  <a:lnTo>
                    <a:pt x="0" y="0"/>
                  </a:lnTo>
                  <a:lnTo>
                    <a:pt x="0" y="4"/>
                  </a:lnTo>
                  <a:lnTo>
                    <a:pt x="10" y="8"/>
                  </a:lnTo>
                  <a:lnTo>
                    <a:pt x="0" y="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32" name="Freeform 142">
              <a:extLst>
                <a:ext uri="{FF2B5EF4-FFF2-40B4-BE49-F238E27FC236}">
                  <a16:creationId xmlns:a16="http://schemas.microsoft.com/office/drawing/2014/main" id="{46EE69BC-50AB-4F7E-8C8D-79097C527B16}"/>
                </a:ext>
              </a:extLst>
            </p:cNvPr>
            <p:cNvSpPr>
              <a:spLocks noChangeAspect="1"/>
            </p:cNvSpPr>
            <p:nvPr/>
          </p:nvSpPr>
          <p:spPr bwMode="auto">
            <a:xfrm>
              <a:off x="3226" y="3678"/>
              <a:ext cx="10" cy="8"/>
            </a:xfrm>
            <a:custGeom>
              <a:avLst/>
              <a:gdLst>
                <a:gd name="T0" fmla="*/ 0 w 10"/>
                <a:gd name="T1" fmla="*/ 0 h 8"/>
                <a:gd name="T2" fmla="*/ 10 w 10"/>
                <a:gd name="T3" fmla="*/ 4 h 8"/>
                <a:gd name="T4" fmla="*/ 10 w 10"/>
                <a:gd name="T5" fmla="*/ 8 h 8"/>
                <a:gd name="T6" fmla="*/ 0 w 10"/>
                <a:gd name="T7" fmla="*/ 4 h 8"/>
                <a:gd name="T8" fmla="*/ 0 w 10"/>
                <a:gd name="T9" fmla="*/ 0 h 8"/>
                <a:gd name="T10" fmla="*/ 0 w 10"/>
                <a:gd name="T11" fmla="*/ 0 h 8"/>
                <a:gd name="T12" fmla="*/ 0 60000 65536"/>
                <a:gd name="T13" fmla="*/ 0 60000 65536"/>
                <a:gd name="T14" fmla="*/ 0 60000 65536"/>
                <a:gd name="T15" fmla="*/ 0 60000 65536"/>
                <a:gd name="T16" fmla="*/ 0 60000 65536"/>
                <a:gd name="T17" fmla="*/ 0 60000 65536"/>
                <a:gd name="T18" fmla="*/ 0 w 10"/>
                <a:gd name="T19" fmla="*/ 0 h 8"/>
                <a:gd name="T20" fmla="*/ 10 w 10"/>
                <a:gd name="T21" fmla="*/ 8 h 8"/>
              </a:gdLst>
              <a:ahLst/>
              <a:cxnLst>
                <a:cxn ang="T12">
                  <a:pos x="T0" y="T1"/>
                </a:cxn>
                <a:cxn ang="T13">
                  <a:pos x="T2" y="T3"/>
                </a:cxn>
                <a:cxn ang="T14">
                  <a:pos x="T4" y="T5"/>
                </a:cxn>
                <a:cxn ang="T15">
                  <a:pos x="T6" y="T7"/>
                </a:cxn>
                <a:cxn ang="T16">
                  <a:pos x="T8" y="T9"/>
                </a:cxn>
                <a:cxn ang="T17">
                  <a:pos x="T10" y="T11"/>
                </a:cxn>
              </a:cxnLst>
              <a:rect l="T18" t="T19" r="T20" b="T21"/>
              <a:pathLst>
                <a:path w="10" h="8">
                  <a:moveTo>
                    <a:pt x="0" y="0"/>
                  </a:moveTo>
                  <a:lnTo>
                    <a:pt x="10" y="4"/>
                  </a:lnTo>
                  <a:lnTo>
                    <a:pt x="10" y="8"/>
                  </a:lnTo>
                  <a:lnTo>
                    <a:pt x="0" y="4"/>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33" name="Freeform 143">
              <a:extLst>
                <a:ext uri="{FF2B5EF4-FFF2-40B4-BE49-F238E27FC236}">
                  <a16:creationId xmlns:a16="http://schemas.microsoft.com/office/drawing/2014/main" id="{1D98D34E-AEA5-4826-B4CE-26BF91258E15}"/>
                </a:ext>
              </a:extLst>
            </p:cNvPr>
            <p:cNvSpPr>
              <a:spLocks noChangeAspect="1"/>
            </p:cNvSpPr>
            <p:nvPr/>
          </p:nvSpPr>
          <p:spPr bwMode="auto">
            <a:xfrm>
              <a:off x="3226" y="3678"/>
              <a:ext cx="10" cy="8"/>
            </a:xfrm>
            <a:custGeom>
              <a:avLst/>
              <a:gdLst>
                <a:gd name="T0" fmla="*/ 0 w 10"/>
                <a:gd name="T1" fmla="*/ 4 h 8"/>
                <a:gd name="T2" fmla="*/ 0 w 10"/>
                <a:gd name="T3" fmla="*/ 0 h 8"/>
                <a:gd name="T4" fmla="*/ 0 w 10"/>
                <a:gd name="T5" fmla="*/ 0 h 8"/>
                <a:gd name="T6" fmla="*/ 0 w 10"/>
                <a:gd name="T7" fmla="*/ 4 h 8"/>
                <a:gd name="T8" fmla="*/ 10 w 10"/>
                <a:gd name="T9" fmla="*/ 8 h 8"/>
                <a:gd name="T10" fmla="*/ 10 w 10"/>
                <a:gd name="T11" fmla="*/ 8 h 8"/>
                <a:gd name="T12" fmla="*/ 0 w 10"/>
                <a:gd name="T13" fmla="*/ 4 h 8"/>
                <a:gd name="T14" fmla="*/ 0 w 10"/>
                <a:gd name="T15" fmla="*/ 4 h 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8"/>
                <a:gd name="T26" fmla="*/ 10 w 10"/>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8">
                  <a:moveTo>
                    <a:pt x="0" y="4"/>
                  </a:moveTo>
                  <a:lnTo>
                    <a:pt x="0" y="0"/>
                  </a:lnTo>
                  <a:lnTo>
                    <a:pt x="0" y="4"/>
                  </a:lnTo>
                  <a:lnTo>
                    <a:pt x="10" y="8"/>
                  </a:lnTo>
                  <a:lnTo>
                    <a:pt x="0" y="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34" name="Freeform 144">
              <a:extLst>
                <a:ext uri="{FF2B5EF4-FFF2-40B4-BE49-F238E27FC236}">
                  <a16:creationId xmlns:a16="http://schemas.microsoft.com/office/drawing/2014/main" id="{5AE74E71-A358-4462-BCA5-56546BF85F19}"/>
                </a:ext>
              </a:extLst>
            </p:cNvPr>
            <p:cNvSpPr>
              <a:spLocks noChangeAspect="1"/>
            </p:cNvSpPr>
            <p:nvPr/>
          </p:nvSpPr>
          <p:spPr bwMode="auto">
            <a:xfrm>
              <a:off x="3226" y="3684"/>
              <a:ext cx="10" cy="8"/>
            </a:xfrm>
            <a:custGeom>
              <a:avLst/>
              <a:gdLst>
                <a:gd name="T0" fmla="*/ 0 w 10"/>
                <a:gd name="T1" fmla="*/ 0 h 8"/>
                <a:gd name="T2" fmla="*/ 10 w 10"/>
                <a:gd name="T3" fmla="*/ 4 h 8"/>
                <a:gd name="T4" fmla="*/ 10 w 10"/>
                <a:gd name="T5" fmla="*/ 8 h 8"/>
                <a:gd name="T6" fmla="*/ 0 w 10"/>
                <a:gd name="T7" fmla="*/ 4 h 8"/>
                <a:gd name="T8" fmla="*/ 0 w 10"/>
                <a:gd name="T9" fmla="*/ 0 h 8"/>
                <a:gd name="T10" fmla="*/ 0 w 10"/>
                <a:gd name="T11" fmla="*/ 0 h 8"/>
                <a:gd name="T12" fmla="*/ 0 60000 65536"/>
                <a:gd name="T13" fmla="*/ 0 60000 65536"/>
                <a:gd name="T14" fmla="*/ 0 60000 65536"/>
                <a:gd name="T15" fmla="*/ 0 60000 65536"/>
                <a:gd name="T16" fmla="*/ 0 60000 65536"/>
                <a:gd name="T17" fmla="*/ 0 60000 65536"/>
                <a:gd name="T18" fmla="*/ 0 w 10"/>
                <a:gd name="T19" fmla="*/ 0 h 8"/>
                <a:gd name="T20" fmla="*/ 10 w 10"/>
                <a:gd name="T21" fmla="*/ 8 h 8"/>
              </a:gdLst>
              <a:ahLst/>
              <a:cxnLst>
                <a:cxn ang="T12">
                  <a:pos x="T0" y="T1"/>
                </a:cxn>
                <a:cxn ang="T13">
                  <a:pos x="T2" y="T3"/>
                </a:cxn>
                <a:cxn ang="T14">
                  <a:pos x="T4" y="T5"/>
                </a:cxn>
                <a:cxn ang="T15">
                  <a:pos x="T6" y="T7"/>
                </a:cxn>
                <a:cxn ang="T16">
                  <a:pos x="T8" y="T9"/>
                </a:cxn>
                <a:cxn ang="T17">
                  <a:pos x="T10" y="T11"/>
                </a:cxn>
              </a:cxnLst>
              <a:rect l="T18" t="T19" r="T20" b="T21"/>
              <a:pathLst>
                <a:path w="10" h="8">
                  <a:moveTo>
                    <a:pt x="0" y="0"/>
                  </a:moveTo>
                  <a:lnTo>
                    <a:pt x="10" y="4"/>
                  </a:lnTo>
                  <a:lnTo>
                    <a:pt x="10" y="8"/>
                  </a:lnTo>
                  <a:lnTo>
                    <a:pt x="0" y="4"/>
                  </a:lnTo>
                  <a:lnTo>
                    <a:pt x="0" y="0"/>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35" name="Freeform 145">
              <a:extLst>
                <a:ext uri="{FF2B5EF4-FFF2-40B4-BE49-F238E27FC236}">
                  <a16:creationId xmlns:a16="http://schemas.microsoft.com/office/drawing/2014/main" id="{9D10483D-84EA-4309-A284-926A3EE2521C}"/>
                </a:ext>
              </a:extLst>
            </p:cNvPr>
            <p:cNvSpPr>
              <a:spLocks noChangeAspect="1"/>
            </p:cNvSpPr>
            <p:nvPr/>
          </p:nvSpPr>
          <p:spPr bwMode="auto">
            <a:xfrm>
              <a:off x="3226" y="3684"/>
              <a:ext cx="10" cy="8"/>
            </a:xfrm>
            <a:custGeom>
              <a:avLst/>
              <a:gdLst>
                <a:gd name="T0" fmla="*/ 0 w 10"/>
                <a:gd name="T1" fmla="*/ 4 h 8"/>
                <a:gd name="T2" fmla="*/ 0 w 10"/>
                <a:gd name="T3" fmla="*/ 0 h 8"/>
                <a:gd name="T4" fmla="*/ 0 w 10"/>
                <a:gd name="T5" fmla="*/ 0 h 8"/>
                <a:gd name="T6" fmla="*/ 0 w 10"/>
                <a:gd name="T7" fmla="*/ 4 h 8"/>
                <a:gd name="T8" fmla="*/ 10 w 10"/>
                <a:gd name="T9" fmla="*/ 8 h 8"/>
                <a:gd name="T10" fmla="*/ 10 w 10"/>
                <a:gd name="T11" fmla="*/ 8 h 8"/>
                <a:gd name="T12" fmla="*/ 0 w 10"/>
                <a:gd name="T13" fmla="*/ 4 h 8"/>
                <a:gd name="T14" fmla="*/ 0 w 10"/>
                <a:gd name="T15" fmla="*/ 4 h 8"/>
                <a:gd name="T16" fmla="*/ 0 60000 65536"/>
                <a:gd name="T17" fmla="*/ 0 60000 65536"/>
                <a:gd name="T18" fmla="*/ 0 60000 65536"/>
                <a:gd name="T19" fmla="*/ 0 60000 65536"/>
                <a:gd name="T20" fmla="*/ 0 60000 65536"/>
                <a:gd name="T21" fmla="*/ 0 60000 65536"/>
                <a:gd name="T22" fmla="*/ 0 60000 65536"/>
                <a:gd name="T23" fmla="*/ 0 60000 65536"/>
                <a:gd name="T24" fmla="*/ 0 w 10"/>
                <a:gd name="T25" fmla="*/ 0 h 8"/>
                <a:gd name="T26" fmla="*/ 10 w 10"/>
                <a:gd name="T27" fmla="*/ 8 h 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0" h="8">
                  <a:moveTo>
                    <a:pt x="0" y="4"/>
                  </a:moveTo>
                  <a:lnTo>
                    <a:pt x="0" y="0"/>
                  </a:lnTo>
                  <a:lnTo>
                    <a:pt x="0" y="4"/>
                  </a:lnTo>
                  <a:lnTo>
                    <a:pt x="10" y="8"/>
                  </a:lnTo>
                  <a:lnTo>
                    <a:pt x="0" y="4"/>
                  </a:ln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36" name="Freeform 146">
              <a:extLst>
                <a:ext uri="{FF2B5EF4-FFF2-40B4-BE49-F238E27FC236}">
                  <a16:creationId xmlns:a16="http://schemas.microsoft.com/office/drawing/2014/main" id="{CA3AED5F-9234-4A25-8B75-8629F0F4BF8E}"/>
                </a:ext>
              </a:extLst>
            </p:cNvPr>
            <p:cNvSpPr>
              <a:spLocks noChangeAspect="1"/>
            </p:cNvSpPr>
            <p:nvPr/>
          </p:nvSpPr>
          <p:spPr bwMode="auto">
            <a:xfrm>
              <a:off x="3196" y="3688"/>
              <a:ext cx="46" cy="40"/>
            </a:xfrm>
            <a:custGeom>
              <a:avLst/>
              <a:gdLst>
                <a:gd name="T0" fmla="*/ 46 w 46"/>
                <a:gd name="T1" fmla="*/ 0 h 40"/>
                <a:gd name="T2" fmla="*/ 46 w 46"/>
                <a:gd name="T3" fmla="*/ 4 h 40"/>
                <a:gd name="T4" fmla="*/ 0 w 46"/>
                <a:gd name="T5" fmla="*/ 40 h 40"/>
                <a:gd name="T6" fmla="*/ 0 w 46"/>
                <a:gd name="T7" fmla="*/ 38 h 40"/>
                <a:gd name="T8" fmla="*/ 46 w 46"/>
                <a:gd name="T9" fmla="*/ 0 h 40"/>
                <a:gd name="T10" fmla="*/ 46 w 46"/>
                <a:gd name="T11" fmla="*/ 0 h 40"/>
                <a:gd name="T12" fmla="*/ 0 60000 65536"/>
                <a:gd name="T13" fmla="*/ 0 60000 65536"/>
                <a:gd name="T14" fmla="*/ 0 60000 65536"/>
                <a:gd name="T15" fmla="*/ 0 60000 65536"/>
                <a:gd name="T16" fmla="*/ 0 60000 65536"/>
                <a:gd name="T17" fmla="*/ 0 60000 65536"/>
                <a:gd name="T18" fmla="*/ 0 w 46"/>
                <a:gd name="T19" fmla="*/ 0 h 40"/>
                <a:gd name="T20" fmla="*/ 46 w 46"/>
                <a:gd name="T21" fmla="*/ 40 h 40"/>
              </a:gdLst>
              <a:ahLst/>
              <a:cxnLst>
                <a:cxn ang="T12">
                  <a:pos x="T0" y="T1"/>
                </a:cxn>
                <a:cxn ang="T13">
                  <a:pos x="T2" y="T3"/>
                </a:cxn>
                <a:cxn ang="T14">
                  <a:pos x="T4" y="T5"/>
                </a:cxn>
                <a:cxn ang="T15">
                  <a:pos x="T6" y="T7"/>
                </a:cxn>
                <a:cxn ang="T16">
                  <a:pos x="T8" y="T9"/>
                </a:cxn>
                <a:cxn ang="T17">
                  <a:pos x="T10" y="T11"/>
                </a:cxn>
              </a:cxnLst>
              <a:rect l="T18" t="T19" r="T20" b="T21"/>
              <a:pathLst>
                <a:path w="46" h="40">
                  <a:moveTo>
                    <a:pt x="46" y="0"/>
                  </a:moveTo>
                  <a:lnTo>
                    <a:pt x="46" y="4"/>
                  </a:lnTo>
                  <a:lnTo>
                    <a:pt x="0" y="40"/>
                  </a:lnTo>
                  <a:lnTo>
                    <a:pt x="0" y="38"/>
                  </a:lnTo>
                  <a:lnTo>
                    <a:pt x="46" y="0"/>
                  </a:lnTo>
                  <a:close/>
                </a:path>
              </a:pathLst>
            </a:custGeom>
            <a:solidFill>
              <a:srgbClr val="697F9B"/>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37" name="Freeform 147">
              <a:extLst>
                <a:ext uri="{FF2B5EF4-FFF2-40B4-BE49-F238E27FC236}">
                  <a16:creationId xmlns:a16="http://schemas.microsoft.com/office/drawing/2014/main" id="{13EDF52E-08A5-4179-BBD5-54B1E055F887}"/>
                </a:ext>
              </a:extLst>
            </p:cNvPr>
            <p:cNvSpPr>
              <a:spLocks noChangeAspect="1"/>
            </p:cNvSpPr>
            <p:nvPr/>
          </p:nvSpPr>
          <p:spPr bwMode="auto">
            <a:xfrm>
              <a:off x="3092" y="3692"/>
              <a:ext cx="104" cy="36"/>
            </a:xfrm>
            <a:custGeom>
              <a:avLst/>
              <a:gdLst>
                <a:gd name="T0" fmla="*/ 104 w 104"/>
                <a:gd name="T1" fmla="*/ 34 h 36"/>
                <a:gd name="T2" fmla="*/ 0 w 104"/>
                <a:gd name="T3" fmla="*/ 0 h 36"/>
                <a:gd name="T4" fmla="*/ 0 w 104"/>
                <a:gd name="T5" fmla="*/ 2 h 36"/>
                <a:gd name="T6" fmla="*/ 104 w 104"/>
                <a:gd name="T7" fmla="*/ 36 h 36"/>
                <a:gd name="T8" fmla="*/ 104 w 104"/>
                <a:gd name="T9" fmla="*/ 34 h 36"/>
                <a:gd name="T10" fmla="*/ 104 w 104"/>
                <a:gd name="T11" fmla="*/ 34 h 36"/>
                <a:gd name="T12" fmla="*/ 0 60000 65536"/>
                <a:gd name="T13" fmla="*/ 0 60000 65536"/>
                <a:gd name="T14" fmla="*/ 0 60000 65536"/>
                <a:gd name="T15" fmla="*/ 0 60000 65536"/>
                <a:gd name="T16" fmla="*/ 0 60000 65536"/>
                <a:gd name="T17" fmla="*/ 0 60000 65536"/>
                <a:gd name="T18" fmla="*/ 0 w 104"/>
                <a:gd name="T19" fmla="*/ 0 h 36"/>
                <a:gd name="T20" fmla="*/ 104 w 104"/>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104" h="36">
                  <a:moveTo>
                    <a:pt x="104" y="34"/>
                  </a:moveTo>
                  <a:lnTo>
                    <a:pt x="0" y="0"/>
                  </a:lnTo>
                  <a:lnTo>
                    <a:pt x="0" y="2"/>
                  </a:lnTo>
                  <a:lnTo>
                    <a:pt x="104" y="36"/>
                  </a:lnTo>
                  <a:lnTo>
                    <a:pt x="104" y="34"/>
                  </a:lnTo>
                  <a:close/>
                </a:path>
              </a:pathLst>
            </a:custGeom>
            <a:solidFill>
              <a:srgbClr val="BDC9D6"/>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38" name="Freeform 148">
              <a:extLst>
                <a:ext uri="{FF2B5EF4-FFF2-40B4-BE49-F238E27FC236}">
                  <a16:creationId xmlns:a16="http://schemas.microsoft.com/office/drawing/2014/main" id="{89438077-09B9-473C-A194-112F16CC935F}"/>
                </a:ext>
              </a:extLst>
            </p:cNvPr>
            <p:cNvSpPr>
              <a:spLocks noChangeAspect="1"/>
            </p:cNvSpPr>
            <p:nvPr/>
          </p:nvSpPr>
          <p:spPr bwMode="auto">
            <a:xfrm>
              <a:off x="3092" y="3660"/>
              <a:ext cx="150" cy="66"/>
            </a:xfrm>
            <a:custGeom>
              <a:avLst/>
              <a:gdLst>
                <a:gd name="T0" fmla="*/ 50 w 150"/>
                <a:gd name="T1" fmla="*/ 0 h 66"/>
                <a:gd name="T2" fmla="*/ 150 w 150"/>
                <a:gd name="T3" fmla="*/ 28 h 66"/>
                <a:gd name="T4" fmla="*/ 104 w 150"/>
                <a:gd name="T5" fmla="*/ 66 h 66"/>
                <a:gd name="T6" fmla="*/ 0 w 150"/>
                <a:gd name="T7" fmla="*/ 32 h 66"/>
                <a:gd name="T8" fmla="*/ 50 w 150"/>
                <a:gd name="T9" fmla="*/ 0 h 66"/>
                <a:gd name="T10" fmla="*/ 50 w 150"/>
                <a:gd name="T11" fmla="*/ 0 h 66"/>
                <a:gd name="T12" fmla="*/ 0 60000 65536"/>
                <a:gd name="T13" fmla="*/ 0 60000 65536"/>
                <a:gd name="T14" fmla="*/ 0 60000 65536"/>
                <a:gd name="T15" fmla="*/ 0 60000 65536"/>
                <a:gd name="T16" fmla="*/ 0 60000 65536"/>
                <a:gd name="T17" fmla="*/ 0 60000 65536"/>
                <a:gd name="T18" fmla="*/ 0 w 150"/>
                <a:gd name="T19" fmla="*/ 0 h 66"/>
                <a:gd name="T20" fmla="*/ 150 w 150"/>
                <a:gd name="T21" fmla="*/ 66 h 66"/>
              </a:gdLst>
              <a:ahLst/>
              <a:cxnLst>
                <a:cxn ang="T12">
                  <a:pos x="T0" y="T1"/>
                </a:cxn>
                <a:cxn ang="T13">
                  <a:pos x="T2" y="T3"/>
                </a:cxn>
                <a:cxn ang="T14">
                  <a:pos x="T4" y="T5"/>
                </a:cxn>
                <a:cxn ang="T15">
                  <a:pos x="T6" y="T7"/>
                </a:cxn>
                <a:cxn ang="T16">
                  <a:pos x="T8" y="T9"/>
                </a:cxn>
                <a:cxn ang="T17">
                  <a:pos x="T10" y="T11"/>
                </a:cxn>
              </a:cxnLst>
              <a:rect l="T18" t="T19" r="T20" b="T21"/>
              <a:pathLst>
                <a:path w="150" h="66">
                  <a:moveTo>
                    <a:pt x="50" y="0"/>
                  </a:moveTo>
                  <a:lnTo>
                    <a:pt x="150" y="28"/>
                  </a:lnTo>
                  <a:lnTo>
                    <a:pt x="104" y="66"/>
                  </a:lnTo>
                  <a:lnTo>
                    <a:pt x="0" y="32"/>
                  </a:lnTo>
                  <a:lnTo>
                    <a:pt x="50" y="0"/>
                  </a:lnTo>
                  <a:close/>
                </a:path>
              </a:pathLst>
            </a:custGeom>
            <a:solidFill>
              <a:srgbClr val="8BA6BD"/>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39" name="Freeform 149">
              <a:extLst>
                <a:ext uri="{FF2B5EF4-FFF2-40B4-BE49-F238E27FC236}">
                  <a16:creationId xmlns:a16="http://schemas.microsoft.com/office/drawing/2014/main" id="{BEF646E9-6905-4863-9630-5295E321C3F4}"/>
                </a:ext>
              </a:extLst>
            </p:cNvPr>
            <p:cNvSpPr>
              <a:spLocks noChangeAspect="1"/>
            </p:cNvSpPr>
            <p:nvPr/>
          </p:nvSpPr>
          <p:spPr bwMode="auto">
            <a:xfrm>
              <a:off x="3202" y="3534"/>
              <a:ext cx="86" cy="98"/>
            </a:xfrm>
            <a:custGeom>
              <a:avLst/>
              <a:gdLst>
                <a:gd name="T0" fmla="*/ 2147483647 w 43"/>
                <a:gd name="T1" fmla="*/ 2147483647 h 49"/>
                <a:gd name="T2" fmla="*/ 2147483647 w 43"/>
                <a:gd name="T3" fmla="*/ 2147483647 h 49"/>
                <a:gd name="T4" fmla="*/ 2147483647 w 43"/>
                <a:gd name="T5" fmla="*/ 2147483647 h 49"/>
                <a:gd name="T6" fmla="*/ 2147483647 w 43"/>
                <a:gd name="T7" fmla="*/ 0 h 49"/>
                <a:gd name="T8" fmla="*/ 2147483647 w 43"/>
                <a:gd name="T9" fmla="*/ 2147483647 h 49"/>
                <a:gd name="T10" fmla="*/ 0 w 43"/>
                <a:gd name="T11" fmla="*/ 2147483647 h 49"/>
                <a:gd name="T12" fmla="*/ 2147483647 w 43"/>
                <a:gd name="T13" fmla="*/ 2147483647 h 49"/>
                <a:gd name="T14" fmla="*/ 2147483647 w 43"/>
                <a:gd name="T15" fmla="*/ 2147483647 h 49"/>
                <a:gd name="T16" fmla="*/ 0 60000 65536"/>
                <a:gd name="T17" fmla="*/ 0 60000 65536"/>
                <a:gd name="T18" fmla="*/ 0 60000 65536"/>
                <a:gd name="T19" fmla="*/ 0 60000 65536"/>
                <a:gd name="T20" fmla="*/ 0 60000 65536"/>
                <a:gd name="T21" fmla="*/ 0 60000 65536"/>
                <a:gd name="T22" fmla="*/ 0 60000 65536"/>
                <a:gd name="T23" fmla="*/ 0 60000 65536"/>
                <a:gd name="T24" fmla="*/ 0 w 43"/>
                <a:gd name="T25" fmla="*/ 0 h 49"/>
                <a:gd name="T26" fmla="*/ 43 w 43"/>
                <a:gd name="T27" fmla="*/ 49 h 4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3" h="49">
                  <a:moveTo>
                    <a:pt x="30" y="49"/>
                  </a:moveTo>
                  <a:cubicBezTo>
                    <a:pt x="41" y="40"/>
                    <a:pt x="41" y="40"/>
                    <a:pt x="41" y="40"/>
                  </a:cubicBezTo>
                  <a:cubicBezTo>
                    <a:pt x="43" y="30"/>
                    <a:pt x="43" y="25"/>
                    <a:pt x="41" y="18"/>
                  </a:cubicBezTo>
                  <a:cubicBezTo>
                    <a:pt x="39" y="9"/>
                    <a:pt x="39" y="0"/>
                    <a:pt x="39" y="0"/>
                  </a:cubicBezTo>
                  <a:cubicBezTo>
                    <a:pt x="15" y="1"/>
                    <a:pt x="15" y="1"/>
                    <a:pt x="15" y="1"/>
                  </a:cubicBezTo>
                  <a:cubicBezTo>
                    <a:pt x="0" y="3"/>
                    <a:pt x="0" y="3"/>
                    <a:pt x="0" y="3"/>
                  </a:cubicBezTo>
                  <a:cubicBezTo>
                    <a:pt x="15" y="48"/>
                    <a:pt x="15" y="48"/>
                    <a:pt x="15" y="48"/>
                  </a:cubicBezTo>
                  <a:lnTo>
                    <a:pt x="30" y="49"/>
                  </a:lnTo>
                  <a:close/>
                </a:path>
              </a:pathLst>
            </a:custGeom>
            <a:solidFill>
              <a:srgbClr val="004F77"/>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40" name="Freeform 150">
              <a:extLst>
                <a:ext uri="{FF2B5EF4-FFF2-40B4-BE49-F238E27FC236}">
                  <a16:creationId xmlns:a16="http://schemas.microsoft.com/office/drawing/2014/main" id="{A06A4CFD-64E5-48E0-B3F1-022BA49FC37C}"/>
                </a:ext>
              </a:extLst>
            </p:cNvPr>
            <p:cNvSpPr>
              <a:spLocks noChangeAspect="1"/>
            </p:cNvSpPr>
            <p:nvPr/>
          </p:nvSpPr>
          <p:spPr bwMode="auto">
            <a:xfrm>
              <a:off x="3202" y="3528"/>
              <a:ext cx="78" cy="20"/>
            </a:xfrm>
            <a:custGeom>
              <a:avLst/>
              <a:gdLst>
                <a:gd name="T0" fmla="*/ 58 w 78"/>
                <a:gd name="T1" fmla="*/ 18 h 20"/>
                <a:gd name="T2" fmla="*/ 78 w 78"/>
                <a:gd name="T3" fmla="*/ 6 h 20"/>
                <a:gd name="T4" fmla="*/ 34 w 78"/>
                <a:gd name="T5" fmla="*/ 0 h 20"/>
                <a:gd name="T6" fmla="*/ 0 w 78"/>
                <a:gd name="T7" fmla="*/ 10 h 20"/>
                <a:gd name="T8" fmla="*/ 52 w 78"/>
                <a:gd name="T9" fmla="*/ 20 h 20"/>
                <a:gd name="T10" fmla="*/ 58 w 78"/>
                <a:gd name="T11" fmla="*/ 18 h 20"/>
                <a:gd name="T12" fmla="*/ 58 w 78"/>
                <a:gd name="T13" fmla="*/ 18 h 20"/>
                <a:gd name="T14" fmla="*/ 0 60000 65536"/>
                <a:gd name="T15" fmla="*/ 0 60000 65536"/>
                <a:gd name="T16" fmla="*/ 0 60000 65536"/>
                <a:gd name="T17" fmla="*/ 0 60000 65536"/>
                <a:gd name="T18" fmla="*/ 0 60000 65536"/>
                <a:gd name="T19" fmla="*/ 0 60000 65536"/>
                <a:gd name="T20" fmla="*/ 0 60000 65536"/>
                <a:gd name="T21" fmla="*/ 0 w 78"/>
                <a:gd name="T22" fmla="*/ 0 h 20"/>
                <a:gd name="T23" fmla="*/ 78 w 78"/>
                <a:gd name="T24" fmla="*/ 20 h 2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78" h="20">
                  <a:moveTo>
                    <a:pt x="58" y="18"/>
                  </a:moveTo>
                  <a:lnTo>
                    <a:pt x="78" y="6"/>
                  </a:lnTo>
                  <a:lnTo>
                    <a:pt x="34" y="0"/>
                  </a:lnTo>
                  <a:lnTo>
                    <a:pt x="0" y="10"/>
                  </a:lnTo>
                  <a:lnTo>
                    <a:pt x="52" y="20"/>
                  </a:lnTo>
                  <a:lnTo>
                    <a:pt x="58" y="18"/>
                  </a:lnTo>
                  <a:close/>
                </a:path>
              </a:pathLst>
            </a:custGeom>
            <a:solidFill>
              <a:srgbClr val="305A7F"/>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41" name="Freeform 151">
              <a:extLst>
                <a:ext uri="{FF2B5EF4-FFF2-40B4-BE49-F238E27FC236}">
                  <a16:creationId xmlns:a16="http://schemas.microsoft.com/office/drawing/2014/main" id="{E50BDF3A-595E-4E0D-9C43-507A90A08B7E}"/>
                </a:ext>
              </a:extLst>
            </p:cNvPr>
            <p:cNvSpPr>
              <a:spLocks noChangeAspect="1"/>
            </p:cNvSpPr>
            <p:nvPr/>
          </p:nvSpPr>
          <p:spPr bwMode="auto">
            <a:xfrm>
              <a:off x="3160" y="3538"/>
              <a:ext cx="104" cy="116"/>
            </a:xfrm>
            <a:custGeom>
              <a:avLst/>
              <a:gdLst>
                <a:gd name="T0" fmla="*/ 2147483647 w 52"/>
                <a:gd name="T1" fmla="*/ 2147483647 h 58"/>
                <a:gd name="T2" fmla="*/ 2147483647 w 52"/>
                <a:gd name="T3" fmla="*/ 0 h 58"/>
                <a:gd name="T4" fmla="*/ 2147483647 w 52"/>
                <a:gd name="T5" fmla="*/ 2147483647 h 58"/>
                <a:gd name="T6" fmla="*/ 2147483647 w 52"/>
                <a:gd name="T7" fmla="*/ 2147483647 h 58"/>
                <a:gd name="T8" fmla="*/ 2147483647 w 52"/>
                <a:gd name="T9" fmla="*/ 2147483647 h 58"/>
                <a:gd name="T10" fmla="*/ 2147483647 w 52"/>
                <a:gd name="T11" fmla="*/ 2147483647 h 58"/>
                <a:gd name="T12" fmla="*/ 2147483647 w 52"/>
                <a:gd name="T13" fmla="*/ 2147483647 h 58"/>
                <a:gd name="T14" fmla="*/ 2147483647 w 52"/>
                <a:gd name="T15" fmla="*/ 2147483647 h 58"/>
                <a:gd name="T16" fmla="*/ 0 w 52"/>
                <a:gd name="T17" fmla="*/ 2147483647 h 58"/>
                <a:gd name="T18" fmla="*/ 2147483647 w 52"/>
                <a:gd name="T19" fmla="*/ 2147483647 h 5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2"/>
                <a:gd name="T31" fmla="*/ 0 h 58"/>
                <a:gd name="T32" fmla="*/ 52 w 52"/>
                <a:gd name="T33" fmla="*/ 58 h 5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2" h="58">
                  <a:moveTo>
                    <a:pt x="1" y="3"/>
                  </a:moveTo>
                  <a:cubicBezTo>
                    <a:pt x="5" y="0"/>
                    <a:pt x="5" y="0"/>
                    <a:pt x="5" y="0"/>
                  </a:cubicBezTo>
                  <a:cubicBezTo>
                    <a:pt x="51" y="5"/>
                    <a:pt x="51" y="5"/>
                    <a:pt x="51" y="5"/>
                  </a:cubicBezTo>
                  <a:cubicBezTo>
                    <a:pt x="51" y="5"/>
                    <a:pt x="52" y="5"/>
                    <a:pt x="52" y="6"/>
                  </a:cubicBezTo>
                  <a:cubicBezTo>
                    <a:pt x="52" y="6"/>
                    <a:pt x="52" y="45"/>
                    <a:pt x="52" y="52"/>
                  </a:cubicBezTo>
                  <a:cubicBezTo>
                    <a:pt x="52" y="53"/>
                    <a:pt x="52" y="53"/>
                    <a:pt x="52" y="53"/>
                  </a:cubicBezTo>
                  <a:cubicBezTo>
                    <a:pt x="52" y="53"/>
                    <a:pt x="48" y="56"/>
                    <a:pt x="46" y="57"/>
                  </a:cubicBezTo>
                  <a:cubicBezTo>
                    <a:pt x="45" y="58"/>
                    <a:pt x="44" y="58"/>
                    <a:pt x="44" y="58"/>
                  </a:cubicBezTo>
                  <a:cubicBezTo>
                    <a:pt x="0" y="43"/>
                    <a:pt x="0" y="43"/>
                    <a:pt x="0" y="43"/>
                  </a:cubicBezTo>
                  <a:lnTo>
                    <a:pt x="1" y="3"/>
                  </a:lnTo>
                  <a:close/>
                </a:path>
              </a:pathLst>
            </a:custGeom>
            <a:solidFill>
              <a:srgbClr val="0B3C6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42" name="Freeform 152">
              <a:extLst>
                <a:ext uri="{FF2B5EF4-FFF2-40B4-BE49-F238E27FC236}">
                  <a16:creationId xmlns:a16="http://schemas.microsoft.com/office/drawing/2014/main" id="{304D1EF3-4F58-461D-96C4-A9A5764E478D}"/>
                </a:ext>
              </a:extLst>
            </p:cNvPr>
            <p:cNvSpPr>
              <a:spLocks noChangeAspect="1"/>
            </p:cNvSpPr>
            <p:nvPr/>
          </p:nvSpPr>
          <p:spPr bwMode="auto">
            <a:xfrm>
              <a:off x="3158" y="3534"/>
              <a:ext cx="106" cy="110"/>
            </a:xfrm>
            <a:custGeom>
              <a:avLst/>
              <a:gdLst>
                <a:gd name="T0" fmla="*/ 2147483647 w 53"/>
                <a:gd name="T1" fmla="*/ 0 h 55"/>
                <a:gd name="T2" fmla="*/ 2147483647 w 53"/>
                <a:gd name="T3" fmla="*/ 0 h 55"/>
                <a:gd name="T4" fmla="*/ 2147483647 w 53"/>
                <a:gd name="T5" fmla="*/ 2147483647 h 55"/>
                <a:gd name="T6" fmla="*/ 2147483647 w 53"/>
                <a:gd name="T7" fmla="*/ 2147483647 h 55"/>
                <a:gd name="T8" fmla="*/ 2147483647 w 53"/>
                <a:gd name="T9" fmla="*/ 2147483647 h 55"/>
                <a:gd name="T10" fmla="*/ 2147483647 w 53"/>
                <a:gd name="T11" fmla="*/ 2147483647 h 55"/>
                <a:gd name="T12" fmla="*/ 2147483647 w 53"/>
                <a:gd name="T13" fmla="*/ 2147483647 h 55"/>
                <a:gd name="T14" fmla="*/ 2147483647 w 53"/>
                <a:gd name="T15" fmla="*/ 2147483647 h 55"/>
                <a:gd name="T16" fmla="*/ 0 w 53"/>
                <a:gd name="T17" fmla="*/ 2147483647 h 55"/>
                <a:gd name="T18" fmla="*/ 2147483647 w 53"/>
                <a:gd name="T19" fmla="*/ 0 h 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3"/>
                <a:gd name="T31" fmla="*/ 0 h 55"/>
                <a:gd name="T32" fmla="*/ 53 w 53"/>
                <a:gd name="T33" fmla="*/ 55 h 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3" h="55">
                  <a:moveTo>
                    <a:pt x="7" y="0"/>
                  </a:moveTo>
                  <a:cubicBezTo>
                    <a:pt x="8" y="0"/>
                    <a:pt x="9" y="0"/>
                    <a:pt x="9" y="0"/>
                  </a:cubicBezTo>
                  <a:cubicBezTo>
                    <a:pt x="9" y="0"/>
                    <a:pt x="51" y="6"/>
                    <a:pt x="52" y="6"/>
                  </a:cubicBezTo>
                  <a:cubicBezTo>
                    <a:pt x="53" y="7"/>
                    <a:pt x="53" y="7"/>
                    <a:pt x="53" y="7"/>
                  </a:cubicBezTo>
                  <a:cubicBezTo>
                    <a:pt x="46" y="11"/>
                    <a:pt x="46" y="11"/>
                    <a:pt x="46" y="11"/>
                  </a:cubicBezTo>
                  <a:cubicBezTo>
                    <a:pt x="46" y="11"/>
                    <a:pt x="29" y="42"/>
                    <a:pt x="29" y="43"/>
                  </a:cubicBezTo>
                  <a:cubicBezTo>
                    <a:pt x="29" y="44"/>
                    <a:pt x="32" y="50"/>
                    <a:pt x="35" y="55"/>
                  </a:cubicBezTo>
                  <a:cubicBezTo>
                    <a:pt x="1" y="45"/>
                    <a:pt x="1" y="45"/>
                    <a:pt x="1" y="45"/>
                  </a:cubicBezTo>
                  <a:cubicBezTo>
                    <a:pt x="0" y="3"/>
                    <a:pt x="0" y="3"/>
                    <a:pt x="0" y="3"/>
                  </a:cubicBezTo>
                  <a:cubicBezTo>
                    <a:pt x="0" y="3"/>
                    <a:pt x="6" y="1"/>
                    <a:pt x="7" y="0"/>
                  </a:cubicBezTo>
                  <a:close/>
                </a:path>
              </a:pathLst>
            </a:custGeom>
            <a:solidFill>
              <a:srgbClr val="456488"/>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43" name="Freeform 153">
              <a:extLst>
                <a:ext uri="{FF2B5EF4-FFF2-40B4-BE49-F238E27FC236}">
                  <a16:creationId xmlns:a16="http://schemas.microsoft.com/office/drawing/2014/main" id="{8772E5E0-3F23-45A5-AB02-8B5A311D8E70}"/>
                </a:ext>
              </a:extLst>
            </p:cNvPr>
            <p:cNvSpPr>
              <a:spLocks noChangeAspect="1"/>
            </p:cNvSpPr>
            <p:nvPr/>
          </p:nvSpPr>
          <p:spPr bwMode="auto">
            <a:xfrm>
              <a:off x="3248" y="3546"/>
              <a:ext cx="16" cy="12"/>
            </a:xfrm>
            <a:custGeom>
              <a:avLst/>
              <a:gdLst>
                <a:gd name="T0" fmla="*/ 2147483647 w 8"/>
                <a:gd name="T1" fmla="*/ 0 h 6"/>
                <a:gd name="T2" fmla="*/ 2147483647 w 8"/>
                <a:gd name="T3" fmla="*/ 2147483647 h 6"/>
                <a:gd name="T4" fmla="*/ 2147483647 w 8"/>
                <a:gd name="T5" fmla="*/ 2147483647 h 6"/>
                <a:gd name="T6" fmla="*/ 0 w 8"/>
                <a:gd name="T7" fmla="*/ 2147483647 h 6"/>
                <a:gd name="T8" fmla="*/ 2147483647 w 8"/>
                <a:gd name="T9" fmla="*/ 0 h 6"/>
                <a:gd name="T10" fmla="*/ 0 60000 65536"/>
                <a:gd name="T11" fmla="*/ 0 60000 65536"/>
                <a:gd name="T12" fmla="*/ 0 60000 65536"/>
                <a:gd name="T13" fmla="*/ 0 60000 65536"/>
                <a:gd name="T14" fmla="*/ 0 60000 65536"/>
                <a:gd name="T15" fmla="*/ 0 w 8"/>
                <a:gd name="T16" fmla="*/ 0 h 6"/>
                <a:gd name="T17" fmla="*/ 8 w 8"/>
                <a:gd name="T18" fmla="*/ 6 h 6"/>
              </a:gdLst>
              <a:ahLst/>
              <a:cxnLst>
                <a:cxn ang="T10">
                  <a:pos x="T0" y="T1"/>
                </a:cxn>
                <a:cxn ang="T11">
                  <a:pos x="T2" y="T3"/>
                </a:cxn>
                <a:cxn ang="T12">
                  <a:pos x="T4" y="T5"/>
                </a:cxn>
                <a:cxn ang="T13">
                  <a:pos x="T6" y="T7"/>
                </a:cxn>
                <a:cxn ang="T14">
                  <a:pos x="T8" y="T9"/>
                </a:cxn>
              </a:cxnLst>
              <a:rect l="T15" t="T16" r="T17" b="T18"/>
              <a:pathLst>
                <a:path w="8" h="6">
                  <a:moveTo>
                    <a:pt x="7" y="0"/>
                  </a:moveTo>
                  <a:cubicBezTo>
                    <a:pt x="8" y="1"/>
                    <a:pt x="8" y="2"/>
                    <a:pt x="8" y="2"/>
                  </a:cubicBezTo>
                  <a:cubicBezTo>
                    <a:pt x="1" y="6"/>
                    <a:pt x="1" y="6"/>
                    <a:pt x="1" y="6"/>
                  </a:cubicBezTo>
                  <a:cubicBezTo>
                    <a:pt x="0" y="5"/>
                    <a:pt x="0" y="5"/>
                    <a:pt x="0" y="5"/>
                  </a:cubicBezTo>
                  <a:lnTo>
                    <a:pt x="7" y="0"/>
                  </a:ln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44" name="Freeform 154">
              <a:extLst>
                <a:ext uri="{FF2B5EF4-FFF2-40B4-BE49-F238E27FC236}">
                  <a16:creationId xmlns:a16="http://schemas.microsoft.com/office/drawing/2014/main" id="{C3906C8A-6078-4A68-B992-0E17CF8DD942}"/>
                </a:ext>
              </a:extLst>
            </p:cNvPr>
            <p:cNvSpPr>
              <a:spLocks noChangeAspect="1"/>
            </p:cNvSpPr>
            <p:nvPr/>
          </p:nvSpPr>
          <p:spPr bwMode="auto">
            <a:xfrm>
              <a:off x="3156" y="3540"/>
              <a:ext cx="94" cy="114"/>
            </a:xfrm>
            <a:custGeom>
              <a:avLst/>
              <a:gdLst>
                <a:gd name="T0" fmla="*/ 0 w 47"/>
                <a:gd name="T1" fmla="*/ 2147483647 h 57"/>
                <a:gd name="T2" fmla="*/ 0 w 47"/>
                <a:gd name="T3" fmla="*/ 2147483647 h 57"/>
                <a:gd name="T4" fmla="*/ 2147483647 w 47"/>
                <a:gd name="T5" fmla="*/ 2147483647 h 57"/>
                <a:gd name="T6" fmla="*/ 2147483647 w 47"/>
                <a:gd name="T7" fmla="*/ 2147483647 h 57"/>
                <a:gd name="T8" fmla="*/ 2147483647 w 47"/>
                <a:gd name="T9" fmla="*/ 2147483647 h 57"/>
                <a:gd name="T10" fmla="*/ 2147483647 w 47"/>
                <a:gd name="T11" fmla="*/ 2147483647 h 57"/>
                <a:gd name="T12" fmla="*/ 2147483647 w 47"/>
                <a:gd name="T13" fmla="*/ 2147483647 h 57"/>
                <a:gd name="T14" fmla="*/ 2147483647 w 47"/>
                <a:gd name="T15" fmla="*/ 0 h 57"/>
                <a:gd name="T16" fmla="*/ 0 w 47"/>
                <a:gd name="T17" fmla="*/ 2147483647 h 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7"/>
                <a:gd name="T28" fmla="*/ 0 h 57"/>
                <a:gd name="T29" fmla="*/ 47 w 47"/>
                <a:gd name="T30" fmla="*/ 57 h 5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7" h="57">
                  <a:moveTo>
                    <a:pt x="0" y="2"/>
                  </a:moveTo>
                  <a:cubicBezTo>
                    <a:pt x="0" y="4"/>
                    <a:pt x="0" y="35"/>
                    <a:pt x="0" y="42"/>
                  </a:cubicBezTo>
                  <a:cubicBezTo>
                    <a:pt x="0" y="43"/>
                    <a:pt x="2" y="44"/>
                    <a:pt x="2" y="44"/>
                  </a:cubicBezTo>
                  <a:cubicBezTo>
                    <a:pt x="45" y="56"/>
                    <a:pt x="45" y="56"/>
                    <a:pt x="45" y="56"/>
                  </a:cubicBezTo>
                  <a:cubicBezTo>
                    <a:pt x="45" y="56"/>
                    <a:pt x="47" y="57"/>
                    <a:pt x="47" y="55"/>
                  </a:cubicBezTo>
                  <a:cubicBezTo>
                    <a:pt x="47" y="53"/>
                    <a:pt x="47" y="9"/>
                    <a:pt x="47" y="9"/>
                  </a:cubicBezTo>
                  <a:cubicBezTo>
                    <a:pt x="47" y="9"/>
                    <a:pt x="47" y="8"/>
                    <a:pt x="45" y="8"/>
                  </a:cubicBezTo>
                  <a:cubicBezTo>
                    <a:pt x="43" y="7"/>
                    <a:pt x="2" y="0"/>
                    <a:pt x="2" y="0"/>
                  </a:cubicBezTo>
                  <a:cubicBezTo>
                    <a:pt x="2" y="0"/>
                    <a:pt x="0" y="0"/>
                    <a:pt x="0" y="2"/>
                  </a:cubicBezTo>
                  <a:close/>
                </a:path>
              </a:pathLst>
            </a:custGeom>
            <a:solidFill>
              <a:srgbClr val="5D7695"/>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45" name="Freeform 155">
              <a:extLst>
                <a:ext uri="{FF2B5EF4-FFF2-40B4-BE49-F238E27FC236}">
                  <a16:creationId xmlns:a16="http://schemas.microsoft.com/office/drawing/2014/main" id="{726B4367-B31A-4844-8713-8392DD7E7C0D}"/>
                </a:ext>
              </a:extLst>
            </p:cNvPr>
            <p:cNvSpPr>
              <a:spLocks noChangeAspect="1"/>
            </p:cNvSpPr>
            <p:nvPr/>
          </p:nvSpPr>
          <p:spPr bwMode="auto">
            <a:xfrm>
              <a:off x="3166" y="3550"/>
              <a:ext cx="74" cy="90"/>
            </a:xfrm>
            <a:custGeom>
              <a:avLst/>
              <a:gdLst>
                <a:gd name="T0" fmla="*/ 2147483647 w 37"/>
                <a:gd name="T1" fmla="*/ 2147483647 h 45"/>
                <a:gd name="T2" fmla="*/ 2147483647 w 37"/>
                <a:gd name="T3" fmla="*/ 0 h 45"/>
                <a:gd name="T4" fmla="*/ 0 w 37"/>
                <a:gd name="T5" fmla="*/ 2147483647 h 45"/>
                <a:gd name="T6" fmla="*/ 0 w 37"/>
                <a:gd name="T7" fmla="*/ 2147483647 h 45"/>
                <a:gd name="T8" fmla="*/ 2147483647 w 37"/>
                <a:gd name="T9" fmla="*/ 2147483647 h 45"/>
                <a:gd name="T10" fmla="*/ 2147483647 w 37"/>
                <a:gd name="T11" fmla="*/ 2147483647 h 45"/>
                <a:gd name="T12" fmla="*/ 2147483647 w 37"/>
                <a:gd name="T13" fmla="*/ 2147483647 h 45"/>
                <a:gd name="T14" fmla="*/ 2147483647 w 37"/>
                <a:gd name="T15" fmla="*/ 2147483647 h 45"/>
                <a:gd name="T16" fmla="*/ 2147483647 w 37"/>
                <a:gd name="T17" fmla="*/ 2147483647 h 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7"/>
                <a:gd name="T28" fmla="*/ 0 h 45"/>
                <a:gd name="T29" fmla="*/ 37 w 37"/>
                <a:gd name="T30" fmla="*/ 45 h 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7" h="45">
                  <a:moveTo>
                    <a:pt x="36" y="6"/>
                  </a:moveTo>
                  <a:cubicBezTo>
                    <a:pt x="16" y="3"/>
                    <a:pt x="3" y="1"/>
                    <a:pt x="1" y="0"/>
                  </a:cubicBezTo>
                  <a:cubicBezTo>
                    <a:pt x="0" y="0"/>
                    <a:pt x="0" y="1"/>
                    <a:pt x="0" y="1"/>
                  </a:cubicBezTo>
                  <a:cubicBezTo>
                    <a:pt x="0" y="1"/>
                    <a:pt x="0" y="32"/>
                    <a:pt x="0" y="34"/>
                  </a:cubicBezTo>
                  <a:cubicBezTo>
                    <a:pt x="0" y="36"/>
                    <a:pt x="0" y="36"/>
                    <a:pt x="1" y="36"/>
                  </a:cubicBezTo>
                  <a:cubicBezTo>
                    <a:pt x="2" y="36"/>
                    <a:pt x="29" y="43"/>
                    <a:pt x="35" y="44"/>
                  </a:cubicBezTo>
                  <a:cubicBezTo>
                    <a:pt x="36" y="45"/>
                    <a:pt x="37" y="43"/>
                    <a:pt x="37" y="43"/>
                  </a:cubicBezTo>
                  <a:cubicBezTo>
                    <a:pt x="37" y="43"/>
                    <a:pt x="37" y="9"/>
                    <a:pt x="37" y="8"/>
                  </a:cubicBezTo>
                  <a:cubicBezTo>
                    <a:pt x="37" y="7"/>
                    <a:pt x="36" y="6"/>
                    <a:pt x="36" y="6"/>
                  </a:cubicBezTo>
                  <a:close/>
                </a:path>
              </a:pathLst>
            </a:custGeom>
            <a:solidFill>
              <a:srgbClr val="2B4F7C"/>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46" name="Freeform 156">
              <a:extLst>
                <a:ext uri="{FF2B5EF4-FFF2-40B4-BE49-F238E27FC236}">
                  <a16:creationId xmlns:a16="http://schemas.microsoft.com/office/drawing/2014/main" id="{FA515D74-988E-4970-9844-40BDD6F3B98A}"/>
                </a:ext>
              </a:extLst>
            </p:cNvPr>
            <p:cNvSpPr>
              <a:spLocks noChangeAspect="1"/>
            </p:cNvSpPr>
            <p:nvPr/>
          </p:nvSpPr>
          <p:spPr bwMode="auto">
            <a:xfrm>
              <a:off x="3168" y="3552"/>
              <a:ext cx="68" cy="84"/>
            </a:xfrm>
            <a:custGeom>
              <a:avLst/>
              <a:gdLst>
                <a:gd name="T0" fmla="*/ 2147483647 w 34"/>
                <a:gd name="T1" fmla="*/ 2147483647 h 42"/>
                <a:gd name="T2" fmla="*/ 2147483647 w 34"/>
                <a:gd name="T3" fmla="*/ 2147483647 h 42"/>
                <a:gd name="T4" fmla="*/ 0 w 34"/>
                <a:gd name="T5" fmla="*/ 2147483647 h 42"/>
                <a:gd name="T6" fmla="*/ 0 w 34"/>
                <a:gd name="T7" fmla="*/ 2147483647 h 42"/>
                <a:gd name="T8" fmla="*/ 2147483647 w 34"/>
                <a:gd name="T9" fmla="*/ 2147483647 h 42"/>
                <a:gd name="T10" fmla="*/ 2147483647 w 34"/>
                <a:gd name="T11" fmla="*/ 2147483647 h 42"/>
                <a:gd name="T12" fmla="*/ 2147483647 w 34"/>
                <a:gd name="T13" fmla="*/ 2147483647 h 42"/>
                <a:gd name="T14" fmla="*/ 2147483647 w 34"/>
                <a:gd name="T15" fmla="*/ 2147483647 h 42"/>
                <a:gd name="T16" fmla="*/ 2147483647 w 34"/>
                <a:gd name="T17" fmla="*/ 2147483647 h 4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4"/>
                <a:gd name="T28" fmla="*/ 0 h 42"/>
                <a:gd name="T29" fmla="*/ 34 w 34"/>
                <a:gd name="T30" fmla="*/ 42 h 4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4" h="42">
                  <a:moveTo>
                    <a:pt x="33" y="6"/>
                  </a:moveTo>
                  <a:cubicBezTo>
                    <a:pt x="15" y="3"/>
                    <a:pt x="3" y="1"/>
                    <a:pt x="1" y="1"/>
                  </a:cubicBezTo>
                  <a:cubicBezTo>
                    <a:pt x="0" y="0"/>
                    <a:pt x="0" y="1"/>
                    <a:pt x="0" y="1"/>
                  </a:cubicBezTo>
                  <a:cubicBezTo>
                    <a:pt x="0" y="1"/>
                    <a:pt x="0" y="30"/>
                    <a:pt x="0" y="32"/>
                  </a:cubicBezTo>
                  <a:cubicBezTo>
                    <a:pt x="0" y="33"/>
                    <a:pt x="0" y="33"/>
                    <a:pt x="1" y="34"/>
                  </a:cubicBezTo>
                  <a:cubicBezTo>
                    <a:pt x="2" y="34"/>
                    <a:pt x="27" y="40"/>
                    <a:pt x="33" y="42"/>
                  </a:cubicBezTo>
                  <a:cubicBezTo>
                    <a:pt x="34" y="42"/>
                    <a:pt x="34" y="40"/>
                    <a:pt x="34" y="40"/>
                  </a:cubicBezTo>
                  <a:cubicBezTo>
                    <a:pt x="34" y="40"/>
                    <a:pt x="34" y="9"/>
                    <a:pt x="34" y="8"/>
                  </a:cubicBezTo>
                  <a:cubicBezTo>
                    <a:pt x="34" y="7"/>
                    <a:pt x="34" y="6"/>
                    <a:pt x="33" y="6"/>
                  </a:cubicBezTo>
                  <a:close/>
                </a:path>
              </a:pathLst>
            </a:custGeom>
            <a:solidFill>
              <a:srgbClr val="D3DBE4"/>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47" name="Freeform 157">
              <a:extLst>
                <a:ext uri="{FF2B5EF4-FFF2-40B4-BE49-F238E27FC236}">
                  <a16:creationId xmlns:a16="http://schemas.microsoft.com/office/drawing/2014/main" id="{5A497654-6855-47A2-84B5-55087C92B82D}"/>
                </a:ext>
              </a:extLst>
            </p:cNvPr>
            <p:cNvSpPr>
              <a:spLocks noChangeAspect="1" noEditPoints="1"/>
            </p:cNvSpPr>
            <p:nvPr/>
          </p:nvSpPr>
          <p:spPr bwMode="auto">
            <a:xfrm>
              <a:off x="3168" y="3552"/>
              <a:ext cx="70" cy="84"/>
            </a:xfrm>
            <a:custGeom>
              <a:avLst/>
              <a:gdLst>
                <a:gd name="T0" fmla="*/ 0 w 35"/>
                <a:gd name="T1" fmla="*/ 2147483647 h 42"/>
                <a:gd name="T2" fmla="*/ 0 w 35"/>
                <a:gd name="T3" fmla="*/ 2147483647 h 42"/>
                <a:gd name="T4" fmla="*/ 0 w 35"/>
                <a:gd name="T5" fmla="*/ 2147483647 h 42"/>
                <a:gd name="T6" fmla="*/ 2147483647 w 35"/>
                <a:gd name="T7" fmla="*/ 2147483647 h 42"/>
                <a:gd name="T8" fmla="*/ 2147483647 w 35"/>
                <a:gd name="T9" fmla="*/ 2147483647 h 42"/>
                <a:gd name="T10" fmla="*/ 2147483647 w 35"/>
                <a:gd name="T11" fmla="*/ 2147483647 h 42"/>
                <a:gd name="T12" fmla="*/ 2147483647 w 35"/>
                <a:gd name="T13" fmla="*/ 2147483647 h 42"/>
                <a:gd name="T14" fmla="*/ 2147483647 w 35"/>
                <a:gd name="T15" fmla="*/ 2147483647 h 42"/>
                <a:gd name="T16" fmla="*/ 2147483647 w 35"/>
                <a:gd name="T17" fmla="*/ 2147483647 h 42"/>
                <a:gd name="T18" fmla="*/ 2147483647 w 35"/>
                <a:gd name="T19" fmla="*/ 0 h 42"/>
                <a:gd name="T20" fmla="*/ 0 w 35"/>
                <a:gd name="T21" fmla="*/ 2147483647 h 42"/>
                <a:gd name="T22" fmla="*/ 2147483647 w 35"/>
                <a:gd name="T23" fmla="*/ 2147483647 h 42"/>
                <a:gd name="T24" fmla="*/ 2147483647 w 35"/>
                <a:gd name="T25" fmla="*/ 2147483647 h 42"/>
                <a:gd name="T26" fmla="*/ 2147483647 w 35"/>
                <a:gd name="T27" fmla="*/ 2147483647 h 42"/>
                <a:gd name="T28" fmla="*/ 2147483647 w 35"/>
                <a:gd name="T29" fmla="*/ 2147483647 h 42"/>
                <a:gd name="T30" fmla="*/ 2147483647 w 35"/>
                <a:gd name="T31" fmla="*/ 2147483647 h 42"/>
                <a:gd name="T32" fmla="*/ 2147483647 w 35"/>
                <a:gd name="T33" fmla="*/ 2147483647 h 42"/>
                <a:gd name="T34" fmla="*/ 2147483647 w 35"/>
                <a:gd name="T35" fmla="*/ 2147483647 h 42"/>
                <a:gd name="T36" fmla="*/ 2147483647 w 35"/>
                <a:gd name="T37" fmla="*/ 2147483647 h 42"/>
                <a:gd name="T38" fmla="*/ 2147483647 w 35"/>
                <a:gd name="T39" fmla="*/ 2147483647 h 4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5"/>
                <a:gd name="T61" fmla="*/ 0 h 42"/>
                <a:gd name="T62" fmla="*/ 35 w 35"/>
                <a:gd name="T63" fmla="*/ 42 h 4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5" h="42">
                  <a:moveTo>
                    <a:pt x="0" y="1"/>
                  </a:moveTo>
                  <a:cubicBezTo>
                    <a:pt x="0" y="1"/>
                    <a:pt x="0" y="1"/>
                    <a:pt x="0" y="1"/>
                  </a:cubicBezTo>
                  <a:cubicBezTo>
                    <a:pt x="0" y="32"/>
                    <a:pt x="0" y="32"/>
                    <a:pt x="0" y="32"/>
                  </a:cubicBezTo>
                  <a:cubicBezTo>
                    <a:pt x="0" y="33"/>
                    <a:pt x="0" y="34"/>
                    <a:pt x="1" y="34"/>
                  </a:cubicBezTo>
                  <a:cubicBezTo>
                    <a:pt x="1" y="34"/>
                    <a:pt x="27" y="41"/>
                    <a:pt x="33" y="42"/>
                  </a:cubicBezTo>
                  <a:cubicBezTo>
                    <a:pt x="34" y="42"/>
                    <a:pt x="35" y="41"/>
                    <a:pt x="35" y="40"/>
                  </a:cubicBezTo>
                  <a:cubicBezTo>
                    <a:pt x="35" y="8"/>
                    <a:pt x="35" y="8"/>
                    <a:pt x="35" y="8"/>
                  </a:cubicBezTo>
                  <a:cubicBezTo>
                    <a:pt x="35" y="7"/>
                    <a:pt x="35" y="6"/>
                    <a:pt x="34" y="6"/>
                  </a:cubicBezTo>
                  <a:cubicBezTo>
                    <a:pt x="34" y="6"/>
                    <a:pt x="34" y="6"/>
                    <a:pt x="34" y="6"/>
                  </a:cubicBezTo>
                  <a:cubicBezTo>
                    <a:pt x="1" y="0"/>
                    <a:pt x="1" y="0"/>
                    <a:pt x="1" y="0"/>
                  </a:cubicBezTo>
                  <a:cubicBezTo>
                    <a:pt x="1" y="0"/>
                    <a:pt x="1" y="0"/>
                    <a:pt x="0" y="1"/>
                  </a:cubicBezTo>
                  <a:close/>
                  <a:moveTo>
                    <a:pt x="1" y="1"/>
                  </a:moveTo>
                  <a:cubicBezTo>
                    <a:pt x="1" y="1"/>
                    <a:pt x="1" y="1"/>
                    <a:pt x="1" y="1"/>
                  </a:cubicBezTo>
                  <a:cubicBezTo>
                    <a:pt x="33" y="6"/>
                    <a:pt x="33" y="6"/>
                    <a:pt x="33" y="6"/>
                  </a:cubicBezTo>
                  <a:cubicBezTo>
                    <a:pt x="34" y="6"/>
                    <a:pt x="34" y="7"/>
                    <a:pt x="34" y="8"/>
                  </a:cubicBezTo>
                  <a:cubicBezTo>
                    <a:pt x="34" y="40"/>
                    <a:pt x="34" y="40"/>
                    <a:pt x="34" y="40"/>
                  </a:cubicBezTo>
                  <a:cubicBezTo>
                    <a:pt x="34" y="40"/>
                    <a:pt x="34" y="42"/>
                    <a:pt x="33" y="41"/>
                  </a:cubicBezTo>
                  <a:cubicBezTo>
                    <a:pt x="27" y="40"/>
                    <a:pt x="2" y="33"/>
                    <a:pt x="1" y="33"/>
                  </a:cubicBezTo>
                  <a:cubicBezTo>
                    <a:pt x="1" y="33"/>
                    <a:pt x="1" y="33"/>
                    <a:pt x="1" y="32"/>
                  </a:cubicBezTo>
                  <a:cubicBezTo>
                    <a:pt x="1" y="1"/>
                    <a:pt x="1" y="1"/>
                    <a:pt x="1" y="1"/>
                  </a:cubicBezTo>
                  <a:close/>
                </a:path>
              </a:pathLst>
            </a:custGeom>
            <a:solidFill>
              <a:srgbClr val="8BA6BD"/>
            </a:solidFill>
            <a:ln w="9525">
              <a:noFill/>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grpSp>
      <p:sp>
        <p:nvSpPr>
          <p:cNvPr id="10" name="Text Box 158">
            <a:extLst>
              <a:ext uri="{FF2B5EF4-FFF2-40B4-BE49-F238E27FC236}">
                <a16:creationId xmlns:a16="http://schemas.microsoft.com/office/drawing/2014/main" id="{4CA73DD7-ACC4-423E-A57E-3C9F324745C3}"/>
              </a:ext>
            </a:extLst>
          </p:cNvPr>
          <p:cNvSpPr txBox="1">
            <a:spLocks noChangeArrowheads="1"/>
          </p:cNvSpPr>
          <p:nvPr/>
        </p:nvSpPr>
        <p:spPr bwMode="auto">
          <a:xfrm>
            <a:off x="9719253" y="1528074"/>
            <a:ext cx="557228" cy="177741"/>
          </a:xfrm>
          <a:prstGeom prst="rect">
            <a:avLst/>
          </a:prstGeom>
          <a:noFill/>
          <a:ln w="19050" algn="ctr">
            <a:noFill/>
            <a:miter lim="800000"/>
            <a:headEnd/>
            <a:tailEnd/>
          </a:ln>
          <a:effectLst/>
        </p:spPr>
        <p:txBody>
          <a:bodyPr wrap="square" lIns="0" tIns="0" rIns="0" bIns="0">
            <a:spAutoFit/>
          </a:bodyPr>
          <a:lstStyle/>
          <a:p>
            <a:pPr marL="206860" indent="-206860" defTabSz="646764">
              <a:buClr>
                <a:srgbClr val="0000CC"/>
              </a:buClr>
              <a:buSzPct val="75000"/>
              <a:defRPr/>
            </a:pPr>
            <a:r>
              <a:rPr kumimoji="1" lang="en-US" altLang="zh-CN" sz="1155" dirty="0">
                <a:solidFill>
                  <a:schemeClr val="bg1"/>
                </a:solidFill>
                <a:effectLst>
                  <a:outerShdw blurRad="38100" dist="38100" dir="2700000" algn="tl">
                    <a:srgbClr val="000000">
                      <a:alpha val="43137"/>
                    </a:srgbClr>
                  </a:outerShdw>
                </a:effectLst>
                <a:latin typeface="Calibri" pitchFamily="34" charset="0"/>
                <a:ea typeface="黑体" pitchFamily="2" charset="-122"/>
              </a:rPr>
              <a:t>O&amp;M</a:t>
            </a:r>
          </a:p>
        </p:txBody>
      </p:sp>
      <p:pic>
        <p:nvPicPr>
          <p:cNvPr id="11" name="Picture 175" descr="图片26">
            <a:extLst>
              <a:ext uri="{FF2B5EF4-FFF2-40B4-BE49-F238E27FC236}">
                <a16:creationId xmlns:a16="http://schemas.microsoft.com/office/drawing/2014/main" id="{7C1C775F-2F3E-42EB-8A16-0A2E2300665E}"/>
              </a:ext>
            </a:extLst>
          </p:cNvPr>
          <p:cNvPicPr>
            <a:picLocks noChangeAspect="1" noChangeArrowheads="1"/>
          </p:cNvPicPr>
          <p:nvPr/>
        </p:nvPicPr>
        <p:blipFill>
          <a:blip r:embed="rId2" cstate="print"/>
          <a:srcRect/>
          <a:stretch>
            <a:fillRect/>
          </a:stretch>
        </p:blipFill>
        <p:spPr bwMode="auto">
          <a:xfrm>
            <a:off x="9017945" y="1469096"/>
            <a:ext cx="295050" cy="241269"/>
          </a:xfrm>
          <a:prstGeom prst="rect">
            <a:avLst/>
          </a:prstGeom>
          <a:noFill/>
          <a:ln w="9525">
            <a:noFill/>
            <a:miter lim="800000"/>
            <a:headEnd/>
            <a:tailEnd/>
          </a:ln>
        </p:spPr>
      </p:pic>
      <p:sp>
        <p:nvSpPr>
          <p:cNvPr id="12" name="Text Box 183">
            <a:extLst>
              <a:ext uri="{FF2B5EF4-FFF2-40B4-BE49-F238E27FC236}">
                <a16:creationId xmlns:a16="http://schemas.microsoft.com/office/drawing/2014/main" id="{91C93746-799F-4A39-A921-B9545CC3FDE3}"/>
              </a:ext>
            </a:extLst>
          </p:cNvPr>
          <p:cNvSpPr txBox="1">
            <a:spLocks noChangeArrowheads="1"/>
          </p:cNvSpPr>
          <p:nvPr/>
        </p:nvSpPr>
        <p:spPr bwMode="auto">
          <a:xfrm>
            <a:off x="7626696" y="3016875"/>
            <a:ext cx="468079" cy="114198"/>
          </a:xfrm>
          <a:prstGeom prst="rect">
            <a:avLst/>
          </a:prstGeom>
          <a:noFill/>
          <a:ln w="19050" algn="ctr">
            <a:noFill/>
            <a:miter lim="800000"/>
            <a:headEnd/>
            <a:tailEnd/>
          </a:ln>
          <a:effectLst/>
        </p:spPr>
        <p:txBody>
          <a:bodyPr wrap="square" lIns="0" tIns="0" rIns="0" bIns="0">
            <a:spAutoFit/>
          </a:bodyPr>
          <a:lstStyle/>
          <a:p>
            <a:pPr marL="206860" indent="-206860" defTabSz="646764">
              <a:buClr>
                <a:srgbClr val="0000CC"/>
              </a:buClr>
              <a:buSzPct val="75000"/>
              <a:defRPr/>
            </a:pPr>
            <a:r>
              <a:rPr kumimoji="1" lang="en-US" altLang="zh-CN" sz="742" dirty="0">
                <a:solidFill>
                  <a:schemeClr val="bg1"/>
                </a:solidFill>
                <a:effectLst>
                  <a:outerShdw blurRad="38100" dist="38100" dir="2700000" algn="tl">
                    <a:srgbClr val="000000">
                      <a:alpha val="43137"/>
                    </a:srgbClr>
                  </a:outerShdw>
                </a:effectLst>
                <a:latin typeface="Arial "/>
                <a:ea typeface="黑体" pitchFamily="2" charset="-122"/>
              </a:rPr>
              <a:t>Firewall</a:t>
            </a:r>
          </a:p>
        </p:txBody>
      </p:sp>
      <p:sp>
        <p:nvSpPr>
          <p:cNvPr id="13" name="Text Box 187">
            <a:extLst>
              <a:ext uri="{FF2B5EF4-FFF2-40B4-BE49-F238E27FC236}">
                <a16:creationId xmlns:a16="http://schemas.microsoft.com/office/drawing/2014/main" id="{4A0CD6E9-F349-444B-90BA-A7BDB0AF9389}"/>
              </a:ext>
            </a:extLst>
          </p:cNvPr>
          <p:cNvSpPr txBox="1">
            <a:spLocks noChangeArrowheads="1"/>
          </p:cNvSpPr>
          <p:nvPr/>
        </p:nvSpPr>
        <p:spPr bwMode="auto">
          <a:xfrm>
            <a:off x="3967684" y="2221192"/>
            <a:ext cx="267211" cy="457048"/>
          </a:xfrm>
          <a:prstGeom prst="rect">
            <a:avLst/>
          </a:prstGeom>
          <a:noFill/>
          <a:ln w="19050" algn="ctr">
            <a:noFill/>
            <a:miter lim="800000"/>
            <a:headEnd/>
            <a:tailEnd/>
          </a:ln>
          <a:effectLst/>
        </p:spPr>
        <p:txBody>
          <a:bodyPr wrap="square" lIns="0" tIns="0" rIns="0" bIns="0">
            <a:spAutoFit/>
          </a:bodyPr>
          <a:lstStyle/>
          <a:p>
            <a:pPr marL="206860" indent="-206860" defTabSz="646764">
              <a:buClr>
                <a:srgbClr val="0000CC"/>
              </a:buClr>
              <a:buSzPct val="75000"/>
              <a:defRPr/>
            </a:pPr>
            <a:r>
              <a:rPr kumimoji="1" lang="en-US" altLang="zh-CN" sz="990" dirty="0">
                <a:solidFill>
                  <a:prstClr val="black"/>
                </a:solidFill>
                <a:effectLst>
                  <a:outerShdw blurRad="38100" dist="38100" dir="2700000" algn="tl">
                    <a:srgbClr val="000000">
                      <a:alpha val="43137"/>
                    </a:srgbClr>
                  </a:outerShdw>
                </a:effectLst>
                <a:latin typeface="Calibri" pitchFamily="34" charset="0"/>
                <a:ea typeface="黑体" pitchFamily="2" charset="-122"/>
              </a:rPr>
              <a:t>gNB</a:t>
            </a:r>
          </a:p>
        </p:txBody>
      </p:sp>
      <p:sp>
        <p:nvSpPr>
          <p:cNvPr id="14" name="圆角矩形 31">
            <a:extLst>
              <a:ext uri="{FF2B5EF4-FFF2-40B4-BE49-F238E27FC236}">
                <a16:creationId xmlns:a16="http://schemas.microsoft.com/office/drawing/2014/main" id="{4B8C8CD3-2E47-4D6C-B503-69663671CFB2}"/>
              </a:ext>
            </a:extLst>
          </p:cNvPr>
          <p:cNvSpPr/>
          <p:nvPr/>
        </p:nvSpPr>
        <p:spPr>
          <a:xfrm>
            <a:off x="6436030" y="2418712"/>
            <a:ext cx="424266" cy="326630"/>
          </a:xfrm>
          <a:prstGeom prst="roundRect">
            <a:avLst>
              <a:gd name="adj" fmla="val 8400"/>
            </a:avLst>
          </a:prstGeom>
          <a:solidFill>
            <a:schemeClr val="accent4">
              <a:lumMod val="75000"/>
            </a:schemeClr>
          </a:solidFill>
          <a:ln w="12700">
            <a:noFill/>
          </a:ln>
          <a:effectLst>
            <a:outerShdw blurRad="50800" dist="38100" dir="2700000" algn="tl" rotWithShape="0">
              <a:prstClr val="black">
                <a:alpha val="40000"/>
              </a:prstClr>
            </a:outerShdw>
          </a:effectLst>
        </p:spPr>
        <p:txBody>
          <a:bodyPr vert="horz" wrap="square" lIns="76574" tIns="38287" rIns="76574" bIns="38287" anchor="ctr">
            <a:noAutofit/>
          </a:bodyPr>
          <a:lstStyle/>
          <a:p>
            <a:pPr algn="ctr" defTabSz="1275739">
              <a:defRPr/>
            </a:pPr>
            <a:endParaRPr lang="zh-CN" altLang="en-US" sz="577" kern="0" dirty="0">
              <a:solidFill>
                <a:srgbClr val="FFFFFF"/>
              </a:solidFill>
              <a:effectLst>
                <a:outerShdw blurRad="38100" dist="38100" dir="2700000" algn="tl">
                  <a:srgbClr val="000000">
                    <a:alpha val="43137"/>
                  </a:srgbClr>
                </a:outerShdw>
              </a:effectLst>
              <a:latin typeface="Calibri" pitchFamily="34" charset="0"/>
              <a:ea typeface="宋体" charset="-122"/>
              <a:cs typeface="Calibri" panose="020F0502020204030204" pitchFamily="34" charset="0"/>
            </a:endParaRPr>
          </a:p>
        </p:txBody>
      </p:sp>
      <p:sp>
        <p:nvSpPr>
          <p:cNvPr id="15" name="圆角矩形 23">
            <a:extLst>
              <a:ext uri="{FF2B5EF4-FFF2-40B4-BE49-F238E27FC236}">
                <a16:creationId xmlns:a16="http://schemas.microsoft.com/office/drawing/2014/main" id="{7C168529-53A7-424A-B726-C5F09B599194}"/>
              </a:ext>
            </a:extLst>
          </p:cNvPr>
          <p:cNvSpPr/>
          <p:nvPr/>
        </p:nvSpPr>
        <p:spPr bwMode="auto">
          <a:xfrm>
            <a:off x="6520543" y="2444348"/>
            <a:ext cx="257244" cy="167247"/>
          </a:xfrm>
          <a:prstGeom prst="roundRect">
            <a:avLst>
              <a:gd name="adj" fmla="val 4457"/>
            </a:avLst>
          </a:prstGeom>
          <a:noFill/>
          <a:ln>
            <a:solidFill>
              <a:srgbClr val="FFFFFF">
                <a:lumMod val="85000"/>
              </a:srgbClr>
            </a:solidFill>
          </a:ln>
          <a:effectLst/>
        </p:spPr>
        <p:txBody>
          <a:bodyPr vert="horz" wrap="square" lIns="31167" tIns="31167" rIns="31167" bIns="31167" numCol="1" rtlCol="0" anchor="ctr"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774017" fontAlgn="auto">
              <a:spcBef>
                <a:spcPts val="0"/>
              </a:spcBef>
              <a:spcAft>
                <a:spcPts val="0"/>
              </a:spcAft>
              <a:defRPr/>
            </a:pPr>
            <a:r>
              <a:rPr lang="en-US" altLang="zh-CN" sz="660" kern="0" dirty="0">
                <a:solidFill>
                  <a:srgbClr val="FFFFFF"/>
                </a:solidFill>
                <a:latin typeface="+mn-lt"/>
                <a:ea typeface="微软雅黑" panose="020B0503020204020204" pitchFamily="34" charset="-122"/>
                <a:cs typeface="Calibri" panose="020F0502020204030204" pitchFamily="34" charset="0"/>
              </a:rPr>
              <a:t>UPF</a:t>
            </a:r>
            <a:endParaRPr lang="zh-CN" altLang="en-US" sz="660" kern="0" dirty="0">
              <a:solidFill>
                <a:srgbClr val="FFFFFF"/>
              </a:solidFill>
              <a:latin typeface="+mn-lt"/>
              <a:ea typeface="微软雅黑" panose="020B0503020204020204" pitchFamily="34" charset="-122"/>
              <a:cs typeface="Calibri" panose="020F0502020204030204" pitchFamily="34" charset="0"/>
            </a:endParaRPr>
          </a:p>
        </p:txBody>
      </p:sp>
      <p:cxnSp>
        <p:nvCxnSpPr>
          <p:cNvPr id="16" name="直接连接符 132">
            <a:extLst>
              <a:ext uri="{FF2B5EF4-FFF2-40B4-BE49-F238E27FC236}">
                <a16:creationId xmlns:a16="http://schemas.microsoft.com/office/drawing/2014/main" id="{3DDF3623-B1C1-4B5C-8F85-88E47986E16B}"/>
              </a:ext>
            </a:extLst>
          </p:cNvPr>
          <p:cNvCxnSpPr/>
          <p:nvPr/>
        </p:nvCxnSpPr>
        <p:spPr bwMode="auto">
          <a:xfrm flipH="1" flipV="1">
            <a:off x="6818144" y="2715142"/>
            <a:ext cx="2167168" cy="368632"/>
          </a:xfrm>
          <a:prstGeom prst="line">
            <a:avLst/>
          </a:prstGeom>
          <a:ln>
            <a:headEnd type="none" w="med" len="med"/>
            <a:tailEnd type="none" w="med" len="med"/>
          </a:ln>
        </p:spPr>
        <p:style>
          <a:lnRef idx="1">
            <a:schemeClr val="accent3"/>
          </a:lnRef>
          <a:fillRef idx="0">
            <a:schemeClr val="accent3"/>
          </a:fillRef>
          <a:effectRef idx="0">
            <a:schemeClr val="accent3"/>
          </a:effectRef>
          <a:fontRef idx="minor">
            <a:schemeClr val="tx1"/>
          </a:fontRef>
        </p:style>
      </p:cxnSp>
      <p:grpSp>
        <p:nvGrpSpPr>
          <p:cNvPr id="17" name="Group 31">
            <a:extLst>
              <a:ext uri="{FF2B5EF4-FFF2-40B4-BE49-F238E27FC236}">
                <a16:creationId xmlns:a16="http://schemas.microsoft.com/office/drawing/2014/main" id="{3DFBDB33-417E-4BB7-81BE-41054CEE499D}"/>
              </a:ext>
            </a:extLst>
          </p:cNvPr>
          <p:cNvGrpSpPr>
            <a:grpSpLocks noChangeAspect="1"/>
          </p:cNvGrpSpPr>
          <p:nvPr/>
        </p:nvGrpSpPr>
        <p:grpSpPr bwMode="auto">
          <a:xfrm>
            <a:off x="3831774" y="1569548"/>
            <a:ext cx="428281" cy="629082"/>
            <a:chOff x="597" y="1842"/>
            <a:chExt cx="1826" cy="2320"/>
          </a:xfrm>
          <a:solidFill>
            <a:srgbClr val="7195FB"/>
          </a:solidFill>
          <a:effectLst>
            <a:outerShdw blurRad="50800" dist="38100" dir="2700000" algn="tl" rotWithShape="0">
              <a:prstClr val="black">
                <a:alpha val="40000"/>
              </a:prstClr>
            </a:outerShdw>
          </a:effectLst>
        </p:grpSpPr>
        <p:sp>
          <p:nvSpPr>
            <p:cNvPr id="117" name="Freeform 32">
              <a:extLst>
                <a:ext uri="{FF2B5EF4-FFF2-40B4-BE49-F238E27FC236}">
                  <a16:creationId xmlns:a16="http://schemas.microsoft.com/office/drawing/2014/main" id="{09D0FBB6-9004-45EB-A062-5769BA4E8D91}"/>
                </a:ext>
              </a:extLst>
            </p:cNvPr>
            <p:cNvSpPr>
              <a:spLocks/>
            </p:cNvSpPr>
            <p:nvPr/>
          </p:nvSpPr>
          <p:spPr bwMode="auto">
            <a:xfrm>
              <a:off x="1097" y="2206"/>
              <a:ext cx="217" cy="580"/>
            </a:xfrm>
            <a:custGeom>
              <a:avLst/>
              <a:gdLst/>
              <a:ahLst/>
              <a:cxnLst>
                <a:cxn ang="0">
                  <a:pos x="203" y="486"/>
                </a:cxn>
                <a:cxn ang="0">
                  <a:pos x="163" y="445"/>
                </a:cxn>
                <a:cxn ang="0">
                  <a:pos x="136" y="391"/>
                </a:cxn>
                <a:cxn ang="0">
                  <a:pos x="122" y="351"/>
                </a:cxn>
                <a:cxn ang="0">
                  <a:pos x="122" y="297"/>
                </a:cxn>
                <a:cxn ang="0">
                  <a:pos x="122" y="243"/>
                </a:cxn>
                <a:cxn ang="0">
                  <a:pos x="136" y="203"/>
                </a:cxn>
                <a:cxn ang="0">
                  <a:pos x="163" y="149"/>
                </a:cxn>
                <a:cxn ang="0">
                  <a:pos x="203" y="95"/>
                </a:cxn>
                <a:cxn ang="0">
                  <a:pos x="217" y="81"/>
                </a:cxn>
                <a:cxn ang="0">
                  <a:pos x="217" y="54"/>
                </a:cxn>
                <a:cxn ang="0">
                  <a:pos x="217" y="41"/>
                </a:cxn>
                <a:cxn ang="0">
                  <a:pos x="203" y="14"/>
                </a:cxn>
                <a:cxn ang="0">
                  <a:pos x="190" y="0"/>
                </a:cxn>
                <a:cxn ang="0">
                  <a:pos x="163" y="0"/>
                </a:cxn>
                <a:cxn ang="0">
                  <a:pos x="136" y="0"/>
                </a:cxn>
                <a:cxn ang="0">
                  <a:pos x="122" y="14"/>
                </a:cxn>
                <a:cxn ang="0">
                  <a:pos x="68" y="81"/>
                </a:cxn>
                <a:cxn ang="0">
                  <a:pos x="27" y="162"/>
                </a:cxn>
                <a:cxn ang="0">
                  <a:pos x="14" y="230"/>
                </a:cxn>
                <a:cxn ang="0">
                  <a:pos x="0" y="297"/>
                </a:cxn>
                <a:cxn ang="0">
                  <a:pos x="14" y="364"/>
                </a:cxn>
                <a:cxn ang="0">
                  <a:pos x="41" y="445"/>
                </a:cxn>
                <a:cxn ang="0">
                  <a:pos x="68" y="513"/>
                </a:cxn>
                <a:cxn ang="0">
                  <a:pos x="122" y="567"/>
                </a:cxn>
                <a:cxn ang="0">
                  <a:pos x="136" y="580"/>
                </a:cxn>
                <a:cxn ang="0">
                  <a:pos x="163" y="580"/>
                </a:cxn>
                <a:cxn ang="0">
                  <a:pos x="190" y="580"/>
                </a:cxn>
                <a:cxn ang="0">
                  <a:pos x="203" y="567"/>
                </a:cxn>
                <a:cxn ang="0">
                  <a:pos x="217" y="553"/>
                </a:cxn>
                <a:cxn ang="0">
                  <a:pos x="217" y="540"/>
                </a:cxn>
                <a:cxn ang="0">
                  <a:pos x="217" y="513"/>
                </a:cxn>
                <a:cxn ang="0">
                  <a:pos x="203" y="486"/>
                </a:cxn>
              </a:cxnLst>
              <a:rect l="0" t="0" r="r" b="b"/>
              <a:pathLst>
                <a:path w="217" h="580">
                  <a:moveTo>
                    <a:pt x="203" y="486"/>
                  </a:moveTo>
                  <a:lnTo>
                    <a:pt x="163" y="445"/>
                  </a:lnTo>
                  <a:lnTo>
                    <a:pt x="136" y="391"/>
                  </a:lnTo>
                  <a:lnTo>
                    <a:pt x="122" y="351"/>
                  </a:lnTo>
                  <a:lnTo>
                    <a:pt x="122" y="297"/>
                  </a:lnTo>
                  <a:lnTo>
                    <a:pt x="122" y="243"/>
                  </a:lnTo>
                  <a:lnTo>
                    <a:pt x="136" y="203"/>
                  </a:lnTo>
                  <a:lnTo>
                    <a:pt x="163" y="149"/>
                  </a:lnTo>
                  <a:lnTo>
                    <a:pt x="203" y="95"/>
                  </a:lnTo>
                  <a:lnTo>
                    <a:pt x="217" y="81"/>
                  </a:lnTo>
                  <a:lnTo>
                    <a:pt x="217" y="54"/>
                  </a:lnTo>
                  <a:lnTo>
                    <a:pt x="217" y="41"/>
                  </a:lnTo>
                  <a:lnTo>
                    <a:pt x="203" y="14"/>
                  </a:lnTo>
                  <a:lnTo>
                    <a:pt x="190" y="0"/>
                  </a:lnTo>
                  <a:lnTo>
                    <a:pt x="163" y="0"/>
                  </a:lnTo>
                  <a:lnTo>
                    <a:pt x="136" y="0"/>
                  </a:lnTo>
                  <a:lnTo>
                    <a:pt x="122" y="14"/>
                  </a:lnTo>
                  <a:lnTo>
                    <a:pt x="68" y="81"/>
                  </a:lnTo>
                  <a:lnTo>
                    <a:pt x="27" y="162"/>
                  </a:lnTo>
                  <a:lnTo>
                    <a:pt x="14" y="230"/>
                  </a:lnTo>
                  <a:lnTo>
                    <a:pt x="0" y="297"/>
                  </a:lnTo>
                  <a:lnTo>
                    <a:pt x="14" y="364"/>
                  </a:lnTo>
                  <a:lnTo>
                    <a:pt x="41" y="445"/>
                  </a:lnTo>
                  <a:lnTo>
                    <a:pt x="68" y="513"/>
                  </a:lnTo>
                  <a:lnTo>
                    <a:pt x="122" y="567"/>
                  </a:lnTo>
                  <a:lnTo>
                    <a:pt x="136" y="580"/>
                  </a:lnTo>
                  <a:lnTo>
                    <a:pt x="163" y="580"/>
                  </a:lnTo>
                  <a:lnTo>
                    <a:pt x="190" y="580"/>
                  </a:lnTo>
                  <a:lnTo>
                    <a:pt x="203" y="567"/>
                  </a:lnTo>
                  <a:lnTo>
                    <a:pt x="217" y="553"/>
                  </a:lnTo>
                  <a:lnTo>
                    <a:pt x="217" y="540"/>
                  </a:lnTo>
                  <a:lnTo>
                    <a:pt x="217" y="513"/>
                  </a:lnTo>
                  <a:lnTo>
                    <a:pt x="203" y="486"/>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sp>
          <p:nvSpPr>
            <p:cNvPr id="118" name="Freeform 33">
              <a:extLst>
                <a:ext uri="{FF2B5EF4-FFF2-40B4-BE49-F238E27FC236}">
                  <a16:creationId xmlns:a16="http://schemas.microsoft.com/office/drawing/2014/main" id="{E2BF198D-726D-47EE-8D64-1BB1C748793E}"/>
                </a:ext>
              </a:extLst>
            </p:cNvPr>
            <p:cNvSpPr>
              <a:spLocks/>
            </p:cNvSpPr>
            <p:nvPr/>
          </p:nvSpPr>
          <p:spPr bwMode="auto">
            <a:xfrm>
              <a:off x="854" y="2031"/>
              <a:ext cx="284" cy="944"/>
            </a:xfrm>
            <a:custGeom>
              <a:avLst/>
              <a:gdLst/>
              <a:ahLst/>
              <a:cxnLst>
                <a:cxn ang="0">
                  <a:pos x="189" y="917"/>
                </a:cxn>
                <a:cxn ang="0">
                  <a:pos x="203" y="931"/>
                </a:cxn>
                <a:cxn ang="0">
                  <a:pos x="230" y="944"/>
                </a:cxn>
                <a:cxn ang="0">
                  <a:pos x="243" y="931"/>
                </a:cxn>
                <a:cxn ang="0">
                  <a:pos x="270" y="917"/>
                </a:cxn>
                <a:cxn ang="0">
                  <a:pos x="284" y="904"/>
                </a:cxn>
                <a:cxn ang="0">
                  <a:pos x="284" y="877"/>
                </a:cxn>
                <a:cxn ang="0">
                  <a:pos x="284" y="863"/>
                </a:cxn>
                <a:cxn ang="0">
                  <a:pos x="270" y="836"/>
                </a:cxn>
                <a:cxn ang="0">
                  <a:pos x="270" y="836"/>
                </a:cxn>
                <a:cxn ang="0">
                  <a:pos x="203" y="755"/>
                </a:cxn>
                <a:cxn ang="0">
                  <a:pos x="149" y="661"/>
                </a:cxn>
                <a:cxn ang="0">
                  <a:pos x="121" y="566"/>
                </a:cxn>
                <a:cxn ang="0">
                  <a:pos x="108" y="472"/>
                </a:cxn>
                <a:cxn ang="0">
                  <a:pos x="121" y="364"/>
                </a:cxn>
                <a:cxn ang="0">
                  <a:pos x="149" y="270"/>
                </a:cxn>
                <a:cxn ang="0">
                  <a:pos x="203" y="175"/>
                </a:cxn>
                <a:cxn ang="0">
                  <a:pos x="270" y="94"/>
                </a:cxn>
                <a:cxn ang="0">
                  <a:pos x="284" y="81"/>
                </a:cxn>
                <a:cxn ang="0">
                  <a:pos x="284" y="54"/>
                </a:cxn>
                <a:cxn ang="0">
                  <a:pos x="284" y="27"/>
                </a:cxn>
                <a:cxn ang="0">
                  <a:pos x="270" y="13"/>
                </a:cxn>
                <a:cxn ang="0">
                  <a:pos x="243" y="0"/>
                </a:cxn>
                <a:cxn ang="0">
                  <a:pos x="230" y="0"/>
                </a:cxn>
                <a:cxn ang="0">
                  <a:pos x="203" y="0"/>
                </a:cxn>
                <a:cxn ang="0">
                  <a:pos x="189" y="13"/>
                </a:cxn>
                <a:cxn ang="0">
                  <a:pos x="108" y="108"/>
                </a:cxn>
                <a:cxn ang="0">
                  <a:pos x="40" y="229"/>
                </a:cxn>
                <a:cxn ang="0">
                  <a:pos x="13" y="351"/>
                </a:cxn>
                <a:cxn ang="0">
                  <a:pos x="0" y="472"/>
                </a:cxn>
                <a:cxn ang="0">
                  <a:pos x="13" y="593"/>
                </a:cxn>
                <a:cxn ang="0">
                  <a:pos x="40" y="715"/>
                </a:cxn>
                <a:cxn ang="0">
                  <a:pos x="108" y="823"/>
                </a:cxn>
                <a:cxn ang="0">
                  <a:pos x="189" y="917"/>
                </a:cxn>
              </a:cxnLst>
              <a:rect l="0" t="0" r="r" b="b"/>
              <a:pathLst>
                <a:path w="284" h="944">
                  <a:moveTo>
                    <a:pt x="189" y="917"/>
                  </a:moveTo>
                  <a:lnTo>
                    <a:pt x="203" y="931"/>
                  </a:lnTo>
                  <a:lnTo>
                    <a:pt x="230" y="944"/>
                  </a:lnTo>
                  <a:lnTo>
                    <a:pt x="243" y="931"/>
                  </a:lnTo>
                  <a:lnTo>
                    <a:pt x="270" y="917"/>
                  </a:lnTo>
                  <a:lnTo>
                    <a:pt x="284" y="904"/>
                  </a:lnTo>
                  <a:lnTo>
                    <a:pt x="284" y="877"/>
                  </a:lnTo>
                  <a:lnTo>
                    <a:pt x="284" y="863"/>
                  </a:lnTo>
                  <a:lnTo>
                    <a:pt x="270" y="836"/>
                  </a:lnTo>
                  <a:lnTo>
                    <a:pt x="270" y="836"/>
                  </a:lnTo>
                  <a:lnTo>
                    <a:pt x="203" y="755"/>
                  </a:lnTo>
                  <a:lnTo>
                    <a:pt x="149" y="661"/>
                  </a:lnTo>
                  <a:lnTo>
                    <a:pt x="121" y="566"/>
                  </a:lnTo>
                  <a:lnTo>
                    <a:pt x="108" y="472"/>
                  </a:lnTo>
                  <a:lnTo>
                    <a:pt x="121" y="364"/>
                  </a:lnTo>
                  <a:lnTo>
                    <a:pt x="149" y="270"/>
                  </a:lnTo>
                  <a:lnTo>
                    <a:pt x="203" y="175"/>
                  </a:lnTo>
                  <a:lnTo>
                    <a:pt x="270" y="94"/>
                  </a:lnTo>
                  <a:lnTo>
                    <a:pt x="284" y="81"/>
                  </a:lnTo>
                  <a:lnTo>
                    <a:pt x="284" y="54"/>
                  </a:lnTo>
                  <a:lnTo>
                    <a:pt x="284" y="27"/>
                  </a:lnTo>
                  <a:lnTo>
                    <a:pt x="270" y="13"/>
                  </a:lnTo>
                  <a:lnTo>
                    <a:pt x="243" y="0"/>
                  </a:lnTo>
                  <a:lnTo>
                    <a:pt x="230" y="0"/>
                  </a:lnTo>
                  <a:lnTo>
                    <a:pt x="203" y="0"/>
                  </a:lnTo>
                  <a:lnTo>
                    <a:pt x="189" y="13"/>
                  </a:lnTo>
                  <a:lnTo>
                    <a:pt x="108" y="108"/>
                  </a:lnTo>
                  <a:lnTo>
                    <a:pt x="40" y="229"/>
                  </a:lnTo>
                  <a:lnTo>
                    <a:pt x="13" y="351"/>
                  </a:lnTo>
                  <a:lnTo>
                    <a:pt x="0" y="472"/>
                  </a:lnTo>
                  <a:lnTo>
                    <a:pt x="13" y="593"/>
                  </a:lnTo>
                  <a:lnTo>
                    <a:pt x="40" y="715"/>
                  </a:lnTo>
                  <a:lnTo>
                    <a:pt x="108" y="823"/>
                  </a:lnTo>
                  <a:lnTo>
                    <a:pt x="189" y="917"/>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sp>
          <p:nvSpPr>
            <p:cNvPr id="119" name="Freeform 34">
              <a:extLst>
                <a:ext uri="{FF2B5EF4-FFF2-40B4-BE49-F238E27FC236}">
                  <a16:creationId xmlns:a16="http://schemas.microsoft.com/office/drawing/2014/main" id="{6E903CDE-6F64-4734-B9CF-89C265E609CC}"/>
                </a:ext>
              </a:extLst>
            </p:cNvPr>
            <p:cNvSpPr>
              <a:spLocks/>
            </p:cNvSpPr>
            <p:nvPr/>
          </p:nvSpPr>
          <p:spPr bwMode="auto">
            <a:xfrm>
              <a:off x="597" y="1855"/>
              <a:ext cx="365" cy="1309"/>
            </a:xfrm>
            <a:custGeom>
              <a:avLst/>
              <a:gdLst/>
              <a:ahLst/>
              <a:cxnLst>
                <a:cxn ang="0">
                  <a:pos x="311" y="1309"/>
                </a:cxn>
                <a:cxn ang="0">
                  <a:pos x="338" y="1296"/>
                </a:cxn>
                <a:cxn ang="0">
                  <a:pos x="351" y="1282"/>
                </a:cxn>
                <a:cxn ang="0">
                  <a:pos x="365" y="1269"/>
                </a:cxn>
                <a:cxn ang="0">
                  <a:pos x="365" y="1242"/>
                </a:cxn>
                <a:cxn ang="0">
                  <a:pos x="365" y="1228"/>
                </a:cxn>
                <a:cxn ang="0">
                  <a:pos x="351" y="1201"/>
                </a:cxn>
                <a:cxn ang="0">
                  <a:pos x="351" y="1201"/>
                </a:cxn>
                <a:cxn ang="0">
                  <a:pos x="297" y="1147"/>
                </a:cxn>
                <a:cxn ang="0">
                  <a:pos x="243" y="1066"/>
                </a:cxn>
                <a:cxn ang="0">
                  <a:pos x="203" y="999"/>
                </a:cxn>
                <a:cxn ang="0">
                  <a:pos x="176" y="931"/>
                </a:cxn>
                <a:cxn ang="0">
                  <a:pos x="148" y="850"/>
                </a:cxn>
                <a:cxn ang="0">
                  <a:pos x="121" y="769"/>
                </a:cxn>
                <a:cxn ang="0">
                  <a:pos x="108" y="702"/>
                </a:cxn>
                <a:cxn ang="0">
                  <a:pos x="108" y="621"/>
                </a:cxn>
                <a:cxn ang="0">
                  <a:pos x="108" y="540"/>
                </a:cxn>
                <a:cxn ang="0">
                  <a:pos x="121" y="473"/>
                </a:cxn>
                <a:cxn ang="0">
                  <a:pos x="135" y="405"/>
                </a:cxn>
                <a:cxn ang="0">
                  <a:pos x="162" y="338"/>
                </a:cxn>
                <a:cxn ang="0">
                  <a:pos x="189" y="270"/>
                </a:cxn>
                <a:cxn ang="0">
                  <a:pos x="230" y="203"/>
                </a:cxn>
                <a:cxn ang="0">
                  <a:pos x="270" y="149"/>
                </a:cxn>
                <a:cxn ang="0">
                  <a:pos x="324" y="95"/>
                </a:cxn>
                <a:cxn ang="0">
                  <a:pos x="338" y="68"/>
                </a:cxn>
                <a:cxn ang="0">
                  <a:pos x="351" y="54"/>
                </a:cxn>
                <a:cxn ang="0">
                  <a:pos x="338" y="27"/>
                </a:cxn>
                <a:cxn ang="0">
                  <a:pos x="324" y="14"/>
                </a:cxn>
                <a:cxn ang="0">
                  <a:pos x="311" y="0"/>
                </a:cxn>
                <a:cxn ang="0">
                  <a:pos x="284" y="0"/>
                </a:cxn>
                <a:cxn ang="0">
                  <a:pos x="270" y="0"/>
                </a:cxn>
                <a:cxn ang="0">
                  <a:pos x="243" y="14"/>
                </a:cxn>
                <a:cxn ang="0">
                  <a:pos x="189" y="68"/>
                </a:cxn>
                <a:cxn ang="0">
                  <a:pos x="135" y="135"/>
                </a:cxn>
                <a:cxn ang="0">
                  <a:pos x="94" y="216"/>
                </a:cxn>
                <a:cxn ang="0">
                  <a:pos x="54" y="297"/>
                </a:cxn>
                <a:cxn ang="0">
                  <a:pos x="27" y="365"/>
                </a:cxn>
                <a:cxn ang="0">
                  <a:pos x="13" y="446"/>
                </a:cxn>
                <a:cxn ang="0">
                  <a:pos x="0" y="540"/>
                </a:cxn>
                <a:cxn ang="0">
                  <a:pos x="0" y="621"/>
                </a:cxn>
                <a:cxn ang="0">
                  <a:pos x="0" y="702"/>
                </a:cxn>
                <a:cxn ang="0">
                  <a:pos x="13" y="796"/>
                </a:cxn>
                <a:cxn ang="0">
                  <a:pos x="27" y="877"/>
                </a:cxn>
                <a:cxn ang="0">
                  <a:pos x="67" y="972"/>
                </a:cxn>
                <a:cxn ang="0">
                  <a:pos x="94" y="1053"/>
                </a:cxn>
                <a:cxn ang="0">
                  <a:pos x="148" y="1134"/>
                </a:cxn>
                <a:cxn ang="0">
                  <a:pos x="203" y="1215"/>
                </a:cxn>
                <a:cxn ang="0">
                  <a:pos x="270" y="1282"/>
                </a:cxn>
                <a:cxn ang="0">
                  <a:pos x="284" y="1296"/>
                </a:cxn>
                <a:cxn ang="0">
                  <a:pos x="311" y="1309"/>
                </a:cxn>
              </a:cxnLst>
              <a:rect l="0" t="0" r="r" b="b"/>
              <a:pathLst>
                <a:path w="365" h="1309">
                  <a:moveTo>
                    <a:pt x="311" y="1309"/>
                  </a:moveTo>
                  <a:lnTo>
                    <a:pt x="338" y="1296"/>
                  </a:lnTo>
                  <a:lnTo>
                    <a:pt x="351" y="1282"/>
                  </a:lnTo>
                  <a:lnTo>
                    <a:pt x="365" y="1269"/>
                  </a:lnTo>
                  <a:lnTo>
                    <a:pt x="365" y="1242"/>
                  </a:lnTo>
                  <a:lnTo>
                    <a:pt x="365" y="1228"/>
                  </a:lnTo>
                  <a:lnTo>
                    <a:pt x="351" y="1201"/>
                  </a:lnTo>
                  <a:lnTo>
                    <a:pt x="351" y="1201"/>
                  </a:lnTo>
                  <a:lnTo>
                    <a:pt x="297" y="1147"/>
                  </a:lnTo>
                  <a:lnTo>
                    <a:pt x="243" y="1066"/>
                  </a:lnTo>
                  <a:lnTo>
                    <a:pt x="203" y="999"/>
                  </a:lnTo>
                  <a:lnTo>
                    <a:pt x="176" y="931"/>
                  </a:lnTo>
                  <a:lnTo>
                    <a:pt x="148" y="850"/>
                  </a:lnTo>
                  <a:lnTo>
                    <a:pt x="121" y="769"/>
                  </a:lnTo>
                  <a:lnTo>
                    <a:pt x="108" y="702"/>
                  </a:lnTo>
                  <a:lnTo>
                    <a:pt x="108" y="621"/>
                  </a:lnTo>
                  <a:lnTo>
                    <a:pt x="108" y="540"/>
                  </a:lnTo>
                  <a:lnTo>
                    <a:pt x="121" y="473"/>
                  </a:lnTo>
                  <a:lnTo>
                    <a:pt x="135" y="405"/>
                  </a:lnTo>
                  <a:lnTo>
                    <a:pt x="162" y="338"/>
                  </a:lnTo>
                  <a:lnTo>
                    <a:pt x="189" y="270"/>
                  </a:lnTo>
                  <a:lnTo>
                    <a:pt x="230" y="203"/>
                  </a:lnTo>
                  <a:lnTo>
                    <a:pt x="270" y="149"/>
                  </a:lnTo>
                  <a:lnTo>
                    <a:pt x="324" y="95"/>
                  </a:lnTo>
                  <a:lnTo>
                    <a:pt x="338" y="68"/>
                  </a:lnTo>
                  <a:lnTo>
                    <a:pt x="351" y="54"/>
                  </a:lnTo>
                  <a:lnTo>
                    <a:pt x="338" y="27"/>
                  </a:lnTo>
                  <a:lnTo>
                    <a:pt x="324" y="14"/>
                  </a:lnTo>
                  <a:lnTo>
                    <a:pt x="311" y="0"/>
                  </a:lnTo>
                  <a:lnTo>
                    <a:pt x="284" y="0"/>
                  </a:lnTo>
                  <a:lnTo>
                    <a:pt x="270" y="0"/>
                  </a:lnTo>
                  <a:lnTo>
                    <a:pt x="243" y="14"/>
                  </a:lnTo>
                  <a:lnTo>
                    <a:pt x="189" y="68"/>
                  </a:lnTo>
                  <a:lnTo>
                    <a:pt x="135" y="135"/>
                  </a:lnTo>
                  <a:lnTo>
                    <a:pt x="94" y="216"/>
                  </a:lnTo>
                  <a:lnTo>
                    <a:pt x="54" y="297"/>
                  </a:lnTo>
                  <a:lnTo>
                    <a:pt x="27" y="365"/>
                  </a:lnTo>
                  <a:lnTo>
                    <a:pt x="13" y="446"/>
                  </a:lnTo>
                  <a:lnTo>
                    <a:pt x="0" y="540"/>
                  </a:lnTo>
                  <a:lnTo>
                    <a:pt x="0" y="621"/>
                  </a:lnTo>
                  <a:lnTo>
                    <a:pt x="0" y="702"/>
                  </a:lnTo>
                  <a:lnTo>
                    <a:pt x="13" y="796"/>
                  </a:lnTo>
                  <a:lnTo>
                    <a:pt x="27" y="877"/>
                  </a:lnTo>
                  <a:lnTo>
                    <a:pt x="67" y="972"/>
                  </a:lnTo>
                  <a:lnTo>
                    <a:pt x="94" y="1053"/>
                  </a:lnTo>
                  <a:lnTo>
                    <a:pt x="148" y="1134"/>
                  </a:lnTo>
                  <a:lnTo>
                    <a:pt x="203" y="1215"/>
                  </a:lnTo>
                  <a:lnTo>
                    <a:pt x="270" y="1282"/>
                  </a:lnTo>
                  <a:lnTo>
                    <a:pt x="284" y="1296"/>
                  </a:lnTo>
                  <a:lnTo>
                    <a:pt x="311" y="1309"/>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sp>
          <p:nvSpPr>
            <p:cNvPr id="120" name="Freeform 35">
              <a:extLst>
                <a:ext uri="{FF2B5EF4-FFF2-40B4-BE49-F238E27FC236}">
                  <a16:creationId xmlns:a16="http://schemas.microsoft.com/office/drawing/2014/main" id="{A59F7751-04E6-454B-808D-3F3FAE68E2B4}"/>
                </a:ext>
              </a:extLst>
            </p:cNvPr>
            <p:cNvSpPr>
              <a:spLocks/>
            </p:cNvSpPr>
            <p:nvPr/>
          </p:nvSpPr>
          <p:spPr bwMode="auto">
            <a:xfrm>
              <a:off x="1706" y="2220"/>
              <a:ext cx="217" cy="580"/>
            </a:xfrm>
            <a:custGeom>
              <a:avLst/>
              <a:gdLst/>
              <a:ahLst/>
              <a:cxnLst>
                <a:cxn ang="0">
                  <a:pos x="14" y="566"/>
                </a:cxn>
                <a:cxn ang="0">
                  <a:pos x="27" y="580"/>
                </a:cxn>
                <a:cxn ang="0">
                  <a:pos x="54" y="580"/>
                </a:cxn>
                <a:cxn ang="0">
                  <a:pos x="81" y="580"/>
                </a:cxn>
                <a:cxn ang="0">
                  <a:pos x="95" y="566"/>
                </a:cxn>
                <a:cxn ang="0">
                  <a:pos x="149" y="499"/>
                </a:cxn>
                <a:cxn ang="0">
                  <a:pos x="189" y="418"/>
                </a:cxn>
                <a:cxn ang="0">
                  <a:pos x="203" y="350"/>
                </a:cxn>
                <a:cxn ang="0">
                  <a:pos x="217" y="283"/>
                </a:cxn>
                <a:cxn ang="0">
                  <a:pos x="203" y="216"/>
                </a:cxn>
                <a:cxn ang="0">
                  <a:pos x="176" y="135"/>
                </a:cxn>
                <a:cxn ang="0">
                  <a:pos x="149" y="67"/>
                </a:cxn>
                <a:cxn ang="0">
                  <a:pos x="95" y="13"/>
                </a:cxn>
                <a:cxn ang="0">
                  <a:pos x="81" y="0"/>
                </a:cxn>
                <a:cxn ang="0">
                  <a:pos x="54" y="0"/>
                </a:cxn>
                <a:cxn ang="0">
                  <a:pos x="27" y="0"/>
                </a:cxn>
                <a:cxn ang="0">
                  <a:pos x="14" y="13"/>
                </a:cxn>
                <a:cxn ang="0">
                  <a:pos x="0" y="27"/>
                </a:cxn>
                <a:cxn ang="0">
                  <a:pos x="0" y="54"/>
                </a:cxn>
                <a:cxn ang="0">
                  <a:pos x="0" y="67"/>
                </a:cxn>
                <a:cxn ang="0">
                  <a:pos x="14" y="94"/>
                </a:cxn>
                <a:cxn ang="0">
                  <a:pos x="14" y="94"/>
                </a:cxn>
                <a:cxn ang="0">
                  <a:pos x="54" y="135"/>
                </a:cxn>
                <a:cxn ang="0">
                  <a:pos x="81" y="189"/>
                </a:cxn>
                <a:cxn ang="0">
                  <a:pos x="95" y="229"/>
                </a:cxn>
                <a:cxn ang="0">
                  <a:pos x="95" y="283"/>
                </a:cxn>
                <a:cxn ang="0">
                  <a:pos x="95" y="337"/>
                </a:cxn>
                <a:cxn ang="0">
                  <a:pos x="81" y="377"/>
                </a:cxn>
                <a:cxn ang="0">
                  <a:pos x="54" y="431"/>
                </a:cxn>
                <a:cxn ang="0">
                  <a:pos x="14" y="485"/>
                </a:cxn>
                <a:cxn ang="0">
                  <a:pos x="0" y="499"/>
                </a:cxn>
                <a:cxn ang="0">
                  <a:pos x="0" y="526"/>
                </a:cxn>
                <a:cxn ang="0">
                  <a:pos x="14" y="566"/>
                </a:cxn>
                <a:cxn ang="0">
                  <a:pos x="14" y="566"/>
                </a:cxn>
              </a:cxnLst>
              <a:rect l="0" t="0" r="r" b="b"/>
              <a:pathLst>
                <a:path w="217" h="580">
                  <a:moveTo>
                    <a:pt x="14" y="566"/>
                  </a:moveTo>
                  <a:lnTo>
                    <a:pt x="27" y="580"/>
                  </a:lnTo>
                  <a:lnTo>
                    <a:pt x="54" y="580"/>
                  </a:lnTo>
                  <a:lnTo>
                    <a:pt x="81" y="580"/>
                  </a:lnTo>
                  <a:lnTo>
                    <a:pt x="95" y="566"/>
                  </a:lnTo>
                  <a:lnTo>
                    <a:pt x="149" y="499"/>
                  </a:lnTo>
                  <a:lnTo>
                    <a:pt x="189" y="418"/>
                  </a:lnTo>
                  <a:lnTo>
                    <a:pt x="203" y="350"/>
                  </a:lnTo>
                  <a:lnTo>
                    <a:pt x="217" y="283"/>
                  </a:lnTo>
                  <a:lnTo>
                    <a:pt x="203" y="216"/>
                  </a:lnTo>
                  <a:lnTo>
                    <a:pt x="176" y="135"/>
                  </a:lnTo>
                  <a:lnTo>
                    <a:pt x="149" y="67"/>
                  </a:lnTo>
                  <a:lnTo>
                    <a:pt x="95" y="13"/>
                  </a:lnTo>
                  <a:lnTo>
                    <a:pt x="81" y="0"/>
                  </a:lnTo>
                  <a:lnTo>
                    <a:pt x="54" y="0"/>
                  </a:lnTo>
                  <a:lnTo>
                    <a:pt x="27" y="0"/>
                  </a:lnTo>
                  <a:lnTo>
                    <a:pt x="14" y="13"/>
                  </a:lnTo>
                  <a:lnTo>
                    <a:pt x="0" y="27"/>
                  </a:lnTo>
                  <a:lnTo>
                    <a:pt x="0" y="54"/>
                  </a:lnTo>
                  <a:lnTo>
                    <a:pt x="0" y="67"/>
                  </a:lnTo>
                  <a:lnTo>
                    <a:pt x="14" y="94"/>
                  </a:lnTo>
                  <a:lnTo>
                    <a:pt x="14" y="94"/>
                  </a:lnTo>
                  <a:lnTo>
                    <a:pt x="54" y="135"/>
                  </a:lnTo>
                  <a:lnTo>
                    <a:pt x="81" y="189"/>
                  </a:lnTo>
                  <a:lnTo>
                    <a:pt x="95" y="229"/>
                  </a:lnTo>
                  <a:lnTo>
                    <a:pt x="95" y="283"/>
                  </a:lnTo>
                  <a:lnTo>
                    <a:pt x="95" y="337"/>
                  </a:lnTo>
                  <a:lnTo>
                    <a:pt x="81" y="377"/>
                  </a:lnTo>
                  <a:lnTo>
                    <a:pt x="54" y="431"/>
                  </a:lnTo>
                  <a:lnTo>
                    <a:pt x="14" y="485"/>
                  </a:lnTo>
                  <a:lnTo>
                    <a:pt x="0" y="499"/>
                  </a:lnTo>
                  <a:lnTo>
                    <a:pt x="0" y="526"/>
                  </a:lnTo>
                  <a:lnTo>
                    <a:pt x="14" y="566"/>
                  </a:lnTo>
                  <a:lnTo>
                    <a:pt x="14" y="566"/>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sp>
          <p:nvSpPr>
            <p:cNvPr id="121" name="Freeform 36">
              <a:extLst>
                <a:ext uri="{FF2B5EF4-FFF2-40B4-BE49-F238E27FC236}">
                  <a16:creationId xmlns:a16="http://schemas.microsoft.com/office/drawing/2014/main" id="{05571231-FB9B-40B2-95D7-2216E859D861}"/>
                </a:ext>
              </a:extLst>
            </p:cNvPr>
            <p:cNvSpPr>
              <a:spLocks/>
            </p:cNvSpPr>
            <p:nvPr/>
          </p:nvSpPr>
          <p:spPr bwMode="auto">
            <a:xfrm>
              <a:off x="1882" y="2031"/>
              <a:ext cx="284" cy="944"/>
            </a:xfrm>
            <a:custGeom>
              <a:avLst/>
              <a:gdLst/>
              <a:ahLst/>
              <a:cxnLst>
                <a:cxn ang="0">
                  <a:pos x="13" y="108"/>
                </a:cxn>
                <a:cxn ang="0">
                  <a:pos x="81" y="189"/>
                </a:cxn>
                <a:cxn ang="0">
                  <a:pos x="135" y="283"/>
                </a:cxn>
                <a:cxn ang="0">
                  <a:pos x="162" y="378"/>
                </a:cxn>
                <a:cxn ang="0">
                  <a:pos x="176" y="472"/>
                </a:cxn>
                <a:cxn ang="0">
                  <a:pos x="162" y="580"/>
                </a:cxn>
                <a:cxn ang="0">
                  <a:pos x="135" y="674"/>
                </a:cxn>
                <a:cxn ang="0">
                  <a:pos x="81" y="769"/>
                </a:cxn>
                <a:cxn ang="0">
                  <a:pos x="13" y="850"/>
                </a:cxn>
                <a:cxn ang="0">
                  <a:pos x="0" y="863"/>
                </a:cxn>
                <a:cxn ang="0">
                  <a:pos x="0" y="890"/>
                </a:cxn>
                <a:cxn ang="0">
                  <a:pos x="0" y="917"/>
                </a:cxn>
                <a:cxn ang="0">
                  <a:pos x="13" y="931"/>
                </a:cxn>
                <a:cxn ang="0">
                  <a:pos x="41" y="944"/>
                </a:cxn>
                <a:cxn ang="0">
                  <a:pos x="54" y="944"/>
                </a:cxn>
                <a:cxn ang="0">
                  <a:pos x="81" y="944"/>
                </a:cxn>
                <a:cxn ang="0">
                  <a:pos x="95" y="931"/>
                </a:cxn>
                <a:cxn ang="0">
                  <a:pos x="176" y="836"/>
                </a:cxn>
                <a:cxn ang="0">
                  <a:pos x="243" y="715"/>
                </a:cxn>
                <a:cxn ang="0">
                  <a:pos x="271" y="593"/>
                </a:cxn>
                <a:cxn ang="0">
                  <a:pos x="284" y="472"/>
                </a:cxn>
                <a:cxn ang="0">
                  <a:pos x="271" y="351"/>
                </a:cxn>
                <a:cxn ang="0">
                  <a:pos x="243" y="229"/>
                </a:cxn>
                <a:cxn ang="0">
                  <a:pos x="176" y="121"/>
                </a:cxn>
                <a:cxn ang="0">
                  <a:pos x="95" y="27"/>
                </a:cxn>
                <a:cxn ang="0">
                  <a:pos x="81" y="13"/>
                </a:cxn>
                <a:cxn ang="0">
                  <a:pos x="54" y="0"/>
                </a:cxn>
                <a:cxn ang="0">
                  <a:pos x="41" y="13"/>
                </a:cxn>
                <a:cxn ang="0">
                  <a:pos x="13" y="27"/>
                </a:cxn>
                <a:cxn ang="0">
                  <a:pos x="0" y="40"/>
                </a:cxn>
                <a:cxn ang="0">
                  <a:pos x="0" y="67"/>
                </a:cxn>
                <a:cxn ang="0">
                  <a:pos x="0" y="81"/>
                </a:cxn>
                <a:cxn ang="0">
                  <a:pos x="13" y="108"/>
                </a:cxn>
                <a:cxn ang="0">
                  <a:pos x="13" y="108"/>
                </a:cxn>
              </a:cxnLst>
              <a:rect l="0" t="0" r="r" b="b"/>
              <a:pathLst>
                <a:path w="284" h="944">
                  <a:moveTo>
                    <a:pt x="13" y="108"/>
                  </a:moveTo>
                  <a:lnTo>
                    <a:pt x="81" y="189"/>
                  </a:lnTo>
                  <a:lnTo>
                    <a:pt x="135" y="283"/>
                  </a:lnTo>
                  <a:lnTo>
                    <a:pt x="162" y="378"/>
                  </a:lnTo>
                  <a:lnTo>
                    <a:pt x="176" y="472"/>
                  </a:lnTo>
                  <a:lnTo>
                    <a:pt x="162" y="580"/>
                  </a:lnTo>
                  <a:lnTo>
                    <a:pt x="135" y="674"/>
                  </a:lnTo>
                  <a:lnTo>
                    <a:pt x="81" y="769"/>
                  </a:lnTo>
                  <a:lnTo>
                    <a:pt x="13" y="850"/>
                  </a:lnTo>
                  <a:lnTo>
                    <a:pt x="0" y="863"/>
                  </a:lnTo>
                  <a:lnTo>
                    <a:pt x="0" y="890"/>
                  </a:lnTo>
                  <a:lnTo>
                    <a:pt x="0" y="917"/>
                  </a:lnTo>
                  <a:lnTo>
                    <a:pt x="13" y="931"/>
                  </a:lnTo>
                  <a:lnTo>
                    <a:pt x="41" y="944"/>
                  </a:lnTo>
                  <a:lnTo>
                    <a:pt x="54" y="944"/>
                  </a:lnTo>
                  <a:lnTo>
                    <a:pt x="81" y="944"/>
                  </a:lnTo>
                  <a:lnTo>
                    <a:pt x="95" y="931"/>
                  </a:lnTo>
                  <a:lnTo>
                    <a:pt x="176" y="836"/>
                  </a:lnTo>
                  <a:lnTo>
                    <a:pt x="243" y="715"/>
                  </a:lnTo>
                  <a:lnTo>
                    <a:pt x="271" y="593"/>
                  </a:lnTo>
                  <a:lnTo>
                    <a:pt x="284" y="472"/>
                  </a:lnTo>
                  <a:lnTo>
                    <a:pt x="271" y="351"/>
                  </a:lnTo>
                  <a:lnTo>
                    <a:pt x="243" y="229"/>
                  </a:lnTo>
                  <a:lnTo>
                    <a:pt x="176" y="121"/>
                  </a:lnTo>
                  <a:lnTo>
                    <a:pt x="95" y="27"/>
                  </a:lnTo>
                  <a:lnTo>
                    <a:pt x="81" y="13"/>
                  </a:lnTo>
                  <a:lnTo>
                    <a:pt x="54" y="0"/>
                  </a:lnTo>
                  <a:lnTo>
                    <a:pt x="41" y="13"/>
                  </a:lnTo>
                  <a:lnTo>
                    <a:pt x="13" y="27"/>
                  </a:lnTo>
                  <a:lnTo>
                    <a:pt x="0" y="40"/>
                  </a:lnTo>
                  <a:lnTo>
                    <a:pt x="0" y="67"/>
                  </a:lnTo>
                  <a:lnTo>
                    <a:pt x="0" y="81"/>
                  </a:lnTo>
                  <a:lnTo>
                    <a:pt x="13" y="108"/>
                  </a:lnTo>
                  <a:lnTo>
                    <a:pt x="13" y="108"/>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sp>
          <p:nvSpPr>
            <p:cNvPr id="122" name="Freeform 37">
              <a:extLst>
                <a:ext uri="{FF2B5EF4-FFF2-40B4-BE49-F238E27FC236}">
                  <a16:creationId xmlns:a16="http://schemas.microsoft.com/office/drawing/2014/main" id="{761B04FE-10D1-42FA-84BE-AA7A52DA440C}"/>
                </a:ext>
              </a:extLst>
            </p:cNvPr>
            <p:cNvSpPr>
              <a:spLocks/>
            </p:cNvSpPr>
            <p:nvPr/>
          </p:nvSpPr>
          <p:spPr bwMode="auto">
            <a:xfrm>
              <a:off x="2058" y="1842"/>
              <a:ext cx="365" cy="1322"/>
            </a:xfrm>
            <a:custGeom>
              <a:avLst/>
              <a:gdLst/>
              <a:ahLst/>
              <a:cxnLst>
                <a:cxn ang="0">
                  <a:pos x="13" y="108"/>
                </a:cxn>
                <a:cxn ang="0">
                  <a:pos x="67" y="175"/>
                </a:cxn>
                <a:cxn ang="0">
                  <a:pos x="122" y="243"/>
                </a:cxn>
                <a:cxn ang="0">
                  <a:pos x="162" y="310"/>
                </a:cxn>
                <a:cxn ang="0">
                  <a:pos x="189" y="378"/>
                </a:cxn>
                <a:cxn ang="0">
                  <a:pos x="216" y="459"/>
                </a:cxn>
                <a:cxn ang="0">
                  <a:pos x="243" y="540"/>
                </a:cxn>
                <a:cxn ang="0">
                  <a:pos x="257" y="621"/>
                </a:cxn>
                <a:cxn ang="0">
                  <a:pos x="257" y="688"/>
                </a:cxn>
                <a:cxn ang="0">
                  <a:pos x="257" y="769"/>
                </a:cxn>
                <a:cxn ang="0">
                  <a:pos x="243" y="836"/>
                </a:cxn>
                <a:cxn ang="0">
                  <a:pos x="230" y="904"/>
                </a:cxn>
                <a:cxn ang="0">
                  <a:pos x="203" y="971"/>
                </a:cxn>
                <a:cxn ang="0">
                  <a:pos x="176" y="1039"/>
                </a:cxn>
                <a:cxn ang="0">
                  <a:pos x="135" y="1106"/>
                </a:cxn>
                <a:cxn ang="0">
                  <a:pos x="95" y="1160"/>
                </a:cxn>
                <a:cxn ang="0">
                  <a:pos x="40" y="1214"/>
                </a:cxn>
                <a:cxn ang="0">
                  <a:pos x="27" y="1241"/>
                </a:cxn>
                <a:cxn ang="0">
                  <a:pos x="13" y="1255"/>
                </a:cxn>
                <a:cxn ang="0">
                  <a:pos x="27" y="1282"/>
                </a:cxn>
                <a:cxn ang="0">
                  <a:pos x="40" y="1295"/>
                </a:cxn>
                <a:cxn ang="0">
                  <a:pos x="54" y="1309"/>
                </a:cxn>
                <a:cxn ang="0">
                  <a:pos x="81" y="1322"/>
                </a:cxn>
                <a:cxn ang="0">
                  <a:pos x="95" y="1309"/>
                </a:cxn>
                <a:cxn ang="0">
                  <a:pos x="122" y="1295"/>
                </a:cxn>
                <a:cxn ang="0">
                  <a:pos x="176" y="1241"/>
                </a:cxn>
                <a:cxn ang="0">
                  <a:pos x="230" y="1174"/>
                </a:cxn>
                <a:cxn ang="0">
                  <a:pos x="270" y="1093"/>
                </a:cxn>
                <a:cxn ang="0">
                  <a:pos x="311" y="1025"/>
                </a:cxn>
                <a:cxn ang="0">
                  <a:pos x="338" y="944"/>
                </a:cxn>
                <a:cxn ang="0">
                  <a:pos x="352" y="863"/>
                </a:cxn>
                <a:cxn ang="0">
                  <a:pos x="365" y="769"/>
                </a:cxn>
                <a:cxn ang="0">
                  <a:pos x="365" y="688"/>
                </a:cxn>
                <a:cxn ang="0">
                  <a:pos x="365" y="607"/>
                </a:cxn>
                <a:cxn ang="0">
                  <a:pos x="352" y="513"/>
                </a:cxn>
                <a:cxn ang="0">
                  <a:pos x="338" y="432"/>
                </a:cxn>
                <a:cxn ang="0">
                  <a:pos x="297" y="337"/>
                </a:cxn>
                <a:cxn ang="0">
                  <a:pos x="270" y="256"/>
                </a:cxn>
                <a:cxn ang="0">
                  <a:pos x="216" y="175"/>
                </a:cxn>
                <a:cxn ang="0">
                  <a:pos x="162" y="94"/>
                </a:cxn>
                <a:cxn ang="0">
                  <a:pos x="95" y="27"/>
                </a:cxn>
                <a:cxn ang="0">
                  <a:pos x="81" y="13"/>
                </a:cxn>
                <a:cxn ang="0">
                  <a:pos x="54" y="0"/>
                </a:cxn>
                <a:cxn ang="0">
                  <a:pos x="40" y="13"/>
                </a:cxn>
                <a:cxn ang="0">
                  <a:pos x="13" y="27"/>
                </a:cxn>
                <a:cxn ang="0">
                  <a:pos x="0" y="40"/>
                </a:cxn>
                <a:cxn ang="0">
                  <a:pos x="0" y="67"/>
                </a:cxn>
                <a:cxn ang="0">
                  <a:pos x="0" y="81"/>
                </a:cxn>
                <a:cxn ang="0">
                  <a:pos x="13" y="108"/>
                </a:cxn>
                <a:cxn ang="0">
                  <a:pos x="13" y="108"/>
                </a:cxn>
              </a:cxnLst>
              <a:rect l="0" t="0" r="r" b="b"/>
              <a:pathLst>
                <a:path w="365" h="1322">
                  <a:moveTo>
                    <a:pt x="13" y="108"/>
                  </a:moveTo>
                  <a:lnTo>
                    <a:pt x="67" y="175"/>
                  </a:lnTo>
                  <a:lnTo>
                    <a:pt x="122" y="243"/>
                  </a:lnTo>
                  <a:lnTo>
                    <a:pt x="162" y="310"/>
                  </a:lnTo>
                  <a:lnTo>
                    <a:pt x="189" y="378"/>
                  </a:lnTo>
                  <a:lnTo>
                    <a:pt x="216" y="459"/>
                  </a:lnTo>
                  <a:lnTo>
                    <a:pt x="243" y="540"/>
                  </a:lnTo>
                  <a:lnTo>
                    <a:pt x="257" y="621"/>
                  </a:lnTo>
                  <a:lnTo>
                    <a:pt x="257" y="688"/>
                  </a:lnTo>
                  <a:lnTo>
                    <a:pt x="257" y="769"/>
                  </a:lnTo>
                  <a:lnTo>
                    <a:pt x="243" y="836"/>
                  </a:lnTo>
                  <a:lnTo>
                    <a:pt x="230" y="904"/>
                  </a:lnTo>
                  <a:lnTo>
                    <a:pt x="203" y="971"/>
                  </a:lnTo>
                  <a:lnTo>
                    <a:pt x="176" y="1039"/>
                  </a:lnTo>
                  <a:lnTo>
                    <a:pt x="135" y="1106"/>
                  </a:lnTo>
                  <a:lnTo>
                    <a:pt x="95" y="1160"/>
                  </a:lnTo>
                  <a:lnTo>
                    <a:pt x="40" y="1214"/>
                  </a:lnTo>
                  <a:lnTo>
                    <a:pt x="27" y="1241"/>
                  </a:lnTo>
                  <a:lnTo>
                    <a:pt x="13" y="1255"/>
                  </a:lnTo>
                  <a:lnTo>
                    <a:pt x="27" y="1282"/>
                  </a:lnTo>
                  <a:lnTo>
                    <a:pt x="40" y="1295"/>
                  </a:lnTo>
                  <a:lnTo>
                    <a:pt x="54" y="1309"/>
                  </a:lnTo>
                  <a:lnTo>
                    <a:pt x="81" y="1322"/>
                  </a:lnTo>
                  <a:lnTo>
                    <a:pt x="95" y="1309"/>
                  </a:lnTo>
                  <a:lnTo>
                    <a:pt x="122" y="1295"/>
                  </a:lnTo>
                  <a:lnTo>
                    <a:pt x="176" y="1241"/>
                  </a:lnTo>
                  <a:lnTo>
                    <a:pt x="230" y="1174"/>
                  </a:lnTo>
                  <a:lnTo>
                    <a:pt x="270" y="1093"/>
                  </a:lnTo>
                  <a:lnTo>
                    <a:pt x="311" y="1025"/>
                  </a:lnTo>
                  <a:lnTo>
                    <a:pt x="338" y="944"/>
                  </a:lnTo>
                  <a:lnTo>
                    <a:pt x="352" y="863"/>
                  </a:lnTo>
                  <a:lnTo>
                    <a:pt x="365" y="769"/>
                  </a:lnTo>
                  <a:lnTo>
                    <a:pt x="365" y="688"/>
                  </a:lnTo>
                  <a:lnTo>
                    <a:pt x="365" y="607"/>
                  </a:lnTo>
                  <a:lnTo>
                    <a:pt x="352" y="513"/>
                  </a:lnTo>
                  <a:lnTo>
                    <a:pt x="338" y="432"/>
                  </a:lnTo>
                  <a:lnTo>
                    <a:pt x="297" y="337"/>
                  </a:lnTo>
                  <a:lnTo>
                    <a:pt x="270" y="256"/>
                  </a:lnTo>
                  <a:lnTo>
                    <a:pt x="216" y="175"/>
                  </a:lnTo>
                  <a:lnTo>
                    <a:pt x="162" y="94"/>
                  </a:lnTo>
                  <a:lnTo>
                    <a:pt x="95" y="27"/>
                  </a:lnTo>
                  <a:lnTo>
                    <a:pt x="81" y="13"/>
                  </a:lnTo>
                  <a:lnTo>
                    <a:pt x="54" y="0"/>
                  </a:lnTo>
                  <a:lnTo>
                    <a:pt x="40" y="13"/>
                  </a:lnTo>
                  <a:lnTo>
                    <a:pt x="13" y="27"/>
                  </a:lnTo>
                  <a:lnTo>
                    <a:pt x="0" y="40"/>
                  </a:lnTo>
                  <a:lnTo>
                    <a:pt x="0" y="67"/>
                  </a:lnTo>
                  <a:lnTo>
                    <a:pt x="0" y="81"/>
                  </a:lnTo>
                  <a:lnTo>
                    <a:pt x="13" y="108"/>
                  </a:lnTo>
                  <a:lnTo>
                    <a:pt x="13" y="108"/>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sp>
          <p:nvSpPr>
            <p:cNvPr id="123" name="Freeform 38">
              <a:extLst>
                <a:ext uri="{FF2B5EF4-FFF2-40B4-BE49-F238E27FC236}">
                  <a16:creationId xmlns:a16="http://schemas.microsoft.com/office/drawing/2014/main" id="{FDC5BEC1-A2EF-48DD-A3E7-504CB34B8CC2}"/>
                </a:ext>
              </a:extLst>
            </p:cNvPr>
            <p:cNvSpPr>
              <a:spLocks noEditPoints="1"/>
            </p:cNvSpPr>
            <p:nvPr/>
          </p:nvSpPr>
          <p:spPr bwMode="auto">
            <a:xfrm>
              <a:off x="975" y="2341"/>
              <a:ext cx="1083" cy="1821"/>
            </a:xfrm>
            <a:custGeom>
              <a:avLst/>
              <a:gdLst/>
              <a:ahLst/>
              <a:cxnLst>
                <a:cxn ang="0">
                  <a:pos x="0" y="1794"/>
                </a:cxn>
                <a:cxn ang="0">
                  <a:pos x="163" y="1660"/>
                </a:cxn>
                <a:cxn ang="0">
                  <a:pos x="339" y="1565"/>
                </a:cxn>
                <a:cxn ang="0">
                  <a:pos x="528" y="1511"/>
                </a:cxn>
                <a:cxn ang="0">
                  <a:pos x="731" y="1565"/>
                </a:cxn>
                <a:cxn ang="0">
                  <a:pos x="907" y="1660"/>
                </a:cxn>
                <a:cxn ang="0">
                  <a:pos x="1083" y="1821"/>
                </a:cxn>
                <a:cxn ang="0">
                  <a:pos x="650" y="324"/>
                </a:cxn>
                <a:cxn ang="0">
                  <a:pos x="704" y="243"/>
                </a:cxn>
                <a:cxn ang="0">
                  <a:pos x="718" y="149"/>
                </a:cxn>
                <a:cxn ang="0">
                  <a:pos x="690" y="81"/>
                </a:cxn>
                <a:cxn ang="0">
                  <a:pos x="636" y="41"/>
                </a:cxn>
                <a:cxn ang="0">
                  <a:pos x="569" y="14"/>
                </a:cxn>
                <a:cxn ang="0">
                  <a:pos x="501" y="14"/>
                </a:cxn>
                <a:cxn ang="0">
                  <a:pos x="433" y="41"/>
                </a:cxn>
                <a:cxn ang="0">
                  <a:pos x="379" y="81"/>
                </a:cxn>
                <a:cxn ang="0">
                  <a:pos x="352" y="149"/>
                </a:cxn>
                <a:cxn ang="0">
                  <a:pos x="366" y="243"/>
                </a:cxn>
                <a:cxn ang="0">
                  <a:pos x="420" y="324"/>
                </a:cxn>
                <a:cxn ang="0">
                  <a:pos x="704" y="1160"/>
                </a:cxn>
                <a:cxn ang="0">
                  <a:pos x="663" y="1282"/>
                </a:cxn>
                <a:cxn ang="0">
                  <a:pos x="542" y="1322"/>
                </a:cxn>
                <a:cxn ang="0">
                  <a:pos x="420" y="1282"/>
                </a:cxn>
                <a:cxn ang="0">
                  <a:pos x="379" y="1160"/>
                </a:cxn>
                <a:cxn ang="0">
                  <a:pos x="420" y="1052"/>
                </a:cxn>
                <a:cxn ang="0">
                  <a:pos x="542" y="998"/>
                </a:cxn>
                <a:cxn ang="0">
                  <a:pos x="663" y="1052"/>
                </a:cxn>
                <a:cxn ang="0">
                  <a:pos x="704" y="1160"/>
                </a:cxn>
                <a:cxn ang="0">
                  <a:pos x="623" y="823"/>
                </a:cxn>
                <a:cxn ang="0">
                  <a:pos x="569" y="864"/>
                </a:cxn>
                <a:cxn ang="0">
                  <a:pos x="515" y="864"/>
                </a:cxn>
                <a:cxn ang="0">
                  <a:pos x="460" y="823"/>
                </a:cxn>
                <a:cxn ang="0">
                  <a:pos x="460" y="756"/>
                </a:cxn>
                <a:cxn ang="0">
                  <a:pos x="515" y="702"/>
                </a:cxn>
                <a:cxn ang="0">
                  <a:pos x="569" y="702"/>
                </a:cxn>
                <a:cxn ang="0">
                  <a:pos x="623" y="756"/>
                </a:cxn>
              </a:cxnLst>
              <a:rect l="0" t="0" r="r" b="b"/>
              <a:pathLst>
                <a:path w="1083" h="1821">
                  <a:moveTo>
                    <a:pt x="474" y="364"/>
                  </a:moveTo>
                  <a:lnTo>
                    <a:pt x="0" y="1794"/>
                  </a:lnTo>
                  <a:lnTo>
                    <a:pt x="41" y="1754"/>
                  </a:lnTo>
                  <a:lnTo>
                    <a:pt x="163" y="1660"/>
                  </a:lnTo>
                  <a:lnTo>
                    <a:pt x="244" y="1606"/>
                  </a:lnTo>
                  <a:lnTo>
                    <a:pt x="339" y="1565"/>
                  </a:lnTo>
                  <a:lnTo>
                    <a:pt x="433" y="1525"/>
                  </a:lnTo>
                  <a:lnTo>
                    <a:pt x="528" y="1511"/>
                  </a:lnTo>
                  <a:lnTo>
                    <a:pt x="623" y="1525"/>
                  </a:lnTo>
                  <a:lnTo>
                    <a:pt x="731" y="1565"/>
                  </a:lnTo>
                  <a:lnTo>
                    <a:pt x="826" y="1606"/>
                  </a:lnTo>
                  <a:lnTo>
                    <a:pt x="907" y="1660"/>
                  </a:lnTo>
                  <a:lnTo>
                    <a:pt x="1042" y="1767"/>
                  </a:lnTo>
                  <a:lnTo>
                    <a:pt x="1083" y="1821"/>
                  </a:lnTo>
                  <a:lnTo>
                    <a:pt x="596" y="364"/>
                  </a:lnTo>
                  <a:lnTo>
                    <a:pt x="650" y="324"/>
                  </a:lnTo>
                  <a:lnTo>
                    <a:pt x="690" y="283"/>
                  </a:lnTo>
                  <a:lnTo>
                    <a:pt x="704" y="243"/>
                  </a:lnTo>
                  <a:lnTo>
                    <a:pt x="718" y="189"/>
                  </a:lnTo>
                  <a:lnTo>
                    <a:pt x="718" y="149"/>
                  </a:lnTo>
                  <a:lnTo>
                    <a:pt x="704" y="122"/>
                  </a:lnTo>
                  <a:lnTo>
                    <a:pt x="690" y="81"/>
                  </a:lnTo>
                  <a:lnTo>
                    <a:pt x="663" y="54"/>
                  </a:lnTo>
                  <a:lnTo>
                    <a:pt x="636" y="41"/>
                  </a:lnTo>
                  <a:lnTo>
                    <a:pt x="609" y="27"/>
                  </a:lnTo>
                  <a:lnTo>
                    <a:pt x="569" y="14"/>
                  </a:lnTo>
                  <a:lnTo>
                    <a:pt x="542" y="0"/>
                  </a:lnTo>
                  <a:lnTo>
                    <a:pt x="501" y="14"/>
                  </a:lnTo>
                  <a:lnTo>
                    <a:pt x="460" y="27"/>
                  </a:lnTo>
                  <a:lnTo>
                    <a:pt x="433" y="41"/>
                  </a:lnTo>
                  <a:lnTo>
                    <a:pt x="406" y="54"/>
                  </a:lnTo>
                  <a:lnTo>
                    <a:pt x="379" y="81"/>
                  </a:lnTo>
                  <a:lnTo>
                    <a:pt x="366" y="122"/>
                  </a:lnTo>
                  <a:lnTo>
                    <a:pt x="352" y="149"/>
                  </a:lnTo>
                  <a:lnTo>
                    <a:pt x="352" y="189"/>
                  </a:lnTo>
                  <a:lnTo>
                    <a:pt x="366" y="243"/>
                  </a:lnTo>
                  <a:lnTo>
                    <a:pt x="379" y="283"/>
                  </a:lnTo>
                  <a:lnTo>
                    <a:pt x="420" y="324"/>
                  </a:lnTo>
                  <a:lnTo>
                    <a:pt x="474" y="364"/>
                  </a:lnTo>
                  <a:close/>
                  <a:moveTo>
                    <a:pt x="704" y="1160"/>
                  </a:moveTo>
                  <a:lnTo>
                    <a:pt x="690" y="1228"/>
                  </a:lnTo>
                  <a:lnTo>
                    <a:pt x="663" y="1282"/>
                  </a:lnTo>
                  <a:lnTo>
                    <a:pt x="609" y="1309"/>
                  </a:lnTo>
                  <a:lnTo>
                    <a:pt x="542" y="1322"/>
                  </a:lnTo>
                  <a:lnTo>
                    <a:pt x="474" y="1309"/>
                  </a:lnTo>
                  <a:lnTo>
                    <a:pt x="420" y="1282"/>
                  </a:lnTo>
                  <a:lnTo>
                    <a:pt x="393" y="1228"/>
                  </a:lnTo>
                  <a:lnTo>
                    <a:pt x="379" y="1160"/>
                  </a:lnTo>
                  <a:lnTo>
                    <a:pt x="393" y="1093"/>
                  </a:lnTo>
                  <a:lnTo>
                    <a:pt x="420" y="1052"/>
                  </a:lnTo>
                  <a:lnTo>
                    <a:pt x="474" y="1012"/>
                  </a:lnTo>
                  <a:lnTo>
                    <a:pt x="542" y="998"/>
                  </a:lnTo>
                  <a:lnTo>
                    <a:pt x="609" y="1012"/>
                  </a:lnTo>
                  <a:lnTo>
                    <a:pt x="663" y="1052"/>
                  </a:lnTo>
                  <a:lnTo>
                    <a:pt x="690" y="1093"/>
                  </a:lnTo>
                  <a:lnTo>
                    <a:pt x="704" y="1160"/>
                  </a:lnTo>
                  <a:close/>
                  <a:moveTo>
                    <a:pt x="623" y="783"/>
                  </a:moveTo>
                  <a:lnTo>
                    <a:pt x="623" y="823"/>
                  </a:lnTo>
                  <a:lnTo>
                    <a:pt x="596" y="837"/>
                  </a:lnTo>
                  <a:lnTo>
                    <a:pt x="569" y="864"/>
                  </a:lnTo>
                  <a:lnTo>
                    <a:pt x="542" y="864"/>
                  </a:lnTo>
                  <a:lnTo>
                    <a:pt x="515" y="864"/>
                  </a:lnTo>
                  <a:lnTo>
                    <a:pt x="488" y="837"/>
                  </a:lnTo>
                  <a:lnTo>
                    <a:pt x="460" y="823"/>
                  </a:lnTo>
                  <a:lnTo>
                    <a:pt x="460" y="783"/>
                  </a:lnTo>
                  <a:lnTo>
                    <a:pt x="460" y="756"/>
                  </a:lnTo>
                  <a:lnTo>
                    <a:pt x="488" y="729"/>
                  </a:lnTo>
                  <a:lnTo>
                    <a:pt x="515" y="702"/>
                  </a:lnTo>
                  <a:lnTo>
                    <a:pt x="542" y="702"/>
                  </a:lnTo>
                  <a:lnTo>
                    <a:pt x="569" y="702"/>
                  </a:lnTo>
                  <a:lnTo>
                    <a:pt x="596" y="729"/>
                  </a:lnTo>
                  <a:lnTo>
                    <a:pt x="623" y="756"/>
                  </a:lnTo>
                  <a:lnTo>
                    <a:pt x="623" y="783"/>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grpSp>
      <p:grpSp>
        <p:nvGrpSpPr>
          <p:cNvPr id="18" name="组合 398">
            <a:extLst>
              <a:ext uri="{FF2B5EF4-FFF2-40B4-BE49-F238E27FC236}">
                <a16:creationId xmlns:a16="http://schemas.microsoft.com/office/drawing/2014/main" id="{5B65FCA4-F9BE-421F-B43B-C8D798712627}"/>
              </a:ext>
            </a:extLst>
          </p:cNvPr>
          <p:cNvGrpSpPr>
            <a:grpSpLocks noChangeAspect="1"/>
          </p:cNvGrpSpPr>
          <p:nvPr/>
        </p:nvGrpSpPr>
        <p:grpSpPr>
          <a:xfrm rot="417246" flipH="1">
            <a:off x="1677756" y="1662038"/>
            <a:ext cx="233593" cy="351445"/>
            <a:chOff x="7236296" y="2895786"/>
            <a:chExt cx="252012" cy="360040"/>
          </a:xfrm>
          <a:solidFill>
            <a:srgbClr val="00B0F0"/>
          </a:solidFill>
        </p:grpSpPr>
        <p:sp>
          <p:nvSpPr>
            <p:cNvPr id="112" name="Freeform 126">
              <a:extLst>
                <a:ext uri="{FF2B5EF4-FFF2-40B4-BE49-F238E27FC236}">
                  <a16:creationId xmlns:a16="http://schemas.microsoft.com/office/drawing/2014/main" id="{5DF8A1FE-2D8C-450E-86C7-DB74B1D7DC94}"/>
                </a:ext>
              </a:extLst>
            </p:cNvPr>
            <p:cNvSpPr>
              <a:spLocks noEditPoints="1"/>
            </p:cNvSpPr>
            <p:nvPr/>
          </p:nvSpPr>
          <p:spPr bwMode="auto">
            <a:xfrm>
              <a:off x="7344308" y="3003826"/>
              <a:ext cx="144000" cy="252000"/>
            </a:xfrm>
            <a:custGeom>
              <a:avLst/>
              <a:gdLst/>
              <a:ahLst/>
              <a:cxnLst>
                <a:cxn ang="0">
                  <a:pos x="69" y="0"/>
                </a:cxn>
                <a:cxn ang="0">
                  <a:pos x="22" y="22"/>
                </a:cxn>
                <a:cxn ang="0">
                  <a:pos x="0" y="69"/>
                </a:cxn>
                <a:cxn ang="0">
                  <a:pos x="4" y="450"/>
                </a:cxn>
                <a:cxn ang="0">
                  <a:pos x="43" y="498"/>
                </a:cxn>
                <a:cxn ang="0">
                  <a:pos x="286" y="502"/>
                </a:cxn>
                <a:cxn ang="0">
                  <a:pos x="312" y="498"/>
                </a:cxn>
                <a:cxn ang="0">
                  <a:pos x="355" y="450"/>
                </a:cxn>
                <a:cxn ang="0">
                  <a:pos x="355" y="69"/>
                </a:cxn>
                <a:cxn ang="0">
                  <a:pos x="333" y="22"/>
                </a:cxn>
                <a:cxn ang="0">
                  <a:pos x="286" y="0"/>
                </a:cxn>
                <a:cxn ang="0">
                  <a:pos x="65" y="455"/>
                </a:cxn>
                <a:cxn ang="0">
                  <a:pos x="52" y="416"/>
                </a:cxn>
                <a:cxn ang="0">
                  <a:pos x="65" y="403"/>
                </a:cxn>
                <a:cxn ang="0">
                  <a:pos x="138" y="416"/>
                </a:cxn>
                <a:cxn ang="0">
                  <a:pos x="138" y="446"/>
                </a:cxn>
                <a:cxn ang="0">
                  <a:pos x="216" y="446"/>
                </a:cxn>
                <a:cxn ang="0">
                  <a:pos x="208" y="459"/>
                </a:cxn>
                <a:cxn ang="0">
                  <a:pos x="199" y="468"/>
                </a:cxn>
                <a:cxn ang="0">
                  <a:pos x="195" y="468"/>
                </a:cxn>
                <a:cxn ang="0">
                  <a:pos x="169" y="468"/>
                </a:cxn>
                <a:cxn ang="0">
                  <a:pos x="169" y="468"/>
                </a:cxn>
                <a:cxn ang="0">
                  <a:pos x="160" y="463"/>
                </a:cxn>
                <a:cxn ang="0">
                  <a:pos x="156" y="459"/>
                </a:cxn>
                <a:cxn ang="0">
                  <a:pos x="151" y="450"/>
                </a:cxn>
                <a:cxn ang="0">
                  <a:pos x="147" y="446"/>
                </a:cxn>
                <a:cxn ang="0">
                  <a:pos x="147" y="433"/>
                </a:cxn>
                <a:cxn ang="0">
                  <a:pos x="151" y="416"/>
                </a:cxn>
                <a:cxn ang="0">
                  <a:pos x="156" y="407"/>
                </a:cxn>
                <a:cxn ang="0">
                  <a:pos x="169" y="398"/>
                </a:cxn>
                <a:cxn ang="0">
                  <a:pos x="177" y="394"/>
                </a:cxn>
                <a:cxn ang="0">
                  <a:pos x="182" y="394"/>
                </a:cxn>
                <a:cxn ang="0">
                  <a:pos x="190" y="394"/>
                </a:cxn>
                <a:cxn ang="0">
                  <a:pos x="199" y="398"/>
                </a:cxn>
                <a:cxn ang="0">
                  <a:pos x="208" y="407"/>
                </a:cxn>
                <a:cxn ang="0">
                  <a:pos x="216" y="416"/>
                </a:cxn>
                <a:cxn ang="0">
                  <a:pos x="221" y="424"/>
                </a:cxn>
                <a:cxn ang="0">
                  <a:pos x="221" y="433"/>
                </a:cxn>
                <a:cxn ang="0">
                  <a:pos x="307" y="442"/>
                </a:cxn>
                <a:cxn ang="0">
                  <a:pos x="290" y="455"/>
                </a:cxn>
                <a:cxn ang="0">
                  <a:pos x="229" y="446"/>
                </a:cxn>
                <a:cxn ang="0">
                  <a:pos x="225" y="416"/>
                </a:cxn>
                <a:cxn ang="0">
                  <a:pos x="290" y="403"/>
                </a:cxn>
                <a:cxn ang="0">
                  <a:pos x="307" y="442"/>
                </a:cxn>
                <a:cxn ang="0">
                  <a:pos x="307" y="329"/>
                </a:cxn>
                <a:cxn ang="0">
                  <a:pos x="260" y="359"/>
                </a:cxn>
                <a:cxn ang="0">
                  <a:pos x="73" y="355"/>
                </a:cxn>
                <a:cxn ang="0">
                  <a:pos x="43" y="312"/>
                </a:cxn>
                <a:cxn ang="0">
                  <a:pos x="48" y="69"/>
                </a:cxn>
                <a:cxn ang="0">
                  <a:pos x="95" y="39"/>
                </a:cxn>
                <a:cxn ang="0">
                  <a:pos x="281" y="43"/>
                </a:cxn>
                <a:cxn ang="0">
                  <a:pos x="312" y="87"/>
                </a:cxn>
              </a:cxnLst>
              <a:rect l="0" t="0" r="r" b="b"/>
              <a:pathLst>
                <a:path w="355" h="502">
                  <a:moveTo>
                    <a:pt x="286" y="0"/>
                  </a:moveTo>
                  <a:lnTo>
                    <a:pt x="69" y="0"/>
                  </a:lnTo>
                  <a:lnTo>
                    <a:pt x="69" y="0"/>
                  </a:lnTo>
                  <a:lnTo>
                    <a:pt x="56" y="0"/>
                  </a:lnTo>
                  <a:lnTo>
                    <a:pt x="43" y="4"/>
                  </a:lnTo>
                  <a:lnTo>
                    <a:pt x="22" y="22"/>
                  </a:lnTo>
                  <a:lnTo>
                    <a:pt x="4" y="43"/>
                  </a:lnTo>
                  <a:lnTo>
                    <a:pt x="4" y="56"/>
                  </a:lnTo>
                  <a:lnTo>
                    <a:pt x="0" y="69"/>
                  </a:lnTo>
                  <a:lnTo>
                    <a:pt x="0" y="433"/>
                  </a:lnTo>
                  <a:lnTo>
                    <a:pt x="0" y="433"/>
                  </a:lnTo>
                  <a:lnTo>
                    <a:pt x="4" y="450"/>
                  </a:lnTo>
                  <a:lnTo>
                    <a:pt x="4" y="463"/>
                  </a:lnTo>
                  <a:lnTo>
                    <a:pt x="22" y="485"/>
                  </a:lnTo>
                  <a:lnTo>
                    <a:pt x="43" y="498"/>
                  </a:lnTo>
                  <a:lnTo>
                    <a:pt x="56" y="502"/>
                  </a:lnTo>
                  <a:lnTo>
                    <a:pt x="69" y="502"/>
                  </a:lnTo>
                  <a:lnTo>
                    <a:pt x="286" y="502"/>
                  </a:lnTo>
                  <a:lnTo>
                    <a:pt x="286" y="502"/>
                  </a:lnTo>
                  <a:lnTo>
                    <a:pt x="299" y="502"/>
                  </a:lnTo>
                  <a:lnTo>
                    <a:pt x="312" y="498"/>
                  </a:lnTo>
                  <a:lnTo>
                    <a:pt x="333" y="485"/>
                  </a:lnTo>
                  <a:lnTo>
                    <a:pt x="350" y="463"/>
                  </a:lnTo>
                  <a:lnTo>
                    <a:pt x="355" y="450"/>
                  </a:lnTo>
                  <a:lnTo>
                    <a:pt x="355" y="433"/>
                  </a:lnTo>
                  <a:lnTo>
                    <a:pt x="355" y="69"/>
                  </a:lnTo>
                  <a:lnTo>
                    <a:pt x="355" y="69"/>
                  </a:lnTo>
                  <a:lnTo>
                    <a:pt x="355" y="56"/>
                  </a:lnTo>
                  <a:lnTo>
                    <a:pt x="350" y="43"/>
                  </a:lnTo>
                  <a:lnTo>
                    <a:pt x="333" y="22"/>
                  </a:lnTo>
                  <a:lnTo>
                    <a:pt x="312" y="4"/>
                  </a:lnTo>
                  <a:lnTo>
                    <a:pt x="299" y="0"/>
                  </a:lnTo>
                  <a:lnTo>
                    <a:pt x="286" y="0"/>
                  </a:lnTo>
                  <a:lnTo>
                    <a:pt x="286" y="0"/>
                  </a:lnTo>
                  <a:close/>
                  <a:moveTo>
                    <a:pt x="65" y="455"/>
                  </a:moveTo>
                  <a:lnTo>
                    <a:pt x="65" y="455"/>
                  </a:lnTo>
                  <a:lnTo>
                    <a:pt x="56" y="450"/>
                  </a:lnTo>
                  <a:lnTo>
                    <a:pt x="52" y="442"/>
                  </a:lnTo>
                  <a:lnTo>
                    <a:pt x="52" y="416"/>
                  </a:lnTo>
                  <a:lnTo>
                    <a:pt x="52" y="416"/>
                  </a:lnTo>
                  <a:lnTo>
                    <a:pt x="56" y="407"/>
                  </a:lnTo>
                  <a:lnTo>
                    <a:pt x="65" y="403"/>
                  </a:lnTo>
                  <a:lnTo>
                    <a:pt x="147" y="403"/>
                  </a:lnTo>
                  <a:lnTo>
                    <a:pt x="147" y="403"/>
                  </a:lnTo>
                  <a:lnTo>
                    <a:pt x="138" y="416"/>
                  </a:lnTo>
                  <a:lnTo>
                    <a:pt x="134" y="433"/>
                  </a:lnTo>
                  <a:lnTo>
                    <a:pt x="134" y="433"/>
                  </a:lnTo>
                  <a:lnTo>
                    <a:pt x="138" y="446"/>
                  </a:lnTo>
                  <a:lnTo>
                    <a:pt x="138" y="455"/>
                  </a:lnTo>
                  <a:lnTo>
                    <a:pt x="65" y="455"/>
                  </a:lnTo>
                  <a:close/>
                  <a:moveTo>
                    <a:pt x="216" y="446"/>
                  </a:moveTo>
                  <a:lnTo>
                    <a:pt x="216" y="446"/>
                  </a:lnTo>
                  <a:lnTo>
                    <a:pt x="208" y="459"/>
                  </a:lnTo>
                  <a:lnTo>
                    <a:pt x="208" y="459"/>
                  </a:lnTo>
                  <a:lnTo>
                    <a:pt x="203" y="463"/>
                  </a:lnTo>
                  <a:lnTo>
                    <a:pt x="203" y="463"/>
                  </a:lnTo>
                  <a:lnTo>
                    <a:pt x="199" y="468"/>
                  </a:lnTo>
                  <a:lnTo>
                    <a:pt x="195" y="468"/>
                  </a:lnTo>
                  <a:lnTo>
                    <a:pt x="195" y="468"/>
                  </a:lnTo>
                  <a:lnTo>
                    <a:pt x="195" y="468"/>
                  </a:lnTo>
                  <a:lnTo>
                    <a:pt x="195" y="468"/>
                  </a:lnTo>
                  <a:lnTo>
                    <a:pt x="182" y="468"/>
                  </a:lnTo>
                  <a:lnTo>
                    <a:pt x="169" y="468"/>
                  </a:lnTo>
                  <a:lnTo>
                    <a:pt x="169" y="468"/>
                  </a:lnTo>
                  <a:lnTo>
                    <a:pt x="169" y="468"/>
                  </a:lnTo>
                  <a:lnTo>
                    <a:pt x="169" y="468"/>
                  </a:lnTo>
                  <a:lnTo>
                    <a:pt x="164" y="463"/>
                  </a:lnTo>
                  <a:lnTo>
                    <a:pt x="160" y="463"/>
                  </a:lnTo>
                  <a:lnTo>
                    <a:pt x="160" y="463"/>
                  </a:lnTo>
                  <a:lnTo>
                    <a:pt x="156" y="459"/>
                  </a:lnTo>
                  <a:lnTo>
                    <a:pt x="156" y="459"/>
                  </a:lnTo>
                  <a:lnTo>
                    <a:pt x="156" y="459"/>
                  </a:lnTo>
                  <a:lnTo>
                    <a:pt x="156" y="459"/>
                  </a:lnTo>
                  <a:lnTo>
                    <a:pt x="151" y="455"/>
                  </a:lnTo>
                  <a:lnTo>
                    <a:pt x="151" y="450"/>
                  </a:lnTo>
                  <a:lnTo>
                    <a:pt x="151" y="450"/>
                  </a:lnTo>
                  <a:lnTo>
                    <a:pt x="147" y="446"/>
                  </a:lnTo>
                  <a:lnTo>
                    <a:pt x="147" y="446"/>
                  </a:lnTo>
                  <a:lnTo>
                    <a:pt x="147" y="446"/>
                  </a:lnTo>
                  <a:lnTo>
                    <a:pt x="147" y="433"/>
                  </a:lnTo>
                  <a:lnTo>
                    <a:pt x="147" y="433"/>
                  </a:lnTo>
                  <a:lnTo>
                    <a:pt x="147" y="420"/>
                  </a:lnTo>
                  <a:lnTo>
                    <a:pt x="147" y="420"/>
                  </a:lnTo>
                  <a:lnTo>
                    <a:pt x="151" y="416"/>
                  </a:lnTo>
                  <a:lnTo>
                    <a:pt x="151" y="416"/>
                  </a:lnTo>
                  <a:lnTo>
                    <a:pt x="156" y="407"/>
                  </a:lnTo>
                  <a:lnTo>
                    <a:pt x="156" y="407"/>
                  </a:lnTo>
                  <a:lnTo>
                    <a:pt x="169" y="398"/>
                  </a:lnTo>
                  <a:lnTo>
                    <a:pt x="169" y="398"/>
                  </a:lnTo>
                  <a:lnTo>
                    <a:pt x="169" y="398"/>
                  </a:lnTo>
                  <a:lnTo>
                    <a:pt x="173" y="394"/>
                  </a:lnTo>
                  <a:lnTo>
                    <a:pt x="177" y="394"/>
                  </a:lnTo>
                  <a:lnTo>
                    <a:pt x="177" y="394"/>
                  </a:lnTo>
                  <a:lnTo>
                    <a:pt x="182" y="394"/>
                  </a:lnTo>
                  <a:lnTo>
                    <a:pt x="182" y="394"/>
                  </a:lnTo>
                  <a:lnTo>
                    <a:pt x="182" y="394"/>
                  </a:lnTo>
                  <a:lnTo>
                    <a:pt x="182" y="394"/>
                  </a:lnTo>
                  <a:lnTo>
                    <a:pt x="190" y="394"/>
                  </a:lnTo>
                  <a:lnTo>
                    <a:pt x="190" y="394"/>
                  </a:lnTo>
                  <a:lnTo>
                    <a:pt x="195" y="398"/>
                  </a:lnTo>
                  <a:lnTo>
                    <a:pt x="199" y="398"/>
                  </a:lnTo>
                  <a:lnTo>
                    <a:pt x="199" y="398"/>
                  </a:lnTo>
                  <a:lnTo>
                    <a:pt x="199" y="398"/>
                  </a:lnTo>
                  <a:lnTo>
                    <a:pt x="199" y="398"/>
                  </a:lnTo>
                  <a:lnTo>
                    <a:pt x="208" y="407"/>
                  </a:lnTo>
                  <a:lnTo>
                    <a:pt x="216" y="416"/>
                  </a:lnTo>
                  <a:lnTo>
                    <a:pt x="216" y="416"/>
                  </a:lnTo>
                  <a:lnTo>
                    <a:pt x="216" y="416"/>
                  </a:lnTo>
                  <a:lnTo>
                    <a:pt x="216" y="420"/>
                  </a:lnTo>
                  <a:lnTo>
                    <a:pt x="221" y="424"/>
                  </a:lnTo>
                  <a:lnTo>
                    <a:pt x="221" y="424"/>
                  </a:lnTo>
                  <a:lnTo>
                    <a:pt x="221" y="429"/>
                  </a:lnTo>
                  <a:lnTo>
                    <a:pt x="221" y="433"/>
                  </a:lnTo>
                  <a:lnTo>
                    <a:pt x="221" y="433"/>
                  </a:lnTo>
                  <a:lnTo>
                    <a:pt x="216" y="446"/>
                  </a:lnTo>
                  <a:lnTo>
                    <a:pt x="216" y="446"/>
                  </a:lnTo>
                  <a:close/>
                  <a:moveTo>
                    <a:pt x="307" y="442"/>
                  </a:moveTo>
                  <a:lnTo>
                    <a:pt x="307" y="442"/>
                  </a:lnTo>
                  <a:lnTo>
                    <a:pt x="299" y="450"/>
                  </a:lnTo>
                  <a:lnTo>
                    <a:pt x="290" y="455"/>
                  </a:lnTo>
                  <a:lnTo>
                    <a:pt x="225" y="455"/>
                  </a:lnTo>
                  <a:lnTo>
                    <a:pt x="225" y="455"/>
                  </a:lnTo>
                  <a:lnTo>
                    <a:pt x="229" y="446"/>
                  </a:lnTo>
                  <a:lnTo>
                    <a:pt x="229" y="433"/>
                  </a:lnTo>
                  <a:lnTo>
                    <a:pt x="229" y="433"/>
                  </a:lnTo>
                  <a:lnTo>
                    <a:pt x="225" y="416"/>
                  </a:lnTo>
                  <a:lnTo>
                    <a:pt x="216" y="403"/>
                  </a:lnTo>
                  <a:lnTo>
                    <a:pt x="290" y="403"/>
                  </a:lnTo>
                  <a:lnTo>
                    <a:pt x="290" y="403"/>
                  </a:lnTo>
                  <a:lnTo>
                    <a:pt x="299" y="407"/>
                  </a:lnTo>
                  <a:lnTo>
                    <a:pt x="307" y="416"/>
                  </a:lnTo>
                  <a:lnTo>
                    <a:pt x="307" y="442"/>
                  </a:lnTo>
                  <a:close/>
                  <a:moveTo>
                    <a:pt x="312" y="312"/>
                  </a:moveTo>
                  <a:lnTo>
                    <a:pt x="312" y="312"/>
                  </a:lnTo>
                  <a:lnTo>
                    <a:pt x="307" y="329"/>
                  </a:lnTo>
                  <a:lnTo>
                    <a:pt x="299" y="346"/>
                  </a:lnTo>
                  <a:lnTo>
                    <a:pt x="281" y="355"/>
                  </a:lnTo>
                  <a:lnTo>
                    <a:pt x="260" y="359"/>
                  </a:lnTo>
                  <a:lnTo>
                    <a:pt x="95" y="359"/>
                  </a:lnTo>
                  <a:lnTo>
                    <a:pt x="95" y="359"/>
                  </a:lnTo>
                  <a:lnTo>
                    <a:pt x="73" y="355"/>
                  </a:lnTo>
                  <a:lnTo>
                    <a:pt x="56" y="346"/>
                  </a:lnTo>
                  <a:lnTo>
                    <a:pt x="48" y="329"/>
                  </a:lnTo>
                  <a:lnTo>
                    <a:pt x="43" y="312"/>
                  </a:lnTo>
                  <a:lnTo>
                    <a:pt x="43" y="87"/>
                  </a:lnTo>
                  <a:lnTo>
                    <a:pt x="43" y="87"/>
                  </a:lnTo>
                  <a:lnTo>
                    <a:pt x="48" y="69"/>
                  </a:lnTo>
                  <a:lnTo>
                    <a:pt x="56" y="52"/>
                  </a:lnTo>
                  <a:lnTo>
                    <a:pt x="73" y="43"/>
                  </a:lnTo>
                  <a:lnTo>
                    <a:pt x="95" y="39"/>
                  </a:lnTo>
                  <a:lnTo>
                    <a:pt x="260" y="39"/>
                  </a:lnTo>
                  <a:lnTo>
                    <a:pt x="260" y="39"/>
                  </a:lnTo>
                  <a:lnTo>
                    <a:pt x="281" y="43"/>
                  </a:lnTo>
                  <a:lnTo>
                    <a:pt x="299" y="52"/>
                  </a:lnTo>
                  <a:lnTo>
                    <a:pt x="307" y="69"/>
                  </a:lnTo>
                  <a:lnTo>
                    <a:pt x="312" y="87"/>
                  </a:lnTo>
                  <a:lnTo>
                    <a:pt x="312" y="312"/>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grpSp>
          <p:nvGrpSpPr>
            <p:cNvPr id="113" name="组合 374">
              <a:extLst>
                <a:ext uri="{FF2B5EF4-FFF2-40B4-BE49-F238E27FC236}">
                  <a16:creationId xmlns:a16="http://schemas.microsoft.com/office/drawing/2014/main" id="{B04FDBE8-BECA-4FEC-B0DC-B00B90313563}"/>
                </a:ext>
              </a:extLst>
            </p:cNvPr>
            <p:cNvGrpSpPr/>
            <p:nvPr/>
          </p:nvGrpSpPr>
          <p:grpSpPr>
            <a:xfrm>
              <a:off x="7236296" y="2895786"/>
              <a:ext cx="144000" cy="144000"/>
              <a:chOff x="5684157" y="2357890"/>
              <a:chExt cx="357188" cy="365126"/>
            </a:xfrm>
            <a:grpFill/>
          </p:grpSpPr>
          <p:sp>
            <p:nvSpPr>
              <p:cNvPr id="114" name="Freeform 12">
                <a:extLst>
                  <a:ext uri="{FF2B5EF4-FFF2-40B4-BE49-F238E27FC236}">
                    <a16:creationId xmlns:a16="http://schemas.microsoft.com/office/drawing/2014/main" id="{C861D006-AA2B-423C-8A9D-34956547E4E0}"/>
                  </a:ext>
                </a:extLst>
              </p:cNvPr>
              <p:cNvSpPr>
                <a:spLocks/>
              </p:cNvSpPr>
              <p:nvPr/>
            </p:nvSpPr>
            <p:spPr bwMode="auto">
              <a:xfrm>
                <a:off x="5684157" y="2357890"/>
                <a:ext cx="282575" cy="295275"/>
              </a:xfrm>
              <a:custGeom>
                <a:avLst/>
                <a:gdLst/>
                <a:ahLst/>
                <a:cxnLst>
                  <a:cxn ang="0">
                    <a:pos x="169" y="0"/>
                  </a:cxn>
                  <a:cxn ang="0">
                    <a:pos x="169" y="0"/>
                  </a:cxn>
                  <a:cxn ang="0">
                    <a:pos x="134" y="5"/>
                  </a:cxn>
                  <a:cxn ang="0">
                    <a:pos x="104" y="13"/>
                  </a:cxn>
                  <a:cxn ang="0">
                    <a:pos x="78" y="26"/>
                  </a:cxn>
                  <a:cxn ang="0">
                    <a:pos x="56" y="48"/>
                  </a:cxn>
                  <a:cxn ang="0">
                    <a:pos x="56" y="48"/>
                  </a:cxn>
                  <a:cxn ang="0">
                    <a:pos x="35" y="74"/>
                  </a:cxn>
                  <a:cxn ang="0">
                    <a:pos x="18" y="104"/>
                  </a:cxn>
                  <a:cxn ang="0">
                    <a:pos x="5" y="139"/>
                  </a:cxn>
                  <a:cxn ang="0">
                    <a:pos x="0" y="178"/>
                  </a:cxn>
                  <a:cxn ang="0">
                    <a:pos x="0" y="178"/>
                  </a:cxn>
                  <a:cxn ang="0">
                    <a:pos x="5" y="182"/>
                  </a:cxn>
                  <a:cxn ang="0">
                    <a:pos x="13" y="186"/>
                  </a:cxn>
                  <a:cxn ang="0">
                    <a:pos x="13" y="186"/>
                  </a:cxn>
                  <a:cxn ang="0">
                    <a:pos x="18" y="182"/>
                  </a:cxn>
                  <a:cxn ang="0">
                    <a:pos x="22" y="178"/>
                  </a:cxn>
                  <a:cxn ang="0">
                    <a:pos x="22" y="178"/>
                  </a:cxn>
                  <a:cxn ang="0">
                    <a:pos x="22" y="143"/>
                  </a:cxn>
                  <a:cxn ang="0">
                    <a:pos x="35" y="113"/>
                  </a:cxn>
                  <a:cxn ang="0">
                    <a:pos x="48" y="87"/>
                  </a:cxn>
                  <a:cxn ang="0">
                    <a:pos x="69" y="61"/>
                  </a:cxn>
                  <a:cxn ang="0">
                    <a:pos x="69" y="61"/>
                  </a:cxn>
                  <a:cxn ang="0">
                    <a:pos x="87" y="44"/>
                  </a:cxn>
                  <a:cxn ang="0">
                    <a:pos x="113" y="31"/>
                  </a:cxn>
                  <a:cxn ang="0">
                    <a:pos x="139" y="22"/>
                  </a:cxn>
                  <a:cxn ang="0">
                    <a:pos x="169" y="18"/>
                  </a:cxn>
                  <a:cxn ang="0">
                    <a:pos x="169" y="18"/>
                  </a:cxn>
                  <a:cxn ang="0">
                    <a:pos x="173" y="18"/>
                  </a:cxn>
                  <a:cxn ang="0">
                    <a:pos x="178" y="9"/>
                  </a:cxn>
                  <a:cxn ang="0">
                    <a:pos x="178" y="9"/>
                  </a:cxn>
                  <a:cxn ang="0">
                    <a:pos x="173" y="5"/>
                  </a:cxn>
                  <a:cxn ang="0">
                    <a:pos x="169" y="0"/>
                  </a:cxn>
                  <a:cxn ang="0">
                    <a:pos x="169" y="0"/>
                  </a:cxn>
                </a:cxnLst>
                <a:rect l="0" t="0" r="r" b="b"/>
                <a:pathLst>
                  <a:path w="178" h="186">
                    <a:moveTo>
                      <a:pt x="169" y="0"/>
                    </a:moveTo>
                    <a:lnTo>
                      <a:pt x="169" y="0"/>
                    </a:lnTo>
                    <a:lnTo>
                      <a:pt x="134" y="5"/>
                    </a:lnTo>
                    <a:lnTo>
                      <a:pt x="104" y="13"/>
                    </a:lnTo>
                    <a:lnTo>
                      <a:pt x="78" y="26"/>
                    </a:lnTo>
                    <a:lnTo>
                      <a:pt x="56" y="48"/>
                    </a:lnTo>
                    <a:lnTo>
                      <a:pt x="56" y="48"/>
                    </a:lnTo>
                    <a:lnTo>
                      <a:pt x="35" y="74"/>
                    </a:lnTo>
                    <a:lnTo>
                      <a:pt x="18" y="104"/>
                    </a:lnTo>
                    <a:lnTo>
                      <a:pt x="5" y="139"/>
                    </a:lnTo>
                    <a:lnTo>
                      <a:pt x="0" y="178"/>
                    </a:lnTo>
                    <a:lnTo>
                      <a:pt x="0" y="178"/>
                    </a:lnTo>
                    <a:lnTo>
                      <a:pt x="5" y="182"/>
                    </a:lnTo>
                    <a:lnTo>
                      <a:pt x="13" y="186"/>
                    </a:lnTo>
                    <a:lnTo>
                      <a:pt x="13" y="186"/>
                    </a:lnTo>
                    <a:lnTo>
                      <a:pt x="18" y="182"/>
                    </a:lnTo>
                    <a:lnTo>
                      <a:pt x="22" y="178"/>
                    </a:lnTo>
                    <a:lnTo>
                      <a:pt x="22" y="178"/>
                    </a:lnTo>
                    <a:lnTo>
                      <a:pt x="22" y="143"/>
                    </a:lnTo>
                    <a:lnTo>
                      <a:pt x="35" y="113"/>
                    </a:lnTo>
                    <a:lnTo>
                      <a:pt x="48" y="87"/>
                    </a:lnTo>
                    <a:lnTo>
                      <a:pt x="69" y="61"/>
                    </a:lnTo>
                    <a:lnTo>
                      <a:pt x="69" y="61"/>
                    </a:lnTo>
                    <a:lnTo>
                      <a:pt x="87" y="44"/>
                    </a:lnTo>
                    <a:lnTo>
                      <a:pt x="113" y="31"/>
                    </a:lnTo>
                    <a:lnTo>
                      <a:pt x="139" y="22"/>
                    </a:lnTo>
                    <a:lnTo>
                      <a:pt x="169" y="18"/>
                    </a:lnTo>
                    <a:lnTo>
                      <a:pt x="169" y="18"/>
                    </a:lnTo>
                    <a:lnTo>
                      <a:pt x="173" y="18"/>
                    </a:lnTo>
                    <a:lnTo>
                      <a:pt x="178" y="9"/>
                    </a:lnTo>
                    <a:lnTo>
                      <a:pt x="178" y="9"/>
                    </a:lnTo>
                    <a:lnTo>
                      <a:pt x="173" y="5"/>
                    </a:lnTo>
                    <a:lnTo>
                      <a:pt x="169" y="0"/>
                    </a:lnTo>
                    <a:lnTo>
                      <a:pt x="169"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sp>
            <p:nvSpPr>
              <p:cNvPr id="115" name="Freeform 13">
                <a:extLst>
                  <a:ext uri="{FF2B5EF4-FFF2-40B4-BE49-F238E27FC236}">
                    <a16:creationId xmlns:a16="http://schemas.microsoft.com/office/drawing/2014/main" id="{1D08815D-CD87-4A4E-AE7D-D8920F4DCF56}"/>
                  </a:ext>
                </a:extLst>
              </p:cNvPr>
              <p:cNvSpPr>
                <a:spLocks/>
              </p:cNvSpPr>
              <p:nvPr/>
            </p:nvSpPr>
            <p:spPr bwMode="auto">
              <a:xfrm>
                <a:off x="5760357" y="2434090"/>
                <a:ext cx="239712" cy="254000"/>
              </a:xfrm>
              <a:custGeom>
                <a:avLst/>
                <a:gdLst/>
                <a:ahLst/>
                <a:cxnLst>
                  <a:cxn ang="0">
                    <a:pos x="143" y="0"/>
                  </a:cxn>
                  <a:cxn ang="0">
                    <a:pos x="143" y="0"/>
                  </a:cxn>
                  <a:cxn ang="0">
                    <a:pos x="117" y="0"/>
                  </a:cxn>
                  <a:cxn ang="0">
                    <a:pos x="91" y="9"/>
                  </a:cxn>
                  <a:cxn ang="0">
                    <a:pos x="65" y="22"/>
                  </a:cxn>
                  <a:cxn ang="0">
                    <a:pos x="43" y="39"/>
                  </a:cxn>
                  <a:cxn ang="0">
                    <a:pos x="43" y="39"/>
                  </a:cxn>
                  <a:cxn ang="0">
                    <a:pos x="26" y="65"/>
                  </a:cxn>
                  <a:cxn ang="0">
                    <a:pos x="13" y="91"/>
                  </a:cxn>
                  <a:cxn ang="0">
                    <a:pos x="4" y="121"/>
                  </a:cxn>
                  <a:cxn ang="0">
                    <a:pos x="0" y="151"/>
                  </a:cxn>
                  <a:cxn ang="0">
                    <a:pos x="0" y="151"/>
                  </a:cxn>
                  <a:cxn ang="0">
                    <a:pos x="4" y="160"/>
                  </a:cxn>
                  <a:cxn ang="0">
                    <a:pos x="8" y="160"/>
                  </a:cxn>
                  <a:cxn ang="0">
                    <a:pos x="8" y="160"/>
                  </a:cxn>
                  <a:cxn ang="0">
                    <a:pos x="17" y="160"/>
                  </a:cxn>
                  <a:cxn ang="0">
                    <a:pos x="17" y="151"/>
                  </a:cxn>
                  <a:cxn ang="0">
                    <a:pos x="17" y="151"/>
                  </a:cxn>
                  <a:cxn ang="0">
                    <a:pos x="21" y="121"/>
                  </a:cxn>
                  <a:cxn ang="0">
                    <a:pos x="30" y="95"/>
                  </a:cxn>
                  <a:cxn ang="0">
                    <a:pos x="43" y="74"/>
                  </a:cxn>
                  <a:cxn ang="0">
                    <a:pos x="56" y="52"/>
                  </a:cxn>
                  <a:cxn ang="0">
                    <a:pos x="56" y="52"/>
                  </a:cxn>
                  <a:cxn ang="0">
                    <a:pos x="78" y="39"/>
                  </a:cxn>
                  <a:cxn ang="0">
                    <a:pos x="95" y="26"/>
                  </a:cxn>
                  <a:cxn ang="0">
                    <a:pos x="117" y="22"/>
                  </a:cxn>
                  <a:cxn ang="0">
                    <a:pos x="143" y="17"/>
                  </a:cxn>
                  <a:cxn ang="0">
                    <a:pos x="143" y="17"/>
                  </a:cxn>
                  <a:cxn ang="0">
                    <a:pos x="151" y="13"/>
                  </a:cxn>
                  <a:cxn ang="0">
                    <a:pos x="151" y="9"/>
                  </a:cxn>
                  <a:cxn ang="0">
                    <a:pos x="151" y="9"/>
                  </a:cxn>
                  <a:cxn ang="0">
                    <a:pos x="151" y="0"/>
                  </a:cxn>
                  <a:cxn ang="0">
                    <a:pos x="143" y="0"/>
                  </a:cxn>
                  <a:cxn ang="0">
                    <a:pos x="143" y="0"/>
                  </a:cxn>
                </a:cxnLst>
                <a:rect l="0" t="0" r="r" b="b"/>
                <a:pathLst>
                  <a:path w="151" h="160">
                    <a:moveTo>
                      <a:pt x="143" y="0"/>
                    </a:moveTo>
                    <a:lnTo>
                      <a:pt x="143" y="0"/>
                    </a:lnTo>
                    <a:lnTo>
                      <a:pt x="117" y="0"/>
                    </a:lnTo>
                    <a:lnTo>
                      <a:pt x="91" y="9"/>
                    </a:lnTo>
                    <a:lnTo>
                      <a:pt x="65" y="22"/>
                    </a:lnTo>
                    <a:lnTo>
                      <a:pt x="43" y="39"/>
                    </a:lnTo>
                    <a:lnTo>
                      <a:pt x="43" y="39"/>
                    </a:lnTo>
                    <a:lnTo>
                      <a:pt x="26" y="65"/>
                    </a:lnTo>
                    <a:lnTo>
                      <a:pt x="13" y="91"/>
                    </a:lnTo>
                    <a:lnTo>
                      <a:pt x="4" y="121"/>
                    </a:lnTo>
                    <a:lnTo>
                      <a:pt x="0" y="151"/>
                    </a:lnTo>
                    <a:lnTo>
                      <a:pt x="0" y="151"/>
                    </a:lnTo>
                    <a:lnTo>
                      <a:pt x="4" y="160"/>
                    </a:lnTo>
                    <a:lnTo>
                      <a:pt x="8" y="160"/>
                    </a:lnTo>
                    <a:lnTo>
                      <a:pt x="8" y="160"/>
                    </a:lnTo>
                    <a:lnTo>
                      <a:pt x="17" y="160"/>
                    </a:lnTo>
                    <a:lnTo>
                      <a:pt x="17" y="151"/>
                    </a:lnTo>
                    <a:lnTo>
                      <a:pt x="17" y="151"/>
                    </a:lnTo>
                    <a:lnTo>
                      <a:pt x="21" y="121"/>
                    </a:lnTo>
                    <a:lnTo>
                      <a:pt x="30" y="95"/>
                    </a:lnTo>
                    <a:lnTo>
                      <a:pt x="43" y="74"/>
                    </a:lnTo>
                    <a:lnTo>
                      <a:pt x="56" y="52"/>
                    </a:lnTo>
                    <a:lnTo>
                      <a:pt x="56" y="52"/>
                    </a:lnTo>
                    <a:lnTo>
                      <a:pt x="78" y="39"/>
                    </a:lnTo>
                    <a:lnTo>
                      <a:pt x="95" y="26"/>
                    </a:lnTo>
                    <a:lnTo>
                      <a:pt x="117" y="22"/>
                    </a:lnTo>
                    <a:lnTo>
                      <a:pt x="143" y="17"/>
                    </a:lnTo>
                    <a:lnTo>
                      <a:pt x="143" y="17"/>
                    </a:lnTo>
                    <a:lnTo>
                      <a:pt x="151" y="13"/>
                    </a:lnTo>
                    <a:lnTo>
                      <a:pt x="151" y="9"/>
                    </a:lnTo>
                    <a:lnTo>
                      <a:pt x="151" y="9"/>
                    </a:lnTo>
                    <a:lnTo>
                      <a:pt x="151" y="0"/>
                    </a:lnTo>
                    <a:lnTo>
                      <a:pt x="143" y="0"/>
                    </a:lnTo>
                    <a:lnTo>
                      <a:pt x="143"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sp>
            <p:nvSpPr>
              <p:cNvPr id="116" name="Freeform 14">
                <a:extLst>
                  <a:ext uri="{FF2B5EF4-FFF2-40B4-BE49-F238E27FC236}">
                    <a16:creationId xmlns:a16="http://schemas.microsoft.com/office/drawing/2014/main" id="{E7798505-CDC9-4D4B-B66E-8ED77A37CB2B}"/>
                  </a:ext>
                </a:extLst>
              </p:cNvPr>
              <p:cNvSpPr>
                <a:spLocks/>
              </p:cNvSpPr>
              <p:nvPr/>
            </p:nvSpPr>
            <p:spPr bwMode="auto">
              <a:xfrm>
                <a:off x="5834970" y="2502353"/>
                <a:ext cx="206375" cy="220663"/>
              </a:xfrm>
              <a:custGeom>
                <a:avLst/>
                <a:gdLst/>
                <a:ahLst/>
                <a:cxnLst>
                  <a:cxn ang="0">
                    <a:pos x="117" y="0"/>
                  </a:cxn>
                  <a:cxn ang="0">
                    <a:pos x="117" y="0"/>
                  </a:cxn>
                  <a:cxn ang="0">
                    <a:pos x="96" y="5"/>
                  </a:cxn>
                  <a:cxn ang="0">
                    <a:pos x="74" y="13"/>
                  </a:cxn>
                  <a:cxn ang="0">
                    <a:pos x="52" y="22"/>
                  </a:cxn>
                  <a:cxn ang="0">
                    <a:pos x="35" y="39"/>
                  </a:cxn>
                  <a:cxn ang="0">
                    <a:pos x="35" y="39"/>
                  </a:cxn>
                  <a:cxn ang="0">
                    <a:pos x="22" y="56"/>
                  </a:cxn>
                  <a:cxn ang="0">
                    <a:pos x="9" y="78"/>
                  </a:cxn>
                  <a:cxn ang="0">
                    <a:pos x="0" y="104"/>
                  </a:cxn>
                  <a:cxn ang="0">
                    <a:pos x="0" y="130"/>
                  </a:cxn>
                  <a:cxn ang="0">
                    <a:pos x="0" y="130"/>
                  </a:cxn>
                  <a:cxn ang="0">
                    <a:pos x="0" y="139"/>
                  </a:cxn>
                  <a:cxn ang="0">
                    <a:pos x="9" y="139"/>
                  </a:cxn>
                  <a:cxn ang="0">
                    <a:pos x="9" y="139"/>
                  </a:cxn>
                  <a:cxn ang="0">
                    <a:pos x="13" y="139"/>
                  </a:cxn>
                  <a:cxn ang="0">
                    <a:pos x="18" y="130"/>
                  </a:cxn>
                  <a:cxn ang="0">
                    <a:pos x="18" y="130"/>
                  </a:cxn>
                  <a:cxn ang="0">
                    <a:pos x="18" y="108"/>
                  </a:cxn>
                  <a:cxn ang="0">
                    <a:pos x="26" y="87"/>
                  </a:cxn>
                  <a:cxn ang="0">
                    <a:pos x="35" y="65"/>
                  </a:cxn>
                  <a:cxn ang="0">
                    <a:pos x="48" y="52"/>
                  </a:cxn>
                  <a:cxn ang="0">
                    <a:pos x="48" y="52"/>
                  </a:cxn>
                  <a:cxn ang="0">
                    <a:pos x="65" y="39"/>
                  </a:cxn>
                  <a:cxn ang="0">
                    <a:pos x="83" y="31"/>
                  </a:cxn>
                  <a:cxn ang="0">
                    <a:pos x="100" y="22"/>
                  </a:cxn>
                  <a:cxn ang="0">
                    <a:pos x="117" y="22"/>
                  </a:cxn>
                  <a:cxn ang="0">
                    <a:pos x="117" y="22"/>
                  </a:cxn>
                  <a:cxn ang="0">
                    <a:pos x="126" y="18"/>
                  </a:cxn>
                  <a:cxn ang="0">
                    <a:pos x="130" y="13"/>
                  </a:cxn>
                  <a:cxn ang="0">
                    <a:pos x="130" y="13"/>
                  </a:cxn>
                  <a:cxn ang="0">
                    <a:pos x="126" y="5"/>
                  </a:cxn>
                  <a:cxn ang="0">
                    <a:pos x="117" y="0"/>
                  </a:cxn>
                  <a:cxn ang="0">
                    <a:pos x="117" y="0"/>
                  </a:cxn>
                </a:cxnLst>
                <a:rect l="0" t="0" r="r" b="b"/>
                <a:pathLst>
                  <a:path w="130" h="139">
                    <a:moveTo>
                      <a:pt x="117" y="0"/>
                    </a:moveTo>
                    <a:lnTo>
                      <a:pt x="117" y="0"/>
                    </a:lnTo>
                    <a:lnTo>
                      <a:pt x="96" y="5"/>
                    </a:lnTo>
                    <a:lnTo>
                      <a:pt x="74" y="13"/>
                    </a:lnTo>
                    <a:lnTo>
                      <a:pt x="52" y="22"/>
                    </a:lnTo>
                    <a:lnTo>
                      <a:pt x="35" y="39"/>
                    </a:lnTo>
                    <a:lnTo>
                      <a:pt x="35" y="39"/>
                    </a:lnTo>
                    <a:lnTo>
                      <a:pt x="22" y="56"/>
                    </a:lnTo>
                    <a:lnTo>
                      <a:pt x="9" y="78"/>
                    </a:lnTo>
                    <a:lnTo>
                      <a:pt x="0" y="104"/>
                    </a:lnTo>
                    <a:lnTo>
                      <a:pt x="0" y="130"/>
                    </a:lnTo>
                    <a:lnTo>
                      <a:pt x="0" y="130"/>
                    </a:lnTo>
                    <a:lnTo>
                      <a:pt x="0" y="139"/>
                    </a:lnTo>
                    <a:lnTo>
                      <a:pt x="9" y="139"/>
                    </a:lnTo>
                    <a:lnTo>
                      <a:pt x="9" y="139"/>
                    </a:lnTo>
                    <a:lnTo>
                      <a:pt x="13" y="139"/>
                    </a:lnTo>
                    <a:lnTo>
                      <a:pt x="18" y="130"/>
                    </a:lnTo>
                    <a:lnTo>
                      <a:pt x="18" y="130"/>
                    </a:lnTo>
                    <a:lnTo>
                      <a:pt x="18" y="108"/>
                    </a:lnTo>
                    <a:lnTo>
                      <a:pt x="26" y="87"/>
                    </a:lnTo>
                    <a:lnTo>
                      <a:pt x="35" y="65"/>
                    </a:lnTo>
                    <a:lnTo>
                      <a:pt x="48" y="52"/>
                    </a:lnTo>
                    <a:lnTo>
                      <a:pt x="48" y="52"/>
                    </a:lnTo>
                    <a:lnTo>
                      <a:pt x="65" y="39"/>
                    </a:lnTo>
                    <a:lnTo>
                      <a:pt x="83" y="31"/>
                    </a:lnTo>
                    <a:lnTo>
                      <a:pt x="100" y="22"/>
                    </a:lnTo>
                    <a:lnTo>
                      <a:pt x="117" y="22"/>
                    </a:lnTo>
                    <a:lnTo>
                      <a:pt x="117" y="22"/>
                    </a:lnTo>
                    <a:lnTo>
                      <a:pt x="126" y="18"/>
                    </a:lnTo>
                    <a:lnTo>
                      <a:pt x="130" y="13"/>
                    </a:lnTo>
                    <a:lnTo>
                      <a:pt x="130" y="13"/>
                    </a:lnTo>
                    <a:lnTo>
                      <a:pt x="126" y="5"/>
                    </a:lnTo>
                    <a:lnTo>
                      <a:pt x="117" y="0"/>
                    </a:lnTo>
                    <a:lnTo>
                      <a:pt x="117"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grpSp>
      </p:grpSp>
      <p:grpSp>
        <p:nvGrpSpPr>
          <p:cNvPr id="19" name="组合 15">
            <a:extLst>
              <a:ext uri="{FF2B5EF4-FFF2-40B4-BE49-F238E27FC236}">
                <a16:creationId xmlns:a16="http://schemas.microsoft.com/office/drawing/2014/main" id="{F7E43D1B-723C-4977-A065-4FA75ACC1095}"/>
              </a:ext>
            </a:extLst>
          </p:cNvPr>
          <p:cNvGrpSpPr/>
          <p:nvPr/>
        </p:nvGrpSpPr>
        <p:grpSpPr>
          <a:xfrm rot="417246">
            <a:off x="2046908" y="2856984"/>
            <a:ext cx="260992" cy="246898"/>
            <a:chOff x="1773790" y="5218504"/>
            <a:chExt cx="920843" cy="951314"/>
          </a:xfrm>
          <a:solidFill>
            <a:srgbClr val="92D050"/>
          </a:solidFill>
        </p:grpSpPr>
        <p:sp>
          <p:nvSpPr>
            <p:cNvPr id="106" name="Freeform 37">
              <a:extLst>
                <a:ext uri="{FF2B5EF4-FFF2-40B4-BE49-F238E27FC236}">
                  <a16:creationId xmlns:a16="http://schemas.microsoft.com/office/drawing/2014/main" id="{5730A8E0-6860-40F0-AFA3-4787A0490862}"/>
                </a:ext>
              </a:extLst>
            </p:cNvPr>
            <p:cNvSpPr>
              <a:spLocks/>
            </p:cNvSpPr>
            <p:nvPr/>
          </p:nvSpPr>
          <p:spPr bwMode="auto">
            <a:xfrm>
              <a:off x="2489264" y="5218504"/>
              <a:ext cx="205369" cy="223915"/>
            </a:xfrm>
            <a:custGeom>
              <a:avLst/>
              <a:gdLst/>
              <a:ahLst/>
              <a:cxnLst>
                <a:cxn ang="0">
                  <a:pos x="241" y="331"/>
                </a:cxn>
                <a:cxn ang="0">
                  <a:pos x="251" y="336"/>
                </a:cxn>
                <a:cxn ang="0">
                  <a:pos x="293" y="339"/>
                </a:cxn>
                <a:cxn ang="0">
                  <a:pos x="303" y="336"/>
                </a:cxn>
                <a:cxn ang="0">
                  <a:pos x="308" y="331"/>
                </a:cxn>
                <a:cxn ang="0">
                  <a:pos x="310" y="324"/>
                </a:cxn>
                <a:cxn ang="0">
                  <a:pos x="307" y="263"/>
                </a:cxn>
                <a:cxn ang="0">
                  <a:pos x="293" y="206"/>
                </a:cxn>
                <a:cxn ang="0">
                  <a:pos x="268" y="152"/>
                </a:cxn>
                <a:cxn ang="0">
                  <a:pos x="232" y="103"/>
                </a:cxn>
                <a:cxn ang="0">
                  <a:pos x="221" y="90"/>
                </a:cxn>
                <a:cxn ang="0">
                  <a:pos x="199" y="71"/>
                </a:cxn>
                <a:cxn ang="0">
                  <a:pos x="153" y="39"/>
                </a:cxn>
                <a:cxn ang="0">
                  <a:pos x="103" y="17"/>
                </a:cxn>
                <a:cxn ang="0">
                  <a:pos x="47" y="4"/>
                </a:cxn>
                <a:cxn ang="0">
                  <a:pos x="18" y="0"/>
                </a:cxn>
                <a:cxn ang="0">
                  <a:pos x="6" y="5"/>
                </a:cxn>
                <a:cxn ang="0">
                  <a:pos x="1" y="15"/>
                </a:cxn>
                <a:cxn ang="0">
                  <a:pos x="0" y="58"/>
                </a:cxn>
                <a:cxn ang="0">
                  <a:pos x="5" y="69"/>
                </a:cxn>
                <a:cxn ang="0">
                  <a:pos x="10" y="73"/>
                </a:cxn>
                <a:cxn ang="0">
                  <a:pos x="15" y="73"/>
                </a:cxn>
                <a:cxn ang="0">
                  <a:pos x="59" y="80"/>
                </a:cxn>
                <a:cxn ang="0">
                  <a:pos x="99" y="93"/>
                </a:cxn>
                <a:cxn ang="0">
                  <a:pos x="136" y="113"/>
                </a:cxn>
                <a:cxn ang="0">
                  <a:pos x="168" y="142"/>
                </a:cxn>
                <a:cxn ang="0">
                  <a:pos x="178" y="152"/>
                </a:cxn>
                <a:cxn ang="0">
                  <a:pos x="194" y="169"/>
                </a:cxn>
                <a:cxn ang="0">
                  <a:pos x="216" y="208"/>
                </a:cxn>
                <a:cxn ang="0">
                  <a:pos x="231" y="252"/>
                </a:cxn>
                <a:cxn ang="0">
                  <a:pos x="237" y="297"/>
                </a:cxn>
                <a:cxn ang="0">
                  <a:pos x="236" y="319"/>
                </a:cxn>
                <a:cxn ang="0">
                  <a:pos x="241" y="331"/>
                </a:cxn>
              </a:cxnLst>
              <a:rect l="0" t="0" r="r" b="b"/>
              <a:pathLst>
                <a:path w="310" h="339">
                  <a:moveTo>
                    <a:pt x="241" y="331"/>
                  </a:moveTo>
                  <a:lnTo>
                    <a:pt x="241" y="331"/>
                  </a:lnTo>
                  <a:lnTo>
                    <a:pt x="246" y="334"/>
                  </a:lnTo>
                  <a:lnTo>
                    <a:pt x="251" y="336"/>
                  </a:lnTo>
                  <a:lnTo>
                    <a:pt x="293" y="339"/>
                  </a:lnTo>
                  <a:lnTo>
                    <a:pt x="293" y="339"/>
                  </a:lnTo>
                  <a:lnTo>
                    <a:pt x="298" y="338"/>
                  </a:lnTo>
                  <a:lnTo>
                    <a:pt x="303" y="336"/>
                  </a:lnTo>
                  <a:lnTo>
                    <a:pt x="303" y="336"/>
                  </a:lnTo>
                  <a:lnTo>
                    <a:pt x="308" y="331"/>
                  </a:lnTo>
                  <a:lnTo>
                    <a:pt x="310" y="324"/>
                  </a:lnTo>
                  <a:lnTo>
                    <a:pt x="310" y="324"/>
                  </a:lnTo>
                  <a:lnTo>
                    <a:pt x="310" y="294"/>
                  </a:lnTo>
                  <a:lnTo>
                    <a:pt x="307" y="263"/>
                  </a:lnTo>
                  <a:lnTo>
                    <a:pt x="302" y="235"/>
                  </a:lnTo>
                  <a:lnTo>
                    <a:pt x="293" y="206"/>
                  </a:lnTo>
                  <a:lnTo>
                    <a:pt x="281" y="179"/>
                  </a:lnTo>
                  <a:lnTo>
                    <a:pt x="268" y="152"/>
                  </a:lnTo>
                  <a:lnTo>
                    <a:pt x="253" y="127"/>
                  </a:lnTo>
                  <a:lnTo>
                    <a:pt x="232" y="103"/>
                  </a:lnTo>
                  <a:lnTo>
                    <a:pt x="232" y="103"/>
                  </a:lnTo>
                  <a:lnTo>
                    <a:pt x="221" y="90"/>
                  </a:lnTo>
                  <a:lnTo>
                    <a:pt x="221" y="90"/>
                  </a:lnTo>
                  <a:lnTo>
                    <a:pt x="199" y="71"/>
                  </a:lnTo>
                  <a:lnTo>
                    <a:pt x="177" y="54"/>
                  </a:lnTo>
                  <a:lnTo>
                    <a:pt x="153" y="39"/>
                  </a:lnTo>
                  <a:lnTo>
                    <a:pt x="128" y="27"/>
                  </a:lnTo>
                  <a:lnTo>
                    <a:pt x="103" y="17"/>
                  </a:lnTo>
                  <a:lnTo>
                    <a:pt x="76" y="9"/>
                  </a:lnTo>
                  <a:lnTo>
                    <a:pt x="47" y="4"/>
                  </a:lnTo>
                  <a:lnTo>
                    <a:pt x="18" y="0"/>
                  </a:lnTo>
                  <a:lnTo>
                    <a:pt x="18" y="0"/>
                  </a:lnTo>
                  <a:lnTo>
                    <a:pt x="13" y="2"/>
                  </a:lnTo>
                  <a:lnTo>
                    <a:pt x="6" y="5"/>
                  </a:lnTo>
                  <a:lnTo>
                    <a:pt x="3" y="10"/>
                  </a:lnTo>
                  <a:lnTo>
                    <a:pt x="1" y="15"/>
                  </a:lnTo>
                  <a:lnTo>
                    <a:pt x="0" y="58"/>
                  </a:lnTo>
                  <a:lnTo>
                    <a:pt x="0" y="58"/>
                  </a:lnTo>
                  <a:lnTo>
                    <a:pt x="1" y="63"/>
                  </a:lnTo>
                  <a:lnTo>
                    <a:pt x="5" y="69"/>
                  </a:lnTo>
                  <a:lnTo>
                    <a:pt x="5" y="69"/>
                  </a:lnTo>
                  <a:lnTo>
                    <a:pt x="10" y="73"/>
                  </a:lnTo>
                  <a:lnTo>
                    <a:pt x="15" y="73"/>
                  </a:lnTo>
                  <a:lnTo>
                    <a:pt x="15" y="73"/>
                  </a:lnTo>
                  <a:lnTo>
                    <a:pt x="37" y="76"/>
                  </a:lnTo>
                  <a:lnTo>
                    <a:pt x="59" y="80"/>
                  </a:lnTo>
                  <a:lnTo>
                    <a:pt x="79" y="85"/>
                  </a:lnTo>
                  <a:lnTo>
                    <a:pt x="99" y="93"/>
                  </a:lnTo>
                  <a:lnTo>
                    <a:pt x="118" y="103"/>
                  </a:lnTo>
                  <a:lnTo>
                    <a:pt x="136" y="113"/>
                  </a:lnTo>
                  <a:lnTo>
                    <a:pt x="153" y="127"/>
                  </a:lnTo>
                  <a:lnTo>
                    <a:pt x="168" y="142"/>
                  </a:lnTo>
                  <a:lnTo>
                    <a:pt x="168" y="142"/>
                  </a:lnTo>
                  <a:lnTo>
                    <a:pt x="178" y="152"/>
                  </a:lnTo>
                  <a:lnTo>
                    <a:pt x="178" y="152"/>
                  </a:lnTo>
                  <a:lnTo>
                    <a:pt x="194" y="169"/>
                  </a:lnTo>
                  <a:lnTo>
                    <a:pt x="205" y="189"/>
                  </a:lnTo>
                  <a:lnTo>
                    <a:pt x="216" y="208"/>
                  </a:lnTo>
                  <a:lnTo>
                    <a:pt x="224" y="230"/>
                  </a:lnTo>
                  <a:lnTo>
                    <a:pt x="231" y="252"/>
                  </a:lnTo>
                  <a:lnTo>
                    <a:pt x="234" y="274"/>
                  </a:lnTo>
                  <a:lnTo>
                    <a:pt x="237" y="297"/>
                  </a:lnTo>
                  <a:lnTo>
                    <a:pt x="236" y="319"/>
                  </a:lnTo>
                  <a:lnTo>
                    <a:pt x="236" y="319"/>
                  </a:lnTo>
                  <a:lnTo>
                    <a:pt x="237" y="326"/>
                  </a:lnTo>
                  <a:lnTo>
                    <a:pt x="241" y="331"/>
                  </a:lnTo>
                  <a:lnTo>
                    <a:pt x="241" y="331"/>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107" name="Freeform 38">
              <a:extLst>
                <a:ext uri="{FF2B5EF4-FFF2-40B4-BE49-F238E27FC236}">
                  <a16:creationId xmlns:a16="http://schemas.microsoft.com/office/drawing/2014/main" id="{404A759C-4324-421F-AB35-EB11EA2FB354}"/>
                </a:ext>
              </a:extLst>
            </p:cNvPr>
            <p:cNvSpPr>
              <a:spLocks/>
            </p:cNvSpPr>
            <p:nvPr/>
          </p:nvSpPr>
          <p:spPr bwMode="auto">
            <a:xfrm>
              <a:off x="2491916" y="5301976"/>
              <a:ext cx="120571" cy="127195"/>
            </a:xfrm>
            <a:custGeom>
              <a:avLst/>
              <a:gdLst/>
              <a:ahLst/>
              <a:cxnLst>
                <a:cxn ang="0">
                  <a:pos x="131" y="49"/>
                </a:cxn>
                <a:cxn ang="0">
                  <a:pos x="131" y="49"/>
                </a:cxn>
                <a:cxn ang="0">
                  <a:pos x="119" y="39"/>
                </a:cxn>
                <a:cxn ang="0">
                  <a:pos x="106" y="29"/>
                </a:cxn>
                <a:cxn ang="0">
                  <a:pos x="92" y="22"/>
                </a:cxn>
                <a:cxn ang="0">
                  <a:pos x="79" y="13"/>
                </a:cxn>
                <a:cxn ang="0">
                  <a:pos x="64" y="8"/>
                </a:cxn>
                <a:cxn ang="0">
                  <a:pos x="49" y="5"/>
                </a:cxn>
                <a:cxn ang="0">
                  <a:pos x="33" y="2"/>
                </a:cxn>
                <a:cxn ang="0">
                  <a:pos x="18" y="0"/>
                </a:cxn>
                <a:cxn ang="0">
                  <a:pos x="18" y="0"/>
                </a:cxn>
                <a:cxn ang="0">
                  <a:pos x="11" y="2"/>
                </a:cxn>
                <a:cxn ang="0">
                  <a:pos x="6" y="5"/>
                </a:cxn>
                <a:cxn ang="0">
                  <a:pos x="3" y="8"/>
                </a:cxn>
                <a:cxn ang="0">
                  <a:pos x="1" y="15"/>
                </a:cxn>
                <a:cxn ang="0">
                  <a:pos x="0" y="57"/>
                </a:cxn>
                <a:cxn ang="0">
                  <a:pos x="0" y="57"/>
                </a:cxn>
                <a:cxn ang="0">
                  <a:pos x="1" y="62"/>
                </a:cxn>
                <a:cxn ang="0">
                  <a:pos x="5" y="67"/>
                </a:cxn>
                <a:cxn ang="0">
                  <a:pos x="5" y="67"/>
                </a:cxn>
                <a:cxn ang="0">
                  <a:pos x="10" y="71"/>
                </a:cxn>
                <a:cxn ang="0">
                  <a:pos x="15" y="72"/>
                </a:cxn>
                <a:cxn ang="0">
                  <a:pos x="15" y="72"/>
                </a:cxn>
                <a:cxn ang="0">
                  <a:pos x="33" y="76"/>
                </a:cxn>
                <a:cxn ang="0">
                  <a:pos x="50" y="81"/>
                </a:cxn>
                <a:cxn ang="0">
                  <a:pos x="65" y="89"/>
                </a:cxn>
                <a:cxn ang="0">
                  <a:pos x="79" y="101"/>
                </a:cxn>
                <a:cxn ang="0">
                  <a:pos x="79" y="101"/>
                </a:cxn>
                <a:cxn ang="0">
                  <a:pos x="82" y="104"/>
                </a:cxn>
                <a:cxn ang="0">
                  <a:pos x="82" y="104"/>
                </a:cxn>
                <a:cxn ang="0">
                  <a:pos x="94" y="120"/>
                </a:cxn>
                <a:cxn ang="0">
                  <a:pos x="101" y="136"/>
                </a:cxn>
                <a:cxn ang="0">
                  <a:pos x="106" y="155"/>
                </a:cxn>
                <a:cxn ang="0">
                  <a:pos x="108" y="174"/>
                </a:cxn>
                <a:cxn ang="0">
                  <a:pos x="108" y="174"/>
                </a:cxn>
                <a:cxn ang="0">
                  <a:pos x="108" y="180"/>
                </a:cxn>
                <a:cxn ang="0">
                  <a:pos x="111" y="185"/>
                </a:cxn>
                <a:cxn ang="0">
                  <a:pos x="111" y="185"/>
                </a:cxn>
                <a:cxn ang="0">
                  <a:pos x="116" y="189"/>
                </a:cxn>
                <a:cxn ang="0">
                  <a:pos x="121" y="190"/>
                </a:cxn>
                <a:cxn ang="0">
                  <a:pos x="163" y="192"/>
                </a:cxn>
                <a:cxn ang="0">
                  <a:pos x="163" y="192"/>
                </a:cxn>
                <a:cxn ang="0">
                  <a:pos x="170" y="192"/>
                </a:cxn>
                <a:cxn ang="0">
                  <a:pos x="175" y="189"/>
                </a:cxn>
                <a:cxn ang="0">
                  <a:pos x="175" y="189"/>
                </a:cxn>
                <a:cxn ang="0">
                  <a:pos x="178" y="184"/>
                </a:cxn>
                <a:cxn ang="0">
                  <a:pos x="180" y="179"/>
                </a:cxn>
                <a:cxn ang="0">
                  <a:pos x="180" y="179"/>
                </a:cxn>
                <a:cxn ang="0">
                  <a:pos x="180" y="162"/>
                </a:cxn>
                <a:cxn ang="0">
                  <a:pos x="178" y="145"/>
                </a:cxn>
                <a:cxn ang="0">
                  <a:pos x="175" y="130"/>
                </a:cxn>
                <a:cxn ang="0">
                  <a:pos x="170" y="113"/>
                </a:cxn>
                <a:cxn ang="0">
                  <a:pos x="165" y="98"/>
                </a:cxn>
                <a:cxn ang="0">
                  <a:pos x="157" y="84"/>
                </a:cxn>
                <a:cxn ang="0">
                  <a:pos x="148" y="69"/>
                </a:cxn>
                <a:cxn ang="0">
                  <a:pos x="138" y="57"/>
                </a:cxn>
                <a:cxn ang="0">
                  <a:pos x="138" y="57"/>
                </a:cxn>
                <a:cxn ang="0">
                  <a:pos x="131" y="49"/>
                </a:cxn>
                <a:cxn ang="0">
                  <a:pos x="131" y="49"/>
                </a:cxn>
              </a:cxnLst>
              <a:rect l="0" t="0" r="r" b="b"/>
              <a:pathLst>
                <a:path w="180" h="192">
                  <a:moveTo>
                    <a:pt x="131" y="49"/>
                  </a:moveTo>
                  <a:lnTo>
                    <a:pt x="131" y="49"/>
                  </a:lnTo>
                  <a:lnTo>
                    <a:pt x="119" y="39"/>
                  </a:lnTo>
                  <a:lnTo>
                    <a:pt x="106" y="29"/>
                  </a:lnTo>
                  <a:lnTo>
                    <a:pt x="92" y="22"/>
                  </a:lnTo>
                  <a:lnTo>
                    <a:pt x="79" y="13"/>
                  </a:lnTo>
                  <a:lnTo>
                    <a:pt x="64" y="8"/>
                  </a:lnTo>
                  <a:lnTo>
                    <a:pt x="49" y="5"/>
                  </a:lnTo>
                  <a:lnTo>
                    <a:pt x="33" y="2"/>
                  </a:lnTo>
                  <a:lnTo>
                    <a:pt x="18" y="0"/>
                  </a:lnTo>
                  <a:lnTo>
                    <a:pt x="18" y="0"/>
                  </a:lnTo>
                  <a:lnTo>
                    <a:pt x="11" y="2"/>
                  </a:lnTo>
                  <a:lnTo>
                    <a:pt x="6" y="5"/>
                  </a:lnTo>
                  <a:lnTo>
                    <a:pt x="3" y="8"/>
                  </a:lnTo>
                  <a:lnTo>
                    <a:pt x="1" y="15"/>
                  </a:lnTo>
                  <a:lnTo>
                    <a:pt x="0" y="57"/>
                  </a:lnTo>
                  <a:lnTo>
                    <a:pt x="0" y="57"/>
                  </a:lnTo>
                  <a:lnTo>
                    <a:pt x="1" y="62"/>
                  </a:lnTo>
                  <a:lnTo>
                    <a:pt x="5" y="67"/>
                  </a:lnTo>
                  <a:lnTo>
                    <a:pt x="5" y="67"/>
                  </a:lnTo>
                  <a:lnTo>
                    <a:pt x="10" y="71"/>
                  </a:lnTo>
                  <a:lnTo>
                    <a:pt x="15" y="72"/>
                  </a:lnTo>
                  <a:lnTo>
                    <a:pt x="15" y="72"/>
                  </a:lnTo>
                  <a:lnTo>
                    <a:pt x="33" y="76"/>
                  </a:lnTo>
                  <a:lnTo>
                    <a:pt x="50" y="81"/>
                  </a:lnTo>
                  <a:lnTo>
                    <a:pt x="65" y="89"/>
                  </a:lnTo>
                  <a:lnTo>
                    <a:pt x="79" y="101"/>
                  </a:lnTo>
                  <a:lnTo>
                    <a:pt x="79" y="101"/>
                  </a:lnTo>
                  <a:lnTo>
                    <a:pt x="82" y="104"/>
                  </a:lnTo>
                  <a:lnTo>
                    <a:pt x="82" y="104"/>
                  </a:lnTo>
                  <a:lnTo>
                    <a:pt x="94" y="120"/>
                  </a:lnTo>
                  <a:lnTo>
                    <a:pt x="101" y="136"/>
                  </a:lnTo>
                  <a:lnTo>
                    <a:pt x="106" y="155"/>
                  </a:lnTo>
                  <a:lnTo>
                    <a:pt x="108" y="174"/>
                  </a:lnTo>
                  <a:lnTo>
                    <a:pt x="108" y="174"/>
                  </a:lnTo>
                  <a:lnTo>
                    <a:pt x="108" y="180"/>
                  </a:lnTo>
                  <a:lnTo>
                    <a:pt x="111" y="185"/>
                  </a:lnTo>
                  <a:lnTo>
                    <a:pt x="111" y="185"/>
                  </a:lnTo>
                  <a:lnTo>
                    <a:pt x="116" y="189"/>
                  </a:lnTo>
                  <a:lnTo>
                    <a:pt x="121" y="190"/>
                  </a:lnTo>
                  <a:lnTo>
                    <a:pt x="163" y="192"/>
                  </a:lnTo>
                  <a:lnTo>
                    <a:pt x="163" y="192"/>
                  </a:lnTo>
                  <a:lnTo>
                    <a:pt x="170" y="192"/>
                  </a:lnTo>
                  <a:lnTo>
                    <a:pt x="175" y="189"/>
                  </a:lnTo>
                  <a:lnTo>
                    <a:pt x="175" y="189"/>
                  </a:lnTo>
                  <a:lnTo>
                    <a:pt x="178" y="184"/>
                  </a:lnTo>
                  <a:lnTo>
                    <a:pt x="180" y="179"/>
                  </a:lnTo>
                  <a:lnTo>
                    <a:pt x="180" y="179"/>
                  </a:lnTo>
                  <a:lnTo>
                    <a:pt x="180" y="162"/>
                  </a:lnTo>
                  <a:lnTo>
                    <a:pt x="178" y="145"/>
                  </a:lnTo>
                  <a:lnTo>
                    <a:pt x="175" y="130"/>
                  </a:lnTo>
                  <a:lnTo>
                    <a:pt x="170" y="113"/>
                  </a:lnTo>
                  <a:lnTo>
                    <a:pt x="165" y="98"/>
                  </a:lnTo>
                  <a:lnTo>
                    <a:pt x="157" y="84"/>
                  </a:lnTo>
                  <a:lnTo>
                    <a:pt x="148" y="69"/>
                  </a:lnTo>
                  <a:lnTo>
                    <a:pt x="138" y="57"/>
                  </a:lnTo>
                  <a:lnTo>
                    <a:pt x="138" y="57"/>
                  </a:lnTo>
                  <a:lnTo>
                    <a:pt x="131" y="49"/>
                  </a:lnTo>
                  <a:lnTo>
                    <a:pt x="131" y="49"/>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108" name="Freeform 39">
              <a:extLst>
                <a:ext uri="{FF2B5EF4-FFF2-40B4-BE49-F238E27FC236}">
                  <a16:creationId xmlns:a16="http://schemas.microsoft.com/office/drawing/2014/main" id="{C8BAD5A4-88D5-44FA-A5B2-178B70547071}"/>
                </a:ext>
              </a:extLst>
            </p:cNvPr>
            <p:cNvSpPr>
              <a:spLocks noEditPoints="1"/>
            </p:cNvSpPr>
            <p:nvPr/>
          </p:nvSpPr>
          <p:spPr bwMode="auto">
            <a:xfrm>
              <a:off x="1773790" y="5329801"/>
              <a:ext cx="879769" cy="840017"/>
            </a:xfrm>
            <a:custGeom>
              <a:avLst/>
              <a:gdLst/>
              <a:ahLst/>
              <a:cxnLst>
                <a:cxn ang="0">
                  <a:pos x="46" y="1113"/>
                </a:cxn>
                <a:cxn ang="0">
                  <a:pos x="204" y="1144"/>
                </a:cxn>
                <a:cxn ang="0">
                  <a:pos x="246" y="1223"/>
                </a:cxn>
                <a:cxn ang="0">
                  <a:pos x="326" y="1265"/>
                </a:cxn>
                <a:cxn ang="0">
                  <a:pos x="403" y="1262"/>
                </a:cxn>
                <a:cxn ang="0">
                  <a:pos x="476" y="1211"/>
                </a:cxn>
                <a:cxn ang="0">
                  <a:pos x="511" y="1129"/>
                </a:cxn>
                <a:cxn ang="0">
                  <a:pos x="865" y="1159"/>
                </a:cxn>
                <a:cxn ang="0">
                  <a:pos x="914" y="1233"/>
                </a:cxn>
                <a:cxn ang="0">
                  <a:pos x="997" y="1267"/>
                </a:cxn>
                <a:cxn ang="0">
                  <a:pos x="1075" y="1255"/>
                </a:cxn>
                <a:cxn ang="0">
                  <a:pos x="1142" y="1199"/>
                </a:cxn>
                <a:cxn ang="0">
                  <a:pos x="1169" y="1113"/>
                </a:cxn>
                <a:cxn ang="0">
                  <a:pos x="1235" y="1086"/>
                </a:cxn>
                <a:cxn ang="0">
                  <a:pos x="1317" y="1078"/>
                </a:cxn>
                <a:cxn ang="0">
                  <a:pos x="1328" y="1016"/>
                </a:cxn>
                <a:cxn ang="0">
                  <a:pos x="1307" y="987"/>
                </a:cxn>
                <a:cxn ang="0">
                  <a:pos x="1284" y="951"/>
                </a:cxn>
                <a:cxn ang="0">
                  <a:pos x="1247" y="677"/>
                </a:cxn>
                <a:cxn ang="0">
                  <a:pos x="1218" y="579"/>
                </a:cxn>
                <a:cxn ang="0">
                  <a:pos x="796" y="498"/>
                </a:cxn>
                <a:cxn ang="0">
                  <a:pos x="843" y="477"/>
                </a:cxn>
                <a:cxn ang="0">
                  <a:pos x="973" y="508"/>
                </a:cxn>
                <a:cxn ang="0">
                  <a:pos x="1103" y="477"/>
                </a:cxn>
                <a:cxn ang="0">
                  <a:pos x="1169" y="429"/>
                </a:cxn>
                <a:cxn ang="0">
                  <a:pos x="771" y="0"/>
                </a:cxn>
                <a:cxn ang="0">
                  <a:pos x="715" y="64"/>
                </a:cxn>
                <a:cxn ang="0">
                  <a:pos x="676" y="199"/>
                </a:cxn>
                <a:cxn ang="0">
                  <a:pos x="705" y="337"/>
                </a:cxn>
                <a:cxn ang="0">
                  <a:pos x="621" y="570"/>
                </a:cxn>
                <a:cxn ang="0">
                  <a:pos x="316" y="597"/>
                </a:cxn>
                <a:cxn ang="0">
                  <a:pos x="57" y="891"/>
                </a:cxn>
                <a:cxn ang="0">
                  <a:pos x="15" y="1000"/>
                </a:cxn>
                <a:cxn ang="0">
                  <a:pos x="1102" y="1113"/>
                </a:cxn>
                <a:cxn ang="0">
                  <a:pos x="1063" y="1186"/>
                </a:cxn>
                <a:cxn ang="0">
                  <a:pos x="978" y="1194"/>
                </a:cxn>
                <a:cxn ang="0">
                  <a:pos x="924" y="1113"/>
                </a:cxn>
                <a:cxn ang="0">
                  <a:pos x="940" y="1063"/>
                </a:cxn>
                <a:cxn ang="0">
                  <a:pos x="1014" y="1024"/>
                </a:cxn>
                <a:cxn ang="0">
                  <a:pos x="1095" y="1078"/>
                </a:cxn>
                <a:cxn ang="0">
                  <a:pos x="445" y="1113"/>
                </a:cxn>
                <a:cxn ang="0">
                  <a:pos x="407" y="1186"/>
                </a:cxn>
                <a:cxn ang="0">
                  <a:pos x="322" y="1194"/>
                </a:cxn>
                <a:cxn ang="0">
                  <a:pos x="268" y="1113"/>
                </a:cxn>
                <a:cxn ang="0">
                  <a:pos x="283" y="1063"/>
                </a:cxn>
                <a:cxn ang="0">
                  <a:pos x="356" y="1024"/>
                </a:cxn>
                <a:cxn ang="0">
                  <a:pos x="439" y="1078"/>
                </a:cxn>
                <a:cxn ang="0">
                  <a:pos x="272" y="790"/>
                </a:cxn>
                <a:cxn ang="0">
                  <a:pos x="375" y="629"/>
                </a:cxn>
                <a:cxn ang="0">
                  <a:pos x="577" y="641"/>
                </a:cxn>
                <a:cxn ang="0">
                  <a:pos x="508" y="776"/>
                </a:cxn>
                <a:cxn ang="0">
                  <a:pos x="346" y="790"/>
                </a:cxn>
                <a:cxn ang="0">
                  <a:pos x="278" y="800"/>
                </a:cxn>
              </a:cxnLst>
              <a:rect l="0" t="0" r="r" b="b"/>
              <a:pathLst>
                <a:path w="1328" h="1269">
                  <a:moveTo>
                    <a:pt x="22" y="1095"/>
                  </a:moveTo>
                  <a:lnTo>
                    <a:pt x="22" y="1095"/>
                  </a:lnTo>
                  <a:lnTo>
                    <a:pt x="25" y="1102"/>
                  </a:lnTo>
                  <a:lnTo>
                    <a:pt x="30" y="1107"/>
                  </a:lnTo>
                  <a:lnTo>
                    <a:pt x="39" y="1112"/>
                  </a:lnTo>
                  <a:lnTo>
                    <a:pt x="46" y="1113"/>
                  </a:lnTo>
                  <a:lnTo>
                    <a:pt x="81" y="1113"/>
                  </a:lnTo>
                  <a:lnTo>
                    <a:pt x="177" y="1113"/>
                  </a:lnTo>
                  <a:lnTo>
                    <a:pt x="201" y="1113"/>
                  </a:lnTo>
                  <a:lnTo>
                    <a:pt x="201" y="1113"/>
                  </a:lnTo>
                  <a:lnTo>
                    <a:pt x="202" y="1129"/>
                  </a:lnTo>
                  <a:lnTo>
                    <a:pt x="204" y="1144"/>
                  </a:lnTo>
                  <a:lnTo>
                    <a:pt x="208" y="1159"/>
                  </a:lnTo>
                  <a:lnTo>
                    <a:pt x="213" y="1172"/>
                  </a:lnTo>
                  <a:lnTo>
                    <a:pt x="219" y="1186"/>
                  </a:lnTo>
                  <a:lnTo>
                    <a:pt x="228" y="1199"/>
                  </a:lnTo>
                  <a:lnTo>
                    <a:pt x="236" y="1211"/>
                  </a:lnTo>
                  <a:lnTo>
                    <a:pt x="246" y="1223"/>
                  </a:lnTo>
                  <a:lnTo>
                    <a:pt x="258" y="1233"/>
                  </a:lnTo>
                  <a:lnTo>
                    <a:pt x="270" y="1242"/>
                  </a:lnTo>
                  <a:lnTo>
                    <a:pt x="282" y="1250"/>
                  </a:lnTo>
                  <a:lnTo>
                    <a:pt x="295" y="1255"/>
                  </a:lnTo>
                  <a:lnTo>
                    <a:pt x="310" y="1262"/>
                  </a:lnTo>
                  <a:lnTo>
                    <a:pt x="326" y="1265"/>
                  </a:lnTo>
                  <a:lnTo>
                    <a:pt x="341" y="1267"/>
                  </a:lnTo>
                  <a:lnTo>
                    <a:pt x="356" y="1269"/>
                  </a:lnTo>
                  <a:lnTo>
                    <a:pt x="356" y="1269"/>
                  </a:lnTo>
                  <a:lnTo>
                    <a:pt x="373" y="1267"/>
                  </a:lnTo>
                  <a:lnTo>
                    <a:pt x="388" y="1265"/>
                  </a:lnTo>
                  <a:lnTo>
                    <a:pt x="403" y="1262"/>
                  </a:lnTo>
                  <a:lnTo>
                    <a:pt x="417" y="1255"/>
                  </a:lnTo>
                  <a:lnTo>
                    <a:pt x="430" y="1250"/>
                  </a:lnTo>
                  <a:lnTo>
                    <a:pt x="444" y="1242"/>
                  </a:lnTo>
                  <a:lnTo>
                    <a:pt x="456" y="1233"/>
                  </a:lnTo>
                  <a:lnTo>
                    <a:pt x="466" y="1223"/>
                  </a:lnTo>
                  <a:lnTo>
                    <a:pt x="476" y="1211"/>
                  </a:lnTo>
                  <a:lnTo>
                    <a:pt x="486" y="1199"/>
                  </a:lnTo>
                  <a:lnTo>
                    <a:pt x="493" y="1186"/>
                  </a:lnTo>
                  <a:lnTo>
                    <a:pt x="499" y="1172"/>
                  </a:lnTo>
                  <a:lnTo>
                    <a:pt x="504" y="1159"/>
                  </a:lnTo>
                  <a:lnTo>
                    <a:pt x="509" y="1144"/>
                  </a:lnTo>
                  <a:lnTo>
                    <a:pt x="511" y="1129"/>
                  </a:lnTo>
                  <a:lnTo>
                    <a:pt x="511" y="1113"/>
                  </a:lnTo>
                  <a:lnTo>
                    <a:pt x="859" y="1113"/>
                  </a:lnTo>
                  <a:lnTo>
                    <a:pt x="859" y="1113"/>
                  </a:lnTo>
                  <a:lnTo>
                    <a:pt x="859" y="1129"/>
                  </a:lnTo>
                  <a:lnTo>
                    <a:pt x="862" y="1144"/>
                  </a:lnTo>
                  <a:lnTo>
                    <a:pt x="865" y="1159"/>
                  </a:lnTo>
                  <a:lnTo>
                    <a:pt x="870" y="1172"/>
                  </a:lnTo>
                  <a:lnTo>
                    <a:pt x="877" y="1186"/>
                  </a:lnTo>
                  <a:lnTo>
                    <a:pt x="884" y="1199"/>
                  </a:lnTo>
                  <a:lnTo>
                    <a:pt x="894" y="1211"/>
                  </a:lnTo>
                  <a:lnTo>
                    <a:pt x="904" y="1223"/>
                  </a:lnTo>
                  <a:lnTo>
                    <a:pt x="914" y="1233"/>
                  </a:lnTo>
                  <a:lnTo>
                    <a:pt x="926" y="1242"/>
                  </a:lnTo>
                  <a:lnTo>
                    <a:pt x="940" y="1250"/>
                  </a:lnTo>
                  <a:lnTo>
                    <a:pt x="953" y="1255"/>
                  </a:lnTo>
                  <a:lnTo>
                    <a:pt x="967" y="1262"/>
                  </a:lnTo>
                  <a:lnTo>
                    <a:pt x="982" y="1265"/>
                  </a:lnTo>
                  <a:lnTo>
                    <a:pt x="997" y="1267"/>
                  </a:lnTo>
                  <a:lnTo>
                    <a:pt x="1014" y="1269"/>
                  </a:lnTo>
                  <a:lnTo>
                    <a:pt x="1014" y="1269"/>
                  </a:lnTo>
                  <a:lnTo>
                    <a:pt x="1029" y="1267"/>
                  </a:lnTo>
                  <a:lnTo>
                    <a:pt x="1044" y="1265"/>
                  </a:lnTo>
                  <a:lnTo>
                    <a:pt x="1059" y="1262"/>
                  </a:lnTo>
                  <a:lnTo>
                    <a:pt x="1075" y="1255"/>
                  </a:lnTo>
                  <a:lnTo>
                    <a:pt x="1088" y="1250"/>
                  </a:lnTo>
                  <a:lnTo>
                    <a:pt x="1100" y="1242"/>
                  </a:lnTo>
                  <a:lnTo>
                    <a:pt x="1112" y="1233"/>
                  </a:lnTo>
                  <a:lnTo>
                    <a:pt x="1123" y="1223"/>
                  </a:lnTo>
                  <a:lnTo>
                    <a:pt x="1134" y="1211"/>
                  </a:lnTo>
                  <a:lnTo>
                    <a:pt x="1142" y="1199"/>
                  </a:lnTo>
                  <a:lnTo>
                    <a:pt x="1150" y="1186"/>
                  </a:lnTo>
                  <a:lnTo>
                    <a:pt x="1157" y="1172"/>
                  </a:lnTo>
                  <a:lnTo>
                    <a:pt x="1162" y="1159"/>
                  </a:lnTo>
                  <a:lnTo>
                    <a:pt x="1166" y="1144"/>
                  </a:lnTo>
                  <a:lnTo>
                    <a:pt x="1167" y="1129"/>
                  </a:lnTo>
                  <a:lnTo>
                    <a:pt x="1169" y="1113"/>
                  </a:lnTo>
                  <a:lnTo>
                    <a:pt x="1194" y="1113"/>
                  </a:lnTo>
                  <a:lnTo>
                    <a:pt x="1194" y="1113"/>
                  </a:lnTo>
                  <a:lnTo>
                    <a:pt x="1206" y="1112"/>
                  </a:lnTo>
                  <a:lnTo>
                    <a:pt x="1218" y="1105"/>
                  </a:lnTo>
                  <a:lnTo>
                    <a:pt x="1228" y="1098"/>
                  </a:lnTo>
                  <a:lnTo>
                    <a:pt x="1235" y="1086"/>
                  </a:lnTo>
                  <a:lnTo>
                    <a:pt x="1296" y="1086"/>
                  </a:lnTo>
                  <a:lnTo>
                    <a:pt x="1296" y="1086"/>
                  </a:lnTo>
                  <a:lnTo>
                    <a:pt x="1302" y="1086"/>
                  </a:lnTo>
                  <a:lnTo>
                    <a:pt x="1307" y="1085"/>
                  </a:lnTo>
                  <a:lnTo>
                    <a:pt x="1314" y="1081"/>
                  </a:lnTo>
                  <a:lnTo>
                    <a:pt x="1317" y="1078"/>
                  </a:lnTo>
                  <a:lnTo>
                    <a:pt x="1323" y="1073"/>
                  </a:lnTo>
                  <a:lnTo>
                    <a:pt x="1324" y="1068"/>
                  </a:lnTo>
                  <a:lnTo>
                    <a:pt x="1328" y="1063"/>
                  </a:lnTo>
                  <a:lnTo>
                    <a:pt x="1328" y="1056"/>
                  </a:lnTo>
                  <a:lnTo>
                    <a:pt x="1328" y="1016"/>
                  </a:lnTo>
                  <a:lnTo>
                    <a:pt x="1328" y="1016"/>
                  </a:lnTo>
                  <a:lnTo>
                    <a:pt x="1328" y="1009"/>
                  </a:lnTo>
                  <a:lnTo>
                    <a:pt x="1324" y="1004"/>
                  </a:lnTo>
                  <a:lnTo>
                    <a:pt x="1323" y="999"/>
                  </a:lnTo>
                  <a:lnTo>
                    <a:pt x="1317" y="994"/>
                  </a:lnTo>
                  <a:lnTo>
                    <a:pt x="1314" y="990"/>
                  </a:lnTo>
                  <a:lnTo>
                    <a:pt x="1307" y="987"/>
                  </a:lnTo>
                  <a:lnTo>
                    <a:pt x="1302" y="985"/>
                  </a:lnTo>
                  <a:lnTo>
                    <a:pt x="1296" y="984"/>
                  </a:lnTo>
                  <a:lnTo>
                    <a:pt x="1277" y="984"/>
                  </a:lnTo>
                  <a:lnTo>
                    <a:pt x="1277" y="984"/>
                  </a:lnTo>
                  <a:lnTo>
                    <a:pt x="1282" y="962"/>
                  </a:lnTo>
                  <a:lnTo>
                    <a:pt x="1284" y="951"/>
                  </a:lnTo>
                  <a:lnTo>
                    <a:pt x="1284" y="940"/>
                  </a:lnTo>
                  <a:lnTo>
                    <a:pt x="1284" y="940"/>
                  </a:lnTo>
                  <a:lnTo>
                    <a:pt x="1280" y="904"/>
                  </a:lnTo>
                  <a:lnTo>
                    <a:pt x="1275" y="864"/>
                  </a:lnTo>
                  <a:lnTo>
                    <a:pt x="1262" y="769"/>
                  </a:lnTo>
                  <a:lnTo>
                    <a:pt x="1247" y="677"/>
                  </a:lnTo>
                  <a:lnTo>
                    <a:pt x="1231" y="601"/>
                  </a:lnTo>
                  <a:lnTo>
                    <a:pt x="1231" y="601"/>
                  </a:lnTo>
                  <a:lnTo>
                    <a:pt x="1230" y="594"/>
                  </a:lnTo>
                  <a:lnTo>
                    <a:pt x="1226" y="589"/>
                  </a:lnTo>
                  <a:lnTo>
                    <a:pt x="1223" y="584"/>
                  </a:lnTo>
                  <a:lnTo>
                    <a:pt x="1218" y="579"/>
                  </a:lnTo>
                  <a:lnTo>
                    <a:pt x="1213" y="575"/>
                  </a:lnTo>
                  <a:lnTo>
                    <a:pt x="1206" y="572"/>
                  </a:lnTo>
                  <a:lnTo>
                    <a:pt x="1201" y="570"/>
                  </a:lnTo>
                  <a:lnTo>
                    <a:pt x="1194" y="570"/>
                  </a:lnTo>
                  <a:lnTo>
                    <a:pt x="796" y="570"/>
                  </a:lnTo>
                  <a:lnTo>
                    <a:pt x="796" y="498"/>
                  </a:lnTo>
                  <a:lnTo>
                    <a:pt x="796" y="498"/>
                  </a:lnTo>
                  <a:lnTo>
                    <a:pt x="796" y="494"/>
                  </a:lnTo>
                  <a:lnTo>
                    <a:pt x="798" y="493"/>
                  </a:lnTo>
                  <a:lnTo>
                    <a:pt x="823" y="467"/>
                  </a:lnTo>
                  <a:lnTo>
                    <a:pt x="823" y="467"/>
                  </a:lnTo>
                  <a:lnTo>
                    <a:pt x="843" y="477"/>
                  </a:lnTo>
                  <a:lnTo>
                    <a:pt x="864" y="488"/>
                  </a:lnTo>
                  <a:lnTo>
                    <a:pt x="886" y="494"/>
                  </a:lnTo>
                  <a:lnTo>
                    <a:pt x="908" y="501"/>
                  </a:lnTo>
                  <a:lnTo>
                    <a:pt x="930" y="504"/>
                  </a:lnTo>
                  <a:lnTo>
                    <a:pt x="951" y="508"/>
                  </a:lnTo>
                  <a:lnTo>
                    <a:pt x="973" y="508"/>
                  </a:lnTo>
                  <a:lnTo>
                    <a:pt x="995" y="508"/>
                  </a:lnTo>
                  <a:lnTo>
                    <a:pt x="1017" y="504"/>
                  </a:lnTo>
                  <a:lnTo>
                    <a:pt x="1041" y="501"/>
                  </a:lnTo>
                  <a:lnTo>
                    <a:pt x="1061" y="494"/>
                  </a:lnTo>
                  <a:lnTo>
                    <a:pt x="1083" y="488"/>
                  </a:lnTo>
                  <a:lnTo>
                    <a:pt x="1103" y="477"/>
                  </a:lnTo>
                  <a:lnTo>
                    <a:pt x="1125" y="467"/>
                  </a:lnTo>
                  <a:lnTo>
                    <a:pt x="1144" y="454"/>
                  </a:lnTo>
                  <a:lnTo>
                    <a:pt x="1162" y="440"/>
                  </a:lnTo>
                  <a:lnTo>
                    <a:pt x="1162" y="440"/>
                  </a:lnTo>
                  <a:lnTo>
                    <a:pt x="1167" y="435"/>
                  </a:lnTo>
                  <a:lnTo>
                    <a:pt x="1169" y="429"/>
                  </a:lnTo>
                  <a:lnTo>
                    <a:pt x="1167" y="420"/>
                  </a:lnTo>
                  <a:lnTo>
                    <a:pt x="1164" y="415"/>
                  </a:lnTo>
                  <a:lnTo>
                    <a:pt x="783" y="7"/>
                  </a:lnTo>
                  <a:lnTo>
                    <a:pt x="783" y="7"/>
                  </a:lnTo>
                  <a:lnTo>
                    <a:pt x="778" y="2"/>
                  </a:lnTo>
                  <a:lnTo>
                    <a:pt x="771" y="0"/>
                  </a:lnTo>
                  <a:lnTo>
                    <a:pt x="764" y="2"/>
                  </a:lnTo>
                  <a:lnTo>
                    <a:pt x="757" y="5"/>
                  </a:lnTo>
                  <a:lnTo>
                    <a:pt x="757" y="5"/>
                  </a:lnTo>
                  <a:lnTo>
                    <a:pt x="742" y="24"/>
                  </a:lnTo>
                  <a:lnTo>
                    <a:pt x="727" y="44"/>
                  </a:lnTo>
                  <a:lnTo>
                    <a:pt x="715" y="64"/>
                  </a:lnTo>
                  <a:lnTo>
                    <a:pt x="703" y="86"/>
                  </a:lnTo>
                  <a:lnTo>
                    <a:pt x="695" y="108"/>
                  </a:lnTo>
                  <a:lnTo>
                    <a:pt x="687" y="130"/>
                  </a:lnTo>
                  <a:lnTo>
                    <a:pt x="682" y="154"/>
                  </a:lnTo>
                  <a:lnTo>
                    <a:pt x="678" y="175"/>
                  </a:lnTo>
                  <a:lnTo>
                    <a:pt x="676" y="199"/>
                  </a:lnTo>
                  <a:lnTo>
                    <a:pt x="676" y="223"/>
                  </a:lnTo>
                  <a:lnTo>
                    <a:pt x="678" y="246"/>
                  </a:lnTo>
                  <a:lnTo>
                    <a:pt x="682" y="270"/>
                  </a:lnTo>
                  <a:lnTo>
                    <a:pt x="688" y="292"/>
                  </a:lnTo>
                  <a:lnTo>
                    <a:pt x="695" y="315"/>
                  </a:lnTo>
                  <a:lnTo>
                    <a:pt x="705" y="337"/>
                  </a:lnTo>
                  <a:lnTo>
                    <a:pt x="715" y="358"/>
                  </a:lnTo>
                  <a:lnTo>
                    <a:pt x="626" y="449"/>
                  </a:lnTo>
                  <a:lnTo>
                    <a:pt x="626" y="449"/>
                  </a:lnTo>
                  <a:lnTo>
                    <a:pt x="623" y="454"/>
                  </a:lnTo>
                  <a:lnTo>
                    <a:pt x="621" y="459"/>
                  </a:lnTo>
                  <a:lnTo>
                    <a:pt x="621" y="570"/>
                  </a:lnTo>
                  <a:lnTo>
                    <a:pt x="364" y="570"/>
                  </a:lnTo>
                  <a:lnTo>
                    <a:pt x="364" y="570"/>
                  </a:lnTo>
                  <a:lnTo>
                    <a:pt x="349" y="572"/>
                  </a:lnTo>
                  <a:lnTo>
                    <a:pt x="337" y="577"/>
                  </a:lnTo>
                  <a:lnTo>
                    <a:pt x="326" y="585"/>
                  </a:lnTo>
                  <a:lnTo>
                    <a:pt x="316" y="597"/>
                  </a:lnTo>
                  <a:lnTo>
                    <a:pt x="172" y="832"/>
                  </a:lnTo>
                  <a:lnTo>
                    <a:pt x="78" y="872"/>
                  </a:lnTo>
                  <a:lnTo>
                    <a:pt x="78" y="872"/>
                  </a:lnTo>
                  <a:lnTo>
                    <a:pt x="71" y="876"/>
                  </a:lnTo>
                  <a:lnTo>
                    <a:pt x="66" y="879"/>
                  </a:lnTo>
                  <a:lnTo>
                    <a:pt x="57" y="891"/>
                  </a:lnTo>
                  <a:lnTo>
                    <a:pt x="51" y="903"/>
                  </a:lnTo>
                  <a:lnTo>
                    <a:pt x="49" y="909"/>
                  </a:lnTo>
                  <a:lnTo>
                    <a:pt x="49" y="916"/>
                  </a:lnTo>
                  <a:lnTo>
                    <a:pt x="49" y="1000"/>
                  </a:lnTo>
                  <a:lnTo>
                    <a:pt x="15" y="1000"/>
                  </a:lnTo>
                  <a:lnTo>
                    <a:pt x="15" y="1000"/>
                  </a:lnTo>
                  <a:lnTo>
                    <a:pt x="9" y="1002"/>
                  </a:lnTo>
                  <a:lnTo>
                    <a:pt x="3" y="1007"/>
                  </a:lnTo>
                  <a:lnTo>
                    <a:pt x="0" y="1012"/>
                  </a:lnTo>
                  <a:lnTo>
                    <a:pt x="0" y="1019"/>
                  </a:lnTo>
                  <a:lnTo>
                    <a:pt x="22" y="1095"/>
                  </a:lnTo>
                  <a:close/>
                  <a:moveTo>
                    <a:pt x="1102" y="1113"/>
                  </a:moveTo>
                  <a:lnTo>
                    <a:pt x="1102" y="1113"/>
                  </a:lnTo>
                  <a:lnTo>
                    <a:pt x="1100" y="1130"/>
                  </a:lnTo>
                  <a:lnTo>
                    <a:pt x="1095" y="1147"/>
                  </a:lnTo>
                  <a:lnTo>
                    <a:pt x="1086" y="1162"/>
                  </a:lnTo>
                  <a:lnTo>
                    <a:pt x="1076" y="1176"/>
                  </a:lnTo>
                  <a:lnTo>
                    <a:pt x="1063" y="1186"/>
                  </a:lnTo>
                  <a:lnTo>
                    <a:pt x="1048" y="1194"/>
                  </a:lnTo>
                  <a:lnTo>
                    <a:pt x="1031" y="1199"/>
                  </a:lnTo>
                  <a:lnTo>
                    <a:pt x="1014" y="1201"/>
                  </a:lnTo>
                  <a:lnTo>
                    <a:pt x="1014" y="1201"/>
                  </a:lnTo>
                  <a:lnTo>
                    <a:pt x="995" y="1199"/>
                  </a:lnTo>
                  <a:lnTo>
                    <a:pt x="978" y="1194"/>
                  </a:lnTo>
                  <a:lnTo>
                    <a:pt x="963" y="1186"/>
                  </a:lnTo>
                  <a:lnTo>
                    <a:pt x="951" y="1176"/>
                  </a:lnTo>
                  <a:lnTo>
                    <a:pt x="940" y="1162"/>
                  </a:lnTo>
                  <a:lnTo>
                    <a:pt x="931" y="1147"/>
                  </a:lnTo>
                  <a:lnTo>
                    <a:pt x="926" y="1130"/>
                  </a:lnTo>
                  <a:lnTo>
                    <a:pt x="924" y="1113"/>
                  </a:lnTo>
                  <a:lnTo>
                    <a:pt x="924" y="1113"/>
                  </a:lnTo>
                  <a:lnTo>
                    <a:pt x="924" y="1113"/>
                  </a:lnTo>
                  <a:lnTo>
                    <a:pt x="924" y="1113"/>
                  </a:lnTo>
                  <a:lnTo>
                    <a:pt x="926" y="1095"/>
                  </a:lnTo>
                  <a:lnTo>
                    <a:pt x="931" y="1078"/>
                  </a:lnTo>
                  <a:lnTo>
                    <a:pt x="940" y="1063"/>
                  </a:lnTo>
                  <a:lnTo>
                    <a:pt x="951" y="1049"/>
                  </a:lnTo>
                  <a:lnTo>
                    <a:pt x="963" y="1039"/>
                  </a:lnTo>
                  <a:lnTo>
                    <a:pt x="978" y="1031"/>
                  </a:lnTo>
                  <a:lnTo>
                    <a:pt x="995" y="1026"/>
                  </a:lnTo>
                  <a:lnTo>
                    <a:pt x="1014" y="1024"/>
                  </a:lnTo>
                  <a:lnTo>
                    <a:pt x="1014" y="1024"/>
                  </a:lnTo>
                  <a:lnTo>
                    <a:pt x="1031" y="1026"/>
                  </a:lnTo>
                  <a:lnTo>
                    <a:pt x="1048" y="1031"/>
                  </a:lnTo>
                  <a:lnTo>
                    <a:pt x="1063" y="1039"/>
                  </a:lnTo>
                  <a:lnTo>
                    <a:pt x="1076" y="1049"/>
                  </a:lnTo>
                  <a:lnTo>
                    <a:pt x="1086" y="1063"/>
                  </a:lnTo>
                  <a:lnTo>
                    <a:pt x="1095" y="1078"/>
                  </a:lnTo>
                  <a:lnTo>
                    <a:pt x="1100" y="1095"/>
                  </a:lnTo>
                  <a:lnTo>
                    <a:pt x="1102" y="1113"/>
                  </a:lnTo>
                  <a:lnTo>
                    <a:pt x="1102" y="1113"/>
                  </a:lnTo>
                  <a:lnTo>
                    <a:pt x="1102" y="1113"/>
                  </a:lnTo>
                  <a:lnTo>
                    <a:pt x="1102" y="1113"/>
                  </a:lnTo>
                  <a:close/>
                  <a:moveTo>
                    <a:pt x="445" y="1113"/>
                  </a:moveTo>
                  <a:lnTo>
                    <a:pt x="445" y="1113"/>
                  </a:lnTo>
                  <a:lnTo>
                    <a:pt x="444" y="1130"/>
                  </a:lnTo>
                  <a:lnTo>
                    <a:pt x="439" y="1147"/>
                  </a:lnTo>
                  <a:lnTo>
                    <a:pt x="430" y="1162"/>
                  </a:lnTo>
                  <a:lnTo>
                    <a:pt x="418" y="1176"/>
                  </a:lnTo>
                  <a:lnTo>
                    <a:pt x="407" y="1186"/>
                  </a:lnTo>
                  <a:lnTo>
                    <a:pt x="391" y="1194"/>
                  </a:lnTo>
                  <a:lnTo>
                    <a:pt x="375" y="1199"/>
                  </a:lnTo>
                  <a:lnTo>
                    <a:pt x="356" y="1201"/>
                  </a:lnTo>
                  <a:lnTo>
                    <a:pt x="356" y="1201"/>
                  </a:lnTo>
                  <a:lnTo>
                    <a:pt x="339" y="1199"/>
                  </a:lnTo>
                  <a:lnTo>
                    <a:pt x="322" y="1194"/>
                  </a:lnTo>
                  <a:lnTo>
                    <a:pt x="307" y="1186"/>
                  </a:lnTo>
                  <a:lnTo>
                    <a:pt x="294" y="1176"/>
                  </a:lnTo>
                  <a:lnTo>
                    <a:pt x="283" y="1162"/>
                  </a:lnTo>
                  <a:lnTo>
                    <a:pt x="275" y="1147"/>
                  </a:lnTo>
                  <a:lnTo>
                    <a:pt x="270" y="1130"/>
                  </a:lnTo>
                  <a:lnTo>
                    <a:pt x="268" y="1113"/>
                  </a:lnTo>
                  <a:lnTo>
                    <a:pt x="268" y="1113"/>
                  </a:lnTo>
                  <a:lnTo>
                    <a:pt x="268" y="1113"/>
                  </a:lnTo>
                  <a:lnTo>
                    <a:pt x="268" y="1113"/>
                  </a:lnTo>
                  <a:lnTo>
                    <a:pt x="270" y="1095"/>
                  </a:lnTo>
                  <a:lnTo>
                    <a:pt x="275" y="1078"/>
                  </a:lnTo>
                  <a:lnTo>
                    <a:pt x="283" y="1063"/>
                  </a:lnTo>
                  <a:lnTo>
                    <a:pt x="294" y="1049"/>
                  </a:lnTo>
                  <a:lnTo>
                    <a:pt x="307" y="1039"/>
                  </a:lnTo>
                  <a:lnTo>
                    <a:pt x="322" y="1031"/>
                  </a:lnTo>
                  <a:lnTo>
                    <a:pt x="339" y="1026"/>
                  </a:lnTo>
                  <a:lnTo>
                    <a:pt x="356" y="1024"/>
                  </a:lnTo>
                  <a:lnTo>
                    <a:pt x="356" y="1024"/>
                  </a:lnTo>
                  <a:lnTo>
                    <a:pt x="375" y="1026"/>
                  </a:lnTo>
                  <a:lnTo>
                    <a:pt x="391" y="1031"/>
                  </a:lnTo>
                  <a:lnTo>
                    <a:pt x="407" y="1039"/>
                  </a:lnTo>
                  <a:lnTo>
                    <a:pt x="418" y="1049"/>
                  </a:lnTo>
                  <a:lnTo>
                    <a:pt x="430" y="1063"/>
                  </a:lnTo>
                  <a:lnTo>
                    <a:pt x="439" y="1078"/>
                  </a:lnTo>
                  <a:lnTo>
                    <a:pt x="444" y="1095"/>
                  </a:lnTo>
                  <a:lnTo>
                    <a:pt x="445" y="1113"/>
                  </a:lnTo>
                  <a:lnTo>
                    <a:pt x="445" y="1113"/>
                  </a:lnTo>
                  <a:lnTo>
                    <a:pt x="445" y="1113"/>
                  </a:lnTo>
                  <a:lnTo>
                    <a:pt x="445" y="1113"/>
                  </a:lnTo>
                  <a:close/>
                  <a:moveTo>
                    <a:pt x="272" y="790"/>
                  </a:moveTo>
                  <a:lnTo>
                    <a:pt x="356" y="639"/>
                  </a:lnTo>
                  <a:lnTo>
                    <a:pt x="356" y="639"/>
                  </a:lnTo>
                  <a:lnTo>
                    <a:pt x="359" y="636"/>
                  </a:lnTo>
                  <a:lnTo>
                    <a:pt x="364" y="633"/>
                  </a:lnTo>
                  <a:lnTo>
                    <a:pt x="369" y="631"/>
                  </a:lnTo>
                  <a:lnTo>
                    <a:pt x="375" y="629"/>
                  </a:lnTo>
                  <a:lnTo>
                    <a:pt x="569" y="629"/>
                  </a:lnTo>
                  <a:lnTo>
                    <a:pt x="569" y="629"/>
                  </a:lnTo>
                  <a:lnTo>
                    <a:pt x="572" y="631"/>
                  </a:lnTo>
                  <a:lnTo>
                    <a:pt x="575" y="633"/>
                  </a:lnTo>
                  <a:lnTo>
                    <a:pt x="577" y="636"/>
                  </a:lnTo>
                  <a:lnTo>
                    <a:pt x="577" y="641"/>
                  </a:lnTo>
                  <a:lnTo>
                    <a:pt x="525" y="764"/>
                  </a:lnTo>
                  <a:lnTo>
                    <a:pt x="525" y="764"/>
                  </a:lnTo>
                  <a:lnTo>
                    <a:pt x="521" y="769"/>
                  </a:lnTo>
                  <a:lnTo>
                    <a:pt x="518" y="773"/>
                  </a:lnTo>
                  <a:lnTo>
                    <a:pt x="513" y="774"/>
                  </a:lnTo>
                  <a:lnTo>
                    <a:pt x="508" y="776"/>
                  </a:lnTo>
                  <a:lnTo>
                    <a:pt x="364" y="776"/>
                  </a:lnTo>
                  <a:lnTo>
                    <a:pt x="364" y="776"/>
                  </a:lnTo>
                  <a:lnTo>
                    <a:pt x="359" y="776"/>
                  </a:lnTo>
                  <a:lnTo>
                    <a:pt x="354" y="779"/>
                  </a:lnTo>
                  <a:lnTo>
                    <a:pt x="346" y="790"/>
                  </a:lnTo>
                  <a:lnTo>
                    <a:pt x="346" y="790"/>
                  </a:lnTo>
                  <a:lnTo>
                    <a:pt x="341" y="795"/>
                  </a:lnTo>
                  <a:lnTo>
                    <a:pt x="336" y="796"/>
                  </a:lnTo>
                  <a:lnTo>
                    <a:pt x="331" y="798"/>
                  </a:lnTo>
                  <a:lnTo>
                    <a:pt x="326" y="800"/>
                  </a:lnTo>
                  <a:lnTo>
                    <a:pt x="278" y="800"/>
                  </a:lnTo>
                  <a:lnTo>
                    <a:pt x="278" y="800"/>
                  </a:lnTo>
                  <a:lnTo>
                    <a:pt x="275" y="798"/>
                  </a:lnTo>
                  <a:lnTo>
                    <a:pt x="272" y="796"/>
                  </a:lnTo>
                  <a:lnTo>
                    <a:pt x="272" y="793"/>
                  </a:lnTo>
                  <a:lnTo>
                    <a:pt x="272" y="790"/>
                  </a:lnTo>
                  <a:lnTo>
                    <a:pt x="272" y="790"/>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109" name="Freeform 40">
              <a:extLst>
                <a:ext uri="{FF2B5EF4-FFF2-40B4-BE49-F238E27FC236}">
                  <a16:creationId xmlns:a16="http://schemas.microsoft.com/office/drawing/2014/main" id="{C538BC2C-9F4A-461F-A31B-FDBD607C29AF}"/>
                </a:ext>
              </a:extLst>
            </p:cNvPr>
            <p:cNvSpPr>
              <a:spLocks/>
            </p:cNvSpPr>
            <p:nvPr/>
          </p:nvSpPr>
          <p:spPr bwMode="auto">
            <a:xfrm>
              <a:off x="1988429" y="6046597"/>
              <a:ext cx="42398" cy="41073"/>
            </a:xfrm>
            <a:custGeom>
              <a:avLst/>
              <a:gdLst/>
              <a:ahLst/>
              <a:cxnLst>
                <a:cxn ang="0">
                  <a:pos x="32" y="0"/>
                </a:cxn>
                <a:cxn ang="0">
                  <a:pos x="32" y="0"/>
                </a:cxn>
                <a:cxn ang="0">
                  <a:pos x="27" y="0"/>
                </a:cxn>
                <a:cxn ang="0">
                  <a:pos x="20" y="2"/>
                </a:cxn>
                <a:cxn ang="0">
                  <a:pos x="15" y="5"/>
                </a:cxn>
                <a:cxn ang="0">
                  <a:pos x="10" y="9"/>
                </a:cxn>
                <a:cxn ang="0">
                  <a:pos x="7" y="14"/>
                </a:cxn>
                <a:cxn ang="0">
                  <a:pos x="3" y="19"/>
                </a:cxn>
                <a:cxn ang="0">
                  <a:pos x="2" y="26"/>
                </a:cxn>
                <a:cxn ang="0">
                  <a:pos x="0" y="32"/>
                </a:cxn>
                <a:cxn ang="0">
                  <a:pos x="0" y="32"/>
                </a:cxn>
                <a:cxn ang="0">
                  <a:pos x="0" y="32"/>
                </a:cxn>
                <a:cxn ang="0">
                  <a:pos x="0" y="32"/>
                </a:cxn>
                <a:cxn ang="0">
                  <a:pos x="2" y="38"/>
                </a:cxn>
                <a:cxn ang="0">
                  <a:pos x="3" y="44"/>
                </a:cxn>
                <a:cxn ang="0">
                  <a:pos x="7" y="49"/>
                </a:cxn>
                <a:cxn ang="0">
                  <a:pos x="10" y="54"/>
                </a:cxn>
                <a:cxn ang="0">
                  <a:pos x="15" y="58"/>
                </a:cxn>
                <a:cxn ang="0">
                  <a:pos x="20" y="61"/>
                </a:cxn>
                <a:cxn ang="0">
                  <a:pos x="27" y="63"/>
                </a:cxn>
                <a:cxn ang="0">
                  <a:pos x="32" y="63"/>
                </a:cxn>
                <a:cxn ang="0">
                  <a:pos x="32" y="63"/>
                </a:cxn>
                <a:cxn ang="0">
                  <a:pos x="39" y="63"/>
                </a:cxn>
                <a:cxn ang="0">
                  <a:pos x="45" y="61"/>
                </a:cxn>
                <a:cxn ang="0">
                  <a:pos x="51" y="58"/>
                </a:cxn>
                <a:cxn ang="0">
                  <a:pos x="56" y="54"/>
                </a:cxn>
                <a:cxn ang="0">
                  <a:pos x="59" y="49"/>
                </a:cxn>
                <a:cxn ang="0">
                  <a:pos x="62" y="44"/>
                </a:cxn>
                <a:cxn ang="0">
                  <a:pos x="64" y="38"/>
                </a:cxn>
                <a:cxn ang="0">
                  <a:pos x="64" y="32"/>
                </a:cxn>
                <a:cxn ang="0">
                  <a:pos x="64" y="32"/>
                </a:cxn>
                <a:cxn ang="0">
                  <a:pos x="64" y="32"/>
                </a:cxn>
                <a:cxn ang="0">
                  <a:pos x="64" y="32"/>
                </a:cxn>
                <a:cxn ang="0">
                  <a:pos x="64" y="26"/>
                </a:cxn>
                <a:cxn ang="0">
                  <a:pos x="62" y="19"/>
                </a:cxn>
                <a:cxn ang="0">
                  <a:pos x="59" y="14"/>
                </a:cxn>
                <a:cxn ang="0">
                  <a:pos x="56" y="9"/>
                </a:cxn>
                <a:cxn ang="0">
                  <a:pos x="51" y="5"/>
                </a:cxn>
                <a:cxn ang="0">
                  <a:pos x="45" y="2"/>
                </a:cxn>
                <a:cxn ang="0">
                  <a:pos x="39" y="0"/>
                </a:cxn>
                <a:cxn ang="0">
                  <a:pos x="32" y="0"/>
                </a:cxn>
                <a:cxn ang="0">
                  <a:pos x="32" y="0"/>
                </a:cxn>
              </a:cxnLst>
              <a:rect l="0" t="0" r="r" b="b"/>
              <a:pathLst>
                <a:path w="64" h="63">
                  <a:moveTo>
                    <a:pt x="32" y="0"/>
                  </a:moveTo>
                  <a:lnTo>
                    <a:pt x="32" y="0"/>
                  </a:lnTo>
                  <a:lnTo>
                    <a:pt x="27" y="0"/>
                  </a:lnTo>
                  <a:lnTo>
                    <a:pt x="20" y="2"/>
                  </a:lnTo>
                  <a:lnTo>
                    <a:pt x="15" y="5"/>
                  </a:lnTo>
                  <a:lnTo>
                    <a:pt x="10" y="9"/>
                  </a:lnTo>
                  <a:lnTo>
                    <a:pt x="7" y="14"/>
                  </a:lnTo>
                  <a:lnTo>
                    <a:pt x="3" y="19"/>
                  </a:lnTo>
                  <a:lnTo>
                    <a:pt x="2" y="26"/>
                  </a:lnTo>
                  <a:lnTo>
                    <a:pt x="0" y="32"/>
                  </a:lnTo>
                  <a:lnTo>
                    <a:pt x="0" y="32"/>
                  </a:lnTo>
                  <a:lnTo>
                    <a:pt x="0" y="32"/>
                  </a:lnTo>
                  <a:lnTo>
                    <a:pt x="0" y="32"/>
                  </a:lnTo>
                  <a:lnTo>
                    <a:pt x="2" y="38"/>
                  </a:lnTo>
                  <a:lnTo>
                    <a:pt x="3" y="44"/>
                  </a:lnTo>
                  <a:lnTo>
                    <a:pt x="7" y="49"/>
                  </a:lnTo>
                  <a:lnTo>
                    <a:pt x="10" y="54"/>
                  </a:lnTo>
                  <a:lnTo>
                    <a:pt x="15" y="58"/>
                  </a:lnTo>
                  <a:lnTo>
                    <a:pt x="20" y="61"/>
                  </a:lnTo>
                  <a:lnTo>
                    <a:pt x="27" y="63"/>
                  </a:lnTo>
                  <a:lnTo>
                    <a:pt x="32" y="63"/>
                  </a:lnTo>
                  <a:lnTo>
                    <a:pt x="32" y="63"/>
                  </a:lnTo>
                  <a:lnTo>
                    <a:pt x="39" y="63"/>
                  </a:lnTo>
                  <a:lnTo>
                    <a:pt x="45" y="61"/>
                  </a:lnTo>
                  <a:lnTo>
                    <a:pt x="51" y="58"/>
                  </a:lnTo>
                  <a:lnTo>
                    <a:pt x="56" y="54"/>
                  </a:lnTo>
                  <a:lnTo>
                    <a:pt x="59" y="49"/>
                  </a:lnTo>
                  <a:lnTo>
                    <a:pt x="62" y="44"/>
                  </a:lnTo>
                  <a:lnTo>
                    <a:pt x="64" y="38"/>
                  </a:lnTo>
                  <a:lnTo>
                    <a:pt x="64" y="32"/>
                  </a:lnTo>
                  <a:lnTo>
                    <a:pt x="64" y="32"/>
                  </a:lnTo>
                  <a:lnTo>
                    <a:pt x="64" y="32"/>
                  </a:lnTo>
                  <a:lnTo>
                    <a:pt x="64" y="32"/>
                  </a:lnTo>
                  <a:lnTo>
                    <a:pt x="64" y="26"/>
                  </a:lnTo>
                  <a:lnTo>
                    <a:pt x="62" y="19"/>
                  </a:lnTo>
                  <a:lnTo>
                    <a:pt x="59" y="14"/>
                  </a:lnTo>
                  <a:lnTo>
                    <a:pt x="56" y="9"/>
                  </a:lnTo>
                  <a:lnTo>
                    <a:pt x="51" y="5"/>
                  </a:lnTo>
                  <a:lnTo>
                    <a:pt x="45" y="2"/>
                  </a:lnTo>
                  <a:lnTo>
                    <a:pt x="39" y="0"/>
                  </a:lnTo>
                  <a:lnTo>
                    <a:pt x="32" y="0"/>
                  </a:lnTo>
                  <a:lnTo>
                    <a:pt x="32" y="0"/>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110" name="Freeform 41">
              <a:extLst>
                <a:ext uri="{FF2B5EF4-FFF2-40B4-BE49-F238E27FC236}">
                  <a16:creationId xmlns:a16="http://schemas.microsoft.com/office/drawing/2014/main" id="{42A6588A-863C-4EF7-8BE7-6E0C13868A61}"/>
                </a:ext>
              </a:extLst>
            </p:cNvPr>
            <p:cNvSpPr>
              <a:spLocks/>
            </p:cNvSpPr>
            <p:nvPr/>
          </p:nvSpPr>
          <p:spPr bwMode="auto">
            <a:xfrm>
              <a:off x="2424339" y="6046603"/>
              <a:ext cx="42398" cy="41073"/>
            </a:xfrm>
            <a:custGeom>
              <a:avLst/>
              <a:gdLst/>
              <a:ahLst/>
              <a:cxnLst>
                <a:cxn ang="0">
                  <a:pos x="32" y="0"/>
                </a:cxn>
                <a:cxn ang="0">
                  <a:pos x="32" y="0"/>
                </a:cxn>
                <a:cxn ang="0">
                  <a:pos x="25" y="0"/>
                </a:cxn>
                <a:cxn ang="0">
                  <a:pos x="18" y="2"/>
                </a:cxn>
                <a:cxn ang="0">
                  <a:pos x="13" y="5"/>
                </a:cxn>
                <a:cxn ang="0">
                  <a:pos x="8" y="9"/>
                </a:cxn>
                <a:cxn ang="0">
                  <a:pos x="5" y="14"/>
                </a:cxn>
                <a:cxn ang="0">
                  <a:pos x="1" y="19"/>
                </a:cxn>
                <a:cxn ang="0">
                  <a:pos x="0" y="26"/>
                </a:cxn>
                <a:cxn ang="0">
                  <a:pos x="0" y="32"/>
                </a:cxn>
                <a:cxn ang="0">
                  <a:pos x="0" y="32"/>
                </a:cxn>
                <a:cxn ang="0">
                  <a:pos x="0" y="32"/>
                </a:cxn>
                <a:cxn ang="0">
                  <a:pos x="0" y="32"/>
                </a:cxn>
                <a:cxn ang="0">
                  <a:pos x="0" y="38"/>
                </a:cxn>
                <a:cxn ang="0">
                  <a:pos x="1" y="44"/>
                </a:cxn>
                <a:cxn ang="0">
                  <a:pos x="5" y="49"/>
                </a:cxn>
                <a:cxn ang="0">
                  <a:pos x="8" y="54"/>
                </a:cxn>
                <a:cxn ang="0">
                  <a:pos x="13" y="58"/>
                </a:cxn>
                <a:cxn ang="0">
                  <a:pos x="18" y="61"/>
                </a:cxn>
                <a:cxn ang="0">
                  <a:pos x="25" y="63"/>
                </a:cxn>
                <a:cxn ang="0">
                  <a:pos x="32" y="63"/>
                </a:cxn>
                <a:cxn ang="0">
                  <a:pos x="32" y="63"/>
                </a:cxn>
                <a:cxn ang="0">
                  <a:pos x="39" y="63"/>
                </a:cxn>
                <a:cxn ang="0">
                  <a:pos x="44" y="61"/>
                </a:cxn>
                <a:cxn ang="0">
                  <a:pos x="49" y="58"/>
                </a:cxn>
                <a:cxn ang="0">
                  <a:pos x="54" y="54"/>
                </a:cxn>
                <a:cxn ang="0">
                  <a:pos x="57" y="49"/>
                </a:cxn>
                <a:cxn ang="0">
                  <a:pos x="61" y="44"/>
                </a:cxn>
                <a:cxn ang="0">
                  <a:pos x="62" y="38"/>
                </a:cxn>
                <a:cxn ang="0">
                  <a:pos x="64" y="32"/>
                </a:cxn>
                <a:cxn ang="0">
                  <a:pos x="64" y="32"/>
                </a:cxn>
                <a:cxn ang="0">
                  <a:pos x="64" y="32"/>
                </a:cxn>
                <a:cxn ang="0">
                  <a:pos x="64" y="32"/>
                </a:cxn>
                <a:cxn ang="0">
                  <a:pos x="62" y="26"/>
                </a:cxn>
                <a:cxn ang="0">
                  <a:pos x="61" y="19"/>
                </a:cxn>
                <a:cxn ang="0">
                  <a:pos x="57" y="14"/>
                </a:cxn>
                <a:cxn ang="0">
                  <a:pos x="54" y="9"/>
                </a:cxn>
                <a:cxn ang="0">
                  <a:pos x="49" y="5"/>
                </a:cxn>
                <a:cxn ang="0">
                  <a:pos x="44" y="2"/>
                </a:cxn>
                <a:cxn ang="0">
                  <a:pos x="39" y="0"/>
                </a:cxn>
                <a:cxn ang="0">
                  <a:pos x="32" y="0"/>
                </a:cxn>
                <a:cxn ang="0">
                  <a:pos x="32" y="0"/>
                </a:cxn>
              </a:cxnLst>
              <a:rect l="0" t="0" r="r" b="b"/>
              <a:pathLst>
                <a:path w="64" h="63">
                  <a:moveTo>
                    <a:pt x="32" y="0"/>
                  </a:moveTo>
                  <a:lnTo>
                    <a:pt x="32" y="0"/>
                  </a:lnTo>
                  <a:lnTo>
                    <a:pt x="25" y="0"/>
                  </a:lnTo>
                  <a:lnTo>
                    <a:pt x="18" y="2"/>
                  </a:lnTo>
                  <a:lnTo>
                    <a:pt x="13" y="5"/>
                  </a:lnTo>
                  <a:lnTo>
                    <a:pt x="8" y="9"/>
                  </a:lnTo>
                  <a:lnTo>
                    <a:pt x="5" y="14"/>
                  </a:lnTo>
                  <a:lnTo>
                    <a:pt x="1" y="19"/>
                  </a:lnTo>
                  <a:lnTo>
                    <a:pt x="0" y="26"/>
                  </a:lnTo>
                  <a:lnTo>
                    <a:pt x="0" y="32"/>
                  </a:lnTo>
                  <a:lnTo>
                    <a:pt x="0" y="32"/>
                  </a:lnTo>
                  <a:lnTo>
                    <a:pt x="0" y="32"/>
                  </a:lnTo>
                  <a:lnTo>
                    <a:pt x="0" y="32"/>
                  </a:lnTo>
                  <a:lnTo>
                    <a:pt x="0" y="38"/>
                  </a:lnTo>
                  <a:lnTo>
                    <a:pt x="1" y="44"/>
                  </a:lnTo>
                  <a:lnTo>
                    <a:pt x="5" y="49"/>
                  </a:lnTo>
                  <a:lnTo>
                    <a:pt x="8" y="54"/>
                  </a:lnTo>
                  <a:lnTo>
                    <a:pt x="13" y="58"/>
                  </a:lnTo>
                  <a:lnTo>
                    <a:pt x="18" y="61"/>
                  </a:lnTo>
                  <a:lnTo>
                    <a:pt x="25" y="63"/>
                  </a:lnTo>
                  <a:lnTo>
                    <a:pt x="32" y="63"/>
                  </a:lnTo>
                  <a:lnTo>
                    <a:pt x="32" y="63"/>
                  </a:lnTo>
                  <a:lnTo>
                    <a:pt x="39" y="63"/>
                  </a:lnTo>
                  <a:lnTo>
                    <a:pt x="44" y="61"/>
                  </a:lnTo>
                  <a:lnTo>
                    <a:pt x="49" y="58"/>
                  </a:lnTo>
                  <a:lnTo>
                    <a:pt x="54" y="54"/>
                  </a:lnTo>
                  <a:lnTo>
                    <a:pt x="57" y="49"/>
                  </a:lnTo>
                  <a:lnTo>
                    <a:pt x="61" y="44"/>
                  </a:lnTo>
                  <a:lnTo>
                    <a:pt x="62" y="38"/>
                  </a:lnTo>
                  <a:lnTo>
                    <a:pt x="64" y="32"/>
                  </a:lnTo>
                  <a:lnTo>
                    <a:pt x="64" y="32"/>
                  </a:lnTo>
                  <a:lnTo>
                    <a:pt x="64" y="32"/>
                  </a:lnTo>
                  <a:lnTo>
                    <a:pt x="64" y="32"/>
                  </a:lnTo>
                  <a:lnTo>
                    <a:pt x="62" y="26"/>
                  </a:lnTo>
                  <a:lnTo>
                    <a:pt x="61" y="19"/>
                  </a:lnTo>
                  <a:lnTo>
                    <a:pt x="57" y="14"/>
                  </a:lnTo>
                  <a:lnTo>
                    <a:pt x="54" y="9"/>
                  </a:lnTo>
                  <a:lnTo>
                    <a:pt x="49" y="5"/>
                  </a:lnTo>
                  <a:lnTo>
                    <a:pt x="44" y="2"/>
                  </a:lnTo>
                  <a:lnTo>
                    <a:pt x="39" y="0"/>
                  </a:lnTo>
                  <a:lnTo>
                    <a:pt x="32" y="0"/>
                  </a:lnTo>
                  <a:lnTo>
                    <a:pt x="32" y="0"/>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111" name="Freeform 42">
              <a:extLst>
                <a:ext uri="{FF2B5EF4-FFF2-40B4-BE49-F238E27FC236}">
                  <a16:creationId xmlns:a16="http://schemas.microsoft.com/office/drawing/2014/main" id="{70683A37-6632-4B7C-99D4-F67E25BA8BF2}"/>
                </a:ext>
              </a:extLst>
            </p:cNvPr>
            <p:cNvSpPr>
              <a:spLocks/>
            </p:cNvSpPr>
            <p:nvPr/>
          </p:nvSpPr>
          <p:spPr bwMode="auto">
            <a:xfrm>
              <a:off x="2415052" y="5386764"/>
              <a:ext cx="91423" cy="91421"/>
            </a:xfrm>
            <a:custGeom>
              <a:avLst/>
              <a:gdLst/>
              <a:ahLst/>
              <a:cxnLst>
                <a:cxn ang="0">
                  <a:pos x="80" y="0"/>
                </a:cxn>
                <a:cxn ang="0">
                  <a:pos x="80" y="0"/>
                </a:cxn>
                <a:cxn ang="0">
                  <a:pos x="71" y="0"/>
                </a:cxn>
                <a:cxn ang="0">
                  <a:pos x="61" y="2"/>
                </a:cxn>
                <a:cxn ang="0">
                  <a:pos x="53" y="7"/>
                </a:cxn>
                <a:cxn ang="0">
                  <a:pos x="44" y="12"/>
                </a:cxn>
                <a:cxn ang="0">
                  <a:pos x="0" y="51"/>
                </a:cxn>
                <a:cxn ang="0">
                  <a:pos x="80" y="138"/>
                </a:cxn>
                <a:cxn ang="0">
                  <a:pos x="123" y="100"/>
                </a:cxn>
                <a:cxn ang="0">
                  <a:pos x="123" y="100"/>
                </a:cxn>
                <a:cxn ang="0">
                  <a:pos x="130" y="93"/>
                </a:cxn>
                <a:cxn ang="0">
                  <a:pos x="135" y="84"/>
                </a:cxn>
                <a:cxn ang="0">
                  <a:pos x="139" y="76"/>
                </a:cxn>
                <a:cxn ang="0">
                  <a:pos x="139" y="66"/>
                </a:cxn>
                <a:cxn ang="0">
                  <a:pos x="139" y="56"/>
                </a:cxn>
                <a:cxn ang="0">
                  <a:pos x="137" y="47"/>
                </a:cxn>
                <a:cxn ang="0">
                  <a:pos x="134" y="39"/>
                </a:cxn>
                <a:cxn ang="0">
                  <a:pos x="127" y="30"/>
                </a:cxn>
                <a:cxn ang="0">
                  <a:pos x="115" y="15"/>
                </a:cxn>
                <a:cxn ang="0">
                  <a:pos x="115" y="15"/>
                </a:cxn>
                <a:cxn ang="0">
                  <a:pos x="107" y="8"/>
                </a:cxn>
                <a:cxn ang="0">
                  <a:pos x="98" y="3"/>
                </a:cxn>
                <a:cxn ang="0">
                  <a:pos x="90" y="0"/>
                </a:cxn>
                <a:cxn ang="0">
                  <a:pos x="80" y="0"/>
                </a:cxn>
                <a:cxn ang="0">
                  <a:pos x="80" y="0"/>
                </a:cxn>
              </a:cxnLst>
              <a:rect l="0" t="0" r="r" b="b"/>
              <a:pathLst>
                <a:path w="139" h="138">
                  <a:moveTo>
                    <a:pt x="80" y="0"/>
                  </a:moveTo>
                  <a:lnTo>
                    <a:pt x="80" y="0"/>
                  </a:lnTo>
                  <a:lnTo>
                    <a:pt x="71" y="0"/>
                  </a:lnTo>
                  <a:lnTo>
                    <a:pt x="61" y="2"/>
                  </a:lnTo>
                  <a:lnTo>
                    <a:pt x="53" y="7"/>
                  </a:lnTo>
                  <a:lnTo>
                    <a:pt x="44" y="12"/>
                  </a:lnTo>
                  <a:lnTo>
                    <a:pt x="0" y="51"/>
                  </a:lnTo>
                  <a:lnTo>
                    <a:pt x="80" y="138"/>
                  </a:lnTo>
                  <a:lnTo>
                    <a:pt x="123" y="100"/>
                  </a:lnTo>
                  <a:lnTo>
                    <a:pt x="123" y="100"/>
                  </a:lnTo>
                  <a:lnTo>
                    <a:pt x="130" y="93"/>
                  </a:lnTo>
                  <a:lnTo>
                    <a:pt x="135" y="84"/>
                  </a:lnTo>
                  <a:lnTo>
                    <a:pt x="139" y="76"/>
                  </a:lnTo>
                  <a:lnTo>
                    <a:pt x="139" y="66"/>
                  </a:lnTo>
                  <a:lnTo>
                    <a:pt x="139" y="56"/>
                  </a:lnTo>
                  <a:lnTo>
                    <a:pt x="137" y="47"/>
                  </a:lnTo>
                  <a:lnTo>
                    <a:pt x="134" y="39"/>
                  </a:lnTo>
                  <a:lnTo>
                    <a:pt x="127" y="30"/>
                  </a:lnTo>
                  <a:lnTo>
                    <a:pt x="115" y="15"/>
                  </a:lnTo>
                  <a:lnTo>
                    <a:pt x="115" y="15"/>
                  </a:lnTo>
                  <a:lnTo>
                    <a:pt x="107" y="8"/>
                  </a:lnTo>
                  <a:lnTo>
                    <a:pt x="98" y="3"/>
                  </a:lnTo>
                  <a:lnTo>
                    <a:pt x="90" y="0"/>
                  </a:lnTo>
                  <a:lnTo>
                    <a:pt x="80" y="0"/>
                  </a:lnTo>
                  <a:lnTo>
                    <a:pt x="80" y="0"/>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grpSp>
      <p:sp>
        <p:nvSpPr>
          <p:cNvPr id="20" name="Freeform 15">
            <a:extLst>
              <a:ext uri="{FF2B5EF4-FFF2-40B4-BE49-F238E27FC236}">
                <a16:creationId xmlns:a16="http://schemas.microsoft.com/office/drawing/2014/main" id="{5913BDAC-94C7-4C53-BB2F-9E282450993B}"/>
              </a:ext>
            </a:extLst>
          </p:cNvPr>
          <p:cNvSpPr>
            <a:spLocks/>
          </p:cNvSpPr>
          <p:nvPr/>
        </p:nvSpPr>
        <p:spPr bwMode="auto">
          <a:xfrm rot="19923120">
            <a:off x="2603894" y="2973639"/>
            <a:ext cx="1120355" cy="200271"/>
          </a:xfrm>
          <a:custGeom>
            <a:avLst/>
            <a:gdLst>
              <a:gd name="T0" fmla="*/ 2147483647 w 393"/>
              <a:gd name="T1" fmla="*/ 0 h 131"/>
              <a:gd name="T2" fmla="*/ 2147483647 w 393"/>
              <a:gd name="T3" fmla="*/ 2147483647 h 131"/>
              <a:gd name="T4" fmla="*/ 2147483647 w 393"/>
              <a:gd name="T5" fmla="*/ 2147483647 h 131"/>
              <a:gd name="T6" fmla="*/ 2147483647 w 393"/>
              <a:gd name="T7" fmla="*/ 2147483647 h 131"/>
              <a:gd name="T8" fmla="*/ 0 w 393"/>
              <a:gd name="T9" fmla="*/ 2147483647 h 131"/>
              <a:gd name="T10" fmla="*/ 2147483647 w 393"/>
              <a:gd name="T11" fmla="*/ 2147483647 h 131"/>
              <a:gd name="T12" fmla="*/ 2147483647 w 393"/>
              <a:gd name="T13" fmla="*/ 0 h 131"/>
              <a:gd name="T14" fmla="*/ 0 60000 65536"/>
              <a:gd name="T15" fmla="*/ 0 60000 65536"/>
              <a:gd name="T16" fmla="*/ 0 60000 65536"/>
              <a:gd name="T17" fmla="*/ 0 60000 65536"/>
              <a:gd name="T18" fmla="*/ 0 60000 65536"/>
              <a:gd name="T19" fmla="*/ 0 60000 65536"/>
              <a:gd name="T20" fmla="*/ 0 60000 65536"/>
              <a:gd name="T21" fmla="*/ 0 w 393"/>
              <a:gd name="T22" fmla="*/ 0 h 131"/>
              <a:gd name="T23" fmla="*/ 393 w 393"/>
              <a:gd name="T24" fmla="*/ 131 h 1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3" h="131">
                <a:moveTo>
                  <a:pt x="163" y="0"/>
                </a:moveTo>
                <a:lnTo>
                  <a:pt x="393" y="119"/>
                </a:lnTo>
                <a:lnTo>
                  <a:pt x="219" y="60"/>
                </a:lnTo>
                <a:lnTo>
                  <a:pt x="247" y="131"/>
                </a:lnTo>
                <a:lnTo>
                  <a:pt x="0" y="12"/>
                </a:lnTo>
                <a:lnTo>
                  <a:pt x="182" y="76"/>
                </a:lnTo>
                <a:lnTo>
                  <a:pt x="163" y="0"/>
                </a:lnTo>
                <a:close/>
              </a:path>
            </a:pathLst>
          </a:custGeom>
          <a:solidFill>
            <a:srgbClr val="FFCC66"/>
          </a:solidFill>
          <a:ln w="9525">
            <a:solidFill>
              <a:srgbClr val="FFFF99"/>
            </a:solidFill>
            <a:prstDash val="solid"/>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1" name="Text Box 183">
            <a:extLst>
              <a:ext uri="{FF2B5EF4-FFF2-40B4-BE49-F238E27FC236}">
                <a16:creationId xmlns:a16="http://schemas.microsoft.com/office/drawing/2014/main" id="{20DFA430-A48C-4522-B596-3CE06E1318F7}"/>
              </a:ext>
            </a:extLst>
          </p:cNvPr>
          <p:cNvSpPr txBox="1">
            <a:spLocks noChangeArrowheads="1"/>
          </p:cNvSpPr>
          <p:nvPr/>
        </p:nvSpPr>
        <p:spPr bwMode="auto">
          <a:xfrm>
            <a:off x="9011229" y="1685399"/>
            <a:ext cx="468079" cy="114198"/>
          </a:xfrm>
          <a:prstGeom prst="rect">
            <a:avLst/>
          </a:prstGeom>
          <a:noFill/>
          <a:ln w="19050" algn="ctr">
            <a:noFill/>
            <a:miter lim="800000"/>
            <a:headEnd/>
            <a:tailEnd/>
          </a:ln>
          <a:effectLst/>
        </p:spPr>
        <p:txBody>
          <a:bodyPr wrap="square" lIns="0" tIns="0" rIns="0" bIns="0">
            <a:spAutoFit/>
          </a:bodyPr>
          <a:lstStyle/>
          <a:p>
            <a:pPr marL="206860" indent="-206860" defTabSz="646764">
              <a:buClr>
                <a:srgbClr val="0000CC"/>
              </a:buClr>
              <a:buSzPct val="75000"/>
              <a:defRPr/>
            </a:pPr>
            <a:r>
              <a:rPr kumimoji="1" lang="en-US" altLang="zh-CN" sz="742" dirty="0">
                <a:solidFill>
                  <a:schemeClr val="bg1"/>
                </a:solidFill>
                <a:effectLst>
                  <a:outerShdw blurRad="38100" dist="38100" dir="2700000" algn="tl">
                    <a:srgbClr val="000000">
                      <a:alpha val="43137"/>
                    </a:srgbClr>
                  </a:outerShdw>
                </a:effectLst>
                <a:latin typeface="Arial "/>
                <a:ea typeface="黑体" pitchFamily="2" charset="-122"/>
              </a:rPr>
              <a:t>Firewall</a:t>
            </a:r>
          </a:p>
        </p:txBody>
      </p:sp>
      <p:sp>
        <p:nvSpPr>
          <p:cNvPr id="22" name="Freeform 15">
            <a:extLst>
              <a:ext uri="{FF2B5EF4-FFF2-40B4-BE49-F238E27FC236}">
                <a16:creationId xmlns:a16="http://schemas.microsoft.com/office/drawing/2014/main" id="{5D328049-A3D7-4CD2-8144-13C573FEFF7F}"/>
              </a:ext>
            </a:extLst>
          </p:cNvPr>
          <p:cNvSpPr>
            <a:spLocks/>
          </p:cNvSpPr>
          <p:nvPr/>
        </p:nvSpPr>
        <p:spPr bwMode="auto">
          <a:xfrm rot="21211359">
            <a:off x="2513241" y="2576148"/>
            <a:ext cx="1195619" cy="200271"/>
          </a:xfrm>
          <a:custGeom>
            <a:avLst/>
            <a:gdLst>
              <a:gd name="T0" fmla="*/ 2147483647 w 393"/>
              <a:gd name="T1" fmla="*/ 0 h 131"/>
              <a:gd name="T2" fmla="*/ 2147483647 w 393"/>
              <a:gd name="T3" fmla="*/ 2147483647 h 131"/>
              <a:gd name="T4" fmla="*/ 2147483647 w 393"/>
              <a:gd name="T5" fmla="*/ 2147483647 h 131"/>
              <a:gd name="T6" fmla="*/ 2147483647 w 393"/>
              <a:gd name="T7" fmla="*/ 2147483647 h 131"/>
              <a:gd name="T8" fmla="*/ 0 w 393"/>
              <a:gd name="T9" fmla="*/ 2147483647 h 131"/>
              <a:gd name="T10" fmla="*/ 2147483647 w 393"/>
              <a:gd name="T11" fmla="*/ 2147483647 h 131"/>
              <a:gd name="T12" fmla="*/ 2147483647 w 393"/>
              <a:gd name="T13" fmla="*/ 0 h 131"/>
              <a:gd name="T14" fmla="*/ 0 60000 65536"/>
              <a:gd name="T15" fmla="*/ 0 60000 65536"/>
              <a:gd name="T16" fmla="*/ 0 60000 65536"/>
              <a:gd name="T17" fmla="*/ 0 60000 65536"/>
              <a:gd name="T18" fmla="*/ 0 60000 65536"/>
              <a:gd name="T19" fmla="*/ 0 60000 65536"/>
              <a:gd name="T20" fmla="*/ 0 60000 65536"/>
              <a:gd name="T21" fmla="*/ 0 w 393"/>
              <a:gd name="T22" fmla="*/ 0 h 131"/>
              <a:gd name="T23" fmla="*/ 393 w 393"/>
              <a:gd name="T24" fmla="*/ 131 h 1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3" h="131">
                <a:moveTo>
                  <a:pt x="163" y="0"/>
                </a:moveTo>
                <a:lnTo>
                  <a:pt x="393" y="119"/>
                </a:lnTo>
                <a:lnTo>
                  <a:pt x="219" y="60"/>
                </a:lnTo>
                <a:lnTo>
                  <a:pt x="247" y="131"/>
                </a:lnTo>
                <a:lnTo>
                  <a:pt x="0" y="12"/>
                </a:lnTo>
                <a:lnTo>
                  <a:pt x="182" y="76"/>
                </a:lnTo>
                <a:lnTo>
                  <a:pt x="163" y="0"/>
                </a:lnTo>
                <a:close/>
              </a:path>
            </a:pathLst>
          </a:custGeom>
          <a:solidFill>
            <a:srgbClr val="FFCC66"/>
          </a:solidFill>
          <a:ln w="9525">
            <a:solidFill>
              <a:srgbClr val="FFFF99"/>
            </a:solidFill>
            <a:prstDash val="solid"/>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sp>
        <p:nvSpPr>
          <p:cNvPr id="23" name="TextBox 663">
            <a:extLst>
              <a:ext uri="{FF2B5EF4-FFF2-40B4-BE49-F238E27FC236}">
                <a16:creationId xmlns:a16="http://schemas.microsoft.com/office/drawing/2014/main" id="{30CE16FB-E999-4703-92DD-6ACE6A4C7636}"/>
              </a:ext>
            </a:extLst>
          </p:cNvPr>
          <p:cNvSpPr txBox="1"/>
          <p:nvPr/>
        </p:nvSpPr>
        <p:spPr>
          <a:xfrm>
            <a:off x="4895258" y="4757012"/>
            <a:ext cx="1349816" cy="913669"/>
          </a:xfrm>
          <a:prstGeom prst="rect">
            <a:avLst/>
          </a:prstGeom>
          <a:noFill/>
          <a:ln w="3175">
            <a:solidFill>
              <a:sysClr val="window" lastClr="FFFFFF">
                <a:lumMod val="75000"/>
              </a:sysClr>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4: Backhaul threats</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GB" altLang="zh-CN" sz="907" kern="0" dirty="0">
                <a:solidFill>
                  <a:schemeClr val="bg1"/>
                </a:solidFill>
                <a:latin typeface="Calibri" pitchFamily="34" charset="0"/>
                <a:ea typeface="微软雅黑" pitchFamily="34" charset="-122"/>
              </a:rPr>
              <a:t>Tampering</a:t>
            </a:r>
          </a:p>
          <a:p>
            <a:pPr indent="-148407">
              <a:buFont typeface="Arial" pitchFamily="34" charset="0"/>
              <a:buChar char="•"/>
              <a:defRPr/>
            </a:pPr>
            <a:r>
              <a:rPr lang="en-GB" altLang="zh-CN" sz="907" kern="0" dirty="0">
                <a:solidFill>
                  <a:schemeClr val="bg1"/>
                </a:solidFill>
                <a:latin typeface="Calibri" pitchFamily="34" charset="0"/>
                <a:ea typeface="微软雅黑" pitchFamily="34" charset="-122"/>
              </a:rPr>
              <a:t>Eavesdropping</a:t>
            </a:r>
          </a:p>
          <a:p>
            <a:pPr indent="-148407">
              <a:buFont typeface="Arial" pitchFamily="34" charset="0"/>
              <a:buChar char="•"/>
              <a:defRPr/>
            </a:pPr>
            <a:r>
              <a:rPr lang="en-GB" altLang="zh-CN" sz="907" kern="0" dirty="0">
                <a:solidFill>
                  <a:schemeClr val="bg1"/>
                </a:solidFill>
                <a:latin typeface="Calibri" pitchFamily="34" charset="0"/>
                <a:ea typeface="微软雅黑" pitchFamily="34" charset="-122"/>
              </a:rPr>
              <a:t>Protocol Modification</a:t>
            </a:r>
          </a:p>
          <a:p>
            <a:pPr indent="-148407">
              <a:buFont typeface="Arial" pitchFamily="34" charset="0"/>
              <a:buChar char="•"/>
              <a:defRPr/>
            </a:pPr>
            <a:r>
              <a:rPr lang="en-GB" altLang="zh-CN" sz="907" kern="0" dirty="0">
                <a:solidFill>
                  <a:schemeClr val="bg1"/>
                </a:solidFill>
                <a:latin typeface="Calibri" pitchFamily="34" charset="0"/>
                <a:ea typeface="微软雅黑" pitchFamily="34" charset="-122"/>
              </a:rPr>
              <a:t>Protocol downgrade</a:t>
            </a:r>
          </a:p>
          <a:p>
            <a:pPr indent="-148407">
              <a:buFont typeface="Arial" pitchFamily="34" charset="0"/>
              <a:buChar char="•"/>
              <a:defRPr/>
            </a:pPr>
            <a:r>
              <a:rPr lang="en-GB" altLang="zh-CN" sz="907" kern="0" dirty="0" err="1">
                <a:solidFill>
                  <a:schemeClr val="bg1"/>
                </a:solidFill>
                <a:latin typeface="Calibri" pitchFamily="34" charset="0"/>
                <a:ea typeface="微软雅黑" pitchFamily="34" charset="-122"/>
              </a:rPr>
              <a:t>SDN</a:t>
            </a:r>
            <a:r>
              <a:rPr lang="en-GB" altLang="zh-CN" sz="907" kern="0" dirty="0">
                <a:solidFill>
                  <a:schemeClr val="bg1"/>
                </a:solidFill>
                <a:latin typeface="Calibri" pitchFamily="34" charset="0"/>
                <a:ea typeface="微软雅黑" pitchFamily="34" charset="-122"/>
              </a:rPr>
              <a:t> Threats</a:t>
            </a:r>
            <a:endParaRPr lang="en-US" altLang="zh-CN" sz="907" kern="0" dirty="0">
              <a:solidFill>
                <a:schemeClr val="bg1"/>
              </a:solidFill>
              <a:latin typeface="Calibri" pitchFamily="34" charset="0"/>
              <a:ea typeface="微软雅黑" pitchFamily="34" charset="-122"/>
            </a:endParaRPr>
          </a:p>
        </p:txBody>
      </p:sp>
      <p:cxnSp>
        <p:nvCxnSpPr>
          <p:cNvPr id="24" name="直接连接符 168">
            <a:extLst>
              <a:ext uri="{FF2B5EF4-FFF2-40B4-BE49-F238E27FC236}">
                <a16:creationId xmlns:a16="http://schemas.microsoft.com/office/drawing/2014/main" id="{9F482312-0DD0-46D0-9695-47CF2D76BD22}"/>
              </a:ext>
            </a:extLst>
          </p:cNvPr>
          <p:cNvCxnSpPr/>
          <p:nvPr/>
        </p:nvCxnSpPr>
        <p:spPr bwMode="auto">
          <a:xfrm>
            <a:off x="1282903" y="4680575"/>
            <a:ext cx="8908413" cy="0"/>
          </a:xfrm>
          <a:prstGeom prst="line">
            <a:avLst/>
          </a:prstGeom>
          <a:noFill/>
          <a:ln w="34925">
            <a:solidFill>
              <a:srgbClr val="C0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5" name="TextBox 661">
            <a:extLst>
              <a:ext uri="{FF2B5EF4-FFF2-40B4-BE49-F238E27FC236}">
                <a16:creationId xmlns:a16="http://schemas.microsoft.com/office/drawing/2014/main" id="{203263E6-D6A6-4DCA-8B5C-707C318A4E31}"/>
              </a:ext>
            </a:extLst>
          </p:cNvPr>
          <p:cNvSpPr txBox="1"/>
          <p:nvPr/>
        </p:nvSpPr>
        <p:spPr>
          <a:xfrm>
            <a:off x="2506517" y="3950964"/>
            <a:ext cx="922171" cy="634490"/>
          </a:xfrm>
          <a:prstGeom prst="rect">
            <a:avLst/>
          </a:prstGeom>
          <a:noFill/>
          <a:ln w="3175">
            <a:solidFill>
              <a:sysClr val="window" lastClr="FFFFFF">
                <a:lumMod val="75000"/>
              </a:sysClr>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2: Air interface</a:t>
            </a:r>
          </a:p>
          <a:p>
            <a:pPr indent="-148407">
              <a:buFont typeface="Arial" pitchFamily="34" charset="0"/>
              <a:buChar char="•"/>
              <a:defRPr/>
            </a:pPr>
            <a:r>
              <a:rPr lang="en-US" altLang="zh-CN" sz="907" kern="0" dirty="0" err="1">
                <a:solidFill>
                  <a:schemeClr val="bg1"/>
                </a:solidFill>
                <a:latin typeface="Calibri" pitchFamily="34" charset="0"/>
                <a:ea typeface="微软雅黑" pitchFamily="34" charset="-122"/>
              </a:rPr>
              <a:t>mMTC</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err="1">
                <a:solidFill>
                  <a:schemeClr val="bg1"/>
                </a:solidFill>
                <a:latin typeface="Calibri" pitchFamily="34" charset="0"/>
                <a:ea typeface="微软雅黑" pitchFamily="34" charset="-122"/>
              </a:rPr>
              <a:t>uRRLC</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err="1">
                <a:solidFill>
                  <a:schemeClr val="bg1"/>
                </a:solidFill>
                <a:latin typeface="Calibri" pitchFamily="34" charset="0"/>
                <a:ea typeface="微软雅黑" pitchFamily="34" charset="-122"/>
              </a:rPr>
              <a:t>eMBB</a:t>
            </a:r>
            <a:endParaRPr lang="en-US" altLang="zh-CN" sz="907" kern="0" dirty="0">
              <a:solidFill>
                <a:schemeClr val="bg1"/>
              </a:solidFill>
              <a:latin typeface="Calibri" pitchFamily="34" charset="0"/>
              <a:ea typeface="微软雅黑" pitchFamily="34" charset="-122"/>
            </a:endParaRPr>
          </a:p>
        </p:txBody>
      </p:sp>
      <p:sp>
        <p:nvSpPr>
          <p:cNvPr id="26" name="TextBox 661">
            <a:extLst>
              <a:ext uri="{FF2B5EF4-FFF2-40B4-BE49-F238E27FC236}">
                <a16:creationId xmlns:a16="http://schemas.microsoft.com/office/drawing/2014/main" id="{C8E6539A-B41A-4737-B317-E50A4B780C6E}"/>
              </a:ext>
            </a:extLst>
          </p:cNvPr>
          <p:cNvSpPr txBox="1"/>
          <p:nvPr/>
        </p:nvSpPr>
        <p:spPr>
          <a:xfrm>
            <a:off x="3555794" y="3959300"/>
            <a:ext cx="1401253" cy="634490"/>
          </a:xfrm>
          <a:prstGeom prst="rect">
            <a:avLst/>
          </a:prstGeom>
          <a:noFill/>
          <a:ln w="3175">
            <a:solidFill>
              <a:sysClr val="window" lastClr="FFFFFF">
                <a:lumMod val="75000"/>
              </a:sysClr>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3: </a:t>
            </a:r>
            <a:r>
              <a:rPr lang="en-US" altLang="zh-CN" sz="907" kern="0" dirty="0" err="1">
                <a:solidFill>
                  <a:srgbClr val="FF0000"/>
                </a:solidFill>
                <a:latin typeface="Calibri" pitchFamily="34" charset="0"/>
                <a:ea typeface="微软雅黑" pitchFamily="34" charset="-122"/>
              </a:rPr>
              <a:t>gNB</a:t>
            </a:r>
            <a:r>
              <a:rPr lang="en-US" altLang="zh-CN" sz="907" kern="0" dirty="0">
                <a:solidFill>
                  <a:srgbClr val="FF0000"/>
                </a:solidFill>
                <a:latin typeface="Calibri" pitchFamily="34" charset="0"/>
                <a:ea typeface="微软雅黑" pitchFamily="34" charset="-122"/>
              </a:rPr>
              <a:t> assets</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New Radio</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CU/DU Split</a:t>
            </a:r>
          </a:p>
          <a:p>
            <a:pPr indent="-148407">
              <a:buFont typeface="Arial" pitchFamily="34" charset="0"/>
              <a:buChar char="•"/>
              <a:defRPr/>
            </a:pPr>
            <a:r>
              <a:rPr lang="en-US" altLang="zh-CN" sz="907" kern="0" dirty="0" err="1">
                <a:solidFill>
                  <a:schemeClr val="bg1"/>
                </a:solidFill>
                <a:latin typeface="Calibri" pitchFamily="34" charset="0"/>
                <a:ea typeface="微软雅黑" pitchFamily="34" charset="-122"/>
              </a:rPr>
              <a:t>eCPRI</a:t>
            </a:r>
            <a:endParaRPr lang="en-US" altLang="zh-CN" sz="907" kern="0" dirty="0">
              <a:solidFill>
                <a:schemeClr val="bg1"/>
              </a:solidFill>
              <a:latin typeface="Calibri" pitchFamily="34" charset="0"/>
              <a:ea typeface="微软雅黑" pitchFamily="34" charset="-122"/>
            </a:endParaRPr>
          </a:p>
        </p:txBody>
      </p:sp>
      <p:sp>
        <p:nvSpPr>
          <p:cNvPr id="27" name="TextBox 661">
            <a:extLst>
              <a:ext uri="{FF2B5EF4-FFF2-40B4-BE49-F238E27FC236}">
                <a16:creationId xmlns:a16="http://schemas.microsoft.com/office/drawing/2014/main" id="{1049AFE4-E28D-4CBE-B5E6-D72BFD227433}"/>
              </a:ext>
            </a:extLst>
          </p:cNvPr>
          <p:cNvSpPr txBox="1"/>
          <p:nvPr/>
        </p:nvSpPr>
        <p:spPr>
          <a:xfrm>
            <a:off x="4903419" y="3981041"/>
            <a:ext cx="1160039" cy="634490"/>
          </a:xfrm>
          <a:prstGeom prst="rect">
            <a:avLst/>
          </a:prstGeom>
          <a:noFill/>
          <a:ln w="3175">
            <a:solidFill>
              <a:sysClr val="window" lastClr="FFFFFF">
                <a:lumMod val="75000"/>
              </a:sysClr>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4: Transport</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Optical</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Microwave</a:t>
            </a:r>
          </a:p>
          <a:p>
            <a:pPr indent="-148407">
              <a:buFont typeface="Arial" pitchFamily="34" charset="0"/>
              <a:buChar char="•"/>
              <a:defRPr/>
            </a:pPr>
            <a:r>
              <a:rPr lang="en-US" altLang="zh-CN" sz="907" kern="0" dirty="0" err="1">
                <a:solidFill>
                  <a:schemeClr val="bg1"/>
                </a:solidFill>
                <a:latin typeface="Calibri" pitchFamily="34" charset="0"/>
                <a:ea typeface="微软雅黑" pitchFamily="34" charset="-122"/>
              </a:rPr>
              <a:t>SDN</a:t>
            </a:r>
            <a:endParaRPr lang="en-US" altLang="zh-CN" sz="907" kern="0" dirty="0">
              <a:solidFill>
                <a:schemeClr val="bg1"/>
              </a:solidFill>
              <a:latin typeface="Calibri" pitchFamily="34" charset="0"/>
              <a:ea typeface="微软雅黑" pitchFamily="34" charset="-122"/>
            </a:endParaRPr>
          </a:p>
        </p:txBody>
      </p:sp>
      <p:sp>
        <p:nvSpPr>
          <p:cNvPr id="28" name="TextBox 661">
            <a:extLst>
              <a:ext uri="{FF2B5EF4-FFF2-40B4-BE49-F238E27FC236}">
                <a16:creationId xmlns:a16="http://schemas.microsoft.com/office/drawing/2014/main" id="{F901AF91-52FB-4763-B2F1-22F22544A582}"/>
              </a:ext>
            </a:extLst>
          </p:cNvPr>
          <p:cNvSpPr txBox="1"/>
          <p:nvPr/>
        </p:nvSpPr>
        <p:spPr>
          <a:xfrm>
            <a:off x="9169590" y="3916825"/>
            <a:ext cx="1454381" cy="634490"/>
          </a:xfrm>
          <a:prstGeom prst="rect">
            <a:avLst/>
          </a:prstGeom>
          <a:noFill/>
          <a:ln w="3175">
            <a:solidFill>
              <a:sysClr val="window" lastClr="FFFFFF">
                <a:lumMod val="75000"/>
              </a:sysClr>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7: </a:t>
            </a:r>
            <a:r>
              <a:rPr lang="en-US" altLang="zh-CN" sz="907" kern="0" dirty="0" err="1">
                <a:solidFill>
                  <a:srgbClr val="FF0000"/>
                </a:solidFill>
                <a:latin typeface="Calibri" pitchFamily="34" charset="0"/>
                <a:ea typeface="微软雅黑" pitchFamily="34" charset="-122"/>
              </a:rPr>
              <a:t>O&amp;M</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Hardware</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OS&amp;EMS software</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O&amp;M data</a:t>
            </a:r>
          </a:p>
        </p:txBody>
      </p:sp>
      <p:sp>
        <p:nvSpPr>
          <p:cNvPr id="29" name="下箭头 173">
            <a:extLst>
              <a:ext uri="{FF2B5EF4-FFF2-40B4-BE49-F238E27FC236}">
                <a16:creationId xmlns:a16="http://schemas.microsoft.com/office/drawing/2014/main" id="{87694094-0DAB-475C-B2AB-B331DFCC48BD}"/>
              </a:ext>
            </a:extLst>
          </p:cNvPr>
          <p:cNvSpPr/>
          <p:nvPr/>
        </p:nvSpPr>
        <p:spPr bwMode="auto">
          <a:xfrm rot="10800000">
            <a:off x="2744744" y="3468960"/>
            <a:ext cx="301673" cy="452510"/>
          </a:xfrm>
          <a:prstGeom prst="downArrow">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8100000" scaled="1"/>
            <a:tileRect/>
          </a:gradFill>
          <a:ln w="9525" cap="flat" cmpd="sng" algn="ctr">
            <a:solidFill>
              <a:srgbClr val="009900"/>
            </a:solidFill>
            <a:prstDash val="solid"/>
            <a:round/>
            <a:headEnd type="triangle" w="med" len="med"/>
            <a:tailEnd type="triangle" w="med" len="med"/>
          </a:ln>
          <a:effectLst/>
        </p:spPr>
        <p:txBody>
          <a:bodyPr wrap="none" lIns="75371" tIns="29691" rIns="75371" bIns="29691">
            <a:noAutofit/>
          </a:bodyPr>
          <a:lstStyle/>
          <a:p>
            <a:pPr marL="282796" indent="-282796">
              <a:defRPr/>
            </a:pPr>
            <a:endParaRPr lang="zh-CN" altLang="en-US" sz="1484">
              <a:solidFill>
                <a:prstClr val="black"/>
              </a:solidFill>
              <a:effectLst>
                <a:outerShdw blurRad="38100" dist="38100" dir="2700000" algn="tl">
                  <a:srgbClr val="000000">
                    <a:alpha val="43137"/>
                  </a:srgbClr>
                </a:outerShdw>
              </a:effectLst>
              <a:ea typeface="黑体" pitchFamily="2" charset="-122"/>
            </a:endParaRPr>
          </a:p>
        </p:txBody>
      </p:sp>
      <p:sp>
        <p:nvSpPr>
          <p:cNvPr id="30" name="下箭头 174">
            <a:extLst>
              <a:ext uri="{FF2B5EF4-FFF2-40B4-BE49-F238E27FC236}">
                <a16:creationId xmlns:a16="http://schemas.microsoft.com/office/drawing/2014/main" id="{5FC3D769-F979-4B98-B30F-E1F8C251C5FB}"/>
              </a:ext>
            </a:extLst>
          </p:cNvPr>
          <p:cNvSpPr/>
          <p:nvPr/>
        </p:nvSpPr>
        <p:spPr bwMode="auto">
          <a:xfrm rot="10800000">
            <a:off x="3918185" y="3452653"/>
            <a:ext cx="301673" cy="452510"/>
          </a:xfrm>
          <a:prstGeom prst="downArrow">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8100000" scaled="1"/>
            <a:tileRect/>
          </a:gradFill>
          <a:ln w="9525" cap="flat" cmpd="sng" algn="ctr">
            <a:solidFill>
              <a:srgbClr val="009900"/>
            </a:solidFill>
            <a:prstDash val="solid"/>
            <a:round/>
            <a:headEnd type="triangle" w="med" len="med"/>
            <a:tailEnd type="triangle" w="med" len="med"/>
          </a:ln>
          <a:effectLst/>
        </p:spPr>
        <p:txBody>
          <a:bodyPr wrap="none" lIns="75371" tIns="29691" rIns="75371" bIns="29691">
            <a:noAutofit/>
          </a:bodyPr>
          <a:lstStyle/>
          <a:p>
            <a:pPr marL="282796" indent="-282796">
              <a:defRPr/>
            </a:pPr>
            <a:endParaRPr lang="zh-CN" altLang="en-US" sz="1484">
              <a:solidFill>
                <a:prstClr val="black"/>
              </a:solidFill>
              <a:effectLst>
                <a:outerShdw blurRad="38100" dist="38100" dir="2700000" algn="tl">
                  <a:srgbClr val="000000">
                    <a:alpha val="43137"/>
                  </a:srgbClr>
                </a:outerShdw>
              </a:effectLst>
              <a:ea typeface="黑体" pitchFamily="2" charset="-122"/>
            </a:endParaRPr>
          </a:p>
        </p:txBody>
      </p:sp>
      <p:sp>
        <p:nvSpPr>
          <p:cNvPr id="31" name="下箭头 175">
            <a:extLst>
              <a:ext uri="{FF2B5EF4-FFF2-40B4-BE49-F238E27FC236}">
                <a16:creationId xmlns:a16="http://schemas.microsoft.com/office/drawing/2014/main" id="{0B252131-AE5B-46DE-A2B6-28904D59B556}"/>
              </a:ext>
            </a:extLst>
          </p:cNvPr>
          <p:cNvSpPr/>
          <p:nvPr/>
        </p:nvSpPr>
        <p:spPr bwMode="auto">
          <a:xfrm rot="10800000">
            <a:off x="5224811" y="3458374"/>
            <a:ext cx="301673" cy="452510"/>
          </a:xfrm>
          <a:prstGeom prst="downArrow">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8100000" scaled="1"/>
            <a:tileRect/>
          </a:gradFill>
          <a:ln w="9525" cap="flat" cmpd="sng" algn="ctr">
            <a:solidFill>
              <a:srgbClr val="009900"/>
            </a:solidFill>
            <a:prstDash val="solid"/>
            <a:round/>
            <a:headEnd type="triangle" w="med" len="med"/>
            <a:tailEnd type="triangle" w="med" len="med"/>
          </a:ln>
          <a:effectLst/>
        </p:spPr>
        <p:txBody>
          <a:bodyPr wrap="none" lIns="75371" tIns="29691" rIns="75371" bIns="29691">
            <a:noAutofit/>
          </a:bodyPr>
          <a:lstStyle/>
          <a:p>
            <a:pPr marL="282796" indent="-282796">
              <a:defRPr/>
            </a:pPr>
            <a:endParaRPr lang="zh-CN" altLang="en-US" sz="1484">
              <a:solidFill>
                <a:prstClr val="black"/>
              </a:solidFill>
              <a:effectLst>
                <a:outerShdw blurRad="38100" dist="38100" dir="2700000" algn="tl">
                  <a:srgbClr val="000000">
                    <a:alpha val="43137"/>
                  </a:srgbClr>
                </a:outerShdw>
              </a:effectLst>
              <a:ea typeface="黑体" pitchFamily="2" charset="-122"/>
            </a:endParaRPr>
          </a:p>
        </p:txBody>
      </p:sp>
      <p:sp>
        <p:nvSpPr>
          <p:cNvPr id="32" name="下箭头 176">
            <a:extLst>
              <a:ext uri="{FF2B5EF4-FFF2-40B4-BE49-F238E27FC236}">
                <a16:creationId xmlns:a16="http://schemas.microsoft.com/office/drawing/2014/main" id="{CA596609-1F64-499B-9E99-1E14A2421483}"/>
              </a:ext>
            </a:extLst>
          </p:cNvPr>
          <p:cNvSpPr/>
          <p:nvPr/>
        </p:nvSpPr>
        <p:spPr bwMode="auto">
          <a:xfrm rot="10800000">
            <a:off x="9332124" y="3470021"/>
            <a:ext cx="301673" cy="452510"/>
          </a:xfrm>
          <a:prstGeom prst="downArrow">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8100000" scaled="1"/>
            <a:tileRect/>
          </a:gradFill>
          <a:ln w="9525" cap="flat" cmpd="sng" algn="ctr">
            <a:solidFill>
              <a:srgbClr val="009900"/>
            </a:solidFill>
            <a:prstDash val="solid"/>
            <a:round/>
            <a:headEnd type="triangle" w="med" len="med"/>
            <a:tailEnd type="triangle" w="med" len="med"/>
          </a:ln>
          <a:effectLst/>
        </p:spPr>
        <p:txBody>
          <a:bodyPr wrap="none" lIns="75371" tIns="29691" rIns="75371" bIns="29691">
            <a:noAutofit/>
          </a:bodyPr>
          <a:lstStyle/>
          <a:p>
            <a:pPr marL="282796" indent="-282796">
              <a:defRPr/>
            </a:pPr>
            <a:endParaRPr lang="zh-CN" altLang="en-US" sz="1484">
              <a:solidFill>
                <a:prstClr val="black"/>
              </a:solidFill>
              <a:effectLst>
                <a:outerShdw blurRad="38100" dist="38100" dir="2700000" algn="tl">
                  <a:srgbClr val="000000">
                    <a:alpha val="43137"/>
                  </a:srgbClr>
                </a:outerShdw>
              </a:effectLst>
              <a:ea typeface="黑体" pitchFamily="2" charset="-122"/>
            </a:endParaRPr>
          </a:p>
        </p:txBody>
      </p:sp>
      <p:sp>
        <p:nvSpPr>
          <p:cNvPr id="33" name="文本框 177">
            <a:extLst>
              <a:ext uri="{FF2B5EF4-FFF2-40B4-BE49-F238E27FC236}">
                <a16:creationId xmlns:a16="http://schemas.microsoft.com/office/drawing/2014/main" id="{1A3F2139-18BB-43EA-8970-2678C413B17C}"/>
              </a:ext>
            </a:extLst>
          </p:cNvPr>
          <p:cNvSpPr txBox="1"/>
          <p:nvPr/>
        </p:nvSpPr>
        <p:spPr>
          <a:xfrm>
            <a:off x="6457275" y="2586599"/>
            <a:ext cx="482833" cy="206531"/>
          </a:xfrm>
          <a:prstGeom prst="rect">
            <a:avLst/>
          </a:prstGeom>
          <a:noFill/>
        </p:spPr>
        <p:txBody>
          <a:bodyPr wrap="square" rtlCol="0">
            <a:spAutoFit/>
          </a:bodyPr>
          <a:lstStyle/>
          <a:p>
            <a:pPr fontAlgn="base">
              <a:spcBef>
                <a:spcPct val="0"/>
              </a:spcBef>
              <a:spcAft>
                <a:spcPct val="0"/>
              </a:spcAft>
            </a:pPr>
            <a:r>
              <a:rPr lang="en-US" altLang="zh-CN" sz="742" dirty="0">
                <a:solidFill>
                  <a:schemeClr val="bg1"/>
                </a:solidFill>
                <a:latin typeface="FrutigerNext LT Regular" pitchFamily="34" charset="0"/>
                <a:ea typeface="ＭＳ Ｐゴシック" pitchFamily="34" charset="-128"/>
              </a:rPr>
              <a:t>MEC</a:t>
            </a:r>
            <a:endParaRPr lang="zh-CN" altLang="en-US" sz="742" dirty="0">
              <a:solidFill>
                <a:schemeClr val="bg1"/>
              </a:solidFill>
              <a:latin typeface="FrutigerNext LT Regular" pitchFamily="34" charset="0"/>
              <a:ea typeface="ＭＳ Ｐゴシック" pitchFamily="34" charset="-128"/>
            </a:endParaRPr>
          </a:p>
        </p:txBody>
      </p:sp>
      <p:sp>
        <p:nvSpPr>
          <p:cNvPr id="34" name="圆角矩形 20">
            <a:extLst>
              <a:ext uri="{FF2B5EF4-FFF2-40B4-BE49-F238E27FC236}">
                <a16:creationId xmlns:a16="http://schemas.microsoft.com/office/drawing/2014/main" id="{6B2CEC00-3510-4EAC-9C46-45C3AEACFF1E}"/>
              </a:ext>
            </a:extLst>
          </p:cNvPr>
          <p:cNvSpPr/>
          <p:nvPr/>
        </p:nvSpPr>
        <p:spPr bwMode="auto">
          <a:xfrm>
            <a:off x="7036820" y="1992069"/>
            <a:ext cx="257244" cy="167247"/>
          </a:xfrm>
          <a:prstGeom prst="roundRect">
            <a:avLst>
              <a:gd name="adj" fmla="val 4457"/>
            </a:avLst>
          </a:prstGeom>
          <a:noFill/>
          <a:ln>
            <a:solidFill>
              <a:schemeClr val="tx1"/>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1167" tIns="31167" rIns="31167" bIns="31167" numCol="1" rtlCol="0" anchor="ctr" anchorCtr="0" compatLnSpc="1">
            <a:prstTxWarp prst="textNoShape">
              <a:avLst/>
            </a:prstTxWarp>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defTabSz="774017" fontAlgn="auto">
              <a:spcBef>
                <a:spcPts val="0"/>
              </a:spcBef>
              <a:spcAft>
                <a:spcPts val="0"/>
              </a:spcAft>
              <a:defRPr/>
            </a:pPr>
            <a:r>
              <a:rPr lang="en-US" altLang="zh-CN" sz="825" kern="0" dirty="0">
                <a:ea typeface="微软雅黑" panose="020B0503020204020204" pitchFamily="34" charset="-122"/>
                <a:cs typeface="Calibri" panose="020F0502020204030204" pitchFamily="34" charset="0"/>
              </a:rPr>
              <a:t>UPF</a:t>
            </a:r>
            <a:endParaRPr lang="zh-CN" altLang="en-US" sz="825" kern="0" dirty="0">
              <a:ea typeface="微软雅黑" panose="020B0503020204020204" pitchFamily="34" charset="-122"/>
              <a:cs typeface="Calibri" panose="020F0502020204030204" pitchFamily="34" charset="0"/>
            </a:endParaRPr>
          </a:p>
        </p:txBody>
      </p:sp>
      <p:cxnSp>
        <p:nvCxnSpPr>
          <p:cNvPr id="35" name="直接连接符 132">
            <a:extLst>
              <a:ext uri="{FF2B5EF4-FFF2-40B4-BE49-F238E27FC236}">
                <a16:creationId xmlns:a16="http://schemas.microsoft.com/office/drawing/2014/main" id="{19D588A9-5476-49A8-AB1C-17374D3A9943}"/>
              </a:ext>
            </a:extLst>
          </p:cNvPr>
          <p:cNvCxnSpPr/>
          <p:nvPr/>
        </p:nvCxnSpPr>
        <p:spPr bwMode="auto">
          <a:xfrm flipH="1" flipV="1">
            <a:off x="8849472" y="1922077"/>
            <a:ext cx="869781" cy="837963"/>
          </a:xfrm>
          <a:prstGeom prst="line">
            <a:avLst/>
          </a:prstGeom>
          <a:ln>
            <a:headEnd type="none" w="med" len="med"/>
            <a:tailEnd type="none" w="med" len="med"/>
          </a:ln>
        </p:spPr>
        <p:style>
          <a:lnRef idx="1">
            <a:schemeClr val="accent3"/>
          </a:lnRef>
          <a:fillRef idx="0">
            <a:schemeClr val="accent3"/>
          </a:fillRef>
          <a:effectRef idx="0">
            <a:schemeClr val="accent3"/>
          </a:effectRef>
          <a:fontRef idx="minor">
            <a:schemeClr val="tx1"/>
          </a:fontRef>
        </p:style>
      </p:cxnSp>
      <p:pic>
        <p:nvPicPr>
          <p:cNvPr id="36" name="Picture 176" descr="图片26">
            <a:extLst>
              <a:ext uri="{FF2B5EF4-FFF2-40B4-BE49-F238E27FC236}">
                <a16:creationId xmlns:a16="http://schemas.microsoft.com/office/drawing/2014/main" id="{6B14B0EC-B346-4074-9DAC-7D7FAF4A7D6A}"/>
              </a:ext>
            </a:extLst>
          </p:cNvPr>
          <p:cNvPicPr>
            <a:picLocks noChangeAspect="1" noChangeArrowheads="1"/>
          </p:cNvPicPr>
          <p:nvPr/>
        </p:nvPicPr>
        <p:blipFill>
          <a:blip r:embed="rId2" cstate="print"/>
          <a:srcRect/>
          <a:stretch>
            <a:fillRect/>
          </a:stretch>
        </p:blipFill>
        <p:spPr bwMode="auto">
          <a:xfrm>
            <a:off x="7669694" y="2797891"/>
            <a:ext cx="295050" cy="208076"/>
          </a:xfrm>
          <a:prstGeom prst="rect">
            <a:avLst/>
          </a:prstGeom>
          <a:noFill/>
          <a:ln w="9525">
            <a:noFill/>
            <a:miter lim="800000"/>
            <a:headEnd/>
            <a:tailEnd/>
          </a:ln>
        </p:spPr>
      </p:pic>
      <p:sp>
        <p:nvSpPr>
          <p:cNvPr id="37" name="下箭头 181">
            <a:extLst>
              <a:ext uri="{FF2B5EF4-FFF2-40B4-BE49-F238E27FC236}">
                <a16:creationId xmlns:a16="http://schemas.microsoft.com/office/drawing/2014/main" id="{84878EEF-D459-448E-AEB3-A46EE37EDEBD}"/>
              </a:ext>
            </a:extLst>
          </p:cNvPr>
          <p:cNvSpPr/>
          <p:nvPr/>
        </p:nvSpPr>
        <p:spPr bwMode="auto">
          <a:xfrm rot="10800000">
            <a:off x="6558210" y="3476897"/>
            <a:ext cx="301673" cy="452510"/>
          </a:xfrm>
          <a:prstGeom prst="downArrow">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8100000" scaled="1"/>
            <a:tileRect/>
          </a:gradFill>
          <a:ln w="9525" cap="flat" cmpd="sng" algn="ctr">
            <a:solidFill>
              <a:srgbClr val="009900"/>
            </a:solidFill>
            <a:prstDash val="solid"/>
            <a:round/>
            <a:headEnd type="triangle" w="med" len="med"/>
            <a:tailEnd type="triangle" w="med" len="med"/>
          </a:ln>
          <a:effectLst/>
        </p:spPr>
        <p:txBody>
          <a:bodyPr wrap="none" lIns="75371" tIns="29691" rIns="75371" bIns="29691">
            <a:noAutofit/>
          </a:bodyPr>
          <a:lstStyle/>
          <a:p>
            <a:pPr marL="282796" indent="-282796">
              <a:defRPr/>
            </a:pPr>
            <a:endParaRPr lang="zh-CN" altLang="en-US" sz="1484">
              <a:solidFill>
                <a:prstClr val="black"/>
              </a:solidFill>
              <a:effectLst>
                <a:outerShdw blurRad="38100" dist="38100" dir="2700000" algn="tl">
                  <a:srgbClr val="000000">
                    <a:alpha val="43137"/>
                  </a:srgbClr>
                </a:outerShdw>
              </a:effectLst>
              <a:ea typeface="黑体" pitchFamily="2" charset="-122"/>
            </a:endParaRPr>
          </a:p>
        </p:txBody>
      </p:sp>
      <p:sp>
        <p:nvSpPr>
          <p:cNvPr id="38" name="TextBox 663">
            <a:extLst>
              <a:ext uri="{FF2B5EF4-FFF2-40B4-BE49-F238E27FC236}">
                <a16:creationId xmlns:a16="http://schemas.microsoft.com/office/drawing/2014/main" id="{C9CBE127-B158-49BA-AD71-65B43D789BC2}"/>
              </a:ext>
            </a:extLst>
          </p:cNvPr>
          <p:cNvSpPr txBox="1"/>
          <p:nvPr/>
        </p:nvSpPr>
        <p:spPr>
          <a:xfrm>
            <a:off x="6261410" y="4746791"/>
            <a:ext cx="1291308" cy="1053259"/>
          </a:xfrm>
          <a:prstGeom prst="rect">
            <a:avLst/>
          </a:prstGeom>
          <a:noFill/>
          <a:ln w="3175">
            <a:solidFill>
              <a:sysClr val="window" lastClr="FFFFFF">
                <a:lumMod val="75000"/>
              </a:sysClr>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5: MEC threats</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Untrusted </a:t>
            </a:r>
            <a:r>
              <a:rPr lang="en-GB" altLang="zh-CN" sz="907" kern="0" dirty="0">
                <a:solidFill>
                  <a:schemeClr val="bg1"/>
                </a:solidFill>
                <a:latin typeface="Calibri" pitchFamily="34" charset="0"/>
                <a:ea typeface="微软雅黑" pitchFamily="34" charset="-122"/>
              </a:rPr>
              <a:t>3</a:t>
            </a:r>
            <a:r>
              <a:rPr lang="en-US" altLang="zh-CN" sz="907" kern="0" baseline="30000" dirty="0" err="1">
                <a:solidFill>
                  <a:schemeClr val="bg1"/>
                </a:solidFill>
                <a:latin typeface="Calibri" pitchFamily="34" charset="0"/>
                <a:ea typeface="微软雅黑" pitchFamily="34" charset="-122"/>
              </a:rPr>
              <a:t>rd</a:t>
            </a:r>
            <a:r>
              <a:rPr lang="en-US" altLang="zh-CN" sz="907" kern="0" dirty="0">
                <a:solidFill>
                  <a:schemeClr val="bg1"/>
                </a:solidFill>
                <a:latin typeface="Calibri" pitchFamily="34" charset="0"/>
                <a:ea typeface="微软雅黑" pitchFamily="34" charset="-122"/>
              </a:rPr>
              <a:t> APP </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DDoS </a:t>
            </a:r>
            <a:r>
              <a:rPr lang="en-US" altLang="zh-CN" sz="907" kern="0" dirty="0" err="1">
                <a:solidFill>
                  <a:schemeClr val="bg1"/>
                </a:solidFill>
                <a:latin typeface="Calibri" pitchFamily="34" charset="0"/>
                <a:ea typeface="微软雅黑" pitchFamily="34" charset="-122"/>
              </a:rPr>
              <a:t>UPF</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Malware</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Virtualization attacks</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App layer attacks</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API Attacks</a:t>
            </a:r>
          </a:p>
        </p:txBody>
      </p:sp>
      <p:sp>
        <p:nvSpPr>
          <p:cNvPr id="39" name="TextBox 661">
            <a:extLst>
              <a:ext uri="{FF2B5EF4-FFF2-40B4-BE49-F238E27FC236}">
                <a16:creationId xmlns:a16="http://schemas.microsoft.com/office/drawing/2014/main" id="{51CD4516-F738-4833-9B84-3F6B0AF970BC}"/>
              </a:ext>
            </a:extLst>
          </p:cNvPr>
          <p:cNvSpPr txBox="1"/>
          <p:nvPr/>
        </p:nvSpPr>
        <p:spPr>
          <a:xfrm>
            <a:off x="6261410" y="3966676"/>
            <a:ext cx="1246166" cy="634490"/>
          </a:xfrm>
          <a:prstGeom prst="rect">
            <a:avLst/>
          </a:prstGeom>
          <a:noFill/>
          <a:ln w="3175">
            <a:solidFill>
              <a:sysClr val="window" lastClr="FFFFFF">
                <a:lumMod val="75000"/>
              </a:sysClr>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5: MEC assets</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err="1">
                <a:solidFill>
                  <a:schemeClr val="bg1"/>
                </a:solidFill>
                <a:latin typeface="Calibri" pitchFamily="34" charset="0"/>
                <a:ea typeface="微软雅黑" pitchFamily="34" charset="-122"/>
              </a:rPr>
              <a:t>UPF</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err="1">
                <a:solidFill>
                  <a:schemeClr val="bg1"/>
                </a:solidFill>
                <a:latin typeface="Calibri" pitchFamily="34" charset="0"/>
                <a:ea typeface="微软雅黑" pitchFamily="34" charset="-122"/>
              </a:rPr>
              <a:t>NFV</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COTS</a:t>
            </a:r>
          </a:p>
        </p:txBody>
      </p:sp>
      <p:sp>
        <p:nvSpPr>
          <p:cNvPr id="40" name="TextBox 661">
            <a:extLst>
              <a:ext uri="{FF2B5EF4-FFF2-40B4-BE49-F238E27FC236}">
                <a16:creationId xmlns:a16="http://schemas.microsoft.com/office/drawing/2014/main" id="{0C54DB2D-0206-4504-A38B-2A3E9D6A55B0}"/>
              </a:ext>
            </a:extLst>
          </p:cNvPr>
          <p:cNvSpPr txBox="1"/>
          <p:nvPr/>
        </p:nvSpPr>
        <p:spPr>
          <a:xfrm>
            <a:off x="7634684" y="3932764"/>
            <a:ext cx="1251957" cy="634490"/>
          </a:xfrm>
          <a:prstGeom prst="rect">
            <a:avLst/>
          </a:prstGeom>
          <a:noFill/>
          <a:ln w="3175">
            <a:solidFill>
              <a:sysClr val="window" lastClr="FFFFFF">
                <a:lumMod val="75000"/>
              </a:sysClr>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6: 5G Core</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User data</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OS/Software </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O&amp;M data</a:t>
            </a:r>
          </a:p>
        </p:txBody>
      </p:sp>
      <p:sp>
        <p:nvSpPr>
          <p:cNvPr id="41" name="TextBox 663">
            <a:extLst>
              <a:ext uri="{FF2B5EF4-FFF2-40B4-BE49-F238E27FC236}">
                <a16:creationId xmlns:a16="http://schemas.microsoft.com/office/drawing/2014/main" id="{F9A6502B-EA3F-480E-BE04-D8B8AE80A6FF}"/>
              </a:ext>
            </a:extLst>
          </p:cNvPr>
          <p:cNvSpPr txBox="1"/>
          <p:nvPr/>
        </p:nvSpPr>
        <p:spPr>
          <a:xfrm>
            <a:off x="7607696" y="4724555"/>
            <a:ext cx="1668126" cy="1611617"/>
          </a:xfrm>
          <a:prstGeom prst="rect">
            <a:avLst/>
          </a:prstGeom>
          <a:noFill/>
          <a:ln w="3175">
            <a:solidFill>
              <a:sysClr val="window" lastClr="FFFFFF">
                <a:lumMod val="75000"/>
              </a:sysClr>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6: 5GC threats</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GB" altLang="zh-CN" sz="907" kern="0" dirty="0" err="1">
                <a:solidFill>
                  <a:schemeClr val="bg1"/>
                </a:solidFill>
                <a:latin typeface="Calibri" pitchFamily="34" charset="0"/>
                <a:ea typeface="微软雅黑" pitchFamily="34" charset="-122"/>
              </a:rPr>
              <a:t>NFV</a:t>
            </a:r>
            <a:r>
              <a:rPr lang="en-GB" altLang="zh-CN" sz="907" kern="0" dirty="0">
                <a:solidFill>
                  <a:schemeClr val="bg1"/>
                </a:solidFill>
                <a:latin typeface="Calibri" pitchFamily="34" charset="0"/>
                <a:ea typeface="微软雅黑" pitchFamily="34" charset="-122"/>
              </a:rPr>
              <a:t>-based attacks</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Roaming (Fraud, Abuse)</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Roaming Protocol attacks ( SS7-like attacks)</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Malicious AF/</a:t>
            </a:r>
            <a:r>
              <a:rPr lang="en-US" altLang="zh-CN" sz="907" kern="0" dirty="0" err="1">
                <a:solidFill>
                  <a:schemeClr val="bg1"/>
                </a:solidFill>
                <a:latin typeface="Calibri" pitchFamily="34" charset="0"/>
                <a:ea typeface="微软雅黑" pitchFamily="34" charset="-122"/>
              </a:rPr>
              <a:t>VNF</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Unauthorized Access</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Data Tempering</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Eavesdropping</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DDOS</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OSS/5GC Attacks</a:t>
            </a:r>
          </a:p>
        </p:txBody>
      </p:sp>
      <p:sp>
        <p:nvSpPr>
          <p:cNvPr id="42" name="下箭头 186">
            <a:extLst>
              <a:ext uri="{FF2B5EF4-FFF2-40B4-BE49-F238E27FC236}">
                <a16:creationId xmlns:a16="http://schemas.microsoft.com/office/drawing/2014/main" id="{F2B8926B-A214-46EF-80C6-59BB929E47FF}"/>
              </a:ext>
            </a:extLst>
          </p:cNvPr>
          <p:cNvSpPr/>
          <p:nvPr/>
        </p:nvSpPr>
        <p:spPr bwMode="auto">
          <a:xfrm rot="10800000">
            <a:off x="7988294" y="3470021"/>
            <a:ext cx="301673" cy="452510"/>
          </a:xfrm>
          <a:prstGeom prst="downArrow">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8100000" scaled="1"/>
            <a:tileRect/>
          </a:gradFill>
          <a:ln w="9525" cap="flat" cmpd="sng" algn="ctr">
            <a:solidFill>
              <a:srgbClr val="009900"/>
            </a:solidFill>
            <a:prstDash val="solid"/>
            <a:round/>
            <a:headEnd type="triangle" w="med" len="med"/>
            <a:tailEnd type="triangle" w="med" len="med"/>
          </a:ln>
          <a:effectLst/>
        </p:spPr>
        <p:txBody>
          <a:bodyPr wrap="none" lIns="75371" tIns="29691" rIns="75371" bIns="29691">
            <a:noAutofit/>
          </a:bodyPr>
          <a:lstStyle/>
          <a:p>
            <a:pPr marL="282796" indent="-282796">
              <a:defRPr/>
            </a:pPr>
            <a:endParaRPr lang="zh-CN" altLang="en-US" sz="1484">
              <a:solidFill>
                <a:prstClr val="black"/>
              </a:solidFill>
              <a:effectLst>
                <a:outerShdw blurRad="38100" dist="38100" dir="2700000" algn="tl">
                  <a:srgbClr val="000000">
                    <a:alpha val="43137"/>
                  </a:srgbClr>
                </a:outerShdw>
              </a:effectLst>
              <a:ea typeface="黑体" pitchFamily="2" charset="-122"/>
            </a:endParaRPr>
          </a:p>
        </p:txBody>
      </p:sp>
      <p:grpSp>
        <p:nvGrpSpPr>
          <p:cNvPr id="43" name="组合 398">
            <a:extLst>
              <a:ext uri="{FF2B5EF4-FFF2-40B4-BE49-F238E27FC236}">
                <a16:creationId xmlns:a16="http://schemas.microsoft.com/office/drawing/2014/main" id="{D0F97250-3B65-4480-85EF-2427EEAADDFD}"/>
              </a:ext>
            </a:extLst>
          </p:cNvPr>
          <p:cNvGrpSpPr>
            <a:grpSpLocks noChangeAspect="1"/>
          </p:cNvGrpSpPr>
          <p:nvPr/>
        </p:nvGrpSpPr>
        <p:grpSpPr>
          <a:xfrm rot="417246" flipH="1">
            <a:off x="2224253" y="2486894"/>
            <a:ext cx="233593" cy="351445"/>
            <a:chOff x="7236296" y="2895786"/>
            <a:chExt cx="252012" cy="360040"/>
          </a:xfrm>
          <a:solidFill>
            <a:srgbClr val="00B0F0"/>
          </a:solidFill>
        </p:grpSpPr>
        <p:sp>
          <p:nvSpPr>
            <p:cNvPr id="101" name="Freeform 126">
              <a:extLst>
                <a:ext uri="{FF2B5EF4-FFF2-40B4-BE49-F238E27FC236}">
                  <a16:creationId xmlns:a16="http://schemas.microsoft.com/office/drawing/2014/main" id="{F2FEFD5A-67B9-463C-A049-5AEEA8922DB5}"/>
                </a:ext>
              </a:extLst>
            </p:cNvPr>
            <p:cNvSpPr>
              <a:spLocks noEditPoints="1"/>
            </p:cNvSpPr>
            <p:nvPr/>
          </p:nvSpPr>
          <p:spPr bwMode="auto">
            <a:xfrm>
              <a:off x="7344308" y="3003826"/>
              <a:ext cx="144000" cy="252000"/>
            </a:xfrm>
            <a:custGeom>
              <a:avLst/>
              <a:gdLst/>
              <a:ahLst/>
              <a:cxnLst>
                <a:cxn ang="0">
                  <a:pos x="69" y="0"/>
                </a:cxn>
                <a:cxn ang="0">
                  <a:pos x="22" y="22"/>
                </a:cxn>
                <a:cxn ang="0">
                  <a:pos x="0" y="69"/>
                </a:cxn>
                <a:cxn ang="0">
                  <a:pos x="4" y="450"/>
                </a:cxn>
                <a:cxn ang="0">
                  <a:pos x="43" y="498"/>
                </a:cxn>
                <a:cxn ang="0">
                  <a:pos x="286" y="502"/>
                </a:cxn>
                <a:cxn ang="0">
                  <a:pos x="312" y="498"/>
                </a:cxn>
                <a:cxn ang="0">
                  <a:pos x="355" y="450"/>
                </a:cxn>
                <a:cxn ang="0">
                  <a:pos x="355" y="69"/>
                </a:cxn>
                <a:cxn ang="0">
                  <a:pos x="333" y="22"/>
                </a:cxn>
                <a:cxn ang="0">
                  <a:pos x="286" y="0"/>
                </a:cxn>
                <a:cxn ang="0">
                  <a:pos x="65" y="455"/>
                </a:cxn>
                <a:cxn ang="0">
                  <a:pos x="52" y="416"/>
                </a:cxn>
                <a:cxn ang="0">
                  <a:pos x="65" y="403"/>
                </a:cxn>
                <a:cxn ang="0">
                  <a:pos x="138" y="416"/>
                </a:cxn>
                <a:cxn ang="0">
                  <a:pos x="138" y="446"/>
                </a:cxn>
                <a:cxn ang="0">
                  <a:pos x="216" y="446"/>
                </a:cxn>
                <a:cxn ang="0">
                  <a:pos x="208" y="459"/>
                </a:cxn>
                <a:cxn ang="0">
                  <a:pos x="199" y="468"/>
                </a:cxn>
                <a:cxn ang="0">
                  <a:pos x="195" y="468"/>
                </a:cxn>
                <a:cxn ang="0">
                  <a:pos x="169" y="468"/>
                </a:cxn>
                <a:cxn ang="0">
                  <a:pos x="169" y="468"/>
                </a:cxn>
                <a:cxn ang="0">
                  <a:pos x="160" y="463"/>
                </a:cxn>
                <a:cxn ang="0">
                  <a:pos x="156" y="459"/>
                </a:cxn>
                <a:cxn ang="0">
                  <a:pos x="151" y="450"/>
                </a:cxn>
                <a:cxn ang="0">
                  <a:pos x="147" y="446"/>
                </a:cxn>
                <a:cxn ang="0">
                  <a:pos x="147" y="433"/>
                </a:cxn>
                <a:cxn ang="0">
                  <a:pos x="151" y="416"/>
                </a:cxn>
                <a:cxn ang="0">
                  <a:pos x="156" y="407"/>
                </a:cxn>
                <a:cxn ang="0">
                  <a:pos x="169" y="398"/>
                </a:cxn>
                <a:cxn ang="0">
                  <a:pos x="177" y="394"/>
                </a:cxn>
                <a:cxn ang="0">
                  <a:pos x="182" y="394"/>
                </a:cxn>
                <a:cxn ang="0">
                  <a:pos x="190" y="394"/>
                </a:cxn>
                <a:cxn ang="0">
                  <a:pos x="199" y="398"/>
                </a:cxn>
                <a:cxn ang="0">
                  <a:pos x="208" y="407"/>
                </a:cxn>
                <a:cxn ang="0">
                  <a:pos x="216" y="416"/>
                </a:cxn>
                <a:cxn ang="0">
                  <a:pos x="221" y="424"/>
                </a:cxn>
                <a:cxn ang="0">
                  <a:pos x="221" y="433"/>
                </a:cxn>
                <a:cxn ang="0">
                  <a:pos x="307" y="442"/>
                </a:cxn>
                <a:cxn ang="0">
                  <a:pos x="290" y="455"/>
                </a:cxn>
                <a:cxn ang="0">
                  <a:pos x="229" y="446"/>
                </a:cxn>
                <a:cxn ang="0">
                  <a:pos x="225" y="416"/>
                </a:cxn>
                <a:cxn ang="0">
                  <a:pos x="290" y="403"/>
                </a:cxn>
                <a:cxn ang="0">
                  <a:pos x="307" y="442"/>
                </a:cxn>
                <a:cxn ang="0">
                  <a:pos x="307" y="329"/>
                </a:cxn>
                <a:cxn ang="0">
                  <a:pos x="260" y="359"/>
                </a:cxn>
                <a:cxn ang="0">
                  <a:pos x="73" y="355"/>
                </a:cxn>
                <a:cxn ang="0">
                  <a:pos x="43" y="312"/>
                </a:cxn>
                <a:cxn ang="0">
                  <a:pos x="48" y="69"/>
                </a:cxn>
                <a:cxn ang="0">
                  <a:pos x="95" y="39"/>
                </a:cxn>
                <a:cxn ang="0">
                  <a:pos x="281" y="43"/>
                </a:cxn>
                <a:cxn ang="0">
                  <a:pos x="312" y="87"/>
                </a:cxn>
              </a:cxnLst>
              <a:rect l="0" t="0" r="r" b="b"/>
              <a:pathLst>
                <a:path w="355" h="502">
                  <a:moveTo>
                    <a:pt x="286" y="0"/>
                  </a:moveTo>
                  <a:lnTo>
                    <a:pt x="69" y="0"/>
                  </a:lnTo>
                  <a:lnTo>
                    <a:pt x="69" y="0"/>
                  </a:lnTo>
                  <a:lnTo>
                    <a:pt x="56" y="0"/>
                  </a:lnTo>
                  <a:lnTo>
                    <a:pt x="43" y="4"/>
                  </a:lnTo>
                  <a:lnTo>
                    <a:pt x="22" y="22"/>
                  </a:lnTo>
                  <a:lnTo>
                    <a:pt x="4" y="43"/>
                  </a:lnTo>
                  <a:lnTo>
                    <a:pt x="4" y="56"/>
                  </a:lnTo>
                  <a:lnTo>
                    <a:pt x="0" y="69"/>
                  </a:lnTo>
                  <a:lnTo>
                    <a:pt x="0" y="433"/>
                  </a:lnTo>
                  <a:lnTo>
                    <a:pt x="0" y="433"/>
                  </a:lnTo>
                  <a:lnTo>
                    <a:pt x="4" y="450"/>
                  </a:lnTo>
                  <a:lnTo>
                    <a:pt x="4" y="463"/>
                  </a:lnTo>
                  <a:lnTo>
                    <a:pt x="22" y="485"/>
                  </a:lnTo>
                  <a:lnTo>
                    <a:pt x="43" y="498"/>
                  </a:lnTo>
                  <a:lnTo>
                    <a:pt x="56" y="502"/>
                  </a:lnTo>
                  <a:lnTo>
                    <a:pt x="69" y="502"/>
                  </a:lnTo>
                  <a:lnTo>
                    <a:pt x="286" y="502"/>
                  </a:lnTo>
                  <a:lnTo>
                    <a:pt x="286" y="502"/>
                  </a:lnTo>
                  <a:lnTo>
                    <a:pt x="299" y="502"/>
                  </a:lnTo>
                  <a:lnTo>
                    <a:pt x="312" y="498"/>
                  </a:lnTo>
                  <a:lnTo>
                    <a:pt x="333" y="485"/>
                  </a:lnTo>
                  <a:lnTo>
                    <a:pt x="350" y="463"/>
                  </a:lnTo>
                  <a:lnTo>
                    <a:pt x="355" y="450"/>
                  </a:lnTo>
                  <a:lnTo>
                    <a:pt x="355" y="433"/>
                  </a:lnTo>
                  <a:lnTo>
                    <a:pt x="355" y="69"/>
                  </a:lnTo>
                  <a:lnTo>
                    <a:pt x="355" y="69"/>
                  </a:lnTo>
                  <a:lnTo>
                    <a:pt x="355" y="56"/>
                  </a:lnTo>
                  <a:lnTo>
                    <a:pt x="350" y="43"/>
                  </a:lnTo>
                  <a:lnTo>
                    <a:pt x="333" y="22"/>
                  </a:lnTo>
                  <a:lnTo>
                    <a:pt x="312" y="4"/>
                  </a:lnTo>
                  <a:lnTo>
                    <a:pt x="299" y="0"/>
                  </a:lnTo>
                  <a:lnTo>
                    <a:pt x="286" y="0"/>
                  </a:lnTo>
                  <a:lnTo>
                    <a:pt x="286" y="0"/>
                  </a:lnTo>
                  <a:close/>
                  <a:moveTo>
                    <a:pt x="65" y="455"/>
                  </a:moveTo>
                  <a:lnTo>
                    <a:pt x="65" y="455"/>
                  </a:lnTo>
                  <a:lnTo>
                    <a:pt x="56" y="450"/>
                  </a:lnTo>
                  <a:lnTo>
                    <a:pt x="52" y="442"/>
                  </a:lnTo>
                  <a:lnTo>
                    <a:pt x="52" y="416"/>
                  </a:lnTo>
                  <a:lnTo>
                    <a:pt x="52" y="416"/>
                  </a:lnTo>
                  <a:lnTo>
                    <a:pt x="56" y="407"/>
                  </a:lnTo>
                  <a:lnTo>
                    <a:pt x="65" y="403"/>
                  </a:lnTo>
                  <a:lnTo>
                    <a:pt x="147" y="403"/>
                  </a:lnTo>
                  <a:lnTo>
                    <a:pt x="147" y="403"/>
                  </a:lnTo>
                  <a:lnTo>
                    <a:pt x="138" y="416"/>
                  </a:lnTo>
                  <a:lnTo>
                    <a:pt x="134" y="433"/>
                  </a:lnTo>
                  <a:lnTo>
                    <a:pt x="134" y="433"/>
                  </a:lnTo>
                  <a:lnTo>
                    <a:pt x="138" y="446"/>
                  </a:lnTo>
                  <a:lnTo>
                    <a:pt x="138" y="455"/>
                  </a:lnTo>
                  <a:lnTo>
                    <a:pt x="65" y="455"/>
                  </a:lnTo>
                  <a:close/>
                  <a:moveTo>
                    <a:pt x="216" y="446"/>
                  </a:moveTo>
                  <a:lnTo>
                    <a:pt x="216" y="446"/>
                  </a:lnTo>
                  <a:lnTo>
                    <a:pt x="208" y="459"/>
                  </a:lnTo>
                  <a:lnTo>
                    <a:pt x="208" y="459"/>
                  </a:lnTo>
                  <a:lnTo>
                    <a:pt x="203" y="463"/>
                  </a:lnTo>
                  <a:lnTo>
                    <a:pt x="203" y="463"/>
                  </a:lnTo>
                  <a:lnTo>
                    <a:pt x="199" y="468"/>
                  </a:lnTo>
                  <a:lnTo>
                    <a:pt x="195" y="468"/>
                  </a:lnTo>
                  <a:lnTo>
                    <a:pt x="195" y="468"/>
                  </a:lnTo>
                  <a:lnTo>
                    <a:pt x="195" y="468"/>
                  </a:lnTo>
                  <a:lnTo>
                    <a:pt x="195" y="468"/>
                  </a:lnTo>
                  <a:lnTo>
                    <a:pt x="182" y="468"/>
                  </a:lnTo>
                  <a:lnTo>
                    <a:pt x="169" y="468"/>
                  </a:lnTo>
                  <a:lnTo>
                    <a:pt x="169" y="468"/>
                  </a:lnTo>
                  <a:lnTo>
                    <a:pt x="169" y="468"/>
                  </a:lnTo>
                  <a:lnTo>
                    <a:pt x="169" y="468"/>
                  </a:lnTo>
                  <a:lnTo>
                    <a:pt x="164" y="463"/>
                  </a:lnTo>
                  <a:lnTo>
                    <a:pt x="160" y="463"/>
                  </a:lnTo>
                  <a:lnTo>
                    <a:pt x="160" y="463"/>
                  </a:lnTo>
                  <a:lnTo>
                    <a:pt x="156" y="459"/>
                  </a:lnTo>
                  <a:lnTo>
                    <a:pt x="156" y="459"/>
                  </a:lnTo>
                  <a:lnTo>
                    <a:pt x="156" y="459"/>
                  </a:lnTo>
                  <a:lnTo>
                    <a:pt x="156" y="459"/>
                  </a:lnTo>
                  <a:lnTo>
                    <a:pt x="151" y="455"/>
                  </a:lnTo>
                  <a:lnTo>
                    <a:pt x="151" y="450"/>
                  </a:lnTo>
                  <a:lnTo>
                    <a:pt x="151" y="450"/>
                  </a:lnTo>
                  <a:lnTo>
                    <a:pt x="147" y="446"/>
                  </a:lnTo>
                  <a:lnTo>
                    <a:pt x="147" y="446"/>
                  </a:lnTo>
                  <a:lnTo>
                    <a:pt x="147" y="446"/>
                  </a:lnTo>
                  <a:lnTo>
                    <a:pt x="147" y="433"/>
                  </a:lnTo>
                  <a:lnTo>
                    <a:pt x="147" y="433"/>
                  </a:lnTo>
                  <a:lnTo>
                    <a:pt x="147" y="420"/>
                  </a:lnTo>
                  <a:lnTo>
                    <a:pt x="147" y="420"/>
                  </a:lnTo>
                  <a:lnTo>
                    <a:pt x="151" y="416"/>
                  </a:lnTo>
                  <a:lnTo>
                    <a:pt x="151" y="416"/>
                  </a:lnTo>
                  <a:lnTo>
                    <a:pt x="156" y="407"/>
                  </a:lnTo>
                  <a:lnTo>
                    <a:pt x="156" y="407"/>
                  </a:lnTo>
                  <a:lnTo>
                    <a:pt x="169" y="398"/>
                  </a:lnTo>
                  <a:lnTo>
                    <a:pt x="169" y="398"/>
                  </a:lnTo>
                  <a:lnTo>
                    <a:pt x="169" y="398"/>
                  </a:lnTo>
                  <a:lnTo>
                    <a:pt x="173" y="394"/>
                  </a:lnTo>
                  <a:lnTo>
                    <a:pt x="177" y="394"/>
                  </a:lnTo>
                  <a:lnTo>
                    <a:pt x="177" y="394"/>
                  </a:lnTo>
                  <a:lnTo>
                    <a:pt x="182" y="394"/>
                  </a:lnTo>
                  <a:lnTo>
                    <a:pt x="182" y="394"/>
                  </a:lnTo>
                  <a:lnTo>
                    <a:pt x="182" y="394"/>
                  </a:lnTo>
                  <a:lnTo>
                    <a:pt x="182" y="394"/>
                  </a:lnTo>
                  <a:lnTo>
                    <a:pt x="190" y="394"/>
                  </a:lnTo>
                  <a:lnTo>
                    <a:pt x="190" y="394"/>
                  </a:lnTo>
                  <a:lnTo>
                    <a:pt x="195" y="398"/>
                  </a:lnTo>
                  <a:lnTo>
                    <a:pt x="199" y="398"/>
                  </a:lnTo>
                  <a:lnTo>
                    <a:pt x="199" y="398"/>
                  </a:lnTo>
                  <a:lnTo>
                    <a:pt x="199" y="398"/>
                  </a:lnTo>
                  <a:lnTo>
                    <a:pt x="199" y="398"/>
                  </a:lnTo>
                  <a:lnTo>
                    <a:pt x="208" y="407"/>
                  </a:lnTo>
                  <a:lnTo>
                    <a:pt x="216" y="416"/>
                  </a:lnTo>
                  <a:lnTo>
                    <a:pt x="216" y="416"/>
                  </a:lnTo>
                  <a:lnTo>
                    <a:pt x="216" y="416"/>
                  </a:lnTo>
                  <a:lnTo>
                    <a:pt x="216" y="420"/>
                  </a:lnTo>
                  <a:lnTo>
                    <a:pt x="221" y="424"/>
                  </a:lnTo>
                  <a:lnTo>
                    <a:pt x="221" y="424"/>
                  </a:lnTo>
                  <a:lnTo>
                    <a:pt x="221" y="429"/>
                  </a:lnTo>
                  <a:lnTo>
                    <a:pt x="221" y="433"/>
                  </a:lnTo>
                  <a:lnTo>
                    <a:pt x="221" y="433"/>
                  </a:lnTo>
                  <a:lnTo>
                    <a:pt x="216" y="446"/>
                  </a:lnTo>
                  <a:lnTo>
                    <a:pt x="216" y="446"/>
                  </a:lnTo>
                  <a:close/>
                  <a:moveTo>
                    <a:pt x="307" y="442"/>
                  </a:moveTo>
                  <a:lnTo>
                    <a:pt x="307" y="442"/>
                  </a:lnTo>
                  <a:lnTo>
                    <a:pt x="299" y="450"/>
                  </a:lnTo>
                  <a:lnTo>
                    <a:pt x="290" y="455"/>
                  </a:lnTo>
                  <a:lnTo>
                    <a:pt x="225" y="455"/>
                  </a:lnTo>
                  <a:lnTo>
                    <a:pt x="225" y="455"/>
                  </a:lnTo>
                  <a:lnTo>
                    <a:pt x="229" y="446"/>
                  </a:lnTo>
                  <a:lnTo>
                    <a:pt x="229" y="433"/>
                  </a:lnTo>
                  <a:lnTo>
                    <a:pt x="229" y="433"/>
                  </a:lnTo>
                  <a:lnTo>
                    <a:pt x="225" y="416"/>
                  </a:lnTo>
                  <a:lnTo>
                    <a:pt x="216" y="403"/>
                  </a:lnTo>
                  <a:lnTo>
                    <a:pt x="290" y="403"/>
                  </a:lnTo>
                  <a:lnTo>
                    <a:pt x="290" y="403"/>
                  </a:lnTo>
                  <a:lnTo>
                    <a:pt x="299" y="407"/>
                  </a:lnTo>
                  <a:lnTo>
                    <a:pt x="307" y="416"/>
                  </a:lnTo>
                  <a:lnTo>
                    <a:pt x="307" y="442"/>
                  </a:lnTo>
                  <a:close/>
                  <a:moveTo>
                    <a:pt x="312" y="312"/>
                  </a:moveTo>
                  <a:lnTo>
                    <a:pt x="312" y="312"/>
                  </a:lnTo>
                  <a:lnTo>
                    <a:pt x="307" y="329"/>
                  </a:lnTo>
                  <a:lnTo>
                    <a:pt x="299" y="346"/>
                  </a:lnTo>
                  <a:lnTo>
                    <a:pt x="281" y="355"/>
                  </a:lnTo>
                  <a:lnTo>
                    <a:pt x="260" y="359"/>
                  </a:lnTo>
                  <a:lnTo>
                    <a:pt x="95" y="359"/>
                  </a:lnTo>
                  <a:lnTo>
                    <a:pt x="95" y="359"/>
                  </a:lnTo>
                  <a:lnTo>
                    <a:pt x="73" y="355"/>
                  </a:lnTo>
                  <a:lnTo>
                    <a:pt x="56" y="346"/>
                  </a:lnTo>
                  <a:lnTo>
                    <a:pt x="48" y="329"/>
                  </a:lnTo>
                  <a:lnTo>
                    <a:pt x="43" y="312"/>
                  </a:lnTo>
                  <a:lnTo>
                    <a:pt x="43" y="87"/>
                  </a:lnTo>
                  <a:lnTo>
                    <a:pt x="43" y="87"/>
                  </a:lnTo>
                  <a:lnTo>
                    <a:pt x="48" y="69"/>
                  </a:lnTo>
                  <a:lnTo>
                    <a:pt x="56" y="52"/>
                  </a:lnTo>
                  <a:lnTo>
                    <a:pt x="73" y="43"/>
                  </a:lnTo>
                  <a:lnTo>
                    <a:pt x="95" y="39"/>
                  </a:lnTo>
                  <a:lnTo>
                    <a:pt x="260" y="39"/>
                  </a:lnTo>
                  <a:lnTo>
                    <a:pt x="260" y="39"/>
                  </a:lnTo>
                  <a:lnTo>
                    <a:pt x="281" y="43"/>
                  </a:lnTo>
                  <a:lnTo>
                    <a:pt x="299" y="52"/>
                  </a:lnTo>
                  <a:lnTo>
                    <a:pt x="307" y="69"/>
                  </a:lnTo>
                  <a:lnTo>
                    <a:pt x="312" y="87"/>
                  </a:lnTo>
                  <a:lnTo>
                    <a:pt x="312" y="312"/>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grpSp>
          <p:nvGrpSpPr>
            <p:cNvPr id="102" name="组合 374">
              <a:extLst>
                <a:ext uri="{FF2B5EF4-FFF2-40B4-BE49-F238E27FC236}">
                  <a16:creationId xmlns:a16="http://schemas.microsoft.com/office/drawing/2014/main" id="{0E05A297-E568-439D-A8F2-745E46DDC7ED}"/>
                </a:ext>
              </a:extLst>
            </p:cNvPr>
            <p:cNvGrpSpPr/>
            <p:nvPr/>
          </p:nvGrpSpPr>
          <p:grpSpPr>
            <a:xfrm>
              <a:off x="7236296" y="2895786"/>
              <a:ext cx="144000" cy="144000"/>
              <a:chOff x="5684157" y="2357890"/>
              <a:chExt cx="357188" cy="365126"/>
            </a:xfrm>
            <a:grpFill/>
          </p:grpSpPr>
          <p:sp>
            <p:nvSpPr>
              <p:cNvPr id="103" name="Freeform 12">
                <a:extLst>
                  <a:ext uri="{FF2B5EF4-FFF2-40B4-BE49-F238E27FC236}">
                    <a16:creationId xmlns:a16="http://schemas.microsoft.com/office/drawing/2014/main" id="{6BBFA7A7-6296-4A00-BA98-AAA395E08606}"/>
                  </a:ext>
                </a:extLst>
              </p:cNvPr>
              <p:cNvSpPr>
                <a:spLocks/>
              </p:cNvSpPr>
              <p:nvPr/>
            </p:nvSpPr>
            <p:spPr bwMode="auto">
              <a:xfrm>
                <a:off x="5684157" y="2357890"/>
                <a:ext cx="282575" cy="295275"/>
              </a:xfrm>
              <a:custGeom>
                <a:avLst/>
                <a:gdLst/>
                <a:ahLst/>
                <a:cxnLst>
                  <a:cxn ang="0">
                    <a:pos x="169" y="0"/>
                  </a:cxn>
                  <a:cxn ang="0">
                    <a:pos x="169" y="0"/>
                  </a:cxn>
                  <a:cxn ang="0">
                    <a:pos x="134" y="5"/>
                  </a:cxn>
                  <a:cxn ang="0">
                    <a:pos x="104" y="13"/>
                  </a:cxn>
                  <a:cxn ang="0">
                    <a:pos x="78" y="26"/>
                  </a:cxn>
                  <a:cxn ang="0">
                    <a:pos x="56" y="48"/>
                  </a:cxn>
                  <a:cxn ang="0">
                    <a:pos x="56" y="48"/>
                  </a:cxn>
                  <a:cxn ang="0">
                    <a:pos x="35" y="74"/>
                  </a:cxn>
                  <a:cxn ang="0">
                    <a:pos x="18" y="104"/>
                  </a:cxn>
                  <a:cxn ang="0">
                    <a:pos x="5" y="139"/>
                  </a:cxn>
                  <a:cxn ang="0">
                    <a:pos x="0" y="178"/>
                  </a:cxn>
                  <a:cxn ang="0">
                    <a:pos x="0" y="178"/>
                  </a:cxn>
                  <a:cxn ang="0">
                    <a:pos x="5" y="182"/>
                  </a:cxn>
                  <a:cxn ang="0">
                    <a:pos x="13" y="186"/>
                  </a:cxn>
                  <a:cxn ang="0">
                    <a:pos x="13" y="186"/>
                  </a:cxn>
                  <a:cxn ang="0">
                    <a:pos x="18" y="182"/>
                  </a:cxn>
                  <a:cxn ang="0">
                    <a:pos x="22" y="178"/>
                  </a:cxn>
                  <a:cxn ang="0">
                    <a:pos x="22" y="178"/>
                  </a:cxn>
                  <a:cxn ang="0">
                    <a:pos x="22" y="143"/>
                  </a:cxn>
                  <a:cxn ang="0">
                    <a:pos x="35" y="113"/>
                  </a:cxn>
                  <a:cxn ang="0">
                    <a:pos x="48" y="87"/>
                  </a:cxn>
                  <a:cxn ang="0">
                    <a:pos x="69" y="61"/>
                  </a:cxn>
                  <a:cxn ang="0">
                    <a:pos x="69" y="61"/>
                  </a:cxn>
                  <a:cxn ang="0">
                    <a:pos x="87" y="44"/>
                  </a:cxn>
                  <a:cxn ang="0">
                    <a:pos x="113" y="31"/>
                  </a:cxn>
                  <a:cxn ang="0">
                    <a:pos x="139" y="22"/>
                  </a:cxn>
                  <a:cxn ang="0">
                    <a:pos x="169" y="18"/>
                  </a:cxn>
                  <a:cxn ang="0">
                    <a:pos x="169" y="18"/>
                  </a:cxn>
                  <a:cxn ang="0">
                    <a:pos x="173" y="18"/>
                  </a:cxn>
                  <a:cxn ang="0">
                    <a:pos x="178" y="9"/>
                  </a:cxn>
                  <a:cxn ang="0">
                    <a:pos x="178" y="9"/>
                  </a:cxn>
                  <a:cxn ang="0">
                    <a:pos x="173" y="5"/>
                  </a:cxn>
                  <a:cxn ang="0">
                    <a:pos x="169" y="0"/>
                  </a:cxn>
                  <a:cxn ang="0">
                    <a:pos x="169" y="0"/>
                  </a:cxn>
                </a:cxnLst>
                <a:rect l="0" t="0" r="r" b="b"/>
                <a:pathLst>
                  <a:path w="178" h="186">
                    <a:moveTo>
                      <a:pt x="169" y="0"/>
                    </a:moveTo>
                    <a:lnTo>
                      <a:pt x="169" y="0"/>
                    </a:lnTo>
                    <a:lnTo>
                      <a:pt x="134" y="5"/>
                    </a:lnTo>
                    <a:lnTo>
                      <a:pt x="104" y="13"/>
                    </a:lnTo>
                    <a:lnTo>
                      <a:pt x="78" y="26"/>
                    </a:lnTo>
                    <a:lnTo>
                      <a:pt x="56" y="48"/>
                    </a:lnTo>
                    <a:lnTo>
                      <a:pt x="56" y="48"/>
                    </a:lnTo>
                    <a:lnTo>
                      <a:pt x="35" y="74"/>
                    </a:lnTo>
                    <a:lnTo>
                      <a:pt x="18" y="104"/>
                    </a:lnTo>
                    <a:lnTo>
                      <a:pt x="5" y="139"/>
                    </a:lnTo>
                    <a:lnTo>
                      <a:pt x="0" y="178"/>
                    </a:lnTo>
                    <a:lnTo>
                      <a:pt x="0" y="178"/>
                    </a:lnTo>
                    <a:lnTo>
                      <a:pt x="5" y="182"/>
                    </a:lnTo>
                    <a:lnTo>
                      <a:pt x="13" y="186"/>
                    </a:lnTo>
                    <a:lnTo>
                      <a:pt x="13" y="186"/>
                    </a:lnTo>
                    <a:lnTo>
                      <a:pt x="18" y="182"/>
                    </a:lnTo>
                    <a:lnTo>
                      <a:pt x="22" y="178"/>
                    </a:lnTo>
                    <a:lnTo>
                      <a:pt x="22" y="178"/>
                    </a:lnTo>
                    <a:lnTo>
                      <a:pt x="22" y="143"/>
                    </a:lnTo>
                    <a:lnTo>
                      <a:pt x="35" y="113"/>
                    </a:lnTo>
                    <a:lnTo>
                      <a:pt x="48" y="87"/>
                    </a:lnTo>
                    <a:lnTo>
                      <a:pt x="69" y="61"/>
                    </a:lnTo>
                    <a:lnTo>
                      <a:pt x="69" y="61"/>
                    </a:lnTo>
                    <a:lnTo>
                      <a:pt x="87" y="44"/>
                    </a:lnTo>
                    <a:lnTo>
                      <a:pt x="113" y="31"/>
                    </a:lnTo>
                    <a:lnTo>
                      <a:pt x="139" y="22"/>
                    </a:lnTo>
                    <a:lnTo>
                      <a:pt x="169" y="18"/>
                    </a:lnTo>
                    <a:lnTo>
                      <a:pt x="169" y="18"/>
                    </a:lnTo>
                    <a:lnTo>
                      <a:pt x="173" y="18"/>
                    </a:lnTo>
                    <a:lnTo>
                      <a:pt x="178" y="9"/>
                    </a:lnTo>
                    <a:lnTo>
                      <a:pt x="178" y="9"/>
                    </a:lnTo>
                    <a:lnTo>
                      <a:pt x="173" y="5"/>
                    </a:lnTo>
                    <a:lnTo>
                      <a:pt x="169" y="0"/>
                    </a:lnTo>
                    <a:lnTo>
                      <a:pt x="169"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sp>
            <p:nvSpPr>
              <p:cNvPr id="104" name="Freeform 13">
                <a:extLst>
                  <a:ext uri="{FF2B5EF4-FFF2-40B4-BE49-F238E27FC236}">
                    <a16:creationId xmlns:a16="http://schemas.microsoft.com/office/drawing/2014/main" id="{D9DB060C-7CC3-4348-9B7B-FF1AD3786971}"/>
                  </a:ext>
                </a:extLst>
              </p:cNvPr>
              <p:cNvSpPr>
                <a:spLocks/>
              </p:cNvSpPr>
              <p:nvPr/>
            </p:nvSpPr>
            <p:spPr bwMode="auto">
              <a:xfrm>
                <a:off x="5760357" y="2434090"/>
                <a:ext cx="239712" cy="254000"/>
              </a:xfrm>
              <a:custGeom>
                <a:avLst/>
                <a:gdLst/>
                <a:ahLst/>
                <a:cxnLst>
                  <a:cxn ang="0">
                    <a:pos x="143" y="0"/>
                  </a:cxn>
                  <a:cxn ang="0">
                    <a:pos x="143" y="0"/>
                  </a:cxn>
                  <a:cxn ang="0">
                    <a:pos x="117" y="0"/>
                  </a:cxn>
                  <a:cxn ang="0">
                    <a:pos x="91" y="9"/>
                  </a:cxn>
                  <a:cxn ang="0">
                    <a:pos x="65" y="22"/>
                  </a:cxn>
                  <a:cxn ang="0">
                    <a:pos x="43" y="39"/>
                  </a:cxn>
                  <a:cxn ang="0">
                    <a:pos x="43" y="39"/>
                  </a:cxn>
                  <a:cxn ang="0">
                    <a:pos x="26" y="65"/>
                  </a:cxn>
                  <a:cxn ang="0">
                    <a:pos x="13" y="91"/>
                  </a:cxn>
                  <a:cxn ang="0">
                    <a:pos x="4" y="121"/>
                  </a:cxn>
                  <a:cxn ang="0">
                    <a:pos x="0" y="151"/>
                  </a:cxn>
                  <a:cxn ang="0">
                    <a:pos x="0" y="151"/>
                  </a:cxn>
                  <a:cxn ang="0">
                    <a:pos x="4" y="160"/>
                  </a:cxn>
                  <a:cxn ang="0">
                    <a:pos x="8" y="160"/>
                  </a:cxn>
                  <a:cxn ang="0">
                    <a:pos x="8" y="160"/>
                  </a:cxn>
                  <a:cxn ang="0">
                    <a:pos x="17" y="160"/>
                  </a:cxn>
                  <a:cxn ang="0">
                    <a:pos x="17" y="151"/>
                  </a:cxn>
                  <a:cxn ang="0">
                    <a:pos x="17" y="151"/>
                  </a:cxn>
                  <a:cxn ang="0">
                    <a:pos x="21" y="121"/>
                  </a:cxn>
                  <a:cxn ang="0">
                    <a:pos x="30" y="95"/>
                  </a:cxn>
                  <a:cxn ang="0">
                    <a:pos x="43" y="74"/>
                  </a:cxn>
                  <a:cxn ang="0">
                    <a:pos x="56" y="52"/>
                  </a:cxn>
                  <a:cxn ang="0">
                    <a:pos x="56" y="52"/>
                  </a:cxn>
                  <a:cxn ang="0">
                    <a:pos x="78" y="39"/>
                  </a:cxn>
                  <a:cxn ang="0">
                    <a:pos x="95" y="26"/>
                  </a:cxn>
                  <a:cxn ang="0">
                    <a:pos x="117" y="22"/>
                  </a:cxn>
                  <a:cxn ang="0">
                    <a:pos x="143" y="17"/>
                  </a:cxn>
                  <a:cxn ang="0">
                    <a:pos x="143" y="17"/>
                  </a:cxn>
                  <a:cxn ang="0">
                    <a:pos x="151" y="13"/>
                  </a:cxn>
                  <a:cxn ang="0">
                    <a:pos x="151" y="9"/>
                  </a:cxn>
                  <a:cxn ang="0">
                    <a:pos x="151" y="9"/>
                  </a:cxn>
                  <a:cxn ang="0">
                    <a:pos x="151" y="0"/>
                  </a:cxn>
                  <a:cxn ang="0">
                    <a:pos x="143" y="0"/>
                  </a:cxn>
                  <a:cxn ang="0">
                    <a:pos x="143" y="0"/>
                  </a:cxn>
                </a:cxnLst>
                <a:rect l="0" t="0" r="r" b="b"/>
                <a:pathLst>
                  <a:path w="151" h="160">
                    <a:moveTo>
                      <a:pt x="143" y="0"/>
                    </a:moveTo>
                    <a:lnTo>
                      <a:pt x="143" y="0"/>
                    </a:lnTo>
                    <a:lnTo>
                      <a:pt x="117" y="0"/>
                    </a:lnTo>
                    <a:lnTo>
                      <a:pt x="91" y="9"/>
                    </a:lnTo>
                    <a:lnTo>
                      <a:pt x="65" y="22"/>
                    </a:lnTo>
                    <a:lnTo>
                      <a:pt x="43" y="39"/>
                    </a:lnTo>
                    <a:lnTo>
                      <a:pt x="43" y="39"/>
                    </a:lnTo>
                    <a:lnTo>
                      <a:pt x="26" y="65"/>
                    </a:lnTo>
                    <a:lnTo>
                      <a:pt x="13" y="91"/>
                    </a:lnTo>
                    <a:lnTo>
                      <a:pt x="4" y="121"/>
                    </a:lnTo>
                    <a:lnTo>
                      <a:pt x="0" y="151"/>
                    </a:lnTo>
                    <a:lnTo>
                      <a:pt x="0" y="151"/>
                    </a:lnTo>
                    <a:lnTo>
                      <a:pt x="4" y="160"/>
                    </a:lnTo>
                    <a:lnTo>
                      <a:pt x="8" y="160"/>
                    </a:lnTo>
                    <a:lnTo>
                      <a:pt x="8" y="160"/>
                    </a:lnTo>
                    <a:lnTo>
                      <a:pt x="17" y="160"/>
                    </a:lnTo>
                    <a:lnTo>
                      <a:pt x="17" y="151"/>
                    </a:lnTo>
                    <a:lnTo>
                      <a:pt x="17" y="151"/>
                    </a:lnTo>
                    <a:lnTo>
                      <a:pt x="21" y="121"/>
                    </a:lnTo>
                    <a:lnTo>
                      <a:pt x="30" y="95"/>
                    </a:lnTo>
                    <a:lnTo>
                      <a:pt x="43" y="74"/>
                    </a:lnTo>
                    <a:lnTo>
                      <a:pt x="56" y="52"/>
                    </a:lnTo>
                    <a:lnTo>
                      <a:pt x="56" y="52"/>
                    </a:lnTo>
                    <a:lnTo>
                      <a:pt x="78" y="39"/>
                    </a:lnTo>
                    <a:lnTo>
                      <a:pt x="95" y="26"/>
                    </a:lnTo>
                    <a:lnTo>
                      <a:pt x="117" y="22"/>
                    </a:lnTo>
                    <a:lnTo>
                      <a:pt x="143" y="17"/>
                    </a:lnTo>
                    <a:lnTo>
                      <a:pt x="143" y="17"/>
                    </a:lnTo>
                    <a:lnTo>
                      <a:pt x="151" y="13"/>
                    </a:lnTo>
                    <a:lnTo>
                      <a:pt x="151" y="9"/>
                    </a:lnTo>
                    <a:lnTo>
                      <a:pt x="151" y="9"/>
                    </a:lnTo>
                    <a:lnTo>
                      <a:pt x="151" y="0"/>
                    </a:lnTo>
                    <a:lnTo>
                      <a:pt x="143" y="0"/>
                    </a:lnTo>
                    <a:lnTo>
                      <a:pt x="143"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sp>
            <p:nvSpPr>
              <p:cNvPr id="105" name="Freeform 14">
                <a:extLst>
                  <a:ext uri="{FF2B5EF4-FFF2-40B4-BE49-F238E27FC236}">
                    <a16:creationId xmlns:a16="http://schemas.microsoft.com/office/drawing/2014/main" id="{8347ABC6-1965-4401-A4E2-51C7480D59D7}"/>
                  </a:ext>
                </a:extLst>
              </p:cNvPr>
              <p:cNvSpPr>
                <a:spLocks/>
              </p:cNvSpPr>
              <p:nvPr/>
            </p:nvSpPr>
            <p:spPr bwMode="auto">
              <a:xfrm>
                <a:off x="5834970" y="2502353"/>
                <a:ext cx="206375" cy="220663"/>
              </a:xfrm>
              <a:custGeom>
                <a:avLst/>
                <a:gdLst/>
                <a:ahLst/>
                <a:cxnLst>
                  <a:cxn ang="0">
                    <a:pos x="117" y="0"/>
                  </a:cxn>
                  <a:cxn ang="0">
                    <a:pos x="117" y="0"/>
                  </a:cxn>
                  <a:cxn ang="0">
                    <a:pos x="96" y="5"/>
                  </a:cxn>
                  <a:cxn ang="0">
                    <a:pos x="74" y="13"/>
                  </a:cxn>
                  <a:cxn ang="0">
                    <a:pos x="52" y="22"/>
                  </a:cxn>
                  <a:cxn ang="0">
                    <a:pos x="35" y="39"/>
                  </a:cxn>
                  <a:cxn ang="0">
                    <a:pos x="35" y="39"/>
                  </a:cxn>
                  <a:cxn ang="0">
                    <a:pos x="22" y="56"/>
                  </a:cxn>
                  <a:cxn ang="0">
                    <a:pos x="9" y="78"/>
                  </a:cxn>
                  <a:cxn ang="0">
                    <a:pos x="0" y="104"/>
                  </a:cxn>
                  <a:cxn ang="0">
                    <a:pos x="0" y="130"/>
                  </a:cxn>
                  <a:cxn ang="0">
                    <a:pos x="0" y="130"/>
                  </a:cxn>
                  <a:cxn ang="0">
                    <a:pos x="0" y="139"/>
                  </a:cxn>
                  <a:cxn ang="0">
                    <a:pos x="9" y="139"/>
                  </a:cxn>
                  <a:cxn ang="0">
                    <a:pos x="9" y="139"/>
                  </a:cxn>
                  <a:cxn ang="0">
                    <a:pos x="13" y="139"/>
                  </a:cxn>
                  <a:cxn ang="0">
                    <a:pos x="18" y="130"/>
                  </a:cxn>
                  <a:cxn ang="0">
                    <a:pos x="18" y="130"/>
                  </a:cxn>
                  <a:cxn ang="0">
                    <a:pos x="18" y="108"/>
                  </a:cxn>
                  <a:cxn ang="0">
                    <a:pos x="26" y="87"/>
                  </a:cxn>
                  <a:cxn ang="0">
                    <a:pos x="35" y="65"/>
                  </a:cxn>
                  <a:cxn ang="0">
                    <a:pos x="48" y="52"/>
                  </a:cxn>
                  <a:cxn ang="0">
                    <a:pos x="48" y="52"/>
                  </a:cxn>
                  <a:cxn ang="0">
                    <a:pos x="65" y="39"/>
                  </a:cxn>
                  <a:cxn ang="0">
                    <a:pos x="83" y="31"/>
                  </a:cxn>
                  <a:cxn ang="0">
                    <a:pos x="100" y="22"/>
                  </a:cxn>
                  <a:cxn ang="0">
                    <a:pos x="117" y="22"/>
                  </a:cxn>
                  <a:cxn ang="0">
                    <a:pos x="117" y="22"/>
                  </a:cxn>
                  <a:cxn ang="0">
                    <a:pos x="126" y="18"/>
                  </a:cxn>
                  <a:cxn ang="0">
                    <a:pos x="130" y="13"/>
                  </a:cxn>
                  <a:cxn ang="0">
                    <a:pos x="130" y="13"/>
                  </a:cxn>
                  <a:cxn ang="0">
                    <a:pos x="126" y="5"/>
                  </a:cxn>
                  <a:cxn ang="0">
                    <a:pos x="117" y="0"/>
                  </a:cxn>
                  <a:cxn ang="0">
                    <a:pos x="117" y="0"/>
                  </a:cxn>
                </a:cxnLst>
                <a:rect l="0" t="0" r="r" b="b"/>
                <a:pathLst>
                  <a:path w="130" h="139">
                    <a:moveTo>
                      <a:pt x="117" y="0"/>
                    </a:moveTo>
                    <a:lnTo>
                      <a:pt x="117" y="0"/>
                    </a:lnTo>
                    <a:lnTo>
                      <a:pt x="96" y="5"/>
                    </a:lnTo>
                    <a:lnTo>
                      <a:pt x="74" y="13"/>
                    </a:lnTo>
                    <a:lnTo>
                      <a:pt x="52" y="22"/>
                    </a:lnTo>
                    <a:lnTo>
                      <a:pt x="35" y="39"/>
                    </a:lnTo>
                    <a:lnTo>
                      <a:pt x="35" y="39"/>
                    </a:lnTo>
                    <a:lnTo>
                      <a:pt x="22" y="56"/>
                    </a:lnTo>
                    <a:lnTo>
                      <a:pt x="9" y="78"/>
                    </a:lnTo>
                    <a:lnTo>
                      <a:pt x="0" y="104"/>
                    </a:lnTo>
                    <a:lnTo>
                      <a:pt x="0" y="130"/>
                    </a:lnTo>
                    <a:lnTo>
                      <a:pt x="0" y="130"/>
                    </a:lnTo>
                    <a:lnTo>
                      <a:pt x="0" y="139"/>
                    </a:lnTo>
                    <a:lnTo>
                      <a:pt x="9" y="139"/>
                    </a:lnTo>
                    <a:lnTo>
                      <a:pt x="9" y="139"/>
                    </a:lnTo>
                    <a:lnTo>
                      <a:pt x="13" y="139"/>
                    </a:lnTo>
                    <a:lnTo>
                      <a:pt x="18" y="130"/>
                    </a:lnTo>
                    <a:lnTo>
                      <a:pt x="18" y="130"/>
                    </a:lnTo>
                    <a:lnTo>
                      <a:pt x="18" y="108"/>
                    </a:lnTo>
                    <a:lnTo>
                      <a:pt x="26" y="87"/>
                    </a:lnTo>
                    <a:lnTo>
                      <a:pt x="35" y="65"/>
                    </a:lnTo>
                    <a:lnTo>
                      <a:pt x="48" y="52"/>
                    </a:lnTo>
                    <a:lnTo>
                      <a:pt x="48" y="52"/>
                    </a:lnTo>
                    <a:lnTo>
                      <a:pt x="65" y="39"/>
                    </a:lnTo>
                    <a:lnTo>
                      <a:pt x="83" y="31"/>
                    </a:lnTo>
                    <a:lnTo>
                      <a:pt x="100" y="22"/>
                    </a:lnTo>
                    <a:lnTo>
                      <a:pt x="117" y="22"/>
                    </a:lnTo>
                    <a:lnTo>
                      <a:pt x="117" y="22"/>
                    </a:lnTo>
                    <a:lnTo>
                      <a:pt x="126" y="18"/>
                    </a:lnTo>
                    <a:lnTo>
                      <a:pt x="130" y="13"/>
                    </a:lnTo>
                    <a:lnTo>
                      <a:pt x="130" y="13"/>
                    </a:lnTo>
                    <a:lnTo>
                      <a:pt x="126" y="5"/>
                    </a:lnTo>
                    <a:lnTo>
                      <a:pt x="117" y="0"/>
                    </a:lnTo>
                    <a:lnTo>
                      <a:pt x="117"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grpSp>
      </p:grpSp>
      <p:grpSp>
        <p:nvGrpSpPr>
          <p:cNvPr id="44" name="组合 398">
            <a:extLst>
              <a:ext uri="{FF2B5EF4-FFF2-40B4-BE49-F238E27FC236}">
                <a16:creationId xmlns:a16="http://schemas.microsoft.com/office/drawing/2014/main" id="{430A9B31-A3DC-467B-A54C-00A252A8DC51}"/>
              </a:ext>
            </a:extLst>
          </p:cNvPr>
          <p:cNvGrpSpPr>
            <a:grpSpLocks noChangeAspect="1"/>
          </p:cNvGrpSpPr>
          <p:nvPr/>
        </p:nvGrpSpPr>
        <p:grpSpPr>
          <a:xfrm rot="417246" flipH="1">
            <a:off x="2422508" y="1609882"/>
            <a:ext cx="233593" cy="351445"/>
            <a:chOff x="7236296" y="2895786"/>
            <a:chExt cx="252012" cy="360040"/>
          </a:xfrm>
          <a:solidFill>
            <a:srgbClr val="00B0F0"/>
          </a:solidFill>
        </p:grpSpPr>
        <p:sp>
          <p:nvSpPr>
            <p:cNvPr id="96" name="Freeform 126">
              <a:extLst>
                <a:ext uri="{FF2B5EF4-FFF2-40B4-BE49-F238E27FC236}">
                  <a16:creationId xmlns:a16="http://schemas.microsoft.com/office/drawing/2014/main" id="{601609CB-8CE8-493C-B6F5-CB710621F1F2}"/>
                </a:ext>
              </a:extLst>
            </p:cNvPr>
            <p:cNvSpPr>
              <a:spLocks noEditPoints="1"/>
            </p:cNvSpPr>
            <p:nvPr/>
          </p:nvSpPr>
          <p:spPr bwMode="auto">
            <a:xfrm>
              <a:off x="7344308" y="3003826"/>
              <a:ext cx="144000" cy="252000"/>
            </a:xfrm>
            <a:custGeom>
              <a:avLst/>
              <a:gdLst/>
              <a:ahLst/>
              <a:cxnLst>
                <a:cxn ang="0">
                  <a:pos x="69" y="0"/>
                </a:cxn>
                <a:cxn ang="0">
                  <a:pos x="22" y="22"/>
                </a:cxn>
                <a:cxn ang="0">
                  <a:pos x="0" y="69"/>
                </a:cxn>
                <a:cxn ang="0">
                  <a:pos x="4" y="450"/>
                </a:cxn>
                <a:cxn ang="0">
                  <a:pos x="43" y="498"/>
                </a:cxn>
                <a:cxn ang="0">
                  <a:pos x="286" y="502"/>
                </a:cxn>
                <a:cxn ang="0">
                  <a:pos x="312" y="498"/>
                </a:cxn>
                <a:cxn ang="0">
                  <a:pos x="355" y="450"/>
                </a:cxn>
                <a:cxn ang="0">
                  <a:pos x="355" y="69"/>
                </a:cxn>
                <a:cxn ang="0">
                  <a:pos x="333" y="22"/>
                </a:cxn>
                <a:cxn ang="0">
                  <a:pos x="286" y="0"/>
                </a:cxn>
                <a:cxn ang="0">
                  <a:pos x="65" y="455"/>
                </a:cxn>
                <a:cxn ang="0">
                  <a:pos x="52" y="416"/>
                </a:cxn>
                <a:cxn ang="0">
                  <a:pos x="65" y="403"/>
                </a:cxn>
                <a:cxn ang="0">
                  <a:pos x="138" y="416"/>
                </a:cxn>
                <a:cxn ang="0">
                  <a:pos x="138" y="446"/>
                </a:cxn>
                <a:cxn ang="0">
                  <a:pos x="216" y="446"/>
                </a:cxn>
                <a:cxn ang="0">
                  <a:pos x="208" y="459"/>
                </a:cxn>
                <a:cxn ang="0">
                  <a:pos x="199" y="468"/>
                </a:cxn>
                <a:cxn ang="0">
                  <a:pos x="195" y="468"/>
                </a:cxn>
                <a:cxn ang="0">
                  <a:pos x="169" y="468"/>
                </a:cxn>
                <a:cxn ang="0">
                  <a:pos x="169" y="468"/>
                </a:cxn>
                <a:cxn ang="0">
                  <a:pos x="160" y="463"/>
                </a:cxn>
                <a:cxn ang="0">
                  <a:pos x="156" y="459"/>
                </a:cxn>
                <a:cxn ang="0">
                  <a:pos x="151" y="450"/>
                </a:cxn>
                <a:cxn ang="0">
                  <a:pos x="147" y="446"/>
                </a:cxn>
                <a:cxn ang="0">
                  <a:pos x="147" y="433"/>
                </a:cxn>
                <a:cxn ang="0">
                  <a:pos x="151" y="416"/>
                </a:cxn>
                <a:cxn ang="0">
                  <a:pos x="156" y="407"/>
                </a:cxn>
                <a:cxn ang="0">
                  <a:pos x="169" y="398"/>
                </a:cxn>
                <a:cxn ang="0">
                  <a:pos x="177" y="394"/>
                </a:cxn>
                <a:cxn ang="0">
                  <a:pos x="182" y="394"/>
                </a:cxn>
                <a:cxn ang="0">
                  <a:pos x="190" y="394"/>
                </a:cxn>
                <a:cxn ang="0">
                  <a:pos x="199" y="398"/>
                </a:cxn>
                <a:cxn ang="0">
                  <a:pos x="208" y="407"/>
                </a:cxn>
                <a:cxn ang="0">
                  <a:pos x="216" y="416"/>
                </a:cxn>
                <a:cxn ang="0">
                  <a:pos x="221" y="424"/>
                </a:cxn>
                <a:cxn ang="0">
                  <a:pos x="221" y="433"/>
                </a:cxn>
                <a:cxn ang="0">
                  <a:pos x="307" y="442"/>
                </a:cxn>
                <a:cxn ang="0">
                  <a:pos x="290" y="455"/>
                </a:cxn>
                <a:cxn ang="0">
                  <a:pos x="229" y="446"/>
                </a:cxn>
                <a:cxn ang="0">
                  <a:pos x="225" y="416"/>
                </a:cxn>
                <a:cxn ang="0">
                  <a:pos x="290" y="403"/>
                </a:cxn>
                <a:cxn ang="0">
                  <a:pos x="307" y="442"/>
                </a:cxn>
                <a:cxn ang="0">
                  <a:pos x="307" y="329"/>
                </a:cxn>
                <a:cxn ang="0">
                  <a:pos x="260" y="359"/>
                </a:cxn>
                <a:cxn ang="0">
                  <a:pos x="73" y="355"/>
                </a:cxn>
                <a:cxn ang="0">
                  <a:pos x="43" y="312"/>
                </a:cxn>
                <a:cxn ang="0">
                  <a:pos x="48" y="69"/>
                </a:cxn>
                <a:cxn ang="0">
                  <a:pos x="95" y="39"/>
                </a:cxn>
                <a:cxn ang="0">
                  <a:pos x="281" y="43"/>
                </a:cxn>
                <a:cxn ang="0">
                  <a:pos x="312" y="87"/>
                </a:cxn>
              </a:cxnLst>
              <a:rect l="0" t="0" r="r" b="b"/>
              <a:pathLst>
                <a:path w="355" h="502">
                  <a:moveTo>
                    <a:pt x="286" y="0"/>
                  </a:moveTo>
                  <a:lnTo>
                    <a:pt x="69" y="0"/>
                  </a:lnTo>
                  <a:lnTo>
                    <a:pt x="69" y="0"/>
                  </a:lnTo>
                  <a:lnTo>
                    <a:pt x="56" y="0"/>
                  </a:lnTo>
                  <a:lnTo>
                    <a:pt x="43" y="4"/>
                  </a:lnTo>
                  <a:lnTo>
                    <a:pt x="22" y="22"/>
                  </a:lnTo>
                  <a:lnTo>
                    <a:pt x="4" y="43"/>
                  </a:lnTo>
                  <a:lnTo>
                    <a:pt x="4" y="56"/>
                  </a:lnTo>
                  <a:lnTo>
                    <a:pt x="0" y="69"/>
                  </a:lnTo>
                  <a:lnTo>
                    <a:pt x="0" y="433"/>
                  </a:lnTo>
                  <a:lnTo>
                    <a:pt x="0" y="433"/>
                  </a:lnTo>
                  <a:lnTo>
                    <a:pt x="4" y="450"/>
                  </a:lnTo>
                  <a:lnTo>
                    <a:pt x="4" y="463"/>
                  </a:lnTo>
                  <a:lnTo>
                    <a:pt x="22" y="485"/>
                  </a:lnTo>
                  <a:lnTo>
                    <a:pt x="43" y="498"/>
                  </a:lnTo>
                  <a:lnTo>
                    <a:pt x="56" y="502"/>
                  </a:lnTo>
                  <a:lnTo>
                    <a:pt x="69" y="502"/>
                  </a:lnTo>
                  <a:lnTo>
                    <a:pt x="286" y="502"/>
                  </a:lnTo>
                  <a:lnTo>
                    <a:pt x="286" y="502"/>
                  </a:lnTo>
                  <a:lnTo>
                    <a:pt x="299" y="502"/>
                  </a:lnTo>
                  <a:lnTo>
                    <a:pt x="312" y="498"/>
                  </a:lnTo>
                  <a:lnTo>
                    <a:pt x="333" y="485"/>
                  </a:lnTo>
                  <a:lnTo>
                    <a:pt x="350" y="463"/>
                  </a:lnTo>
                  <a:lnTo>
                    <a:pt x="355" y="450"/>
                  </a:lnTo>
                  <a:lnTo>
                    <a:pt x="355" y="433"/>
                  </a:lnTo>
                  <a:lnTo>
                    <a:pt x="355" y="69"/>
                  </a:lnTo>
                  <a:lnTo>
                    <a:pt x="355" y="69"/>
                  </a:lnTo>
                  <a:lnTo>
                    <a:pt x="355" y="56"/>
                  </a:lnTo>
                  <a:lnTo>
                    <a:pt x="350" y="43"/>
                  </a:lnTo>
                  <a:lnTo>
                    <a:pt x="333" y="22"/>
                  </a:lnTo>
                  <a:lnTo>
                    <a:pt x="312" y="4"/>
                  </a:lnTo>
                  <a:lnTo>
                    <a:pt x="299" y="0"/>
                  </a:lnTo>
                  <a:lnTo>
                    <a:pt x="286" y="0"/>
                  </a:lnTo>
                  <a:lnTo>
                    <a:pt x="286" y="0"/>
                  </a:lnTo>
                  <a:close/>
                  <a:moveTo>
                    <a:pt x="65" y="455"/>
                  </a:moveTo>
                  <a:lnTo>
                    <a:pt x="65" y="455"/>
                  </a:lnTo>
                  <a:lnTo>
                    <a:pt x="56" y="450"/>
                  </a:lnTo>
                  <a:lnTo>
                    <a:pt x="52" y="442"/>
                  </a:lnTo>
                  <a:lnTo>
                    <a:pt x="52" y="416"/>
                  </a:lnTo>
                  <a:lnTo>
                    <a:pt x="52" y="416"/>
                  </a:lnTo>
                  <a:lnTo>
                    <a:pt x="56" y="407"/>
                  </a:lnTo>
                  <a:lnTo>
                    <a:pt x="65" y="403"/>
                  </a:lnTo>
                  <a:lnTo>
                    <a:pt x="147" y="403"/>
                  </a:lnTo>
                  <a:lnTo>
                    <a:pt x="147" y="403"/>
                  </a:lnTo>
                  <a:lnTo>
                    <a:pt x="138" y="416"/>
                  </a:lnTo>
                  <a:lnTo>
                    <a:pt x="134" y="433"/>
                  </a:lnTo>
                  <a:lnTo>
                    <a:pt x="134" y="433"/>
                  </a:lnTo>
                  <a:lnTo>
                    <a:pt x="138" y="446"/>
                  </a:lnTo>
                  <a:lnTo>
                    <a:pt x="138" y="455"/>
                  </a:lnTo>
                  <a:lnTo>
                    <a:pt x="65" y="455"/>
                  </a:lnTo>
                  <a:close/>
                  <a:moveTo>
                    <a:pt x="216" y="446"/>
                  </a:moveTo>
                  <a:lnTo>
                    <a:pt x="216" y="446"/>
                  </a:lnTo>
                  <a:lnTo>
                    <a:pt x="208" y="459"/>
                  </a:lnTo>
                  <a:lnTo>
                    <a:pt x="208" y="459"/>
                  </a:lnTo>
                  <a:lnTo>
                    <a:pt x="203" y="463"/>
                  </a:lnTo>
                  <a:lnTo>
                    <a:pt x="203" y="463"/>
                  </a:lnTo>
                  <a:lnTo>
                    <a:pt x="199" y="468"/>
                  </a:lnTo>
                  <a:lnTo>
                    <a:pt x="195" y="468"/>
                  </a:lnTo>
                  <a:lnTo>
                    <a:pt x="195" y="468"/>
                  </a:lnTo>
                  <a:lnTo>
                    <a:pt x="195" y="468"/>
                  </a:lnTo>
                  <a:lnTo>
                    <a:pt x="195" y="468"/>
                  </a:lnTo>
                  <a:lnTo>
                    <a:pt x="182" y="468"/>
                  </a:lnTo>
                  <a:lnTo>
                    <a:pt x="169" y="468"/>
                  </a:lnTo>
                  <a:lnTo>
                    <a:pt x="169" y="468"/>
                  </a:lnTo>
                  <a:lnTo>
                    <a:pt x="169" y="468"/>
                  </a:lnTo>
                  <a:lnTo>
                    <a:pt x="169" y="468"/>
                  </a:lnTo>
                  <a:lnTo>
                    <a:pt x="164" y="463"/>
                  </a:lnTo>
                  <a:lnTo>
                    <a:pt x="160" y="463"/>
                  </a:lnTo>
                  <a:lnTo>
                    <a:pt x="160" y="463"/>
                  </a:lnTo>
                  <a:lnTo>
                    <a:pt x="156" y="459"/>
                  </a:lnTo>
                  <a:lnTo>
                    <a:pt x="156" y="459"/>
                  </a:lnTo>
                  <a:lnTo>
                    <a:pt x="156" y="459"/>
                  </a:lnTo>
                  <a:lnTo>
                    <a:pt x="156" y="459"/>
                  </a:lnTo>
                  <a:lnTo>
                    <a:pt x="151" y="455"/>
                  </a:lnTo>
                  <a:lnTo>
                    <a:pt x="151" y="450"/>
                  </a:lnTo>
                  <a:lnTo>
                    <a:pt x="151" y="450"/>
                  </a:lnTo>
                  <a:lnTo>
                    <a:pt x="147" y="446"/>
                  </a:lnTo>
                  <a:lnTo>
                    <a:pt x="147" y="446"/>
                  </a:lnTo>
                  <a:lnTo>
                    <a:pt x="147" y="446"/>
                  </a:lnTo>
                  <a:lnTo>
                    <a:pt x="147" y="433"/>
                  </a:lnTo>
                  <a:lnTo>
                    <a:pt x="147" y="433"/>
                  </a:lnTo>
                  <a:lnTo>
                    <a:pt x="147" y="420"/>
                  </a:lnTo>
                  <a:lnTo>
                    <a:pt x="147" y="420"/>
                  </a:lnTo>
                  <a:lnTo>
                    <a:pt x="151" y="416"/>
                  </a:lnTo>
                  <a:lnTo>
                    <a:pt x="151" y="416"/>
                  </a:lnTo>
                  <a:lnTo>
                    <a:pt x="156" y="407"/>
                  </a:lnTo>
                  <a:lnTo>
                    <a:pt x="156" y="407"/>
                  </a:lnTo>
                  <a:lnTo>
                    <a:pt x="169" y="398"/>
                  </a:lnTo>
                  <a:lnTo>
                    <a:pt x="169" y="398"/>
                  </a:lnTo>
                  <a:lnTo>
                    <a:pt x="169" y="398"/>
                  </a:lnTo>
                  <a:lnTo>
                    <a:pt x="173" y="394"/>
                  </a:lnTo>
                  <a:lnTo>
                    <a:pt x="177" y="394"/>
                  </a:lnTo>
                  <a:lnTo>
                    <a:pt x="177" y="394"/>
                  </a:lnTo>
                  <a:lnTo>
                    <a:pt x="182" y="394"/>
                  </a:lnTo>
                  <a:lnTo>
                    <a:pt x="182" y="394"/>
                  </a:lnTo>
                  <a:lnTo>
                    <a:pt x="182" y="394"/>
                  </a:lnTo>
                  <a:lnTo>
                    <a:pt x="182" y="394"/>
                  </a:lnTo>
                  <a:lnTo>
                    <a:pt x="190" y="394"/>
                  </a:lnTo>
                  <a:lnTo>
                    <a:pt x="190" y="394"/>
                  </a:lnTo>
                  <a:lnTo>
                    <a:pt x="195" y="398"/>
                  </a:lnTo>
                  <a:lnTo>
                    <a:pt x="199" y="398"/>
                  </a:lnTo>
                  <a:lnTo>
                    <a:pt x="199" y="398"/>
                  </a:lnTo>
                  <a:lnTo>
                    <a:pt x="199" y="398"/>
                  </a:lnTo>
                  <a:lnTo>
                    <a:pt x="199" y="398"/>
                  </a:lnTo>
                  <a:lnTo>
                    <a:pt x="208" y="407"/>
                  </a:lnTo>
                  <a:lnTo>
                    <a:pt x="216" y="416"/>
                  </a:lnTo>
                  <a:lnTo>
                    <a:pt x="216" y="416"/>
                  </a:lnTo>
                  <a:lnTo>
                    <a:pt x="216" y="416"/>
                  </a:lnTo>
                  <a:lnTo>
                    <a:pt x="216" y="420"/>
                  </a:lnTo>
                  <a:lnTo>
                    <a:pt x="221" y="424"/>
                  </a:lnTo>
                  <a:lnTo>
                    <a:pt x="221" y="424"/>
                  </a:lnTo>
                  <a:lnTo>
                    <a:pt x="221" y="429"/>
                  </a:lnTo>
                  <a:lnTo>
                    <a:pt x="221" y="433"/>
                  </a:lnTo>
                  <a:lnTo>
                    <a:pt x="221" y="433"/>
                  </a:lnTo>
                  <a:lnTo>
                    <a:pt x="216" y="446"/>
                  </a:lnTo>
                  <a:lnTo>
                    <a:pt x="216" y="446"/>
                  </a:lnTo>
                  <a:close/>
                  <a:moveTo>
                    <a:pt x="307" y="442"/>
                  </a:moveTo>
                  <a:lnTo>
                    <a:pt x="307" y="442"/>
                  </a:lnTo>
                  <a:lnTo>
                    <a:pt x="299" y="450"/>
                  </a:lnTo>
                  <a:lnTo>
                    <a:pt x="290" y="455"/>
                  </a:lnTo>
                  <a:lnTo>
                    <a:pt x="225" y="455"/>
                  </a:lnTo>
                  <a:lnTo>
                    <a:pt x="225" y="455"/>
                  </a:lnTo>
                  <a:lnTo>
                    <a:pt x="229" y="446"/>
                  </a:lnTo>
                  <a:lnTo>
                    <a:pt x="229" y="433"/>
                  </a:lnTo>
                  <a:lnTo>
                    <a:pt x="229" y="433"/>
                  </a:lnTo>
                  <a:lnTo>
                    <a:pt x="225" y="416"/>
                  </a:lnTo>
                  <a:lnTo>
                    <a:pt x="216" y="403"/>
                  </a:lnTo>
                  <a:lnTo>
                    <a:pt x="290" y="403"/>
                  </a:lnTo>
                  <a:lnTo>
                    <a:pt x="290" y="403"/>
                  </a:lnTo>
                  <a:lnTo>
                    <a:pt x="299" y="407"/>
                  </a:lnTo>
                  <a:lnTo>
                    <a:pt x="307" y="416"/>
                  </a:lnTo>
                  <a:lnTo>
                    <a:pt x="307" y="442"/>
                  </a:lnTo>
                  <a:close/>
                  <a:moveTo>
                    <a:pt x="312" y="312"/>
                  </a:moveTo>
                  <a:lnTo>
                    <a:pt x="312" y="312"/>
                  </a:lnTo>
                  <a:lnTo>
                    <a:pt x="307" y="329"/>
                  </a:lnTo>
                  <a:lnTo>
                    <a:pt x="299" y="346"/>
                  </a:lnTo>
                  <a:lnTo>
                    <a:pt x="281" y="355"/>
                  </a:lnTo>
                  <a:lnTo>
                    <a:pt x="260" y="359"/>
                  </a:lnTo>
                  <a:lnTo>
                    <a:pt x="95" y="359"/>
                  </a:lnTo>
                  <a:lnTo>
                    <a:pt x="95" y="359"/>
                  </a:lnTo>
                  <a:lnTo>
                    <a:pt x="73" y="355"/>
                  </a:lnTo>
                  <a:lnTo>
                    <a:pt x="56" y="346"/>
                  </a:lnTo>
                  <a:lnTo>
                    <a:pt x="48" y="329"/>
                  </a:lnTo>
                  <a:lnTo>
                    <a:pt x="43" y="312"/>
                  </a:lnTo>
                  <a:lnTo>
                    <a:pt x="43" y="87"/>
                  </a:lnTo>
                  <a:lnTo>
                    <a:pt x="43" y="87"/>
                  </a:lnTo>
                  <a:lnTo>
                    <a:pt x="48" y="69"/>
                  </a:lnTo>
                  <a:lnTo>
                    <a:pt x="56" y="52"/>
                  </a:lnTo>
                  <a:lnTo>
                    <a:pt x="73" y="43"/>
                  </a:lnTo>
                  <a:lnTo>
                    <a:pt x="95" y="39"/>
                  </a:lnTo>
                  <a:lnTo>
                    <a:pt x="260" y="39"/>
                  </a:lnTo>
                  <a:lnTo>
                    <a:pt x="260" y="39"/>
                  </a:lnTo>
                  <a:lnTo>
                    <a:pt x="281" y="43"/>
                  </a:lnTo>
                  <a:lnTo>
                    <a:pt x="299" y="52"/>
                  </a:lnTo>
                  <a:lnTo>
                    <a:pt x="307" y="69"/>
                  </a:lnTo>
                  <a:lnTo>
                    <a:pt x="312" y="87"/>
                  </a:lnTo>
                  <a:lnTo>
                    <a:pt x="312" y="312"/>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grpSp>
          <p:nvGrpSpPr>
            <p:cNvPr id="97" name="组合 374">
              <a:extLst>
                <a:ext uri="{FF2B5EF4-FFF2-40B4-BE49-F238E27FC236}">
                  <a16:creationId xmlns:a16="http://schemas.microsoft.com/office/drawing/2014/main" id="{F94413E5-9EB6-4AC2-8FF6-0BA96E895CB0}"/>
                </a:ext>
              </a:extLst>
            </p:cNvPr>
            <p:cNvGrpSpPr/>
            <p:nvPr/>
          </p:nvGrpSpPr>
          <p:grpSpPr>
            <a:xfrm>
              <a:off x="7236296" y="2895786"/>
              <a:ext cx="144000" cy="144000"/>
              <a:chOff x="5684157" y="2357890"/>
              <a:chExt cx="357188" cy="365126"/>
            </a:xfrm>
            <a:grpFill/>
          </p:grpSpPr>
          <p:sp>
            <p:nvSpPr>
              <p:cNvPr id="98" name="Freeform 12">
                <a:extLst>
                  <a:ext uri="{FF2B5EF4-FFF2-40B4-BE49-F238E27FC236}">
                    <a16:creationId xmlns:a16="http://schemas.microsoft.com/office/drawing/2014/main" id="{F3803947-9A71-45B3-83C6-58730969198B}"/>
                  </a:ext>
                </a:extLst>
              </p:cNvPr>
              <p:cNvSpPr>
                <a:spLocks/>
              </p:cNvSpPr>
              <p:nvPr/>
            </p:nvSpPr>
            <p:spPr bwMode="auto">
              <a:xfrm>
                <a:off x="5684157" y="2357890"/>
                <a:ext cx="282575" cy="295275"/>
              </a:xfrm>
              <a:custGeom>
                <a:avLst/>
                <a:gdLst/>
                <a:ahLst/>
                <a:cxnLst>
                  <a:cxn ang="0">
                    <a:pos x="169" y="0"/>
                  </a:cxn>
                  <a:cxn ang="0">
                    <a:pos x="169" y="0"/>
                  </a:cxn>
                  <a:cxn ang="0">
                    <a:pos x="134" y="5"/>
                  </a:cxn>
                  <a:cxn ang="0">
                    <a:pos x="104" y="13"/>
                  </a:cxn>
                  <a:cxn ang="0">
                    <a:pos x="78" y="26"/>
                  </a:cxn>
                  <a:cxn ang="0">
                    <a:pos x="56" y="48"/>
                  </a:cxn>
                  <a:cxn ang="0">
                    <a:pos x="56" y="48"/>
                  </a:cxn>
                  <a:cxn ang="0">
                    <a:pos x="35" y="74"/>
                  </a:cxn>
                  <a:cxn ang="0">
                    <a:pos x="18" y="104"/>
                  </a:cxn>
                  <a:cxn ang="0">
                    <a:pos x="5" y="139"/>
                  </a:cxn>
                  <a:cxn ang="0">
                    <a:pos x="0" y="178"/>
                  </a:cxn>
                  <a:cxn ang="0">
                    <a:pos x="0" y="178"/>
                  </a:cxn>
                  <a:cxn ang="0">
                    <a:pos x="5" y="182"/>
                  </a:cxn>
                  <a:cxn ang="0">
                    <a:pos x="13" y="186"/>
                  </a:cxn>
                  <a:cxn ang="0">
                    <a:pos x="13" y="186"/>
                  </a:cxn>
                  <a:cxn ang="0">
                    <a:pos x="18" y="182"/>
                  </a:cxn>
                  <a:cxn ang="0">
                    <a:pos x="22" y="178"/>
                  </a:cxn>
                  <a:cxn ang="0">
                    <a:pos x="22" y="178"/>
                  </a:cxn>
                  <a:cxn ang="0">
                    <a:pos x="22" y="143"/>
                  </a:cxn>
                  <a:cxn ang="0">
                    <a:pos x="35" y="113"/>
                  </a:cxn>
                  <a:cxn ang="0">
                    <a:pos x="48" y="87"/>
                  </a:cxn>
                  <a:cxn ang="0">
                    <a:pos x="69" y="61"/>
                  </a:cxn>
                  <a:cxn ang="0">
                    <a:pos x="69" y="61"/>
                  </a:cxn>
                  <a:cxn ang="0">
                    <a:pos x="87" y="44"/>
                  </a:cxn>
                  <a:cxn ang="0">
                    <a:pos x="113" y="31"/>
                  </a:cxn>
                  <a:cxn ang="0">
                    <a:pos x="139" y="22"/>
                  </a:cxn>
                  <a:cxn ang="0">
                    <a:pos x="169" y="18"/>
                  </a:cxn>
                  <a:cxn ang="0">
                    <a:pos x="169" y="18"/>
                  </a:cxn>
                  <a:cxn ang="0">
                    <a:pos x="173" y="18"/>
                  </a:cxn>
                  <a:cxn ang="0">
                    <a:pos x="178" y="9"/>
                  </a:cxn>
                  <a:cxn ang="0">
                    <a:pos x="178" y="9"/>
                  </a:cxn>
                  <a:cxn ang="0">
                    <a:pos x="173" y="5"/>
                  </a:cxn>
                  <a:cxn ang="0">
                    <a:pos x="169" y="0"/>
                  </a:cxn>
                  <a:cxn ang="0">
                    <a:pos x="169" y="0"/>
                  </a:cxn>
                </a:cxnLst>
                <a:rect l="0" t="0" r="r" b="b"/>
                <a:pathLst>
                  <a:path w="178" h="186">
                    <a:moveTo>
                      <a:pt x="169" y="0"/>
                    </a:moveTo>
                    <a:lnTo>
                      <a:pt x="169" y="0"/>
                    </a:lnTo>
                    <a:lnTo>
                      <a:pt x="134" y="5"/>
                    </a:lnTo>
                    <a:lnTo>
                      <a:pt x="104" y="13"/>
                    </a:lnTo>
                    <a:lnTo>
                      <a:pt x="78" y="26"/>
                    </a:lnTo>
                    <a:lnTo>
                      <a:pt x="56" y="48"/>
                    </a:lnTo>
                    <a:lnTo>
                      <a:pt x="56" y="48"/>
                    </a:lnTo>
                    <a:lnTo>
                      <a:pt x="35" y="74"/>
                    </a:lnTo>
                    <a:lnTo>
                      <a:pt x="18" y="104"/>
                    </a:lnTo>
                    <a:lnTo>
                      <a:pt x="5" y="139"/>
                    </a:lnTo>
                    <a:lnTo>
                      <a:pt x="0" y="178"/>
                    </a:lnTo>
                    <a:lnTo>
                      <a:pt x="0" y="178"/>
                    </a:lnTo>
                    <a:lnTo>
                      <a:pt x="5" y="182"/>
                    </a:lnTo>
                    <a:lnTo>
                      <a:pt x="13" y="186"/>
                    </a:lnTo>
                    <a:lnTo>
                      <a:pt x="13" y="186"/>
                    </a:lnTo>
                    <a:lnTo>
                      <a:pt x="18" y="182"/>
                    </a:lnTo>
                    <a:lnTo>
                      <a:pt x="22" y="178"/>
                    </a:lnTo>
                    <a:lnTo>
                      <a:pt x="22" y="178"/>
                    </a:lnTo>
                    <a:lnTo>
                      <a:pt x="22" y="143"/>
                    </a:lnTo>
                    <a:lnTo>
                      <a:pt x="35" y="113"/>
                    </a:lnTo>
                    <a:lnTo>
                      <a:pt x="48" y="87"/>
                    </a:lnTo>
                    <a:lnTo>
                      <a:pt x="69" y="61"/>
                    </a:lnTo>
                    <a:lnTo>
                      <a:pt x="69" y="61"/>
                    </a:lnTo>
                    <a:lnTo>
                      <a:pt x="87" y="44"/>
                    </a:lnTo>
                    <a:lnTo>
                      <a:pt x="113" y="31"/>
                    </a:lnTo>
                    <a:lnTo>
                      <a:pt x="139" y="22"/>
                    </a:lnTo>
                    <a:lnTo>
                      <a:pt x="169" y="18"/>
                    </a:lnTo>
                    <a:lnTo>
                      <a:pt x="169" y="18"/>
                    </a:lnTo>
                    <a:lnTo>
                      <a:pt x="173" y="18"/>
                    </a:lnTo>
                    <a:lnTo>
                      <a:pt x="178" y="9"/>
                    </a:lnTo>
                    <a:lnTo>
                      <a:pt x="178" y="9"/>
                    </a:lnTo>
                    <a:lnTo>
                      <a:pt x="173" y="5"/>
                    </a:lnTo>
                    <a:lnTo>
                      <a:pt x="169" y="0"/>
                    </a:lnTo>
                    <a:lnTo>
                      <a:pt x="169"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sp>
            <p:nvSpPr>
              <p:cNvPr id="99" name="Freeform 13">
                <a:extLst>
                  <a:ext uri="{FF2B5EF4-FFF2-40B4-BE49-F238E27FC236}">
                    <a16:creationId xmlns:a16="http://schemas.microsoft.com/office/drawing/2014/main" id="{26A5454F-3204-42EE-91C8-2A1E3073A111}"/>
                  </a:ext>
                </a:extLst>
              </p:cNvPr>
              <p:cNvSpPr>
                <a:spLocks/>
              </p:cNvSpPr>
              <p:nvPr/>
            </p:nvSpPr>
            <p:spPr bwMode="auto">
              <a:xfrm>
                <a:off x="5760357" y="2434090"/>
                <a:ext cx="239712" cy="254000"/>
              </a:xfrm>
              <a:custGeom>
                <a:avLst/>
                <a:gdLst/>
                <a:ahLst/>
                <a:cxnLst>
                  <a:cxn ang="0">
                    <a:pos x="143" y="0"/>
                  </a:cxn>
                  <a:cxn ang="0">
                    <a:pos x="143" y="0"/>
                  </a:cxn>
                  <a:cxn ang="0">
                    <a:pos x="117" y="0"/>
                  </a:cxn>
                  <a:cxn ang="0">
                    <a:pos x="91" y="9"/>
                  </a:cxn>
                  <a:cxn ang="0">
                    <a:pos x="65" y="22"/>
                  </a:cxn>
                  <a:cxn ang="0">
                    <a:pos x="43" y="39"/>
                  </a:cxn>
                  <a:cxn ang="0">
                    <a:pos x="43" y="39"/>
                  </a:cxn>
                  <a:cxn ang="0">
                    <a:pos x="26" y="65"/>
                  </a:cxn>
                  <a:cxn ang="0">
                    <a:pos x="13" y="91"/>
                  </a:cxn>
                  <a:cxn ang="0">
                    <a:pos x="4" y="121"/>
                  </a:cxn>
                  <a:cxn ang="0">
                    <a:pos x="0" y="151"/>
                  </a:cxn>
                  <a:cxn ang="0">
                    <a:pos x="0" y="151"/>
                  </a:cxn>
                  <a:cxn ang="0">
                    <a:pos x="4" y="160"/>
                  </a:cxn>
                  <a:cxn ang="0">
                    <a:pos x="8" y="160"/>
                  </a:cxn>
                  <a:cxn ang="0">
                    <a:pos x="8" y="160"/>
                  </a:cxn>
                  <a:cxn ang="0">
                    <a:pos x="17" y="160"/>
                  </a:cxn>
                  <a:cxn ang="0">
                    <a:pos x="17" y="151"/>
                  </a:cxn>
                  <a:cxn ang="0">
                    <a:pos x="17" y="151"/>
                  </a:cxn>
                  <a:cxn ang="0">
                    <a:pos x="21" y="121"/>
                  </a:cxn>
                  <a:cxn ang="0">
                    <a:pos x="30" y="95"/>
                  </a:cxn>
                  <a:cxn ang="0">
                    <a:pos x="43" y="74"/>
                  </a:cxn>
                  <a:cxn ang="0">
                    <a:pos x="56" y="52"/>
                  </a:cxn>
                  <a:cxn ang="0">
                    <a:pos x="56" y="52"/>
                  </a:cxn>
                  <a:cxn ang="0">
                    <a:pos x="78" y="39"/>
                  </a:cxn>
                  <a:cxn ang="0">
                    <a:pos x="95" y="26"/>
                  </a:cxn>
                  <a:cxn ang="0">
                    <a:pos x="117" y="22"/>
                  </a:cxn>
                  <a:cxn ang="0">
                    <a:pos x="143" y="17"/>
                  </a:cxn>
                  <a:cxn ang="0">
                    <a:pos x="143" y="17"/>
                  </a:cxn>
                  <a:cxn ang="0">
                    <a:pos x="151" y="13"/>
                  </a:cxn>
                  <a:cxn ang="0">
                    <a:pos x="151" y="9"/>
                  </a:cxn>
                  <a:cxn ang="0">
                    <a:pos x="151" y="9"/>
                  </a:cxn>
                  <a:cxn ang="0">
                    <a:pos x="151" y="0"/>
                  </a:cxn>
                  <a:cxn ang="0">
                    <a:pos x="143" y="0"/>
                  </a:cxn>
                  <a:cxn ang="0">
                    <a:pos x="143" y="0"/>
                  </a:cxn>
                </a:cxnLst>
                <a:rect l="0" t="0" r="r" b="b"/>
                <a:pathLst>
                  <a:path w="151" h="160">
                    <a:moveTo>
                      <a:pt x="143" y="0"/>
                    </a:moveTo>
                    <a:lnTo>
                      <a:pt x="143" y="0"/>
                    </a:lnTo>
                    <a:lnTo>
                      <a:pt x="117" y="0"/>
                    </a:lnTo>
                    <a:lnTo>
                      <a:pt x="91" y="9"/>
                    </a:lnTo>
                    <a:lnTo>
                      <a:pt x="65" y="22"/>
                    </a:lnTo>
                    <a:lnTo>
                      <a:pt x="43" y="39"/>
                    </a:lnTo>
                    <a:lnTo>
                      <a:pt x="43" y="39"/>
                    </a:lnTo>
                    <a:lnTo>
                      <a:pt x="26" y="65"/>
                    </a:lnTo>
                    <a:lnTo>
                      <a:pt x="13" y="91"/>
                    </a:lnTo>
                    <a:lnTo>
                      <a:pt x="4" y="121"/>
                    </a:lnTo>
                    <a:lnTo>
                      <a:pt x="0" y="151"/>
                    </a:lnTo>
                    <a:lnTo>
                      <a:pt x="0" y="151"/>
                    </a:lnTo>
                    <a:lnTo>
                      <a:pt x="4" y="160"/>
                    </a:lnTo>
                    <a:lnTo>
                      <a:pt x="8" y="160"/>
                    </a:lnTo>
                    <a:lnTo>
                      <a:pt x="8" y="160"/>
                    </a:lnTo>
                    <a:lnTo>
                      <a:pt x="17" y="160"/>
                    </a:lnTo>
                    <a:lnTo>
                      <a:pt x="17" y="151"/>
                    </a:lnTo>
                    <a:lnTo>
                      <a:pt x="17" y="151"/>
                    </a:lnTo>
                    <a:lnTo>
                      <a:pt x="21" y="121"/>
                    </a:lnTo>
                    <a:lnTo>
                      <a:pt x="30" y="95"/>
                    </a:lnTo>
                    <a:lnTo>
                      <a:pt x="43" y="74"/>
                    </a:lnTo>
                    <a:lnTo>
                      <a:pt x="56" y="52"/>
                    </a:lnTo>
                    <a:lnTo>
                      <a:pt x="56" y="52"/>
                    </a:lnTo>
                    <a:lnTo>
                      <a:pt x="78" y="39"/>
                    </a:lnTo>
                    <a:lnTo>
                      <a:pt x="95" y="26"/>
                    </a:lnTo>
                    <a:lnTo>
                      <a:pt x="117" y="22"/>
                    </a:lnTo>
                    <a:lnTo>
                      <a:pt x="143" y="17"/>
                    </a:lnTo>
                    <a:lnTo>
                      <a:pt x="143" y="17"/>
                    </a:lnTo>
                    <a:lnTo>
                      <a:pt x="151" y="13"/>
                    </a:lnTo>
                    <a:lnTo>
                      <a:pt x="151" y="9"/>
                    </a:lnTo>
                    <a:lnTo>
                      <a:pt x="151" y="9"/>
                    </a:lnTo>
                    <a:lnTo>
                      <a:pt x="151" y="0"/>
                    </a:lnTo>
                    <a:lnTo>
                      <a:pt x="143" y="0"/>
                    </a:lnTo>
                    <a:lnTo>
                      <a:pt x="143"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sp>
            <p:nvSpPr>
              <p:cNvPr id="100" name="Freeform 14">
                <a:extLst>
                  <a:ext uri="{FF2B5EF4-FFF2-40B4-BE49-F238E27FC236}">
                    <a16:creationId xmlns:a16="http://schemas.microsoft.com/office/drawing/2014/main" id="{63D03BC6-912E-42E7-B9BB-8E858437C5B2}"/>
                  </a:ext>
                </a:extLst>
              </p:cNvPr>
              <p:cNvSpPr>
                <a:spLocks/>
              </p:cNvSpPr>
              <p:nvPr/>
            </p:nvSpPr>
            <p:spPr bwMode="auto">
              <a:xfrm>
                <a:off x="5834970" y="2502353"/>
                <a:ext cx="206375" cy="220663"/>
              </a:xfrm>
              <a:custGeom>
                <a:avLst/>
                <a:gdLst/>
                <a:ahLst/>
                <a:cxnLst>
                  <a:cxn ang="0">
                    <a:pos x="117" y="0"/>
                  </a:cxn>
                  <a:cxn ang="0">
                    <a:pos x="117" y="0"/>
                  </a:cxn>
                  <a:cxn ang="0">
                    <a:pos x="96" y="5"/>
                  </a:cxn>
                  <a:cxn ang="0">
                    <a:pos x="74" y="13"/>
                  </a:cxn>
                  <a:cxn ang="0">
                    <a:pos x="52" y="22"/>
                  </a:cxn>
                  <a:cxn ang="0">
                    <a:pos x="35" y="39"/>
                  </a:cxn>
                  <a:cxn ang="0">
                    <a:pos x="35" y="39"/>
                  </a:cxn>
                  <a:cxn ang="0">
                    <a:pos x="22" y="56"/>
                  </a:cxn>
                  <a:cxn ang="0">
                    <a:pos x="9" y="78"/>
                  </a:cxn>
                  <a:cxn ang="0">
                    <a:pos x="0" y="104"/>
                  </a:cxn>
                  <a:cxn ang="0">
                    <a:pos x="0" y="130"/>
                  </a:cxn>
                  <a:cxn ang="0">
                    <a:pos x="0" y="130"/>
                  </a:cxn>
                  <a:cxn ang="0">
                    <a:pos x="0" y="139"/>
                  </a:cxn>
                  <a:cxn ang="0">
                    <a:pos x="9" y="139"/>
                  </a:cxn>
                  <a:cxn ang="0">
                    <a:pos x="9" y="139"/>
                  </a:cxn>
                  <a:cxn ang="0">
                    <a:pos x="13" y="139"/>
                  </a:cxn>
                  <a:cxn ang="0">
                    <a:pos x="18" y="130"/>
                  </a:cxn>
                  <a:cxn ang="0">
                    <a:pos x="18" y="130"/>
                  </a:cxn>
                  <a:cxn ang="0">
                    <a:pos x="18" y="108"/>
                  </a:cxn>
                  <a:cxn ang="0">
                    <a:pos x="26" y="87"/>
                  </a:cxn>
                  <a:cxn ang="0">
                    <a:pos x="35" y="65"/>
                  </a:cxn>
                  <a:cxn ang="0">
                    <a:pos x="48" y="52"/>
                  </a:cxn>
                  <a:cxn ang="0">
                    <a:pos x="48" y="52"/>
                  </a:cxn>
                  <a:cxn ang="0">
                    <a:pos x="65" y="39"/>
                  </a:cxn>
                  <a:cxn ang="0">
                    <a:pos x="83" y="31"/>
                  </a:cxn>
                  <a:cxn ang="0">
                    <a:pos x="100" y="22"/>
                  </a:cxn>
                  <a:cxn ang="0">
                    <a:pos x="117" y="22"/>
                  </a:cxn>
                  <a:cxn ang="0">
                    <a:pos x="117" y="22"/>
                  </a:cxn>
                  <a:cxn ang="0">
                    <a:pos x="126" y="18"/>
                  </a:cxn>
                  <a:cxn ang="0">
                    <a:pos x="130" y="13"/>
                  </a:cxn>
                  <a:cxn ang="0">
                    <a:pos x="130" y="13"/>
                  </a:cxn>
                  <a:cxn ang="0">
                    <a:pos x="126" y="5"/>
                  </a:cxn>
                  <a:cxn ang="0">
                    <a:pos x="117" y="0"/>
                  </a:cxn>
                  <a:cxn ang="0">
                    <a:pos x="117" y="0"/>
                  </a:cxn>
                </a:cxnLst>
                <a:rect l="0" t="0" r="r" b="b"/>
                <a:pathLst>
                  <a:path w="130" h="139">
                    <a:moveTo>
                      <a:pt x="117" y="0"/>
                    </a:moveTo>
                    <a:lnTo>
                      <a:pt x="117" y="0"/>
                    </a:lnTo>
                    <a:lnTo>
                      <a:pt x="96" y="5"/>
                    </a:lnTo>
                    <a:lnTo>
                      <a:pt x="74" y="13"/>
                    </a:lnTo>
                    <a:lnTo>
                      <a:pt x="52" y="22"/>
                    </a:lnTo>
                    <a:lnTo>
                      <a:pt x="35" y="39"/>
                    </a:lnTo>
                    <a:lnTo>
                      <a:pt x="35" y="39"/>
                    </a:lnTo>
                    <a:lnTo>
                      <a:pt x="22" y="56"/>
                    </a:lnTo>
                    <a:lnTo>
                      <a:pt x="9" y="78"/>
                    </a:lnTo>
                    <a:lnTo>
                      <a:pt x="0" y="104"/>
                    </a:lnTo>
                    <a:lnTo>
                      <a:pt x="0" y="130"/>
                    </a:lnTo>
                    <a:lnTo>
                      <a:pt x="0" y="130"/>
                    </a:lnTo>
                    <a:lnTo>
                      <a:pt x="0" y="139"/>
                    </a:lnTo>
                    <a:lnTo>
                      <a:pt x="9" y="139"/>
                    </a:lnTo>
                    <a:lnTo>
                      <a:pt x="9" y="139"/>
                    </a:lnTo>
                    <a:lnTo>
                      <a:pt x="13" y="139"/>
                    </a:lnTo>
                    <a:lnTo>
                      <a:pt x="18" y="130"/>
                    </a:lnTo>
                    <a:lnTo>
                      <a:pt x="18" y="130"/>
                    </a:lnTo>
                    <a:lnTo>
                      <a:pt x="18" y="108"/>
                    </a:lnTo>
                    <a:lnTo>
                      <a:pt x="26" y="87"/>
                    </a:lnTo>
                    <a:lnTo>
                      <a:pt x="35" y="65"/>
                    </a:lnTo>
                    <a:lnTo>
                      <a:pt x="48" y="52"/>
                    </a:lnTo>
                    <a:lnTo>
                      <a:pt x="48" y="52"/>
                    </a:lnTo>
                    <a:lnTo>
                      <a:pt x="65" y="39"/>
                    </a:lnTo>
                    <a:lnTo>
                      <a:pt x="83" y="31"/>
                    </a:lnTo>
                    <a:lnTo>
                      <a:pt x="100" y="22"/>
                    </a:lnTo>
                    <a:lnTo>
                      <a:pt x="117" y="22"/>
                    </a:lnTo>
                    <a:lnTo>
                      <a:pt x="117" y="22"/>
                    </a:lnTo>
                    <a:lnTo>
                      <a:pt x="126" y="18"/>
                    </a:lnTo>
                    <a:lnTo>
                      <a:pt x="130" y="13"/>
                    </a:lnTo>
                    <a:lnTo>
                      <a:pt x="130" y="13"/>
                    </a:lnTo>
                    <a:lnTo>
                      <a:pt x="126" y="5"/>
                    </a:lnTo>
                    <a:lnTo>
                      <a:pt x="117" y="0"/>
                    </a:lnTo>
                    <a:lnTo>
                      <a:pt x="117"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grpSp>
      </p:grpSp>
      <p:grpSp>
        <p:nvGrpSpPr>
          <p:cNvPr id="45" name="组合 398">
            <a:extLst>
              <a:ext uri="{FF2B5EF4-FFF2-40B4-BE49-F238E27FC236}">
                <a16:creationId xmlns:a16="http://schemas.microsoft.com/office/drawing/2014/main" id="{84814215-4E17-4559-88FC-FAAF3475F7DB}"/>
              </a:ext>
            </a:extLst>
          </p:cNvPr>
          <p:cNvGrpSpPr>
            <a:grpSpLocks noChangeAspect="1"/>
          </p:cNvGrpSpPr>
          <p:nvPr/>
        </p:nvGrpSpPr>
        <p:grpSpPr>
          <a:xfrm rot="417246" flipH="1">
            <a:off x="1655357" y="2318087"/>
            <a:ext cx="233593" cy="351445"/>
            <a:chOff x="7236296" y="2895786"/>
            <a:chExt cx="252012" cy="360040"/>
          </a:xfrm>
          <a:solidFill>
            <a:srgbClr val="00B0F0"/>
          </a:solidFill>
        </p:grpSpPr>
        <p:sp>
          <p:nvSpPr>
            <p:cNvPr id="91" name="Freeform 126">
              <a:extLst>
                <a:ext uri="{FF2B5EF4-FFF2-40B4-BE49-F238E27FC236}">
                  <a16:creationId xmlns:a16="http://schemas.microsoft.com/office/drawing/2014/main" id="{B3BD0C46-A9EE-4357-BCAA-E60690C37B9A}"/>
                </a:ext>
              </a:extLst>
            </p:cNvPr>
            <p:cNvSpPr>
              <a:spLocks noEditPoints="1"/>
            </p:cNvSpPr>
            <p:nvPr/>
          </p:nvSpPr>
          <p:spPr bwMode="auto">
            <a:xfrm>
              <a:off x="7344308" y="3003826"/>
              <a:ext cx="144000" cy="252000"/>
            </a:xfrm>
            <a:custGeom>
              <a:avLst/>
              <a:gdLst/>
              <a:ahLst/>
              <a:cxnLst>
                <a:cxn ang="0">
                  <a:pos x="69" y="0"/>
                </a:cxn>
                <a:cxn ang="0">
                  <a:pos x="22" y="22"/>
                </a:cxn>
                <a:cxn ang="0">
                  <a:pos x="0" y="69"/>
                </a:cxn>
                <a:cxn ang="0">
                  <a:pos x="4" y="450"/>
                </a:cxn>
                <a:cxn ang="0">
                  <a:pos x="43" y="498"/>
                </a:cxn>
                <a:cxn ang="0">
                  <a:pos x="286" y="502"/>
                </a:cxn>
                <a:cxn ang="0">
                  <a:pos x="312" y="498"/>
                </a:cxn>
                <a:cxn ang="0">
                  <a:pos x="355" y="450"/>
                </a:cxn>
                <a:cxn ang="0">
                  <a:pos x="355" y="69"/>
                </a:cxn>
                <a:cxn ang="0">
                  <a:pos x="333" y="22"/>
                </a:cxn>
                <a:cxn ang="0">
                  <a:pos x="286" y="0"/>
                </a:cxn>
                <a:cxn ang="0">
                  <a:pos x="65" y="455"/>
                </a:cxn>
                <a:cxn ang="0">
                  <a:pos x="52" y="416"/>
                </a:cxn>
                <a:cxn ang="0">
                  <a:pos x="65" y="403"/>
                </a:cxn>
                <a:cxn ang="0">
                  <a:pos x="138" y="416"/>
                </a:cxn>
                <a:cxn ang="0">
                  <a:pos x="138" y="446"/>
                </a:cxn>
                <a:cxn ang="0">
                  <a:pos x="216" y="446"/>
                </a:cxn>
                <a:cxn ang="0">
                  <a:pos x="208" y="459"/>
                </a:cxn>
                <a:cxn ang="0">
                  <a:pos x="199" y="468"/>
                </a:cxn>
                <a:cxn ang="0">
                  <a:pos x="195" y="468"/>
                </a:cxn>
                <a:cxn ang="0">
                  <a:pos x="169" y="468"/>
                </a:cxn>
                <a:cxn ang="0">
                  <a:pos x="169" y="468"/>
                </a:cxn>
                <a:cxn ang="0">
                  <a:pos x="160" y="463"/>
                </a:cxn>
                <a:cxn ang="0">
                  <a:pos x="156" y="459"/>
                </a:cxn>
                <a:cxn ang="0">
                  <a:pos x="151" y="450"/>
                </a:cxn>
                <a:cxn ang="0">
                  <a:pos x="147" y="446"/>
                </a:cxn>
                <a:cxn ang="0">
                  <a:pos x="147" y="433"/>
                </a:cxn>
                <a:cxn ang="0">
                  <a:pos x="151" y="416"/>
                </a:cxn>
                <a:cxn ang="0">
                  <a:pos x="156" y="407"/>
                </a:cxn>
                <a:cxn ang="0">
                  <a:pos x="169" y="398"/>
                </a:cxn>
                <a:cxn ang="0">
                  <a:pos x="177" y="394"/>
                </a:cxn>
                <a:cxn ang="0">
                  <a:pos x="182" y="394"/>
                </a:cxn>
                <a:cxn ang="0">
                  <a:pos x="190" y="394"/>
                </a:cxn>
                <a:cxn ang="0">
                  <a:pos x="199" y="398"/>
                </a:cxn>
                <a:cxn ang="0">
                  <a:pos x="208" y="407"/>
                </a:cxn>
                <a:cxn ang="0">
                  <a:pos x="216" y="416"/>
                </a:cxn>
                <a:cxn ang="0">
                  <a:pos x="221" y="424"/>
                </a:cxn>
                <a:cxn ang="0">
                  <a:pos x="221" y="433"/>
                </a:cxn>
                <a:cxn ang="0">
                  <a:pos x="307" y="442"/>
                </a:cxn>
                <a:cxn ang="0">
                  <a:pos x="290" y="455"/>
                </a:cxn>
                <a:cxn ang="0">
                  <a:pos x="229" y="446"/>
                </a:cxn>
                <a:cxn ang="0">
                  <a:pos x="225" y="416"/>
                </a:cxn>
                <a:cxn ang="0">
                  <a:pos x="290" y="403"/>
                </a:cxn>
                <a:cxn ang="0">
                  <a:pos x="307" y="442"/>
                </a:cxn>
                <a:cxn ang="0">
                  <a:pos x="307" y="329"/>
                </a:cxn>
                <a:cxn ang="0">
                  <a:pos x="260" y="359"/>
                </a:cxn>
                <a:cxn ang="0">
                  <a:pos x="73" y="355"/>
                </a:cxn>
                <a:cxn ang="0">
                  <a:pos x="43" y="312"/>
                </a:cxn>
                <a:cxn ang="0">
                  <a:pos x="48" y="69"/>
                </a:cxn>
                <a:cxn ang="0">
                  <a:pos x="95" y="39"/>
                </a:cxn>
                <a:cxn ang="0">
                  <a:pos x="281" y="43"/>
                </a:cxn>
                <a:cxn ang="0">
                  <a:pos x="312" y="87"/>
                </a:cxn>
              </a:cxnLst>
              <a:rect l="0" t="0" r="r" b="b"/>
              <a:pathLst>
                <a:path w="355" h="502">
                  <a:moveTo>
                    <a:pt x="286" y="0"/>
                  </a:moveTo>
                  <a:lnTo>
                    <a:pt x="69" y="0"/>
                  </a:lnTo>
                  <a:lnTo>
                    <a:pt x="69" y="0"/>
                  </a:lnTo>
                  <a:lnTo>
                    <a:pt x="56" y="0"/>
                  </a:lnTo>
                  <a:lnTo>
                    <a:pt x="43" y="4"/>
                  </a:lnTo>
                  <a:lnTo>
                    <a:pt x="22" y="22"/>
                  </a:lnTo>
                  <a:lnTo>
                    <a:pt x="4" y="43"/>
                  </a:lnTo>
                  <a:lnTo>
                    <a:pt x="4" y="56"/>
                  </a:lnTo>
                  <a:lnTo>
                    <a:pt x="0" y="69"/>
                  </a:lnTo>
                  <a:lnTo>
                    <a:pt x="0" y="433"/>
                  </a:lnTo>
                  <a:lnTo>
                    <a:pt x="0" y="433"/>
                  </a:lnTo>
                  <a:lnTo>
                    <a:pt x="4" y="450"/>
                  </a:lnTo>
                  <a:lnTo>
                    <a:pt x="4" y="463"/>
                  </a:lnTo>
                  <a:lnTo>
                    <a:pt x="22" y="485"/>
                  </a:lnTo>
                  <a:lnTo>
                    <a:pt x="43" y="498"/>
                  </a:lnTo>
                  <a:lnTo>
                    <a:pt x="56" y="502"/>
                  </a:lnTo>
                  <a:lnTo>
                    <a:pt x="69" y="502"/>
                  </a:lnTo>
                  <a:lnTo>
                    <a:pt x="286" y="502"/>
                  </a:lnTo>
                  <a:lnTo>
                    <a:pt x="286" y="502"/>
                  </a:lnTo>
                  <a:lnTo>
                    <a:pt x="299" y="502"/>
                  </a:lnTo>
                  <a:lnTo>
                    <a:pt x="312" y="498"/>
                  </a:lnTo>
                  <a:lnTo>
                    <a:pt x="333" y="485"/>
                  </a:lnTo>
                  <a:lnTo>
                    <a:pt x="350" y="463"/>
                  </a:lnTo>
                  <a:lnTo>
                    <a:pt x="355" y="450"/>
                  </a:lnTo>
                  <a:lnTo>
                    <a:pt x="355" y="433"/>
                  </a:lnTo>
                  <a:lnTo>
                    <a:pt x="355" y="69"/>
                  </a:lnTo>
                  <a:lnTo>
                    <a:pt x="355" y="69"/>
                  </a:lnTo>
                  <a:lnTo>
                    <a:pt x="355" y="56"/>
                  </a:lnTo>
                  <a:lnTo>
                    <a:pt x="350" y="43"/>
                  </a:lnTo>
                  <a:lnTo>
                    <a:pt x="333" y="22"/>
                  </a:lnTo>
                  <a:lnTo>
                    <a:pt x="312" y="4"/>
                  </a:lnTo>
                  <a:lnTo>
                    <a:pt x="299" y="0"/>
                  </a:lnTo>
                  <a:lnTo>
                    <a:pt x="286" y="0"/>
                  </a:lnTo>
                  <a:lnTo>
                    <a:pt x="286" y="0"/>
                  </a:lnTo>
                  <a:close/>
                  <a:moveTo>
                    <a:pt x="65" y="455"/>
                  </a:moveTo>
                  <a:lnTo>
                    <a:pt x="65" y="455"/>
                  </a:lnTo>
                  <a:lnTo>
                    <a:pt x="56" y="450"/>
                  </a:lnTo>
                  <a:lnTo>
                    <a:pt x="52" y="442"/>
                  </a:lnTo>
                  <a:lnTo>
                    <a:pt x="52" y="416"/>
                  </a:lnTo>
                  <a:lnTo>
                    <a:pt x="52" y="416"/>
                  </a:lnTo>
                  <a:lnTo>
                    <a:pt x="56" y="407"/>
                  </a:lnTo>
                  <a:lnTo>
                    <a:pt x="65" y="403"/>
                  </a:lnTo>
                  <a:lnTo>
                    <a:pt x="147" y="403"/>
                  </a:lnTo>
                  <a:lnTo>
                    <a:pt x="147" y="403"/>
                  </a:lnTo>
                  <a:lnTo>
                    <a:pt x="138" y="416"/>
                  </a:lnTo>
                  <a:lnTo>
                    <a:pt x="134" y="433"/>
                  </a:lnTo>
                  <a:lnTo>
                    <a:pt x="134" y="433"/>
                  </a:lnTo>
                  <a:lnTo>
                    <a:pt x="138" y="446"/>
                  </a:lnTo>
                  <a:lnTo>
                    <a:pt x="138" y="455"/>
                  </a:lnTo>
                  <a:lnTo>
                    <a:pt x="65" y="455"/>
                  </a:lnTo>
                  <a:close/>
                  <a:moveTo>
                    <a:pt x="216" y="446"/>
                  </a:moveTo>
                  <a:lnTo>
                    <a:pt x="216" y="446"/>
                  </a:lnTo>
                  <a:lnTo>
                    <a:pt x="208" y="459"/>
                  </a:lnTo>
                  <a:lnTo>
                    <a:pt x="208" y="459"/>
                  </a:lnTo>
                  <a:lnTo>
                    <a:pt x="203" y="463"/>
                  </a:lnTo>
                  <a:lnTo>
                    <a:pt x="203" y="463"/>
                  </a:lnTo>
                  <a:lnTo>
                    <a:pt x="199" y="468"/>
                  </a:lnTo>
                  <a:lnTo>
                    <a:pt x="195" y="468"/>
                  </a:lnTo>
                  <a:lnTo>
                    <a:pt x="195" y="468"/>
                  </a:lnTo>
                  <a:lnTo>
                    <a:pt x="195" y="468"/>
                  </a:lnTo>
                  <a:lnTo>
                    <a:pt x="195" y="468"/>
                  </a:lnTo>
                  <a:lnTo>
                    <a:pt x="182" y="468"/>
                  </a:lnTo>
                  <a:lnTo>
                    <a:pt x="169" y="468"/>
                  </a:lnTo>
                  <a:lnTo>
                    <a:pt x="169" y="468"/>
                  </a:lnTo>
                  <a:lnTo>
                    <a:pt x="169" y="468"/>
                  </a:lnTo>
                  <a:lnTo>
                    <a:pt x="169" y="468"/>
                  </a:lnTo>
                  <a:lnTo>
                    <a:pt x="164" y="463"/>
                  </a:lnTo>
                  <a:lnTo>
                    <a:pt x="160" y="463"/>
                  </a:lnTo>
                  <a:lnTo>
                    <a:pt x="160" y="463"/>
                  </a:lnTo>
                  <a:lnTo>
                    <a:pt x="156" y="459"/>
                  </a:lnTo>
                  <a:lnTo>
                    <a:pt x="156" y="459"/>
                  </a:lnTo>
                  <a:lnTo>
                    <a:pt x="156" y="459"/>
                  </a:lnTo>
                  <a:lnTo>
                    <a:pt x="156" y="459"/>
                  </a:lnTo>
                  <a:lnTo>
                    <a:pt x="151" y="455"/>
                  </a:lnTo>
                  <a:lnTo>
                    <a:pt x="151" y="450"/>
                  </a:lnTo>
                  <a:lnTo>
                    <a:pt x="151" y="450"/>
                  </a:lnTo>
                  <a:lnTo>
                    <a:pt x="147" y="446"/>
                  </a:lnTo>
                  <a:lnTo>
                    <a:pt x="147" y="446"/>
                  </a:lnTo>
                  <a:lnTo>
                    <a:pt x="147" y="446"/>
                  </a:lnTo>
                  <a:lnTo>
                    <a:pt x="147" y="433"/>
                  </a:lnTo>
                  <a:lnTo>
                    <a:pt x="147" y="433"/>
                  </a:lnTo>
                  <a:lnTo>
                    <a:pt x="147" y="420"/>
                  </a:lnTo>
                  <a:lnTo>
                    <a:pt x="147" y="420"/>
                  </a:lnTo>
                  <a:lnTo>
                    <a:pt x="151" y="416"/>
                  </a:lnTo>
                  <a:lnTo>
                    <a:pt x="151" y="416"/>
                  </a:lnTo>
                  <a:lnTo>
                    <a:pt x="156" y="407"/>
                  </a:lnTo>
                  <a:lnTo>
                    <a:pt x="156" y="407"/>
                  </a:lnTo>
                  <a:lnTo>
                    <a:pt x="169" y="398"/>
                  </a:lnTo>
                  <a:lnTo>
                    <a:pt x="169" y="398"/>
                  </a:lnTo>
                  <a:lnTo>
                    <a:pt x="169" y="398"/>
                  </a:lnTo>
                  <a:lnTo>
                    <a:pt x="173" y="394"/>
                  </a:lnTo>
                  <a:lnTo>
                    <a:pt x="177" y="394"/>
                  </a:lnTo>
                  <a:lnTo>
                    <a:pt x="177" y="394"/>
                  </a:lnTo>
                  <a:lnTo>
                    <a:pt x="182" y="394"/>
                  </a:lnTo>
                  <a:lnTo>
                    <a:pt x="182" y="394"/>
                  </a:lnTo>
                  <a:lnTo>
                    <a:pt x="182" y="394"/>
                  </a:lnTo>
                  <a:lnTo>
                    <a:pt x="182" y="394"/>
                  </a:lnTo>
                  <a:lnTo>
                    <a:pt x="190" y="394"/>
                  </a:lnTo>
                  <a:lnTo>
                    <a:pt x="190" y="394"/>
                  </a:lnTo>
                  <a:lnTo>
                    <a:pt x="195" y="398"/>
                  </a:lnTo>
                  <a:lnTo>
                    <a:pt x="199" y="398"/>
                  </a:lnTo>
                  <a:lnTo>
                    <a:pt x="199" y="398"/>
                  </a:lnTo>
                  <a:lnTo>
                    <a:pt x="199" y="398"/>
                  </a:lnTo>
                  <a:lnTo>
                    <a:pt x="199" y="398"/>
                  </a:lnTo>
                  <a:lnTo>
                    <a:pt x="208" y="407"/>
                  </a:lnTo>
                  <a:lnTo>
                    <a:pt x="216" y="416"/>
                  </a:lnTo>
                  <a:lnTo>
                    <a:pt x="216" y="416"/>
                  </a:lnTo>
                  <a:lnTo>
                    <a:pt x="216" y="416"/>
                  </a:lnTo>
                  <a:lnTo>
                    <a:pt x="216" y="420"/>
                  </a:lnTo>
                  <a:lnTo>
                    <a:pt x="221" y="424"/>
                  </a:lnTo>
                  <a:lnTo>
                    <a:pt x="221" y="424"/>
                  </a:lnTo>
                  <a:lnTo>
                    <a:pt x="221" y="429"/>
                  </a:lnTo>
                  <a:lnTo>
                    <a:pt x="221" y="433"/>
                  </a:lnTo>
                  <a:lnTo>
                    <a:pt x="221" y="433"/>
                  </a:lnTo>
                  <a:lnTo>
                    <a:pt x="216" y="446"/>
                  </a:lnTo>
                  <a:lnTo>
                    <a:pt x="216" y="446"/>
                  </a:lnTo>
                  <a:close/>
                  <a:moveTo>
                    <a:pt x="307" y="442"/>
                  </a:moveTo>
                  <a:lnTo>
                    <a:pt x="307" y="442"/>
                  </a:lnTo>
                  <a:lnTo>
                    <a:pt x="299" y="450"/>
                  </a:lnTo>
                  <a:lnTo>
                    <a:pt x="290" y="455"/>
                  </a:lnTo>
                  <a:lnTo>
                    <a:pt x="225" y="455"/>
                  </a:lnTo>
                  <a:lnTo>
                    <a:pt x="225" y="455"/>
                  </a:lnTo>
                  <a:lnTo>
                    <a:pt x="229" y="446"/>
                  </a:lnTo>
                  <a:lnTo>
                    <a:pt x="229" y="433"/>
                  </a:lnTo>
                  <a:lnTo>
                    <a:pt x="229" y="433"/>
                  </a:lnTo>
                  <a:lnTo>
                    <a:pt x="225" y="416"/>
                  </a:lnTo>
                  <a:lnTo>
                    <a:pt x="216" y="403"/>
                  </a:lnTo>
                  <a:lnTo>
                    <a:pt x="290" y="403"/>
                  </a:lnTo>
                  <a:lnTo>
                    <a:pt x="290" y="403"/>
                  </a:lnTo>
                  <a:lnTo>
                    <a:pt x="299" y="407"/>
                  </a:lnTo>
                  <a:lnTo>
                    <a:pt x="307" y="416"/>
                  </a:lnTo>
                  <a:lnTo>
                    <a:pt x="307" y="442"/>
                  </a:lnTo>
                  <a:close/>
                  <a:moveTo>
                    <a:pt x="312" y="312"/>
                  </a:moveTo>
                  <a:lnTo>
                    <a:pt x="312" y="312"/>
                  </a:lnTo>
                  <a:lnTo>
                    <a:pt x="307" y="329"/>
                  </a:lnTo>
                  <a:lnTo>
                    <a:pt x="299" y="346"/>
                  </a:lnTo>
                  <a:lnTo>
                    <a:pt x="281" y="355"/>
                  </a:lnTo>
                  <a:lnTo>
                    <a:pt x="260" y="359"/>
                  </a:lnTo>
                  <a:lnTo>
                    <a:pt x="95" y="359"/>
                  </a:lnTo>
                  <a:lnTo>
                    <a:pt x="95" y="359"/>
                  </a:lnTo>
                  <a:lnTo>
                    <a:pt x="73" y="355"/>
                  </a:lnTo>
                  <a:lnTo>
                    <a:pt x="56" y="346"/>
                  </a:lnTo>
                  <a:lnTo>
                    <a:pt x="48" y="329"/>
                  </a:lnTo>
                  <a:lnTo>
                    <a:pt x="43" y="312"/>
                  </a:lnTo>
                  <a:lnTo>
                    <a:pt x="43" y="87"/>
                  </a:lnTo>
                  <a:lnTo>
                    <a:pt x="43" y="87"/>
                  </a:lnTo>
                  <a:lnTo>
                    <a:pt x="48" y="69"/>
                  </a:lnTo>
                  <a:lnTo>
                    <a:pt x="56" y="52"/>
                  </a:lnTo>
                  <a:lnTo>
                    <a:pt x="73" y="43"/>
                  </a:lnTo>
                  <a:lnTo>
                    <a:pt x="95" y="39"/>
                  </a:lnTo>
                  <a:lnTo>
                    <a:pt x="260" y="39"/>
                  </a:lnTo>
                  <a:lnTo>
                    <a:pt x="260" y="39"/>
                  </a:lnTo>
                  <a:lnTo>
                    <a:pt x="281" y="43"/>
                  </a:lnTo>
                  <a:lnTo>
                    <a:pt x="299" y="52"/>
                  </a:lnTo>
                  <a:lnTo>
                    <a:pt x="307" y="69"/>
                  </a:lnTo>
                  <a:lnTo>
                    <a:pt x="312" y="87"/>
                  </a:lnTo>
                  <a:lnTo>
                    <a:pt x="312" y="312"/>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grpSp>
          <p:nvGrpSpPr>
            <p:cNvPr id="92" name="组合 374">
              <a:extLst>
                <a:ext uri="{FF2B5EF4-FFF2-40B4-BE49-F238E27FC236}">
                  <a16:creationId xmlns:a16="http://schemas.microsoft.com/office/drawing/2014/main" id="{81120746-DE5C-4707-8B8D-2086A6888CE4}"/>
                </a:ext>
              </a:extLst>
            </p:cNvPr>
            <p:cNvGrpSpPr/>
            <p:nvPr/>
          </p:nvGrpSpPr>
          <p:grpSpPr>
            <a:xfrm>
              <a:off x="7236296" y="2895786"/>
              <a:ext cx="144000" cy="144000"/>
              <a:chOff x="5684157" y="2357890"/>
              <a:chExt cx="357188" cy="365126"/>
            </a:xfrm>
            <a:grpFill/>
          </p:grpSpPr>
          <p:sp>
            <p:nvSpPr>
              <p:cNvPr id="93" name="Freeform 12">
                <a:extLst>
                  <a:ext uri="{FF2B5EF4-FFF2-40B4-BE49-F238E27FC236}">
                    <a16:creationId xmlns:a16="http://schemas.microsoft.com/office/drawing/2014/main" id="{C624974E-290F-42DC-BE82-E73F4727066A}"/>
                  </a:ext>
                </a:extLst>
              </p:cNvPr>
              <p:cNvSpPr>
                <a:spLocks/>
              </p:cNvSpPr>
              <p:nvPr/>
            </p:nvSpPr>
            <p:spPr bwMode="auto">
              <a:xfrm>
                <a:off x="5684157" y="2357890"/>
                <a:ext cx="282575" cy="295275"/>
              </a:xfrm>
              <a:custGeom>
                <a:avLst/>
                <a:gdLst/>
                <a:ahLst/>
                <a:cxnLst>
                  <a:cxn ang="0">
                    <a:pos x="169" y="0"/>
                  </a:cxn>
                  <a:cxn ang="0">
                    <a:pos x="169" y="0"/>
                  </a:cxn>
                  <a:cxn ang="0">
                    <a:pos x="134" y="5"/>
                  </a:cxn>
                  <a:cxn ang="0">
                    <a:pos x="104" y="13"/>
                  </a:cxn>
                  <a:cxn ang="0">
                    <a:pos x="78" y="26"/>
                  </a:cxn>
                  <a:cxn ang="0">
                    <a:pos x="56" y="48"/>
                  </a:cxn>
                  <a:cxn ang="0">
                    <a:pos x="56" y="48"/>
                  </a:cxn>
                  <a:cxn ang="0">
                    <a:pos x="35" y="74"/>
                  </a:cxn>
                  <a:cxn ang="0">
                    <a:pos x="18" y="104"/>
                  </a:cxn>
                  <a:cxn ang="0">
                    <a:pos x="5" y="139"/>
                  </a:cxn>
                  <a:cxn ang="0">
                    <a:pos x="0" y="178"/>
                  </a:cxn>
                  <a:cxn ang="0">
                    <a:pos x="0" y="178"/>
                  </a:cxn>
                  <a:cxn ang="0">
                    <a:pos x="5" y="182"/>
                  </a:cxn>
                  <a:cxn ang="0">
                    <a:pos x="13" y="186"/>
                  </a:cxn>
                  <a:cxn ang="0">
                    <a:pos x="13" y="186"/>
                  </a:cxn>
                  <a:cxn ang="0">
                    <a:pos x="18" y="182"/>
                  </a:cxn>
                  <a:cxn ang="0">
                    <a:pos x="22" y="178"/>
                  </a:cxn>
                  <a:cxn ang="0">
                    <a:pos x="22" y="178"/>
                  </a:cxn>
                  <a:cxn ang="0">
                    <a:pos x="22" y="143"/>
                  </a:cxn>
                  <a:cxn ang="0">
                    <a:pos x="35" y="113"/>
                  </a:cxn>
                  <a:cxn ang="0">
                    <a:pos x="48" y="87"/>
                  </a:cxn>
                  <a:cxn ang="0">
                    <a:pos x="69" y="61"/>
                  </a:cxn>
                  <a:cxn ang="0">
                    <a:pos x="69" y="61"/>
                  </a:cxn>
                  <a:cxn ang="0">
                    <a:pos x="87" y="44"/>
                  </a:cxn>
                  <a:cxn ang="0">
                    <a:pos x="113" y="31"/>
                  </a:cxn>
                  <a:cxn ang="0">
                    <a:pos x="139" y="22"/>
                  </a:cxn>
                  <a:cxn ang="0">
                    <a:pos x="169" y="18"/>
                  </a:cxn>
                  <a:cxn ang="0">
                    <a:pos x="169" y="18"/>
                  </a:cxn>
                  <a:cxn ang="0">
                    <a:pos x="173" y="18"/>
                  </a:cxn>
                  <a:cxn ang="0">
                    <a:pos x="178" y="9"/>
                  </a:cxn>
                  <a:cxn ang="0">
                    <a:pos x="178" y="9"/>
                  </a:cxn>
                  <a:cxn ang="0">
                    <a:pos x="173" y="5"/>
                  </a:cxn>
                  <a:cxn ang="0">
                    <a:pos x="169" y="0"/>
                  </a:cxn>
                  <a:cxn ang="0">
                    <a:pos x="169" y="0"/>
                  </a:cxn>
                </a:cxnLst>
                <a:rect l="0" t="0" r="r" b="b"/>
                <a:pathLst>
                  <a:path w="178" h="186">
                    <a:moveTo>
                      <a:pt x="169" y="0"/>
                    </a:moveTo>
                    <a:lnTo>
                      <a:pt x="169" y="0"/>
                    </a:lnTo>
                    <a:lnTo>
                      <a:pt x="134" y="5"/>
                    </a:lnTo>
                    <a:lnTo>
                      <a:pt x="104" y="13"/>
                    </a:lnTo>
                    <a:lnTo>
                      <a:pt x="78" y="26"/>
                    </a:lnTo>
                    <a:lnTo>
                      <a:pt x="56" y="48"/>
                    </a:lnTo>
                    <a:lnTo>
                      <a:pt x="56" y="48"/>
                    </a:lnTo>
                    <a:lnTo>
                      <a:pt x="35" y="74"/>
                    </a:lnTo>
                    <a:lnTo>
                      <a:pt x="18" y="104"/>
                    </a:lnTo>
                    <a:lnTo>
                      <a:pt x="5" y="139"/>
                    </a:lnTo>
                    <a:lnTo>
                      <a:pt x="0" y="178"/>
                    </a:lnTo>
                    <a:lnTo>
                      <a:pt x="0" y="178"/>
                    </a:lnTo>
                    <a:lnTo>
                      <a:pt x="5" y="182"/>
                    </a:lnTo>
                    <a:lnTo>
                      <a:pt x="13" y="186"/>
                    </a:lnTo>
                    <a:lnTo>
                      <a:pt x="13" y="186"/>
                    </a:lnTo>
                    <a:lnTo>
                      <a:pt x="18" y="182"/>
                    </a:lnTo>
                    <a:lnTo>
                      <a:pt x="22" y="178"/>
                    </a:lnTo>
                    <a:lnTo>
                      <a:pt x="22" y="178"/>
                    </a:lnTo>
                    <a:lnTo>
                      <a:pt x="22" y="143"/>
                    </a:lnTo>
                    <a:lnTo>
                      <a:pt x="35" y="113"/>
                    </a:lnTo>
                    <a:lnTo>
                      <a:pt x="48" y="87"/>
                    </a:lnTo>
                    <a:lnTo>
                      <a:pt x="69" y="61"/>
                    </a:lnTo>
                    <a:lnTo>
                      <a:pt x="69" y="61"/>
                    </a:lnTo>
                    <a:lnTo>
                      <a:pt x="87" y="44"/>
                    </a:lnTo>
                    <a:lnTo>
                      <a:pt x="113" y="31"/>
                    </a:lnTo>
                    <a:lnTo>
                      <a:pt x="139" y="22"/>
                    </a:lnTo>
                    <a:lnTo>
                      <a:pt x="169" y="18"/>
                    </a:lnTo>
                    <a:lnTo>
                      <a:pt x="169" y="18"/>
                    </a:lnTo>
                    <a:lnTo>
                      <a:pt x="173" y="18"/>
                    </a:lnTo>
                    <a:lnTo>
                      <a:pt x="178" y="9"/>
                    </a:lnTo>
                    <a:lnTo>
                      <a:pt x="178" y="9"/>
                    </a:lnTo>
                    <a:lnTo>
                      <a:pt x="173" y="5"/>
                    </a:lnTo>
                    <a:lnTo>
                      <a:pt x="169" y="0"/>
                    </a:lnTo>
                    <a:lnTo>
                      <a:pt x="169"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sp>
            <p:nvSpPr>
              <p:cNvPr id="94" name="Freeform 13">
                <a:extLst>
                  <a:ext uri="{FF2B5EF4-FFF2-40B4-BE49-F238E27FC236}">
                    <a16:creationId xmlns:a16="http://schemas.microsoft.com/office/drawing/2014/main" id="{65FF3FA8-D1B1-4C23-9650-B05EDC315E64}"/>
                  </a:ext>
                </a:extLst>
              </p:cNvPr>
              <p:cNvSpPr>
                <a:spLocks/>
              </p:cNvSpPr>
              <p:nvPr/>
            </p:nvSpPr>
            <p:spPr bwMode="auto">
              <a:xfrm>
                <a:off x="5760357" y="2434090"/>
                <a:ext cx="239712" cy="254000"/>
              </a:xfrm>
              <a:custGeom>
                <a:avLst/>
                <a:gdLst/>
                <a:ahLst/>
                <a:cxnLst>
                  <a:cxn ang="0">
                    <a:pos x="143" y="0"/>
                  </a:cxn>
                  <a:cxn ang="0">
                    <a:pos x="143" y="0"/>
                  </a:cxn>
                  <a:cxn ang="0">
                    <a:pos x="117" y="0"/>
                  </a:cxn>
                  <a:cxn ang="0">
                    <a:pos x="91" y="9"/>
                  </a:cxn>
                  <a:cxn ang="0">
                    <a:pos x="65" y="22"/>
                  </a:cxn>
                  <a:cxn ang="0">
                    <a:pos x="43" y="39"/>
                  </a:cxn>
                  <a:cxn ang="0">
                    <a:pos x="43" y="39"/>
                  </a:cxn>
                  <a:cxn ang="0">
                    <a:pos x="26" y="65"/>
                  </a:cxn>
                  <a:cxn ang="0">
                    <a:pos x="13" y="91"/>
                  </a:cxn>
                  <a:cxn ang="0">
                    <a:pos x="4" y="121"/>
                  </a:cxn>
                  <a:cxn ang="0">
                    <a:pos x="0" y="151"/>
                  </a:cxn>
                  <a:cxn ang="0">
                    <a:pos x="0" y="151"/>
                  </a:cxn>
                  <a:cxn ang="0">
                    <a:pos x="4" y="160"/>
                  </a:cxn>
                  <a:cxn ang="0">
                    <a:pos x="8" y="160"/>
                  </a:cxn>
                  <a:cxn ang="0">
                    <a:pos x="8" y="160"/>
                  </a:cxn>
                  <a:cxn ang="0">
                    <a:pos x="17" y="160"/>
                  </a:cxn>
                  <a:cxn ang="0">
                    <a:pos x="17" y="151"/>
                  </a:cxn>
                  <a:cxn ang="0">
                    <a:pos x="17" y="151"/>
                  </a:cxn>
                  <a:cxn ang="0">
                    <a:pos x="21" y="121"/>
                  </a:cxn>
                  <a:cxn ang="0">
                    <a:pos x="30" y="95"/>
                  </a:cxn>
                  <a:cxn ang="0">
                    <a:pos x="43" y="74"/>
                  </a:cxn>
                  <a:cxn ang="0">
                    <a:pos x="56" y="52"/>
                  </a:cxn>
                  <a:cxn ang="0">
                    <a:pos x="56" y="52"/>
                  </a:cxn>
                  <a:cxn ang="0">
                    <a:pos x="78" y="39"/>
                  </a:cxn>
                  <a:cxn ang="0">
                    <a:pos x="95" y="26"/>
                  </a:cxn>
                  <a:cxn ang="0">
                    <a:pos x="117" y="22"/>
                  </a:cxn>
                  <a:cxn ang="0">
                    <a:pos x="143" y="17"/>
                  </a:cxn>
                  <a:cxn ang="0">
                    <a:pos x="143" y="17"/>
                  </a:cxn>
                  <a:cxn ang="0">
                    <a:pos x="151" y="13"/>
                  </a:cxn>
                  <a:cxn ang="0">
                    <a:pos x="151" y="9"/>
                  </a:cxn>
                  <a:cxn ang="0">
                    <a:pos x="151" y="9"/>
                  </a:cxn>
                  <a:cxn ang="0">
                    <a:pos x="151" y="0"/>
                  </a:cxn>
                  <a:cxn ang="0">
                    <a:pos x="143" y="0"/>
                  </a:cxn>
                  <a:cxn ang="0">
                    <a:pos x="143" y="0"/>
                  </a:cxn>
                </a:cxnLst>
                <a:rect l="0" t="0" r="r" b="b"/>
                <a:pathLst>
                  <a:path w="151" h="160">
                    <a:moveTo>
                      <a:pt x="143" y="0"/>
                    </a:moveTo>
                    <a:lnTo>
                      <a:pt x="143" y="0"/>
                    </a:lnTo>
                    <a:lnTo>
                      <a:pt x="117" y="0"/>
                    </a:lnTo>
                    <a:lnTo>
                      <a:pt x="91" y="9"/>
                    </a:lnTo>
                    <a:lnTo>
                      <a:pt x="65" y="22"/>
                    </a:lnTo>
                    <a:lnTo>
                      <a:pt x="43" y="39"/>
                    </a:lnTo>
                    <a:lnTo>
                      <a:pt x="43" y="39"/>
                    </a:lnTo>
                    <a:lnTo>
                      <a:pt x="26" y="65"/>
                    </a:lnTo>
                    <a:lnTo>
                      <a:pt x="13" y="91"/>
                    </a:lnTo>
                    <a:lnTo>
                      <a:pt x="4" y="121"/>
                    </a:lnTo>
                    <a:lnTo>
                      <a:pt x="0" y="151"/>
                    </a:lnTo>
                    <a:lnTo>
                      <a:pt x="0" y="151"/>
                    </a:lnTo>
                    <a:lnTo>
                      <a:pt x="4" y="160"/>
                    </a:lnTo>
                    <a:lnTo>
                      <a:pt x="8" y="160"/>
                    </a:lnTo>
                    <a:lnTo>
                      <a:pt x="8" y="160"/>
                    </a:lnTo>
                    <a:lnTo>
                      <a:pt x="17" y="160"/>
                    </a:lnTo>
                    <a:lnTo>
                      <a:pt x="17" y="151"/>
                    </a:lnTo>
                    <a:lnTo>
                      <a:pt x="17" y="151"/>
                    </a:lnTo>
                    <a:lnTo>
                      <a:pt x="21" y="121"/>
                    </a:lnTo>
                    <a:lnTo>
                      <a:pt x="30" y="95"/>
                    </a:lnTo>
                    <a:lnTo>
                      <a:pt x="43" y="74"/>
                    </a:lnTo>
                    <a:lnTo>
                      <a:pt x="56" y="52"/>
                    </a:lnTo>
                    <a:lnTo>
                      <a:pt x="56" y="52"/>
                    </a:lnTo>
                    <a:lnTo>
                      <a:pt x="78" y="39"/>
                    </a:lnTo>
                    <a:lnTo>
                      <a:pt x="95" y="26"/>
                    </a:lnTo>
                    <a:lnTo>
                      <a:pt x="117" y="22"/>
                    </a:lnTo>
                    <a:lnTo>
                      <a:pt x="143" y="17"/>
                    </a:lnTo>
                    <a:lnTo>
                      <a:pt x="143" y="17"/>
                    </a:lnTo>
                    <a:lnTo>
                      <a:pt x="151" y="13"/>
                    </a:lnTo>
                    <a:lnTo>
                      <a:pt x="151" y="9"/>
                    </a:lnTo>
                    <a:lnTo>
                      <a:pt x="151" y="9"/>
                    </a:lnTo>
                    <a:lnTo>
                      <a:pt x="151" y="0"/>
                    </a:lnTo>
                    <a:lnTo>
                      <a:pt x="143" y="0"/>
                    </a:lnTo>
                    <a:lnTo>
                      <a:pt x="143"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sp>
            <p:nvSpPr>
              <p:cNvPr id="95" name="Freeform 14">
                <a:extLst>
                  <a:ext uri="{FF2B5EF4-FFF2-40B4-BE49-F238E27FC236}">
                    <a16:creationId xmlns:a16="http://schemas.microsoft.com/office/drawing/2014/main" id="{4562A840-1342-45C2-A389-1DABEEF4B4C3}"/>
                  </a:ext>
                </a:extLst>
              </p:cNvPr>
              <p:cNvSpPr>
                <a:spLocks/>
              </p:cNvSpPr>
              <p:nvPr/>
            </p:nvSpPr>
            <p:spPr bwMode="auto">
              <a:xfrm>
                <a:off x="5834970" y="2502353"/>
                <a:ext cx="206375" cy="220663"/>
              </a:xfrm>
              <a:custGeom>
                <a:avLst/>
                <a:gdLst/>
                <a:ahLst/>
                <a:cxnLst>
                  <a:cxn ang="0">
                    <a:pos x="117" y="0"/>
                  </a:cxn>
                  <a:cxn ang="0">
                    <a:pos x="117" y="0"/>
                  </a:cxn>
                  <a:cxn ang="0">
                    <a:pos x="96" y="5"/>
                  </a:cxn>
                  <a:cxn ang="0">
                    <a:pos x="74" y="13"/>
                  </a:cxn>
                  <a:cxn ang="0">
                    <a:pos x="52" y="22"/>
                  </a:cxn>
                  <a:cxn ang="0">
                    <a:pos x="35" y="39"/>
                  </a:cxn>
                  <a:cxn ang="0">
                    <a:pos x="35" y="39"/>
                  </a:cxn>
                  <a:cxn ang="0">
                    <a:pos x="22" y="56"/>
                  </a:cxn>
                  <a:cxn ang="0">
                    <a:pos x="9" y="78"/>
                  </a:cxn>
                  <a:cxn ang="0">
                    <a:pos x="0" y="104"/>
                  </a:cxn>
                  <a:cxn ang="0">
                    <a:pos x="0" y="130"/>
                  </a:cxn>
                  <a:cxn ang="0">
                    <a:pos x="0" y="130"/>
                  </a:cxn>
                  <a:cxn ang="0">
                    <a:pos x="0" y="139"/>
                  </a:cxn>
                  <a:cxn ang="0">
                    <a:pos x="9" y="139"/>
                  </a:cxn>
                  <a:cxn ang="0">
                    <a:pos x="9" y="139"/>
                  </a:cxn>
                  <a:cxn ang="0">
                    <a:pos x="13" y="139"/>
                  </a:cxn>
                  <a:cxn ang="0">
                    <a:pos x="18" y="130"/>
                  </a:cxn>
                  <a:cxn ang="0">
                    <a:pos x="18" y="130"/>
                  </a:cxn>
                  <a:cxn ang="0">
                    <a:pos x="18" y="108"/>
                  </a:cxn>
                  <a:cxn ang="0">
                    <a:pos x="26" y="87"/>
                  </a:cxn>
                  <a:cxn ang="0">
                    <a:pos x="35" y="65"/>
                  </a:cxn>
                  <a:cxn ang="0">
                    <a:pos x="48" y="52"/>
                  </a:cxn>
                  <a:cxn ang="0">
                    <a:pos x="48" y="52"/>
                  </a:cxn>
                  <a:cxn ang="0">
                    <a:pos x="65" y="39"/>
                  </a:cxn>
                  <a:cxn ang="0">
                    <a:pos x="83" y="31"/>
                  </a:cxn>
                  <a:cxn ang="0">
                    <a:pos x="100" y="22"/>
                  </a:cxn>
                  <a:cxn ang="0">
                    <a:pos x="117" y="22"/>
                  </a:cxn>
                  <a:cxn ang="0">
                    <a:pos x="117" y="22"/>
                  </a:cxn>
                  <a:cxn ang="0">
                    <a:pos x="126" y="18"/>
                  </a:cxn>
                  <a:cxn ang="0">
                    <a:pos x="130" y="13"/>
                  </a:cxn>
                  <a:cxn ang="0">
                    <a:pos x="130" y="13"/>
                  </a:cxn>
                  <a:cxn ang="0">
                    <a:pos x="126" y="5"/>
                  </a:cxn>
                  <a:cxn ang="0">
                    <a:pos x="117" y="0"/>
                  </a:cxn>
                  <a:cxn ang="0">
                    <a:pos x="117" y="0"/>
                  </a:cxn>
                </a:cxnLst>
                <a:rect l="0" t="0" r="r" b="b"/>
                <a:pathLst>
                  <a:path w="130" h="139">
                    <a:moveTo>
                      <a:pt x="117" y="0"/>
                    </a:moveTo>
                    <a:lnTo>
                      <a:pt x="117" y="0"/>
                    </a:lnTo>
                    <a:lnTo>
                      <a:pt x="96" y="5"/>
                    </a:lnTo>
                    <a:lnTo>
                      <a:pt x="74" y="13"/>
                    </a:lnTo>
                    <a:lnTo>
                      <a:pt x="52" y="22"/>
                    </a:lnTo>
                    <a:lnTo>
                      <a:pt x="35" y="39"/>
                    </a:lnTo>
                    <a:lnTo>
                      <a:pt x="35" y="39"/>
                    </a:lnTo>
                    <a:lnTo>
                      <a:pt x="22" y="56"/>
                    </a:lnTo>
                    <a:lnTo>
                      <a:pt x="9" y="78"/>
                    </a:lnTo>
                    <a:lnTo>
                      <a:pt x="0" y="104"/>
                    </a:lnTo>
                    <a:lnTo>
                      <a:pt x="0" y="130"/>
                    </a:lnTo>
                    <a:lnTo>
                      <a:pt x="0" y="130"/>
                    </a:lnTo>
                    <a:lnTo>
                      <a:pt x="0" y="139"/>
                    </a:lnTo>
                    <a:lnTo>
                      <a:pt x="9" y="139"/>
                    </a:lnTo>
                    <a:lnTo>
                      <a:pt x="9" y="139"/>
                    </a:lnTo>
                    <a:lnTo>
                      <a:pt x="13" y="139"/>
                    </a:lnTo>
                    <a:lnTo>
                      <a:pt x="18" y="130"/>
                    </a:lnTo>
                    <a:lnTo>
                      <a:pt x="18" y="130"/>
                    </a:lnTo>
                    <a:lnTo>
                      <a:pt x="18" y="108"/>
                    </a:lnTo>
                    <a:lnTo>
                      <a:pt x="26" y="87"/>
                    </a:lnTo>
                    <a:lnTo>
                      <a:pt x="35" y="65"/>
                    </a:lnTo>
                    <a:lnTo>
                      <a:pt x="48" y="52"/>
                    </a:lnTo>
                    <a:lnTo>
                      <a:pt x="48" y="52"/>
                    </a:lnTo>
                    <a:lnTo>
                      <a:pt x="65" y="39"/>
                    </a:lnTo>
                    <a:lnTo>
                      <a:pt x="83" y="31"/>
                    </a:lnTo>
                    <a:lnTo>
                      <a:pt x="100" y="22"/>
                    </a:lnTo>
                    <a:lnTo>
                      <a:pt x="117" y="22"/>
                    </a:lnTo>
                    <a:lnTo>
                      <a:pt x="117" y="22"/>
                    </a:lnTo>
                    <a:lnTo>
                      <a:pt x="126" y="18"/>
                    </a:lnTo>
                    <a:lnTo>
                      <a:pt x="130" y="13"/>
                    </a:lnTo>
                    <a:lnTo>
                      <a:pt x="130" y="13"/>
                    </a:lnTo>
                    <a:lnTo>
                      <a:pt x="126" y="5"/>
                    </a:lnTo>
                    <a:lnTo>
                      <a:pt x="117" y="0"/>
                    </a:lnTo>
                    <a:lnTo>
                      <a:pt x="117"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grpSp>
      </p:grpSp>
      <p:grpSp>
        <p:nvGrpSpPr>
          <p:cNvPr id="46" name="组合 398">
            <a:extLst>
              <a:ext uri="{FF2B5EF4-FFF2-40B4-BE49-F238E27FC236}">
                <a16:creationId xmlns:a16="http://schemas.microsoft.com/office/drawing/2014/main" id="{8259FA74-4485-44AC-BF93-24982E6DF52B}"/>
              </a:ext>
            </a:extLst>
          </p:cNvPr>
          <p:cNvGrpSpPr>
            <a:grpSpLocks noChangeAspect="1"/>
          </p:cNvGrpSpPr>
          <p:nvPr/>
        </p:nvGrpSpPr>
        <p:grpSpPr>
          <a:xfrm rot="417246" flipH="1">
            <a:off x="2128490" y="2058900"/>
            <a:ext cx="233593" cy="351445"/>
            <a:chOff x="7236296" y="2895786"/>
            <a:chExt cx="252012" cy="360040"/>
          </a:xfrm>
          <a:solidFill>
            <a:srgbClr val="00B0F0"/>
          </a:solidFill>
        </p:grpSpPr>
        <p:sp>
          <p:nvSpPr>
            <p:cNvPr id="86" name="Freeform 126">
              <a:extLst>
                <a:ext uri="{FF2B5EF4-FFF2-40B4-BE49-F238E27FC236}">
                  <a16:creationId xmlns:a16="http://schemas.microsoft.com/office/drawing/2014/main" id="{B6F11647-87AE-4A7B-BB39-38F570B64DAE}"/>
                </a:ext>
              </a:extLst>
            </p:cNvPr>
            <p:cNvSpPr>
              <a:spLocks noEditPoints="1"/>
            </p:cNvSpPr>
            <p:nvPr/>
          </p:nvSpPr>
          <p:spPr bwMode="auto">
            <a:xfrm>
              <a:off x="7344308" y="3003826"/>
              <a:ext cx="144000" cy="252000"/>
            </a:xfrm>
            <a:custGeom>
              <a:avLst/>
              <a:gdLst/>
              <a:ahLst/>
              <a:cxnLst>
                <a:cxn ang="0">
                  <a:pos x="69" y="0"/>
                </a:cxn>
                <a:cxn ang="0">
                  <a:pos x="22" y="22"/>
                </a:cxn>
                <a:cxn ang="0">
                  <a:pos x="0" y="69"/>
                </a:cxn>
                <a:cxn ang="0">
                  <a:pos x="4" y="450"/>
                </a:cxn>
                <a:cxn ang="0">
                  <a:pos x="43" y="498"/>
                </a:cxn>
                <a:cxn ang="0">
                  <a:pos x="286" y="502"/>
                </a:cxn>
                <a:cxn ang="0">
                  <a:pos x="312" y="498"/>
                </a:cxn>
                <a:cxn ang="0">
                  <a:pos x="355" y="450"/>
                </a:cxn>
                <a:cxn ang="0">
                  <a:pos x="355" y="69"/>
                </a:cxn>
                <a:cxn ang="0">
                  <a:pos x="333" y="22"/>
                </a:cxn>
                <a:cxn ang="0">
                  <a:pos x="286" y="0"/>
                </a:cxn>
                <a:cxn ang="0">
                  <a:pos x="65" y="455"/>
                </a:cxn>
                <a:cxn ang="0">
                  <a:pos x="52" y="416"/>
                </a:cxn>
                <a:cxn ang="0">
                  <a:pos x="65" y="403"/>
                </a:cxn>
                <a:cxn ang="0">
                  <a:pos x="138" y="416"/>
                </a:cxn>
                <a:cxn ang="0">
                  <a:pos x="138" y="446"/>
                </a:cxn>
                <a:cxn ang="0">
                  <a:pos x="216" y="446"/>
                </a:cxn>
                <a:cxn ang="0">
                  <a:pos x="208" y="459"/>
                </a:cxn>
                <a:cxn ang="0">
                  <a:pos x="199" y="468"/>
                </a:cxn>
                <a:cxn ang="0">
                  <a:pos x="195" y="468"/>
                </a:cxn>
                <a:cxn ang="0">
                  <a:pos x="169" y="468"/>
                </a:cxn>
                <a:cxn ang="0">
                  <a:pos x="169" y="468"/>
                </a:cxn>
                <a:cxn ang="0">
                  <a:pos x="160" y="463"/>
                </a:cxn>
                <a:cxn ang="0">
                  <a:pos x="156" y="459"/>
                </a:cxn>
                <a:cxn ang="0">
                  <a:pos x="151" y="450"/>
                </a:cxn>
                <a:cxn ang="0">
                  <a:pos x="147" y="446"/>
                </a:cxn>
                <a:cxn ang="0">
                  <a:pos x="147" y="433"/>
                </a:cxn>
                <a:cxn ang="0">
                  <a:pos x="151" y="416"/>
                </a:cxn>
                <a:cxn ang="0">
                  <a:pos x="156" y="407"/>
                </a:cxn>
                <a:cxn ang="0">
                  <a:pos x="169" y="398"/>
                </a:cxn>
                <a:cxn ang="0">
                  <a:pos x="177" y="394"/>
                </a:cxn>
                <a:cxn ang="0">
                  <a:pos x="182" y="394"/>
                </a:cxn>
                <a:cxn ang="0">
                  <a:pos x="190" y="394"/>
                </a:cxn>
                <a:cxn ang="0">
                  <a:pos x="199" y="398"/>
                </a:cxn>
                <a:cxn ang="0">
                  <a:pos x="208" y="407"/>
                </a:cxn>
                <a:cxn ang="0">
                  <a:pos x="216" y="416"/>
                </a:cxn>
                <a:cxn ang="0">
                  <a:pos x="221" y="424"/>
                </a:cxn>
                <a:cxn ang="0">
                  <a:pos x="221" y="433"/>
                </a:cxn>
                <a:cxn ang="0">
                  <a:pos x="307" y="442"/>
                </a:cxn>
                <a:cxn ang="0">
                  <a:pos x="290" y="455"/>
                </a:cxn>
                <a:cxn ang="0">
                  <a:pos x="229" y="446"/>
                </a:cxn>
                <a:cxn ang="0">
                  <a:pos x="225" y="416"/>
                </a:cxn>
                <a:cxn ang="0">
                  <a:pos x="290" y="403"/>
                </a:cxn>
                <a:cxn ang="0">
                  <a:pos x="307" y="442"/>
                </a:cxn>
                <a:cxn ang="0">
                  <a:pos x="307" y="329"/>
                </a:cxn>
                <a:cxn ang="0">
                  <a:pos x="260" y="359"/>
                </a:cxn>
                <a:cxn ang="0">
                  <a:pos x="73" y="355"/>
                </a:cxn>
                <a:cxn ang="0">
                  <a:pos x="43" y="312"/>
                </a:cxn>
                <a:cxn ang="0">
                  <a:pos x="48" y="69"/>
                </a:cxn>
                <a:cxn ang="0">
                  <a:pos x="95" y="39"/>
                </a:cxn>
                <a:cxn ang="0">
                  <a:pos x="281" y="43"/>
                </a:cxn>
                <a:cxn ang="0">
                  <a:pos x="312" y="87"/>
                </a:cxn>
              </a:cxnLst>
              <a:rect l="0" t="0" r="r" b="b"/>
              <a:pathLst>
                <a:path w="355" h="502">
                  <a:moveTo>
                    <a:pt x="286" y="0"/>
                  </a:moveTo>
                  <a:lnTo>
                    <a:pt x="69" y="0"/>
                  </a:lnTo>
                  <a:lnTo>
                    <a:pt x="69" y="0"/>
                  </a:lnTo>
                  <a:lnTo>
                    <a:pt x="56" y="0"/>
                  </a:lnTo>
                  <a:lnTo>
                    <a:pt x="43" y="4"/>
                  </a:lnTo>
                  <a:lnTo>
                    <a:pt x="22" y="22"/>
                  </a:lnTo>
                  <a:lnTo>
                    <a:pt x="4" y="43"/>
                  </a:lnTo>
                  <a:lnTo>
                    <a:pt x="4" y="56"/>
                  </a:lnTo>
                  <a:lnTo>
                    <a:pt x="0" y="69"/>
                  </a:lnTo>
                  <a:lnTo>
                    <a:pt x="0" y="433"/>
                  </a:lnTo>
                  <a:lnTo>
                    <a:pt x="0" y="433"/>
                  </a:lnTo>
                  <a:lnTo>
                    <a:pt x="4" y="450"/>
                  </a:lnTo>
                  <a:lnTo>
                    <a:pt x="4" y="463"/>
                  </a:lnTo>
                  <a:lnTo>
                    <a:pt x="22" y="485"/>
                  </a:lnTo>
                  <a:lnTo>
                    <a:pt x="43" y="498"/>
                  </a:lnTo>
                  <a:lnTo>
                    <a:pt x="56" y="502"/>
                  </a:lnTo>
                  <a:lnTo>
                    <a:pt x="69" y="502"/>
                  </a:lnTo>
                  <a:lnTo>
                    <a:pt x="286" y="502"/>
                  </a:lnTo>
                  <a:lnTo>
                    <a:pt x="286" y="502"/>
                  </a:lnTo>
                  <a:lnTo>
                    <a:pt x="299" y="502"/>
                  </a:lnTo>
                  <a:lnTo>
                    <a:pt x="312" y="498"/>
                  </a:lnTo>
                  <a:lnTo>
                    <a:pt x="333" y="485"/>
                  </a:lnTo>
                  <a:lnTo>
                    <a:pt x="350" y="463"/>
                  </a:lnTo>
                  <a:lnTo>
                    <a:pt x="355" y="450"/>
                  </a:lnTo>
                  <a:lnTo>
                    <a:pt x="355" y="433"/>
                  </a:lnTo>
                  <a:lnTo>
                    <a:pt x="355" y="69"/>
                  </a:lnTo>
                  <a:lnTo>
                    <a:pt x="355" y="69"/>
                  </a:lnTo>
                  <a:lnTo>
                    <a:pt x="355" y="56"/>
                  </a:lnTo>
                  <a:lnTo>
                    <a:pt x="350" y="43"/>
                  </a:lnTo>
                  <a:lnTo>
                    <a:pt x="333" y="22"/>
                  </a:lnTo>
                  <a:lnTo>
                    <a:pt x="312" y="4"/>
                  </a:lnTo>
                  <a:lnTo>
                    <a:pt x="299" y="0"/>
                  </a:lnTo>
                  <a:lnTo>
                    <a:pt x="286" y="0"/>
                  </a:lnTo>
                  <a:lnTo>
                    <a:pt x="286" y="0"/>
                  </a:lnTo>
                  <a:close/>
                  <a:moveTo>
                    <a:pt x="65" y="455"/>
                  </a:moveTo>
                  <a:lnTo>
                    <a:pt x="65" y="455"/>
                  </a:lnTo>
                  <a:lnTo>
                    <a:pt x="56" y="450"/>
                  </a:lnTo>
                  <a:lnTo>
                    <a:pt x="52" y="442"/>
                  </a:lnTo>
                  <a:lnTo>
                    <a:pt x="52" y="416"/>
                  </a:lnTo>
                  <a:lnTo>
                    <a:pt x="52" y="416"/>
                  </a:lnTo>
                  <a:lnTo>
                    <a:pt x="56" y="407"/>
                  </a:lnTo>
                  <a:lnTo>
                    <a:pt x="65" y="403"/>
                  </a:lnTo>
                  <a:lnTo>
                    <a:pt x="147" y="403"/>
                  </a:lnTo>
                  <a:lnTo>
                    <a:pt x="147" y="403"/>
                  </a:lnTo>
                  <a:lnTo>
                    <a:pt x="138" y="416"/>
                  </a:lnTo>
                  <a:lnTo>
                    <a:pt x="134" y="433"/>
                  </a:lnTo>
                  <a:lnTo>
                    <a:pt x="134" y="433"/>
                  </a:lnTo>
                  <a:lnTo>
                    <a:pt x="138" y="446"/>
                  </a:lnTo>
                  <a:lnTo>
                    <a:pt x="138" y="455"/>
                  </a:lnTo>
                  <a:lnTo>
                    <a:pt x="65" y="455"/>
                  </a:lnTo>
                  <a:close/>
                  <a:moveTo>
                    <a:pt x="216" y="446"/>
                  </a:moveTo>
                  <a:lnTo>
                    <a:pt x="216" y="446"/>
                  </a:lnTo>
                  <a:lnTo>
                    <a:pt x="208" y="459"/>
                  </a:lnTo>
                  <a:lnTo>
                    <a:pt x="208" y="459"/>
                  </a:lnTo>
                  <a:lnTo>
                    <a:pt x="203" y="463"/>
                  </a:lnTo>
                  <a:lnTo>
                    <a:pt x="203" y="463"/>
                  </a:lnTo>
                  <a:lnTo>
                    <a:pt x="199" y="468"/>
                  </a:lnTo>
                  <a:lnTo>
                    <a:pt x="195" y="468"/>
                  </a:lnTo>
                  <a:lnTo>
                    <a:pt x="195" y="468"/>
                  </a:lnTo>
                  <a:lnTo>
                    <a:pt x="195" y="468"/>
                  </a:lnTo>
                  <a:lnTo>
                    <a:pt x="195" y="468"/>
                  </a:lnTo>
                  <a:lnTo>
                    <a:pt x="182" y="468"/>
                  </a:lnTo>
                  <a:lnTo>
                    <a:pt x="169" y="468"/>
                  </a:lnTo>
                  <a:lnTo>
                    <a:pt x="169" y="468"/>
                  </a:lnTo>
                  <a:lnTo>
                    <a:pt x="169" y="468"/>
                  </a:lnTo>
                  <a:lnTo>
                    <a:pt x="169" y="468"/>
                  </a:lnTo>
                  <a:lnTo>
                    <a:pt x="164" y="463"/>
                  </a:lnTo>
                  <a:lnTo>
                    <a:pt x="160" y="463"/>
                  </a:lnTo>
                  <a:lnTo>
                    <a:pt x="160" y="463"/>
                  </a:lnTo>
                  <a:lnTo>
                    <a:pt x="156" y="459"/>
                  </a:lnTo>
                  <a:lnTo>
                    <a:pt x="156" y="459"/>
                  </a:lnTo>
                  <a:lnTo>
                    <a:pt x="156" y="459"/>
                  </a:lnTo>
                  <a:lnTo>
                    <a:pt x="156" y="459"/>
                  </a:lnTo>
                  <a:lnTo>
                    <a:pt x="151" y="455"/>
                  </a:lnTo>
                  <a:lnTo>
                    <a:pt x="151" y="450"/>
                  </a:lnTo>
                  <a:lnTo>
                    <a:pt x="151" y="450"/>
                  </a:lnTo>
                  <a:lnTo>
                    <a:pt x="147" y="446"/>
                  </a:lnTo>
                  <a:lnTo>
                    <a:pt x="147" y="446"/>
                  </a:lnTo>
                  <a:lnTo>
                    <a:pt x="147" y="446"/>
                  </a:lnTo>
                  <a:lnTo>
                    <a:pt x="147" y="433"/>
                  </a:lnTo>
                  <a:lnTo>
                    <a:pt x="147" y="433"/>
                  </a:lnTo>
                  <a:lnTo>
                    <a:pt x="147" y="420"/>
                  </a:lnTo>
                  <a:lnTo>
                    <a:pt x="147" y="420"/>
                  </a:lnTo>
                  <a:lnTo>
                    <a:pt x="151" y="416"/>
                  </a:lnTo>
                  <a:lnTo>
                    <a:pt x="151" y="416"/>
                  </a:lnTo>
                  <a:lnTo>
                    <a:pt x="156" y="407"/>
                  </a:lnTo>
                  <a:lnTo>
                    <a:pt x="156" y="407"/>
                  </a:lnTo>
                  <a:lnTo>
                    <a:pt x="169" y="398"/>
                  </a:lnTo>
                  <a:lnTo>
                    <a:pt x="169" y="398"/>
                  </a:lnTo>
                  <a:lnTo>
                    <a:pt x="169" y="398"/>
                  </a:lnTo>
                  <a:lnTo>
                    <a:pt x="173" y="394"/>
                  </a:lnTo>
                  <a:lnTo>
                    <a:pt x="177" y="394"/>
                  </a:lnTo>
                  <a:lnTo>
                    <a:pt x="177" y="394"/>
                  </a:lnTo>
                  <a:lnTo>
                    <a:pt x="182" y="394"/>
                  </a:lnTo>
                  <a:lnTo>
                    <a:pt x="182" y="394"/>
                  </a:lnTo>
                  <a:lnTo>
                    <a:pt x="182" y="394"/>
                  </a:lnTo>
                  <a:lnTo>
                    <a:pt x="182" y="394"/>
                  </a:lnTo>
                  <a:lnTo>
                    <a:pt x="190" y="394"/>
                  </a:lnTo>
                  <a:lnTo>
                    <a:pt x="190" y="394"/>
                  </a:lnTo>
                  <a:lnTo>
                    <a:pt x="195" y="398"/>
                  </a:lnTo>
                  <a:lnTo>
                    <a:pt x="199" y="398"/>
                  </a:lnTo>
                  <a:lnTo>
                    <a:pt x="199" y="398"/>
                  </a:lnTo>
                  <a:lnTo>
                    <a:pt x="199" y="398"/>
                  </a:lnTo>
                  <a:lnTo>
                    <a:pt x="199" y="398"/>
                  </a:lnTo>
                  <a:lnTo>
                    <a:pt x="208" y="407"/>
                  </a:lnTo>
                  <a:lnTo>
                    <a:pt x="216" y="416"/>
                  </a:lnTo>
                  <a:lnTo>
                    <a:pt x="216" y="416"/>
                  </a:lnTo>
                  <a:lnTo>
                    <a:pt x="216" y="416"/>
                  </a:lnTo>
                  <a:lnTo>
                    <a:pt x="216" y="420"/>
                  </a:lnTo>
                  <a:lnTo>
                    <a:pt x="221" y="424"/>
                  </a:lnTo>
                  <a:lnTo>
                    <a:pt x="221" y="424"/>
                  </a:lnTo>
                  <a:lnTo>
                    <a:pt x="221" y="429"/>
                  </a:lnTo>
                  <a:lnTo>
                    <a:pt x="221" y="433"/>
                  </a:lnTo>
                  <a:lnTo>
                    <a:pt x="221" y="433"/>
                  </a:lnTo>
                  <a:lnTo>
                    <a:pt x="216" y="446"/>
                  </a:lnTo>
                  <a:lnTo>
                    <a:pt x="216" y="446"/>
                  </a:lnTo>
                  <a:close/>
                  <a:moveTo>
                    <a:pt x="307" y="442"/>
                  </a:moveTo>
                  <a:lnTo>
                    <a:pt x="307" y="442"/>
                  </a:lnTo>
                  <a:lnTo>
                    <a:pt x="299" y="450"/>
                  </a:lnTo>
                  <a:lnTo>
                    <a:pt x="290" y="455"/>
                  </a:lnTo>
                  <a:lnTo>
                    <a:pt x="225" y="455"/>
                  </a:lnTo>
                  <a:lnTo>
                    <a:pt x="225" y="455"/>
                  </a:lnTo>
                  <a:lnTo>
                    <a:pt x="229" y="446"/>
                  </a:lnTo>
                  <a:lnTo>
                    <a:pt x="229" y="433"/>
                  </a:lnTo>
                  <a:lnTo>
                    <a:pt x="229" y="433"/>
                  </a:lnTo>
                  <a:lnTo>
                    <a:pt x="225" y="416"/>
                  </a:lnTo>
                  <a:lnTo>
                    <a:pt x="216" y="403"/>
                  </a:lnTo>
                  <a:lnTo>
                    <a:pt x="290" y="403"/>
                  </a:lnTo>
                  <a:lnTo>
                    <a:pt x="290" y="403"/>
                  </a:lnTo>
                  <a:lnTo>
                    <a:pt x="299" y="407"/>
                  </a:lnTo>
                  <a:lnTo>
                    <a:pt x="307" y="416"/>
                  </a:lnTo>
                  <a:lnTo>
                    <a:pt x="307" y="442"/>
                  </a:lnTo>
                  <a:close/>
                  <a:moveTo>
                    <a:pt x="312" y="312"/>
                  </a:moveTo>
                  <a:lnTo>
                    <a:pt x="312" y="312"/>
                  </a:lnTo>
                  <a:lnTo>
                    <a:pt x="307" y="329"/>
                  </a:lnTo>
                  <a:lnTo>
                    <a:pt x="299" y="346"/>
                  </a:lnTo>
                  <a:lnTo>
                    <a:pt x="281" y="355"/>
                  </a:lnTo>
                  <a:lnTo>
                    <a:pt x="260" y="359"/>
                  </a:lnTo>
                  <a:lnTo>
                    <a:pt x="95" y="359"/>
                  </a:lnTo>
                  <a:lnTo>
                    <a:pt x="95" y="359"/>
                  </a:lnTo>
                  <a:lnTo>
                    <a:pt x="73" y="355"/>
                  </a:lnTo>
                  <a:lnTo>
                    <a:pt x="56" y="346"/>
                  </a:lnTo>
                  <a:lnTo>
                    <a:pt x="48" y="329"/>
                  </a:lnTo>
                  <a:lnTo>
                    <a:pt x="43" y="312"/>
                  </a:lnTo>
                  <a:lnTo>
                    <a:pt x="43" y="87"/>
                  </a:lnTo>
                  <a:lnTo>
                    <a:pt x="43" y="87"/>
                  </a:lnTo>
                  <a:lnTo>
                    <a:pt x="48" y="69"/>
                  </a:lnTo>
                  <a:lnTo>
                    <a:pt x="56" y="52"/>
                  </a:lnTo>
                  <a:lnTo>
                    <a:pt x="73" y="43"/>
                  </a:lnTo>
                  <a:lnTo>
                    <a:pt x="95" y="39"/>
                  </a:lnTo>
                  <a:lnTo>
                    <a:pt x="260" y="39"/>
                  </a:lnTo>
                  <a:lnTo>
                    <a:pt x="260" y="39"/>
                  </a:lnTo>
                  <a:lnTo>
                    <a:pt x="281" y="43"/>
                  </a:lnTo>
                  <a:lnTo>
                    <a:pt x="299" y="52"/>
                  </a:lnTo>
                  <a:lnTo>
                    <a:pt x="307" y="69"/>
                  </a:lnTo>
                  <a:lnTo>
                    <a:pt x="312" y="87"/>
                  </a:lnTo>
                  <a:lnTo>
                    <a:pt x="312" y="312"/>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grpSp>
          <p:nvGrpSpPr>
            <p:cNvPr id="87" name="组合 374">
              <a:extLst>
                <a:ext uri="{FF2B5EF4-FFF2-40B4-BE49-F238E27FC236}">
                  <a16:creationId xmlns:a16="http://schemas.microsoft.com/office/drawing/2014/main" id="{5839297F-4C4C-4829-B61D-9944FB40BD71}"/>
                </a:ext>
              </a:extLst>
            </p:cNvPr>
            <p:cNvGrpSpPr/>
            <p:nvPr/>
          </p:nvGrpSpPr>
          <p:grpSpPr>
            <a:xfrm>
              <a:off x="7236296" y="2895786"/>
              <a:ext cx="144000" cy="144000"/>
              <a:chOff x="5684157" y="2357890"/>
              <a:chExt cx="357188" cy="365126"/>
            </a:xfrm>
            <a:grpFill/>
          </p:grpSpPr>
          <p:sp>
            <p:nvSpPr>
              <p:cNvPr id="88" name="Freeform 12">
                <a:extLst>
                  <a:ext uri="{FF2B5EF4-FFF2-40B4-BE49-F238E27FC236}">
                    <a16:creationId xmlns:a16="http://schemas.microsoft.com/office/drawing/2014/main" id="{138B2890-E65D-47FC-99DB-7081FF3810A2}"/>
                  </a:ext>
                </a:extLst>
              </p:cNvPr>
              <p:cNvSpPr>
                <a:spLocks/>
              </p:cNvSpPr>
              <p:nvPr/>
            </p:nvSpPr>
            <p:spPr bwMode="auto">
              <a:xfrm>
                <a:off x="5684157" y="2357890"/>
                <a:ext cx="282575" cy="295275"/>
              </a:xfrm>
              <a:custGeom>
                <a:avLst/>
                <a:gdLst/>
                <a:ahLst/>
                <a:cxnLst>
                  <a:cxn ang="0">
                    <a:pos x="169" y="0"/>
                  </a:cxn>
                  <a:cxn ang="0">
                    <a:pos x="169" y="0"/>
                  </a:cxn>
                  <a:cxn ang="0">
                    <a:pos x="134" y="5"/>
                  </a:cxn>
                  <a:cxn ang="0">
                    <a:pos x="104" y="13"/>
                  </a:cxn>
                  <a:cxn ang="0">
                    <a:pos x="78" y="26"/>
                  </a:cxn>
                  <a:cxn ang="0">
                    <a:pos x="56" y="48"/>
                  </a:cxn>
                  <a:cxn ang="0">
                    <a:pos x="56" y="48"/>
                  </a:cxn>
                  <a:cxn ang="0">
                    <a:pos x="35" y="74"/>
                  </a:cxn>
                  <a:cxn ang="0">
                    <a:pos x="18" y="104"/>
                  </a:cxn>
                  <a:cxn ang="0">
                    <a:pos x="5" y="139"/>
                  </a:cxn>
                  <a:cxn ang="0">
                    <a:pos x="0" y="178"/>
                  </a:cxn>
                  <a:cxn ang="0">
                    <a:pos x="0" y="178"/>
                  </a:cxn>
                  <a:cxn ang="0">
                    <a:pos x="5" y="182"/>
                  </a:cxn>
                  <a:cxn ang="0">
                    <a:pos x="13" y="186"/>
                  </a:cxn>
                  <a:cxn ang="0">
                    <a:pos x="13" y="186"/>
                  </a:cxn>
                  <a:cxn ang="0">
                    <a:pos x="18" y="182"/>
                  </a:cxn>
                  <a:cxn ang="0">
                    <a:pos x="22" y="178"/>
                  </a:cxn>
                  <a:cxn ang="0">
                    <a:pos x="22" y="178"/>
                  </a:cxn>
                  <a:cxn ang="0">
                    <a:pos x="22" y="143"/>
                  </a:cxn>
                  <a:cxn ang="0">
                    <a:pos x="35" y="113"/>
                  </a:cxn>
                  <a:cxn ang="0">
                    <a:pos x="48" y="87"/>
                  </a:cxn>
                  <a:cxn ang="0">
                    <a:pos x="69" y="61"/>
                  </a:cxn>
                  <a:cxn ang="0">
                    <a:pos x="69" y="61"/>
                  </a:cxn>
                  <a:cxn ang="0">
                    <a:pos x="87" y="44"/>
                  </a:cxn>
                  <a:cxn ang="0">
                    <a:pos x="113" y="31"/>
                  </a:cxn>
                  <a:cxn ang="0">
                    <a:pos x="139" y="22"/>
                  </a:cxn>
                  <a:cxn ang="0">
                    <a:pos x="169" y="18"/>
                  </a:cxn>
                  <a:cxn ang="0">
                    <a:pos x="169" y="18"/>
                  </a:cxn>
                  <a:cxn ang="0">
                    <a:pos x="173" y="18"/>
                  </a:cxn>
                  <a:cxn ang="0">
                    <a:pos x="178" y="9"/>
                  </a:cxn>
                  <a:cxn ang="0">
                    <a:pos x="178" y="9"/>
                  </a:cxn>
                  <a:cxn ang="0">
                    <a:pos x="173" y="5"/>
                  </a:cxn>
                  <a:cxn ang="0">
                    <a:pos x="169" y="0"/>
                  </a:cxn>
                  <a:cxn ang="0">
                    <a:pos x="169" y="0"/>
                  </a:cxn>
                </a:cxnLst>
                <a:rect l="0" t="0" r="r" b="b"/>
                <a:pathLst>
                  <a:path w="178" h="186">
                    <a:moveTo>
                      <a:pt x="169" y="0"/>
                    </a:moveTo>
                    <a:lnTo>
                      <a:pt x="169" y="0"/>
                    </a:lnTo>
                    <a:lnTo>
                      <a:pt x="134" y="5"/>
                    </a:lnTo>
                    <a:lnTo>
                      <a:pt x="104" y="13"/>
                    </a:lnTo>
                    <a:lnTo>
                      <a:pt x="78" y="26"/>
                    </a:lnTo>
                    <a:lnTo>
                      <a:pt x="56" y="48"/>
                    </a:lnTo>
                    <a:lnTo>
                      <a:pt x="56" y="48"/>
                    </a:lnTo>
                    <a:lnTo>
                      <a:pt x="35" y="74"/>
                    </a:lnTo>
                    <a:lnTo>
                      <a:pt x="18" y="104"/>
                    </a:lnTo>
                    <a:lnTo>
                      <a:pt x="5" y="139"/>
                    </a:lnTo>
                    <a:lnTo>
                      <a:pt x="0" y="178"/>
                    </a:lnTo>
                    <a:lnTo>
                      <a:pt x="0" y="178"/>
                    </a:lnTo>
                    <a:lnTo>
                      <a:pt x="5" y="182"/>
                    </a:lnTo>
                    <a:lnTo>
                      <a:pt x="13" y="186"/>
                    </a:lnTo>
                    <a:lnTo>
                      <a:pt x="13" y="186"/>
                    </a:lnTo>
                    <a:lnTo>
                      <a:pt x="18" y="182"/>
                    </a:lnTo>
                    <a:lnTo>
                      <a:pt x="22" y="178"/>
                    </a:lnTo>
                    <a:lnTo>
                      <a:pt x="22" y="178"/>
                    </a:lnTo>
                    <a:lnTo>
                      <a:pt x="22" y="143"/>
                    </a:lnTo>
                    <a:lnTo>
                      <a:pt x="35" y="113"/>
                    </a:lnTo>
                    <a:lnTo>
                      <a:pt x="48" y="87"/>
                    </a:lnTo>
                    <a:lnTo>
                      <a:pt x="69" y="61"/>
                    </a:lnTo>
                    <a:lnTo>
                      <a:pt x="69" y="61"/>
                    </a:lnTo>
                    <a:lnTo>
                      <a:pt x="87" y="44"/>
                    </a:lnTo>
                    <a:lnTo>
                      <a:pt x="113" y="31"/>
                    </a:lnTo>
                    <a:lnTo>
                      <a:pt x="139" y="22"/>
                    </a:lnTo>
                    <a:lnTo>
                      <a:pt x="169" y="18"/>
                    </a:lnTo>
                    <a:lnTo>
                      <a:pt x="169" y="18"/>
                    </a:lnTo>
                    <a:lnTo>
                      <a:pt x="173" y="18"/>
                    </a:lnTo>
                    <a:lnTo>
                      <a:pt x="178" y="9"/>
                    </a:lnTo>
                    <a:lnTo>
                      <a:pt x="178" y="9"/>
                    </a:lnTo>
                    <a:lnTo>
                      <a:pt x="173" y="5"/>
                    </a:lnTo>
                    <a:lnTo>
                      <a:pt x="169" y="0"/>
                    </a:lnTo>
                    <a:lnTo>
                      <a:pt x="169"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sp>
            <p:nvSpPr>
              <p:cNvPr id="89" name="Freeform 13">
                <a:extLst>
                  <a:ext uri="{FF2B5EF4-FFF2-40B4-BE49-F238E27FC236}">
                    <a16:creationId xmlns:a16="http://schemas.microsoft.com/office/drawing/2014/main" id="{F027D53E-9906-4FF8-8833-56E2EC9BE874}"/>
                  </a:ext>
                </a:extLst>
              </p:cNvPr>
              <p:cNvSpPr>
                <a:spLocks/>
              </p:cNvSpPr>
              <p:nvPr/>
            </p:nvSpPr>
            <p:spPr bwMode="auto">
              <a:xfrm>
                <a:off x="5760357" y="2434090"/>
                <a:ext cx="239712" cy="254000"/>
              </a:xfrm>
              <a:custGeom>
                <a:avLst/>
                <a:gdLst/>
                <a:ahLst/>
                <a:cxnLst>
                  <a:cxn ang="0">
                    <a:pos x="143" y="0"/>
                  </a:cxn>
                  <a:cxn ang="0">
                    <a:pos x="143" y="0"/>
                  </a:cxn>
                  <a:cxn ang="0">
                    <a:pos x="117" y="0"/>
                  </a:cxn>
                  <a:cxn ang="0">
                    <a:pos x="91" y="9"/>
                  </a:cxn>
                  <a:cxn ang="0">
                    <a:pos x="65" y="22"/>
                  </a:cxn>
                  <a:cxn ang="0">
                    <a:pos x="43" y="39"/>
                  </a:cxn>
                  <a:cxn ang="0">
                    <a:pos x="43" y="39"/>
                  </a:cxn>
                  <a:cxn ang="0">
                    <a:pos x="26" y="65"/>
                  </a:cxn>
                  <a:cxn ang="0">
                    <a:pos x="13" y="91"/>
                  </a:cxn>
                  <a:cxn ang="0">
                    <a:pos x="4" y="121"/>
                  </a:cxn>
                  <a:cxn ang="0">
                    <a:pos x="0" y="151"/>
                  </a:cxn>
                  <a:cxn ang="0">
                    <a:pos x="0" y="151"/>
                  </a:cxn>
                  <a:cxn ang="0">
                    <a:pos x="4" y="160"/>
                  </a:cxn>
                  <a:cxn ang="0">
                    <a:pos x="8" y="160"/>
                  </a:cxn>
                  <a:cxn ang="0">
                    <a:pos x="8" y="160"/>
                  </a:cxn>
                  <a:cxn ang="0">
                    <a:pos x="17" y="160"/>
                  </a:cxn>
                  <a:cxn ang="0">
                    <a:pos x="17" y="151"/>
                  </a:cxn>
                  <a:cxn ang="0">
                    <a:pos x="17" y="151"/>
                  </a:cxn>
                  <a:cxn ang="0">
                    <a:pos x="21" y="121"/>
                  </a:cxn>
                  <a:cxn ang="0">
                    <a:pos x="30" y="95"/>
                  </a:cxn>
                  <a:cxn ang="0">
                    <a:pos x="43" y="74"/>
                  </a:cxn>
                  <a:cxn ang="0">
                    <a:pos x="56" y="52"/>
                  </a:cxn>
                  <a:cxn ang="0">
                    <a:pos x="56" y="52"/>
                  </a:cxn>
                  <a:cxn ang="0">
                    <a:pos x="78" y="39"/>
                  </a:cxn>
                  <a:cxn ang="0">
                    <a:pos x="95" y="26"/>
                  </a:cxn>
                  <a:cxn ang="0">
                    <a:pos x="117" y="22"/>
                  </a:cxn>
                  <a:cxn ang="0">
                    <a:pos x="143" y="17"/>
                  </a:cxn>
                  <a:cxn ang="0">
                    <a:pos x="143" y="17"/>
                  </a:cxn>
                  <a:cxn ang="0">
                    <a:pos x="151" y="13"/>
                  </a:cxn>
                  <a:cxn ang="0">
                    <a:pos x="151" y="9"/>
                  </a:cxn>
                  <a:cxn ang="0">
                    <a:pos x="151" y="9"/>
                  </a:cxn>
                  <a:cxn ang="0">
                    <a:pos x="151" y="0"/>
                  </a:cxn>
                  <a:cxn ang="0">
                    <a:pos x="143" y="0"/>
                  </a:cxn>
                  <a:cxn ang="0">
                    <a:pos x="143" y="0"/>
                  </a:cxn>
                </a:cxnLst>
                <a:rect l="0" t="0" r="r" b="b"/>
                <a:pathLst>
                  <a:path w="151" h="160">
                    <a:moveTo>
                      <a:pt x="143" y="0"/>
                    </a:moveTo>
                    <a:lnTo>
                      <a:pt x="143" y="0"/>
                    </a:lnTo>
                    <a:lnTo>
                      <a:pt x="117" y="0"/>
                    </a:lnTo>
                    <a:lnTo>
                      <a:pt x="91" y="9"/>
                    </a:lnTo>
                    <a:lnTo>
                      <a:pt x="65" y="22"/>
                    </a:lnTo>
                    <a:lnTo>
                      <a:pt x="43" y="39"/>
                    </a:lnTo>
                    <a:lnTo>
                      <a:pt x="43" y="39"/>
                    </a:lnTo>
                    <a:lnTo>
                      <a:pt x="26" y="65"/>
                    </a:lnTo>
                    <a:lnTo>
                      <a:pt x="13" y="91"/>
                    </a:lnTo>
                    <a:lnTo>
                      <a:pt x="4" y="121"/>
                    </a:lnTo>
                    <a:lnTo>
                      <a:pt x="0" y="151"/>
                    </a:lnTo>
                    <a:lnTo>
                      <a:pt x="0" y="151"/>
                    </a:lnTo>
                    <a:lnTo>
                      <a:pt x="4" y="160"/>
                    </a:lnTo>
                    <a:lnTo>
                      <a:pt x="8" y="160"/>
                    </a:lnTo>
                    <a:lnTo>
                      <a:pt x="8" y="160"/>
                    </a:lnTo>
                    <a:lnTo>
                      <a:pt x="17" y="160"/>
                    </a:lnTo>
                    <a:lnTo>
                      <a:pt x="17" y="151"/>
                    </a:lnTo>
                    <a:lnTo>
                      <a:pt x="17" y="151"/>
                    </a:lnTo>
                    <a:lnTo>
                      <a:pt x="21" y="121"/>
                    </a:lnTo>
                    <a:lnTo>
                      <a:pt x="30" y="95"/>
                    </a:lnTo>
                    <a:lnTo>
                      <a:pt x="43" y="74"/>
                    </a:lnTo>
                    <a:lnTo>
                      <a:pt x="56" y="52"/>
                    </a:lnTo>
                    <a:lnTo>
                      <a:pt x="56" y="52"/>
                    </a:lnTo>
                    <a:lnTo>
                      <a:pt x="78" y="39"/>
                    </a:lnTo>
                    <a:lnTo>
                      <a:pt x="95" y="26"/>
                    </a:lnTo>
                    <a:lnTo>
                      <a:pt x="117" y="22"/>
                    </a:lnTo>
                    <a:lnTo>
                      <a:pt x="143" y="17"/>
                    </a:lnTo>
                    <a:lnTo>
                      <a:pt x="143" y="17"/>
                    </a:lnTo>
                    <a:lnTo>
                      <a:pt x="151" y="13"/>
                    </a:lnTo>
                    <a:lnTo>
                      <a:pt x="151" y="9"/>
                    </a:lnTo>
                    <a:lnTo>
                      <a:pt x="151" y="9"/>
                    </a:lnTo>
                    <a:lnTo>
                      <a:pt x="151" y="0"/>
                    </a:lnTo>
                    <a:lnTo>
                      <a:pt x="143" y="0"/>
                    </a:lnTo>
                    <a:lnTo>
                      <a:pt x="143"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sp>
            <p:nvSpPr>
              <p:cNvPr id="90" name="Freeform 14">
                <a:extLst>
                  <a:ext uri="{FF2B5EF4-FFF2-40B4-BE49-F238E27FC236}">
                    <a16:creationId xmlns:a16="http://schemas.microsoft.com/office/drawing/2014/main" id="{12A89376-E6C9-49C5-894F-A48627CBF927}"/>
                  </a:ext>
                </a:extLst>
              </p:cNvPr>
              <p:cNvSpPr>
                <a:spLocks/>
              </p:cNvSpPr>
              <p:nvPr/>
            </p:nvSpPr>
            <p:spPr bwMode="auto">
              <a:xfrm>
                <a:off x="5834970" y="2502353"/>
                <a:ext cx="206375" cy="220663"/>
              </a:xfrm>
              <a:custGeom>
                <a:avLst/>
                <a:gdLst/>
                <a:ahLst/>
                <a:cxnLst>
                  <a:cxn ang="0">
                    <a:pos x="117" y="0"/>
                  </a:cxn>
                  <a:cxn ang="0">
                    <a:pos x="117" y="0"/>
                  </a:cxn>
                  <a:cxn ang="0">
                    <a:pos x="96" y="5"/>
                  </a:cxn>
                  <a:cxn ang="0">
                    <a:pos x="74" y="13"/>
                  </a:cxn>
                  <a:cxn ang="0">
                    <a:pos x="52" y="22"/>
                  </a:cxn>
                  <a:cxn ang="0">
                    <a:pos x="35" y="39"/>
                  </a:cxn>
                  <a:cxn ang="0">
                    <a:pos x="35" y="39"/>
                  </a:cxn>
                  <a:cxn ang="0">
                    <a:pos x="22" y="56"/>
                  </a:cxn>
                  <a:cxn ang="0">
                    <a:pos x="9" y="78"/>
                  </a:cxn>
                  <a:cxn ang="0">
                    <a:pos x="0" y="104"/>
                  </a:cxn>
                  <a:cxn ang="0">
                    <a:pos x="0" y="130"/>
                  </a:cxn>
                  <a:cxn ang="0">
                    <a:pos x="0" y="130"/>
                  </a:cxn>
                  <a:cxn ang="0">
                    <a:pos x="0" y="139"/>
                  </a:cxn>
                  <a:cxn ang="0">
                    <a:pos x="9" y="139"/>
                  </a:cxn>
                  <a:cxn ang="0">
                    <a:pos x="9" y="139"/>
                  </a:cxn>
                  <a:cxn ang="0">
                    <a:pos x="13" y="139"/>
                  </a:cxn>
                  <a:cxn ang="0">
                    <a:pos x="18" y="130"/>
                  </a:cxn>
                  <a:cxn ang="0">
                    <a:pos x="18" y="130"/>
                  </a:cxn>
                  <a:cxn ang="0">
                    <a:pos x="18" y="108"/>
                  </a:cxn>
                  <a:cxn ang="0">
                    <a:pos x="26" y="87"/>
                  </a:cxn>
                  <a:cxn ang="0">
                    <a:pos x="35" y="65"/>
                  </a:cxn>
                  <a:cxn ang="0">
                    <a:pos x="48" y="52"/>
                  </a:cxn>
                  <a:cxn ang="0">
                    <a:pos x="48" y="52"/>
                  </a:cxn>
                  <a:cxn ang="0">
                    <a:pos x="65" y="39"/>
                  </a:cxn>
                  <a:cxn ang="0">
                    <a:pos x="83" y="31"/>
                  </a:cxn>
                  <a:cxn ang="0">
                    <a:pos x="100" y="22"/>
                  </a:cxn>
                  <a:cxn ang="0">
                    <a:pos x="117" y="22"/>
                  </a:cxn>
                  <a:cxn ang="0">
                    <a:pos x="117" y="22"/>
                  </a:cxn>
                  <a:cxn ang="0">
                    <a:pos x="126" y="18"/>
                  </a:cxn>
                  <a:cxn ang="0">
                    <a:pos x="130" y="13"/>
                  </a:cxn>
                  <a:cxn ang="0">
                    <a:pos x="130" y="13"/>
                  </a:cxn>
                  <a:cxn ang="0">
                    <a:pos x="126" y="5"/>
                  </a:cxn>
                  <a:cxn ang="0">
                    <a:pos x="117" y="0"/>
                  </a:cxn>
                  <a:cxn ang="0">
                    <a:pos x="117" y="0"/>
                  </a:cxn>
                </a:cxnLst>
                <a:rect l="0" t="0" r="r" b="b"/>
                <a:pathLst>
                  <a:path w="130" h="139">
                    <a:moveTo>
                      <a:pt x="117" y="0"/>
                    </a:moveTo>
                    <a:lnTo>
                      <a:pt x="117" y="0"/>
                    </a:lnTo>
                    <a:lnTo>
                      <a:pt x="96" y="5"/>
                    </a:lnTo>
                    <a:lnTo>
                      <a:pt x="74" y="13"/>
                    </a:lnTo>
                    <a:lnTo>
                      <a:pt x="52" y="22"/>
                    </a:lnTo>
                    <a:lnTo>
                      <a:pt x="35" y="39"/>
                    </a:lnTo>
                    <a:lnTo>
                      <a:pt x="35" y="39"/>
                    </a:lnTo>
                    <a:lnTo>
                      <a:pt x="22" y="56"/>
                    </a:lnTo>
                    <a:lnTo>
                      <a:pt x="9" y="78"/>
                    </a:lnTo>
                    <a:lnTo>
                      <a:pt x="0" y="104"/>
                    </a:lnTo>
                    <a:lnTo>
                      <a:pt x="0" y="130"/>
                    </a:lnTo>
                    <a:lnTo>
                      <a:pt x="0" y="130"/>
                    </a:lnTo>
                    <a:lnTo>
                      <a:pt x="0" y="139"/>
                    </a:lnTo>
                    <a:lnTo>
                      <a:pt x="9" y="139"/>
                    </a:lnTo>
                    <a:lnTo>
                      <a:pt x="9" y="139"/>
                    </a:lnTo>
                    <a:lnTo>
                      <a:pt x="13" y="139"/>
                    </a:lnTo>
                    <a:lnTo>
                      <a:pt x="18" y="130"/>
                    </a:lnTo>
                    <a:lnTo>
                      <a:pt x="18" y="130"/>
                    </a:lnTo>
                    <a:lnTo>
                      <a:pt x="18" y="108"/>
                    </a:lnTo>
                    <a:lnTo>
                      <a:pt x="26" y="87"/>
                    </a:lnTo>
                    <a:lnTo>
                      <a:pt x="35" y="65"/>
                    </a:lnTo>
                    <a:lnTo>
                      <a:pt x="48" y="52"/>
                    </a:lnTo>
                    <a:lnTo>
                      <a:pt x="48" y="52"/>
                    </a:lnTo>
                    <a:lnTo>
                      <a:pt x="65" y="39"/>
                    </a:lnTo>
                    <a:lnTo>
                      <a:pt x="83" y="31"/>
                    </a:lnTo>
                    <a:lnTo>
                      <a:pt x="100" y="22"/>
                    </a:lnTo>
                    <a:lnTo>
                      <a:pt x="117" y="22"/>
                    </a:lnTo>
                    <a:lnTo>
                      <a:pt x="117" y="22"/>
                    </a:lnTo>
                    <a:lnTo>
                      <a:pt x="126" y="18"/>
                    </a:lnTo>
                    <a:lnTo>
                      <a:pt x="130" y="13"/>
                    </a:lnTo>
                    <a:lnTo>
                      <a:pt x="130" y="13"/>
                    </a:lnTo>
                    <a:lnTo>
                      <a:pt x="126" y="5"/>
                    </a:lnTo>
                    <a:lnTo>
                      <a:pt x="117" y="0"/>
                    </a:lnTo>
                    <a:lnTo>
                      <a:pt x="117"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grpSp>
      </p:grpSp>
      <p:grpSp>
        <p:nvGrpSpPr>
          <p:cNvPr id="47" name="组合 398">
            <a:extLst>
              <a:ext uri="{FF2B5EF4-FFF2-40B4-BE49-F238E27FC236}">
                <a16:creationId xmlns:a16="http://schemas.microsoft.com/office/drawing/2014/main" id="{E94BC916-8730-4EC2-A353-AA9044049A01}"/>
              </a:ext>
            </a:extLst>
          </p:cNvPr>
          <p:cNvGrpSpPr>
            <a:grpSpLocks noChangeAspect="1"/>
          </p:cNvGrpSpPr>
          <p:nvPr/>
        </p:nvGrpSpPr>
        <p:grpSpPr>
          <a:xfrm rot="417246" flipH="1">
            <a:off x="1532437" y="2930784"/>
            <a:ext cx="233593" cy="351445"/>
            <a:chOff x="7236296" y="2895786"/>
            <a:chExt cx="252012" cy="360040"/>
          </a:xfrm>
          <a:solidFill>
            <a:srgbClr val="00B0F0"/>
          </a:solidFill>
        </p:grpSpPr>
        <p:sp>
          <p:nvSpPr>
            <p:cNvPr id="81" name="Freeform 126">
              <a:extLst>
                <a:ext uri="{FF2B5EF4-FFF2-40B4-BE49-F238E27FC236}">
                  <a16:creationId xmlns:a16="http://schemas.microsoft.com/office/drawing/2014/main" id="{7C3FF85D-58E1-41CE-9872-135E93EC13DA}"/>
                </a:ext>
              </a:extLst>
            </p:cNvPr>
            <p:cNvSpPr>
              <a:spLocks noEditPoints="1"/>
            </p:cNvSpPr>
            <p:nvPr/>
          </p:nvSpPr>
          <p:spPr bwMode="auto">
            <a:xfrm>
              <a:off x="7344308" y="3003826"/>
              <a:ext cx="144000" cy="252000"/>
            </a:xfrm>
            <a:custGeom>
              <a:avLst/>
              <a:gdLst/>
              <a:ahLst/>
              <a:cxnLst>
                <a:cxn ang="0">
                  <a:pos x="69" y="0"/>
                </a:cxn>
                <a:cxn ang="0">
                  <a:pos x="22" y="22"/>
                </a:cxn>
                <a:cxn ang="0">
                  <a:pos x="0" y="69"/>
                </a:cxn>
                <a:cxn ang="0">
                  <a:pos x="4" y="450"/>
                </a:cxn>
                <a:cxn ang="0">
                  <a:pos x="43" y="498"/>
                </a:cxn>
                <a:cxn ang="0">
                  <a:pos x="286" y="502"/>
                </a:cxn>
                <a:cxn ang="0">
                  <a:pos x="312" y="498"/>
                </a:cxn>
                <a:cxn ang="0">
                  <a:pos x="355" y="450"/>
                </a:cxn>
                <a:cxn ang="0">
                  <a:pos x="355" y="69"/>
                </a:cxn>
                <a:cxn ang="0">
                  <a:pos x="333" y="22"/>
                </a:cxn>
                <a:cxn ang="0">
                  <a:pos x="286" y="0"/>
                </a:cxn>
                <a:cxn ang="0">
                  <a:pos x="65" y="455"/>
                </a:cxn>
                <a:cxn ang="0">
                  <a:pos x="52" y="416"/>
                </a:cxn>
                <a:cxn ang="0">
                  <a:pos x="65" y="403"/>
                </a:cxn>
                <a:cxn ang="0">
                  <a:pos x="138" y="416"/>
                </a:cxn>
                <a:cxn ang="0">
                  <a:pos x="138" y="446"/>
                </a:cxn>
                <a:cxn ang="0">
                  <a:pos x="216" y="446"/>
                </a:cxn>
                <a:cxn ang="0">
                  <a:pos x="208" y="459"/>
                </a:cxn>
                <a:cxn ang="0">
                  <a:pos x="199" y="468"/>
                </a:cxn>
                <a:cxn ang="0">
                  <a:pos x="195" y="468"/>
                </a:cxn>
                <a:cxn ang="0">
                  <a:pos x="169" y="468"/>
                </a:cxn>
                <a:cxn ang="0">
                  <a:pos x="169" y="468"/>
                </a:cxn>
                <a:cxn ang="0">
                  <a:pos x="160" y="463"/>
                </a:cxn>
                <a:cxn ang="0">
                  <a:pos x="156" y="459"/>
                </a:cxn>
                <a:cxn ang="0">
                  <a:pos x="151" y="450"/>
                </a:cxn>
                <a:cxn ang="0">
                  <a:pos x="147" y="446"/>
                </a:cxn>
                <a:cxn ang="0">
                  <a:pos x="147" y="433"/>
                </a:cxn>
                <a:cxn ang="0">
                  <a:pos x="151" y="416"/>
                </a:cxn>
                <a:cxn ang="0">
                  <a:pos x="156" y="407"/>
                </a:cxn>
                <a:cxn ang="0">
                  <a:pos x="169" y="398"/>
                </a:cxn>
                <a:cxn ang="0">
                  <a:pos x="177" y="394"/>
                </a:cxn>
                <a:cxn ang="0">
                  <a:pos x="182" y="394"/>
                </a:cxn>
                <a:cxn ang="0">
                  <a:pos x="190" y="394"/>
                </a:cxn>
                <a:cxn ang="0">
                  <a:pos x="199" y="398"/>
                </a:cxn>
                <a:cxn ang="0">
                  <a:pos x="208" y="407"/>
                </a:cxn>
                <a:cxn ang="0">
                  <a:pos x="216" y="416"/>
                </a:cxn>
                <a:cxn ang="0">
                  <a:pos x="221" y="424"/>
                </a:cxn>
                <a:cxn ang="0">
                  <a:pos x="221" y="433"/>
                </a:cxn>
                <a:cxn ang="0">
                  <a:pos x="307" y="442"/>
                </a:cxn>
                <a:cxn ang="0">
                  <a:pos x="290" y="455"/>
                </a:cxn>
                <a:cxn ang="0">
                  <a:pos x="229" y="446"/>
                </a:cxn>
                <a:cxn ang="0">
                  <a:pos x="225" y="416"/>
                </a:cxn>
                <a:cxn ang="0">
                  <a:pos x="290" y="403"/>
                </a:cxn>
                <a:cxn ang="0">
                  <a:pos x="307" y="442"/>
                </a:cxn>
                <a:cxn ang="0">
                  <a:pos x="307" y="329"/>
                </a:cxn>
                <a:cxn ang="0">
                  <a:pos x="260" y="359"/>
                </a:cxn>
                <a:cxn ang="0">
                  <a:pos x="73" y="355"/>
                </a:cxn>
                <a:cxn ang="0">
                  <a:pos x="43" y="312"/>
                </a:cxn>
                <a:cxn ang="0">
                  <a:pos x="48" y="69"/>
                </a:cxn>
                <a:cxn ang="0">
                  <a:pos x="95" y="39"/>
                </a:cxn>
                <a:cxn ang="0">
                  <a:pos x="281" y="43"/>
                </a:cxn>
                <a:cxn ang="0">
                  <a:pos x="312" y="87"/>
                </a:cxn>
              </a:cxnLst>
              <a:rect l="0" t="0" r="r" b="b"/>
              <a:pathLst>
                <a:path w="355" h="502">
                  <a:moveTo>
                    <a:pt x="286" y="0"/>
                  </a:moveTo>
                  <a:lnTo>
                    <a:pt x="69" y="0"/>
                  </a:lnTo>
                  <a:lnTo>
                    <a:pt x="69" y="0"/>
                  </a:lnTo>
                  <a:lnTo>
                    <a:pt x="56" y="0"/>
                  </a:lnTo>
                  <a:lnTo>
                    <a:pt x="43" y="4"/>
                  </a:lnTo>
                  <a:lnTo>
                    <a:pt x="22" y="22"/>
                  </a:lnTo>
                  <a:lnTo>
                    <a:pt x="4" y="43"/>
                  </a:lnTo>
                  <a:lnTo>
                    <a:pt x="4" y="56"/>
                  </a:lnTo>
                  <a:lnTo>
                    <a:pt x="0" y="69"/>
                  </a:lnTo>
                  <a:lnTo>
                    <a:pt x="0" y="433"/>
                  </a:lnTo>
                  <a:lnTo>
                    <a:pt x="0" y="433"/>
                  </a:lnTo>
                  <a:lnTo>
                    <a:pt x="4" y="450"/>
                  </a:lnTo>
                  <a:lnTo>
                    <a:pt x="4" y="463"/>
                  </a:lnTo>
                  <a:lnTo>
                    <a:pt x="22" y="485"/>
                  </a:lnTo>
                  <a:lnTo>
                    <a:pt x="43" y="498"/>
                  </a:lnTo>
                  <a:lnTo>
                    <a:pt x="56" y="502"/>
                  </a:lnTo>
                  <a:lnTo>
                    <a:pt x="69" y="502"/>
                  </a:lnTo>
                  <a:lnTo>
                    <a:pt x="286" y="502"/>
                  </a:lnTo>
                  <a:lnTo>
                    <a:pt x="286" y="502"/>
                  </a:lnTo>
                  <a:lnTo>
                    <a:pt x="299" y="502"/>
                  </a:lnTo>
                  <a:lnTo>
                    <a:pt x="312" y="498"/>
                  </a:lnTo>
                  <a:lnTo>
                    <a:pt x="333" y="485"/>
                  </a:lnTo>
                  <a:lnTo>
                    <a:pt x="350" y="463"/>
                  </a:lnTo>
                  <a:lnTo>
                    <a:pt x="355" y="450"/>
                  </a:lnTo>
                  <a:lnTo>
                    <a:pt x="355" y="433"/>
                  </a:lnTo>
                  <a:lnTo>
                    <a:pt x="355" y="69"/>
                  </a:lnTo>
                  <a:lnTo>
                    <a:pt x="355" y="69"/>
                  </a:lnTo>
                  <a:lnTo>
                    <a:pt x="355" y="56"/>
                  </a:lnTo>
                  <a:lnTo>
                    <a:pt x="350" y="43"/>
                  </a:lnTo>
                  <a:lnTo>
                    <a:pt x="333" y="22"/>
                  </a:lnTo>
                  <a:lnTo>
                    <a:pt x="312" y="4"/>
                  </a:lnTo>
                  <a:lnTo>
                    <a:pt x="299" y="0"/>
                  </a:lnTo>
                  <a:lnTo>
                    <a:pt x="286" y="0"/>
                  </a:lnTo>
                  <a:lnTo>
                    <a:pt x="286" y="0"/>
                  </a:lnTo>
                  <a:close/>
                  <a:moveTo>
                    <a:pt x="65" y="455"/>
                  </a:moveTo>
                  <a:lnTo>
                    <a:pt x="65" y="455"/>
                  </a:lnTo>
                  <a:lnTo>
                    <a:pt x="56" y="450"/>
                  </a:lnTo>
                  <a:lnTo>
                    <a:pt x="52" y="442"/>
                  </a:lnTo>
                  <a:lnTo>
                    <a:pt x="52" y="416"/>
                  </a:lnTo>
                  <a:lnTo>
                    <a:pt x="52" y="416"/>
                  </a:lnTo>
                  <a:lnTo>
                    <a:pt x="56" y="407"/>
                  </a:lnTo>
                  <a:lnTo>
                    <a:pt x="65" y="403"/>
                  </a:lnTo>
                  <a:lnTo>
                    <a:pt x="147" y="403"/>
                  </a:lnTo>
                  <a:lnTo>
                    <a:pt x="147" y="403"/>
                  </a:lnTo>
                  <a:lnTo>
                    <a:pt x="138" y="416"/>
                  </a:lnTo>
                  <a:lnTo>
                    <a:pt x="134" y="433"/>
                  </a:lnTo>
                  <a:lnTo>
                    <a:pt x="134" y="433"/>
                  </a:lnTo>
                  <a:lnTo>
                    <a:pt x="138" y="446"/>
                  </a:lnTo>
                  <a:lnTo>
                    <a:pt x="138" y="455"/>
                  </a:lnTo>
                  <a:lnTo>
                    <a:pt x="65" y="455"/>
                  </a:lnTo>
                  <a:close/>
                  <a:moveTo>
                    <a:pt x="216" y="446"/>
                  </a:moveTo>
                  <a:lnTo>
                    <a:pt x="216" y="446"/>
                  </a:lnTo>
                  <a:lnTo>
                    <a:pt x="208" y="459"/>
                  </a:lnTo>
                  <a:lnTo>
                    <a:pt x="208" y="459"/>
                  </a:lnTo>
                  <a:lnTo>
                    <a:pt x="203" y="463"/>
                  </a:lnTo>
                  <a:lnTo>
                    <a:pt x="203" y="463"/>
                  </a:lnTo>
                  <a:lnTo>
                    <a:pt x="199" y="468"/>
                  </a:lnTo>
                  <a:lnTo>
                    <a:pt x="195" y="468"/>
                  </a:lnTo>
                  <a:lnTo>
                    <a:pt x="195" y="468"/>
                  </a:lnTo>
                  <a:lnTo>
                    <a:pt x="195" y="468"/>
                  </a:lnTo>
                  <a:lnTo>
                    <a:pt x="195" y="468"/>
                  </a:lnTo>
                  <a:lnTo>
                    <a:pt x="182" y="468"/>
                  </a:lnTo>
                  <a:lnTo>
                    <a:pt x="169" y="468"/>
                  </a:lnTo>
                  <a:lnTo>
                    <a:pt x="169" y="468"/>
                  </a:lnTo>
                  <a:lnTo>
                    <a:pt x="169" y="468"/>
                  </a:lnTo>
                  <a:lnTo>
                    <a:pt x="169" y="468"/>
                  </a:lnTo>
                  <a:lnTo>
                    <a:pt x="164" y="463"/>
                  </a:lnTo>
                  <a:lnTo>
                    <a:pt x="160" y="463"/>
                  </a:lnTo>
                  <a:lnTo>
                    <a:pt x="160" y="463"/>
                  </a:lnTo>
                  <a:lnTo>
                    <a:pt x="156" y="459"/>
                  </a:lnTo>
                  <a:lnTo>
                    <a:pt x="156" y="459"/>
                  </a:lnTo>
                  <a:lnTo>
                    <a:pt x="156" y="459"/>
                  </a:lnTo>
                  <a:lnTo>
                    <a:pt x="156" y="459"/>
                  </a:lnTo>
                  <a:lnTo>
                    <a:pt x="151" y="455"/>
                  </a:lnTo>
                  <a:lnTo>
                    <a:pt x="151" y="450"/>
                  </a:lnTo>
                  <a:lnTo>
                    <a:pt x="151" y="450"/>
                  </a:lnTo>
                  <a:lnTo>
                    <a:pt x="147" y="446"/>
                  </a:lnTo>
                  <a:lnTo>
                    <a:pt x="147" y="446"/>
                  </a:lnTo>
                  <a:lnTo>
                    <a:pt x="147" y="446"/>
                  </a:lnTo>
                  <a:lnTo>
                    <a:pt x="147" y="433"/>
                  </a:lnTo>
                  <a:lnTo>
                    <a:pt x="147" y="433"/>
                  </a:lnTo>
                  <a:lnTo>
                    <a:pt x="147" y="420"/>
                  </a:lnTo>
                  <a:lnTo>
                    <a:pt x="147" y="420"/>
                  </a:lnTo>
                  <a:lnTo>
                    <a:pt x="151" y="416"/>
                  </a:lnTo>
                  <a:lnTo>
                    <a:pt x="151" y="416"/>
                  </a:lnTo>
                  <a:lnTo>
                    <a:pt x="156" y="407"/>
                  </a:lnTo>
                  <a:lnTo>
                    <a:pt x="156" y="407"/>
                  </a:lnTo>
                  <a:lnTo>
                    <a:pt x="169" y="398"/>
                  </a:lnTo>
                  <a:lnTo>
                    <a:pt x="169" y="398"/>
                  </a:lnTo>
                  <a:lnTo>
                    <a:pt x="169" y="398"/>
                  </a:lnTo>
                  <a:lnTo>
                    <a:pt x="173" y="394"/>
                  </a:lnTo>
                  <a:lnTo>
                    <a:pt x="177" y="394"/>
                  </a:lnTo>
                  <a:lnTo>
                    <a:pt x="177" y="394"/>
                  </a:lnTo>
                  <a:lnTo>
                    <a:pt x="182" y="394"/>
                  </a:lnTo>
                  <a:lnTo>
                    <a:pt x="182" y="394"/>
                  </a:lnTo>
                  <a:lnTo>
                    <a:pt x="182" y="394"/>
                  </a:lnTo>
                  <a:lnTo>
                    <a:pt x="182" y="394"/>
                  </a:lnTo>
                  <a:lnTo>
                    <a:pt x="190" y="394"/>
                  </a:lnTo>
                  <a:lnTo>
                    <a:pt x="190" y="394"/>
                  </a:lnTo>
                  <a:lnTo>
                    <a:pt x="195" y="398"/>
                  </a:lnTo>
                  <a:lnTo>
                    <a:pt x="199" y="398"/>
                  </a:lnTo>
                  <a:lnTo>
                    <a:pt x="199" y="398"/>
                  </a:lnTo>
                  <a:lnTo>
                    <a:pt x="199" y="398"/>
                  </a:lnTo>
                  <a:lnTo>
                    <a:pt x="199" y="398"/>
                  </a:lnTo>
                  <a:lnTo>
                    <a:pt x="208" y="407"/>
                  </a:lnTo>
                  <a:lnTo>
                    <a:pt x="216" y="416"/>
                  </a:lnTo>
                  <a:lnTo>
                    <a:pt x="216" y="416"/>
                  </a:lnTo>
                  <a:lnTo>
                    <a:pt x="216" y="416"/>
                  </a:lnTo>
                  <a:lnTo>
                    <a:pt x="216" y="420"/>
                  </a:lnTo>
                  <a:lnTo>
                    <a:pt x="221" y="424"/>
                  </a:lnTo>
                  <a:lnTo>
                    <a:pt x="221" y="424"/>
                  </a:lnTo>
                  <a:lnTo>
                    <a:pt x="221" y="429"/>
                  </a:lnTo>
                  <a:lnTo>
                    <a:pt x="221" y="433"/>
                  </a:lnTo>
                  <a:lnTo>
                    <a:pt x="221" y="433"/>
                  </a:lnTo>
                  <a:lnTo>
                    <a:pt x="216" y="446"/>
                  </a:lnTo>
                  <a:lnTo>
                    <a:pt x="216" y="446"/>
                  </a:lnTo>
                  <a:close/>
                  <a:moveTo>
                    <a:pt x="307" y="442"/>
                  </a:moveTo>
                  <a:lnTo>
                    <a:pt x="307" y="442"/>
                  </a:lnTo>
                  <a:lnTo>
                    <a:pt x="299" y="450"/>
                  </a:lnTo>
                  <a:lnTo>
                    <a:pt x="290" y="455"/>
                  </a:lnTo>
                  <a:lnTo>
                    <a:pt x="225" y="455"/>
                  </a:lnTo>
                  <a:lnTo>
                    <a:pt x="225" y="455"/>
                  </a:lnTo>
                  <a:lnTo>
                    <a:pt x="229" y="446"/>
                  </a:lnTo>
                  <a:lnTo>
                    <a:pt x="229" y="433"/>
                  </a:lnTo>
                  <a:lnTo>
                    <a:pt x="229" y="433"/>
                  </a:lnTo>
                  <a:lnTo>
                    <a:pt x="225" y="416"/>
                  </a:lnTo>
                  <a:lnTo>
                    <a:pt x="216" y="403"/>
                  </a:lnTo>
                  <a:lnTo>
                    <a:pt x="290" y="403"/>
                  </a:lnTo>
                  <a:lnTo>
                    <a:pt x="290" y="403"/>
                  </a:lnTo>
                  <a:lnTo>
                    <a:pt x="299" y="407"/>
                  </a:lnTo>
                  <a:lnTo>
                    <a:pt x="307" y="416"/>
                  </a:lnTo>
                  <a:lnTo>
                    <a:pt x="307" y="442"/>
                  </a:lnTo>
                  <a:close/>
                  <a:moveTo>
                    <a:pt x="312" y="312"/>
                  </a:moveTo>
                  <a:lnTo>
                    <a:pt x="312" y="312"/>
                  </a:lnTo>
                  <a:lnTo>
                    <a:pt x="307" y="329"/>
                  </a:lnTo>
                  <a:lnTo>
                    <a:pt x="299" y="346"/>
                  </a:lnTo>
                  <a:lnTo>
                    <a:pt x="281" y="355"/>
                  </a:lnTo>
                  <a:lnTo>
                    <a:pt x="260" y="359"/>
                  </a:lnTo>
                  <a:lnTo>
                    <a:pt x="95" y="359"/>
                  </a:lnTo>
                  <a:lnTo>
                    <a:pt x="95" y="359"/>
                  </a:lnTo>
                  <a:lnTo>
                    <a:pt x="73" y="355"/>
                  </a:lnTo>
                  <a:lnTo>
                    <a:pt x="56" y="346"/>
                  </a:lnTo>
                  <a:lnTo>
                    <a:pt x="48" y="329"/>
                  </a:lnTo>
                  <a:lnTo>
                    <a:pt x="43" y="312"/>
                  </a:lnTo>
                  <a:lnTo>
                    <a:pt x="43" y="87"/>
                  </a:lnTo>
                  <a:lnTo>
                    <a:pt x="43" y="87"/>
                  </a:lnTo>
                  <a:lnTo>
                    <a:pt x="48" y="69"/>
                  </a:lnTo>
                  <a:lnTo>
                    <a:pt x="56" y="52"/>
                  </a:lnTo>
                  <a:lnTo>
                    <a:pt x="73" y="43"/>
                  </a:lnTo>
                  <a:lnTo>
                    <a:pt x="95" y="39"/>
                  </a:lnTo>
                  <a:lnTo>
                    <a:pt x="260" y="39"/>
                  </a:lnTo>
                  <a:lnTo>
                    <a:pt x="260" y="39"/>
                  </a:lnTo>
                  <a:lnTo>
                    <a:pt x="281" y="43"/>
                  </a:lnTo>
                  <a:lnTo>
                    <a:pt x="299" y="52"/>
                  </a:lnTo>
                  <a:lnTo>
                    <a:pt x="307" y="69"/>
                  </a:lnTo>
                  <a:lnTo>
                    <a:pt x="312" y="87"/>
                  </a:lnTo>
                  <a:lnTo>
                    <a:pt x="312" y="312"/>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grpSp>
          <p:nvGrpSpPr>
            <p:cNvPr id="82" name="组合 374">
              <a:extLst>
                <a:ext uri="{FF2B5EF4-FFF2-40B4-BE49-F238E27FC236}">
                  <a16:creationId xmlns:a16="http://schemas.microsoft.com/office/drawing/2014/main" id="{8947E438-3614-4A92-8C87-C35FA415741E}"/>
                </a:ext>
              </a:extLst>
            </p:cNvPr>
            <p:cNvGrpSpPr/>
            <p:nvPr/>
          </p:nvGrpSpPr>
          <p:grpSpPr>
            <a:xfrm>
              <a:off x="7236296" y="2895786"/>
              <a:ext cx="144000" cy="144000"/>
              <a:chOff x="5684157" y="2357890"/>
              <a:chExt cx="357188" cy="365126"/>
            </a:xfrm>
            <a:grpFill/>
          </p:grpSpPr>
          <p:sp>
            <p:nvSpPr>
              <p:cNvPr id="83" name="Freeform 12">
                <a:extLst>
                  <a:ext uri="{FF2B5EF4-FFF2-40B4-BE49-F238E27FC236}">
                    <a16:creationId xmlns:a16="http://schemas.microsoft.com/office/drawing/2014/main" id="{1D9C5B64-0055-4E48-AA6B-42DBBDC72239}"/>
                  </a:ext>
                </a:extLst>
              </p:cNvPr>
              <p:cNvSpPr>
                <a:spLocks/>
              </p:cNvSpPr>
              <p:nvPr/>
            </p:nvSpPr>
            <p:spPr bwMode="auto">
              <a:xfrm>
                <a:off x="5684157" y="2357890"/>
                <a:ext cx="282575" cy="295275"/>
              </a:xfrm>
              <a:custGeom>
                <a:avLst/>
                <a:gdLst/>
                <a:ahLst/>
                <a:cxnLst>
                  <a:cxn ang="0">
                    <a:pos x="169" y="0"/>
                  </a:cxn>
                  <a:cxn ang="0">
                    <a:pos x="169" y="0"/>
                  </a:cxn>
                  <a:cxn ang="0">
                    <a:pos x="134" y="5"/>
                  </a:cxn>
                  <a:cxn ang="0">
                    <a:pos x="104" y="13"/>
                  </a:cxn>
                  <a:cxn ang="0">
                    <a:pos x="78" y="26"/>
                  </a:cxn>
                  <a:cxn ang="0">
                    <a:pos x="56" y="48"/>
                  </a:cxn>
                  <a:cxn ang="0">
                    <a:pos x="56" y="48"/>
                  </a:cxn>
                  <a:cxn ang="0">
                    <a:pos x="35" y="74"/>
                  </a:cxn>
                  <a:cxn ang="0">
                    <a:pos x="18" y="104"/>
                  </a:cxn>
                  <a:cxn ang="0">
                    <a:pos x="5" y="139"/>
                  </a:cxn>
                  <a:cxn ang="0">
                    <a:pos x="0" y="178"/>
                  </a:cxn>
                  <a:cxn ang="0">
                    <a:pos x="0" y="178"/>
                  </a:cxn>
                  <a:cxn ang="0">
                    <a:pos x="5" y="182"/>
                  </a:cxn>
                  <a:cxn ang="0">
                    <a:pos x="13" y="186"/>
                  </a:cxn>
                  <a:cxn ang="0">
                    <a:pos x="13" y="186"/>
                  </a:cxn>
                  <a:cxn ang="0">
                    <a:pos x="18" y="182"/>
                  </a:cxn>
                  <a:cxn ang="0">
                    <a:pos x="22" y="178"/>
                  </a:cxn>
                  <a:cxn ang="0">
                    <a:pos x="22" y="178"/>
                  </a:cxn>
                  <a:cxn ang="0">
                    <a:pos x="22" y="143"/>
                  </a:cxn>
                  <a:cxn ang="0">
                    <a:pos x="35" y="113"/>
                  </a:cxn>
                  <a:cxn ang="0">
                    <a:pos x="48" y="87"/>
                  </a:cxn>
                  <a:cxn ang="0">
                    <a:pos x="69" y="61"/>
                  </a:cxn>
                  <a:cxn ang="0">
                    <a:pos x="69" y="61"/>
                  </a:cxn>
                  <a:cxn ang="0">
                    <a:pos x="87" y="44"/>
                  </a:cxn>
                  <a:cxn ang="0">
                    <a:pos x="113" y="31"/>
                  </a:cxn>
                  <a:cxn ang="0">
                    <a:pos x="139" y="22"/>
                  </a:cxn>
                  <a:cxn ang="0">
                    <a:pos x="169" y="18"/>
                  </a:cxn>
                  <a:cxn ang="0">
                    <a:pos x="169" y="18"/>
                  </a:cxn>
                  <a:cxn ang="0">
                    <a:pos x="173" y="18"/>
                  </a:cxn>
                  <a:cxn ang="0">
                    <a:pos x="178" y="9"/>
                  </a:cxn>
                  <a:cxn ang="0">
                    <a:pos x="178" y="9"/>
                  </a:cxn>
                  <a:cxn ang="0">
                    <a:pos x="173" y="5"/>
                  </a:cxn>
                  <a:cxn ang="0">
                    <a:pos x="169" y="0"/>
                  </a:cxn>
                  <a:cxn ang="0">
                    <a:pos x="169" y="0"/>
                  </a:cxn>
                </a:cxnLst>
                <a:rect l="0" t="0" r="r" b="b"/>
                <a:pathLst>
                  <a:path w="178" h="186">
                    <a:moveTo>
                      <a:pt x="169" y="0"/>
                    </a:moveTo>
                    <a:lnTo>
                      <a:pt x="169" y="0"/>
                    </a:lnTo>
                    <a:lnTo>
                      <a:pt x="134" y="5"/>
                    </a:lnTo>
                    <a:lnTo>
                      <a:pt x="104" y="13"/>
                    </a:lnTo>
                    <a:lnTo>
                      <a:pt x="78" y="26"/>
                    </a:lnTo>
                    <a:lnTo>
                      <a:pt x="56" y="48"/>
                    </a:lnTo>
                    <a:lnTo>
                      <a:pt x="56" y="48"/>
                    </a:lnTo>
                    <a:lnTo>
                      <a:pt x="35" y="74"/>
                    </a:lnTo>
                    <a:lnTo>
                      <a:pt x="18" y="104"/>
                    </a:lnTo>
                    <a:lnTo>
                      <a:pt x="5" y="139"/>
                    </a:lnTo>
                    <a:lnTo>
                      <a:pt x="0" y="178"/>
                    </a:lnTo>
                    <a:lnTo>
                      <a:pt x="0" y="178"/>
                    </a:lnTo>
                    <a:lnTo>
                      <a:pt x="5" y="182"/>
                    </a:lnTo>
                    <a:lnTo>
                      <a:pt x="13" y="186"/>
                    </a:lnTo>
                    <a:lnTo>
                      <a:pt x="13" y="186"/>
                    </a:lnTo>
                    <a:lnTo>
                      <a:pt x="18" y="182"/>
                    </a:lnTo>
                    <a:lnTo>
                      <a:pt x="22" y="178"/>
                    </a:lnTo>
                    <a:lnTo>
                      <a:pt x="22" y="178"/>
                    </a:lnTo>
                    <a:lnTo>
                      <a:pt x="22" y="143"/>
                    </a:lnTo>
                    <a:lnTo>
                      <a:pt x="35" y="113"/>
                    </a:lnTo>
                    <a:lnTo>
                      <a:pt x="48" y="87"/>
                    </a:lnTo>
                    <a:lnTo>
                      <a:pt x="69" y="61"/>
                    </a:lnTo>
                    <a:lnTo>
                      <a:pt x="69" y="61"/>
                    </a:lnTo>
                    <a:lnTo>
                      <a:pt x="87" y="44"/>
                    </a:lnTo>
                    <a:lnTo>
                      <a:pt x="113" y="31"/>
                    </a:lnTo>
                    <a:lnTo>
                      <a:pt x="139" y="22"/>
                    </a:lnTo>
                    <a:lnTo>
                      <a:pt x="169" y="18"/>
                    </a:lnTo>
                    <a:lnTo>
                      <a:pt x="169" y="18"/>
                    </a:lnTo>
                    <a:lnTo>
                      <a:pt x="173" y="18"/>
                    </a:lnTo>
                    <a:lnTo>
                      <a:pt x="178" y="9"/>
                    </a:lnTo>
                    <a:lnTo>
                      <a:pt x="178" y="9"/>
                    </a:lnTo>
                    <a:lnTo>
                      <a:pt x="173" y="5"/>
                    </a:lnTo>
                    <a:lnTo>
                      <a:pt x="169" y="0"/>
                    </a:lnTo>
                    <a:lnTo>
                      <a:pt x="169"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sp>
            <p:nvSpPr>
              <p:cNvPr id="84" name="Freeform 13">
                <a:extLst>
                  <a:ext uri="{FF2B5EF4-FFF2-40B4-BE49-F238E27FC236}">
                    <a16:creationId xmlns:a16="http://schemas.microsoft.com/office/drawing/2014/main" id="{1A46FD91-BF7F-4BF8-8046-3B64A5333F8F}"/>
                  </a:ext>
                </a:extLst>
              </p:cNvPr>
              <p:cNvSpPr>
                <a:spLocks/>
              </p:cNvSpPr>
              <p:nvPr/>
            </p:nvSpPr>
            <p:spPr bwMode="auto">
              <a:xfrm>
                <a:off x="5760357" y="2434090"/>
                <a:ext cx="239712" cy="254000"/>
              </a:xfrm>
              <a:custGeom>
                <a:avLst/>
                <a:gdLst/>
                <a:ahLst/>
                <a:cxnLst>
                  <a:cxn ang="0">
                    <a:pos x="143" y="0"/>
                  </a:cxn>
                  <a:cxn ang="0">
                    <a:pos x="143" y="0"/>
                  </a:cxn>
                  <a:cxn ang="0">
                    <a:pos x="117" y="0"/>
                  </a:cxn>
                  <a:cxn ang="0">
                    <a:pos x="91" y="9"/>
                  </a:cxn>
                  <a:cxn ang="0">
                    <a:pos x="65" y="22"/>
                  </a:cxn>
                  <a:cxn ang="0">
                    <a:pos x="43" y="39"/>
                  </a:cxn>
                  <a:cxn ang="0">
                    <a:pos x="43" y="39"/>
                  </a:cxn>
                  <a:cxn ang="0">
                    <a:pos x="26" y="65"/>
                  </a:cxn>
                  <a:cxn ang="0">
                    <a:pos x="13" y="91"/>
                  </a:cxn>
                  <a:cxn ang="0">
                    <a:pos x="4" y="121"/>
                  </a:cxn>
                  <a:cxn ang="0">
                    <a:pos x="0" y="151"/>
                  </a:cxn>
                  <a:cxn ang="0">
                    <a:pos x="0" y="151"/>
                  </a:cxn>
                  <a:cxn ang="0">
                    <a:pos x="4" y="160"/>
                  </a:cxn>
                  <a:cxn ang="0">
                    <a:pos x="8" y="160"/>
                  </a:cxn>
                  <a:cxn ang="0">
                    <a:pos x="8" y="160"/>
                  </a:cxn>
                  <a:cxn ang="0">
                    <a:pos x="17" y="160"/>
                  </a:cxn>
                  <a:cxn ang="0">
                    <a:pos x="17" y="151"/>
                  </a:cxn>
                  <a:cxn ang="0">
                    <a:pos x="17" y="151"/>
                  </a:cxn>
                  <a:cxn ang="0">
                    <a:pos x="21" y="121"/>
                  </a:cxn>
                  <a:cxn ang="0">
                    <a:pos x="30" y="95"/>
                  </a:cxn>
                  <a:cxn ang="0">
                    <a:pos x="43" y="74"/>
                  </a:cxn>
                  <a:cxn ang="0">
                    <a:pos x="56" y="52"/>
                  </a:cxn>
                  <a:cxn ang="0">
                    <a:pos x="56" y="52"/>
                  </a:cxn>
                  <a:cxn ang="0">
                    <a:pos x="78" y="39"/>
                  </a:cxn>
                  <a:cxn ang="0">
                    <a:pos x="95" y="26"/>
                  </a:cxn>
                  <a:cxn ang="0">
                    <a:pos x="117" y="22"/>
                  </a:cxn>
                  <a:cxn ang="0">
                    <a:pos x="143" y="17"/>
                  </a:cxn>
                  <a:cxn ang="0">
                    <a:pos x="143" y="17"/>
                  </a:cxn>
                  <a:cxn ang="0">
                    <a:pos x="151" y="13"/>
                  </a:cxn>
                  <a:cxn ang="0">
                    <a:pos x="151" y="9"/>
                  </a:cxn>
                  <a:cxn ang="0">
                    <a:pos x="151" y="9"/>
                  </a:cxn>
                  <a:cxn ang="0">
                    <a:pos x="151" y="0"/>
                  </a:cxn>
                  <a:cxn ang="0">
                    <a:pos x="143" y="0"/>
                  </a:cxn>
                  <a:cxn ang="0">
                    <a:pos x="143" y="0"/>
                  </a:cxn>
                </a:cxnLst>
                <a:rect l="0" t="0" r="r" b="b"/>
                <a:pathLst>
                  <a:path w="151" h="160">
                    <a:moveTo>
                      <a:pt x="143" y="0"/>
                    </a:moveTo>
                    <a:lnTo>
                      <a:pt x="143" y="0"/>
                    </a:lnTo>
                    <a:lnTo>
                      <a:pt x="117" y="0"/>
                    </a:lnTo>
                    <a:lnTo>
                      <a:pt x="91" y="9"/>
                    </a:lnTo>
                    <a:lnTo>
                      <a:pt x="65" y="22"/>
                    </a:lnTo>
                    <a:lnTo>
                      <a:pt x="43" y="39"/>
                    </a:lnTo>
                    <a:lnTo>
                      <a:pt x="43" y="39"/>
                    </a:lnTo>
                    <a:lnTo>
                      <a:pt x="26" y="65"/>
                    </a:lnTo>
                    <a:lnTo>
                      <a:pt x="13" y="91"/>
                    </a:lnTo>
                    <a:lnTo>
                      <a:pt x="4" y="121"/>
                    </a:lnTo>
                    <a:lnTo>
                      <a:pt x="0" y="151"/>
                    </a:lnTo>
                    <a:lnTo>
                      <a:pt x="0" y="151"/>
                    </a:lnTo>
                    <a:lnTo>
                      <a:pt x="4" y="160"/>
                    </a:lnTo>
                    <a:lnTo>
                      <a:pt x="8" y="160"/>
                    </a:lnTo>
                    <a:lnTo>
                      <a:pt x="8" y="160"/>
                    </a:lnTo>
                    <a:lnTo>
                      <a:pt x="17" y="160"/>
                    </a:lnTo>
                    <a:lnTo>
                      <a:pt x="17" y="151"/>
                    </a:lnTo>
                    <a:lnTo>
                      <a:pt x="17" y="151"/>
                    </a:lnTo>
                    <a:lnTo>
                      <a:pt x="21" y="121"/>
                    </a:lnTo>
                    <a:lnTo>
                      <a:pt x="30" y="95"/>
                    </a:lnTo>
                    <a:lnTo>
                      <a:pt x="43" y="74"/>
                    </a:lnTo>
                    <a:lnTo>
                      <a:pt x="56" y="52"/>
                    </a:lnTo>
                    <a:lnTo>
                      <a:pt x="56" y="52"/>
                    </a:lnTo>
                    <a:lnTo>
                      <a:pt x="78" y="39"/>
                    </a:lnTo>
                    <a:lnTo>
                      <a:pt x="95" y="26"/>
                    </a:lnTo>
                    <a:lnTo>
                      <a:pt x="117" y="22"/>
                    </a:lnTo>
                    <a:lnTo>
                      <a:pt x="143" y="17"/>
                    </a:lnTo>
                    <a:lnTo>
                      <a:pt x="143" y="17"/>
                    </a:lnTo>
                    <a:lnTo>
                      <a:pt x="151" y="13"/>
                    </a:lnTo>
                    <a:lnTo>
                      <a:pt x="151" y="9"/>
                    </a:lnTo>
                    <a:lnTo>
                      <a:pt x="151" y="9"/>
                    </a:lnTo>
                    <a:lnTo>
                      <a:pt x="151" y="0"/>
                    </a:lnTo>
                    <a:lnTo>
                      <a:pt x="143" y="0"/>
                    </a:lnTo>
                    <a:lnTo>
                      <a:pt x="143"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sp>
            <p:nvSpPr>
              <p:cNvPr id="85" name="Freeform 14">
                <a:extLst>
                  <a:ext uri="{FF2B5EF4-FFF2-40B4-BE49-F238E27FC236}">
                    <a16:creationId xmlns:a16="http://schemas.microsoft.com/office/drawing/2014/main" id="{597C7C9B-2C08-43A1-B6D9-FF1D3099FEC2}"/>
                  </a:ext>
                </a:extLst>
              </p:cNvPr>
              <p:cNvSpPr>
                <a:spLocks/>
              </p:cNvSpPr>
              <p:nvPr/>
            </p:nvSpPr>
            <p:spPr bwMode="auto">
              <a:xfrm>
                <a:off x="5834970" y="2502353"/>
                <a:ext cx="206375" cy="220663"/>
              </a:xfrm>
              <a:custGeom>
                <a:avLst/>
                <a:gdLst/>
                <a:ahLst/>
                <a:cxnLst>
                  <a:cxn ang="0">
                    <a:pos x="117" y="0"/>
                  </a:cxn>
                  <a:cxn ang="0">
                    <a:pos x="117" y="0"/>
                  </a:cxn>
                  <a:cxn ang="0">
                    <a:pos x="96" y="5"/>
                  </a:cxn>
                  <a:cxn ang="0">
                    <a:pos x="74" y="13"/>
                  </a:cxn>
                  <a:cxn ang="0">
                    <a:pos x="52" y="22"/>
                  </a:cxn>
                  <a:cxn ang="0">
                    <a:pos x="35" y="39"/>
                  </a:cxn>
                  <a:cxn ang="0">
                    <a:pos x="35" y="39"/>
                  </a:cxn>
                  <a:cxn ang="0">
                    <a:pos x="22" y="56"/>
                  </a:cxn>
                  <a:cxn ang="0">
                    <a:pos x="9" y="78"/>
                  </a:cxn>
                  <a:cxn ang="0">
                    <a:pos x="0" y="104"/>
                  </a:cxn>
                  <a:cxn ang="0">
                    <a:pos x="0" y="130"/>
                  </a:cxn>
                  <a:cxn ang="0">
                    <a:pos x="0" y="130"/>
                  </a:cxn>
                  <a:cxn ang="0">
                    <a:pos x="0" y="139"/>
                  </a:cxn>
                  <a:cxn ang="0">
                    <a:pos x="9" y="139"/>
                  </a:cxn>
                  <a:cxn ang="0">
                    <a:pos x="9" y="139"/>
                  </a:cxn>
                  <a:cxn ang="0">
                    <a:pos x="13" y="139"/>
                  </a:cxn>
                  <a:cxn ang="0">
                    <a:pos x="18" y="130"/>
                  </a:cxn>
                  <a:cxn ang="0">
                    <a:pos x="18" y="130"/>
                  </a:cxn>
                  <a:cxn ang="0">
                    <a:pos x="18" y="108"/>
                  </a:cxn>
                  <a:cxn ang="0">
                    <a:pos x="26" y="87"/>
                  </a:cxn>
                  <a:cxn ang="0">
                    <a:pos x="35" y="65"/>
                  </a:cxn>
                  <a:cxn ang="0">
                    <a:pos x="48" y="52"/>
                  </a:cxn>
                  <a:cxn ang="0">
                    <a:pos x="48" y="52"/>
                  </a:cxn>
                  <a:cxn ang="0">
                    <a:pos x="65" y="39"/>
                  </a:cxn>
                  <a:cxn ang="0">
                    <a:pos x="83" y="31"/>
                  </a:cxn>
                  <a:cxn ang="0">
                    <a:pos x="100" y="22"/>
                  </a:cxn>
                  <a:cxn ang="0">
                    <a:pos x="117" y="22"/>
                  </a:cxn>
                  <a:cxn ang="0">
                    <a:pos x="117" y="22"/>
                  </a:cxn>
                  <a:cxn ang="0">
                    <a:pos x="126" y="18"/>
                  </a:cxn>
                  <a:cxn ang="0">
                    <a:pos x="130" y="13"/>
                  </a:cxn>
                  <a:cxn ang="0">
                    <a:pos x="130" y="13"/>
                  </a:cxn>
                  <a:cxn ang="0">
                    <a:pos x="126" y="5"/>
                  </a:cxn>
                  <a:cxn ang="0">
                    <a:pos x="117" y="0"/>
                  </a:cxn>
                  <a:cxn ang="0">
                    <a:pos x="117" y="0"/>
                  </a:cxn>
                </a:cxnLst>
                <a:rect l="0" t="0" r="r" b="b"/>
                <a:pathLst>
                  <a:path w="130" h="139">
                    <a:moveTo>
                      <a:pt x="117" y="0"/>
                    </a:moveTo>
                    <a:lnTo>
                      <a:pt x="117" y="0"/>
                    </a:lnTo>
                    <a:lnTo>
                      <a:pt x="96" y="5"/>
                    </a:lnTo>
                    <a:lnTo>
                      <a:pt x="74" y="13"/>
                    </a:lnTo>
                    <a:lnTo>
                      <a:pt x="52" y="22"/>
                    </a:lnTo>
                    <a:lnTo>
                      <a:pt x="35" y="39"/>
                    </a:lnTo>
                    <a:lnTo>
                      <a:pt x="35" y="39"/>
                    </a:lnTo>
                    <a:lnTo>
                      <a:pt x="22" y="56"/>
                    </a:lnTo>
                    <a:lnTo>
                      <a:pt x="9" y="78"/>
                    </a:lnTo>
                    <a:lnTo>
                      <a:pt x="0" y="104"/>
                    </a:lnTo>
                    <a:lnTo>
                      <a:pt x="0" y="130"/>
                    </a:lnTo>
                    <a:lnTo>
                      <a:pt x="0" y="130"/>
                    </a:lnTo>
                    <a:lnTo>
                      <a:pt x="0" y="139"/>
                    </a:lnTo>
                    <a:lnTo>
                      <a:pt x="9" y="139"/>
                    </a:lnTo>
                    <a:lnTo>
                      <a:pt x="9" y="139"/>
                    </a:lnTo>
                    <a:lnTo>
                      <a:pt x="13" y="139"/>
                    </a:lnTo>
                    <a:lnTo>
                      <a:pt x="18" y="130"/>
                    </a:lnTo>
                    <a:lnTo>
                      <a:pt x="18" y="130"/>
                    </a:lnTo>
                    <a:lnTo>
                      <a:pt x="18" y="108"/>
                    </a:lnTo>
                    <a:lnTo>
                      <a:pt x="26" y="87"/>
                    </a:lnTo>
                    <a:lnTo>
                      <a:pt x="35" y="65"/>
                    </a:lnTo>
                    <a:lnTo>
                      <a:pt x="48" y="52"/>
                    </a:lnTo>
                    <a:lnTo>
                      <a:pt x="48" y="52"/>
                    </a:lnTo>
                    <a:lnTo>
                      <a:pt x="65" y="39"/>
                    </a:lnTo>
                    <a:lnTo>
                      <a:pt x="83" y="31"/>
                    </a:lnTo>
                    <a:lnTo>
                      <a:pt x="100" y="22"/>
                    </a:lnTo>
                    <a:lnTo>
                      <a:pt x="117" y="22"/>
                    </a:lnTo>
                    <a:lnTo>
                      <a:pt x="117" y="22"/>
                    </a:lnTo>
                    <a:lnTo>
                      <a:pt x="126" y="18"/>
                    </a:lnTo>
                    <a:lnTo>
                      <a:pt x="130" y="13"/>
                    </a:lnTo>
                    <a:lnTo>
                      <a:pt x="130" y="13"/>
                    </a:lnTo>
                    <a:lnTo>
                      <a:pt x="126" y="5"/>
                    </a:lnTo>
                    <a:lnTo>
                      <a:pt x="117" y="0"/>
                    </a:lnTo>
                    <a:lnTo>
                      <a:pt x="117" y="0"/>
                    </a:lnTo>
                    <a:close/>
                  </a:path>
                </a:pathLst>
              </a:custGeom>
              <a:grpFill/>
              <a:ln w="9525">
                <a:noFill/>
                <a:round/>
                <a:headEnd/>
                <a:tailEnd/>
              </a:ln>
            </p:spPr>
            <p:txBody>
              <a:bodyPr vert="horz" wrap="square" lIns="75416" tIns="37708" rIns="75416" bIns="37708" numCol="1" anchor="t" anchorCtr="0" compatLnSpc="1">
                <a:prstTxWarp prst="textNoShape">
                  <a:avLst/>
                </a:prstTxWarp>
              </a:bodyPr>
              <a:lstStyle/>
              <a:p>
                <a:pPr>
                  <a:defRPr/>
                </a:pPr>
                <a:endParaRPr lang="zh-CN" altLang="en-US" sz="1155" kern="0">
                  <a:solidFill>
                    <a:prstClr val="white"/>
                  </a:solidFill>
                  <a:latin typeface="微软雅黑" pitchFamily="34" charset="-122"/>
                  <a:ea typeface="微软雅黑" pitchFamily="34" charset="-122"/>
                </a:endParaRPr>
              </a:p>
            </p:txBody>
          </p:sp>
        </p:grpSp>
      </p:grpSp>
      <p:grpSp>
        <p:nvGrpSpPr>
          <p:cNvPr id="48" name="组合 15">
            <a:extLst>
              <a:ext uri="{FF2B5EF4-FFF2-40B4-BE49-F238E27FC236}">
                <a16:creationId xmlns:a16="http://schemas.microsoft.com/office/drawing/2014/main" id="{008C40E3-A1BA-402D-A75E-8AF0DA7E9599}"/>
              </a:ext>
            </a:extLst>
          </p:cNvPr>
          <p:cNvGrpSpPr/>
          <p:nvPr/>
        </p:nvGrpSpPr>
        <p:grpSpPr>
          <a:xfrm rot="417246">
            <a:off x="1844099" y="2507085"/>
            <a:ext cx="260992" cy="246898"/>
            <a:chOff x="1773790" y="5218504"/>
            <a:chExt cx="920843" cy="951314"/>
          </a:xfrm>
          <a:solidFill>
            <a:srgbClr val="92D050"/>
          </a:solidFill>
        </p:grpSpPr>
        <p:sp>
          <p:nvSpPr>
            <p:cNvPr id="75" name="Freeform 37">
              <a:extLst>
                <a:ext uri="{FF2B5EF4-FFF2-40B4-BE49-F238E27FC236}">
                  <a16:creationId xmlns:a16="http://schemas.microsoft.com/office/drawing/2014/main" id="{97904523-D5C5-4A08-8D37-DCA9E4831725}"/>
                </a:ext>
              </a:extLst>
            </p:cNvPr>
            <p:cNvSpPr>
              <a:spLocks/>
            </p:cNvSpPr>
            <p:nvPr/>
          </p:nvSpPr>
          <p:spPr bwMode="auto">
            <a:xfrm>
              <a:off x="2489264" y="5218504"/>
              <a:ext cx="205369" cy="223915"/>
            </a:xfrm>
            <a:custGeom>
              <a:avLst/>
              <a:gdLst/>
              <a:ahLst/>
              <a:cxnLst>
                <a:cxn ang="0">
                  <a:pos x="241" y="331"/>
                </a:cxn>
                <a:cxn ang="0">
                  <a:pos x="251" y="336"/>
                </a:cxn>
                <a:cxn ang="0">
                  <a:pos x="293" y="339"/>
                </a:cxn>
                <a:cxn ang="0">
                  <a:pos x="303" y="336"/>
                </a:cxn>
                <a:cxn ang="0">
                  <a:pos x="308" y="331"/>
                </a:cxn>
                <a:cxn ang="0">
                  <a:pos x="310" y="324"/>
                </a:cxn>
                <a:cxn ang="0">
                  <a:pos x="307" y="263"/>
                </a:cxn>
                <a:cxn ang="0">
                  <a:pos x="293" y="206"/>
                </a:cxn>
                <a:cxn ang="0">
                  <a:pos x="268" y="152"/>
                </a:cxn>
                <a:cxn ang="0">
                  <a:pos x="232" y="103"/>
                </a:cxn>
                <a:cxn ang="0">
                  <a:pos x="221" y="90"/>
                </a:cxn>
                <a:cxn ang="0">
                  <a:pos x="199" y="71"/>
                </a:cxn>
                <a:cxn ang="0">
                  <a:pos x="153" y="39"/>
                </a:cxn>
                <a:cxn ang="0">
                  <a:pos x="103" y="17"/>
                </a:cxn>
                <a:cxn ang="0">
                  <a:pos x="47" y="4"/>
                </a:cxn>
                <a:cxn ang="0">
                  <a:pos x="18" y="0"/>
                </a:cxn>
                <a:cxn ang="0">
                  <a:pos x="6" y="5"/>
                </a:cxn>
                <a:cxn ang="0">
                  <a:pos x="1" y="15"/>
                </a:cxn>
                <a:cxn ang="0">
                  <a:pos x="0" y="58"/>
                </a:cxn>
                <a:cxn ang="0">
                  <a:pos x="5" y="69"/>
                </a:cxn>
                <a:cxn ang="0">
                  <a:pos x="10" y="73"/>
                </a:cxn>
                <a:cxn ang="0">
                  <a:pos x="15" y="73"/>
                </a:cxn>
                <a:cxn ang="0">
                  <a:pos x="59" y="80"/>
                </a:cxn>
                <a:cxn ang="0">
                  <a:pos x="99" y="93"/>
                </a:cxn>
                <a:cxn ang="0">
                  <a:pos x="136" y="113"/>
                </a:cxn>
                <a:cxn ang="0">
                  <a:pos x="168" y="142"/>
                </a:cxn>
                <a:cxn ang="0">
                  <a:pos x="178" y="152"/>
                </a:cxn>
                <a:cxn ang="0">
                  <a:pos x="194" y="169"/>
                </a:cxn>
                <a:cxn ang="0">
                  <a:pos x="216" y="208"/>
                </a:cxn>
                <a:cxn ang="0">
                  <a:pos x="231" y="252"/>
                </a:cxn>
                <a:cxn ang="0">
                  <a:pos x="237" y="297"/>
                </a:cxn>
                <a:cxn ang="0">
                  <a:pos x="236" y="319"/>
                </a:cxn>
                <a:cxn ang="0">
                  <a:pos x="241" y="331"/>
                </a:cxn>
              </a:cxnLst>
              <a:rect l="0" t="0" r="r" b="b"/>
              <a:pathLst>
                <a:path w="310" h="339">
                  <a:moveTo>
                    <a:pt x="241" y="331"/>
                  </a:moveTo>
                  <a:lnTo>
                    <a:pt x="241" y="331"/>
                  </a:lnTo>
                  <a:lnTo>
                    <a:pt x="246" y="334"/>
                  </a:lnTo>
                  <a:lnTo>
                    <a:pt x="251" y="336"/>
                  </a:lnTo>
                  <a:lnTo>
                    <a:pt x="293" y="339"/>
                  </a:lnTo>
                  <a:lnTo>
                    <a:pt x="293" y="339"/>
                  </a:lnTo>
                  <a:lnTo>
                    <a:pt x="298" y="338"/>
                  </a:lnTo>
                  <a:lnTo>
                    <a:pt x="303" y="336"/>
                  </a:lnTo>
                  <a:lnTo>
                    <a:pt x="303" y="336"/>
                  </a:lnTo>
                  <a:lnTo>
                    <a:pt x="308" y="331"/>
                  </a:lnTo>
                  <a:lnTo>
                    <a:pt x="310" y="324"/>
                  </a:lnTo>
                  <a:lnTo>
                    <a:pt x="310" y="324"/>
                  </a:lnTo>
                  <a:lnTo>
                    <a:pt x="310" y="294"/>
                  </a:lnTo>
                  <a:lnTo>
                    <a:pt x="307" y="263"/>
                  </a:lnTo>
                  <a:lnTo>
                    <a:pt x="302" y="235"/>
                  </a:lnTo>
                  <a:lnTo>
                    <a:pt x="293" y="206"/>
                  </a:lnTo>
                  <a:lnTo>
                    <a:pt x="281" y="179"/>
                  </a:lnTo>
                  <a:lnTo>
                    <a:pt x="268" y="152"/>
                  </a:lnTo>
                  <a:lnTo>
                    <a:pt x="253" y="127"/>
                  </a:lnTo>
                  <a:lnTo>
                    <a:pt x="232" y="103"/>
                  </a:lnTo>
                  <a:lnTo>
                    <a:pt x="232" y="103"/>
                  </a:lnTo>
                  <a:lnTo>
                    <a:pt x="221" y="90"/>
                  </a:lnTo>
                  <a:lnTo>
                    <a:pt x="221" y="90"/>
                  </a:lnTo>
                  <a:lnTo>
                    <a:pt x="199" y="71"/>
                  </a:lnTo>
                  <a:lnTo>
                    <a:pt x="177" y="54"/>
                  </a:lnTo>
                  <a:lnTo>
                    <a:pt x="153" y="39"/>
                  </a:lnTo>
                  <a:lnTo>
                    <a:pt x="128" y="27"/>
                  </a:lnTo>
                  <a:lnTo>
                    <a:pt x="103" y="17"/>
                  </a:lnTo>
                  <a:lnTo>
                    <a:pt x="76" y="9"/>
                  </a:lnTo>
                  <a:lnTo>
                    <a:pt x="47" y="4"/>
                  </a:lnTo>
                  <a:lnTo>
                    <a:pt x="18" y="0"/>
                  </a:lnTo>
                  <a:lnTo>
                    <a:pt x="18" y="0"/>
                  </a:lnTo>
                  <a:lnTo>
                    <a:pt x="13" y="2"/>
                  </a:lnTo>
                  <a:lnTo>
                    <a:pt x="6" y="5"/>
                  </a:lnTo>
                  <a:lnTo>
                    <a:pt x="3" y="10"/>
                  </a:lnTo>
                  <a:lnTo>
                    <a:pt x="1" y="15"/>
                  </a:lnTo>
                  <a:lnTo>
                    <a:pt x="0" y="58"/>
                  </a:lnTo>
                  <a:lnTo>
                    <a:pt x="0" y="58"/>
                  </a:lnTo>
                  <a:lnTo>
                    <a:pt x="1" y="63"/>
                  </a:lnTo>
                  <a:lnTo>
                    <a:pt x="5" y="69"/>
                  </a:lnTo>
                  <a:lnTo>
                    <a:pt x="5" y="69"/>
                  </a:lnTo>
                  <a:lnTo>
                    <a:pt x="10" y="73"/>
                  </a:lnTo>
                  <a:lnTo>
                    <a:pt x="15" y="73"/>
                  </a:lnTo>
                  <a:lnTo>
                    <a:pt x="15" y="73"/>
                  </a:lnTo>
                  <a:lnTo>
                    <a:pt x="37" y="76"/>
                  </a:lnTo>
                  <a:lnTo>
                    <a:pt x="59" y="80"/>
                  </a:lnTo>
                  <a:lnTo>
                    <a:pt x="79" y="85"/>
                  </a:lnTo>
                  <a:lnTo>
                    <a:pt x="99" y="93"/>
                  </a:lnTo>
                  <a:lnTo>
                    <a:pt x="118" y="103"/>
                  </a:lnTo>
                  <a:lnTo>
                    <a:pt x="136" y="113"/>
                  </a:lnTo>
                  <a:lnTo>
                    <a:pt x="153" y="127"/>
                  </a:lnTo>
                  <a:lnTo>
                    <a:pt x="168" y="142"/>
                  </a:lnTo>
                  <a:lnTo>
                    <a:pt x="168" y="142"/>
                  </a:lnTo>
                  <a:lnTo>
                    <a:pt x="178" y="152"/>
                  </a:lnTo>
                  <a:lnTo>
                    <a:pt x="178" y="152"/>
                  </a:lnTo>
                  <a:lnTo>
                    <a:pt x="194" y="169"/>
                  </a:lnTo>
                  <a:lnTo>
                    <a:pt x="205" y="189"/>
                  </a:lnTo>
                  <a:lnTo>
                    <a:pt x="216" y="208"/>
                  </a:lnTo>
                  <a:lnTo>
                    <a:pt x="224" y="230"/>
                  </a:lnTo>
                  <a:lnTo>
                    <a:pt x="231" y="252"/>
                  </a:lnTo>
                  <a:lnTo>
                    <a:pt x="234" y="274"/>
                  </a:lnTo>
                  <a:lnTo>
                    <a:pt x="237" y="297"/>
                  </a:lnTo>
                  <a:lnTo>
                    <a:pt x="236" y="319"/>
                  </a:lnTo>
                  <a:lnTo>
                    <a:pt x="236" y="319"/>
                  </a:lnTo>
                  <a:lnTo>
                    <a:pt x="237" y="326"/>
                  </a:lnTo>
                  <a:lnTo>
                    <a:pt x="241" y="331"/>
                  </a:lnTo>
                  <a:lnTo>
                    <a:pt x="241" y="331"/>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76" name="Freeform 38">
              <a:extLst>
                <a:ext uri="{FF2B5EF4-FFF2-40B4-BE49-F238E27FC236}">
                  <a16:creationId xmlns:a16="http://schemas.microsoft.com/office/drawing/2014/main" id="{93AD5DE0-1CD3-4EBB-AA3F-899B8A1F841C}"/>
                </a:ext>
              </a:extLst>
            </p:cNvPr>
            <p:cNvSpPr>
              <a:spLocks/>
            </p:cNvSpPr>
            <p:nvPr/>
          </p:nvSpPr>
          <p:spPr bwMode="auto">
            <a:xfrm>
              <a:off x="2491916" y="5301976"/>
              <a:ext cx="120571" cy="127195"/>
            </a:xfrm>
            <a:custGeom>
              <a:avLst/>
              <a:gdLst/>
              <a:ahLst/>
              <a:cxnLst>
                <a:cxn ang="0">
                  <a:pos x="131" y="49"/>
                </a:cxn>
                <a:cxn ang="0">
                  <a:pos x="131" y="49"/>
                </a:cxn>
                <a:cxn ang="0">
                  <a:pos x="119" y="39"/>
                </a:cxn>
                <a:cxn ang="0">
                  <a:pos x="106" y="29"/>
                </a:cxn>
                <a:cxn ang="0">
                  <a:pos x="92" y="22"/>
                </a:cxn>
                <a:cxn ang="0">
                  <a:pos x="79" y="13"/>
                </a:cxn>
                <a:cxn ang="0">
                  <a:pos x="64" y="8"/>
                </a:cxn>
                <a:cxn ang="0">
                  <a:pos x="49" y="5"/>
                </a:cxn>
                <a:cxn ang="0">
                  <a:pos x="33" y="2"/>
                </a:cxn>
                <a:cxn ang="0">
                  <a:pos x="18" y="0"/>
                </a:cxn>
                <a:cxn ang="0">
                  <a:pos x="18" y="0"/>
                </a:cxn>
                <a:cxn ang="0">
                  <a:pos x="11" y="2"/>
                </a:cxn>
                <a:cxn ang="0">
                  <a:pos x="6" y="5"/>
                </a:cxn>
                <a:cxn ang="0">
                  <a:pos x="3" y="8"/>
                </a:cxn>
                <a:cxn ang="0">
                  <a:pos x="1" y="15"/>
                </a:cxn>
                <a:cxn ang="0">
                  <a:pos x="0" y="57"/>
                </a:cxn>
                <a:cxn ang="0">
                  <a:pos x="0" y="57"/>
                </a:cxn>
                <a:cxn ang="0">
                  <a:pos x="1" y="62"/>
                </a:cxn>
                <a:cxn ang="0">
                  <a:pos x="5" y="67"/>
                </a:cxn>
                <a:cxn ang="0">
                  <a:pos x="5" y="67"/>
                </a:cxn>
                <a:cxn ang="0">
                  <a:pos x="10" y="71"/>
                </a:cxn>
                <a:cxn ang="0">
                  <a:pos x="15" y="72"/>
                </a:cxn>
                <a:cxn ang="0">
                  <a:pos x="15" y="72"/>
                </a:cxn>
                <a:cxn ang="0">
                  <a:pos x="33" y="76"/>
                </a:cxn>
                <a:cxn ang="0">
                  <a:pos x="50" y="81"/>
                </a:cxn>
                <a:cxn ang="0">
                  <a:pos x="65" y="89"/>
                </a:cxn>
                <a:cxn ang="0">
                  <a:pos x="79" y="101"/>
                </a:cxn>
                <a:cxn ang="0">
                  <a:pos x="79" y="101"/>
                </a:cxn>
                <a:cxn ang="0">
                  <a:pos x="82" y="104"/>
                </a:cxn>
                <a:cxn ang="0">
                  <a:pos x="82" y="104"/>
                </a:cxn>
                <a:cxn ang="0">
                  <a:pos x="94" y="120"/>
                </a:cxn>
                <a:cxn ang="0">
                  <a:pos x="101" y="136"/>
                </a:cxn>
                <a:cxn ang="0">
                  <a:pos x="106" y="155"/>
                </a:cxn>
                <a:cxn ang="0">
                  <a:pos x="108" y="174"/>
                </a:cxn>
                <a:cxn ang="0">
                  <a:pos x="108" y="174"/>
                </a:cxn>
                <a:cxn ang="0">
                  <a:pos x="108" y="180"/>
                </a:cxn>
                <a:cxn ang="0">
                  <a:pos x="111" y="185"/>
                </a:cxn>
                <a:cxn ang="0">
                  <a:pos x="111" y="185"/>
                </a:cxn>
                <a:cxn ang="0">
                  <a:pos x="116" y="189"/>
                </a:cxn>
                <a:cxn ang="0">
                  <a:pos x="121" y="190"/>
                </a:cxn>
                <a:cxn ang="0">
                  <a:pos x="163" y="192"/>
                </a:cxn>
                <a:cxn ang="0">
                  <a:pos x="163" y="192"/>
                </a:cxn>
                <a:cxn ang="0">
                  <a:pos x="170" y="192"/>
                </a:cxn>
                <a:cxn ang="0">
                  <a:pos x="175" y="189"/>
                </a:cxn>
                <a:cxn ang="0">
                  <a:pos x="175" y="189"/>
                </a:cxn>
                <a:cxn ang="0">
                  <a:pos x="178" y="184"/>
                </a:cxn>
                <a:cxn ang="0">
                  <a:pos x="180" y="179"/>
                </a:cxn>
                <a:cxn ang="0">
                  <a:pos x="180" y="179"/>
                </a:cxn>
                <a:cxn ang="0">
                  <a:pos x="180" y="162"/>
                </a:cxn>
                <a:cxn ang="0">
                  <a:pos x="178" y="145"/>
                </a:cxn>
                <a:cxn ang="0">
                  <a:pos x="175" y="130"/>
                </a:cxn>
                <a:cxn ang="0">
                  <a:pos x="170" y="113"/>
                </a:cxn>
                <a:cxn ang="0">
                  <a:pos x="165" y="98"/>
                </a:cxn>
                <a:cxn ang="0">
                  <a:pos x="157" y="84"/>
                </a:cxn>
                <a:cxn ang="0">
                  <a:pos x="148" y="69"/>
                </a:cxn>
                <a:cxn ang="0">
                  <a:pos x="138" y="57"/>
                </a:cxn>
                <a:cxn ang="0">
                  <a:pos x="138" y="57"/>
                </a:cxn>
                <a:cxn ang="0">
                  <a:pos x="131" y="49"/>
                </a:cxn>
                <a:cxn ang="0">
                  <a:pos x="131" y="49"/>
                </a:cxn>
              </a:cxnLst>
              <a:rect l="0" t="0" r="r" b="b"/>
              <a:pathLst>
                <a:path w="180" h="192">
                  <a:moveTo>
                    <a:pt x="131" y="49"/>
                  </a:moveTo>
                  <a:lnTo>
                    <a:pt x="131" y="49"/>
                  </a:lnTo>
                  <a:lnTo>
                    <a:pt x="119" y="39"/>
                  </a:lnTo>
                  <a:lnTo>
                    <a:pt x="106" y="29"/>
                  </a:lnTo>
                  <a:lnTo>
                    <a:pt x="92" y="22"/>
                  </a:lnTo>
                  <a:lnTo>
                    <a:pt x="79" y="13"/>
                  </a:lnTo>
                  <a:lnTo>
                    <a:pt x="64" y="8"/>
                  </a:lnTo>
                  <a:lnTo>
                    <a:pt x="49" y="5"/>
                  </a:lnTo>
                  <a:lnTo>
                    <a:pt x="33" y="2"/>
                  </a:lnTo>
                  <a:lnTo>
                    <a:pt x="18" y="0"/>
                  </a:lnTo>
                  <a:lnTo>
                    <a:pt x="18" y="0"/>
                  </a:lnTo>
                  <a:lnTo>
                    <a:pt x="11" y="2"/>
                  </a:lnTo>
                  <a:lnTo>
                    <a:pt x="6" y="5"/>
                  </a:lnTo>
                  <a:lnTo>
                    <a:pt x="3" y="8"/>
                  </a:lnTo>
                  <a:lnTo>
                    <a:pt x="1" y="15"/>
                  </a:lnTo>
                  <a:lnTo>
                    <a:pt x="0" y="57"/>
                  </a:lnTo>
                  <a:lnTo>
                    <a:pt x="0" y="57"/>
                  </a:lnTo>
                  <a:lnTo>
                    <a:pt x="1" y="62"/>
                  </a:lnTo>
                  <a:lnTo>
                    <a:pt x="5" y="67"/>
                  </a:lnTo>
                  <a:lnTo>
                    <a:pt x="5" y="67"/>
                  </a:lnTo>
                  <a:lnTo>
                    <a:pt x="10" y="71"/>
                  </a:lnTo>
                  <a:lnTo>
                    <a:pt x="15" y="72"/>
                  </a:lnTo>
                  <a:lnTo>
                    <a:pt x="15" y="72"/>
                  </a:lnTo>
                  <a:lnTo>
                    <a:pt x="33" y="76"/>
                  </a:lnTo>
                  <a:lnTo>
                    <a:pt x="50" y="81"/>
                  </a:lnTo>
                  <a:lnTo>
                    <a:pt x="65" y="89"/>
                  </a:lnTo>
                  <a:lnTo>
                    <a:pt x="79" y="101"/>
                  </a:lnTo>
                  <a:lnTo>
                    <a:pt x="79" y="101"/>
                  </a:lnTo>
                  <a:lnTo>
                    <a:pt x="82" y="104"/>
                  </a:lnTo>
                  <a:lnTo>
                    <a:pt x="82" y="104"/>
                  </a:lnTo>
                  <a:lnTo>
                    <a:pt x="94" y="120"/>
                  </a:lnTo>
                  <a:lnTo>
                    <a:pt x="101" y="136"/>
                  </a:lnTo>
                  <a:lnTo>
                    <a:pt x="106" y="155"/>
                  </a:lnTo>
                  <a:lnTo>
                    <a:pt x="108" y="174"/>
                  </a:lnTo>
                  <a:lnTo>
                    <a:pt x="108" y="174"/>
                  </a:lnTo>
                  <a:lnTo>
                    <a:pt x="108" y="180"/>
                  </a:lnTo>
                  <a:lnTo>
                    <a:pt x="111" y="185"/>
                  </a:lnTo>
                  <a:lnTo>
                    <a:pt x="111" y="185"/>
                  </a:lnTo>
                  <a:lnTo>
                    <a:pt x="116" y="189"/>
                  </a:lnTo>
                  <a:lnTo>
                    <a:pt x="121" y="190"/>
                  </a:lnTo>
                  <a:lnTo>
                    <a:pt x="163" y="192"/>
                  </a:lnTo>
                  <a:lnTo>
                    <a:pt x="163" y="192"/>
                  </a:lnTo>
                  <a:lnTo>
                    <a:pt x="170" y="192"/>
                  </a:lnTo>
                  <a:lnTo>
                    <a:pt x="175" y="189"/>
                  </a:lnTo>
                  <a:lnTo>
                    <a:pt x="175" y="189"/>
                  </a:lnTo>
                  <a:lnTo>
                    <a:pt x="178" y="184"/>
                  </a:lnTo>
                  <a:lnTo>
                    <a:pt x="180" y="179"/>
                  </a:lnTo>
                  <a:lnTo>
                    <a:pt x="180" y="179"/>
                  </a:lnTo>
                  <a:lnTo>
                    <a:pt x="180" y="162"/>
                  </a:lnTo>
                  <a:lnTo>
                    <a:pt x="178" y="145"/>
                  </a:lnTo>
                  <a:lnTo>
                    <a:pt x="175" y="130"/>
                  </a:lnTo>
                  <a:lnTo>
                    <a:pt x="170" y="113"/>
                  </a:lnTo>
                  <a:lnTo>
                    <a:pt x="165" y="98"/>
                  </a:lnTo>
                  <a:lnTo>
                    <a:pt x="157" y="84"/>
                  </a:lnTo>
                  <a:lnTo>
                    <a:pt x="148" y="69"/>
                  </a:lnTo>
                  <a:lnTo>
                    <a:pt x="138" y="57"/>
                  </a:lnTo>
                  <a:lnTo>
                    <a:pt x="138" y="57"/>
                  </a:lnTo>
                  <a:lnTo>
                    <a:pt x="131" y="49"/>
                  </a:lnTo>
                  <a:lnTo>
                    <a:pt x="131" y="49"/>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77" name="Freeform 39">
              <a:extLst>
                <a:ext uri="{FF2B5EF4-FFF2-40B4-BE49-F238E27FC236}">
                  <a16:creationId xmlns:a16="http://schemas.microsoft.com/office/drawing/2014/main" id="{5DDECBF6-F285-49D9-91EF-22394D5D96AF}"/>
                </a:ext>
              </a:extLst>
            </p:cNvPr>
            <p:cNvSpPr>
              <a:spLocks noEditPoints="1"/>
            </p:cNvSpPr>
            <p:nvPr/>
          </p:nvSpPr>
          <p:spPr bwMode="auto">
            <a:xfrm>
              <a:off x="1773790" y="5329801"/>
              <a:ext cx="879769" cy="840017"/>
            </a:xfrm>
            <a:custGeom>
              <a:avLst/>
              <a:gdLst/>
              <a:ahLst/>
              <a:cxnLst>
                <a:cxn ang="0">
                  <a:pos x="46" y="1113"/>
                </a:cxn>
                <a:cxn ang="0">
                  <a:pos x="204" y="1144"/>
                </a:cxn>
                <a:cxn ang="0">
                  <a:pos x="246" y="1223"/>
                </a:cxn>
                <a:cxn ang="0">
                  <a:pos x="326" y="1265"/>
                </a:cxn>
                <a:cxn ang="0">
                  <a:pos x="403" y="1262"/>
                </a:cxn>
                <a:cxn ang="0">
                  <a:pos x="476" y="1211"/>
                </a:cxn>
                <a:cxn ang="0">
                  <a:pos x="511" y="1129"/>
                </a:cxn>
                <a:cxn ang="0">
                  <a:pos x="865" y="1159"/>
                </a:cxn>
                <a:cxn ang="0">
                  <a:pos x="914" y="1233"/>
                </a:cxn>
                <a:cxn ang="0">
                  <a:pos x="997" y="1267"/>
                </a:cxn>
                <a:cxn ang="0">
                  <a:pos x="1075" y="1255"/>
                </a:cxn>
                <a:cxn ang="0">
                  <a:pos x="1142" y="1199"/>
                </a:cxn>
                <a:cxn ang="0">
                  <a:pos x="1169" y="1113"/>
                </a:cxn>
                <a:cxn ang="0">
                  <a:pos x="1235" y="1086"/>
                </a:cxn>
                <a:cxn ang="0">
                  <a:pos x="1317" y="1078"/>
                </a:cxn>
                <a:cxn ang="0">
                  <a:pos x="1328" y="1016"/>
                </a:cxn>
                <a:cxn ang="0">
                  <a:pos x="1307" y="987"/>
                </a:cxn>
                <a:cxn ang="0">
                  <a:pos x="1284" y="951"/>
                </a:cxn>
                <a:cxn ang="0">
                  <a:pos x="1247" y="677"/>
                </a:cxn>
                <a:cxn ang="0">
                  <a:pos x="1218" y="579"/>
                </a:cxn>
                <a:cxn ang="0">
                  <a:pos x="796" y="498"/>
                </a:cxn>
                <a:cxn ang="0">
                  <a:pos x="843" y="477"/>
                </a:cxn>
                <a:cxn ang="0">
                  <a:pos x="973" y="508"/>
                </a:cxn>
                <a:cxn ang="0">
                  <a:pos x="1103" y="477"/>
                </a:cxn>
                <a:cxn ang="0">
                  <a:pos x="1169" y="429"/>
                </a:cxn>
                <a:cxn ang="0">
                  <a:pos x="771" y="0"/>
                </a:cxn>
                <a:cxn ang="0">
                  <a:pos x="715" y="64"/>
                </a:cxn>
                <a:cxn ang="0">
                  <a:pos x="676" y="199"/>
                </a:cxn>
                <a:cxn ang="0">
                  <a:pos x="705" y="337"/>
                </a:cxn>
                <a:cxn ang="0">
                  <a:pos x="621" y="570"/>
                </a:cxn>
                <a:cxn ang="0">
                  <a:pos x="316" y="597"/>
                </a:cxn>
                <a:cxn ang="0">
                  <a:pos x="57" y="891"/>
                </a:cxn>
                <a:cxn ang="0">
                  <a:pos x="15" y="1000"/>
                </a:cxn>
                <a:cxn ang="0">
                  <a:pos x="1102" y="1113"/>
                </a:cxn>
                <a:cxn ang="0">
                  <a:pos x="1063" y="1186"/>
                </a:cxn>
                <a:cxn ang="0">
                  <a:pos x="978" y="1194"/>
                </a:cxn>
                <a:cxn ang="0">
                  <a:pos x="924" y="1113"/>
                </a:cxn>
                <a:cxn ang="0">
                  <a:pos x="940" y="1063"/>
                </a:cxn>
                <a:cxn ang="0">
                  <a:pos x="1014" y="1024"/>
                </a:cxn>
                <a:cxn ang="0">
                  <a:pos x="1095" y="1078"/>
                </a:cxn>
                <a:cxn ang="0">
                  <a:pos x="445" y="1113"/>
                </a:cxn>
                <a:cxn ang="0">
                  <a:pos x="407" y="1186"/>
                </a:cxn>
                <a:cxn ang="0">
                  <a:pos x="322" y="1194"/>
                </a:cxn>
                <a:cxn ang="0">
                  <a:pos x="268" y="1113"/>
                </a:cxn>
                <a:cxn ang="0">
                  <a:pos x="283" y="1063"/>
                </a:cxn>
                <a:cxn ang="0">
                  <a:pos x="356" y="1024"/>
                </a:cxn>
                <a:cxn ang="0">
                  <a:pos x="439" y="1078"/>
                </a:cxn>
                <a:cxn ang="0">
                  <a:pos x="272" y="790"/>
                </a:cxn>
                <a:cxn ang="0">
                  <a:pos x="375" y="629"/>
                </a:cxn>
                <a:cxn ang="0">
                  <a:pos x="577" y="641"/>
                </a:cxn>
                <a:cxn ang="0">
                  <a:pos x="508" y="776"/>
                </a:cxn>
                <a:cxn ang="0">
                  <a:pos x="346" y="790"/>
                </a:cxn>
                <a:cxn ang="0">
                  <a:pos x="278" y="800"/>
                </a:cxn>
              </a:cxnLst>
              <a:rect l="0" t="0" r="r" b="b"/>
              <a:pathLst>
                <a:path w="1328" h="1269">
                  <a:moveTo>
                    <a:pt x="22" y="1095"/>
                  </a:moveTo>
                  <a:lnTo>
                    <a:pt x="22" y="1095"/>
                  </a:lnTo>
                  <a:lnTo>
                    <a:pt x="25" y="1102"/>
                  </a:lnTo>
                  <a:lnTo>
                    <a:pt x="30" y="1107"/>
                  </a:lnTo>
                  <a:lnTo>
                    <a:pt x="39" y="1112"/>
                  </a:lnTo>
                  <a:lnTo>
                    <a:pt x="46" y="1113"/>
                  </a:lnTo>
                  <a:lnTo>
                    <a:pt x="81" y="1113"/>
                  </a:lnTo>
                  <a:lnTo>
                    <a:pt x="177" y="1113"/>
                  </a:lnTo>
                  <a:lnTo>
                    <a:pt x="201" y="1113"/>
                  </a:lnTo>
                  <a:lnTo>
                    <a:pt x="201" y="1113"/>
                  </a:lnTo>
                  <a:lnTo>
                    <a:pt x="202" y="1129"/>
                  </a:lnTo>
                  <a:lnTo>
                    <a:pt x="204" y="1144"/>
                  </a:lnTo>
                  <a:lnTo>
                    <a:pt x="208" y="1159"/>
                  </a:lnTo>
                  <a:lnTo>
                    <a:pt x="213" y="1172"/>
                  </a:lnTo>
                  <a:lnTo>
                    <a:pt x="219" y="1186"/>
                  </a:lnTo>
                  <a:lnTo>
                    <a:pt x="228" y="1199"/>
                  </a:lnTo>
                  <a:lnTo>
                    <a:pt x="236" y="1211"/>
                  </a:lnTo>
                  <a:lnTo>
                    <a:pt x="246" y="1223"/>
                  </a:lnTo>
                  <a:lnTo>
                    <a:pt x="258" y="1233"/>
                  </a:lnTo>
                  <a:lnTo>
                    <a:pt x="270" y="1242"/>
                  </a:lnTo>
                  <a:lnTo>
                    <a:pt x="282" y="1250"/>
                  </a:lnTo>
                  <a:lnTo>
                    <a:pt x="295" y="1255"/>
                  </a:lnTo>
                  <a:lnTo>
                    <a:pt x="310" y="1262"/>
                  </a:lnTo>
                  <a:lnTo>
                    <a:pt x="326" y="1265"/>
                  </a:lnTo>
                  <a:lnTo>
                    <a:pt x="341" y="1267"/>
                  </a:lnTo>
                  <a:lnTo>
                    <a:pt x="356" y="1269"/>
                  </a:lnTo>
                  <a:lnTo>
                    <a:pt x="356" y="1269"/>
                  </a:lnTo>
                  <a:lnTo>
                    <a:pt x="373" y="1267"/>
                  </a:lnTo>
                  <a:lnTo>
                    <a:pt x="388" y="1265"/>
                  </a:lnTo>
                  <a:lnTo>
                    <a:pt x="403" y="1262"/>
                  </a:lnTo>
                  <a:lnTo>
                    <a:pt x="417" y="1255"/>
                  </a:lnTo>
                  <a:lnTo>
                    <a:pt x="430" y="1250"/>
                  </a:lnTo>
                  <a:lnTo>
                    <a:pt x="444" y="1242"/>
                  </a:lnTo>
                  <a:lnTo>
                    <a:pt x="456" y="1233"/>
                  </a:lnTo>
                  <a:lnTo>
                    <a:pt x="466" y="1223"/>
                  </a:lnTo>
                  <a:lnTo>
                    <a:pt x="476" y="1211"/>
                  </a:lnTo>
                  <a:lnTo>
                    <a:pt x="486" y="1199"/>
                  </a:lnTo>
                  <a:lnTo>
                    <a:pt x="493" y="1186"/>
                  </a:lnTo>
                  <a:lnTo>
                    <a:pt x="499" y="1172"/>
                  </a:lnTo>
                  <a:lnTo>
                    <a:pt x="504" y="1159"/>
                  </a:lnTo>
                  <a:lnTo>
                    <a:pt x="509" y="1144"/>
                  </a:lnTo>
                  <a:lnTo>
                    <a:pt x="511" y="1129"/>
                  </a:lnTo>
                  <a:lnTo>
                    <a:pt x="511" y="1113"/>
                  </a:lnTo>
                  <a:lnTo>
                    <a:pt x="859" y="1113"/>
                  </a:lnTo>
                  <a:lnTo>
                    <a:pt x="859" y="1113"/>
                  </a:lnTo>
                  <a:lnTo>
                    <a:pt x="859" y="1129"/>
                  </a:lnTo>
                  <a:lnTo>
                    <a:pt x="862" y="1144"/>
                  </a:lnTo>
                  <a:lnTo>
                    <a:pt x="865" y="1159"/>
                  </a:lnTo>
                  <a:lnTo>
                    <a:pt x="870" y="1172"/>
                  </a:lnTo>
                  <a:lnTo>
                    <a:pt x="877" y="1186"/>
                  </a:lnTo>
                  <a:lnTo>
                    <a:pt x="884" y="1199"/>
                  </a:lnTo>
                  <a:lnTo>
                    <a:pt x="894" y="1211"/>
                  </a:lnTo>
                  <a:lnTo>
                    <a:pt x="904" y="1223"/>
                  </a:lnTo>
                  <a:lnTo>
                    <a:pt x="914" y="1233"/>
                  </a:lnTo>
                  <a:lnTo>
                    <a:pt x="926" y="1242"/>
                  </a:lnTo>
                  <a:lnTo>
                    <a:pt x="940" y="1250"/>
                  </a:lnTo>
                  <a:lnTo>
                    <a:pt x="953" y="1255"/>
                  </a:lnTo>
                  <a:lnTo>
                    <a:pt x="967" y="1262"/>
                  </a:lnTo>
                  <a:lnTo>
                    <a:pt x="982" y="1265"/>
                  </a:lnTo>
                  <a:lnTo>
                    <a:pt x="997" y="1267"/>
                  </a:lnTo>
                  <a:lnTo>
                    <a:pt x="1014" y="1269"/>
                  </a:lnTo>
                  <a:lnTo>
                    <a:pt x="1014" y="1269"/>
                  </a:lnTo>
                  <a:lnTo>
                    <a:pt x="1029" y="1267"/>
                  </a:lnTo>
                  <a:lnTo>
                    <a:pt x="1044" y="1265"/>
                  </a:lnTo>
                  <a:lnTo>
                    <a:pt x="1059" y="1262"/>
                  </a:lnTo>
                  <a:lnTo>
                    <a:pt x="1075" y="1255"/>
                  </a:lnTo>
                  <a:lnTo>
                    <a:pt x="1088" y="1250"/>
                  </a:lnTo>
                  <a:lnTo>
                    <a:pt x="1100" y="1242"/>
                  </a:lnTo>
                  <a:lnTo>
                    <a:pt x="1112" y="1233"/>
                  </a:lnTo>
                  <a:lnTo>
                    <a:pt x="1123" y="1223"/>
                  </a:lnTo>
                  <a:lnTo>
                    <a:pt x="1134" y="1211"/>
                  </a:lnTo>
                  <a:lnTo>
                    <a:pt x="1142" y="1199"/>
                  </a:lnTo>
                  <a:lnTo>
                    <a:pt x="1150" y="1186"/>
                  </a:lnTo>
                  <a:lnTo>
                    <a:pt x="1157" y="1172"/>
                  </a:lnTo>
                  <a:lnTo>
                    <a:pt x="1162" y="1159"/>
                  </a:lnTo>
                  <a:lnTo>
                    <a:pt x="1166" y="1144"/>
                  </a:lnTo>
                  <a:lnTo>
                    <a:pt x="1167" y="1129"/>
                  </a:lnTo>
                  <a:lnTo>
                    <a:pt x="1169" y="1113"/>
                  </a:lnTo>
                  <a:lnTo>
                    <a:pt x="1194" y="1113"/>
                  </a:lnTo>
                  <a:lnTo>
                    <a:pt x="1194" y="1113"/>
                  </a:lnTo>
                  <a:lnTo>
                    <a:pt x="1206" y="1112"/>
                  </a:lnTo>
                  <a:lnTo>
                    <a:pt x="1218" y="1105"/>
                  </a:lnTo>
                  <a:lnTo>
                    <a:pt x="1228" y="1098"/>
                  </a:lnTo>
                  <a:lnTo>
                    <a:pt x="1235" y="1086"/>
                  </a:lnTo>
                  <a:lnTo>
                    <a:pt x="1296" y="1086"/>
                  </a:lnTo>
                  <a:lnTo>
                    <a:pt x="1296" y="1086"/>
                  </a:lnTo>
                  <a:lnTo>
                    <a:pt x="1302" y="1086"/>
                  </a:lnTo>
                  <a:lnTo>
                    <a:pt x="1307" y="1085"/>
                  </a:lnTo>
                  <a:lnTo>
                    <a:pt x="1314" y="1081"/>
                  </a:lnTo>
                  <a:lnTo>
                    <a:pt x="1317" y="1078"/>
                  </a:lnTo>
                  <a:lnTo>
                    <a:pt x="1323" y="1073"/>
                  </a:lnTo>
                  <a:lnTo>
                    <a:pt x="1324" y="1068"/>
                  </a:lnTo>
                  <a:lnTo>
                    <a:pt x="1328" y="1063"/>
                  </a:lnTo>
                  <a:lnTo>
                    <a:pt x="1328" y="1056"/>
                  </a:lnTo>
                  <a:lnTo>
                    <a:pt x="1328" y="1016"/>
                  </a:lnTo>
                  <a:lnTo>
                    <a:pt x="1328" y="1016"/>
                  </a:lnTo>
                  <a:lnTo>
                    <a:pt x="1328" y="1009"/>
                  </a:lnTo>
                  <a:lnTo>
                    <a:pt x="1324" y="1004"/>
                  </a:lnTo>
                  <a:lnTo>
                    <a:pt x="1323" y="999"/>
                  </a:lnTo>
                  <a:lnTo>
                    <a:pt x="1317" y="994"/>
                  </a:lnTo>
                  <a:lnTo>
                    <a:pt x="1314" y="990"/>
                  </a:lnTo>
                  <a:lnTo>
                    <a:pt x="1307" y="987"/>
                  </a:lnTo>
                  <a:lnTo>
                    <a:pt x="1302" y="985"/>
                  </a:lnTo>
                  <a:lnTo>
                    <a:pt x="1296" y="984"/>
                  </a:lnTo>
                  <a:lnTo>
                    <a:pt x="1277" y="984"/>
                  </a:lnTo>
                  <a:lnTo>
                    <a:pt x="1277" y="984"/>
                  </a:lnTo>
                  <a:lnTo>
                    <a:pt x="1282" y="962"/>
                  </a:lnTo>
                  <a:lnTo>
                    <a:pt x="1284" y="951"/>
                  </a:lnTo>
                  <a:lnTo>
                    <a:pt x="1284" y="940"/>
                  </a:lnTo>
                  <a:lnTo>
                    <a:pt x="1284" y="940"/>
                  </a:lnTo>
                  <a:lnTo>
                    <a:pt x="1280" y="904"/>
                  </a:lnTo>
                  <a:lnTo>
                    <a:pt x="1275" y="864"/>
                  </a:lnTo>
                  <a:lnTo>
                    <a:pt x="1262" y="769"/>
                  </a:lnTo>
                  <a:lnTo>
                    <a:pt x="1247" y="677"/>
                  </a:lnTo>
                  <a:lnTo>
                    <a:pt x="1231" y="601"/>
                  </a:lnTo>
                  <a:lnTo>
                    <a:pt x="1231" y="601"/>
                  </a:lnTo>
                  <a:lnTo>
                    <a:pt x="1230" y="594"/>
                  </a:lnTo>
                  <a:lnTo>
                    <a:pt x="1226" y="589"/>
                  </a:lnTo>
                  <a:lnTo>
                    <a:pt x="1223" y="584"/>
                  </a:lnTo>
                  <a:lnTo>
                    <a:pt x="1218" y="579"/>
                  </a:lnTo>
                  <a:lnTo>
                    <a:pt x="1213" y="575"/>
                  </a:lnTo>
                  <a:lnTo>
                    <a:pt x="1206" y="572"/>
                  </a:lnTo>
                  <a:lnTo>
                    <a:pt x="1201" y="570"/>
                  </a:lnTo>
                  <a:lnTo>
                    <a:pt x="1194" y="570"/>
                  </a:lnTo>
                  <a:lnTo>
                    <a:pt x="796" y="570"/>
                  </a:lnTo>
                  <a:lnTo>
                    <a:pt x="796" y="498"/>
                  </a:lnTo>
                  <a:lnTo>
                    <a:pt x="796" y="498"/>
                  </a:lnTo>
                  <a:lnTo>
                    <a:pt x="796" y="494"/>
                  </a:lnTo>
                  <a:lnTo>
                    <a:pt x="798" y="493"/>
                  </a:lnTo>
                  <a:lnTo>
                    <a:pt x="823" y="467"/>
                  </a:lnTo>
                  <a:lnTo>
                    <a:pt x="823" y="467"/>
                  </a:lnTo>
                  <a:lnTo>
                    <a:pt x="843" y="477"/>
                  </a:lnTo>
                  <a:lnTo>
                    <a:pt x="864" y="488"/>
                  </a:lnTo>
                  <a:lnTo>
                    <a:pt x="886" y="494"/>
                  </a:lnTo>
                  <a:lnTo>
                    <a:pt x="908" y="501"/>
                  </a:lnTo>
                  <a:lnTo>
                    <a:pt x="930" y="504"/>
                  </a:lnTo>
                  <a:lnTo>
                    <a:pt x="951" y="508"/>
                  </a:lnTo>
                  <a:lnTo>
                    <a:pt x="973" y="508"/>
                  </a:lnTo>
                  <a:lnTo>
                    <a:pt x="995" y="508"/>
                  </a:lnTo>
                  <a:lnTo>
                    <a:pt x="1017" y="504"/>
                  </a:lnTo>
                  <a:lnTo>
                    <a:pt x="1041" y="501"/>
                  </a:lnTo>
                  <a:lnTo>
                    <a:pt x="1061" y="494"/>
                  </a:lnTo>
                  <a:lnTo>
                    <a:pt x="1083" y="488"/>
                  </a:lnTo>
                  <a:lnTo>
                    <a:pt x="1103" y="477"/>
                  </a:lnTo>
                  <a:lnTo>
                    <a:pt x="1125" y="467"/>
                  </a:lnTo>
                  <a:lnTo>
                    <a:pt x="1144" y="454"/>
                  </a:lnTo>
                  <a:lnTo>
                    <a:pt x="1162" y="440"/>
                  </a:lnTo>
                  <a:lnTo>
                    <a:pt x="1162" y="440"/>
                  </a:lnTo>
                  <a:lnTo>
                    <a:pt x="1167" y="435"/>
                  </a:lnTo>
                  <a:lnTo>
                    <a:pt x="1169" y="429"/>
                  </a:lnTo>
                  <a:lnTo>
                    <a:pt x="1167" y="420"/>
                  </a:lnTo>
                  <a:lnTo>
                    <a:pt x="1164" y="415"/>
                  </a:lnTo>
                  <a:lnTo>
                    <a:pt x="783" y="7"/>
                  </a:lnTo>
                  <a:lnTo>
                    <a:pt x="783" y="7"/>
                  </a:lnTo>
                  <a:lnTo>
                    <a:pt x="778" y="2"/>
                  </a:lnTo>
                  <a:lnTo>
                    <a:pt x="771" y="0"/>
                  </a:lnTo>
                  <a:lnTo>
                    <a:pt x="764" y="2"/>
                  </a:lnTo>
                  <a:lnTo>
                    <a:pt x="757" y="5"/>
                  </a:lnTo>
                  <a:lnTo>
                    <a:pt x="757" y="5"/>
                  </a:lnTo>
                  <a:lnTo>
                    <a:pt x="742" y="24"/>
                  </a:lnTo>
                  <a:lnTo>
                    <a:pt x="727" y="44"/>
                  </a:lnTo>
                  <a:lnTo>
                    <a:pt x="715" y="64"/>
                  </a:lnTo>
                  <a:lnTo>
                    <a:pt x="703" y="86"/>
                  </a:lnTo>
                  <a:lnTo>
                    <a:pt x="695" y="108"/>
                  </a:lnTo>
                  <a:lnTo>
                    <a:pt x="687" y="130"/>
                  </a:lnTo>
                  <a:lnTo>
                    <a:pt x="682" y="154"/>
                  </a:lnTo>
                  <a:lnTo>
                    <a:pt x="678" y="175"/>
                  </a:lnTo>
                  <a:lnTo>
                    <a:pt x="676" y="199"/>
                  </a:lnTo>
                  <a:lnTo>
                    <a:pt x="676" y="223"/>
                  </a:lnTo>
                  <a:lnTo>
                    <a:pt x="678" y="246"/>
                  </a:lnTo>
                  <a:lnTo>
                    <a:pt x="682" y="270"/>
                  </a:lnTo>
                  <a:lnTo>
                    <a:pt x="688" y="292"/>
                  </a:lnTo>
                  <a:lnTo>
                    <a:pt x="695" y="315"/>
                  </a:lnTo>
                  <a:lnTo>
                    <a:pt x="705" y="337"/>
                  </a:lnTo>
                  <a:lnTo>
                    <a:pt x="715" y="358"/>
                  </a:lnTo>
                  <a:lnTo>
                    <a:pt x="626" y="449"/>
                  </a:lnTo>
                  <a:lnTo>
                    <a:pt x="626" y="449"/>
                  </a:lnTo>
                  <a:lnTo>
                    <a:pt x="623" y="454"/>
                  </a:lnTo>
                  <a:lnTo>
                    <a:pt x="621" y="459"/>
                  </a:lnTo>
                  <a:lnTo>
                    <a:pt x="621" y="570"/>
                  </a:lnTo>
                  <a:lnTo>
                    <a:pt x="364" y="570"/>
                  </a:lnTo>
                  <a:lnTo>
                    <a:pt x="364" y="570"/>
                  </a:lnTo>
                  <a:lnTo>
                    <a:pt x="349" y="572"/>
                  </a:lnTo>
                  <a:lnTo>
                    <a:pt x="337" y="577"/>
                  </a:lnTo>
                  <a:lnTo>
                    <a:pt x="326" y="585"/>
                  </a:lnTo>
                  <a:lnTo>
                    <a:pt x="316" y="597"/>
                  </a:lnTo>
                  <a:lnTo>
                    <a:pt x="172" y="832"/>
                  </a:lnTo>
                  <a:lnTo>
                    <a:pt x="78" y="872"/>
                  </a:lnTo>
                  <a:lnTo>
                    <a:pt x="78" y="872"/>
                  </a:lnTo>
                  <a:lnTo>
                    <a:pt x="71" y="876"/>
                  </a:lnTo>
                  <a:lnTo>
                    <a:pt x="66" y="879"/>
                  </a:lnTo>
                  <a:lnTo>
                    <a:pt x="57" y="891"/>
                  </a:lnTo>
                  <a:lnTo>
                    <a:pt x="51" y="903"/>
                  </a:lnTo>
                  <a:lnTo>
                    <a:pt x="49" y="909"/>
                  </a:lnTo>
                  <a:lnTo>
                    <a:pt x="49" y="916"/>
                  </a:lnTo>
                  <a:lnTo>
                    <a:pt x="49" y="1000"/>
                  </a:lnTo>
                  <a:lnTo>
                    <a:pt x="15" y="1000"/>
                  </a:lnTo>
                  <a:lnTo>
                    <a:pt x="15" y="1000"/>
                  </a:lnTo>
                  <a:lnTo>
                    <a:pt x="9" y="1002"/>
                  </a:lnTo>
                  <a:lnTo>
                    <a:pt x="3" y="1007"/>
                  </a:lnTo>
                  <a:lnTo>
                    <a:pt x="0" y="1012"/>
                  </a:lnTo>
                  <a:lnTo>
                    <a:pt x="0" y="1019"/>
                  </a:lnTo>
                  <a:lnTo>
                    <a:pt x="22" y="1095"/>
                  </a:lnTo>
                  <a:close/>
                  <a:moveTo>
                    <a:pt x="1102" y="1113"/>
                  </a:moveTo>
                  <a:lnTo>
                    <a:pt x="1102" y="1113"/>
                  </a:lnTo>
                  <a:lnTo>
                    <a:pt x="1100" y="1130"/>
                  </a:lnTo>
                  <a:lnTo>
                    <a:pt x="1095" y="1147"/>
                  </a:lnTo>
                  <a:lnTo>
                    <a:pt x="1086" y="1162"/>
                  </a:lnTo>
                  <a:lnTo>
                    <a:pt x="1076" y="1176"/>
                  </a:lnTo>
                  <a:lnTo>
                    <a:pt x="1063" y="1186"/>
                  </a:lnTo>
                  <a:lnTo>
                    <a:pt x="1048" y="1194"/>
                  </a:lnTo>
                  <a:lnTo>
                    <a:pt x="1031" y="1199"/>
                  </a:lnTo>
                  <a:lnTo>
                    <a:pt x="1014" y="1201"/>
                  </a:lnTo>
                  <a:lnTo>
                    <a:pt x="1014" y="1201"/>
                  </a:lnTo>
                  <a:lnTo>
                    <a:pt x="995" y="1199"/>
                  </a:lnTo>
                  <a:lnTo>
                    <a:pt x="978" y="1194"/>
                  </a:lnTo>
                  <a:lnTo>
                    <a:pt x="963" y="1186"/>
                  </a:lnTo>
                  <a:lnTo>
                    <a:pt x="951" y="1176"/>
                  </a:lnTo>
                  <a:lnTo>
                    <a:pt x="940" y="1162"/>
                  </a:lnTo>
                  <a:lnTo>
                    <a:pt x="931" y="1147"/>
                  </a:lnTo>
                  <a:lnTo>
                    <a:pt x="926" y="1130"/>
                  </a:lnTo>
                  <a:lnTo>
                    <a:pt x="924" y="1113"/>
                  </a:lnTo>
                  <a:lnTo>
                    <a:pt x="924" y="1113"/>
                  </a:lnTo>
                  <a:lnTo>
                    <a:pt x="924" y="1113"/>
                  </a:lnTo>
                  <a:lnTo>
                    <a:pt x="924" y="1113"/>
                  </a:lnTo>
                  <a:lnTo>
                    <a:pt x="926" y="1095"/>
                  </a:lnTo>
                  <a:lnTo>
                    <a:pt x="931" y="1078"/>
                  </a:lnTo>
                  <a:lnTo>
                    <a:pt x="940" y="1063"/>
                  </a:lnTo>
                  <a:lnTo>
                    <a:pt x="951" y="1049"/>
                  </a:lnTo>
                  <a:lnTo>
                    <a:pt x="963" y="1039"/>
                  </a:lnTo>
                  <a:lnTo>
                    <a:pt x="978" y="1031"/>
                  </a:lnTo>
                  <a:lnTo>
                    <a:pt x="995" y="1026"/>
                  </a:lnTo>
                  <a:lnTo>
                    <a:pt x="1014" y="1024"/>
                  </a:lnTo>
                  <a:lnTo>
                    <a:pt x="1014" y="1024"/>
                  </a:lnTo>
                  <a:lnTo>
                    <a:pt x="1031" y="1026"/>
                  </a:lnTo>
                  <a:lnTo>
                    <a:pt x="1048" y="1031"/>
                  </a:lnTo>
                  <a:lnTo>
                    <a:pt x="1063" y="1039"/>
                  </a:lnTo>
                  <a:lnTo>
                    <a:pt x="1076" y="1049"/>
                  </a:lnTo>
                  <a:lnTo>
                    <a:pt x="1086" y="1063"/>
                  </a:lnTo>
                  <a:lnTo>
                    <a:pt x="1095" y="1078"/>
                  </a:lnTo>
                  <a:lnTo>
                    <a:pt x="1100" y="1095"/>
                  </a:lnTo>
                  <a:lnTo>
                    <a:pt x="1102" y="1113"/>
                  </a:lnTo>
                  <a:lnTo>
                    <a:pt x="1102" y="1113"/>
                  </a:lnTo>
                  <a:lnTo>
                    <a:pt x="1102" y="1113"/>
                  </a:lnTo>
                  <a:lnTo>
                    <a:pt x="1102" y="1113"/>
                  </a:lnTo>
                  <a:close/>
                  <a:moveTo>
                    <a:pt x="445" y="1113"/>
                  </a:moveTo>
                  <a:lnTo>
                    <a:pt x="445" y="1113"/>
                  </a:lnTo>
                  <a:lnTo>
                    <a:pt x="444" y="1130"/>
                  </a:lnTo>
                  <a:lnTo>
                    <a:pt x="439" y="1147"/>
                  </a:lnTo>
                  <a:lnTo>
                    <a:pt x="430" y="1162"/>
                  </a:lnTo>
                  <a:lnTo>
                    <a:pt x="418" y="1176"/>
                  </a:lnTo>
                  <a:lnTo>
                    <a:pt x="407" y="1186"/>
                  </a:lnTo>
                  <a:lnTo>
                    <a:pt x="391" y="1194"/>
                  </a:lnTo>
                  <a:lnTo>
                    <a:pt x="375" y="1199"/>
                  </a:lnTo>
                  <a:lnTo>
                    <a:pt x="356" y="1201"/>
                  </a:lnTo>
                  <a:lnTo>
                    <a:pt x="356" y="1201"/>
                  </a:lnTo>
                  <a:lnTo>
                    <a:pt x="339" y="1199"/>
                  </a:lnTo>
                  <a:lnTo>
                    <a:pt x="322" y="1194"/>
                  </a:lnTo>
                  <a:lnTo>
                    <a:pt x="307" y="1186"/>
                  </a:lnTo>
                  <a:lnTo>
                    <a:pt x="294" y="1176"/>
                  </a:lnTo>
                  <a:lnTo>
                    <a:pt x="283" y="1162"/>
                  </a:lnTo>
                  <a:lnTo>
                    <a:pt x="275" y="1147"/>
                  </a:lnTo>
                  <a:lnTo>
                    <a:pt x="270" y="1130"/>
                  </a:lnTo>
                  <a:lnTo>
                    <a:pt x="268" y="1113"/>
                  </a:lnTo>
                  <a:lnTo>
                    <a:pt x="268" y="1113"/>
                  </a:lnTo>
                  <a:lnTo>
                    <a:pt x="268" y="1113"/>
                  </a:lnTo>
                  <a:lnTo>
                    <a:pt x="268" y="1113"/>
                  </a:lnTo>
                  <a:lnTo>
                    <a:pt x="270" y="1095"/>
                  </a:lnTo>
                  <a:lnTo>
                    <a:pt x="275" y="1078"/>
                  </a:lnTo>
                  <a:lnTo>
                    <a:pt x="283" y="1063"/>
                  </a:lnTo>
                  <a:lnTo>
                    <a:pt x="294" y="1049"/>
                  </a:lnTo>
                  <a:lnTo>
                    <a:pt x="307" y="1039"/>
                  </a:lnTo>
                  <a:lnTo>
                    <a:pt x="322" y="1031"/>
                  </a:lnTo>
                  <a:lnTo>
                    <a:pt x="339" y="1026"/>
                  </a:lnTo>
                  <a:lnTo>
                    <a:pt x="356" y="1024"/>
                  </a:lnTo>
                  <a:lnTo>
                    <a:pt x="356" y="1024"/>
                  </a:lnTo>
                  <a:lnTo>
                    <a:pt x="375" y="1026"/>
                  </a:lnTo>
                  <a:lnTo>
                    <a:pt x="391" y="1031"/>
                  </a:lnTo>
                  <a:lnTo>
                    <a:pt x="407" y="1039"/>
                  </a:lnTo>
                  <a:lnTo>
                    <a:pt x="418" y="1049"/>
                  </a:lnTo>
                  <a:lnTo>
                    <a:pt x="430" y="1063"/>
                  </a:lnTo>
                  <a:lnTo>
                    <a:pt x="439" y="1078"/>
                  </a:lnTo>
                  <a:lnTo>
                    <a:pt x="444" y="1095"/>
                  </a:lnTo>
                  <a:lnTo>
                    <a:pt x="445" y="1113"/>
                  </a:lnTo>
                  <a:lnTo>
                    <a:pt x="445" y="1113"/>
                  </a:lnTo>
                  <a:lnTo>
                    <a:pt x="445" y="1113"/>
                  </a:lnTo>
                  <a:lnTo>
                    <a:pt x="445" y="1113"/>
                  </a:lnTo>
                  <a:close/>
                  <a:moveTo>
                    <a:pt x="272" y="790"/>
                  </a:moveTo>
                  <a:lnTo>
                    <a:pt x="356" y="639"/>
                  </a:lnTo>
                  <a:lnTo>
                    <a:pt x="356" y="639"/>
                  </a:lnTo>
                  <a:lnTo>
                    <a:pt x="359" y="636"/>
                  </a:lnTo>
                  <a:lnTo>
                    <a:pt x="364" y="633"/>
                  </a:lnTo>
                  <a:lnTo>
                    <a:pt x="369" y="631"/>
                  </a:lnTo>
                  <a:lnTo>
                    <a:pt x="375" y="629"/>
                  </a:lnTo>
                  <a:lnTo>
                    <a:pt x="569" y="629"/>
                  </a:lnTo>
                  <a:lnTo>
                    <a:pt x="569" y="629"/>
                  </a:lnTo>
                  <a:lnTo>
                    <a:pt x="572" y="631"/>
                  </a:lnTo>
                  <a:lnTo>
                    <a:pt x="575" y="633"/>
                  </a:lnTo>
                  <a:lnTo>
                    <a:pt x="577" y="636"/>
                  </a:lnTo>
                  <a:lnTo>
                    <a:pt x="577" y="641"/>
                  </a:lnTo>
                  <a:lnTo>
                    <a:pt x="525" y="764"/>
                  </a:lnTo>
                  <a:lnTo>
                    <a:pt x="525" y="764"/>
                  </a:lnTo>
                  <a:lnTo>
                    <a:pt x="521" y="769"/>
                  </a:lnTo>
                  <a:lnTo>
                    <a:pt x="518" y="773"/>
                  </a:lnTo>
                  <a:lnTo>
                    <a:pt x="513" y="774"/>
                  </a:lnTo>
                  <a:lnTo>
                    <a:pt x="508" y="776"/>
                  </a:lnTo>
                  <a:lnTo>
                    <a:pt x="364" y="776"/>
                  </a:lnTo>
                  <a:lnTo>
                    <a:pt x="364" y="776"/>
                  </a:lnTo>
                  <a:lnTo>
                    <a:pt x="359" y="776"/>
                  </a:lnTo>
                  <a:lnTo>
                    <a:pt x="354" y="779"/>
                  </a:lnTo>
                  <a:lnTo>
                    <a:pt x="346" y="790"/>
                  </a:lnTo>
                  <a:lnTo>
                    <a:pt x="346" y="790"/>
                  </a:lnTo>
                  <a:lnTo>
                    <a:pt x="341" y="795"/>
                  </a:lnTo>
                  <a:lnTo>
                    <a:pt x="336" y="796"/>
                  </a:lnTo>
                  <a:lnTo>
                    <a:pt x="331" y="798"/>
                  </a:lnTo>
                  <a:lnTo>
                    <a:pt x="326" y="800"/>
                  </a:lnTo>
                  <a:lnTo>
                    <a:pt x="278" y="800"/>
                  </a:lnTo>
                  <a:lnTo>
                    <a:pt x="278" y="800"/>
                  </a:lnTo>
                  <a:lnTo>
                    <a:pt x="275" y="798"/>
                  </a:lnTo>
                  <a:lnTo>
                    <a:pt x="272" y="796"/>
                  </a:lnTo>
                  <a:lnTo>
                    <a:pt x="272" y="793"/>
                  </a:lnTo>
                  <a:lnTo>
                    <a:pt x="272" y="790"/>
                  </a:lnTo>
                  <a:lnTo>
                    <a:pt x="272" y="790"/>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78" name="Freeform 40">
              <a:extLst>
                <a:ext uri="{FF2B5EF4-FFF2-40B4-BE49-F238E27FC236}">
                  <a16:creationId xmlns:a16="http://schemas.microsoft.com/office/drawing/2014/main" id="{B49EDDE8-B917-4D44-AEDE-69E4269D5355}"/>
                </a:ext>
              </a:extLst>
            </p:cNvPr>
            <p:cNvSpPr>
              <a:spLocks/>
            </p:cNvSpPr>
            <p:nvPr/>
          </p:nvSpPr>
          <p:spPr bwMode="auto">
            <a:xfrm>
              <a:off x="1988429" y="6046597"/>
              <a:ext cx="42398" cy="41073"/>
            </a:xfrm>
            <a:custGeom>
              <a:avLst/>
              <a:gdLst/>
              <a:ahLst/>
              <a:cxnLst>
                <a:cxn ang="0">
                  <a:pos x="32" y="0"/>
                </a:cxn>
                <a:cxn ang="0">
                  <a:pos x="32" y="0"/>
                </a:cxn>
                <a:cxn ang="0">
                  <a:pos x="27" y="0"/>
                </a:cxn>
                <a:cxn ang="0">
                  <a:pos x="20" y="2"/>
                </a:cxn>
                <a:cxn ang="0">
                  <a:pos x="15" y="5"/>
                </a:cxn>
                <a:cxn ang="0">
                  <a:pos x="10" y="9"/>
                </a:cxn>
                <a:cxn ang="0">
                  <a:pos x="7" y="14"/>
                </a:cxn>
                <a:cxn ang="0">
                  <a:pos x="3" y="19"/>
                </a:cxn>
                <a:cxn ang="0">
                  <a:pos x="2" y="26"/>
                </a:cxn>
                <a:cxn ang="0">
                  <a:pos x="0" y="32"/>
                </a:cxn>
                <a:cxn ang="0">
                  <a:pos x="0" y="32"/>
                </a:cxn>
                <a:cxn ang="0">
                  <a:pos x="0" y="32"/>
                </a:cxn>
                <a:cxn ang="0">
                  <a:pos x="0" y="32"/>
                </a:cxn>
                <a:cxn ang="0">
                  <a:pos x="2" y="38"/>
                </a:cxn>
                <a:cxn ang="0">
                  <a:pos x="3" y="44"/>
                </a:cxn>
                <a:cxn ang="0">
                  <a:pos x="7" y="49"/>
                </a:cxn>
                <a:cxn ang="0">
                  <a:pos x="10" y="54"/>
                </a:cxn>
                <a:cxn ang="0">
                  <a:pos x="15" y="58"/>
                </a:cxn>
                <a:cxn ang="0">
                  <a:pos x="20" y="61"/>
                </a:cxn>
                <a:cxn ang="0">
                  <a:pos x="27" y="63"/>
                </a:cxn>
                <a:cxn ang="0">
                  <a:pos x="32" y="63"/>
                </a:cxn>
                <a:cxn ang="0">
                  <a:pos x="32" y="63"/>
                </a:cxn>
                <a:cxn ang="0">
                  <a:pos x="39" y="63"/>
                </a:cxn>
                <a:cxn ang="0">
                  <a:pos x="45" y="61"/>
                </a:cxn>
                <a:cxn ang="0">
                  <a:pos x="51" y="58"/>
                </a:cxn>
                <a:cxn ang="0">
                  <a:pos x="56" y="54"/>
                </a:cxn>
                <a:cxn ang="0">
                  <a:pos x="59" y="49"/>
                </a:cxn>
                <a:cxn ang="0">
                  <a:pos x="62" y="44"/>
                </a:cxn>
                <a:cxn ang="0">
                  <a:pos x="64" y="38"/>
                </a:cxn>
                <a:cxn ang="0">
                  <a:pos x="64" y="32"/>
                </a:cxn>
                <a:cxn ang="0">
                  <a:pos x="64" y="32"/>
                </a:cxn>
                <a:cxn ang="0">
                  <a:pos x="64" y="32"/>
                </a:cxn>
                <a:cxn ang="0">
                  <a:pos x="64" y="32"/>
                </a:cxn>
                <a:cxn ang="0">
                  <a:pos x="64" y="26"/>
                </a:cxn>
                <a:cxn ang="0">
                  <a:pos x="62" y="19"/>
                </a:cxn>
                <a:cxn ang="0">
                  <a:pos x="59" y="14"/>
                </a:cxn>
                <a:cxn ang="0">
                  <a:pos x="56" y="9"/>
                </a:cxn>
                <a:cxn ang="0">
                  <a:pos x="51" y="5"/>
                </a:cxn>
                <a:cxn ang="0">
                  <a:pos x="45" y="2"/>
                </a:cxn>
                <a:cxn ang="0">
                  <a:pos x="39" y="0"/>
                </a:cxn>
                <a:cxn ang="0">
                  <a:pos x="32" y="0"/>
                </a:cxn>
                <a:cxn ang="0">
                  <a:pos x="32" y="0"/>
                </a:cxn>
              </a:cxnLst>
              <a:rect l="0" t="0" r="r" b="b"/>
              <a:pathLst>
                <a:path w="64" h="63">
                  <a:moveTo>
                    <a:pt x="32" y="0"/>
                  </a:moveTo>
                  <a:lnTo>
                    <a:pt x="32" y="0"/>
                  </a:lnTo>
                  <a:lnTo>
                    <a:pt x="27" y="0"/>
                  </a:lnTo>
                  <a:lnTo>
                    <a:pt x="20" y="2"/>
                  </a:lnTo>
                  <a:lnTo>
                    <a:pt x="15" y="5"/>
                  </a:lnTo>
                  <a:lnTo>
                    <a:pt x="10" y="9"/>
                  </a:lnTo>
                  <a:lnTo>
                    <a:pt x="7" y="14"/>
                  </a:lnTo>
                  <a:lnTo>
                    <a:pt x="3" y="19"/>
                  </a:lnTo>
                  <a:lnTo>
                    <a:pt x="2" y="26"/>
                  </a:lnTo>
                  <a:lnTo>
                    <a:pt x="0" y="32"/>
                  </a:lnTo>
                  <a:lnTo>
                    <a:pt x="0" y="32"/>
                  </a:lnTo>
                  <a:lnTo>
                    <a:pt x="0" y="32"/>
                  </a:lnTo>
                  <a:lnTo>
                    <a:pt x="0" y="32"/>
                  </a:lnTo>
                  <a:lnTo>
                    <a:pt x="2" y="38"/>
                  </a:lnTo>
                  <a:lnTo>
                    <a:pt x="3" y="44"/>
                  </a:lnTo>
                  <a:lnTo>
                    <a:pt x="7" y="49"/>
                  </a:lnTo>
                  <a:lnTo>
                    <a:pt x="10" y="54"/>
                  </a:lnTo>
                  <a:lnTo>
                    <a:pt x="15" y="58"/>
                  </a:lnTo>
                  <a:lnTo>
                    <a:pt x="20" y="61"/>
                  </a:lnTo>
                  <a:lnTo>
                    <a:pt x="27" y="63"/>
                  </a:lnTo>
                  <a:lnTo>
                    <a:pt x="32" y="63"/>
                  </a:lnTo>
                  <a:lnTo>
                    <a:pt x="32" y="63"/>
                  </a:lnTo>
                  <a:lnTo>
                    <a:pt x="39" y="63"/>
                  </a:lnTo>
                  <a:lnTo>
                    <a:pt x="45" y="61"/>
                  </a:lnTo>
                  <a:lnTo>
                    <a:pt x="51" y="58"/>
                  </a:lnTo>
                  <a:lnTo>
                    <a:pt x="56" y="54"/>
                  </a:lnTo>
                  <a:lnTo>
                    <a:pt x="59" y="49"/>
                  </a:lnTo>
                  <a:lnTo>
                    <a:pt x="62" y="44"/>
                  </a:lnTo>
                  <a:lnTo>
                    <a:pt x="64" y="38"/>
                  </a:lnTo>
                  <a:lnTo>
                    <a:pt x="64" y="32"/>
                  </a:lnTo>
                  <a:lnTo>
                    <a:pt x="64" y="32"/>
                  </a:lnTo>
                  <a:lnTo>
                    <a:pt x="64" y="32"/>
                  </a:lnTo>
                  <a:lnTo>
                    <a:pt x="64" y="32"/>
                  </a:lnTo>
                  <a:lnTo>
                    <a:pt x="64" y="26"/>
                  </a:lnTo>
                  <a:lnTo>
                    <a:pt x="62" y="19"/>
                  </a:lnTo>
                  <a:lnTo>
                    <a:pt x="59" y="14"/>
                  </a:lnTo>
                  <a:lnTo>
                    <a:pt x="56" y="9"/>
                  </a:lnTo>
                  <a:lnTo>
                    <a:pt x="51" y="5"/>
                  </a:lnTo>
                  <a:lnTo>
                    <a:pt x="45" y="2"/>
                  </a:lnTo>
                  <a:lnTo>
                    <a:pt x="39" y="0"/>
                  </a:lnTo>
                  <a:lnTo>
                    <a:pt x="32" y="0"/>
                  </a:lnTo>
                  <a:lnTo>
                    <a:pt x="32" y="0"/>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79" name="Freeform 41">
              <a:extLst>
                <a:ext uri="{FF2B5EF4-FFF2-40B4-BE49-F238E27FC236}">
                  <a16:creationId xmlns:a16="http://schemas.microsoft.com/office/drawing/2014/main" id="{33C86602-0434-4463-B087-58D78B46EDFB}"/>
                </a:ext>
              </a:extLst>
            </p:cNvPr>
            <p:cNvSpPr>
              <a:spLocks/>
            </p:cNvSpPr>
            <p:nvPr/>
          </p:nvSpPr>
          <p:spPr bwMode="auto">
            <a:xfrm>
              <a:off x="2424339" y="6046603"/>
              <a:ext cx="42398" cy="41073"/>
            </a:xfrm>
            <a:custGeom>
              <a:avLst/>
              <a:gdLst/>
              <a:ahLst/>
              <a:cxnLst>
                <a:cxn ang="0">
                  <a:pos x="32" y="0"/>
                </a:cxn>
                <a:cxn ang="0">
                  <a:pos x="32" y="0"/>
                </a:cxn>
                <a:cxn ang="0">
                  <a:pos x="25" y="0"/>
                </a:cxn>
                <a:cxn ang="0">
                  <a:pos x="18" y="2"/>
                </a:cxn>
                <a:cxn ang="0">
                  <a:pos x="13" y="5"/>
                </a:cxn>
                <a:cxn ang="0">
                  <a:pos x="8" y="9"/>
                </a:cxn>
                <a:cxn ang="0">
                  <a:pos x="5" y="14"/>
                </a:cxn>
                <a:cxn ang="0">
                  <a:pos x="1" y="19"/>
                </a:cxn>
                <a:cxn ang="0">
                  <a:pos x="0" y="26"/>
                </a:cxn>
                <a:cxn ang="0">
                  <a:pos x="0" y="32"/>
                </a:cxn>
                <a:cxn ang="0">
                  <a:pos x="0" y="32"/>
                </a:cxn>
                <a:cxn ang="0">
                  <a:pos x="0" y="32"/>
                </a:cxn>
                <a:cxn ang="0">
                  <a:pos x="0" y="32"/>
                </a:cxn>
                <a:cxn ang="0">
                  <a:pos x="0" y="38"/>
                </a:cxn>
                <a:cxn ang="0">
                  <a:pos x="1" y="44"/>
                </a:cxn>
                <a:cxn ang="0">
                  <a:pos x="5" y="49"/>
                </a:cxn>
                <a:cxn ang="0">
                  <a:pos x="8" y="54"/>
                </a:cxn>
                <a:cxn ang="0">
                  <a:pos x="13" y="58"/>
                </a:cxn>
                <a:cxn ang="0">
                  <a:pos x="18" y="61"/>
                </a:cxn>
                <a:cxn ang="0">
                  <a:pos x="25" y="63"/>
                </a:cxn>
                <a:cxn ang="0">
                  <a:pos x="32" y="63"/>
                </a:cxn>
                <a:cxn ang="0">
                  <a:pos x="32" y="63"/>
                </a:cxn>
                <a:cxn ang="0">
                  <a:pos x="39" y="63"/>
                </a:cxn>
                <a:cxn ang="0">
                  <a:pos x="44" y="61"/>
                </a:cxn>
                <a:cxn ang="0">
                  <a:pos x="49" y="58"/>
                </a:cxn>
                <a:cxn ang="0">
                  <a:pos x="54" y="54"/>
                </a:cxn>
                <a:cxn ang="0">
                  <a:pos x="57" y="49"/>
                </a:cxn>
                <a:cxn ang="0">
                  <a:pos x="61" y="44"/>
                </a:cxn>
                <a:cxn ang="0">
                  <a:pos x="62" y="38"/>
                </a:cxn>
                <a:cxn ang="0">
                  <a:pos x="64" y="32"/>
                </a:cxn>
                <a:cxn ang="0">
                  <a:pos x="64" y="32"/>
                </a:cxn>
                <a:cxn ang="0">
                  <a:pos x="64" y="32"/>
                </a:cxn>
                <a:cxn ang="0">
                  <a:pos x="64" y="32"/>
                </a:cxn>
                <a:cxn ang="0">
                  <a:pos x="62" y="26"/>
                </a:cxn>
                <a:cxn ang="0">
                  <a:pos x="61" y="19"/>
                </a:cxn>
                <a:cxn ang="0">
                  <a:pos x="57" y="14"/>
                </a:cxn>
                <a:cxn ang="0">
                  <a:pos x="54" y="9"/>
                </a:cxn>
                <a:cxn ang="0">
                  <a:pos x="49" y="5"/>
                </a:cxn>
                <a:cxn ang="0">
                  <a:pos x="44" y="2"/>
                </a:cxn>
                <a:cxn ang="0">
                  <a:pos x="39" y="0"/>
                </a:cxn>
                <a:cxn ang="0">
                  <a:pos x="32" y="0"/>
                </a:cxn>
                <a:cxn ang="0">
                  <a:pos x="32" y="0"/>
                </a:cxn>
              </a:cxnLst>
              <a:rect l="0" t="0" r="r" b="b"/>
              <a:pathLst>
                <a:path w="64" h="63">
                  <a:moveTo>
                    <a:pt x="32" y="0"/>
                  </a:moveTo>
                  <a:lnTo>
                    <a:pt x="32" y="0"/>
                  </a:lnTo>
                  <a:lnTo>
                    <a:pt x="25" y="0"/>
                  </a:lnTo>
                  <a:lnTo>
                    <a:pt x="18" y="2"/>
                  </a:lnTo>
                  <a:lnTo>
                    <a:pt x="13" y="5"/>
                  </a:lnTo>
                  <a:lnTo>
                    <a:pt x="8" y="9"/>
                  </a:lnTo>
                  <a:lnTo>
                    <a:pt x="5" y="14"/>
                  </a:lnTo>
                  <a:lnTo>
                    <a:pt x="1" y="19"/>
                  </a:lnTo>
                  <a:lnTo>
                    <a:pt x="0" y="26"/>
                  </a:lnTo>
                  <a:lnTo>
                    <a:pt x="0" y="32"/>
                  </a:lnTo>
                  <a:lnTo>
                    <a:pt x="0" y="32"/>
                  </a:lnTo>
                  <a:lnTo>
                    <a:pt x="0" y="32"/>
                  </a:lnTo>
                  <a:lnTo>
                    <a:pt x="0" y="32"/>
                  </a:lnTo>
                  <a:lnTo>
                    <a:pt x="0" y="38"/>
                  </a:lnTo>
                  <a:lnTo>
                    <a:pt x="1" y="44"/>
                  </a:lnTo>
                  <a:lnTo>
                    <a:pt x="5" y="49"/>
                  </a:lnTo>
                  <a:lnTo>
                    <a:pt x="8" y="54"/>
                  </a:lnTo>
                  <a:lnTo>
                    <a:pt x="13" y="58"/>
                  </a:lnTo>
                  <a:lnTo>
                    <a:pt x="18" y="61"/>
                  </a:lnTo>
                  <a:lnTo>
                    <a:pt x="25" y="63"/>
                  </a:lnTo>
                  <a:lnTo>
                    <a:pt x="32" y="63"/>
                  </a:lnTo>
                  <a:lnTo>
                    <a:pt x="32" y="63"/>
                  </a:lnTo>
                  <a:lnTo>
                    <a:pt x="39" y="63"/>
                  </a:lnTo>
                  <a:lnTo>
                    <a:pt x="44" y="61"/>
                  </a:lnTo>
                  <a:lnTo>
                    <a:pt x="49" y="58"/>
                  </a:lnTo>
                  <a:lnTo>
                    <a:pt x="54" y="54"/>
                  </a:lnTo>
                  <a:lnTo>
                    <a:pt x="57" y="49"/>
                  </a:lnTo>
                  <a:lnTo>
                    <a:pt x="61" y="44"/>
                  </a:lnTo>
                  <a:lnTo>
                    <a:pt x="62" y="38"/>
                  </a:lnTo>
                  <a:lnTo>
                    <a:pt x="64" y="32"/>
                  </a:lnTo>
                  <a:lnTo>
                    <a:pt x="64" y="32"/>
                  </a:lnTo>
                  <a:lnTo>
                    <a:pt x="64" y="32"/>
                  </a:lnTo>
                  <a:lnTo>
                    <a:pt x="64" y="32"/>
                  </a:lnTo>
                  <a:lnTo>
                    <a:pt x="62" y="26"/>
                  </a:lnTo>
                  <a:lnTo>
                    <a:pt x="61" y="19"/>
                  </a:lnTo>
                  <a:lnTo>
                    <a:pt x="57" y="14"/>
                  </a:lnTo>
                  <a:lnTo>
                    <a:pt x="54" y="9"/>
                  </a:lnTo>
                  <a:lnTo>
                    <a:pt x="49" y="5"/>
                  </a:lnTo>
                  <a:lnTo>
                    <a:pt x="44" y="2"/>
                  </a:lnTo>
                  <a:lnTo>
                    <a:pt x="39" y="0"/>
                  </a:lnTo>
                  <a:lnTo>
                    <a:pt x="32" y="0"/>
                  </a:lnTo>
                  <a:lnTo>
                    <a:pt x="32" y="0"/>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80" name="Freeform 42">
              <a:extLst>
                <a:ext uri="{FF2B5EF4-FFF2-40B4-BE49-F238E27FC236}">
                  <a16:creationId xmlns:a16="http://schemas.microsoft.com/office/drawing/2014/main" id="{19F081D8-E4E5-42D0-BF74-EB1B956AF3D6}"/>
                </a:ext>
              </a:extLst>
            </p:cNvPr>
            <p:cNvSpPr>
              <a:spLocks/>
            </p:cNvSpPr>
            <p:nvPr/>
          </p:nvSpPr>
          <p:spPr bwMode="auto">
            <a:xfrm>
              <a:off x="2415052" y="5386764"/>
              <a:ext cx="91423" cy="91421"/>
            </a:xfrm>
            <a:custGeom>
              <a:avLst/>
              <a:gdLst/>
              <a:ahLst/>
              <a:cxnLst>
                <a:cxn ang="0">
                  <a:pos x="80" y="0"/>
                </a:cxn>
                <a:cxn ang="0">
                  <a:pos x="80" y="0"/>
                </a:cxn>
                <a:cxn ang="0">
                  <a:pos x="71" y="0"/>
                </a:cxn>
                <a:cxn ang="0">
                  <a:pos x="61" y="2"/>
                </a:cxn>
                <a:cxn ang="0">
                  <a:pos x="53" y="7"/>
                </a:cxn>
                <a:cxn ang="0">
                  <a:pos x="44" y="12"/>
                </a:cxn>
                <a:cxn ang="0">
                  <a:pos x="0" y="51"/>
                </a:cxn>
                <a:cxn ang="0">
                  <a:pos x="80" y="138"/>
                </a:cxn>
                <a:cxn ang="0">
                  <a:pos x="123" y="100"/>
                </a:cxn>
                <a:cxn ang="0">
                  <a:pos x="123" y="100"/>
                </a:cxn>
                <a:cxn ang="0">
                  <a:pos x="130" y="93"/>
                </a:cxn>
                <a:cxn ang="0">
                  <a:pos x="135" y="84"/>
                </a:cxn>
                <a:cxn ang="0">
                  <a:pos x="139" y="76"/>
                </a:cxn>
                <a:cxn ang="0">
                  <a:pos x="139" y="66"/>
                </a:cxn>
                <a:cxn ang="0">
                  <a:pos x="139" y="56"/>
                </a:cxn>
                <a:cxn ang="0">
                  <a:pos x="137" y="47"/>
                </a:cxn>
                <a:cxn ang="0">
                  <a:pos x="134" y="39"/>
                </a:cxn>
                <a:cxn ang="0">
                  <a:pos x="127" y="30"/>
                </a:cxn>
                <a:cxn ang="0">
                  <a:pos x="115" y="15"/>
                </a:cxn>
                <a:cxn ang="0">
                  <a:pos x="115" y="15"/>
                </a:cxn>
                <a:cxn ang="0">
                  <a:pos x="107" y="8"/>
                </a:cxn>
                <a:cxn ang="0">
                  <a:pos x="98" y="3"/>
                </a:cxn>
                <a:cxn ang="0">
                  <a:pos x="90" y="0"/>
                </a:cxn>
                <a:cxn ang="0">
                  <a:pos x="80" y="0"/>
                </a:cxn>
                <a:cxn ang="0">
                  <a:pos x="80" y="0"/>
                </a:cxn>
              </a:cxnLst>
              <a:rect l="0" t="0" r="r" b="b"/>
              <a:pathLst>
                <a:path w="139" h="138">
                  <a:moveTo>
                    <a:pt x="80" y="0"/>
                  </a:moveTo>
                  <a:lnTo>
                    <a:pt x="80" y="0"/>
                  </a:lnTo>
                  <a:lnTo>
                    <a:pt x="71" y="0"/>
                  </a:lnTo>
                  <a:lnTo>
                    <a:pt x="61" y="2"/>
                  </a:lnTo>
                  <a:lnTo>
                    <a:pt x="53" y="7"/>
                  </a:lnTo>
                  <a:lnTo>
                    <a:pt x="44" y="12"/>
                  </a:lnTo>
                  <a:lnTo>
                    <a:pt x="0" y="51"/>
                  </a:lnTo>
                  <a:lnTo>
                    <a:pt x="80" y="138"/>
                  </a:lnTo>
                  <a:lnTo>
                    <a:pt x="123" y="100"/>
                  </a:lnTo>
                  <a:lnTo>
                    <a:pt x="123" y="100"/>
                  </a:lnTo>
                  <a:lnTo>
                    <a:pt x="130" y="93"/>
                  </a:lnTo>
                  <a:lnTo>
                    <a:pt x="135" y="84"/>
                  </a:lnTo>
                  <a:lnTo>
                    <a:pt x="139" y="76"/>
                  </a:lnTo>
                  <a:lnTo>
                    <a:pt x="139" y="66"/>
                  </a:lnTo>
                  <a:lnTo>
                    <a:pt x="139" y="56"/>
                  </a:lnTo>
                  <a:lnTo>
                    <a:pt x="137" y="47"/>
                  </a:lnTo>
                  <a:lnTo>
                    <a:pt x="134" y="39"/>
                  </a:lnTo>
                  <a:lnTo>
                    <a:pt x="127" y="30"/>
                  </a:lnTo>
                  <a:lnTo>
                    <a:pt x="115" y="15"/>
                  </a:lnTo>
                  <a:lnTo>
                    <a:pt x="115" y="15"/>
                  </a:lnTo>
                  <a:lnTo>
                    <a:pt x="107" y="8"/>
                  </a:lnTo>
                  <a:lnTo>
                    <a:pt x="98" y="3"/>
                  </a:lnTo>
                  <a:lnTo>
                    <a:pt x="90" y="0"/>
                  </a:lnTo>
                  <a:lnTo>
                    <a:pt x="80" y="0"/>
                  </a:lnTo>
                  <a:lnTo>
                    <a:pt x="80" y="0"/>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grpSp>
      <p:grpSp>
        <p:nvGrpSpPr>
          <p:cNvPr id="49" name="组合 15">
            <a:extLst>
              <a:ext uri="{FF2B5EF4-FFF2-40B4-BE49-F238E27FC236}">
                <a16:creationId xmlns:a16="http://schemas.microsoft.com/office/drawing/2014/main" id="{F970021D-7BDF-4194-AABB-8E34B7507C05}"/>
              </a:ext>
            </a:extLst>
          </p:cNvPr>
          <p:cNvGrpSpPr/>
          <p:nvPr/>
        </p:nvGrpSpPr>
        <p:grpSpPr>
          <a:xfrm rot="417246">
            <a:off x="1930272" y="1768765"/>
            <a:ext cx="260992" cy="246898"/>
            <a:chOff x="1773790" y="5218504"/>
            <a:chExt cx="920843" cy="951314"/>
          </a:xfrm>
          <a:solidFill>
            <a:srgbClr val="92D050"/>
          </a:solidFill>
        </p:grpSpPr>
        <p:sp>
          <p:nvSpPr>
            <p:cNvPr id="69" name="Freeform 37">
              <a:extLst>
                <a:ext uri="{FF2B5EF4-FFF2-40B4-BE49-F238E27FC236}">
                  <a16:creationId xmlns:a16="http://schemas.microsoft.com/office/drawing/2014/main" id="{82EF59F7-AD2C-4442-AF9B-469CA41A89EC}"/>
                </a:ext>
              </a:extLst>
            </p:cNvPr>
            <p:cNvSpPr>
              <a:spLocks/>
            </p:cNvSpPr>
            <p:nvPr/>
          </p:nvSpPr>
          <p:spPr bwMode="auto">
            <a:xfrm>
              <a:off x="2489264" y="5218504"/>
              <a:ext cx="205369" cy="223915"/>
            </a:xfrm>
            <a:custGeom>
              <a:avLst/>
              <a:gdLst/>
              <a:ahLst/>
              <a:cxnLst>
                <a:cxn ang="0">
                  <a:pos x="241" y="331"/>
                </a:cxn>
                <a:cxn ang="0">
                  <a:pos x="251" y="336"/>
                </a:cxn>
                <a:cxn ang="0">
                  <a:pos x="293" y="339"/>
                </a:cxn>
                <a:cxn ang="0">
                  <a:pos x="303" y="336"/>
                </a:cxn>
                <a:cxn ang="0">
                  <a:pos x="308" y="331"/>
                </a:cxn>
                <a:cxn ang="0">
                  <a:pos x="310" y="324"/>
                </a:cxn>
                <a:cxn ang="0">
                  <a:pos x="307" y="263"/>
                </a:cxn>
                <a:cxn ang="0">
                  <a:pos x="293" y="206"/>
                </a:cxn>
                <a:cxn ang="0">
                  <a:pos x="268" y="152"/>
                </a:cxn>
                <a:cxn ang="0">
                  <a:pos x="232" y="103"/>
                </a:cxn>
                <a:cxn ang="0">
                  <a:pos x="221" y="90"/>
                </a:cxn>
                <a:cxn ang="0">
                  <a:pos x="199" y="71"/>
                </a:cxn>
                <a:cxn ang="0">
                  <a:pos x="153" y="39"/>
                </a:cxn>
                <a:cxn ang="0">
                  <a:pos x="103" y="17"/>
                </a:cxn>
                <a:cxn ang="0">
                  <a:pos x="47" y="4"/>
                </a:cxn>
                <a:cxn ang="0">
                  <a:pos x="18" y="0"/>
                </a:cxn>
                <a:cxn ang="0">
                  <a:pos x="6" y="5"/>
                </a:cxn>
                <a:cxn ang="0">
                  <a:pos x="1" y="15"/>
                </a:cxn>
                <a:cxn ang="0">
                  <a:pos x="0" y="58"/>
                </a:cxn>
                <a:cxn ang="0">
                  <a:pos x="5" y="69"/>
                </a:cxn>
                <a:cxn ang="0">
                  <a:pos x="10" y="73"/>
                </a:cxn>
                <a:cxn ang="0">
                  <a:pos x="15" y="73"/>
                </a:cxn>
                <a:cxn ang="0">
                  <a:pos x="59" y="80"/>
                </a:cxn>
                <a:cxn ang="0">
                  <a:pos x="99" y="93"/>
                </a:cxn>
                <a:cxn ang="0">
                  <a:pos x="136" y="113"/>
                </a:cxn>
                <a:cxn ang="0">
                  <a:pos x="168" y="142"/>
                </a:cxn>
                <a:cxn ang="0">
                  <a:pos x="178" y="152"/>
                </a:cxn>
                <a:cxn ang="0">
                  <a:pos x="194" y="169"/>
                </a:cxn>
                <a:cxn ang="0">
                  <a:pos x="216" y="208"/>
                </a:cxn>
                <a:cxn ang="0">
                  <a:pos x="231" y="252"/>
                </a:cxn>
                <a:cxn ang="0">
                  <a:pos x="237" y="297"/>
                </a:cxn>
                <a:cxn ang="0">
                  <a:pos x="236" y="319"/>
                </a:cxn>
                <a:cxn ang="0">
                  <a:pos x="241" y="331"/>
                </a:cxn>
              </a:cxnLst>
              <a:rect l="0" t="0" r="r" b="b"/>
              <a:pathLst>
                <a:path w="310" h="339">
                  <a:moveTo>
                    <a:pt x="241" y="331"/>
                  </a:moveTo>
                  <a:lnTo>
                    <a:pt x="241" y="331"/>
                  </a:lnTo>
                  <a:lnTo>
                    <a:pt x="246" y="334"/>
                  </a:lnTo>
                  <a:lnTo>
                    <a:pt x="251" y="336"/>
                  </a:lnTo>
                  <a:lnTo>
                    <a:pt x="293" y="339"/>
                  </a:lnTo>
                  <a:lnTo>
                    <a:pt x="293" y="339"/>
                  </a:lnTo>
                  <a:lnTo>
                    <a:pt x="298" y="338"/>
                  </a:lnTo>
                  <a:lnTo>
                    <a:pt x="303" y="336"/>
                  </a:lnTo>
                  <a:lnTo>
                    <a:pt x="303" y="336"/>
                  </a:lnTo>
                  <a:lnTo>
                    <a:pt x="308" y="331"/>
                  </a:lnTo>
                  <a:lnTo>
                    <a:pt x="310" y="324"/>
                  </a:lnTo>
                  <a:lnTo>
                    <a:pt x="310" y="324"/>
                  </a:lnTo>
                  <a:lnTo>
                    <a:pt x="310" y="294"/>
                  </a:lnTo>
                  <a:lnTo>
                    <a:pt x="307" y="263"/>
                  </a:lnTo>
                  <a:lnTo>
                    <a:pt x="302" y="235"/>
                  </a:lnTo>
                  <a:lnTo>
                    <a:pt x="293" y="206"/>
                  </a:lnTo>
                  <a:lnTo>
                    <a:pt x="281" y="179"/>
                  </a:lnTo>
                  <a:lnTo>
                    <a:pt x="268" y="152"/>
                  </a:lnTo>
                  <a:lnTo>
                    <a:pt x="253" y="127"/>
                  </a:lnTo>
                  <a:lnTo>
                    <a:pt x="232" y="103"/>
                  </a:lnTo>
                  <a:lnTo>
                    <a:pt x="232" y="103"/>
                  </a:lnTo>
                  <a:lnTo>
                    <a:pt x="221" y="90"/>
                  </a:lnTo>
                  <a:lnTo>
                    <a:pt x="221" y="90"/>
                  </a:lnTo>
                  <a:lnTo>
                    <a:pt x="199" y="71"/>
                  </a:lnTo>
                  <a:lnTo>
                    <a:pt x="177" y="54"/>
                  </a:lnTo>
                  <a:lnTo>
                    <a:pt x="153" y="39"/>
                  </a:lnTo>
                  <a:lnTo>
                    <a:pt x="128" y="27"/>
                  </a:lnTo>
                  <a:lnTo>
                    <a:pt x="103" y="17"/>
                  </a:lnTo>
                  <a:lnTo>
                    <a:pt x="76" y="9"/>
                  </a:lnTo>
                  <a:lnTo>
                    <a:pt x="47" y="4"/>
                  </a:lnTo>
                  <a:lnTo>
                    <a:pt x="18" y="0"/>
                  </a:lnTo>
                  <a:lnTo>
                    <a:pt x="18" y="0"/>
                  </a:lnTo>
                  <a:lnTo>
                    <a:pt x="13" y="2"/>
                  </a:lnTo>
                  <a:lnTo>
                    <a:pt x="6" y="5"/>
                  </a:lnTo>
                  <a:lnTo>
                    <a:pt x="3" y="10"/>
                  </a:lnTo>
                  <a:lnTo>
                    <a:pt x="1" y="15"/>
                  </a:lnTo>
                  <a:lnTo>
                    <a:pt x="0" y="58"/>
                  </a:lnTo>
                  <a:lnTo>
                    <a:pt x="0" y="58"/>
                  </a:lnTo>
                  <a:lnTo>
                    <a:pt x="1" y="63"/>
                  </a:lnTo>
                  <a:lnTo>
                    <a:pt x="5" y="69"/>
                  </a:lnTo>
                  <a:lnTo>
                    <a:pt x="5" y="69"/>
                  </a:lnTo>
                  <a:lnTo>
                    <a:pt x="10" y="73"/>
                  </a:lnTo>
                  <a:lnTo>
                    <a:pt x="15" y="73"/>
                  </a:lnTo>
                  <a:lnTo>
                    <a:pt x="15" y="73"/>
                  </a:lnTo>
                  <a:lnTo>
                    <a:pt x="37" y="76"/>
                  </a:lnTo>
                  <a:lnTo>
                    <a:pt x="59" y="80"/>
                  </a:lnTo>
                  <a:lnTo>
                    <a:pt x="79" y="85"/>
                  </a:lnTo>
                  <a:lnTo>
                    <a:pt x="99" y="93"/>
                  </a:lnTo>
                  <a:lnTo>
                    <a:pt x="118" y="103"/>
                  </a:lnTo>
                  <a:lnTo>
                    <a:pt x="136" y="113"/>
                  </a:lnTo>
                  <a:lnTo>
                    <a:pt x="153" y="127"/>
                  </a:lnTo>
                  <a:lnTo>
                    <a:pt x="168" y="142"/>
                  </a:lnTo>
                  <a:lnTo>
                    <a:pt x="168" y="142"/>
                  </a:lnTo>
                  <a:lnTo>
                    <a:pt x="178" y="152"/>
                  </a:lnTo>
                  <a:lnTo>
                    <a:pt x="178" y="152"/>
                  </a:lnTo>
                  <a:lnTo>
                    <a:pt x="194" y="169"/>
                  </a:lnTo>
                  <a:lnTo>
                    <a:pt x="205" y="189"/>
                  </a:lnTo>
                  <a:lnTo>
                    <a:pt x="216" y="208"/>
                  </a:lnTo>
                  <a:lnTo>
                    <a:pt x="224" y="230"/>
                  </a:lnTo>
                  <a:lnTo>
                    <a:pt x="231" y="252"/>
                  </a:lnTo>
                  <a:lnTo>
                    <a:pt x="234" y="274"/>
                  </a:lnTo>
                  <a:lnTo>
                    <a:pt x="237" y="297"/>
                  </a:lnTo>
                  <a:lnTo>
                    <a:pt x="236" y="319"/>
                  </a:lnTo>
                  <a:lnTo>
                    <a:pt x="236" y="319"/>
                  </a:lnTo>
                  <a:lnTo>
                    <a:pt x="237" y="326"/>
                  </a:lnTo>
                  <a:lnTo>
                    <a:pt x="241" y="331"/>
                  </a:lnTo>
                  <a:lnTo>
                    <a:pt x="241" y="331"/>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70" name="Freeform 38">
              <a:extLst>
                <a:ext uri="{FF2B5EF4-FFF2-40B4-BE49-F238E27FC236}">
                  <a16:creationId xmlns:a16="http://schemas.microsoft.com/office/drawing/2014/main" id="{DDBFE32B-5DC5-4C35-AB86-00A5A445B0DC}"/>
                </a:ext>
              </a:extLst>
            </p:cNvPr>
            <p:cNvSpPr>
              <a:spLocks/>
            </p:cNvSpPr>
            <p:nvPr/>
          </p:nvSpPr>
          <p:spPr bwMode="auto">
            <a:xfrm>
              <a:off x="2491916" y="5301976"/>
              <a:ext cx="120571" cy="127195"/>
            </a:xfrm>
            <a:custGeom>
              <a:avLst/>
              <a:gdLst/>
              <a:ahLst/>
              <a:cxnLst>
                <a:cxn ang="0">
                  <a:pos x="131" y="49"/>
                </a:cxn>
                <a:cxn ang="0">
                  <a:pos x="131" y="49"/>
                </a:cxn>
                <a:cxn ang="0">
                  <a:pos x="119" y="39"/>
                </a:cxn>
                <a:cxn ang="0">
                  <a:pos x="106" y="29"/>
                </a:cxn>
                <a:cxn ang="0">
                  <a:pos x="92" y="22"/>
                </a:cxn>
                <a:cxn ang="0">
                  <a:pos x="79" y="13"/>
                </a:cxn>
                <a:cxn ang="0">
                  <a:pos x="64" y="8"/>
                </a:cxn>
                <a:cxn ang="0">
                  <a:pos x="49" y="5"/>
                </a:cxn>
                <a:cxn ang="0">
                  <a:pos x="33" y="2"/>
                </a:cxn>
                <a:cxn ang="0">
                  <a:pos x="18" y="0"/>
                </a:cxn>
                <a:cxn ang="0">
                  <a:pos x="18" y="0"/>
                </a:cxn>
                <a:cxn ang="0">
                  <a:pos x="11" y="2"/>
                </a:cxn>
                <a:cxn ang="0">
                  <a:pos x="6" y="5"/>
                </a:cxn>
                <a:cxn ang="0">
                  <a:pos x="3" y="8"/>
                </a:cxn>
                <a:cxn ang="0">
                  <a:pos x="1" y="15"/>
                </a:cxn>
                <a:cxn ang="0">
                  <a:pos x="0" y="57"/>
                </a:cxn>
                <a:cxn ang="0">
                  <a:pos x="0" y="57"/>
                </a:cxn>
                <a:cxn ang="0">
                  <a:pos x="1" y="62"/>
                </a:cxn>
                <a:cxn ang="0">
                  <a:pos x="5" y="67"/>
                </a:cxn>
                <a:cxn ang="0">
                  <a:pos x="5" y="67"/>
                </a:cxn>
                <a:cxn ang="0">
                  <a:pos x="10" y="71"/>
                </a:cxn>
                <a:cxn ang="0">
                  <a:pos x="15" y="72"/>
                </a:cxn>
                <a:cxn ang="0">
                  <a:pos x="15" y="72"/>
                </a:cxn>
                <a:cxn ang="0">
                  <a:pos x="33" y="76"/>
                </a:cxn>
                <a:cxn ang="0">
                  <a:pos x="50" y="81"/>
                </a:cxn>
                <a:cxn ang="0">
                  <a:pos x="65" y="89"/>
                </a:cxn>
                <a:cxn ang="0">
                  <a:pos x="79" y="101"/>
                </a:cxn>
                <a:cxn ang="0">
                  <a:pos x="79" y="101"/>
                </a:cxn>
                <a:cxn ang="0">
                  <a:pos x="82" y="104"/>
                </a:cxn>
                <a:cxn ang="0">
                  <a:pos x="82" y="104"/>
                </a:cxn>
                <a:cxn ang="0">
                  <a:pos x="94" y="120"/>
                </a:cxn>
                <a:cxn ang="0">
                  <a:pos x="101" y="136"/>
                </a:cxn>
                <a:cxn ang="0">
                  <a:pos x="106" y="155"/>
                </a:cxn>
                <a:cxn ang="0">
                  <a:pos x="108" y="174"/>
                </a:cxn>
                <a:cxn ang="0">
                  <a:pos x="108" y="174"/>
                </a:cxn>
                <a:cxn ang="0">
                  <a:pos x="108" y="180"/>
                </a:cxn>
                <a:cxn ang="0">
                  <a:pos x="111" y="185"/>
                </a:cxn>
                <a:cxn ang="0">
                  <a:pos x="111" y="185"/>
                </a:cxn>
                <a:cxn ang="0">
                  <a:pos x="116" y="189"/>
                </a:cxn>
                <a:cxn ang="0">
                  <a:pos x="121" y="190"/>
                </a:cxn>
                <a:cxn ang="0">
                  <a:pos x="163" y="192"/>
                </a:cxn>
                <a:cxn ang="0">
                  <a:pos x="163" y="192"/>
                </a:cxn>
                <a:cxn ang="0">
                  <a:pos x="170" y="192"/>
                </a:cxn>
                <a:cxn ang="0">
                  <a:pos x="175" y="189"/>
                </a:cxn>
                <a:cxn ang="0">
                  <a:pos x="175" y="189"/>
                </a:cxn>
                <a:cxn ang="0">
                  <a:pos x="178" y="184"/>
                </a:cxn>
                <a:cxn ang="0">
                  <a:pos x="180" y="179"/>
                </a:cxn>
                <a:cxn ang="0">
                  <a:pos x="180" y="179"/>
                </a:cxn>
                <a:cxn ang="0">
                  <a:pos x="180" y="162"/>
                </a:cxn>
                <a:cxn ang="0">
                  <a:pos x="178" y="145"/>
                </a:cxn>
                <a:cxn ang="0">
                  <a:pos x="175" y="130"/>
                </a:cxn>
                <a:cxn ang="0">
                  <a:pos x="170" y="113"/>
                </a:cxn>
                <a:cxn ang="0">
                  <a:pos x="165" y="98"/>
                </a:cxn>
                <a:cxn ang="0">
                  <a:pos x="157" y="84"/>
                </a:cxn>
                <a:cxn ang="0">
                  <a:pos x="148" y="69"/>
                </a:cxn>
                <a:cxn ang="0">
                  <a:pos x="138" y="57"/>
                </a:cxn>
                <a:cxn ang="0">
                  <a:pos x="138" y="57"/>
                </a:cxn>
                <a:cxn ang="0">
                  <a:pos x="131" y="49"/>
                </a:cxn>
                <a:cxn ang="0">
                  <a:pos x="131" y="49"/>
                </a:cxn>
              </a:cxnLst>
              <a:rect l="0" t="0" r="r" b="b"/>
              <a:pathLst>
                <a:path w="180" h="192">
                  <a:moveTo>
                    <a:pt x="131" y="49"/>
                  </a:moveTo>
                  <a:lnTo>
                    <a:pt x="131" y="49"/>
                  </a:lnTo>
                  <a:lnTo>
                    <a:pt x="119" y="39"/>
                  </a:lnTo>
                  <a:lnTo>
                    <a:pt x="106" y="29"/>
                  </a:lnTo>
                  <a:lnTo>
                    <a:pt x="92" y="22"/>
                  </a:lnTo>
                  <a:lnTo>
                    <a:pt x="79" y="13"/>
                  </a:lnTo>
                  <a:lnTo>
                    <a:pt x="64" y="8"/>
                  </a:lnTo>
                  <a:lnTo>
                    <a:pt x="49" y="5"/>
                  </a:lnTo>
                  <a:lnTo>
                    <a:pt x="33" y="2"/>
                  </a:lnTo>
                  <a:lnTo>
                    <a:pt x="18" y="0"/>
                  </a:lnTo>
                  <a:lnTo>
                    <a:pt x="18" y="0"/>
                  </a:lnTo>
                  <a:lnTo>
                    <a:pt x="11" y="2"/>
                  </a:lnTo>
                  <a:lnTo>
                    <a:pt x="6" y="5"/>
                  </a:lnTo>
                  <a:lnTo>
                    <a:pt x="3" y="8"/>
                  </a:lnTo>
                  <a:lnTo>
                    <a:pt x="1" y="15"/>
                  </a:lnTo>
                  <a:lnTo>
                    <a:pt x="0" y="57"/>
                  </a:lnTo>
                  <a:lnTo>
                    <a:pt x="0" y="57"/>
                  </a:lnTo>
                  <a:lnTo>
                    <a:pt x="1" y="62"/>
                  </a:lnTo>
                  <a:lnTo>
                    <a:pt x="5" y="67"/>
                  </a:lnTo>
                  <a:lnTo>
                    <a:pt x="5" y="67"/>
                  </a:lnTo>
                  <a:lnTo>
                    <a:pt x="10" y="71"/>
                  </a:lnTo>
                  <a:lnTo>
                    <a:pt x="15" y="72"/>
                  </a:lnTo>
                  <a:lnTo>
                    <a:pt x="15" y="72"/>
                  </a:lnTo>
                  <a:lnTo>
                    <a:pt x="33" y="76"/>
                  </a:lnTo>
                  <a:lnTo>
                    <a:pt x="50" y="81"/>
                  </a:lnTo>
                  <a:lnTo>
                    <a:pt x="65" y="89"/>
                  </a:lnTo>
                  <a:lnTo>
                    <a:pt x="79" y="101"/>
                  </a:lnTo>
                  <a:lnTo>
                    <a:pt x="79" y="101"/>
                  </a:lnTo>
                  <a:lnTo>
                    <a:pt x="82" y="104"/>
                  </a:lnTo>
                  <a:lnTo>
                    <a:pt x="82" y="104"/>
                  </a:lnTo>
                  <a:lnTo>
                    <a:pt x="94" y="120"/>
                  </a:lnTo>
                  <a:lnTo>
                    <a:pt x="101" y="136"/>
                  </a:lnTo>
                  <a:lnTo>
                    <a:pt x="106" y="155"/>
                  </a:lnTo>
                  <a:lnTo>
                    <a:pt x="108" y="174"/>
                  </a:lnTo>
                  <a:lnTo>
                    <a:pt x="108" y="174"/>
                  </a:lnTo>
                  <a:lnTo>
                    <a:pt x="108" y="180"/>
                  </a:lnTo>
                  <a:lnTo>
                    <a:pt x="111" y="185"/>
                  </a:lnTo>
                  <a:lnTo>
                    <a:pt x="111" y="185"/>
                  </a:lnTo>
                  <a:lnTo>
                    <a:pt x="116" y="189"/>
                  </a:lnTo>
                  <a:lnTo>
                    <a:pt x="121" y="190"/>
                  </a:lnTo>
                  <a:lnTo>
                    <a:pt x="163" y="192"/>
                  </a:lnTo>
                  <a:lnTo>
                    <a:pt x="163" y="192"/>
                  </a:lnTo>
                  <a:lnTo>
                    <a:pt x="170" y="192"/>
                  </a:lnTo>
                  <a:lnTo>
                    <a:pt x="175" y="189"/>
                  </a:lnTo>
                  <a:lnTo>
                    <a:pt x="175" y="189"/>
                  </a:lnTo>
                  <a:lnTo>
                    <a:pt x="178" y="184"/>
                  </a:lnTo>
                  <a:lnTo>
                    <a:pt x="180" y="179"/>
                  </a:lnTo>
                  <a:lnTo>
                    <a:pt x="180" y="179"/>
                  </a:lnTo>
                  <a:lnTo>
                    <a:pt x="180" y="162"/>
                  </a:lnTo>
                  <a:lnTo>
                    <a:pt x="178" y="145"/>
                  </a:lnTo>
                  <a:lnTo>
                    <a:pt x="175" y="130"/>
                  </a:lnTo>
                  <a:lnTo>
                    <a:pt x="170" y="113"/>
                  </a:lnTo>
                  <a:lnTo>
                    <a:pt x="165" y="98"/>
                  </a:lnTo>
                  <a:lnTo>
                    <a:pt x="157" y="84"/>
                  </a:lnTo>
                  <a:lnTo>
                    <a:pt x="148" y="69"/>
                  </a:lnTo>
                  <a:lnTo>
                    <a:pt x="138" y="57"/>
                  </a:lnTo>
                  <a:lnTo>
                    <a:pt x="138" y="57"/>
                  </a:lnTo>
                  <a:lnTo>
                    <a:pt x="131" y="49"/>
                  </a:lnTo>
                  <a:lnTo>
                    <a:pt x="131" y="49"/>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71" name="Freeform 39">
              <a:extLst>
                <a:ext uri="{FF2B5EF4-FFF2-40B4-BE49-F238E27FC236}">
                  <a16:creationId xmlns:a16="http://schemas.microsoft.com/office/drawing/2014/main" id="{310FBA07-0119-4C9D-8046-367485E40099}"/>
                </a:ext>
              </a:extLst>
            </p:cNvPr>
            <p:cNvSpPr>
              <a:spLocks noEditPoints="1"/>
            </p:cNvSpPr>
            <p:nvPr/>
          </p:nvSpPr>
          <p:spPr bwMode="auto">
            <a:xfrm>
              <a:off x="1773790" y="5329801"/>
              <a:ext cx="879769" cy="840017"/>
            </a:xfrm>
            <a:custGeom>
              <a:avLst/>
              <a:gdLst/>
              <a:ahLst/>
              <a:cxnLst>
                <a:cxn ang="0">
                  <a:pos x="46" y="1113"/>
                </a:cxn>
                <a:cxn ang="0">
                  <a:pos x="204" y="1144"/>
                </a:cxn>
                <a:cxn ang="0">
                  <a:pos x="246" y="1223"/>
                </a:cxn>
                <a:cxn ang="0">
                  <a:pos x="326" y="1265"/>
                </a:cxn>
                <a:cxn ang="0">
                  <a:pos x="403" y="1262"/>
                </a:cxn>
                <a:cxn ang="0">
                  <a:pos x="476" y="1211"/>
                </a:cxn>
                <a:cxn ang="0">
                  <a:pos x="511" y="1129"/>
                </a:cxn>
                <a:cxn ang="0">
                  <a:pos x="865" y="1159"/>
                </a:cxn>
                <a:cxn ang="0">
                  <a:pos x="914" y="1233"/>
                </a:cxn>
                <a:cxn ang="0">
                  <a:pos x="997" y="1267"/>
                </a:cxn>
                <a:cxn ang="0">
                  <a:pos x="1075" y="1255"/>
                </a:cxn>
                <a:cxn ang="0">
                  <a:pos x="1142" y="1199"/>
                </a:cxn>
                <a:cxn ang="0">
                  <a:pos x="1169" y="1113"/>
                </a:cxn>
                <a:cxn ang="0">
                  <a:pos x="1235" y="1086"/>
                </a:cxn>
                <a:cxn ang="0">
                  <a:pos x="1317" y="1078"/>
                </a:cxn>
                <a:cxn ang="0">
                  <a:pos x="1328" y="1016"/>
                </a:cxn>
                <a:cxn ang="0">
                  <a:pos x="1307" y="987"/>
                </a:cxn>
                <a:cxn ang="0">
                  <a:pos x="1284" y="951"/>
                </a:cxn>
                <a:cxn ang="0">
                  <a:pos x="1247" y="677"/>
                </a:cxn>
                <a:cxn ang="0">
                  <a:pos x="1218" y="579"/>
                </a:cxn>
                <a:cxn ang="0">
                  <a:pos x="796" y="498"/>
                </a:cxn>
                <a:cxn ang="0">
                  <a:pos x="843" y="477"/>
                </a:cxn>
                <a:cxn ang="0">
                  <a:pos x="973" y="508"/>
                </a:cxn>
                <a:cxn ang="0">
                  <a:pos x="1103" y="477"/>
                </a:cxn>
                <a:cxn ang="0">
                  <a:pos x="1169" y="429"/>
                </a:cxn>
                <a:cxn ang="0">
                  <a:pos x="771" y="0"/>
                </a:cxn>
                <a:cxn ang="0">
                  <a:pos x="715" y="64"/>
                </a:cxn>
                <a:cxn ang="0">
                  <a:pos x="676" y="199"/>
                </a:cxn>
                <a:cxn ang="0">
                  <a:pos x="705" y="337"/>
                </a:cxn>
                <a:cxn ang="0">
                  <a:pos x="621" y="570"/>
                </a:cxn>
                <a:cxn ang="0">
                  <a:pos x="316" y="597"/>
                </a:cxn>
                <a:cxn ang="0">
                  <a:pos x="57" y="891"/>
                </a:cxn>
                <a:cxn ang="0">
                  <a:pos x="15" y="1000"/>
                </a:cxn>
                <a:cxn ang="0">
                  <a:pos x="1102" y="1113"/>
                </a:cxn>
                <a:cxn ang="0">
                  <a:pos x="1063" y="1186"/>
                </a:cxn>
                <a:cxn ang="0">
                  <a:pos x="978" y="1194"/>
                </a:cxn>
                <a:cxn ang="0">
                  <a:pos x="924" y="1113"/>
                </a:cxn>
                <a:cxn ang="0">
                  <a:pos x="940" y="1063"/>
                </a:cxn>
                <a:cxn ang="0">
                  <a:pos x="1014" y="1024"/>
                </a:cxn>
                <a:cxn ang="0">
                  <a:pos x="1095" y="1078"/>
                </a:cxn>
                <a:cxn ang="0">
                  <a:pos x="445" y="1113"/>
                </a:cxn>
                <a:cxn ang="0">
                  <a:pos x="407" y="1186"/>
                </a:cxn>
                <a:cxn ang="0">
                  <a:pos x="322" y="1194"/>
                </a:cxn>
                <a:cxn ang="0">
                  <a:pos x="268" y="1113"/>
                </a:cxn>
                <a:cxn ang="0">
                  <a:pos x="283" y="1063"/>
                </a:cxn>
                <a:cxn ang="0">
                  <a:pos x="356" y="1024"/>
                </a:cxn>
                <a:cxn ang="0">
                  <a:pos x="439" y="1078"/>
                </a:cxn>
                <a:cxn ang="0">
                  <a:pos x="272" y="790"/>
                </a:cxn>
                <a:cxn ang="0">
                  <a:pos x="375" y="629"/>
                </a:cxn>
                <a:cxn ang="0">
                  <a:pos x="577" y="641"/>
                </a:cxn>
                <a:cxn ang="0">
                  <a:pos x="508" y="776"/>
                </a:cxn>
                <a:cxn ang="0">
                  <a:pos x="346" y="790"/>
                </a:cxn>
                <a:cxn ang="0">
                  <a:pos x="278" y="800"/>
                </a:cxn>
              </a:cxnLst>
              <a:rect l="0" t="0" r="r" b="b"/>
              <a:pathLst>
                <a:path w="1328" h="1269">
                  <a:moveTo>
                    <a:pt x="22" y="1095"/>
                  </a:moveTo>
                  <a:lnTo>
                    <a:pt x="22" y="1095"/>
                  </a:lnTo>
                  <a:lnTo>
                    <a:pt x="25" y="1102"/>
                  </a:lnTo>
                  <a:lnTo>
                    <a:pt x="30" y="1107"/>
                  </a:lnTo>
                  <a:lnTo>
                    <a:pt x="39" y="1112"/>
                  </a:lnTo>
                  <a:lnTo>
                    <a:pt x="46" y="1113"/>
                  </a:lnTo>
                  <a:lnTo>
                    <a:pt x="81" y="1113"/>
                  </a:lnTo>
                  <a:lnTo>
                    <a:pt x="177" y="1113"/>
                  </a:lnTo>
                  <a:lnTo>
                    <a:pt x="201" y="1113"/>
                  </a:lnTo>
                  <a:lnTo>
                    <a:pt x="201" y="1113"/>
                  </a:lnTo>
                  <a:lnTo>
                    <a:pt x="202" y="1129"/>
                  </a:lnTo>
                  <a:lnTo>
                    <a:pt x="204" y="1144"/>
                  </a:lnTo>
                  <a:lnTo>
                    <a:pt x="208" y="1159"/>
                  </a:lnTo>
                  <a:lnTo>
                    <a:pt x="213" y="1172"/>
                  </a:lnTo>
                  <a:lnTo>
                    <a:pt x="219" y="1186"/>
                  </a:lnTo>
                  <a:lnTo>
                    <a:pt x="228" y="1199"/>
                  </a:lnTo>
                  <a:lnTo>
                    <a:pt x="236" y="1211"/>
                  </a:lnTo>
                  <a:lnTo>
                    <a:pt x="246" y="1223"/>
                  </a:lnTo>
                  <a:lnTo>
                    <a:pt x="258" y="1233"/>
                  </a:lnTo>
                  <a:lnTo>
                    <a:pt x="270" y="1242"/>
                  </a:lnTo>
                  <a:lnTo>
                    <a:pt x="282" y="1250"/>
                  </a:lnTo>
                  <a:lnTo>
                    <a:pt x="295" y="1255"/>
                  </a:lnTo>
                  <a:lnTo>
                    <a:pt x="310" y="1262"/>
                  </a:lnTo>
                  <a:lnTo>
                    <a:pt x="326" y="1265"/>
                  </a:lnTo>
                  <a:lnTo>
                    <a:pt x="341" y="1267"/>
                  </a:lnTo>
                  <a:lnTo>
                    <a:pt x="356" y="1269"/>
                  </a:lnTo>
                  <a:lnTo>
                    <a:pt x="356" y="1269"/>
                  </a:lnTo>
                  <a:lnTo>
                    <a:pt x="373" y="1267"/>
                  </a:lnTo>
                  <a:lnTo>
                    <a:pt x="388" y="1265"/>
                  </a:lnTo>
                  <a:lnTo>
                    <a:pt x="403" y="1262"/>
                  </a:lnTo>
                  <a:lnTo>
                    <a:pt x="417" y="1255"/>
                  </a:lnTo>
                  <a:lnTo>
                    <a:pt x="430" y="1250"/>
                  </a:lnTo>
                  <a:lnTo>
                    <a:pt x="444" y="1242"/>
                  </a:lnTo>
                  <a:lnTo>
                    <a:pt x="456" y="1233"/>
                  </a:lnTo>
                  <a:lnTo>
                    <a:pt x="466" y="1223"/>
                  </a:lnTo>
                  <a:lnTo>
                    <a:pt x="476" y="1211"/>
                  </a:lnTo>
                  <a:lnTo>
                    <a:pt x="486" y="1199"/>
                  </a:lnTo>
                  <a:lnTo>
                    <a:pt x="493" y="1186"/>
                  </a:lnTo>
                  <a:lnTo>
                    <a:pt x="499" y="1172"/>
                  </a:lnTo>
                  <a:lnTo>
                    <a:pt x="504" y="1159"/>
                  </a:lnTo>
                  <a:lnTo>
                    <a:pt x="509" y="1144"/>
                  </a:lnTo>
                  <a:lnTo>
                    <a:pt x="511" y="1129"/>
                  </a:lnTo>
                  <a:lnTo>
                    <a:pt x="511" y="1113"/>
                  </a:lnTo>
                  <a:lnTo>
                    <a:pt x="859" y="1113"/>
                  </a:lnTo>
                  <a:lnTo>
                    <a:pt x="859" y="1113"/>
                  </a:lnTo>
                  <a:lnTo>
                    <a:pt x="859" y="1129"/>
                  </a:lnTo>
                  <a:lnTo>
                    <a:pt x="862" y="1144"/>
                  </a:lnTo>
                  <a:lnTo>
                    <a:pt x="865" y="1159"/>
                  </a:lnTo>
                  <a:lnTo>
                    <a:pt x="870" y="1172"/>
                  </a:lnTo>
                  <a:lnTo>
                    <a:pt x="877" y="1186"/>
                  </a:lnTo>
                  <a:lnTo>
                    <a:pt x="884" y="1199"/>
                  </a:lnTo>
                  <a:lnTo>
                    <a:pt x="894" y="1211"/>
                  </a:lnTo>
                  <a:lnTo>
                    <a:pt x="904" y="1223"/>
                  </a:lnTo>
                  <a:lnTo>
                    <a:pt x="914" y="1233"/>
                  </a:lnTo>
                  <a:lnTo>
                    <a:pt x="926" y="1242"/>
                  </a:lnTo>
                  <a:lnTo>
                    <a:pt x="940" y="1250"/>
                  </a:lnTo>
                  <a:lnTo>
                    <a:pt x="953" y="1255"/>
                  </a:lnTo>
                  <a:lnTo>
                    <a:pt x="967" y="1262"/>
                  </a:lnTo>
                  <a:lnTo>
                    <a:pt x="982" y="1265"/>
                  </a:lnTo>
                  <a:lnTo>
                    <a:pt x="997" y="1267"/>
                  </a:lnTo>
                  <a:lnTo>
                    <a:pt x="1014" y="1269"/>
                  </a:lnTo>
                  <a:lnTo>
                    <a:pt x="1014" y="1269"/>
                  </a:lnTo>
                  <a:lnTo>
                    <a:pt x="1029" y="1267"/>
                  </a:lnTo>
                  <a:lnTo>
                    <a:pt x="1044" y="1265"/>
                  </a:lnTo>
                  <a:lnTo>
                    <a:pt x="1059" y="1262"/>
                  </a:lnTo>
                  <a:lnTo>
                    <a:pt x="1075" y="1255"/>
                  </a:lnTo>
                  <a:lnTo>
                    <a:pt x="1088" y="1250"/>
                  </a:lnTo>
                  <a:lnTo>
                    <a:pt x="1100" y="1242"/>
                  </a:lnTo>
                  <a:lnTo>
                    <a:pt x="1112" y="1233"/>
                  </a:lnTo>
                  <a:lnTo>
                    <a:pt x="1123" y="1223"/>
                  </a:lnTo>
                  <a:lnTo>
                    <a:pt x="1134" y="1211"/>
                  </a:lnTo>
                  <a:lnTo>
                    <a:pt x="1142" y="1199"/>
                  </a:lnTo>
                  <a:lnTo>
                    <a:pt x="1150" y="1186"/>
                  </a:lnTo>
                  <a:lnTo>
                    <a:pt x="1157" y="1172"/>
                  </a:lnTo>
                  <a:lnTo>
                    <a:pt x="1162" y="1159"/>
                  </a:lnTo>
                  <a:lnTo>
                    <a:pt x="1166" y="1144"/>
                  </a:lnTo>
                  <a:lnTo>
                    <a:pt x="1167" y="1129"/>
                  </a:lnTo>
                  <a:lnTo>
                    <a:pt x="1169" y="1113"/>
                  </a:lnTo>
                  <a:lnTo>
                    <a:pt x="1194" y="1113"/>
                  </a:lnTo>
                  <a:lnTo>
                    <a:pt x="1194" y="1113"/>
                  </a:lnTo>
                  <a:lnTo>
                    <a:pt x="1206" y="1112"/>
                  </a:lnTo>
                  <a:lnTo>
                    <a:pt x="1218" y="1105"/>
                  </a:lnTo>
                  <a:lnTo>
                    <a:pt x="1228" y="1098"/>
                  </a:lnTo>
                  <a:lnTo>
                    <a:pt x="1235" y="1086"/>
                  </a:lnTo>
                  <a:lnTo>
                    <a:pt x="1296" y="1086"/>
                  </a:lnTo>
                  <a:lnTo>
                    <a:pt x="1296" y="1086"/>
                  </a:lnTo>
                  <a:lnTo>
                    <a:pt x="1302" y="1086"/>
                  </a:lnTo>
                  <a:lnTo>
                    <a:pt x="1307" y="1085"/>
                  </a:lnTo>
                  <a:lnTo>
                    <a:pt x="1314" y="1081"/>
                  </a:lnTo>
                  <a:lnTo>
                    <a:pt x="1317" y="1078"/>
                  </a:lnTo>
                  <a:lnTo>
                    <a:pt x="1323" y="1073"/>
                  </a:lnTo>
                  <a:lnTo>
                    <a:pt x="1324" y="1068"/>
                  </a:lnTo>
                  <a:lnTo>
                    <a:pt x="1328" y="1063"/>
                  </a:lnTo>
                  <a:lnTo>
                    <a:pt x="1328" y="1056"/>
                  </a:lnTo>
                  <a:lnTo>
                    <a:pt x="1328" y="1016"/>
                  </a:lnTo>
                  <a:lnTo>
                    <a:pt x="1328" y="1016"/>
                  </a:lnTo>
                  <a:lnTo>
                    <a:pt x="1328" y="1009"/>
                  </a:lnTo>
                  <a:lnTo>
                    <a:pt x="1324" y="1004"/>
                  </a:lnTo>
                  <a:lnTo>
                    <a:pt x="1323" y="999"/>
                  </a:lnTo>
                  <a:lnTo>
                    <a:pt x="1317" y="994"/>
                  </a:lnTo>
                  <a:lnTo>
                    <a:pt x="1314" y="990"/>
                  </a:lnTo>
                  <a:lnTo>
                    <a:pt x="1307" y="987"/>
                  </a:lnTo>
                  <a:lnTo>
                    <a:pt x="1302" y="985"/>
                  </a:lnTo>
                  <a:lnTo>
                    <a:pt x="1296" y="984"/>
                  </a:lnTo>
                  <a:lnTo>
                    <a:pt x="1277" y="984"/>
                  </a:lnTo>
                  <a:lnTo>
                    <a:pt x="1277" y="984"/>
                  </a:lnTo>
                  <a:lnTo>
                    <a:pt x="1282" y="962"/>
                  </a:lnTo>
                  <a:lnTo>
                    <a:pt x="1284" y="951"/>
                  </a:lnTo>
                  <a:lnTo>
                    <a:pt x="1284" y="940"/>
                  </a:lnTo>
                  <a:lnTo>
                    <a:pt x="1284" y="940"/>
                  </a:lnTo>
                  <a:lnTo>
                    <a:pt x="1280" y="904"/>
                  </a:lnTo>
                  <a:lnTo>
                    <a:pt x="1275" y="864"/>
                  </a:lnTo>
                  <a:lnTo>
                    <a:pt x="1262" y="769"/>
                  </a:lnTo>
                  <a:lnTo>
                    <a:pt x="1247" y="677"/>
                  </a:lnTo>
                  <a:lnTo>
                    <a:pt x="1231" y="601"/>
                  </a:lnTo>
                  <a:lnTo>
                    <a:pt x="1231" y="601"/>
                  </a:lnTo>
                  <a:lnTo>
                    <a:pt x="1230" y="594"/>
                  </a:lnTo>
                  <a:lnTo>
                    <a:pt x="1226" y="589"/>
                  </a:lnTo>
                  <a:lnTo>
                    <a:pt x="1223" y="584"/>
                  </a:lnTo>
                  <a:lnTo>
                    <a:pt x="1218" y="579"/>
                  </a:lnTo>
                  <a:lnTo>
                    <a:pt x="1213" y="575"/>
                  </a:lnTo>
                  <a:lnTo>
                    <a:pt x="1206" y="572"/>
                  </a:lnTo>
                  <a:lnTo>
                    <a:pt x="1201" y="570"/>
                  </a:lnTo>
                  <a:lnTo>
                    <a:pt x="1194" y="570"/>
                  </a:lnTo>
                  <a:lnTo>
                    <a:pt x="796" y="570"/>
                  </a:lnTo>
                  <a:lnTo>
                    <a:pt x="796" y="498"/>
                  </a:lnTo>
                  <a:lnTo>
                    <a:pt x="796" y="498"/>
                  </a:lnTo>
                  <a:lnTo>
                    <a:pt x="796" y="494"/>
                  </a:lnTo>
                  <a:lnTo>
                    <a:pt x="798" y="493"/>
                  </a:lnTo>
                  <a:lnTo>
                    <a:pt x="823" y="467"/>
                  </a:lnTo>
                  <a:lnTo>
                    <a:pt x="823" y="467"/>
                  </a:lnTo>
                  <a:lnTo>
                    <a:pt x="843" y="477"/>
                  </a:lnTo>
                  <a:lnTo>
                    <a:pt x="864" y="488"/>
                  </a:lnTo>
                  <a:lnTo>
                    <a:pt x="886" y="494"/>
                  </a:lnTo>
                  <a:lnTo>
                    <a:pt x="908" y="501"/>
                  </a:lnTo>
                  <a:lnTo>
                    <a:pt x="930" y="504"/>
                  </a:lnTo>
                  <a:lnTo>
                    <a:pt x="951" y="508"/>
                  </a:lnTo>
                  <a:lnTo>
                    <a:pt x="973" y="508"/>
                  </a:lnTo>
                  <a:lnTo>
                    <a:pt x="995" y="508"/>
                  </a:lnTo>
                  <a:lnTo>
                    <a:pt x="1017" y="504"/>
                  </a:lnTo>
                  <a:lnTo>
                    <a:pt x="1041" y="501"/>
                  </a:lnTo>
                  <a:lnTo>
                    <a:pt x="1061" y="494"/>
                  </a:lnTo>
                  <a:lnTo>
                    <a:pt x="1083" y="488"/>
                  </a:lnTo>
                  <a:lnTo>
                    <a:pt x="1103" y="477"/>
                  </a:lnTo>
                  <a:lnTo>
                    <a:pt x="1125" y="467"/>
                  </a:lnTo>
                  <a:lnTo>
                    <a:pt x="1144" y="454"/>
                  </a:lnTo>
                  <a:lnTo>
                    <a:pt x="1162" y="440"/>
                  </a:lnTo>
                  <a:lnTo>
                    <a:pt x="1162" y="440"/>
                  </a:lnTo>
                  <a:lnTo>
                    <a:pt x="1167" y="435"/>
                  </a:lnTo>
                  <a:lnTo>
                    <a:pt x="1169" y="429"/>
                  </a:lnTo>
                  <a:lnTo>
                    <a:pt x="1167" y="420"/>
                  </a:lnTo>
                  <a:lnTo>
                    <a:pt x="1164" y="415"/>
                  </a:lnTo>
                  <a:lnTo>
                    <a:pt x="783" y="7"/>
                  </a:lnTo>
                  <a:lnTo>
                    <a:pt x="783" y="7"/>
                  </a:lnTo>
                  <a:lnTo>
                    <a:pt x="778" y="2"/>
                  </a:lnTo>
                  <a:lnTo>
                    <a:pt x="771" y="0"/>
                  </a:lnTo>
                  <a:lnTo>
                    <a:pt x="764" y="2"/>
                  </a:lnTo>
                  <a:lnTo>
                    <a:pt x="757" y="5"/>
                  </a:lnTo>
                  <a:lnTo>
                    <a:pt x="757" y="5"/>
                  </a:lnTo>
                  <a:lnTo>
                    <a:pt x="742" y="24"/>
                  </a:lnTo>
                  <a:lnTo>
                    <a:pt x="727" y="44"/>
                  </a:lnTo>
                  <a:lnTo>
                    <a:pt x="715" y="64"/>
                  </a:lnTo>
                  <a:lnTo>
                    <a:pt x="703" y="86"/>
                  </a:lnTo>
                  <a:lnTo>
                    <a:pt x="695" y="108"/>
                  </a:lnTo>
                  <a:lnTo>
                    <a:pt x="687" y="130"/>
                  </a:lnTo>
                  <a:lnTo>
                    <a:pt x="682" y="154"/>
                  </a:lnTo>
                  <a:lnTo>
                    <a:pt x="678" y="175"/>
                  </a:lnTo>
                  <a:lnTo>
                    <a:pt x="676" y="199"/>
                  </a:lnTo>
                  <a:lnTo>
                    <a:pt x="676" y="223"/>
                  </a:lnTo>
                  <a:lnTo>
                    <a:pt x="678" y="246"/>
                  </a:lnTo>
                  <a:lnTo>
                    <a:pt x="682" y="270"/>
                  </a:lnTo>
                  <a:lnTo>
                    <a:pt x="688" y="292"/>
                  </a:lnTo>
                  <a:lnTo>
                    <a:pt x="695" y="315"/>
                  </a:lnTo>
                  <a:lnTo>
                    <a:pt x="705" y="337"/>
                  </a:lnTo>
                  <a:lnTo>
                    <a:pt x="715" y="358"/>
                  </a:lnTo>
                  <a:lnTo>
                    <a:pt x="626" y="449"/>
                  </a:lnTo>
                  <a:lnTo>
                    <a:pt x="626" y="449"/>
                  </a:lnTo>
                  <a:lnTo>
                    <a:pt x="623" y="454"/>
                  </a:lnTo>
                  <a:lnTo>
                    <a:pt x="621" y="459"/>
                  </a:lnTo>
                  <a:lnTo>
                    <a:pt x="621" y="570"/>
                  </a:lnTo>
                  <a:lnTo>
                    <a:pt x="364" y="570"/>
                  </a:lnTo>
                  <a:lnTo>
                    <a:pt x="364" y="570"/>
                  </a:lnTo>
                  <a:lnTo>
                    <a:pt x="349" y="572"/>
                  </a:lnTo>
                  <a:lnTo>
                    <a:pt x="337" y="577"/>
                  </a:lnTo>
                  <a:lnTo>
                    <a:pt x="326" y="585"/>
                  </a:lnTo>
                  <a:lnTo>
                    <a:pt x="316" y="597"/>
                  </a:lnTo>
                  <a:lnTo>
                    <a:pt x="172" y="832"/>
                  </a:lnTo>
                  <a:lnTo>
                    <a:pt x="78" y="872"/>
                  </a:lnTo>
                  <a:lnTo>
                    <a:pt x="78" y="872"/>
                  </a:lnTo>
                  <a:lnTo>
                    <a:pt x="71" y="876"/>
                  </a:lnTo>
                  <a:lnTo>
                    <a:pt x="66" y="879"/>
                  </a:lnTo>
                  <a:lnTo>
                    <a:pt x="57" y="891"/>
                  </a:lnTo>
                  <a:lnTo>
                    <a:pt x="51" y="903"/>
                  </a:lnTo>
                  <a:lnTo>
                    <a:pt x="49" y="909"/>
                  </a:lnTo>
                  <a:lnTo>
                    <a:pt x="49" y="916"/>
                  </a:lnTo>
                  <a:lnTo>
                    <a:pt x="49" y="1000"/>
                  </a:lnTo>
                  <a:lnTo>
                    <a:pt x="15" y="1000"/>
                  </a:lnTo>
                  <a:lnTo>
                    <a:pt x="15" y="1000"/>
                  </a:lnTo>
                  <a:lnTo>
                    <a:pt x="9" y="1002"/>
                  </a:lnTo>
                  <a:lnTo>
                    <a:pt x="3" y="1007"/>
                  </a:lnTo>
                  <a:lnTo>
                    <a:pt x="0" y="1012"/>
                  </a:lnTo>
                  <a:lnTo>
                    <a:pt x="0" y="1019"/>
                  </a:lnTo>
                  <a:lnTo>
                    <a:pt x="22" y="1095"/>
                  </a:lnTo>
                  <a:close/>
                  <a:moveTo>
                    <a:pt x="1102" y="1113"/>
                  </a:moveTo>
                  <a:lnTo>
                    <a:pt x="1102" y="1113"/>
                  </a:lnTo>
                  <a:lnTo>
                    <a:pt x="1100" y="1130"/>
                  </a:lnTo>
                  <a:lnTo>
                    <a:pt x="1095" y="1147"/>
                  </a:lnTo>
                  <a:lnTo>
                    <a:pt x="1086" y="1162"/>
                  </a:lnTo>
                  <a:lnTo>
                    <a:pt x="1076" y="1176"/>
                  </a:lnTo>
                  <a:lnTo>
                    <a:pt x="1063" y="1186"/>
                  </a:lnTo>
                  <a:lnTo>
                    <a:pt x="1048" y="1194"/>
                  </a:lnTo>
                  <a:lnTo>
                    <a:pt x="1031" y="1199"/>
                  </a:lnTo>
                  <a:lnTo>
                    <a:pt x="1014" y="1201"/>
                  </a:lnTo>
                  <a:lnTo>
                    <a:pt x="1014" y="1201"/>
                  </a:lnTo>
                  <a:lnTo>
                    <a:pt x="995" y="1199"/>
                  </a:lnTo>
                  <a:lnTo>
                    <a:pt x="978" y="1194"/>
                  </a:lnTo>
                  <a:lnTo>
                    <a:pt x="963" y="1186"/>
                  </a:lnTo>
                  <a:lnTo>
                    <a:pt x="951" y="1176"/>
                  </a:lnTo>
                  <a:lnTo>
                    <a:pt x="940" y="1162"/>
                  </a:lnTo>
                  <a:lnTo>
                    <a:pt x="931" y="1147"/>
                  </a:lnTo>
                  <a:lnTo>
                    <a:pt x="926" y="1130"/>
                  </a:lnTo>
                  <a:lnTo>
                    <a:pt x="924" y="1113"/>
                  </a:lnTo>
                  <a:lnTo>
                    <a:pt x="924" y="1113"/>
                  </a:lnTo>
                  <a:lnTo>
                    <a:pt x="924" y="1113"/>
                  </a:lnTo>
                  <a:lnTo>
                    <a:pt x="924" y="1113"/>
                  </a:lnTo>
                  <a:lnTo>
                    <a:pt x="926" y="1095"/>
                  </a:lnTo>
                  <a:lnTo>
                    <a:pt x="931" y="1078"/>
                  </a:lnTo>
                  <a:lnTo>
                    <a:pt x="940" y="1063"/>
                  </a:lnTo>
                  <a:lnTo>
                    <a:pt x="951" y="1049"/>
                  </a:lnTo>
                  <a:lnTo>
                    <a:pt x="963" y="1039"/>
                  </a:lnTo>
                  <a:lnTo>
                    <a:pt x="978" y="1031"/>
                  </a:lnTo>
                  <a:lnTo>
                    <a:pt x="995" y="1026"/>
                  </a:lnTo>
                  <a:lnTo>
                    <a:pt x="1014" y="1024"/>
                  </a:lnTo>
                  <a:lnTo>
                    <a:pt x="1014" y="1024"/>
                  </a:lnTo>
                  <a:lnTo>
                    <a:pt x="1031" y="1026"/>
                  </a:lnTo>
                  <a:lnTo>
                    <a:pt x="1048" y="1031"/>
                  </a:lnTo>
                  <a:lnTo>
                    <a:pt x="1063" y="1039"/>
                  </a:lnTo>
                  <a:lnTo>
                    <a:pt x="1076" y="1049"/>
                  </a:lnTo>
                  <a:lnTo>
                    <a:pt x="1086" y="1063"/>
                  </a:lnTo>
                  <a:lnTo>
                    <a:pt x="1095" y="1078"/>
                  </a:lnTo>
                  <a:lnTo>
                    <a:pt x="1100" y="1095"/>
                  </a:lnTo>
                  <a:lnTo>
                    <a:pt x="1102" y="1113"/>
                  </a:lnTo>
                  <a:lnTo>
                    <a:pt x="1102" y="1113"/>
                  </a:lnTo>
                  <a:lnTo>
                    <a:pt x="1102" y="1113"/>
                  </a:lnTo>
                  <a:lnTo>
                    <a:pt x="1102" y="1113"/>
                  </a:lnTo>
                  <a:close/>
                  <a:moveTo>
                    <a:pt x="445" y="1113"/>
                  </a:moveTo>
                  <a:lnTo>
                    <a:pt x="445" y="1113"/>
                  </a:lnTo>
                  <a:lnTo>
                    <a:pt x="444" y="1130"/>
                  </a:lnTo>
                  <a:lnTo>
                    <a:pt x="439" y="1147"/>
                  </a:lnTo>
                  <a:lnTo>
                    <a:pt x="430" y="1162"/>
                  </a:lnTo>
                  <a:lnTo>
                    <a:pt x="418" y="1176"/>
                  </a:lnTo>
                  <a:lnTo>
                    <a:pt x="407" y="1186"/>
                  </a:lnTo>
                  <a:lnTo>
                    <a:pt x="391" y="1194"/>
                  </a:lnTo>
                  <a:lnTo>
                    <a:pt x="375" y="1199"/>
                  </a:lnTo>
                  <a:lnTo>
                    <a:pt x="356" y="1201"/>
                  </a:lnTo>
                  <a:lnTo>
                    <a:pt x="356" y="1201"/>
                  </a:lnTo>
                  <a:lnTo>
                    <a:pt x="339" y="1199"/>
                  </a:lnTo>
                  <a:lnTo>
                    <a:pt x="322" y="1194"/>
                  </a:lnTo>
                  <a:lnTo>
                    <a:pt x="307" y="1186"/>
                  </a:lnTo>
                  <a:lnTo>
                    <a:pt x="294" y="1176"/>
                  </a:lnTo>
                  <a:lnTo>
                    <a:pt x="283" y="1162"/>
                  </a:lnTo>
                  <a:lnTo>
                    <a:pt x="275" y="1147"/>
                  </a:lnTo>
                  <a:lnTo>
                    <a:pt x="270" y="1130"/>
                  </a:lnTo>
                  <a:lnTo>
                    <a:pt x="268" y="1113"/>
                  </a:lnTo>
                  <a:lnTo>
                    <a:pt x="268" y="1113"/>
                  </a:lnTo>
                  <a:lnTo>
                    <a:pt x="268" y="1113"/>
                  </a:lnTo>
                  <a:lnTo>
                    <a:pt x="268" y="1113"/>
                  </a:lnTo>
                  <a:lnTo>
                    <a:pt x="270" y="1095"/>
                  </a:lnTo>
                  <a:lnTo>
                    <a:pt x="275" y="1078"/>
                  </a:lnTo>
                  <a:lnTo>
                    <a:pt x="283" y="1063"/>
                  </a:lnTo>
                  <a:lnTo>
                    <a:pt x="294" y="1049"/>
                  </a:lnTo>
                  <a:lnTo>
                    <a:pt x="307" y="1039"/>
                  </a:lnTo>
                  <a:lnTo>
                    <a:pt x="322" y="1031"/>
                  </a:lnTo>
                  <a:lnTo>
                    <a:pt x="339" y="1026"/>
                  </a:lnTo>
                  <a:lnTo>
                    <a:pt x="356" y="1024"/>
                  </a:lnTo>
                  <a:lnTo>
                    <a:pt x="356" y="1024"/>
                  </a:lnTo>
                  <a:lnTo>
                    <a:pt x="375" y="1026"/>
                  </a:lnTo>
                  <a:lnTo>
                    <a:pt x="391" y="1031"/>
                  </a:lnTo>
                  <a:lnTo>
                    <a:pt x="407" y="1039"/>
                  </a:lnTo>
                  <a:lnTo>
                    <a:pt x="418" y="1049"/>
                  </a:lnTo>
                  <a:lnTo>
                    <a:pt x="430" y="1063"/>
                  </a:lnTo>
                  <a:lnTo>
                    <a:pt x="439" y="1078"/>
                  </a:lnTo>
                  <a:lnTo>
                    <a:pt x="444" y="1095"/>
                  </a:lnTo>
                  <a:lnTo>
                    <a:pt x="445" y="1113"/>
                  </a:lnTo>
                  <a:lnTo>
                    <a:pt x="445" y="1113"/>
                  </a:lnTo>
                  <a:lnTo>
                    <a:pt x="445" y="1113"/>
                  </a:lnTo>
                  <a:lnTo>
                    <a:pt x="445" y="1113"/>
                  </a:lnTo>
                  <a:close/>
                  <a:moveTo>
                    <a:pt x="272" y="790"/>
                  </a:moveTo>
                  <a:lnTo>
                    <a:pt x="356" y="639"/>
                  </a:lnTo>
                  <a:lnTo>
                    <a:pt x="356" y="639"/>
                  </a:lnTo>
                  <a:lnTo>
                    <a:pt x="359" y="636"/>
                  </a:lnTo>
                  <a:lnTo>
                    <a:pt x="364" y="633"/>
                  </a:lnTo>
                  <a:lnTo>
                    <a:pt x="369" y="631"/>
                  </a:lnTo>
                  <a:lnTo>
                    <a:pt x="375" y="629"/>
                  </a:lnTo>
                  <a:lnTo>
                    <a:pt x="569" y="629"/>
                  </a:lnTo>
                  <a:lnTo>
                    <a:pt x="569" y="629"/>
                  </a:lnTo>
                  <a:lnTo>
                    <a:pt x="572" y="631"/>
                  </a:lnTo>
                  <a:lnTo>
                    <a:pt x="575" y="633"/>
                  </a:lnTo>
                  <a:lnTo>
                    <a:pt x="577" y="636"/>
                  </a:lnTo>
                  <a:lnTo>
                    <a:pt x="577" y="641"/>
                  </a:lnTo>
                  <a:lnTo>
                    <a:pt x="525" y="764"/>
                  </a:lnTo>
                  <a:lnTo>
                    <a:pt x="525" y="764"/>
                  </a:lnTo>
                  <a:lnTo>
                    <a:pt x="521" y="769"/>
                  </a:lnTo>
                  <a:lnTo>
                    <a:pt x="518" y="773"/>
                  </a:lnTo>
                  <a:lnTo>
                    <a:pt x="513" y="774"/>
                  </a:lnTo>
                  <a:lnTo>
                    <a:pt x="508" y="776"/>
                  </a:lnTo>
                  <a:lnTo>
                    <a:pt x="364" y="776"/>
                  </a:lnTo>
                  <a:lnTo>
                    <a:pt x="364" y="776"/>
                  </a:lnTo>
                  <a:lnTo>
                    <a:pt x="359" y="776"/>
                  </a:lnTo>
                  <a:lnTo>
                    <a:pt x="354" y="779"/>
                  </a:lnTo>
                  <a:lnTo>
                    <a:pt x="346" y="790"/>
                  </a:lnTo>
                  <a:lnTo>
                    <a:pt x="346" y="790"/>
                  </a:lnTo>
                  <a:lnTo>
                    <a:pt x="341" y="795"/>
                  </a:lnTo>
                  <a:lnTo>
                    <a:pt x="336" y="796"/>
                  </a:lnTo>
                  <a:lnTo>
                    <a:pt x="331" y="798"/>
                  </a:lnTo>
                  <a:lnTo>
                    <a:pt x="326" y="800"/>
                  </a:lnTo>
                  <a:lnTo>
                    <a:pt x="278" y="800"/>
                  </a:lnTo>
                  <a:lnTo>
                    <a:pt x="278" y="800"/>
                  </a:lnTo>
                  <a:lnTo>
                    <a:pt x="275" y="798"/>
                  </a:lnTo>
                  <a:lnTo>
                    <a:pt x="272" y="796"/>
                  </a:lnTo>
                  <a:lnTo>
                    <a:pt x="272" y="793"/>
                  </a:lnTo>
                  <a:lnTo>
                    <a:pt x="272" y="790"/>
                  </a:lnTo>
                  <a:lnTo>
                    <a:pt x="272" y="790"/>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72" name="Freeform 40">
              <a:extLst>
                <a:ext uri="{FF2B5EF4-FFF2-40B4-BE49-F238E27FC236}">
                  <a16:creationId xmlns:a16="http://schemas.microsoft.com/office/drawing/2014/main" id="{85C106DF-03A4-4A3F-AD55-EA85D43E0B30}"/>
                </a:ext>
              </a:extLst>
            </p:cNvPr>
            <p:cNvSpPr>
              <a:spLocks/>
            </p:cNvSpPr>
            <p:nvPr/>
          </p:nvSpPr>
          <p:spPr bwMode="auto">
            <a:xfrm>
              <a:off x="1988429" y="6046597"/>
              <a:ext cx="42398" cy="41073"/>
            </a:xfrm>
            <a:custGeom>
              <a:avLst/>
              <a:gdLst/>
              <a:ahLst/>
              <a:cxnLst>
                <a:cxn ang="0">
                  <a:pos x="32" y="0"/>
                </a:cxn>
                <a:cxn ang="0">
                  <a:pos x="32" y="0"/>
                </a:cxn>
                <a:cxn ang="0">
                  <a:pos x="27" y="0"/>
                </a:cxn>
                <a:cxn ang="0">
                  <a:pos x="20" y="2"/>
                </a:cxn>
                <a:cxn ang="0">
                  <a:pos x="15" y="5"/>
                </a:cxn>
                <a:cxn ang="0">
                  <a:pos x="10" y="9"/>
                </a:cxn>
                <a:cxn ang="0">
                  <a:pos x="7" y="14"/>
                </a:cxn>
                <a:cxn ang="0">
                  <a:pos x="3" y="19"/>
                </a:cxn>
                <a:cxn ang="0">
                  <a:pos x="2" y="26"/>
                </a:cxn>
                <a:cxn ang="0">
                  <a:pos x="0" y="32"/>
                </a:cxn>
                <a:cxn ang="0">
                  <a:pos x="0" y="32"/>
                </a:cxn>
                <a:cxn ang="0">
                  <a:pos x="0" y="32"/>
                </a:cxn>
                <a:cxn ang="0">
                  <a:pos x="0" y="32"/>
                </a:cxn>
                <a:cxn ang="0">
                  <a:pos x="2" y="38"/>
                </a:cxn>
                <a:cxn ang="0">
                  <a:pos x="3" y="44"/>
                </a:cxn>
                <a:cxn ang="0">
                  <a:pos x="7" y="49"/>
                </a:cxn>
                <a:cxn ang="0">
                  <a:pos x="10" y="54"/>
                </a:cxn>
                <a:cxn ang="0">
                  <a:pos x="15" y="58"/>
                </a:cxn>
                <a:cxn ang="0">
                  <a:pos x="20" y="61"/>
                </a:cxn>
                <a:cxn ang="0">
                  <a:pos x="27" y="63"/>
                </a:cxn>
                <a:cxn ang="0">
                  <a:pos x="32" y="63"/>
                </a:cxn>
                <a:cxn ang="0">
                  <a:pos x="32" y="63"/>
                </a:cxn>
                <a:cxn ang="0">
                  <a:pos x="39" y="63"/>
                </a:cxn>
                <a:cxn ang="0">
                  <a:pos x="45" y="61"/>
                </a:cxn>
                <a:cxn ang="0">
                  <a:pos x="51" y="58"/>
                </a:cxn>
                <a:cxn ang="0">
                  <a:pos x="56" y="54"/>
                </a:cxn>
                <a:cxn ang="0">
                  <a:pos x="59" y="49"/>
                </a:cxn>
                <a:cxn ang="0">
                  <a:pos x="62" y="44"/>
                </a:cxn>
                <a:cxn ang="0">
                  <a:pos x="64" y="38"/>
                </a:cxn>
                <a:cxn ang="0">
                  <a:pos x="64" y="32"/>
                </a:cxn>
                <a:cxn ang="0">
                  <a:pos x="64" y="32"/>
                </a:cxn>
                <a:cxn ang="0">
                  <a:pos x="64" y="32"/>
                </a:cxn>
                <a:cxn ang="0">
                  <a:pos x="64" y="32"/>
                </a:cxn>
                <a:cxn ang="0">
                  <a:pos x="64" y="26"/>
                </a:cxn>
                <a:cxn ang="0">
                  <a:pos x="62" y="19"/>
                </a:cxn>
                <a:cxn ang="0">
                  <a:pos x="59" y="14"/>
                </a:cxn>
                <a:cxn ang="0">
                  <a:pos x="56" y="9"/>
                </a:cxn>
                <a:cxn ang="0">
                  <a:pos x="51" y="5"/>
                </a:cxn>
                <a:cxn ang="0">
                  <a:pos x="45" y="2"/>
                </a:cxn>
                <a:cxn ang="0">
                  <a:pos x="39" y="0"/>
                </a:cxn>
                <a:cxn ang="0">
                  <a:pos x="32" y="0"/>
                </a:cxn>
                <a:cxn ang="0">
                  <a:pos x="32" y="0"/>
                </a:cxn>
              </a:cxnLst>
              <a:rect l="0" t="0" r="r" b="b"/>
              <a:pathLst>
                <a:path w="64" h="63">
                  <a:moveTo>
                    <a:pt x="32" y="0"/>
                  </a:moveTo>
                  <a:lnTo>
                    <a:pt x="32" y="0"/>
                  </a:lnTo>
                  <a:lnTo>
                    <a:pt x="27" y="0"/>
                  </a:lnTo>
                  <a:lnTo>
                    <a:pt x="20" y="2"/>
                  </a:lnTo>
                  <a:lnTo>
                    <a:pt x="15" y="5"/>
                  </a:lnTo>
                  <a:lnTo>
                    <a:pt x="10" y="9"/>
                  </a:lnTo>
                  <a:lnTo>
                    <a:pt x="7" y="14"/>
                  </a:lnTo>
                  <a:lnTo>
                    <a:pt x="3" y="19"/>
                  </a:lnTo>
                  <a:lnTo>
                    <a:pt x="2" y="26"/>
                  </a:lnTo>
                  <a:lnTo>
                    <a:pt x="0" y="32"/>
                  </a:lnTo>
                  <a:lnTo>
                    <a:pt x="0" y="32"/>
                  </a:lnTo>
                  <a:lnTo>
                    <a:pt x="0" y="32"/>
                  </a:lnTo>
                  <a:lnTo>
                    <a:pt x="0" y="32"/>
                  </a:lnTo>
                  <a:lnTo>
                    <a:pt x="2" y="38"/>
                  </a:lnTo>
                  <a:lnTo>
                    <a:pt x="3" y="44"/>
                  </a:lnTo>
                  <a:lnTo>
                    <a:pt x="7" y="49"/>
                  </a:lnTo>
                  <a:lnTo>
                    <a:pt x="10" y="54"/>
                  </a:lnTo>
                  <a:lnTo>
                    <a:pt x="15" y="58"/>
                  </a:lnTo>
                  <a:lnTo>
                    <a:pt x="20" y="61"/>
                  </a:lnTo>
                  <a:lnTo>
                    <a:pt x="27" y="63"/>
                  </a:lnTo>
                  <a:lnTo>
                    <a:pt x="32" y="63"/>
                  </a:lnTo>
                  <a:lnTo>
                    <a:pt x="32" y="63"/>
                  </a:lnTo>
                  <a:lnTo>
                    <a:pt x="39" y="63"/>
                  </a:lnTo>
                  <a:lnTo>
                    <a:pt x="45" y="61"/>
                  </a:lnTo>
                  <a:lnTo>
                    <a:pt x="51" y="58"/>
                  </a:lnTo>
                  <a:lnTo>
                    <a:pt x="56" y="54"/>
                  </a:lnTo>
                  <a:lnTo>
                    <a:pt x="59" y="49"/>
                  </a:lnTo>
                  <a:lnTo>
                    <a:pt x="62" y="44"/>
                  </a:lnTo>
                  <a:lnTo>
                    <a:pt x="64" y="38"/>
                  </a:lnTo>
                  <a:lnTo>
                    <a:pt x="64" y="32"/>
                  </a:lnTo>
                  <a:lnTo>
                    <a:pt x="64" y="32"/>
                  </a:lnTo>
                  <a:lnTo>
                    <a:pt x="64" y="32"/>
                  </a:lnTo>
                  <a:lnTo>
                    <a:pt x="64" y="32"/>
                  </a:lnTo>
                  <a:lnTo>
                    <a:pt x="64" y="26"/>
                  </a:lnTo>
                  <a:lnTo>
                    <a:pt x="62" y="19"/>
                  </a:lnTo>
                  <a:lnTo>
                    <a:pt x="59" y="14"/>
                  </a:lnTo>
                  <a:lnTo>
                    <a:pt x="56" y="9"/>
                  </a:lnTo>
                  <a:lnTo>
                    <a:pt x="51" y="5"/>
                  </a:lnTo>
                  <a:lnTo>
                    <a:pt x="45" y="2"/>
                  </a:lnTo>
                  <a:lnTo>
                    <a:pt x="39" y="0"/>
                  </a:lnTo>
                  <a:lnTo>
                    <a:pt x="32" y="0"/>
                  </a:lnTo>
                  <a:lnTo>
                    <a:pt x="32" y="0"/>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73" name="Freeform 41">
              <a:extLst>
                <a:ext uri="{FF2B5EF4-FFF2-40B4-BE49-F238E27FC236}">
                  <a16:creationId xmlns:a16="http://schemas.microsoft.com/office/drawing/2014/main" id="{4E326DB3-4281-4B31-A09B-D1FEA51C1D8F}"/>
                </a:ext>
              </a:extLst>
            </p:cNvPr>
            <p:cNvSpPr>
              <a:spLocks/>
            </p:cNvSpPr>
            <p:nvPr/>
          </p:nvSpPr>
          <p:spPr bwMode="auto">
            <a:xfrm>
              <a:off x="2424339" y="6046603"/>
              <a:ext cx="42398" cy="41073"/>
            </a:xfrm>
            <a:custGeom>
              <a:avLst/>
              <a:gdLst/>
              <a:ahLst/>
              <a:cxnLst>
                <a:cxn ang="0">
                  <a:pos x="32" y="0"/>
                </a:cxn>
                <a:cxn ang="0">
                  <a:pos x="32" y="0"/>
                </a:cxn>
                <a:cxn ang="0">
                  <a:pos x="25" y="0"/>
                </a:cxn>
                <a:cxn ang="0">
                  <a:pos x="18" y="2"/>
                </a:cxn>
                <a:cxn ang="0">
                  <a:pos x="13" y="5"/>
                </a:cxn>
                <a:cxn ang="0">
                  <a:pos x="8" y="9"/>
                </a:cxn>
                <a:cxn ang="0">
                  <a:pos x="5" y="14"/>
                </a:cxn>
                <a:cxn ang="0">
                  <a:pos x="1" y="19"/>
                </a:cxn>
                <a:cxn ang="0">
                  <a:pos x="0" y="26"/>
                </a:cxn>
                <a:cxn ang="0">
                  <a:pos x="0" y="32"/>
                </a:cxn>
                <a:cxn ang="0">
                  <a:pos x="0" y="32"/>
                </a:cxn>
                <a:cxn ang="0">
                  <a:pos x="0" y="32"/>
                </a:cxn>
                <a:cxn ang="0">
                  <a:pos x="0" y="32"/>
                </a:cxn>
                <a:cxn ang="0">
                  <a:pos x="0" y="38"/>
                </a:cxn>
                <a:cxn ang="0">
                  <a:pos x="1" y="44"/>
                </a:cxn>
                <a:cxn ang="0">
                  <a:pos x="5" y="49"/>
                </a:cxn>
                <a:cxn ang="0">
                  <a:pos x="8" y="54"/>
                </a:cxn>
                <a:cxn ang="0">
                  <a:pos x="13" y="58"/>
                </a:cxn>
                <a:cxn ang="0">
                  <a:pos x="18" y="61"/>
                </a:cxn>
                <a:cxn ang="0">
                  <a:pos x="25" y="63"/>
                </a:cxn>
                <a:cxn ang="0">
                  <a:pos x="32" y="63"/>
                </a:cxn>
                <a:cxn ang="0">
                  <a:pos x="32" y="63"/>
                </a:cxn>
                <a:cxn ang="0">
                  <a:pos x="39" y="63"/>
                </a:cxn>
                <a:cxn ang="0">
                  <a:pos x="44" y="61"/>
                </a:cxn>
                <a:cxn ang="0">
                  <a:pos x="49" y="58"/>
                </a:cxn>
                <a:cxn ang="0">
                  <a:pos x="54" y="54"/>
                </a:cxn>
                <a:cxn ang="0">
                  <a:pos x="57" y="49"/>
                </a:cxn>
                <a:cxn ang="0">
                  <a:pos x="61" y="44"/>
                </a:cxn>
                <a:cxn ang="0">
                  <a:pos x="62" y="38"/>
                </a:cxn>
                <a:cxn ang="0">
                  <a:pos x="64" y="32"/>
                </a:cxn>
                <a:cxn ang="0">
                  <a:pos x="64" y="32"/>
                </a:cxn>
                <a:cxn ang="0">
                  <a:pos x="64" y="32"/>
                </a:cxn>
                <a:cxn ang="0">
                  <a:pos x="64" y="32"/>
                </a:cxn>
                <a:cxn ang="0">
                  <a:pos x="62" y="26"/>
                </a:cxn>
                <a:cxn ang="0">
                  <a:pos x="61" y="19"/>
                </a:cxn>
                <a:cxn ang="0">
                  <a:pos x="57" y="14"/>
                </a:cxn>
                <a:cxn ang="0">
                  <a:pos x="54" y="9"/>
                </a:cxn>
                <a:cxn ang="0">
                  <a:pos x="49" y="5"/>
                </a:cxn>
                <a:cxn ang="0">
                  <a:pos x="44" y="2"/>
                </a:cxn>
                <a:cxn ang="0">
                  <a:pos x="39" y="0"/>
                </a:cxn>
                <a:cxn ang="0">
                  <a:pos x="32" y="0"/>
                </a:cxn>
                <a:cxn ang="0">
                  <a:pos x="32" y="0"/>
                </a:cxn>
              </a:cxnLst>
              <a:rect l="0" t="0" r="r" b="b"/>
              <a:pathLst>
                <a:path w="64" h="63">
                  <a:moveTo>
                    <a:pt x="32" y="0"/>
                  </a:moveTo>
                  <a:lnTo>
                    <a:pt x="32" y="0"/>
                  </a:lnTo>
                  <a:lnTo>
                    <a:pt x="25" y="0"/>
                  </a:lnTo>
                  <a:lnTo>
                    <a:pt x="18" y="2"/>
                  </a:lnTo>
                  <a:lnTo>
                    <a:pt x="13" y="5"/>
                  </a:lnTo>
                  <a:lnTo>
                    <a:pt x="8" y="9"/>
                  </a:lnTo>
                  <a:lnTo>
                    <a:pt x="5" y="14"/>
                  </a:lnTo>
                  <a:lnTo>
                    <a:pt x="1" y="19"/>
                  </a:lnTo>
                  <a:lnTo>
                    <a:pt x="0" y="26"/>
                  </a:lnTo>
                  <a:lnTo>
                    <a:pt x="0" y="32"/>
                  </a:lnTo>
                  <a:lnTo>
                    <a:pt x="0" y="32"/>
                  </a:lnTo>
                  <a:lnTo>
                    <a:pt x="0" y="32"/>
                  </a:lnTo>
                  <a:lnTo>
                    <a:pt x="0" y="32"/>
                  </a:lnTo>
                  <a:lnTo>
                    <a:pt x="0" y="38"/>
                  </a:lnTo>
                  <a:lnTo>
                    <a:pt x="1" y="44"/>
                  </a:lnTo>
                  <a:lnTo>
                    <a:pt x="5" y="49"/>
                  </a:lnTo>
                  <a:lnTo>
                    <a:pt x="8" y="54"/>
                  </a:lnTo>
                  <a:lnTo>
                    <a:pt x="13" y="58"/>
                  </a:lnTo>
                  <a:lnTo>
                    <a:pt x="18" y="61"/>
                  </a:lnTo>
                  <a:lnTo>
                    <a:pt x="25" y="63"/>
                  </a:lnTo>
                  <a:lnTo>
                    <a:pt x="32" y="63"/>
                  </a:lnTo>
                  <a:lnTo>
                    <a:pt x="32" y="63"/>
                  </a:lnTo>
                  <a:lnTo>
                    <a:pt x="39" y="63"/>
                  </a:lnTo>
                  <a:lnTo>
                    <a:pt x="44" y="61"/>
                  </a:lnTo>
                  <a:lnTo>
                    <a:pt x="49" y="58"/>
                  </a:lnTo>
                  <a:lnTo>
                    <a:pt x="54" y="54"/>
                  </a:lnTo>
                  <a:lnTo>
                    <a:pt x="57" y="49"/>
                  </a:lnTo>
                  <a:lnTo>
                    <a:pt x="61" y="44"/>
                  </a:lnTo>
                  <a:lnTo>
                    <a:pt x="62" y="38"/>
                  </a:lnTo>
                  <a:lnTo>
                    <a:pt x="64" y="32"/>
                  </a:lnTo>
                  <a:lnTo>
                    <a:pt x="64" y="32"/>
                  </a:lnTo>
                  <a:lnTo>
                    <a:pt x="64" y="32"/>
                  </a:lnTo>
                  <a:lnTo>
                    <a:pt x="64" y="32"/>
                  </a:lnTo>
                  <a:lnTo>
                    <a:pt x="62" y="26"/>
                  </a:lnTo>
                  <a:lnTo>
                    <a:pt x="61" y="19"/>
                  </a:lnTo>
                  <a:lnTo>
                    <a:pt x="57" y="14"/>
                  </a:lnTo>
                  <a:lnTo>
                    <a:pt x="54" y="9"/>
                  </a:lnTo>
                  <a:lnTo>
                    <a:pt x="49" y="5"/>
                  </a:lnTo>
                  <a:lnTo>
                    <a:pt x="44" y="2"/>
                  </a:lnTo>
                  <a:lnTo>
                    <a:pt x="39" y="0"/>
                  </a:lnTo>
                  <a:lnTo>
                    <a:pt x="32" y="0"/>
                  </a:lnTo>
                  <a:lnTo>
                    <a:pt x="32" y="0"/>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sp>
          <p:nvSpPr>
            <p:cNvPr id="74" name="Freeform 42">
              <a:extLst>
                <a:ext uri="{FF2B5EF4-FFF2-40B4-BE49-F238E27FC236}">
                  <a16:creationId xmlns:a16="http://schemas.microsoft.com/office/drawing/2014/main" id="{39529224-D5CE-40A3-AE60-C6805DEE86F0}"/>
                </a:ext>
              </a:extLst>
            </p:cNvPr>
            <p:cNvSpPr>
              <a:spLocks/>
            </p:cNvSpPr>
            <p:nvPr/>
          </p:nvSpPr>
          <p:spPr bwMode="auto">
            <a:xfrm>
              <a:off x="2415052" y="5386764"/>
              <a:ext cx="91423" cy="91421"/>
            </a:xfrm>
            <a:custGeom>
              <a:avLst/>
              <a:gdLst/>
              <a:ahLst/>
              <a:cxnLst>
                <a:cxn ang="0">
                  <a:pos x="80" y="0"/>
                </a:cxn>
                <a:cxn ang="0">
                  <a:pos x="80" y="0"/>
                </a:cxn>
                <a:cxn ang="0">
                  <a:pos x="71" y="0"/>
                </a:cxn>
                <a:cxn ang="0">
                  <a:pos x="61" y="2"/>
                </a:cxn>
                <a:cxn ang="0">
                  <a:pos x="53" y="7"/>
                </a:cxn>
                <a:cxn ang="0">
                  <a:pos x="44" y="12"/>
                </a:cxn>
                <a:cxn ang="0">
                  <a:pos x="0" y="51"/>
                </a:cxn>
                <a:cxn ang="0">
                  <a:pos x="80" y="138"/>
                </a:cxn>
                <a:cxn ang="0">
                  <a:pos x="123" y="100"/>
                </a:cxn>
                <a:cxn ang="0">
                  <a:pos x="123" y="100"/>
                </a:cxn>
                <a:cxn ang="0">
                  <a:pos x="130" y="93"/>
                </a:cxn>
                <a:cxn ang="0">
                  <a:pos x="135" y="84"/>
                </a:cxn>
                <a:cxn ang="0">
                  <a:pos x="139" y="76"/>
                </a:cxn>
                <a:cxn ang="0">
                  <a:pos x="139" y="66"/>
                </a:cxn>
                <a:cxn ang="0">
                  <a:pos x="139" y="56"/>
                </a:cxn>
                <a:cxn ang="0">
                  <a:pos x="137" y="47"/>
                </a:cxn>
                <a:cxn ang="0">
                  <a:pos x="134" y="39"/>
                </a:cxn>
                <a:cxn ang="0">
                  <a:pos x="127" y="30"/>
                </a:cxn>
                <a:cxn ang="0">
                  <a:pos x="115" y="15"/>
                </a:cxn>
                <a:cxn ang="0">
                  <a:pos x="115" y="15"/>
                </a:cxn>
                <a:cxn ang="0">
                  <a:pos x="107" y="8"/>
                </a:cxn>
                <a:cxn ang="0">
                  <a:pos x="98" y="3"/>
                </a:cxn>
                <a:cxn ang="0">
                  <a:pos x="90" y="0"/>
                </a:cxn>
                <a:cxn ang="0">
                  <a:pos x="80" y="0"/>
                </a:cxn>
                <a:cxn ang="0">
                  <a:pos x="80" y="0"/>
                </a:cxn>
              </a:cxnLst>
              <a:rect l="0" t="0" r="r" b="b"/>
              <a:pathLst>
                <a:path w="139" h="138">
                  <a:moveTo>
                    <a:pt x="80" y="0"/>
                  </a:moveTo>
                  <a:lnTo>
                    <a:pt x="80" y="0"/>
                  </a:lnTo>
                  <a:lnTo>
                    <a:pt x="71" y="0"/>
                  </a:lnTo>
                  <a:lnTo>
                    <a:pt x="61" y="2"/>
                  </a:lnTo>
                  <a:lnTo>
                    <a:pt x="53" y="7"/>
                  </a:lnTo>
                  <a:lnTo>
                    <a:pt x="44" y="12"/>
                  </a:lnTo>
                  <a:lnTo>
                    <a:pt x="0" y="51"/>
                  </a:lnTo>
                  <a:lnTo>
                    <a:pt x="80" y="138"/>
                  </a:lnTo>
                  <a:lnTo>
                    <a:pt x="123" y="100"/>
                  </a:lnTo>
                  <a:lnTo>
                    <a:pt x="123" y="100"/>
                  </a:lnTo>
                  <a:lnTo>
                    <a:pt x="130" y="93"/>
                  </a:lnTo>
                  <a:lnTo>
                    <a:pt x="135" y="84"/>
                  </a:lnTo>
                  <a:lnTo>
                    <a:pt x="139" y="76"/>
                  </a:lnTo>
                  <a:lnTo>
                    <a:pt x="139" y="66"/>
                  </a:lnTo>
                  <a:lnTo>
                    <a:pt x="139" y="56"/>
                  </a:lnTo>
                  <a:lnTo>
                    <a:pt x="137" y="47"/>
                  </a:lnTo>
                  <a:lnTo>
                    <a:pt x="134" y="39"/>
                  </a:lnTo>
                  <a:lnTo>
                    <a:pt x="127" y="30"/>
                  </a:lnTo>
                  <a:lnTo>
                    <a:pt x="115" y="15"/>
                  </a:lnTo>
                  <a:lnTo>
                    <a:pt x="115" y="15"/>
                  </a:lnTo>
                  <a:lnTo>
                    <a:pt x="107" y="8"/>
                  </a:lnTo>
                  <a:lnTo>
                    <a:pt x="98" y="3"/>
                  </a:lnTo>
                  <a:lnTo>
                    <a:pt x="90" y="0"/>
                  </a:lnTo>
                  <a:lnTo>
                    <a:pt x="80" y="0"/>
                  </a:lnTo>
                  <a:lnTo>
                    <a:pt x="80" y="0"/>
                  </a:lnTo>
                  <a:close/>
                </a:path>
              </a:pathLst>
            </a:custGeom>
            <a:grpFill/>
            <a:ln w="9525">
              <a:noFill/>
              <a:round/>
              <a:headEnd/>
              <a:tailEnd/>
            </a:ln>
          </p:spPr>
          <p:txBody>
            <a:bodyPr vert="horz" wrap="square" lIns="63845" tIns="31922" rIns="63845" bIns="31922" numCol="1" anchor="t" anchorCtr="0" compatLnSpc="1">
              <a:prstTxWarp prst="textNoShape">
                <a:avLst/>
              </a:prstTxWarp>
            </a:bodyPr>
            <a:lstStyle/>
            <a:p>
              <a:pPr fontAlgn="base">
                <a:spcBef>
                  <a:spcPct val="0"/>
                </a:spcBef>
                <a:spcAft>
                  <a:spcPct val="0"/>
                </a:spcAft>
              </a:pPr>
              <a:endParaRPr lang="zh-CN" altLang="en-US" sz="1675">
                <a:solidFill>
                  <a:srgbClr val="00B0F0"/>
                </a:solidFill>
                <a:latin typeface="Calibri" pitchFamily="34" charset="0"/>
                <a:ea typeface="华文细黑"/>
                <a:cs typeface="Arial" panose="020B0604020202020204" pitchFamily="34" charset="0"/>
              </a:endParaRPr>
            </a:p>
          </p:txBody>
        </p:sp>
      </p:grpSp>
      <p:sp>
        <p:nvSpPr>
          <p:cNvPr id="50" name="Freeform 15">
            <a:extLst>
              <a:ext uri="{FF2B5EF4-FFF2-40B4-BE49-F238E27FC236}">
                <a16:creationId xmlns:a16="http://schemas.microsoft.com/office/drawing/2014/main" id="{952CD9A5-F8A9-4517-8F3C-9A75BF618EBD}"/>
              </a:ext>
            </a:extLst>
          </p:cNvPr>
          <p:cNvSpPr>
            <a:spLocks/>
          </p:cNvSpPr>
          <p:nvPr/>
        </p:nvSpPr>
        <p:spPr bwMode="auto">
          <a:xfrm rot="1084622">
            <a:off x="2579574" y="2096932"/>
            <a:ext cx="1195619" cy="200271"/>
          </a:xfrm>
          <a:custGeom>
            <a:avLst/>
            <a:gdLst>
              <a:gd name="T0" fmla="*/ 2147483647 w 393"/>
              <a:gd name="T1" fmla="*/ 0 h 131"/>
              <a:gd name="T2" fmla="*/ 2147483647 w 393"/>
              <a:gd name="T3" fmla="*/ 2147483647 h 131"/>
              <a:gd name="T4" fmla="*/ 2147483647 w 393"/>
              <a:gd name="T5" fmla="*/ 2147483647 h 131"/>
              <a:gd name="T6" fmla="*/ 2147483647 w 393"/>
              <a:gd name="T7" fmla="*/ 2147483647 h 131"/>
              <a:gd name="T8" fmla="*/ 0 w 393"/>
              <a:gd name="T9" fmla="*/ 2147483647 h 131"/>
              <a:gd name="T10" fmla="*/ 2147483647 w 393"/>
              <a:gd name="T11" fmla="*/ 2147483647 h 131"/>
              <a:gd name="T12" fmla="*/ 2147483647 w 393"/>
              <a:gd name="T13" fmla="*/ 0 h 131"/>
              <a:gd name="T14" fmla="*/ 0 60000 65536"/>
              <a:gd name="T15" fmla="*/ 0 60000 65536"/>
              <a:gd name="T16" fmla="*/ 0 60000 65536"/>
              <a:gd name="T17" fmla="*/ 0 60000 65536"/>
              <a:gd name="T18" fmla="*/ 0 60000 65536"/>
              <a:gd name="T19" fmla="*/ 0 60000 65536"/>
              <a:gd name="T20" fmla="*/ 0 60000 65536"/>
              <a:gd name="T21" fmla="*/ 0 w 393"/>
              <a:gd name="T22" fmla="*/ 0 h 131"/>
              <a:gd name="T23" fmla="*/ 393 w 393"/>
              <a:gd name="T24" fmla="*/ 131 h 1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3" h="131">
                <a:moveTo>
                  <a:pt x="163" y="0"/>
                </a:moveTo>
                <a:lnTo>
                  <a:pt x="393" y="119"/>
                </a:lnTo>
                <a:lnTo>
                  <a:pt x="219" y="60"/>
                </a:lnTo>
                <a:lnTo>
                  <a:pt x="247" y="131"/>
                </a:lnTo>
                <a:lnTo>
                  <a:pt x="0" y="12"/>
                </a:lnTo>
                <a:lnTo>
                  <a:pt x="182" y="76"/>
                </a:lnTo>
                <a:lnTo>
                  <a:pt x="163" y="0"/>
                </a:lnTo>
                <a:close/>
              </a:path>
            </a:pathLst>
          </a:custGeom>
          <a:solidFill>
            <a:srgbClr val="FFCC66"/>
          </a:solidFill>
          <a:ln w="9525">
            <a:solidFill>
              <a:srgbClr val="FFFF99"/>
            </a:solidFill>
            <a:prstDash val="solid"/>
            <a:round/>
            <a:headEnd/>
            <a:tailEnd/>
          </a:ln>
        </p:spPr>
        <p:txBody>
          <a:bodyPr/>
          <a:lstStyle/>
          <a:p>
            <a:pPr>
              <a:defRPr/>
            </a:pPr>
            <a:endParaRPr lang="zh-CN" altLang="en-US" sz="1484" kern="0">
              <a:solidFill>
                <a:prstClr val="black"/>
              </a:solidFill>
              <a:effectLst>
                <a:outerShdw blurRad="38100" dist="38100" dir="2700000" algn="tl">
                  <a:srgbClr val="000000">
                    <a:alpha val="43137"/>
                  </a:srgbClr>
                </a:outerShdw>
              </a:effectLst>
              <a:latin typeface="Calibri" pitchFamily="34" charset="0"/>
              <a:ea typeface="宋体" charset="-122"/>
            </a:endParaRPr>
          </a:p>
        </p:txBody>
      </p:sp>
      <p:grpSp>
        <p:nvGrpSpPr>
          <p:cNvPr id="51" name="Group 31">
            <a:extLst>
              <a:ext uri="{FF2B5EF4-FFF2-40B4-BE49-F238E27FC236}">
                <a16:creationId xmlns:a16="http://schemas.microsoft.com/office/drawing/2014/main" id="{6AD45A42-E616-4C7A-84B0-22BF6ED707D6}"/>
              </a:ext>
            </a:extLst>
          </p:cNvPr>
          <p:cNvGrpSpPr>
            <a:grpSpLocks noChangeAspect="1"/>
          </p:cNvGrpSpPr>
          <p:nvPr/>
        </p:nvGrpSpPr>
        <p:grpSpPr bwMode="auto">
          <a:xfrm>
            <a:off x="3873066" y="2548892"/>
            <a:ext cx="428281" cy="629082"/>
            <a:chOff x="597" y="1842"/>
            <a:chExt cx="1826" cy="2320"/>
          </a:xfrm>
          <a:solidFill>
            <a:srgbClr val="7195FB"/>
          </a:solidFill>
          <a:effectLst>
            <a:outerShdw blurRad="50800" dist="38100" dir="2700000" algn="tl" rotWithShape="0">
              <a:prstClr val="black">
                <a:alpha val="40000"/>
              </a:prstClr>
            </a:outerShdw>
          </a:effectLst>
        </p:grpSpPr>
        <p:sp>
          <p:nvSpPr>
            <p:cNvPr id="62" name="Freeform 32">
              <a:extLst>
                <a:ext uri="{FF2B5EF4-FFF2-40B4-BE49-F238E27FC236}">
                  <a16:creationId xmlns:a16="http://schemas.microsoft.com/office/drawing/2014/main" id="{6B4EE056-6018-4A7F-A8C9-AB0D834954F3}"/>
                </a:ext>
              </a:extLst>
            </p:cNvPr>
            <p:cNvSpPr>
              <a:spLocks/>
            </p:cNvSpPr>
            <p:nvPr/>
          </p:nvSpPr>
          <p:spPr bwMode="auto">
            <a:xfrm>
              <a:off x="1097" y="2206"/>
              <a:ext cx="217" cy="580"/>
            </a:xfrm>
            <a:custGeom>
              <a:avLst/>
              <a:gdLst/>
              <a:ahLst/>
              <a:cxnLst>
                <a:cxn ang="0">
                  <a:pos x="203" y="486"/>
                </a:cxn>
                <a:cxn ang="0">
                  <a:pos x="163" y="445"/>
                </a:cxn>
                <a:cxn ang="0">
                  <a:pos x="136" y="391"/>
                </a:cxn>
                <a:cxn ang="0">
                  <a:pos x="122" y="351"/>
                </a:cxn>
                <a:cxn ang="0">
                  <a:pos x="122" y="297"/>
                </a:cxn>
                <a:cxn ang="0">
                  <a:pos x="122" y="243"/>
                </a:cxn>
                <a:cxn ang="0">
                  <a:pos x="136" y="203"/>
                </a:cxn>
                <a:cxn ang="0">
                  <a:pos x="163" y="149"/>
                </a:cxn>
                <a:cxn ang="0">
                  <a:pos x="203" y="95"/>
                </a:cxn>
                <a:cxn ang="0">
                  <a:pos x="217" y="81"/>
                </a:cxn>
                <a:cxn ang="0">
                  <a:pos x="217" y="54"/>
                </a:cxn>
                <a:cxn ang="0">
                  <a:pos x="217" y="41"/>
                </a:cxn>
                <a:cxn ang="0">
                  <a:pos x="203" y="14"/>
                </a:cxn>
                <a:cxn ang="0">
                  <a:pos x="190" y="0"/>
                </a:cxn>
                <a:cxn ang="0">
                  <a:pos x="163" y="0"/>
                </a:cxn>
                <a:cxn ang="0">
                  <a:pos x="136" y="0"/>
                </a:cxn>
                <a:cxn ang="0">
                  <a:pos x="122" y="14"/>
                </a:cxn>
                <a:cxn ang="0">
                  <a:pos x="68" y="81"/>
                </a:cxn>
                <a:cxn ang="0">
                  <a:pos x="27" y="162"/>
                </a:cxn>
                <a:cxn ang="0">
                  <a:pos x="14" y="230"/>
                </a:cxn>
                <a:cxn ang="0">
                  <a:pos x="0" y="297"/>
                </a:cxn>
                <a:cxn ang="0">
                  <a:pos x="14" y="364"/>
                </a:cxn>
                <a:cxn ang="0">
                  <a:pos x="41" y="445"/>
                </a:cxn>
                <a:cxn ang="0">
                  <a:pos x="68" y="513"/>
                </a:cxn>
                <a:cxn ang="0">
                  <a:pos x="122" y="567"/>
                </a:cxn>
                <a:cxn ang="0">
                  <a:pos x="136" y="580"/>
                </a:cxn>
                <a:cxn ang="0">
                  <a:pos x="163" y="580"/>
                </a:cxn>
                <a:cxn ang="0">
                  <a:pos x="190" y="580"/>
                </a:cxn>
                <a:cxn ang="0">
                  <a:pos x="203" y="567"/>
                </a:cxn>
                <a:cxn ang="0">
                  <a:pos x="217" y="553"/>
                </a:cxn>
                <a:cxn ang="0">
                  <a:pos x="217" y="540"/>
                </a:cxn>
                <a:cxn ang="0">
                  <a:pos x="217" y="513"/>
                </a:cxn>
                <a:cxn ang="0">
                  <a:pos x="203" y="486"/>
                </a:cxn>
              </a:cxnLst>
              <a:rect l="0" t="0" r="r" b="b"/>
              <a:pathLst>
                <a:path w="217" h="580">
                  <a:moveTo>
                    <a:pt x="203" y="486"/>
                  </a:moveTo>
                  <a:lnTo>
                    <a:pt x="163" y="445"/>
                  </a:lnTo>
                  <a:lnTo>
                    <a:pt x="136" y="391"/>
                  </a:lnTo>
                  <a:lnTo>
                    <a:pt x="122" y="351"/>
                  </a:lnTo>
                  <a:lnTo>
                    <a:pt x="122" y="297"/>
                  </a:lnTo>
                  <a:lnTo>
                    <a:pt x="122" y="243"/>
                  </a:lnTo>
                  <a:lnTo>
                    <a:pt x="136" y="203"/>
                  </a:lnTo>
                  <a:lnTo>
                    <a:pt x="163" y="149"/>
                  </a:lnTo>
                  <a:lnTo>
                    <a:pt x="203" y="95"/>
                  </a:lnTo>
                  <a:lnTo>
                    <a:pt x="217" y="81"/>
                  </a:lnTo>
                  <a:lnTo>
                    <a:pt x="217" y="54"/>
                  </a:lnTo>
                  <a:lnTo>
                    <a:pt x="217" y="41"/>
                  </a:lnTo>
                  <a:lnTo>
                    <a:pt x="203" y="14"/>
                  </a:lnTo>
                  <a:lnTo>
                    <a:pt x="190" y="0"/>
                  </a:lnTo>
                  <a:lnTo>
                    <a:pt x="163" y="0"/>
                  </a:lnTo>
                  <a:lnTo>
                    <a:pt x="136" y="0"/>
                  </a:lnTo>
                  <a:lnTo>
                    <a:pt x="122" y="14"/>
                  </a:lnTo>
                  <a:lnTo>
                    <a:pt x="68" y="81"/>
                  </a:lnTo>
                  <a:lnTo>
                    <a:pt x="27" y="162"/>
                  </a:lnTo>
                  <a:lnTo>
                    <a:pt x="14" y="230"/>
                  </a:lnTo>
                  <a:lnTo>
                    <a:pt x="0" y="297"/>
                  </a:lnTo>
                  <a:lnTo>
                    <a:pt x="14" y="364"/>
                  </a:lnTo>
                  <a:lnTo>
                    <a:pt x="41" y="445"/>
                  </a:lnTo>
                  <a:lnTo>
                    <a:pt x="68" y="513"/>
                  </a:lnTo>
                  <a:lnTo>
                    <a:pt x="122" y="567"/>
                  </a:lnTo>
                  <a:lnTo>
                    <a:pt x="136" y="580"/>
                  </a:lnTo>
                  <a:lnTo>
                    <a:pt x="163" y="580"/>
                  </a:lnTo>
                  <a:lnTo>
                    <a:pt x="190" y="580"/>
                  </a:lnTo>
                  <a:lnTo>
                    <a:pt x="203" y="567"/>
                  </a:lnTo>
                  <a:lnTo>
                    <a:pt x="217" y="553"/>
                  </a:lnTo>
                  <a:lnTo>
                    <a:pt x="217" y="540"/>
                  </a:lnTo>
                  <a:lnTo>
                    <a:pt x="217" y="513"/>
                  </a:lnTo>
                  <a:lnTo>
                    <a:pt x="203" y="486"/>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sp>
          <p:nvSpPr>
            <p:cNvPr id="63" name="Freeform 33">
              <a:extLst>
                <a:ext uri="{FF2B5EF4-FFF2-40B4-BE49-F238E27FC236}">
                  <a16:creationId xmlns:a16="http://schemas.microsoft.com/office/drawing/2014/main" id="{58F7E018-AF34-4B8D-9291-A619159E5217}"/>
                </a:ext>
              </a:extLst>
            </p:cNvPr>
            <p:cNvSpPr>
              <a:spLocks/>
            </p:cNvSpPr>
            <p:nvPr/>
          </p:nvSpPr>
          <p:spPr bwMode="auto">
            <a:xfrm>
              <a:off x="854" y="2031"/>
              <a:ext cx="284" cy="944"/>
            </a:xfrm>
            <a:custGeom>
              <a:avLst/>
              <a:gdLst/>
              <a:ahLst/>
              <a:cxnLst>
                <a:cxn ang="0">
                  <a:pos x="189" y="917"/>
                </a:cxn>
                <a:cxn ang="0">
                  <a:pos x="203" y="931"/>
                </a:cxn>
                <a:cxn ang="0">
                  <a:pos x="230" y="944"/>
                </a:cxn>
                <a:cxn ang="0">
                  <a:pos x="243" y="931"/>
                </a:cxn>
                <a:cxn ang="0">
                  <a:pos x="270" y="917"/>
                </a:cxn>
                <a:cxn ang="0">
                  <a:pos x="284" y="904"/>
                </a:cxn>
                <a:cxn ang="0">
                  <a:pos x="284" y="877"/>
                </a:cxn>
                <a:cxn ang="0">
                  <a:pos x="284" y="863"/>
                </a:cxn>
                <a:cxn ang="0">
                  <a:pos x="270" y="836"/>
                </a:cxn>
                <a:cxn ang="0">
                  <a:pos x="270" y="836"/>
                </a:cxn>
                <a:cxn ang="0">
                  <a:pos x="203" y="755"/>
                </a:cxn>
                <a:cxn ang="0">
                  <a:pos x="149" y="661"/>
                </a:cxn>
                <a:cxn ang="0">
                  <a:pos x="121" y="566"/>
                </a:cxn>
                <a:cxn ang="0">
                  <a:pos x="108" y="472"/>
                </a:cxn>
                <a:cxn ang="0">
                  <a:pos x="121" y="364"/>
                </a:cxn>
                <a:cxn ang="0">
                  <a:pos x="149" y="270"/>
                </a:cxn>
                <a:cxn ang="0">
                  <a:pos x="203" y="175"/>
                </a:cxn>
                <a:cxn ang="0">
                  <a:pos x="270" y="94"/>
                </a:cxn>
                <a:cxn ang="0">
                  <a:pos x="284" y="81"/>
                </a:cxn>
                <a:cxn ang="0">
                  <a:pos x="284" y="54"/>
                </a:cxn>
                <a:cxn ang="0">
                  <a:pos x="284" y="27"/>
                </a:cxn>
                <a:cxn ang="0">
                  <a:pos x="270" y="13"/>
                </a:cxn>
                <a:cxn ang="0">
                  <a:pos x="243" y="0"/>
                </a:cxn>
                <a:cxn ang="0">
                  <a:pos x="230" y="0"/>
                </a:cxn>
                <a:cxn ang="0">
                  <a:pos x="203" y="0"/>
                </a:cxn>
                <a:cxn ang="0">
                  <a:pos x="189" y="13"/>
                </a:cxn>
                <a:cxn ang="0">
                  <a:pos x="108" y="108"/>
                </a:cxn>
                <a:cxn ang="0">
                  <a:pos x="40" y="229"/>
                </a:cxn>
                <a:cxn ang="0">
                  <a:pos x="13" y="351"/>
                </a:cxn>
                <a:cxn ang="0">
                  <a:pos x="0" y="472"/>
                </a:cxn>
                <a:cxn ang="0">
                  <a:pos x="13" y="593"/>
                </a:cxn>
                <a:cxn ang="0">
                  <a:pos x="40" y="715"/>
                </a:cxn>
                <a:cxn ang="0">
                  <a:pos x="108" y="823"/>
                </a:cxn>
                <a:cxn ang="0">
                  <a:pos x="189" y="917"/>
                </a:cxn>
              </a:cxnLst>
              <a:rect l="0" t="0" r="r" b="b"/>
              <a:pathLst>
                <a:path w="284" h="944">
                  <a:moveTo>
                    <a:pt x="189" y="917"/>
                  </a:moveTo>
                  <a:lnTo>
                    <a:pt x="203" y="931"/>
                  </a:lnTo>
                  <a:lnTo>
                    <a:pt x="230" y="944"/>
                  </a:lnTo>
                  <a:lnTo>
                    <a:pt x="243" y="931"/>
                  </a:lnTo>
                  <a:lnTo>
                    <a:pt x="270" y="917"/>
                  </a:lnTo>
                  <a:lnTo>
                    <a:pt x="284" y="904"/>
                  </a:lnTo>
                  <a:lnTo>
                    <a:pt x="284" y="877"/>
                  </a:lnTo>
                  <a:lnTo>
                    <a:pt x="284" y="863"/>
                  </a:lnTo>
                  <a:lnTo>
                    <a:pt x="270" y="836"/>
                  </a:lnTo>
                  <a:lnTo>
                    <a:pt x="270" y="836"/>
                  </a:lnTo>
                  <a:lnTo>
                    <a:pt x="203" y="755"/>
                  </a:lnTo>
                  <a:lnTo>
                    <a:pt x="149" y="661"/>
                  </a:lnTo>
                  <a:lnTo>
                    <a:pt x="121" y="566"/>
                  </a:lnTo>
                  <a:lnTo>
                    <a:pt x="108" y="472"/>
                  </a:lnTo>
                  <a:lnTo>
                    <a:pt x="121" y="364"/>
                  </a:lnTo>
                  <a:lnTo>
                    <a:pt x="149" y="270"/>
                  </a:lnTo>
                  <a:lnTo>
                    <a:pt x="203" y="175"/>
                  </a:lnTo>
                  <a:lnTo>
                    <a:pt x="270" y="94"/>
                  </a:lnTo>
                  <a:lnTo>
                    <a:pt x="284" y="81"/>
                  </a:lnTo>
                  <a:lnTo>
                    <a:pt x="284" y="54"/>
                  </a:lnTo>
                  <a:lnTo>
                    <a:pt x="284" y="27"/>
                  </a:lnTo>
                  <a:lnTo>
                    <a:pt x="270" y="13"/>
                  </a:lnTo>
                  <a:lnTo>
                    <a:pt x="243" y="0"/>
                  </a:lnTo>
                  <a:lnTo>
                    <a:pt x="230" y="0"/>
                  </a:lnTo>
                  <a:lnTo>
                    <a:pt x="203" y="0"/>
                  </a:lnTo>
                  <a:lnTo>
                    <a:pt x="189" y="13"/>
                  </a:lnTo>
                  <a:lnTo>
                    <a:pt x="108" y="108"/>
                  </a:lnTo>
                  <a:lnTo>
                    <a:pt x="40" y="229"/>
                  </a:lnTo>
                  <a:lnTo>
                    <a:pt x="13" y="351"/>
                  </a:lnTo>
                  <a:lnTo>
                    <a:pt x="0" y="472"/>
                  </a:lnTo>
                  <a:lnTo>
                    <a:pt x="13" y="593"/>
                  </a:lnTo>
                  <a:lnTo>
                    <a:pt x="40" y="715"/>
                  </a:lnTo>
                  <a:lnTo>
                    <a:pt x="108" y="823"/>
                  </a:lnTo>
                  <a:lnTo>
                    <a:pt x="189" y="917"/>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sp>
          <p:nvSpPr>
            <p:cNvPr id="64" name="Freeform 34">
              <a:extLst>
                <a:ext uri="{FF2B5EF4-FFF2-40B4-BE49-F238E27FC236}">
                  <a16:creationId xmlns:a16="http://schemas.microsoft.com/office/drawing/2014/main" id="{8F29587B-A86C-4781-B453-B16408155816}"/>
                </a:ext>
              </a:extLst>
            </p:cNvPr>
            <p:cNvSpPr>
              <a:spLocks/>
            </p:cNvSpPr>
            <p:nvPr/>
          </p:nvSpPr>
          <p:spPr bwMode="auto">
            <a:xfrm>
              <a:off x="597" y="1855"/>
              <a:ext cx="365" cy="1309"/>
            </a:xfrm>
            <a:custGeom>
              <a:avLst/>
              <a:gdLst/>
              <a:ahLst/>
              <a:cxnLst>
                <a:cxn ang="0">
                  <a:pos x="311" y="1309"/>
                </a:cxn>
                <a:cxn ang="0">
                  <a:pos x="338" y="1296"/>
                </a:cxn>
                <a:cxn ang="0">
                  <a:pos x="351" y="1282"/>
                </a:cxn>
                <a:cxn ang="0">
                  <a:pos x="365" y="1269"/>
                </a:cxn>
                <a:cxn ang="0">
                  <a:pos x="365" y="1242"/>
                </a:cxn>
                <a:cxn ang="0">
                  <a:pos x="365" y="1228"/>
                </a:cxn>
                <a:cxn ang="0">
                  <a:pos x="351" y="1201"/>
                </a:cxn>
                <a:cxn ang="0">
                  <a:pos x="351" y="1201"/>
                </a:cxn>
                <a:cxn ang="0">
                  <a:pos x="297" y="1147"/>
                </a:cxn>
                <a:cxn ang="0">
                  <a:pos x="243" y="1066"/>
                </a:cxn>
                <a:cxn ang="0">
                  <a:pos x="203" y="999"/>
                </a:cxn>
                <a:cxn ang="0">
                  <a:pos x="176" y="931"/>
                </a:cxn>
                <a:cxn ang="0">
                  <a:pos x="148" y="850"/>
                </a:cxn>
                <a:cxn ang="0">
                  <a:pos x="121" y="769"/>
                </a:cxn>
                <a:cxn ang="0">
                  <a:pos x="108" y="702"/>
                </a:cxn>
                <a:cxn ang="0">
                  <a:pos x="108" y="621"/>
                </a:cxn>
                <a:cxn ang="0">
                  <a:pos x="108" y="540"/>
                </a:cxn>
                <a:cxn ang="0">
                  <a:pos x="121" y="473"/>
                </a:cxn>
                <a:cxn ang="0">
                  <a:pos x="135" y="405"/>
                </a:cxn>
                <a:cxn ang="0">
                  <a:pos x="162" y="338"/>
                </a:cxn>
                <a:cxn ang="0">
                  <a:pos x="189" y="270"/>
                </a:cxn>
                <a:cxn ang="0">
                  <a:pos x="230" y="203"/>
                </a:cxn>
                <a:cxn ang="0">
                  <a:pos x="270" y="149"/>
                </a:cxn>
                <a:cxn ang="0">
                  <a:pos x="324" y="95"/>
                </a:cxn>
                <a:cxn ang="0">
                  <a:pos x="338" y="68"/>
                </a:cxn>
                <a:cxn ang="0">
                  <a:pos x="351" y="54"/>
                </a:cxn>
                <a:cxn ang="0">
                  <a:pos x="338" y="27"/>
                </a:cxn>
                <a:cxn ang="0">
                  <a:pos x="324" y="14"/>
                </a:cxn>
                <a:cxn ang="0">
                  <a:pos x="311" y="0"/>
                </a:cxn>
                <a:cxn ang="0">
                  <a:pos x="284" y="0"/>
                </a:cxn>
                <a:cxn ang="0">
                  <a:pos x="270" y="0"/>
                </a:cxn>
                <a:cxn ang="0">
                  <a:pos x="243" y="14"/>
                </a:cxn>
                <a:cxn ang="0">
                  <a:pos x="189" y="68"/>
                </a:cxn>
                <a:cxn ang="0">
                  <a:pos x="135" y="135"/>
                </a:cxn>
                <a:cxn ang="0">
                  <a:pos x="94" y="216"/>
                </a:cxn>
                <a:cxn ang="0">
                  <a:pos x="54" y="297"/>
                </a:cxn>
                <a:cxn ang="0">
                  <a:pos x="27" y="365"/>
                </a:cxn>
                <a:cxn ang="0">
                  <a:pos x="13" y="446"/>
                </a:cxn>
                <a:cxn ang="0">
                  <a:pos x="0" y="540"/>
                </a:cxn>
                <a:cxn ang="0">
                  <a:pos x="0" y="621"/>
                </a:cxn>
                <a:cxn ang="0">
                  <a:pos x="0" y="702"/>
                </a:cxn>
                <a:cxn ang="0">
                  <a:pos x="13" y="796"/>
                </a:cxn>
                <a:cxn ang="0">
                  <a:pos x="27" y="877"/>
                </a:cxn>
                <a:cxn ang="0">
                  <a:pos x="67" y="972"/>
                </a:cxn>
                <a:cxn ang="0">
                  <a:pos x="94" y="1053"/>
                </a:cxn>
                <a:cxn ang="0">
                  <a:pos x="148" y="1134"/>
                </a:cxn>
                <a:cxn ang="0">
                  <a:pos x="203" y="1215"/>
                </a:cxn>
                <a:cxn ang="0">
                  <a:pos x="270" y="1282"/>
                </a:cxn>
                <a:cxn ang="0">
                  <a:pos x="284" y="1296"/>
                </a:cxn>
                <a:cxn ang="0">
                  <a:pos x="311" y="1309"/>
                </a:cxn>
              </a:cxnLst>
              <a:rect l="0" t="0" r="r" b="b"/>
              <a:pathLst>
                <a:path w="365" h="1309">
                  <a:moveTo>
                    <a:pt x="311" y="1309"/>
                  </a:moveTo>
                  <a:lnTo>
                    <a:pt x="338" y="1296"/>
                  </a:lnTo>
                  <a:lnTo>
                    <a:pt x="351" y="1282"/>
                  </a:lnTo>
                  <a:lnTo>
                    <a:pt x="365" y="1269"/>
                  </a:lnTo>
                  <a:lnTo>
                    <a:pt x="365" y="1242"/>
                  </a:lnTo>
                  <a:lnTo>
                    <a:pt x="365" y="1228"/>
                  </a:lnTo>
                  <a:lnTo>
                    <a:pt x="351" y="1201"/>
                  </a:lnTo>
                  <a:lnTo>
                    <a:pt x="351" y="1201"/>
                  </a:lnTo>
                  <a:lnTo>
                    <a:pt x="297" y="1147"/>
                  </a:lnTo>
                  <a:lnTo>
                    <a:pt x="243" y="1066"/>
                  </a:lnTo>
                  <a:lnTo>
                    <a:pt x="203" y="999"/>
                  </a:lnTo>
                  <a:lnTo>
                    <a:pt x="176" y="931"/>
                  </a:lnTo>
                  <a:lnTo>
                    <a:pt x="148" y="850"/>
                  </a:lnTo>
                  <a:lnTo>
                    <a:pt x="121" y="769"/>
                  </a:lnTo>
                  <a:lnTo>
                    <a:pt x="108" y="702"/>
                  </a:lnTo>
                  <a:lnTo>
                    <a:pt x="108" y="621"/>
                  </a:lnTo>
                  <a:lnTo>
                    <a:pt x="108" y="540"/>
                  </a:lnTo>
                  <a:lnTo>
                    <a:pt x="121" y="473"/>
                  </a:lnTo>
                  <a:lnTo>
                    <a:pt x="135" y="405"/>
                  </a:lnTo>
                  <a:lnTo>
                    <a:pt x="162" y="338"/>
                  </a:lnTo>
                  <a:lnTo>
                    <a:pt x="189" y="270"/>
                  </a:lnTo>
                  <a:lnTo>
                    <a:pt x="230" y="203"/>
                  </a:lnTo>
                  <a:lnTo>
                    <a:pt x="270" y="149"/>
                  </a:lnTo>
                  <a:lnTo>
                    <a:pt x="324" y="95"/>
                  </a:lnTo>
                  <a:lnTo>
                    <a:pt x="338" y="68"/>
                  </a:lnTo>
                  <a:lnTo>
                    <a:pt x="351" y="54"/>
                  </a:lnTo>
                  <a:lnTo>
                    <a:pt x="338" y="27"/>
                  </a:lnTo>
                  <a:lnTo>
                    <a:pt x="324" y="14"/>
                  </a:lnTo>
                  <a:lnTo>
                    <a:pt x="311" y="0"/>
                  </a:lnTo>
                  <a:lnTo>
                    <a:pt x="284" y="0"/>
                  </a:lnTo>
                  <a:lnTo>
                    <a:pt x="270" y="0"/>
                  </a:lnTo>
                  <a:lnTo>
                    <a:pt x="243" y="14"/>
                  </a:lnTo>
                  <a:lnTo>
                    <a:pt x="189" y="68"/>
                  </a:lnTo>
                  <a:lnTo>
                    <a:pt x="135" y="135"/>
                  </a:lnTo>
                  <a:lnTo>
                    <a:pt x="94" y="216"/>
                  </a:lnTo>
                  <a:lnTo>
                    <a:pt x="54" y="297"/>
                  </a:lnTo>
                  <a:lnTo>
                    <a:pt x="27" y="365"/>
                  </a:lnTo>
                  <a:lnTo>
                    <a:pt x="13" y="446"/>
                  </a:lnTo>
                  <a:lnTo>
                    <a:pt x="0" y="540"/>
                  </a:lnTo>
                  <a:lnTo>
                    <a:pt x="0" y="621"/>
                  </a:lnTo>
                  <a:lnTo>
                    <a:pt x="0" y="702"/>
                  </a:lnTo>
                  <a:lnTo>
                    <a:pt x="13" y="796"/>
                  </a:lnTo>
                  <a:lnTo>
                    <a:pt x="27" y="877"/>
                  </a:lnTo>
                  <a:lnTo>
                    <a:pt x="67" y="972"/>
                  </a:lnTo>
                  <a:lnTo>
                    <a:pt x="94" y="1053"/>
                  </a:lnTo>
                  <a:lnTo>
                    <a:pt x="148" y="1134"/>
                  </a:lnTo>
                  <a:lnTo>
                    <a:pt x="203" y="1215"/>
                  </a:lnTo>
                  <a:lnTo>
                    <a:pt x="270" y="1282"/>
                  </a:lnTo>
                  <a:lnTo>
                    <a:pt x="284" y="1296"/>
                  </a:lnTo>
                  <a:lnTo>
                    <a:pt x="311" y="1309"/>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sp>
          <p:nvSpPr>
            <p:cNvPr id="65" name="Freeform 35">
              <a:extLst>
                <a:ext uri="{FF2B5EF4-FFF2-40B4-BE49-F238E27FC236}">
                  <a16:creationId xmlns:a16="http://schemas.microsoft.com/office/drawing/2014/main" id="{7BE1F190-129D-45BA-89FD-08CAF6BFFA04}"/>
                </a:ext>
              </a:extLst>
            </p:cNvPr>
            <p:cNvSpPr>
              <a:spLocks/>
            </p:cNvSpPr>
            <p:nvPr/>
          </p:nvSpPr>
          <p:spPr bwMode="auto">
            <a:xfrm>
              <a:off x="1706" y="2220"/>
              <a:ext cx="217" cy="580"/>
            </a:xfrm>
            <a:custGeom>
              <a:avLst/>
              <a:gdLst/>
              <a:ahLst/>
              <a:cxnLst>
                <a:cxn ang="0">
                  <a:pos x="14" y="566"/>
                </a:cxn>
                <a:cxn ang="0">
                  <a:pos x="27" y="580"/>
                </a:cxn>
                <a:cxn ang="0">
                  <a:pos x="54" y="580"/>
                </a:cxn>
                <a:cxn ang="0">
                  <a:pos x="81" y="580"/>
                </a:cxn>
                <a:cxn ang="0">
                  <a:pos x="95" y="566"/>
                </a:cxn>
                <a:cxn ang="0">
                  <a:pos x="149" y="499"/>
                </a:cxn>
                <a:cxn ang="0">
                  <a:pos x="189" y="418"/>
                </a:cxn>
                <a:cxn ang="0">
                  <a:pos x="203" y="350"/>
                </a:cxn>
                <a:cxn ang="0">
                  <a:pos x="217" y="283"/>
                </a:cxn>
                <a:cxn ang="0">
                  <a:pos x="203" y="216"/>
                </a:cxn>
                <a:cxn ang="0">
                  <a:pos x="176" y="135"/>
                </a:cxn>
                <a:cxn ang="0">
                  <a:pos x="149" y="67"/>
                </a:cxn>
                <a:cxn ang="0">
                  <a:pos x="95" y="13"/>
                </a:cxn>
                <a:cxn ang="0">
                  <a:pos x="81" y="0"/>
                </a:cxn>
                <a:cxn ang="0">
                  <a:pos x="54" y="0"/>
                </a:cxn>
                <a:cxn ang="0">
                  <a:pos x="27" y="0"/>
                </a:cxn>
                <a:cxn ang="0">
                  <a:pos x="14" y="13"/>
                </a:cxn>
                <a:cxn ang="0">
                  <a:pos x="0" y="27"/>
                </a:cxn>
                <a:cxn ang="0">
                  <a:pos x="0" y="54"/>
                </a:cxn>
                <a:cxn ang="0">
                  <a:pos x="0" y="67"/>
                </a:cxn>
                <a:cxn ang="0">
                  <a:pos x="14" y="94"/>
                </a:cxn>
                <a:cxn ang="0">
                  <a:pos x="14" y="94"/>
                </a:cxn>
                <a:cxn ang="0">
                  <a:pos x="54" y="135"/>
                </a:cxn>
                <a:cxn ang="0">
                  <a:pos x="81" y="189"/>
                </a:cxn>
                <a:cxn ang="0">
                  <a:pos x="95" y="229"/>
                </a:cxn>
                <a:cxn ang="0">
                  <a:pos x="95" y="283"/>
                </a:cxn>
                <a:cxn ang="0">
                  <a:pos x="95" y="337"/>
                </a:cxn>
                <a:cxn ang="0">
                  <a:pos x="81" y="377"/>
                </a:cxn>
                <a:cxn ang="0">
                  <a:pos x="54" y="431"/>
                </a:cxn>
                <a:cxn ang="0">
                  <a:pos x="14" y="485"/>
                </a:cxn>
                <a:cxn ang="0">
                  <a:pos x="0" y="499"/>
                </a:cxn>
                <a:cxn ang="0">
                  <a:pos x="0" y="526"/>
                </a:cxn>
                <a:cxn ang="0">
                  <a:pos x="14" y="566"/>
                </a:cxn>
                <a:cxn ang="0">
                  <a:pos x="14" y="566"/>
                </a:cxn>
              </a:cxnLst>
              <a:rect l="0" t="0" r="r" b="b"/>
              <a:pathLst>
                <a:path w="217" h="580">
                  <a:moveTo>
                    <a:pt x="14" y="566"/>
                  </a:moveTo>
                  <a:lnTo>
                    <a:pt x="27" y="580"/>
                  </a:lnTo>
                  <a:lnTo>
                    <a:pt x="54" y="580"/>
                  </a:lnTo>
                  <a:lnTo>
                    <a:pt x="81" y="580"/>
                  </a:lnTo>
                  <a:lnTo>
                    <a:pt x="95" y="566"/>
                  </a:lnTo>
                  <a:lnTo>
                    <a:pt x="149" y="499"/>
                  </a:lnTo>
                  <a:lnTo>
                    <a:pt x="189" y="418"/>
                  </a:lnTo>
                  <a:lnTo>
                    <a:pt x="203" y="350"/>
                  </a:lnTo>
                  <a:lnTo>
                    <a:pt x="217" y="283"/>
                  </a:lnTo>
                  <a:lnTo>
                    <a:pt x="203" y="216"/>
                  </a:lnTo>
                  <a:lnTo>
                    <a:pt x="176" y="135"/>
                  </a:lnTo>
                  <a:lnTo>
                    <a:pt x="149" y="67"/>
                  </a:lnTo>
                  <a:lnTo>
                    <a:pt x="95" y="13"/>
                  </a:lnTo>
                  <a:lnTo>
                    <a:pt x="81" y="0"/>
                  </a:lnTo>
                  <a:lnTo>
                    <a:pt x="54" y="0"/>
                  </a:lnTo>
                  <a:lnTo>
                    <a:pt x="27" y="0"/>
                  </a:lnTo>
                  <a:lnTo>
                    <a:pt x="14" y="13"/>
                  </a:lnTo>
                  <a:lnTo>
                    <a:pt x="0" y="27"/>
                  </a:lnTo>
                  <a:lnTo>
                    <a:pt x="0" y="54"/>
                  </a:lnTo>
                  <a:lnTo>
                    <a:pt x="0" y="67"/>
                  </a:lnTo>
                  <a:lnTo>
                    <a:pt x="14" y="94"/>
                  </a:lnTo>
                  <a:lnTo>
                    <a:pt x="14" y="94"/>
                  </a:lnTo>
                  <a:lnTo>
                    <a:pt x="54" y="135"/>
                  </a:lnTo>
                  <a:lnTo>
                    <a:pt x="81" y="189"/>
                  </a:lnTo>
                  <a:lnTo>
                    <a:pt x="95" y="229"/>
                  </a:lnTo>
                  <a:lnTo>
                    <a:pt x="95" y="283"/>
                  </a:lnTo>
                  <a:lnTo>
                    <a:pt x="95" y="337"/>
                  </a:lnTo>
                  <a:lnTo>
                    <a:pt x="81" y="377"/>
                  </a:lnTo>
                  <a:lnTo>
                    <a:pt x="54" y="431"/>
                  </a:lnTo>
                  <a:lnTo>
                    <a:pt x="14" y="485"/>
                  </a:lnTo>
                  <a:lnTo>
                    <a:pt x="0" y="499"/>
                  </a:lnTo>
                  <a:lnTo>
                    <a:pt x="0" y="526"/>
                  </a:lnTo>
                  <a:lnTo>
                    <a:pt x="14" y="566"/>
                  </a:lnTo>
                  <a:lnTo>
                    <a:pt x="14" y="566"/>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sp>
          <p:nvSpPr>
            <p:cNvPr id="66" name="Freeform 36">
              <a:extLst>
                <a:ext uri="{FF2B5EF4-FFF2-40B4-BE49-F238E27FC236}">
                  <a16:creationId xmlns:a16="http://schemas.microsoft.com/office/drawing/2014/main" id="{9A5EF0E4-DF15-4746-9DC6-0D418544A146}"/>
                </a:ext>
              </a:extLst>
            </p:cNvPr>
            <p:cNvSpPr>
              <a:spLocks/>
            </p:cNvSpPr>
            <p:nvPr/>
          </p:nvSpPr>
          <p:spPr bwMode="auto">
            <a:xfrm>
              <a:off x="1882" y="2031"/>
              <a:ext cx="284" cy="944"/>
            </a:xfrm>
            <a:custGeom>
              <a:avLst/>
              <a:gdLst/>
              <a:ahLst/>
              <a:cxnLst>
                <a:cxn ang="0">
                  <a:pos x="13" y="108"/>
                </a:cxn>
                <a:cxn ang="0">
                  <a:pos x="81" y="189"/>
                </a:cxn>
                <a:cxn ang="0">
                  <a:pos x="135" y="283"/>
                </a:cxn>
                <a:cxn ang="0">
                  <a:pos x="162" y="378"/>
                </a:cxn>
                <a:cxn ang="0">
                  <a:pos x="176" y="472"/>
                </a:cxn>
                <a:cxn ang="0">
                  <a:pos x="162" y="580"/>
                </a:cxn>
                <a:cxn ang="0">
                  <a:pos x="135" y="674"/>
                </a:cxn>
                <a:cxn ang="0">
                  <a:pos x="81" y="769"/>
                </a:cxn>
                <a:cxn ang="0">
                  <a:pos x="13" y="850"/>
                </a:cxn>
                <a:cxn ang="0">
                  <a:pos x="0" y="863"/>
                </a:cxn>
                <a:cxn ang="0">
                  <a:pos x="0" y="890"/>
                </a:cxn>
                <a:cxn ang="0">
                  <a:pos x="0" y="917"/>
                </a:cxn>
                <a:cxn ang="0">
                  <a:pos x="13" y="931"/>
                </a:cxn>
                <a:cxn ang="0">
                  <a:pos x="41" y="944"/>
                </a:cxn>
                <a:cxn ang="0">
                  <a:pos x="54" y="944"/>
                </a:cxn>
                <a:cxn ang="0">
                  <a:pos x="81" y="944"/>
                </a:cxn>
                <a:cxn ang="0">
                  <a:pos x="95" y="931"/>
                </a:cxn>
                <a:cxn ang="0">
                  <a:pos x="176" y="836"/>
                </a:cxn>
                <a:cxn ang="0">
                  <a:pos x="243" y="715"/>
                </a:cxn>
                <a:cxn ang="0">
                  <a:pos x="271" y="593"/>
                </a:cxn>
                <a:cxn ang="0">
                  <a:pos x="284" y="472"/>
                </a:cxn>
                <a:cxn ang="0">
                  <a:pos x="271" y="351"/>
                </a:cxn>
                <a:cxn ang="0">
                  <a:pos x="243" y="229"/>
                </a:cxn>
                <a:cxn ang="0">
                  <a:pos x="176" y="121"/>
                </a:cxn>
                <a:cxn ang="0">
                  <a:pos x="95" y="27"/>
                </a:cxn>
                <a:cxn ang="0">
                  <a:pos x="81" y="13"/>
                </a:cxn>
                <a:cxn ang="0">
                  <a:pos x="54" y="0"/>
                </a:cxn>
                <a:cxn ang="0">
                  <a:pos x="41" y="13"/>
                </a:cxn>
                <a:cxn ang="0">
                  <a:pos x="13" y="27"/>
                </a:cxn>
                <a:cxn ang="0">
                  <a:pos x="0" y="40"/>
                </a:cxn>
                <a:cxn ang="0">
                  <a:pos x="0" y="67"/>
                </a:cxn>
                <a:cxn ang="0">
                  <a:pos x="0" y="81"/>
                </a:cxn>
                <a:cxn ang="0">
                  <a:pos x="13" y="108"/>
                </a:cxn>
                <a:cxn ang="0">
                  <a:pos x="13" y="108"/>
                </a:cxn>
              </a:cxnLst>
              <a:rect l="0" t="0" r="r" b="b"/>
              <a:pathLst>
                <a:path w="284" h="944">
                  <a:moveTo>
                    <a:pt x="13" y="108"/>
                  </a:moveTo>
                  <a:lnTo>
                    <a:pt x="81" y="189"/>
                  </a:lnTo>
                  <a:lnTo>
                    <a:pt x="135" y="283"/>
                  </a:lnTo>
                  <a:lnTo>
                    <a:pt x="162" y="378"/>
                  </a:lnTo>
                  <a:lnTo>
                    <a:pt x="176" y="472"/>
                  </a:lnTo>
                  <a:lnTo>
                    <a:pt x="162" y="580"/>
                  </a:lnTo>
                  <a:lnTo>
                    <a:pt x="135" y="674"/>
                  </a:lnTo>
                  <a:lnTo>
                    <a:pt x="81" y="769"/>
                  </a:lnTo>
                  <a:lnTo>
                    <a:pt x="13" y="850"/>
                  </a:lnTo>
                  <a:lnTo>
                    <a:pt x="0" y="863"/>
                  </a:lnTo>
                  <a:lnTo>
                    <a:pt x="0" y="890"/>
                  </a:lnTo>
                  <a:lnTo>
                    <a:pt x="0" y="917"/>
                  </a:lnTo>
                  <a:lnTo>
                    <a:pt x="13" y="931"/>
                  </a:lnTo>
                  <a:lnTo>
                    <a:pt x="41" y="944"/>
                  </a:lnTo>
                  <a:lnTo>
                    <a:pt x="54" y="944"/>
                  </a:lnTo>
                  <a:lnTo>
                    <a:pt x="81" y="944"/>
                  </a:lnTo>
                  <a:lnTo>
                    <a:pt x="95" y="931"/>
                  </a:lnTo>
                  <a:lnTo>
                    <a:pt x="176" y="836"/>
                  </a:lnTo>
                  <a:lnTo>
                    <a:pt x="243" y="715"/>
                  </a:lnTo>
                  <a:lnTo>
                    <a:pt x="271" y="593"/>
                  </a:lnTo>
                  <a:lnTo>
                    <a:pt x="284" y="472"/>
                  </a:lnTo>
                  <a:lnTo>
                    <a:pt x="271" y="351"/>
                  </a:lnTo>
                  <a:lnTo>
                    <a:pt x="243" y="229"/>
                  </a:lnTo>
                  <a:lnTo>
                    <a:pt x="176" y="121"/>
                  </a:lnTo>
                  <a:lnTo>
                    <a:pt x="95" y="27"/>
                  </a:lnTo>
                  <a:lnTo>
                    <a:pt x="81" y="13"/>
                  </a:lnTo>
                  <a:lnTo>
                    <a:pt x="54" y="0"/>
                  </a:lnTo>
                  <a:lnTo>
                    <a:pt x="41" y="13"/>
                  </a:lnTo>
                  <a:lnTo>
                    <a:pt x="13" y="27"/>
                  </a:lnTo>
                  <a:lnTo>
                    <a:pt x="0" y="40"/>
                  </a:lnTo>
                  <a:lnTo>
                    <a:pt x="0" y="67"/>
                  </a:lnTo>
                  <a:lnTo>
                    <a:pt x="0" y="81"/>
                  </a:lnTo>
                  <a:lnTo>
                    <a:pt x="13" y="108"/>
                  </a:lnTo>
                  <a:lnTo>
                    <a:pt x="13" y="108"/>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sp>
          <p:nvSpPr>
            <p:cNvPr id="67" name="Freeform 37">
              <a:extLst>
                <a:ext uri="{FF2B5EF4-FFF2-40B4-BE49-F238E27FC236}">
                  <a16:creationId xmlns:a16="http://schemas.microsoft.com/office/drawing/2014/main" id="{1559B46D-B92C-4366-8AD7-90128A9347E7}"/>
                </a:ext>
              </a:extLst>
            </p:cNvPr>
            <p:cNvSpPr>
              <a:spLocks/>
            </p:cNvSpPr>
            <p:nvPr/>
          </p:nvSpPr>
          <p:spPr bwMode="auto">
            <a:xfrm>
              <a:off x="2058" y="1842"/>
              <a:ext cx="365" cy="1322"/>
            </a:xfrm>
            <a:custGeom>
              <a:avLst/>
              <a:gdLst/>
              <a:ahLst/>
              <a:cxnLst>
                <a:cxn ang="0">
                  <a:pos x="13" y="108"/>
                </a:cxn>
                <a:cxn ang="0">
                  <a:pos x="67" y="175"/>
                </a:cxn>
                <a:cxn ang="0">
                  <a:pos x="122" y="243"/>
                </a:cxn>
                <a:cxn ang="0">
                  <a:pos x="162" y="310"/>
                </a:cxn>
                <a:cxn ang="0">
                  <a:pos x="189" y="378"/>
                </a:cxn>
                <a:cxn ang="0">
                  <a:pos x="216" y="459"/>
                </a:cxn>
                <a:cxn ang="0">
                  <a:pos x="243" y="540"/>
                </a:cxn>
                <a:cxn ang="0">
                  <a:pos x="257" y="621"/>
                </a:cxn>
                <a:cxn ang="0">
                  <a:pos x="257" y="688"/>
                </a:cxn>
                <a:cxn ang="0">
                  <a:pos x="257" y="769"/>
                </a:cxn>
                <a:cxn ang="0">
                  <a:pos x="243" y="836"/>
                </a:cxn>
                <a:cxn ang="0">
                  <a:pos x="230" y="904"/>
                </a:cxn>
                <a:cxn ang="0">
                  <a:pos x="203" y="971"/>
                </a:cxn>
                <a:cxn ang="0">
                  <a:pos x="176" y="1039"/>
                </a:cxn>
                <a:cxn ang="0">
                  <a:pos x="135" y="1106"/>
                </a:cxn>
                <a:cxn ang="0">
                  <a:pos x="95" y="1160"/>
                </a:cxn>
                <a:cxn ang="0">
                  <a:pos x="40" y="1214"/>
                </a:cxn>
                <a:cxn ang="0">
                  <a:pos x="27" y="1241"/>
                </a:cxn>
                <a:cxn ang="0">
                  <a:pos x="13" y="1255"/>
                </a:cxn>
                <a:cxn ang="0">
                  <a:pos x="27" y="1282"/>
                </a:cxn>
                <a:cxn ang="0">
                  <a:pos x="40" y="1295"/>
                </a:cxn>
                <a:cxn ang="0">
                  <a:pos x="54" y="1309"/>
                </a:cxn>
                <a:cxn ang="0">
                  <a:pos x="81" y="1322"/>
                </a:cxn>
                <a:cxn ang="0">
                  <a:pos x="95" y="1309"/>
                </a:cxn>
                <a:cxn ang="0">
                  <a:pos x="122" y="1295"/>
                </a:cxn>
                <a:cxn ang="0">
                  <a:pos x="176" y="1241"/>
                </a:cxn>
                <a:cxn ang="0">
                  <a:pos x="230" y="1174"/>
                </a:cxn>
                <a:cxn ang="0">
                  <a:pos x="270" y="1093"/>
                </a:cxn>
                <a:cxn ang="0">
                  <a:pos x="311" y="1025"/>
                </a:cxn>
                <a:cxn ang="0">
                  <a:pos x="338" y="944"/>
                </a:cxn>
                <a:cxn ang="0">
                  <a:pos x="352" y="863"/>
                </a:cxn>
                <a:cxn ang="0">
                  <a:pos x="365" y="769"/>
                </a:cxn>
                <a:cxn ang="0">
                  <a:pos x="365" y="688"/>
                </a:cxn>
                <a:cxn ang="0">
                  <a:pos x="365" y="607"/>
                </a:cxn>
                <a:cxn ang="0">
                  <a:pos x="352" y="513"/>
                </a:cxn>
                <a:cxn ang="0">
                  <a:pos x="338" y="432"/>
                </a:cxn>
                <a:cxn ang="0">
                  <a:pos x="297" y="337"/>
                </a:cxn>
                <a:cxn ang="0">
                  <a:pos x="270" y="256"/>
                </a:cxn>
                <a:cxn ang="0">
                  <a:pos x="216" y="175"/>
                </a:cxn>
                <a:cxn ang="0">
                  <a:pos x="162" y="94"/>
                </a:cxn>
                <a:cxn ang="0">
                  <a:pos x="95" y="27"/>
                </a:cxn>
                <a:cxn ang="0">
                  <a:pos x="81" y="13"/>
                </a:cxn>
                <a:cxn ang="0">
                  <a:pos x="54" y="0"/>
                </a:cxn>
                <a:cxn ang="0">
                  <a:pos x="40" y="13"/>
                </a:cxn>
                <a:cxn ang="0">
                  <a:pos x="13" y="27"/>
                </a:cxn>
                <a:cxn ang="0">
                  <a:pos x="0" y="40"/>
                </a:cxn>
                <a:cxn ang="0">
                  <a:pos x="0" y="67"/>
                </a:cxn>
                <a:cxn ang="0">
                  <a:pos x="0" y="81"/>
                </a:cxn>
                <a:cxn ang="0">
                  <a:pos x="13" y="108"/>
                </a:cxn>
                <a:cxn ang="0">
                  <a:pos x="13" y="108"/>
                </a:cxn>
              </a:cxnLst>
              <a:rect l="0" t="0" r="r" b="b"/>
              <a:pathLst>
                <a:path w="365" h="1322">
                  <a:moveTo>
                    <a:pt x="13" y="108"/>
                  </a:moveTo>
                  <a:lnTo>
                    <a:pt x="67" y="175"/>
                  </a:lnTo>
                  <a:lnTo>
                    <a:pt x="122" y="243"/>
                  </a:lnTo>
                  <a:lnTo>
                    <a:pt x="162" y="310"/>
                  </a:lnTo>
                  <a:lnTo>
                    <a:pt x="189" y="378"/>
                  </a:lnTo>
                  <a:lnTo>
                    <a:pt x="216" y="459"/>
                  </a:lnTo>
                  <a:lnTo>
                    <a:pt x="243" y="540"/>
                  </a:lnTo>
                  <a:lnTo>
                    <a:pt x="257" y="621"/>
                  </a:lnTo>
                  <a:lnTo>
                    <a:pt x="257" y="688"/>
                  </a:lnTo>
                  <a:lnTo>
                    <a:pt x="257" y="769"/>
                  </a:lnTo>
                  <a:lnTo>
                    <a:pt x="243" y="836"/>
                  </a:lnTo>
                  <a:lnTo>
                    <a:pt x="230" y="904"/>
                  </a:lnTo>
                  <a:lnTo>
                    <a:pt x="203" y="971"/>
                  </a:lnTo>
                  <a:lnTo>
                    <a:pt x="176" y="1039"/>
                  </a:lnTo>
                  <a:lnTo>
                    <a:pt x="135" y="1106"/>
                  </a:lnTo>
                  <a:lnTo>
                    <a:pt x="95" y="1160"/>
                  </a:lnTo>
                  <a:lnTo>
                    <a:pt x="40" y="1214"/>
                  </a:lnTo>
                  <a:lnTo>
                    <a:pt x="27" y="1241"/>
                  </a:lnTo>
                  <a:lnTo>
                    <a:pt x="13" y="1255"/>
                  </a:lnTo>
                  <a:lnTo>
                    <a:pt x="27" y="1282"/>
                  </a:lnTo>
                  <a:lnTo>
                    <a:pt x="40" y="1295"/>
                  </a:lnTo>
                  <a:lnTo>
                    <a:pt x="54" y="1309"/>
                  </a:lnTo>
                  <a:lnTo>
                    <a:pt x="81" y="1322"/>
                  </a:lnTo>
                  <a:lnTo>
                    <a:pt x="95" y="1309"/>
                  </a:lnTo>
                  <a:lnTo>
                    <a:pt x="122" y="1295"/>
                  </a:lnTo>
                  <a:lnTo>
                    <a:pt x="176" y="1241"/>
                  </a:lnTo>
                  <a:lnTo>
                    <a:pt x="230" y="1174"/>
                  </a:lnTo>
                  <a:lnTo>
                    <a:pt x="270" y="1093"/>
                  </a:lnTo>
                  <a:lnTo>
                    <a:pt x="311" y="1025"/>
                  </a:lnTo>
                  <a:lnTo>
                    <a:pt x="338" y="944"/>
                  </a:lnTo>
                  <a:lnTo>
                    <a:pt x="352" y="863"/>
                  </a:lnTo>
                  <a:lnTo>
                    <a:pt x="365" y="769"/>
                  </a:lnTo>
                  <a:lnTo>
                    <a:pt x="365" y="688"/>
                  </a:lnTo>
                  <a:lnTo>
                    <a:pt x="365" y="607"/>
                  </a:lnTo>
                  <a:lnTo>
                    <a:pt x="352" y="513"/>
                  </a:lnTo>
                  <a:lnTo>
                    <a:pt x="338" y="432"/>
                  </a:lnTo>
                  <a:lnTo>
                    <a:pt x="297" y="337"/>
                  </a:lnTo>
                  <a:lnTo>
                    <a:pt x="270" y="256"/>
                  </a:lnTo>
                  <a:lnTo>
                    <a:pt x="216" y="175"/>
                  </a:lnTo>
                  <a:lnTo>
                    <a:pt x="162" y="94"/>
                  </a:lnTo>
                  <a:lnTo>
                    <a:pt x="95" y="27"/>
                  </a:lnTo>
                  <a:lnTo>
                    <a:pt x="81" y="13"/>
                  </a:lnTo>
                  <a:lnTo>
                    <a:pt x="54" y="0"/>
                  </a:lnTo>
                  <a:lnTo>
                    <a:pt x="40" y="13"/>
                  </a:lnTo>
                  <a:lnTo>
                    <a:pt x="13" y="27"/>
                  </a:lnTo>
                  <a:lnTo>
                    <a:pt x="0" y="40"/>
                  </a:lnTo>
                  <a:lnTo>
                    <a:pt x="0" y="67"/>
                  </a:lnTo>
                  <a:lnTo>
                    <a:pt x="0" y="81"/>
                  </a:lnTo>
                  <a:lnTo>
                    <a:pt x="13" y="108"/>
                  </a:lnTo>
                  <a:lnTo>
                    <a:pt x="13" y="108"/>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sp>
          <p:nvSpPr>
            <p:cNvPr id="68" name="Freeform 38">
              <a:extLst>
                <a:ext uri="{FF2B5EF4-FFF2-40B4-BE49-F238E27FC236}">
                  <a16:creationId xmlns:a16="http://schemas.microsoft.com/office/drawing/2014/main" id="{6946C477-E149-461E-9FFD-61A02FE06B33}"/>
                </a:ext>
              </a:extLst>
            </p:cNvPr>
            <p:cNvSpPr>
              <a:spLocks noEditPoints="1"/>
            </p:cNvSpPr>
            <p:nvPr/>
          </p:nvSpPr>
          <p:spPr bwMode="auto">
            <a:xfrm>
              <a:off x="975" y="2341"/>
              <a:ext cx="1083" cy="1821"/>
            </a:xfrm>
            <a:custGeom>
              <a:avLst/>
              <a:gdLst/>
              <a:ahLst/>
              <a:cxnLst>
                <a:cxn ang="0">
                  <a:pos x="0" y="1794"/>
                </a:cxn>
                <a:cxn ang="0">
                  <a:pos x="163" y="1660"/>
                </a:cxn>
                <a:cxn ang="0">
                  <a:pos x="339" y="1565"/>
                </a:cxn>
                <a:cxn ang="0">
                  <a:pos x="528" y="1511"/>
                </a:cxn>
                <a:cxn ang="0">
                  <a:pos x="731" y="1565"/>
                </a:cxn>
                <a:cxn ang="0">
                  <a:pos x="907" y="1660"/>
                </a:cxn>
                <a:cxn ang="0">
                  <a:pos x="1083" y="1821"/>
                </a:cxn>
                <a:cxn ang="0">
                  <a:pos x="650" y="324"/>
                </a:cxn>
                <a:cxn ang="0">
                  <a:pos x="704" y="243"/>
                </a:cxn>
                <a:cxn ang="0">
                  <a:pos x="718" y="149"/>
                </a:cxn>
                <a:cxn ang="0">
                  <a:pos x="690" y="81"/>
                </a:cxn>
                <a:cxn ang="0">
                  <a:pos x="636" y="41"/>
                </a:cxn>
                <a:cxn ang="0">
                  <a:pos x="569" y="14"/>
                </a:cxn>
                <a:cxn ang="0">
                  <a:pos x="501" y="14"/>
                </a:cxn>
                <a:cxn ang="0">
                  <a:pos x="433" y="41"/>
                </a:cxn>
                <a:cxn ang="0">
                  <a:pos x="379" y="81"/>
                </a:cxn>
                <a:cxn ang="0">
                  <a:pos x="352" y="149"/>
                </a:cxn>
                <a:cxn ang="0">
                  <a:pos x="366" y="243"/>
                </a:cxn>
                <a:cxn ang="0">
                  <a:pos x="420" y="324"/>
                </a:cxn>
                <a:cxn ang="0">
                  <a:pos x="704" y="1160"/>
                </a:cxn>
                <a:cxn ang="0">
                  <a:pos x="663" y="1282"/>
                </a:cxn>
                <a:cxn ang="0">
                  <a:pos x="542" y="1322"/>
                </a:cxn>
                <a:cxn ang="0">
                  <a:pos x="420" y="1282"/>
                </a:cxn>
                <a:cxn ang="0">
                  <a:pos x="379" y="1160"/>
                </a:cxn>
                <a:cxn ang="0">
                  <a:pos x="420" y="1052"/>
                </a:cxn>
                <a:cxn ang="0">
                  <a:pos x="542" y="998"/>
                </a:cxn>
                <a:cxn ang="0">
                  <a:pos x="663" y="1052"/>
                </a:cxn>
                <a:cxn ang="0">
                  <a:pos x="704" y="1160"/>
                </a:cxn>
                <a:cxn ang="0">
                  <a:pos x="623" y="823"/>
                </a:cxn>
                <a:cxn ang="0">
                  <a:pos x="569" y="864"/>
                </a:cxn>
                <a:cxn ang="0">
                  <a:pos x="515" y="864"/>
                </a:cxn>
                <a:cxn ang="0">
                  <a:pos x="460" y="823"/>
                </a:cxn>
                <a:cxn ang="0">
                  <a:pos x="460" y="756"/>
                </a:cxn>
                <a:cxn ang="0">
                  <a:pos x="515" y="702"/>
                </a:cxn>
                <a:cxn ang="0">
                  <a:pos x="569" y="702"/>
                </a:cxn>
                <a:cxn ang="0">
                  <a:pos x="623" y="756"/>
                </a:cxn>
              </a:cxnLst>
              <a:rect l="0" t="0" r="r" b="b"/>
              <a:pathLst>
                <a:path w="1083" h="1821">
                  <a:moveTo>
                    <a:pt x="474" y="364"/>
                  </a:moveTo>
                  <a:lnTo>
                    <a:pt x="0" y="1794"/>
                  </a:lnTo>
                  <a:lnTo>
                    <a:pt x="41" y="1754"/>
                  </a:lnTo>
                  <a:lnTo>
                    <a:pt x="163" y="1660"/>
                  </a:lnTo>
                  <a:lnTo>
                    <a:pt x="244" y="1606"/>
                  </a:lnTo>
                  <a:lnTo>
                    <a:pt x="339" y="1565"/>
                  </a:lnTo>
                  <a:lnTo>
                    <a:pt x="433" y="1525"/>
                  </a:lnTo>
                  <a:lnTo>
                    <a:pt x="528" y="1511"/>
                  </a:lnTo>
                  <a:lnTo>
                    <a:pt x="623" y="1525"/>
                  </a:lnTo>
                  <a:lnTo>
                    <a:pt x="731" y="1565"/>
                  </a:lnTo>
                  <a:lnTo>
                    <a:pt x="826" y="1606"/>
                  </a:lnTo>
                  <a:lnTo>
                    <a:pt x="907" y="1660"/>
                  </a:lnTo>
                  <a:lnTo>
                    <a:pt x="1042" y="1767"/>
                  </a:lnTo>
                  <a:lnTo>
                    <a:pt x="1083" y="1821"/>
                  </a:lnTo>
                  <a:lnTo>
                    <a:pt x="596" y="364"/>
                  </a:lnTo>
                  <a:lnTo>
                    <a:pt x="650" y="324"/>
                  </a:lnTo>
                  <a:lnTo>
                    <a:pt x="690" y="283"/>
                  </a:lnTo>
                  <a:lnTo>
                    <a:pt x="704" y="243"/>
                  </a:lnTo>
                  <a:lnTo>
                    <a:pt x="718" y="189"/>
                  </a:lnTo>
                  <a:lnTo>
                    <a:pt x="718" y="149"/>
                  </a:lnTo>
                  <a:lnTo>
                    <a:pt x="704" y="122"/>
                  </a:lnTo>
                  <a:lnTo>
                    <a:pt x="690" y="81"/>
                  </a:lnTo>
                  <a:lnTo>
                    <a:pt x="663" y="54"/>
                  </a:lnTo>
                  <a:lnTo>
                    <a:pt x="636" y="41"/>
                  </a:lnTo>
                  <a:lnTo>
                    <a:pt x="609" y="27"/>
                  </a:lnTo>
                  <a:lnTo>
                    <a:pt x="569" y="14"/>
                  </a:lnTo>
                  <a:lnTo>
                    <a:pt x="542" y="0"/>
                  </a:lnTo>
                  <a:lnTo>
                    <a:pt x="501" y="14"/>
                  </a:lnTo>
                  <a:lnTo>
                    <a:pt x="460" y="27"/>
                  </a:lnTo>
                  <a:lnTo>
                    <a:pt x="433" y="41"/>
                  </a:lnTo>
                  <a:lnTo>
                    <a:pt x="406" y="54"/>
                  </a:lnTo>
                  <a:lnTo>
                    <a:pt x="379" y="81"/>
                  </a:lnTo>
                  <a:lnTo>
                    <a:pt x="366" y="122"/>
                  </a:lnTo>
                  <a:lnTo>
                    <a:pt x="352" y="149"/>
                  </a:lnTo>
                  <a:lnTo>
                    <a:pt x="352" y="189"/>
                  </a:lnTo>
                  <a:lnTo>
                    <a:pt x="366" y="243"/>
                  </a:lnTo>
                  <a:lnTo>
                    <a:pt x="379" y="283"/>
                  </a:lnTo>
                  <a:lnTo>
                    <a:pt x="420" y="324"/>
                  </a:lnTo>
                  <a:lnTo>
                    <a:pt x="474" y="364"/>
                  </a:lnTo>
                  <a:close/>
                  <a:moveTo>
                    <a:pt x="704" y="1160"/>
                  </a:moveTo>
                  <a:lnTo>
                    <a:pt x="690" y="1228"/>
                  </a:lnTo>
                  <a:lnTo>
                    <a:pt x="663" y="1282"/>
                  </a:lnTo>
                  <a:lnTo>
                    <a:pt x="609" y="1309"/>
                  </a:lnTo>
                  <a:lnTo>
                    <a:pt x="542" y="1322"/>
                  </a:lnTo>
                  <a:lnTo>
                    <a:pt x="474" y="1309"/>
                  </a:lnTo>
                  <a:lnTo>
                    <a:pt x="420" y="1282"/>
                  </a:lnTo>
                  <a:lnTo>
                    <a:pt x="393" y="1228"/>
                  </a:lnTo>
                  <a:lnTo>
                    <a:pt x="379" y="1160"/>
                  </a:lnTo>
                  <a:lnTo>
                    <a:pt x="393" y="1093"/>
                  </a:lnTo>
                  <a:lnTo>
                    <a:pt x="420" y="1052"/>
                  </a:lnTo>
                  <a:lnTo>
                    <a:pt x="474" y="1012"/>
                  </a:lnTo>
                  <a:lnTo>
                    <a:pt x="542" y="998"/>
                  </a:lnTo>
                  <a:lnTo>
                    <a:pt x="609" y="1012"/>
                  </a:lnTo>
                  <a:lnTo>
                    <a:pt x="663" y="1052"/>
                  </a:lnTo>
                  <a:lnTo>
                    <a:pt x="690" y="1093"/>
                  </a:lnTo>
                  <a:lnTo>
                    <a:pt x="704" y="1160"/>
                  </a:lnTo>
                  <a:close/>
                  <a:moveTo>
                    <a:pt x="623" y="783"/>
                  </a:moveTo>
                  <a:lnTo>
                    <a:pt x="623" y="823"/>
                  </a:lnTo>
                  <a:lnTo>
                    <a:pt x="596" y="837"/>
                  </a:lnTo>
                  <a:lnTo>
                    <a:pt x="569" y="864"/>
                  </a:lnTo>
                  <a:lnTo>
                    <a:pt x="542" y="864"/>
                  </a:lnTo>
                  <a:lnTo>
                    <a:pt x="515" y="864"/>
                  </a:lnTo>
                  <a:lnTo>
                    <a:pt x="488" y="837"/>
                  </a:lnTo>
                  <a:lnTo>
                    <a:pt x="460" y="823"/>
                  </a:lnTo>
                  <a:lnTo>
                    <a:pt x="460" y="783"/>
                  </a:lnTo>
                  <a:lnTo>
                    <a:pt x="460" y="756"/>
                  </a:lnTo>
                  <a:lnTo>
                    <a:pt x="488" y="729"/>
                  </a:lnTo>
                  <a:lnTo>
                    <a:pt x="515" y="702"/>
                  </a:lnTo>
                  <a:lnTo>
                    <a:pt x="542" y="702"/>
                  </a:lnTo>
                  <a:lnTo>
                    <a:pt x="569" y="702"/>
                  </a:lnTo>
                  <a:lnTo>
                    <a:pt x="596" y="729"/>
                  </a:lnTo>
                  <a:lnTo>
                    <a:pt x="623" y="756"/>
                  </a:lnTo>
                  <a:lnTo>
                    <a:pt x="623" y="783"/>
                  </a:lnTo>
                  <a:close/>
                </a:path>
              </a:pathLst>
            </a:custGeom>
            <a:grpFill/>
            <a:ln w="9525">
              <a:noFill/>
              <a:round/>
              <a:headEnd/>
              <a:tailEnd/>
            </a:ln>
          </p:spPr>
          <p:txBody>
            <a:bodyPr anchor="ctr"/>
            <a:lstStyle/>
            <a:p>
              <a:pPr fontAlgn="base">
                <a:spcBef>
                  <a:spcPct val="0"/>
                </a:spcBef>
                <a:spcAft>
                  <a:spcPct val="0"/>
                </a:spcAft>
                <a:defRPr/>
              </a:pPr>
              <a:endParaRPr lang="zh-CN" altLang="en-US" sz="804" kern="0" dirty="0">
                <a:solidFill>
                  <a:srgbClr val="C00000"/>
                </a:solidFill>
                <a:latin typeface="Calibri" pitchFamily="34" charset="0"/>
                <a:ea typeface="华文细黑"/>
                <a:cs typeface="Arial" pitchFamily="34" charset="0"/>
              </a:endParaRPr>
            </a:p>
          </p:txBody>
        </p:sp>
      </p:grpSp>
      <p:pic>
        <p:nvPicPr>
          <p:cNvPr id="52" name="Picture 5">
            <a:extLst>
              <a:ext uri="{FF2B5EF4-FFF2-40B4-BE49-F238E27FC236}">
                <a16:creationId xmlns:a16="http://schemas.microsoft.com/office/drawing/2014/main" id="{D31F32CB-2948-45CA-8050-169C0A26BA6F}"/>
              </a:ext>
            </a:extLst>
          </p:cNvPr>
          <p:cNvPicPr>
            <a:picLocks noChangeAspect="1"/>
          </p:cNvPicPr>
          <p:nvPr/>
        </p:nvPicPr>
        <p:blipFill>
          <a:blip r:embed="rId3"/>
          <a:stretch>
            <a:fillRect/>
          </a:stretch>
        </p:blipFill>
        <p:spPr>
          <a:xfrm>
            <a:off x="4374292" y="2004998"/>
            <a:ext cx="2076448" cy="786084"/>
          </a:xfrm>
          <a:prstGeom prst="rect">
            <a:avLst/>
          </a:prstGeom>
          <a:solidFill>
            <a:schemeClr val="accent1"/>
          </a:solidFill>
        </p:spPr>
      </p:pic>
      <p:pic>
        <p:nvPicPr>
          <p:cNvPr id="53" name="Picture 175" descr="图片26">
            <a:extLst>
              <a:ext uri="{FF2B5EF4-FFF2-40B4-BE49-F238E27FC236}">
                <a16:creationId xmlns:a16="http://schemas.microsoft.com/office/drawing/2014/main" id="{667CDD43-1C73-4C60-8B32-B59708822CAE}"/>
              </a:ext>
            </a:extLst>
          </p:cNvPr>
          <p:cNvPicPr>
            <a:picLocks noChangeAspect="1" noChangeArrowheads="1"/>
          </p:cNvPicPr>
          <p:nvPr/>
        </p:nvPicPr>
        <p:blipFill>
          <a:blip r:embed="rId2" cstate="print"/>
          <a:srcRect/>
          <a:stretch>
            <a:fillRect/>
          </a:stretch>
        </p:blipFill>
        <p:spPr bwMode="auto">
          <a:xfrm>
            <a:off x="6456470" y="2069146"/>
            <a:ext cx="295050" cy="238057"/>
          </a:xfrm>
          <a:prstGeom prst="rect">
            <a:avLst/>
          </a:prstGeom>
          <a:noFill/>
          <a:ln w="9525">
            <a:noFill/>
            <a:miter lim="800000"/>
            <a:headEnd/>
            <a:tailEnd/>
          </a:ln>
        </p:spPr>
      </p:pic>
      <p:sp>
        <p:nvSpPr>
          <p:cNvPr id="54" name="Text Box 183">
            <a:extLst>
              <a:ext uri="{FF2B5EF4-FFF2-40B4-BE49-F238E27FC236}">
                <a16:creationId xmlns:a16="http://schemas.microsoft.com/office/drawing/2014/main" id="{50246693-14A6-4522-A2A7-3E092FFA26FE}"/>
              </a:ext>
            </a:extLst>
          </p:cNvPr>
          <p:cNvSpPr txBox="1">
            <a:spLocks noChangeArrowheads="1"/>
          </p:cNvSpPr>
          <p:nvPr/>
        </p:nvSpPr>
        <p:spPr bwMode="auto">
          <a:xfrm>
            <a:off x="6374512" y="1936291"/>
            <a:ext cx="468079" cy="114198"/>
          </a:xfrm>
          <a:prstGeom prst="rect">
            <a:avLst/>
          </a:prstGeom>
          <a:noFill/>
          <a:ln w="19050" algn="ctr">
            <a:noFill/>
            <a:miter lim="800000"/>
            <a:headEnd/>
            <a:tailEnd/>
          </a:ln>
          <a:effectLst/>
        </p:spPr>
        <p:txBody>
          <a:bodyPr wrap="square" lIns="0" tIns="0" rIns="0" bIns="0">
            <a:spAutoFit/>
          </a:bodyPr>
          <a:lstStyle/>
          <a:p>
            <a:pPr marL="206860" indent="-206860" defTabSz="646764">
              <a:buClr>
                <a:srgbClr val="0000CC"/>
              </a:buClr>
              <a:buSzPct val="75000"/>
              <a:defRPr/>
            </a:pPr>
            <a:r>
              <a:rPr kumimoji="1" lang="en-US" altLang="zh-CN" sz="742" dirty="0" err="1">
                <a:solidFill>
                  <a:schemeClr val="bg1"/>
                </a:solidFill>
                <a:effectLst>
                  <a:outerShdw blurRad="38100" dist="38100" dir="2700000" algn="tl">
                    <a:srgbClr val="000000">
                      <a:alpha val="43137"/>
                    </a:srgbClr>
                  </a:outerShdw>
                </a:effectLst>
                <a:latin typeface="Arial "/>
                <a:ea typeface="黑体" pitchFamily="2" charset="-122"/>
              </a:rPr>
              <a:t>SecGW</a:t>
            </a:r>
            <a:endParaRPr kumimoji="1" lang="en-US" altLang="zh-CN" sz="742" dirty="0">
              <a:solidFill>
                <a:schemeClr val="bg1"/>
              </a:solidFill>
              <a:effectLst>
                <a:outerShdw blurRad="38100" dist="38100" dir="2700000" algn="tl">
                  <a:srgbClr val="000000">
                    <a:alpha val="43137"/>
                  </a:srgbClr>
                </a:outerShdw>
              </a:effectLst>
              <a:latin typeface="Arial "/>
              <a:ea typeface="黑体" pitchFamily="2" charset="-122"/>
            </a:endParaRPr>
          </a:p>
        </p:txBody>
      </p:sp>
      <p:sp>
        <p:nvSpPr>
          <p:cNvPr id="55" name="Text Box 183">
            <a:extLst>
              <a:ext uri="{FF2B5EF4-FFF2-40B4-BE49-F238E27FC236}">
                <a16:creationId xmlns:a16="http://schemas.microsoft.com/office/drawing/2014/main" id="{1D6FC19F-FA83-4767-AF6F-E9E05901AD2F}"/>
              </a:ext>
            </a:extLst>
          </p:cNvPr>
          <p:cNvSpPr txBox="1">
            <a:spLocks noChangeArrowheads="1"/>
          </p:cNvSpPr>
          <p:nvPr/>
        </p:nvSpPr>
        <p:spPr bwMode="auto">
          <a:xfrm>
            <a:off x="9155210" y="2554480"/>
            <a:ext cx="468079" cy="114198"/>
          </a:xfrm>
          <a:prstGeom prst="rect">
            <a:avLst/>
          </a:prstGeom>
          <a:noFill/>
          <a:ln w="19050" algn="ctr">
            <a:noFill/>
            <a:miter lim="800000"/>
            <a:headEnd/>
            <a:tailEnd/>
          </a:ln>
          <a:effectLst/>
        </p:spPr>
        <p:txBody>
          <a:bodyPr wrap="square" lIns="0" tIns="0" rIns="0" bIns="0">
            <a:spAutoFit/>
          </a:bodyPr>
          <a:lstStyle/>
          <a:p>
            <a:pPr marL="206860" indent="-206860" defTabSz="646764">
              <a:buClr>
                <a:srgbClr val="0000CC"/>
              </a:buClr>
              <a:buSzPct val="75000"/>
              <a:defRPr/>
            </a:pPr>
            <a:r>
              <a:rPr kumimoji="1" lang="en-US" altLang="zh-CN" sz="742" dirty="0">
                <a:solidFill>
                  <a:schemeClr val="bg1"/>
                </a:solidFill>
                <a:effectLst>
                  <a:outerShdw blurRad="38100" dist="38100" dir="2700000" algn="tl">
                    <a:srgbClr val="000000">
                      <a:alpha val="43137"/>
                    </a:srgbClr>
                  </a:outerShdw>
                </a:effectLst>
                <a:latin typeface="Arial "/>
                <a:ea typeface="黑体" pitchFamily="2" charset="-122"/>
              </a:rPr>
              <a:t>Firewall</a:t>
            </a:r>
          </a:p>
        </p:txBody>
      </p:sp>
      <p:pic>
        <p:nvPicPr>
          <p:cNvPr id="56" name="Picture 176" descr="图片26">
            <a:extLst>
              <a:ext uri="{FF2B5EF4-FFF2-40B4-BE49-F238E27FC236}">
                <a16:creationId xmlns:a16="http://schemas.microsoft.com/office/drawing/2014/main" id="{814F1195-960D-4040-8748-47BBADC4AD32}"/>
              </a:ext>
            </a:extLst>
          </p:cNvPr>
          <p:cNvPicPr>
            <a:picLocks noChangeAspect="1" noChangeArrowheads="1"/>
          </p:cNvPicPr>
          <p:nvPr/>
        </p:nvPicPr>
        <p:blipFill>
          <a:blip r:embed="rId2" cstate="print"/>
          <a:srcRect/>
          <a:stretch>
            <a:fillRect/>
          </a:stretch>
        </p:blipFill>
        <p:spPr bwMode="auto">
          <a:xfrm>
            <a:off x="9275821" y="2369698"/>
            <a:ext cx="295050" cy="208076"/>
          </a:xfrm>
          <a:prstGeom prst="rect">
            <a:avLst/>
          </a:prstGeom>
          <a:noFill/>
          <a:ln w="9525">
            <a:noFill/>
            <a:miter lim="800000"/>
            <a:headEnd/>
            <a:tailEnd/>
          </a:ln>
        </p:spPr>
      </p:pic>
      <p:cxnSp>
        <p:nvCxnSpPr>
          <p:cNvPr id="57" name="Straight Connector 11">
            <a:extLst>
              <a:ext uri="{FF2B5EF4-FFF2-40B4-BE49-F238E27FC236}">
                <a16:creationId xmlns:a16="http://schemas.microsoft.com/office/drawing/2014/main" id="{A0CCDA94-D2C1-46C0-AE26-66C4E399B383}"/>
              </a:ext>
            </a:extLst>
          </p:cNvPr>
          <p:cNvCxnSpPr>
            <a:stCxn id="53" idx="3"/>
          </p:cNvCxnSpPr>
          <p:nvPr/>
        </p:nvCxnSpPr>
        <p:spPr>
          <a:xfrm flipV="1">
            <a:off x="6751520" y="2061548"/>
            <a:ext cx="205247" cy="126626"/>
          </a:xfrm>
          <a:prstGeom prst="line">
            <a:avLst/>
          </a:prstGeom>
          <a:ln/>
        </p:spPr>
        <p:style>
          <a:lnRef idx="1">
            <a:schemeClr val="accent3"/>
          </a:lnRef>
          <a:fillRef idx="0">
            <a:schemeClr val="accent3"/>
          </a:fillRef>
          <a:effectRef idx="0">
            <a:schemeClr val="accent3"/>
          </a:effectRef>
          <a:fontRef idx="minor">
            <a:schemeClr val="tx1"/>
          </a:fontRef>
        </p:style>
      </p:cxnSp>
      <p:pic>
        <p:nvPicPr>
          <p:cNvPr id="58" name="Picture 15">
            <a:extLst>
              <a:ext uri="{FF2B5EF4-FFF2-40B4-BE49-F238E27FC236}">
                <a16:creationId xmlns:a16="http://schemas.microsoft.com/office/drawing/2014/main" id="{F81943A8-3058-4C27-9012-F07B574CCDFF}"/>
              </a:ext>
            </a:extLst>
          </p:cNvPr>
          <p:cNvPicPr>
            <a:picLocks noChangeAspect="1"/>
          </p:cNvPicPr>
          <p:nvPr/>
        </p:nvPicPr>
        <p:blipFill>
          <a:blip r:embed="rId4"/>
          <a:stretch>
            <a:fillRect/>
          </a:stretch>
        </p:blipFill>
        <p:spPr>
          <a:xfrm>
            <a:off x="7192385" y="1600589"/>
            <a:ext cx="1449441" cy="611855"/>
          </a:xfrm>
          <a:prstGeom prst="rect">
            <a:avLst/>
          </a:prstGeom>
        </p:spPr>
      </p:pic>
      <p:sp>
        <p:nvSpPr>
          <p:cNvPr id="59" name="TextBox 661">
            <a:extLst>
              <a:ext uri="{FF2B5EF4-FFF2-40B4-BE49-F238E27FC236}">
                <a16:creationId xmlns:a16="http://schemas.microsoft.com/office/drawing/2014/main" id="{A7D57970-6F29-4A1B-9C61-32D28BB321A1}"/>
              </a:ext>
            </a:extLst>
          </p:cNvPr>
          <p:cNvSpPr txBox="1"/>
          <p:nvPr/>
        </p:nvSpPr>
        <p:spPr>
          <a:xfrm>
            <a:off x="1181704" y="3958763"/>
            <a:ext cx="922171" cy="634490"/>
          </a:xfrm>
          <a:prstGeom prst="rect">
            <a:avLst/>
          </a:prstGeom>
          <a:noFill/>
          <a:ln w="3175">
            <a:solidFill>
              <a:srgbClr val="4F81BD"/>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1: </a:t>
            </a:r>
            <a:r>
              <a:rPr lang="en-US" altLang="zh-CN" sz="907" kern="0" dirty="0" err="1">
                <a:solidFill>
                  <a:srgbClr val="FF0000"/>
                </a:solidFill>
                <a:latin typeface="Calibri" pitchFamily="34" charset="0"/>
                <a:ea typeface="微软雅黑" pitchFamily="34" charset="-122"/>
              </a:rPr>
              <a:t>UE</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err="1">
                <a:solidFill>
                  <a:schemeClr val="bg1"/>
                </a:solidFill>
                <a:latin typeface="Calibri" pitchFamily="34" charset="0"/>
                <a:ea typeface="微软雅黑" pitchFamily="34" charset="-122"/>
              </a:rPr>
              <a:t>mMTC</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err="1">
                <a:solidFill>
                  <a:schemeClr val="bg1"/>
                </a:solidFill>
                <a:latin typeface="Calibri" pitchFamily="34" charset="0"/>
                <a:ea typeface="微软雅黑" pitchFamily="34" charset="-122"/>
              </a:rPr>
              <a:t>uRRLC</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err="1">
                <a:solidFill>
                  <a:schemeClr val="bg1"/>
                </a:solidFill>
                <a:latin typeface="Calibri" pitchFamily="34" charset="0"/>
                <a:ea typeface="微软雅黑" pitchFamily="34" charset="-122"/>
              </a:rPr>
              <a:t>eMBB</a:t>
            </a:r>
            <a:endParaRPr lang="en-US" altLang="zh-CN" sz="907" kern="0" dirty="0">
              <a:solidFill>
                <a:schemeClr val="bg1"/>
              </a:solidFill>
              <a:latin typeface="Calibri" pitchFamily="34" charset="0"/>
              <a:ea typeface="微软雅黑" pitchFamily="34" charset="-122"/>
            </a:endParaRPr>
          </a:p>
        </p:txBody>
      </p:sp>
      <p:sp>
        <p:nvSpPr>
          <p:cNvPr id="60" name="下箭头 474">
            <a:extLst>
              <a:ext uri="{FF2B5EF4-FFF2-40B4-BE49-F238E27FC236}">
                <a16:creationId xmlns:a16="http://schemas.microsoft.com/office/drawing/2014/main" id="{426CE5B4-9FC0-4E72-A433-10C530C27492}"/>
              </a:ext>
            </a:extLst>
          </p:cNvPr>
          <p:cNvSpPr/>
          <p:nvPr/>
        </p:nvSpPr>
        <p:spPr bwMode="auto">
          <a:xfrm rot="10800000">
            <a:off x="1629408" y="3476759"/>
            <a:ext cx="301673" cy="452510"/>
          </a:xfrm>
          <a:prstGeom prst="downArrow">
            <a:avLst/>
          </a:prstGeom>
          <a:gradFill flip="none" rotWithShape="1">
            <a:gsLst>
              <a:gs pos="0">
                <a:srgbClr val="00B050">
                  <a:tint val="66000"/>
                  <a:satMod val="160000"/>
                </a:srgbClr>
              </a:gs>
              <a:gs pos="50000">
                <a:srgbClr val="00B050">
                  <a:tint val="44500"/>
                  <a:satMod val="160000"/>
                </a:srgbClr>
              </a:gs>
              <a:gs pos="100000">
                <a:srgbClr val="00B050">
                  <a:tint val="23500"/>
                  <a:satMod val="160000"/>
                </a:srgbClr>
              </a:gs>
            </a:gsLst>
            <a:lin ang="8100000" scaled="1"/>
            <a:tileRect/>
          </a:gradFill>
          <a:ln w="9525" cap="flat" cmpd="sng" algn="ctr">
            <a:solidFill>
              <a:srgbClr val="009900"/>
            </a:solidFill>
            <a:prstDash val="solid"/>
            <a:round/>
            <a:headEnd type="triangle" w="med" len="med"/>
            <a:tailEnd type="triangle" w="med" len="med"/>
          </a:ln>
          <a:effectLst/>
        </p:spPr>
        <p:txBody>
          <a:bodyPr wrap="none" lIns="75371" tIns="29691" rIns="75371" bIns="29691">
            <a:noAutofit/>
          </a:bodyPr>
          <a:lstStyle/>
          <a:p>
            <a:pPr marL="282796" indent="-282796">
              <a:defRPr/>
            </a:pPr>
            <a:endParaRPr lang="zh-CN" altLang="en-US" sz="1484">
              <a:solidFill>
                <a:prstClr val="black"/>
              </a:solidFill>
              <a:effectLst>
                <a:outerShdw blurRad="38100" dist="38100" dir="2700000" algn="tl">
                  <a:srgbClr val="000000">
                    <a:alpha val="43137"/>
                  </a:srgbClr>
                </a:outerShdw>
              </a:effectLst>
              <a:ea typeface="黑体" pitchFamily="2" charset="-122"/>
            </a:endParaRPr>
          </a:p>
        </p:txBody>
      </p:sp>
      <p:sp>
        <p:nvSpPr>
          <p:cNvPr id="61" name="TextBox 661">
            <a:extLst>
              <a:ext uri="{FF2B5EF4-FFF2-40B4-BE49-F238E27FC236}">
                <a16:creationId xmlns:a16="http://schemas.microsoft.com/office/drawing/2014/main" id="{A7A48108-EB3B-4E2C-B30B-BA4BDE48F45C}"/>
              </a:ext>
            </a:extLst>
          </p:cNvPr>
          <p:cNvSpPr txBox="1"/>
          <p:nvPr/>
        </p:nvSpPr>
        <p:spPr>
          <a:xfrm>
            <a:off x="1139231" y="4746791"/>
            <a:ext cx="1288272" cy="1332438"/>
          </a:xfrm>
          <a:prstGeom prst="rect">
            <a:avLst/>
          </a:prstGeom>
          <a:noFill/>
          <a:ln w="3175">
            <a:solidFill>
              <a:srgbClr val="4F81BD"/>
            </a:solidFill>
            <a:prstDash val="dash"/>
          </a:ln>
        </p:spPr>
        <p:txBody>
          <a:bodyPr wrap="square" lIns="75394" tIns="37698" rIns="75394" bIns="37698" rtlCol="0">
            <a:spAutoFit/>
          </a:bodyPr>
          <a:lstStyle/>
          <a:p>
            <a:pPr>
              <a:buNone/>
              <a:defRPr/>
            </a:pPr>
            <a:r>
              <a:rPr lang="en-US" altLang="zh-CN" sz="907" kern="0" dirty="0">
                <a:solidFill>
                  <a:srgbClr val="FF0000"/>
                </a:solidFill>
                <a:latin typeface="Calibri" pitchFamily="34" charset="0"/>
                <a:ea typeface="微软雅黑" pitchFamily="34" charset="-122"/>
              </a:rPr>
              <a:t>1: </a:t>
            </a:r>
            <a:r>
              <a:rPr lang="en-US" altLang="zh-CN" sz="907" kern="0" dirty="0" err="1">
                <a:solidFill>
                  <a:srgbClr val="FF0000"/>
                </a:solidFill>
                <a:latin typeface="Calibri" pitchFamily="34" charset="0"/>
                <a:ea typeface="微软雅黑" pitchFamily="34" charset="-122"/>
              </a:rPr>
              <a:t>UE</a:t>
            </a:r>
            <a:r>
              <a:rPr lang="en-US" altLang="zh-CN" sz="907" kern="0" dirty="0">
                <a:solidFill>
                  <a:srgbClr val="FF0000"/>
                </a:solidFill>
                <a:latin typeface="Calibri" pitchFamily="34" charset="0"/>
                <a:ea typeface="微软雅黑" pitchFamily="34" charset="-122"/>
              </a:rPr>
              <a:t> threats</a:t>
            </a:r>
          </a:p>
          <a:p>
            <a:pPr indent="-148407">
              <a:buFont typeface="Arial" pitchFamily="34" charset="0"/>
              <a:buChar char="•"/>
              <a:defRPr/>
            </a:pPr>
            <a:r>
              <a:rPr lang="en-US" altLang="zh-CN" sz="907" kern="0" dirty="0">
                <a:solidFill>
                  <a:prstClr val="black"/>
                </a:solidFill>
                <a:latin typeface="Calibri" pitchFamily="34" charset="0"/>
                <a:ea typeface="微软雅黑" pitchFamily="34" charset="-122"/>
              </a:rPr>
              <a:t>Malware</a:t>
            </a:r>
            <a:endParaRPr lang="en-US" altLang="zh-CN" sz="907" kern="0" dirty="0">
              <a:solidFill>
                <a:schemeClr val="bg1"/>
              </a:solidFill>
              <a:latin typeface="Calibri" pitchFamily="34" charset="0"/>
              <a:ea typeface="微软雅黑" pitchFamily="34" charset="-122"/>
            </a:endParaRP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Cloning</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Bots Hijacking</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Rough BTS</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Protocol Downgrade</a:t>
            </a:r>
          </a:p>
          <a:p>
            <a:pPr indent="-148407">
              <a:buFont typeface="Arial" pitchFamily="34" charset="0"/>
              <a:buChar char="•"/>
              <a:defRPr/>
            </a:pPr>
            <a:r>
              <a:rPr lang="en-US" altLang="zh-CN" sz="907" kern="0" dirty="0">
                <a:solidFill>
                  <a:schemeClr val="bg1"/>
                </a:solidFill>
                <a:latin typeface="Calibri" pitchFamily="34" charset="0"/>
                <a:ea typeface="微软雅黑" pitchFamily="34" charset="-122"/>
              </a:rPr>
              <a:t>FW/</a:t>
            </a:r>
            <a:r>
              <a:rPr lang="en-US" altLang="zh-CN" sz="907" kern="0" dirty="0" err="1">
                <a:solidFill>
                  <a:schemeClr val="bg1"/>
                </a:solidFill>
                <a:latin typeface="Calibri" pitchFamily="34" charset="0"/>
                <a:ea typeface="微软雅黑" pitchFamily="34" charset="-122"/>
              </a:rPr>
              <a:t>HW</a:t>
            </a:r>
            <a:r>
              <a:rPr lang="en-US" altLang="zh-CN" sz="907" kern="0" dirty="0">
                <a:solidFill>
                  <a:schemeClr val="bg1"/>
                </a:solidFill>
                <a:latin typeface="Calibri" pitchFamily="34" charset="0"/>
                <a:ea typeface="微软雅黑" pitchFamily="34" charset="-122"/>
              </a:rPr>
              <a:t>/SW (Supply Chain) Poisoning</a:t>
            </a:r>
          </a:p>
          <a:p>
            <a:pPr indent="-148407">
              <a:buFont typeface="Arial" pitchFamily="34" charset="0"/>
              <a:buChar char="•"/>
              <a:defRPr/>
            </a:pPr>
            <a:r>
              <a:rPr lang="en-US" altLang="zh-CN" sz="907" dirty="0" err="1">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IMSI</a:t>
            </a:r>
            <a:r>
              <a:rPr lang="en-US" altLang="zh-CN" sz="907"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 Catch</a:t>
            </a:r>
            <a:r>
              <a:rPr lang="en-US" altLang="zh-CN" sz="907" kern="0" dirty="0">
                <a:solidFill>
                  <a:schemeClr val="bg1"/>
                </a:solidFill>
                <a:latin typeface="Calibri" pitchFamily="34" charset="0"/>
                <a:ea typeface="微软雅黑" pitchFamily="34" charset="-122"/>
              </a:rPr>
              <a:t>ing</a:t>
            </a:r>
            <a:endParaRPr lang="zh-CN" altLang="en-US" sz="907"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Tree>
    <p:extLst>
      <p:ext uri="{BB962C8B-B14F-4D97-AF65-F5344CB8AC3E}">
        <p14:creationId xmlns:p14="http://schemas.microsoft.com/office/powerpoint/2010/main" val="3855620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5G Network Evolution Challenges </a:t>
            </a:r>
          </a:p>
        </p:txBody>
      </p:sp>
      <p:graphicFrame>
        <p:nvGraphicFramePr>
          <p:cNvPr id="4" name="Diagram 4">
            <a:extLst>
              <a:ext uri="{FF2B5EF4-FFF2-40B4-BE49-F238E27FC236}">
                <a16:creationId xmlns:a16="http://schemas.microsoft.com/office/drawing/2014/main" id="{066C70CC-4830-48DD-A3A6-8C734E2AE4E6}"/>
              </a:ext>
            </a:extLst>
          </p:cNvPr>
          <p:cNvGraphicFramePr/>
          <p:nvPr>
            <p:extLst>
              <p:ext uri="{D42A27DB-BD31-4B8C-83A1-F6EECF244321}">
                <p14:modId xmlns:p14="http://schemas.microsoft.com/office/powerpoint/2010/main" val="2462951992"/>
              </p:ext>
            </p:extLst>
          </p:nvPr>
        </p:nvGraphicFramePr>
        <p:xfrm>
          <a:off x="338077" y="1002437"/>
          <a:ext cx="3827818" cy="54021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ight Arrow 5">
            <a:extLst>
              <a:ext uri="{FF2B5EF4-FFF2-40B4-BE49-F238E27FC236}">
                <a16:creationId xmlns:a16="http://schemas.microsoft.com/office/drawing/2014/main" id="{642D0234-E997-485D-8651-05D4F6DCEF92}"/>
              </a:ext>
            </a:extLst>
          </p:cNvPr>
          <p:cNvSpPr/>
          <p:nvPr/>
        </p:nvSpPr>
        <p:spPr bwMode="auto">
          <a:xfrm>
            <a:off x="4408702" y="1170871"/>
            <a:ext cx="524245" cy="290122"/>
          </a:xfrm>
          <a:prstGeom prst="rightArrow">
            <a:avLst/>
          </a:prstGeom>
          <a:gradFill flip="none" rotWithShape="1">
            <a:gsLst>
              <a:gs pos="0">
                <a:srgbClr val="4F81BD">
                  <a:tint val="66000"/>
                  <a:satMod val="160000"/>
                </a:srgbClr>
              </a:gs>
              <a:gs pos="50000">
                <a:srgbClr val="4F81BD">
                  <a:tint val="44500"/>
                  <a:satMod val="160000"/>
                </a:srgbClr>
              </a:gs>
              <a:gs pos="100000">
                <a:srgbClr val="4F81BD">
                  <a:tint val="23500"/>
                  <a:satMod val="160000"/>
                </a:srgbClr>
              </a:gs>
            </a:gsLst>
            <a:lin ang="10800000" scaled="1"/>
            <a:tileRect/>
          </a:gradFill>
          <a:ln>
            <a:solidFill>
              <a:schemeClr val="tx1"/>
            </a:solidFill>
            <a:prstDash val="sysDot"/>
          </a:ln>
          <a:effectLst/>
        </p:spPr>
        <p:txBody>
          <a:bodyPr vert="horz" wrap="square" lIns="75416" tIns="37708" rIns="75416" bIns="37708" numCol="1" rtlCol="0" anchor="t" anchorCtr="0" compatLnSpc="1">
            <a:prstTxWarp prst="textNoShape">
              <a:avLst/>
            </a:prstTxWarp>
          </a:bodyPr>
          <a:lstStyle/>
          <a:p>
            <a:pPr fontAlgn="base">
              <a:spcBef>
                <a:spcPct val="0"/>
              </a:spcBef>
              <a:spcAft>
                <a:spcPct val="0"/>
              </a:spcAft>
              <a:buClr>
                <a:srgbClr val="CC9900"/>
              </a:buClr>
              <a:buFont typeface="Wingdings" pitchFamily="2" charset="2"/>
              <a:buChar char="n"/>
            </a:pPr>
            <a:endParaRPr lang="en-US" sz="1484">
              <a:solidFill>
                <a:prstClr val="black"/>
              </a:solidFill>
              <a:ea typeface="宋体" charset="-122"/>
            </a:endParaRPr>
          </a:p>
        </p:txBody>
      </p:sp>
      <p:sp>
        <p:nvSpPr>
          <p:cNvPr id="6" name="Rounded Rectangle 6">
            <a:extLst>
              <a:ext uri="{FF2B5EF4-FFF2-40B4-BE49-F238E27FC236}">
                <a16:creationId xmlns:a16="http://schemas.microsoft.com/office/drawing/2014/main" id="{AF515D2F-396B-4934-A89E-E93DD5B2036A}"/>
              </a:ext>
            </a:extLst>
          </p:cNvPr>
          <p:cNvSpPr/>
          <p:nvPr/>
        </p:nvSpPr>
        <p:spPr bwMode="auto">
          <a:xfrm>
            <a:off x="5178581" y="981522"/>
            <a:ext cx="5520772" cy="631230"/>
          </a:xfrm>
          <a:prstGeom prst="roundRect">
            <a:avLst/>
          </a:prstGeom>
          <a:noFill/>
          <a:ln>
            <a:solidFill>
              <a:srgbClr val="3366FF"/>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16" tIns="37708" rIns="75416" bIns="37708" numCol="1" rtlCol="0" anchor="t" anchorCtr="0" compatLnSpc="1">
            <a:prstTxWarp prst="textNoShape">
              <a:avLst/>
            </a:prstTxWarp>
          </a:bodyPr>
          <a:lstStyle/>
          <a:p>
            <a:pPr fontAlgn="base">
              <a:spcBef>
                <a:spcPct val="0"/>
              </a:spcBef>
              <a:spcAft>
                <a:spcPct val="0"/>
              </a:spcAft>
              <a:buClr>
                <a:srgbClr val="CC9900"/>
              </a:buClr>
              <a:buNone/>
            </a:pPr>
            <a:r>
              <a:rPr lang="en-US" sz="1600" dirty="0">
                <a:solidFill>
                  <a:schemeClr val="bg1"/>
                </a:solidFill>
                <a:ea typeface="宋体" charset="-122"/>
              </a:rPr>
              <a:t>Introduces new threats and</a:t>
            </a:r>
            <a:r>
              <a:rPr lang="en-US" sz="1600" dirty="0">
                <a:solidFill>
                  <a:prstClr val="black"/>
                </a:solidFill>
                <a:ea typeface="宋体" charset="-122"/>
              </a:rPr>
              <a:t> </a:t>
            </a:r>
            <a:r>
              <a:rPr lang="en-US" sz="1600" dirty="0">
                <a:solidFill>
                  <a:srgbClr val="FF0000"/>
                </a:solidFill>
                <a:ea typeface="宋体" charset="-122"/>
              </a:rPr>
              <a:t>increases the attack surface </a:t>
            </a:r>
            <a:r>
              <a:rPr lang="en-US" sz="1600" dirty="0">
                <a:solidFill>
                  <a:schemeClr val="bg1"/>
                </a:solidFill>
                <a:ea typeface="宋体" charset="-122"/>
              </a:rPr>
              <a:t>(e.g., CSA/ENISA/NIST Top Threats)</a:t>
            </a:r>
          </a:p>
        </p:txBody>
      </p:sp>
      <p:sp>
        <p:nvSpPr>
          <p:cNvPr id="7" name="Rounded Rectangle 8">
            <a:extLst>
              <a:ext uri="{FF2B5EF4-FFF2-40B4-BE49-F238E27FC236}">
                <a16:creationId xmlns:a16="http://schemas.microsoft.com/office/drawing/2014/main" id="{D59CB5B6-2EFD-4359-B3C7-6015E24FD350}"/>
              </a:ext>
            </a:extLst>
          </p:cNvPr>
          <p:cNvSpPr/>
          <p:nvPr/>
        </p:nvSpPr>
        <p:spPr bwMode="auto">
          <a:xfrm>
            <a:off x="5178581" y="1807059"/>
            <a:ext cx="5519860" cy="631229"/>
          </a:xfrm>
          <a:prstGeom prst="roundRect">
            <a:avLst/>
          </a:prstGeom>
          <a:noFill/>
          <a:ln>
            <a:solidFill>
              <a:srgbClr val="7FD7F7"/>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16" tIns="37708" rIns="75416" bIns="37708" numCol="1" rtlCol="0" anchor="t" anchorCtr="0" compatLnSpc="1">
            <a:prstTxWarp prst="textNoShape">
              <a:avLst/>
            </a:prstTxWarp>
          </a:bodyPr>
          <a:lstStyle/>
          <a:p>
            <a:pPr fontAlgn="base">
              <a:spcBef>
                <a:spcPct val="0"/>
              </a:spcBef>
              <a:spcAft>
                <a:spcPct val="0"/>
              </a:spcAft>
              <a:buClr>
                <a:srgbClr val="CC9900"/>
              </a:buClr>
              <a:buNone/>
            </a:pPr>
            <a:r>
              <a:rPr lang="en-US" sz="1600" dirty="0" err="1">
                <a:solidFill>
                  <a:schemeClr val="bg1"/>
                </a:solidFill>
                <a:ea typeface="宋体" charset="-122"/>
              </a:rPr>
              <a:t>MEC</a:t>
            </a:r>
            <a:r>
              <a:rPr lang="en-US" sz="1600" dirty="0">
                <a:solidFill>
                  <a:schemeClr val="bg1"/>
                </a:solidFill>
                <a:ea typeface="宋体" charset="-122"/>
              </a:rPr>
              <a:t>, SBA</a:t>
            </a:r>
            <a:r>
              <a:rPr lang="en-US" sz="1600" dirty="0">
                <a:solidFill>
                  <a:prstClr val="black"/>
                </a:solidFill>
                <a:ea typeface="宋体" charset="-122"/>
              </a:rPr>
              <a:t> </a:t>
            </a:r>
            <a:r>
              <a:rPr lang="en-US" sz="1600" dirty="0">
                <a:solidFill>
                  <a:srgbClr val="FF0000"/>
                </a:solidFill>
                <a:ea typeface="宋体" charset="-122"/>
              </a:rPr>
              <a:t>increase complexity</a:t>
            </a:r>
            <a:r>
              <a:rPr lang="en-US" sz="1600" dirty="0">
                <a:solidFill>
                  <a:prstClr val="black"/>
                </a:solidFill>
                <a:ea typeface="宋体" charset="-122"/>
              </a:rPr>
              <a:t> </a:t>
            </a:r>
            <a:r>
              <a:rPr lang="en-US" sz="1600" dirty="0">
                <a:solidFill>
                  <a:schemeClr val="bg1"/>
                </a:solidFill>
                <a:ea typeface="宋体" charset="-122"/>
              </a:rPr>
              <a:t>due to the decompiling of network services/functions</a:t>
            </a:r>
            <a:r>
              <a:rPr lang="en-US" sz="1155" dirty="0">
                <a:solidFill>
                  <a:schemeClr val="bg1"/>
                </a:solidFill>
                <a:ea typeface="宋体" charset="-122"/>
              </a:rPr>
              <a:t>.</a:t>
            </a:r>
          </a:p>
        </p:txBody>
      </p:sp>
      <p:sp>
        <p:nvSpPr>
          <p:cNvPr id="8" name="Right Arrow 9">
            <a:extLst>
              <a:ext uri="{FF2B5EF4-FFF2-40B4-BE49-F238E27FC236}">
                <a16:creationId xmlns:a16="http://schemas.microsoft.com/office/drawing/2014/main" id="{D4D65AA9-BBA5-4ADB-9721-A6AB996AE285}"/>
              </a:ext>
            </a:extLst>
          </p:cNvPr>
          <p:cNvSpPr/>
          <p:nvPr/>
        </p:nvSpPr>
        <p:spPr bwMode="auto">
          <a:xfrm>
            <a:off x="4407930" y="2769588"/>
            <a:ext cx="524245" cy="290122"/>
          </a:xfrm>
          <a:prstGeom prst="rightArrow">
            <a:avLst/>
          </a:prstGeom>
          <a:gradFill flip="none" rotWithShape="1">
            <a:gsLst>
              <a:gs pos="0">
                <a:srgbClr val="002060"/>
              </a:gs>
              <a:gs pos="50000">
                <a:srgbClr val="4F81BD">
                  <a:tint val="44500"/>
                  <a:satMod val="160000"/>
                </a:srgbClr>
              </a:gs>
              <a:gs pos="100000">
                <a:srgbClr val="4F81BD">
                  <a:tint val="23500"/>
                  <a:satMod val="160000"/>
                </a:srgbClr>
              </a:gs>
            </a:gsLst>
            <a:lin ang="10800000" scaled="1"/>
            <a:tileRect/>
          </a:gradFill>
          <a:ln>
            <a:solidFill>
              <a:schemeClr val="tx1"/>
            </a:solidFill>
          </a:ln>
          <a:effectLst/>
        </p:spPr>
        <p:txBody>
          <a:bodyPr vert="horz" wrap="square" lIns="75416" tIns="37708" rIns="75416" bIns="37708" numCol="1" rtlCol="0" anchor="t" anchorCtr="0" compatLnSpc="1">
            <a:prstTxWarp prst="textNoShape">
              <a:avLst/>
            </a:prstTxWarp>
          </a:bodyPr>
          <a:lstStyle/>
          <a:p>
            <a:pPr fontAlgn="base">
              <a:spcBef>
                <a:spcPct val="0"/>
              </a:spcBef>
              <a:spcAft>
                <a:spcPct val="0"/>
              </a:spcAft>
              <a:buClr>
                <a:srgbClr val="CC9900"/>
              </a:buClr>
              <a:buFont typeface="Wingdings" pitchFamily="2" charset="2"/>
              <a:buChar char="n"/>
            </a:pPr>
            <a:endParaRPr lang="en-US" sz="1484">
              <a:solidFill>
                <a:prstClr val="black"/>
              </a:solidFill>
              <a:ea typeface="宋体" charset="-122"/>
            </a:endParaRPr>
          </a:p>
        </p:txBody>
      </p:sp>
      <p:sp>
        <p:nvSpPr>
          <p:cNvPr id="9" name="Rounded Rectangle 10">
            <a:extLst>
              <a:ext uri="{FF2B5EF4-FFF2-40B4-BE49-F238E27FC236}">
                <a16:creationId xmlns:a16="http://schemas.microsoft.com/office/drawing/2014/main" id="{C347ED98-1A6F-48CB-A4B7-90CC3B08E4F1}"/>
              </a:ext>
            </a:extLst>
          </p:cNvPr>
          <p:cNvSpPr/>
          <p:nvPr/>
        </p:nvSpPr>
        <p:spPr bwMode="auto">
          <a:xfrm>
            <a:off x="5169836" y="2541953"/>
            <a:ext cx="5530187" cy="798010"/>
          </a:xfrm>
          <a:prstGeom prst="roundRect">
            <a:avLst/>
          </a:prstGeom>
          <a:noFill/>
          <a:ln>
            <a:solidFill>
              <a:srgbClr val="92D05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16" tIns="37708" rIns="75416" bIns="37708" numCol="1" rtlCol="0" anchor="t" anchorCtr="0" compatLnSpc="1">
            <a:prstTxWarp prst="textNoShape">
              <a:avLst/>
            </a:prstTxWarp>
          </a:bodyPr>
          <a:lstStyle/>
          <a:p>
            <a:pPr fontAlgn="base">
              <a:spcBef>
                <a:spcPct val="0"/>
              </a:spcBef>
              <a:spcAft>
                <a:spcPct val="0"/>
              </a:spcAft>
              <a:buClr>
                <a:srgbClr val="CC9900"/>
              </a:buClr>
              <a:buNone/>
            </a:pPr>
            <a:r>
              <a:rPr lang="en-US" sz="1600" dirty="0">
                <a:solidFill>
                  <a:schemeClr val="bg1"/>
                </a:solidFill>
                <a:ea typeface="宋体" charset="-122"/>
              </a:rPr>
              <a:t>eHealth, Autonomous Driving, Smart Factory, … , compromised networks </a:t>
            </a:r>
            <a:r>
              <a:rPr lang="en-US" sz="1600" dirty="0">
                <a:solidFill>
                  <a:schemeClr val="bg1"/>
                </a:solidFill>
                <a:ea typeface="宋体" charset="-122"/>
                <a:sym typeface="Wingdings" panose="05000000000000000000" pitchFamily="2" charset="2"/>
              </a:rPr>
              <a:t>may result in</a:t>
            </a:r>
            <a:r>
              <a:rPr lang="en-US" sz="1600" dirty="0">
                <a:solidFill>
                  <a:prstClr val="black"/>
                </a:solidFill>
                <a:ea typeface="宋体" charset="-122"/>
                <a:sym typeface="Wingdings" panose="05000000000000000000" pitchFamily="2" charset="2"/>
              </a:rPr>
              <a:t> </a:t>
            </a:r>
            <a:r>
              <a:rPr lang="en-US" sz="1600" dirty="0">
                <a:solidFill>
                  <a:srgbClr val="FF0000"/>
                </a:solidFill>
                <a:ea typeface="宋体" charset="-122"/>
                <a:sym typeface="Wingdings" panose="05000000000000000000" pitchFamily="2" charset="2"/>
              </a:rPr>
              <a:t>loss of life</a:t>
            </a:r>
            <a:r>
              <a:rPr lang="en-US" sz="1400" dirty="0">
                <a:solidFill>
                  <a:prstClr val="black"/>
                </a:solidFill>
                <a:ea typeface="宋体" charset="-122"/>
                <a:sym typeface="Wingdings" panose="05000000000000000000" pitchFamily="2" charset="2"/>
              </a:rPr>
              <a:t>.</a:t>
            </a:r>
            <a:endParaRPr lang="en-US" sz="1400" dirty="0">
              <a:solidFill>
                <a:prstClr val="black"/>
              </a:solidFill>
              <a:ea typeface="宋体" charset="-122"/>
            </a:endParaRPr>
          </a:p>
        </p:txBody>
      </p:sp>
      <p:sp>
        <p:nvSpPr>
          <p:cNvPr id="10" name="Rounded Rectangle 12">
            <a:extLst>
              <a:ext uri="{FF2B5EF4-FFF2-40B4-BE49-F238E27FC236}">
                <a16:creationId xmlns:a16="http://schemas.microsoft.com/office/drawing/2014/main" id="{C01F9018-1E45-4D6F-8B9E-0ECDDA27970C}"/>
              </a:ext>
            </a:extLst>
          </p:cNvPr>
          <p:cNvSpPr/>
          <p:nvPr/>
        </p:nvSpPr>
        <p:spPr bwMode="auto">
          <a:xfrm>
            <a:off x="5178581" y="3443627"/>
            <a:ext cx="5519860" cy="977437"/>
          </a:xfrm>
          <a:prstGeom prst="roundRect">
            <a:avLst/>
          </a:prstGeom>
          <a:noFill/>
          <a:ln>
            <a:solidFill>
              <a:schemeClr val="accent4">
                <a:lumMod val="75000"/>
              </a:schemeClr>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16" tIns="37708" rIns="75416" bIns="37708" numCol="1" rtlCol="0" anchor="t" anchorCtr="0" compatLnSpc="1">
            <a:prstTxWarp prst="textNoShape">
              <a:avLst/>
            </a:prstTxWarp>
          </a:bodyPr>
          <a:lstStyle/>
          <a:p>
            <a:pPr fontAlgn="base">
              <a:spcBef>
                <a:spcPct val="0"/>
              </a:spcBef>
              <a:spcAft>
                <a:spcPct val="0"/>
              </a:spcAft>
              <a:buClr>
                <a:srgbClr val="CC9900"/>
              </a:buClr>
              <a:buNone/>
            </a:pPr>
            <a:r>
              <a:rPr lang="en-US" sz="1600" dirty="0">
                <a:solidFill>
                  <a:schemeClr val="bg1"/>
                </a:solidFill>
                <a:ea typeface="宋体" charset="-122"/>
              </a:rPr>
              <a:t>Slicing end to end chunks of the networks for </a:t>
            </a:r>
            <a:r>
              <a:rPr lang="en-US" sz="1600" dirty="0" err="1">
                <a:solidFill>
                  <a:schemeClr val="bg1"/>
                </a:solidFill>
                <a:ea typeface="宋体" charset="-122"/>
              </a:rPr>
              <a:t>MVNO</a:t>
            </a:r>
            <a:r>
              <a:rPr lang="en-US" sz="1600" dirty="0">
                <a:solidFill>
                  <a:schemeClr val="bg1"/>
                </a:solidFill>
                <a:ea typeface="宋体" charset="-122"/>
              </a:rPr>
              <a:t> and large enterprises,</a:t>
            </a:r>
            <a:r>
              <a:rPr lang="en-US" sz="1600" dirty="0">
                <a:solidFill>
                  <a:prstClr val="black"/>
                </a:solidFill>
                <a:ea typeface="宋体" charset="-122"/>
              </a:rPr>
              <a:t> </a:t>
            </a:r>
            <a:r>
              <a:rPr lang="en-US" sz="1600" dirty="0">
                <a:solidFill>
                  <a:srgbClr val="FF0000"/>
                </a:solidFill>
                <a:ea typeface="宋体" charset="-122"/>
              </a:rPr>
              <a:t>increases the risk for unauthorized access, abuse and data leaks</a:t>
            </a:r>
            <a:r>
              <a:rPr lang="en-US" sz="1600" dirty="0">
                <a:solidFill>
                  <a:prstClr val="black"/>
                </a:solidFill>
                <a:ea typeface="宋体" charset="-122"/>
              </a:rPr>
              <a:t>.</a:t>
            </a:r>
          </a:p>
        </p:txBody>
      </p:sp>
      <p:sp>
        <p:nvSpPr>
          <p:cNvPr id="11" name="Right Arrow 13">
            <a:extLst>
              <a:ext uri="{FF2B5EF4-FFF2-40B4-BE49-F238E27FC236}">
                <a16:creationId xmlns:a16="http://schemas.microsoft.com/office/drawing/2014/main" id="{10D5F11E-8E6C-4C55-8C7E-37CC21236D1E}"/>
              </a:ext>
            </a:extLst>
          </p:cNvPr>
          <p:cNvSpPr/>
          <p:nvPr/>
        </p:nvSpPr>
        <p:spPr bwMode="auto">
          <a:xfrm>
            <a:off x="4403558" y="4906811"/>
            <a:ext cx="524245" cy="290122"/>
          </a:xfrm>
          <a:prstGeom prst="rightArrow">
            <a:avLst/>
          </a:prstGeom>
          <a:gradFill flip="none" rotWithShape="1">
            <a:gsLst>
              <a:gs pos="0">
                <a:srgbClr val="4F81BD">
                  <a:tint val="66000"/>
                  <a:satMod val="160000"/>
                </a:srgbClr>
              </a:gs>
              <a:gs pos="50000">
                <a:srgbClr val="4F81BD">
                  <a:tint val="44500"/>
                  <a:satMod val="160000"/>
                </a:srgbClr>
              </a:gs>
              <a:gs pos="100000">
                <a:srgbClr val="4F81BD"/>
              </a:gs>
            </a:gsLst>
            <a:lin ang="10800000" scaled="1"/>
            <a:tileRect/>
          </a:gradFill>
          <a:ln>
            <a:solidFill>
              <a:schemeClr val="tx1"/>
            </a:solidFill>
          </a:ln>
          <a:effectLst/>
        </p:spPr>
        <p:txBody>
          <a:bodyPr vert="horz" wrap="square" lIns="75416" tIns="37708" rIns="75416" bIns="37708" numCol="1" rtlCol="0" anchor="t" anchorCtr="0" compatLnSpc="1">
            <a:prstTxWarp prst="textNoShape">
              <a:avLst/>
            </a:prstTxWarp>
          </a:bodyPr>
          <a:lstStyle/>
          <a:p>
            <a:pPr fontAlgn="base">
              <a:spcBef>
                <a:spcPct val="0"/>
              </a:spcBef>
              <a:spcAft>
                <a:spcPct val="0"/>
              </a:spcAft>
              <a:buClr>
                <a:srgbClr val="CC9900"/>
              </a:buClr>
              <a:buFont typeface="Wingdings" pitchFamily="2" charset="2"/>
              <a:buChar char="n"/>
            </a:pPr>
            <a:endParaRPr lang="en-US" sz="1484">
              <a:solidFill>
                <a:prstClr val="black"/>
              </a:solidFill>
              <a:ea typeface="宋体" charset="-122"/>
            </a:endParaRPr>
          </a:p>
        </p:txBody>
      </p:sp>
      <p:sp>
        <p:nvSpPr>
          <p:cNvPr id="12" name="Rounded Rectangle 14">
            <a:extLst>
              <a:ext uri="{FF2B5EF4-FFF2-40B4-BE49-F238E27FC236}">
                <a16:creationId xmlns:a16="http://schemas.microsoft.com/office/drawing/2014/main" id="{082211E9-A602-43B8-B25A-CE0C758B4CF3}"/>
              </a:ext>
            </a:extLst>
          </p:cNvPr>
          <p:cNvSpPr/>
          <p:nvPr/>
        </p:nvSpPr>
        <p:spPr bwMode="auto">
          <a:xfrm>
            <a:off x="5169837" y="4628030"/>
            <a:ext cx="5536262" cy="828997"/>
          </a:xfrm>
          <a:prstGeom prst="roundRect">
            <a:avLst/>
          </a:prstGeom>
          <a:noFill/>
          <a:ln>
            <a:solidFill>
              <a:schemeClr val="accent3">
                <a:lumMod val="75000"/>
              </a:schemeClr>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16" tIns="37708" rIns="75416" bIns="37708" numCol="1" rtlCol="0" anchor="t" anchorCtr="0" compatLnSpc="1">
            <a:prstTxWarp prst="textNoShape">
              <a:avLst/>
            </a:prstTxWarp>
          </a:bodyPr>
          <a:lstStyle/>
          <a:p>
            <a:pPr fontAlgn="base">
              <a:spcBef>
                <a:spcPct val="0"/>
              </a:spcBef>
              <a:spcAft>
                <a:spcPct val="0"/>
              </a:spcAft>
              <a:buClr>
                <a:srgbClr val="CC9900"/>
              </a:buClr>
              <a:buNone/>
            </a:pPr>
            <a:r>
              <a:rPr lang="en-US" sz="1600" dirty="0">
                <a:solidFill>
                  <a:schemeClr val="bg1"/>
                </a:solidFill>
                <a:ea typeface="宋体" charset="-122"/>
              </a:rPr>
              <a:t>2G/3G/4G technologies will co-exist with 5G networks ~5-10 years,</a:t>
            </a:r>
            <a:r>
              <a:rPr lang="en-US" sz="1600" dirty="0">
                <a:solidFill>
                  <a:prstClr val="black"/>
                </a:solidFill>
                <a:ea typeface="宋体" charset="-122"/>
              </a:rPr>
              <a:t> </a:t>
            </a:r>
            <a:r>
              <a:rPr lang="en-US" sz="1600" dirty="0">
                <a:solidFill>
                  <a:srgbClr val="FF0000"/>
                </a:solidFill>
                <a:ea typeface="宋体" charset="-122"/>
              </a:rPr>
              <a:t>exposing downgrade, bypass attack vectors</a:t>
            </a:r>
            <a:r>
              <a:rPr lang="en-US" sz="1600" dirty="0">
                <a:solidFill>
                  <a:prstClr val="black"/>
                </a:solidFill>
                <a:ea typeface="宋体" charset="-122"/>
              </a:rPr>
              <a:t>.</a:t>
            </a:r>
          </a:p>
        </p:txBody>
      </p:sp>
      <p:sp>
        <p:nvSpPr>
          <p:cNvPr id="13" name="Rounded Rectangle 16">
            <a:extLst>
              <a:ext uri="{FF2B5EF4-FFF2-40B4-BE49-F238E27FC236}">
                <a16:creationId xmlns:a16="http://schemas.microsoft.com/office/drawing/2014/main" id="{0E801DF2-18F7-48EB-A5E8-7F204A28DF10}"/>
              </a:ext>
            </a:extLst>
          </p:cNvPr>
          <p:cNvSpPr/>
          <p:nvPr/>
        </p:nvSpPr>
        <p:spPr bwMode="auto">
          <a:xfrm>
            <a:off x="5169836" y="5560692"/>
            <a:ext cx="5530189" cy="843934"/>
          </a:xfrm>
          <a:prstGeom prst="roundRect">
            <a:avLst/>
          </a:prstGeom>
          <a:noFill/>
          <a:ln>
            <a:solidFill>
              <a:schemeClr val="accent3">
                <a:lumMod val="50000"/>
              </a:schemeClr>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5416" tIns="37708" rIns="75416" bIns="37708" numCol="1" rtlCol="0" anchor="t" anchorCtr="0" compatLnSpc="1">
            <a:prstTxWarp prst="textNoShape">
              <a:avLst/>
            </a:prstTxWarp>
          </a:bodyPr>
          <a:lstStyle/>
          <a:p>
            <a:pPr fontAlgn="base">
              <a:spcBef>
                <a:spcPct val="0"/>
              </a:spcBef>
              <a:spcAft>
                <a:spcPct val="0"/>
              </a:spcAft>
              <a:buClr>
                <a:srgbClr val="CC9900"/>
              </a:buClr>
              <a:buNone/>
            </a:pPr>
            <a:r>
              <a:rPr lang="en-US" sz="1600" dirty="0">
                <a:solidFill>
                  <a:schemeClr val="bg1"/>
                </a:solidFill>
                <a:ea typeface="宋体" charset="-122"/>
              </a:rPr>
              <a:t>IoT devices offer only</a:t>
            </a:r>
            <a:r>
              <a:rPr lang="en-US" sz="1600" dirty="0">
                <a:solidFill>
                  <a:prstClr val="black"/>
                </a:solidFill>
                <a:ea typeface="宋体" charset="-122"/>
              </a:rPr>
              <a:t> </a:t>
            </a:r>
            <a:r>
              <a:rPr lang="en-US" sz="1600" dirty="0">
                <a:solidFill>
                  <a:srgbClr val="FF0000"/>
                </a:solidFill>
                <a:ea typeface="宋体" charset="-122"/>
              </a:rPr>
              <a:t>weak identity/security capabilities</a:t>
            </a:r>
            <a:r>
              <a:rPr lang="en-US" sz="1600" dirty="0">
                <a:solidFill>
                  <a:schemeClr val="bg1"/>
                </a:solidFill>
                <a:ea typeface="宋体" charset="-122"/>
              </a:rPr>
              <a:t>, Hard to govern/ control and often include vulnerabilities which allow them to be used</a:t>
            </a:r>
            <a:r>
              <a:rPr lang="en-US" sz="1600" dirty="0">
                <a:solidFill>
                  <a:schemeClr val="bg1"/>
                </a:solidFill>
                <a:ea typeface="宋体" charset="-122"/>
                <a:sym typeface="Wingdings" panose="05000000000000000000" pitchFamily="2" charset="2"/>
              </a:rPr>
              <a:t> as </a:t>
            </a:r>
            <a:r>
              <a:rPr lang="en-US" sz="1600" dirty="0">
                <a:solidFill>
                  <a:srgbClr val="FF0000"/>
                </a:solidFill>
                <a:ea typeface="宋体" charset="-122"/>
                <a:sym typeface="Wingdings" panose="05000000000000000000" pitchFamily="2" charset="2"/>
              </a:rPr>
              <a:t>DDoS / Bot networks</a:t>
            </a:r>
            <a:r>
              <a:rPr lang="en-US" sz="1600" dirty="0">
                <a:solidFill>
                  <a:prstClr val="black"/>
                </a:solidFill>
                <a:ea typeface="宋体" charset="-122"/>
                <a:sym typeface="Wingdings" panose="05000000000000000000" pitchFamily="2" charset="2"/>
              </a:rPr>
              <a:t>.</a:t>
            </a:r>
            <a:r>
              <a:rPr lang="en-US" sz="1600" dirty="0">
                <a:solidFill>
                  <a:prstClr val="black"/>
                </a:solidFill>
                <a:ea typeface="宋体" charset="-122"/>
              </a:rPr>
              <a:t> </a:t>
            </a:r>
          </a:p>
        </p:txBody>
      </p:sp>
      <p:sp>
        <p:nvSpPr>
          <p:cNvPr id="14" name="Right Arrow 7">
            <a:extLst>
              <a:ext uri="{FF2B5EF4-FFF2-40B4-BE49-F238E27FC236}">
                <a16:creationId xmlns:a16="http://schemas.microsoft.com/office/drawing/2014/main" id="{EAF689B3-79A6-457C-AB77-8EF1E636EE24}"/>
              </a:ext>
            </a:extLst>
          </p:cNvPr>
          <p:cNvSpPr/>
          <p:nvPr/>
        </p:nvSpPr>
        <p:spPr bwMode="auto">
          <a:xfrm>
            <a:off x="4407930" y="1882622"/>
            <a:ext cx="524245" cy="290122"/>
          </a:xfrm>
          <a:prstGeom prst="rightArrow">
            <a:avLst/>
          </a:prstGeom>
          <a:gradFill flip="none" rotWithShape="1">
            <a:gsLst>
              <a:gs pos="0">
                <a:srgbClr val="4F81BD">
                  <a:tint val="66000"/>
                  <a:satMod val="160000"/>
                </a:srgbClr>
              </a:gs>
              <a:gs pos="50000">
                <a:srgbClr val="4F81BD">
                  <a:tint val="44500"/>
                  <a:satMod val="160000"/>
                </a:srgbClr>
              </a:gs>
              <a:gs pos="100000">
                <a:srgbClr val="4F81BD">
                  <a:tint val="23500"/>
                  <a:satMod val="160000"/>
                </a:srgbClr>
              </a:gs>
            </a:gsLst>
            <a:lin ang="10800000" scaled="1"/>
            <a:tileRect/>
          </a:gradFill>
          <a:ln>
            <a:solidFill>
              <a:schemeClr val="tx1"/>
            </a:solidFill>
          </a:ln>
          <a:effectLst/>
        </p:spPr>
        <p:txBody>
          <a:bodyPr vert="horz" wrap="square" lIns="75416" tIns="37708" rIns="75416" bIns="37708" numCol="1" rtlCol="0" anchor="t" anchorCtr="0" compatLnSpc="1">
            <a:prstTxWarp prst="textNoShape">
              <a:avLst/>
            </a:prstTxWarp>
          </a:bodyPr>
          <a:lstStyle/>
          <a:p>
            <a:pPr fontAlgn="base">
              <a:spcBef>
                <a:spcPct val="0"/>
              </a:spcBef>
              <a:spcAft>
                <a:spcPct val="0"/>
              </a:spcAft>
              <a:buClr>
                <a:srgbClr val="CC9900"/>
              </a:buClr>
              <a:buFont typeface="Wingdings" pitchFamily="2" charset="2"/>
              <a:buChar char="n"/>
            </a:pPr>
            <a:endParaRPr lang="en-US" sz="1484">
              <a:solidFill>
                <a:prstClr val="black"/>
              </a:solidFill>
              <a:ea typeface="宋体" charset="-122"/>
            </a:endParaRPr>
          </a:p>
        </p:txBody>
      </p:sp>
      <p:sp>
        <p:nvSpPr>
          <p:cNvPr id="17" name="Right Arrow 7">
            <a:extLst>
              <a:ext uri="{FF2B5EF4-FFF2-40B4-BE49-F238E27FC236}">
                <a16:creationId xmlns:a16="http://schemas.microsoft.com/office/drawing/2014/main" id="{F7C7F569-D283-4A4C-A972-8C90F9635940}"/>
              </a:ext>
            </a:extLst>
          </p:cNvPr>
          <p:cNvSpPr/>
          <p:nvPr/>
        </p:nvSpPr>
        <p:spPr bwMode="auto">
          <a:xfrm>
            <a:off x="4369395" y="3706622"/>
            <a:ext cx="524245" cy="290122"/>
          </a:xfrm>
          <a:prstGeom prst="rightArrow">
            <a:avLst/>
          </a:prstGeom>
          <a:gradFill flip="none" rotWithShape="1">
            <a:gsLst>
              <a:gs pos="0">
                <a:srgbClr val="4F81BD">
                  <a:tint val="66000"/>
                  <a:satMod val="160000"/>
                </a:srgbClr>
              </a:gs>
              <a:gs pos="50000">
                <a:srgbClr val="4F81BD">
                  <a:tint val="44500"/>
                  <a:satMod val="160000"/>
                </a:srgbClr>
              </a:gs>
              <a:gs pos="100000">
                <a:srgbClr val="4F81BD">
                  <a:tint val="23500"/>
                  <a:satMod val="160000"/>
                </a:srgbClr>
              </a:gs>
            </a:gsLst>
            <a:lin ang="10800000" scaled="1"/>
            <a:tileRect/>
          </a:gradFill>
          <a:ln>
            <a:solidFill>
              <a:schemeClr val="tx1"/>
            </a:solidFill>
          </a:ln>
          <a:effectLst/>
        </p:spPr>
        <p:txBody>
          <a:bodyPr vert="horz" wrap="square" lIns="75416" tIns="37708" rIns="75416" bIns="37708" numCol="1" rtlCol="0" anchor="t" anchorCtr="0" compatLnSpc="1">
            <a:prstTxWarp prst="textNoShape">
              <a:avLst/>
            </a:prstTxWarp>
          </a:bodyPr>
          <a:lstStyle/>
          <a:p>
            <a:pPr fontAlgn="base">
              <a:spcBef>
                <a:spcPct val="0"/>
              </a:spcBef>
              <a:spcAft>
                <a:spcPct val="0"/>
              </a:spcAft>
              <a:buClr>
                <a:srgbClr val="CC9900"/>
              </a:buClr>
              <a:buFont typeface="Wingdings" pitchFamily="2" charset="2"/>
              <a:buChar char="n"/>
            </a:pPr>
            <a:endParaRPr lang="en-US" sz="1484">
              <a:solidFill>
                <a:prstClr val="black"/>
              </a:solidFill>
              <a:ea typeface="宋体" charset="-122"/>
            </a:endParaRPr>
          </a:p>
        </p:txBody>
      </p:sp>
      <p:sp>
        <p:nvSpPr>
          <p:cNvPr id="18" name="Right Arrow 13">
            <a:extLst>
              <a:ext uri="{FF2B5EF4-FFF2-40B4-BE49-F238E27FC236}">
                <a16:creationId xmlns:a16="http://schemas.microsoft.com/office/drawing/2014/main" id="{6BA4E190-5AF4-4C94-A04A-B1D99A49E8E0}"/>
              </a:ext>
            </a:extLst>
          </p:cNvPr>
          <p:cNvSpPr/>
          <p:nvPr/>
        </p:nvSpPr>
        <p:spPr bwMode="auto">
          <a:xfrm>
            <a:off x="4369395" y="5731960"/>
            <a:ext cx="524245" cy="290122"/>
          </a:xfrm>
          <a:prstGeom prst="rightArrow">
            <a:avLst/>
          </a:prstGeom>
          <a:gradFill flip="none" rotWithShape="1">
            <a:gsLst>
              <a:gs pos="0">
                <a:srgbClr val="4F81BD">
                  <a:tint val="66000"/>
                  <a:satMod val="160000"/>
                </a:srgbClr>
              </a:gs>
              <a:gs pos="50000">
                <a:srgbClr val="4F81BD">
                  <a:tint val="44500"/>
                  <a:satMod val="160000"/>
                </a:srgbClr>
              </a:gs>
              <a:gs pos="100000">
                <a:srgbClr val="4F81BD"/>
              </a:gs>
            </a:gsLst>
            <a:lin ang="10800000" scaled="1"/>
            <a:tileRect/>
          </a:gradFill>
          <a:ln>
            <a:solidFill>
              <a:schemeClr val="tx1"/>
            </a:solidFill>
          </a:ln>
          <a:effectLst/>
        </p:spPr>
        <p:txBody>
          <a:bodyPr vert="horz" wrap="square" lIns="75416" tIns="37708" rIns="75416" bIns="37708" numCol="1" rtlCol="0" anchor="t" anchorCtr="0" compatLnSpc="1">
            <a:prstTxWarp prst="textNoShape">
              <a:avLst/>
            </a:prstTxWarp>
          </a:bodyPr>
          <a:lstStyle/>
          <a:p>
            <a:pPr fontAlgn="base">
              <a:spcBef>
                <a:spcPct val="0"/>
              </a:spcBef>
              <a:spcAft>
                <a:spcPct val="0"/>
              </a:spcAft>
              <a:buClr>
                <a:srgbClr val="CC9900"/>
              </a:buClr>
              <a:buFont typeface="Wingdings" pitchFamily="2" charset="2"/>
              <a:buChar char="n"/>
            </a:pPr>
            <a:endParaRPr lang="en-US" sz="1484">
              <a:solidFill>
                <a:prstClr val="black"/>
              </a:solidFill>
              <a:ea typeface="宋体" charset="-122"/>
            </a:endParaRPr>
          </a:p>
        </p:txBody>
      </p:sp>
    </p:spTree>
    <p:extLst>
      <p:ext uri="{BB962C8B-B14F-4D97-AF65-F5344CB8AC3E}">
        <p14:creationId xmlns:p14="http://schemas.microsoft.com/office/powerpoint/2010/main" val="2407161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45955" y="716740"/>
            <a:ext cx="6829694" cy="5780422"/>
            <a:chOff x="119772" y="715593"/>
            <a:chExt cx="6830583" cy="5781174"/>
          </a:xfrm>
        </p:grpSpPr>
        <p:sp>
          <p:nvSpPr>
            <p:cNvPr id="23" name="Right Arrow 22"/>
            <p:cNvSpPr/>
            <p:nvPr/>
          </p:nvSpPr>
          <p:spPr>
            <a:xfrm rot="16200000">
              <a:off x="3113724" y="3799155"/>
              <a:ext cx="468000" cy="1224000"/>
            </a:xfrm>
            <a:prstGeom prst="rightArrow">
              <a:avLst/>
            </a:prstGeom>
            <a:gradFill flip="none" rotWithShape="1">
              <a:gsLst>
                <a:gs pos="0">
                  <a:srgbClr val="00B0F0">
                    <a:alpha val="0"/>
                  </a:srgbClr>
                </a:gs>
                <a:gs pos="100000">
                  <a:srgbClr val="00B0F0">
                    <a:alpha val="40000"/>
                  </a:srgbClr>
                </a:gs>
              </a:gsLst>
              <a:path path="circle">
                <a:fillToRect l="50000" t="50000" r="50000" b="50000"/>
              </a:path>
              <a:tileRect/>
            </a:gradFill>
            <a:ln>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vert="eaVert" lIns="35995" tIns="35995" rIns="215972" bIns="35995" rtlCol="0" anchor="ctr"/>
            <a:lstStyle/>
            <a:p>
              <a:pPr algn="ctr"/>
              <a:r>
                <a:rPr lang="en-US" altLang="zh-CN" sz="1100" dirty="0">
                  <a:solidFill>
                    <a:schemeClr val="bg2"/>
                  </a:solidFill>
                  <a:latin typeface="Arial Narrow" panose="020B0606020202030204" pitchFamily="34" charset="0"/>
                </a:rPr>
                <a:t>Delivery</a:t>
              </a:r>
              <a:endParaRPr lang="zh-CN" altLang="en-US" sz="1600" dirty="0">
                <a:solidFill>
                  <a:schemeClr val="bg2"/>
                </a:solidFill>
                <a:latin typeface="Arial Narrow" panose="020B0606020202030204" pitchFamily="34" charset="0"/>
              </a:endParaRPr>
            </a:p>
            <a:p>
              <a:pPr algn="ctr"/>
              <a:endParaRPr lang="en-US" sz="1600" dirty="0">
                <a:solidFill>
                  <a:srgbClr val="FFC000"/>
                </a:solidFill>
                <a:latin typeface="Arial Narrow" panose="020B0606020202030204" pitchFamily="34" charset="0"/>
              </a:endParaRPr>
            </a:p>
          </p:txBody>
        </p:sp>
        <p:pic>
          <p:nvPicPr>
            <p:cNvPr id="422" name="Picture 8" descr="C:\Users\dh\Desktop\0507png\2\未标题-12.png"/>
            <p:cNvPicPr>
              <a:picLocks noChangeAspect="1" noChangeArrowheads="1"/>
            </p:cNvPicPr>
            <p:nvPr/>
          </p:nvPicPr>
          <p:blipFill>
            <a:blip r:embed="rId3" cstate="email">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bwMode="auto">
            <a:xfrm>
              <a:off x="1279358" y="3362110"/>
              <a:ext cx="4140000" cy="358048"/>
            </a:xfrm>
            <a:prstGeom prst="rect">
              <a:avLst/>
            </a:prstGeom>
            <a:noFill/>
            <a:ln w="9525">
              <a:noFill/>
              <a:miter lim="800000"/>
              <a:headEnd/>
              <a:tailEnd/>
            </a:ln>
          </p:spPr>
        </p:pic>
        <p:sp>
          <p:nvSpPr>
            <p:cNvPr id="27" name="文本框 90"/>
            <p:cNvSpPr txBox="1"/>
            <p:nvPr/>
          </p:nvSpPr>
          <p:spPr>
            <a:xfrm>
              <a:off x="1885115" y="3849978"/>
              <a:ext cx="2928487" cy="215444"/>
            </a:xfrm>
            <a:prstGeom prst="rect">
              <a:avLst/>
            </a:prstGeom>
          </p:spPr>
          <p:txBody>
            <a:bodyPr wrap="square" lIns="0" tIns="0" rIns="0" bIns="0">
              <a:spAutoFit/>
            </a:bodyPr>
            <a:lstStyle>
              <a:defPPr>
                <a:defRPr lang="en-US"/>
              </a:defPPr>
              <a:lvl1pPr algn="ctr" defTabSz="988716">
                <a:defRPr sz="700">
                  <a:solidFill>
                    <a:schemeClr val="bg1"/>
                  </a:solidFill>
                  <a:latin typeface="Arial"/>
                  <a:ea typeface="宋体"/>
                </a:defRPr>
              </a:lvl1pPr>
            </a:lstStyle>
            <a:p>
              <a:r>
                <a:rPr lang="en-US" altLang="zh-CN" sz="1400" dirty="0">
                  <a:solidFill>
                    <a:srgbClr val="00B050"/>
                  </a:solidFill>
                  <a:latin typeface="Arial Narrow" panose="020B0606020202030204" pitchFamily="34" charset="0"/>
                </a:rPr>
                <a:t>Deployment &amp; Operation Security</a:t>
              </a:r>
              <a:endParaRPr lang="zh-CN" altLang="en-US" sz="1400" dirty="0">
                <a:solidFill>
                  <a:srgbClr val="00B050"/>
                </a:solidFill>
                <a:latin typeface="Arial Narrow" panose="020B0606020202030204" pitchFamily="34" charset="0"/>
              </a:endParaRPr>
            </a:p>
          </p:txBody>
        </p:sp>
        <p:grpSp>
          <p:nvGrpSpPr>
            <p:cNvPr id="20" name="Group 19"/>
            <p:cNvGrpSpPr/>
            <p:nvPr/>
          </p:nvGrpSpPr>
          <p:grpSpPr>
            <a:xfrm>
              <a:off x="1661830" y="2909052"/>
              <a:ext cx="3437617" cy="663983"/>
              <a:chOff x="1661830" y="2909052"/>
              <a:chExt cx="3437617" cy="663983"/>
            </a:xfrm>
          </p:grpSpPr>
          <p:sp>
            <p:nvSpPr>
              <p:cNvPr id="101" name="矩形 100"/>
              <p:cNvSpPr/>
              <p:nvPr/>
            </p:nvSpPr>
            <p:spPr>
              <a:xfrm>
                <a:off x="2773284" y="3176983"/>
                <a:ext cx="1152150" cy="396052"/>
              </a:xfrm>
              <a:prstGeom prst="rect">
                <a:avLst/>
              </a:prstGeom>
            </p:spPr>
            <p:txBody>
              <a:bodyPr wrap="square" lIns="0" tIns="0" rIns="0" bIns="0">
                <a:spAutoFit/>
              </a:bodyPr>
              <a:lstStyle/>
              <a:p>
                <a:pPr algn="ctr" defTabSz="1317727"/>
                <a:r>
                  <a:rPr lang="en-US" dirty="0">
                    <a:solidFill>
                      <a:srgbClr val="FFC000"/>
                    </a:solidFill>
                    <a:latin typeface="Arial Narrow" panose="020B0606020202030204" pitchFamily="34" charset="0"/>
                    <a:ea typeface="宋体"/>
                  </a:rPr>
                  <a:t>Operators</a:t>
                </a:r>
              </a:p>
            </p:txBody>
          </p:sp>
          <p:grpSp>
            <p:nvGrpSpPr>
              <p:cNvPr id="5" name="Group 4"/>
              <p:cNvGrpSpPr>
                <a:grpSpLocks noChangeAspect="1"/>
              </p:cNvGrpSpPr>
              <p:nvPr/>
            </p:nvGrpSpPr>
            <p:grpSpPr>
              <a:xfrm>
                <a:off x="1661830" y="2909052"/>
                <a:ext cx="534896" cy="432000"/>
                <a:chOff x="3590221" y="2909052"/>
                <a:chExt cx="638673" cy="515813"/>
              </a:xfrm>
              <a:noFill/>
            </p:grpSpPr>
            <p:sp>
              <p:nvSpPr>
                <p:cNvPr id="140" name="Freeform 871"/>
                <p:cNvSpPr>
                  <a:spLocks noEditPoints="1"/>
                </p:cNvSpPr>
                <p:nvPr/>
              </p:nvSpPr>
              <p:spPr bwMode="auto">
                <a:xfrm>
                  <a:off x="3590221" y="2909052"/>
                  <a:ext cx="470233" cy="515036"/>
                </a:xfrm>
                <a:custGeom>
                  <a:avLst/>
                  <a:gdLst>
                    <a:gd name="T0" fmla="*/ 91 w 182"/>
                    <a:gd name="T1" fmla="*/ 75 h 177"/>
                    <a:gd name="T2" fmla="*/ 35 w 182"/>
                    <a:gd name="T3" fmla="*/ 177 h 177"/>
                    <a:gd name="T4" fmla="*/ 57 w 182"/>
                    <a:gd name="T5" fmla="*/ 169 h 177"/>
                    <a:gd name="T6" fmla="*/ 125 w 182"/>
                    <a:gd name="T7" fmla="*/ 169 h 177"/>
                    <a:gd name="T8" fmla="*/ 147 w 182"/>
                    <a:gd name="T9" fmla="*/ 177 h 177"/>
                    <a:gd name="T10" fmla="*/ 91 w 182"/>
                    <a:gd name="T11" fmla="*/ 75 h 177"/>
                    <a:gd name="T12" fmla="*/ 97 w 182"/>
                    <a:gd name="T13" fmla="*/ 97 h 177"/>
                    <a:gd name="T14" fmla="*/ 91 w 182"/>
                    <a:gd name="T15" fmla="*/ 81 h 177"/>
                    <a:gd name="T16" fmla="*/ 101 w 182"/>
                    <a:gd name="T17" fmla="*/ 107 h 177"/>
                    <a:gd name="T18" fmla="*/ 91 w 182"/>
                    <a:gd name="T19" fmla="*/ 120 h 177"/>
                    <a:gd name="T20" fmla="*/ 81 w 182"/>
                    <a:gd name="T21" fmla="*/ 107 h 177"/>
                    <a:gd name="T22" fmla="*/ 81 w 182"/>
                    <a:gd name="T23" fmla="*/ 126 h 177"/>
                    <a:gd name="T24" fmla="*/ 75 w 182"/>
                    <a:gd name="T25" fmla="*/ 122 h 177"/>
                    <a:gd name="T26" fmla="*/ 93 w 182"/>
                    <a:gd name="T27" fmla="*/ 145 h 177"/>
                    <a:gd name="T28" fmla="*/ 62 w 182"/>
                    <a:gd name="T29" fmla="*/ 156 h 177"/>
                    <a:gd name="T30" fmla="*/ 91 w 182"/>
                    <a:gd name="T31" fmla="*/ 132 h 177"/>
                    <a:gd name="T32" fmla="*/ 120 w 182"/>
                    <a:gd name="T33" fmla="*/ 156 h 177"/>
                    <a:gd name="T34" fmla="*/ 101 w 182"/>
                    <a:gd name="T35" fmla="*/ 126 h 177"/>
                    <a:gd name="T36" fmla="*/ 110 w 182"/>
                    <a:gd name="T37" fmla="*/ 132 h 177"/>
                    <a:gd name="T38" fmla="*/ 51 w 182"/>
                    <a:gd name="T39" fmla="*/ 66 h 177"/>
                    <a:gd name="T40" fmla="*/ 51 w 182"/>
                    <a:gd name="T41" fmla="*/ 56 h 177"/>
                    <a:gd name="T42" fmla="*/ 51 w 182"/>
                    <a:gd name="T43" fmla="*/ 28 h 177"/>
                    <a:gd name="T44" fmla="*/ 41 w 182"/>
                    <a:gd name="T45" fmla="*/ 18 h 177"/>
                    <a:gd name="T46" fmla="*/ 41 w 182"/>
                    <a:gd name="T47" fmla="*/ 66 h 177"/>
                    <a:gd name="T48" fmla="*/ 131 w 182"/>
                    <a:gd name="T49" fmla="*/ 18 h 177"/>
                    <a:gd name="T50" fmla="*/ 137 w 182"/>
                    <a:gd name="T51" fmla="*/ 42 h 177"/>
                    <a:gd name="T52" fmla="*/ 131 w 182"/>
                    <a:gd name="T53" fmla="*/ 66 h 177"/>
                    <a:gd name="T54" fmla="*/ 141 w 182"/>
                    <a:gd name="T55" fmla="*/ 66 h 177"/>
                    <a:gd name="T56" fmla="*/ 141 w 182"/>
                    <a:gd name="T57" fmla="*/ 18 h 177"/>
                    <a:gd name="T58" fmla="*/ 27 w 182"/>
                    <a:gd name="T59" fmla="*/ 71 h 177"/>
                    <a:gd name="T60" fmla="*/ 27 w 182"/>
                    <a:gd name="T61" fmla="*/ 13 h 177"/>
                    <a:gd name="T62" fmla="*/ 16 w 182"/>
                    <a:gd name="T63" fmla="*/ 3 h 177"/>
                    <a:gd name="T64" fmla="*/ 16 w 182"/>
                    <a:gd name="T65" fmla="*/ 81 h 177"/>
                    <a:gd name="T66" fmla="*/ 27 w 182"/>
                    <a:gd name="T67" fmla="*/ 81 h 177"/>
                    <a:gd name="T68" fmla="*/ 166 w 182"/>
                    <a:gd name="T69" fmla="*/ 3 h 177"/>
                    <a:gd name="T70" fmla="*/ 155 w 182"/>
                    <a:gd name="T71" fmla="*/ 13 h 177"/>
                    <a:gd name="T72" fmla="*/ 155 w 182"/>
                    <a:gd name="T73" fmla="*/ 71 h 177"/>
                    <a:gd name="T74" fmla="*/ 160 w 182"/>
                    <a:gd name="T75" fmla="*/ 84 h 177"/>
                    <a:gd name="T76" fmla="*/ 182 w 182"/>
                    <a:gd name="T77" fmla="*/ 42 h 177"/>
                    <a:gd name="T78" fmla="*/ 91 w 182"/>
                    <a:gd name="T79" fmla="*/ 64 h 177"/>
                    <a:gd name="T80" fmla="*/ 91 w 182"/>
                    <a:gd name="T81" fmla="*/ 20 h 177"/>
                    <a:gd name="T82" fmla="*/ 91 w 182"/>
                    <a:gd name="T83" fmla="*/ 64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82" h="177">
                      <a:moveTo>
                        <a:pt x="91" y="75"/>
                      </a:moveTo>
                      <a:cubicBezTo>
                        <a:pt x="91" y="75"/>
                        <a:pt x="91" y="75"/>
                        <a:pt x="91" y="75"/>
                      </a:cubicBezTo>
                      <a:cubicBezTo>
                        <a:pt x="86" y="75"/>
                        <a:pt x="80" y="74"/>
                        <a:pt x="75" y="72"/>
                      </a:cubicBezTo>
                      <a:cubicBezTo>
                        <a:pt x="35" y="177"/>
                        <a:pt x="35" y="177"/>
                        <a:pt x="35" y="177"/>
                      </a:cubicBezTo>
                      <a:cubicBezTo>
                        <a:pt x="54" y="177"/>
                        <a:pt x="54" y="177"/>
                        <a:pt x="54" y="177"/>
                      </a:cubicBezTo>
                      <a:cubicBezTo>
                        <a:pt x="57" y="169"/>
                        <a:pt x="57" y="169"/>
                        <a:pt x="57" y="169"/>
                      </a:cubicBezTo>
                      <a:cubicBezTo>
                        <a:pt x="91" y="155"/>
                        <a:pt x="91" y="155"/>
                        <a:pt x="91" y="155"/>
                      </a:cubicBezTo>
                      <a:cubicBezTo>
                        <a:pt x="125" y="169"/>
                        <a:pt x="125" y="169"/>
                        <a:pt x="125" y="169"/>
                      </a:cubicBezTo>
                      <a:cubicBezTo>
                        <a:pt x="128" y="177"/>
                        <a:pt x="128" y="177"/>
                        <a:pt x="128" y="177"/>
                      </a:cubicBezTo>
                      <a:cubicBezTo>
                        <a:pt x="147" y="177"/>
                        <a:pt x="147" y="177"/>
                        <a:pt x="147" y="177"/>
                      </a:cubicBezTo>
                      <a:cubicBezTo>
                        <a:pt x="106" y="72"/>
                        <a:pt x="106" y="72"/>
                        <a:pt x="106" y="72"/>
                      </a:cubicBezTo>
                      <a:cubicBezTo>
                        <a:pt x="102" y="74"/>
                        <a:pt x="96" y="75"/>
                        <a:pt x="91" y="75"/>
                      </a:cubicBezTo>
                      <a:close/>
                      <a:moveTo>
                        <a:pt x="91" y="81"/>
                      </a:moveTo>
                      <a:cubicBezTo>
                        <a:pt x="97" y="97"/>
                        <a:pt x="97" y="97"/>
                        <a:pt x="97" y="97"/>
                      </a:cubicBezTo>
                      <a:cubicBezTo>
                        <a:pt x="85" y="97"/>
                        <a:pt x="85" y="97"/>
                        <a:pt x="85" y="97"/>
                      </a:cubicBezTo>
                      <a:lnTo>
                        <a:pt x="91" y="81"/>
                      </a:lnTo>
                      <a:close/>
                      <a:moveTo>
                        <a:pt x="81" y="107"/>
                      </a:moveTo>
                      <a:cubicBezTo>
                        <a:pt x="101" y="107"/>
                        <a:pt x="101" y="107"/>
                        <a:pt x="101" y="107"/>
                      </a:cubicBezTo>
                      <a:cubicBezTo>
                        <a:pt x="103" y="113"/>
                        <a:pt x="103" y="113"/>
                        <a:pt x="103" y="113"/>
                      </a:cubicBezTo>
                      <a:cubicBezTo>
                        <a:pt x="91" y="120"/>
                        <a:pt x="91" y="120"/>
                        <a:pt x="91" y="120"/>
                      </a:cubicBezTo>
                      <a:cubicBezTo>
                        <a:pt x="79" y="113"/>
                        <a:pt x="79" y="113"/>
                        <a:pt x="79" y="113"/>
                      </a:cubicBezTo>
                      <a:lnTo>
                        <a:pt x="81" y="107"/>
                      </a:lnTo>
                      <a:close/>
                      <a:moveTo>
                        <a:pt x="75" y="122"/>
                      </a:moveTo>
                      <a:cubicBezTo>
                        <a:pt x="81" y="126"/>
                        <a:pt x="81" y="126"/>
                        <a:pt x="81" y="126"/>
                      </a:cubicBezTo>
                      <a:cubicBezTo>
                        <a:pt x="72" y="132"/>
                        <a:pt x="72" y="132"/>
                        <a:pt x="72" y="132"/>
                      </a:cubicBezTo>
                      <a:lnTo>
                        <a:pt x="75" y="122"/>
                      </a:lnTo>
                      <a:close/>
                      <a:moveTo>
                        <a:pt x="120" y="156"/>
                      </a:moveTo>
                      <a:cubicBezTo>
                        <a:pt x="93" y="145"/>
                        <a:pt x="93" y="145"/>
                        <a:pt x="93" y="145"/>
                      </a:cubicBezTo>
                      <a:cubicBezTo>
                        <a:pt x="89" y="145"/>
                        <a:pt x="89" y="145"/>
                        <a:pt x="89" y="145"/>
                      </a:cubicBezTo>
                      <a:cubicBezTo>
                        <a:pt x="62" y="156"/>
                        <a:pt x="62" y="156"/>
                        <a:pt x="62" y="156"/>
                      </a:cubicBezTo>
                      <a:cubicBezTo>
                        <a:pt x="66" y="146"/>
                        <a:pt x="66" y="146"/>
                        <a:pt x="66" y="146"/>
                      </a:cubicBezTo>
                      <a:cubicBezTo>
                        <a:pt x="91" y="132"/>
                        <a:pt x="91" y="132"/>
                        <a:pt x="91" y="132"/>
                      </a:cubicBezTo>
                      <a:cubicBezTo>
                        <a:pt x="116" y="147"/>
                        <a:pt x="116" y="147"/>
                        <a:pt x="116" y="147"/>
                      </a:cubicBezTo>
                      <a:lnTo>
                        <a:pt x="120" y="156"/>
                      </a:lnTo>
                      <a:close/>
                      <a:moveTo>
                        <a:pt x="110" y="132"/>
                      </a:moveTo>
                      <a:cubicBezTo>
                        <a:pt x="101" y="126"/>
                        <a:pt x="101" y="126"/>
                        <a:pt x="101" y="126"/>
                      </a:cubicBezTo>
                      <a:cubicBezTo>
                        <a:pt x="107" y="123"/>
                        <a:pt x="107" y="123"/>
                        <a:pt x="107" y="123"/>
                      </a:cubicBezTo>
                      <a:lnTo>
                        <a:pt x="110" y="132"/>
                      </a:lnTo>
                      <a:close/>
                      <a:moveTo>
                        <a:pt x="46" y="69"/>
                      </a:moveTo>
                      <a:cubicBezTo>
                        <a:pt x="48" y="69"/>
                        <a:pt x="50" y="68"/>
                        <a:pt x="51" y="66"/>
                      </a:cubicBezTo>
                      <a:cubicBezTo>
                        <a:pt x="54" y="63"/>
                        <a:pt x="54" y="59"/>
                        <a:pt x="51" y="56"/>
                      </a:cubicBezTo>
                      <a:cubicBezTo>
                        <a:pt x="51" y="56"/>
                        <a:pt x="51" y="56"/>
                        <a:pt x="51" y="56"/>
                      </a:cubicBezTo>
                      <a:cubicBezTo>
                        <a:pt x="47" y="52"/>
                        <a:pt x="45" y="47"/>
                        <a:pt x="45" y="42"/>
                      </a:cubicBezTo>
                      <a:cubicBezTo>
                        <a:pt x="45" y="37"/>
                        <a:pt x="47" y="32"/>
                        <a:pt x="51" y="28"/>
                      </a:cubicBezTo>
                      <a:cubicBezTo>
                        <a:pt x="54" y="25"/>
                        <a:pt x="54" y="21"/>
                        <a:pt x="51" y="18"/>
                      </a:cubicBezTo>
                      <a:cubicBezTo>
                        <a:pt x="48" y="15"/>
                        <a:pt x="43" y="15"/>
                        <a:pt x="41" y="18"/>
                      </a:cubicBezTo>
                      <a:cubicBezTo>
                        <a:pt x="34" y="24"/>
                        <a:pt x="30" y="33"/>
                        <a:pt x="30" y="42"/>
                      </a:cubicBezTo>
                      <a:cubicBezTo>
                        <a:pt x="30" y="51"/>
                        <a:pt x="34" y="60"/>
                        <a:pt x="41" y="66"/>
                      </a:cubicBezTo>
                      <a:cubicBezTo>
                        <a:pt x="42" y="68"/>
                        <a:pt x="44" y="69"/>
                        <a:pt x="46" y="69"/>
                      </a:cubicBezTo>
                      <a:close/>
                      <a:moveTo>
                        <a:pt x="131" y="18"/>
                      </a:moveTo>
                      <a:cubicBezTo>
                        <a:pt x="128" y="21"/>
                        <a:pt x="128" y="25"/>
                        <a:pt x="131" y="28"/>
                      </a:cubicBezTo>
                      <a:cubicBezTo>
                        <a:pt x="135" y="32"/>
                        <a:pt x="137" y="37"/>
                        <a:pt x="137" y="42"/>
                      </a:cubicBezTo>
                      <a:cubicBezTo>
                        <a:pt x="137" y="47"/>
                        <a:pt x="135" y="52"/>
                        <a:pt x="131" y="56"/>
                      </a:cubicBezTo>
                      <a:cubicBezTo>
                        <a:pt x="128" y="59"/>
                        <a:pt x="128" y="63"/>
                        <a:pt x="131" y="66"/>
                      </a:cubicBezTo>
                      <a:cubicBezTo>
                        <a:pt x="132" y="68"/>
                        <a:pt x="134" y="69"/>
                        <a:pt x="136" y="69"/>
                      </a:cubicBezTo>
                      <a:cubicBezTo>
                        <a:pt x="138" y="69"/>
                        <a:pt x="140" y="68"/>
                        <a:pt x="141" y="66"/>
                      </a:cubicBezTo>
                      <a:cubicBezTo>
                        <a:pt x="148" y="60"/>
                        <a:pt x="152" y="51"/>
                        <a:pt x="152" y="42"/>
                      </a:cubicBezTo>
                      <a:cubicBezTo>
                        <a:pt x="152" y="33"/>
                        <a:pt x="148" y="24"/>
                        <a:pt x="141" y="18"/>
                      </a:cubicBezTo>
                      <a:cubicBezTo>
                        <a:pt x="139" y="15"/>
                        <a:pt x="134" y="15"/>
                        <a:pt x="131" y="18"/>
                      </a:cubicBezTo>
                      <a:close/>
                      <a:moveTo>
                        <a:pt x="27" y="71"/>
                      </a:moveTo>
                      <a:cubicBezTo>
                        <a:pt x="19" y="63"/>
                        <a:pt x="15" y="52"/>
                        <a:pt x="15" y="42"/>
                      </a:cubicBezTo>
                      <a:cubicBezTo>
                        <a:pt x="15" y="32"/>
                        <a:pt x="19" y="21"/>
                        <a:pt x="27" y="13"/>
                      </a:cubicBezTo>
                      <a:cubicBezTo>
                        <a:pt x="30" y="10"/>
                        <a:pt x="30" y="6"/>
                        <a:pt x="27" y="3"/>
                      </a:cubicBezTo>
                      <a:cubicBezTo>
                        <a:pt x="24" y="0"/>
                        <a:pt x="19" y="0"/>
                        <a:pt x="16" y="3"/>
                      </a:cubicBezTo>
                      <a:cubicBezTo>
                        <a:pt x="6" y="14"/>
                        <a:pt x="0" y="28"/>
                        <a:pt x="0" y="42"/>
                      </a:cubicBezTo>
                      <a:cubicBezTo>
                        <a:pt x="0" y="56"/>
                        <a:pt x="6" y="71"/>
                        <a:pt x="16" y="81"/>
                      </a:cubicBezTo>
                      <a:cubicBezTo>
                        <a:pt x="18" y="83"/>
                        <a:pt x="20" y="84"/>
                        <a:pt x="22" y="84"/>
                      </a:cubicBezTo>
                      <a:cubicBezTo>
                        <a:pt x="24" y="84"/>
                        <a:pt x="26" y="83"/>
                        <a:pt x="27" y="81"/>
                      </a:cubicBezTo>
                      <a:cubicBezTo>
                        <a:pt x="30" y="78"/>
                        <a:pt x="30" y="74"/>
                        <a:pt x="27" y="71"/>
                      </a:cubicBezTo>
                      <a:close/>
                      <a:moveTo>
                        <a:pt x="166" y="3"/>
                      </a:moveTo>
                      <a:cubicBezTo>
                        <a:pt x="163" y="0"/>
                        <a:pt x="158" y="0"/>
                        <a:pt x="155" y="3"/>
                      </a:cubicBezTo>
                      <a:cubicBezTo>
                        <a:pt x="152" y="6"/>
                        <a:pt x="152" y="10"/>
                        <a:pt x="155" y="13"/>
                      </a:cubicBezTo>
                      <a:cubicBezTo>
                        <a:pt x="163" y="21"/>
                        <a:pt x="167" y="32"/>
                        <a:pt x="167" y="42"/>
                      </a:cubicBezTo>
                      <a:cubicBezTo>
                        <a:pt x="167" y="52"/>
                        <a:pt x="163" y="63"/>
                        <a:pt x="155" y="71"/>
                      </a:cubicBezTo>
                      <a:cubicBezTo>
                        <a:pt x="152" y="74"/>
                        <a:pt x="152" y="78"/>
                        <a:pt x="155" y="81"/>
                      </a:cubicBezTo>
                      <a:cubicBezTo>
                        <a:pt x="156" y="83"/>
                        <a:pt x="158" y="84"/>
                        <a:pt x="160" y="84"/>
                      </a:cubicBezTo>
                      <a:cubicBezTo>
                        <a:pt x="162" y="84"/>
                        <a:pt x="164" y="83"/>
                        <a:pt x="166" y="81"/>
                      </a:cubicBezTo>
                      <a:cubicBezTo>
                        <a:pt x="176" y="71"/>
                        <a:pt x="182" y="56"/>
                        <a:pt x="182" y="42"/>
                      </a:cubicBezTo>
                      <a:cubicBezTo>
                        <a:pt x="182" y="28"/>
                        <a:pt x="176" y="14"/>
                        <a:pt x="166" y="3"/>
                      </a:cubicBezTo>
                      <a:close/>
                      <a:moveTo>
                        <a:pt x="91" y="64"/>
                      </a:moveTo>
                      <a:cubicBezTo>
                        <a:pt x="103" y="64"/>
                        <a:pt x="113" y="54"/>
                        <a:pt x="113" y="42"/>
                      </a:cubicBezTo>
                      <a:cubicBezTo>
                        <a:pt x="113" y="30"/>
                        <a:pt x="103" y="20"/>
                        <a:pt x="91" y="20"/>
                      </a:cubicBezTo>
                      <a:cubicBezTo>
                        <a:pt x="79" y="20"/>
                        <a:pt x="69" y="30"/>
                        <a:pt x="69" y="42"/>
                      </a:cubicBezTo>
                      <a:cubicBezTo>
                        <a:pt x="69" y="54"/>
                        <a:pt x="79" y="64"/>
                        <a:pt x="91" y="64"/>
                      </a:cubicBezTo>
                      <a:close/>
                    </a:path>
                  </a:pathLst>
                </a:custGeom>
                <a:grpFill/>
                <a:ln>
                  <a:solidFill>
                    <a:schemeClr val="bg2"/>
                  </a:solidFill>
                </a:ln>
              </p:spPr>
              <p:txBody>
                <a:bodyPr vert="horz" wrap="square" lIns="68546" tIns="34274" rIns="68546" bIns="34274" numCol="1" anchor="t" anchorCtr="0" compatLnSpc="1">
                  <a:prstTxWarp prst="textNoShape">
                    <a:avLst/>
                  </a:prstTxWarp>
                </a:bodyPr>
                <a:lstStyle/>
                <a:p>
                  <a:endParaRPr lang="zh-CN" altLang="en-US" sz="1013"/>
                </a:p>
              </p:txBody>
            </p:sp>
            <p:grpSp>
              <p:nvGrpSpPr>
                <p:cNvPr id="141" name="组合 140"/>
                <p:cNvGrpSpPr/>
                <p:nvPr/>
              </p:nvGrpSpPr>
              <p:grpSpPr>
                <a:xfrm>
                  <a:off x="3907675" y="3133108"/>
                  <a:ext cx="321219" cy="291757"/>
                  <a:chOff x="14678026" y="1376363"/>
                  <a:chExt cx="827088" cy="811212"/>
                </a:xfrm>
                <a:grpFill/>
              </p:grpSpPr>
              <p:sp>
                <p:nvSpPr>
                  <p:cNvPr id="142" name="Freeform 571"/>
                  <p:cNvSpPr>
                    <a:spLocks noEditPoints="1"/>
                  </p:cNvSpPr>
                  <p:nvPr/>
                </p:nvSpPr>
                <p:spPr bwMode="auto">
                  <a:xfrm>
                    <a:off x="15139988" y="1535113"/>
                    <a:ext cx="84138" cy="63500"/>
                  </a:xfrm>
                  <a:custGeom>
                    <a:avLst/>
                    <a:gdLst/>
                    <a:ahLst/>
                    <a:cxnLst>
                      <a:cxn ang="0">
                        <a:pos x="53" y="40"/>
                      </a:cxn>
                      <a:cxn ang="0">
                        <a:pos x="0" y="40"/>
                      </a:cxn>
                      <a:cxn ang="0">
                        <a:pos x="0" y="0"/>
                      </a:cxn>
                      <a:cxn ang="0">
                        <a:pos x="53" y="0"/>
                      </a:cxn>
                      <a:cxn ang="0">
                        <a:pos x="53" y="40"/>
                      </a:cxn>
                      <a:cxn ang="0">
                        <a:pos x="8" y="31"/>
                      </a:cxn>
                      <a:cxn ang="0">
                        <a:pos x="44" y="31"/>
                      </a:cxn>
                      <a:cxn ang="0">
                        <a:pos x="44" y="8"/>
                      </a:cxn>
                      <a:cxn ang="0">
                        <a:pos x="8" y="8"/>
                      </a:cxn>
                      <a:cxn ang="0">
                        <a:pos x="8" y="31"/>
                      </a:cxn>
                    </a:cxnLst>
                    <a:rect l="0" t="0" r="r" b="b"/>
                    <a:pathLst>
                      <a:path w="53" h="40">
                        <a:moveTo>
                          <a:pt x="53" y="40"/>
                        </a:moveTo>
                        <a:lnTo>
                          <a:pt x="0" y="40"/>
                        </a:lnTo>
                        <a:lnTo>
                          <a:pt x="0" y="0"/>
                        </a:lnTo>
                        <a:lnTo>
                          <a:pt x="53" y="0"/>
                        </a:lnTo>
                        <a:lnTo>
                          <a:pt x="53" y="40"/>
                        </a:lnTo>
                        <a:close/>
                        <a:moveTo>
                          <a:pt x="8" y="31"/>
                        </a:moveTo>
                        <a:lnTo>
                          <a:pt x="44" y="31"/>
                        </a:lnTo>
                        <a:lnTo>
                          <a:pt x="44" y="8"/>
                        </a:lnTo>
                        <a:lnTo>
                          <a:pt x="8" y="8"/>
                        </a:lnTo>
                        <a:lnTo>
                          <a:pt x="8" y="31"/>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3" name="Freeform 572"/>
                  <p:cNvSpPr>
                    <a:spLocks noEditPoints="1"/>
                  </p:cNvSpPr>
                  <p:nvPr/>
                </p:nvSpPr>
                <p:spPr bwMode="auto">
                  <a:xfrm>
                    <a:off x="14678026" y="1952625"/>
                    <a:ext cx="657225" cy="234950"/>
                  </a:xfrm>
                  <a:custGeom>
                    <a:avLst/>
                    <a:gdLst/>
                    <a:ahLst/>
                    <a:cxnLst>
                      <a:cxn ang="0">
                        <a:pos x="388" y="148"/>
                      </a:cxn>
                      <a:cxn ang="0">
                        <a:pos x="22" y="148"/>
                      </a:cxn>
                      <a:cxn ang="0">
                        <a:pos x="15" y="145"/>
                      </a:cxn>
                      <a:cxn ang="0">
                        <a:pos x="9" y="141"/>
                      </a:cxn>
                      <a:cxn ang="0">
                        <a:pos x="4" y="135"/>
                      </a:cxn>
                      <a:cxn ang="0">
                        <a:pos x="2" y="127"/>
                      </a:cxn>
                      <a:cxn ang="0">
                        <a:pos x="0" y="122"/>
                      </a:cxn>
                      <a:cxn ang="0">
                        <a:pos x="0" y="28"/>
                      </a:cxn>
                      <a:cxn ang="0">
                        <a:pos x="2" y="21"/>
                      </a:cxn>
                      <a:cxn ang="0">
                        <a:pos x="5" y="13"/>
                      </a:cxn>
                      <a:cxn ang="0">
                        <a:pos x="10" y="7"/>
                      </a:cxn>
                      <a:cxn ang="0">
                        <a:pos x="17" y="3"/>
                      </a:cxn>
                      <a:cxn ang="0">
                        <a:pos x="25" y="0"/>
                      </a:cxn>
                      <a:cxn ang="0">
                        <a:pos x="27" y="0"/>
                      </a:cxn>
                      <a:cxn ang="0">
                        <a:pos x="391" y="0"/>
                      </a:cxn>
                      <a:cxn ang="0">
                        <a:pos x="398" y="3"/>
                      </a:cxn>
                      <a:cxn ang="0">
                        <a:pos x="404" y="7"/>
                      </a:cxn>
                      <a:cxn ang="0">
                        <a:pos x="411" y="13"/>
                      </a:cxn>
                      <a:cxn ang="0">
                        <a:pos x="413" y="20"/>
                      </a:cxn>
                      <a:cxn ang="0">
                        <a:pos x="414" y="26"/>
                      </a:cxn>
                      <a:cxn ang="0">
                        <a:pos x="414" y="122"/>
                      </a:cxn>
                      <a:cxn ang="0">
                        <a:pos x="413" y="130"/>
                      </a:cxn>
                      <a:cxn ang="0">
                        <a:pos x="409" y="136"/>
                      </a:cxn>
                      <a:cxn ang="0">
                        <a:pos x="404" y="143"/>
                      </a:cxn>
                      <a:cxn ang="0">
                        <a:pos x="400" y="146"/>
                      </a:cxn>
                      <a:cxn ang="0">
                        <a:pos x="391" y="148"/>
                      </a:cxn>
                      <a:cxn ang="0">
                        <a:pos x="388" y="148"/>
                      </a:cxn>
                      <a:cxn ang="0">
                        <a:pos x="388" y="8"/>
                      </a:cxn>
                      <a:cxn ang="0">
                        <a:pos x="25" y="10"/>
                      </a:cxn>
                      <a:cxn ang="0">
                        <a:pos x="20" y="12"/>
                      </a:cxn>
                      <a:cxn ang="0">
                        <a:pos x="13" y="15"/>
                      </a:cxn>
                      <a:cxn ang="0">
                        <a:pos x="10" y="21"/>
                      </a:cxn>
                      <a:cxn ang="0">
                        <a:pos x="10" y="28"/>
                      </a:cxn>
                      <a:cxn ang="0">
                        <a:pos x="10" y="128"/>
                      </a:cxn>
                      <a:cxn ang="0">
                        <a:pos x="13" y="135"/>
                      </a:cxn>
                      <a:cxn ang="0">
                        <a:pos x="20" y="138"/>
                      </a:cxn>
                      <a:cxn ang="0">
                        <a:pos x="25" y="140"/>
                      </a:cxn>
                      <a:cxn ang="0">
                        <a:pos x="28" y="140"/>
                      </a:cxn>
                      <a:cxn ang="0">
                        <a:pos x="391" y="140"/>
                      </a:cxn>
                      <a:cxn ang="0">
                        <a:pos x="398" y="136"/>
                      </a:cxn>
                      <a:cxn ang="0">
                        <a:pos x="403" y="131"/>
                      </a:cxn>
                      <a:cxn ang="0">
                        <a:pos x="406" y="125"/>
                      </a:cxn>
                      <a:cxn ang="0">
                        <a:pos x="406" y="122"/>
                      </a:cxn>
                      <a:cxn ang="0">
                        <a:pos x="404" y="21"/>
                      </a:cxn>
                      <a:cxn ang="0">
                        <a:pos x="401" y="15"/>
                      </a:cxn>
                      <a:cxn ang="0">
                        <a:pos x="396" y="12"/>
                      </a:cxn>
                      <a:cxn ang="0">
                        <a:pos x="388" y="8"/>
                      </a:cxn>
                      <a:cxn ang="0">
                        <a:pos x="388" y="8"/>
                      </a:cxn>
                    </a:cxnLst>
                    <a:rect l="0" t="0" r="r" b="b"/>
                    <a:pathLst>
                      <a:path w="414" h="148">
                        <a:moveTo>
                          <a:pt x="388" y="148"/>
                        </a:moveTo>
                        <a:lnTo>
                          <a:pt x="22" y="148"/>
                        </a:lnTo>
                        <a:lnTo>
                          <a:pt x="15" y="145"/>
                        </a:lnTo>
                        <a:lnTo>
                          <a:pt x="9" y="141"/>
                        </a:lnTo>
                        <a:lnTo>
                          <a:pt x="4" y="135"/>
                        </a:lnTo>
                        <a:lnTo>
                          <a:pt x="2" y="127"/>
                        </a:lnTo>
                        <a:lnTo>
                          <a:pt x="0" y="122"/>
                        </a:lnTo>
                        <a:lnTo>
                          <a:pt x="0" y="28"/>
                        </a:lnTo>
                        <a:lnTo>
                          <a:pt x="2" y="21"/>
                        </a:lnTo>
                        <a:lnTo>
                          <a:pt x="5" y="13"/>
                        </a:lnTo>
                        <a:lnTo>
                          <a:pt x="10" y="7"/>
                        </a:lnTo>
                        <a:lnTo>
                          <a:pt x="17" y="3"/>
                        </a:lnTo>
                        <a:lnTo>
                          <a:pt x="25" y="0"/>
                        </a:lnTo>
                        <a:lnTo>
                          <a:pt x="27" y="0"/>
                        </a:lnTo>
                        <a:lnTo>
                          <a:pt x="391" y="0"/>
                        </a:lnTo>
                        <a:lnTo>
                          <a:pt x="398" y="3"/>
                        </a:lnTo>
                        <a:lnTo>
                          <a:pt x="404" y="7"/>
                        </a:lnTo>
                        <a:lnTo>
                          <a:pt x="411" y="13"/>
                        </a:lnTo>
                        <a:lnTo>
                          <a:pt x="413" y="20"/>
                        </a:lnTo>
                        <a:lnTo>
                          <a:pt x="414" y="26"/>
                        </a:lnTo>
                        <a:lnTo>
                          <a:pt x="414" y="122"/>
                        </a:lnTo>
                        <a:lnTo>
                          <a:pt x="413" y="130"/>
                        </a:lnTo>
                        <a:lnTo>
                          <a:pt x="409" y="136"/>
                        </a:lnTo>
                        <a:lnTo>
                          <a:pt x="404" y="143"/>
                        </a:lnTo>
                        <a:lnTo>
                          <a:pt x="400" y="146"/>
                        </a:lnTo>
                        <a:lnTo>
                          <a:pt x="391" y="148"/>
                        </a:lnTo>
                        <a:lnTo>
                          <a:pt x="388" y="148"/>
                        </a:lnTo>
                        <a:close/>
                        <a:moveTo>
                          <a:pt x="388" y="8"/>
                        </a:moveTo>
                        <a:lnTo>
                          <a:pt x="25" y="10"/>
                        </a:lnTo>
                        <a:lnTo>
                          <a:pt x="20" y="12"/>
                        </a:lnTo>
                        <a:lnTo>
                          <a:pt x="13" y="15"/>
                        </a:lnTo>
                        <a:lnTo>
                          <a:pt x="10" y="21"/>
                        </a:lnTo>
                        <a:lnTo>
                          <a:pt x="10" y="28"/>
                        </a:lnTo>
                        <a:lnTo>
                          <a:pt x="10" y="128"/>
                        </a:lnTo>
                        <a:lnTo>
                          <a:pt x="13" y="135"/>
                        </a:lnTo>
                        <a:lnTo>
                          <a:pt x="20" y="138"/>
                        </a:lnTo>
                        <a:lnTo>
                          <a:pt x="25" y="140"/>
                        </a:lnTo>
                        <a:lnTo>
                          <a:pt x="28" y="140"/>
                        </a:lnTo>
                        <a:lnTo>
                          <a:pt x="391" y="140"/>
                        </a:lnTo>
                        <a:lnTo>
                          <a:pt x="398" y="136"/>
                        </a:lnTo>
                        <a:lnTo>
                          <a:pt x="403" y="131"/>
                        </a:lnTo>
                        <a:lnTo>
                          <a:pt x="406" y="125"/>
                        </a:lnTo>
                        <a:lnTo>
                          <a:pt x="406" y="122"/>
                        </a:lnTo>
                        <a:lnTo>
                          <a:pt x="404" y="21"/>
                        </a:lnTo>
                        <a:lnTo>
                          <a:pt x="401" y="15"/>
                        </a:lnTo>
                        <a:lnTo>
                          <a:pt x="396" y="12"/>
                        </a:lnTo>
                        <a:lnTo>
                          <a:pt x="388" y="8"/>
                        </a:lnTo>
                        <a:lnTo>
                          <a:pt x="388" y="8"/>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4" name="Freeform 573"/>
                  <p:cNvSpPr>
                    <a:spLocks noEditPoints="1"/>
                  </p:cNvSpPr>
                  <p:nvPr/>
                </p:nvSpPr>
                <p:spPr bwMode="auto">
                  <a:xfrm>
                    <a:off x="14757401" y="1789113"/>
                    <a:ext cx="65088" cy="65088"/>
                  </a:xfrm>
                  <a:custGeom>
                    <a:avLst/>
                    <a:gdLst/>
                    <a:ahLst/>
                    <a:cxnLst>
                      <a:cxn ang="0">
                        <a:pos x="19" y="41"/>
                      </a:cxn>
                      <a:cxn ang="0">
                        <a:pos x="11" y="39"/>
                      </a:cxn>
                      <a:cxn ang="0">
                        <a:pos x="5" y="34"/>
                      </a:cxn>
                      <a:cxn ang="0">
                        <a:pos x="1" y="27"/>
                      </a:cxn>
                      <a:cxn ang="0">
                        <a:pos x="0" y="23"/>
                      </a:cxn>
                      <a:cxn ang="0">
                        <a:pos x="0" y="19"/>
                      </a:cxn>
                      <a:cxn ang="0">
                        <a:pos x="1" y="14"/>
                      </a:cxn>
                      <a:cxn ang="0">
                        <a:pos x="5" y="8"/>
                      </a:cxn>
                      <a:cxn ang="0">
                        <a:pos x="9" y="3"/>
                      </a:cxn>
                      <a:cxn ang="0">
                        <a:pos x="14" y="1"/>
                      </a:cxn>
                      <a:cxn ang="0">
                        <a:pos x="19" y="0"/>
                      </a:cxn>
                      <a:cxn ang="0">
                        <a:pos x="28" y="1"/>
                      </a:cxn>
                      <a:cxn ang="0">
                        <a:pos x="34" y="4"/>
                      </a:cxn>
                      <a:cxn ang="0">
                        <a:pos x="37" y="11"/>
                      </a:cxn>
                      <a:cxn ang="0">
                        <a:pos x="41" y="18"/>
                      </a:cxn>
                      <a:cxn ang="0">
                        <a:pos x="41" y="21"/>
                      </a:cxn>
                      <a:cxn ang="0">
                        <a:pos x="39" y="26"/>
                      </a:cxn>
                      <a:cxn ang="0">
                        <a:pos x="36" y="32"/>
                      </a:cxn>
                      <a:cxn ang="0">
                        <a:pos x="31" y="37"/>
                      </a:cxn>
                      <a:cxn ang="0">
                        <a:pos x="24" y="39"/>
                      </a:cxn>
                      <a:cxn ang="0">
                        <a:pos x="19" y="41"/>
                      </a:cxn>
                      <a:cxn ang="0">
                        <a:pos x="19" y="8"/>
                      </a:cxn>
                      <a:cxn ang="0">
                        <a:pos x="14" y="9"/>
                      </a:cxn>
                      <a:cxn ang="0">
                        <a:pos x="11" y="13"/>
                      </a:cxn>
                      <a:cxn ang="0">
                        <a:pos x="9" y="18"/>
                      </a:cxn>
                      <a:cxn ang="0">
                        <a:pos x="8" y="19"/>
                      </a:cxn>
                      <a:cxn ang="0">
                        <a:pos x="11" y="26"/>
                      </a:cxn>
                      <a:cxn ang="0">
                        <a:pos x="14" y="31"/>
                      </a:cxn>
                      <a:cxn ang="0">
                        <a:pos x="19" y="32"/>
                      </a:cxn>
                      <a:cxn ang="0">
                        <a:pos x="26" y="31"/>
                      </a:cxn>
                      <a:cxn ang="0">
                        <a:pos x="29" y="26"/>
                      </a:cxn>
                      <a:cxn ang="0">
                        <a:pos x="31" y="23"/>
                      </a:cxn>
                      <a:cxn ang="0">
                        <a:pos x="31" y="21"/>
                      </a:cxn>
                      <a:cxn ang="0">
                        <a:pos x="29" y="13"/>
                      </a:cxn>
                      <a:cxn ang="0">
                        <a:pos x="26" y="9"/>
                      </a:cxn>
                      <a:cxn ang="0">
                        <a:pos x="19" y="8"/>
                      </a:cxn>
                    </a:cxnLst>
                    <a:rect l="0" t="0" r="r" b="b"/>
                    <a:pathLst>
                      <a:path w="41" h="41">
                        <a:moveTo>
                          <a:pt x="19" y="41"/>
                        </a:moveTo>
                        <a:lnTo>
                          <a:pt x="11" y="39"/>
                        </a:lnTo>
                        <a:lnTo>
                          <a:pt x="5" y="34"/>
                        </a:lnTo>
                        <a:lnTo>
                          <a:pt x="1" y="27"/>
                        </a:lnTo>
                        <a:lnTo>
                          <a:pt x="0" y="23"/>
                        </a:lnTo>
                        <a:lnTo>
                          <a:pt x="0" y="19"/>
                        </a:lnTo>
                        <a:lnTo>
                          <a:pt x="1" y="14"/>
                        </a:lnTo>
                        <a:lnTo>
                          <a:pt x="5" y="8"/>
                        </a:lnTo>
                        <a:lnTo>
                          <a:pt x="9" y="3"/>
                        </a:lnTo>
                        <a:lnTo>
                          <a:pt x="14" y="1"/>
                        </a:lnTo>
                        <a:lnTo>
                          <a:pt x="19" y="0"/>
                        </a:lnTo>
                        <a:lnTo>
                          <a:pt x="28" y="1"/>
                        </a:lnTo>
                        <a:lnTo>
                          <a:pt x="34" y="4"/>
                        </a:lnTo>
                        <a:lnTo>
                          <a:pt x="37" y="11"/>
                        </a:lnTo>
                        <a:lnTo>
                          <a:pt x="41" y="18"/>
                        </a:lnTo>
                        <a:lnTo>
                          <a:pt x="41" y="21"/>
                        </a:lnTo>
                        <a:lnTo>
                          <a:pt x="39" y="26"/>
                        </a:lnTo>
                        <a:lnTo>
                          <a:pt x="36" y="32"/>
                        </a:lnTo>
                        <a:lnTo>
                          <a:pt x="31" y="37"/>
                        </a:lnTo>
                        <a:lnTo>
                          <a:pt x="24" y="39"/>
                        </a:lnTo>
                        <a:lnTo>
                          <a:pt x="19" y="41"/>
                        </a:lnTo>
                        <a:close/>
                        <a:moveTo>
                          <a:pt x="19" y="8"/>
                        </a:moveTo>
                        <a:lnTo>
                          <a:pt x="14" y="9"/>
                        </a:lnTo>
                        <a:lnTo>
                          <a:pt x="11" y="13"/>
                        </a:lnTo>
                        <a:lnTo>
                          <a:pt x="9" y="18"/>
                        </a:lnTo>
                        <a:lnTo>
                          <a:pt x="8" y="19"/>
                        </a:lnTo>
                        <a:lnTo>
                          <a:pt x="11" y="26"/>
                        </a:lnTo>
                        <a:lnTo>
                          <a:pt x="14" y="31"/>
                        </a:lnTo>
                        <a:lnTo>
                          <a:pt x="19" y="32"/>
                        </a:lnTo>
                        <a:lnTo>
                          <a:pt x="26" y="31"/>
                        </a:lnTo>
                        <a:lnTo>
                          <a:pt x="29" y="26"/>
                        </a:lnTo>
                        <a:lnTo>
                          <a:pt x="31" y="23"/>
                        </a:lnTo>
                        <a:lnTo>
                          <a:pt x="31" y="21"/>
                        </a:lnTo>
                        <a:lnTo>
                          <a:pt x="29" y="13"/>
                        </a:lnTo>
                        <a:lnTo>
                          <a:pt x="26" y="9"/>
                        </a:lnTo>
                        <a:lnTo>
                          <a:pt x="19" y="8"/>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5" name="Freeform 574"/>
                  <p:cNvSpPr>
                    <a:spLocks/>
                  </p:cNvSpPr>
                  <p:nvPr/>
                </p:nvSpPr>
                <p:spPr bwMode="auto">
                  <a:xfrm>
                    <a:off x="14868526" y="1814513"/>
                    <a:ext cx="198438" cy="12700"/>
                  </a:xfrm>
                  <a:custGeom>
                    <a:avLst/>
                    <a:gdLst/>
                    <a:ahLst/>
                    <a:cxnLst>
                      <a:cxn ang="0">
                        <a:pos x="125" y="8"/>
                      </a:cxn>
                      <a:cxn ang="0">
                        <a:pos x="0" y="8"/>
                      </a:cxn>
                      <a:cxn ang="0">
                        <a:pos x="0" y="0"/>
                      </a:cxn>
                      <a:cxn ang="0">
                        <a:pos x="2" y="0"/>
                      </a:cxn>
                      <a:cxn ang="0">
                        <a:pos x="125" y="0"/>
                      </a:cxn>
                      <a:cxn ang="0">
                        <a:pos x="125" y="8"/>
                      </a:cxn>
                    </a:cxnLst>
                    <a:rect l="0" t="0" r="r" b="b"/>
                    <a:pathLst>
                      <a:path w="125" h="8">
                        <a:moveTo>
                          <a:pt x="125" y="8"/>
                        </a:moveTo>
                        <a:lnTo>
                          <a:pt x="0" y="8"/>
                        </a:lnTo>
                        <a:lnTo>
                          <a:pt x="0" y="0"/>
                        </a:lnTo>
                        <a:lnTo>
                          <a:pt x="2" y="0"/>
                        </a:lnTo>
                        <a:lnTo>
                          <a:pt x="125" y="0"/>
                        </a:lnTo>
                        <a:lnTo>
                          <a:pt x="125" y="8"/>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6" name="Freeform 575"/>
                  <p:cNvSpPr>
                    <a:spLocks/>
                  </p:cNvSpPr>
                  <p:nvPr/>
                </p:nvSpPr>
                <p:spPr bwMode="auto">
                  <a:xfrm>
                    <a:off x="14868526" y="2065338"/>
                    <a:ext cx="198438" cy="12700"/>
                  </a:xfrm>
                  <a:custGeom>
                    <a:avLst/>
                    <a:gdLst/>
                    <a:ahLst/>
                    <a:cxnLst>
                      <a:cxn ang="0">
                        <a:pos x="125" y="8"/>
                      </a:cxn>
                      <a:cxn ang="0">
                        <a:pos x="0" y="8"/>
                      </a:cxn>
                      <a:cxn ang="0">
                        <a:pos x="0" y="0"/>
                      </a:cxn>
                      <a:cxn ang="0">
                        <a:pos x="2" y="0"/>
                      </a:cxn>
                      <a:cxn ang="0">
                        <a:pos x="125" y="0"/>
                      </a:cxn>
                      <a:cxn ang="0">
                        <a:pos x="125" y="8"/>
                      </a:cxn>
                    </a:cxnLst>
                    <a:rect l="0" t="0" r="r" b="b"/>
                    <a:pathLst>
                      <a:path w="125" h="8">
                        <a:moveTo>
                          <a:pt x="125" y="8"/>
                        </a:moveTo>
                        <a:lnTo>
                          <a:pt x="0" y="8"/>
                        </a:lnTo>
                        <a:lnTo>
                          <a:pt x="0" y="0"/>
                        </a:lnTo>
                        <a:lnTo>
                          <a:pt x="2" y="0"/>
                        </a:lnTo>
                        <a:lnTo>
                          <a:pt x="125" y="0"/>
                        </a:lnTo>
                        <a:lnTo>
                          <a:pt x="125" y="8"/>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7" name="Freeform 576"/>
                  <p:cNvSpPr>
                    <a:spLocks noEditPoints="1"/>
                  </p:cNvSpPr>
                  <p:nvPr/>
                </p:nvSpPr>
                <p:spPr bwMode="auto">
                  <a:xfrm>
                    <a:off x="14757401" y="2038350"/>
                    <a:ext cx="65088" cy="65088"/>
                  </a:xfrm>
                  <a:custGeom>
                    <a:avLst/>
                    <a:gdLst/>
                    <a:ahLst/>
                    <a:cxnLst>
                      <a:cxn ang="0">
                        <a:pos x="21" y="41"/>
                      </a:cxn>
                      <a:cxn ang="0">
                        <a:pos x="13" y="40"/>
                      </a:cxn>
                      <a:cxn ang="0">
                        <a:pos x="6" y="36"/>
                      </a:cxn>
                      <a:cxn ang="0">
                        <a:pos x="3" y="30"/>
                      </a:cxn>
                      <a:cxn ang="0">
                        <a:pos x="0" y="23"/>
                      </a:cxn>
                      <a:cxn ang="0">
                        <a:pos x="0" y="20"/>
                      </a:cxn>
                      <a:cxn ang="0">
                        <a:pos x="1" y="15"/>
                      </a:cxn>
                      <a:cxn ang="0">
                        <a:pos x="5" y="8"/>
                      </a:cxn>
                      <a:cxn ang="0">
                        <a:pos x="9" y="4"/>
                      </a:cxn>
                      <a:cxn ang="0">
                        <a:pos x="16" y="2"/>
                      </a:cxn>
                      <a:cxn ang="0">
                        <a:pos x="21" y="0"/>
                      </a:cxn>
                      <a:cxn ang="0">
                        <a:pos x="28" y="2"/>
                      </a:cxn>
                      <a:cxn ang="0">
                        <a:pos x="34" y="7"/>
                      </a:cxn>
                      <a:cxn ang="0">
                        <a:pos x="37" y="12"/>
                      </a:cxn>
                      <a:cxn ang="0">
                        <a:pos x="41" y="18"/>
                      </a:cxn>
                      <a:cxn ang="0">
                        <a:pos x="41" y="22"/>
                      </a:cxn>
                      <a:cxn ang="0">
                        <a:pos x="37" y="30"/>
                      </a:cxn>
                      <a:cxn ang="0">
                        <a:pos x="36" y="35"/>
                      </a:cxn>
                      <a:cxn ang="0">
                        <a:pos x="29" y="40"/>
                      </a:cxn>
                      <a:cxn ang="0">
                        <a:pos x="23" y="41"/>
                      </a:cxn>
                      <a:cxn ang="0">
                        <a:pos x="21" y="41"/>
                      </a:cxn>
                      <a:cxn ang="0">
                        <a:pos x="19" y="10"/>
                      </a:cxn>
                      <a:cxn ang="0">
                        <a:pos x="14" y="10"/>
                      </a:cxn>
                      <a:cxn ang="0">
                        <a:pos x="9" y="15"/>
                      </a:cxn>
                      <a:cxn ang="0">
                        <a:pos x="8" y="20"/>
                      </a:cxn>
                      <a:cxn ang="0">
                        <a:pos x="9" y="27"/>
                      </a:cxn>
                      <a:cxn ang="0">
                        <a:pos x="14" y="31"/>
                      </a:cxn>
                      <a:cxn ang="0">
                        <a:pos x="19" y="33"/>
                      </a:cxn>
                      <a:cxn ang="0">
                        <a:pos x="26" y="31"/>
                      </a:cxn>
                      <a:cxn ang="0">
                        <a:pos x="31" y="27"/>
                      </a:cxn>
                      <a:cxn ang="0">
                        <a:pos x="31" y="22"/>
                      </a:cxn>
                      <a:cxn ang="0">
                        <a:pos x="29" y="13"/>
                      </a:cxn>
                      <a:cxn ang="0">
                        <a:pos x="24" y="10"/>
                      </a:cxn>
                      <a:cxn ang="0">
                        <a:pos x="21" y="10"/>
                      </a:cxn>
                      <a:cxn ang="0">
                        <a:pos x="19" y="10"/>
                      </a:cxn>
                    </a:cxnLst>
                    <a:rect l="0" t="0" r="r" b="b"/>
                    <a:pathLst>
                      <a:path w="41" h="41">
                        <a:moveTo>
                          <a:pt x="21" y="41"/>
                        </a:moveTo>
                        <a:lnTo>
                          <a:pt x="13" y="40"/>
                        </a:lnTo>
                        <a:lnTo>
                          <a:pt x="6" y="36"/>
                        </a:lnTo>
                        <a:lnTo>
                          <a:pt x="3" y="30"/>
                        </a:lnTo>
                        <a:lnTo>
                          <a:pt x="0" y="23"/>
                        </a:lnTo>
                        <a:lnTo>
                          <a:pt x="0" y="20"/>
                        </a:lnTo>
                        <a:lnTo>
                          <a:pt x="1" y="15"/>
                        </a:lnTo>
                        <a:lnTo>
                          <a:pt x="5" y="8"/>
                        </a:lnTo>
                        <a:lnTo>
                          <a:pt x="9" y="4"/>
                        </a:lnTo>
                        <a:lnTo>
                          <a:pt x="16" y="2"/>
                        </a:lnTo>
                        <a:lnTo>
                          <a:pt x="21" y="0"/>
                        </a:lnTo>
                        <a:lnTo>
                          <a:pt x="28" y="2"/>
                        </a:lnTo>
                        <a:lnTo>
                          <a:pt x="34" y="7"/>
                        </a:lnTo>
                        <a:lnTo>
                          <a:pt x="37" y="12"/>
                        </a:lnTo>
                        <a:lnTo>
                          <a:pt x="41" y="18"/>
                        </a:lnTo>
                        <a:lnTo>
                          <a:pt x="41" y="22"/>
                        </a:lnTo>
                        <a:lnTo>
                          <a:pt x="37" y="30"/>
                        </a:lnTo>
                        <a:lnTo>
                          <a:pt x="36" y="35"/>
                        </a:lnTo>
                        <a:lnTo>
                          <a:pt x="29" y="40"/>
                        </a:lnTo>
                        <a:lnTo>
                          <a:pt x="23" y="41"/>
                        </a:lnTo>
                        <a:lnTo>
                          <a:pt x="21" y="41"/>
                        </a:lnTo>
                        <a:close/>
                        <a:moveTo>
                          <a:pt x="19" y="10"/>
                        </a:moveTo>
                        <a:lnTo>
                          <a:pt x="14" y="10"/>
                        </a:lnTo>
                        <a:lnTo>
                          <a:pt x="9" y="15"/>
                        </a:lnTo>
                        <a:lnTo>
                          <a:pt x="8" y="20"/>
                        </a:lnTo>
                        <a:lnTo>
                          <a:pt x="9" y="27"/>
                        </a:lnTo>
                        <a:lnTo>
                          <a:pt x="14" y="31"/>
                        </a:lnTo>
                        <a:lnTo>
                          <a:pt x="19" y="33"/>
                        </a:lnTo>
                        <a:lnTo>
                          <a:pt x="26" y="31"/>
                        </a:lnTo>
                        <a:lnTo>
                          <a:pt x="31" y="27"/>
                        </a:lnTo>
                        <a:lnTo>
                          <a:pt x="31" y="22"/>
                        </a:lnTo>
                        <a:lnTo>
                          <a:pt x="29" y="13"/>
                        </a:lnTo>
                        <a:lnTo>
                          <a:pt x="24" y="10"/>
                        </a:lnTo>
                        <a:lnTo>
                          <a:pt x="21" y="10"/>
                        </a:lnTo>
                        <a:lnTo>
                          <a:pt x="19" y="10"/>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8" name="Freeform 577"/>
                  <p:cNvSpPr>
                    <a:spLocks noEditPoints="1"/>
                  </p:cNvSpPr>
                  <p:nvPr/>
                </p:nvSpPr>
                <p:spPr bwMode="auto">
                  <a:xfrm>
                    <a:off x="14678026" y="1420813"/>
                    <a:ext cx="657225" cy="520700"/>
                  </a:xfrm>
                  <a:custGeom>
                    <a:avLst/>
                    <a:gdLst/>
                    <a:ahLst/>
                    <a:cxnLst>
                      <a:cxn ang="0">
                        <a:pos x="22" y="327"/>
                      </a:cxn>
                      <a:cxn ang="0">
                        <a:pos x="9" y="320"/>
                      </a:cxn>
                      <a:cxn ang="0">
                        <a:pos x="2" y="309"/>
                      </a:cxn>
                      <a:cxn ang="0">
                        <a:pos x="0" y="207"/>
                      </a:cxn>
                      <a:cxn ang="0">
                        <a:pos x="5" y="192"/>
                      </a:cxn>
                      <a:cxn ang="0">
                        <a:pos x="17" y="182"/>
                      </a:cxn>
                      <a:cxn ang="0">
                        <a:pos x="27" y="181"/>
                      </a:cxn>
                      <a:cxn ang="0">
                        <a:pos x="291" y="118"/>
                      </a:cxn>
                      <a:cxn ang="0">
                        <a:pos x="345" y="67"/>
                      </a:cxn>
                      <a:cxn ang="0">
                        <a:pos x="289" y="0"/>
                      </a:cxn>
                      <a:cxn ang="0">
                        <a:pos x="344" y="51"/>
                      </a:cxn>
                      <a:cxn ang="0">
                        <a:pos x="358" y="52"/>
                      </a:cxn>
                      <a:cxn ang="0">
                        <a:pos x="383" y="135"/>
                      </a:cxn>
                      <a:cxn ang="0">
                        <a:pos x="344" y="181"/>
                      </a:cxn>
                      <a:cxn ang="0">
                        <a:pos x="401" y="184"/>
                      </a:cxn>
                      <a:cxn ang="0">
                        <a:pos x="411" y="194"/>
                      </a:cxn>
                      <a:cxn ang="0">
                        <a:pos x="414" y="207"/>
                      </a:cxn>
                      <a:cxn ang="0">
                        <a:pos x="413" y="309"/>
                      </a:cxn>
                      <a:cxn ang="0">
                        <a:pos x="404" y="322"/>
                      </a:cxn>
                      <a:cxn ang="0">
                        <a:pos x="391" y="328"/>
                      </a:cxn>
                      <a:cxn ang="0">
                        <a:pos x="27" y="189"/>
                      </a:cxn>
                      <a:cxn ang="0">
                        <a:pos x="15" y="194"/>
                      </a:cxn>
                      <a:cxn ang="0">
                        <a:pos x="10" y="205"/>
                      </a:cxn>
                      <a:cxn ang="0">
                        <a:pos x="10" y="307"/>
                      </a:cxn>
                      <a:cxn ang="0">
                        <a:pos x="20" y="317"/>
                      </a:cxn>
                      <a:cxn ang="0">
                        <a:pos x="28" y="320"/>
                      </a:cxn>
                      <a:cxn ang="0">
                        <a:pos x="398" y="317"/>
                      </a:cxn>
                      <a:cxn ang="0">
                        <a:pos x="406" y="305"/>
                      </a:cxn>
                      <a:cxn ang="0">
                        <a:pos x="404" y="200"/>
                      </a:cxn>
                      <a:cxn ang="0">
                        <a:pos x="396" y="190"/>
                      </a:cxn>
                      <a:cxn ang="0">
                        <a:pos x="388" y="189"/>
                      </a:cxn>
                      <a:cxn ang="0">
                        <a:pos x="335" y="128"/>
                      </a:cxn>
                      <a:cxn ang="0">
                        <a:pos x="299" y="189"/>
                      </a:cxn>
                      <a:cxn ang="0">
                        <a:pos x="354" y="61"/>
                      </a:cxn>
                      <a:cxn ang="0">
                        <a:pos x="375" y="126"/>
                      </a:cxn>
                      <a:cxn ang="0">
                        <a:pos x="354" y="61"/>
                      </a:cxn>
                      <a:cxn ang="0">
                        <a:pos x="335" y="59"/>
                      </a:cxn>
                      <a:cxn ang="0">
                        <a:pos x="299" y="8"/>
                      </a:cxn>
                    </a:cxnLst>
                    <a:rect l="0" t="0" r="r" b="b"/>
                    <a:pathLst>
                      <a:path w="414" h="328">
                        <a:moveTo>
                          <a:pt x="388" y="328"/>
                        </a:moveTo>
                        <a:lnTo>
                          <a:pt x="22" y="327"/>
                        </a:lnTo>
                        <a:lnTo>
                          <a:pt x="15" y="325"/>
                        </a:lnTo>
                        <a:lnTo>
                          <a:pt x="9" y="320"/>
                        </a:lnTo>
                        <a:lnTo>
                          <a:pt x="4" y="314"/>
                        </a:lnTo>
                        <a:lnTo>
                          <a:pt x="2" y="309"/>
                        </a:lnTo>
                        <a:lnTo>
                          <a:pt x="0" y="302"/>
                        </a:lnTo>
                        <a:lnTo>
                          <a:pt x="0" y="207"/>
                        </a:lnTo>
                        <a:lnTo>
                          <a:pt x="2" y="199"/>
                        </a:lnTo>
                        <a:lnTo>
                          <a:pt x="5" y="192"/>
                        </a:lnTo>
                        <a:lnTo>
                          <a:pt x="10" y="186"/>
                        </a:lnTo>
                        <a:lnTo>
                          <a:pt x="17" y="182"/>
                        </a:lnTo>
                        <a:lnTo>
                          <a:pt x="23" y="181"/>
                        </a:lnTo>
                        <a:lnTo>
                          <a:pt x="27" y="181"/>
                        </a:lnTo>
                        <a:lnTo>
                          <a:pt x="291" y="181"/>
                        </a:lnTo>
                        <a:lnTo>
                          <a:pt x="291" y="118"/>
                        </a:lnTo>
                        <a:lnTo>
                          <a:pt x="345" y="118"/>
                        </a:lnTo>
                        <a:lnTo>
                          <a:pt x="345" y="67"/>
                        </a:lnTo>
                        <a:lnTo>
                          <a:pt x="291" y="67"/>
                        </a:lnTo>
                        <a:lnTo>
                          <a:pt x="289" y="0"/>
                        </a:lnTo>
                        <a:lnTo>
                          <a:pt x="344" y="0"/>
                        </a:lnTo>
                        <a:lnTo>
                          <a:pt x="344" y="51"/>
                        </a:lnTo>
                        <a:lnTo>
                          <a:pt x="358" y="51"/>
                        </a:lnTo>
                        <a:lnTo>
                          <a:pt x="358" y="52"/>
                        </a:lnTo>
                        <a:lnTo>
                          <a:pt x="383" y="52"/>
                        </a:lnTo>
                        <a:lnTo>
                          <a:pt x="383" y="135"/>
                        </a:lnTo>
                        <a:lnTo>
                          <a:pt x="344" y="135"/>
                        </a:lnTo>
                        <a:lnTo>
                          <a:pt x="344" y="181"/>
                        </a:lnTo>
                        <a:lnTo>
                          <a:pt x="395" y="181"/>
                        </a:lnTo>
                        <a:lnTo>
                          <a:pt x="401" y="184"/>
                        </a:lnTo>
                        <a:lnTo>
                          <a:pt x="406" y="187"/>
                        </a:lnTo>
                        <a:lnTo>
                          <a:pt x="411" y="194"/>
                        </a:lnTo>
                        <a:lnTo>
                          <a:pt x="413" y="199"/>
                        </a:lnTo>
                        <a:lnTo>
                          <a:pt x="414" y="207"/>
                        </a:lnTo>
                        <a:lnTo>
                          <a:pt x="414" y="301"/>
                        </a:lnTo>
                        <a:lnTo>
                          <a:pt x="413" y="309"/>
                        </a:lnTo>
                        <a:lnTo>
                          <a:pt x="409" y="317"/>
                        </a:lnTo>
                        <a:lnTo>
                          <a:pt x="404" y="322"/>
                        </a:lnTo>
                        <a:lnTo>
                          <a:pt x="398" y="325"/>
                        </a:lnTo>
                        <a:lnTo>
                          <a:pt x="391" y="328"/>
                        </a:lnTo>
                        <a:lnTo>
                          <a:pt x="388" y="328"/>
                        </a:lnTo>
                        <a:close/>
                        <a:moveTo>
                          <a:pt x="27" y="189"/>
                        </a:moveTo>
                        <a:lnTo>
                          <a:pt x="22" y="190"/>
                        </a:lnTo>
                        <a:lnTo>
                          <a:pt x="15" y="194"/>
                        </a:lnTo>
                        <a:lnTo>
                          <a:pt x="12" y="199"/>
                        </a:lnTo>
                        <a:lnTo>
                          <a:pt x="10" y="205"/>
                        </a:lnTo>
                        <a:lnTo>
                          <a:pt x="10" y="207"/>
                        </a:lnTo>
                        <a:lnTo>
                          <a:pt x="10" y="307"/>
                        </a:lnTo>
                        <a:lnTo>
                          <a:pt x="13" y="314"/>
                        </a:lnTo>
                        <a:lnTo>
                          <a:pt x="20" y="317"/>
                        </a:lnTo>
                        <a:lnTo>
                          <a:pt x="25" y="320"/>
                        </a:lnTo>
                        <a:lnTo>
                          <a:pt x="28" y="320"/>
                        </a:lnTo>
                        <a:lnTo>
                          <a:pt x="390" y="320"/>
                        </a:lnTo>
                        <a:lnTo>
                          <a:pt x="398" y="317"/>
                        </a:lnTo>
                        <a:lnTo>
                          <a:pt x="403" y="312"/>
                        </a:lnTo>
                        <a:lnTo>
                          <a:pt x="406" y="305"/>
                        </a:lnTo>
                        <a:lnTo>
                          <a:pt x="406" y="301"/>
                        </a:lnTo>
                        <a:lnTo>
                          <a:pt x="404" y="200"/>
                        </a:lnTo>
                        <a:lnTo>
                          <a:pt x="401" y="194"/>
                        </a:lnTo>
                        <a:lnTo>
                          <a:pt x="396" y="190"/>
                        </a:lnTo>
                        <a:lnTo>
                          <a:pt x="390" y="189"/>
                        </a:lnTo>
                        <a:lnTo>
                          <a:pt x="388" y="189"/>
                        </a:lnTo>
                        <a:lnTo>
                          <a:pt x="335" y="189"/>
                        </a:lnTo>
                        <a:lnTo>
                          <a:pt x="335" y="128"/>
                        </a:lnTo>
                        <a:lnTo>
                          <a:pt x="299" y="128"/>
                        </a:lnTo>
                        <a:lnTo>
                          <a:pt x="299" y="189"/>
                        </a:lnTo>
                        <a:lnTo>
                          <a:pt x="27" y="189"/>
                        </a:lnTo>
                        <a:close/>
                        <a:moveTo>
                          <a:pt x="354" y="61"/>
                        </a:moveTo>
                        <a:lnTo>
                          <a:pt x="354" y="126"/>
                        </a:lnTo>
                        <a:lnTo>
                          <a:pt x="375" y="126"/>
                        </a:lnTo>
                        <a:lnTo>
                          <a:pt x="375" y="61"/>
                        </a:lnTo>
                        <a:lnTo>
                          <a:pt x="354" y="61"/>
                        </a:lnTo>
                        <a:close/>
                        <a:moveTo>
                          <a:pt x="299" y="59"/>
                        </a:moveTo>
                        <a:lnTo>
                          <a:pt x="335" y="59"/>
                        </a:lnTo>
                        <a:lnTo>
                          <a:pt x="335" y="8"/>
                        </a:lnTo>
                        <a:lnTo>
                          <a:pt x="299" y="8"/>
                        </a:lnTo>
                        <a:lnTo>
                          <a:pt x="299" y="59"/>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9" name="Freeform 578"/>
                  <p:cNvSpPr>
                    <a:spLocks noEditPoints="1"/>
                  </p:cNvSpPr>
                  <p:nvPr/>
                </p:nvSpPr>
                <p:spPr bwMode="auto">
                  <a:xfrm>
                    <a:off x="15306676" y="1376363"/>
                    <a:ext cx="198438" cy="382588"/>
                  </a:xfrm>
                  <a:custGeom>
                    <a:avLst/>
                    <a:gdLst/>
                    <a:ahLst/>
                    <a:cxnLst>
                      <a:cxn ang="0">
                        <a:pos x="125" y="241"/>
                      </a:cxn>
                      <a:cxn ang="0">
                        <a:pos x="46" y="241"/>
                      </a:cxn>
                      <a:cxn ang="0">
                        <a:pos x="46" y="237"/>
                      </a:cxn>
                      <a:cxn ang="0">
                        <a:pos x="0" y="191"/>
                      </a:cxn>
                      <a:cxn ang="0">
                        <a:pos x="0" y="53"/>
                      </a:cxn>
                      <a:cxn ang="0">
                        <a:pos x="46" y="3"/>
                      </a:cxn>
                      <a:cxn ang="0">
                        <a:pos x="46" y="0"/>
                      </a:cxn>
                      <a:cxn ang="0">
                        <a:pos x="125" y="0"/>
                      </a:cxn>
                      <a:cxn ang="0">
                        <a:pos x="125" y="241"/>
                      </a:cxn>
                      <a:cxn ang="0">
                        <a:pos x="54" y="232"/>
                      </a:cxn>
                      <a:cxn ang="0">
                        <a:pos x="117" y="232"/>
                      </a:cxn>
                      <a:cxn ang="0">
                        <a:pos x="117" y="8"/>
                      </a:cxn>
                      <a:cxn ang="0">
                        <a:pos x="53" y="8"/>
                      </a:cxn>
                      <a:cxn ang="0">
                        <a:pos x="10" y="56"/>
                      </a:cxn>
                      <a:cxn ang="0">
                        <a:pos x="10" y="187"/>
                      </a:cxn>
                      <a:cxn ang="0">
                        <a:pos x="54" y="232"/>
                      </a:cxn>
                    </a:cxnLst>
                    <a:rect l="0" t="0" r="r" b="b"/>
                    <a:pathLst>
                      <a:path w="125" h="241">
                        <a:moveTo>
                          <a:pt x="125" y="241"/>
                        </a:moveTo>
                        <a:lnTo>
                          <a:pt x="46" y="241"/>
                        </a:lnTo>
                        <a:lnTo>
                          <a:pt x="46" y="237"/>
                        </a:lnTo>
                        <a:lnTo>
                          <a:pt x="0" y="191"/>
                        </a:lnTo>
                        <a:lnTo>
                          <a:pt x="0" y="53"/>
                        </a:lnTo>
                        <a:lnTo>
                          <a:pt x="46" y="3"/>
                        </a:lnTo>
                        <a:lnTo>
                          <a:pt x="46" y="0"/>
                        </a:lnTo>
                        <a:lnTo>
                          <a:pt x="125" y="0"/>
                        </a:lnTo>
                        <a:lnTo>
                          <a:pt x="125" y="241"/>
                        </a:lnTo>
                        <a:close/>
                        <a:moveTo>
                          <a:pt x="54" y="232"/>
                        </a:moveTo>
                        <a:lnTo>
                          <a:pt x="117" y="232"/>
                        </a:lnTo>
                        <a:lnTo>
                          <a:pt x="117" y="8"/>
                        </a:lnTo>
                        <a:lnTo>
                          <a:pt x="53" y="8"/>
                        </a:lnTo>
                        <a:lnTo>
                          <a:pt x="10" y="56"/>
                        </a:lnTo>
                        <a:lnTo>
                          <a:pt x="10" y="187"/>
                        </a:lnTo>
                        <a:lnTo>
                          <a:pt x="54" y="232"/>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grpSp>
            <p:nvGrpSpPr>
              <p:cNvPr id="9" name="Group 8"/>
              <p:cNvGrpSpPr>
                <a:grpSpLocks noChangeAspect="1"/>
              </p:cNvGrpSpPr>
              <p:nvPr/>
            </p:nvGrpSpPr>
            <p:grpSpPr>
              <a:xfrm>
                <a:off x="3989276" y="2909052"/>
                <a:ext cx="617375" cy="432000"/>
                <a:chOff x="6405542" y="2822120"/>
                <a:chExt cx="1128049" cy="789332"/>
              </a:xfrm>
            </p:grpSpPr>
            <p:sp>
              <p:nvSpPr>
                <p:cNvPr id="151" name="Freeform 203"/>
                <p:cNvSpPr/>
                <p:nvPr/>
              </p:nvSpPr>
              <p:spPr bwMode="auto">
                <a:xfrm flipH="1">
                  <a:off x="6405542" y="2822120"/>
                  <a:ext cx="1128049" cy="511236"/>
                </a:xfrm>
                <a:custGeom>
                  <a:avLst/>
                  <a:gdLst/>
                  <a:ahLst/>
                  <a:cxnLst>
                    <a:cxn ang="0">
                      <a:pos x="329" y="121"/>
                    </a:cxn>
                    <a:cxn ang="0">
                      <a:pos x="326" y="121"/>
                    </a:cxn>
                    <a:cxn ang="0">
                      <a:pos x="326" y="119"/>
                    </a:cxn>
                    <a:cxn ang="0">
                      <a:pos x="257" y="49"/>
                    </a:cxn>
                    <a:cxn ang="0">
                      <a:pos x="227" y="56"/>
                    </a:cxn>
                    <a:cxn ang="0">
                      <a:pos x="147" y="0"/>
                    </a:cxn>
                    <a:cxn ang="0">
                      <a:pos x="63" y="85"/>
                    </a:cxn>
                    <a:cxn ang="0">
                      <a:pos x="63" y="94"/>
                    </a:cxn>
                    <a:cxn ang="0">
                      <a:pos x="0" y="158"/>
                    </a:cxn>
                    <a:cxn ang="0">
                      <a:pos x="63" y="223"/>
                    </a:cxn>
                    <a:cxn ang="0">
                      <a:pos x="63" y="223"/>
                    </a:cxn>
                    <a:cxn ang="0">
                      <a:pos x="326" y="223"/>
                    </a:cxn>
                    <a:cxn ang="0">
                      <a:pos x="326" y="223"/>
                    </a:cxn>
                    <a:cxn ang="0">
                      <a:pos x="329" y="223"/>
                    </a:cxn>
                    <a:cxn ang="0">
                      <a:pos x="380" y="172"/>
                    </a:cxn>
                    <a:cxn ang="0">
                      <a:pos x="329" y="121"/>
                    </a:cxn>
                  </a:cxnLst>
                  <a:rect l="0" t="0" r="r" b="b"/>
                  <a:pathLst>
                    <a:path w="380" h="223">
                      <a:moveTo>
                        <a:pt x="329" y="121"/>
                      </a:moveTo>
                      <a:cubicBezTo>
                        <a:pt x="328" y="121"/>
                        <a:pt x="327" y="121"/>
                        <a:pt x="326" y="121"/>
                      </a:cubicBezTo>
                      <a:cubicBezTo>
                        <a:pt x="326" y="120"/>
                        <a:pt x="326" y="119"/>
                        <a:pt x="326" y="119"/>
                      </a:cubicBezTo>
                      <a:cubicBezTo>
                        <a:pt x="326" y="80"/>
                        <a:pt x="295" y="49"/>
                        <a:pt x="257" y="49"/>
                      </a:cubicBezTo>
                      <a:cubicBezTo>
                        <a:pt x="246" y="49"/>
                        <a:pt x="236" y="51"/>
                        <a:pt x="227" y="56"/>
                      </a:cubicBezTo>
                      <a:cubicBezTo>
                        <a:pt x="215" y="23"/>
                        <a:pt x="184" y="0"/>
                        <a:pt x="147" y="0"/>
                      </a:cubicBezTo>
                      <a:cubicBezTo>
                        <a:pt x="101" y="0"/>
                        <a:pt x="63" y="38"/>
                        <a:pt x="63" y="85"/>
                      </a:cubicBezTo>
                      <a:cubicBezTo>
                        <a:pt x="63" y="88"/>
                        <a:pt x="63" y="91"/>
                        <a:pt x="63" y="94"/>
                      </a:cubicBezTo>
                      <a:cubicBezTo>
                        <a:pt x="28" y="94"/>
                        <a:pt x="0" y="123"/>
                        <a:pt x="0" y="158"/>
                      </a:cubicBezTo>
                      <a:cubicBezTo>
                        <a:pt x="0" y="194"/>
                        <a:pt x="28" y="222"/>
                        <a:pt x="63" y="223"/>
                      </a:cubicBezTo>
                      <a:cubicBezTo>
                        <a:pt x="63" y="223"/>
                        <a:pt x="63" y="223"/>
                        <a:pt x="63" y="223"/>
                      </a:cubicBezTo>
                      <a:cubicBezTo>
                        <a:pt x="326" y="223"/>
                        <a:pt x="326" y="223"/>
                        <a:pt x="326" y="223"/>
                      </a:cubicBezTo>
                      <a:cubicBezTo>
                        <a:pt x="326" y="223"/>
                        <a:pt x="326" y="223"/>
                        <a:pt x="326" y="223"/>
                      </a:cubicBezTo>
                      <a:cubicBezTo>
                        <a:pt x="327" y="223"/>
                        <a:pt x="328" y="223"/>
                        <a:pt x="329" y="223"/>
                      </a:cubicBezTo>
                      <a:cubicBezTo>
                        <a:pt x="357" y="223"/>
                        <a:pt x="380" y="200"/>
                        <a:pt x="380" y="172"/>
                      </a:cubicBezTo>
                      <a:cubicBezTo>
                        <a:pt x="380" y="144"/>
                        <a:pt x="357" y="121"/>
                        <a:pt x="329" y="121"/>
                      </a:cubicBezTo>
                      <a:close/>
                    </a:path>
                  </a:pathLst>
                </a:custGeom>
                <a:solidFill>
                  <a:srgbClr val="00B0F0">
                    <a:alpha val="40000"/>
                  </a:srgbClr>
                </a:solidFill>
                <a:ln w="9525" cap="flat" cmpd="sng" algn="ctr">
                  <a:solidFill>
                    <a:schemeClr val="bg2"/>
                  </a:solidFill>
                  <a:prstDash val="solid"/>
                </a:ln>
                <a:effectLst/>
              </p:spPr>
              <p:txBody>
                <a:bodyPr rot="0" spcFirstLastPara="0" vertOverflow="overflow" horzOverflow="overflow" vert="horz" wrap="square" lIns="68528" tIns="34265" rIns="68528" bIns="34265" numCol="1" spcCol="0" rtlCol="0" fromWordArt="0" anchor="t" anchorCtr="0" forceAA="0" compatLnSpc="1">
                  <a:prstTxWarp prst="textNoShape">
                    <a:avLst/>
                  </a:prstTxWarp>
                  <a:noAutofit/>
                </a:bodyPr>
                <a:lstStyle/>
                <a:p>
                  <a:pPr defTabSz="685342" fontAlgn="base">
                    <a:spcBef>
                      <a:spcPct val="0"/>
                    </a:spcBef>
                    <a:spcAft>
                      <a:spcPct val="0"/>
                    </a:spcAft>
                    <a:buClr>
                      <a:srgbClr val="CC9900"/>
                    </a:buClr>
                    <a:defRPr/>
                  </a:pPr>
                  <a:endParaRPr lang="zh-CN" altLang="en-US" sz="1350" b="1" kern="0" dirty="0">
                    <a:solidFill>
                      <a:prstClr val="black"/>
                    </a:solidFill>
                    <a:ea typeface="微软雅黑" panose="020B0503020204020204" pitchFamily="34" charset="-122"/>
                  </a:endParaRPr>
                </a:p>
              </p:txBody>
            </p:sp>
            <p:sp>
              <p:nvSpPr>
                <p:cNvPr id="153" name="Freeform 135"/>
                <p:cNvSpPr>
                  <a:spLocks noEditPoints="1"/>
                </p:cNvSpPr>
                <p:nvPr/>
              </p:nvSpPr>
              <p:spPr bwMode="auto">
                <a:xfrm>
                  <a:off x="6841072" y="3388516"/>
                  <a:ext cx="209664" cy="196423"/>
                </a:xfrm>
                <a:custGeom>
                  <a:avLst/>
                  <a:gdLst>
                    <a:gd name="T0" fmla="*/ 110 w 321"/>
                    <a:gd name="T1" fmla="*/ 3 h 399"/>
                    <a:gd name="T2" fmla="*/ 45 w 321"/>
                    <a:gd name="T3" fmla="*/ 20 h 399"/>
                    <a:gd name="T4" fmla="*/ 8 w 321"/>
                    <a:gd name="T5" fmla="*/ 49 h 399"/>
                    <a:gd name="T6" fmla="*/ 0 w 321"/>
                    <a:gd name="T7" fmla="*/ 123 h 399"/>
                    <a:gd name="T8" fmla="*/ 18 w 321"/>
                    <a:gd name="T9" fmla="*/ 157 h 399"/>
                    <a:gd name="T10" fmla="*/ 68 w 321"/>
                    <a:gd name="T11" fmla="*/ 181 h 399"/>
                    <a:gd name="T12" fmla="*/ 143 w 321"/>
                    <a:gd name="T13" fmla="*/ 193 h 399"/>
                    <a:gd name="T14" fmla="*/ 211 w 321"/>
                    <a:gd name="T15" fmla="*/ 189 h 399"/>
                    <a:gd name="T16" fmla="*/ 276 w 321"/>
                    <a:gd name="T17" fmla="*/ 173 h 399"/>
                    <a:gd name="T18" fmla="*/ 314 w 321"/>
                    <a:gd name="T19" fmla="*/ 143 h 399"/>
                    <a:gd name="T20" fmla="*/ 321 w 321"/>
                    <a:gd name="T21" fmla="*/ 70 h 399"/>
                    <a:gd name="T22" fmla="*/ 303 w 321"/>
                    <a:gd name="T23" fmla="*/ 37 h 399"/>
                    <a:gd name="T24" fmla="*/ 253 w 321"/>
                    <a:gd name="T25" fmla="*/ 12 h 399"/>
                    <a:gd name="T26" fmla="*/ 178 w 321"/>
                    <a:gd name="T27" fmla="*/ 1 h 399"/>
                    <a:gd name="T28" fmla="*/ 63 w 321"/>
                    <a:gd name="T29" fmla="*/ 157 h 399"/>
                    <a:gd name="T30" fmla="*/ 56 w 321"/>
                    <a:gd name="T31" fmla="*/ 139 h 399"/>
                    <a:gd name="T32" fmla="*/ 73 w 321"/>
                    <a:gd name="T33" fmla="*/ 131 h 399"/>
                    <a:gd name="T34" fmla="*/ 80 w 321"/>
                    <a:gd name="T35" fmla="*/ 150 h 399"/>
                    <a:gd name="T36" fmla="*/ 160 w 321"/>
                    <a:gd name="T37" fmla="*/ 124 h 399"/>
                    <a:gd name="T38" fmla="*/ 63 w 321"/>
                    <a:gd name="T39" fmla="*/ 108 h 399"/>
                    <a:gd name="T40" fmla="*/ 3 w 321"/>
                    <a:gd name="T41" fmla="*/ 65 h 399"/>
                    <a:gd name="T42" fmla="*/ 67 w 321"/>
                    <a:gd name="T43" fmla="*/ 102 h 399"/>
                    <a:gd name="T44" fmla="*/ 160 w 321"/>
                    <a:gd name="T45" fmla="*/ 117 h 399"/>
                    <a:gd name="T46" fmla="*/ 274 w 321"/>
                    <a:gd name="T47" fmla="*/ 95 h 399"/>
                    <a:gd name="T48" fmla="*/ 314 w 321"/>
                    <a:gd name="T49" fmla="*/ 71 h 399"/>
                    <a:gd name="T50" fmla="*/ 237 w 321"/>
                    <a:gd name="T51" fmla="*/ 114 h 399"/>
                    <a:gd name="T52" fmla="*/ 160 w 321"/>
                    <a:gd name="T53" fmla="*/ 326 h 399"/>
                    <a:gd name="T54" fmla="*/ 54 w 321"/>
                    <a:gd name="T55" fmla="*/ 309 h 399"/>
                    <a:gd name="T56" fmla="*/ 14 w 321"/>
                    <a:gd name="T57" fmla="*/ 284 h 399"/>
                    <a:gd name="T58" fmla="*/ 0 w 321"/>
                    <a:gd name="T59" fmla="*/ 271 h 399"/>
                    <a:gd name="T60" fmla="*/ 4 w 321"/>
                    <a:gd name="T61" fmla="*/ 343 h 399"/>
                    <a:gd name="T62" fmla="*/ 35 w 321"/>
                    <a:gd name="T63" fmla="*/ 373 h 399"/>
                    <a:gd name="T64" fmla="*/ 96 w 321"/>
                    <a:gd name="T65" fmla="*/ 394 h 399"/>
                    <a:gd name="T66" fmla="*/ 160 w 321"/>
                    <a:gd name="T67" fmla="*/ 399 h 399"/>
                    <a:gd name="T68" fmla="*/ 240 w 321"/>
                    <a:gd name="T69" fmla="*/ 390 h 399"/>
                    <a:gd name="T70" fmla="*/ 295 w 321"/>
                    <a:gd name="T71" fmla="*/ 368 h 399"/>
                    <a:gd name="T72" fmla="*/ 320 w 321"/>
                    <a:gd name="T73" fmla="*/ 336 h 399"/>
                    <a:gd name="T74" fmla="*/ 318 w 321"/>
                    <a:gd name="T75" fmla="*/ 266 h 399"/>
                    <a:gd name="T76" fmla="*/ 302 w 321"/>
                    <a:gd name="T77" fmla="*/ 290 h 399"/>
                    <a:gd name="T78" fmla="*/ 246 w 321"/>
                    <a:gd name="T79" fmla="*/ 316 h 399"/>
                    <a:gd name="T80" fmla="*/ 68 w 321"/>
                    <a:gd name="T81" fmla="*/ 367 h 399"/>
                    <a:gd name="T82" fmla="*/ 55 w 321"/>
                    <a:gd name="T83" fmla="*/ 354 h 399"/>
                    <a:gd name="T84" fmla="*/ 68 w 321"/>
                    <a:gd name="T85" fmla="*/ 339 h 399"/>
                    <a:gd name="T86" fmla="*/ 81 w 321"/>
                    <a:gd name="T87" fmla="*/ 354 h 399"/>
                    <a:gd name="T88" fmla="*/ 68 w 321"/>
                    <a:gd name="T89" fmla="*/ 367 h 399"/>
                    <a:gd name="T90" fmla="*/ 102 w 321"/>
                    <a:gd name="T91" fmla="*/ 218 h 399"/>
                    <a:gd name="T92" fmla="*/ 20 w 321"/>
                    <a:gd name="T93" fmla="*/ 187 h 399"/>
                    <a:gd name="T94" fmla="*/ 3 w 321"/>
                    <a:gd name="T95" fmla="*/ 163 h 399"/>
                    <a:gd name="T96" fmla="*/ 2 w 321"/>
                    <a:gd name="T97" fmla="*/ 233 h 399"/>
                    <a:gd name="T98" fmla="*/ 26 w 321"/>
                    <a:gd name="T99" fmla="*/ 266 h 399"/>
                    <a:gd name="T100" fmla="*/ 81 w 321"/>
                    <a:gd name="T101" fmla="*/ 287 h 399"/>
                    <a:gd name="T102" fmla="*/ 160 w 321"/>
                    <a:gd name="T103" fmla="*/ 296 h 399"/>
                    <a:gd name="T104" fmla="*/ 225 w 321"/>
                    <a:gd name="T105" fmla="*/ 291 h 399"/>
                    <a:gd name="T106" fmla="*/ 286 w 321"/>
                    <a:gd name="T107" fmla="*/ 271 h 399"/>
                    <a:gd name="T108" fmla="*/ 317 w 321"/>
                    <a:gd name="T109" fmla="*/ 240 h 399"/>
                    <a:gd name="T110" fmla="*/ 320 w 321"/>
                    <a:gd name="T111" fmla="*/ 168 h 399"/>
                    <a:gd name="T112" fmla="*/ 308 w 321"/>
                    <a:gd name="T113" fmla="*/ 181 h 399"/>
                    <a:gd name="T114" fmla="*/ 245 w 321"/>
                    <a:gd name="T115" fmla="*/ 212 h 399"/>
                    <a:gd name="T116" fmla="*/ 68 w 321"/>
                    <a:gd name="T117" fmla="*/ 262 h 399"/>
                    <a:gd name="T118" fmla="*/ 55 w 321"/>
                    <a:gd name="T119" fmla="*/ 248 h 399"/>
                    <a:gd name="T120" fmla="*/ 68 w 321"/>
                    <a:gd name="T121" fmla="*/ 234 h 399"/>
                    <a:gd name="T122" fmla="*/ 81 w 321"/>
                    <a:gd name="T123" fmla="*/ 248 h 399"/>
                    <a:gd name="T124" fmla="*/ 68 w 321"/>
                    <a:gd name="T125" fmla="*/ 262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1" h="399">
                      <a:moveTo>
                        <a:pt x="160" y="0"/>
                      </a:moveTo>
                      <a:lnTo>
                        <a:pt x="160" y="0"/>
                      </a:lnTo>
                      <a:lnTo>
                        <a:pt x="143" y="1"/>
                      </a:lnTo>
                      <a:lnTo>
                        <a:pt x="126" y="1"/>
                      </a:lnTo>
                      <a:lnTo>
                        <a:pt x="110" y="3"/>
                      </a:lnTo>
                      <a:lnTo>
                        <a:pt x="96" y="6"/>
                      </a:lnTo>
                      <a:lnTo>
                        <a:pt x="81" y="8"/>
                      </a:lnTo>
                      <a:lnTo>
                        <a:pt x="68" y="12"/>
                      </a:lnTo>
                      <a:lnTo>
                        <a:pt x="56" y="15"/>
                      </a:lnTo>
                      <a:lnTo>
                        <a:pt x="45" y="20"/>
                      </a:lnTo>
                      <a:lnTo>
                        <a:pt x="35" y="25"/>
                      </a:lnTo>
                      <a:lnTo>
                        <a:pt x="26" y="31"/>
                      </a:lnTo>
                      <a:lnTo>
                        <a:pt x="18" y="37"/>
                      </a:lnTo>
                      <a:lnTo>
                        <a:pt x="12" y="43"/>
                      </a:lnTo>
                      <a:lnTo>
                        <a:pt x="8" y="49"/>
                      </a:lnTo>
                      <a:lnTo>
                        <a:pt x="4" y="56"/>
                      </a:lnTo>
                      <a:lnTo>
                        <a:pt x="2" y="62"/>
                      </a:lnTo>
                      <a:lnTo>
                        <a:pt x="0" y="70"/>
                      </a:lnTo>
                      <a:lnTo>
                        <a:pt x="0" y="123"/>
                      </a:lnTo>
                      <a:lnTo>
                        <a:pt x="0" y="123"/>
                      </a:lnTo>
                      <a:lnTo>
                        <a:pt x="2" y="130"/>
                      </a:lnTo>
                      <a:lnTo>
                        <a:pt x="4" y="137"/>
                      </a:lnTo>
                      <a:lnTo>
                        <a:pt x="8" y="143"/>
                      </a:lnTo>
                      <a:lnTo>
                        <a:pt x="12" y="151"/>
                      </a:lnTo>
                      <a:lnTo>
                        <a:pt x="18" y="157"/>
                      </a:lnTo>
                      <a:lnTo>
                        <a:pt x="26" y="162"/>
                      </a:lnTo>
                      <a:lnTo>
                        <a:pt x="35" y="168"/>
                      </a:lnTo>
                      <a:lnTo>
                        <a:pt x="45" y="173"/>
                      </a:lnTo>
                      <a:lnTo>
                        <a:pt x="56" y="177"/>
                      </a:lnTo>
                      <a:lnTo>
                        <a:pt x="68" y="181"/>
                      </a:lnTo>
                      <a:lnTo>
                        <a:pt x="81" y="185"/>
                      </a:lnTo>
                      <a:lnTo>
                        <a:pt x="96" y="187"/>
                      </a:lnTo>
                      <a:lnTo>
                        <a:pt x="110" y="189"/>
                      </a:lnTo>
                      <a:lnTo>
                        <a:pt x="126" y="192"/>
                      </a:lnTo>
                      <a:lnTo>
                        <a:pt x="143" y="193"/>
                      </a:lnTo>
                      <a:lnTo>
                        <a:pt x="160" y="193"/>
                      </a:lnTo>
                      <a:lnTo>
                        <a:pt x="160" y="193"/>
                      </a:lnTo>
                      <a:lnTo>
                        <a:pt x="178" y="193"/>
                      </a:lnTo>
                      <a:lnTo>
                        <a:pt x="194" y="192"/>
                      </a:lnTo>
                      <a:lnTo>
                        <a:pt x="211" y="189"/>
                      </a:lnTo>
                      <a:lnTo>
                        <a:pt x="225" y="187"/>
                      </a:lnTo>
                      <a:lnTo>
                        <a:pt x="240" y="185"/>
                      </a:lnTo>
                      <a:lnTo>
                        <a:pt x="253" y="181"/>
                      </a:lnTo>
                      <a:lnTo>
                        <a:pt x="265" y="177"/>
                      </a:lnTo>
                      <a:lnTo>
                        <a:pt x="276" y="173"/>
                      </a:lnTo>
                      <a:lnTo>
                        <a:pt x="286" y="168"/>
                      </a:lnTo>
                      <a:lnTo>
                        <a:pt x="295" y="162"/>
                      </a:lnTo>
                      <a:lnTo>
                        <a:pt x="303" y="157"/>
                      </a:lnTo>
                      <a:lnTo>
                        <a:pt x="309" y="151"/>
                      </a:lnTo>
                      <a:lnTo>
                        <a:pt x="314" y="143"/>
                      </a:lnTo>
                      <a:lnTo>
                        <a:pt x="317" y="137"/>
                      </a:lnTo>
                      <a:lnTo>
                        <a:pt x="320" y="130"/>
                      </a:lnTo>
                      <a:lnTo>
                        <a:pt x="321" y="123"/>
                      </a:lnTo>
                      <a:lnTo>
                        <a:pt x="321" y="70"/>
                      </a:lnTo>
                      <a:lnTo>
                        <a:pt x="321" y="70"/>
                      </a:lnTo>
                      <a:lnTo>
                        <a:pt x="320" y="62"/>
                      </a:lnTo>
                      <a:lnTo>
                        <a:pt x="317" y="56"/>
                      </a:lnTo>
                      <a:lnTo>
                        <a:pt x="314" y="49"/>
                      </a:lnTo>
                      <a:lnTo>
                        <a:pt x="309" y="43"/>
                      </a:lnTo>
                      <a:lnTo>
                        <a:pt x="303" y="37"/>
                      </a:lnTo>
                      <a:lnTo>
                        <a:pt x="295" y="31"/>
                      </a:lnTo>
                      <a:lnTo>
                        <a:pt x="286" y="25"/>
                      </a:lnTo>
                      <a:lnTo>
                        <a:pt x="276" y="20"/>
                      </a:lnTo>
                      <a:lnTo>
                        <a:pt x="265" y="15"/>
                      </a:lnTo>
                      <a:lnTo>
                        <a:pt x="253" y="12"/>
                      </a:lnTo>
                      <a:lnTo>
                        <a:pt x="240" y="8"/>
                      </a:lnTo>
                      <a:lnTo>
                        <a:pt x="225" y="6"/>
                      </a:lnTo>
                      <a:lnTo>
                        <a:pt x="211" y="3"/>
                      </a:lnTo>
                      <a:lnTo>
                        <a:pt x="194" y="1"/>
                      </a:lnTo>
                      <a:lnTo>
                        <a:pt x="178" y="1"/>
                      </a:lnTo>
                      <a:lnTo>
                        <a:pt x="160" y="0"/>
                      </a:lnTo>
                      <a:lnTo>
                        <a:pt x="160" y="0"/>
                      </a:lnTo>
                      <a:close/>
                      <a:moveTo>
                        <a:pt x="68" y="158"/>
                      </a:moveTo>
                      <a:lnTo>
                        <a:pt x="68" y="158"/>
                      </a:lnTo>
                      <a:lnTo>
                        <a:pt x="63" y="157"/>
                      </a:lnTo>
                      <a:lnTo>
                        <a:pt x="58" y="153"/>
                      </a:lnTo>
                      <a:lnTo>
                        <a:pt x="56" y="150"/>
                      </a:lnTo>
                      <a:lnTo>
                        <a:pt x="55" y="143"/>
                      </a:lnTo>
                      <a:lnTo>
                        <a:pt x="55" y="143"/>
                      </a:lnTo>
                      <a:lnTo>
                        <a:pt x="56" y="139"/>
                      </a:lnTo>
                      <a:lnTo>
                        <a:pt x="58" y="135"/>
                      </a:lnTo>
                      <a:lnTo>
                        <a:pt x="63" y="131"/>
                      </a:lnTo>
                      <a:lnTo>
                        <a:pt x="68" y="130"/>
                      </a:lnTo>
                      <a:lnTo>
                        <a:pt x="68" y="130"/>
                      </a:lnTo>
                      <a:lnTo>
                        <a:pt x="73" y="131"/>
                      </a:lnTo>
                      <a:lnTo>
                        <a:pt x="78" y="135"/>
                      </a:lnTo>
                      <a:lnTo>
                        <a:pt x="80" y="139"/>
                      </a:lnTo>
                      <a:lnTo>
                        <a:pt x="81" y="143"/>
                      </a:lnTo>
                      <a:lnTo>
                        <a:pt x="81" y="143"/>
                      </a:lnTo>
                      <a:lnTo>
                        <a:pt x="80" y="150"/>
                      </a:lnTo>
                      <a:lnTo>
                        <a:pt x="78" y="153"/>
                      </a:lnTo>
                      <a:lnTo>
                        <a:pt x="73" y="157"/>
                      </a:lnTo>
                      <a:lnTo>
                        <a:pt x="68" y="158"/>
                      </a:lnTo>
                      <a:lnTo>
                        <a:pt x="68" y="158"/>
                      </a:lnTo>
                      <a:close/>
                      <a:moveTo>
                        <a:pt x="160" y="124"/>
                      </a:moveTo>
                      <a:lnTo>
                        <a:pt x="160" y="124"/>
                      </a:lnTo>
                      <a:lnTo>
                        <a:pt x="133" y="124"/>
                      </a:lnTo>
                      <a:lnTo>
                        <a:pt x="108" y="121"/>
                      </a:lnTo>
                      <a:lnTo>
                        <a:pt x="84" y="114"/>
                      </a:lnTo>
                      <a:lnTo>
                        <a:pt x="63" y="108"/>
                      </a:lnTo>
                      <a:lnTo>
                        <a:pt x="44" y="99"/>
                      </a:lnTo>
                      <a:lnTo>
                        <a:pt x="27" y="89"/>
                      </a:lnTo>
                      <a:lnTo>
                        <a:pt x="14" y="78"/>
                      </a:lnTo>
                      <a:lnTo>
                        <a:pt x="8" y="71"/>
                      </a:lnTo>
                      <a:lnTo>
                        <a:pt x="3" y="65"/>
                      </a:lnTo>
                      <a:lnTo>
                        <a:pt x="3" y="65"/>
                      </a:lnTo>
                      <a:lnTo>
                        <a:pt x="16" y="76"/>
                      </a:lnTo>
                      <a:lnTo>
                        <a:pt x="31" y="87"/>
                      </a:lnTo>
                      <a:lnTo>
                        <a:pt x="47" y="95"/>
                      </a:lnTo>
                      <a:lnTo>
                        <a:pt x="67" y="102"/>
                      </a:lnTo>
                      <a:lnTo>
                        <a:pt x="87" y="108"/>
                      </a:lnTo>
                      <a:lnTo>
                        <a:pt x="110" y="113"/>
                      </a:lnTo>
                      <a:lnTo>
                        <a:pt x="135" y="116"/>
                      </a:lnTo>
                      <a:lnTo>
                        <a:pt x="160" y="117"/>
                      </a:lnTo>
                      <a:lnTo>
                        <a:pt x="160" y="117"/>
                      </a:lnTo>
                      <a:lnTo>
                        <a:pt x="187" y="116"/>
                      </a:lnTo>
                      <a:lnTo>
                        <a:pt x="211" y="113"/>
                      </a:lnTo>
                      <a:lnTo>
                        <a:pt x="234" y="108"/>
                      </a:lnTo>
                      <a:lnTo>
                        <a:pt x="254" y="102"/>
                      </a:lnTo>
                      <a:lnTo>
                        <a:pt x="274" y="95"/>
                      </a:lnTo>
                      <a:lnTo>
                        <a:pt x="291" y="87"/>
                      </a:lnTo>
                      <a:lnTo>
                        <a:pt x="305" y="76"/>
                      </a:lnTo>
                      <a:lnTo>
                        <a:pt x="318" y="65"/>
                      </a:lnTo>
                      <a:lnTo>
                        <a:pt x="318" y="65"/>
                      </a:lnTo>
                      <a:lnTo>
                        <a:pt x="314" y="71"/>
                      </a:lnTo>
                      <a:lnTo>
                        <a:pt x="308" y="78"/>
                      </a:lnTo>
                      <a:lnTo>
                        <a:pt x="294" y="89"/>
                      </a:lnTo>
                      <a:lnTo>
                        <a:pt x="277" y="99"/>
                      </a:lnTo>
                      <a:lnTo>
                        <a:pt x="258" y="108"/>
                      </a:lnTo>
                      <a:lnTo>
                        <a:pt x="237" y="114"/>
                      </a:lnTo>
                      <a:lnTo>
                        <a:pt x="213" y="121"/>
                      </a:lnTo>
                      <a:lnTo>
                        <a:pt x="188" y="124"/>
                      </a:lnTo>
                      <a:lnTo>
                        <a:pt x="160" y="124"/>
                      </a:lnTo>
                      <a:lnTo>
                        <a:pt x="160" y="124"/>
                      </a:lnTo>
                      <a:close/>
                      <a:moveTo>
                        <a:pt x="160" y="326"/>
                      </a:moveTo>
                      <a:lnTo>
                        <a:pt x="160" y="326"/>
                      </a:lnTo>
                      <a:lnTo>
                        <a:pt x="130" y="325"/>
                      </a:lnTo>
                      <a:lnTo>
                        <a:pt x="101" y="321"/>
                      </a:lnTo>
                      <a:lnTo>
                        <a:pt x="75" y="316"/>
                      </a:lnTo>
                      <a:lnTo>
                        <a:pt x="54" y="309"/>
                      </a:lnTo>
                      <a:lnTo>
                        <a:pt x="44" y="304"/>
                      </a:lnTo>
                      <a:lnTo>
                        <a:pt x="34" y="300"/>
                      </a:lnTo>
                      <a:lnTo>
                        <a:pt x="27" y="295"/>
                      </a:lnTo>
                      <a:lnTo>
                        <a:pt x="20" y="290"/>
                      </a:lnTo>
                      <a:lnTo>
                        <a:pt x="14" y="284"/>
                      </a:lnTo>
                      <a:lnTo>
                        <a:pt x="9" y="278"/>
                      </a:lnTo>
                      <a:lnTo>
                        <a:pt x="5" y="272"/>
                      </a:lnTo>
                      <a:lnTo>
                        <a:pt x="3" y="266"/>
                      </a:lnTo>
                      <a:lnTo>
                        <a:pt x="3" y="266"/>
                      </a:lnTo>
                      <a:lnTo>
                        <a:pt x="0" y="271"/>
                      </a:lnTo>
                      <a:lnTo>
                        <a:pt x="0" y="277"/>
                      </a:lnTo>
                      <a:lnTo>
                        <a:pt x="0" y="329"/>
                      </a:lnTo>
                      <a:lnTo>
                        <a:pt x="0" y="329"/>
                      </a:lnTo>
                      <a:lnTo>
                        <a:pt x="2" y="336"/>
                      </a:lnTo>
                      <a:lnTo>
                        <a:pt x="4" y="343"/>
                      </a:lnTo>
                      <a:lnTo>
                        <a:pt x="8" y="350"/>
                      </a:lnTo>
                      <a:lnTo>
                        <a:pt x="12" y="356"/>
                      </a:lnTo>
                      <a:lnTo>
                        <a:pt x="18" y="362"/>
                      </a:lnTo>
                      <a:lnTo>
                        <a:pt x="26" y="368"/>
                      </a:lnTo>
                      <a:lnTo>
                        <a:pt x="35" y="373"/>
                      </a:lnTo>
                      <a:lnTo>
                        <a:pt x="45" y="378"/>
                      </a:lnTo>
                      <a:lnTo>
                        <a:pt x="56" y="383"/>
                      </a:lnTo>
                      <a:lnTo>
                        <a:pt x="68" y="387"/>
                      </a:lnTo>
                      <a:lnTo>
                        <a:pt x="81" y="390"/>
                      </a:lnTo>
                      <a:lnTo>
                        <a:pt x="96" y="394"/>
                      </a:lnTo>
                      <a:lnTo>
                        <a:pt x="110" y="396"/>
                      </a:lnTo>
                      <a:lnTo>
                        <a:pt x="126" y="398"/>
                      </a:lnTo>
                      <a:lnTo>
                        <a:pt x="143" y="399"/>
                      </a:lnTo>
                      <a:lnTo>
                        <a:pt x="160" y="399"/>
                      </a:lnTo>
                      <a:lnTo>
                        <a:pt x="160" y="399"/>
                      </a:lnTo>
                      <a:lnTo>
                        <a:pt x="178" y="399"/>
                      </a:lnTo>
                      <a:lnTo>
                        <a:pt x="194" y="398"/>
                      </a:lnTo>
                      <a:lnTo>
                        <a:pt x="211" y="396"/>
                      </a:lnTo>
                      <a:lnTo>
                        <a:pt x="225" y="394"/>
                      </a:lnTo>
                      <a:lnTo>
                        <a:pt x="240" y="390"/>
                      </a:lnTo>
                      <a:lnTo>
                        <a:pt x="253" y="387"/>
                      </a:lnTo>
                      <a:lnTo>
                        <a:pt x="265" y="383"/>
                      </a:lnTo>
                      <a:lnTo>
                        <a:pt x="276" y="378"/>
                      </a:lnTo>
                      <a:lnTo>
                        <a:pt x="286" y="373"/>
                      </a:lnTo>
                      <a:lnTo>
                        <a:pt x="295" y="368"/>
                      </a:lnTo>
                      <a:lnTo>
                        <a:pt x="303" y="362"/>
                      </a:lnTo>
                      <a:lnTo>
                        <a:pt x="309" y="356"/>
                      </a:lnTo>
                      <a:lnTo>
                        <a:pt x="314" y="350"/>
                      </a:lnTo>
                      <a:lnTo>
                        <a:pt x="317" y="343"/>
                      </a:lnTo>
                      <a:lnTo>
                        <a:pt x="320" y="336"/>
                      </a:lnTo>
                      <a:lnTo>
                        <a:pt x="321" y="329"/>
                      </a:lnTo>
                      <a:lnTo>
                        <a:pt x="321" y="277"/>
                      </a:lnTo>
                      <a:lnTo>
                        <a:pt x="321" y="277"/>
                      </a:lnTo>
                      <a:lnTo>
                        <a:pt x="321" y="271"/>
                      </a:lnTo>
                      <a:lnTo>
                        <a:pt x="318" y="266"/>
                      </a:lnTo>
                      <a:lnTo>
                        <a:pt x="318" y="266"/>
                      </a:lnTo>
                      <a:lnTo>
                        <a:pt x="316" y="272"/>
                      </a:lnTo>
                      <a:lnTo>
                        <a:pt x="312" y="278"/>
                      </a:lnTo>
                      <a:lnTo>
                        <a:pt x="308" y="284"/>
                      </a:lnTo>
                      <a:lnTo>
                        <a:pt x="302" y="290"/>
                      </a:lnTo>
                      <a:lnTo>
                        <a:pt x="294" y="295"/>
                      </a:lnTo>
                      <a:lnTo>
                        <a:pt x="287" y="300"/>
                      </a:lnTo>
                      <a:lnTo>
                        <a:pt x="277" y="304"/>
                      </a:lnTo>
                      <a:lnTo>
                        <a:pt x="268" y="309"/>
                      </a:lnTo>
                      <a:lnTo>
                        <a:pt x="246" y="316"/>
                      </a:lnTo>
                      <a:lnTo>
                        <a:pt x="220" y="321"/>
                      </a:lnTo>
                      <a:lnTo>
                        <a:pt x="191" y="325"/>
                      </a:lnTo>
                      <a:lnTo>
                        <a:pt x="160" y="326"/>
                      </a:lnTo>
                      <a:lnTo>
                        <a:pt x="160" y="326"/>
                      </a:lnTo>
                      <a:close/>
                      <a:moveTo>
                        <a:pt x="68" y="367"/>
                      </a:moveTo>
                      <a:lnTo>
                        <a:pt x="68" y="367"/>
                      </a:lnTo>
                      <a:lnTo>
                        <a:pt x="63" y="366"/>
                      </a:lnTo>
                      <a:lnTo>
                        <a:pt x="58" y="362"/>
                      </a:lnTo>
                      <a:lnTo>
                        <a:pt x="56" y="359"/>
                      </a:lnTo>
                      <a:lnTo>
                        <a:pt x="55" y="354"/>
                      </a:lnTo>
                      <a:lnTo>
                        <a:pt x="55" y="354"/>
                      </a:lnTo>
                      <a:lnTo>
                        <a:pt x="56" y="348"/>
                      </a:lnTo>
                      <a:lnTo>
                        <a:pt x="58" y="344"/>
                      </a:lnTo>
                      <a:lnTo>
                        <a:pt x="63" y="341"/>
                      </a:lnTo>
                      <a:lnTo>
                        <a:pt x="68" y="339"/>
                      </a:lnTo>
                      <a:lnTo>
                        <a:pt x="68" y="339"/>
                      </a:lnTo>
                      <a:lnTo>
                        <a:pt x="73" y="341"/>
                      </a:lnTo>
                      <a:lnTo>
                        <a:pt x="78" y="344"/>
                      </a:lnTo>
                      <a:lnTo>
                        <a:pt x="80" y="348"/>
                      </a:lnTo>
                      <a:lnTo>
                        <a:pt x="81" y="354"/>
                      </a:lnTo>
                      <a:lnTo>
                        <a:pt x="81" y="354"/>
                      </a:lnTo>
                      <a:lnTo>
                        <a:pt x="80" y="359"/>
                      </a:lnTo>
                      <a:lnTo>
                        <a:pt x="78" y="362"/>
                      </a:lnTo>
                      <a:lnTo>
                        <a:pt x="73" y="366"/>
                      </a:lnTo>
                      <a:lnTo>
                        <a:pt x="68" y="367"/>
                      </a:lnTo>
                      <a:lnTo>
                        <a:pt x="68" y="367"/>
                      </a:lnTo>
                      <a:close/>
                      <a:moveTo>
                        <a:pt x="160" y="223"/>
                      </a:moveTo>
                      <a:lnTo>
                        <a:pt x="160" y="223"/>
                      </a:lnTo>
                      <a:lnTo>
                        <a:pt x="130" y="222"/>
                      </a:lnTo>
                      <a:lnTo>
                        <a:pt x="102" y="218"/>
                      </a:lnTo>
                      <a:lnTo>
                        <a:pt x="77" y="212"/>
                      </a:lnTo>
                      <a:lnTo>
                        <a:pt x="54" y="205"/>
                      </a:lnTo>
                      <a:lnTo>
                        <a:pt x="35" y="197"/>
                      </a:lnTo>
                      <a:lnTo>
                        <a:pt x="27" y="192"/>
                      </a:lnTo>
                      <a:lnTo>
                        <a:pt x="20" y="187"/>
                      </a:lnTo>
                      <a:lnTo>
                        <a:pt x="14" y="181"/>
                      </a:lnTo>
                      <a:lnTo>
                        <a:pt x="9" y="175"/>
                      </a:lnTo>
                      <a:lnTo>
                        <a:pt x="5" y="169"/>
                      </a:lnTo>
                      <a:lnTo>
                        <a:pt x="3" y="163"/>
                      </a:lnTo>
                      <a:lnTo>
                        <a:pt x="3" y="163"/>
                      </a:lnTo>
                      <a:lnTo>
                        <a:pt x="0" y="168"/>
                      </a:lnTo>
                      <a:lnTo>
                        <a:pt x="0" y="173"/>
                      </a:lnTo>
                      <a:lnTo>
                        <a:pt x="0" y="226"/>
                      </a:lnTo>
                      <a:lnTo>
                        <a:pt x="0" y="226"/>
                      </a:lnTo>
                      <a:lnTo>
                        <a:pt x="2" y="233"/>
                      </a:lnTo>
                      <a:lnTo>
                        <a:pt x="4" y="240"/>
                      </a:lnTo>
                      <a:lnTo>
                        <a:pt x="8" y="246"/>
                      </a:lnTo>
                      <a:lnTo>
                        <a:pt x="12" y="254"/>
                      </a:lnTo>
                      <a:lnTo>
                        <a:pt x="18" y="260"/>
                      </a:lnTo>
                      <a:lnTo>
                        <a:pt x="26" y="266"/>
                      </a:lnTo>
                      <a:lnTo>
                        <a:pt x="35" y="271"/>
                      </a:lnTo>
                      <a:lnTo>
                        <a:pt x="45" y="275"/>
                      </a:lnTo>
                      <a:lnTo>
                        <a:pt x="56" y="280"/>
                      </a:lnTo>
                      <a:lnTo>
                        <a:pt x="68" y="284"/>
                      </a:lnTo>
                      <a:lnTo>
                        <a:pt x="81" y="287"/>
                      </a:lnTo>
                      <a:lnTo>
                        <a:pt x="96" y="291"/>
                      </a:lnTo>
                      <a:lnTo>
                        <a:pt x="110" y="293"/>
                      </a:lnTo>
                      <a:lnTo>
                        <a:pt x="126" y="295"/>
                      </a:lnTo>
                      <a:lnTo>
                        <a:pt x="143" y="296"/>
                      </a:lnTo>
                      <a:lnTo>
                        <a:pt x="160" y="296"/>
                      </a:lnTo>
                      <a:lnTo>
                        <a:pt x="160" y="296"/>
                      </a:lnTo>
                      <a:lnTo>
                        <a:pt x="178" y="296"/>
                      </a:lnTo>
                      <a:lnTo>
                        <a:pt x="194" y="295"/>
                      </a:lnTo>
                      <a:lnTo>
                        <a:pt x="211" y="293"/>
                      </a:lnTo>
                      <a:lnTo>
                        <a:pt x="225" y="291"/>
                      </a:lnTo>
                      <a:lnTo>
                        <a:pt x="240" y="287"/>
                      </a:lnTo>
                      <a:lnTo>
                        <a:pt x="253" y="284"/>
                      </a:lnTo>
                      <a:lnTo>
                        <a:pt x="265" y="280"/>
                      </a:lnTo>
                      <a:lnTo>
                        <a:pt x="276" y="275"/>
                      </a:lnTo>
                      <a:lnTo>
                        <a:pt x="286" y="271"/>
                      </a:lnTo>
                      <a:lnTo>
                        <a:pt x="295" y="266"/>
                      </a:lnTo>
                      <a:lnTo>
                        <a:pt x="303" y="260"/>
                      </a:lnTo>
                      <a:lnTo>
                        <a:pt x="309" y="254"/>
                      </a:lnTo>
                      <a:lnTo>
                        <a:pt x="314" y="246"/>
                      </a:lnTo>
                      <a:lnTo>
                        <a:pt x="317" y="240"/>
                      </a:lnTo>
                      <a:lnTo>
                        <a:pt x="320" y="233"/>
                      </a:lnTo>
                      <a:lnTo>
                        <a:pt x="321" y="226"/>
                      </a:lnTo>
                      <a:lnTo>
                        <a:pt x="321" y="173"/>
                      </a:lnTo>
                      <a:lnTo>
                        <a:pt x="321" y="173"/>
                      </a:lnTo>
                      <a:lnTo>
                        <a:pt x="320" y="168"/>
                      </a:lnTo>
                      <a:lnTo>
                        <a:pt x="318" y="163"/>
                      </a:lnTo>
                      <a:lnTo>
                        <a:pt x="318" y="163"/>
                      </a:lnTo>
                      <a:lnTo>
                        <a:pt x="316" y="169"/>
                      </a:lnTo>
                      <a:lnTo>
                        <a:pt x="312" y="175"/>
                      </a:lnTo>
                      <a:lnTo>
                        <a:pt x="308" y="181"/>
                      </a:lnTo>
                      <a:lnTo>
                        <a:pt x="302" y="187"/>
                      </a:lnTo>
                      <a:lnTo>
                        <a:pt x="294" y="192"/>
                      </a:lnTo>
                      <a:lnTo>
                        <a:pt x="286" y="197"/>
                      </a:lnTo>
                      <a:lnTo>
                        <a:pt x="268" y="205"/>
                      </a:lnTo>
                      <a:lnTo>
                        <a:pt x="245" y="212"/>
                      </a:lnTo>
                      <a:lnTo>
                        <a:pt x="219" y="218"/>
                      </a:lnTo>
                      <a:lnTo>
                        <a:pt x="191" y="222"/>
                      </a:lnTo>
                      <a:lnTo>
                        <a:pt x="160" y="223"/>
                      </a:lnTo>
                      <a:lnTo>
                        <a:pt x="160" y="223"/>
                      </a:lnTo>
                      <a:close/>
                      <a:moveTo>
                        <a:pt x="68" y="262"/>
                      </a:moveTo>
                      <a:lnTo>
                        <a:pt x="68" y="262"/>
                      </a:lnTo>
                      <a:lnTo>
                        <a:pt x="63" y="261"/>
                      </a:lnTo>
                      <a:lnTo>
                        <a:pt x="58" y="257"/>
                      </a:lnTo>
                      <a:lnTo>
                        <a:pt x="56" y="254"/>
                      </a:lnTo>
                      <a:lnTo>
                        <a:pt x="55" y="248"/>
                      </a:lnTo>
                      <a:lnTo>
                        <a:pt x="55" y="248"/>
                      </a:lnTo>
                      <a:lnTo>
                        <a:pt x="56" y="243"/>
                      </a:lnTo>
                      <a:lnTo>
                        <a:pt x="58" y="239"/>
                      </a:lnTo>
                      <a:lnTo>
                        <a:pt x="63" y="235"/>
                      </a:lnTo>
                      <a:lnTo>
                        <a:pt x="68" y="234"/>
                      </a:lnTo>
                      <a:lnTo>
                        <a:pt x="68" y="234"/>
                      </a:lnTo>
                      <a:lnTo>
                        <a:pt x="73" y="235"/>
                      </a:lnTo>
                      <a:lnTo>
                        <a:pt x="78" y="239"/>
                      </a:lnTo>
                      <a:lnTo>
                        <a:pt x="80" y="243"/>
                      </a:lnTo>
                      <a:lnTo>
                        <a:pt x="81" y="248"/>
                      </a:lnTo>
                      <a:lnTo>
                        <a:pt x="81" y="248"/>
                      </a:lnTo>
                      <a:lnTo>
                        <a:pt x="80" y="254"/>
                      </a:lnTo>
                      <a:lnTo>
                        <a:pt x="78" y="257"/>
                      </a:lnTo>
                      <a:lnTo>
                        <a:pt x="73" y="261"/>
                      </a:lnTo>
                      <a:lnTo>
                        <a:pt x="68" y="262"/>
                      </a:lnTo>
                      <a:lnTo>
                        <a:pt x="68" y="262"/>
                      </a:lnTo>
                      <a:close/>
                    </a:path>
                  </a:pathLst>
                </a:custGeom>
                <a:solidFill>
                  <a:schemeClr val="bg2"/>
                </a:solidFill>
                <a:ln>
                  <a:noFill/>
                </a:ln>
              </p:spPr>
              <p:txBody>
                <a:bodyPr lIns="216685" tIns="108342" rIns="216685" bIns="108342"/>
                <a:lstStyle/>
                <a:p>
                  <a:pPr defTabSz="1624707">
                    <a:defRPr/>
                  </a:pPr>
                  <a:endParaRPr lang="zh-CN" altLang="en-US" sz="1200">
                    <a:solidFill>
                      <a:srgbClr val="FFDF4E"/>
                    </a:solidFill>
                    <a:latin typeface="Arial" panose="020B0604020202020204" pitchFamily="34" charset="0"/>
                    <a:ea typeface="黑体" panose="02010609060101010101" pitchFamily="49" charset="-122"/>
                    <a:cs typeface="Arial" panose="020B0604020202020204" pitchFamily="34" charset="0"/>
                    <a:sym typeface="+mn-lt"/>
                  </a:endParaRPr>
                </a:p>
              </p:txBody>
            </p:sp>
            <p:grpSp>
              <p:nvGrpSpPr>
                <p:cNvPr id="157" name="组合 156"/>
                <p:cNvGrpSpPr/>
                <p:nvPr/>
              </p:nvGrpSpPr>
              <p:grpSpPr>
                <a:xfrm>
                  <a:off x="6476282" y="3364740"/>
                  <a:ext cx="273727" cy="246712"/>
                  <a:chOff x="8025064" y="2919555"/>
                  <a:chExt cx="354642" cy="382901"/>
                </a:xfrm>
              </p:grpSpPr>
              <p:sp>
                <p:nvSpPr>
                  <p:cNvPr id="168" name="Freeform 29"/>
                  <p:cNvSpPr>
                    <a:spLocks noEditPoints="1"/>
                  </p:cNvSpPr>
                  <p:nvPr/>
                </p:nvSpPr>
                <p:spPr bwMode="auto">
                  <a:xfrm>
                    <a:off x="8025064" y="2919555"/>
                    <a:ext cx="272405" cy="272399"/>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solidFill>
                    <a:schemeClr val="bg2"/>
                  </a:solidFill>
                  <a:ln>
                    <a:noFill/>
                  </a:ln>
                </p:spPr>
                <p:txBody>
                  <a:bodyPr vert="horz" wrap="square" lIns="91395" tIns="45697" rIns="91395" bIns="45697" numCol="1" anchor="t" anchorCtr="0" compatLnSpc="1">
                    <a:prstTxWarp prst="textNoShape">
                      <a:avLst/>
                    </a:prstTxWarp>
                  </a:bodyPr>
                  <a:lstStyle/>
                  <a:p>
                    <a:endParaRPr lang="zh-CN" altLang="en-US"/>
                  </a:p>
                </p:txBody>
              </p:sp>
              <p:sp>
                <p:nvSpPr>
                  <p:cNvPr id="169" name="Freeform 30"/>
                  <p:cNvSpPr>
                    <a:spLocks noEditPoints="1"/>
                  </p:cNvSpPr>
                  <p:nvPr/>
                </p:nvSpPr>
                <p:spPr bwMode="auto">
                  <a:xfrm>
                    <a:off x="8243504" y="3163685"/>
                    <a:ext cx="136202" cy="138771"/>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solidFill>
                    <a:schemeClr val="bg2"/>
                  </a:solidFill>
                  <a:ln>
                    <a:noFill/>
                  </a:ln>
                </p:spPr>
                <p:txBody>
                  <a:bodyPr vert="horz" wrap="square" lIns="91395" tIns="45697" rIns="91395" bIns="45697" numCol="1" anchor="t" anchorCtr="0" compatLnSpc="1">
                    <a:prstTxWarp prst="textNoShape">
                      <a:avLst/>
                    </a:prstTxWarp>
                  </a:bodyPr>
                  <a:lstStyle/>
                  <a:p>
                    <a:endParaRPr lang="zh-CN" altLang="en-US"/>
                  </a:p>
                </p:txBody>
              </p:sp>
            </p:grpSp>
            <p:grpSp>
              <p:nvGrpSpPr>
                <p:cNvPr id="158" name="组合 157"/>
                <p:cNvGrpSpPr/>
                <p:nvPr/>
              </p:nvGrpSpPr>
              <p:grpSpPr>
                <a:xfrm>
                  <a:off x="7136543" y="3388516"/>
                  <a:ext cx="292044" cy="175513"/>
                  <a:chOff x="8521304" y="2910631"/>
                  <a:chExt cx="362350" cy="259550"/>
                </a:xfrm>
              </p:grpSpPr>
              <p:sp>
                <p:nvSpPr>
                  <p:cNvPr id="165" name="Freeform 39"/>
                  <p:cNvSpPr>
                    <a:spLocks/>
                  </p:cNvSpPr>
                  <p:nvPr/>
                </p:nvSpPr>
                <p:spPr bwMode="auto">
                  <a:xfrm>
                    <a:off x="8680635" y="3051970"/>
                    <a:ext cx="203019" cy="118211"/>
                  </a:xfrm>
                  <a:custGeom>
                    <a:avLst/>
                    <a:gdLst>
                      <a:gd name="T0" fmla="*/ 90 w 90"/>
                      <a:gd name="T1" fmla="*/ 28 h 52"/>
                      <a:gd name="T2" fmla="*/ 54 w 90"/>
                      <a:gd name="T3" fmla="*/ 4 h 52"/>
                      <a:gd name="T4" fmla="*/ 54 w 90"/>
                      <a:gd name="T5" fmla="*/ 19 h 52"/>
                      <a:gd name="T6" fmla="*/ 53 w 90"/>
                      <a:gd name="T7" fmla="*/ 19 h 52"/>
                      <a:gd name="T8" fmla="*/ 28 w 90"/>
                      <a:gd name="T9" fmla="*/ 19 h 52"/>
                      <a:gd name="T10" fmla="*/ 12 w 90"/>
                      <a:gd name="T11" fmla="*/ 0 h 52"/>
                      <a:gd name="T12" fmla="*/ 0 w 90"/>
                      <a:gd name="T13" fmla="*/ 14 h 52"/>
                      <a:gd name="T14" fmla="*/ 17 w 90"/>
                      <a:gd name="T15" fmla="*/ 34 h 52"/>
                      <a:gd name="T16" fmla="*/ 24 w 90"/>
                      <a:gd name="T17" fmla="*/ 37 h 52"/>
                      <a:gd name="T18" fmla="*/ 53 w 90"/>
                      <a:gd name="T19" fmla="*/ 37 h 52"/>
                      <a:gd name="T20" fmla="*/ 54 w 90"/>
                      <a:gd name="T21" fmla="*/ 37 h 52"/>
                      <a:gd name="T22" fmla="*/ 54 w 90"/>
                      <a:gd name="T23" fmla="*/ 52 h 52"/>
                      <a:gd name="T24" fmla="*/ 90 w 90"/>
                      <a:gd name="T25"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52">
                        <a:moveTo>
                          <a:pt x="90" y="28"/>
                        </a:moveTo>
                        <a:cubicBezTo>
                          <a:pt x="54" y="4"/>
                          <a:pt x="54" y="4"/>
                          <a:pt x="54" y="4"/>
                        </a:cubicBezTo>
                        <a:cubicBezTo>
                          <a:pt x="54" y="19"/>
                          <a:pt x="54" y="19"/>
                          <a:pt x="54" y="19"/>
                        </a:cubicBezTo>
                        <a:cubicBezTo>
                          <a:pt x="53" y="19"/>
                          <a:pt x="53" y="19"/>
                          <a:pt x="53" y="19"/>
                        </a:cubicBezTo>
                        <a:cubicBezTo>
                          <a:pt x="28" y="19"/>
                          <a:pt x="28" y="19"/>
                          <a:pt x="28" y="19"/>
                        </a:cubicBezTo>
                        <a:cubicBezTo>
                          <a:pt x="12" y="0"/>
                          <a:pt x="12" y="0"/>
                          <a:pt x="12" y="0"/>
                        </a:cubicBezTo>
                        <a:cubicBezTo>
                          <a:pt x="0" y="14"/>
                          <a:pt x="0" y="14"/>
                          <a:pt x="0" y="14"/>
                        </a:cubicBezTo>
                        <a:cubicBezTo>
                          <a:pt x="17" y="34"/>
                          <a:pt x="17" y="34"/>
                          <a:pt x="17" y="34"/>
                        </a:cubicBezTo>
                        <a:cubicBezTo>
                          <a:pt x="18" y="36"/>
                          <a:pt x="21" y="37"/>
                          <a:pt x="24" y="37"/>
                        </a:cubicBezTo>
                        <a:cubicBezTo>
                          <a:pt x="53" y="37"/>
                          <a:pt x="53" y="37"/>
                          <a:pt x="53" y="37"/>
                        </a:cubicBezTo>
                        <a:cubicBezTo>
                          <a:pt x="54" y="37"/>
                          <a:pt x="54" y="37"/>
                          <a:pt x="54" y="37"/>
                        </a:cubicBezTo>
                        <a:cubicBezTo>
                          <a:pt x="54" y="52"/>
                          <a:pt x="54" y="52"/>
                          <a:pt x="54" y="52"/>
                        </a:cubicBezTo>
                        <a:lnTo>
                          <a:pt x="90" y="28"/>
                        </a:lnTo>
                        <a:close/>
                      </a:path>
                    </a:pathLst>
                  </a:custGeom>
                  <a:solidFill>
                    <a:schemeClr val="bg2"/>
                  </a:solidFill>
                  <a:ln>
                    <a:noFill/>
                  </a:ln>
                </p:spPr>
                <p:txBody>
                  <a:bodyPr vert="horz" wrap="square" lIns="91395" tIns="45697" rIns="91395" bIns="45697" numCol="1" anchor="t" anchorCtr="0" compatLnSpc="1">
                    <a:prstTxWarp prst="textNoShape">
                      <a:avLst/>
                    </a:prstTxWarp>
                  </a:bodyPr>
                  <a:lstStyle/>
                  <a:p>
                    <a:endParaRPr lang="zh-CN" altLang="en-US"/>
                  </a:p>
                </p:txBody>
              </p:sp>
              <p:sp>
                <p:nvSpPr>
                  <p:cNvPr id="166" name="Freeform 40"/>
                  <p:cNvSpPr>
                    <a:spLocks/>
                  </p:cNvSpPr>
                  <p:nvPr/>
                </p:nvSpPr>
                <p:spPr bwMode="auto">
                  <a:xfrm>
                    <a:off x="8523873" y="2944040"/>
                    <a:ext cx="138773" cy="84804"/>
                  </a:xfrm>
                  <a:custGeom>
                    <a:avLst/>
                    <a:gdLst>
                      <a:gd name="T0" fmla="*/ 39 w 62"/>
                      <a:gd name="T1" fmla="*/ 0 h 37"/>
                      <a:gd name="T2" fmla="*/ 9 w 62"/>
                      <a:gd name="T3" fmla="*/ 0 h 37"/>
                      <a:gd name="T4" fmla="*/ 0 w 62"/>
                      <a:gd name="T5" fmla="*/ 9 h 37"/>
                      <a:gd name="T6" fmla="*/ 9 w 62"/>
                      <a:gd name="T7" fmla="*/ 18 h 37"/>
                      <a:gd name="T8" fmla="*/ 34 w 62"/>
                      <a:gd name="T9" fmla="*/ 18 h 37"/>
                      <a:gd name="T10" fmla="*/ 50 w 62"/>
                      <a:gd name="T11" fmla="*/ 37 h 37"/>
                      <a:gd name="T12" fmla="*/ 62 w 62"/>
                      <a:gd name="T13" fmla="*/ 23 h 37"/>
                      <a:gd name="T14" fmla="*/ 45 w 62"/>
                      <a:gd name="T15" fmla="*/ 3 h 37"/>
                      <a:gd name="T16" fmla="*/ 39 w 62"/>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37">
                        <a:moveTo>
                          <a:pt x="39" y="0"/>
                        </a:moveTo>
                        <a:cubicBezTo>
                          <a:pt x="9" y="0"/>
                          <a:pt x="9" y="0"/>
                          <a:pt x="9" y="0"/>
                        </a:cubicBezTo>
                        <a:cubicBezTo>
                          <a:pt x="4" y="0"/>
                          <a:pt x="0" y="4"/>
                          <a:pt x="0" y="9"/>
                        </a:cubicBezTo>
                        <a:cubicBezTo>
                          <a:pt x="0" y="14"/>
                          <a:pt x="4" y="18"/>
                          <a:pt x="9" y="18"/>
                        </a:cubicBezTo>
                        <a:cubicBezTo>
                          <a:pt x="34" y="18"/>
                          <a:pt x="34" y="18"/>
                          <a:pt x="34" y="18"/>
                        </a:cubicBezTo>
                        <a:cubicBezTo>
                          <a:pt x="50" y="37"/>
                          <a:pt x="50" y="37"/>
                          <a:pt x="50" y="37"/>
                        </a:cubicBezTo>
                        <a:cubicBezTo>
                          <a:pt x="62" y="23"/>
                          <a:pt x="62" y="23"/>
                          <a:pt x="62" y="23"/>
                        </a:cubicBezTo>
                        <a:cubicBezTo>
                          <a:pt x="45" y="3"/>
                          <a:pt x="45" y="3"/>
                          <a:pt x="45" y="3"/>
                        </a:cubicBezTo>
                        <a:cubicBezTo>
                          <a:pt x="44" y="1"/>
                          <a:pt x="41" y="0"/>
                          <a:pt x="39" y="0"/>
                        </a:cubicBezTo>
                      </a:path>
                    </a:pathLst>
                  </a:custGeom>
                  <a:solidFill>
                    <a:schemeClr val="bg2"/>
                  </a:solidFill>
                  <a:ln>
                    <a:noFill/>
                  </a:ln>
                </p:spPr>
                <p:txBody>
                  <a:bodyPr vert="horz" wrap="square" lIns="91395" tIns="45697" rIns="91395" bIns="45697" numCol="1" anchor="t" anchorCtr="0" compatLnSpc="1">
                    <a:prstTxWarp prst="textNoShape">
                      <a:avLst/>
                    </a:prstTxWarp>
                  </a:bodyPr>
                  <a:lstStyle/>
                  <a:p>
                    <a:endParaRPr lang="zh-CN" altLang="en-US"/>
                  </a:p>
                </p:txBody>
              </p:sp>
              <p:sp>
                <p:nvSpPr>
                  <p:cNvPr id="167" name="Freeform 41"/>
                  <p:cNvSpPr>
                    <a:spLocks/>
                  </p:cNvSpPr>
                  <p:nvPr/>
                </p:nvSpPr>
                <p:spPr bwMode="auto">
                  <a:xfrm>
                    <a:off x="8521304" y="2910631"/>
                    <a:ext cx="362350" cy="226143"/>
                  </a:xfrm>
                  <a:custGeom>
                    <a:avLst/>
                    <a:gdLst>
                      <a:gd name="T0" fmla="*/ 160 w 160"/>
                      <a:gd name="T1" fmla="*/ 24 h 99"/>
                      <a:gd name="T2" fmla="*/ 124 w 160"/>
                      <a:gd name="T3" fmla="*/ 0 h 99"/>
                      <a:gd name="T4" fmla="*/ 124 w 160"/>
                      <a:gd name="T5" fmla="*/ 15 h 99"/>
                      <a:gd name="T6" fmla="*/ 123 w 160"/>
                      <a:gd name="T7" fmla="*/ 15 h 99"/>
                      <a:gd name="T8" fmla="*/ 94 w 160"/>
                      <a:gd name="T9" fmla="*/ 15 h 99"/>
                      <a:gd name="T10" fmla="*/ 87 w 160"/>
                      <a:gd name="T11" fmla="*/ 18 h 99"/>
                      <a:gd name="T12" fmla="*/ 35 w 160"/>
                      <a:gd name="T13" fmla="*/ 81 h 99"/>
                      <a:gd name="T14" fmla="*/ 9 w 160"/>
                      <a:gd name="T15" fmla="*/ 81 h 99"/>
                      <a:gd name="T16" fmla="*/ 0 w 160"/>
                      <a:gd name="T17" fmla="*/ 90 h 99"/>
                      <a:gd name="T18" fmla="*/ 9 w 160"/>
                      <a:gd name="T19" fmla="*/ 99 h 99"/>
                      <a:gd name="T20" fmla="*/ 40 w 160"/>
                      <a:gd name="T21" fmla="*/ 99 h 99"/>
                      <a:gd name="T22" fmla="*/ 46 w 160"/>
                      <a:gd name="T23" fmla="*/ 96 h 99"/>
                      <a:gd name="T24" fmla="*/ 98 w 160"/>
                      <a:gd name="T25" fmla="*/ 33 h 99"/>
                      <a:gd name="T26" fmla="*/ 123 w 160"/>
                      <a:gd name="T27" fmla="*/ 33 h 99"/>
                      <a:gd name="T28" fmla="*/ 124 w 160"/>
                      <a:gd name="T29" fmla="*/ 33 h 99"/>
                      <a:gd name="T30" fmla="*/ 124 w 160"/>
                      <a:gd name="T31" fmla="*/ 48 h 99"/>
                      <a:gd name="T32" fmla="*/ 160 w 160"/>
                      <a:gd name="T33" fmla="*/ 2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0" h="99">
                        <a:moveTo>
                          <a:pt x="160" y="24"/>
                        </a:moveTo>
                        <a:cubicBezTo>
                          <a:pt x="124" y="0"/>
                          <a:pt x="124" y="0"/>
                          <a:pt x="124" y="0"/>
                        </a:cubicBezTo>
                        <a:cubicBezTo>
                          <a:pt x="124" y="15"/>
                          <a:pt x="124" y="15"/>
                          <a:pt x="124" y="15"/>
                        </a:cubicBezTo>
                        <a:cubicBezTo>
                          <a:pt x="123" y="15"/>
                          <a:pt x="123" y="15"/>
                          <a:pt x="123" y="15"/>
                        </a:cubicBezTo>
                        <a:cubicBezTo>
                          <a:pt x="94" y="15"/>
                          <a:pt x="94" y="15"/>
                          <a:pt x="94" y="15"/>
                        </a:cubicBezTo>
                        <a:cubicBezTo>
                          <a:pt x="91" y="15"/>
                          <a:pt x="88" y="16"/>
                          <a:pt x="87" y="18"/>
                        </a:cubicBezTo>
                        <a:cubicBezTo>
                          <a:pt x="35" y="81"/>
                          <a:pt x="35" y="81"/>
                          <a:pt x="35" y="81"/>
                        </a:cubicBezTo>
                        <a:cubicBezTo>
                          <a:pt x="9" y="81"/>
                          <a:pt x="9" y="81"/>
                          <a:pt x="9" y="81"/>
                        </a:cubicBezTo>
                        <a:cubicBezTo>
                          <a:pt x="5" y="81"/>
                          <a:pt x="0" y="85"/>
                          <a:pt x="0" y="90"/>
                        </a:cubicBezTo>
                        <a:cubicBezTo>
                          <a:pt x="0" y="95"/>
                          <a:pt x="5" y="99"/>
                          <a:pt x="9" y="99"/>
                        </a:cubicBezTo>
                        <a:cubicBezTo>
                          <a:pt x="40" y="99"/>
                          <a:pt x="40" y="99"/>
                          <a:pt x="40" y="99"/>
                        </a:cubicBezTo>
                        <a:cubicBezTo>
                          <a:pt x="42" y="99"/>
                          <a:pt x="45" y="98"/>
                          <a:pt x="46" y="96"/>
                        </a:cubicBezTo>
                        <a:cubicBezTo>
                          <a:pt x="98" y="33"/>
                          <a:pt x="98" y="33"/>
                          <a:pt x="98" y="33"/>
                        </a:cubicBezTo>
                        <a:cubicBezTo>
                          <a:pt x="123" y="33"/>
                          <a:pt x="123" y="33"/>
                          <a:pt x="123" y="33"/>
                        </a:cubicBezTo>
                        <a:cubicBezTo>
                          <a:pt x="124" y="33"/>
                          <a:pt x="124" y="33"/>
                          <a:pt x="124" y="33"/>
                        </a:cubicBezTo>
                        <a:cubicBezTo>
                          <a:pt x="124" y="48"/>
                          <a:pt x="124" y="48"/>
                          <a:pt x="124" y="48"/>
                        </a:cubicBezTo>
                        <a:lnTo>
                          <a:pt x="160" y="24"/>
                        </a:lnTo>
                        <a:close/>
                      </a:path>
                    </a:pathLst>
                  </a:custGeom>
                  <a:solidFill>
                    <a:schemeClr val="bg2"/>
                  </a:solidFill>
                  <a:ln>
                    <a:noFill/>
                  </a:ln>
                </p:spPr>
                <p:txBody>
                  <a:bodyPr vert="horz" wrap="square" lIns="91395" tIns="45697" rIns="91395" bIns="45697" numCol="1" anchor="t" anchorCtr="0" compatLnSpc="1">
                    <a:prstTxWarp prst="textNoShape">
                      <a:avLst/>
                    </a:prstTxWarp>
                  </a:bodyPr>
                  <a:lstStyle/>
                  <a:p>
                    <a:endParaRPr lang="zh-CN" altLang="en-US"/>
                  </a:p>
                </p:txBody>
              </p:sp>
            </p:grpSp>
          </p:grpSp>
          <p:grpSp>
            <p:nvGrpSpPr>
              <p:cNvPr id="8" name="Group 7"/>
              <p:cNvGrpSpPr/>
              <p:nvPr/>
            </p:nvGrpSpPr>
            <p:grpSpPr>
              <a:xfrm>
                <a:off x="2319747" y="2999497"/>
                <a:ext cx="432000" cy="341555"/>
                <a:chOff x="4681601" y="3281558"/>
                <a:chExt cx="534838" cy="341555"/>
              </a:xfrm>
            </p:grpSpPr>
            <p:sp>
              <p:nvSpPr>
                <p:cNvPr id="190" name="Freeform 668"/>
                <p:cNvSpPr>
                  <a:spLocks noEditPoints="1"/>
                </p:cNvSpPr>
                <p:nvPr/>
              </p:nvSpPr>
              <p:spPr bwMode="auto">
                <a:xfrm>
                  <a:off x="4781551" y="3281558"/>
                  <a:ext cx="334938" cy="341555"/>
                </a:xfrm>
                <a:custGeom>
                  <a:avLst/>
                  <a:gdLst/>
                  <a:ahLst/>
                  <a:cxnLst>
                    <a:cxn ang="0">
                      <a:pos x="131" y="348"/>
                    </a:cxn>
                    <a:cxn ang="0">
                      <a:pos x="93" y="322"/>
                    </a:cxn>
                    <a:cxn ang="0">
                      <a:pos x="67" y="300"/>
                    </a:cxn>
                    <a:cxn ang="0">
                      <a:pos x="49" y="281"/>
                    </a:cxn>
                    <a:cxn ang="0">
                      <a:pos x="34" y="259"/>
                    </a:cxn>
                    <a:cxn ang="0">
                      <a:pos x="28" y="246"/>
                    </a:cxn>
                    <a:cxn ang="0">
                      <a:pos x="19" y="225"/>
                    </a:cxn>
                    <a:cxn ang="0">
                      <a:pos x="11" y="194"/>
                    </a:cxn>
                    <a:cxn ang="0">
                      <a:pos x="3" y="136"/>
                    </a:cxn>
                    <a:cxn ang="0">
                      <a:pos x="0" y="57"/>
                    </a:cxn>
                    <a:cxn ang="0">
                      <a:pos x="314" y="57"/>
                    </a:cxn>
                    <a:cxn ang="0">
                      <a:pos x="315" y="98"/>
                    </a:cxn>
                    <a:cxn ang="0">
                      <a:pos x="314" y="151"/>
                    </a:cxn>
                    <a:cxn ang="0">
                      <a:pos x="307" y="190"/>
                    </a:cxn>
                    <a:cxn ang="0">
                      <a:pos x="299" y="220"/>
                    </a:cxn>
                    <a:cxn ang="0">
                      <a:pos x="289" y="241"/>
                    </a:cxn>
                    <a:cxn ang="0">
                      <a:pos x="277" y="263"/>
                    </a:cxn>
                    <a:cxn ang="0">
                      <a:pos x="258" y="286"/>
                    </a:cxn>
                    <a:cxn ang="0">
                      <a:pos x="236" y="307"/>
                    </a:cxn>
                    <a:cxn ang="0">
                      <a:pos x="200" y="336"/>
                    </a:cxn>
                    <a:cxn ang="0">
                      <a:pos x="157" y="363"/>
                    </a:cxn>
                    <a:cxn ang="0">
                      <a:pos x="10" y="106"/>
                    </a:cxn>
                    <a:cxn ang="0">
                      <a:pos x="16" y="167"/>
                    </a:cxn>
                    <a:cxn ang="0">
                      <a:pos x="24" y="208"/>
                    </a:cxn>
                    <a:cxn ang="0">
                      <a:pos x="33" y="236"/>
                    </a:cxn>
                    <a:cxn ang="0">
                      <a:pos x="41" y="254"/>
                    </a:cxn>
                    <a:cxn ang="0">
                      <a:pos x="56" y="276"/>
                    </a:cxn>
                    <a:cxn ang="0">
                      <a:pos x="74" y="294"/>
                    </a:cxn>
                    <a:cxn ang="0">
                      <a:pos x="103" y="318"/>
                    </a:cxn>
                    <a:cxn ang="0">
                      <a:pos x="157" y="353"/>
                    </a:cxn>
                    <a:cxn ang="0">
                      <a:pos x="195" y="330"/>
                    </a:cxn>
                    <a:cxn ang="0">
                      <a:pos x="231" y="302"/>
                    </a:cxn>
                    <a:cxn ang="0">
                      <a:pos x="251" y="281"/>
                    </a:cxn>
                    <a:cxn ang="0">
                      <a:pos x="269" y="258"/>
                    </a:cxn>
                    <a:cxn ang="0">
                      <a:pos x="284" y="231"/>
                    </a:cxn>
                    <a:cxn ang="0">
                      <a:pos x="294" y="202"/>
                    </a:cxn>
                    <a:cxn ang="0">
                      <a:pos x="302" y="172"/>
                    </a:cxn>
                    <a:cxn ang="0">
                      <a:pos x="307" y="123"/>
                    </a:cxn>
                    <a:cxn ang="0">
                      <a:pos x="305" y="64"/>
                    </a:cxn>
                    <a:cxn ang="0">
                      <a:pos x="8" y="64"/>
                    </a:cxn>
                  </a:cxnLst>
                  <a:rect l="0" t="0" r="r" b="b"/>
                  <a:pathLst>
                    <a:path w="315" h="363">
                      <a:moveTo>
                        <a:pt x="157" y="363"/>
                      </a:moveTo>
                      <a:lnTo>
                        <a:pt x="131" y="348"/>
                      </a:lnTo>
                      <a:lnTo>
                        <a:pt x="108" y="333"/>
                      </a:lnTo>
                      <a:lnTo>
                        <a:pt x="93" y="322"/>
                      </a:lnTo>
                      <a:lnTo>
                        <a:pt x="77" y="310"/>
                      </a:lnTo>
                      <a:lnTo>
                        <a:pt x="67" y="300"/>
                      </a:lnTo>
                      <a:lnTo>
                        <a:pt x="59" y="290"/>
                      </a:lnTo>
                      <a:lnTo>
                        <a:pt x="49" y="281"/>
                      </a:lnTo>
                      <a:lnTo>
                        <a:pt x="41" y="269"/>
                      </a:lnTo>
                      <a:lnTo>
                        <a:pt x="34" y="259"/>
                      </a:lnTo>
                      <a:lnTo>
                        <a:pt x="31" y="253"/>
                      </a:lnTo>
                      <a:lnTo>
                        <a:pt x="28" y="246"/>
                      </a:lnTo>
                      <a:lnTo>
                        <a:pt x="24" y="240"/>
                      </a:lnTo>
                      <a:lnTo>
                        <a:pt x="19" y="225"/>
                      </a:lnTo>
                      <a:lnTo>
                        <a:pt x="16" y="210"/>
                      </a:lnTo>
                      <a:lnTo>
                        <a:pt x="11" y="194"/>
                      </a:lnTo>
                      <a:lnTo>
                        <a:pt x="8" y="169"/>
                      </a:lnTo>
                      <a:lnTo>
                        <a:pt x="3" y="136"/>
                      </a:lnTo>
                      <a:lnTo>
                        <a:pt x="0" y="88"/>
                      </a:lnTo>
                      <a:lnTo>
                        <a:pt x="0" y="57"/>
                      </a:lnTo>
                      <a:lnTo>
                        <a:pt x="156" y="0"/>
                      </a:lnTo>
                      <a:lnTo>
                        <a:pt x="314" y="57"/>
                      </a:lnTo>
                      <a:lnTo>
                        <a:pt x="315" y="87"/>
                      </a:lnTo>
                      <a:lnTo>
                        <a:pt x="315" y="98"/>
                      </a:lnTo>
                      <a:lnTo>
                        <a:pt x="315" y="129"/>
                      </a:lnTo>
                      <a:lnTo>
                        <a:pt x="314" y="151"/>
                      </a:lnTo>
                      <a:lnTo>
                        <a:pt x="310" y="174"/>
                      </a:lnTo>
                      <a:lnTo>
                        <a:pt x="307" y="190"/>
                      </a:lnTo>
                      <a:lnTo>
                        <a:pt x="302" y="205"/>
                      </a:lnTo>
                      <a:lnTo>
                        <a:pt x="299" y="220"/>
                      </a:lnTo>
                      <a:lnTo>
                        <a:pt x="292" y="235"/>
                      </a:lnTo>
                      <a:lnTo>
                        <a:pt x="289" y="241"/>
                      </a:lnTo>
                      <a:lnTo>
                        <a:pt x="286" y="249"/>
                      </a:lnTo>
                      <a:lnTo>
                        <a:pt x="277" y="263"/>
                      </a:lnTo>
                      <a:lnTo>
                        <a:pt x="268" y="274"/>
                      </a:lnTo>
                      <a:lnTo>
                        <a:pt x="258" y="286"/>
                      </a:lnTo>
                      <a:lnTo>
                        <a:pt x="248" y="297"/>
                      </a:lnTo>
                      <a:lnTo>
                        <a:pt x="236" y="307"/>
                      </a:lnTo>
                      <a:lnTo>
                        <a:pt x="220" y="322"/>
                      </a:lnTo>
                      <a:lnTo>
                        <a:pt x="200" y="336"/>
                      </a:lnTo>
                      <a:lnTo>
                        <a:pt x="169" y="356"/>
                      </a:lnTo>
                      <a:lnTo>
                        <a:pt x="157" y="363"/>
                      </a:lnTo>
                      <a:close/>
                      <a:moveTo>
                        <a:pt x="8" y="64"/>
                      </a:moveTo>
                      <a:lnTo>
                        <a:pt x="10" y="106"/>
                      </a:lnTo>
                      <a:lnTo>
                        <a:pt x="13" y="144"/>
                      </a:lnTo>
                      <a:lnTo>
                        <a:pt x="16" y="167"/>
                      </a:lnTo>
                      <a:lnTo>
                        <a:pt x="19" y="192"/>
                      </a:lnTo>
                      <a:lnTo>
                        <a:pt x="24" y="208"/>
                      </a:lnTo>
                      <a:lnTo>
                        <a:pt x="28" y="223"/>
                      </a:lnTo>
                      <a:lnTo>
                        <a:pt x="33" y="236"/>
                      </a:lnTo>
                      <a:lnTo>
                        <a:pt x="38" y="249"/>
                      </a:lnTo>
                      <a:lnTo>
                        <a:pt x="41" y="254"/>
                      </a:lnTo>
                      <a:lnTo>
                        <a:pt x="47" y="266"/>
                      </a:lnTo>
                      <a:lnTo>
                        <a:pt x="56" y="276"/>
                      </a:lnTo>
                      <a:lnTo>
                        <a:pt x="64" y="286"/>
                      </a:lnTo>
                      <a:lnTo>
                        <a:pt x="74" y="294"/>
                      </a:lnTo>
                      <a:lnTo>
                        <a:pt x="88" y="307"/>
                      </a:lnTo>
                      <a:lnTo>
                        <a:pt x="103" y="318"/>
                      </a:lnTo>
                      <a:lnTo>
                        <a:pt x="126" y="335"/>
                      </a:lnTo>
                      <a:lnTo>
                        <a:pt x="157" y="353"/>
                      </a:lnTo>
                      <a:lnTo>
                        <a:pt x="177" y="341"/>
                      </a:lnTo>
                      <a:lnTo>
                        <a:pt x="195" y="330"/>
                      </a:lnTo>
                      <a:lnTo>
                        <a:pt x="215" y="315"/>
                      </a:lnTo>
                      <a:lnTo>
                        <a:pt x="231" y="302"/>
                      </a:lnTo>
                      <a:lnTo>
                        <a:pt x="241" y="290"/>
                      </a:lnTo>
                      <a:lnTo>
                        <a:pt x="251" y="281"/>
                      </a:lnTo>
                      <a:lnTo>
                        <a:pt x="261" y="269"/>
                      </a:lnTo>
                      <a:lnTo>
                        <a:pt x="269" y="258"/>
                      </a:lnTo>
                      <a:lnTo>
                        <a:pt x="277" y="244"/>
                      </a:lnTo>
                      <a:lnTo>
                        <a:pt x="284" y="231"/>
                      </a:lnTo>
                      <a:lnTo>
                        <a:pt x="291" y="217"/>
                      </a:lnTo>
                      <a:lnTo>
                        <a:pt x="294" y="202"/>
                      </a:lnTo>
                      <a:lnTo>
                        <a:pt x="299" y="187"/>
                      </a:lnTo>
                      <a:lnTo>
                        <a:pt x="302" y="172"/>
                      </a:lnTo>
                      <a:lnTo>
                        <a:pt x="305" y="151"/>
                      </a:lnTo>
                      <a:lnTo>
                        <a:pt x="307" y="123"/>
                      </a:lnTo>
                      <a:lnTo>
                        <a:pt x="307" y="98"/>
                      </a:lnTo>
                      <a:lnTo>
                        <a:pt x="305" y="64"/>
                      </a:lnTo>
                      <a:lnTo>
                        <a:pt x="156" y="10"/>
                      </a:lnTo>
                      <a:lnTo>
                        <a:pt x="8" y="64"/>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1" name="Freeform 669"/>
                <p:cNvSpPr>
                  <a:spLocks noEditPoints="1"/>
                </p:cNvSpPr>
                <p:nvPr/>
              </p:nvSpPr>
              <p:spPr bwMode="auto">
                <a:xfrm>
                  <a:off x="4703931" y="3477270"/>
                  <a:ext cx="35089" cy="30110"/>
                </a:xfrm>
                <a:custGeom>
                  <a:avLst/>
                  <a:gdLst/>
                  <a:ahLst/>
                  <a:cxnLst>
                    <a:cxn ang="0">
                      <a:pos x="33" y="32"/>
                    </a:cxn>
                    <a:cxn ang="0">
                      <a:pos x="0" y="32"/>
                    </a:cxn>
                    <a:cxn ang="0">
                      <a:pos x="0" y="0"/>
                    </a:cxn>
                    <a:cxn ang="0">
                      <a:pos x="33" y="0"/>
                    </a:cxn>
                    <a:cxn ang="0">
                      <a:pos x="33" y="32"/>
                    </a:cxn>
                    <a:cxn ang="0">
                      <a:pos x="10" y="23"/>
                    </a:cxn>
                    <a:cxn ang="0">
                      <a:pos x="25" y="23"/>
                    </a:cxn>
                    <a:cxn ang="0">
                      <a:pos x="25" y="9"/>
                    </a:cxn>
                    <a:cxn ang="0">
                      <a:pos x="10" y="9"/>
                    </a:cxn>
                    <a:cxn ang="0">
                      <a:pos x="10" y="23"/>
                    </a:cxn>
                  </a:cxnLst>
                  <a:rect l="0" t="0" r="r" b="b"/>
                  <a:pathLst>
                    <a:path w="33" h="32">
                      <a:moveTo>
                        <a:pt x="33" y="32"/>
                      </a:moveTo>
                      <a:lnTo>
                        <a:pt x="0" y="32"/>
                      </a:lnTo>
                      <a:lnTo>
                        <a:pt x="0" y="0"/>
                      </a:lnTo>
                      <a:lnTo>
                        <a:pt x="33" y="0"/>
                      </a:lnTo>
                      <a:lnTo>
                        <a:pt x="33" y="32"/>
                      </a:lnTo>
                      <a:close/>
                      <a:moveTo>
                        <a:pt x="10" y="23"/>
                      </a:moveTo>
                      <a:lnTo>
                        <a:pt x="25" y="23"/>
                      </a:lnTo>
                      <a:lnTo>
                        <a:pt x="25" y="9"/>
                      </a:lnTo>
                      <a:lnTo>
                        <a:pt x="10" y="9"/>
                      </a:lnTo>
                      <a:lnTo>
                        <a:pt x="10" y="23"/>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2" name="Freeform 670"/>
                <p:cNvSpPr>
                  <a:spLocks noEditPoints="1"/>
                </p:cNvSpPr>
                <p:nvPr/>
              </p:nvSpPr>
              <p:spPr bwMode="auto">
                <a:xfrm>
                  <a:off x="4737956" y="3477270"/>
                  <a:ext cx="35089" cy="30110"/>
                </a:xfrm>
                <a:custGeom>
                  <a:avLst/>
                  <a:gdLst/>
                  <a:ahLst/>
                  <a:cxnLst>
                    <a:cxn ang="0">
                      <a:pos x="33" y="32"/>
                    </a:cxn>
                    <a:cxn ang="0">
                      <a:pos x="0" y="32"/>
                    </a:cxn>
                    <a:cxn ang="0">
                      <a:pos x="0" y="0"/>
                    </a:cxn>
                    <a:cxn ang="0">
                      <a:pos x="33" y="0"/>
                    </a:cxn>
                    <a:cxn ang="0">
                      <a:pos x="33" y="32"/>
                    </a:cxn>
                    <a:cxn ang="0">
                      <a:pos x="10" y="23"/>
                    </a:cxn>
                    <a:cxn ang="0">
                      <a:pos x="24" y="23"/>
                    </a:cxn>
                    <a:cxn ang="0">
                      <a:pos x="24" y="9"/>
                    </a:cxn>
                    <a:cxn ang="0">
                      <a:pos x="10" y="9"/>
                    </a:cxn>
                    <a:cxn ang="0">
                      <a:pos x="10" y="23"/>
                    </a:cxn>
                  </a:cxnLst>
                  <a:rect l="0" t="0" r="r" b="b"/>
                  <a:pathLst>
                    <a:path w="33" h="32">
                      <a:moveTo>
                        <a:pt x="33" y="32"/>
                      </a:moveTo>
                      <a:lnTo>
                        <a:pt x="0" y="32"/>
                      </a:lnTo>
                      <a:lnTo>
                        <a:pt x="0" y="0"/>
                      </a:lnTo>
                      <a:lnTo>
                        <a:pt x="33" y="0"/>
                      </a:lnTo>
                      <a:lnTo>
                        <a:pt x="33" y="32"/>
                      </a:lnTo>
                      <a:close/>
                      <a:moveTo>
                        <a:pt x="10" y="23"/>
                      </a:moveTo>
                      <a:lnTo>
                        <a:pt x="24" y="23"/>
                      </a:lnTo>
                      <a:lnTo>
                        <a:pt x="24" y="9"/>
                      </a:lnTo>
                      <a:lnTo>
                        <a:pt x="10" y="9"/>
                      </a:lnTo>
                      <a:lnTo>
                        <a:pt x="10" y="23"/>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3" name="Freeform 671"/>
                <p:cNvSpPr>
                  <a:spLocks noEditPoints="1"/>
                </p:cNvSpPr>
                <p:nvPr/>
              </p:nvSpPr>
              <p:spPr bwMode="auto">
                <a:xfrm>
                  <a:off x="4681601" y="3424578"/>
                  <a:ext cx="159494" cy="136434"/>
                </a:xfrm>
                <a:custGeom>
                  <a:avLst/>
                  <a:gdLst/>
                  <a:ahLst/>
                  <a:cxnLst>
                    <a:cxn ang="0">
                      <a:pos x="150" y="145"/>
                    </a:cxn>
                    <a:cxn ang="0">
                      <a:pos x="30" y="145"/>
                    </a:cxn>
                    <a:cxn ang="0">
                      <a:pos x="23" y="143"/>
                    </a:cxn>
                    <a:cxn ang="0">
                      <a:pos x="18" y="140"/>
                    </a:cxn>
                    <a:cxn ang="0">
                      <a:pos x="10" y="135"/>
                    </a:cxn>
                    <a:cxn ang="0">
                      <a:pos x="5" y="129"/>
                    </a:cxn>
                    <a:cxn ang="0">
                      <a:pos x="2" y="122"/>
                    </a:cxn>
                    <a:cxn ang="0">
                      <a:pos x="0" y="114"/>
                    </a:cxn>
                    <a:cxn ang="0">
                      <a:pos x="0" y="111"/>
                    </a:cxn>
                    <a:cxn ang="0">
                      <a:pos x="0" y="32"/>
                    </a:cxn>
                    <a:cxn ang="0">
                      <a:pos x="2" y="25"/>
                    </a:cxn>
                    <a:cxn ang="0">
                      <a:pos x="7" y="17"/>
                    </a:cxn>
                    <a:cxn ang="0">
                      <a:pos x="10" y="12"/>
                    </a:cxn>
                    <a:cxn ang="0">
                      <a:pos x="17" y="7"/>
                    </a:cxn>
                    <a:cxn ang="0">
                      <a:pos x="25" y="2"/>
                    </a:cxn>
                    <a:cxn ang="0">
                      <a:pos x="33" y="0"/>
                    </a:cxn>
                    <a:cxn ang="0">
                      <a:pos x="36" y="0"/>
                    </a:cxn>
                    <a:cxn ang="0">
                      <a:pos x="87" y="0"/>
                    </a:cxn>
                    <a:cxn ang="0">
                      <a:pos x="95" y="48"/>
                    </a:cxn>
                    <a:cxn ang="0">
                      <a:pos x="104" y="76"/>
                    </a:cxn>
                    <a:cxn ang="0">
                      <a:pos x="110" y="96"/>
                    </a:cxn>
                    <a:cxn ang="0">
                      <a:pos x="118" y="109"/>
                    </a:cxn>
                    <a:cxn ang="0">
                      <a:pos x="132" y="125"/>
                    </a:cxn>
                    <a:cxn ang="0">
                      <a:pos x="143" y="138"/>
                    </a:cxn>
                    <a:cxn ang="0">
                      <a:pos x="150" y="145"/>
                    </a:cxn>
                    <a:cxn ang="0">
                      <a:pos x="36" y="10"/>
                    </a:cxn>
                    <a:cxn ang="0">
                      <a:pos x="30" y="10"/>
                    </a:cxn>
                    <a:cxn ang="0">
                      <a:pos x="23" y="14"/>
                    </a:cxn>
                    <a:cxn ang="0">
                      <a:pos x="17" y="17"/>
                    </a:cxn>
                    <a:cxn ang="0">
                      <a:pos x="12" y="23"/>
                    </a:cxn>
                    <a:cxn ang="0">
                      <a:pos x="10" y="32"/>
                    </a:cxn>
                    <a:cxn ang="0">
                      <a:pos x="8" y="37"/>
                    </a:cxn>
                    <a:cxn ang="0">
                      <a:pos x="10" y="117"/>
                    </a:cxn>
                    <a:cxn ang="0">
                      <a:pos x="13" y="124"/>
                    </a:cxn>
                    <a:cxn ang="0">
                      <a:pos x="18" y="130"/>
                    </a:cxn>
                    <a:cxn ang="0">
                      <a:pos x="25" y="134"/>
                    </a:cxn>
                    <a:cxn ang="0">
                      <a:pos x="30" y="137"/>
                    </a:cxn>
                    <a:cxn ang="0">
                      <a:pos x="36" y="137"/>
                    </a:cxn>
                    <a:cxn ang="0">
                      <a:pos x="130" y="137"/>
                    </a:cxn>
                    <a:cxn ang="0">
                      <a:pos x="117" y="122"/>
                    </a:cxn>
                    <a:cxn ang="0">
                      <a:pos x="105" y="104"/>
                    </a:cxn>
                    <a:cxn ang="0">
                      <a:pos x="99" y="88"/>
                    </a:cxn>
                    <a:cxn ang="0">
                      <a:pos x="90" y="63"/>
                    </a:cxn>
                    <a:cxn ang="0">
                      <a:pos x="82" y="30"/>
                    </a:cxn>
                    <a:cxn ang="0">
                      <a:pos x="81" y="10"/>
                    </a:cxn>
                    <a:cxn ang="0">
                      <a:pos x="36" y="10"/>
                    </a:cxn>
                  </a:cxnLst>
                  <a:rect l="0" t="0" r="r" b="b"/>
                  <a:pathLst>
                    <a:path w="150" h="145">
                      <a:moveTo>
                        <a:pt x="150" y="145"/>
                      </a:moveTo>
                      <a:lnTo>
                        <a:pt x="30" y="145"/>
                      </a:lnTo>
                      <a:lnTo>
                        <a:pt x="23" y="143"/>
                      </a:lnTo>
                      <a:lnTo>
                        <a:pt x="18" y="140"/>
                      </a:lnTo>
                      <a:lnTo>
                        <a:pt x="10" y="135"/>
                      </a:lnTo>
                      <a:lnTo>
                        <a:pt x="5" y="129"/>
                      </a:lnTo>
                      <a:lnTo>
                        <a:pt x="2" y="122"/>
                      </a:lnTo>
                      <a:lnTo>
                        <a:pt x="0" y="114"/>
                      </a:lnTo>
                      <a:lnTo>
                        <a:pt x="0" y="111"/>
                      </a:lnTo>
                      <a:lnTo>
                        <a:pt x="0" y="32"/>
                      </a:lnTo>
                      <a:lnTo>
                        <a:pt x="2" y="25"/>
                      </a:lnTo>
                      <a:lnTo>
                        <a:pt x="7" y="17"/>
                      </a:lnTo>
                      <a:lnTo>
                        <a:pt x="10" y="12"/>
                      </a:lnTo>
                      <a:lnTo>
                        <a:pt x="17" y="7"/>
                      </a:lnTo>
                      <a:lnTo>
                        <a:pt x="25" y="2"/>
                      </a:lnTo>
                      <a:lnTo>
                        <a:pt x="33" y="0"/>
                      </a:lnTo>
                      <a:lnTo>
                        <a:pt x="36" y="0"/>
                      </a:lnTo>
                      <a:lnTo>
                        <a:pt x="87" y="0"/>
                      </a:lnTo>
                      <a:lnTo>
                        <a:pt x="95" y="48"/>
                      </a:lnTo>
                      <a:lnTo>
                        <a:pt x="104" y="76"/>
                      </a:lnTo>
                      <a:lnTo>
                        <a:pt x="110" y="96"/>
                      </a:lnTo>
                      <a:lnTo>
                        <a:pt x="118" y="109"/>
                      </a:lnTo>
                      <a:lnTo>
                        <a:pt x="132" y="125"/>
                      </a:lnTo>
                      <a:lnTo>
                        <a:pt x="143" y="138"/>
                      </a:lnTo>
                      <a:lnTo>
                        <a:pt x="150" y="145"/>
                      </a:lnTo>
                      <a:close/>
                      <a:moveTo>
                        <a:pt x="36" y="10"/>
                      </a:moveTo>
                      <a:lnTo>
                        <a:pt x="30" y="10"/>
                      </a:lnTo>
                      <a:lnTo>
                        <a:pt x="23" y="14"/>
                      </a:lnTo>
                      <a:lnTo>
                        <a:pt x="17" y="17"/>
                      </a:lnTo>
                      <a:lnTo>
                        <a:pt x="12" y="23"/>
                      </a:lnTo>
                      <a:lnTo>
                        <a:pt x="10" y="32"/>
                      </a:lnTo>
                      <a:lnTo>
                        <a:pt x="8" y="37"/>
                      </a:lnTo>
                      <a:lnTo>
                        <a:pt x="10" y="117"/>
                      </a:lnTo>
                      <a:lnTo>
                        <a:pt x="13" y="124"/>
                      </a:lnTo>
                      <a:lnTo>
                        <a:pt x="18" y="130"/>
                      </a:lnTo>
                      <a:lnTo>
                        <a:pt x="25" y="134"/>
                      </a:lnTo>
                      <a:lnTo>
                        <a:pt x="30" y="137"/>
                      </a:lnTo>
                      <a:lnTo>
                        <a:pt x="36" y="137"/>
                      </a:lnTo>
                      <a:lnTo>
                        <a:pt x="130" y="137"/>
                      </a:lnTo>
                      <a:lnTo>
                        <a:pt x="117" y="122"/>
                      </a:lnTo>
                      <a:lnTo>
                        <a:pt x="105" y="104"/>
                      </a:lnTo>
                      <a:lnTo>
                        <a:pt x="99" y="88"/>
                      </a:lnTo>
                      <a:lnTo>
                        <a:pt x="90" y="63"/>
                      </a:lnTo>
                      <a:lnTo>
                        <a:pt x="82" y="30"/>
                      </a:lnTo>
                      <a:lnTo>
                        <a:pt x="81" y="10"/>
                      </a:lnTo>
                      <a:lnTo>
                        <a:pt x="36" y="10"/>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4" name="Freeform 672"/>
                <p:cNvSpPr>
                  <a:spLocks noEditPoints="1"/>
                </p:cNvSpPr>
                <p:nvPr/>
              </p:nvSpPr>
              <p:spPr bwMode="auto">
                <a:xfrm>
                  <a:off x="5053754" y="3424578"/>
                  <a:ext cx="162685" cy="136434"/>
                </a:xfrm>
                <a:custGeom>
                  <a:avLst/>
                  <a:gdLst/>
                  <a:ahLst/>
                  <a:cxnLst>
                    <a:cxn ang="0">
                      <a:pos x="118" y="145"/>
                    </a:cxn>
                    <a:cxn ang="0">
                      <a:pos x="0" y="145"/>
                    </a:cxn>
                    <a:cxn ang="0">
                      <a:pos x="33" y="107"/>
                    </a:cxn>
                    <a:cxn ang="0">
                      <a:pos x="46" y="86"/>
                    </a:cxn>
                    <a:cxn ang="0">
                      <a:pos x="54" y="65"/>
                    </a:cxn>
                    <a:cxn ang="0">
                      <a:pos x="64" y="30"/>
                    </a:cxn>
                    <a:cxn ang="0">
                      <a:pos x="69" y="0"/>
                    </a:cxn>
                    <a:cxn ang="0">
                      <a:pos x="125" y="2"/>
                    </a:cxn>
                    <a:cxn ang="0">
                      <a:pos x="133" y="4"/>
                    </a:cxn>
                    <a:cxn ang="0">
                      <a:pos x="140" y="9"/>
                    </a:cxn>
                    <a:cxn ang="0">
                      <a:pos x="145" y="14"/>
                    </a:cxn>
                    <a:cxn ang="0">
                      <a:pos x="150" y="19"/>
                    </a:cxn>
                    <a:cxn ang="0">
                      <a:pos x="153" y="27"/>
                    </a:cxn>
                    <a:cxn ang="0">
                      <a:pos x="153" y="35"/>
                    </a:cxn>
                    <a:cxn ang="0">
                      <a:pos x="153" y="37"/>
                    </a:cxn>
                    <a:cxn ang="0">
                      <a:pos x="153" y="111"/>
                    </a:cxn>
                    <a:cxn ang="0">
                      <a:pos x="153" y="119"/>
                    </a:cxn>
                    <a:cxn ang="0">
                      <a:pos x="150" y="127"/>
                    </a:cxn>
                    <a:cxn ang="0">
                      <a:pos x="145" y="134"/>
                    </a:cxn>
                    <a:cxn ang="0">
                      <a:pos x="140" y="138"/>
                    </a:cxn>
                    <a:cxn ang="0">
                      <a:pos x="132" y="142"/>
                    </a:cxn>
                    <a:cxn ang="0">
                      <a:pos x="125" y="145"/>
                    </a:cxn>
                    <a:cxn ang="0">
                      <a:pos x="118" y="145"/>
                    </a:cxn>
                    <a:cxn ang="0">
                      <a:pos x="20" y="137"/>
                    </a:cxn>
                    <a:cxn ang="0">
                      <a:pos x="125" y="135"/>
                    </a:cxn>
                    <a:cxn ang="0">
                      <a:pos x="132" y="134"/>
                    </a:cxn>
                    <a:cxn ang="0">
                      <a:pos x="138" y="129"/>
                    </a:cxn>
                    <a:cxn ang="0">
                      <a:pos x="143" y="122"/>
                    </a:cxn>
                    <a:cxn ang="0">
                      <a:pos x="145" y="114"/>
                    </a:cxn>
                    <a:cxn ang="0">
                      <a:pos x="145" y="111"/>
                    </a:cxn>
                    <a:cxn ang="0">
                      <a:pos x="145" y="30"/>
                    </a:cxn>
                    <a:cxn ang="0">
                      <a:pos x="141" y="22"/>
                    </a:cxn>
                    <a:cxn ang="0">
                      <a:pos x="136" y="17"/>
                    </a:cxn>
                    <a:cxn ang="0">
                      <a:pos x="132" y="14"/>
                    </a:cxn>
                    <a:cxn ang="0">
                      <a:pos x="125" y="10"/>
                    </a:cxn>
                    <a:cxn ang="0">
                      <a:pos x="118" y="10"/>
                    </a:cxn>
                    <a:cxn ang="0">
                      <a:pos x="77" y="10"/>
                    </a:cxn>
                    <a:cxn ang="0">
                      <a:pos x="69" y="46"/>
                    </a:cxn>
                    <a:cxn ang="0">
                      <a:pos x="61" y="74"/>
                    </a:cxn>
                    <a:cxn ang="0">
                      <a:pos x="46" y="102"/>
                    </a:cxn>
                    <a:cxn ang="0">
                      <a:pos x="28" y="129"/>
                    </a:cxn>
                    <a:cxn ang="0">
                      <a:pos x="20" y="137"/>
                    </a:cxn>
                  </a:cxnLst>
                  <a:rect l="0" t="0" r="r" b="b"/>
                  <a:pathLst>
                    <a:path w="153" h="145">
                      <a:moveTo>
                        <a:pt x="118" y="145"/>
                      </a:moveTo>
                      <a:lnTo>
                        <a:pt x="0" y="145"/>
                      </a:lnTo>
                      <a:lnTo>
                        <a:pt x="33" y="107"/>
                      </a:lnTo>
                      <a:lnTo>
                        <a:pt x="46" y="86"/>
                      </a:lnTo>
                      <a:lnTo>
                        <a:pt x="54" y="65"/>
                      </a:lnTo>
                      <a:lnTo>
                        <a:pt x="64" y="30"/>
                      </a:lnTo>
                      <a:lnTo>
                        <a:pt x="69" y="0"/>
                      </a:lnTo>
                      <a:lnTo>
                        <a:pt x="125" y="2"/>
                      </a:lnTo>
                      <a:lnTo>
                        <a:pt x="133" y="4"/>
                      </a:lnTo>
                      <a:lnTo>
                        <a:pt x="140" y="9"/>
                      </a:lnTo>
                      <a:lnTo>
                        <a:pt x="145" y="14"/>
                      </a:lnTo>
                      <a:lnTo>
                        <a:pt x="150" y="19"/>
                      </a:lnTo>
                      <a:lnTo>
                        <a:pt x="153" y="27"/>
                      </a:lnTo>
                      <a:lnTo>
                        <a:pt x="153" y="35"/>
                      </a:lnTo>
                      <a:lnTo>
                        <a:pt x="153" y="37"/>
                      </a:lnTo>
                      <a:lnTo>
                        <a:pt x="153" y="111"/>
                      </a:lnTo>
                      <a:lnTo>
                        <a:pt x="153" y="119"/>
                      </a:lnTo>
                      <a:lnTo>
                        <a:pt x="150" y="127"/>
                      </a:lnTo>
                      <a:lnTo>
                        <a:pt x="145" y="134"/>
                      </a:lnTo>
                      <a:lnTo>
                        <a:pt x="140" y="138"/>
                      </a:lnTo>
                      <a:lnTo>
                        <a:pt x="132" y="142"/>
                      </a:lnTo>
                      <a:lnTo>
                        <a:pt x="125" y="145"/>
                      </a:lnTo>
                      <a:lnTo>
                        <a:pt x="118" y="145"/>
                      </a:lnTo>
                      <a:close/>
                      <a:moveTo>
                        <a:pt x="20" y="137"/>
                      </a:moveTo>
                      <a:lnTo>
                        <a:pt x="125" y="135"/>
                      </a:lnTo>
                      <a:lnTo>
                        <a:pt x="132" y="134"/>
                      </a:lnTo>
                      <a:lnTo>
                        <a:pt x="138" y="129"/>
                      </a:lnTo>
                      <a:lnTo>
                        <a:pt x="143" y="122"/>
                      </a:lnTo>
                      <a:lnTo>
                        <a:pt x="145" y="114"/>
                      </a:lnTo>
                      <a:lnTo>
                        <a:pt x="145" y="111"/>
                      </a:lnTo>
                      <a:lnTo>
                        <a:pt x="145" y="30"/>
                      </a:lnTo>
                      <a:lnTo>
                        <a:pt x="141" y="22"/>
                      </a:lnTo>
                      <a:lnTo>
                        <a:pt x="136" y="17"/>
                      </a:lnTo>
                      <a:lnTo>
                        <a:pt x="132" y="14"/>
                      </a:lnTo>
                      <a:lnTo>
                        <a:pt x="125" y="10"/>
                      </a:lnTo>
                      <a:lnTo>
                        <a:pt x="118" y="10"/>
                      </a:lnTo>
                      <a:lnTo>
                        <a:pt x="77" y="10"/>
                      </a:lnTo>
                      <a:lnTo>
                        <a:pt x="69" y="46"/>
                      </a:lnTo>
                      <a:lnTo>
                        <a:pt x="61" y="74"/>
                      </a:lnTo>
                      <a:lnTo>
                        <a:pt x="46" y="102"/>
                      </a:lnTo>
                      <a:lnTo>
                        <a:pt x="28" y="129"/>
                      </a:lnTo>
                      <a:lnTo>
                        <a:pt x="20" y="137"/>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5" name="Freeform 673"/>
                <p:cNvSpPr>
                  <a:spLocks noEditPoints="1"/>
                </p:cNvSpPr>
                <p:nvPr/>
              </p:nvSpPr>
              <p:spPr bwMode="auto">
                <a:xfrm>
                  <a:off x="4863425" y="3375650"/>
                  <a:ext cx="198837" cy="191948"/>
                </a:xfrm>
                <a:custGeom>
                  <a:avLst/>
                  <a:gdLst/>
                  <a:ahLst/>
                  <a:cxnLst>
                    <a:cxn ang="0">
                      <a:pos x="80" y="204"/>
                    </a:cxn>
                    <a:cxn ang="0">
                      <a:pos x="56" y="187"/>
                    </a:cxn>
                    <a:cxn ang="0">
                      <a:pos x="48" y="181"/>
                    </a:cxn>
                    <a:cxn ang="0">
                      <a:pos x="31" y="167"/>
                    </a:cxn>
                    <a:cxn ang="0">
                      <a:pos x="20" y="156"/>
                    </a:cxn>
                    <a:cxn ang="0">
                      <a:pos x="10" y="144"/>
                    </a:cxn>
                    <a:cxn ang="0">
                      <a:pos x="2" y="135"/>
                    </a:cxn>
                    <a:cxn ang="0">
                      <a:pos x="0" y="130"/>
                    </a:cxn>
                    <a:cxn ang="0">
                      <a:pos x="187" y="0"/>
                    </a:cxn>
                    <a:cxn ang="0">
                      <a:pos x="186" y="26"/>
                    </a:cxn>
                    <a:cxn ang="0">
                      <a:pos x="184" y="52"/>
                    </a:cxn>
                    <a:cxn ang="0">
                      <a:pos x="181" y="72"/>
                    </a:cxn>
                    <a:cxn ang="0">
                      <a:pos x="177" y="85"/>
                    </a:cxn>
                    <a:cxn ang="0">
                      <a:pos x="174" y="97"/>
                    </a:cxn>
                    <a:cxn ang="0">
                      <a:pos x="171" y="108"/>
                    </a:cxn>
                    <a:cxn ang="0">
                      <a:pos x="166" y="118"/>
                    </a:cxn>
                    <a:cxn ang="0">
                      <a:pos x="159" y="128"/>
                    </a:cxn>
                    <a:cxn ang="0">
                      <a:pos x="153" y="138"/>
                    </a:cxn>
                    <a:cxn ang="0">
                      <a:pos x="146" y="148"/>
                    </a:cxn>
                    <a:cxn ang="0">
                      <a:pos x="138" y="158"/>
                    </a:cxn>
                    <a:cxn ang="0">
                      <a:pos x="125" y="169"/>
                    </a:cxn>
                    <a:cxn ang="0">
                      <a:pos x="115" y="177"/>
                    </a:cxn>
                    <a:cxn ang="0">
                      <a:pos x="107" y="186"/>
                    </a:cxn>
                    <a:cxn ang="0">
                      <a:pos x="97" y="192"/>
                    </a:cxn>
                    <a:cxn ang="0">
                      <a:pos x="80" y="204"/>
                    </a:cxn>
                    <a:cxn ang="0">
                      <a:pos x="11" y="133"/>
                    </a:cxn>
                    <a:cxn ang="0">
                      <a:pos x="16" y="140"/>
                    </a:cxn>
                    <a:cxn ang="0">
                      <a:pos x="25" y="149"/>
                    </a:cxn>
                    <a:cxn ang="0">
                      <a:pos x="36" y="161"/>
                    </a:cxn>
                    <a:cxn ang="0">
                      <a:pos x="44" y="167"/>
                    </a:cxn>
                    <a:cxn ang="0">
                      <a:pos x="53" y="174"/>
                    </a:cxn>
                    <a:cxn ang="0">
                      <a:pos x="80" y="194"/>
                    </a:cxn>
                    <a:cxn ang="0">
                      <a:pos x="92" y="186"/>
                    </a:cxn>
                    <a:cxn ang="0">
                      <a:pos x="102" y="179"/>
                    </a:cxn>
                    <a:cxn ang="0">
                      <a:pos x="118" y="164"/>
                    </a:cxn>
                    <a:cxn ang="0">
                      <a:pos x="131" y="151"/>
                    </a:cxn>
                    <a:cxn ang="0">
                      <a:pos x="140" y="143"/>
                    </a:cxn>
                    <a:cxn ang="0">
                      <a:pos x="146" y="133"/>
                    </a:cxn>
                    <a:cxn ang="0">
                      <a:pos x="153" y="125"/>
                    </a:cxn>
                    <a:cxn ang="0">
                      <a:pos x="158" y="115"/>
                    </a:cxn>
                    <a:cxn ang="0">
                      <a:pos x="163" y="105"/>
                    </a:cxn>
                    <a:cxn ang="0">
                      <a:pos x="166" y="94"/>
                    </a:cxn>
                    <a:cxn ang="0">
                      <a:pos x="169" y="82"/>
                    </a:cxn>
                    <a:cxn ang="0">
                      <a:pos x="172" y="71"/>
                    </a:cxn>
                    <a:cxn ang="0">
                      <a:pos x="176" y="51"/>
                    </a:cxn>
                    <a:cxn ang="0">
                      <a:pos x="177" y="39"/>
                    </a:cxn>
                    <a:cxn ang="0">
                      <a:pos x="179" y="16"/>
                    </a:cxn>
                    <a:cxn ang="0">
                      <a:pos x="11" y="133"/>
                    </a:cxn>
                  </a:cxnLst>
                  <a:rect l="0" t="0" r="r" b="b"/>
                  <a:pathLst>
                    <a:path w="187" h="204">
                      <a:moveTo>
                        <a:pt x="80" y="204"/>
                      </a:moveTo>
                      <a:lnTo>
                        <a:pt x="56" y="187"/>
                      </a:lnTo>
                      <a:lnTo>
                        <a:pt x="48" y="181"/>
                      </a:lnTo>
                      <a:lnTo>
                        <a:pt x="31" y="167"/>
                      </a:lnTo>
                      <a:lnTo>
                        <a:pt x="20" y="156"/>
                      </a:lnTo>
                      <a:lnTo>
                        <a:pt x="10" y="144"/>
                      </a:lnTo>
                      <a:lnTo>
                        <a:pt x="2" y="135"/>
                      </a:lnTo>
                      <a:lnTo>
                        <a:pt x="0" y="130"/>
                      </a:lnTo>
                      <a:lnTo>
                        <a:pt x="187" y="0"/>
                      </a:lnTo>
                      <a:lnTo>
                        <a:pt x="186" y="26"/>
                      </a:lnTo>
                      <a:lnTo>
                        <a:pt x="184" y="52"/>
                      </a:lnTo>
                      <a:lnTo>
                        <a:pt x="181" y="72"/>
                      </a:lnTo>
                      <a:lnTo>
                        <a:pt x="177" y="85"/>
                      </a:lnTo>
                      <a:lnTo>
                        <a:pt x="174" y="97"/>
                      </a:lnTo>
                      <a:lnTo>
                        <a:pt x="171" y="108"/>
                      </a:lnTo>
                      <a:lnTo>
                        <a:pt x="166" y="118"/>
                      </a:lnTo>
                      <a:lnTo>
                        <a:pt x="159" y="128"/>
                      </a:lnTo>
                      <a:lnTo>
                        <a:pt x="153" y="138"/>
                      </a:lnTo>
                      <a:lnTo>
                        <a:pt x="146" y="148"/>
                      </a:lnTo>
                      <a:lnTo>
                        <a:pt x="138" y="158"/>
                      </a:lnTo>
                      <a:lnTo>
                        <a:pt x="125" y="169"/>
                      </a:lnTo>
                      <a:lnTo>
                        <a:pt x="115" y="177"/>
                      </a:lnTo>
                      <a:lnTo>
                        <a:pt x="107" y="186"/>
                      </a:lnTo>
                      <a:lnTo>
                        <a:pt x="97" y="192"/>
                      </a:lnTo>
                      <a:lnTo>
                        <a:pt x="80" y="204"/>
                      </a:lnTo>
                      <a:close/>
                      <a:moveTo>
                        <a:pt x="11" y="133"/>
                      </a:moveTo>
                      <a:lnTo>
                        <a:pt x="16" y="140"/>
                      </a:lnTo>
                      <a:lnTo>
                        <a:pt x="25" y="149"/>
                      </a:lnTo>
                      <a:lnTo>
                        <a:pt x="36" y="161"/>
                      </a:lnTo>
                      <a:lnTo>
                        <a:pt x="44" y="167"/>
                      </a:lnTo>
                      <a:lnTo>
                        <a:pt x="53" y="174"/>
                      </a:lnTo>
                      <a:lnTo>
                        <a:pt x="80" y="194"/>
                      </a:lnTo>
                      <a:lnTo>
                        <a:pt x="92" y="186"/>
                      </a:lnTo>
                      <a:lnTo>
                        <a:pt x="102" y="179"/>
                      </a:lnTo>
                      <a:lnTo>
                        <a:pt x="118" y="164"/>
                      </a:lnTo>
                      <a:lnTo>
                        <a:pt x="131" y="151"/>
                      </a:lnTo>
                      <a:lnTo>
                        <a:pt x="140" y="143"/>
                      </a:lnTo>
                      <a:lnTo>
                        <a:pt x="146" y="133"/>
                      </a:lnTo>
                      <a:lnTo>
                        <a:pt x="153" y="125"/>
                      </a:lnTo>
                      <a:lnTo>
                        <a:pt x="158" y="115"/>
                      </a:lnTo>
                      <a:lnTo>
                        <a:pt x="163" y="105"/>
                      </a:lnTo>
                      <a:lnTo>
                        <a:pt x="166" y="94"/>
                      </a:lnTo>
                      <a:lnTo>
                        <a:pt x="169" y="82"/>
                      </a:lnTo>
                      <a:lnTo>
                        <a:pt x="172" y="71"/>
                      </a:lnTo>
                      <a:lnTo>
                        <a:pt x="176" y="51"/>
                      </a:lnTo>
                      <a:lnTo>
                        <a:pt x="177" y="39"/>
                      </a:lnTo>
                      <a:lnTo>
                        <a:pt x="179" y="16"/>
                      </a:lnTo>
                      <a:lnTo>
                        <a:pt x="11" y="133"/>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6" name="Freeform 674"/>
                <p:cNvSpPr>
                  <a:spLocks noEditPoints="1"/>
                </p:cNvSpPr>
                <p:nvPr/>
              </p:nvSpPr>
              <p:spPr bwMode="auto">
                <a:xfrm>
                  <a:off x="4836842" y="3332368"/>
                  <a:ext cx="213723" cy="153371"/>
                </a:xfrm>
                <a:custGeom>
                  <a:avLst/>
                  <a:gdLst/>
                  <a:ahLst/>
                  <a:cxnLst>
                    <a:cxn ang="0">
                      <a:pos x="20" y="163"/>
                    </a:cxn>
                    <a:cxn ang="0">
                      <a:pos x="13" y="143"/>
                    </a:cxn>
                    <a:cxn ang="0">
                      <a:pos x="9" y="121"/>
                    </a:cxn>
                    <a:cxn ang="0">
                      <a:pos x="9" y="115"/>
                    </a:cxn>
                    <a:cxn ang="0">
                      <a:pos x="5" y="100"/>
                    </a:cxn>
                    <a:cxn ang="0">
                      <a:pos x="0" y="39"/>
                    </a:cxn>
                    <a:cxn ang="0">
                      <a:pos x="104" y="0"/>
                    </a:cxn>
                    <a:cxn ang="0">
                      <a:pos x="201" y="36"/>
                    </a:cxn>
                    <a:cxn ang="0">
                      <a:pos x="20" y="163"/>
                    </a:cxn>
                    <a:cxn ang="0">
                      <a:pos x="9" y="44"/>
                    </a:cxn>
                    <a:cxn ang="0">
                      <a:pos x="12" y="84"/>
                    </a:cxn>
                    <a:cxn ang="0">
                      <a:pos x="13" y="98"/>
                    </a:cxn>
                    <a:cxn ang="0">
                      <a:pos x="18" y="128"/>
                    </a:cxn>
                    <a:cxn ang="0">
                      <a:pos x="23" y="149"/>
                    </a:cxn>
                    <a:cxn ang="0">
                      <a:pos x="183" y="39"/>
                    </a:cxn>
                    <a:cxn ang="0">
                      <a:pos x="104" y="10"/>
                    </a:cxn>
                    <a:cxn ang="0">
                      <a:pos x="9" y="44"/>
                    </a:cxn>
                  </a:cxnLst>
                  <a:rect l="0" t="0" r="r" b="b"/>
                  <a:pathLst>
                    <a:path w="201" h="163">
                      <a:moveTo>
                        <a:pt x="20" y="163"/>
                      </a:moveTo>
                      <a:lnTo>
                        <a:pt x="13" y="143"/>
                      </a:lnTo>
                      <a:lnTo>
                        <a:pt x="9" y="121"/>
                      </a:lnTo>
                      <a:lnTo>
                        <a:pt x="9" y="115"/>
                      </a:lnTo>
                      <a:lnTo>
                        <a:pt x="5" y="100"/>
                      </a:lnTo>
                      <a:lnTo>
                        <a:pt x="0" y="39"/>
                      </a:lnTo>
                      <a:lnTo>
                        <a:pt x="104" y="0"/>
                      </a:lnTo>
                      <a:lnTo>
                        <a:pt x="201" y="36"/>
                      </a:lnTo>
                      <a:lnTo>
                        <a:pt x="20" y="163"/>
                      </a:lnTo>
                      <a:close/>
                      <a:moveTo>
                        <a:pt x="9" y="44"/>
                      </a:moveTo>
                      <a:lnTo>
                        <a:pt x="12" y="84"/>
                      </a:lnTo>
                      <a:lnTo>
                        <a:pt x="13" y="98"/>
                      </a:lnTo>
                      <a:lnTo>
                        <a:pt x="18" y="128"/>
                      </a:lnTo>
                      <a:lnTo>
                        <a:pt x="23" y="149"/>
                      </a:lnTo>
                      <a:lnTo>
                        <a:pt x="183" y="39"/>
                      </a:lnTo>
                      <a:lnTo>
                        <a:pt x="104" y="10"/>
                      </a:lnTo>
                      <a:lnTo>
                        <a:pt x="9" y="44"/>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7" name="Rectangle 765"/>
                <p:cNvSpPr>
                  <a:spLocks noChangeArrowheads="1"/>
                </p:cNvSpPr>
                <p:nvPr/>
              </p:nvSpPr>
              <p:spPr bwMode="auto">
                <a:xfrm>
                  <a:off x="5160084" y="3446219"/>
                  <a:ext cx="9570" cy="34814"/>
                </a:xfrm>
                <a:prstGeom prst="rect">
                  <a:avLst/>
                </a:prstGeom>
                <a:no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8" name="Rectangle 766"/>
                <p:cNvSpPr>
                  <a:spLocks noChangeArrowheads="1"/>
                </p:cNvSpPr>
                <p:nvPr/>
              </p:nvSpPr>
              <p:spPr bwMode="auto">
                <a:xfrm>
                  <a:off x="5160084" y="3508320"/>
                  <a:ext cx="9570" cy="33873"/>
                </a:xfrm>
                <a:prstGeom prst="rect">
                  <a:avLst/>
                </a:prstGeom>
                <a:no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9" name="Freeform 767"/>
                <p:cNvSpPr>
                  <a:spLocks noEditPoints="1"/>
                </p:cNvSpPr>
                <p:nvPr/>
              </p:nvSpPr>
              <p:spPr bwMode="auto">
                <a:xfrm>
                  <a:off x="5140945" y="3477270"/>
                  <a:ext cx="47849" cy="32933"/>
                </a:xfrm>
                <a:custGeom>
                  <a:avLst/>
                  <a:gdLst/>
                  <a:ahLst/>
                  <a:cxnLst>
                    <a:cxn ang="0">
                      <a:pos x="45" y="35"/>
                    </a:cxn>
                    <a:cxn ang="0">
                      <a:pos x="0" y="35"/>
                    </a:cxn>
                    <a:cxn ang="0">
                      <a:pos x="0" y="0"/>
                    </a:cxn>
                    <a:cxn ang="0">
                      <a:pos x="45" y="0"/>
                    </a:cxn>
                    <a:cxn ang="0">
                      <a:pos x="45" y="35"/>
                    </a:cxn>
                    <a:cxn ang="0">
                      <a:pos x="8" y="27"/>
                    </a:cxn>
                    <a:cxn ang="0">
                      <a:pos x="35" y="27"/>
                    </a:cxn>
                    <a:cxn ang="0">
                      <a:pos x="35" y="9"/>
                    </a:cxn>
                    <a:cxn ang="0">
                      <a:pos x="8" y="9"/>
                    </a:cxn>
                    <a:cxn ang="0">
                      <a:pos x="8" y="27"/>
                    </a:cxn>
                  </a:cxnLst>
                  <a:rect l="0" t="0" r="r" b="b"/>
                  <a:pathLst>
                    <a:path w="45" h="35">
                      <a:moveTo>
                        <a:pt x="45" y="35"/>
                      </a:moveTo>
                      <a:lnTo>
                        <a:pt x="0" y="35"/>
                      </a:lnTo>
                      <a:lnTo>
                        <a:pt x="0" y="0"/>
                      </a:lnTo>
                      <a:lnTo>
                        <a:pt x="45" y="0"/>
                      </a:lnTo>
                      <a:lnTo>
                        <a:pt x="45" y="35"/>
                      </a:lnTo>
                      <a:close/>
                      <a:moveTo>
                        <a:pt x="8" y="27"/>
                      </a:moveTo>
                      <a:lnTo>
                        <a:pt x="35" y="27"/>
                      </a:lnTo>
                      <a:lnTo>
                        <a:pt x="35" y="9"/>
                      </a:lnTo>
                      <a:lnTo>
                        <a:pt x="8" y="9"/>
                      </a:lnTo>
                      <a:lnTo>
                        <a:pt x="8" y="27"/>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nvGrpSpPr>
              <p:cNvPr id="3" name="Group 2"/>
              <p:cNvGrpSpPr>
                <a:grpSpLocks noChangeAspect="1"/>
              </p:cNvGrpSpPr>
              <p:nvPr/>
            </p:nvGrpSpPr>
            <p:grpSpPr>
              <a:xfrm>
                <a:off x="4729672" y="2981052"/>
                <a:ext cx="369775" cy="360000"/>
                <a:chOff x="8188384" y="2892749"/>
                <a:chExt cx="455134" cy="443102"/>
              </a:xfrm>
            </p:grpSpPr>
            <p:sp>
              <p:nvSpPr>
                <p:cNvPr id="310" name="Freeform 904"/>
                <p:cNvSpPr>
                  <a:spLocks noEditPoints="1"/>
                </p:cNvSpPr>
                <p:nvPr/>
              </p:nvSpPr>
              <p:spPr bwMode="auto">
                <a:xfrm>
                  <a:off x="8384852" y="2970414"/>
                  <a:ext cx="26657" cy="22891"/>
                </a:xfrm>
                <a:custGeom>
                  <a:avLst/>
                  <a:gdLst/>
                  <a:ahLst/>
                  <a:cxnLst>
                    <a:cxn ang="0">
                      <a:pos x="9" y="28"/>
                    </a:cxn>
                    <a:cxn ang="0">
                      <a:pos x="8" y="28"/>
                    </a:cxn>
                    <a:cxn ang="0">
                      <a:pos x="3" y="23"/>
                    </a:cxn>
                    <a:cxn ang="0">
                      <a:pos x="1" y="23"/>
                    </a:cxn>
                    <a:cxn ang="0">
                      <a:pos x="4" y="20"/>
                    </a:cxn>
                    <a:cxn ang="0">
                      <a:pos x="0" y="16"/>
                    </a:cxn>
                    <a:cxn ang="0">
                      <a:pos x="0" y="16"/>
                    </a:cxn>
                    <a:cxn ang="0">
                      <a:pos x="0" y="13"/>
                    </a:cxn>
                    <a:cxn ang="0">
                      <a:pos x="0" y="11"/>
                    </a:cxn>
                    <a:cxn ang="0">
                      <a:pos x="4" y="10"/>
                    </a:cxn>
                    <a:cxn ang="0">
                      <a:pos x="1" y="7"/>
                    </a:cxn>
                    <a:cxn ang="0">
                      <a:pos x="3" y="7"/>
                    </a:cxn>
                    <a:cxn ang="0">
                      <a:pos x="6" y="8"/>
                    </a:cxn>
                    <a:cxn ang="0">
                      <a:pos x="8" y="2"/>
                    </a:cxn>
                    <a:cxn ang="0">
                      <a:pos x="8" y="2"/>
                    </a:cxn>
                    <a:cxn ang="0">
                      <a:pos x="13" y="5"/>
                    </a:cxn>
                    <a:cxn ang="0">
                      <a:pos x="14" y="0"/>
                    </a:cxn>
                    <a:cxn ang="0">
                      <a:pos x="23" y="3"/>
                    </a:cxn>
                    <a:cxn ang="0">
                      <a:pos x="24" y="3"/>
                    </a:cxn>
                    <a:cxn ang="0">
                      <a:pos x="27" y="15"/>
                    </a:cxn>
                    <a:cxn ang="0">
                      <a:pos x="23" y="20"/>
                    </a:cxn>
                    <a:cxn ang="0">
                      <a:pos x="23" y="25"/>
                    </a:cxn>
                    <a:cxn ang="0">
                      <a:pos x="18" y="23"/>
                    </a:cxn>
                    <a:cxn ang="0">
                      <a:pos x="14" y="28"/>
                    </a:cxn>
                    <a:cxn ang="0">
                      <a:pos x="13" y="25"/>
                    </a:cxn>
                    <a:cxn ang="0">
                      <a:pos x="16" y="20"/>
                    </a:cxn>
                    <a:cxn ang="0">
                      <a:pos x="16" y="20"/>
                    </a:cxn>
                    <a:cxn ang="0">
                      <a:pos x="19" y="23"/>
                    </a:cxn>
                    <a:cxn ang="0">
                      <a:pos x="18" y="16"/>
                    </a:cxn>
                    <a:cxn ang="0">
                      <a:pos x="19" y="16"/>
                    </a:cxn>
                    <a:cxn ang="0">
                      <a:pos x="19" y="16"/>
                    </a:cxn>
                    <a:cxn ang="0">
                      <a:pos x="19" y="15"/>
                    </a:cxn>
                    <a:cxn ang="0">
                      <a:pos x="19" y="15"/>
                    </a:cxn>
                    <a:cxn ang="0">
                      <a:pos x="19" y="13"/>
                    </a:cxn>
                    <a:cxn ang="0">
                      <a:pos x="19" y="13"/>
                    </a:cxn>
                    <a:cxn ang="0">
                      <a:pos x="21" y="8"/>
                    </a:cxn>
                    <a:cxn ang="0">
                      <a:pos x="21" y="7"/>
                    </a:cxn>
                    <a:cxn ang="0">
                      <a:pos x="19" y="5"/>
                    </a:cxn>
                    <a:cxn ang="0">
                      <a:pos x="18" y="5"/>
                    </a:cxn>
                    <a:cxn ang="0">
                      <a:pos x="16" y="5"/>
                    </a:cxn>
                    <a:cxn ang="0">
                      <a:pos x="14" y="8"/>
                    </a:cxn>
                    <a:cxn ang="0">
                      <a:pos x="13" y="8"/>
                    </a:cxn>
                    <a:cxn ang="0">
                      <a:pos x="8" y="5"/>
                    </a:cxn>
                    <a:cxn ang="0">
                      <a:pos x="8" y="7"/>
                    </a:cxn>
                    <a:cxn ang="0">
                      <a:pos x="8" y="13"/>
                    </a:cxn>
                    <a:cxn ang="0">
                      <a:pos x="8" y="15"/>
                    </a:cxn>
                    <a:cxn ang="0">
                      <a:pos x="8" y="15"/>
                    </a:cxn>
                    <a:cxn ang="0">
                      <a:pos x="8" y="16"/>
                    </a:cxn>
                    <a:cxn ang="0">
                      <a:pos x="8" y="16"/>
                    </a:cxn>
                    <a:cxn ang="0">
                      <a:pos x="11" y="20"/>
                    </a:cxn>
                    <a:cxn ang="0">
                      <a:pos x="11" y="20"/>
                    </a:cxn>
                    <a:cxn ang="0">
                      <a:pos x="13" y="20"/>
                    </a:cxn>
                    <a:cxn ang="0">
                      <a:pos x="13" y="20"/>
                    </a:cxn>
                  </a:cxnLst>
                  <a:rect l="0" t="0" r="r" b="b"/>
                  <a:pathLst>
                    <a:path w="27" h="28">
                      <a:moveTo>
                        <a:pt x="14" y="28"/>
                      </a:moveTo>
                      <a:lnTo>
                        <a:pt x="9" y="28"/>
                      </a:lnTo>
                      <a:lnTo>
                        <a:pt x="11" y="23"/>
                      </a:lnTo>
                      <a:lnTo>
                        <a:pt x="8" y="28"/>
                      </a:lnTo>
                      <a:lnTo>
                        <a:pt x="4" y="25"/>
                      </a:lnTo>
                      <a:lnTo>
                        <a:pt x="3" y="23"/>
                      </a:lnTo>
                      <a:lnTo>
                        <a:pt x="6" y="20"/>
                      </a:lnTo>
                      <a:lnTo>
                        <a:pt x="1" y="23"/>
                      </a:lnTo>
                      <a:lnTo>
                        <a:pt x="1" y="21"/>
                      </a:lnTo>
                      <a:lnTo>
                        <a:pt x="4" y="20"/>
                      </a:lnTo>
                      <a:lnTo>
                        <a:pt x="1" y="21"/>
                      </a:lnTo>
                      <a:lnTo>
                        <a:pt x="0" y="16"/>
                      </a:lnTo>
                      <a:lnTo>
                        <a:pt x="4" y="16"/>
                      </a:lnTo>
                      <a:lnTo>
                        <a:pt x="0" y="16"/>
                      </a:lnTo>
                      <a:lnTo>
                        <a:pt x="0" y="15"/>
                      </a:lnTo>
                      <a:lnTo>
                        <a:pt x="0" y="13"/>
                      </a:lnTo>
                      <a:lnTo>
                        <a:pt x="4" y="13"/>
                      </a:lnTo>
                      <a:lnTo>
                        <a:pt x="0" y="11"/>
                      </a:lnTo>
                      <a:lnTo>
                        <a:pt x="1" y="8"/>
                      </a:lnTo>
                      <a:lnTo>
                        <a:pt x="4" y="10"/>
                      </a:lnTo>
                      <a:lnTo>
                        <a:pt x="1" y="7"/>
                      </a:lnTo>
                      <a:lnTo>
                        <a:pt x="1" y="7"/>
                      </a:lnTo>
                      <a:lnTo>
                        <a:pt x="6" y="8"/>
                      </a:lnTo>
                      <a:lnTo>
                        <a:pt x="3" y="7"/>
                      </a:lnTo>
                      <a:lnTo>
                        <a:pt x="3" y="5"/>
                      </a:lnTo>
                      <a:lnTo>
                        <a:pt x="6" y="8"/>
                      </a:lnTo>
                      <a:lnTo>
                        <a:pt x="3" y="5"/>
                      </a:lnTo>
                      <a:lnTo>
                        <a:pt x="8" y="2"/>
                      </a:lnTo>
                      <a:lnTo>
                        <a:pt x="9" y="5"/>
                      </a:lnTo>
                      <a:lnTo>
                        <a:pt x="8" y="2"/>
                      </a:lnTo>
                      <a:lnTo>
                        <a:pt x="11" y="0"/>
                      </a:lnTo>
                      <a:lnTo>
                        <a:pt x="13" y="5"/>
                      </a:lnTo>
                      <a:lnTo>
                        <a:pt x="13" y="0"/>
                      </a:lnTo>
                      <a:lnTo>
                        <a:pt x="14" y="0"/>
                      </a:lnTo>
                      <a:lnTo>
                        <a:pt x="23" y="3"/>
                      </a:lnTo>
                      <a:lnTo>
                        <a:pt x="23" y="3"/>
                      </a:lnTo>
                      <a:lnTo>
                        <a:pt x="21" y="7"/>
                      </a:lnTo>
                      <a:lnTo>
                        <a:pt x="24" y="3"/>
                      </a:lnTo>
                      <a:lnTo>
                        <a:pt x="26" y="8"/>
                      </a:lnTo>
                      <a:lnTo>
                        <a:pt x="27" y="15"/>
                      </a:lnTo>
                      <a:lnTo>
                        <a:pt x="26" y="21"/>
                      </a:lnTo>
                      <a:lnTo>
                        <a:pt x="23" y="20"/>
                      </a:lnTo>
                      <a:lnTo>
                        <a:pt x="26" y="21"/>
                      </a:lnTo>
                      <a:lnTo>
                        <a:pt x="23" y="25"/>
                      </a:lnTo>
                      <a:lnTo>
                        <a:pt x="19" y="26"/>
                      </a:lnTo>
                      <a:lnTo>
                        <a:pt x="18" y="23"/>
                      </a:lnTo>
                      <a:lnTo>
                        <a:pt x="19" y="28"/>
                      </a:lnTo>
                      <a:lnTo>
                        <a:pt x="14" y="28"/>
                      </a:lnTo>
                      <a:close/>
                      <a:moveTo>
                        <a:pt x="13" y="20"/>
                      </a:moveTo>
                      <a:lnTo>
                        <a:pt x="13" y="25"/>
                      </a:lnTo>
                      <a:lnTo>
                        <a:pt x="13" y="20"/>
                      </a:lnTo>
                      <a:lnTo>
                        <a:pt x="16" y="20"/>
                      </a:lnTo>
                      <a:lnTo>
                        <a:pt x="18" y="23"/>
                      </a:lnTo>
                      <a:lnTo>
                        <a:pt x="16" y="20"/>
                      </a:lnTo>
                      <a:lnTo>
                        <a:pt x="16" y="20"/>
                      </a:lnTo>
                      <a:lnTo>
                        <a:pt x="19" y="23"/>
                      </a:lnTo>
                      <a:lnTo>
                        <a:pt x="18" y="18"/>
                      </a:lnTo>
                      <a:lnTo>
                        <a:pt x="18" y="16"/>
                      </a:lnTo>
                      <a:lnTo>
                        <a:pt x="23" y="18"/>
                      </a:lnTo>
                      <a:lnTo>
                        <a:pt x="19" y="16"/>
                      </a:lnTo>
                      <a:lnTo>
                        <a:pt x="23" y="18"/>
                      </a:lnTo>
                      <a:lnTo>
                        <a:pt x="19" y="16"/>
                      </a:lnTo>
                      <a:lnTo>
                        <a:pt x="23" y="16"/>
                      </a:lnTo>
                      <a:lnTo>
                        <a:pt x="19" y="15"/>
                      </a:lnTo>
                      <a:lnTo>
                        <a:pt x="23" y="15"/>
                      </a:lnTo>
                      <a:lnTo>
                        <a:pt x="19" y="15"/>
                      </a:lnTo>
                      <a:lnTo>
                        <a:pt x="23" y="13"/>
                      </a:lnTo>
                      <a:lnTo>
                        <a:pt x="19" y="13"/>
                      </a:lnTo>
                      <a:lnTo>
                        <a:pt x="23" y="11"/>
                      </a:lnTo>
                      <a:lnTo>
                        <a:pt x="19" y="13"/>
                      </a:lnTo>
                      <a:lnTo>
                        <a:pt x="18" y="11"/>
                      </a:lnTo>
                      <a:lnTo>
                        <a:pt x="21" y="8"/>
                      </a:lnTo>
                      <a:lnTo>
                        <a:pt x="18" y="10"/>
                      </a:lnTo>
                      <a:lnTo>
                        <a:pt x="21" y="7"/>
                      </a:lnTo>
                      <a:lnTo>
                        <a:pt x="18" y="10"/>
                      </a:lnTo>
                      <a:lnTo>
                        <a:pt x="19" y="5"/>
                      </a:lnTo>
                      <a:lnTo>
                        <a:pt x="16" y="8"/>
                      </a:lnTo>
                      <a:lnTo>
                        <a:pt x="18" y="5"/>
                      </a:lnTo>
                      <a:lnTo>
                        <a:pt x="16" y="8"/>
                      </a:lnTo>
                      <a:lnTo>
                        <a:pt x="16" y="5"/>
                      </a:lnTo>
                      <a:lnTo>
                        <a:pt x="14" y="8"/>
                      </a:lnTo>
                      <a:lnTo>
                        <a:pt x="14" y="8"/>
                      </a:lnTo>
                      <a:lnTo>
                        <a:pt x="13" y="5"/>
                      </a:lnTo>
                      <a:lnTo>
                        <a:pt x="13" y="8"/>
                      </a:lnTo>
                      <a:lnTo>
                        <a:pt x="11" y="8"/>
                      </a:lnTo>
                      <a:lnTo>
                        <a:pt x="8" y="5"/>
                      </a:lnTo>
                      <a:lnTo>
                        <a:pt x="11" y="10"/>
                      </a:lnTo>
                      <a:lnTo>
                        <a:pt x="8" y="7"/>
                      </a:lnTo>
                      <a:lnTo>
                        <a:pt x="9" y="10"/>
                      </a:lnTo>
                      <a:lnTo>
                        <a:pt x="8" y="13"/>
                      </a:lnTo>
                      <a:lnTo>
                        <a:pt x="4" y="13"/>
                      </a:lnTo>
                      <a:lnTo>
                        <a:pt x="8" y="15"/>
                      </a:lnTo>
                      <a:lnTo>
                        <a:pt x="4" y="15"/>
                      </a:lnTo>
                      <a:lnTo>
                        <a:pt x="8" y="15"/>
                      </a:lnTo>
                      <a:lnTo>
                        <a:pt x="4" y="16"/>
                      </a:lnTo>
                      <a:lnTo>
                        <a:pt x="8" y="16"/>
                      </a:lnTo>
                      <a:lnTo>
                        <a:pt x="4" y="18"/>
                      </a:lnTo>
                      <a:lnTo>
                        <a:pt x="8" y="16"/>
                      </a:lnTo>
                      <a:lnTo>
                        <a:pt x="9" y="18"/>
                      </a:lnTo>
                      <a:lnTo>
                        <a:pt x="11" y="20"/>
                      </a:lnTo>
                      <a:lnTo>
                        <a:pt x="9" y="23"/>
                      </a:lnTo>
                      <a:lnTo>
                        <a:pt x="11" y="20"/>
                      </a:lnTo>
                      <a:lnTo>
                        <a:pt x="13" y="20"/>
                      </a:lnTo>
                      <a:lnTo>
                        <a:pt x="13" y="20"/>
                      </a:lnTo>
                      <a:lnTo>
                        <a:pt x="13" y="20"/>
                      </a:lnTo>
                      <a:lnTo>
                        <a:pt x="13" y="20"/>
                      </a:lnTo>
                      <a:lnTo>
                        <a:pt x="13"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1" name="Freeform 905"/>
                <p:cNvSpPr>
                  <a:spLocks noEditPoints="1"/>
                </p:cNvSpPr>
                <p:nvPr/>
              </p:nvSpPr>
              <p:spPr bwMode="auto">
                <a:xfrm>
                  <a:off x="8392750" y="3091409"/>
                  <a:ext cx="250768" cy="240354"/>
                </a:xfrm>
                <a:custGeom>
                  <a:avLst/>
                  <a:gdLst/>
                  <a:ahLst/>
                  <a:cxnLst>
                    <a:cxn ang="0">
                      <a:pos x="113" y="287"/>
                    </a:cxn>
                    <a:cxn ang="0">
                      <a:pos x="75" y="261"/>
                    </a:cxn>
                    <a:cxn ang="0">
                      <a:pos x="51" y="240"/>
                    </a:cxn>
                    <a:cxn ang="0">
                      <a:pos x="33" y="218"/>
                    </a:cxn>
                    <a:cxn ang="0">
                      <a:pos x="23" y="200"/>
                    </a:cxn>
                    <a:cxn ang="0">
                      <a:pos x="15" y="177"/>
                    </a:cxn>
                    <a:cxn ang="0">
                      <a:pos x="6" y="131"/>
                    </a:cxn>
                    <a:cxn ang="0">
                      <a:pos x="0" y="47"/>
                    </a:cxn>
                    <a:cxn ang="0">
                      <a:pos x="253" y="47"/>
                    </a:cxn>
                    <a:cxn ang="0">
                      <a:pos x="254" y="85"/>
                    </a:cxn>
                    <a:cxn ang="0">
                      <a:pos x="251" y="130"/>
                    </a:cxn>
                    <a:cxn ang="0">
                      <a:pos x="246" y="161"/>
                    </a:cxn>
                    <a:cxn ang="0">
                      <a:pos x="238" y="184"/>
                    </a:cxn>
                    <a:cxn ang="0">
                      <a:pos x="226" y="207"/>
                    </a:cxn>
                    <a:cxn ang="0">
                      <a:pos x="212" y="228"/>
                    </a:cxn>
                    <a:cxn ang="0">
                      <a:pos x="190" y="250"/>
                    </a:cxn>
                    <a:cxn ang="0">
                      <a:pos x="154" y="277"/>
                    </a:cxn>
                    <a:cxn ang="0">
                      <a:pos x="8" y="54"/>
                    </a:cxn>
                    <a:cxn ang="0">
                      <a:pos x="13" y="123"/>
                    </a:cxn>
                    <a:cxn ang="0">
                      <a:pos x="21" y="167"/>
                    </a:cxn>
                    <a:cxn ang="0">
                      <a:pos x="28" y="190"/>
                    </a:cxn>
                    <a:cxn ang="0">
                      <a:pos x="38" y="210"/>
                    </a:cxn>
                    <a:cxn ang="0">
                      <a:pos x="49" y="227"/>
                    </a:cxn>
                    <a:cxn ang="0">
                      <a:pos x="77" y="251"/>
                    </a:cxn>
                    <a:cxn ang="0">
                      <a:pos x="128" y="284"/>
                    </a:cxn>
                    <a:cxn ang="0">
                      <a:pos x="164" y="259"/>
                    </a:cxn>
                    <a:cxn ang="0">
                      <a:pos x="194" y="235"/>
                    </a:cxn>
                    <a:cxn ang="0">
                      <a:pos x="208" y="217"/>
                    </a:cxn>
                    <a:cxn ang="0">
                      <a:pos x="222" y="197"/>
                    </a:cxn>
                    <a:cxn ang="0">
                      <a:pos x="231" y="176"/>
                    </a:cxn>
                    <a:cxn ang="0">
                      <a:pos x="238" y="153"/>
                    </a:cxn>
                    <a:cxn ang="0">
                      <a:pos x="245" y="112"/>
                    </a:cxn>
                    <a:cxn ang="0">
                      <a:pos x="245" y="54"/>
                    </a:cxn>
                    <a:cxn ang="0">
                      <a:pos x="8" y="54"/>
                    </a:cxn>
                  </a:cxnLst>
                  <a:rect l="0" t="0" r="r" b="b"/>
                  <a:pathLst>
                    <a:path w="254" h="294">
                      <a:moveTo>
                        <a:pt x="128" y="294"/>
                      </a:moveTo>
                      <a:lnTo>
                        <a:pt x="113" y="287"/>
                      </a:lnTo>
                      <a:lnTo>
                        <a:pt x="90" y="273"/>
                      </a:lnTo>
                      <a:lnTo>
                        <a:pt x="75" y="261"/>
                      </a:lnTo>
                      <a:lnTo>
                        <a:pt x="62" y="251"/>
                      </a:lnTo>
                      <a:lnTo>
                        <a:pt x="51" y="240"/>
                      </a:lnTo>
                      <a:lnTo>
                        <a:pt x="39" y="228"/>
                      </a:lnTo>
                      <a:lnTo>
                        <a:pt x="33" y="218"/>
                      </a:lnTo>
                      <a:lnTo>
                        <a:pt x="28" y="210"/>
                      </a:lnTo>
                      <a:lnTo>
                        <a:pt x="23" y="200"/>
                      </a:lnTo>
                      <a:lnTo>
                        <a:pt x="18" y="189"/>
                      </a:lnTo>
                      <a:lnTo>
                        <a:pt x="15" y="177"/>
                      </a:lnTo>
                      <a:lnTo>
                        <a:pt x="10" y="158"/>
                      </a:lnTo>
                      <a:lnTo>
                        <a:pt x="6" y="131"/>
                      </a:lnTo>
                      <a:lnTo>
                        <a:pt x="1" y="89"/>
                      </a:lnTo>
                      <a:lnTo>
                        <a:pt x="0" y="47"/>
                      </a:lnTo>
                      <a:lnTo>
                        <a:pt x="125" y="0"/>
                      </a:lnTo>
                      <a:lnTo>
                        <a:pt x="253" y="47"/>
                      </a:lnTo>
                      <a:lnTo>
                        <a:pt x="254" y="75"/>
                      </a:lnTo>
                      <a:lnTo>
                        <a:pt x="254" y="85"/>
                      </a:lnTo>
                      <a:lnTo>
                        <a:pt x="253" y="112"/>
                      </a:lnTo>
                      <a:lnTo>
                        <a:pt x="251" y="130"/>
                      </a:lnTo>
                      <a:lnTo>
                        <a:pt x="248" y="148"/>
                      </a:lnTo>
                      <a:lnTo>
                        <a:pt x="246" y="161"/>
                      </a:lnTo>
                      <a:lnTo>
                        <a:pt x="241" y="172"/>
                      </a:lnTo>
                      <a:lnTo>
                        <a:pt x="238" y="184"/>
                      </a:lnTo>
                      <a:lnTo>
                        <a:pt x="233" y="195"/>
                      </a:lnTo>
                      <a:lnTo>
                        <a:pt x="226" y="207"/>
                      </a:lnTo>
                      <a:lnTo>
                        <a:pt x="220" y="218"/>
                      </a:lnTo>
                      <a:lnTo>
                        <a:pt x="212" y="228"/>
                      </a:lnTo>
                      <a:lnTo>
                        <a:pt x="203" y="236"/>
                      </a:lnTo>
                      <a:lnTo>
                        <a:pt x="190" y="250"/>
                      </a:lnTo>
                      <a:lnTo>
                        <a:pt x="174" y="264"/>
                      </a:lnTo>
                      <a:lnTo>
                        <a:pt x="154" y="277"/>
                      </a:lnTo>
                      <a:lnTo>
                        <a:pt x="128" y="294"/>
                      </a:lnTo>
                      <a:close/>
                      <a:moveTo>
                        <a:pt x="8" y="54"/>
                      </a:moveTo>
                      <a:lnTo>
                        <a:pt x="10" y="87"/>
                      </a:lnTo>
                      <a:lnTo>
                        <a:pt x="13" y="123"/>
                      </a:lnTo>
                      <a:lnTo>
                        <a:pt x="18" y="149"/>
                      </a:lnTo>
                      <a:lnTo>
                        <a:pt x="21" y="167"/>
                      </a:lnTo>
                      <a:lnTo>
                        <a:pt x="24" y="181"/>
                      </a:lnTo>
                      <a:lnTo>
                        <a:pt x="28" y="190"/>
                      </a:lnTo>
                      <a:lnTo>
                        <a:pt x="33" y="202"/>
                      </a:lnTo>
                      <a:lnTo>
                        <a:pt x="38" y="210"/>
                      </a:lnTo>
                      <a:lnTo>
                        <a:pt x="44" y="218"/>
                      </a:lnTo>
                      <a:lnTo>
                        <a:pt x="49" y="227"/>
                      </a:lnTo>
                      <a:lnTo>
                        <a:pt x="61" y="238"/>
                      </a:lnTo>
                      <a:lnTo>
                        <a:pt x="77" y="251"/>
                      </a:lnTo>
                      <a:lnTo>
                        <a:pt x="95" y="266"/>
                      </a:lnTo>
                      <a:lnTo>
                        <a:pt x="128" y="284"/>
                      </a:lnTo>
                      <a:lnTo>
                        <a:pt x="149" y="271"/>
                      </a:lnTo>
                      <a:lnTo>
                        <a:pt x="164" y="259"/>
                      </a:lnTo>
                      <a:lnTo>
                        <a:pt x="180" y="246"/>
                      </a:lnTo>
                      <a:lnTo>
                        <a:pt x="194" y="235"/>
                      </a:lnTo>
                      <a:lnTo>
                        <a:pt x="202" y="227"/>
                      </a:lnTo>
                      <a:lnTo>
                        <a:pt x="208" y="217"/>
                      </a:lnTo>
                      <a:lnTo>
                        <a:pt x="215" y="208"/>
                      </a:lnTo>
                      <a:lnTo>
                        <a:pt x="222" y="197"/>
                      </a:lnTo>
                      <a:lnTo>
                        <a:pt x="226" y="187"/>
                      </a:lnTo>
                      <a:lnTo>
                        <a:pt x="231" y="176"/>
                      </a:lnTo>
                      <a:lnTo>
                        <a:pt x="235" y="164"/>
                      </a:lnTo>
                      <a:lnTo>
                        <a:pt x="238" y="153"/>
                      </a:lnTo>
                      <a:lnTo>
                        <a:pt x="241" y="135"/>
                      </a:lnTo>
                      <a:lnTo>
                        <a:pt x="245" y="112"/>
                      </a:lnTo>
                      <a:lnTo>
                        <a:pt x="246" y="80"/>
                      </a:lnTo>
                      <a:lnTo>
                        <a:pt x="245" y="54"/>
                      </a:lnTo>
                      <a:lnTo>
                        <a:pt x="125" y="10"/>
                      </a:lnTo>
                      <a:lnTo>
                        <a:pt x="8" y="54"/>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2" name="Freeform 906"/>
                <p:cNvSpPr>
                  <a:spLocks noEditPoints="1"/>
                </p:cNvSpPr>
                <p:nvPr/>
              </p:nvSpPr>
              <p:spPr bwMode="auto">
                <a:xfrm>
                  <a:off x="8453961" y="3156811"/>
                  <a:ext cx="149079" cy="135710"/>
                </a:xfrm>
                <a:custGeom>
                  <a:avLst/>
                  <a:gdLst/>
                  <a:ahLst/>
                  <a:cxnLst>
                    <a:cxn ang="0">
                      <a:pos x="64" y="166"/>
                    </a:cxn>
                    <a:cxn ang="0">
                      <a:pos x="45" y="153"/>
                    </a:cxn>
                    <a:cxn ang="0">
                      <a:pos x="38" y="148"/>
                    </a:cxn>
                    <a:cxn ang="0">
                      <a:pos x="25" y="137"/>
                    </a:cxn>
                    <a:cxn ang="0">
                      <a:pos x="15" y="128"/>
                    </a:cxn>
                    <a:cxn ang="0">
                      <a:pos x="7" y="119"/>
                    </a:cxn>
                    <a:cxn ang="0">
                      <a:pos x="2" y="110"/>
                    </a:cxn>
                    <a:cxn ang="0">
                      <a:pos x="0" y="107"/>
                    </a:cxn>
                    <a:cxn ang="0">
                      <a:pos x="151" y="0"/>
                    </a:cxn>
                    <a:cxn ang="0">
                      <a:pos x="150" y="23"/>
                    </a:cxn>
                    <a:cxn ang="0">
                      <a:pos x="148" y="45"/>
                    </a:cxn>
                    <a:cxn ang="0">
                      <a:pos x="145" y="64"/>
                    </a:cxn>
                    <a:cxn ang="0">
                      <a:pos x="140" y="79"/>
                    </a:cxn>
                    <a:cxn ang="0">
                      <a:pos x="135" y="94"/>
                    </a:cxn>
                    <a:cxn ang="0">
                      <a:pos x="132" y="102"/>
                    </a:cxn>
                    <a:cxn ang="0">
                      <a:pos x="127" y="109"/>
                    </a:cxn>
                    <a:cxn ang="0">
                      <a:pos x="118" y="120"/>
                    </a:cxn>
                    <a:cxn ang="0">
                      <a:pos x="107" y="132"/>
                    </a:cxn>
                    <a:cxn ang="0">
                      <a:pos x="94" y="145"/>
                    </a:cxn>
                    <a:cxn ang="0">
                      <a:pos x="79" y="156"/>
                    </a:cxn>
                    <a:cxn ang="0">
                      <a:pos x="64" y="166"/>
                    </a:cxn>
                    <a:cxn ang="0">
                      <a:pos x="12" y="109"/>
                    </a:cxn>
                    <a:cxn ang="0">
                      <a:pos x="17" y="115"/>
                    </a:cxn>
                    <a:cxn ang="0">
                      <a:pos x="25" y="125"/>
                    </a:cxn>
                    <a:cxn ang="0">
                      <a:pos x="36" y="137"/>
                    </a:cxn>
                    <a:cxn ang="0">
                      <a:pos x="64" y="156"/>
                    </a:cxn>
                    <a:cxn ang="0">
                      <a:pos x="74" y="150"/>
                    </a:cxn>
                    <a:cxn ang="0">
                      <a:pos x="92" y="135"/>
                    </a:cxn>
                    <a:cxn ang="0">
                      <a:pos x="105" y="122"/>
                    </a:cxn>
                    <a:cxn ang="0">
                      <a:pos x="114" y="112"/>
                    </a:cxn>
                    <a:cxn ang="0">
                      <a:pos x="120" y="105"/>
                    </a:cxn>
                    <a:cxn ang="0">
                      <a:pos x="125" y="94"/>
                    </a:cxn>
                    <a:cxn ang="0">
                      <a:pos x="130" y="86"/>
                    </a:cxn>
                    <a:cxn ang="0">
                      <a:pos x="133" y="73"/>
                    </a:cxn>
                    <a:cxn ang="0">
                      <a:pos x="137" y="58"/>
                    </a:cxn>
                    <a:cxn ang="0">
                      <a:pos x="140" y="43"/>
                    </a:cxn>
                    <a:cxn ang="0">
                      <a:pos x="141" y="33"/>
                    </a:cxn>
                    <a:cxn ang="0">
                      <a:pos x="141" y="17"/>
                    </a:cxn>
                    <a:cxn ang="0">
                      <a:pos x="12" y="109"/>
                    </a:cxn>
                  </a:cxnLst>
                  <a:rect l="0" t="0" r="r" b="b"/>
                  <a:pathLst>
                    <a:path w="151" h="166">
                      <a:moveTo>
                        <a:pt x="64" y="166"/>
                      </a:moveTo>
                      <a:lnTo>
                        <a:pt x="45" y="153"/>
                      </a:lnTo>
                      <a:lnTo>
                        <a:pt x="38" y="148"/>
                      </a:lnTo>
                      <a:lnTo>
                        <a:pt x="25" y="137"/>
                      </a:lnTo>
                      <a:lnTo>
                        <a:pt x="15" y="128"/>
                      </a:lnTo>
                      <a:lnTo>
                        <a:pt x="7" y="119"/>
                      </a:lnTo>
                      <a:lnTo>
                        <a:pt x="2" y="110"/>
                      </a:lnTo>
                      <a:lnTo>
                        <a:pt x="0" y="107"/>
                      </a:lnTo>
                      <a:lnTo>
                        <a:pt x="151" y="0"/>
                      </a:lnTo>
                      <a:lnTo>
                        <a:pt x="150" y="23"/>
                      </a:lnTo>
                      <a:lnTo>
                        <a:pt x="148" y="45"/>
                      </a:lnTo>
                      <a:lnTo>
                        <a:pt x="145" y="64"/>
                      </a:lnTo>
                      <a:lnTo>
                        <a:pt x="140" y="79"/>
                      </a:lnTo>
                      <a:lnTo>
                        <a:pt x="135" y="94"/>
                      </a:lnTo>
                      <a:lnTo>
                        <a:pt x="132" y="102"/>
                      </a:lnTo>
                      <a:lnTo>
                        <a:pt x="127" y="109"/>
                      </a:lnTo>
                      <a:lnTo>
                        <a:pt x="118" y="120"/>
                      </a:lnTo>
                      <a:lnTo>
                        <a:pt x="107" y="132"/>
                      </a:lnTo>
                      <a:lnTo>
                        <a:pt x="94" y="145"/>
                      </a:lnTo>
                      <a:lnTo>
                        <a:pt x="79" y="156"/>
                      </a:lnTo>
                      <a:lnTo>
                        <a:pt x="64" y="166"/>
                      </a:lnTo>
                      <a:close/>
                      <a:moveTo>
                        <a:pt x="12" y="109"/>
                      </a:moveTo>
                      <a:lnTo>
                        <a:pt x="17" y="115"/>
                      </a:lnTo>
                      <a:lnTo>
                        <a:pt x="25" y="125"/>
                      </a:lnTo>
                      <a:lnTo>
                        <a:pt x="36" y="137"/>
                      </a:lnTo>
                      <a:lnTo>
                        <a:pt x="64" y="156"/>
                      </a:lnTo>
                      <a:lnTo>
                        <a:pt x="74" y="150"/>
                      </a:lnTo>
                      <a:lnTo>
                        <a:pt x="92" y="135"/>
                      </a:lnTo>
                      <a:lnTo>
                        <a:pt x="105" y="122"/>
                      </a:lnTo>
                      <a:lnTo>
                        <a:pt x="114" y="112"/>
                      </a:lnTo>
                      <a:lnTo>
                        <a:pt x="120" y="105"/>
                      </a:lnTo>
                      <a:lnTo>
                        <a:pt x="125" y="94"/>
                      </a:lnTo>
                      <a:lnTo>
                        <a:pt x="130" y="86"/>
                      </a:lnTo>
                      <a:lnTo>
                        <a:pt x="133" y="73"/>
                      </a:lnTo>
                      <a:lnTo>
                        <a:pt x="137" y="58"/>
                      </a:lnTo>
                      <a:lnTo>
                        <a:pt x="140" y="43"/>
                      </a:lnTo>
                      <a:lnTo>
                        <a:pt x="141" y="33"/>
                      </a:lnTo>
                      <a:lnTo>
                        <a:pt x="141" y="17"/>
                      </a:lnTo>
                      <a:lnTo>
                        <a:pt x="12" y="109"/>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3" name="Freeform 907"/>
                <p:cNvSpPr>
                  <a:spLocks noEditPoints="1"/>
                </p:cNvSpPr>
                <p:nvPr/>
              </p:nvSpPr>
              <p:spPr bwMode="auto">
                <a:xfrm>
                  <a:off x="8434216" y="3127380"/>
                  <a:ext cx="160926" cy="108732"/>
                </a:xfrm>
                <a:custGeom>
                  <a:avLst/>
                  <a:gdLst/>
                  <a:ahLst/>
                  <a:cxnLst>
                    <a:cxn ang="0">
                      <a:pos x="15" y="133"/>
                    </a:cxn>
                    <a:cxn ang="0">
                      <a:pos x="14" y="127"/>
                    </a:cxn>
                    <a:cxn ang="0">
                      <a:pos x="10" y="110"/>
                    </a:cxn>
                    <a:cxn ang="0">
                      <a:pos x="7" y="94"/>
                    </a:cxn>
                    <a:cxn ang="0">
                      <a:pos x="4" y="81"/>
                    </a:cxn>
                    <a:cxn ang="0">
                      <a:pos x="0" y="31"/>
                    </a:cxn>
                    <a:cxn ang="0">
                      <a:pos x="83" y="0"/>
                    </a:cxn>
                    <a:cxn ang="0">
                      <a:pos x="163" y="30"/>
                    </a:cxn>
                    <a:cxn ang="0">
                      <a:pos x="15" y="133"/>
                    </a:cxn>
                    <a:cxn ang="0">
                      <a:pos x="9" y="38"/>
                    </a:cxn>
                    <a:cxn ang="0">
                      <a:pos x="12" y="68"/>
                    </a:cxn>
                    <a:cxn ang="0">
                      <a:pos x="14" y="81"/>
                    </a:cxn>
                    <a:cxn ang="0">
                      <a:pos x="17" y="104"/>
                    </a:cxn>
                    <a:cxn ang="0">
                      <a:pos x="20" y="118"/>
                    </a:cxn>
                    <a:cxn ang="0">
                      <a:pos x="145" y="31"/>
                    </a:cxn>
                    <a:cxn ang="0">
                      <a:pos x="83" y="10"/>
                    </a:cxn>
                    <a:cxn ang="0">
                      <a:pos x="9" y="38"/>
                    </a:cxn>
                  </a:cxnLst>
                  <a:rect l="0" t="0" r="r" b="b"/>
                  <a:pathLst>
                    <a:path w="163" h="133">
                      <a:moveTo>
                        <a:pt x="15" y="133"/>
                      </a:moveTo>
                      <a:lnTo>
                        <a:pt x="14" y="127"/>
                      </a:lnTo>
                      <a:lnTo>
                        <a:pt x="10" y="110"/>
                      </a:lnTo>
                      <a:lnTo>
                        <a:pt x="7" y="94"/>
                      </a:lnTo>
                      <a:lnTo>
                        <a:pt x="4" y="81"/>
                      </a:lnTo>
                      <a:lnTo>
                        <a:pt x="0" y="31"/>
                      </a:lnTo>
                      <a:lnTo>
                        <a:pt x="83" y="0"/>
                      </a:lnTo>
                      <a:lnTo>
                        <a:pt x="163" y="30"/>
                      </a:lnTo>
                      <a:lnTo>
                        <a:pt x="15" y="133"/>
                      </a:lnTo>
                      <a:close/>
                      <a:moveTo>
                        <a:pt x="9" y="38"/>
                      </a:moveTo>
                      <a:lnTo>
                        <a:pt x="12" y="68"/>
                      </a:lnTo>
                      <a:lnTo>
                        <a:pt x="14" y="81"/>
                      </a:lnTo>
                      <a:lnTo>
                        <a:pt x="17" y="104"/>
                      </a:lnTo>
                      <a:lnTo>
                        <a:pt x="20" y="118"/>
                      </a:lnTo>
                      <a:lnTo>
                        <a:pt x="145" y="31"/>
                      </a:lnTo>
                      <a:lnTo>
                        <a:pt x="83" y="10"/>
                      </a:lnTo>
                      <a:lnTo>
                        <a:pt x="9" y="3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4" name="Freeform 908"/>
                <p:cNvSpPr>
                  <a:spLocks noEditPoints="1"/>
                </p:cNvSpPr>
                <p:nvPr/>
              </p:nvSpPr>
              <p:spPr bwMode="auto">
                <a:xfrm>
                  <a:off x="8234786" y="3241835"/>
                  <a:ext cx="42453" cy="35971"/>
                </a:xfrm>
                <a:custGeom>
                  <a:avLst/>
                  <a:gdLst/>
                  <a:ahLst/>
                  <a:cxnLst>
                    <a:cxn ang="0">
                      <a:pos x="9" y="44"/>
                    </a:cxn>
                    <a:cxn ang="0">
                      <a:pos x="7" y="44"/>
                    </a:cxn>
                    <a:cxn ang="0">
                      <a:pos x="0" y="36"/>
                    </a:cxn>
                    <a:cxn ang="0">
                      <a:pos x="4" y="34"/>
                    </a:cxn>
                    <a:cxn ang="0">
                      <a:pos x="0" y="33"/>
                    </a:cxn>
                    <a:cxn ang="0">
                      <a:pos x="4" y="3"/>
                    </a:cxn>
                    <a:cxn ang="0">
                      <a:pos x="12" y="0"/>
                    </a:cxn>
                    <a:cxn ang="0">
                      <a:pos x="40" y="3"/>
                    </a:cxn>
                    <a:cxn ang="0">
                      <a:pos x="38" y="10"/>
                    </a:cxn>
                    <a:cxn ang="0">
                      <a:pos x="43" y="10"/>
                    </a:cxn>
                    <a:cxn ang="0">
                      <a:pos x="43" y="11"/>
                    </a:cxn>
                    <a:cxn ang="0">
                      <a:pos x="43" y="34"/>
                    </a:cxn>
                    <a:cxn ang="0">
                      <a:pos x="43" y="34"/>
                    </a:cxn>
                    <a:cxn ang="0">
                      <a:pos x="38" y="36"/>
                    </a:cxn>
                    <a:cxn ang="0">
                      <a:pos x="41" y="39"/>
                    </a:cxn>
                    <a:cxn ang="0">
                      <a:pos x="41" y="41"/>
                    </a:cxn>
                    <a:cxn ang="0">
                      <a:pos x="32" y="44"/>
                    </a:cxn>
                    <a:cxn ang="0">
                      <a:pos x="12" y="36"/>
                    </a:cxn>
                    <a:cxn ang="0">
                      <a:pos x="32" y="39"/>
                    </a:cxn>
                    <a:cxn ang="0">
                      <a:pos x="33" y="36"/>
                    </a:cxn>
                    <a:cxn ang="0">
                      <a:pos x="35" y="33"/>
                    </a:cxn>
                    <a:cxn ang="0">
                      <a:pos x="35" y="11"/>
                    </a:cxn>
                    <a:cxn ang="0">
                      <a:pos x="35" y="10"/>
                    </a:cxn>
                    <a:cxn ang="0">
                      <a:pos x="32" y="10"/>
                    </a:cxn>
                    <a:cxn ang="0">
                      <a:pos x="10" y="5"/>
                    </a:cxn>
                    <a:cxn ang="0">
                      <a:pos x="12" y="10"/>
                    </a:cxn>
                    <a:cxn ang="0">
                      <a:pos x="9" y="5"/>
                    </a:cxn>
                    <a:cxn ang="0">
                      <a:pos x="9" y="10"/>
                    </a:cxn>
                    <a:cxn ang="0">
                      <a:pos x="9" y="11"/>
                    </a:cxn>
                    <a:cxn ang="0">
                      <a:pos x="9" y="11"/>
                    </a:cxn>
                    <a:cxn ang="0">
                      <a:pos x="9" y="34"/>
                    </a:cxn>
                    <a:cxn ang="0">
                      <a:pos x="9" y="34"/>
                    </a:cxn>
                    <a:cxn ang="0">
                      <a:pos x="10" y="34"/>
                    </a:cxn>
                    <a:cxn ang="0">
                      <a:pos x="10" y="36"/>
                    </a:cxn>
                  </a:cxnLst>
                  <a:rect l="0" t="0" r="r" b="b"/>
                  <a:pathLst>
                    <a:path w="43" h="44">
                      <a:moveTo>
                        <a:pt x="32" y="44"/>
                      </a:moveTo>
                      <a:lnTo>
                        <a:pt x="9" y="44"/>
                      </a:lnTo>
                      <a:lnTo>
                        <a:pt x="9" y="39"/>
                      </a:lnTo>
                      <a:lnTo>
                        <a:pt x="7" y="44"/>
                      </a:lnTo>
                      <a:lnTo>
                        <a:pt x="4" y="41"/>
                      </a:lnTo>
                      <a:lnTo>
                        <a:pt x="0" y="36"/>
                      </a:lnTo>
                      <a:lnTo>
                        <a:pt x="0" y="34"/>
                      </a:lnTo>
                      <a:lnTo>
                        <a:pt x="4" y="34"/>
                      </a:lnTo>
                      <a:lnTo>
                        <a:pt x="0" y="34"/>
                      </a:lnTo>
                      <a:lnTo>
                        <a:pt x="0" y="33"/>
                      </a:lnTo>
                      <a:lnTo>
                        <a:pt x="2" y="6"/>
                      </a:lnTo>
                      <a:lnTo>
                        <a:pt x="4" y="3"/>
                      </a:lnTo>
                      <a:lnTo>
                        <a:pt x="10" y="1"/>
                      </a:lnTo>
                      <a:lnTo>
                        <a:pt x="12" y="0"/>
                      </a:lnTo>
                      <a:lnTo>
                        <a:pt x="35" y="1"/>
                      </a:lnTo>
                      <a:lnTo>
                        <a:pt x="40" y="3"/>
                      </a:lnTo>
                      <a:lnTo>
                        <a:pt x="41" y="6"/>
                      </a:lnTo>
                      <a:lnTo>
                        <a:pt x="38" y="10"/>
                      </a:lnTo>
                      <a:lnTo>
                        <a:pt x="43" y="8"/>
                      </a:lnTo>
                      <a:lnTo>
                        <a:pt x="43" y="10"/>
                      </a:lnTo>
                      <a:lnTo>
                        <a:pt x="40" y="11"/>
                      </a:lnTo>
                      <a:lnTo>
                        <a:pt x="43" y="11"/>
                      </a:lnTo>
                      <a:lnTo>
                        <a:pt x="43" y="11"/>
                      </a:lnTo>
                      <a:lnTo>
                        <a:pt x="43" y="34"/>
                      </a:lnTo>
                      <a:lnTo>
                        <a:pt x="40" y="34"/>
                      </a:lnTo>
                      <a:lnTo>
                        <a:pt x="43" y="34"/>
                      </a:lnTo>
                      <a:lnTo>
                        <a:pt x="43" y="38"/>
                      </a:lnTo>
                      <a:lnTo>
                        <a:pt x="38" y="36"/>
                      </a:lnTo>
                      <a:lnTo>
                        <a:pt x="41" y="38"/>
                      </a:lnTo>
                      <a:lnTo>
                        <a:pt x="41" y="39"/>
                      </a:lnTo>
                      <a:lnTo>
                        <a:pt x="38" y="38"/>
                      </a:lnTo>
                      <a:lnTo>
                        <a:pt x="41" y="41"/>
                      </a:lnTo>
                      <a:lnTo>
                        <a:pt x="37" y="43"/>
                      </a:lnTo>
                      <a:lnTo>
                        <a:pt x="32" y="44"/>
                      </a:lnTo>
                      <a:close/>
                      <a:moveTo>
                        <a:pt x="10" y="36"/>
                      </a:moveTo>
                      <a:lnTo>
                        <a:pt x="12" y="36"/>
                      </a:lnTo>
                      <a:lnTo>
                        <a:pt x="32" y="36"/>
                      </a:lnTo>
                      <a:lnTo>
                        <a:pt x="32" y="39"/>
                      </a:lnTo>
                      <a:lnTo>
                        <a:pt x="32" y="36"/>
                      </a:lnTo>
                      <a:lnTo>
                        <a:pt x="33" y="36"/>
                      </a:lnTo>
                      <a:lnTo>
                        <a:pt x="33" y="34"/>
                      </a:lnTo>
                      <a:lnTo>
                        <a:pt x="35" y="33"/>
                      </a:lnTo>
                      <a:lnTo>
                        <a:pt x="35" y="13"/>
                      </a:lnTo>
                      <a:lnTo>
                        <a:pt x="35" y="11"/>
                      </a:lnTo>
                      <a:lnTo>
                        <a:pt x="38" y="8"/>
                      </a:lnTo>
                      <a:lnTo>
                        <a:pt x="35" y="10"/>
                      </a:lnTo>
                      <a:lnTo>
                        <a:pt x="33" y="10"/>
                      </a:lnTo>
                      <a:lnTo>
                        <a:pt x="32" y="10"/>
                      </a:lnTo>
                      <a:lnTo>
                        <a:pt x="12" y="10"/>
                      </a:lnTo>
                      <a:lnTo>
                        <a:pt x="10" y="5"/>
                      </a:lnTo>
                      <a:lnTo>
                        <a:pt x="10" y="6"/>
                      </a:lnTo>
                      <a:lnTo>
                        <a:pt x="12" y="10"/>
                      </a:lnTo>
                      <a:lnTo>
                        <a:pt x="10" y="10"/>
                      </a:lnTo>
                      <a:lnTo>
                        <a:pt x="9" y="5"/>
                      </a:lnTo>
                      <a:lnTo>
                        <a:pt x="10" y="10"/>
                      </a:lnTo>
                      <a:lnTo>
                        <a:pt x="9" y="10"/>
                      </a:lnTo>
                      <a:lnTo>
                        <a:pt x="5" y="8"/>
                      </a:lnTo>
                      <a:lnTo>
                        <a:pt x="9" y="11"/>
                      </a:lnTo>
                      <a:lnTo>
                        <a:pt x="9" y="11"/>
                      </a:lnTo>
                      <a:lnTo>
                        <a:pt x="9" y="11"/>
                      </a:lnTo>
                      <a:lnTo>
                        <a:pt x="9" y="33"/>
                      </a:lnTo>
                      <a:lnTo>
                        <a:pt x="9" y="34"/>
                      </a:lnTo>
                      <a:lnTo>
                        <a:pt x="5" y="36"/>
                      </a:lnTo>
                      <a:lnTo>
                        <a:pt x="9" y="34"/>
                      </a:lnTo>
                      <a:lnTo>
                        <a:pt x="7" y="38"/>
                      </a:lnTo>
                      <a:lnTo>
                        <a:pt x="10" y="34"/>
                      </a:lnTo>
                      <a:lnTo>
                        <a:pt x="7" y="39"/>
                      </a:lnTo>
                      <a:lnTo>
                        <a:pt x="10" y="36"/>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5" name="Freeform 909"/>
                <p:cNvSpPr>
                  <a:spLocks noEditPoints="1"/>
                </p:cNvSpPr>
                <p:nvPr/>
              </p:nvSpPr>
              <p:spPr bwMode="auto">
                <a:xfrm>
                  <a:off x="8285137" y="3241835"/>
                  <a:ext cx="44428" cy="35971"/>
                </a:xfrm>
                <a:custGeom>
                  <a:avLst/>
                  <a:gdLst/>
                  <a:ahLst/>
                  <a:cxnLst>
                    <a:cxn ang="0">
                      <a:pos x="9" y="44"/>
                    </a:cxn>
                    <a:cxn ang="0">
                      <a:pos x="9" y="44"/>
                    </a:cxn>
                    <a:cxn ang="0">
                      <a:pos x="2" y="36"/>
                    </a:cxn>
                    <a:cxn ang="0">
                      <a:pos x="5" y="34"/>
                    </a:cxn>
                    <a:cxn ang="0">
                      <a:pos x="0" y="33"/>
                    </a:cxn>
                    <a:cxn ang="0">
                      <a:pos x="5" y="10"/>
                    </a:cxn>
                    <a:cxn ang="0">
                      <a:pos x="4" y="6"/>
                    </a:cxn>
                    <a:cxn ang="0">
                      <a:pos x="9" y="6"/>
                    </a:cxn>
                    <a:cxn ang="0">
                      <a:pos x="13" y="0"/>
                    </a:cxn>
                    <a:cxn ang="0">
                      <a:pos x="41" y="3"/>
                    </a:cxn>
                    <a:cxn ang="0">
                      <a:pos x="38" y="8"/>
                    </a:cxn>
                    <a:cxn ang="0">
                      <a:pos x="43" y="6"/>
                    </a:cxn>
                    <a:cxn ang="0">
                      <a:pos x="43" y="8"/>
                    </a:cxn>
                    <a:cxn ang="0">
                      <a:pos x="40" y="11"/>
                    </a:cxn>
                    <a:cxn ang="0">
                      <a:pos x="45" y="11"/>
                    </a:cxn>
                    <a:cxn ang="0">
                      <a:pos x="40" y="34"/>
                    </a:cxn>
                    <a:cxn ang="0">
                      <a:pos x="43" y="38"/>
                    </a:cxn>
                    <a:cxn ang="0">
                      <a:pos x="43" y="38"/>
                    </a:cxn>
                    <a:cxn ang="0">
                      <a:pos x="38" y="38"/>
                    </a:cxn>
                    <a:cxn ang="0">
                      <a:pos x="38" y="43"/>
                    </a:cxn>
                    <a:cxn ang="0">
                      <a:pos x="33" y="36"/>
                    </a:cxn>
                    <a:cxn ang="0">
                      <a:pos x="33" y="36"/>
                    </a:cxn>
                    <a:cxn ang="0">
                      <a:pos x="36" y="39"/>
                    </a:cxn>
                    <a:cxn ang="0">
                      <a:pos x="38" y="38"/>
                    </a:cxn>
                    <a:cxn ang="0">
                      <a:pos x="38" y="38"/>
                    </a:cxn>
                    <a:cxn ang="0">
                      <a:pos x="36" y="33"/>
                    </a:cxn>
                    <a:cxn ang="0">
                      <a:pos x="36" y="33"/>
                    </a:cxn>
                    <a:cxn ang="0">
                      <a:pos x="35" y="10"/>
                    </a:cxn>
                    <a:cxn ang="0">
                      <a:pos x="33" y="5"/>
                    </a:cxn>
                    <a:cxn ang="0">
                      <a:pos x="13" y="10"/>
                    </a:cxn>
                    <a:cxn ang="0">
                      <a:pos x="12" y="10"/>
                    </a:cxn>
                    <a:cxn ang="0">
                      <a:pos x="12" y="10"/>
                    </a:cxn>
                    <a:cxn ang="0">
                      <a:pos x="9" y="8"/>
                    </a:cxn>
                    <a:cxn ang="0">
                      <a:pos x="10" y="10"/>
                    </a:cxn>
                    <a:cxn ang="0">
                      <a:pos x="10" y="11"/>
                    </a:cxn>
                    <a:cxn ang="0">
                      <a:pos x="10" y="33"/>
                    </a:cxn>
                    <a:cxn ang="0">
                      <a:pos x="10" y="34"/>
                    </a:cxn>
                    <a:cxn ang="0">
                      <a:pos x="10" y="34"/>
                    </a:cxn>
                    <a:cxn ang="0">
                      <a:pos x="10" y="34"/>
                    </a:cxn>
                    <a:cxn ang="0">
                      <a:pos x="33" y="36"/>
                    </a:cxn>
                  </a:cxnLst>
                  <a:rect l="0" t="0" r="r" b="b"/>
                  <a:pathLst>
                    <a:path w="45" h="44">
                      <a:moveTo>
                        <a:pt x="33" y="44"/>
                      </a:moveTo>
                      <a:lnTo>
                        <a:pt x="9" y="44"/>
                      </a:lnTo>
                      <a:lnTo>
                        <a:pt x="10" y="39"/>
                      </a:lnTo>
                      <a:lnTo>
                        <a:pt x="9" y="44"/>
                      </a:lnTo>
                      <a:lnTo>
                        <a:pt x="4" y="41"/>
                      </a:lnTo>
                      <a:lnTo>
                        <a:pt x="2" y="36"/>
                      </a:lnTo>
                      <a:lnTo>
                        <a:pt x="0" y="34"/>
                      </a:lnTo>
                      <a:lnTo>
                        <a:pt x="5" y="34"/>
                      </a:lnTo>
                      <a:lnTo>
                        <a:pt x="0" y="34"/>
                      </a:lnTo>
                      <a:lnTo>
                        <a:pt x="0" y="33"/>
                      </a:lnTo>
                      <a:lnTo>
                        <a:pt x="2" y="10"/>
                      </a:lnTo>
                      <a:lnTo>
                        <a:pt x="5" y="10"/>
                      </a:lnTo>
                      <a:lnTo>
                        <a:pt x="2" y="8"/>
                      </a:lnTo>
                      <a:lnTo>
                        <a:pt x="4" y="6"/>
                      </a:lnTo>
                      <a:lnTo>
                        <a:pt x="7" y="3"/>
                      </a:lnTo>
                      <a:lnTo>
                        <a:pt x="9" y="6"/>
                      </a:lnTo>
                      <a:lnTo>
                        <a:pt x="7" y="1"/>
                      </a:lnTo>
                      <a:lnTo>
                        <a:pt x="13" y="0"/>
                      </a:lnTo>
                      <a:lnTo>
                        <a:pt x="36" y="1"/>
                      </a:lnTo>
                      <a:lnTo>
                        <a:pt x="41" y="3"/>
                      </a:lnTo>
                      <a:lnTo>
                        <a:pt x="41" y="5"/>
                      </a:lnTo>
                      <a:lnTo>
                        <a:pt x="38" y="8"/>
                      </a:lnTo>
                      <a:lnTo>
                        <a:pt x="41" y="5"/>
                      </a:lnTo>
                      <a:lnTo>
                        <a:pt x="43" y="6"/>
                      </a:lnTo>
                      <a:lnTo>
                        <a:pt x="40" y="10"/>
                      </a:lnTo>
                      <a:lnTo>
                        <a:pt x="43" y="8"/>
                      </a:lnTo>
                      <a:lnTo>
                        <a:pt x="45" y="10"/>
                      </a:lnTo>
                      <a:lnTo>
                        <a:pt x="40" y="11"/>
                      </a:lnTo>
                      <a:lnTo>
                        <a:pt x="45" y="11"/>
                      </a:lnTo>
                      <a:lnTo>
                        <a:pt x="45" y="11"/>
                      </a:lnTo>
                      <a:lnTo>
                        <a:pt x="45" y="34"/>
                      </a:lnTo>
                      <a:lnTo>
                        <a:pt x="40" y="34"/>
                      </a:lnTo>
                      <a:lnTo>
                        <a:pt x="45" y="34"/>
                      </a:lnTo>
                      <a:lnTo>
                        <a:pt x="43" y="38"/>
                      </a:lnTo>
                      <a:lnTo>
                        <a:pt x="40" y="36"/>
                      </a:lnTo>
                      <a:lnTo>
                        <a:pt x="43" y="38"/>
                      </a:lnTo>
                      <a:lnTo>
                        <a:pt x="41" y="39"/>
                      </a:lnTo>
                      <a:lnTo>
                        <a:pt x="38" y="38"/>
                      </a:lnTo>
                      <a:lnTo>
                        <a:pt x="41" y="41"/>
                      </a:lnTo>
                      <a:lnTo>
                        <a:pt x="38" y="43"/>
                      </a:lnTo>
                      <a:lnTo>
                        <a:pt x="33" y="44"/>
                      </a:lnTo>
                      <a:close/>
                      <a:moveTo>
                        <a:pt x="33" y="36"/>
                      </a:moveTo>
                      <a:lnTo>
                        <a:pt x="33" y="39"/>
                      </a:lnTo>
                      <a:lnTo>
                        <a:pt x="33" y="36"/>
                      </a:lnTo>
                      <a:lnTo>
                        <a:pt x="33" y="36"/>
                      </a:lnTo>
                      <a:lnTo>
                        <a:pt x="36" y="39"/>
                      </a:lnTo>
                      <a:lnTo>
                        <a:pt x="35" y="34"/>
                      </a:lnTo>
                      <a:lnTo>
                        <a:pt x="38" y="38"/>
                      </a:lnTo>
                      <a:lnTo>
                        <a:pt x="35" y="34"/>
                      </a:lnTo>
                      <a:lnTo>
                        <a:pt x="38" y="38"/>
                      </a:lnTo>
                      <a:lnTo>
                        <a:pt x="35" y="34"/>
                      </a:lnTo>
                      <a:lnTo>
                        <a:pt x="36" y="33"/>
                      </a:lnTo>
                      <a:lnTo>
                        <a:pt x="40" y="34"/>
                      </a:lnTo>
                      <a:lnTo>
                        <a:pt x="36" y="33"/>
                      </a:lnTo>
                      <a:lnTo>
                        <a:pt x="36" y="11"/>
                      </a:lnTo>
                      <a:lnTo>
                        <a:pt x="35" y="10"/>
                      </a:lnTo>
                      <a:lnTo>
                        <a:pt x="33" y="10"/>
                      </a:lnTo>
                      <a:lnTo>
                        <a:pt x="33" y="5"/>
                      </a:lnTo>
                      <a:lnTo>
                        <a:pt x="33" y="10"/>
                      </a:lnTo>
                      <a:lnTo>
                        <a:pt x="13" y="10"/>
                      </a:lnTo>
                      <a:lnTo>
                        <a:pt x="12" y="5"/>
                      </a:lnTo>
                      <a:lnTo>
                        <a:pt x="12" y="10"/>
                      </a:lnTo>
                      <a:lnTo>
                        <a:pt x="10" y="5"/>
                      </a:lnTo>
                      <a:lnTo>
                        <a:pt x="12" y="10"/>
                      </a:lnTo>
                      <a:lnTo>
                        <a:pt x="10" y="10"/>
                      </a:lnTo>
                      <a:lnTo>
                        <a:pt x="9" y="8"/>
                      </a:lnTo>
                      <a:lnTo>
                        <a:pt x="7" y="6"/>
                      </a:lnTo>
                      <a:lnTo>
                        <a:pt x="10" y="10"/>
                      </a:lnTo>
                      <a:lnTo>
                        <a:pt x="5" y="10"/>
                      </a:lnTo>
                      <a:lnTo>
                        <a:pt x="10" y="11"/>
                      </a:lnTo>
                      <a:lnTo>
                        <a:pt x="10" y="11"/>
                      </a:lnTo>
                      <a:lnTo>
                        <a:pt x="10" y="33"/>
                      </a:lnTo>
                      <a:lnTo>
                        <a:pt x="10" y="34"/>
                      </a:lnTo>
                      <a:lnTo>
                        <a:pt x="10" y="34"/>
                      </a:lnTo>
                      <a:lnTo>
                        <a:pt x="10" y="34"/>
                      </a:lnTo>
                      <a:lnTo>
                        <a:pt x="10" y="34"/>
                      </a:lnTo>
                      <a:lnTo>
                        <a:pt x="7" y="36"/>
                      </a:lnTo>
                      <a:lnTo>
                        <a:pt x="10" y="34"/>
                      </a:lnTo>
                      <a:lnTo>
                        <a:pt x="12" y="36"/>
                      </a:lnTo>
                      <a:lnTo>
                        <a:pt x="33" y="36"/>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6" name="Freeform 910"/>
                <p:cNvSpPr>
                  <a:spLocks/>
                </p:cNvSpPr>
                <p:nvPr/>
              </p:nvSpPr>
              <p:spPr bwMode="auto">
                <a:xfrm>
                  <a:off x="8188384" y="2892749"/>
                  <a:ext cx="291246" cy="443102"/>
                </a:xfrm>
                <a:custGeom>
                  <a:avLst/>
                  <a:gdLst/>
                  <a:ahLst/>
                  <a:cxnLst>
                    <a:cxn ang="0">
                      <a:pos x="26" y="542"/>
                    </a:cxn>
                    <a:cxn ang="0">
                      <a:pos x="21" y="542"/>
                    </a:cxn>
                    <a:cxn ang="0">
                      <a:pos x="13" y="539"/>
                    </a:cxn>
                    <a:cxn ang="0">
                      <a:pos x="8" y="534"/>
                    </a:cxn>
                    <a:cxn ang="0">
                      <a:pos x="1" y="527"/>
                    </a:cxn>
                    <a:cxn ang="0">
                      <a:pos x="0" y="519"/>
                    </a:cxn>
                    <a:cxn ang="0">
                      <a:pos x="0" y="514"/>
                    </a:cxn>
                    <a:cxn ang="0">
                      <a:pos x="0" y="24"/>
                    </a:cxn>
                    <a:cxn ang="0">
                      <a:pos x="1" y="18"/>
                    </a:cxn>
                    <a:cxn ang="0">
                      <a:pos x="5" y="11"/>
                    </a:cxn>
                    <a:cxn ang="0">
                      <a:pos x="10" y="6"/>
                    </a:cxn>
                    <a:cxn ang="0">
                      <a:pos x="16" y="1"/>
                    </a:cxn>
                    <a:cxn ang="0">
                      <a:pos x="24" y="0"/>
                    </a:cxn>
                    <a:cxn ang="0">
                      <a:pos x="26" y="0"/>
                    </a:cxn>
                    <a:cxn ang="0">
                      <a:pos x="268" y="0"/>
                    </a:cxn>
                    <a:cxn ang="0">
                      <a:pos x="274" y="1"/>
                    </a:cxn>
                    <a:cxn ang="0">
                      <a:pos x="281" y="3"/>
                    </a:cxn>
                    <a:cxn ang="0">
                      <a:pos x="286" y="8"/>
                    </a:cxn>
                    <a:cxn ang="0">
                      <a:pos x="291" y="13"/>
                    </a:cxn>
                    <a:cxn ang="0">
                      <a:pos x="294" y="19"/>
                    </a:cxn>
                    <a:cxn ang="0">
                      <a:pos x="295" y="26"/>
                    </a:cxn>
                    <a:cxn ang="0">
                      <a:pos x="295" y="28"/>
                    </a:cxn>
                    <a:cxn ang="0">
                      <a:pos x="295" y="253"/>
                    </a:cxn>
                    <a:cxn ang="0">
                      <a:pos x="287" y="253"/>
                    </a:cxn>
                    <a:cxn ang="0">
                      <a:pos x="286" y="24"/>
                    </a:cxn>
                    <a:cxn ang="0">
                      <a:pos x="282" y="16"/>
                    </a:cxn>
                    <a:cxn ang="0">
                      <a:pos x="277" y="11"/>
                    </a:cxn>
                    <a:cxn ang="0">
                      <a:pos x="271" y="10"/>
                    </a:cxn>
                    <a:cxn ang="0">
                      <a:pos x="268" y="8"/>
                    </a:cxn>
                    <a:cxn ang="0">
                      <a:pos x="23" y="10"/>
                    </a:cxn>
                    <a:cxn ang="0">
                      <a:pos x="16" y="13"/>
                    </a:cxn>
                    <a:cxn ang="0">
                      <a:pos x="11" y="18"/>
                    </a:cxn>
                    <a:cxn ang="0">
                      <a:pos x="8" y="24"/>
                    </a:cxn>
                    <a:cxn ang="0">
                      <a:pos x="8" y="28"/>
                    </a:cxn>
                    <a:cxn ang="0">
                      <a:pos x="8" y="517"/>
                    </a:cxn>
                    <a:cxn ang="0">
                      <a:pos x="10" y="524"/>
                    </a:cxn>
                    <a:cxn ang="0">
                      <a:pos x="16" y="530"/>
                    </a:cxn>
                    <a:cxn ang="0">
                      <a:pos x="21" y="532"/>
                    </a:cxn>
                    <a:cxn ang="0">
                      <a:pos x="26" y="534"/>
                    </a:cxn>
                    <a:cxn ang="0">
                      <a:pos x="271" y="534"/>
                    </a:cxn>
                    <a:cxn ang="0">
                      <a:pos x="272" y="542"/>
                    </a:cxn>
                    <a:cxn ang="0">
                      <a:pos x="269" y="542"/>
                    </a:cxn>
                    <a:cxn ang="0">
                      <a:pos x="26" y="542"/>
                    </a:cxn>
                  </a:cxnLst>
                  <a:rect l="0" t="0" r="r" b="b"/>
                  <a:pathLst>
                    <a:path w="295" h="542">
                      <a:moveTo>
                        <a:pt x="26" y="542"/>
                      </a:moveTo>
                      <a:lnTo>
                        <a:pt x="21" y="542"/>
                      </a:lnTo>
                      <a:lnTo>
                        <a:pt x="13" y="539"/>
                      </a:lnTo>
                      <a:lnTo>
                        <a:pt x="8" y="534"/>
                      </a:lnTo>
                      <a:lnTo>
                        <a:pt x="1" y="527"/>
                      </a:lnTo>
                      <a:lnTo>
                        <a:pt x="0" y="519"/>
                      </a:lnTo>
                      <a:lnTo>
                        <a:pt x="0" y="514"/>
                      </a:lnTo>
                      <a:lnTo>
                        <a:pt x="0" y="24"/>
                      </a:lnTo>
                      <a:lnTo>
                        <a:pt x="1" y="18"/>
                      </a:lnTo>
                      <a:lnTo>
                        <a:pt x="5" y="11"/>
                      </a:lnTo>
                      <a:lnTo>
                        <a:pt x="10" y="6"/>
                      </a:lnTo>
                      <a:lnTo>
                        <a:pt x="16" y="1"/>
                      </a:lnTo>
                      <a:lnTo>
                        <a:pt x="24" y="0"/>
                      </a:lnTo>
                      <a:lnTo>
                        <a:pt x="26" y="0"/>
                      </a:lnTo>
                      <a:lnTo>
                        <a:pt x="268" y="0"/>
                      </a:lnTo>
                      <a:lnTo>
                        <a:pt x="274" y="1"/>
                      </a:lnTo>
                      <a:lnTo>
                        <a:pt x="281" y="3"/>
                      </a:lnTo>
                      <a:lnTo>
                        <a:pt x="286" y="8"/>
                      </a:lnTo>
                      <a:lnTo>
                        <a:pt x="291" y="13"/>
                      </a:lnTo>
                      <a:lnTo>
                        <a:pt x="294" y="19"/>
                      </a:lnTo>
                      <a:lnTo>
                        <a:pt x="295" y="26"/>
                      </a:lnTo>
                      <a:lnTo>
                        <a:pt x="295" y="28"/>
                      </a:lnTo>
                      <a:lnTo>
                        <a:pt x="295" y="253"/>
                      </a:lnTo>
                      <a:lnTo>
                        <a:pt x="287" y="253"/>
                      </a:lnTo>
                      <a:lnTo>
                        <a:pt x="286" y="24"/>
                      </a:lnTo>
                      <a:lnTo>
                        <a:pt x="282" y="16"/>
                      </a:lnTo>
                      <a:lnTo>
                        <a:pt x="277" y="11"/>
                      </a:lnTo>
                      <a:lnTo>
                        <a:pt x="271" y="10"/>
                      </a:lnTo>
                      <a:lnTo>
                        <a:pt x="268" y="8"/>
                      </a:lnTo>
                      <a:lnTo>
                        <a:pt x="23" y="10"/>
                      </a:lnTo>
                      <a:lnTo>
                        <a:pt x="16" y="13"/>
                      </a:lnTo>
                      <a:lnTo>
                        <a:pt x="11" y="18"/>
                      </a:lnTo>
                      <a:lnTo>
                        <a:pt x="8" y="24"/>
                      </a:lnTo>
                      <a:lnTo>
                        <a:pt x="8" y="28"/>
                      </a:lnTo>
                      <a:lnTo>
                        <a:pt x="8" y="517"/>
                      </a:lnTo>
                      <a:lnTo>
                        <a:pt x="10" y="524"/>
                      </a:lnTo>
                      <a:lnTo>
                        <a:pt x="16" y="530"/>
                      </a:lnTo>
                      <a:lnTo>
                        <a:pt x="21" y="532"/>
                      </a:lnTo>
                      <a:lnTo>
                        <a:pt x="26" y="534"/>
                      </a:lnTo>
                      <a:lnTo>
                        <a:pt x="271" y="534"/>
                      </a:lnTo>
                      <a:lnTo>
                        <a:pt x="272" y="542"/>
                      </a:lnTo>
                      <a:lnTo>
                        <a:pt x="269" y="542"/>
                      </a:lnTo>
                      <a:lnTo>
                        <a:pt x="26" y="542"/>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7" name="Freeform 911"/>
                <p:cNvSpPr>
                  <a:spLocks noEditPoints="1"/>
                </p:cNvSpPr>
                <p:nvPr/>
              </p:nvSpPr>
              <p:spPr bwMode="auto">
                <a:xfrm>
                  <a:off x="8231824" y="2954064"/>
                  <a:ext cx="204366" cy="53957"/>
                </a:xfrm>
                <a:custGeom>
                  <a:avLst/>
                  <a:gdLst/>
                  <a:ahLst/>
                  <a:cxnLst>
                    <a:cxn ang="0">
                      <a:pos x="10" y="66"/>
                    </a:cxn>
                    <a:cxn ang="0">
                      <a:pos x="8" y="64"/>
                    </a:cxn>
                    <a:cxn ang="0">
                      <a:pos x="5" y="63"/>
                    </a:cxn>
                    <a:cxn ang="0">
                      <a:pos x="2" y="59"/>
                    </a:cxn>
                    <a:cxn ang="0">
                      <a:pos x="0" y="53"/>
                    </a:cxn>
                    <a:cxn ang="0">
                      <a:pos x="2" y="10"/>
                    </a:cxn>
                    <a:cxn ang="0">
                      <a:pos x="5" y="5"/>
                    </a:cxn>
                    <a:cxn ang="0">
                      <a:pos x="8" y="2"/>
                    </a:cxn>
                    <a:cxn ang="0">
                      <a:pos x="194" y="0"/>
                    </a:cxn>
                    <a:cxn ang="0">
                      <a:pos x="199" y="2"/>
                    </a:cxn>
                    <a:cxn ang="0">
                      <a:pos x="202" y="13"/>
                    </a:cxn>
                    <a:cxn ang="0">
                      <a:pos x="207" y="13"/>
                    </a:cxn>
                    <a:cxn ang="0">
                      <a:pos x="207" y="15"/>
                    </a:cxn>
                    <a:cxn ang="0">
                      <a:pos x="205" y="59"/>
                    </a:cxn>
                    <a:cxn ang="0">
                      <a:pos x="202" y="63"/>
                    </a:cxn>
                    <a:cxn ang="0">
                      <a:pos x="201" y="64"/>
                    </a:cxn>
                    <a:cxn ang="0">
                      <a:pos x="199" y="64"/>
                    </a:cxn>
                    <a:cxn ang="0">
                      <a:pos x="192" y="66"/>
                    </a:cxn>
                    <a:cxn ang="0">
                      <a:pos x="192" y="63"/>
                    </a:cxn>
                    <a:cxn ang="0">
                      <a:pos x="194" y="58"/>
                    </a:cxn>
                    <a:cxn ang="0">
                      <a:pos x="202" y="56"/>
                    </a:cxn>
                    <a:cxn ang="0">
                      <a:pos x="199" y="53"/>
                    </a:cxn>
                    <a:cxn ang="0">
                      <a:pos x="202" y="51"/>
                    </a:cxn>
                    <a:cxn ang="0">
                      <a:pos x="202" y="10"/>
                    </a:cxn>
                    <a:cxn ang="0">
                      <a:pos x="197" y="12"/>
                    </a:cxn>
                    <a:cxn ang="0">
                      <a:pos x="199" y="8"/>
                    </a:cxn>
                    <a:cxn ang="0">
                      <a:pos x="196" y="10"/>
                    </a:cxn>
                    <a:cxn ang="0">
                      <a:pos x="194" y="10"/>
                    </a:cxn>
                    <a:cxn ang="0">
                      <a:pos x="192" y="5"/>
                    </a:cxn>
                    <a:cxn ang="0">
                      <a:pos x="13" y="5"/>
                    </a:cxn>
                    <a:cxn ang="0">
                      <a:pos x="13" y="10"/>
                    </a:cxn>
                    <a:cxn ang="0">
                      <a:pos x="12" y="10"/>
                    </a:cxn>
                    <a:cxn ang="0">
                      <a:pos x="7" y="8"/>
                    </a:cxn>
                    <a:cxn ang="0">
                      <a:pos x="5" y="10"/>
                    </a:cxn>
                    <a:cxn ang="0">
                      <a:pos x="5" y="13"/>
                    </a:cxn>
                    <a:cxn ang="0">
                      <a:pos x="8" y="15"/>
                    </a:cxn>
                    <a:cxn ang="0">
                      <a:pos x="8" y="51"/>
                    </a:cxn>
                    <a:cxn ang="0">
                      <a:pos x="3" y="53"/>
                    </a:cxn>
                    <a:cxn ang="0">
                      <a:pos x="8" y="53"/>
                    </a:cxn>
                    <a:cxn ang="0">
                      <a:pos x="10" y="54"/>
                    </a:cxn>
                    <a:cxn ang="0">
                      <a:pos x="7" y="59"/>
                    </a:cxn>
                    <a:cxn ang="0">
                      <a:pos x="12" y="56"/>
                    </a:cxn>
                    <a:cxn ang="0">
                      <a:pos x="13" y="58"/>
                    </a:cxn>
                    <a:cxn ang="0">
                      <a:pos x="192" y="58"/>
                    </a:cxn>
                  </a:cxnLst>
                  <a:rect l="0" t="0" r="r" b="b"/>
                  <a:pathLst>
                    <a:path w="207" h="66">
                      <a:moveTo>
                        <a:pt x="192" y="66"/>
                      </a:moveTo>
                      <a:lnTo>
                        <a:pt x="10" y="66"/>
                      </a:lnTo>
                      <a:lnTo>
                        <a:pt x="10" y="66"/>
                      </a:lnTo>
                      <a:lnTo>
                        <a:pt x="10" y="61"/>
                      </a:lnTo>
                      <a:lnTo>
                        <a:pt x="8" y="66"/>
                      </a:lnTo>
                      <a:lnTo>
                        <a:pt x="8" y="64"/>
                      </a:lnTo>
                      <a:lnTo>
                        <a:pt x="10" y="61"/>
                      </a:lnTo>
                      <a:lnTo>
                        <a:pt x="7" y="64"/>
                      </a:lnTo>
                      <a:lnTo>
                        <a:pt x="5" y="63"/>
                      </a:lnTo>
                      <a:lnTo>
                        <a:pt x="7" y="59"/>
                      </a:lnTo>
                      <a:lnTo>
                        <a:pt x="3" y="61"/>
                      </a:lnTo>
                      <a:lnTo>
                        <a:pt x="2" y="59"/>
                      </a:lnTo>
                      <a:lnTo>
                        <a:pt x="5" y="56"/>
                      </a:lnTo>
                      <a:lnTo>
                        <a:pt x="2" y="58"/>
                      </a:lnTo>
                      <a:lnTo>
                        <a:pt x="0" y="53"/>
                      </a:lnTo>
                      <a:lnTo>
                        <a:pt x="0" y="51"/>
                      </a:lnTo>
                      <a:lnTo>
                        <a:pt x="0" y="10"/>
                      </a:lnTo>
                      <a:lnTo>
                        <a:pt x="2" y="10"/>
                      </a:lnTo>
                      <a:lnTo>
                        <a:pt x="5" y="10"/>
                      </a:lnTo>
                      <a:lnTo>
                        <a:pt x="2" y="8"/>
                      </a:lnTo>
                      <a:lnTo>
                        <a:pt x="5" y="5"/>
                      </a:lnTo>
                      <a:lnTo>
                        <a:pt x="7" y="2"/>
                      </a:lnTo>
                      <a:lnTo>
                        <a:pt x="10" y="7"/>
                      </a:lnTo>
                      <a:lnTo>
                        <a:pt x="8" y="2"/>
                      </a:lnTo>
                      <a:lnTo>
                        <a:pt x="13" y="0"/>
                      </a:lnTo>
                      <a:lnTo>
                        <a:pt x="15" y="0"/>
                      </a:lnTo>
                      <a:lnTo>
                        <a:pt x="194" y="0"/>
                      </a:lnTo>
                      <a:lnTo>
                        <a:pt x="199" y="2"/>
                      </a:lnTo>
                      <a:lnTo>
                        <a:pt x="197" y="7"/>
                      </a:lnTo>
                      <a:lnTo>
                        <a:pt x="199" y="2"/>
                      </a:lnTo>
                      <a:lnTo>
                        <a:pt x="204" y="7"/>
                      </a:lnTo>
                      <a:lnTo>
                        <a:pt x="205" y="10"/>
                      </a:lnTo>
                      <a:lnTo>
                        <a:pt x="202" y="13"/>
                      </a:lnTo>
                      <a:lnTo>
                        <a:pt x="207" y="12"/>
                      </a:lnTo>
                      <a:lnTo>
                        <a:pt x="202" y="13"/>
                      </a:lnTo>
                      <a:lnTo>
                        <a:pt x="207" y="13"/>
                      </a:lnTo>
                      <a:lnTo>
                        <a:pt x="207" y="13"/>
                      </a:lnTo>
                      <a:lnTo>
                        <a:pt x="202" y="15"/>
                      </a:lnTo>
                      <a:lnTo>
                        <a:pt x="207" y="15"/>
                      </a:lnTo>
                      <a:lnTo>
                        <a:pt x="207" y="17"/>
                      </a:lnTo>
                      <a:lnTo>
                        <a:pt x="207" y="54"/>
                      </a:lnTo>
                      <a:lnTo>
                        <a:pt x="205" y="59"/>
                      </a:lnTo>
                      <a:lnTo>
                        <a:pt x="202" y="61"/>
                      </a:lnTo>
                      <a:lnTo>
                        <a:pt x="199" y="59"/>
                      </a:lnTo>
                      <a:lnTo>
                        <a:pt x="202" y="63"/>
                      </a:lnTo>
                      <a:lnTo>
                        <a:pt x="201" y="63"/>
                      </a:lnTo>
                      <a:lnTo>
                        <a:pt x="197" y="59"/>
                      </a:lnTo>
                      <a:lnTo>
                        <a:pt x="201" y="64"/>
                      </a:lnTo>
                      <a:lnTo>
                        <a:pt x="199" y="64"/>
                      </a:lnTo>
                      <a:lnTo>
                        <a:pt x="197" y="61"/>
                      </a:lnTo>
                      <a:lnTo>
                        <a:pt x="199" y="64"/>
                      </a:lnTo>
                      <a:lnTo>
                        <a:pt x="196" y="61"/>
                      </a:lnTo>
                      <a:lnTo>
                        <a:pt x="197" y="64"/>
                      </a:lnTo>
                      <a:lnTo>
                        <a:pt x="192" y="66"/>
                      </a:lnTo>
                      <a:lnTo>
                        <a:pt x="192" y="66"/>
                      </a:lnTo>
                      <a:close/>
                      <a:moveTo>
                        <a:pt x="192" y="58"/>
                      </a:moveTo>
                      <a:lnTo>
                        <a:pt x="192" y="63"/>
                      </a:lnTo>
                      <a:lnTo>
                        <a:pt x="192" y="58"/>
                      </a:lnTo>
                      <a:lnTo>
                        <a:pt x="194" y="61"/>
                      </a:lnTo>
                      <a:lnTo>
                        <a:pt x="194" y="58"/>
                      </a:lnTo>
                      <a:lnTo>
                        <a:pt x="197" y="56"/>
                      </a:lnTo>
                      <a:lnTo>
                        <a:pt x="197" y="54"/>
                      </a:lnTo>
                      <a:lnTo>
                        <a:pt x="202" y="56"/>
                      </a:lnTo>
                      <a:lnTo>
                        <a:pt x="197" y="53"/>
                      </a:lnTo>
                      <a:lnTo>
                        <a:pt x="202" y="54"/>
                      </a:lnTo>
                      <a:lnTo>
                        <a:pt x="199" y="53"/>
                      </a:lnTo>
                      <a:lnTo>
                        <a:pt x="202" y="53"/>
                      </a:lnTo>
                      <a:lnTo>
                        <a:pt x="199" y="51"/>
                      </a:lnTo>
                      <a:lnTo>
                        <a:pt x="202" y="51"/>
                      </a:lnTo>
                      <a:lnTo>
                        <a:pt x="199" y="51"/>
                      </a:lnTo>
                      <a:lnTo>
                        <a:pt x="197" y="13"/>
                      </a:lnTo>
                      <a:lnTo>
                        <a:pt x="202" y="10"/>
                      </a:lnTo>
                      <a:lnTo>
                        <a:pt x="197" y="13"/>
                      </a:lnTo>
                      <a:lnTo>
                        <a:pt x="201" y="10"/>
                      </a:lnTo>
                      <a:lnTo>
                        <a:pt x="197" y="12"/>
                      </a:lnTo>
                      <a:lnTo>
                        <a:pt x="201" y="8"/>
                      </a:lnTo>
                      <a:lnTo>
                        <a:pt x="197" y="12"/>
                      </a:lnTo>
                      <a:lnTo>
                        <a:pt x="199" y="8"/>
                      </a:lnTo>
                      <a:lnTo>
                        <a:pt x="196" y="10"/>
                      </a:lnTo>
                      <a:lnTo>
                        <a:pt x="197" y="7"/>
                      </a:lnTo>
                      <a:lnTo>
                        <a:pt x="196" y="10"/>
                      </a:lnTo>
                      <a:lnTo>
                        <a:pt x="196" y="10"/>
                      </a:lnTo>
                      <a:lnTo>
                        <a:pt x="196" y="5"/>
                      </a:lnTo>
                      <a:lnTo>
                        <a:pt x="194" y="10"/>
                      </a:lnTo>
                      <a:lnTo>
                        <a:pt x="194" y="5"/>
                      </a:lnTo>
                      <a:lnTo>
                        <a:pt x="194" y="8"/>
                      </a:lnTo>
                      <a:lnTo>
                        <a:pt x="192" y="5"/>
                      </a:lnTo>
                      <a:lnTo>
                        <a:pt x="192" y="8"/>
                      </a:lnTo>
                      <a:lnTo>
                        <a:pt x="15" y="8"/>
                      </a:lnTo>
                      <a:lnTo>
                        <a:pt x="13" y="5"/>
                      </a:lnTo>
                      <a:lnTo>
                        <a:pt x="13" y="8"/>
                      </a:lnTo>
                      <a:lnTo>
                        <a:pt x="12" y="5"/>
                      </a:lnTo>
                      <a:lnTo>
                        <a:pt x="13" y="10"/>
                      </a:lnTo>
                      <a:lnTo>
                        <a:pt x="10" y="5"/>
                      </a:lnTo>
                      <a:lnTo>
                        <a:pt x="12" y="10"/>
                      </a:lnTo>
                      <a:lnTo>
                        <a:pt x="12" y="10"/>
                      </a:lnTo>
                      <a:lnTo>
                        <a:pt x="8" y="7"/>
                      </a:lnTo>
                      <a:lnTo>
                        <a:pt x="10" y="10"/>
                      </a:lnTo>
                      <a:lnTo>
                        <a:pt x="7" y="8"/>
                      </a:lnTo>
                      <a:lnTo>
                        <a:pt x="10" y="12"/>
                      </a:lnTo>
                      <a:lnTo>
                        <a:pt x="10" y="12"/>
                      </a:lnTo>
                      <a:lnTo>
                        <a:pt x="5" y="10"/>
                      </a:lnTo>
                      <a:lnTo>
                        <a:pt x="8" y="12"/>
                      </a:lnTo>
                      <a:lnTo>
                        <a:pt x="8" y="13"/>
                      </a:lnTo>
                      <a:lnTo>
                        <a:pt x="5" y="13"/>
                      </a:lnTo>
                      <a:lnTo>
                        <a:pt x="8" y="13"/>
                      </a:lnTo>
                      <a:lnTo>
                        <a:pt x="3" y="13"/>
                      </a:lnTo>
                      <a:lnTo>
                        <a:pt x="8" y="15"/>
                      </a:lnTo>
                      <a:lnTo>
                        <a:pt x="3" y="17"/>
                      </a:lnTo>
                      <a:lnTo>
                        <a:pt x="8" y="17"/>
                      </a:lnTo>
                      <a:lnTo>
                        <a:pt x="8" y="51"/>
                      </a:lnTo>
                      <a:lnTo>
                        <a:pt x="3" y="53"/>
                      </a:lnTo>
                      <a:lnTo>
                        <a:pt x="8" y="51"/>
                      </a:lnTo>
                      <a:lnTo>
                        <a:pt x="3" y="53"/>
                      </a:lnTo>
                      <a:lnTo>
                        <a:pt x="8" y="53"/>
                      </a:lnTo>
                      <a:lnTo>
                        <a:pt x="5" y="54"/>
                      </a:lnTo>
                      <a:lnTo>
                        <a:pt x="8" y="53"/>
                      </a:lnTo>
                      <a:lnTo>
                        <a:pt x="8" y="54"/>
                      </a:lnTo>
                      <a:lnTo>
                        <a:pt x="5" y="58"/>
                      </a:lnTo>
                      <a:lnTo>
                        <a:pt x="10" y="54"/>
                      </a:lnTo>
                      <a:lnTo>
                        <a:pt x="7" y="58"/>
                      </a:lnTo>
                      <a:lnTo>
                        <a:pt x="10" y="56"/>
                      </a:lnTo>
                      <a:lnTo>
                        <a:pt x="7" y="59"/>
                      </a:lnTo>
                      <a:lnTo>
                        <a:pt x="10" y="56"/>
                      </a:lnTo>
                      <a:lnTo>
                        <a:pt x="8" y="59"/>
                      </a:lnTo>
                      <a:lnTo>
                        <a:pt x="12" y="56"/>
                      </a:lnTo>
                      <a:lnTo>
                        <a:pt x="13" y="58"/>
                      </a:lnTo>
                      <a:lnTo>
                        <a:pt x="13" y="63"/>
                      </a:lnTo>
                      <a:lnTo>
                        <a:pt x="13" y="58"/>
                      </a:lnTo>
                      <a:lnTo>
                        <a:pt x="13" y="63"/>
                      </a:lnTo>
                      <a:lnTo>
                        <a:pt x="15" y="58"/>
                      </a:lnTo>
                      <a:lnTo>
                        <a:pt x="192" y="58"/>
                      </a:lnTo>
                      <a:lnTo>
                        <a:pt x="192" y="5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8" name="Freeform 912"/>
                <p:cNvSpPr>
                  <a:spLocks noEditPoints="1"/>
                </p:cNvSpPr>
                <p:nvPr/>
              </p:nvSpPr>
              <p:spPr bwMode="auto">
                <a:xfrm>
                  <a:off x="8231824" y="3021101"/>
                  <a:ext cx="204366" cy="53957"/>
                </a:xfrm>
                <a:custGeom>
                  <a:avLst/>
                  <a:gdLst/>
                  <a:ahLst/>
                  <a:cxnLst>
                    <a:cxn ang="0">
                      <a:pos x="5" y="63"/>
                    </a:cxn>
                    <a:cxn ang="0">
                      <a:pos x="2" y="56"/>
                    </a:cxn>
                    <a:cxn ang="0">
                      <a:pos x="0" y="9"/>
                    </a:cxn>
                    <a:cxn ang="0">
                      <a:pos x="2" y="7"/>
                    </a:cxn>
                    <a:cxn ang="0">
                      <a:pos x="10" y="5"/>
                    </a:cxn>
                    <a:cxn ang="0">
                      <a:pos x="10" y="5"/>
                    </a:cxn>
                    <a:cxn ang="0">
                      <a:pos x="15" y="0"/>
                    </a:cxn>
                    <a:cxn ang="0">
                      <a:pos x="196" y="5"/>
                    </a:cxn>
                    <a:cxn ang="0">
                      <a:pos x="197" y="5"/>
                    </a:cxn>
                    <a:cxn ang="0">
                      <a:pos x="201" y="2"/>
                    </a:cxn>
                    <a:cxn ang="0">
                      <a:pos x="202" y="4"/>
                    </a:cxn>
                    <a:cxn ang="0">
                      <a:pos x="207" y="15"/>
                    </a:cxn>
                    <a:cxn ang="0">
                      <a:pos x="207" y="53"/>
                    </a:cxn>
                    <a:cxn ang="0">
                      <a:pos x="205" y="55"/>
                    </a:cxn>
                    <a:cxn ang="0">
                      <a:pos x="202" y="61"/>
                    </a:cxn>
                    <a:cxn ang="0">
                      <a:pos x="201" y="63"/>
                    </a:cxn>
                    <a:cxn ang="0">
                      <a:pos x="192" y="58"/>
                    </a:cxn>
                    <a:cxn ang="0">
                      <a:pos x="194" y="61"/>
                    </a:cxn>
                    <a:cxn ang="0">
                      <a:pos x="194" y="56"/>
                    </a:cxn>
                    <a:cxn ang="0">
                      <a:pos x="197" y="60"/>
                    </a:cxn>
                    <a:cxn ang="0">
                      <a:pos x="197" y="55"/>
                    </a:cxn>
                    <a:cxn ang="0">
                      <a:pos x="197" y="53"/>
                    </a:cxn>
                    <a:cxn ang="0">
                      <a:pos x="199" y="51"/>
                    </a:cxn>
                    <a:cxn ang="0">
                      <a:pos x="199" y="15"/>
                    </a:cxn>
                    <a:cxn ang="0">
                      <a:pos x="202" y="14"/>
                    </a:cxn>
                    <a:cxn ang="0">
                      <a:pos x="197" y="12"/>
                    </a:cxn>
                    <a:cxn ang="0">
                      <a:pos x="201" y="9"/>
                    </a:cxn>
                    <a:cxn ang="0">
                      <a:pos x="197" y="10"/>
                    </a:cxn>
                    <a:cxn ang="0">
                      <a:pos x="194" y="9"/>
                    </a:cxn>
                    <a:cxn ang="0">
                      <a:pos x="192" y="4"/>
                    </a:cxn>
                    <a:cxn ang="0">
                      <a:pos x="13" y="4"/>
                    </a:cxn>
                    <a:cxn ang="0">
                      <a:pos x="13" y="9"/>
                    </a:cxn>
                    <a:cxn ang="0">
                      <a:pos x="10" y="10"/>
                    </a:cxn>
                    <a:cxn ang="0">
                      <a:pos x="10" y="10"/>
                    </a:cxn>
                    <a:cxn ang="0">
                      <a:pos x="8" y="12"/>
                    </a:cxn>
                    <a:cxn ang="0">
                      <a:pos x="3" y="14"/>
                    </a:cxn>
                    <a:cxn ang="0">
                      <a:pos x="8" y="50"/>
                    </a:cxn>
                    <a:cxn ang="0">
                      <a:pos x="5" y="53"/>
                    </a:cxn>
                    <a:cxn ang="0">
                      <a:pos x="8" y="53"/>
                    </a:cxn>
                    <a:cxn ang="0">
                      <a:pos x="10" y="55"/>
                    </a:cxn>
                    <a:cxn ang="0">
                      <a:pos x="12" y="56"/>
                    </a:cxn>
                    <a:cxn ang="0">
                      <a:pos x="10" y="61"/>
                    </a:cxn>
                    <a:cxn ang="0">
                      <a:pos x="13" y="56"/>
                    </a:cxn>
                    <a:cxn ang="0">
                      <a:pos x="192" y="58"/>
                    </a:cxn>
                  </a:cxnLst>
                  <a:rect l="0" t="0" r="r" b="b"/>
                  <a:pathLst>
                    <a:path w="207" h="66">
                      <a:moveTo>
                        <a:pt x="192" y="66"/>
                      </a:moveTo>
                      <a:lnTo>
                        <a:pt x="10" y="64"/>
                      </a:lnTo>
                      <a:lnTo>
                        <a:pt x="5" y="63"/>
                      </a:lnTo>
                      <a:lnTo>
                        <a:pt x="2" y="58"/>
                      </a:lnTo>
                      <a:lnTo>
                        <a:pt x="5" y="56"/>
                      </a:lnTo>
                      <a:lnTo>
                        <a:pt x="2" y="56"/>
                      </a:lnTo>
                      <a:lnTo>
                        <a:pt x="0" y="51"/>
                      </a:lnTo>
                      <a:lnTo>
                        <a:pt x="0" y="50"/>
                      </a:lnTo>
                      <a:lnTo>
                        <a:pt x="0" y="9"/>
                      </a:lnTo>
                      <a:lnTo>
                        <a:pt x="2" y="9"/>
                      </a:lnTo>
                      <a:lnTo>
                        <a:pt x="5" y="10"/>
                      </a:lnTo>
                      <a:lnTo>
                        <a:pt x="2" y="7"/>
                      </a:lnTo>
                      <a:lnTo>
                        <a:pt x="5" y="4"/>
                      </a:lnTo>
                      <a:lnTo>
                        <a:pt x="7" y="2"/>
                      </a:lnTo>
                      <a:lnTo>
                        <a:pt x="10" y="5"/>
                      </a:lnTo>
                      <a:lnTo>
                        <a:pt x="8" y="2"/>
                      </a:lnTo>
                      <a:lnTo>
                        <a:pt x="8" y="0"/>
                      </a:lnTo>
                      <a:lnTo>
                        <a:pt x="10" y="5"/>
                      </a:lnTo>
                      <a:lnTo>
                        <a:pt x="10" y="0"/>
                      </a:lnTo>
                      <a:lnTo>
                        <a:pt x="13" y="0"/>
                      </a:lnTo>
                      <a:lnTo>
                        <a:pt x="15" y="0"/>
                      </a:lnTo>
                      <a:lnTo>
                        <a:pt x="196" y="0"/>
                      </a:lnTo>
                      <a:lnTo>
                        <a:pt x="197" y="0"/>
                      </a:lnTo>
                      <a:lnTo>
                        <a:pt x="196" y="5"/>
                      </a:lnTo>
                      <a:lnTo>
                        <a:pt x="199" y="0"/>
                      </a:lnTo>
                      <a:lnTo>
                        <a:pt x="199" y="2"/>
                      </a:lnTo>
                      <a:lnTo>
                        <a:pt x="197" y="5"/>
                      </a:lnTo>
                      <a:lnTo>
                        <a:pt x="199" y="2"/>
                      </a:lnTo>
                      <a:lnTo>
                        <a:pt x="197" y="5"/>
                      </a:lnTo>
                      <a:lnTo>
                        <a:pt x="201" y="2"/>
                      </a:lnTo>
                      <a:lnTo>
                        <a:pt x="201" y="4"/>
                      </a:lnTo>
                      <a:lnTo>
                        <a:pt x="199" y="7"/>
                      </a:lnTo>
                      <a:lnTo>
                        <a:pt x="202" y="4"/>
                      </a:lnTo>
                      <a:lnTo>
                        <a:pt x="204" y="7"/>
                      </a:lnTo>
                      <a:lnTo>
                        <a:pt x="207" y="14"/>
                      </a:lnTo>
                      <a:lnTo>
                        <a:pt x="207" y="15"/>
                      </a:lnTo>
                      <a:lnTo>
                        <a:pt x="207" y="53"/>
                      </a:lnTo>
                      <a:lnTo>
                        <a:pt x="202" y="53"/>
                      </a:lnTo>
                      <a:lnTo>
                        <a:pt x="207" y="53"/>
                      </a:lnTo>
                      <a:lnTo>
                        <a:pt x="207" y="55"/>
                      </a:lnTo>
                      <a:lnTo>
                        <a:pt x="202" y="53"/>
                      </a:lnTo>
                      <a:lnTo>
                        <a:pt x="205" y="55"/>
                      </a:lnTo>
                      <a:lnTo>
                        <a:pt x="202" y="61"/>
                      </a:lnTo>
                      <a:lnTo>
                        <a:pt x="199" y="58"/>
                      </a:lnTo>
                      <a:lnTo>
                        <a:pt x="202" y="61"/>
                      </a:lnTo>
                      <a:lnTo>
                        <a:pt x="201" y="63"/>
                      </a:lnTo>
                      <a:lnTo>
                        <a:pt x="197" y="60"/>
                      </a:lnTo>
                      <a:lnTo>
                        <a:pt x="201" y="63"/>
                      </a:lnTo>
                      <a:lnTo>
                        <a:pt x="194" y="66"/>
                      </a:lnTo>
                      <a:lnTo>
                        <a:pt x="192" y="66"/>
                      </a:lnTo>
                      <a:close/>
                      <a:moveTo>
                        <a:pt x="192" y="58"/>
                      </a:moveTo>
                      <a:lnTo>
                        <a:pt x="192" y="61"/>
                      </a:lnTo>
                      <a:lnTo>
                        <a:pt x="192" y="56"/>
                      </a:lnTo>
                      <a:lnTo>
                        <a:pt x="194" y="61"/>
                      </a:lnTo>
                      <a:lnTo>
                        <a:pt x="194" y="56"/>
                      </a:lnTo>
                      <a:lnTo>
                        <a:pt x="196" y="61"/>
                      </a:lnTo>
                      <a:lnTo>
                        <a:pt x="194" y="56"/>
                      </a:lnTo>
                      <a:lnTo>
                        <a:pt x="197" y="60"/>
                      </a:lnTo>
                      <a:lnTo>
                        <a:pt x="196" y="56"/>
                      </a:lnTo>
                      <a:lnTo>
                        <a:pt x="197" y="60"/>
                      </a:lnTo>
                      <a:lnTo>
                        <a:pt x="196" y="56"/>
                      </a:lnTo>
                      <a:lnTo>
                        <a:pt x="199" y="58"/>
                      </a:lnTo>
                      <a:lnTo>
                        <a:pt x="197" y="55"/>
                      </a:lnTo>
                      <a:lnTo>
                        <a:pt x="201" y="58"/>
                      </a:lnTo>
                      <a:lnTo>
                        <a:pt x="197" y="55"/>
                      </a:lnTo>
                      <a:lnTo>
                        <a:pt x="197" y="53"/>
                      </a:lnTo>
                      <a:lnTo>
                        <a:pt x="202" y="55"/>
                      </a:lnTo>
                      <a:lnTo>
                        <a:pt x="197" y="53"/>
                      </a:lnTo>
                      <a:lnTo>
                        <a:pt x="199" y="51"/>
                      </a:lnTo>
                      <a:lnTo>
                        <a:pt x="202" y="51"/>
                      </a:lnTo>
                      <a:lnTo>
                        <a:pt x="199" y="51"/>
                      </a:lnTo>
                      <a:lnTo>
                        <a:pt x="199" y="15"/>
                      </a:lnTo>
                      <a:lnTo>
                        <a:pt x="202" y="14"/>
                      </a:lnTo>
                      <a:lnTo>
                        <a:pt x="199" y="14"/>
                      </a:lnTo>
                      <a:lnTo>
                        <a:pt x="202" y="14"/>
                      </a:lnTo>
                      <a:lnTo>
                        <a:pt x="199" y="14"/>
                      </a:lnTo>
                      <a:lnTo>
                        <a:pt x="202" y="10"/>
                      </a:lnTo>
                      <a:lnTo>
                        <a:pt x="197" y="12"/>
                      </a:lnTo>
                      <a:lnTo>
                        <a:pt x="202" y="10"/>
                      </a:lnTo>
                      <a:lnTo>
                        <a:pt x="197" y="12"/>
                      </a:lnTo>
                      <a:lnTo>
                        <a:pt x="201" y="9"/>
                      </a:lnTo>
                      <a:lnTo>
                        <a:pt x="197" y="12"/>
                      </a:lnTo>
                      <a:lnTo>
                        <a:pt x="201" y="9"/>
                      </a:lnTo>
                      <a:lnTo>
                        <a:pt x="197" y="10"/>
                      </a:lnTo>
                      <a:lnTo>
                        <a:pt x="199" y="7"/>
                      </a:lnTo>
                      <a:lnTo>
                        <a:pt x="196" y="10"/>
                      </a:lnTo>
                      <a:lnTo>
                        <a:pt x="194" y="9"/>
                      </a:lnTo>
                      <a:lnTo>
                        <a:pt x="194" y="4"/>
                      </a:lnTo>
                      <a:lnTo>
                        <a:pt x="194" y="9"/>
                      </a:lnTo>
                      <a:lnTo>
                        <a:pt x="192" y="4"/>
                      </a:lnTo>
                      <a:lnTo>
                        <a:pt x="192" y="9"/>
                      </a:lnTo>
                      <a:lnTo>
                        <a:pt x="15" y="9"/>
                      </a:lnTo>
                      <a:lnTo>
                        <a:pt x="13" y="4"/>
                      </a:lnTo>
                      <a:lnTo>
                        <a:pt x="13" y="9"/>
                      </a:lnTo>
                      <a:lnTo>
                        <a:pt x="13" y="4"/>
                      </a:lnTo>
                      <a:lnTo>
                        <a:pt x="13" y="9"/>
                      </a:lnTo>
                      <a:lnTo>
                        <a:pt x="12" y="9"/>
                      </a:lnTo>
                      <a:lnTo>
                        <a:pt x="8" y="7"/>
                      </a:lnTo>
                      <a:lnTo>
                        <a:pt x="10" y="10"/>
                      </a:lnTo>
                      <a:lnTo>
                        <a:pt x="7" y="7"/>
                      </a:lnTo>
                      <a:lnTo>
                        <a:pt x="10" y="10"/>
                      </a:lnTo>
                      <a:lnTo>
                        <a:pt x="10" y="10"/>
                      </a:lnTo>
                      <a:lnTo>
                        <a:pt x="5" y="9"/>
                      </a:lnTo>
                      <a:lnTo>
                        <a:pt x="8" y="12"/>
                      </a:lnTo>
                      <a:lnTo>
                        <a:pt x="8" y="12"/>
                      </a:lnTo>
                      <a:lnTo>
                        <a:pt x="5" y="12"/>
                      </a:lnTo>
                      <a:lnTo>
                        <a:pt x="8" y="14"/>
                      </a:lnTo>
                      <a:lnTo>
                        <a:pt x="3" y="14"/>
                      </a:lnTo>
                      <a:lnTo>
                        <a:pt x="8" y="14"/>
                      </a:lnTo>
                      <a:lnTo>
                        <a:pt x="8" y="15"/>
                      </a:lnTo>
                      <a:lnTo>
                        <a:pt x="8" y="50"/>
                      </a:lnTo>
                      <a:lnTo>
                        <a:pt x="3" y="51"/>
                      </a:lnTo>
                      <a:lnTo>
                        <a:pt x="8" y="51"/>
                      </a:lnTo>
                      <a:lnTo>
                        <a:pt x="5" y="53"/>
                      </a:lnTo>
                      <a:lnTo>
                        <a:pt x="8" y="53"/>
                      </a:lnTo>
                      <a:lnTo>
                        <a:pt x="5" y="55"/>
                      </a:lnTo>
                      <a:lnTo>
                        <a:pt x="8" y="53"/>
                      </a:lnTo>
                      <a:lnTo>
                        <a:pt x="10" y="55"/>
                      </a:lnTo>
                      <a:lnTo>
                        <a:pt x="7" y="58"/>
                      </a:lnTo>
                      <a:lnTo>
                        <a:pt x="10" y="55"/>
                      </a:lnTo>
                      <a:lnTo>
                        <a:pt x="10" y="55"/>
                      </a:lnTo>
                      <a:lnTo>
                        <a:pt x="8" y="60"/>
                      </a:lnTo>
                      <a:lnTo>
                        <a:pt x="12" y="56"/>
                      </a:lnTo>
                      <a:lnTo>
                        <a:pt x="10" y="60"/>
                      </a:lnTo>
                      <a:lnTo>
                        <a:pt x="12" y="56"/>
                      </a:lnTo>
                      <a:lnTo>
                        <a:pt x="10" y="61"/>
                      </a:lnTo>
                      <a:lnTo>
                        <a:pt x="13" y="56"/>
                      </a:lnTo>
                      <a:lnTo>
                        <a:pt x="12" y="61"/>
                      </a:lnTo>
                      <a:lnTo>
                        <a:pt x="13" y="56"/>
                      </a:lnTo>
                      <a:lnTo>
                        <a:pt x="13" y="61"/>
                      </a:lnTo>
                      <a:lnTo>
                        <a:pt x="15" y="58"/>
                      </a:lnTo>
                      <a:lnTo>
                        <a:pt x="192" y="58"/>
                      </a:lnTo>
                      <a:lnTo>
                        <a:pt x="192" y="5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9" name="Freeform 913"/>
                <p:cNvSpPr>
                  <a:spLocks noEditPoints="1"/>
                </p:cNvSpPr>
                <p:nvPr/>
              </p:nvSpPr>
              <p:spPr bwMode="auto">
                <a:xfrm>
                  <a:off x="8384852" y="3035817"/>
                  <a:ext cx="26657" cy="22891"/>
                </a:xfrm>
                <a:custGeom>
                  <a:avLst/>
                  <a:gdLst/>
                  <a:ahLst/>
                  <a:cxnLst>
                    <a:cxn ang="0">
                      <a:pos x="9" y="28"/>
                    </a:cxn>
                    <a:cxn ang="0">
                      <a:pos x="9" y="28"/>
                    </a:cxn>
                    <a:cxn ang="0">
                      <a:pos x="9" y="23"/>
                    </a:cxn>
                    <a:cxn ang="0">
                      <a:pos x="4" y="25"/>
                    </a:cxn>
                    <a:cxn ang="0">
                      <a:pos x="4" y="25"/>
                    </a:cxn>
                    <a:cxn ang="0">
                      <a:pos x="4" y="20"/>
                    </a:cxn>
                    <a:cxn ang="0">
                      <a:pos x="0" y="17"/>
                    </a:cxn>
                    <a:cxn ang="0">
                      <a:pos x="0" y="14"/>
                    </a:cxn>
                    <a:cxn ang="0">
                      <a:pos x="0" y="12"/>
                    </a:cxn>
                    <a:cxn ang="0">
                      <a:pos x="4" y="10"/>
                    </a:cxn>
                    <a:cxn ang="0">
                      <a:pos x="1" y="7"/>
                    </a:cxn>
                    <a:cxn ang="0">
                      <a:pos x="3" y="7"/>
                    </a:cxn>
                    <a:cxn ang="0">
                      <a:pos x="6" y="7"/>
                    </a:cxn>
                    <a:cxn ang="0">
                      <a:pos x="6" y="4"/>
                    </a:cxn>
                    <a:cxn ang="0">
                      <a:pos x="6" y="2"/>
                    </a:cxn>
                    <a:cxn ang="0">
                      <a:pos x="9" y="5"/>
                    </a:cxn>
                    <a:cxn ang="0">
                      <a:pos x="14" y="0"/>
                    </a:cxn>
                    <a:cxn ang="0">
                      <a:pos x="16" y="5"/>
                    </a:cxn>
                    <a:cxn ang="0">
                      <a:pos x="21" y="2"/>
                    </a:cxn>
                    <a:cxn ang="0">
                      <a:pos x="23" y="4"/>
                    </a:cxn>
                    <a:cxn ang="0">
                      <a:pos x="21" y="9"/>
                    </a:cxn>
                    <a:cxn ang="0">
                      <a:pos x="27" y="14"/>
                    </a:cxn>
                    <a:cxn ang="0">
                      <a:pos x="27" y="19"/>
                    </a:cxn>
                    <a:cxn ang="0">
                      <a:pos x="27" y="20"/>
                    </a:cxn>
                    <a:cxn ang="0">
                      <a:pos x="21" y="20"/>
                    </a:cxn>
                    <a:cxn ang="0">
                      <a:pos x="24" y="25"/>
                    </a:cxn>
                    <a:cxn ang="0">
                      <a:pos x="23" y="25"/>
                    </a:cxn>
                    <a:cxn ang="0">
                      <a:pos x="18" y="23"/>
                    </a:cxn>
                    <a:cxn ang="0">
                      <a:pos x="18" y="28"/>
                    </a:cxn>
                    <a:cxn ang="0">
                      <a:pos x="18" y="28"/>
                    </a:cxn>
                    <a:cxn ang="0">
                      <a:pos x="11" y="20"/>
                    </a:cxn>
                    <a:cxn ang="0">
                      <a:pos x="13" y="25"/>
                    </a:cxn>
                    <a:cxn ang="0">
                      <a:pos x="14" y="20"/>
                    </a:cxn>
                    <a:cxn ang="0">
                      <a:pos x="14" y="20"/>
                    </a:cxn>
                    <a:cxn ang="0">
                      <a:pos x="19" y="23"/>
                    </a:cxn>
                    <a:cxn ang="0">
                      <a:pos x="19" y="23"/>
                    </a:cxn>
                    <a:cxn ang="0">
                      <a:pos x="21" y="22"/>
                    </a:cxn>
                    <a:cxn ang="0">
                      <a:pos x="18" y="17"/>
                    </a:cxn>
                    <a:cxn ang="0">
                      <a:pos x="19" y="17"/>
                    </a:cxn>
                    <a:cxn ang="0">
                      <a:pos x="19" y="17"/>
                    </a:cxn>
                    <a:cxn ang="0">
                      <a:pos x="19" y="15"/>
                    </a:cxn>
                    <a:cxn ang="0">
                      <a:pos x="19" y="15"/>
                    </a:cxn>
                    <a:cxn ang="0">
                      <a:pos x="19" y="14"/>
                    </a:cxn>
                    <a:cxn ang="0">
                      <a:pos x="19" y="14"/>
                    </a:cxn>
                    <a:cxn ang="0">
                      <a:pos x="19" y="12"/>
                    </a:cxn>
                    <a:cxn ang="0">
                      <a:pos x="21" y="9"/>
                    </a:cxn>
                    <a:cxn ang="0">
                      <a:pos x="21" y="7"/>
                    </a:cxn>
                    <a:cxn ang="0">
                      <a:pos x="16" y="9"/>
                    </a:cxn>
                    <a:cxn ang="0">
                      <a:pos x="16" y="9"/>
                    </a:cxn>
                    <a:cxn ang="0">
                      <a:pos x="13" y="5"/>
                    </a:cxn>
                    <a:cxn ang="0">
                      <a:pos x="11" y="10"/>
                    </a:cxn>
                    <a:cxn ang="0">
                      <a:pos x="9" y="10"/>
                    </a:cxn>
                    <a:cxn ang="0">
                      <a:pos x="9" y="10"/>
                    </a:cxn>
                    <a:cxn ang="0">
                      <a:pos x="8" y="12"/>
                    </a:cxn>
                    <a:cxn ang="0">
                      <a:pos x="8" y="14"/>
                    </a:cxn>
                    <a:cxn ang="0">
                      <a:pos x="8" y="15"/>
                    </a:cxn>
                    <a:cxn ang="0">
                      <a:pos x="8" y="17"/>
                    </a:cxn>
                    <a:cxn ang="0">
                      <a:pos x="9" y="17"/>
                    </a:cxn>
                    <a:cxn ang="0">
                      <a:pos x="6" y="20"/>
                    </a:cxn>
                    <a:cxn ang="0">
                      <a:pos x="11" y="20"/>
                    </a:cxn>
                    <a:cxn ang="0">
                      <a:pos x="11" y="20"/>
                    </a:cxn>
                  </a:cxnLst>
                  <a:rect l="0" t="0" r="r" b="b"/>
                  <a:pathLst>
                    <a:path w="27" h="28">
                      <a:moveTo>
                        <a:pt x="14" y="28"/>
                      </a:moveTo>
                      <a:lnTo>
                        <a:pt x="9" y="28"/>
                      </a:lnTo>
                      <a:lnTo>
                        <a:pt x="11" y="25"/>
                      </a:lnTo>
                      <a:lnTo>
                        <a:pt x="9" y="28"/>
                      </a:lnTo>
                      <a:lnTo>
                        <a:pt x="8" y="27"/>
                      </a:lnTo>
                      <a:lnTo>
                        <a:pt x="9" y="23"/>
                      </a:lnTo>
                      <a:lnTo>
                        <a:pt x="6" y="27"/>
                      </a:lnTo>
                      <a:lnTo>
                        <a:pt x="4" y="25"/>
                      </a:lnTo>
                      <a:lnTo>
                        <a:pt x="8" y="22"/>
                      </a:lnTo>
                      <a:lnTo>
                        <a:pt x="4" y="25"/>
                      </a:lnTo>
                      <a:lnTo>
                        <a:pt x="1" y="22"/>
                      </a:lnTo>
                      <a:lnTo>
                        <a:pt x="4" y="20"/>
                      </a:lnTo>
                      <a:lnTo>
                        <a:pt x="1" y="22"/>
                      </a:lnTo>
                      <a:lnTo>
                        <a:pt x="0" y="17"/>
                      </a:lnTo>
                      <a:lnTo>
                        <a:pt x="0" y="15"/>
                      </a:lnTo>
                      <a:lnTo>
                        <a:pt x="0" y="14"/>
                      </a:lnTo>
                      <a:lnTo>
                        <a:pt x="4" y="14"/>
                      </a:lnTo>
                      <a:lnTo>
                        <a:pt x="0" y="12"/>
                      </a:lnTo>
                      <a:lnTo>
                        <a:pt x="1" y="10"/>
                      </a:lnTo>
                      <a:lnTo>
                        <a:pt x="4" y="10"/>
                      </a:lnTo>
                      <a:lnTo>
                        <a:pt x="1" y="9"/>
                      </a:lnTo>
                      <a:lnTo>
                        <a:pt x="1" y="7"/>
                      </a:lnTo>
                      <a:lnTo>
                        <a:pt x="6" y="9"/>
                      </a:lnTo>
                      <a:lnTo>
                        <a:pt x="3" y="7"/>
                      </a:lnTo>
                      <a:lnTo>
                        <a:pt x="3" y="5"/>
                      </a:lnTo>
                      <a:lnTo>
                        <a:pt x="6" y="7"/>
                      </a:lnTo>
                      <a:lnTo>
                        <a:pt x="4" y="4"/>
                      </a:lnTo>
                      <a:lnTo>
                        <a:pt x="6" y="4"/>
                      </a:lnTo>
                      <a:lnTo>
                        <a:pt x="8" y="7"/>
                      </a:lnTo>
                      <a:lnTo>
                        <a:pt x="6" y="2"/>
                      </a:lnTo>
                      <a:lnTo>
                        <a:pt x="6" y="2"/>
                      </a:lnTo>
                      <a:lnTo>
                        <a:pt x="9" y="5"/>
                      </a:lnTo>
                      <a:lnTo>
                        <a:pt x="8" y="2"/>
                      </a:lnTo>
                      <a:lnTo>
                        <a:pt x="14" y="0"/>
                      </a:lnTo>
                      <a:lnTo>
                        <a:pt x="16" y="0"/>
                      </a:lnTo>
                      <a:lnTo>
                        <a:pt x="16" y="5"/>
                      </a:lnTo>
                      <a:lnTo>
                        <a:pt x="18" y="0"/>
                      </a:lnTo>
                      <a:lnTo>
                        <a:pt x="21" y="2"/>
                      </a:lnTo>
                      <a:lnTo>
                        <a:pt x="19" y="7"/>
                      </a:lnTo>
                      <a:lnTo>
                        <a:pt x="23" y="4"/>
                      </a:lnTo>
                      <a:lnTo>
                        <a:pt x="24" y="7"/>
                      </a:lnTo>
                      <a:lnTo>
                        <a:pt x="21" y="9"/>
                      </a:lnTo>
                      <a:lnTo>
                        <a:pt x="26" y="7"/>
                      </a:lnTo>
                      <a:lnTo>
                        <a:pt x="27" y="14"/>
                      </a:lnTo>
                      <a:lnTo>
                        <a:pt x="27" y="15"/>
                      </a:lnTo>
                      <a:lnTo>
                        <a:pt x="27" y="19"/>
                      </a:lnTo>
                      <a:lnTo>
                        <a:pt x="23" y="19"/>
                      </a:lnTo>
                      <a:lnTo>
                        <a:pt x="27" y="20"/>
                      </a:lnTo>
                      <a:lnTo>
                        <a:pt x="26" y="22"/>
                      </a:lnTo>
                      <a:lnTo>
                        <a:pt x="21" y="20"/>
                      </a:lnTo>
                      <a:lnTo>
                        <a:pt x="26" y="23"/>
                      </a:lnTo>
                      <a:lnTo>
                        <a:pt x="24" y="25"/>
                      </a:lnTo>
                      <a:lnTo>
                        <a:pt x="21" y="22"/>
                      </a:lnTo>
                      <a:lnTo>
                        <a:pt x="23" y="25"/>
                      </a:lnTo>
                      <a:lnTo>
                        <a:pt x="19" y="28"/>
                      </a:lnTo>
                      <a:lnTo>
                        <a:pt x="18" y="23"/>
                      </a:lnTo>
                      <a:lnTo>
                        <a:pt x="19" y="28"/>
                      </a:lnTo>
                      <a:lnTo>
                        <a:pt x="18" y="28"/>
                      </a:lnTo>
                      <a:lnTo>
                        <a:pt x="16" y="25"/>
                      </a:lnTo>
                      <a:lnTo>
                        <a:pt x="18" y="28"/>
                      </a:lnTo>
                      <a:lnTo>
                        <a:pt x="14" y="28"/>
                      </a:lnTo>
                      <a:close/>
                      <a:moveTo>
                        <a:pt x="11" y="20"/>
                      </a:moveTo>
                      <a:lnTo>
                        <a:pt x="13" y="20"/>
                      </a:lnTo>
                      <a:lnTo>
                        <a:pt x="13" y="25"/>
                      </a:lnTo>
                      <a:lnTo>
                        <a:pt x="13" y="20"/>
                      </a:lnTo>
                      <a:lnTo>
                        <a:pt x="14" y="20"/>
                      </a:lnTo>
                      <a:lnTo>
                        <a:pt x="16" y="25"/>
                      </a:lnTo>
                      <a:lnTo>
                        <a:pt x="14" y="20"/>
                      </a:lnTo>
                      <a:lnTo>
                        <a:pt x="16" y="20"/>
                      </a:lnTo>
                      <a:lnTo>
                        <a:pt x="19" y="23"/>
                      </a:lnTo>
                      <a:lnTo>
                        <a:pt x="16" y="20"/>
                      </a:lnTo>
                      <a:lnTo>
                        <a:pt x="19" y="23"/>
                      </a:lnTo>
                      <a:lnTo>
                        <a:pt x="18" y="19"/>
                      </a:lnTo>
                      <a:lnTo>
                        <a:pt x="21" y="22"/>
                      </a:lnTo>
                      <a:lnTo>
                        <a:pt x="18" y="19"/>
                      </a:lnTo>
                      <a:lnTo>
                        <a:pt x="18" y="17"/>
                      </a:lnTo>
                      <a:lnTo>
                        <a:pt x="23" y="19"/>
                      </a:lnTo>
                      <a:lnTo>
                        <a:pt x="19" y="17"/>
                      </a:lnTo>
                      <a:lnTo>
                        <a:pt x="23" y="17"/>
                      </a:lnTo>
                      <a:lnTo>
                        <a:pt x="19" y="17"/>
                      </a:lnTo>
                      <a:lnTo>
                        <a:pt x="23" y="17"/>
                      </a:lnTo>
                      <a:lnTo>
                        <a:pt x="19" y="15"/>
                      </a:lnTo>
                      <a:lnTo>
                        <a:pt x="23" y="15"/>
                      </a:lnTo>
                      <a:lnTo>
                        <a:pt x="19" y="15"/>
                      </a:lnTo>
                      <a:lnTo>
                        <a:pt x="23" y="14"/>
                      </a:lnTo>
                      <a:lnTo>
                        <a:pt x="19" y="14"/>
                      </a:lnTo>
                      <a:lnTo>
                        <a:pt x="23" y="12"/>
                      </a:lnTo>
                      <a:lnTo>
                        <a:pt x="19" y="14"/>
                      </a:lnTo>
                      <a:lnTo>
                        <a:pt x="23" y="12"/>
                      </a:lnTo>
                      <a:lnTo>
                        <a:pt x="19" y="12"/>
                      </a:lnTo>
                      <a:lnTo>
                        <a:pt x="18" y="12"/>
                      </a:lnTo>
                      <a:lnTo>
                        <a:pt x="21" y="9"/>
                      </a:lnTo>
                      <a:lnTo>
                        <a:pt x="18" y="10"/>
                      </a:lnTo>
                      <a:lnTo>
                        <a:pt x="21" y="7"/>
                      </a:lnTo>
                      <a:lnTo>
                        <a:pt x="18" y="10"/>
                      </a:lnTo>
                      <a:lnTo>
                        <a:pt x="16" y="9"/>
                      </a:lnTo>
                      <a:lnTo>
                        <a:pt x="18" y="5"/>
                      </a:lnTo>
                      <a:lnTo>
                        <a:pt x="16" y="9"/>
                      </a:lnTo>
                      <a:lnTo>
                        <a:pt x="13" y="9"/>
                      </a:lnTo>
                      <a:lnTo>
                        <a:pt x="13" y="5"/>
                      </a:lnTo>
                      <a:lnTo>
                        <a:pt x="13" y="9"/>
                      </a:lnTo>
                      <a:lnTo>
                        <a:pt x="11" y="10"/>
                      </a:lnTo>
                      <a:lnTo>
                        <a:pt x="8" y="7"/>
                      </a:lnTo>
                      <a:lnTo>
                        <a:pt x="9" y="10"/>
                      </a:lnTo>
                      <a:lnTo>
                        <a:pt x="9" y="10"/>
                      </a:lnTo>
                      <a:lnTo>
                        <a:pt x="9" y="10"/>
                      </a:lnTo>
                      <a:lnTo>
                        <a:pt x="9" y="10"/>
                      </a:lnTo>
                      <a:lnTo>
                        <a:pt x="8" y="12"/>
                      </a:lnTo>
                      <a:lnTo>
                        <a:pt x="4" y="12"/>
                      </a:lnTo>
                      <a:lnTo>
                        <a:pt x="8" y="14"/>
                      </a:lnTo>
                      <a:lnTo>
                        <a:pt x="8" y="14"/>
                      </a:lnTo>
                      <a:lnTo>
                        <a:pt x="8" y="15"/>
                      </a:lnTo>
                      <a:lnTo>
                        <a:pt x="4" y="17"/>
                      </a:lnTo>
                      <a:lnTo>
                        <a:pt x="8" y="17"/>
                      </a:lnTo>
                      <a:lnTo>
                        <a:pt x="4" y="19"/>
                      </a:lnTo>
                      <a:lnTo>
                        <a:pt x="9" y="17"/>
                      </a:lnTo>
                      <a:lnTo>
                        <a:pt x="9" y="19"/>
                      </a:lnTo>
                      <a:lnTo>
                        <a:pt x="6" y="20"/>
                      </a:lnTo>
                      <a:lnTo>
                        <a:pt x="9" y="19"/>
                      </a:lnTo>
                      <a:lnTo>
                        <a:pt x="11" y="20"/>
                      </a:lnTo>
                      <a:lnTo>
                        <a:pt x="8" y="23"/>
                      </a:lnTo>
                      <a:lnTo>
                        <a:pt x="11"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sp>
          <p:nvSpPr>
            <p:cNvPr id="432" name="Rounded Rectangle 431"/>
            <p:cNvSpPr/>
            <p:nvPr/>
          </p:nvSpPr>
          <p:spPr>
            <a:xfrm>
              <a:off x="5726355" y="2821134"/>
              <a:ext cx="1224000" cy="1440000"/>
            </a:xfrm>
            <a:prstGeom prst="roundRect">
              <a:avLst/>
            </a:prstGeom>
            <a:gradFill flip="none" rotWithShape="1">
              <a:gsLst>
                <a:gs pos="0">
                  <a:srgbClr val="00B0F0">
                    <a:alpha val="0"/>
                  </a:srgbClr>
                </a:gs>
                <a:gs pos="100000">
                  <a:srgbClr val="00B0F0">
                    <a:alpha val="40000"/>
                  </a:srgbClr>
                </a:gs>
              </a:gsLst>
              <a:path path="circle">
                <a:fillToRect l="50000" t="50000" r="50000" b="50000"/>
              </a:path>
              <a:tileRect/>
            </a:gradFill>
            <a:ln>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lIns="35995" tIns="71991" rIns="35995" bIns="35995" rtlCol="0" anchor="ctr"/>
            <a:lstStyle/>
            <a:p>
              <a:pPr algn="ctr"/>
              <a:r>
                <a:rPr lang="en-US" sz="1600" dirty="0">
                  <a:solidFill>
                    <a:srgbClr val="FFC000"/>
                  </a:solidFill>
                  <a:latin typeface="Arial Narrow" panose="020B0606020202030204" pitchFamily="34" charset="0"/>
                </a:rPr>
                <a:t>Standard Organizations</a:t>
              </a:r>
            </a:p>
            <a:p>
              <a:pPr algn="ctr"/>
              <a:r>
                <a:rPr lang="en-US" sz="1200" dirty="0">
                  <a:solidFill>
                    <a:schemeClr val="bg2"/>
                  </a:solidFill>
                  <a:latin typeface="Arial Narrow" panose="020B0606020202030204" pitchFamily="34" charset="0"/>
                </a:rPr>
                <a:t>Define requirement &amp; standard scheme</a:t>
              </a:r>
            </a:p>
          </p:txBody>
        </p:sp>
        <p:sp>
          <p:nvSpPr>
            <p:cNvPr id="19" name="Rounded Rectangle 18"/>
            <p:cNvSpPr/>
            <p:nvPr/>
          </p:nvSpPr>
          <p:spPr>
            <a:xfrm>
              <a:off x="119772" y="2821134"/>
              <a:ext cx="1224000" cy="1440000"/>
            </a:xfrm>
            <a:prstGeom prst="roundRect">
              <a:avLst/>
            </a:prstGeom>
            <a:gradFill flip="none" rotWithShape="1">
              <a:gsLst>
                <a:gs pos="0">
                  <a:srgbClr val="00B0F0">
                    <a:alpha val="0"/>
                  </a:srgbClr>
                </a:gs>
                <a:gs pos="100000">
                  <a:srgbClr val="00B0F0">
                    <a:alpha val="40000"/>
                  </a:srgbClr>
                </a:gs>
              </a:gsLst>
              <a:path path="circle">
                <a:fillToRect l="50000" t="50000" r="50000" b="50000"/>
              </a:path>
              <a:tileRect/>
            </a:gradFill>
            <a:ln>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lIns="35995" tIns="35995" rIns="35995" bIns="35995" rtlCol="0" anchor="ctr"/>
            <a:lstStyle/>
            <a:p>
              <a:pPr algn="ctr"/>
              <a:r>
                <a:rPr lang="en-US" sz="1600" dirty="0">
                  <a:solidFill>
                    <a:srgbClr val="FFC000"/>
                  </a:solidFill>
                  <a:latin typeface="Arial Narrow" panose="020B0606020202030204" pitchFamily="34" charset="0"/>
                </a:rPr>
                <a:t>Government</a:t>
              </a:r>
            </a:p>
            <a:p>
              <a:pPr algn="ctr"/>
              <a:r>
                <a:rPr lang="en-US" sz="1200" dirty="0">
                  <a:solidFill>
                    <a:schemeClr val="bg2"/>
                  </a:solidFill>
                  <a:latin typeface="Arial Narrow" panose="020B0606020202030204" pitchFamily="34" charset="0"/>
                </a:rPr>
                <a:t>Develop legislation and regulations</a:t>
              </a:r>
            </a:p>
            <a:p>
              <a:pPr algn="ctr"/>
              <a:r>
                <a:rPr lang="en-US" sz="1200" dirty="0">
                  <a:solidFill>
                    <a:schemeClr val="bg2"/>
                  </a:solidFill>
                  <a:latin typeface="Arial Narrow" panose="020B0606020202030204" pitchFamily="34" charset="0"/>
                </a:rPr>
                <a:t>Implement E2E security supervision</a:t>
              </a:r>
            </a:p>
          </p:txBody>
        </p:sp>
        <p:sp>
          <p:nvSpPr>
            <p:cNvPr id="28" name="文本框 91"/>
            <p:cNvSpPr txBox="1"/>
            <p:nvPr/>
          </p:nvSpPr>
          <p:spPr>
            <a:xfrm>
              <a:off x="2353745" y="2300778"/>
              <a:ext cx="1991227" cy="215444"/>
            </a:xfrm>
            <a:prstGeom prst="rect">
              <a:avLst/>
            </a:prstGeom>
          </p:spPr>
          <p:txBody>
            <a:bodyPr wrap="square" lIns="0" tIns="0" rIns="0" bIns="0">
              <a:spAutoFit/>
            </a:bodyPr>
            <a:lstStyle>
              <a:defPPr>
                <a:defRPr lang="en-US"/>
              </a:defPPr>
              <a:lvl1pPr defTabSz="988716">
                <a:defRPr sz="1200">
                  <a:solidFill>
                    <a:schemeClr val="bg1"/>
                  </a:solidFill>
                  <a:latin typeface="Arial"/>
                  <a:ea typeface="宋体"/>
                </a:defRPr>
              </a:lvl1pPr>
            </a:lstStyle>
            <a:p>
              <a:pPr algn="ctr"/>
              <a:r>
                <a:rPr lang="en-US" altLang="zh-CN" sz="1400" dirty="0">
                  <a:solidFill>
                    <a:srgbClr val="00B050"/>
                  </a:solidFill>
                  <a:latin typeface="Arial Narrow" panose="020B0606020202030204" pitchFamily="34" charset="0"/>
                </a:rPr>
                <a:t>Application Security</a:t>
              </a:r>
              <a:endParaRPr lang="zh-CN" altLang="en-US" sz="1400" dirty="0">
                <a:solidFill>
                  <a:srgbClr val="00B050"/>
                </a:solidFill>
                <a:latin typeface="Arial Narrow" panose="020B0606020202030204" pitchFamily="34" charset="0"/>
              </a:endParaRPr>
            </a:p>
          </p:txBody>
        </p:sp>
        <p:sp>
          <p:nvSpPr>
            <p:cNvPr id="102" name="矩形 101"/>
            <p:cNvSpPr/>
            <p:nvPr/>
          </p:nvSpPr>
          <p:spPr>
            <a:xfrm>
              <a:off x="1936409" y="1052427"/>
              <a:ext cx="2825899" cy="738664"/>
            </a:xfrm>
            <a:prstGeom prst="rect">
              <a:avLst/>
            </a:prstGeom>
          </p:spPr>
          <p:txBody>
            <a:bodyPr wrap="square" lIns="0" tIns="0" rIns="0" bIns="0">
              <a:spAutoFit/>
            </a:bodyPr>
            <a:lstStyle/>
            <a:p>
              <a:pPr algn="ctr" defTabSz="1317727"/>
              <a:r>
                <a:rPr lang="en-US" altLang="zh-CN" dirty="0">
                  <a:solidFill>
                    <a:srgbClr val="FFC000"/>
                  </a:solidFill>
                  <a:latin typeface="Arial Narrow" panose="020B0606020202030204" pitchFamily="34" charset="0"/>
                  <a:ea typeface="宋体"/>
                </a:rPr>
                <a:t>Service Provider &amp; </a:t>
              </a:r>
              <a:r>
                <a:rPr lang="en-US" dirty="0">
                  <a:solidFill>
                    <a:srgbClr val="FFC000"/>
                  </a:solidFill>
                  <a:latin typeface="Arial Narrow" panose="020B0606020202030204" pitchFamily="34" charset="0"/>
                  <a:ea typeface="宋体"/>
                </a:rPr>
                <a:t>Customers</a:t>
              </a:r>
            </a:p>
          </p:txBody>
        </p:sp>
        <p:pic>
          <p:nvPicPr>
            <p:cNvPr id="300" name="Picture 8" descr="C:\Users\dh\Desktop\0507png\2\未标题-12.png"/>
            <p:cNvPicPr>
              <a:picLocks noChangeAspect="1" noChangeArrowheads="1"/>
            </p:cNvPicPr>
            <p:nvPr/>
          </p:nvPicPr>
          <p:blipFill>
            <a:blip r:embed="rId3" cstate="email">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bwMode="auto">
            <a:xfrm>
              <a:off x="1279358" y="1949073"/>
              <a:ext cx="4140000" cy="363343"/>
            </a:xfrm>
            <a:prstGeom prst="rect">
              <a:avLst/>
            </a:prstGeom>
            <a:noFill/>
            <a:ln w="9525">
              <a:noFill/>
              <a:miter lim="800000"/>
              <a:headEnd/>
              <a:tailEnd/>
            </a:ln>
          </p:spPr>
        </p:pic>
        <p:grpSp>
          <p:nvGrpSpPr>
            <p:cNvPr id="200" name="组合 347"/>
            <p:cNvGrpSpPr>
              <a:grpSpLocks noChangeAspect="1"/>
            </p:cNvGrpSpPr>
            <p:nvPr/>
          </p:nvGrpSpPr>
          <p:grpSpPr>
            <a:xfrm>
              <a:off x="1572597" y="1793864"/>
              <a:ext cx="720000" cy="298528"/>
              <a:chOff x="11718925" y="2516188"/>
              <a:chExt cx="1431925" cy="692150"/>
            </a:xfrm>
            <a:noFill/>
          </p:grpSpPr>
          <p:sp>
            <p:nvSpPr>
              <p:cNvPr id="201" name="Freeform 7"/>
              <p:cNvSpPr>
                <a:spLocks noEditPoints="1"/>
              </p:cNvSpPr>
              <p:nvPr/>
            </p:nvSpPr>
            <p:spPr bwMode="auto">
              <a:xfrm>
                <a:off x="11718925" y="2516188"/>
                <a:ext cx="1431925" cy="692150"/>
              </a:xfrm>
              <a:custGeom>
                <a:avLst/>
                <a:gdLst/>
                <a:ahLst/>
                <a:cxnLst>
                  <a:cxn ang="0">
                    <a:pos x="217" y="264"/>
                  </a:cxn>
                  <a:cxn ang="0">
                    <a:pos x="86" y="268"/>
                  </a:cxn>
                  <a:cxn ang="0">
                    <a:pos x="41" y="256"/>
                  </a:cxn>
                  <a:cxn ang="0">
                    <a:pos x="48" y="255"/>
                  </a:cxn>
                  <a:cxn ang="0">
                    <a:pos x="57" y="246"/>
                  </a:cxn>
                  <a:cxn ang="0">
                    <a:pos x="45" y="244"/>
                  </a:cxn>
                  <a:cxn ang="0">
                    <a:pos x="29" y="244"/>
                  </a:cxn>
                  <a:cxn ang="0">
                    <a:pos x="0" y="193"/>
                  </a:cxn>
                  <a:cxn ang="0">
                    <a:pos x="7" y="161"/>
                  </a:cxn>
                  <a:cxn ang="0">
                    <a:pos x="46" y="84"/>
                  </a:cxn>
                  <a:cxn ang="0">
                    <a:pos x="105" y="35"/>
                  </a:cxn>
                  <a:cxn ang="0">
                    <a:pos x="143" y="13"/>
                  </a:cxn>
                  <a:cxn ang="0">
                    <a:pos x="229" y="0"/>
                  </a:cxn>
                  <a:cxn ang="0">
                    <a:pos x="297" y="14"/>
                  </a:cxn>
                  <a:cxn ang="0">
                    <a:pos x="375" y="60"/>
                  </a:cxn>
                  <a:cxn ang="0">
                    <a:pos x="424" y="85"/>
                  </a:cxn>
                  <a:cxn ang="0">
                    <a:pos x="488" y="121"/>
                  </a:cxn>
                  <a:cxn ang="0">
                    <a:pos x="511" y="130"/>
                  </a:cxn>
                  <a:cxn ang="0">
                    <a:pos x="548" y="139"/>
                  </a:cxn>
                  <a:cxn ang="0">
                    <a:pos x="559" y="135"/>
                  </a:cxn>
                  <a:cxn ang="0">
                    <a:pos x="559" y="179"/>
                  </a:cxn>
                  <a:cxn ang="0">
                    <a:pos x="465" y="186"/>
                  </a:cxn>
                  <a:cxn ang="0">
                    <a:pos x="392" y="206"/>
                  </a:cxn>
                  <a:cxn ang="0">
                    <a:pos x="364" y="224"/>
                  </a:cxn>
                  <a:cxn ang="0">
                    <a:pos x="266" y="246"/>
                  </a:cxn>
                  <a:cxn ang="0">
                    <a:pos x="219" y="257"/>
                  </a:cxn>
                  <a:cxn ang="0">
                    <a:pos x="237" y="264"/>
                  </a:cxn>
                  <a:cxn ang="0">
                    <a:pos x="259" y="242"/>
                  </a:cxn>
                  <a:cxn ang="0">
                    <a:pos x="364" y="218"/>
                  </a:cxn>
                  <a:cxn ang="0">
                    <a:pos x="371" y="220"/>
                  </a:cxn>
                  <a:cxn ang="0">
                    <a:pos x="382" y="197"/>
                  </a:cxn>
                  <a:cxn ang="0">
                    <a:pos x="381" y="191"/>
                  </a:cxn>
                  <a:cxn ang="0">
                    <a:pos x="465" y="180"/>
                  </a:cxn>
                  <a:cxn ang="0">
                    <a:pos x="553" y="174"/>
                  </a:cxn>
                  <a:cxn ang="0">
                    <a:pos x="535" y="143"/>
                  </a:cxn>
                  <a:cxn ang="0">
                    <a:pos x="485" y="127"/>
                  </a:cxn>
                  <a:cxn ang="0">
                    <a:pos x="421" y="90"/>
                  </a:cxn>
                  <a:cxn ang="0">
                    <a:pos x="372" y="65"/>
                  </a:cxn>
                  <a:cxn ang="0">
                    <a:pos x="294" y="20"/>
                  </a:cxn>
                  <a:cxn ang="0">
                    <a:pos x="260" y="10"/>
                  </a:cxn>
                  <a:cxn ang="0">
                    <a:pos x="190" y="6"/>
                  </a:cxn>
                  <a:cxn ang="0">
                    <a:pos x="109" y="40"/>
                  </a:cxn>
                  <a:cxn ang="0">
                    <a:pos x="50" y="88"/>
                  </a:cxn>
                  <a:cxn ang="0">
                    <a:pos x="12" y="163"/>
                  </a:cxn>
                  <a:cxn ang="0">
                    <a:pos x="10" y="168"/>
                  </a:cxn>
                  <a:cxn ang="0">
                    <a:pos x="7" y="198"/>
                  </a:cxn>
                  <a:cxn ang="0">
                    <a:pos x="45" y="238"/>
                  </a:cxn>
                  <a:cxn ang="0">
                    <a:pos x="63" y="245"/>
                  </a:cxn>
                  <a:cxn ang="0">
                    <a:pos x="55" y="257"/>
                  </a:cxn>
                  <a:cxn ang="0">
                    <a:pos x="105" y="263"/>
                  </a:cxn>
                  <a:cxn ang="0">
                    <a:pos x="219" y="257"/>
                  </a:cxn>
                </a:cxnLst>
                <a:rect l="0" t="0" r="r" b="b"/>
                <a:pathLst>
                  <a:path w="559" h="270">
                    <a:moveTo>
                      <a:pt x="237" y="270"/>
                    </a:moveTo>
                    <a:cubicBezTo>
                      <a:pt x="230" y="270"/>
                      <a:pt x="223" y="268"/>
                      <a:pt x="217" y="264"/>
                    </a:cubicBezTo>
                    <a:cubicBezTo>
                      <a:pt x="200" y="265"/>
                      <a:pt x="139" y="269"/>
                      <a:pt x="105" y="269"/>
                    </a:cubicBezTo>
                    <a:cubicBezTo>
                      <a:pt x="97" y="269"/>
                      <a:pt x="90" y="268"/>
                      <a:pt x="86" y="268"/>
                    </a:cubicBezTo>
                    <a:cubicBezTo>
                      <a:pt x="86" y="268"/>
                      <a:pt x="49" y="263"/>
                      <a:pt x="47" y="261"/>
                    </a:cubicBezTo>
                    <a:cubicBezTo>
                      <a:pt x="41" y="256"/>
                      <a:pt x="41" y="256"/>
                      <a:pt x="41" y="256"/>
                    </a:cubicBezTo>
                    <a:cubicBezTo>
                      <a:pt x="48" y="256"/>
                      <a:pt x="48" y="256"/>
                      <a:pt x="48" y="256"/>
                    </a:cubicBezTo>
                    <a:cubicBezTo>
                      <a:pt x="48" y="255"/>
                      <a:pt x="48" y="255"/>
                      <a:pt x="48" y="255"/>
                    </a:cubicBezTo>
                    <a:cubicBezTo>
                      <a:pt x="50" y="254"/>
                      <a:pt x="52" y="251"/>
                      <a:pt x="56" y="248"/>
                    </a:cubicBezTo>
                    <a:cubicBezTo>
                      <a:pt x="57" y="247"/>
                      <a:pt x="57" y="246"/>
                      <a:pt x="57" y="246"/>
                    </a:cubicBezTo>
                    <a:cubicBezTo>
                      <a:pt x="57" y="246"/>
                      <a:pt x="56" y="245"/>
                      <a:pt x="54" y="244"/>
                    </a:cubicBezTo>
                    <a:cubicBezTo>
                      <a:pt x="45" y="244"/>
                      <a:pt x="45" y="244"/>
                      <a:pt x="45" y="244"/>
                    </a:cubicBezTo>
                    <a:cubicBezTo>
                      <a:pt x="30" y="244"/>
                      <a:pt x="30" y="244"/>
                      <a:pt x="30" y="244"/>
                    </a:cubicBezTo>
                    <a:cubicBezTo>
                      <a:pt x="29" y="244"/>
                      <a:pt x="29" y="244"/>
                      <a:pt x="29" y="244"/>
                    </a:cubicBezTo>
                    <a:cubicBezTo>
                      <a:pt x="17" y="240"/>
                      <a:pt x="1" y="217"/>
                      <a:pt x="1" y="198"/>
                    </a:cubicBezTo>
                    <a:cubicBezTo>
                      <a:pt x="1" y="196"/>
                      <a:pt x="1" y="195"/>
                      <a:pt x="0" y="193"/>
                    </a:cubicBezTo>
                    <a:cubicBezTo>
                      <a:pt x="0" y="185"/>
                      <a:pt x="0" y="174"/>
                      <a:pt x="5" y="165"/>
                    </a:cubicBezTo>
                    <a:cubicBezTo>
                      <a:pt x="5" y="165"/>
                      <a:pt x="6" y="163"/>
                      <a:pt x="7" y="161"/>
                    </a:cubicBezTo>
                    <a:cubicBezTo>
                      <a:pt x="9" y="156"/>
                      <a:pt x="12" y="149"/>
                      <a:pt x="12" y="147"/>
                    </a:cubicBezTo>
                    <a:cubicBezTo>
                      <a:pt x="21" y="121"/>
                      <a:pt x="27" y="108"/>
                      <a:pt x="46" y="84"/>
                    </a:cubicBezTo>
                    <a:cubicBezTo>
                      <a:pt x="64" y="62"/>
                      <a:pt x="80" y="51"/>
                      <a:pt x="94" y="42"/>
                    </a:cubicBezTo>
                    <a:cubicBezTo>
                      <a:pt x="98" y="40"/>
                      <a:pt x="102" y="37"/>
                      <a:pt x="105" y="35"/>
                    </a:cubicBezTo>
                    <a:cubicBezTo>
                      <a:pt x="113" y="29"/>
                      <a:pt x="141" y="13"/>
                      <a:pt x="143" y="13"/>
                    </a:cubicBezTo>
                    <a:cubicBezTo>
                      <a:pt x="143" y="13"/>
                      <a:pt x="143" y="13"/>
                      <a:pt x="143" y="13"/>
                    </a:cubicBezTo>
                    <a:cubicBezTo>
                      <a:pt x="144" y="12"/>
                      <a:pt x="179" y="0"/>
                      <a:pt x="190" y="0"/>
                    </a:cubicBezTo>
                    <a:cubicBezTo>
                      <a:pt x="229" y="0"/>
                      <a:pt x="229" y="0"/>
                      <a:pt x="229" y="0"/>
                    </a:cubicBezTo>
                    <a:cubicBezTo>
                      <a:pt x="235" y="0"/>
                      <a:pt x="258" y="4"/>
                      <a:pt x="261" y="4"/>
                    </a:cubicBezTo>
                    <a:cubicBezTo>
                      <a:pt x="263" y="4"/>
                      <a:pt x="277" y="5"/>
                      <a:pt x="297" y="14"/>
                    </a:cubicBezTo>
                    <a:cubicBezTo>
                      <a:pt x="360" y="52"/>
                      <a:pt x="360" y="52"/>
                      <a:pt x="360" y="52"/>
                    </a:cubicBezTo>
                    <a:cubicBezTo>
                      <a:pt x="365" y="55"/>
                      <a:pt x="370" y="58"/>
                      <a:pt x="375" y="60"/>
                    </a:cubicBezTo>
                    <a:cubicBezTo>
                      <a:pt x="381" y="63"/>
                      <a:pt x="386" y="65"/>
                      <a:pt x="387" y="66"/>
                    </a:cubicBezTo>
                    <a:cubicBezTo>
                      <a:pt x="389" y="66"/>
                      <a:pt x="395" y="69"/>
                      <a:pt x="424" y="85"/>
                    </a:cubicBezTo>
                    <a:cubicBezTo>
                      <a:pt x="463" y="107"/>
                      <a:pt x="463" y="107"/>
                      <a:pt x="463" y="107"/>
                    </a:cubicBezTo>
                    <a:cubicBezTo>
                      <a:pt x="488" y="121"/>
                      <a:pt x="488" y="121"/>
                      <a:pt x="488" y="121"/>
                    </a:cubicBezTo>
                    <a:cubicBezTo>
                      <a:pt x="511" y="130"/>
                      <a:pt x="511" y="130"/>
                      <a:pt x="511" y="130"/>
                    </a:cubicBezTo>
                    <a:cubicBezTo>
                      <a:pt x="511" y="130"/>
                      <a:pt x="511" y="130"/>
                      <a:pt x="511" y="130"/>
                    </a:cubicBezTo>
                    <a:cubicBezTo>
                      <a:pt x="511" y="130"/>
                      <a:pt x="521" y="133"/>
                      <a:pt x="536" y="137"/>
                    </a:cubicBezTo>
                    <a:cubicBezTo>
                      <a:pt x="541" y="138"/>
                      <a:pt x="545" y="139"/>
                      <a:pt x="548" y="139"/>
                    </a:cubicBezTo>
                    <a:cubicBezTo>
                      <a:pt x="552" y="139"/>
                      <a:pt x="554" y="138"/>
                      <a:pt x="554" y="138"/>
                    </a:cubicBezTo>
                    <a:cubicBezTo>
                      <a:pt x="559" y="135"/>
                      <a:pt x="559" y="135"/>
                      <a:pt x="559" y="135"/>
                    </a:cubicBezTo>
                    <a:cubicBezTo>
                      <a:pt x="559" y="140"/>
                      <a:pt x="559" y="140"/>
                      <a:pt x="559" y="140"/>
                    </a:cubicBezTo>
                    <a:cubicBezTo>
                      <a:pt x="559" y="179"/>
                      <a:pt x="559" y="179"/>
                      <a:pt x="559" y="179"/>
                    </a:cubicBezTo>
                    <a:cubicBezTo>
                      <a:pt x="519" y="182"/>
                      <a:pt x="519" y="182"/>
                      <a:pt x="519" y="182"/>
                    </a:cubicBezTo>
                    <a:cubicBezTo>
                      <a:pt x="519" y="182"/>
                      <a:pt x="489" y="183"/>
                      <a:pt x="465" y="186"/>
                    </a:cubicBezTo>
                    <a:cubicBezTo>
                      <a:pt x="445" y="188"/>
                      <a:pt x="403" y="194"/>
                      <a:pt x="389" y="196"/>
                    </a:cubicBezTo>
                    <a:cubicBezTo>
                      <a:pt x="391" y="199"/>
                      <a:pt x="392" y="203"/>
                      <a:pt x="392" y="206"/>
                    </a:cubicBezTo>
                    <a:cubicBezTo>
                      <a:pt x="392" y="215"/>
                      <a:pt x="383" y="226"/>
                      <a:pt x="371" y="226"/>
                    </a:cubicBezTo>
                    <a:cubicBezTo>
                      <a:pt x="369" y="226"/>
                      <a:pt x="366" y="225"/>
                      <a:pt x="364" y="224"/>
                    </a:cubicBezTo>
                    <a:cubicBezTo>
                      <a:pt x="266" y="243"/>
                      <a:pt x="266" y="243"/>
                      <a:pt x="266" y="243"/>
                    </a:cubicBezTo>
                    <a:cubicBezTo>
                      <a:pt x="266" y="244"/>
                      <a:pt x="266" y="245"/>
                      <a:pt x="266" y="246"/>
                    </a:cubicBezTo>
                    <a:cubicBezTo>
                      <a:pt x="266" y="257"/>
                      <a:pt x="253" y="270"/>
                      <a:pt x="237" y="270"/>
                    </a:cubicBezTo>
                    <a:close/>
                    <a:moveTo>
                      <a:pt x="219" y="257"/>
                    </a:moveTo>
                    <a:cubicBezTo>
                      <a:pt x="220" y="258"/>
                      <a:pt x="220" y="258"/>
                      <a:pt x="220" y="258"/>
                    </a:cubicBezTo>
                    <a:cubicBezTo>
                      <a:pt x="225" y="262"/>
                      <a:pt x="231" y="264"/>
                      <a:pt x="237" y="264"/>
                    </a:cubicBezTo>
                    <a:cubicBezTo>
                      <a:pt x="250" y="264"/>
                      <a:pt x="260" y="253"/>
                      <a:pt x="260" y="246"/>
                    </a:cubicBezTo>
                    <a:cubicBezTo>
                      <a:pt x="260" y="245"/>
                      <a:pt x="260" y="243"/>
                      <a:pt x="259" y="242"/>
                    </a:cubicBezTo>
                    <a:cubicBezTo>
                      <a:pt x="258" y="239"/>
                      <a:pt x="258" y="239"/>
                      <a:pt x="258" y="239"/>
                    </a:cubicBezTo>
                    <a:cubicBezTo>
                      <a:pt x="364" y="218"/>
                      <a:pt x="364" y="218"/>
                      <a:pt x="364" y="218"/>
                    </a:cubicBezTo>
                    <a:cubicBezTo>
                      <a:pt x="365" y="218"/>
                      <a:pt x="365" y="218"/>
                      <a:pt x="365" y="218"/>
                    </a:cubicBezTo>
                    <a:cubicBezTo>
                      <a:pt x="367" y="219"/>
                      <a:pt x="369" y="220"/>
                      <a:pt x="371" y="220"/>
                    </a:cubicBezTo>
                    <a:cubicBezTo>
                      <a:pt x="379" y="220"/>
                      <a:pt x="386" y="212"/>
                      <a:pt x="386" y="206"/>
                    </a:cubicBezTo>
                    <a:cubicBezTo>
                      <a:pt x="386" y="203"/>
                      <a:pt x="385" y="200"/>
                      <a:pt x="382" y="197"/>
                    </a:cubicBezTo>
                    <a:cubicBezTo>
                      <a:pt x="381" y="196"/>
                      <a:pt x="381" y="196"/>
                      <a:pt x="381" y="196"/>
                    </a:cubicBezTo>
                    <a:cubicBezTo>
                      <a:pt x="381" y="191"/>
                      <a:pt x="381" y="191"/>
                      <a:pt x="381" y="191"/>
                    </a:cubicBezTo>
                    <a:cubicBezTo>
                      <a:pt x="384" y="191"/>
                      <a:pt x="384" y="191"/>
                      <a:pt x="384" y="191"/>
                    </a:cubicBezTo>
                    <a:cubicBezTo>
                      <a:pt x="384" y="191"/>
                      <a:pt x="441" y="182"/>
                      <a:pt x="465" y="180"/>
                    </a:cubicBezTo>
                    <a:cubicBezTo>
                      <a:pt x="489" y="177"/>
                      <a:pt x="518" y="176"/>
                      <a:pt x="519" y="176"/>
                    </a:cubicBezTo>
                    <a:cubicBezTo>
                      <a:pt x="553" y="174"/>
                      <a:pt x="553" y="174"/>
                      <a:pt x="553" y="174"/>
                    </a:cubicBezTo>
                    <a:cubicBezTo>
                      <a:pt x="553" y="145"/>
                      <a:pt x="553" y="145"/>
                      <a:pt x="553" y="145"/>
                    </a:cubicBezTo>
                    <a:cubicBezTo>
                      <a:pt x="549" y="145"/>
                      <a:pt x="542" y="145"/>
                      <a:pt x="535" y="143"/>
                    </a:cubicBezTo>
                    <a:cubicBezTo>
                      <a:pt x="520" y="139"/>
                      <a:pt x="509" y="136"/>
                      <a:pt x="509" y="136"/>
                    </a:cubicBezTo>
                    <a:cubicBezTo>
                      <a:pt x="485" y="127"/>
                      <a:pt x="485" y="127"/>
                      <a:pt x="485" y="127"/>
                    </a:cubicBezTo>
                    <a:cubicBezTo>
                      <a:pt x="460" y="112"/>
                      <a:pt x="460" y="112"/>
                      <a:pt x="460" y="112"/>
                    </a:cubicBezTo>
                    <a:cubicBezTo>
                      <a:pt x="421" y="90"/>
                      <a:pt x="421" y="90"/>
                      <a:pt x="421" y="90"/>
                    </a:cubicBezTo>
                    <a:cubicBezTo>
                      <a:pt x="408" y="83"/>
                      <a:pt x="389" y="73"/>
                      <a:pt x="386" y="72"/>
                    </a:cubicBezTo>
                    <a:cubicBezTo>
                      <a:pt x="385" y="72"/>
                      <a:pt x="383" y="71"/>
                      <a:pt x="372" y="65"/>
                    </a:cubicBezTo>
                    <a:cubicBezTo>
                      <a:pt x="368" y="63"/>
                      <a:pt x="362" y="60"/>
                      <a:pt x="357" y="58"/>
                    </a:cubicBezTo>
                    <a:cubicBezTo>
                      <a:pt x="294" y="20"/>
                      <a:pt x="294" y="20"/>
                      <a:pt x="294" y="20"/>
                    </a:cubicBezTo>
                    <a:cubicBezTo>
                      <a:pt x="274" y="11"/>
                      <a:pt x="261" y="10"/>
                      <a:pt x="261" y="10"/>
                    </a:cubicBezTo>
                    <a:cubicBezTo>
                      <a:pt x="260" y="10"/>
                      <a:pt x="260" y="10"/>
                      <a:pt x="260" y="10"/>
                    </a:cubicBezTo>
                    <a:cubicBezTo>
                      <a:pt x="253" y="9"/>
                      <a:pt x="234" y="6"/>
                      <a:pt x="229" y="6"/>
                    </a:cubicBezTo>
                    <a:cubicBezTo>
                      <a:pt x="190" y="6"/>
                      <a:pt x="190" y="6"/>
                      <a:pt x="190" y="6"/>
                    </a:cubicBezTo>
                    <a:cubicBezTo>
                      <a:pt x="181" y="6"/>
                      <a:pt x="155" y="15"/>
                      <a:pt x="145" y="18"/>
                    </a:cubicBezTo>
                    <a:cubicBezTo>
                      <a:pt x="143" y="20"/>
                      <a:pt x="116" y="34"/>
                      <a:pt x="109" y="40"/>
                    </a:cubicBezTo>
                    <a:cubicBezTo>
                      <a:pt x="105" y="42"/>
                      <a:pt x="101" y="45"/>
                      <a:pt x="97" y="47"/>
                    </a:cubicBezTo>
                    <a:cubicBezTo>
                      <a:pt x="84" y="56"/>
                      <a:pt x="68" y="66"/>
                      <a:pt x="50" y="88"/>
                    </a:cubicBezTo>
                    <a:cubicBezTo>
                      <a:pt x="32" y="111"/>
                      <a:pt x="26" y="123"/>
                      <a:pt x="18" y="149"/>
                    </a:cubicBezTo>
                    <a:cubicBezTo>
                      <a:pt x="18" y="151"/>
                      <a:pt x="15" y="157"/>
                      <a:pt x="12" y="163"/>
                    </a:cubicBezTo>
                    <a:cubicBezTo>
                      <a:pt x="12" y="165"/>
                      <a:pt x="11" y="167"/>
                      <a:pt x="11" y="168"/>
                    </a:cubicBezTo>
                    <a:cubicBezTo>
                      <a:pt x="10" y="168"/>
                      <a:pt x="10" y="168"/>
                      <a:pt x="10" y="168"/>
                    </a:cubicBezTo>
                    <a:cubicBezTo>
                      <a:pt x="6" y="176"/>
                      <a:pt x="6" y="185"/>
                      <a:pt x="6" y="193"/>
                    </a:cubicBezTo>
                    <a:cubicBezTo>
                      <a:pt x="7" y="195"/>
                      <a:pt x="7" y="196"/>
                      <a:pt x="7" y="198"/>
                    </a:cubicBezTo>
                    <a:cubicBezTo>
                      <a:pt x="7" y="214"/>
                      <a:pt x="20" y="234"/>
                      <a:pt x="31" y="238"/>
                    </a:cubicBezTo>
                    <a:cubicBezTo>
                      <a:pt x="45" y="238"/>
                      <a:pt x="45" y="238"/>
                      <a:pt x="45" y="238"/>
                    </a:cubicBezTo>
                    <a:cubicBezTo>
                      <a:pt x="56" y="239"/>
                      <a:pt x="56" y="239"/>
                      <a:pt x="56" y="239"/>
                    </a:cubicBezTo>
                    <a:cubicBezTo>
                      <a:pt x="57" y="239"/>
                      <a:pt x="62" y="241"/>
                      <a:pt x="63" y="245"/>
                    </a:cubicBezTo>
                    <a:cubicBezTo>
                      <a:pt x="63" y="247"/>
                      <a:pt x="63" y="250"/>
                      <a:pt x="60" y="253"/>
                    </a:cubicBezTo>
                    <a:cubicBezTo>
                      <a:pt x="58" y="254"/>
                      <a:pt x="56" y="256"/>
                      <a:pt x="55" y="257"/>
                    </a:cubicBezTo>
                    <a:cubicBezTo>
                      <a:pt x="61" y="258"/>
                      <a:pt x="72" y="260"/>
                      <a:pt x="87" y="262"/>
                    </a:cubicBezTo>
                    <a:cubicBezTo>
                      <a:pt x="91" y="262"/>
                      <a:pt x="97" y="263"/>
                      <a:pt x="105" y="263"/>
                    </a:cubicBezTo>
                    <a:cubicBezTo>
                      <a:pt x="140" y="263"/>
                      <a:pt x="203" y="259"/>
                      <a:pt x="218" y="258"/>
                    </a:cubicBezTo>
                    <a:lnTo>
                      <a:pt x="219" y="257"/>
                    </a:ln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2" name="Freeform 8"/>
              <p:cNvSpPr>
                <a:spLocks noEditPoints="1"/>
              </p:cNvSpPr>
              <p:nvPr/>
            </p:nvSpPr>
            <p:spPr bwMode="auto">
              <a:xfrm>
                <a:off x="12928600" y="2830513"/>
                <a:ext cx="112712" cy="85725"/>
              </a:xfrm>
              <a:custGeom>
                <a:avLst/>
                <a:gdLst/>
                <a:ahLst/>
                <a:cxnLst>
                  <a:cxn ang="0">
                    <a:pos x="43" y="33"/>
                  </a:cxn>
                  <a:cxn ang="0">
                    <a:pos x="0" y="26"/>
                  </a:cxn>
                  <a:cxn ang="0">
                    <a:pos x="0" y="0"/>
                  </a:cxn>
                  <a:cxn ang="0">
                    <a:pos x="4" y="2"/>
                  </a:cxn>
                  <a:cxn ang="0">
                    <a:pos x="43" y="18"/>
                  </a:cxn>
                  <a:cxn ang="0">
                    <a:pos x="43" y="29"/>
                  </a:cxn>
                  <a:cxn ang="0">
                    <a:pos x="43" y="33"/>
                  </a:cxn>
                  <a:cxn ang="0">
                    <a:pos x="6" y="21"/>
                  </a:cxn>
                  <a:cxn ang="0">
                    <a:pos x="37" y="26"/>
                  </a:cxn>
                  <a:cxn ang="0">
                    <a:pos x="37" y="21"/>
                  </a:cxn>
                  <a:cxn ang="0">
                    <a:pos x="6" y="9"/>
                  </a:cxn>
                  <a:cxn ang="0">
                    <a:pos x="6" y="21"/>
                  </a:cxn>
                </a:cxnLst>
                <a:rect l="0" t="0" r="r" b="b"/>
                <a:pathLst>
                  <a:path w="44" h="33">
                    <a:moveTo>
                      <a:pt x="43" y="33"/>
                    </a:moveTo>
                    <a:cubicBezTo>
                      <a:pt x="0" y="26"/>
                      <a:pt x="0" y="26"/>
                      <a:pt x="0" y="26"/>
                    </a:cubicBezTo>
                    <a:cubicBezTo>
                      <a:pt x="0" y="0"/>
                      <a:pt x="0" y="0"/>
                      <a:pt x="0" y="0"/>
                    </a:cubicBezTo>
                    <a:cubicBezTo>
                      <a:pt x="4" y="2"/>
                      <a:pt x="4" y="2"/>
                      <a:pt x="4" y="2"/>
                    </a:cubicBezTo>
                    <a:cubicBezTo>
                      <a:pt x="40" y="15"/>
                      <a:pt x="42" y="17"/>
                      <a:pt x="43" y="18"/>
                    </a:cubicBezTo>
                    <a:cubicBezTo>
                      <a:pt x="43" y="19"/>
                      <a:pt x="44" y="21"/>
                      <a:pt x="43" y="29"/>
                    </a:cubicBezTo>
                    <a:lnTo>
                      <a:pt x="43" y="33"/>
                    </a:lnTo>
                    <a:close/>
                    <a:moveTo>
                      <a:pt x="6" y="21"/>
                    </a:moveTo>
                    <a:cubicBezTo>
                      <a:pt x="37" y="26"/>
                      <a:pt x="37" y="26"/>
                      <a:pt x="37" y="26"/>
                    </a:cubicBezTo>
                    <a:cubicBezTo>
                      <a:pt x="38" y="24"/>
                      <a:pt x="38" y="22"/>
                      <a:pt x="37" y="21"/>
                    </a:cubicBezTo>
                    <a:cubicBezTo>
                      <a:pt x="34" y="20"/>
                      <a:pt x="20" y="14"/>
                      <a:pt x="6" y="9"/>
                    </a:cubicBezTo>
                    <a:lnTo>
                      <a:pt x="6" y="21"/>
                    </a:ln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3" name="Freeform 9"/>
              <p:cNvSpPr>
                <a:spLocks noEditPoints="1"/>
              </p:cNvSpPr>
              <p:nvPr/>
            </p:nvSpPr>
            <p:spPr bwMode="auto">
              <a:xfrm>
                <a:off x="12682538" y="2728913"/>
                <a:ext cx="190500" cy="141288"/>
              </a:xfrm>
              <a:custGeom>
                <a:avLst/>
                <a:gdLst/>
                <a:ahLst/>
                <a:cxnLst>
                  <a:cxn ang="0">
                    <a:pos x="120" y="89"/>
                  </a:cxn>
                  <a:cxn ang="0">
                    <a:pos x="5" y="63"/>
                  </a:cxn>
                  <a:cxn ang="0">
                    <a:pos x="0" y="0"/>
                  </a:cxn>
                  <a:cxn ang="0">
                    <a:pos x="120" y="45"/>
                  </a:cxn>
                  <a:cxn ang="0">
                    <a:pos x="120" y="89"/>
                  </a:cxn>
                  <a:cxn ang="0">
                    <a:pos x="15" y="55"/>
                  </a:cxn>
                  <a:cxn ang="0">
                    <a:pos x="110" y="77"/>
                  </a:cxn>
                  <a:cxn ang="0">
                    <a:pos x="110" y="51"/>
                  </a:cxn>
                  <a:cxn ang="0">
                    <a:pos x="11" y="14"/>
                  </a:cxn>
                  <a:cxn ang="0">
                    <a:pos x="15" y="55"/>
                  </a:cxn>
                </a:cxnLst>
                <a:rect l="0" t="0" r="r" b="b"/>
                <a:pathLst>
                  <a:path w="120" h="89">
                    <a:moveTo>
                      <a:pt x="120" y="89"/>
                    </a:moveTo>
                    <a:lnTo>
                      <a:pt x="5" y="63"/>
                    </a:lnTo>
                    <a:lnTo>
                      <a:pt x="0" y="0"/>
                    </a:lnTo>
                    <a:lnTo>
                      <a:pt x="120" y="45"/>
                    </a:lnTo>
                    <a:lnTo>
                      <a:pt x="120" y="89"/>
                    </a:lnTo>
                    <a:close/>
                    <a:moveTo>
                      <a:pt x="15" y="55"/>
                    </a:moveTo>
                    <a:lnTo>
                      <a:pt x="110" y="77"/>
                    </a:lnTo>
                    <a:lnTo>
                      <a:pt x="110" y="51"/>
                    </a:lnTo>
                    <a:lnTo>
                      <a:pt x="11" y="14"/>
                    </a:lnTo>
                    <a:lnTo>
                      <a:pt x="15" y="55"/>
                    </a:ln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4" name="Freeform 10"/>
              <p:cNvSpPr>
                <a:spLocks noEditPoints="1"/>
              </p:cNvSpPr>
              <p:nvPr/>
            </p:nvSpPr>
            <p:spPr bwMode="auto">
              <a:xfrm>
                <a:off x="11864975" y="2533650"/>
                <a:ext cx="503237" cy="269875"/>
              </a:xfrm>
              <a:custGeom>
                <a:avLst/>
                <a:gdLst/>
                <a:ahLst/>
                <a:cxnLst>
                  <a:cxn ang="0">
                    <a:pos x="25" y="105"/>
                  </a:cxn>
                  <a:cxn ang="0">
                    <a:pos x="10" y="101"/>
                  </a:cxn>
                  <a:cxn ang="0">
                    <a:pos x="69" y="25"/>
                  </a:cxn>
                  <a:cxn ang="0">
                    <a:pos x="74" y="22"/>
                  </a:cxn>
                  <a:cxn ang="0">
                    <a:pos x="107" y="5"/>
                  </a:cxn>
                  <a:cxn ang="0">
                    <a:pos x="147" y="0"/>
                  </a:cxn>
                  <a:cxn ang="0">
                    <a:pos x="191" y="7"/>
                  </a:cxn>
                  <a:cxn ang="0">
                    <a:pos x="195" y="11"/>
                  </a:cxn>
                  <a:cxn ang="0">
                    <a:pos x="182" y="30"/>
                  </a:cxn>
                  <a:cxn ang="0">
                    <a:pos x="175" y="38"/>
                  </a:cxn>
                  <a:cxn ang="0">
                    <a:pos x="113" y="81"/>
                  </a:cxn>
                  <a:cxn ang="0">
                    <a:pos x="55" y="103"/>
                  </a:cxn>
                  <a:cxn ang="0">
                    <a:pos x="46" y="104"/>
                  </a:cxn>
                  <a:cxn ang="0">
                    <a:pos x="25" y="105"/>
                  </a:cxn>
                  <a:cxn ang="0">
                    <a:pos x="147" y="6"/>
                  </a:cxn>
                  <a:cxn ang="0">
                    <a:pos x="109" y="11"/>
                  </a:cxn>
                  <a:cxn ang="0">
                    <a:pos x="77" y="27"/>
                  </a:cxn>
                  <a:cxn ang="0">
                    <a:pos x="72" y="30"/>
                  </a:cxn>
                  <a:cxn ang="0">
                    <a:pos x="15" y="98"/>
                  </a:cxn>
                  <a:cxn ang="0">
                    <a:pos x="25" y="99"/>
                  </a:cxn>
                  <a:cxn ang="0">
                    <a:pos x="45" y="98"/>
                  </a:cxn>
                  <a:cxn ang="0">
                    <a:pos x="54" y="97"/>
                  </a:cxn>
                  <a:cxn ang="0">
                    <a:pos x="110" y="76"/>
                  </a:cxn>
                  <a:cxn ang="0">
                    <a:pos x="170" y="35"/>
                  </a:cxn>
                  <a:cxn ang="0">
                    <a:pos x="178" y="26"/>
                  </a:cxn>
                  <a:cxn ang="0">
                    <a:pos x="189" y="13"/>
                  </a:cxn>
                  <a:cxn ang="0">
                    <a:pos x="147" y="6"/>
                  </a:cxn>
                </a:cxnLst>
                <a:rect l="0" t="0" r="r" b="b"/>
                <a:pathLst>
                  <a:path w="196" h="105">
                    <a:moveTo>
                      <a:pt x="25" y="105"/>
                    </a:moveTo>
                    <a:cubicBezTo>
                      <a:pt x="16" y="105"/>
                      <a:pt x="11" y="104"/>
                      <a:pt x="10" y="101"/>
                    </a:cubicBezTo>
                    <a:cubicBezTo>
                      <a:pt x="0" y="83"/>
                      <a:pt x="33" y="47"/>
                      <a:pt x="69" y="25"/>
                    </a:cubicBezTo>
                    <a:cubicBezTo>
                      <a:pt x="70" y="24"/>
                      <a:pt x="72" y="23"/>
                      <a:pt x="74" y="22"/>
                    </a:cubicBezTo>
                    <a:cubicBezTo>
                      <a:pt x="80" y="17"/>
                      <a:pt x="91" y="9"/>
                      <a:pt x="107" y="5"/>
                    </a:cubicBezTo>
                    <a:cubicBezTo>
                      <a:pt x="123" y="2"/>
                      <a:pt x="136" y="0"/>
                      <a:pt x="147" y="0"/>
                    </a:cubicBezTo>
                    <a:cubicBezTo>
                      <a:pt x="163" y="0"/>
                      <a:pt x="176" y="3"/>
                      <a:pt x="191" y="7"/>
                    </a:cubicBezTo>
                    <a:cubicBezTo>
                      <a:pt x="193" y="8"/>
                      <a:pt x="194" y="10"/>
                      <a:pt x="195" y="11"/>
                    </a:cubicBezTo>
                    <a:cubicBezTo>
                      <a:pt x="196" y="15"/>
                      <a:pt x="191" y="21"/>
                      <a:pt x="182" y="30"/>
                    </a:cubicBezTo>
                    <a:cubicBezTo>
                      <a:pt x="180" y="33"/>
                      <a:pt x="177" y="36"/>
                      <a:pt x="175" y="38"/>
                    </a:cubicBezTo>
                    <a:cubicBezTo>
                      <a:pt x="165" y="50"/>
                      <a:pt x="133" y="71"/>
                      <a:pt x="113" y="81"/>
                    </a:cubicBezTo>
                    <a:cubicBezTo>
                      <a:pt x="92" y="93"/>
                      <a:pt x="72" y="103"/>
                      <a:pt x="55" y="103"/>
                    </a:cubicBezTo>
                    <a:cubicBezTo>
                      <a:pt x="52" y="103"/>
                      <a:pt x="49" y="104"/>
                      <a:pt x="46" y="104"/>
                    </a:cubicBezTo>
                    <a:cubicBezTo>
                      <a:pt x="39" y="105"/>
                      <a:pt x="31" y="105"/>
                      <a:pt x="25" y="105"/>
                    </a:cubicBezTo>
                    <a:close/>
                    <a:moveTo>
                      <a:pt x="147" y="6"/>
                    </a:moveTo>
                    <a:cubicBezTo>
                      <a:pt x="136" y="6"/>
                      <a:pt x="124" y="7"/>
                      <a:pt x="109" y="11"/>
                    </a:cubicBezTo>
                    <a:cubicBezTo>
                      <a:pt x="93" y="15"/>
                      <a:pt x="84" y="22"/>
                      <a:pt x="77" y="27"/>
                    </a:cubicBezTo>
                    <a:cubicBezTo>
                      <a:pt x="75" y="28"/>
                      <a:pt x="74" y="29"/>
                      <a:pt x="72" y="30"/>
                    </a:cubicBezTo>
                    <a:cubicBezTo>
                      <a:pt x="32" y="55"/>
                      <a:pt x="9" y="86"/>
                      <a:pt x="15" y="98"/>
                    </a:cubicBezTo>
                    <a:cubicBezTo>
                      <a:pt x="15" y="98"/>
                      <a:pt x="16" y="99"/>
                      <a:pt x="25" y="99"/>
                    </a:cubicBezTo>
                    <a:cubicBezTo>
                      <a:pt x="31" y="99"/>
                      <a:pt x="39" y="99"/>
                      <a:pt x="45" y="98"/>
                    </a:cubicBezTo>
                    <a:cubicBezTo>
                      <a:pt x="49" y="98"/>
                      <a:pt x="52" y="97"/>
                      <a:pt x="54" y="97"/>
                    </a:cubicBezTo>
                    <a:cubicBezTo>
                      <a:pt x="70" y="97"/>
                      <a:pt x="90" y="87"/>
                      <a:pt x="110" y="76"/>
                    </a:cubicBezTo>
                    <a:cubicBezTo>
                      <a:pt x="129" y="66"/>
                      <a:pt x="161" y="46"/>
                      <a:pt x="170" y="35"/>
                    </a:cubicBezTo>
                    <a:cubicBezTo>
                      <a:pt x="173" y="32"/>
                      <a:pt x="175" y="29"/>
                      <a:pt x="178" y="26"/>
                    </a:cubicBezTo>
                    <a:cubicBezTo>
                      <a:pt x="182" y="22"/>
                      <a:pt x="188" y="16"/>
                      <a:pt x="189" y="13"/>
                    </a:cubicBezTo>
                    <a:cubicBezTo>
                      <a:pt x="175" y="9"/>
                      <a:pt x="162" y="6"/>
                      <a:pt x="147" y="6"/>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5" name="Freeform 11"/>
              <p:cNvSpPr>
                <a:spLocks noEditPoints="1"/>
              </p:cNvSpPr>
              <p:nvPr/>
            </p:nvSpPr>
            <p:spPr bwMode="auto">
              <a:xfrm>
                <a:off x="11934825" y="2809875"/>
                <a:ext cx="192087" cy="127000"/>
              </a:xfrm>
              <a:custGeom>
                <a:avLst/>
                <a:gdLst/>
                <a:ahLst/>
                <a:cxnLst>
                  <a:cxn ang="0">
                    <a:pos x="29" y="49"/>
                  </a:cxn>
                  <a:cxn ang="0">
                    <a:pos x="26" y="49"/>
                  </a:cxn>
                  <a:cxn ang="0">
                    <a:pos x="12" y="48"/>
                  </a:cxn>
                  <a:cxn ang="0">
                    <a:pos x="5" y="47"/>
                  </a:cxn>
                  <a:cxn ang="0">
                    <a:pos x="1" y="45"/>
                  </a:cxn>
                  <a:cxn ang="0">
                    <a:pos x="18" y="17"/>
                  </a:cxn>
                  <a:cxn ang="0">
                    <a:pos x="19" y="15"/>
                  </a:cxn>
                  <a:cxn ang="0">
                    <a:pos x="22" y="12"/>
                  </a:cxn>
                  <a:cxn ang="0">
                    <a:pos x="37" y="0"/>
                  </a:cxn>
                  <a:cxn ang="0">
                    <a:pos x="73" y="7"/>
                  </a:cxn>
                  <a:cxn ang="0">
                    <a:pos x="74" y="8"/>
                  </a:cxn>
                  <a:cxn ang="0">
                    <a:pos x="74" y="9"/>
                  </a:cxn>
                  <a:cxn ang="0">
                    <a:pos x="62" y="23"/>
                  </a:cxn>
                  <a:cxn ang="0">
                    <a:pos x="52" y="32"/>
                  </a:cxn>
                  <a:cxn ang="0">
                    <a:pos x="49" y="35"/>
                  </a:cxn>
                  <a:cxn ang="0">
                    <a:pos x="29" y="49"/>
                  </a:cxn>
                  <a:cxn ang="0">
                    <a:pos x="7" y="42"/>
                  </a:cxn>
                  <a:cxn ang="0">
                    <a:pos x="13" y="42"/>
                  </a:cxn>
                  <a:cxn ang="0">
                    <a:pos x="26" y="43"/>
                  </a:cxn>
                  <a:cxn ang="0">
                    <a:pos x="29" y="43"/>
                  </a:cxn>
                  <a:cxn ang="0">
                    <a:pos x="45" y="31"/>
                  </a:cxn>
                  <a:cxn ang="0">
                    <a:pos x="48" y="28"/>
                  </a:cxn>
                  <a:cxn ang="0">
                    <a:pos x="58" y="18"/>
                  </a:cxn>
                  <a:cxn ang="0">
                    <a:pos x="66" y="11"/>
                  </a:cxn>
                  <a:cxn ang="0">
                    <a:pos x="37" y="6"/>
                  </a:cxn>
                  <a:cxn ang="0">
                    <a:pos x="27" y="16"/>
                  </a:cxn>
                  <a:cxn ang="0">
                    <a:pos x="23" y="19"/>
                  </a:cxn>
                  <a:cxn ang="0">
                    <a:pos x="23" y="20"/>
                  </a:cxn>
                  <a:cxn ang="0">
                    <a:pos x="7" y="42"/>
                  </a:cxn>
                </a:cxnLst>
                <a:rect l="0" t="0" r="r" b="b"/>
                <a:pathLst>
                  <a:path w="75" h="49">
                    <a:moveTo>
                      <a:pt x="29" y="49"/>
                    </a:moveTo>
                    <a:cubicBezTo>
                      <a:pt x="26" y="49"/>
                      <a:pt x="26" y="49"/>
                      <a:pt x="26" y="49"/>
                    </a:cubicBezTo>
                    <a:cubicBezTo>
                      <a:pt x="20" y="49"/>
                      <a:pt x="18" y="49"/>
                      <a:pt x="12" y="48"/>
                    </a:cubicBezTo>
                    <a:cubicBezTo>
                      <a:pt x="11" y="48"/>
                      <a:pt x="8" y="48"/>
                      <a:pt x="5" y="47"/>
                    </a:cubicBezTo>
                    <a:cubicBezTo>
                      <a:pt x="3" y="47"/>
                      <a:pt x="2" y="46"/>
                      <a:pt x="1" y="45"/>
                    </a:cubicBezTo>
                    <a:cubicBezTo>
                      <a:pt x="0" y="41"/>
                      <a:pt x="2" y="36"/>
                      <a:pt x="18" y="17"/>
                    </a:cubicBezTo>
                    <a:cubicBezTo>
                      <a:pt x="19" y="15"/>
                      <a:pt x="19" y="15"/>
                      <a:pt x="19" y="15"/>
                    </a:cubicBezTo>
                    <a:cubicBezTo>
                      <a:pt x="20" y="14"/>
                      <a:pt x="21" y="13"/>
                      <a:pt x="22" y="12"/>
                    </a:cubicBezTo>
                    <a:cubicBezTo>
                      <a:pt x="28" y="5"/>
                      <a:pt x="33" y="0"/>
                      <a:pt x="37" y="0"/>
                    </a:cubicBezTo>
                    <a:cubicBezTo>
                      <a:pt x="43" y="0"/>
                      <a:pt x="63" y="3"/>
                      <a:pt x="73" y="7"/>
                    </a:cubicBezTo>
                    <a:cubicBezTo>
                      <a:pt x="74" y="8"/>
                      <a:pt x="74" y="8"/>
                      <a:pt x="74" y="8"/>
                    </a:cubicBezTo>
                    <a:cubicBezTo>
                      <a:pt x="74" y="9"/>
                      <a:pt x="74" y="9"/>
                      <a:pt x="74" y="9"/>
                    </a:cubicBezTo>
                    <a:cubicBezTo>
                      <a:pt x="75" y="11"/>
                      <a:pt x="75" y="12"/>
                      <a:pt x="62" y="23"/>
                    </a:cubicBezTo>
                    <a:cubicBezTo>
                      <a:pt x="58" y="26"/>
                      <a:pt x="54" y="30"/>
                      <a:pt x="52" y="32"/>
                    </a:cubicBezTo>
                    <a:cubicBezTo>
                      <a:pt x="49" y="35"/>
                      <a:pt x="49" y="35"/>
                      <a:pt x="49" y="35"/>
                    </a:cubicBezTo>
                    <a:cubicBezTo>
                      <a:pt x="37" y="47"/>
                      <a:pt x="36" y="49"/>
                      <a:pt x="29" y="49"/>
                    </a:cubicBezTo>
                    <a:close/>
                    <a:moveTo>
                      <a:pt x="7" y="42"/>
                    </a:moveTo>
                    <a:cubicBezTo>
                      <a:pt x="10" y="42"/>
                      <a:pt x="11" y="42"/>
                      <a:pt x="13" y="42"/>
                    </a:cubicBezTo>
                    <a:cubicBezTo>
                      <a:pt x="18" y="43"/>
                      <a:pt x="20" y="43"/>
                      <a:pt x="26" y="43"/>
                    </a:cubicBezTo>
                    <a:cubicBezTo>
                      <a:pt x="29" y="43"/>
                      <a:pt x="29" y="43"/>
                      <a:pt x="29" y="43"/>
                    </a:cubicBezTo>
                    <a:cubicBezTo>
                      <a:pt x="33" y="43"/>
                      <a:pt x="33" y="43"/>
                      <a:pt x="45" y="31"/>
                    </a:cubicBezTo>
                    <a:cubicBezTo>
                      <a:pt x="48" y="28"/>
                      <a:pt x="48" y="28"/>
                      <a:pt x="48" y="28"/>
                    </a:cubicBezTo>
                    <a:cubicBezTo>
                      <a:pt x="49" y="26"/>
                      <a:pt x="54" y="22"/>
                      <a:pt x="58" y="18"/>
                    </a:cubicBezTo>
                    <a:cubicBezTo>
                      <a:pt x="61" y="16"/>
                      <a:pt x="64" y="13"/>
                      <a:pt x="66" y="11"/>
                    </a:cubicBezTo>
                    <a:cubicBezTo>
                      <a:pt x="56" y="8"/>
                      <a:pt x="41" y="6"/>
                      <a:pt x="37" y="6"/>
                    </a:cubicBezTo>
                    <a:cubicBezTo>
                      <a:pt x="35" y="6"/>
                      <a:pt x="29" y="13"/>
                      <a:pt x="27" y="16"/>
                    </a:cubicBezTo>
                    <a:cubicBezTo>
                      <a:pt x="26" y="17"/>
                      <a:pt x="24" y="18"/>
                      <a:pt x="23" y="19"/>
                    </a:cubicBezTo>
                    <a:cubicBezTo>
                      <a:pt x="23" y="20"/>
                      <a:pt x="23" y="20"/>
                      <a:pt x="23" y="20"/>
                    </a:cubicBezTo>
                    <a:cubicBezTo>
                      <a:pt x="12" y="33"/>
                      <a:pt x="8" y="39"/>
                      <a:pt x="7" y="42"/>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6" name="Freeform 12"/>
              <p:cNvSpPr>
                <a:spLocks noEditPoints="1"/>
              </p:cNvSpPr>
              <p:nvPr/>
            </p:nvSpPr>
            <p:spPr bwMode="auto">
              <a:xfrm>
                <a:off x="11755438" y="2809875"/>
                <a:ext cx="117475" cy="127000"/>
              </a:xfrm>
              <a:custGeom>
                <a:avLst/>
                <a:gdLst/>
                <a:ahLst/>
                <a:cxnLst>
                  <a:cxn ang="0">
                    <a:pos x="15" y="49"/>
                  </a:cxn>
                  <a:cxn ang="0">
                    <a:pos x="6" y="48"/>
                  </a:cxn>
                  <a:cxn ang="0">
                    <a:pos x="2" y="46"/>
                  </a:cxn>
                  <a:cxn ang="0">
                    <a:pos x="9" y="23"/>
                  </a:cxn>
                  <a:cxn ang="0">
                    <a:pos x="12" y="17"/>
                  </a:cxn>
                  <a:cxn ang="0">
                    <a:pos x="13" y="14"/>
                  </a:cxn>
                  <a:cxn ang="0">
                    <a:pos x="24" y="0"/>
                  </a:cxn>
                  <a:cxn ang="0">
                    <a:pos x="28" y="0"/>
                  </a:cxn>
                  <a:cxn ang="0">
                    <a:pos x="43" y="6"/>
                  </a:cxn>
                  <a:cxn ang="0">
                    <a:pos x="41" y="22"/>
                  </a:cxn>
                  <a:cxn ang="0">
                    <a:pos x="39" y="25"/>
                  </a:cxn>
                  <a:cxn ang="0">
                    <a:pos x="35" y="36"/>
                  </a:cxn>
                  <a:cxn ang="0">
                    <a:pos x="23" y="48"/>
                  </a:cxn>
                  <a:cxn ang="0">
                    <a:pos x="17" y="49"/>
                  </a:cxn>
                  <a:cxn ang="0">
                    <a:pos x="15" y="49"/>
                  </a:cxn>
                  <a:cxn ang="0">
                    <a:pos x="7" y="42"/>
                  </a:cxn>
                  <a:cxn ang="0">
                    <a:pos x="17" y="43"/>
                  </a:cxn>
                  <a:cxn ang="0">
                    <a:pos x="23" y="42"/>
                  </a:cxn>
                  <a:cxn ang="0">
                    <a:pos x="30" y="34"/>
                  </a:cxn>
                  <a:cxn ang="0">
                    <a:pos x="34" y="23"/>
                  </a:cxn>
                  <a:cxn ang="0">
                    <a:pos x="35" y="19"/>
                  </a:cxn>
                  <a:cxn ang="0">
                    <a:pos x="38" y="9"/>
                  </a:cxn>
                  <a:cxn ang="0">
                    <a:pos x="28" y="6"/>
                  </a:cxn>
                  <a:cxn ang="0">
                    <a:pos x="24" y="6"/>
                  </a:cxn>
                  <a:cxn ang="0">
                    <a:pos x="19" y="16"/>
                  </a:cxn>
                  <a:cxn ang="0">
                    <a:pos x="17" y="19"/>
                  </a:cxn>
                  <a:cxn ang="0">
                    <a:pos x="14" y="26"/>
                  </a:cxn>
                  <a:cxn ang="0">
                    <a:pos x="7" y="42"/>
                  </a:cxn>
                </a:cxnLst>
                <a:rect l="0" t="0" r="r" b="b"/>
                <a:pathLst>
                  <a:path w="46" h="49">
                    <a:moveTo>
                      <a:pt x="15" y="49"/>
                    </a:moveTo>
                    <a:cubicBezTo>
                      <a:pt x="13" y="49"/>
                      <a:pt x="11" y="48"/>
                      <a:pt x="6" y="48"/>
                    </a:cubicBezTo>
                    <a:cubicBezTo>
                      <a:pt x="4" y="48"/>
                      <a:pt x="3" y="47"/>
                      <a:pt x="2" y="46"/>
                    </a:cubicBezTo>
                    <a:cubicBezTo>
                      <a:pt x="0" y="42"/>
                      <a:pt x="3" y="34"/>
                      <a:pt x="9" y="23"/>
                    </a:cubicBezTo>
                    <a:cubicBezTo>
                      <a:pt x="10" y="20"/>
                      <a:pt x="11" y="18"/>
                      <a:pt x="12" y="17"/>
                    </a:cubicBezTo>
                    <a:cubicBezTo>
                      <a:pt x="12" y="16"/>
                      <a:pt x="13" y="15"/>
                      <a:pt x="13" y="14"/>
                    </a:cubicBezTo>
                    <a:cubicBezTo>
                      <a:pt x="15" y="8"/>
                      <a:pt x="18" y="0"/>
                      <a:pt x="24" y="0"/>
                    </a:cubicBezTo>
                    <a:cubicBezTo>
                      <a:pt x="28" y="0"/>
                      <a:pt x="28" y="0"/>
                      <a:pt x="28" y="0"/>
                    </a:cubicBezTo>
                    <a:cubicBezTo>
                      <a:pt x="34" y="0"/>
                      <a:pt x="40" y="1"/>
                      <a:pt x="43" y="6"/>
                    </a:cubicBezTo>
                    <a:cubicBezTo>
                      <a:pt x="46" y="11"/>
                      <a:pt x="43" y="17"/>
                      <a:pt x="41" y="22"/>
                    </a:cubicBezTo>
                    <a:cubicBezTo>
                      <a:pt x="40" y="23"/>
                      <a:pt x="40" y="24"/>
                      <a:pt x="39" y="25"/>
                    </a:cubicBezTo>
                    <a:cubicBezTo>
                      <a:pt x="38" y="29"/>
                      <a:pt x="36" y="33"/>
                      <a:pt x="35" y="36"/>
                    </a:cubicBezTo>
                    <a:cubicBezTo>
                      <a:pt x="33" y="43"/>
                      <a:pt x="31" y="48"/>
                      <a:pt x="23" y="48"/>
                    </a:cubicBezTo>
                    <a:cubicBezTo>
                      <a:pt x="20" y="48"/>
                      <a:pt x="18" y="49"/>
                      <a:pt x="17" y="49"/>
                    </a:cubicBezTo>
                    <a:cubicBezTo>
                      <a:pt x="16" y="49"/>
                      <a:pt x="16" y="49"/>
                      <a:pt x="15" y="49"/>
                    </a:cubicBezTo>
                    <a:close/>
                    <a:moveTo>
                      <a:pt x="7" y="42"/>
                    </a:moveTo>
                    <a:cubicBezTo>
                      <a:pt x="13" y="43"/>
                      <a:pt x="15" y="43"/>
                      <a:pt x="17" y="43"/>
                    </a:cubicBezTo>
                    <a:cubicBezTo>
                      <a:pt x="18" y="43"/>
                      <a:pt x="20" y="42"/>
                      <a:pt x="23" y="42"/>
                    </a:cubicBezTo>
                    <a:cubicBezTo>
                      <a:pt x="27" y="42"/>
                      <a:pt x="27" y="41"/>
                      <a:pt x="30" y="34"/>
                    </a:cubicBezTo>
                    <a:cubicBezTo>
                      <a:pt x="31" y="31"/>
                      <a:pt x="32" y="27"/>
                      <a:pt x="34" y="23"/>
                    </a:cubicBezTo>
                    <a:cubicBezTo>
                      <a:pt x="34" y="22"/>
                      <a:pt x="35" y="20"/>
                      <a:pt x="35" y="19"/>
                    </a:cubicBezTo>
                    <a:cubicBezTo>
                      <a:pt x="37" y="16"/>
                      <a:pt x="39" y="11"/>
                      <a:pt x="38" y="9"/>
                    </a:cubicBezTo>
                    <a:cubicBezTo>
                      <a:pt x="37" y="6"/>
                      <a:pt x="30" y="6"/>
                      <a:pt x="28" y="6"/>
                    </a:cubicBezTo>
                    <a:cubicBezTo>
                      <a:pt x="24" y="6"/>
                      <a:pt x="24" y="6"/>
                      <a:pt x="24" y="6"/>
                    </a:cubicBezTo>
                    <a:cubicBezTo>
                      <a:pt x="23" y="6"/>
                      <a:pt x="22" y="8"/>
                      <a:pt x="19" y="16"/>
                    </a:cubicBezTo>
                    <a:cubicBezTo>
                      <a:pt x="18" y="17"/>
                      <a:pt x="18" y="18"/>
                      <a:pt x="17" y="19"/>
                    </a:cubicBezTo>
                    <a:cubicBezTo>
                      <a:pt x="17" y="20"/>
                      <a:pt x="16" y="23"/>
                      <a:pt x="14" y="26"/>
                    </a:cubicBezTo>
                    <a:cubicBezTo>
                      <a:pt x="12" y="30"/>
                      <a:pt x="8" y="39"/>
                      <a:pt x="7" y="42"/>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7" name="Line 13"/>
              <p:cNvSpPr>
                <a:spLocks noChangeShapeType="1"/>
              </p:cNvSpPr>
              <p:nvPr/>
            </p:nvSpPr>
            <p:spPr bwMode="auto">
              <a:xfrm>
                <a:off x="12611100" y="2670175"/>
                <a:ext cx="1587" cy="1588"/>
              </a:xfrm>
              <a:prstGeom prst="line">
                <a:avLst/>
              </a:pr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8" name="Line 14"/>
              <p:cNvSpPr>
                <a:spLocks noChangeShapeType="1"/>
              </p:cNvSpPr>
              <p:nvPr/>
            </p:nvSpPr>
            <p:spPr bwMode="auto">
              <a:xfrm>
                <a:off x="12611100" y="2670175"/>
                <a:ext cx="1587" cy="1588"/>
              </a:xfrm>
              <a:prstGeom prst="line">
                <a:avLst/>
              </a:pr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sp>
          <p:nvSpPr>
            <p:cNvPr id="244" name="Freeform 32"/>
            <p:cNvSpPr>
              <a:spLocks noChangeAspect="1" noEditPoints="1"/>
            </p:cNvSpPr>
            <p:nvPr/>
          </p:nvSpPr>
          <p:spPr bwMode="auto">
            <a:xfrm>
              <a:off x="4790791" y="1754898"/>
              <a:ext cx="360000" cy="217505"/>
            </a:xfrm>
            <a:custGeom>
              <a:avLst/>
              <a:gdLst/>
              <a:ahLst/>
              <a:cxnLst>
                <a:cxn ang="0">
                  <a:pos x="9275" y="244"/>
                </a:cxn>
                <a:cxn ang="0">
                  <a:pos x="7933" y="0"/>
                </a:cxn>
                <a:cxn ang="0">
                  <a:pos x="7200" y="488"/>
                </a:cxn>
                <a:cxn ang="0">
                  <a:pos x="5614" y="975"/>
                </a:cxn>
                <a:cxn ang="0">
                  <a:pos x="2074" y="2805"/>
                </a:cxn>
                <a:cxn ang="0">
                  <a:pos x="122" y="6465"/>
                </a:cxn>
                <a:cxn ang="0">
                  <a:pos x="0" y="9270"/>
                </a:cxn>
                <a:cxn ang="0">
                  <a:pos x="488" y="10978"/>
                </a:cxn>
                <a:cxn ang="0">
                  <a:pos x="1831" y="10978"/>
                </a:cxn>
                <a:cxn ang="0">
                  <a:pos x="4150" y="9270"/>
                </a:cxn>
                <a:cxn ang="0">
                  <a:pos x="6712" y="7563"/>
                </a:cxn>
                <a:cxn ang="0">
                  <a:pos x="9153" y="7319"/>
                </a:cxn>
                <a:cxn ang="0">
                  <a:pos x="11350" y="8295"/>
                </a:cxn>
                <a:cxn ang="0">
                  <a:pos x="14279" y="10734"/>
                </a:cxn>
                <a:cxn ang="0">
                  <a:pos x="15744" y="11100"/>
                </a:cxn>
                <a:cxn ang="0">
                  <a:pos x="16598" y="10002"/>
                </a:cxn>
                <a:cxn ang="0">
                  <a:pos x="16598" y="7075"/>
                </a:cxn>
                <a:cxn ang="0">
                  <a:pos x="15499" y="3903"/>
                </a:cxn>
                <a:cxn ang="0">
                  <a:pos x="12327" y="1342"/>
                </a:cxn>
                <a:cxn ang="0">
                  <a:pos x="9641" y="732"/>
                </a:cxn>
                <a:cxn ang="0">
                  <a:pos x="4515" y="6343"/>
                </a:cxn>
                <a:cxn ang="0">
                  <a:pos x="4393" y="7319"/>
                </a:cxn>
                <a:cxn ang="0">
                  <a:pos x="3783" y="7563"/>
                </a:cxn>
                <a:cxn ang="0">
                  <a:pos x="3417" y="6830"/>
                </a:cxn>
                <a:cxn ang="0">
                  <a:pos x="2562" y="5977"/>
                </a:cxn>
                <a:cxn ang="0">
                  <a:pos x="1831" y="5612"/>
                </a:cxn>
                <a:cxn ang="0">
                  <a:pos x="1953" y="5002"/>
                </a:cxn>
                <a:cxn ang="0">
                  <a:pos x="3051" y="4879"/>
                </a:cxn>
                <a:cxn ang="0">
                  <a:pos x="3417" y="3660"/>
                </a:cxn>
                <a:cxn ang="0">
                  <a:pos x="3905" y="3172"/>
                </a:cxn>
                <a:cxn ang="0">
                  <a:pos x="4515" y="3660"/>
                </a:cxn>
                <a:cxn ang="0">
                  <a:pos x="4760" y="4879"/>
                </a:cxn>
                <a:cxn ang="0">
                  <a:pos x="5858" y="5002"/>
                </a:cxn>
                <a:cxn ang="0">
                  <a:pos x="6102" y="5612"/>
                </a:cxn>
                <a:cxn ang="0">
                  <a:pos x="5370" y="5977"/>
                </a:cxn>
                <a:cxn ang="0">
                  <a:pos x="10739" y="5612"/>
                </a:cxn>
                <a:cxn ang="0">
                  <a:pos x="10008" y="5367"/>
                </a:cxn>
                <a:cxn ang="0">
                  <a:pos x="10008" y="4513"/>
                </a:cxn>
                <a:cxn ang="0">
                  <a:pos x="10739" y="4270"/>
                </a:cxn>
                <a:cxn ang="0">
                  <a:pos x="11227" y="4757"/>
                </a:cxn>
                <a:cxn ang="0">
                  <a:pos x="11106" y="2927"/>
                </a:cxn>
                <a:cxn ang="0">
                  <a:pos x="11838" y="2562"/>
                </a:cxn>
                <a:cxn ang="0">
                  <a:pos x="12448" y="3172"/>
                </a:cxn>
                <a:cxn ang="0">
                  <a:pos x="12082" y="3903"/>
                </a:cxn>
                <a:cxn ang="0">
                  <a:pos x="11350" y="3903"/>
                </a:cxn>
                <a:cxn ang="0">
                  <a:pos x="10984" y="3172"/>
                </a:cxn>
                <a:cxn ang="0">
                  <a:pos x="12570" y="6587"/>
                </a:cxn>
                <a:cxn ang="0">
                  <a:pos x="11717" y="6587"/>
                </a:cxn>
                <a:cxn ang="0">
                  <a:pos x="11472" y="5855"/>
                </a:cxn>
                <a:cxn ang="0">
                  <a:pos x="11960" y="5245"/>
                </a:cxn>
                <a:cxn ang="0">
                  <a:pos x="12693" y="5612"/>
                </a:cxn>
                <a:cxn ang="0">
                  <a:pos x="12693" y="6343"/>
                </a:cxn>
                <a:cxn ang="0">
                  <a:pos x="13425" y="5002"/>
                </a:cxn>
                <a:cxn ang="0">
                  <a:pos x="12693" y="4757"/>
                </a:cxn>
                <a:cxn ang="0">
                  <a:pos x="12693" y="3903"/>
                </a:cxn>
                <a:cxn ang="0">
                  <a:pos x="13425" y="3660"/>
                </a:cxn>
                <a:cxn ang="0">
                  <a:pos x="13913" y="4147"/>
                </a:cxn>
                <a:cxn ang="0">
                  <a:pos x="15377" y="5733"/>
                </a:cxn>
                <a:cxn ang="0">
                  <a:pos x="14646" y="6099"/>
                </a:cxn>
                <a:cxn ang="0">
                  <a:pos x="14157" y="5489"/>
                </a:cxn>
                <a:cxn ang="0">
                  <a:pos x="14401" y="4757"/>
                </a:cxn>
                <a:cxn ang="0">
                  <a:pos x="15134" y="4757"/>
                </a:cxn>
                <a:cxn ang="0">
                  <a:pos x="15499" y="5489"/>
                </a:cxn>
              </a:cxnLst>
              <a:rect l="0" t="0" r="r" b="b"/>
              <a:pathLst>
                <a:path w="16720" h="11100">
                  <a:moveTo>
                    <a:pt x="9641" y="732"/>
                  </a:moveTo>
                  <a:lnTo>
                    <a:pt x="9519" y="488"/>
                  </a:lnTo>
                  <a:lnTo>
                    <a:pt x="9275" y="244"/>
                  </a:lnTo>
                  <a:lnTo>
                    <a:pt x="9031" y="0"/>
                  </a:lnTo>
                  <a:lnTo>
                    <a:pt x="8787" y="0"/>
                  </a:lnTo>
                  <a:lnTo>
                    <a:pt x="7933" y="0"/>
                  </a:lnTo>
                  <a:lnTo>
                    <a:pt x="7567" y="0"/>
                  </a:lnTo>
                  <a:lnTo>
                    <a:pt x="7322" y="244"/>
                  </a:lnTo>
                  <a:lnTo>
                    <a:pt x="7200" y="488"/>
                  </a:lnTo>
                  <a:lnTo>
                    <a:pt x="7079" y="732"/>
                  </a:lnTo>
                  <a:lnTo>
                    <a:pt x="6346" y="854"/>
                  </a:lnTo>
                  <a:lnTo>
                    <a:pt x="5614" y="975"/>
                  </a:lnTo>
                  <a:lnTo>
                    <a:pt x="4272" y="1342"/>
                  </a:lnTo>
                  <a:lnTo>
                    <a:pt x="3173" y="1952"/>
                  </a:lnTo>
                  <a:lnTo>
                    <a:pt x="2074" y="2805"/>
                  </a:lnTo>
                  <a:lnTo>
                    <a:pt x="1221" y="3903"/>
                  </a:lnTo>
                  <a:lnTo>
                    <a:pt x="610" y="5123"/>
                  </a:lnTo>
                  <a:lnTo>
                    <a:pt x="122" y="6465"/>
                  </a:lnTo>
                  <a:lnTo>
                    <a:pt x="0" y="7075"/>
                  </a:lnTo>
                  <a:lnTo>
                    <a:pt x="0" y="7807"/>
                  </a:lnTo>
                  <a:lnTo>
                    <a:pt x="0" y="9270"/>
                  </a:lnTo>
                  <a:lnTo>
                    <a:pt x="122" y="10002"/>
                  </a:lnTo>
                  <a:lnTo>
                    <a:pt x="243" y="10612"/>
                  </a:lnTo>
                  <a:lnTo>
                    <a:pt x="488" y="10978"/>
                  </a:lnTo>
                  <a:lnTo>
                    <a:pt x="854" y="11100"/>
                  </a:lnTo>
                  <a:lnTo>
                    <a:pt x="1343" y="11100"/>
                  </a:lnTo>
                  <a:lnTo>
                    <a:pt x="1831" y="10978"/>
                  </a:lnTo>
                  <a:lnTo>
                    <a:pt x="2319" y="10734"/>
                  </a:lnTo>
                  <a:lnTo>
                    <a:pt x="2929" y="10247"/>
                  </a:lnTo>
                  <a:lnTo>
                    <a:pt x="4150" y="9270"/>
                  </a:lnTo>
                  <a:lnTo>
                    <a:pt x="5370" y="8295"/>
                  </a:lnTo>
                  <a:lnTo>
                    <a:pt x="6102" y="7929"/>
                  </a:lnTo>
                  <a:lnTo>
                    <a:pt x="6712" y="7563"/>
                  </a:lnTo>
                  <a:lnTo>
                    <a:pt x="7567" y="7319"/>
                  </a:lnTo>
                  <a:lnTo>
                    <a:pt x="8299" y="7319"/>
                  </a:lnTo>
                  <a:lnTo>
                    <a:pt x="9153" y="7319"/>
                  </a:lnTo>
                  <a:lnTo>
                    <a:pt x="9886" y="7563"/>
                  </a:lnTo>
                  <a:lnTo>
                    <a:pt x="10618" y="7929"/>
                  </a:lnTo>
                  <a:lnTo>
                    <a:pt x="11350" y="8295"/>
                  </a:lnTo>
                  <a:lnTo>
                    <a:pt x="12570" y="9270"/>
                  </a:lnTo>
                  <a:lnTo>
                    <a:pt x="13791" y="10247"/>
                  </a:lnTo>
                  <a:lnTo>
                    <a:pt x="14279" y="10734"/>
                  </a:lnTo>
                  <a:lnTo>
                    <a:pt x="14889" y="10978"/>
                  </a:lnTo>
                  <a:lnTo>
                    <a:pt x="15377" y="11100"/>
                  </a:lnTo>
                  <a:lnTo>
                    <a:pt x="15744" y="11100"/>
                  </a:lnTo>
                  <a:lnTo>
                    <a:pt x="16110" y="10978"/>
                  </a:lnTo>
                  <a:lnTo>
                    <a:pt x="16475" y="10612"/>
                  </a:lnTo>
                  <a:lnTo>
                    <a:pt x="16598" y="10002"/>
                  </a:lnTo>
                  <a:lnTo>
                    <a:pt x="16720" y="9270"/>
                  </a:lnTo>
                  <a:lnTo>
                    <a:pt x="16720" y="7807"/>
                  </a:lnTo>
                  <a:lnTo>
                    <a:pt x="16598" y="7075"/>
                  </a:lnTo>
                  <a:lnTo>
                    <a:pt x="16475" y="6465"/>
                  </a:lnTo>
                  <a:lnTo>
                    <a:pt x="16110" y="5123"/>
                  </a:lnTo>
                  <a:lnTo>
                    <a:pt x="15499" y="3903"/>
                  </a:lnTo>
                  <a:lnTo>
                    <a:pt x="14646" y="2805"/>
                  </a:lnTo>
                  <a:lnTo>
                    <a:pt x="13546" y="1952"/>
                  </a:lnTo>
                  <a:lnTo>
                    <a:pt x="12327" y="1342"/>
                  </a:lnTo>
                  <a:lnTo>
                    <a:pt x="10984" y="975"/>
                  </a:lnTo>
                  <a:lnTo>
                    <a:pt x="10374" y="854"/>
                  </a:lnTo>
                  <a:lnTo>
                    <a:pt x="9641" y="732"/>
                  </a:lnTo>
                  <a:close/>
                  <a:moveTo>
                    <a:pt x="5370" y="5977"/>
                  </a:moveTo>
                  <a:lnTo>
                    <a:pt x="4881" y="5977"/>
                  </a:lnTo>
                  <a:lnTo>
                    <a:pt x="4515" y="6343"/>
                  </a:lnTo>
                  <a:lnTo>
                    <a:pt x="4515" y="6830"/>
                  </a:lnTo>
                  <a:lnTo>
                    <a:pt x="4515" y="7075"/>
                  </a:lnTo>
                  <a:lnTo>
                    <a:pt x="4393" y="7319"/>
                  </a:lnTo>
                  <a:lnTo>
                    <a:pt x="4150" y="7563"/>
                  </a:lnTo>
                  <a:lnTo>
                    <a:pt x="3905" y="7563"/>
                  </a:lnTo>
                  <a:lnTo>
                    <a:pt x="3783" y="7563"/>
                  </a:lnTo>
                  <a:lnTo>
                    <a:pt x="3539" y="7319"/>
                  </a:lnTo>
                  <a:lnTo>
                    <a:pt x="3417" y="7075"/>
                  </a:lnTo>
                  <a:lnTo>
                    <a:pt x="3417" y="6830"/>
                  </a:lnTo>
                  <a:lnTo>
                    <a:pt x="3417" y="6343"/>
                  </a:lnTo>
                  <a:lnTo>
                    <a:pt x="3051" y="5977"/>
                  </a:lnTo>
                  <a:lnTo>
                    <a:pt x="2562" y="5977"/>
                  </a:lnTo>
                  <a:lnTo>
                    <a:pt x="2197" y="5855"/>
                  </a:lnTo>
                  <a:lnTo>
                    <a:pt x="1953" y="5733"/>
                  </a:lnTo>
                  <a:lnTo>
                    <a:pt x="1831" y="5612"/>
                  </a:lnTo>
                  <a:lnTo>
                    <a:pt x="1709" y="5367"/>
                  </a:lnTo>
                  <a:lnTo>
                    <a:pt x="1831" y="5123"/>
                  </a:lnTo>
                  <a:lnTo>
                    <a:pt x="1953" y="5002"/>
                  </a:lnTo>
                  <a:lnTo>
                    <a:pt x="2197" y="4879"/>
                  </a:lnTo>
                  <a:lnTo>
                    <a:pt x="2562" y="4879"/>
                  </a:lnTo>
                  <a:lnTo>
                    <a:pt x="3051" y="4879"/>
                  </a:lnTo>
                  <a:lnTo>
                    <a:pt x="3417" y="4513"/>
                  </a:lnTo>
                  <a:lnTo>
                    <a:pt x="3417" y="4025"/>
                  </a:lnTo>
                  <a:lnTo>
                    <a:pt x="3417" y="3660"/>
                  </a:lnTo>
                  <a:lnTo>
                    <a:pt x="3539" y="3415"/>
                  </a:lnTo>
                  <a:lnTo>
                    <a:pt x="3783" y="3293"/>
                  </a:lnTo>
                  <a:lnTo>
                    <a:pt x="3905" y="3172"/>
                  </a:lnTo>
                  <a:lnTo>
                    <a:pt x="4150" y="3293"/>
                  </a:lnTo>
                  <a:lnTo>
                    <a:pt x="4393" y="3415"/>
                  </a:lnTo>
                  <a:lnTo>
                    <a:pt x="4515" y="3660"/>
                  </a:lnTo>
                  <a:lnTo>
                    <a:pt x="4515" y="4025"/>
                  </a:lnTo>
                  <a:lnTo>
                    <a:pt x="4515" y="4513"/>
                  </a:lnTo>
                  <a:lnTo>
                    <a:pt x="4760" y="4879"/>
                  </a:lnTo>
                  <a:lnTo>
                    <a:pt x="5370" y="4879"/>
                  </a:lnTo>
                  <a:lnTo>
                    <a:pt x="5614" y="4879"/>
                  </a:lnTo>
                  <a:lnTo>
                    <a:pt x="5858" y="5002"/>
                  </a:lnTo>
                  <a:lnTo>
                    <a:pt x="6102" y="5123"/>
                  </a:lnTo>
                  <a:lnTo>
                    <a:pt x="6102" y="5367"/>
                  </a:lnTo>
                  <a:lnTo>
                    <a:pt x="6102" y="5612"/>
                  </a:lnTo>
                  <a:lnTo>
                    <a:pt x="5858" y="5733"/>
                  </a:lnTo>
                  <a:lnTo>
                    <a:pt x="5614" y="5855"/>
                  </a:lnTo>
                  <a:lnTo>
                    <a:pt x="5370" y="5977"/>
                  </a:lnTo>
                  <a:close/>
                  <a:moveTo>
                    <a:pt x="11227" y="5367"/>
                  </a:moveTo>
                  <a:lnTo>
                    <a:pt x="10984" y="5489"/>
                  </a:lnTo>
                  <a:lnTo>
                    <a:pt x="10739" y="5612"/>
                  </a:lnTo>
                  <a:lnTo>
                    <a:pt x="10496" y="5612"/>
                  </a:lnTo>
                  <a:lnTo>
                    <a:pt x="10251" y="5489"/>
                  </a:lnTo>
                  <a:lnTo>
                    <a:pt x="10008" y="5367"/>
                  </a:lnTo>
                  <a:lnTo>
                    <a:pt x="9886" y="5123"/>
                  </a:lnTo>
                  <a:lnTo>
                    <a:pt x="9886" y="4757"/>
                  </a:lnTo>
                  <a:lnTo>
                    <a:pt x="10008" y="4513"/>
                  </a:lnTo>
                  <a:lnTo>
                    <a:pt x="10251" y="4392"/>
                  </a:lnTo>
                  <a:lnTo>
                    <a:pt x="10496" y="4270"/>
                  </a:lnTo>
                  <a:lnTo>
                    <a:pt x="10739" y="4270"/>
                  </a:lnTo>
                  <a:lnTo>
                    <a:pt x="10984" y="4392"/>
                  </a:lnTo>
                  <a:lnTo>
                    <a:pt x="11227" y="4513"/>
                  </a:lnTo>
                  <a:lnTo>
                    <a:pt x="11227" y="4757"/>
                  </a:lnTo>
                  <a:lnTo>
                    <a:pt x="11227" y="5123"/>
                  </a:lnTo>
                  <a:lnTo>
                    <a:pt x="11227" y="5367"/>
                  </a:lnTo>
                  <a:close/>
                  <a:moveTo>
                    <a:pt x="11106" y="2927"/>
                  </a:moveTo>
                  <a:lnTo>
                    <a:pt x="11350" y="2683"/>
                  </a:lnTo>
                  <a:lnTo>
                    <a:pt x="11594" y="2562"/>
                  </a:lnTo>
                  <a:lnTo>
                    <a:pt x="11838" y="2562"/>
                  </a:lnTo>
                  <a:lnTo>
                    <a:pt x="12082" y="2683"/>
                  </a:lnTo>
                  <a:lnTo>
                    <a:pt x="12327" y="2927"/>
                  </a:lnTo>
                  <a:lnTo>
                    <a:pt x="12448" y="3172"/>
                  </a:lnTo>
                  <a:lnTo>
                    <a:pt x="12448" y="3415"/>
                  </a:lnTo>
                  <a:lnTo>
                    <a:pt x="12327" y="3660"/>
                  </a:lnTo>
                  <a:lnTo>
                    <a:pt x="12082" y="3903"/>
                  </a:lnTo>
                  <a:lnTo>
                    <a:pt x="11838" y="4025"/>
                  </a:lnTo>
                  <a:lnTo>
                    <a:pt x="11594" y="4025"/>
                  </a:lnTo>
                  <a:lnTo>
                    <a:pt x="11350" y="3903"/>
                  </a:lnTo>
                  <a:lnTo>
                    <a:pt x="11106" y="3660"/>
                  </a:lnTo>
                  <a:lnTo>
                    <a:pt x="10984" y="3415"/>
                  </a:lnTo>
                  <a:lnTo>
                    <a:pt x="10984" y="3172"/>
                  </a:lnTo>
                  <a:lnTo>
                    <a:pt x="11106" y="2927"/>
                  </a:lnTo>
                  <a:close/>
                  <a:moveTo>
                    <a:pt x="12693" y="6343"/>
                  </a:moveTo>
                  <a:lnTo>
                    <a:pt x="12570" y="6587"/>
                  </a:lnTo>
                  <a:lnTo>
                    <a:pt x="12327" y="6709"/>
                  </a:lnTo>
                  <a:lnTo>
                    <a:pt x="11960" y="6709"/>
                  </a:lnTo>
                  <a:lnTo>
                    <a:pt x="11717" y="6587"/>
                  </a:lnTo>
                  <a:lnTo>
                    <a:pt x="11594" y="6343"/>
                  </a:lnTo>
                  <a:lnTo>
                    <a:pt x="11472" y="6099"/>
                  </a:lnTo>
                  <a:lnTo>
                    <a:pt x="11472" y="5855"/>
                  </a:lnTo>
                  <a:lnTo>
                    <a:pt x="11594" y="5612"/>
                  </a:lnTo>
                  <a:lnTo>
                    <a:pt x="11717" y="5367"/>
                  </a:lnTo>
                  <a:lnTo>
                    <a:pt x="11960" y="5245"/>
                  </a:lnTo>
                  <a:lnTo>
                    <a:pt x="12327" y="5245"/>
                  </a:lnTo>
                  <a:lnTo>
                    <a:pt x="12570" y="5367"/>
                  </a:lnTo>
                  <a:lnTo>
                    <a:pt x="12693" y="5612"/>
                  </a:lnTo>
                  <a:lnTo>
                    <a:pt x="12815" y="5855"/>
                  </a:lnTo>
                  <a:lnTo>
                    <a:pt x="12815" y="6099"/>
                  </a:lnTo>
                  <a:lnTo>
                    <a:pt x="12693" y="6343"/>
                  </a:lnTo>
                  <a:close/>
                  <a:moveTo>
                    <a:pt x="13791" y="4757"/>
                  </a:moveTo>
                  <a:lnTo>
                    <a:pt x="13669" y="4879"/>
                  </a:lnTo>
                  <a:lnTo>
                    <a:pt x="13425" y="5002"/>
                  </a:lnTo>
                  <a:lnTo>
                    <a:pt x="13058" y="5002"/>
                  </a:lnTo>
                  <a:lnTo>
                    <a:pt x="12815" y="4879"/>
                  </a:lnTo>
                  <a:lnTo>
                    <a:pt x="12693" y="4757"/>
                  </a:lnTo>
                  <a:lnTo>
                    <a:pt x="12570" y="4513"/>
                  </a:lnTo>
                  <a:lnTo>
                    <a:pt x="12570" y="4147"/>
                  </a:lnTo>
                  <a:lnTo>
                    <a:pt x="12693" y="3903"/>
                  </a:lnTo>
                  <a:lnTo>
                    <a:pt x="12815" y="3782"/>
                  </a:lnTo>
                  <a:lnTo>
                    <a:pt x="13058" y="3660"/>
                  </a:lnTo>
                  <a:lnTo>
                    <a:pt x="13425" y="3660"/>
                  </a:lnTo>
                  <a:lnTo>
                    <a:pt x="13669" y="3782"/>
                  </a:lnTo>
                  <a:lnTo>
                    <a:pt x="13791" y="3903"/>
                  </a:lnTo>
                  <a:lnTo>
                    <a:pt x="13913" y="4147"/>
                  </a:lnTo>
                  <a:lnTo>
                    <a:pt x="13913" y="4513"/>
                  </a:lnTo>
                  <a:lnTo>
                    <a:pt x="13791" y="4757"/>
                  </a:lnTo>
                  <a:close/>
                  <a:moveTo>
                    <a:pt x="15377" y="5733"/>
                  </a:moveTo>
                  <a:lnTo>
                    <a:pt x="15134" y="5977"/>
                  </a:lnTo>
                  <a:lnTo>
                    <a:pt x="14889" y="6099"/>
                  </a:lnTo>
                  <a:lnTo>
                    <a:pt x="14646" y="6099"/>
                  </a:lnTo>
                  <a:lnTo>
                    <a:pt x="14401" y="5977"/>
                  </a:lnTo>
                  <a:lnTo>
                    <a:pt x="14157" y="5733"/>
                  </a:lnTo>
                  <a:lnTo>
                    <a:pt x="14157" y="5489"/>
                  </a:lnTo>
                  <a:lnTo>
                    <a:pt x="14157" y="5245"/>
                  </a:lnTo>
                  <a:lnTo>
                    <a:pt x="14157" y="5002"/>
                  </a:lnTo>
                  <a:lnTo>
                    <a:pt x="14401" y="4757"/>
                  </a:lnTo>
                  <a:lnTo>
                    <a:pt x="14646" y="4635"/>
                  </a:lnTo>
                  <a:lnTo>
                    <a:pt x="14889" y="4635"/>
                  </a:lnTo>
                  <a:lnTo>
                    <a:pt x="15134" y="4757"/>
                  </a:lnTo>
                  <a:lnTo>
                    <a:pt x="15377" y="5002"/>
                  </a:lnTo>
                  <a:lnTo>
                    <a:pt x="15499" y="5245"/>
                  </a:lnTo>
                  <a:lnTo>
                    <a:pt x="15499" y="5489"/>
                  </a:lnTo>
                  <a:lnTo>
                    <a:pt x="15377" y="5733"/>
                  </a:lnTo>
                  <a:close/>
                </a:path>
              </a:pathLst>
            </a:custGeom>
            <a:noFill/>
            <a:ln w="12700">
              <a:solidFill>
                <a:schemeClr val="bg2"/>
              </a:solidFill>
              <a:round/>
            </a:ln>
          </p:spPr>
          <p:txBody>
            <a:bodyPr vert="horz" wrap="square" lIns="121828" tIns="60914" rIns="121828" bIns="60914" numCol="1" anchor="t" anchorCtr="0" compatLnSpc="1">
              <a:prstTxWarp prst="textNoShape">
                <a:avLst/>
              </a:prstTxWarp>
            </a:bodyPr>
            <a:lstStyle/>
            <a:p>
              <a:pPr defTabSz="1624800"/>
              <a:endParaRPr lang="zh-CN" altLang="en-US">
                <a:solidFill>
                  <a:schemeClr val="bg1"/>
                </a:solidFill>
                <a:latin typeface="Arial"/>
                <a:ea typeface="微软雅黑"/>
              </a:endParaRPr>
            </a:p>
          </p:txBody>
        </p:sp>
        <p:grpSp>
          <p:nvGrpSpPr>
            <p:cNvPr id="248" name="组合 877"/>
            <p:cNvGrpSpPr>
              <a:grpSpLocks noChangeAspect="1"/>
            </p:cNvGrpSpPr>
            <p:nvPr/>
          </p:nvGrpSpPr>
          <p:grpSpPr>
            <a:xfrm>
              <a:off x="2583541" y="1817517"/>
              <a:ext cx="360000" cy="231330"/>
              <a:chOff x="9420225" y="5403851"/>
              <a:chExt cx="814388" cy="577850"/>
            </a:xfrm>
            <a:noFill/>
          </p:grpSpPr>
          <p:sp>
            <p:nvSpPr>
              <p:cNvPr id="249" name="Freeform 375"/>
              <p:cNvSpPr>
                <a:spLocks noEditPoints="1"/>
              </p:cNvSpPr>
              <p:nvPr/>
            </p:nvSpPr>
            <p:spPr bwMode="auto">
              <a:xfrm>
                <a:off x="9979025" y="5594351"/>
                <a:ext cx="74613" cy="79375"/>
              </a:xfrm>
              <a:custGeom>
                <a:avLst/>
                <a:gdLst/>
                <a:ahLst/>
                <a:cxnLst>
                  <a:cxn ang="0">
                    <a:pos x="0" y="25"/>
                  </a:cxn>
                  <a:cxn ang="0">
                    <a:pos x="5" y="0"/>
                  </a:cxn>
                  <a:cxn ang="0">
                    <a:pos x="16" y="0"/>
                  </a:cxn>
                  <a:cxn ang="0">
                    <a:pos x="20" y="0"/>
                  </a:cxn>
                  <a:cxn ang="0">
                    <a:pos x="22" y="3"/>
                  </a:cxn>
                  <a:cxn ang="0">
                    <a:pos x="23" y="6"/>
                  </a:cxn>
                  <a:cxn ang="0">
                    <a:pos x="22" y="9"/>
                  </a:cxn>
                  <a:cxn ang="0">
                    <a:pos x="20" y="12"/>
                  </a:cxn>
                  <a:cxn ang="0">
                    <a:pos x="19" y="13"/>
                  </a:cxn>
                  <a:cxn ang="0">
                    <a:pos x="16" y="14"/>
                  </a:cxn>
                  <a:cxn ang="0">
                    <a:pos x="12" y="15"/>
                  </a:cxn>
                  <a:cxn ang="0">
                    <a:pos x="5" y="15"/>
                  </a:cxn>
                  <a:cxn ang="0">
                    <a:pos x="3" y="25"/>
                  </a:cxn>
                  <a:cxn ang="0">
                    <a:pos x="0" y="25"/>
                  </a:cxn>
                  <a:cxn ang="0">
                    <a:pos x="6" y="12"/>
                  </a:cxn>
                  <a:cxn ang="0">
                    <a:pos x="11" y="12"/>
                  </a:cxn>
                  <a:cxn ang="0">
                    <a:pos x="16" y="11"/>
                  </a:cxn>
                  <a:cxn ang="0">
                    <a:pos x="19" y="9"/>
                  </a:cxn>
                  <a:cxn ang="0">
                    <a:pos x="19" y="6"/>
                  </a:cxn>
                  <a:cxn ang="0">
                    <a:pos x="19" y="4"/>
                  </a:cxn>
                  <a:cxn ang="0">
                    <a:pos x="18" y="3"/>
                  </a:cxn>
                  <a:cxn ang="0">
                    <a:pos x="14" y="3"/>
                  </a:cxn>
                  <a:cxn ang="0">
                    <a:pos x="8" y="3"/>
                  </a:cxn>
                  <a:cxn ang="0">
                    <a:pos x="6" y="12"/>
                  </a:cxn>
                </a:cxnLst>
                <a:rect l="0" t="0" r="r" b="b"/>
                <a:pathLst>
                  <a:path w="23" h="25">
                    <a:moveTo>
                      <a:pt x="0" y="25"/>
                    </a:moveTo>
                    <a:cubicBezTo>
                      <a:pt x="5" y="0"/>
                      <a:pt x="5" y="0"/>
                      <a:pt x="5" y="0"/>
                    </a:cubicBezTo>
                    <a:cubicBezTo>
                      <a:pt x="16" y="0"/>
                      <a:pt x="16" y="0"/>
                      <a:pt x="16" y="0"/>
                    </a:cubicBezTo>
                    <a:cubicBezTo>
                      <a:pt x="17" y="0"/>
                      <a:pt x="19" y="0"/>
                      <a:pt x="20" y="0"/>
                    </a:cubicBezTo>
                    <a:cubicBezTo>
                      <a:pt x="20" y="1"/>
                      <a:pt x="21" y="2"/>
                      <a:pt x="22" y="3"/>
                    </a:cubicBezTo>
                    <a:cubicBezTo>
                      <a:pt x="22" y="4"/>
                      <a:pt x="23" y="5"/>
                      <a:pt x="23" y="6"/>
                    </a:cubicBezTo>
                    <a:cubicBezTo>
                      <a:pt x="23" y="7"/>
                      <a:pt x="22" y="8"/>
                      <a:pt x="22" y="9"/>
                    </a:cubicBezTo>
                    <a:cubicBezTo>
                      <a:pt x="22" y="10"/>
                      <a:pt x="21" y="11"/>
                      <a:pt x="20" y="12"/>
                    </a:cubicBezTo>
                    <a:cubicBezTo>
                      <a:pt x="20" y="12"/>
                      <a:pt x="19" y="13"/>
                      <a:pt x="19" y="13"/>
                    </a:cubicBezTo>
                    <a:cubicBezTo>
                      <a:pt x="18" y="14"/>
                      <a:pt x="17" y="14"/>
                      <a:pt x="16" y="14"/>
                    </a:cubicBezTo>
                    <a:cubicBezTo>
                      <a:pt x="15" y="14"/>
                      <a:pt x="13" y="15"/>
                      <a:pt x="12" y="15"/>
                    </a:cubicBezTo>
                    <a:cubicBezTo>
                      <a:pt x="5" y="15"/>
                      <a:pt x="5" y="15"/>
                      <a:pt x="5" y="15"/>
                    </a:cubicBezTo>
                    <a:cubicBezTo>
                      <a:pt x="3" y="25"/>
                      <a:pt x="3" y="25"/>
                      <a:pt x="3" y="25"/>
                    </a:cubicBezTo>
                    <a:lnTo>
                      <a:pt x="0" y="25"/>
                    </a:lnTo>
                    <a:close/>
                    <a:moveTo>
                      <a:pt x="6" y="12"/>
                    </a:moveTo>
                    <a:cubicBezTo>
                      <a:pt x="11" y="12"/>
                      <a:pt x="11" y="12"/>
                      <a:pt x="11" y="12"/>
                    </a:cubicBezTo>
                    <a:cubicBezTo>
                      <a:pt x="14" y="12"/>
                      <a:pt x="15" y="12"/>
                      <a:pt x="16" y="11"/>
                    </a:cubicBezTo>
                    <a:cubicBezTo>
                      <a:pt x="17" y="11"/>
                      <a:pt x="18" y="10"/>
                      <a:pt x="19" y="9"/>
                    </a:cubicBezTo>
                    <a:cubicBezTo>
                      <a:pt x="19" y="8"/>
                      <a:pt x="19" y="7"/>
                      <a:pt x="19" y="6"/>
                    </a:cubicBezTo>
                    <a:cubicBezTo>
                      <a:pt x="19" y="5"/>
                      <a:pt x="19" y="5"/>
                      <a:pt x="19" y="4"/>
                    </a:cubicBezTo>
                    <a:cubicBezTo>
                      <a:pt x="19" y="4"/>
                      <a:pt x="18" y="3"/>
                      <a:pt x="18" y="3"/>
                    </a:cubicBezTo>
                    <a:cubicBezTo>
                      <a:pt x="17" y="3"/>
                      <a:pt x="16" y="3"/>
                      <a:pt x="14" y="3"/>
                    </a:cubicBezTo>
                    <a:cubicBezTo>
                      <a:pt x="8" y="3"/>
                      <a:pt x="8" y="3"/>
                      <a:pt x="8" y="3"/>
                    </a:cubicBezTo>
                    <a:lnTo>
                      <a:pt x="6" y="12"/>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0" name="Freeform 376"/>
              <p:cNvSpPr>
                <a:spLocks noEditPoints="1"/>
              </p:cNvSpPr>
              <p:nvPr/>
            </p:nvSpPr>
            <p:spPr bwMode="auto">
              <a:xfrm>
                <a:off x="10036175" y="5594351"/>
                <a:ext cx="71438" cy="79375"/>
              </a:xfrm>
              <a:custGeom>
                <a:avLst/>
                <a:gdLst/>
                <a:ahLst/>
                <a:cxnLst>
                  <a:cxn ang="0">
                    <a:pos x="0" y="25"/>
                  </a:cxn>
                  <a:cxn ang="0">
                    <a:pos x="14" y="0"/>
                  </a:cxn>
                  <a:cxn ang="0">
                    <a:pos x="18" y="0"/>
                  </a:cxn>
                  <a:cxn ang="0">
                    <a:pos x="22" y="25"/>
                  </a:cxn>
                  <a:cxn ang="0">
                    <a:pos x="19" y="25"/>
                  </a:cxn>
                  <a:cxn ang="0">
                    <a:pos x="18" y="17"/>
                  </a:cxn>
                  <a:cxn ang="0">
                    <a:pos x="8" y="17"/>
                  </a:cxn>
                  <a:cxn ang="0">
                    <a:pos x="4" y="25"/>
                  </a:cxn>
                  <a:cxn ang="0">
                    <a:pos x="0" y="25"/>
                  </a:cxn>
                  <a:cxn ang="0">
                    <a:pos x="9" y="15"/>
                  </a:cxn>
                  <a:cxn ang="0">
                    <a:pos x="18" y="15"/>
                  </a:cxn>
                  <a:cxn ang="0">
                    <a:pos x="17" y="9"/>
                  </a:cxn>
                  <a:cxn ang="0">
                    <a:pos x="16" y="3"/>
                  </a:cxn>
                  <a:cxn ang="0">
                    <a:pos x="13" y="8"/>
                  </a:cxn>
                  <a:cxn ang="0">
                    <a:pos x="9" y="15"/>
                  </a:cxn>
                </a:cxnLst>
                <a:rect l="0" t="0" r="r" b="b"/>
                <a:pathLst>
                  <a:path w="22" h="25">
                    <a:moveTo>
                      <a:pt x="0" y="25"/>
                    </a:moveTo>
                    <a:cubicBezTo>
                      <a:pt x="14" y="0"/>
                      <a:pt x="14" y="0"/>
                      <a:pt x="14" y="0"/>
                    </a:cubicBezTo>
                    <a:cubicBezTo>
                      <a:pt x="18" y="0"/>
                      <a:pt x="18" y="0"/>
                      <a:pt x="18" y="0"/>
                    </a:cubicBezTo>
                    <a:cubicBezTo>
                      <a:pt x="22" y="25"/>
                      <a:pt x="22" y="25"/>
                      <a:pt x="22" y="25"/>
                    </a:cubicBezTo>
                    <a:cubicBezTo>
                      <a:pt x="19" y="25"/>
                      <a:pt x="19" y="25"/>
                      <a:pt x="19" y="25"/>
                    </a:cubicBezTo>
                    <a:cubicBezTo>
                      <a:pt x="18" y="17"/>
                      <a:pt x="18" y="17"/>
                      <a:pt x="18" y="17"/>
                    </a:cubicBezTo>
                    <a:cubicBezTo>
                      <a:pt x="8" y="17"/>
                      <a:pt x="8" y="17"/>
                      <a:pt x="8" y="17"/>
                    </a:cubicBezTo>
                    <a:cubicBezTo>
                      <a:pt x="4" y="25"/>
                      <a:pt x="4" y="25"/>
                      <a:pt x="4" y="25"/>
                    </a:cubicBezTo>
                    <a:lnTo>
                      <a:pt x="0" y="25"/>
                    </a:lnTo>
                    <a:close/>
                    <a:moveTo>
                      <a:pt x="9" y="15"/>
                    </a:moveTo>
                    <a:cubicBezTo>
                      <a:pt x="18" y="15"/>
                      <a:pt x="18" y="15"/>
                      <a:pt x="18" y="15"/>
                    </a:cubicBezTo>
                    <a:cubicBezTo>
                      <a:pt x="17" y="9"/>
                      <a:pt x="17" y="9"/>
                      <a:pt x="17" y="9"/>
                    </a:cubicBezTo>
                    <a:cubicBezTo>
                      <a:pt x="16" y="6"/>
                      <a:pt x="16" y="4"/>
                      <a:pt x="16" y="3"/>
                    </a:cubicBezTo>
                    <a:cubicBezTo>
                      <a:pt x="15" y="4"/>
                      <a:pt x="14" y="6"/>
                      <a:pt x="13" y="8"/>
                    </a:cubicBezTo>
                    <a:lnTo>
                      <a:pt x="9" y="15"/>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1" name="Freeform 377"/>
              <p:cNvSpPr>
                <a:spLocks/>
              </p:cNvSpPr>
              <p:nvPr/>
            </p:nvSpPr>
            <p:spPr bwMode="auto">
              <a:xfrm>
                <a:off x="10120313" y="5594351"/>
                <a:ext cx="69850" cy="79375"/>
              </a:xfrm>
              <a:custGeom>
                <a:avLst/>
                <a:gdLst/>
                <a:ahLst/>
                <a:cxnLst>
                  <a:cxn ang="0">
                    <a:pos x="5" y="25"/>
                  </a:cxn>
                  <a:cxn ang="0">
                    <a:pos x="7" y="15"/>
                  </a:cxn>
                  <a:cxn ang="0">
                    <a:pos x="0" y="0"/>
                  </a:cxn>
                  <a:cxn ang="0">
                    <a:pos x="3" y="0"/>
                  </a:cxn>
                  <a:cxn ang="0">
                    <a:pos x="7" y="7"/>
                  </a:cxn>
                  <a:cxn ang="0">
                    <a:pos x="9" y="12"/>
                  </a:cxn>
                  <a:cxn ang="0">
                    <a:pos x="12" y="7"/>
                  </a:cxn>
                  <a:cxn ang="0">
                    <a:pos x="18" y="0"/>
                  </a:cxn>
                  <a:cxn ang="0">
                    <a:pos x="22" y="0"/>
                  </a:cxn>
                  <a:cxn ang="0">
                    <a:pos x="10" y="15"/>
                  </a:cxn>
                  <a:cxn ang="0">
                    <a:pos x="8" y="25"/>
                  </a:cxn>
                  <a:cxn ang="0">
                    <a:pos x="5" y="25"/>
                  </a:cxn>
                </a:cxnLst>
                <a:rect l="0" t="0" r="r" b="b"/>
                <a:pathLst>
                  <a:path w="22" h="25">
                    <a:moveTo>
                      <a:pt x="5" y="25"/>
                    </a:moveTo>
                    <a:cubicBezTo>
                      <a:pt x="7" y="15"/>
                      <a:pt x="7" y="15"/>
                      <a:pt x="7" y="15"/>
                    </a:cubicBezTo>
                    <a:cubicBezTo>
                      <a:pt x="0" y="0"/>
                      <a:pt x="0" y="0"/>
                      <a:pt x="0" y="0"/>
                    </a:cubicBezTo>
                    <a:cubicBezTo>
                      <a:pt x="3" y="0"/>
                      <a:pt x="3" y="0"/>
                      <a:pt x="3" y="0"/>
                    </a:cubicBezTo>
                    <a:cubicBezTo>
                      <a:pt x="7" y="7"/>
                      <a:pt x="7" y="7"/>
                      <a:pt x="7" y="7"/>
                    </a:cubicBezTo>
                    <a:cubicBezTo>
                      <a:pt x="8" y="9"/>
                      <a:pt x="8" y="10"/>
                      <a:pt x="9" y="12"/>
                    </a:cubicBezTo>
                    <a:cubicBezTo>
                      <a:pt x="10" y="11"/>
                      <a:pt x="11" y="9"/>
                      <a:pt x="12" y="7"/>
                    </a:cubicBezTo>
                    <a:cubicBezTo>
                      <a:pt x="18" y="0"/>
                      <a:pt x="18" y="0"/>
                      <a:pt x="18" y="0"/>
                    </a:cubicBezTo>
                    <a:cubicBezTo>
                      <a:pt x="22" y="0"/>
                      <a:pt x="22" y="0"/>
                      <a:pt x="22" y="0"/>
                    </a:cubicBezTo>
                    <a:cubicBezTo>
                      <a:pt x="10" y="15"/>
                      <a:pt x="10" y="15"/>
                      <a:pt x="10" y="15"/>
                    </a:cubicBezTo>
                    <a:cubicBezTo>
                      <a:pt x="8" y="25"/>
                      <a:pt x="8" y="25"/>
                      <a:pt x="8" y="25"/>
                    </a:cubicBezTo>
                    <a:lnTo>
                      <a:pt x="5" y="25"/>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2" name="Freeform 378"/>
              <p:cNvSpPr>
                <a:spLocks/>
              </p:cNvSpPr>
              <p:nvPr/>
            </p:nvSpPr>
            <p:spPr bwMode="auto">
              <a:xfrm>
                <a:off x="9839325" y="5540376"/>
                <a:ext cx="395288" cy="266700"/>
              </a:xfrm>
              <a:custGeom>
                <a:avLst/>
                <a:gdLst/>
                <a:ahLst/>
                <a:cxnLst>
                  <a:cxn ang="0">
                    <a:pos x="112" y="84"/>
                  </a:cxn>
                  <a:cxn ang="0">
                    <a:pos x="12" y="84"/>
                  </a:cxn>
                  <a:cxn ang="0">
                    <a:pos x="0" y="72"/>
                  </a:cxn>
                  <a:cxn ang="0">
                    <a:pos x="0" y="39"/>
                  </a:cxn>
                  <a:cxn ang="0">
                    <a:pos x="5" y="39"/>
                  </a:cxn>
                  <a:cxn ang="0">
                    <a:pos x="5" y="72"/>
                  </a:cxn>
                  <a:cxn ang="0">
                    <a:pos x="12" y="79"/>
                  </a:cxn>
                  <a:cxn ang="0">
                    <a:pos x="112" y="79"/>
                  </a:cxn>
                  <a:cxn ang="0">
                    <a:pos x="119" y="72"/>
                  </a:cxn>
                  <a:cxn ang="0">
                    <a:pos x="119" y="12"/>
                  </a:cxn>
                  <a:cxn ang="0">
                    <a:pos x="112" y="5"/>
                  </a:cxn>
                  <a:cxn ang="0">
                    <a:pos x="12" y="5"/>
                  </a:cxn>
                  <a:cxn ang="0">
                    <a:pos x="7" y="6"/>
                  </a:cxn>
                  <a:cxn ang="0">
                    <a:pos x="4" y="2"/>
                  </a:cxn>
                  <a:cxn ang="0">
                    <a:pos x="12" y="0"/>
                  </a:cxn>
                  <a:cxn ang="0">
                    <a:pos x="112" y="0"/>
                  </a:cxn>
                  <a:cxn ang="0">
                    <a:pos x="124" y="12"/>
                  </a:cxn>
                  <a:cxn ang="0">
                    <a:pos x="124" y="72"/>
                  </a:cxn>
                  <a:cxn ang="0">
                    <a:pos x="112" y="84"/>
                  </a:cxn>
                </a:cxnLst>
                <a:rect l="0" t="0" r="r" b="b"/>
                <a:pathLst>
                  <a:path w="124" h="84">
                    <a:moveTo>
                      <a:pt x="112" y="84"/>
                    </a:moveTo>
                    <a:cubicBezTo>
                      <a:pt x="12" y="84"/>
                      <a:pt x="12" y="84"/>
                      <a:pt x="12" y="84"/>
                    </a:cubicBezTo>
                    <a:cubicBezTo>
                      <a:pt x="4" y="84"/>
                      <a:pt x="0" y="80"/>
                      <a:pt x="0" y="72"/>
                    </a:cubicBezTo>
                    <a:cubicBezTo>
                      <a:pt x="0" y="39"/>
                      <a:pt x="0" y="39"/>
                      <a:pt x="0" y="39"/>
                    </a:cubicBezTo>
                    <a:cubicBezTo>
                      <a:pt x="5" y="39"/>
                      <a:pt x="5" y="39"/>
                      <a:pt x="5" y="39"/>
                    </a:cubicBezTo>
                    <a:cubicBezTo>
                      <a:pt x="5" y="72"/>
                      <a:pt x="5" y="72"/>
                      <a:pt x="5" y="72"/>
                    </a:cubicBezTo>
                    <a:cubicBezTo>
                      <a:pt x="5" y="77"/>
                      <a:pt x="7" y="79"/>
                      <a:pt x="12" y="79"/>
                    </a:cubicBezTo>
                    <a:cubicBezTo>
                      <a:pt x="112" y="79"/>
                      <a:pt x="112" y="79"/>
                      <a:pt x="112" y="79"/>
                    </a:cubicBezTo>
                    <a:cubicBezTo>
                      <a:pt x="117" y="79"/>
                      <a:pt x="119" y="77"/>
                      <a:pt x="119" y="72"/>
                    </a:cubicBezTo>
                    <a:cubicBezTo>
                      <a:pt x="119" y="12"/>
                      <a:pt x="119" y="12"/>
                      <a:pt x="119" y="12"/>
                    </a:cubicBezTo>
                    <a:cubicBezTo>
                      <a:pt x="119" y="7"/>
                      <a:pt x="117" y="5"/>
                      <a:pt x="112" y="5"/>
                    </a:cubicBezTo>
                    <a:cubicBezTo>
                      <a:pt x="12" y="5"/>
                      <a:pt x="12" y="5"/>
                      <a:pt x="12" y="5"/>
                    </a:cubicBezTo>
                    <a:cubicBezTo>
                      <a:pt x="9" y="5"/>
                      <a:pt x="8" y="5"/>
                      <a:pt x="7" y="6"/>
                    </a:cubicBezTo>
                    <a:cubicBezTo>
                      <a:pt x="4" y="2"/>
                      <a:pt x="4" y="2"/>
                      <a:pt x="4" y="2"/>
                    </a:cubicBezTo>
                    <a:cubicBezTo>
                      <a:pt x="6" y="0"/>
                      <a:pt x="8" y="0"/>
                      <a:pt x="12" y="0"/>
                    </a:cubicBezTo>
                    <a:cubicBezTo>
                      <a:pt x="112" y="0"/>
                      <a:pt x="112" y="0"/>
                      <a:pt x="112" y="0"/>
                    </a:cubicBezTo>
                    <a:cubicBezTo>
                      <a:pt x="120" y="0"/>
                      <a:pt x="124" y="4"/>
                      <a:pt x="124" y="12"/>
                    </a:cubicBezTo>
                    <a:cubicBezTo>
                      <a:pt x="124" y="72"/>
                      <a:pt x="124" y="72"/>
                      <a:pt x="124" y="72"/>
                    </a:cubicBezTo>
                    <a:cubicBezTo>
                      <a:pt x="124" y="80"/>
                      <a:pt x="120" y="84"/>
                      <a:pt x="112" y="84"/>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3" name="Rectangle 379"/>
              <p:cNvSpPr>
                <a:spLocks noChangeArrowheads="1"/>
              </p:cNvSpPr>
              <p:nvPr/>
            </p:nvSpPr>
            <p:spPr bwMode="auto">
              <a:xfrm>
                <a:off x="9867900" y="5727701"/>
                <a:ext cx="334963" cy="15875"/>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4" name="Freeform 380"/>
              <p:cNvSpPr>
                <a:spLocks noEditPoints="1"/>
              </p:cNvSpPr>
              <p:nvPr/>
            </p:nvSpPr>
            <p:spPr bwMode="auto">
              <a:xfrm>
                <a:off x="9550400" y="5403851"/>
                <a:ext cx="434975" cy="269875"/>
              </a:xfrm>
              <a:custGeom>
                <a:avLst/>
                <a:gdLst/>
                <a:ahLst/>
                <a:cxnLst>
                  <a:cxn ang="0">
                    <a:pos x="116" y="85"/>
                  </a:cxn>
                  <a:cxn ang="0">
                    <a:pos x="101" y="83"/>
                  </a:cxn>
                  <a:cxn ang="0">
                    <a:pos x="94" y="82"/>
                  </a:cxn>
                  <a:cxn ang="0">
                    <a:pos x="81" y="79"/>
                  </a:cxn>
                  <a:cxn ang="0">
                    <a:pos x="74" y="80"/>
                  </a:cxn>
                  <a:cxn ang="0">
                    <a:pos x="59" y="83"/>
                  </a:cxn>
                  <a:cxn ang="0">
                    <a:pos x="39" y="85"/>
                  </a:cxn>
                  <a:cxn ang="0">
                    <a:pos x="17" y="78"/>
                  </a:cxn>
                  <a:cxn ang="0">
                    <a:pos x="0" y="76"/>
                  </a:cxn>
                  <a:cxn ang="0">
                    <a:pos x="2" y="23"/>
                  </a:cxn>
                  <a:cxn ang="0">
                    <a:pos x="55" y="7"/>
                  </a:cxn>
                  <a:cxn ang="0">
                    <a:pos x="84" y="1"/>
                  </a:cxn>
                  <a:cxn ang="0">
                    <a:pos x="106" y="10"/>
                  </a:cxn>
                  <a:cxn ang="0">
                    <a:pos x="135" y="40"/>
                  </a:cxn>
                  <a:cxn ang="0">
                    <a:pos x="104" y="44"/>
                  </a:cxn>
                  <a:cxn ang="0">
                    <a:pos x="100" y="42"/>
                  </a:cxn>
                  <a:cxn ang="0">
                    <a:pos x="82" y="41"/>
                  </a:cxn>
                  <a:cxn ang="0">
                    <a:pos x="79" y="40"/>
                  </a:cxn>
                  <a:cxn ang="0">
                    <a:pos x="78" y="45"/>
                  </a:cxn>
                  <a:cxn ang="0">
                    <a:pos x="89" y="48"/>
                  </a:cxn>
                  <a:cxn ang="0">
                    <a:pos x="94" y="49"/>
                  </a:cxn>
                  <a:cxn ang="0">
                    <a:pos x="111" y="52"/>
                  </a:cxn>
                  <a:cxn ang="0">
                    <a:pos x="129" y="77"/>
                  </a:cxn>
                  <a:cxn ang="0">
                    <a:pos x="128" y="78"/>
                  </a:cxn>
                  <a:cxn ang="0">
                    <a:pos x="118" y="84"/>
                  </a:cxn>
                  <a:cxn ang="0">
                    <a:pos x="5" y="70"/>
                  </a:cxn>
                  <a:cxn ang="0">
                    <a:pos x="14" y="71"/>
                  </a:cxn>
                  <a:cxn ang="0">
                    <a:pos x="25" y="75"/>
                  </a:cxn>
                  <a:cxn ang="0">
                    <a:pos x="39" y="79"/>
                  </a:cxn>
                  <a:cxn ang="0">
                    <a:pos x="58" y="78"/>
                  </a:cxn>
                  <a:cxn ang="0">
                    <a:pos x="81" y="73"/>
                  </a:cxn>
                  <a:cxn ang="0">
                    <a:pos x="87" y="74"/>
                  </a:cxn>
                  <a:cxn ang="0">
                    <a:pos x="100" y="78"/>
                  </a:cxn>
                  <a:cxn ang="0">
                    <a:pos x="109" y="79"/>
                  </a:cxn>
                  <a:cxn ang="0">
                    <a:pos x="120" y="77"/>
                  </a:cxn>
                  <a:cxn ang="0">
                    <a:pos x="122" y="66"/>
                  </a:cxn>
                  <a:cxn ang="0">
                    <a:pos x="94" y="54"/>
                  </a:cxn>
                  <a:cxn ang="0">
                    <a:pos x="89" y="53"/>
                  </a:cxn>
                  <a:cxn ang="0">
                    <a:pos x="82" y="51"/>
                  </a:cxn>
                  <a:cxn ang="0">
                    <a:pos x="62" y="43"/>
                  </a:cxn>
                  <a:cxn ang="0">
                    <a:pos x="63" y="39"/>
                  </a:cxn>
                  <a:cxn ang="0">
                    <a:pos x="67" y="37"/>
                  </a:cxn>
                  <a:cxn ang="0">
                    <a:pos x="99" y="35"/>
                  </a:cxn>
                  <a:cxn ang="0">
                    <a:pos x="102" y="37"/>
                  </a:cxn>
                  <a:cxn ang="0">
                    <a:pos x="129" y="39"/>
                  </a:cxn>
                  <a:cxn ang="0">
                    <a:pos x="103" y="15"/>
                  </a:cxn>
                  <a:cxn ang="0">
                    <a:pos x="81" y="6"/>
                  </a:cxn>
                  <a:cxn ang="0">
                    <a:pos x="23" y="24"/>
                  </a:cxn>
                  <a:cxn ang="0">
                    <a:pos x="5" y="70"/>
                  </a:cxn>
                </a:cxnLst>
                <a:rect l="0" t="0" r="r" b="b"/>
                <a:pathLst>
                  <a:path w="137" h="85">
                    <a:moveTo>
                      <a:pt x="117" y="85"/>
                    </a:moveTo>
                    <a:cubicBezTo>
                      <a:pt x="116" y="85"/>
                      <a:pt x="116" y="85"/>
                      <a:pt x="116" y="85"/>
                    </a:cubicBezTo>
                    <a:cubicBezTo>
                      <a:pt x="114" y="85"/>
                      <a:pt x="111" y="84"/>
                      <a:pt x="108" y="84"/>
                    </a:cubicBezTo>
                    <a:cubicBezTo>
                      <a:pt x="106" y="84"/>
                      <a:pt x="103" y="83"/>
                      <a:pt x="101" y="83"/>
                    </a:cubicBezTo>
                    <a:cubicBezTo>
                      <a:pt x="99" y="83"/>
                      <a:pt x="99" y="83"/>
                      <a:pt x="99" y="83"/>
                    </a:cubicBezTo>
                    <a:cubicBezTo>
                      <a:pt x="97" y="83"/>
                      <a:pt x="96" y="82"/>
                      <a:pt x="94" y="82"/>
                    </a:cubicBezTo>
                    <a:cubicBezTo>
                      <a:pt x="91" y="81"/>
                      <a:pt x="88" y="80"/>
                      <a:pt x="85" y="79"/>
                    </a:cubicBezTo>
                    <a:cubicBezTo>
                      <a:pt x="81" y="79"/>
                      <a:pt x="81" y="79"/>
                      <a:pt x="81" y="79"/>
                    </a:cubicBezTo>
                    <a:cubicBezTo>
                      <a:pt x="78" y="79"/>
                      <a:pt x="77" y="79"/>
                      <a:pt x="75" y="80"/>
                    </a:cubicBezTo>
                    <a:cubicBezTo>
                      <a:pt x="74" y="80"/>
                      <a:pt x="74" y="80"/>
                      <a:pt x="74" y="80"/>
                    </a:cubicBezTo>
                    <a:cubicBezTo>
                      <a:pt x="74" y="80"/>
                      <a:pt x="74" y="80"/>
                      <a:pt x="74" y="80"/>
                    </a:cubicBezTo>
                    <a:cubicBezTo>
                      <a:pt x="71" y="80"/>
                      <a:pt x="64" y="82"/>
                      <a:pt x="59" y="83"/>
                    </a:cubicBezTo>
                    <a:cubicBezTo>
                      <a:pt x="54" y="85"/>
                      <a:pt x="48" y="85"/>
                      <a:pt x="43" y="85"/>
                    </a:cubicBezTo>
                    <a:cubicBezTo>
                      <a:pt x="39" y="85"/>
                      <a:pt x="39" y="85"/>
                      <a:pt x="39" y="85"/>
                    </a:cubicBezTo>
                    <a:cubicBezTo>
                      <a:pt x="34" y="85"/>
                      <a:pt x="26" y="83"/>
                      <a:pt x="22" y="80"/>
                    </a:cubicBezTo>
                    <a:cubicBezTo>
                      <a:pt x="21" y="79"/>
                      <a:pt x="19" y="78"/>
                      <a:pt x="17" y="78"/>
                    </a:cubicBezTo>
                    <a:cubicBezTo>
                      <a:pt x="16" y="77"/>
                      <a:pt x="14" y="76"/>
                      <a:pt x="12" y="76"/>
                    </a:cubicBezTo>
                    <a:cubicBezTo>
                      <a:pt x="0" y="76"/>
                      <a:pt x="0" y="76"/>
                      <a:pt x="0" y="76"/>
                    </a:cubicBezTo>
                    <a:cubicBezTo>
                      <a:pt x="0" y="23"/>
                      <a:pt x="0" y="23"/>
                      <a:pt x="0" y="23"/>
                    </a:cubicBezTo>
                    <a:cubicBezTo>
                      <a:pt x="2" y="23"/>
                      <a:pt x="2" y="23"/>
                      <a:pt x="2" y="23"/>
                    </a:cubicBezTo>
                    <a:cubicBezTo>
                      <a:pt x="6" y="23"/>
                      <a:pt x="13" y="22"/>
                      <a:pt x="21" y="19"/>
                    </a:cubicBezTo>
                    <a:cubicBezTo>
                      <a:pt x="29" y="16"/>
                      <a:pt x="44" y="10"/>
                      <a:pt x="55" y="7"/>
                    </a:cubicBezTo>
                    <a:cubicBezTo>
                      <a:pt x="63" y="4"/>
                      <a:pt x="74" y="0"/>
                      <a:pt x="81" y="0"/>
                    </a:cubicBezTo>
                    <a:cubicBezTo>
                      <a:pt x="82" y="0"/>
                      <a:pt x="83" y="0"/>
                      <a:pt x="84" y="1"/>
                    </a:cubicBezTo>
                    <a:cubicBezTo>
                      <a:pt x="87" y="2"/>
                      <a:pt x="98" y="7"/>
                      <a:pt x="105" y="10"/>
                    </a:cubicBezTo>
                    <a:cubicBezTo>
                      <a:pt x="106" y="10"/>
                      <a:pt x="106" y="10"/>
                      <a:pt x="106" y="10"/>
                    </a:cubicBezTo>
                    <a:cubicBezTo>
                      <a:pt x="113" y="15"/>
                      <a:pt x="122" y="21"/>
                      <a:pt x="126" y="24"/>
                    </a:cubicBezTo>
                    <a:cubicBezTo>
                      <a:pt x="128" y="26"/>
                      <a:pt x="132" y="34"/>
                      <a:pt x="135" y="40"/>
                    </a:cubicBezTo>
                    <a:cubicBezTo>
                      <a:pt x="137" y="44"/>
                      <a:pt x="137" y="44"/>
                      <a:pt x="137" y="44"/>
                    </a:cubicBezTo>
                    <a:cubicBezTo>
                      <a:pt x="104" y="44"/>
                      <a:pt x="104" y="44"/>
                      <a:pt x="104" y="44"/>
                    </a:cubicBezTo>
                    <a:cubicBezTo>
                      <a:pt x="103" y="43"/>
                      <a:pt x="103" y="43"/>
                      <a:pt x="103" y="43"/>
                    </a:cubicBezTo>
                    <a:cubicBezTo>
                      <a:pt x="102" y="43"/>
                      <a:pt x="101" y="43"/>
                      <a:pt x="100" y="42"/>
                    </a:cubicBezTo>
                    <a:cubicBezTo>
                      <a:pt x="99" y="42"/>
                      <a:pt x="98" y="41"/>
                      <a:pt x="97" y="41"/>
                    </a:cubicBezTo>
                    <a:cubicBezTo>
                      <a:pt x="82" y="41"/>
                      <a:pt x="82" y="41"/>
                      <a:pt x="82" y="41"/>
                    </a:cubicBezTo>
                    <a:cubicBezTo>
                      <a:pt x="82" y="40"/>
                      <a:pt x="82" y="40"/>
                      <a:pt x="82" y="40"/>
                    </a:cubicBezTo>
                    <a:cubicBezTo>
                      <a:pt x="82" y="40"/>
                      <a:pt x="81" y="40"/>
                      <a:pt x="79" y="40"/>
                    </a:cubicBezTo>
                    <a:cubicBezTo>
                      <a:pt x="77" y="40"/>
                      <a:pt x="73" y="41"/>
                      <a:pt x="70" y="42"/>
                    </a:cubicBezTo>
                    <a:cubicBezTo>
                      <a:pt x="73" y="43"/>
                      <a:pt x="75" y="44"/>
                      <a:pt x="78" y="45"/>
                    </a:cubicBezTo>
                    <a:cubicBezTo>
                      <a:pt x="79" y="46"/>
                      <a:pt x="81" y="46"/>
                      <a:pt x="83" y="46"/>
                    </a:cubicBezTo>
                    <a:cubicBezTo>
                      <a:pt x="85" y="47"/>
                      <a:pt x="87" y="47"/>
                      <a:pt x="89" y="48"/>
                    </a:cubicBezTo>
                    <a:cubicBezTo>
                      <a:pt x="91" y="48"/>
                      <a:pt x="92" y="48"/>
                      <a:pt x="92" y="49"/>
                    </a:cubicBezTo>
                    <a:cubicBezTo>
                      <a:pt x="93" y="49"/>
                      <a:pt x="93" y="49"/>
                      <a:pt x="94" y="49"/>
                    </a:cubicBezTo>
                    <a:cubicBezTo>
                      <a:pt x="94" y="49"/>
                      <a:pt x="94" y="49"/>
                      <a:pt x="94" y="49"/>
                    </a:cubicBezTo>
                    <a:cubicBezTo>
                      <a:pt x="99" y="49"/>
                      <a:pt x="106" y="51"/>
                      <a:pt x="111" y="52"/>
                    </a:cubicBezTo>
                    <a:cubicBezTo>
                      <a:pt x="117" y="54"/>
                      <a:pt x="123" y="59"/>
                      <a:pt x="126" y="62"/>
                    </a:cubicBezTo>
                    <a:cubicBezTo>
                      <a:pt x="130" y="66"/>
                      <a:pt x="131" y="72"/>
                      <a:pt x="129" y="77"/>
                    </a:cubicBezTo>
                    <a:cubicBezTo>
                      <a:pt x="129" y="78"/>
                      <a:pt x="129" y="78"/>
                      <a:pt x="129" y="78"/>
                    </a:cubicBezTo>
                    <a:cubicBezTo>
                      <a:pt x="128" y="78"/>
                      <a:pt x="128" y="78"/>
                      <a:pt x="128" y="78"/>
                    </a:cubicBezTo>
                    <a:cubicBezTo>
                      <a:pt x="127" y="79"/>
                      <a:pt x="125" y="80"/>
                      <a:pt x="123" y="81"/>
                    </a:cubicBezTo>
                    <a:cubicBezTo>
                      <a:pt x="121" y="82"/>
                      <a:pt x="119" y="84"/>
                      <a:pt x="118" y="84"/>
                    </a:cubicBezTo>
                    <a:lnTo>
                      <a:pt x="117" y="85"/>
                    </a:lnTo>
                    <a:close/>
                    <a:moveTo>
                      <a:pt x="5" y="70"/>
                    </a:moveTo>
                    <a:cubicBezTo>
                      <a:pt x="14" y="70"/>
                      <a:pt x="14" y="70"/>
                      <a:pt x="14" y="70"/>
                    </a:cubicBezTo>
                    <a:cubicBezTo>
                      <a:pt x="14" y="71"/>
                      <a:pt x="14" y="71"/>
                      <a:pt x="14" y="71"/>
                    </a:cubicBezTo>
                    <a:cubicBezTo>
                      <a:pt x="16" y="71"/>
                      <a:pt x="17" y="72"/>
                      <a:pt x="19" y="73"/>
                    </a:cubicBezTo>
                    <a:cubicBezTo>
                      <a:pt x="21" y="74"/>
                      <a:pt x="23" y="74"/>
                      <a:pt x="25" y="75"/>
                    </a:cubicBezTo>
                    <a:cubicBezTo>
                      <a:pt x="25" y="76"/>
                      <a:pt x="25" y="76"/>
                      <a:pt x="25" y="76"/>
                    </a:cubicBezTo>
                    <a:cubicBezTo>
                      <a:pt x="28" y="78"/>
                      <a:pt x="34" y="79"/>
                      <a:pt x="39" y="79"/>
                    </a:cubicBezTo>
                    <a:cubicBezTo>
                      <a:pt x="43" y="79"/>
                      <a:pt x="43" y="79"/>
                      <a:pt x="43" y="79"/>
                    </a:cubicBezTo>
                    <a:cubicBezTo>
                      <a:pt x="48" y="79"/>
                      <a:pt x="54" y="79"/>
                      <a:pt x="58" y="78"/>
                    </a:cubicBezTo>
                    <a:cubicBezTo>
                      <a:pt x="62" y="77"/>
                      <a:pt x="70" y="75"/>
                      <a:pt x="73" y="75"/>
                    </a:cubicBezTo>
                    <a:cubicBezTo>
                      <a:pt x="76" y="73"/>
                      <a:pt x="78" y="73"/>
                      <a:pt x="81" y="73"/>
                    </a:cubicBezTo>
                    <a:cubicBezTo>
                      <a:pt x="87" y="73"/>
                      <a:pt x="87" y="73"/>
                      <a:pt x="87" y="73"/>
                    </a:cubicBezTo>
                    <a:cubicBezTo>
                      <a:pt x="87" y="74"/>
                      <a:pt x="87" y="74"/>
                      <a:pt x="87" y="74"/>
                    </a:cubicBezTo>
                    <a:cubicBezTo>
                      <a:pt x="89" y="75"/>
                      <a:pt x="92" y="76"/>
                      <a:pt x="96" y="77"/>
                    </a:cubicBezTo>
                    <a:cubicBezTo>
                      <a:pt x="97" y="77"/>
                      <a:pt x="99" y="77"/>
                      <a:pt x="100" y="78"/>
                    </a:cubicBezTo>
                    <a:cubicBezTo>
                      <a:pt x="101" y="78"/>
                      <a:pt x="101" y="78"/>
                      <a:pt x="101" y="78"/>
                    </a:cubicBezTo>
                    <a:cubicBezTo>
                      <a:pt x="104" y="78"/>
                      <a:pt x="106" y="78"/>
                      <a:pt x="109" y="79"/>
                    </a:cubicBezTo>
                    <a:cubicBezTo>
                      <a:pt x="111" y="79"/>
                      <a:pt x="114" y="79"/>
                      <a:pt x="116" y="79"/>
                    </a:cubicBezTo>
                    <a:cubicBezTo>
                      <a:pt x="117" y="79"/>
                      <a:pt x="119" y="78"/>
                      <a:pt x="120" y="77"/>
                    </a:cubicBezTo>
                    <a:cubicBezTo>
                      <a:pt x="122" y="76"/>
                      <a:pt x="123" y="75"/>
                      <a:pt x="125" y="74"/>
                    </a:cubicBezTo>
                    <a:cubicBezTo>
                      <a:pt x="125" y="71"/>
                      <a:pt x="124" y="68"/>
                      <a:pt x="122" y="66"/>
                    </a:cubicBezTo>
                    <a:cubicBezTo>
                      <a:pt x="119" y="63"/>
                      <a:pt x="113" y="59"/>
                      <a:pt x="109" y="57"/>
                    </a:cubicBezTo>
                    <a:cubicBezTo>
                      <a:pt x="105" y="56"/>
                      <a:pt x="98" y="54"/>
                      <a:pt x="94" y="54"/>
                    </a:cubicBezTo>
                    <a:cubicBezTo>
                      <a:pt x="92" y="54"/>
                      <a:pt x="91" y="54"/>
                      <a:pt x="90" y="53"/>
                    </a:cubicBezTo>
                    <a:cubicBezTo>
                      <a:pt x="90" y="53"/>
                      <a:pt x="89" y="53"/>
                      <a:pt x="89" y="53"/>
                    </a:cubicBezTo>
                    <a:cubicBezTo>
                      <a:pt x="88" y="53"/>
                      <a:pt x="88" y="53"/>
                      <a:pt x="88" y="53"/>
                    </a:cubicBezTo>
                    <a:cubicBezTo>
                      <a:pt x="86" y="52"/>
                      <a:pt x="84" y="52"/>
                      <a:pt x="82" y="51"/>
                    </a:cubicBezTo>
                    <a:cubicBezTo>
                      <a:pt x="80" y="51"/>
                      <a:pt x="78" y="51"/>
                      <a:pt x="76" y="50"/>
                    </a:cubicBezTo>
                    <a:cubicBezTo>
                      <a:pt x="71" y="48"/>
                      <a:pt x="65" y="45"/>
                      <a:pt x="62" y="43"/>
                    </a:cubicBezTo>
                    <a:cubicBezTo>
                      <a:pt x="52" y="39"/>
                      <a:pt x="52" y="39"/>
                      <a:pt x="52" y="39"/>
                    </a:cubicBezTo>
                    <a:cubicBezTo>
                      <a:pt x="63" y="39"/>
                      <a:pt x="63" y="39"/>
                      <a:pt x="63" y="39"/>
                    </a:cubicBezTo>
                    <a:cubicBezTo>
                      <a:pt x="63" y="39"/>
                      <a:pt x="64" y="38"/>
                      <a:pt x="64" y="38"/>
                    </a:cubicBezTo>
                    <a:cubicBezTo>
                      <a:pt x="65" y="38"/>
                      <a:pt x="66" y="37"/>
                      <a:pt x="67" y="37"/>
                    </a:cubicBezTo>
                    <a:cubicBezTo>
                      <a:pt x="72" y="36"/>
                      <a:pt x="80" y="34"/>
                      <a:pt x="83" y="35"/>
                    </a:cubicBezTo>
                    <a:cubicBezTo>
                      <a:pt x="99" y="35"/>
                      <a:pt x="99" y="35"/>
                      <a:pt x="99" y="35"/>
                    </a:cubicBezTo>
                    <a:cubicBezTo>
                      <a:pt x="100" y="36"/>
                      <a:pt x="100" y="36"/>
                      <a:pt x="100" y="36"/>
                    </a:cubicBezTo>
                    <a:cubicBezTo>
                      <a:pt x="100" y="37"/>
                      <a:pt x="101" y="37"/>
                      <a:pt x="102" y="37"/>
                    </a:cubicBezTo>
                    <a:cubicBezTo>
                      <a:pt x="103" y="38"/>
                      <a:pt x="104" y="38"/>
                      <a:pt x="105" y="39"/>
                    </a:cubicBezTo>
                    <a:cubicBezTo>
                      <a:pt x="129" y="39"/>
                      <a:pt x="129" y="39"/>
                      <a:pt x="129" y="39"/>
                    </a:cubicBezTo>
                    <a:cubicBezTo>
                      <a:pt x="126" y="33"/>
                      <a:pt x="123" y="29"/>
                      <a:pt x="122" y="28"/>
                    </a:cubicBezTo>
                    <a:cubicBezTo>
                      <a:pt x="119" y="25"/>
                      <a:pt x="110" y="19"/>
                      <a:pt x="103" y="15"/>
                    </a:cubicBezTo>
                    <a:cubicBezTo>
                      <a:pt x="95" y="12"/>
                      <a:pt x="85" y="7"/>
                      <a:pt x="82" y="6"/>
                    </a:cubicBezTo>
                    <a:cubicBezTo>
                      <a:pt x="82" y="6"/>
                      <a:pt x="81" y="6"/>
                      <a:pt x="81" y="6"/>
                    </a:cubicBezTo>
                    <a:cubicBezTo>
                      <a:pt x="75" y="6"/>
                      <a:pt x="64" y="9"/>
                      <a:pt x="56" y="12"/>
                    </a:cubicBezTo>
                    <a:cubicBezTo>
                      <a:pt x="46" y="15"/>
                      <a:pt x="30" y="21"/>
                      <a:pt x="23" y="24"/>
                    </a:cubicBezTo>
                    <a:cubicBezTo>
                      <a:pt x="17" y="26"/>
                      <a:pt x="10" y="28"/>
                      <a:pt x="5" y="28"/>
                    </a:cubicBezTo>
                    <a:lnTo>
                      <a:pt x="5" y="70"/>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5" name="Freeform 381"/>
              <p:cNvSpPr>
                <a:spLocks noEditPoints="1"/>
              </p:cNvSpPr>
              <p:nvPr/>
            </p:nvSpPr>
            <p:spPr bwMode="auto">
              <a:xfrm>
                <a:off x="9420225" y="5464176"/>
                <a:ext cx="120650" cy="193675"/>
              </a:xfrm>
              <a:custGeom>
                <a:avLst/>
                <a:gdLst/>
                <a:ahLst/>
                <a:cxnLst>
                  <a:cxn ang="0">
                    <a:pos x="31" y="61"/>
                  </a:cxn>
                  <a:cxn ang="0">
                    <a:pos x="7" y="61"/>
                  </a:cxn>
                  <a:cxn ang="0">
                    <a:pos x="0" y="54"/>
                  </a:cxn>
                  <a:cxn ang="0">
                    <a:pos x="0" y="7"/>
                  </a:cxn>
                  <a:cxn ang="0">
                    <a:pos x="7" y="0"/>
                  </a:cxn>
                  <a:cxn ang="0">
                    <a:pos x="31" y="0"/>
                  </a:cxn>
                  <a:cxn ang="0">
                    <a:pos x="38" y="7"/>
                  </a:cxn>
                  <a:cxn ang="0">
                    <a:pos x="38" y="54"/>
                  </a:cxn>
                  <a:cxn ang="0">
                    <a:pos x="31" y="61"/>
                  </a:cxn>
                  <a:cxn ang="0">
                    <a:pos x="31" y="5"/>
                  </a:cxn>
                  <a:cxn ang="0">
                    <a:pos x="7" y="5"/>
                  </a:cxn>
                  <a:cxn ang="0">
                    <a:pos x="5" y="7"/>
                  </a:cxn>
                  <a:cxn ang="0">
                    <a:pos x="5" y="54"/>
                  </a:cxn>
                  <a:cxn ang="0">
                    <a:pos x="7" y="56"/>
                  </a:cxn>
                  <a:cxn ang="0">
                    <a:pos x="31" y="56"/>
                  </a:cxn>
                  <a:cxn ang="0">
                    <a:pos x="33" y="54"/>
                  </a:cxn>
                  <a:cxn ang="0">
                    <a:pos x="33" y="7"/>
                  </a:cxn>
                  <a:cxn ang="0">
                    <a:pos x="31" y="5"/>
                  </a:cxn>
                </a:cxnLst>
                <a:rect l="0" t="0" r="r" b="b"/>
                <a:pathLst>
                  <a:path w="38" h="61">
                    <a:moveTo>
                      <a:pt x="31" y="61"/>
                    </a:moveTo>
                    <a:cubicBezTo>
                      <a:pt x="7" y="61"/>
                      <a:pt x="7" y="61"/>
                      <a:pt x="7" y="61"/>
                    </a:cubicBezTo>
                    <a:cubicBezTo>
                      <a:pt x="4" y="61"/>
                      <a:pt x="0" y="58"/>
                      <a:pt x="0" y="54"/>
                    </a:cubicBezTo>
                    <a:cubicBezTo>
                      <a:pt x="0" y="7"/>
                      <a:pt x="0" y="7"/>
                      <a:pt x="0" y="7"/>
                    </a:cubicBezTo>
                    <a:cubicBezTo>
                      <a:pt x="0" y="3"/>
                      <a:pt x="4" y="0"/>
                      <a:pt x="7" y="0"/>
                    </a:cubicBezTo>
                    <a:cubicBezTo>
                      <a:pt x="31" y="0"/>
                      <a:pt x="31" y="0"/>
                      <a:pt x="31" y="0"/>
                    </a:cubicBezTo>
                    <a:cubicBezTo>
                      <a:pt x="34" y="0"/>
                      <a:pt x="38" y="3"/>
                      <a:pt x="38" y="7"/>
                    </a:cubicBezTo>
                    <a:cubicBezTo>
                      <a:pt x="38" y="54"/>
                      <a:pt x="38" y="54"/>
                      <a:pt x="38" y="54"/>
                    </a:cubicBezTo>
                    <a:cubicBezTo>
                      <a:pt x="38" y="58"/>
                      <a:pt x="34" y="61"/>
                      <a:pt x="31" y="61"/>
                    </a:cubicBezTo>
                    <a:close/>
                    <a:moveTo>
                      <a:pt x="31" y="5"/>
                    </a:moveTo>
                    <a:cubicBezTo>
                      <a:pt x="7" y="5"/>
                      <a:pt x="7" y="5"/>
                      <a:pt x="7" y="5"/>
                    </a:cubicBezTo>
                    <a:cubicBezTo>
                      <a:pt x="7" y="5"/>
                      <a:pt x="5" y="6"/>
                      <a:pt x="5" y="7"/>
                    </a:cubicBezTo>
                    <a:cubicBezTo>
                      <a:pt x="5" y="54"/>
                      <a:pt x="5" y="54"/>
                      <a:pt x="5" y="54"/>
                    </a:cubicBezTo>
                    <a:cubicBezTo>
                      <a:pt x="5" y="55"/>
                      <a:pt x="7" y="56"/>
                      <a:pt x="7" y="56"/>
                    </a:cubicBezTo>
                    <a:cubicBezTo>
                      <a:pt x="31" y="56"/>
                      <a:pt x="31" y="56"/>
                      <a:pt x="31" y="56"/>
                    </a:cubicBezTo>
                    <a:cubicBezTo>
                      <a:pt x="32" y="56"/>
                      <a:pt x="33" y="55"/>
                      <a:pt x="33" y="54"/>
                    </a:cubicBezTo>
                    <a:cubicBezTo>
                      <a:pt x="33" y="7"/>
                      <a:pt x="33" y="7"/>
                      <a:pt x="33" y="7"/>
                    </a:cubicBezTo>
                    <a:cubicBezTo>
                      <a:pt x="33" y="6"/>
                      <a:pt x="32" y="5"/>
                      <a:pt x="31"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6" name="Freeform 382"/>
              <p:cNvSpPr>
                <a:spLocks noEditPoints="1"/>
              </p:cNvSpPr>
              <p:nvPr/>
            </p:nvSpPr>
            <p:spPr bwMode="auto">
              <a:xfrm>
                <a:off x="9544050" y="5826126"/>
                <a:ext cx="592138" cy="155575"/>
              </a:xfrm>
              <a:custGeom>
                <a:avLst/>
                <a:gdLst/>
                <a:ahLst/>
                <a:cxnLst>
                  <a:cxn ang="0">
                    <a:pos x="179" y="49"/>
                  </a:cxn>
                  <a:cxn ang="0">
                    <a:pos x="7" y="49"/>
                  </a:cxn>
                  <a:cxn ang="0">
                    <a:pos x="0" y="42"/>
                  </a:cxn>
                  <a:cxn ang="0">
                    <a:pos x="0" y="25"/>
                  </a:cxn>
                  <a:cxn ang="0">
                    <a:pos x="6" y="18"/>
                  </a:cxn>
                  <a:cxn ang="0">
                    <a:pos x="179" y="0"/>
                  </a:cxn>
                  <a:cxn ang="0">
                    <a:pos x="183" y="1"/>
                  </a:cxn>
                  <a:cxn ang="0">
                    <a:pos x="186" y="7"/>
                  </a:cxn>
                  <a:cxn ang="0">
                    <a:pos x="186" y="42"/>
                  </a:cxn>
                  <a:cxn ang="0">
                    <a:pos x="179" y="49"/>
                  </a:cxn>
                  <a:cxn ang="0">
                    <a:pos x="6" y="23"/>
                  </a:cxn>
                  <a:cxn ang="0">
                    <a:pos x="5" y="25"/>
                  </a:cxn>
                  <a:cxn ang="0">
                    <a:pos x="5" y="42"/>
                  </a:cxn>
                  <a:cxn ang="0">
                    <a:pos x="7" y="44"/>
                  </a:cxn>
                  <a:cxn ang="0">
                    <a:pos x="179" y="44"/>
                  </a:cxn>
                  <a:cxn ang="0">
                    <a:pos x="181" y="42"/>
                  </a:cxn>
                  <a:cxn ang="0">
                    <a:pos x="181" y="7"/>
                  </a:cxn>
                  <a:cxn ang="0">
                    <a:pos x="181" y="6"/>
                  </a:cxn>
                  <a:cxn ang="0">
                    <a:pos x="180" y="5"/>
                  </a:cxn>
                  <a:cxn ang="0">
                    <a:pos x="180" y="5"/>
                  </a:cxn>
                  <a:cxn ang="0">
                    <a:pos x="179" y="5"/>
                  </a:cxn>
                  <a:cxn ang="0">
                    <a:pos x="6" y="23"/>
                  </a:cxn>
                </a:cxnLst>
                <a:rect l="0" t="0" r="r" b="b"/>
                <a:pathLst>
                  <a:path w="186" h="49">
                    <a:moveTo>
                      <a:pt x="179" y="49"/>
                    </a:moveTo>
                    <a:cubicBezTo>
                      <a:pt x="7" y="49"/>
                      <a:pt x="7" y="49"/>
                      <a:pt x="7" y="49"/>
                    </a:cubicBezTo>
                    <a:cubicBezTo>
                      <a:pt x="3" y="49"/>
                      <a:pt x="0" y="45"/>
                      <a:pt x="0" y="42"/>
                    </a:cubicBezTo>
                    <a:cubicBezTo>
                      <a:pt x="0" y="25"/>
                      <a:pt x="0" y="25"/>
                      <a:pt x="0" y="25"/>
                    </a:cubicBezTo>
                    <a:cubicBezTo>
                      <a:pt x="0" y="22"/>
                      <a:pt x="2" y="18"/>
                      <a:pt x="6" y="18"/>
                    </a:cubicBezTo>
                    <a:cubicBezTo>
                      <a:pt x="179" y="0"/>
                      <a:pt x="179" y="0"/>
                      <a:pt x="179" y="0"/>
                    </a:cubicBezTo>
                    <a:cubicBezTo>
                      <a:pt x="181" y="0"/>
                      <a:pt x="182" y="0"/>
                      <a:pt x="183" y="1"/>
                    </a:cubicBezTo>
                    <a:cubicBezTo>
                      <a:pt x="185" y="2"/>
                      <a:pt x="186" y="4"/>
                      <a:pt x="186" y="7"/>
                    </a:cubicBezTo>
                    <a:cubicBezTo>
                      <a:pt x="186" y="42"/>
                      <a:pt x="186" y="42"/>
                      <a:pt x="186" y="42"/>
                    </a:cubicBezTo>
                    <a:cubicBezTo>
                      <a:pt x="186" y="45"/>
                      <a:pt x="184" y="49"/>
                      <a:pt x="179" y="49"/>
                    </a:cubicBezTo>
                    <a:close/>
                    <a:moveTo>
                      <a:pt x="6" y="23"/>
                    </a:moveTo>
                    <a:cubicBezTo>
                      <a:pt x="6" y="23"/>
                      <a:pt x="5" y="24"/>
                      <a:pt x="5" y="25"/>
                    </a:cubicBezTo>
                    <a:cubicBezTo>
                      <a:pt x="5" y="42"/>
                      <a:pt x="5" y="42"/>
                      <a:pt x="5" y="42"/>
                    </a:cubicBezTo>
                    <a:cubicBezTo>
                      <a:pt x="5" y="42"/>
                      <a:pt x="6" y="44"/>
                      <a:pt x="7" y="44"/>
                    </a:cubicBezTo>
                    <a:cubicBezTo>
                      <a:pt x="179" y="44"/>
                      <a:pt x="179" y="44"/>
                      <a:pt x="179" y="44"/>
                    </a:cubicBezTo>
                    <a:cubicBezTo>
                      <a:pt x="181" y="44"/>
                      <a:pt x="181" y="42"/>
                      <a:pt x="181" y="42"/>
                    </a:cubicBezTo>
                    <a:cubicBezTo>
                      <a:pt x="181" y="7"/>
                      <a:pt x="181" y="7"/>
                      <a:pt x="181" y="7"/>
                    </a:cubicBezTo>
                    <a:cubicBezTo>
                      <a:pt x="181" y="7"/>
                      <a:pt x="181" y="6"/>
                      <a:pt x="181" y="6"/>
                    </a:cubicBezTo>
                    <a:cubicBezTo>
                      <a:pt x="180" y="5"/>
                      <a:pt x="180" y="5"/>
                      <a:pt x="180" y="5"/>
                    </a:cubicBezTo>
                    <a:cubicBezTo>
                      <a:pt x="180" y="5"/>
                      <a:pt x="180" y="5"/>
                      <a:pt x="180" y="5"/>
                    </a:cubicBezTo>
                    <a:cubicBezTo>
                      <a:pt x="179" y="5"/>
                      <a:pt x="179" y="5"/>
                      <a:pt x="179" y="5"/>
                    </a:cubicBezTo>
                    <a:lnTo>
                      <a:pt x="6" y="23"/>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nvGrpSpPr>
            <p:cNvPr id="257" name="组合 256"/>
            <p:cNvGrpSpPr>
              <a:grpSpLocks noChangeAspect="1"/>
            </p:cNvGrpSpPr>
            <p:nvPr/>
          </p:nvGrpSpPr>
          <p:grpSpPr>
            <a:xfrm>
              <a:off x="3479880" y="1885650"/>
              <a:ext cx="360000" cy="258982"/>
              <a:chOff x="4310063" y="10947400"/>
              <a:chExt cx="1127125" cy="895350"/>
            </a:xfrm>
            <a:noFill/>
          </p:grpSpPr>
          <p:sp>
            <p:nvSpPr>
              <p:cNvPr id="258" name="Freeform 366"/>
              <p:cNvSpPr>
                <a:spLocks noEditPoints="1"/>
              </p:cNvSpPr>
              <p:nvPr/>
            </p:nvSpPr>
            <p:spPr bwMode="auto">
              <a:xfrm>
                <a:off x="5256213" y="10947400"/>
                <a:ext cx="152400" cy="101600"/>
              </a:xfrm>
              <a:custGeom>
                <a:avLst/>
                <a:gdLst/>
                <a:ahLst/>
                <a:cxnLst>
                  <a:cxn ang="0">
                    <a:pos x="48" y="11"/>
                  </a:cxn>
                  <a:cxn ang="0">
                    <a:pos x="37" y="0"/>
                  </a:cxn>
                  <a:cxn ang="0">
                    <a:pos x="10" y="0"/>
                  </a:cxn>
                  <a:cxn ang="0">
                    <a:pos x="0" y="11"/>
                  </a:cxn>
                  <a:cxn ang="0">
                    <a:pos x="0" y="32"/>
                  </a:cxn>
                  <a:cxn ang="0">
                    <a:pos x="48" y="32"/>
                  </a:cxn>
                  <a:cxn ang="0">
                    <a:pos x="48" y="11"/>
                  </a:cxn>
                  <a:cxn ang="0">
                    <a:pos x="42" y="27"/>
                  </a:cxn>
                  <a:cxn ang="0">
                    <a:pos x="5" y="27"/>
                  </a:cxn>
                  <a:cxn ang="0">
                    <a:pos x="5" y="11"/>
                  </a:cxn>
                  <a:cxn ang="0">
                    <a:pos x="10" y="6"/>
                  </a:cxn>
                  <a:cxn ang="0">
                    <a:pos x="37" y="6"/>
                  </a:cxn>
                  <a:cxn ang="0">
                    <a:pos x="42" y="11"/>
                  </a:cxn>
                  <a:cxn ang="0">
                    <a:pos x="42" y="27"/>
                  </a:cxn>
                </a:cxnLst>
                <a:rect l="0" t="0" r="r" b="b"/>
                <a:pathLst>
                  <a:path w="48" h="32">
                    <a:moveTo>
                      <a:pt x="48" y="11"/>
                    </a:moveTo>
                    <a:cubicBezTo>
                      <a:pt x="48" y="5"/>
                      <a:pt x="43" y="0"/>
                      <a:pt x="37" y="0"/>
                    </a:cubicBezTo>
                    <a:cubicBezTo>
                      <a:pt x="10" y="0"/>
                      <a:pt x="10" y="0"/>
                      <a:pt x="10" y="0"/>
                    </a:cubicBezTo>
                    <a:cubicBezTo>
                      <a:pt x="5" y="0"/>
                      <a:pt x="0" y="6"/>
                      <a:pt x="0" y="11"/>
                    </a:cubicBezTo>
                    <a:cubicBezTo>
                      <a:pt x="0" y="32"/>
                      <a:pt x="0" y="32"/>
                      <a:pt x="0" y="32"/>
                    </a:cubicBezTo>
                    <a:cubicBezTo>
                      <a:pt x="48" y="32"/>
                      <a:pt x="48" y="32"/>
                      <a:pt x="48" y="32"/>
                    </a:cubicBezTo>
                    <a:lnTo>
                      <a:pt x="48" y="11"/>
                    </a:lnTo>
                    <a:close/>
                    <a:moveTo>
                      <a:pt x="42" y="27"/>
                    </a:moveTo>
                    <a:cubicBezTo>
                      <a:pt x="5" y="27"/>
                      <a:pt x="5" y="27"/>
                      <a:pt x="5" y="27"/>
                    </a:cubicBezTo>
                    <a:cubicBezTo>
                      <a:pt x="5" y="11"/>
                      <a:pt x="5" y="11"/>
                      <a:pt x="5" y="11"/>
                    </a:cubicBezTo>
                    <a:cubicBezTo>
                      <a:pt x="5" y="8"/>
                      <a:pt x="8" y="6"/>
                      <a:pt x="10" y="6"/>
                    </a:cubicBezTo>
                    <a:cubicBezTo>
                      <a:pt x="37" y="6"/>
                      <a:pt x="37" y="6"/>
                      <a:pt x="37" y="6"/>
                    </a:cubicBezTo>
                    <a:cubicBezTo>
                      <a:pt x="40" y="6"/>
                      <a:pt x="42" y="8"/>
                      <a:pt x="42" y="11"/>
                    </a:cubicBezTo>
                    <a:lnTo>
                      <a:pt x="42" y="27"/>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9" name="Freeform 367"/>
              <p:cNvSpPr>
                <a:spLocks noEditPoints="1"/>
              </p:cNvSpPr>
              <p:nvPr/>
            </p:nvSpPr>
            <p:spPr bwMode="auto">
              <a:xfrm>
                <a:off x="5129213" y="11722100"/>
                <a:ext cx="101600" cy="120650"/>
              </a:xfrm>
              <a:custGeom>
                <a:avLst/>
                <a:gdLst/>
                <a:ahLst/>
                <a:cxnLst>
                  <a:cxn ang="0">
                    <a:pos x="0" y="25"/>
                  </a:cxn>
                  <a:cxn ang="0">
                    <a:pos x="16" y="38"/>
                  </a:cxn>
                  <a:cxn ang="0">
                    <a:pos x="32" y="25"/>
                  </a:cxn>
                  <a:cxn ang="0">
                    <a:pos x="32" y="0"/>
                  </a:cxn>
                  <a:cxn ang="0">
                    <a:pos x="0" y="0"/>
                  </a:cxn>
                  <a:cxn ang="0">
                    <a:pos x="0" y="25"/>
                  </a:cxn>
                  <a:cxn ang="0">
                    <a:pos x="6" y="5"/>
                  </a:cxn>
                  <a:cxn ang="0">
                    <a:pos x="27" y="5"/>
                  </a:cxn>
                  <a:cxn ang="0">
                    <a:pos x="27" y="25"/>
                  </a:cxn>
                  <a:cxn ang="0">
                    <a:pos x="16" y="32"/>
                  </a:cxn>
                  <a:cxn ang="0">
                    <a:pos x="6" y="25"/>
                  </a:cxn>
                  <a:cxn ang="0">
                    <a:pos x="6" y="5"/>
                  </a:cxn>
                </a:cxnLst>
                <a:rect l="0" t="0" r="r" b="b"/>
                <a:pathLst>
                  <a:path w="32" h="38">
                    <a:moveTo>
                      <a:pt x="0" y="25"/>
                    </a:moveTo>
                    <a:cubicBezTo>
                      <a:pt x="0" y="32"/>
                      <a:pt x="7" y="38"/>
                      <a:pt x="16" y="38"/>
                    </a:cubicBezTo>
                    <a:cubicBezTo>
                      <a:pt x="25" y="38"/>
                      <a:pt x="32" y="32"/>
                      <a:pt x="32" y="25"/>
                    </a:cubicBezTo>
                    <a:cubicBezTo>
                      <a:pt x="32" y="0"/>
                      <a:pt x="32" y="0"/>
                      <a:pt x="32" y="0"/>
                    </a:cubicBezTo>
                    <a:cubicBezTo>
                      <a:pt x="0" y="0"/>
                      <a:pt x="0" y="0"/>
                      <a:pt x="0" y="0"/>
                    </a:cubicBezTo>
                    <a:lnTo>
                      <a:pt x="0" y="25"/>
                    </a:lnTo>
                    <a:close/>
                    <a:moveTo>
                      <a:pt x="6" y="5"/>
                    </a:moveTo>
                    <a:cubicBezTo>
                      <a:pt x="27" y="5"/>
                      <a:pt x="27" y="5"/>
                      <a:pt x="27" y="5"/>
                    </a:cubicBezTo>
                    <a:cubicBezTo>
                      <a:pt x="27" y="25"/>
                      <a:pt x="27" y="25"/>
                      <a:pt x="27" y="25"/>
                    </a:cubicBezTo>
                    <a:cubicBezTo>
                      <a:pt x="27" y="29"/>
                      <a:pt x="22" y="32"/>
                      <a:pt x="16" y="32"/>
                    </a:cubicBezTo>
                    <a:cubicBezTo>
                      <a:pt x="10" y="32"/>
                      <a:pt x="6" y="29"/>
                      <a:pt x="6" y="25"/>
                    </a:cubicBezTo>
                    <a:lnTo>
                      <a:pt x="6" y="5"/>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0" name="Freeform 368"/>
              <p:cNvSpPr>
                <a:spLocks noEditPoints="1"/>
              </p:cNvSpPr>
              <p:nvPr/>
            </p:nvSpPr>
            <p:spPr bwMode="auto">
              <a:xfrm>
                <a:off x="4310063" y="11169650"/>
                <a:ext cx="101600" cy="673100"/>
              </a:xfrm>
              <a:custGeom>
                <a:avLst/>
                <a:gdLst/>
                <a:ahLst/>
                <a:cxnLst>
                  <a:cxn ang="0">
                    <a:pos x="16" y="0"/>
                  </a:cxn>
                  <a:cxn ang="0">
                    <a:pos x="0" y="13"/>
                  </a:cxn>
                  <a:cxn ang="0">
                    <a:pos x="0" y="199"/>
                  </a:cxn>
                  <a:cxn ang="0">
                    <a:pos x="16" y="212"/>
                  </a:cxn>
                  <a:cxn ang="0">
                    <a:pos x="32" y="199"/>
                  </a:cxn>
                  <a:cxn ang="0">
                    <a:pos x="32" y="13"/>
                  </a:cxn>
                  <a:cxn ang="0">
                    <a:pos x="16" y="0"/>
                  </a:cxn>
                  <a:cxn ang="0">
                    <a:pos x="26" y="199"/>
                  </a:cxn>
                  <a:cxn ang="0">
                    <a:pos x="16" y="206"/>
                  </a:cxn>
                  <a:cxn ang="0">
                    <a:pos x="5" y="199"/>
                  </a:cxn>
                  <a:cxn ang="0">
                    <a:pos x="5" y="13"/>
                  </a:cxn>
                  <a:cxn ang="0">
                    <a:pos x="16" y="6"/>
                  </a:cxn>
                  <a:cxn ang="0">
                    <a:pos x="26" y="13"/>
                  </a:cxn>
                  <a:cxn ang="0">
                    <a:pos x="26" y="199"/>
                  </a:cxn>
                </a:cxnLst>
                <a:rect l="0" t="0" r="r" b="b"/>
                <a:pathLst>
                  <a:path w="32" h="212">
                    <a:moveTo>
                      <a:pt x="16" y="0"/>
                    </a:moveTo>
                    <a:cubicBezTo>
                      <a:pt x="7" y="0"/>
                      <a:pt x="0" y="6"/>
                      <a:pt x="0" y="13"/>
                    </a:cubicBezTo>
                    <a:cubicBezTo>
                      <a:pt x="0" y="199"/>
                      <a:pt x="0" y="199"/>
                      <a:pt x="0" y="199"/>
                    </a:cubicBezTo>
                    <a:cubicBezTo>
                      <a:pt x="0" y="206"/>
                      <a:pt x="7" y="212"/>
                      <a:pt x="16" y="212"/>
                    </a:cubicBezTo>
                    <a:cubicBezTo>
                      <a:pt x="24" y="212"/>
                      <a:pt x="32" y="206"/>
                      <a:pt x="32" y="199"/>
                    </a:cubicBezTo>
                    <a:cubicBezTo>
                      <a:pt x="32" y="13"/>
                      <a:pt x="32" y="13"/>
                      <a:pt x="32" y="13"/>
                    </a:cubicBezTo>
                    <a:cubicBezTo>
                      <a:pt x="32" y="6"/>
                      <a:pt x="24" y="0"/>
                      <a:pt x="16" y="0"/>
                    </a:cubicBezTo>
                    <a:close/>
                    <a:moveTo>
                      <a:pt x="26" y="199"/>
                    </a:moveTo>
                    <a:cubicBezTo>
                      <a:pt x="26" y="203"/>
                      <a:pt x="21" y="206"/>
                      <a:pt x="16" y="206"/>
                    </a:cubicBezTo>
                    <a:cubicBezTo>
                      <a:pt x="10" y="206"/>
                      <a:pt x="5" y="203"/>
                      <a:pt x="5" y="199"/>
                    </a:cubicBezTo>
                    <a:cubicBezTo>
                      <a:pt x="5" y="13"/>
                      <a:pt x="5" y="13"/>
                      <a:pt x="5" y="13"/>
                    </a:cubicBezTo>
                    <a:cubicBezTo>
                      <a:pt x="5" y="9"/>
                      <a:pt x="10" y="6"/>
                      <a:pt x="16" y="6"/>
                    </a:cubicBezTo>
                    <a:cubicBezTo>
                      <a:pt x="21" y="6"/>
                      <a:pt x="26" y="9"/>
                      <a:pt x="26" y="13"/>
                    </a:cubicBezTo>
                    <a:lnTo>
                      <a:pt x="26" y="199"/>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1" name="Freeform 369"/>
              <p:cNvSpPr>
                <a:spLocks noEditPoints="1"/>
              </p:cNvSpPr>
              <p:nvPr/>
            </p:nvSpPr>
            <p:spPr bwMode="auto">
              <a:xfrm>
                <a:off x="4437063" y="11052175"/>
                <a:ext cx="1000125" cy="657225"/>
              </a:xfrm>
              <a:custGeom>
                <a:avLst/>
                <a:gdLst/>
                <a:ahLst/>
                <a:cxnLst>
                  <a:cxn ang="0">
                    <a:pos x="303" y="1"/>
                  </a:cxn>
                  <a:cxn ang="0">
                    <a:pos x="268" y="35"/>
                  </a:cxn>
                  <a:cxn ang="0">
                    <a:pos x="267" y="49"/>
                  </a:cxn>
                  <a:cxn ang="0">
                    <a:pos x="278" y="47"/>
                  </a:cxn>
                  <a:cxn ang="0">
                    <a:pos x="245" y="68"/>
                  </a:cxn>
                  <a:cxn ang="0">
                    <a:pos x="224" y="56"/>
                  </a:cxn>
                  <a:cxn ang="0">
                    <a:pos x="221" y="31"/>
                  </a:cxn>
                  <a:cxn ang="0">
                    <a:pos x="209" y="11"/>
                  </a:cxn>
                  <a:cxn ang="0">
                    <a:pos x="202" y="13"/>
                  </a:cxn>
                  <a:cxn ang="0">
                    <a:pos x="189" y="16"/>
                  </a:cxn>
                  <a:cxn ang="0">
                    <a:pos x="184" y="18"/>
                  </a:cxn>
                  <a:cxn ang="0">
                    <a:pos x="166" y="49"/>
                  </a:cxn>
                  <a:cxn ang="0">
                    <a:pos x="182" y="79"/>
                  </a:cxn>
                  <a:cxn ang="0">
                    <a:pos x="196" y="72"/>
                  </a:cxn>
                  <a:cxn ang="0">
                    <a:pos x="207" y="66"/>
                  </a:cxn>
                  <a:cxn ang="0">
                    <a:pos x="244" y="98"/>
                  </a:cxn>
                  <a:cxn ang="0">
                    <a:pos x="284" y="73"/>
                  </a:cxn>
                  <a:cxn ang="0">
                    <a:pos x="284" y="50"/>
                  </a:cxn>
                  <a:cxn ang="0">
                    <a:pos x="289" y="55"/>
                  </a:cxn>
                  <a:cxn ang="0">
                    <a:pos x="289" y="66"/>
                  </a:cxn>
                  <a:cxn ang="0">
                    <a:pos x="280" y="76"/>
                  </a:cxn>
                  <a:cxn ang="0">
                    <a:pos x="251" y="99"/>
                  </a:cxn>
                  <a:cxn ang="0">
                    <a:pos x="161" y="120"/>
                  </a:cxn>
                  <a:cxn ang="0">
                    <a:pos x="176" y="134"/>
                  </a:cxn>
                  <a:cxn ang="0">
                    <a:pos x="164" y="161"/>
                  </a:cxn>
                  <a:cxn ang="0">
                    <a:pos x="67" y="130"/>
                  </a:cxn>
                  <a:cxn ang="0">
                    <a:pos x="60" y="111"/>
                  </a:cxn>
                  <a:cxn ang="0">
                    <a:pos x="38" y="102"/>
                  </a:cxn>
                  <a:cxn ang="0">
                    <a:pos x="26" y="81"/>
                  </a:cxn>
                  <a:cxn ang="0">
                    <a:pos x="29" y="49"/>
                  </a:cxn>
                  <a:cxn ang="0">
                    <a:pos x="0" y="123"/>
                  </a:cxn>
                  <a:cxn ang="0">
                    <a:pos x="250" y="141"/>
                  </a:cxn>
                  <a:cxn ang="0">
                    <a:pos x="310" y="51"/>
                  </a:cxn>
                  <a:cxn ang="0">
                    <a:pos x="282" y="35"/>
                  </a:cxn>
                  <a:cxn ang="0">
                    <a:pos x="259" y="49"/>
                  </a:cxn>
                  <a:cxn ang="0">
                    <a:pos x="195" y="66"/>
                  </a:cxn>
                  <a:cxn ang="0">
                    <a:pos x="185" y="72"/>
                  </a:cxn>
                  <a:cxn ang="0">
                    <a:pos x="176" y="61"/>
                  </a:cxn>
                  <a:cxn ang="0">
                    <a:pos x="167" y="28"/>
                  </a:cxn>
                  <a:cxn ang="0">
                    <a:pos x="190" y="22"/>
                  </a:cxn>
                  <a:cxn ang="0">
                    <a:pos x="196" y="20"/>
                  </a:cxn>
                  <a:cxn ang="0">
                    <a:pos x="207" y="17"/>
                  </a:cxn>
                  <a:cxn ang="0">
                    <a:pos x="213" y="23"/>
                  </a:cxn>
                  <a:cxn ang="0">
                    <a:pos x="222" y="47"/>
                  </a:cxn>
                  <a:cxn ang="0">
                    <a:pos x="281" y="68"/>
                  </a:cxn>
                  <a:cxn ang="0">
                    <a:pos x="245" y="93"/>
                  </a:cxn>
                  <a:cxn ang="0">
                    <a:pos x="218" y="65"/>
                  </a:cxn>
                  <a:cxn ang="0">
                    <a:pos x="280" y="54"/>
                  </a:cxn>
                  <a:cxn ang="0">
                    <a:pos x="5" y="64"/>
                  </a:cxn>
                  <a:cxn ang="0">
                    <a:pos x="22" y="87"/>
                  </a:cxn>
                  <a:cxn ang="0">
                    <a:pos x="14" y="107"/>
                  </a:cxn>
                  <a:cxn ang="0">
                    <a:pos x="5" y="196"/>
                  </a:cxn>
                  <a:cxn ang="0">
                    <a:pos x="56" y="124"/>
                  </a:cxn>
                  <a:cxn ang="0">
                    <a:pos x="110" y="166"/>
                  </a:cxn>
                  <a:cxn ang="0">
                    <a:pos x="174" y="161"/>
                  </a:cxn>
                  <a:cxn ang="0">
                    <a:pos x="180" y="129"/>
                  </a:cxn>
                  <a:cxn ang="0">
                    <a:pos x="238" y="116"/>
                  </a:cxn>
                  <a:cxn ang="0">
                    <a:pos x="256" y="140"/>
                  </a:cxn>
                  <a:cxn ang="0">
                    <a:pos x="257" y="101"/>
                  </a:cxn>
                  <a:cxn ang="0">
                    <a:pos x="291" y="74"/>
                  </a:cxn>
                  <a:cxn ang="0">
                    <a:pos x="294" y="67"/>
                  </a:cxn>
                  <a:cxn ang="0">
                    <a:pos x="294" y="52"/>
                  </a:cxn>
                  <a:cxn ang="0">
                    <a:pos x="297" y="45"/>
                  </a:cxn>
                </a:cxnLst>
                <a:rect l="0" t="0" r="r" b="b"/>
                <a:pathLst>
                  <a:path w="315" h="207">
                    <a:moveTo>
                      <a:pt x="310" y="51"/>
                    </a:moveTo>
                    <a:cubicBezTo>
                      <a:pt x="309" y="44"/>
                      <a:pt x="303" y="40"/>
                      <a:pt x="297" y="40"/>
                    </a:cubicBezTo>
                    <a:cubicBezTo>
                      <a:pt x="285" y="40"/>
                      <a:pt x="285" y="40"/>
                      <a:pt x="285" y="40"/>
                    </a:cubicBezTo>
                    <a:cubicBezTo>
                      <a:pt x="297" y="38"/>
                      <a:pt x="306" y="27"/>
                      <a:pt x="306" y="13"/>
                    </a:cubicBezTo>
                    <a:cubicBezTo>
                      <a:pt x="306" y="10"/>
                      <a:pt x="305" y="6"/>
                      <a:pt x="303" y="1"/>
                    </a:cubicBezTo>
                    <a:cubicBezTo>
                      <a:pt x="303" y="0"/>
                      <a:pt x="303" y="0"/>
                      <a:pt x="303" y="0"/>
                    </a:cubicBezTo>
                    <a:cubicBezTo>
                      <a:pt x="262" y="0"/>
                      <a:pt x="262" y="0"/>
                      <a:pt x="262" y="0"/>
                    </a:cubicBezTo>
                    <a:cubicBezTo>
                      <a:pt x="261" y="1"/>
                      <a:pt x="261" y="1"/>
                      <a:pt x="261" y="1"/>
                    </a:cubicBezTo>
                    <a:cubicBezTo>
                      <a:pt x="258" y="5"/>
                      <a:pt x="258" y="11"/>
                      <a:pt x="258" y="13"/>
                    </a:cubicBezTo>
                    <a:cubicBezTo>
                      <a:pt x="258" y="22"/>
                      <a:pt x="261" y="29"/>
                      <a:pt x="268" y="35"/>
                    </a:cubicBezTo>
                    <a:cubicBezTo>
                      <a:pt x="271" y="37"/>
                      <a:pt x="274" y="39"/>
                      <a:pt x="278" y="40"/>
                    </a:cubicBezTo>
                    <a:cubicBezTo>
                      <a:pt x="265" y="40"/>
                      <a:pt x="265" y="40"/>
                      <a:pt x="265" y="40"/>
                    </a:cubicBezTo>
                    <a:cubicBezTo>
                      <a:pt x="259" y="40"/>
                      <a:pt x="254" y="45"/>
                      <a:pt x="253" y="51"/>
                    </a:cubicBezTo>
                    <a:cubicBezTo>
                      <a:pt x="252" y="62"/>
                      <a:pt x="252" y="62"/>
                      <a:pt x="252" y="62"/>
                    </a:cubicBezTo>
                    <a:cubicBezTo>
                      <a:pt x="267" y="49"/>
                      <a:pt x="267" y="49"/>
                      <a:pt x="267" y="49"/>
                    </a:cubicBezTo>
                    <a:cubicBezTo>
                      <a:pt x="269" y="48"/>
                      <a:pt x="269" y="48"/>
                      <a:pt x="269" y="48"/>
                    </a:cubicBezTo>
                    <a:cubicBezTo>
                      <a:pt x="270" y="48"/>
                      <a:pt x="271" y="48"/>
                      <a:pt x="271" y="47"/>
                    </a:cubicBezTo>
                    <a:cubicBezTo>
                      <a:pt x="271" y="47"/>
                      <a:pt x="272" y="47"/>
                      <a:pt x="272" y="47"/>
                    </a:cubicBezTo>
                    <a:cubicBezTo>
                      <a:pt x="273" y="47"/>
                      <a:pt x="273" y="47"/>
                      <a:pt x="274" y="47"/>
                    </a:cubicBezTo>
                    <a:cubicBezTo>
                      <a:pt x="278" y="47"/>
                      <a:pt x="278" y="47"/>
                      <a:pt x="278" y="47"/>
                    </a:cubicBezTo>
                    <a:cubicBezTo>
                      <a:pt x="278" y="47"/>
                      <a:pt x="279" y="47"/>
                      <a:pt x="279" y="47"/>
                    </a:cubicBezTo>
                    <a:cubicBezTo>
                      <a:pt x="280" y="47"/>
                      <a:pt x="280" y="48"/>
                      <a:pt x="280" y="48"/>
                    </a:cubicBezTo>
                    <a:cubicBezTo>
                      <a:pt x="280" y="48"/>
                      <a:pt x="280" y="48"/>
                      <a:pt x="280" y="48"/>
                    </a:cubicBezTo>
                    <a:cubicBezTo>
                      <a:pt x="276" y="47"/>
                      <a:pt x="272" y="47"/>
                      <a:pt x="268" y="49"/>
                    </a:cubicBezTo>
                    <a:cubicBezTo>
                      <a:pt x="245" y="68"/>
                      <a:pt x="245" y="68"/>
                      <a:pt x="245" y="68"/>
                    </a:cubicBezTo>
                    <a:cubicBezTo>
                      <a:pt x="224" y="61"/>
                      <a:pt x="224" y="61"/>
                      <a:pt x="224" y="61"/>
                    </a:cubicBezTo>
                    <a:cubicBezTo>
                      <a:pt x="222" y="60"/>
                      <a:pt x="219" y="59"/>
                      <a:pt x="217" y="60"/>
                    </a:cubicBezTo>
                    <a:cubicBezTo>
                      <a:pt x="218" y="59"/>
                      <a:pt x="218" y="59"/>
                      <a:pt x="218" y="59"/>
                    </a:cubicBezTo>
                    <a:cubicBezTo>
                      <a:pt x="220" y="58"/>
                      <a:pt x="222" y="56"/>
                      <a:pt x="224" y="56"/>
                    </a:cubicBezTo>
                    <a:cubicBezTo>
                      <a:pt x="224" y="56"/>
                      <a:pt x="224" y="56"/>
                      <a:pt x="224" y="56"/>
                    </a:cubicBezTo>
                    <a:cubicBezTo>
                      <a:pt x="225" y="55"/>
                      <a:pt x="225" y="55"/>
                      <a:pt x="225" y="55"/>
                    </a:cubicBezTo>
                    <a:cubicBezTo>
                      <a:pt x="227" y="53"/>
                      <a:pt x="228" y="49"/>
                      <a:pt x="227" y="46"/>
                    </a:cubicBezTo>
                    <a:cubicBezTo>
                      <a:pt x="227" y="45"/>
                      <a:pt x="227" y="45"/>
                      <a:pt x="227" y="45"/>
                    </a:cubicBezTo>
                    <a:cubicBezTo>
                      <a:pt x="226" y="43"/>
                      <a:pt x="225" y="41"/>
                      <a:pt x="224" y="39"/>
                    </a:cubicBezTo>
                    <a:cubicBezTo>
                      <a:pt x="223" y="36"/>
                      <a:pt x="222" y="34"/>
                      <a:pt x="221" y="31"/>
                    </a:cubicBezTo>
                    <a:cubicBezTo>
                      <a:pt x="221" y="30"/>
                      <a:pt x="221" y="29"/>
                      <a:pt x="220" y="28"/>
                    </a:cubicBezTo>
                    <a:cubicBezTo>
                      <a:pt x="220" y="27"/>
                      <a:pt x="220" y="26"/>
                      <a:pt x="219" y="24"/>
                    </a:cubicBezTo>
                    <a:cubicBezTo>
                      <a:pt x="219" y="23"/>
                      <a:pt x="218" y="22"/>
                      <a:pt x="218" y="21"/>
                    </a:cubicBezTo>
                    <a:cubicBezTo>
                      <a:pt x="217" y="20"/>
                      <a:pt x="217" y="18"/>
                      <a:pt x="216" y="18"/>
                    </a:cubicBezTo>
                    <a:cubicBezTo>
                      <a:pt x="215" y="14"/>
                      <a:pt x="212" y="11"/>
                      <a:pt x="209" y="11"/>
                    </a:cubicBezTo>
                    <a:cubicBezTo>
                      <a:pt x="207" y="12"/>
                      <a:pt x="206" y="12"/>
                      <a:pt x="206" y="12"/>
                    </a:cubicBezTo>
                    <a:cubicBezTo>
                      <a:pt x="205" y="12"/>
                      <a:pt x="205" y="12"/>
                      <a:pt x="205" y="12"/>
                    </a:cubicBezTo>
                    <a:cubicBezTo>
                      <a:pt x="204" y="12"/>
                      <a:pt x="204" y="12"/>
                      <a:pt x="204" y="12"/>
                    </a:cubicBezTo>
                    <a:cubicBezTo>
                      <a:pt x="204" y="12"/>
                      <a:pt x="204" y="12"/>
                      <a:pt x="204" y="12"/>
                    </a:cubicBezTo>
                    <a:cubicBezTo>
                      <a:pt x="203" y="13"/>
                      <a:pt x="203" y="13"/>
                      <a:pt x="202" y="13"/>
                    </a:cubicBezTo>
                    <a:cubicBezTo>
                      <a:pt x="201" y="13"/>
                      <a:pt x="200" y="13"/>
                      <a:pt x="199" y="14"/>
                    </a:cubicBezTo>
                    <a:cubicBezTo>
                      <a:pt x="198" y="14"/>
                      <a:pt x="198" y="14"/>
                      <a:pt x="197" y="14"/>
                    </a:cubicBezTo>
                    <a:cubicBezTo>
                      <a:pt x="196" y="14"/>
                      <a:pt x="195" y="15"/>
                      <a:pt x="194" y="15"/>
                    </a:cubicBezTo>
                    <a:cubicBezTo>
                      <a:pt x="193" y="15"/>
                      <a:pt x="193" y="16"/>
                      <a:pt x="192" y="16"/>
                    </a:cubicBezTo>
                    <a:cubicBezTo>
                      <a:pt x="191" y="16"/>
                      <a:pt x="190" y="16"/>
                      <a:pt x="189" y="16"/>
                    </a:cubicBezTo>
                    <a:cubicBezTo>
                      <a:pt x="189" y="17"/>
                      <a:pt x="188" y="17"/>
                      <a:pt x="188" y="17"/>
                    </a:cubicBezTo>
                    <a:cubicBezTo>
                      <a:pt x="188" y="17"/>
                      <a:pt x="187" y="17"/>
                      <a:pt x="187" y="17"/>
                    </a:cubicBezTo>
                    <a:cubicBezTo>
                      <a:pt x="187" y="17"/>
                      <a:pt x="187" y="17"/>
                      <a:pt x="187" y="17"/>
                    </a:cubicBezTo>
                    <a:cubicBezTo>
                      <a:pt x="186" y="17"/>
                      <a:pt x="186" y="17"/>
                      <a:pt x="186" y="17"/>
                    </a:cubicBezTo>
                    <a:cubicBezTo>
                      <a:pt x="186" y="18"/>
                      <a:pt x="185" y="18"/>
                      <a:pt x="184" y="18"/>
                    </a:cubicBezTo>
                    <a:cubicBezTo>
                      <a:pt x="183" y="18"/>
                      <a:pt x="182" y="18"/>
                      <a:pt x="181" y="19"/>
                    </a:cubicBezTo>
                    <a:cubicBezTo>
                      <a:pt x="177" y="20"/>
                      <a:pt x="171" y="21"/>
                      <a:pt x="166" y="23"/>
                    </a:cubicBezTo>
                    <a:cubicBezTo>
                      <a:pt x="164" y="23"/>
                      <a:pt x="162" y="25"/>
                      <a:pt x="161" y="27"/>
                    </a:cubicBezTo>
                    <a:cubicBezTo>
                      <a:pt x="160" y="29"/>
                      <a:pt x="159" y="32"/>
                      <a:pt x="160" y="35"/>
                    </a:cubicBezTo>
                    <a:cubicBezTo>
                      <a:pt x="162" y="40"/>
                      <a:pt x="164" y="44"/>
                      <a:pt x="166" y="49"/>
                    </a:cubicBezTo>
                    <a:cubicBezTo>
                      <a:pt x="166" y="50"/>
                      <a:pt x="167" y="52"/>
                      <a:pt x="167" y="53"/>
                    </a:cubicBezTo>
                    <a:cubicBezTo>
                      <a:pt x="168" y="57"/>
                      <a:pt x="170" y="60"/>
                      <a:pt x="171" y="63"/>
                    </a:cubicBezTo>
                    <a:cubicBezTo>
                      <a:pt x="172" y="66"/>
                      <a:pt x="173" y="69"/>
                      <a:pt x="174" y="72"/>
                    </a:cubicBezTo>
                    <a:cubicBezTo>
                      <a:pt x="175" y="74"/>
                      <a:pt x="176" y="77"/>
                      <a:pt x="182" y="79"/>
                    </a:cubicBezTo>
                    <a:cubicBezTo>
                      <a:pt x="182" y="79"/>
                      <a:pt x="182" y="79"/>
                      <a:pt x="182" y="79"/>
                    </a:cubicBezTo>
                    <a:cubicBezTo>
                      <a:pt x="184" y="79"/>
                      <a:pt x="184" y="79"/>
                      <a:pt x="185" y="78"/>
                    </a:cubicBezTo>
                    <a:cubicBezTo>
                      <a:pt x="185" y="78"/>
                      <a:pt x="186" y="78"/>
                      <a:pt x="186" y="78"/>
                    </a:cubicBezTo>
                    <a:cubicBezTo>
                      <a:pt x="187" y="77"/>
                      <a:pt x="188" y="76"/>
                      <a:pt x="189" y="76"/>
                    </a:cubicBezTo>
                    <a:cubicBezTo>
                      <a:pt x="190" y="75"/>
                      <a:pt x="191" y="74"/>
                      <a:pt x="192" y="74"/>
                    </a:cubicBezTo>
                    <a:cubicBezTo>
                      <a:pt x="194" y="73"/>
                      <a:pt x="195" y="72"/>
                      <a:pt x="196" y="72"/>
                    </a:cubicBezTo>
                    <a:cubicBezTo>
                      <a:pt x="197" y="71"/>
                      <a:pt x="197" y="71"/>
                      <a:pt x="198" y="71"/>
                    </a:cubicBezTo>
                    <a:cubicBezTo>
                      <a:pt x="199" y="70"/>
                      <a:pt x="200" y="69"/>
                      <a:pt x="201" y="69"/>
                    </a:cubicBezTo>
                    <a:cubicBezTo>
                      <a:pt x="202" y="69"/>
                      <a:pt x="203" y="68"/>
                      <a:pt x="204" y="67"/>
                    </a:cubicBezTo>
                    <a:cubicBezTo>
                      <a:pt x="205" y="67"/>
                      <a:pt x="205" y="66"/>
                      <a:pt x="206" y="66"/>
                    </a:cubicBezTo>
                    <a:cubicBezTo>
                      <a:pt x="207" y="66"/>
                      <a:pt x="207" y="66"/>
                      <a:pt x="207" y="66"/>
                    </a:cubicBezTo>
                    <a:cubicBezTo>
                      <a:pt x="206" y="67"/>
                      <a:pt x="206" y="68"/>
                      <a:pt x="206" y="69"/>
                    </a:cubicBezTo>
                    <a:cubicBezTo>
                      <a:pt x="206" y="73"/>
                      <a:pt x="206" y="84"/>
                      <a:pt x="214" y="87"/>
                    </a:cubicBezTo>
                    <a:cubicBezTo>
                      <a:pt x="216" y="87"/>
                      <a:pt x="216" y="87"/>
                      <a:pt x="216" y="87"/>
                    </a:cubicBezTo>
                    <a:cubicBezTo>
                      <a:pt x="243" y="98"/>
                      <a:pt x="243" y="98"/>
                      <a:pt x="243" y="98"/>
                    </a:cubicBezTo>
                    <a:cubicBezTo>
                      <a:pt x="244" y="98"/>
                      <a:pt x="244" y="98"/>
                      <a:pt x="244" y="98"/>
                    </a:cubicBezTo>
                    <a:cubicBezTo>
                      <a:pt x="245" y="98"/>
                      <a:pt x="246" y="98"/>
                      <a:pt x="247" y="98"/>
                    </a:cubicBezTo>
                    <a:cubicBezTo>
                      <a:pt x="250" y="98"/>
                      <a:pt x="253" y="97"/>
                      <a:pt x="255" y="95"/>
                    </a:cubicBezTo>
                    <a:cubicBezTo>
                      <a:pt x="255" y="95"/>
                      <a:pt x="255" y="95"/>
                      <a:pt x="255" y="95"/>
                    </a:cubicBezTo>
                    <a:cubicBezTo>
                      <a:pt x="256" y="95"/>
                      <a:pt x="258" y="94"/>
                      <a:pt x="259" y="93"/>
                    </a:cubicBezTo>
                    <a:cubicBezTo>
                      <a:pt x="284" y="73"/>
                      <a:pt x="284" y="73"/>
                      <a:pt x="284" y="73"/>
                    </a:cubicBezTo>
                    <a:cubicBezTo>
                      <a:pt x="284" y="72"/>
                      <a:pt x="284" y="72"/>
                      <a:pt x="284" y="72"/>
                    </a:cubicBezTo>
                    <a:cubicBezTo>
                      <a:pt x="288" y="69"/>
                      <a:pt x="290" y="65"/>
                      <a:pt x="290" y="61"/>
                    </a:cubicBezTo>
                    <a:cubicBezTo>
                      <a:pt x="290" y="58"/>
                      <a:pt x="289" y="54"/>
                      <a:pt x="287" y="52"/>
                    </a:cubicBezTo>
                    <a:cubicBezTo>
                      <a:pt x="286" y="51"/>
                      <a:pt x="285" y="51"/>
                      <a:pt x="284" y="50"/>
                    </a:cubicBezTo>
                    <a:cubicBezTo>
                      <a:pt x="284" y="50"/>
                      <a:pt x="284" y="50"/>
                      <a:pt x="284" y="50"/>
                    </a:cubicBezTo>
                    <a:cubicBezTo>
                      <a:pt x="283" y="50"/>
                      <a:pt x="283" y="49"/>
                      <a:pt x="282" y="49"/>
                    </a:cubicBezTo>
                    <a:cubicBezTo>
                      <a:pt x="284" y="50"/>
                      <a:pt x="285" y="50"/>
                      <a:pt x="285" y="50"/>
                    </a:cubicBezTo>
                    <a:cubicBezTo>
                      <a:pt x="286" y="52"/>
                      <a:pt x="286" y="52"/>
                      <a:pt x="286" y="52"/>
                    </a:cubicBezTo>
                    <a:cubicBezTo>
                      <a:pt x="287" y="52"/>
                      <a:pt x="287" y="53"/>
                      <a:pt x="288" y="53"/>
                    </a:cubicBezTo>
                    <a:cubicBezTo>
                      <a:pt x="288" y="54"/>
                      <a:pt x="289" y="55"/>
                      <a:pt x="289" y="55"/>
                    </a:cubicBezTo>
                    <a:cubicBezTo>
                      <a:pt x="290" y="61"/>
                      <a:pt x="290" y="61"/>
                      <a:pt x="290" y="61"/>
                    </a:cubicBezTo>
                    <a:cubicBezTo>
                      <a:pt x="290" y="62"/>
                      <a:pt x="290" y="62"/>
                      <a:pt x="290" y="63"/>
                    </a:cubicBezTo>
                    <a:cubicBezTo>
                      <a:pt x="290" y="64"/>
                      <a:pt x="290" y="64"/>
                      <a:pt x="289" y="65"/>
                    </a:cubicBezTo>
                    <a:cubicBezTo>
                      <a:pt x="289" y="65"/>
                      <a:pt x="289" y="65"/>
                      <a:pt x="289" y="65"/>
                    </a:cubicBezTo>
                    <a:cubicBezTo>
                      <a:pt x="289" y="66"/>
                      <a:pt x="289" y="66"/>
                      <a:pt x="289" y="66"/>
                    </a:cubicBezTo>
                    <a:cubicBezTo>
                      <a:pt x="289" y="67"/>
                      <a:pt x="289" y="67"/>
                      <a:pt x="288" y="68"/>
                    </a:cubicBezTo>
                    <a:cubicBezTo>
                      <a:pt x="288" y="69"/>
                      <a:pt x="288" y="69"/>
                      <a:pt x="288" y="69"/>
                    </a:cubicBezTo>
                    <a:cubicBezTo>
                      <a:pt x="288" y="70"/>
                      <a:pt x="287" y="70"/>
                      <a:pt x="287" y="70"/>
                    </a:cubicBezTo>
                    <a:cubicBezTo>
                      <a:pt x="286" y="71"/>
                      <a:pt x="286" y="72"/>
                      <a:pt x="285" y="73"/>
                    </a:cubicBezTo>
                    <a:cubicBezTo>
                      <a:pt x="280" y="76"/>
                      <a:pt x="280" y="76"/>
                      <a:pt x="280" y="76"/>
                    </a:cubicBezTo>
                    <a:cubicBezTo>
                      <a:pt x="258" y="94"/>
                      <a:pt x="258" y="94"/>
                      <a:pt x="258" y="94"/>
                    </a:cubicBezTo>
                    <a:cubicBezTo>
                      <a:pt x="257" y="95"/>
                      <a:pt x="256" y="96"/>
                      <a:pt x="255" y="96"/>
                    </a:cubicBezTo>
                    <a:cubicBezTo>
                      <a:pt x="254" y="97"/>
                      <a:pt x="254" y="97"/>
                      <a:pt x="253" y="97"/>
                    </a:cubicBezTo>
                    <a:cubicBezTo>
                      <a:pt x="253" y="97"/>
                      <a:pt x="252" y="98"/>
                      <a:pt x="252" y="98"/>
                    </a:cubicBezTo>
                    <a:cubicBezTo>
                      <a:pt x="251" y="99"/>
                      <a:pt x="251" y="99"/>
                      <a:pt x="251" y="99"/>
                    </a:cubicBezTo>
                    <a:cubicBezTo>
                      <a:pt x="250" y="120"/>
                      <a:pt x="250" y="120"/>
                      <a:pt x="250" y="120"/>
                    </a:cubicBezTo>
                    <a:cubicBezTo>
                      <a:pt x="249" y="115"/>
                      <a:pt x="244" y="111"/>
                      <a:pt x="238" y="111"/>
                    </a:cubicBezTo>
                    <a:cubicBezTo>
                      <a:pt x="114" y="111"/>
                      <a:pt x="114" y="111"/>
                      <a:pt x="114" y="111"/>
                    </a:cubicBezTo>
                    <a:cubicBezTo>
                      <a:pt x="127" y="120"/>
                      <a:pt x="127" y="120"/>
                      <a:pt x="127" y="120"/>
                    </a:cubicBezTo>
                    <a:cubicBezTo>
                      <a:pt x="161" y="120"/>
                      <a:pt x="161" y="120"/>
                      <a:pt x="161" y="120"/>
                    </a:cubicBezTo>
                    <a:cubicBezTo>
                      <a:pt x="164" y="122"/>
                      <a:pt x="164" y="122"/>
                      <a:pt x="164" y="122"/>
                    </a:cubicBezTo>
                    <a:cubicBezTo>
                      <a:pt x="171" y="125"/>
                      <a:pt x="171" y="125"/>
                      <a:pt x="171" y="125"/>
                    </a:cubicBezTo>
                    <a:cubicBezTo>
                      <a:pt x="173" y="128"/>
                      <a:pt x="173" y="128"/>
                      <a:pt x="173" y="128"/>
                    </a:cubicBezTo>
                    <a:cubicBezTo>
                      <a:pt x="175" y="131"/>
                      <a:pt x="175" y="131"/>
                      <a:pt x="175" y="131"/>
                    </a:cubicBezTo>
                    <a:cubicBezTo>
                      <a:pt x="176" y="134"/>
                      <a:pt x="176" y="134"/>
                      <a:pt x="176" y="134"/>
                    </a:cubicBezTo>
                    <a:cubicBezTo>
                      <a:pt x="176" y="148"/>
                      <a:pt x="176" y="148"/>
                      <a:pt x="176" y="148"/>
                    </a:cubicBezTo>
                    <a:cubicBezTo>
                      <a:pt x="175" y="152"/>
                      <a:pt x="175" y="152"/>
                      <a:pt x="175" y="152"/>
                    </a:cubicBezTo>
                    <a:cubicBezTo>
                      <a:pt x="173" y="155"/>
                      <a:pt x="173" y="155"/>
                      <a:pt x="173" y="155"/>
                    </a:cubicBezTo>
                    <a:cubicBezTo>
                      <a:pt x="171" y="157"/>
                      <a:pt x="171" y="157"/>
                      <a:pt x="171" y="157"/>
                    </a:cubicBezTo>
                    <a:cubicBezTo>
                      <a:pt x="164" y="161"/>
                      <a:pt x="164" y="161"/>
                      <a:pt x="164" y="161"/>
                    </a:cubicBezTo>
                    <a:cubicBezTo>
                      <a:pt x="161" y="162"/>
                      <a:pt x="161" y="162"/>
                      <a:pt x="161" y="162"/>
                    </a:cubicBezTo>
                    <a:cubicBezTo>
                      <a:pt x="121" y="162"/>
                      <a:pt x="121" y="162"/>
                      <a:pt x="121" y="162"/>
                    </a:cubicBezTo>
                    <a:cubicBezTo>
                      <a:pt x="118" y="162"/>
                      <a:pt x="115" y="162"/>
                      <a:pt x="113" y="161"/>
                    </a:cubicBezTo>
                    <a:cubicBezTo>
                      <a:pt x="109" y="159"/>
                      <a:pt x="109" y="159"/>
                      <a:pt x="109" y="159"/>
                    </a:cubicBezTo>
                    <a:cubicBezTo>
                      <a:pt x="67" y="130"/>
                      <a:pt x="67" y="130"/>
                      <a:pt x="67" y="130"/>
                    </a:cubicBezTo>
                    <a:cubicBezTo>
                      <a:pt x="65" y="127"/>
                      <a:pt x="65" y="127"/>
                      <a:pt x="65" y="127"/>
                    </a:cubicBezTo>
                    <a:cubicBezTo>
                      <a:pt x="63" y="125"/>
                      <a:pt x="63" y="125"/>
                      <a:pt x="63" y="125"/>
                    </a:cubicBezTo>
                    <a:cubicBezTo>
                      <a:pt x="61" y="122"/>
                      <a:pt x="61" y="122"/>
                      <a:pt x="61" y="122"/>
                    </a:cubicBezTo>
                    <a:cubicBezTo>
                      <a:pt x="60" y="118"/>
                      <a:pt x="60" y="118"/>
                      <a:pt x="60" y="118"/>
                    </a:cubicBezTo>
                    <a:cubicBezTo>
                      <a:pt x="60" y="111"/>
                      <a:pt x="60" y="111"/>
                      <a:pt x="60" y="111"/>
                    </a:cubicBezTo>
                    <a:cubicBezTo>
                      <a:pt x="42" y="111"/>
                      <a:pt x="42" y="111"/>
                      <a:pt x="42" y="111"/>
                    </a:cubicBezTo>
                    <a:cubicBezTo>
                      <a:pt x="43" y="111"/>
                      <a:pt x="44" y="110"/>
                      <a:pt x="45" y="109"/>
                    </a:cubicBezTo>
                    <a:cubicBezTo>
                      <a:pt x="50" y="106"/>
                      <a:pt x="50" y="106"/>
                      <a:pt x="50" y="106"/>
                    </a:cubicBezTo>
                    <a:cubicBezTo>
                      <a:pt x="44" y="105"/>
                      <a:pt x="44" y="105"/>
                      <a:pt x="44" y="105"/>
                    </a:cubicBezTo>
                    <a:cubicBezTo>
                      <a:pt x="42" y="104"/>
                      <a:pt x="40" y="103"/>
                      <a:pt x="38" y="102"/>
                    </a:cubicBezTo>
                    <a:cubicBezTo>
                      <a:pt x="37" y="101"/>
                      <a:pt x="37" y="101"/>
                      <a:pt x="37" y="101"/>
                    </a:cubicBezTo>
                    <a:cubicBezTo>
                      <a:pt x="32" y="97"/>
                      <a:pt x="28" y="92"/>
                      <a:pt x="26" y="86"/>
                    </a:cubicBezTo>
                    <a:cubicBezTo>
                      <a:pt x="26" y="85"/>
                      <a:pt x="26" y="85"/>
                      <a:pt x="26" y="85"/>
                    </a:cubicBezTo>
                    <a:cubicBezTo>
                      <a:pt x="26" y="84"/>
                      <a:pt x="26" y="83"/>
                      <a:pt x="26" y="82"/>
                    </a:cubicBezTo>
                    <a:cubicBezTo>
                      <a:pt x="26" y="81"/>
                      <a:pt x="26" y="81"/>
                      <a:pt x="26" y="81"/>
                    </a:cubicBezTo>
                    <a:cubicBezTo>
                      <a:pt x="25" y="80"/>
                      <a:pt x="25" y="80"/>
                      <a:pt x="25" y="80"/>
                    </a:cubicBezTo>
                    <a:cubicBezTo>
                      <a:pt x="25" y="80"/>
                      <a:pt x="25" y="79"/>
                      <a:pt x="24" y="79"/>
                    </a:cubicBezTo>
                    <a:cubicBezTo>
                      <a:pt x="24" y="79"/>
                      <a:pt x="24" y="79"/>
                      <a:pt x="24" y="79"/>
                    </a:cubicBezTo>
                    <a:cubicBezTo>
                      <a:pt x="22" y="70"/>
                      <a:pt x="23" y="61"/>
                      <a:pt x="27" y="53"/>
                    </a:cubicBezTo>
                    <a:cubicBezTo>
                      <a:pt x="29" y="49"/>
                      <a:pt x="29" y="49"/>
                      <a:pt x="29" y="49"/>
                    </a:cubicBezTo>
                    <a:cubicBezTo>
                      <a:pt x="14" y="49"/>
                      <a:pt x="14" y="49"/>
                      <a:pt x="14" y="49"/>
                    </a:cubicBezTo>
                    <a:cubicBezTo>
                      <a:pt x="6" y="49"/>
                      <a:pt x="0" y="56"/>
                      <a:pt x="0" y="64"/>
                    </a:cubicBezTo>
                    <a:cubicBezTo>
                      <a:pt x="0" y="97"/>
                      <a:pt x="0" y="97"/>
                      <a:pt x="0" y="97"/>
                    </a:cubicBezTo>
                    <a:cubicBezTo>
                      <a:pt x="0" y="103"/>
                      <a:pt x="4" y="109"/>
                      <a:pt x="10" y="111"/>
                    </a:cubicBezTo>
                    <a:cubicBezTo>
                      <a:pt x="4" y="112"/>
                      <a:pt x="0" y="117"/>
                      <a:pt x="0" y="123"/>
                    </a:cubicBezTo>
                    <a:cubicBezTo>
                      <a:pt x="0" y="196"/>
                      <a:pt x="0" y="196"/>
                      <a:pt x="0" y="196"/>
                    </a:cubicBezTo>
                    <a:cubicBezTo>
                      <a:pt x="0" y="202"/>
                      <a:pt x="5" y="207"/>
                      <a:pt x="11" y="207"/>
                    </a:cubicBezTo>
                    <a:cubicBezTo>
                      <a:pt x="238" y="207"/>
                      <a:pt x="238" y="207"/>
                      <a:pt x="238" y="207"/>
                    </a:cubicBezTo>
                    <a:cubicBezTo>
                      <a:pt x="245" y="207"/>
                      <a:pt x="250" y="202"/>
                      <a:pt x="250" y="196"/>
                    </a:cubicBezTo>
                    <a:cubicBezTo>
                      <a:pt x="250" y="141"/>
                      <a:pt x="250" y="141"/>
                      <a:pt x="250" y="141"/>
                    </a:cubicBezTo>
                    <a:cubicBezTo>
                      <a:pt x="251" y="142"/>
                      <a:pt x="251" y="143"/>
                      <a:pt x="252" y="144"/>
                    </a:cubicBezTo>
                    <a:cubicBezTo>
                      <a:pt x="254" y="146"/>
                      <a:pt x="258" y="148"/>
                      <a:pt x="261" y="148"/>
                    </a:cubicBezTo>
                    <a:cubicBezTo>
                      <a:pt x="302" y="148"/>
                      <a:pt x="302" y="148"/>
                      <a:pt x="302" y="148"/>
                    </a:cubicBezTo>
                    <a:cubicBezTo>
                      <a:pt x="308" y="148"/>
                      <a:pt x="315" y="143"/>
                      <a:pt x="315" y="135"/>
                    </a:cubicBezTo>
                    <a:lnTo>
                      <a:pt x="310" y="51"/>
                    </a:lnTo>
                    <a:close/>
                    <a:moveTo>
                      <a:pt x="263" y="13"/>
                    </a:moveTo>
                    <a:cubicBezTo>
                      <a:pt x="263" y="11"/>
                      <a:pt x="263" y="8"/>
                      <a:pt x="265" y="5"/>
                    </a:cubicBezTo>
                    <a:cubicBezTo>
                      <a:pt x="299" y="5"/>
                      <a:pt x="299" y="5"/>
                      <a:pt x="299" y="5"/>
                    </a:cubicBezTo>
                    <a:cubicBezTo>
                      <a:pt x="300" y="8"/>
                      <a:pt x="301" y="11"/>
                      <a:pt x="301" y="13"/>
                    </a:cubicBezTo>
                    <a:cubicBezTo>
                      <a:pt x="301" y="25"/>
                      <a:pt x="292" y="35"/>
                      <a:pt x="282" y="35"/>
                    </a:cubicBezTo>
                    <a:cubicBezTo>
                      <a:pt x="278" y="35"/>
                      <a:pt x="274" y="33"/>
                      <a:pt x="271" y="31"/>
                    </a:cubicBezTo>
                    <a:cubicBezTo>
                      <a:pt x="265" y="26"/>
                      <a:pt x="263" y="20"/>
                      <a:pt x="263" y="13"/>
                    </a:cubicBezTo>
                    <a:close/>
                    <a:moveTo>
                      <a:pt x="259" y="49"/>
                    </a:moveTo>
                    <a:cubicBezTo>
                      <a:pt x="260" y="47"/>
                      <a:pt x="262" y="45"/>
                      <a:pt x="265" y="45"/>
                    </a:cubicBezTo>
                    <a:lnTo>
                      <a:pt x="259" y="49"/>
                    </a:lnTo>
                    <a:close/>
                    <a:moveTo>
                      <a:pt x="205" y="61"/>
                    </a:moveTo>
                    <a:cubicBezTo>
                      <a:pt x="204" y="61"/>
                      <a:pt x="204" y="61"/>
                      <a:pt x="203" y="62"/>
                    </a:cubicBezTo>
                    <a:cubicBezTo>
                      <a:pt x="203" y="62"/>
                      <a:pt x="202" y="63"/>
                      <a:pt x="201" y="63"/>
                    </a:cubicBezTo>
                    <a:cubicBezTo>
                      <a:pt x="200" y="63"/>
                      <a:pt x="199" y="64"/>
                      <a:pt x="199" y="64"/>
                    </a:cubicBezTo>
                    <a:cubicBezTo>
                      <a:pt x="197" y="65"/>
                      <a:pt x="196" y="66"/>
                      <a:pt x="195" y="66"/>
                    </a:cubicBezTo>
                    <a:cubicBezTo>
                      <a:pt x="195" y="67"/>
                      <a:pt x="194" y="67"/>
                      <a:pt x="194" y="67"/>
                    </a:cubicBezTo>
                    <a:cubicBezTo>
                      <a:pt x="192" y="68"/>
                      <a:pt x="191" y="69"/>
                      <a:pt x="190" y="69"/>
                    </a:cubicBezTo>
                    <a:cubicBezTo>
                      <a:pt x="189" y="70"/>
                      <a:pt x="187" y="71"/>
                      <a:pt x="186" y="71"/>
                    </a:cubicBezTo>
                    <a:cubicBezTo>
                      <a:pt x="185" y="72"/>
                      <a:pt x="185" y="72"/>
                      <a:pt x="185" y="72"/>
                    </a:cubicBezTo>
                    <a:cubicBezTo>
                      <a:pt x="185" y="72"/>
                      <a:pt x="185" y="72"/>
                      <a:pt x="185" y="72"/>
                    </a:cubicBezTo>
                    <a:cubicBezTo>
                      <a:pt x="184" y="73"/>
                      <a:pt x="184" y="73"/>
                      <a:pt x="184" y="73"/>
                    </a:cubicBezTo>
                    <a:cubicBezTo>
                      <a:pt x="183" y="73"/>
                      <a:pt x="183" y="73"/>
                      <a:pt x="182" y="74"/>
                    </a:cubicBezTo>
                    <a:cubicBezTo>
                      <a:pt x="182" y="74"/>
                      <a:pt x="182" y="74"/>
                      <a:pt x="182" y="74"/>
                    </a:cubicBezTo>
                    <a:cubicBezTo>
                      <a:pt x="181" y="73"/>
                      <a:pt x="180" y="72"/>
                      <a:pt x="179" y="71"/>
                    </a:cubicBezTo>
                    <a:cubicBezTo>
                      <a:pt x="178" y="68"/>
                      <a:pt x="177" y="64"/>
                      <a:pt x="176" y="61"/>
                    </a:cubicBezTo>
                    <a:cubicBezTo>
                      <a:pt x="174" y="58"/>
                      <a:pt x="173" y="55"/>
                      <a:pt x="172" y="52"/>
                    </a:cubicBezTo>
                    <a:cubicBezTo>
                      <a:pt x="172" y="50"/>
                      <a:pt x="171" y="49"/>
                      <a:pt x="171" y="47"/>
                    </a:cubicBezTo>
                    <a:cubicBezTo>
                      <a:pt x="169" y="43"/>
                      <a:pt x="167" y="38"/>
                      <a:pt x="165" y="34"/>
                    </a:cubicBezTo>
                    <a:cubicBezTo>
                      <a:pt x="165" y="32"/>
                      <a:pt x="165" y="30"/>
                      <a:pt x="166" y="29"/>
                    </a:cubicBezTo>
                    <a:cubicBezTo>
                      <a:pt x="166" y="28"/>
                      <a:pt x="167" y="28"/>
                      <a:pt x="167" y="28"/>
                    </a:cubicBezTo>
                    <a:cubicBezTo>
                      <a:pt x="172" y="26"/>
                      <a:pt x="178" y="25"/>
                      <a:pt x="183" y="24"/>
                    </a:cubicBezTo>
                    <a:cubicBezTo>
                      <a:pt x="184" y="23"/>
                      <a:pt x="184" y="23"/>
                      <a:pt x="184" y="23"/>
                    </a:cubicBezTo>
                    <a:cubicBezTo>
                      <a:pt x="184" y="23"/>
                      <a:pt x="185" y="23"/>
                      <a:pt x="185" y="23"/>
                    </a:cubicBezTo>
                    <a:cubicBezTo>
                      <a:pt x="186" y="23"/>
                      <a:pt x="187" y="23"/>
                      <a:pt x="188" y="22"/>
                    </a:cubicBezTo>
                    <a:cubicBezTo>
                      <a:pt x="189" y="22"/>
                      <a:pt x="189" y="22"/>
                      <a:pt x="190" y="22"/>
                    </a:cubicBezTo>
                    <a:cubicBezTo>
                      <a:pt x="190" y="22"/>
                      <a:pt x="190" y="22"/>
                      <a:pt x="190" y="22"/>
                    </a:cubicBezTo>
                    <a:cubicBezTo>
                      <a:pt x="191" y="22"/>
                      <a:pt x="191" y="22"/>
                      <a:pt x="191" y="22"/>
                    </a:cubicBezTo>
                    <a:cubicBezTo>
                      <a:pt x="191" y="21"/>
                      <a:pt x="191" y="21"/>
                      <a:pt x="191" y="21"/>
                    </a:cubicBezTo>
                    <a:cubicBezTo>
                      <a:pt x="192" y="21"/>
                      <a:pt x="192" y="21"/>
                      <a:pt x="193" y="21"/>
                    </a:cubicBezTo>
                    <a:cubicBezTo>
                      <a:pt x="194" y="21"/>
                      <a:pt x="195" y="20"/>
                      <a:pt x="196" y="20"/>
                    </a:cubicBezTo>
                    <a:cubicBezTo>
                      <a:pt x="197" y="20"/>
                      <a:pt x="197" y="20"/>
                      <a:pt x="198" y="19"/>
                    </a:cubicBezTo>
                    <a:cubicBezTo>
                      <a:pt x="199" y="19"/>
                      <a:pt x="200" y="19"/>
                      <a:pt x="201" y="19"/>
                    </a:cubicBezTo>
                    <a:cubicBezTo>
                      <a:pt x="201" y="18"/>
                      <a:pt x="202" y="18"/>
                      <a:pt x="203" y="18"/>
                    </a:cubicBezTo>
                    <a:cubicBezTo>
                      <a:pt x="204" y="18"/>
                      <a:pt x="205" y="18"/>
                      <a:pt x="205" y="17"/>
                    </a:cubicBezTo>
                    <a:cubicBezTo>
                      <a:pt x="206" y="17"/>
                      <a:pt x="207" y="17"/>
                      <a:pt x="207" y="17"/>
                    </a:cubicBezTo>
                    <a:cubicBezTo>
                      <a:pt x="208" y="17"/>
                      <a:pt x="208" y="17"/>
                      <a:pt x="209" y="17"/>
                    </a:cubicBezTo>
                    <a:cubicBezTo>
                      <a:pt x="210" y="17"/>
                      <a:pt x="210" y="17"/>
                      <a:pt x="210" y="17"/>
                    </a:cubicBezTo>
                    <a:cubicBezTo>
                      <a:pt x="210" y="17"/>
                      <a:pt x="210" y="17"/>
                      <a:pt x="210" y="17"/>
                    </a:cubicBezTo>
                    <a:cubicBezTo>
                      <a:pt x="210" y="17"/>
                      <a:pt x="211" y="18"/>
                      <a:pt x="211" y="19"/>
                    </a:cubicBezTo>
                    <a:cubicBezTo>
                      <a:pt x="212" y="20"/>
                      <a:pt x="212" y="22"/>
                      <a:pt x="213" y="23"/>
                    </a:cubicBezTo>
                    <a:cubicBezTo>
                      <a:pt x="213" y="24"/>
                      <a:pt x="214" y="25"/>
                      <a:pt x="214" y="26"/>
                    </a:cubicBezTo>
                    <a:cubicBezTo>
                      <a:pt x="215" y="27"/>
                      <a:pt x="215" y="28"/>
                      <a:pt x="215" y="29"/>
                    </a:cubicBezTo>
                    <a:cubicBezTo>
                      <a:pt x="216" y="31"/>
                      <a:pt x="216" y="32"/>
                      <a:pt x="217" y="33"/>
                    </a:cubicBezTo>
                    <a:cubicBezTo>
                      <a:pt x="218" y="36"/>
                      <a:pt x="219" y="38"/>
                      <a:pt x="220" y="41"/>
                    </a:cubicBezTo>
                    <a:cubicBezTo>
                      <a:pt x="220" y="43"/>
                      <a:pt x="221" y="45"/>
                      <a:pt x="222" y="47"/>
                    </a:cubicBezTo>
                    <a:cubicBezTo>
                      <a:pt x="222" y="49"/>
                      <a:pt x="222" y="50"/>
                      <a:pt x="221" y="51"/>
                    </a:cubicBezTo>
                    <a:cubicBezTo>
                      <a:pt x="219" y="52"/>
                      <a:pt x="217" y="53"/>
                      <a:pt x="215" y="55"/>
                    </a:cubicBezTo>
                    <a:lnTo>
                      <a:pt x="205" y="61"/>
                    </a:lnTo>
                    <a:close/>
                    <a:moveTo>
                      <a:pt x="285" y="61"/>
                    </a:moveTo>
                    <a:cubicBezTo>
                      <a:pt x="284" y="63"/>
                      <a:pt x="283" y="66"/>
                      <a:pt x="281" y="68"/>
                    </a:cubicBezTo>
                    <a:cubicBezTo>
                      <a:pt x="256" y="89"/>
                      <a:pt x="256" y="89"/>
                      <a:pt x="256" y="89"/>
                    </a:cubicBezTo>
                    <a:cubicBezTo>
                      <a:pt x="255" y="90"/>
                      <a:pt x="255" y="90"/>
                      <a:pt x="254" y="90"/>
                    </a:cubicBezTo>
                    <a:cubicBezTo>
                      <a:pt x="253" y="90"/>
                      <a:pt x="253" y="91"/>
                      <a:pt x="252" y="91"/>
                    </a:cubicBezTo>
                    <a:cubicBezTo>
                      <a:pt x="251" y="91"/>
                      <a:pt x="251" y="91"/>
                      <a:pt x="251" y="91"/>
                    </a:cubicBezTo>
                    <a:cubicBezTo>
                      <a:pt x="250" y="93"/>
                      <a:pt x="247" y="93"/>
                      <a:pt x="245" y="93"/>
                    </a:cubicBezTo>
                    <a:cubicBezTo>
                      <a:pt x="218" y="82"/>
                      <a:pt x="218" y="82"/>
                      <a:pt x="218" y="82"/>
                    </a:cubicBezTo>
                    <a:cubicBezTo>
                      <a:pt x="216" y="82"/>
                      <a:pt x="216" y="82"/>
                      <a:pt x="216" y="82"/>
                    </a:cubicBezTo>
                    <a:cubicBezTo>
                      <a:pt x="214" y="81"/>
                      <a:pt x="211" y="79"/>
                      <a:pt x="211" y="69"/>
                    </a:cubicBezTo>
                    <a:cubicBezTo>
                      <a:pt x="211" y="68"/>
                      <a:pt x="214" y="66"/>
                      <a:pt x="217" y="65"/>
                    </a:cubicBezTo>
                    <a:cubicBezTo>
                      <a:pt x="218" y="65"/>
                      <a:pt x="218" y="65"/>
                      <a:pt x="218" y="65"/>
                    </a:cubicBezTo>
                    <a:cubicBezTo>
                      <a:pt x="219" y="64"/>
                      <a:pt x="220" y="65"/>
                      <a:pt x="222" y="66"/>
                    </a:cubicBezTo>
                    <a:cubicBezTo>
                      <a:pt x="246" y="74"/>
                      <a:pt x="246" y="74"/>
                      <a:pt x="246" y="74"/>
                    </a:cubicBezTo>
                    <a:cubicBezTo>
                      <a:pt x="270" y="54"/>
                      <a:pt x="270" y="54"/>
                      <a:pt x="270" y="54"/>
                    </a:cubicBezTo>
                    <a:cubicBezTo>
                      <a:pt x="271" y="53"/>
                      <a:pt x="271" y="53"/>
                      <a:pt x="271" y="53"/>
                    </a:cubicBezTo>
                    <a:cubicBezTo>
                      <a:pt x="274" y="52"/>
                      <a:pt x="278" y="52"/>
                      <a:pt x="280" y="54"/>
                    </a:cubicBezTo>
                    <a:cubicBezTo>
                      <a:pt x="281" y="54"/>
                      <a:pt x="281" y="55"/>
                      <a:pt x="282" y="55"/>
                    </a:cubicBezTo>
                    <a:cubicBezTo>
                      <a:pt x="282" y="55"/>
                      <a:pt x="282" y="55"/>
                      <a:pt x="283" y="56"/>
                    </a:cubicBezTo>
                    <a:cubicBezTo>
                      <a:pt x="284" y="57"/>
                      <a:pt x="285" y="59"/>
                      <a:pt x="285" y="61"/>
                    </a:cubicBezTo>
                    <a:close/>
                    <a:moveTo>
                      <a:pt x="5" y="97"/>
                    </a:moveTo>
                    <a:cubicBezTo>
                      <a:pt x="5" y="64"/>
                      <a:pt x="5" y="64"/>
                      <a:pt x="5" y="64"/>
                    </a:cubicBezTo>
                    <a:cubicBezTo>
                      <a:pt x="5" y="59"/>
                      <a:pt x="9" y="55"/>
                      <a:pt x="14" y="55"/>
                    </a:cubicBezTo>
                    <a:cubicBezTo>
                      <a:pt x="21" y="55"/>
                      <a:pt x="21" y="55"/>
                      <a:pt x="21" y="55"/>
                    </a:cubicBezTo>
                    <a:cubicBezTo>
                      <a:pt x="17" y="62"/>
                      <a:pt x="17" y="71"/>
                      <a:pt x="19" y="80"/>
                    </a:cubicBezTo>
                    <a:cubicBezTo>
                      <a:pt x="19" y="81"/>
                      <a:pt x="20" y="82"/>
                      <a:pt x="21" y="83"/>
                    </a:cubicBezTo>
                    <a:cubicBezTo>
                      <a:pt x="21" y="84"/>
                      <a:pt x="21" y="86"/>
                      <a:pt x="22" y="87"/>
                    </a:cubicBezTo>
                    <a:cubicBezTo>
                      <a:pt x="24" y="94"/>
                      <a:pt x="28" y="100"/>
                      <a:pt x="34" y="105"/>
                    </a:cubicBezTo>
                    <a:cubicBezTo>
                      <a:pt x="35" y="106"/>
                      <a:pt x="35" y="106"/>
                      <a:pt x="35" y="106"/>
                    </a:cubicBezTo>
                    <a:cubicBezTo>
                      <a:pt x="36" y="106"/>
                      <a:pt x="36" y="106"/>
                      <a:pt x="37" y="107"/>
                    </a:cubicBezTo>
                    <a:cubicBezTo>
                      <a:pt x="37" y="107"/>
                      <a:pt x="37" y="107"/>
                      <a:pt x="37" y="107"/>
                    </a:cubicBezTo>
                    <a:cubicBezTo>
                      <a:pt x="14" y="107"/>
                      <a:pt x="14" y="107"/>
                      <a:pt x="14" y="107"/>
                    </a:cubicBezTo>
                    <a:cubicBezTo>
                      <a:pt x="9" y="107"/>
                      <a:pt x="5" y="102"/>
                      <a:pt x="5" y="97"/>
                    </a:cubicBezTo>
                    <a:close/>
                    <a:moveTo>
                      <a:pt x="245" y="196"/>
                    </a:moveTo>
                    <a:cubicBezTo>
                      <a:pt x="245" y="199"/>
                      <a:pt x="242" y="202"/>
                      <a:pt x="238" y="202"/>
                    </a:cubicBezTo>
                    <a:cubicBezTo>
                      <a:pt x="11" y="202"/>
                      <a:pt x="11" y="202"/>
                      <a:pt x="11" y="202"/>
                    </a:cubicBezTo>
                    <a:cubicBezTo>
                      <a:pt x="8" y="202"/>
                      <a:pt x="5" y="199"/>
                      <a:pt x="5" y="196"/>
                    </a:cubicBezTo>
                    <a:cubicBezTo>
                      <a:pt x="5" y="123"/>
                      <a:pt x="5" y="123"/>
                      <a:pt x="5" y="123"/>
                    </a:cubicBezTo>
                    <a:cubicBezTo>
                      <a:pt x="5" y="119"/>
                      <a:pt x="8" y="116"/>
                      <a:pt x="11" y="116"/>
                    </a:cubicBezTo>
                    <a:cubicBezTo>
                      <a:pt x="54" y="116"/>
                      <a:pt x="54" y="116"/>
                      <a:pt x="54" y="116"/>
                    </a:cubicBezTo>
                    <a:cubicBezTo>
                      <a:pt x="54" y="118"/>
                      <a:pt x="54" y="118"/>
                      <a:pt x="54" y="118"/>
                    </a:cubicBezTo>
                    <a:cubicBezTo>
                      <a:pt x="56" y="124"/>
                      <a:pt x="56" y="124"/>
                      <a:pt x="56" y="124"/>
                    </a:cubicBezTo>
                    <a:cubicBezTo>
                      <a:pt x="58" y="128"/>
                      <a:pt x="58" y="128"/>
                      <a:pt x="58" y="128"/>
                    </a:cubicBezTo>
                    <a:cubicBezTo>
                      <a:pt x="61" y="131"/>
                      <a:pt x="61" y="131"/>
                      <a:pt x="61" y="131"/>
                    </a:cubicBezTo>
                    <a:cubicBezTo>
                      <a:pt x="64" y="134"/>
                      <a:pt x="64" y="134"/>
                      <a:pt x="64" y="134"/>
                    </a:cubicBezTo>
                    <a:cubicBezTo>
                      <a:pt x="106" y="164"/>
                      <a:pt x="106" y="164"/>
                      <a:pt x="106" y="164"/>
                    </a:cubicBezTo>
                    <a:cubicBezTo>
                      <a:pt x="110" y="166"/>
                      <a:pt x="110" y="166"/>
                      <a:pt x="110" y="166"/>
                    </a:cubicBezTo>
                    <a:cubicBezTo>
                      <a:pt x="111" y="166"/>
                      <a:pt x="111" y="166"/>
                      <a:pt x="111" y="166"/>
                    </a:cubicBezTo>
                    <a:cubicBezTo>
                      <a:pt x="114" y="167"/>
                      <a:pt x="117" y="167"/>
                      <a:pt x="121" y="167"/>
                    </a:cubicBezTo>
                    <a:cubicBezTo>
                      <a:pt x="161" y="167"/>
                      <a:pt x="161" y="167"/>
                      <a:pt x="161" y="167"/>
                    </a:cubicBezTo>
                    <a:cubicBezTo>
                      <a:pt x="166" y="166"/>
                      <a:pt x="166" y="166"/>
                      <a:pt x="166" y="166"/>
                    </a:cubicBezTo>
                    <a:cubicBezTo>
                      <a:pt x="174" y="161"/>
                      <a:pt x="174" y="161"/>
                      <a:pt x="174" y="161"/>
                    </a:cubicBezTo>
                    <a:cubicBezTo>
                      <a:pt x="177" y="158"/>
                      <a:pt x="177" y="158"/>
                      <a:pt x="177" y="158"/>
                    </a:cubicBezTo>
                    <a:cubicBezTo>
                      <a:pt x="180" y="154"/>
                      <a:pt x="180" y="154"/>
                      <a:pt x="180" y="154"/>
                    </a:cubicBezTo>
                    <a:cubicBezTo>
                      <a:pt x="181" y="149"/>
                      <a:pt x="181" y="149"/>
                      <a:pt x="181" y="149"/>
                    </a:cubicBezTo>
                    <a:cubicBezTo>
                      <a:pt x="181" y="134"/>
                      <a:pt x="181" y="134"/>
                      <a:pt x="181" y="134"/>
                    </a:cubicBezTo>
                    <a:cubicBezTo>
                      <a:pt x="180" y="129"/>
                      <a:pt x="180" y="129"/>
                      <a:pt x="180" y="129"/>
                    </a:cubicBezTo>
                    <a:cubicBezTo>
                      <a:pt x="178" y="125"/>
                      <a:pt x="178" y="125"/>
                      <a:pt x="178" y="125"/>
                    </a:cubicBezTo>
                    <a:cubicBezTo>
                      <a:pt x="174" y="122"/>
                      <a:pt x="174" y="122"/>
                      <a:pt x="174" y="122"/>
                    </a:cubicBezTo>
                    <a:cubicBezTo>
                      <a:pt x="167" y="117"/>
                      <a:pt x="167" y="117"/>
                      <a:pt x="167" y="117"/>
                    </a:cubicBezTo>
                    <a:cubicBezTo>
                      <a:pt x="165" y="116"/>
                      <a:pt x="165" y="116"/>
                      <a:pt x="165" y="116"/>
                    </a:cubicBezTo>
                    <a:cubicBezTo>
                      <a:pt x="238" y="116"/>
                      <a:pt x="238" y="116"/>
                      <a:pt x="238" y="116"/>
                    </a:cubicBezTo>
                    <a:cubicBezTo>
                      <a:pt x="242" y="116"/>
                      <a:pt x="245" y="119"/>
                      <a:pt x="245" y="123"/>
                    </a:cubicBezTo>
                    <a:lnTo>
                      <a:pt x="245" y="196"/>
                    </a:lnTo>
                    <a:close/>
                    <a:moveTo>
                      <a:pt x="302" y="143"/>
                    </a:moveTo>
                    <a:cubicBezTo>
                      <a:pt x="261" y="143"/>
                      <a:pt x="261" y="143"/>
                      <a:pt x="261" y="143"/>
                    </a:cubicBezTo>
                    <a:cubicBezTo>
                      <a:pt x="259" y="143"/>
                      <a:pt x="257" y="142"/>
                      <a:pt x="256" y="140"/>
                    </a:cubicBezTo>
                    <a:cubicBezTo>
                      <a:pt x="255" y="139"/>
                      <a:pt x="254" y="138"/>
                      <a:pt x="254" y="135"/>
                    </a:cubicBezTo>
                    <a:cubicBezTo>
                      <a:pt x="256" y="102"/>
                      <a:pt x="256" y="102"/>
                      <a:pt x="256" y="102"/>
                    </a:cubicBezTo>
                    <a:cubicBezTo>
                      <a:pt x="256" y="102"/>
                      <a:pt x="256" y="102"/>
                      <a:pt x="256" y="102"/>
                    </a:cubicBezTo>
                    <a:cubicBezTo>
                      <a:pt x="256" y="102"/>
                      <a:pt x="256" y="102"/>
                      <a:pt x="256" y="101"/>
                    </a:cubicBezTo>
                    <a:cubicBezTo>
                      <a:pt x="257" y="101"/>
                      <a:pt x="257" y="101"/>
                      <a:pt x="257" y="101"/>
                    </a:cubicBezTo>
                    <a:cubicBezTo>
                      <a:pt x="259" y="100"/>
                      <a:pt x="260" y="100"/>
                      <a:pt x="262" y="98"/>
                    </a:cubicBezTo>
                    <a:cubicBezTo>
                      <a:pt x="283" y="80"/>
                      <a:pt x="283" y="80"/>
                      <a:pt x="283" y="80"/>
                    </a:cubicBezTo>
                    <a:cubicBezTo>
                      <a:pt x="289" y="76"/>
                      <a:pt x="289" y="76"/>
                      <a:pt x="289" y="76"/>
                    </a:cubicBezTo>
                    <a:cubicBezTo>
                      <a:pt x="289" y="76"/>
                      <a:pt x="289" y="76"/>
                      <a:pt x="289" y="76"/>
                    </a:cubicBezTo>
                    <a:cubicBezTo>
                      <a:pt x="289" y="75"/>
                      <a:pt x="290" y="75"/>
                      <a:pt x="291" y="74"/>
                    </a:cubicBezTo>
                    <a:cubicBezTo>
                      <a:pt x="291" y="74"/>
                      <a:pt x="292" y="73"/>
                      <a:pt x="292" y="73"/>
                    </a:cubicBezTo>
                    <a:cubicBezTo>
                      <a:pt x="293" y="72"/>
                      <a:pt x="293" y="72"/>
                      <a:pt x="293" y="72"/>
                    </a:cubicBezTo>
                    <a:cubicBezTo>
                      <a:pt x="293" y="72"/>
                      <a:pt x="293" y="72"/>
                      <a:pt x="293" y="72"/>
                    </a:cubicBezTo>
                    <a:cubicBezTo>
                      <a:pt x="293" y="71"/>
                      <a:pt x="293" y="71"/>
                      <a:pt x="293" y="70"/>
                    </a:cubicBezTo>
                    <a:cubicBezTo>
                      <a:pt x="294" y="69"/>
                      <a:pt x="294" y="68"/>
                      <a:pt x="294" y="67"/>
                    </a:cubicBezTo>
                    <a:cubicBezTo>
                      <a:pt x="295" y="66"/>
                      <a:pt x="295" y="65"/>
                      <a:pt x="295" y="64"/>
                    </a:cubicBezTo>
                    <a:cubicBezTo>
                      <a:pt x="295" y="63"/>
                      <a:pt x="295" y="63"/>
                      <a:pt x="295" y="62"/>
                    </a:cubicBezTo>
                    <a:cubicBezTo>
                      <a:pt x="296" y="61"/>
                      <a:pt x="296" y="61"/>
                      <a:pt x="296" y="61"/>
                    </a:cubicBezTo>
                    <a:cubicBezTo>
                      <a:pt x="294" y="53"/>
                      <a:pt x="294" y="53"/>
                      <a:pt x="294" y="53"/>
                    </a:cubicBezTo>
                    <a:cubicBezTo>
                      <a:pt x="294" y="52"/>
                      <a:pt x="294" y="52"/>
                      <a:pt x="294" y="52"/>
                    </a:cubicBezTo>
                    <a:cubicBezTo>
                      <a:pt x="293" y="52"/>
                      <a:pt x="293" y="51"/>
                      <a:pt x="292" y="50"/>
                    </a:cubicBezTo>
                    <a:cubicBezTo>
                      <a:pt x="291" y="50"/>
                      <a:pt x="291" y="49"/>
                      <a:pt x="290" y="48"/>
                    </a:cubicBezTo>
                    <a:cubicBezTo>
                      <a:pt x="289" y="47"/>
                      <a:pt x="289" y="47"/>
                      <a:pt x="289" y="47"/>
                    </a:cubicBezTo>
                    <a:cubicBezTo>
                      <a:pt x="288" y="46"/>
                      <a:pt x="287" y="45"/>
                      <a:pt x="286" y="45"/>
                    </a:cubicBezTo>
                    <a:cubicBezTo>
                      <a:pt x="297" y="45"/>
                      <a:pt x="297" y="45"/>
                      <a:pt x="297" y="45"/>
                    </a:cubicBezTo>
                    <a:cubicBezTo>
                      <a:pt x="301" y="45"/>
                      <a:pt x="304" y="48"/>
                      <a:pt x="305" y="51"/>
                    </a:cubicBezTo>
                    <a:cubicBezTo>
                      <a:pt x="309" y="135"/>
                      <a:pt x="309" y="135"/>
                      <a:pt x="309" y="135"/>
                    </a:cubicBezTo>
                    <a:cubicBezTo>
                      <a:pt x="309" y="140"/>
                      <a:pt x="306" y="143"/>
                      <a:pt x="302" y="143"/>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2" name="Freeform 370"/>
              <p:cNvSpPr>
                <a:spLocks noEditPoints="1"/>
              </p:cNvSpPr>
              <p:nvPr/>
            </p:nvSpPr>
            <p:spPr bwMode="auto">
              <a:xfrm>
                <a:off x="5253038" y="11525250"/>
                <a:ext cx="158750" cy="298450"/>
              </a:xfrm>
              <a:custGeom>
                <a:avLst/>
                <a:gdLst/>
                <a:ahLst/>
                <a:cxnLst>
                  <a:cxn ang="0">
                    <a:pos x="20" y="170"/>
                  </a:cxn>
                  <a:cxn ang="0">
                    <a:pos x="22" y="188"/>
                  </a:cxn>
                  <a:cxn ang="0">
                    <a:pos x="78" y="188"/>
                  </a:cxn>
                  <a:cxn ang="0">
                    <a:pos x="100" y="0"/>
                  </a:cxn>
                  <a:cxn ang="0">
                    <a:pos x="0" y="0"/>
                  </a:cxn>
                  <a:cxn ang="0">
                    <a:pos x="20" y="170"/>
                  </a:cxn>
                  <a:cxn ang="0">
                    <a:pos x="70" y="178"/>
                  </a:cxn>
                  <a:cxn ang="0">
                    <a:pos x="30" y="178"/>
                  </a:cxn>
                  <a:cxn ang="0">
                    <a:pos x="12" y="10"/>
                  </a:cxn>
                  <a:cxn ang="0">
                    <a:pos x="88" y="10"/>
                  </a:cxn>
                  <a:cxn ang="0">
                    <a:pos x="70" y="178"/>
                  </a:cxn>
                </a:cxnLst>
                <a:rect l="0" t="0" r="r" b="b"/>
                <a:pathLst>
                  <a:path w="100" h="188">
                    <a:moveTo>
                      <a:pt x="20" y="170"/>
                    </a:moveTo>
                    <a:lnTo>
                      <a:pt x="22" y="188"/>
                    </a:lnTo>
                    <a:lnTo>
                      <a:pt x="78" y="188"/>
                    </a:lnTo>
                    <a:lnTo>
                      <a:pt x="100" y="0"/>
                    </a:lnTo>
                    <a:lnTo>
                      <a:pt x="0" y="0"/>
                    </a:lnTo>
                    <a:lnTo>
                      <a:pt x="20" y="170"/>
                    </a:lnTo>
                    <a:close/>
                    <a:moveTo>
                      <a:pt x="70" y="178"/>
                    </a:moveTo>
                    <a:lnTo>
                      <a:pt x="30" y="178"/>
                    </a:lnTo>
                    <a:lnTo>
                      <a:pt x="12" y="10"/>
                    </a:lnTo>
                    <a:lnTo>
                      <a:pt x="88" y="10"/>
                    </a:lnTo>
                    <a:lnTo>
                      <a:pt x="70" y="178"/>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3" name="Freeform 371"/>
              <p:cNvSpPr>
                <a:spLocks noEditPoints="1"/>
              </p:cNvSpPr>
              <p:nvPr/>
            </p:nvSpPr>
            <p:spPr bwMode="auto">
              <a:xfrm>
                <a:off x="4513263" y="11195050"/>
                <a:ext cx="171450" cy="180975"/>
              </a:xfrm>
              <a:custGeom>
                <a:avLst/>
                <a:gdLst/>
                <a:ahLst/>
                <a:cxnLst>
                  <a:cxn ang="0">
                    <a:pos x="3" y="34"/>
                  </a:cxn>
                  <a:cxn ang="0">
                    <a:pos x="3" y="34"/>
                  </a:cxn>
                  <a:cxn ang="0">
                    <a:pos x="4" y="35"/>
                  </a:cxn>
                  <a:cxn ang="0">
                    <a:pos x="4" y="35"/>
                  </a:cxn>
                  <a:cxn ang="0">
                    <a:pos x="4" y="36"/>
                  </a:cxn>
                  <a:cxn ang="0">
                    <a:pos x="5" y="39"/>
                  </a:cxn>
                  <a:cxn ang="0">
                    <a:pos x="10" y="48"/>
                  </a:cxn>
                  <a:cxn ang="0">
                    <a:pos x="30" y="57"/>
                  </a:cxn>
                  <a:cxn ang="0">
                    <a:pos x="37" y="56"/>
                  </a:cxn>
                  <a:cxn ang="0">
                    <a:pos x="50" y="45"/>
                  </a:cxn>
                  <a:cxn ang="0">
                    <a:pos x="52" y="24"/>
                  </a:cxn>
                  <a:cxn ang="0">
                    <a:pos x="51" y="22"/>
                  </a:cxn>
                  <a:cxn ang="0">
                    <a:pos x="51" y="22"/>
                  </a:cxn>
                  <a:cxn ang="0">
                    <a:pos x="50" y="20"/>
                  </a:cxn>
                  <a:cxn ang="0">
                    <a:pos x="50" y="19"/>
                  </a:cxn>
                  <a:cxn ang="0">
                    <a:pos x="26" y="0"/>
                  </a:cxn>
                  <a:cxn ang="0">
                    <a:pos x="19" y="1"/>
                  </a:cxn>
                  <a:cxn ang="0">
                    <a:pos x="18" y="1"/>
                  </a:cxn>
                  <a:cxn ang="0">
                    <a:pos x="10" y="5"/>
                  </a:cxn>
                  <a:cxn ang="0">
                    <a:pos x="10" y="6"/>
                  </a:cxn>
                  <a:cxn ang="0">
                    <a:pos x="3" y="34"/>
                  </a:cxn>
                  <a:cxn ang="0">
                    <a:pos x="14" y="10"/>
                  </a:cxn>
                  <a:cxn ang="0">
                    <a:pos x="21" y="6"/>
                  </a:cxn>
                  <a:cxn ang="0">
                    <a:pos x="26" y="5"/>
                  </a:cxn>
                  <a:cxn ang="0">
                    <a:pos x="45" y="20"/>
                  </a:cxn>
                  <a:cxn ang="0">
                    <a:pos x="46" y="22"/>
                  </a:cxn>
                  <a:cxn ang="0">
                    <a:pos x="46" y="24"/>
                  </a:cxn>
                  <a:cxn ang="0">
                    <a:pos x="46" y="24"/>
                  </a:cxn>
                  <a:cxn ang="0">
                    <a:pos x="47" y="25"/>
                  </a:cxn>
                  <a:cxn ang="0">
                    <a:pos x="45" y="42"/>
                  </a:cxn>
                  <a:cxn ang="0">
                    <a:pos x="35" y="51"/>
                  </a:cxn>
                  <a:cxn ang="0">
                    <a:pos x="30" y="52"/>
                  </a:cxn>
                  <a:cxn ang="0">
                    <a:pos x="30" y="52"/>
                  </a:cxn>
                  <a:cxn ang="0">
                    <a:pos x="14" y="45"/>
                  </a:cxn>
                  <a:cxn ang="0">
                    <a:pos x="10" y="37"/>
                  </a:cxn>
                  <a:cxn ang="0">
                    <a:pos x="10" y="37"/>
                  </a:cxn>
                  <a:cxn ang="0">
                    <a:pos x="10" y="36"/>
                  </a:cxn>
                  <a:cxn ang="0">
                    <a:pos x="10" y="35"/>
                  </a:cxn>
                  <a:cxn ang="0">
                    <a:pos x="10" y="34"/>
                  </a:cxn>
                  <a:cxn ang="0">
                    <a:pos x="9" y="33"/>
                  </a:cxn>
                  <a:cxn ang="0">
                    <a:pos x="9" y="33"/>
                  </a:cxn>
                  <a:cxn ang="0">
                    <a:pos x="8" y="32"/>
                  </a:cxn>
                  <a:cxn ang="0">
                    <a:pos x="14" y="10"/>
                  </a:cxn>
                </a:cxnLst>
                <a:rect l="0" t="0" r="r" b="b"/>
                <a:pathLst>
                  <a:path w="54" h="57">
                    <a:moveTo>
                      <a:pt x="3" y="34"/>
                    </a:moveTo>
                    <a:cubicBezTo>
                      <a:pt x="3" y="34"/>
                      <a:pt x="3" y="34"/>
                      <a:pt x="3" y="34"/>
                    </a:cubicBezTo>
                    <a:cubicBezTo>
                      <a:pt x="4" y="35"/>
                      <a:pt x="4" y="35"/>
                      <a:pt x="4" y="35"/>
                    </a:cubicBezTo>
                    <a:cubicBezTo>
                      <a:pt x="4" y="35"/>
                      <a:pt x="4" y="35"/>
                      <a:pt x="4" y="35"/>
                    </a:cubicBezTo>
                    <a:cubicBezTo>
                      <a:pt x="4" y="35"/>
                      <a:pt x="4" y="36"/>
                      <a:pt x="4" y="36"/>
                    </a:cubicBezTo>
                    <a:cubicBezTo>
                      <a:pt x="4" y="37"/>
                      <a:pt x="5" y="38"/>
                      <a:pt x="5" y="39"/>
                    </a:cubicBezTo>
                    <a:cubicBezTo>
                      <a:pt x="6" y="42"/>
                      <a:pt x="8" y="45"/>
                      <a:pt x="10" y="48"/>
                    </a:cubicBezTo>
                    <a:cubicBezTo>
                      <a:pt x="15" y="54"/>
                      <a:pt x="23" y="57"/>
                      <a:pt x="30" y="57"/>
                    </a:cubicBezTo>
                    <a:cubicBezTo>
                      <a:pt x="32" y="57"/>
                      <a:pt x="34" y="57"/>
                      <a:pt x="37" y="56"/>
                    </a:cubicBezTo>
                    <a:cubicBezTo>
                      <a:pt x="42" y="55"/>
                      <a:pt x="47" y="50"/>
                      <a:pt x="50" y="45"/>
                    </a:cubicBezTo>
                    <a:cubicBezTo>
                      <a:pt x="53" y="38"/>
                      <a:pt x="54" y="31"/>
                      <a:pt x="52" y="24"/>
                    </a:cubicBezTo>
                    <a:cubicBezTo>
                      <a:pt x="52" y="23"/>
                      <a:pt x="51" y="23"/>
                      <a:pt x="51" y="22"/>
                    </a:cubicBezTo>
                    <a:cubicBezTo>
                      <a:pt x="51" y="22"/>
                      <a:pt x="51" y="22"/>
                      <a:pt x="51" y="22"/>
                    </a:cubicBezTo>
                    <a:cubicBezTo>
                      <a:pt x="51" y="21"/>
                      <a:pt x="51" y="20"/>
                      <a:pt x="50" y="20"/>
                    </a:cubicBezTo>
                    <a:cubicBezTo>
                      <a:pt x="50" y="19"/>
                      <a:pt x="50" y="19"/>
                      <a:pt x="50" y="19"/>
                    </a:cubicBezTo>
                    <a:cubicBezTo>
                      <a:pt x="46" y="7"/>
                      <a:pt x="36" y="0"/>
                      <a:pt x="26" y="0"/>
                    </a:cubicBezTo>
                    <a:cubicBezTo>
                      <a:pt x="23" y="0"/>
                      <a:pt x="21" y="0"/>
                      <a:pt x="19" y="1"/>
                    </a:cubicBezTo>
                    <a:cubicBezTo>
                      <a:pt x="18" y="1"/>
                      <a:pt x="18" y="1"/>
                      <a:pt x="18" y="1"/>
                    </a:cubicBezTo>
                    <a:cubicBezTo>
                      <a:pt x="16" y="3"/>
                      <a:pt x="13" y="4"/>
                      <a:pt x="10" y="5"/>
                    </a:cubicBezTo>
                    <a:cubicBezTo>
                      <a:pt x="10" y="6"/>
                      <a:pt x="10" y="6"/>
                      <a:pt x="10" y="6"/>
                    </a:cubicBezTo>
                    <a:cubicBezTo>
                      <a:pt x="3" y="13"/>
                      <a:pt x="0" y="23"/>
                      <a:pt x="3" y="34"/>
                    </a:cubicBezTo>
                    <a:close/>
                    <a:moveTo>
                      <a:pt x="14" y="10"/>
                    </a:moveTo>
                    <a:cubicBezTo>
                      <a:pt x="15" y="8"/>
                      <a:pt x="18" y="7"/>
                      <a:pt x="21" y="6"/>
                    </a:cubicBezTo>
                    <a:cubicBezTo>
                      <a:pt x="22" y="5"/>
                      <a:pt x="24" y="5"/>
                      <a:pt x="26" y="5"/>
                    </a:cubicBezTo>
                    <a:cubicBezTo>
                      <a:pt x="34" y="5"/>
                      <a:pt x="42" y="11"/>
                      <a:pt x="45" y="20"/>
                    </a:cubicBezTo>
                    <a:cubicBezTo>
                      <a:pt x="45" y="21"/>
                      <a:pt x="45" y="21"/>
                      <a:pt x="46" y="22"/>
                    </a:cubicBezTo>
                    <a:cubicBezTo>
                      <a:pt x="46" y="22"/>
                      <a:pt x="46" y="23"/>
                      <a:pt x="46" y="24"/>
                    </a:cubicBezTo>
                    <a:cubicBezTo>
                      <a:pt x="46" y="24"/>
                      <a:pt x="46" y="24"/>
                      <a:pt x="46" y="24"/>
                    </a:cubicBezTo>
                    <a:cubicBezTo>
                      <a:pt x="47" y="25"/>
                      <a:pt x="47" y="25"/>
                      <a:pt x="47" y="25"/>
                    </a:cubicBezTo>
                    <a:cubicBezTo>
                      <a:pt x="48" y="31"/>
                      <a:pt x="48" y="37"/>
                      <a:pt x="45" y="42"/>
                    </a:cubicBezTo>
                    <a:cubicBezTo>
                      <a:pt x="43" y="47"/>
                      <a:pt x="39" y="50"/>
                      <a:pt x="35" y="51"/>
                    </a:cubicBezTo>
                    <a:cubicBezTo>
                      <a:pt x="33" y="52"/>
                      <a:pt x="32" y="52"/>
                      <a:pt x="30" y="52"/>
                    </a:cubicBezTo>
                    <a:cubicBezTo>
                      <a:pt x="30" y="52"/>
                      <a:pt x="30" y="52"/>
                      <a:pt x="30" y="52"/>
                    </a:cubicBezTo>
                    <a:cubicBezTo>
                      <a:pt x="24" y="52"/>
                      <a:pt x="18" y="49"/>
                      <a:pt x="14" y="45"/>
                    </a:cubicBezTo>
                    <a:cubicBezTo>
                      <a:pt x="12" y="42"/>
                      <a:pt x="11" y="40"/>
                      <a:pt x="10" y="37"/>
                    </a:cubicBezTo>
                    <a:cubicBezTo>
                      <a:pt x="10" y="37"/>
                      <a:pt x="10" y="37"/>
                      <a:pt x="10" y="37"/>
                    </a:cubicBezTo>
                    <a:cubicBezTo>
                      <a:pt x="10" y="36"/>
                      <a:pt x="10" y="36"/>
                      <a:pt x="10" y="36"/>
                    </a:cubicBezTo>
                    <a:cubicBezTo>
                      <a:pt x="10" y="36"/>
                      <a:pt x="10" y="35"/>
                      <a:pt x="10" y="35"/>
                    </a:cubicBezTo>
                    <a:cubicBezTo>
                      <a:pt x="10" y="34"/>
                      <a:pt x="10" y="34"/>
                      <a:pt x="10" y="34"/>
                    </a:cubicBezTo>
                    <a:cubicBezTo>
                      <a:pt x="9" y="33"/>
                      <a:pt x="9" y="33"/>
                      <a:pt x="9" y="33"/>
                    </a:cubicBezTo>
                    <a:cubicBezTo>
                      <a:pt x="9" y="33"/>
                      <a:pt x="9" y="33"/>
                      <a:pt x="9" y="33"/>
                    </a:cubicBezTo>
                    <a:cubicBezTo>
                      <a:pt x="8" y="32"/>
                      <a:pt x="8" y="32"/>
                      <a:pt x="8" y="32"/>
                    </a:cubicBezTo>
                    <a:cubicBezTo>
                      <a:pt x="6" y="23"/>
                      <a:pt x="8" y="15"/>
                      <a:pt x="14" y="10"/>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4" name="Freeform 372"/>
              <p:cNvSpPr>
                <a:spLocks noEditPoints="1"/>
              </p:cNvSpPr>
              <p:nvPr/>
            </p:nvSpPr>
            <p:spPr bwMode="auto">
              <a:xfrm>
                <a:off x="4976813" y="11112500"/>
                <a:ext cx="155575" cy="149225"/>
              </a:xfrm>
              <a:custGeom>
                <a:avLst/>
                <a:gdLst/>
                <a:ahLst/>
                <a:cxnLst>
                  <a:cxn ang="0">
                    <a:pos x="49" y="28"/>
                  </a:cxn>
                  <a:cxn ang="0">
                    <a:pos x="46" y="17"/>
                  </a:cxn>
                  <a:cxn ang="0">
                    <a:pos x="45" y="16"/>
                  </a:cxn>
                  <a:cxn ang="0">
                    <a:pos x="41" y="2"/>
                  </a:cxn>
                  <a:cxn ang="0">
                    <a:pos x="37" y="0"/>
                  </a:cxn>
                  <a:cxn ang="0">
                    <a:pos x="33" y="2"/>
                  </a:cxn>
                  <a:cxn ang="0">
                    <a:pos x="25" y="4"/>
                  </a:cxn>
                  <a:cxn ang="0">
                    <a:pos x="22" y="5"/>
                  </a:cxn>
                  <a:cxn ang="0">
                    <a:pos x="18" y="6"/>
                  </a:cxn>
                  <a:cxn ang="0">
                    <a:pos x="14" y="7"/>
                  </a:cxn>
                  <a:cxn ang="0">
                    <a:pos x="3" y="11"/>
                  </a:cxn>
                  <a:cxn ang="0">
                    <a:pos x="1" y="14"/>
                  </a:cxn>
                  <a:cxn ang="0">
                    <a:pos x="7" y="29"/>
                  </a:cxn>
                  <a:cxn ang="0">
                    <a:pos x="16" y="45"/>
                  </a:cxn>
                  <a:cxn ang="0">
                    <a:pos x="20" y="44"/>
                  </a:cxn>
                  <a:cxn ang="0">
                    <a:pos x="26" y="40"/>
                  </a:cxn>
                  <a:cxn ang="0">
                    <a:pos x="31" y="37"/>
                  </a:cxn>
                  <a:cxn ang="0">
                    <a:pos x="33" y="37"/>
                  </a:cxn>
                  <a:cxn ang="0">
                    <a:pos x="44" y="31"/>
                  </a:cxn>
                  <a:cxn ang="0">
                    <a:pos x="47" y="29"/>
                  </a:cxn>
                  <a:cxn ang="0">
                    <a:pos x="32" y="31"/>
                  </a:cxn>
                  <a:cxn ang="0">
                    <a:pos x="29" y="33"/>
                  </a:cxn>
                  <a:cxn ang="0">
                    <a:pos x="24" y="35"/>
                  </a:cxn>
                  <a:cxn ang="0">
                    <a:pos x="18" y="39"/>
                  </a:cxn>
                  <a:cxn ang="0">
                    <a:pos x="11" y="28"/>
                  </a:cxn>
                  <a:cxn ang="0">
                    <a:pos x="7" y="15"/>
                  </a:cxn>
                  <a:cxn ang="0">
                    <a:pos x="16" y="12"/>
                  </a:cxn>
                  <a:cxn ang="0">
                    <a:pos x="20" y="11"/>
                  </a:cxn>
                  <a:cxn ang="0">
                    <a:pos x="24" y="10"/>
                  </a:cxn>
                  <a:cxn ang="0">
                    <a:pos x="25" y="10"/>
                  </a:cxn>
                  <a:cxn ang="0">
                    <a:pos x="26" y="9"/>
                  </a:cxn>
                  <a:cxn ang="0">
                    <a:pos x="30" y="8"/>
                  </a:cxn>
                  <a:cxn ang="0">
                    <a:pos x="33" y="7"/>
                  </a:cxn>
                  <a:cxn ang="0">
                    <a:pos x="36" y="6"/>
                  </a:cxn>
                  <a:cxn ang="0">
                    <a:pos x="40" y="17"/>
                  </a:cxn>
                  <a:cxn ang="0">
                    <a:pos x="41" y="19"/>
                  </a:cxn>
                  <a:cxn ang="0">
                    <a:pos x="42" y="26"/>
                  </a:cxn>
                </a:cxnLst>
                <a:rect l="0" t="0" r="r" b="b"/>
                <a:pathLst>
                  <a:path w="49" h="47">
                    <a:moveTo>
                      <a:pt x="47" y="29"/>
                    </a:moveTo>
                    <a:cubicBezTo>
                      <a:pt x="49" y="28"/>
                      <a:pt x="49" y="28"/>
                      <a:pt x="49" y="28"/>
                    </a:cubicBezTo>
                    <a:cubicBezTo>
                      <a:pt x="49" y="26"/>
                      <a:pt x="49" y="26"/>
                      <a:pt x="49" y="26"/>
                    </a:cubicBezTo>
                    <a:cubicBezTo>
                      <a:pt x="47" y="23"/>
                      <a:pt x="46" y="20"/>
                      <a:pt x="46" y="17"/>
                    </a:cubicBezTo>
                    <a:cubicBezTo>
                      <a:pt x="46" y="17"/>
                      <a:pt x="46" y="17"/>
                      <a:pt x="46" y="17"/>
                    </a:cubicBezTo>
                    <a:cubicBezTo>
                      <a:pt x="45" y="16"/>
                      <a:pt x="45" y="16"/>
                      <a:pt x="45" y="16"/>
                    </a:cubicBezTo>
                    <a:cubicBezTo>
                      <a:pt x="45" y="15"/>
                      <a:pt x="45" y="14"/>
                      <a:pt x="44" y="14"/>
                    </a:cubicBezTo>
                    <a:cubicBezTo>
                      <a:pt x="43" y="10"/>
                      <a:pt x="42" y="6"/>
                      <a:pt x="41" y="2"/>
                    </a:cubicBezTo>
                    <a:cubicBezTo>
                      <a:pt x="40" y="0"/>
                      <a:pt x="40" y="0"/>
                      <a:pt x="40" y="0"/>
                    </a:cubicBezTo>
                    <a:cubicBezTo>
                      <a:pt x="37" y="0"/>
                      <a:pt x="37" y="0"/>
                      <a:pt x="37" y="0"/>
                    </a:cubicBezTo>
                    <a:cubicBezTo>
                      <a:pt x="36" y="1"/>
                      <a:pt x="36" y="1"/>
                      <a:pt x="35" y="1"/>
                    </a:cubicBezTo>
                    <a:cubicBezTo>
                      <a:pt x="34" y="2"/>
                      <a:pt x="34" y="2"/>
                      <a:pt x="33" y="2"/>
                    </a:cubicBezTo>
                    <a:cubicBezTo>
                      <a:pt x="31" y="2"/>
                      <a:pt x="30" y="3"/>
                      <a:pt x="29" y="3"/>
                    </a:cubicBezTo>
                    <a:cubicBezTo>
                      <a:pt x="27" y="3"/>
                      <a:pt x="26" y="4"/>
                      <a:pt x="25" y="4"/>
                    </a:cubicBezTo>
                    <a:cubicBezTo>
                      <a:pt x="24" y="4"/>
                      <a:pt x="23" y="5"/>
                      <a:pt x="23" y="5"/>
                    </a:cubicBezTo>
                    <a:cubicBezTo>
                      <a:pt x="22" y="5"/>
                      <a:pt x="22" y="5"/>
                      <a:pt x="22" y="5"/>
                    </a:cubicBezTo>
                    <a:cubicBezTo>
                      <a:pt x="21" y="5"/>
                      <a:pt x="21" y="5"/>
                      <a:pt x="20" y="6"/>
                    </a:cubicBezTo>
                    <a:cubicBezTo>
                      <a:pt x="20" y="6"/>
                      <a:pt x="19" y="6"/>
                      <a:pt x="18" y="6"/>
                    </a:cubicBezTo>
                    <a:cubicBezTo>
                      <a:pt x="17" y="7"/>
                      <a:pt x="17" y="7"/>
                      <a:pt x="16" y="7"/>
                    </a:cubicBezTo>
                    <a:cubicBezTo>
                      <a:pt x="15" y="7"/>
                      <a:pt x="15" y="7"/>
                      <a:pt x="14" y="7"/>
                    </a:cubicBezTo>
                    <a:cubicBezTo>
                      <a:pt x="12" y="8"/>
                      <a:pt x="10" y="9"/>
                      <a:pt x="8" y="9"/>
                    </a:cubicBezTo>
                    <a:cubicBezTo>
                      <a:pt x="7" y="10"/>
                      <a:pt x="5" y="10"/>
                      <a:pt x="3" y="11"/>
                    </a:cubicBezTo>
                    <a:cubicBezTo>
                      <a:pt x="0" y="12"/>
                      <a:pt x="0" y="12"/>
                      <a:pt x="0" y="12"/>
                    </a:cubicBezTo>
                    <a:cubicBezTo>
                      <a:pt x="1" y="14"/>
                      <a:pt x="1" y="14"/>
                      <a:pt x="1" y="14"/>
                    </a:cubicBezTo>
                    <a:cubicBezTo>
                      <a:pt x="2" y="17"/>
                      <a:pt x="3" y="19"/>
                      <a:pt x="4" y="22"/>
                    </a:cubicBezTo>
                    <a:cubicBezTo>
                      <a:pt x="5" y="24"/>
                      <a:pt x="6" y="27"/>
                      <a:pt x="7" y="29"/>
                    </a:cubicBezTo>
                    <a:cubicBezTo>
                      <a:pt x="13" y="47"/>
                      <a:pt x="13" y="47"/>
                      <a:pt x="13" y="47"/>
                    </a:cubicBezTo>
                    <a:cubicBezTo>
                      <a:pt x="16" y="45"/>
                      <a:pt x="16" y="45"/>
                      <a:pt x="16" y="45"/>
                    </a:cubicBezTo>
                    <a:cubicBezTo>
                      <a:pt x="16" y="45"/>
                      <a:pt x="17" y="45"/>
                      <a:pt x="18" y="45"/>
                    </a:cubicBezTo>
                    <a:cubicBezTo>
                      <a:pt x="19" y="44"/>
                      <a:pt x="19" y="44"/>
                      <a:pt x="20" y="44"/>
                    </a:cubicBezTo>
                    <a:cubicBezTo>
                      <a:pt x="21" y="43"/>
                      <a:pt x="22" y="42"/>
                      <a:pt x="23" y="42"/>
                    </a:cubicBezTo>
                    <a:cubicBezTo>
                      <a:pt x="24" y="41"/>
                      <a:pt x="25" y="41"/>
                      <a:pt x="26" y="40"/>
                    </a:cubicBezTo>
                    <a:cubicBezTo>
                      <a:pt x="28" y="40"/>
                      <a:pt x="29" y="39"/>
                      <a:pt x="30" y="38"/>
                    </a:cubicBezTo>
                    <a:cubicBezTo>
                      <a:pt x="31" y="38"/>
                      <a:pt x="31" y="37"/>
                      <a:pt x="31" y="37"/>
                    </a:cubicBezTo>
                    <a:cubicBezTo>
                      <a:pt x="32" y="37"/>
                      <a:pt x="32" y="37"/>
                      <a:pt x="32" y="37"/>
                    </a:cubicBezTo>
                    <a:cubicBezTo>
                      <a:pt x="33" y="37"/>
                      <a:pt x="33" y="37"/>
                      <a:pt x="33" y="37"/>
                    </a:cubicBezTo>
                    <a:cubicBezTo>
                      <a:pt x="35" y="35"/>
                      <a:pt x="35" y="35"/>
                      <a:pt x="35" y="35"/>
                    </a:cubicBezTo>
                    <a:cubicBezTo>
                      <a:pt x="38" y="34"/>
                      <a:pt x="42" y="32"/>
                      <a:pt x="44" y="31"/>
                    </a:cubicBezTo>
                    <a:cubicBezTo>
                      <a:pt x="45" y="30"/>
                      <a:pt x="46" y="30"/>
                      <a:pt x="46" y="30"/>
                    </a:cubicBezTo>
                    <a:cubicBezTo>
                      <a:pt x="47" y="30"/>
                      <a:pt x="47" y="29"/>
                      <a:pt x="47" y="29"/>
                    </a:cubicBezTo>
                    <a:close/>
                    <a:moveTo>
                      <a:pt x="42" y="26"/>
                    </a:moveTo>
                    <a:cubicBezTo>
                      <a:pt x="39" y="27"/>
                      <a:pt x="36" y="29"/>
                      <a:pt x="32" y="31"/>
                    </a:cubicBezTo>
                    <a:cubicBezTo>
                      <a:pt x="31" y="32"/>
                      <a:pt x="31" y="32"/>
                      <a:pt x="31" y="32"/>
                    </a:cubicBezTo>
                    <a:cubicBezTo>
                      <a:pt x="30" y="32"/>
                      <a:pt x="29" y="32"/>
                      <a:pt x="29" y="33"/>
                    </a:cubicBezTo>
                    <a:cubicBezTo>
                      <a:pt x="29" y="33"/>
                      <a:pt x="28" y="33"/>
                      <a:pt x="28" y="33"/>
                    </a:cubicBezTo>
                    <a:cubicBezTo>
                      <a:pt x="26" y="34"/>
                      <a:pt x="25" y="35"/>
                      <a:pt x="24" y="35"/>
                    </a:cubicBezTo>
                    <a:cubicBezTo>
                      <a:pt x="23" y="36"/>
                      <a:pt x="22" y="37"/>
                      <a:pt x="21" y="37"/>
                    </a:cubicBezTo>
                    <a:cubicBezTo>
                      <a:pt x="20" y="38"/>
                      <a:pt x="19" y="38"/>
                      <a:pt x="18" y="39"/>
                    </a:cubicBezTo>
                    <a:cubicBezTo>
                      <a:pt x="17" y="39"/>
                      <a:pt x="17" y="39"/>
                      <a:pt x="16" y="40"/>
                    </a:cubicBezTo>
                    <a:cubicBezTo>
                      <a:pt x="11" y="28"/>
                      <a:pt x="11" y="28"/>
                      <a:pt x="11" y="28"/>
                    </a:cubicBezTo>
                    <a:cubicBezTo>
                      <a:pt x="11" y="25"/>
                      <a:pt x="10" y="22"/>
                      <a:pt x="9" y="20"/>
                    </a:cubicBezTo>
                    <a:cubicBezTo>
                      <a:pt x="8" y="18"/>
                      <a:pt x="8" y="17"/>
                      <a:pt x="7" y="15"/>
                    </a:cubicBezTo>
                    <a:cubicBezTo>
                      <a:pt x="8" y="15"/>
                      <a:pt x="9" y="14"/>
                      <a:pt x="10" y="14"/>
                    </a:cubicBezTo>
                    <a:cubicBezTo>
                      <a:pt x="12" y="14"/>
                      <a:pt x="14" y="13"/>
                      <a:pt x="16" y="12"/>
                    </a:cubicBezTo>
                    <a:cubicBezTo>
                      <a:pt x="16" y="12"/>
                      <a:pt x="17" y="12"/>
                      <a:pt x="17" y="12"/>
                    </a:cubicBezTo>
                    <a:cubicBezTo>
                      <a:pt x="18" y="12"/>
                      <a:pt x="19" y="11"/>
                      <a:pt x="20" y="11"/>
                    </a:cubicBezTo>
                    <a:cubicBezTo>
                      <a:pt x="20" y="11"/>
                      <a:pt x="21" y="11"/>
                      <a:pt x="21" y="11"/>
                    </a:cubicBezTo>
                    <a:cubicBezTo>
                      <a:pt x="22" y="11"/>
                      <a:pt x="23" y="10"/>
                      <a:pt x="24" y="10"/>
                    </a:cubicBezTo>
                    <a:cubicBezTo>
                      <a:pt x="24" y="10"/>
                      <a:pt x="24" y="10"/>
                      <a:pt x="25" y="10"/>
                    </a:cubicBezTo>
                    <a:cubicBezTo>
                      <a:pt x="25" y="10"/>
                      <a:pt x="25" y="10"/>
                      <a:pt x="25" y="10"/>
                    </a:cubicBezTo>
                    <a:cubicBezTo>
                      <a:pt x="26" y="10"/>
                      <a:pt x="26" y="10"/>
                      <a:pt x="26" y="10"/>
                    </a:cubicBezTo>
                    <a:cubicBezTo>
                      <a:pt x="26" y="9"/>
                      <a:pt x="26" y="9"/>
                      <a:pt x="26" y="9"/>
                    </a:cubicBezTo>
                    <a:cubicBezTo>
                      <a:pt x="27" y="9"/>
                      <a:pt x="28" y="8"/>
                      <a:pt x="29" y="8"/>
                    </a:cubicBezTo>
                    <a:cubicBezTo>
                      <a:pt x="30" y="8"/>
                      <a:pt x="30" y="8"/>
                      <a:pt x="30" y="8"/>
                    </a:cubicBezTo>
                    <a:cubicBezTo>
                      <a:pt x="30" y="8"/>
                      <a:pt x="30" y="8"/>
                      <a:pt x="30" y="8"/>
                    </a:cubicBezTo>
                    <a:cubicBezTo>
                      <a:pt x="32" y="8"/>
                      <a:pt x="33" y="7"/>
                      <a:pt x="33" y="7"/>
                    </a:cubicBezTo>
                    <a:cubicBezTo>
                      <a:pt x="34" y="7"/>
                      <a:pt x="34" y="7"/>
                      <a:pt x="34" y="7"/>
                    </a:cubicBezTo>
                    <a:cubicBezTo>
                      <a:pt x="35" y="7"/>
                      <a:pt x="36" y="7"/>
                      <a:pt x="36" y="6"/>
                    </a:cubicBezTo>
                    <a:cubicBezTo>
                      <a:pt x="37" y="10"/>
                      <a:pt x="38" y="13"/>
                      <a:pt x="40" y="16"/>
                    </a:cubicBezTo>
                    <a:cubicBezTo>
                      <a:pt x="40" y="17"/>
                      <a:pt x="40" y="17"/>
                      <a:pt x="40" y="17"/>
                    </a:cubicBezTo>
                    <a:cubicBezTo>
                      <a:pt x="40" y="17"/>
                      <a:pt x="40" y="17"/>
                      <a:pt x="40" y="17"/>
                    </a:cubicBezTo>
                    <a:cubicBezTo>
                      <a:pt x="40" y="18"/>
                      <a:pt x="41" y="18"/>
                      <a:pt x="41" y="19"/>
                    </a:cubicBezTo>
                    <a:cubicBezTo>
                      <a:pt x="41" y="21"/>
                      <a:pt x="42" y="23"/>
                      <a:pt x="43" y="26"/>
                    </a:cubicBezTo>
                    <a:cubicBezTo>
                      <a:pt x="43" y="26"/>
                      <a:pt x="42" y="26"/>
                      <a:pt x="42" y="26"/>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5" name="Freeform 373"/>
              <p:cNvSpPr>
                <a:spLocks/>
              </p:cNvSpPr>
              <p:nvPr/>
            </p:nvSpPr>
            <p:spPr bwMode="auto">
              <a:xfrm>
                <a:off x="4770438" y="10972800"/>
                <a:ext cx="177800" cy="203200"/>
              </a:xfrm>
              <a:custGeom>
                <a:avLst/>
                <a:gdLst/>
                <a:ahLst/>
                <a:cxnLst>
                  <a:cxn ang="0">
                    <a:pos x="6" y="63"/>
                  </a:cxn>
                  <a:cxn ang="0">
                    <a:pos x="5" y="54"/>
                  </a:cxn>
                  <a:cxn ang="0">
                    <a:pos x="41" y="7"/>
                  </a:cxn>
                  <a:cxn ang="0">
                    <a:pos x="43" y="6"/>
                  </a:cxn>
                  <a:cxn ang="0">
                    <a:pos x="55" y="5"/>
                  </a:cxn>
                  <a:cxn ang="0">
                    <a:pos x="56" y="5"/>
                  </a:cxn>
                  <a:cxn ang="0">
                    <a:pos x="56" y="0"/>
                  </a:cxn>
                  <a:cxn ang="0">
                    <a:pos x="55" y="0"/>
                  </a:cxn>
                  <a:cxn ang="0">
                    <a:pos x="42" y="1"/>
                  </a:cxn>
                  <a:cxn ang="0">
                    <a:pos x="40" y="2"/>
                  </a:cxn>
                  <a:cxn ang="0">
                    <a:pos x="0" y="54"/>
                  </a:cxn>
                  <a:cxn ang="0">
                    <a:pos x="1" y="64"/>
                  </a:cxn>
                  <a:cxn ang="0">
                    <a:pos x="6" y="63"/>
                  </a:cxn>
                </a:cxnLst>
                <a:rect l="0" t="0" r="r" b="b"/>
                <a:pathLst>
                  <a:path w="56" h="64">
                    <a:moveTo>
                      <a:pt x="6" y="63"/>
                    </a:moveTo>
                    <a:cubicBezTo>
                      <a:pt x="5" y="60"/>
                      <a:pt x="5" y="57"/>
                      <a:pt x="5" y="54"/>
                    </a:cubicBezTo>
                    <a:cubicBezTo>
                      <a:pt x="5" y="33"/>
                      <a:pt x="20" y="13"/>
                      <a:pt x="41" y="7"/>
                    </a:cubicBezTo>
                    <a:cubicBezTo>
                      <a:pt x="43" y="6"/>
                      <a:pt x="43" y="6"/>
                      <a:pt x="43" y="6"/>
                    </a:cubicBezTo>
                    <a:cubicBezTo>
                      <a:pt x="47" y="6"/>
                      <a:pt x="51" y="5"/>
                      <a:pt x="55" y="5"/>
                    </a:cubicBezTo>
                    <a:cubicBezTo>
                      <a:pt x="56" y="5"/>
                      <a:pt x="56" y="5"/>
                      <a:pt x="56" y="5"/>
                    </a:cubicBezTo>
                    <a:cubicBezTo>
                      <a:pt x="56" y="0"/>
                      <a:pt x="56" y="0"/>
                      <a:pt x="56" y="0"/>
                    </a:cubicBezTo>
                    <a:cubicBezTo>
                      <a:pt x="55" y="0"/>
                      <a:pt x="55" y="0"/>
                      <a:pt x="55" y="0"/>
                    </a:cubicBezTo>
                    <a:cubicBezTo>
                      <a:pt x="50" y="0"/>
                      <a:pt x="46" y="1"/>
                      <a:pt x="42" y="1"/>
                    </a:cubicBezTo>
                    <a:cubicBezTo>
                      <a:pt x="40" y="2"/>
                      <a:pt x="40" y="2"/>
                      <a:pt x="40" y="2"/>
                    </a:cubicBezTo>
                    <a:cubicBezTo>
                      <a:pt x="16" y="8"/>
                      <a:pt x="0" y="30"/>
                      <a:pt x="0" y="54"/>
                    </a:cubicBezTo>
                    <a:cubicBezTo>
                      <a:pt x="0" y="57"/>
                      <a:pt x="0" y="61"/>
                      <a:pt x="1" y="64"/>
                    </a:cubicBezTo>
                    <a:lnTo>
                      <a:pt x="6" y="63"/>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6" name="Freeform 374"/>
              <p:cNvSpPr>
                <a:spLocks noEditPoints="1"/>
              </p:cNvSpPr>
              <p:nvPr/>
            </p:nvSpPr>
            <p:spPr bwMode="auto">
              <a:xfrm>
                <a:off x="4643438" y="11363325"/>
                <a:ext cx="333375" cy="184150"/>
              </a:xfrm>
              <a:custGeom>
                <a:avLst/>
                <a:gdLst/>
                <a:ahLst/>
                <a:cxnLst>
                  <a:cxn ang="0">
                    <a:pos x="6" y="5"/>
                  </a:cxn>
                  <a:cxn ang="0">
                    <a:pos x="2" y="10"/>
                  </a:cxn>
                  <a:cxn ang="0">
                    <a:pos x="1" y="20"/>
                  </a:cxn>
                  <a:cxn ang="0">
                    <a:pos x="6" y="27"/>
                  </a:cxn>
                  <a:cxn ang="0">
                    <a:pos x="47" y="55"/>
                  </a:cxn>
                  <a:cxn ang="0">
                    <a:pos x="54" y="58"/>
                  </a:cxn>
                  <a:cxn ang="0">
                    <a:pos x="93" y="58"/>
                  </a:cxn>
                  <a:cxn ang="0">
                    <a:pos x="105" y="46"/>
                  </a:cxn>
                  <a:cxn ang="0">
                    <a:pos x="105" y="40"/>
                  </a:cxn>
                  <a:cxn ang="0">
                    <a:pos x="93" y="28"/>
                  </a:cxn>
                  <a:cxn ang="0">
                    <a:pos x="60" y="28"/>
                  </a:cxn>
                  <a:cxn ang="0">
                    <a:pos x="23" y="2"/>
                  </a:cxn>
                  <a:cxn ang="0">
                    <a:pos x="16" y="0"/>
                  </a:cxn>
                  <a:cxn ang="0">
                    <a:pos x="6" y="5"/>
                  </a:cxn>
                  <a:cxn ang="0">
                    <a:pos x="16" y="5"/>
                  </a:cxn>
                  <a:cxn ang="0">
                    <a:pos x="20" y="7"/>
                  </a:cxn>
                  <a:cxn ang="0">
                    <a:pos x="58" y="34"/>
                  </a:cxn>
                  <a:cxn ang="0">
                    <a:pos x="93" y="34"/>
                  </a:cxn>
                  <a:cxn ang="0">
                    <a:pos x="100" y="40"/>
                  </a:cxn>
                  <a:cxn ang="0">
                    <a:pos x="100" y="46"/>
                  </a:cxn>
                  <a:cxn ang="0">
                    <a:pos x="93" y="53"/>
                  </a:cxn>
                  <a:cxn ang="0">
                    <a:pos x="54" y="53"/>
                  </a:cxn>
                  <a:cxn ang="0">
                    <a:pos x="51" y="52"/>
                  </a:cxn>
                  <a:cxn ang="0">
                    <a:pos x="9" y="22"/>
                  </a:cxn>
                  <a:cxn ang="0">
                    <a:pos x="6" y="18"/>
                  </a:cxn>
                  <a:cxn ang="0">
                    <a:pos x="7" y="13"/>
                  </a:cxn>
                  <a:cxn ang="0">
                    <a:pos x="10" y="8"/>
                  </a:cxn>
                  <a:cxn ang="0">
                    <a:pos x="16" y="5"/>
                  </a:cxn>
                </a:cxnLst>
                <a:rect l="0" t="0" r="r" b="b"/>
                <a:pathLst>
                  <a:path w="105" h="58">
                    <a:moveTo>
                      <a:pt x="6" y="5"/>
                    </a:moveTo>
                    <a:cubicBezTo>
                      <a:pt x="2" y="10"/>
                      <a:pt x="2" y="10"/>
                      <a:pt x="2" y="10"/>
                    </a:cubicBezTo>
                    <a:cubicBezTo>
                      <a:pt x="0" y="13"/>
                      <a:pt x="0" y="16"/>
                      <a:pt x="1" y="20"/>
                    </a:cubicBezTo>
                    <a:cubicBezTo>
                      <a:pt x="1" y="23"/>
                      <a:pt x="3" y="25"/>
                      <a:pt x="6" y="27"/>
                    </a:cubicBezTo>
                    <a:cubicBezTo>
                      <a:pt x="47" y="55"/>
                      <a:pt x="47" y="55"/>
                      <a:pt x="47" y="55"/>
                    </a:cubicBezTo>
                    <a:cubicBezTo>
                      <a:pt x="49" y="57"/>
                      <a:pt x="51" y="58"/>
                      <a:pt x="54" y="58"/>
                    </a:cubicBezTo>
                    <a:cubicBezTo>
                      <a:pt x="93" y="58"/>
                      <a:pt x="93" y="58"/>
                      <a:pt x="93" y="58"/>
                    </a:cubicBezTo>
                    <a:cubicBezTo>
                      <a:pt x="99" y="58"/>
                      <a:pt x="105" y="53"/>
                      <a:pt x="105" y="46"/>
                    </a:cubicBezTo>
                    <a:cubicBezTo>
                      <a:pt x="105" y="40"/>
                      <a:pt x="105" y="40"/>
                      <a:pt x="105" y="40"/>
                    </a:cubicBezTo>
                    <a:cubicBezTo>
                      <a:pt x="105" y="34"/>
                      <a:pt x="99" y="28"/>
                      <a:pt x="93" y="28"/>
                    </a:cubicBezTo>
                    <a:cubicBezTo>
                      <a:pt x="60" y="28"/>
                      <a:pt x="60" y="28"/>
                      <a:pt x="60" y="28"/>
                    </a:cubicBezTo>
                    <a:cubicBezTo>
                      <a:pt x="23" y="2"/>
                      <a:pt x="23" y="2"/>
                      <a:pt x="23" y="2"/>
                    </a:cubicBezTo>
                    <a:cubicBezTo>
                      <a:pt x="21" y="1"/>
                      <a:pt x="18" y="0"/>
                      <a:pt x="16" y="0"/>
                    </a:cubicBezTo>
                    <a:cubicBezTo>
                      <a:pt x="12" y="0"/>
                      <a:pt x="8" y="2"/>
                      <a:pt x="6" y="5"/>
                    </a:cubicBezTo>
                    <a:close/>
                    <a:moveTo>
                      <a:pt x="16" y="5"/>
                    </a:moveTo>
                    <a:cubicBezTo>
                      <a:pt x="17" y="5"/>
                      <a:pt x="19" y="6"/>
                      <a:pt x="20" y="7"/>
                    </a:cubicBezTo>
                    <a:cubicBezTo>
                      <a:pt x="58" y="34"/>
                      <a:pt x="58" y="34"/>
                      <a:pt x="58" y="34"/>
                    </a:cubicBezTo>
                    <a:cubicBezTo>
                      <a:pt x="93" y="34"/>
                      <a:pt x="93" y="34"/>
                      <a:pt x="93" y="34"/>
                    </a:cubicBezTo>
                    <a:cubicBezTo>
                      <a:pt x="96" y="34"/>
                      <a:pt x="100" y="37"/>
                      <a:pt x="100" y="40"/>
                    </a:cubicBezTo>
                    <a:cubicBezTo>
                      <a:pt x="100" y="46"/>
                      <a:pt x="100" y="46"/>
                      <a:pt x="100" y="46"/>
                    </a:cubicBezTo>
                    <a:cubicBezTo>
                      <a:pt x="100" y="50"/>
                      <a:pt x="96" y="53"/>
                      <a:pt x="93" y="53"/>
                    </a:cubicBezTo>
                    <a:cubicBezTo>
                      <a:pt x="54" y="53"/>
                      <a:pt x="54" y="53"/>
                      <a:pt x="54" y="53"/>
                    </a:cubicBezTo>
                    <a:cubicBezTo>
                      <a:pt x="53" y="53"/>
                      <a:pt x="51" y="52"/>
                      <a:pt x="51" y="52"/>
                    </a:cubicBezTo>
                    <a:cubicBezTo>
                      <a:pt x="9" y="22"/>
                      <a:pt x="9" y="22"/>
                      <a:pt x="9" y="22"/>
                    </a:cubicBezTo>
                    <a:cubicBezTo>
                      <a:pt x="7" y="21"/>
                      <a:pt x="6" y="20"/>
                      <a:pt x="6" y="18"/>
                    </a:cubicBezTo>
                    <a:cubicBezTo>
                      <a:pt x="5" y="17"/>
                      <a:pt x="6" y="14"/>
                      <a:pt x="7" y="13"/>
                    </a:cubicBezTo>
                    <a:cubicBezTo>
                      <a:pt x="10" y="8"/>
                      <a:pt x="10" y="8"/>
                      <a:pt x="10" y="8"/>
                    </a:cubicBezTo>
                    <a:cubicBezTo>
                      <a:pt x="11" y="6"/>
                      <a:pt x="13" y="5"/>
                      <a:pt x="16"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7" name="Freeform 375"/>
              <p:cNvSpPr>
                <a:spLocks/>
              </p:cNvSpPr>
              <p:nvPr/>
            </p:nvSpPr>
            <p:spPr bwMode="auto">
              <a:xfrm>
                <a:off x="4846638" y="11049000"/>
                <a:ext cx="101600" cy="127000"/>
              </a:xfrm>
              <a:custGeom>
                <a:avLst/>
                <a:gdLst/>
                <a:ahLst/>
                <a:cxnLst>
                  <a:cxn ang="0">
                    <a:pos x="18" y="8"/>
                  </a:cxn>
                  <a:cxn ang="0">
                    <a:pos x="31" y="5"/>
                  </a:cxn>
                  <a:cxn ang="0">
                    <a:pos x="32" y="5"/>
                  </a:cxn>
                  <a:cxn ang="0">
                    <a:pos x="32" y="0"/>
                  </a:cxn>
                  <a:cxn ang="0">
                    <a:pos x="31" y="0"/>
                  </a:cxn>
                  <a:cxn ang="0">
                    <a:pos x="16" y="4"/>
                  </a:cxn>
                  <a:cxn ang="0">
                    <a:pos x="0" y="30"/>
                  </a:cxn>
                  <a:cxn ang="0">
                    <a:pos x="1" y="40"/>
                  </a:cxn>
                  <a:cxn ang="0">
                    <a:pos x="6" y="39"/>
                  </a:cxn>
                  <a:cxn ang="0">
                    <a:pos x="5" y="30"/>
                  </a:cxn>
                  <a:cxn ang="0">
                    <a:pos x="18" y="8"/>
                  </a:cxn>
                </a:cxnLst>
                <a:rect l="0" t="0" r="r" b="b"/>
                <a:pathLst>
                  <a:path w="32" h="40">
                    <a:moveTo>
                      <a:pt x="18" y="8"/>
                    </a:moveTo>
                    <a:cubicBezTo>
                      <a:pt x="21" y="7"/>
                      <a:pt x="26" y="5"/>
                      <a:pt x="31" y="5"/>
                    </a:cubicBezTo>
                    <a:cubicBezTo>
                      <a:pt x="32" y="5"/>
                      <a:pt x="32" y="5"/>
                      <a:pt x="32" y="5"/>
                    </a:cubicBezTo>
                    <a:cubicBezTo>
                      <a:pt x="32" y="0"/>
                      <a:pt x="32" y="0"/>
                      <a:pt x="32" y="0"/>
                    </a:cubicBezTo>
                    <a:cubicBezTo>
                      <a:pt x="31" y="0"/>
                      <a:pt x="31" y="0"/>
                      <a:pt x="31" y="0"/>
                    </a:cubicBezTo>
                    <a:cubicBezTo>
                      <a:pt x="26" y="0"/>
                      <a:pt x="21" y="1"/>
                      <a:pt x="16" y="4"/>
                    </a:cubicBezTo>
                    <a:cubicBezTo>
                      <a:pt x="6" y="9"/>
                      <a:pt x="0" y="20"/>
                      <a:pt x="0" y="30"/>
                    </a:cubicBezTo>
                    <a:cubicBezTo>
                      <a:pt x="0" y="34"/>
                      <a:pt x="0" y="37"/>
                      <a:pt x="1" y="40"/>
                    </a:cubicBezTo>
                    <a:cubicBezTo>
                      <a:pt x="6" y="39"/>
                      <a:pt x="6" y="39"/>
                      <a:pt x="6" y="39"/>
                    </a:cubicBezTo>
                    <a:cubicBezTo>
                      <a:pt x="5" y="36"/>
                      <a:pt x="5" y="34"/>
                      <a:pt x="5" y="30"/>
                    </a:cubicBezTo>
                    <a:cubicBezTo>
                      <a:pt x="5" y="22"/>
                      <a:pt x="10" y="13"/>
                      <a:pt x="18" y="8"/>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nvGrpSpPr>
            <p:cNvPr id="269" name="组合 268"/>
            <p:cNvGrpSpPr>
              <a:grpSpLocks noChangeAspect="1"/>
            </p:cNvGrpSpPr>
            <p:nvPr/>
          </p:nvGrpSpPr>
          <p:grpSpPr>
            <a:xfrm>
              <a:off x="3013905" y="1870280"/>
              <a:ext cx="360000" cy="274352"/>
              <a:chOff x="3148013" y="3244850"/>
              <a:chExt cx="841375" cy="708025"/>
            </a:xfrm>
            <a:noFill/>
          </p:grpSpPr>
          <p:sp>
            <p:nvSpPr>
              <p:cNvPr id="270" name="Rectangle 459"/>
              <p:cNvSpPr>
                <a:spLocks noChangeArrowheads="1"/>
              </p:cNvSpPr>
              <p:nvPr/>
            </p:nvSpPr>
            <p:spPr bwMode="auto">
              <a:xfrm>
                <a:off x="3554413" y="3621088"/>
                <a:ext cx="434975" cy="14288"/>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i="1"/>
              </a:p>
            </p:txBody>
          </p:sp>
          <p:sp>
            <p:nvSpPr>
              <p:cNvPr id="271" name="Freeform 461"/>
              <p:cNvSpPr>
                <a:spLocks noEditPoints="1"/>
              </p:cNvSpPr>
              <p:nvPr/>
            </p:nvSpPr>
            <p:spPr bwMode="auto">
              <a:xfrm>
                <a:off x="3148013" y="3244850"/>
                <a:ext cx="823913" cy="708025"/>
              </a:xfrm>
              <a:custGeom>
                <a:avLst/>
                <a:gdLst/>
                <a:ahLst/>
                <a:cxnLst>
                  <a:cxn ang="0">
                    <a:pos x="0" y="399"/>
                  </a:cxn>
                  <a:cxn ang="0">
                    <a:pos x="56" y="293"/>
                  </a:cxn>
                  <a:cxn ang="0">
                    <a:pos x="63" y="193"/>
                  </a:cxn>
                  <a:cxn ang="0">
                    <a:pos x="91" y="175"/>
                  </a:cxn>
                  <a:cxn ang="0">
                    <a:pos x="123" y="182"/>
                  </a:cxn>
                  <a:cxn ang="0">
                    <a:pos x="141" y="202"/>
                  </a:cxn>
                  <a:cxn ang="0">
                    <a:pos x="172" y="293"/>
                  </a:cxn>
                  <a:cxn ang="0">
                    <a:pos x="179" y="86"/>
                  </a:cxn>
                  <a:cxn ang="0">
                    <a:pos x="209" y="36"/>
                  </a:cxn>
                  <a:cxn ang="0">
                    <a:pos x="239" y="15"/>
                  </a:cxn>
                  <a:cxn ang="0">
                    <a:pos x="272" y="3"/>
                  </a:cxn>
                  <a:cxn ang="0">
                    <a:pos x="342" y="10"/>
                  </a:cxn>
                  <a:cxn ang="0">
                    <a:pos x="372" y="28"/>
                  </a:cxn>
                  <a:cxn ang="0">
                    <a:pos x="404" y="63"/>
                  </a:cxn>
                  <a:cxn ang="0">
                    <a:pos x="418" y="116"/>
                  </a:cxn>
                  <a:cxn ang="0">
                    <a:pos x="467" y="140"/>
                  </a:cxn>
                  <a:cxn ang="0">
                    <a:pos x="505" y="182"/>
                  </a:cxn>
                  <a:cxn ang="0">
                    <a:pos x="276" y="232"/>
                  </a:cxn>
                  <a:cxn ang="0">
                    <a:pos x="290" y="182"/>
                  </a:cxn>
                  <a:cxn ang="0">
                    <a:pos x="332" y="138"/>
                  </a:cxn>
                  <a:cxn ang="0">
                    <a:pos x="383" y="116"/>
                  </a:cxn>
                  <a:cxn ang="0">
                    <a:pos x="367" y="73"/>
                  </a:cxn>
                  <a:cxn ang="0">
                    <a:pos x="328" y="42"/>
                  </a:cxn>
                  <a:cxn ang="0">
                    <a:pos x="288" y="36"/>
                  </a:cxn>
                  <a:cxn ang="0">
                    <a:pos x="248" y="51"/>
                  </a:cxn>
                  <a:cxn ang="0">
                    <a:pos x="216" y="89"/>
                  </a:cxn>
                  <a:cxn ang="0">
                    <a:pos x="209" y="293"/>
                  </a:cxn>
                  <a:cxn ang="0">
                    <a:pos x="295" y="399"/>
                  </a:cxn>
                  <a:cxn ang="0">
                    <a:pos x="283" y="284"/>
                  </a:cxn>
                  <a:cxn ang="0">
                    <a:pos x="511" y="286"/>
                  </a:cxn>
                  <a:cxn ang="0">
                    <a:pos x="498" y="399"/>
                  </a:cxn>
                  <a:cxn ang="0">
                    <a:pos x="9" y="437"/>
                  </a:cxn>
                  <a:cxn ang="0">
                    <a:pos x="490" y="407"/>
                  </a:cxn>
                  <a:cxn ang="0">
                    <a:pos x="504" y="283"/>
                  </a:cxn>
                  <a:cxn ang="0">
                    <a:pos x="291" y="283"/>
                  </a:cxn>
                  <a:cxn ang="0">
                    <a:pos x="305" y="407"/>
                  </a:cxn>
                  <a:cxn ang="0">
                    <a:pos x="200" y="302"/>
                  </a:cxn>
                  <a:cxn ang="0">
                    <a:pos x="207" y="86"/>
                  </a:cxn>
                  <a:cxn ang="0">
                    <a:pos x="242" y="43"/>
                  </a:cxn>
                  <a:cxn ang="0">
                    <a:pos x="286" y="28"/>
                  </a:cxn>
                  <a:cxn ang="0">
                    <a:pos x="332" y="35"/>
                  </a:cxn>
                  <a:cxn ang="0">
                    <a:pos x="374" y="68"/>
                  </a:cxn>
                  <a:cxn ang="0">
                    <a:pos x="391" y="126"/>
                  </a:cxn>
                  <a:cxn ang="0">
                    <a:pos x="335" y="145"/>
                  </a:cxn>
                  <a:cxn ang="0">
                    <a:pos x="298" y="186"/>
                  </a:cxn>
                  <a:cxn ang="0">
                    <a:pos x="286" y="223"/>
                  </a:cxn>
                  <a:cxn ang="0">
                    <a:pos x="497" y="188"/>
                  </a:cxn>
                  <a:cxn ang="0">
                    <a:pos x="462" y="149"/>
                  </a:cxn>
                  <a:cxn ang="0">
                    <a:pos x="411" y="126"/>
                  </a:cxn>
                  <a:cxn ang="0">
                    <a:pos x="395" y="68"/>
                  </a:cxn>
                  <a:cxn ang="0">
                    <a:pos x="367" y="36"/>
                  </a:cxn>
                  <a:cxn ang="0">
                    <a:pos x="339" y="19"/>
                  </a:cxn>
                  <a:cxn ang="0">
                    <a:pos x="272" y="12"/>
                  </a:cxn>
                  <a:cxn ang="0">
                    <a:pos x="242" y="24"/>
                  </a:cxn>
                  <a:cxn ang="0">
                    <a:pos x="214" y="43"/>
                  </a:cxn>
                  <a:cxn ang="0">
                    <a:pos x="188" y="89"/>
                  </a:cxn>
                  <a:cxn ang="0">
                    <a:pos x="183" y="302"/>
                  </a:cxn>
                  <a:cxn ang="0">
                    <a:pos x="132" y="203"/>
                  </a:cxn>
                  <a:cxn ang="0">
                    <a:pos x="118" y="189"/>
                  </a:cxn>
                  <a:cxn ang="0">
                    <a:pos x="93" y="184"/>
                  </a:cxn>
                  <a:cxn ang="0">
                    <a:pos x="70" y="198"/>
                  </a:cxn>
                  <a:cxn ang="0">
                    <a:pos x="65" y="302"/>
                  </a:cxn>
                  <a:cxn ang="0">
                    <a:pos x="9" y="407"/>
                  </a:cxn>
                </a:cxnLst>
                <a:rect l="0" t="0" r="r" b="b"/>
                <a:pathLst>
                  <a:path w="519" h="446">
                    <a:moveTo>
                      <a:pt x="519" y="446"/>
                    </a:moveTo>
                    <a:lnTo>
                      <a:pt x="0" y="446"/>
                    </a:lnTo>
                    <a:lnTo>
                      <a:pt x="0" y="399"/>
                    </a:lnTo>
                    <a:lnTo>
                      <a:pt x="23" y="399"/>
                    </a:lnTo>
                    <a:lnTo>
                      <a:pt x="23" y="293"/>
                    </a:lnTo>
                    <a:lnTo>
                      <a:pt x="56" y="293"/>
                    </a:lnTo>
                    <a:lnTo>
                      <a:pt x="56" y="209"/>
                    </a:lnTo>
                    <a:lnTo>
                      <a:pt x="60" y="200"/>
                    </a:lnTo>
                    <a:lnTo>
                      <a:pt x="63" y="193"/>
                    </a:lnTo>
                    <a:lnTo>
                      <a:pt x="69" y="186"/>
                    </a:lnTo>
                    <a:lnTo>
                      <a:pt x="76" y="181"/>
                    </a:lnTo>
                    <a:lnTo>
                      <a:pt x="91" y="175"/>
                    </a:lnTo>
                    <a:lnTo>
                      <a:pt x="109" y="175"/>
                    </a:lnTo>
                    <a:lnTo>
                      <a:pt x="116" y="179"/>
                    </a:lnTo>
                    <a:lnTo>
                      <a:pt x="123" y="182"/>
                    </a:lnTo>
                    <a:lnTo>
                      <a:pt x="130" y="186"/>
                    </a:lnTo>
                    <a:lnTo>
                      <a:pt x="137" y="195"/>
                    </a:lnTo>
                    <a:lnTo>
                      <a:pt x="141" y="202"/>
                    </a:lnTo>
                    <a:lnTo>
                      <a:pt x="142" y="217"/>
                    </a:lnTo>
                    <a:lnTo>
                      <a:pt x="142" y="293"/>
                    </a:lnTo>
                    <a:lnTo>
                      <a:pt x="172" y="293"/>
                    </a:lnTo>
                    <a:lnTo>
                      <a:pt x="172" y="124"/>
                    </a:lnTo>
                    <a:lnTo>
                      <a:pt x="176" y="100"/>
                    </a:lnTo>
                    <a:lnTo>
                      <a:pt x="179" y="86"/>
                    </a:lnTo>
                    <a:lnTo>
                      <a:pt x="188" y="65"/>
                    </a:lnTo>
                    <a:lnTo>
                      <a:pt x="200" y="45"/>
                    </a:lnTo>
                    <a:lnTo>
                      <a:pt x="209" y="36"/>
                    </a:lnTo>
                    <a:lnTo>
                      <a:pt x="218" y="28"/>
                    </a:lnTo>
                    <a:lnTo>
                      <a:pt x="226" y="22"/>
                    </a:lnTo>
                    <a:lnTo>
                      <a:pt x="239" y="15"/>
                    </a:lnTo>
                    <a:lnTo>
                      <a:pt x="248" y="10"/>
                    </a:lnTo>
                    <a:lnTo>
                      <a:pt x="260" y="7"/>
                    </a:lnTo>
                    <a:lnTo>
                      <a:pt x="272" y="3"/>
                    </a:lnTo>
                    <a:lnTo>
                      <a:pt x="295" y="0"/>
                    </a:lnTo>
                    <a:lnTo>
                      <a:pt x="321" y="3"/>
                    </a:lnTo>
                    <a:lnTo>
                      <a:pt x="342" y="10"/>
                    </a:lnTo>
                    <a:lnTo>
                      <a:pt x="355" y="15"/>
                    </a:lnTo>
                    <a:lnTo>
                      <a:pt x="363" y="21"/>
                    </a:lnTo>
                    <a:lnTo>
                      <a:pt x="372" y="28"/>
                    </a:lnTo>
                    <a:lnTo>
                      <a:pt x="381" y="35"/>
                    </a:lnTo>
                    <a:lnTo>
                      <a:pt x="397" y="54"/>
                    </a:lnTo>
                    <a:lnTo>
                      <a:pt x="404" y="63"/>
                    </a:lnTo>
                    <a:lnTo>
                      <a:pt x="412" y="84"/>
                    </a:lnTo>
                    <a:lnTo>
                      <a:pt x="416" y="96"/>
                    </a:lnTo>
                    <a:lnTo>
                      <a:pt x="418" y="116"/>
                    </a:lnTo>
                    <a:lnTo>
                      <a:pt x="456" y="116"/>
                    </a:lnTo>
                    <a:lnTo>
                      <a:pt x="456" y="135"/>
                    </a:lnTo>
                    <a:lnTo>
                      <a:pt x="467" y="140"/>
                    </a:lnTo>
                    <a:lnTo>
                      <a:pt x="488" y="159"/>
                    </a:lnTo>
                    <a:lnTo>
                      <a:pt x="497" y="170"/>
                    </a:lnTo>
                    <a:lnTo>
                      <a:pt x="505" y="182"/>
                    </a:lnTo>
                    <a:lnTo>
                      <a:pt x="512" y="198"/>
                    </a:lnTo>
                    <a:lnTo>
                      <a:pt x="519" y="232"/>
                    </a:lnTo>
                    <a:lnTo>
                      <a:pt x="276" y="232"/>
                    </a:lnTo>
                    <a:lnTo>
                      <a:pt x="279" y="212"/>
                    </a:lnTo>
                    <a:lnTo>
                      <a:pt x="284" y="196"/>
                    </a:lnTo>
                    <a:lnTo>
                      <a:pt x="290" y="182"/>
                    </a:lnTo>
                    <a:lnTo>
                      <a:pt x="298" y="170"/>
                    </a:lnTo>
                    <a:lnTo>
                      <a:pt x="307" y="158"/>
                    </a:lnTo>
                    <a:lnTo>
                      <a:pt x="332" y="138"/>
                    </a:lnTo>
                    <a:lnTo>
                      <a:pt x="342" y="131"/>
                    </a:lnTo>
                    <a:lnTo>
                      <a:pt x="342" y="116"/>
                    </a:lnTo>
                    <a:lnTo>
                      <a:pt x="383" y="116"/>
                    </a:lnTo>
                    <a:lnTo>
                      <a:pt x="381" y="103"/>
                    </a:lnTo>
                    <a:lnTo>
                      <a:pt x="376" y="87"/>
                    </a:lnTo>
                    <a:lnTo>
                      <a:pt x="367" y="73"/>
                    </a:lnTo>
                    <a:lnTo>
                      <a:pt x="356" y="61"/>
                    </a:lnTo>
                    <a:lnTo>
                      <a:pt x="344" y="51"/>
                    </a:lnTo>
                    <a:lnTo>
                      <a:pt x="328" y="42"/>
                    </a:lnTo>
                    <a:lnTo>
                      <a:pt x="312" y="38"/>
                    </a:lnTo>
                    <a:lnTo>
                      <a:pt x="304" y="36"/>
                    </a:lnTo>
                    <a:lnTo>
                      <a:pt x="288" y="36"/>
                    </a:lnTo>
                    <a:lnTo>
                      <a:pt x="270" y="40"/>
                    </a:lnTo>
                    <a:lnTo>
                      <a:pt x="262" y="42"/>
                    </a:lnTo>
                    <a:lnTo>
                      <a:pt x="248" y="51"/>
                    </a:lnTo>
                    <a:lnTo>
                      <a:pt x="234" y="63"/>
                    </a:lnTo>
                    <a:lnTo>
                      <a:pt x="223" y="75"/>
                    </a:lnTo>
                    <a:lnTo>
                      <a:pt x="216" y="89"/>
                    </a:lnTo>
                    <a:lnTo>
                      <a:pt x="211" y="107"/>
                    </a:lnTo>
                    <a:lnTo>
                      <a:pt x="209" y="116"/>
                    </a:lnTo>
                    <a:lnTo>
                      <a:pt x="209" y="293"/>
                    </a:lnTo>
                    <a:lnTo>
                      <a:pt x="270" y="293"/>
                    </a:lnTo>
                    <a:lnTo>
                      <a:pt x="270" y="399"/>
                    </a:lnTo>
                    <a:lnTo>
                      <a:pt x="295" y="399"/>
                    </a:lnTo>
                    <a:lnTo>
                      <a:pt x="295" y="309"/>
                    </a:lnTo>
                    <a:lnTo>
                      <a:pt x="290" y="298"/>
                    </a:lnTo>
                    <a:lnTo>
                      <a:pt x="283" y="284"/>
                    </a:lnTo>
                    <a:lnTo>
                      <a:pt x="276" y="251"/>
                    </a:lnTo>
                    <a:lnTo>
                      <a:pt x="519" y="251"/>
                    </a:lnTo>
                    <a:lnTo>
                      <a:pt x="511" y="286"/>
                    </a:lnTo>
                    <a:lnTo>
                      <a:pt x="505" y="297"/>
                    </a:lnTo>
                    <a:lnTo>
                      <a:pt x="498" y="309"/>
                    </a:lnTo>
                    <a:lnTo>
                      <a:pt x="498" y="399"/>
                    </a:lnTo>
                    <a:lnTo>
                      <a:pt x="519" y="399"/>
                    </a:lnTo>
                    <a:lnTo>
                      <a:pt x="519" y="446"/>
                    </a:lnTo>
                    <a:close/>
                    <a:moveTo>
                      <a:pt x="9" y="437"/>
                    </a:moveTo>
                    <a:lnTo>
                      <a:pt x="511" y="437"/>
                    </a:lnTo>
                    <a:lnTo>
                      <a:pt x="511" y="407"/>
                    </a:lnTo>
                    <a:lnTo>
                      <a:pt x="490" y="407"/>
                    </a:lnTo>
                    <a:lnTo>
                      <a:pt x="490" y="305"/>
                    </a:lnTo>
                    <a:lnTo>
                      <a:pt x="497" y="293"/>
                    </a:lnTo>
                    <a:lnTo>
                      <a:pt x="504" y="283"/>
                    </a:lnTo>
                    <a:lnTo>
                      <a:pt x="507" y="261"/>
                    </a:lnTo>
                    <a:lnTo>
                      <a:pt x="286" y="261"/>
                    </a:lnTo>
                    <a:lnTo>
                      <a:pt x="291" y="283"/>
                    </a:lnTo>
                    <a:lnTo>
                      <a:pt x="297" y="293"/>
                    </a:lnTo>
                    <a:lnTo>
                      <a:pt x="305" y="305"/>
                    </a:lnTo>
                    <a:lnTo>
                      <a:pt x="305" y="407"/>
                    </a:lnTo>
                    <a:lnTo>
                      <a:pt x="262" y="407"/>
                    </a:lnTo>
                    <a:lnTo>
                      <a:pt x="262" y="302"/>
                    </a:lnTo>
                    <a:lnTo>
                      <a:pt x="200" y="302"/>
                    </a:lnTo>
                    <a:lnTo>
                      <a:pt x="200" y="114"/>
                    </a:lnTo>
                    <a:lnTo>
                      <a:pt x="202" y="105"/>
                    </a:lnTo>
                    <a:lnTo>
                      <a:pt x="207" y="86"/>
                    </a:lnTo>
                    <a:lnTo>
                      <a:pt x="216" y="70"/>
                    </a:lnTo>
                    <a:lnTo>
                      <a:pt x="228" y="56"/>
                    </a:lnTo>
                    <a:lnTo>
                      <a:pt x="242" y="43"/>
                    </a:lnTo>
                    <a:lnTo>
                      <a:pt x="258" y="33"/>
                    </a:lnTo>
                    <a:lnTo>
                      <a:pt x="269" y="31"/>
                    </a:lnTo>
                    <a:lnTo>
                      <a:pt x="286" y="28"/>
                    </a:lnTo>
                    <a:lnTo>
                      <a:pt x="305" y="28"/>
                    </a:lnTo>
                    <a:lnTo>
                      <a:pt x="314" y="29"/>
                    </a:lnTo>
                    <a:lnTo>
                      <a:pt x="332" y="35"/>
                    </a:lnTo>
                    <a:lnTo>
                      <a:pt x="349" y="43"/>
                    </a:lnTo>
                    <a:lnTo>
                      <a:pt x="363" y="54"/>
                    </a:lnTo>
                    <a:lnTo>
                      <a:pt x="374" y="68"/>
                    </a:lnTo>
                    <a:lnTo>
                      <a:pt x="384" y="84"/>
                    </a:lnTo>
                    <a:lnTo>
                      <a:pt x="390" y="103"/>
                    </a:lnTo>
                    <a:lnTo>
                      <a:pt x="391" y="126"/>
                    </a:lnTo>
                    <a:lnTo>
                      <a:pt x="351" y="126"/>
                    </a:lnTo>
                    <a:lnTo>
                      <a:pt x="351" y="137"/>
                    </a:lnTo>
                    <a:lnTo>
                      <a:pt x="335" y="145"/>
                    </a:lnTo>
                    <a:lnTo>
                      <a:pt x="314" y="165"/>
                    </a:lnTo>
                    <a:lnTo>
                      <a:pt x="305" y="175"/>
                    </a:lnTo>
                    <a:lnTo>
                      <a:pt x="298" y="186"/>
                    </a:lnTo>
                    <a:lnTo>
                      <a:pt x="293" y="200"/>
                    </a:lnTo>
                    <a:lnTo>
                      <a:pt x="288" y="214"/>
                    </a:lnTo>
                    <a:lnTo>
                      <a:pt x="286" y="223"/>
                    </a:lnTo>
                    <a:lnTo>
                      <a:pt x="507" y="223"/>
                    </a:lnTo>
                    <a:lnTo>
                      <a:pt x="502" y="200"/>
                    </a:lnTo>
                    <a:lnTo>
                      <a:pt x="497" y="188"/>
                    </a:lnTo>
                    <a:lnTo>
                      <a:pt x="490" y="175"/>
                    </a:lnTo>
                    <a:lnTo>
                      <a:pt x="481" y="167"/>
                    </a:lnTo>
                    <a:lnTo>
                      <a:pt x="462" y="149"/>
                    </a:lnTo>
                    <a:lnTo>
                      <a:pt x="448" y="140"/>
                    </a:lnTo>
                    <a:lnTo>
                      <a:pt x="448" y="126"/>
                    </a:lnTo>
                    <a:lnTo>
                      <a:pt x="411" y="126"/>
                    </a:lnTo>
                    <a:lnTo>
                      <a:pt x="407" y="98"/>
                    </a:lnTo>
                    <a:lnTo>
                      <a:pt x="404" y="87"/>
                    </a:lnTo>
                    <a:lnTo>
                      <a:pt x="395" y="68"/>
                    </a:lnTo>
                    <a:lnTo>
                      <a:pt x="390" y="59"/>
                    </a:lnTo>
                    <a:lnTo>
                      <a:pt x="376" y="42"/>
                    </a:lnTo>
                    <a:lnTo>
                      <a:pt x="367" y="36"/>
                    </a:lnTo>
                    <a:lnTo>
                      <a:pt x="358" y="28"/>
                    </a:lnTo>
                    <a:lnTo>
                      <a:pt x="349" y="22"/>
                    </a:lnTo>
                    <a:lnTo>
                      <a:pt x="339" y="19"/>
                    </a:lnTo>
                    <a:lnTo>
                      <a:pt x="319" y="12"/>
                    </a:lnTo>
                    <a:lnTo>
                      <a:pt x="295" y="10"/>
                    </a:lnTo>
                    <a:lnTo>
                      <a:pt x="272" y="12"/>
                    </a:lnTo>
                    <a:lnTo>
                      <a:pt x="263" y="15"/>
                    </a:lnTo>
                    <a:lnTo>
                      <a:pt x="251" y="19"/>
                    </a:lnTo>
                    <a:lnTo>
                      <a:pt x="242" y="24"/>
                    </a:lnTo>
                    <a:lnTo>
                      <a:pt x="232" y="29"/>
                    </a:lnTo>
                    <a:lnTo>
                      <a:pt x="223" y="36"/>
                    </a:lnTo>
                    <a:lnTo>
                      <a:pt x="214" y="43"/>
                    </a:lnTo>
                    <a:lnTo>
                      <a:pt x="207" y="52"/>
                    </a:lnTo>
                    <a:lnTo>
                      <a:pt x="197" y="68"/>
                    </a:lnTo>
                    <a:lnTo>
                      <a:pt x="188" y="89"/>
                    </a:lnTo>
                    <a:lnTo>
                      <a:pt x="184" y="101"/>
                    </a:lnTo>
                    <a:lnTo>
                      <a:pt x="183" y="124"/>
                    </a:lnTo>
                    <a:lnTo>
                      <a:pt x="183" y="302"/>
                    </a:lnTo>
                    <a:lnTo>
                      <a:pt x="134" y="302"/>
                    </a:lnTo>
                    <a:lnTo>
                      <a:pt x="134" y="217"/>
                    </a:lnTo>
                    <a:lnTo>
                      <a:pt x="132" y="203"/>
                    </a:lnTo>
                    <a:lnTo>
                      <a:pt x="128" y="198"/>
                    </a:lnTo>
                    <a:lnTo>
                      <a:pt x="123" y="193"/>
                    </a:lnTo>
                    <a:lnTo>
                      <a:pt x="118" y="189"/>
                    </a:lnTo>
                    <a:lnTo>
                      <a:pt x="112" y="186"/>
                    </a:lnTo>
                    <a:lnTo>
                      <a:pt x="105" y="184"/>
                    </a:lnTo>
                    <a:lnTo>
                      <a:pt x="93" y="184"/>
                    </a:lnTo>
                    <a:lnTo>
                      <a:pt x="79" y="189"/>
                    </a:lnTo>
                    <a:lnTo>
                      <a:pt x="74" y="193"/>
                    </a:lnTo>
                    <a:lnTo>
                      <a:pt x="70" y="198"/>
                    </a:lnTo>
                    <a:lnTo>
                      <a:pt x="67" y="203"/>
                    </a:lnTo>
                    <a:lnTo>
                      <a:pt x="65" y="210"/>
                    </a:lnTo>
                    <a:lnTo>
                      <a:pt x="65" y="302"/>
                    </a:lnTo>
                    <a:lnTo>
                      <a:pt x="32" y="302"/>
                    </a:lnTo>
                    <a:lnTo>
                      <a:pt x="32" y="407"/>
                    </a:lnTo>
                    <a:lnTo>
                      <a:pt x="9" y="407"/>
                    </a:lnTo>
                    <a:lnTo>
                      <a:pt x="9" y="437"/>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i="1"/>
              </a:p>
            </p:txBody>
          </p:sp>
          <p:sp>
            <p:nvSpPr>
              <p:cNvPr id="272" name="Freeform 462"/>
              <p:cNvSpPr>
                <a:spLocks noEditPoints="1"/>
              </p:cNvSpPr>
              <p:nvPr/>
            </p:nvSpPr>
            <p:spPr bwMode="auto">
              <a:xfrm>
                <a:off x="3779838" y="3738563"/>
                <a:ext cx="139700" cy="152400"/>
              </a:xfrm>
              <a:custGeom>
                <a:avLst/>
                <a:gdLst/>
                <a:ahLst/>
                <a:cxnLst>
                  <a:cxn ang="0">
                    <a:pos x="88" y="96"/>
                  </a:cxn>
                  <a:cxn ang="0">
                    <a:pos x="0" y="96"/>
                  </a:cxn>
                  <a:cxn ang="0">
                    <a:pos x="0" y="44"/>
                  </a:cxn>
                  <a:cxn ang="0">
                    <a:pos x="27" y="40"/>
                  </a:cxn>
                  <a:cxn ang="0">
                    <a:pos x="37" y="37"/>
                  </a:cxn>
                  <a:cxn ang="0">
                    <a:pos x="48" y="33"/>
                  </a:cxn>
                  <a:cxn ang="0">
                    <a:pos x="57" y="28"/>
                  </a:cxn>
                  <a:cxn ang="0">
                    <a:pos x="65" y="23"/>
                  </a:cxn>
                  <a:cxn ang="0">
                    <a:pos x="74" y="15"/>
                  </a:cxn>
                  <a:cxn ang="0">
                    <a:pos x="88" y="0"/>
                  </a:cxn>
                  <a:cxn ang="0">
                    <a:pos x="88" y="96"/>
                  </a:cxn>
                  <a:cxn ang="0">
                    <a:pos x="11" y="88"/>
                  </a:cxn>
                  <a:cxn ang="0">
                    <a:pos x="79" y="88"/>
                  </a:cxn>
                  <a:cxn ang="0">
                    <a:pos x="79" y="23"/>
                  </a:cxn>
                  <a:cxn ang="0">
                    <a:pos x="71" y="30"/>
                  </a:cxn>
                  <a:cxn ang="0">
                    <a:pos x="60" y="37"/>
                  </a:cxn>
                  <a:cxn ang="0">
                    <a:pos x="51" y="42"/>
                  </a:cxn>
                  <a:cxn ang="0">
                    <a:pos x="41" y="45"/>
                  </a:cxn>
                  <a:cxn ang="0">
                    <a:pos x="28" y="49"/>
                  </a:cxn>
                  <a:cxn ang="0">
                    <a:pos x="11" y="52"/>
                  </a:cxn>
                  <a:cxn ang="0">
                    <a:pos x="11" y="88"/>
                  </a:cxn>
                </a:cxnLst>
                <a:rect l="0" t="0" r="r" b="b"/>
                <a:pathLst>
                  <a:path w="88" h="96">
                    <a:moveTo>
                      <a:pt x="88" y="96"/>
                    </a:moveTo>
                    <a:lnTo>
                      <a:pt x="0" y="96"/>
                    </a:lnTo>
                    <a:lnTo>
                      <a:pt x="0" y="44"/>
                    </a:lnTo>
                    <a:lnTo>
                      <a:pt x="27" y="40"/>
                    </a:lnTo>
                    <a:lnTo>
                      <a:pt x="37" y="37"/>
                    </a:lnTo>
                    <a:lnTo>
                      <a:pt x="48" y="33"/>
                    </a:lnTo>
                    <a:lnTo>
                      <a:pt x="57" y="28"/>
                    </a:lnTo>
                    <a:lnTo>
                      <a:pt x="65" y="23"/>
                    </a:lnTo>
                    <a:lnTo>
                      <a:pt x="74" y="15"/>
                    </a:lnTo>
                    <a:lnTo>
                      <a:pt x="88" y="0"/>
                    </a:lnTo>
                    <a:lnTo>
                      <a:pt x="88" y="96"/>
                    </a:lnTo>
                    <a:close/>
                    <a:moveTo>
                      <a:pt x="11" y="88"/>
                    </a:moveTo>
                    <a:lnTo>
                      <a:pt x="79" y="88"/>
                    </a:lnTo>
                    <a:lnTo>
                      <a:pt x="79" y="23"/>
                    </a:lnTo>
                    <a:lnTo>
                      <a:pt x="71" y="30"/>
                    </a:lnTo>
                    <a:lnTo>
                      <a:pt x="60" y="37"/>
                    </a:lnTo>
                    <a:lnTo>
                      <a:pt x="51" y="42"/>
                    </a:lnTo>
                    <a:lnTo>
                      <a:pt x="41" y="45"/>
                    </a:lnTo>
                    <a:lnTo>
                      <a:pt x="28" y="49"/>
                    </a:lnTo>
                    <a:lnTo>
                      <a:pt x="11" y="52"/>
                    </a:lnTo>
                    <a:lnTo>
                      <a:pt x="11" y="88"/>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i="1"/>
              </a:p>
            </p:txBody>
          </p:sp>
          <p:sp>
            <p:nvSpPr>
              <p:cNvPr id="273" name="Freeform 463"/>
              <p:cNvSpPr>
                <a:spLocks noEditPoints="1"/>
              </p:cNvSpPr>
              <p:nvPr/>
            </p:nvSpPr>
            <p:spPr bwMode="auto">
              <a:xfrm>
                <a:off x="3635375" y="3738563"/>
                <a:ext cx="139700" cy="152400"/>
              </a:xfrm>
              <a:custGeom>
                <a:avLst/>
                <a:gdLst/>
                <a:ahLst/>
                <a:cxnLst>
                  <a:cxn ang="0">
                    <a:pos x="88" y="96"/>
                  </a:cxn>
                  <a:cxn ang="0">
                    <a:pos x="0" y="96"/>
                  </a:cxn>
                  <a:cxn ang="0">
                    <a:pos x="0" y="0"/>
                  </a:cxn>
                  <a:cxn ang="0">
                    <a:pos x="16" y="15"/>
                  </a:cxn>
                  <a:cxn ang="0">
                    <a:pos x="25" y="23"/>
                  </a:cxn>
                  <a:cxn ang="0">
                    <a:pos x="34" y="30"/>
                  </a:cxn>
                  <a:cxn ang="0">
                    <a:pos x="42" y="33"/>
                  </a:cxn>
                  <a:cxn ang="0">
                    <a:pos x="53" y="37"/>
                  </a:cxn>
                  <a:cxn ang="0">
                    <a:pos x="62" y="40"/>
                  </a:cxn>
                  <a:cxn ang="0">
                    <a:pos x="88" y="44"/>
                  </a:cxn>
                  <a:cxn ang="0">
                    <a:pos x="88" y="96"/>
                  </a:cxn>
                  <a:cxn ang="0">
                    <a:pos x="9" y="88"/>
                  </a:cxn>
                  <a:cxn ang="0">
                    <a:pos x="79" y="88"/>
                  </a:cxn>
                  <a:cxn ang="0">
                    <a:pos x="79" y="52"/>
                  </a:cxn>
                  <a:cxn ang="0">
                    <a:pos x="60" y="49"/>
                  </a:cxn>
                  <a:cxn ang="0">
                    <a:pos x="49" y="45"/>
                  </a:cxn>
                  <a:cxn ang="0">
                    <a:pos x="39" y="42"/>
                  </a:cxn>
                  <a:cxn ang="0">
                    <a:pos x="28" y="37"/>
                  </a:cxn>
                  <a:cxn ang="0">
                    <a:pos x="19" y="30"/>
                  </a:cxn>
                  <a:cxn ang="0">
                    <a:pos x="9" y="23"/>
                  </a:cxn>
                  <a:cxn ang="0">
                    <a:pos x="9" y="88"/>
                  </a:cxn>
                </a:cxnLst>
                <a:rect l="0" t="0" r="r" b="b"/>
                <a:pathLst>
                  <a:path w="88" h="96">
                    <a:moveTo>
                      <a:pt x="88" y="96"/>
                    </a:moveTo>
                    <a:lnTo>
                      <a:pt x="0" y="96"/>
                    </a:lnTo>
                    <a:lnTo>
                      <a:pt x="0" y="0"/>
                    </a:lnTo>
                    <a:lnTo>
                      <a:pt x="16" y="15"/>
                    </a:lnTo>
                    <a:lnTo>
                      <a:pt x="25" y="23"/>
                    </a:lnTo>
                    <a:lnTo>
                      <a:pt x="34" y="30"/>
                    </a:lnTo>
                    <a:lnTo>
                      <a:pt x="42" y="33"/>
                    </a:lnTo>
                    <a:lnTo>
                      <a:pt x="53" y="37"/>
                    </a:lnTo>
                    <a:lnTo>
                      <a:pt x="62" y="40"/>
                    </a:lnTo>
                    <a:lnTo>
                      <a:pt x="88" y="44"/>
                    </a:lnTo>
                    <a:lnTo>
                      <a:pt x="88" y="96"/>
                    </a:lnTo>
                    <a:close/>
                    <a:moveTo>
                      <a:pt x="9" y="88"/>
                    </a:moveTo>
                    <a:lnTo>
                      <a:pt x="79" y="88"/>
                    </a:lnTo>
                    <a:lnTo>
                      <a:pt x="79" y="52"/>
                    </a:lnTo>
                    <a:lnTo>
                      <a:pt x="60" y="49"/>
                    </a:lnTo>
                    <a:lnTo>
                      <a:pt x="49" y="45"/>
                    </a:lnTo>
                    <a:lnTo>
                      <a:pt x="39" y="42"/>
                    </a:lnTo>
                    <a:lnTo>
                      <a:pt x="28" y="37"/>
                    </a:lnTo>
                    <a:lnTo>
                      <a:pt x="19" y="30"/>
                    </a:lnTo>
                    <a:lnTo>
                      <a:pt x="9" y="23"/>
                    </a:lnTo>
                    <a:lnTo>
                      <a:pt x="9" y="88"/>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i="1"/>
              </a:p>
            </p:txBody>
          </p:sp>
          <p:sp>
            <p:nvSpPr>
              <p:cNvPr id="274" name="Rectangle 464"/>
              <p:cNvSpPr>
                <a:spLocks noChangeArrowheads="1"/>
              </p:cNvSpPr>
              <p:nvPr/>
            </p:nvSpPr>
            <p:spPr bwMode="auto">
              <a:xfrm>
                <a:off x="3273425" y="3587750"/>
                <a:ext cx="17463" cy="295275"/>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i="1"/>
              </a:p>
            </p:txBody>
          </p:sp>
        </p:grpSp>
        <p:grpSp>
          <p:nvGrpSpPr>
            <p:cNvPr id="4" name="Group 3"/>
            <p:cNvGrpSpPr>
              <a:grpSpLocks/>
            </p:cNvGrpSpPr>
            <p:nvPr/>
          </p:nvGrpSpPr>
          <p:grpSpPr>
            <a:xfrm>
              <a:off x="4392149" y="1505958"/>
              <a:ext cx="360000" cy="360000"/>
              <a:chOff x="2295531" y="2281456"/>
              <a:chExt cx="594146" cy="401011"/>
            </a:xfrm>
            <a:noFill/>
          </p:grpSpPr>
          <p:grpSp>
            <p:nvGrpSpPr>
              <p:cNvPr id="238" name="组合 237"/>
              <p:cNvGrpSpPr/>
              <p:nvPr/>
            </p:nvGrpSpPr>
            <p:grpSpPr>
              <a:xfrm>
                <a:off x="2295531" y="2404531"/>
                <a:ext cx="594146" cy="277936"/>
                <a:chOff x="15579726" y="344488"/>
                <a:chExt cx="1035050" cy="484187"/>
              </a:xfrm>
              <a:grpFill/>
            </p:grpSpPr>
            <p:sp>
              <p:nvSpPr>
                <p:cNvPr id="239" name="Freeform 137"/>
                <p:cNvSpPr>
                  <a:spLocks/>
                </p:cNvSpPr>
                <p:nvPr/>
              </p:nvSpPr>
              <p:spPr bwMode="auto">
                <a:xfrm>
                  <a:off x="15579726" y="344488"/>
                  <a:ext cx="1035050" cy="401638"/>
                </a:xfrm>
                <a:custGeom>
                  <a:avLst/>
                  <a:gdLst/>
                  <a:ahLst/>
                  <a:cxnLst>
                    <a:cxn ang="0">
                      <a:pos x="264" y="107"/>
                    </a:cxn>
                    <a:cxn ang="0">
                      <a:pos x="249" y="107"/>
                    </a:cxn>
                    <a:cxn ang="0">
                      <a:pos x="246" y="104"/>
                    </a:cxn>
                    <a:cxn ang="0">
                      <a:pos x="249" y="101"/>
                    </a:cxn>
                    <a:cxn ang="0">
                      <a:pos x="264" y="101"/>
                    </a:cxn>
                    <a:cxn ang="0">
                      <a:pos x="268" y="100"/>
                    </a:cxn>
                    <a:cxn ang="0">
                      <a:pos x="269" y="92"/>
                    </a:cxn>
                    <a:cxn ang="0">
                      <a:pos x="254" y="62"/>
                    </a:cxn>
                    <a:cxn ang="0">
                      <a:pos x="201" y="40"/>
                    </a:cxn>
                    <a:cxn ang="0">
                      <a:pos x="200" y="40"/>
                    </a:cxn>
                    <a:cxn ang="0">
                      <a:pos x="140" y="6"/>
                    </a:cxn>
                    <a:cxn ang="0">
                      <a:pos x="88" y="6"/>
                    </a:cxn>
                    <a:cxn ang="0">
                      <a:pos x="46" y="31"/>
                    </a:cxn>
                    <a:cxn ang="0">
                      <a:pos x="41" y="38"/>
                    </a:cxn>
                    <a:cxn ang="0">
                      <a:pos x="15" y="59"/>
                    </a:cxn>
                    <a:cxn ang="0">
                      <a:pos x="8" y="81"/>
                    </a:cxn>
                    <a:cxn ang="0">
                      <a:pos x="17" y="101"/>
                    </a:cxn>
                    <a:cxn ang="0">
                      <a:pos x="19" y="104"/>
                    </a:cxn>
                    <a:cxn ang="0">
                      <a:pos x="15" y="107"/>
                    </a:cxn>
                    <a:cxn ang="0">
                      <a:pos x="2" y="81"/>
                    </a:cxn>
                    <a:cxn ang="0">
                      <a:pos x="2" y="80"/>
                    </a:cxn>
                    <a:cxn ang="0">
                      <a:pos x="9" y="57"/>
                    </a:cxn>
                    <a:cxn ang="0">
                      <a:pos x="10" y="55"/>
                    </a:cxn>
                    <a:cxn ang="0">
                      <a:pos x="37" y="34"/>
                    </a:cxn>
                    <a:cxn ang="0">
                      <a:pos x="41" y="28"/>
                    </a:cxn>
                    <a:cxn ang="0">
                      <a:pos x="88" y="0"/>
                    </a:cxn>
                    <a:cxn ang="0">
                      <a:pos x="140" y="0"/>
                    </a:cxn>
                    <a:cxn ang="0">
                      <a:pos x="204" y="35"/>
                    </a:cxn>
                    <a:cxn ang="0">
                      <a:pos x="256" y="56"/>
                    </a:cxn>
                    <a:cxn ang="0">
                      <a:pos x="275" y="91"/>
                    </a:cxn>
                    <a:cxn ang="0">
                      <a:pos x="272" y="103"/>
                    </a:cxn>
                    <a:cxn ang="0">
                      <a:pos x="264" y="107"/>
                    </a:cxn>
                  </a:cxnLst>
                  <a:rect l="0" t="0" r="r" b="b"/>
                  <a:pathLst>
                    <a:path w="276" h="107">
                      <a:moveTo>
                        <a:pt x="264" y="107"/>
                      </a:moveTo>
                      <a:cubicBezTo>
                        <a:pt x="249" y="107"/>
                        <a:pt x="249" y="107"/>
                        <a:pt x="249" y="107"/>
                      </a:cubicBezTo>
                      <a:cubicBezTo>
                        <a:pt x="247" y="107"/>
                        <a:pt x="246" y="106"/>
                        <a:pt x="246" y="104"/>
                      </a:cubicBezTo>
                      <a:cubicBezTo>
                        <a:pt x="246" y="102"/>
                        <a:pt x="247" y="101"/>
                        <a:pt x="249" y="101"/>
                      </a:cubicBezTo>
                      <a:cubicBezTo>
                        <a:pt x="264" y="101"/>
                        <a:pt x="264" y="101"/>
                        <a:pt x="264" y="101"/>
                      </a:cubicBezTo>
                      <a:cubicBezTo>
                        <a:pt x="266" y="101"/>
                        <a:pt x="267" y="101"/>
                        <a:pt x="268" y="100"/>
                      </a:cubicBezTo>
                      <a:cubicBezTo>
                        <a:pt x="269" y="98"/>
                        <a:pt x="269" y="95"/>
                        <a:pt x="269" y="92"/>
                      </a:cubicBezTo>
                      <a:cubicBezTo>
                        <a:pt x="265" y="75"/>
                        <a:pt x="260" y="64"/>
                        <a:pt x="254" y="62"/>
                      </a:cubicBezTo>
                      <a:cubicBezTo>
                        <a:pt x="240" y="58"/>
                        <a:pt x="203" y="41"/>
                        <a:pt x="201" y="40"/>
                      </a:cubicBezTo>
                      <a:cubicBezTo>
                        <a:pt x="201" y="40"/>
                        <a:pt x="201" y="40"/>
                        <a:pt x="200" y="40"/>
                      </a:cubicBezTo>
                      <a:cubicBezTo>
                        <a:pt x="200" y="39"/>
                        <a:pt x="169" y="6"/>
                        <a:pt x="140" y="6"/>
                      </a:cubicBezTo>
                      <a:cubicBezTo>
                        <a:pt x="88" y="6"/>
                        <a:pt x="88" y="6"/>
                        <a:pt x="88" y="6"/>
                      </a:cubicBezTo>
                      <a:cubicBezTo>
                        <a:pt x="59" y="6"/>
                        <a:pt x="51" y="21"/>
                        <a:pt x="46" y="31"/>
                      </a:cubicBezTo>
                      <a:cubicBezTo>
                        <a:pt x="44" y="34"/>
                        <a:pt x="43" y="36"/>
                        <a:pt x="41" y="38"/>
                      </a:cubicBezTo>
                      <a:cubicBezTo>
                        <a:pt x="35" y="44"/>
                        <a:pt x="19" y="56"/>
                        <a:pt x="15" y="59"/>
                      </a:cubicBezTo>
                      <a:cubicBezTo>
                        <a:pt x="8" y="81"/>
                        <a:pt x="8" y="81"/>
                        <a:pt x="8" y="81"/>
                      </a:cubicBezTo>
                      <a:cubicBezTo>
                        <a:pt x="8" y="84"/>
                        <a:pt x="7" y="99"/>
                        <a:pt x="17" y="101"/>
                      </a:cubicBezTo>
                      <a:cubicBezTo>
                        <a:pt x="18" y="101"/>
                        <a:pt x="19" y="103"/>
                        <a:pt x="19" y="104"/>
                      </a:cubicBezTo>
                      <a:cubicBezTo>
                        <a:pt x="19" y="106"/>
                        <a:pt x="17" y="107"/>
                        <a:pt x="15" y="107"/>
                      </a:cubicBezTo>
                      <a:cubicBezTo>
                        <a:pt x="0" y="104"/>
                        <a:pt x="2" y="82"/>
                        <a:pt x="2" y="81"/>
                      </a:cubicBezTo>
                      <a:cubicBezTo>
                        <a:pt x="2" y="80"/>
                        <a:pt x="2" y="80"/>
                        <a:pt x="2" y="80"/>
                      </a:cubicBezTo>
                      <a:cubicBezTo>
                        <a:pt x="9" y="57"/>
                        <a:pt x="9" y="57"/>
                        <a:pt x="9" y="57"/>
                      </a:cubicBezTo>
                      <a:cubicBezTo>
                        <a:pt x="9" y="56"/>
                        <a:pt x="10" y="55"/>
                        <a:pt x="10" y="55"/>
                      </a:cubicBezTo>
                      <a:cubicBezTo>
                        <a:pt x="11" y="55"/>
                        <a:pt x="30" y="40"/>
                        <a:pt x="37" y="34"/>
                      </a:cubicBezTo>
                      <a:cubicBezTo>
                        <a:pt x="38" y="33"/>
                        <a:pt x="39" y="30"/>
                        <a:pt x="41" y="28"/>
                      </a:cubicBezTo>
                      <a:cubicBezTo>
                        <a:pt x="46" y="18"/>
                        <a:pt x="55" y="0"/>
                        <a:pt x="88" y="0"/>
                      </a:cubicBezTo>
                      <a:cubicBezTo>
                        <a:pt x="140" y="0"/>
                        <a:pt x="140" y="0"/>
                        <a:pt x="140" y="0"/>
                      </a:cubicBezTo>
                      <a:cubicBezTo>
                        <a:pt x="170" y="0"/>
                        <a:pt x="200" y="31"/>
                        <a:pt x="204" y="35"/>
                      </a:cubicBezTo>
                      <a:cubicBezTo>
                        <a:pt x="209" y="37"/>
                        <a:pt x="243" y="52"/>
                        <a:pt x="256" y="56"/>
                      </a:cubicBezTo>
                      <a:cubicBezTo>
                        <a:pt x="264" y="59"/>
                        <a:pt x="270" y="70"/>
                        <a:pt x="275" y="91"/>
                      </a:cubicBezTo>
                      <a:cubicBezTo>
                        <a:pt x="276" y="96"/>
                        <a:pt x="275" y="100"/>
                        <a:pt x="272" y="103"/>
                      </a:cubicBezTo>
                      <a:cubicBezTo>
                        <a:pt x="271" y="106"/>
                        <a:pt x="268" y="107"/>
                        <a:pt x="264" y="107"/>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40" name="Freeform 138"/>
                <p:cNvSpPr>
                  <a:spLocks/>
                </p:cNvSpPr>
                <p:nvPr/>
              </p:nvSpPr>
              <p:spPr bwMode="auto">
                <a:xfrm>
                  <a:off x="15908338" y="723900"/>
                  <a:ext cx="323850" cy="22225"/>
                </a:xfrm>
                <a:custGeom>
                  <a:avLst/>
                  <a:gdLst/>
                  <a:ahLst/>
                  <a:cxnLst>
                    <a:cxn ang="0">
                      <a:pos x="83" y="6"/>
                    </a:cxn>
                    <a:cxn ang="0">
                      <a:pos x="3" y="6"/>
                    </a:cxn>
                    <a:cxn ang="0">
                      <a:pos x="0" y="3"/>
                    </a:cxn>
                    <a:cxn ang="0">
                      <a:pos x="3" y="0"/>
                    </a:cxn>
                    <a:cxn ang="0">
                      <a:pos x="83" y="0"/>
                    </a:cxn>
                    <a:cxn ang="0">
                      <a:pos x="86" y="3"/>
                    </a:cxn>
                    <a:cxn ang="0">
                      <a:pos x="83" y="6"/>
                    </a:cxn>
                  </a:cxnLst>
                  <a:rect l="0" t="0" r="r" b="b"/>
                  <a:pathLst>
                    <a:path w="86" h="6">
                      <a:moveTo>
                        <a:pt x="83" y="6"/>
                      </a:moveTo>
                      <a:cubicBezTo>
                        <a:pt x="3" y="6"/>
                        <a:pt x="3" y="6"/>
                        <a:pt x="3" y="6"/>
                      </a:cubicBezTo>
                      <a:cubicBezTo>
                        <a:pt x="2" y="6"/>
                        <a:pt x="0" y="5"/>
                        <a:pt x="0" y="3"/>
                      </a:cubicBezTo>
                      <a:cubicBezTo>
                        <a:pt x="0" y="1"/>
                        <a:pt x="2" y="0"/>
                        <a:pt x="3" y="0"/>
                      </a:cubicBezTo>
                      <a:cubicBezTo>
                        <a:pt x="83" y="0"/>
                        <a:pt x="83" y="0"/>
                        <a:pt x="83" y="0"/>
                      </a:cubicBezTo>
                      <a:cubicBezTo>
                        <a:pt x="84" y="0"/>
                        <a:pt x="86" y="1"/>
                        <a:pt x="86" y="3"/>
                      </a:cubicBezTo>
                      <a:cubicBezTo>
                        <a:pt x="86" y="5"/>
                        <a:pt x="84" y="6"/>
                        <a:pt x="83" y="6"/>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41" name="Freeform 139"/>
                <p:cNvSpPr>
                  <a:spLocks/>
                </p:cNvSpPr>
                <p:nvPr/>
              </p:nvSpPr>
              <p:spPr bwMode="auto">
                <a:xfrm>
                  <a:off x="15703551" y="476250"/>
                  <a:ext cx="647700" cy="22225"/>
                </a:xfrm>
                <a:custGeom>
                  <a:avLst/>
                  <a:gdLst/>
                  <a:ahLst/>
                  <a:cxnLst>
                    <a:cxn ang="0">
                      <a:pos x="170" y="6"/>
                    </a:cxn>
                    <a:cxn ang="0">
                      <a:pos x="3" y="6"/>
                    </a:cxn>
                    <a:cxn ang="0">
                      <a:pos x="0" y="3"/>
                    </a:cxn>
                    <a:cxn ang="0">
                      <a:pos x="3" y="0"/>
                    </a:cxn>
                    <a:cxn ang="0">
                      <a:pos x="170" y="0"/>
                    </a:cxn>
                    <a:cxn ang="0">
                      <a:pos x="173" y="3"/>
                    </a:cxn>
                    <a:cxn ang="0">
                      <a:pos x="170" y="6"/>
                    </a:cxn>
                  </a:cxnLst>
                  <a:rect l="0" t="0" r="r" b="b"/>
                  <a:pathLst>
                    <a:path w="173" h="6">
                      <a:moveTo>
                        <a:pt x="170" y="6"/>
                      </a:moveTo>
                      <a:cubicBezTo>
                        <a:pt x="3" y="6"/>
                        <a:pt x="3" y="6"/>
                        <a:pt x="3" y="6"/>
                      </a:cubicBezTo>
                      <a:cubicBezTo>
                        <a:pt x="2" y="6"/>
                        <a:pt x="0" y="5"/>
                        <a:pt x="0" y="3"/>
                      </a:cubicBezTo>
                      <a:cubicBezTo>
                        <a:pt x="0" y="2"/>
                        <a:pt x="2" y="0"/>
                        <a:pt x="3" y="0"/>
                      </a:cubicBezTo>
                      <a:cubicBezTo>
                        <a:pt x="170" y="0"/>
                        <a:pt x="170" y="0"/>
                        <a:pt x="170" y="0"/>
                      </a:cubicBezTo>
                      <a:cubicBezTo>
                        <a:pt x="171" y="0"/>
                        <a:pt x="173" y="2"/>
                        <a:pt x="173" y="3"/>
                      </a:cubicBezTo>
                      <a:cubicBezTo>
                        <a:pt x="173" y="5"/>
                        <a:pt x="171" y="6"/>
                        <a:pt x="170" y="6"/>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42" name="Freeform 140"/>
                <p:cNvSpPr>
                  <a:spLocks noEditPoints="1"/>
                </p:cNvSpPr>
                <p:nvPr/>
              </p:nvSpPr>
              <p:spPr bwMode="auto">
                <a:xfrm>
                  <a:off x="15684501" y="641350"/>
                  <a:ext cx="187325" cy="187325"/>
                </a:xfrm>
                <a:custGeom>
                  <a:avLst/>
                  <a:gdLst/>
                  <a:ahLst/>
                  <a:cxnLst>
                    <a:cxn ang="0">
                      <a:pos x="25" y="50"/>
                    </a:cxn>
                    <a:cxn ang="0">
                      <a:pos x="0" y="25"/>
                    </a:cxn>
                    <a:cxn ang="0">
                      <a:pos x="25" y="0"/>
                    </a:cxn>
                    <a:cxn ang="0">
                      <a:pos x="50" y="25"/>
                    </a:cxn>
                    <a:cxn ang="0">
                      <a:pos x="25" y="50"/>
                    </a:cxn>
                    <a:cxn ang="0">
                      <a:pos x="25" y="6"/>
                    </a:cxn>
                    <a:cxn ang="0">
                      <a:pos x="6" y="25"/>
                    </a:cxn>
                    <a:cxn ang="0">
                      <a:pos x="25" y="44"/>
                    </a:cxn>
                    <a:cxn ang="0">
                      <a:pos x="44" y="25"/>
                    </a:cxn>
                    <a:cxn ang="0">
                      <a:pos x="25" y="6"/>
                    </a:cxn>
                  </a:cxnLst>
                  <a:rect l="0" t="0" r="r" b="b"/>
                  <a:pathLst>
                    <a:path w="50" h="50">
                      <a:moveTo>
                        <a:pt x="25" y="50"/>
                      </a:moveTo>
                      <a:cubicBezTo>
                        <a:pt x="11" y="50"/>
                        <a:pt x="0" y="39"/>
                        <a:pt x="0" y="25"/>
                      </a:cubicBezTo>
                      <a:cubicBezTo>
                        <a:pt x="0" y="11"/>
                        <a:pt x="11" y="0"/>
                        <a:pt x="25" y="0"/>
                      </a:cubicBezTo>
                      <a:cubicBezTo>
                        <a:pt x="38" y="0"/>
                        <a:pt x="50" y="11"/>
                        <a:pt x="50" y="25"/>
                      </a:cubicBezTo>
                      <a:cubicBezTo>
                        <a:pt x="50" y="39"/>
                        <a:pt x="38" y="50"/>
                        <a:pt x="25" y="50"/>
                      </a:cubicBezTo>
                      <a:close/>
                      <a:moveTo>
                        <a:pt x="25" y="6"/>
                      </a:moveTo>
                      <a:cubicBezTo>
                        <a:pt x="14" y="6"/>
                        <a:pt x="6" y="15"/>
                        <a:pt x="6" y="25"/>
                      </a:cubicBezTo>
                      <a:cubicBezTo>
                        <a:pt x="6" y="35"/>
                        <a:pt x="14" y="44"/>
                        <a:pt x="25" y="44"/>
                      </a:cubicBezTo>
                      <a:cubicBezTo>
                        <a:pt x="35" y="44"/>
                        <a:pt x="44" y="35"/>
                        <a:pt x="44" y="25"/>
                      </a:cubicBezTo>
                      <a:cubicBezTo>
                        <a:pt x="44" y="15"/>
                        <a:pt x="35" y="6"/>
                        <a:pt x="25" y="6"/>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43" name="Freeform 141"/>
                <p:cNvSpPr>
                  <a:spLocks noEditPoints="1"/>
                </p:cNvSpPr>
                <p:nvPr/>
              </p:nvSpPr>
              <p:spPr bwMode="auto">
                <a:xfrm>
                  <a:off x="16268701" y="641350"/>
                  <a:ext cx="184150" cy="187325"/>
                </a:xfrm>
                <a:custGeom>
                  <a:avLst/>
                  <a:gdLst/>
                  <a:ahLst/>
                  <a:cxnLst>
                    <a:cxn ang="0">
                      <a:pos x="24" y="50"/>
                    </a:cxn>
                    <a:cxn ang="0">
                      <a:pos x="0" y="25"/>
                    </a:cxn>
                    <a:cxn ang="0">
                      <a:pos x="24" y="0"/>
                    </a:cxn>
                    <a:cxn ang="0">
                      <a:pos x="49" y="25"/>
                    </a:cxn>
                    <a:cxn ang="0">
                      <a:pos x="24" y="50"/>
                    </a:cxn>
                    <a:cxn ang="0">
                      <a:pos x="24" y="6"/>
                    </a:cxn>
                    <a:cxn ang="0">
                      <a:pos x="6" y="25"/>
                    </a:cxn>
                    <a:cxn ang="0">
                      <a:pos x="24" y="44"/>
                    </a:cxn>
                    <a:cxn ang="0">
                      <a:pos x="43" y="25"/>
                    </a:cxn>
                    <a:cxn ang="0">
                      <a:pos x="24" y="6"/>
                    </a:cxn>
                  </a:cxnLst>
                  <a:rect l="0" t="0" r="r" b="b"/>
                  <a:pathLst>
                    <a:path w="49" h="50">
                      <a:moveTo>
                        <a:pt x="24" y="50"/>
                      </a:moveTo>
                      <a:cubicBezTo>
                        <a:pt x="11" y="50"/>
                        <a:pt x="0" y="39"/>
                        <a:pt x="0" y="25"/>
                      </a:cubicBezTo>
                      <a:cubicBezTo>
                        <a:pt x="0" y="11"/>
                        <a:pt x="11" y="0"/>
                        <a:pt x="24" y="0"/>
                      </a:cubicBezTo>
                      <a:cubicBezTo>
                        <a:pt x="38" y="0"/>
                        <a:pt x="49" y="11"/>
                        <a:pt x="49" y="25"/>
                      </a:cubicBezTo>
                      <a:cubicBezTo>
                        <a:pt x="49" y="39"/>
                        <a:pt x="38" y="50"/>
                        <a:pt x="24" y="50"/>
                      </a:cubicBezTo>
                      <a:close/>
                      <a:moveTo>
                        <a:pt x="24" y="6"/>
                      </a:moveTo>
                      <a:cubicBezTo>
                        <a:pt x="14" y="6"/>
                        <a:pt x="6" y="15"/>
                        <a:pt x="6" y="25"/>
                      </a:cubicBezTo>
                      <a:cubicBezTo>
                        <a:pt x="6" y="35"/>
                        <a:pt x="14" y="44"/>
                        <a:pt x="24" y="44"/>
                      </a:cubicBezTo>
                      <a:cubicBezTo>
                        <a:pt x="35" y="44"/>
                        <a:pt x="43" y="35"/>
                        <a:pt x="43" y="25"/>
                      </a:cubicBezTo>
                      <a:cubicBezTo>
                        <a:pt x="43" y="15"/>
                        <a:pt x="35" y="6"/>
                        <a:pt x="24" y="6"/>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nvGrpSpPr>
              <p:cNvPr id="283" name="组合 282"/>
              <p:cNvGrpSpPr/>
              <p:nvPr/>
            </p:nvGrpSpPr>
            <p:grpSpPr>
              <a:xfrm flipH="1" flipV="1">
                <a:off x="2706970" y="2281456"/>
                <a:ext cx="130127" cy="113104"/>
                <a:chOff x="693738" y="4216400"/>
                <a:chExt cx="174625" cy="184150"/>
              </a:xfrm>
              <a:grpFill/>
            </p:grpSpPr>
            <p:sp>
              <p:nvSpPr>
                <p:cNvPr id="287" name="Freeform 285"/>
                <p:cNvSpPr>
                  <a:spLocks/>
                </p:cNvSpPr>
                <p:nvPr/>
              </p:nvSpPr>
              <p:spPr bwMode="auto">
                <a:xfrm>
                  <a:off x="693738" y="4216400"/>
                  <a:ext cx="174625" cy="184150"/>
                </a:xfrm>
                <a:custGeom>
                  <a:avLst/>
                  <a:gdLst/>
                  <a:ahLst/>
                  <a:cxnLst>
                    <a:cxn ang="0">
                      <a:pos x="108" y="116"/>
                    </a:cxn>
                    <a:cxn ang="0">
                      <a:pos x="98" y="116"/>
                    </a:cxn>
                    <a:cxn ang="0">
                      <a:pos x="87" y="114"/>
                    </a:cxn>
                    <a:cxn ang="0">
                      <a:pos x="76" y="111"/>
                    </a:cxn>
                    <a:cxn ang="0">
                      <a:pos x="66" y="108"/>
                    </a:cxn>
                    <a:cxn ang="0">
                      <a:pos x="57" y="103"/>
                    </a:cxn>
                    <a:cxn ang="0">
                      <a:pos x="47" y="97"/>
                    </a:cxn>
                    <a:cxn ang="0">
                      <a:pos x="39" y="90"/>
                    </a:cxn>
                    <a:cxn ang="0">
                      <a:pos x="31" y="82"/>
                    </a:cxn>
                    <a:cxn ang="0">
                      <a:pos x="26" y="77"/>
                    </a:cxn>
                    <a:cxn ang="0">
                      <a:pos x="21" y="69"/>
                    </a:cxn>
                    <a:cxn ang="0">
                      <a:pos x="15" y="61"/>
                    </a:cxn>
                    <a:cxn ang="0">
                      <a:pos x="10" y="51"/>
                    </a:cxn>
                    <a:cxn ang="0">
                      <a:pos x="7" y="43"/>
                    </a:cxn>
                    <a:cxn ang="0">
                      <a:pos x="3" y="34"/>
                    </a:cxn>
                    <a:cxn ang="0">
                      <a:pos x="2" y="24"/>
                    </a:cxn>
                    <a:cxn ang="0">
                      <a:pos x="0" y="13"/>
                    </a:cxn>
                    <a:cxn ang="0">
                      <a:pos x="2" y="0"/>
                    </a:cxn>
                    <a:cxn ang="0">
                      <a:pos x="11" y="1"/>
                    </a:cxn>
                    <a:cxn ang="0">
                      <a:pos x="10" y="13"/>
                    </a:cxn>
                    <a:cxn ang="0">
                      <a:pos x="11" y="22"/>
                    </a:cxn>
                    <a:cxn ang="0">
                      <a:pos x="13" y="30"/>
                    </a:cxn>
                    <a:cxn ang="0">
                      <a:pos x="16" y="40"/>
                    </a:cxn>
                    <a:cxn ang="0">
                      <a:pos x="20" y="48"/>
                    </a:cxn>
                    <a:cxn ang="0">
                      <a:pos x="23" y="56"/>
                    </a:cxn>
                    <a:cxn ang="0">
                      <a:pos x="29" y="64"/>
                    </a:cxn>
                    <a:cxn ang="0">
                      <a:pos x="34" y="72"/>
                    </a:cxn>
                    <a:cxn ang="0">
                      <a:pos x="37" y="76"/>
                    </a:cxn>
                    <a:cxn ang="0">
                      <a:pos x="45" y="84"/>
                    </a:cxn>
                    <a:cxn ang="0">
                      <a:pos x="53" y="88"/>
                    </a:cxn>
                    <a:cxn ang="0">
                      <a:pos x="61" y="93"/>
                    </a:cxn>
                    <a:cxn ang="0">
                      <a:pos x="69" y="98"/>
                    </a:cxn>
                    <a:cxn ang="0">
                      <a:pos x="79" y="101"/>
                    </a:cxn>
                    <a:cxn ang="0">
                      <a:pos x="89" y="105"/>
                    </a:cxn>
                    <a:cxn ang="0">
                      <a:pos x="98" y="106"/>
                    </a:cxn>
                    <a:cxn ang="0">
                      <a:pos x="110" y="106"/>
                    </a:cxn>
                    <a:cxn ang="0">
                      <a:pos x="108" y="116"/>
                    </a:cxn>
                  </a:cxnLst>
                  <a:rect l="0" t="0" r="r" b="b"/>
                  <a:pathLst>
                    <a:path w="110" h="116">
                      <a:moveTo>
                        <a:pt x="108" y="116"/>
                      </a:moveTo>
                      <a:lnTo>
                        <a:pt x="98" y="116"/>
                      </a:lnTo>
                      <a:lnTo>
                        <a:pt x="87" y="114"/>
                      </a:lnTo>
                      <a:lnTo>
                        <a:pt x="76" y="111"/>
                      </a:lnTo>
                      <a:lnTo>
                        <a:pt x="66" y="108"/>
                      </a:lnTo>
                      <a:lnTo>
                        <a:pt x="57" y="103"/>
                      </a:lnTo>
                      <a:lnTo>
                        <a:pt x="47" y="97"/>
                      </a:lnTo>
                      <a:lnTo>
                        <a:pt x="39" y="90"/>
                      </a:lnTo>
                      <a:lnTo>
                        <a:pt x="31" y="82"/>
                      </a:lnTo>
                      <a:lnTo>
                        <a:pt x="26" y="77"/>
                      </a:lnTo>
                      <a:lnTo>
                        <a:pt x="21" y="69"/>
                      </a:lnTo>
                      <a:lnTo>
                        <a:pt x="15" y="61"/>
                      </a:lnTo>
                      <a:lnTo>
                        <a:pt x="10" y="51"/>
                      </a:lnTo>
                      <a:lnTo>
                        <a:pt x="7" y="43"/>
                      </a:lnTo>
                      <a:lnTo>
                        <a:pt x="3" y="34"/>
                      </a:lnTo>
                      <a:lnTo>
                        <a:pt x="2" y="24"/>
                      </a:lnTo>
                      <a:lnTo>
                        <a:pt x="0" y="13"/>
                      </a:lnTo>
                      <a:lnTo>
                        <a:pt x="2" y="0"/>
                      </a:lnTo>
                      <a:lnTo>
                        <a:pt x="11" y="1"/>
                      </a:lnTo>
                      <a:lnTo>
                        <a:pt x="10" y="13"/>
                      </a:lnTo>
                      <a:lnTo>
                        <a:pt x="11" y="22"/>
                      </a:lnTo>
                      <a:lnTo>
                        <a:pt x="13" y="30"/>
                      </a:lnTo>
                      <a:lnTo>
                        <a:pt x="16" y="40"/>
                      </a:lnTo>
                      <a:lnTo>
                        <a:pt x="20" y="48"/>
                      </a:lnTo>
                      <a:lnTo>
                        <a:pt x="23" y="56"/>
                      </a:lnTo>
                      <a:lnTo>
                        <a:pt x="29" y="64"/>
                      </a:lnTo>
                      <a:lnTo>
                        <a:pt x="34" y="72"/>
                      </a:lnTo>
                      <a:lnTo>
                        <a:pt x="37" y="76"/>
                      </a:lnTo>
                      <a:lnTo>
                        <a:pt x="45" y="84"/>
                      </a:lnTo>
                      <a:lnTo>
                        <a:pt x="53" y="88"/>
                      </a:lnTo>
                      <a:lnTo>
                        <a:pt x="61" y="93"/>
                      </a:lnTo>
                      <a:lnTo>
                        <a:pt x="69" y="98"/>
                      </a:lnTo>
                      <a:lnTo>
                        <a:pt x="79" y="101"/>
                      </a:lnTo>
                      <a:lnTo>
                        <a:pt x="89" y="105"/>
                      </a:lnTo>
                      <a:lnTo>
                        <a:pt x="98" y="106"/>
                      </a:lnTo>
                      <a:lnTo>
                        <a:pt x="110" y="106"/>
                      </a:lnTo>
                      <a:lnTo>
                        <a:pt x="108" y="116"/>
                      </a:ln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88" name="Freeform 286"/>
                <p:cNvSpPr>
                  <a:spLocks/>
                </p:cNvSpPr>
                <p:nvPr/>
              </p:nvSpPr>
              <p:spPr bwMode="auto">
                <a:xfrm>
                  <a:off x="760413" y="4224338"/>
                  <a:ext cx="95250" cy="109538"/>
                </a:xfrm>
                <a:custGeom>
                  <a:avLst/>
                  <a:gdLst/>
                  <a:ahLst/>
                  <a:cxnLst>
                    <a:cxn ang="0">
                      <a:pos x="58" y="69"/>
                    </a:cxn>
                    <a:cxn ang="0">
                      <a:pos x="53" y="67"/>
                    </a:cxn>
                    <a:cxn ang="0">
                      <a:pos x="48" y="67"/>
                    </a:cxn>
                    <a:cxn ang="0">
                      <a:pos x="42" y="66"/>
                    </a:cxn>
                    <a:cxn ang="0">
                      <a:pos x="35" y="62"/>
                    </a:cxn>
                    <a:cxn ang="0">
                      <a:pos x="26" y="56"/>
                    </a:cxn>
                    <a:cxn ang="0">
                      <a:pos x="21" y="53"/>
                    </a:cxn>
                    <a:cxn ang="0">
                      <a:pos x="11" y="40"/>
                    </a:cxn>
                    <a:cxn ang="0">
                      <a:pos x="8" y="37"/>
                    </a:cxn>
                    <a:cxn ang="0">
                      <a:pos x="5" y="25"/>
                    </a:cxn>
                    <a:cxn ang="0">
                      <a:pos x="0" y="8"/>
                    </a:cxn>
                    <a:cxn ang="0">
                      <a:pos x="2" y="0"/>
                    </a:cxn>
                    <a:cxn ang="0">
                      <a:pos x="11" y="0"/>
                    </a:cxn>
                    <a:cxn ang="0">
                      <a:pos x="11" y="8"/>
                    </a:cxn>
                    <a:cxn ang="0">
                      <a:pos x="13" y="22"/>
                    </a:cxn>
                    <a:cxn ang="0">
                      <a:pos x="18" y="32"/>
                    </a:cxn>
                    <a:cxn ang="0">
                      <a:pos x="19" y="35"/>
                    </a:cxn>
                    <a:cxn ang="0">
                      <a:pos x="27" y="46"/>
                    </a:cxn>
                    <a:cxn ang="0">
                      <a:pos x="32" y="48"/>
                    </a:cxn>
                    <a:cxn ang="0">
                      <a:pos x="40" y="54"/>
                    </a:cxn>
                    <a:cxn ang="0">
                      <a:pos x="45" y="56"/>
                    </a:cxn>
                    <a:cxn ang="0">
                      <a:pos x="55" y="59"/>
                    </a:cxn>
                    <a:cxn ang="0">
                      <a:pos x="60" y="59"/>
                    </a:cxn>
                    <a:cxn ang="0">
                      <a:pos x="58" y="69"/>
                    </a:cxn>
                  </a:cxnLst>
                  <a:rect l="0" t="0" r="r" b="b"/>
                  <a:pathLst>
                    <a:path w="60" h="69">
                      <a:moveTo>
                        <a:pt x="58" y="69"/>
                      </a:moveTo>
                      <a:lnTo>
                        <a:pt x="53" y="67"/>
                      </a:lnTo>
                      <a:lnTo>
                        <a:pt x="48" y="67"/>
                      </a:lnTo>
                      <a:lnTo>
                        <a:pt x="42" y="66"/>
                      </a:lnTo>
                      <a:lnTo>
                        <a:pt x="35" y="62"/>
                      </a:lnTo>
                      <a:lnTo>
                        <a:pt x="26" y="56"/>
                      </a:lnTo>
                      <a:lnTo>
                        <a:pt x="21" y="53"/>
                      </a:lnTo>
                      <a:lnTo>
                        <a:pt x="11" y="40"/>
                      </a:lnTo>
                      <a:lnTo>
                        <a:pt x="8" y="37"/>
                      </a:lnTo>
                      <a:lnTo>
                        <a:pt x="5" y="25"/>
                      </a:lnTo>
                      <a:lnTo>
                        <a:pt x="0" y="8"/>
                      </a:lnTo>
                      <a:lnTo>
                        <a:pt x="2" y="0"/>
                      </a:lnTo>
                      <a:lnTo>
                        <a:pt x="11" y="0"/>
                      </a:lnTo>
                      <a:lnTo>
                        <a:pt x="11" y="8"/>
                      </a:lnTo>
                      <a:lnTo>
                        <a:pt x="13" y="22"/>
                      </a:lnTo>
                      <a:lnTo>
                        <a:pt x="18" y="32"/>
                      </a:lnTo>
                      <a:lnTo>
                        <a:pt x="19" y="35"/>
                      </a:lnTo>
                      <a:lnTo>
                        <a:pt x="27" y="46"/>
                      </a:lnTo>
                      <a:lnTo>
                        <a:pt x="32" y="48"/>
                      </a:lnTo>
                      <a:lnTo>
                        <a:pt x="40" y="54"/>
                      </a:lnTo>
                      <a:lnTo>
                        <a:pt x="45" y="56"/>
                      </a:lnTo>
                      <a:lnTo>
                        <a:pt x="55" y="59"/>
                      </a:lnTo>
                      <a:lnTo>
                        <a:pt x="60" y="59"/>
                      </a:lnTo>
                      <a:lnTo>
                        <a:pt x="58" y="69"/>
                      </a:ln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grpSp>
          <p:nvGrpSpPr>
            <p:cNvPr id="400" name="组合 373"/>
            <p:cNvGrpSpPr>
              <a:grpSpLocks/>
            </p:cNvGrpSpPr>
            <p:nvPr/>
          </p:nvGrpSpPr>
          <p:grpSpPr>
            <a:xfrm>
              <a:off x="3973404" y="1656068"/>
              <a:ext cx="360000" cy="360000"/>
              <a:chOff x="11549063" y="6346826"/>
              <a:chExt cx="627063" cy="646112"/>
            </a:xfrm>
            <a:noFill/>
          </p:grpSpPr>
          <p:sp>
            <p:nvSpPr>
              <p:cNvPr id="401" name="Freeform 518"/>
              <p:cNvSpPr>
                <a:spLocks/>
              </p:cNvSpPr>
              <p:nvPr/>
            </p:nvSpPr>
            <p:spPr bwMode="auto">
              <a:xfrm>
                <a:off x="11676063" y="6346826"/>
                <a:ext cx="500063" cy="385763"/>
              </a:xfrm>
              <a:custGeom>
                <a:avLst/>
                <a:gdLst/>
                <a:ahLst/>
                <a:cxnLst>
                  <a:cxn ang="0">
                    <a:pos x="138" y="121"/>
                  </a:cxn>
                  <a:cxn ang="0">
                    <a:pos x="138" y="116"/>
                  </a:cxn>
                  <a:cxn ang="0">
                    <a:pos x="152" y="102"/>
                  </a:cxn>
                  <a:cxn ang="0">
                    <a:pos x="139" y="89"/>
                  </a:cxn>
                  <a:cxn ang="0">
                    <a:pos x="136" y="89"/>
                  </a:cxn>
                  <a:cxn ang="0">
                    <a:pos x="136" y="86"/>
                  </a:cxn>
                  <a:cxn ang="0">
                    <a:pos x="137" y="82"/>
                  </a:cxn>
                  <a:cxn ang="0">
                    <a:pos x="104" y="49"/>
                  </a:cxn>
                  <a:cxn ang="0">
                    <a:pos x="95" y="50"/>
                  </a:cxn>
                  <a:cxn ang="0">
                    <a:pos x="92" y="51"/>
                  </a:cxn>
                  <a:cxn ang="0">
                    <a:pos x="92" y="48"/>
                  </a:cxn>
                  <a:cxn ang="0">
                    <a:pos x="43" y="6"/>
                  </a:cxn>
                  <a:cxn ang="0">
                    <a:pos x="4" y="24"/>
                  </a:cxn>
                  <a:cxn ang="0">
                    <a:pos x="0" y="21"/>
                  </a:cxn>
                  <a:cxn ang="0">
                    <a:pos x="43" y="0"/>
                  </a:cxn>
                  <a:cxn ang="0">
                    <a:pos x="96" y="45"/>
                  </a:cxn>
                  <a:cxn ang="0">
                    <a:pos x="104" y="44"/>
                  </a:cxn>
                  <a:cxn ang="0">
                    <a:pos x="142" y="82"/>
                  </a:cxn>
                  <a:cxn ang="0">
                    <a:pos x="142" y="84"/>
                  </a:cxn>
                  <a:cxn ang="0">
                    <a:pos x="157" y="102"/>
                  </a:cxn>
                  <a:cxn ang="0">
                    <a:pos x="138" y="121"/>
                  </a:cxn>
                </a:cxnLst>
                <a:rect l="0" t="0" r="r" b="b"/>
                <a:pathLst>
                  <a:path w="157" h="121">
                    <a:moveTo>
                      <a:pt x="138" y="121"/>
                    </a:moveTo>
                    <a:cubicBezTo>
                      <a:pt x="138" y="116"/>
                      <a:pt x="138" y="116"/>
                      <a:pt x="138" y="116"/>
                    </a:cubicBezTo>
                    <a:cubicBezTo>
                      <a:pt x="146" y="116"/>
                      <a:pt x="152" y="110"/>
                      <a:pt x="152" y="102"/>
                    </a:cubicBezTo>
                    <a:cubicBezTo>
                      <a:pt x="152" y="95"/>
                      <a:pt x="146" y="89"/>
                      <a:pt x="139" y="89"/>
                    </a:cubicBezTo>
                    <a:cubicBezTo>
                      <a:pt x="136" y="89"/>
                      <a:pt x="136" y="89"/>
                      <a:pt x="136" y="89"/>
                    </a:cubicBezTo>
                    <a:cubicBezTo>
                      <a:pt x="136" y="86"/>
                      <a:pt x="136" y="86"/>
                      <a:pt x="136" y="86"/>
                    </a:cubicBezTo>
                    <a:cubicBezTo>
                      <a:pt x="137" y="85"/>
                      <a:pt x="137" y="83"/>
                      <a:pt x="137" y="82"/>
                    </a:cubicBezTo>
                    <a:cubicBezTo>
                      <a:pt x="137" y="64"/>
                      <a:pt x="122" y="49"/>
                      <a:pt x="104" y="49"/>
                    </a:cubicBezTo>
                    <a:cubicBezTo>
                      <a:pt x="101" y="49"/>
                      <a:pt x="98" y="50"/>
                      <a:pt x="95" y="50"/>
                    </a:cubicBezTo>
                    <a:cubicBezTo>
                      <a:pt x="92" y="51"/>
                      <a:pt x="92" y="51"/>
                      <a:pt x="92" y="51"/>
                    </a:cubicBezTo>
                    <a:cubicBezTo>
                      <a:pt x="92" y="48"/>
                      <a:pt x="92" y="48"/>
                      <a:pt x="92" y="48"/>
                    </a:cubicBezTo>
                    <a:cubicBezTo>
                      <a:pt x="88" y="24"/>
                      <a:pt x="67" y="6"/>
                      <a:pt x="43" y="6"/>
                    </a:cubicBezTo>
                    <a:cubicBezTo>
                      <a:pt x="28" y="6"/>
                      <a:pt x="13" y="12"/>
                      <a:pt x="4" y="24"/>
                    </a:cubicBezTo>
                    <a:cubicBezTo>
                      <a:pt x="0" y="21"/>
                      <a:pt x="0" y="21"/>
                      <a:pt x="0" y="21"/>
                    </a:cubicBezTo>
                    <a:cubicBezTo>
                      <a:pt x="10" y="8"/>
                      <a:pt x="26" y="0"/>
                      <a:pt x="43" y="0"/>
                    </a:cubicBezTo>
                    <a:cubicBezTo>
                      <a:pt x="69" y="0"/>
                      <a:pt x="91" y="19"/>
                      <a:pt x="96" y="45"/>
                    </a:cubicBezTo>
                    <a:cubicBezTo>
                      <a:pt x="99" y="44"/>
                      <a:pt x="101" y="44"/>
                      <a:pt x="104" y="44"/>
                    </a:cubicBezTo>
                    <a:cubicBezTo>
                      <a:pt x="125" y="44"/>
                      <a:pt x="142" y="61"/>
                      <a:pt x="142" y="82"/>
                    </a:cubicBezTo>
                    <a:cubicBezTo>
                      <a:pt x="142" y="83"/>
                      <a:pt x="142" y="83"/>
                      <a:pt x="142" y="84"/>
                    </a:cubicBezTo>
                    <a:cubicBezTo>
                      <a:pt x="151" y="86"/>
                      <a:pt x="157" y="93"/>
                      <a:pt x="157" y="102"/>
                    </a:cubicBezTo>
                    <a:cubicBezTo>
                      <a:pt x="157" y="113"/>
                      <a:pt x="149" y="121"/>
                      <a:pt x="138" y="121"/>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2" name="Line 519"/>
              <p:cNvSpPr>
                <a:spLocks noChangeShapeType="1"/>
              </p:cNvSpPr>
              <p:nvPr/>
            </p:nvSpPr>
            <p:spPr bwMode="auto">
              <a:xfrm>
                <a:off x="12112625" y="6726238"/>
                <a:ext cx="1588" cy="1588"/>
              </a:xfrm>
              <a:prstGeom prst="line">
                <a:avLst/>
              </a:prstGeom>
              <a:grpFill/>
              <a:ln w="3175" cap="flat">
                <a:solidFill>
                  <a:schemeClr val="bg2"/>
                </a:solidFill>
                <a:prstDash val="solid"/>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3" name="Freeform 520"/>
              <p:cNvSpPr>
                <a:spLocks/>
              </p:cNvSpPr>
              <p:nvPr/>
            </p:nvSpPr>
            <p:spPr bwMode="auto">
              <a:xfrm>
                <a:off x="11549063" y="6548438"/>
                <a:ext cx="315913" cy="184150"/>
              </a:xfrm>
              <a:custGeom>
                <a:avLst/>
                <a:gdLst/>
                <a:ahLst/>
                <a:cxnLst>
                  <a:cxn ang="0">
                    <a:pos x="99" y="58"/>
                  </a:cxn>
                  <a:cxn ang="0">
                    <a:pos x="34" y="58"/>
                  </a:cxn>
                  <a:cxn ang="0">
                    <a:pos x="0" y="24"/>
                  </a:cxn>
                  <a:cxn ang="0">
                    <a:pos x="10" y="0"/>
                  </a:cxn>
                  <a:cxn ang="0">
                    <a:pos x="14" y="3"/>
                  </a:cxn>
                  <a:cxn ang="0">
                    <a:pos x="5" y="24"/>
                  </a:cxn>
                  <a:cxn ang="0">
                    <a:pos x="34" y="53"/>
                  </a:cxn>
                  <a:cxn ang="0">
                    <a:pos x="99" y="53"/>
                  </a:cxn>
                  <a:cxn ang="0">
                    <a:pos x="99" y="58"/>
                  </a:cxn>
                </a:cxnLst>
                <a:rect l="0" t="0" r="r" b="b"/>
                <a:pathLst>
                  <a:path w="99" h="58">
                    <a:moveTo>
                      <a:pt x="99" y="58"/>
                    </a:moveTo>
                    <a:cubicBezTo>
                      <a:pt x="34" y="58"/>
                      <a:pt x="34" y="58"/>
                      <a:pt x="34" y="58"/>
                    </a:cubicBezTo>
                    <a:cubicBezTo>
                      <a:pt x="15" y="58"/>
                      <a:pt x="0" y="43"/>
                      <a:pt x="0" y="24"/>
                    </a:cubicBezTo>
                    <a:cubicBezTo>
                      <a:pt x="0" y="15"/>
                      <a:pt x="4" y="6"/>
                      <a:pt x="10" y="0"/>
                    </a:cubicBezTo>
                    <a:cubicBezTo>
                      <a:pt x="14" y="3"/>
                      <a:pt x="14" y="3"/>
                      <a:pt x="14" y="3"/>
                    </a:cubicBezTo>
                    <a:cubicBezTo>
                      <a:pt x="8" y="9"/>
                      <a:pt x="5" y="16"/>
                      <a:pt x="5" y="24"/>
                    </a:cubicBezTo>
                    <a:cubicBezTo>
                      <a:pt x="5" y="40"/>
                      <a:pt x="18" y="53"/>
                      <a:pt x="34" y="53"/>
                    </a:cubicBezTo>
                    <a:cubicBezTo>
                      <a:pt x="99" y="53"/>
                      <a:pt x="99" y="53"/>
                      <a:pt x="99" y="53"/>
                    </a:cubicBezTo>
                    <a:lnTo>
                      <a:pt x="99" y="58"/>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4" name="Freeform 521"/>
              <p:cNvSpPr>
                <a:spLocks noEditPoints="1"/>
              </p:cNvSpPr>
              <p:nvPr/>
            </p:nvSpPr>
            <p:spPr bwMode="auto">
              <a:xfrm>
                <a:off x="11564938" y="6926263"/>
                <a:ext cx="85725" cy="66675"/>
              </a:xfrm>
              <a:custGeom>
                <a:avLst/>
                <a:gdLst/>
                <a:ahLst/>
                <a:cxnLst>
                  <a:cxn ang="0">
                    <a:pos x="8" y="21"/>
                  </a:cxn>
                  <a:cxn ang="0">
                    <a:pos x="1" y="16"/>
                  </a:cxn>
                  <a:cxn ang="0">
                    <a:pos x="11" y="2"/>
                  </a:cxn>
                  <a:cxn ang="0">
                    <a:pos x="19" y="0"/>
                  </a:cxn>
                  <a:cxn ang="0">
                    <a:pos x="26" y="5"/>
                  </a:cxn>
                  <a:cxn ang="0">
                    <a:pos x="16" y="19"/>
                  </a:cxn>
                  <a:cxn ang="0">
                    <a:pos x="8" y="21"/>
                  </a:cxn>
                  <a:cxn ang="0">
                    <a:pos x="19" y="5"/>
                  </a:cxn>
                  <a:cxn ang="0">
                    <a:pos x="13" y="7"/>
                  </a:cxn>
                  <a:cxn ang="0">
                    <a:pos x="6" y="15"/>
                  </a:cxn>
                  <a:cxn ang="0">
                    <a:pos x="8" y="16"/>
                  </a:cxn>
                  <a:cxn ang="0">
                    <a:pos x="14" y="14"/>
                  </a:cxn>
                  <a:cxn ang="0">
                    <a:pos x="21" y="6"/>
                  </a:cxn>
                  <a:cxn ang="0">
                    <a:pos x="19" y="5"/>
                  </a:cxn>
                </a:cxnLst>
                <a:rect l="0" t="0" r="r" b="b"/>
                <a:pathLst>
                  <a:path w="27" h="21">
                    <a:moveTo>
                      <a:pt x="8" y="21"/>
                    </a:moveTo>
                    <a:cubicBezTo>
                      <a:pt x="4" y="21"/>
                      <a:pt x="1" y="19"/>
                      <a:pt x="1" y="16"/>
                    </a:cubicBezTo>
                    <a:cubicBezTo>
                      <a:pt x="0" y="11"/>
                      <a:pt x="4" y="5"/>
                      <a:pt x="11" y="2"/>
                    </a:cubicBezTo>
                    <a:cubicBezTo>
                      <a:pt x="14" y="1"/>
                      <a:pt x="16" y="0"/>
                      <a:pt x="19" y="0"/>
                    </a:cubicBezTo>
                    <a:cubicBezTo>
                      <a:pt x="23" y="0"/>
                      <a:pt x="26" y="2"/>
                      <a:pt x="26" y="5"/>
                    </a:cubicBezTo>
                    <a:cubicBezTo>
                      <a:pt x="27" y="10"/>
                      <a:pt x="23" y="16"/>
                      <a:pt x="16" y="19"/>
                    </a:cubicBezTo>
                    <a:cubicBezTo>
                      <a:pt x="13" y="20"/>
                      <a:pt x="11" y="21"/>
                      <a:pt x="8" y="21"/>
                    </a:cubicBezTo>
                    <a:close/>
                    <a:moveTo>
                      <a:pt x="19" y="5"/>
                    </a:moveTo>
                    <a:cubicBezTo>
                      <a:pt x="17" y="5"/>
                      <a:pt x="15" y="6"/>
                      <a:pt x="13" y="7"/>
                    </a:cubicBezTo>
                    <a:cubicBezTo>
                      <a:pt x="8" y="9"/>
                      <a:pt x="6" y="13"/>
                      <a:pt x="6" y="15"/>
                    </a:cubicBezTo>
                    <a:cubicBezTo>
                      <a:pt x="6" y="16"/>
                      <a:pt x="8" y="16"/>
                      <a:pt x="8" y="16"/>
                    </a:cubicBezTo>
                    <a:cubicBezTo>
                      <a:pt x="10" y="16"/>
                      <a:pt x="12" y="15"/>
                      <a:pt x="14" y="14"/>
                    </a:cubicBezTo>
                    <a:cubicBezTo>
                      <a:pt x="19" y="12"/>
                      <a:pt x="21" y="8"/>
                      <a:pt x="21" y="6"/>
                    </a:cubicBezTo>
                    <a:cubicBezTo>
                      <a:pt x="21" y="5"/>
                      <a:pt x="19" y="5"/>
                      <a:pt x="19"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5" name="Rectangle 522"/>
              <p:cNvSpPr>
                <a:spLocks noChangeArrowheads="1"/>
              </p:cNvSpPr>
              <p:nvPr/>
            </p:nvSpPr>
            <p:spPr bwMode="auto">
              <a:xfrm>
                <a:off x="11631613" y="6818313"/>
                <a:ext cx="15875" cy="127000"/>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6" name="Freeform 523"/>
              <p:cNvSpPr>
                <a:spLocks noEditPoints="1"/>
              </p:cNvSpPr>
              <p:nvPr/>
            </p:nvSpPr>
            <p:spPr bwMode="auto">
              <a:xfrm>
                <a:off x="11703050" y="6894513"/>
                <a:ext cx="85725" cy="63500"/>
              </a:xfrm>
              <a:custGeom>
                <a:avLst/>
                <a:gdLst/>
                <a:ahLst/>
                <a:cxnLst>
                  <a:cxn ang="0">
                    <a:pos x="8" y="20"/>
                  </a:cxn>
                  <a:cxn ang="0">
                    <a:pos x="1" y="15"/>
                  </a:cxn>
                  <a:cxn ang="0">
                    <a:pos x="11" y="1"/>
                  </a:cxn>
                  <a:cxn ang="0">
                    <a:pos x="19" y="0"/>
                  </a:cxn>
                  <a:cxn ang="0">
                    <a:pos x="26" y="5"/>
                  </a:cxn>
                  <a:cxn ang="0">
                    <a:pos x="16" y="19"/>
                  </a:cxn>
                  <a:cxn ang="0">
                    <a:pos x="8" y="20"/>
                  </a:cxn>
                  <a:cxn ang="0">
                    <a:pos x="19" y="5"/>
                  </a:cxn>
                  <a:cxn ang="0">
                    <a:pos x="14" y="6"/>
                  </a:cxn>
                  <a:cxn ang="0">
                    <a:pos x="6" y="14"/>
                  </a:cxn>
                  <a:cxn ang="0">
                    <a:pos x="8" y="15"/>
                  </a:cxn>
                  <a:cxn ang="0">
                    <a:pos x="14" y="14"/>
                  </a:cxn>
                  <a:cxn ang="0">
                    <a:pos x="21" y="6"/>
                  </a:cxn>
                  <a:cxn ang="0">
                    <a:pos x="19" y="5"/>
                  </a:cxn>
                </a:cxnLst>
                <a:rect l="0" t="0" r="r" b="b"/>
                <a:pathLst>
                  <a:path w="27" h="20">
                    <a:moveTo>
                      <a:pt x="8" y="20"/>
                    </a:moveTo>
                    <a:cubicBezTo>
                      <a:pt x="4" y="20"/>
                      <a:pt x="2" y="18"/>
                      <a:pt x="1" y="15"/>
                    </a:cubicBezTo>
                    <a:cubicBezTo>
                      <a:pt x="0" y="11"/>
                      <a:pt x="5" y="5"/>
                      <a:pt x="11" y="1"/>
                    </a:cubicBezTo>
                    <a:cubicBezTo>
                      <a:pt x="14" y="0"/>
                      <a:pt x="16" y="0"/>
                      <a:pt x="19" y="0"/>
                    </a:cubicBezTo>
                    <a:cubicBezTo>
                      <a:pt x="23" y="0"/>
                      <a:pt x="26" y="2"/>
                      <a:pt x="26" y="5"/>
                    </a:cubicBezTo>
                    <a:cubicBezTo>
                      <a:pt x="27" y="9"/>
                      <a:pt x="23" y="15"/>
                      <a:pt x="16" y="19"/>
                    </a:cubicBezTo>
                    <a:cubicBezTo>
                      <a:pt x="13" y="20"/>
                      <a:pt x="11" y="20"/>
                      <a:pt x="8" y="20"/>
                    </a:cubicBezTo>
                    <a:close/>
                    <a:moveTo>
                      <a:pt x="19" y="5"/>
                    </a:moveTo>
                    <a:cubicBezTo>
                      <a:pt x="17" y="5"/>
                      <a:pt x="15" y="5"/>
                      <a:pt x="14" y="6"/>
                    </a:cubicBezTo>
                    <a:cubicBezTo>
                      <a:pt x="9" y="9"/>
                      <a:pt x="6" y="13"/>
                      <a:pt x="6" y="14"/>
                    </a:cubicBezTo>
                    <a:cubicBezTo>
                      <a:pt x="6" y="15"/>
                      <a:pt x="8" y="15"/>
                      <a:pt x="8" y="15"/>
                    </a:cubicBezTo>
                    <a:cubicBezTo>
                      <a:pt x="10" y="15"/>
                      <a:pt x="12" y="15"/>
                      <a:pt x="14" y="14"/>
                    </a:cubicBezTo>
                    <a:cubicBezTo>
                      <a:pt x="19" y="12"/>
                      <a:pt x="21" y="7"/>
                      <a:pt x="21" y="6"/>
                    </a:cubicBezTo>
                    <a:cubicBezTo>
                      <a:pt x="21" y="5"/>
                      <a:pt x="19" y="5"/>
                      <a:pt x="19"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7" name="Rectangle 524"/>
              <p:cNvSpPr>
                <a:spLocks noChangeArrowheads="1"/>
              </p:cNvSpPr>
              <p:nvPr/>
            </p:nvSpPr>
            <p:spPr bwMode="auto">
              <a:xfrm>
                <a:off x="11769725" y="6783388"/>
                <a:ext cx="15875" cy="127000"/>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8" name="Freeform 525"/>
              <p:cNvSpPr>
                <a:spLocks noEditPoints="1"/>
              </p:cNvSpPr>
              <p:nvPr/>
            </p:nvSpPr>
            <p:spPr bwMode="auto">
              <a:xfrm>
                <a:off x="11631613" y="6773863"/>
                <a:ext cx="153988" cy="98425"/>
              </a:xfrm>
              <a:custGeom>
                <a:avLst/>
                <a:gdLst/>
                <a:ahLst/>
                <a:cxnLst>
                  <a:cxn ang="0">
                    <a:pos x="0" y="62"/>
                  </a:cxn>
                  <a:cxn ang="0">
                    <a:pos x="0" y="24"/>
                  </a:cxn>
                  <a:cxn ang="0">
                    <a:pos x="97" y="0"/>
                  </a:cxn>
                  <a:cxn ang="0">
                    <a:pos x="97" y="38"/>
                  </a:cxn>
                  <a:cxn ang="0">
                    <a:pos x="0" y="62"/>
                  </a:cxn>
                  <a:cxn ang="0">
                    <a:pos x="10" y="32"/>
                  </a:cxn>
                  <a:cxn ang="0">
                    <a:pos x="10" y="48"/>
                  </a:cxn>
                  <a:cxn ang="0">
                    <a:pos x="87" y="30"/>
                  </a:cxn>
                  <a:cxn ang="0">
                    <a:pos x="87" y="14"/>
                  </a:cxn>
                  <a:cxn ang="0">
                    <a:pos x="10" y="32"/>
                  </a:cxn>
                </a:cxnLst>
                <a:rect l="0" t="0" r="r" b="b"/>
                <a:pathLst>
                  <a:path w="97" h="62">
                    <a:moveTo>
                      <a:pt x="0" y="62"/>
                    </a:moveTo>
                    <a:lnTo>
                      <a:pt x="0" y="24"/>
                    </a:lnTo>
                    <a:lnTo>
                      <a:pt x="97" y="0"/>
                    </a:lnTo>
                    <a:lnTo>
                      <a:pt x="97" y="38"/>
                    </a:lnTo>
                    <a:lnTo>
                      <a:pt x="0" y="62"/>
                    </a:lnTo>
                    <a:close/>
                    <a:moveTo>
                      <a:pt x="10" y="32"/>
                    </a:moveTo>
                    <a:lnTo>
                      <a:pt x="10" y="48"/>
                    </a:lnTo>
                    <a:lnTo>
                      <a:pt x="87" y="30"/>
                    </a:lnTo>
                    <a:lnTo>
                      <a:pt x="87" y="14"/>
                    </a:lnTo>
                    <a:lnTo>
                      <a:pt x="10" y="32"/>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9" name="Freeform 526"/>
              <p:cNvSpPr>
                <a:spLocks noEditPoints="1"/>
              </p:cNvSpPr>
              <p:nvPr/>
            </p:nvSpPr>
            <p:spPr bwMode="auto">
              <a:xfrm>
                <a:off x="11564938" y="6926263"/>
                <a:ext cx="85725" cy="66675"/>
              </a:xfrm>
              <a:custGeom>
                <a:avLst/>
                <a:gdLst/>
                <a:ahLst/>
                <a:cxnLst>
                  <a:cxn ang="0">
                    <a:pos x="8" y="21"/>
                  </a:cxn>
                  <a:cxn ang="0">
                    <a:pos x="1" y="16"/>
                  </a:cxn>
                  <a:cxn ang="0">
                    <a:pos x="11" y="2"/>
                  </a:cxn>
                  <a:cxn ang="0">
                    <a:pos x="19" y="0"/>
                  </a:cxn>
                  <a:cxn ang="0">
                    <a:pos x="26" y="5"/>
                  </a:cxn>
                  <a:cxn ang="0">
                    <a:pos x="16" y="19"/>
                  </a:cxn>
                  <a:cxn ang="0">
                    <a:pos x="8" y="21"/>
                  </a:cxn>
                  <a:cxn ang="0">
                    <a:pos x="19" y="5"/>
                  </a:cxn>
                  <a:cxn ang="0">
                    <a:pos x="13" y="7"/>
                  </a:cxn>
                  <a:cxn ang="0">
                    <a:pos x="6" y="15"/>
                  </a:cxn>
                  <a:cxn ang="0">
                    <a:pos x="8" y="16"/>
                  </a:cxn>
                  <a:cxn ang="0">
                    <a:pos x="14" y="14"/>
                  </a:cxn>
                  <a:cxn ang="0">
                    <a:pos x="21" y="6"/>
                  </a:cxn>
                  <a:cxn ang="0">
                    <a:pos x="19" y="5"/>
                  </a:cxn>
                </a:cxnLst>
                <a:rect l="0" t="0" r="r" b="b"/>
                <a:pathLst>
                  <a:path w="27" h="21">
                    <a:moveTo>
                      <a:pt x="8" y="21"/>
                    </a:moveTo>
                    <a:cubicBezTo>
                      <a:pt x="4" y="21"/>
                      <a:pt x="1" y="19"/>
                      <a:pt x="1" y="16"/>
                    </a:cubicBezTo>
                    <a:cubicBezTo>
                      <a:pt x="0" y="11"/>
                      <a:pt x="4" y="5"/>
                      <a:pt x="11" y="2"/>
                    </a:cubicBezTo>
                    <a:cubicBezTo>
                      <a:pt x="14" y="1"/>
                      <a:pt x="16" y="0"/>
                      <a:pt x="19" y="0"/>
                    </a:cubicBezTo>
                    <a:cubicBezTo>
                      <a:pt x="23" y="0"/>
                      <a:pt x="26" y="2"/>
                      <a:pt x="26" y="5"/>
                    </a:cubicBezTo>
                    <a:cubicBezTo>
                      <a:pt x="27" y="10"/>
                      <a:pt x="23" y="16"/>
                      <a:pt x="16" y="19"/>
                    </a:cubicBezTo>
                    <a:cubicBezTo>
                      <a:pt x="13" y="20"/>
                      <a:pt x="11" y="21"/>
                      <a:pt x="8" y="21"/>
                    </a:cubicBezTo>
                    <a:close/>
                    <a:moveTo>
                      <a:pt x="19" y="5"/>
                    </a:moveTo>
                    <a:cubicBezTo>
                      <a:pt x="17" y="5"/>
                      <a:pt x="15" y="6"/>
                      <a:pt x="13" y="7"/>
                    </a:cubicBezTo>
                    <a:cubicBezTo>
                      <a:pt x="8" y="9"/>
                      <a:pt x="6" y="13"/>
                      <a:pt x="6" y="15"/>
                    </a:cubicBezTo>
                    <a:cubicBezTo>
                      <a:pt x="6" y="16"/>
                      <a:pt x="8" y="16"/>
                      <a:pt x="8" y="16"/>
                    </a:cubicBezTo>
                    <a:cubicBezTo>
                      <a:pt x="10" y="16"/>
                      <a:pt x="12" y="15"/>
                      <a:pt x="14" y="14"/>
                    </a:cubicBezTo>
                    <a:cubicBezTo>
                      <a:pt x="19" y="12"/>
                      <a:pt x="21" y="8"/>
                      <a:pt x="21" y="6"/>
                    </a:cubicBezTo>
                    <a:cubicBezTo>
                      <a:pt x="21" y="5"/>
                      <a:pt x="19" y="5"/>
                      <a:pt x="19"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0" name="Rectangle 527"/>
              <p:cNvSpPr>
                <a:spLocks noChangeArrowheads="1"/>
              </p:cNvSpPr>
              <p:nvPr/>
            </p:nvSpPr>
            <p:spPr bwMode="auto">
              <a:xfrm>
                <a:off x="11631613" y="6818313"/>
                <a:ext cx="15875" cy="127000"/>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1" name="Freeform 528"/>
              <p:cNvSpPr>
                <a:spLocks noEditPoints="1"/>
              </p:cNvSpPr>
              <p:nvPr/>
            </p:nvSpPr>
            <p:spPr bwMode="auto">
              <a:xfrm>
                <a:off x="11703050" y="6894513"/>
                <a:ext cx="85725" cy="63500"/>
              </a:xfrm>
              <a:custGeom>
                <a:avLst/>
                <a:gdLst/>
                <a:ahLst/>
                <a:cxnLst>
                  <a:cxn ang="0">
                    <a:pos x="8" y="20"/>
                  </a:cxn>
                  <a:cxn ang="0">
                    <a:pos x="1" y="15"/>
                  </a:cxn>
                  <a:cxn ang="0">
                    <a:pos x="11" y="1"/>
                  </a:cxn>
                  <a:cxn ang="0">
                    <a:pos x="19" y="0"/>
                  </a:cxn>
                  <a:cxn ang="0">
                    <a:pos x="26" y="5"/>
                  </a:cxn>
                  <a:cxn ang="0">
                    <a:pos x="16" y="19"/>
                  </a:cxn>
                  <a:cxn ang="0">
                    <a:pos x="8" y="20"/>
                  </a:cxn>
                  <a:cxn ang="0">
                    <a:pos x="19" y="5"/>
                  </a:cxn>
                  <a:cxn ang="0">
                    <a:pos x="14" y="6"/>
                  </a:cxn>
                  <a:cxn ang="0">
                    <a:pos x="6" y="14"/>
                  </a:cxn>
                  <a:cxn ang="0">
                    <a:pos x="8" y="15"/>
                  </a:cxn>
                  <a:cxn ang="0">
                    <a:pos x="14" y="14"/>
                  </a:cxn>
                  <a:cxn ang="0">
                    <a:pos x="21" y="6"/>
                  </a:cxn>
                  <a:cxn ang="0">
                    <a:pos x="19" y="5"/>
                  </a:cxn>
                </a:cxnLst>
                <a:rect l="0" t="0" r="r" b="b"/>
                <a:pathLst>
                  <a:path w="27" h="20">
                    <a:moveTo>
                      <a:pt x="8" y="20"/>
                    </a:moveTo>
                    <a:cubicBezTo>
                      <a:pt x="4" y="20"/>
                      <a:pt x="2" y="18"/>
                      <a:pt x="1" y="15"/>
                    </a:cubicBezTo>
                    <a:cubicBezTo>
                      <a:pt x="0" y="11"/>
                      <a:pt x="5" y="5"/>
                      <a:pt x="11" y="1"/>
                    </a:cubicBezTo>
                    <a:cubicBezTo>
                      <a:pt x="14" y="0"/>
                      <a:pt x="16" y="0"/>
                      <a:pt x="19" y="0"/>
                    </a:cubicBezTo>
                    <a:cubicBezTo>
                      <a:pt x="23" y="0"/>
                      <a:pt x="26" y="2"/>
                      <a:pt x="26" y="5"/>
                    </a:cubicBezTo>
                    <a:cubicBezTo>
                      <a:pt x="27" y="9"/>
                      <a:pt x="23" y="15"/>
                      <a:pt x="16" y="19"/>
                    </a:cubicBezTo>
                    <a:cubicBezTo>
                      <a:pt x="13" y="20"/>
                      <a:pt x="11" y="20"/>
                      <a:pt x="8" y="20"/>
                    </a:cubicBezTo>
                    <a:close/>
                    <a:moveTo>
                      <a:pt x="19" y="5"/>
                    </a:moveTo>
                    <a:cubicBezTo>
                      <a:pt x="17" y="5"/>
                      <a:pt x="15" y="5"/>
                      <a:pt x="14" y="6"/>
                    </a:cubicBezTo>
                    <a:cubicBezTo>
                      <a:pt x="9" y="9"/>
                      <a:pt x="6" y="13"/>
                      <a:pt x="6" y="14"/>
                    </a:cubicBezTo>
                    <a:cubicBezTo>
                      <a:pt x="6" y="15"/>
                      <a:pt x="8" y="15"/>
                      <a:pt x="8" y="15"/>
                    </a:cubicBezTo>
                    <a:cubicBezTo>
                      <a:pt x="10" y="15"/>
                      <a:pt x="12" y="15"/>
                      <a:pt x="14" y="14"/>
                    </a:cubicBezTo>
                    <a:cubicBezTo>
                      <a:pt x="19" y="12"/>
                      <a:pt x="21" y="7"/>
                      <a:pt x="21" y="6"/>
                    </a:cubicBezTo>
                    <a:cubicBezTo>
                      <a:pt x="21" y="5"/>
                      <a:pt x="19" y="5"/>
                      <a:pt x="19"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2" name="Rectangle 529"/>
              <p:cNvSpPr>
                <a:spLocks noChangeArrowheads="1"/>
              </p:cNvSpPr>
              <p:nvPr/>
            </p:nvSpPr>
            <p:spPr bwMode="auto">
              <a:xfrm>
                <a:off x="11769725" y="6783388"/>
                <a:ext cx="15875" cy="127000"/>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3" name="Freeform 530"/>
              <p:cNvSpPr>
                <a:spLocks noEditPoints="1"/>
              </p:cNvSpPr>
              <p:nvPr/>
            </p:nvSpPr>
            <p:spPr bwMode="auto">
              <a:xfrm>
                <a:off x="11631613" y="6773863"/>
                <a:ext cx="153988" cy="98425"/>
              </a:xfrm>
              <a:custGeom>
                <a:avLst/>
                <a:gdLst/>
                <a:ahLst/>
                <a:cxnLst>
                  <a:cxn ang="0">
                    <a:pos x="0" y="62"/>
                  </a:cxn>
                  <a:cxn ang="0">
                    <a:pos x="0" y="24"/>
                  </a:cxn>
                  <a:cxn ang="0">
                    <a:pos x="97" y="0"/>
                  </a:cxn>
                  <a:cxn ang="0">
                    <a:pos x="97" y="38"/>
                  </a:cxn>
                  <a:cxn ang="0">
                    <a:pos x="0" y="62"/>
                  </a:cxn>
                  <a:cxn ang="0">
                    <a:pos x="10" y="32"/>
                  </a:cxn>
                  <a:cxn ang="0">
                    <a:pos x="10" y="48"/>
                  </a:cxn>
                  <a:cxn ang="0">
                    <a:pos x="87" y="30"/>
                  </a:cxn>
                  <a:cxn ang="0">
                    <a:pos x="87" y="14"/>
                  </a:cxn>
                  <a:cxn ang="0">
                    <a:pos x="10" y="32"/>
                  </a:cxn>
                </a:cxnLst>
                <a:rect l="0" t="0" r="r" b="b"/>
                <a:pathLst>
                  <a:path w="97" h="62">
                    <a:moveTo>
                      <a:pt x="0" y="62"/>
                    </a:moveTo>
                    <a:lnTo>
                      <a:pt x="0" y="24"/>
                    </a:lnTo>
                    <a:lnTo>
                      <a:pt x="97" y="0"/>
                    </a:lnTo>
                    <a:lnTo>
                      <a:pt x="97" y="38"/>
                    </a:lnTo>
                    <a:lnTo>
                      <a:pt x="0" y="62"/>
                    </a:lnTo>
                    <a:close/>
                    <a:moveTo>
                      <a:pt x="10" y="32"/>
                    </a:moveTo>
                    <a:lnTo>
                      <a:pt x="10" y="48"/>
                    </a:lnTo>
                    <a:lnTo>
                      <a:pt x="87" y="30"/>
                    </a:lnTo>
                    <a:lnTo>
                      <a:pt x="87" y="14"/>
                    </a:lnTo>
                    <a:lnTo>
                      <a:pt x="10" y="32"/>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4" name="Freeform 531"/>
              <p:cNvSpPr>
                <a:spLocks noEditPoints="1"/>
              </p:cNvSpPr>
              <p:nvPr/>
            </p:nvSpPr>
            <p:spPr bwMode="auto">
              <a:xfrm>
                <a:off x="11849100" y="6662738"/>
                <a:ext cx="282575" cy="238125"/>
              </a:xfrm>
              <a:custGeom>
                <a:avLst/>
                <a:gdLst/>
                <a:ahLst/>
                <a:cxnLst>
                  <a:cxn ang="0">
                    <a:pos x="178" y="150"/>
                  </a:cxn>
                  <a:cxn ang="0">
                    <a:pos x="0" y="150"/>
                  </a:cxn>
                  <a:cxn ang="0">
                    <a:pos x="0" y="0"/>
                  </a:cxn>
                  <a:cxn ang="0">
                    <a:pos x="178" y="0"/>
                  </a:cxn>
                  <a:cxn ang="0">
                    <a:pos x="178" y="150"/>
                  </a:cxn>
                  <a:cxn ang="0">
                    <a:pos x="12" y="140"/>
                  </a:cxn>
                  <a:cxn ang="0">
                    <a:pos x="168" y="140"/>
                  </a:cxn>
                  <a:cxn ang="0">
                    <a:pos x="168" y="10"/>
                  </a:cxn>
                  <a:cxn ang="0">
                    <a:pos x="12" y="10"/>
                  </a:cxn>
                  <a:cxn ang="0">
                    <a:pos x="12" y="140"/>
                  </a:cxn>
                </a:cxnLst>
                <a:rect l="0" t="0" r="r" b="b"/>
                <a:pathLst>
                  <a:path w="178" h="150">
                    <a:moveTo>
                      <a:pt x="178" y="150"/>
                    </a:moveTo>
                    <a:lnTo>
                      <a:pt x="0" y="150"/>
                    </a:lnTo>
                    <a:lnTo>
                      <a:pt x="0" y="0"/>
                    </a:lnTo>
                    <a:lnTo>
                      <a:pt x="178" y="0"/>
                    </a:lnTo>
                    <a:lnTo>
                      <a:pt x="178" y="150"/>
                    </a:lnTo>
                    <a:close/>
                    <a:moveTo>
                      <a:pt x="12" y="140"/>
                    </a:moveTo>
                    <a:lnTo>
                      <a:pt x="168" y="140"/>
                    </a:lnTo>
                    <a:lnTo>
                      <a:pt x="168" y="10"/>
                    </a:lnTo>
                    <a:lnTo>
                      <a:pt x="12" y="10"/>
                    </a:lnTo>
                    <a:lnTo>
                      <a:pt x="12" y="140"/>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5" name="Freeform 532"/>
              <p:cNvSpPr>
                <a:spLocks/>
              </p:cNvSpPr>
              <p:nvPr/>
            </p:nvSpPr>
            <p:spPr bwMode="auto">
              <a:xfrm>
                <a:off x="11852275" y="6742113"/>
                <a:ext cx="269875" cy="111125"/>
              </a:xfrm>
              <a:custGeom>
                <a:avLst/>
                <a:gdLst/>
                <a:ahLst/>
                <a:cxnLst>
                  <a:cxn ang="0">
                    <a:pos x="162" y="70"/>
                  </a:cxn>
                  <a:cxn ang="0">
                    <a:pos x="130" y="44"/>
                  </a:cxn>
                  <a:cxn ang="0">
                    <a:pos x="92" y="68"/>
                  </a:cxn>
                  <a:cxn ang="0">
                    <a:pos x="42" y="16"/>
                  </a:cxn>
                  <a:cxn ang="0">
                    <a:pos x="8" y="52"/>
                  </a:cxn>
                  <a:cxn ang="0">
                    <a:pos x="0" y="44"/>
                  </a:cxn>
                  <a:cxn ang="0">
                    <a:pos x="42" y="0"/>
                  </a:cxn>
                  <a:cxn ang="0">
                    <a:pos x="94" y="56"/>
                  </a:cxn>
                  <a:cxn ang="0">
                    <a:pos x="130" y="30"/>
                  </a:cxn>
                  <a:cxn ang="0">
                    <a:pos x="170" y="64"/>
                  </a:cxn>
                  <a:cxn ang="0">
                    <a:pos x="162" y="70"/>
                  </a:cxn>
                </a:cxnLst>
                <a:rect l="0" t="0" r="r" b="b"/>
                <a:pathLst>
                  <a:path w="170" h="70">
                    <a:moveTo>
                      <a:pt x="162" y="70"/>
                    </a:moveTo>
                    <a:lnTo>
                      <a:pt x="130" y="44"/>
                    </a:lnTo>
                    <a:lnTo>
                      <a:pt x="92" y="68"/>
                    </a:lnTo>
                    <a:lnTo>
                      <a:pt x="42" y="16"/>
                    </a:lnTo>
                    <a:lnTo>
                      <a:pt x="8" y="52"/>
                    </a:lnTo>
                    <a:lnTo>
                      <a:pt x="0" y="44"/>
                    </a:lnTo>
                    <a:lnTo>
                      <a:pt x="42" y="0"/>
                    </a:lnTo>
                    <a:lnTo>
                      <a:pt x="94" y="56"/>
                    </a:lnTo>
                    <a:lnTo>
                      <a:pt x="130" y="30"/>
                    </a:lnTo>
                    <a:lnTo>
                      <a:pt x="170" y="64"/>
                    </a:lnTo>
                    <a:lnTo>
                      <a:pt x="162" y="70"/>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6" name="Freeform 533"/>
              <p:cNvSpPr>
                <a:spLocks noEditPoints="1"/>
              </p:cNvSpPr>
              <p:nvPr/>
            </p:nvSpPr>
            <p:spPr bwMode="auto">
              <a:xfrm>
                <a:off x="11966575" y="6697663"/>
                <a:ext cx="79375" cy="79375"/>
              </a:xfrm>
              <a:custGeom>
                <a:avLst/>
                <a:gdLst/>
                <a:ahLst/>
                <a:cxnLst>
                  <a:cxn ang="0">
                    <a:pos x="12" y="25"/>
                  </a:cxn>
                  <a:cxn ang="0">
                    <a:pos x="0" y="12"/>
                  </a:cxn>
                  <a:cxn ang="0">
                    <a:pos x="12" y="0"/>
                  </a:cxn>
                  <a:cxn ang="0">
                    <a:pos x="25" y="12"/>
                  </a:cxn>
                  <a:cxn ang="0">
                    <a:pos x="12" y="25"/>
                  </a:cxn>
                  <a:cxn ang="0">
                    <a:pos x="12" y="5"/>
                  </a:cxn>
                  <a:cxn ang="0">
                    <a:pos x="5" y="12"/>
                  </a:cxn>
                  <a:cxn ang="0">
                    <a:pos x="12" y="20"/>
                  </a:cxn>
                  <a:cxn ang="0">
                    <a:pos x="20" y="12"/>
                  </a:cxn>
                  <a:cxn ang="0">
                    <a:pos x="12" y="5"/>
                  </a:cxn>
                </a:cxnLst>
                <a:rect l="0" t="0" r="r" b="b"/>
                <a:pathLst>
                  <a:path w="25" h="25">
                    <a:moveTo>
                      <a:pt x="12" y="25"/>
                    </a:moveTo>
                    <a:cubicBezTo>
                      <a:pt x="5" y="25"/>
                      <a:pt x="0" y="19"/>
                      <a:pt x="0" y="12"/>
                    </a:cubicBezTo>
                    <a:cubicBezTo>
                      <a:pt x="0" y="5"/>
                      <a:pt x="5" y="0"/>
                      <a:pt x="12" y="0"/>
                    </a:cubicBezTo>
                    <a:cubicBezTo>
                      <a:pt x="19" y="0"/>
                      <a:pt x="25" y="5"/>
                      <a:pt x="25" y="12"/>
                    </a:cubicBezTo>
                    <a:cubicBezTo>
                      <a:pt x="25" y="19"/>
                      <a:pt x="19" y="25"/>
                      <a:pt x="12" y="25"/>
                    </a:cubicBezTo>
                    <a:close/>
                    <a:moveTo>
                      <a:pt x="12" y="5"/>
                    </a:moveTo>
                    <a:cubicBezTo>
                      <a:pt x="8" y="5"/>
                      <a:pt x="5" y="8"/>
                      <a:pt x="5" y="12"/>
                    </a:cubicBezTo>
                    <a:cubicBezTo>
                      <a:pt x="5" y="16"/>
                      <a:pt x="8" y="20"/>
                      <a:pt x="12" y="20"/>
                    </a:cubicBezTo>
                    <a:cubicBezTo>
                      <a:pt x="16" y="20"/>
                      <a:pt x="20" y="16"/>
                      <a:pt x="20" y="12"/>
                    </a:cubicBezTo>
                    <a:cubicBezTo>
                      <a:pt x="20" y="8"/>
                      <a:pt x="16" y="5"/>
                      <a:pt x="12"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7" name="Freeform 534"/>
              <p:cNvSpPr>
                <a:spLocks noEditPoints="1"/>
              </p:cNvSpPr>
              <p:nvPr/>
            </p:nvSpPr>
            <p:spPr bwMode="auto">
              <a:xfrm>
                <a:off x="11561763" y="6407151"/>
                <a:ext cx="192088" cy="188913"/>
              </a:xfrm>
              <a:custGeom>
                <a:avLst/>
                <a:gdLst/>
                <a:ahLst/>
                <a:cxnLst>
                  <a:cxn ang="0">
                    <a:pos x="30" y="59"/>
                  </a:cxn>
                  <a:cxn ang="0">
                    <a:pos x="0" y="30"/>
                  </a:cxn>
                  <a:cxn ang="0">
                    <a:pos x="30" y="0"/>
                  </a:cxn>
                  <a:cxn ang="0">
                    <a:pos x="60" y="30"/>
                  </a:cxn>
                  <a:cxn ang="0">
                    <a:pos x="30" y="59"/>
                  </a:cxn>
                  <a:cxn ang="0">
                    <a:pos x="30" y="5"/>
                  </a:cxn>
                  <a:cxn ang="0">
                    <a:pos x="5" y="30"/>
                  </a:cxn>
                  <a:cxn ang="0">
                    <a:pos x="30" y="54"/>
                  </a:cxn>
                  <a:cxn ang="0">
                    <a:pos x="55" y="30"/>
                  </a:cxn>
                  <a:cxn ang="0">
                    <a:pos x="30" y="5"/>
                  </a:cxn>
                </a:cxnLst>
                <a:rect l="0" t="0" r="r" b="b"/>
                <a:pathLst>
                  <a:path w="60" h="59">
                    <a:moveTo>
                      <a:pt x="30" y="59"/>
                    </a:moveTo>
                    <a:cubicBezTo>
                      <a:pt x="14" y="59"/>
                      <a:pt x="0" y="46"/>
                      <a:pt x="0" y="30"/>
                    </a:cubicBezTo>
                    <a:cubicBezTo>
                      <a:pt x="0" y="13"/>
                      <a:pt x="14" y="0"/>
                      <a:pt x="30" y="0"/>
                    </a:cubicBezTo>
                    <a:cubicBezTo>
                      <a:pt x="46" y="0"/>
                      <a:pt x="60" y="13"/>
                      <a:pt x="60" y="30"/>
                    </a:cubicBezTo>
                    <a:cubicBezTo>
                      <a:pt x="60" y="46"/>
                      <a:pt x="46" y="59"/>
                      <a:pt x="30" y="59"/>
                    </a:cubicBezTo>
                    <a:close/>
                    <a:moveTo>
                      <a:pt x="30" y="5"/>
                    </a:moveTo>
                    <a:cubicBezTo>
                      <a:pt x="16" y="5"/>
                      <a:pt x="5" y="16"/>
                      <a:pt x="5" y="30"/>
                    </a:cubicBezTo>
                    <a:cubicBezTo>
                      <a:pt x="5" y="43"/>
                      <a:pt x="16" y="54"/>
                      <a:pt x="30" y="54"/>
                    </a:cubicBezTo>
                    <a:cubicBezTo>
                      <a:pt x="44" y="54"/>
                      <a:pt x="55" y="43"/>
                      <a:pt x="55" y="30"/>
                    </a:cubicBezTo>
                    <a:cubicBezTo>
                      <a:pt x="55" y="16"/>
                      <a:pt x="44" y="5"/>
                      <a:pt x="30"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8" name="Rectangle 535"/>
              <p:cNvSpPr>
                <a:spLocks noChangeArrowheads="1"/>
              </p:cNvSpPr>
              <p:nvPr/>
            </p:nvSpPr>
            <p:spPr bwMode="auto">
              <a:xfrm>
                <a:off x="11647488" y="6465888"/>
                <a:ext cx="19050" cy="73025"/>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9" name="Rectangle 536"/>
              <p:cNvSpPr>
                <a:spLocks noChangeArrowheads="1"/>
              </p:cNvSpPr>
              <p:nvPr/>
            </p:nvSpPr>
            <p:spPr bwMode="auto">
              <a:xfrm>
                <a:off x="11622088" y="6494463"/>
                <a:ext cx="71438" cy="15875"/>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grpSp>
        <p:grpSp>
          <p:nvGrpSpPr>
            <p:cNvPr id="29" name="Group 28"/>
            <p:cNvGrpSpPr/>
            <p:nvPr/>
          </p:nvGrpSpPr>
          <p:grpSpPr>
            <a:xfrm>
              <a:off x="5774123" y="4559504"/>
              <a:ext cx="1128465" cy="919215"/>
              <a:chOff x="9697350" y="4116338"/>
              <a:chExt cx="1128465" cy="919215"/>
            </a:xfrm>
          </p:grpSpPr>
          <p:sp>
            <p:nvSpPr>
              <p:cNvPr id="440" name="文本框 91"/>
              <p:cNvSpPr txBox="1"/>
              <p:nvPr/>
            </p:nvSpPr>
            <p:spPr>
              <a:xfrm>
                <a:off x="9833812" y="4357120"/>
                <a:ext cx="872827" cy="492265"/>
              </a:xfrm>
              <a:prstGeom prst="rect">
                <a:avLst/>
              </a:prstGeom>
            </p:spPr>
            <p:txBody>
              <a:bodyPr wrap="square" lIns="0" tIns="0" rIns="0" bIns="0">
                <a:spAutoFit/>
              </a:bodyPr>
              <a:lstStyle>
                <a:defPPr>
                  <a:defRPr lang="en-US"/>
                </a:defPPr>
                <a:lvl1pPr defTabSz="988716">
                  <a:defRPr sz="1200">
                    <a:solidFill>
                      <a:schemeClr val="bg1"/>
                    </a:solidFill>
                    <a:latin typeface="Arial"/>
                    <a:ea typeface="宋体"/>
                  </a:defRPr>
                </a:lvl1pPr>
              </a:lstStyle>
              <a:p>
                <a:pPr algn="ctr"/>
                <a:r>
                  <a:rPr lang="en-US" altLang="zh-CN" sz="1600" b="1" i="1" dirty="0">
                    <a:solidFill>
                      <a:schemeClr val="tx2">
                        <a:lumMod val="60000"/>
                        <a:lumOff val="40000"/>
                      </a:schemeClr>
                    </a:solidFill>
                  </a:rPr>
                  <a:t>Eco </a:t>
                </a:r>
              </a:p>
              <a:p>
                <a:pPr algn="ctr"/>
                <a:r>
                  <a:rPr lang="en-US" altLang="zh-CN" sz="1600" b="1" i="1" dirty="0">
                    <a:solidFill>
                      <a:schemeClr val="tx2">
                        <a:lumMod val="60000"/>
                        <a:lumOff val="40000"/>
                      </a:schemeClr>
                    </a:solidFill>
                  </a:rPr>
                  <a:t>Sec</a:t>
                </a:r>
                <a:endParaRPr lang="zh-CN" altLang="en-US" sz="1600" b="1" i="1" dirty="0">
                  <a:solidFill>
                    <a:schemeClr val="tx2">
                      <a:lumMod val="60000"/>
                      <a:lumOff val="40000"/>
                    </a:schemeClr>
                  </a:solidFill>
                </a:endParaRPr>
              </a:p>
            </p:txBody>
          </p:sp>
          <p:sp>
            <p:nvSpPr>
              <p:cNvPr id="442" name="Freeform 35"/>
              <p:cNvSpPr>
                <a:spLocks/>
              </p:cNvSpPr>
              <p:nvPr/>
            </p:nvSpPr>
            <p:spPr bwMode="auto">
              <a:xfrm>
                <a:off x="9697350" y="4358234"/>
                <a:ext cx="865863" cy="677319"/>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vert="horz" wrap="square" lIns="91395" tIns="45697" rIns="91395" bIns="45697" numCol="1" anchor="t" anchorCtr="0" compatLnSpc="1">
                <a:prstTxWarp prst="textNoShape">
                  <a:avLst/>
                </a:prstTxWarp>
              </a:bodyPr>
              <a:lstStyle/>
              <a:p>
                <a:endParaRPr lang="zh-CN" altLang="en-US">
                  <a:solidFill>
                    <a:prstClr val="black"/>
                  </a:solidFill>
                </a:endParaRPr>
              </a:p>
            </p:txBody>
          </p:sp>
          <p:sp>
            <p:nvSpPr>
              <p:cNvPr id="443" name="Freeform 36"/>
              <p:cNvSpPr>
                <a:spLocks/>
              </p:cNvSpPr>
              <p:nvPr/>
            </p:nvSpPr>
            <p:spPr bwMode="auto">
              <a:xfrm>
                <a:off x="9959952" y="4116338"/>
                <a:ext cx="865863" cy="684231"/>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vert="horz" wrap="square" lIns="91395" tIns="45697" rIns="91395" bIns="45697" numCol="1" anchor="t" anchorCtr="0" compatLnSpc="1">
                <a:prstTxWarp prst="textNoShape">
                  <a:avLst/>
                </a:prstTxWarp>
              </a:bodyPr>
              <a:lstStyle/>
              <a:p>
                <a:endParaRPr lang="zh-CN" altLang="en-US">
                  <a:solidFill>
                    <a:prstClr val="black"/>
                  </a:solidFill>
                </a:endParaRPr>
              </a:p>
            </p:txBody>
          </p:sp>
        </p:grpSp>
        <p:grpSp>
          <p:nvGrpSpPr>
            <p:cNvPr id="26" name="Group 25"/>
            <p:cNvGrpSpPr/>
            <p:nvPr/>
          </p:nvGrpSpPr>
          <p:grpSpPr>
            <a:xfrm>
              <a:off x="167540" y="1104505"/>
              <a:ext cx="1128465" cy="919215"/>
              <a:chOff x="1183905" y="1818036"/>
              <a:chExt cx="1128465" cy="919215"/>
            </a:xfrm>
          </p:grpSpPr>
          <p:sp>
            <p:nvSpPr>
              <p:cNvPr id="445" name="文本框 91"/>
              <p:cNvSpPr txBox="1"/>
              <p:nvPr/>
            </p:nvSpPr>
            <p:spPr>
              <a:xfrm>
                <a:off x="1320367" y="2058818"/>
                <a:ext cx="872827" cy="492265"/>
              </a:xfrm>
              <a:prstGeom prst="rect">
                <a:avLst/>
              </a:prstGeom>
            </p:spPr>
            <p:txBody>
              <a:bodyPr wrap="square" lIns="0" tIns="0" rIns="0" bIns="0">
                <a:spAutoFit/>
              </a:bodyPr>
              <a:lstStyle>
                <a:defPPr>
                  <a:defRPr lang="en-US"/>
                </a:defPPr>
                <a:lvl1pPr defTabSz="988716">
                  <a:defRPr sz="1200">
                    <a:solidFill>
                      <a:schemeClr val="bg1"/>
                    </a:solidFill>
                    <a:latin typeface="Arial"/>
                    <a:ea typeface="宋体"/>
                  </a:defRPr>
                </a:lvl1pPr>
              </a:lstStyle>
              <a:p>
                <a:pPr algn="ctr"/>
                <a:r>
                  <a:rPr lang="en-US" altLang="zh-CN" sz="1600" b="1" i="1" dirty="0">
                    <a:solidFill>
                      <a:schemeClr val="tx2">
                        <a:lumMod val="60000"/>
                        <a:lumOff val="40000"/>
                      </a:schemeClr>
                    </a:solidFill>
                  </a:rPr>
                  <a:t>Eco </a:t>
                </a:r>
              </a:p>
              <a:p>
                <a:pPr algn="ctr"/>
                <a:r>
                  <a:rPr lang="en-US" altLang="zh-CN" sz="1600" b="1" i="1" dirty="0">
                    <a:solidFill>
                      <a:schemeClr val="tx2">
                        <a:lumMod val="60000"/>
                        <a:lumOff val="40000"/>
                      </a:schemeClr>
                    </a:solidFill>
                  </a:rPr>
                  <a:t>Sec</a:t>
                </a:r>
                <a:endParaRPr lang="zh-CN" altLang="en-US" sz="1600" b="1" i="1" dirty="0">
                  <a:solidFill>
                    <a:schemeClr val="tx2">
                      <a:lumMod val="60000"/>
                      <a:lumOff val="40000"/>
                    </a:schemeClr>
                  </a:solidFill>
                </a:endParaRPr>
              </a:p>
            </p:txBody>
          </p:sp>
          <p:sp>
            <p:nvSpPr>
              <p:cNvPr id="447" name="Freeform 35"/>
              <p:cNvSpPr>
                <a:spLocks/>
              </p:cNvSpPr>
              <p:nvPr/>
            </p:nvSpPr>
            <p:spPr bwMode="auto">
              <a:xfrm>
                <a:off x="1183905" y="2059932"/>
                <a:ext cx="865863" cy="677319"/>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a:extLst>
                <a:ext uri="{91240B29-F687-4F45-9708-019B960494DF}">
                  <a14:hiddenLine xmlns:a14="http://schemas.microsoft.com/office/drawing/2010/main" w="9525">
                    <a:solidFill>
                      <a:srgbClr val="000000"/>
                    </a:solidFill>
                    <a:round/>
                    <a:headEnd/>
                    <a:tailEnd/>
                  </a14:hiddenLine>
                </a:ext>
              </a:extLst>
            </p:spPr>
            <p:txBody>
              <a:bodyPr vert="horz" wrap="square" lIns="91395" tIns="45697" rIns="91395" bIns="45697" numCol="1" anchor="t" anchorCtr="0" compatLnSpc="1">
                <a:prstTxWarp prst="textNoShape">
                  <a:avLst/>
                </a:prstTxWarp>
              </a:bodyPr>
              <a:lstStyle/>
              <a:p>
                <a:endParaRPr lang="zh-CN" altLang="en-US">
                  <a:solidFill>
                    <a:prstClr val="black"/>
                  </a:solidFill>
                </a:endParaRPr>
              </a:p>
            </p:txBody>
          </p:sp>
          <p:sp>
            <p:nvSpPr>
              <p:cNvPr id="448" name="Freeform 36"/>
              <p:cNvSpPr>
                <a:spLocks/>
              </p:cNvSpPr>
              <p:nvPr/>
            </p:nvSpPr>
            <p:spPr bwMode="auto">
              <a:xfrm>
                <a:off x="1446507" y="1818036"/>
                <a:ext cx="865863" cy="684231"/>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a:extLst>
                <a:ext uri="{91240B29-F687-4F45-9708-019B960494DF}">
                  <a14:hiddenLine xmlns:a14="http://schemas.microsoft.com/office/drawing/2010/main" w="9525">
                    <a:solidFill>
                      <a:srgbClr val="000000"/>
                    </a:solidFill>
                    <a:round/>
                    <a:headEnd/>
                    <a:tailEnd/>
                  </a14:hiddenLine>
                </a:ext>
              </a:extLst>
            </p:spPr>
            <p:txBody>
              <a:bodyPr vert="horz" wrap="square" lIns="91395" tIns="45697" rIns="91395" bIns="45697" numCol="1" anchor="t" anchorCtr="0" compatLnSpc="1">
                <a:prstTxWarp prst="textNoShape">
                  <a:avLst/>
                </a:prstTxWarp>
              </a:bodyPr>
              <a:lstStyle/>
              <a:p>
                <a:endParaRPr lang="zh-CN" altLang="en-US">
                  <a:solidFill>
                    <a:prstClr val="black"/>
                  </a:solidFill>
                </a:endParaRPr>
              </a:p>
            </p:txBody>
          </p:sp>
        </p:grpSp>
        <p:pic>
          <p:nvPicPr>
            <p:cNvPr id="420" name="Picture 8" descr="C:\Users\dh\Desktop\0507png\2\未标题-12.png"/>
            <p:cNvPicPr>
              <a:picLocks noChangeAspect="1" noChangeArrowheads="1"/>
            </p:cNvPicPr>
            <p:nvPr/>
          </p:nvPicPr>
          <p:blipFill>
            <a:blip r:embed="rId4" cstate="email">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279358" y="5165779"/>
              <a:ext cx="4140000" cy="354460"/>
            </a:xfrm>
            <a:prstGeom prst="rect">
              <a:avLst/>
            </a:prstGeom>
            <a:noFill/>
            <a:ln w="9525">
              <a:noFill/>
              <a:miter lim="800000"/>
              <a:headEnd/>
              <a:tailEnd/>
            </a:ln>
          </p:spPr>
        </p:pic>
        <p:sp>
          <p:nvSpPr>
            <p:cNvPr id="30" name="文本框 93"/>
            <p:cNvSpPr txBox="1"/>
            <p:nvPr/>
          </p:nvSpPr>
          <p:spPr>
            <a:xfrm>
              <a:off x="2462657" y="5543410"/>
              <a:ext cx="1773402" cy="215444"/>
            </a:xfrm>
            <a:prstGeom prst="rect">
              <a:avLst/>
            </a:prstGeom>
          </p:spPr>
          <p:txBody>
            <a:bodyPr wrap="square" lIns="0" tIns="0" rIns="0" bIns="0">
              <a:spAutoFit/>
            </a:bodyPr>
            <a:lstStyle>
              <a:defPPr>
                <a:defRPr lang="en-US"/>
              </a:defPPr>
              <a:lvl1pPr algn="ctr" defTabSz="988716">
                <a:defRPr sz="700">
                  <a:solidFill>
                    <a:schemeClr val="bg1"/>
                  </a:solidFill>
                  <a:latin typeface="Arial"/>
                  <a:ea typeface="宋体"/>
                </a:defRPr>
              </a:lvl1pPr>
            </a:lstStyle>
            <a:p>
              <a:r>
                <a:rPr lang="en-US" altLang="zh-CN" sz="1400" dirty="0">
                  <a:solidFill>
                    <a:srgbClr val="00B050"/>
                  </a:solidFill>
                  <a:latin typeface="Arial Narrow" panose="020B0606020202030204" pitchFamily="34" charset="0"/>
                </a:rPr>
                <a:t>Product Security</a:t>
              </a:r>
              <a:endParaRPr lang="zh-CN" altLang="en-US" sz="1400" dirty="0">
                <a:solidFill>
                  <a:srgbClr val="00B050"/>
                </a:solidFill>
                <a:latin typeface="Arial Narrow" panose="020B0606020202030204" pitchFamily="34" charset="0"/>
              </a:endParaRPr>
            </a:p>
          </p:txBody>
        </p:sp>
        <p:grpSp>
          <p:nvGrpSpPr>
            <p:cNvPr id="22" name="Group 21"/>
            <p:cNvGrpSpPr/>
            <p:nvPr/>
          </p:nvGrpSpPr>
          <p:grpSpPr>
            <a:xfrm>
              <a:off x="1735066" y="4701785"/>
              <a:ext cx="3221895" cy="671685"/>
              <a:chOff x="1735066" y="4701785"/>
              <a:chExt cx="3221895" cy="671685"/>
            </a:xfrm>
          </p:grpSpPr>
          <p:sp>
            <p:nvSpPr>
              <p:cNvPr id="24" name="矩形 23"/>
              <p:cNvSpPr/>
              <p:nvPr/>
            </p:nvSpPr>
            <p:spPr>
              <a:xfrm>
                <a:off x="2899299" y="4977419"/>
                <a:ext cx="900117" cy="396051"/>
              </a:xfrm>
              <a:prstGeom prst="rect">
                <a:avLst/>
              </a:prstGeom>
            </p:spPr>
            <p:txBody>
              <a:bodyPr wrap="square" lIns="0" tIns="0" rIns="0" bIns="0">
                <a:spAutoFit/>
              </a:bodyPr>
              <a:lstStyle/>
              <a:p>
                <a:pPr algn="ctr" defTabSz="1317727"/>
                <a:r>
                  <a:rPr lang="en-US" altLang="zh-CN" dirty="0">
                    <a:solidFill>
                      <a:srgbClr val="FFC000"/>
                    </a:solidFill>
                    <a:latin typeface="Arial Narrow" panose="020B0606020202030204" pitchFamily="34" charset="0"/>
                    <a:ea typeface="宋体"/>
                  </a:rPr>
                  <a:t>Vendor</a:t>
                </a:r>
                <a:endParaRPr lang="zh-CN" altLang="en-US" dirty="0">
                  <a:solidFill>
                    <a:srgbClr val="FFC000"/>
                  </a:solidFill>
                  <a:latin typeface="Arial Narrow" panose="020B0606020202030204" pitchFamily="34" charset="0"/>
                  <a:ea typeface="宋体"/>
                </a:endParaRPr>
              </a:p>
            </p:txBody>
          </p:sp>
          <p:grpSp>
            <p:nvGrpSpPr>
              <p:cNvPr id="11" name="Group 10"/>
              <p:cNvGrpSpPr>
                <a:grpSpLocks/>
              </p:cNvGrpSpPr>
              <p:nvPr/>
            </p:nvGrpSpPr>
            <p:grpSpPr>
              <a:xfrm>
                <a:off x="4596961" y="4773785"/>
                <a:ext cx="360000" cy="360000"/>
                <a:chOff x="7414335" y="4683771"/>
                <a:chExt cx="590497" cy="539670"/>
              </a:xfrm>
            </p:grpSpPr>
            <p:sp>
              <p:nvSpPr>
                <p:cNvPr id="106" name="Freeform 504"/>
                <p:cNvSpPr>
                  <a:spLocks noEditPoints="1"/>
                </p:cNvSpPr>
                <p:nvPr/>
              </p:nvSpPr>
              <p:spPr bwMode="auto">
                <a:xfrm>
                  <a:off x="7414335" y="4683771"/>
                  <a:ext cx="590497" cy="171905"/>
                </a:xfrm>
                <a:custGeom>
                  <a:avLst/>
                  <a:gdLst/>
                  <a:ahLst/>
                  <a:cxnLst>
                    <a:cxn ang="0">
                      <a:pos x="444" y="122"/>
                    </a:cxn>
                    <a:cxn ang="0">
                      <a:pos x="22" y="120"/>
                    </a:cxn>
                    <a:cxn ang="0">
                      <a:pos x="13" y="117"/>
                    </a:cxn>
                    <a:cxn ang="0">
                      <a:pos x="8" y="114"/>
                    </a:cxn>
                    <a:cxn ang="0">
                      <a:pos x="4" y="107"/>
                    </a:cxn>
                    <a:cxn ang="0">
                      <a:pos x="2" y="100"/>
                    </a:cxn>
                    <a:cxn ang="0">
                      <a:pos x="0" y="94"/>
                    </a:cxn>
                    <a:cxn ang="0">
                      <a:pos x="0" y="28"/>
                    </a:cxn>
                    <a:cxn ang="0">
                      <a:pos x="0" y="22"/>
                    </a:cxn>
                    <a:cxn ang="0">
                      <a:pos x="4" y="15"/>
                    </a:cxn>
                    <a:cxn ang="0">
                      <a:pos x="8" y="8"/>
                    </a:cxn>
                    <a:cxn ang="0">
                      <a:pos x="15" y="4"/>
                    </a:cxn>
                    <a:cxn ang="0">
                      <a:pos x="22" y="0"/>
                    </a:cxn>
                    <a:cxn ang="0">
                      <a:pos x="28" y="0"/>
                    </a:cxn>
                    <a:cxn ang="0">
                      <a:pos x="447" y="0"/>
                    </a:cxn>
                    <a:cxn ang="0">
                      <a:pos x="455" y="2"/>
                    </a:cxn>
                    <a:cxn ang="0">
                      <a:pos x="462" y="7"/>
                    </a:cxn>
                    <a:cxn ang="0">
                      <a:pos x="467" y="12"/>
                    </a:cxn>
                    <a:cxn ang="0">
                      <a:pos x="470" y="20"/>
                    </a:cxn>
                    <a:cxn ang="0">
                      <a:pos x="472" y="27"/>
                    </a:cxn>
                    <a:cxn ang="0">
                      <a:pos x="472" y="28"/>
                    </a:cxn>
                    <a:cxn ang="0">
                      <a:pos x="472" y="94"/>
                    </a:cxn>
                    <a:cxn ang="0">
                      <a:pos x="472" y="100"/>
                    </a:cxn>
                    <a:cxn ang="0">
                      <a:pos x="469" y="107"/>
                    </a:cxn>
                    <a:cxn ang="0">
                      <a:pos x="464" y="114"/>
                    </a:cxn>
                    <a:cxn ang="0">
                      <a:pos x="457" y="119"/>
                    </a:cxn>
                    <a:cxn ang="0">
                      <a:pos x="452" y="120"/>
                    </a:cxn>
                    <a:cxn ang="0">
                      <a:pos x="444" y="122"/>
                    </a:cxn>
                    <a:cxn ang="0">
                      <a:pos x="444" y="8"/>
                    </a:cxn>
                    <a:cxn ang="0">
                      <a:pos x="27" y="8"/>
                    </a:cxn>
                    <a:cxn ang="0">
                      <a:pos x="20" y="10"/>
                    </a:cxn>
                    <a:cxn ang="0">
                      <a:pos x="13" y="15"/>
                    </a:cxn>
                    <a:cxn ang="0">
                      <a:pos x="10" y="22"/>
                    </a:cxn>
                    <a:cxn ang="0">
                      <a:pos x="8" y="28"/>
                    </a:cxn>
                    <a:cxn ang="0">
                      <a:pos x="10" y="100"/>
                    </a:cxn>
                    <a:cxn ang="0">
                      <a:pos x="13" y="107"/>
                    </a:cxn>
                    <a:cxn ang="0">
                      <a:pos x="18" y="110"/>
                    </a:cxn>
                    <a:cxn ang="0">
                      <a:pos x="27" y="112"/>
                    </a:cxn>
                    <a:cxn ang="0">
                      <a:pos x="28" y="114"/>
                    </a:cxn>
                    <a:cxn ang="0">
                      <a:pos x="446" y="112"/>
                    </a:cxn>
                    <a:cxn ang="0">
                      <a:pos x="452" y="110"/>
                    </a:cxn>
                    <a:cxn ang="0">
                      <a:pos x="459" y="107"/>
                    </a:cxn>
                    <a:cxn ang="0">
                      <a:pos x="462" y="100"/>
                    </a:cxn>
                    <a:cxn ang="0">
                      <a:pos x="464" y="94"/>
                    </a:cxn>
                    <a:cxn ang="0">
                      <a:pos x="462" y="22"/>
                    </a:cxn>
                    <a:cxn ang="0">
                      <a:pos x="459" y="13"/>
                    </a:cxn>
                    <a:cxn ang="0">
                      <a:pos x="452" y="10"/>
                    </a:cxn>
                    <a:cxn ang="0">
                      <a:pos x="446" y="8"/>
                    </a:cxn>
                    <a:cxn ang="0">
                      <a:pos x="444" y="8"/>
                    </a:cxn>
                  </a:cxnLst>
                  <a:rect l="0" t="0" r="r" b="b"/>
                  <a:pathLst>
                    <a:path w="472" h="122">
                      <a:moveTo>
                        <a:pt x="444" y="122"/>
                      </a:moveTo>
                      <a:lnTo>
                        <a:pt x="22" y="120"/>
                      </a:lnTo>
                      <a:lnTo>
                        <a:pt x="13" y="117"/>
                      </a:lnTo>
                      <a:lnTo>
                        <a:pt x="8" y="114"/>
                      </a:lnTo>
                      <a:lnTo>
                        <a:pt x="4" y="107"/>
                      </a:lnTo>
                      <a:lnTo>
                        <a:pt x="2" y="100"/>
                      </a:lnTo>
                      <a:lnTo>
                        <a:pt x="0" y="94"/>
                      </a:lnTo>
                      <a:lnTo>
                        <a:pt x="0" y="28"/>
                      </a:lnTo>
                      <a:lnTo>
                        <a:pt x="0" y="22"/>
                      </a:lnTo>
                      <a:lnTo>
                        <a:pt x="4" y="15"/>
                      </a:lnTo>
                      <a:lnTo>
                        <a:pt x="8" y="8"/>
                      </a:lnTo>
                      <a:lnTo>
                        <a:pt x="15" y="4"/>
                      </a:lnTo>
                      <a:lnTo>
                        <a:pt x="22" y="0"/>
                      </a:lnTo>
                      <a:lnTo>
                        <a:pt x="28" y="0"/>
                      </a:lnTo>
                      <a:lnTo>
                        <a:pt x="447" y="0"/>
                      </a:lnTo>
                      <a:lnTo>
                        <a:pt x="455" y="2"/>
                      </a:lnTo>
                      <a:lnTo>
                        <a:pt x="462" y="7"/>
                      </a:lnTo>
                      <a:lnTo>
                        <a:pt x="467" y="12"/>
                      </a:lnTo>
                      <a:lnTo>
                        <a:pt x="470" y="20"/>
                      </a:lnTo>
                      <a:lnTo>
                        <a:pt x="472" y="27"/>
                      </a:lnTo>
                      <a:lnTo>
                        <a:pt x="472" y="28"/>
                      </a:lnTo>
                      <a:lnTo>
                        <a:pt x="472" y="94"/>
                      </a:lnTo>
                      <a:lnTo>
                        <a:pt x="472" y="100"/>
                      </a:lnTo>
                      <a:lnTo>
                        <a:pt x="469" y="107"/>
                      </a:lnTo>
                      <a:lnTo>
                        <a:pt x="464" y="114"/>
                      </a:lnTo>
                      <a:lnTo>
                        <a:pt x="457" y="119"/>
                      </a:lnTo>
                      <a:lnTo>
                        <a:pt x="452" y="120"/>
                      </a:lnTo>
                      <a:lnTo>
                        <a:pt x="444" y="122"/>
                      </a:lnTo>
                      <a:close/>
                      <a:moveTo>
                        <a:pt x="444" y="8"/>
                      </a:moveTo>
                      <a:lnTo>
                        <a:pt x="27" y="8"/>
                      </a:lnTo>
                      <a:lnTo>
                        <a:pt x="20" y="10"/>
                      </a:lnTo>
                      <a:lnTo>
                        <a:pt x="13" y="15"/>
                      </a:lnTo>
                      <a:lnTo>
                        <a:pt x="10" y="22"/>
                      </a:lnTo>
                      <a:lnTo>
                        <a:pt x="8" y="28"/>
                      </a:lnTo>
                      <a:lnTo>
                        <a:pt x="10" y="100"/>
                      </a:lnTo>
                      <a:lnTo>
                        <a:pt x="13" y="107"/>
                      </a:lnTo>
                      <a:lnTo>
                        <a:pt x="18" y="110"/>
                      </a:lnTo>
                      <a:lnTo>
                        <a:pt x="27" y="112"/>
                      </a:lnTo>
                      <a:lnTo>
                        <a:pt x="28" y="114"/>
                      </a:lnTo>
                      <a:lnTo>
                        <a:pt x="446" y="112"/>
                      </a:lnTo>
                      <a:lnTo>
                        <a:pt x="452" y="110"/>
                      </a:lnTo>
                      <a:lnTo>
                        <a:pt x="459" y="107"/>
                      </a:lnTo>
                      <a:lnTo>
                        <a:pt x="462" y="100"/>
                      </a:lnTo>
                      <a:lnTo>
                        <a:pt x="464" y="94"/>
                      </a:lnTo>
                      <a:lnTo>
                        <a:pt x="462" y="22"/>
                      </a:lnTo>
                      <a:lnTo>
                        <a:pt x="459" y="13"/>
                      </a:lnTo>
                      <a:lnTo>
                        <a:pt x="452" y="10"/>
                      </a:lnTo>
                      <a:lnTo>
                        <a:pt x="446" y="8"/>
                      </a:lnTo>
                      <a:lnTo>
                        <a:pt x="444" y="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07" name="Freeform 505"/>
                <p:cNvSpPr>
                  <a:spLocks noEditPoints="1"/>
                </p:cNvSpPr>
                <p:nvPr/>
              </p:nvSpPr>
              <p:spPr bwMode="auto">
                <a:xfrm>
                  <a:off x="7649533" y="5119170"/>
                  <a:ext cx="46289" cy="39454"/>
                </a:xfrm>
                <a:custGeom>
                  <a:avLst/>
                  <a:gdLst/>
                  <a:ahLst/>
                  <a:cxnLst>
                    <a:cxn ang="0">
                      <a:pos x="37" y="28"/>
                    </a:cxn>
                    <a:cxn ang="0">
                      <a:pos x="0" y="28"/>
                    </a:cxn>
                    <a:cxn ang="0">
                      <a:pos x="0" y="0"/>
                    </a:cxn>
                    <a:cxn ang="0">
                      <a:pos x="37" y="0"/>
                    </a:cxn>
                    <a:cxn ang="0">
                      <a:pos x="37" y="28"/>
                    </a:cxn>
                    <a:cxn ang="0">
                      <a:pos x="9" y="20"/>
                    </a:cxn>
                    <a:cxn ang="0">
                      <a:pos x="29" y="20"/>
                    </a:cxn>
                    <a:cxn ang="0">
                      <a:pos x="29" y="8"/>
                    </a:cxn>
                    <a:cxn ang="0">
                      <a:pos x="9" y="8"/>
                    </a:cxn>
                    <a:cxn ang="0">
                      <a:pos x="9" y="20"/>
                    </a:cxn>
                  </a:cxnLst>
                  <a:rect l="0" t="0" r="r" b="b"/>
                  <a:pathLst>
                    <a:path w="37" h="28">
                      <a:moveTo>
                        <a:pt x="37" y="28"/>
                      </a:moveTo>
                      <a:lnTo>
                        <a:pt x="0" y="28"/>
                      </a:lnTo>
                      <a:lnTo>
                        <a:pt x="0" y="0"/>
                      </a:lnTo>
                      <a:lnTo>
                        <a:pt x="37" y="0"/>
                      </a:lnTo>
                      <a:lnTo>
                        <a:pt x="37" y="28"/>
                      </a:lnTo>
                      <a:close/>
                      <a:moveTo>
                        <a:pt x="9" y="20"/>
                      </a:moveTo>
                      <a:lnTo>
                        <a:pt x="29" y="20"/>
                      </a:lnTo>
                      <a:lnTo>
                        <a:pt x="29" y="8"/>
                      </a:lnTo>
                      <a:lnTo>
                        <a:pt x="9" y="8"/>
                      </a:lnTo>
                      <a:lnTo>
                        <a:pt x="9"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08" name="Freeform 506"/>
                <p:cNvSpPr>
                  <a:spLocks noEditPoints="1"/>
                </p:cNvSpPr>
                <p:nvPr/>
              </p:nvSpPr>
              <p:spPr bwMode="auto">
                <a:xfrm>
                  <a:off x="7585729" y="5119170"/>
                  <a:ext cx="46289" cy="39454"/>
                </a:xfrm>
                <a:custGeom>
                  <a:avLst/>
                  <a:gdLst/>
                  <a:ahLst/>
                  <a:cxnLst>
                    <a:cxn ang="0">
                      <a:pos x="37" y="28"/>
                    </a:cxn>
                    <a:cxn ang="0">
                      <a:pos x="0" y="28"/>
                    </a:cxn>
                    <a:cxn ang="0">
                      <a:pos x="0" y="0"/>
                    </a:cxn>
                    <a:cxn ang="0">
                      <a:pos x="37" y="0"/>
                    </a:cxn>
                    <a:cxn ang="0">
                      <a:pos x="37" y="28"/>
                    </a:cxn>
                    <a:cxn ang="0">
                      <a:pos x="9" y="20"/>
                    </a:cxn>
                    <a:cxn ang="0">
                      <a:pos x="29" y="20"/>
                    </a:cxn>
                    <a:cxn ang="0">
                      <a:pos x="29" y="8"/>
                    </a:cxn>
                    <a:cxn ang="0">
                      <a:pos x="9" y="8"/>
                    </a:cxn>
                    <a:cxn ang="0">
                      <a:pos x="9" y="20"/>
                    </a:cxn>
                  </a:cxnLst>
                  <a:rect l="0" t="0" r="r" b="b"/>
                  <a:pathLst>
                    <a:path w="37" h="28">
                      <a:moveTo>
                        <a:pt x="37" y="28"/>
                      </a:moveTo>
                      <a:lnTo>
                        <a:pt x="0" y="28"/>
                      </a:lnTo>
                      <a:lnTo>
                        <a:pt x="0" y="0"/>
                      </a:lnTo>
                      <a:lnTo>
                        <a:pt x="37" y="0"/>
                      </a:lnTo>
                      <a:lnTo>
                        <a:pt x="37" y="28"/>
                      </a:lnTo>
                      <a:close/>
                      <a:moveTo>
                        <a:pt x="9" y="20"/>
                      </a:moveTo>
                      <a:lnTo>
                        <a:pt x="29" y="20"/>
                      </a:lnTo>
                      <a:lnTo>
                        <a:pt x="29" y="8"/>
                      </a:lnTo>
                      <a:lnTo>
                        <a:pt x="9" y="8"/>
                      </a:lnTo>
                      <a:lnTo>
                        <a:pt x="9"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09" name="Freeform 507"/>
                <p:cNvSpPr>
                  <a:spLocks noEditPoints="1"/>
                </p:cNvSpPr>
                <p:nvPr/>
              </p:nvSpPr>
              <p:spPr bwMode="auto">
                <a:xfrm>
                  <a:off x="7521926" y="5119170"/>
                  <a:ext cx="46289" cy="39454"/>
                </a:xfrm>
                <a:custGeom>
                  <a:avLst/>
                  <a:gdLst/>
                  <a:ahLst/>
                  <a:cxnLst>
                    <a:cxn ang="0">
                      <a:pos x="37" y="28"/>
                    </a:cxn>
                    <a:cxn ang="0">
                      <a:pos x="0" y="28"/>
                    </a:cxn>
                    <a:cxn ang="0">
                      <a:pos x="0" y="0"/>
                    </a:cxn>
                    <a:cxn ang="0">
                      <a:pos x="37" y="0"/>
                    </a:cxn>
                    <a:cxn ang="0">
                      <a:pos x="37" y="28"/>
                    </a:cxn>
                    <a:cxn ang="0">
                      <a:pos x="10" y="20"/>
                    </a:cxn>
                    <a:cxn ang="0">
                      <a:pos x="29" y="20"/>
                    </a:cxn>
                    <a:cxn ang="0">
                      <a:pos x="29" y="8"/>
                    </a:cxn>
                    <a:cxn ang="0">
                      <a:pos x="10" y="8"/>
                    </a:cxn>
                    <a:cxn ang="0">
                      <a:pos x="10" y="20"/>
                    </a:cxn>
                  </a:cxnLst>
                  <a:rect l="0" t="0" r="r" b="b"/>
                  <a:pathLst>
                    <a:path w="37" h="28">
                      <a:moveTo>
                        <a:pt x="37" y="28"/>
                      </a:moveTo>
                      <a:lnTo>
                        <a:pt x="0" y="28"/>
                      </a:lnTo>
                      <a:lnTo>
                        <a:pt x="0" y="0"/>
                      </a:lnTo>
                      <a:lnTo>
                        <a:pt x="37" y="0"/>
                      </a:lnTo>
                      <a:lnTo>
                        <a:pt x="37" y="28"/>
                      </a:lnTo>
                      <a:close/>
                      <a:moveTo>
                        <a:pt x="10" y="20"/>
                      </a:moveTo>
                      <a:lnTo>
                        <a:pt x="29" y="20"/>
                      </a:lnTo>
                      <a:lnTo>
                        <a:pt x="29" y="8"/>
                      </a:lnTo>
                      <a:lnTo>
                        <a:pt x="10" y="8"/>
                      </a:lnTo>
                      <a:lnTo>
                        <a:pt x="10"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0" name="Freeform 508"/>
                <p:cNvSpPr>
                  <a:spLocks noEditPoints="1"/>
                </p:cNvSpPr>
                <p:nvPr/>
              </p:nvSpPr>
              <p:spPr bwMode="auto">
                <a:xfrm>
                  <a:off x="7649533" y="4934584"/>
                  <a:ext cx="46289" cy="39454"/>
                </a:xfrm>
                <a:custGeom>
                  <a:avLst/>
                  <a:gdLst/>
                  <a:ahLst/>
                  <a:cxnLst>
                    <a:cxn ang="0">
                      <a:pos x="37" y="28"/>
                    </a:cxn>
                    <a:cxn ang="0">
                      <a:pos x="0" y="28"/>
                    </a:cxn>
                    <a:cxn ang="0">
                      <a:pos x="0" y="0"/>
                    </a:cxn>
                    <a:cxn ang="0">
                      <a:pos x="37" y="0"/>
                    </a:cxn>
                    <a:cxn ang="0">
                      <a:pos x="37" y="28"/>
                    </a:cxn>
                    <a:cxn ang="0">
                      <a:pos x="9" y="19"/>
                    </a:cxn>
                    <a:cxn ang="0">
                      <a:pos x="29" y="19"/>
                    </a:cxn>
                    <a:cxn ang="0">
                      <a:pos x="29" y="8"/>
                    </a:cxn>
                    <a:cxn ang="0">
                      <a:pos x="9" y="8"/>
                    </a:cxn>
                    <a:cxn ang="0">
                      <a:pos x="9" y="19"/>
                    </a:cxn>
                  </a:cxnLst>
                  <a:rect l="0" t="0" r="r" b="b"/>
                  <a:pathLst>
                    <a:path w="37" h="28">
                      <a:moveTo>
                        <a:pt x="37" y="28"/>
                      </a:moveTo>
                      <a:lnTo>
                        <a:pt x="0" y="28"/>
                      </a:lnTo>
                      <a:lnTo>
                        <a:pt x="0" y="0"/>
                      </a:lnTo>
                      <a:lnTo>
                        <a:pt x="37" y="0"/>
                      </a:lnTo>
                      <a:lnTo>
                        <a:pt x="37" y="28"/>
                      </a:lnTo>
                      <a:close/>
                      <a:moveTo>
                        <a:pt x="9" y="19"/>
                      </a:moveTo>
                      <a:lnTo>
                        <a:pt x="29" y="19"/>
                      </a:lnTo>
                      <a:lnTo>
                        <a:pt x="29" y="8"/>
                      </a:lnTo>
                      <a:lnTo>
                        <a:pt x="9" y="8"/>
                      </a:lnTo>
                      <a:lnTo>
                        <a:pt x="9" y="19"/>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1" name="Freeform 509"/>
                <p:cNvSpPr>
                  <a:spLocks noEditPoints="1"/>
                </p:cNvSpPr>
                <p:nvPr/>
              </p:nvSpPr>
              <p:spPr bwMode="auto">
                <a:xfrm>
                  <a:off x="7585729" y="4934584"/>
                  <a:ext cx="46289" cy="39454"/>
                </a:xfrm>
                <a:custGeom>
                  <a:avLst/>
                  <a:gdLst/>
                  <a:ahLst/>
                  <a:cxnLst>
                    <a:cxn ang="0">
                      <a:pos x="37" y="28"/>
                    </a:cxn>
                    <a:cxn ang="0">
                      <a:pos x="0" y="28"/>
                    </a:cxn>
                    <a:cxn ang="0">
                      <a:pos x="0" y="0"/>
                    </a:cxn>
                    <a:cxn ang="0">
                      <a:pos x="37" y="0"/>
                    </a:cxn>
                    <a:cxn ang="0">
                      <a:pos x="37" y="28"/>
                    </a:cxn>
                    <a:cxn ang="0">
                      <a:pos x="9" y="19"/>
                    </a:cxn>
                    <a:cxn ang="0">
                      <a:pos x="29" y="19"/>
                    </a:cxn>
                    <a:cxn ang="0">
                      <a:pos x="29" y="8"/>
                    </a:cxn>
                    <a:cxn ang="0">
                      <a:pos x="9" y="8"/>
                    </a:cxn>
                    <a:cxn ang="0">
                      <a:pos x="9" y="19"/>
                    </a:cxn>
                  </a:cxnLst>
                  <a:rect l="0" t="0" r="r" b="b"/>
                  <a:pathLst>
                    <a:path w="37" h="28">
                      <a:moveTo>
                        <a:pt x="37" y="28"/>
                      </a:moveTo>
                      <a:lnTo>
                        <a:pt x="0" y="28"/>
                      </a:lnTo>
                      <a:lnTo>
                        <a:pt x="0" y="0"/>
                      </a:lnTo>
                      <a:lnTo>
                        <a:pt x="37" y="0"/>
                      </a:lnTo>
                      <a:lnTo>
                        <a:pt x="37" y="28"/>
                      </a:lnTo>
                      <a:close/>
                      <a:moveTo>
                        <a:pt x="9" y="19"/>
                      </a:moveTo>
                      <a:lnTo>
                        <a:pt x="29" y="19"/>
                      </a:lnTo>
                      <a:lnTo>
                        <a:pt x="29" y="8"/>
                      </a:lnTo>
                      <a:lnTo>
                        <a:pt x="9" y="8"/>
                      </a:lnTo>
                      <a:lnTo>
                        <a:pt x="9" y="19"/>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2" name="Freeform 510"/>
                <p:cNvSpPr>
                  <a:spLocks noEditPoints="1"/>
                </p:cNvSpPr>
                <p:nvPr/>
              </p:nvSpPr>
              <p:spPr bwMode="auto">
                <a:xfrm>
                  <a:off x="7521926" y="4934584"/>
                  <a:ext cx="46289" cy="39454"/>
                </a:xfrm>
                <a:custGeom>
                  <a:avLst/>
                  <a:gdLst/>
                  <a:ahLst/>
                  <a:cxnLst>
                    <a:cxn ang="0">
                      <a:pos x="37" y="28"/>
                    </a:cxn>
                    <a:cxn ang="0">
                      <a:pos x="0" y="28"/>
                    </a:cxn>
                    <a:cxn ang="0">
                      <a:pos x="0" y="0"/>
                    </a:cxn>
                    <a:cxn ang="0">
                      <a:pos x="37" y="0"/>
                    </a:cxn>
                    <a:cxn ang="0">
                      <a:pos x="37" y="28"/>
                    </a:cxn>
                    <a:cxn ang="0">
                      <a:pos x="10" y="19"/>
                    </a:cxn>
                    <a:cxn ang="0">
                      <a:pos x="29" y="19"/>
                    </a:cxn>
                    <a:cxn ang="0">
                      <a:pos x="29" y="8"/>
                    </a:cxn>
                    <a:cxn ang="0">
                      <a:pos x="10" y="8"/>
                    </a:cxn>
                    <a:cxn ang="0">
                      <a:pos x="10" y="19"/>
                    </a:cxn>
                  </a:cxnLst>
                  <a:rect l="0" t="0" r="r" b="b"/>
                  <a:pathLst>
                    <a:path w="37" h="28">
                      <a:moveTo>
                        <a:pt x="37" y="28"/>
                      </a:moveTo>
                      <a:lnTo>
                        <a:pt x="0" y="28"/>
                      </a:lnTo>
                      <a:lnTo>
                        <a:pt x="0" y="0"/>
                      </a:lnTo>
                      <a:lnTo>
                        <a:pt x="37" y="0"/>
                      </a:lnTo>
                      <a:lnTo>
                        <a:pt x="37" y="28"/>
                      </a:lnTo>
                      <a:close/>
                      <a:moveTo>
                        <a:pt x="10" y="19"/>
                      </a:moveTo>
                      <a:lnTo>
                        <a:pt x="29" y="19"/>
                      </a:lnTo>
                      <a:lnTo>
                        <a:pt x="29" y="8"/>
                      </a:lnTo>
                      <a:lnTo>
                        <a:pt x="10" y="8"/>
                      </a:lnTo>
                      <a:lnTo>
                        <a:pt x="10" y="19"/>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3" name="Freeform 511"/>
                <p:cNvSpPr>
                  <a:spLocks noEditPoints="1"/>
                </p:cNvSpPr>
                <p:nvPr/>
              </p:nvSpPr>
              <p:spPr bwMode="auto">
                <a:xfrm>
                  <a:off x="7649533" y="4748588"/>
                  <a:ext cx="46289" cy="39454"/>
                </a:xfrm>
                <a:custGeom>
                  <a:avLst/>
                  <a:gdLst/>
                  <a:ahLst/>
                  <a:cxnLst>
                    <a:cxn ang="0">
                      <a:pos x="37" y="28"/>
                    </a:cxn>
                    <a:cxn ang="0">
                      <a:pos x="0" y="28"/>
                    </a:cxn>
                    <a:cxn ang="0">
                      <a:pos x="0" y="0"/>
                    </a:cxn>
                    <a:cxn ang="0">
                      <a:pos x="37" y="0"/>
                    </a:cxn>
                    <a:cxn ang="0">
                      <a:pos x="37" y="28"/>
                    </a:cxn>
                    <a:cxn ang="0">
                      <a:pos x="9" y="20"/>
                    </a:cxn>
                    <a:cxn ang="0">
                      <a:pos x="29" y="20"/>
                    </a:cxn>
                    <a:cxn ang="0">
                      <a:pos x="29" y="8"/>
                    </a:cxn>
                    <a:cxn ang="0">
                      <a:pos x="9" y="8"/>
                    </a:cxn>
                    <a:cxn ang="0">
                      <a:pos x="9" y="20"/>
                    </a:cxn>
                  </a:cxnLst>
                  <a:rect l="0" t="0" r="r" b="b"/>
                  <a:pathLst>
                    <a:path w="37" h="28">
                      <a:moveTo>
                        <a:pt x="37" y="28"/>
                      </a:moveTo>
                      <a:lnTo>
                        <a:pt x="0" y="28"/>
                      </a:lnTo>
                      <a:lnTo>
                        <a:pt x="0" y="0"/>
                      </a:lnTo>
                      <a:lnTo>
                        <a:pt x="37" y="0"/>
                      </a:lnTo>
                      <a:lnTo>
                        <a:pt x="37" y="28"/>
                      </a:lnTo>
                      <a:close/>
                      <a:moveTo>
                        <a:pt x="9" y="20"/>
                      </a:moveTo>
                      <a:lnTo>
                        <a:pt x="29" y="20"/>
                      </a:lnTo>
                      <a:lnTo>
                        <a:pt x="29" y="8"/>
                      </a:lnTo>
                      <a:lnTo>
                        <a:pt x="9" y="8"/>
                      </a:lnTo>
                      <a:lnTo>
                        <a:pt x="9"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4" name="Freeform 512"/>
                <p:cNvSpPr>
                  <a:spLocks noEditPoints="1"/>
                </p:cNvSpPr>
                <p:nvPr/>
              </p:nvSpPr>
              <p:spPr bwMode="auto">
                <a:xfrm>
                  <a:off x="7585729" y="4748588"/>
                  <a:ext cx="46289" cy="39454"/>
                </a:xfrm>
                <a:custGeom>
                  <a:avLst/>
                  <a:gdLst/>
                  <a:ahLst/>
                  <a:cxnLst>
                    <a:cxn ang="0">
                      <a:pos x="37" y="28"/>
                    </a:cxn>
                    <a:cxn ang="0">
                      <a:pos x="0" y="28"/>
                    </a:cxn>
                    <a:cxn ang="0">
                      <a:pos x="0" y="0"/>
                    </a:cxn>
                    <a:cxn ang="0">
                      <a:pos x="37" y="0"/>
                    </a:cxn>
                    <a:cxn ang="0">
                      <a:pos x="37" y="28"/>
                    </a:cxn>
                    <a:cxn ang="0">
                      <a:pos x="9" y="20"/>
                    </a:cxn>
                    <a:cxn ang="0">
                      <a:pos x="29" y="20"/>
                    </a:cxn>
                    <a:cxn ang="0">
                      <a:pos x="29" y="8"/>
                    </a:cxn>
                    <a:cxn ang="0">
                      <a:pos x="9" y="8"/>
                    </a:cxn>
                    <a:cxn ang="0">
                      <a:pos x="9" y="20"/>
                    </a:cxn>
                  </a:cxnLst>
                  <a:rect l="0" t="0" r="r" b="b"/>
                  <a:pathLst>
                    <a:path w="37" h="28">
                      <a:moveTo>
                        <a:pt x="37" y="28"/>
                      </a:moveTo>
                      <a:lnTo>
                        <a:pt x="0" y="28"/>
                      </a:lnTo>
                      <a:lnTo>
                        <a:pt x="0" y="0"/>
                      </a:lnTo>
                      <a:lnTo>
                        <a:pt x="37" y="0"/>
                      </a:lnTo>
                      <a:lnTo>
                        <a:pt x="37" y="28"/>
                      </a:lnTo>
                      <a:close/>
                      <a:moveTo>
                        <a:pt x="9" y="20"/>
                      </a:moveTo>
                      <a:lnTo>
                        <a:pt x="29" y="20"/>
                      </a:lnTo>
                      <a:lnTo>
                        <a:pt x="29" y="8"/>
                      </a:lnTo>
                      <a:lnTo>
                        <a:pt x="9" y="8"/>
                      </a:lnTo>
                      <a:lnTo>
                        <a:pt x="9"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5" name="Freeform 513"/>
                <p:cNvSpPr>
                  <a:spLocks noEditPoints="1"/>
                </p:cNvSpPr>
                <p:nvPr/>
              </p:nvSpPr>
              <p:spPr bwMode="auto">
                <a:xfrm>
                  <a:off x="7521926" y="4748588"/>
                  <a:ext cx="46289" cy="39454"/>
                </a:xfrm>
                <a:custGeom>
                  <a:avLst/>
                  <a:gdLst/>
                  <a:ahLst/>
                  <a:cxnLst>
                    <a:cxn ang="0">
                      <a:pos x="37" y="28"/>
                    </a:cxn>
                    <a:cxn ang="0">
                      <a:pos x="0" y="28"/>
                    </a:cxn>
                    <a:cxn ang="0">
                      <a:pos x="0" y="0"/>
                    </a:cxn>
                    <a:cxn ang="0">
                      <a:pos x="37" y="0"/>
                    </a:cxn>
                    <a:cxn ang="0">
                      <a:pos x="37" y="28"/>
                    </a:cxn>
                    <a:cxn ang="0">
                      <a:pos x="10" y="20"/>
                    </a:cxn>
                    <a:cxn ang="0">
                      <a:pos x="29" y="20"/>
                    </a:cxn>
                    <a:cxn ang="0">
                      <a:pos x="29" y="8"/>
                    </a:cxn>
                    <a:cxn ang="0">
                      <a:pos x="10" y="8"/>
                    </a:cxn>
                    <a:cxn ang="0">
                      <a:pos x="10" y="20"/>
                    </a:cxn>
                  </a:cxnLst>
                  <a:rect l="0" t="0" r="r" b="b"/>
                  <a:pathLst>
                    <a:path w="37" h="28">
                      <a:moveTo>
                        <a:pt x="37" y="28"/>
                      </a:moveTo>
                      <a:lnTo>
                        <a:pt x="0" y="28"/>
                      </a:lnTo>
                      <a:lnTo>
                        <a:pt x="0" y="0"/>
                      </a:lnTo>
                      <a:lnTo>
                        <a:pt x="37" y="0"/>
                      </a:lnTo>
                      <a:lnTo>
                        <a:pt x="37" y="28"/>
                      </a:lnTo>
                      <a:close/>
                      <a:moveTo>
                        <a:pt x="10" y="20"/>
                      </a:moveTo>
                      <a:lnTo>
                        <a:pt x="29" y="20"/>
                      </a:lnTo>
                      <a:lnTo>
                        <a:pt x="29" y="8"/>
                      </a:lnTo>
                      <a:lnTo>
                        <a:pt x="10" y="8"/>
                      </a:lnTo>
                      <a:lnTo>
                        <a:pt x="10"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6" name="Freeform 514"/>
                <p:cNvSpPr>
                  <a:spLocks noEditPoints="1"/>
                </p:cNvSpPr>
                <p:nvPr/>
              </p:nvSpPr>
              <p:spPr bwMode="auto">
                <a:xfrm>
                  <a:off x="7909752" y="4741542"/>
                  <a:ext cx="47540" cy="53544"/>
                </a:xfrm>
                <a:custGeom>
                  <a:avLst/>
                  <a:gdLst/>
                  <a:ahLst/>
                  <a:cxnLst>
                    <a:cxn ang="0">
                      <a:pos x="20" y="38"/>
                    </a:cxn>
                    <a:cxn ang="0">
                      <a:pos x="13" y="38"/>
                    </a:cxn>
                    <a:cxn ang="0">
                      <a:pos x="7" y="35"/>
                    </a:cxn>
                    <a:cxn ang="0">
                      <a:pos x="3" y="28"/>
                    </a:cxn>
                    <a:cxn ang="0">
                      <a:pos x="0" y="23"/>
                    </a:cxn>
                    <a:cxn ang="0">
                      <a:pos x="0" y="18"/>
                    </a:cxn>
                    <a:cxn ang="0">
                      <a:pos x="2" y="12"/>
                    </a:cxn>
                    <a:cxn ang="0">
                      <a:pos x="5" y="7"/>
                    </a:cxn>
                    <a:cxn ang="0">
                      <a:pos x="10" y="4"/>
                    </a:cxn>
                    <a:cxn ang="0">
                      <a:pos x="15" y="2"/>
                    </a:cxn>
                    <a:cxn ang="0">
                      <a:pos x="20" y="0"/>
                    </a:cxn>
                    <a:cxn ang="0">
                      <a:pos x="27" y="2"/>
                    </a:cxn>
                    <a:cxn ang="0">
                      <a:pos x="33" y="7"/>
                    </a:cxn>
                    <a:cxn ang="0">
                      <a:pos x="36" y="12"/>
                    </a:cxn>
                    <a:cxn ang="0">
                      <a:pos x="38" y="18"/>
                    </a:cxn>
                    <a:cxn ang="0">
                      <a:pos x="38" y="20"/>
                    </a:cxn>
                    <a:cxn ang="0">
                      <a:pos x="36" y="27"/>
                    </a:cxn>
                    <a:cxn ang="0">
                      <a:pos x="33" y="33"/>
                    </a:cxn>
                    <a:cxn ang="0">
                      <a:pos x="27" y="36"/>
                    </a:cxn>
                    <a:cxn ang="0">
                      <a:pos x="20" y="38"/>
                    </a:cxn>
                    <a:cxn ang="0">
                      <a:pos x="20" y="10"/>
                    </a:cxn>
                    <a:cxn ang="0">
                      <a:pos x="13" y="10"/>
                    </a:cxn>
                    <a:cxn ang="0">
                      <a:pos x="10" y="15"/>
                    </a:cxn>
                    <a:cxn ang="0">
                      <a:pos x="8" y="18"/>
                    </a:cxn>
                    <a:cxn ang="0">
                      <a:pos x="12" y="25"/>
                    </a:cxn>
                    <a:cxn ang="0">
                      <a:pos x="17" y="30"/>
                    </a:cxn>
                    <a:cxn ang="0">
                      <a:pos x="20" y="30"/>
                    </a:cxn>
                    <a:cxn ang="0">
                      <a:pos x="25" y="28"/>
                    </a:cxn>
                    <a:cxn ang="0">
                      <a:pos x="27" y="27"/>
                    </a:cxn>
                    <a:cxn ang="0">
                      <a:pos x="27" y="27"/>
                    </a:cxn>
                    <a:cxn ang="0">
                      <a:pos x="30" y="20"/>
                    </a:cxn>
                    <a:cxn ang="0">
                      <a:pos x="30" y="20"/>
                    </a:cxn>
                    <a:cxn ang="0">
                      <a:pos x="28" y="13"/>
                    </a:cxn>
                    <a:cxn ang="0">
                      <a:pos x="23" y="10"/>
                    </a:cxn>
                    <a:cxn ang="0">
                      <a:pos x="20" y="10"/>
                    </a:cxn>
                  </a:cxnLst>
                  <a:rect l="0" t="0" r="r" b="b"/>
                  <a:pathLst>
                    <a:path w="38" h="38">
                      <a:moveTo>
                        <a:pt x="20" y="38"/>
                      </a:moveTo>
                      <a:lnTo>
                        <a:pt x="13" y="38"/>
                      </a:lnTo>
                      <a:lnTo>
                        <a:pt x="7" y="35"/>
                      </a:lnTo>
                      <a:lnTo>
                        <a:pt x="3" y="28"/>
                      </a:lnTo>
                      <a:lnTo>
                        <a:pt x="0" y="23"/>
                      </a:lnTo>
                      <a:lnTo>
                        <a:pt x="0" y="18"/>
                      </a:lnTo>
                      <a:lnTo>
                        <a:pt x="2" y="12"/>
                      </a:lnTo>
                      <a:lnTo>
                        <a:pt x="5" y="7"/>
                      </a:lnTo>
                      <a:lnTo>
                        <a:pt x="10" y="4"/>
                      </a:lnTo>
                      <a:lnTo>
                        <a:pt x="15" y="2"/>
                      </a:lnTo>
                      <a:lnTo>
                        <a:pt x="20" y="0"/>
                      </a:lnTo>
                      <a:lnTo>
                        <a:pt x="27" y="2"/>
                      </a:lnTo>
                      <a:lnTo>
                        <a:pt x="33" y="7"/>
                      </a:lnTo>
                      <a:lnTo>
                        <a:pt x="36" y="12"/>
                      </a:lnTo>
                      <a:lnTo>
                        <a:pt x="38" y="18"/>
                      </a:lnTo>
                      <a:lnTo>
                        <a:pt x="38" y="20"/>
                      </a:lnTo>
                      <a:lnTo>
                        <a:pt x="36" y="27"/>
                      </a:lnTo>
                      <a:lnTo>
                        <a:pt x="33" y="33"/>
                      </a:lnTo>
                      <a:lnTo>
                        <a:pt x="27" y="36"/>
                      </a:lnTo>
                      <a:lnTo>
                        <a:pt x="20" y="38"/>
                      </a:lnTo>
                      <a:close/>
                      <a:moveTo>
                        <a:pt x="20" y="10"/>
                      </a:moveTo>
                      <a:lnTo>
                        <a:pt x="13" y="10"/>
                      </a:lnTo>
                      <a:lnTo>
                        <a:pt x="10" y="15"/>
                      </a:lnTo>
                      <a:lnTo>
                        <a:pt x="8" y="18"/>
                      </a:lnTo>
                      <a:lnTo>
                        <a:pt x="12" y="25"/>
                      </a:lnTo>
                      <a:lnTo>
                        <a:pt x="17" y="30"/>
                      </a:lnTo>
                      <a:lnTo>
                        <a:pt x="20" y="30"/>
                      </a:lnTo>
                      <a:lnTo>
                        <a:pt x="25" y="28"/>
                      </a:lnTo>
                      <a:lnTo>
                        <a:pt x="27" y="27"/>
                      </a:lnTo>
                      <a:lnTo>
                        <a:pt x="27" y="27"/>
                      </a:lnTo>
                      <a:lnTo>
                        <a:pt x="30" y="20"/>
                      </a:lnTo>
                      <a:lnTo>
                        <a:pt x="30" y="20"/>
                      </a:lnTo>
                      <a:lnTo>
                        <a:pt x="28" y="13"/>
                      </a:lnTo>
                      <a:lnTo>
                        <a:pt x="23" y="10"/>
                      </a:lnTo>
                      <a:lnTo>
                        <a:pt x="20" y="1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7" name="Freeform 515"/>
                <p:cNvSpPr>
                  <a:spLocks noEditPoints="1"/>
                </p:cNvSpPr>
                <p:nvPr/>
              </p:nvSpPr>
              <p:spPr bwMode="auto">
                <a:xfrm>
                  <a:off x="7909752" y="4927538"/>
                  <a:ext cx="47540" cy="53544"/>
                </a:xfrm>
                <a:custGeom>
                  <a:avLst/>
                  <a:gdLst/>
                  <a:ahLst/>
                  <a:cxnLst>
                    <a:cxn ang="0">
                      <a:pos x="20" y="38"/>
                    </a:cxn>
                    <a:cxn ang="0">
                      <a:pos x="13" y="36"/>
                    </a:cxn>
                    <a:cxn ang="0">
                      <a:pos x="7" y="33"/>
                    </a:cxn>
                    <a:cxn ang="0">
                      <a:pos x="2" y="28"/>
                    </a:cxn>
                    <a:cxn ang="0">
                      <a:pos x="0" y="21"/>
                    </a:cxn>
                    <a:cxn ang="0">
                      <a:pos x="0" y="18"/>
                    </a:cxn>
                    <a:cxn ang="0">
                      <a:pos x="2" y="11"/>
                    </a:cxn>
                    <a:cxn ang="0">
                      <a:pos x="5" y="6"/>
                    </a:cxn>
                    <a:cxn ang="0">
                      <a:pos x="10" y="3"/>
                    </a:cxn>
                    <a:cxn ang="0">
                      <a:pos x="15" y="0"/>
                    </a:cxn>
                    <a:cxn ang="0">
                      <a:pos x="20" y="0"/>
                    </a:cxn>
                    <a:cxn ang="0">
                      <a:pos x="25" y="1"/>
                    </a:cxn>
                    <a:cxn ang="0">
                      <a:pos x="31" y="5"/>
                    </a:cxn>
                    <a:cxn ang="0">
                      <a:pos x="35" y="10"/>
                    </a:cxn>
                    <a:cxn ang="0">
                      <a:pos x="38" y="16"/>
                    </a:cxn>
                    <a:cxn ang="0">
                      <a:pos x="38" y="18"/>
                    </a:cxn>
                    <a:cxn ang="0">
                      <a:pos x="36" y="26"/>
                    </a:cxn>
                    <a:cxn ang="0">
                      <a:pos x="33" y="31"/>
                    </a:cxn>
                    <a:cxn ang="0">
                      <a:pos x="27" y="36"/>
                    </a:cxn>
                    <a:cxn ang="0">
                      <a:pos x="20" y="38"/>
                    </a:cxn>
                    <a:cxn ang="0">
                      <a:pos x="17" y="29"/>
                    </a:cxn>
                    <a:cxn ang="0">
                      <a:pos x="20" y="29"/>
                    </a:cxn>
                    <a:cxn ang="0">
                      <a:pos x="27" y="26"/>
                    </a:cxn>
                    <a:cxn ang="0">
                      <a:pos x="30" y="21"/>
                    </a:cxn>
                    <a:cxn ang="0">
                      <a:pos x="30" y="18"/>
                    </a:cxn>
                    <a:cxn ang="0">
                      <a:pos x="28" y="15"/>
                    </a:cxn>
                    <a:cxn ang="0">
                      <a:pos x="23" y="10"/>
                    </a:cxn>
                    <a:cxn ang="0">
                      <a:pos x="20" y="8"/>
                    </a:cxn>
                    <a:cxn ang="0">
                      <a:pos x="13" y="10"/>
                    </a:cxn>
                    <a:cxn ang="0">
                      <a:pos x="10" y="15"/>
                    </a:cxn>
                    <a:cxn ang="0">
                      <a:pos x="8" y="18"/>
                    </a:cxn>
                    <a:cxn ang="0">
                      <a:pos x="12" y="26"/>
                    </a:cxn>
                    <a:cxn ang="0">
                      <a:pos x="17" y="29"/>
                    </a:cxn>
                    <a:cxn ang="0">
                      <a:pos x="17" y="29"/>
                    </a:cxn>
                  </a:cxnLst>
                  <a:rect l="0" t="0" r="r" b="b"/>
                  <a:pathLst>
                    <a:path w="38" h="38">
                      <a:moveTo>
                        <a:pt x="20" y="38"/>
                      </a:moveTo>
                      <a:lnTo>
                        <a:pt x="13" y="36"/>
                      </a:lnTo>
                      <a:lnTo>
                        <a:pt x="7" y="33"/>
                      </a:lnTo>
                      <a:lnTo>
                        <a:pt x="2" y="28"/>
                      </a:lnTo>
                      <a:lnTo>
                        <a:pt x="0" y="21"/>
                      </a:lnTo>
                      <a:lnTo>
                        <a:pt x="0" y="18"/>
                      </a:lnTo>
                      <a:lnTo>
                        <a:pt x="2" y="11"/>
                      </a:lnTo>
                      <a:lnTo>
                        <a:pt x="5" y="6"/>
                      </a:lnTo>
                      <a:lnTo>
                        <a:pt x="10" y="3"/>
                      </a:lnTo>
                      <a:lnTo>
                        <a:pt x="15" y="0"/>
                      </a:lnTo>
                      <a:lnTo>
                        <a:pt x="20" y="0"/>
                      </a:lnTo>
                      <a:lnTo>
                        <a:pt x="25" y="1"/>
                      </a:lnTo>
                      <a:lnTo>
                        <a:pt x="31" y="5"/>
                      </a:lnTo>
                      <a:lnTo>
                        <a:pt x="35" y="10"/>
                      </a:lnTo>
                      <a:lnTo>
                        <a:pt x="38" y="16"/>
                      </a:lnTo>
                      <a:lnTo>
                        <a:pt x="38" y="18"/>
                      </a:lnTo>
                      <a:lnTo>
                        <a:pt x="36" y="26"/>
                      </a:lnTo>
                      <a:lnTo>
                        <a:pt x="33" y="31"/>
                      </a:lnTo>
                      <a:lnTo>
                        <a:pt x="27" y="36"/>
                      </a:lnTo>
                      <a:lnTo>
                        <a:pt x="20" y="38"/>
                      </a:lnTo>
                      <a:close/>
                      <a:moveTo>
                        <a:pt x="17" y="29"/>
                      </a:moveTo>
                      <a:lnTo>
                        <a:pt x="20" y="29"/>
                      </a:lnTo>
                      <a:lnTo>
                        <a:pt x="27" y="26"/>
                      </a:lnTo>
                      <a:lnTo>
                        <a:pt x="30" y="21"/>
                      </a:lnTo>
                      <a:lnTo>
                        <a:pt x="30" y="18"/>
                      </a:lnTo>
                      <a:lnTo>
                        <a:pt x="28" y="15"/>
                      </a:lnTo>
                      <a:lnTo>
                        <a:pt x="23" y="10"/>
                      </a:lnTo>
                      <a:lnTo>
                        <a:pt x="20" y="8"/>
                      </a:lnTo>
                      <a:lnTo>
                        <a:pt x="13" y="10"/>
                      </a:lnTo>
                      <a:lnTo>
                        <a:pt x="10" y="15"/>
                      </a:lnTo>
                      <a:lnTo>
                        <a:pt x="8" y="18"/>
                      </a:lnTo>
                      <a:lnTo>
                        <a:pt x="12" y="26"/>
                      </a:lnTo>
                      <a:lnTo>
                        <a:pt x="17" y="29"/>
                      </a:lnTo>
                      <a:lnTo>
                        <a:pt x="17" y="29"/>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8" name="Freeform 516"/>
                <p:cNvSpPr>
                  <a:spLocks noEditPoints="1"/>
                </p:cNvSpPr>
                <p:nvPr/>
              </p:nvSpPr>
              <p:spPr bwMode="auto">
                <a:xfrm>
                  <a:off x="7909752" y="5112126"/>
                  <a:ext cx="47540" cy="53544"/>
                </a:xfrm>
                <a:custGeom>
                  <a:avLst/>
                  <a:gdLst/>
                  <a:ahLst/>
                  <a:cxnLst>
                    <a:cxn ang="0">
                      <a:pos x="20" y="38"/>
                    </a:cxn>
                    <a:cxn ang="0">
                      <a:pos x="12" y="36"/>
                    </a:cxn>
                    <a:cxn ang="0">
                      <a:pos x="7" y="33"/>
                    </a:cxn>
                    <a:cxn ang="0">
                      <a:pos x="2" y="26"/>
                    </a:cxn>
                    <a:cxn ang="0">
                      <a:pos x="0" y="20"/>
                    </a:cxn>
                    <a:cxn ang="0">
                      <a:pos x="0" y="18"/>
                    </a:cxn>
                    <a:cxn ang="0">
                      <a:pos x="2" y="12"/>
                    </a:cxn>
                    <a:cxn ang="0">
                      <a:pos x="5" y="7"/>
                    </a:cxn>
                    <a:cxn ang="0">
                      <a:pos x="12" y="2"/>
                    </a:cxn>
                    <a:cxn ang="0">
                      <a:pos x="18" y="0"/>
                    </a:cxn>
                    <a:cxn ang="0">
                      <a:pos x="20" y="0"/>
                    </a:cxn>
                    <a:cxn ang="0">
                      <a:pos x="25" y="0"/>
                    </a:cxn>
                    <a:cxn ang="0">
                      <a:pos x="31" y="5"/>
                    </a:cxn>
                    <a:cxn ang="0">
                      <a:pos x="36" y="10"/>
                    </a:cxn>
                    <a:cxn ang="0">
                      <a:pos x="38" y="18"/>
                    </a:cxn>
                    <a:cxn ang="0">
                      <a:pos x="38" y="18"/>
                    </a:cxn>
                    <a:cxn ang="0">
                      <a:pos x="36" y="26"/>
                    </a:cxn>
                    <a:cxn ang="0">
                      <a:pos x="33" y="30"/>
                    </a:cxn>
                    <a:cxn ang="0">
                      <a:pos x="28" y="35"/>
                    </a:cxn>
                    <a:cxn ang="0">
                      <a:pos x="23" y="36"/>
                    </a:cxn>
                    <a:cxn ang="0">
                      <a:pos x="20" y="38"/>
                    </a:cxn>
                    <a:cxn ang="0">
                      <a:pos x="18" y="28"/>
                    </a:cxn>
                    <a:cxn ang="0">
                      <a:pos x="20" y="28"/>
                    </a:cxn>
                    <a:cxn ang="0">
                      <a:pos x="25" y="26"/>
                    </a:cxn>
                    <a:cxn ang="0">
                      <a:pos x="30" y="20"/>
                    </a:cxn>
                    <a:cxn ang="0">
                      <a:pos x="30" y="18"/>
                    </a:cxn>
                    <a:cxn ang="0">
                      <a:pos x="27" y="12"/>
                    </a:cxn>
                    <a:cxn ang="0">
                      <a:pos x="22" y="8"/>
                    </a:cxn>
                    <a:cxn ang="0">
                      <a:pos x="20" y="8"/>
                    </a:cxn>
                    <a:cxn ang="0">
                      <a:pos x="13" y="12"/>
                    </a:cxn>
                    <a:cxn ang="0">
                      <a:pos x="10" y="17"/>
                    </a:cxn>
                    <a:cxn ang="0">
                      <a:pos x="8" y="18"/>
                    </a:cxn>
                    <a:cxn ang="0">
                      <a:pos x="12" y="26"/>
                    </a:cxn>
                    <a:cxn ang="0">
                      <a:pos x="17" y="28"/>
                    </a:cxn>
                    <a:cxn ang="0">
                      <a:pos x="18" y="28"/>
                    </a:cxn>
                    <a:cxn ang="0">
                      <a:pos x="18" y="28"/>
                    </a:cxn>
                  </a:cxnLst>
                  <a:rect l="0" t="0" r="r" b="b"/>
                  <a:pathLst>
                    <a:path w="38" h="38">
                      <a:moveTo>
                        <a:pt x="20" y="38"/>
                      </a:moveTo>
                      <a:lnTo>
                        <a:pt x="12" y="36"/>
                      </a:lnTo>
                      <a:lnTo>
                        <a:pt x="7" y="33"/>
                      </a:lnTo>
                      <a:lnTo>
                        <a:pt x="2" y="26"/>
                      </a:lnTo>
                      <a:lnTo>
                        <a:pt x="0" y="20"/>
                      </a:lnTo>
                      <a:lnTo>
                        <a:pt x="0" y="18"/>
                      </a:lnTo>
                      <a:lnTo>
                        <a:pt x="2" y="12"/>
                      </a:lnTo>
                      <a:lnTo>
                        <a:pt x="5" y="7"/>
                      </a:lnTo>
                      <a:lnTo>
                        <a:pt x="12" y="2"/>
                      </a:lnTo>
                      <a:lnTo>
                        <a:pt x="18" y="0"/>
                      </a:lnTo>
                      <a:lnTo>
                        <a:pt x="20" y="0"/>
                      </a:lnTo>
                      <a:lnTo>
                        <a:pt x="25" y="0"/>
                      </a:lnTo>
                      <a:lnTo>
                        <a:pt x="31" y="5"/>
                      </a:lnTo>
                      <a:lnTo>
                        <a:pt x="36" y="10"/>
                      </a:lnTo>
                      <a:lnTo>
                        <a:pt x="38" y="18"/>
                      </a:lnTo>
                      <a:lnTo>
                        <a:pt x="38" y="18"/>
                      </a:lnTo>
                      <a:lnTo>
                        <a:pt x="36" y="26"/>
                      </a:lnTo>
                      <a:lnTo>
                        <a:pt x="33" y="30"/>
                      </a:lnTo>
                      <a:lnTo>
                        <a:pt x="28" y="35"/>
                      </a:lnTo>
                      <a:lnTo>
                        <a:pt x="23" y="36"/>
                      </a:lnTo>
                      <a:lnTo>
                        <a:pt x="20" y="38"/>
                      </a:lnTo>
                      <a:close/>
                      <a:moveTo>
                        <a:pt x="18" y="28"/>
                      </a:moveTo>
                      <a:lnTo>
                        <a:pt x="20" y="28"/>
                      </a:lnTo>
                      <a:lnTo>
                        <a:pt x="25" y="26"/>
                      </a:lnTo>
                      <a:lnTo>
                        <a:pt x="30" y="20"/>
                      </a:lnTo>
                      <a:lnTo>
                        <a:pt x="30" y="18"/>
                      </a:lnTo>
                      <a:lnTo>
                        <a:pt x="27" y="12"/>
                      </a:lnTo>
                      <a:lnTo>
                        <a:pt x="22" y="8"/>
                      </a:lnTo>
                      <a:lnTo>
                        <a:pt x="20" y="8"/>
                      </a:lnTo>
                      <a:lnTo>
                        <a:pt x="13" y="12"/>
                      </a:lnTo>
                      <a:lnTo>
                        <a:pt x="10" y="17"/>
                      </a:lnTo>
                      <a:lnTo>
                        <a:pt x="8" y="18"/>
                      </a:lnTo>
                      <a:lnTo>
                        <a:pt x="12" y="26"/>
                      </a:lnTo>
                      <a:lnTo>
                        <a:pt x="17" y="28"/>
                      </a:lnTo>
                      <a:lnTo>
                        <a:pt x="18" y="28"/>
                      </a:lnTo>
                      <a:lnTo>
                        <a:pt x="18" y="2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9" name="Freeform 517"/>
                <p:cNvSpPr>
                  <a:spLocks noEditPoints="1"/>
                </p:cNvSpPr>
                <p:nvPr/>
              </p:nvSpPr>
              <p:spPr bwMode="auto">
                <a:xfrm>
                  <a:off x="7414335" y="5051536"/>
                  <a:ext cx="590497" cy="171905"/>
                </a:xfrm>
                <a:custGeom>
                  <a:avLst/>
                  <a:gdLst/>
                  <a:ahLst/>
                  <a:cxnLst>
                    <a:cxn ang="0">
                      <a:pos x="444" y="122"/>
                    </a:cxn>
                    <a:cxn ang="0">
                      <a:pos x="23" y="122"/>
                    </a:cxn>
                    <a:cxn ang="0">
                      <a:pos x="17" y="120"/>
                    </a:cxn>
                    <a:cxn ang="0">
                      <a:pos x="10" y="115"/>
                    </a:cxn>
                    <a:cxn ang="0">
                      <a:pos x="5" y="111"/>
                    </a:cxn>
                    <a:cxn ang="0">
                      <a:pos x="2" y="102"/>
                    </a:cxn>
                    <a:cxn ang="0">
                      <a:pos x="0" y="96"/>
                    </a:cxn>
                    <a:cxn ang="0">
                      <a:pos x="0" y="94"/>
                    </a:cxn>
                    <a:cxn ang="0">
                      <a:pos x="0" y="28"/>
                    </a:cxn>
                    <a:cxn ang="0">
                      <a:pos x="0" y="22"/>
                    </a:cxn>
                    <a:cxn ang="0">
                      <a:pos x="4" y="15"/>
                    </a:cxn>
                    <a:cxn ang="0">
                      <a:pos x="8" y="9"/>
                    </a:cxn>
                    <a:cxn ang="0">
                      <a:pos x="15" y="4"/>
                    </a:cxn>
                    <a:cxn ang="0">
                      <a:pos x="22" y="2"/>
                    </a:cxn>
                    <a:cxn ang="0">
                      <a:pos x="28" y="0"/>
                    </a:cxn>
                    <a:cxn ang="0">
                      <a:pos x="446" y="0"/>
                    </a:cxn>
                    <a:cxn ang="0">
                      <a:pos x="454" y="2"/>
                    </a:cxn>
                    <a:cxn ang="0">
                      <a:pos x="460" y="5"/>
                    </a:cxn>
                    <a:cxn ang="0">
                      <a:pos x="465" y="10"/>
                    </a:cxn>
                    <a:cxn ang="0">
                      <a:pos x="470" y="19"/>
                    </a:cxn>
                    <a:cxn ang="0">
                      <a:pos x="472" y="25"/>
                    </a:cxn>
                    <a:cxn ang="0">
                      <a:pos x="472" y="28"/>
                    </a:cxn>
                    <a:cxn ang="0">
                      <a:pos x="472" y="94"/>
                    </a:cxn>
                    <a:cxn ang="0">
                      <a:pos x="472" y="101"/>
                    </a:cxn>
                    <a:cxn ang="0">
                      <a:pos x="469" y="107"/>
                    </a:cxn>
                    <a:cxn ang="0">
                      <a:pos x="464" y="114"/>
                    </a:cxn>
                    <a:cxn ang="0">
                      <a:pos x="457" y="119"/>
                    </a:cxn>
                    <a:cxn ang="0">
                      <a:pos x="452" y="122"/>
                    </a:cxn>
                    <a:cxn ang="0">
                      <a:pos x="444" y="122"/>
                    </a:cxn>
                    <a:cxn ang="0">
                      <a:pos x="444" y="9"/>
                    </a:cxn>
                    <a:cxn ang="0">
                      <a:pos x="27" y="10"/>
                    </a:cxn>
                    <a:cxn ang="0">
                      <a:pos x="20" y="12"/>
                    </a:cxn>
                    <a:cxn ang="0">
                      <a:pos x="13" y="15"/>
                    </a:cxn>
                    <a:cxn ang="0">
                      <a:pos x="10" y="22"/>
                    </a:cxn>
                    <a:cxn ang="0">
                      <a:pos x="8" y="28"/>
                    </a:cxn>
                    <a:cxn ang="0">
                      <a:pos x="10" y="101"/>
                    </a:cxn>
                    <a:cxn ang="0">
                      <a:pos x="13" y="107"/>
                    </a:cxn>
                    <a:cxn ang="0">
                      <a:pos x="20" y="112"/>
                    </a:cxn>
                    <a:cxn ang="0">
                      <a:pos x="27" y="114"/>
                    </a:cxn>
                    <a:cxn ang="0">
                      <a:pos x="28" y="114"/>
                    </a:cxn>
                    <a:cxn ang="0">
                      <a:pos x="447" y="114"/>
                    </a:cxn>
                    <a:cxn ang="0">
                      <a:pos x="452" y="112"/>
                    </a:cxn>
                    <a:cxn ang="0">
                      <a:pos x="459" y="107"/>
                    </a:cxn>
                    <a:cxn ang="0">
                      <a:pos x="462" y="101"/>
                    </a:cxn>
                    <a:cxn ang="0">
                      <a:pos x="464" y="94"/>
                    </a:cxn>
                    <a:cxn ang="0">
                      <a:pos x="464" y="23"/>
                    </a:cxn>
                    <a:cxn ang="0">
                      <a:pos x="459" y="17"/>
                    </a:cxn>
                    <a:cxn ang="0">
                      <a:pos x="454" y="12"/>
                    </a:cxn>
                    <a:cxn ang="0">
                      <a:pos x="447" y="10"/>
                    </a:cxn>
                    <a:cxn ang="0">
                      <a:pos x="444" y="9"/>
                    </a:cxn>
                  </a:cxnLst>
                  <a:rect l="0" t="0" r="r" b="b"/>
                  <a:pathLst>
                    <a:path w="472" h="122">
                      <a:moveTo>
                        <a:pt x="444" y="122"/>
                      </a:moveTo>
                      <a:lnTo>
                        <a:pt x="23" y="122"/>
                      </a:lnTo>
                      <a:lnTo>
                        <a:pt x="17" y="120"/>
                      </a:lnTo>
                      <a:lnTo>
                        <a:pt x="10" y="115"/>
                      </a:lnTo>
                      <a:lnTo>
                        <a:pt x="5" y="111"/>
                      </a:lnTo>
                      <a:lnTo>
                        <a:pt x="2" y="102"/>
                      </a:lnTo>
                      <a:lnTo>
                        <a:pt x="0" y="96"/>
                      </a:lnTo>
                      <a:lnTo>
                        <a:pt x="0" y="94"/>
                      </a:lnTo>
                      <a:lnTo>
                        <a:pt x="0" y="28"/>
                      </a:lnTo>
                      <a:lnTo>
                        <a:pt x="0" y="22"/>
                      </a:lnTo>
                      <a:lnTo>
                        <a:pt x="4" y="15"/>
                      </a:lnTo>
                      <a:lnTo>
                        <a:pt x="8" y="9"/>
                      </a:lnTo>
                      <a:lnTo>
                        <a:pt x="15" y="4"/>
                      </a:lnTo>
                      <a:lnTo>
                        <a:pt x="22" y="2"/>
                      </a:lnTo>
                      <a:lnTo>
                        <a:pt x="28" y="0"/>
                      </a:lnTo>
                      <a:lnTo>
                        <a:pt x="446" y="0"/>
                      </a:lnTo>
                      <a:lnTo>
                        <a:pt x="454" y="2"/>
                      </a:lnTo>
                      <a:lnTo>
                        <a:pt x="460" y="5"/>
                      </a:lnTo>
                      <a:lnTo>
                        <a:pt x="465" y="10"/>
                      </a:lnTo>
                      <a:lnTo>
                        <a:pt x="470" y="19"/>
                      </a:lnTo>
                      <a:lnTo>
                        <a:pt x="472" y="25"/>
                      </a:lnTo>
                      <a:lnTo>
                        <a:pt x="472" y="28"/>
                      </a:lnTo>
                      <a:lnTo>
                        <a:pt x="472" y="94"/>
                      </a:lnTo>
                      <a:lnTo>
                        <a:pt x="472" y="101"/>
                      </a:lnTo>
                      <a:lnTo>
                        <a:pt x="469" y="107"/>
                      </a:lnTo>
                      <a:lnTo>
                        <a:pt x="464" y="114"/>
                      </a:lnTo>
                      <a:lnTo>
                        <a:pt x="457" y="119"/>
                      </a:lnTo>
                      <a:lnTo>
                        <a:pt x="452" y="122"/>
                      </a:lnTo>
                      <a:lnTo>
                        <a:pt x="444" y="122"/>
                      </a:lnTo>
                      <a:close/>
                      <a:moveTo>
                        <a:pt x="444" y="9"/>
                      </a:moveTo>
                      <a:lnTo>
                        <a:pt x="27" y="10"/>
                      </a:lnTo>
                      <a:lnTo>
                        <a:pt x="20" y="12"/>
                      </a:lnTo>
                      <a:lnTo>
                        <a:pt x="13" y="15"/>
                      </a:lnTo>
                      <a:lnTo>
                        <a:pt x="10" y="22"/>
                      </a:lnTo>
                      <a:lnTo>
                        <a:pt x="8" y="28"/>
                      </a:lnTo>
                      <a:lnTo>
                        <a:pt x="10" y="101"/>
                      </a:lnTo>
                      <a:lnTo>
                        <a:pt x="13" y="107"/>
                      </a:lnTo>
                      <a:lnTo>
                        <a:pt x="20" y="112"/>
                      </a:lnTo>
                      <a:lnTo>
                        <a:pt x="27" y="114"/>
                      </a:lnTo>
                      <a:lnTo>
                        <a:pt x="28" y="114"/>
                      </a:lnTo>
                      <a:lnTo>
                        <a:pt x="447" y="114"/>
                      </a:lnTo>
                      <a:lnTo>
                        <a:pt x="452" y="112"/>
                      </a:lnTo>
                      <a:lnTo>
                        <a:pt x="459" y="107"/>
                      </a:lnTo>
                      <a:lnTo>
                        <a:pt x="462" y="101"/>
                      </a:lnTo>
                      <a:lnTo>
                        <a:pt x="464" y="94"/>
                      </a:lnTo>
                      <a:lnTo>
                        <a:pt x="464" y="23"/>
                      </a:lnTo>
                      <a:lnTo>
                        <a:pt x="459" y="17"/>
                      </a:lnTo>
                      <a:lnTo>
                        <a:pt x="454" y="12"/>
                      </a:lnTo>
                      <a:lnTo>
                        <a:pt x="447" y="10"/>
                      </a:lnTo>
                      <a:lnTo>
                        <a:pt x="444" y="9"/>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0" name="Freeform 518"/>
                <p:cNvSpPr>
                  <a:spLocks noEditPoints="1"/>
                </p:cNvSpPr>
                <p:nvPr/>
              </p:nvSpPr>
              <p:spPr bwMode="auto">
                <a:xfrm>
                  <a:off x="7414335" y="4869767"/>
                  <a:ext cx="590497" cy="169087"/>
                </a:xfrm>
                <a:custGeom>
                  <a:avLst/>
                  <a:gdLst/>
                  <a:ahLst/>
                  <a:cxnLst>
                    <a:cxn ang="0">
                      <a:pos x="444" y="120"/>
                    </a:cxn>
                    <a:cxn ang="0">
                      <a:pos x="22" y="120"/>
                    </a:cxn>
                    <a:cxn ang="0">
                      <a:pos x="15" y="116"/>
                    </a:cxn>
                    <a:cxn ang="0">
                      <a:pos x="8" y="111"/>
                    </a:cxn>
                    <a:cxn ang="0">
                      <a:pos x="4" y="106"/>
                    </a:cxn>
                    <a:cxn ang="0">
                      <a:pos x="2" y="100"/>
                    </a:cxn>
                    <a:cxn ang="0">
                      <a:pos x="0" y="92"/>
                    </a:cxn>
                    <a:cxn ang="0">
                      <a:pos x="0" y="28"/>
                    </a:cxn>
                    <a:cxn ang="0">
                      <a:pos x="0" y="19"/>
                    </a:cxn>
                    <a:cxn ang="0">
                      <a:pos x="4" y="13"/>
                    </a:cxn>
                    <a:cxn ang="0">
                      <a:pos x="8" y="6"/>
                    </a:cxn>
                    <a:cxn ang="0">
                      <a:pos x="15" y="3"/>
                    </a:cxn>
                    <a:cxn ang="0">
                      <a:pos x="22" y="0"/>
                    </a:cxn>
                    <a:cxn ang="0">
                      <a:pos x="28" y="0"/>
                    </a:cxn>
                    <a:cxn ang="0">
                      <a:pos x="447" y="0"/>
                    </a:cxn>
                    <a:cxn ang="0">
                      <a:pos x="455" y="1"/>
                    </a:cxn>
                    <a:cxn ang="0">
                      <a:pos x="462" y="5"/>
                    </a:cxn>
                    <a:cxn ang="0">
                      <a:pos x="467" y="11"/>
                    </a:cxn>
                    <a:cxn ang="0">
                      <a:pos x="470" y="18"/>
                    </a:cxn>
                    <a:cxn ang="0">
                      <a:pos x="472" y="24"/>
                    </a:cxn>
                    <a:cxn ang="0">
                      <a:pos x="472" y="28"/>
                    </a:cxn>
                    <a:cxn ang="0">
                      <a:pos x="472" y="92"/>
                    </a:cxn>
                    <a:cxn ang="0">
                      <a:pos x="472" y="100"/>
                    </a:cxn>
                    <a:cxn ang="0">
                      <a:pos x="469" y="105"/>
                    </a:cxn>
                    <a:cxn ang="0">
                      <a:pos x="464" y="111"/>
                    </a:cxn>
                    <a:cxn ang="0">
                      <a:pos x="457" y="116"/>
                    </a:cxn>
                    <a:cxn ang="0">
                      <a:pos x="450" y="120"/>
                    </a:cxn>
                    <a:cxn ang="0">
                      <a:pos x="444" y="120"/>
                    </a:cxn>
                    <a:cxn ang="0">
                      <a:pos x="444" y="8"/>
                    </a:cxn>
                    <a:cxn ang="0">
                      <a:pos x="27" y="8"/>
                    </a:cxn>
                    <a:cxn ang="0">
                      <a:pos x="20" y="10"/>
                    </a:cxn>
                    <a:cxn ang="0">
                      <a:pos x="13" y="14"/>
                    </a:cxn>
                    <a:cxn ang="0">
                      <a:pos x="10" y="21"/>
                    </a:cxn>
                    <a:cxn ang="0">
                      <a:pos x="8" y="28"/>
                    </a:cxn>
                    <a:cxn ang="0">
                      <a:pos x="10" y="98"/>
                    </a:cxn>
                    <a:cxn ang="0">
                      <a:pos x="13" y="105"/>
                    </a:cxn>
                    <a:cxn ang="0">
                      <a:pos x="18" y="110"/>
                    </a:cxn>
                    <a:cxn ang="0">
                      <a:pos x="25" y="111"/>
                    </a:cxn>
                    <a:cxn ang="0">
                      <a:pos x="28" y="111"/>
                    </a:cxn>
                    <a:cxn ang="0">
                      <a:pos x="447" y="111"/>
                    </a:cxn>
                    <a:cxn ang="0">
                      <a:pos x="452" y="110"/>
                    </a:cxn>
                    <a:cxn ang="0">
                      <a:pos x="459" y="105"/>
                    </a:cxn>
                    <a:cxn ang="0">
                      <a:pos x="462" y="98"/>
                    </a:cxn>
                    <a:cxn ang="0">
                      <a:pos x="464" y="92"/>
                    </a:cxn>
                    <a:cxn ang="0">
                      <a:pos x="462" y="19"/>
                    </a:cxn>
                    <a:cxn ang="0">
                      <a:pos x="459" y="13"/>
                    </a:cxn>
                    <a:cxn ang="0">
                      <a:pos x="452" y="10"/>
                    </a:cxn>
                    <a:cxn ang="0">
                      <a:pos x="446" y="8"/>
                    </a:cxn>
                    <a:cxn ang="0">
                      <a:pos x="444" y="8"/>
                    </a:cxn>
                  </a:cxnLst>
                  <a:rect l="0" t="0" r="r" b="b"/>
                  <a:pathLst>
                    <a:path w="472" h="120">
                      <a:moveTo>
                        <a:pt x="444" y="120"/>
                      </a:moveTo>
                      <a:lnTo>
                        <a:pt x="22" y="120"/>
                      </a:lnTo>
                      <a:lnTo>
                        <a:pt x="15" y="116"/>
                      </a:lnTo>
                      <a:lnTo>
                        <a:pt x="8" y="111"/>
                      </a:lnTo>
                      <a:lnTo>
                        <a:pt x="4" y="106"/>
                      </a:lnTo>
                      <a:lnTo>
                        <a:pt x="2" y="100"/>
                      </a:lnTo>
                      <a:lnTo>
                        <a:pt x="0" y="92"/>
                      </a:lnTo>
                      <a:lnTo>
                        <a:pt x="0" y="28"/>
                      </a:lnTo>
                      <a:lnTo>
                        <a:pt x="0" y="19"/>
                      </a:lnTo>
                      <a:lnTo>
                        <a:pt x="4" y="13"/>
                      </a:lnTo>
                      <a:lnTo>
                        <a:pt x="8" y="6"/>
                      </a:lnTo>
                      <a:lnTo>
                        <a:pt x="15" y="3"/>
                      </a:lnTo>
                      <a:lnTo>
                        <a:pt x="22" y="0"/>
                      </a:lnTo>
                      <a:lnTo>
                        <a:pt x="28" y="0"/>
                      </a:lnTo>
                      <a:lnTo>
                        <a:pt x="447" y="0"/>
                      </a:lnTo>
                      <a:lnTo>
                        <a:pt x="455" y="1"/>
                      </a:lnTo>
                      <a:lnTo>
                        <a:pt x="462" y="5"/>
                      </a:lnTo>
                      <a:lnTo>
                        <a:pt x="467" y="11"/>
                      </a:lnTo>
                      <a:lnTo>
                        <a:pt x="470" y="18"/>
                      </a:lnTo>
                      <a:lnTo>
                        <a:pt x="472" y="24"/>
                      </a:lnTo>
                      <a:lnTo>
                        <a:pt x="472" y="28"/>
                      </a:lnTo>
                      <a:lnTo>
                        <a:pt x="472" y="92"/>
                      </a:lnTo>
                      <a:lnTo>
                        <a:pt x="472" y="100"/>
                      </a:lnTo>
                      <a:lnTo>
                        <a:pt x="469" y="105"/>
                      </a:lnTo>
                      <a:lnTo>
                        <a:pt x="464" y="111"/>
                      </a:lnTo>
                      <a:lnTo>
                        <a:pt x="457" y="116"/>
                      </a:lnTo>
                      <a:lnTo>
                        <a:pt x="450" y="120"/>
                      </a:lnTo>
                      <a:lnTo>
                        <a:pt x="444" y="120"/>
                      </a:lnTo>
                      <a:close/>
                      <a:moveTo>
                        <a:pt x="444" y="8"/>
                      </a:moveTo>
                      <a:lnTo>
                        <a:pt x="27" y="8"/>
                      </a:lnTo>
                      <a:lnTo>
                        <a:pt x="20" y="10"/>
                      </a:lnTo>
                      <a:lnTo>
                        <a:pt x="13" y="14"/>
                      </a:lnTo>
                      <a:lnTo>
                        <a:pt x="10" y="21"/>
                      </a:lnTo>
                      <a:lnTo>
                        <a:pt x="8" y="28"/>
                      </a:lnTo>
                      <a:lnTo>
                        <a:pt x="10" y="98"/>
                      </a:lnTo>
                      <a:lnTo>
                        <a:pt x="13" y="105"/>
                      </a:lnTo>
                      <a:lnTo>
                        <a:pt x="18" y="110"/>
                      </a:lnTo>
                      <a:lnTo>
                        <a:pt x="25" y="111"/>
                      </a:lnTo>
                      <a:lnTo>
                        <a:pt x="28" y="111"/>
                      </a:lnTo>
                      <a:lnTo>
                        <a:pt x="447" y="111"/>
                      </a:lnTo>
                      <a:lnTo>
                        <a:pt x="452" y="110"/>
                      </a:lnTo>
                      <a:lnTo>
                        <a:pt x="459" y="105"/>
                      </a:lnTo>
                      <a:lnTo>
                        <a:pt x="462" y="98"/>
                      </a:lnTo>
                      <a:lnTo>
                        <a:pt x="464" y="92"/>
                      </a:lnTo>
                      <a:lnTo>
                        <a:pt x="462" y="19"/>
                      </a:lnTo>
                      <a:lnTo>
                        <a:pt x="459" y="13"/>
                      </a:lnTo>
                      <a:lnTo>
                        <a:pt x="452" y="10"/>
                      </a:lnTo>
                      <a:lnTo>
                        <a:pt x="446" y="8"/>
                      </a:lnTo>
                      <a:lnTo>
                        <a:pt x="444" y="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nvGrpSpPr>
              <p:cNvPr id="10" name="Group 9"/>
              <p:cNvGrpSpPr>
                <a:grpSpLocks/>
              </p:cNvGrpSpPr>
              <p:nvPr/>
            </p:nvGrpSpPr>
            <p:grpSpPr>
              <a:xfrm>
                <a:off x="3942961" y="4773785"/>
                <a:ext cx="360000" cy="360000"/>
                <a:chOff x="6493201" y="4652853"/>
                <a:chExt cx="448019" cy="433721"/>
              </a:xfrm>
            </p:grpSpPr>
            <p:sp>
              <p:nvSpPr>
                <p:cNvPr id="122" name="Freeform 822"/>
                <p:cNvSpPr>
                  <a:spLocks noEditPoints="1"/>
                </p:cNvSpPr>
                <p:nvPr/>
              </p:nvSpPr>
              <p:spPr bwMode="auto">
                <a:xfrm>
                  <a:off x="6493201" y="4652853"/>
                  <a:ext cx="448019" cy="104060"/>
                </a:xfrm>
                <a:custGeom>
                  <a:avLst/>
                  <a:gdLst/>
                  <a:ahLst/>
                  <a:cxnLst>
                    <a:cxn ang="0">
                      <a:pos x="558" y="125"/>
                    </a:cxn>
                    <a:cxn ang="0">
                      <a:pos x="16" y="125"/>
                    </a:cxn>
                    <a:cxn ang="0">
                      <a:pos x="9" y="122"/>
                    </a:cxn>
                    <a:cxn ang="0">
                      <a:pos x="5" y="118"/>
                    </a:cxn>
                    <a:cxn ang="0">
                      <a:pos x="0" y="112"/>
                    </a:cxn>
                    <a:cxn ang="0">
                      <a:pos x="0" y="107"/>
                    </a:cxn>
                    <a:cxn ang="0">
                      <a:pos x="0" y="104"/>
                    </a:cxn>
                    <a:cxn ang="0">
                      <a:pos x="0" y="22"/>
                    </a:cxn>
                    <a:cxn ang="0">
                      <a:pos x="0" y="17"/>
                    </a:cxn>
                    <a:cxn ang="0">
                      <a:pos x="3" y="8"/>
                    </a:cxn>
                    <a:cxn ang="0">
                      <a:pos x="8" y="3"/>
                    </a:cxn>
                    <a:cxn ang="0">
                      <a:pos x="13" y="2"/>
                    </a:cxn>
                    <a:cxn ang="0">
                      <a:pos x="21" y="0"/>
                    </a:cxn>
                    <a:cxn ang="0">
                      <a:pos x="557" y="0"/>
                    </a:cxn>
                    <a:cxn ang="0">
                      <a:pos x="563" y="0"/>
                    </a:cxn>
                    <a:cxn ang="0">
                      <a:pos x="570" y="3"/>
                    </a:cxn>
                    <a:cxn ang="0">
                      <a:pos x="575" y="8"/>
                    </a:cxn>
                    <a:cxn ang="0">
                      <a:pos x="578" y="13"/>
                    </a:cxn>
                    <a:cxn ang="0">
                      <a:pos x="580" y="22"/>
                    </a:cxn>
                    <a:cxn ang="0">
                      <a:pos x="580" y="104"/>
                    </a:cxn>
                    <a:cxn ang="0">
                      <a:pos x="578" y="109"/>
                    </a:cxn>
                    <a:cxn ang="0">
                      <a:pos x="575" y="117"/>
                    </a:cxn>
                    <a:cxn ang="0">
                      <a:pos x="570" y="122"/>
                    </a:cxn>
                    <a:cxn ang="0">
                      <a:pos x="563" y="125"/>
                    </a:cxn>
                    <a:cxn ang="0">
                      <a:pos x="558" y="125"/>
                    </a:cxn>
                    <a:cxn ang="0">
                      <a:pos x="557" y="8"/>
                    </a:cxn>
                    <a:cxn ang="0">
                      <a:pos x="19" y="8"/>
                    </a:cxn>
                    <a:cxn ang="0">
                      <a:pos x="13" y="10"/>
                    </a:cxn>
                    <a:cxn ang="0">
                      <a:pos x="9" y="15"/>
                    </a:cxn>
                    <a:cxn ang="0">
                      <a:pos x="8" y="20"/>
                    </a:cxn>
                    <a:cxn ang="0">
                      <a:pos x="8" y="20"/>
                    </a:cxn>
                    <a:cxn ang="0">
                      <a:pos x="8" y="22"/>
                    </a:cxn>
                    <a:cxn ang="0">
                      <a:pos x="9" y="110"/>
                    </a:cxn>
                    <a:cxn ang="0">
                      <a:pos x="13" y="114"/>
                    </a:cxn>
                    <a:cxn ang="0">
                      <a:pos x="18" y="117"/>
                    </a:cxn>
                    <a:cxn ang="0">
                      <a:pos x="19" y="117"/>
                    </a:cxn>
                    <a:cxn ang="0">
                      <a:pos x="21" y="117"/>
                    </a:cxn>
                    <a:cxn ang="0">
                      <a:pos x="560" y="117"/>
                    </a:cxn>
                    <a:cxn ang="0">
                      <a:pos x="566" y="114"/>
                    </a:cxn>
                    <a:cxn ang="0">
                      <a:pos x="570" y="110"/>
                    </a:cxn>
                    <a:cxn ang="0">
                      <a:pos x="570" y="104"/>
                    </a:cxn>
                    <a:cxn ang="0">
                      <a:pos x="568" y="15"/>
                    </a:cxn>
                    <a:cxn ang="0">
                      <a:pos x="565" y="10"/>
                    </a:cxn>
                    <a:cxn ang="0">
                      <a:pos x="558" y="8"/>
                    </a:cxn>
                    <a:cxn ang="0">
                      <a:pos x="557" y="8"/>
                    </a:cxn>
                  </a:cxnLst>
                  <a:rect l="0" t="0" r="r" b="b"/>
                  <a:pathLst>
                    <a:path w="580" h="125">
                      <a:moveTo>
                        <a:pt x="558" y="125"/>
                      </a:moveTo>
                      <a:lnTo>
                        <a:pt x="16" y="125"/>
                      </a:lnTo>
                      <a:lnTo>
                        <a:pt x="9" y="122"/>
                      </a:lnTo>
                      <a:lnTo>
                        <a:pt x="5" y="118"/>
                      </a:lnTo>
                      <a:lnTo>
                        <a:pt x="0" y="112"/>
                      </a:lnTo>
                      <a:lnTo>
                        <a:pt x="0" y="107"/>
                      </a:lnTo>
                      <a:lnTo>
                        <a:pt x="0" y="104"/>
                      </a:lnTo>
                      <a:lnTo>
                        <a:pt x="0" y="22"/>
                      </a:lnTo>
                      <a:lnTo>
                        <a:pt x="0" y="17"/>
                      </a:lnTo>
                      <a:lnTo>
                        <a:pt x="3" y="8"/>
                      </a:lnTo>
                      <a:lnTo>
                        <a:pt x="8" y="3"/>
                      </a:lnTo>
                      <a:lnTo>
                        <a:pt x="13" y="2"/>
                      </a:lnTo>
                      <a:lnTo>
                        <a:pt x="21" y="0"/>
                      </a:lnTo>
                      <a:lnTo>
                        <a:pt x="557" y="0"/>
                      </a:lnTo>
                      <a:lnTo>
                        <a:pt x="563" y="0"/>
                      </a:lnTo>
                      <a:lnTo>
                        <a:pt x="570" y="3"/>
                      </a:lnTo>
                      <a:lnTo>
                        <a:pt x="575" y="8"/>
                      </a:lnTo>
                      <a:lnTo>
                        <a:pt x="578" y="13"/>
                      </a:lnTo>
                      <a:lnTo>
                        <a:pt x="580" y="22"/>
                      </a:lnTo>
                      <a:lnTo>
                        <a:pt x="580" y="104"/>
                      </a:lnTo>
                      <a:lnTo>
                        <a:pt x="578" y="109"/>
                      </a:lnTo>
                      <a:lnTo>
                        <a:pt x="575" y="117"/>
                      </a:lnTo>
                      <a:lnTo>
                        <a:pt x="570" y="122"/>
                      </a:lnTo>
                      <a:lnTo>
                        <a:pt x="563" y="125"/>
                      </a:lnTo>
                      <a:lnTo>
                        <a:pt x="558" y="125"/>
                      </a:lnTo>
                      <a:close/>
                      <a:moveTo>
                        <a:pt x="557" y="8"/>
                      </a:moveTo>
                      <a:lnTo>
                        <a:pt x="19" y="8"/>
                      </a:lnTo>
                      <a:lnTo>
                        <a:pt x="13" y="10"/>
                      </a:lnTo>
                      <a:lnTo>
                        <a:pt x="9" y="15"/>
                      </a:lnTo>
                      <a:lnTo>
                        <a:pt x="8" y="20"/>
                      </a:lnTo>
                      <a:lnTo>
                        <a:pt x="8" y="20"/>
                      </a:lnTo>
                      <a:lnTo>
                        <a:pt x="8" y="22"/>
                      </a:lnTo>
                      <a:lnTo>
                        <a:pt x="9" y="110"/>
                      </a:lnTo>
                      <a:lnTo>
                        <a:pt x="13" y="114"/>
                      </a:lnTo>
                      <a:lnTo>
                        <a:pt x="18" y="117"/>
                      </a:lnTo>
                      <a:lnTo>
                        <a:pt x="19" y="117"/>
                      </a:lnTo>
                      <a:lnTo>
                        <a:pt x="21" y="117"/>
                      </a:lnTo>
                      <a:lnTo>
                        <a:pt x="560" y="117"/>
                      </a:lnTo>
                      <a:lnTo>
                        <a:pt x="566" y="114"/>
                      </a:lnTo>
                      <a:lnTo>
                        <a:pt x="570" y="110"/>
                      </a:lnTo>
                      <a:lnTo>
                        <a:pt x="570" y="104"/>
                      </a:lnTo>
                      <a:lnTo>
                        <a:pt x="568" y="15"/>
                      </a:lnTo>
                      <a:lnTo>
                        <a:pt x="565" y="10"/>
                      </a:lnTo>
                      <a:lnTo>
                        <a:pt x="558" y="8"/>
                      </a:lnTo>
                      <a:lnTo>
                        <a:pt x="557" y="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3" name="Freeform 823"/>
                <p:cNvSpPr>
                  <a:spLocks noEditPoints="1"/>
                </p:cNvSpPr>
                <p:nvPr/>
              </p:nvSpPr>
              <p:spPr bwMode="auto">
                <a:xfrm>
                  <a:off x="6493201" y="4766902"/>
                  <a:ext cx="448019" cy="319672"/>
                </a:xfrm>
                <a:custGeom>
                  <a:avLst/>
                  <a:gdLst/>
                  <a:ahLst/>
                  <a:cxnLst>
                    <a:cxn ang="0">
                      <a:pos x="558" y="384"/>
                    </a:cxn>
                    <a:cxn ang="0">
                      <a:pos x="16" y="384"/>
                    </a:cxn>
                    <a:cxn ang="0">
                      <a:pos x="8" y="381"/>
                    </a:cxn>
                    <a:cxn ang="0">
                      <a:pos x="3" y="376"/>
                    </a:cxn>
                    <a:cxn ang="0">
                      <a:pos x="0" y="371"/>
                    </a:cxn>
                    <a:cxn ang="0">
                      <a:pos x="0" y="366"/>
                    </a:cxn>
                    <a:cxn ang="0">
                      <a:pos x="0" y="364"/>
                    </a:cxn>
                    <a:cxn ang="0">
                      <a:pos x="0" y="21"/>
                    </a:cxn>
                    <a:cxn ang="0">
                      <a:pos x="0" y="16"/>
                    </a:cxn>
                    <a:cxn ang="0">
                      <a:pos x="3" y="8"/>
                    </a:cxn>
                    <a:cxn ang="0">
                      <a:pos x="8" y="3"/>
                    </a:cxn>
                    <a:cxn ang="0">
                      <a:pos x="13" y="1"/>
                    </a:cxn>
                    <a:cxn ang="0">
                      <a:pos x="21" y="0"/>
                    </a:cxn>
                    <a:cxn ang="0">
                      <a:pos x="557" y="0"/>
                    </a:cxn>
                    <a:cxn ang="0">
                      <a:pos x="563" y="0"/>
                    </a:cxn>
                    <a:cxn ang="0">
                      <a:pos x="568" y="3"/>
                    </a:cxn>
                    <a:cxn ang="0">
                      <a:pos x="575" y="8"/>
                    </a:cxn>
                    <a:cxn ang="0">
                      <a:pos x="578" y="13"/>
                    </a:cxn>
                    <a:cxn ang="0">
                      <a:pos x="580" y="21"/>
                    </a:cxn>
                    <a:cxn ang="0">
                      <a:pos x="580" y="363"/>
                    </a:cxn>
                    <a:cxn ang="0">
                      <a:pos x="578" y="369"/>
                    </a:cxn>
                    <a:cxn ang="0">
                      <a:pos x="576" y="372"/>
                    </a:cxn>
                    <a:cxn ang="0">
                      <a:pos x="573" y="379"/>
                    </a:cxn>
                    <a:cxn ang="0">
                      <a:pos x="566" y="382"/>
                    </a:cxn>
                    <a:cxn ang="0">
                      <a:pos x="560" y="384"/>
                    </a:cxn>
                    <a:cxn ang="0">
                      <a:pos x="558" y="384"/>
                    </a:cxn>
                    <a:cxn ang="0">
                      <a:pos x="19" y="376"/>
                    </a:cxn>
                    <a:cxn ang="0">
                      <a:pos x="21" y="376"/>
                    </a:cxn>
                    <a:cxn ang="0">
                      <a:pos x="558" y="376"/>
                    </a:cxn>
                    <a:cxn ang="0">
                      <a:pos x="566" y="372"/>
                    </a:cxn>
                    <a:cxn ang="0">
                      <a:pos x="570" y="369"/>
                    </a:cxn>
                    <a:cxn ang="0">
                      <a:pos x="570" y="363"/>
                    </a:cxn>
                    <a:cxn ang="0">
                      <a:pos x="570" y="18"/>
                    </a:cxn>
                    <a:cxn ang="0">
                      <a:pos x="568" y="13"/>
                    </a:cxn>
                    <a:cxn ang="0">
                      <a:pos x="562" y="8"/>
                    </a:cxn>
                    <a:cxn ang="0">
                      <a:pos x="557" y="8"/>
                    </a:cxn>
                    <a:cxn ang="0">
                      <a:pos x="19" y="8"/>
                    </a:cxn>
                    <a:cxn ang="0">
                      <a:pos x="13" y="9"/>
                    </a:cxn>
                    <a:cxn ang="0">
                      <a:pos x="9" y="14"/>
                    </a:cxn>
                    <a:cxn ang="0">
                      <a:pos x="8" y="19"/>
                    </a:cxn>
                    <a:cxn ang="0">
                      <a:pos x="8" y="19"/>
                    </a:cxn>
                    <a:cxn ang="0">
                      <a:pos x="8" y="21"/>
                    </a:cxn>
                    <a:cxn ang="0">
                      <a:pos x="8" y="366"/>
                    </a:cxn>
                    <a:cxn ang="0">
                      <a:pos x="11" y="372"/>
                    </a:cxn>
                    <a:cxn ang="0">
                      <a:pos x="16" y="376"/>
                    </a:cxn>
                    <a:cxn ang="0">
                      <a:pos x="19" y="376"/>
                    </a:cxn>
                    <a:cxn ang="0">
                      <a:pos x="19" y="376"/>
                    </a:cxn>
                  </a:cxnLst>
                  <a:rect l="0" t="0" r="r" b="b"/>
                  <a:pathLst>
                    <a:path w="580" h="384">
                      <a:moveTo>
                        <a:pt x="558" y="384"/>
                      </a:moveTo>
                      <a:lnTo>
                        <a:pt x="16" y="384"/>
                      </a:lnTo>
                      <a:lnTo>
                        <a:pt x="8" y="381"/>
                      </a:lnTo>
                      <a:lnTo>
                        <a:pt x="3" y="376"/>
                      </a:lnTo>
                      <a:lnTo>
                        <a:pt x="0" y="371"/>
                      </a:lnTo>
                      <a:lnTo>
                        <a:pt x="0" y="366"/>
                      </a:lnTo>
                      <a:lnTo>
                        <a:pt x="0" y="364"/>
                      </a:lnTo>
                      <a:lnTo>
                        <a:pt x="0" y="21"/>
                      </a:lnTo>
                      <a:lnTo>
                        <a:pt x="0" y="16"/>
                      </a:lnTo>
                      <a:lnTo>
                        <a:pt x="3" y="8"/>
                      </a:lnTo>
                      <a:lnTo>
                        <a:pt x="8" y="3"/>
                      </a:lnTo>
                      <a:lnTo>
                        <a:pt x="13" y="1"/>
                      </a:lnTo>
                      <a:lnTo>
                        <a:pt x="21" y="0"/>
                      </a:lnTo>
                      <a:lnTo>
                        <a:pt x="557" y="0"/>
                      </a:lnTo>
                      <a:lnTo>
                        <a:pt x="563" y="0"/>
                      </a:lnTo>
                      <a:lnTo>
                        <a:pt x="568" y="3"/>
                      </a:lnTo>
                      <a:lnTo>
                        <a:pt x="575" y="8"/>
                      </a:lnTo>
                      <a:lnTo>
                        <a:pt x="578" y="13"/>
                      </a:lnTo>
                      <a:lnTo>
                        <a:pt x="580" y="21"/>
                      </a:lnTo>
                      <a:lnTo>
                        <a:pt x="580" y="363"/>
                      </a:lnTo>
                      <a:lnTo>
                        <a:pt x="578" y="369"/>
                      </a:lnTo>
                      <a:lnTo>
                        <a:pt x="576" y="372"/>
                      </a:lnTo>
                      <a:lnTo>
                        <a:pt x="573" y="379"/>
                      </a:lnTo>
                      <a:lnTo>
                        <a:pt x="566" y="382"/>
                      </a:lnTo>
                      <a:lnTo>
                        <a:pt x="560" y="384"/>
                      </a:lnTo>
                      <a:lnTo>
                        <a:pt x="558" y="384"/>
                      </a:lnTo>
                      <a:close/>
                      <a:moveTo>
                        <a:pt x="19" y="376"/>
                      </a:moveTo>
                      <a:lnTo>
                        <a:pt x="21" y="376"/>
                      </a:lnTo>
                      <a:lnTo>
                        <a:pt x="558" y="376"/>
                      </a:lnTo>
                      <a:lnTo>
                        <a:pt x="566" y="372"/>
                      </a:lnTo>
                      <a:lnTo>
                        <a:pt x="570" y="369"/>
                      </a:lnTo>
                      <a:lnTo>
                        <a:pt x="570" y="363"/>
                      </a:lnTo>
                      <a:lnTo>
                        <a:pt x="570" y="18"/>
                      </a:lnTo>
                      <a:lnTo>
                        <a:pt x="568" y="13"/>
                      </a:lnTo>
                      <a:lnTo>
                        <a:pt x="562" y="8"/>
                      </a:lnTo>
                      <a:lnTo>
                        <a:pt x="557" y="8"/>
                      </a:lnTo>
                      <a:lnTo>
                        <a:pt x="19" y="8"/>
                      </a:lnTo>
                      <a:lnTo>
                        <a:pt x="13" y="9"/>
                      </a:lnTo>
                      <a:lnTo>
                        <a:pt x="9" y="14"/>
                      </a:lnTo>
                      <a:lnTo>
                        <a:pt x="8" y="19"/>
                      </a:lnTo>
                      <a:lnTo>
                        <a:pt x="8" y="19"/>
                      </a:lnTo>
                      <a:lnTo>
                        <a:pt x="8" y="21"/>
                      </a:lnTo>
                      <a:lnTo>
                        <a:pt x="8" y="366"/>
                      </a:lnTo>
                      <a:lnTo>
                        <a:pt x="11" y="372"/>
                      </a:lnTo>
                      <a:lnTo>
                        <a:pt x="16" y="376"/>
                      </a:lnTo>
                      <a:lnTo>
                        <a:pt x="19" y="376"/>
                      </a:lnTo>
                      <a:lnTo>
                        <a:pt x="19" y="376"/>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4" name="Freeform 824"/>
                <p:cNvSpPr>
                  <a:spLocks noEditPoints="1"/>
                </p:cNvSpPr>
                <p:nvPr/>
              </p:nvSpPr>
              <p:spPr bwMode="auto">
                <a:xfrm>
                  <a:off x="6552679" y="4806029"/>
                  <a:ext cx="57161" cy="240587"/>
                </a:xfrm>
                <a:custGeom>
                  <a:avLst/>
                  <a:gdLst/>
                  <a:ahLst/>
                  <a:cxnLst>
                    <a:cxn ang="0">
                      <a:pos x="64" y="289"/>
                    </a:cxn>
                    <a:cxn ang="0">
                      <a:pos x="6" y="289"/>
                    </a:cxn>
                    <a:cxn ang="0">
                      <a:pos x="3" y="288"/>
                    </a:cxn>
                    <a:cxn ang="0">
                      <a:pos x="2" y="286"/>
                    </a:cxn>
                    <a:cxn ang="0">
                      <a:pos x="2" y="283"/>
                    </a:cxn>
                    <a:cxn ang="0">
                      <a:pos x="0" y="281"/>
                    </a:cxn>
                    <a:cxn ang="0">
                      <a:pos x="2" y="5"/>
                    </a:cxn>
                    <a:cxn ang="0">
                      <a:pos x="3" y="3"/>
                    </a:cxn>
                    <a:cxn ang="0">
                      <a:pos x="5" y="0"/>
                    </a:cxn>
                    <a:cxn ang="0">
                      <a:pos x="8" y="5"/>
                    </a:cxn>
                    <a:cxn ang="0">
                      <a:pos x="6" y="0"/>
                    </a:cxn>
                    <a:cxn ang="0">
                      <a:pos x="10" y="0"/>
                    </a:cxn>
                    <a:cxn ang="0">
                      <a:pos x="67" y="0"/>
                    </a:cxn>
                    <a:cxn ang="0">
                      <a:pos x="67" y="0"/>
                    </a:cxn>
                    <a:cxn ang="0">
                      <a:pos x="67" y="5"/>
                    </a:cxn>
                    <a:cxn ang="0">
                      <a:pos x="69" y="0"/>
                    </a:cxn>
                    <a:cxn ang="0">
                      <a:pos x="72" y="3"/>
                    </a:cxn>
                    <a:cxn ang="0">
                      <a:pos x="74" y="8"/>
                    </a:cxn>
                    <a:cxn ang="0">
                      <a:pos x="74" y="284"/>
                    </a:cxn>
                    <a:cxn ang="0">
                      <a:pos x="72" y="286"/>
                    </a:cxn>
                    <a:cxn ang="0">
                      <a:pos x="69" y="289"/>
                    </a:cxn>
                    <a:cxn ang="0">
                      <a:pos x="64" y="289"/>
                    </a:cxn>
                    <a:cxn ang="0">
                      <a:pos x="66" y="281"/>
                    </a:cxn>
                    <a:cxn ang="0">
                      <a:pos x="69" y="281"/>
                    </a:cxn>
                    <a:cxn ang="0">
                      <a:pos x="66" y="281"/>
                    </a:cxn>
                    <a:cxn ang="0">
                      <a:pos x="66" y="8"/>
                    </a:cxn>
                    <a:cxn ang="0">
                      <a:pos x="64" y="8"/>
                    </a:cxn>
                    <a:cxn ang="0">
                      <a:pos x="10" y="8"/>
                    </a:cxn>
                    <a:cxn ang="0">
                      <a:pos x="10" y="281"/>
                    </a:cxn>
                    <a:cxn ang="0">
                      <a:pos x="10" y="281"/>
                    </a:cxn>
                    <a:cxn ang="0">
                      <a:pos x="64" y="281"/>
                    </a:cxn>
                    <a:cxn ang="0">
                      <a:pos x="66" y="281"/>
                    </a:cxn>
                  </a:cxnLst>
                  <a:rect l="0" t="0" r="r" b="b"/>
                  <a:pathLst>
                    <a:path w="74" h="289">
                      <a:moveTo>
                        <a:pt x="64" y="289"/>
                      </a:moveTo>
                      <a:lnTo>
                        <a:pt x="6" y="289"/>
                      </a:lnTo>
                      <a:lnTo>
                        <a:pt x="3" y="288"/>
                      </a:lnTo>
                      <a:lnTo>
                        <a:pt x="2" y="286"/>
                      </a:lnTo>
                      <a:lnTo>
                        <a:pt x="2" y="283"/>
                      </a:lnTo>
                      <a:lnTo>
                        <a:pt x="0" y="281"/>
                      </a:lnTo>
                      <a:lnTo>
                        <a:pt x="2" y="5"/>
                      </a:lnTo>
                      <a:lnTo>
                        <a:pt x="3" y="3"/>
                      </a:lnTo>
                      <a:lnTo>
                        <a:pt x="5" y="0"/>
                      </a:lnTo>
                      <a:lnTo>
                        <a:pt x="8" y="5"/>
                      </a:lnTo>
                      <a:lnTo>
                        <a:pt x="6" y="0"/>
                      </a:lnTo>
                      <a:lnTo>
                        <a:pt x="10" y="0"/>
                      </a:lnTo>
                      <a:lnTo>
                        <a:pt x="67" y="0"/>
                      </a:lnTo>
                      <a:lnTo>
                        <a:pt x="67" y="0"/>
                      </a:lnTo>
                      <a:lnTo>
                        <a:pt x="67" y="5"/>
                      </a:lnTo>
                      <a:lnTo>
                        <a:pt x="69" y="0"/>
                      </a:lnTo>
                      <a:lnTo>
                        <a:pt x="72" y="3"/>
                      </a:lnTo>
                      <a:lnTo>
                        <a:pt x="74" y="8"/>
                      </a:lnTo>
                      <a:lnTo>
                        <a:pt x="74" y="284"/>
                      </a:lnTo>
                      <a:lnTo>
                        <a:pt x="72" y="286"/>
                      </a:lnTo>
                      <a:lnTo>
                        <a:pt x="69" y="289"/>
                      </a:lnTo>
                      <a:lnTo>
                        <a:pt x="64" y="289"/>
                      </a:lnTo>
                      <a:close/>
                      <a:moveTo>
                        <a:pt x="66" y="281"/>
                      </a:moveTo>
                      <a:lnTo>
                        <a:pt x="69" y="281"/>
                      </a:lnTo>
                      <a:lnTo>
                        <a:pt x="66" y="281"/>
                      </a:lnTo>
                      <a:lnTo>
                        <a:pt x="66" y="8"/>
                      </a:lnTo>
                      <a:lnTo>
                        <a:pt x="64" y="8"/>
                      </a:lnTo>
                      <a:lnTo>
                        <a:pt x="10" y="8"/>
                      </a:lnTo>
                      <a:lnTo>
                        <a:pt x="10" y="281"/>
                      </a:lnTo>
                      <a:lnTo>
                        <a:pt x="10" y="281"/>
                      </a:lnTo>
                      <a:lnTo>
                        <a:pt x="64" y="281"/>
                      </a:lnTo>
                      <a:lnTo>
                        <a:pt x="66" y="281"/>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5" name="Freeform 825"/>
                <p:cNvSpPr>
                  <a:spLocks noEditPoints="1"/>
                </p:cNvSpPr>
                <p:nvPr/>
              </p:nvSpPr>
              <p:spPr bwMode="auto">
                <a:xfrm>
                  <a:off x="6643056" y="4806029"/>
                  <a:ext cx="56389" cy="240587"/>
                </a:xfrm>
                <a:custGeom>
                  <a:avLst/>
                  <a:gdLst/>
                  <a:ahLst/>
                  <a:cxnLst>
                    <a:cxn ang="0">
                      <a:pos x="64" y="289"/>
                    </a:cxn>
                    <a:cxn ang="0">
                      <a:pos x="6" y="289"/>
                    </a:cxn>
                    <a:cxn ang="0">
                      <a:pos x="8" y="286"/>
                    </a:cxn>
                    <a:cxn ang="0">
                      <a:pos x="4" y="289"/>
                    </a:cxn>
                    <a:cxn ang="0">
                      <a:pos x="1" y="286"/>
                    </a:cxn>
                    <a:cxn ang="0">
                      <a:pos x="0" y="281"/>
                    </a:cxn>
                    <a:cxn ang="0">
                      <a:pos x="1" y="7"/>
                    </a:cxn>
                    <a:cxn ang="0">
                      <a:pos x="1" y="5"/>
                    </a:cxn>
                    <a:cxn ang="0">
                      <a:pos x="4" y="7"/>
                    </a:cxn>
                    <a:cxn ang="0">
                      <a:pos x="1" y="5"/>
                    </a:cxn>
                    <a:cxn ang="0">
                      <a:pos x="3" y="2"/>
                    </a:cxn>
                    <a:cxn ang="0">
                      <a:pos x="8" y="0"/>
                    </a:cxn>
                    <a:cxn ang="0">
                      <a:pos x="9" y="0"/>
                    </a:cxn>
                    <a:cxn ang="0">
                      <a:pos x="67" y="0"/>
                    </a:cxn>
                    <a:cxn ang="0">
                      <a:pos x="72" y="3"/>
                    </a:cxn>
                    <a:cxn ang="0">
                      <a:pos x="72" y="5"/>
                    </a:cxn>
                    <a:cxn ang="0">
                      <a:pos x="69" y="7"/>
                    </a:cxn>
                    <a:cxn ang="0">
                      <a:pos x="72" y="5"/>
                    </a:cxn>
                    <a:cxn ang="0">
                      <a:pos x="73" y="8"/>
                    </a:cxn>
                    <a:cxn ang="0">
                      <a:pos x="73" y="283"/>
                    </a:cxn>
                    <a:cxn ang="0">
                      <a:pos x="72" y="284"/>
                    </a:cxn>
                    <a:cxn ang="0">
                      <a:pos x="69" y="283"/>
                    </a:cxn>
                    <a:cxn ang="0">
                      <a:pos x="72" y="284"/>
                    </a:cxn>
                    <a:cxn ang="0">
                      <a:pos x="70" y="288"/>
                    </a:cxn>
                    <a:cxn ang="0">
                      <a:pos x="69" y="289"/>
                    </a:cxn>
                    <a:cxn ang="0">
                      <a:pos x="67" y="286"/>
                    </a:cxn>
                    <a:cxn ang="0">
                      <a:pos x="67" y="289"/>
                    </a:cxn>
                    <a:cxn ang="0">
                      <a:pos x="64" y="289"/>
                    </a:cxn>
                    <a:cxn ang="0">
                      <a:pos x="9" y="281"/>
                    </a:cxn>
                    <a:cxn ang="0">
                      <a:pos x="64" y="281"/>
                    </a:cxn>
                    <a:cxn ang="0">
                      <a:pos x="65" y="281"/>
                    </a:cxn>
                    <a:cxn ang="0">
                      <a:pos x="65" y="281"/>
                    </a:cxn>
                    <a:cxn ang="0">
                      <a:pos x="65" y="8"/>
                    </a:cxn>
                    <a:cxn ang="0">
                      <a:pos x="64" y="8"/>
                    </a:cxn>
                    <a:cxn ang="0">
                      <a:pos x="64" y="8"/>
                    </a:cxn>
                    <a:cxn ang="0">
                      <a:pos x="9" y="8"/>
                    </a:cxn>
                    <a:cxn ang="0">
                      <a:pos x="9" y="8"/>
                    </a:cxn>
                    <a:cxn ang="0">
                      <a:pos x="9" y="8"/>
                    </a:cxn>
                    <a:cxn ang="0">
                      <a:pos x="9" y="281"/>
                    </a:cxn>
                    <a:cxn ang="0">
                      <a:pos x="9" y="281"/>
                    </a:cxn>
                  </a:cxnLst>
                  <a:rect l="0" t="0" r="r" b="b"/>
                  <a:pathLst>
                    <a:path w="73" h="289">
                      <a:moveTo>
                        <a:pt x="64" y="289"/>
                      </a:moveTo>
                      <a:lnTo>
                        <a:pt x="6" y="289"/>
                      </a:lnTo>
                      <a:lnTo>
                        <a:pt x="8" y="286"/>
                      </a:lnTo>
                      <a:lnTo>
                        <a:pt x="4" y="289"/>
                      </a:lnTo>
                      <a:lnTo>
                        <a:pt x="1" y="286"/>
                      </a:lnTo>
                      <a:lnTo>
                        <a:pt x="0" y="281"/>
                      </a:lnTo>
                      <a:lnTo>
                        <a:pt x="1" y="7"/>
                      </a:lnTo>
                      <a:lnTo>
                        <a:pt x="1" y="5"/>
                      </a:lnTo>
                      <a:lnTo>
                        <a:pt x="4" y="7"/>
                      </a:lnTo>
                      <a:lnTo>
                        <a:pt x="1" y="5"/>
                      </a:lnTo>
                      <a:lnTo>
                        <a:pt x="3" y="2"/>
                      </a:lnTo>
                      <a:lnTo>
                        <a:pt x="8" y="0"/>
                      </a:lnTo>
                      <a:lnTo>
                        <a:pt x="9" y="0"/>
                      </a:lnTo>
                      <a:lnTo>
                        <a:pt x="67" y="0"/>
                      </a:lnTo>
                      <a:lnTo>
                        <a:pt x="72" y="3"/>
                      </a:lnTo>
                      <a:lnTo>
                        <a:pt x="72" y="5"/>
                      </a:lnTo>
                      <a:lnTo>
                        <a:pt x="69" y="7"/>
                      </a:lnTo>
                      <a:lnTo>
                        <a:pt x="72" y="5"/>
                      </a:lnTo>
                      <a:lnTo>
                        <a:pt x="73" y="8"/>
                      </a:lnTo>
                      <a:lnTo>
                        <a:pt x="73" y="283"/>
                      </a:lnTo>
                      <a:lnTo>
                        <a:pt x="72" y="284"/>
                      </a:lnTo>
                      <a:lnTo>
                        <a:pt x="69" y="283"/>
                      </a:lnTo>
                      <a:lnTo>
                        <a:pt x="72" y="284"/>
                      </a:lnTo>
                      <a:lnTo>
                        <a:pt x="70" y="288"/>
                      </a:lnTo>
                      <a:lnTo>
                        <a:pt x="69" y="289"/>
                      </a:lnTo>
                      <a:lnTo>
                        <a:pt x="67" y="286"/>
                      </a:lnTo>
                      <a:lnTo>
                        <a:pt x="67" y="289"/>
                      </a:lnTo>
                      <a:lnTo>
                        <a:pt x="64" y="289"/>
                      </a:lnTo>
                      <a:close/>
                      <a:moveTo>
                        <a:pt x="9" y="281"/>
                      </a:moveTo>
                      <a:lnTo>
                        <a:pt x="64" y="281"/>
                      </a:lnTo>
                      <a:lnTo>
                        <a:pt x="65" y="281"/>
                      </a:lnTo>
                      <a:lnTo>
                        <a:pt x="65" y="281"/>
                      </a:lnTo>
                      <a:lnTo>
                        <a:pt x="65" y="8"/>
                      </a:lnTo>
                      <a:lnTo>
                        <a:pt x="64" y="8"/>
                      </a:lnTo>
                      <a:lnTo>
                        <a:pt x="64" y="8"/>
                      </a:lnTo>
                      <a:lnTo>
                        <a:pt x="9" y="8"/>
                      </a:lnTo>
                      <a:lnTo>
                        <a:pt x="9" y="8"/>
                      </a:lnTo>
                      <a:lnTo>
                        <a:pt x="9" y="8"/>
                      </a:lnTo>
                      <a:lnTo>
                        <a:pt x="9" y="281"/>
                      </a:lnTo>
                      <a:lnTo>
                        <a:pt x="9" y="281"/>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6" name="Freeform 826"/>
                <p:cNvSpPr>
                  <a:spLocks noEditPoints="1"/>
                </p:cNvSpPr>
                <p:nvPr/>
              </p:nvSpPr>
              <p:spPr bwMode="auto">
                <a:xfrm>
                  <a:off x="6732659" y="4806029"/>
                  <a:ext cx="57161" cy="240587"/>
                </a:xfrm>
                <a:custGeom>
                  <a:avLst/>
                  <a:gdLst/>
                  <a:ahLst/>
                  <a:cxnLst>
                    <a:cxn ang="0">
                      <a:pos x="64" y="289"/>
                    </a:cxn>
                    <a:cxn ang="0">
                      <a:pos x="7" y="289"/>
                    </a:cxn>
                    <a:cxn ang="0">
                      <a:pos x="8" y="286"/>
                    </a:cxn>
                    <a:cxn ang="0">
                      <a:pos x="5" y="289"/>
                    </a:cxn>
                    <a:cxn ang="0">
                      <a:pos x="3" y="288"/>
                    </a:cxn>
                    <a:cxn ang="0">
                      <a:pos x="2" y="284"/>
                    </a:cxn>
                    <a:cxn ang="0">
                      <a:pos x="0" y="281"/>
                    </a:cxn>
                    <a:cxn ang="0">
                      <a:pos x="2" y="7"/>
                    </a:cxn>
                    <a:cxn ang="0">
                      <a:pos x="2" y="5"/>
                    </a:cxn>
                    <a:cxn ang="0">
                      <a:pos x="5" y="7"/>
                    </a:cxn>
                    <a:cxn ang="0">
                      <a:pos x="2" y="5"/>
                    </a:cxn>
                    <a:cxn ang="0">
                      <a:pos x="3" y="2"/>
                    </a:cxn>
                    <a:cxn ang="0">
                      <a:pos x="7" y="0"/>
                    </a:cxn>
                    <a:cxn ang="0">
                      <a:pos x="10" y="0"/>
                    </a:cxn>
                    <a:cxn ang="0">
                      <a:pos x="71" y="2"/>
                    </a:cxn>
                    <a:cxn ang="0">
                      <a:pos x="72" y="5"/>
                    </a:cxn>
                    <a:cxn ang="0">
                      <a:pos x="74" y="8"/>
                    </a:cxn>
                    <a:cxn ang="0">
                      <a:pos x="74" y="283"/>
                    </a:cxn>
                    <a:cxn ang="0">
                      <a:pos x="71" y="288"/>
                    </a:cxn>
                    <a:cxn ang="0">
                      <a:pos x="66" y="289"/>
                    </a:cxn>
                    <a:cxn ang="0">
                      <a:pos x="64" y="289"/>
                    </a:cxn>
                    <a:cxn ang="0">
                      <a:pos x="64" y="281"/>
                    </a:cxn>
                    <a:cxn ang="0">
                      <a:pos x="69" y="281"/>
                    </a:cxn>
                    <a:cxn ang="0">
                      <a:pos x="66" y="281"/>
                    </a:cxn>
                    <a:cxn ang="0">
                      <a:pos x="66" y="8"/>
                    </a:cxn>
                    <a:cxn ang="0">
                      <a:pos x="68" y="5"/>
                    </a:cxn>
                    <a:cxn ang="0">
                      <a:pos x="64" y="8"/>
                    </a:cxn>
                    <a:cxn ang="0">
                      <a:pos x="10" y="8"/>
                    </a:cxn>
                    <a:cxn ang="0">
                      <a:pos x="10" y="8"/>
                    </a:cxn>
                    <a:cxn ang="0">
                      <a:pos x="10" y="281"/>
                    </a:cxn>
                    <a:cxn ang="0">
                      <a:pos x="10" y="281"/>
                    </a:cxn>
                    <a:cxn ang="0">
                      <a:pos x="64" y="281"/>
                    </a:cxn>
                    <a:cxn ang="0">
                      <a:pos x="64" y="281"/>
                    </a:cxn>
                  </a:cxnLst>
                  <a:rect l="0" t="0" r="r" b="b"/>
                  <a:pathLst>
                    <a:path w="74" h="289">
                      <a:moveTo>
                        <a:pt x="64" y="289"/>
                      </a:moveTo>
                      <a:lnTo>
                        <a:pt x="7" y="289"/>
                      </a:lnTo>
                      <a:lnTo>
                        <a:pt x="8" y="286"/>
                      </a:lnTo>
                      <a:lnTo>
                        <a:pt x="5" y="289"/>
                      </a:lnTo>
                      <a:lnTo>
                        <a:pt x="3" y="288"/>
                      </a:lnTo>
                      <a:lnTo>
                        <a:pt x="2" y="284"/>
                      </a:lnTo>
                      <a:lnTo>
                        <a:pt x="0" y="281"/>
                      </a:lnTo>
                      <a:lnTo>
                        <a:pt x="2" y="7"/>
                      </a:lnTo>
                      <a:lnTo>
                        <a:pt x="2" y="5"/>
                      </a:lnTo>
                      <a:lnTo>
                        <a:pt x="5" y="7"/>
                      </a:lnTo>
                      <a:lnTo>
                        <a:pt x="2" y="5"/>
                      </a:lnTo>
                      <a:lnTo>
                        <a:pt x="3" y="2"/>
                      </a:lnTo>
                      <a:lnTo>
                        <a:pt x="7" y="0"/>
                      </a:lnTo>
                      <a:lnTo>
                        <a:pt x="10" y="0"/>
                      </a:lnTo>
                      <a:lnTo>
                        <a:pt x="71" y="2"/>
                      </a:lnTo>
                      <a:lnTo>
                        <a:pt x="72" y="5"/>
                      </a:lnTo>
                      <a:lnTo>
                        <a:pt x="74" y="8"/>
                      </a:lnTo>
                      <a:lnTo>
                        <a:pt x="74" y="283"/>
                      </a:lnTo>
                      <a:lnTo>
                        <a:pt x="71" y="288"/>
                      </a:lnTo>
                      <a:lnTo>
                        <a:pt x="66" y="289"/>
                      </a:lnTo>
                      <a:lnTo>
                        <a:pt x="64" y="289"/>
                      </a:lnTo>
                      <a:close/>
                      <a:moveTo>
                        <a:pt x="64" y="281"/>
                      </a:moveTo>
                      <a:lnTo>
                        <a:pt x="69" y="281"/>
                      </a:lnTo>
                      <a:lnTo>
                        <a:pt x="66" y="281"/>
                      </a:lnTo>
                      <a:lnTo>
                        <a:pt x="66" y="8"/>
                      </a:lnTo>
                      <a:lnTo>
                        <a:pt x="68" y="5"/>
                      </a:lnTo>
                      <a:lnTo>
                        <a:pt x="64" y="8"/>
                      </a:lnTo>
                      <a:lnTo>
                        <a:pt x="10" y="8"/>
                      </a:lnTo>
                      <a:lnTo>
                        <a:pt x="10" y="8"/>
                      </a:lnTo>
                      <a:lnTo>
                        <a:pt x="10" y="281"/>
                      </a:lnTo>
                      <a:lnTo>
                        <a:pt x="10" y="281"/>
                      </a:lnTo>
                      <a:lnTo>
                        <a:pt x="64" y="281"/>
                      </a:lnTo>
                      <a:lnTo>
                        <a:pt x="64" y="281"/>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7" name="Freeform 827"/>
                <p:cNvSpPr>
                  <a:spLocks noEditPoints="1"/>
                </p:cNvSpPr>
                <p:nvPr/>
              </p:nvSpPr>
              <p:spPr bwMode="auto">
                <a:xfrm>
                  <a:off x="6823035" y="4806029"/>
                  <a:ext cx="57161" cy="240587"/>
                </a:xfrm>
                <a:custGeom>
                  <a:avLst/>
                  <a:gdLst/>
                  <a:ahLst/>
                  <a:cxnLst>
                    <a:cxn ang="0">
                      <a:pos x="64" y="289"/>
                    </a:cxn>
                    <a:cxn ang="0">
                      <a:pos x="6" y="289"/>
                    </a:cxn>
                    <a:cxn ang="0">
                      <a:pos x="3" y="288"/>
                    </a:cxn>
                    <a:cxn ang="0">
                      <a:pos x="1" y="286"/>
                    </a:cxn>
                    <a:cxn ang="0">
                      <a:pos x="0" y="283"/>
                    </a:cxn>
                    <a:cxn ang="0">
                      <a:pos x="0" y="281"/>
                    </a:cxn>
                    <a:cxn ang="0">
                      <a:pos x="1" y="7"/>
                    </a:cxn>
                    <a:cxn ang="0">
                      <a:pos x="3" y="3"/>
                    </a:cxn>
                    <a:cxn ang="0">
                      <a:pos x="5" y="0"/>
                    </a:cxn>
                    <a:cxn ang="0">
                      <a:pos x="8" y="5"/>
                    </a:cxn>
                    <a:cxn ang="0">
                      <a:pos x="6" y="0"/>
                    </a:cxn>
                    <a:cxn ang="0">
                      <a:pos x="10" y="0"/>
                    </a:cxn>
                    <a:cxn ang="0">
                      <a:pos x="67" y="0"/>
                    </a:cxn>
                    <a:cxn ang="0">
                      <a:pos x="67" y="0"/>
                    </a:cxn>
                    <a:cxn ang="0">
                      <a:pos x="66" y="5"/>
                    </a:cxn>
                    <a:cxn ang="0">
                      <a:pos x="69" y="0"/>
                    </a:cxn>
                    <a:cxn ang="0">
                      <a:pos x="70" y="2"/>
                    </a:cxn>
                    <a:cxn ang="0">
                      <a:pos x="72" y="5"/>
                    </a:cxn>
                    <a:cxn ang="0">
                      <a:pos x="74" y="8"/>
                    </a:cxn>
                    <a:cxn ang="0">
                      <a:pos x="74" y="283"/>
                    </a:cxn>
                    <a:cxn ang="0">
                      <a:pos x="72" y="286"/>
                    </a:cxn>
                    <a:cxn ang="0">
                      <a:pos x="67" y="289"/>
                    </a:cxn>
                    <a:cxn ang="0">
                      <a:pos x="64" y="289"/>
                    </a:cxn>
                    <a:cxn ang="0">
                      <a:pos x="64" y="281"/>
                    </a:cxn>
                    <a:cxn ang="0">
                      <a:pos x="69" y="281"/>
                    </a:cxn>
                    <a:cxn ang="0">
                      <a:pos x="66" y="281"/>
                    </a:cxn>
                    <a:cxn ang="0">
                      <a:pos x="66" y="8"/>
                    </a:cxn>
                    <a:cxn ang="0">
                      <a:pos x="67" y="5"/>
                    </a:cxn>
                    <a:cxn ang="0">
                      <a:pos x="66" y="7"/>
                    </a:cxn>
                    <a:cxn ang="0">
                      <a:pos x="66" y="8"/>
                    </a:cxn>
                    <a:cxn ang="0">
                      <a:pos x="64" y="8"/>
                    </a:cxn>
                    <a:cxn ang="0">
                      <a:pos x="10" y="8"/>
                    </a:cxn>
                    <a:cxn ang="0">
                      <a:pos x="10" y="8"/>
                    </a:cxn>
                    <a:cxn ang="0">
                      <a:pos x="10" y="281"/>
                    </a:cxn>
                    <a:cxn ang="0">
                      <a:pos x="10" y="281"/>
                    </a:cxn>
                    <a:cxn ang="0">
                      <a:pos x="64" y="281"/>
                    </a:cxn>
                    <a:cxn ang="0">
                      <a:pos x="64" y="281"/>
                    </a:cxn>
                  </a:cxnLst>
                  <a:rect l="0" t="0" r="r" b="b"/>
                  <a:pathLst>
                    <a:path w="74" h="289">
                      <a:moveTo>
                        <a:pt x="64" y="289"/>
                      </a:moveTo>
                      <a:lnTo>
                        <a:pt x="6" y="289"/>
                      </a:lnTo>
                      <a:lnTo>
                        <a:pt x="3" y="288"/>
                      </a:lnTo>
                      <a:lnTo>
                        <a:pt x="1" y="286"/>
                      </a:lnTo>
                      <a:lnTo>
                        <a:pt x="0" y="283"/>
                      </a:lnTo>
                      <a:lnTo>
                        <a:pt x="0" y="281"/>
                      </a:lnTo>
                      <a:lnTo>
                        <a:pt x="1" y="7"/>
                      </a:lnTo>
                      <a:lnTo>
                        <a:pt x="3" y="3"/>
                      </a:lnTo>
                      <a:lnTo>
                        <a:pt x="5" y="0"/>
                      </a:lnTo>
                      <a:lnTo>
                        <a:pt x="8" y="5"/>
                      </a:lnTo>
                      <a:lnTo>
                        <a:pt x="6" y="0"/>
                      </a:lnTo>
                      <a:lnTo>
                        <a:pt x="10" y="0"/>
                      </a:lnTo>
                      <a:lnTo>
                        <a:pt x="67" y="0"/>
                      </a:lnTo>
                      <a:lnTo>
                        <a:pt x="67" y="0"/>
                      </a:lnTo>
                      <a:lnTo>
                        <a:pt x="66" y="5"/>
                      </a:lnTo>
                      <a:lnTo>
                        <a:pt x="69" y="0"/>
                      </a:lnTo>
                      <a:lnTo>
                        <a:pt x="70" y="2"/>
                      </a:lnTo>
                      <a:lnTo>
                        <a:pt x="72" y="5"/>
                      </a:lnTo>
                      <a:lnTo>
                        <a:pt x="74" y="8"/>
                      </a:lnTo>
                      <a:lnTo>
                        <a:pt x="74" y="283"/>
                      </a:lnTo>
                      <a:lnTo>
                        <a:pt x="72" y="286"/>
                      </a:lnTo>
                      <a:lnTo>
                        <a:pt x="67" y="289"/>
                      </a:lnTo>
                      <a:lnTo>
                        <a:pt x="64" y="289"/>
                      </a:lnTo>
                      <a:close/>
                      <a:moveTo>
                        <a:pt x="64" y="281"/>
                      </a:moveTo>
                      <a:lnTo>
                        <a:pt x="69" y="281"/>
                      </a:lnTo>
                      <a:lnTo>
                        <a:pt x="66" y="281"/>
                      </a:lnTo>
                      <a:lnTo>
                        <a:pt x="66" y="8"/>
                      </a:lnTo>
                      <a:lnTo>
                        <a:pt x="67" y="5"/>
                      </a:lnTo>
                      <a:lnTo>
                        <a:pt x="66" y="7"/>
                      </a:lnTo>
                      <a:lnTo>
                        <a:pt x="66" y="8"/>
                      </a:lnTo>
                      <a:lnTo>
                        <a:pt x="64" y="8"/>
                      </a:lnTo>
                      <a:lnTo>
                        <a:pt x="10" y="8"/>
                      </a:lnTo>
                      <a:lnTo>
                        <a:pt x="10" y="8"/>
                      </a:lnTo>
                      <a:lnTo>
                        <a:pt x="10" y="281"/>
                      </a:lnTo>
                      <a:lnTo>
                        <a:pt x="10" y="281"/>
                      </a:lnTo>
                      <a:lnTo>
                        <a:pt x="64" y="281"/>
                      </a:lnTo>
                      <a:lnTo>
                        <a:pt x="64" y="281"/>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8" name="Freeform 828"/>
                <p:cNvSpPr>
                  <a:spLocks noEditPoints="1"/>
                </p:cNvSpPr>
                <p:nvPr/>
              </p:nvSpPr>
              <p:spPr bwMode="auto">
                <a:xfrm>
                  <a:off x="6856251" y="4701969"/>
                  <a:ext cx="44030" cy="26639"/>
                </a:xfrm>
                <a:custGeom>
                  <a:avLst/>
                  <a:gdLst/>
                  <a:ahLst/>
                  <a:cxnLst>
                    <a:cxn ang="0">
                      <a:pos x="49" y="32"/>
                    </a:cxn>
                    <a:cxn ang="0">
                      <a:pos x="4" y="32"/>
                    </a:cxn>
                    <a:cxn ang="0">
                      <a:pos x="3" y="30"/>
                    </a:cxn>
                    <a:cxn ang="0">
                      <a:pos x="1" y="27"/>
                    </a:cxn>
                    <a:cxn ang="0">
                      <a:pos x="4" y="25"/>
                    </a:cxn>
                    <a:cxn ang="0">
                      <a:pos x="1" y="27"/>
                    </a:cxn>
                    <a:cxn ang="0">
                      <a:pos x="0" y="23"/>
                    </a:cxn>
                    <a:cxn ang="0">
                      <a:pos x="0" y="5"/>
                    </a:cxn>
                    <a:cxn ang="0">
                      <a:pos x="3" y="2"/>
                    </a:cxn>
                    <a:cxn ang="0">
                      <a:pos x="3" y="2"/>
                    </a:cxn>
                    <a:cxn ang="0">
                      <a:pos x="6" y="5"/>
                    </a:cxn>
                    <a:cxn ang="0">
                      <a:pos x="4" y="0"/>
                    </a:cxn>
                    <a:cxn ang="0">
                      <a:pos x="6" y="0"/>
                    </a:cxn>
                    <a:cxn ang="0">
                      <a:pos x="6" y="5"/>
                    </a:cxn>
                    <a:cxn ang="0">
                      <a:pos x="6" y="0"/>
                    </a:cxn>
                    <a:cxn ang="0">
                      <a:pos x="8" y="0"/>
                    </a:cxn>
                    <a:cxn ang="0">
                      <a:pos x="52" y="0"/>
                    </a:cxn>
                    <a:cxn ang="0">
                      <a:pos x="55" y="2"/>
                    </a:cxn>
                    <a:cxn ang="0">
                      <a:pos x="57" y="5"/>
                    </a:cxn>
                    <a:cxn ang="0">
                      <a:pos x="57" y="9"/>
                    </a:cxn>
                    <a:cxn ang="0">
                      <a:pos x="57" y="27"/>
                    </a:cxn>
                    <a:cxn ang="0">
                      <a:pos x="54" y="30"/>
                    </a:cxn>
                    <a:cxn ang="0">
                      <a:pos x="52" y="32"/>
                    </a:cxn>
                    <a:cxn ang="0">
                      <a:pos x="49" y="32"/>
                    </a:cxn>
                    <a:cxn ang="0">
                      <a:pos x="8" y="22"/>
                    </a:cxn>
                    <a:cxn ang="0">
                      <a:pos x="49" y="23"/>
                    </a:cxn>
                    <a:cxn ang="0">
                      <a:pos x="49" y="9"/>
                    </a:cxn>
                    <a:cxn ang="0">
                      <a:pos x="8" y="9"/>
                    </a:cxn>
                    <a:cxn ang="0">
                      <a:pos x="8" y="22"/>
                    </a:cxn>
                  </a:cxnLst>
                  <a:rect l="0" t="0" r="r" b="b"/>
                  <a:pathLst>
                    <a:path w="57" h="32">
                      <a:moveTo>
                        <a:pt x="49" y="32"/>
                      </a:moveTo>
                      <a:lnTo>
                        <a:pt x="4" y="32"/>
                      </a:lnTo>
                      <a:lnTo>
                        <a:pt x="3" y="30"/>
                      </a:lnTo>
                      <a:lnTo>
                        <a:pt x="1" y="27"/>
                      </a:lnTo>
                      <a:lnTo>
                        <a:pt x="4" y="25"/>
                      </a:lnTo>
                      <a:lnTo>
                        <a:pt x="1" y="27"/>
                      </a:lnTo>
                      <a:lnTo>
                        <a:pt x="0" y="23"/>
                      </a:lnTo>
                      <a:lnTo>
                        <a:pt x="0" y="5"/>
                      </a:lnTo>
                      <a:lnTo>
                        <a:pt x="3" y="2"/>
                      </a:lnTo>
                      <a:lnTo>
                        <a:pt x="3" y="2"/>
                      </a:lnTo>
                      <a:lnTo>
                        <a:pt x="6" y="5"/>
                      </a:lnTo>
                      <a:lnTo>
                        <a:pt x="4" y="0"/>
                      </a:lnTo>
                      <a:lnTo>
                        <a:pt x="6" y="0"/>
                      </a:lnTo>
                      <a:lnTo>
                        <a:pt x="6" y="5"/>
                      </a:lnTo>
                      <a:lnTo>
                        <a:pt x="6" y="0"/>
                      </a:lnTo>
                      <a:lnTo>
                        <a:pt x="8" y="0"/>
                      </a:lnTo>
                      <a:lnTo>
                        <a:pt x="52" y="0"/>
                      </a:lnTo>
                      <a:lnTo>
                        <a:pt x="55" y="2"/>
                      </a:lnTo>
                      <a:lnTo>
                        <a:pt x="57" y="5"/>
                      </a:lnTo>
                      <a:lnTo>
                        <a:pt x="57" y="9"/>
                      </a:lnTo>
                      <a:lnTo>
                        <a:pt x="57" y="27"/>
                      </a:lnTo>
                      <a:lnTo>
                        <a:pt x="54" y="30"/>
                      </a:lnTo>
                      <a:lnTo>
                        <a:pt x="52" y="32"/>
                      </a:lnTo>
                      <a:lnTo>
                        <a:pt x="49" y="32"/>
                      </a:lnTo>
                      <a:close/>
                      <a:moveTo>
                        <a:pt x="8" y="22"/>
                      </a:moveTo>
                      <a:lnTo>
                        <a:pt x="49" y="23"/>
                      </a:lnTo>
                      <a:lnTo>
                        <a:pt x="49" y="9"/>
                      </a:lnTo>
                      <a:lnTo>
                        <a:pt x="8" y="9"/>
                      </a:lnTo>
                      <a:lnTo>
                        <a:pt x="8" y="22"/>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9" name="Rectangle 829"/>
                <p:cNvSpPr>
                  <a:spLocks noChangeArrowheads="1"/>
                </p:cNvSpPr>
                <p:nvPr/>
              </p:nvSpPr>
              <p:spPr bwMode="auto">
                <a:xfrm>
                  <a:off x="6838484" y="4835998"/>
                  <a:ext cx="26263"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0" name="Rectangle 830"/>
                <p:cNvSpPr>
                  <a:spLocks noChangeArrowheads="1"/>
                </p:cNvSpPr>
                <p:nvPr/>
              </p:nvSpPr>
              <p:spPr bwMode="auto">
                <a:xfrm>
                  <a:off x="6838484" y="4855145"/>
                  <a:ext cx="26263"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1" name="Rectangle 831"/>
                <p:cNvSpPr>
                  <a:spLocks noChangeArrowheads="1"/>
                </p:cNvSpPr>
                <p:nvPr/>
              </p:nvSpPr>
              <p:spPr bwMode="auto">
                <a:xfrm>
                  <a:off x="6748108" y="4835998"/>
                  <a:ext cx="26263"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2" name="Rectangle 832"/>
                <p:cNvSpPr>
                  <a:spLocks noChangeArrowheads="1"/>
                </p:cNvSpPr>
                <p:nvPr/>
              </p:nvSpPr>
              <p:spPr bwMode="auto">
                <a:xfrm>
                  <a:off x="6748108" y="4855145"/>
                  <a:ext cx="26263"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3" name="Rectangle 833"/>
                <p:cNvSpPr>
                  <a:spLocks noChangeArrowheads="1"/>
                </p:cNvSpPr>
                <p:nvPr/>
              </p:nvSpPr>
              <p:spPr bwMode="auto">
                <a:xfrm>
                  <a:off x="6657732" y="4835998"/>
                  <a:ext cx="27036"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4" name="Rectangle 834"/>
                <p:cNvSpPr>
                  <a:spLocks noChangeArrowheads="1"/>
                </p:cNvSpPr>
                <p:nvPr/>
              </p:nvSpPr>
              <p:spPr bwMode="auto">
                <a:xfrm>
                  <a:off x="6657732" y="4855145"/>
                  <a:ext cx="27036"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5" name="Rectangle 835"/>
                <p:cNvSpPr>
                  <a:spLocks noChangeArrowheads="1"/>
                </p:cNvSpPr>
                <p:nvPr/>
              </p:nvSpPr>
              <p:spPr bwMode="auto">
                <a:xfrm>
                  <a:off x="6568128" y="4835998"/>
                  <a:ext cx="26263"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6" name="Rectangle 836"/>
                <p:cNvSpPr>
                  <a:spLocks noChangeArrowheads="1"/>
                </p:cNvSpPr>
                <p:nvPr/>
              </p:nvSpPr>
              <p:spPr bwMode="auto">
                <a:xfrm>
                  <a:off x="6568128" y="4855145"/>
                  <a:ext cx="26263"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grpSp>
          <p:sp>
            <p:nvSpPr>
              <p:cNvPr id="137" name="Freeform 882"/>
              <p:cNvSpPr>
                <a:spLocks noChangeAspect="1" noEditPoints="1"/>
              </p:cNvSpPr>
              <p:nvPr/>
            </p:nvSpPr>
            <p:spPr bwMode="auto">
              <a:xfrm>
                <a:off x="2381040" y="4773785"/>
                <a:ext cx="350398" cy="360000"/>
              </a:xfrm>
              <a:custGeom>
                <a:avLst/>
                <a:gdLst/>
                <a:ahLst/>
                <a:cxnLst>
                  <a:cxn ang="0">
                    <a:pos x="6" y="12"/>
                  </a:cxn>
                  <a:cxn ang="0">
                    <a:pos x="351" y="31"/>
                  </a:cxn>
                  <a:cxn ang="0">
                    <a:pos x="10" y="22"/>
                  </a:cxn>
                  <a:cxn ang="0">
                    <a:pos x="341" y="605"/>
                  </a:cxn>
                  <a:cxn ang="0">
                    <a:pos x="31" y="626"/>
                  </a:cxn>
                  <a:cxn ang="0">
                    <a:pos x="203" y="544"/>
                  </a:cxn>
                  <a:cxn ang="0">
                    <a:pos x="213" y="450"/>
                  </a:cxn>
                  <a:cxn ang="0">
                    <a:pos x="335" y="508"/>
                  </a:cxn>
                  <a:cxn ang="0">
                    <a:pos x="430" y="575"/>
                  </a:cxn>
                  <a:cxn ang="0">
                    <a:pos x="328" y="582"/>
                  </a:cxn>
                  <a:cxn ang="0">
                    <a:pos x="432" y="565"/>
                  </a:cxn>
                  <a:cxn ang="0">
                    <a:pos x="327" y="500"/>
                  </a:cxn>
                  <a:cxn ang="0">
                    <a:pos x="217" y="457"/>
                  </a:cxn>
                  <a:cxn ang="0">
                    <a:pos x="312" y="536"/>
                  </a:cxn>
                  <a:cxn ang="0">
                    <a:pos x="203" y="565"/>
                  </a:cxn>
                  <a:cxn ang="0">
                    <a:pos x="200" y="426"/>
                  </a:cxn>
                  <a:cxn ang="0">
                    <a:pos x="437" y="431"/>
                  </a:cxn>
                  <a:cxn ang="0">
                    <a:pos x="428" y="426"/>
                  </a:cxn>
                  <a:cxn ang="0">
                    <a:pos x="208" y="399"/>
                  </a:cxn>
                  <a:cxn ang="0">
                    <a:pos x="208" y="322"/>
                  </a:cxn>
                  <a:cxn ang="0">
                    <a:pos x="419" y="378"/>
                  </a:cxn>
                  <a:cxn ang="0">
                    <a:pos x="215" y="329"/>
                  </a:cxn>
                  <a:cxn ang="0">
                    <a:pos x="54" y="248"/>
                  </a:cxn>
                  <a:cxn ang="0">
                    <a:pos x="289" y="187"/>
                  </a:cxn>
                  <a:cxn ang="0">
                    <a:pos x="292" y="253"/>
                  </a:cxn>
                  <a:cxn ang="0">
                    <a:pos x="284" y="247"/>
                  </a:cxn>
                  <a:cxn ang="0">
                    <a:pos x="290" y="196"/>
                  </a:cxn>
                  <a:cxn ang="0">
                    <a:pos x="64" y="187"/>
                  </a:cxn>
                  <a:cxn ang="0">
                    <a:pos x="60" y="199"/>
                  </a:cxn>
                  <a:cxn ang="0">
                    <a:pos x="64" y="252"/>
                  </a:cxn>
                  <a:cxn ang="0">
                    <a:pos x="238" y="220"/>
                  </a:cxn>
                  <a:cxn ang="0">
                    <a:pos x="254" y="202"/>
                  </a:cxn>
                  <a:cxn ang="0">
                    <a:pos x="267" y="212"/>
                  </a:cxn>
                  <a:cxn ang="0">
                    <a:pos x="259" y="233"/>
                  </a:cxn>
                  <a:cxn ang="0">
                    <a:pos x="259" y="229"/>
                  </a:cxn>
                  <a:cxn ang="0">
                    <a:pos x="261" y="217"/>
                  </a:cxn>
                  <a:cxn ang="0">
                    <a:pos x="263" y="210"/>
                  </a:cxn>
                  <a:cxn ang="0">
                    <a:pos x="254" y="212"/>
                  </a:cxn>
                  <a:cxn ang="0">
                    <a:pos x="244" y="212"/>
                  </a:cxn>
                  <a:cxn ang="0">
                    <a:pos x="243" y="222"/>
                  </a:cxn>
                  <a:cxn ang="0">
                    <a:pos x="249" y="225"/>
                  </a:cxn>
                  <a:cxn ang="0">
                    <a:pos x="65" y="161"/>
                  </a:cxn>
                  <a:cxn ang="0">
                    <a:pos x="60" y="94"/>
                  </a:cxn>
                  <a:cxn ang="0">
                    <a:pos x="299" y="104"/>
                  </a:cxn>
                  <a:cxn ang="0">
                    <a:pos x="286" y="161"/>
                  </a:cxn>
                  <a:cxn ang="0">
                    <a:pos x="287" y="151"/>
                  </a:cxn>
                  <a:cxn ang="0">
                    <a:pos x="286" y="97"/>
                  </a:cxn>
                  <a:cxn ang="0">
                    <a:pos x="62" y="94"/>
                  </a:cxn>
                  <a:cxn ang="0">
                    <a:pos x="60" y="148"/>
                  </a:cxn>
                  <a:cxn ang="0">
                    <a:pos x="65" y="153"/>
                  </a:cxn>
                  <a:cxn ang="0">
                    <a:pos x="241" y="135"/>
                  </a:cxn>
                  <a:cxn ang="0">
                    <a:pos x="246" y="112"/>
                  </a:cxn>
                  <a:cxn ang="0">
                    <a:pos x="264" y="118"/>
                  </a:cxn>
                  <a:cxn ang="0">
                    <a:pos x="263" y="140"/>
                  </a:cxn>
                  <a:cxn ang="0">
                    <a:pos x="258" y="132"/>
                  </a:cxn>
                  <a:cxn ang="0">
                    <a:pos x="261" y="123"/>
                  </a:cxn>
                  <a:cxn ang="0">
                    <a:pos x="258" y="118"/>
                  </a:cxn>
                  <a:cxn ang="0">
                    <a:pos x="249" y="117"/>
                  </a:cxn>
                  <a:cxn ang="0">
                    <a:pos x="248" y="122"/>
                  </a:cxn>
                  <a:cxn ang="0">
                    <a:pos x="243" y="127"/>
                  </a:cxn>
                  <a:cxn ang="0">
                    <a:pos x="251" y="132"/>
                  </a:cxn>
                </a:cxnLst>
                <a:rect l="0" t="0" r="r" b="b"/>
                <a:pathLst>
                  <a:path w="442" h="626">
                    <a:moveTo>
                      <a:pt x="31" y="626"/>
                    </a:moveTo>
                    <a:lnTo>
                      <a:pt x="24" y="626"/>
                    </a:lnTo>
                    <a:lnTo>
                      <a:pt x="16" y="625"/>
                    </a:lnTo>
                    <a:lnTo>
                      <a:pt x="11" y="620"/>
                    </a:lnTo>
                    <a:lnTo>
                      <a:pt x="5" y="613"/>
                    </a:lnTo>
                    <a:lnTo>
                      <a:pt x="1" y="606"/>
                    </a:lnTo>
                    <a:lnTo>
                      <a:pt x="0" y="600"/>
                    </a:lnTo>
                    <a:lnTo>
                      <a:pt x="0" y="597"/>
                    </a:lnTo>
                    <a:lnTo>
                      <a:pt x="0" y="31"/>
                    </a:lnTo>
                    <a:lnTo>
                      <a:pt x="0" y="25"/>
                    </a:lnTo>
                    <a:lnTo>
                      <a:pt x="1" y="18"/>
                    </a:lnTo>
                    <a:lnTo>
                      <a:pt x="6" y="12"/>
                    </a:lnTo>
                    <a:lnTo>
                      <a:pt x="13" y="5"/>
                    </a:lnTo>
                    <a:lnTo>
                      <a:pt x="19" y="2"/>
                    </a:lnTo>
                    <a:lnTo>
                      <a:pt x="26" y="0"/>
                    </a:lnTo>
                    <a:lnTo>
                      <a:pt x="29" y="0"/>
                    </a:lnTo>
                    <a:lnTo>
                      <a:pt x="320" y="0"/>
                    </a:lnTo>
                    <a:lnTo>
                      <a:pt x="327" y="0"/>
                    </a:lnTo>
                    <a:lnTo>
                      <a:pt x="333" y="2"/>
                    </a:lnTo>
                    <a:lnTo>
                      <a:pt x="340" y="7"/>
                    </a:lnTo>
                    <a:lnTo>
                      <a:pt x="346" y="13"/>
                    </a:lnTo>
                    <a:lnTo>
                      <a:pt x="350" y="22"/>
                    </a:lnTo>
                    <a:lnTo>
                      <a:pt x="351" y="28"/>
                    </a:lnTo>
                    <a:lnTo>
                      <a:pt x="351" y="31"/>
                    </a:lnTo>
                    <a:lnTo>
                      <a:pt x="351" y="311"/>
                    </a:lnTo>
                    <a:lnTo>
                      <a:pt x="343" y="311"/>
                    </a:lnTo>
                    <a:lnTo>
                      <a:pt x="343" y="28"/>
                    </a:lnTo>
                    <a:lnTo>
                      <a:pt x="341" y="22"/>
                    </a:lnTo>
                    <a:lnTo>
                      <a:pt x="336" y="13"/>
                    </a:lnTo>
                    <a:lnTo>
                      <a:pt x="330" y="10"/>
                    </a:lnTo>
                    <a:lnTo>
                      <a:pt x="323" y="8"/>
                    </a:lnTo>
                    <a:lnTo>
                      <a:pt x="320" y="8"/>
                    </a:lnTo>
                    <a:lnTo>
                      <a:pt x="26" y="8"/>
                    </a:lnTo>
                    <a:lnTo>
                      <a:pt x="19" y="12"/>
                    </a:lnTo>
                    <a:lnTo>
                      <a:pt x="13" y="15"/>
                    </a:lnTo>
                    <a:lnTo>
                      <a:pt x="10" y="22"/>
                    </a:lnTo>
                    <a:lnTo>
                      <a:pt x="8" y="28"/>
                    </a:lnTo>
                    <a:lnTo>
                      <a:pt x="8" y="31"/>
                    </a:lnTo>
                    <a:lnTo>
                      <a:pt x="8" y="597"/>
                    </a:lnTo>
                    <a:lnTo>
                      <a:pt x="10" y="605"/>
                    </a:lnTo>
                    <a:lnTo>
                      <a:pt x="13" y="611"/>
                    </a:lnTo>
                    <a:lnTo>
                      <a:pt x="19" y="616"/>
                    </a:lnTo>
                    <a:lnTo>
                      <a:pt x="28" y="618"/>
                    </a:lnTo>
                    <a:lnTo>
                      <a:pt x="31" y="618"/>
                    </a:lnTo>
                    <a:lnTo>
                      <a:pt x="323" y="618"/>
                    </a:lnTo>
                    <a:lnTo>
                      <a:pt x="332" y="616"/>
                    </a:lnTo>
                    <a:lnTo>
                      <a:pt x="338" y="611"/>
                    </a:lnTo>
                    <a:lnTo>
                      <a:pt x="341" y="605"/>
                    </a:lnTo>
                    <a:lnTo>
                      <a:pt x="343" y="595"/>
                    </a:lnTo>
                    <a:lnTo>
                      <a:pt x="343" y="588"/>
                    </a:lnTo>
                    <a:lnTo>
                      <a:pt x="343" y="588"/>
                    </a:lnTo>
                    <a:lnTo>
                      <a:pt x="351" y="579"/>
                    </a:lnTo>
                    <a:lnTo>
                      <a:pt x="351" y="602"/>
                    </a:lnTo>
                    <a:lnTo>
                      <a:pt x="350" y="608"/>
                    </a:lnTo>
                    <a:lnTo>
                      <a:pt x="345" y="615"/>
                    </a:lnTo>
                    <a:lnTo>
                      <a:pt x="341" y="620"/>
                    </a:lnTo>
                    <a:lnTo>
                      <a:pt x="335" y="625"/>
                    </a:lnTo>
                    <a:lnTo>
                      <a:pt x="327" y="626"/>
                    </a:lnTo>
                    <a:lnTo>
                      <a:pt x="320" y="626"/>
                    </a:lnTo>
                    <a:lnTo>
                      <a:pt x="31" y="626"/>
                    </a:lnTo>
                    <a:close/>
                    <a:moveTo>
                      <a:pt x="318" y="593"/>
                    </a:moveTo>
                    <a:lnTo>
                      <a:pt x="309" y="592"/>
                    </a:lnTo>
                    <a:lnTo>
                      <a:pt x="299" y="587"/>
                    </a:lnTo>
                    <a:lnTo>
                      <a:pt x="292" y="580"/>
                    </a:lnTo>
                    <a:lnTo>
                      <a:pt x="289" y="575"/>
                    </a:lnTo>
                    <a:lnTo>
                      <a:pt x="202" y="574"/>
                    </a:lnTo>
                    <a:lnTo>
                      <a:pt x="197" y="570"/>
                    </a:lnTo>
                    <a:lnTo>
                      <a:pt x="197" y="567"/>
                    </a:lnTo>
                    <a:lnTo>
                      <a:pt x="197" y="565"/>
                    </a:lnTo>
                    <a:lnTo>
                      <a:pt x="197" y="549"/>
                    </a:lnTo>
                    <a:lnTo>
                      <a:pt x="200" y="546"/>
                    </a:lnTo>
                    <a:lnTo>
                      <a:pt x="203" y="544"/>
                    </a:lnTo>
                    <a:lnTo>
                      <a:pt x="207" y="544"/>
                    </a:lnTo>
                    <a:lnTo>
                      <a:pt x="289" y="544"/>
                    </a:lnTo>
                    <a:lnTo>
                      <a:pt x="295" y="536"/>
                    </a:lnTo>
                    <a:lnTo>
                      <a:pt x="302" y="529"/>
                    </a:lnTo>
                    <a:lnTo>
                      <a:pt x="302" y="508"/>
                    </a:lnTo>
                    <a:lnTo>
                      <a:pt x="212" y="506"/>
                    </a:lnTo>
                    <a:lnTo>
                      <a:pt x="205" y="503"/>
                    </a:lnTo>
                    <a:lnTo>
                      <a:pt x="202" y="498"/>
                    </a:lnTo>
                    <a:lnTo>
                      <a:pt x="200" y="491"/>
                    </a:lnTo>
                    <a:lnTo>
                      <a:pt x="200" y="460"/>
                    </a:lnTo>
                    <a:lnTo>
                      <a:pt x="205" y="454"/>
                    </a:lnTo>
                    <a:lnTo>
                      <a:pt x="213" y="450"/>
                    </a:lnTo>
                    <a:lnTo>
                      <a:pt x="221" y="449"/>
                    </a:lnTo>
                    <a:lnTo>
                      <a:pt x="415" y="449"/>
                    </a:lnTo>
                    <a:lnTo>
                      <a:pt x="420" y="449"/>
                    </a:lnTo>
                    <a:lnTo>
                      <a:pt x="430" y="454"/>
                    </a:lnTo>
                    <a:lnTo>
                      <a:pt x="435" y="459"/>
                    </a:lnTo>
                    <a:lnTo>
                      <a:pt x="437" y="465"/>
                    </a:lnTo>
                    <a:lnTo>
                      <a:pt x="437" y="491"/>
                    </a:lnTo>
                    <a:lnTo>
                      <a:pt x="435" y="498"/>
                    </a:lnTo>
                    <a:lnTo>
                      <a:pt x="432" y="503"/>
                    </a:lnTo>
                    <a:lnTo>
                      <a:pt x="425" y="506"/>
                    </a:lnTo>
                    <a:lnTo>
                      <a:pt x="415" y="508"/>
                    </a:lnTo>
                    <a:lnTo>
                      <a:pt x="335" y="508"/>
                    </a:lnTo>
                    <a:lnTo>
                      <a:pt x="335" y="531"/>
                    </a:lnTo>
                    <a:lnTo>
                      <a:pt x="341" y="536"/>
                    </a:lnTo>
                    <a:lnTo>
                      <a:pt x="346" y="541"/>
                    </a:lnTo>
                    <a:lnTo>
                      <a:pt x="348" y="544"/>
                    </a:lnTo>
                    <a:lnTo>
                      <a:pt x="433" y="544"/>
                    </a:lnTo>
                    <a:lnTo>
                      <a:pt x="437" y="546"/>
                    </a:lnTo>
                    <a:lnTo>
                      <a:pt x="440" y="549"/>
                    </a:lnTo>
                    <a:lnTo>
                      <a:pt x="442" y="554"/>
                    </a:lnTo>
                    <a:lnTo>
                      <a:pt x="440" y="569"/>
                    </a:lnTo>
                    <a:lnTo>
                      <a:pt x="438" y="572"/>
                    </a:lnTo>
                    <a:lnTo>
                      <a:pt x="435" y="575"/>
                    </a:lnTo>
                    <a:lnTo>
                      <a:pt x="430" y="575"/>
                    </a:lnTo>
                    <a:lnTo>
                      <a:pt x="348" y="575"/>
                    </a:lnTo>
                    <a:lnTo>
                      <a:pt x="341" y="583"/>
                    </a:lnTo>
                    <a:lnTo>
                      <a:pt x="335" y="588"/>
                    </a:lnTo>
                    <a:lnTo>
                      <a:pt x="325" y="592"/>
                    </a:lnTo>
                    <a:lnTo>
                      <a:pt x="318" y="593"/>
                    </a:lnTo>
                    <a:close/>
                    <a:moveTo>
                      <a:pt x="207" y="567"/>
                    </a:moveTo>
                    <a:lnTo>
                      <a:pt x="294" y="567"/>
                    </a:lnTo>
                    <a:lnTo>
                      <a:pt x="302" y="579"/>
                    </a:lnTo>
                    <a:lnTo>
                      <a:pt x="309" y="582"/>
                    </a:lnTo>
                    <a:lnTo>
                      <a:pt x="317" y="585"/>
                    </a:lnTo>
                    <a:lnTo>
                      <a:pt x="318" y="585"/>
                    </a:lnTo>
                    <a:lnTo>
                      <a:pt x="328" y="582"/>
                    </a:lnTo>
                    <a:lnTo>
                      <a:pt x="336" y="577"/>
                    </a:lnTo>
                    <a:lnTo>
                      <a:pt x="341" y="570"/>
                    </a:lnTo>
                    <a:lnTo>
                      <a:pt x="343" y="567"/>
                    </a:lnTo>
                    <a:lnTo>
                      <a:pt x="430" y="567"/>
                    </a:lnTo>
                    <a:lnTo>
                      <a:pt x="432" y="570"/>
                    </a:lnTo>
                    <a:lnTo>
                      <a:pt x="432" y="567"/>
                    </a:lnTo>
                    <a:lnTo>
                      <a:pt x="432" y="567"/>
                    </a:lnTo>
                    <a:lnTo>
                      <a:pt x="433" y="567"/>
                    </a:lnTo>
                    <a:lnTo>
                      <a:pt x="435" y="569"/>
                    </a:lnTo>
                    <a:lnTo>
                      <a:pt x="432" y="567"/>
                    </a:lnTo>
                    <a:lnTo>
                      <a:pt x="437" y="567"/>
                    </a:lnTo>
                    <a:lnTo>
                      <a:pt x="432" y="565"/>
                    </a:lnTo>
                    <a:lnTo>
                      <a:pt x="432" y="554"/>
                    </a:lnTo>
                    <a:lnTo>
                      <a:pt x="437" y="551"/>
                    </a:lnTo>
                    <a:lnTo>
                      <a:pt x="432" y="552"/>
                    </a:lnTo>
                    <a:lnTo>
                      <a:pt x="433" y="549"/>
                    </a:lnTo>
                    <a:lnTo>
                      <a:pt x="432" y="552"/>
                    </a:lnTo>
                    <a:lnTo>
                      <a:pt x="430" y="547"/>
                    </a:lnTo>
                    <a:lnTo>
                      <a:pt x="430" y="552"/>
                    </a:lnTo>
                    <a:lnTo>
                      <a:pt x="343" y="552"/>
                    </a:lnTo>
                    <a:lnTo>
                      <a:pt x="336" y="542"/>
                    </a:lnTo>
                    <a:lnTo>
                      <a:pt x="330" y="537"/>
                    </a:lnTo>
                    <a:lnTo>
                      <a:pt x="327" y="536"/>
                    </a:lnTo>
                    <a:lnTo>
                      <a:pt x="327" y="500"/>
                    </a:lnTo>
                    <a:lnTo>
                      <a:pt x="425" y="498"/>
                    </a:lnTo>
                    <a:lnTo>
                      <a:pt x="428" y="495"/>
                    </a:lnTo>
                    <a:lnTo>
                      <a:pt x="428" y="493"/>
                    </a:lnTo>
                    <a:lnTo>
                      <a:pt x="433" y="493"/>
                    </a:lnTo>
                    <a:lnTo>
                      <a:pt x="428" y="491"/>
                    </a:lnTo>
                    <a:lnTo>
                      <a:pt x="428" y="491"/>
                    </a:lnTo>
                    <a:lnTo>
                      <a:pt x="428" y="465"/>
                    </a:lnTo>
                    <a:lnTo>
                      <a:pt x="428" y="464"/>
                    </a:lnTo>
                    <a:lnTo>
                      <a:pt x="424" y="459"/>
                    </a:lnTo>
                    <a:lnTo>
                      <a:pt x="415" y="457"/>
                    </a:lnTo>
                    <a:lnTo>
                      <a:pt x="415" y="457"/>
                    </a:lnTo>
                    <a:lnTo>
                      <a:pt x="217" y="457"/>
                    </a:lnTo>
                    <a:lnTo>
                      <a:pt x="210" y="462"/>
                    </a:lnTo>
                    <a:lnTo>
                      <a:pt x="208" y="464"/>
                    </a:lnTo>
                    <a:lnTo>
                      <a:pt x="208" y="464"/>
                    </a:lnTo>
                    <a:lnTo>
                      <a:pt x="208" y="465"/>
                    </a:lnTo>
                    <a:lnTo>
                      <a:pt x="208" y="491"/>
                    </a:lnTo>
                    <a:lnTo>
                      <a:pt x="203" y="495"/>
                    </a:lnTo>
                    <a:lnTo>
                      <a:pt x="208" y="493"/>
                    </a:lnTo>
                    <a:lnTo>
                      <a:pt x="212" y="496"/>
                    </a:lnTo>
                    <a:lnTo>
                      <a:pt x="218" y="500"/>
                    </a:lnTo>
                    <a:lnTo>
                      <a:pt x="223" y="500"/>
                    </a:lnTo>
                    <a:lnTo>
                      <a:pt x="312" y="500"/>
                    </a:lnTo>
                    <a:lnTo>
                      <a:pt x="312" y="536"/>
                    </a:lnTo>
                    <a:lnTo>
                      <a:pt x="302" y="541"/>
                    </a:lnTo>
                    <a:lnTo>
                      <a:pt x="297" y="546"/>
                    </a:lnTo>
                    <a:lnTo>
                      <a:pt x="294" y="552"/>
                    </a:lnTo>
                    <a:lnTo>
                      <a:pt x="207" y="552"/>
                    </a:lnTo>
                    <a:lnTo>
                      <a:pt x="203" y="549"/>
                    </a:lnTo>
                    <a:lnTo>
                      <a:pt x="205" y="552"/>
                    </a:lnTo>
                    <a:lnTo>
                      <a:pt x="202" y="549"/>
                    </a:lnTo>
                    <a:lnTo>
                      <a:pt x="205" y="552"/>
                    </a:lnTo>
                    <a:lnTo>
                      <a:pt x="205" y="552"/>
                    </a:lnTo>
                    <a:lnTo>
                      <a:pt x="205" y="554"/>
                    </a:lnTo>
                    <a:lnTo>
                      <a:pt x="205" y="565"/>
                    </a:lnTo>
                    <a:lnTo>
                      <a:pt x="203" y="565"/>
                    </a:lnTo>
                    <a:lnTo>
                      <a:pt x="203" y="567"/>
                    </a:lnTo>
                    <a:lnTo>
                      <a:pt x="205" y="567"/>
                    </a:lnTo>
                    <a:lnTo>
                      <a:pt x="203" y="570"/>
                    </a:lnTo>
                    <a:lnTo>
                      <a:pt x="205" y="567"/>
                    </a:lnTo>
                    <a:lnTo>
                      <a:pt x="207" y="572"/>
                    </a:lnTo>
                    <a:lnTo>
                      <a:pt x="207" y="567"/>
                    </a:lnTo>
                    <a:close/>
                    <a:moveTo>
                      <a:pt x="221" y="444"/>
                    </a:moveTo>
                    <a:lnTo>
                      <a:pt x="213" y="442"/>
                    </a:lnTo>
                    <a:lnTo>
                      <a:pt x="207" y="439"/>
                    </a:lnTo>
                    <a:lnTo>
                      <a:pt x="202" y="434"/>
                    </a:lnTo>
                    <a:lnTo>
                      <a:pt x="200" y="429"/>
                    </a:lnTo>
                    <a:lnTo>
                      <a:pt x="200" y="426"/>
                    </a:lnTo>
                    <a:lnTo>
                      <a:pt x="200" y="394"/>
                    </a:lnTo>
                    <a:lnTo>
                      <a:pt x="203" y="391"/>
                    </a:lnTo>
                    <a:lnTo>
                      <a:pt x="210" y="386"/>
                    </a:lnTo>
                    <a:lnTo>
                      <a:pt x="220" y="383"/>
                    </a:lnTo>
                    <a:lnTo>
                      <a:pt x="221" y="383"/>
                    </a:lnTo>
                    <a:lnTo>
                      <a:pt x="419" y="383"/>
                    </a:lnTo>
                    <a:lnTo>
                      <a:pt x="427" y="386"/>
                    </a:lnTo>
                    <a:lnTo>
                      <a:pt x="433" y="391"/>
                    </a:lnTo>
                    <a:lnTo>
                      <a:pt x="437" y="396"/>
                    </a:lnTo>
                    <a:lnTo>
                      <a:pt x="437" y="401"/>
                    </a:lnTo>
                    <a:lnTo>
                      <a:pt x="437" y="426"/>
                    </a:lnTo>
                    <a:lnTo>
                      <a:pt x="437" y="431"/>
                    </a:lnTo>
                    <a:lnTo>
                      <a:pt x="433" y="436"/>
                    </a:lnTo>
                    <a:lnTo>
                      <a:pt x="427" y="441"/>
                    </a:lnTo>
                    <a:lnTo>
                      <a:pt x="419" y="444"/>
                    </a:lnTo>
                    <a:lnTo>
                      <a:pt x="415" y="444"/>
                    </a:lnTo>
                    <a:lnTo>
                      <a:pt x="221" y="444"/>
                    </a:lnTo>
                    <a:close/>
                    <a:moveTo>
                      <a:pt x="213" y="432"/>
                    </a:moveTo>
                    <a:lnTo>
                      <a:pt x="221" y="436"/>
                    </a:lnTo>
                    <a:lnTo>
                      <a:pt x="223" y="436"/>
                    </a:lnTo>
                    <a:lnTo>
                      <a:pt x="420" y="434"/>
                    </a:lnTo>
                    <a:lnTo>
                      <a:pt x="427" y="431"/>
                    </a:lnTo>
                    <a:lnTo>
                      <a:pt x="428" y="427"/>
                    </a:lnTo>
                    <a:lnTo>
                      <a:pt x="428" y="426"/>
                    </a:lnTo>
                    <a:lnTo>
                      <a:pt x="428" y="401"/>
                    </a:lnTo>
                    <a:lnTo>
                      <a:pt x="428" y="399"/>
                    </a:lnTo>
                    <a:lnTo>
                      <a:pt x="433" y="398"/>
                    </a:lnTo>
                    <a:lnTo>
                      <a:pt x="428" y="399"/>
                    </a:lnTo>
                    <a:lnTo>
                      <a:pt x="420" y="393"/>
                    </a:lnTo>
                    <a:lnTo>
                      <a:pt x="415" y="391"/>
                    </a:lnTo>
                    <a:lnTo>
                      <a:pt x="217" y="393"/>
                    </a:lnTo>
                    <a:lnTo>
                      <a:pt x="210" y="396"/>
                    </a:lnTo>
                    <a:lnTo>
                      <a:pt x="208" y="398"/>
                    </a:lnTo>
                    <a:lnTo>
                      <a:pt x="208" y="399"/>
                    </a:lnTo>
                    <a:lnTo>
                      <a:pt x="203" y="399"/>
                    </a:lnTo>
                    <a:lnTo>
                      <a:pt x="208" y="399"/>
                    </a:lnTo>
                    <a:lnTo>
                      <a:pt x="208" y="401"/>
                    </a:lnTo>
                    <a:lnTo>
                      <a:pt x="208" y="429"/>
                    </a:lnTo>
                    <a:lnTo>
                      <a:pt x="213" y="432"/>
                    </a:lnTo>
                    <a:close/>
                    <a:moveTo>
                      <a:pt x="221" y="378"/>
                    </a:moveTo>
                    <a:lnTo>
                      <a:pt x="213" y="376"/>
                    </a:lnTo>
                    <a:lnTo>
                      <a:pt x="205" y="373"/>
                    </a:lnTo>
                    <a:lnTo>
                      <a:pt x="200" y="367"/>
                    </a:lnTo>
                    <a:lnTo>
                      <a:pt x="200" y="363"/>
                    </a:lnTo>
                    <a:lnTo>
                      <a:pt x="200" y="362"/>
                    </a:lnTo>
                    <a:lnTo>
                      <a:pt x="200" y="332"/>
                    </a:lnTo>
                    <a:lnTo>
                      <a:pt x="202" y="327"/>
                    </a:lnTo>
                    <a:lnTo>
                      <a:pt x="208" y="322"/>
                    </a:lnTo>
                    <a:lnTo>
                      <a:pt x="217" y="319"/>
                    </a:lnTo>
                    <a:lnTo>
                      <a:pt x="221" y="319"/>
                    </a:lnTo>
                    <a:lnTo>
                      <a:pt x="420" y="319"/>
                    </a:lnTo>
                    <a:lnTo>
                      <a:pt x="428" y="322"/>
                    </a:lnTo>
                    <a:lnTo>
                      <a:pt x="433" y="325"/>
                    </a:lnTo>
                    <a:lnTo>
                      <a:pt x="437" y="332"/>
                    </a:lnTo>
                    <a:lnTo>
                      <a:pt x="437" y="335"/>
                    </a:lnTo>
                    <a:lnTo>
                      <a:pt x="437" y="362"/>
                    </a:lnTo>
                    <a:lnTo>
                      <a:pt x="435" y="368"/>
                    </a:lnTo>
                    <a:lnTo>
                      <a:pt x="433" y="371"/>
                    </a:lnTo>
                    <a:lnTo>
                      <a:pt x="427" y="376"/>
                    </a:lnTo>
                    <a:lnTo>
                      <a:pt x="419" y="378"/>
                    </a:lnTo>
                    <a:lnTo>
                      <a:pt x="415" y="378"/>
                    </a:lnTo>
                    <a:lnTo>
                      <a:pt x="221" y="378"/>
                    </a:lnTo>
                    <a:close/>
                    <a:moveTo>
                      <a:pt x="213" y="368"/>
                    </a:moveTo>
                    <a:lnTo>
                      <a:pt x="223" y="370"/>
                    </a:lnTo>
                    <a:lnTo>
                      <a:pt x="420" y="370"/>
                    </a:lnTo>
                    <a:lnTo>
                      <a:pt x="427" y="367"/>
                    </a:lnTo>
                    <a:lnTo>
                      <a:pt x="428" y="363"/>
                    </a:lnTo>
                    <a:lnTo>
                      <a:pt x="428" y="362"/>
                    </a:lnTo>
                    <a:lnTo>
                      <a:pt x="427" y="332"/>
                    </a:lnTo>
                    <a:lnTo>
                      <a:pt x="422" y="329"/>
                    </a:lnTo>
                    <a:lnTo>
                      <a:pt x="415" y="327"/>
                    </a:lnTo>
                    <a:lnTo>
                      <a:pt x="215" y="329"/>
                    </a:lnTo>
                    <a:lnTo>
                      <a:pt x="210" y="332"/>
                    </a:lnTo>
                    <a:lnTo>
                      <a:pt x="208" y="335"/>
                    </a:lnTo>
                    <a:lnTo>
                      <a:pt x="208" y="335"/>
                    </a:lnTo>
                    <a:lnTo>
                      <a:pt x="208" y="363"/>
                    </a:lnTo>
                    <a:lnTo>
                      <a:pt x="212" y="367"/>
                    </a:lnTo>
                    <a:lnTo>
                      <a:pt x="213" y="368"/>
                    </a:lnTo>
                    <a:close/>
                    <a:moveTo>
                      <a:pt x="69" y="256"/>
                    </a:moveTo>
                    <a:lnTo>
                      <a:pt x="65" y="256"/>
                    </a:lnTo>
                    <a:lnTo>
                      <a:pt x="59" y="253"/>
                    </a:lnTo>
                    <a:lnTo>
                      <a:pt x="60" y="250"/>
                    </a:lnTo>
                    <a:lnTo>
                      <a:pt x="57" y="252"/>
                    </a:lnTo>
                    <a:lnTo>
                      <a:pt x="54" y="248"/>
                    </a:lnTo>
                    <a:lnTo>
                      <a:pt x="52" y="242"/>
                    </a:lnTo>
                    <a:lnTo>
                      <a:pt x="52" y="240"/>
                    </a:lnTo>
                    <a:lnTo>
                      <a:pt x="54" y="192"/>
                    </a:lnTo>
                    <a:lnTo>
                      <a:pt x="56" y="187"/>
                    </a:lnTo>
                    <a:lnTo>
                      <a:pt x="57" y="186"/>
                    </a:lnTo>
                    <a:lnTo>
                      <a:pt x="60" y="189"/>
                    </a:lnTo>
                    <a:lnTo>
                      <a:pt x="59" y="184"/>
                    </a:lnTo>
                    <a:lnTo>
                      <a:pt x="62" y="183"/>
                    </a:lnTo>
                    <a:lnTo>
                      <a:pt x="69" y="181"/>
                    </a:lnTo>
                    <a:lnTo>
                      <a:pt x="287" y="183"/>
                    </a:lnTo>
                    <a:lnTo>
                      <a:pt x="292" y="184"/>
                    </a:lnTo>
                    <a:lnTo>
                      <a:pt x="289" y="187"/>
                    </a:lnTo>
                    <a:lnTo>
                      <a:pt x="292" y="186"/>
                    </a:lnTo>
                    <a:lnTo>
                      <a:pt x="295" y="189"/>
                    </a:lnTo>
                    <a:lnTo>
                      <a:pt x="292" y="192"/>
                    </a:lnTo>
                    <a:lnTo>
                      <a:pt x="297" y="191"/>
                    </a:lnTo>
                    <a:lnTo>
                      <a:pt x="299" y="194"/>
                    </a:lnTo>
                    <a:lnTo>
                      <a:pt x="299" y="199"/>
                    </a:lnTo>
                    <a:lnTo>
                      <a:pt x="299" y="240"/>
                    </a:lnTo>
                    <a:lnTo>
                      <a:pt x="297" y="247"/>
                    </a:lnTo>
                    <a:lnTo>
                      <a:pt x="297" y="247"/>
                    </a:lnTo>
                    <a:lnTo>
                      <a:pt x="292" y="247"/>
                    </a:lnTo>
                    <a:lnTo>
                      <a:pt x="297" y="248"/>
                    </a:lnTo>
                    <a:lnTo>
                      <a:pt x="292" y="253"/>
                    </a:lnTo>
                    <a:lnTo>
                      <a:pt x="289" y="250"/>
                    </a:lnTo>
                    <a:lnTo>
                      <a:pt x="292" y="253"/>
                    </a:lnTo>
                    <a:lnTo>
                      <a:pt x="286" y="256"/>
                    </a:lnTo>
                    <a:lnTo>
                      <a:pt x="282" y="256"/>
                    </a:lnTo>
                    <a:lnTo>
                      <a:pt x="69" y="256"/>
                    </a:lnTo>
                    <a:close/>
                    <a:moveTo>
                      <a:pt x="65" y="248"/>
                    </a:moveTo>
                    <a:lnTo>
                      <a:pt x="67" y="248"/>
                    </a:lnTo>
                    <a:lnTo>
                      <a:pt x="67" y="252"/>
                    </a:lnTo>
                    <a:lnTo>
                      <a:pt x="67" y="248"/>
                    </a:lnTo>
                    <a:lnTo>
                      <a:pt x="69" y="248"/>
                    </a:lnTo>
                    <a:lnTo>
                      <a:pt x="284" y="248"/>
                    </a:lnTo>
                    <a:lnTo>
                      <a:pt x="284" y="247"/>
                    </a:lnTo>
                    <a:lnTo>
                      <a:pt x="287" y="252"/>
                    </a:lnTo>
                    <a:lnTo>
                      <a:pt x="286" y="247"/>
                    </a:lnTo>
                    <a:lnTo>
                      <a:pt x="289" y="250"/>
                    </a:lnTo>
                    <a:lnTo>
                      <a:pt x="287" y="247"/>
                    </a:lnTo>
                    <a:lnTo>
                      <a:pt x="289" y="245"/>
                    </a:lnTo>
                    <a:lnTo>
                      <a:pt x="289" y="243"/>
                    </a:lnTo>
                    <a:lnTo>
                      <a:pt x="294" y="245"/>
                    </a:lnTo>
                    <a:lnTo>
                      <a:pt x="290" y="243"/>
                    </a:lnTo>
                    <a:lnTo>
                      <a:pt x="290" y="238"/>
                    </a:lnTo>
                    <a:lnTo>
                      <a:pt x="290" y="196"/>
                    </a:lnTo>
                    <a:lnTo>
                      <a:pt x="294" y="194"/>
                    </a:lnTo>
                    <a:lnTo>
                      <a:pt x="290" y="196"/>
                    </a:lnTo>
                    <a:lnTo>
                      <a:pt x="289" y="192"/>
                    </a:lnTo>
                    <a:lnTo>
                      <a:pt x="287" y="192"/>
                    </a:lnTo>
                    <a:lnTo>
                      <a:pt x="289" y="187"/>
                    </a:lnTo>
                    <a:lnTo>
                      <a:pt x="286" y="191"/>
                    </a:lnTo>
                    <a:lnTo>
                      <a:pt x="282" y="191"/>
                    </a:lnTo>
                    <a:lnTo>
                      <a:pt x="281" y="189"/>
                    </a:lnTo>
                    <a:lnTo>
                      <a:pt x="69" y="191"/>
                    </a:lnTo>
                    <a:lnTo>
                      <a:pt x="67" y="186"/>
                    </a:lnTo>
                    <a:lnTo>
                      <a:pt x="67" y="191"/>
                    </a:lnTo>
                    <a:lnTo>
                      <a:pt x="65" y="186"/>
                    </a:lnTo>
                    <a:lnTo>
                      <a:pt x="65" y="191"/>
                    </a:lnTo>
                    <a:lnTo>
                      <a:pt x="64" y="187"/>
                    </a:lnTo>
                    <a:lnTo>
                      <a:pt x="65" y="191"/>
                    </a:lnTo>
                    <a:lnTo>
                      <a:pt x="62" y="187"/>
                    </a:lnTo>
                    <a:lnTo>
                      <a:pt x="64" y="191"/>
                    </a:lnTo>
                    <a:lnTo>
                      <a:pt x="62" y="187"/>
                    </a:lnTo>
                    <a:lnTo>
                      <a:pt x="64" y="192"/>
                    </a:lnTo>
                    <a:lnTo>
                      <a:pt x="62" y="192"/>
                    </a:lnTo>
                    <a:lnTo>
                      <a:pt x="59" y="191"/>
                    </a:lnTo>
                    <a:lnTo>
                      <a:pt x="62" y="194"/>
                    </a:lnTo>
                    <a:lnTo>
                      <a:pt x="62" y="194"/>
                    </a:lnTo>
                    <a:lnTo>
                      <a:pt x="57" y="192"/>
                    </a:lnTo>
                    <a:lnTo>
                      <a:pt x="60" y="196"/>
                    </a:lnTo>
                    <a:lnTo>
                      <a:pt x="60" y="199"/>
                    </a:lnTo>
                    <a:lnTo>
                      <a:pt x="60" y="242"/>
                    </a:lnTo>
                    <a:lnTo>
                      <a:pt x="57" y="245"/>
                    </a:lnTo>
                    <a:lnTo>
                      <a:pt x="62" y="243"/>
                    </a:lnTo>
                    <a:lnTo>
                      <a:pt x="62" y="243"/>
                    </a:lnTo>
                    <a:lnTo>
                      <a:pt x="59" y="248"/>
                    </a:lnTo>
                    <a:lnTo>
                      <a:pt x="62" y="245"/>
                    </a:lnTo>
                    <a:lnTo>
                      <a:pt x="64" y="247"/>
                    </a:lnTo>
                    <a:lnTo>
                      <a:pt x="62" y="250"/>
                    </a:lnTo>
                    <a:lnTo>
                      <a:pt x="64" y="247"/>
                    </a:lnTo>
                    <a:lnTo>
                      <a:pt x="62" y="250"/>
                    </a:lnTo>
                    <a:lnTo>
                      <a:pt x="65" y="247"/>
                    </a:lnTo>
                    <a:lnTo>
                      <a:pt x="64" y="252"/>
                    </a:lnTo>
                    <a:lnTo>
                      <a:pt x="65" y="247"/>
                    </a:lnTo>
                    <a:lnTo>
                      <a:pt x="65" y="252"/>
                    </a:lnTo>
                    <a:lnTo>
                      <a:pt x="65" y="248"/>
                    </a:lnTo>
                    <a:close/>
                    <a:moveTo>
                      <a:pt x="254" y="235"/>
                    </a:moveTo>
                    <a:lnTo>
                      <a:pt x="249" y="235"/>
                    </a:lnTo>
                    <a:lnTo>
                      <a:pt x="251" y="230"/>
                    </a:lnTo>
                    <a:lnTo>
                      <a:pt x="249" y="233"/>
                    </a:lnTo>
                    <a:lnTo>
                      <a:pt x="244" y="232"/>
                    </a:lnTo>
                    <a:lnTo>
                      <a:pt x="240" y="227"/>
                    </a:lnTo>
                    <a:lnTo>
                      <a:pt x="243" y="224"/>
                    </a:lnTo>
                    <a:lnTo>
                      <a:pt x="240" y="225"/>
                    </a:lnTo>
                    <a:lnTo>
                      <a:pt x="238" y="220"/>
                    </a:lnTo>
                    <a:lnTo>
                      <a:pt x="240" y="214"/>
                    </a:lnTo>
                    <a:lnTo>
                      <a:pt x="240" y="212"/>
                    </a:lnTo>
                    <a:lnTo>
                      <a:pt x="243" y="214"/>
                    </a:lnTo>
                    <a:lnTo>
                      <a:pt x="240" y="212"/>
                    </a:lnTo>
                    <a:lnTo>
                      <a:pt x="243" y="207"/>
                    </a:lnTo>
                    <a:lnTo>
                      <a:pt x="246" y="210"/>
                    </a:lnTo>
                    <a:lnTo>
                      <a:pt x="243" y="207"/>
                    </a:lnTo>
                    <a:lnTo>
                      <a:pt x="248" y="204"/>
                    </a:lnTo>
                    <a:lnTo>
                      <a:pt x="249" y="204"/>
                    </a:lnTo>
                    <a:lnTo>
                      <a:pt x="251" y="207"/>
                    </a:lnTo>
                    <a:lnTo>
                      <a:pt x="249" y="204"/>
                    </a:lnTo>
                    <a:lnTo>
                      <a:pt x="254" y="202"/>
                    </a:lnTo>
                    <a:lnTo>
                      <a:pt x="258" y="204"/>
                    </a:lnTo>
                    <a:lnTo>
                      <a:pt x="258" y="207"/>
                    </a:lnTo>
                    <a:lnTo>
                      <a:pt x="259" y="204"/>
                    </a:lnTo>
                    <a:lnTo>
                      <a:pt x="261" y="204"/>
                    </a:lnTo>
                    <a:lnTo>
                      <a:pt x="259" y="209"/>
                    </a:lnTo>
                    <a:lnTo>
                      <a:pt x="263" y="206"/>
                    </a:lnTo>
                    <a:lnTo>
                      <a:pt x="266" y="209"/>
                    </a:lnTo>
                    <a:lnTo>
                      <a:pt x="264" y="212"/>
                    </a:lnTo>
                    <a:lnTo>
                      <a:pt x="267" y="210"/>
                    </a:lnTo>
                    <a:lnTo>
                      <a:pt x="267" y="210"/>
                    </a:lnTo>
                    <a:lnTo>
                      <a:pt x="264" y="214"/>
                    </a:lnTo>
                    <a:lnTo>
                      <a:pt x="267" y="212"/>
                    </a:lnTo>
                    <a:lnTo>
                      <a:pt x="269" y="214"/>
                    </a:lnTo>
                    <a:lnTo>
                      <a:pt x="266" y="215"/>
                    </a:lnTo>
                    <a:lnTo>
                      <a:pt x="269" y="215"/>
                    </a:lnTo>
                    <a:lnTo>
                      <a:pt x="269" y="219"/>
                    </a:lnTo>
                    <a:lnTo>
                      <a:pt x="269" y="224"/>
                    </a:lnTo>
                    <a:lnTo>
                      <a:pt x="264" y="224"/>
                    </a:lnTo>
                    <a:lnTo>
                      <a:pt x="269" y="225"/>
                    </a:lnTo>
                    <a:lnTo>
                      <a:pt x="267" y="227"/>
                    </a:lnTo>
                    <a:lnTo>
                      <a:pt x="264" y="225"/>
                    </a:lnTo>
                    <a:lnTo>
                      <a:pt x="266" y="229"/>
                    </a:lnTo>
                    <a:lnTo>
                      <a:pt x="261" y="233"/>
                    </a:lnTo>
                    <a:lnTo>
                      <a:pt x="259" y="233"/>
                    </a:lnTo>
                    <a:lnTo>
                      <a:pt x="258" y="230"/>
                    </a:lnTo>
                    <a:lnTo>
                      <a:pt x="258" y="235"/>
                    </a:lnTo>
                    <a:lnTo>
                      <a:pt x="254" y="235"/>
                    </a:lnTo>
                    <a:close/>
                    <a:moveTo>
                      <a:pt x="254" y="227"/>
                    </a:moveTo>
                    <a:lnTo>
                      <a:pt x="254" y="230"/>
                    </a:lnTo>
                    <a:lnTo>
                      <a:pt x="254" y="227"/>
                    </a:lnTo>
                    <a:lnTo>
                      <a:pt x="256" y="230"/>
                    </a:lnTo>
                    <a:lnTo>
                      <a:pt x="256" y="227"/>
                    </a:lnTo>
                    <a:lnTo>
                      <a:pt x="256" y="225"/>
                    </a:lnTo>
                    <a:lnTo>
                      <a:pt x="259" y="230"/>
                    </a:lnTo>
                    <a:lnTo>
                      <a:pt x="258" y="225"/>
                    </a:lnTo>
                    <a:lnTo>
                      <a:pt x="259" y="229"/>
                    </a:lnTo>
                    <a:lnTo>
                      <a:pt x="258" y="225"/>
                    </a:lnTo>
                    <a:lnTo>
                      <a:pt x="261" y="229"/>
                    </a:lnTo>
                    <a:lnTo>
                      <a:pt x="259" y="224"/>
                    </a:lnTo>
                    <a:lnTo>
                      <a:pt x="263" y="227"/>
                    </a:lnTo>
                    <a:lnTo>
                      <a:pt x="259" y="224"/>
                    </a:lnTo>
                    <a:lnTo>
                      <a:pt x="261" y="222"/>
                    </a:lnTo>
                    <a:lnTo>
                      <a:pt x="261" y="220"/>
                    </a:lnTo>
                    <a:lnTo>
                      <a:pt x="266" y="220"/>
                    </a:lnTo>
                    <a:lnTo>
                      <a:pt x="261" y="219"/>
                    </a:lnTo>
                    <a:lnTo>
                      <a:pt x="261" y="219"/>
                    </a:lnTo>
                    <a:lnTo>
                      <a:pt x="266" y="217"/>
                    </a:lnTo>
                    <a:lnTo>
                      <a:pt x="261" y="217"/>
                    </a:lnTo>
                    <a:lnTo>
                      <a:pt x="261" y="217"/>
                    </a:lnTo>
                    <a:lnTo>
                      <a:pt x="264" y="214"/>
                    </a:lnTo>
                    <a:lnTo>
                      <a:pt x="261" y="215"/>
                    </a:lnTo>
                    <a:lnTo>
                      <a:pt x="261" y="215"/>
                    </a:lnTo>
                    <a:lnTo>
                      <a:pt x="261" y="215"/>
                    </a:lnTo>
                    <a:lnTo>
                      <a:pt x="259" y="215"/>
                    </a:lnTo>
                    <a:lnTo>
                      <a:pt x="259" y="215"/>
                    </a:lnTo>
                    <a:lnTo>
                      <a:pt x="259" y="215"/>
                    </a:lnTo>
                    <a:lnTo>
                      <a:pt x="261" y="215"/>
                    </a:lnTo>
                    <a:lnTo>
                      <a:pt x="263" y="212"/>
                    </a:lnTo>
                    <a:lnTo>
                      <a:pt x="259" y="214"/>
                    </a:lnTo>
                    <a:lnTo>
                      <a:pt x="263" y="210"/>
                    </a:lnTo>
                    <a:lnTo>
                      <a:pt x="259" y="214"/>
                    </a:lnTo>
                    <a:lnTo>
                      <a:pt x="261" y="210"/>
                    </a:lnTo>
                    <a:lnTo>
                      <a:pt x="258" y="212"/>
                    </a:lnTo>
                    <a:lnTo>
                      <a:pt x="259" y="209"/>
                    </a:lnTo>
                    <a:lnTo>
                      <a:pt x="258" y="212"/>
                    </a:lnTo>
                    <a:lnTo>
                      <a:pt x="259" y="209"/>
                    </a:lnTo>
                    <a:lnTo>
                      <a:pt x="256" y="212"/>
                    </a:lnTo>
                    <a:lnTo>
                      <a:pt x="256" y="212"/>
                    </a:lnTo>
                    <a:lnTo>
                      <a:pt x="256" y="207"/>
                    </a:lnTo>
                    <a:lnTo>
                      <a:pt x="254" y="212"/>
                    </a:lnTo>
                    <a:lnTo>
                      <a:pt x="254" y="207"/>
                    </a:lnTo>
                    <a:lnTo>
                      <a:pt x="254" y="212"/>
                    </a:lnTo>
                    <a:lnTo>
                      <a:pt x="253" y="212"/>
                    </a:lnTo>
                    <a:lnTo>
                      <a:pt x="253" y="207"/>
                    </a:lnTo>
                    <a:lnTo>
                      <a:pt x="253" y="212"/>
                    </a:lnTo>
                    <a:lnTo>
                      <a:pt x="251" y="212"/>
                    </a:lnTo>
                    <a:lnTo>
                      <a:pt x="249" y="209"/>
                    </a:lnTo>
                    <a:lnTo>
                      <a:pt x="251" y="212"/>
                    </a:lnTo>
                    <a:lnTo>
                      <a:pt x="248" y="209"/>
                    </a:lnTo>
                    <a:lnTo>
                      <a:pt x="249" y="212"/>
                    </a:lnTo>
                    <a:lnTo>
                      <a:pt x="248" y="214"/>
                    </a:lnTo>
                    <a:lnTo>
                      <a:pt x="244" y="212"/>
                    </a:lnTo>
                    <a:lnTo>
                      <a:pt x="248" y="214"/>
                    </a:lnTo>
                    <a:lnTo>
                      <a:pt x="244" y="212"/>
                    </a:lnTo>
                    <a:lnTo>
                      <a:pt x="248" y="215"/>
                    </a:lnTo>
                    <a:lnTo>
                      <a:pt x="248" y="215"/>
                    </a:lnTo>
                    <a:lnTo>
                      <a:pt x="243" y="214"/>
                    </a:lnTo>
                    <a:lnTo>
                      <a:pt x="246" y="217"/>
                    </a:lnTo>
                    <a:lnTo>
                      <a:pt x="243" y="215"/>
                    </a:lnTo>
                    <a:lnTo>
                      <a:pt x="246" y="217"/>
                    </a:lnTo>
                    <a:lnTo>
                      <a:pt x="243" y="217"/>
                    </a:lnTo>
                    <a:lnTo>
                      <a:pt x="246" y="219"/>
                    </a:lnTo>
                    <a:lnTo>
                      <a:pt x="246" y="220"/>
                    </a:lnTo>
                    <a:lnTo>
                      <a:pt x="243" y="220"/>
                    </a:lnTo>
                    <a:lnTo>
                      <a:pt x="246" y="220"/>
                    </a:lnTo>
                    <a:lnTo>
                      <a:pt x="243" y="222"/>
                    </a:lnTo>
                    <a:lnTo>
                      <a:pt x="246" y="222"/>
                    </a:lnTo>
                    <a:lnTo>
                      <a:pt x="243" y="224"/>
                    </a:lnTo>
                    <a:lnTo>
                      <a:pt x="248" y="222"/>
                    </a:lnTo>
                    <a:lnTo>
                      <a:pt x="248" y="222"/>
                    </a:lnTo>
                    <a:lnTo>
                      <a:pt x="244" y="225"/>
                    </a:lnTo>
                    <a:lnTo>
                      <a:pt x="248" y="224"/>
                    </a:lnTo>
                    <a:lnTo>
                      <a:pt x="244" y="227"/>
                    </a:lnTo>
                    <a:lnTo>
                      <a:pt x="246" y="225"/>
                    </a:lnTo>
                    <a:lnTo>
                      <a:pt x="248" y="224"/>
                    </a:lnTo>
                    <a:lnTo>
                      <a:pt x="248" y="224"/>
                    </a:lnTo>
                    <a:lnTo>
                      <a:pt x="246" y="227"/>
                    </a:lnTo>
                    <a:lnTo>
                      <a:pt x="249" y="225"/>
                    </a:lnTo>
                    <a:lnTo>
                      <a:pt x="246" y="229"/>
                    </a:lnTo>
                    <a:lnTo>
                      <a:pt x="249" y="225"/>
                    </a:lnTo>
                    <a:lnTo>
                      <a:pt x="248" y="229"/>
                    </a:lnTo>
                    <a:lnTo>
                      <a:pt x="251" y="225"/>
                    </a:lnTo>
                    <a:lnTo>
                      <a:pt x="249" y="230"/>
                    </a:lnTo>
                    <a:lnTo>
                      <a:pt x="251" y="225"/>
                    </a:lnTo>
                    <a:lnTo>
                      <a:pt x="253" y="227"/>
                    </a:lnTo>
                    <a:lnTo>
                      <a:pt x="253" y="230"/>
                    </a:lnTo>
                    <a:lnTo>
                      <a:pt x="253" y="227"/>
                    </a:lnTo>
                    <a:lnTo>
                      <a:pt x="254" y="227"/>
                    </a:lnTo>
                    <a:close/>
                    <a:moveTo>
                      <a:pt x="69" y="163"/>
                    </a:moveTo>
                    <a:lnTo>
                      <a:pt x="65" y="161"/>
                    </a:lnTo>
                    <a:lnTo>
                      <a:pt x="59" y="158"/>
                    </a:lnTo>
                    <a:lnTo>
                      <a:pt x="60" y="155"/>
                    </a:lnTo>
                    <a:lnTo>
                      <a:pt x="57" y="158"/>
                    </a:lnTo>
                    <a:lnTo>
                      <a:pt x="57" y="158"/>
                    </a:lnTo>
                    <a:lnTo>
                      <a:pt x="60" y="155"/>
                    </a:lnTo>
                    <a:lnTo>
                      <a:pt x="57" y="156"/>
                    </a:lnTo>
                    <a:lnTo>
                      <a:pt x="52" y="150"/>
                    </a:lnTo>
                    <a:lnTo>
                      <a:pt x="52" y="145"/>
                    </a:lnTo>
                    <a:lnTo>
                      <a:pt x="54" y="97"/>
                    </a:lnTo>
                    <a:lnTo>
                      <a:pt x="56" y="94"/>
                    </a:lnTo>
                    <a:lnTo>
                      <a:pt x="57" y="91"/>
                    </a:lnTo>
                    <a:lnTo>
                      <a:pt x="60" y="94"/>
                    </a:lnTo>
                    <a:lnTo>
                      <a:pt x="59" y="91"/>
                    </a:lnTo>
                    <a:lnTo>
                      <a:pt x="62" y="89"/>
                    </a:lnTo>
                    <a:lnTo>
                      <a:pt x="69" y="87"/>
                    </a:lnTo>
                    <a:lnTo>
                      <a:pt x="287" y="87"/>
                    </a:lnTo>
                    <a:lnTo>
                      <a:pt x="292" y="91"/>
                    </a:lnTo>
                    <a:lnTo>
                      <a:pt x="289" y="94"/>
                    </a:lnTo>
                    <a:lnTo>
                      <a:pt x="292" y="91"/>
                    </a:lnTo>
                    <a:lnTo>
                      <a:pt x="295" y="95"/>
                    </a:lnTo>
                    <a:lnTo>
                      <a:pt x="292" y="97"/>
                    </a:lnTo>
                    <a:lnTo>
                      <a:pt x="297" y="95"/>
                    </a:lnTo>
                    <a:lnTo>
                      <a:pt x="299" y="102"/>
                    </a:lnTo>
                    <a:lnTo>
                      <a:pt x="299" y="104"/>
                    </a:lnTo>
                    <a:lnTo>
                      <a:pt x="299" y="145"/>
                    </a:lnTo>
                    <a:lnTo>
                      <a:pt x="297" y="151"/>
                    </a:lnTo>
                    <a:lnTo>
                      <a:pt x="297" y="153"/>
                    </a:lnTo>
                    <a:lnTo>
                      <a:pt x="292" y="151"/>
                    </a:lnTo>
                    <a:lnTo>
                      <a:pt x="297" y="153"/>
                    </a:lnTo>
                    <a:lnTo>
                      <a:pt x="294" y="156"/>
                    </a:lnTo>
                    <a:lnTo>
                      <a:pt x="290" y="155"/>
                    </a:lnTo>
                    <a:lnTo>
                      <a:pt x="294" y="156"/>
                    </a:lnTo>
                    <a:lnTo>
                      <a:pt x="292" y="158"/>
                    </a:lnTo>
                    <a:lnTo>
                      <a:pt x="289" y="155"/>
                    </a:lnTo>
                    <a:lnTo>
                      <a:pt x="292" y="158"/>
                    </a:lnTo>
                    <a:lnTo>
                      <a:pt x="286" y="161"/>
                    </a:lnTo>
                    <a:lnTo>
                      <a:pt x="282" y="163"/>
                    </a:lnTo>
                    <a:lnTo>
                      <a:pt x="69" y="163"/>
                    </a:lnTo>
                    <a:close/>
                    <a:moveTo>
                      <a:pt x="67" y="153"/>
                    </a:moveTo>
                    <a:lnTo>
                      <a:pt x="67" y="158"/>
                    </a:lnTo>
                    <a:lnTo>
                      <a:pt x="67" y="153"/>
                    </a:lnTo>
                    <a:lnTo>
                      <a:pt x="69" y="153"/>
                    </a:lnTo>
                    <a:lnTo>
                      <a:pt x="282" y="153"/>
                    </a:lnTo>
                    <a:lnTo>
                      <a:pt x="286" y="153"/>
                    </a:lnTo>
                    <a:lnTo>
                      <a:pt x="287" y="156"/>
                    </a:lnTo>
                    <a:lnTo>
                      <a:pt x="286" y="153"/>
                    </a:lnTo>
                    <a:lnTo>
                      <a:pt x="289" y="156"/>
                    </a:lnTo>
                    <a:lnTo>
                      <a:pt x="287" y="151"/>
                    </a:lnTo>
                    <a:lnTo>
                      <a:pt x="289" y="150"/>
                    </a:lnTo>
                    <a:lnTo>
                      <a:pt x="289" y="150"/>
                    </a:lnTo>
                    <a:lnTo>
                      <a:pt x="294" y="151"/>
                    </a:lnTo>
                    <a:lnTo>
                      <a:pt x="290" y="148"/>
                    </a:lnTo>
                    <a:lnTo>
                      <a:pt x="290" y="148"/>
                    </a:lnTo>
                    <a:lnTo>
                      <a:pt x="294" y="148"/>
                    </a:lnTo>
                    <a:lnTo>
                      <a:pt x="290" y="146"/>
                    </a:lnTo>
                    <a:lnTo>
                      <a:pt x="290" y="145"/>
                    </a:lnTo>
                    <a:lnTo>
                      <a:pt x="289" y="100"/>
                    </a:lnTo>
                    <a:lnTo>
                      <a:pt x="287" y="97"/>
                    </a:lnTo>
                    <a:lnTo>
                      <a:pt x="289" y="94"/>
                    </a:lnTo>
                    <a:lnTo>
                      <a:pt x="286" y="97"/>
                    </a:lnTo>
                    <a:lnTo>
                      <a:pt x="282" y="95"/>
                    </a:lnTo>
                    <a:lnTo>
                      <a:pt x="281" y="95"/>
                    </a:lnTo>
                    <a:lnTo>
                      <a:pt x="69" y="95"/>
                    </a:lnTo>
                    <a:lnTo>
                      <a:pt x="67" y="92"/>
                    </a:lnTo>
                    <a:lnTo>
                      <a:pt x="67" y="95"/>
                    </a:lnTo>
                    <a:lnTo>
                      <a:pt x="65" y="92"/>
                    </a:lnTo>
                    <a:lnTo>
                      <a:pt x="65" y="95"/>
                    </a:lnTo>
                    <a:lnTo>
                      <a:pt x="64" y="92"/>
                    </a:lnTo>
                    <a:lnTo>
                      <a:pt x="65" y="97"/>
                    </a:lnTo>
                    <a:lnTo>
                      <a:pt x="62" y="92"/>
                    </a:lnTo>
                    <a:lnTo>
                      <a:pt x="64" y="97"/>
                    </a:lnTo>
                    <a:lnTo>
                      <a:pt x="62" y="94"/>
                    </a:lnTo>
                    <a:lnTo>
                      <a:pt x="64" y="97"/>
                    </a:lnTo>
                    <a:lnTo>
                      <a:pt x="62" y="99"/>
                    </a:lnTo>
                    <a:lnTo>
                      <a:pt x="59" y="95"/>
                    </a:lnTo>
                    <a:lnTo>
                      <a:pt x="62" y="99"/>
                    </a:lnTo>
                    <a:lnTo>
                      <a:pt x="62" y="100"/>
                    </a:lnTo>
                    <a:lnTo>
                      <a:pt x="57" y="99"/>
                    </a:lnTo>
                    <a:lnTo>
                      <a:pt x="60" y="100"/>
                    </a:lnTo>
                    <a:lnTo>
                      <a:pt x="60" y="104"/>
                    </a:lnTo>
                    <a:lnTo>
                      <a:pt x="60" y="146"/>
                    </a:lnTo>
                    <a:lnTo>
                      <a:pt x="57" y="148"/>
                    </a:lnTo>
                    <a:lnTo>
                      <a:pt x="60" y="148"/>
                    </a:lnTo>
                    <a:lnTo>
                      <a:pt x="60" y="148"/>
                    </a:lnTo>
                    <a:lnTo>
                      <a:pt x="57" y="151"/>
                    </a:lnTo>
                    <a:lnTo>
                      <a:pt x="62" y="150"/>
                    </a:lnTo>
                    <a:lnTo>
                      <a:pt x="62" y="150"/>
                    </a:lnTo>
                    <a:lnTo>
                      <a:pt x="59" y="153"/>
                    </a:lnTo>
                    <a:lnTo>
                      <a:pt x="62" y="151"/>
                    </a:lnTo>
                    <a:lnTo>
                      <a:pt x="64" y="151"/>
                    </a:lnTo>
                    <a:lnTo>
                      <a:pt x="62" y="156"/>
                    </a:lnTo>
                    <a:lnTo>
                      <a:pt x="65" y="153"/>
                    </a:lnTo>
                    <a:lnTo>
                      <a:pt x="62" y="156"/>
                    </a:lnTo>
                    <a:lnTo>
                      <a:pt x="65" y="153"/>
                    </a:lnTo>
                    <a:lnTo>
                      <a:pt x="64" y="156"/>
                    </a:lnTo>
                    <a:lnTo>
                      <a:pt x="65" y="153"/>
                    </a:lnTo>
                    <a:lnTo>
                      <a:pt x="65" y="158"/>
                    </a:lnTo>
                    <a:lnTo>
                      <a:pt x="67" y="153"/>
                    </a:lnTo>
                    <a:close/>
                    <a:moveTo>
                      <a:pt x="254" y="141"/>
                    </a:moveTo>
                    <a:lnTo>
                      <a:pt x="248" y="140"/>
                    </a:lnTo>
                    <a:lnTo>
                      <a:pt x="249" y="137"/>
                    </a:lnTo>
                    <a:lnTo>
                      <a:pt x="248" y="140"/>
                    </a:lnTo>
                    <a:lnTo>
                      <a:pt x="246" y="140"/>
                    </a:lnTo>
                    <a:lnTo>
                      <a:pt x="248" y="135"/>
                    </a:lnTo>
                    <a:lnTo>
                      <a:pt x="244" y="138"/>
                    </a:lnTo>
                    <a:lnTo>
                      <a:pt x="241" y="135"/>
                    </a:lnTo>
                    <a:lnTo>
                      <a:pt x="244" y="133"/>
                    </a:lnTo>
                    <a:lnTo>
                      <a:pt x="241" y="135"/>
                    </a:lnTo>
                    <a:lnTo>
                      <a:pt x="238" y="128"/>
                    </a:lnTo>
                    <a:lnTo>
                      <a:pt x="238" y="125"/>
                    </a:lnTo>
                    <a:lnTo>
                      <a:pt x="240" y="118"/>
                    </a:lnTo>
                    <a:lnTo>
                      <a:pt x="243" y="120"/>
                    </a:lnTo>
                    <a:lnTo>
                      <a:pt x="240" y="118"/>
                    </a:lnTo>
                    <a:lnTo>
                      <a:pt x="241" y="115"/>
                    </a:lnTo>
                    <a:lnTo>
                      <a:pt x="244" y="118"/>
                    </a:lnTo>
                    <a:lnTo>
                      <a:pt x="241" y="115"/>
                    </a:lnTo>
                    <a:lnTo>
                      <a:pt x="243" y="115"/>
                    </a:lnTo>
                    <a:lnTo>
                      <a:pt x="246" y="117"/>
                    </a:lnTo>
                    <a:lnTo>
                      <a:pt x="243" y="114"/>
                    </a:lnTo>
                    <a:lnTo>
                      <a:pt x="246" y="112"/>
                    </a:lnTo>
                    <a:lnTo>
                      <a:pt x="248" y="115"/>
                    </a:lnTo>
                    <a:lnTo>
                      <a:pt x="246" y="112"/>
                    </a:lnTo>
                    <a:lnTo>
                      <a:pt x="251" y="110"/>
                    </a:lnTo>
                    <a:lnTo>
                      <a:pt x="253" y="114"/>
                    </a:lnTo>
                    <a:lnTo>
                      <a:pt x="251" y="110"/>
                    </a:lnTo>
                    <a:lnTo>
                      <a:pt x="254" y="110"/>
                    </a:lnTo>
                    <a:lnTo>
                      <a:pt x="261" y="112"/>
                    </a:lnTo>
                    <a:lnTo>
                      <a:pt x="264" y="114"/>
                    </a:lnTo>
                    <a:lnTo>
                      <a:pt x="261" y="117"/>
                    </a:lnTo>
                    <a:lnTo>
                      <a:pt x="264" y="114"/>
                    </a:lnTo>
                    <a:lnTo>
                      <a:pt x="266" y="117"/>
                    </a:lnTo>
                    <a:lnTo>
                      <a:pt x="264" y="118"/>
                    </a:lnTo>
                    <a:lnTo>
                      <a:pt x="267" y="117"/>
                    </a:lnTo>
                    <a:lnTo>
                      <a:pt x="269" y="122"/>
                    </a:lnTo>
                    <a:lnTo>
                      <a:pt x="266" y="123"/>
                    </a:lnTo>
                    <a:lnTo>
                      <a:pt x="269" y="122"/>
                    </a:lnTo>
                    <a:lnTo>
                      <a:pt x="269" y="125"/>
                    </a:lnTo>
                    <a:lnTo>
                      <a:pt x="267" y="133"/>
                    </a:lnTo>
                    <a:lnTo>
                      <a:pt x="264" y="132"/>
                    </a:lnTo>
                    <a:lnTo>
                      <a:pt x="267" y="133"/>
                    </a:lnTo>
                    <a:lnTo>
                      <a:pt x="266" y="137"/>
                    </a:lnTo>
                    <a:lnTo>
                      <a:pt x="263" y="138"/>
                    </a:lnTo>
                    <a:lnTo>
                      <a:pt x="261" y="135"/>
                    </a:lnTo>
                    <a:lnTo>
                      <a:pt x="263" y="140"/>
                    </a:lnTo>
                    <a:lnTo>
                      <a:pt x="256" y="141"/>
                    </a:lnTo>
                    <a:lnTo>
                      <a:pt x="254" y="141"/>
                    </a:lnTo>
                    <a:close/>
                    <a:moveTo>
                      <a:pt x="254" y="133"/>
                    </a:moveTo>
                    <a:lnTo>
                      <a:pt x="254" y="137"/>
                    </a:lnTo>
                    <a:lnTo>
                      <a:pt x="254" y="133"/>
                    </a:lnTo>
                    <a:lnTo>
                      <a:pt x="256" y="137"/>
                    </a:lnTo>
                    <a:lnTo>
                      <a:pt x="256" y="133"/>
                    </a:lnTo>
                    <a:lnTo>
                      <a:pt x="258" y="137"/>
                    </a:lnTo>
                    <a:lnTo>
                      <a:pt x="256" y="132"/>
                    </a:lnTo>
                    <a:lnTo>
                      <a:pt x="259" y="137"/>
                    </a:lnTo>
                    <a:lnTo>
                      <a:pt x="258" y="132"/>
                    </a:lnTo>
                    <a:lnTo>
                      <a:pt x="258" y="132"/>
                    </a:lnTo>
                    <a:lnTo>
                      <a:pt x="261" y="135"/>
                    </a:lnTo>
                    <a:lnTo>
                      <a:pt x="259" y="132"/>
                    </a:lnTo>
                    <a:lnTo>
                      <a:pt x="263" y="133"/>
                    </a:lnTo>
                    <a:lnTo>
                      <a:pt x="259" y="130"/>
                    </a:lnTo>
                    <a:lnTo>
                      <a:pt x="261" y="127"/>
                    </a:lnTo>
                    <a:lnTo>
                      <a:pt x="266" y="127"/>
                    </a:lnTo>
                    <a:lnTo>
                      <a:pt x="261" y="127"/>
                    </a:lnTo>
                    <a:lnTo>
                      <a:pt x="266" y="127"/>
                    </a:lnTo>
                    <a:lnTo>
                      <a:pt x="261" y="125"/>
                    </a:lnTo>
                    <a:lnTo>
                      <a:pt x="261" y="125"/>
                    </a:lnTo>
                    <a:lnTo>
                      <a:pt x="266" y="123"/>
                    </a:lnTo>
                    <a:lnTo>
                      <a:pt x="261" y="123"/>
                    </a:lnTo>
                    <a:lnTo>
                      <a:pt x="261" y="123"/>
                    </a:lnTo>
                    <a:lnTo>
                      <a:pt x="264" y="120"/>
                    </a:lnTo>
                    <a:lnTo>
                      <a:pt x="261" y="122"/>
                    </a:lnTo>
                    <a:lnTo>
                      <a:pt x="259" y="120"/>
                    </a:lnTo>
                    <a:lnTo>
                      <a:pt x="263" y="118"/>
                    </a:lnTo>
                    <a:lnTo>
                      <a:pt x="259" y="120"/>
                    </a:lnTo>
                    <a:lnTo>
                      <a:pt x="261" y="117"/>
                    </a:lnTo>
                    <a:lnTo>
                      <a:pt x="258" y="120"/>
                    </a:lnTo>
                    <a:lnTo>
                      <a:pt x="258" y="118"/>
                    </a:lnTo>
                    <a:lnTo>
                      <a:pt x="259" y="117"/>
                    </a:lnTo>
                    <a:lnTo>
                      <a:pt x="261" y="115"/>
                    </a:lnTo>
                    <a:lnTo>
                      <a:pt x="258" y="118"/>
                    </a:lnTo>
                    <a:lnTo>
                      <a:pt x="259" y="115"/>
                    </a:lnTo>
                    <a:lnTo>
                      <a:pt x="256" y="118"/>
                    </a:lnTo>
                    <a:lnTo>
                      <a:pt x="258" y="115"/>
                    </a:lnTo>
                    <a:lnTo>
                      <a:pt x="256" y="118"/>
                    </a:lnTo>
                    <a:lnTo>
                      <a:pt x="256" y="114"/>
                    </a:lnTo>
                    <a:lnTo>
                      <a:pt x="254" y="118"/>
                    </a:lnTo>
                    <a:lnTo>
                      <a:pt x="253" y="118"/>
                    </a:lnTo>
                    <a:lnTo>
                      <a:pt x="253" y="118"/>
                    </a:lnTo>
                    <a:lnTo>
                      <a:pt x="251" y="114"/>
                    </a:lnTo>
                    <a:lnTo>
                      <a:pt x="251" y="118"/>
                    </a:lnTo>
                    <a:lnTo>
                      <a:pt x="249" y="115"/>
                    </a:lnTo>
                    <a:lnTo>
                      <a:pt x="249" y="117"/>
                    </a:lnTo>
                    <a:lnTo>
                      <a:pt x="251" y="118"/>
                    </a:lnTo>
                    <a:lnTo>
                      <a:pt x="251" y="118"/>
                    </a:lnTo>
                    <a:lnTo>
                      <a:pt x="248" y="115"/>
                    </a:lnTo>
                    <a:lnTo>
                      <a:pt x="249" y="120"/>
                    </a:lnTo>
                    <a:lnTo>
                      <a:pt x="246" y="117"/>
                    </a:lnTo>
                    <a:lnTo>
                      <a:pt x="249" y="120"/>
                    </a:lnTo>
                    <a:lnTo>
                      <a:pt x="248" y="120"/>
                    </a:lnTo>
                    <a:lnTo>
                      <a:pt x="248" y="120"/>
                    </a:lnTo>
                    <a:lnTo>
                      <a:pt x="248" y="120"/>
                    </a:lnTo>
                    <a:lnTo>
                      <a:pt x="248" y="120"/>
                    </a:lnTo>
                    <a:lnTo>
                      <a:pt x="244" y="118"/>
                    </a:lnTo>
                    <a:lnTo>
                      <a:pt x="248" y="122"/>
                    </a:lnTo>
                    <a:lnTo>
                      <a:pt x="244" y="120"/>
                    </a:lnTo>
                    <a:lnTo>
                      <a:pt x="248" y="122"/>
                    </a:lnTo>
                    <a:lnTo>
                      <a:pt x="246" y="123"/>
                    </a:lnTo>
                    <a:lnTo>
                      <a:pt x="243" y="122"/>
                    </a:lnTo>
                    <a:lnTo>
                      <a:pt x="246" y="123"/>
                    </a:lnTo>
                    <a:lnTo>
                      <a:pt x="243" y="123"/>
                    </a:lnTo>
                    <a:lnTo>
                      <a:pt x="246" y="125"/>
                    </a:lnTo>
                    <a:lnTo>
                      <a:pt x="243" y="125"/>
                    </a:lnTo>
                    <a:lnTo>
                      <a:pt x="246" y="125"/>
                    </a:lnTo>
                    <a:lnTo>
                      <a:pt x="243" y="125"/>
                    </a:lnTo>
                    <a:lnTo>
                      <a:pt x="246" y="127"/>
                    </a:lnTo>
                    <a:lnTo>
                      <a:pt x="243" y="127"/>
                    </a:lnTo>
                    <a:lnTo>
                      <a:pt x="246" y="127"/>
                    </a:lnTo>
                    <a:lnTo>
                      <a:pt x="243" y="128"/>
                    </a:lnTo>
                    <a:lnTo>
                      <a:pt x="246" y="128"/>
                    </a:lnTo>
                    <a:lnTo>
                      <a:pt x="243" y="130"/>
                    </a:lnTo>
                    <a:lnTo>
                      <a:pt x="248" y="128"/>
                    </a:lnTo>
                    <a:lnTo>
                      <a:pt x="248" y="130"/>
                    </a:lnTo>
                    <a:lnTo>
                      <a:pt x="244" y="132"/>
                    </a:lnTo>
                    <a:lnTo>
                      <a:pt x="248" y="130"/>
                    </a:lnTo>
                    <a:lnTo>
                      <a:pt x="249" y="132"/>
                    </a:lnTo>
                    <a:lnTo>
                      <a:pt x="246" y="135"/>
                    </a:lnTo>
                    <a:lnTo>
                      <a:pt x="249" y="132"/>
                    </a:lnTo>
                    <a:lnTo>
                      <a:pt x="251" y="132"/>
                    </a:lnTo>
                    <a:lnTo>
                      <a:pt x="249" y="135"/>
                    </a:lnTo>
                    <a:lnTo>
                      <a:pt x="249" y="137"/>
                    </a:lnTo>
                    <a:lnTo>
                      <a:pt x="251" y="132"/>
                    </a:lnTo>
                    <a:lnTo>
                      <a:pt x="251" y="133"/>
                    </a:lnTo>
                    <a:lnTo>
                      <a:pt x="251" y="137"/>
                    </a:lnTo>
                    <a:lnTo>
                      <a:pt x="253" y="133"/>
                    </a:lnTo>
                    <a:lnTo>
                      <a:pt x="253" y="137"/>
                    </a:lnTo>
                    <a:lnTo>
                      <a:pt x="253" y="133"/>
                    </a:lnTo>
                    <a:lnTo>
                      <a:pt x="254" y="133"/>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9" name="Freeform 871">
                <a:extLst>
                  <a:ext uri="{FF2B5EF4-FFF2-40B4-BE49-F238E27FC236}">
                    <a16:creationId xmlns:a16="http://schemas.microsoft.com/office/drawing/2014/main" id="{3B577ADF-7206-4D4F-B0C6-70567253488C}"/>
                  </a:ext>
                </a:extLst>
              </p:cNvPr>
              <p:cNvSpPr>
                <a:spLocks noChangeAspect="1" noEditPoints="1"/>
              </p:cNvSpPr>
              <p:nvPr/>
            </p:nvSpPr>
            <p:spPr bwMode="auto">
              <a:xfrm>
                <a:off x="1735066" y="4701785"/>
                <a:ext cx="351974" cy="432000"/>
              </a:xfrm>
              <a:custGeom>
                <a:avLst/>
                <a:gdLst>
                  <a:gd name="T0" fmla="*/ 91 w 182"/>
                  <a:gd name="T1" fmla="*/ 75 h 177"/>
                  <a:gd name="T2" fmla="*/ 35 w 182"/>
                  <a:gd name="T3" fmla="*/ 177 h 177"/>
                  <a:gd name="T4" fmla="*/ 57 w 182"/>
                  <a:gd name="T5" fmla="*/ 169 h 177"/>
                  <a:gd name="T6" fmla="*/ 125 w 182"/>
                  <a:gd name="T7" fmla="*/ 169 h 177"/>
                  <a:gd name="T8" fmla="*/ 147 w 182"/>
                  <a:gd name="T9" fmla="*/ 177 h 177"/>
                  <a:gd name="T10" fmla="*/ 91 w 182"/>
                  <a:gd name="T11" fmla="*/ 75 h 177"/>
                  <a:gd name="T12" fmla="*/ 97 w 182"/>
                  <a:gd name="T13" fmla="*/ 97 h 177"/>
                  <a:gd name="T14" fmla="*/ 91 w 182"/>
                  <a:gd name="T15" fmla="*/ 81 h 177"/>
                  <a:gd name="T16" fmla="*/ 101 w 182"/>
                  <a:gd name="T17" fmla="*/ 107 h 177"/>
                  <a:gd name="T18" fmla="*/ 91 w 182"/>
                  <a:gd name="T19" fmla="*/ 120 h 177"/>
                  <a:gd name="T20" fmla="*/ 81 w 182"/>
                  <a:gd name="T21" fmla="*/ 107 h 177"/>
                  <a:gd name="T22" fmla="*/ 81 w 182"/>
                  <a:gd name="T23" fmla="*/ 126 h 177"/>
                  <a:gd name="T24" fmla="*/ 75 w 182"/>
                  <a:gd name="T25" fmla="*/ 122 h 177"/>
                  <a:gd name="T26" fmla="*/ 93 w 182"/>
                  <a:gd name="T27" fmla="*/ 145 h 177"/>
                  <a:gd name="T28" fmla="*/ 62 w 182"/>
                  <a:gd name="T29" fmla="*/ 156 h 177"/>
                  <a:gd name="T30" fmla="*/ 91 w 182"/>
                  <a:gd name="T31" fmla="*/ 132 h 177"/>
                  <a:gd name="T32" fmla="*/ 120 w 182"/>
                  <a:gd name="T33" fmla="*/ 156 h 177"/>
                  <a:gd name="T34" fmla="*/ 101 w 182"/>
                  <a:gd name="T35" fmla="*/ 126 h 177"/>
                  <a:gd name="T36" fmla="*/ 110 w 182"/>
                  <a:gd name="T37" fmla="*/ 132 h 177"/>
                  <a:gd name="T38" fmla="*/ 51 w 182"/>
                  <a:gd name="T39" fmla="*/ 66 h 177"/>
                  <a:gd name="T40" fmla="*/ 51 w 182"/>
                  <a:gd name="T41" fmla="*/ 56 h 177"/>
                  <a:gd name="T42" fmla="*/ 51 w 182"/>
                  <a:gd name="T43" fmla="*/ 28 h 177"/>
                  <a:gd name="T44" fmla="*/ 41 w 182"/>
                  <a:gd name="T45" fmla="*/ 18 h 177"/>
                  <a:gd name="T46" fmla="*/ 41 w 182"/>
                  <a:gd name="T47" fmla="*/ 66 h 177"/>
                  <a:gd name="T48" fmla="*/ 131 w 182"/>
                  <a:gd name="T49" fmla="*/ 18 h 177"/>
                  <a:gd name="T50" fmla="*/ 137 w 182"/>
                  <a:gd name="T51" fmla="*/ 42 h 177"/>
                  <a:gd name="T52" fmla="*/ 131 w 182"/>
                  <a:gd name="T53" fmla="*/ 66 h 177"/>
                  <a:gd name="T54" fmla="*/ 141 w 182"/>
                  <a:gd name="T55" fmla="*/ 66 h 177"/>
                  <a:gd name="T56" fmla="*/ 141 w 182"/>
                  <a:gd name="T57" fmla="*/ 18 h 177"/>
                  <a:gd name="T58" fmla="*/ 27 w 182"/>
                  <a:gd name="T59" fmla="*/ 71 h 177"/>
                  <a:gd name="T60" fmla="*/ 27 w 182"/>
                  <a:gd name="T61" fmla="*/ 13 h 177"/>
                  <a:gd name="T62" fmla="*/ 16 w 182"/>
                  <a:gd name="T63" fmla="*/ 3 h 177"/>
                  <a:gd name="T64" fmla="*/ 16 w 182"/>
                  <a:gd name="T65" fmla="*/ 81 h 177"/>
                  <a:gd name="T66" fmla="*/ 27 w 182"/>
                  <a:gd name="T67" fmla="*/ 81 h 177"/>
                  <a:gd name="T68" fmla="*/ 166 w 182"/>
                  <a:gd name="T69" fmla="*/ 3 h 177"/>
                  <a:gd name="T70" fmla="*/ 155 w 182"/>
                  <a:gd name="T71" fmla="*/ 13 h 177"/>
                  <a:gd name="T72" fmla="*/ 155 w 182"/>
                  <a:gd name="T73" fmla="*/ 71 h 177"/>
                  <a:gd name="T74" fmla="*/ 160 w 182"/>
                  <a:gd name="T75" fmla="*/ 84 h 177"/>
                  <a:gd name="T76" fmla="*/ 182 w 182"/>
                  <a:gd name="T77" fmla="*/ 42 h 177"/>
                  <a:gd name="T78" fmla="*/ 91 w 182"/>
                  <a:gd name="T79" fmla="*/ 64 h 177"/>
                  <a:gd name="T80" fmla="*/ 91 w 182"/>
                  <a:gd name="T81" fmla="*/ 20 h 177"/>
                  <a:gd name="T82" fmla="*/ 91 w 182"/>
                  <a:gd name="T83" fmla="*/ 64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82" h="177">
                    <a:moveTo>
                      <a:pt x="91" y="75"/>
                    </a:moveTo>
                    <a:cubicBezTo>
                      <a:pt x="91" y="75"/>
                      <a:pt x="91" y="75"/>
                      <a:pt x="91" y="75"/>
                    </a:cubicBezTo>
                    <a:cubicBezTo>
                      <a:pt x="86" y="75"/>
                      <a:pt x="80" y="74"/>
                      <a:pt x="75" y="72"/>
                    </a:cubicBezTo>
                    <a:cubicBezTo>
                      <a:pt x="35" y="177"/>
                      <a:pt x="35" y="177"/>
                      <a:pt x="35" y="177"/>
                    </a:cubicBezTo>
                    <a:cubicBezTo>
                      <a:pt x="54" y="177"/>
                      <a:pt x="54" y="177"/>
                      <a:pt x="54" y="177"/>
                    </a:cubicBezTo>
                    <a:cubicBezTo>
                      <a:pt x="57" y="169"/>
                      <a:pt x="57" y="169"/>
                      <a:pt x="57" y="169"/>
                    </a:cubicBezTo>
                    <a:cubicBezTo>
                      <a:pt x="91" y="155"/>
                      <a:pt x="91" y="155"/>
                      <a:pt x="91" y="155"/>
                    </a:cubicBezTo>
                    <a:cubicBezTo>
                      <a:pt x="125" y="169"/>
                      <a:pt x="125" y="169"/>
                      <a:pt x="125" y="169"/>
                    </a:cubicBezTo>
                    <a:cubicBezTo>
                      <a:pt x="128" y="177"/>
                      <a:pt x="128" y="177"/>
                      <a:pt x="128" y="177"/>
                    </a:cubicBezTo>
                    <a:cubicBezTo>
                      <a:pt x="147" y="177"/>
                      <a:pt x="147" y="177"/>
                      <a:pt x="147" y="177"/>
                    </a:cubicBezTo>
                    <a:cubicBezTo>
                      <a:pt x="106" y="72"/>
                      <a:pt x="106" y="72"/>
                      <a:pt x="106" y="72"/>
                    </a:cubicBezTo>
                    <a:cubicBezTo>
                      <a:pt x="102" y="74"/>
                      <a:pt x="96" y="75"/>
                      <a:pt x="91" y="75"/>
                    </a:cubicBezTo>
                    <a:close/>
                    <a:moveTo>
                      <a:pt x="91" y="81"/>
                    </a:moveTo>
                    <a:cubicBezTo>
                      <a:pt x="97" y="97"/>
                      <a:pt x="97" y="97"/>
                      <a:pt x="97" y="97"/>
                    </a:cubicBezTo>
                    <a:cubicBezTo>
                      <a:pt x="85" y="97"/>
                      <a:pt x="85" y="97"/>
                      <a:pt x="85" y="97"/>
                    </a:cubicBezTo>
                    <a:lnTo>
                      <a:pt x="91" y="81"/>
                    </a:lnTo>
                    <a:close/>
                    <a:moveTo>
                      <a:pt x="81" y="107"/>
                    </a:moveTo>
                    <a:cubicBezTo>
                      <a:pt x="101" y="107"/>
                      <a:pt x="101" y="107"/>
                      <a:pt x="101" y="107"/>
                    </a:cubicBezTo>
                    <a:cubicBezTo>
                      <a:pt x="103" y="113"/>
                      <a:pt x="103" y="113"/>
                      <a:pt x="103" y="113"/>
                    </a:cubicBezTo>
                    <a:cubicBezTo>
                      <a:pt x="91" y="120"/>
                      <a:pt x="91" y="120"/>
                      <a:pt x="91" y="120"/>
                    </a:cubicBezTo>
                    <a:cubicBezTo>
                      <a:pt x="79" y="113"/>
                      <a:pt x="79" y="113"/>
                      <a:pt x="79" y="113"/>
                    </a:cubicBezTo>
                    <a:lnTo>
                      <a:pt x="81" y="107"/>
                    </a:lnTo>
                    <a:close/>
                    <a:moveTo>
                      <a:pt x="75" y="122"/>
                    </a:moveTo>
                    <a:cubicBezTo>
                      <a:pt x="81" y="126"/>
                      <a:pt x="81" y="126"/>
                      <a:pt x="81" y="126"/>
                    </a:cubicBezTo>
                    <a:cubicBezTo>
                      <a:pt x="72" y="132"/>
                      <a:pt x="72" y="132"/>
                      <a:pt x="72" y="132"/>
                    </a:cubicBezTo>
                    <a:lnTo>
                      <a:pt x="75" y="122"/>
                    </a:lnTo>
                    <a:close/>
                    <a:moveTo>
                      <a:pt x="120" y="156"/>
                    </a:moveTo>
                    <a:cubicBezTo>
                      <a:pt x="93" y="145"/>
                      <a:pt x="93" y="145"/>
                      <a:pt x="93" y="145"/>
                    </a:cubicBezTo>
                    <a:cubicBezTo>
                      <a:pt x="89" y="145"/>
                      <a:pt x="89" y="145"/>
                      <a:pt x="89" y="145"/>
                    </a:cubicBezTo>
                    <a:cubicBezTo>
                      <a:pt x="62" y="156"/>
                      <a:pt x="62" y="156"/>
                      <a:pt x="62" y="156"/>
                    </a:cubicBezTo>
                    <a:cubicBezTo>
                      <a:pt x="66" y="146"/>
                      <a:pt x="66" y="146"/>
                      <a:pt x="66" y="146"/>
                    </a:cubicBezTo>
                    <a:cubicBezTo>
                      <a:pt x="91" y="132"/>
                      <a:pt x="91" y="132"/>
                      <a:pt x="91" y="132"/>
                    </a:cubicBezTo>
                    <a:cubicBezTo>
                      <a:pt x="116" y="147"/>
                      <a:pt x="116" y="147"/>
                      <a:pt x="116" y="147"/>
                    </a:cubicBezTo>
                    <a:lnTo>
                      <a:pt x="120" y="156"/>
                    </a:lnTo>
                    <a:close/>
                    <a:moveTo>
                      <a:pt x="110" y="132"/>
                    </a:moveTo>
                    <a:cubicBezTo>
                      <a:pt x="101" y="126"/>
                      <a:pt x="101" y="126"/>
                      <a:pt x="101" y="126"/>
                    </a:cubicBezTo>
                    <a:cubicBezTo>
                      <a:pt x="107" y="123"/>
                      <a:pt x="107" y="123"/>
                      <a:pt x="107" y="123"/>
                    </a:cubicBezTo>
                    <a:lnTo>
                      <a:pt x="110" y="132"/>
                    </a:lnTo>
                    <a:close/>
                    <a:moveTo>
                      <a:pt x="46" y="69"/>
                    </a:moveTo>
                    <a:cubicBezTo>
                      <a:pt x="48" y="69"/>
                      <a:pt x="50" y="68"/>
                      <a:pt x="51" y="66"/>
                    </a:cubicBezTo>
                    <a:cubicBezTo>
                      <a:pt x="54" y="63"/>
                      <a:pt x="54" y="59"/>
                      <a:pt x="51" y="56"/>
                    </a:cubicBezTo>
                    <a:cubicBezTo>
                      <a:pt x="51" y="56"/>
                      <a:pt x="51" y="56"/>
                      <a:pt x="51" y="56"/>
                    </a:cubicBezTo>
                    <a:cubicBezTo>
                      <a:pt x="47" y="52"/>
                      <a:pt x="45" y="47"/>
                      <a:pt x="45" y="42"/>
                    </a:cubicBezTo>
                    <a:cubicBezTo>
                      <a:pt x="45" y="37"/>
                      <a:pt x="47" y="32"/>
                      <a:pt x="51" y="28"/>
                    </a:cubicBezTo>
                    <a:cubicBezTo>
                      <a:pt x="54" y="25"/>
                      <a:pt x="54" y="21"/>
                      <a:pt x="51" y="18"/>
                    </a:cubicBezTo>
                    <a:cubicBezTo>
                      <a:pt x="48" y="15"/>
                      <a:pt x="43" y="15"/>
                      <a:pt x="41" y="18"/>
                    </a:cubicBezTo>
                    <a:cubicBezTo>
                      <a:pt x="34" y="24"/>
                      <a:pt x="30" y="33"/>
                      <a:pt x="30" y="42"/>
                    </a:cubicBezTo>
                    <a:cubicBezTo>
                      <a:pt x="30" y="51"/>
                      <a:pt x="34" y="60"/>
                      <a:pt x="41" y="66"/>
                    </a:cubicBezTo>
                    <a:cubicBezTo>
                      <a:pt x="42" y="68"/>
                      <a:pt x="44" y="69"/>
                      <a:pt x="46" y="69"/>
                    </a:cubicBezTo>
                    <a:close/>
                    <a:moveTo>
                      <a:pt x="131" y="18"/>
                    </a:moveTo>
                    <a:cubicBezTo>
                      <a:pt x="128" y="21"/>
                      <a:pt x="128" y="25"/>
                      <a:pt x="131" y="28"/>
                    </a:cubicBezTo>
                    <a:cubicBezTo>
                      <a:pt x="135" y="32"/>
                      <a:pt x="137" y="37"/>
                      <a:pt x="137" y="42"/>
                    </a:cubicBezTo>
                    <a:cubicBezTo>
                      <a:pt x="137" y="47"/>
                      <a:pt x="135" y="52"/>
                      <a:pt x="131" y="56"/>
                    </a:cubicBezTo>
                    <a:cubicBezTo>
                      <a:pt x="128" y="59"/>
                      <a:pt x="128" y="63"/>
                      <a:pt x="131" y="66"/>
                    </a:cubicBezTo>
                    <a:cubicBezTo>
                      <a:pt x="132" y="68"/>
                      <a:pt x="134" y="69"/>
                      <a:pt x="136" y="69"/>
                    </a:cubicBezTo>
                    <a:cubicBezTo>
                      <a:pt x="138" y="69"/>
                      <a:pt x="140" y="68"/>
                      <a:pt x="141" y="66"/>
                    </a:cubicBezTo>
                    <a:cubicBezTo>
                      <a:pt x="148" y="60"/>
                      <a:pt x="152" y="51"/>
                      <a:pt x="152" y="42"/>
                    </a:cubicBezTo>
                    <a:cubicBezTo>
                      <a:pt x="152" y="33"/>
                      <a:pt x="148" y="24"/>
                      <a:pt x="141" y="18"/>
                    </a:cubicBezTo>
                    <a:cubicBezTo>
                      <a:pt x="139" y="15"/>
                      <a:pt x="134" y="15"/>
                      <a:pt x="131" y="18"/>
                    </a:cubicBezTo>
                    <a:close/>
                    <a:moveTo>
                      <a:pt x="27" y="71"/>
                    </a:moveTo>
                    <a:cubicBezTo>
                      <a:pt x="19" y="63"/>
                      <a:pt x="15" y="52"/>
                      <a:pt x="15" y="42"/>
                    </a:cubicBezTo>
                    <a:cubicBezTo>
                      <a:pt x="15" y="32"/>
                      <a:pt x="19" y="21"/>
                      <a:pt x="27" y="13"/>
                    </a:cubicBezTo>
                    <a:cubicBezTo>
                      <a:pt x="30" y="10"/>
                      <a:pt x="30" y="6"/>
                      <a:pt x="27" y="3"/>
                    </a:cubicBezTo>
                    <a:cubicBezTo>
                      <a:pt x="24" y="0"/>
                      <a:pt x="19" y="0"/>
                      <a:pt x="16" y="3"/>
                    </a:cubicBezTo>
                    <a:cubicBezTo>
                      <a:pt x="6" y="14"/>
                      <a:pt x="0" y="28"/>
                      <a:pt x="0" y="42"/>
                    </a:cubicBezTo>
                    <a:cubicBezTo>
                      <a:pt x="0" y="56"/>
                      <a:pt x="6" y="71"/>
                      <a:pt x="16" y="81"/>
                    </a:cubicBezTo>
                    <a:cubicBezTo>
                      <a:pt x="18" y="83"/>
                      <a:pt x="20" y="84"/>
                      <a:pt x="22" y="84"/>
                    </a:cubicBezTo>
                    <a:cubicBezTo>
                      <a:pt x="24" y="84"/>
                      <a:pt x="26" y="83"/>
                      <a:pt x="27" y="81"/>
                    </a:cubicBezTo>
                    <a:cubicBezTo>
                      <a:pt x="30" y="78"/>
                      <a:pt x="30" y="74"/>
                      <a:pt x="27" y="71"/>
                    </a:cubicBezTo>
                    <a:close/>
                    <a:moveTo>
                      <a:pt x="166" y="3"/>
                    </a:moveTo>
                    <a:cubicBezTo>
                      <a:pt x="163" y="0"/>
                      <a:pt x="158" y="0"/>
                      <a:pt x="155" y="3"/>
                    </a:cubicBezTo>
                    <a:cubicBezTo>
                      <a:pt x="152" y="6"/>
                      <a:pt x="152" y="10"/>
                      <a:pt x="155" y="13"/>
                    </a:cubicBezTo>
                    <a:cubicBezTo>
                      <a:pt x="163" y="21"/>
                      <a:pt x="167" y="32"/>
                      <a:pt x="167" y="42"/>
                    </a:cubicBezTo>
                    <a:cubicBezTo>
                      <a:pt x="167" y="52"/>
                      <a:pt x="163" y="63"/>
                      <a:pt x="155" y="71"/>
                    </a:cubicBezTo>
                    <a:cubicBezTo>
                      <a:pt x="152" y="74"/>
                      <a:pt x="152" y="78"/>
                      <a:pt x="155" y="81"/>
                    </a:cubicBezTo>
                    <a:cubicBezTo>
                      <a:pt x="156" y="83"/>
                      <a:pt x="158" y="84"/>
                      <a:pt x="160" y="84"/>
                    </a:cubicBezTo>
                    <a:cubicBezTo>
                      <a:pt x="162" y="84"/>
                      <a:pt x="164" y="83"/>
                      <a:pt x="166" y="81"/>
                    </a:cubicBezTo>
                    <a:cubicBezTo>
                      <a:pt x="176" y="71"/>
                      <a:pt x="182" y="56"/>
                      <a:pt x="182" y="42"/>
                    </a:cubicBezTo>
                    <a:cubicBezTo>
                      <a:pt x="182" y="28"/>
                      <a:pt x="176" y="14"/>
                      <a:pt x="166" y="3"/>
                    </a:cubicBezTo>
                    <a:close/>
                    <a:moveTo>
                      <a:pt x="91" y="64"/>
                    </a:moveTo>
                    <a:cubicBezTo>
                      <a:pt x="103" y="64"/>
                      <a:pt x="113" y="54"/>
                      <a:pt x="113" y="42"/>
                    </a:cubicBezTo>
                    <a:cubicBezTo>
                      <a:pt x="113" y="30"/>
                      <a:pt x="103" y="20"/>
                      <a:pt x="91" y="20"/>
                    </a:cubicBezTo>
                    <a:cubicBezTo>
                      <a:pt x="79" y="20"/>
                      <a:pt x="69" y="30"/>
                      <a:pt x="69" y="42"/>
                    </a:cubicBezTo>
                    <a:cubicBezTo>
                      <a:pt x="69" y="54"/>
                      <a:pt x="79" y="64"/>
                      <a:pt x="91" y="64"/>
                    </a:cubicBezTo>
                    <a:close/>
                  </a:path>
                </a:pathLst>
              </a:custGeom>
              <a:noFill/>
              <a:ln>
                <a:solidFill>
                  <a:schemeClr val="bg2"/>
                </a:solidFill>
              </a:ln>
            </p:spPr>
            <p:txBody>
              <a:bodyPr vert="horz" wrap="square" lIns="68555" tIns="34278" rIns="68555" bIns="34278" numCol="1" anchor="t" anchorCtr="0" compatLnSpc="1">
                <a:prstTxWarp prst="textNoShape">
                  <a:avLst/>
                </a:prstTxWarp>
              </a:bodyPr>
              <a:lstStyle/>
              <a:p>
                <a:endParaRPr lang="zh-CN" altLang="en-US" sz="1013"/>
              </a:p>
            </p:txBody>
          </p:sp>
        </p:grpSp>
        <p:sp>
          <p:nvSpPr>
            <p:cNvPr id="21" name="Arrow: Left-Right 20">
              <a:extLst>
                <a:ext uri="{FF2B5EF4-FFF2-40B4-BE49-F238E27FC236}">
                  <a16:creationId xmlns:a16="http://schemas.microsoft.com/office/drawing/2014/main" id="{1340F80C-E070-41C3-AB75-4C22AAB05297}"/>
                </a:ext>
              </a:extLst>
            </p:cNvPr>
            <p:cNvSpPr/>
            <p:nvPr/>
          </p:nvSpPr>
          <p:spPr>
            <a:xfrm>
              <a:off x="145974" y="5850340"/>
              <a:ext cx="6408000" cy="432000"/>
            </a:xfrm>
            <a:prstGeom prst="leftRightArrow">
              <a:avLst/>
            </a:prstGeom>
            <a:gradFill>
              <a:gsLst>
                <a:gs pos="50000">
                  <a:srgbClr val="00B0F0">
                    <a:alpha val="0"/>
                  </a:srgbClr>
                </a:gs>
                <a:gs pos="0">
                  <a:srgbClr val="00B0F0"/>
                </a:gs>
                <a:gs pos="100000">
                  <a:srgbClr val="00B0F0"/>
                </a:gs>
              </a:gsLst>
              <a:lin ang="5400000" scaled="1"/>
            </a:gradFill>
            <a:ln>
              <a:solidFill>
                <a:srgbClr val="00B0F0"/>
              </a:solidFill>
            </a:ln>
          </p:spPr>
          <p:style>
            <a:lnRef idx="0">
              <a:scrgbClr r="0" g="0" b="0"/>
            </a:lnRef>
            <a:fillRef idx="0">
              <a:scrgbClr r="0" g="0" b="0"/>
            </a:fillRef>
            <a:effectRef idx="0">
              <a:scrgbClr r="0" g="0" b="0"/>
            </a:effectRef>
            <a:fontRef idx="minor">
              <a:schemeClr val="lt1"/>
            </a:fontRef>
          </p:style>
          <p:txBody>
            <a:bodyPr lIns="35995" tIns="35995" rIns="35995" bIns="35995" rtlCol="0" anchor="ctr"/>
            <a:lstStyle/>
            <a:p>
              <a:pPr algn="ctr"/>
              <a:r>
                <a:rPr lang="en-US" sz="1400" dirty="0">
                  <a:solidFill>
                    <a:schemeClr val="bg2"/>
                  </a:solidFill>
                </a:rPr>
                <a:t>E2E Supply Chain Risk Management</a:t>
              </a:r>
            </a:p>
          </p:txBody>
        </p:sp>
        <p:sp>
          <p:nvSpPr>
            <p:cNvPr id="210" name="Arrow: Left-Right 209">
              <a:extLst>
                <a:ext uri="{FF2B5EF4-FFF2-40B4-BE49-F238E27FC236}">
                  <a16:creationId xmlns:a16="http://schemas.microsoft.com/office/drawing/2014/main" id="{30865E34-82C0-434A-860E-BBCC6B1FB70B}"/>
                </a:ext>
              </a:extLst>
            </p:cNvPr>
            <p:cNvSpPr/>
            <p:nvPr/>
          </p:nvSpPr>
          <p:spPr>
            <a:xfrm rot="5400000">
              <a:off x="2638671" y="3390180"/>
              <a:ext cx="5781174" cy="432000"/>
            </a:xfrm>
            <a:prstGeom prst="leftRightArrow">
              <a:avLst/>
            </a:prstGeom>
            <a:gradFill>
              <a:gsLst>
                <a:gs pos="50000">
                  <a:srgbClr val="00B0F0">
                    <a:alpha val="0"/>
                  </a:srgbClr>
                </a:gs>
                <a:gs pos="0">
                  <a:srgbClr val="00B0F0"/>
                </a:gs>
                <a:gs pos="100000">
                  <a:srgbClr val="00B0F0"/>
                </a:gs>
              </a:gsLst>
              <a:lin ang="5400000" scaled="1"/>
            </a:gradFill>
            <a:ln>
              <a:solidFill>
                <a:srgbClr val="00B0F0"/>
              </a:solidFill>
            </a:ln>
          </p:spPr>
          <p:style>
            <a:lnRef idx="0">
              <a:scrgbClr r="0" g="0" b="0"/>
            </a:lnRef>
            <a:fillRef idx="0">
              <a:scrgbClr r="0" g="0" b="0"/>
            </a:fillRef>
            <a:effectRef idx="0">
              <a:scrgbClr r="0" g="0" b="0"/>
            </a:effectRef>
            <a:fontRef idx="minor">
              <a:schemeClr val="lt1"/>
            </a:fontRef>
          </p:style>
          <p:txBody>
            <a:bodyPr lIns="35995" tIns="35995" rIns="35995" bIns="35995" rtlCol="0" anchor="ctr"/>
            <a:lstStyle/>
            <a:p>
              <a:pPr algn="ctr"/>
              <a:r>
                <a:rPr lang="en-US" sz="1400" dirty="0">
                  <a:solidFill>
                    <a:schemeClr val="bg2"/>
                  </a:solidFill>
                </a:rPr>
                <a:t>E2E Supply Chain Risk Management</a:t>
              </a:r>
            </a:p>
          </p:txBody>
        </p:sp>
        <p:grpSp>
          <p:nvGrpSpPr>
            <p:cNvPr id="25" name="Group 24"/>
            <p:cNvGrpSpPr/>
            <p:nvPr/>
          </p:nvGrpSpPr>
          <p:grpSpPr>
            <a:xfrm>
              <a:off x="2138951" y="1574792"/>
              <a:ext cx="360000" cy="291166"/>
              <a:chOff x="1221744" y="1424632"/>
              <a:chExt cx="360000" cy="291166"/>
            </a:xfrm>
          </p:grpSpPr>
          <p:grpSp>
            <p:nvGrpSpPr>
              <p:cNvPr id="275" name="组合 274"/>
              <p:cNvGrpSpPr/>
              <p:nvPr/>
            </p:nvGrpSpPr>
            <p:grpSpPr>
              <a:xfrm>
                <a:off x="1221744" y="1424632"/>
                <a:ext cx="360000" cy="291166"/>
                <a:chOff x="5764213" y="3562350"/>
                <a:chExt cx="1009650" cy="901701"/>
              </a:xfrm>
              <a:noFill/>
            </p:grpSpPr>
            <p:sp>
              <p:nvSpPr>
                <p:cNvPr id="276" name="Freeform 391"/>
                <p:cNvSpPr>
                  <a:spLocks noEditPoints="1"/>
                </p:cNvSpPr>
                <p:nvPr/>
              </p:nvSpPr>
              <p:spPr bwMode="auto">
                <a:xfrm>
                  <a:off x="5764213" y="3749675"/>
                  <a:ext cx="1009650" cy="606425"/>
                </a:xfrm>
                <a:custGeom>
                  <a:avLst/>
                  <a:gdLst/>
                  <a:ahLst/>
                  <a:cxnLst>
                    <a:cxn ang="0">
                      <a:pos x="395" y="237"/>
                    </a:cxn>
                    <a:cxn ang="0">
                      <a:pos x="0" y="237"/>
                    </a:cxn>
                    <a:cxn ang="0">
                      <a:pos x="0" y="0"/>
                    </a:cxn>
                    <a:cxn ang="0">
                      <a:pos x="395" y="0"/>
                    </a:cxn>
                    <a:cxn ang="0">
                      <a:pos x="395" y="237"/>
                    </a:cxn>
                    <a:cxn ang="0">
                      <a:pos x="6" y="231"/>
                    </a:cxn>
                    <a:cxn ang="0">
                      <a:pos x="389" y="231"/>
                    </a:cxn>
                    <a:cxn ang="0">
                      <a:pos x="389" y="6"/>
                    </a:cxn>
                    <a:cxn ang="0">
                      <a:pos x="6" y="6"/>
                    </a:cxn>
                    <a:cxn ang="0">
                      <a:pos x="6" y="231"/>
                    </a:cxn>
                    <a:cxn ang="0">
                      <a:pos x="204" y="227"/>
                    </a:cxn>
                    <a:cxn ang="0">
                      <a:pos x="190" y="227"/>
                    </a:cxn>
                    <a:cxn ang="0">
                      <a:pos x="182" y="218"/>
                    </a:cxn>
                    <a:cxn ang="0">
                      <a:pos x="190" y="209"/>
                    </a:cxn>
                    <a:cxn ang="0">
                      <a:pos x="204" y="209"/>
                    </a:cxn>
                    <a:cxn ang="0">
                      <a:pos x="213" y="218"/>
                    </a:cxn>
                    <a:cxn ang="0">
                      <a:pos x="204" y="227"/>
                    </a:cxn>
                    <a:cxn ang="0">
                      <a:pos x="190" y="215"/>
                    </a:cxn>
                    <a:cxn ang="0">
                      <a:pos x="188" y="218"/>
                    </a:cxn>
                    <a:cxn ang="0">
                      <a:pos x="190" y="221"/>
                    </a:cxn>
                    <a:cxn ang="0">
                      <a:pos x="204" y="221"/>
                    </a:cxn>
                    <a:cxn ang="0">
                      <a:pos x="207" y="218"/>
                    </a:cxn>
                    <a:cxn ang="0">
                      <a:pos x="204" y="215"/>
                    </a:cxn>
                    <a:cxn ang="0">
                      <a:pos x="190" y="215"/>
                    </a:cxn>
                    <a:cxn ang="0">
                      <a:pos x="371" y="205"/>
                    </a:cxn>
                    <a:cxn ang="0">
                      <a:pos x="23" y="205"/>
                    </a:cxn>
                    <a:cxn ang="0">
                      <a:pos x="23" y="17"/>
                    </a:cxn>
                    <a:cxn ang="0">
                      <a:pos x="371" y="17"/>
                    </a:cxn>
                    <a:cxn ang="0">
                      <a:pos x="371" y="205"/>
                    </a:cxn>
                    <a:cxn ang="0">
                      <a:pos x="29" y="199"/>
                    </a:cxn>
                    <a:cxn ang="0">
                      <a:pos x="365" y="199"/>
                    </a:cxn>
                    <a:cxn ang="0">
                      <a:pos x="365" y="23"/>
                    </a:cxn>
                    <a:cxn ang="0">
                      <a:pos x="29" y="23"/>
                    </a:cxn>
                    <a:cxn ang="0">
                      <a:pos x="29" y="199"/>
                    </a:cxn>
                  </a:cxnLst>
                  <a:rect l="0" t="0" r="r" b="b"/>
                  <a:pathLst>
                    <a:path w="395" h="237">
                      <a:moveTo>
                        <a:pt x="395" y="237"/>
                      </a:moveTo>
                      <a:cubicBezTo>
                        <a:pt x="0" y="237"/>
                        <a:pt x="0" y="237"/>
                        <a:pt x="0" y="237"/>
                      </a:cubicBezTo>
                      <a:cubicBezTo>
                        <a:pt x="0" y="0"/>
                        <a:pt x="0" y="0"/>
                        <a:pt x="0" y="0"/>
                      </a:cubicBezTo>
                      <a:cubicBezTo>
                        <a:pt x="395" y="0"/>
                        <a:pt x="395" y="0"/>
                        <a:pt x="395" y="0"/>
                      </a:cubicBezTo>
                      <a:lnTo>
                        <a:pt x="395" y="237"/>
                      </a:lnTo>
                      <a:close/>
                      <a:moveTo>
                        <a:pt x="6" y="231"/>
                      </a:moveTo>
                      <a:cubicBezTo>
                        <a:pt x="389" y="231"/>
                        <a:pt x="389" y="231"/>
                        <a:pt x="389" y="231"/>
                      </a:cubicBezTo>
                      <a:cubicBezTo>
                        <a:pt x="389" y="6"/>
                        <a:pt x="389" y="6"/>
                        <a:pt x="389" y="6"/>
                      </a:cubicBezTo>
                      <a:cubicBezTo>
                        <a:pt x="6" y="6"/>
                        <a:pt x="6" y="6"/>
                        <a:pt x="6" y="6"/>
                      </a:cubicBezTo>
                      <a:lnTo>
                        <a:pt x="6" y="231"/>
                      </a:lnTo>
                      <a:close/>
                      <a:moveTo>
                        <a:pt x="204" y="227"/>
                      </a:moveTo>
                      <a:cubicBezTo>
                        <a:pt x="190" y="227"/>
                        <a:pt x="190" y="227"/>
                        <a:pt x="190" y="227"/>
                      </a:cubicBezTo>
                      <a:cubicBezTo>
                        <a:pt x="186" y="227"/>
                        <a:pt x="182" y="223"/>
                        <a:pt x="182" y="218"/>
                      </a:cubicBezTo>
                      <a:cubicBezTo>
                        <a:pt x="182" y="213"/>
                        <a:pt x="186" y="209"/>
                        <a:pt x="190" y="209"/>
                      </a:cubicBezTo>
                      <a:cubicBezTo>
                        <a:pt x="204" y="209"/>
                        <a:pt x="204" y="209"/>
                        <a:pt x="204" y="209"/>
                      </a:cubicBezTo>
                      <a:cubicBezTo>
                        <a:pt x="209" y="209"/>
                        <a:pt x="213" y="213"/>
                        <a:pt x="213" y="218"/>
                      </a:cubicBezTo>
                      <a:cubicBezTo>
                        <a:pt x="213" y="223"/>
                        <a:pt x="209" y="227"/>
                        <a:pt x="204" y="227"/>
                      </a:cubicBezTo>
                      <a:close/>
                      <a:moveTo>
                        <a:pt x="190" y="215"/>
                      </a:moveTo>
                      <a:cubicBezTo>
                        <a:pt x="189" y="215"/>
                        <a:pt x="188" y="216"/>
                        <a:pt x="188" y="218"/>
                      </a:cubicBezTo>
                      <a:cubicBezTo>
                        <a:pt x="188" y="220"/>
                        <a:pt x="189" y="221"/>
                        <a:pt x="190" y="221"/>
                      </a:cubicBezTo>
                      <a:cubicBezTo>
                        <a:pt x="204" y="221"/>
                        <a:pt x="204" y="221"/>
                        <a:pt x="204" y="221"/>
                      </a:cubicBezTo>
                      <a:cubicBezTo>
                        <a:pt x="206" y="221"/>
                        <a:pt x="207" y="220"/>
                        <a:pt x="207" y="218"/>
                      </a:cubicBezTo>
                      <a:cubicBezTo>
                        <a:pt x="207" y="216"/>
                        <a:pt x="206" y="215"/>
                        <a:pt x="204" y="215"/>
                      </a:cubicBezTo>
                      <a:lnTo>
                        <a:pt x="190" y="215"/>
                      </a:lnTo>
                      <a:close/>
                      <a:moveTo>
                        <a:pt x="371" y="205"/>
                      </a:moveTo>
                      <a:cubicBezTo>
                        <a:pt x="23" y="205"/>
                        <a:pt x="23" y="205"/>
                        <a:pt x="23" y="205"/>
                      </a:cubicBezTo>
                      <a:cubicBezTo>
                        <a:pt x="23" y="17"/>
                        <a:pt x="23" y="17"/>
                        <a:pt x="23" y="17"/>
                      </a:cubicBezTo>
                      <a:cubicBezTo>
                        <a:pt x="371" y="17"/>
                        <a:pt x="371" y="17"/>
                        <a:pt x="371" y="17"/>
                      </a:cubicBezTo>
                      <a:lnTo>
                        <a:pt x="371" y="205"/>
                      </a:lnTo>
                      <a:close/>
                      <a:moveTo>
                        <a:pt x="29" y="199"/>
                      </a:moveTo>
                      <a:cubicBezTo>
                        <a:pt x="365" y="199"/>
                        <a:pt x="365" y="199"/>
                        <a:pt x="365" y="199"/>
                      </a:cubicBezTo>
                      <a:cubicBezTo>
                        <a:pt x="365" y="23"/>
                        <a:pt x="365" y="23"/>
                        <a:pt x="365" y="23"/>
                      </a:cubicBezTo>
                      <a:cubicBezTo>
                        <a:pt x="29" y="23"/>
                        <a:pt x="29" y="23"/>
                        <a:pt x="29" y="23"/>
                      </a:cubicBezTo>
                      <a:lnTo>
                        <a:pt x="29" y="199"/>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77" name="Freeform 392"/>
                <p:cNvSpPr>
                  <a:spLocks/>
                </p:cNvSpPr>
                <p:nvPr/>
              </p:nvSpPr>
              <p:spPr bwMode="auto">
                <a:xfrm>
                  <a:off x="6119813" y="3562350"/>
                  <a:ext cx="296863" cy="171450"/>
                </a:xfrm>
                <a:custGeom>
                  <a:avLst/>
                  <a:gdLst/>
                  <a:ahLst/>
                  <a:cxnLst>
                    <a:cxn ang="0">
                      <a:pos x="111" y="108"/>
                    </a:cxn>
                    <a:cxn ang="0">
                      <a:pos x="75" y="108"/>
                    </a:cxn>
                    <a:cxn ang="0">
                      <a:pos x="11" y="19"/>
                    </a:cxn>
                    <a:cxn ang="0">
                      <a:pos x="0" y="5"/>
                    </a:cxn>
                    <a:cxn ang="0">
                      <a:pos x="8" y="0"/>
                    </a:cxn>
                    <a:cxn ang="0">
                      <a:pos x="19" y="15"/>
                    </a:cxn>
                    <a:cxn ang="0">
                      <a:pos x="80" y="99"/>
                    </a:cxn>
                    <a:cxn ang="0">
                      <a:pos x="106" y="99"/>
                    </a:cxn>
                    <a:cxn ang="0">
                      <a:pos x="178" y="0"/>
                    </a:cxn>
                    <a:cxn ang="0">
                      <a:pos x="187" y="5"/>
                    </a:cxn>
                    <a:cxn ang="0">
                      <a:pos x="161" y="40"/>
                    </a:cxn>
                    <a:cxn ang="0">
                      <a:pos x="111" y="108"/>
                    </a:cxn>
                  </a:cxnLst>
                  <a:rect l="0" t="0" r="r" b="b"/>
                  <a:pathLst>
                    <a:path w="187" h="108">
                      <a:moveTo>
                        <a:pt x="111" y="108"/>
                      </a:moveTo>
                      <a:lnTo>
                        <a:pt x="75" y="108"/>
                      </a:lnTo>
                      <a:lnTo>
                        <a:pt x="11" y="19"/>
                      </a:lnTo>
                      <a:lnTo>
                        <a:pt x="0" y="5"/>
                      </a:lnTo>
                      <a:lnTo>
                        <a:pt x="8" y="0"/>
                      </a:lnTo>
                      <a:lnTo>
                        <a:pt x="19" y="15"/>
                      </a:lnTo>
                      <a:lnTo>
                        <a:pt x="80" y="99"/>
                      </a:lnTo>
                      <a:lnTo>
                        <a:pt x="106" y="99"/>
                      </a:lnTo>
                      <a:lnTo>
                        <a:pt x="178" y="0"/>
                      </a:lnTo>
                      <a:lnTo>
                        <a:pt x="187" y="5"/>
                      </a:lnTo>
                      <a:lnTo>
                        <a:pt x="161" y="40"/>
                      </a:lnTo>
                      <a:lnTo>
                        <a:pt x="111" y="108"/>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78" name="Rectangle 393"/>
                <p:cNvSpPr>
                  <a:spLocks noChangeArrowheads="1"/>
                </p:cNvSpPr>
                <p:nvPr/>
              </p:nvSpPr>
              <p:spPr bwMode="auto">
                <a:xfrm>
                  <a:off x="6061075" y="4449763"/>
                  <a:ext cx="414338" cy="14288"/>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79" name="Rectangle 394"/>
                <p:cNvSpPr>
                  <a:spLocks noChangeArrowheads="1"/>
                </p:cNvSpPr>
                <p:nvPr/>
              </p:nvSpPr>
              <p:spPr bwMode="auto">
                <a:xfrm>
                  <a:off x="6199188" y="4351338"/>
                  <a:ext cx="14288" cy="111125"/>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80" name="Rectangle 395"/>
                <p:cNvSpPr>
                  <a:spLocks noChangeArrowheads="1"/>
                </p:cNvSpPr>
                <p:nvPr/>
              </p:nvSpPr>
              <p:spPr bwMode="auto">
                <a:xfrm>
                  <a:off x="6324600" y="4351338"/>
                  <a:ext cx="14288" cy="111125"/>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grpSp>
          <p:sp>
            <p:nvSpPr>
              <p:cNvPr id="189" name="文本框 5"/>
              <p:cNvSpPr txBox="1"/>
              <p:nvPr/>
            </p:nvSpPr>
            <p:spPr>
              <a:xfrm>
                <a:off x="1337836" y="1521505"/>
                <a:ext cx="144000" cy="123111"/>
              </a:xfrm>
              <a:prstGeom prst="rect">
                <a:avLst/>
              </a:prstGeom>
              <a:noFill/>
              <a:ln w="3175">
                <a:noFill/>
              </a:ln>
            </p:spPr>
            <p:txBody>
              <a:bodyPr wrap="square" lIns="0" tIns="0" rIns="0" bIns="0" rtlCol="0" anchor="ctr">
                <a:spAutoFit/>
              </a:bodyPr>
              <a:lstStyle/>
              <a:p>
                <a:pPr algn="ctr"/>
                <a:r>
                  <a:rPr lang="en-US" altLang="zh-CN" sz="800" b="1" dirty="0">
                    <a:solidFill>
                      <a:srgbClr val="FFC000"/>
                    </a:solidFill>
                    <a:latin typeface="Arial Narrow" panose="020B0606020202030204" pitchFamily="34" charset="0"/>
                  </a:rPr>
                  <a:t>8K</a:t>
                </a:r>
                <a:endParaRPr lang="zh-CN" altLang="en-US" sz="800" b="1" dirty="0">
                  <a:solidFill>
                    <a:srgbClr val="FFC000"/>
                  </a:solidFill>
                  <a:latin typeface="Arial Narrow" panose="020B0606020202030204" pitchFamily="34" charset="0"/>
                </a:endParaRPr>
              </a:p>
            </p:txBody>
          </p:sp>
        </p:grpSp>
      </p:grpSp>
      <p:graphicFrame>
        <p:nvGraphicFramePr>
          <p:cNvPr id="180" name="Table 179"/>
          <p:cNvGraphicFramePr>
            <a:graphicFrameLocks noGrp="1"/>
          </p:cNvGraphicFramePr>
          <p:nvPr/>
        </p:nvGraphicFramePr>
        <p:xfrm>
          <a:off x="7614514" y="716742"/>
          <a:ext cx="4176809" cy="5566025"/>
        </p:xfrm>
        <a:graphic>
          <a:graphicData uri="http://schemas.openxmlformats.org/drawingml/2006/table">
            <a:tbl>
              <a:tblPr firstRow="1" bandRow="1">
                <a:tableStyleId>{72833802-FEF1-4C79-8D5D-14CF1EAF98D9}</a:tableStyleId>
              </a:tblPr>
              <a:tblGrid>
                <a:gridCol w="882494">
                  <a:extLst>
                    <a:ext uri="{9D8B030D-6E8A-4147-A177-3AD203B41FA5}">
                      <a16:colId xmlns:a16="http://schemas.microsoft.com/office/drawing/2014/main" val="20000"/>
                    </a:ext>
                  </a:extLst>
                </a:gridCol>
                <a:gridCol w="3294315">
                  <a:extLst>
                    <a:ext uri="{9D8B030D-6E8A-4147-A177-3AD203B41FA5}">
                      <a16:colId xmlns:a16="http://schemas.microsoft.com/office/drawing/2014/main" val="20001"/>
                    </a:ext>
                  </a:extLst>
                </a:gridCol>
              </a:tblGrid>
              <a:tr h="482185">
                <a:tc gridSpan="2">
                  <a:txBody>
                    <a:bodyPr/>
                    <a:lstStyle/>
                    <a:p>
                      <a:pPr algn="ctr">
                        <a:spcAft>
                          <a:spcPts val="1200"/>
                        </a:spcAft>
                      </a:pPr>
                      <a:r>
                        <a:rPr lang="en-SG" sz="1800" b="0" dirty="0">
                          <a:solidFill>
                            <a:srgbClr val="FFC000"/>
                          </a:solidFill>
                          <a:latin typeface="Arial Narrow" panose="020B0606020202030204" pitchFamily="34" charset="0"/>
                        </a:rPr>
                        <a:t>Security Improvements</a:t>
                      </a:r>
                      <a:r>
                        <a:rPr lang="en-SG" sz="1800" b="0" baseline="0" dirty="0">
                          <a:solidFill>
                            <a:srgbClr val="FFC000"/>
                          </a:solidFill>
                          <a:latin typeface="Arial Narrow" panose="020B0606020202030204" pitchFamily="34" charset="0"/>
                        </a:rPr>
                        <a:t> in 5G</a:t>
                      </a:r>
                      <a:endParaRPr lang="en-SG" sz="1800" b="0" dirty="0">
                        <a:solidFill>
                          <a:srgbClr val="FFC000"/>
                        </a:solidFill>
                        <a:latin typeface="Arial Narrow" panose="020B0606020202030204" pitchFamily="34" charset="0"/>
                      </a:endParaRPr>
                    </a:p>
                  </a:txBody>
                  <a:tcPr marL="91428" marR="9142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hMerge="1">
                  <a:txBody>
                    <a:bodyPr/>
                    <a:lstStyle/>
                    <a:p>
                      <a:endParaRPr lang="en-SG" sz="1000" dirty="0">
                        <a:solidFill>
                          <a:schemeClr val="bg2"/>
                        </a:solidFill>
                      </a:endParaRPr>
                    </a:p>
                  </a:txBody>
                  <a:tcPr/>
                </a:tc>
                <a:extLst>
                  <a:ext uri="{0D108BD9-81ED-4DB2-BD59-A6C34878D82A}">
                    <a16:rowId xmlns:a16="http://schemas.microsoft.com/office/drawing/2014/main" val="10000"/>
                  </a:ext>
                </a:extLst>
              </a:tr>
              <a:tr h="317740">
                <a:tc rowSpan="5">
                  <a:txBody>
                    <a:bodyPr/>
                    <a:lstStyle/>
                    <a:p>
                      <a:pPr algn="ctr"/>
                      <a:r>
                        <a:rPr lang="en-SG" sz="1200" dirty="0">
                          <a:solidFill>
                            <a:schemeClr val="bg2"/>
                          </a:solidFill>
                          <a:latin typeface="Arial Narrow" panose="020B0606020202030204" pitchFamily="34" charset="0"/>
                        </a:rPr>
                        <a:t>Access</a:t>
                      </a:r>
                      <a:r>
                        <a:rPr lang="en-SG" sz="1200" baseline="0" dirty="0">
                          <a:solidFill>
                            <a:schemeClr val="bg2"/>
                          </a:solidFill>
                          <a:latin typeface="Arial Narrow" panose="020B0606020202030204" pitchFamily="34" charset="0"/>
                        </a:rPr>
                        <a:t> Network</a:t>
                      </a:r>
                      <a:endParaRPr lang="en-SG" sz="1200" dirty="0">
                        <a:solidFill>
                          <a:schemeClr val="bg2"/>
                        </a:solidFill>
                        <a:latin typeface="Arial Narrow" panose="020B0606020202030204" pitchFamily="34" charset="0"/>
                      </a:endParaRPr>
                    </a:p>
                  </a:txBody>
                  <a:tcPr marL="91428" marR="91428" marT="45714" marB="45714" anchor="ctr">
                    <a:lnL w="12700" cap="flat" cmpd="sng" algn="ctr">
                      <a:noFill/>
                      <a:prstDash val="solid"/>
                      <a:round/>
                      <a:headEnd type="none" w="med" len="med"/>
                      <a:tailEnd type="none" w="med" len="med"/>
                    </a:lnL>
                    <a:lnT w="12700" cap="flat" cmpd="sng" algn="ctr">
                      <a:noFill/>
                      <a:prstDash val="solid"/>
                      <a:round/>
                      <a:headEnd type="none" w="med" len="med"/>
                      <a:tailEnd type="none" w="med" len="med"/>
                    </a:lnT>
                    <a:lnB w="6350" cap="flat" cmpd="sng" algn="ctr">
                      <a:solidFill>
                        <a:srgbClr val="00B0F0"/>
                      </a:solidFill>
                      <a:prstDash val="solid"/>
                      <a:round/>
                      <a:headEnd type="none" w="med" len="med"/>
                      <a:tailEnd type="none" w="med" len="med"/>
                    </a:lnB>
                  </a:tcPr>
                </a:tc>
                <a:tc>
                  <a:txBody>
                    <a:bodyPr/>
                    <a:lstStyle/>
                    <a:p>
                      <a:r>
                        <a:rPr lang="en-US" sz="1200" dirty="0">
                          <a:solidFill>
                            <a:schemeClr val="bg2"/>
                          </a:solidFill>
                          <a:latin typeface="Arial Narrow" panose="020B0606020202030204" pitchFamily="34" charset="0"/>
                        </a:rPr>
                        <a:t>Enhanced Air Interface and Transport Security on 5G</a:t>
                      </a:r>
                    </a:p>
                  </a:txBody>
                  <a:tcPr marL="91428" marR="91428" marT="45714" marB="45714"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1"/>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Split Architecture supported</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2"/>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Encryption schemes for privacy</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3"/>
                  </a:ext>
                </a:extLst>
              </a:tr>
              <a:tr h="317740">
                <a:tc vMerge="1">
                  <a:txBody>
                    <a:bodyPr/>
                    <a:lstStyle/>
                    <a:p>
                      <a:endParaRPr lang="en-SG" sz="1000" dirty="0">
                        <a:solidFill>
                          <a:schemeClr val="bg2"/>
                        </a:solidFill>
                      </a:endParaRPr>
                    </a:p>
                  </a:txBody>
                  <a:tcPr/>
                </a:tc>
                <a:tc>
                  <a:txBody>
                    <a:bodyPr/>
                    <a:lstStyle/>
                    <a:p>
                      <a:r>
                        <a:rPr lang="en-US" sz="1200" dirty="0" err="1">
                          <a:solidFill>
                            <a:schemeClr val="bg2"/>
                          </a:solidFill>
                          <a:latin typeface="Arial Narrow" panose="020B0606020202030204" pitchFamily="34" charset="0"/>
                        </a:rPr>
                        <a:t>mMTC</a:t>
                      </a:r>
                      <a:r>
                        <a:rPr lang="en-US" sz="1200" baseline="0" dirty="0">
                          <a:solidFill>
                            <a:schemeClr val="bg2"/>
                          </a:solidFill>
                          <a:latin typeface="Arial Narrow" panose="020B0606020202030204" pitchFamily="34" charset="0"/>
                        </a:rPr>
                        <a:t> (</a:t>
                      </a:r>
                      <a:r>
                        <a:rPr lang="en-US" sz="1200" baseline="0" dirty="0" err="1">
                          <a:solidFill>
                            <a:schemeClr val="bg2"/>
                          </a:solidFill>
                          <a:latin typeface="Arial Narrow" panose="020B0606020202030204" pitchFamily="34" charset="0"/>
                        </a:rPr>
                        <a:t>IoT</a:t>
                      </a:r>
                      <a:r>
                        <a:rPr lang="en-US" sz="1200" baseline="0" dirty="0">
                          <a:solidFill>
                            <a:schemeClr val="bg2"/>
                          </a:solidFill>
                          <a:latin typeface="Arial Narrow" panose="020B0606020202030204" pitchFamily="34" charset="0"/>
                        </a:rPr>
                        <a:t>) </a:t>
                      </a:r>
                      <a:r>
                        <a:rPr lang="en-US" sz="1200" dirty="0">
                          <a:solidFill>
                            <a:schemeClr val="bg2"/>
                          </a:solidFill>
                          <a:latin typeface="Arial Narrow" panose="020B0606020202030204" pitchFamily="34" charset="0"/>
                        </a:rPr>
                        <a:t>standards defined in 3GPP R17</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4"/>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Base Station identification / control of DDOS attack</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5"/>
                  </a:ext>
                </a:extLst>
              </a:tr>
              <a:tr h="317740">
                <a:tc rowSpan="6">
                  <a:txBody>
                    <a:bodyPr/>
                    <a:lstStyle/>
                    <a:p>
                      <a:pPr algn="ctr"/>
                      <a:r>
                        <a:rPr lang="en-SG" sz="1200" dirty="0">
                          <a:solidFill>
                            <a:schemeClr val="bg2"/>
                          </a:solidFill>
                          <a:latin typeface="Arial Narrow" panose="020B0606020202030204" pitchFamily="34" charset="0"/>
                        </a:rPr>
                        <a:t>Core</a:t>
                      </a:r>
                      <a:br>
                        <a:rPr lang="en-SG" sz="1200" dirty="0">
                          <a:solidFill>
                            <a:schemeClr val="bg2"/>
                          </a:solidFill>
                          <a:latin typeface="Arial Narrow" panose="020B0606020202030204" pitchFamily="34" charset="0"/>
                        </a:rPr>
                      </a:br>
                      <a:r>
                        <a:rPr lang="en-SG" sz="1200" dirty="0">
                          <a:solidFill>
                            <a:schemeClr val="bg2"/>
                          </a:solidFill>
                          <a:latin typeface="Arial Narrow" panose="020B0606020202030204" pitchFamily="34" charset="0"/>
                        </a:rPr>
                        <a:t>Network</a:t>
                      </a:r>
                    </a:p>
                  </a:txBody>
                  <a:tcPr marL="91428" marR="91428" marT="45714" marB="45714" anchor="ctr">
                    <a:lnL w="12700" cap="flat" cmpd="sng" algn="ctr">
                      <a:noFill/>
                      <a:prstDash val="solid"/>
                      <a:round/>
                      <a:headEnd type="none" w="med" len="med"/>
                      <a:tailEnd type="none" w="med" len="med"/>
                    </a:lnL>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tc>
                  <a:txBody>
                    <a:bodyPr/>
                    <a:lstStyle/>
                    <a:p>
                      <a:r>
                        <a:rPr lang="en-US" sz="1200" dirty="0">
                          <a:solidFill>
                            <a:schemeClr val="bg2"/>
                          </a:solidFill>
                          <a:latin typeface="Arial Narrow" panose="020B0606020202030204" pitchFamily="34" charset="0"/>
                        </a:rPr>
                        <a:t>Enhancements to key, roaming, and transport security</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6"/>
                  </a:ext>
                </a:extLst>
              </a:tr>
              <a:tr h="317740">
                <a:tc vMerge="1">
                  <a:txBody>
                    <a:bodyPr/>
                    <a:lstStyle/>
                    <a:p>
                      <a:endParaRPr lang="en-SG" sz="1000" dirty="0">
                        <a:solidFill>
                          <a:schemeClr val="bg2"/>
                        </a:solidFill>
                      </a:endParaRPr>
                    </a:p>
                  </a:txBody>
                  <a:tcPr/>
                </a:tc>
                <a:tc>
                  <a:txBody>
                    <a:bodyPr/>
                    <a:lstStyle/>
                    <a:p>
                      <a:r>
                        <a:rPr lang="en-SG" sz="1200" dirty="0">
                          <a:solidFill>
                            <a:schemeClr val="bg2"/>
                          </a:solidFill>
                          <a:latin typeface="Arial Narrow" panose="020B0606020202030204" pitchFamily="34" charset="0"/>
                        </a:rPr>
                        <a:t>Cloud Security</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7"/>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Industry standards</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8"/>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End-to-end Service Isolation</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9"/>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Mobile Edge Computing security features</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0"/>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Slicing security</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1"/>
                  </a:ext>
                </a:extLst>
              </a:tr>
              <a:tr h="317740">
                <a:tc rowSpan="5">
                  <a:txBody>
                    <a:bodyPr/>
                    <a:lstStyle/>
                    <a:p>
                      <a:pPr algn="ctr"/>
                      <a:r>
                        <a:rPr lang="en-SG" sz="1200" dirty="0">
                          <a:solidFill>
                            <a:schemeClr val="bg2"/>
                          </a:solidFill>
                          <a:latin typeface="Arial Narrow" panose="020B0606020202030204" pitchFamily="34" charset="0"/>
                        </a:rPr>
                        <a:t>Deployment</a:t>
                      </a:r>
                      <a:br>
                        <a:rPr lang="en-SG" sz="1200" dirty="0">
                          <a:solidFill>
                            <a:schemeClr val="bg2"/>
                          </a:solidFill>
                          <a:latin typeface="Arial Narrow" panose="020B0606020202030204" pitchFamily="34" charset="0"/>
                        </a:rPr>
                      </a:br>
                      <a:r>
                        <a:rPr lang="en-SG" sz="1200" dirty="0">
                          <a:solidFill>
                            <a:schemeClr val="bg2"/>
                          </a:solidFill>
                          <a:latin typeface="Arial Narrow" panose="020B0606020202030204" pitchFamily="34" charset="0"/>
                        </a:rPr>
                        <a:t>&amp;</a:t>
                      </a:r>
                      <a:br>
                        <a:rPr lang="en-SG" sz="1200" dirty="0">
                          <a:solidFill>
                            <a:schemeClr val="bg2"/>
                          </a:solidFill>
                          <a:latin typeface="Arial Narrow" panose="020B0606020202030204" pitchFamily="34" charset="0"/>
                        </a:rPr>
                      </a:br>
                      <a:r>
                        <a:rPr lang="en-SG" sz="1200" dirty="0">
                          <a:solidFill>
                            <a:schemeClr val="bg2"/>
                          </a:solidFill>
                          <a:latin typeface="Arial Narrow" panose="020B0606020202030204" pitchFamily="34" charset="0"/>
                        </a:rPr>
                        <a:t>Operation</a:t>
                      </a:r>
                    </a:p>
                  </a:txBody>
                  <a:tcPr marL="91428" marR="91428" marT="45714" marB="45714" anchor="ctr">
                    <a:lnL w="12700" cap="flat" cmpd="sng" algn="ctr">
                      <a:noFill/>
                      <a:prstDash val="solid"/>
                      <a:round/>
                      <a:headEnd type="none" w="med" len="med"/>
                      <a:tailEnd type="none" w="med" len="med"/>
                    </a:lnL>
                    <a:lnT w="635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r>
                        <a:rPr lang="en-US" sz="1200" dirty="0">
                          <a:solidFill>
                            <a:schemeClr val="bg2"/>
                          </a:solidFill>
                          <a:latin typeface="Arial Narrow" panose="020B0606020202030204" pitchFamily="34" charset="0"/>
                        </a:rPr>
                        <a:t>Security by design principles</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2"/>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Utilize NIST CSF to control key risks in live operations</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3"/>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Identify, Protect, Detect, Respond, Recover</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4"/>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Support monitoring, auditing and traceability</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5"/>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Boot/file/code integrity verification</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
        <p:nvSpPr>
          <p:cNvPr id="461" name="TextBox 52"/>
          <p:cNvSpPr txBox="1"/>
          <p:nvPr/>
        </p:nvSpPr>
        <p:spPr>
          <a:xfrm rot="16200000">
            <a:off x="-1868740" y="3207932"/>
            <a:ext cx="3214565" cy="461605"/>
          </a:xfrm>
          <a:prstGeom prst="rect">
            <a:avLst/>
          </a:prstGeom>
          <a:noFill/>
        </p:spPr>
        <p:txBody>
          <a:bodyPr wrap="none" rtlCol="0">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defTabSz="914309"/>
            <a:r>
              <a:rPr lang="en-NZ" sz="2400" dirty="0">
                <a:solidFill>
                  <a:srgbClr val="FF0000"/>
                </a:solidFill>
              </a:rPr>
              <a:t>This Slide is Animated</a:t>
            </a:r>
          </a:p>
        </p:txBody>
      </p:sp>
      <p:pic>
        <p:nvPicPr>
          <p:cNvPr id="183" name="Picture 182"/>
          <p:cNvPicPr>
            <a:picLocks noChangeAspect="1"/>
          </p:cNvPicPr>
          <p:nvPr/>
        </p:nvPicPr>
        <p:blipFill>
          <a:blip r:embed="rId5"/>
          <a:stretch>
            <a:fillRect/>
          </a:stretch>
        </p:blipFill>
        <p:spPr>
          <a:xfrm>
            <a:off x="134937" y="693490"/>
            <a:ext cx="11925300" cy="6019800"/>
          </a:xfrm>
          <a:prstGeom prst="rect">
            <a:avLst/>
          </a:prstGeom>
        </p:spPr>
      </p:pic>
      <p:sp>
        <p:nvSpPr>
          <p:cNvPr id="16" name="Title 15"/>
          <p:cNvSpPr>
            <a:spLocks noGrp="1"/>
          </p:cNvSpPr>
          <p:nvPr>
            <p:ph type="ctrTitle"/>
          </p:nvPr>
        </p:nvSpPr>
        <p:spPr/>
        <p:txBody>
          <a:bodyPr>
            <a:normAutofit/>
          </a:bodyPr>
          <a:lstStyle/>
          <a:p>
            <a:pPr algn="l"/>
            <a:r>
              <a:rPr lang="en-US" dirty="0"/>
              <a:t>Security is a Shared Responsibility…</a:t>
            </a:r>
            <a:endParaRPr lang="en-SG" dirty="0"/>
          </a:p>
        </p:txBody>
      </p:sp>
    </p:spTree>
    <p:extLst>
      <p:ext uri="{BB962C8B-B14F-4D97-AF65-F5344CB8AC3E}">
        <p14:creationId xmlns:p14="http://schemas.microsoft.com/office/powerpoint/2010/main" val="4672057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1.31451E-6 L -0.24993 -1.31451E-6 " pathEditMode="relative" rAng="0" ptsTypes="AA">
                                      <p:cBhvr>
                                        <p:cTn id="6" dur="1000" fill="hold"/>
                                        <p:tgtEl>
                                          <p:spTgt spid="183"/>
                                        </p:tgtEl>
                                        <p:attrNameLst>
                                          <p:attrName>ppt_x</p:attrName>
                                          <p:attrName>ppt_y</p:attrName>
                                        </p:attrNameLst>
                                      </p:cBhvr>
                                      <p:rCtr x="-12497" y="0"/>
                                    </p:animMotion>
                                  </p:childTnLst>
                                </p:cTn>
                              </p:par>
                              <p:par>
                                <p:cTn id="7" presetID="6" presetClass="emph" presetSubtype="0" fill="hold" nodeType="withEffect">
                                  <p:stCondLst>
                                    <p:cond delay="0"/>
                                  </p:stCondLst>
                                  <p:childTnLst>
                                    <p:animScale>
                                      <p:cBhvr>
                                        <p:cTn id="8" dur="1000" fill="hold"/>
                                        <p:tgtEl>
                                          <p:spTgt spid="183"/>
                                        </p:tgtEl>
                                      </p:cBhvr>
                                      <p:by x="50000" y="50000"/>
                                    </p:animScale>
                                  </p:childTnLst>
                                </p:cTn>
                              </p:par>
                              <p:par>
                                <p:cTn id="9" presetID="10" presetClass="exit" presetSubtype="0" fill="hold" nodeType="withEffect">
                                  <p:stCondLst>
                                    <p:cond delay="0"/>
                                  </p:stCondLst>
                                  <p:childTnLst>
                                    <p:animEffect transition="out" filter="fade">
                                      <p:cBhvr>
                                        <p:cTn id="10" dur="750"/>
                                        <p:tgtEl>
                                          <p:spTgt spid="183"/>
                                        </p:tgtEl>
                                      </p:cBhvr>
                                    </p:animEffect>
                                    <p:set>
                                      <p:cBhvr>
                                        <p:cTn id="11" dur="1" fill="hold">
                                          <p:stCondLst>
                                            <p:cond delay="749"/>
                                          </p:stCondLst>
                                        </p:cTn>
                                        <p:tgtEl>
                                          <p:spTgt spid="183"/>
                                        </p:tgtEl>
                                        <p:attrNameLst>
                                          <p:attrName>style.visibility</p:attrName>
                                        </p:attrNameLst>
                                      </p:cBhvr>
                                      <p:to>
                                        <p:strVal val="hidden"/>
                                      </p:to>
                                    </p:set>
                                  </p:childTnLst>
                                </p:cTn>
                              </p:par>
                              <p:par>
                                <p:cTn id="12" presetID="10" presetClass="entr" presetSubtype="0" fill="hold" nodeType="withEffect">
                                  <p:stCondLst>
                                    <p:cond delay="25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childTnLst>
                                </p:cTn>
                              </p:par>
                              <p:par>
                                <p:cTn id="15" presetID="10" presetClass="entr" presetSubtype="0" fill="hold" nodeType="withEffect">
                                  <p:stCondLst>
                                    <p:cond delay="250"/>
                                  </p:stCondLst>
                                  <p:childTnLst>
                                    <p:set>
                                      <p:cBhvr>
                                        <p:cTn id="16" dur="1" fill="hold">
                                          <p:stCondLst>
                                            <p:cond delay="0"/>
                                          </p:stCondLst>
                                        </p:cTn>
                                        <p:tgtEl>
                                          <p:spTgt spid="180"/>
                                        </p:tgtEl>
                                        <p:attrNameLst>
                                          <p:attrName>style.visibility</p:attrName>
                                        </p:attrNameLst>
                                      </p:cBhvr>
                                      <p:to>
                                        <p:strVal val="visible"/>
                                      </p:to>
                                    </p:set>
                                    <p:animEffect transition="in" filter="fade">
                                      <p:cBhvr>
                                        <p:cTn id="17" dur="10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What’s Needed</a:t>
            </a:r>
            <a:endParaRPr lang="en-US" dirty="0"/>
          </a:p>
        </p:txBody>
      </p:sp>
      <p:sp>
        <p:nvSpPr>
          <p:cNvPr id="3" name="Rectangle 2"/>
          <p:cNvSpPr/>
          <p:nvPr/>
        </p:nvSpPr>
        <p:spPr>
          <a:xfrm>
            <a:off x="624979" y="1197546"/>
            <a:ext cx="9289032" cy="1569660"/>
          </a:xfrm>
          <a:prstGeom prst="rect">
            <a:avLst/>
          </a:prstGeom>
        </p:spPr>
        <p:txBody>
          <a:bodyPr wrap="square">
            <a:spAutoFit/>
          </a:bodyPr>
          <a:lstStyle/>
          <a:p>
            <a:r>
              <a:rPr lang="en-US" dirty="0">
                <a:solidFill>
                  <a:schemeClr val="bg1"/>
                </a:solidFill>
              </a:rPr>
              <a:t>Effective protections must be consistent, pervasive, and seamless</a:t>
            </a:r>
          </a:p>
          <a:p>
            <a:pPr marL="342900" indent="-342900">
              <a:buFont typeface="Arial" panose="020B0604020202020204" pitchFamily="34" charset="0"/>
              <a:buChar char="•"/>
            </a:pPr>
            <a:r>
              <a:rPr lang="en-US" dirty="0">
                <a:solidFill>
                  <a:schemeClr val="bg1"/>
                </a:solidFill>
              </a:rPr>
              <a:t>Across geographies</a:t>
            </a:r>
          </a:p>
          <a:p>
            <a:pPr marL="342900" indent="-342900">
              <a:buFont typeface="Arial" panose="020B0604020202020204" pitchFamily="34" charset="0"/>
              <a:buChar char="•"/>
            </a:pPr>
            <a:r>
              <a:rPr lang="en-US" dirty="0">
                <a:solidFill>
                  <a:schemeClr val="bg1"/>
                </a:solidFill>
              </a:rPr>
              <a:t>Across networks</a:t>
            </a:r>
          </a:p>
          <a:p>
            <a:pPr marL="342900" indent="-342900">
              <a:buFont typeface="Arial" panose="020B0604020202020204" pitchFamily="34" charset="0"/>
              <a:buChar char="•"/>
            </a:pPr>
            <a:r>
              <a:rPr lang="en-US" dirty="0">
                <a:solidFill>
                  <a:schemeClr val="bg1"/>
                </a:solidFill>
              </a:rPr>
              <a:t>Across products</a:t>
            </a:r>
          </a:p>
        </p:txBody>
      </p:sp>
    </p:spTree>
    <p:extLst>
      <p:ext uri="{BB962C8B-B14F-4D97-AF65-F5344CB8AC3E}">
        <p14:creationId xmlns:p14="http://schemas.microsoft.com/office/powerpoint/2010/main" val="36906057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How Best to Get There</a:t>
            </a:r>
            <a:endParaRPr lang="en-US" dirty="0"/>
          </a:p>
        </p:txBody>
      </p:sp>
      <p:sp>
        <p:nvSpPr>
          <p:cNvPr id="3" name="Rectangle 2"/>
          <p:cNvSpPr/>
          <p:nvPr/>
        </p:nvSpPr>
        <p:spPr>
          <a:xfrm>
            <a:off x="624979" y="1062443"/>
            <a:ext cx="6984776" cy="2677656"/>
          </a:xfrm>
          <a:prstGeom prst="rect">
            <a:avLst/>
          </a:prstGeom>
        </p:spPr>
        <p:txBody>
          <a:bodyPr wrap="square">
            <a:spAutoFit/>
          </a:bodyPr>
          <a:lstStyle/>
          <a:p>
            <a:pPr marL="342900" indent="-342900">
              <a:buFont typeface="Arial" panose="020B0604020202020204" pitchFamily="34" charset="0"/>
              <a:buChar char="•"/>
            </a:pPr>
            <a:r>
              <a:rPr lang="en-US" dirty="0">
                <a:solidFill>
                  <a:schemeClr val="bg1"/>
                </a:solidFill>
              </a:rPr>
              <a:t>The Past: “Trust, but verify.”</a:t>
            </a:r>
          </a:p>
          <a:p>
            <a:pPr marL="342900" indent="-342900">
              <a:buFont typeface="Arial" panose="020B0604020202020204" pitchFamily="34" charset="0"/>
              <a:buChar char="•"/>
            </a:pPr>
            <a:r>
              <a:rPr lang="en-US" dirty="0">
                <a:solidFill>
                  <a:schemeClr val="bg1"/>
                </a:solidFill>
              </a:rPr>
              <a:t>The Present and Future: “trust through verification.”</a:t>
            </a:r>
          </a:p>
          <a:p>
            <a:pPr marL="342900" indent="-342900">
              <a:buFont typeface="Arial" panose="020B0604020202020204" pitchFamily="34" charset="0"/>
              <a:buChar char="•"/>
            </a:pPr>
            <a:r>
              <a:rPr lang="en-US" dirty="0">
                <a:solidFill>
                  <a:schemeClr val="bg1"/>
                </a:solidFill>
              </a:rPr>
              <a:t>How? As simple as “</a:t>
            </a:r>
            <a:r>
              <a:rPr lang="en-US" i="1" dirty="0">
                <a:solidFill>
                  <a:schemeClr val="bg1"/>
                </a:solidFill>
              </a:rPr>
              <a:t>ABC</a:t>
            </a:r>
            <a:r>
              <a:rPr lang="en-US" dirty="0">
                <a:solidFill>
                  <a:schemeClr val="bg1"/>
                </a:solidFill>
              </a:rPr>
              <a:t>”</a:t>
            </a:r>
          </a:p>
          <a:p>
            <a:pPr marL="952536" lvl="1" indent="-342900">
              <a:buFont typeface="Arial" panose="020B0604020202020204" pitchFamily="34" charset="0"/>
              <a:buChar char="•"/>
            </a:pPr>
            <a:r>
              <a:rPr lang="en-US" b="1" i="1" dirty="0">
                <a:solidFill>
                  <a:schemeClr val="bg1"/>
                </a:solidFill>
              </a:rPr>
              <a:t>A</a:t>
            </a:r>
            <a:r>
              <a:rPr lang="en-US" dirty="0">
                <a:solidFill>
                  <a:schemeClr val="bg1"/>
                </a:solidFill>
              </a:rPr>
              <a:t>ssume nothing</a:t>
            </a:r>
          </a:p>
          <a:p>
            <a:pPr marL="952536" lvl="1" indent="-342900">
              <a:buFont typeface="Arial" panose="020B0604020202020204" pitchFamily="34" charset="0"/>
              <a:buChar char="•"/>
            </a:pPr>
            <a:r>
              <a:rPr lang="en-US" b="1" i="1" dirty="0">
                <a:solidFill>
                  <a:schemeClr val="bg1"/>
                </a:solidFill>
              </a:rPr>
              <a:t>B</a:t>
            </a:r>
            <a:r>
              <a:rPr lang="en-US" dirty="0">
                <a:solidFill>
                  <a:schemeClr val="bg1"/>
                </a:solidFill>
              </a:rPr>
              <a:t>elieve no one</a:t>
            </a:r>
          </a:p>
          <a:p>
            <a:pPr marL="952536" lvl="1" indent="-342900">
              <a:buFont typeface="Arial" panose="020B0604020202020204" pitchFamily="34" charset="0"/>
              <a:buChar char="•"/>
            </a:pPr>
            <a:r>
              <a:rPr lang="en-US" b="1" i="1" dirty="0">
                <a:solidFill>
                  <a:schemeClr val="bg1"/>
                </a:solidFill>
              </a:rPr>
              <a:t>C</a:t>
            </a:r>
            <a:r>
              <a:rPr lang="en-US" dirty="0">
                <a:solidFill>
                  <a:schemeClr val="bg1"/>
                </a:solidFill>
              </a:rPr>
              <a:t>onfirm everything</a:t>
            </a:r>
          </a:p>
        </p:txBody>
      </p:sp>
    </p:spTree>
    <p:extLst>
      <p:ext uri="{BB962C8B-B14F-4D97-AF65-F5344CB8AC3E}">
        <p14:creationId xmlns:p14="http://schemas.microsoft.com/office/powerpoint/2010/main" val="30648840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Critical Success Factors: Standards and Testing</a:t>
            </a:r>
            <a:endParaRPr lang="en-US" dirty="0"/>
          </a:p>
        </p:txBody>
      </p:sp>
      <p:sp>
        <p:nvSpPr>
          <p:cNvPr id="3" name="Rectangle 2"/>
          <p:cNvSpPr/>
          <p:nvPr/>
        </p:nvSpPr>
        <p:spPr>
          <a:xfrm>
            <a:off x="624979" y="1197546"/>
            <a:ext cx="9649072" cy="1938992"/>
          </a:xfrm>
          <a:prstGeom prst="rect">
            <a:avLst/>
          </a:prstGeom>
        </p:spPr>
        <p:txBody>
          <a:bodyPr wrap="square">
            <a:spAutoFit/>
          </a:bodyPr>
          <a:lstStyle/>
          <a:p>
            <a:pPr marL="342900" indent="-342900">
              <a:buFont typeface="Arial" panose="020B0604020202020204" pitchFamily="34" charset="0"/>
              <a:buChar char="•"/>
            </a:pPr>
            <a:r>
              <a:rPr lang="en-US" dirty="0">
                <a:solidFill>
                  <a:schemeClr val="bg1"/>
                </a:solidFill>
              </a:rPr>
              <a:t>Standards: developed and validated by experts; shared with everyone</a:t>
            </a:r>
          </a:p>
          <a:p>
            <a:pPr marL="342900" indent="-342900">
              <a:buFont typeface="Arial" panose="020B0604020202020204" pitchFamily="34" charset="0"/>
              <a:buChar char="•"/>
            </a:pPr>
            <a:r>
              <a:rPr lang="en-US" dirty="0">
                <a:solidFill>
                  <a:schemeClr val="bg1"/>
                </a:solidFill>
              </a:rPr>
              <a:t>Testing: internal and external</a:t>
            </a:r>
          </a:p>
          <a:p>
            <a:pPr marL="342900" indent="-342900">
              <a:buFont typeface="Arial" panose="020B0604020202020204" pitchFamily="34" charset="0"/>
              <a:buChar char="•"/>
            </a:pPr>
            <a:r>
              <a:rPr lang="en-US" dirty="0">
                <a:solidFill>
                  <a:schemeClr val="bg1"/>
                </a:solidFill>
              </a:rPr>
              <a:t>Regular, comprehensive review and revision of processes as technologies evolve</a:t>
            </a:r>
          </a:p>
        </p:txBody>
      </p:sp>
    </p:spTree>
    <p:extLst>
      <p:ext uri="{BB962C8B-B14F-4D97-AF65-F5344CB8AC3E}">
        <p14:creationId xmlns:p14="http://schemas.microsoft.com/office/powerpoint/2010/main" val="3830995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A Cyber Security Ecosystem Based on Standards</a:t>
            </a:r>
            <a:endParaRPr lang="en-US" dirty="0"/>
          </a:p>
        </p:txBody>
      </p:sp>
      <p:pic>
        <p:nvPicPr>
          <p:cNvPr id="5" name="Picture 6">
            <a:extLst>
              <a:ext uri="{FF2B5EF4-FFF2-40B4-BE49-F238E27FC236}">
                <a16:creationId xmlns:a16="http://schemas.microsoft.com/office/drawing/2014/main" id="{88933727-B879-4904-A494-131A3B2045CE}"/>
              </a:ext>
            </a:extLst>
          </p:cNvPr>
          <p:cNvPicPr>
            <a:picLocks noChangeAspect="1" noChangeArrowheads="1"/>
          </p:cNvPicPr>
          <p:nvPr/>
        </p:nvPicPr>
        <p:blipFill>
          <a:blip r:embed="rId2" cstate="print"/>
          <a:srcRect l="33772" t="37738" r="54948" b="51715"/>
          <a:stretch>
            <a:fillRect/>
          </a:stretch>
        </p:blipFill>
        <p:spPr bwMode="auto">
          <a:xfrm>
            <a:off x="9050385" y="4314737"/>
            <a:ext cx="983849" cy="669462"/>
          </a:xfrm>
          <a:prstGeom prst="rect">
            <a:avLst/>
          </a:prstGeom>
          <a:noFill/>
          <a:ln w="9525">
            <a:noFill/>
            <a:miter lim="800000"/>
            <a:headEnd/>
            <a:tailEnd/>
          </a:ln>
        </p:spPr>
      </p:pic>
      <p:sp>
        <p:nvSpPr>
          <p:cNvPr id="6" name="Rectangle 10">
            <a:extLst>
              <a:ext uri="{FF2B5EF4-FFF2-40B4-BE49-F238E27FC236}">
                <a16:creationId xmlns:a16="http://schemas.microsoft.com/office/drawing/2014/main" id="{11174157-2BE0-47F2-81E2-0ABDA270DE7F}"/>
              </a:ext>
            </a:extLst>
          </p:cNvPr>
          <p:cNvSpPr/>
          <p:nvPr/>
        </p:nvSpPr>
        <p:spPr>
          <a:xfrm>
            <a:off x="1777832" y="2557051"/>
            <a:ext cx="8318990" cy="1312044"/>
          </a:xfrm>
          <a:prstGeom prst="round2SameRect">
            <a:avLst>
              <a:gd name="adj1" fmla="val 0"/>
              <a:gd name="adj2" fmla="val 6343"/>
            </a:avLst>
          </a:prstGeom>
          <a:solidFill>
            <a:schemeClr val="bg1">
              <a:lumMod val="95000"/>
            </a:schemeClr>
          </a:solidFill>
          <a:ln w="25402">
            <a:noFill/>
            <a:prstDash val="solid"/>
          </a:ln>
          <a:effectLst>
            <a:outerShdw blurRad="63500" algn="ctr" rotWithShape="0">
              <a:prstClr val="black">
                <a:alpha val="40000"/>
              </a:prstClr>
            </a:outerShdw>
          </a:effectLst>
        </p:spPr>
        <p:txBody>
          <a:bodyPr vert="horz" wrap="square" lIns="0" tIns="0" rIns="0" bIns="0" rtlCol="0" anchor="ctr" anchorCtr="0" compatLnSpc="1">
            <a:noAutofit/>
          </a:bodyPr>
          <a:lstStyle/>
          <a:p>
            <a:pPr defTabSz="1005797" fontAlgn="auto">
              <a:lnSpc>
                <a:spcPct val="120000"/>
              </a:lnSpc>
              <a:spcBef>
                <a:spcPts val="0"/>
              </a:spcBef>
              <a:spcAft>
                <a:spcPts val="0"/>
              </a:spcAft>
              <a:buClrTx/>
              <a:buNone/>
            </a:pPr>
            <a:endParaRPr lang="en-GB" sz="1236" b="0" kern="0" dirty="0">
              <a:solidFill>
                <a:prstClr val="black"/>
              </a:solidFill>
              <a:effectLst>
                <a:outerShdw blurRad="38100" dist="38100" dir="2700000" algn="tl">
                  <a:srgbClr val="000000">
                    <a:alpha val="43137"/>
                  </a:srgbClr>
                </a:outerShdw>
              </a:effectLst>
              <a:latin typeface="Arial"/>
              <a:ea typeface="微软雅黑"/>
              <a:cs typeface="Arial" pitchFamily="34" charset="0"/>
            </a:endParaRPr>
          </a:p>
        </p:txBody>
      </p:sp>
      <p:pic>
        <p:nvPicPr>
          <p:cNvPr id="7" name="Picture 6">
            <a:extLst>
              <a:ext uri="{FF2B5EF4-FFF2-40B4-BE49-F238E27FC236}">
                <a16:creationId xmlns:a16="http://schemas.microsoft.com/office/drawing/2014/main" id="{E47017AE-A065-4886-9C27-81FCB818D805}"/>
              </a:ext>
            </a:extLst>
          </p:cNvPr>
          <p:cNvPicPr>
            <a:picLocks noChangeAspect="1"/>
          </p:cNvPicPr>
          <p:nvPr/>
        </p:nvPicPr>
        <p:blipFill>
          <a:blip r:embed="rId2" cstate="print">
            <a:clrChange>
              <a:clrFrom>
                <a:srgbClr val="FFFFFF"/>
              </a:clrFrom>
              <a:clrTo>
                <a:srgbClr val="FFFFFF">
                  <a:alpha val="0"/>
                </a:srgbClr>
              </a:clrTo>
            </a:clrChange>
          </a:blip>
          <a:srcRect l="34030" t="39198" r="55341" b="53152"/>
          <a:stretch>
            <a:fillRect/>
          </a:stretch>
        </p:blipFill>
        <p:spPr>
          <a:xfrm>
            <a:off x="5248005" y="2672400"/>
            <a:ext cx="899501" cy="474928"/>
          </a:xfrm>
          <a:prstGeom prst="rect">
            <a:avLst/>
          </a:prstGeom>
          <a:noFill/>
          <a:ln>
            <a:noFill/>
          </a:ln>
        </p:spPr>
      </p:pic>
      <p:pic>
        <p:nvPicPr>
          <p:cNvPr id="8" name="Picture 7">
            <a:extLst>
              <a:ext uri="{FF2B5EF4-FFF2-40B4-BE49-F238E27FC236}">
                <a16:creationId xmlns:a16="http://schemas.microsoft.com/office/drawing/2014/main" id="{9A285D09-648D-4EB5-8938-943B75690323}"/>
              </a:ext>
            </a:extLst>
          </p:cNvPr>
          <p:cNvPicPr>
            <a:picLocks noChangeAspect="1"/>
          </p:cNvPicPr>
          <p:nvPr/>
        </p:nvPicPr>
        <p:blipFill>
          <a:blip r:embed="rId2" cstate="print"/>
          <a:srcRect l="34457" t="21654" r="56743" b="71030"/>
          <a:stretch>
            <a:fillRect/>
          </a:stretch>
        </p:blipFill>
        <p:spPr>
          <a:xfrm>
            <a:off x="4211811" y="2672400"/>
            <a:ext cx="778102" cy="474928"/>
          </a:xfrm>
          <a:prstGeom prst="rect">
            <a:avLst/>
          </a:prstGeom>
          <a:noFill/>
          <a:ln>
            <a:noFill/>
          </a:ln>
        </p:spPr>
      </p:pic>
      <p:pic>
        <p:nvPicPr>
          <p:cNvPr id="9" name="Picture 8">
            <a:extLst>
              <a:ext uri="{FF2B5EF4-FFF2-40B4-BE49-F238E27FC236}">
                <a16:creationId xmlns:a16="http://schemas.microsoft.com/office/drawing/2014/main" id="{4BCEE0F3-2679-4F89-B1D9-31C1834C8BE9}"/>
              </a:ext>
            </a:extLst>
          </p:cNvPr>
          <p:cNvPicPr>
            <a:picLocks noChangeAspect="1"/>
          </p:cNvPicPr>
          <p:nvPr/>
        </p:nvPicPr>
        <p:blipFill>
          <a:blip r:embed="rId3" cstate="print"/>
          <a:srcRect l="22292" t="15889" r="25020" b="14700"/>
          <a:stretch>
            <a:fillRect/>
          </a:stretch>
        </p:blipFill>
        <p:spPr>
          <a:xfrm>
            <a:off x="1991770" y="2672397"/>
            <a:ext cx="477752" cy="474049"/>
          </a:xfrm>
          <a:prstGeom prst="rect">
            <a:avLst/>
          </a:prstGeom>
          <a:noFill/>
          <a:ln>
            <a:noFill/>
          </a:ln>
        </p:spPr>
      </p:pic>
      <p:pic>
        <p:nvPicPr>
          <p:cNvPr id="10" name="Picture 9" descr="ITU-official-logo_75">
            <a:extLst>
              <a:ext uri="{FF2B5EF4-FFF2-40B4-BE49-F238E27FC236}">
                <a16:creationId xmlns:a16="http://schemas.microsoft.com/office/drawing/2014/main" id="{1AF00AD0-84E8-40CA-92B8-1ABDE0065FD7}"/>
              </a:ext>
            </a:extLst>
          </p:cNvPr>
          <p:cNvPicPr>
            <a:picLocks noChangeAspect="1"/>
          </p:cNvPicPr>
          <p:nvPr/>
        </p:nvPicPr>
        <p:blipFill>
          <a:blip r:embed="rId4" cstate="print"/>
          <a:srcRect/>
          <a:stretch>
            <a:fillRect/>
          </a:stretch>
        </p:blipFill>
        <p:spPr>
          <a:xfrm>
            <a:off x="2727626" y="2672397"/>
            <a:ext cx="1226092" cy="474049"/>
          </a:xfrm>
          <a:prstGeom prst="rect">
            <a:avLst/>
          </a:prstGeom>
          <a:noFill/>
          <a:ln>
            <a:noFill/>
          </a:ln>
        </p:spPr>
      </p:pic>
      <p:pic>
        <p:nvPicPr>
          <p:cNvPr id="11" name="Picture 14">
            <a:extLst>
              <a:ext uri="{FF2B5EF4-FFF2-40B4-BE49-F238E27FC236}">
                <a16:creationId xmlns:a16="http://schemas.microsoft.com/office/drawing/2014/main" id="{5740DB82-CC82-4312-B667-BCEAEAD00C17}"/>
              </a:ext>
            </a:extLst>
          </p:cNvPr>
          <p:cNvPicPr>
            <a:picLocks noChangeAspect="1"/>
          </p:cNvPicPr>
          <p:nvPr/>
        </p:nvPicPr>
        <p:blipFill>
          <a:blip r:embed="rId5" cstate="print">
            <a:clrChange>
              <a:clrFrom>
                <a:srgbClr val="FFFFFF"/>
              </a:clrFrom>
              <a:clrTo>
                <a:srgbClr val="FFFFFF">
                  <a:alpha val="0"/>
                </a:srgbClr>
              </a:clrTo>
            </a:clrChange>
          </a:blip>
          <a:srcRect l="2141" r="1900" b="5480"/>
          <a:stretch>
            <a:fillRect/>
          </a:stretch>
        </p:blipFill>
        <p:spPr>
          <a:xfrm>
            <a:off x="8870699" y="2672400"/>
            <a:ext cx="1186331" cy="474928"/>
          </a:xfrm>
          <a:prstGeom prst="rect">
            <a:avLst/>
          </a:prstGeom>
          <a:noFill/>
          <a:ln>
            <a:noFill/>
          </a:ln>
        </p:spPr>
      </p:pic>
      <p:pic>
        <p:nvPicPr>
          <p:cNvPr id="12" name="Picture 11">
            <a:extLst>
              <a:ext uri="{FF2B5EF4-FFF2-40B4-BE49-F238E27FC236}">
                <a16:creationId xmlns:a16="http://schemas.microsoft.com/office/drawing/2014/main" id="{2A3DBA37-DC81-43F5-B5F1-6E9CB93455E2}"/>
              </a:ext>
            </a:extLst>
          </p:cNvPr>
          <p:cNvPicPr>
            <a:picLocks noChangeAspect="1"/>
          </p:cNvPicPr>
          <p:nvPr/>
        </p:nvPicPr>
        <p:blipFill>
          <a:blip r:embed="rId6" cstate="print">
            <a:clrChange>
              <a:clrFrom>
                <a:srgbClr val="FFFFFF"/>
              </a:clrFrom>
              <a:clrTo>
                <a:srgbClr val="FFFFFF">
                  <a:alpha val="0"/>
                </a:srgbClr>
              </a:clrTo>
            </a:clrChange>
          </a:blip>
          <a:srcRect l="4584" t="10362" r="3346" b="9775"/>
          <a:stretch>
            <a:fillRect/>
          </a:stretch>
        </p:blipFill>
        <p:spPr>
          <a:xfrm>
            <a:off x="6967626" y="3319946"/>
            <a:ext cx="1242866" cy="474928"/>
          </a:xfrm>
          <a:prstGeom prst="rect">
            <a:avLst/>
          </a:prstGeom>
          <a:noFill/>
          <a:ln>
            <a:noFill/>
          </a:ln>
        </p:spPr>
      </p:pic>
      <p:pic>
        <p:nvPicPr>
          <p:cNvPr id="13" name="Picture 2" descr="The Open Group">
            <a:hlinkClick r:id="rId7"/>
            <a:extLst>
              <a:ext uri="{FF2B5EF4-FFF2-40B4-BE49-F238E27FC236}">
                <a16:creationId xmlns:a16="http://schemas.microsoft.com/office/drawing/2014/main" id="{753299F6-4664-4F62-A983-C49D164996F7}"/>
              </a:ext>
            </a:extLst>
          </p:cNvPr>
          <p:cNvPicPr>
            <a:picLocks noChangeAspect="1" noChangeArrowheads="1"/>
          </p:cNvPicPr>
          <p:nvPr/>
        </p:nvPicPr>
        <p:blipFill>
          <a:blip r:embed="rId8" cstate="print"/>
          <a:srcRect/>
          <a:stretch>
            <a:fillRect/>
          </a:stretch>
        </p:blipFill>
        <p:spPr bwMode="auto">
          <a:xfrm>
            <a:off x="8487208" y="3396795"/>
            <a:ext cx="1151654" cy="384855"/>
          </a:xfrm>
          <a:prstGeom prst="rect">
            <a:avLst/>
          </a:prstGeom>
          <a:noFill/>
        </p:spPr>
      </p:pic>
      <p:sp>
        <p:nvSpPr>
          <p:cNvPr id="14" name="矩形 11">
            <a:extLst>
              <a:ext uri="{FF2B5EF4-FFF2-40B4-BE49-F238E27FC236}">
                <a16:creationId xmlns:a16="http://schemas.microsoft.com/office/drawing/2014/main" id="{554D17F1-9224-41A5-92EE-07B6CF9F06F5}"/>
              </a:ext>
            </a:extLst>
          </p:cNvPr>
          <p:cNvSpPr/>
          <p:nvPr/>
        </p:nvSpPr>
        <p:spPr>
          <a:xfrm>
            <a:off x="5889120" y="4956726"/>
            <a:ext cx="1730412" cy="289641"/>
          </a:xfrm>
          <a:prstGeom prst="rect">
            <a:avLst/>
          </a:prstGeom>
        </p:spPr>
        <p:txBody>
          <a:bodyPr wrap="square" lIns="85674" tIns="42836" rIns="85674" bIns="42836">
            <a:spAutoFit/>
          </a:bodyPr>
          <a:lstStyle/>
          <a:p>
            <a:pPr defTabSz="1005797" fontAlgn="auto">
              <a:spcBef>
                <a:spcPts val="0"/>
              </a:spcBef>
              <a:spcAft>
                <a:spcPts val="0"/>
              </a:spcAft>
              <a:buClrTx/>
              <a:buNone/>
              <a:defRPr/>
            </a:pPr>
            <a:r>
              <a:rPr lang="en-US" altLang="zh-CN" sz="1320" b="0" dirty="0">
                <a:solidFill>
                  <a:schemeClr val="bg1"/>
                </a:solidFill>
                <a:latin typeface="Arial"/>
                <a:ea typeface="微软雅黑"/>
                <a:cs typeface="Arial" pitchFamily="34" charset="0"/>
              </a:rPr>
              <a:t>Board member</a:t>
            </a:r>
          </a:p>
        </p:txBody>
      </p:sp>
      <p:sp>
        <p:nvSpPr>
          <p:cNvPr id="15" name="矩形 12">
            <a:extLst>
              <a:ext uri="{FF2B5EF4-FFF2-40B4-BE49-F238E27FC236}">
                <a16:creationId xmlns:a16="http://schemas.microsoft.com/office/drawing/2014/main" id="{B02DD506-E425-4204-8A10-77BC1F8A598F}"/>
              </a:ext>
            </a:extLst>
          </p:cNvPr>
          <p:cNvSpPr/>
          <p:nvPr/>
        </p:nvSpPr>
        <p:spPr>
          <a:xfrm>
            <a:off x="8719495" y="5060356"/>
            <a:ext cx="1993752" cy="899039"/>
          </a:xfrm>
          <a:prstGeom prst="rect">
            <a:avLst/>
          </a:prstGeom>
        </p:spPr>
        <p:txBody>
          <a:bodyPr wrap="square" lIns="85674" tIns="42836" rIns="85674" bIns="42836">
            <a:spAutoFit/>
          </a:bodyPr>
          <a:lstStyle/>
          <a:p>
            <a:pPr defTabSz="1005797" fontAlgn="auto">
              <a:spcBef>
                <a:spcPts val="0"/>
              </a:spcBef>
              <a:spcAft>
                <a:spcPts val="0"/>
              </a:spcAft>
              <a:buClrTx/>
              <a:buNone/>
            </a:pPr>
            <a:r>
              <a:rPr lang="en-US" altLang="zh-CN" sz="1320" b="0" dirty="0">
                <a:solidFill>
                  <a:schemeClr val="bg1"/>
                </a:solidFill>
                <a:latin typeface="Arial"/>
                <a:ea typeface="微软雅黑"/>
                <a:cs typeface="Arial" pitchFamily="34" charset="0"/>
              </a:rPr>
              <a:t>Leads proposal drafting of 4 working groups; chairs DOTS and I2NSF working group</a:t>
            </a:r>
            <a:endParaRPr lang="sv-SE" altLang="zh-CN" sz="1320" b="0" dirty="0">
              <a:solidFill>
                <a:schemeClr val="bg1"/>
              </a:solidFill>
              <a:latin typeface="Arial"/>
              <a:ea typeface="微软雅黑"/>
              <a:cs typeface="Arial" pitchFamily="34" charset="0"/>
            </a:endParaRPr>
          </a:p>
        </p:txBody>
      </p:sp>
      <p:grpSp>
        <p:nvGrpSpPr>
          <p:cNvPr id="16" name="组合 49">
            <a:extLst>
              <a:ext uri="{FF2B5EF4-FFF2-40B4-BE49-F238E27FC236}">
                <a16:creationId xmlns:a16="http://schemas.microsoft.com/office/drawing/2014/main" id="{F11E3415-7548-440E-B6EF-8F28861447E4}"/>
              </a:ext>
            </a:extLst>
          </p:cNvPr>
          <p:cNvGrpSpPr/>
          <p:nvPr/>
        </p:nvGrpSpPr>
        <p:grpSpPr>
          <a:xfrm>
            <a:off x="3048174" y="4160613"/>
            <a:ext cx="1338997" cy="1010152"/>
            <a:chOff x="9599491" y="3848817"/>
            <a:chExt cx="1623495" cy="1225100"/>
          </a:xfrm>
        </p:grpSpPr>
        <p:pic>
          <p:nvPicPr>
            <p:cNvPr id="32" name="Picture 7">
              <a:extLst>
                <a:ext uri="{FF2B5EF4-FFF2-40B4-BE49-F238E27FC236}">
                  <a16:creationId xmlns:a16="http://schemas.microsoft.com/office/drawing/2014/main" id="{B8D0B5EB-B595-4521-B7E8-65E83A6601B7}"/>
                </a:ext>
              </a:extLst>
            </p:cNvPr>
            <p:cNvPicPr>
              <a:picLocks noChangeAspect="1" noChangeArrowheads="1"/>
            </p:cNvPicPr>
            <p:nvPr/>
          </p:nvPicPr>
          <p:blipFill>
            <a:blip r:embed="rId2" cstate="print"/>
            <a:srcRect l="33626" t="20268" r="55273" b="68968"/>
            <a:stretch>
              <a:fillRect/>
            </a:stretch>
          </p:blipFill>
          <p:spPr bwMode="auto">
            <a:xfrm>
              <a:off x="9599491" y="3848817"/>
              <a:ext cx="1623495" cy="828620"/>
            </a:xfrm>
            <a:prstGeom prst="rect">
              <a:avLst/>
            </a:prstGeom>
            <a:noFill/>
            <a:ln w="9525">
              <a:noFill/>
              <a:miter lim="800000"/>
              <a:headEnd/>
              <a:tailEnd/>
            </a:ln>
          </p:spPr>
        </p:pic>
        <p:sp>
          <p:nvSpPr>
            <p:cNvPr id="33" name="矩形 15">
              <a:extLst>
                <a:ext uri="{FF2B5EF4-FFF2-40B4-BE49-F238E27FC236}">
                  <a16:creationId xmlns:a16="http://schemas.microsoft.com/office/drawing/2014/main" id="{4713C527-2340-4EE3-93D0-F3206441B00C}"/>
                </a:ext>
              </a:extLst>
            </p:cNvPr>
            <p:cNvSpPr/>
            <p:nvPr/>
          </p:nvSpPr>
          <p:spPr>
            <a:xfrm>
              <a:off x="10076140" y="4692237"/>
              <a:ext cx="209862" cy="381680"/>
            </a:xfrm>
            <a:prstGeom prst="rect">
              <a:avLst/>
            </a:prstGeom>
          </p:spPr>
          <p:txBody>
            <a:bodyPr wrap="none" lIns="85674" tIns="42836" rIns="85674" bIns="42836">
              <a:spAutoFit/>
            </a:bodyPr>
            <a:lstStyle/>
            <a:p>
              <a:pPr defTabSz="1005797" fontAlgn="auto">
                <a:spcBef>
                  <a:spcPts val="0"/>
                </a:spcBef>
                <a:spcAft>
                  <a:spcPts val="0"/>
                </a:spcAft>
                <a:buClrTx/>
                <a:buNone/>
                <a:defRPr/>
              </a:pPr>
              <a:endParaRPr lang="en-US" altLang="zh-CN" sz="1483" b="0" dirty="0">
                <a:solidFill>
                  <a:prstClr val="black"/>
                </a:solidFill>
                <a:latin typeface="Arial"/>
                <a:ea typeface="微软雅黑"/>
                <a:cs typeface="Arial" pitchFamily="34" charset="0"/>
              </a:endParaRPr>
            </a:p>
          </p:txBody>
        </p:sp>
      </p:grpSp>
      <p:sp>
        <p:nvSpPr>
          <p:cNvPr id="17" name="矩形 16">
            <a:extLst>
              <a:ext uri="{FF2B5EF4-FFF2-40B4-BE49-F238E27FC236}">
                <a16:creationId xmlns:a16="http://schemas.microsoft.com/office/drawing/2014/main" id="{BFAD2E2E-F565-450B-8E59-EBAD54FB3118}"/>
              </a:ext>
            </a:extLst>
          </p:cNvPr>
          <p:cNvSpPr/>
          <p:nvPr/>
        </p:nvSpPr>
        <p:spPr>
          <a:xfrm>
            <a:off x="3114109" y="4952250"/>
            <a:ext cx="1382327" cy="1102171"/>
          </a:xfrm>
          <a:prstGeom prst="rect">
            <a:avLst/>
          </a:prstGeom>
        </p:spPr>
        <p:txBody>
          <a:bodyPr wrap="square" lIns="85674" tIns="42836" rIns="85674" bIns="42836">
            <a:spAutoFit/>
          </a:bodyPr>
          <a:lstStyle/>
          <a:p>
            <a:pPr defTabSz="1005797" fontAlgn="auto">
              <a:spcBef>
                <a:spcPts val="0"/>
              </a:spcBef>
              <a:spcAft>
                <a:spcPts val="0"/>
              </a:spcAft>
              <a:buClrTx/>
              <a:buNone/>
              <a:defRPr/>
            </a:pPr>
            <a:r>
              <a:rPr lang="en-US" altLang="zh-CN" sz="1320" b="0" dirty="0">
                <a:solidFill>
                  <a:schemeClr val="bg1"/>
                </a:solidFill>
                <a:latin typeface="Arial"/>
                <a:ea typeface="微软雅黑"/>
                <a:cs typeface="Arial" pitchFamily="34" charset="0"/>
              </a:rPr>
              <a:t>Major contributor to SA3, driving 5G security standardization</a:t>
            </a:r>
          </a:p>
        </p:txBody>
      </p:sp>
      <p:pic>
        <p:nvPicPr>
          <p:cNvPr id="18" name="Picture 2">
            <a:extLst>
              <a:ext uri="{FF2B5EF4-FFF2-40B4-BE49-F238E27FC236}">
                <a16:creationId xmlns:a16="http://schemas.microsoft.com/office/drawing/2014/main" id="{879610DA-3278-45CA-88D2-6623C2E54E48}"/>
              </a:ext>
            </a:extLst>
          </p:cNvPr>
          <p:cNvPicPr>
            <a:picLocks noChangeAspect="1" noChangeArrowheads="1"/>
          </p:cNvPicPr>
          <p:nvPr/>
        </p:nvPicPr>
        <p:blipFill>
          <a:blip r:embed="rId9" cstate="print"/>
          <a:srcRect/>
          <a:stretch>
            <a:fillRect/>
          </a:stretch>
        </p:blipFill>
        <p:spPr bwMode="auto">
          <a:xfrm>
            <a:off x="1889541" y="3269938"/>
            <a:ext cx="1036135" cy="494662"/>
          </a:xfrm>
          <a:prstGeom prst="rect">
            <a:avLst/>
          </a:prstGeom>
          <a:noFill/>
          <a:ln w="9525">
            <a:noFill/>
            <a:miter lim="800000"/>
            <a:headEnd/>
            <a:tailEnd/>
          </a:ln>
        </p:spPr>
      </p:pic>
      <p:pic>
        <p:nvPicPr>
          <p:cNvPr id="19" name="图片 18">
            <a:extLst>
              <a:ext uri="{FF2B5EF4-FFF2-40B4-BE49-F238E27FC236}">
                <a16:creationId xmlns:a16="http://schemas.microsoft.com/office/drawing/2014/main" id="{11A6A765-51B6-4060-8F7A-9804C2085B20}"/>
              </a:ext>
            </a:extLst>
          </p:cNvPr>
          <p:cNvPicPr/>
          <p:nvPr/>
        </p:nvPicPr>
        <p:blipFill>
          <a:blip r:embed="rId10" cstate="print"/>
          <a:srcRect/>
          <a:stretch>
            <a:fillRect/>
          </a:stretch>
        </p:blipFill>
        <p:spPr bwMode="auto">
          <a:xfrm>
            <a:off x="5561928" y="3340697"/>
            <a:ext cx="1123602" cy="444652"/>
          </a:xfrm>
          <a:prstGeom prst="rect">
            <a:avLst/>
          </a:prstGeom>
          <a:noFill/>
          <a:ln w="9525">
            <a:noFill/>
            <a:miter lim="800000"/>
            <a:headEnd/>
            <a:tailEnd/>
          </a:ln>
        </p:spPr>
      </p:pic>
      <p:pic>
        <p:nvPicPr>
          <p:cNvPr id="20" name="Picture 3">
            <a:extLst>
              <a:ext uri="{FF2B5EF4-FFF2-40B4-BE49-F238E27FC236}">
                <a16:creationId xmlns:a16="http://schemas.microsoft.com/office/drawing/2014/main" id="{3BA51083-B257-47B2-B422-80B796A3A107}"/>
              </a:ext>
            </a:extLst>
          </p:cNvPr>
          <p:cNvPicPr>
            <a:picLocks noChangeAspect="1" noChangeArrowheads="1"/>
          </p:cNvPicPr>
          <p:nvPr/>
        </p:nvPicPr>
        <p:blipFill>
          <a:blip r:embed="rId11" cstate="print"/>
          <a:srcRect/>
          <a:stretch>
            <a:fillRect/>
          </a:stretch>
        </p:blipFill>
        <p:spPr bwMode="auto">
          <a:xfrm>
            <a:off x="3953714" y="3214114"/>
            <a:ext cx="1496577" cy="590151"/>
          </a:xfrm>
          <a:prstGeom prst="rect">
            <a:avLst/>
          </a:prstGeom>
          <a:noFill/>
          <a:ln w="9525">
            <a:noFill/>
            <a:miter lim="800000"/>
            <a:headEnd/>
            <a:tailEnd/>
          </a:ln>
        </p:spPr>
      </p:pic>
      <p:pic>
        <p:nvPicPr>
          <p:cNvPr id="21" name="Picture 2">
            <a:extLst>
              <a:ext uri="{FF2B5EF4-FFF2-40B4-BE49-F238E27FC236}">
                <a16:creationId xmlns:a16="http://schemas.microsoft.com/office/drawing/2014/main" id="{FD82345F-5C0D-4B82-A979-8FCE9660C8EA}"/>
              </a:ext>
            </a:extLst>
          </p:cNvPr>
          <p:cNvPicPr>
            <a:picLocks noChangeAspect="1" noChangeArrowheads="1"/>
          </p:cNvPicPr>
          <p:nvPr/>
        </p:nvPicPr>
        <p:blipFill>
          <a:blip r:embed="rId12" cstate="print"/>
          <a:srcRect/>
          <a:stretch>
            <a:fillRect/>
          </a:stretch>
        </p:blipFill>
        <p:spPr bwMode="auto">
          <a:xfrm>
            <a:off x="3159945" y="3231795"/>
            <a:ext cx="646292" cy="541772"/>
          </a:xfrm>
          <a:prstGeom prst="rect">
            <a:avLst/>
          </a:prstGeom>
          <a:noFill/>
          <a:ln w="9525">
            <a:noFill/>
            <a:miter lim="800000"/>
            <a:headEnd/>
            <a:tailEnd/>
          </a:ln>
        </p:spPr>
      </p:pic>
      <p:pic>
        <p:nvPicPr>
          <p:cNvPr id="22" name="图片 2" descr="https://members.globalplatform.org/gplogo_2015.png">
            <a:extLst>
              <a:ext uri="{FF2B5EF4-FFF2-40B4-BE49-F238E27FC236}">
                <a16:creationId xmlns:a16="http://schemas.microsoft.com/office/drawing/2014/main" id="{0BE4CBD2-D1F6-45EF-96FF-363BCC1AEF4D}"/>
              </a:ext>
            </a:extLst>
          </p:cNvPr>
          <p:cNvPicPr>
            <a:picLocks noChangeAspect="1" noChangeArrowheads="1"/>
          </p:cNvPicPr>
          <p:nvPr/>
        </p:nvPicPr>
        <p:blipFill>
          <a:blip r:embed="rId13" cstate="print"/>
          <a:srcRect/>
          <a:stretch>
            <a:fillRect/>
          </a:stretch>
        </p:blipFill>
        <p:spPr bwMode="auto">
          <a:xfrm>
            <a:off x="6430065" y="2785994"/>
            <a:ext cx="950311" cy="353329"/>
          </a:xfrm>
          <a:prstGeom prst="rect">
            <a:avLst/>
          </a:prstGeom>
          <a:noFill/>
          <a:ln w="9525">
            <a:noFill/>
            <a:miter lim="800000"/>
            <a:headEnd/>
            <a:tailEnd/>
          </a:ln>
        </p:spPr>
      </p:pic>
      <p:pic>
        <p:nvPicPr>
          <p:cNvPr id="23" name="图片 1" descr="cid:image002.jpg@01D22AB2.1B0C4560">
            <a:extLst>
              <a:ext uri="{FF2B5EF4-FFF2-40B4-BE49-F238E27FC236}">
                <a16:creationId xmlns:a16="http://schemas.microsoft.com/office/drawing/2014/main" id="{32A3D355-CDA0-42D5-9B45-90DB406E8BC0}"/>
              </a:ext>
            </a:extLst>
          </p:cNvPr>
          <p:cNvPicPr>
            <a:picLocks noChangeAspect="1" noChangeArrowheads="1"/>
          </p:cNvPicPr>
          <p:nvPr/>
        </p:nvPicPr>
        <p:blipFill>
          <a:blip r:embed="rId14" cstate="print"/>
          <a:srcRect/>
          <a:stretch>
            <a:fillRect/>
          </a:stretch>
        </p:blipFill>
        <p:spPr bwMode="auto">
          <a:xfrm>
            <a:off x="7695144" y="2802044"/>
            <a:ext cx="887480" cy="298368"/>
          </a:xfrm>
          <a:prstGeom prst="rect">
            <a:avLst/>
          </a:prstGeom>
          <a:noFill/>
          <a:ln w="9525">
            <a:noFill/>
            <a:miter lim="800000"/>
            <a:headEnd/>
            <a:tailEnd/>
          </a:ln>
        </p:spPr>
      </p:pic>
      <p:pic>
        <p:nvPicPr>
          <p:cNvPr id="24" name="Picture 8" descr="“OWASP”的图片搜索结果">
            <a:hlinkClick r:id="rId15"/>
            <a:extLst>
              <a:ext uri="{FF2B5EF4-FFF2-40B4-BE49-F238E27FC236}">
                <a16:creationId xmlns:a16="http://schemas.microsoft.com/office/drawing/2014/main" id="{15452207-877F-4591-AEF2-4F682A2D381C}"/>
              </a:ext>
            </a:extLst>
          </p:cNvPr>
          <p:cNvPicPr>
            <a:picLocks noChangeAspect="1" noChangeArrowheads="1"/>
          </p:cNvPicPr>
          <p:nvPr/>
        </p:nvPicPr>
        <p:blipFill>
          <a:blip r:embed="rId16" cstate="print"/>
          <a:srcRect/>
          <a:stretch>
            <a:fillRect/>
          </a:stretch>
        </p:blipFill>
        <p:spPr bwMode="auto">
          <a:xfrm>
            <a:off x="5948924" y="4383386"/>
            <a:ext cx="1296985" cy="500121"/>
          </a:xfrm>
          <a:prstGeom prst="rect">
            <a:avLst/>
          </a:prstGeom>
          <a:noFill/>
        </p:spPr>
      </p:pic>
      <p:pic>
        <p:nvPicPr>
          <p:cNvPr id="25" name="Picture 9">
            <a:extLst>
              <a:ext uri="{FF2B5EF4-FFF2-40B4-BE49-F238E27FC236}">
                <a16:creationId xmlns:a16="http://schemas.microsoft.com/office/drawing/2014/main" id="{F69BC62B-9282-4AD0-8515-4A0A75292084}"/>
              </a:ext>
            </a:extLst>
          </p:cNvPr>
          <p:cNvPicPr>
            <a:picLocks noChangeAspect="1" noChangeArrowheads="1"/>
          </p:cNvPicPr>
          <p:nvPr/>
        </p:nvPicPr>
        <p:blipFill>
          <a:blip r:embed="rId17" cstate="print"/>
          <a:srcRect/>
          <a:stretch>
            <a:fillRect/>
          </a:stretch>
        </p:blipFill>
        <p:spPr bwMode="auto">
          <a:xfrm>
            <a:off x="7426655" y="4343103"/>
            <a:ext cx="844526" cy="1026711"/>
          </a:xfrm>
          <a:prstGeom prst="rect">
            <a:avLst/>
          </a:prstGeom>
          <a:noFill/>
          <a:ln w="9525">
            <a:noFill/>
            <a:miter lim="800000"/>
            <a:headEnd/>
            <a:tailEnd/>
          </a:ln>
        </p:spPr>
      </p:pic>
      <p:pic>
        <p:nvPicPr>
          <p:cNvPr id="26" name="Picture 14">
            <a:extLst>
              <a:ext uri="{FF2B5EF4-FFF2-40B4-BE49-F238E27FC236}">
                <a16:creationId xmlns:a16="http://schemas.microsoft.com/office/drawing/2014/main" id="{635CADE6-1680-4B92-AD36-2F77A24738B4}"/>
              </a:ext>
            </a:extLst>
          </p:cNvPr>
          <p:cNvPicPr>
            <a:picLocks noChangeAspect="1"/>
          </p:cNvPicPr>
          <p:nvPr/>
        </p:nvPicPr>
        <p:blipFill>
          <a:blip r:embed="rId5" cstate="print">
            <a:clrChange>
              <a:clrFrom>
                <a:srgbClr val="FFFFFF"/>
              </a:clrFrom>
              <a:clrTo>
                <a:srgbClr val="FFFFFF">
                  <a:alpha val="0"/>
                </a:srgbClr>
              </a:clrTo>
            </a:clrChange>
          </a:blip>
          <a:srcRect l="2141" r="1900" b="5480"/>
          <a:stretch>
            <a:fillRect/>
          </a:stretch>
        </p:blipFill>
        <p:spPr>
          <a:xfrm>
            <a:off x="4589045" y="4342549"/>
            <a:ext cx="1186331" cy="474928"/>
          </a:xfrm>
          <a:prstGeom prst="rect">
            <a:avLst/>
          </a:prstGeom>
          <a:noFill/>
          <a:ln>
            <a:noFill/>
          </a:ln>
        </p:spPr>
      </p:pic>
      <p:sp>
        <p:nvSpPr>
          <p:cNvPr id="27" name="矩形 26">
            <a:extLst>
              <a:ext uri="{FF2B5EF4-FFF2-40B4-BE49-F238E27FC236}">
                <a16:creationId xmlns:a16="http://schemas.microsoft.com/office/drawing/2014/main" id="{F24E5DBA-CDF9-46F5-AA29-DF775C55751C}"/>
              </a:ext>
            </a:extLst>
          </p:cNvPr>
          <p:cNvSpPr/>
          <p:nvPr/>
        </p:nvSpPr>
        <p:spPr>
          <a:xfrm>
            <a:off x="1662814" y="4958068"/>
            <a:ext cx="1210499" cy="899039"/>
          </a:xfrm>
          <a:prstGeom prst="rect">
            <a:avLst/>
          </a:prstGeom>
        </p:spPr>
        <p:txBody>
          <a:bodyPr wrap="square" lIns="85674" tIns="42836" rIns="85674" bIns="42836">
            <a:spAutoFit/>
          </a:bodyPr>
          <a:lstStyle/>
          <a:p>
            <a:pPr defTabSz="1005797" fontAlgn="auto">
              <a:spcBef>
                <a:spcPts val="0"/>
              </a:spcBef>
              <a:spcAft>
                <a:spcPts val="0"/>
              </a:spcAft>
              <a:buClrTx/>
              <a:buNone/>
              <a:defRPr/>
            </a:pPr>
            <a:r>
              <a:rPr lang="en-US" altLang="zh-CN" sz="1320" b="0" dirty="0">
                <a:solidFill>
                  <a:schemeClr val="bg1"/>
                </a:solidFill>
                <a:latin typeface="Arial"/>
                <a:ea typeface="微软雅黑"/>
                <a:cs typeface="Arial" pitchFamily="34" charset="0"/>
              </a:rPr>
              <a:t>Top Contributor to NFV Security Group </a:t>
            </a:r>
          </a:p>
        </p:txBody>
      </p:sp>
      <p:pic>
        <p:nvPicPr>
          <p:cNvPr id="28" name="Picture 11" descr="“ETSI NFV ISG”的图片搜索结果">
            <a:extLst>
              <a:ext uri="{FF2B5EF4-FFF2-40B4-BE49-F238E27FC236}">
                <a16:creationId xmlns:a16="http://schemas.microsoft.com/office/drawing/2014/main" id="{5C6B3E09-C846-476A-8215-DBB7ADEE8E5F}"/>
              </a:ext>
            </a:extLst>
          </p:cNvPr>
          <p:cNvPicPr>
            <a:picLocks noChangeAspect="1" noChangeArrowheads="1"/>
          </p:cNvPicPr>
          <p:nvPr/>
        </p:nvPicPr>
        <p:blipFill>
          <a:blip r:embed="rId18" cstate="print"/>
          <a:srcRect/>
          <a:stretch>
            <a:fillRect/>
          </a:stretch>
        </p:blipFill>
        <p:spPr bwMode="auto">
          <a:xfrm>
            <a:off x="1842235" y="4213337"/>
            <a:ext cx="1030918" cy="698023"/>
          </a:xfrm>
          <a:prstGeom prst="rect">
            <a:avLst/>
          </a:prstGeom>
          <a:noFill/>
        </p:spPr>
      </p:pic>
      <p:sp>
        <p:nvSpPr>
          <p:cNvPr id="29" name="矩形 28">
            <a:extLst>
              <a:ext uri="{FF2B5EF4-FFF2-40B4-BE49-F238E27FC236}">
                <a16:creationId xmlns:a16="http://schemas.microsoft.com/office/drawing/2014/main" id="{447E3ECC-F0AE-4F24-9FC3-95B2F8CEF1C6}"/>
              </a:ext>
            </a:extLst>
          </p:cNvPr>
          <p:cNvSpPr/>
          <p:nvPr/>
        </p:nvSpPr>
        <p:spPr>
          <a:xfrm>
            <a:off x="4477566" y="4952114"/>
            <a:ext cx="1230627" cy="492774"/>
          </a:xfrm>
          <a:prstGeom prst="rect">
            <a:avLst/>
          </a:prstGeom>
        </p:spPr>
        <p:txBody>
          <a:bodyPr wrap="square" lIns="85674" tIns="42836" rIns="85674" bIns="42836">
            <a:spAutoFit/>
          </a:bodyPr>
          <a:lstStyle/>
          <a:p>
            <a:pPr defTabSz="1005797" fontAlgn="auto">
              <a:spcBef>
                <a:spcPts val="0"/>
              </a:spcBef>
              <a:spcAft>
                <a:spcPts val="0"/>
              </a:spcAft>
              <a:buClrTx/>
              <a:buNone/>
              <a:defRPr/>
            </a:pPr>
            <a:r>
              <a:rPr lang="en-US" altLang="zh-CN" sz="1320" b="0" dirty="0">
                <a:solidFill>
                  <a:schemeClr val="bg1"/>
                </a:solidFill>
                <a:latin typeface="Arial"/>
                <a:ea typeface="微软雅黑"/>
                <a:cs typeface="Arial" pitchFamily="34" charset="0"/>
              </a:rPr>
              <a:t>Board member</a:t>
            </a:r>
          </a:p>
        </p:txBody>
      </p:sp>
      <p:sp>
        <p:nvSpPr>
          <p:cNvPr id="30" name="矩形 29">
            <a:extLst>
              <a:ext uri="{FF2B5EF4-FFF2-40B4-BE49-F238E27FC236}">
                <a16:creationId xmlns:a16="http://schemas.microsoft.com/office/drawing/2014/main" id="{9997FF89-AAAC-40AA-B179-0DA0C2C2E943}"/>
              </a:ext>
            </a:extLst>
          </p:cNvPr>
          <p:cNvSpPr/>
          <p:nvPr/>
        </p:nvSpPr>
        <p:spPr>
          <a:xfrm>
            <a:off x="7333093" y="5362435"/>
            <a:ext cx="1525853" cy="695906"/>
          </a:xfrm>
          <a:prstGeom prst="rect">
            <a:avLst/>
          </a:prstGeom>
        </p:spPr>
        <p:txBody>
          <a:bodyPr wrap="square" lIns="85674" tIns="42836" rIns="85674" bIns="42836">
            <a:spAutoFit/>
          </a:bodyPr>
          <a:lstStyle/>
          <a:p>
            <a:pPr defTabSz="1005797" fontAlgn="auto">
              <a:spcBef>
                <a:spcPts val="0"/>
              </a:spcBef>
              <a:spcAft>
                <a:spcPts val="0"/>
              </a:spcAft>
              <a:buClrTx/>
              <a:buNone/>
              <a:defRPr/>
            </a:pPr>
            <a:r>
              <a:rPr lang="en-US" altLang="zh-CN" sz="1320" b="0" dirty="0">
                <a:solidFill>
                  <a:schemeClr val="bg1"/>
                </a:solidFill>
                <a:latin typeface="Arial"/>
                <a:ea typeface="微软雅黑"/>
                <a:cs typeface="Arial" pitchFamily="34" charset="0"/>
              </a:rPr>
              <a:t>Executive corporate member</a:t>
            </a:r>
          </a:p>
        </p:txBody>
      </p:sp>
      <p:sp>
        <p:nvSpPr>
          <p:cNvPr id="31" name="Rectangle 3">
            <a:extLst>
              <a:ext uri="{FF2B5EF4-FFF2-40B4-BE49-F238E27FC236}">
                <a16:creationId xmlns:a16="http://schemas.microsoft.com/office/drawing/2014/main" id="{4C35C4A0-24B7-4397-9E9F-C1EF7FBA1454}"/>
              </a:ext>
            </a:extLst>
          </p:cNvPr>
          <p:cNvSpPr/>
          <p:nvPr/>
        </p:nvSpPr>
        <p:spPr>
          <a:xfrm>
            <a:off x="1489075" y="1053530"/>
            <a:ext cx="8968061" cy="769441"/>
          </a:xfrm>
          <a:prstGeom prst="rect">
            <a:avLst/>
          </a:prstGeom>
          <a:solidFill>
            <a:srgbClr val="4F81BD"/>
          </a:solidFill>
          <a:ln>
            <a:solidFill>
              <a:schemeClr val="accent1"/>
            </a:solidFill>
          </a:ln>
        </p:spPr>
        <p:txBody>
          <a:bodyPr wrap="square">
            <a:spAutoFit/>
          </a:bodyPr>
          <a:lstStyle/>
          <a:p>
            <a:pPr algn="ctr" defTabSz="1005797" fontAlgn="auto">
              <a:spcBef>
                <a:spcPts val="0"/>
              </a:spcBef>
              <a:spcAft>
                <a:spcPts val="0"/>
              </a:spcAft>
              <a:buClrTx/>
              <a:buNone/>
            </a:pPr>
            <a:r>
              <a:rPr lang="en-US" sz="2200" b="0" dirty="0">
                <a:solidFill>
                  <a:prstClr val="white"/>
                </a:solidFill>
                <a:latin typeface="Arial"/>
                <a:ea typeface="微软雅黑"/>
              </a:rPr>
              <a:t>Multiple Cross-industry Alliances &amp; Standardization Organization, Promoting Security In New Business Domains</a:t>
            </a:r>
          </a:p>
        </p:txBody>
      </p:sp>
    </p:spTree>
    <p:extLst>
      <p:ext uri="{BB962C8B-B14F-4D97-AF65-F5344CB8AC3E}">
        <p14:creationId xmlns:p14="http://schemas.microsoft.com/office/powerpoint/2010/main" val="404559892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A Global Vision for 5G Technology</a:t>
            </a:r>
            <a:endParaRPr lang="en-US" dirty="0"/>
          </a:p>
        </p:txBody>
      </p:sp>
      <p:cxnSp>
        <p:nvCxnSpPr>
          <p:cNvPr id="5" name="Straight Connector 88">
            <a:extLst>
              <a:ext uri="{FF2B5EF4-FFF2-40B4-BE49-F238E27FC236}">
                <a16:creationId xmlns:a16="http://schemas.microsoft.com/office/drawing/2014/main" id="{2C84CA77-E4DF-4D7E-933F-3C108960CBAA}"/>
              </a:ext>
            </a:extLst>
          </p:cNvPr>
          <p:cNvCxnSpPr/>
          <p:nvPr/>
        </p:nvCxnSpPr>
        <p:spPr bwMode="auto">
          <a:xfrm>
            <a:off x="6319065" y="1829818"/>
            <a:ext cx="0" cy="4079998"/>
          </a:xfrm>
          <a:prstGeom prst="line">
            <a:avLst/>
          </a:prstGeom>
          <a:noFill/>
          <a:ln w="34925">
            <a:solidFill>
              <a:srgbClr val="C00000"/>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6" name="Picture 92">
            <a:extLst>
              <a:ext uri="{FF2B5EF4-FFF2-40B4-BE49-F238E27FC236}">
                <a16:creationId xmlns:a16="http://schemas.microsoft.com/office/drawing/2014/main" id="{E8AABCC9-4DCB-4640-A955-473F5A04C3E1}"/>
              </a:ext>
            </a:extLst>
          </p:cNvPr>
          <p:cNvPicPr>
            <a:picLocks noChangeAspect="1"/>
          </p:cNvPicPr>
          <p:nvPr/>
        </p:nvPicPr>
        <p:blipFill>
          <a:blip r:embed="rId2"/>
          <a:stretch>
            <a:fillRect/>
          </a:stretch>
        </p:blipFill>
        <p:spPr>
          <a:xfrm>
            <a:off x="6410148" y="1829818"/>
            <a:ext cx="4583983" cy="3808651"/>
          </a:xfrm>
          <a:prstGeom prst="rect">
            <a:avLst/>
          </a:prstGeom>
        </p:spPr>
      </p:pic>
      <p:sp>
        <p:nvSpPr>
          <p:cNvPr id="7" name="Rectangle 94">
            <a:extLst>
              <a:ext uri="{FF2B5EF4-FFF2-40B4-BE49-F238E27FC236}">
                <a16:creationId xmlns:a16="http://schemas.microsoft.com/office/drawing/2014/main" id="{7A98D3A4-8B8E-4ED5-91A2-20BC138E55ED}"/>
              </a:ext>
            </a:extLst>
          </p:cNvPr>
          <p:cNvSpPr/>
          <p:nvPr/>
        </p:nvSpPr>
        <p:spPr>
          <a:xfrm>
            <a:off x="2192532" y="1630123"/>
            <a:ext cx="2860409" cy="527929"/>
          </a:xfrm>
          <a:prstGeom prst="rect">
            <a:avLst/>
          </a:prstGeom>
          <a:solidFill>
            <a:srgbClr val="FFFFFF"/>
          </a:solidFill>
          <a:ln>
            <a:solidFill>
              <a:srgbClr val="FFFFFF"/>
            </a:solidFill>
          </a:ln>
        </p:spPr>
        <p:txBody>
          <a:bodyPr wrap="none">
            <a:noAutofit/>
          </a:bodyPr>
          <a:lstStyle/>
          <a:p>
            <a:pPr fontAlgn="base">
              <a:spcBef>
                <a:spcPct val="0"/>
              </a:spcBef>
              <a:spcAft>
                <a:spcPct val="0"/>
              </a:spcAft>
              <a:buNone/>
            </a:pPr>
            <a:r>
              <a:rPr lang="en-US" sz="1484" dirty="0">
                <a:solidFill>
                  <a:prstClr val="black"/>
                </a:solidFill>
                <a:latin typeface="FrutigerNext LT Regular" pitchFamily="34" charset="0"/>
                <a:ea typeface="ＭＳ Ｐゴシック" pitchFamily="34" charset="-128"/>
              </a:rPr>
              <a:t>EU Commission 5G Action Plan</a:t>
            </a:r>
          </a:p>
        </p:txBody>
      </p:sp>
      <p:sp>
        <p:nvSpPr>
          <p:cNvPr id="8" name="Rectangle 2">
            <a:extLst>
              <a:ext uri="{FF2B5EF4-FFF2-40B4-BE49-F238E27FC236}">
                <a16:creationId xmlns:a16="http://schemas.microsoft.com/office/drawing/2014/main" id="{C5D6F78B-6A6B-48A1-B7D1-788F8309A47D}"/>
              </a:ext>
            </a:extLst>
          </p:cNvPr>
          <p:cNvSpPr/>
          <p:nvPr/>
        </p:nvSpPr>
        <p:spPr>
          <a:xfrm>
            <a:off x="9390570" y="1892001"/>
            <a:ext cx="1306605" cy="346675"/>
          </a:xfrm>
          <a:prstGeom prst="rect">
            <a:avLst/>
          </a:prstGeom>
          <a:solidFill>
            <a:srgbClr val="FFFFFF"/>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9F0337E-071A-4CB2-AAF2-65373EB66771}"/>
              </a:ext>
            </a:extLst>
          </p:cNvPr>
          <p:cNvSpPr/>
          <p:nvPr/>
        </p:nvSpPr>
        <p:spPr>
          <a:xfrm>
            <a:off x="7109445" y="1630124"/>
            <a:ext cx="3352200" cy="320729"/>
          </a:xfrm>
          <a:prstGeom prst="rect">
            <a:avLst/>
          </a:prstGeom>
          <a:solidFill>
            <a:srgbClr val="FFFFFF"/>
          </a:solidFill>
          <a:ln>
            <a:solidFill>
              <a:srgbClr val="FFFFFF"/>
            </a:solidFill>
          </a:ln>
        </p:spPr>
        <p:txBody>
          <a:bodyPr wrap="none">
            <a:spAutoFit/>
          </a:bodyPr>
          <a:lstStyle/>
          <a:p>
            <a:pPr fontAlgn="base">
              <a:spcBef>
                <a:spcPct val="0"/>
              </a:spcBef>
              <a:spcAft>
                <a:spcPct val="0"/>
              </a:spcAft>
              <a:buNone/>
            </a:pPr>
            <a:r>
              <a:rPr lang="en-US" sz="1484" dirty="0">
                <a:solidFill>
                  <a:prstClr val="black"/>
                </a:solidFill>
                <a:latin typeface="FrutigerNext LT Regular" pitchFamily="34" charset="0"/>
                <a:ea typeface="ＭＳ Ｐゴシック" pitchFamily="34" charset="-128"/>
              </a:rPr>
              <a:t>3rd Generation Partnership Project</a:t>
            </a:r>
          </a:p>
        </p:txBody>
      </p:sp>
      <p:pic>
        <p:nvPicPr>
          <p:cNvPr id="10" name="Picture 4">
            <a:extLst>
              <a:ext uri="{FF2B5EF4-FFF2-40B4-BE49-F238E27FC236}">
                <a16:creationId xmlns:a16="http://schemas.microsoft.com/office/drawing/2014/main" id="{052D5850-B4A0-4BD8-A22A-B7301679A9D3}"/>
              </a:ext>
            </a:extLst>
          </p:cNvPr>
          <p:cNvPicPr>
            <a:picLocks noChangeAspect="1"/>
          </p:cNvPicPr>
          <p:nvPr/>
        </p:nvPicPr>
        <p:blipFill>
          <a:blip r:embed="rId3"/>
          <a:stretch>
            <a:fillRect/>
          </a:stretch>
        </p:blipFill>
        <p:spPr>
          <a:xfrm>
            <a:off x="6479668" y="1629594"/>
            <a:ext cx="629776" cy="524813"/>
          </a:xfrm>
          <a:prstGeom prst="rect">
            <a:avLst/>
          </a:prstGeom>
        </p:spPr>
      </p:pic>
      <p:pic>
        <p:nvPicPr>
          <p:cNvPr id="11" name="Picture 4" descr="Image result for eu commission logo">
            <a:extLst>
              <a:ext uri="{FF2B5EF4-FFF2-40B4-BE49-F238E27FC236}">
                <a16:creationId xmlns:a16="http://schemas.microsoft.com/office/drawing/2014/main" id="{135920B7-7144-4C48-98F7-40791C8C86F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402049" y="1630124"/>
            <a:ext cx="755723" cy="524283"/>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93">
            <a:extLst>
              <a:ext uri="{FF2B5EF4-FFF2-40B4-BE49-F238E27FC236}">
                <a16:creationId xmlns:a16="http://schemas.microsoft.com/office/drawing/2014/main" id="{AE649E0C-B3E6-4559-A24C-63470AAD4DE5}"/>
              </a:ext>
            </a:extLst>
          </p:cNvPr>
          <p:cNvPicPr>
            <a:picLocks noChangeAspect="1"/>
          </p:cNvPicPr>
          <p:nvPr/>
        </p:nvPicPr>
        <p:blipFill>
          <a:blip r:embed="rId5"/>
          <a:stretch>
            <a:fillRect/>
          </a:stretch>
        </p:blipFill>
        <p:spPr>
          <a:xfrm>
            <a:off x="1079216" y="2238675"/>
            <a:ext cx="5018048" cy="3344771"/>
          </a:xfrm>
          <a:prstGeom prst="rect">
            <a:avLst/>
          </a:prstGeom>
        </p:spPr>
      </p:pic>
    </p:spTree>
    <p:extLst>
      <p:ext uri="{BB962C8B-B14F-4D97-AF65-F5344CB8AC3E}">
        <p14:creationId xmlns:p14="http://schemas.microsoft.com/office/powerpoint/2010/main" val="4035330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The Future: How Best to Get There</a:t>
            </a:r>
            <a:endParaRPr lang="en-US" dirty="0"/>
          </a:p>
        </p:txBody>
      </p:sp>
      <p:sp>
        <p:nvSpPr>
          <p:cNvPr id="3" name="Rectangle 2"/>
          <p:cNvSpPr/>
          <p:nvPr/>
        </p:nvSpPr>
        <p:spPr>
          <a:xfrm>
            <a:off x="624979" y="1197546"/>
            <a:ext cx="5067413" cy="830997"/>
          </a:xfrm>
          <a:prstGeom prst="rect">
            <a:avLst/>
          </a:prstGeom>
        </p:spPr>
        <p:txBody>
          <a:bodyPr wrap="none">
            <a:spAutoFit/>
          </a:bodyPr>
          <a:lstStyle/>
          <a:p>
            <a:pPr marL="342900" indent="-342900">
              <a:buFont typeface="Arial" panose="020B0604020202020204" pitchFamily="34" charset="0"/>
              <a:buChar char="•"/>
            </a:pPr>
            <a:r>
              <a:rPr lang="en-US" dirty="0">
                <a:solidFill>
                  <a:schemeClr val="bg1"/>
                </a:solidFill>
              </a:rPr>
              <a:t>Things to do and think about now</a:t>
            </a:r>
          </a:p>
          <a:p>
            <a:pPr marL="342900" indent="-342900">
              <a:buFont typeface="Arial" panose="020B0604020202020204" pitchFamily="34" charset="0"/>
              <a:buChar char="•"/>
            </a:pPr>
            <a:r>
              <a:rPr lang="en-US" dirty="0">
                <a:solidFill>
                  <a:schemeClr val="bg1"/>
                </a:solidFill>
              </a:rPr>
              <a:t>Huawei’s approach</a:t>
            </a:r>
          </a:p>
        </p:txBody>
      </p:sp>
    </p:spTree>
    <p:extLst>
      <p:ext uri="{BB962C8B-B14F-4D97-AF65-F5344CB8AC3E}">
        <p14:creationId xmlns:p14="http://schemas.microsoft.com/office/powerpoint/2010/main" val="1369060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145955" y="716740"/>
            <a:ext cx="6829694" cy="5780422"/>
            <a:chOff x="119772" y="715593"/>
            <a:chExt cx="6830583" cy="5781174"/>
          </a:xfrm>
        </p:grpSpPr>
        <p:sp>
          <p:nvSpPr>
            <p:cNvPr id="23" name="Right Arrow 22"/>
            <p:cNvSpPr/>
            <p:nvPr/>
          </p:nvSpPr>
          <p:spPr>
            <a:xfrm rot="16200000">
              <a:off x="3113724" y="3799155"/>
              <a:ext cx="468000" cy="1224000"/>
            </a:xfrm>
            <a:prstGeom prst="rightArrow">
              <a:avLst/>
            </a:prstGeom>
            <a:gradFill flip="none" rotWithShape="1">
              <a:gsLst>
                <a:gs pos="0">
                  <a:srgbClr val="00B0F0">
                    <a:alpha val="0"/>
                  </a:srgbClr>
                </a:gs>
                <a:gs pos="100000">
                  <a:srgbClr val="00B0F0">
                    <a:alpha val="40000"/>
                  </a:srgbClr>
                </a:gs>
              </a:gsLst>
              <a:path path="circle">
                <a:fillToRect l="50000" t="50000" r="50000" b="50000"/>
              </a:path>
              <a:tileRect/>
            </a:gradFill>
            <a:ln>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vert="eaVert" lIns="35995" tIns="35995" rIns="215972" bIns="35995" rtlCol="0" anchor="ctr"/>
            <a:lstStyle/>
            <a:p>
              <a:pPr algn="ctr"/>
              <a:r>
                <a:rPr lang="en-US" altLang="zh-CN" sz="1100" dirty="0">
                  <a:solidFill>
                    <a:schemeClr val="bg2"/>
                  </a:solidFill>
                  <a:latin typeface="Arial Narrow" panose="020B0606020202030204" pitchFamily="34" charset="0"/>
                </a:rPr>
                <a:t>Delivery</a:t>
              </a:r>
              <a:endParaRPr lang="zh-CN" altLang="en-US" sz="1600" dirty="0">
                <a:solidFill>
                  <a:schemeClr val="bg2"/>
                </a:solidFill>
                <a:latin typeface="Arial Narrow" panose="020B0606020202030204" pitchFamily="34" charset="0"/>
              </a:endParaRPr>
            </a:p>
            <a:p>
              <a:pPr algn="ctr"/>
              <a:endParaRPr lang="en-US" sz="1600" dirty="0">
                <a:solidFill>
                  <a:srgbClr val="FFC000"/>
                </a:solidFill>
                <a:latin typeface="Arial Narrow" panose="020B0606020202030204" pitchFamily="34" charset="0"/>
              </a:endParaRPr>
            </a:p>
          </p:txBody>
        </p:sp>
        <p:pic>
          <p:nvPicPr>
            <p:cNvPr id="422" name="Picture 8" descr="C:\Users\dh\Desktop\0507png\2\未标题-12.png"/>
            <p:cNvPicPr>
              <a:picLocks noChangeAspect="1" noChangeArrowheads="1"/>
            </p:cNvPicPr>
            <p:nvPr/>
          </p:nvPicPr>
          <p:blipFill>
            <a:blip r:embed="rId3" cstate="email">
              <a:duotone>
                <a:prstClr val="black"/>
                <a:schemeClr val="accent1">
                  <a:tint val="45000"/>
                  <a:satMod val="400000"/>
                </a:schemeClr>
              </a:duotone>
              <a:extLst>
                <a:ext uri="{28A0092B-C50C-407E-A947-70E740481C1C}">
                  <a14:useLocalDpi xmlns:a14="http://schemas.microsoft.com/office/drawing/2010/main"/>
                </a:ext>
              </a:extLst>
            </a:blip>
            <a:srcRect/>
            <a:stretch>
              <a:fillRect/>
            </a:stretch>
          </p:blipFill>
          <p:spPr bwMode="auto">
            <a:xfrm>
              <a:off x="1279358" y="3362110"/>
              <a:ext cx="4140000" cy="358048"/>
            </a:xfrm>
            <a:prstGeom prst="rect">
              <a:avLst/>
            </a:prstGeom>
            <a:noFill/>
            <a:ln w="9525">
              <a:noFill/>
              <a:miter lim="800000"/>
              <a:headEnd/>
              <a:tailEnd/>
            </a:ln>
          </p:spPr>
        </p:pic>
        <p:sp>
          <p:nvSpPr>
            <p:cNvPr id="27" name="文本框 90"/>
            <p:cNvSpPr txBox="1"/>
            <p:nvPr/>
          </p:nvSpPr>
          <p:spPr>
            <a:xfrm>
              <a:off x="1885115" y="3849978"/>
              <a:ext cx="2928487" cy="215444"/>
            </a:xfrm>
            <a:prstGeom prst="rect">
              <a:avLst/>
            </a:prstGeom>
          </p:spPr>
          <p:txBody>
            <a:bodyPr wrap="square" lIns="0" tIns="0" rIns="0" bIns="0">
              <a:spAutoFit/>
            </a:bodyPr>
            <a:lstStyle>
              <a:defPPr>
                <a:defRPr lang="en-US"/>
              </a:defPPr>
              <a:lvl1pPr algn="ctr" defTabSz="988716">
                <a:defRPr sz="700">
                  <a:solidFill>
                    <a:schemeClr val="bg1"/>
                  </a:solidFill>
                  <a:latin typeface="Arial"/>
                  <a:ea typeface="宋体"/>
                </a:defRPr>
              </a:lvl1pPr>
            </a:lstStyle>
            <a:p>
              <a:r>
                <a:rPr lang="en-US" altLang="zh-CN" sz="1400" dirty="0">
                  <a:solidFill>
                    <a:srgbClr val="00B050"/>
                  </a:solidFill>
                  <a:latin typeface="Arial Narrow" panose="020B0606020202030204" pitchFamily="34" charset="0"/>
                </a:rPr>
                <a:t>Deployment &amp; Operation Security</a:t>
              </a:r>
              <a:endParaRPr lang="zh-CN" altLang="en-US" sz="1400" dirty="0">
                <a:solidFill>
                  <a:srgbClr val="00B050"/>
                </a:solidFill>
                <a:latin typeface="Arial Narrow" panose="020B0606020202030204" pitchFamily="34" charset="0"/>
              </a:endParaRPr>
            </a:p>
          </p:txBody>
        </p:sp>
        <p:grpSp>
          <p:nvGrpSpPr>
            <p:cNvPr id="20" name="Group 19"/>
            <p:cNvGrpSpPr/>
            <p:nvPr/>
          </p:nvGrpSpPr>
          <p:grpSpPr>
            <a:xfrm>
              <a:off x="1661830" y="2909052"/>
              <a:ext cx="3437617" cy="663983"/>
              <a:chOff x="1661830" y="2909052"/>
              <a:chExt cx="3437617" cy="663983"/>
            </a:xfrm>
          </p:grpSpPr>
          <p:sp>
            <p:nvSpPr>
              <p:cNvPr id="101" name="矩形 100"/>
              <p:cNvSpPr/>
              <p:nvPr/>
            </p:nvSpPr>
            <p:spPr>
              <a:xfrm>
                <a:off x="2773284" y="3176983"/>
                <a:ext cx="1152150" cy="396052"/>
              </a:xfrm>
              <a:prstGeom prst="rect">
                <a:avLst/>
              </a:prstGeom>
            </p:spPr>
            <p:txBody>
              <a:bodyPr wrap="square" lIns="0" tIns="0" rIns="0" bIns="0">
                <a:spAutoFit/>
              </a:bodyPr>
              <a:lstStyle/>
              <a:p>
                <a:pPr algn="ctr" defTabSz="1317727"/>
                <a:r>
                  <a:rPr lang="en-US" dirty="0">
                    <a:solidFill>
                      <a:srgbClr val="FFC000"/>
                    </a:solidFill>
                    <a:latin typeface="Arial Narrow" panose="020B0606020202030204" pitchFamily="34" charset="0"/>
                    <a:ea typeface="宋体"/>
                  </a:rPr>
                  <a:t>Operators</a:t>
                </a:r>
              </a:p>
            </p:txBody>
          </p:sp>
          <p:grpSp>
            <p:nvGrpSpPr>
              <p:cNvPr id="5" name="Group 4"/>
              <p:cNvGrpSpPr>
                <a:grpSpLocks noChangeAspect="1"/>
              </p:cNvGrpSpPr>
              <p:nvPr/>
            </p:nvGrpSpPr>
            <p:grpSpPr>
              <a:xfrm>
                <a:off x="1661830" y="2909052"/>
                <a:ext cx="534896" cy="432000"/>
                <a:chOff x="3590221" y="2909052"/>
                <a:chExt cx="638673" cy="515813"/>
              </a:xfrm>
              <a:noFill/>
            </p:grpSpPr>
            <p:sp>
              <p:nvSpPr>
                <p:cNvPr id="140" name="Freeform 871"/>
                <p:cNvSpPr>
                  <a:spLocks noEditPoints="1"/>
                </p:cNvSpPr>
                <p:nvPr/>
              </p:nvSpPr>
              <p:spPr bwMode="auto">
                <a:xfrm>
                  <a:off x="3590221" y="2909052"/>
                  <a:ext cx="470233" cy="515036"/>
                </a:xfrm>
                <a:custGeom>
                  <a:avLst/>
                  <a:gdLst>
                    <a:gd name="T0" fmla="*/ 91 w 182"/>
                    <a:gd name="T1" fmla="*/ 75 h 177"/>
                    <a:gd name="T2" fmla="*/ 35 w 182"/>
                    <a:gd name="T3" fmla="*/ 177 h 177"/>
                    <a:gd name="T4" fmla="*/ 57 w 182"/>
                    <a:gd name="T5" fmla="*/ 169 h 177"/>
                    <a:gd name="T6" fmla="*/ 125 w 182"/>
                    <a:gd name="T7" fmla="*/ 169 h 177"/>
                    <a:gd name="T8" fmla="*/ 147 w 182"/>
                    <a:gd name="T9" fmla="*/ 177 h 177"/>
                    <a:gd name="T10" fmla="*/ 91 w 182"/>
                    <a:gd name="T11" fmla="*/ 75 h 177"/>
                    <a:gd name="T12" fmla="*/ 97 w 182"/>
                    <a:gd name="T13" fmla="*/ 97 h 177"/>
                    <a:gd name="T14" fmla="*/ 91 w 182"/>
                    <a:gd name="T15" fmla="*/ 81 h 177"/>
                    <a:gd name="T16" fmla="*/ 101 w 182"/>
                    <a:gd name="T17" fmla="*/ 107 h 177"/>
                    <a:gd name="T18" fmla="*/ 91 w 182"/>
                    <a:gd name="T19" fmla="*/ 120 h 177"/>
                    <a:gd name="T20" fmla="*/ 81 w 182"/>
                    <a:gd name="T21" fmla="*/ 107 h 177"/>
                    <a:gd name="T22" fmla="*/ 81 w 182"/>
                    <a:gd name="T23" fmla="*/ 126 h 177"/>
                    <a:gd name="T24" fmla="*/ 75 w 182"/>
                    <a:gd name="T25" fmla="*/ 122 h 177"/>
                    <a:gd name="T26" fmla="*/ 93 w 182"/>
                    <a:gd name="T27" fmla="*/ 145 h 177"/>
                    <a:gd name="T28" fmla="*/ 62 w 182"/>
                    <a:gd name="T29" fmla="*/ 156 h 177"/>
                    <a:gd name="T30" fmla="*/ 91 w 182"/>
                    <a:gd name="T31" fmla="*/ 132 h 177"/>
                    <a:gd name="T32" fmla="*/ 120 w 182"/>
                    <a:gd name="T33" fmla="*/ 156 h 177"/>
                    <a:gd name="T34" fmla="*/ 101 w 182"/>
                    <a:gd name="T35" fmla="*/ 126 h 177"/>
                    <a:gd name="T36" fmla="*/ 110 w 182"/>
                    <a:gd name="T37" fmla="*/ 132 h 177"/>
                    <a:gd name="T38" fmla="*/ 51 w 182"/>
                    <a:gd name="T39" fmla="*/ 66 h 177"/>
                    <a:gd name="T40" fmla="*/ 51 w 182"/>
                    <a:gd name="T41" fmla="*/ 56 h 177"/>
                    <a:gd name="T42" fmla="*/ 51 w 182"/>
                    <a:gd name="T43" fmla="*/ 28 h 177"/>
                    <a:gd name="T44" fmla="*/ 41 w 182"/>
                    <a:gd name="T45" fmla="*/ 18 h 177"/>
                    <a:gd name="T46" fmla="*/ 41 w 182"/>
                    <a:gd name="T47" fmla="*/ 66 h 177"/>
                    <a:gd name="T48" fmla="*/ 131 w 182"/>
                    <a:gd name="T49" fmla="*/ 18 h 177"/>
                    <a:gd name="T50" fmla="*/ 137 w 182"/>
                    <a:gd name="T51" fmla="*/ 42 h 177"/>
                    <a:gd name="T52" fmla="*/ 131 w 182"/>
                    <a:gd name="T53" fmla="*/ 66 h 177"/>
                    <a:gd name="T54" fmla="*/ 141 w 182"/>
                    <a:gd name="T55" fmla="*/ 66 h 177"/>
                    <a:gd name="T56" fmla="*/ 141 w 182"/>
                    <a:gd name="T57" fmla="*/ 18 h 177"/>
                    <a:gd name="T58" fmla="*/ 27 w 182"/>
                    <a:gd name="T59" fmla="*/ 71 h 177"/>
                    <a:gd name="T60" fmla="*/ 27 w 182"/>
                    <a:gd name="T61" fmla="*/ 13 h 177"/>
                    <a:gd name="T62" fmla="*/ 16 w 182"/>
                    <a:gd name="T63" fmla="*/ 3 h 177"/>
                    <a:gd name="T64" fmla="*/ 16 w 182"/>
                    <a:gd name="T65" fmla="*/ 81 h 177"/>
                    <a:gd name="T66" fmla="*/ 27 w 182"/>
                    <a:gd name="T67" fmla="*/ 81 h 177"/>
                    <a:gd name="T68" fmla="*/ 166 w 182"/>
                    <a:gd name="T69" fmla="*/ 3 h 177"/>
                    <a:gd name="T70" fmla="*/ 155 w 182"/>
                    <a:gd name="T71" fmla="*/ 13 h 177"/>
                    <a:gd name="T72" fmla="*/ 155 w 182"/>
                    <a:gd name="T73" fmla="*/ 71 h 177"/>
                    <a:gd name="T74" fmla="*/ 160 w 182"/>
                    <a:gd name="T75" fmla="*/ 84 h 177"/>
                    <a:gd name="T76" fmla="*/ 182 w 182"/>
                    <a:gd name="T77" fmla="*/ 42 h 177"/>
                    <a:gd name="T78" fmla="*/ 91 w 182"/>
                    <a:gd name="T79" fmla="*/ 64 h 177"/>
                    <a:gd name="T80" fmla="*/ 91 w 182"/>
                    <a:gd name="T81" fmla="*/ 20 h 177"/>
                    <a:gd name="T82" fmla="*/ 91 w 182"/>
                    <a:gd name="T83" fmla="*/ 64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82" h="177">
                      <a:moveTo>
                        <a:pt x="91" y="75"/>
                      </a:moveTo>
                      <a:cubicBezTo>
                        <a:pt x="91" y="75"/>
                        <a:pt x="91" y="75"/>
                        <a:pt x="91" y="75"/>
                      </a:cubicBezTo>
                      <a:cubicBezTo>
                        <a:pt x="86" y="75"/>
                        <a:pt x="80" y="74"/>
                        <a:pt x="75" y="72"/>
                      </a:cubicBezTo>
                      <a:cubicBezTo>
                        <a:pt x="35" y="177"/>
                        <a:pt x="35" y="177"/>
                        <a:pt x="35" y="177"/>
                      </a:cubicBezTo>
                      <a:cubicBezTo>
                        <a:pt x="54" y="177"/>
                        <a:pt x="54" y="177"/>
                        <a:pt x="54" y="177"/>
                      </a:cubicBezTo>
                      <a:cubicBezTo>
                        <a:pt x="57" y="169"/>
                        <a:pt x="57" y="169"/>
                        <a:pt x="57" y="169"/>
                      </a:cubicBezTo>
                      <a:cubicBezTo>
                        <a:pt x="91" y="155"/>
                        <a:pt x="91" y="155"/>
                        <a:pt x="91" y="155"/>
                      </a:cubicBezTo>
                      <a:cubicBezTo>
                        <a:pt x="125" y="169"/>
                        <a:pt x="125" y="169"/>
                        <a:pt x="125" y="169"/>
                      </a:cubicBezTo>
                      <a:cubicBezTo>
                        <a:pt x="128" y="177"/>
                        <a:pt x="128" y="177"/>
                        <a:pt x="128" y="177"/>
                      </a:cubicBezTo>
                      <a:cubicBezTo>
                        <a:pt x="147" y="177"/>
                        <a:pt x="147" y="177"/>
                        <a:pt x="147" y="177"/>
                      </a:cubicBezTo>
                      <a:cubicBezTo>
                        <a:pt x="106" y="72"/>
                        <a:pt x="106" y="72"/>
                        <a:pt x="106" y="72"/>
                      </a:cubicBezTo>
                      <a:cubicBezTo>
                        <a:pt x="102" y="74"/>
                        <a:pt x="96" y="75"/>
                        <a:pt x="91" y="75"/>
                      </a:cubicBezTo>
                      <a:close/>
                      <a:moveTo>
                        <a:pt x="91" y="81"/>
                      </a:moveTo>
                      <a:cubicBezTo>
                        <a:pt x="97" y="97"/>
                        <a:pt x="97" y="97"/>
                        <a:pt x="97" y="97"/>
                      </a:cubicBezTo>
                      <a:cubicBezTo>
                        <a:pt x="85" y="97"/>
                        <a:pt x="85" y="97"/>
                        <a:pt x="85" y="97"/>
                      </a:cubicBezTo>
                      <a:lnTo>
                        <a:pt x="91" y="81"/>
                      </a:lnTo>
                      <a:close/>
                      <a:moveTo>
                        <a:pt x="81" y="107"/>
                      </a:moveTo>
                      <a:cubicBezTo>
                        <a:pt x="101" y="107"/>
                        <a:pt x="101" y="107"/>
                        <a:pt x="101" y="107"/>
                      </a:cubicBezTo>
                      <a:cubicBezTo>
                        <a:pt x="103" y="113"/>
                        <a:pt x="103" y="113"/>
                        <a:pt x="103" y="113"/>
                      </a:cubicBezTo>
                      <a:cubicBezTo>
                        <a:pt x="91" y="120"/>
                        <a:pt x="91" y="120"/>
                        <a:pt x="91" y="120"/>
                      </a:cubicBezTo>
                      <a:cubicBezTo>
                        <a:pt x="79" y="113"/>
                        <a:pt x="79" y="113"/>
                        <a:pt x="79" y="113"/>
                      </a:cubicBezTo>
                      <a:lnTo>
                        <a:pt x="81" y="107"/>
                      </a:lnTo>
                      <a:close/>
                      <a:moveTo>
                        <a:pt x="75" y="122"/>
                      </a:moveTo>
                      <a:cubicBezTo>
                        <a:pt x="81" y="126"/>
                        <a:pt x="81" y="126"/>
                        <a:pt x="81" y="126"/>
                      </a:cubicBezTo>
                      <a:cubicBezTo>
                        <a:pt x="72" y="132"/>
                        <a:pt x="72" y="132"/>
                        <a:pt x="72" y="132"/>
                      </a:cubicBezTo>
                      <a:lnTo>
                        <a:pt x="75" y="122"/>
                      </a:lnTo>
                      <a:close/>
                      <a:moveTo>
                        <a:pt x="120" y="156"/>
                      </a:moveTo>
                      <a:cubicBezTo>
                        <a:pt x="93" y="145"/>
                        <a:pt x="93" y="145"/>
                        <a:pt x="93" y="145"/>
                      </a:cubicBezTo>
                      <a:cubicBezTo>
                        <a:pt x="89" y="145"/>
                        <a:pt x="89" y="145"/>
                        <a:pt x="89" y="145"/>
                      </a:cubicBezTo>
                      <a:cubicBezTo>
                        <a:pt x="62" y="156"/>
                        <a:pt x="62" y="156"/>
                        <a:pt x="62" y="156"/>
                      </a:cubicBezTo>
                      <a:cubicBezTo>
                        <a:pt x="66" y="146"/>
                        <a:pt x="66" y="146"/>
                        <a:pt x="66" y="146"/>
                      </a:cubicBezTo>
                      <a:cubicBezTo>
                        <a:pt x="91" y="132"/>
                        <a:pt x="91" y="132"/>
                        <a:pt x="91" y="132"/>
                      </a:cubicBezTo>
                      <a:cubicBezTo>
                        <a:pt x="116" y="147"/>
                        <a:pt x="116" y="147"/>
                        <a:pt x="116" y="147"/>
                      </a:cubicBezTo>
                      <a:lnTo>
                        <a:pt x="120" y="156"/>
                      </a:lnTo>
                      <a:close/>
                      <a:moveTo>
                        <a:pt x="110" y="132"/>
                      </a:moveTo>
                      <a:cubicBezTo>
                        <a:pt x="101" y="126"/>
                        <a:pt x="101" y="126"/>
                        <a:pt x="101" y="126"/>
                      </a:cubicBezTo>
                      <a:cubicBezTo>
                        <a:pt x="107" y="123"/>
                        <a:pt x="107" y="123"/>
                        <a:pt x="107" y="123"/>
                      </a:cubicBezTo>
                      <a:lnTo>
                        <a:pt x="110" y="132"/>
                      </a:lnTo>
                      <a:close/>
                      <a:moveTo>
                        <a:pt x="46" y="69"/>
                      </a:moveTo>
                      <a:cubicBezTo>
                        <a:pt x="48" y="69"/>
                        <a:pt x="50" y="68"/>
                        <a:pt x="51" y="66"/>
                      </a:cubicBezTo>
                      <a:cubicBezTo>
                        <a:pt x="54" y="63"/>
                        <a:pt x="54" y="59"/>
                        <a:pt x="51" y="56"/>
                      </a:cubicBezTo>
                      <a:cubicBezTo>
                        <a:pt x="51" y="56"/>
                        <a:pt x="51" y="56"/>
                        <a:pt x="51" y="56"/>
                      </a:cubicBezTo>
                      <a:cubicBezTo>
                        <a:pt x="47" y="52"/>
                        <a:pt x="45" y="47"/>
                        <a:pt x="45" y="42"/>
                      </a:cubicBezTo>
                      <a:cubicBezTo>
                        <a:pt x="45" y="37"/>
                        <a:pt x="47" y="32"/>
                        <a:pt x="51" y="28"/>
                      </a:cubicBezTo>
                      <a:cubicBezTo>
                        <a:pt x="54" y="25"/>
                        <a:pt x="54" y="21"/>
                        <a:pt x="51" y="18"/>
                      </a:cubicBezTo>
                      <a:cubicBezTo>
                        <a:pt x="48" y="15"/>
                        <a:pt x="43" y="15"/>
                        <a:pt x="41" y="18"/>
                      </a:cubicBezTo>
                      <a:cubicBezTo>
                        <a:pt x="34" y="24"/>
                        <a:pt x="30" y="33"/>
                        <a:pt x="30" y="42"/>
                      </a:cubicBezTo>
                      <a:cubicBezTo>
                        <a:pt x="30" y="51"/>
                        <a:pt x="34" y="60"/>
                        <a:pt x="41" y="66"/>
                      </a:cubicBezTo>
                      <a:cubicBezTo>
                        <a:pt x="42" y="68"/>
                        <a:pt x="44" y="69"/>
                        <a:pt x="46" y="69"/>
                      </a:cubicBezTo>
                      <a:close/>
                      <a:moveTo>
                        <a:pt x="131" y="18"/>
                      </a:moveTo>
                      <a:cubicBezTo>
                        <a:pt x="128" y="21"/>
                        <a:pt x="128" y="25"/>
                        <a:pt x="131" y="28"/>
                      </a:cubicBezTo>
                      <a:cubicBezTo>
                        <a:pt x="135" y="32"/>
                        <a:pt x="137" y="37"/>
                        <a:pt x="137" y="42"/>
                      </a:cubicBezTo>
                      <a:cubicBezTo>
                        <a:pt x="137" y="47"/>
                        <a:pt x="135" y="52"/>
                        <a:pt x="131" y="56"/>
                      </a:cubicBezTo>
                      <a:cubicBezTo>
                        <a:pt x="128" y="59"/>
                        <a:pt x="128" y="63"/>
                        <a:pt x="131" y="66"/>
                      </a:cubicBezTo>
                      <a:cubicBezTo>
                        <a:pt x="132" y="68"/>
                        <a:pt x="134" y="69"/>
                        <a:pt x="136" y="69"/>
                      </a:cubicBezTo>
                      <a:cubicBezTo>
                        <a:pt x="138" y="69"/>
                        <a:pt x="140" y="68"/>
                        <a:pt x="141" y="66"/>
                      </a:cubicBezTo>
                      <a:cubicBezTo>
                        <a:pt x="148" y="60"/>
                        <a:pt x="152" y="51"/>
                        <a:pt x="152" y="42"/>
                      </a:cubicBezTo>
                      <a:cubicBezTo>
                        <a:pt x="152" y="33"/>
                        <a:pt x="148" y="24"/>
                        <a:pt x="141" y="18"/>
                      </a:cubicBezTo>
                      <a:cubicBezTo>
                        <a:pt x="139" y="15"/>
                        <a:pt x="134" y="15"/>
                        <a:pt x="131" y="18"/>
                      </a:cubicBezTo>
                      <a:close/>
                      <a:moveTo>
                        <a:pt x="27" y="71"/>
                      </a:moveTo>
                      <a:cubicBezTo>
                        <a:pt x="19" y="63"/>
                        <a:pt x="15" y="52"/>
                        <a:pt x="15" y="42"/>
                      </a:cubicBezTo>
                      <a:cubicBezTo>
                        <a:pt x="15" y="32"/>
                        <a:pt x="19" y="21"/>
                        <a:pt x="27" y="13"/>
                      </a:cubicBezTo>
                      <a:cubicBezTo>
                        <a:pt x="30" y="10"/>
                        <a:pt x="30" y="6"/>
                        <a:pt x="27" y="3"/>
                      </a:cubicBezTo>
                      <a:cubicBezTo>
                        <a:pt x="24" y="0"/>
                        <a:pt x="19" y="0"/>
                        <a:pt x="16" y="3"/>
                      </a:cubicBezTo>
                      <a:cubicBezTo>
                        <a:pt x="6" y="14"/>
                        <a:pt x="0" y="28"/>
                        <a:pt x="0" y="42"/>
                      </a:cubicBezTo>
                      <a:cubicBezTo>
                        <a:pt x="0" y="56"/>
                        <a:pt x="6" y="71"/>
                        <a:pt x="16" y="81"/>
                      </a:cubicBezTo>
                      <a:cubicBezTo>
                        <a:pt x="18" y="83"/>
                        <a:pt x="20" y="84"/>
                        <a:pt x="22" y="84"/>
                      </a:cubicBezTo>
                      <a:cubicBezTo>
                        <a:pt x="24" y="84"/>
                        <a:pt x="26" y="83"/>
                        <a:pt x="27" y="81"/>
                      </a:cubicBezTo>
                      <a:cubicBezTo>
                        <a:pt x="30" y="78"/>
                        <a:pt x="30" y="74"/>
                        <a:pt x="27" y="71"/>
                      </a:cubicBezTo>
                      <a:close/>
                      <a:moveTo>
                        <a:pt x="166" y="3"/>
                      </a:moveTo>
                      <a:cubicBezTo>
                        <a:pt x="163" y="0"/>
                        <a:pt x="158" y="0"/>
                        <a:pt x="155" y="3"/>
                      </a:cubicBezTo>
                      <a:cubicBezTo>
                        <a:pt x="152" y="6"/>
                        <a:pt x="152" y="10"/>
                        <a:pt x="155" y="13"/>
                      </a:cubicBezTo>
                      <a:cubicBezTo>
                        <a:pt x="163" y="21"/>
                        <a:pt x="167" y="32"/>
                        <a:pt x="167" y="42"/>
                      </a:cubicBezTo>
                      <a:cubicBezTo>
                        <a:pt x="167" y="52"/>
                        <a:pt x="163" y="63"/>
                        <a:pt x="155" y="71"/>
                      </a:cubicBezTo>
                      <a:cubicBezTo>
                        <a:pt x="152" y="74"/>
                        <a:pt x="152" y="78"/>
                        <a:pt x="155" y="81"/>
                      </a:cubicBezTo>
                      <a:cubicBezTo>
                        <a:pt x="156" y="83"/>
                        <a:pt x="158" y="84"/>
                        <a:pt x="160" y="84"/>
                      </a:cubicBezTo>
                      <a:cubicBezTo>
                        <a:pt x="162" y="84"/>
                        <a:pt x="164" y="83"/>
                        <a:pt x="166" y="81"/>
                      </a:cubicBezTo>
                      <a:cubicBezTo>
                        <a:pt x="176" y="71"/>
                        <a:pt x="182" y="56"/>
                        <a:pt x="182" y="42"/>
                      </a:cubicBezTo>
                      <a:cubicBezTo>
                        <a:pt x="182" y="28"/>
                        <a:pt x="176" y="14"/>
                        <a:pt x="166" y="3"/>
                      </a:cubicBezTo>
                      <a:close/>
                      <a:moveTo>
                        <a:pt x="91" y="64"/>
                      </a:moveTo>
                      <a:cubicBezTo>
                        <a:pt x="103" y="64"/>
                        <a:pt x="113" y="54"/>
                        <a:pt x="113" y="42"/>
                      </a:cubicBezTo>
                      <a:cubicBezTo>
                        <a:pt x="113" y="30"/>
                        <a:pt x="103" y="20"/>
                        <a:pt x="91" y="20"/>
                      </a:cubicBezTo>
                      <a:cubicBezTo>
                        <a:pt x="79" y="20"/>
                        <a:pt x="69" y="30"/>
                        <a:pt x="69" y="42"/>
                      </a:cubicBezTo>
                      <a:cubicBezTo>
                        <a:pt x="69" y="54"/>
                        <a:pt x="79" y="64"/>
                        <a:pt x="91" y="64"/>
                      </a:cubicBezTo>
                      <a:close/>
                    </a:path>
                  </a:pathLst>
                </a:custGeom>
                <a:grpFill/>
                <a:ln>
                  <a:solidFill>
                    <a:schemeClr val="bg2"/>
                  </a:solidFill>
                </a:ln>
              </p:spPr>
              <p:txBody>
                <a:bodyPr vert="horz" wrap="square" lIns="68546" tIns="34274" rIns="68546" bIns="34274" numCol="1" anchor="t" anchorCtr="0" compatLnSpc="1">
                  <a:prstTxWarp prst="textNoShape">
                    <a:avLst/>
                  </a:prstTxWarp>
                </a:bodyPr>
                <a:lstStyle/>
                <a:p>
                  <a:endParaRPr lang="zh-CN" altLang="en-US" sz="1013"/>
                </a:p>
              </p:txBody>
            </p:sp>
            <p:grpSp>
              <p:nvGrpSpPr>
                <p:cNvPr id="141" name="组合 140"/>
                <p:cNvGrpSpPr/>
                <p:nvPr/>
              </p:nvGrpSpPr>
              <p:grpSpPr>
                <a:xfrm>
                  <a:off x="3907675" y="3133108"/>
                  <a:ext cx="321219" cy="291757"/>
                  <a:chOff x="14678026" y="1376363"/>
                  <a:chExt cx="827088" cy="811212"/>
                </a:xfrm>
                <a:grpFill/>
              </p:grpSpPr>
              <p:sp>
                <p:nvSpPr>
                  <p:cNvPr id="142" name="Freeform 571"/>
                  <p:cNvSpPr>
                    <a:spLocks noEditPoints="1"/>
                  </p:cNvSpPr>
                  <p:nvPr/>
                </p:nvSpPr>
                <p:spPr bwMode="auto">
                  <a:xfrm>
                    <a:off x="15139988" y="1535113"/>
                    <a:ext cx="84138" cy="63500"/>
                  </a:xfrm>
                  <a:custGeom>
                    <a:avLst/>
                    <a:gdLst/>
                    <a:ahLst/>
                    <a:cxnLst>
                      <a:cxn ang="0">
                        <a:pos x="53" y="40"/>
                      </a:cxn>
                      <a:cxn ang="0">
                        <a:pos x="0" y="40"/>
                      </a:cxn>
                      <a:cxn ang="0">
                        <a:pos x="0" y="0"/>
                      </a:cxn>
                      <a:cxn ang="0">
                        <a:pos x="53" y="0"/>
                      </a:cxn>
                      <a:cxn ang="0">
                        <a:pos x="53" y="40"/>
                      </a:cxn>
                      <a:cxn ang="0">
                        <a:pos x="8" y="31"/>
                      </a:cxn>
                      <a:cxn ang="0">
                        <a:pos x="44" y="31"/>
                      </a:cxn>
                      <a:cxn ang="0">
                        <a:pos x="44" y="8"/>
                      </a:cxn>
                      <a:cxn ang="0">
                        <a:pos x="8" y="8"/>
                      </a:cxn>
                      <a:cxn ang="0">
                        <a:pos x="8" y="31"/>
                      </a:cxn>
                    </a:cxnLst>
                    <a:rect l="0" t="0" r="r" b="b"/>
                    <a:pathLst>
                      <a:path w="53" h="40">
                        <a:moveTo>
                          <a:pt x="53" y="40"/>
                        </a:moveTo>
                        <a:lnTo>
                          <a:pt x="0" y="40"/>
                        </a:lnTo>
                        <a:lnTo>
                          <a:pt x="0" y="0"/>
                        </a:lnTo>
                        <a:lnTo>
                          <a:pt x="53" y="0"/>
                        </a:lnTo>
                        <a:lnTo>
                          <a:pt x="53" y="40"/>
                        </a:lnTo>
                        <a:close/>
                        <a:moveTo>
                          <a:pt x="8" y="31"/>
                        </a:moveTo>
                        <a:lnTo>
                          <a:pt x="44" y="31"/>
                        </a:lnTo>
                        <a:lnTo>
                          <a:pt x="44" y="8"/>
                        </a:lnTo>
                        <a:lnTo>
                          <a:pt x="8" y="8"/>
                        </a:lnTo>
                        <a:lnTo>
                          <a:pt x="8" y="31"/>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3" name="Freeform 572"/>
                  <p:cNvSpPr>
                    <a:spLocks noEditPoints="1"/>
                  </p:cNvSpPr>
                  <p:nvPr/>
                </p:nvSpPr>
                <p:spPr bwMode="auto">
                  <a:xfrm>
                    <a:off x="14678026" y="1952625"/>
                    <a:ext cx="657225" cy="234950"/>
                  </a:xfrm>
                  <a:custGeom>
                    <a:avLst/>
                    <a:gdLst/>
                    <a:ahLst/>
                    <a:cxnLst>
                      <a:cxn ang="0">
                        <a:pos x="388" y="148"/>
                      </a:cxn>
                      <a:cxn ang="0">
                        <a:pos x="22" y="148"/>
                      </a:cxn>
                      <a:cxn ang="0">
                        <a:pos x="15" y="145"/>
                      </a:cxn>
                      <a:cxn ang="0">
                        <a:pos x="9" y="141"/>
                      </a:cxn>
                      <a:cxn ang="0">
                        <a:pos x="4" y="135"/>
                      </a:cxn>
                      <a:cxn ang="0">
                        <a:pos x="2" y="127"/>
                      </a:cxn>
                      <a:cxn ang="0">
                        <a:pos x="0" y="122"/>
                      </a:cxn>
                      <a:cxn ang="0">
                        <a:pos x="0" y="28"/>
                      </a:cxn>
                      <a:cxn ang="0">
                        <a:pos x="2" y="21"/>
                      </a:cxn>
                      <a:cxn ang="0">
                        <a:pos x="5" y="13"/>
                      </a:cxn>
                      <a:cxn ang="0">
                        <a:pos x="10" y="7"/>
                      </a:cxn>
                      <a:cxn ang="0">
                        <a:pos x="17" y="3"/>
                      </a:cxn>
                      <a:cxn ang="0">
                        <a:pos x="25" y="0"/>
                      </a:cxn>
                      <a:cxn ang="0">
                        <a:pos x="27" y="0"/>
                      </a:cxn>
                      <a:cxn ang="0">
                        <a:pos x="391" y="0"/>
                      </a:cxn>
                      <a:cxn ang="0">
                        <a:pos x="398" y="3"/>
                      </a:cxn>
                      <a:cxn ang="0">
                        <a:pos x="404" y="7"/>
                      </a:cxn>
                      <a:cxn ang="0">
                        <a:pos x="411" y="13"/>
                      </a:cxn>
                      <a:cxn ang="0">
                        <a:pos x="413" y="20"/>
                      </a:cxn>
                      <a:cxn ang="0">
                        <a:pos x="414" y="26"/>
                      </a:cxn>
                      <a:cxn ang="0">
                        <a:pos x="414" y="122"/>
                      </a:cxn>
                      <a:cxn ang="0">
                        <a:pos x="413" y="130"/>
                      </a:cxn>
                      <a:cxn ang="0">
                        <a:pos x="409" y="136"/>
                      </a:cxn>
                      <a:cxn ang="0">
                        <a:pos x="404" y="143"/>
                      </a:cxn>
                      <a:cxn ang="0">
                        <a:pos x="400" y="146"/>
                      </a:cxn>
                      <a:cxn ang="0">
                        <a:pos x="391" y="148"/>
                      </a:cxn>
                      <a:cxn ang="0">
                        <a:pos x="388" y="148"/>
                      </a:cxn>
                      <a:cxn ang="0">
                        <a:pos x="388" y="8"/>
                      </a:cxn>
                      <a:cxn ang="0">
                        <a:pos x="25" y="10"/>
                      </a:cxn>
                      <a:cxn ang="0">
                        <a:pos x="20" y="12"/>
                      </a:cxn>
                      <a:cxn ang="0">
                        <a:pos x="13" y="15"/>
                      </a:cxn>
                      <a:cxn ang="0">
                        <a:pos x="10" y="21"/>
                      </a:cxn>
                      <a:cxn ang="0">
                        <a:pos x="10" y="28"/>
                      </a:cxn>
                      <a:cxn ang="0">
                        <a:pos x="10" y="128"/>
                      </a:cxn>
                      <a:cxn ang="0">
                        <a:pos x="13" y="135"/>
                      </a:cxn>
                      <a:cxn ang="0">
                        <a:pos x="20" y="138"/>
                      </a:cxn>
                      <a:cxn ang="0">
                        <a:pos x="25" y="140"/>
                      </a:cxn>
                      <a:cxn ang="0">
                        <a:pos x="28" y="140"/>
                      </a:cxn>
                      <a:cxn ang="0">
                        <a:pos x="391" y="140"/>
                      </a:cxn>
                      <a:cxn ang="0">
                        <a:pos x="398" y="136"/>
                      </a:cxn>
                      <a:cxn ang="0">
                        <a:pos x="403" y="131"/>
                      </a:cxn>
                      <a:cxn ang="0">
                        <a:pos x="406" y="125"/>
                      </a:cxn>
                      <a:cxn ang="0">
                        <a:pos x="406" y="122"/>
                      </a:cxn>
                      <a:cxn ang="0">
                        <a:pos x="404" y="21"/>
                      </a:cxn>
                      <a:cxn ang="0">
                        <a:pos x="401" y="15"/>
                      </a:cxn>
                      <a:cxn ang="0">
                        <a:pos x="396" y="12"/>
                      </a:cxn>
                      <a:cxn ang="0">
                        <a:pos x="388" y="8"/>
                      </a:cxn>
                      <a:cxn ang="0">
                        <a:pos x="388" y="8"/>
                      </a:cxn>
                    </a:cxnLst>
                    <a:rect l="0" t="0" r="r" b="b"/>
                    <a:pathLst>
                      <a:path w="414" h="148">
                        <a:moveTo>
                          <a:pt x="388" y="148"/>
                        </a:moveTo>
                        <a:lnTo>
                          <a:pt x="22" y="148"/>
                        </a:lnTo>
                        <a:lnTo>
                          <a:pt x="15" y="145"/>
                        </a:lnTo>
                        <a:lnTo>
                          <a:pt x="9" y="141"/>
                        </a:lnTo>
                        <a:lnTo>
                          <a:pt x="4" y="135"/>
                        </a:lnTo>
                        <a:lnTo>
                          <a:pt x="2" y="127"/>
                        </a:lnTo>
                        <a:lnTo>
                          <a:pt x="0" y="122"/>
                        </a:lnTo>
                        <a:lnTo>
                          <a:pt x="0" y="28"/>
                        </a:lnTo>
                        <a:lnTo>
                          <a:pt x="2" y="21"/>
                        </a:lnTo>
                        <a:lnTo>
                          <a:pt x="5" y="13"/>
                        </a:lnTo>
                        <a:lnTo>
                          <a:pt x="10" y="7"/>
                        </a:lnTo>
                        <a:lnTo>
                          <a:pt x="17" y="3"/>
                        </a:lnTo>
                        <a:lnTo>
                          <a:pt x="25" y="0"/>
                        </a:lnTo>
                        <a:lnTo>
                          <a:pt x="27" y="0"/>
                        </a:lnTo>
                        <a:lnTo>
                          <a:pt x="391" y="0"/>
                        </a:lnTo>
                        <a:lnTo>
                          <a:pt x="398" y="3"/>
                        </a:lnTo>
                        <a:lnTo>
                          <a:pt x="404" y="7"/>
                        </a:lnTo>
                        <a:lnTo>
                          <a:pt x="411" y="13"/>
                        </a:lnTo>
                        <a:lnTo>
                          <a:pt x="413" y="20"/>
                        </a:lnTo>
                        <a:lnTo>
                          <a:pt x="414" y="26"/>
                        </a:lnTo>
                        <a:lnTo>
                          <a:pt x="414" y="122"/>
                        </a:lnTo>
                        <a:lnTo>
                          <a:pt x="413" y="130"/>
                        </a:lnTo>
                        <a:lnTo>
                          <a:pt x="409" y="136"/>
                        </a:lnTo>
                        <a:lnTo>
                          <a:pt x="404" y="143"/>
                        </a:lnTo>
                        <a:lnTo>
                          <a:pt x="400" y="146"/>
                        </a:lnTo>
                        <a:lnTo>
                          <a:pt x="391" y="148"/>
                        </a:lnTo>
                        <a:lnTo>
                          <a:pt x="388" y="148"/>
                        </a:lnTo>
                        <a:close/>
                        <a:moveTo>
                          <a:pt x="388" y="8"/>
                        </a:moveTo>
                        <a:lnTo>
                          <a:pt x="25" y="10"/>
                        </a:lnTo>
                        <a:lnTo>
                          <a:pt x="20" y="12"/>
                        </a:lnTo>
                        <a:lnTo>
                          <a:pt x="13" y="15"/>
                        </a:lnTo>
                        <a:lnTo>
                          <a:pt x="10" y="21"/>
                        </a:lnTo>
                        <a:lnTo>
                          <a:pt x="10" y="28"/>
                        </a:lnTo>
                        <a:lnTo>
                          <a:pt x="10" y="128"/>
                        </a:lnTo>
                        <a:lnTo>
                          <a:pt x="13" y="135"/>
                        </a:lnTo>
                        <a:lnTo>
                          <a:pt x="20" y="138"/>
                        </a:lnTo>
                        <a:lnTo>
                          <a:pt x="25" y="140"/>
                        </a:lnTo>
                        <a:lnTo>
                          <a:pt x="28" y="140"/>
                        </a:lnTo>
                        <a:lnTo>
                          <a:pt x="391" y="140"/>
                        </a:lnTo>
                        <a:lnTo>
                          <a:pt x="398" y="136"/>
                        </a:lnTo>
                        <a:lnTo>
                          <a:pt x="403" y="131"/>
                        </a:lnTo>
                        <a:lnTo>
                          <a:pt x="406" y="125"/>
                        </a:lnTo>
                        <a:lnTo>
                          <a:pt x="406" y="122"/>
                        </a:lnTo>
                        <a:lnTo>
                          <a:pt x="404" y="21"/>
                        </a:lnTo>
                        <a:lnTo>
                          <a:pt x="401" y="15"/>
                        </a:lnTo>
                        <a:lnTo>
                          <a:pt x="396" y="12"/>
                        </a:lnTo>
                        <a:lnTo>
                          <a:pt x="388" y="8"/>
                        </a:lnTo>
                        <a:lnTo>
                          <a:pt x="388" y="8"/>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4" name="Freeform 573"/>
                  <p:cNvSpPr>
                    <a:spLocks noEditPoints="1"/>
                  </p:cNvSpPr>
                  <p:nvPr/>
                </p:nvSpPr>
                <p:spPr bwMode="auto">
                  <a:xfrm>
                    <a:off x="14757401" y="1789113"/>
                    <a:ext cx="65088" cy="65088"/>
                  </a:xfrm>
                  <a:custGeom>
                    <a:avLst/>
                    <a:gdLst/>
                    <a:ahLst/>
                    <a:cxnLst>
                      <a:cxn ang="0">
                        <a:pos x="19" y="41"/>
                      </a:cxn>
                      <a:cxn ang="0">
                        <a:pos x="11" y="39"/>
                      </a:cxn>
                      <a:cxn ang="0">
                        <a:pos x="5" y="34"/>
                      </a:cxn>
                      <a:cxn ang="0">
                        <a:pos x="1" y="27"/>
                      </a:cxn>
                      <a:cxn ang="0">
                        <a:pos x="0" y="23"/>
                      </a:cxn>
                      <a:cxn ang="0">
                        <a:pos x="0" y="19"/>
                      </a:cxn>
                      <a:cxn ang="0">
                        <a:pos x="1" y="14"/>
                      </a:cxn>
                      <a:cxn ang="0">
                        <a:pos x="5" y="8"/>
                      </a:cxn>
                      <a:cxn ang="0">
                        <a:pos x="9" y="3"/>
                      </a:cxn>
                      <a:cxn ang="0">
                        <a:pos x="14" y="1"/>
                      </a:cxn>
                      <a:cxn ang="0">
                        <a:pos x="19" y="0"/>
                      </a:cxn>
                      <a:cxn ang="0">
                        <a:pos x="28" y="1"/>
                      </a:cxn>
                      <a:cxn ang="0">
                        <a:pos x="34" y="4"/>
                      </a:cxn>
                      <a:cxn ang="0">
                        <a:pos x="37" y="11"/>
                      </a:cxn>
                      <a:cxn ang="0">
                        <a:pos x="41" y="18"/>
                      </a:cxn>
                      <a:cxn ang="0">
                        <a:pos x="41" y="21"/>
                      </a:cxn>
                      <a:cxn ang="0">
                        <a:pos x="39" y="26"/>
                      </a:cxn>
                      <a:cxn ang="0">
                        <a:pos x="36" y="32"/>
                      </a:cxn>
                      <a:cxn ang="0">
                        <a:pos x="31" y="37"/>
                      </a:cxn>
                      <a:cxn ang="0">
                        <a:pos x="24" y="39"/>
                      </a:cxn>
                      <a:cxn ang="0">
                        <a:pos x="19" y="41"/>
                      </a:cxn>
                      <a:cxn ang="0">
                        <a:pos x="19" y="8"/>
                      </a:cxn>
                      <a:cxn ang="0">
                        <a:pos x="14" y="9"/>
                      </a:cxn>
                      <a:cxn ang="0">
                        <a:pos x="11" y="13"/>
                      </a:cxn>
                      <a:cxn ang="0">
                        <a:pos x="9" y="18"/>
                      </a:cxn>
                      <a:cxn ang="0">
                        <a:pos x="8" y="19"/>
                      </a:cxn>
                      <a:cxn ang="0">
                        <a:pos x="11" y="26"/>
                      </a:cxn>
                      <a:cxn ang="0">
                        <a:pos x="14" y="31"/>
                      </a:cxn>
                      <a:cxn ang="0">
                        <a:pos x="19" y="32"/>
                      </a:cxn>
                      <a:cxn ang="0">
                        <a:pos x="26" y="31"/>
                      </a:cxn>
                      <a:cxn ang="0">
                        <a:pos x="29" y="26"/>
                      </a:cxn>
                      <a:cxn ang="0">
                        <a:pos x="31" y="23"/>
                      </a:cxn>
                      <a:cxn ang="0">
                        <a:pos x="31" y="21"/>
                      </a:cxn>
                      <a:cxn ang="0">
                        <a:pos x="29" y="13"/>
                      </a:cxn>
                      <a:cxn ang="0">
                        <a:pos x="26" y="9"/>
                      </a:cxn>
                      <a:cxn ang="0">
                        <a:pos x="19" y="8"/>
                      </a:cxn>
                    </a:cxnLst>
                    <a:rect l="0" t="0" r="r" b="b"/>
                    <a:pathLst>
                      <a:path w="41" h="41">
                        <a:moveTo>
                          <a:pt x="19" y="41"/>
                        </a:moveTo>
                        <a:lnTo>
                          <a:pt x="11" y="39"/>
                        </a:lnTo>
                        <a:lnTo>
                          <a:pt x="5" y="34"/>
                        </a:lnTo>
                        <a:lnTo>
                          <a:pt x="1" y="27"/>
                        </a:lnTo>
                        <a:lnTo>
                          <a:pt x="0" y="23"/>
                        </a:lnTo>
                        <a:lnTo>
                          <a:pt x="0" y="19"/>
                        </a:lnTo>
                        <a:lnTo>
                          <a:pt x="1" y="14"/>
                        </a:lnTo>
                        <a:lnTo>
                          <a:pt x="5" y="8"/>
                        </a:lnTo>
                        <a:lnTo>
                          <a:pt x="9" y="3"/>
                        </a:lnTo>
                        <a:lnTo>
                          <a:pt x="14" y="1"/>
                        </a:lnTo>
                        <a:lnTo>
                          <a:pt x="19" y="0"/>
                        </a:lnTo>
                        <a:lnTo>
                          <a:pt x="28" y="1"/>
                        </a:lnTo>
                        <a:lnTo>
                          <a:pt x="34" y="4"/>
                        </a:lnTo>
                        <a:lnTo>
                          <a:pt x="37" y="11"/>
                        </a:lnTo>
                        <a:lnTo>
                          <a:pt x="41" y="18"/>
                        </a:lnTo>
                        <a:lnTo>
                          <a:pt x="41" y="21"/>
                        </a:lnTo>
                        <a:lnTo>
                          <a:pt x="39" y="26"/>
                        </a:lnTo>
                        <a:lnTo>
                          <a:pt x="36" y="32"/>
                        </a:lnTo>
                        <a:lnTo>
                          <a:pt x="31" y="37"/>
                        </a:lnTo>
                        <a:lnTo>
                          <a:pt x="24" y="39"/>
                        </a:lnTo>
                        <a:lnTo>
                          <a:pt x="19" y="41"/>
                        </a:lnTo>
                        <a:close/>
                        <a:moveTo>
                          <a:pt x="19" y="8"/>
                        </a:moveTo>
                        <a:lnTo>
                          <a:pt x="14" y="9"/>
                        </a:lnTo>
                        <a:lnTo>
                          <a:pt x="11" y="13"/>
                        </a:lnTo>
                        <a:lnTo>
                          <a:pt x="9" y="18"/>
                        </a:lnTo>
                        <a:lnTo>
                          <a:pt x="8" y="19"/>
                        </a:lnTo>
                        <a:lnTo>
                          <a:pt x="11" y="26"/>
                        </a:lnTo>
                        <a:lnTo>
                          <a:pt x="14" y="31"/>
                        </a:lnTo>
                        <a:lnTo>
                          <a:pt x="19" y="32"/>
                        </a:lnTo>
                        <a:lnTo>
                          <a:pt x="26" y="31"/>
                        </a:lnTo>
                        <a:lnTo>
                          <a:pt x="29" y="26"/>
                        </a:lnTo>
                        <a:lnTo>
                          <a:pt x="31" y="23"/>
                        </a:lnTo>
                        <a:lnTo>
                          <a:pt x="31" y="21"/>
                        </a:lnTo>
                        <a:lnTo>
                          <a:pt x="29" y="13"/>
                        </a:lnTo>
                        <a:lnTo>
                          <a:pt x="26" y="9"/>
                        </a:lnTo>
                        <a:lnTo>
                          <a:pt x="19" y="8"/>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5" name="Freeform 574"/>
                  <p:cNvSpPr>
                    <a:spLocks/>
                  </p:cNvSpPr>
                  <p:nvPr/>
                </p:nvSpPr>
                <p:spPr bwMode="auto">
                  <a:xfrm>
                    <a:off x="14868526" y="1814513"/>
                    <a:ext cx="198438" cy="12700"/>
                  </a:xfrm>
                  <a:custGeom>
                    <a:avLst/>
                    <a:gdLst/>
                    <a:ahLst/>
                    <a:cxnLst>
                      <a:cxn ang="0">
                        <a:pos x="125" y="8"/>
                      </a:cxn>
                      <a:cxn ang="0">
                        <a:pos x="0" y="8"/>
                      </a:cxn>
                      <a:cxn ang="0">
                        <a:pos x="0" y="0"/>
                      </a:cxn>
                      <a:cxn ang="0">
                        <a:pos x="2" y="0"/>
                      </a:cxn>
                      <a:cxn ang="0">
                        <a:pos x="125" y="0"/>
                      </a:cxn>
                      <a:cxn ang="0">
                        <a:pos x="125" y="8"/>
                      </a:cxn>
                    </a:cxnLst>
                    <a:rect l="0" t="0" r="r" b="b"/>
                    <a:pathLst>
                      <a:path w="125" h="8">
                        <a:moveTo>
                          <a:pt x="125" y="8"/>
                        </a:moveTo>
                        <a:lnTo>
                          <a:pt x="0" y="8"/>
                        </a:lnTo>
                        <a:lnTo>
                          <a:pt x="0" y="0"/>
                        </a:lnTo>
                        <a:lnTo>
                          <a:pt x="2" y="0"/>
                        </a:lnTo>
                        <a:lnTo>
                          <a:pt x="125" y="0"/>
                        </a:lnTo>
                        <a:lnTo>
                          <a:pt x="125" y="8"/>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6" name="Freeform 575"/>
                  <p:cNvSpPr>
                    <a:spLocks/>
                  </p:cNvSpPr>
                  <p:nvPr/>
                </p:nvSpPr>
                <p:spPr bwMode="auto">
                  <a:xfrm>
                    <a:off x="14868526" y="2065338"/>
                    <a:ext cx="198438" cy="12700"/>
                  </a:xfrm>
                  <a:custGeom>
                    <a:avLst/>
                    <a:gdLst/>
                    <a:ahLst/>
                    <a:cxnLst>
                      <a:cxn ang="0">
                        <a:pos x="125" y="8"/>
                      </a:cxn>
                      <a:cxn ang="0">
                        <a:pos x="0" y="8"/>
                      </a:cxn>
                      <a:cxn ang="0">
                        <a:pos x="0" y="0"/>
                      </a:cxn>
                      <a:cxn ang="0">
                        <a:pos x="2" y="0"/>
                      </a:cxn>
                      <a:cxn ang="0">
                        <a:pos x="125" y="0"/>
                      </a:cxn>
                      <a:cxn ang="0">
                        <a:pos x="125" y="8"/>
                      </a:cxn>
                    </a:cxnLst>
                    <a:rect l="0" t="0" r="r" b="b"/>
                    <a:pathLst>
                      <a:path w="125" h="8">
                        <a:moveTo>
                          <a:pt x="125" y="8"/>
                        </a:moveTo>
                        <a:lnTo>
                          <a:pt x="0" y="8"/>
                        </a:lnTo>
                        <a:lnTo>
                          <a:pt x="0" y="0"/>
                        </a:lnTo>
                        <a:lnTo>
                          <a:pt x="2" y="0"/>
                        </a:lnTo>
                        <a:lnTo>
                          <a:pt x="125" y="0"/>
                        </a:lnTo>
                        <a:lnTo>
                          <a:pt x="125" y="8"/>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7" name="Freeform 576"/>
                  <p:cNvSpPr>
                    <a:spLocks noEditPoints="1"/>
                  </p:cNvSpPr>
                  <p:nvPr/>
                </p:nvSpPr>
                <p:spPr bwMode="auto">
                  <a:xfrm>
                    <a:off x="14757401" y="2038350"/>
                    <a:ext cx="65088" cy="65088"/>
                  </a:xfrm>
                  <a:custGeom>
                    <a:avLst/>
                    <a:gdLst/>
                    <a:ahLst/>
                    <a:cxnLst>
                      <a:cxn ang="0">
                        <a:pos x="21" y="41"/>
                      </a:cxn>
                      <a:cxn ang="0">
                        <a:pos x="13" y="40"/>
                      </a:cxn>
                      <a:cxn ang="0">
                        <a:pos x="6" y="36"/>
                      </a:cxn>
                      <a:cxn ang="0">
                        <a:pos x="3" y="30"/>
                      </a:cxn>
                      <a:cxn ang="0">
                        <a:pos x="0" y="23"/>
                      </a:cxn>
                      <a:cxn ang="0">
                        <a:pos x="0" y="20"/>
                      </a:cxn>
                      <a:cxn ang="0">
                        <a:pos x="1" y="15"/>
                      </a:cxn>
                      <a:cxn ang="0">
                        <a:pos x="5" y="8"/>
                      </a:cxn>
                      <a:cxn ang="0">
                        <a:pos x="9" y="4"/>
                      </a:cxn>
                      <a:cxn ang="0">
                        <a:pos x="16" y="2"/>
                      </a:cxn>
                      <a:cxn ang="0">
                        <a:pos x="21" y="0"/>
                      </a:cxn>
                      <a:cxn ang="0">
                        <a:pos x="28" y="2"/>
                      </a:cxn>
                      <a:cxn ang="0">
                        <a:pos x="34" y="7"/>
                      </a:cxn>
                      <a:cxn ang="0">
                        <a:pos x="37" y="12"/>
                      </a:cxn>
                      <a:cxn ang="0">
                        <a:pos x="41" y="18"/>
                      </a:cxn>
                      <a:cxn ang="0">
                        <a:pos x="41" y="22"/>
                      </a:cxn>
                      <a:cxn ang="0">
                        <a:pos x="37" y="30"/>
                      </a:cxn>
                      <a:cxn ang="0">
                        <a:pos x="36" y="35"/>
                      </a:cxn>
                      <a:cxn ang="0">
                        <a:pos x="29" y="40"/>
                      </a:cxn>
                      <a:cxn ang="0">
                        <a:pos x="23" y="41"/>
                      </a:cxn>
                      <a:cxn ang="0">
                        <a:pos x="21" y="41"/>
                      </a:cxn>
                      <a:cxn ang="0">
                        <a:pos x="19" y="10"/>
                      </a:cxn>
                      <a:cxn ang="0">
                        <a:pos x="14" y="10"/>
                      </a:cxn>
                      <a:cxn ang="0">
                        <a:pos x="9" y="15"/>
                      </a:cxn>
                      <a:cxn ang="0">
                        <a:pos x="8" y="20"/>
                      </a:cxn>
                      <a:cxn ang="0">
                        <a:pos x="9" y="27"/>
                      </a:cxn>
                      <a:cxn ang="0">
                        <a:pos x="14" y="31"/>
                      </a:cxn>
                      <a:cxn ang="0">
                        <a:pos x="19" y="33"/>
                      </a:cxn>
                      <a:cxn ang="0">
                        <a:pos x="26" y="31"/>
                      </a:cxn>
                      <a:cxn ang="0">
                        <a:pos x="31" y="27"/>
                      </a:cxn>
                      <a:cxn ang="0">
                        <a:pos x="31" y="22"/>
                      </a:cxn>
                      <a:cxn ang="0">
                        <a:pos x="29" y="13"/>
                      </a:cxn>
                      <a:cxn ang="0">
                        <a:pos x="24" y="10"/>
                      </a:cxn>
                      <a:cxn ang="0">
                        <a:pos x="21" y="10"/>
                      </a:cxn>
                      <a:cxn ang="0">
                        <a:pos x="19" y="10"/>
                      </a:cxn>
                    </a:cxnLst>
                    <a:rect l="0" t="0" r="r" b="b"/>
                    <a:pathLst>
                      <a:path w="41" h="41">
                        <a:moveTo>
                          <a:pt x="21" y="41"/>
                        </a:moveTo>
                        <a:lnTo>
                          <a:pt x="13" y="40"/>
                        </a:lnTo>
                        <a:lnTo>
                          <a:pt x="6" y="36"/>
                        </a:lnTo>
                        <a:lnTo>
                          <a:pt x="3" y="30"/>
                        </a:lnTo>
                        <a:lnTo>
                          <a:pt x="0" y="23"/>
                        </a:lnTo>
                        <a:lnTo>
                          <a:pt x="0" y="20"/>
                        </a:lnTo>
                        <a:lnTo>
                          <a:pt x="1" y="15"/>
                        </a:lnTo>
                        <a:lnTo>
                          <a:pt x="5" y="8"/>
                        </a:lnTo>
                        <a:lnTo>
                          <a:pt x="9" y="4"/>
                        </a:lnTo>
                        <a:lnTo>
                          <a:pt x="16" y="2"/>
                        </a:lnTo>
                        <a:lnTo>
                          <a:pt x="21" y="0"/>
                        </a:lnTo>
                        <a:lnTo>
                          <a:pt x="28" y="2"/>
                        </a:lnTo>
                        <a:lnTo>
                          <a:pt x="34" y="7"/>
                        </a:lnTo>
                        <a:lnTo>
                          <a:pt x="37" y="12"/>
                        </a:lnTo>
                        <a:lnTo>
                          <a:pt x="41" y="18"/>
                        </a:lnTo>
                        <a:lnTo>
                          <a:pt x="41" y="22"/>
                        </a:lnTo>
                        <a:lnTo>
                          <a:pt x="37" y="30"/>
                        </a:lnTo>
                        <a:lnTo>
                          <a:pt x="36" y="35"/>
                        </a:lnTo>
                        <a:lnTo>
                          <a:pt x="29" y="40"/>
                        </a:lnTo>
                        <a:lnTo>
                          <a:pt x="23" y="41"/>
                        </a:lnTo>
                        <a:lnTo>
                          <a:pt x="21" y="41"/>
                        </a:lnTo>
                        <a:close/>
                        <a:moveTo>
                          <a:pt x="19" y="10"/>
                        </a:moveTo>
                        <a:lnTo>
                          <a:pt x="14" y="10"/>
                        </a:lnTo>
                        <a:lnTo>
                          <a:pt x="9" y="15"/>
                        </a:lnTo>
                        <a:lnTo>
                          <a:pt x="8" y="20"/>
                        </a:lnTo>
                        <a:lnTo>
                          <a:pt x="9" y="27"/>
                        </a:lnTo>
                        <a:lnTo>
                          <a:pt x="14" y="31"/>
                        </a:lnTo>
                        <a:lnTo>
                          <a:pt x="19" y="33"/>
                        </a:lnTo>
                        <a:lnTo>
                          <a:pt x="26" y="31"/>
                        </a:lnTo>
                        <a:lnTo>
                          <a:pt x="31" y="27"/>
                        </a:lnTo>
                        <a:lnTo>
                          <a:pt x="31" y="22"/>
                        </a:lnTo>
                        <a:lnTo>
                          <a:pt x="29" y="13"/>
                        </a:lnTo>
                        <a:lnTo>
                          <a:pt x="24" y="10"/>
                        </a:lnTo>
                        <a:lnTo>
                          <a:pt x="21" y="10"/>
                        </a:lnTo>
                        <a:lnTo>
                          <a:pt x="19" y="10"/>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8" name="Freeform 577"/>
                  <p:cNvSpPr>
                    <a:spLocks noEditPoints="1"/>
                  </p:cNvSpPr>
                  <p:nvPr/>
                </p:nvSpPr>
                <p:spPr bwMode="auto">
                  <a:xfrm>
                    <a:off x="14678026" y="1420813"/>
                    <a:ext cx="657225" cy="520700"/>
                  </a:xfrm>
                  <a:custGeom>
                    <a:avLst/>
                    <a:gdLst/>
                    <a:ahLst/>
                    <a:cxnLst>
                      <a:cxn ang="0">
                        <a:pos x="22" y="327"/>
                      </a:cxn>
                      <a:cxn ang="0">
                        <a:pos x="9" y="320"/>
                      </a:cxn>
                      <a:cxn ang="0">
                        <a:pos x="2" y="309"/>
                      </a:cxn>
                      <a:cxn ang="0">
                        <a:pos x="0" y="207"/>
                      </a:cxn>
                      <a:cxn ang="0">
                        <a:pos x="5" y="192"/>
                      </a:cxn>
                      <a:cxn ang="0">
                        <a:pos x="17" y="182"/>
                      </a:cxn>
                      <a:cxn ang="0">
                        <a:pos x="27" y="181"/>
                      </a:cxn>
                      <a:cxn ang="0">
                        <a:pos x="291" y="118"/>
                      </a:cxn>
                      <a:cxn ang="0">
                        <a:pos x="345" y="67"/>
                      </a:cxn>
                      <a:cxn ang="0">
                        <a:pos x="289" y="0"/>
                      </a:cxn>
                      <a:cxn ang="0">
                        <a:pos x="344" y="51"/>
                      </a:cxn>
                      <a:cxn ang="0">
                        <a:pos x="358" y="52"/>
                      </a:cxn>
                      <a:cxn ang="0">
                        <a:pos x="383" y="135"/>
                      </a:cxn>
                      <a:cxn ang="0">
                        <a:pos x="344" y="181"/>
                      </a:cxn>
                      <a:cxn ang="0">
                        <a:pos x="401" y="184"/>
                      </a:cxn>
                      <a:cxn ang="0">
                        <a:pos x="411" y="194"/>
                      </a:cxn>
                      <a:cxn ang="0">
                        <a:pos x="414" y="207"/>
                      </a:cxn>
                      <a:cxn ang="0">
                        <a:pos x="413" y="309"/>
                      </a:cxn>
                      <a:cxn ang="0">
                        <a:pos x="404" y="322"/>
                      </a:cxn>
                      <a:cxn ang="0">
                        <a:pos x="391" y="328"/>
                      </a:cxn>
                      <a:cxn ang="0">
                        <a:pos x="27" y="189"/>
                      </a:cxn>
                      <a:cxn ang="0">
                        <a:pos x="15" y="194"/>
                      </a:cxn>
                      <a:cxn ang="0">
                        <a:pos x="10" y="205"/>
                      </a:cxn>
                      <a:cxn ang="0">
                        <a:pos x="10" y="307"/>
                      </a:cxn>
                      <a:cxn ang="0">
                        <a:pos x="20" y="317"/>
                      </a:cxn>
                      <a:cxn ang="0">
                        <a:pos x="28" y="320"/>
                      </a:cxn>
                      <a:cxn ang="0">
                        <a:pos x="398" y="317"/>
                      </a:cxn>
                      <a:cxn ang="0">
                        <a:pos x="406" y="305"/>
                      </a:cxn>
                      <a:cxn ang="0">
                        <a:pos x="404" y="200"/>
                      </a:cxn>
                      <a:cxn ang="0">
                        <a:pos x="396" y="190"/>
                      </a:cxn>
                      <a:cxn ang="0">
                        <a:pos x="388" y="189"/>
                      </a:cxn>
                      <a:cxn ang="0">
                        <a:pos x="335" y="128"/>
                      </a:cxn>
                      <a:cxn ang="0">
                        <a:pos x="299" y="189"/>
                      </a:cxn>
                      <a:cxn ang="0">
                        <a:pos x="354" y="61"/>
                      </a:cxn>
                      <a:cxn ang="0">
                        <a:pos x="375" y="126"/>
                      </a:cxn>
                      <a:cxn ang="0">
                        <a:pos x="354" y="61"/>
                      </a:cxn>
                      <a:cxn ang="0">
                        <a:pos x="335" y="59"/>
                      </a:cxn>
                      <a:cxn ang="0">
                        <a:pos x="299" y="8"/>
                      </a:cxn>
                    </a:cxnLst>
                    <a:rect l="0" t="0" r="r" b="b"/>
                    <a:pathLst>
                      <a:path w="414" h="328">
                        <a:moveTo>
                          <a:pt x="388" y="328"/>
                        </a:moveTo>
                        <a:lnTo>
                          <a:pt x="22" y="327"/>
                        </a:lnTo>
                        <a:lnTo>
                          <a:pt x="15" y="325"/>
                        </a:lnTo>
                        <a:lnTo>
                          <a:pt x="9" y="320"/>
                        </a:lnTo>
                        <a:lnTo>
                          <a:pt x="4" y="314"/>
                        </a:lnTo>
                        <a:lnTo>
                          <a:pt x="2" y="309"/>
                        </a:lnTo>
                        <a:lnTo>
                          <a:pt x="0" y="302"/>
                        </a:lnTo>
                        <a:lnTo>
                          <a:pt x="0" y="207"/>
                        </a:lnTo>
                        <a:lnTo>
                          <a:pt x="2" y="199"/>
                        </a:lnTo>
                        <a:lnTo>
                          <a:pt x="5" y="192"/>
                        </a:lnTo>
                        <a:lnTo>
                          <a:pt x="10" y="186"/>
                        </a:lnTo>
                        <a:lnTo>
                          <a:pt x="17" y="182"/>
                        </a:lnTo>
                        <a:lnTo>
                          <a:pt x="23" y="181"/>
                        </a:lnTo>
                        <a:lnTo>
                          <a:pt x="27" y="181"/>
                        </a:lnTo>
                        <a:lnTo>
                          <a:pt x="291" y="181"/>
                        </a:lnTo>
                        <a:lnTo>
                          <a:pt x="291" y="118"/>
                        </a:lnTo>
                        <a:lnTo>
                          <a:pt x="345" y="118"/>
                        </a:lnTo>
                        <a:lnTo>
                          <a:pt x="345" y="67"/>
                        </a:lnTo>
                        <a:lnTo>
                          <a:pt x="291" y="67"/>
                        </a:lnTo>
                        <a:lnTo>
                          <a:pt x="289" y="0"/>
                        </a:lnTo>
                        <a:lnTo>
                          <a:pt x="344" y="0"/>
                        </a:lnTo>
                        <a:lnTo>
                          <a:pt x="344" y="51"/>
                        </a:lnTo>
                        <a:lnTo>
                          <a:pt x="358" y="51"/>
                        </a:lnTo>
                        <a:lnTo>
                          <a:pt x="358" y="52"/>
                        </a:lnTo>
                        <a:lnTo>
                          <a:pt x="383" y="52"/>
                        </a:lnTo>
                        <a:lnTo>
                          <a:pt x="383" y="135"/>
                        </a:lnTo>
                        <a:lnTo>
                          <a:pt x="344" y="135"/>
                        </a:lnTo>
                        <a:lnTo>
                          <a:pt x="344" y="181"/>
                        </a:lnTo>
                        <a:lnTo>
                          <a:pt x="395" y="181"/>
                        </a:lnTo>
                        <a:lnTo>
                          <a:pt x="401" y="184"/>
                        </a:lnTo>
                        <a:lnTo>
                          <a:pt x="406" y="187"/>
                        </a:lnTo>
                        <a:lnTo>
                          <a:pt x="411" y="194"/>
                        </a:lnTo>
                        <a:lnTo>
                          <a:pt x="413" y="199"/>
                        </a:lnTo>
                        <a:lnTo>
                          <a:pt x="414" y="207"/>
                        </a:lnTo>
                        <a:lnTo>
                          <a:pt x="414" y="301"/>
                        </a:lnTo>
                        <a:lnTo>
                          <a:pt x="413" y="309"/>
                        </a:lnTo>
                        <a:lnTo>
                          <a:pt x="409" y="317"/>
                        </a:lnTo>
                        <a:lnTo>
                          <a:pt x="404" y="322"/>
                        </a:lnTo>
                        <a:lnTo>
                          <a:pt x="398" y="325"/>
                        </a:lnTo>
                        <a:lnTo>
                          <a:pt x="391" y="328"/>
                        </a:lnTo>
                        <a:lnTo>
                          <a:pt x="388" y="328"/>
                        </a:lnTo>
                        <a:close/>
                        <a:moveTo>
                          <a:pt x="27" y="189"/>
                        </a:moveTo>
                        <a:lnTo>
                          <a:pt x="22" y="190"/>
                        </a:lnTo>
                        <a:lnTo>
                          <a:pt x="15" y="194"/>
                        </a:lnTo>
                        <a:lnTo>
                          <a:pt x="12" y="199"/>
                        </a:lnTo>
                        <a:lnTo>
                          <a:pt x="10" y="205"/>
                        </a:lnTo>
                        <a:lnTo>
                          <a:pt x="10" y="207"/>
                        </a:lnTo>
                        <a:lnTo>
                          <a:pt x="10" y="307"/>
                        </a:lnTo>
                        <a:lnTo>
                          <a:pt x="13" y="314"/>
                        </a:lnTo>
                        <a:lnTo>
                          <a:pt x="20" y="317"/>
                        </a:lnTo>
                        <a:lnTo>
                          <a:pt x="25" y="320"/>
                        </a:lnTo>
                        <a:lnTo>
                          <a:pt x="28" y="320"/>
                        </a:lnTo>
                        <a:lnTo>
                          <a:pt x="390" y="320"/>
                        </a:lnTo>
                        <a:lnTo>
                          <a:pt x="398" y="317"/>
                        </a:lnTo>
                        <a:lnTo>
                          <a:pt x="403" y="312"/>
                        </a:lnTo>
                        <a:lnTo>
                          <a:pt x="406" y="305"/>
                        </a:lnTo>
                        <a:lnTo>
                          <a:pt x="406" y="301"/>
                        </a:lnTo>
                        <a:lnTo>
                          <a:pt x="404" y="200"/>
                        </a:lnTo>
                        <a:lnTo>
                          <a:pt x="401" y="194"/>
                        </a:lnTo>
                        <a:lnTo>
                          <a:pt x="396" y="190"/>
                        </a:lnTo>
                        <a:lnTo>
                          <a:pt x="390" y="189"/>
                        </a:lnTo>
                        <a:lnTo>
                          <a:pt x="388" y="189"/>
                        </a:lnTo>
                        <a:lnTo>
                          <a:pt x="335" y="189"/>
                        </a:lnTo>
                        <a:lnTo>
                          <a:pt x="335" y="128"/>
                        </a:lnTo>
                        <a:lnTo>
                          <a:pt x="299" y="128"/>
                        </a:lnTo>
                        <a:lnTo>
                          <a:pt x="299" y="189"/>
                        </a:lnTo>
                        <a:lnTo>
                          <a:pt x="27" y="189"/>
                        </a:lnTo>
                        <a:close/>
                        <a:moveTo>
                          <a:pt x="354" y="61"/>
                        </a:moveTo>
                        <a:lnTo>
                          <a:pt x="354" y="126"/>
                        </a:lnTo>
                        <a:lnTo>
                          <a:pt x="375" y="126"/>
                        </a:lnTo>
                        <a:lnTo>
                          <a:pt x="375" y="61"/>
                        </a:lnTo>
                        <a:lnTo>
                          <a:pt x="354" y="61"/>
                        </a:lnTo>
                        <a:close/>
                        <a:moveTo>
                          <a:pt x="299" y="59"/>
                        </a:moveTo>
                        <a:lnTo>
                          <a:pt x="335" y="59"/>
                        </a:lnTo>
                        <a:lnTo>
                          <a:pt x="335" y="8"/>
                        </a:lnTo>
                        <a:lnTo>
                          <a:pt x="299" y="8"/>
                        </a:lnTo>
                        <a:lnTo>
                          <a:pt x="299" y="59"/>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49" name="Freeform 578"/>
                  <p:cNvSpPr>
                    <a:spLocks noEditPoints="1"/>
                  </p:cNvSpPr>
                  <p:nvPr/>
                </p:nvSpPr>
                <p:spPr bwMode="auto">
                  <a:xfrm>
                    <a:off x="15306676" y="1376363"/>
                    <a:ext cx="198438" cy="382588"/>
                  </a:xfrm>
                  <a:custGeom>
                    <a:avLst/>
                    <a:gdLst/>
                    <a:ahLst/>
                    <a:cxnLst>
                      <a:cxn ang="0">
                        <a:pos x="125" y="241"/>
                      </a:cxn>
                      <a:cxn ang="0">
                        <a:pos x="46" y="241"/>
                      </a:cxn>
                      <a:cxn ang="0">
                        <a:pos x="46" y="237"/>
                      </a:cxn>
                      <a:cxn ang="0">
                        <a:pos x="0" y="191"/>
                      </a:cxn>
                      <a:cxn ang="0">
                        <a:pos x="0" y="53"/>
                      </a:cxn>
                      <a:cxn ang="0">
                        <a:pos x="46" y="3"/>
                      </a:cxn>
                      <a:cxn ang="0">
                        <a:pos x="46" y="0"/>
                      </a:cxn>
                      <a:cxn ang="0">
                        <a:pos x="125" y="0"/>
                      </a:cxn>
                      <a:cxn ang="0">
                        <a:pos x="125" y="241"/>
                      </a:cxn>
                      <a:cxn ang="0">
                        <a:pos x="54" y="232"/>
                      </a:cxn>
                      <a:cxn ang="0">
                        <a:pos x="117" y="232"/>
                      </a:cxn>
                      <a:cxn ang="0">
                        <a:pos x="117" y="8"/>
                      </a:cxn>
                      <a:cxn ang="0">
                        <a:pos x="53" y="8"/>
                      </a:cxn>
                      <a:cxn ang="0">
                        <a:pos x="10" y="56"/>
                      </a:cxn>
                      <a:cxn ang="0">
                        <a:pos x="10" y="187"/>
                      </a:cxn>
                      <a:cxn ang="0">
                        <a:pos x="54" y="232"/>
                      </a:cxn>
                    </a:cxnLst>
                    <a:rect l="0" t="0" r="r" b="b"/>
                    <a:pathLst>
                      <a:path w="125" h="241">
                        <a:moveTo>
                          <a:pt x="125" y="241"/>
                        </a:moveTo>
                        <a:lnTo>
                          <a:pt x="46" y="241"/>
                        </a:lnTo>
                        <a:lnTo>
                          <a:pt x="46" y="237"/>
                        </a:lnTo>
                        <a:lnTo>
                          <a:pt x="0" y="191"/>
                        </a:lnTo>
                        <a:lnTo>
                          <a:pt x="0" y="53"/>
                        </a:lnTo>
                        <a:lnTo>
                          <a:pt x="46" y="3"/>
                        </a:lnTo>
                        <a:lnTo>
                          <a:pt x="46" y="0"/>
                        </a:lnTo>
                        <a:lnTo>
                          <a:pt x="125" y="0"/>
                        </a:lnTo>
                        <a:lnTo>
                          <a:pt x="125" y="241"/>
                        </a:lnTo>
                        <a:close/>
                        <a:moveTo>
                          <a:pt x="54" y="232"/>
                        </a:moveTo>
                        <a:lnTo>
                          <a:pt x="117" y="232"/>
                        </a:lnTo>
                        <a:lnTo>
                          <a:pt x="117" y="8"/>
                        </a:lnTo>
                        <a:lnTo>
                          <a:pt x="53" y="8"/>
                        </a:lnTo>
                        <a:lnTo>
                          <a:pt x="10" y="56"/>
                        </a:lnTo>
                        <a:lnTo>
                          <a:pt x="10" y="187"/>
                        </a:lnTo>
                        <a:lnTo>
                          <a:pt x="54" y="232"/>
                        </a:lnTo>
                        <a:close/>
                      </a:path>
                    </a:pathLst>
                  </a:custGeom>
                  <a:grp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grpSp>
            <p:nvGrpSpPr>
              <p:cNvPr id="9" name="Group 8"/>
              <p:cNvGrpSpPr>
                <a:grpSpLocks noChangeAspect="1"/>
              </p:cNvGrpSpPr>
              <p:nvPr/>
            </p:nvGrpSpPr>
            <p:grpSpPr>
              <a:xfrm>
                <a:off x="3989276" y="2909052"/>
                <a:ext cx="617375" cy="432000"/>
                <a:chOff x="6405542" y="2822120"/>
                <a:chExt cx="1128049" cy="789332"/>
              </a:xfrm>
            </p:grpSpPr>
            <p:sp>
              <p:nvSpPr>
                <p:cNvPr id="151" name="Freeform 203"/>
                <p:cNvSpPr/>
                <p:nvPr/>
              </p:nvSpPr>
              <p:spPr bwMode="auto">
                <a:xfrm flipH="1">
                  <a:off x="6405542" y="2822120"/>
                  <a:ext cx="1128049" cy="511236"/>
                </a:xfrm>
                <a:custGeom>
                  <a:avLst/>
                  <a:gdLst/>
                  <a:ahLst/>
                  <a:cxnLst>
                    <a:cxn ang="0">
                      <a:pos x="329" y="121"/>
                    </a:cxn>
                    <a:cxn ang="0">
                      <a:pos x="326" y="121"/>
                    </a:cxn>
                    <a:cxn ang="0">
                      <a:pos x="326" y="119"/>
                    </a:cxn>
                    <a:cxn ang="0">
                      <a:pos x="257" y="49"/>
                    </a:cxn>
                    <a:cxn ang="0">
                      <a:pos x="227" y="56"/>
                    </a:cxn>
                    <a:cxn ang="0">
                      <a:pos x="147" y="0"/>
                    </a:cxn>
                    <a:cxn ang="0">
                      <a:pos x="63" y="85"/>
                    </a:cxn>
                    <a:cxn ang="0">
                      <a:pos x="63" y="94"/>
                    </a:cxn>
                    <a:cxn ang="0">
                      <a:pos x="0" y="158"/>
                    </a:cxn>
                    <a:cxn ang="0">
                      <a:pos x="63" y="223"/>
                    </a:cxn>
                    <a:cxn ang="0">
                      <a:pos x="63" y="223"/>
                    </a:cxn>
                    <a:cxn ang="0">
                      <a:pos x="326" y="223"/>
                    </a:cxn>
                    <a:cxn ang="0">
                      <a:pos x="326" y="223"/>
                    </a:cxn>
                    <a:cxn ang="0">
                      <a:pos x="329" y="223"/>
                    </a:cxn>
                    <a:cxn ang="0">
                      <a:pos x="380" y="172"/>
                    </a:cxn>
                    <a:cxn ang="0">
                      <a:pos x="329" y="121"/>
                    </a:cxn>
                  </a:cxnLst>
                  <a:rect l="0" t="0" r="r" b="b"/>
                  <a:pathLst>
                    <a:path w="380" h="223">
                      <a:moveTo>
                        <a:pt x="329" y="121"/>
                      </a:moveTo>
                      <a:cubicBezTo>
                        <a:pt x="328" y="121"/>
                        <a:pt x="327" y="121"/>
                        <a:pt x="326" y="121"/>
                      </a:cubicBezTo>
                      <a:cubicBezTo>
                        <a:pt x="326" y="120"/>
                        <a:pt x="326" y="119"/>
                        <a:pt x="326" y="119"/>
                      </a:cubicBezTo>
                      <a:cubicBezTo>
                        <a:pt x="326" y="80"/>
                        <a:pt x="295" y="49"/>
                        <a:pt x="257" y="49"/>
                      </a:cubicBezTo>
                      <a:cubicBezTo>
                        <a:pt x="246" y="49"/>
                        <a:pt x="236" y="51"/>
                        <a:pt x="227" y="56"/>
                      </a:cubicBezTo>
                      <a:cubicBezTo>
                        <a:pt x="215" y="23"/>
                        <a:pt x="184" y="0"/>
                        <a:pt x="147" y="0"/>
                      </a:cubicBezTo>
                      <a:cubicBezTo>
                        <a:pt x="101" y="0"/>
                        <a:pt x="63" y="38"/>
                        <a:pt x="63" y="85"/>
                      </a:cubicBezTo>
                      <a:cubicBezTo>
                        <a:pt x="63" y="88"/>
                        <a:pt x="63" y="91"/>
                        <a:pt x="63" y="94"/>
                      </a:cubicBezTo>
                      <a:cubicBezTo>
                        <a:pt x="28" y="94"/>
                        <a:pt x="0" y="123"/>
                        <a:pt x="0" y="158"/>
                      </a:cubicBezTo>
                      <a:cubicBezTo>
                        <a:pt x="0" y="194"/>
                        <a:pt x="28" y="222"/>
                        <a:pt x="63" y="223"/>
                      </a:cubicBezTo>
                      <a:cubicBezTo>
                        <a:pt x="63" y="223"/>
                        <a:pt x="63" y="223"/>
                        <a:pt x="63" y="223"/>
                      </a:cubicBezTo>
                      <a:cubicBezTo>
                        <a:pt x="326" y="223"/>
                        <a:pt x="326" y="223"/>
                        <a:pt x="326" y="223"/>
                      </a:cubicBezTo>
                      <a:cubicBezTo>
                        <a:pt x="326" y="223"/>
                        <a:pt x="326" y="223"/>
                        <a:pt x="326" y="223"/>
                      </a:cubicBezTo>
                      <a:cubicBezTo>
                        <a:pt x="327" y="223"/>
                        <a:pt x="328" y="223"/>
                        <a:pt x="329" y="223"/>
                      </a:cubicBezTo>
                      <a:cubicBezTo>
                        <a:pt x="357" y="223"/>
                        <a:pt x="380" y="200"/>
                        <a:pt x="380" y="172"/>
                      </a:cubicBezTo>
                      <a:cubicBezTo>
                        <a:pt x="380" y="144"/>
                        <a:pt x="357" y="121"/>
                        <a:pt x="329" y="121"/>
                      </a:cubicBezTo>
                      <a:close/>
                    </a:path>
                  </a:pathLst>
                </a:custGeom>
                <a:solidFill>
                  <a:srgbClr val="00B0F0">
                    <a:alpha val="40000"/>
                  </a:srgbClr>
                </a:solidFill>
                <a:ln w="9525" cap="flat" cmpd="sng" algn="ctr">
                  <a:solidFill>
                    <a:schemeClr val="bg2"/>
                  </a:solidFill>
                  <a:prstDash val="solid"/>
                </a:ln>
                <a:effectLst/>
              </p:spPr>
              <p:txBody>
                <a:bodyPr rot="0" spcFirstLastPara="0" vertOverflow="overflow" horzOverflow="overflow" vert="horz" wrap="square" lIns="68528" tIns="34265" rIns="68528" bIns="34265" numCol="1" spcCol="0" rtlCol="0" fromWordArt="0" anchor="t" anchorCtr="0" forceAA="0" compatLnSpc="1">
                  <a:prstTxWarp prst="textNoShape">
                    <a:avLst/>
                  </a:prstTxWarp>
                  <a:noAutofit/>
                </a:bodyPr>
                <a:lstStyle/>
                <a:p>
                  <a:pPr defTabSz="685342" fontAlgn="base">
                    <a:spcBef>
                      <a:spcPct val="0"/>
                    </a:spcBef>
                    <a:spcAft>
                      <a:spcPct val="0"/>
                    </a:spcAft>
                    <a:buClr>
                      <a:srgbClr val="CC9900"/>
                    </a:buClr>
                    <a:defRPr/>
                  </a:pPr>
                  <a:endParaRPr lang="zh-CN" altLang="en-US" sz="1350" b="1" kern="0" dirty="0">
                    <a:solidFill>
                      <a:prstClr val="black"/>
                    </a:solidFill>
                    <a:ea typeface="微软雅黑" panose="020B0503020204020204" pitchFamily="34" charset="-122"/>
                  </a:endParaRPr>
                </a:p>
              </p:txBody>
            </p:sp>
            <p:sp>
              <p:nvSpPr>
                <p:cNvPr id="153" name="Freeform 135"/>
                <p:cNvSpPr>
                  <a:spLocks noEditPoints="1"/>
                </p:cNvSpPr>
                <p:nvPr/>
              </p:nvSpPr>
              <p:spPr bwMode="auto">
                <a:xfrm>
                  <a:off x="6841072" y="3388516"/>
                  <a:ext cx="209664" cy="196423"/>
                </a:xfrm>
                <a:custGeom>
                  <a:avLst/>
                  <a:gdLst>
                    <a:gd name="T0" fmla="*/ 110 w 321"/>
                    <a:gd name="T1" fmla="*/ 3 h 399"/>
                    <a:gd name="T2" fmla="*/ 45 w 321"/>
                    <a:gd name="T3" fmla="*/ 20 h 399"/>
                    <a:gd name="T4" fmla="*/ 8 w 321"/>
                    <a:gd name="T5" fmla="*/ 49 h 399"/>
                    <a:gd name="T6" fmla="*/ 0 w 321"/>
                    <a:gd name="T7" fmla="*/ 123 h 399"/>
                    <a:gd name="T8" fmla="*/ 18 w 321"/>
                    <a:gd name="T9" fmla="*/ 157 h 399"/>
                    <a:gd name="T10" fmla="*/ 68 w 321"/>
                    <a:gd name="T11" fmla="*/ 181 h 399"/>
                    <a:gd name="T12" fmla="*/ 143 w 321"/>
                    <a:gd name="T13" fmla="*/ 193 h 399"/>
                    <a:gd name="T14" fmla="*/ 211 w 321"/>
                    <a:gd name="T15" fmla="*/ 189 h 399"/>
                    <a:gd name="T16" fmla="*/ 276 w 321"/>
                    <a:gd name="T17" fmla="*/ 173 h 399"/>
                    <a:gd name="T18" fmla="*/ 314 w 321"/>
                    <a:gd name="T19" fmla="*/ 143 h 399"/>
                    <a:gd name="T20" fmla="*/ 321 w 321"/>
                    <a:gd name="T21" fmla="*/ 70 h 399"/>
                    <a:gd name="T22" fmla="*/ 303 w 321"/>
                    <a:gd name="T23" fmla="*/ 37 h 399"/>
                    <a:gd name="T24" fmla="*/ 253 w 321"/>
                    <a:gd name="T25" fmla="*/ 12 h 399"/>
                    <a:gd name="T26" fmla="*/ 178 w 321"/>
                    <a:gd name="T27" fmla="*/ 1 h 399"/>
                    <a:gd name="T28" fmla="*/ 63 w 321"/>
                    <a:gd name="T29" fmla="*/ 157 h 399"/>
                    <a:gd name="T30" fmla="*/ 56 w 321"/>
                    <a:gd name="T31" fmla="*/ 139 h 399"/>
                    <a:gd name="T32" fmla="*/ 73 w 321"/>
                    <a:gd name="T33" fmla="*/ 131 h 399"/>
                    <a:gd name="T34" fmla="*/ 80 w 321"/>
                    <a:gd name="T35" fmla="*/ 150 h 399"/>
                    <a:gd name="T36" fmla="*/ 160 w 321"/>
                    <a:gd name="T37" fmla="*/ 124 h 399"/>
                    <a:gd name="T38" fmla="*/ 63 w 321"/>
                    <a:gd name="T39" fmla="*/ 108 h 399"/>
                    <a:gd name="T40" fmla="*/ 3 w 321"/>
                    <a:gd name="T41" fmla="*/ 65 h 399"/>
                    <a:gd name="T42" fmla="*/ 67 w 321"/>
                    <a:gd name="T43" fmla="*/ 102 h 399"/>
                    <a:gd name="T44" fmla="*/ 160 w 321"/>
                    <a:gd name="T45" fmla="*/ 117 h 399"/>
                    <a:gd name="T46" fmla="*/ 274 w 321"/>
                    <a:gd name="T47" fmla="*/ 95 h 399"/>
                    <a:gd name="T48" fmla="*/ 314 w 321"/>
                    <a:gd name="T49" fmla="*/ 71 h 399"/>
                    <a:gd name="T50" fmla="*/ 237 w 321"/>
                    <a:gd name="T51" fmla="*/ 114 h 399"/>
                    <a:gd name="T52" fmla="*/ 160 w 321"/>
                    <a:gd name="T53" fmla="*/ 326 h 399"/>
                    <a:gd name="T54" fmla="*/ 54 w 321"/>
                    <a:gd name="T55" fmla="*/ 309 h 399"/>
                    <a:gd name="T56" fmla="*/ 14 w 321"/>
                    <a:gd name="T57" fmla="*/ 284 h 399"/>
                    <a:gd name="T58" fmla="*/ 0 w 321"/>
                    <a:gd name="T59" fmla="*/ 271 h 399"/>
                    <a:gd name="T60" fmla="*/ 4 w 321"/>
                    <a:gd name="T61" fmla="*/ 343 h 399"/>
                    <a:gd name="T62" fmla="*/ 35 w 321"/>
                    <a:gd name="T63" fmla="*/ 373 h 399"/>
                    <a:gd name="T64" fmla="*/ 96 w 321"/>
                    <a:gd name="T65" fmla="*/ 394 h 399"/>
                    <a:gd name="T66" fmla="*/ 160 w 321"/>
                    <a:gd name="T67" fmla="*/ 399 h 399"/>
                    <a:gd name="T68" fmla="*/ 240 w 321"/>
                    <a:gd name="T69" fmla="*/ 390 h 399"/>
                    <a:gd name="T70" fmla="*/ 295 w 321"/>
                    <a:gd name="T71" fmla="*/ 368 h 399"/>
                    <a:gd name="T72" fmla="*/ 320 w 321"/>
                    <a:gd name="T73" fmla="*/ 336 h 399"/>
                    <a:gd name="T74" fmla="*/ 318 w 321"/>
                    <a:gd name="T75" fmla="*/ 266 h 399"/>
                    <a:gd name="T76" fmla="*/ 302 w 321"/>
                    <a:gd name="T77" fmla="*/ 290 h 399"/>
                    <a:gd name="T78" fmla="*/ 246 w 321"/>
                    <a:gd name="T79" fmla="*/ 316 h 399"/>
                    <a:gd name="T80" fmla="*/ 68 w 321"/>
                    <a:gd name="T81" fmla="*/ 367 h 399"/>
                    <a:gd name="T82" fmla="*/ 55 w 321"/>
                    <a:gd name="T83" fmla="*/ 354 h 399"/>
                    <a:gd name="T84" fmla="*/ 68 w 321"/>
                    <a:gd name="T85" fmla="*/ 339 h 399"/>
                    <a:gd name="T86" fmla="*/ 81 w 321"/>
                    <a:gd name="T87" fmla="*/ 354 h 399"/>
                    <a:gd name="T88" fmla="*/ 68 w 321"/>
                    <a:gd name="T89" fmla="*/ 367 h 399"/>
                    <a:gd name="T90" fmla="*/ 102 w 321"/>
                    <a:gd name="T91" fmla="*/ 218 h 399"/>
                    <a:gd name="T92" fmla="*/ 20 w 321"/>
                    <a:gd name="T93" fmla="*/ 187 h 399"/>
                    <a:gd name="T94" fmla="*/ 3 w 321"/>
                    <a:gd name="T95" fmla="*/ 163 h 399"/>
                    <a:gd name="T96" fmla="*/ 2 w 321"/>
                    <a:gd name="T97" fmla="*/ 233 h 399"/>
                    <a:gd name="T98" fmla="*/ 26 w 321"/>
                    <a:gd name="T99" fmla="*/ 266 h 399"/>
                    <a:gd name="T100" fmla="*/ 81 w 321"/>
                    <a:gd name="T101" fmla="*/ 287 h 399"/>
                    <a:gd name="T102" fmla="*/ 160 w 321"/>
                    <a:gd name="T103" fmla="*/ 296 h 399"/>
                    <a:gd name="T104" fmla="*/ 225 w 321"/>
                    <a:gd name="T105" fmla="*/ 291 h 399"/>
                    <a:gd name="T106" fmla="*/ 286 w 321"/>
                    <a:gd name="T107" fmla="*/ 271 h 399"/>
                    <a:gd name="T108" fmla="*/ 317 w 321"/>
                    <a:gd name="T109" fmla="*/ 240 h 399"/>
                    <a:gd name="T110" fmla="*/ 320 w 321"/>
                    <a:gd name="T111" fmla="*/ 168 h 399"/>
                    <a:gd name="T112" fmla="*/ 308 w 321"/>
                    <a:gd name="T113" fmla="*/ 181 h 399"/>
                    <a:gd name="T114" fmla="*/ 245 w 321"/>
                    <a:gd name="T115" fmla="*/ 212 h 399"/>
                    <a:gd name="T116" fmla="*/ 68 w 321"/>
                    <a:gd name="T117" fmla="*/ 262 h 399"/>
                    <a:gd name="T118" fmla="*/ 55 w 321"/>
                    <a:gd name="T119" fmla="*/ 248 h 399"/>
                    <a:gd name="T120" fmla="*/ 68 w 321"/>
                    <a:gd name="T121" fmla="*/ 234 h 399"/>
                    <a:gd name="T122" fmla="*/ 81 w 321"/>
                    <a:gd name="T123" fmla="*/ 248 h 399"/>
                    <a:gd name="T124" fmla="*/ 68 w 321"/>
                    <a:gd name="T125" fmla="*/ 262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21" h="399">
                      <a:moveTo>
                        <a:pt x="160" y="0"/>
                      </a:moveTo>
                      <a:lnTo>
                        <a:pt x="160" y="0"/>
                      </a:lnTo>
                      <a:lnTo>
                        <a:pt x="143" y="1"/>
                      </a:lnTo>
                      <a:lnTo>
                        <a:pt x="126" y="1"/>
                      </a:lnTo>
                      <a:lnTo>
                        <a:pt x="110" y="3"/>
                      </a:lnTo>
                      <a:lnTo>
                        <a:pt x="96" y="6"/>
                      </a:lnTo>
                      <a:lnTo>
                        <a:pt x="81" y="8"/>
                      </a:lnTo>
                      <a:lnTo>
                        <a:pt x="68" y="12"/>
                      </a:lnTo>
                      <a:lnTo>
                        <a:pt x="56" y="15"/>
                      </a:lnTo>
                      <a:lnTo>
                        <a:pt x="45" y="20"/>
                      </a:lnTo>
                      <a:lnTo>
                        <a:pt x="35" y="25"/>
                      </a:lnTo>
                      <a:lnTo>
                        <a:pt x="26" y="31"/>
                      </a:lnTo>
                      <a:lnTo>
                        <a:pt x="18" y="37"/>
                      </a:lnTo>
                      <a:lnTo>
                        <a:pt x="12" y="43"/>
                      </a:lnTo>
                      <a:lnTo>
                        <a:pt x="8" y="49"/>
                      </a:lnTo>
                      <a:lnTo>
                        <a:pt x="4" y="56"/>
                      </a:lnTo>
                      <a:lnTo>
                        <a:pt x="2" y="62"/>
                      </a:lnTo>
                      <a:lnTo>
                        <a:pt x="0" y="70"/>
                      </a:lnTo>
                      <a:lnTo>
                        <a:pt x="0" y="123"/>
                      </a:lnTo>
                      <a:lnTo>
                        <a:pt x="0" y="123"/>
                      </a:lnTo>
                      <a:lnTo>
                        <a:pt x="2" y="130"/>
                      </a:lnTo>
                      <a:lnTo>
                        <a:pt x="4" y="137"/>
                      </a:lnTo>
                      <a:lnTo>
                        <a:pt x="8" y="143"/>
                      </a:lnTo>
                      <a:lnTo>
                        <a:pt x="12" y="151"/>
                      </a:lnTo>
                      <a:lnTo>
                        <a:pt x="18" y="157"/>
                      </a:lnTo>
                      <a:lnTo>
                        <a:pt x="26" y="162"/>
                      </a:lnTo>
                      <a:lnTo>
                        <a:pt x="35" y="168"/>
                      </a:lnTo>
                      <a:lnTo>
                        <a:pt x="45" y="173"/>
                      </a:lnTo>
                      <a:lnTo>
                        <a:pt x="56" y="177"/>
                      </a:lnTo>
                      <a:lnTo>
                        <a:pt x="68" y="181"/>
                      </a:lnTo>
                      <a:lnTo>
                        <a:pt x="81" y="185"/>
                      </a:lnTo>
                      <a:lnTo>
                        <a:pt x="96" y="187"/>
                      </a:lnTo>
                      <a:lnTo>
                        <a:pt x="110" y="189"/>
                      </a:lnTo>
                      <a:lnTo>
                        <a:pt x="126" y="192"/>
                      </a:lnTo>
                      <a:lnTo>
                        <a:pt x="143" y="193"/>
                      </a:lnTo>
                      <a:lnTo>
                        <a:pt x="160" y="193"/>
                      </a:lnTo>
                      <a:lnTo>
                        <a:pt x="160" y="193"/>
                      </a:lnTo>
                      <a:lnTo>
                        <a:pt x="178" y="193"/>
                      </a:lnTo>
                      <a:lnTo>
                        <a:pt x="194" y="192"/>
                      </a:lnTo>
                      <a:lnTo>
                        <a:pt x="211" y="189"/>
                      </a:lnTo>
                      <a:lnTo>
                        <a:pt x="225" y="187"/>
                      </a:lnTo>
                      <a:lnTo>
                        <a:pt x="240" y="185"/>
                      </a:lnTo>
                      <a:lnTo>
                        <a:pt x="253" y="181"/>
                      </a:lnTo>
                      <a:lnTo>
                        <a:pt x="265" y="177"/>
                      </a:lnTo>
                      <a:lnTo>
                        <a:pt x="276" y="173"/>
                      </a:lnTo>
                      <a:lnTo>
                        <a:pt x="286" y="168"/>
                      </a:lnTo>
                      <a:lnTo>
                        <a:pt x="295" y="162"/>
                      </a:lnTo>
                      <a:lnTo>
                        <a:pt x="303" y="157"/>
                      </a:lnTo>
                      <a:lnTo>
                        <a:pt x="309" y="151"/>
                      </a:lnTo>
                      <a:lnTo>
                        <a:pt x="314" y="143"/>
                      </a:lnTo>
                      <a:lnTo>
                        <a:pt x="317" y="137"/>
                      </a:lnTo>
                      <a:lnTo>
                        <a:pt x="320" y="130"/>
                      </a:lnTo>
                      <a:lnTo>
                        <a:pt x="321" y="123"/>
                      </a:lnTo>
                      <a:lnTo>
                        <a:pt x="321" y="70"/>
                      </a:lnTo>
                      <a:lnTo>
                        <a:pt x="321" y="70"/>
                      </a:lnTo>
                      <a:lnTo>
                        <a:pt x="320" y="62"/>
                      </a:lnTo>
                      <a:lnTo>
                        <a:pt x="317" y="56"/>
                      </a:lnTo>
                      <a:lnTo>
                        <a:pt x="314" y="49"/>
                      </a:lnTo>
                      <a:lnTo>
                        <a:pt x="309" y="43"/>
                      </a:lnTo>
                      <a:lnTo>
                        <a:pt x="303" y="37"/>
                      </a:lnTo>
                      <a:lnTo>
                        <a:pt x="295" y="31"/>
                      </a:lnTo>
                      <a:lnTo>
                        <a:pt x="286" y="25"/>
                      </a:lnTo>
                      <a:lnTo>
                        <a:pt x="276" y="20"/>
                      </a:lnTo>
                      <a:lnTo>
                        <a:pt x="265" y="15"/>
                      </a:lnTo>
                      <a:lnTo>
                        <a:pt x="253" y="12"/>
                      </a:lnTo>
                      <a:lnTo>
                        <a:pt x="240" y="8"/>
                      </a:lnTo>
                      <a:lnTo>
                        <a:pt x="225" y="6"/>
                      </a:lnTo>
                      <a:lnTo>
                        <a:pt x="211" y="3"/>
                      </a:lnTo>
                      <a:lnTo>
                        <a:pt x="194" y="1"/>
                      </a:lnTo>
                      <a:lnTo>
                        <a:pt x="178" y="1"/>
                      </a:lnTo>
                      <a:lnTo>
                        <a:pt x="160" y="0"/>
                      </a:lnTo>
                      <a:lnTo>
                        <a:pt x="160" y="0"/>
                      </a:lnTo>
                      <a:close/>
                      <a:moveTo>
                        <a:pt x="68" y="158"/>
                      </a:moveTo>
                      <a:lnTo>
                        <a:pt x="68" y="158"/>
                      </a:lnTo>
                      <a:lnTo>
                        <a:pt x="63" y="157"/>
                      </a:lnTo>
                      <a:lnTo>
                        <a:pt x="58" y="153"/>
                      </a:lnTo>
                      <a:lnTo>
                        <a:pt x="56" y="150"/>
                      </a:lnTo>
                      <a:lnTo>
                        <a:pt x="55" y="143"/>
                      </a:lnTo>
                      <a:lnTo>
                        <a:pt x="55" y="143"/>
                      </a:lnTo>
                      <a:lnTo>
                        <a:pt x="56" y="139"/>
                      </a:lnTo>
                      <a:lnTo>
                        <a:pt x="58" y="135"/>
                      </a:lnTo>
                      <a:lnTo>
                        <a:pt x="63" y="131"/>
                      </a:lnTo>
                      <a:lnTo>
                        <a:pt x="68" y="130"/>
                      </a:lnTo>
                      <a:lnTo>
                        <a:pt x="68" y="130"/>
                      </a:lnTo>
                      <a:lnTo>
                        <a:pt x="73" y="131"/>
                      </a:lnTo>
                      <a:lnTo>
                        <a:pt x="78" y="135"/>
                      </a:lnTo>
                      <a:lnTo>
                        <a:pt x="80" y="139"/>
                      </a:lnTo>
                      <a:lnTo>
                        <a:pt x="81" y="143"/>
                      </a:lnTo>
                      <a:lnTo>
                        <a:pt x="81" y="143"/>
                      </a:lnTo>
                      <a:lnTo>
                        <a:pt x="80" y="150"/>
                      </a:lnTo>
                      <a:lnTo>
                        <a:pt x="78" y="153"/>
                      </a:lnTo>
                      <a:lnTo>
                        <a:pt x="73" y="157"/>
                      </a:lnTo>
                      <a:lnTo>
                        <a:pt x="68" y="158"/>
                      </a:lnTo>
                      <a:lnTo>
                        <a:pt x="68" y="158"/>
                      </a:lnTo>
                      <a:close/>
                      <a:moveTo>
                        <a:pt x="160" y="124"/>
                      </a:moveTo>
                      <a:lnTo>
                        <a:pt x="160" y="124"/>
                      </a:lnTo>
                      <a:lnTo>
                        <a:pt x="133" y="124"/>
                      </a:lnTo>
                      <a:lnTo>
                        <a:pt x="108" y="121"/>
                      </a:lnTo>
                      <a:lnTo>
                        <a:pt x="84" y="114"/>
                      </a:lnTo>
                      <a:lnTo>
                        <a:pt x="63" y="108"/>
                      </a:lnTo>
                      <a:lnTo>
                        <a:pt x="44" y="99"/>
                      </a:lnTo>
                      <a:lnTo>
                        <a:pt x="27" y="89"/>
                      </a:lnTo>
                      <a:lnTo>
                        <a:pt x="14" y="78"/>
                      </a:lnTo>
                      <a:lnTo>
                        <a:pt x="8" y="71"/>
                      </a:lnTo>
                      <a:lnTo>
                        <a:pt x="3" y="65"/>
                      </a:lnTo>
                      <a:lnTo>
                        <a:pt x="3" y="65"/>
                      </a:lnTo>
                      <a:lnTo>
                        <a:pt x="16" y="76"/>
                      </a:lnTo>
                      <a:lnTo>
                        <a:pt x="31" y="87"/>
                      </a:lnTo>
                      <a:lnTo>
                        <a:pt x="47" y="95"/>
                      </a:lnTo>
                      <a:lnTo>
                        <a:pt x="67" y="102"/>
                      </a:lnTo>
                      <a:lnTo>
                        <a:pt x="87" y="108"/>
                      </a:lnTo>
                      <a:lnTo>
                        <a:pt x="110" y="113"/>
                      </a:lnTo>
                      <a:lnTo>
                        <a:pt x="135" y="116"/>
                      </a:lnTo>
                      <a:lnTo>
                        <a:pt x="160" y="117"/>
                      </a:lnTo>
                      <a:lnTo>
                        <a:pt x="160" y="117"/>
                      </a:lnTo>
                      <a:lnTo>
                        <a:pt x="187" y="116"/>
                      </a:lnTo>
                      <a:lnTo>
                        <a:pt x="211" y="113"/>
                      </a:lnTo>
                      <a:lnTo>
                        <a:pt x="234" y="108"/>
                      </a:lnTo>
                      <a:lnTo>
                        <a:pt x="254" y="102"/>
                      </a:lnTo>
                      <a:lnTo>
                        <a:pt x="274" y="95"/>
                      </a:lnTo>
                      <a:lnTo>
                        <a:pt x="291" y="87"/>
                      </a:lnTo>
                      <a:lnTo>
                        <a:pt x="305" y="76"/>
                      </a:lnTo>
                      <a:lnTo>
                        <a:pt x="318" y="65"/>
                      </a:lnTo>
                      <a:lnTo>
                        <a:pt x="318" y="65"/>
                      </a:lnTo>
                      <a:lnTo>
                        <a:pt x="314" y="71"/>
                      </a:lnTo>
                      <a:lnTo>
                        <a:pt x="308" y="78"/>
                      </a:lnTo>
                      <a:lnTo>
                        <a:pt x="294" y="89"/>
                      </a:lnTo>
                      <a:lnTo>
                        <a:pt x="277" y="99"/>
                      </a:lnTo>
                      <a:lnTo>
                        <a:pt x="258" y="108"/>
                      </a:lnTo>
                      <a:lnTo>
                        <a:pt x="237" y="114"/>
                      </a:lnTo>
                      <a:lnTo>
                        <a:pt x="213" y="121"/>
                      </a:lnTo>
                      <a:lnTo>
                        <a:pt x="188" y="124"/>
                      </a:lnTo>
                      <a:lnTo>
                        <a:pt x="160" y="124"/>
                      </a:lnTo>
                      <a:lnTo>
                        <a:pt x="160" y="124"/>
                      </a:lnTo>
                      <a:close/>
                      <a:moveTo>
                        <a:pt x="160" y="326"/>
                      </a:moveTo>
                      <a:lnTo>
                        <a:pt x="160" y="326"/>
                      </a:lnTo>
                      <a:lnTo>
                        <a:pt x="130" y="325"/>
                      </a:lnTo>
                      <a:lnTo>
                        <a:pt x="101" y="321"/>
                      </a:lnTo>
                      <a:lnTo>
                        <a:pt x="75" y="316"/>
                      </a:lnTo>
                      <a:lnTo>
                        <a:pt x="54" y="309"/>
                      </a:lnTo>
                      <a:lnTo>
                        <a:pt x="44" y="304"/>
                      </a:lnTo>
                      <a:lnTo>
                        <a:pt x="34" y="300"/>
                      </a:lnTo>
                      <a:lnTo>
                        <a:pt x="27" y="295"/>
                      </a:lnTo>
                      <a:lnTo>
                        <a:pt x="20" y="290"/>
                      </a:lnTo>
                      <a:lnTo>
                        <a:pt x="14" y="284"/>
                      </a:lnTo>
                      <a:lnTo>
                        <a:pt x="9" y="278"/>
                      </a:lnTo>
                      <a:lnTo>
                        <a:pt x="5" y="272"/>
                      </a:lnTo>
                      <a:lnTo>
                        <a:pt x="3" y="266"/>
                      </a:lnTo>
                      <a:lnTo>
                        <a:pt x="3" y="266"/>
                      </a:lnTo>
                      <a:lnTo>
                        <a:pt x="0" y="271"/>
                      </a:lnTo>
                      <a:lnTo>
                        <a:pt x="0" y="277"/>
                      </a:lnTo>
                      <a:lnTo>
                        <a:pt x="0" y="329"/>
                      </a:lnTo>
                      <a:lnTo>
                        <a:pt x="0" y="329"/>
                      </a:lnTo>
                      <a:lnTo>
                        <a:pt x="2" y="336"/>
                      </a:lnTo>
                      <a:lnTo>
                        <a:pt x="4" y="343"/>
                      </a:lnTo>
                      <a:lnTo>
                        <a:pt x="8" y="350"/>
                      </a:lnTo>
                      <a:lnTo>
                        <a:pt x="12" y="356"/>
                      </a:lnTo>
                      <a:lnTo>
                        <a:pt x="18" y="362"/>
                      </a:lnTo>
                      <a:lnTo>
                        <a:pt x="26" y="368"/>
                      </a:lnTo>
                      <a:lnTo>
                        <a:pt x="35" y="373"/>
                      </a:lnTo>
                      <a:lnTo>
                        <a:pt x="45" y="378"/>
                      </a:lnTo>
                      <a:lnTo>
                        <a:pt x="56" y="383"/>
                      </a:lnTo>
                      <a:lnTo>
                        <a:pt x="68" y="387"/>
                      </a:lnTo>
                      <a:lnTo>
                        <a:pt x="81" y="390"/>
                      </a:lnTo>
                      <a:lnTo>
                        <a:pt x="96" y="394"/>
                      </a:lnTo>
                      <a:lnTo>
                        <a:pt x="110" y="396"/>
                      </a:lnTo>
                      <a:lnTo>
                        <a:pt x="126" y="398"/>
                      </a:lnTo>
                      <a:lnTo>
                        <a:pt x="143" y="399"/>
                      </a:lnTo>
                      <a:lnTo>
                        <a:pt x="160" y="399"/>
                      </a:lnTo>
                      <a:lnTo>
                        <a:pt x="160" y="399"/>
                      </a:lnTo>
                      <a:lnTo>
                        <a:pt x="178" y="399"/>
                      </a:lnTo>
                      <a:lnTo>
                        <a:pt x="194" y="398"/>
                      </a:lnTo>
                      <a:lnTo>
                        <a:pt x="211" y="396"/>
                      </a:lnTo>
                      <a:lnTo>
                        <a:pt x="225" y="394"/>
                      </a:lnTo>
                      <a:lnTo>
                        <a:pt x="240" y="390"/>
                      </a:lnTo>
                      <a:lnTo>
                        <a:pt x="253" y="387"/>
                      </a:lnTo>
                      <a:lnTo>
                        <a:pt x="265" y="383"/>
                      </a:lnTo>
                      <a:lnTo>
                        <a:pt x="276" y="378"/>
                      </a:lnTo>
                      <a:lnTo>
                        <a:pt x="286" y="373"/>
                      </a:lnTo>
                      <a:lnTo>
                        <a:pt x="295" y="368"/>
                      </a:lnTo>
                      <a:lnTo>
                        <a:pt x="303" y="362"/>
                      </a:lnTo>
                      <a:lnTo>
                        <a:pt x="309" y="356"/>
                      </a:lnTo>
                      <a:lnTo>
                        <a:pt x="314" y="350"/>
                      </a:lnTo>
                      <a:lnTo>
                        <a:pt x="317" y="343"/>
                      </a:lnTo>
                      <a:lnTo>
                        <a:pt x="320" y="336"/>
                      </a:lnTo>
                      <a:lnTo>
                        <a:pt x="321" y="329"/>
                      </a:lnTo>
                      <a:lnTo>
                        <a:pt x="321" y="277"/>
                      </a:lnTo>
                      <a:lnTo>
                        <a:pt x="321" y="277"/>
                      </a:lnTo>
                      <a:lnTo>
                        <a:pt x="321" y="271"/>
                      </a:lnTo>
                      <a:lnTo>
                        <a:pt x="318" y="266"/>
                      </a:lnTo>
                      <a:lnTo>
                        <a:pt x="318" y="266"/>
                      </a:lnTo>
                      <a:lnTo>
                        <a:pt x="316" y="272"/>
                      </a:lnTo>
                      <a:lnTo>
                        <a:pt x="312" y="278"/>
                      </a:lnTo>
                      <a:lnTo>
                        <a:pt x="308" y="284"/>
                      </a:lnTo>
                      <a:lnTo>
                        <a:pt x="302" y="290"/>
                      </a:lnTo>
                      <a:lnTo>
                        <a:pt x="294" y="295"/>
                      </a:lnTo>
                      <a:lnTo>
                        <a:pt x="287" y="300"/>
                      </a:lnTo>
                      <a:lnTo>
                        <a:pt x="277" y="304"/>
                      </a:lnTo>
                      <a:lnTo>
                        <a:pt x="268" y="309"/>
                      </a:lnTo>
                      <a:lnTo>
                        <a:pt x="246" y="316"/>
                      </a:lnTo>
                      <a:lnTo>
                        <a:pt x="220" y="321"/>
                      </a:lnTo>
                      <a:lnTo>
                        <a:pt x="191" y="325"/>
                      </a:lnTo>
                      <a:lnTo>
                        <a:pt x="160" y="326"/>
                      </a:lnTo>
                      <a:lnTo>
                        <a:pt x="160" y="326"/>
                      </a:lnTo>
                      <a:close/>
                      <a:moveTo>
                        <a:pt x="68" y="367"/>
                      </a:moveTo>
                      <a:lnTo>
                        <a:pt x="68" y="367"/>
                      </a:lnTo>
                      <a:lnTo>
                        <a:pt x="63" y="366"/>
                      </a:lnTo>
                      <a:lnTo>
                        <a:pt x="58" y="362"/>
                      </a:lnTo>
                      <a:lnTo>
                        <a:pt x="56" y="359"/>
                      </a:lnTo>
                      <a:lnTo>
                        <a:pt x="55" y="354"/>
                      </a:lnTo>
                      <a:lnTo>
                        <a:pt x="55" y="354"/>
                      </a:lnTo>
                      <a:lnTo>
                        <a:pt x="56" y="348"/>
                      </a:lnTo>
                      <a:lnTo>
                        <a:pt x="58" y="344"/>
                      </a:lnTo>
                      <a:lnTo>
                        <a:pt x="63" y="341"/>
                      </a:lnTo>
                      <a:lnTo>
                        <a:pt x="68" y="339"/>
                      </a:lnTo>
                      <a:lnTo>
                        <a:pt x="68" y="339"/>
                      </a:lnTo>
                      <a:lnTo>
                        <a:pt x="73" y="341"/>
                      </a:lnTo>
                      <a:lnTo>
                        <a:pt x="78" y="344"/>
                      </a:lnTo>
                      <a:lnTo>
                        <a:pt x="80" y="348"/>
                      </a:lnTo>
                      <a:lnTo>
                        <a:pt x="81" y="354"/>
                      </a:lnTo>
                      <a:lnTo>
                        <a:pt x="81" y="354"/>
                      </a:lnTo>
                      <a:lnTo>
                        <a:pt x="80" y="359"/>
                      </a:lnTo>
                      <a:lnTo>
                        <a:pt x="78" y="362"/>
                      </a:lnTo>
                      <a:lnTo>
                        <a:pt x="73" y="366"/>
                      </a:lnTo>
                      <a:lnTo>
                        <a:pt x="68" y="367"/>
                      </a:lnTo>
                      <a:lnTo>
                        <a:pt x="68" y="367"/>
                      </a:lnTo>
                      <a:close/>
                      <a:moveTo>
                        <a:pt x="160" y="223"/>
                      </a:moveTo>
                      <a:lnTo>
                        <a:pt x="160" y="223"/>
                      </a:lnTo>
                      <a:lnTo>
                        <a:pt x="130" y="222"/>
                      </a:lnTo>
                      <a:lnTo>
                        <a:pt x="102" y="218"/>
                      </a:lnTo>
                      <a:lnTo>
                        <a:pt x="77" y="212"/>
                      </a:lnTo>
                      <a:lnTo>
                        <a:pt x="54" y="205"/>
                      </a:lnTo>
                      <a:lnTo>
                        <a:pt x="35" y="197"/>
                      </a:lnTo>
                      <a:lnTo>
                        <a:pt x="27" y="192"/>
                      </a:lnTo>
                      <a:lnTo>
                        <a:pt x="20" y="187"/>
                      </a:lnTo>
                      <a:lnTo>
                        <a:pt x="14" y="181"/>
                      </a:lnTo>
                      <a:lnTo>
                        <a:pt x="9" y="175"/>
                      </a:lnTo>
                      <a:lnTo>
                        <a:pt x="5" y="169"/>
                      </a:lnTo>
                      <a:lnTo>
                        <a:pt x="3" y="163"/>
                      </a:lnTo>
                      <a:lnTo>
                        <a:pt x="3" y="163"/>
                      </a:lnTo>
                      <a:lnTo>
                        <a:pt x="0" y="168"/>
                      </a:lnTo>
                      <a:lnTo>
                        <a:pt x="0" y="173"/>
                      </a:lnTo>
                      <a:lnTo>
                        <a:pt x="0" y="226"/>
                      </a:lnTo>
                      <a:lnTo>
                        <a:pt x="0" y="226"/>
                      </a:lnTo>
                      <a:lnTo>
                        <a:pt x="2" y="233"/>
                      </a:lnTo>
                      <a:lnTo>
                        <a:pt x="4" y="240"/>
                      </a:lnTo>
                      <a:lnTo>
                        <a:pt x="8" y="246"/>
                      </a:lnTo>
                      <a:lnTo>
                        <a:pt x="12" y="254"/>
                      </a:lnTo>
                      <a:lnTo>
                        <a:pt x="18" y="260"/>
                      </a:lnTo>
                      <a:lnTo>
                        <a:pt x="26" y="266"/>
                      </a:lnTo>
                      <a:lnTo>
                        <a:pt x="35" y="271"/>
                      </a:lnTo>
                      <a:lnTo>
                        <a:pt x="45" y="275"/>
                      </a:lnTo>
                      <a:lnTo>
                        <a:pt x="56" y="280"/>
                      </a:lnTo>
                      <a:lnTo>
                        <a:pt x="68" y="284"/>
                      </a:lnTo>
                      <a:lnTo>
                        <a:pt x="81" y="287"/>
                      </a:lnTo>
                      <a:lnTo>
                        <a:pt x="96" y="291"/>
                      </a:lnTo>
                      <a:lnTo>
                        <a:pt x="110" y="293"/>
                      </a:lnTo>
                      <a:lnTo>
                        <a:pt x="126" y="295"/>
                      </a:lnTo>
                      <a:lnTo>
                        <a:pt x="143" y="296"/>
                      </a:lnTo>
                      <a:lnTo>
                        <a:pt x="160" y="296"/>
                      </a:lnTo>
                      <a:lnTo>
                        <a:pt x="160" y="296"/>
                      </a:lnTo>
                      <a:lnTo>
                        <a:pt x="178" y="296"/>
                      </a:lnTo>
                      <a:lnTo>
                        <a:pt x="194" y="295"/>
                      </a:lnTo>
                      <a:lnTo>
                        <a:pt x="211" y="293"/>
                      </a:lnTo>
                      <a:lnTo>
                        <a:pt x="225" y="291"/>
                      </a:lnTo>
                      <a:lnTo>
                        <a:pt x="240" y="287"/>
                      </a:lnTo>
                      <a:lnTo>
                        <a:pt x="253" y="284"/>
                      </a:lnTo>
                      <a:lnTo>
                        <a:pt x="265" y="280"/>
                      </a:lnTo>
                      <a:lnTo>
                        <a:pt x="276" y="275"/>
                      </a:lnTo>
                      <a:lnTo>
                        <a:pt x="286" y="271"/>
                      </a:lnTo>
                      <a:lnTo>
                        <a:pt x="295" y="266"/>
                      </a:lnTo>
                      <a:lnTo>
                        <a:pt x="303" y="260"/>
                      </a:lnTo>
                      <a:lnTo>
                        <a:pt x="309" y="254"/>
                      </a:lnTo>
                      <a:lnTo>
                        <a:pt x="314" y="246"/>
                      </a:lnTo>
                      <a:lnTo>
                        <a:pt x="317" y="240"/>
                      </a:lnTo>
                      <a:lnTo>
                        <a:pt x="320" y="233"/>
                      </a:lnTo>
                      <a:lnTo>
                        <a:pt x="321" y="226"/>
                      </a:lnTo>
                      <a:lnTo>
                        <a:pt x="321" y="173"/>
                      </a:lnTo>
                      <a:lnTo>
                        <a:pt x="321" y="173"/>
                      </a:lnTo>
                      <a:lnTo>
                        <a:pt x="320" y="168"/>
                      </a:lnTo>
                      <a:lnTo>
                        <a:pt x="318" y="163"/>
                      </a:lnTo>
                      <a:lnTo>
                        <a:pt x="318" y="163"/>
                      </a:lnTo>
                      <a:lnTo>
                        <a:pt x="316" y="169"/>
                      </a:lnTo>
                      <a:lnTo>
                        <a:pt x="312" y="175"/>
                      </a:lnTo>
                      <a:lnTo>
                        <a:pt x="308" y="181"/>
                      </a:lnTo>
                      <a:lnTo>
                        <a:pt x="302" y="187"/>
                      </a:lnTo>
                      <a:lnTo>
                        <a:pt x="294" y="192"/>
                      </a:lnTo>
                      <a:lnTo>
                        <a:pt x="286" y="197"/>
                      </a:lnTo>
                      <a:lnTo>
                        <a:pt x="268" y="205"/>
                      </a:lnTo>
                      <a:lnTo>
                        <a:pt x="245" y="212"/>
                      </a:lnTo>
                      <a:lnTo>
                        <a:pt x="219" y="218"/>
                      </a:lnTo>
                      <a:lnTo>
                        <a:pt x="191" y="222"/>
                      </a:lnTo>
                      <a:lnTo>
                        <a:pt x="160" y="223"/>
                      </a:lnTo>
                      <a:lnTo>
                        <a:pt x="160" y="223"/>
                      </a:lnTo>
                      <a:close/>
                      <a:moveTo>
                        <a:pt x="68" y="262"/>
                      </a:moveTo>
                      <a:lnTo>
                        <a:pt x="68" y="262"/>
                      </a:lnTo>
                      <a:lnTo>
                        <a:pt x="63" y="261"/>
                      </a:lnTo>
                      <a:lnTo>
                        <a:pt x="58" y="257"/>
                      </a:lnTo>
                      <a:lnTo>
                        <a:pt x="56" y="254"/>
                      </a:lnTo>
                      <a:lnTo>
                        <a:pt x="55" y="248"/>
                      </a:lnTo>
                      <a:lnTo>
                        <a:pt x="55" y="248"/>
                      </a:lnTo>
                      <a:lnTo>
                        <a:pt x="56" y="243"/>
                      </a:lnTo>
                      <a:lnTo>
                        <a:pt x="58" y="239"/>
                      </a:lnTo>
                      <a:lnTo>
                        <a:pt x="63" y="235"/>
                      </a:lnTo>
                      <a:lnTo>
                        <a:pt x="68" y="234"/>
                      </a:lnTo>
                      <a:lnTo>
                        <a:pt x="68" y="234"/>
                      </a:lnTo>
                      <a:lnTo>
                        <a:pt x="73" y="235"/>
                      </a:lnTo>
                      <a:lnTo>
                        <a:pt x="78" y="239"/>
                      </a:lnTo>
                      <a:lnTo>
                        <a:pt x="80" y="243"/>
                      </a:lnTo>
                      <a:lnTo>
                        <a:pt x="81" y="248"/>
                      </a:lnTo>
                      <a:lnTo>
                        <a:pt x="81" y="248"/>
                      </a:lnTo>
                      <a:lnTo>
                        <a:pt x="80" y="254"/>
                      </a:lnTo>
                      <a:lnTo>
                        <a:pt x="78" y="257"/>
                      </a:lnTo>
                      <a:lnTo>
                        <a:pt x="73" y="261"/>
                      </a:lnTo>
                      <a:lnTo>
                        <a:pt x="68" y="262"/>
                      </a:lnTo>
                      <a:lnTo>
                        <a:pt x="68" y="262"/>
                      </a:lnTo>
                      <a:close/>
                    </a:path>
                  </a:pathLst>
                </a:custGeom>
                <a:solidFill>
                  <a:schemeClr val="bg2"/>
                </a:solidFill>
                <a:ln>
                  <a:noFill/>
                </a:ln>
              </p:spPr>
              <p:txBody>
                <a:bodyPr lIns="216685" tIns="108342" rIns="216685" bIns="108342"/>
                <a:lstStyle/>
                <a:p>
                  <a:pPr defTabSz="1624707">
                    <a:defRPr/>
                  </a:pPr>
                  <a:endParaRPr lang="zh-CN" altLang="en-US" sz="1200">
                    <a:solidFill>
                      <a:srgbClr val="FFDF4E"/>
                    </a:solidFill>
                    <a:latin typeface="Arial" panose="020B0604020202020204" pitchFamily="34" charset="0"/>
                    <a:ea typeface="黑体" panose="02010609060101010101" pitchFamily="49" charset="-122"/>
                    <a:cs typeface="Arial" panose="020B0604020202020204" pitchFamily="34" charset="0"/>
                    <a:sym typeface="+mn-lt"/>
                  </a:endParaRPr>
                </a:p>
              </p:txBody>
            </p:sp>
            <p:grpSp>
              <p:nvGrpSpPr>
                <p:cNvPr id="157" name="组合 156"/>
                <p:cNvGrpSpPr/>
                <p:nvPr/>
              </p:nvGrpSpPr>
              <p:grpSpPr>
                <a:xfrm>
                  <a:off x="6476282" y="3364740"/>
                  <a:ext cx="273727" cy="246712"/>
                  <a:chOff x="8025064" y="2919555"/>
                  <a:chExt cx="354642" cy="382901"/>
                </a:xfrm>
              </p:grpSpPr>
              <p:sp>
                <p:nvSpPr>
                  <p:cNvPr id="168" name="Freeform 29"/>
                  <p:cNvSpPr>
                    <a:spLocks noEditPoints="1"/>
                  </p:cNvSpPr>
                  <p:nvPr/>
                </p:nvSpPr>
                <p:spPr bwMode="auto">
                  <a:xfrm>
                    <a:off x="8025064" y="2919555"/>
                    <a:ext cx="272405" cy="272399"/>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solidFill>
                    <a:schemeClr val="bg2"/>
                  </a:solidFill>
                  <a:ln>
                    <a:noFill/>
                  </a:ln>
                </p:spPr>
                <p:txBody>
                  <a:bodyPr vert="horz" wrap="square" lIns="91395" tIns="45697" rIns="91395" bIns="45697" numCol="1" anchor="t" anchorCtr="0" compatLnSpc="1">
                    <a:prstTxWarp prst="textNoShape">
                      <a:avLst/>
                    </a:prstTxWarp>
                  </a:bodyPr>
                  <a:lstStyle/>
                  <a:p>
                    <a:endParaRPr lang="zh-CN" altLang="en-US"/>
                  </a:p>
                </p:txBody>
              </p:sp>
              <p:sp>
                <p:nvSpPr>
                  <p:cNvPr id="169" name="Freeform 30"/>
                  <p:cNvSpPr>
                    <a:spLocks noEditPoints="1"/>
                  </p:cNvSpPr>
                  <p:nvPr/>
                </p:nvSpPr>
                <p:spPr bwMode="auto">
                  <a:xfrm>
                    <a:off x="8243504" y="3163685"/>
                    <a:ext cx="136202" cy="138771"/>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solidFill>
                    <a:schemeClr val="bg2"/>
                  </a:solidFill>
                  <a:ln>
                    <a:noFill/>
                  </a:ln>
                </p:spPr>
                <p:txBody>
                  <a:bodyPr vert="horz" wrap="square" lIns="91395" tIns="45697" rIns="91395" bIns="45697" numCol="1" anchor="t" anchorCtr="0" compatLnSpc="1">
                    <a:prstTxWarp prst="textNoShape">
                      <a:avLst/>
                    </a:prstTxWarp>
                  </a:bodyPr>
                  <a:lstStyle/>
                  <a:p>
                    <a:endParaRPr lang="zh-CN" altLang="en-US"/>
                  </a:p>
                </p:txBody>
              </p:sp>
            </p:grpSp>
            <p:grpSp>
              <p:nvGrpSpPr>
                <p:cNvPr id="158" name="组合 157"/>
                <p:cNvGrpSpPr/>
                <p:nvPr/>
              </p:nvGrpSpPr>
              <p:grpSpPr>
                <a:xfrm>
                  <a:off x="7136543" y="3388516"/>
                  <a:ext cx="292044" cy="175513"/>
                  <a:chOff x="8521304" y="2910631"/>
                  <a:chExt cx="362350" cy="259550"/>
                </a:xfrm>
              </p:grpSpPr>
              <p:sp>
                <p:nvSpPr>
                  <p:cNvPr id="165" name="Freeform 39"/>
                  <p:cNvSpPr>
                    <a:spLocks/>
                  </p:cNvSpPr>
                  <p:nvPr/>
                </p:nvSpPr>
                <p:spPr bwMode="auto">
                  <a:xfrm>
                    <a:off x="8680635" y="3051970"/>
                    <a:ext cx="203019" cy="118211"/>
                  </a:xfrm>
                  <a:custGeom>
                    <a:avLst/>
                    <a:gdLst>
                      <a:gd name="T0" fmla="*/ 90 w 90"/>
                      <a:gd name="T1" fmla="*/ 28 h 52"/>
                      <a:gd name="T2" fmla="*/ 54 w 90"/>
                      <a:gd name="T3" fmla="*/ 4 h 52"/>
                      <a:gd name="T4" fmla="*/ 54 w 90"/>
                      <a:gd name="T5" fmla="*/ 19 h 52"/>
                      <a:gd name="T6" fmla="*/ 53 w 90"/>
                      <a:gd name="T7" fmla="*/ 19 h 52"/>
                      <a:gd name="T8" fmla="*/ 28 w 90"/>
                      <a:gd name="T9" fmla="*/ 19 h 52"/>
                      <a:gd name="T10" fmla="*/ 12 w 90"/>
                      <a:gd name="T11" fmla="*/ 0 h 52"/>
                      <a:gd name="T12" fmla="*/ 0 w 90"/>
                      <a:gd name="T13" fmla="*/ 14 h 52"/>
                      <a:gd name="T14" fmla="*/ 17 w 90"/>
                      <a:gd name="T15" fmla="*/ 34 h 52"/>
                      <a:gd name="T16" fmla="*/ 24 w 90"/>
                      <a:gd name="T17" fmla="*/ 37 h 52"/>
                      <a:gd name="T18" fmla="*/ 53 w 90"/>
                      <a:gd name="T19" fmla="*/ 37 h 52"/>
                      <a:gd name="T20" fmla="*/ 54 w 90"/>
                      <a:gd name="T21" fmla="*/ 37 h 52"/>
                      <a:gd name="T22" fmla="*/ 54 w 90"/>
                      <a:gd name="T23" fmla="*/ 52 h 52"/>
                      <a:gd name="T24" fmla="*/ 90 w 90"/>
                      <a:gd name="T25"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 h="52">
                        <a:moveTo>
                          <a:pt x="90" y="28"/>
                        </a:moveTo>
                        <a:cubicBezTo>
                          <a:pt x="54" y="4"/>
                          <a:pt x="54" y="4"/>
                          <a:pt x="54" y="4"/>
                        </a:cubicBezTo>
                        <a:cubicBezTo>
                          <a:pt x="54" y="19"/>
                          <a:pt x="54" y="19"/>
                          <a:pt x="54" y="19"/>
                        </a:cubicBezTo>
                        <a:cubicBezTo>
                          <a:pt x="53" y="19"/>
                          <a:pt x="53" y="19"/>
                          <a:pt x="53" y="19"/>
                        </a:cubicBezTo>
                        <a:cubicBezTo>
                          <a:pt x="28" y="19"/>
                          <a:pt x="28" y="19"/>
                          <a:pt x="28" y="19"/>
                        </a:cubicBezTo>
                        <a:cubicBezTo>
                          <a:pt x="12" y="0"/>
                          <a:pt x="12" y="0"/>
                          <a:pt x="12" y="0"/>
                        </a:cubicBezTo>
                        <a:cubicBezTo>
                          <a:pt x="0" y="14"/>
                          <a:pt x="0" y="14"/>
                          <a:pt x="0" y="14"/>
                        </a:cubicBezTo>
                        <a:cubicBezTo>
                          <a:pt x="17" y="34"/>
                          <a:pt x="17" y="34"/>
                          <a:pt x="17" y="34"/>
                        </a:cubicBezTo>
                        <a:cubicBezTo>
                          <a:pt x="18" y="36"/>
                          <a:pt x="21" y="37"/>
                          <a:pt x="24" y="37"/>
                        </a:cubicBezTo>
                        <a:cubicBezTo>
                          <a:pt x="53" y="37"/>
                          <a:pt x="53" y="37"/>
                          <a:pt x="53" y="37"/>
                        </a:cubicBezTo>
                        <a:cubicBezTo>
                          <a:pt x="54" y="37"/>
                          <a:pt x="54" y="37"/>
                          <a:pt x="54" y="37"/>
                        </a:cubicBezTo>
                        <a:cubicBezTo>
                          <a:pt x="54" y="52"/>
                          <a:pt x="54" y="52"/>
                          <a:pt x="54" y="52"/>
                        </a:cubicBezTo>
                        <a:lnTo>
                          <a:pt x="90" y="28"/>
                        </a:lnTo>
                        <a:close/>
                      </a:path>
                    </a:pathLst>
                  </a:custGeom>
                  <a:solidFill>
                    <a:schemeClr val="bg2"/>
                  </a:solidFill>
                  <a:ln>
                    <a:noFill/>
                  </a:ln>
                </p:spPr>
                <p:txBody>
                  <a:bodyPr vert="horz" wrap="square" lIns="91395" tIns="45697" rIns="91395" bIns="45697" numCol="1" anchor="t" anchorCtr="0" compatLnSpc="1">
                    <a:prstTxWarp prst="textNoShape">
                      <a:avLst/>
                    </a:prstTxWarp>
                  </a:bodyPr>
                  <a:lstStyle/>
                  <a:p>
                    <a:endParaRPr lang="zh-CN" altLang="en-US"/>
                  </a:p>
                </p:txBody>
              </p:sp>
              <p:sp>
                <p:nvSpPr>
                  <p:cNvPr id="166" name="Freeform 40"/>
                  <p:cNvSpPr>
                    <a:spLocks/>
                  </p:cNvSpPr>
                  <p:nvPr/>
                </p:nvSpPr>
                <p:spPr bwMode="auto">
                  <a:xfrm>
                    <a:off x="8523873" y="2944040"/>
                    <a:ext cx="138773" cy="84804"/>
                  </a:xfrm>
                  <a:custGeom>
                    <a:avLst/>
                    <a:gdLst>
                      <a:gd name="T0" fmla="*/ 39 w 62"/>
                      <a:gd name="T1" fmla="*/ 0 h 37"/>
                      <a:gd name="T2" fmla="*/ 9 w 62"/>
                      <a:gd name="T3" fmla="*/ 0 h 37"/>
                      <a:gd name="T4" fmla="*/ 0 w 62"/>
                      <a:gd name="T5" fmla="*/ 9 h 37"/>
                      <a:gd name="T6" fmla="*/ 9 w 62"/>
                      <a:gd name="T7" fmla="*/ 18 h 37"/>
                      <a:gd name="T8" fmla="*/ 34 w 62"/>
                      <a:gd name="T9" fmla="*/ 18 h 37"/>
                      <a:gd name="T10" fmla="*/ 50 w 62"/>
                      <a:gd name="T11" fmla="*/ 37 h 37"/>
                      <a:gd name="T12" fmla="*/ 62 w 62"/>
                      <a:gd name="T13" fmla="*/ 23 h 37"/>
                      <a:gd name="T14" fmla="*/ 45 w 62"/>
                      <a:gd name="T15" fmla="*/ 3 h 37"/>
                      <a:gd name="T16" fmla="*/ 39 w 62"/>
                      <a:gd name="T17"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37">
                        <a:moveTo>
                          <a:pt x="39" y="0"/>
                        </a:moveTo>
                        <a:cubicBezTo>
                          <a:pt x="9" y="0"/>
                          <a:pt x="9" y="0"/>
                          <a:pt x="9" y="0"/>
                        </a:cubicBezTo>
                        <a:cubicBezTo>
                          <a:pt x="4" y="0"/>
                          <a:pt x="0" y="4"/>
                          <a:pt x="0" y="9"/>
                        </a:cubicBezTo>
                        <a:cubicBezTo>
                          <a:pt x="0" y="14"/>
                          <a:pt x="4" y="18"/>
                          <a:pt x="9" y="18"/>
                        </a:cubicBezTo>
                        <a:cubicBezTo>
                          <a:pt x="34" y="18"/>
                          <a:pt x="34" y="18"/>
                          <a:pt x="34" y="18"/>
                        </a:cubicBezTo>
                        <a:cubicBezTo>
                          <a:pt x="50" y="37"/>
                          <a:pt x="50" y="37"/>
                          <a:pt x="50" y="37"/>
                        </a:cubicBezTo>
                        <a:cubicBezTo>
                          <a:pt x="62" y="23"/>
                          <a:pt x="62" y="23"/>
                          <a:pt x="62" y="23"/>
                        </a:cubicBezTo>
                        <a:cubicBezTo>
                          <a:pt x="45" y="3"/>
                          <a:pt x="45" y="3"/>
                          <a:pt x="45" y="3"/>
                        </a:cubicBezTo>
                        <a:cubicBezTo>
                          <a:pt x="44" y="1"/>
                          <a:pt x="41" y="0"/>
                          <a:pt x="39" y="0"/>
                        </a:cubicBezTo>
                      </a:path>
                    </a:pathLst>
                  </a:custGeom>
                  <a:solidFill>
                    <a:schemeClr val="bg2"/>
                  </a:solidFill>
                  <a:ln>
                    <a:noFill/>
                  </a:ln>
                </p:spPr>
                <p:txBody>
                  <a:bodyPr vert="horz" wrap="square" lIns="91395" tIns="45697" rIns="91395" bIns="45697" numCol="1" anchor="t" anchorCtr="0" compatLnSpc="1">
                    <a:prstTxWarp prst="textNoShape">
                      <a:avLst/>
                    </a:prstTxWarp>
                  </a:bodyPr>
                  <a:lstStyle/>
                  <a:p>
                    <a:endParaRPr lang="zh-CN" altLang="en-US"/>
                  </a:p>
                </p:txBody>
              </p:sp>
              <p:sp>
                <p:nvSpPr>
                  <p:cNvPr id="167" name="Freeform 41"/>
                  <p:cNvSpPr>
                    <a:spLocks/>
                  </p:cNvSpPr>
                  <p:nvPr/>
                </p:nvSpPr>
                <p:spPr bwMode="auto">
                  <a:xfrm>
                    <a:off x="8521304" y="2910631"/>
                    <a:ext cx="362350" cy="226143"/>
                  </a:xfrm>
                  <a:custGeom>
                    <a:avLst/>
                    <a:gdLst>
                      <a:gd name="T0" fmla="*/ 160 w 160"/>
                      <a:gd name="T1" fmla="*/ 24 h 99"/>
                      <a:gd name="T2" fmla="*/ 124 w 160"/>
                      <a:gd name="T3" fmla="*/ 0 h 99"/>
                      <a:gd name="T4" fmla="*/ 124 w 160"/>
                      <a:gd name="T5" fmla="*/ 15 h 99"/>
                      <a:gd name="T6" fmla="*/ 123 w 160"/>
                      <a:gd name="T7" fmla="*/ 15 h 99"/>
                      <a:gd name="T8" fmla="*/ 94 w 160"/>
                      <a:gd name="T9" fmla="*/ 15 h 99"/>
                      <a:gd name="T10" fmla="*/ 87 w 160"/>
                      <a:gd name="T11" fmla="*/ 18 h 99"/>
                      <a:gd name="T12" fmla="*/ 35 w 160"/>
                      <a:gd name="T13" fmla="*/ 81 h 99"/>
                      <a:gd name="T14" fmla="*/ 9 w 160"/>
                      <a:gd name="T15" fmla="*/ 81 h 99"/>
                      <a:gd name="T16" fmla="*/ 0 w 160"/>
                      <a:gd name="T17" fmla="*/ 90 h 99"/>
                      <a:gd name="T18" fmla="*/ 9 w 160"/>
                      <a:gd name="T19" fmla="*/ 99 h 99"/>
                      <a:gd name="T20" fmla="*/ 40 w 160"/>
                      <a:gd name="T21" fmla="*/ 99 h 99"/>
                      <a:gd name="T22" fmla="*/ 46 w 160"/>
                      <a:gd name="T23" fmla="*/ 96 h 99"/>
                      <a:gd name="T24" fmla="*/ 98 w 160"/>
                      <a:gd name="T25" fmla="*/ 33 h 99"/>
                      <a:gd name="T26" fmla="*/ 123 w 160"/>
                      <a:gd name="T27" fmla="*/ 33 h 99"/>
                      <a:gd name="T28" fmla="*/ 124 w 160"/>
                      <a:gd name="T29" fmla="*/ 33 h 99"/>
                      <a:gd name="T30" fmla="*/ 124 w 160"/>
                      <a:gd name="T31" fmla="*/ 48 h 99"/>
                      <a:gd name="T32" fmla="*/ 160 w 160"/>
                      <a:gd name="T33" fmla="*/ 24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0" h="99">
                        <a:moveTo>
                          <a:pt x="160" y="24"/>
                        </a:moveTo>
                        <a:cubicBezTo>
                          <a:pt x="124" y="0"/>
                          <a:pt x="124" y="0"/>
                          <a:pt x="124" y="0"/>
                        </a:cubicBezTo>
                        <a:cubicBezTo>
                          <a:pt x="124" y="15"/>
                          <a:pt x="124" y="15"/>
                          <a:pt x="124" y="15"/>
                        </a:cubicBezTo>
                        <a:cubicBezTo>
                          <a:pt x="123" y="15"/>
                          <a:pt x="123" y="15"/>
                          <a:pt x="123" y="15"/>
                        </a:cubicBezTo>
                        <a:cubicBezTo>
                          <a:pt x="94" y="15"/>
                          <a:pt x="94" y="15"/>
                          <a:pt x="94" y="15"/>
                        </a:cubicBezTo>
                        <a:cubicBezTo>
                          <a:pt x="91" y="15"/>
                          <a:pt x="88" y="16"/>
                          <a:pt x="87" y="18"/>
                        </a:cubicBezTo>
                        <a:cubicBezTo>
                          <a:pt x="35" y="81"/>
                          <a:pt x="35" y="81"/>
                          <a:pt x="35" y="81"/>
                        </a:cubicBezTo>
                        <a:cubicBezTo>
                          <a:pt x="9" y="81"/>
                          <a:pt x="9" y="81"/>
                          <a:pt x="9" y="81"/>
                        </a:cubicBezTo>
                        <a:cubicBezTo>
                          <a:pt x="5" y="81"/>
                          <a:pt x="0" y="85"/>
                          <a:pt x="0" y="90"/>
                        </a:cubicBezTo>
                        <a:cubicBezTo>
                          <a:pt x="0" y="95"/>
                          <a:pt x="5" y="99"/>
                          <a:pt x="9" y="99"/>
                        </a:cubicBezTo>
                        <a:cubicBezTo>
                          <a:pt x="40" y="99"/>
                          <a:pt x="40" y="99"/>
                          <a:pt x="40" y="99"/>
                        </a:cubicBezTo>
                        <a:cubicBezTo>
                          <a:pt x="42" y="99"/>
                          <a:pt x="45" y="98"/>
                          <a:pt x="46" y="96"/>
                        </a:cubicBezTo>
                        <a:cubicBezTo>
                          <a:pt x="98" y="33"/>
                          <a:pt x="98" y="33"/>
                          <a:pt x="98" y="33"/>
                        </a:cubicBezTo>
                        <a:cubicBezTo>
                          <a:pt x="123" y="33"/>
                          <a:pt x="123" y="33"/>
                          <a:pt x="123" y="33"/>
                        </a:cubicBezTo>
                        <a:cubicBezTo>
                          <a:pt x="124" y="33"/>
                          <a:pt x="124" y="33"/>
                          <a:pt x="124" y="33"/>
                        </a:cubicBezTo>
                        <a:cubicBezTo>
                          <a:pt x="124" y="48"/>
                          <a:pt x="124" y="48"/>
                          <a:pt x="124" y="48"/>
                        </a:cubicBezTo>
                        <a:lnTo>
                          <a:pt x="160" y="24"/>
                        </a:lnTo>
                        <a:close/>
                      </a:path>
                    </a:pathLst>
                  </a:custGeom>
                  <a:solidFill>
                    <a:schemeClr val="bg2"/>
                  </a:solidFill>
                  <a:ln>
                    <a:noFill/>
                  </a:ln>
                </p:spPr>
                <p:txBody>
                  <a:bodyPr vert="horz" wrap="square" lIns="91395" tIns="45697" rIns="91395" bIns="45697" numCol="1" anchor="t" anchorCtr="0" compatLnSpc="1">
                    <a:prstTxWarp prst="textNoShape">
                      <a:avLst/>
                    </a:prstTxWarp>
                  </a:bodyPr>
                  <a:lstStyle/>
                  <a:p>
                    <a:endParaRPr lang="zh-CN" altLang="en-US"/>
                  </a:p>
                </p:txBody>
              </p:sp>
            </p:grpSp>
          </p:grpSp>
          <p:grpSp>
            <p:nvGrpSpPr>
              <p:cNvPr id="8" name="Group 7"/>
              <p:cNvGrpSpPr/>
              <p:nvPr/>
            </p:nvGrpSpPr>
            <p:grpSpPr>
              <a:xfrm>
                <a:off x="2319747" y="2999497"/>
                <a:ext cx="432000" cy="341555"/>
                <a:chOff x="4681601" y="3281558"/>
                <a:chExt cx="534838" cy="341555"/>
              </a:xfrm>
            </p:grpSpPr>
            <p:sp>
              <p:nvSpPr>
                <p:cNvPr id="190" name="Freeform 668"/>
                <p:cNvSpPr>
                  <a:spLocks noEditPoints="1"/>
                </p:cNvSpPr>
                <p:nvPr/>
              </p:nvSpPr>
              <p:spPr bwMode="auto">
                <a:xfrm>
                  <a:off x="4781551" y="3281558"/>
                  <a:ext cx="334938" cy="341555"/>
                </a:xfrm>
                <a:custGeom>
                  <a:avLst/>
                  <a:gdLst/>
                  <a:ahLst/>
                  <a:cxnLst>
                    <a:cxn ang="0">
                      <a:pos x="131" y="348"/>
                    </a:cxn>
                    <a:cxn ang="0">
                      <a:pos x="93" y="322"/>
                    </a:cxn>
                    <a:cxn ang="0">
                      <a:pos x="67" y="300"/>
                    </a:cxn>
                    <a:cxn ang="0">
                      <a:pos x="49" y="281"/>
                    </a:cxn>
                    <a:cxn ang="0">
                      <a:pos x="34" y="259"/>
                    </a:cxn>
                    <a:cxn ang="0">
                      <a:pos x="28" y="246"/>
                    </a:cxn>
                    <a:cxn ang="0">
                      <a:pos x="19" y="225"/>
                    </a:cxn>
                    <a:cxn ang="0">
                      <a:pos x="11" y="194"/>
                    </a:cxn>
                    <a:cxn ang="0">
                      <a:pos x="3" y="136"/>
                    </a:cxn>
                    <a:cxn ang="0">
                      <a:pos x="0" y="57"/>
                    </a:cxn>
                    <a:cxn ang="0">
                      <a:pos x="314" y="57"/>
                    </a:cxn>
                    <a:cxn ang="0">
                      <a:pos x="315" y="98"/>
                    </a:cxn>
                    <a:cxn ang="0">
                      <a:pos x="314" y="151"/>
                    </a:cxn>
                    <a:cxn ang="0">
                      <a:pos x="307" y="190"/>
                    </a:cxn>
                    <a:cxn ang="0">
                      <a:pos x="299" y="220"/>
                    </a:cxn>
                    <a:cxn ang="0">
                      <a:pos x="289" y="241"/>
                    </a:cxn>
                    <a:cxn ang="0">
                      <a:pos x="277" y="263"/>
                    </a:cxn>
                    <a:cxn ang="0">
                      <a:pos x="258" y="286"/>
                    </a:cxn>
                    <a:cxn ang="0">
                      <a:pos x="236" y="307"/>
                    </a:cxn>
                    <a:cxn ang="0">
                      <a:pos x="200" y="336"/>
                    </a:cxn>
                    <a:cxn ang="0">
                      <a:pos x="157" y="363"/>
                    </a:cxn>
                    <a:cxn ang="0">
                      <a:pos x="10" y="106"/>
                    </a:cxn>
                    <a:cxn ang="0">
                      <a:pos x="16" y="167"/>
                    </a:cxn>
                    <a:cxn ang="0">
                      <a:pos x="24" y="208"/>
                    </a:cxn>
                    <a:cxn ang="0">
                      <a:pos x="33" y="236"/>
                    </a:cxn>
                    <a:cxn ang="0">
                      <a:pos x="41" y="254"/>
                    </a:cxn>
                    <a:cxn ang="0">
                      <a:pos x="56" y="276"/>
                    </a:cxn>
                    <a:cxn ang="0">
                      <a:pos x="74" y="294"/>
                    </a:cxn>
                    <a:cxn ang="0">
                      <a:pos x="103" y="318"/>
                    </a:cxn>
                    <a:cxn ang="0">
                      <a:pos x="157" y="353"/>
                    </a:cxn>
                    <a:cxn ang="0">
                      <a:pos x="195" y="330"/>
                    </a:cxn>
                    <a:cxn ang="0">
                      <a:pos x="231" y="302"/>
                    </a:cxn>
                    <a:cxn ang="0">
                      <a:pos x="251" y="281"/>
                    </a:cxn>
                    <a:cxn ang="0">
                      <a:pos x="269" y="258"/>
                    </a:cxn>
                    <a:cxn ang="0">
                      <a:pos x="284" y="231"/>
                    </a:cxn>
                    <a:cxn ang="0">
                      <a:pos x="294" y="202"/>
                    </a:cxn>
                    <a:cxn ang="0">
                      <a:pos x="302" y="172"/>
                    </a:cxn>
                    <a:cxn ang="0">
                      <a:pos x="307" y="123"/>
                    </a:cxn>
                    <a:cxn ang="0">
                      <a:pos x="305" y="64"/>
                    </a:cxn>
                    <a:cxn ang="0">
                      <a:pos x="8" y="64"/>
                    </a:cxn>
                  </a:cxnLst>
                  <a:rect l="0" t="0" r="r" b="b"/>
                  <a:pathLst>
                    <a:path w="315" h="363">
                      <a:moveTo>
                        <a:pt x="157" y="363"/>
                      </a:moveTo>
                      <a:lnTo>
                        <a:pt x="131" y="348"/>
                      </a:lnTo>
                      <a:lnTo>
                        <a:pt x="108" y="333"/>
                      </a:lnTo>
                      <a:lnTo>
                        <a:pt x="93" y="322"/>
                      </a:lnTo>
                      <a:lnTo>
                        <a:pt x="77" y="310"/>
                      </a:lnTo>
                      <a:lnTo>
                        <a:pt x="67" y="300"/>
                      </a:lnTo>
                      <a:lnTo>
                        <a:pt x="59" y="290"/>
                      </a:lnTo>
                      <a:lnTo>
                        <a:pt x="49" y="281"/>
                      </a:lnTo>
                      <a:lnTo>
                        <a:pt x="41" y="269"/>
                      </a:lnTo>
                      <a:lnTo>
                        <a:pt x="34" y="259"/>
                      </a:lnTo>
                      <a:lnTo>
                        <a:pt x="31" y="253"/>
                      </a:lnTo>
                      <a:lnTo>
                        <a:pt x="28" y="246"/>
                      </a:lnTo>
                      <a:lnTo>
                        <a:pt x="24" y="240"/>
                      </a:lnTo>
                      <a:lnTo>
                        <a:pt x="19" y="225"/>
                      </a:lnTo>
                      <a:lnTo>
                        <a:pt x="16" y="210"/>
                      </a:lnTo>
                      <a:lnTo>
                        <a:pt x="11" y="194"/>
                      </a:lnTo>
                      <a:lnTo>
                        <a:pt x="8" y="169"/>
                      </a:lnTo>
                      <a:lnTo>
                        <a:pt x="3" y="136"/>
                      </a:lnTo>
                      <a:lnTo>
                        <a:pt x="0" y="88"/>
                      </a:lnTo>
                      <a:lnTo>
                        <a:pt x="0" y="57"/>
                      </a:lnTo>
                      <a:lnTo>
                        <a:pt x="156" y="0"/>
                      </a:lnTo>
                      <a:lnTo>
                        <a:pt x="314" y="57"/>
                      </a:lnTo>
                      <a:lnTo>
                        <a:pt x="315" y="87"/>
                      </a:lnTo>
                      <a:lnTo>
                        <a:pt x="315" y="98"/>
                      </a:lnTo>
                      <a:lnTo>
                        <a:pt x="315" y="129"/>
                      </a:lnTo>
                      <a:lnTo>
                        <a:pt x="314" y="151"/>
                      </a:lnTo>
                      <a:lnTo>
                        <a:pt x="310" y="174"/>
                      </a:lnTo>
                      <a:lnTo>
                        <a:pt x="307" y="190"/>
                      </a:lnTo>
                      <a:lnTo>
                        <a:pt x="302" y="205"/>
                      </a:lnTo>
                      <a:lnTo>
                        <a:pt x="299" y="220"/>
                      </a:lnTo>
                      <a:lnTo>
                        <a:pt x="292" y="235"/>
                      </a:lnTo>
                      <a:lnTo>
                        <a:pt x="289" y="241"/>
                      </a:lnTo>
                      <a:lnTo>
                        <a:pt x="286" y="249"/>
                      </a:lnTo>
                      <a:lnTo>
                        <a:pt x="277" y="263"/>
                      </a:lnTo>
                      <a:lnTo>
                        <a:pt x="268" y="274"/>
                      </a:lnTo>
                      <a:lnTo>
                        <a:pt x="258" y="286"/>
                      </a:lnTo>
                      <a:lnTo>
                        <a:pt x="248" y="297"/>
                      </a:lnTo>
                      <a:lnTo>
                        <a:pt x="236" y="307"/>
                      </a:lnTo>
                      <a:lnTo>
                        <a:pt x="220" y="322"/>
                      </a:lnTo>
                      <a:lnTo>
                        <a:pt x="200" y="336"/>
                      </a:lnTo>
                      <a:lnTo>
                        <a:pt x="169" y="356"/>
                      </a:lnTo>
                      <a:lnTo>
                        <a:pt x="157" y="363"/>
                      </a:lnTo>
                      <a:close/>
                      <a:moveTo>
                        <a:pt x="8" y="64"/>
                      </a:moveTo>
                      <a:lnTo>
                        <a:pt x="10" y="106"/>
                      </a:lnTo>
                      <a:lnTo>
                        <a:pt x="13" y="144"/>
                      </a:lnTo>
                      <a:lnTo>
                        <a:pt x="16" y="167"/>
                      </a:lnTo>
                      <a:lnTo>
                        <a:pt x="19" y="192"/>
                      </a:lnTo>
                      <a:lnTo>
                        <a:pt x="24" y="208"/>
                      </a:lnTo>
                      <a:lnTo>
                        <a:pt x="28" y="223"/>
                      </a:lnTo>
                      <a:lnTo>
                        <a:pt x="33" y="236"/>
                      </a:lnTo>
                      <a:lnTo>
                        <a:pt x="38" y="249"/>
                      </a:lnTo>
                      <a:lnTo>
                        <a:pt x="41" y="254"/>
                      </a:lnTo>
                      <a:lnTo>
                        <a:pt x="47" y="266"/>
                      </a:lnTo>
                      <a:lnTo>
                        <a:pt x="56" y="276"/>
                      </a:lnTo>
                      <a:lnTo>
                        <a:pt x="64" y="286"/>
                      </a:lnTo>
                      <a:lnTo>
                        <a:pt x="74" y="294"/>
                      </a:lnTo>
                      <a:lnTo>
                        <a:pt x="88" y="307"/>
                      </a:lnTo>
                      <a:lnTo>
                        <a:pt x="103" y="318"/>
                      </a:lnTo>
                      <a:lnTo>
                        <a:pt x="126" y="335"/>
                      </a:lnTo>
                      <a:lnTo>
                        <a:pt x="157" y="353"/>
                      </a:lnTo>
                      <a:lnTo>
                        <a:pt x="177" y="341"/>
                      </a:lnTo>
                      <a:lnTo>
                        <a:pt x="195" y="330"/>
                      </a:lnTo>
                      <a:lnTo>
                        <a:pt x="215" y="315"/>
                      </a:lnTo>
                      <a:lnTo>
                        <a:pt x="231" y="302"/>
                      </a:lnTo>
                      <a:lnTo>
                        <a:pt x="241" y="290"/>
                      </a:lnTo>
                      <a:lnTo>
                        <a:pt x="251" y="281"/>
                      </a:lnTo>
                      <a:lnTo>
                        <a:pt x="261" y="269"/>
                      </a:lnTo>
                      <a:lnTo>
                        <a:pt x="269" y="258"/>
                      </a:lnTo>
                      <a:lnTo>
                        <a:pt x="277" y="244"/>
                      </a:lnTo>
                      <a:lnTo>
                        <a:pt x="284" y="231"/>
                      </a:lnTo>
                      <a:lnTo>
                        <a:pt x="291" y="217"/>
                      </a:lnTo>
                      <a:lnTo>
                        <a:pt x="294" y="202"/>
                      </a:lnTo>
                      <a:lnTo>
                        <a:pt x="299" y="187"/>
                      </a:lnTo>
                      <a:lnTo>
                        <a:pt x="302" y="172"/>
                      </a:lnTo>
                      <a:lnTo>
                        <a:pt x="305" y="151"/>
                      </a:lnTo>
                      <a:lnTo>
                        <a:pt x="307" y="123"/>
                      </a:lnTo>
                      <a:lnTo>
                        <a:pt x="307" y="98"/>
                      </a:lnTo>
                      <a:lnTo>
                        <a:pt x="305" y="64"/>
                      </a:lnTo>
                      <a:lnTo>
                        <a:pt x="156" y="10"/>
                      </a:lnTo>
                      <a:lnTo>
                        <a:pt x="8" y="64"/>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1" name="Freeform 669"/>
                <p:cNvSpPr>
                  <a:spLocks noEditPoints="1"/>
                </p:cNvSpPr>
                <p:nvPr/>
              </p:nvSpPr>
              <p:spPr bwMode="auto">
                <a:xfrm>
                  <a:off x="4703931" y="3477270"/>
                  <a:ext cx="35089" cy="30110"/>
                </a:xfrm>
                <a:custGeom>
                  <a:avLst/>
                  <a:gdLst/>
                  <a:ahLst/>
                  <a:cxnLst>
                    <a:cxn ang="0">
                      <a:pos x="33" y="32"/>
                    </a:cxn>
                    <a:cxn ang="0">
                      <a:pos x="0" y="32"/>
                    </a:cxn>
                    <a:cxn ang="0">
                      <a:pos x="0" y="0"/>
                    </a:cxn>
                    <a:cxn ang="0">
                      <a:pos x="33" y="0"/>
                    </a:cxn>
                    <a:cxn ang="0">
                      <a:pos x="33" y="32"/>
                    </a:cxn>
                    <a:cxn ang="0">
                      <a:pos x="10" y="23"/>
                    </a:cxn>
                    <a:cxn ang="0">
                      <a:pos x="25" y="23"/>
                    </a:cxn>
                    <a:cxn ang="0">
                      <a:pos x="25" y="9"/>
                    </a:cxn>
                    <a:cxn ang="0">
                      <a:pos x="10" y="9"/>
                    </a:cxn>
                    <a:cxn ang="0">
                      <a:pos x="10" y="23"/>
                    </a:cxn>
                  </a:cxnLst>
                  <a:rect l="0" t="0" r="r" b="b"/>
                  <a:pathLst>
                    <a:path w="33" h="32">
                      <a:moveTo>
                        <a:pt x="33" y="32"/>
                      </a:moveTo>
                      <a:lnTo>
                        <a:pt x="0" y="32"/>
                      </a:lnTo>
                      <a:lnTo>
                        <a:pt x="0" y="0"/>
                      </a:lnTo>
                      <a:lnTo>
                        <a:pt x="33" y="0"/>
                      </a:lnTo>
                      <a:lnTo>
                        <a:pt x="33" y="32"/>
                      </a:lnTo>
                      <a:close/>
                      <a:moveTo>
                        <a:pt x="10" y="23"/>
                      </a:moveTo>
                      <a:lnTo>
                        <a:pt x="25" y="23"/>
                      </a:lnTo>
                      <a:lnTo>
                        <a:pt x="25" y="9"/>
                      </a:lnTo>
                      <a:lnTo>
                        <a:pt x="10" y="9"/>
                      </a:lnTo>
                      <a:lnTo>
                        <a:pt x="10" y="23"/>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2" name="Freeform 670"/>
                <p:cNvSpPr>
                  <a:spLocks noEditPoints="1"/>
                </p:cNvSpPr>
                <p:nvPr/>
              </p:nvSpPr>
              <p:spPr bwMode="auto">
                <a:xfrm>
                  <a:off x="4737956" y="3477270"/>
                  <a:ext cx="35089" cy="30110"/>
                </a:xfrm>
                <a:custGeom>
                  <a:avLst/>
                  <a:gdLst/>
                  <a:ahLst/>
                  <a:cxnLst>
                    <a:cxn ang="0">
                      <a:pos x="33" y="32"/>
                    </a:cxn>
                    <a:cxn ang="0">
                      <a:pos x="0" y="32"/>
                    </a:cxn>
                    <a:cxn ang="0">
                      <a:pos x="0" y="0"/>
                    </a:cxn>
                    <a:cxn ang="0">
                      <a:pos x="33" y="0"/>
                    </a:cxn>
                    <a:cxn ang="0">
                      <a:pos x="33" y="32"/>
                    </a:cxn>
                    <a:cxn ang="0">
                      <a:pos x="10" y="23"/>
                    </a:cxn>
                    <a:cxn ang="0">
                      <a:pos x="24" y="23"/>
                    </a:cxn>
                    <a:cxn ang="0">
                      <a:pos x="24" y="9"/>
                    </a:cxn>
                    <a:cxn ang="0">
                      <a:pos x="10" y="9"/>
                    </a:cxn>
                    <a:cxn ang="0">
                      <a:pos x="10" y="23"/>
                    </a:cxn>
                  </a:cxnLst>
                  <a:rect l="0" t="0" r="r" b="b"/>
                  <a:pathLst>
                    <a:path w="33" h="32">
                      <a:moveTo>
                        <a:pt x="33" y="32"/>
                      </a:moveTo>
                      <a:lnTo>
                        <a:pt x="0" y="32"/>
                      </a:lnTo>
                      <a:lnTo>
                        <a:pt x="0" y="0"/>
                      </a:lnTo>
                      <a:lnTo>
                        <a:pt x="33" y="0"/>
                      </a:lnTo>
                      <a:lnTo>
                        <a:pt x="33" y="32"/>
                      </a:lnTo>
                      <a:close/>
                      <a:moveTo>
                        <a:pt x="10" y="23"/>
                      </a:moveTo>
                      <a:lnTo>
                        <a:pt x="24" y="23"/>
                      </a:lnTo>
                      <a:lnTo>
                        <a:pt x="24" y="9"/>
                      </a:lnTo>
                      <a:lnTo>
                        <a:pt x="10" y="9"/>
                      </a:lnTo>
                      <a:lnTo>
                        <a:pt x="10" y="23"/>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3" name="Freeform 671"/>
                <p:cNvSpPr>
                  <a:spLocks noEditPoints="1"/>
                </p:cNvSpPr>
                <p:nvPr/>
              </p:nvSpPr>
              <p:spPr bwMode="auto">
                <a:xfrm>
                  <a:off x="4681601" y="3424578"/>
                  <a:ext cx="159494" cy="136434"/>
                </a:xfrm>
                <a:custGeom>
                  <a:avLst/>
                  <a:gdLst/>
                  <a:ahLst/>
                  <a:cxnLst>
                    <a:cxn ang="0">
                      <a:pos x="150" y="145"/>
                    </a:cxn>
                    <a:cxn ang="0">
                      <a:pos x="30" y="145"/>
                    </a:cxn>
                    <a:cxn ang="0">
                      <a:pos x="23" y="143"/>
                    </a:cxn>
                    <a:cxn ang="0">
                      <a:pos x="18" y="140"/>
                    </a:cxn>
                    <a:cxn ang="0">
                      <a:pos x="10" y="135"/>
                    </a:cxn>
                    <a:cxn ang="0">
                      <a:pos x="5" y="129"/>
                    </a:cxn>
                    <a:cxn ang="0">
                      <a:pos x="2" y="122"/>
                    </a:cxn>
                    <a:cxn ang="0">
                      <a:pos x="0" y="114"/>
                    </a:cxn>
                    <a:cxn ang="0">
                      <a:pos x="0" y="111"/>
                    </a:cxn>
                    <a:cxn ang="0">
                      <a:pos x="0" y="32"/>
                    </a:cxn>
                    <a:cxn ang="0">
                      <a:pos x="2" y="25"/>
                    </a:cxn>
                    <a:cxn ang="0">
                      <a:pos x="7" y="17"/>
                    </a:cxn>
                    <a:cxn ang="0">
                      <a:pos x="10" y="12"/>
                    </a:cxn>
                    <a:cxn ang="0">
                      <a:pos x="17" y="7"/>
                    </a:cxn>
                    <a:cxn ang="0">
                      <a:pos x="25" y="2"/>
                    </a:cxn>
                    <a:cxn ang="0">
                      <a:pos x="33" y="0"/>
                    </a:cxn>
                    <a:cxn ang="0">
                      <a:pos x="36" y="0"/>
                    </a:cxn>
                    <a:cxn ang="0">
                      <a:pos x="87" y="0"/>
                    </a:cxn>
                    <a:cxn ang="0">
                      <a:pos x="95" y="48"/>
                    </a:cxn>
                    <a:cxn ang="0">
                      <a:pos x="104" y="76"/>
                    </a:cxn>
                    <a:cxn ang="0">
                      <a:pos x="110" y="96"/>
                    </a:cxn>
                    <a:cxn ang="0">
                      <a:pos x="118" y="109"/>
                    </a:cxn>
                    <a:cxn ang="0">
                      <a:pos x="132" y="125"/>
                    </a:cxn>
                    <a:cxn ang="0">
                      <a:pos x="143" y="138"/>
                    </a:cxn>
                    <a:cxn ang="0">
                      <a:pos x="150" y="145"/>
                    </a:cxn>
                    <a:cxn ang="0">
                      <a:pos x="36" y="10"/>
                    </a:cxn>
                    <a:cxn ang="0">
                      <a:pos x="30" y="10"/>
                    </a:cxn>
                    <a:cxn ang="0">
                      <a:pos x="23" y="14"/>
                    </a:cxn>
                    <a:cxn ang="0">
                      <a:pos x="17" y="17"/>
                    </a:cxn>
                    <a:cxn ang="0">
                      <a:pos x="12" y="23"/>
                    </a:cxn>
                    <a:cxn ang="0">
                      <a:pos x="10" y="32"/>
                    </a:cxn>
                    <a:cxn ang="0">
                      <a:pos x="8" y="37"/>
                    </a:cxn>
                    <a:cxn ang="0">
                      <a:pos x="10" y="117"/>
                    </a:cxn>
                    <a:cxn ang="0">
                      <a:pos x="13" y="124"/>
                    </a:cxn>
                    <a:cxn ang="0">
                      <a:pos x="18" y="130"/>
                    </a:cxn>
                    <a:cxn ang="0">
                      <a:pos x="25" y="134"/>
                    </a:cxn>
                    <a:cxn ang="0">
                      <a:pos x="30" y="137"/>
                    </a:cxn>
                    <a:cxn ang="0">
                      <a:pos x="36" y="137"/>
                    </a:cxn>
                    <a:cxn ang="0">
                      <a:pos x="130" y="137"/>
                    </a:cxn>
                    <a:cxn ang="0">
                      <a:pos x="117" y="122"/>
                    </a:cxn>
                    <a:cxn ang="0">
                      <a:pos x="105" y="104"/>
                    </a:cxn>
                    <a:cxn ang="0">
                      <a:pos x="99" y="88"/>
                    </a:cxn>
                    <a:cxn ang="0">
                      <a:pos x="90" y="63"/>
                    </a:cxn>
                    <a:cxn ang="0">
                      <a:pos x="82" y="30"/>
                    </a:cxn>
                    <a:cxn ang="0">
                      <a:pos x="81" y="10"/>
                    </a:cxn>
                    <a:cxn ang="0">
                      <a:pos x="36" y="10"/>
                    </a:cxn>
                  </a:cxnLst>
                  <a:rect l="0" t="0" r="r" b="b"/>
                  <a:pathLst>
                    <a:path w="150" h="145">
                      <a:moveTo>
                        <a:pt x="150" y="145"/>
                      </a:moveTo>
                      <a:lnTo>
                        <a:pt x="30" y="145"/>
                      </a:lnTo>
                      <a:lnTo>
                        <a:pt x="23" y="143"/>
                      </a:lnTo>
                      <a:lnTo>
                        <a:pt x="18" y="140"/>
                      </a:lnTo>
                      <a:lnTo>
                        <a:pt x="10" y="135"/>
                      </a:lnTo>
                      <a:lnTo>
                        <a:pt x="5" y="129"/>
                      </a:lnTo>
                      <a:lnTo>
                        <a:pt x="2" y="122"/>
                      </a:lnTo>
                      <a:lnTo>
                        <a:pt x="0" y="114"/>
                      </a:lnTo>
                      <a:lnTo>
                        <a:pt x="0" y="111"/>
                      </a:lnTo>
                      <a:lnTo>
                        <a:pt x="0" y="32"/>
                      </a:lnTo>
                      <a:lnTo>
                        <a:pt x="2" y="25"/>
                      </a:lnTo>
                      <a:lnTo>
                        <a:pt x="7" y="17"/>
                      </a:lnTo>
                      <a:lnTo>
                        <a:pt x="10" y="12"/>
                      </a:lnTo>
                      <a:lnTo>
                        <a:pt x="17" y="7"/>
                      </a:lnTo>
                      <a:lnTo>
                        <a:pt x="25" y="2"/>
                      </a:lnTo>
                      <a:lnTo>
                        <a:pt x="33" y="0"/>
                      </a:lnTo>
                      <a:lnTo>
                        <a:pt x="36" y="0"/>
                      </a:lnTo>
                      <a:lnTo>
                        <a:pt x="87" y="0"/>
                      </a:lnTo>
                      <a:lnTo>
                        <a:pt x="95" y="48"/>
                      </a:lnTo>
                      <a:lnTo>
                        <a:pt x="104" y="76"/>
                      </a:lnTo>
                      <a:lnTo>
                        <a:pt x="110" y="96"/>
                      </a:lnTo>
                      <a:lnTo>
                        <a:pt x="118" y="109"/>
                      </a:lnTo>
                      <a:lnTo>
                        <a:pt x="132" y="125"/>
                      </a:lnTo>
                      <a:lnTo>
                        <a:pt x="143" y="138"/>
                      </a:lnTo>
                      <a:lnTo>
                        <a:pt x="150" y="145"/>
                      </a:lnTo>
                      <a:close/>
                      <a:moveTo>
                        <a:pt x="36" y="10"/>
                      </a:moveTo>
                      <a:lnTo>
                        <a:pt x="30" y="10"/>
                      </a:lnTo>
                      <a:lnTo>
                        <a:pt x="23" y="14"/>
                      </a:lnTo>
                      <a:lnTo>
                        <a:pt x="17" y="17"/>
                      </a:lnTo>
                      <a:lnTo>
                        <a:pt x="12" y="23"/>
                      </a:lnTo>
                      <a:lnTo>
                        <a:pt x="10" y="32"/>
                      </a:lnTo>
                      <a:lnTo>
                        <a:pt x="8" y="37"/>
                      </a:lnTo>
                      <a:lnTo>
                        <a:pt x="10" y="117"/>
                      </a:lnTo>
                      <a:lnTo>
                        <a:pt x="13" y="124"/>
                      </a:lnTo>
                      <a:lnTo>
                        <a:pt x="18" y="130"/>
                      </a:lnTo>
                      <a:lnTo>
                        <a:pt x="25" y="134"/>
                      </a:lnTo>
                      <a:lnTo>
                        <a:pt x="30" y="137"/>
                      </a:lnTo>
                      <a:lnTo>
                        <a:pt x="36" y="137"/>
                      </a:lnTo>
                      <a:lnTo>
                        <a:pt x="130" y="137"/>
                      </a:lnTo>
                      <a:lnTo>
                        <a:pt x="117" y="122"/>
                      </a:lnTo>
                      <a:lnTo>
                        <a:pt x="105" y="104"/>
                      </a:lnTo>
                      <a:lnTo>
                        <a:pt x="99" y="88"/>
                      </a:lnTo>
                      <a:lnTo>
                        <a:pt x="90" y="63"/>
                      </a:lnTo>
                      <a:lnTo>
                        <a:pt x="82" y="30"/>
                      </a:lnTo>
                      <a:lnTo>
                        <a:pt x="81" y="10"/>
                      </a:lnTo>
                      <a:lnTo>
                        <a:pt x="36" y="10"/>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4" name="Freeform 672"/>
                <p:cNvSpPr>
                  <a:spLocks noEditPoints="1"/>
                </p:cNvSpPr>
                <p:nvPr/>
              </p:nvSpPr>
              <p:spPr bwMode="auto">
                <a:xfrm>
                  <a:off x="5053754" y="3424578"/>
                  <a:ext cx="162685" cy="136434"/>
                </a:xfrm>
                <a:custGeom>
                  <a:avLst/>
                  <a:gdLst/>
                  <a:ahLst/>
                  <a:cxnLst>
                    <a:cxn ang="0">
                      <a:pos x="118" y="145"/>
                    </a:cxn>
                    <a:cxn ang="0">
                      <a:pos x="0" y="145"/>
                    </a:cxn>
                    <a:cxn ang="0">
                      <a:pos x="33" y="107"/>
                    </a:cxn>
                    <a:cxn ang="0">
                      <a:pos x="46" y="86"/>
                    </a:cxn>
                    <a:cxn ang="0">
                      <a:pos x="54" y="65"/>
                    </a:cxn>
                    <a:cxn ang="0">
                      <a:pos x="64" y="30"/>
                    </a:cxn>
                    <a:cxn ang="0">
                      <a:pos x="69" y="0"/>
                    </a:cxn>
                    <a:cxn ang="0">
                      <a:pos x="125" y="2"/>
                    </a:cxn>
                    <a:cxn ang="0">
                      <a:pos x="133" y="4"/>
                    </a:cxn>
                    <a:cxn ang="0">
                      <a:pos x="140" y="9"/>
                    </a:cxn>
                    <a:cxn ang="0">
                      <a:pos x="145" y="14"/>
                    </a:cxn>
                    <a:cxn ang="0">
                      <a:pos x="150" y="19"/>
                    </a:cxn>
                    <a:cxn ang="0">
                      <a:pos x="153" y="27"/>
                    </a:cxn>
                    <a:cxn ang="0">
                      <a:pos x="153" y="35"/>
                    </a:cxn>
                    <a:cxn ang="0">
                      <a:pos x="153" y="37"/>
                    </a:cxn>
                    <a:cxn ang="0">
                      <a:pos x="153" y="111"/>
                    </a:cxn>
                    <a:cxn ang="0">
                      <a:pos x="153" y="119"/>
                    </a:cxn>
                    <a:cxn ang="0">
                      <a:pos x="150" y="127"/>
                    </a:cxn>
                    <a:cxn ang="0">
                      <a:pos x="145" y="134"/>
                    </a:cxn>
                    <a:cxn ang="0">
                      <a:pos x="140" y="138"/>
                    </a:cxn>
                    <a:cxn ang="0">
                      <a:pos x="132" y="142"/>
                    </a:cxn>
                    <a:cxn ang="0">
                      <a:pos x="125" y="145"/>
                    </a:cxn>
                    <a:cxn ang="0">
                      <a:pos x="118" y="145"/>
                    </a:cxn>
                    <a:cxn ang="0">
                      <a:pos x="20" y="137"/>
                    </a:cxn>
                    <a:cxn ang="0">
                      <a:pos x="125" y="135"/>
                    </a:cxn>
                    <a:cxn ang="0">
                      <a:pos x="132" y="134"/>
                    </a:cxn>
                    <a:cxn ang="0">
                      <a:pos x="138" y="129"/>
                    </a:cxn>
                    <a:cxn ang="0">
                      <a:pos x="143" y="122"/>
                    </a:cxn>
                    <a:cxn ang="0">
                      <a:pos x="145" y="114"/>
                    </a:cxn>
                    <a:cxn ang="0">
                      <a:pos x="145" y="111"/>
                    </a:cxn>
                    <a:cxn ang="0">
                      <a:pos x="145" y="30"/>
                    </a:cxn>
                    <a:cxn ang="0">
                      <a:pos x="141" y="22"/>
                    </a:cxn>
                    <a:cxn ang="0">
                      <a:pos x="136" y="17"/>
                    </a:cxn>
                    <a:cxn ang="0">
                      <a:pos x="132" y="14"/>
                    </a:cxn>
                    <a:cxn ang="0">
                      <a:pos x="125" y="10"/>
                    </a:cxn>
                    <a:cxn ang="0">
                      <a:pos x="118" y="10"/>
                    </a:cxn>
                    <a:cxn ang="0">
                      <a:pos x="77" y="10"/>
                    </a:cxn>
                    <a:cxn ang="0">
                      <a:pos x="69" y="46"/>
                    </a:cxn>
                    <a:cxn ang="0">
                      <a:pos x="61" y="74"/>
                    </a:cxn>
                    <a:cxn ang="0">
                      <a:pos x="46" y="102"/>
                    </a:cxn>
                    <a:cxn ang="0">
                      <a:pos x="28" y="129"/>
                    </a:cxn>
                    <a:cxn ang="0">
                      <a:pos x="20" y="137"/>
                    </a:cxn>
                  </a:cxnLst>
                  <a:rect l="0" t="0" r="r" b="b"/>
                  <a:pathLst>
                    <a:path w="153" h="145">
                      <a:moveTo>
                        <a:pt x="118" y="145"/>
                      </a:moveTo>
                      <a:lnTo>
                        <a:pt x="0" y="145"/>
                      </a:lnTo>
                      <a:lnTo>
                        <a:pt x="33" y="107"/>
                      </a:lnTo>
                      <a:lnTo>
                        <a:pt x="46" y="86"/>
                      </a:lnTo>
                      <a:lnTo>
                        <a:pt x="54" y="65"/>
                      </a:lnTo>
                      <a:lnTo>
                        <a:pt x="64" y="30"/>
                      </a:lnTo>
                      <a:lnTo>
                        <a:pt x="69" y="0"/>
                      </a:lnTo>
                      <a:lnTo>
                        <a:pt x="125" y="2"/>
                      </a:lnTo>
                      <a:lnTo>
                        <a:pt x="133" y="4"/>
                      </a:lnTo>
                      <a:lnTo>
                        <a:pt x="140" y="9"/>
                      </a:lnTo>
                      <a:lnTo>
                        <a:pt x="145" y="14"/>
                      </a:lnTo>
                      <a:lnTo>
                        <a:pt x="150" y="19"/>
                      </a:lnTo>
                      <a:lnTo>
                        <a:pt x="153" y="27"/>
                      </a:lnTo>
                      <a:lnTo>
                        <a:pt x="153" y="35"/>
                      </a:lnTo>
                      <a:lnTo>
                        <a:pt x="153" y="37"/>
                      </a:lnTo>
                      <a:lnTo>
                        <a:pt x="153" y="111"/>
                      </a:lnTo>
                      <a:lnTo>
                        <a:pt x="153" y="119"/>
                      </a:lnTo>
                      <a:lnTo>
                        <a:pt x="150" y="127"/>
                      </a:lnTo>
                      <a:lnTo>
                        <a:pt x="145" y="134"/>
                      </a:lnTo>
                      <a:lnTo>
                        <a:pt x="140" y="138"/>
                      </a:lnTo>
                      <a:lnTo>
                        <a:pt x="132" y="142"/>
                      </a:lnTo>
                      <a:lnTo>
                        <a:pt x="125" y="145"/>
                      </a:lnTo>
                      <a:lnTo>
                        <a:pt x="118" y="145"/>
                      </a:lnTo>
                      <a:close/>
                      <a:moveTo>
                        <a:pt x="20" y="137"/>
                      </a:moveTo>
                      <a:lnTo>
                        <a:pt x="125" y="135"/>
                      </a:lnTo>
                      <a:lnTo>
                        <a:pt x="132" y="134"/>
                      </a:lnTo>
                      <a:lnTo>
                        <a:pt x="138" y="129"/>
                      </a:lnTo>
                      <a:lnTo>
                        <a:pt x="143" y="122"/>
                      </a:lnTo>
                      <a:lnTo>
                        <a:pt x="145" y="114"/>
                      </a:lnTo>
                      <a:lnTo>
                        <a:pt x="145" y="111"/>
                      </a:lnTo>
                      <a:lnTo>
                        <a:pt x="145" y="30"/>
                      </a:lnTo>
                      <a:lnTo>
                        <a:pt x="141" y="22"/>
                      </a:lnTo>
                      <a:lnTo>
                        <a:pt x="136" y="17"/>
                      </a:lnTo>
                      <a:lnTo>
                        <a:pt x="132" y="14"/>
                      </a:lnTo>
                      <a:lnTo>
                        <a:pt x="125" y="10"/>
                      </a:lnTo>
                      <a:lnTo>
                        <a:pt x="118" y="10"/>
                      </a:lnTo>
                      <a:lnTo>
                        <a:pt x="77" y="10"/>
                      </a:lnTo>
                      <a:lnTo>
                        <a:pt x="69" y="46"/>
                      </a:lnTo>
                      <a:lnTo>
                        <a:pt x="61" y="74"/>
                      </a:lnTo>
                      <a:lnTo>
                        <a:pt x="46" y="102"/>
                      </a:lnTo>
                      <a:lnTo>
                        <a:pt x="28" y="129"/>
                      </a:lnTo>
                      <a:lnTo>
                        <a:pt x="20" y="137"/>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5" name="Freeform 673"/>
                <p:cNvSpPr>
                  <a:spLocks noEditPoints="1"/>
                </p:cNvSpPr>
                <p:nvPr/>
              </p:nvSpPr>
              <p:spPr bwMode="auto">
                <a:xfrm>
                  <a:off x="4863425" y="3375650"/>
                  <a:ext cx="198837" cy="191948"/>
                </a:xfrm>
                <a:custGeom>
                  <a:avLst/>
                  <a:gdLst/>
                  <a:ahLst/>
                  <a:cxnLst>
                    <a:cxn ang="0">
                      <a:pos x="80" y="204"/>
                    </a:cxn>
                    <a:cxn ang="0">
                      <a:pos x="56" y="187"/>
                    </a:cxn>
                    <a:cxn ang="0">
                      <a:pos x="48" y="181"/>
                    </a:cxn>
                    <a:cxn ang="0">
                      <a:pos x="31" y="167"/>
                    </a:cxn>
                    <a:cxn ang="0">
                      <a:pos x="20" y="156"/>
                    </a:cxn>
                    <a:cxn ang="0">
                      <a:pos x="10" y="144"/>
                    </a:cxn>
                    <a:cxn ang="0">
                      <a:pos x="2" y="135"/>
                    </a:cxn>
                    <a:cxn ang="0">
                      <a:pos x="0" y="130"/>
                    </a:cxn>
                    <a:cxn ang="0">
                      <a:pos x="187" y="0"/>
                    </a:cxn>
                    <a:cxn ang="0">
                      <a:pos x="186" y="26"/>
                    </a:cxn>
                    <a:cxn ang="0">
                      <a:pos x="184" y="52"/>
                    </a:cxn>
                    <a:cxn ang="0">
                      <a:pos x="181" y="72"/>
                    </a:cxn>
                    <a:cxn ang="0">
                      <a:pos x="177" y="85"/>
                    </a:cxn>
                    <a:cxn ang="0">
                      <a:pos x="174" y="97"/>
                    </a:cxn>
                    <a:cxn ang="0">
                      <a:pos x="171" y="108"/>
                    </a:cxn>
                    <a:cxn ang="0">
                      <a:pos x="166" y="118"/>
                    </a:cxn>
                    <a:cxn ang="0">
                      <a:pos x="159" y="128"/>
                    </a:cxn>
                    <a:cxn ang="0">
                      <a:pos x="153" y="138"/>
                    </a:cxn>
                    <a:cxn ang="0">
                      <a:pos x="146" y="148"/>
                    </a:cxn>
                    <a:cxn ang="0">
                      <a:pos x="138" y="158"/>
                    </a:cxn>
                    <a:cxn ang="0">
                      <a:pos x="125" y="169"/>
                    </a:cxn>
                    <a:cxn ang="0">
                      <a:pos x="115" y="177"/>
                    </a:cxn>
                    <a:cxn ang="0">
                      <a:pos x="107" y="186"/>
                    </a:cxn>
                    <a:cxn ang="0">
                      <a:pos x="97" y="192"/>
                    </a:cxn>
                    <a:cxn ang="0">
                      <a:pos x="80" y="204"/>
                    </a:cxn>
                    <a:cxn ang="0">
                      <a:pos x="11" y="133"/>
                    </a:cxn>
                    <a:cxn ang="0">
                      <a:pos x="16" y="140"/>
                    </a:cxn>
                    <a:cxn ang="0">
                      <a:pos x="25" y="149"/>
                    </a:cxn>
                    <a:cxn ang="0">
                      <a:pos x="36" y="161"/>
                    </a:cxn>
                    <a:cxn ang="0">
                      <a:pos x="44" y="167"/>
                    </a:cxn>
                    <a:cxn ang="0">
                      <a:pos x="53" y="174"/>
                    </a:cxn>
                    <a:cxn ang="0">
                      <a:pos x="80" y="194"/>
                    </a:cxn>
                    <a:cxn ang="0">
                      <a:pos x="92" y="186"/>
                    </a:cxn>
                    <a:cxn ang="0">
                      <a:pos x="102" y="179"/>
                    </a:cxn>
                    <a:cxn ang="0">
                      <a:pos x="118" y="164"/>
                    </a:cxn>
                    <a:cxn ang="0">
                      <a:pos x="131" y="151"/>
                    </a:cxn>
                    <a:cxn ang="0">
                      <a:pos x="140" y="143"/>
                    </a:cxn>
                    <a:cxn ang="0">
                      <a:pos x="146" y="133"/>
                    </a:cxn>
                    <a:cxn ang="0">
                      <a:pos x="153" y="125"/>
                    </a:cxn>
                    <a:cxn ang="0">
                      <a:pos x="158" y="115"/>
                    </a:cxn>
                    <a:cxn ang="0">
                      <a:pos x="163" y="105"/>
                    </a:cxn>
                    <a:cxn ang="0">
                      <a:pos x="166" y="94"/>
                    </a:cxn>
                    <a:cxn ang="0">
                      <a:pos x="169" y="82"/>
                    </a:cxn>
                    <a:cxn ang="0">
                      <a:pos x="172" y="71"/>
                    </a:cxn>
                    <a:cxn ang="0">
                      <a:pos x="176" y="51"/>
                    </a:cxn>
                    <a:cxn ang="0">
                      <a:pos x="177" y="39"/>
                    </a:cxn>
                    <a:cxn ang="0">
                      <a:pos x="179" y="16"/>
                    </a:cxn>
                    <a:cxn ang="0">
                      <a:pos x="11" y="133"/>
                    </a:cxn>
                  </a:cxnLst>
                  <a:rect l="0" t="0" r="r" b="b"/>
                  <a:pathLst>
                    <a:path w="187" h="204">
                      <a:moveTo>
                        <a:pt x="80" y="204"/>
                      </a:moveTo>
                      <a:lnTo>
                        <a:pt x="56" y="187"/>
                      </a:lnTo>
                      <a:lnTo>
                        <a:pt x="48" y="181"/>
                      </a:lnTo>
                      <a:lnTo>
                        <a:pt x="31" y="167"/>
                      </a:lnTo>
                      <a:lnTo>
                        <a:pt x="20" y="156"/>
                      </a:lnTo>
                      <a:lnTo>
                        <a:pt x="10" y="144"/>
                      </a:lnTo>
                      <a:lnTo>
                        <a:pt x="2" y="135"/>
                      </a:lnTo>
                      <a:lnTo>
                        <a:pt x="0" y="130"/>
                      </a:lnTo>
                      <a:lnTo>
                        <a:pt x="187" y="0"/>
                      </a:lnTo>
                      <a:lnTo>
                        <a:pt x="186" y="26"/>
                      </a:lnTo>
                      <a:lnTo>
                        <a:pt x="184" y="52"/>
                      </a:lnTo>
                      <a:lnTo>
                        <a:pt x="181" y="72"/>
                      </a:lnTo>
                      <a:lnTo>
                        <a:pt x="177" y="85"/>
                      </a:lnTo>
                      <a:lnTo>
                        <a:pt x="174" y="97"/>
                      </a:lnTo>
                      <a:lnTo>
                        <a:pt x="171" y="108"/>
                      </a:lnTo>
                      <a:lnTo>
                        <a:pt x="166" y="118"/>
                      </a:lnTo>
                      <a:lnTo>
                        <a:pt x="159" y="128"/>
                      </a:lnTo>
                      <a:lnTo>
                        <a:pt x="153" y="138"/>
                      </a:lnTo>
                      <a:lnTo>
                        <a:pt x="146" y="148"/>
                      </a:lnTo>
                      <a:lnTo>
                        <a:pt x="138" y="158"/>
                      </a:lnTo>
                      <a:lnTo>
                        <a:pt x="125" y="169"/>
                      </a:lnTo>
                      <a:lnTo>
                        <a:pt x="115" y="177"/>
                      </a:lnTo>
                      <a:lnTo>
                        <a:pt x="107" y="186"/>
                      </a:lnTo>
                      <a:lnTo>
                        <a:pt x="97" y="192"/>
                      </a:lnTo>
                      <a:lnTo>
                        <a:pt x="80" y="204"/>
                      </a:lnTo>
                      <a:close/>
                      <a:moveTo>
                        <a:pt x="11" y="133"/>
                      </a:moveTo>
                      <a:lnTo>
                        <a:pt x="16" y="140"/>
                      </a:lnTo>
                      <a:lnTo>
                        <a:pt x="25" y="149"/>
                      </a:lnTo>
                      <a:lnTo>
                        <a:pt x="36" y="161"/>
                      </a:lnTo>
                      <a:lnTo>
                        <a:pt x="44" y="167"/>
                      </a:lnTo>
                      <a:lnTo>
                        <a:pt x="53" y="174"/>
                      </a:lnTo>
                      <a:lnTo>
                        <a:pt x="80" y="194"/>
                      </a:lnTo>
                      <a:lnTo>
                        <a:pt x="92" y="186"/>
                      </a:lnTo>
                      <a:lnTo>
                        <a:pt x="102" y="179"/>
                      </a:lnTo>
                      <a:lnTo>
                        <a:pt x="118" y="164"/>
                      </a:lnTo>
                      <a:lnTo>
                        <a:pt x="131" y="151"/>
                      </a:lnTo>
                      <a:lnTo>
                        <a:pt x="140" y="143"/>
                      </a:lnTo>
                      <a:lnTo>
                        <a:pt x="146" y="133"/>
                      </a:lnTo>
                      <a:lnTo>
                        <a:pt x="153" y="125"/>
                      </a:lnTo>
                      <a:lnTo>
                        <a:pt x="158" y="115"/>
                      </a:lnTo>
                      <a:lnTo>
                        <a:pt x="163" y="105"/>
                      </a:lnTo>
                      <a:lnTo>
                        <a:pt x="166" y="94"/>
                      </a:lnTo>
                      <a:lnTo>
                        <a:pt x="169" y="82"/>
                      </a:lnTo>
                      <a:lnTo>
                        <a:pt x="172" y="71"/>
                      </a:lnTo>
                      <a:lnTo>
                        <a:pt x="176" y="51"/>
                      </a:lnTo>
                      <a:lnTo>
                        <a:pt x="177" y="39"/>
                      </a:lnTo>
                      <a:lnTo>
                        <a:pt x="179" y="16"/>
                      </a:lnTo>
                      <a:lnTo>
                        <a:pt x="11" y="133"/>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6" name="Freeform 674"/>
                <p:cNvSpPr>
                  <a:spLocks noEditPoints="1"/>
                </p:cNvSpPr>
                <p:nvPr/>
              </p:nvSpPr>
              <p:spPr bwMode="auto">
                <a:xfrm>
                  <a:off x="4836842" y="3332368"/>
                  <a:ext cx="213723" cy="153371"/>
                </a:xfrm>
                <a:custGeom>
                  <a:avLst/>
                  <a:gdLst/>
                  <a:ahLst/>
                  <a:cxnLst>
                    <a:cxn ang="0">
                      <a:pos x="20" y="163"/>
                    </a:cxn>
                    <a:cxn ang="0">
                      <a:pos x="13" y="143"/>
                    </a:cxn>
                    <a:cxn ang="0">
                      <a:pos x="9" y="121"/>
                    </a:cxn>
                    <a:cxn ang="0">
                      <a:pos x="9" y="115"/>
                    </a:cxn>
                    <a:cxn ang="0">
                      <a:pos x="5" y="100"/>
                    </a:cxn>
                    <a:cxn ang="0">
                      <a:pos x="0" y="39"/>
                    </a:cxn>
                    <a:cxn ang="0">
                      <a:pos x="104" y="0"/>
                    </a:cxn>
                    <a:cxn ang="0">
                      <a:pos x="201" y="36"/>
                    </a:cxn>
                    <a:cxn ang="0">
                      <a:pos x="20" y="163"/>
                    </a:cxn>
                    <a:cxn ang="0">
                      <a:pos x="9" y="44"/>
                    </a:cxn>
                    <a:cxn ang="0">
                      <a:pos x="12" y="84"/>
                    </a:cxn>
                    <a:cxn ang="0">
                      <a:pos x="13" y="98"/>
                    </a:cxn>
                    <a:cxn ang="0">
                      <a:pos x="18" y="128"/>
                    </a:cxn>
                    <a:cxn ang="0">
                      <a:pos x="23" y="149"/>
                    </a:cxn>
                    <a:cxn ang="0">
                      <a:pos x="183" y="39"/>
                    </a:cxn>
                    <a:cxn ang="0">
                      <a:pos x="104" y="10"/>
                    </a:cxn>
                    <a:cxn ang="0">
                      <a:pos x="9" y="44"/>
                    </a:cxn>
                  </a:cxnLst>
                  <a:rect l="0" t="0" r="r" b="b"/>
                  <a:pathLst>
                    <a:path w="201" h="163">
                      <a:moveTo>
                        <a:pt x="20" y="163"/>
                      </a:moveTo>
                      <a:lnTo>
                        <a:pt x="13" y="143"/>
                      </a:lnTo>
                      <a:lnTo>
                        <a:pt x="9" y="121"/>
                      </a:lnTo>
                      <a:lnTo>
                        <a:pt x="9" y="115"/>
                      </a:lnTo>
                      <a:lnTo>
                        <a:pt x="5" y="100"/>
                      </a:lnTo>
                      <a:lnTo>
                        <a:pt x="0" y="39"/>
                      </a:lnTo>
                      <a:lnTo>
                        <a:pt x="104" y="0"/>
                      </a:lnTo>
                      <a:lnTo>
                        <a:pt x="201" y="36"/>
                      </a:lnTo>
                      <a:lnTo>
                        <a:pt x="20" y="163"/>
                      </a:lnTo>
                      <a:close/>
                      <a:moveTo>
                        <a:pt x="9" y="44"/>
                      </a:moveTo>
                      <a:lnTo>
                        <a:pt x="12" y="84"/>
                      </a:lnTo>
                      <a:lnTo>
                        <a:pt x="13" y="98"/>
                      </a:lnTo>
                      <a:lnTo>
                        <a:pt x="18" y="128"/>
                      </a:lnTo>
                      <a:lnTo>
                        <a:pt x="23" y="149"/>
                      </a:lnTo>
                      <a:lnTo>
                        <a:pt x="183" y="39"/>
                      </a:lnTo>
                      <a:lnTo>
                        <a:pt x="104" y="10"/>
                      </a:lnTo>
                      <a:lnTo>
                        <a:pt x="9" y="44"/>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7" name="Rectangle 765"/>
                <p:cNvSpPr>
                  <a:spLocks noChangeArrowheads="1"/>
                </p:cNvSpPr>
                <p:nvPr/>
              </p:nvSpPr>
              <p:spPr bwMode="auto">
                <a:xfrm>
                  <a:off x="5160084" y="3446219"/>
                  <a:ext cx="9570" cy="34814"/>
                </a:xfrm>
                <a:prstGeom prst="rect">
                  <a:avLst/>
                </a:prstGeom>
                <a:no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8" name="Rectangle 766"/>
                <p:cNvSpPr>
                  <a:spLocks noChangeArrowheads="1"/>
                </p:cNvSpPr>
                <p:nvPr/>
              </p:nvSpPr>
              <p:spPr bwMode="auto">
                <a:xfrm>
                  <a:off x="5160084" y="3508320"/>
                  <a:ext cx="9570" cy="33873"/>
                </a:xfrm>
                <a:prstGeom prst="rect">
                  <a:avLst/>
                </a:prstGeom>
                <a:no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99" name="Freeform 767"/>
                <p:cNvSpPr>
                  <a:spLocks noEditPoints="1"/>
                </p:cNvSpPr>
                <p:nvPr/>
              </p:nvSpPr>
              <p:spPr bwMode="auto">
                <a:xfrm>
                  <a:off x="5140945" y="3477270"/>
                  <a:ext cx="47849" cy="32933"/>
                </a:xfrm>
                <a:custGeom>
                  <a:avLst/>
                  <a:gdLst/>
                  <a:ahLst/>
                  <a:cxnLst>
                    <a:cxn ang="0">
                      <a:pos x="45" y="35"/>
                    </a:cxn>
                    <a:cxn ang="0">
                      <a:pos x="0" y="35"/>
                    </a:cxn>
                    <a:cxn ang="0">
                      <a:pos x="0" y="0"/>
                    </a:cxn>
                    <a:cxn ang="0">
                      <a:pos x="45" y="0"/>
                    </a:cxn>
                    <a:cxn ang="0">
                      <a:pos x="45" y="35"/>
                    </a:cxn>
                    <a:cxn ang="0">
                      <a:pos x="8" y="27"/>
                    </a:cxn>
                    <a:cxn ang="0">
                      <a:pos x="35" y="27"/>
                    </a:cxn>
                    <a:cxn ang="0">
                      <a:pos x="35" y="9"/>
                    </a:cxn>
                    <a:cxn ang="0">
                      <a:pos x="8" y="9"/>
                    </a:cxn>
                    <a:cxn ang="0">
                      <a:pos x="8" y="27"/>
                    </a:cxn>
                  </a:cxnLst>
                  <a:rect l="0" t="0" r="r" b="b"/>
                  <a:pathLst>
                    <a:path w="45" h="35">
                      <a:moveTo>
                        <a:pt x="45" y="35"/>
                      </a:moveTo>
                      <a:lnTo>
                        <a:pt x="0" y="35"/>
                      </a:lnTo>
                      <a:lnTo>
                        <a:pt x="0" y="0"/>
                      </a:lnTo>
                      <a:lnTo>
                        <a:pt x="45" y="0"/>
                      </a:lnTo>
                      <a:lnTo>
                        <a:pt x="45" y="35"/>
                      </a:lnTo>
                      <a:close/>
                      <a:moveTo>
                        <a:pt x="8" y="27"/>
                      </a:moveTo>
                      <a:lnTo>
                        <a:pt x="35" y="27"/>
                      </a:lnTo>
                      <a:lnTo>
                        <a:pt x="35" y="9"/>
                      </a:lnTo>
                      <a:lnTo>
                        <a:pt x="8" y="9"/>
                      </a:lnTo>
                      <a:lnTo>
                        <a:pt x="8" y="27"/>
                      </a:lnTo>
                      <a:close/>
                    </a:path>
                  </a:pathLst>
                </a:custGeom>
                <a:no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nvGrpSpPr>
              <p:cNvPr id="3" name="Group 2"/>
              <p:cNvGrpSpPr>
                <a:grpSpLocks noChangeAspect="1"/>
              </p:cNvGrpSpPr>
              <p:nvPr/>
            </p:nvGrpSpPr>
            <p:grpSpPr>
              <a:xfrm>
                <a:off x="4729672" y="2981052"/>
                <a:ext cx="369775" cy="360000"/>
                <a:chOff x="8188384" y="2892749"/>
                <a:chExt cx="455134" cy="443102"/>
              </a:xfrm>
            </p:grpSpPr>
            <p:sp>
              <p:nvSpPr>
                <p:cNvPr id="310" name="Freeform 904"/>
                <p:cNvSpPr>
                  <a:spLocks noEditPoints="1"/>
                </p:cNvSpPr>
                <p:nvPr/>
              </p:nvSpPr>
              <p:spPr bwMode="auto">
                <a:xfrm>
                  <a:off x="8384852" y="2970414"/>
                  <a:ext cx="26657" cy="22891"/>
                </a:xfrm>
                <a:custGeom>
                  <a:avLst/>
                  <a:gdLst/>
                  <a:ahLst/>
                  <a:cxnLst>
                    <a:cxn ang="0">
                      <a:pos x="9" y="28"/>
                    </a:cxn>
                    <a:cxn ang="0">
                      <a:pos x="8" y="28"/>
                    </a:cxn>
                    <a:cxn ang="0">
                      <a:pos x="3" y="23"/>
                    </a:cxn>
                    <a:cxn ang="0">
                      <a:pos x="1" y="23"/>
                    </a:cxn>
                    <a:cxn ang="0">
                      <a:pos x="4" y="20"/>
                    </a:cxn>
                    <a:cxn ang="0">
                      <a:pos x="0" y="16"/>
                    </a:cxn>
                    <a:cxn ang="0">
                      <a:pos x="0" y="16"/>
                    </a:cxn>
                    <a:cxn ang="0">
                      <a:pos x="0" y="13"/>
                    </a:cxn>
                    <a:cxn ang="0">
                      <a:pos x="0" y="11"/>
                    </a:cxn>
                    <a:cxn ang="0">
                      <a:pos x="4" y="10"/>
                    </a:cxn>
                    <a:cxn ang="0">
                      <a:pos x="1" y="7"/>
                    </a:cxn>
                    <a:cxn ang="0">
                      <a:pos x="3" y="7"/>
                    </a:cxn>
                    <a:cxn ang="0">
                      <a:pos x="6" y="8"/>
                    </a:cxn>
                    <a:cxn ang="0">
                      <a:pos x="8" y="2"/>
                    </a:cxn>
                    <a:cxn ang="0">
                      <a:pos x="8" y="2"/>
                    </a:cxn>
                    <a:cxn ang="0">
                      <a:pos x="13" y="5"/>
                    </a:cxn>
                    <a:cxn ang="0">
                      <a:pos x="14" y="0"/>
                    </a:cxn>
                    <a:cxn ang="0">
                      <a:pos x="23" y="3"/>
                    </a:cxn>
                    <a:cxn ang="0">
                      <a:pos x="24" y="3"/>
                    </a:cxn>
                    <a:cxn ang="0">
                      <a:pos x="27" y="15"/>
                    </a:cxn>
                    <a:cxn ang="0">
                      <a:pos x="23" y="20"/>
                    </a:cxn>
                    <a:cxn ang="0">
                      <a:pos x="23" y="25"/>
                    </a:cxn>
                    <a:cxn ang="0">
                      <a:pos x="18" y="23"/>
                    </a:cxn>
                    <a:cxn ang="0">
                      <a:pos x="14" y="28"/>
                    </a:cxn>
                    <a:cxn ang="0">
                      <a:pos x="13" y="25"/>
                    </a:cxn>
                    <a:cxn ang="0">
                      <a:pos x="16" y="20"/>
                    </a:cxn>
                    <a:cxn ang="0">
                      <a:pos x="16" y="20"/>
                    </a:cxn>
                    <a:cxn ang="0">
                      <a:pos x="19" y="23"/>
                    </a:cxn>
                    <a:cxn ang="0">
                      <a:pos x="18" y="16"/>
                    </a:cxn>
                    <a:cxn ang="0">
                      <a:pos x="19" y="16"/>
                    </a:cxn>
                    <a:cxn ang="0">
                      <a:pos x="19" y="16"/>
                    </a:cxn>
                    <a:cxn ang="0">
                      <a:pos x="19" y="15"/>
                    </a:cxn>
                    <a:cxn ang="0">
                      <a:pos x="19" y="15"/>
                    </a:cxn>
                    <a:cxn ang="0">
                      <a:pos x="19" y="13"/>
                    </a:cxn>
                    <a:cxn ang="0">
                      <a:pos x="19" y="13"/>
                    </a:cxn>
                    <a:cxn ang="0">
                      <a:pos x="21" y="8"/>
                    </a:cxn>
                    <a:cxn ang="0">
                      <a:pos x="21" y="7"/>
                    </a:cxn>
                    <a:cxn ang="0">
                      <a:pos x="19" y="5"/>
                    </a:cxn>
                    <a:cxn ang="0">
                      <a:pos x="18" y="5"/>
                    </a:cxn>
                    <a:cxn ang="0">
                      <a:pos x="16" y="5"/>
                    </a:cxn>
                    <a:cxn ang="0">
                      <a:pos x="14" y="8"/>
                    </a:cxn>
                    <a:cxn ang="0">
                      <a:pos x="13" y="8"/>
                    </a:cxn>
                    <a:cxn ang="0">
                      <a:pos x="8" y="5"/>
                    </a:cxn>
                    <a:cxn ang="0">
                      <a:pos x="8" y="7"/>
                    </a:cxn>
                    <a:cxn ang="0">
                      <a:pos x="8" y="13"/>
                    </a:cxn>
                    <a:cxn ang="0">
                      <a:pos x="8" y="15"/>
                    </a:cxn>
                    <a:cxn ang="0">
                      <a:pos x="8" y="15"/>
                    </a:cxn>
                    <a:cxn ang="0">
                      <a:pos x="8" y="16"/>
                    </a:cxn>
                    <a:cxn ang="0">
                      <a:pos x="8" y="16"/>
                    </a:cxn>
                    <a:cxn ang="0">
                      <a:pos x="11" y="20"/>
                    </a:cxn>
                    <a:cxn ang="0">
                      <a:pos x="11" y="20"/>
                    </a:cxn>
                    <a:cxn ang="0">
                      <a:pos x="13" y="20"/>
                    </a:cxn>
                    <a:cxn ang="0">
                      <a:pos x="13" y="20"/>
                    </a:cxn>
                  </a:cxnLst>
                  <a:rect l="0" t="0" r="r" b="b"/>
                  <a:pathLst>
                    <a:path w="27" h="28">
                      <a:moveTo>
                        <a:pt x="14" y="28"/>
                      </a:moveTo>
                      <a:lnTo>
                        <a:pt x="9" y="28"/>
                      </a:lnTo>
                      <a:lnTo>
                        <a:pt x="11" y="23"/>
                      </a:lnTo>
                      <a:lnTo>
                        <a:pt x="8" y="28"/>
                      </a:lnTo>
                      <a:lnTo>
                        <a:pt x="4" y="25"/>
                      </a:lnTo>
                      <a:lnTo>
                        <a:pt x="3" y="23"/>
                      </a:lnTo>
                      <a:lnTo>
                        <a:pt x="6" y="20"/>
                      </a:lnTo>
                      <a:lnTo>
                        <a:pt x="1" y="23"/>
                      </a:lnTo>
                      <a:lnTo>
                        <a:pt x="1" y="21"/>
                      </a:lnTo>
                      <a:lnTo>
                        <a:pt x="4" y="20"/>
                      </a:lnTo>
                      <a:lnTo>
                        <a:pt x="1" y="21"/>
                      </a:lnTo>
                      <a:lnTo>
                        <a:pt x="0" y="16"/>
                      </a:lnTo>
                      <a:lnTo>
                        <a:pt x="4" y="16"/>
                      </a:lnTo>
                      <a:lnTo>
                        <a:pt x="0" y="16"/>
                      </a:lnTo>
                      <a:lnTo>
                        <a:pt x="0" y="15"/>
                      </a:lnTo>
                      <a:lnTo>
                        <a:pt x="0" y="13"/>
                      </a:lnTo>
                      <a:lnTo>
                        <a:pt x="4" y="13"/>
                      </a:lnTo>
                      <a:lnTo>
                        <a:pt x="0" y="11"/>
                      </a:lnTo>
                      <a:lnTo>
                        <a:pt x="1" y="8"/>
                      </a:lnTo>
                      <a:lnTo>
                        <a:pt x="4" y="10"/>
                      </a:lnTo>
                      <a:lnTo>
                        <a:pt x="1" y="7"/>
                      </a:lnTo>
                      <a:lnTo>
                        <a:pt x="1" y="7"/>
                      </a:lnTo>
                      <a:lnTo>
                        <a:pt x="6" y="8"/>
                      </a:lnTo>
                      <a:lnTo>
                        <a:pt x="3" y="7"/>
                      </a:lnTo>
                      <a:lnTo>
                        <a:pt x="3" y="5"/>
                      </a:lnTo>
                      <a:lnTo>
                        <a:pt x="6" y="8"/>
                      </a:lnTo>
                      <a:lnTo>
                        <a:pt x="3" y="5"/>
                      </a:lnTo>
                      <a:lnTo>
                        <a:pt x="8" y="2"/>
                      </a:lnTo>
                      <a:lnTo>
                        <a:pt x="9" y="5"/>
                      </a:lnTo>
                      <a:lnTo>
                        <a:pt x="8" y="2"/>
                      </a:lnTo>
                      <a:lnTo>
                        <a:pt x="11" y="0"/>
                      </a:lnTo>
                      <a:lnTo>
                        <a:pt x="13" y="5"/>
                      </a:lnTo>
                      <a:lnTo>
                        <a:pt x="13" y="0"/>
                      </a:lnTo>
                      <a:lnTo>
                        <a:pt x="14" y="0"/>
                      </a:lnTo>
                      <a:lnTo>
                        <a:pt x="23" y="3"/>
                      </a:lnTo>
                      <a:lnTo>
                        <a:pt x="23" y="3"/>
                      </a:lnTo>
                      <a:lnTo>
                        <a:pt x="21" y="7"/>
                      </a:lnTo>
                      <a:lnTo>
                        <a:pt x="24" y="3"/>
                      </a:lnTo>
                      <a:lnTo>
                        <a:pt x="26" y="8"/>
                      </a:lnTo>
                      <a:lnTo>
                        <a:pt x="27" y="15"/>
                      </a:lnTo>
                      <a:lnTo>
                        <a:pt x="26" y="21"/>
                      </a:lnTo>
                      <a:lnTo>
                        <a:pt x="23" y="20"/>
                      </a:lnTo>
                      <a:lnTo>
                        <a:pt x="26" y="21"/>
                      </a:lnTo>
                      <a:lnTo>
                        <a:pt x="23" y="25"/>
                      </a:lnTo>
                      <a:lnTo>
                        <a:pt x="19" y="26"/>
                      </a:lnTo>
                      <a:lnTo>
                        <a:pt x="18" y="23"/>
                      </a:lnTo>
                      <a:lnTo>
                        <a:pt x="19" y="28"/>
                      </a:lnTo>
                      <a:lnTo>
                        <a:pt x="14" y="28"/>
                      </a:lnTo>
                      <a:close/>
                      <a:moveTo>
                        <a:pt x="13" y="20"/>
                      </a:moveTo>
                      <a:lnTo>
                        <a:pt x="13" y="25"/>
                      </a:lnTo>
                      <a:lnTo>
                        <a:pt x="13" y="20"/>
                      </a:lnTo>
                      <a:lnTo>
                        <a:pt x="16" y="20"/>
                      </a:lnTo>
                      <a:lnTo>
                        <a:pt x="18" y="23"/>
                      </a:lnTo>
                      <a:lnTo>
                        <a:pt x="16" y="20"/>
                      </a:lnTo>
                      <a:lnTo>
                        <a:pt x="16" y="20"/>
                      </a:lnTo>
                      <a:lnTo>
                        <a:pt x="19" y="23"/>
                      </a:lnTo>
                      <a:lnTo>
                        <a:pt x="18" y="18"/>
                      </a:lnTo>
                      <a:lnTo>
                        <a:pt x="18" y="16"/>
                      </a:lnTo>
                      <a:lnTo>
                        <a:pt x="23" y="18"/>
                      </a:lnTo>
                      <a:lnTo>
                        <a:pt x="19" y="16"/>
                      </a:lnTo>
                      <a:lnTo>
                        <a:pt x="23" y="18"/>
                      </a:lnTo>
                      <a:lnTo>
                        <a:pt x="19" y="16"/>
                      </a:lnTo>
                      <a:lnTo>
                        <a:pt x="23" y="16"/>
                      </a:lnTo>
                      <a:lnTo>
                        <a:pt x="19" y="15"/>
                      </a:lnTo>
                      <a:lnTo>
                        <a:pt x="23" y="15"/>
                      </a:lnTo>
                      <a:lnTo>
                        <a:pt x="19" y="15"/>
                      </a:lnTo>
                      <a:lnTo>
                        <a:pt x="23" y="13"/>
                      </a:lnTo>
                      <a:lnTo>
                        <a:pt x="19" y="13"/>
                      </a:lnTo>
                      <a:lnTo>
                        <a:pt x="23" y="11"/>
                      </a:lnTo>
                      <a:lnTo>
                        <a:pt x="19" y="13"/>
                      </a:lnTo>
                      <a:lnTo>
                        <a:pt x="18" y="11"/>
                      </a:lnTo>
                      <a:lnTo>
                        <a:pt x="21" y="8"/>
                      </a:lnTo>
                      <a:lnTo>
                        <a:pt x="18" y="10"/>
                      </a:lnTo>
                      <a:lnTo>
                        <a:pt x="21" y="7"/>
                      </a:lnTo>
                      <a:lnTo>
                        <a:pt x="18" y="10"/>
                      </a:lnTo>
                      <a:lnTo>
                        <a:pt x="19" y="5"/>
                      </a:lnTo>
                      <a:lnTo>
                        <a:pt x="16" y="8"/>
                      </a:lnTo>
                      <a:lnTo>
                        <a:pt x="18" y="5"/>
                      </a:lnTo>
                      <a:lnTo>
                        <a:pt x="16" y="8"/>
                      </a:lnTo>
                      <a:lnTo>
                        <a:pt x="16" y="5"/>
                      </a:lnTo>
                      <a:lnTo>
                        <a:pt x="14" y="8"/>
                      </a:lnTo>
                      <a:lnTo>
                        <a:pt x="14" y="8"/>
                      </a:lnTo>
                      <a:lnTo>
                        <a:pt x="13" y="5"/>
                      </a:lnTo>
                      <a:lnTo>
                        <a:pt x="13" y="8"/>
                      </a:lnTo>
                      <a:lnTo>
                        <a:pt x="11" y="8"/>
                      </a:lnTo>
                      <a:lnTo>
                        <a:pt x="8" y="5"/>
                      </a:lnTo>
                      <a:lnTo>
                        <a:pt x="11" y="10"/>
                      </a:lnTo>
                      <a:lnTo>
                        <a:pt x="8" y="7"/>
                      </a:lnTo>
                      <a:lnTo>
                        <a:pt x="9" y="10"/>
                      </a:lnTo>
                      <a:lnTo>
                        <a:pt x="8" y="13"/>
                      </a:lnTo>
                      <a:lnTo>
                        <a:pt x="4" y="13"/>
                      </a:lnTo>
                      <a:lnTo>
                        <a:pt x="8" y="15"/>
                      </a:lnTo>
                      <a:lnTo>
                        <a:pt x="4" y="15"/>
                      </a:lnTo>
                      <a:lnTo>
                        <a:pt x="8" y="15"/>
                      </a:lnTo>
                      <a:lnTo>
                        <a:pt x="4" y="16"/>
                      </a:lnTo>
                      <a:lnTo>
                        <a:pt x="8" y="16"/>
                      </a:lnTo>
                      <a:lnTo>
                        <a:pt x="4" y="18"/>
                      </a:lnTo>
                      <a:lnTo>
                        <a:pt x="8" y="16"/>
                      </a:lnTo>
                      <a:lnTo>
                        <a:pt x="9" y="18"/>
                      </a:lnTo>
                      <a:lnTo>
                        <a:pt x="11" y="20"/>
                      </a:lnTo>
                      <a:lnTo>
                        <a:pt x="9" y="23"/>
                      </a:lnTo>
                      <a:lnTo>
                        <a:pt x="11" y="20"/>
                      </a:lnTo>
                      <a:lnTo>
                        <a:pt x="13" y="20"/>
                      </a:lnTo>
                      <a:lnTo>
                        <a:pt x="13" y="20"/>
                      </a:lnTo>
                      <a:lnTo>
                        <a:pt x="13" y="20"/>
                      </a:lnTo>
                      <a:lnTo>
                        <a:pt x="13" y="20"/>
                      </a:lnTo>
                      <a:lnTo>
                        <a:pt x="13"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1" name="Freeform 905"/>
                <p:cNvSpPr>
                  <a:spLocks noEditPoints="1"/>
                </p:cNvSpPr>
                <p:nvPr/>
              </p:nvSpPr>
              <p:spPr bwMode="auto">
                <a:xfrm>
                  <a:off x="8392750" y="3091409"/>
                  <a:ext cx="250768" cy="240354"/>
                </a:xfrm>
                <a:custGeom>
                  <a:avLst/>
                  <a:gdLst/>
                  <a:ahLst/>
                  <a:cxnLst>
                    <a:cxn ang="0">
                      <a:pos x="113" y="287"/>
                    </a:cxn>
                    <a:cxn ang="0">
                      <a:pos x="75" y="261"/>
                    </a:cxn>
                    <a:cxn ang="0">
                      <a:pos x="51" y="240"/>
                    </a:cxn>
                    <a:cxn ang="0">
                      <a:pos x="33" y="218"/>
                    </a:cxn>
                    <a:cxn ang="0">
                      <a:pos x="23" y="200"/>
                    </a:cxn>
                    <a:cxn ang="0">
                      <a:pos x="15" y="177"/>
                    </a:cxn>
                    <a:cxn ang="0">
                      <a:pos x="6" y="131"/>
                    </a:cxn>
                    <a:cxn ang="0">
                      <a:pos x="0" y="47"/>
                    </a:cxn>
                    <a:cxn ang="0">
                      <a:pos x="253" y="47"/>
                    </a:cxn>
                    <a:cxn ang="0">
                      <a:pos x="254" y="85"/>
                    </a:cxn>
                    <a:cxn ang="0">
                      <a:pos x="251" y="130"/>
                    </a:cxn>
                    <a:cxn ang="0">
                      <a:pos x="246" y="161"/>
                    </a:cxn>
                    <a:cxn ang="0">
                      <a:pos x="238" y="184"/>
                    </a:cxn>
                    <a:cxn ang="0">
                      <a:pos x="226" y="207"/>
                    </a:cxn>
                    <a:cxn ang="0">
                      <a:pos x="212" y="228"/>
                    </a:cxn>
                    <a:cxn ang="0">
                      <a:pos x="190" y="250"/>
                    </a:cxn>
                    <a:cxn ang="0">
                      <a:pos x="154" y="277"/>
                    </a:cxn>
                    <a:cxn ang="0">
                      <a:pos x="8" y="54"/>
                    </a:cxn>
                    <a:cxn ang="0">
                      <a:pos x="13" y="123"/>
                    </a:cxn>
                    <a:cxn ang="0">
                      <a:pos x="21" y="167"/>
                    </a:cxn>
                    <a:cxn ang="0">
                      <a:pos x="28" y="190"/>
                    </a:cxn>
                    <a:cxn ang="0">
                      <a:pos x="38" y="210"/>
                    </a:cxn>
                    <a:cxn ang="0">
                      <a:pos x="49" y="227"/>
                    </a:cxn>
                    <a:cxn ang="0">
                      <a:pos x="77" y="251"/>
                    </a:cxn>
                    <a:cxn ang="0">
                      <a:pos x="128" y="284"/>
                    </a:cxn>
                    <a:cxn ang="0">
                      <a:pos x="164" y="259"/>
                    </a:cxn>
                    <a:cxn ang="0">
                      <a:pos x="194" y="235"/>
                    </a:cxn>
                    <a:cxn ang="0">
                      <a:pos x="208" y="217"/>
                    </a:cxn>
                    <a:cxn ang="0">
                      <a:pos x="222" y="197"/>
                    </a:cxn>
                    <a:cxn ang="0">
                      <a:pos x="231" y="176"/>
                    </a:cxn>
                    <a:cxn ang="0">
                      <a:pos x="238" y="153"/>
                    </a:cxn>
                    <a:cxn ang="0">
                      <a:pos x="245" y="112"/>
                    </a:cxn>
                    <a:cxn ang="0">
                      <a:pos x="245" y="54"/>
                    </a:cxn>
                    <a:cxn ang="0">
                      <a:pos x="8" y="54"/>
                    </a:cxn>
                  </a:cxnLst>
                  <a:rect l="0" t="0" r="r" b="b"/>
                  <a:pathLst>
                    <a:path w="254" h="294">
                      <a:moveTo>
                        <a:pt x="128" y="294"/>
                      </a:moveTo>
                      <a:lnTo>
                        <a:pt x="113" y="287"/>
                      </a:lnTo>
                      <a:lnTo>
                        <a:pt x="90" y="273"/>
                      </a:lnTo>
                      <a:lnTo>
                        <a:pt x="75" y="261"/>
                      </a:lnTo>
                      <a:lnTo>
                        <a:pt x="62" y="251"/>
                      </a:lnTo>
                      <a:lnTo>
                        <a:pt x="51" y="240"/>
                      </a:lnTo>
                      <a:lnTo>
                        <a:pt x="39" y="228"/>
                      </a:lnTo>
                      <a:lnTo>
                        <a:pt x="33" y="218"/>
                      </a:lnTo>
                      <a:lnTo>
                        <a:pt x="28" y="210"/>
                      </a:lnTo>
                      <a:lnTo>
                        <a:pt x="23" y="200"/>
                      </a:lnTo>
                      <a:lnTo>
                        <a:pt x="18" y="189"/>
                      </a:lnTo>
                      <a:lnTo>
                        <a:pt x="15" y="177"/>
                      </a:lnTo>
                      <a:lnTo>
                        <a:pt x="10" y="158"/>
                      </a:lnTo>
                      <a:lnTo>
                        <a:pt x="6" y="131"/>
                      </a:lnTo>
                      <a:lnTo>
                        <a:pt x="1" y="89"/>
                      </a:lnTo>
                      <a:lnTo>
                        <a:pt x="0" y="47"/>
                      </a:lnTo>
                      <a:lnTo>
                        <a:pt x="125" y="0"/>
                      </a:lnTo>
                      <a:lnTo>
                        <a:pt x="253" y="47"/>
                      </a:lnTo>
                      <a:lnTo>
                        <a:pt x="254" y="75"/>
                      </a:lnTo>
                      <a:lnTo>
                        <a:pt x="254" y="85"/>
                      </a:lnTo>
                      <a:lnTo>
                        <a:pt x="253" y="112"/>
                      </a:lnTo>
                      <a:lnTo>
                        <a:pt x="251" y="130"/>
                      </a:lnTo>
                      <a:lnTo>
                        <a:pt x="248" y="148"/>
                      </a:lnTo>
                      <a:lnTo>
                        <a:pt x="246" y="161"/>
                      </a:lnTo>
                      <a:lnTo>
                        <a:pt x="241" y="172"/>
                      </a:lnTo>
                      <a:lnTo>
                        <a:pt x="238" y="184"/>
                      </a:lnTo>
                      <a:lnTo>
                        <a:pt x="233" y="195"/>
                      </a:lnTo>
                      <a:lnTo>
                        <a:pt x="226" y="207"/>
                      </a:lnTo>
                      <a:lnTo>
                        <a:pt x="220" y="218"/>
                      </a:lnTo>
                      <a:lnTo>
                        <a:pt x="212" y="228"/>
                      </a:lnTo>
                      <a:lnTo>
                        <a:pt x="203" y="236"/>
                      </a:lnTo>
                      <a:lnTo>
                        <a:pt x="190" y="250"/>
                      </a:lnTo>
                      <a:lnTo>
                        <a:pt x="174" y="264"/>
                      </a:lnTo>
                      <a:lnTo>
                        <a:pt x="154" y="277"/>
                      </a:lnTo>
                      <a:lnTo>
                        <a:pt x="128" y="294"/>
                      </a:lnTo>
                      <a:close/>
                      <a:moveTo>
                        <a:pt x="8" y="54"/>
                      </a:moveTo>
                      <a:lnTo>
                        <a:pt x="10" y="87"/>
                      </a:lnTo>
                      <a:lnTo>
                        <a:pt x="13" y="123"/>
                      </a:lnTo>
                      <a:lnTo>
                        <a:pt x="18" y="149"/>
                      </a:lnTo>
                      <a:lnTo>
                        <a:pt x="21" y="167"/>
                      </a:lnTo>
                      <a:lnTo>
                        <a:pt x="24" y="181"/>
                      </a:lnTo>
                      <a:lnTo>
                        <a:pt x="28" y="190"/>
                      </a:lnTo>
                      <a:lnTo>
                        <a:pt x="33" y="202"/>
                      </a:lnTo>
                      <a:lnTo>
                        <a:pt x="38" y="210"/>
                      </a:lnTo>
                      <a:lnTo>
                        <a:pt x="44" y="218"/>
                      </a:lnTo>
                      <a:lnTo>
                        <a:pt x="49" y="227"/>
                      </a:lnTo>
                      <a:lnTo>
                        <a:pt x="61" y="238"/>
                      </a:lnTo>
                      <a:lnTo>
                        <a:pt x="77" y="251"/>
                      </a:lnTo>
                      <a:lnTo>
                        <a:pt x="95" y="266"/>
                      </a:lnTo>
                      <a:lnTo>
                        <a:pt x="128" y="284"/>
                      </a:lnTo>
                      <a:lnTo>
                        <a:pt x="149" y="271"/>
                      </a:lnTo>
                      <a:lnTo>
                        <a:pt x="164" y="259"/>
                      </a:lnTo>
                      <a:lnTo>
                        <a:pt x="180" y="246"/>
                      </a:lnTo>
                      <a:lnTo>
                        <a:pt x="194" y="235"/>
                      </a:lnTo>
                      <a:lnTo>
                        <a:pt x="202" y="227"/>
                      </a:lnTo>
                      <a:lnTo>
                        <a:pt x="208" y="217"/>
                      </a:lnTo>
                      <a:lnTo>
                        <a:pt x="215" y="208"/>
                      </a:lnTo>
                      <a:lnTo>
                        <a:pt x="222" y="197"/>
                      </a:lnTo>
                      <a:lnTo>
                        <a:pt x="226" y="187"/>
                      </a:lnTo>
                      <a:lnTo>
                        <a:pt x="231" y="176"/>
                      </a:lnTo>
                      <a:lnTo>
                        <a:pt x="235" y="164"/>
                      </a:lnTo>
                      <a:lnTo>
                        <a:pt x="238" y="153"/>
                      </a:lnTo>
                      <a:lnTo>
                        <a:pt x="241" y="135"/>
                      </a:lnTo>
                      <a:lnTo>
                        <a:pt x="245" y="112"/>
                      </a:lnTo>
                      <a:lnTo>
                        <a:pt x="246" y="80"/>
                      </a:lnTo>
                      <a:lnTo>
                        <a:pt x="245" y="54"/>
                      </a:lnTo>
                      <a:lnTo>
                        <a:pt x="125" y="10"/>
                      </a:lnTo>
                      <a:lnTo>
                        <a:pt x="8" y="54"/>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2" name="Freeform 906"/>
                <p:cNvSpPr>
                  <a:spLocks noEditPoints="1"/>
                </p:cNvSpPr>
                <p:nvPr/>
              </p:nvSpPr>
              <p:spPr bwMode="auto">
                <a:xfrm>
                  <a:off x="8453961" y="3156811"/>
                  <a:ext cx="149079" cy="135710"/>
                </a:xfrm>
                <a:custGeom>
                  <a:avLst/>
                  <a:gdLst/>
                  <a:ahLst/>
                  <a:cxnLst>
                    <a:cxn ang="0">
                      <a:pos x="64" y="166"/>
                    </a:cxn>
                    <a:cxn ang="0">
                      <a:pos x="45" y="153"/>
                    </a:cxn>
                    <a:cxn ang="0">
                      <a:pos x="38" y="148"/>
                    </a:cxn>
                    <a:cxn ang="0">
                      <a:pos x="25" y="137"/>
                    </a:cxn>
                    <a:cxn ang="0">
                      <a:pos x="15" y="128"/>
                    </a:cxn>
                    <a:cxn ang="0">
                      <a:pos x="7" y="119"/>
                    </a:cxn>
                    <a:cxn ang="0">
                      <a:pos x="2" y="110"/>
                    </a:cxn>
                    <a:cxn ang="0">
                      <a:pos x="0" y="107"/>
                    </a:cxn>
                    <a:cxn ang="0">
                      <a:pos x="151" y="0"/>
                    </a:cxn>
                    <a:cxn ang="0">
                      <a:pos x="150" y="23"/>
                    </a:cxn>
                    <a:cxn ang="0">
                      <a:pos x="148" y="45"/>
                    </a:cxn>
                    <a:cxn ang="0">
                      <a:pos x="145" y="64"/>
                    </a:cxn>
                    <a:cxn ang="0">
                      <a:pos x="140" y="79"/>
                    </a:cxn>
                    <a:cxn ang="0">
                      <a:pos x="135" y="94"/>
                    </a:cxn>
                    <a:cxn ang="0">
                      <a:pos x="132" y="102"/>
                    </a:cxn>
                    <a:cxn ang="0">
                      <a:pos x="127" y="109"/>
                    </a:cxn>
                    <a:cxn ang="0">
                      <a:pos x="118" y="120"/>
                    </a:cxn>
                    <a:cxn ang="0">
                      <a:pos x="107" y="132"/>
                    </a:cxn>
                    <a:cxn ang="0">
                      <a:pos x="94" y="145"/>
                    </a:cxn>
                    <a:cxn ang="0">
                      <a:pos x="79" y="156"/>
                    </a:cxn>
                    <a:cxn ang="0">
                      <a:pos x="64" y="166"/>
                    </a:cxn>
                    <a:cxn ang="0">
                      <a:pos x="12" y="109"/>
                    </a:cxn>
                    <a:cxn ang="0">
                      <a:pos x="17" y="115"/>
                    </a:cxn>
                    <a:cxn ang="0">
                      <a:pos x="25" y="125"/>
                    </a:cxn>
                    <a:cxn ang="0">
                      <a:pos x="36" y="137"/>
                    </a:cxn>
                    <a:cxn ang="0">
                      <a:pos x="64" y="156"/>
                    </a:cxn>
                    <a:cxn ang="0">
                      <a:pos x="74" y="150"/>
                    </a:cxn>
                    <a:cxn ang="0">
                      <a:pos x="92" y="135"/>
                    </a:cxn>
                    <a:cxn ang="0">
                      <a:pos x="105" y="122"/>
                    </a:cxn>
                    <a:cxn ang="0">
                      <a:pos x="114" y="112"/>
                    </a:cxn>
                    <a:cxn ang="0">
                      <a:pos x="120" y="105"/>
                    </a:cxn>
                    <a:cxn ang="0">
                      <a:pos x="125" y="94"/>
                    </a:cxn>
                    <a:cxn ang="0">
                      <a:pos x="130" y="86"/>
                    </a:cxn>
                    <a:cxn ang="0">
                      <a:pos x="133" y="73"/>
                    </a:cxn>
                    <a:cxn ang="0">
                      <a:pos x="137" y="58"/>
                    </a:cxn>
                    <a:cxn ang="0">
                      <a:pos x="140" y="43"/>
                    </a:cxn>
                    <a:cxn ang="0">
                      <a:pos x="141" y="33"/>
                    </a:cxn>
                    <a:cxn ang="0">
                      <a:pos x="141" y="17"/>
                    </a:cxn>
                    <a:cxn ang="0">
                      <a:pos x="12" y="109"/>
                    </a:cxn>
                  </a:cxnLst>
                  <a:rect l="0" t="0" r="r" b="b"/>
                  <a:pathLst>
                    <a:path w="151" h="166">
                      <a:moveTo>
                        <a:pt x="64" y="166"/>
                      </a:moveTo>
                      <a:lnTo>
                        <a:pt x="45" y="153"/>
                      </a:lnTo>
                      <a:lnTo>
                        <a:pt x="38" y="148"/>
                      </a:lnTo>
                      <a:lnTo>
                        <a:pt x="25" y="137"/>
                      </a:lnTo>
                      <a:lnTo>
                        <a:pt x="15" y="128"/>
                      </a:lnTo>
                      <a:lnTo>
                        <a:pt x="7" y="119"/>
                      </a:lnTo>
                      <a:lnTo>
                        <a:pt x="2" y="110"/>
                      </a:lnTo>
                      <a:lnTo>
                        <a:pt x="0" y="107"/>
                      </a:lnTo>
                      <a:lnTo>
                        <a:pt x="151" y="0"/>
                      </a:lnTo>
                      <a:lnTo>
                        <a:pt x="150" y="23"/>
                      </a:lnTo>
                      <a:lnTo>
                        <a:pt x="148" y="45"/>
                      </a:lnTo>
                      <a:lnTo>
                        <a:pt x="145" y="64"/>
                      </a:lnTo>
                      <a:lnTo>
                        <a:pt x="140" y="79"/>
                      </a:lnTo>
                      <a:lnTo>
                        <a:pt x="135" y="94"/>
                      </a:lnTo>
                      <a:lnTo>
                        <a:pt x="132" y="102"/>
                      </a:lnTo>
                      <a:lnTo>
                        <a:pt x="127" y="109"/>
                      </a:lnTo>
                      <a:lnTo>
                        <a:pt x="118" y="120"/>
                      </a:lnTo>
                      <a:lnTo>
                        <a:pt x="107" y="132"/>
                      </a:lnTo>
                      <a:lnTo>
                        <a:pt x="94" y="145"/>
                      </a:lnTo>
                      <a:lnTo>
                        <a:pt x="79" y="156"/>
                      </a:lnTo>
                      <a:lnTo>
                        <a:pt x="64" y="166"/>
                      </a:lnTo>
                      <a:close/>
                      <a:moveTo>
                        <a:pt x="12" y="109"/>
                      </a:moveTo>
                      <a:lnTo>
                        <a:pt x="17" y="115"/>
                      </a:lnTo>
                      <a:lnTo>
                        <a:pt x="25" y="125"/>
                      </a:lnTo>
                      <a:lnTo>
                        <a:pt x="36" y="137"/>
                      </a:lnTo>
                      <a:lnTo>
                        <a:pt x="64" y="156"/>
                      </a:lnTo>
                      <a:lnTo>
                        <a:pt x="74" y="150"/>
                      </a:lnTo>
                      <a:lnTo>
                        <a:pt x="92" y="135"/>
                      </a:lnTo>
                      <a:lnTo>
                        <a:pt x="105" y="122"/>
                      </a:lnTo>
                      <a:lnTo>
                        <a:pt x="114" y="112"/>
                      </a:lnTo>
                      <a:lnTo>
                        <a:pt x="120" y="105"/>
                      </a:lnTo>
                      <a:lnTo>
                        <a:pt x="125" y="94"/>
                      </a:lnTo>
                      <a:lnTo>
                        <a:pt x="130" y="86"/>
                      </a:lnTo>
                      <a:lnTo>
                        <a:pt x="133" y="73"/>
                      </a:lnTo>
                      <a:lnTo>
                        <a:pt x="137" y="58"/>
                      </a:lnTo>
                      <a:lnTo>
                        <a:pt x="140" y="43"/>
                      </a:lnTo>
                      <a:lnTo>
                        <a:pt x="141" y="33"/>
                      </a:lnTo>
                      <a:lnTo>
                        <a:pt x="141" y="17"/>
                      </a:lnTo>
                      <a:lnTo>
                        <a:pt x="12" y="109"/>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3" name="Freeform 907"/>
                <p:cNvSpPr>
                  <a:spLocks noEditPoints="1"/>
                </p:cNvSpPr>
                <p:nvPr/>
              </p:nvSpPr>
              <p:spPr bwMode="auto">
                <a:xfrm>
                  <a:off x="8434216" y="3127380"/>
                  <a:ext cx="160926" cy="108732"/>
                </a:xfrm>
                <a:custGeom>
                  <a:avLst/>
                  <a:gdLst/>
                  <a:ahLst/>
                  <a:cxnLst>
                    <a:cxn ang="0">
                      <a:pos x="15" y="133"/>
                    </a:cxn>
                    <a:cxn ang="0">
                      <a:pos x="14" y="127"/>
                    </a:cxn>
                    <a:cxn ang="0">
                      <a:pos x="10" y="110"/>
                    </a:cxn>
                    <a:cxn ang="0">
                      <a:pos x="7" y="94"/>
                    </a:cxn>
                    <a:cxn ang="0">
                      <a:pos x="4" y="81"/>
                    </a:cxn>
                    <a:cxn ang="0">
                      <a:pos x="0" y="31"/>
                    </a:cxn>
                    <a:cxn ang="0">
                      <a:pos x="83" y="0"/>
                    </a:cxn>
                    <a:cxn ang="0">
                      <a:pos x="163" y="30"/>
                    </a:cxn>
                    <a:cxn ang="0">
                      <a:pos x="15" y="133"/>
                    </a:cxn>
                    <a:cxn ang="0">
                      <a:pos x="9" y="38"/>
                    </a:cxn>
                    <a:cxn ang="0">
                      <a:pos x="12" y="68"/>
                    </a:cxn>
                    <a:cxn ang="0">
                      <a:pos x="14" y="81"/>
                    </a:cxn>
                    <a:cxn ang="0">
                      <a:pos x="17" y="104"/>
                    </a:cxn>
                    <a:cxn ang="0">
                      <a:pos x="20" y="118"/>
                    </a:cxn>
                    <a:cxn ang="0">
                      <a:pos x="145" y="31"/>
                    </a:cxn>
                    <a:cxn ang="0">
                      <a:pos x="83" y="10"/>
                    </a:cxn>
                    <a:cxn ang="0">
                      <a:pos x="9" y="38"/>
                    </a:cxn>
                  </a:cxnLst>
                  <a:rect l="0" t="0" r="r" b="b"/>
                  <a:pathLst>
                    <a:path w="163" h="133">
                      <a:moveTo>
                        <a:pt x="15" y="133"/>
                      </a:moveTo>
                      <a:lnTo>
                        <a:pt x="14" y="127"/>
                      </a:lnTo>
                      <a:lnTo>
                        <a:pt x="10" y="110"/>
                      </a:lnTo>
                      <a:lnTo>
                        <a:pt x="7" y="94"/>
                      </a:lnTo>
                      <a:lnTo>
                        <a:pt x="4" y="81"/>
                      </a:lnTo>
                      <a:lnTo>
                        <a:pt x="0" y="31"/>
                      </a:lnTo>
                      <a:lnTo>
                        <a:pt x="83" y="0"/>
                      </a:lnTo>
                      <a:lnTo>
                        <a:pt x="163" y="30"/>
                      </a:lnTo>
                      <a:lnTo>
                        <a:pt x="15" y="133"/>
                      </a:lnTo>
                      <a:close/>
                      <a:moveTo>
                        <a:pt x="9" y="38"/>
                      </a:moveTo>
                      <a:lnTo>
                        <a:pt x="12" y="68"/>
                      </a:lnTo>
                      <a:lnTo>
                        <a:pt x="14" y="81"/>
                      </a:lnTo>
                      <a:lnTo>
                        <a:pt x="17" y="104"/>
                      </a:lnTo>
                      <a:lnTo>
                        <a:pt x="20" y="118"/>
                      </a:lnTo>
                      <a:lnTo>
                        <a:pt x="145" y="31"/>
                      </a:lnTo>
                      <a:lnTo>
                        <a:pt x="83" y="10"/>
                      </a:lnTo>
                      <a:lnTo>
                        <a:pt x="9" y="3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4" name="Freeform 908"/>
                <p:cNvSpPr>
                  <a:spLocks noEditPoints="1"/>
                </p:cNvSpPr>
                <p:nvPr/>
              </p:nvSpPr>
              <p:spPr bwMode="auto">
                <a:xfrm>
                  <a:off x="8234786" y="3241835"/>
                  <a:ext cx="42453" cy="35971"/>
                </a:xfrm>
                <a:custGeom>
                  <a:avLst/>
                  <a:gdLst/>
                  <a:ahLst/>
                  <a:cxnLst>
                    <a:cxn ang="0">
                      <a:pos x="9" y="44"/>
                    </a:cxn>
                    <a:cxn ang="0">
                      <a:pos x="7" y="44"/>
                    </a:cxn>
                    <a:cxn ang="0">
                      <a:pos x="0" y="36"/>
                    </a:cxn>
                    <a:cxn ang="0">
                      <a:pos x="4" y="34"/>
                    </a:cxn>
                    <a:cxn ang="0">
                      <a:pos x="0" y="33"/>
                    </a:cxn>
                    <a:cxn ang="0">
                      <a:pos x="4" y="3"/>
                    </a:cxn>
                    <a:cxn ang="0">
                      <a:pos x="12" y="0"/>
                    </a:cxn>
                    <a:cxn ang="0">
                      <a:pos x="40" y="3"/>
                    </a:cxn>
                    <a:cxn ang="0">
                      <a:pos x="38" y="10"/>
                    </a:cxn>
                    <a:cxn ang="0">
                      <a:pos x="43" y="10"/>
                    </a:cxn>
                    <a:cxn ang="0">
                      <a:pos x="43" y="11"/>
                    </a:cxn>
                    <a:cxn ang="0">
                      <a:pos x="43" y="34"/>
                    </a:cxn>
                    <a:cxn ang="0">
                      <a:pos x="43" y="34"/>
                    </a:cxn>
                    <a:cxn ang="0">
                      <a:pos x="38" y="36"/>
                    </a:cxn>
                    <a:cxn ang="0">
                      <a:pos x="41" y="39"/>
                    </a:cxn>
                    <a:cxn ang="0">
                      <a:pos x="41" y="41"/>
                    </a:cxn>
                    <a:cxn ang="0">
                      <a:pos x="32" y="44"/>
                    </a:cxn>
                    <a:cxn ang="0">
                      <a:pos x="12" y="36"/>
                    </a:cxn>
                    <a:cxn ang="0">
                      <a:pos x="32" y="39"/>
                    </a:cxn>
                    <a:cxn ang="0">
                      <a:pos x="33" y="36"/>
                    </a:cxn>
                    <a:cxn ang="0">
                      <a:pos x="35" y="33"/>
                    </a:cxn>
                    <a:cxn ang="0">
                      <a:pos x="35" y="11"/>
                    </a:cxn>
                    <a:cxn ang="0">
                      <a:pos x="35" y="10"/>
                    </a:cxn>
                    <a:cxn ang="0">
                      <a:pos x="32" y="10"/>
                    </a:cxn>
                    <a:cxn ang="0">
                      <a:pos x="10" y="5"/>
                    </a:cxn>
                    <a:cxn ang="0">
                      <a:pos x="12" y="10"/>
                    </a:cxn>
                    <a:cxn ang="0">
                      <a:pos x="9" y="5"/>
                    </a:cxn>
                    <a:cxn ang="0">
                      <a:pos x="9" y="10"/>
                    </a:cxn>
                    <a:cxn ang="0">
                      <a:pos x="9" y="11"/>
                    </a:cxn>
                    <a:cxn ang="0">
                      <a:pos x="9" y="11"/>
                    </a:cxn>
                    <a:cxn ang="0">
                      <a:pos x="9" y="34"/>
                    </a:cxn>
                    <a:cxn ang="0">
                      <a:pos x="9" y="34"/>
                    </a:cxn>
                    <a:cxn ang="0">
                      <a:pos x="10" y="34"/>
                    </a:cxn>
                    <a:cxn ang="0">
                      <a:pos x="10" y="36"/>
                    </a:cxn>
                  </a:cxnLst>
                  <a:rect l="0" t="0" r="r" b="b"/>
                  <a:pathLst>
                    <a:path w="43" h="44">
                      <a:moveTo>
                        <a:pt x="32" y="44"/>
                      </a:moveTo>
                      <a:lnTo>
                        <a:pt x="9" y="44"/>
                      </a:lnTo>
                      <a:lnTo>
                        <a:pt x="9" y="39"/>
                      </a:lnTo>
                      <a:lnTo>
                        <a:pt x="7" y="44"/>
                      </a:lnTo>
                      <a:lnTo>
                        <a:pt x="4" y="41"/>
                      </a:lnTo>
                      <a:lnTo>
                        <a:pt x="0" y="36"/>
                      </a:lnTo>
                      <a:lnTo>
                        <a:pt x="0" y="34"/>
                      </a:lnTo>
                      <a:lnTo>
                        <a:pt x="4" y="34"/>
                      </a:lnTo>
                      <a:lnTo>
                        <a:pt x="0" y="34"/>
                      </a:lnTo>
                      <a:lnTo>
                        <a:pt x="0" y="33"/>
                      </a:lnTo>
                      <a:lnTo>
                        <a:pt x="2" y="6"/>
                      </a:lnTo>
                      <a:lnTo>
                        <a:pt x="4" y="3"/>
                      </a:lnTo>
                      <a:lnTo>
                        <a:pt x="10" y="1"/>
                      </a:lnTo>
                      <a:lnTo>
                        <a:pt x="12" y="0"/>
                      </a:lnTo>
                      <a:lnTo>
                        <a:pt x="35" y="1"/>
                      </a:lnTo>
                      <a:lnTo>
                        <a:pt x="40" y="3"/>
                      </a:lnTo>
                      <a:lnTo>
                        <a:pt x="41" y="6"/>
                      </a:lnTo>
                      <a:lnTo>
                        <a:pt x="38" y="10"/>
                      </a:lnTo>
                      <a:lnTo>
                        <a:pt x="43" y="8"/>
                      </a:lnTo>
                      <a:lnTo>
                        <a:pt x="43" y="10"/>
                      </a:lnTo>
                      <a:lnTo>
                        <a:pt x="40" y="11"/>
                      </a:lnTo>
                      <a:lnTo>
                        <a:pt x="43" y="11"/>
                      </a:lnTo>
                      <a:lnTo>
                        <a:pt x="43" y="11"/>
                      </a:lnTo>
                      <a:lnTo>
                        <a:pt x="43" y="34"/>
                      </a:lnTo>
                      <a:lnTo>
                        <a:pt x="40" y="34"/>
                      </a:lnTo>
                      <a:lnTo>
                        <a:pt x="43" y="34"/>
                      </a:lnTo>
                      <a:lnTo>
                        <a:pt x="43" y="38"/>
                      </a:lnTo>
                      <a:lnTo>
                        <a:pt x="38" y="36"/>
                      </a:lnTo>
                      <a:lnTo>
                        <a:pt x="41" y="38"/>
                      </a:lnTo>
                      <a:lnTo>
                        <a:pt x="41" y="39"/>
                      </a:lnTo>
                      <a:lnTo>
                        <a:pt x="38" y="38"/>
                      </a:lnTo>
                      <a:lnTo>
                        <a:pt x="41" y="41"/>
                      </a:lnTo>
                      <a:lnTo>
                        <a:pt x="37" y="43"/>
                      </a:lnTo>
                      <a:lnTo>
                        <a:pt x="32" y="44"/>
                      </a:lnTo>
                      <a:close/>
                      <a:moveTo>
                        <a:pt x="10" y="36"/>
                      </a:moveTo>
                      <a:lnTo>
                        <a:pt x="12" y="36"/>
                      </a:lnTo>
                      <a:lnTo>
                        <a:pt x="32" y="36"/>
                      </a:lnTo>
                      <a:lnTo>
                        <a:pt x="32" y="39"/>
                      </a:lnTo>
                      <a:lnTo>
                        <a:pt x="32" y="36"/>
                      </a:lnTo>
                      <a:lnTo>
                        <a:pt x="33" y="36"/>
                      </a:lnTo>
                      <a:lnTo>
                        <a:pt x="33" y="34"/>
                      </a:lnTo>
                      <a:lnTo>
                        <a:pt x="35" y="33"/>
                      </a:lnTo>
                      <a:lnTo>
                        <a:pt x="35" y="13"/>
                      </a:lnTo>
                      <a:lnTo>
                        <a:pt x="35" y="11"/>
                      </a:lnTo>
                      <a:lnTo>
                        <a:pt x="38" y="8"/>
                      </a:lnTo>
                      <a:lnTo>
                        <a:pt x="35" y="10"/>
                      </a:lnTo>
                      <a:lnTo>
                        <a:pt x="33" y="10"/>
                      </a:lnTo>
                      <a:lnTo>
                        <a:pt x="32" y="10"/>
                      </a:lnTo>
                      <a:lnTo>
                        <a:pt x="12" y="10"/>
                      </a:lnTo>
                      <a:lnTo>
                        <a:pt x="10" y="5"/>
                      </a:lnTo>
                      <a:lnTo>
                        <a:pt x="10" y="6"/>
                      </a:lnTo>
                      <a:lnTo>
                        <a:pt x="12" y="10"/>
                      </a:lnTo>
                      <a:lnTo>
                        <a:pt x="10" y="10"/>
                      </a:lnTo>
                      <a:lnTo>
                        <a:pt x="9" y="5"/>
                      </a:lnTo>
                      <a:lnTo>
                        <a:pt x="10" y="10"/>
                      </a:lnTo>
                      <a:lnTo>
                        <a:pt x="9" y="10"/>
                      </a:lnTo>
                      <a:lnTo>
                        <a:pt x="5" y="8"/>
                      </a:lnTo>
                      <a:lnTo>
                        <a:pt x="9" y="11"/>
                      </a:lnTo>
                      <a:lnTo>
                        <a:pt x="9" y="11"/>
                      </a:lnTo>
                      <a:lnTo>
                        <a:pt x="9" y="11"/>
                      </a:lnTo>
                      <a:lnTo>
                        <a:pt x="9" y="33"/>
                      </a:lnTo>
                      <a:lnTo>
                        <a:pt x="9" y="34"/>
                      </a:lnTo>
                      <a:lnTo>
                        <a:pt x="5" y="36"/>
                      </a:lnTo>
                      <a:lnTo>
                        <a:pt x="9" y="34"/>
                      </a:lnTo>
                      <a:lnTo>
                        <a:pt x="7" y="38"/>
                      </a:lnTo>
                      <a:lnTo>
                        <a:pt x="10" y="34"/>
                      </a:lnTo>
                      <a:lnTo>
                        <a:pt x="7" y="39"/>
                      </a:lnTo>
                      <a:lnTo>
                        <a:pt x="10" y="36"/>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5" name="Freeform 909"/>
                <p:cNvSpPr>
                  <a:spLocks noEditPoints="1"/>
                </p:cNvSpPr>
                <p:nvPr/>
              </p:nvSpPr>
              <p:spPr bwMode="auto">
                <a:xfrm>
                  <a:off x="8285137" y="3241835"/>
                  <a:ext cx="44428" cy="35971"/>
                </a:xfrm>
                <a:custGeom>
                  <a:avLst/>
                  <a:gdLst/>
                  <a:ahLst/>
                  <a:cxnLst>
                    <a:cxn ang="0">
                      <a:pos x="9" y="44"/>
                    </a:cxn>
                    <a:cxn ang="0">
                      <a:pos x="9" y="44"/>
                    </a:cxn>
                    <a:cxn ang="0">
                      <a:pos x="2" y="36"/>
                    </a:cxn>
                    <a:cxn ang="0">
                      <a:pos x="5" y="34"/>
                    </a:cxn>
                    <a:cxn ang="0">
                      <a:pos x="0" y="33"/>
                    </a:cxn>
                    <a:cxn ang="0">
                      <a:pos x="5" y="10"/>
                    </a:cxn>
                    <a:cxn ang="0">
                      <a:pos x="4" y="6"/>
                    </a:cxn>
                    <a:cxn ang="0">
                      <a:pos x="9" y="6"/>
                    </a:cxn>
                    <a:cxn ang="0">
                      <a:pos x="13" y="0"/>
                    </a:cxn>
                    <a:cxn ang="0">
                      <a:pos x="41" y="3"/>
                    </a:cxn>
                    <a:cxn ang="0">
                      <a:pos x="38" y="8"/>
                    </a:cxn>
                    <a:cxn ang="0">
                      <a:pos x="43" y="6"/>
                    </a:cxn>
                    <a:cxn ang="0">
                      <a:pos x="43" y="8"/>
                    </a:cxn>
                    <a:cxn ang="0">
                      <a:pos x="40" y="11"/>
                    </a:cxn>
                    <a:cxn ang="0">
                      <a:pos x="45" y="11"/>
                    </a:cxn>
                    <a:cxn ang="0">
                      <a:pos x="40" y="34"/>
                    </a:cxn>
                    <a:cxn ang="0">
                      <a:pos x="43" y="38"/>
                    </a:cxn>
                    <a:cxn ang="0">
                      <a:pos x="43" y="38"/>
                    </a:cxn>
                    <a:cxn ang="0">
                      <a:pos x="38" y="38"/>
                    </a:cxn>
                    <a:cxn ang="0">
                      <a:pos x="38" y="43"/>
                    </a:cxn>
                    <a:cxn ang="0">
                      <a:pos x="33" y="36"/>
                    </a:cxn>
                    <a:cxn ang="0">
                      <a:pos x="33" y="36"/>
                    </a:cxn>
                    <a:cxn ang="0">
                      <a:pos x="36" y="39"/>
                    </a:cxn>
                    <a:cxn ang="0">
                      <a:pos x="38" y="38"/>
                    </a:cxn>
                    <a:cxn ang="0">
                      <a:pos x="38" y="38"/>
                    </a:cxn>
                    <a:cxn ang="0">
                      <a:pos x="36" y="33"/>
                    </a:cxn>
                    <a:cxn ang="0">
                      <a:pos x="36" y="33"/>
                    </a:cxn>
                    <a:cxn ang="0">
                      <a:pos x="35" y="10"/>
                    </a:cxn>
                    <a:cxn ang="0">
                      <a:pos x="33" y="5"/>
                    </a:cxn>
                    <a:cxn ang="0">
                      <a:pos x="13" y="10"/>
                    </a:cxn>
                    <a:cxn ang="0">
                      <a:pos x="12" y="10"/>
                    </a:cxn>
                    <a:cxn ang="0">
                      <a:pos x="12" y="10"/>
                    </a:cxn>
                    <a:cxn ang="0">
                      <a:pos x="9" y="8"/>
                    </a:cxn>
                    <a:cxn ang="0">
                      <a:pos x="10" y="10"/>
                    </a:cxn>
                    <a:cxn ang="0">
                      <a:pos x="10" y="11"/>
                    </a:cxn>
                    <a:cxn ang="0">
                      <a:pos x="10" y="33"/>
                    </a:cxn>
                    <a:cxn ang="0">
                      <a:pos x="10" y="34"/>
                    </a:cxn>
                    <a:cxn ang="0">
                      <a:pos x="10" y="34"/>
                    </a:cxn>
                    <a:cxn ang="0">
                      <a:pos x="10" y="34"/>
                    </a:cxn>
                    <a:cxn ang="0">
                      <a:pos x="33" y="36"/>
                    </a:cxn>
                  </a:cxnLst>
                  <a:rect l="0" t="0" r="r" b="b"/>
                  <a:pathLst>
                    <a:path w="45" h="44">
                      <a:moveTo>
                        <a:pt x="33" y="44"/>
                      </a:moveTo>
                      <a:lnTo>
                        <a:pt x="9" y="44"/>
                      </a:lnTo>
                      <a:lnTo>
                        <a:pt x="10" y="39"/>
                      </a:lnTo>
                      <a:lnTo>
                        <a:pt x="9" y="44"/>
                      </a:lnTo>
                      <a:lnTo>
                        <a:pt x="4" y="41"/>
                      </a:lnTo>
                      <a:lnTo>
                        <a:pt x="2" y="36"/>
                      </a:lnTo>
                      <a:lnTo>
                        <a:pt x="0" y="34"/>
                      </a:lnTo>
                      <a:lnTo>
                        <a:pt x="5" y="34"/>
                      </a:lnTo>
                      <a:lnTo>
                        <a:pt x="0" y="34"/>
                      </a:lnTo>
                      <a:lnTo>
                        <a:pt x="0" y="33"/>
                      </a:lnTo>
                      <a:lnTo>
                        <a:pt x="2" y="10"/>
                      </a:lnTo>
                      <a:lnTo>
                        <a:pt x="5" y="10"/>
                      </a:lnTo>
                      <a:lnTo>
                        <a:pt x="2" y="8"/>
                      </a:lnTo>
                      <a:lnTo>
                        <a:pt x="4" y="6"/>
                      </a:lnTo>
                      <a:lnTo>
                        <a:pt x="7" y="3"/>
                      </a:lnTo>
                      <a:lnTo>
                        <a:pt x="9" y="6"/>
                      </a:lnTo>
                      <a:lnTo>
                        <a:pt x="7" y="1"/>
                      </a:lnTo>
                      <a:lnTo>
                        <a:pt x="13" y="0"/>
                      </a:lnTo>
                      <a:lnTo>
                        <a:pt x="36" y="1"/>
                      </a:lnTo>
                      <a:lnTo>
                        <a:pt x="41" y="3"/>
                      </a:lnTo>
                      <a:lnTo>
                        <a:pt x="41" y="5"/>
                      </a:lnTo>
                      <a:lnTo>
                        <a:pt x="38" y="8"/>
                      </a:lnTo>
                      <a:lnTo>
                        <a:pt x="41" y="5"/>
                      </a:lnTo>
                      <a:lnTo>
                        <a:pt x="43" y="6"/>
                      </a:lnTo>
                      <a:lnTo>
                        <a:pt x="40" y="10"/>
                      </a:lnTo>
                      <a:lnTo>
                        <a:pt x="43" y="8"/>
                      </a:lnTo>
                      <a:lnTo>
                        <a:pt x="45" y="10"/>
                      </a:lnTo>
                      <a:lnTo>
                        <a:pt x="40" y="11"/>
                      </a:lnTo>
                      <a:lnTo>
                        <a:pt x="45" y="11"/>
                      </a:lnTo>
                      <a:lnTo>
                        <a:pt x="45" y="11"/>
                      </a:lnTo>
                      <a:lnTo>
                        <a:pt x="45" y="34"/>
                      </a:lnTo>
                      <a:lnTo>
                        <a:pt x="40" y="34"/>
                      </a:lnTo>
                      <a:lnTo>
                        <a:pt x="45" y="34"/>
                      </a:lnTo>
                      <a:lnTo>
                        <a:pt x="43" y="38"/>
                      </a:lnTo>
                      <a:lnTo>
                        <a:pt x="40" y="36"/>
                      </a:lnTo>
                      <a:lnTo>
                        <a:pt x="43" y="38"/>
                      </a:lnTo>
                      <a:lnTo>
                        <a:pt x="41" y="39"/>
                      </a:lnTo>
                      <a:lnTo>
                        <a:pt x="38" y="38"/>
                      </a:lnTo>
                      <a:lnTo>
                        <a:pt x="41" y="41"/>
                      </a:lnTo>
                      <a:lnTo>
                        <a:pt x="38" y="43"/>
                      </a:lnTo>
                      <a:lnTo>
                        <a:pt x="33" y="44"/>
                      </a:lnTo>
                      <a:close/>
                      <a:moveTo>
                        <a:pt x="33" y="36"/>
                      </a:moveTo>
                      <a:lnTo>
                        <a:pt x="33" y="39"/>
                      </a:lnTo>
                      <a:lnTo>
                        <a:pt x="33" y="36"/>
                      </a:lnTo>
                      <a:lnTo>
                        <a:pt x="33" y="36"/>
                      </a:lnTo>
                      <a:lnTo>
                        <a:pt x="36" y="39"/>
                      </a:lnTo>
                      <a:lnTo>
                        <a:pt x="35" y="34"/>
                      </a:lnTo>
                      <a:lnTo>
                        <a:pt x="38" y="38"/>
                      </a:lnTo>
                      <a:lnTo>
                        <a:pt x="35" y="34"/>
                      </a:lnTo>
                      <a:lnTo>
                        <a:pt x="38" y="38"/>
                      </a:lnTo>
                      <a:lnTo>
                        <a:pt x="35" y="34"/>
                      </a:lnTo>
                      <a:lnTo>
                        <a:pt x="36" y="33"/>
                      </a:lnTo>
                      <a:lnTo>
                        <a:pt x="40" y="34"/>
                      </a:lnTo>
                      <a:lnTo>
                        <a:pt x="36" y="33"/>
                      </a:lnTo>
                      <a:lnTo>
                        <a:pt x="36" y="11"/>
                      </a:lnTo>
                      <a:lnTo>
                        <a:pt x="35" y="10"/>
                      </a:lnTo>
                      <a:lnTo>
                        <a:pt x="33" y="10"/>
                      </a:lnTo>
                      <a:lnTo>
                        <a:pt x="33" y="5"/>
                      </a:lnTo>
                      <a:lnTo>
                        <a:pt x="33" y="10"/>
                      </a:lnTo>
                      <a:lnTo>
                        <a:pt x="13" y="10"/>
                      </a:lnTo>
                      <a:lnTo>
                        <a:pt x="12" y="5"/>
                      </a:lnTo>
                      <a:lnTo>
                        <a:pt x="12" y="10"/>
                      </a:lnTo>
                      <a:lnTo>
                        <a:pt x="10" y="5"/>
                      </a:lnTo>
                      <a:lnTo>
                        <a:pt x="12" y="10"/>
                      </a:lnTo>
                      <a:lnTo>
                        <a:pt x="10" y="10"/>
                      </a:lnTo>
                      <a:lnTo>
                        <a:pt x="9" y="8"/>
                      </a:lnTo>
                      <a:lnTo>
                        <a:pt x="7" y="6"/>
                      </a:lnTo>
                      <a:lnTo>
                        <a:pt x="10" y="10"/>
                      </a:lnTo>
                      <a:lnTo>
                        <a:pt x="5" y="10"/>
                      </a:lnTo>
                      <a:lnTo>
                        <a:pt x="10" y="11"/>
                      </a:lnTo>
                      <a:lnTo>
                        <a:pt x="10" y="11"/>
                      </a:lnTo>
                      <a:lnTo>
                        <a:pt x="10" y="33"/>
                      </a:lnTo>
                      <a:lnTo>
                        <a:pt x="10" y="34"/>
                      </a:lnTo>
                      <a:lnTo>
                        <a:pt x="10" y="34"/>
                      </a:lnTo>
                      <a:lnTo>
                        <a:pt x="10" y="34"/>
                      </a:lnTo>
                      <a:lnTo>
                        <a:pt x="10" y="34"/>
                      </a:lnTo>
                      <a:lnTo>
                        <a:pt x="7" y="36"/>
                      </a:lnTo>
                      <a:lnTo>
                        <a:pt x="10" y="34"/>
                      </a:lnTo>
                      <a:lnTo>
                        <a:pt x="12" y="36"/>
                      </a:lnTo>
                      <a:lnTo>
                        <a:pt x="33" y="36"/>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6" name="Freeform 910"/>
                <p:cNvSpPr>
                  <a:spLocks/>
                </p:cNvSpPr>
                <p:nvPr/>
              </p:nvSpPr>
              <p:spPr bwMode="auto">
                <a:xfrm>
                  <a:off x="8188384" y="2892749"/>
                  <a:ext cx="291246" cy="443102"/>
                </a:xfrm>
                <a:custGeom>
                  <a:avLst/>
                  <a:gdLst/>
                  <a:ahLst/>
                  <a:cxnLst>
                    <a:cxn ang="0">
                      <a:pos x="26" y="542"/>
                    </a:cxn>
                    <a:cxn ang="0">
                      <a:pos x="21" y="542"/>
                    </a:cxn>
                    <a:cxn ang="0">
                      <a:pos x="13" y="539"/>
                    </a:cxn>
                    <a:cxn ang="0">
                      <a:pos x="8" y="534"/>
                    </a:cxn>
                    <a:cxn ang="0">
                      <a:pos x="1" y="527"/>
                    </a:cxn>
                    <a:cxn ang="0">
                      <a:pos x="0" y="519"/>
                    </a:cxn>
                    <a:cxn ang="0">
                      <a:pos x="0" y="514"/>
                    </a:cxn>
                    <a:cxn ang="0">
                      <a:pos x="0" y="24"/>
                    </a:cxn>
                    <a:cxn ang="0">
                      <a:pos x="1" y="18"/>
                    </a:cxn>
                    <a:cxn ang="0">
                      <a:pos x="5" y="11"/>
                    </a:cxn>
                    <a:cxn ang="0">
                      <a:pos x="10" y="6"/>
                    </a:cxn>
                    <a:cxn ang="0">
                      <a:pos x="16" y="1"/>
                    </a:cxn>
                    <a:cxn ang="0">
                      <a:pos x="24" y="0"/>
                    </a:cxn>
                    <a:cxn ang="0">
                      <a:pos x="26" y="0"/>
                    </a:cxn>
                    <a:cxn ang="0">
                      <a:pos x="268" y="0"/>
                    </a:cxn>
                    <a:cxn ang="0">
                      <a:pos x="274" y="1"/>
                    </a:cxn>
                    <a:cxn ang="0">
                      <a:pos x="281" y="3"/>
                    </a:cxn>
                    <a:cxn ang="0">
                      <a:pos x="286" y="8"/>
                    </a:cxn>
                    <a:cxn ang="0">
                      <a:pos x="291" y="13"/>
                    </a:cxn>
                    <a:cxn ang="0">
                      <a:pos x="294" y="19"/>
                    </a:cxn>
                    <a:cxn ang="0">
                      <a:pos x="295" y="26"/>
                    </a:cxn>
                    <a:cxn ang="0">
                      <a:pos x="295" y="28"/>
                    </a:cxn>
                    <a:cxn ang="0">
                      <a:pos x="295" y="253"/>
                    </a:cxn>
                    <a:cxn ang="0">
                      <a:pos x="287" y="253"/>
                    </a:cxn>
                    <a:cxn ang="0">
                      <a:pos x="286" y="24"/>
                    </a:cxn>
                    <a:cxn ang="0">
                      <a:pos x="282" y="16"/>
                    </a:cxn>
                    <a:cxn ang="0">
                      <a:pos x="277" y="11"/>
                    </a:cxn>
                    <a:cxn ang="0">
                      <a:pos x="271" y="10"/>
                    </a:cxn>
                    <a:cxn ang="0">
                      <a:pos x="268" y="8"/>
                    </a:cxn>
                    <a:cxn ang="0">
                      <a:pos x="23" y="10"/>
                    </a:cxn>
                    <a:cxn ang="0">
                      <a:pos x="16" y="13"/>
                    </a:cxn>
                    <a:cxn ang="0">
                      <a:pos x="11" y="18"/>
                    </a:cxn>
                    <a:cxn ang="0">
                      <a:pos x="8" y="24"/>
                    </a:cxn>
                    <a:cxn ang="0">
                      <a:pos x="8" y="28"/>
                    </a:cxn>
                    <a:cxn ang="0">
                      <a:pos x="8" y="517"/>
                    </a:cxn>
                    <a:cxn ang="0">
                      <a:pos x="10" y="524"/>
                    </a:cxn>
                    <a:cxn ang="0">
                      <a:pos x="16" y="530"/>
                    </a:cxn>
                    <a:cxn ang="0">
                      <a:pos x="21" y="532"/>
                    </a:cxn>
                    <a:cxn ang="0">
                      <a:pos x="26" y="534"/>
                    </a:cxn>
                    <a:cxn ang="0">
                      <a:pos x="271" y="534"/>
                    </a:cxn>
                    <a:cxn ang="0">
                      <a:pos x="272" y="542"/>
                    </a:cxn>
                    <a:cxn ang="0">
                      <a:pos x="269" y="542"/>
                    </a:cxn>
                    <a:cxn ang="0">
                      <a:pos x="26" y="542"/>
                    </a:cxn>
                  </a:cxnLst>
                  <a:rect l="0" t="0" r="r" b="b"/>
                  <a:pathLst>
                    <a:path w="295" h="542">
                      <a:moveTo>
                        <a:pt x="26" y="542"/>
                      </a:moveTo>
                      <a:lnTo>
                        <a:pt x="21" y="542"/>
                      </a:lnTo>
                      <a:lnTo>
                        <a:pt x="13" y="539"/>
                      </a:lnTo>
                      <a:lnTo>
                        <a:pt x="8" y="534"/>
                      </a:lnTo>
                      <a:lnTo>
                        <a:pt x="1" y="527"/>
                      </a:lnTo>
                      <a:lnTo>
                        <a:pt x="0" y="519"/>
                      </a:lnTo>
                      <a:lnTo>
                        <a:pt x="0" y="514"/>
                      </a:lnTo>
                      <a:lnTo>
                        <a:pt x="0" y="24"/>
                      </a:lnTo>
                      <a:lnTo>
                        <a:pt x="1" y="18"/>
                      </a:lnTo>
                      <a:lnTo>
                        <a:pt x="5" y="11"/>
                      </a:lnTo>
                      <a:lnTo>
                        <a:pt x="10" y="6"/>
                      </a:lnTo>
                      <a:lnTo>
                        <a:pt x="16" y="1"/>
                      </a:lnTo>
                      <a:lnTo>
                        <a:pt x="24" y="0"/>
                      </a:lnTo>
                      <a:lnTo>
                        <a:pt x="26" y="0"/>
                      </a:lnTo>
                      <a:lnTo>
                        <a:pt x="268" y="0"/>
                      </a:lnTo>
                      <a:lnTo>
                        <a:pt x="274" y="1"/>
                      </a:lnTo>
                      <a:lnTo>
                        <a:pt x="281" y="3"/>
                      </a:lnTo>
                      <a:lnTo>
                        <a:pt x="286" y="8"/>
                      </a:lnTo>
                      <a:lnTo>
                        <a:pt x="291" y="13"/>
                      </a:lnTo>
                      <a:lnTo>
                        <a:pt x="294" y="19"/>
                      </a:lnTo>
                      <a:lnTo>
                        <a:pt x="295" y="26"/>
                      </a:lnTo>
                      <a:lnTo>
                        <a:pt x="295" y="28"/>
                      </a:lnTo>
                      <a:lnTo>
                        <a:pt x="295" y="253"/>
                      </a:lnTo>
                      <a:lnTo>
                        <a:pt x="287" y="253"/>
                      </a:lnTo>
                      <a:lnTo>
                        <a:pt x="286" y="24"/>
                      </a:lnTo>
                      <a:lnTo>
                        <a:pt x="282" y="16"/>
                      </a:lnTo>
                      <a:lnTo>
                        <a:pt x="277" y="11"/>
                      </a:lnTo>
                      <a:lnTo>
                        <a:pt x="271" y="10"/>
                      </a:lnTo>
                      <a:lnTo>
                        <a:pt x="268" y="8"/>
                      </a:lnTo>
                      <a:lnTo>
                        <a:pt x="23" y="10"/>
                      </a:lnTo>
                      <a:lnTo>
                        <a:pt x="16" y="13"/>
                      </a:lnTo>
                      <a:lnTo>
                        <a:pt x="11" y="18"/>
                      </a:lnTo>
                      <a:lnTo>
                        <a:pt x="8" y="24"/>
                      </a:lnTo>
                      <a:lnTo>
                        <a:pt x="8" y="28"/>
                      </a:lnTo>
                      <a:lnTo>
                        <a:pt x="8" y="517"/>
                      </a:lnTo>
                      <a:lnTo>
                        <a:pt x="10" y="524"/>
                      </a:lnTo>
                      <a:lnTo>
                        <a:pt x="16" y="530"/>
                      </a:lnTo>
                      <a:lnTo>
                        <a:pt x="21" y="532"/>
                      </a:lnTo>
                      <a:lnTo>
                        <a:pt x="26" y="534"/>
                      </a:lnTo>
                      <a:lnTo>
                        <a:pt x="271" y="534"/>
                      </a:lnTo>
                      <a:lnTo>
                        <a:pt x="272" y="542"/>
                      </a:lnTo>
                      <a:lnTo>
                        <a:pt x="269" y="542"/>
                      </a:lnTo>
                      <a:lnTo>
                        <a:pt x="26" y="542"/>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7" name="Freeform 911"/>
                <p:cNvSpPr>
                  <a:spLocks noEditPoints="1"/>
                </p:cNvSpPr>
                <p:nvPr/>
              </p:nvSpPr>
              <p:spPr bwMode="auto">
                <a:xfrm>
                  <a:off x="8231824" y="2954064"/>
                  <a:ext cx="204366" cy="53957"/>
                </a:xfrm>
                <a:custGeom>
                  <a:avLst/>
                  <a:gdLst/>
                  <a:ahLst/>
                  <a:cxnLst>
                    <a:cxn ang="0">
                      <a:pos x="10" y="66"/>
                    </a:cxn>
                    <a:cxn ang="0">
                      <a:pos x="8" y="64"/>
                    </a:cxn>
                    <a:cxn ang="0">
                      <a:pos x="5" y="63"/>
                    </a:cxn>
                    <a:cxn ang="0">
                      <a:pos x="2" y="59"/>
                    </a:cxn>
                    <a:cxn ang="0">
                      <a:pos x="0" y="53"/>
                    </a:cxn>
                    <a:cxn ang="0">
                      <a:pos x="2" y="10"/>
                    </a:cxn>
                    <a:cxn ang="0">
                      <a:pos x="5" y="5"/>
                    </a:cxn>
                    <a:cxn ang="0">
                      <a:pos x="8" y="2"/>
                    </a:cxn>
                    <a:cxn ang="0">
                      <a:pos x="194" y="0"/>
                    </a:cxn>
                    <a:cxn ang="0">
                      <a:pos x="199" y="2"/>
                    </a:cxn>
                    <a:cxn ang="0">
                      <a:pos x="202" y="13"/>
                    </a:cxn>
                    <a:cxn ang="0">
                      <a:pos x="207" y="13"/>
                    </a:cxn>
                    <a:cxn ang="0">
                      <a:pos x="207" y="15"/>
                    </a:cxn>
                    <a:cxn ang="0">
                      <a:pos x="205" y="59"/>
                    </a:cxn>
                    <a:cxn ang="0">
                      <a:pos x="202" y="63"/>
                    </a:cxn>
                    <a:cxn ang="0">
                      <a:pos x="201" y="64"/>
                    </a:cxn>
                    <a:cxn ang="0">
                      <a:pos x="199" y="64"/>
                    </a:cxn>
                    <a:cxn ang="0">
                      <a:pos x="192" y="66"/>
                    </a:cxn>
                    <a:cxn ang="0">
                      <a:pos x="192" y="63"/>
                    </a:cxn>
                    <a:cxn ang="0">
                      <a:pos x="194" y="58"/>
                    </a:cxn>
                    <a:cxn ang="0">
                      <a:pos x="202" y="56"/>
                    </a:cxn>
                    <a:cxn ang="0">
                      <a:pos x="199" y="53"/>
                    </a:cxn>
                    <a:cxn ang="0">
                      <a:pos x="202" y="51"/>
                    </a:cxn>
                    <a:cxn ang="0">
                      <a:pos x="202" y="10"/>
                    </a:cxn>
                    <a:cxn ang="0">
                      <a:pos x="197" y="12"/>
                    </a:cxn>
                    <a:cxn ang="0">
                      <a:pos x="199" y="8"/>
                    </a:cxn>
                    <a:cxn ang="0">
                      <a:pos x="196" y="10"/>
                    </a:cxn>
                    <a:cxn ang="0">
                      <a:pos x="194" y="10"/>
                    </a:cxn>
                    <a:cxn ang="0">
                      <a:pos x="192" y="5"/>
                    </a:cxn>
                    <a:cxn ang="0">
                      <a:pos x="13" y="5"/>
                    </a:cxn>
                    <a:cxn ang="0">
                      <a:pos x="13" y="10"/>
                    </a:cxn>
                    <a:cxn ang="0">
                      <a:pos x="12" y="10"/>
                    </a:cxn>
                    <a:cxn ang="0">
                      <a:pos x="7" y="8"/>
                    </a:cxn>
                    <a:cxn ang="0">
                      <a:pos x="5" y="10"/>
                    </a:cxn>
                    <a:cxn ang="0">
                      <a:pos x="5" y="13"/>
                    </a:cxn>
                    <a:cxn ang="0">
                      <a:pos x="8" y="15"/>
                    </a:cxn>
                    <a:cxn ang="0">
                      <a:pos x="8" y="51"/>
                    </a:cxn>
                    <a:cxn ang="0">
                      <a:pos x="3" y="53"/>
                    </a:cxn>
                    <a:cxn ang="0">
                      <a:pos x="8" y="53"/>
                    </a:cxn>
                    <a:cxn ang="0">
                      <a:pos x="10" y="54"/>
                    </a:cxn>
                    <a:cxn ang="0">
                      <a:pos x="7" y="59"/>
                    </a:cxn>
                    <a:cxn ang="0">
                      <a:pos x="12" y="56"/>
                    </a:cxn>
                    <a:cxn ang="0">
                      <a:pos x="13" y="58"/>
                    </a:cxn>
                    <a:cxn ang="0">
                      <a:pos x="192" y="58"/>
                    </a:cxn>
                  </a:cxnLst>
                  <a:rect l="0" t="0" r="r" b="b"/>
                  <a:pathLst>
                    <a:path w="207" h="66">
                      <a:moveTo>
                        <a:pt x="192" y="66"/>
                      </a:moveTo>
                      <a:lnTo>
                        <a:pt x="10" y="66"/>
                      </a:lnTo>
                      <a:lnTo>
                        <a:pt x="10" y="66"/>
                      </a:lnTo>
                      <a:lnTo>
                        <a:pt x="10" y="61"/>
                      </a:lnTo>
                      <a:lnTo>
                        <a:pt x="8" y="66"/>
                      </a:lnTo>
                      <a:lnTo>
                        <a:pt x="8" y="64"/>
                      </a:lnTo>
                      <a:lnTo>
                        <a:pt x="10" y="61"/>
                      </a:lnTo>
                      <a:lnTo>
                        <a:pt x="7" y="64"/>
                      </a:lnTo>
                      <a:lnTo>
                        <a:pt x="5" y="63"/>
                      </a:lnTo>
                      <a:lnTo>
                        <a:pt x="7" y="59"/>
                      </a:lnTo>
                      <a:lnTo>
                        <a:pt x="3" y="61"/>
                      </a:lnTo>
                      <a:lnTo>
                        <a:pt x="2" y="59"/>
                      </a:lnTo>
                      <a:lnTo>
                        <a:pt x="5" y="56"/>
                      </a:lnTo>
                      <a:lnTo>
                        <a:pt x="2" y="58"/>
                      </a:lnTo>
                      <a:lnTo>
                        <a:pt x="0" y="53"/>
                      </a:lnTo>
                      <a:lnTo>
                        <a:pt x="0" y="51"/>
                      </a:lnTo>
                      <a:lnTo>
                        <a:pt x="0" y="10"/>
                      </a:lnTo>
                      <a:lnTo>
                        <a:pt x="2" y="10"/>
                      </a:lnTo>
                      <a:lnTo>
                        <a:pt x="5" y="10"/>
                      </a:lnTo>
                      <a:lnTo>
                        <a:pt x="2" y="8"/>
                      </a:lnTo>
                      <a:lnTo>
                        <a:pt x="5" y="5"/>
                      </a:lnTo>
                      <a:lnTo>
                        <a:pt x="7" y="2"/>
                      </a:lnTo>
                      <a:lnTo>
                        <a:pt x="10" y="7"/>
                      </a:lnTo>
                      <a:lnTo>
                        <a:pt x="8" y="2"/>
                      </a:lnTo>
                      <a:lnTo>
                        <a:pt x="13" y="0"/>
                      </a:lnTo>
                      <a:lnTo>
                        <a:pt x="15" y="0"/>
                      </a:lnTo>
                      <a:lnTo>
                        <a:pt x="194" y="0"/>
                      </a:lnTo>
                      <a:lnTo>
                        <a:pt x="199" y="2"/>
                      </a:lnTo>
                      <a:lnTo>
                        <a:pt x="197" y="7"/>
                      </a:lnTo>
                      <a:lnTo>
                        <a:pt x="199" y="2"/>
                      </a:lnTo>
                      <a:lnTo>
                        <a:pt x="204" y="7"/>
                      </a:lnTo>
                      <a:lnTo>
                        <a:pt x="205" y="10"/>
                      </a:lnTo>
                      <a:lnTo>
                        <a:pt x="202" y="13"/>
                      </a:lnTo>
                      <a:lnTo>
                        <a:pt x="207" y="12"/>
                      </a:lnTo>
                      <a:lnTo>
                        <a:pt x="202" y="13"/>
                      </a:lnTo>
                      <a:lnTo>
                        <a:pt x="207" y="13"/>
                      </a:lnTo>
                      <a:lnTo>
                        <a:pt x="207" y="13"/>
                      </a:lnTo>
                      <a:lnTo>
                        <a:pt x="202" y="15"/>
                      </a:lnTo>
                      <a:lnTo>
                        <a:pt x="207" y="15"/>
                      </a:lnTo>
                      <a:lnTo>
                        <a:pt x="207" y="17"/>
                      </a:lnTo>
                      <a:lnTo>
                        <a:pt x="207" y="54"/>
                      </a:lnTo>
                      <a:lnTo>
                        <a:pt x="205" y="59"/>
                      </a:lnTo>
                      <a:lnTo>
                        <a:pt x="202" y="61"/>
                      </a:lnTo>
                      <a:lnTo>
                        <a:pt x="199" y="59"/>
                      </a:lnTo>
                      <a:lnTo>
                        <a:pt x="202" y="63"/>
                      </a:lnTo>
                      <a:lnTo>
                        <a:pt x="201" y="63"/>
                      </a:lnTo>
                      <a:lnTo>
                        <a:pt x="197" y="59"/>
                      </a:lnTo>
                      <a:lnTo>
                        <a:pt x="201" y="64"/>
                      </a:lnTo>
                      <a:lnTo>
                        <a:pt x="199" y="64"/>
                      </a:lnTo>
                      <a:lnTo>
                        <a:pt x="197" y="61"/>
                      </a:lnTo>
                      <a:lnTo>
                        <a:pt x="199" y="64"/>
                      </a:lnTo>
                      <a:lnTo>
                        <a:pt x="196" y="61"/>
                      </a:lnTo>
                      <a:lnTo>
                        <a:pt x="197" y="64"/>
                      </a:lnTo>
                      <a:lnTo>
                        <a:pt x="192" y="66"/>
                      </a:lnTo>
                      <a:lnTo>
                        <a:pt x="192" y="66"/>
                      </a:lnTo>
                      <a:close/>
                      <a:moveTo>
                        <a:pt x="192" y="58"/>
                      </a:moveTo>
                      <a:lnTo>
                        <a:pt x="192" y="63"/>
                      </a:lnTo>
                      <a:lnTo>
                        <a:pt x="192" y="58"/>
                      </a:lnTo>
                      <a:lnTo>
                        <a:pt x="194" y="61"/>
                      </a:lnTo>
                      <a:lnTo>
                        <a:pt x="194" y="58"/>
                      </a:lnTo>
                      <a:lnTo>
                        <a:pt x="197" y="56"/>
                      </a:lnTo>
                      <a:lnTo>
                        <a:pt x="197" y="54"/>
                      </a:lnTo>
                      <a:lnTo>
                        <a:pt x="202" y="56"/>
                      </a:lnTo>
                      <a:lnTo>
                        <a:pt x="197" y="53"/>
                      </a:lnTo>
                      <a:lnTo>
                        <a:pt x="202" y="54"/>
                      </a:lnTo>
                      <a:lnTo>
                        <a:pt x="199" y="53"/>
                      </a:lnTo>
                      <a:lnTo>
                        <a:pt x="202" y="53"/>
                      </a:lnTo>
                      <a:lnTo>
                        <a:pt x="199" y="51"/>
                      </a:lnTo>
                      <a:lnTo>
                        <a:pt x="202" y="51"/>
                      </a:lnTo>
                      <a:lnTo>
                        <a:pt x="199" y="51"/>
                      </a:lnTo>
                      <a:lnTo>
                        <a:pt x="197" y="13"/>
                      </a:lnTo>
                      <a:lnTo>
                        <a:pt x="202" y="10"/>
                      </a:lnTo>
                      <a:lnTo>
                        <a:pt x="197" y="13"/>
                      </a:lnTo>
                      <a:lnTo>
                        <a:pt x="201" y="10"/>
                      </a:lnTo>
                      <a:lnTo>
                        <a:pt x="197" y="12"/>
                      </a:lnTo>
                      <a:lnTo>
                        <a:pt x="201" y="8"/>
                      </a:lnTo>
                      <a:lnTo>
                        <a:pt x="197" y="12"/>
                      </a:lnTo>
                      <a:lnTo>
                        <a:pt x="199" y="8"/>
                      </a:lnTo>
                      <a:lnTo>
                        <a:pt x="196" y="10"/>
                      </a:lnTo>
                      <a:lnTo>
                        <a:pt x="197" y="7"/>
                      </a:lnTo>
                      <a:lnTo>
                        <a:pt x="196" y="10"/>
                      </a:lnTo>
                      <a:lnTo>
                        <a:pt x="196" y="10"/>
                      </a:lnTo>
                      <a:lnTo>
                        <a:pt x="196" y="5"/>
                      </a:lnTo>
                      <a:lnTo>
                        <a:pt x="194" y="10"/>
                      </a:lnTo>
                      <a:lnTo>
                        <a:pt x="194" y="5"/>
                      </a:lnTo>
                      <a:lnTo>
                        <a:pt x="194" y="8"/>
                      </a:lnTo>
                      <a:lnTo>
                        <a:pt x="192" y="5"/>
                      </a:lnTo>
                      <a:lnTo>
                        <a:pt x="192" y="8"/>
                      </a:lnTo>
                      <a:lnTo>
                        <a:pt x="15" y="8"/>
                      </a:lnTo>
                      <a:lnTo>
                        <a:pt x="13" y="5"/>
                      </a:lnTo>
                      <a:lnTo>
                        <a:pt x="13" y="8"/>
                      </a:lnTo>
                      <a:lnTo>
                        <a:pt x="12" y="5"/>
                      </a:lnTo>
                      <a:lnTo>
                        <a:pt x="13" y="10"/>
                      </a:lnTo>
                      <a:lnTo>
                        <a:pt x="10" y="5"/>
                      </a:lnTo>
                      <a:lnTo>
                        <a:pt x="12" y="10"/>
                      </a:lnTo>
                      <a:lnTo>
                        <a:pt x="12" y="10"/>
                      </a:lnTo>
                      <a:lnTo>
                        <a:pt x="8" y="7"/>
                      </a:lnTo>
                      <a:lnTo>
                        <a:pt x="10" y="10"/>
                      </a:lnTo>
                      <a:lnTo>
                        <a:pt x="7" y="8"/>
                      </a:lnTo>
                      <a:lnTo>
                        <a:pt x="10" y="12"/>
                      </a:lnTo>
                      <a:lnTo>
                        <a:pt x="10" y="12"/>
                      </a:lnTo>
                      <a:lnTo>
                        <a:pt x="5" y="10"/>
                      </a:lnTo>
                      <a:lnTo>
                        <a:pt x="8" y="12"/>
                      </a:lnTo>
                      <a:lnTo>
                        <a:pt x="8" y="13"/>
                      </a:lnTo>
                      <a:lnTo>
                        <a:pt x="5" y="13"/>
                      </a:lnTo>
                      <a:lnTo>
                        <a:pt x="8" y="13"/>
                      </a:lnTo>
                      <a:lnTo>
                        <a:pt x="3" y="13"/>
                      </a:lnTo>
                      <a:lnTo>
                        <a:pt x="8" y="15"/>
                      </a:lnTo>
                      <a:lnTo>
                        <a:pt x="3" y="17"/>
                      </a:lnTo>
                      <a:lnTo>
                        <a:pt x="8" y="17"/>
                      </a:lnTo>
                      <a:lnTo>
                        <a:pt x="8" y="51"/>
                      </a:lnTo>
                      <a:lnTo>
                        <a:pt x="3" y="53"/>
                      </a:lnTo>
                      <a:lnTo>
                        <a:pt x="8" y="51"/>
                      </a:lnTo>
                      <a:lnTo>
                        <a:pt x="3" y="53"/>
                      </a:lnTo>
                      <a:lnTo>
                        <a:pt x="8" y="53"/>
                      </a:lnTo>
                      <a:lnTo>
                        <a:pt x="5" y="54"/>
                      </a:lnTo>
                      <a:lnTo>
                        <a:pt x="8" y="53"/>
                      </a:lnTo>
                      <a:lnTo>
                        <a:pt x="8" y="54"/>
                      </a:lnTo>
                      <a:lnTo>
                        <a:pt x="5" y="58"/>
                      </a:lnTo>
                      <a:lnTo>
                        <a:pt x="10" y="54"/>
                      </a:lnTo>
                      <a:lnTo>
                        <a:pt x="7" y="58"/>
                      </a:lnTo>
                      <a:lnTo>
                        <a:pt x="10" y="56"/>
                      </a:lnTo>
                      <a:lnTo>
                        <a:pt x="7" y="59"/>
                      </a:lnTo>
                      <a:lnTo>
                        <a:pt x="10" y="56"/>
                      </a:lnTo>
                      <a:lnTo>
                        <a:pt x="8" y="59"/>
                      </a:lnTo>
                      <a:lnTo>
                        <a:pt x="12" y="56"/>
                      </a:lnTo>
                      <a:lnTo>
                        <a:pt x="13" y="58"/>
                      </a:lnTo>
                      <a:lnTo>
                        <a:pt x="13" y="63"/>
                      </a:lnTo>
                      <a:lnTo>
                        <a:pt x="13" y="58"/>
                      </a:lnTo>
                      <a:lnTo>
                        <a:pt x="13" y="63"/>
                      </a:lnTo>
                      <a:lnTo>
                        <a:pt x="15" y="58"/>
                      </a:lnTo>
                      <a:lnTo>
                        <a:pt x="192" y="58"/>
                      </a:lnTo>
                      <a:lnTo>
                        <a:pt x="192" y="5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8" name="Freeform 912"/>
                <p:cNvSpPr>
                  <a:spLocks noEditPoints="1"/>
                </p:cNvSpPr>
                <p:nvPr/>
              </p:nvSpPr>
              <p:spPr bwMode="auto">
                <a:xfrm>
                  <a:off x="8231824" y="3021101"/>
                  <a:ext cx="204366" cy="53957"/>
                </a:xfrm>
                <a:custGeom>
                  <a:avLst/>
                  <a:gdLst/>
                  <a:ahLst/>
                  <a:cxnLst>
                    <a:cxn ang="0">
                      <a:pos x="5" y="63"/>
                    </a:cxn>
                    <a:cxn ang="0">
                      <a:pos x="2" y="56"/>
                    </a:cxn>
                    <a:cxn ang="0">
                      <a:pos x="0" y="9"/>
                    </a:cxn>
                    <a:cxn ang="0">
                      <a:pos x="2" y="7"/>
                    </a:cxn>
                    <a:cxn ang="0">
                      <a:pos x="10" y="5"/>
                    </a:cxn>
                    <a:cxn ang="0">
                      <a:pos x="10" y="5"/>
                    </a:cxn>
                    <a:cxn ang="0">
                      <a:pos x="15" y="0"/>
                    </a:cxn>
                    <a:cxn ang="0">
                      <a:pos x="196" y="5"/>
                    </a:cxn>
                    <a:cxn ang="0">
                      <a:pos x="197" y="5"/>
                    </a:cxn>
                    <a:cxn ang="0">
                      <a:pos x="201" y="2"/>
                    </a:cxn>
                    <a:cxn ang="0">
                      <a:pos x="202" y="4"/>
                    </a:cxn>
                    <a:cxn ang="0">
                      <a:pos x="207" y="15"/>
                    </a:cxn>
                    <a:cxn ang="0">
                      <a:pos x="207" y="53"/>
                    </a:cxn>
                    <a:cxn ang="0">
                      <a:pos x="205" y="55"/>
                    </a:cxn>
                    <a:cxn ang="0">
                      <a:pos x="202" y="61"/>
                    </a:cxn>
                    <a:cxn ang="0">
                      <a:pos x="201" y="63"/>
                    </a:cxn>
                    <a:cxn ang="0">
                      <a:pos x="192" y="58"/>
                    </a:cxn>
                    <a:cxn ang="0">
                      <a:pos x="194" y="61"/>
                    </a:cxn>
                    <a:cxn ang="0">
                      <a:pos x="194" y="56"/>
                    </a:cxn>
                    <a:cxn ang="0">
                      <a:pos x="197" y="60"/>
                    </a:cxn>
                    <a:cxn ang="0">
                      <a:pos x="197" y="55"/>
                    </a:cxn>
                    <a:cxn ang="0">
                      <a:pos x="197" y="53"/>
                    </a:cxn>
                    <a:cxn ang="0">
                      <a:pos x="199" y="51"/>
                    </a:cxn>
                    <a:cxn ang="0">
                      <a:pos x="199" y="15"/>
                    </a:cxn>
                    <a:cxn ang="0">
                      <a:pos x="202" y="14"/>
                    </a:cxn>
                    <a:cxn ang="0">
                      <a:pos x="197" y="12"/>
                    </a:cxn>
                    <a:cxn ang="0">
                      <a:pos x="201" y="9"/>
                    </a:cxn>
                    <a:cxn ang="0">
                      <a:pos x="197" y="10"/>
                    </a:cxn>
                    <a:cxn ang="0">
                      <a:pos x="194" y="9"/>
                    </a:cxn>
                    <a:cxn ang="0">
                      <a:pos x="192" y="4"/>
                    </a:cxn>
                    <a:cxn ang="0">
                      <a:pos x="13" y="4"/>
                    </a:cxn>
                    <a:cxn ang="0">
                      <a:pos x="13" y="9"/>
                    </a:cxn>
                    <a:cxn ang="0">
                      <a:pos x="10" y="10"/>
                    </a:cxn>
                    <a:cxn ang="0">
                      <a:pos x="10" y="10"/>
                    </a:cxn>
                    <a:cxn ang="0">
                      <a:pos x="8" y="12"/>
                    </a:cxn>
                    <a:cxn ang="0">
                      <a:pos x="3" y="14"/>
                    </a:cxn>
                    <a:cxn ang="0">
                      <a:pos x="8" y="50"/>
                    </a:cxn>
                    <a:cxn ang="0">
                      <a:pos x="5" y="53"/>
                    </a:cxn>
                    <a:cxn ang="0">
                      <a:pos x="8" y="53"/>
                    </a:cxn>
                    <a:cxn ang="0">
                      <a:pos x="10" y="55"/>
                    </a:cxn>
                    <a:cxn ang="0">
                      <a:pos x="12" y="56"/>
                    </a:cxn>
                    <a:cxn ang="0">
                      <a:pos x="10" y="61"/>
                    </a:cxn>
                    <a:cxn ang="0">
                      <a:pos x="13" y="56"/>
                    </a:cxn>
                    <a:cxn ang="0">
                      <a:pos x="192" y="58"/>
                    </a:cxn>
                  </a:cxnLst>
                  <a:rect l="0" t="0" r="r" b="b"/>
                  <a:pathLst>
                    <a:path w="207" h="66">
                      <a:moveTo>
                        <a:pt x="192" y="66"/>
                      </a:moveTo>
                      <a:lnTo>
                        <a:pt x="10" y="64"/>
                      </a:lnTo>
                      <a:lnTo>
                        <a:pt x="5" y="63"/>
                      </a:lnTo>
                      <a:lnTo>
                        <a:pt x="2" y="58"/>
                      </a:lnTo>
                      <a:lnTo>
                        <a:pt x="5" y="56"/>
                      </a:lnTo>
                      <a:lnTo>
                        <a:pt x="2" y="56"/>
                      </a:lnTo>
                      <a:lnTo>
                        <a:pt x="0" y="51"/>
                      </a:lnTo>
                      <a:lnTo>
                        <a:pt x="0" y="50"/>
                      </a:lnTo>
                      <a:lnTo>
                        <a:pt x="0" y="9"/>
                      </a:lnTo>
                      <a:lnTo>
                        <a:pt x="2" y="9"/>
                      </a:lnTo>
                      <a:lnTo>
                        <a:pt x="5" y="10"/>
                      </a:lnTo>
                      <a:lnTo>
                        <a:pt x="2" y="7"/>
                      </a:lnTo>
                      <a:lnTo>
                        <a:pt x="5" y="4"/>
                      </a:lnTo>
                      <a:lnTo>
                        <a:pt x="7" y="2"/>
                      </a:lnTo>
                      <a:lnTo>
                        <a:pt x="10" y="5"/>
                      </a:lnTo>
                      <a:lnTo>
                        <a:pt x="8" y="2"/>
                      </a:lnTo>
                      <a:lnTo>
                        <a:pt x="8" y="0"/>
                      </a:lnTo>
                      <a:lnTo>
                        <a:pt x="10" y="5"/>
                      </a:lnTo>
                      <a:lnTo>
                        <a:pt x="10" y="0"/>
                      </a:lnTo>
                      <a:lnTo>
                        <a:pt x="13" y="0"/>
                      </a:lnTo>
                      <a:lnTo>
                        <a:pt x="15" y="0"/>
                      </a:lnTo>
                      <a:lnTo>
                        <a:pt x="196" y="0"/>
                      </a:lnTo>
                      <a:lnTo>
                        <a:pt x="197" y="0"/>
                      </a:lnTo>
                      <a:lnTo>
                        <a:pt x="196" y="5"/>
                      </a:lnTo>
                      <a:lnTo>
                        <a:pt x="199" y="0"/>
                      </a:lnTo>
                      <a:lnTo>
                        <a:pt x="199" y="2"/>
                      </a:lnTo>
                      <a:lnTo>
                        <a:pt x="197" y="5"/>
                      </a:lnTo>
                      <a:lnTo>
                        <a:pt x="199" y="2"/>
                      </a:lnTo>
                      <a:lnTo>
                        <a:pt x="197" y="5"/>
                      </a:lnTo>
                      <a:lnTo>
                        <a:pt x="201" y="2"/>
                      </a:lnTo>
                      <a:lnTo>
                        <a:pt x="201" y="4"/>
                      </a:lnTo>
                      <a:lnTo>
                        <a:pt x="199" y="7"/>
                      </a:lnTo>
                      <a:lnTo>
                        <a:pt x="202" y="4"/>
                      </a:lnTo>
                      <a:lnTo>
                        <a:pt x="204" y="7"/>
                      </a:lnTo>
                      <a:lnTo>
                        <a:pt x="207" y="14"/>
                      </a:lnTo>
                      <a:lnTo>
                        <a:pt x="207" y="15"/>
                      </a:lnTo>
                      <a:lnTo>
                        <a:pt x="207" y="53"/>
                      </a:lnTo>
                      <a:lnTo>
                        <a:pt x="202" y="53"/>
                      </a:lnTo>
                      <a:lnTo>
                        <a:pt x="207" y="53"/>
                      </a:lnTo>
                      <a:lnTo>
                        <a:pt x="207" y="55"/>
                      </a:lnTo>
                      <a:lnTo>
                        <a:pt x="202" y="53"/>
                      </a:lnTo>
                      <a:lnTo>
                        <a:pt x="205" y="55"/>
                      </a:lnTo>
                      <a:lnTo>
                        <a:pt x="202" y="61"/>
                      </a:lnTo>
                      <a:lnTo>
                        <a:pt x="199" y="58"/>
                      </a:lnTo>
                      <a:lnTo>
                        <a:pt x="202" y="61"/>
                      </a:lnTo>
                      <a:lnTo>
                        <a:pt x="201" y="63"/>
                      </a:lnTo>
                      <a:lnTo>
                        <a:pt x="197" y="60"/>
                      </a:lnTo>
                      <a:lnTo>
                        <a:pt x="201" y="63"/>
                      </a:lnTo>
                      <a:lnTo>
                        <a:pt x="194" y="66"/>
                      </a:lnTo>
                      <a:lnTo>
                        <a:pt x="192" y="66"/>
                      </a:lnTo>
                      <a:close/>
                      <a:moveTo>
                        <a:pt x="192" y="58"/>
                      </a:moveTo>
                      <a:lnTo>
                        <a:pt x="192" y="61"/>
                      </a:lnTo>
                      <a:lnTo>
                        <a:pt x="192" y="56"/>
                      </a:lnTo>
                      <a:lnTo>
                        <a:pt x="194" y="61"/>
                      </a:lnTo>
                      <a:lnTo>
                        <a:pt x="194" y="56"/>
                      </a:lnTo>
                      <a:lnTo>
                        <a:pt x="196" y="61"/>
                      </a:lnTo>
                      <a:lnTo>
                        <a:pt x="194" y="56"/>
                      </a:lnTo>
                      <a:lnTo>
                        <a:pt x="197" y="60"/>
                      </a:lnTo>
                      <a:lnTo>
                        <a:pt x="196" y="56"/>
                      </a:lnTo>
                      <a:lnTo>
                        <a:pt x="197" y="60"/>
                      </a:lnTo>
                      <a:lnTo>
                        <a:pt x="196" y="56"/>
                      </a:lnTo>
                      <a:lnTo>
                        <a:pt x="199" y="58"/>
                      </a:lnTo>
                      <a:lnTo>
                        <a:pt x="197" y="55"/>
                      </a:lnTo>
                      <a:lnTo>
                        <a:pt x="201" y="58"/>
                      </a:lnTo>
                      <a:lnTo>
                        <a:pt x="197" y="55"/>
                      </a:lnTo>
                      <a:lnTo>
                        <a:pt x="197" y="53"/>
                      </a:lnTo>
                      <a:lnTo>
                        <a:pt x="202" y="55"/>
                      </a:lnTo>
                      <a:lnTo>
                        <a:pt x="197" y="53"/>
                      </a:lnTo>
                      <a:lnTo>
                        <a:pt x="199" y="51"/>
                      </a:lnTo>
                      <a:lnTo>
                        <a:pt x="202" y="51"/>
                      </a:lnTo>
                      <a:lnTo>
                        <a:pt x="199" y="51"/>
                      </a:lnTo>
                      <a:lnTo>
                        <a:pt x="199" y="15"/>
                      </a:lnTo>
                      <a:lnTo>
                        <a:pt x="202" y="14"/>
                      </a:lnTo>
                      <a:lnTo>
                        <a:pt x="199" y="14"/>
                      </a:lnTo>
                      <a:lnTo>
                        <a:pt x="202" y="14"/>
                      </a:lnTo>
                      <a:lnTo>
                        <a:pt x="199" y="14"/>
                      </a:lnTo>
                      <a:lnTo>
                        <a:pt x="202" y="10"/>
                      </a:lnTo>
                      <a:lnTo>
                        <a:pt x="197" y="12"/>
                      </a:lnTo>
                      <a:lnTo>
                        <a:pt x="202" y="10"/>
                      </a:lnTo>
                      <a:lnTo>
                        <a:pt x="197" y="12"/>
                      </a:lnTo>
                      <a:lnTo>
                        <a:pt x="201" y="9"/>
                      </a:lnTo>
                      <a:lnTo>
                        <a:pt x="197" y="12"/>
                      </a:lnTo>
                      <a:lnTo>
                        <a:pt x="201" y="9"/>
                      </a:lnTo>
                      <a:lnTo>
                        <a:pt x="197" y="10"/>
                      </a:lnTo>
                      <a:lnTo>
                        <a:pt x="199" y="7"/>
                      </a:lnTo>
                      <a:lnTo>
                        <a:pt x="196" y="10"/>
                      </a:lnTo>
                      <a:lnTo>
                        <a:pt x="194" y="9"/>
                      </a:lnTo>
                      <a:lnTo>
                        <a:pt x="194" y="4"/>
                      </a:lnTo>
                      <a:lnTo>
                        <a:pt x="194" y="9"/>
                      </a:lnTo>
                      <a:lnTo>
                        <a:pt x="192" y="4"/>
                      </a:lnTo>
                      <a:lnTo>
                        <a:pt x="192" y="9"/>
                      </a:lnTo>
                      <a:lnTo>
                        <a:pt x="15" y="9"/>
                      </a:lnTo>
                      <a:lnTo>
                        <a:pt x="13" y="4"/>
                      </a:lnTo>
                      <a:lnTo>
                        <a:pt x="13" y="9"/>
                      </a:lnTo>
                      <a:lnTo>
                        <a:pt x="13" y="4"/>
                      </a:lnTo>
                      <a:lnTo>
                        <a:pt x="13" y="9"/>
                      </a:lnTo>
                      <a:lnTo>
                        <a:pt x="12" y="9"/>
                      </a:lnTo>
                      <a:lnTo>
                        <a:pt x="8" y="7"/>
                      </a:lnTo>
                      <a:lnTo>
                        <a:pt x="10" y="10"/>
                      </a:lnTo>
                      <a:lnTo>
                        <a:pt x="7" y="7"/>
                      </a:lnTo>
                      <a:lnTo>
                        <a:pt x="10" y="10"/>
                      </a:lnTo>
                      <a:lnTo>
                        <a:pt x="10" y="10"/>
                      </a:lnTo>
                      <a:lnTo>
                        <a:pt x="5" y="9"/>
                      </a:lnTo>
                      <a:lnTo>
                        <a:pt x="8" y="12"/>
                      </a:lnTo>
                      <a:lnTo>
                        <a:pt x="8" y="12"/>
                      </a:lnTo>
                      <a:lnTo>
                        <a:pt x="5" y="12"/>
                      </a:lnTo>
                      <a:lnTo>
                        <a:pt x="8" y="14"/>
                      </a:lnTo>
                      <a:lnTo>
                        <a:pt x="3" y="14"/>
                      </a:lnTo>
                      <a:lnTo>
                        <a:pt x="8" y="14"/>
                      </a:lnTo>
                      <a:lnTo>
                        <a:pt x="8" y="15"/>
                      </a:lnTo>
                      <a:lnTo>
                        <a:pt x="8" y="50"/>
                      </a:lnTo>
                      <a:lnTo>
                        <a:pt x="3" y="51"/>
                      </a:lnTo>
                      <a:lnTo>
                        <a:pt x="8" y="51"/>
                      </a:lnTo>
                      <a:lnTo>
                        <a:pt x="5" y="53"/>
                      </a:lnTo>
                      <a:lnTo>
                        <a:pt x="8" y="53"/>
                      </a:lnTo>
                      <a:lnTo>
                        <a:pt x="5" y="55"/>
                      </a:lnTo>
                      <a:lnTo>
                        <a:pt x="8" y="53"/>
                      </a:lnTo>
                      <a:lnTo>
                        <a:pt x="10" y="55"/>
                      </a:lnTo>
                      <a:lnTo>
                        <a:pt x="7" y="58"/>
                      </a:lnTo>
                      <a:lnTo>
                        <a:pt x="10" y="55"/>
                      </a:lnTo>
                      <a:lnTo>
                        <a:pt x="10" y="55"/>
                      </a:lnTo>
                      <a:lnTo>
                        <a:pt x="8" y="60"/>
                      </a:lnTo>
                      <a:lnTo>
                        <a:pt x="12" y="56"/>
                      </a:lnTo>
                      <a:lnTo>
                        <a:pt x="10" y="60"/>
                      </a:lnTo>
                      <a:lnTo>
                        <a:pt x="12" y="56"/>
                      </a:lnTo>
                      <a:lnTo>
                        <a:pt x="10" y="61"/>
                      </a:lnTo>
                      <a:lnTo>
                        <a:pt x="13" y="56"/>
                      </a:lnTo>
                      <a:lnTo>
                        <a:pt x="12" y="61"/>
                      </a:lnTo>
                      <a:lnTo>
                        <a:pt x="13" y="56"/>
                      </a:lnTo>
                      <a:lnTo>
                        <a:pt x="13" y="61"/>
                      </a:lnTo>
                      <a:lnTo>
                        <a:pt x="15" y="58"/>
                      </a:lnTo>
                      <a:lnTo>
                        <a:pt x="192" y="58"/>
                      </a:lnTo>
                      <a:lnTo>
                        <a:pt x="192" y="5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319" name="Freeform 913"/>
                <p:cNvSpPr>
                  <a:spLocks noEditPoints="1"/>
                </p:cNvSpPr>
                <p:nvPr/>
              </p:nvSpPr>
              <p:spPr bwMode="auto">
                <a:xfrm>
                  <a:off x="8384852" y="3035817"/>
                  <a:ext cx="26657" cy="22891"/>
                </a:xfrm>
                <a:custGeom>
                  <a:avLst/>
                  <a:gdLst/>
                  <a:ahLst/>
                  <a:cxnLst>
                    <a:cxn ang="0">
                      <a:pos x="9" y="28"/>
                    </a:cxn>
                    <a:cxn ang="0">
                      <a:pos x="9" y="28"/>
                    </a:cxn>
                    <a:cxn ang="0">
                      <a:pos x="9" y="23"/>
                    </a:cxn>
                    <a:cxn ang="0">
                      <a:pos x="4" y="25"/>
                    </a:cxn>
                    <a:cxn ang="0">
                      <a:pos x="4" y="25"/>
                    </a:cxn>
                    <a:cxn ang="0">
                      <a:pos x="4" y="20"/>
                    </a:cxn>
                    <a:cxn ang="0">
                      <a:pos x="0" y="17"/>
                    </a:cxn>
                    <a:cxn ang="0">
                      <a:pos x="0" y="14"/>
                    </a:cxn>
                    <a:cxn ang="0">
                      <a:pos x="0" y="12"/>
                    </a:cxn>
                    <a:cxn ang="0">
                      <a:pos x="4" y="10"/>
                    </a:cxn>
                    <a:cxn ang="0">
                      <a:pos x="1" y="7"/>
                    </a:cxn>
                    <a:cxn ang="0">
                      <a:pos x="3" y="7"/>
                    </a:cxn>
                    <a:cxn ang="0">
                      <a:pos x="6" y="7"/>
                    </a:cxn>
                    <a:cxn ang="0">
                      <a:pos x="6" y="4"/>
                    </a:cxn>
                    <a:cxn ang="0">
                      <a:pos x="6" y="2"/>
                    </a:cxn>
                    <a:cxn ang="0">
                      <a:pos x="9" y="5"/>
                    </a:cxn>
                    <a:cxn ang="0">
                      <a:pos x="14" y="0"/>
                    </a:cxn>
                    <a:cxn ang="0">
                      <a:pos x="16" y="5"/>
                    </a:cxn>
                    <a:cxn ang="0">
                      <a:pos x="21" y="2"/>
                    </a:cxn>
                    <a:cxn ang="0">
                      <a:pos x="23" y="4"/>
                    </a:cxn>
                    <a:cxn ang="0">
                      <a:pos x="21" y="9"/>
                    </a:cxn>
                    <a:cxn ang="0">
                      <a:pos x="27" y="14"/>
                    </a:cxn>
                    <a:cxn ang="0">
                      <a:pos x="27" y="19"/>
                    </a:cxn>
                    <a:cxn ang="0">
                      <a:pos x="27" y="20"/>
                    </a:cxn>
                    <a:cxn ang="0">
                      <a:pos x="21" y="20"/>
                    </a:cxn>
                    <a:cxn ang="0">
                      <a:pos x="24" y="25"/>
                    </a:cxn>
                    <a:cxn ang="0">
                      <a:pos x="23" y="25"/>
                    </a:cxn>
                    <a:cxn ang="0">
                      <a:pos x="18" y="23"/>
                    </a:cxn>
                    <a:cxn ang="0">
                      <a:pos x="18" y="28"/>
                    </a:cxn>
                    <a:cxn ang="0">
                      <a:pos x="18" y="28"/>
                    </a:cxn>
                    <a:cxn ang="0">
                      <a:pos x="11" y="20"/>
                    </a:cxn>
                    <a:cxn ang="0">
                      <a:pos x="13" y="25"/>
                    </a:cxn>
                    <a:cxn ang="0">
                      <a:pos x="14" y="20"/>
                    </a:cxn>
                    <a:cxn ang="0">
                      <a:pos x="14" y="20"/>
                    </a:cxn>
                    <a:cxn ang="0">
                      <a:pos x="19" y="23"/>
                    </a:cxn>
                    <a:cxn ang="0">
                      <a:pos x="19" y="23"/>
                    </a:cxn>
                    <a:cxn ang="0">
                      <a:pos x="21" y="22"/>
                    </a:cxn>
                    <a:cxn ang="0">
                      <a:pos x="18" y="17"/>
                    </a:cxn>
                    <a:cxn ang="0">
                      <a:pos x="19" y="17"/>
                    </a:cxn>
                    <a:cxn ang="0">
                      <a:pos x="19" y="17"/>
                    </a:cxn>
                    <a:cxn ang="0">
                      <a:pos x="19" y="15"/>
                    </a:cxn>
                    <a:cxn ang="0">
                      <a:pos x="19" y="15"/>
                    </a:cxn>
                    <a:cxn ang="0">
                      <a:pos x="19" y="14"/>
                    </a:cxn>
                    <a:cxn ang="0">
                      <a:pos x="19" y="14"/>
                    </a:cxn>
                    <a:cxn ang="0">
                      <a:pos x="19" y="12"/>
                    </a:cxn>
                    <a:cxn ang="0">
                      <a:pos x="21" y="9"/>
                    </a:cxn>
                    <a:cxn ang="0">
                      <a:pos x="21" y="7"/>
                    </a:cxn>
                    <a:cxn ang="0">
                      <a:pos x="16" y="9"/>
                    </a:cxn>
                    <a:cxn ang="0">
                      <a:pos x="16" y="9"/>
                    </a:cxn>
                    <a:cxn ang="0">
                      <a:pos x="13" y="5"/>
                    </a:cxn>
                    <a:cxn ang="0">
                      <a:pos x="11" y="10"/>
                    </a:cxn>
                    <a:cxn ang="0">
                      <a:pos x="9" y="10"/>
                    </a:cxn>
                    <a:cxn ang="0">
                      <a:pos x="9" y="10"/>
                    </a:cxn>
                    <a:cxn ang="0">
                      <a:pos x="8" y="12"/>
                    </a:cxn>
                    <a:cxn ang="0">
                      <a:pos x="8" y="14"/>
                    </a:cxn>
                    <a:cxn ang="0">
                      <a:pos x="8" y="15"/>
                    </a:cxn>
                    <a:cxn ang="0">
                      <a:pos x="8" y="17"/>
                    </a:cxn>
                    <a:cxn ang="0">
                      <a:pos x="9" y="17"/>
                    </a:cxn>
                    <a:cxn ang="0">
                      <a:pos x="6" y="20"/>
                    </a:cxn>
                    <a:cxn ang="0">
                      <a:pos x="11" y="20"/>
                    </a:cxn>
                    <a:cxn ang="0">
                      <a:pos x="11" y="20"/>
                    </a:cxn>
                  </a:cxnLst>
                  <a:rect l="0" t="0" r="r" b="b"/>
                  <a:pathLst>
                    <a:path w="27" h="28">
                      <a:moveTo>
                        <a:pt x="14" y="28"/>
                      </a:moveTo>
                      <a:lnTo>
                        <a:pt x="9" y="28"/>
                      </a:lnTo>
                      <a:lnTo>
                        <a:pt x="11" y="25"/>
                      </a:lnTo>
                      <a:lnTo>
                        <a:pt x="9" y="28"/>
                      </a:lnTo>
                      <a:lnTo>
                        <a:pt x="8" y="27"/>
                      </a:lnTo>
                      <a:lnTo>
                        <a:pt x="9" y="23"/>
                      </a:lnTo>
                      <a:lnTo>
                        <a:pt x="6" y="27"/>
                      </a:lnTo>
                      <a:lnTo>
                        <a:pt x="4" y="25"/>
                      </a:lnTo>
                      <a:lnTo>
                        <a:pt x="8" y="22"/>
                      </a:lnTo>
                      <a:lnTo>
                        <a:pt x="4" y="25"/>
                      </a:lnTo>
                      <a:lnTo>
                        <a:pt x="1" y="22"/>
                      </a:lnTo>
                      <a:lnTo>
                        <a:pt x="4" y="20"/>
                      </a:lnTo>
                      <a:lnTo>
                        <a:pt x="1" y="22"/>
                      </a:lnTo>
                      <a:lnTo>
                        <a:pt x="0" y="17"/>
                      </a:lnTo>
                      <a:lnTo>
                        <a:pt x="0" y="15"/>
                      </a:lnTo>
                      <a:lnTo>
                        <a:pt x="0" y="14"/>
                      </a:lnTo>
                      <a:lnTo>
                        <a:pt x="4" y="14"/>
                      </a:lnTo>
                      <a:lnTo>
                        <a:pt x="0" y="12"/>
                      </a:lnTo>
                      <a:lnTo>
                        <a:pt x="1" y="10"/>
                      </a:lnTo>
                      <a:lnTo>
                        <a:pt x="4" y="10"/>
                      </a:lnTo>
                      <a:lnTo>
                        <a:pt x="1" y="9"/>
                      </a:lnTo>
                      <a:lnTo>
                        <a:pt x="1" y="7"/>
                      </a:lnTo>
                      <a:lnTo>
                        <a:pt x="6" y="9"/>
                      </a:lnTo>
                      <a:lnTo>
                        <a:pt x="3" y="7"/>
                      </a:lnTo>
                      <a:lnTo>
                        <a:pt x="3" y="5"/>
                      </a:lnTo>
                      <a:lnTo>
                        <a:pt x="6" y="7"/>
                      </a:lnTo>
                      <a:lnTo>
                        <a:pt x="4" y="4"/>
                      </a:lnTo>
                      <a:lnTo>
                        <a:pt x="6" y="4"/>
                      </a:lnTo>
                      <a:lnTo>
                        <a:pt x="8" y="7"/>
                      </a:lnTo>
                      <a:lnTo>
                        <a:pt x="6" y="2"/>
                      </a:lnTo>
                      <a:lnTo>
                        <a:pt x="6" y="2"/>
                      </a:lnTo>
                      <a:lnTo>
                        <a:pt x="9" y="5"/>
                      </a:lnTo>
                      <a:lnTo>
                        <a:pt x="8" y="2"/>
                      </a:lnTo>
                      <a:lnTo>
                        <a:pt x="14" y="0"/>
                      </a:lnTo>
                      <a:lnTo>
                        <a:pt x="16" y="0"/>
                      </a:lnTo>
                      <a:lnTo>
                        <a:pt x="16" y="5"/>
                      </a:lnTo>
                      <a:lnTo>
                        <a:pt x="18" y="0"/>
                      </a:lnTo>
                      <a:lnTo>
                        <a:pt x="21" y="2"/>
                      </a:lnTo>
                      <a:lnTo>
                        <a:pt x="19" y="7"/>
                      </a:lnTo>
                      <a:lnTo>
                        <a:pt x="23" y="4"/>
                      </a:lnTo>
                      <a:lnTo>
                        <a:pt x="24" y="7"/>
                      </a:lnTo>
                      <a:lnTo>
                        <a:pt x="21" y="9"/>
                      </a:lnTo>
                      <a:lnTo>
                        <a:pt x="26" y="7"/>
                      </a:lnTo>
                      <a:lnTo>
                        <a:pt x="27" y="14"/>
                      </a:lnTo>
                      <a:lnTo>
                        <a:pt x="27" y="15"/>
                      </a:lnTo>
                      <a:lnTo>
                        <a:pt x="27" y="19"/>
                      </a:lnTo>
                      <a:lnTo>
                        <a:pt x="23" y="19"/>
                      </a:lnTo>
                      <a:lnTo>
                        <a:pt x="27" y="20"/>
                      </a:lnTo>
                      <a:lnTo>
                        <a:pt x="26" y="22"/>
                      </a:lnTo>
                      <a:lnTo>
                        <a:pt x="21" y="20"/>
                      </a:lnTo>
                      <a:lnTo>
                        <a:pt x="26" y="23"/>
                      </a:lnTo>
                      <a:lnTo>
                        <a:pt x="24" y="25"/>
                      </a:lnTo>
                      <a:lnTo>
                        <a:pt x="21" y="22"/>
                      </a:lnTo>
                      <a:lnTo>
                        <a:pt x="23" y="25"/>
                      </a:lnTo>
                      <a:lnTo>
                        <a:pt x="19" y="28"/>
                      </a:lnTo>
                      <a:lnTo>
                        <a:pt x="18" y="23"/>
                      </a:lnTo>
                      <a:lnTo>
                        <a:pt x="19" y="28"/>
                      </a:lnTo>
                      <a:lnTo>
                        <a:pt x="18" y="28"/>
                      </a:lnTo>
                      <a:lnTo>
                        <a:pt x="16" y="25"/>
                      </a:lnTo>
                      <a:lnTo>
                        <a:pt x="18" y="28"/>
                      </a:lnTo>
                      <a:lnTo>
                        <a:pt x="14" y="28"/>
                      </a:lnTo>
                      <a:close/>
                      <a:moveTo>
                        <a:pt x="11" y="20"/>
                      </a:moveTo>
                      <a:lnTo>
                        <a:pt x="13" y="20"/>
                      </a:lnTo>
                      <a:lnTo>
                        <a:pt x="13" y="25"/>
                      </a:lnTo>
                      <a:lnTo>
                        <a:pt x="13" y="20"/>
                      </a:lnTo>
                      <a:lnTo>
                        <a:pt x="14" y="20"/>
                      </a:lnTo>
                      <a:lnTo>
                        <a:pt x="16" y="25"/>
                      </a:lnTo>
                      <a:lnTo>
                        <a:pt x="14" y="20"/>
                      </a:lnTo>
                      <a:lnTo>
                        <a:pt x="16" y="20"/>
                      </a:lnTo>
                      <a:lnTo>
                        <a:pt x="19" y="23"/>
                      </a:lnTo>
                      <a:lnTo>
                        <a:pt x="16" y="20"/>
                      </a:lnTo>
                      <a:lnTo>
                        <a:pt x="19" y="23"/>
                      </a:lnTo>
                      <a:lnTo>
                        <a:pt x="18" y="19"/>
                      </a:lnTo>
                      <a:lnTo>
                        <a:pt x="21" y="22"/>
                      </a:lnTo>
                      <a:lnTo>
                        <a:pt x="18" y="19"/>
                      </a:lnTo>
                      <a:lnTo>
                        <a:pt x="18" y="17"/>
                      </a:lnTo>
                      <a:lnTo>
                        <a:pt x="23" y="19"/>
                      </a:lnTo>
                      <a:lnTo>
                        <a:pt x="19" y="17"/>
                      </a:lnTo>
                      <a:lnTo>
                        <a:pt x="23" y="17"/>
                      </a:lnTo>
                      <a:lnTo>
                        <a:pt x="19" y="17"/>
                      </a:lnTo>
                      <a:lnTo>
                        <a:pt x="23" y="17"/>
                      </a:lnTo>
                      <a:lnTo>
                        <a:pt x="19" y="15"/>
                      </a:lnTo>
                      <a:lnTo>
                        <a:pt x="23" y="15"/>
                      </a:lnTo>
                      <a:lnTo>
                        <a:pt x="19" y="15"/>
                      </a:lnTo>
                      <a:lnTo>
                        <a:pt x="23" y="14"/>
                      </a:lnTo>
                      <a:lnTo>
                        <a:pt x="19" y="14"/>
                      </a:lnTo>
                      <a:lnTo>
                        <a:pt x="23" y="12"/>
                      </a:lnTo>
                      <a:lnTo>
                        <a:pt x="19" y="14"/>
                      </a:lnTo>
                      <a:lnTo>
                        <a:pt x="23" y="12"/>
                      </a:lnTo>
                      <a:lnTo>
                        <a:pt x="19" y="12"/>
                      </a:lnTo>
                      <a:lnTo>
                        <a:pt x="18" y="12"/>
                      </a:lnTo>
                      <a:lnTo>
                        <a:pt x="21" y="9"/>
                      </a:lnTo>
                      <a:lnTo>
                        <a:pt x="18" y="10"/>
                      </a:lnTo>
                      <a:lnTo>
                        <a:pt x="21" y="7"/>
                      </a:lnTo>
                      <a:lnTo>
                        <a:pt x="18" y="10"/>
                      </a:lnTo>
                      <a:lnTo>
                        <a:pt x="16" y="9"/>
                      </a:lnTo>
                      <a:lnTo>
                        <a:pt x="18" y="5"/>
                      </a:lnTo>
                      <a:lnTo>
                        <a:pt x="16" y="9"/>
                      </a:lnTo>
                      <a:lnTo>
                        <a:pt x="13" y="9"/>
                      </a:lnTo>
                      <a:lnTo>
                        <a:pt x="13" y="5"/>
                      </a:lnTo>
                      <a:lnTo>
                        <a:pt x="13" y="9"/>
                      </a:lnTo>
                      <a:lnTo>
                        <a:pt x="11" y="10"/>
                      </a:lnTo>
                      <a:lnTo>
                        <a:pt x="8" y="7"/>
                      </a:lnTo>
                      <a:lnTo>
                        <a:pt x="9" y="10"/>
                      </a:lnTo>
                      <a:lnTo>
                        <a:pt x="9" y="10"/>
                      </a:lnTo>
                      <a:lnTo>
                        <a:pt x="9" y="10"/>
                      </a:lnTo>
                      <a:lnTo>
                        <a:pt x="9" y="10"/>
                      </a:lnTo>
                      <a:lnTo>
                        <a:pt x="8" y="12"/>
                      </a:lnTo>
                      <a:lnTo>
                        <a:pt x="4" y="12"/>
                      </a:lnTo>
                      <a:lnTo>
                        <a:pt x="8" y="14"/>
                      </a:lnTo>
                      <a:lnTo>
                        <a:pt x="8" y="14"/>
                      </a:lnTo>
                      <a:lnTo>
                        <a:pt x="8" y="15"/>
                      </a:lnTo>
                      <a:lnTo>
                        <a:pt x="4" y="17"/>
                      </a:lnTo>
                      <a:lnTo>
                        <a:pt x="8" y="17"/>
                      </a:lnTo>
                      <a:lnTo>
                        <a:pt x="4" y="19"/>
                      </a:lnTo>
                      <a:lnTo>
                        <a:pt x="9" y="17"/>
                      </a:lnTo>
                      <a:lnTo>
                        <a:pt x="9" y="19"/>
                      </a:lnTo>
                      <a:lnTo>
                        <a:pt x="6" y="20"/>
                      </a:lnTo>
                      <a:lnTo>
                        <a:pt x="9" y="19"/>
                      </a:lnTo>
                      <a:lnTo>
                        <a:pt x="11" y="20"/>
                      </a:lnTo>
                      <a:lnTo>
                        <a:pt x="8" y="23"/>
                      </a:lnTo>
                      <a:lnTo>
                        <a:pt x="11"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sp>
          <p:nvSpPr>
            <p:cNvPr id="432" name="Rounded Rectangle 431"/>
            <p:cNvSpPr/>
            <p:nvPr/>
          </p:nvSpPr>
          <p:spPr>
            <a:xfrm>
              <a:off x="5726355" y="2821134"/>
              <a:ext cx="1224000" cy="1440000"/>
            </a:xfrm>
            <a:prstGeom prst="roundRect">
              <a:avLst/>
            </a:prstGeom>
            <a:gradFill flip="none" rotWithShape="1">
              <a:gsLst>
                <a:gs pos="0">
                  <a:srgbClr val="00B0F0">
                    <a:alpha val="0"/>
                  </a:srgbClr>
                </a:gs>
                <a:gs pos="100000">
                  <a:srgbClr val="00B0F0">
                    <a:alpha val="40000"/>
                  </a:srgbClr>
                </a:gs>
              </a:gsLst>
              <a:path path="circle">
                <a:fillToRect l="50000" t="50000" r="50000" b="50000"/>
              </a:path>
              <a:tileRect/>
            </a:gradFill>
            <a:ln>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lIns="35995" tIns="71991" rIns="35995" bIns="35995" rtlCol="0" anchor="ctr"/>
            <a:lstStyle/>
            <a:p>
              <a:pPr algn="ctr"/>
              <a:r>
                <a:rPr lang="en-US" sz="1600" dirty="0">
                  <a:solidFill>
                    <a:srgbClr val="FFC000"/>
                  </a:solidFill>
                  <a:latin typeface="Arial Narrow" panose="020B0606020202030204" pitchFamily="34" charset="0"/>
                </a:rPr>
                <a:t>Standard Organizations</a:t>
              </a:r>
            </a:p>
            <a:p>
              <a:pPr algn="ctr"/>
              <a:r>
                <a:rPr lang="en-US" sz="1200" dirty="0">
                  <a:solidFill>
                    <a:schemeClr val="bg2"/>
                  </a:solidFill>
                  <a:latin typeface="Arial Narrow" panose="020B0606020202030204" pitchFamily="34" charset="0"/>
                </a:rPr>
                <a:t>Define requirement &amp; standard scheme</a:t>
              </a:r>
            </a:p>
          </p:txBody>
        </p:sp>
        <p:sp>
          <p:nvSpPr>
            <p:cNvPr id="19" name="Rounded Rectangle 18"/>
            <p:cNvSpPr/>
            <p:nvPr/>
          </p:nvSpPr>
          <p:spPr>
            <a:xfrm>
              <a:off x="119772" y="2821134"/>
              <a:ext cx="1224000" cy="1440000"/>
            </a:xfrm>
            <a:prstGeom prst="roundRect">
              <a:avLst/>
            </a:prstGeom>
            <a:gradFill flip="none" rotWithShape="1">
              <a:gsLst>
                <a:gs pos="0">
                  <a:srgbClr val="00B0F0">
                    <a:alpha val="0"/>
                  </a:srgbClr>
                </a:gs>
                <a:gs pos="100000">
                  <a:srgbClr val="00B0F0">
                    <a:alpha val="40000"/>
                  </a:srgbClr>
                </a:gs>
              </a:gsLst>
              <a:path path="circle">
                <a:fillToRect l="50000" t="50000" r="50000" b="50000"/>
              </a:path>
              <a:tileRect/>
            </a:gradFill>
            <a:ln>
              <a:solidFill>
                <a:srgbClr val="00B0F0"/>
              </a:solidFill>
            </a:ln>
            <a:effectLst/>
          </p:spPr>
          <p:style>
            <a:lnRef idx="2">
              <a:schemeClr val="accent1">
                <a:shade val="50000"/>
              </a:schemeClr>
            </a:lnRef>
            <a:fillRef idx="1">
              <a:schemeClr val="accent1"/>
            </a:fillRef>
            <a:effectRef idx="0">
              <a:schemeClr val="accent1"/>
            </a:effectRef>
            <a:fontRef idx="minor">
              <a:schemeClr val="lt1"/>
            </a:fontRef>
          </p:style>
          <p:txBody>
            <a:bodyPr lIns="35995" tIns="35995" rIns="35995" bIns="35995" rtlCol="0" anchor="ctr"/>
            <a:lstStyle/>
            <a:p>
              <a:pPr algn="ctr"/>
              <a:r>
                <a:rPr lang="en-US" sz="1600" dirty="0">
                  <a:solidFill>
                    <a:srgbClr val="FFC000"/>
                  </a:solidFill>
                  <a:latin typeface="Arial Narrow" panose="020B0606020202030204" pitchFamily="34" charset="0"/>
                </a:rPr>
                <a:t>Government</a:t>
              </a:r>
            </a:p>
            <a:p>
              <a:pPr algn="ctr"/>
              <a:r>
                <a:rPr lang="en-US" sz="1200" dirty="0">
                  <a:solidFill>
                    <a:schemeClr val="bg2"/>
                  </a:solidFill>
                  <a:latin typeface="Arial Narrow" panose="020B0606020202030204" pitchFamily="34" charset="0"/>
                </a:rPr>
                <a:t>Develop legislation and regulations</a:t>
              </a:r>
            </a:p>
            <a:p>
              <a:pPr algn="ctr"/>
              <a:r>
                <a:rPr lang="en-US" sz="1200" dirty="0">
                  <a:solidFill>
                    <a:schemeClr val="bg2"/>
                  </a:solidFill>
                  <a:latin typeface="Arial Narrow" panose="020B0606020202030204" pitchFamily="34" charset="0"/>
                </a:rPr>
                <a:t>Implement E2E security supervision</a:t>
              </a:r>
            </a:p>
          </p:txBody>
        </p:sp>
        <p:sp>
          <p:nvSpPr>
            <p:cNvPr id="28" name="文本框 91"/>
            <p:cNvSpPr txBox="1"/>
            <p:nvPr/>
          </p:nvSpPr>
          <p:spPr>
            <a:xfrm>
              <a:off x="2353745" y="2300778"/>
              <a:ext cx="1991227" cy="215444"/>
            </a:xfrm>
            <a:prstGeom prst="rect">
              <a:avLst/>
            </a:prstGeom>
          </p:spPr>
          <p:txBody>
            <a:bodyPr wrap="square" lIns="0" tIns="0" rIns="0" bIns="0">
              <a:spAutoFit/>
            </a:bodyPr>
            <a:lstStyle>
              <a:defPPr>
                <a:defRPr lang="en-US"/>
              </a:defPPr>
              <a:lvl1pPr defTabSz="988716">
                <a:defRPr sz="1200">
                  <a:solidFill>
                    <a:schemeClr val="bg1"/>
                  </a:solidFill>
                  <a:latin typeface="Arial"/>
                  <a:ea typeface="宋体"/>
                </a:defRPr>
              </a:lvl1pPr>
            </a:lstStyle>
            <a:p>
              <a:pPr algn="ctr"/>
              <a:r>
                <a:rPr lang="en-US" altLang="zh-CN" sz="1400" dirty="0">
                  <a:solidFill>
                    <a:srgbClr val="00B050"/>
                  </a:solidFill>
                  <a:latin typeface="Arial Narrow" panose="020B0606020202030204" pitchFamily="34" charset="0"/>
                </a:rPr>
                <a:t>Application Security</a:t>
              </a:r>
              <a:endParaRPr lang="zh-CN" altLang="en-US" sz="1400" dirty="0">
                <a:solidFill>
                  <a:srgbClr val="00B050"/>
                </a:solidFill>
                <a:latin typeface="Arial Narrow" panose="020B0606020202030204" pitchFamily="34" charset="0"/>
              </a:endParaRPr>
            </a:p>
          </p:txBody>
        </p:sp>
        <p:sp>
          <p:nvSpPr>
            <p:cNvPr id="102" name="矩形 101"/>
            <p:cNvSpPr/>
            <p:nvPr/>
          </p:nvSpPr>
          <p:spPr>
            <a:xfrm>
              <a:off x="1936409" y="1052427"/>
              <a:ext cx="2825899" cy="738664"/>
            </a:xfrm>
            <a:prstGeom prst="rect">
              <a:avLst/>
            </a:prstGeom>
          </p:spPr>
          <p:txBody>
            <a:bodyPr wrap="square" lIns="0" tIns="0" rIns="0" bIns="0">
              <a:spAutoFit/>
            </a:bodyPr>
            <a:lstStyle/>
            <a:p>
              <a:pPr algn="ctr" defTabSz="1317727"/>
              <a:r>
                <a:rPr lang="en-US" altLang="zh-CN" dirty="0">
                  <a:solidFill>
                    <a:srgbClr val="FFC000"/>
                  </a:solidFill>
                  <a:latin typeface="Arial Narrow" panose="020B0606020202030204" pitchFamily="34" charset="0"/>
                  <a:ea typeface="宋体"/>
                </a:rPr>
                <a:t>Service Provider &amp; </a:t>
              </a:r>
              <a:r>
                <a:rPr lang="en-US" dirty="0">
                  <a:solidFill>
                    <a:srgbClr val="FFC000"/>
                  </a:solidFill>
                  <a:latin typeface="Arial Narrow" panose="020B0606020202030204" pitchFamily="34" charset="0"/>
                  <a:ea typeface="宋体"/>
                </a:rPr>
                <a:t>Customers</a:t>
              </a:r>
            </a:p>
          </p:txBody>
        </p:sp>
        <p:pic>
          <p:nvPicPr>
            <p:cNvPr id="300" name="Picture 8" descr="C:\Users\dh\Desktop\0507png\2\未标题-12.png"/>
            <p:cNvPicPr>
              <a:picLocks noChangeAspect="1" noChangeArrowheads="1"/>
            </p:cNvPicPr>
            <p:nvPr/>
          </p:nvPicPr>
          <p:blipFill>
            <a:blip r:embed="rId3" cstate="email">
              <a:duotone>
                <a:prstClr val="black"/>
                <a:schemeClr val="accent5">
                  <a:tint val="45000"/>
                  <a:satMod val="400000"/>
                </a:schemeClr>
              </a:duotone>
              <a:extLst>
                <a:ext uri="{28A0092B-C50C-407E-A947-70E740481C1C}">
                  <a14:useLocalDpi xmlns:a14="http://schemas.microsoft.com/office/drawing/2010/main"/>
                </a:ext>
              </a:extLst>
            </a:blip>
            <a:srcRect/>
            <a:stretch>
              <a:fillRect/>
            </a:stretch>
          </p:blipFill>
          <p:spPr bwMode="auto">
            <a:xfrm>
              <a:off x="1279358" y="1949073"/>
              <a:ext cx="4140000" cy="363343"/>
            </a:xfrm>
            <a:prstGeom prst="rect">
              <a:avLst/>
            </a:prstGeom>
            <a:noFill/>
            <a:ln w="9525">
              <a:noFill/>
              <a:miter lim="800000"/>
              <a:headEnd/>
              <a:tailEnd/>
            </a:ln>
          </p:spPr>
        </p:pic>
        <p:grpSp>
          <p:nvGrpSpPr>
            <p:cNvPr id="200" name="组合 347"/>
            <p:cNvGrpSpPr>
              <a:grpSpLocks noChangeAspect="1"/>
            </p:cNvGrpSpPr>
            <p:nvPr/>
          </p:nvGrpSpPr>
          <p:grpSpPr>
            <a:xfrm>
              <a:off x="1572597" y="1793864"/>
              <a:ext cx="720000" cy="298528"/>
              <a:chOff x="11718925" y="2516188"/>
              <a:chExt cx="1431925" cy="692150"/>
            </a:xfrm>
            <a:noFill/>
          </p:grpSpPr>
          <p:sp>
            <p:nvSpPr>
              <p:cNvPr id="201" name="Freeform 7"/>
              <p:cNvSpPr>
                <a:spLocks noEditPoints="1"/>
              </p:cNvSpPr>
              <p:nvPr/>
            </p:nvSpPr>
            <p:spPr bwMode="auto">
              <a:xfrm>
                <a:off x="11718925" y="2516188"/>
                <a:ext cx="1431925" cy="692150"/>
              </a:xfrm>
              <a:custGeom>
                <a:avLst/>
                <a:gdLst/>
                <a:ahLst/>
                <a:cxnLst>
                  <a:cxn ang="0">
                    <a:pos x="217" y="264"/>
                  </a:cxn>
                  <a:cxn ang="0">
                    <a:pos x="86" y="268"/>
                  </a:cxn>
                  <a:cxn ang="0">
                    <a:pos x="41" y="256"/>
                  </a:cxn>
                  <a:cxn ang="0">
                    <a:pos x="48" y="255"/>
                  </a:cxn>
                  <a:cxn ang="0">
                    <a:pos x="57" y="246"/>
                  </a:cxn>
                  <a:cxn ang="0">
                    <a:pos x="45" y="244"/>
                  </a:cxn>
                  <a:cxn ang="0">
                    <a:pos x="29" y="244"/>
                  </a:cxn>
                  <a:cxn ang="0">
                    <a:pos x="0" y="193"/>
                  </a:cxn>
                  <a:cxn ang="0">
                    <a:pos x="7" y="161"/>
                  </a:cxn>
                  <a:cxn ang="0">
                    <a:pos x="46" y="84"/>
                  </a:cxn>
                  <a:cxn ang="0">
                    <a:pos x="105" y="35"/>
                  </a:cxn>
                  <a:cxn ang="0">
                    <a:pos x="143" y="13"/>
                  </a:cxn>
                  <a:cxn ang="0">
                    <a:pos x="229" y="0"/>
                  </a:cxn>
                  <a:cxn ang="0">
                    <a:pos x="297" y="14"/>
                  </a:cxn>
                  <a:cxn ang="0">
                    <a:pos x="375" y="60"/>
                  </a:cxn>
                  <a:cxn ang="0">
                    <a:pos x="424" y="85"/>
                  </a:cxn>
                  <a:cxn ang="0">
                    <a:pos x="488" y="121"/>
                  </a:cxn>
                  <a:cxn ang="0">
                    <a:pos x="511" y="130"/>
                  </a:cxn>
                  <a:cxn ang="0">
                    <a:pos x="548" y="139"/>
                  </a:cxn>
                  <a:cxn ang="0">
                    <a:pos x="559" y="135"/>
                  </a:cxn>
                  <a:cxn ang="0">
                    <a:pos x="559" y="179"/>
                  </a:cxn>
                  <a:cxn ang="0">
                    <a:pos x="465" y="186"/>
                  </a:cxn>
                  <a:cxn ang="0">
                    <a:pos x="392" y="206"/>
                  </a:cxn>
                  <a:cxn ang="0">
                    <a:pos x="364" y="224"/>
                  </a:cxn>
                  <a:cxn ang="0">
                    <a:pos x="266" y="246"/>
                  </a:cxn>
                  <a:cxn ang="0">
                    <a:pos x="219" y="257"/>
                  </a:cxn>
                  <a:cxn ang="0">
                    <a:pos x="237" y="264"/>
                  </a:cxn>
                  <a:cxn ang="0">
                    <a:pos x="259" y="242"/>
                  </a:cxn>
                  <a:cxn ang="0">
                    <a:pos x="364" y="218"/>
                  </a:cxn>
                  <a:cxn ang="0">
                    <a:pos x="371" y="220"/>
                  </a:cxn>
                  <a:cxn ang="0">
                    <a:pos x="382" y="197"/>
                  </a:cxn>
                  <a:cxn ang="0">
                    <a:pos x="381" y="191"/>
                  </a:cxn>
                  <a:cxn ang="0">
                    <a:pos x="465" y="180"/>
                  </a:cxn>
                  <a:cxn ang="0">
                    <a:pos x="553" y="174"/>
                  </a:cxn>
                  <a:cxn ang="0">
                    <a:pos x="535" y="143"/>
                  </a:cxn>
                  <a:cxn ang="0">
                    <a:pos x="485" y="127"/>
                  </a:cxn>
                  <a:cxn ang="0">
                    <a:pos x="421" y="90"/>
                  </a:cxn>
                  <a:cxn ang="0">
                    <a:pos x="372" y="65"/>
                  </a:cxn>
                  <a:cxn ang="0">
                    <a:pos x="294" y="20"/>
                  </a:cxn>
                  <a:cxn ang="0">
                    <a:pos x="260" y="10"/>
                  </a:cxn>
                  <a:cxn ang="0">
                    <a:pos x="190" y="6"/>
                  </a:cxn>
                  <a:cxn ang="0">
                    <a:pos x="109" y="40"/>
                  </a:cxn>
                  <a:cxn ang="0">
                    <a:pos x="50" y="88"/>
                  </a:cxn>
                  <a:cxn ang="0">
                    <a:pos x="12" y="163"/>
                  </a:cxn>
                  <a:cxn ang="0">
                    <a:pos x="10" y="168"/>
                  </a:cxn>
                  <a:cxn ang="0">
                    <a:pos x="7" y="198"/>
                  </a:cxn>
                  <a:cxn ang="0">
                    <a:pos x="45" y="238"/>
                  </a:cxn>
                  <a:cxn ang="0">
                    <a:pos x="63" y="245"/>
                  </a:cxn>
                  <a:cxn ang="0">
                    <a:pos x="55" y="257"/>
                  </a:cxn>
                  <a:cxn ang="0">
                    <a:pos x="105" y="263"/>
                  </a:cxn>
                  <a:cxn ang="0">
                    <a:pos x="219" y="257"/>
                  </a:cxn>
                </a:cxnLst>
                <a:rect l="0" t="0" r="r" b="b"/>
                <a:pathLst>
                  <a:path w="559" h="270">
                    <a:moveTo>
                      <a:pt x="237" y="270"/>
                    </a:moveTo>
                    <a:cubicBezTo>
                      <a:pt x="230" y="270"/>
                      <a:pt x="223" y="268"/>
                      <a:pt x="217" y="264"/>
                    </a:cubicBezTo>
                    <a:cubicBezTo>
                      <a:pt x="200" y="265"/>
                      <a:pt x="139" y="269"/>
                      <a:pt x="105" y="269"/>
                    </a:cubicBezTo>
                    <a:cubicBezTo>
                      <a:pt x="97" y="269"/>
                      <a:pt x="90" y="268"/>
                      <a:pt x="86" y="268"/>
                    </a:cubicBezTo>
                    <a:cubicBezTo>
                      <a:pt x="86" y="268"/>
                      <a:pt x="49" y="263"/>
                      <a:pt x="47" y="261"/>
                    </a:cubicBezTo>
                    <a:cubicBezTo>
                      <a:pt x="41" y="256"/>
                      <a:pt x="41" y="256"/>
                      <a:pt x="41" y="256"/>
                    </a:cubicBezTo>
                    <a:cubicBezTo>
                      <a:pt x="48" y="256"/>
                      <a:pt x="48" y="256"/>
                      <a:pt x="48" y="256"/>
                    </a:cubicBezTo>
                    <a:cubicBezTo>
                      <a:pt x="48" y="255"/>
                      <a:pt x="48" y="255"/>
                      <a:pt x="48" y="255"/>
                    </a:cubicBezTo>
                    <a:cubicBezTo>
                      <a:pt x="50" y="254"/>
                      <a:pt x="52" y="251"/>
                      <a:pt x="56" y="248"/>
                    </a:cubicBezTo>
                    <a:cubicBezTo>
                      <a:pt x="57" y="247"/>
                      <a:pt x="57" y="246"/>
                      <a:pt x="57" y="246"/>
                    </a:cubicBezTo>
                    <a:cubicBezTo>
                      <a:pt x="57" y="246"/>
                      <a:pt x="56" y="245"/>
                      <a:pt x="54" y="244"/>
                    </a:cubicBezTo>
                    <a:cubicBezTo>
                      <a:pt x="45" y="244"/>
                      <a:pt x="45" y="244"/>
                      <a:pt x="45" y="244"/>
                    </a:cubicBezTo>
                    <a:cubicBezTo>
                      <a:pt x="30" y="244"/>
                      <a:pt x="30" y="244"/>
                      <a:pt x="30" y="244"/>
                    </a:cubicBezTo>
                    <a:cubicBezTo>
                      <a:pt x="29" y="244"/>
                      <a:pt x="29" y="244"/>
                      <a:pt x="29" y="244"/>
                    </a:cubicBezTo>
                    <a:cubicBezTo>
                      <a:pt x="17" y="240"/>
                      <a:pt x="1" y="217"/>
                      <a:pt x="1" y="198"/>
                    </a:cubicBezTo>
                    <a:cubicBezTo>
                      <a:pt x="1" y="196"/>
                      <a:pt x="1" y="195"/>
                      <a:pt x="0" y="193"/>
                    </a:cubicBezTo>
                    <a:cubicBezTo>
                      <a:pt x="0" y="185"/>
                      <a:pt x="0" y="174"/>
                      <a:pt x="5" y="165"/>
                    </a:cubicBezTo>
                    <a:cubicBezTo>
                      <a:pt x="5" y="165"/>
                      <a:pt x="6" y="163"/>
                      <a:pt x="7" y="161"/>
                    </a:cubicBezTo>
                    <a:cubicBezTo>
                      <a:pt x="9" y="156"/>
                      <a:pt x="12" y="149"/>
                      <a:pt x="12" y="147"/>
                    </a:cubicBezTo>
                    <a:cubicBezTo>
                      <a:pt x="21" y="121"/>
                      <a:pt x="27" y="108"/>
                      <a:pt x="46" y="84"/>
                    </a:cubicBezTo>
                    <a:cubicBezTo>
                      <a:pt x="64" y="62"/>
                      <a:pt x="80" y="51"/>
                      <a:pt x="94" y="42"/>
                    </a:cubicBezTo>
                    <a:cubicBezTo>
                      <a:pt x="98" y="40"/>
                      <a:pt x="102" y="37"/>
                      <a:pt x="105" y="35"/>
                    </a:cubicBezTo>
                    <a:cubicBezTo>
                      <a:pt x="113" y="29"/>
                      <a:pt x="141" y="13"/>
                      <a:pt x="143" y="13"/>
                    </a:cubicBezTo>
                    <a:cubicBezTo>
                      <a:pt x="143" y="13"/>
                      <a:pt x="143" y="13"/>
                      <a:pt x="143" y="13"/>
                    </a:cubicBezTo>
                    <a:cubicBezTo>
                      <a:pt x="144" y="12"/>
                      <a:pt x="179" y="0"/>
                      <a:pt x="190" y="0"/>
                    </a:cubicBezTo>
                    <a:cubicBezTo>
                      <a:pt x="229" y="0"/>
                      <a:pt x="229" y="0"/>
                      <a:pt x="229" y="0"/>
                    </a:cubicBezTo>
                    <a:cubicBezTo>
                      <a:pt x="235" y="0"/>
                      <a:pt x="258" y="4"/>
                      <a:pt x="261" y="4"/>
                    </a:cubicBezTo>
                    <a:cubicBezTo>
                      <a:pt x="263" y="4"/>
                      <a:pt x="277" y="5"/>
                      <a:pt x="297" y="14"/>
                    </a:cubicBezTo>
                    <a:cubicBezTo>
                      <a:pt x="360" y="52"/>
                      <a:pt x="360" y="52"/>
                      <a:pt x="360" y="52"/>
                    </a:cubicBezTo>
                    <a:cubicBezTo>
                      <a:pt x="365" y="55"/>
                      <a:pt x="370" y="58"/>
                      <a:pt x="375" y="60"/>
                    </a:cubicBezTo>
                    <a:cubicBezTo>
                      <a:pt x="381" y="63"/>
                      <a:pt x="386" y="65"/>
                      <a:pt x="387" y="66"/>
                    </a:cubicBezTo>
                    <a:cubicBezTo>
                      <a:pt x="389" y="66"/>
                      <a:pt x="395" y="69"/>
                      <a:pt x="424" y="85"/>
                    </a:cubicBezTo>
                    <a:cubicBezTo>
                      <a:pt x="463" y="107"/>
                      <a:pt x="463" y="107"/>
                      <a:pt x="463" y="107"/>
                    </a:cubicBezTo>
                    <a:cubicBezTo>
                      <a:pt x="488" y="121"/>
                      <a:pt x="488" y="121"/>
                      <a:pt x="488" y="121"/>
                    </a:cubicBezTo>
                    <a:cubicBezTo>
                      <a:pt x="511" y="130"/>
                      <a:pt x="511" y="130"/>
                      <a:pt x="511" y="130"/>
                    </a:cubicBezTo>
                    <a:cubicBezTo>
                      <a:pt x="511" y="130"/>
                      <a:pt x="511" y="130"/>
                      <a:pt x="511" y="130"/>
                    </a:cubicBezTo>
                    <a:cubicBezTo>
                      <a:pt x="511" y="130"/>
                      <a:pt x="521" y="133"/>
                      <a:pt x="536" y="137"/>
                    </a:cubicBezTo>
                    <a:cubicBezTo>
                      <a:pt x="541" y="138"/>
                      <a:pt x="545" y="139"/>
                      <a:pt x="548" y="139"/>
                    </a:cubicBezTo>
                    <a:cubicBezTo>
                      <a:pt x="552" y="139"/>
                      <a:pt x="554" y="138"/>
                      <a:pt x="554" y="138"/>
                    </a:cubicBezTo>
                    <a:cubicBezTo>
                      <a:pt x="559" y="135"/>
                      <a:pt x="559" y="135"/>
                      <a:pt x="559" y="135"/>
                    </a:cubicBezTo>
                    <a:cubicBezTo>
                      <a:pt x="559" y="140"/>
                      <a:pt x="559" y="140"/>
                      <a:pt x="559" y="140"/>
                    </a:cubicBezTo>
                    <a:cubicBezTo>
                      <a:pt x="559" y="179"/>
                      <a:pt x="559" y="179"/>
                      <a:pt x="559" y="179"/>
                    </a:cubicBezTo>
                    <a:cubicBezTo>
                      <a:pt x="519" y="182"/>
                      <a:pt x="519" y="182"/>
                      <a:pt x="519" y="182"/>
                    </a:cubicBezTo>
                    <a:cubicBezTo>
                      <a:pt x="519" y="182"/>
                      <a:pt x="489" y="183"/>
                      <a:pt x="465" y="186"/>
                    </a:cubicBezTo>
                    <a:cubicBezTo>
                      <a:pt x="445" y="188"/>
                      <a:pt x="403" y="194"/>
                      <a:pt x="389" y="196"/>
                    </a:cubicBezTo>
                    <a:cubicBezTo>
                      <a:pt x="391" y="199"/>
                      <a:pt x="392" y="203"/>
                      <a:pt x="392" y="206"/>
                    </a:cubicBezTo>
                    <a:cubicBezTo>
                      <a:pt x="392" y="215"/>
                      <a:pt x="383" y="226"/>
                      <a:pt x="371" y="226"/>
                    </a:cubicBezTo>
                    <a:cubicBezTo>
                      <a:pt x="369" y="226"/>
                      <a:pt x="366" y="225"/>
                      <a:pt x="364" y="224"/>
                    </a:cubicBezTo>
                    <a:cubicBezTo>
                      <a:pt x="266" y="243"/>
                      <a:pt x="266" y="243"/>
                      <a:pt x="266" y="243"/>
                    </a:cubicBezTo>
                    <a:cubicBezTo>
                      <a:pt x="266" y="244"/>
                      <a:pt x="266" y="245"/>
                      <a:pt x="266" y="246"/>
                    </a:cubicBezTo>
                    <a:cubicBezTo>
                      <a:pt x="266" y="257"/>
                      <a:pt x="253" y="270"/>
                      <a:pt x="237" y="270"/>
                    </a:cubicBezTo>
                    <a:close/>
                    <a:moveTo>
                      <a:pt x="219" y="257"/>
                    </a:moveTo>
                    <a:cubicBezTo>
                      <a:pt x="220" y="258"/>
                      <a:pt x="220" y="258"/>
                      <a:pt x="220" y="258"/>
                    </a:cubicBezTo>
                    <a:cubicBezTo>
                      <a:pt x="225" y="262"/>
                      <a:pt x="231" y="264"/>
                      <a:pt x="237" y="264"/>
                    </a:cubicBezTo>
                    <a:cubicBezTo>
                      <a:pt x="250" y="264"/>
                      <a:pt x="260" y="253"/>
                      <a:pt x="260" y="246"/>
                    </a:cubicBezTo>
                    <a:cubicBezTo>
                      <a:pt x="260" y="245"/>
                      <a:pt x="260" y="243"/>
                      <a:pt x="259" y="242"/>
                    </a:cubicBezTo>
                    <a:cubicBezTo>
                      <a:pt x="258" y="239"/>
                      <a:pt x="258" y="239"/>
                      <a:pt x="258" y="239"/>
                    </a:cubicBezTo>
                    <a:cubicBezTo>
                      <a:pt x="364" y="218"/>
                      <a:pt x="364" y="218"/>
                      <a:pt x="364" y="218"/>
                    </a:cubicBezTo>
                    <a:cubicBezTo>
                      <a:pt x="365" y="218"/>
                      <a:pt x="365" y="218"/>
                      <a:pt x="365" y="218"/>
                    </a:cubicBezTo>
                    <a:cubicBezTo>
                      <a:pt x="367" y="219"/>
                      <a:pt x="369" y="220"/>
                      <a:pt x="371" y="220"/>
                    </a:cubicBezTo>
                    <a:cubicBezTo>
                      <a:pt x="379" y="220"/>
                      <a:pt x="386" y="212"/>
                      <a:pt x="386" y="206"/>
                    </a:cubicBezTo>
                    <a:cubicBezTo>
                      <a:pt x="386" y="203"/>
                      <a:pt x="385" y="200"/>
                      <a:pt x="382" y="197"/>
                    </a:cubicBezTo>
                    <a:cubicBezTo>
                      <a:pt x="381" y="196"/>
                      <a:pt x="381" y="196"/>
                      <a:pt x="381" y="196"/>
                    </a:cubicBezTo>
                    <a:cubicBezTo>
                      <a:pt x="381" y="191"/>
                      <a:pt x="381" y="191"/>
                      <a:pt x="381" y="191"/>
                    </a:cubicBezTo>
                    <a:cubicBezTo>
                      <a:pt x="384" y="191"/>
                      <a:pt x="384" y="191"/>
                      <a:pt x="384" y="191"/>
                    </a:cubicBezTo>
                    <a:cubicBezTo>
                      <a:pt x="384" y="191"/>
                      <a:pt x="441" y="182"/>
                      <a:pt x="465" y="180"/>
                    </a:cubicBezTo>
                    <a:cubicBezTo>
                      <a:pt x="489" y="177"/>
                      <a:pt x="518" y="176"/>
                      <a:pt x="519" y="176"/>
                    </a:cubicBezTo>
                    <a:cubicBezTo>
                      <a:pt x="553" y="174"/>
                      <a:pt x="553" y="174"/>
                      <a:pt x="553" y="174"/>
                    </a:cubicBezTo>
                    <a:cubicBezTo>
                      <a:pt x="553" y="145"/>
                      <a:pt x="553" y="145"/>
                      <a:pt x="553" y="145"/>
                    </a:cubicBezTo>
                    <a:cubicBezTo>
                      <a:pt x="549" y="145"/>
                      <a:pt x="542" y="145"/>
                      <a:pt x="535" y="143"/>
                    </a:cubicBezTo>
                    <a:cubicBezTo>
                      <a:pt x="520" y="139"/>
                      <a:pt x="509" y="136"/>
                      <a:pt x="509" y="136"/>
                    </a:cubicBezTo>
                    <a:cubicBezTo>
                      <a:pt x="485" y="127"/>
                      <a:pt x="485" y="127"/>
                      <a:pt x="485" y="127"/>
                    </a:cubicBezTo>
                    <a:cubicBezTo>
                      <a:pt x="460" y="112"/>
                      <a:pt x="460" y="112"/>
                      <a:pt x="460" y="112"/>
                    </a:cubicBezTo>
                    <a:cubicBezTo>
                      <a:pt x="421" y="90"/>
                      <a:pt x="421" y="90"/>
                      <a:pt x="421" y="90"/>
                    </a:cubicBezTo>
                    <a:cubicBezTo>
                      <a:pt x="408" y="83"/>
                      <a:pt x="389" y="73"/>
                      <a:pt x="386" y="72"/>
                    </a:cubicBezTo>
                    <a:cubicBezTo>
                      <a:pt x="385" y="72"/>
                      <a:pt x="383" y="71"/>
                      <a:pt x="372" y="65"/>
                    </a:cubicBezTo>
                    <a:cubicBezTo>
                      <a:pt x="368" y="63"/>
                      <a:pt x="362" y="60"/>
                      <a:pt x="357" y="58"/>
                    </a:cubicBezTo>
                    <a:cubicBezTo>
                      <a:pt x="294" y="20"/>
                      <a:pt x="294" y="20"/>
                      <a:pt x="294" y="20"/>
                    </a:cubicBezTo>
                    <a:cubicBezTo>
                      <a:pt x="274" y="11"/>
                      <a:pt x="261" y="10"/>
                      <a:pt x="261" y="10"/>
                    </a:cubicBezTo>
                    <a:cubicBezTo>
                      <a:pt x="260" y="10"/>
                      <a:pt x="260" y="10"/>
                      <a:pt x="260" y="10"/>
                    </a:cubicBezTo>
                    <a:cubicBezTo>
                      <a:pt x="253" y="9"/>
                      <a:pt x="234" y="6"/>
                      <a:pt x="229" y="6"/>
                    </a:cubicBezTo>
                    <a:cubicBezTo>
                      <a:pt x="190" y="6"/>
                      <a:pt x="190" y="6"/>
                      <a:pt x="190" y="6"/>
                    </a:cubicBezTo>
                    <a:cubicBezTo>
                      <a:pt x="181" y="6"/>
                      <a:pt x="155" y="15"/>
                      <a:pt x="145" y="18"/>
                    </a:cubicBezTo>
                    <a:cubicBezTo>
                      <a:pt x="143" y="20"/>
                      <a:pt x="116" y="34"/>
                      <a:pt x="109" y="40"/>
                    </a:cubicBezTo>
                    <a:cubicBezTo>
                      <a:pt x="105" y="42"/>
                      <a:pt x="101" y="45"/>
                      <a:pt x="97" y="47"/>
                    </a:cubicBezTo>
                    <a:cubicBezTo>
                      <a:pt x="84" y="56"/>
                      <a:pt x="68" y="66"/>
                      <a:pt x="50" y="88"/>
                    </a:cubicBezTo>
                    <a:cubicBezTo>
                      <a:pt x="32" y="111"/>
                      <a:pt x="26" y="123"/>
                      <a:pt x="18" y="149"/>
                    </a:cubicBezTo>
                    <a:cubicBezTo>
                      <a:pt x="18" y="151"/>
                      <a:pt x="15" y="157"/>
                      <a:pt x="12" y="163"/>
                    </a:cubicBezTo>
                    <a:cubicBezTo>
                      <a:pt x="12" y="165"/>
                      <a:pt x="11" y="167"/>
                      <a:pt x="11" y="168"/>
                    </a:cubicBezTo>
                    <a:cubicBezTo>
                      <a:pt x="10" y="168"/>
                      <a:pt x="10" y="168"/>
                      <a:pt x="10" y="168"/>
                    </a:cubicBezTo>
                    <a:cubicBezTo>
                      <a:pt x="6" y="176"/>
                      <a:pt x="6" y="185"/>
                      <a:pt x="6" y="193"/>
                    </a:cubicBezTo>
                    <a:cubicBezTo>
                      <a:pt x="7" y="195"/>
                      <a:pt x="7" y="196"/>
                      <a:pt x="7" y="198"/>
                    </a:cubicBezTo>
                    <a:cubicBezTo>
                      <a:pt x="7" y="214"/>
                      <a:pt x="20" y="234"/>
                      <a:pt x="31" y="238"/>
                    </a:cubicBezTo>
                    <a:cubicBezTo>
                      <a:pt x="45" y="238"/>
                      <a:pt x="45" y="238"/>
                      <a:pt x="45" y="238"/>
                    </a:cubicBezTo>
                    <a:cubicBezTo>
                      <a:pt x="56" y="239"/>
                      <a:pt x="56" y="239"/>
                      <a:pt x="56" y="239"/>
                    </a:cubicBezTo>
                    <a:cubicBezTo>
                      <a:pt x="57" y="239"/>
                      <a:pt x="62" y="241"/>
                      <a:pt x="63" y="245"/>
                    </a:cubicBezTo>
                    <a:cubicBezTo>
                      <a:pt x="63" y="247"/>
                      <a:pt x="63" y="250"/>
                      <a:pt x="60" y="253"/>
                    </a:cubicBezTo>
                    <a:cubicBezTo>
                      <a:pt x="58" y="254"/>
                      <a:pt x="56" y="256"/>
                      <a:pt x="55" y="257"/>
                    </a:cubicBezTo>
                    <a:cubicBezTo>
                      <a:pt x="61" y="258"/>
                      <a:pt x="72" y="260"/>
                      <a:pt x="87" y="262"/>
                    </a:cubicBezTo>
                    <a:cubicBezTo>
                      <a:pt x="91" y="262"/>
                      <a:pt x="97" y="263"/>
                      <a:pt x="105" y="263"/>
                    </a:cubicBezTo>
                    <a:cubicBezTo>
                      <a:pt x="140" y="263"/>
                      <a:pt x="203" y="259"/>
                      <a:pt x="218" y="258"/>
                    </a:cubicBezTo>
                    <a:lnTo>
                      <a:pt x="219" y="257"/>
                    </a:ln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2" name="Freeform 8"/>
              <p:cNvSpPr>
                <a:spLocks noEditPoints="1"/>
              </p:cNvSpPr>
              <p:nvPr/>
            </p:nvSpPr>
            <p:spPr bwMode="auto">
              <a:xfrm>
                <a:off x="12928600" y="2830513"/>
                <a:ext cx="112712" cy="85725"/>
              </a:xfrm>
              <a:custGeom>
                <a:avLst/>
                <a:gdLst/>
                <a:ahLst/>
                <a:cxnLst>
                  <a:cxn ang="0">
                    <a:pos x="43" y="33"/>
                  </a:cxn>
                  <a:cxn ang="0">
                    <a:pos x="0" y="26"/>
                  </a:cxn>
                  <a:cxn ang="0">
                    <a:pos x="0" y="0"/>
                  </a:cxn>
                  <a:cxn ang="0">
                    <a:pos x="4" y="2"/>
                  </a:cxn>
                  <a:cxn ang="0">
                    <a:pos x="43" y="18"/>
                  </a:cxn>
                  <a:cxn ang="0">
                    <a:pos x="43" y="29"/>
                  </a:cxn>
                  <a:cxn ang="0">
                    <a:pos x="43" y="33"/>
                  </a:cxn>
                  <a:cxn ang="0">
                    <a:pos x="6" y="21"/>
                  </a:cxn>
                  <a:cxn ang="0">
                    <a:pos x="37" y="26"/>
                  </a:cxn>
                  <a:cxn ang="0">
                    <a:pos x="37" y="21"/>
                  </a:cxn>
                  <a:cxn ang="0">
                    <a:pos x="6" y="9"/>
                  </a:cxn>
                  <a:cxn ang="0">
                    <a:pos x="6" y="21"/>
                  </a:cxn>
                </a:cxnLst>
                <a:rect l="0" t="0" r="r" b="b"/>
                <a:pathLst>
                  <a:path w="44" h="33">
                    <a:moveTo>
                      <a:pt x="43" y="33"/>
                    </a:moveTo>
                    <a:cubicBezTo>
                      <a:pt x="0" y="26"/>
                      <a:pt x="0" y="26"/>
                      <a:pt x="0" y="26"/>
                    </a:cubicBezTo>
                    <a:cubicBezTo>
                      <a:pt x="0" y="0"/>
                      <a:pt x="0" y="0"/>
                      <a:pt x="0" y="0"/>
                    </a:cubicBezTo>
                    <a:cubicBezTo>
                      <a:pt x="4" y="2"/>
                      <a:pt x="4" y="2"/>
                      <a:pt x="4" y="2"/>
                    </a:cubicBezTo>
                    <a:cubicBezTo>
                      <a:pt x="40" y="15"/>
                      <a:pt x="42" y="17"/>
                      <a:pt x="43" y="18"/>
                    </a:cubicBezTo>
                    <a:cubicBezTo>
                      <a:pt x="43" y="19"/>
                      <a:pt x="44" y="21"/>
                      <a:pt x="43" y="29"/>
                    </a:cubicBezTo>
                    <a:lnTo>
                      <a:pt x="43" y="33"/>
                    </a:lnTo>
                    <a:close/>
                    <a:moveTo>
                      <a:pt x="6" y="21"/>
                    </a:moveTo>
                    <a:cubicBezTo>
                      <a:pt x="37" y="26"/>
                      <a:pt x="37" y="26"/>
                      <a:pt x="37" y="26"/>
                    </a:cubicBezTo>
                    <a:cubicBezTo>
                      <a:pt x="38" y="24"/>
                      <a:pt x="38" y="22"/>
                      <a:pt x="37" y="21"/>
                    </a:cubicBezTo>
                    <a:cubicBezTo>
                      <a:pt x="34" y="20"/>
                      <a:pt x="20" y="14"/>
                      <a:pt x="6" y="9"/>
                    </a:cubicBezTo>
                    <a:lnTo>
                      <a:pt x="6" y="21"/>
                    </a:ln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3" name="Freeform 9"/>
              <p:cNvSpPr>
                <a:spLocks noEditPoints="1"/>
              </p:cNvSpPr>
              <p:nvPr/>
            </p:nvSpPr>
            <p:spPr bwMode="auto">
              <a:xfrm>
                <a:off x="12682538" y="2728913"/>
                <a:ext cx="190500" cy="141288"/>
              </a:xfrm>
              <a:custGeom>
                <a:avLst/>
                <a:gdLst/>
                <a:ahLst/>
                <a:cxnLst>
                  <a:cxn ang="0">
                    <a:pos x="120" y="89"/>
                  </a:cxn>
                  <a:cxn ang="0">
                    <a:pos x="5" y="63"/>
                  </a:cxn>
                  <a:cxn ang="0">
                    <a:pos x="0" y="0"/>
                  </a:cxn>
                  <a:cxn ang="0">
                    <a:pos x="120" y="45"/>
                  </a:cxn>
                  <a:cxn ang="0">
                    <a:pos x="120" y="89"/>
                  </a:cxn>
                  <a:cxn ang="0">
                    <a:pos x="15" y="55"/>
                  </a:cxn>
                  <a:cxn ang="0">
                    <a:pos x="110" y="77"/>
                  </a:cxn>
                  <a:cxn ang="0">
                    <a:pos x="110" y="51"/>
                  </a:cxn>
                  <a:cxn ang="0">
                    <a:pos x="11" y="14"/>
                  </a:cxn>
                  <a:cxn ang="0">
                    <a:pos x="15" y="55"/>
                  </a:cxn>
                </a:cxnLst>
                <a:rect l="0" t="0" r="r" b="b"/>
                <a:pathLst>
                  <a:path w="120" h="89">
                    <a:moveTo>
                      <a:pt x="120" y="89"/>
                    </a:moveTo>
                    <a:lnTo>
                      <a:pt x="5" y="63"/>
                    </a:lnTo>
                    <a:lnTo>
                      <a:pt x="0" y="0"/>
                    </a:lnTo>
                    <a:lnTo>
                      <a:pt x="120" y="45"/>
                    </a:lnTo>
                    <a:lnTo>
                      <a:pt x="120" y="89"/>
                    </a:lnTo>
                    <a:close/>
                    <a:moveTo>
                      <a:pt x="15" y="55"/>
                    </a:moveTo>
                    <a:lnTo>
                      <a:pt x="110" y="77"/>
                    </a:lnTo>
                    <a:lnTo>
                      <a:pt x="110" y="51"/>
                    </a:lnTo>
                    <a:lnTo>
                      <a:pt x="11" y="14"/>
                    </a:lnTo>
                    <a:lnTo>
                      <a:pt x="15" y="55"/>
                    </a:ln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4" name="Freeform 10"/>
              <p:cNvSpPr>
                <a:spLocks noEditPoints="1"/>
              </p:cNvSpPr>
              <p:nvPr/>
            </p:nvSpPr>
            <p:spPr bwMode="auto">
              <a:xfrm>
                <a:off x="11864975" y="2533650"/>
                <a:ext cx="503237" cy="269875"/>
              </a:xfrm>
              <a:custGeom>
                <a:avLst/>
                <a:gdLst/>
                <a:ahLst/>
                <a:cxnLst>
                  <a:cxn ang="0">
                    <a:pos x="25" y="105"/>
                  </a:cxn>
                  <a:cxn ang="0">
                    <a:pos x="10" y="101"/>
                  </a:cxn>
                  <a:cxn ang="0">
                    <a:pos x="69" y="25"/>
                  </a:cxn>
                  <a:cxn ang="0">
                    <a:pos x="74" y="22"/>
                  </a:cxn>
                  <a:cxn ang="0">
                    <a:pos x="107" y="5"/>
                  </a:cxn>
                  <a:cxn ang="0">
                    <a:pos x="147" y="0"/>
                  </a:cxn>
                  <a:cxn ang="0">
                    <a:pos x="191" y="7"/>
                  </a:cxn>
                  <a:cxn ang="0">
                    <a:pos x="195" y="11"/>
                  </a:cxn>
                  <a:cxn ang="0">
                    <a:pos x="182" y="30"/>
                  </a:cxn>
                  <a:cxn ang="0">
                    <a:pos x="175" y="38"/>
                  </a:cxn>
                  <a:cxn ang="0">
                    <a:pos x="113" y="81"/>
                  </a:cxn>
                  <a:cxn ang="0">
                    <a:pos x="55" y="103"/>
                  </a:cxn>
                  <a:cxn ang="0">
                    <a:pos x="46" y="104"/>
                  </a:cxn>
                  <a:cxn ang="0">
                    <a:pos x="25" y="105"/>
                  </a:cxn>
                  <a:cxn ang="0">
                    <a:pos x="147" y="6"/>
                  </a:cxn>
                  <a:cxn ang="0">
                    <a:pos x="109" y="11"/>
                  </a:cxn>
                  <a:cxn ang="0">
                    <a:pos x="77" y="27"/>
                  </a:cxn>
                  <a:cxn ang="0">
                    <a:pos x="72" y="30"/>
                  </a:cxn>
                  <a:cxn ang="0">
                    <a:pos x="15" y="98"/>
                  </a:cxn>
                  <a:cxn ang="0">
                    <a:pos x="25" y="99"/>
                  </a:cxn>
                  <a:cxn ang="0">
                    <a:pos x="45" y="98"/>
                  </a:cxn>
                  <a:cxn ang="0">
                    <a:pos x="54" y="97"/>
                  </a:cxn>
                  <a:cxn ang="0">
                    <a:pos x="110" y="76"/>
                  </a:cxn>
                  <a:cxn ang="0">
                    <a:pos x="170" y="35"/>
                  </a:cxn>
                  <a:cxn ang="0">
                    <a:pos x="178" y="26"/>
                  </a:cxn>
                  <a:cxn ang="0">
                    <a:pos x="189" y="13"/>
                  </a:cxn>
                  <a:cxn ang="0">
                    <a:pos x="147" y="6"/>
                  </a:cxn>
                </a:cxnLst>
                <a:rect l="0" t="0" r="r" b="b"/>
                <a:pathLst>
                  <a:path w="196" h="105">
                    <a:moveTo>
                      <a:pt x="25" y="105"/>
                    </a:moveTo>
                    <a:cubicBezTo>
                      <a:pt x="16" y="105"/>
                      <a:pt x="11" y="104"/>
                      <a:pt x="10" y="101"/>
                    </a:cubicBezTo>
                    <a:cubicBezTo>
                      <a:pt x="0" y="83"/>
                      <a:pt x="33" y="47"/>
                      <a:pt x="69" y="25"/>
                    </a:cubicBezTo>
                    <a:cubicBezTo>
                      <a:pt x="70" y="24"/>
                      <a:pt x="72" y="23"/>
                      <a:pt x="74" y="22"/>
                    </a:cubicBezTo>
                    <a:cubicBezTo>
                      <a:pt x="80" y="17"/>
                      <a:pt x="91" y="9"/>
                      <a:pt x="107" y="5"/>
                    </a:cubicBezTo>
                    <a:cubicBezTo>
                      <a:pt x="123" y="2"/>
                      <a:pt x="136" y="0"/>
                      <a:pt x="147" y="0"/>
                    </a:cubicBezTo>
                    <a:cubicBezTo>
                      <a:pt x="163" y="0"/>
                      <a:pt x="176" y="3"/>
                      <a:pt x="191" y="7"/>
                    </a:cubicBezTo>
                    <a:cubicBezTo>
                      <a:pt x="193" y="8"/>
                      <a:pt x="194" y="10"/>
                      <a:pt x="195" y="11"/>
                    </a:cubicBezTo>
                    <a:cubicBezTo>
                      <a:pt x="196" y="15"/>
                      <a:pt x="191" y="21"/>
                      <a:pt x="182" y="30"/>
                    </a:cubicBezTo>
                    <a:cubicBezTo>
                      <a:pt x="180" y="33"/>
                      <a:pt x="177" y="36"/>
                      <a:pt x="175" y="38"/>
                    </a:cubicBezTo>
                    <a:cubicBezTo>
                      <a:pt x="165" y="50"/>
                      <a:pt x="133" y="71"/>
                      <a:pt x="113" y="81"/>
                    </a:cubicBezTo>
                    <a:cubicBezTo>
                      <a:pt x="92" y="93"/>
                      <a:pt x="72" y="103"/>
                      <a:pt x="55" y="103"/>
                    </a:cubicBezTo>
                    <a:cubicBezTo>
                      <a:pt x="52" y="103"/>
                      <a:pt x="49" y="104"/>
                      <a:pt x="46" y="104"/>
                    </a:cubicBezTo>
                    <a:cubicBezTo>
                      <a:pt x="39" y="105"/>
                      <a:pt x="31" y="105"/>
                      <a:pt x="25" y="105"/>
                    </a:cubicBezTo>
                    <a:close/>
                    <a:moveTo>
                      <a:pt x="147" y="6"/>
                    </a:moveTo>
                    <a:cubicBezTo>
                      <a:pt x="136" y="6"/>
                      <a:pt x="124" y="7"/>
                      <a:pt x="109" y="11"/>
                    </a:cubicBezTo>
                    <a:cubicBezTo>
                      <a:pt x="93" y="15"/>
                      <a:pt x="84" y="22"/>
                      <a:pt x="77" y="27"/>
                    </a:cubicBezTo>
                    <a:cubicBezTo>
                      <a:pt x="75" y="28"/>
                      <a:pt x="74" y="29"/>
                      <a:pt x="72" y="30"/>
                    </a:cubicBezTo>
                    <a:cubicBezTo>
                      <a:pt x="32" y="55"/>
                      <a:pt x="9" y="86"/>
                      <a:pt x="15" y="98"/>
                    </a:cubicBezTo>
                    <a:cubicBezTo>
                      <a:pt x="15" y="98"/>
                      <a:pt x="16" y="99"/>
                      <a:pt x="25" y="99"/>
                    </a:cubicBezTo>
                    <a:cubicBezTo>
                      <a:pt x="31" y="99"/>
                      <a:pt x="39" y="99"/>
                      <a:pt x="45" y="98"/>
                    </a:cubicBezTo>
                    <a:cubicBezTo>
                      <a:pt x="49" y="98"/>
                      <a:pt x="52" y="97"/>
                      <a:pt x="54" y="97"/>
                    </a:cubicBezTo>
                    <a:cubicBezTo>
                      <a:pt x="70" y="97"/>
                      <a:pt x="90" y="87"/>
                      <a:pt x="110" y="76"/>
                    </a:cubicBezTo>
                    <a:cubicBezTo>
                      <a:pt x="129" y="66"/>
                      <a:pt x="161" y="46"/>
                      <a:pt x="170" y="35"/>
                    </a:cubicBezTo>
                    <a:cubicBezTo>
                      <a:pt x="173" y="32"/>
                      <a:pt x="175" y="29"/>
                      <a:pt x="178" y="26"/>
                    </a:cubicBezTo>
                    <a:cubicBezTo>
                      <a:pt x="182" y="22"/>
                      <a:pt x="188" y="16"/>
                      <a:pt x="189" y="13"/>
                    </a:cubicBezTo>
                    <a:cubicBezTo>
                      <a:pt x="175" y="9"/>
                      <a:pt x="162" y="6"/>
                      <a:pt x="147" y="6"/>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5" name="Freeform 11"/>
              <p:cNvSpPr>
                <a:spLocks noEditPoints="1"/>
              </p:cNvSpPr>
              <p:nvPr/>
            </p:nvSpPr>
            <p:spPr bwMode="auto">
              <a:xfrm>
                <a:off x="11934825" y="2809875"/>
                <a:ext cx="192087" cy="127000"/>
              </a:xfrm>
              <a:custGeom>
                <a:avLst/>
                <a:gdLst/>
                <a:ahLst/>
                <a:cxnLst>
                  <a:cxn ang="0">
                    <a:pos x="29" y="49"/>
                  </a:cxn>
                  <a:cxn ang="0">
                    <a:pos x="26" y="49"/>
                  </a:cxn>
                  <a:cxn ang="0">
                    <a:pos x="12" y="48"/>
                  </a:cxn>
                  <a:cxn ang="0">
                    <a:pos x="5" y="47"/>
                  </a:cxn>
                  <a:cxn ang="0">
                    <a:pos x="1" y="45"/>
                  </a:cxn>
                  <a:cxn ang="0">
                    <a:pos x="18" y="17"/>
                  </a:cxn>
                  <a:cxn ang="0">
                    <a:pos x="19" y="15"/>
                  </a:cxn>
                  <a:cxn ang="0">
                    <a:pos x="22" y="12"/>
                  </a:cxn>
                  <a:cxn ang="0">
                    <a:pos x="37" y="0"/>
                  </a:cxn>
                  <a:cxn ang="0">
                    <a:pos x="73" y="7"/>
                  </a:cxn>
                  <a:cxn ang="0">
                    <a:pos x="74" y="8"/>
                  </a:cxn>
                  <a:cxn ang="0">
                    <a:pos x="74" y="9"/>
                  </a:cxn>
                  <a:cxn ang="0">
                    <a:pos x="62" y="23"/>
                  </a:cxn>
                  <a:cxn ang="0">
                    <a:pos x="52" y="32"/>
                  </a:cxn>
                  <a:cxn ang="0">
                    <a:pos x="49" y="35"/>
                  </a:cxn>
                  <a:cxn ang="0">
                    <a:pos x="29" y="49"/>
                  </a:cxn>
                  <a:cxn ang="0">
                    <a:pos x="7" y="42"/>
                  </a:cxn>
                  <a:cxn ang="0">
                    <a:pos x="13" y="42"/>
                  </a:cxn>
                  <a:cxn ang="0">
                    <a:pos x="26" y="43"/>
                  </a:cxn>
                  <a:cxn ang="0">
                    <a:pos x="29" y="43"/>
                  </a:cxn>
                  <a:cxn ang="0">
                    <a:pos x="45" y="31"/>
                  </a:cxn>
                  <a:cxn ang="0">
                    <a:pos x="48" y="28"/>
                  </a:cxn>
                  <a:cxn ang="0">
                    <a:pos x="58" y="18"/>
                  </a:cxn>
                  <a:cxn ang="0">
                    <a:pos x="66" y="11"/>
                  </a:cxn>
                  <a:cxn ang="0">
                    <a:pos x="37" y="6"/>
                  </a:cxn>
                  <a:cxn ang="0">
                    <a:pos x="27" y="16"/>
                  </a:cxn>
                  <a:cxn ang="0">
                    <a:pos x="23" y="19"/>
                  </a:cxn>
                  <a:cxn ang="0">
                    <a:pos x="23" y="20"/>
                  </a:cxn>
                  <a:cxn ang="0">
                    <a:pos x="7" y="42"/>
                  </a:cxn>
                </a:cxnLst>
                <a:rect l="0" t="0" r="r" b="b"/>
                <a:pathLst>
                  <a:path w="75" h="49">
                    <a:moveTo>
                      <a:pt x="29" y="49"/>
                    </a:moveTo>
                    <a:cubicBezTo>
                      <a:pt x="26" y="49"/>
                      <a:pt x="26" y="49"/>
                      <a:pt x="26" y="49"/>
                    </a:cubicBezTo>
                    <a:cubicBezTo>
                      <a:pt x="20" y="49"/>
                      <a:pt x="18" y="49"/>
                      <a:pt x="12" y="48"/>
                    </a:cubicBezTo>
                    <a:cubicBezTo>
                      <a:pt x="11" y="48"/>
                      <a:pt x="8" y="48"/>
                      <a:pt x="5" y="47"/>
                    </a:cubicBezTo>
                    <a:cubicBezTo>
                      <a:pt x="3" y="47"/>
                      <a:pt x="2" y="46"/>
                      <a:pt x="1" y="45"/>
                    </a:cubicBezTo>
                    <a:cubicBezTo>
                      <a:pt x="0" y="41"/>
                      <a:pt x="2" y="36"/>
                      <a:pt x="18" y="17"/>
                    </a:cubicBezTo>
                    <a:cubicBezTo>
                      <a:pt x="19" y="15"/>
                      <a:pt x="19" y="15"/>
                      <a:pt x="19" y="15"/>
                    </a:cubicBezTo>
                    <a:cubicBezTo>
                      <a:pt x="20" y="14"/>
                      <a:pt x="21" y="13"/>
                      <a:pt x="22" y="12"/>
                    </a:cubicBezTo>
                    <a:cubicBezTo>
                      <a:pt x="28" y="5"/>
                      <a:pt x="33" y="0"/>
                      <a:pt x="37" y="0"/>
                    </a:cubicBezTo>
                    <a:cubicBezTo>
                      <a:pt x="43" y="0"/>
                      <a:pt x="63" y="3"/>
                      <a:pt x="73" y="7"/>
                    </a:cubicBezTo>
                    <a:cubicBezTo>
                      <a:pt x="74" y="8"/>
                      <a:pt x="74" y="8"/>
                      <a:pt x="74" y="8"/>
                    </a:cubicBezTo>
                    <a:cubicBezTo>
                      <a:pt x="74" y="9"/>
                      <a:pt x="74" y="9"/>
                      <a:pt x="74" y="9"/>
                    </a:cubicBezTo>
                    <a:cubicBezTo>
                      <a:pt x="75" y="11"/>
                      <a:pt x="75" y="12"/>
                      <a:pt x="62" y="23"/>
                    </a:cubicBezTo>
                    <a:cubicBezTo>
                      <a:pt x="58" y="26"/>
                      <a:pt x="54" y="30"/>
                      <a:pt x="52" y="32"/>
                    </a:cubicBezTo>
                    <a:cubicBezTo>
                      <a:pt x="49" y="35"/>
                      <a:pt x="49" y="35"/>
                      <a:pt x="49" y="35"/>
                    </a:cubicBezTo>
                    <a:cubicBezTo>
                      <a:pt x="37" y="47"/>
                      <a:pt x="36" y="49"/>
                      <a:pt x="29" y="49"/>
                    </a:cubicBezTo>
                    <a:close/>
                    <a:moveTo>
                      <a:pt x="7" y="42"/>
                    </a:moveTo>
                    <a:cubicBezTo>
                      <a:pt x="10" y="42"/>
                      <a:pt x="11" y="42"/>
                      <a:pt x="13" y="42"/>
                    </a:cubicBezTo>
                    <a:cubicBezTo>
                      <a:pt x="18" y="43"/>
                      <a:pt x="20" y="43"/>
                      <a:pt x="26" y="43"/>
                    </a:cubicBezTo>
                    <a:cubicBezTo>
                      <a:pt x="29" y="43"/>
                      <a:pt x="29" y="43"/>
                      <a:pt x="29" y="43"/>
                    </a:cubicBezTo>
                    <a:cubicBezTo>
                      <a:pt x="33" y="43"/>
                      <a:pt x="33" y="43"/>
                      <a:pt x="45" y="31"/>
                    </a:cubicBezTo>
                    <a:cubicBezTo>
                      <a:pt x="48" y="28"/>
                      <a:pt x="48" y="28"/>
                      <a:pt x="48" y="28"/>
                    </a:cubicBezTo>
                    <a:cubicBezTo>
                      <a:pt x="49" y="26"/>
                      <a:pt x="54" y="22"/>
                      <a:pt x="58" y="18"/>
                    </a:cubicBezTo>
                    <a:cubicBezTo>
                      <a:pt x="61" y="16"/>
                      <a:pt x="64" y="13"/>
                      <a:pt x="66" y="11"/>
                    </a:cubicBezTo>
                    <a:cubicBezTo>
                      <a:pt x="56" y="8"/>
                      <a:pt x="41" y="6"/>
                      <a:pt x="37" y="6"/>
                    </a:cubicBezTo>
                    <a:cubicBezTo>
                      <a:pt x="35" y="6"/>
                      <a:pt x="29" y="13"/>
                      <a:pt x="27" y="16"/>
                    </a:cubicBezTo>
                    <a:cubicBezTo>
                      <a:pt x="26" y="17"/>
                      <a:pt x="24" y="18"/>
                      <a:pt x="23" y="19"/>
                    </a:cubicBezTo>
                    <a:cubicBezTo>
                      <a:pt x="23" y="20"/>
                      <a:pt x="23" y="20"/>
                      <a:pt x="23" y="20"/>
                    </a:cubicBezTo>
                    <a:cubicBezTo>
                      <a:pt x="12" y="33"/>
                      <a:pt x="8" y="39"/>
                      <a:pt x="7" y="42"/>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6" name="Freeform 12"/>
              <p:cNvSpPr>
                <a:spLocks noEditPoints="1"/>
              </p:cNvSpPr>
              <p:nvPr/>
            </p:nvSpPr>
            <p:spPr bwMode="auto">
              <a:xfrm>
                <a:off x="11755438" y="2809875"/>
                <a:ext cx="117475" cy="127000"/>
              </a:xfrm>
              <a:custGeom>
                <a:avLst/>
                <a:gdLst/>
                <a:ahLst/>
                <a:cxnLst>
                  <a:cxn ang="0">
                    <a:pos x="15" y="49"/>
                  </a:cxn>
                  <a:cxn ang="0">
                    <a:pos x="6" y="48"/>
                  </a:cxn>
                  <a:cxn ang="0">
                    <a:pos x="2" y="46"/>
                  </a:cxn>
                  <a:cxn ang="0">
                    <a:pos x="9" y="23"/>
                  </a:cxn>
                  <a:cxn ang="0">
                    <a:pos x="12" y="17"/>
                  </a:cxn>
                  <a:cxn ang="0">
                    <a:pos x="13" y="14"/>
                  </a:cxn>
                  <a:cxn ang="0">
                    <a:pos x="24" y="0"/>
                  </a:cxn>
                  <a:cxn ang="0">
                    <a:pos x="28" y="0"/>
                  </a:cxn>
                  <a:cxn ang="0">
                    <a:pos x="43" y="6"/>
                  </a:cxn>
                  <a:cxn ang="0">
                    <a:pos x="41" y="22"/>
                  </a:cxn>
                  <a:cxn ang="0">
                    <a:pos x="39" y="25"/>
                  </a:cxn>
                  <a:cxn ang="0">
                    <a:pos x="35" y="36"/>
                  </a:cxn>
                  <a:cxn ang="0">
                    <a:pos x="23" y="48"/>
                  </a:cxn>
                  <a:cxn ang="0">
                    <a:pos x="17" y="49"/>
                  </a:cxn>
                  <a:cxn ang="0">
                    <a:pos x="15" y="49"/>
                  </a:cxn>
                  <a:cxn ang="0">
                    <a:pos x="7" y="42"/>
                  </a:cxn>
                  <a:cxn ang="0">
                    <a:pos x="17" y="43"/>
                  </a:cxn>
                  <a:cxn ang="0">
                    <a:pos x="23" y="42"/>
                  </a:cxn>
                  <a:cxn ang="0">
                    <a:pos x="30" y="34"/>
                  </a:cxn>
                  <a:cxn ang="0">
                    <a:pos x="34" y="23"/>
                  </a:cxn>
                  <a:cxn ang="0">
                    <a:pos x="35" y="19"/>
                  </a:cxn>
                  <a:cxn ang="0">
                    <a:pos x="38" y="9"/>
                  </a:cxn>
                  <a:cxn ang="0">
                    <a:pos x="28" y="6"/>
                  </a:cxn>
                  <a:cxn ang="0">
                    <a:pos x="24" y="6"/>
                  </a:cxn>
                  <a:cxn ang="0">
                    <a:pos x="19" y="16"/>
                  </a:cxn>
                  <a:cxn ang="0">
                    <a:pos x="17" y="19"/>
                  </a:cxn>
                  <a:cxn ang="0">
                    <a:pos x="14" y="26"/>
                  </a:cxn>
                  <a:cxn ang="0">
                    <a:pos x="7" y="42"/>
                  </a:cxn>
                </a:cxnLst>
                <a:rect l="0" t="0" r="r" b="b"/>
                <a:pathLst>
                  <a:path w="46" h="49">
                    <a:moveTo>
                      <a:pt x="15" y="49"/>
                    </a:moveTo>
                    <a:cubicBezTo>
                      <a:pt x="13" y="49"/>
                      <a:pt x="11" y="48"/>
                      <a:pt x="6" y="48"/>
                    </a:cubicBezTo>
                    <a:cubicBezTo>
                      <a:pt x="4" y="48"/>
                      <a:pt x="3" y="47"/>
                      <a:pt x="2" y="46"/>
                    </a:cubicBezTo>
                    <a:cubicBezTo>
                      <a:pt x="0" y="42"/>
                      <a:pt x="3" y="34"/>
                      <a:pt x="9" y="23"/>
                    </a:cubicBezTo>
                    <a:cubicBezTo>
                      <a:pt x="10" y="20"/>
                      <a:pt x="11" y="18"/>
                      <a:pt x="12" y="17"/>
                    </a:cubicBezTo>
                    <a:cubicBezTo>
                      <a:pt x="12" y="16"/>
                      <a:pt x="13" y="15"/>
                      <a:pt x="13" y="14"/>
                    </a:cubicBezTo>
                    <a:cubicBezTo>
                      <a:pt x="15" y="8"/>
                      <a:pt x="18" y="0"/>
                      <a:pt x="24" y="0"/>
                    </a:cubicBezTo>
                    <a:cubicBezTo>
                      <a:pt x="28" y="0"/>
                      <a:pt x="28" y="0"/>
                      <a:pt x="28" y="0"/>
                    </a:cubicBezTo>
                    <a:cubicBezTo>
                      <a:pt x="34" y="0"/>
                      <a:pt x="40" y="1"/>
                      <a:pt x="43" y="6"/>
                    </a:cubicBezTo>
                    <a:cubicBezTo>
                      <a:pt x="46" y="11"/>
                      <a:pt x="43" y="17"/>
                      <a:pt x="41" y="22"/>
                    </a:cubicBezTo>
                    <a:cubicBezTo>
                      <a:pt x="40" y="23"/>
                      <a:pt x="40" y="24"/>
                      <a:pt x="39" y="25"/>
                    </a:cubicBezTo>
                    <a:cubicBezTo>
                      <a:pt x="38" y="29"/>
                      <a:pt x="36" y="33"/>
                      <a:pt x="35" y="36"/>
                    </a:cubicBezTo>
                    <a:cubicBezTo>
                      <a:pt x="33" y="43"/>
                      <a:pt x="31" y="48"/>
                      <a:pt x="23" y="48"/>
                    </a:cubicBezTo>
                    <a:cubicBezTo>
                      <a:pt x="20" y="48"/>
                      <a:pt x="18" y="49"/>
                      <a:pt x="17" y="49"/>
                    </a:cubicBezTo>
                    <a:cubicBezTo>
                      <a:pt x="16" y="49"/>
                      <a:pt x="16" y="49"/>
                      <a:pt x="15" y="49"/>
                    </a:cubicBezTo>
                    <a:close/>
                    <a:moveTo>
                      <a:pt x="7" y="42"/>
                    </a:moveTo>
                    <a:cubicBezTo>
                      <a:pt x="13" y="43"/>
                      <a:pt x="15" y="43"/>
                      <a:pt x="17" y="43"/>
                    </a:cubicBezTo>
                    <a:cubicBezTo>
                      <a:pt x="18" y="43"/>
                      <a:pt x="20" y="42"/>
                      <a:pt x="23" y="42"/>
                    </a:cubicBezTo>
                    <a:cubicBezTo>
                      <a:pt x="27" y="42"/>
                      <a:pt x="27" y="41"/>
                      <a:pt x="30" y="34"/>
                    </a:cubicBezTo>
                    <a:cubicBezTo>
                      <a:pt x="31" y="31"/>
                      <a:pt x="32" y="27"/>
                      <a:pt x="34" y="23"/>
                    </a:cubicBezTo>
                    <a:cubicBezTo>
                      <a:pt x="34" y="22"/>
                      <a:pt x="35" y="20"/>
                      <a:pt x="35" y="19"/>
                    </a:cubicBezTo>
                    <a:cubicBezTo>
                      <a:pt x="37" y="16"/>
                      <a:pt x="39" y="11"/>
                      <a:pt x="38" y="9"/>
                    </a:cubicBezTo>
                    <a:cubicBezTo>
                      <a:pt x="37" y="6"/>
                      <a:pt x="30" y="6"/>
                      <a:pt x="28" y="6"/>
                    </a:cubicBezTo>
                    <a:cubicBezTo>
                      <a:pt x="24" y="6"/>
                      <a:pt x="24" y="6"/>
                      <a:pt x="24" y="6"/>
                    </a:cubicBezTo>
                    <a:cubicBezTo>
                      <a:pt x="23" y="6"/>
                      <a:pt x="22" y="8"/>
                      <a:pt x="19" y="16"/>
                    </a:cubicBezTo>
                    <a:cubicBezTo>
                      <a:pt x="18" y="17"/>
                      <a:pt x="18" y="18"/>
                      <a:pt x="17" y="19"/>
                    </a:cubicBezTo>
                    <a:cubicBezTo>
                      <a:pt x="17" y="20"/>
                      <a:pt x="16" y="23"/>
                      <a:pt x="14" y="26"/>
                    </a:cubicBezTo>
                    <a:cubicBezTo>
                      <a:pt x="12" y="30"/>
                      <a:pt x="8" y="39"/>
                      <a:pt x="7" y="42"/>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7" name="Line 13"/>
              <p:cNvSpPr>
                <a:spLocks noChangeShapeType="1"/>
              </p:cNvSpPr>
              <p:nvPr/>
            </p:nvSpPr>
            <p:spPr bwMode="auto">
              <a:xfrm>
                <a:off x="12611100" y="2670175"/>
                <a:ext cx="1587" cy="1588"/>
              </a:xfrm>
              <a:prstGeom prst="line">
                <a:avLst/>
              </a:pr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8" name="Line 14"/>
              <p:cNvSpPr>
                <a:spLocks noChangeShapeType="1"/>
              </p:cNvSpPr>
              <p:nvPr/>
            </p:nvSpPr>
            <p:spPr bwMode="auto">
              <a:xfrm>
                <a:off x="12611100" y="2670175"/>
                <a:ext cx="1587" cy="1588"/>
              </a:xfrm>
              <a:prstGeom prst="line">
                <a:avLst/>
              </a:pr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sp>
          <p:nvSpPr>
            <p:cNvPr id="244" name="Freeform 32"/>
            <p:cNvSpPr>
              <a:spLocks noChangeAspect="1" noEditPoints="1"/>
            </p:cNvSpPr>
            <p:nvPr/>
          </p:nvSpPr>
          <p:spPr bwMode="auto">
            <a:xfrm>
              <a:off x="4790791" y="1754898"/>
              <a:ext cx="360000" cy="217505"/>
            </a:xfrm>
            <a:custGeom>
              <a:avLst/>
              <a:gdLst/>
              <a:ahLst/>
              <a:cxnLst>
                <a:cxn ang="0">
                  <a:pos x="9275" y="244"/>
                </a:cxn>
                <a:cxn ang="0">
                  <a:pos x="7933" y="0"/>
                </a:cxn>
                <a:cxn ang="0">
                  <a:pos x="7200" y="488"/>
                </a:cxn>
                <a:cxn ang="0">
                  <a:pos x="5614" y="975"/>
                </a:cxn>
                <a:cxn ang="0">
                  <a:pos x="2074" y="2805"/>
                </a:cxn>
                <a:cxn ang="0">
                  <a:pos x="122" y="6465"/>
                </a:cxn>
                <a:cxn ang="0">
                  <a:pos x="0" y="9270"/>
                </a:cxn>
                <a:cxn ang="0">
                  <a:pos x="488" y="10978"/>
                </a:cxn>
                <a:cxn ang="0">
                  <a:pos x="1831" y="10978"/>
                </a:cxn>
                <a:cxn ang="0">
                  <a:pos x="4150" y="9270"/>
                </a:cxn>
                <a:cxn ang="0">
                  <a:pos x="6712" y="7563"/>
                </a:cxn>
                <a:cxn ang="0">
                  <a:pos x="9153" y="7319"/>
                </a:cxn>
                <a:cxn ang="0">
                  <a:pos x="11350" y="8295"/>
                </a:cxn>
                <a:cxn ang="0">
                  <a:pos x="14279" y="10734"/>
                </a:cxn>
                <a:cxn ang="0">
                  <a:pos x="15744" y="11100"/>
                </a:cxn>
                <a:cxn ang="0">
                  <a:pos x="16598" y="10002"/>
                </a:cxn>
                <a:cxn ang="0">
                  <a:pos x="16598" y="7075"/>
                </a:cxn>
                <a:cxn ang="0">
                  <a:pos x="15499" y="3903"/>
                </a:cxn>
                <a:cxn ang="0">
                  <a:pos x="12327" y="1342"/>
                </a:cxn>
                <a:cxn ang="0">
                  <a:pos x="9641" y="732"/>
                </a:cxn>
                <a:cxn ang="0">
                  <a:pos x="4515" y="6343"/>
                </a:cxn>
                <a:cxn ang="0">
                  <a:pos x="4393" y="7319"/>
                </a:cxn>
                <a:cxn ang="0">
                  <a:pos x="3783" y="7563"/>
                </a:cxn>
                <a:cxn ang="0">
                  <a:pos x="3417" y="6830"/>
                </a:cxn>
                <a:cxn ang="0">
                  <a:pos x="2562" y="5977"/>
                </a:cxn>
                <a:cxn ang="0">
                  <a:pos x="1831" y="5612"/>
                </a:cxn>
                <a:cxn ang="0">
                  <a:pos x="1953" y="5002"/>
                </a:cxn>
                <a:cxn ang="0">
                  <a:pos x="3051" y="4879"/>
                </a:cxn>
                <a:cxn ang="0">
                  <a:pos x="3417" y="3660"/>
                </a:cxn>
                <a:cxn ang="0">
                  <a:pos x="3905" y="3172"/>
                </a:cxn>
                <a:cxn ang="0">
                  <a:pos x="4515" y="3660"/>
                </a:cxn>
                <a:cxn ang="0">
                  <a:pos x="4760" y="4879"/>
                </a:cxn>
                <a:cxn ang="0">
                  <a:pos x="5858" y="5002"/>
                </a:cxn>
                <a:cxn ang="0">
                  <a:pos x="6102" y="5612"/>
                </a:cxn>
                <a:cxn ang="0">
                  <a:pos x="5370" y="5977"/>
                </a:cxn>
                <a:cxn ang="0">
                  <a:pos x="10739" y="5612"/>
                </a:cxn>
                <a:cxn ang="0">
                  <a:pos x="10008" y="5367"/>
                </a:cxn>
                <a:cxn ang="0">
                  <a:pos x="10008" y="4513"/>
                </a:cxn>
                <a:cxn ang="0">
                  <a:pos x="10739" y="4270"/>
                </a:cxn>
                <a:cxn ang="0">
                  <a:pos x="11227" y="4757"/>
                </a:cxn>
                <a:cxn ang="0">
                  <a:pos x="11106" y="2927"/>
                </a:cxn>
                <a:cxn ang="0">
                  <a:pos x="11838" y="2562"/>
                </a:cxn>
                <a:cxn ang="0">
                  <a:pos x="12448" y="3172"/>
                </a:cxn>
                <a:cxn ang="0">
                  <a:pos x="12082" y="3903"/>
                </a:cxn>
                <a:cxn ang="0">
                  <a:pos x="11350" y="3903"/>
                </a:cxn>
                <a:cxn ang="0">
                  <a:pos x="10984" y="3172"/>
                </a:cxn>
                <a:cxn ang="0">
                  <a:pos x="12570" y="6587"/>
                </a:cxn>
                <a:cxn ang="0">
                  <a:pos x="11717" y="6587"/>
                </a:cxn>
                <a:cxn ang="0">
                  <a:pos x="11472" y="5855"/>
                </a:cxn>
                <a:cxn ang="0">
                  <a:pos x="11960" y="5245"/>
                </a:cxn>
                <a:cxn ang="0">
                  <a:pos x="12693" y="5612"/>
                </a:cxn>
                <a:cxn ang="0">
                  <a:pos x="12693" y="6343"/>
                </a:cxn>
                <a:cxn ang="0">
                  <a:pos x="13425" y="5002"/>
                </a:cxn>
                <a:cxn ang="0">
                  <a:pos x="12693" y="4757"/>
                </a:cxn>
                <a:cxn ang="0">
                  <a:pos x="12693" y="3903"/>
                </a:cxn>
                <a:cxn ang="0">
                  <a:pos x="13425" y="3660"/>
                </a:cxn>
                <a:cxn ang="0">
                  <a:pos x="13913" y="4147"/>
                </a:cxn>
                <a:cxn ang="0">
                  <a:pos x="15377" y="5733"/>
                </a:cxn>
                <a:cxn ang="0">
                  <a:pos x="14646" y="6099"/>
                </a:cxn>
                <a:cxn ang="0">
                  <a:pos x="14157" y="5489"/>
                </a:cxn>
                <a:cxn ang="0">
                  <a:pos x="14401" y="4757"/>
                </a:cxn>
                <a:cxn ang="0">
                  <a:pos x="15134" y="4757"/>
                </a:cxn>
                <a:cxn ang="0">
                  <a:pos x="15499" y="5489"/>
                </a:cxn>
              </a:cxnLst>
              <a:rect l="0" t="0" r="r" b="b"/>
              <a:pathLst>
                <a:path w="16720" h="11100">
                  <a:moveTo>
                    <a:pt x="9641" y="732"/>
                  </a:moveTo>
                  <a:lnTo>
                    <a:pt x="9519" y="488"/>
                  </a:lnTo>
                  <a:lnTo>
                    <a:pt x="9275" y="244"/>
                  </a:lnTo>
                  <a:lnTo>
                    <a:pt x="9031" y="0"/>
                  </a:lnTo>
                  <a:lnTo>
                    <a:pt x="8787" y="0"/>
                  </a:lnTo>
                  <a:lnTo>
                    <a:pt x="7933" y="0"/>
                  </a:lnTo>
                  <a:lnTo>
                    <a:pt x="7567" y="0"/>
                  </a:lnTo>
                  <a:lnTo>
                    <a:pt x="7322" y="244"/>
                  </a:lnTo>
                  <a:lnTo>
                    <a:pt x="7200" y="488"/>
                  </a:lnTo>
                  <a:lnTo>
                    <a:pt x="7079" y="732"/>
                  </a:lnTo>
                  <a:lnTo>
                    <a:pt x="6346" y="854"/>
                  </a:lnTo>
                  <a:lnTo>
                    <a:pt x="5614" y="975"/>
                  </a:lnTo>
                  <a:lnTo>
                    <a:pt x="4272" y="1342"/>
                  </a:lnTo>
                  <a:lnTo>
                    <a:pt x="3173" y="1952"/>
                  </a:lnTo>
                  <a:lnTo>
                    <a:pt x="2074" y="2805"/>
                  </a:lnTo>
                  <a:lnTo>
                    <a:pt x="1221" y="3903"/>
                  </a:lnTo>
                  <a:lnTo>
                    <a:pt x="610" y="5123"/>
                  </a:lnTo>
                  <a:lnTo>
                    <a:pt x="122" y="6465"/>
                  </a:lnTo>
                  <a:lnTo>
                    <a:pt x="0" y="7075"/>
                  </a:lnTo>
                  <a:lnTo>
                    <a:pt x="0" y="7807"/>
                  </a:lnTo>
                  <a:lnTo>
                    <a:pt x="0" y="9270"/>
                  </a:lnTo>
                  <a:lnTo>
                    <a:pt x="122" y="10002"/>
                  </a:lnTo>
                  <a:lnTo>
                    <a:pt x="243" y="10612"/>
                  </a:lnTo>
                  <a:lnTo>
                    <a:pt x="488" y="10978"/>
                  </a:lnTo>
                  <a:lnTo>
                    <a:pt x="854" y="11100"/>
                  </a:lnTo>
                  <a:lnTo>
                    <a:pt x="1343" y="11100"/>
                  </a:lnTo>
                  <a:lnTo>
                    <a:pt x="1831" y="10978"/>
                  </a:lnTo>
                  <a:lnTo>
                    <a:pt x="2319" y="10734"/>
                  </a:lnTo>
                  <a:lnTo>
                    <a:pt x="2929" y="10247"/>
                  </a:lnTo>
                  <a:lnTo>
                    <a:pt x="4150" y="9270"/>
                  </a:lnTo>
                  <a:lnTo>
                    <a:pt x="5370" y="8295"/>
                  </a:lnTo>
                  <a:lnTo>
                    <a:pt x="6102" y="7929"/>
                  </a:lnTo>
                  <a:lnTo>
                    <a:pt x="6712" y="7563"/>
                  </a:lnTo>
                  <a:lnTo>
                    <a:pt x="7567" y="7319"/>
                  </a:lnTo>
                  <a:lnTo>
                    <a:pt x="8299" y="7319"/>
                  </a:lnTo>
                  <a:lnTo>
                    <a:pt x="9153" y="7319"/>
                  </a:lnTo>
                  <a:lnTo>
                    <a:pt x="9886" y="7563"/>
                  </a:lnTo>
                  <a:lnTo>
                    <a:pt x="10618" y="7929"/>
                  </a:lnTo>
                  <a:lnTo>
                    <a:pt x="11350" y="8295"/>
                  </a:lnTo>
                  <a:lnTo>
                    <a:pt x="12570" y="9270"/>
                  </a:lnTo>
                  <a:lnTo>
                    <a:pt x="13791" y="10247"/>
                  </a:lnTo>
                  <a:lnTo>
                    <a:pt x="14279" y="10734"/>
                  </a:lnTo>
                  <a:lnTo>
                    <a:pt x="14889" y="10978"/>
                  </a:lnTo>
                  <a:lnTo>
                    <a:pt x="15377" y="11100"/>
                  </a:lnTo>
                  <a:lnTo>
                    <a:pt x="15744" y="11100"/>
                  </a:lnTo>
                  <a:lnTo>
                    <a:pt x="16110" y="10978"/>
                  </a:lnTo>
                  <a:lnTo>
                    <a:pt x="16475" y="10612"/>
                  </a:lnTo>
                  <a:lnTo>
                    <a:pt x="16598" y="10002"/>
                  </a:lnTo>
                  <a:lnTo>
                    <a:pt x="16720" y="9270"/>
                  </a:lnTo>
                  <a:lnTo>
                    <a:pt x="16720" y="7807"/>
                  </a:lnTo>
                  <a:lnTo>
                    <a:pt x="16598" y="7075"/>
                  </a:lnTo>
                  <a:lnTo>
                    <a:pt x="16475" y="6465"/>
                  </a:lnTo>
                  <a:lnTo>
                    <a:pt x="16110" y="5123"/>
                  </a:lnTo>
                  <a:lnTo>
                    <a:pt x="15499" y="3903"/>
                  </a:lnTo>
                  <a:lnTo>
                    <a:pt x="14646" y="2805"/>
                  </a:lnTo>
                  <a:lnTo>
                    <a:pt x="13546" y="1952"/>
                  </a:lnTo>
                  <a:lnTo>
                    <a:pt x="12327" y="1342"/>
                  </a:lnTo>
                  <a:lnTo>
                    <a:pt x="10984" y="975"/>
                  </a:lnTo>
                  <a:lnTo>
                    <a:pt x="10374" y="854"/>
                  </a:lnTo>
                  <a:lnTo>
                    <a:pt x="9641" y="732"/>
                  </a:lnTo>
                  <a:close/>
                  <a:moveTo>
                    <a:pt x="5370" y="5977"/>
                  </a:moveTo>
                  <a:lnTo>
                    <a:pt x="4881" y="5977"/>
                  </a:lnTo>
                  <a:lnTo>
                    <a:pt x="4515" y="6343"/>
                  </a:lnTo>
                  <a:lnTo>
                    <a:pt x="4515" y="6830"/>
                  </a:lnTo>
                  <a:lnTo>
                    <a:pt x="4515" y="7075"/>
                  </a:lnTo>
                  <a:lnTo>
                    <a:pt x="4393" y="7319"/>
                  </a:lnTo>
                  <a:lnTo>
                    <a:pt x="4150" y="7563"/>
                  </a:lnTo>
                  <a:lnTo>
                    <a:pt x="3905" y="7563"/>
                  </a:lnTo>
                  <a:lnTo>
                    <a:pt x="3783" y="7563"/>
                  </a:lnTo>
                  <a:lnTo>
                    <a:pt x="3539" y="7319"/>
                  </a:lnTo>
                  <a:lnTo>
                    <a:pt x="3417" y="7075"/>
                  </a:lnTo>
                  <a:lnTo>
                    <a:pt x="3417" y="6830"/>
                  </a:lnTo>
                  <a:lnTo>
                    <a:pt x="3417" y="6343"/>
                  </a:lnTo>
                  <a:lnTo>
                    <a:pt x="3051" y="5977"/>
                  </a:lnTo>
                  <a:lnTo>
                    <a:pt x="2562" y="5977"/>
                  </a:lnTo>
                  <a:lnTo>
                    <a:pt x="2197" y="5855"/>
                  </a:lnTo>
                  <a:lnTo>
                    <a:pt x="1953" y="5733"/>
                  </a:lnTo>
                  <a:lnTo>
                    <a:pt x="1831" y="5612"/>
                  </a:lnTo>
                  <a:lnTo>
                    <a:pt x="1709" y="5367"/>
                  </a:lnTo>
                  <a:lnTo>
                    <a:pt x="1831" y="5123"/>
                  </a:lnTo>
                  <a:lnTo>
                    <a:pt x="1953" y="5002"/>
                  </a:lnTo>
                  <a:lnTo>
                    <a:pt x="2197" y="4879"/>
                  </a:lnTo>
                  <a:lnTo>
                    <a:pt x="2562" y="4879"/>
                  </a:lnTo>
                  <a:lnTo>
                    <a:pt x="3051" y="4879"/>
                  </a:lnTo>
                  <a:lnTo>
                    <a:pt x="3417" y="4513"/>
                  </a:lnTo>
                  <a:lnTo>
                    <a:pt x="3417" y="4025"/>
                  </a:lnTo>
                  <a:lnTo>
                    <a:pt x="3417" y="3660"/>
                  </a:lnTo>
                  <a:lnTo>
                    <a:pt x="3539" y="3415"/>
                  </a:lnTo>
                  <a:lnTo>
                    <a:pt x="3783" y="3293"/>
                  </a:lnTo>
                  <a:lnTo>
                    <a:pt x="3905" y="3172"/>
                  </a:lnTo>
                  <a:lnTo>
                    <a:pt x="4150" y="3293"/>
                  </a:lnTo>
                  <a:lnTo>
                    <a:pt x="4393" y="3415"/>
                  </a:lnTo>
                  <a:lnTo>
                    <a:pt x="4515" y="3660"/>
                  </a:lnTo>
                  <a:lnTo>
                    <a:pt x="4515" y="4025"/>
                  </a:lnTo>
                  <a:lnTo>
                    <a:pt x="4515" y="4513"/>
                  </a:lnTo>
                  <a:lnTo>
                    <a:pt x="4760" y="4879"/>
                  </a:lnTo>
                  <a:lnTo>
                    <a:pt x="5370" y="4879"/>
                  </a:lnTo>
                  <a:lnTo>
                    <a:pt x="5614" y="4879"/>
                  </a:lnTo>
                  <a:lnTo>
                    <a:pt x="5858" y="5002"/>
                  </a:lnTo>
                  <a:lnTo>
                    <a:pt x="6102" y="5123"/>
                  </a:lnTo>
                  <a:lnTo>
                    <a:pt x="6102" y="5367"/>
                  </a:lnTo>
                  <a:lnTo>
                    <a:pt x="6102" y="5612"/>
                  </a:lnTo>
                  <a:lnTo>
                    <a:pt x="5858" y="5733"/>
                  </a:lnTo>
                  <a:lnTo>
                    <a:pt x="5614" y="5855"/>
                  </a:lnTo>
                  <a:lnTo>
                    <a:pt x="5370" y="5977"/>
                  </a:lnTo>
                  <a:close/>
                  <a:moveTo>
                    <a:pt x="11227" y="5367"/>
                  </a:moveTo>
                  <a:lnTo>
                    <a:pt x="10984" y="5489"/>
                  </a:lnTo>
                  <a:lnTo>
                    <a:pt x="10739" y="5612"/>
                  </a:lnTo>
                  <a:lnTo>
                    <a:pt x="10496" y="5612"/>
                  </a:lnTo>
                  <a:lnTo>
                    <a:pt x="10251" y="5489"/>
                  </a:lnTo>
                  <a:lnTo>
                    <a:pt x="10008" y="5367"/>
                  </a:lnTo>
                  <a:lnTo>
                    <a:pt x="9886" y="5123"/>
                  </a:lnTo>
                  <a:lnTo>
                    <a:pt x="9886" y="4757"/>
                  </a:lnTo>
                  <a:lnTo>
                    <a:pt x="10008" y="4513"/>
                  </a:lnTo>
                  <a:lnTo>
                    <a:pt x="10251" y="4392"/>
                  </a:lnTo>
                  <a:lnTo>
                    <a:pt x="10496" y="4270"/>
                  </a:lnTo>
                  <a:lnTo>
                    <a:pt x="10739" y="4270"/>
                  </a:lnTo>
                  <a:lnTo>
                    <a:pt x="10984" y="4392"/>
                  </a:lnTo>
                  <a:lnTo>
                    <a:pt x="11227" y="4513"/>
                  </a:lnTo>
                  <a:lnTo>
                    <a:pt x="11227" y="4757"/>
                  </a:lnTo>
                  <a:lnTo>
                    <a:pt x="11227" y="5123"/>
                  </a:lnTo>
                  <a:lnTo>
                    <a:pt x="11227" y="5367"/>
                  </a:lnTo>
                  <a:close/>
                  <a:moveTo>
                    <a:pt x="11106" y="2927"/>
                  </a:moveTo>
                  <a:lnTo>
                    <a:pt x="11350" y="2683"/>
                  </a:lnTo>
                  <a:lnTo>
                    <a:pt x="11594" y="2562"/>
                  </a:lnTo>
                  <a:lnTo>
                    <a:pt x="11838" y="2562"/>
                  </a:lnTo>
                  <a:lnTo>
                    <a:pt x="12082" y="2683"/>
                  </a:lnTo>
                  <a:lnTo>
                    <a:pt x="12327" y="2927"/>
                  </a:lnTo>
                  <a:lnTo>
                    <a:pt x="12448" y="3172"/>
                  </a:lnTo>
                  <a:lnTo>
                    <a:pt x="12448" y="3415"/>
                  </a:lnTo>
                  <a:lnTo>
                    <a:pt x="12327" y="3660"/>
                  </a:lnTo>
                  <a:lnTo>
                    <a:pt x="12082" y="3903"/>
                  </a:lnTo>
                  <a:lnTo>
                    <a:pt x="11838" y="4025"/>
                  </a:lnTo>
                  <a:lnTo>
                    <a:pt x="11594" y="4025"/>
                  </a:lnTo>
                  <a:lnTo>
                    <a:pt x="11350" y="3903"/>
                  </a:lnTo>
                  <a:lnTo>
                    <a:pt x="11106" y="3660"/>
                  </a:lnTo>
                  <a:lnTo>
                    <a:pt x="10984" y="3415"/>
                  </a:lnTo>
                  <a:lnTo>
                    <a:pt x="10984" y="3172"/>
                  </a:lnTo>
                  <a:lnTo>
                    <a:pt x="11106" y="2927"/>
                  </a:lnTo>
                  <a:close/>
                  <a:moveTo>
                    <a:pt x="12693" y="6343"/>
                  </a:moveTo>
                  <a:lnTo>
                    <a:pt x="12570" y="6587"/>
                  </a:lnTo>
                  <a:lnTo>
                    <a:pt x="12327" y="6709"/>
                  </a:lnTo>
                  <a:lnTo>
                    <a:pt x="11960" y="6709"/>
                  </a:lnTo>
                  <a:lnTo>
                    <a:pt x="11717" y="6587"/>
                  </a:lnTo>
                  <a:lnTo>
                    <a:pt x="11594" y="6343"/>
                  </a:lnTo>
                  <a:lnTo>
                    <a:pt x="11472" y="6099"/>
                  </a:lnTo>
                  <a:lnTo>
                    <a:pt x="11472" y="5855"/>
                  </a:lnTo>
                  <a:lnTo>
                    <a:pt x="11594" y="5612"/>
                  </a:lnTo>
                  <a:lnTo>
                    <a:pt x="11717" y="5367"/>
                  </a:lnTo>
                  <a:lnTo>
                    <a:pt x="11960" y="5245"/>
                  </a:lnTo>
                  <a:lnTo>
                    <a:pt x="12327" y="5245"/>
                  </a:lnTo>
                  <a:lnTo>
                    <a:pt x="12570" y="5367"/>
                  </a:lnTo>
                  <a:lnTo>
                    <a:pt x="12693" y="5612"/>
                  </a:lnTo>
                  <a:lnTo>
                    <a:pt x="12815" y="5855"/>
                  </a:lnTo>
                  <a:lnTo>
                    <a:pt x="12815" y="6099"/>
                  </a:lnTo>
                  <a:lnTo>
                    <a:pt x="12693" y="6343"/>
                  </a:lnTo>
                  <a:close/>
                  <a:moveTo>
                    <a:pt x="13791" y="4757"/>
                  </a:moveTo>
                  <a:lnTo>
                    <a:pt x="13669" y="4879"/>
                  </a:lnTo>
                  <a:lnTo>
                    <a:pt x="13425" y="5002"/>
                  </a:lnTo>
                  <a:lnTo>
                    <a:pt x="13058" y="5002"/>
                  </a:lnTo>
                  <a:lnTo>
                    <a:pt x="12815" y="4879"/>
                  </a:lnTo>
                  <a:lnTo>
                    <a:pt x="12693" y="4757"/>
                  </a:lnTo>
                  <a:lnTo>
                    <a:pt x="12570" y="4513"/>
                  </a:lnTo>
                  <a:lnTo>
                    <a:pt x="12570" y="4147"/>
                  </a:lnTo>
                  <a:lnTo>
                    <a:pt x="12693" y="3903"/>
                  </a:lnTo>
                  <a:lnTo>
                    <a:pt x="12815" y="3782"/>
                  </a:lnTo>
                  <a:lnTo>
                    <a:pt x="13058" y="3660"/>
                  </a:lnTo>
                  <a:lnTo>
                    <a:pt x="13425" y="3660"/>
                  </a:lnTo>
                  <a:lnTo>
                    <a:pt x="13669" y="3782"/>
                  </a:lnTo>
                  <a:lnTo>
                    <a:pt x="13791" y="3903"/>
                  </a:lnTo>
                  <a:lnTo>
                    <a:pt x="13913" y="4147"/>
                  </a:lnTo>
                  <a:lnTo>
                    <a:pt x="13913" y="4513"/>
                  </a:lnTo>
                  <a:lnTo>
                    <a:pt x="13791" y="4757"/>
                  </a:lnTo>
                  <a:close/>
                  <a:moveTo>
                    <a:pt x="15377" y="5733"/>
                  </a:moveTo>
                  <a:lnTo>
                    <a:pt x="15134" y="5977"/>
                  </a:lnTo>
                  <a:lnTo>
                    <a:pt x="14889" y="6099"/>
                  </a:lnTo>
                  <a:lnTo>
                    <a:pt x="14646" y="6099"/>
                  </a:lnTo>
                  <a:lnTo>
                    <a:pt x="14401" y="5977"/>
                  </a:lnTo>
                  <a:lnTo>
                    <a:pt x="14157" y="5733"/>
                  </a:lnTo>
                  <a:lnTo>
                    <a:pt x="14157" y="5489"/>
                  </a:lnTo>
                  <a:lnTo>
                    <a:pt x="14157" y="5245"/>
                  </a:lnTo>
                  <a:lnTo>
                    <a:pt x="14157" y="5002"/>
                  </a:lnTo>
                  <a:lnTo>
                    <a:pt x="14401" y="4757"/>
                  </a:lnTo>
                  <a:lnTo>
                    <a:pt x="14646" y="4635"/>
                  </a:lnTo>
                  <a:lnTo>
                    <a:pt x="14889" y="4635"/>
                  </a:lnTo>
                  <a:lnTo>
                    <a:pt x="15134" y="4757"/>
                  </a:lnTo>
                  <a:lnTo>
                    <a:pt x="15377" y="5002"/>
                  </a:lnTo>
                  <a:lnTo>
                    <a:pt x="15499" y="5245"/>
                  </a:lnTo>
                  <a:lnTo>
                    <a:pt x="15499" y="5489"/>
                  </a:lnTo>
                  <a:lnTo>
                    <a:pt x="15377" y="5733"/>
                  </a:lnTo>
                  <a:close/>
                </a:path>
              </a:pathLst>
            </a:custGeom>
            <a:noFill/>
            <a:ln w="12700">
              <a:solidFill>
                <a:schemeClr val="bg2"/>
              </a:solidFill>
              <a:round/>
            </a:ln>
          </p:spPr>
          <p:txBody>
            <a:bodyPr vert="horz" wrap="square" lIns="121828" tIns="60914" rIns="121828" bIns="60914" numCol="1" anchor="t" anchorCtr="0" compatLnSpc="1">
              <a:prstTxWarp prst="textNoShape">
                <a:avLst/>
              </a:prstTxWarp>
            </a:bodyPr>
            <a:lstStyle/>
            <a:p>
              <a:pPr defTabSz="1624800"/>
              <a:endParaRPr lang="zh-CN" altLang="en-US">
                <a:solidFill>
                  <a:schemeClr val="bg1"/>
                </a:solidFill>
                <a:latin typeface="Arial"/>
                <a:ea typeface="微软雅黑"/>
              </a:endParaRPr>
            </a:p>
          </p:txBody>
        </p:sp>
        <p:grpSp>
          <p:nvGrpSpPr>
            <p:cNvPr id="248" name="组合 877"/>
            <p:cNvGrpSpPr>
              <a:grpSpLocks noChangeAspect="1"/>
            </p:cNvGrpSpPr>
            <p:nvPr/>
          </p:nvGrpSpPr>
          <p:grpSpPr>
            <a:xfrm>
              <a:off x="2583541" y="1817517"/>
              <a:ext cx="360000" cy="231330"/>
              <a:chOff x="9420225" y="5403851"/>
              <a:chExt cx="814388" cy="577850"/>
            </a:xfrm>
            <a:noFill/>
          </p:grpSpPr>
          <p:sp>
            <p:nvSpPr>
              <p:cNvPr id="249" name="Freeform 375"/>
              <p:cNvSpPr>
                <a:spLocks noEditPoints="1"/>
              </p:cNvSpPr>
              <p:nvPr/>
            </p:nvSpPr>
            <p:spPr bwMode="auto">
              <a:xfrm>
                <a:off x="9979025" y="5594351"/>
                <a:ext cx="74613" cy="79375"/>
              </a:xfrm>
              <a:custGeom>
                <a:avLst/>
                <a:gdLst/>
                <a:ahLst/>
                <a:cxnLst>
                  <a:cxn ang="0">
                    <a:pos x="0" y="25"/>
                  </a:cxn>
                  <a:cxn ang="0">
                    <a:pos x="5" y="0"/>
                  </a:cxn>
                  <a:cxn ang="0">
                    <a:pos x="16" y="0"/>
                  </a:cxn>
                  <a:cxn ang="0">
                    <a:pos x="20" y="0"/>
                  </a:cxn>
                  <a:cxn ang="0">
                    <a:pos x="22" y="3"/>
                  </a:cxn>
                  <a:cxn ang="0">
                    <a:pos x="23" y="6"/>
                  </a:cxn>
                  <a:cxn ang="0">
                    <a:pos x="22" y="9"/>
                  </a:cxn>
                  <a:cxn ang="0">
                    <a:pos x="20" y="12"/>
                  </a:cxn>
                  <a:cxn ang="0">
                    <a:pos x="19" y="13"/>
                  </a:cxn>
                  <a:cxn ang="0">
                    <a:pos x="16" y="14"/>
                  </a:cxn>
                  <a:cxn ang="0">
                    <a:pos x="12" y="15"/>
                  </a:cxn>
                  <a:cxn ang="0">
                    <a:pos x="5" y="15"/>
                  </a:cxn>
                  <a:cxn ang="0">
                    <a:pos x="3" y="25"/>
                  </a:cxn>
                  <a:cxn ang="0">
                    <a:pos x="0" y="25"/>
                  </a:cxn>
                  <a:cxn ang="0">
                    <a:pos x="6" y="12"/>
                  </a:cxn>
                  <a:cxn ang="0">
                    <a:pos x="11" y="12"/>
                  </a:cxn>
                  <a:cxn ang="0">
                    <a:pos x="16" y="11"/>
                  </a:cxn>
                  <a:cxn ang="0">
                    <a:pos x="19" y="9"/>
                  </a:cxn>
                  <a:cxn ang="0">
                    <a:pos x="19" y="6"/>
                  </a:cxn>
                  <a:cxn ang="0">
                    <a:pos x="19" y="4"/>
                  </a:cxn>
                  <a:cxn ang="0">
                    <a:pos x="18" y="3"/>
                  </a:cxn>
                  <a:cxn ang="0">
                    <a:pos x="14" y="3"/>
                  </a:cxn>
                  <a:cxn ang="0">
                    <a:pos x="8" y="3"/>
                  </a:cxn>
                  <a:cxn ang="0">
                    <a:pos x="6" y="12"/>
                  </a:cxn>
                </a:cxnLst>
                <a:rect l="0" t="0" r="r" b="b"/>
                <a:pathLst>
                  <a:path w="23" h="25">
                    <a:moveTo>
                      <a:pt x="0" y="25"/>
                    </a:moveTo>
                    <a:cubicBezTo>
                      <a:pt x="5" y="0"/>
                      <a:pt x="5" y="0"/>
                      <a:pt x="5" y="0"/>
                    </a:cubicBezTo>
                    <a:cubicBezTo>
                      <a:pt x="16" y="0"/>
                      <a:pt x="16" y="0"/>
                      <a:pt x="16" y="0"/>
                    </a:cubicBezTo>
                    <a:cubicBezTo>
                      <a:pt x="17" y="0"/>
                      <a:pt x="19" y="0"/>
                      <a:pt x="20" y="0"/>
                    </a:cubicBezTo>
                    <a:cubicBezTo>
                      <a:pt x="20" y="1"/>
                      <a:pt x="21" y="2"/>
                      <a:pt x="22" y="3"/>
                    </a:cubicBezTo>
                    <a:cubicBezTo>
                      <a:pt x="22" y="4"/>
                      <a:pt x="23" y="5"/>
                      <a:pt x="23" y="6"/>
                    </a:cubicBezTo>
                    <a:cubicBezTo>
                      <a:pt x="23" y="7"/>
                      <a:pt x="22" y="8"/>
                      <a:pt x="22" y="9"/>
                    </a:cubicBezTo>
                    <a:cubicBezTo>
                      <a:pt x="22" y="10"/>
                      <a:pt x="21" y="11"/>
                      <a:pt x="20" y="12"/>
                    </a:cubicBezTo>
                    <a:cubicBezTo>
                      <a:pt x="20" y="12"/>
                      <a:pt x="19" y="13"/>
                      <a:pt x="19" y="13"/>
                    </a:cubicBezTo>
                    <a:cubicBezTo>
                      <a:pt x="18" y="14"/>
                      <a:pt x="17" y="14"/>
                      <a:pt x="16" y="14"/>
                    </a:cubicBezTo>
                    <a:cubicBezTo>
                      <a:pt x="15" y="14"/>
                      <a:pt x="13" y="15"/>
                      <a:pt x="12" y="15"/>
                    </a:cubicBezTo>
                    <a:cubicBezTo>
                      <a:pt x="5" y="15"/>
                      <a:pt x="5" y="15"/>
                      <a:pt x="5" y="15"/>
                    </a:cubicBezTo>
                    <a:cubicBezTo>
                      <a:pt x="3" y="25"/>
                      <a:pt x="3" y="25"/>
                      <a:pt x="3" y="25"/>
                    </a:cubicBezTo>
                    <a:lnTo>
                      <a:pt x="0" y="25"/>
                    </a:lnTo>
                    <a:close/>
                    <a:moveTo>
                      <a:pt x="6" y="12"/>
                    </a:moveTo>
                    <a:cubicBezTo>
                      <a:pt x="11" y="12"/>
                      <a:pt x="11" y="12"/>
                      <a:pt x="11" y="12"/>
                    </a:cubicBezTo>
                    <a:cubicBezTo>
                      <a:pt x="14" y="12"/>
                      <a:pt x="15" y="12"/>
                      <a:pt x="16" y="11"/>
                    </a:cubicBezTo>
                    <a:cubicBezTo>
                      <a:pt x="17" y="11"/>
                      <a:pt x="18" y="10"/>
                      <a:pt x="19" y="9"/>
                    </a:cubicBezTo>
                    <a:cubicBezTo>
                      <a:pt x="19" y="8"/>
                      <a:pt x="19" y="7"/>
                      <a:pt x="19" y="6"/>
                    </a:cubicBezTo>
                    <a:cubicBezTo>
                      <a:pt x="19" y="5"/>
                      <a:pt x="19" y="5"/>
                      <a:pt x="19" y="4"/>
                    </a:cubicBezTo>
                    <a:cubicBezTo>
                      <a:pt x="19" y="4"/>
                      <a:pt x="18" y="3"/>
                      <a:pt x="18" y="3"/>
                    </a:cubicBezTo>
                    <a:cubicBezTo>
                      <a:pt x="17" y="3"/>
                      <a:pt x="16" y="3"/>
                      <a:pt x="14" y="3"/>
                    </a:cubicBezTo>
                    <a:cubicBezTo>
                      <a:pt x="8" y="3"/>
                      <a:pt x="8" y="3"/>
                      <a:pt x="8" y="3"/>
                    </a:cubicBezTo>
                    <a:lnTo>
                      <a:pt x="6" y="12"/>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0" name="Freeform 376"/>
              <p:cNvSpPr>
                <a:spLocks noEditPoints="1"/>
              </p:cNvSpPr>
              <p:nvPr/>
            </p:nvSpPr>
            <p:spPr bwMode="auto">
              <a:xfrm>
                <a:off x="10036175" y="5594351"/>
                <a:ext cx="71438" cy="79375"/>
              </a:xfrm>
              <a:custGeom>
                <a:avLst/>
                <a:gdLst/>
                <a:ahLst/>
                <a:cxnLst>
                  <a:cxn ang="0">
                    <a:pos x="0" y="25"/>
                  </a:cxn>
                  <a:cxn ang="0">
                    <a:pos x="14" y="0"/>
                  </a:cxn>
                  <a:cxn ang="0">
                    <a:pos x="18" y="0"/>
                  </a:cxn>
                  <a:cxn ang="0">
                    <a:pos x="22" y="25"/>
                  </a:cxn>
                  <a:cxn ang="0">
                    <a:pos x="19" y="25"/>
                  </a:cxn>
                  <a:cxn ang="0">
                    <a:pos x="18" y="17"/>
                  </a:cxn>
                  <a:cxn ang="0">
                    <a:pos x="8" y="17"/>
                  </a:cxn>
                  <a:cxn ang="0">
                    <a:pos x="4" y="25"/>
                  </a:cxn>
                  <a:cxn ang="0">
                    <a:pos x="0" y="25"/>
                  </a:cxn>
                  <a:cxn ang="0">
                    <a:pos x="9" y="15"/>
                  </a:cxn>
                  <a:cxn ang="0">
                    <a:pos x="18" y="15"/>
                  </a:cxn>
                  <a:cxn ang="0">
                    <a:pos x="17" y="9"/>
                  </a:cxn>
                  <a:cxn ang="0">
                    <a:pos x="16" y="3"/>
                  </a:cxn>
                  <a:cxn ang="0">
                    <a:pos x="13" y="8"/>
                  </a:cxn>
                  <a:cxn ang="0">
                    <a:pos x="9" y="15"/>
                  </a:cxn>
                </a:cxnLst>
                <a:rect l="0" t="0" r="r" b="b"/>
                <a:pathLst>
                  <a:path w="22" h="25">
                    <a:moveTo>
                      <a:pt x="0" y="25"/>
                    </a:moveTo>
                    <a:cubicBezTo>
                      <a:pt x="14" y="0"/>
                      <a:pt x="14" y="0"/>
                      <a:pt x="14" y="0"/>
                    </a:cubicBezTo>
                    <a:cubicBezTo>
                      <a:pt x="18" y="0"/>
                      <a:pt x="18" y="0"/>
                      <a:pt x="18" y="0"/>
                    </a:cubicBezTo>
                    <a:cubicBezTo>
                      <a:pt x="22" y="25"/>
                      <a:pt x="22" y="25"/>
                      <a:pt x="22" y="25"/>
                    </a:cubicBezTo>
                    <a:cubicBezTo>
                      <a:pt x="19" y="25"/>
                      <a:pt x="19" y="25"/>
                      <a:pt x="19" y="25"/>
                    </a:cubicBezTo>
                    <a:cubicBezTo>
                      <a:pt x="18" y="17"/>
                      <a:pt x="18" y="17"/>
                      <a:pt x="18" y="17"/>
                    </a:cubicBezTo>
                    <a:cubicBezTo>
                      <a:pt x="8" y="17"/>
                      <a:pt x="8" y="17"/>
                      <a:pt x="8" y="17"/>
                    </a:cubicBezTo>
                    <a:cubicBezTo>
                      <a:pt x="4" y="25"/>
                      <a:pt x="4" y="25"/>
                      <a:pt x="4" y="25"/>
                    </a:cubicBezTo>
                    <a:lnTo>
                      <a:pt x="0" y="25"/>
                    </a:lnTo>
                    <a:close/>
                    <a:moveTo>
                      <a:pt x="9" y="15"/>
                    </a:moveTo>
                    <a:cubicBezTo>
                      <a:pt x="18" y="15"/>
                      <a:pt x="18" y="15"/>
                      <a:pt x="18" y="15"/>
                    </a:cubicBezTo>
                    <a:cubicBezTo>
                      <a:pt x="17" y="9"/>
                      <a:pt x="17" y="9"/>
                      <a:pt x="17" y="9"/>
                    </a:cubicBezTo>
                    <a:cubicBezTo>
                      <a:pt x="16" y="6"/>
                      <a:pt x="16" y="4"/>
                      <a:pt x="16" y="3"/>
                    </a:cubicBezTo>
                    <a:cubicBezTo>
                      <a:pt x="15" y="4"/>
                      <a:pt x="14" y="6"/>
                      <a:pt x="13" y="8"/>
                    </a:cubicBezTo>
                    <a:lnTo>
                      <a:pt x="9" y="15"/>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1" name="Freeform 377"/>
              <p:cNvSpPr>
                <a:spLocks/>
              </p:cNvSpPr>
              <p:nvPr/>
            </p:nvSpPr>
            <p:spPr bwMode="auto">
              <a:xfrm>
                <a:off x="10120313" y="5594351"/>
                <a:ext cx="69850" cy="79375"/>
              </a:xfrm>
              <a:custGeom>
                <a:avLst/>
                <a:gdLst/>
                <a:ahLst/>
                <a:cxnLst>
                  <a:cxn ang="0">
                    <a:pos x="5" y="25"/>
                  </a:cxn>
                  <a:cxn ang="0">
                    <a:pos x="7" y="15"/>
                  </a:cxn>
                  <a:cxn ang="0">
                    <a:pos x="0" y="0"/>
                  </a:cxn>
                  <a:cxn ang="0">
                    <a:pos x="3" y="0"/>
                  </a:cxn>
                  <a:cxn ang="0">
                    <a:pos x="7" y="7"/>
                  </a:cxn>
                  <a:cxn ang="0">
                    <a:pos x="9" y="12"/>
                  </a:cxn>
                  <a:cxn ang="0">
                    <a:pos x="12" y="7"/>
                  </a:cxn>
                  <a:cxn ang="0">
                    <a:pos x="18" y="0"/>
                  </a:cxn>
                  <a:cxn ang="0">
                    <a:pos x="22" y="0"/>
                  </a:cxn>
                  <a:cxn ang="0">
                    <a:pos x="10" y="15"/>
                  </a:cxn>
                  <a:cxn ang="0">
                    <a:pos x="8" y="25"/>
                  </a:cxn>
                  <a:cxn ang="0">
                    <a:pos x="5" y="25"/>
                  </a:cxn>
                </a:cxnLst>
                <a:rect l="0" t="0" r="r" b="b"/>
                <a:pathLst>
                  <a:path w="22" h="25">
                    <a:moveTo>
                      <a:pt x="5" y="25"/>
                    </a:moveTo>
                    <a:cubicBezTo>
                      <a:pt x="7" y="15"/>
                      <a:pt x="7" y="15"/>
                      <a:pt x="7" y="15"/>
                    </a:cubicBezTo>
                    <a:cubicBezTo>
                      <a:pt x="0" y="0"/>
                      <a:pt x="0" y="0"/>
                      <a:pt x="0" y="0"/>
                    </a:cubicBezTo>
                    <a:cubicBezTo>
                      <a:pt x="3" y="0"/>
                      <a:pt x="3" y="0"/>
                      <a:pt x="3" y="0"/>
                    </a:cubicBezTo>
                    <a:cubicBezTo>
                      <a:pt x="7" y="7"/>
                      <a:pt x="7" y="7"/>
                      <a:pt x="7" y="7"/>
                    </a:cubicBezTo>
                    <a:cubicBezTo>
                      <a:pt x="8" y="9"/>
                      <a:pt x="8" y="10"/>
                      <a:pt x="9" y="12"/>
                    </a:cubicBezTo>
                    <a:cubicBezTo>
                      <a:pt x="10" y="11"/>
                      <a:pt x="11" y="9"/>
                      <a:pt x="12" y="7"/>
                    </a:cubicBezTo>
                    <a:cubicBezTo>
                      <a:pt x="18" y="0"/>
                      <a:pt x="18" y="0"/>
                      <a:pt x="18" y="0"/>
                    </a:cubicBezTo>
                    <a:cubicBezTo>
                      <a:pt x="22" y="0"/>
                      <a:pt x="22" y="0"/>
                      <a:pt x="22" y="0"/>
                    </a:cubicBezTo>
                    <a:cubicBezTo>
                      <a:pt x="10" y="15"/>
                      <a:pt x="10" y="15"/>
                      <a:pt x="10" y="15"/>
                    </a:cubicBezTo>
                    <a:cubicBezTo>
                      <a:pt x="8" y="25"/>
                      <a:pt x="8" y="25"/>
                      <a:pt x="8" y="25"/>
                    </a:cubicBezTo>
                    <a:lnTo>
                      <a:pt x="5" y="25"/>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2" name="Freeform 378"/>
              <p:cNvSpPr>
                <a:spLocks/>
              </p:cNvSpPr>
              <p:nvPr/>
            </p:nvSpPr>
            <p:spPr bwMode="auto">
              <a:xfrm>
                <a:off x="9839325" y="5540376"/>
                <a:ext cx="395288" cy="266700"/>
              </a:xfrm>
              <a:custGeom>
                <a:avLst/>
                <a:gdLst/>
                <a:ahLst/>
                <a:cxnLst>
                  <a:cxn ang="0">
                    <a:pos x="112" y="84"/>
                  </a:cxn>
                  <a:cxn ang="0">
                    <a:pos x="12" y="84"/>
                  </a:cxn>
                  <a:cxn ang="0">
                    <a:pos x="0" y="72"/>
                  </a:cxn>
                  <a:cxn ang="0">
                    <a:pos x="0" y="39"/>
                  </a:cxn>
                  <a:cxn ang="0">
                    <a:pos x="5" y="39"/>
                  </a:cxn>
                  <a:cxn ang="0">
                    <a:pos x="5" y="72"/>
                  </a:cxn>
                  <a:cxn ang="0">
                    <a:pos x="12" y="79"/>
                  </a:cxn>
                  <a:cxn ang="0">
                    <a:pos x="112" y="79"/>
                  </a:cxn>
                  <a:cxn ang="0">
                    <a:pos x="119" y="72"/>
                  </a:cxn>
                  <a:cxn ang="0">
                    <a:pos x="119" y="12"/>
                  </a:cxn>
                  <a:cxn ang="0">
                    <a:pos x="112" y="5"/>
                  </a:cxn>
                  <a:cxn ang="0">
                    <a:pos x="12" y="5"/>
                  </a:cxn>
                  <a:cxn ang="0">
                    <a:pos x="7" y="6"/>
                  </a:cxn>
                  <a:cxn ang="0">
                    <a:pos x="4" y="2"/>
                  </a:cxn>
                  <a:cxn ang="0">
                    <a:pos x="12" y="0"/>
                  </a:cxn>
                  <a:cxn ang="0">
                    <a:pos x="112" y="0"/>
                  </a:cxn>
                  <a:cxn ang="0">
                    <a:pos x="124" y="12"/>
                  </a:cxn>
                  <a:cxn ang="0">
                    <a:pos x="124" y="72"/>
                  </a:cxn>
                  <a:cxn ang="0">
                    <a:pos x="112" y="84"/>
                  </a:cxn>
                </a:cxnLst>
                <a:rect l="0" t="0" r="r" b="b"/>
                <a:pathLst>
                  <a:path w="124" h="84">
                    <a:moveTo>
                      <a:pt x="112" y="84"/>
                    </a:moveTo>
                    <a:cubicBezTo>
                      <a:pt x="12" y="84"/>
                      <a:pt x="12" y="84"/>
                      <a:pt x="12" y="84"/>
                    </a:cubicBezTo>
                    <a:cubicBezTo>
                      <a:pt x="4" y="84"/>
                      <a:pt x="0" y="80"/>
                      <a:pt x="0" y="72"/>
                    </a:cubicBezTo>
                    <a:cubicBezTo>
                      <a:pt x="0" y="39"/>
                      <a:pt x="0" y="39"/>
                      <a:pt x="0" y="39"/>
                    </a:cubicBezTo>
                    <a:cubicBezTo>
                      <a:pt x="5" y="39"/>
                      <a:pt x="5" y="39"/>
                      <a:pt x="5" y="39"/>
                    </a:cubicBezTo>
                    <a:cubicBezTo>
                      <a:pt x="5" y="72"/>
                      <a:pt x="5" y="72"/>
                      <a:pt x="5" y="72"/>
                    </a:cubicBezTo>
                    <a:cubicBezTo>
                      <a:pt x="5" y="77"/>
                      <a:pt x="7" y="79"/>
                      <a:pt x="12" y="79"/>
                    </a:cubicBezTo>
                    <a:cubicBezTo>
                      <a:pt x="112" y="79"/>
                      <a:pt x="112" y="79"/>
                      <a:pt x="112" y="79"/>
                    </a:cubicBezTo>
                    <a:cubicBezTo>
                      <a:pt x="117" y="79"/>
                      <a:pt x="119" y="77"/>
                      <a:pt x="119" y="72"/>
                    </a:cubicBezTo>
                    <a:cubicBezTo>
                      <a:pt x="119" y="12"/>
                      <a:pt x="119" y="12"/>
                      <a:pt x="119" y="12"/>
                    </a:cubicBezTo>
                    <a:cubicBezTo>
                      <a:pt x="119" y="7"/>
                      <a:pt x="117" y="5"/>
                      <a:pt x="112" y="5"/>
                    </a:cubicBezTo>
                    <a:cubicBezTo>
                      <a:pt x="12" y="5"/>
                      <a:pt x="12" y="5"/>
                      <a:pt x="12" y="5"/>
                    </a:cubicBezTo>
                    <a:cubicBezTo>
                      <a:pt x="9" y="5"/>
                      <a:pt x="8" y="5"/>
                      <a:pt x="7" y="6"/>
                    </a:cubicBezTo>
                    <a:cubicBezTo>
                      <a:pt x="4" y="2"/>
                      <a:pt x="4" y="2"/>
                      <a:pt x="4" y="2"/>
                    </a:cubicBezTo>
                    <a:cubicBezTo>
                      <a:pt x="6" y="0"/>
                      <a:pt x="8" y="0"/>
                      <a:pt x="12" y="0"/>
                    </a:cubicBezTo>
                    <a:cubicBezTo>
                      <a:pt x="112" y="0"/>
                      <a:pt x="112" y="0"/>
                      <a:pt x="112" y="0"/>
                    </a:cubicBezTo>
                    <a:cubicBezTo>
                      <a:pt x="120" y="0"/>
                      <a:pt x="124" y="4"/>
                      <a:pt x="124" y="12"/>
                    </a:cubicBezTo>
                    <a:cubicBezTo>
                      <a:pt x="124" y="72"/>
                      <a:pt x="124" y="72"/>
                      <a:pt x="124" y="72"/>
                    </a:cubicBezTo>
                    <a:cubicBezTo>
                      <a:pt x="124" y="80"/>
                      <a:pt x="120" y="84"/>
                      <a:pt x="112" y="84"/>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3" name="Rectangle 379"/>
              <p:cNvSpPr>
                <a:spLocks noChangeArrowheads="1"/>
              </p:cNvSpPr>
              <p:nvPr/>
            </p:nvSpPr>
            <p:spPr bwMode="auto">
              <a:xfrm>
                <a:off x="9867900" y="5727701"/>
                <a:ext cx="334963" cy="15875"/>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4" name="Freeform 380"/>
              <p:cNvSpPr>
                <a:spLocks noEditPoints="1"/>
              </p:cNvSpPr>
              <p:nvPr/>
            </p:nvSpPr>
            <p:spPr bwMode="auto">
              <a:xfrm>
                <a:off x="9550400" y="5403851"/>
                <a:ext cx="434975" cy="269875"/>
              </a:xfrm>
              <a:custGeom>
                <a:avLst/>
                <a:gdLst/>
                <a:ahLst/>
                <a:cxnLst>
                  <a:cxn ang="0">
                    <a:pos x="116" y="85"/>
                  </a:cxn>
                  <a:cxn ang="0">
                    <a:pos x="101" y="83"/>
                  </a:cxn>
                  <a:cxn ang="0">
                    <a:pos x="94" y="82"/>
                  </a:cxn>
                  <a:cxn ang="0">
                    <a:pos x="81" y="79"/>
                  </a:cxn>
                  <a:cxn ang="0">
                    <a:pos x="74" y="80"/>
                  </a:cxn>
                  <a:cxn ang="0">
                    <a:pos x="59" y="83"/>
                  </a:cxn>
                  <a:cxn ang="0">
                    <a:pos x="39" y="85"/>
                  </a:cxn>
                  <a:cxn ang="0">
                    <a:pos x="17" y="78"/>
                  </a:cxn>
                  <a:cxn ang="0">
                    <a:pos x="0" y="76"/>
                  </a:cxn>
                  <a:cxn ang="0">
                    <a:pos x="2" y="23"/>
                  </a:cxn>
                  <a:cxn ang="0">
                    <a:pos x="55" y="7"/>
                  </a:cxn>
                  <a:cxn ang="0">
                    <a:pos x="84" y="1"/>
                  </a:cxn>
                  <a:cxn ang="0">
                    <a:pos x="106" y="10"/>
                  </a:cxn>
                  <a:cxn ang="0">
                    <a:pos x="135" y="40"/>
                  </a:cxn>
                  <a:cxn ang="0">
                    <a:pos x="104" y="44"/>
                  </a:cxn>
                  <a:cxn ang="0">
                    <a:pos x="100" y="42"/>
                  </a:cxn>
                  <a:cxn ang="0">
                    <a:pos x="82" y="41"/>
                  </a:cxn>
                  <a:cxn ang="0">
                    <a:pos x="79" y="40"/>
                  </a:cxn>
                  <a:cxn ang="0">
                    <a:pos x="78" y="45"/>
                  </a:cxn>
                  <a:cxn ang="0">
                    <a:pos x="89" y="48"/>
                  </a:cxn>
                  <a:cxn ang="0">
                    <a:pos x="94" y="49"/>
                  </a:cxn>
                  <a:cxn ang="0">
                    <a:pos x="111" y="52"/>
                  </a:cxn>
                  <a:cxn ang="0">
                    <a:pos x="129" y="77"/>
                  </a:cxn>
                  <a:cxn ang="0">
                    <a:pos x="128" y="78"/>
                  </a:cxn>
                  <a:cxn ang="0">
                    <a:pos x="118" y="84"/>
                  </a:cxn>
                  <a:cxn ang="0">
                    <a:pos x="5" y="70"/>
                  </a:cxn>
                  <a:cxn ang="0">
                    <a:pos x="14" y="71"/>
                  </a:cxn>
                  <a:cxn ang="0">
                    <a:pos x="25" y="75"/>
                  </a:cxn>
                  <a:cxn ang="0">
                    <a:pos x="39" y="79"/>
                  </a:cxn>
                  <a:cxn ang="0">
                    <a:pos x="58" y="78"/>
                  </a:cxn>
                  <a:cxn ang="0">
                    <a:pos x="81" y="73"/>
                  </a:cxn>
                  <a:cxn ang="0">
                    <a:pos x="87" y="74"/>
                  </a:cxn>
                  <a:cxn ang="0">
                    <a:pos x="100" y="78"/>
                  </a:cxn>
                  <a:cxn ang="0">
                    <a:pos x="109" y="79"/>
                  </a:cxn>
                  <a:cxn ang="0">
                    <a:pos x="120" y="77"/>
                  </a:cxn>
                  <a:cxn ang="0">
                    <a:pos x="122" y="66"/>
                  </a:cxn>
                  <a:cxn ang="0">
                    <a:pos x="94" y="54"/>
                  </a:cxn>
                  <a:cxn ang="0">
                    <a:pos x="89" y="53"/>
                  </a:cxn>
                  <a:cxn ang="0">
                    <a:pos x="82" y="51"/>
                  </a:cxn>
                  <a:cxn ang="0">
                    <a:pos x="62" y="43"/>
                  </a:cxn>
                  <a:cxn ang="0">
                    <a:pos x="63" y="39"/>
                  </a:cxn>
                  <a:cxn ang="0">
                    <a:pos x="67" y="37"/>
                  </a:cxn>
                  <a:cxn ang="0">
                    <a:pos x="99" y="35"/>
                  </a:cxn>
                  <a:cxn ang="0">
                    <a:pos x="102" y="37"/>
                  </a:cxn>
                  <a:cxn ang="0">
                    <a:pos x="129" y="39"/>
                  </a:cxn>
                  <a:cxn ang="0">
                    <a:pos x="103" y="15"/>
                  </a:cxn>
                  <a:cxn ang="0">
                    <a:pos x="81" y="6"/>
                  </a:cxn>
                  <a:cxn ang="0">
                    <a:pos x="23" y="24"/>
                  </a:cxn>
                  <a:cxn ang="0">
                    <a:pos x="5" y="70"/>
                  </a:cxn>
                </a:cxnLst>
                <a:rect l="0" t="0" r="r" b="b"/>
                <a:pathLst>
                  <a:path w="137" h="85">
                    <a:moveTo>
                      <a:pt x="117" y="85"/>
                    </a:moveTo>
                    <a:cubicBezTo>
                      <a:pt x="116" y="85"/>
                      <a:pt x="116" y="85"/>
                      <a:pt x="116" y="85"/>
                    </a:cubicBezTo>
                    <a:cubicBezTo>
                      <a:pt x="114" y="85"/>
                      <a:pt x="111" y="84"/>
                      <a:pt x="108" y="84"/>
                    </a:cubicBezTo>
                    <a:cubicBezTo>
                      <a:pt x="106" y="84"/>
                      <a:pt x="103" y="83"/>
                      <a:pt x="101" y="83"/>
                    </a:cubicBezTo>
                    <a:cubicBezTo>
                      <a:pt x="99" y="83"/>
                      <a:pt x="99" y="83"/>
                      <a:pt x="99" y="83"/>
                    </a:cubicBezTo>
                    <a:cubicBezTo>
                      <a:pt x="97" y="83"/>
                      <a:pt x="96" y="82"/>
                      <a:pt x="94" y="82"/>
                    </a:cubicBezTo>
                    <a:cubicBezTo>
                      <a:pt x="91" y="81"/>
                      <a:pt x="88" y="80"/>
                      <a:pt x="85" y="79"/>
                    </a:cubicBezTo>
                    <a:cubicBezTo>
                      <a:pt x="81" y="79"/>
                      <a:pt x="81" y="79"/>
                      <a:pt x="81" y="79"/>
                    </a:cubicBezTo>
                    <a:cubicBezTo>
                      <a:pt x="78" y="79"/>
                      <a:pt x="77" y="79"/>
                      <a:pt x="75" y="80"/>
                    </a:cubicBezTo>
                    <a:cubicBezTo>
                      <a:pt x="74" y="80"/>
                      <a:pt x="74" y="80"/>
                      <a:pt x="74" y="80"/>
                    </a:cubicBezTo>
                    <a:cubicBezTo>
                      <a:pt x="74" y="80"/>
                      <a:pt x="74" y="80"/>
                      <a:pt x="74" y="80"/>
                    </a:cubicBezTo>
                    <a:cubicBezTo>
                      <a:pt x="71" y="80"/>
                      <a:pt x="64" y="82"/>
                      <a:pt x="59" y="83"/>
                    </a:cubicBezTo>
                    <a:cubicBezTo>
                      <a:pt x="54" y="85"/>
                      <a:pt x="48" y="85"/>
                      <a:pt x="43" y="85"/>
                    </a:cubicBezTo>
                    <a:cubicBezTo>
                      <a:pt x="39" y="85"/>
                      <a:pt x="39" y="85"/>
                      <a:pt x="39" y="85"/>
                    </a:cubicBezTo>
                    <a:cubicBezTo>
                      <a:pt x="34" y="85"/>
                      <a:pt x="26" y="83"/>
                      <a:pt x="22" y="80"/>
                    </a:cubicBezTo>
                    <a:cubicBezTo>
                      <a:pt x="21" y="79"/>
                      <a:pt x="19" y="78"/>
                      <a:pt x="17" y="78"/>
                    </a:cubicBezTo>
                    <a:cubicBezTo>
                      <a:pt x="16" y="77"/>
                      <a:pt x="14" y="76"/>
                      <a:pt x="12" y="76"/>
                    </a:cubicBezTo>
                    <a:cubicBezTo>
                      <a:pt x="0" y="76"/>
                      <a:pt x="0" y="76"/>
                      <a:pt x="0" y="76"/>
                    </a:cubicBezTo>
                    <a:cubicBezTo>
                      <a:pt x="0" y="23"/>
                      <a:pt x="0" y="23"/>
                      <a:pt x="0" y="23"/>
                    </a:cubicBezTo>
                    <a:cubicBezTo>
                      <a:pt x="2" y="23"/>
                      <a:pt x="2" y="23"/>
                      <a:pt x="2" y="23"/>
                    </a:cubicBezTo>
                    <a:cubicBezTo>
                      <a:pt x="6" y="23"/>
                      <a:pt x="13" y="22"/>
                      <a:pt x="21" y="19"/>
                    </a:cubicBezTo>
                    <a:cubicBezTo>
                      <a:pt x="29" y="16"/>
                      <a:pt x="44" y="10"/>
                      <a:pt x="55" y="7"/>
                    </a:cubicBezTo>
                    <a:cubicBezTo>
                      <a:pt x="63" y="4"/>
                      <a:pt x="74" y="0"/>
                      <a:pt x="81" y="0"/>
                    </a:cubicBezTo>
                    <a:cubicBezTo>
                      <a:pt x="82" y="0"/>
                      <a:pt x="83" y="0"/>
                      <a:pt x="84" y="1"/>
                    </a:cubicBezTo>
                    <a:cubicBezTo>
                      <a:pt x="87" y="2"/>
                      <a:pt x="98" y="7"/>
                      <a:pt x="105" y="10"/>
                    </a:cubicBezTo>
                    <a:cubicBezTo>
                      <a:pt x="106" y="10"/>
                      <a:pt x="106" y="10"/>
                      <a:pt x="106" y="10"/>
                    </a:cubicBezTo>
                    <a:cubicBezTo>
                      <a:pt x="113" y="15"/>
                      <a:pt x="122" y="21"/>
                      <a:pt x="126" y="24"/>
                    </a:cubicBezTo>
                    <a:cubicBezTo>
                      <a:pt x="128" y="26"/>
                      <a:pt x="132" y="34"/>
                      <a:pt x="135" y="40"/>
                    </a:cubicBezTo>
                    <a:cubicBezTo>
                      <a:pt x="137" y="44"/>
                      <a:pt x="137" y="44"/>
                      <a:pt x="137" y="44"/>
                    </a:cubicBezTo>
                    <a:cubicBezTo>
                      <a:pt x="104" y="44"/>
                      <a:pt x="104" y="44"/>
                      <a:pt x="104" y="44"/>
                    </a:cubicBezTo>
                    <a:cubicBezTo>
                      <a:pt x="103" y="43"/>
                      <a:pt x="103" y="43"/>
                      <a:pt x="103" y="43"/>
                    </a:cubicBezTo>
                    <a:cubicBezTo>
                      <a:pt x="102" y="43"/>
                      <a:pt x="101" y="43"/>
                      <a:pt x="100" y="42"/>
                    </a:cubicBezTo>
                    <a:cubicBezTo>
                      <a:pt x="99" y="42"/>
                      <a:pt x="98" y="41"/>
                      <a:pt x="97" y="41"/>
                    </a:cubicBezTo>
                    <a:cubicBezTo>
                      <a:pt x="82" y="41"/>
                      <a:pt x="82" y="41"/>
                      <a:pt x="82" y="41"/>
                    </a:cubicBezTo>
                    <a:cubicBezTo>
                      <a:pt x="82" y="40"/>
                      <a:pt x="82" y="40"/>
                      <a:pt x="82" y="40"/>
                    </a:cubicBezTo>
                    <a:cubicBezTo>
                      <a:pt x="82" y="40"/>
                      <a:pt x="81" y="40"/>
                      <a:pt x="79" y="40"/>
                    </a:cubicBezTo>
                    <a:cubicBezTo>
                      <a:pt x="77" y="40"/>
                      <a:pt x="73" y="41"/>
                      <a:pt x="70" y="42"/>
                    </a:cubicBezTo>
                    <a:cubicBezTo>
                      <a:pt x="73" y="43"/>
                      <a:pt x="75" y="44"/>
                      <a:pt x="78" y="45"/>
                    </a:cubicBezTo>
                    <a:cubicBezTo>
                      <a:pt x="79" y="46"/>
                      <a:pt x="81" y="46"/>
                      <a:pt x="83" y="46"/>
                    </a:cubicBezTo>
                    <a:cubicBezTo>
                      <a:pt x="85" y="47"/>
                      <a:pt x="87" y="47"/>
                      <a:pt x="89" y="48"/>
                    </a:cubicBezTo>
                    <a:cubicBezTo>
                      <a:pt x="91" y="48"/>
                      <a:pt x="92" y="48"/>
                      <a:pt x="92" y="49"/>
                    </a:cubicBezTo>
                    <a:cubicBezTo>
                      <a:pt x="93" y="49"/>
                      <a:pt x="93" y="49"/>
                      <a:pt x="94" y="49"/>
                    </a:cubicBezTo>
                    <a:cubicBezTo>
                      <a:pt x="94" y="49"/>
                      <a:pt x="94" y="49"/>
                      <a:pt x="94" y="49"/>
                    </a:cubicBezTo>
                    <a:cubicBezTo>
                      <a:pt x="99" y="49"/>
                      <a:pt x="106" y="51"/>
                      <a:pt x="111" y="52"/>
                    </a:cubicBezTo>
                    <a:cubicBezTo>
                      <a:pt x="117" y="54"/>
                      <a:pt x="123" y="59"/>
                      <a:pt x="126" y="62"/>
                    </a:cubicBezTo>
                    <a:cubicBezTo>
                      <a:pt x="130" y="66"/>
                      <a:pt x="131" y="72"/>
                      <a:pt x="129" y="77"/>
                    </a:cubicBezTo>
                    <a:cubicBezTo>
                      <a:pt x="129" y="78"/>
                      <a:pt x="129" y="78"/>
                      <a:pt x="129" y="78"/>
                    </a:cubicBezTo>
                    <a:cubicBezTo>
                      <a:pt x="128" y="78"/>
                      <a:pt x="128" y="78"/>
                      <a:pt x="128" y="78"/>
                    </a:cubicBezTo>
                    <a:cubicBezTo>
                      <a:pt x="127" y="79"/>
                      <a:pt x="125" y="80"/>
                      <a:pt x="123" y="81"/>
                    </a:cubicBezTo>
                    <a:cubicBezTo>
                      <a:pt x="121" y="82"/>
                      <a:pt x="119" y="84"/>
                      <a:pt x="118" y="84"/>
                    </a:cubicBezTo>
                    <a:lnTo>
                      <a:pt x="117" y="85"/>
                    </a:lnTo>
                    <a:close/>
                    <a:moveTo>
                      <a:pt x="5" y="70"/>
                    </a:moveTo>
                    <a:cubicBezTo>
                      <a:pt x="14" y="70"/>
                      <a:pt x="14" y="70"/>
                      <a:pt x="14" y="70"/>
                    </a:cubicBezTo>
                    <a:cubicBezTo>
                      <a:pt x="14" y="71"/>
                      <a:pt x="14" y="71"/>
                      <a:pt x="14" y="71"/>
                    </a:cubicBezTo>
                    <a:cubicBezTo>
                      <a:pt x="16" y="71"/>
                      <a:pt x="17" y="72"/>
                      <a:pt x="19" y="73"/>
                    </a:cubicBezTo>
                    <a:cubicBezTo>
                      <a:pt x="21" y="74"/>
                      <a:pt x="23" y="74"/>
                      <a:pt x="25" y="75"/>
                    </a:cubicBezTo>
                    <a:cubicBezTo>
                      <a:pt x="25" y="76"/>
                      <a:pt x="25" y="76"/>
                      <a:pt x="25" y="76"/>
                    </a:cubicBezTo>
                    <a:cubicBezTo>
                      <a:pt x="28" y="78"/>
                      <a:pt x="34" y="79"/>
                      <a:pt x="39" y="79"/>
                    </a:cubicBezTo>
                    <a:cubicBezTo>
                      <a:pt x="43" y="79"/>
                      <a:pt x="43" y="79"/>
                      <a:pt x="43" y="79"/>
                    </a:cubicBezTo>
                    <a:cubicBezTo>
                      <a:pt x="48" y="79"/>
                      <a:pt x="54" y="79"/>
                      <a:pt x="58" y="78"/>
                    </a:cubicBezTo>
                    <a:cubicBezTo>
                      <a:pt x="62" y="77"/>
                      <a:pt x="70" y="75"/>
                      <a:pt x="73" y="75"/>
                    </a:cubicBezTo>
                    <a:cubicBezTo>
                      <a:pt x="76" y="73"/>
                      <a:pt x="78" y="73"/>
                      <a:pt x="81" y="73"/>
                    </a:cubicBezTo>
                    <a:cubicBezTo>
                      <a:pt x="87" y="73"/>
                      <a:pt x="87" y="73"/>
                      <a:pt x="87" y="73"/>
                    </a:cubicBezTo>
                    <a:cubicBezTo>
                      <a:pt x="87" y="74"/>
                      <a:pt x="87" y="74"/>
                      <a:pt x="87" y="74"/>
                    </a:cubicBezTo>
                    <a:cubicBezTo>
                      <a:pt x="89" y="75"/>
                      <a:pt x="92" y="76"/>
                      <a:pt x="96" y="77"/>
                    </a:cubicBezTo>
                    <a:cubicBezTo>
                      <a:pt x="97" y="77"/>
                      <a:pt x="99" y="77"/>
                      <a:pt x="100" y="78"/>
                    </a:cubicBezTo>
                    <a:cubicBezTo>
                      <a:pt x="101" y="78"/>
                      <a:pt x="101" y="78"/>
                      <a:pt x="101" y="78"/>
                    </a:cubicBezTo>
                    <a:cubicBezTo>
                      <a:pt x="104" y="78"/>
                      <a:pt x="106" y="78"/>
                      <a:pt x="109" y="79"/>
                    </a:cubicBezTo>
                    <a:cubicBezTo>
                      <a:pt x="111" y="79"/>
                      <a:pt x="114" y="79"/>
                      <a:pt x="116" y="79"/>
                    </a:cubicBezTo>
                    <a:cubicBezTo>
                      <a:pt x="117" y="79"/>
                      <a:pt x="119" y="78"/>
                      <a:pt x="120" y="77"/>
                    </a:cubicBezTo>
                    <a:cubicBezTo>
                      <a:pt x="122" y="76"/>
                      <a:pt x="123" y="75"/>
                      <a:pt x="125" y="74"/>
                    </a:cubicBezTo>
                    <a:cubicBezTo>
                      <a:pt x="125" y="71"/>
                      <a:pt x="124" y="68"/>
                      <a:pt x="122" y="66"/>
                    </a:cubicBezTo>
                    <a:cubicBezTo>
                      <a:pt x="119" y="63"/>
                      <a:pt x="113" y="59"/>
                      <a:pt x="109" y="57"/>
                    </a:cubicBezTo>
                    <a:cubicBezTo>
                      <a:pt x="105" y="56"/>
                      <a:pt x="98" y="54"/>
                      <a:pt x="94" y="54"/>
                    </a:cubicBezTo>
                    <a:cubicBezTo>
                      <a:pt x="92" y="54"/>
                      <a:pt x="91" y="54"/>
                      <a:pt x="90" y="53"/>
                    </a:cubicBezTo>
                    <a:cubicBezTo>
                      <a:pt x="90" y="53"/>
                      <a:pt x="89" y="53"/>
                      <a:pt x="89" y="53"/>
                    </a:cubicBezTo>
                    <a:cubicBezTo>
                      <a:pt x="88" y="53"/>
                      <a:pt x="88" y="53"/>
                      <a:pt x="88" y="53"/>
                    </a:cubicBezTo>
                    <a:cubicBezTo>
                      <a:pt x="86" y="52"/>
                      <a:pt x="84" y="52"/>
                      <a:pt x="82" y="51"/>
                    </a:cubicBezTo>
                    <a:cubicBezTo>
                      <a:pt x="80" y="51"/>
                      <a:pt x="78" y="51"/>
                      <a:pt x="76" y="50"/>
                    </a:cubicBezTo>
                    <a:cubicBezTo>
                      <a:pt x="71" y="48"/>
                      <a:pt x="65" y="45"/>
                      <a:pt x="62" y="43"/>
                    </a:cubicBezTo>
                    <a:cubicBezTo>
                      <a:pt x="52" y="39"/>
                      <a:pt x="52" y="39"/>
                      <a:pt x="52" y="39"/>
                    </a:cubicBezTo>
                    <a:cubicBezTo>
                      <a:pt x="63" y="39"/>
                      <a:pt x="63" y="39"/>
                      <a:pt x="63" y="39"/>
                    </a:cubicBezTo>
                    <a:cubicBezTo>
                      <a:pt x="63" y="39"/>
                      <a:pt x="64" y="38"/>
                      <a:pt x="64" y="38"/>
                    </a:cubicBezTo>
                    <a:cubicBezTo>
                      <a:pt x="65" y="38"/>
                      <a:pt x="66" y="37"/>
                      <a:pt x="67" y="37"/>
                    </a:cubicBezTo>
                    <a:cubicBezTo>
                      <a:pt x="72" y="36"/>
                      <a:pt x="80" y="34"/>
                      <a:pt x="83" y="35"/>
                    </a:cubicBezTo>
                    <a:cubicBezTo>
                      <a:pt x="99" y="35"/>
                      <a:pt x="99" y="35"/>
                      <a:pt x="99" y="35"/>
                    </a:cubicBezTo>
                    <a:cubicBezTo>
                      <a:pt x="100" y="36"/>
                      <a:pt x="100" y="36"/>
                      <a:pt x="100" y="36"/>
                    </a:cubicBezTo>
                    <a:cubicBezTo>
                      <a:pt x="100" y="37"/>
                      <a:pt x="101" y="37"/>
                      <a:pt x="102" y="37"/>
                    </a:cubicBezTo>
                    <a:cubicBezTo>
                      <a:pt x="103" y="38"/>
                      <a:pt x="104" y="38"/>
                      <a:pt x="105" y="39"/>
                    </a:cubicBezTo>
                    <a:cubicBezTo>
                      <a:pt x="129" y="39"/>
                      <a:pt x="129" y="39"/>
                      <a:pt x="129" y="39"/>
                    </a:cubicBezTo>
                    <a:cubicBezTo>
                      <a:pt x="126" y="33"/>
                      <a:pt x="123" y="29"/>
                      <a:pt x="122" y="28"/>
                    </a:cubicBezTo>
                    <a:cubicBezTo>
                      <a:pt x="119" y="25"/>
                      <a:pt x="110" y="19"/>
                      <a:pt x="103" y="15"/>
                    </a:cubicBezTo>
                    <a:cubicBezTo>
                      <a:pt x="95" y="12"/>
                      <a:pt x="85" y="7"/>
                      <a:pt x="82" y="6"/>
                    </a:cubicBezTo>
                    <a:cubicBezTo>
                      <a:pt x="82" y="6"/>
                      <a:pt x="81" y="6"/>
                      <a:pt x="81" y="6"/>
                    </a:cubicBezTo>
                    <a:cubicBezTo>
                      <a:pt x="75" y="6"/>
                      <a:pt x="64" y="9"/>
                      <a:pt x="56" y="12"/>
                    </a:cubicBezTo>
                    <a:cubicBezTo>
                      <a:pt x="46" y="15"/>
                      <a:pt x="30" y="21"/>
                      <a:pt x="23" y="24"/>
                    </a:cubicBezTo>
                    <a:cubicBezTo>
                      <a:pt x="17" y="26"/>
                      <a:pt x="10" y="28"/>
                      <a:pt x="5" y="28"/>
                    </a:cubicBezTo>
                    <a:lnTo>
                      <a:pt x="5" y="70"/>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5" name="Freeform 381"/>
              <p:cNvSpPr>
                <a:spLocks noEditPoints="1"/>
              </p:cNvSpPr>
              <p:nvPr/>
            </p:nvSpPr>
            <p:spPr bwMode="auto">
              <a:xfrm>
                <a:off x="9420225" y="5464176"/>
                <a:ext cx="120650" cy="193675"/>
              </a:xfrm>
              <a:custGeom>
                <a:avLst/>
                <a:gdLst/>
                <a:ahLst/>
                <a:cxnLst>
                  <a:cxn ang="0">
                    <a:pos x="31" y="61"/>
                  </a:cxn>
                  <a:cxn ang="0">
                    <a:pos x="7" y="61"/>
                  </a:cxn>
                  <a:cxn ang="0">
                    <a:pos x="0" y="54"/>
                  </a:cxn>
                  <a:cxn ang="0">
                    <a:pos x="0" y="7"/>
                  </a:cxn>
                  <a:cxn ang="0">
                    <a:pos x="7" y="0"/>
                  </a:cxn>
                  <a:cxn ang="0">
                    <a:pos x="31" y="0"/>
                  </a:cxn>
                  <a:cxn ang="0">
                    <a:pos x="38" y="7"/>
                  </a:cxn>
                  <a:cxn ang="0">
                    <a:pos x="38" y="54"/>
                  </a:cxn>
                  <a:cxn ang="0">
                    <a:pos x="31" y="61"/>
                  </a:cxn>
                  <a:cxn ang="0">
                    <a:pos x="31" y="5"/>
                  </a:cxn>
                  <a:cxn ang="0">
                    <a:pos x="7" y="5"/>
                  </a:cxn>
                  <a:cxn ang="0">
                    <a:pos x="5" y="7"/>
                  </a:cxn>
                  <a:cxn ang="0">
                    <a:pos x="5" y="54"/>
                  </a:cxn>
                  <a:cxn ang="0">
                    <a:pos x="7" y="56"/>
                  </a:cxn>
                  <a:cxn ang="0">
                    <a:pos x="31" y="56"/>
                  </a:cxn>
                  <a:cxn ang="0">
                    <a:pos x="33" y="54"/>
                  </a:cxn>
                  <a:cxn ang="0">
                    <a:pos x="33" y="7"/>
                  </a:cxn>
                  <a:cxn ang="0">
                    <a:pos x="31" y="5"/>
                  </a:cxn>
                </a:cxnLst>
                <a:rect l="0" t="0" r="r" b="b"/>
                <a:pathLst>
                  <a:path w="38" h="61">
                    <a:moveTo>
                      <a:pt x="31" y="61"/>
                    </a:moveTo>
                    <a:cubicBezTo>
                      <a:pt x="7" y="61"/>
                      <a:pt x="7" y="61"/>
                      <a:pt x="7" y="61"/>
                    </a:cubicBezTo>
                    <a:cubicBezTo>
                      <a:pt x="4" y="61"/>
                      <a:pt x="0" y="58"/>
                      <a:pt x="0" y="54"/>
                    </a:cubicBezTo>
                    <a:cubicBezTo>
                      <a:pt x="0" y="7"/>
                      <a:pt x="0" y="7"/>
                      <a:pt x="0" y="7"/>
                    </a:cubicBezTo>
                    <a:cubicBezTo>
                      <a:pt x="0" y="3"/>
                      <a:pt x="4" y="0"/>
                      <a:pt x="7" y="0"/>
                    </a:cubicBezTo>
                    <a:cubicBezTo>
                      <a:pt x="31" y="0"/>
                      <a:pt x="31" y="0"/>
                      <a:pt x="31" y="0"/>
                    </a:cubicBezTo>
                    <a:cubicBezTo>
                      <a:pt x="34" y="0"/>
                      <a:pt x="38" y="3"/>
                      <a:pt x="38" y="7"/>
                    </a:cubicBezTo>
                    <a:cubicBezTo>
                      <a:pt x="38" y="54"/>
                      <a:pt x="38" y="54"/>
                      <a:pt x="38" y="54"/>
                    </a:cubicBezTo>
                    <a:cubicBezTo>
                      <a:pt x="38" y="58"/>
                      <a:pt x="34" y="61"/>
                      <a:pt x="31" y="61"/>
                    </a:cubicBezTo>
                    <a:close/>
                    <a:moveTo>
                      <a:pt x="31" y="5"/>
                    </a:moveTo>
                    <a:cubicBezTo>
                      <a:pt x="7" y="5"/>
                      <a:pt x="7" y="5"/>
                      <a:pt x="7" y="5"/>
                    </a:cubicBezTo>
                    <a:cubicBezTo>
                      <a:pt x="7" y="5"/>
                      <a:pt x="5" y="6"/>
                      <a:pt x="5" y="7"/>
                    </a:cubicBezTo>
                    <a:cubicBezTo>
                      <a:pt x="5" y="54"/>
                      <a:pt x="5" y="54"/>
                      <a:pt x="5" y="54"/>
                    </a:cubicBezTo>
                    <a:cubicBezTo>
                      <a:pt x="5" y="55"/>
                      <a:pt x="7" y="56"/>
                      <a:pt x="7" y="56"/>
                    </a:cubicBezTo>
                    <a:cubicBezTo>
                      <a:pt x="31" y="56"/>
                      <a:pt x="31" y="56"/>
                      <a:pt x="31" y="56"/>
                    </a:cubicBezTo>
                    <a:cubicBezTo>
                      <a:pt x="32" y="56"/>
                      <a:pt x="33" y="55"/>
                      <a:pt x="33" y="54"/>
                    </a:cubicBezTo>
                    <a:cubicBezTo>
                      <a:pt x="33" y="7"/>
                      <a:pt x="33" y="7"/>
                      <a:pt x="33" y="7"/>
                    </a:cubicBezTo>
                    <a:cubicBezTo>
                      <a:pt x="33" y="6"/>
                      <a:pt x="32" y="5"/>
                      <a:pt x="31"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6" name="Freeform 382"/>
              <p:cNvSpPr>
                <a:spLocks noEditPoints="1"/>
              </p:cNvSpPr>
              <p:nvPr/>
            </p:nvSpPr>
            <p:spPr bwMode="auto">
              <a:xfrm>
                <a:off x="9544050" y="5826126"/>
                <a:ext cx="592138" cy="155575"/>
              </a:xfrm>
              <a:custGeom>
                <a:avLst/>
                <a:gdLst/>
                <a:ahLst/>
                <a:cxnLst>
                  <a:cxn ang="0">
                    <a:pos x="179" y="49"/>
                  </a:cxn>
                  <a:cxn ang="0">
                    <a:pos x="7" y="49"/>
                  </a:cxn>
                  <a:cxn ang="0">
                    <a:pos x="0" y="42"/>
                  </a:cxn>
                  <a:cxn ang="0">
                    <a:pos x="0" y="25"/>
                  </a:cxn>
                  <a:cxn ang="0">
                    <a:pos x="6" y="18"/>
                  </a:cxn>
                  <a:cxn ang="0">
                    <a:pos x="179" y="0"/>
                  </a:cxn>
                  <a:cxn ang="0">
                    <a:pos x="183" y="1"/>
                  </a:cxn>
                  <a:cxn ang="0">
                    <a:pos x="186" y="7"/>
                  </a:cxn>
                  <a:cxn ang="0">
                    <a:pos x="186" y="42"/>
                  </a:cxn>
                  <a:cxn ang="0">
                    <a:pos x="179" y="49"/>
                  </a:cxn>
                  <a:cxn ang="0">
                    <a:pos x="6" y="23"/>
                  </a:cxn>
                  <a:cxn ang="0">
                    <a:pos x="5" y="25"/>
                  </a:cxn>
                  <a:cxn ang="0">
                    <a:pos x="5" y="42"/>
                  </a:cxn>
                  <a:cxn ang="0">
                    <a:pos x="7" y="44"/>
                  </a:cxn>
                  <a:cxn ang="0">
                    <a:pos x="179" y="44"/>
                  </a:cxn>
                  <a:cxn ang="0">
                    <a:pos x="181" y="42"/>
                  </a:cxn>
                  <a:cxn ang="0">
                    <a:pos x="181" y="7"/>
                  </a:cxn>
                  <a:cxn ang="0">
                    <a:pos x="181" y="6"/>
                  </a:cxn>
                  <a:cxn ang="0">
                    <a:pos x="180" y="5"/>
                  </a:cxn>
                  <a:cxn ang="0">
                    <a:pos x="180" y="5"/>
                  </a:cxn>
                  <a:cxn ang="0">
                    <a:pos x="179" y="5"/>
                  </a:cxn>
                  <a:cxn ang="0">
                    <a:pos x="6" y="23"/>
                  </a:cxn>
                </a:cxnLst>
                <a:rect l="0" t="0" r="r" b="b"/>
                <a:pathLst>
                  <a:path w="186" h="49">
                    <a:moveTo>
                      <a:pt x="179" y="49"/>
                    </a:moveTo>
                    <a:cubicBezTo>
                      <a:pt x="7" y="49"/>
                      <a:pt x="7" y="49"/>
                      <a:pt x="7" y="49"/>
                    </a:cubicBezTo>
                    <a:cubicBezTo>
                      <a:pt x="3" y="49"/>
                      <a:pt x="0" y="45"/>
                      <a:pt x="0" y="42"/>
                    </a:cubicBezTo>
                    <a:cubicBezTo>
                      <a:pt x="0" y="25"/>
                      <a:pt x="0" y="25"/>
                      <a:pt x="0" y="25"/>
                    </a:cubicBezTo>
                    <a:cubicBezTo>
                      <a:pt x="0" y="22"/>
                      <a:pt x="2" y="18"/>
                      <a:pt x="6" y="18"/>
                    </a:cubicBezTo>
                    <a:cubicBezTo>
                      <a:pt x="179" y="0"/>
                      <a:pt x="179" y="0"/>
                      <a:pt x="179" y="0"/>
                    </a:cubicBezTo>
                    <a:cubicBezTo>
                      <a:pt x="181" y="0"/>
                      <a:pt x="182" y="0"/>
                      <a:pt x="183" y="1"/>
                    </a:cubicBezTo>
                    <a:cubicBezTo>
                      <a:pt x="185" y="2"/>
                      <a:pt x="186" y="4"/>
                      <a:pt x="186" y="7"/>
                    </a:cubicBezTo>
                    <a:cubicBezTo>
                      <a:pt x="186" y="42"/>
                      <a:pt x="186" y="42"/>
                      <a:pt x="186" y="42"/>
                    </a:cubicBezTo>
                    <a:cubicBezTo>
                      <a:pt x="186" y="45"/>
                      <a:pt x="184" y="49"/>
                      <a:pt x="179" y="49"/>
                    </a:cubicBezTo>
                    <a:close/>
                    <a:moveTo>
                      <a:pt x="6" y="23"/>
                    </a:moveTo>
                    <a:cubicBezTo>
                      <a:pt x="6" y="23"/>
                      <a:pt x="5" y="24"/>
                      <a:pt x="5" y="25"/>
                    </a:cubicBezTo>
                    <a:cubicBezTo>
                      <a:pt x="5" y="42"/>
                      <a:pt x="5" y="42"/>
                      <a:pt x="5" y="42"/>
                    </a:cubicBezTo>
                    <a:cubicBezTo>
                      <a:pt x="5" y="42"/>
                      <a:pt x="6" y="44"/>
                      <a:pt x="7" y="44"/>
                    </a:cubicBezTo>
                    <a:cubicBezTo>
                      <a:pt x="179" y="44"/>
                      <a:pt x="179" y="44"/>
                      <a:pt x="179" y="44"/>
                    </a:cubicBezTo>
                    <a:cubicBezTo>
                      <a:pt x="181" y="44"/>
                      <a:pt x="181" y="42"/>
                      <a:pt x="181" y="42"/>
                    </a:cubicBezTo>
                    <a:cubicBezTo>
                      <a:pt x="181" y="7"/>
                      <a:pt x="181" y="7"/>
                      <a:pt x="181" y="7"/>
                    </a:cubicBezTo>
                    <a:cubicBezTo>
                      <a:pt x="181" y="7"/>
                      <a:pt x="181" y="6"/>
                      <a:pt x="181" y="6"/>
                    </a:cubicBezTo>
                    <a:cubicBezTo>
                      <a:pt x="180" y="5"/>
                      <a:pt x="180" y="5"/>
                      <a:pt x="180" y="5"/>
                    </a:cubicBezTo>
                    <a:cubicBezTo>
                      <a:pt x="180" y="5"/>
                      <a:pt x="180" y="5"/>
                      <a:pt x="180" y="5"/>
                    </a:cubicBezTo>
                    <a:cubicBezTo>
                      <a:pt x="179" y="5"/>
                      <a:pt x="179" y="5"/>
                      <a:pt x="179" y="5"/>
                    </a:cubicBezTo>
                    <a:lnTo>
                      <a:pt x="6" y="23"/>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nvGrpSpPr>
            <p:cNvPr id="257" name="组合 256"/>
            <p:cNvGrpSpPr>
              <a:grpSpLocks noChangeAspect="1"/>
            </p:cNvGrpSpPr>
            <p:nvPr/>
          </p:nvGrpSpPr>
          <p:grpSpPr>
            <a:xfrm>
              <a:off x="3479880" y="1885650"/>
              <a:ext cx="360000" cy="258982"/>
              <a:chOff x="4310063" y="10947400"/>
              <a:chExt cx="1127125" cy="895350"/>
            </a:xfrm>
            <a:noFill/>
          </p:grpSpPr>
          <p:sp>
            <p:nvSpPr>
              <p:cNvPr id="258" name="Freeform 366"/>
              <p:cNvSpPr>
                <a:spLocks noEditPoints="1"/>
              </p:cNvSpPr>
              <p:nvPr/>
            </p:nvSpPr>
            <p:spPr bwMode="auto">
              <a:xfrm>
                <a:off x="5256213" y="10947400"/>
                <a:ext cx="152400" cy="101600"/>
              </a:xfrm>
              <a:custGeom>
                <a:avLst/>
                <a:gdLst/>
                <a:ahLst/>
                <a:cxnLst>
                  <a:cxn ang="0">
                    <a:pos x="48" y="11"/>
                  </a:cxn>
                  <a:cxn ang="0">
                    <a:pos x="37" y="0"/>
                  </a:cxn>
                  <a:cxn ang="0">
                    <a:pos x="10" y="0"/>
                  </a:cxn>
                  <a:cxn ang="0">
                    <a:pos x="0" y="11"/>
                  </a:cxn>
                  <a:cxn ang="0">
                    <a:pos x="0" y="32"/>
                  </a:cxn>
                  <a:cxn ang="0">
                    <a:pos x="48" y="32"/>
                  </a:cxn>
                  <a:cxn ang="0">
                    <a:pos x="48" y="11"/>
                  </a:cxn>
                  <a:cxn ang="0">
                    <a:pos x="42" y="27"/>
                  </a:cxn>
                  <a:cxn ang="0">
                    <a:pos x="5" y="27"/>
                  </a:cxn>
                  <a:cxn ang="0">
                    <a:pos x="5" y="11"/>
                  </a:cxn>
                  <a:cxn ang="0">
                    <a:pos x="10" y="6"/>
                  </a:cxn>
                  <a:cxn ang="0">
                    <a:pos x="37" y="6"/>
                  </a:cxn>
                  <a:cxn ang="0">
                    <a:pos x="42" y="11"/>
                  </a:cxn>
                  <a:cxn ang="0">
                    <a:pos x="42" y="27"/>
                  </a:cxn>
                </a:cxnLst>
                <a:rect l="0" t="0" r="r" b="b"/>
                <a:pathLst>
                  <a:path w="48" h="32">
                    <a:moveTo>
                      <a:pt x="48" y="11"/>
                    </a:moveTo>
                    <a:cubicBezTo>
                      <a:pt x="48" y="5"/>
                      <a:pt x="43" y="0"/>
                      <a:pt x="37" y="0"/>
                    </a:cubicBezTo>
                    <a:cubicBezTo>
                      <a:pt x="10" y="0"/>
                      <a:pt x="10" y="0"/>
                      <a:pt x="10" y="0"/>
                    </a:cubicBezTo>
                    <a:cubicBezTo>
                      <a:pt x="5" y="0"/>
                      <a:pt x="0" y="6"/>
                      <a:pt x="0" y="11"/>
                    </a:cubicBezTo>
                    <a:cubicBezTo>
                      <a:pt x="0" y="32"/>
                      <a:pt x="0" y="32"/>
                      <a:pt x="0" y="32"/>
                    </a:cubicBezTo>
                    <a:cubicBezTo>
                      <a:pt x="48" y="32"/>
                      <a:pt x="48" y="32"/>
                      <a:pt x="48" y="32"/>
                    </a:cubicBezTo>
                    <a:lnTo>
                      <a:pt x="48" y="11"/>
                    </a:lnTo>
                    <a:close/>
                    <a:moveTo>
                      <a:pt x="42" y="27"/>
                    </a:moveTo>
                    <a:cubicBezTo>
                      <a:pt x="5" y="27"/>
                      <a:pt x="5" y="27"/>
                      <a:pt x="5" y="27"/>
                    </a:cubicBezTo>
                    <a:cubicBezTo>
                      <a:pt x="5" y="11"/>
                      <a:pt x="5" y="11"/>
                      <a:pt x="5" y="11"/>
                    </a:cubicBezTo>
                    <a:cubicBezTo>
                      <a:pt x="5" y="8"/>
                      <a:pt x="8" y="6"/>
                      <a:pt x="10" y="6"/>
                    </a:cubicBezTo>
                    <a:cubicBezTo>
                      <a:pt x="37" y="6"/>
                      <a:pt x="37" y="6"/>
                      <a:pt x="37" y="6"/>
                    </a:cubicBezTo>
                    <a:cubicBezTo>
                      <a:pt x="40" y="6"/>
                      <a:pt x="42" y="8"/>
                      <a:pt x="42" y="11"/>
                    </a:cubicBezTo>
                    <a:lnTo>
                      <a:pt x="42" y="27"/>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59" name="Freeform 367"/>
              <p:cNvSpPr>
                <a:spLocks noEditPoints="1"/>
              </p:cNvSpPr>
              <p:nvPr/>
            </p:nvSpPr>
            <p:spPr bwMode="auto">
              <a:xfrm>
                <a:off x="5129213" y="11722100"/>
                <a:ext cx="101600" cy="120650"/>
              </a:xfrm>
              <a:custGeom>
                <a:avLst/>
                <a:gdLst/>
                <a:ahLst/>
                <a:cxnLst>
                  <a:cxn ang="0">
                    <a:pos x="0" y="25"/>
                  </a:cxn>
                  <a:cxn ang="0">
                    <a:pos x="16" y="38"/>
                  </a:cxn>
                  <a:cxn ang="0">
                    <a:pos x="32" y="25"/>
                  </a:cxn>
                  <a:cxn ang="0">
                    <a:pos x="32" y="0"/>
                  </a:cxn>
                  <a:cxn ang="0">
                    <a:pos x="0" y="0"/>
                  </a:cxn>
                  <a:cxn ang="0">
                    <a:pos x="0" y="25"/>
                  </a:cxn>
                  <a:cxn ang="0">
                    <a:pos x="6" y="5"/>
                  </a:cxn>
                  <a:cxn ang="0">
                    <a:pos x="27" y="5"/>
                  </a:cxn>
                  <a:cxn ang="0">
                    <a:pos x="27" y="25"/>
                  </a:cxn>
                  <a:cxn ang="0">
                    <a:pos x="16" y="32"/>
                  </a:cxn>
                  <a:cxn ang="0">
                    <a:pos x="6" y="25"/>
                  </a:cxn>
                  <a:cxn ang="0">
                    <a:pos x="6" y="5"/>
                  </a:cxn>
                </a:cxnLst>
                <a:rect l="0" t="0" r="r" b="b"/>
                <a:pathLst>
                  <a:path w="32" h="38">
                    <a:moveTo>
                      <a:pt x="0" y="25"/>
                    </a:moveTo>
                    <a:cubicBezTo>
                      <a:pt x="0" y="32"/>
                      <a:pt x="7" y="38"/>
                      <a:pt x="16" y="38"/>
                    </a:cubicBezTo>
                    <a:cubicBezTo>
                      <a:pt x="25" y="38"/>
                      <a:pt x="32" y="32"/>
                      <a:pt x="32" y="25"/>
                    </a:cubicBezTo>
                    <a:cubicBezTo>
                      <a:pt x="32" y="0"/>
                      <a:pt x="32" y="0"/>
                      <a:pt x="32" y="0"/>
                    </a:cubicBezTo>
                    <a:cubicBezTo>
                      <a:pt x="0" y="0"/>
                      <a:pt x="0" y="0"/>
                      <a:pt x="0" y="0"/>
                    </a:cubicBezTo>
                    <a:lnTo>
                      <a:pt x="0" y="25"/>
                    </a:lnTo>
                    <a:close/>
                    <a:moveTo>
                      <a:pt x="6" y="5"/>
                    </a:moveTo>
                    <a:cubicBezTo>
                      <a:pt x="27" y="5"/>
                      <a:pt x="27" y="5"/>
                      <a:pt x="27" y="5"/>
                    </a:cubicBezTo>
                    <a:cubicBezTo>
                      <a:pt x="27" y="25"/>
                      <a:pt x="27" y="25"/>
                      <a:pt x="27" y="25"/>
                    </a:cubicBezTo>
                    <a:cubicBezTo>
                      <a:pt x="27" y="29"/>
                      <a:pt x="22" y="32"/>
                      <a:pt x="16" y="32"/>
                    </a:cubicBezTo>
                    <a:cubicBezTo>
                      <a:pt x="10" y="32"/>
                      <a:pt x="6" y="29"/>
                      <a:pt x="6" y="25"/>
                    </a:cubicBezTo>
                    <a:lnTo>
                      <a:pt x="6" y="5"/>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0" name="Freeform 368"/>
              <p:cNvSpPr>
                <a:spLocks noEditPoints="1"/>
              </p:cNvSpPr>
              <p:nvPr/>
            </p:nvSpPr>
            <p:spPr bwMode="auto">
              <a:xfrm>
                <a:off x="4310063" y="11169650"/>
                <a:ext cx="101600" cy="673100"/>
              </a:xfrm>
              <a:custGeom>
                <a:avLst/>
                <a:gdLst/>
                <a:ahLst/>
                <a:cxnLst>
                  <a:cxn ang="0">
                    <a:pos x="16" y="0"/>
                  </a:cxn>
                  <a:cxn ang="0">
                    <a:pos x="0" y="13"/>
                  </a:cxn>
                  <a:cxn ang="0">
                    <a:pos x="0" y="199"/>
                  </a:cxn>
                  <a:cxn ang="0">
                    <a:pos x="16" y="212"/>
                  </a:cxn>
                  <a:cxn ang="0">
                    <a:pos x="32" y="199"/>
                  </a:cxn>
                  <a:cxn ang="0">
                    <a:pos x="32" y="13"/>
                  </a:cxn>
                  <a:cxn ang="0">
                    <a:pos x="16" y="0"/>
                  </a:cxn>
                  <a:cxn ang="0">
                    <a:pos x="26" y="199"/>
                  </a:cxn>
                  <a:cxn ang="0">
                    <a:pos x="16" y="206"/>
                  </a:cxn>
                  <a:cxn ang="0">
                    <a:pos x="5" y="199"/>
                  </a:cxn>
                  <a:cxn ang="0">
                    <a:pos x="5" y="13"/>
                  </a:cxn>
                  <a:cxn ang="0">
                    <a:pos x="16" y="6"/>
                  </a:cxn>
                  <a:cxn ang="0">
                    <a:pos x="26" y="13"/>
                  </a:cxn>
                  <a:cxn ang="0">
                    <a:pos x="26" y="199"/>
                  </a:cxn>
                </a:cxnLst>
                <a:rect l="0" t="0" r="r" b="b"/>
                <a:pathLst>
                  <a:path w="32" h="212">
                    <a:moveTo>
                      <a:pt x="16" y="0"/>
                    </a:moveTo>
                    <a:cubicBezTo>
                      <a:pt x="7" y="0"/>
                      <a:pt x="0" y="6"/>
                      <a:pt x="0" y="13"/>
                    </a:cubicBezTo>
                    <a:cubicBezTo>
                      <a:pt x="0" y="199"/>
                      <a:pt x="0" y="199"/>
                      <a:pt x="0" y="199"/>
                    </a:cubicBezTo>
                    <a:cubicBezTo>
                      <a:pt x="0" y="206"/>
                      <a:pt x="7" y="212"/>
                      <a:pt x="16" y="212"/>
                    </a:cubicBezTo>
                    <a:cubicBezTo>
                      <a:pt x="24" y="212"/>
                      <a:pt x="32" y="206"/>
                      <a:pt x="32" y="199"/>
                    </a:cubicBezTo>
                    <a:cubicBezTo>
                      <a:pt x="32" y="13"/>
                      <a:pt x="32" y="13"/>
                      <a:pt x="32" y="13"/>
                    </a:cubicBezTo>
                    <a:cubicBezTo>
                      <a:pt x="32" y="6"/>
                      <a:pt x="24" y="0"/>
                      <a:pt x="16" y="0"/>
                    </a:cubicBezTo>
                    <a:close/>
                    <a:moveTo>
                      <a:pt x="26" y="199"/>
                    </a:moveTo>
                    <a:cubicBezTo>
                      <a:pt x="26" y="203"/>
                      <a:pt x="21" y="206"/>
                      <a:pt x="16" y="206"/>
                    </a:cubicBezTo>
                    <a:cubicBezTo>
                      <a:pt x="10" y="206"/>
                      <a:pt x="5" y="203"/>
                      <a:pt x="5" y="199"/>
                    </a:cubicBezTo>
                    <a:cubicBezTo>
                      <a:pt x="5" y="13"/>
                      <a:pt x="5" y="13"/>
                      <a:pt x="5" y="13"/>
                    </a:cubicBezTo>
                    <a:cubicBezTo>
                      <a:pt x="5" y="9"/>
                      <a:pt x="10" y="6"/>
                      <a:pt x="16" y="6"/>
                    </a:cubicBezTo>
                    <a:cubicBezTo>
                      <a:pt x="21" y="6"/>
                      <a:pt x="26" y="9"/>
                      <a:pt x="26" y="13"/>
                    </a:cubicBezTo>
                    <a:lnTo>
                      <a:pt x="26" y="199"/>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1" name="Freeform 369"/>
              <p:cNvSpPr>
                <a:spLocks noEditPoints="1"/>
              </p:cNvSpPr>
              <p:nvPr/>
            </p:nvSpPr>
            <p:spPr bwMode="auto">
              <a:xfrm>
                <a:off x="4437063" y="11052175"/>
                <a:ext cx="1000125" cy="657225"/>
              </a:xfrm>
              <a:custGeom>
                <a:avLst/>
                <a:gdLst/>
                <a:ahLst/>
                <a:cxnLst>
                  <a:cxn ang="0">
                    <a:pos x="303" y="1"/>
                  </a:cxn>
                  <a:cxn ang="0">
                    <a:pos x="268" y="35"/>
                  </a:cxn>
                  <a:cxn ang="0">
                    <a:pos x="267" y="49"/>
                  </a:cxn>
                  <a:cxn ang="0">
                    <a:pos x="278" y="47"/>
                  </a:cxn>
                  <a:cxn ang="0">
                    <a:pos x="245" y="68"/>
                  </a:cxn>
                  <a:cxn ang="0">
                    <a:pos x="224" y="56"/>
                  </a:cxn>
                  <a:cxn ang="0">
                    <a:pos x="221" y="31"/>
                  </a:cxn>
                  <a:cxn ang="0">
                    <a:pos x="209" y="11"/>
                  </a:cxn>
                  <a:cxn ang="0">
                    <a:pos x="202" y="13"/>
                  </a:cxn>
                  <a:cxn ang="0">
                    <a:pos x="189" y="16"/>
                  </a:cxn>
                  <a:cxn ang="0">
                    <a:pos x="184" y="18"/>
                  </a:cxn>
                  <a:cxn ang="0">
                    <a:pos x="166" y="49"/>
                  </a:cxn>
                  <a:cxn ang="0">
                    <a:pos x="182" y="79"/>
                  </a:cxn>
                  <a:cxn ang="0">
                    <a:pos x="196" y="72"/>
                  </a:cxn>
                  <a:cxn ang="0">
                    <a:pos x="207" y="66"/>
                  </a:cxn>
                  <a:cxn ang="0">
                    <a:pos x="244" y="98"/>
                  </a:cxn>
                  <a:cxn ang="0">
                    <a:pos x="284" y="73"/>
                  </a:cxn>
                  <a:cxn ang="0">
                    <a:pos x="284" y="50"/>
                  </a:cxn>
                  <a:cxn ang="0">
                    <a:pos x="289" y="55"/>
                  </a:cxn>
                  <a:cxn ang="0">
                    <a:pos x="289" y="66"/>
                  </a:cxn>
                  <a:cxn ang="0">
                    <a:pos x="280" y="76"/>
                  </a:cxn>
                  <a:cxn ang="0">
                    <a:pos x="251" y="99"/>
                  </a:cxn>
                  <a:cxn ang="0">
                    <a:pos x="161" y="120"/>
                  </a:cxn>
                  <a:cxn ang="0">
                    <a:pos x="176" y="134"/>
                  </a:cxn>
                  <a:cxn ang="0">
                    <a:pos x="164" y="161"/>
                  </a:cxn>
                  <a:cxn ang="0">
                    <a:pos x="67" y="130"/>
                  </a:cxn>
                  <a:cxn ang="0">
                    <a:pos x="60" y="111"/>
                  </a:cxn>
                  <a:cxn ang="0">
                    <a:pos x="38" y="102"/>
                  </a:cxn>
                  <a:cxn ang="0">
                    <a:pos x="26" y="81"/>
                  </a:cxn>
                  <a:cxn ang="0">
                    <a:pos x="29" y="49"/>
                  </a:cxn>
                  <a:cxn ang="0">
                    <a:pos x="0" y="123"/>
                  </a:cxn>
                  <a:cxn ang="0">
                    <a:pos x="250" y="141"/>
                  </a:cxn>
                  <a:cxn ang="0">
                    <a:pos x="310" y="51"/>
                  </a:cxn>
                  <a:cxn ang="0">
                    <a:pos x="282" y="35"/>
                  </a:cxn>
                  <a:cxn ang="0">
                    <a:pos x="259" y="49"/>
                  </a:cxn>
                  <a:cxn ang="0">
                    <a:pos x="195" y="66"/>
                  </a:cxn>
                  <a:cxn ang="0">
                    <a:pos x="185" y="72"/>
                  </a:cxn>
                  <a:cxn ang="0">
                    <a:pos x="176" y="61"/>
                  </a:cxn>
                  <a:cxn ang="0">
                    <a:pos x="167" y="28"/>
                  </a:cxn>
                  <a:cxn ang="0">
                    <a:pos x="190" y="22"/>
                  </a:cxn>
                  <a:cxn ang="0">
                    <a:pos x="196" y="20"/>
                  </a:cxn>
                  <a:cxn ang="0">
                    <a:pos x="207" y="17"/>
                  </a:cxn>
                  <a:cxn ang="0">
                    <a:pos x="213" y="23"/>
                  </a:cxn>
                  <a:cxn ang="0">
                    <a:pos x="222" y="47"/>
                  </a:cxn>
                  <a:cxn ang="0">
                    <a:pos x="281" y="68"/>
                  </a:cxn>
                  <a:cxn ang="0">
                    <a:pos x="245" y="93"/>
                  </a:cxn>
                  <a:cxn ang="0">
                    <a:pos x="218" y="65"/>
                  </a:cxn>
                  <a:cxn ang="0">
                    <a:pos x="280" y="54"/>
                  </a:cxn>
                  <a:cxn ang="0">
                    <a:pos x="5" y="64"/>
                  </a:cxn>
                  <a:cxn ang="0">
                    <a:pos x="22" y="87"/>
                  </a:cxn>
                  <a:cxn ang="0">
                    <a:pos x="14" y="107"/>
                  </a:cxn>
                  <a:cxn ang="0">
                    <a:pos x="5" y="196"/>
                  </a:cxn>
                  <a:cxn ang="0">
                    <a:pos x="56" y="124"/>
                  </a:cxn>
                  <a:cxn ang="0">
                    <a:pos x="110" y="166"/>
                  </a:cxn>
                  <a:cxn ang="0">
                    <a:pos x="174" y="161"/>
                  </a:cxn>
                  <a:cxn ang="0">
                    <a:pos x="180" y="129"/>
                  </a:cxn>
                  <a:cxn ang="0">
                    <a:pos x="238" y="116"/>
                  </a:cxn>
                  <a:cxn ang="0">
                    <a:pos x="256" y="140"/>
                  </a:cxn>
                  <a:cxn ang="0">
                    <a:pos x="257" y="101"/>
                  </a:cxn>
                  <a:cxn ang="0">
                    <a:pos x="291" y="74"/>
                  </a:cxn>
                  <a:cxn ang="0">
                    <a:pos x="294" y="67"/>
                  </a:cxn>
                  <a:cxn ang="0">
                    <a:pos x="294" y="52"/>
                  </a:cxn>
                  <a:cxn ang="0">
                    <a:pos x="297" y="45"/>
                  </a:cxn>
                </a:cxnLst>
                <a:rect l="0" t="0" r="r" b="b"/>
                <a:pathLst>
                  <a:path w="315" h="207">
                    <a:moveTo>
                      <a:pt x="310" y="51"/>
                    </a:moveTo>
                    <a:cubicBezTo>
                      <a:pt x="309" y="44"/>
                      <a:pt x="303" y="40"/>
                      <a:pt x="297" y="40"/>
                    </a:cubicBezTo>
                    <a:cubicBezTo>
                      <a:pt x="285" y="40"/>
                      <a:pt x="285" y="40"/>
                      <a:pt x="285" y="40"/>
                    </a:cubicBezTo>
                    <a:cubicBezTo>
                      <a:pt x="297" y="38"/>
                      <a:pt x="306" y="27"/>
                      <a:pt x="306" y="13"/>
                    </a:cubicBezTo>
                    <a:cubicBezTo>
                      <a:pt x="306" y="10"/>
                      <a:pt x="305" y="6"/>
                      <a:pt x="303" y="1"/>
                    </a:cubicBezTo>
                    <a:cubicBezTo>
                      <a:pt x="303" y="0"/>
                      <a:pt x="303" y="0"/>
                      <a:pt x="303" y="0"/>
                    </a:cubicBezTo>
                    <a:cubicBezTo>
                      <a:pt x="262" y="0"/>
                      <a:pt x="262" y="0"/>
                      <a:pt x="262" y="0"/>
                    </a:cubicBezTo>
                    <a:cubicBezTo>
                      <a:pt x="261" y="1"/>
                      <a:pt x="261" y="1"/>
                      <a:pt x="261" y="1"/>
                    </a:cubicBezTo>
                    <a:cubicBezTo>
                      <a:pt x="258" y="5"/>
                      <a:pt x="258" y="11"/>
                      <a:pt x="258" y="13"/>
                    </a:cubicBezTo>
                    <a:cubicBezTo>
                      <a:pt x="258" y="22"/>
                      <a:pt x="261" y="29"/>
                      <a:pt x="268" y="35"/>
                    </a:cubicBezTo>
                    <a:cubicBezTo>
                      <a:pt x="271" y="37"/>
                      <a:pt x="274" y="39"/>
                      <a:pt x="278" y="40"/>
                    </a:cubicBezTo>
                    <a:cubicBezTo>
                      <a:pt x="265" y="40"/>
                      <a:pt x="265" y="40"/>
                      <a:pt x="265" y="40"/>
                    </a:cubicBezTo>
                    <a:cubicBezTo>
                      <a:pt x="259" y="40"/>
                      <a:pt x="254" y="45"/>
                      <a:pt x="253" y="51"/>
                    </a:cubicBezTo>
                    <a:cubicBezTo>
                      <a:pt x="252" y="62"/>
                      <a:pt x="252" y="62"/>
                      <a:pt x="252" y="62"/>
                    </a:cubicBezTo>
                    <a:cubicBezTo>
                      <a:pt x="267" y="49"/>
                      <a:pt x="267" y="49"/>
                      <a:pt x="267" y="49"/>
                    </a:cubicBezTo>
                    <a:cubicBezTo>
                      <a:pt x="269" y="48"/>
                      <a:pt x="269" y="48"/>
                      <a:pt x="269" y="48"/>
                    </a:cubicBezTo>
                    <a:cubicBezTo>
                      <a:pt x="270" y="48"/>
                      <a:pt x="271" y="48"/>
                      <a:pt x="271" y="47"/>
                    </a:cubicBezTo>
                    <a:cubicBezTo>
                      <a:pt x="271" y="47"/>
                      <a:pt x="272" y="47"/>
                      <a:pt x="272" y="47"/>
                    </a:cubicBezTo>
                    <a:cubicBezTo>
                      <a:pt x="273" y="47"/>
                      <a:pt x="273" y="47"/>
                      <a:pt x="274" y="47"/>
                    </a:cubicBezTo>
                    <a:cubicBezTo>
                      <a:pt x="278" y="47"/>
                      <a:pt x="278" y="47"/>
                      <a:pt x="278" y="47"/>
                    </a:cubicBezTo>
                    <a:cubicBezTo>
                      <a:pt x="278" y="47"/>
                      <a:pt x="279" y="47"/>
                      <a:pt x="279" y="47"/>
                    </a:cubicBezTo>
                    <a:cubicBezTo>
                      <a:pt x="280" y="47"/>
                      <a:pt x="280" y="48"/>
                      <a:pt x="280" y="48"/>
                    </a:cubicBezTo>
                    <a:cubicBezTo>
                      <a:pt x="280" y="48"/>
                      <a:pt x="280" y="48"/>
                      <a:pt x="280" y="48"/>
                    </a:cubicBezTo>
                    <a:cubicBezTo>
                      <a:pt x="276" y="47"/>
                      <a:pt x="272" y="47"/>
                      <a:pt x="268" y="49"/>
                    </a:cubicBezTo>
                    <a:cubicBezTo>
                      <a:pt x="245" y="68"/>
                      <a:pt x="245" y="68"/>
                      <a:pt x="245" y="68"/>
                    </a:cubicBezTo>
                    <a:cubicBezTo>
                      <a:pt x="224" y="61"/>
                      <a:pt x="224" y="61"/>
                      <a:pt x="224" y="61"/>
                    </a:cubicBezTo>
                    <a:cubicBezTo>
                      <a:pt x="222" y="60"/>
                      <a:pt x="219" y="59"/>
                      <a:pt x="217" y="60"/>
                    </a:cubicBezTo>
                    <a:cubicBezTo>
                      <a:pt x="218" y="59"/>
                      <a:pt x="218" y="59"/>
                      <a:pt x="218" y="59"/>
                    </a:cubicBezTo>
                    <a:cubicBezTo>
                      <a:pt x="220" y="58"/>
                      <a:pt x="222" y="56"/>
                      <a:pt x="224" y="56"/>
                    </a:cubicBezTo>
                    <a:cubicBezTo>
                      <a:pt x="224" y="56"/>
                      <a:pt x="224" y="56"/>
                      <a:pt x="224" y="56"/>
                    </a:cubicBezTo>
                    <a:cubicBezTo>
                      <a:pt x="225" y="55"/>
                      <a:pt x="225" y="55"/>
                      <a:pt x="225" y="55"/>
                    </a:cubicBezTo>
                    <a:cubicBezTo>
                      <a:pt x="227" y="53"/>
                      <a:pt x="228" y="49"/>
                      <a:pt x="227" y="46"/>
                    </a:cubicBezTo>
                    <a:cubicBezTo>
                      <a:pt x="227" y="45"/>
                      <a:pt x="227" y="45"/>
                      <a:pt x="227" y="45"/>
                    </a:cubicBezTo>
                    <a:cubicBezTo>
                      <a:pt x="226" y="43"/>
                      <a:pt x="225" y="41"/>
                      <a:pt x="224" y="39"/>
                    </a:cubicBezTo>
                    <a:cubicBezTo>
                      <a:pt x="223" y="36"/>
                      <a:pt x="222" y="34"/>
                      <a:pt x="221" y="31"/>
                    </a:cubicBezTo>
                    <a:cubicBezTo>
                      <a:pt x="221" y="30"/>
                      <a:pt x="221" y="29"/>
                      <a:pt x="220" y="28"/>
                    </a:cubicBezTo>
                    <a:cubicBezTo>
                      <a:pt x="220" y="27"/>
                      <a:pt x="220" y="26"/>
                      <a:pt x="219" y="24"/>
                    </a:cubicBezTo>
                    <a:cubicBezTo>
                      <a:pt x="219" y="23"/>
                      <a:pt x="218" y="22"/>
                      <a:pt x="218" y="21"/>
                    </a:cubicBezTo>
                    <a:cubicBezTo>
                      <a:pt x="217" y="20"/>
                      <a:pt x="217" y="18"/>
                      <a:pt x="216" y="18"/>
                    </a:cubicBezTo>
                    <a:cubicBezTo>
                      <a:pt x="215" y="14"/>
                      <a:pt x="212" y="11"/>
                      <a:pt x="209" y="11"/>
                    </a:cubicBezTo>
                    <a:cubicBezTo>
                      <a:pt x="207" y="12"/>
                      <a:pt x="206" y="12"/>
                      <a:pt x="206" y="12"/>
                    </a:cubicBezTo>
                    <a:cubicBezTo>
                      <a:pt x="205" y="12"/>
                      <a:pt x="205" y="12"/>
                      <a:pt x="205" y="12"/>
                    </a:cubicBezTo>
                    <a:cubicBezTo>
                      <a:pt x="204" y="12"/>
                      <a:pt x="204" y="12"/>
                      <a:pt x="204" y="12"/>
                    </a:cubicBezTo>
                    <a:cubicBezTo>
                      <a:pt x="204" y="12"/>
                      <a:pt x="204" y="12"/>
                      <a:pt x="204" y="12"/>
                    </a:cubicBezTo>
                    <a:cubicBezTo>
                      <a:pt x="203" y="13"/>
                      <a:pt x="203" y="13"/>
                      <a:pt x="202" y="13"/>
                    </a:cubicBezTo>
                    <a:cubicBezTo>
                      <a:pt x="201" y="13"/>
                      <a:pt x="200" y="13"/>
                      <a:pt x="199" y="14"/>
                    </a:cubicBezTo>
                    <a:cubicBezTo>
                      <a:pt x="198" y="14"/>
                      <a:pt x="198" y="14"/>
                      <a:pt x="197" y="14"/>
                    </a:cubicBezTo>
                    <a:cubicBezTo>
                      <a:pt x="196" y="14"/>
                      <a:pt x="195" y="15"/>
                      <a:pt x="194" y="15"/>
                    </a:cubicBezTo>
                    <a:cubicBezTo>
                      <a:pt x="193" y="15"/>
                      <a:pt x="193" y="16"/>
                      <a:pt x="192" y="16"/>
                    </a:cubicBezTo>
                    <a:cubicBezTo>
                      <a:pt x="191" y="16"/>
                      <a:pt x="190" y="16"/>
                      <a:pt x="189" y="16"/>
                    </a:cubicBezTo>
                    <a:cubicBezTo>
                      <a:pt x="189" y="17"/>
                      <a:pt x="188" y="17"/>
                      <a:pt x="188" y="17"/>
                    </a:cubicBezTo>
                    <a:cubicBezTo>
                      <a:pt x="188" y="17"/>
                      <a:pt x="187" y="17"/>
                      <a:pt x="187" y="17"/>
                    </a:cubicBezTo>
                    <a:cubicBezTo>
                      <a:pt x="187" y="17"/>
                      <a:pt x="187" y="17"/>
                      <a:pt x="187" y="17"/>
                    </a:cubicBezTo>
                    <a:cubicBezTo>
                      <a:pt x="186" y="17"/>
                      <a:pt x="186" y="17"/>
                      <a:pt x="186" y="17"/>
                    </a:cubicBezTo>
                    <a:cubicBezTo>
                      <a:pt x="186" y="18"/>
                      <a:pt x="185" y="18"/>
                      <a:pt x="184" y="18"/>
                    </a:cubicBezTo>
                    <a:cubicBezTo>
                      <a:pt x="183" y="18"/>
                      <a:pt x="182" y="18"/>
                      <a:pt x="181" y="19"/>
                    </a:cubicBezTo>
                    <a:cubicBezTo>
                      <a:pt x="177" y="20"/>
                      <a:pt x="171" y="21"/>
                      <a:pt x="166" y="23"/>
                    </a:cubicBezTo>
                    <a:cubicBezTo>
                      <a:pt x="164" y="23"/>
                      <a:pt x="162" y="25"/>
                      <a:pt x="161" y="27"/>
                    </a:cubicBezTo>
                    <a:cubicBezTo>
                      <a:pt x="160" y="29"/>
                      <a:pt x="159" y="32"/>
                      <a:pt x="160" y="35"/>
                    </a:cubicBezTo>
                    <a:cubicBezTo>
                      <a:pt x="162" y="40"/>
                      <a:pt x="164" y="44"/>
                      <a:pt x="166" y="49"/>
                    </a:cubicBezTo>
                    <a:cubicBezTo>
                      <a:pt x="166" y="50"/>
                      <a:pt x="167" y="52"/>
                      <a:pt x="167" y="53"/>
                    </a:cubicBezTo>
                    <a:cubicBezTo>
                      <a:pt x="168" y="57"/>
                      <a:pt x="170" y="60"/>
                      <a:pt x="171" y="63"/>
                    </a:cubicBezTo>
                    <a:cubicBezTo>
                      <a:pt x="172" y="66"/>
                      <a:pt x="173" y="69"/>
                      <a:pt x="174" y="72"/>
                    </a:cubicBezTo>
                    <a:cubicBezTo>
                      <a:pt x="175" y="74"/>
                      <a:pt x="176" y="77"/>
                      <a:pt x="182" y="79"/>
                    </a:cubicBezTo>
                    <a:cubicBezTo>
                      <a:pt x="182" y="79"/>
                      <a:pt x="182" y="79"/>
                      <a:pt x="182" y="79"/>
                    </a:cubicBezTo>
                    <a:cubicBezTo>
                      <a:pt x="184" y="79"/>
                      <a:pt x="184" y="79"/>
                      <a:pt x="185" y="78"/>
                    </a:cubicBezTo>
                    <a:cubicBezTo>
                      <a:pt x="185" y="78"/>
                      <a:pt x="186" y="78"/>
                      <a:pt x="186" y="78"/>
                    </a:cubicBezTo>
                    <a:cubicBezTo>
                      <a:pt x="187" y="77"/>
                      <a:pt x="188" y="76"/>
                      <a:pt x="189" y="76"/>
                    </a:cubicBezTo>
                    <a:cubicBezTo>
                      <a:pt x="190" y="75"/>
                      <a:pt x="191" y="74"/>
                      <a:pt x="192" y="74"/>
                    </a:cubicBezTo>
                    <a:cubicBezTo>
                      <a:pt x="194" y="73"/>
                      <a:pt x="195" y="72"/>
                      <a:pt x="196" y="72"/>
                    </a:cubicBezTo>
                    <a:cubicBezTo>
                      <a:pt x="197" y="71"/>
                      <a:pt x="197" y="71"/>
                      <a:pt x="198" y="71"/>
                    </a:cubicBezTo>
                    <a:cubicBezTo>
                      <a:pt x="199" y="70"/>
                      <a:pt x="200" y="69"/>
                      <a:pt x="201" y="69"/>
                    </a:cubicBezTo>
                    <a:cubicBezTo>
                      <a:pt x="202" y="69"/>
                      <a:pt x="203" y="68"/>
                      <a:pt x="204" y="67"/>
                    </a:cubicBezTo>
                    <a:cubicBezTo>
                      <a:pt x="205" y="67"/>
                      <a:pt x="205" y="66"/>
                      <a:pt x="206" y="66"/>
                    </a:cubicBezTo>
                    <a:cubicBezTo>
                      <a:pt x="207" y="66"/>
                      <a:pt x="207" y="66"/>
                      <a:pt x="207" y="66"/>
                    </a:cubicBezTo>
                    <a:cubicBezTo>
                      <a:pt x="206" y="67"/>
                      <a:pt x="206" y="68"/>
                      <a:pt x="206" y="69"/>
                    </a:cubicBezTo>
                    <a:cubicBezTo>
                      <a:pt x="206" y="73"/>
                      <a:pt x="206" y="84"/>
                      <a:pt x="214" y="87"/>
                    </a:cubicBezTo>
                    <a:cubicBezTo>
                      <a:pt x="216" y="87"/>
                      <a:pt x="216" y="87"/>
                      <a:pt x="216" y="87"/>
                    </a:cubicBezTo>
                    <a:cubicBezTo>
                      <a:pt x="243" y="98"/>
                      <a:pt x="243" y="98"/>
                      <a:pt x="243" y="98"/>
                    </a:cubicBezTo>
                    <a:cubicBezTo>
                      <a:pt x="244" y="98"/>
                      <a:pt x="244" y="98"/>
                      <a:pt x="244" y="98"/>
                    </a:cubicBezTo>
                    <a:cubicBezTo>
                      <a:pt x="245" y="98"/>
                      <a:pt x="246" y="98"/>
                      <a:pt x="247" y="98"/>
                    </a:cubicBezTo>
                    <a:cubicBezTo>
                      <a:pt x="250" y="98"/>
                      <a:pt x="253" y="97"/>
                      <a:pt x="255" y="95"/>
                    </a:cubicBezTo>
                    <a:cubicBezTo>
                      <a:pt x="255" y="95"/>
                      <a:pt x="255" y="95"/>
                      <a:pt x="255" y="95"/>
                    </a:cubicBezTo>
                    <a:cubicBezTo>
                      <a:pt x="256" y="95"/>
                      <a:pt x="258" y="94"/>
                      <a:pt x="259" y="93"/>
                    </a:cubicBezTo>
                    <a:cubicBezTo>
                      <a:pt x="284" y="73"/>
                      <a:pt x="284" y="73"/>
                      <a:pt x="284" y="73"/>
                    </a:cubicBezTo>
                    <a:cubicBezTo>
                      <a:pt x="284" y="72"/>
                      <a:pt x="284" y="72"/>
                      <a:pt x="284" y="72"/>
                    </a:cubicBezTo>
                    <a:cubicBezTo>
                      <a:pt x="288" y="69"/>
                      <a:pt x="290" y="65"/>
                      <a:pt x="290" y="61"/>
                    </a:cubicBezTo>
                    <a:cubicBezTo>
                      <a:pt x="290" y="58"/>
                      <a:pt x="289" y="54"/>
                      <a:pt x="287" y="52"/>
                    </a:cubicBezTo>
                    <a:cubicBezTo>
                      <a:pt x="286" y="51"/>
                      <a:pt x="285" y="51"/>
                      <a:pt x="284" y="50"/>
                    </a:cubicBezTo>
                    <a:cubicBezTo>
                      <a:pt x="284" y="50"/>
                      <a:pt x="284" y="50"/>
                      <a:pt x="284" y="50"/>
                    </a:cubicBezTo>
                    <a:cubicBezTo>
                      <a:pt x="283" y="50"/>
                      <a:pt x="283" y="49"/>
                      <a:pt x="282" y="49"/>
                    </a:cubicBezTo>
                    <a:cubicBezTo>
                      <a:pt x="284" y="50"/>
                      <a:pt x="285" y="50"/>
                      <a:pt x="285" y="50"/>
                    </a:cubicBezTo>
                    <a:cubicBezTo>
                      <a:pt x="286" y="52"/>
                      <a:pt x="286" y="52"/>
                      <a:pt x="286" y="52"/>
                    </a:cubicBezTo>
                    <a:cubicBezTo>
                      <a:pt x="287" y="52"/>
                      <a:pt x="287" y="53"/>
                      <a:pt x="288" y="53"/>
                    </a:cubicBezTo>
                    <a:cubicBezTo>
                      <a:pt x="288" y="54"/>
                      <a:pt x="289" y="55"/>
                      <a:pt x="289" y="55"/>
                    </a:cubicBezTo>
                    <a:cubicBezTo>
                      <a:pt x="290" y="61"/>
                      <a:pt x="290" y="61"/>
                      <a:pt x="290" y="61"/>
                    </a:cubicBezTo>
                    <a:cubicBezTo>
                      <a:pt x="290" y="62"/>
                      <a:pt x="290" y="62"/>
                      <a:pt x="290" y="63"/>
                    </a:cubicBezTo>
                    <a:cubicBezTo>
                      <a:pt x="290" y="64"/>
                      <a:pt x="290" y="64"/>
                      <a:pt x="289" y="65"/>
                    </a:cubicBezTo>
                    <a:cubicBezTo>
                      <a:pt x="289" y="65"/>
                      <a:pt x="289" y="65"/>
                      <a:pt x="289" y="65"/>
                    </a:cubicBezTo>
                    <a:cubicBezTo>
                      <a:pt x="289" y="66"/>
                      <a:pt x="289" y="66"/>
                      <a:pt x="289" y="66"/>
                    </a:cubicBezTo>
                    <a:cubicBezTo>
                      <a:pt x="289" y="67"/>
                      <a:pt x="289" y="67"/>
                      <a:pt x="288" y="68"/>
                    </a:cubicBezTo>
                    <a:cubicBezTo>
                      <a:pt x="288" y="69"/>
                      <a:pt x="288" y="69"/>
                      <a:pt x="288" y="69"/>
                    </a:cubicBezTo>
                    <a:cubicBezTo>
                      <a:pt x="288" y="70"/>
                      <a:pt x="287" y="70"/>
                      <a:pt x="287" y="70"/>
                    </a:cubicBezTo>
                    <a:cubicBezTo>
                      <a:pt x="286" y="71"/>
                      <a:pt x="286" y="72"/>
                      <a:pt x="285" y="73"/>
                    </a:cubicBezTo>
                    <a:cubicBezTo>
                      <a:pt x="280" y="76"/>
                      <a:pt x="280" y="76"/>
                      <a:pt x="280" y="76"/>
                    </a:cubicBezTo>
                    <a:cubicBezTo>
                      <a:pt x="258" y="94"/>
                      <a:pt x="258" y="94"/>
                      <a:pt x="258" y="94"/>
                    </a:cubicBezTo>
                    <a:cubicBezTo>
                      <a:pt x="257" y="95"/>
                      <a:pt x="256" y="96"/>
                      <a:pt x="255" y="96"/>
                    </a:cubicBezTo>
                    <a:cubicBezTo>
                      <a:pt x="254" y="97"/>
                      <a:pt x="254" y="97"/>
                      <a:pt x="253" y="97"/>
                    </a:cubicBezTo>
                    <a:cubicBezTo>
                      <a:pt x="253" y="97"/>
                      <a:pt x="252" y="98"/>
                      <a:pt x="252" y="98"/>
                    </a:cubicBezTo>
                    <a:cubicBezTo>
                      <a:pt x="251" y="99"/>
                      <a:pt x="251" y="99"/>
                      <a:pt x="251" y="99"/>
                    </a:cubicBezTo>
                    <a:cubicBezTo>
                      <a:pt x="250" y="120"/>
                      <a:pt x="250" y="120"/>
                      <a:pt x="250" y="120"/>
                    </a:cubicBezTo>
                    <a:cubicBezTo>
                      <a:pt x="249" y="115"/>
                      <a:pt x="244" y="111"/>
                      <a:pt x="238" y="111"/>
                    </a:cubicBezTo>
                    <a:cubicBezTo>
                      <a:pt x="114" y="111"/>
                      <a:pt x="114" y="111"/>
                      <a:pt x="114" y="111"/>
                    </a:cubicBezTo>
                    <a:cubicBezTo>
                      <a:pt x="127" y="120"/>
                      <a:pt x="127" y="120"/>
                      <a:pt x="127" y="120"/>
                    </a:cubicBezTo>
                    <a:cubicBezTo>
                      <a:pt x="161" y="120"/>
                      <a:pt x="161" y="120"/>
                      <a:pt x="161" y="120"/>
                    </a:cubicBezTo>
                    <a:cubicBezTo>
                      <a:pt x="164" y="122"/>
                      <a:pt x="164" y="122"/>
                      <a:pt x="164" y="122"/>
                    </a:cubicBezTo>
                    <a:cubicBezTo>
                      <a:pt x="171" y="125"/>
                      <a:pt x="171" y="125"/>
                      <a:pt x="171" y="125"/>
                    </a:cubicBezTo>
                    <a:cubicBezTo>
                      <a:pt x="173" y="128"/>
                      <a:pt x="173" y="128"/>
                      <a:pt x="173" y="128"/>
                    </a:cubicBezTo>
                    <a:cubicBezTo>
                      <a:pt x="175" y="131"/>
                      <a:pt x="175" y="131"/>
                      <a:pt x="175" y="131"/>
                    </a:cubicBezTo>
                    <a:cubicBezTo>
                      <a:pt x="176" y="134"/>
                      <a:pt x="176" y="134"/>
                      <a:pt x="176" y="134"/>
                    </a:cubicBezTo>
                    <a:cubicBezTo>
                      <a:pt x="176" y="148"/>
                      <a:pt x="176" y="148"/>
                      <a:pt x="176" y="148"/>
                    </a:cubicBezTo>
                    <a:cubicBezTo>
                      <a:pt x="175" y="152"/>
                      <a:pt x="175" y="152"/>
                      <a:pt x="175" y="152"/>
                    </a:cubicBezTo>
                    <a:cubicBezTo>
                      <a:pt x="173" y="155"/>
                      <a:pt x="173" y="155"/>
                      <a:pt x="173" y="155"/>
                    </a:cubicBezTo>
                    <a:cubicBezTo>
                      <a:pt x="171" y="157"/>
                      <a:pt x="171" y="157"/>
                      <a:pt x="171" y="157"/>
                    </a:cubicBezTo>
                    <a:cubicBezTo>
                      <a:pt x="164" y="161"/>
                      <a:pt x="164" y="161"/>
                      <a:pt x="164" y="161"/>
                    </a:cubicBezTo>
                    <a:cubicBezTo>
                      <a:pt x="161" y="162"/>
                      <a:pt x="161" y="162"/>
                      <a:pt x="161" y="162"/>
                    </a:cubicBezTo>
                    <a:cubicBezTo>
                      <a:pt x="121" y="162"/>
                      <a:pt x="121" y="162"/>
                      <a:pt x="121" y="162"/>
                    </a:cubicBezTo>
                    <a:cubicBezTo>
                      <a:pt x="118" y="162"/>
                      <a:pt x="115" y="162"/>
                      <a:pt x="113" y="161"/>
                    </a:cubicBezTo>
                    <a:cubicBezTo>
                      <a:pt x="109" y="159"/>
                      <a:pt x="109" y="159"/>
                      <a:pt x="109" y="159"/>
                    </a:cubicBezTo>
                    <a:cubicBezTo>
                      <a:pt x="67" y="130"/>
                      <a:pt x="67" y="130"/>
                      <a:pt x="67" y="130"/>
                    </a:cubicBezTo>
                    <a:cubicBezTo>
                      <a:pt x="65" y="127"/>
                      <a:pt x="65" y="127"/>
                      <a:pt x="65" y="127"/>
                    </a:cubicBezTo>
                    <a:cubicBezTo>
                      <a:pt x="63" y="125"/>
                      <a:pt x="63" y="125"/>
                      <a:pt x="63" y="125"/>
                    </a:cubicBezTo>
                    <a:cubicBezTo>
                      <a:pt x="61" y="122"/>
                      <a:pt x="61" y="122"/>
                      <a:pt x="61" y="122"/>
                    </a:cubicBezTo>
                    <a:cubicBezTo>
                      <a:pt x="60" y="118"/>
                      <a:pt x="60" y="118"/>
                      <a:pt x="60" y="118"/>
                    </a:cubicBezTo>
                    <a:cubicBezTo>
                      <a:pt x="60" y="111"/>
                      <a:pt x="60" y="111"/>
                      <a:pt x="60" y="111"/>
                    </a:cubicBezTo>
                    <a:cubicBezTo>
                      <a:pt x="42" y="111"/>
                      <a:pt x="42" y="111"/>
                      <a:pt x="42" y="111"/>
                    </a:cubicBezTo>
                    <a:cubicBezTo>
                      <a:pt x="43" y="111"/>
                      <a:pt x="44" y="110"/>
                      <a:pt x="45" y="109"/>
                    </a:cubicBezTo>
                    <a:cubicBezTo>
                      <a:pt x="50" y="106"/>
                      <a:pt x="50" y="106"/>
                      <a:pt x="50" y="106"/>
                    </a:cubicBezTo>
                    <a:cubicBezTo>
                      <a:pt x="44" y="105"/>
                      <a:pt x="44" y="105"/>
                      <a:pt x="44" y="105"/>
                    </a:cubicBezTo>
                    <a:cubicBezTo>
                      <a:pt x="42" y="104"/>
                      <a:pt x="40" y="103"/>
                      <a:pt x="38" y="102"/>
                    </a:cubicBezTo>
                    <a:cubicBezTo>
                      <a:pt x="37" y="101"/>
                      <a:pt x="37" y="101"/>
                      <a:pt x="37" y="101"/>
                    </a:cubicBezTo>
                    <a:cubicBezTo>
                      <a:pt x="32" y="97"/>
                      <a:pt x="28" y="92"/>
                      <a:pt x="26" y="86"/>
                    </a:cubicBezTo>
                    <a:cubicBezTo>
                      <a:pt x="26" y="85"/>
                      <a:pt x="26" y="85"/>
                      <a:pt x="26" y="85"/>
                    </a:cubicBezTo>
                    <a:cubicBezTo>
                      <a:pt x="26" y="84"/>
                      <a:pt x="26" y="83"/>
                      <a:pt x="26" y="82"/>
                    </a:cubicBezTo>
                    <a:cubicBezTo>
                      <a:pt x="26" y="81"/>
                      <a:pt x="26" y="81"/>
                      <a:pt x="26" y="81"/>
                    </a:cubicBezTo>
                    <a:cubicBezTo>
                      <a:pt x="25" y="80"/>
                      <a:pt x="25" y="80"/>
                      <a:pt x="25" y="80"/>
                    </a:cubicBezTo>
                    <a:cubicBezTo>
                      <a:pt x="25" y="80"/>
                      <a:pt x="25" y="79"/>
                      <a:pt x="24" y="79"/>
                    </a:cubicBezTo>
                    <a:cubicBezTo>
                      <a:pt x="24" y="79"/>
                      <a:pt x="24" y="79"/>
                      <a:pt x="24" y="79"/>
                    </a:cubicBezTo>
                    <a:cubicBezTo>
                      <a:pt x="22" y="70"/>
                      <a:pt x="23" y="61"/>
                      <a:pt x="27" y="53"/>
                    </a:cubicBezTo>
                    <a:cubicBezTo>
                      <a:pt x="29" y="49"/>
                      <a:pt x="29" y="49"/>
                      <a:pt x="29" y="49"/>
                    </a:cubicBezTo>
                    <a:cubicBezTo>
                      <a:pt x="14" y="49"/>
                      <a:pt x="14" y="49"/>
                      <a:pt x="14" y="49"/>
                    </a:cubicBezTo>
                    <a:cubicBezTo>
                      <a:pt x="6" y="49"/>
                      <a:pt x="0" y="56"/>
                      <a:pt x="0" y="64"/>
                    </a:cubicBezTo>
                    <a:cubicBezTo>
                      <a:pt x="0" y="97"/>
                      <a:pt x="0" y="97"/>
                      <a:pt x="0" y="97"/>
                    </a:cubicBezTo>
                    <a:cubicBezTo>
                      <a:pt x="0" y="103"/>
                      <a:pt x="4" y="109"/>
                      <a:pt x="10" y="111"/>
                    </a:cubicBezTo>
                    <a:cubicBezTo>
                      <a:pt x="4" y="112"/>
                      <a:pt x="0" y="117"/>
                      <a:pt x="0" y="123"/>
                    </a:cubicBezTo>
                    <a:cubicBezTo>
                      <a:pt x="0" y="196"/>
                      <a:pt x="0" y="196"/>
                      <a:pt x="0" y="196"/>
                    </a:cubicBezTo>
                    <a:cubicBezTo>
                      <a:pt x="0" y="202"/>
                      <a:pt x="5" y="207"/>
                      <a:pt x="11" y="207"/>
                    </a:cubicBezTo>
                    <a:cubicBezTo>
                      <a:pt x="238" y="207"/>
                      <a:pt x="238" y="207"/>
                      <a:pt x="238" y="207"/>
                    </a:cubicBezTo>
                    <a:cubicBezTo>
                      <a:pt x="245" y="207"/>
                      <a:pt x="250" y="202"/>
                      <a:pt x="250" y="196"/>
                    </a:cubicBezTo>
                    <a:cubicBezTo>
                      <a:pt x="250" y="141"/>
                      <a:pt x="250" y="141"/>
                      <a:pt x="250" y="141"/>
                    </a:cubicBezTo>
                    <a:cubicBezTo>
                      <a:pt x="251" y="142"/>
                      <a:pt x="251" y="143"/>
                      <a:pt x="252" y="144"/>
                    </a:cubicBezTo>
                    <a:cubicBezTo>
                      <a:pt x="254" y="146"/>
                      <a:pt x="258" y="148"/>
                      <a:pt x="261" y="148"/>
                    </a:cubicBezTo>
                    <a:cubicBezTo>
                      <a:pt x="302" y="148"/>
                      <a:pt x="302" y="148"/>
                      <a:pt x="302" y="148"/>
                    </a:cubicBezTo>
                    <a:cubicBezTo>
                      <a:pt x="308" y="148"/>
                      <a:pt x="315" y="143"/>
                      <a:pt x="315" y="135"/>
                    </a:cubicBezTo>
                    <a:lnTo>
                      <a:pt x="310" y="51"/>
                    </a:lnTo>
                    <a:close/>
                    <a:moveTo>
                      <a:pt x="263" y="13"/>
                    </a:moveTo>
                    <a:cubicBezTo>
                      <a:pt x="263" y="11"/>
                      <a:pt x="263" y="8"/>
                      <a:pt x="265" y="5"/>
                    </a:cubicBezTo>
                    <a:cubicBezTo>
                      <a:pt x="299" y="5"/>
                      <a:pt x="299" y="5"/>
                      <a:pt x="299" y="5"/>
                    </a:cubicBezTo>
                    <a:cubicBezTo>
                      <a:pt x="300" y="8"/>
                      <a:pt x="301" y="11"/>
                      <a:pt x="301" y="13"/>
                    </a:cubicBezTo>
                    <a:cubicBezTo>
                      <a:pt x="301" y="25"/>
                      <a:pt x="292" y="35"/>
                      <a:pt x="282" y="35"/>
                    </a:cubicBezTo>
                    <a:cubicBezTo>
                      <a:pt x="278" y="35"/>
                      <a:pt x="274" y="33"/>
                      <a:pt x="271" y="31"/>
                    </a:cubicBezTo>
                    <a:cubicBezTo>
                      <a:pt x="265" y="26"/>
                      <a:pt x="263" y="20"/>
                      <a:pt x="263" y="13"/>
                    </a:cubicBezTo>
                    <a:close/>
                    <a:moveTo>
                      <a:pt x="259" y="49"/>
                    </a:moveTo>
                    <a:cubicBezTo>
                      <a:pt x="260" y="47"/>
                      <a:pt x="262" y="45"/>
                      <a:pt x="265" y="45"/>
                    </a:cubicBezTo>
                    <a:lnTo>
                      <a:pt x="259" y="49"/>
                    </a:lnTo>
                    <a:close/>
                    <a:moveTo>
                      <a:pt x="205" y="61"/>
                    </a:moveTo>
                    <a:cubicBezTo>
                      <a:pt x="204" y="61"/>
                      <a:pt x="204" y="61"/>
                      <a:pt x="203" y="62"/>
                    </a:cubicBezTo>
                    <a:cubicBezTo>
                      <a:pt x="203" y="62"/>
                      <a:pt x="202" y="63"/>
                      <a:pt x="201" y="63"/>
                    </a:cubicBezTo>
                    <a:cubicBezTo>
                      <a:pt x="200" y="63"/>
                      <a:pt x="199" y="64"/>
                      <a:pt x="199" y="64"/>
                    </a:cubicBezTo>
                    <a:cubicBezTo>
                      <a:pt x="197" y="65"/>
                      <a:pt x="196" y="66"/>
                      <a:pt x="195" y="66"/>
                    </a:cubicBezTo>
                    <a:cubicBezTo>
                      <a:pt x="195" y="67"/>
                      <a:pt x="194" y="67"/>
                      <a:pt x="194" y="67"/>
                    </a:cubicBezTo>
                    <a:cubicBezTo>
                      <a:pt x="192" y="68"/>
                      <a:pt x="191" y="69"/>
                      <a:pt x="190" y="69"/>
                    </a:cubicBezTo>
                    <a:cubicBezTo>
                      <a:pt x="189" y="70"/>
                      <a:pt x="187" y="71"/>
                      <a:pt x="186" y="71"/>
                    </a:cubicBezTo>
                    <a:cubicBezTo>
                      <a:pt x="185" y="72"/>
                      <a:pt x="185" y="72"/>
                      <a:pt x="185" y="72"/>
                    </a:cubicBezTo>
                    <a:cubicBezTo>
                      <a:pt x="185" y="72"/>
                      <a:pt x="185" y="72"/>
                      <a:pt x="185" y="72"/>
                    </a:cubicBezTo>
                    <a:cubicBezTo>
                      <a:pt x="184" y="73"/>
                      <a:pt x="184" y="73"/>
                      <a:pt x="184" y="73"/>
                    </a:cubicBezTo>
                    <a:cubicBezTo>
                      <a:pt x="183" y="73"/>
                      <a:pt x="183" y="73"/>
                      <a:pt x="182" y="74"/>
                    </a:cubicBezTo>
                    <a:cubicBezTo>
                      <a:pt x="182" y="74"/>
                      <a:pt x="182" y="74"/>
                      <a:pt x="182" y="74"/>
                    </a:cubicBezTo>
                    <a:cubicBezTo>
                      <a:pt x="181" y="73"/>
                      <a:pt x="180" y="72"/>
                      <a:pt x="179" y="71"/>
                    </a:cubicBezTo>
                    <a:cubicBezTo>
                      <a:pt x="178" y="68"/>
                      <a:pt x="177" y="64"/>
                      <a:pt x="176" y="61"/>
                    </a:cubicBezTo>
                    <a:cubicBezTo>
                      <a:pt x="174" y="58"/>
                      <a:pt x="173" y="55"/>
                      <a:pt x="172" y="52"/>
                    </a:cubicBezTo>
                    <a:cubicBezTo>
                      <a:pt x="172" y="50"/>
                      <a:pt x="171" y="49"/>
                      <a:pt x="171" y="47"/>
                    </a:cubicBezTo>
                    <a:cubicBezTo>
                      <a:pt x="169" y="43"/>
                      <a:pt x="167" y="38"/>
                      <a:pt x="165" y="34"/>
                    </a:cubicBezTo>
                    <a:cubicBezTo>
                      <a:pt x="165" y="32"/>
                      <a:pt x="165" y="30"/>
                      <a:pt x="166" y="29"/>
                    </a:cubicBezTo>
                    <a:cubicBezTo>
                      <a:pt x="166" y="28"/>
                      <a:pt x="167" y="28"/>
                      <a:pt x="167" y="28"/>
                    </a:cubicBezTo>
                    <a:cubicBezTo>
                      <a:pt x="172" y="26"/>
                      <a:pt x="178" y="25"/>
                      <a:pt x="183" y="24"/>
                    </a:cubicBezTo>
                    <a:cubicBezTo>
                      <a:pt x="184" y="23"/>
                      <a:pt x="184" y="23"/>
                      <a:pt x="184" y="23"/>
                    </a:cubicBezTo>
                    <a:cubicBezTo>
                      <a:pt x="184" y="23"/>
                      <a:pt x="185" y="23"/>
                      <a:pt x="185" y="23"/>
                    </a:cubicBezTo>
                    <a:cubicBezTo>
                      <a:pt x="186" y="23"/>
                      <a:pt x="187" y="23"/>
                      <a:pt x="188" y="22"/>
                    </a:cubicBezTo>
                    <a:cubicBezTo>
                      <a:pt x="189" y="22"/>
                      <a:pt x="189" y="22"/>
                      <a:pt x="190" y="22"/>
                    </a:cubicBezTo>
                    <a:cubicBezTo>
                      <a:pt x="190" y="22"/>
                      <a:pt x="190" y="22"/>
                      <a:pt x="190" y="22"/>
                    </a:cubicBezTo>
                    <a:cubicBezTo>
                      <a:pt x="191" y="22"/>
                      <a:pt x="191" y="22"/>
                      <a:pt x="191" y="22"/>
                    </a:cubicBezTo>
                    <a:cubicBezTo>
                      <a:pt x="191" y="21"/>
                      <a:pt x="191" y="21"/>
                      <a:pt x="191" y="21"/>
                    </a:cubicBezTo>
                    <a:cubicBezTo>
                      <a:pt x="192" y="21"/>
                      <a:pt x="192" y="21"/>
                      <a:pt x="193" y="21"/>
                    </a:cubicBezTo>
                    <a:cubicBezTo>
                      <a:pt x="194" y="21"/>
                      <a:pt x="195" y="20"/>
                      <a:pt x="196" y="20"/>
                    </a:cubicBezTo>
                    <a:cubicBezTo>
                      <a:pt x="197" y="20"/>
                      <a:pt x="197" y="20"/>
                      <a:pt x="198" y="19"/>
                    </a:cubicBezTo>
                    <a:cubicBezTo>
                      <a:pt x="199" y="19"/>
                      <a:pt x="200" y="19"/>
                      <a:pt x="201" y="19"/>
                    </a:cubicBezTo>
                    <a:cubicBezTo>
                      <a:pt x="201" y="18"/>
                      <a:pt x="202" y="18"/>
                      <a:pt x="203" y="18"/>
                    </a:cubicBezTo>
                    <a:cubicBezTo>
                      <a:pt x="204" y="18"/>
                      <a:pt x="205" y="18"/>
                      <a:pt x="205" y="17"/>
                    </a:cubicBezTo>
                    <a:cubicBezTo>
                      <a:pt x="206" y="17"/>
                      <a:pt x="207" y="17"/>
                      <a:pt x="207" y="17"/>
                    </a:cubicBezTo>
                    <a:cubicBezTo>
                      <a:pt x="208" y="17"/>
                      <a:pt x="208" y="17"/>
                      <a:pt x="209" y="17"/>
                    </a:cubicBezTo>
                    <a:cubicBezTo>
                      <a:pt x="210" y="17"/>
                      <a:pt x="210" y="17"/>
                      <a:pt x="210" y="17"/>
                    </a:cubicBezTo>
                    <a:cubicBezTo>
                      <a:pt x="210" y="17"/>
                      <a:pt x="210" y="17"/>
                      <a:pt x="210" y="17"/>
                    </a:cubicBezTo>
                    <a:cubicBezTo>
                      <a:pt x="210" y="17"/>
                      <a:pt x="211" y="18"/>
                      <a:pt x="211" y="19"/>
                    </a:cubicBezTo>
                    <a:cubicBezTo>
                      <a:pt x="212" y="20"/>
                      <a:pt x="212" y="22"/>
                      <a:pt x="213" y="23"/>
                    </a:cubicBezTo>
                    <a:cubicBezTo>
                      <a:pt x="213" y="24"/>
                      <a:pt x="214" y="25"/>
                      <a:pt x="214" y="26"/>
                    </a:cubicBezTo>
                    <a:cubicBezTo>
                      <a:pt x="215" y="27"/>
                      <a:pt x="215" y="28"/>
                      <a:pt x="215" y="29"/>
                    </a:cubicBezTo>
                    <a:cubicBezTo>
                      <a:pt x="216" y="31"/>
                      <a:pt x="216" y="32"/>
                      <a:pt x="217" y="33"/>
                    </a:cubicBezTo>
                    <a:cubicBezTo>
                      <a:pt x="218" y="36"/>
                      <a:pt x="219" y="38"/>
                      <a:pt x="220" y="41"/>
                    </a:cubicBezTo>
                    <a:cubicBezTo>
                      <a:pt x="220" y="43"/>
                      <a:pt x="221" y="45"/>
                      <a:pt x="222" y="47"/>
                    </a:cubicBezTo>
                    <a:cubicBezTo>
                      <a:pt x="222" y="49"/>
                      <a:pt x="222" y="50"/>
                      <a:pt x="221" y="51"/>
                    </a:cubicBezTo>
                    <a:cubicBezTo>
                      <a:pt x="219" y="52"/>
                      <a:pt x="217" y="53"/>
                      <a:pt x="215" y="55"/>
                    </a:cubicBezTo>
                    <a:lnTo>
                      <a:pt x="205" y="61"/>
                    </a:lnTo>
                    <a:close/>
                    <a:moveTo>
                      <a:pt x="285" y="61"/>
                    </a:moveTo>
                    <a:cubicBezTo>
                      <a:pt x="284" y="63"/>
                      <a:pt x="283" y="66"/>
                      <a:pt x="281" y="68"/>
                    </a:cubicBezTo>
                    <a:cubicBezTo>
                      <a:pt x="256" y="89"/>
                      <a:pt x="256" y="89"/>
                      <a:pt x="256" y="89"/>
                    </a:cubicBezTo>
                    <a:cubicBezTo>
                      <a:pt x="255" y="90"/>
                      <a:pt x="255" y="90"/>
                      <a:pt x="254" y="90"/>
                    </a:cubicBezTo>
                    <a:cubicBezTo>
                      <a:pt x="253" y="90"/>
                      <a:pt x="253" y="91"/>
                      <a:pt x="252" y="91"/>
                    </a:cubicBezTo>
                    <a:cubicBezTo>
                      <a:pt x="251" y="91"/>
                      <a:pt x="251" y="91"/>
                      <a:pt x="251" y="91"/>
                    </a:cubicBezTo>
                    <a:cubicBezTo>
                      <a:pt x="250" y="93"/>
                      <a:pt x="247" y="93"/>
                      <a:pt x="245" y="93"/>
                    </a:cubicBezTo>
                    <a:cubicBezTo>
                      <a:pt x="218" y="82"/>
                      <a:pt x="218" y="82"/>
                      <a:pt x="218" y="82"/>
                    </a:cubicBezTo>
                    <a:cubicBezTo>
                      <a:pt x="216" y="82"/>
                      <a:pt x="216" y="82"/>
                      <a:pt x="216" y="82"/>
                    </a:cubicBezTo>
                    <a:cubicBezTo>
                      <a:pt x="214" y="81"/>
                      <a:pt x="211" y="79"/>
                      <a:pt x="211" y="69"/>
                    </a:cubicBezTo>
                    <a:cubicBezTo>
                      <a:pt x="211" y="68"/>
                      <a:pt x="214" y="66"/>
                      <a:pt x="217" y="65"/>
                    </a:cubicBezTo>
                    <a:cubicBezTo>
                      <a:pt x="218" y="65"/>
                      <a:pt x="218" y="65"/>
                      <a:pt x="218" y="65"/>
                    </a:cubicBezTo>
                    <a:cubicBezTo>
                      <a:pt x="219" y="64"/>
                      <a:pt x="220" y="65"/>
                      <a:pt x="222" y="66"/>
                    </a:cubicBezTo>
                    <a:cubicBezTo>
                      <a:pt x="246" y="74"/>
                      <a:pt x="246" y="74"/>
                      <a:pt x="246" y="74"/>
                    </a:cubicBezTo>
                    <a:cubicBezTo>
                      <a:pt x="270" y="54"/>
                      <a:pt x="270" y="54"/>
                      <a:pt x="270" y="54"/>
                    </a:cubicBezTo>
                    <a:cubicBezTo>
                      <a:pt x="271" y="53"/>
                      <a:pt x="271" y="53"/>
                      <a:pt x="271" y="53"/>
                    </a:cubicBezTo>
                    <a:cubicBezTo>
                      <a:pt x="274" y="52"/>
                      <a:pt x="278" y="52"/>
                      <a:pt x="280" y="54"/>
                    </a:cubicBezTo>
                    <a:cubicBezTo>
                      <a:pt x="281" y="54"/>
                      <a:pt x="281" y="55"/>
                      <a:pt x="282" y="55"/>
                    </a:cubicBezTo>
                    <a:cubicBezTo>
                      <a:pt x="282" y="55"/>
                      <a:pt x="282" y="55"/>
                      <a:pt x="283" y="56"/>
                    </a:cubicBezTo>
                    <a:cubicBezTo>
                      <a:pt x="284" y="57"/>
                      <a:pt x="285" y="59"/>
                      <a:pt x="285" y="61"/>
                    </a:cubicBezTo>
                    <a:close/>
                    <a:moveTo>
                      <a:pt x="5" y="97"/>
                    </a:moveTo>
                    <a:cubicBezTo>
                      <a:pt x="5" y="64"/>
                      <a:pt x="5" y="64"/>
                      <a:pt x="5" y="64"/>
                    </a:cubicBezTo>
                    <a:cubicBezTo>
                      <a:pt x="5" y="59"/>
                      <a:pt x="9" y="55"/>
                      <a:pt x="14" y="55"/>
                    </a:cubicBezTo>
                    <a:cubicBezTo>
                      <a:pt x="21" y="55"/>
                      <a:pt x="21" y="55"/>
                      <a:pt x="21" y="55"/>
                    </a:cubicBezTo>
                    <a:cubicBezTo>
                      <a:pt x="17" y="62"/>
                      <a:pt x="17" y="71"/>
                      <a:pt x="19" y="80"/>
                    </a:cubicBezTo>
                    <a:cubicBezTo>
                      <a:pt x="19" y="81"/>
                      <a:pt x="20" y="82"/>
                      <a:pt x="21" y="83"/>
                    </a:cubicBezTo>
                    <a:cubicBezTo>
                      <a:pt x="21" y="84"/>
                      <a:pt x="21" y="86"/>
                      <a:pt x="22" y="87"/>
                    </a:cubicBezTo>
                    <a:cubicBezTo>
                      <a:pt x="24" y="94"/>
                      <a:pt x="28" y="100"/>
                      <a:pt x="34" y="105"/>
                    </a:cubicBezTo>
                    <a:cubicBezTo>
                      <a:pt x="35" y="106"/>
                      <a:pt x="35" y="106"/>
                      <a:pt x="35" y="106"/>
                    </a:cubicBezTo>
                    <a:cubicBezTo>
                      <a:pt x="36" y="106"/>
                      <a:pt x="36" y="106"/>
                      <a:pt x="37" y="107"/>
                    </a:cubicBezTo>
                    <a:cubicBezTo>
                      <a:pt x="37" y="107"/>
                      <a:pt x="37" y="107"/>
                      <a:pt x="37" y="107"/>
                    </a:cubicBezTo>
                    <a:cubicBezTo>
                      <a:pt x="14" y="107"/>
                      <a:pt x="14" y="107"/>
                      <a:pt x="14" y="107"/>
                    </a:cubicBezTo>
                    <a:cubicBezTo>
                      <a:pt x="9" y="107"/>
                      <a:pt x="5" y="102"/>
                      <a:pt x="5" y="97"/>
                    </a:cubicBezTo>
                    <a:close/>
                    <a:moveTo>
                      <a:pt x="245" y="196"/>
                    </a:moveTo>
                    <a:cubicBezTo>
                      <a:pt x="245" y="199"/>
                      <a:pt x="242" y="202"/>
                      <a:pt x="238" y="202"/>
                    </a:cubicBezTo>
                    <a:cubicBezTo>
                      <a:pt x="11" y="202"/>
                      <a:pt x="11" y="202"/>
                      <a:pt x="11" y="202"/>
                    </a:cubicBezTo>
                    <a:cubicBezTo>
                      <a:pt x="8" y="202"/>
                      <a:pt x="5" y="199"/>
                      <a:pt x="5" y="196"/>
                    </a:cubicBezTo>
                    <a:cubicBezTo>
                      <a:pt x="5" y="123"/>
                      <a:pt x="5" y="123"/>
                      <a:pt x="5" y="123"/>
                    </a:cubicBezTo>
                    <a:cubicBezTo>
                      <a:pt x="5" y="119"/>
                      <a:pt x="8" y="116"/>
                      <a:pt x="11" y="116"/>
                    </a:cubicBezTo>
                    <a:cubicBezTo>
                      <a:pt x="54" y="116"/>
                      <a:pt x="54" y="116"/>
                      <a:pt x="54" y="116"/>
                    </a:cubicBezTo>
                    <a:cubicBezTo>
                      <a:pt x="54" y="118"/>
                      <a:pt x="54" y="118"/>
                      <a:pt x="54" y="118"/>
                    </a:cubicBezTo>
                    <a:cubicBezTo>
                      <a:pt x="56" y="124"/>
                      <a:pt x="56" y="124"/>
                      <a:pt x="56" y="124"/>
                    </a:cubicBezTo>
                    <a:cubicBezTo>
                      <a:pt x="58" y="128"/>
                      <a:pt x="58" y="128"/>
                      <a:pt x="58" y="128"/>
                    </a:cubicBezTo>
                    <a:cubicBezTo>
                      <a:pt x="61" y="131"/>
                      <a:pt x="61" y="131"/>
                      <a:pt x="61" y="131"/>
                    </a:cubicBezTo>
                    <a:cubicBezTo>
                      <a:pt x="64" y="134"/>
                      <a:pt x="64" y="134"/>
                      <a:pt x="64" y="134"/>
                    </a:cubicBezTo>
                    <a:cubicBezTo>
                      <a:pt x="106" y="164"/>
                      <a:pt x="106" y="164"/>
                      <a:pt x="106" y="164"/>
                    </a:cubicBezTo>
                    <a:cubicBezTo>
                      <a:pt x="110" y="166"/>
                      <a:pt x="110" y="166"/>
                      <a:pt x="110" y="166"/>
                    </a:cubicBezTo>
                    <a:cubicBezTo>
                      <a:pt x="111" y="166"/>
                      <a:pt x="111" y="166"/>
                      <a:pt x="111" y="166"/>
                    </a:cubicBezTo>
                    <a:cubicBezTo>
                      <a:pt x="114" y="167"/>
                      <a:pt x="117" y="167"/>
                      <a:pt x="121" y="167"/>
                    </a:cubicBezTo>
                    <a:cubicBezTo>
                      <a:pt x="161" y="167"/>
                      <a:pt x="161" y="167"/>
                      <a:pt x="161" y="167"/>
                    </a:cubicBezTo>
                    <a:cubicBezTo>
                      <a:pt x="166" y="166"/>
                      <a:pt x="166" y="166"/>
                      <a:pt x="166" y="166"/>
                    </a:cubicBezTo>
                    <a:cubicBezTo>
                      <a:pt x="174" y="161"/>
                      <a:pt x="174" y="161"/>
                      <a:pt x="174" y="161"/>
                    </a:cubicBezTo>
                    <a:cubicBezTo>
                      <a:pt x="177" y="158"/>
                      <a:pt x="177" y="158"/>
                      <a:pt x="177" y="158"/>
                    </a:cubicBezTo>
                    <a:cubicBezTo>
                      <a:pt x="180" y="154"/>
                      <a:pt x="180" y="154"/>
                      <a:pt x="180" y="154"/>
                    </a:cubicBezTo>
                    <a:cubicBezTo>
                      <a:pt x="181" y="149"/>
                      <a:pt x="181" y="149"/>
                      <a:pt x="181" y="149"/>
                    </a:cubicBezTo>
                    <a:cubicBezTo>
                      <a:pt x="181" y="134"/>
                      <a:pt x="181" y="134"/>
                      <a:pt x="181" y="134"/>
                    </a:cubicBezTo>
                    <a:cubicBezTo>
                      <a:pt x="180" y="129"/>
                      <a:pt x="180" y="129"/>
                      <a:pt x="180" y="129"/>
                    </a:cubicBezTo>
                    <a:cubicBezTo>
                      <a:pt x="178" y="125"/>
                      <a:pt x="178" y="125"/>
                      <a:pt x="178" y="125"/>
                    </a:cubicBezTo>
                    <a:cubicBezTo>
                      <a:pt x="174" y="122"/>
                      <a:pt x="174" y="122"/>
                      <a:pt x="174" y="122"/>
                    </a:cubicBezTo>
                    <a:cubicBezTo>
                      <a:pt x="167" y="117"/>
                      <a:pt x="167" y="117"/>
                      <a:pt x="167" y="117"/>
                    </a:cubicBezTo>
                    <a:cubicBezTo>
                      <a:pt x="165" y="116"/>
                      <a:pt x="165" y="116"/>
                      <a:pt x="165" y="116"/>
                    </a:cubicBezTo>
                    <a:cubicBezTo>
                      <a:pt x="238" y="116"/>
                      <a:pt x="238" y="116"/>
                      <a:pt x="238" y="116"/>
                    </a:cubicBezTo>
                    <a:cubicBezTo>
                      <a:pt x="242" y="116"/>
                      <a:pt x="245" y="119"/>
                      <a:pt x="245" y="123"/>
                    </a:cubicBezTo>
                    <a:lnTo>
                      <a:pt x="245" y="196"/>
                    </a:lnTo>
                    <a:close/>
                    <a:moveTo>
                      <a:pt x="302" y="143"/>
                    </a:moveTo>
                    <a:cubicBezTo>
                      <a:pt x="261" y="143"/>
                      <a:pt x="261" y="143"/>
                      <a:pt x="261" y="143"/>
                    </a:cubicBezTo>
                    <a:cubicBezTo>
                      <a:pt x="259" y="143"/>
                      <a:pt x="257" y="142"/>
                      <a:pt x="256" y="140"/>
                    </a:cubicBezTo>
                    <a:cubicBezTo>
                      <a:pt x="255" y="139"/>
                      <a:pt x="254" y="138"/>
                      <a:pt x="254" y="135"/>
                    </a:cubicBezTo>
                    <a:cubicBezTo>
                      <a:pt x="256" y="102"/>
                      <a:pt x="256" y="102"/>
                      <a:pt x="256" y="102"/>
                    </a:cubicBezTo>
                    <a:cubicBezTo>
                      <a:pt x="256" y="102"/>
                      <a:pt x="256" y="102"/>
                      <a:pt x="256" y="102"/>
                    </a:cubicBezTo>
                    <a:cubicBezTo>
                      <a:pt x="256" y="102"/>
                      <a:pt x="256" y="102"/>
                      <a:pt x="256" y="101"/>
                    </a:cubicBezTo>
                    <a:cubicBezTo>
                      <a:pt x="257" y="101"/>
                      <a:pt x="257" y="101"/>
                      <a:pt x="257" y="101"/>
                    </a:cubicBezTo>
                    <a:cubicBezTo>
                      <a:pt x="259" y="100"/>
                      <a:pt x="260" y="100"/>
                      <a:pt x="262" y="98"/>
                    </a:cubicBezTo>
                    <a:cubicBezTo>
                      <a:pt x="283" y="80"/>
                      <a:pt x="283" y="80"/>
                      <a:pt x="283" y="80"/>
                    </a:cubicBezTo>
                    <a:cubicBezTo>
                      <a:pt x="289" y="76"/>
                      <a:pt x="289" y="76"/>
                      <a:pt x="289" y="76"/>
                    </a:cubicBezTo>
                    <a:cubicBezTo>
                      <a:pt x="289" y="76"/>
                      <a:pt x="289" y="76"/>
                      <a:pt x="289" y="76"/>
                    </a:cubicBezTo>
                    <a:cubicBezTo>
                      <a:pt x="289" y="75"/>
                      <a:pt x="290" y="75"/>
                      <a:pt x="291" y="74"/>
                    </a:cubicBezTo>
                    <a:cubicBezTo>
                      <a:pt x="291" y="74"/>
                      <a:pt x="292" y="73"/>
                      <a:pt x="292" y="73"/>
                    </a:cubicBezTo>
                    <a:cubicBezTo>
                      <a:pt x="293" y="72"/>
                      <a:pt x="293" y="72"/>
                      <a:pt x="293" y="72"/>
                    </a:cubicBezTo>
                    <a:cubicBezTo>
                      <a:pt x="293" y="72"/>
                      <a:pt x="293" y="72"/>
                      <a:pt x="293" y="72"/>
                    </a:cubicBezTo>
                    <a:cubicBezTo>
                      <a:pt x="293" y="71"/>
                      <a:pt x="293" y="71"/>
                      <a:pt x="293" y="70"/>
                    </a:cubicBezTo>
                    <a:cubicBezTo>
                      <a:pt x="294" y="69"/>
                      <a:pt x="294" y="68"/>
                      <a:pt x="294" y="67"/>
                    </a:cubicBezTo>
                    <a:cubicBezTo>
                      <a:pt x="295" y="66"/>
                      <a:pt x="295" y="65"/>
                      <a:pt x="295" y="64"/>
                    </a:cubicBezTo>
                    <a:cubicBezTo>
                      <a:pt x="295" y="63"/>
                      <a:pt x="295" y="63"/>
                      <a:pt x="295" y="62"/>
                    </a:cubicBezTo>
                    <a:cubicBezTo>
                      <a:pt x="296" y="61"/>
                      <a:pt x="296" y="61"/>
                      <a:pt x="296" y="61"/>
                    </a:cubicBezTo>
                    <a:cubicBezTo>
                      <a:pt x="294" y="53"/>
                      <a:pt x="294" y="53"/>
                      <a:pt x="294" y="53"/>
                    </a:cubicBezTo>
                    <a:cubicBezTo>
                      <a:pt x="294" y="52"/>
                      <a:pt x="294" y="52"/>
                      <a:pt x="294" y="52"/>
                    </a:cubicBezTo>
                    <a:cubicBezTo>
                      <a:pt x="293" y="52"/>
                      <a:pt x="293" y="51"/>
                      <a:pt x="292" y="50"/>
                    </a:cubicBezTo>
                    <a:cubicBezTo>
                      <a:pt x="291" y="50"/>
                      <a:pt x="291" y="49"/>
                      <a:pt x="290" y="48"/>
                    </a:cubicBezTo>
                    <a:cubicBezTo>
                      <a:pt x="289" y="47"/>
                      <a:pt x="289" y="47"/>
                      <a:pt x="289" y="47"/>
                    </a:cubicBezTo>
                    <a:cubicBezTo>
                      <a:pt x="288" y="46"/>
                      <a:pt x="287" y="45"/>
                      <a:pt x="286" y="45"/>
                    </a:cubicBezTo>
                    <a:cubicBezTo>
                      <a:pt x="297" y="45"/>
                      <a:pt x="297" y="45"/>
                      <a:pt x="297" y="45"/>
                    </a:cubicBezTo>
                    <a:cubicBezTo>
                      <a:pt x="301" y="45"/>
                      <a:pt x="304" y="48"/>
                      <a:pt x="305" y="51"/>
                    </a:cubicBezTo>
                    <a:cubicBezTo>
                      <a:pt x="309" y="135"/>
                      <a:pt x="309" y="135"/>
                      <a:pt x="309" y="135"/>
                    </a:cubicBezTo>
                    <a:cubicBezTo>
                      <a:pt x="309" y="140"/>
                      <a:pt x="306" y="143"/>
                      <a:pt x="302" y="143"/>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2" name="Freeform 370"/>
              <p:cNvSpPr>
                <a:spLocks noEditPoints="1"/>
              </p:cNvSpPr>
              <p:nvPr/>
            </p:nvSpPr>
            <p:spPr bwMode="auto">
              <a:xfrm>
                <a:off x="5253038" y="11525250"/>
                <a:ext cx="158750" cy="298450"/>
              </a:xfrm>
              <a:custGeom>
                <a:avLst/>
                <a:gdLst/>
                <a:ahLst/>
                <a:cxnLst>
                  <a:cxn ang="0">
                    <a:pos x="20" y="170"/>
                  </a:cxn>
                  <a:cxn ang="0">
                    <a:pos x="22" y="188"/>
                  </a:cxn>
                  <a:cxn ang="0">
                    <a:pos x="78" y="188"/>
                  </a:cxn>
                  <a:cxn ang="0">
                    <a:pos x="100" y="0"/>
                  </a:cxn>
                  <a:cxn ang="0">
                    <a:pos x="0" y="0"/>
                  </a:cxn>
                  <a:cxn ang="0">
                    <a:pos x="20" y="170"/>
                  </a:cxn>
                  <a:cxn ang="0">
                    <a:pos x="70" y="178"/>
                  </a:cxn>
                  <a:cxn ang="0">
                    <a:pos x="30" y="178"/>
                  </a:cxn>
                  <a:cxn ang="0">
                    <a:pos x="12" y="10"/>
                  </a:cxn>
                  <a:cxn ang="0">
                    <a:pos x="88" y="10"/>
                  </a:cxn>
                  <a:cxn ang="0">
                    <a:pos x="70" y="178"/>
                  </a:cxn>
                </a:cxnLst>
                <a:rect l="0" t="0" r="r" b="b"/>
                <a:pathLst>
                  <a:path w="100" h="188">
                    <a:moveTo>
                      <a:pt x="20" y="170"/>
                    </a:moveTo>
                    <a:lnTo>
                      <a:pt x="22" y="188"/>
                    </a:lnTo>
                    <a:lnTo>
                      <a:pt x="78" y="188"/>
                    </a:lnTo>
                    <a:lnTo>
                      <a:pt x="100" y="0"/>
                    </a:lnTo>
                    <a:lnTo>
                      <a:pt x="0" y="0"/>
                    </a:lnTo>
                    <a:lnTo>
                      <a:pt x="20" y="170"/>
                    </a:lnTo>
                    <a:close/>
                    <a:moveTo>
                      <a:pt x="70" y="178"/>
                    </a:moveTo>
                    <a:lnTo>
                      <a:pt x="30" y="178"/>
                    </a:lnTo>
                    <a:lnTo>
                      <a:pt x="12" y="10"/>
                    </a:lnTo>
                    <a:lnTo>
                      <a:pt x="88" y="10"/>
                    </a:lnTo>
                    <a:lnTo>
                      <a:pt x="70" y="178"/>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3" name="Freeform 371"/>
              <p:cNvSpPr>
                <a:spLocks noEditPoints="1"/>
              </p:cNvSpPr>
              <p:nvPr/>
            </p:nvSpPr>
            <p:spPr bwMode="auto">
              <a:xfrm>
                <a:off x="4513263" y="11195050"/>
                <a:ext cx="171450" cy="180975"/>
              </a:xfrm>
              <a:custGeom>
                <a:avLst/>
                <a:gdLst/>
                <a:ahLst/>
                <a:cxnLst>
                  <a:cxn ang="0">
                    <a:pos x="3" y="34"/>
                  </a:cxn>
                  <a:cxn ang="0">
                    <a:pos x="3" y="34"/>
                  </a:cxn>
                  <a:cxn ang="0">
                    <a:pos x="4" y="35"/>
                  </a:cxn>
                  <a:cxn ang="0">
                    <a:pos x="4" y="35"/>
                  </a:cxn>
                  <a:cxn ang="0">
                    <a:pos x="4" y="36"/>
                  </a:cxn>
                  <a:cxn ang="0">
                    <a:pos x="5" y="39"/>
                  </a:cxn>
                  <a:cxn ang="0">
                    <a:pos x="10" y="48"/>
                  </a:cxn>
                  <a:cxn ang="0">
                    <a:pos x="30" y="57"/>
                  </a:cxn>
                  <a:cxn ang="0">
                    <a:pos x="37" y="56"/>
                  </a:cxn>
                  <a:cxn ang="0">
                    <a:pos x="50" y="45"/>
                  </a:cxn>
                  <a:cxn ang="0">
                    <a:pos x="52" y="24"/>
                  </a:cxn>
                  <a:cxn ang="0">
                    <a:pos x="51" y="22"/>
                  </a:cxn>
                  <a:cxn ang="0">
                    <a:pos x="51" y="22"/>
                  </a:cxn>
                  <a:cxn ang="0">
                    <a:pos x="50" y="20"/>
                  </a:cxn>
                  <a:cxn ang="0">
                    <a:pos x="50" y="19"/>
                  </a:cxn>
                  <a:cxn ang="0">
                    <a:pos x="26" y="0"/>
                  </a:cxn>
                  <a:cxn ang="0">
                    <a:pos x="19" y="1"/>
                  </a:cxn>
                  <a:cxn ang="0">
                    <a:pos x="18" y="1"/>
                  </a:cxn>
                  <a:cxn ang="0">
                    <a:pos x="10" y="5"/>
                  </a:cxn>
                  <a:cxn ang="0">
                    <a:pos x="10" y="6"/>
                  </a:cxn>
                  <a:cxn ang="0">
                    <a:pos x="3" y="34"/>
                  </a:cxn>
                  <a:cxn ang="0">
                    <a:pos x="14" y="10"/>
                  </a:cxn>
                  <a:cxn ang="0">
                    <a:pos x="21" y="6"/>
                  </a:cxn>
                  <a:cxn ang="0">
                    <a:pos x="26" y="5"/>
                  </a:cxn>
                  <a:cxn ang="0">
                    <a:pos x="45" y="20"/>
                  </a:cxn>
                  <a:cxn ang="0">
                    <a:pos x="46" y="22"/>
                  </a:cxn>
                  <a:cxn ang="0">
                    <a:pos x="46" y="24"/>
                  </a:cxn>
                  <a:cxn ang="0">
                    <a:pos x="46" y="24"/>
                  </a:cxn>
                  <a:cxn ang="0">
                    <a:pos x="47" y="25"/>
                  </a:cxn>
                  <a:cxn ang="0">
                    <a:pos x="45" y="42"/>
                  </a:cxn>
                  <a:cxn ang="0">
                    <a:pos x="35" y="51"/>
                  </a:cxn>
                  <a:cxn ang="0">
                    <a:pos x="30" y="52"/>
                  </a:cxn>
                  <a:cxn ang="0">
                    <a:pos x="30" y="52"/>
                  </a:cxn>
                  <a:cxn ang="0">
                    <a:pos x="14" y="45"/>
                  </a:cxn>
                  <a:cxn ang="0">
                    <a:pos x="10" y="37"/>
                  </a:cxn>
                  <a:cxn ang="0">
                    <a:pos x="10" y="37"/>
                  </a:cxn>
                  <a:cxn ang="0">
                    <a:pos x="10" y="36"/>
                  </a:cxn>
                  <a:cxn ang="0">
                    <a:pos x="10" y="35"/>
                  </a:cxn>
                  <a:cxn ang="0">
                    <a:pos x="10" y="34"/>
                  </a:cxn>
                  <a:cxn ang="0">
                    <a:pos x="9" y="33"/>
                  </a:cxn>
                  <a:cxn ang="0">
                    <a:pos x="9" y="33"/>
                  </a:cxn>
                  <a:cxn ang="0">
                    <a:pos x="8" y="32"/>
                  </a:cxn>
                  <a:cxn ang="0">
                    <a:pos x="14" y="10"/>
                  </a:cxn>
                </a:cxnLst>
                <a:rect l="0" t="0" r="r" b="b"/>
                <a:pathLst>
                  <a:path w="54" h="57">
                    <a:moveTo>
                      <a:pt x="3" y="34"/>
                    </a:moveTo>
                    <a:cubicBezTo>
                      <a:pt x="3" y="34"/>
                      <a:pt x="3" y="34"/>
                      <a:pt x="3" y="34"/>
                    </a:cubicBezTo>
                    <a:cubicBezTo>
                      <a:pt x="4" y="35"/>
                      <a:pt x="4" y="35"/>
                      <a:pt x="4" y="35"/>
                    </a:cubicBezTo>
                    <a:cubicBezTo>
                      <a:pt x="4" y="35"/>
                      <a:pt x="4" y="35"/>
                      <a:pt x="4" y="35"/>
                    </a:cubicBezTo>
                    <a:cubicBezTo>
                      <a:pt x="4" y="35"/>
                      <a:pt x="4" y="36"/>
                      <a:pt x="4" y="36"/>
                    </a:cubicBezTo>
                    <a:cubicBezTo>
                      <a:pt x="4" y="37"/>
                      <a:pt x="5" y="38"/>
                      <a:pt x="5" y="39"/>
                    </a:cubicBezTo>
                    <a:cubicBezTo>
                      <a:pt x="6" y="42"/>
                      <a:pt x="8" y="45"/>
                      <a:pt x="10" y="48"/>
                    </a:cubicBezTo>
                    <a:cubicBezTo>
                      <a:pt x="15" y="54"/>
                      <a:pt x="23" y="57"/>
                      <a:pt x="30" y="57"/>
                    </a:cubicBezTo>
                    <a:cubicBezTo>
                      <a:pt x="32" y="57"/>
                      <a:pt x="34" y="57"/>
                      <a:pt x="37" y="56"/>
                    </a:cubicBezTo>
                    <a:cubicBezTo>
                      <a:pt x="42" y="55"/>
                      <a:pt x="47" y="50"/>
                      <a:pt x="50" y="45"/>
                    </a:cubicBezTo>
                    <a:cubicBezTo>
                      <a:pt x="53" y="38"/>
                      <a:pt x="54" y="31"/>
                      <a:pt x="52" y="24"/>
                    </a:cubicBezTo>
                    <a:cubicBezTo>
                      <a:pt x="52" y="23"/>
                      <a:pt x="51" y="23"/>
                      <a:pt x="51" y="22"/>
                    </a:cubicBezTo>
                    <a:cubicBezTo>
                      <a:pt x="51" y="22"/>
                      <a:pt x="51" y="22"/>
                      <a:pt x="51" y="22"/>
                    </a:cubicBezTo>
                    <a:cubicBezTo>
                      <a:pt x="51" y="21"/>
                      <a:pt x="51" y="20"/>
                      <a:pt x="50" y="20"/>
                    </a:cubicBezTo>
                    <a:cubicBezTo>
                      <a:pt x="50" y="19"/>
                      <a:pt x="50" y="19"/>
                      <a:pt x="50" y="19"/>
                    </a:cubicBezTo>
                    <a:cubicBezTo>
                      <a:pt x="46" y="7"/>
                      <a:pt x="36" y="0"/>
                      <a:pt x="26" y="0"/>
                    </a:cubicBezTo>
                    <a:cubicBezTo>
                      <a:pt x="23" y="0"/>
                      <a:pt x="21" y="0"/>
                      <a:pt x="19" y="1"/>
                    </a:cubicBezTo>
                    <a:cubicBezTo>
                      <a:pt x="18" y="1"/>
                      <a:pt x="18" y="1"/>
                      <a:pt x="18" y="1"/>
                    </a:cubicBezTo>
                    <a:cubicBezTo>
                      <a:pt x="16" y="3"/>
                      <a:pt x="13" y="4"/>
                      <a:pt x="10" y="5"/>
                    </a:cubicBezTo>
                    <a:cubicBezTo>
                      <a:pt x="10" y="6"/>
                      <a:pt x="10" y="6"/>
                      <a:pt x="10" y="6"/>
                    </a:cubicBezTo>
                    <a:cubicBezTo>
                      <a:pt x="3" y="13"/>
                      <a:pt x="0" y="23"/>
                      <a:pt x="3" y="34"/>
                    </a:cubicBezTo>
                    <a:close/>
                    <a:moveTo>
                      <a:pt x="14" y="10"/>
                    </a:moveTo>
                    <a:cubicBezTo>
                      <a:pt x="15" y="8"/>
                      <a:pt x="18" y="7"/>
                      <a:pt x="21" y="6"/>
                    </a:cubicBezTo>
                    <a:cubicBezTo>
                      <a:pt x="22" y="5"/>
                      <a:pt x="24" y="5"/>
                      <a:pt x="26" y="5"/>
                    </a:cubicBezTo>
                    <a:cubicBezTo>
                      <a:pt x="34" y="5"/>
                      <a:pt x="42" y="11"/>
                      <a:pt x="45" y="20"/>
                    </a:cubicBezTo>
                    <a:cubicBezTo>
                      <a:pt x="45" y="21"/>
                      <a:pt x="45" y="21"/>
                      <a:pt x="46" y="22"/>
                    </a:cubicBezTo>
                    <a:cubicBezTo>
                      <a:pt x="46" y="22"/>
                      <a:pt x="46" y="23"/>
                      <a:pt x="46" y="24"/>
                    </a:cubicBezTo>
                    <a:cubicBezTo>
                      <a:pt x="46" y="24"/>
                      <a:pt x="46" y="24"/>
                      <a:pt x="46" y="24"/>
                    </a:cubicBezTo>
                    <a:cubicBezTo>
                      <a:pt x="47" y="25"/>
                      <a:pt x="47" y="25"/>
                      <a:pt x="47" y="25"/>
                    </a:cubicBezTo>
                    <a:cubicBezTo>
                      <a:pt x="48" y="31"/>
                      <a:pt x="48" y="37"/>
                      <a:pt x="45" y="42"/>
                    </a:cubicBezTo>
                    <a:cubicBezTo>
                      <a:pt x="43" y="47"/>
                      <a:pt x="39" y="50"/>
                      <a:pt x="35" y="51"/>
                    </a:cubicBezTo>
                    <a:cubicBezTo>
                      <a:pt x="33" y="52"/>
                      <a:pt x="32" y="52"/>
                      <a:pt x="30" y="52"/>
                    </a:cubicBezTo>
                    <a:cubicBezTo>
                      <a:pt x="30" y="52"/>
                      <a:pt x="30" y="52"/>
                      <a:pt x="30" y="52"/>
                    </a:cubicBezTo>
                    <a:cubicBezTo>
                      <a:pt x="24" y="52"/>
                      <a:pt x="18" y="49"/>
                      <a:pt x="14" y="45"/>
                    </a:cubicBezTo>
                    <a:cubicBezTo>
                      <a:pt x="12" y="42"/>
                      <a:pt x="11" y="40"/>
                      <a:pt x="10" y="37"/>
                    </a:cubicBezTo>
                    <a:cubicBezTo>
                      <a:pt x="10" y="37"/>
                      <a:pt x="10" y="37"/>
                      <a:pt x="10" y="37"/>
                    </a:cubicBezTo>
                    <a:cubicBezTo>
                      <a:pt x="10" y="36"/>
                      <a:pt x="10" y="36"/>
                      <a:pt x="10" y="36"/>
                    </a:cubicBezTo>
                    <a:cubicBezTo>
                      <a:pt x="10" y="36"/>
                      <a:pt x="10" y="35"/>
                      <a:pt x="10" y="35"/>
                    </a:cubicBezTo>
                    <a:cubicBezTo>
                      <a:pt x="10" y="34"/>
                      <a:pt x="10" y="34"/>
                      <a:pt x="10" y="34"/>
                    </a:cubicBezTo>
                    <a:cubicBezTo>
                      <a:pt x="9" y="33"/>
                      <a:pt x="9" y="33"/>
                      <a:pt x="9" y="33"/>
                    </a:cubicBezTo>
                    <a:cubicBezTo>
                      <a:pt x="9" y="33"/>
                      <a:pt x="9" y="33"/>
                      <a:pt x="9" y="33"/>
                    </a:cubicBezTo>
                    <a:cubicBezTo>
                      <a:pt x="8" y="32"/>
                      <a:pt x="8" y="32"/>
                      <a:pt x="8" y="32"/>
                    </a:cubicBezTo>
                    <a:cubicBezTo>
                      <a:pt x="6" y="23"/>
                      <a:pt x="8" y="15"/>
                      <a:pt x="14" y="10"/>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4" name="Freeform 372"/>
              <p:cNvSpPr>
                <a:spLocks noEditPoints="1"/>
              </p:cNvSpPr>
              <p:nvPr/>
            </p:nvSpPr>
            <p:spPr bwMode="auto">
              <a:xfrm>
                <a:off x="4976813" y="11112500"/>
                <a:ext cx="155575" cy="149225"/>
              </a:xfrm>
              <a:custGeom>
                <a:avLst/>
                <a:gdLst/>
                <a:ahLst/>
                <a:cxnLst>
                  <a:cxn ang="0">
                    <a:pos x="49" y="28"/>
                  </a:cxn>
                  <a:cxn ang="0">
                    <a:pos x="46" y="17"/>
                  </a:cxn>
                  <a:cxn ang="0">
                    <a:pos x="45" y="16"/>
                  </a:cxn>
                  <a:cxn ang="0">
                    <a:pos x="41" y="2"/>
                  </a:cxn>
                  <a:cxn ang="0">
                    <a:pos x="37" y="0"/>
                  </a:cxn>
                  <a:cxn ang="0">
                    <a:pos x="33" y="2"/>
                  </a:cxn>
                  <a:cxn ang="0">
                    <a:pos x="25" y="4"/>
                  </a:cxn>
                  <a:cxn ang="0">
                    <a:pos x="22" y="5"/>
                  </a:cxn>
                  <a:cxn ang="0">
                    <a:pos x="18" y="6"/>
                  </a:cxn>
                  <a:cxn ang="0">
                    <a:pos x="14" y="7"/>
                  </a:cxn>
                  <a:cxn ang="0">
                    <a:pos x="3" y="11"/>
                  </a:cxn>
                  <a:cxn ang="0">
                    <a:pos x="1" y="14"/>
                  </a:cxn>
                  <a:cxn ang="0">
                    <a:pos x="7" y="29"/>
                  </a:cxn>
                  <a:cxn ang="0">
                    <a:pos x="16" y="45"/>
                  </a:cxn>
                  <a:cxn ang="0">
                    <a:pos x="20" y="44"/>
                  </a:cxn>
                  <a:cxn ang="0">
                    <a:pos x="26" y="40"/>
                  </a:cxn>
                  <a:cxn ang="0">
                    <a:pos x="31" y="37"/>
                  </a:cxn>
                  <a:cxn ang="0">
                    <a:pos x="33" y="37"/>
                  </a:cxn>
                  <a:cxn ang="0">
                    <a:pos x="44" y="31"/>
                  </a:cxn>
                  <a:cxn ang="0">
                    <a:pos x="47" y="29"/>
                  </a:cxn>
                  <a:cxn ang="0">
                    <a:pos x="32" y="31"/>
                  </a:cxn>
                  <a:cxn ang="0">
                    <a:pos x="29" y="33"/>
                  </a:cxn>
                  <a:cxn ang="0">
                    <a:pos x="24" y="35"/>
                  </a:cxn>
                  <a:cxn ang="0">
                    <a:pos x="18" y="39"/>
                  </a:cxn>
                  <a:cxn ang="0">
                    <a:pos x="11" y="28"/>
                  </a:cxn>
                  <a:cxn ang="0">
                    <a:pos x="7" y="15"/>
                  </a:cxn>
                  <a:cxn ang="0">
                    <a:pos x="16" y="12"/>
                  </a:cxn>
                  <a:cxn ang="0">
                    <a:pos x="20" y="11"/>
                  </a:cxn>
                  <a:cxn ang="0">
                    <a:pos x="24" y="10"/>
                  </a:cxn>
                  <a:cxn ang="0">
                    <a:pos x="25" y="10"/>
                  </a:cxn>
                  <a:cxn ang="0">
                    <a:pos x="26" y="9"/>
                  </a:cxn>
                  <a:cxn ang="0">
                    <a:pos x="30" y="8"/>
                  </a:cxn>
                  <a:cxn ang="0">
                    <a:pos x="33" y="7"/>
                  </a:cxn>
                  <a:cxn ang="0">
                    <a:pos x="36" y="6"/>
                  </a:cxn>
                  <a:cxn ang="0">
                    <a:pos x="40" y="17"/>
                  </a:cxn>
                  <a:cxn ang="0">
                    <a:pos x="41" y="19"/>
                  </a:cxn>
                  <a:cxn ang="0">
                    <a:pos x="42" y="26"/>
                  </a:cxn>
                </a:cxnLst>
                <a:rect l="0" t="0" r="r" b="b"/>
                <a:pathLst>
                  <a:path w="49" h="47">
                    <a:moveTo>
                      <a:pt x="47" y="29"/>
                    </a:moveTo>
                    <a:cubicBezTo>
                      <a:pt x="49" y="28"/>
                      <a:pt x="49" y="28"/>
                      <a:pt x="49" y="28"/>
                    </a:cubicBezTo>
                    <a:cubicBezTo>
                      <a:pt x="49" y="26"/>
                      <a:pt x="49" y="26"/>
                      <a:pt x="49" y="26"/>
                    </a:cubicBezTo>
                    <a:cubicBezTo>
                      <a:pt x="47" y="23"/>
                      <a:pt x="46" y="20"/>
                      <a:pt x="46" y="17"/>
                    </a:cubicBezTo>
                    <a:cubicBezTo>
                      <a:pt x="46" y="17"/>
                      <a:pt x="46" y="17"/>
                      <a:pt x="46" y="17"/>
                    </a:cubicBezTo>
                    <a:cubicBezTo>
                      <a:pt x="45" y="16"/>
                      <a:pt x="45" y="16"/>
                      <a:pt x="45" y="16"/>
                    </a:cubicBezTo>
                    <a:cubicBezTo>
                      <a:pt x="45" y="15"/>
                      <a:pt x="45" y="14"/>
                      <a:pt x="44" y="14"/>
                    </a:cubicBezTo>
                    <a:cubicBezTo>
                      <a:pt x="43" y="10"/>
                      <a:pt x="42" y="6"/>
                      <a:pt x="41" y="2"/>
                    </a:cubicBezTo>
                    <a:cubicBezTo>
                      <a:pt x="40" y="0"/>
                      <a:pt x="40" y="0"/>
                      <a:pt x="40" y="0"/>
                    </a:cubicBezTo>
                    <a:cubicBezTo>
                      <a:pt x="37" y="0"/>
                      <a:pt x="37" y="0"/>
                      <a:pt x="37" y="0"/>
                    </a:cubicBezTo>
                    <a:cubicBezTo>
                      <a:pt x="36" y="1"/>
                      <a:pt x="36" y="1"/>
                      <a:pt x="35" y="1"/>
                    </a:cubicBezTo>
                    <a:cubicBezTo>
                      <a:pt x="34" y="2"/>
                      <a:pt x="34" y="2"/>
                      <a:pt x="33" y="2"/>
                    </a:cubicBezTo>
                    <a:cubicBezTo>
                      <a:pt x="31" y="2"/>
                      <a:pt x="30" y="3"/>
                      <a:pt x="29" y="3"/>
                    </a:cubicBezTo>
                    <a:cubicBezTo>
                      <a:pt x="27" y="3"/>
                      <a:pt x="26" y="4"/>
                      <a:pt x="25" y="4"/>
                    </a:cubicBezTo>
                    <a:cubicBezTo>
                      <a:pt x="24" y="4"/>
                      <a:pt x="23" y="5"/>
                      <a:pt x="23" y="5"/>
                    </a:cubicBezTo>
                    <a:cubicBezTo>
                      <a:pt x="22" y="5"/>
                      <a:pt x="22" y="5"/>
                      <a:pt x="22" y="5"/>
                    </a:cubicBezTo>
                    <a:cubicBezTo>
                      <a:pt x="21" y="5"/>
                      <a:pt x="21" y="5"/>
                      <a:pt x="20" y="6"/>
                    </a:cubicBezTo>
                    <a:cubicBezTo>
                      <a:pt x="20" y="6"/>
                      <a:pt x="19" y="6"/>
                      <a:pt x="18" y="6"/>
                    </a:cubicBezTo>
                    <a:cubicBezTo>
                      <a:pt x="17" y="7"/>
                      <a:pt x="17" y="7"/>
                      <a:pt x="16" y="7"/>
                    </a:cubicBezTo>
                    <a:cubicBezTo>
                      <a:pt x="15" y="7"/>
                      <a:pt x="15" y="7"/>
                      <a:pt x="14" y="7"/>
                    </a:cubicBezTo>
                    <a:cubicBezTo>
                      <a:pt x="12" y="8"/>
                      <a:pt x="10" y="9"/>
                      <a:pt x="8" y="9"/>
                    </a:cubicBezTo>
                    <a:cubicBezTo>
                      <a:pt x="7" y="10"/>
                      <a:pt x="5" y="10"/>
                      <a:pt x="3" y="11"/>
                    </a:cubicBezTo>
                    <a:cubicBezTo>
                      <a:pt x="0" y="12"/>
                      <a:pt x="0" y="12"/>
                      <a:pt x="0" y="12"/>
                    </a:cubicBezTo>
                    <a:cubicBezTo>
                      <a:pt x="1" y="14"/>
                      <a:pt x="1" y="14"/>
                      <a:pt x="1" y="14"/>
                    </a:cubicBezTo>
                    <a:cubicBezTo>
                      <a:pt x="2" y="17"/>
                      <a:pt x="3" y="19"/>
                      <a:pt x="4" y="22"/>
                    </a:cubicBezTo>
                    <a:cubicBezTo>
                      <a:pt x="5" y="24"/>
                      <a:pt x="6" y="27"/>
                      <a:pt x="7" y="29"/>
                    </a:cubicBezTo>
                    <a:cubicBezTo>
                      <a:pt x="13" y="47"/>
                      <a:pt x="13" y="47"/>
                      <a:pt x="13" y="47"/>
                    </a:cubicBezTo>
                    <a:cubicBezTo>
                      <a:pt x="16" y="45"/>
                      <a:pt x="16" y="45"/>
                      <a:pt x="16" y="45"/>
                    </a:cubicBezTo>
                    <a:cubicBezTo>
                      <a:pt x="16" y="45"/>
                      <a:pt x="17" y="45"/>
                      <a:pt x="18" y="45"/>
                    </a:cubicBezTo>
                    <a:cubicBezTo>
                      <a:pt x="19" y="44"/>
                      <a:pt x="19" y="44"/>
                      <a:pt x="20" y="44"/>
                    </a:cubicBezTo>
                    <a:cubicBezTo>
                      <a:pt x="21" y="43"/>
                      <a:pt x="22" y="42"/>
                      <a:pt x="23" y="42"/>
                    </a:cubicBezTo>
                    <a:cubicBezTo>
                      <a:pt x="24" y="41"/>
                      <a:pt x="25" y="41"/>
                      <a:pt x="26" y="40"/>
                    </a:cubicBezTo>
                    <a:cubicBezTo>
                      <a:pt x="28" y="40"/>
                      <a:pt x="29" y="39"/>
                      <a:pt x="30" y="38"/>
                    </a:cubicBezTo>
                    <a:cubicBezTo>
                      <a:pt x="31" y="38"/>
                      <a:pt x="31" y="37"/>
                      <a:pt x="31" y="37"/>
                    </a:cubicBezTo>
                    <a:cubicBezTo>
                      <a:pt x="32" y="37"/>
                      <a:pt x="32" y="37"/>
                      <a:pt x="32" y="37"/>
                    </a:cubicBezTo>
                    <a:cubicBezTo>
                      <a:pt x="33" y="37"/>
                      <a:pt x="33" y="37"/>
                      <a:pt x="33" y="37"/>
                    </a:cubicBezTo>
                    <a:cubicBezTo>
                      <a:pt x="35" y="35"/>
                      <a:pt x="35" y="35"/>
                      <a:pt x="35" y="35"/>
                    </a:cubicBezTo>
                    <a:cubicBezTo>
                      <a:pt x="38" y="34"/>
                      <a:pt x="42" y="32"/>
                      <a:pt x="44" y="31"/>
                    </a:cubicBezTo>
                    <a:cubicBezTo>
                      <a:pt x="45" y="30"/>
                      <a:pt x="46" y="30"/>
                      <a:pt x="46" y="30"/>
                    </a:cubicBezTo>
                    <a:cubicBezTo>
                      <a:pt x="47" y="30"/>
                      <a:pt x="47" y="29"/>
                      <a:pt x="47" y="29"/>
                    </a:cubicBezTo>
                    <a:close/>
                    <a:moveTo>
                      <a:pt x="42" y="26"/>
                    </a:moveTo>
                    <a:cubicBezTo>
                      <a:pt x="39" y="27"/>
                      <a:pt x="36" y="29"/>
                      <a:pt x="32" y="31"/>
                    </a:cubicBezTo>
                    <a:cubicBezTo>
                      <a:pt x="31" y="32"/>
                      <a:pt x="31" y="32"/>
                      <a:pt x="31" y="32"/>
                    </a:cubicBezTo>
                    <a:cubicBezTo>
                      <a:pt x="30" y="32"/>
                      <a:pt x="29" y="32"/>
                      <a:pt x="29" y="33"/>
                    </a:cubicBezTo>
                    <a:cubicBezTo>
                      <a:pt x="29" y="33"/>
                      <a:pt x="28" y="33"/>
                      <a:pt x="28" y="33"/>
                    </a:cubicBezTo>
                    <a:cubicBezTo>
                      <a:pt x="26" y="34"/>
                      <a:pt x="25" y="35"/>
                      <a:pt x="24" y="35"/>
                    </a:cubicBezTo>
                    <a:cubicBezTo>
                      <a:pt x="23" y="36"/>
                      <a:pt x="22" y="37"/>
                      <a:pt x="21" y="37"/>
                    </a:cubicBezTo>
                    <a:cubicBezTo>
                      <a:pt x="20" y="38"/>
                      <a:pt x="19" y="38"/>
                      <a:pt x="18" y="39"/>
                    </a:cubicBezTo>
                    <a:cubicBezTo>
                      <a:pt x="17" y="39"/>
                      <a:pt x="17" y="39"/>
                      <a:pt x="16" y="40"/>
                    </a:cubicBezTo>
                    <a:cubicBezTo>
                      <a:pt x="11" y="28"/>
                      <a:pt x="11" y="28"/>
                      <a:pt x="11" y="28"/>
                    </a:cubicBezTo>
                    <a:cubicBezTo>
                      <a:pt x="11" y="25"/>
                      <a:pt x="10" y="22"/>
                      <a:pt x="9" y="20"/>
                    </a:cubicBezTo>
                    <a:cubicBezTo>
                      <a:pt x="8" y="18"/>
                      <a:pt x="8" y="17"/>
                      <a:pt x="7" y="15"/>
                    </a:cubicBezTo>
                    <a:cubicBezTo>
                      <a:pt x="8" y="15"/>
                      <a:pt x="9" y="14"/>
                      <a:pt x="10" y="14"/>
                    </a:cubicBezTo>
                    <a:cubicBezTo>
                      <a:pt x="12" y="14"/>
                      <a:pt x="14" y="13"/>
                      <a:pt x="16" y="12"/>
                    </a:cubicBezTo>
                    <a:cubicBezTo>
                      <a:pt x="16" y="12"/>
                      <a:pt x="17" y="12"/>
                      <a:pt x="17" y="12"/>
                    </a:cubicBezTo>
                    <a:cubicBezTo>
                      <a:pt x="18" y="12"/>
                      <a:pt x="19" y="11"/>
                      <a:pt x="20" y="11"/>
                    </a:cubicBezTo>
                    <a:cubicBezTo>
                      <a:pt x="20" y="11"/>
                      <a:pt x="21" y="11"/>
                      <a:pt x="21" y="11"/>
                    </a:cubicBezTo>
                    <a:cubicBezTo>
                      <a:pt x="22" y="11"/>
                      <a:pt x="23" y="10"/>
                      <a:pt x="24" y="10"/>
                    </a:cubicBezTo>
                    <a:cubicBezTo>
                      <a:pt x="24" y="10"/>
                      <a:pt x="24" y="10"/>
                      <a:pt x="25" y="10"/>
                    </a:cubicBezTo>
                    <a:cubicBezTo>
                      <a:pt x="25" y="10"/>
                      <a:pt x="25" y="10"/>
                      <a:pt x="25" y="10"/>
                    </a:cubicBezTo>
                    <a:cubicBezTo>
                      <a:pt x="26" y="10"/>
                      <a:pt x="26" y="10"/>
                      <a:pt x="26" y="10"/>
                    </a:cubicBezTo>
                    <a:cubicBezTo>
                      <a:pt x="26" y="9"/>
                      <a:pt x="26" y="9"/>
                      <a:pt x="26" y="9"/>
                    </a:cubicBezTo>
                    <a:cubicBezTo>
                      <a:pt x="27" y="9"/>
                      <a:pt x="28" y="8"/>
                      <a:pt x="29" y="8"/>
                    </a:cubicBezTo>
                    <a:cubicBezTo>
                      <a:pt x="30" y="8"/>
                      <a:pt x="30" y="8"/>
                      <a:pt x="30" y="8"/>
                    </a:cubicBezTo>
                    <a:cubicBezTo>
                      <a:pt x="30" y="8"/>
                      <a:pt x="30" y="8"/>
                      <a:pt x="30" y="8"/>
                    </a:cubicBezTo>
                    <a:cubicBezTo>
                      <a:pt x="32" y="8"/>
                      <a:pt x="33" y="7"/>
                      <a:pt x="33" y="7"/>
                    </a:cubicBezTo>
                    <a:cubicBezTo>
                      <a:pt x="34" y="7"/>
                      <a:pt x="34" y="7"/>
                      <a:pt x="34" y="7"/>
                    </a:cubicBezTo>
                    <a:cubicBezTo>
                      <a:pt x="35" y="7"/>
                      <a:pt x="36" y="7"/>
                      <a:pt x="36" y="6"/>
                    </a:cubicBezTo>
                    <a:cubicBezTo>
                      <a:pt x="37" y="10"/>
                      <a:pt x="38" y="13"/>
                      <a:pt x="40" y="16"/>
                    </a:cubicBezTo>
                    <a:cubicBezTo>
                      <a:pt x="40" y="17"/>
                      <a:pt x="40" y="17"/>
                      <a:pt x="40" y="17"/>
                    </a:cubicBezTo>
                    <a:cubicBezTo>
                      <a:pt x="40" y="17"/>
                      <a:pt x="40" y="17"/>
                      <a:pt x="40" y="17"/>
                    </a:cubicBezTo>
                    <a:cubicBezTo>
                      <a:pt x="40" y="18"/>
                      <a:pt x="41" y="18"/>
                      <a:pt x="41" y="19"/>
                    </a:cubicBezTo>
                    <a:cubicBezTo>
                      <a:pt x="41" y="21"/>
                      <a:pt x="42" y="23"/>
                      <a:pt x="43" y="26"/>
                    </a:cubicBezTo>
                    <a:cubicBezTo>
                      <a:pt x="43" y="26"/>
                      <a:pt x="42" y="26"/>
                      <a:pt x="42" y="26"/>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5" name="Freeform 373"/>
              <p:cNvSpPr>
                <a:spLocks/>
              </p:cNvSpPr>
              <p:nvPr/>
            </p:nvSpPr>
            <p:spPr bwMode="auto">
              <a:xfrm>
                <a:off x="4770438" y="10972800"/>
                <a:ext cx="177800" cy="203200"/>
              </a:xfrm>
              <a:custGeom>
                <a:avLst/>
                <a:gdLst/>
                <a:ahLst/>
                <a:cxnLst>
                  <a:cxn ang="0">
                    <a:pos x="6" y="63"/>
                  </a:cxn>
                  <a:cxn ang="0">
                    <a:pos x="5" y="54"/>
                  </a:cxn>
                  <a:cxn ang="0">
                    <a:pos x="41" y="7"/>
                  </a:cxn>
                  <a:cxn ang="0">
                    <a:pos x="43" y="6"/>
                  </a:cxn>
                  <a:cxn ang="0">
                    <a:pos x="55" y="5"/>
                  </a:cxn>
                  <a:cxn ang="0">
                    <a:pos x="56" y="5"/>
                  </a:cxn>
                  <a:cxn ang="0">
                    <a:pos x="56" y="0"/>
                  </a:cxn>
                  <a:cxn ang="0">
                    <a:pos x="55" y="0"/>
                  </a:cxn>
                  <a:cxn ang="0">
                    <a:pos x="42" y="1"/>
                  </a:cxn>
                  <a:cxn ang="0">
                    <a:pos x="40" y="2"/>
                  </a:cxn>
                  <a:cxn ang="0">
                    <a:pos x="0" y="54"/>
                  </a:cxn>
                  <a:cxn ang="0">
                    <a:pos x="1" y="64"/>
                  </a:cxn>
                  <a:cxn ang="0">
                    <a:pos x="6" y="63"/>
                  </a:cxn>
                </a:cxnLst>
                <a:rect l="0" t="0" r="r" b="b"/>
                <a:pathLst>
                  <a:path w="56" h="64">
                    <a:moveTo>
                      <a:pt x="6" y="63"/>
                    </a:moveTo>
                    <a:cubicBezTo>
                      <a:pt x="5" y="60"/>
                      <a:pt x="5" y="57"/>
                      <a:pt x="5" y="54"/>
                    </a:cubicBezTo>
                    <a:cubicBezTo>
                      <a:pt x="5" y="33"/>
                      <a:pt x="20" y="13"/>
                      <a:pt x="41" y="7"/>
                    </a:cubicBezTo>
                    <a:cubicBezTo>
                      <a:pt x="43" y="6"/>
                      <a:pt x="43" y="6"/>
                      <a:pt x="43" y="6"/>
                    </a:cubicBezTo>
                    <a:cubicBezTo>
                      <a:pt x="47" y="6"/>
                      <a:pt x="51" y="5"/>
                      <a:pt x="55" y="5"/>
                    </a:cubicBezTo>
                    <a:cubicBezTo>
                      <a:pt x="56" y="5"/>
                      <a:pt x="56" y="5"/>
                      <a:pt x="56" y="5"/>
                    </a:cubicBezTo>
                    <a:cubicBezTo>
                      <a:pt x="56" y="0"/>
                      <a:pt x="56" y="0"/>
                      <a:pt x="56" y="0"/>
                    </a:cubicBezTo>
                    <a:cubicBezTo>
                      <a:pt x="55" y="0"/>
                      <a:pt x="55" y="0"/>
                      <a:pt x="55" y="0"/>
                    </a:cubicBezTo>
                    <a:cubicBezTo>
                      <a:pt x="50" y="0"/>
                      <a:pt x="46" y="1"/>
                      <a:pt x="42" y="1"/>
                    </a:cubicBezTo>
                    <a:cubicBezTo>
                      <a:pt x="40" y="2"/>
                      <a:pt x="40" y="2"/>
                      <a:pt x="40" y="2"/>
                    </a:cubicBezTo>
                    <a:cubicBezTo>
                      <a:pt x="16" y="8"/>
                      <a:pt x="0" y="30"/>
                      <a:pt x="0" y="54"/>
                    </a:cubicBezTo>
                    <a:cubicBezTo>
                      <a:pt x="0" y="57"/>
                      <a:pt x="0" y="61"/>
                      <a:pt x="1" y="64"/>
                    </a:cubicBezTo>
                    <a:lnTo>
                      <a:pt x="6" y="63"/>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6" name="Freeform 374"/>
              <p:cNvSpPr>
                <a:spLocks noEditPoints="1"/>
              </p:cNvSpPr>
              <p:nvPr/>
            </p:nvSpPr>
            <p:spPr bwMode="auto">
              <a:xfrm>
                <a:off x="4643438" y="11363325"/>
                <a:ext cx="333375" cy="184150"/>
              </a:xfrm>
              <a:custGeom>
                <a:avLst/>
                <a:gdLst/>
                <a:ahLst/>
                <a:cxnLst>
                  <a:cxn ang="0">
                    <a:pos x="6" y="5"/>
                  </a:cxn>
                  <a:cxn ang="0">
                    <a:pos x="2" y="10"/>
                  </a:cxn>
                  <a:cxn ang="0">
                    <a:pos x="1" y="20"/>
                  </a:cxn>
                  <a:cxn ang="0">
                    <a:pos x="6" y="27"/>
                  </a:cxn>
                  <a:cxn ang="0">
                    <a:pos x="47" y="55"/>
                  </a:cxn>
                  <a:cxn ang="0">
                    <a:pos x="54" y="58"/>
                  </a:cxn>
                  <a:cxn ang="0">
                    <a:pos x="93" y="58"/>
                  </a:cxn>
                  <a:cxn ang="0">
                    <a:pos x="105" y="46"/>
                  </a:cxn>
                  <a:cxn ang="0">
                    <a:pos x="105" y="40"/>
                  </a:cxn>
                  <a:cxn ang="0">
                    <a:pos x="93" y="28"/>
                  </a:cxn>
                  <a:cxn ang="0">
                    <a:pos x="60" y="28"/>
                  </a:cxn>
                  <a:cxn ang="0">
                    <a:pos x="23" y="2"/>
                  </a:cxn>
                  <a:cxn ang="0">
                    <a:pos x="16" y="0"/>
                  </a:cxn>
                  <a:cxn ang="0">
                    <a:pos x="6" y="5"/>
                  </a:cxn>
                  <a:cxn ang="0">
                    <a:pos x="16" y="5"/>
                  </a:cxn>
                  <a:cxn ang="0">
                    <a:pos x="20" y="7"/>
                  </a:cxn>
                  <a:cxn ang="0">
                    <a:pos x="58" y="34"/>
                  </a:cxn>
                  <a:cxn ang="0">
                    <a:pos x="93" y="34"/>
                  </a:cxn>
                  <a:cxn ang="0">
                    <a:pos x="100" y="40"/>
                  </a:cxn>
                  <a:cxn ang="0">
                    <a:pos x="100" y="46"/>
                  </a:cxn>
                  <a:cxn ang="0">
                    <a:pos x="93" y="53"/>
                  </a:cxn>
                  <a:cxn ang="0">
                    <a:pos x="54" y="53"/>
                  </a:cxn>
                  <a:cxn ang="0">
                    <a:pos x="51" y="52"/>
                  </a:cxn>
                  <a:cxn ang="0">
                    <a:pos x="9" y="22"/>
                  </a:cxn>
                  <a:cxn ang="0">
                    <a:pos x="6" y="18"/>
                  </a:cxn>
                  <a:cxn ang="0">
                    <a:pos x="7" y="13"/>
                  </a:cxn>
                  <a:cxn ang="0">
                    <a:pos x="10" y="8"/>
                  </a:cxn>
                  <a:cxn ang="0">
                    <a:pos x="16" y="5"/>
                  </a:cxn>
                </a:cxnLst>
                <a:rect l="0" t="0" r="r" b="b"/>
                <a:pathLst>
                  <a:path w="105" h="58">
                    <a:moveTo>
                      <a:pt x="6" y="5"/>
                    </a:moveTo>
                    <a:cubicBezTo>
                      <a:pt x="2" y="10"/>
                      <a:pt x="2" y="10"/>
                      <a:pt x="2" y="10"/>
                    </a:cubicBezTo>
                    <a:cubicBezTo>
                      <a:pt x="0" y="13"/>
                      <a:pt x="0" y="16"/>
                      <a:pt x="1" y="20"/>
                    </a:cubicBezTo>
                    <a:cubicBezTo>
                      <a:pt x="1" y="23"/>
                      <a:pt x="3" y="25"/>
                      <a:pt x="6" y="27"/>
                    </a:cubicBezTo>
                    <a:cubicBezTo>
                      <a:pt x="47" y="55"/>
                      <a:pt x="47" y="55"/>
                      <a:pt x="47" y="55"/>
                    </a:cubicBezTo>
                    <a:cubicBezTo>
                      <a:pt x="49" y="57"/>
                      <a:pt x="51" y="58"/>
                      <a:pt x="54" y="58"/>
                    </a:cubicBezTo>
                    <a:cubicBezTo>
                      <a:pt x="93" y="58"/>
                      <a:pt x="93" y="58"/>
                      <a:pt x="93" y="58"/>
                    </a:cubicBezTo>
                    <a:cubicBezTo>
                      <a:pt x="99" y="58"/>
                      <a:pt x="105" y="53"/>
                      <a:pt x="105" y="46"/>
                    </a:cubicBezTo>
                    <a:cubicBezTo>
                      <a:pt x="105" y="40"/>
                      <a:pt x="105" y="40"/>
                      <a:pt x="105" y="40"/>
                    </a:cubicBezTo>
                    <a:cubicBezTo>
                      <a:pt x="105" y="34"/>
                      <a:pt x="99" y="28"/>
                      <a:pt x="93" y="28"/>
                    </a:cubicBezTo>
                    <a:cubicBezTo>
                      <a:pt x="60" y="28"/>
                      <a:pt x="60" y="28"/>
                      <a:pt x="60" y="28"/>
                    </a:cubicBezTo>
                    <a:cubicBezTo>
                      <a:pt x="23" y="2"/>
                      <a:pt x="23" y="2"/>
                      <a:pt x="23" y="2"/>
                    </a:cubicBezTo>
                    <a:cubicBezTo>
                      <a:pt x="21" y="1"/>
                      <a:pt x="18" y="0"/>
                      <a:pt x="16" y="0"/>
                    </a:cubicBezTo>
                    <a:cubicBezTo>
                      <a:pt x="12" y="0"/>
                      <a:pt x="8" y="2"/>
                      <a:pt x="6" y="5"/>
                    </a:cubicBezTo>
                    <a:close/>
                    <a:moveTo>
                      <a:pt x="16" y="5"/>
                    </a:moveTo>
                    <a:cubicBezTo>
                      <a:pt x="17" y="5"/>
                      <a:pt x="19" y="6"/>
                      <a:pt x="20" y="7"/>
                    </a:cubicBezTo>
                    <a:cubicBezTo>
                      <a:pt x="58" y="34"/>
                      <a:pt x="58" y="34"/>
                      <a:pt x="58" y="34"/>
                    </a:cubicBezTo>
                    <a:cubicBezTo>
                      <a:pt x="93" y="34"/>
                      <a:pt x="93" y="34"/>
                      <a:pt x="93" y="34"/>
                    </a:cubicBezTo>
                    <a:cubicBezTo>
                      <a:pt x="96" y="34"/>
                      <a:pt x="100" y="37"/>
                      <a:pt x="100" y="40"/>
                    </a:cubicBezTo>
                    <a:cubicBezTo>
                      <a:pt x="100" y="46"/>
                      <a:pt x="100" y="46"/>
                      <a:pt x="100" y="46"/>
                    </a:cubicBezTo>
                    <a:cubicBezTo>
                      <a:pt x="100" y="50"/>
                      <a:pt x="96" y="53"/>
                      <a:pt x="93" y="53"/>
                    </a:cubicBezTo>
                    <a:cubicBezTo>
                      <a:pt x="54" y="53"/>
                      <a:pt x="54" y="53"/>
                      <a:pt x="54" y="53"/>
                    </a:cubicBezTo>
                    <a:cubicBezTo>
                      <a:pt x="53" y="53"/>
                      <a:pt x="51" y="52"/>
                      <a:pt x="51" y="52"/>
                    </a:cubicBezTo>
                    <a:cubicBezTo>
                      <a:pt x="9" y="22"/>
                      <a:pt x="9" y="22"/>
                      <a:pt x="9" y="22"/>
                    </a:cubicBezTo>
                    <a:cubicBezTo>
                      <a:pt x="7" y="21"/>
                      <a:pt x="6" y="20"/>
                      <a:pt x="6" y="18"/>
                    </a:cubicBezTo>
                    <a:cubicBezTo>
                      <a:pt x="5" y="17"/>
                      <a:pt x="6" y="14"/>
                      <a:pt x="7" y="13"/>
                    </a:cubicBezTo>
                    <a:cubicBezTo>
                      <a:pt x="10" y="8"/>
                      <a:pt x="10" y="8"/>
                      <a:pt x="10" y="8"/>
                    </a:cubicBezTo>
                    <a:cubicBezTo>
                      <a:pt x="11" y="6"/>
                      <a:pt x="13" y="5"/>
                      <a:pt x="16"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67" name="Freeform 375"/>
              <p:cNvSpPr>
                <a:spLocks/>
              </p:cNvSpPr>
              <p:nvPr/>
            </p:nvSpPr>
            <p:spPr bwMode="auto">
              <a:xfrm>
                <a:off x="4846638" y="11049000"/>
                <a:ext cx="101600" cy="127000"/>
              </a:xfrm>
              <a:custGeom>
                <a:avLst/>
                <a:gdLst/>
                <a:ahLst/>
                <a:cxnLst>
                  <a:cxn ang="0">
                    <a:pos x="18" y="8"/>
                  </a:cxn>
                  <a:cxn ang="0">
                    <a:pos x="31" y="5"/>
                  </a:cxn>
                  <a:cxn ang="0">
                    <a:pos x="32" y="5"/>
                  </a:cxn>
                  <a:cxn ang="0">
                    <a:pos x="32" y="0"/>
                  </a:cxn>
                  <a:cxn ang="0">
                    <a:pos x="31" y="0"/>
                  </a:cxn>
                  <a:cxn ang="0">
                    <a:pos x="16" y="4"/>
                  </a:cxn>
                  <a:cxn ang="0">
                    <a:pos x="0" y="30"/>
                  </a:cxn>
                  <a:cxn ang="0">
                    <a:pos x="1" y="40"/>
                  </a:cxn>
                  <a:cxn ang="0">
                    <a:pos x="6" y="39"/>
                  </a:cxn>
                  <a:cxn ang="0">
                    <a:pos x="5" y="30"/>
                  </a:cxn>
                  <a:cxn ang="0">
                    <a:pos x="18" y="8"/>
                  </a:cxn>
                </a:cxnLst>
                <a:rect l="0" t="0" r="r" b="b"/>
                <a:pathLst>
                  <a:path w="32" h="40">
                    <a:moveTo>
                      <a:pt x="18" y="8"/>
                    </a:moveTo>
                    <a:cubicBezTo>
                      <a:pt x="21" y="7"/>
                      <a:pt x="26" y="5"/>
                      <a:pt x="31" y="5"/>
                    </a:cubicBezTo>
                    <a:cubicBezTo>
                      <a:pt x="32" y="5"/>
                      <a:pt x="32" y="5"/>
                      <a:pt x="32" y="5"/>
                    </a:cubicBezTo>
                    <a:cubicBezTo>
                      <a:pt x="32" y="0"/>
                      <a:pt x="32" y="0"/>
                      <a:pt x="32" y="0"/>
                    </a:cubicBezTo>
                    <a:cubicBezTo>
                      <a:pt x="31" y="0"/>
                      <a:pt x="31" y="0"/>
                      <a:pt x="31" y="0"/>
                    </a:cubicBezTo>
                    <a:cubicBezTo>
                      <a:pt x="26" y="0"/>
                      <a:pt x="21" y="1"/>
                      <a:pt x="16" y="4"/>
                    </a:cubicBezTo>
                    <a:cubicBezTo>
                      <a:pt x="6" y="9"/>
                      <a:pt x="0" y="20"/>
                      <a:pt x="0" y="30"/>
                    </a:cubicBezTo>
                    <a:cubicBezTo>
                      <a:pt x="0" y="34"/>
                      <a:pt x="0" y="37"/>
                      <a:pt x="1" y="40"/>
                    </a:cubicBezTo>
                    <a:cubicBezTo>
                      <a:pt x="6" y="39"/>
                      <a:pt x="6" y="39"/>
                      <a:pt x="6" y="39"/>
                    </a:cubicBezTo>
                    <a:cubicBezTo>
                      <a:pt x="5" y="36"/>
                      <a:pt x="5" y="34"/>
                      <a:pt x="5" y="30"/>
                    </a:cubicBezTo>
                    <a:cubicBezTo>
                      <a:pt x="5" y="22"/>
                      <a:pt x="10" y="13"/>
                      <a:pt x="18" y="8"/>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nvGrpSpPr>
            <p:cNvPr id="269" name="组合 268"/>
            <p:cNvGrpSpPr>
              <a:grpSpLocks noChangeAspect="1"/>
            </p:cNvGrpSpPr>
            <p:nvPr/>
          </p:nvGrpSpPr>
          <p:grpSpPr>
            <a:xfrm>
              <a:off x="3013905" y="1870280"/>
              <a:ext cx="360000" cy="274352"/>
              <a:chOff x="3148013" y="3244850"/>
              <a:chExt cx="841375" cy="708025"/>
            </a:xfrm>
            <a:noFill/>
          </p:grpSpPr>
          <p:sp>
            <p:nvSpPr>
              <p:cNvPr id="270" name="Rectangle 459"/>
              <p:cNvSpPr>
                <a:spLocks noChangeArrowheads="1"/>
              </p:cNvSpPr>
              <p:nvPr/>
            </p:nvSpPr>
            <p:spPr bwMode="auto">
              <a:xfrm>
                <a:off x="3554413" y="3621088"/>
                <a:ext cx="434975" cy="14288"/>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i="1"/>
              </a:p>
            </p:txBody>
          </p:sp>
          <p:sp>
            <p:nvSpPr>
              <p:cNvPr id="271" name="Freeform 461"/>
              <p:cNvSpPr>
                <a:spLocks noEditPoints="1"/>
              </p:cNvSpPr>
              <p:nvPr/>
            </p:nvSpPr>
            <p:spPr bwMode="auto">
              <a:xfrm>
                <a:off x="3148013" y="3244850"/>
                <a:ext cx="823913" cy="708025"/>
              </a:xfrm>
              <a:custGeom>
                <a:avLst/>
                <a:gdLst/>
                <a:ahLst/>
                <a:cxnLst>
                  <a:cxn ang="0">
                    <a:pos x="0" y="399"/>
                  </a:cxn>
                  <a:cxn ang="0">
                    <a:pos x="56" y="293"/>
                  </a:cxn>
                  <a:cxn ang="0">
                    <a:pos x="63" y="193"/>
                  </a:cxn>
                  <a:cxn ang="0">
                    <a:pos x="91" y="175"/>
                  </a:cxn>
                  <a:cxn ang="0">
                    <a:pos x="123" y="182"/>
                  </a:cxn>
                  <a:cxn ang="0">
                    <a:pos x="141" y="202"/>
                  </a:cxn>
                  <a:cxn ang="0">
                    <a:pos x="172" y="293"/>
                  </a:cxn>
                  <a:cxn ang="0">
                    <a:pos x="179" y="86"/>
                  </a:cxn>
                  <a:cxn ang="0">
                    <a:pos x="209" y="36"/>
                  </a:cxn>
                  <a:cxn ang="0">
                    <a:pos x="239" y="15"/>
                  </a:cxn>
                  <a:cxn ang="0">
                    <a:pos x="272" y="3"/>
                  </a:cxn>
                  <a:cxn ang="0">
                    <a:pos x="342" y="10"/>
                  </a:cxn>
                  <a:cxn ang="0">
                    <a:pos x="372" y="28"/>
                  </a:cxn>
                  <a:cxn ang="0">
                    <a:pos x="404" y="63"/>
                  </a:cxn>
                  <a:cxn ang="0">
                    <a:pos x="418" y="116"/>
                  </a:cxn>
                  <a:cxn ang="0">
                    <a:pos x="467" y="140"/>
                  </a:cxn>
                  <a:cxn ang="0">
                    <a:pos x="505" y="182"/>
                  </a:cxn>
                  <a:cxn ang="0">
                    <a:pos x="276" y="232"/>
                  </a:cxn>
                  <a:cxn ang="0">
                    <a:pos x="290" y="182"/>
                  </a:cxn>
                  <a:cxn ang="0">
                    <a:pos x="332" y="138"/>
                  </a:cxn>
                  <a:cxn ang="0">
                    <a:pos x="383" y="116"/>
                  </a:cxn>
                  <a:cxn ang="0">
                    <a:pos x="367" y="73"/>
                  </a:cxn>
                  <a:cxn ang="0">
                    <a:pos x="328" y="42"/>
                  </a:cxn>
                  <a:cxn ang="0">
                    <a:pos x="288" y="36"/>
                  </a:cxn>
                  <a:cxn ang="0">
                    <a:pos x="248" y="51"/>
                  </a:cxn>
                  <a:cxn ang="0">
                    <a:pos x="216" y="89"/>
                  </a:cxn>
                  <a:cxn ang="0">
                    <a:pos x="209" y="293"/>
                  </a:cxn>
                  <a:cxn ang="0">
                    <a:pos x="295" y="399"/>
                  </a:cxn>
                  <a:cxn ang="0">
                    <a:pos x="283" y="284"/>
                  </a:cxn>
                  <a:cxn ang="0">
                    <a:pos x="511" y="286"/>
                  </a:cxn>
                  <a:cxn ang="0">
                    <a:pos x="498" y="399"/>
                  </a:cxn>
                  <a:cxn ang="0">
                    <a:pos x="9" y="437"/>
                  </a:cxn>
                  <a:cxn ang="0">
                    <a:pos x="490" y="407"/>
                  </a:cxn>
                  <a:cxn ang="0">
                    <a:pos x="504" y="283"/>
                  </a:cxn>
                  <a:cxn ang="0">
                    <a:pos x="291" y="283"/>
                  </a:cxn>
                  <a:cxn ang="0">
                    <a:pos x="305" y="407"/>
                  </a:cxn>
                  <a:cxn ang="0">
                    <a:pos x="200" y="302"/>
                  </a:cxn>
                  <a:cxn ang="0">
                    <a:pos x="207" y="86"/>
                  </a:cxn>
                  <a:cxn ang="0">
                    <a:pos x="242" y="43"/>
                  </a:cxn>
                  <a:cxn ang="0">
                    <a:pos x="286" y="28"/>
                  </a:cxn>
                  <a:cxn ang="0">
                    <a:pos x="332" y="35"/>
                  </a:cxn>
                  <a:cxn ang="0">
                    <a:pos x="374" y="68"/>
                  </a:cxn>
                  <a:cxn ang="0">
                    <a:pos x="391" y="126"/>
                  </a:cxn>
                  <a:cxn ang="0">
                    <a:pos x="335" y="145"/>
                  </a:cxn>
                  <a:cxn ang="0">
                    <a:pos x="298" y="186"/>
                  </a:cxn>
                  <a:cxn ang="0">
                    <a:pos x="286" y="223"/>
                  </a:cxn>
                  <a:cxn ang="0">
                    <a:pos x="497" y="188"/>
                  </a:cxn>
                  <a:cxn ang="0">
                    <a:pos x="462" y="149"/>
                  </a:cxn>
                  <a:cxn ang="0">
                    <a:pos x="411" y="126"/>
                  </a:cxn>
                  <a:cxn ang="0">
                    <a:pos x="395" y="68"/>
                  </a:cxn>
                  <a:cxn ang="0">
                    <a:pos x="367" y="36"/>
                  </a:cxn>
                  <a:cxn ang="0">
                    <a:pos x="339" y="19"/>
                  </a:cxn>
                  <a:cxn ang="0">
                    <a:pos x="272" y="12"/>
                  </a:cxn>
                  <a:cxn ang="0">
                    <a:pos x="242" y="24"/>
                  </a:cxn>
                  <a:cxn ang="0">
                    <a:pos x="214" y="43"/>
                  </a:cxn>
                  <a:cxn ang="0">
                    <a:pos x="188" y="89"/>
                  </a:cxn>
                  <a:cxn ang="0">
                    <a:pos x="183" y="302"/>
                  </a:cxn>
                  <a:cxn ang="0">
                    <a:pos x="132" y="203"/>
                  </a:cxn>
                  <a:cxn ang="0">
                    <a:pos x="118" y="189"/>
                  </a:cxn>
                  <a:cxn ang="0">
                    <a:pos x="93" y="184"/>
                  </a:cxn>
                  <a:cxn ang="0">
                    <a:pos x="70" y="198"/>
                  </a:cxn>
                  <a:cxn ang="0">
                    <a:pos x="65" y="302"/>
                  </a:cxn>
                  <a:cxn ang="0">
                    <a:pos x="9" y="407"/>
                  </a:cxn>
                </a:cxnLst>
                <a:rect l="0" t="0" r="r" b="b"/>
                <a:pathLst>
                  <a:path w="519" h="446">
                    <a:moveTo>
                      <a:pt x="519" y="446"/>
                    </a:moveTo>
                    <a:lnTo>
                      <a:pt x="0" y="446"/>
                    </a:lnTo>
                    <a:lnTo>
                      <a:pt x="0" y="399"/>
                    </a:lnTo>
                    <a:lnTo>
                      <a:pt x="23" y="399"/>
                    </a:lnTo>
                    <a:lnTo>
                      <a:pt x="23" y="293"/>
                    </a:lnTo>
                    <a:lnTo>
                      <a:pt x="56" y="293"/>
                    </a:lnTo>
                    <a:lnTo>
                      <a:pt x="56" y="209"/>
                    </a:lnTo>
                    <a:lnTo>
                      <a:pt x="60" y="200"/>
                    </a:lnTo>
                    <a:lnTo>
                      <a:pt x="63" y="193"/>
                    </a:lnTo>
                    <a:lnTo>
                      <a:pt x="69" y="186"/>
                    </a:lnTo>
                    <a:lnTo>
                      <a:pt x="76" y="181"/>
                    </a:lnTo>
                    <a:lnTo>
                      <a:pt x="91" y="175"/>
                    </a:lnTo>
                    <a:lnTo>
                      <a:pt x="109" y="175"/>
                    </a:lnTo>
                    <a:lnTo>
                      <a:pt x="116" y="179"/>
                    </a:lnTo>
                    <a:lnTo>
                      <a:pt x="123" y="182"/>
                    </a:lnTo>
                    <a:lnTo>
                      <a:pt x="130" y="186"/>
                    </a:lnTo>
                    <a:lnTo>
                      <a:pt x="137" y="195"/>
                    </a:lnTo>
                    <a:lnTo>
                      <a:pt x="141" y="202"/>
                    </a:lnTo>
                    <a:lnTo>
                      <a:pt x="142" y="217"/>
                    </a:lnTo>
                    <a:lnTo>
                      <a:pt x="142" y="293"/>
                    </a:lnTo>
                    <a:lnTo>
                      <a:pt x="172" y="293"/>
                    </a:lnTo>
                    <a:lnTo>
                      <a:pt x="172" y="124"/>
                    </a:lnTo>
                    <a:lnTo>
                      <a:pt x="176" y="100"/>
                    </a:lnTo>
                    <a:lnTo>
                      <a:pt x="179" y="86"/>
                    </a:lnTo>
                    <a:lnTo>
                      <a:pt x="188" y="65"/>
                    </a:lnTo>
                    <a:lnTo>
                      <a:pt x="200" y="45"/>
                    </a:lnTo>
                    <a:lnTo>
                      <a:pt x="209" y="36"/>
                    </a:lnTo>
                    <a:lnTo>
                      <a:pt x="218" y="28"/>
                    </a:lnTo>
                    <a:lnTo>
                      <a:pt x="226" y="22"/>
                    </a:lnTo>
                    <a:lnTo>
                      <a:pt x="239" y="15"/>
                    </a:lnTo>
                    <a:lnTo>
                      <a:pt x="248" y="10"/>
                    </a:lnTo>
                    <a:lnTo>
                      <a:pt x="260" y="7"/>
                    </a:lnTo>
                    <a:lnTo>
                      <a:pt x="272" y="3"/>
                    </a:lnTo>
                    <a:lnTo>
                      <a:pt x="295" y="0"/>
                    </a:lnTo>
                    <a:lnTo>
                      <a:pt x="321" y="3"/>
                    </a:lnTo>
                    <a:lnTo>
                      <a:pt x="342" y="10"/>
                    </a:lnTo>
                    <a:lnTo>
                      <a:pt x="355" y="15"/>
                    </a:lnTo>
                    <a:lnTo>
                      <a:pt x="363" y="21"/>
                    </a:lnTo>
                    <a:lnTo>
                      <a:pt x="372" y="28"/>
                    </a:lnTo>
                    <a:lnTo>
                      <a:pt x="381" y="35"/>
                    </a:lnTo>
                    <a:lnTo>
                      <a:pt x="397" y="54"/>
                    </a:lnTo>
                    <a:lnTo>
                      <a:pt x="404" y="63"/>
                    </a:lnTo>
                    <a:lnTo>
                      <a:pt x="412" y="84"/>
                    </a:lnTo>
                    <a:lnTo>
                      <a:pt x="416" y="96"/>
                    </a:lnTo>
                    <a:lnTo>
                      <a:pt x="418" y="116"/>
                    </a:lnTo>
                    <a:lnTo>
                      <a:pt x="456" y="116"/>
                    </a:lnTo>
                    <a:lnTo>
                      <a:pt x="456" y="135"/>
                    </a:lnTo>
                    <a:lnTo>
                      <a:pt x="467" y="140"/>
                    </a:lnTo>
                    <a:lnTo>
                      <a:pt x="488" y="159"/>
                    </a:lnTo>
                    <a:lnTo>
                      <a:pt x="497" y="170"/>
                    </a:lnTo>
                    <a:lnTo>
                      <a:pt x="505" y="182"/>
                    </a:lnTo>
                    <a:lnTo>
                      <a:pt x="512" y="198"/>
                    </a:lnTo>
                    <a:lnTo>
                      <a:pt x="519" y="232"/>
                    </a:lnTo>
                    <a:lnTo>
                      <a:pt x="276" y="232"/>
                    </a:lnTo>
                    <a:lnTo>
                      <a:pt x="279" y="212"/>
                    </a:lnTo>
                    <a:lnTo>
                      <a:pt x="284" y="196"/>
                    </a:lnTo>
                    <a:lnTo>
                      <a:pt x="290" y="182"/>
                    </a:lnTo>
                    <a:lnTo>
                      <a:pt x="298" y="170"/>
                    </a:lnTo>
                    <a:lnTo>
                      <a:pt x="307" y="158"/>
                    </a:lnTo>
                    <a:lnTo>
                      <a:pt x="332" y="138"/>
                    </a:lnTo>
                    <a:lnTo>
                      <a:pt x="342" y="131"/>
                    </a:lnTo>
                    <a:lnTo>
                      <a:pt x="342" y="116"/>
                    </a:lnTo>
                    <a:lnTo>
                      <a:pt x="383" y="116"/>
                    </a:lnTo>
                    <a:lnTo>
                      <a:pt x="381" y="103"/>
                    </a:lnTo>
                    <a:lnTo>
                      <a:pt x="376" y="87"/>
                    </a:lnTo>
                    <a:lnTo>
                      <a:pt x="367" y="73"/>
                    </a:lnTo>
                    <a:lnTo>
                      <a:pt x="356" y="61"/>
                    </a:lnTo>
                    <a:lnTo>
                      <a:pt x="344" y="51"/>
                    </a:lnTo>
                    <a:lnTo>
                      <a:pt x="328" y="42"/>
                    </a:lnTo>
                    <a:lnTo>
                      <a:pt x="312" y="38"/>
                    </a:lnTo>
                    <a:lnTo>
                      <a:pt x="304" y="36"/>
                    </a:lnTo>
                    <a:lnTo>
                      <a:pt x="288" y="36"/>
                    </a:lnTo>
                    <a:lnTo>
                      <a:pt x="270" y="40"/>
                    </a:lnTo>
                    <a:lnTo>
                      <a:pt x="262" y="42"/>
                    </a:lnTo>
                    <a:lnTo>
                      <a:pt x="248" y="51"/>
                    </a:lnTo>
                    <a:lnTo>
                      <a:pt x="234" y="63"/>
                    </a:lnTo>
                    <a:lnTo>
                      <a:pt x="223" y="75"/>
                    </a:lnTo>
                    <a:lnTo>
                      <a:pt x="216" y="89"/>
                    </a:lnTo>
                    <a:lnTo>
                      <a:pt x="211" y="107"/>
                    </a:lnTo>
                    <a:lnTo>
                      <a:pt x="209" y="116"/>
                    </a:lnTo>
                    <a:lnTo>
                      <a:pt x="209" y="293"/>
                    </a:lnTo>
                    <a:lnTo>
                      <a:pt x="270" y="293"/>
                    </a:lnTo>
                    <a:lnTo>
                      <a:pt x="270" y="399"/>
                    </a:lnTo>
                    <a:lnTo>
                      <a:pt x="295" y="399"/>
                    </a:lnTo>
                    <a:lnTo>
                      <a:pt x="295" y="309"/>
                    </a:lnTo>
                    <a:lnTo>
                      <a:pt x="290" y="298"/>
                    </a:lnTo>
                    <a:lnTo>
                      <a:pt x="283" y="284"/>
                    </a:lnTo>
                    <a:lnTo>
                      <a:pt x="276" y="251"/>
                    </a:lnTo>
                    <a:lnTo>
                      <a:pt x="519" y="251"/>
                    </a:lnTo>
                    <a:lnTo>
                      <a:pt x="511" y="286"/>
                    </a:lnTo>
                    <a:lnTo>
                      <a:pt x="505" y="297"/>
                    </a:lnTo>
                    <a:lnTo>
                      <a:pt x="498" y="309"/>
                    </a:lnTo>
                    <a:lnTo>
                      <a:pt x="498" y="399"/>
                    </a:lnTo>
                    <a:lnTo>
                      <a:pt x="519" y="399"/>
                    </a:lnTo>
                    <a:lnTo>
                      <a:pt x="519" y="446"/>
                    </a:lnTo>
                    <a:close/>
                    <a:moveTo>
                      <a:pt x="9" y="437"/>
                    </a:moveTo>
                    <a:lnTo>
                      <a:pt x="511" y="437"/>
                    </a:lnTo>
                    <a:lnTo>
                      <a:pt x="511" y="407"/>
                    </a:lnTo>
                    <a:lnTo>
                      <a:pt x="490" y="407"/>
                    </a:lnTo>
                    <a:lnTo>
                      <a:pt x="490" y="305"/>
                    </a:lnTo>
                    <a:lnTo>
                      <a:pt x="497" y="293"/>
                    </a:lnTo>
                    <a:lnTo>
                      <a:pt x="504" y="283"/>
                    </a:lnTo>
                    <a:lnTo>
                      <a:pt x="507" y="261"/>
                    </a:lnTo>
                    <a:lnTo>
                      <a:pt x="286" y="261"/>
                    </a:lnTo>
                    <a:lnTo>
                      <a:pt x="291" y="283"/>
                    </a:lnTo>
                    <a:lnTo>
                      <a:pt x="297" y="293"/>
                    </a:lnTo>
                    <a:lnTo>
                      <a:pt x="305" y="305"/>
                    </a:lnTo>
                    <a:lnTo>
                      <a:pt x="305" y="407"/>
                    </a:lnTo>
                    <a:lnTo>
                      <a:pt x="262" y="407"/>
                    </a:lnTo>
                    <a:lnTo>
                      <a:pt x="262" y="302"/>
                    </a:lnTo>
                    <a:lnTo>
                      <a:pt x="200" y="302"/>
                    </a:lnTo>
                    <a:lnTo>
                      <a:pt x="200" y="114"/>
                    </a:lnTo>
                    <a:lnTo>
                      <a:pt x="202" y="105"/>
                    </a:lnTo>
                    <a:lnTo>
                      <a:pt x="207" y="86"/>
                    </a:lnTo>
                    <a:lnTo>
                      <a:pt x="216" y="70"/>
                    </a:lnTo>
                    <a:lnTo>
                      <a:pt x="228" y="56"/>
                    </a:lnTo>
                    <a:lnTo>
                      <a:pt x="242" y="43"/>
                    </a:lnTo>
                    <a:lnTo>
                      <a:pt x="258" y="33"/>
                    </a:lnTo>
                    <a:lnTo>
                      <a:pt x="269" y="31"/>
                    </a:lnTo>
                    <a:lnTo>
                      <a:pt x="286" y="28"/>
                    </a:lnTo>
                    <a:lnTo>
                      <a:pt x="305" y="28"/>
                    </a:lnTo>
                    <a:lnTo>
                      <a:pt x="314" y="29"/>
                    </a:lnTo>
                    <a:lnTo>
                      <a:pt x="332" y="35"/>
                    </a:lnTo>
                    <a:lnTo>
                      <a:pt x="349" y="43"/>
                    </a:lnTo>
                    <a:lnTo>
                      <a:pt x="363" y="54"/>
                    </a:lnTo>
                    <a:lnTo>
                      <a:pt x="374" y="68"/>
                    </a:lnTo>
                    <a:lnTo>
                      <a:pt x="384" y="84"/>
                    </a:lnTo>
                    <a:lnTo>
                      <a:pt x="390" y="103"/>
                    </a:lnTo>
                    <a:lnTo>
                      <a:pt x="391" y="126"/>
                    </a:lnTo>
                    <a:lnTo>
                      <a:pt x="351" y="126"/>
                    </a:lnTo>
                    <a:lnTo>
                      <a:pt x="351" y="137"/>
                    </a:lnTo>
                    <a:lnTo>
                      <a:pt x="335" y="145"/>
                    </a:lnTo>
                    <a:lnTo>
                      <a:pt x="314" y="165"/>
                    </a:lnTo>
                    <a:lnTo>
                      <a:pt x="305" y="175"/>
                    </a:lnTo>
                    <a:lnTo>
                      <a:pt x="298" y="186"/>
                    </a:lnTo>
                    <a:lnTo>
                      <a:pt x="293" y="200"/>
                    </a:lnTo>
                    <a:lnTo>
                      <a:pt x="288" y="214"/>
                    </a:lnTo>
                    <a:lnTo>
                      <a:pt x="286" y="223"/>
                    </a:lnTo>
                    <a:lnTo>
                      <a:pt x="507" y="223"/>
                    </a:lnTo>
                    <a:lnTo>
                      <a:pt x="502" y="200"/>
                    </a:lnTo>
                    <a:lnTo>
                      <a:pt x="497" y="188"/>
                    </a:lnTo>
                    <a:lnTo>
                      <a:pt x="490" y="175"/>
                    </a:lnTo>
                    <a:lnTo>
                      <a:pt x="481" y="167"/>
                    </a:lnTo>
                    <a:lnTo>
                      <a:pt x="462" y="149"/>
                    </a:lnTo>
                    <a:lnTo>
                      <a:pt x="448" y="140"/>
                    </a:lnTo>
                    <a:lnTo>
                      <a:pt x="448" y="126"/>
                    </a:lnTo>
                    <a:lnTo>
                      <a:pt x="411" y="126"/>
                    </a:lnTo>
                    <a:lnTo>
                      <a:pt x="407" y="98"/>
                    </a:lnTo>
                    <a:lnTo>
                      <a:pt x="404" y="87"/>
                    </a:lnTo>
                    <a:lnTo>
                      <a:pt x="395" y="68"/>
                    </a:lnTo>
                    <a:lnTo>
                      <a:pt x="390" y="59"/>
                    </a:lnTo>
                    <a:lnTo>
                      <a:pt x="376" y="42"/>
                    </a:lnTo>
                    <a:lnTo>
                      <a:pt x="367" y="36"/>
                    </a:lnTo>
                    <a:lnTo>
                      <a:pt x="358" y="28"/>
                    </a:lnTo>
                    <a:lnTo>
                      <a:pt x="349" y="22"/>
                    </a:lnTo>
                    <a:lnTo>
                      <a:pt x="339" y="19"/>
                    </a:lnTo>
                    <a:lnTo>
                      <a:pt x="319" y="12"/>
                    </a:lnTo>
                    <a:lnTo>
                      <a:pt x="295" y="10"/>
                    </a:lnTo>
                    <a:lnTo>
                      <a:pt x="272" y="12"/>
                    </a:lnTo>
                    <a:lnTo>
                      <a:pt x="263" y="15"/>
                    </a:lnTo>
                    <a:lnTo>
                      <a:pt x="251" y="19"/>
                    </a:lnTo>
                    <a:lnTo>
                      <a:pt x="242" y="24"/>
                    </a:lnTo>
                    <a:lnTo>
                      <a:pt x="232" y="29"/>
                    </a:lnTo>
                    <a:lnTo>
                      <a:pt x="223" y="36"/>
                    </a:lnTo>
                    <a:lnTo>
                      <a:pt x="214" y="43"/>
                    </a:lnTo>
                    <a:lnTo>
                      <a:pt x="207" y="52"/>
                    </a:lnTo>
                    <a:lnTo>
                      <a:pt x="197" y="68"/>
                    </a:lnTo>
                    <a:lnTo>
                      <a:pt x="188" y="89"/>
                    </a:lnTo>
                    <a:lnTo>
                      <a:pt x="184" y="101"/>
                    </a:lnTo>
                    <a:lnTo>
                      <a:pt x="183" y="124"/>
                    </a:lnTo>
                    <a:lnTo>
                      <a:pt x="183" y="302"/>
                    </a:lnTo>
                    <a:lnTo>
                      <a:pt x="134" y="302"/>
                    </a:lnTo>
                    <a:lnTo>
                      <a:pt x="134" y="217"/>
                    </a:lnTo>
                    <a:lnTo>
                      <a:pt x="132" y="203"/>
                    </a:lnTo>
                    <a:lnTo>
                      <a:pt x="128" y="198"/>
                    </a:lnTo>
                    <a:lnTo>
                      <a:pt x="123" y="193"/>
                    </a:lnTo>
                    <a:lnTo>
                      <a:pt x="118" y="189"/>
                    </a:lnTo>
                    <a:lnTo>
                      <a:pt x="112" y="186"/>
                    </a:lnTo>
                    <a:lnTo>
                      <a:pt x="105" y="184"/>
                    </a:lnTo>
                    <a:lnTo>
                      <a:pt x="93" y="184"/>
                    </a:lnTo>
                    <a:lnTo>
                      <a:pt x="79" y="189"/>
                    </a:lnTo>
                    <a:lnTo>
                      <a:pt x="74" y="193"/>
                    </a:lnTo>
                    <a:lnTo>
                      <a:pt x="70" y="198"/>
                    </a:lnTo>
                    <a:lnTo>
                      <a:pt x="67" y="203"/>
                    </a:lnTo>
                    <a:lnTo>
                      <a:pt x="65" y="210"/>
                    </a:lnTo>
                    <a:lnTo>
                      <a:pt x="65" y="302"/>
                    </a:lnTo>
                    <a:lnTo>
                      <a:pt x="32" y="302"/>
                    </a:lnTo>
                    <a:lnTo>
                      <a:pt x="32" y="407"/>
                    </a:lnTo>
                    <a:lnTo>
                      <a:pt x="9" y="407"/>
                    </a:lnTo>
                    <a:lnTo>
                      <a:pt x="9" y="437"/>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i="1"/>
              </a:p>
            </p:txBody>
          </p:sp>
          <p:sp>
            <p:nvSpPr>
              <p:cNvPr id="272" name="Freeform 462"/>
              <p:cNvSpPr>
                <a:spLocks noEditPoints="1"/>
              </p:cNvSpPr>
              <p:nvPr/>
            </p:nvSpPr>
            <p:spPr bwMode="auto">
              <a:xfrm>
                <a:off x="3779838" y="3738563"/>
                <a:ext cx="139700" cy="152400"/>
              </a:xfrm>
              <a:custGeom>
                <a:avLst/>
                <a:gdLst/>
                <a:ahLst/>
                <a:cxnLst>
                  <a:cxn ang="0">
                    <a:pos x="88" y="96"/>
                  </a:cxn>
                  <a:cxn ang="0">
                    <a:pos x="0" y="96"/>
                  </a:cxn>
                  <a:cxn ang="0">
                    <a:pos x="0" y="44"/>
                  </a:cxn>
                  <a:cxn ang="0">
                    <a:pos x="27" y="40"/>
                  </a:cxn>
                  <a:cxn ang="0">
                    <a:pos x="37" y="37"/>
                  </a:cxn>
                  <a:cxn ang="0">
                    <a:pos x="48" y="33"/>
                  </a:cxn>
                  <a:cxn ang="0">
                    <a:pos x="57" y="28"/>
                  </a:cxn>
                  <a:cxn ang="0">
                    <a:pos x="65" y="23"/>
                  </a:cxn>
                  <a:cxn ang="0">
                    <a:pos x="74" y="15"/>
                  </a:cxn>
                  <a:cxn ang="0">
                    <a:pos x="88" y="0"/>
                  </a:cxn>
                  <a:cxn ang="0">
                    <a:pos x="88" y="96"/>
                  </a:cxn>
                  <a:cxn ang="0">
                    <a:pos x="11" y="88"/>
                  </a:cxn>
                  <a:cxn ang="0">
                    <a:pos x="79" y="88"/>
                  </a:cxn>
                  <a:cxn ang="0">
                    <a:pos x="79" y="23"/>
                  </a:cxn>
                  <a:cxn ang="0">
                    <a:pos x="71" y="30"/>
                  </a:cxn>
                  <a:cxn ang="0">
                    <a:pos x="60" y="37"/>
                  </a:cxn>
                  <a:cxn ang="0">
                    <a:pos x="51" y="42"/>
                  </a:cxn>
                  <a:cxn ang="0">
                    <a:pos x="41" y="45"/>
                  </a:cxn>
                  <a:cxn ang="0">
                    <a:pos x="28" y="49"/>
                  </a:cxn>
                  <a:cxn ang="0">
                    <a:pos x="11" y="52"/>
                  </a:cxn>
                  <a:cxn ang="0">
                    <a:pos x="11" y="88"/>
                  </a:cxn>
                </a:cxnLst>
                <a:rect l="0" t="0" r="r" b="b"/>
                <a:pathLst>
                  <a:path w="88" h="96">
                    <a:moveTo>
                      <a:pt x="88" y="96"/>
                    </a:moveTo>
                    <a:lnTo>
                      <a:pt x="0" y="96"/>
                    </a:lnTo>
                    <a:lnTo>
                      <a:pt x="0" y="44"/>
                    </a:lnTo>
                    <a:lnTo>
                      <a:pt x="27" y="40"/>
                    </a:lnTo>
                    <a:lnTo>
                      <a:pt x="37" y="37"/>
                    </a:lnTo>
                    <a:lnTo>
                      <a:pt x="48" y="33"/>
                    </a:lnTo>
                    <a:lnTo>
                      <a:pt x="57" y="28"/>
                    </a:lnTo>
                    <a:lnTo>
                      <a:pt x="65" y="23"/>
                    </a:lnTo>
                    <a:lnTo>
                      <a:pt x="74" y="15"/>
                    </a:lnTo>
                    <a:lnTo>
                      <a:pt x="88" y="0"/>
                    </a:lnTo>
                    <a:lnTo>
                      <a:pt x="88" y="96"/>
                    </a:lnTo>
                    <a:close/>
                    <a:moveTo>
                      <a:pt x="11" y="88"/>
                    </a:moveTo>
                    <a:lnTo>
                      <a:pt x="79" y="88"/>
                    </a:lnTo>
                    <a:lnTo>
                      <a:pt x="79" y="23"/>
                    </a:lnTo>
                    <a:lnTo>
                      <a:pt x="71" y="30"/>
                    </a:lnTo>
                    <a:lnTo>
                      <a:pt x="60" y="37"/>
                    </a:lnTo>
                    <a:lnTo>
                      <a:pt x="51" y="42"/>
                    </a:lnTo>
                    <a:lnTo>
                      <a:pt x="41" y="45"/>
                    </a:lnTo>
                    <a:lnTo>
                      <a:pt x="28" y="49"/>
                    </a:lnTo>
                    <a:lnTo>
                      <a:pt x="11" y="52"/>
                    </a:lnTo>
                    <a:lnTo>
                      <a:pt x="11" y="88"/>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i="1"/>
              </a:p>
            </p:txBody>
          </p:sp>
          <p:sp>
            <p:nvSpPr>
              <p:cNvPr id="273" name="Freeform 463"/>
              <p:cNvSpPr>
                <a:spLocks noEditPoints="1"/>
              </p:cNvSpPr>
              <p:nvPr/>
            </p:nvSpPr>
            <p:spPr bwMode="auto">
              <a:xfrm>
                <a:off x="3635375" y="3738563"/>
                <a:ext cx="139700" cy="152400"/>
              </a:xfrm>
              <a:custGeom>
                <a:avLst/>
                <a:gdLst/>
                <a:ahLst/>
                <a:cxnLst>
                  <a:cxn ang="0">
                    <a:pos x="88" y="96"/>
                  </a:cxn>
                  <a:cxn ang="0">
                    <a:pos x="0" y="96"/>
                  </a:cxn>
                  <a:cxn ang="0">
                    <a:pos x="0" y="0"/>
                  </a:cxn>
                  <a:cxn ang="0">
                    <a:pos x="16" y="15"/>
                  </a:cxn>
                  <a:cxn ang="0">
                    <a:pos x="25" y="23"/>
                  </a:cxn>
                  <a:cxn ang="0">
                    <a:pos x="34" y="30"/>
                  </a:cxn>
                  <a:cxn ang="0">
                    <a:pos x="42" y="33"/>
                  </a:cxn>
                  <a:cxn ang="0">
                    <a:pos x="53" y="37"/>
                  </a:cxn>
                  <a:cxn ang="0">
                    <a:pos x="62" y="40"/>
                  </a:cxn>
                  <a:cxn ang="0">
                    <a:pos x="88" y="44"/>
                  </a:cxn>
                  <a:cxn ang="0">
                    <a:pos x="88" y="96"/>
                  </a:cxn>
                  <a:cxn ang="0">
                    <a:pos x="9" y="88"/>
                  </a:cxn>
                  <a:cxn ang="0">
                    <a:pos x="79" y="88"/>
                  </a:cxn>
                  <a:cxn ang="0">
                    <a:pos x="79" y="52"/>
                  </a:cxn>
                  <a:cxn ang="0">
                    <a:pos x="60" y="49"/>
                  </a:cxn>
                  <a:cxn ang="0">
                    <a:pos x="49" y="45"/>
                  </a:cxn>
                  <a:cxn ang="0">
                    <a:pos x="39" y="42"/>
                  </a:cxn>
                  <a:cxn ang="0">
                    <a:pos x="28" y="37"/>
                  </a:cxn>
                  <a:cxn ang="0">
                    <a:pos x="19" y="30"/>
                  </a:cxn>
                  <a:cxn ang="0">
                    <a:pos x="9" y="23"/>
                  </a:cxn>
                  <a:cxn ang="0">
                    <a:pos x="9" y="88"/>
                  </a:cxn>
                </a:cxnLst>
                <a:rect l="0" t="0" r="r" b="b"/>
                <a:pathLst>
                  <a:path w="88" h="96">
                    <a:moveTo>
                      <a:pt x="88" y="96"/>
                    </a:moveTo>
                    <a:lnTo>
                      <a:pt x="0" y="96"/>
                    </a:lnTo>
                    <a:lnTo>
                      <a:pt x="0" y="0"/>
                    </a:lnTo>
                    <a:lnTo>
                      <a:pt x="16" y="15"/>
                    </a:lnTo>
                    <a:lnTo>
                      <a:pt x="25" y="23"/>
                    </a:lnTo>
                    <a:lnTo>
                      <a:pt x="34" y="30"/>
                    </a:lnTo>
                    <a:lnTo>
                      <a:pt x="42" y="33"/>
                    </a:lnTo>
                    <a:lnTo>
                      <a:pt x="53" y="37"/>
                    </a:lnTo>
                    <a:lnTo>
                      <a:pt x="62" y="40"/>
                    </a:lnTo>
                    <a:lnTo>
                      <a:pt x="88" y="44"/>
                    </a:lnTo>
                    <a:lnTo>
                      <a:pt x="88" y="96"/>
                    </a:lnTo>
                    <a:close/>
                    <a:moveTo>
                      <a:pt x="9" y="88"/>
                    </a:moveTo>
                    <a:lnTo>
                      <a:pt x="79" y="88"/>
                    </a:lnTo>
                    <a:lnTo>
                      <a:pt x="79" y="52"/>
                    </a:lnTo>
                    <a:lnTo>
                      <a:pt x="60" y="49"/>
                    </a:lnTo>
                    <a:lnTo>
                      <a:pt x="49" y="45"/>
                    </a:lnTo>
                    <a:lnTo>
                      <a:pt x="39" y="42"/>
                    </a:lnTo>
                    <a:lnTo>
                      <a:pt x="28" y="37"/>
                    </a:lnTo>
                    <a:lnTo>
                      <a:pt x="19" y="30"/>
                    </a:lnTo>
                    <a:lnTo>
                      <a:pt x="9" y="23"/>
                    </a:lnTo>
                    <a:lnTo>
                      <a:pt x="9" y="88"/>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i="1"/>
              </a:p>
            </p:txBody>
          </p:sp>
          <p:sp>
            <p:nvSpPr>
              <p:cNvPr id="274" name="Rectangle 464"/>
              <p:cNvSpPr>
                <a:spLocks noChangeArrowheads="1"/>
              </p:cNvSpPr>
              <p:nvPr/>
            </p:nvSpPr>
            <p:spPr bwMode="auto">
              <a:xfrm>
                <a:off x="3273425" y="3587750"/>
                <a:ext cx="17463" cy="295275"/>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i="1"/>
              </a:p>
            </p:txBody>
          </p:sp>
        </p:grpSp>
        <p:grpSp>
          <p:nvGrpSpPr>
            <p:cNvPr id="4" name="Group 3"/>
            <p:cNvGrpSpPr>
              <a:grpSpLocks/>
            </p:cNvGrpSpPr>
            <p:nvPr/>
          </p:nvGrpSpPr>
          <p:grpSpPr>
            <a:xfrm>
              <a:off x="4392149" y="1505958"/>
              <a:ext cx="360000" cy="360000"/>
              <a:chOff x="2295531" y="2281456"/>
              <a:chExt cx="594146" cy="401011"/>
            </a:xfrm>
            <a:noFill/>
          </p:grpSpPr>
          <p:grpSp>
            <p:nvGrpSpPr>
              <p:cNvPr id="238" name="组合 237"/>
              <p:cNvGrpSpPr/>
              <p:nvPr/>
            </p:nvGrpSpPr>
            <p:grpSpPr>
              <a:xfrm>
                <a:off x="2295531" y="2404531"/>
                <a:ext cx="594146" cy="277936"/>
                <a:chOff x="15579726" y="344488"/>
                <a:chExt cx="1035050" cy="484187"/>
              </a:xfrm>
              <a:grpFill/>
            </p:grpSpPr>
            <p:sp>
              <p:nvSpPr>
                <p:cNvPr id="239" name="Freeform 137"/>
                <p:cNvSpPr>
                  <a:spLocks/>
                </p:cNvSpPr>
                <p:nvPr/>
              </p:nvSpPr>
              <p:spPr bwMode="auto">
                <a:xfrm>
                  <a:off x="15579726" y="344488"/>
                  <a:ext cx="1035050" cy="401638"/>
                </a:xfrm>
                <a:custGeom>
                  <a:avLst/>
                  <a:gdLst/>
                  <a:ahLst/>
                  <a:cxnLst>
                    <a:cxn ang="0">
                      <a:pos x="264" y="107"/>
                    </a:cxn>
                    <a:cxn ang="0">
                      <a:pos x="249" y="107"/>
                    </a:cxn>
                    <a:cxn ang="0">
                      <a:pos x="246" y="104"/>
                    </a:cxn>
                    <a:cxn ang="0">
                      <a:pos x="249" y="101"/>
                    </a:cxn>
                    <a:cxn ang="0">
                      <a:pos x="264" y="101"/>
                    </a:cxn>
                    <a:cxn ang="0">
                      <a:pos x="268" y="100"/>
                    </a:cxn>
                    <a:cxn ang="0">
                      <a:pos x="269" y="92"/>
                    </a:cxn>
                    <a:cxn ang="0">
                      <a:pos x="254" y="62"/>
                    </a:cxn>
                    <a:cxn ang="0">
                      <a:pos x="201" y="40"/>
                    </a:cxn>
                    <a:cxn ang="0">
                      <a:pos x="200" y="40"/>
                    </a:cxn>
                    <a:cxn ang="0">
                      <a:pos x="140" y="6"/>
                    </a:cxn>
                    <a:cxn ang="0">
                      <a:pos x="88" y="6"/>
                    </a:cxn>
                    <a:cxn ang="0">
                      <a:pos x="46" y="31"/>
                    </a:cxn>
                    <a:cxn ang="0">
                      <a:pos x="41" y="38"/>
                    </a:cxn>
                    <a:cxn ang="0">
                      <a:pos x="15" y="59"/>
                    </a:cxn>
                    <a:cxn ang="0">
                      <a:pos x="8" y="81"/>
                    </a:cxn>
                    <a:cxn ang="0">
                      <a:pos x="17" y="101"/>
                    </a:cxn>
                    <a:cxn ang="0">
                      <a:pos x="19" y="104"/>
                    </a:cxn>
                    <a:cxn ang="0">
                      <a:pos x="15" y="107"/>
                    </a:cxn>
                    <a:cxn ang="0">
                      <a:pos x="2" y="81"/>
                    </a:cxn>
                    <a:cxn ang="0">
                      <a:pos x="2" y="80"/>
                    </a:cxn>
                    <a:cxn ang="0">
                      <a:pos x="9" y="57"/>
                    </a:cxn>
                    <a:cxn ang="0">
                      <a:pos x="10" y="55"/>
                    </a:cxn>
                    <a:cxn ang="0">
                      <a:pos x="37" y="34"/>
                    </a:cxn>
                    <a:cxn ang="0">
                      <a:pos x="41" y="28"/>
                    </a:cxn>
                    <a:cxn ang="0">
                      <a:pos x="88" y="0"/>
                    </a:cxn>
                    <a:cxn ang="0">
                      <a:pos x="140" y="0"/>
                    </a:cxn>
                    <a:cxn ang="0">
                      <a:pos x="204" y="35"/>
                    </a:cxn>
                    <a:cxn ang="0">
                      <a:pos x="256" y="56"/>
                    </a:cxn>
                    <a:cxn ang="0">
                      <a:pos x="275" y="91"/>
                    </a:cxn>
                    <a:cxn ang="0">
                      <a:pos x="272" y="103"/>
                    </a:cxn>
                    <a:cxn ang="0">
                      <a:pos x="264" y="107"/>
                    </a:cxn>
                  </a:cxnLst>
                  <a:rect l="0" t="0" r="r" b="b"/>
                  <a:pathLst>
                    <a:path w="276" h="107">
                      <a:moveTo>
                        <a:pt x="264" y="107"/>
                      </a:moveTo>
                      <a:cubicBezTo>
                        <a:pt x="249" y="107"/>
                        <a:pt x="249" y="107"/>
                        <a:pt x="249" y="107"/>
                      </a:cubicBezTo>
                      <a:cubicBezTo>
                        <a:pt x="247" y="107"/>
                        <a:pt x="246" y="106"/>
                        <a:pt x="246" y="104"/>
                      </a:cubicBezTo>
                      <a:cubicBezTo>
                        <a:pt x="246" y="102"/>
                        <a:pt x="247" y="101"/>
                        <a:pt x="249" y="101"/>
                      </a:cubicBezTo>
                      <a:cubicBezTo>
                        <a:pt x="264" y="101"/>
                        <a:pt x="264" y="101"/>
                        <a:pt x="264" y="101"/>
                      </a:cubicBezTo>
                      <a:cubicBezTo>
                        <a:pt x="266" y="101"/>
                        <a:pt x="267" y="101"/>
                        <a:pt x="268" y="100"/>
                      </a:cubicBezTo>
                      <a:cubicBezTo>
                        <a:pt x="269" y="98"/>
                        <a:pt x="269" y="95"/>
                        <a:pt x="269" y="92"/>
                      </a:cubicBezTo>
                      <a:cubicBezTo>
                        <a:pt x="265" y="75"/>
                        <a:pt x="260" y="64"/>
                        <a:pt x="254" y="62"/>
                      </a:cubicBezTo>
                      <a:cubicBezTo>
                        <a:pt x="240" y="58"/>
                        <a:pt x="203" y="41"/>
                        <a:pt x="201" y="40"/>
                      </a:cubicBezTo>
                      <a:cubicBezTo>
                        <a:pt x="201" y="40"/>
                        <a:pt x="201" y="40"/>
                        <a:pt x="200" y="40"/>
                      </a:cubicBezTo>
                      <a:cubicBezTo>
                        <a:pt x="200" y="39"/>
                        <a:pt x="169" y="6"/>
                        <a:pt x="140" y="6"/>
                      </a:cubicBezTo>
                      <a:cubicBezTo>
                        <a:pt x="88" y="6"/>
                        <a:pt x="88" y="6"/>
                        <a:pt x="88" y="6"/>
                      </a:cubicBezTo>
                      <a:cubicBezTo>
                        <a:pt x="59" y="6"/>
                        <a:pt x="51" y="21"/>
                        <a:pt x="46" y="31"/>
                      </a:cubicBezTo>
                      <a:cubicBezTo>
                        <a:pt x="44" y="34"/>
                        <a:pt x="43" y="36"/>
                        <a:pt x="41" y="38"/>
                      </a:cubicBezTo>
                      <a:cubicBezTo>
                        <a:pt x="35" y="44"/>
                        <a:pt x="19" y="56"/>
                        <a:pt x="15" y="59"/>
                      </a:cubicBezTo>
                      <a:cubicBezTo>
                        <a:pt x="8" y="81"/>
                        <a:pt x="8" y="81"/>
                        <a:pt x="8" y="81"/>
                      </a:cubicBezTo>
                      <a:cubicBezTo>
                        <a:pt x="8" y="84"/>
                        <a:pt x="7" y="99"/>
                        <a:pt x="17" y="101"/>
                      </a:cubicBezTo>
                      <a:cubicBezTo>
                        <a:pt x="18" y="101"/>
                        <a:pt x="19" y="103"/>
                        <a:pt x="19" y="104"/>
                      </a:cubicBezTo>
                      <a:cubicBezTo>
                        <a:pt x="19" y="106"/>
                        <a:pt x="17" y="107"/>
                        <a:pt x="15" y="107"/>
                      </a:cubicBezTo>
                      <a:cubicBezTo>
                        <a:pt x="0" y="104"/>
                        <a:pt x="2" y="82"/>
                        <a:pt x="2" y="81"/>
                      </a:cubicBezTo>
                      <a:cubicBezTo>
                        <a:pt x="2" y="80"/>
                        <a:pt x="2" y="80"/>
                        <a:pt x="2" y="80"/>
                      </a:cubicBezTo>
                      <a:cubicBezTo>
                        <a:pt x="9" y="57"/>
                        <a:pt x="9" y="57"/>
                        <a:pt x="9" y="57"/>
                      </a:cubicBezTo>
                      <a:cubicBezTo>
                        <a:pt x="9" y="56"/>
                        <a:pt x="10" y="55"/>
                        <a:pt x="10" y="55"/>
                      </a:cubicBezTo>
                      <a:cubicBezTo>
                        <a:pt x="11" y="55"/>
                        <a:pt x="30" y="40"/>
                        <a:pt x="37" y="34"/>
                      </a:cubicBezTo>
                      <a:cubicBezTo>
                        <a:pt x="38" y="33"/>
                        <a:pt x="39" y="30"/>
                        <a:pt x="41" y="28"/>
                      </a:cubicBezTo>
                      <a:cubicBezTo>
                        <a:pt x="46" y="18"/>
                        <a:pt x="55" y="0"/>
                        <a:pt x="88" y="0"/>
                      </a:cubicBezTo>
                      <a:cubicBezTo>
                        <a:pt x="140" y="0"/>
                        <a:pt x="140" y="0"/>
                        <a:pt x="140" y="0"/>
                      </a:cubicBezTo>
                      <a:cubicBezTo>
                        <a:pt x="170" y="0"/>
                        <a:pt x="200" y="31"/>
                        <a:pt x="204" y="35"/>
                      </a:cubicBezTo>
                      <a:cubicBezTo>
                        <a:pt x="209" y="37"/>
                        <a:pt x="243" y="52"/>
                        <a:pt x="256" y="56"/>
                      </a:cubicBezTo>
                      <a:cubicBezTo>
                        <a:pt x="264" y="59"/>
                        <a:pt x="270" y="70"/>
                        <a:pt x="275" y="91"/>
                      </a:cubicBezTo>
                      <a:cubicBezTo>
                        <a:pt x="276" y="96"/>
                        <a:pt x="275" y="100"/>
                        <a:pt x="272" y="103"/>
                      </a:cubicBezTo>
                      <a:cubicBezTo>
                        <a:pt x="271" y="106"/>
                        <a:pt x="268" y="107"/>
                        <a:pt x="264" y="107"/>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40" name="Freeform 138"/>
                <p:cNvSpPr>
                  <a:spLocks/>
                </p:cNvSpPr>
                <p:nvPr/>
              </p:nvSpPr>
              <p:spPr bwMode="auto">
                <a:xfrm>
                  <a:off x="15908338" y="723900"/>
                  <a:ext cx="323850" cy="22225"/>
                </a:xfrm>
                <a:custGeom>
                  <a:avLst/>
                  <a:gdLst/>
                  <a:ahLst/>
                  <a:cxnLst>
                    <a:cxn ang="0">
                      <a:pos x="83" y="6"/>
                    </a:cxn>
                    <a:cxn ang="0">
                      <a:pos x="3" y="6"/>
                    </a:cxn>
                    <a:cxn ang="0">
                      <a:pos x="0" y="3"/>
                    </a:cxn>
                    <a:cxn ang="0">
                      <a:pos x="3" y="0"/>
                    </a:cxn>
                    <a:cxn ang="0">
                      <a:pos x="83" y="0"/>
                    </a:cxn>
                    <a:cxn ang="0">
                      <a:pos x="86" y="3"/>
                    </a:cxn>
                    <a:cxn ang="0">
                      <a:pos x="83" y="6"/>
                    </a:cxn>
                  </a:cxnLst>
                  <a:rect l="0" t="0" r="r" b="b"/>
                  <a:pathLst>
                    <a:path w="86" h="6">
                      <a:moveTo>
                        <a:pt x="83" y="6"/>
                      </a:moveTo>
                      <a:cubicBezTo>
                        <a:pt x="3" y="6"/>
                        <a:pt x="3" y="6"/>
                        <a:pt x="3" y="6"/>
                      </a:cubicBezTo>
                      <a:cubicBezTo>
                        <a:pt x="2" y="6"/>
                        <a:pt x="0" y="5"/>
                        <a:pt x="0" y="3"/>
                      </a:cubicBezTo>
                      <a:cubicBezTo>
                        <a:pt x="0" y="1"/>
                        <a:pt x="2" y="0"/>
                        <a:pt x="3" y="0"/>
                      </a:cubicBezTo>
                      <a:cubicBezTo>
                        <a:pt x="83" y="0"/>
                        <a:pt x="83" y="0"/>
                        <a:pt x="83" y="0"/>
                      </a:cubicBezTo>
                      <a:cubicBezTo>
                        <a:pt x="84" y="0"/>
                        <a:pt x="86" y="1"/>
                        <a:pt x="86" y="3"/>
                      </a:cubicBezTo>
                      <a:cubicBezTo>
                        <a:pt x="86" y="5"/>
                        <a:pt x="84" y="6"/>
                        <a:pt x="83" y="6"/>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41" name="Freeform 139"/>
                <p:cNvSpPr>
                  <a:spLocks/>
                </p:cNvSpPr>
                <p:nvPr/>
              </p:nvSpPr>
              <p:spPr bwMode="auto">
                <a:xfrm>
                  <a:off x="15703551" y="476250"/>
                  <a:ext cx="647700" cy="22225"/>
                </a:xfrm>
                <a:custGeom>
                  <a:avLst/>
                  <a:gdLst/>
                  <a:ahLst/>
                  <a:cxnLst>
                    <a:cxn ang="0">
                      <a:pos x="170" y="6"/>
                    </a:cxn>
                    <a:cxn ang="0">
                      <a:pos x="3" y="6"/>
                    </a:cxn>
                    <a:cxn ang="0">
                      <a:pos x="0" y="3"/>
                    </a:cxn>
                    <a:cxn ang="0">
                      <a:pos x="3" y="0"/>
                    </a:cxn>
                    <a:cxn ang="0">
                      <a:pos x="170" y="0"/>
                    </a:cxn>
                    <a:cxn ang="0">
                      <a:pos x="173" y="3"/>
                    </a:cxn>
                    <a:cxn ang="0">
                      <a:pos x="170" y="6"/>
                    </a:cxn>
                  </a:cxnLst>
                  <a:rect l="0" t="0" r="r" b="b"/>
                  <a:pathLst>
                    <a:path w="173" h="6">
                      <a:moveTo>
                        <a:pt x="170" y="6"/>
                      </a:moveTo>
                      <a:cubicBezTo>
                        <a:pt x="3" y="6"/>
                        <a:pt x="3" y="6"/>
                        <a:pt x="3" y="6"/>
                      </a:cubicBezTo>
                      <a:cubicBezTo>
                        <a:pt x="2" y="6"/>
                        <a:pt x="0" y="5"/>
                        <a:pt x="0" y="3"/>
                      </a:cubicBezTo>
                      <a:cubicBezTo>
                        <a:pt x="0" y="2"/>
                        <a:pt x="2" y="0"/>
                        <a:pt x="3" y="0"/>
                      </a:cubicBezTo>
                      <a:cubicBezTo>
                        <a:pt x="170" y="0"/>
                        <a:pt x="170" y="0"/>
                        <a:pt x="170" y="0"/>
                      </a:cubicBezTo>
                      <a:cubicBezTo>
                        <a:pt x="171" y="0"/>
                        <a:pt x="173" y="2"/>
                        <a:pt x="173" y="3"/>
                      </a:cubicBezTo>
                      <a:cubicBezTo>
                        <a:pt x="173" y="5"/>
                        <a:pt x="171" y="6"/>
                        <a:pt x="170" y="6"/>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42" name="Freeform 140"/>
                <p:cNvSpPr>
                  <a:spLocks noEditPoints="1"/>
                </p:cNvSpPr>
                <p:nvPr/>
              </p:nvSpPr>
              <p:spPr bwMode="auto">
                <a:xfrm>
                  <a:off x="15684501" y="641350"/>
                  <a:ext cx="187325" cy="187325"/>
                </a:xfrm>
                <a:custGeom>
                  <a:avLst/>
                  <a:gdLst/>
                  <a:ahLst/>
                  <a:cxnLst>
                    <a:cxn ang="0">
                      <a:pos x="25" y="50"/>
                    </a:cxn>
                    <a:cxn ang="0">
                      <a:pos x="0" y="25"/>
                    </a:cxn>
                    <a:cxn ang="0">
                      <a:pos x="25" y="0"/>
                    </a:cxn>
                    <a:cxn ang="0">
                      <a:pos x="50" y="25"/>
                    </a:cxn>
                    <a:cxn ang="0">
                      <a:pos x="25" y="50"/>
                    </a:cxn>
                    <a:cxn ang="0">
                      <a:pos x="25" y="6"/>
                    </a:cxn>
                    <a:cxn ang="0">
                      <a:pos x="6" y="25"/>
                    </a:cxn>
                    <a:cxn ang="0">
                      <a:pos x="25" y="44"/>
                    </a:cxn>
                    <a:cxn ang="0">
                      <a:pos x="44" y="25"/>
                    </a:cxn>
                    <a:cxn ang="0">
                      <a:pos x="25" y="6"/>
                    </a:cxn>
                  </a:cxnLst>
                  <a:rect l="0" t="0" r="r" b="b"/>
                  <a:pathLst>
                    <a:path w="50" h="50">
                      <a:moveTo>
                        <a:pt x="25" y="50"/>
                      </a:moveTo>
                      <a:cubicBezTo>
                        <a:pt x="11" y="50"/>
                        <a:pt x="0" y="39"/>
                        <a:pt x="0" y="25"/>
                      </a:cubicBezTo>
                      <a:cubicBezTo>
                        <a:pt x="0" y="11"/>
                        <a:pt x="11" y="0"/>
                        <a:pt x="25" y="0"/>
                      </a:cubicBezTo>
                      <a:cubicBezTo>
                        <a:pt x="38" y="0"/>
                        <a:pt x="50" y="11"/>
                        <a:pt x="50" y="25"/>
                      </a:cubicBezTo>
                      <a:cubicBezTo>
                        <a:pt x="50" y="39"/>
                        <a:pt x="38" y="50"/>
                        <a:pt x="25" y="50"/>
                      </a:cubicBezTo>
                      <a:close/>
                      <a:moveTo>
                        <a:pt x="25" y="6"/>
                      </a:moveTo>
                      <a:cubicBezTo>
                        <a:pt x="14" y="6"/>
                        <a:pt x="6" y="15"/>
                        <a:pt x="6" y="25"/>
                      </a:cubicBezTo>
                      <a:cubicBezTo>
                        <a:pt x="6" y="35"/>
                        <a:pt x="14" y="44"/>
                        <a:pt x="25" y="44"/>
                      </a:cubicBezTo>
                      <a:cubicBezTo>
                        <a:pt x="35" y="44"/>
                        <a:pt x="44" y="35"/>
                        <a:pt x="44" y="25"/>
                      </a:cubicBezTo>
                      <a:cubicBezTo>
                        <a:pt x="44" y="15"/>
                        <a:pt x="35" y="6"/>
                        <a:pt x="25" y="6"/>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43" name="Freeform 141"/>
                <p:cNvSpPr>
                  <a:spLocks noEditPoints="1"/>
                </p:cNvSpPr>
                <p:nvPr/>
              </p:nvSpPr>
              <p:spPr bwMode="auto">
                <a:xfrm>
                  <a:off x="16268701" y="641350"/>
                  <a:ext cx="184150" cy="187325"/>
                </a:xfrm>
                <a:custGeom>
                  <a:avLst/>
                  <a:gdLst/>
                  <a:ahLst/>
                  <a:cxnLst>
                    <a:cxn ang="0">
                      <a:pos x="24" y="50"/>
                    </a:cxn>
                    <a:cxn ang="0">
                      <a:pos x="0" y="25"/>
                    </a:cxn>
                    <a:cxn ang="0">
                      <a:pos x="24" y="0"/>
                    </a:cxn>
                    <a:cxn ang="0">
                      <a:pos x="49" y="25"/>
                    </a:cxn>
                    <a:cxn ang="0">
                      <a:pos x="24" y="50"/>
                    </a:cxn>
                    <a:cxn ang="0">
                      <a:pos x="24" y="6"/>
                    </a:cxn>
                    <a:cxn ang="0">
                      <a:pos x="6" y="25"/>
                    </a:cxn>
                    <a:cxn ang="0">
                      <a:pos x="24" y="44"/>
                    </a:cxn>
                    <a:cxn ang="0">
                      <a:pos x="43" y="25"/>
                    </a:cxn>
                    <a:cxn ang="0">
                      <a:pos x="24" y="6"/>
                    </a:cxn>
                  </a:cxnLst>
                  <a:rect l="0" t="0" r="r" b="b"/>
                  <a:pathLst>
                    <a:path w="49" h="50">
                      <a:moveTo>
                        <a:pt x="24" y="50"/>
                      </a:moveTo>
                      <a:cubicBezTo>
                        <a:pt x="11" y="50"/>
                        <a:pt x="0" y="39"/>
                        <a:pt x="0" y="25"/>
                      </a:cubicBezTo>
                      <a:cubicBezTo>
                        <a:pt x="0" y="11"/>
                        <a:pt x="11" y="0"/>
                        <a:pt x="24" y="0"/>
                      </a:cubicBezTo>
                      <a:cubicBezTo>
                        <a:pt x="38" y="0"/>
                        <a:pt x="49" y="11"/>
                        <a:pt x="49" y="25"/>
                      </a:cubicBezTo>
                      <a:cubicBezTo>
                        <a:pt x="49" y="39"/>
                        <a:pt x="38" y="50"/>
                        <a:pt x="24" y="50"/>
                      </a:cubicBezTo>
                      <a:close/>
                      <a:moveTo>
                        <a:pt x="24" y="6"/>
                      </a:moveTo>
                      <a:cubicBezTo>
                        <a:pt x="14" y="6"/>
                        <a:pt x="6" y="15"/>
                        <a:pt x="6" y="25"/>
                      </a:cubicBezTo>
                      <a:cubicBezTo>
                        <a:pt x="6" y="35"/>
                        <a:pt x="14" y="44"/>
                        <a:pt x="24" y="44"/>
                      </a:cubicBezTo>
                      <a:cubicBezTo>
                        <a:pt x="35" y="44"/>
                        <a:pt x="43" y="35"/>
                        <a:pt x="43" y="25"/>
                      </a:cubicBezTo>
                      <a:cubicBezTo>
                        <a:pt x="43" y="15"/>
                        <a:pt x="35" y="6"/>
                        <a:pt x="24" y="6"/>
                      </a:cubicBez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nvGrpSpPr>
              <p:cNvPr id="283" name="组合 282"/>
              <p:cNvGrpSpPr/>
              <p:nvPr/>
            </p:nvGrpSpPr>
            <p:grpSpPr>
              <a:xfrm flipH="1" flipV="1">
                <a:off x="2706970" y="2281456"/>
                <a:ext cx="130127" cy="113104"/>
                <a:chOff x="693738" y="4216400"/>
                <a:chExt cx="174625" cy="184150"/>
              </a:xfrm>
              <a:grpFill/>
            </p:grpSpPr>
            <p:sp>
              <p:nvSpPr>
                <p:cNvPr id="287" name="Freeform 285"/>
                <p:cNvSpPr>
                  <a:spLocks/>
                </p:cNvSpPr>
                <p:nvPr/>
              </p:nvSpPr>
              <p:spPr bwMode="auto">
                <a:xfrm>
                  <a:off x="693738" y="4216400"/>
                  <a:ext cx="174625" cy="184150"/>
                </a:xfrm>
                <a:custGeom>
                  <a:avLst/>
                  <a:gdLst/>
                  <a:ahLst/>
                  <a:cxnLst>
                    <a:cxn ang="0">
                      <a:pos x="108" y="116"/>
                    </a:cxn>
                    <a:cxn ang="0">
                      <a:pos x="98" y="116"/>
                    </a:cxn>
                    <a:cxn ang="0">
                      <a:pos x="87" y="114"/>
                    </a:cxn>
                    <a:cxn ang="0">
                      <a:pos x="76" y="111"/>
                    </a:cxn>
                    <a:cxn ang="0">
                      <a:pos x="66" y="108"/>
                    </a:cxn>
                    <a:cxn ang="0">
                      <a:pos x="57" y="103"/>
                    </a:cxn>
                    <a:cxn ang="0">
                      <a:pos x="47" y="97"/>
                    </a:cxn>
                    <a:cxn ang="0">
                      <a:pos x="39" y="90"/>
                    </a:cxn>
                    <a:cxn ang="0">
                      <a:pos x="31" y="82"/>
                    </a:cxn>
                    <a:cxn ang="0">
                      <a:pos x="26" y="77"/>
                    </a:cxn>
                    <a:cxn ang="0">
                      <a:pos x="21" y="69"/>
                    </a:cxn>
                    <a:cxn ang="0">
                      <a:pos x="15" y="61"/>
                    </a:cxn>
                    <a:cxn ang="0">
                      <a:pos x="10" y="51"/>
                    </a:cxn>
                    <a:cxn ang="0">
                      <a:pos x="7" y="43"/>
                    </a:cxn>
                    <a:cxn ang="0">
                      <a:pos x="3" y="34"/>
                    </a:cxn>
                    <a:cxn ang="0">
                      <a:pos x="2" y="24"/>
                    </a:cxn>
                    <a:cxn ang="0">
                      <a:pos x="0" y="13"/>
                    </a:cxn>
                    <a:cxn ang="0">
                      <a:pos x="2" y="0"/>
                    </a:cxn>
                    <a:cxn ang="0">
                      <a:pos x="11" y="1"/>
                    </a:cxn>
                    <a:cxn ang="0">
                      <a:pos x="10" y="13"/>
                    </a:cxn>
                    <a:cxn ang="0">
                      <a:pos x="11" y="22"/>
                    </a:cxn>
                    <a:cxn ang="0">
                      <a:pos x="13" y="30"/>
                    </a:cxn>
                    <a:cxn ang="0">
                      <a:pos x="16" y="40"/>
                    </a:cxn>
                    <a:cxn ang="0">
                      <a:pos x="20" y="48"/>
                    </a:cxn>
                    <a:cxn ang="0">
                      <a:pos x="23" y="56"/>
                    </a:cxn>
                    <a:cxn ang="0">
                      <a:pos x="29" y="64"/>
                    </a:cxn>
                    <a:cxn ang="0">
                      <a:pos x="34" y="72"/>
                    </a:cxn>
                    <a:cxn ang="0">
                      <a:pos x="37" y="76"/>
                    </a:cxn>
                    <a:cxn ang="0">
                      <a:pos x="45" y="84"/>
                    </a:cxn>
                    <a:cxn ang="0">
                      <a:pos x="53" y="88"/>
                    </a:cxn>
                    <a:cxn ang="0">
                      <a:pos x="61" y="93"/>
                    </a:cxn>
                    <a:cxn ang="0">
                      <a:pos x="69" y="98"/>
                    </a:cxn>
                    <a:cxn ang="0">
                      <a:pos x="79" y="101"/>
                    </a:cxn>
                    <a:cxn ang="0">
                      <a:pos x="89" y="105"/>
                    </a:cxn>
                    <a:cxn ang="0">
                      <a:pos x="98" y="106"/>
                    </a:cxn>
                    <a:cxn ang="0">
                      <a:pos x="110" y="106"/>
                    </a:cxn>
                    <a:cxn ang="0">
                      <a:pos x="108" y="116"/>
                    </a:cxn>
                  </a:cxnLst>
                  <a:rect l="0" t="0" r="r" b="b"/>
                  <a:pathLst>
                    <a:path w="110" h="116">
                      <a:moveTo>
                        <a:pt x="108" y="116"/>
                      </a:moveTo>
                      <a:lnTo>
                        <a:pt x="98" y="116"/>
                      </a:lnTo>
                      <a:lnTo>
                        <a:pt x="87" y="114"/>
                      </a:lnTo>
                      <a:lnTo>
                        <a:pt x="76" y="111"/>
                      </a:lnTo>
                      <a:lnTo>
                        <a:pt x="66" y="108"/>
                      </a:lnTo>
                      <a:lnTo>
                        <a:pt x="57" y="103"/>
                      </a:lnTo>
                      <a:lnTo>
                        <a:pt x="47" y="97"/>
                      </a:lnTo>
                      <a:lnTo>
                        <a:pt x="39" y="90"/>
                      </a:lnTo>
                      <a:lnTo>
                        <a:pt x="31" y="82"/>
                      </a:lnTo>
                      <a:lnTo>
                        <a:pt x="26" y="77"/>
                      </a:lnTo>
                      <a:lnTo>
                        <a:pt x="21" y="69"/>
                      </a:lnTo>
                      <a:lnTo>
                        <a:pt x="15" y="61"/>
                      </a:lnTo>
                      <a:lnTo>
                        <a:pt x="10" y="51"/>
                      </a:lnTo>
                      <a:lnTo>
                        <a:pt x="7" y="43"/>
                      </a:lnTo>
                      <a:lnTo>
                        <a:pt x="3" y="34"/>
                      </a:lnTo>
                      <a:lnTo>
                        <a:pt x="2" y="24"/>
                      </a:lnTo>
                      <a:lnTo>
                        <a:pt x="0" y="13"/>
                      </a:lnTo>
                      <a:lnTo>
                        <a:pt x="2" y="0"/>
                      </a:lnTo>
                      <a:lnTo>
                        <a:pt x="11" y="1"/>
                      </a:lnTo>
                      <a:lnTo>
                        <a:pt x="10" y="13"/>
                      </a:lnTo>
                      <a:lnTo>
                        <a:pt x="11" y="22"/>
                      </a:lnTo>
                      <a:lnTo>
                        <a:pt x="13" y="30"/>
                      </a:lnTo>
                      <a:lnTo>
                        <a:pt x="16" y="40"/>
                      </a:lnTo>
                      <a:lnTo>
                        <a:pt x="20" y="48"/>
                      </a:lnTo>
                      <a:lnTo>
                        <a:pt x="23" y="56"/>
                      </a:lnTo>
                      <a:lnTo>
                        <a:pt x="29" y="64"/>
                      </a:lnTo>
                      <a:lnTo>
                        <a:pt x="34" y="72"/>
                      </a:lnTo>
                      <a:lnTo>
                        <a:pt x="37" y="76"/>
                      </a:lnTo>
                      <a:lnTo>
                        <a:pt x="45" y="84"/>
                      </a:lnTo>
                      <a:lnTo>
                        <a:pt x="53" y="88"/>
                      </a:lnTo>
                      <a:lnTo>
                        <a:pt x="61" y="93"/>
                      </a:lnTo>
                      <a:lnTo>
                        <a:pt x="69" y="98"/>
                      </a:lnTo>
                      <a:lnTo>
                        <a:pt x="79" y="101"/>
                      </a:lnTo>
                      <a:lnTo>
                        <a:pt x="89" y="105"/>
                      </a:lnTo>
                      <a:lnTo>
                        <a:pt x="98" y="106"/>
                      </a:lnTo>
                      <a:lnTo>
                        <a:pt x="110" y="106"/>
                      </a:lnTo>
                      <a:lnTo>
                        <a:pt x="108" y="116"/>
                      </a:ln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88" name="Freeform 286"/>
                <p:cNvSpPr>
                  <a:spLocks/>
                </p:cNvSpPr>
                <p:nvPr/>
              </p:nvSpPr>
              <p:spPr bwMode="auto">
                <a:xfrm>
                  <a:off x="760413" y="4224338"/>
                  <a:ext cx="95250" cy="109538"/>
                </a:xfrm>
                <a:custGeom>
                  <a:avLst/>
                  <a:gdLst/>
                  <a:ahLst/>
                  <a:cxnLst>
                    <a:cxn ang="0">
                      <a:pos x="58" y="69"/>
                    </a:cxn>
                    <a:cxn ang="0">
                      <a:pos x="53" y="67"/>
                    </a:cxn>
                    <a:cxn ang="0">
                      <a:pos x="48" y="67"/>
                    </a:cxn>
                    <a:cxn ang="0">
                      <a:pos x="42" y="66"/>
                    </a:cxn>
                    <a:cxn ang="0">
                      <a:pos x="35" y="62"/>
                    </a:cxn>
                    <a:cxn ang="0">
                      <a:pos x="26" y="56"/>
                    </a:cxn>
                    <a:cxn ang="0">
                      <a:pos x="21" y="53"/>
                    </a:cxn>
                    <a:cxn ang="0">
                      <a:pos x="11" y="40"/>
                    </a:cxn>
                    <a:cxn ang="0">
                      <a:pos x="8" y="37"/>
                    </a:cxn>
                    <a:cxn ang="0">
                      <a:pos x="5" y="25"/>
                    </a:cxn>
                    <a:cxn ang="0">
                      <a:pos x="0" y="8"/>
                    </a:cxn>
                    <a:cxn ang="0">
                      <a:pos x="2" y="0"/>
                    </a:cxn>
                    <a:cxn ang="0">
                      <a:pos x="11" y="0"/>
                    </a:cxn>
                    <a:cxn ang="0">
                      <a:pos x="11" y="8"/>
                    </a:cxn>
                    <a:cxn ang="0">
                      <a:pos x="13" y="22"/>
                    </a:cxn>
                    <a:cxn ang="0">
                      <a:pos x="18" y="32"/>
                    </a:cxn>
                    <a:cxn ang="0">
                      <a:pos x="19" y="35"/>
                    </a:cxn>
                    <a:cxn ang="0">
                      <a:pos x="27" y="46"/>
                    </a:cxn>
                    <a:cxn ang="0">
                      <a:pos x="32" y="48"/>
                    </a:cxn>
                    <a:cxn ang="0">
                      <a:pos x="40" y="54"/>
                    </a:cxn>
                    <a:cxn ang="0">
                      <a:pos x="45" y="56"/>
                    </a:cxn>
                    <a:cxn ang="0">
                      <a:pos x="55" y="59"/>
                    </a:cxn>
                    <a:cxn ang="0">
                      <a:pos x="60" y="59"/>
                    </a:cxn>
                    <a:cxn ang="0">
                      <a:pos x="58" y="69"/>
                    </a:cxn>
                  </a:cxnLst>
                  <a:rect l="0" t="0" r="r" b="b"/>
                  <a:pathLst>
                    <a:path w="60" h="69">
                      <a:moveTo>
                        <a:pt x="58" y="69"/>
                      </a:moveTo>
                      <a:lnTo>
                        <a:pt x="53" y="67"/>
                      </a:lnTo>
                      <a:lnTo>
                        <a:pt x="48" y="67"/>
                      </a:lnTo>
                      <a:lnTo>
                        <a:pt x="42" y="66"/>
                      </a:lnTo>
                      <a:lnTo>
                        <a:pt x="35" y="62"/>
                      </a:lnTo>
                      <a:lnTo>
                        <a:pt x="26" y="56"/>
                      </a:lnTo>
                      <a:lnTo>
                        <a:pt x="21" y="53"/>
                      </a:lnTo>
                      <a:lnTo>
                        <a:pt x="11" y="40"/>
                      </a:lnTo>
                      <a:lnTo>
                        <a:pt x="8" y="37"/>
                      </a:lnTo>
                      <a:lnTo>
                        <a:pt x="5" y="25"/>
                      </a:lnTo>
                      <a:lnTo>
                        <a:pt x="0" y="8"/>
                      </a:lnTo>
                      <a:lnTo>
                        <a:pt x="2" y="0"/>
                      </a:lnTo>
                      <a:lnTo>
                        <a:pt x="11" y="0"/>
                      </a:lnTo>
                      <a:lnTo>
                        <a:pt x="11" y="8"/>
                      </a:lnTo>
                      <a:lnTo>
                        <a:pt x="13" y="22"/>
                      </a:lnTo>
                      <a:lnTo>
                        <a:pt x="18" y="32"/>
                      </a:lnTo>
                      <a:lnTo>
                        <a:pt x="19" y="35"/>
                      </a:lnTo>
                      <a:lnTo>
                        <a:pt x="27" y="46"/>
                      </a:lnTo>
                      <a:lnTo>
                        <a:pt x="32" y="48"/>
                      </a:lnTo>
                      <a:lnTo>
                        <a:pt x="40" y="54"/>
                      </a:lnTo>
                      <a:lnTo>
                        <a:pt x="45" y="56"/>
                      </a:lnTo>
                      <a:lnTo>
                        <a:pt x="55" y="59"/>
                      </a:lnTo>
                      <a:lnTo>
                        <a:pt x="60" y="59"/>
                      </a:lnTo>
                      <a:lnTo>
                        <a:pt x="58" y="69"/>
                      </a:lnTo>
                      <a:close/>
                    </a:path>
                  </a:pathLst>
                </a:custGeom>
                <a:grpFill/>
                <a:ln w="6350">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grpSp>
          <p:nvGrpSpPr>
            <p:cNvPr id="400" name="组合 373"/>
            <p:cNvGrpSpPr>
              <a:grpSpLocks/>
            </p:cNvGrpSpPr>
            <p:nvPr/>
          </p:nvGrpSpPr>
          <p:grpSpPr>
            <a:xfrm>
              <a:off x="3973404" y="1656068"/>
              <a:ext cx="360000" cy="360000"/>
              <a:chOff x="11549063" y="6346826"/>
              <a:chExt cx="627063" cy="646112"/>
            </a:xfrm>
            <a:noFill/>
          </p:grpSpPr>
          <p:sp>
            <p:nvSpPr>
              <p:cNvPr id="401" name="Freeform 518"/>
              <p:cNvSpPr>
                <a:spLocks/>
              </p:cNvSpPr>
              <p:nvPr/>
            </p:nvSpPr>
            <p:spPr bwMode="auto">
              <a:xfrm>
                <a:off x="11676063" y="6346826"/>
                <a:ext cx="500063" cy="385763"/>
              </a:xfrm>
              <a:custGeom>
                <a:avLst/>
                <a:gdLst/>
                <a:ahLst/>
                <a:cxnLst>
                  <a:cxn ang="0">
                    <a:pos x="138" y="121"/>
                  </a:cxn>
                  <a:cxn ang="0">
                    <a:pos x="138" y="116"/>
                  </a:cxn>
                  <a:cxn ang="0">
                    <a:pos x="152" y="102"/>
                  </a:cxn>
                  <a:cxn ang="0">
                    <a:pos x="139" y="89"/>
                  </a:cxn>
                  <a:cxn ang="0">
                    <a:pos x="136" y="89"/>
                  </a:cxn>
                  <a:cxn ang="0">
                    <a:pos x="136" y="86"/>
                  </a:cxn>
                  <a:cxn ang="0">
                    <a:pos x="137" y="82"/>
                  </a:cxn>
                  <a:cxn ang="0">
                    <a:pos x="104" y="49"/>
                  </a:cxn>
                  <a:cxn ang="0">
                    <a:pos x="95" y="50"/>
                  </a:cxn>
                  <a:cxn ang="0">
                    <a:pos x="92" y="51"/>
                  </a:cxn>
                  <a:cxn ang="0">
                    <a:pos x="92" y="48"/>
                  </a:cxn>
                  <a:cxn ang="0">
                    <a:pos x="43" y="6"/>
                  </a:cxn>
                  <a:cxn ang="0">
                    <a:pos x="4" y="24"/>
                  </a:cxn>
                  <a:cxn ang="0">
                    <a:pos x="0" y="21"/>
                  </a:cxn>
                  <a:cxn ang="0">
                    <a:pos x="43" y="0"/>
                  </a:cxn>
                  <a:cxn ang="0">
                    <a:pos x="96" y="45"/>
                  </a:cxn>
                  <a:cxn ang="0">
                    <a:pos x="104" y="44"/>
                  </a:cxn>
                  <a:cxn ang="0">
                    <a:pos x="142" y="82"/>
                  </a:cxn>
                  <a:cxn ang="0">
                    <a:pos x="142" y="84"/>
                  </a:cxn>
                  <a:cxn ang="0">
                    <a:pos x="157" y="102"/>
                  </a:cxn>
                  <a:cxn ang="0">
                    <a:pos x="138" y="121"/>
                  </a:cxn>
                </a:cxnLst>
                <a:rect l="0" t="0" r="r" b="b"/>
                <a:pathLst>
                  <a:path w="157" h="121">
                    <a:moveTo>
                      <a:pt x="138" y="121"/>
                    </a:moveTo>
                    <a:cubicBezTo>
                      <a:pt x="138" y="116"/>
                      <a:pt x="138" y="116"/>
                      <a:pt x="138" y="116"/>
                    </a:cubicBezTo>
                    <a:cubicBezTo>
                      <a:pt x="146" y="116"/>
                      <a:pt x="152" y="110"/>
                      <a:pt x="152" y="102"/>
                    </a:cubicBezTo>
                    <a:cubicBezTo>
                      <a:pt x="152" y="95"/>
                      <a:pt x="146" y="89"/>
                      <a:pt x="139" y="89"/>
                    </a:cubicBezTo>
                    <a:cubicBezTo>
                      <a:pt x="136" y="89"/>
                      <a:pt x="136" y="89"/>
                      <a:pt x="136" y="89"/>
                    </a:cubicBezTo>
                    <a:cubicBezTo>
                      <a:pt x="136" y="86"/>
                      <a:pt x="136" y="86"/>
                      <a:pt x="136" y="86"/>
                    </a:cubicBezTo>
                    <a:cubicBezTo>
                      <a:pt x="137" y="85"/>
                      <a:pt x="137" y="83"/>
                      <a:pt x="137" y="82"/>
                    </a:cubicBezTo>
                    <a:cubicBezTo>
                      <a:pt x="137" y="64"/>
                      <a:pt x="122" y="49"/>
                      <a:pt x="104" y="49"/>
                    </a:cubicBezTo>
                    <a:cubicBezTo>
                      <a:pt x="101" y="49"/>
                      <a:pt x="98" y="50"/>
                      <a:pt x="95" y="50"/>
                    </a:cubicBezTo>
                    <a:cubicBezTo>
                      <a:pt x="92" y="51"/>
                      <a:pt x="92" y="51"/>
                      <a:pt x="92" y="51"/>
                    </a:cubicBezTo>
                    <a:cubicBezTo>
                      <a:pt x="92" y="48"/>
                      <a:pt x="92" y="48"/>
                      <a:pt x="92" y="48"/>
                    </a:cubicBezTo>
                    <a:cubicBezTo>
                      <a:pt x="88" y="24"/>
                      <a:pt x="67" y="6"/>
                      <a:pt x="43" y="6"/>
                    </a:cubicBezTo>
                    <a:cubicBezTo>
                      <a:pt x="28" y="6"/>
                      <a:pt x="13" y="12"/>
                      <a:pt x="4" y="24"/>
                    </a:cubicBezTo>
                    <a:cubicBezTo>
                      <a:pt x="0" y="21"/>
                      <a:pt x="0" y="21"/>
                      <a:pt x="0" y="21"/>
                    </a:cubicBezTo>
                    <a:cubicBezTo>
                      <a:pt x="10" y="8"/>
                      <a:pt x="26" y="0"/>
                      <a:pt x="43" y="0"/>
                    </a:cubicBezTo>
                    <a:cubicBezTo>
                      <a:pt x="69" y="0"/>
                      <a:pt x="91" y="19"/>
                      <a:pt x="96" y="45"/>
                    </a:cubicBezTo>
                    <a:cubicBezTo>
                      <a:pt x="99" y="44"/>
                      <a:pt x="101" y="44"/>
                      <a:pt x="104" y="44"/>
                    </a:cubicBezTo>
                    <a:cubicBezTo>
                      <a:pt x="125" y="44"/>
                      <a:pt x="142" y="61"/>
                      <a:pt x="142" y="82"/>
                    </a:cubicBezTo>
                    <a:cubicBezTo>
                      <a:pt x="142" y="83"/>
                      <a:pt x="142" y="83"/>
                      <a:pt x="142" y="84"/>
                    </a:cubicBezTo>
                    <a:cubicBezTo>
                      <a:pt x="151" y="86"/>
                      <a:pt x="157" y="93"/>
                      <a:pt x="157" y="102"/>
                    </a:cubicBezTo>
                    <a:cubicBezTo>
                      <a:pt x="157" y="113"/>
                      <a:pt x="149" y="121"/>
                      <a:pt x="138" y="121"/>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2" name="Line 519"/>
              <p:cNvSpPr>
                <a:spLocks noChangeShapeType="1"/>
              </p:cNvSpPr>
              <p:nvPr/>
            </p:nvSpPr>
            <p:spPr bwMode="auto">
              <a:xfrm>
                <a:off x="12112625" y="6726238"/>
                <a:ext cx="1588" cy="1588"/>
              </a:xfrm>
              <a:prstGeom prst="line">
                <a:avLst/>
              </a:prstGeom>
              <a:grpFill/>
              <a:ln w="3175" cap="flat">
                <a:solidFill>
                  <a:schemeClr val="bg2"/>
                </a:solidFill>
                <a:prstDash val="solid"/>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3" name="Freeform 520"/>
              <p:cNvSpPr>
                <a:spLocks/>
              </p:cNvSpPr>
              <p:nvPr/>
            </p:nvSpPr>
            <p:spPr bwMode="auto">
              <a:xfrm>
                <a:off x="11549063" y="6548438"/>
                <a:ext cx="315913" cy="184150"/>
              </a:xfrm>
              <a:custGeom>
                <a:avLst/>
                <a:gdLst/>
                <a:ahLst/>
                <a:cxnLst>
                  <a:cxn ang="0">
                    <a:pos x="99" y="58"/>
                  </a:cxn>
                  <a:cxn ang="0">
                    <a:pos x="34" y="58"/>
                  </a:cxn>
                  <a:cxn ang="0">
                    <a:pos x="0" y="24"/>
                  </a:cxn>
                  <a:cxn ang="0">
                    <a:pos x="10" y="0"/>
                  </a:cxn>
                  <a:cxn ang="0">
                    <a:pos x="14" y="3"/>
                  </a:cxn>
                  <a:cxn ang="0">
                    <a:pos x="5" y="24"/>
                  </a:cxn>
                  <a:cxn ang="0">
                    <a:pos x="34" y="53"/>
                  </a:cxn>
                  <a:cxn ang="0">
                    <a:pos x="99" y="53"/>
                  </a:cxn>
                  <a:cxn ang="0">
                    <a:pos x="99" y="58"/>
                  </a:cxn>
                </a:cxnLst>
                <a:rect l="0" t="0" r="r" b="b"/>
                <a:pathLst>
                  <a:path w="99" h="58">
                    <a:moveTo>
                      <a:pt x="99" y="58"/>
                    </a:moveTo>
                    <a:cubicBezTo>
                      <a:pt x="34" y="58"/>
                      <a:pt x="34" y="58"/>
                      <a:pt x="34" y="58"/>
                    </a:cubicBezTo>
                    <a:cubicBezTo>
                      <a:pt x="15" y="58"/>
                      <a:pt x="0" y="43"/>
                      <a:pt x="0" y="24"/>
                    </a:cubicBezTo>
                    <a:cubicBezTo>
                      <a:pt x="0" y="15"/>
                      <a:pt x="4" y="6"/>
                      <a:pt x="10" y="0"/>
                    </a:cubicBezTo>
                    <a:cubicBezTo>
                      <a:pt x="14" y="3"/>
                      <a:pt x="14" y="3"/>
                      <a:pt x="14" y="3"/>
                    </a:cubicBezTo>
                    <a:cubicBezTo>
                      <a:pt x="8" y="9"/>
                      <a:pt x="5" y="16"/>
                      <a:pt x="5" y="24"/>
                    </a:cubicBezTo>
                    <a:cubicBezTo>
                      <a:pt x="5" y="40"/>
                      <a:pt x="18" y="53"/>
                      <a:pt x="34" y="53"/>
                    </a:cubicBezTo>
                    <a:cubicBezTo>
                      <a:pt x="99" y="53"/>
                      <a:pt x="99" y="53"/>
                      <a:pt x="99" y="53"/>
                    </a:cubicBezTo>
                    <a:lnTo>
                      <a:pt x="99" y="58"/>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4" name="Freeform 521"/>
              <p:cNvSpPr>
                <a:spLocks noEditPoints="1"/>
              </p:cNvSpPr>
              <p:nvPr/>
            </p:nvSpPr>
            <p:spPr bwMode="auto">
              <a:xfrm>
                <a:off x="11564938" y="6926263"/>
                <a:ext cx="85725" cy="66675"/>
              </a:xfrm>
              <a:custGeom>
                <a:avLst/>
                <a:gdLst/>
                <a:ahLst/>
                <a:cxnLst>
                  <a:cxn ang="0">
                    <a:pos x="8" y="21"/>
                  </a:cxn>
                  <a:cxn ang="0">
                    <a:pos x="1" y="16"/>
                  </a:cxn>
                  <a:cxn ang="0">
                    <a:pos x="11" y="2"/>
                  </a:cxn>
                  <a:cxn ang="0">
                    <a:pos x="19" y="0"/>
                  </a:cxn>
                  <a:cxn ang="0">
                    <a:pos x="26" y="5"/>
                  </a:cxn>
                  <a:cxn ang="0">
                    <a:pos x="16" y="19"/>
                  </a:cxn>
                  <a:cxn ang="0">
                    <a:pos x="8" y="21"/>
                  </a:cxn>
                  <a:cxn ang="0">
                    <a:pos x="19" y="5"/>
                  </a:cxn>
                  <a:cxn ang="0">
                    <a:pos x="13" y="7"/>
                  </a:cxn>
                  <a:cxn ang="0">
                    <a:pos x="6" y="15"/>
                  </a:cxn>
                  <a:cxn ang="0">
                    <a:pos x="8" y="16"/>
                  </a:cxn>
                  <a:cxn ang="0">
                    <a:pos x="14" y="14"/>
                  </a:cxn>
                  <a:cxn ang="0">
                    <a:pos x="21" y="6"/>
                  </a:cxn>
                  <a:cxn ang="0">
                    <a:pos x="19" y="5"/>
                  </a:cxn>
                </a:cxnLst>
                <a:rect l="0" t="0" r="r" b="b"/>
                <a:pathLst>
                  <a:path w="27" h="21">
                    <a:moveTo>
                      <a:pt x="8" y="21"/>
                    </a:moveTo>
                    <a:cubicBezTo>
                      <a:pt x="4" y="21"/>
                      <a:pt x="1" y="19"/>
                      <a:pt x="1" y="16"/>
                    </a:cubicBezTo>
                    <a:cubicBezTo>
                      <a:pt x="0" y="11"/>
                      <a:pt x="4" y="5"/>
                      <a:pt x="11" y="2"/>
                    </a:cubicBezTo>
                    <a:cubicBezTo>
                      <a:pt x="14" y="1"/>
                      <a:pt x="16" y="0"/>
                      <a:pt x="19" y="0"/>
                    </a:cubicBezTo>
                    <a:cubicBezTo>
                      <a:pt x="23" y="0"/>
                      <a:pt x="26" y="2"/>
                      <a:pt x="26" y="5"/>
                    </a:cubicBezTo>
                    <a:cubicBezTo>
                      <a:pt x="27" y="10"/>
                      <a:pt x="23" y="16"/>
                      <a:pt x="16" y="19"/>
                    </a:cubicBezTo>
                    <a:cubicBezTo>
                      <a:pt x="13" y="20"/>
                      <a:pt x="11" y="21"/>
                      <a:pt x="8" y="21"/>
                    </a:cubicBezTo>
                    <a:close/>
                    <a:moveTo>
                      <a:pt x="19" y="5"/>
                    </a:moveTo>
                    <a:cubicBezTo>
                      <a:pt x="17" y="5"/>
                      <a:pt x="15" y="6"/>
                      <a:pt x="13" y="7"/>
                    </a:cubicBezTo>
                    <a:cubicBezTo>
                      <a:pt x="8" y="9"/>
                      <a:pt x="6" y="13"/>
                      <a:pt x="6" y="15"/>
                    </a:cubicBezTo>
                    <a:cubicBezTo>
                      <a:pt x="6" y="16"/>
                      <a:pt x="8" y="16"/>
                      <a:pt x="8" y="16"/>
                    </a:cubicBezTo>
                    <a:cubicBezTo>
                      <a:pt x="10" y="16"/>
                      <a:pt x="12" y="15"/>
                      <a:pt x="14" y="14"/>
                    </a:cubicBezTo>
                    <a:cubicBezTo>
                      <a:pt x="19" y="12"/>
                      <a:pt x="21" y="8"/>
                      <a:pt x="21" y="6"/>
                    </a:cubicBezTo>
                    <a:cubicBezTo>
                      <a:pt x="21" y="5"/>
                      <a:pt x="19" y="5"/>
                      <a:pt x="19"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5" name="Rectangle 522"/>
              <p:cNvSpPr>
                <a:spLocks noChangeArrowheads="1"/>
              </p:cNvSpPr>
              <p:nvPr/>
            </p:nvSpPr>
            <p:spPr bwMode="auto">
              <a:xfrm>
                <a:off x="11631613" y="6818313"/>
                <a:ext cx="15875" cy="127000"/>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6" name="Freeform 523"/>
              <p:cNvSpPr>
                <a:spLocks noEditPoints="1"/>
              </p:cNvSpPr>
              <p:nvPr/>
            </p:nvSpPr>
            <p:spPr bwMode="auto">
              <a:xfrm>
                <a:off x="11703050" y="6894513"/>
                <a:ext cx="85725" cy="63500"/>
              </a:xfrm>
              <a:custGeom>
                <a:avLst/>
                <a:gdLst/>
                <a:ahLst/>
                <a:cxnLst>
                  <a:cxn ang="0">
                    <a:pos x="8" y="20"/>
                  </a:cxn>
                  <a:cxn ang="0">
                    <a:pos x="1" y="15"/>
                  </a:cxn>
                  <a:cxn ang="0">
                    <a:pos x="11" y="1"/>
                  </a:cxn>
                  <a:cxn ang="0">
                    <a:pos x="19" y="0"/>
                  </a:cxn>
                  <a:cxn ang="0">
                    <a:pos x="26" y="5"/>
                  </a:cxn>
                  <a:cxn ang="0">
                    <a:pos x="16" y="19"/>
                  </a:cxn>
                  <a:cxn ang="0">
                    <a:pos x="8" y="20"/>
                  </a:cxn>
                  <a:cxn ang="0">
                    <a:pos x="19" y="5"/>
                  </a:cxn>
                  <a:cxn ang="0">
                    <a:pos x="14" y="6"/>
                  </a:cxn>
                  <a:cxn ang="0">
                    <a:pos x="6" y="14"/>
                  </a:cxn>
                  <a:cxn ang="0">
                    <a:pos x="8" y="15"/>
                  </a:cxn>
                  <a:cxn ang="0">
                    <a:pos x="14" y="14"/>
                  </a:cxn>
                  <a:cxn ang="0">
                    <a:pos x="21" y="6"/>
                  </a:cxn>
                  <a:cxn ang="0">
                    <a:pos x="19" y="5"/>
                  </a:cxn>
                </a:cxnLst>
                <a:rect l="0" t="0" r="r" b="b"/>
                <a:pathLst>
                  <a:path w="27" h="20">
                    <a:moveTo>
                      <a:pt x="8" y="20"/>
                    </a:moveTo>
                    <a:cubicBezTo>
                      <a:pt x="4" y="20"/>
                      <a:pt x="2" y="18"/>
                      <a:pt x="1" y="15"/>
                    </a:cubicBezTo>
                    <a:cubicBezTo>
                      <a:pt x="0" y="11"/>
                      <a:pt x="5" y="5"/>
                      <a:pt x="11" y="1"/>
                    </a:cubicBezTo>
                    <a:cubicBezTo>
                      <a:pt x="14" y="0"/>
                      <a:pt x="16" y="0"/>
                      <a:pt x="19" y="0"/>
                    </a:cubicBezTo>
                    <a:cubicBezTo>
                      <a:pt x="23" y="0"/>
                      <a:pt x="26" y="2"/>
                      <a:pt x="26" y="5"/>
                    </a:cubicBezTo>
                    <a:cubicBezTo>
                      <a:pt x="27" y="9"/>
                      <a:pt x="23" y="15"/>
                      <a:pt x="16" y="19"/>
                    </a:cubicBezTo>
                    <a:cubicBezTo>
                      <a:pt x="13" y="20"/>
                      <a:pt x="11" y="20"/>
                      <a:pt x="8" y="20"/>
                    </a:cubicBezTo>
                    <a:close/>
                    <a:moveTo>
                      <a:pt x="19" y="5"/>
                    </a:moveTo>
                    <a:cubicBezTo>
                      <a:pt x="17" y="5"/>
                      <a:pt x="15" y="5"/>
                      <a:pt x="14" y="6"/>
                    </a:cubicBezTo>
                    <a:cubicBezTo>
                      <a:pt x="9" y="9"/>
                      <a:pt x="6" y="13"/>
                      <a:pt x="6" y="14"/>
                    </a:cubicBezTo>
                    <a:cubicBezTo>
                      <a:pt x="6" y="15"/>
                      <a:pt x="8" y="15"/>
                      <a:pt x="8" y="15"/>
                    </a:cubicBezTo>
                    <a:cubicBezTo>
                      <a:pt x="10" y="15"/>
                      <a:pt x="12" y="15"/>
                      <a:pt x="14" y="14"/>
                    </a:cubicBezTo>
                    <a:cubicBezTo>
                      <a:pt x="19" y="12"/>
                      <a:pt x="21" y="7"/>
                      <a:pt x="21" y="6"/>
                    </a:cubicBezTo>
                    <a:cubicBezTo>
                      <a:pt x="21" y="5"/>
                      <a:pt x="19" y="5"/>
                      <a:pt x="19"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7" name="Rectangle 524"/>
              <p:cNvSpPr>
                <a:spLocks noChangeArrowheads="1"/>
              </p:cNvSpPr>
              <p:nvPr/>
            </p:nvSpPr>
            <p:spPr bwMode="auto">
              <a:xfrm>
                <a:off x="11769725" y="6783388"/>
                <a:ext cx="15875" cy="127000"/>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8" name="Freeform 525"/>
              <p:cNvSpPr>
                <a:spLocks noEditPoints="1"/>
              </p:cNvSpPr>
              <p:nvPr/>
            </p:nvSpPr>
            <p:spPr bwMode="auto">
              <a:xfrm>
                <a:off x="11631613" y="6773863"/>
                <a:ext cx="153988" cy="98425"/>
              </a:xfrm>
              <a:custGeom>
                <a:avLst/>
                <a:gdLst/>
                <a:ahLst/>
                <a:cxnLst>
                  <a:cxn ang="0">
                    <a:pos x="0" y="62"/>
                  </a:cxn>
                  <a:cxn ang="0">
                    <a:pos x="0" y="24"/>
                  </a:cxn>
                  <a:cxn ang="0">
                    <a:pos x="97" y="0"/>
                  </a:cxn>
                  <a:cxn ang="0">
                    <a:pos x="97" y="38"/>
                  </a:cxn>
                  <a:cxn ang="0">
                    <a:pos x="0" y="62"/>
                  </a:cxn>
                  <a:cxn ang="0">
                    <a:pos x="10" y="32"/>
                  </a:cxn>
                  <a:cxn ang="0">
                    <a:pos x="10" y="48"/>
                  </a:cxn>
                  <a:cxn ang="0">
                    <a:pos x="87" y="30"/>
                  </a:cxn>
                  <a:cxn ang="0">
                    <a:pos x="87" y="14"/>
                  </a:cxn>
                  <a:cxn ang="0">
                    <a:pos x="10" y="32"/>
                  </a:cxn>
                </a:cxnLst>
                <a:rect l="0" t="0" r="r" b="b"/>
                <a:pathLst>
                  <a:path w="97" h="62">
                    <a:moveTo>
                      <a:pt x="0" y="62"/>
                    </a:moveTo>
                    <a:lnTo>
                      <a:pt x="0" y="24"/>
                    </a:lnTo>
                    <a:lnTo>
                      <a:pt x="97" y="0"/>
                    </a:lnTo>
                    <a:lnTo>
                      <a:pt x="97" y="38"/>
                    </a:lnTo>
                    <a:lnTo>
                      <a:pt x="0" y="62"/>
                    </a:lnTo>
                    <a:close/>
                    <a:moveTo>
                      <a:pt x="10" y="32"/>
                    </a:moveTo>
                    <a:lnTo>
                      <a:pt x="10" y="48"/>
                    </a:lnTo>
                    <a:lnTo>
                      <a:pt x="87" y="30"/>
                    </a:lnTo>
                    <a:lnTo>
                      <a:pt x="87" y="14"/>
                    </a:lnTo>
                    <a:lnTo>
                      <a:pt x="10" y="32"/>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09" name="Freeform 526"/>
              <p:cNvSpPr>
                <a:spLocks noEditPoints="1"/>
              </p:cNvSpPr>
              <p:nvPr/>
            </p:nvSpPr>
            <p:spPr bwMode="auto">
              <a:xfrm>
                <a:off x="11564938" y="6926263"/>
                <a:ext cx="85725" cy="66675"/>
              </a:xfrm>
              <a:custGeom>
                <a:avLst/>
                <a:gdLst/>
                <a:ahLst/>
                <a:cxnLst>
                  <a:cxn ang="0">
                    <a:pos x="8" y="21"/>
                  </a:cxn>
                  <a:cxn ang="0">
                    <a:pos x="1" y="16"/>
                  </a:cxn>
                  <a:cxn ang="0">
                    <a:pos x="11" y="2"/>
                  </a:cxn>
                  <a:cxn ang="0">
                    <a:pos x="19" y="0"/>
                  </a:cxn>
                  <a:cxn ang="0">
                    <a:pos x="26" y="5"/>
                  </a:cxn>
                  <a:cxn ang="0">
                    <a:pos x="16" y="19"/>
                  </a:cxn>
                  <a:cxn ang="0">
                    <a:pos x="8" y="21"/>
                  </a:cxn>
                  <a:cxn ang="0">
                    <a:pos x="19" y="5"/>
                  </a:cxn>
                  <a:cxn ang="0">
                    <a:pos x="13" y="7"/>
                  </a:cxn>
                  <a:cxn ang="0">
                    <a:pos x="6" y="15"/>
                  </a:cxn>
                  <a:cxn ang="0">
                    <a:pos x="8" y="16"/>
                  </a:cxn>
                  <a:cxn ang="0">
                    <a:pos x="14" y="14"/>
                  </a:cxn>
                  <a:cxn ang="0">
                    <a:pos x="21" y="6"/>
                  </a:cxn>
                  <a:cxn ang="0">
                    <a:pos x="19" y="5"/>
                  </a:cxn>
                </a:cxnLst>
                <a:rect l="0" t="0" r="r" b="b"/>
                <a:pathLst>
                  <a:path w="27" h="21">
                    <a:moveTo>
                      <a:pt x="8" y="21"/>
                    </a:moveTo>
                    <a:cubicBezTo>
                      <a:pt x="4" y="21"/>
                      <a:pt x="1" y="19"/>
                      <a:pt x="1" y="16"/>
                    </a:cubicBezTo>
                    <a:cubicBezTo>
                      <a:pt x="0" y="11"/>
                      <a:pt x="4" y="5"/>
                      <a:pt x="11" y="2"/>
                    </a:cubicBezTo>
                    <a:cubicBezTo>
                      <a:pt x="14" y="1"/>
                      <a:pt x="16" y="0"/>
                      <a:pt x="19" y="0"/>
                    </a:cubicBezTo>
                    <a:cubicBezTo>
                      <a:pt x="23" y="0"/>
                      <a:pt x="26" y="2"/>
                      <a:pt x="26" y="5"/>
                    </a:cubicBezTo>
                    <a:cubicBezTo>
                      <a:pt x="27" y="10"/>
                      <a:pt x="23" y="16"/>
                      <a:pt x="16" y="19"/>
                    </a:cubicBezTo>
                    <a:cubicBezTo>
                      <a:pt x="13" y="20"/>
                      <a:pt x="11" y="21"/>
                      <a:pt x="8" y="21"/>
                    </a:cubicBezTo>
                    <a:close/>
                    <a:moveTo>
                      <a:pt x="19" y="5"/>
                    </a:moveTo>
                    <a:cubicBezTo>
                      <a:pt x="17" y="5"/>
                      <a:pt x="15" y="6"/>
                      <a:pt x="13" y="7"/>
                    </a:cubicBezTo>
                    <a:cubicBezTo>
                      <a:pt x="8" y="9"/>
                      <a:pt x="6" y="13"/>
                      <a:pt x="6" y="15"/>
                    </a:cubicBezTo>
                    <a:cubicBezTo>
                      <a:pt x="6" y="16"/>
                      <a:pt x="8" y="16"/>
                      <a:pt x="8" y="16"/>
                    </a:cubicBezTo>
                    <a:cubicBezTo>
                      <a:pt x="10" y="16"/>
                      <a:pt x="12" y="15"/>
                      <a:pt x="14" y="14"/>
                    </a:cubicBezTo>
                    <a:cubicBezTo>
                      <a:pt x="19" y="12"/>
                      <a:pt x="21" y="8"/>
                      <a:pt x="21" y="6"/>
                    </a:cubicBezTo>
                    <a:cubicBezTo>
                      <a:pt x="21" y="5"/>
                      <a:pt x="19" y="5"/>
                      <a:pt x="19"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0" name="Rectangle 527"/>
              <p:cNvSpPr>
                <a:spLocks noChangeArrowheads="1"/>
              </p:cNvSpPr>
              <p:nvPr/>
            </p:nvSpPr>
            <p:spPr bwMode="auto">
              <a:xfrm>
                <a:off x="11631613" y="6818313"/>
                <a:ext cx="15875" cy="127000"/>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1" name="Freeform 528"/>
              <p:cNvSpPr>
                <a:spLocks noEditPoints="1"/>
              </p:cNvSpPr>
              <p:nvPr/>
            </p:nvSpPr>
            <p:spPr bwMode="auto">
              <a:xfrm>
                <a:off x="11703050" y="6894513"/>
                <a:ext cx="85725" cy="63500"/>
              </a:xfrm>
              <a:custGeom>
                <a:avLst/>
                <a:gdLst/>
                <a:ahLst/>
                <a:cxnLst>
                  <a:cxn ang="0">
                    <a:pos x="8" y="20"/>
                  </a:cxn>
                  <a:cxn ang="0">
                    <a:pos x="1" y="15"/>
                  </a:cxn>
                  <a:cxn ang="0">
                    <a:pos x="11" y="1"/>
                  </a:cxn>
                  <a:cxn ang="0">
                    <a:pos x="19" y="0"/>
                  </a:cxn>
                  <a:cxn ang="0">
                    <a:pos x="26" y="5"/>
                  </a:cxn>
                  <a:cxn ang="0">
                    <a:pos x="16" y="19"/>
                  </a:cxn>
                  <a:cxn ang="0">
                    <a:pos x="8" y="20"/>
                  </a:cxn>
                  <a:cxn ang="0">
                    <a:pos x="19" y="5"/>
                  </a:cxn>
                  <a:cxn ang="0">
                    <a:pos x="14" y="6"/>
                  </a:cxn>
                  <a:cxn ang="0">
                    <a:pos x="6" y="14"/>
                  </a:cxn>
                  <a:cxn ang="0">
                    <a:pos x="8" y="15"/>
                  </a:cxn>
                  <a:cxn ang="0">
                    <a:pos x="14" y="14"/>
                  </a:cxn>
                  <a:cxn ang="0">
                    <a:pos x="21" y="6"/>
                  </a:cxn>
                  <a:cxn ang="0">
                    <a:pos x="19" y="5"/>
                  </a:cxn>
                </a:cxnLst>
                <a:rect l="0" t="0" r="r" b="b"/>
                <a:pathLst>
                  <a:path w="27" h="20">
                    <a:moveTo>
                      <a:pt x="8" y="20"/>
                    </a:moveTo>
                    <a:cubicBezTo>
                      <a:pt x="4" y="20"/>
                      <a:pt x="2" y="18"/>
                      <a:pt x="1" y="15"/>
                    </a:cubicBezTo>
                    <a:cubicBezTo>
                      <a:pt x="0" y="11"/>
                      <a:pt x="5" y="5"/>
                      <a:pt x="11" y="1"/>
                    </a:cubicBezTo>
                    <a:cubicBezTo>
                      <a:pt x="14" y="0"/>
                      <a:pt x="16" y="0"/>
                      <a:pt x="19" y="0"/>
                    </a:cubicBezTo>
                    <a:cubicBezTo>
                      <a:pt x="23" y="0"/>
                      <a:pt x="26" y="2"/>
                      <a:pt x="26" y="5"/>
                    </a:cubicBezTo>
                    <a:cubicBezTo>
                      <a:pt x="27" y="9"/>
                      <a:pt x="23" y="15"/>
                      <a:pt x="16" y="19"/>
                    </a:cubicBezTo>
                    <a:cubicBezTo>
                      <a:pt x="13" y="20"/>
                      <a:pt x="11" y="20"/>
                      <a:pt x="8" y="20"/>
                    </a:cubicBezTo>
                    <a:close/>
                    <a:moveTo>
                      <a:pt x="19" y="5"/>
                    </a:moveTo>
                    <a:cubicBezTo>
                      <a:pt x="17" y="5"/>
                      <a:pt x="15" y="5"/>
                      <a:pt x="14" y="6"/>
                    </a:cubicBezTo>
                    <a:cubicBezTo>
                      <a:pt x="9" y="9"/>
                      <a:pt x="6" y="13"/>
                      <a:pt x="6" y="14"/>
                    </a:cubicBezTo>
                    <a:cubicBezTo>
                      <a:pt x="6" y="15"/>
                      <a:pt x="8" y="15"/>
                      <a:pt x="8" y="15"/>
                    </a:cubicBezTo>
                    <a:cubicBezTo>
                      <a:pt x="10" y="15"/>
                      <a:pt x="12" y="15"/>
                      <a:pt x="14" y="14"/>
                    </a:cubicBezTo>
                    <a:cubicBezTo>
                      <a:pt x="19" y="12"/>
                      <a:pt x="21" y="7"/>
                      <a:pt x="21" y="6"/>
                    </a:cubicBezTo>
                    <a:cubicBezTo>
                      <a:pt x="21" y="5"/>
                      <a:pt x="19" y="5"/>
                      <a:pt x="19"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2" name="Rectangle 529"/>
              <p:cNvSpPr>
                <a:spLocks noChangeArrowheads="1"/>
              </p:cNvSpPr>
              <p:nvPr/>
            </p:nvSpPr>
            <p:spPr bwMode="auto">
              <a:xfrm>
                <a:off x="11769725" y="6783388"/>
                <a:ext cx="15875" cy="127000"/>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3" name="Freeform 530"/>
              <p:cNvSpPr>
                <a:spLocks noEditPoints="1"/>
              </p:cNvSpPr>
              <p:nvPr/>
            </p:nvSpPr>
            <p:spPr bwMode="auto">
              <a:xfrm>
                <a:off x="11631613" y="6773863"/>
                <a:ext cx="153988" cy="98425"/>
              </a:xfrm>
              <a:custGeom>
                <a:avLst/>
                <a:gdLst/>
                <a:ahLst/>
                <a:cxnLst>
                  <a:cxn ang="0">
                    <a:pos x="0" y="62"/>
                  </a:cxn>
                  <a:cxn ang="0">
                    <a:pos x="0" y="24"/>
                  </a:cxn>
                  <a:cxn ang="0">
                    <a:pos x="97" y="0"/>
                  </a:cxn>
                  <a:cxn ang="0">
                    <a:pos x="97" y="38"/>
                  </a:cxn>
                  <a:cxn ang="0">
                    <a:pos x="0" y="62"/>
                  </a:cxn>
                  <a:cxn ang="0">
                    <a:pos x="10" y="32"/>
                  </a:cxn>
                  <a:cxn ang="0">
                    <a:pos x="10" y="48"/>
                  </a:cxn>
                  <a:cxn ang="0">
                    <a:pos x="87" y="30"/>
                  </a:cxn>
                  <a:cxn ang="0">
                    <a:pos x="87" y="14"/>
                  </a:cxn>
                  <a:cxn ang="0">
                    <a:pos x="10" y="32"/>
                  </a:cxn>
                </a:cxnLst>
                <a:rect l="0" t="0" r="r" b="b"/>
                <a:pathLst>
                  <a:path w="97" h="62">
                    <a:moveTo>
                      <a:pt x="0" y="62"/>
                    </a:moveTo>
                    <a:lnTo>
                      <a:pt x="0" y="24"/>
                    </a:lnTo>
                    <a:lnTo>
                      <a:pt x="97" y="0"/>
                    </a:lnTo>
                    <a:lnTo>
                      <a:pt x="97" y="38"/>
                    </a:lnTo>
                    <a:lnTo>
                      <a:pt x="0" y="62"/>
                    </a:lnTo>
                    <a:close/>
                    <a:moveTo>
                      <a:pt x="10" y="32"/>
                    </a:moveTo>
                    <a:lnTo>
                      <a:pt x="10" y="48"/>
                    </a:lnTo>
                    <a:lnTo>
                      <a:pt x="87" y="30"/>
                    </a:lnTo>
                    <a:lnTo>
                      <a:pt x="87" y="14"/>
                    </a:lnTo>
                    <a:lnTo>
                      <a:pt x="10" y="32"/>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4" name="Freeform 531"/>
              <p:cNvSpPr>
                <a:spLocks noEditPoints="1"/>
              </p:cNvSpPr>
              <p:nvPr/>
            </p:nvSpPr>
            <p:spPr bwMode="auto">
              <a:xfrm>
                <a:off x="11849100" y="6662738"/>
                <a:ext cx="282575" cy="238125"/>
              </a:xfrm>
              <a:custGeom>
                <a:avLst/>
                <a:gdLst/>
                <a:ahLst/>
                <a:cxnLst>
                  <a:cxn ang="0">
                    <a:pos x="178" y="150"/>
                  </a:cxn>
                  <a:cxn ang="0">
                    <a:pos x="0" y="150"/>
                  </a:cxn>
                  <a:cxn ang="0">
                    <a:pos x="0" y="0"/>
                  </a:cxn>
                  <a:cxn ang="0">
                    <a:pos x="178" y="0"/>
                  </a:cxn>
                  <a:cxn ang="0">
                    <a:pos x="178" y="150"/>
                  </a:cxn>
                  <a:cxn ang="0">
                    <a:pos x="12" y="140"/>
                  </a:cxn>
                  <a:cxn ang="0">
                    <a:pos x="168" y="140"/>
                  </a:cxn>
                  <a:cxn ang="0">
                    <a:pos x="168" y="10"/>
                  </a:cxn>
                  <a:cxn ang="0">
                    <a:pos x="12" y="10"/>
                  </a:cxn>
                  <a:cxn ang="0">
                    <a:pos x="12" y="140"/>
                  </a:cxn>
                </a:cxnLst>
                <a:rect l="0" t="0" r="r" b="b"/>
                <a:pathLst>
                  <a:path w="178" h="150">
                    <a:moveTo>
                      <a:pt x="178" y="150"/>
                    </a:moveTo>
                    <a:lnTo>
                      <a:pt x="0" y="150"/>
                    </a:lnTo>
                    <a:lnTo>
                      <a:pt x="0" y="0"/>
                    </a:lnTo>
                    <a:lnTo>
                      <a:pt x="178" y="0"/>
                    </a:lnTo>
                    <a:lnTo>
                      <a:pt x="178" y="150"/>
                    </a:lnTo>
                    <a:close/>
                    <a:moveTo>
                      <a:pt x="12" y="140"/>
                    </a:moveTo>
                    <a:lnTo>
                      <a:pt x="168" y="140"/>
                    </a:lnTo>
                    <a:lnTo>
                      <a:pt x="168" y="10"/>
                    </a:lnTo>
                    <a:lnTo>
                      <a:pt x="12" y="10"/>
                    </a:lnTo>
                    <a:lnTo>
                      <a:pt x="12" y="140"/>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5" name="Freeform 532"/>
              <p:cNvSpPr>
                <a:spLocks/>
              </p:cNvSpPr>
              <p:nvPr/>
            </p:nvSpPr>
            <p:spPr bwMode="auto">
              <a:xfrm>
                <a:off x="11852275" y="6742113"/>
                <a:ext cx="269875" cy="111125"/>
              </a:xfrm>
              <a:custGeom>
                <a:avLst/>
                <a:gdLst/>
                <a:ahLst/>
                <a:cxnLst>
                  <a:cxn ang="0">
                    <a:pos x="162" y="70"/>
                  </a:cxn>
                  <a:cxn ang="0">
                    <a:pos x="130" y="44"/>
                  </a:cxn>
                  <a:cxn ang="0">
                    <a:pos x="92" y="68"/>
                  </a:cxn>
                  <a:cxn ang="0">
                    <a:pos x="42" y="16"/>
                  </a:cxn>
                  <a:cxn ang="0">
                    <a:pos x="8" y="52"/>
                  </a:cxn>
                  <a:cxn ang="0">
                    <a:pos x="0" y="44"/>
                  </a:cxn>
                  <a:cxn ang="0">
                    <a:pos x="42" y="0"/>
                  </a:cxn>
                  <a:cxn ang="0">
                    <a:pos x="94" y="56"/>
                  </a:cxn>
                  <a:cxn ang="0">
                    <a:pos x="130" y="30"/>
                  </a:cxn>
                  <a:cxn ang="0">
                    <a:pos x="170" y="64"/>
                  </a:cxn>
                  <a:cxn ang="0">
                    <a:pos x="162" y="70"/>
                  </a:cxn>
                </a:cxnLst>
                <a:rect l="0" t="0" r="r" b="b"/>
                <a:pathLst>
                  <a:path w="170" h="70">
                    <a:moveTo>
                      <a:pt x="162" y="70"/>
                    </a:moveTo>
                    <a:lnTo>
                      <a:pt x="130" y="44"/>
                    </a:lnTo>
                    <a:lnTo>
                      <a:pt x="92" y="68"/>
                    </a:lnTo>
                    <a:lnTo>
                      <a:pt x="42" y="16"/>
                    </a:lnTo>
                    <a:lnTo>
                      <a:pt x="8" y="52"/>
                    </a:lnTo>
                    <a:lnTo>
                      <a:pt x="0" y="44"/>
                    </a:lnTo>
                    <a:lnTo>
                      <a:pt x="42" y="0"/>
                    </a:lnTo>
                    <a:lnTo>
                      <a:pt x="94" y="56"/>
                    </a:lnTo>
                    <a:lnTo>
                      <a:pt x="130" y="30"/>
                    </a:lnTo>
                    <a:lnTo>
                      <a:pt x="170" y="64"/>
                    </a:lnTo>
                    <a:lnTo>
                      <a:pt x="162" y="70"/>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6" name="Freeform 533"/>
              <p:cNvSpPr>
                <a:spLocks noEditPoints="1"/>
              </p:cNvSpPr>
              <p:nvPr/>
            </p:nvSpPr>
            <p:spPr bwMode="auto">
              <a:xfrm>
                <a:off x="11966575" y="6697663"/>
                <a:ext cx="79375" cy="79375"/>
              </a:xfrm>
              <a:custGeom>
                <a:avLst/>
                <a:gdLst/>
                <a:ahLst/>
                <a:cxnLst>
                  <a:cxn ang="0">
                    <a:pos x="12" y="25"/>
                  </a:cxn>
                  <a:cxn ang="0">
                    <a:pos x="0" y="12"/>
                  </a:cxn>
                  <a:cxn ang="0">
                    <a:pos x="12" y="0"/>
                  </a:cxn>
                  <a:cxn ang="0">
                    <a:pos x="25" y="12"/>
                  </a:cxn>
                  <a:cxn ang="0">
                    <a:pos x="12" y="25"/>
                  </a:cxn>
                  <a:cxn ang="0">
                    <a:pos x="12" y="5"/>
                  </a:cxn>
                  <a:cxn ang="0">
                    <a:pos x="5" y="12"/>
                  </a:cxn>
                  <a:cxn ang="0">
                    <a:pos x="12" y="20"/>
                  </a:cxn>
                  <a:cxn ang="0">
                    <a:pos x="20" y="12"/>
                  </a:cxn>
                  <a:cxn ang="0">
                    <a:pos x="12" y="5"/>
                  </a:cxn>
                </a:cxnLst>
                <a:rect l="0" t="0" r="r" b="b"/>
                <a:pathLst>
                  <a:path w="25" h="25">
                    <a:moveTo>
                      <a:pt x="12" y="25"/>
                    </a:moveTo>
                    <a:cubicBezTo>
                      <a:pt x="5" y="25"/>
                      <a:pt x="0" y="19"/>
                      <a:pt x="0" y="12"/>
                    </a:cubicBezTo>
                    <a:cubicBezTo>
                      <a:pt x="0" y="5"/>
                      <a:pt x="5" y="0"/>
                      <a:pt x="12" y="0"/>
                    </a:cubicBezTo>
                    <a:cubicBezTo>
                      <a:pt x="19" y="0"/>
                      <a:pt x="25" y="5"/>
                      <a:pt x="25" y="12"/>
                    </a:cubicBezTo>
                    <a:cubicBezTo>
                      <a:pt x="25" y="19"/>
                      <a:pt x="19" y="25"/>
                      <a:pt x="12" y="25"/>
                    </a:cubicBezTo>
                    <a:close/>
                    <a:moveTo>
                      <a:pt x="12" y="5"/>
                    </a:moveTo>
                    <a:cubicBezTo>
                      <a:pt x="8" y="5"/>
                      <a:pt x="5" y="8"/>
                      <a:pt x="5" y="12"/>
                    </a:cubicBezTo>
                    <a:cubicBezTo>
                      <a:pt x="5" y="16"/>
                      <a:pt x="8" y="20"/>
                      <a:pt x="12" y="20"/>
                    </a:cubicBezTo>
                    <a:cubicBezTo>
                      <a:pt x="16" y="20"/>
                      <a:pt x="20" y="16"/>
                      <a:pt x="20" y="12"/>
                    </a:cubicBezTo>
                    <a:cubicBezTo>
                      <a:pt x="20" y="8"/>
                      <a:pt x="16" y="5"/>
                      <a:pt x="12"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7" name="Freeform 534"/>
              <p:cNvSpPr>
                <a:spLocks noEditPoints="1"/>
              </p:cNvSpPr>
              <p:nvPr/>
            </p:nvSpPr>
            <p:spPr bwMode="auto">
              <a:xfrm>
                <a:off x="11561763" y="6407151"/>
                <a:ext cx="192088" cy="188913"/>
              </a:xfrm>
              <a:custGeom>
                <a:avLst/>
                <a:gdLst/>
                <a:ahLst/>
                <a:cxnLst>
                  <a:cxn ang="0">
                    <a:pos x="30" y="59"/>
                  </a:cxn>
                  <a:cxn ang="0">
                    <a:pos x="0" y="30"/>
                  </a:cxn>
                  <a:cxn ang="0">
                    <a:pos x="30" y="0"/>
                  </a:cxn>
                  <a:cxn ang="0">
                    <a:pos x="60" y="30"/>
                  </a:cxn>
                  <a:cxn ang="0">
                    <a:pos x="30" y="59"/>
                  </a:cxn>
                  <a:cxn ang="0">
                    <a:pos x="30" y="5"/>
                  </a:cxn>
                  <a:cxn ang="0">
                    <a:pos x="5" y="30"/>
                  </a:cxn>
                  <a:cxn ang="0">
                    <a:pos x="30" y="54"/>
                  </a:cxn>
                  <a:cxn ang="0">
                    <a:pos x="55" y="30"/>
                  </a:cxn>
                  <a:cxn ang="0">
                    <a:pos x="30" y="5"/>
                  </a:cxn>
                </a:cxnLst>
                <a:rect l="0" t="0" r="r" b="b"/>
                <a:pathLst>
                  <a:path w="60" h="59">
                    <a:moveTo>
                      <a:pt x="30" y="59"/>
                    </a:moveTo>
                    <a:cubicBezTo>
                      <a:pt x="14" y="59"/>
                      <a:pt x="0" y="46"/>
                      <a:pt x="0" y="30"/>
                    </a:cubicBezTo>
                    <a:cubicBezTo>
                      <a:pt x="0" y="13"/>
                      <a:pt x="14" y="0"/>
                      <a:pt x="30" y="0"/>
                    </a:cubicBezTo>
                    <a:cubicBezTo>
                      <a:pt x="46" y="0"/>
                      <a:pt x="60" y="13"/>
                      <a:pt x="60" y="30"/>
                    </a:cubicBezTo>
                    <a:cubicBezTo>
                      <a:pt x="60" y="46"/>
                      <a:pt x="46" y="59"/>
                      <a:pt x="30" y="59"/>
                    </a:cubicBezTo>
                    <a:close/>
                    <a:moveTo>
                      <a:pt x="30" y="5"/>
                    </a:moveTo>
                    <a:cubicBezTo>
                      <a:pt x="16" y="5"/>
                      <a:pt x="5" y="16"/>
                      <a:pt x="5" y="30"/>
                    </a:cubicBezTo>
                    <a:cubicBezTo>
                      <a:pt x="5" y="43"/>
                      <a:pt x="16" y="54"/>
                      <a:pt x="30" y="54"/>
                    </a:cubicBezTo>
                    <a:cubicBezTo>
                      <a:pt x="44" y="54"/>
                      <a:pt x="55" y="43"/>
                      <a:pt x="55" y="30"/>
                    </a:cubicBezTo>
                    <a:cubicBezTo>
                      <a:pt x="55" y="16"/>
                      <a:pt x="44" y="5"/>
                      <a:pt x="30" y="5"/>
                    </a:cubicBez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8" name="Rectangle 535"/>
              <p:cNvSpPr>
                <a:spLocks noChangeArrowheads="1"/>
              </p:cNvSpPr>
              <p:nvPr/>
            </p:nvSpPr>
            <p:spPr bwMode="auto">
              <a:xfrm>
                <a:off x="11647488" y="6465888"/>
                <a:ext cx="19050" cy="73025"/>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sp>
            <p:nvSpPr>
              <p:cNvPr id="419" name="Rectangle 536"/>
              <p:cNvSpPr>
                <a:spLocks noChangeArrowheads="1"/>
              </p:cNvSpPr>
              <p:nvPr/>
            </p:nvSpPr>
            <p:spPr bwMode="auto">
              <a:xfrm>
                <a:off x="11622088" y="6494463"/>
                <a:ext cx="71438" cy="15875"/>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solidFill>
                    <a:prstClr val="black"/>
                  </a:solidFill>
                </a:endParaRPr>
              </a:p>
            </p:txBody>
          </p:sp>
        </p:grpSp>
        <p:grpSp>
          <p:nvGrpSpPr>
            <p:cNvPr id="29" name="Group 28"/>
            <p:cNvGrpSpPr/>
            <p:nvPr/>
          </p:nvGrpSpPr>
          <p:grpSpPr>
            <a:xfrm>
              <a:off x="5774123" y="4559504"/>
              <a:ext cx="1128465" cy="919215"/>
              <a:chOff x="9697350" y="4116338"/>
              <a:chExt cx="1128465" cy="919215"/>
            </a:xfrm>
          </p:grpSpPr>
          <p:sp>
            <p:nvSpPr>
              <p:cNvPr id="440" name="文本框 91"/>
              <p:cNvSpPr txBox="1"/>
              <p:nvPr/>
            </p:nvSpPr>
            <p:spPr>
              <a:xfrm>
                <a:off x="9833812" y="4357120"/>
                <a:ext cx="872827" cy="492265"/>
              </a:xfrm>
              <a:prstGeom prst="rect">
                <a:avLst/>
              </a:prstGeom>
            </p:spPr>
            <p:txBody>
              <a:bodyPr wrap="square" lIns="0" tIns="0" rIns="0" bIns="0">
                <a:spAutoFit/>
              </a:bodyPr>
              <a:lstStyle>
                <a:defPPr>
                  <a:defRPr lang="en-US"/>
                </a:defPPr>
                <a:lvl1pPr defTabSz="988716">
                  <a:defRPr sz="1200">
                    <a:solidFill>
                      <a:schemeClr val="bg1"/>
                    </a:solidFill>
                    <a:latin typeface="Arial"/>
                    <a:ea typeface="宋体"/>
                  </a:defRPr>
                </a:lvl1pPr>
              </a:lstStyle>
              <a:p>
                <a:pPr algn="ctr"/>
                <a:r>
                  <a:rPr lang="en-US" altLang="zh-CN" sz="1600" b="1" i="1" dirty="0">
                    <a:solidFill>
                      <a:schemeClr val="tx2">
                        <a:lumMod val="60000"/>
                        <a:lumOff val="40000"/>
                      </a:schemeClr>
                    </a:solidFill>
                  </a:rPr>
                  <a:t>Eco </a:t>
                </a:r>
              </a:p>
              <a:p>
                <a:pPr algn="ctr"/>
                <a:r>
                  <a:rPr lang="en-US" altLang="zh-CN" sz="1600" b="1" i="1" dirty="0">
                    <a:solidFill>
                      <a:schemeClr val="tx2">
                        <a:lumMod val="60000"/>
                        <a:lumOff val="40000"/>
                      </a:schemeClr>
                    </a:solidFill>
                  </a:rPr>
                  <a:t>Sec</a:t>
                </a:r>
                <a:endParaRPr lang="zh-CN" altLang="en-US" sz="1600" b="1" i="1" dirty="0">
                  <a:solidFill>
                    <a:schemeClr val="tx2">
                      <a:lumMod val="60000"/>
                      <a:lumOff val="40000"/>
                    </a:schemeClr>
                  </a:solidFill>
                </a:endParaRPr>
              </a:p>
            </p:txBody>
          </p:sp>
          <p:sp>
            <p:nvSpPr>
              <p:cNvPr id="442" name="Freeform 35"/>
              <p:cNvSpPr>
                <a:spLocks/>
              </p:cNvSpPr>
              <p:nvPr/>
            </p:nvSpPr>
            <p:spPr bwMode="auto">
              <a:xfrm>
                <a:off x="9697350" y="4358234"/>
                <a:ext cx="865863" cy="677319"/>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vert="horz" wrap="square" lIns="91395" tIns="45697" rIns="91395" bIns="45697" numCol="1" anchor="t" anchorCtr="0" compatLnSpc="1">
                <a:prstTxWarp prst="textNoShape">
                  <a:avLst/>
                </a:prstTxWarp>
              </a:bodyPr>
              <a:lstStyle/>
              <a:p>
                <a:endParaRPr lang="zh-CN" altLang="en-US">
                  <a:solidFill>
                    <a:prstClr val="black"/>
                  </a:solidFill>
                </a:endParaRPr>
              </a:p>
            </p:txBody>
          </p:sp>
          <p:sp>
            <p:nvSpPr>
              <p:cNvPr id="443" name="Freeform 36"/>
              <p:cNvSpPr>
                <a:spLocks/>
              </p:cNvSpPr>
              <p:nvPr/>
            </p:nvSpPr>
            <p:spPr bwMode="auto">
              <a:xfrm>
                <a:off x="9959952" y="4116338"/>
                <a:ext cx="865863" cy="684231"/>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vert="horz" wrap="square" lIns="91395" tIns="45697" rIns="91395" bIns="45697" numCol="1" anchor="t" anchorCtr="0" compatLnSpc="1">
                <a:prstTxWarp prst="textNoShape">
                  <a:avLst/>
                </a:prstTxWarp>
              </a:bodyPr>
              <a:lstStyle/>
              <a:p>
                <a:endParaRPr lang="zh-CN" altLang="en-US">
                  <a:solidFill>
                    <a:prstClr val="black"/>
                  </a:solidFill>
                </a:endParaRPr>
              </a:p>
            </p:txBody>
          </p:sp>
        </p:grpSp>
        <p:grpSp>
          <p:nvGrpSpPr>
            <p:cNvPr id="26" name="Group 25"/>
            <p:cNvGrpSpPr/>
            <p:nvPr/>
          </p:nvGrpSpPr>
          <p:grpSpPr>
            <a:xfrm>
              <a:off x="167540" y="1104505"/>
              <a:ext cx="1128465" cy="919215"/>
              <a:chOff x="1183905" y="1818036"/>
              <a:chExt cx="1128465" cy="919215"/>
            </a:xfrm>
          </p:grpSpPr>
          <p:sp>
            <p:nvSpPr>
              <p:cNvPr id="445" name="文本框 91"/>
              <p:cNvSpPr txBox="1"/>
              <p:nvPr/>
            </p:nvSpPr>
            <p:spPr>
              <a:xfrm>
                <a:off x="1320367" y="2058818"/>
                <a:ext cx="872827" cy="492265"/>
              </a:xfrm>
              <a:prstGeom prst="rect">
                <a:avLst/>
              </a:prstGeom>
            </p:spPr>
            <p:txBody>
              <a:bodyPr wrap="square" lIns="0" tIns="0" rIns="0" bIns="0">
                <a:spAutoFit/>
              </a:bodyPr>
              <a:lstStyle>
                <a:defPPr>
                  <a:defRPr lang="en-US"/>
                </a:defPPr>
                <a:lvl1pPr defTabSz="988716">
                  <a:defRPr sz="1200">
                    <a:solidFill>
                      <a:schemeClr val="bg1"/>
                    </a:solidFill>
                    <a:latin typeface="Arial"/>
                    <a:ea typeface="宋体"/>
                  </a:defRPr>
                </a:lvl1pPr>
              </a:lstStyle>
              <a:p>
                <a:pPr algn="ctr"/>
                <a:r>
                  <a:rPr lang="en-US" altLang="zh-CN" sz="1600" b="1" i="1" dirty="0">
                    <a:solidFill>
                      <a:schemeClr val="tx2">
                        <a:lumMod val="60000"/>
                        <a:lumOff val="40000"/>
                      </a:schemeClr>
                    </a:solidFill>
                  </a:rPr>
                  <a:t>Eco </a:t>
                </a:r>
              </a:p>
              <a:p>
                <a:pPr algn="ctr"/>
                <a:r>
                  <a:rPr lang="en-US" altLang="zh-CN" sz="1600" b="1" i="1" dirty="0">
                    <a:solidFill>
                      <a:schemeClr val="tx2">
                        <a:lumMod val="60000"/>
                        <a:lumOff val="40000"/>
                      </a:schemeClr>
                    </a:solidFill>
                  </a:rPr>
                  <a:t>Sec</a:t>
                </a:r>
                <a:endParaRPr lang="zh-CN" altLang="en-US" sz="1600" b="1" i="1" dirty="0">
                  <a:solidFill>
                    <a:schemeClr val="tx2">
                      <a:lumMod val="60000"/>
                      <a:lumOff val="40000"/>
                    </a:schemeClr>
                  </a:solidFill>
                </a:endParaRPr>
              </a:p>
            </p:txBody>
          </p:sp>
          <p:sp>
            <p:nvSpPr>
              <p:cNvPr id="447" name="Freeform 35"/>
              <p:cNvSpPr>
                <a:spLocks/>
              </p:cNvSpPr>
              <p:nvPr/>
            </p:nvSpPr>
            <p:spPr bwMode="auto">
              <a:xfrm>
                <a:off x="1183905" y="2059932"/>
                <a:ext cx="865863" cy="677319"/>
              </a:xfrm>
              <a:custGeom>
                <a:avLst/>
                <a:gdLst>
                  <a:gd name="T0" fmla="*/ 123 w 138"/>
                  <a:gd name="T1" fmla="*/ 83 h 111"/>
                  <a:gd name="T2" fmla="*/ 89 w 138"/>
                  <a:gd name="T3" fmla="*/ 93 h 111"/>
                  <a:gd name="T4" fmla="*/ 85 w 138"/>
                  <a:gd name="T5" fmla="*/ 93 h 111"/>
                  <a:gd name="T6" fmla="*/ 83 w 138"/>
                  <a:gd name="T7" fmla="*/ 92 h 111"/>
                  <a:gd name="T8" fmla="*/ 79 w 138"/>
                  <a:gd name="T9" fmla="*/ 92 h 111"/>
                  <a:gd name="T10" fmla="*/ 77 w 138"/>
                  <a:gd name="T11" fmla="*/ 91 h 111"/>
                  <a:gd name="T12" fmla="*/ 74 w 138"/>
                  <a:gd name="T13" fmla="*/ 91 h 111"/>
                  <a:gd name="T14" fmla="*/ 72 w 138"/>
                  <a:gd name="T15" fmla="*/ 90 h 111"/>
                  <a:gd name="T16" fmla="*/ 68 w 138"/>
                  <a:gd name="T17" fmla="*/ 89 h 111"/>
                  <a:gd name="T18" fmla="*/ 67 w 138"/>
                  <a:gd name="T19" fmla="*/ 88 h 111"/>
                  <a:gd name="T20" fmla="*/ 63 w 138"/>
                  <a:gd name="T21" fmla="*/ 86 h 111"/>
                  <a:gd name="T22" fmla="*/ 63 w 138"/>
                  <a:gd name="T23" fmla="*/ 86 h 111"/>
                  <a:gd name="T24" fmla="*/ 50 w 138"/>
                  <a:gd name="T25" fmla="*/ 76 h 111"/>
                  <a:gd name="T26" fmla="*/ 50 w 138"/>
                  <a:gd name="T27" fmla="*/ 76 h 111"/>
                  <a:gd name="T28" fmla="*/ 46 w 138"/>
                  <a:gd name="T29" fmla="*/ 72 h 111"/>
                  <a:gd name="T30" fmla="*/ 45 w 138"/>
                  <a:gd name="T31" fmla="*/ 71 h 111"/>
                  <a:gd name="T32" fmla="*/ 33 w 138"/>
                  <a:gd name="T33" fmla="*/ 36 h 111"/>
                  <a:gd name="T34" fmla="*/ 48 w 138"/>
                  <a:gd name="T35" fmla="*/ 36 h 111"/>
                  <a:gd name="T36" fmla="*/ 24 w 138"/>
                  <a:gd name="T37" fmla="*/ 0 h 111"/>
                  <a:gd name="T38" fmla="*/ 0 w 138"/>
                  <a:gd name="T39" fmla="*/ 36 h 111"/>
                  <a:gd name="T40" fmla="*/ 15 w 138"/>
                  <a:gd name="T41" fmla="*/ 36 h 111"/>
                  <a:gd name="T42" fmla="*/ 28 w 138"/>
                  <a:gd name="T43" fmla="*/ 78 h 111"/>
                  <a:gd name="T44" fmla="*/ 29 w 138"/>
                  <a:gd name="T45" fmla="*/ 79 h 111"/>
                  <a:gd name="T46" fmla="*/ 31 w 138"/>
                  <a:gd name="T47" fmla="*/ 83 h 111"/>
                  <a:gd name="T48" fmla="*/ 32 w 138"/>
                  <a:gd name="T49" fmla="*/ 84 h 111"/>
                  <a:gd name="T50" fmla="*/ 37 w 138"/>
                  <a:gd name="T51" fmla="*/ 89 h 111"/>
                  <a:gd name="T52" fmla="*/ 37 w 138"/>
                  <a:gd name="T53" fmla="*/ 89 h 111"/>
                  <a:gd name="T54" fmla="*/ 54 w 138"/>
                  <a:gd name="T55" fmla="*/ 102 h 111"/>
                  <a:gd name="T56" fmla="*/ 54 w 138"/>
                  <a:gd name="T57" fmla="*/ 102 h 111"/>
                  <a:gd name="T58" fmla="*/ 60 w 138"/>
                  <a:gd name="T59" fmla="*/ 105 h 111"/>
                  <a:gd name="T60" fmla="*/ 61 w 138"/>
                  <a:gd name="T61" fmla="*/ 105 h 111"/>
                  <a:gd name="T62" fmla="*/ 66 w 138"/>
                  <a:gd name="T63" fmla="*/ 107 h 111"/>
                  <a:gd name="T64" fmla="*/ 68 w 138"/>
                  <a:gd name="T65" fmla="*/ 108 h 111"/>
                  <a:gd name="T66" fmla="*/ 73 w 138"/>
                  <a:gd name="T67" fmla="*/ 109 h 111"/>
                  <a:gd name="T68" fmla="*/ 76 w 138"/>
                  <a:gd name="T69" fmla="*/ 110 h 111"/>
                  <a:gd name="T70" fmla="*/ 77 w 138"/>
                  <a:gd name="T71" fmla="*/ 110 h 111"/>
                  <a:gd name="T72" fmla="*/ 81 w 138"/>
                  <a:gd name="T73" fmla="*/ 110 h 111"/>
                  <a:gd name="T74" fmla="*/ 83 w 138"/>
                  <a:gd name="T75" fmla="*/ 111 h 111"/>
                  <a:gd name="T76" fmla="*/ 90 w 138"/>
                  <a:gd name="T77" fmla="*/ 111 h 111"/>
                  <a:gd name="T78" fmla="*/ 133 w 138"/>
                  <a:gd name="T79" fmla="*/ 97 h 111"/>
                  <a:gd name="T80" fmla="*/ 135 w 138"/>
                  <a:gd name="T81" fmla="*/ 85 h 111"/>
                  <a:gd name="T82" fmla="*/ 123 w 138"/>
                  <a:gd name="T83" fmla="*/ 83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a:extLst>
                <a:ext uri="{91240B29-F687-4F45-9708-019B960494DF}">
                  <a14:hiddenLine xmlns:a14="http://schemas.microsoft.com/office/drawing/2010/main" w="9525">
                    <a:solidFill>
                      <a:srgbClr val="000000"/>
                    </a:solidFill>
                    <a:round/>
                    <a:headEnd/>
                    <a:tailEnd/>
                  </a14:hiddenLine>
                </a:ext>
              </a:extLst>
            </p:spPr>
            <p:txBody>
              <a:bodyPr vert="horz" wrap="square" lIns="91395" tIns="45697" rIns="91395" bIns="45697" numCol="1" anchor="t" anchorCtr="0" compatLnSpc="1">
                <a:prstTxWarp prst="textNoShape">
                  <a:avLst/>
                </a:prstTxWarp>
              </a:bodyPr>
              <a:lstStyle/>
              <a:p>
                <a:endParaRPr lang="zh-CN" altLang="en-US">
                  <a:solidFill>
                    <a:prstClr val="black"/>
                  </a:solidFill>
                </a:endParaRPr>
              </a:p>
            </p:txBody>
          </p:sp>
          <p:sp>
            <p:nvSpPr>
              <p:cNvPr id="448" name="Freeform 36"/>
              <p:cNvSpPr>
                <a:spLocks/>
              </p:cNvSpPr>
              <p:nvPr/>
            </p:nvSpPr>
            <p:spPr bwMode="auto">
              <a:xfrm>
                <a:off x="1446507" y="1818036"/>
                <a:ext cx="865863" cy="684231"/>
              </a:xfrm>
              <a:custGeom>
                <a:avLst/>
                <a:gdLst>
                  <a:gd name="T0" fmla="*/ 123 w 138"/>
                  <a:gd name="T1" fmla="*/ 75 h 111"/>
                  <a:gd name="T2" fmla="*/ 110 w 138"/>
                  <a:gd name="T3" fmla="*/ 33 h 111"/>
                  <a:gd name="T4" fmla="*/ 109 w 138"/>
                  <a:gd name="T5" fmla="*/ 32 h 111"/>
                  <a:gd name="T6" fmla="*/ 106 w 138"/>
                  <a:gd name="T7" fmla="*/ 28 h 111"/>
                  <a:gd name="T8" fmla="*/ 106 w 138"/>
                  <a:gd name="T9" fmla="*/ 27 h 111"/>
                  <a:gd name="T10" fmla="*/ 78 w 138"/>
                  <a:gd name="T11" fmla="*/ 6 h 111"/>
                  <a:gd name="T12" fmla="*/ 77 w 138"/>
                  <a:gd name="T13" fmla="*/ 6 h 111"/>
                  <a:gd name="T14" fmla="*/ 72 w 138"/>
                  <a:gd name="T15" fmla="*/ 4 h 111"/>
                  <a:gd name="T16" fmla="*/ 70 w 138"/>
                  <a:gd name="T17" fmla="*/ 3 h 111"/>
                  <a:gd name="T18" fmla="*/ 65 w 138"/>
                  <a:gd name="T19" fmla="*/ 2 h 111"/>
                  <a:gd name="T20" fmla="*/ 62 w 138"/>
                  <a:gd name="T21" fmla="*/ 1 h 111"/>
                  <a:gd name="T22" fmla="*/ 61 w 138"/>
                  <a:gd name="T23" fmla="*/ 1 h 111"/>
                  <a:gd name="T24" fmla="*/ 57 w 138"/>
                  <a:gd name="T25" fmla="*/ 1 h 111"/>
                  <a:gd name="T26" fmla="*/ 55 w 138"/>
                  <a:gd name="T27" fmla="*/ 0 h 111"/>
                  <a:gd name="T28" fmla="*/ 49 w 138"/>
                  <a:gd name="T29" fmla="*/ 0 h 111"/>
                  <a:gd name="T30" fmla="*/ 48 w 138"/>
                  <a:gd name="T31" fmla="*/ 0 h 111"/>
                  <a:gd name="T32" fmla="*/ 48 w 138"/>
                  <a:gd name="T33" fmla="*/ 0 h 111"/>
                  <a:gd name="T34" fmla="*/ 5 w 138"/>
                  <a:gd name="T35" fmla="*/ 14 h 111"/>
                  <a:gd name="T36" fmla="*/ 3 w 138"/>
                  <a:gd name="T37" fmla="*/ 26 h 111"/>
                  <a:gd name="T38" fmla="*/ 15 w 138"/>
                  <a:gd name="T39" fmla="*/ 28 h 111"/>
                  <a:gd name="T40" fmla="*/ 48 w 138"/>
                  <a:gd name="T41" fmla="*/ 18 h 111"/>
                  <a:gd name="T42" fmla="*/ 53 w 138"/>
                  <a:gd name="T43" fmla="*/ 18 h 111"/>
                  <a:gd name="T44" fmla="*/ 55 w 138"/>
                  <a:gd name="T45" fmla="*/ 18 h 111"/>
                  <a:gd name="T46" fmla="*/ 59 w 138"/>
                  <a:gd name="T47" fmla="*/ 19 h 111"/>
                  <a:gd name="T48" fmla="*/ 61 w 138"/>
                  <a:gd name="T49" fmla="*/ 19 h 111"/>
                  <a:gd name="T50" fmla="*/ 65 w 138"/>
                  <a:gd name="T51" fmla="*/ 20 h 111"/>
                  <a:gd name="T52" fmla="*/ 66 w 138"/>
                  <a:gd name="T53" fmla="*/ 21 h 111"/>
                  <a:gd name="T54" fmla="*/ 70 w 138"/>
                  <a:gd name="T55" fmla="*/ 22 h 111"/>
                  <a:gd name="T56" fmla="*/ 70 w 138"/>
                  <a:gd name="T57" fmla="*/ 23 h 111"/>
                  <a:gd name="T58" fmla="*/ 92 w 138"/>
                  <a:gd name="T59" fmla="*/ 39 h 111"/>
                  <a:gd name="T60" fmla="*/ 92 w 138"/>
                  <a:gd name="T61" fmla="*/ 39 h 111"/>
                  <a:gd name="T62" fmla="*/ 105 w 138"/>
                  <a:gd name="T63" fmla="*/ 75 h 111"/>
                  <a:gd name="T64" fmla="*/ 90 w 138"/>
                  <a:gd name="T65" fmla="*/ 75 h 111"/>
                  <a:gd name="T66" fmla="*/ 114 w 138"/>
                  <a:gd name="T67" fmla="*/ 111 h 111"/>
                  <a:gd name="T68" fmla="*/ 138 w 138"/>
                  <a:gd name="T69" fmla="*/ 75 h 111"/>
                  <a:gd name="T70" fmla="*/ 123 w 138"/>
                  <a:gd name="T71" fmla="*/ 75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a:extLst>
                <a:ext uri="{91240B29-F687-4F45-9708-019B960494DF}">
                  <a14:hiddenLine xmlns:a14="http://schemas.microsoft.com/office/drawing/2010/main" w="9525">
                    <a:solidFill>
                      <a:srgbClr val="000000"/>
                    </a:solidFill>
                    <a:round/>
                    <a:headEnd/>
                    <a:tailEnd/>
                  </a14:hiddenLine>
                </a:ext>
              </a:extLst>
            </p:spPr>
            <p:txBody>
              <a:bodyPr vert="horz" wrap="square" lIns="91395" tIns="45697" rIns="91395" bIns="45697" numCol="1" anchor="t" anchorCtr="0" compatLnSpc="1">
                <a:prstTxWarp prst="textNoShape">
                  <a:avLst/>
                </a:prstTxWarp>
              </a:bodyPr>
              <a:lstStyle/>
              <a:p>
                <a:endParaRPr lang="zh-CN" altLang="en-US">
                  <a:solidFill>
                    <a:prstClr val="black"/>
                  </a:solidFill>
                </a:endParaRPr>
              </a:p>
            </p:txBody>
          </p:sp>
        </p:grpSp>
        <p:pic>
          <p:nvPicPr>
            <p:cNvPr id="420" name="Picture 8" descr="C:\Users\dh\Desktop\0507png\2\未标题-12.png"/>
            <p:cNvPicPr>
              <a:picLocks noChangeAspect="1" noChangeArrowheads="1"/>
            </p:cNvPicPr>
            <p:nvPr/>
          </p:nvPicPr>
          <p:blipFill>
            <a:blip r:embed="rId4" cstate="email">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279358" y="5165779"/>
              <a:ext cx="4140000" cy="354460"/>
            </a:xfrm>
            <a:prstGeom prst="rect">
              <a:avLst/>
            </a:prstGeom>
            <a:noFill/>
            <a:ln w="9525">
              <a:noFill/>
              <a:miter lim="800000"/>
              <a:headEnd/>
              <a:tailEnd/>
            </a:ln>
          </p:spPr>
        </p:pic>
        <p:sp>
          <p:nvSpPr>
            <p:cNvPr id="30" name="文本框 93"/>
            <p:cNvSpPr txBox="1"/>
            <p:nvPr/>
          </p:nvSpPr>
          <p:spPr>
            <a:xfrm>
              <a:off x="2462657" y="5543410"/>
              <a:ext cx="1773402" cy="215444"/>
            </a:xfrm>
            <a:prstGeom prst="rect">
              <a:avLst/>
            </a:prstGeom>
          </p:spPr>
          <p:txBody>
            <a:bodyPr wrap="square" lIns="0" tIns="0" rIns="0" bIns="0">
              <a:spAutoFit/>
            </a:bodyPr>
            <a:lstStyle>
              <a:defPPr>
                <a:defRPr lang="en-US"/>
              </a:defPPr>
              <a:lvl1pPr algn="ctr" defTabSz="988716">
                <a:defRPr sz="700">
                  <a:solidFill>
                    <a:schemeClr val="bg1"/>
                  </a:solidFill>
                  <a:latin typeface="Arial"/>
                  <a:ea typeface="宋体"/>
                </a:defRPr>
              </a:lvl1pPr>
            </a:lstStyle>
            <a:p>
              <a:r>
                <a:rPr lang="en-US" altLang="zh-CN" sz="1400" dirty="0">
                  <a:solidFill>
                    <a:srgbClr val="00B050"/>
                  </a:solidFill>
                  <a:latin typeface="Arial Narrow" panose="020B0606020202030204" pitchFamily="34" charset="0"/>
                </a:rPr>
                <a:t>Product Security</a:t>
              </a:r>
              <a:endParaRPr lang="zh-CN" altLang="en-US" sz="1400" dirty="0">
                <a:solidFill>
                  <a:srgbClr val="00B050"/>
                </a:solidFill>
                <a:latin typeface="Arial Narrow" panose="020B0606020202030204" pitchFamily="34" charset="0"/>
              </a:endParaRPr>
            </a:p>
          </p:txBody>
        </p:sp>
        <p:grpSp>
          <p:nvGrpSpPr>
            <p:cNvPr id="22" name="Group 21"/>
            <p:cNvGrpSpPr/>
            <p:nvPr/>
          </p:nvGrpSpPr>
          <p:grpSpPr>
            <a:xfrm>
              <a:off x="1735066" y="4701785"/>
              <a:ext cx="3221895" cy="671685"/>
              <a:chOff x="1735066" y="4701785"/>
              <a:chExt cx="3221895" cy="671685"/>
            </a:xfrm>
          </p:grpSpPr>
          <p:sp>
            <p:nvSpPr>
              <p:cNvPr id="24" name="矩形 23"/>
              <p:cNvSpPr/>
              <p:nvPr/>
            </p:nvSpPr>
            <p:spPr>
              <a:xfrm>
                <a:off x="2899299" y="4977419"/>
                <a:ext cx="900117" cy="396051"/>
              </a:xfrm>
              <a:prstGeom prst="rect">
                <a:avLst/>
              </a:prstGeom>
            </p:spPr>
            <p:txBody>
              <a:bodyPr wrap="square" lIns="0" tIns="0" rIns="0" bIns="0">
                <a:spAutoFit/>
              </a:bodyPr>
              <a:lstStyle/>
              <a:p>
                <a:pPr algn="ctr" defTabSz="1317727"/>
                <a:r>
                  <a:rPr lang="en-US" altLang="zh-CN" dirty="0">
                    <a:solidFill>
                      <a:srgbClr val="FFC000"/>
                    </a:solidFill>
                    <a:latin typeface="Arial Narrow" panose="020B0606020202030204" pitchFamily="34" charset="0"/>
                    <a:ea typeface="宋体"/>
                  </a:rPr>
                  <a:t>Vendor</a:t>
                </a:r>
                <a:endParaRPr lang="zh-CN" altLang="en-US" dirty="0">
                  <a:solidFill>
                    <a:srgbClr val="FFC000"/>
                  </a:solidFill>
                  <a:latin typeface="Arial Narrow" panose="020B0606020202030204" pitchFamily="34" charset="0"/>
                  <a:ea typeface="宋体"/>
                </a:endParaRPr>
              </a:p>
            </p:txBody>
          </p:sp>
          <p:grpSp>
            <p:nvGrpSpPr>
              <p:cNvPr id="11" name="Group 10"/>
              <p:cNvGrpSpPr>
                <a:grpSpLocks/>
              </p:cNvGrpSpPr>
              <p:nvPr/>
            </p:nvGrpSpPr>
            <p:grpSpPr>
              <a:xfrm>
                <a:off x="4596961" y="4773785"/>
                <a:ext cx="360000" cy="360000"/>
                <a:chOff x="7414335" y="4683771"/>
                <a:chExt cx="590497" cy="539670"/>
              </a:xfrm>
            </p:grpSpPr>
            <p:sp>
              <p:nvSpPr>
                <p:cNvPr id="106" name="Freeform 504"/>
                <p:cNvSpPr>
                  <a:spLocks noEditPoints="1"/>
                </p:cNvSpPr>
                <p:nvPr/>
              </p:nvSpPr>
              <p:spPr bwMode="auto">
                <a:xfrm>
                  <a:off x="7414335" y="4683771"/>
                  <a:ext cx="590497" cy="171905"/>
                </a:xfrm>
                <a:custGeom>
                  <a:avLst/>
                  <a:gdLst/>
                  <a:ahLst/>
                  <a:cxnLst>
                    <a:cxn ang="0">
                      <a:pos x="444" y="122"/>
                    </a:cxn>
                    <a:cxn ang="0">
                      <a:pos x="22" y="120"/>
                    </a:cxn>
                    <a:cxn ang="0">
                      <a:pos x="13" y="117"/>
                    </a:cxn>
                    <a:cxn ang="0">
                      <a:pos x="8" y="114"/>
                    </a:cxn>
                    <a:cxn ang="0">
                      <a:pos x="4" y="107"/>
                    </a:cxn>
                    <a:cxn ang="0">
                      <a:pos x="2" y="100"/>
                    </a:cxn>
                    <a:cxn ang="0">
                      <a:pos x="0" y="94"/>
                    </a:cxn>
                    <a:cxn ang="0">
                      <a:pos x="0" y="28"/>
                    </a:cxn>
                    <a:cxn ang="0">
                      <a:pos x="0" y="22"/>
                    </a:cxn>
                    <a:cxn ang="0">
                      <a:pos x="4" y="15"/>
                    </a:cxn>
                    <a:cxn ang="0">
                      <a:pos x="8" y="8"/>
                    </a:cxn>
                    <a:cxn ang="0">
                      <a:pos x="15" y="4"/>
                    </a:cxn>
                    <a:cxn ang="0">
                      <a:pos x="22" y="0"/>
                    </a:cxn>
                    <a:cxn ang="0">
                      <a:pos x="28" y="0"/>
                    </a:cxn>
                    <a:cxn ang="0">
                      <a:pos x="447" y="0"/>
                    </a:cxn>
                    <a:cxn ang="0">
                      <a:pos x="455" y="2"/>
                    </a:cxn>
                    <a:cxn ang="0">
                      <a:pos x="462" y="7"/>
                    </a:cxn>
                    <a:cxn ang="0">
                      <a:pos x="467" y="12"/>
                    </a:cxn>
                    <a:cxn ang="0">
                      <a:pos x="470" y="20"/>
                    </a:cxn>
                    <a:cxn ang="0">
                      <a:pos x="472" y="27"/>
                    </a:cxn>
                    <a:cxn ang="0">
                      <a:pos x="472" y="28"/>
                    </a:cxn>
                    <a:cxn ang="0">
                      <a:pos x="472" y="94"/>
                    </a:cxn>
                    <a:cxn ang="0">
                      <a:pos x="472" y="100"/>
                    </a:cxn>
                    <a:cxn ang="0">
                      <a:pos x="469" y="107"/>
                    </a:cxn>
                    <a:cxn ang="0">
                      <a:pos x="464" y="114"/>
                    </a:cxn>
                    <a:cxn ang="0">
                      <a:pos x="457" y="119"/>
                    </a:cxn>
                    <a:cxn ang="0">
                      <a:pos x="452" y="120"/>
                    </a:cxn>
                    <a:cxn ang="0">
                      <a:pos x="444" y="122"/>
                    </a:cxn>
                    <a:cxn ang="0">
                      <a:pos x="444" y="8"/>
                    </a:cxn>
                    <a:cxn ang="0">
                      <a:pos x="27" y="8"/>
                    </a:cxn>
                    <a:cxn ang="0">
                      <a:pos x="20" y="10"/>
                    </a:cxn>
                    <a:cxn ang="0">
                      <a:pos x="13" y="15"/>
                    </a:cxn>
                    <a:cxn ang="0">
                      <a:pos x="10" y="22"/>
                    </a:cxn>
                    <a:cxn ang="0">
                      <a:pos x="8" y="28"/>
                    </a:cxn>
                    <a:cxn ang="0">
                      <a:pos x="10" y="100"/>
                    </a:cxn>
                    <a:cxn ang="0">
                      <a:pos x="13" y="107"/>
                    </a:cxn>
                    <a:cxn ang="0">
                      <a:pos x="18" y="110"/>
                    </a:cxn>
                    <a:cxn ang="0">
                      <a:pos x="27" y="112"/>
                    </a:cxn>
                    <a:cxn ang="0">
                      <a:pos x="28" y="114"/>
                    </a:cxn>
                    <a:cxn ang="0">
                      <a:pos x="446" y="112"/>
                    </a:cxn>
                    <a:cxn ang="0">
                      <a:pos x="452" y="110"/>
                    </a:cxn>
                    <a:cxn ang="0">
                      <a:pos x="459" y="107"/>
                    </a:cxn>
                    <a:cxn ang="0">
                      <a:pos x="462" y="100"/>
                    </a:cxn>
                    <a:cxn ang="0">
                      <a:pos x="464" y="94"/>
                    </a:cxn>
                    <a:cxn ang="0">
                      <a:pos x="462" y="22"/>
                    </a:cxn>
                    <a:cxn ang="0">
                      <a:pos x="459" y="13"/>
                    </a:cxn>
                    <a:cxn ang="0">
                      <a:pos x="452" y="10"/>
                    </a:cxn>
                    <a:cxn ang="0">
                      <a:pos x="446" y="8"/>
                    </a:cxn>
                    <a:cxn ang="0">
                      <a:pos x="444" y="8"/>
                    </a:cxn>
                  </a:cxnLst>
                  <a:rect l="0" t="0" r="r" b="b"/>
                  <a:pathLst>
                    <a:path w="472" h="122">
                      <a:moveTo>
                        <a:pt x="444" y="122"/>
                      </a:moveTo>
                      <a:lnTo>
                        <a:pt x="22" y="120"/>
                      </a:lnTo>
                      <a:lnTo>
                        <a:pt x="13" y="117"/>
                      </a:lnTo>
                      <a:lnTo>
                        <a:pt x="8" y="114"/>
                      </a:lnTo>
                      <a:lnTo>
                        <a:pt x="4" y="107"/>
                      </a:lnTo>
                      <a:lnTo>
                        <a:pt x="2" y="100"/>
                      </a:lnTo>
                      <a:lnTo>
                        <a:pt x="0" y="94"/>
                      </a:lnTo>
                      <a:lnTo>
                        <a:pt x="0" y="28"/>
                      </a:lnTo>
                      <a:lnTo>
                        <a:pt x="0" y="22"/>
                      </a:lnTo>
                      <a:lnTo>
                        <a:pt x="4" y="15"/>
                      </a:lnTo>
                      <a:lnTo>
                        <a:pt x="8" y="8"/>
                      </a:lnTo>
                      <a:lnTo>
                        <a:pt x="15" y="4"/>
                      </a:lnTo>
                      <a:lnTo>
                        <a:pt x="22" y="0"/>
                      </a:lnTo>
                      <a:lnTo>
                        <a:pt x="28" y="0"/>
                      </a:lnTo>
                      <a:lnTo>
                        <a:pt x="447" y="0"/>
                      </a:lnTo>
                      <a:lnTo>
                        <a:pt x="455" y="2"/>
                      </a:lnTo>
                      <a:lnTo>
                        <a:pt x="462" y="7"/>
                      </a:lnTo>
                      <a:lnTo>
                        <a:pt x="467" y="12"/>
                      </a:lnTo>
                      <a:lnTo>
                        <a:pt x="470" y="20"/>
                      </a:lnTo>
                      <a:lnTo>
                        <a:pt x="472" y="27"/>
                      </a:lnTo>
                      <a:lnTo>
                        <a:pt x="472" y="28"/>
                      </a:lnTo>
                      <a:lnTo>
                        <a:pt x="472" y="94"/>
                      </a:lnTo>
                      <a:lnTo>
                        <a:pt x="472" y="100"/>
                      </a:lnTo>
                      <a:lnTo>
                        <a:pt x="469" y="107"/>
                      </a:lnTo>
                      <a:lnTo>
                        <a:pt x="464" y="114"/>
                      </a:lnTo>
                      <a:lnTo>
                        <a:pt x="457" y="119"/>
                      </a:lnTo>
                      <a:lnTo>
                        <a:pt x="452" y="120"/>
                      </a:lnTo>
                      <a:lnTo>
                        <a:pt x="444" y="122"/>
                      </a:lnTo>
                      <a:close/>
                      <a:moveTo>
                        <a:pt x="444" y="8"/>
                      </a:moveTo>
                      <a:lnTo>
                        <a:pt x="27" y="8"/>
                      </a:lnTo>
                      <a:lnTo>
                        <a:pt x="20" y="10"/>
                      </a:lnTo>
                      <a:lnTo>
                        <a:pt x="13" y="15"/>
                      </a:lnTo>
                      <a:lnTo>
                        <a:pt x="10" y="22"/>
                      </a:lnTo>
                      <a:lnTo>
                        <a:pt x="8" y="28"/>
                      </a:lnTo>
                      <a:lnTo>
                        <a:pt x="10" y="100"/>
                      </a:lnTo>
                      <a:lnTo>
                        <a:pt x="13" y="107"/>
                      </a:lnTo>
                      <a:lnTo>
                        <a:pt x="18" y="110"/>
                      </a:lnTo>
                      <a:lnTo>
                        <a:pt x="27" y="112"/>
                      </a:lnTo>
                      <a:lnTo>
                        <a:pt x="28" y="114"/>
                      </a:lnTo>
                      <a:lnTo>
                        <a:pt x="446" y="112"/>
                      </a:lnTo>
                      <a:lnTo>
                        <a:pt x="452" y="110"/>
                      </a:lnTo>
                      <a:lnTo>
                        <a:pt x="459" y="107"/>
                      </a:lnTo>
                      <a:lnTo>
                        <a:pt x="462" y="100"/>
                      </a:lnTo>
                      <a:lnTo>
                        <a:pt x="464" y="94"/>
                      </a:lnTo>
                      <a:lnTo>
                        <a:pt x="462" y="22"/>
                      </a:lnTo>
                      <a:lnTo>
                        <a:pt x="459" y="13"/>
                      </a:lnTo>
                      <a:lnTo>
                        <a:pt x="452" y="10"/>
                      </a:lnTo>
                      <a:lnTo>
                        <a:pt x="446" y="8"/>
                      </a:lnTo>
                      <a:lnTo>
                        <a:pt x="444" y="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07" name="Freeform 505"/>
                <p:cNvSpPr>
                  <a:spLocks noEditPoints="1"/>
                </p:cNvSpPr>
                <p:nvPr/>
              </p:nvSpPr>
              <p:spPr bwMode="auto">
                <a:xfrm>
                  <a:off x="7649533" y="5119170"/>
                  <a:ext cx="46289" cy="39454"/>
                </a:xfrm>
                <a:custGeom>
                  <a:avLst/>
                  <a:gdLst/>
                  <a:ahLst/>
                  <a:cxnLst>
                    <a:cxn ang="0">
                      <a:pos x="37" y="28"/>
                    </a:cxn>
                    <a:cxn ang="0">
                      <a:pos x="0" y="28"/>
                    </a:cxn>
                    <a:cxn ang="0">
                      <a:pos x="0" y="0"/>
                    </a:cxn>
                    <a:cxn ang="0">
                      <a:pos x="37" y="0"/>
                    </a:cxn>
                    <a:cxn ang="0">
                      <a:pos x="37" y="28"/>
                    </a:cxn>
                    <a:cxn ang="0">
                      <a:pos x="9" y="20"/>
                    </a:cxn>
                    <a:cxn ang="0">
                      <a:pos x="29" y="20"/>
                    </a:cxn>
                    <a:cxn ang="0">
                      <a:pos x="29" y="8"/>
                    </a:cxn>
                    <a:cxn ang="0">
                      <a:pos x="9" y="8"/>
                    </a:cxn>
                    <a:cxn ang="0">
                      <a:pos x="9" y="20"/>
                    </a:cxn>
                  </a:cxnLst>
                  <a:rect l="0" t="0" r="r" b="b"/>
                  <a:pathLst>
                    <a:path w="37" h="28">
                      <a:moveTo>
                        <a:pt x="37" y="28"/>
                      </a:moveTo>
                      <a:lnTo>
                        <a:pt x="0" y="28"/>
                      </a:lnTo>
                      <a:lnTo>
                        <a:pt x="0" y="0"/>
                      </a:lnTo>
                      <a:lnTo>
                        <a:pt x="37" y="0"/>
                      </a:lnTo>
                      <a:lnTo>
                        <a:pt x="37" y="28"/>
                      </a:lnTo>
                      <a:close/>
                      <a:moveTo>
                        <a:pt x="9" y="20"/>
                      </a:moveTo>
                      <a:lnTo>
                        <a:pt x="29" y="20"/>
                      </a:lnTo>
                      <a:lnTo>
                        <a:pt x="29" y="8"/>
                      </a:lnTo>
                      <a:lnTo>
                        <a:pt x="9" y="8"/>
                      </a:lnTo>
                      <a:lnTo>
                        <a:pt x="9"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08" name="Freeform 506"/>
                <p:cNvSpPr>
                  <a:spLocks noEditPoints="1"/>
                </p:cNvSpPr>
                <p:nvPr/>
              </p:nvSpPr>
              <p:spPr bwMode="auto">
                <a:xfrm>
                  <a:off x="7585729" y="5119170"/>
                  <a:ext cx="46289" cy="39454"/>
                </a:xfrm>
                <a:custGeom>
                  <a:avLst/>
                  <a:gdLst/>
                  <a:ahLst/>
                  <a:cxnLst>
                    <a:cxn ang="0">
                      <a:pos x="37" y="28"/>
                    </a:cxn>
                    <a:cxn ang="0">
                      <a:pos x="0" y="28"/>
                    </a:cxn>
                    <a:cxn ang="0">
                      <a:pos x="0" y="0"/>
                    </a:cxn>
                    <a:cxn ang="0">
                      <a:pos x="37" y="0"/>
                    </a:cxn>
                    <a:cxn ang="0">
                      <a:pos x="37" y="28"/>
                    </a:cxn>
                    <a:cxn ang="0">
                      <a:pos x="9" y="20"/>
                    </a:cxn>
                    <a:cxn ang="0">
                      <a:pos x="29" y="20"/>
                    </a:cxn>
                    <a:cxn ang="0">
                      <a:pos x="29" y="8"/>
                    </a:cxn>
                    <a:cxn ang="0">
                      <a:pos x="9" y="8"/>
                    </a:cxn>
                    <a:cxn ang="0">
                      <a:pos x="9" y="20"/>
                    </a:cxn>
                  </a:cxnLst>
                  <a:rect l="0" t="0" r="r" b="b"/>
                  <a:pathLst>
                    <a:path w="37" h="28">
                      <a:moveTo>
                        <a:pt x="37" y="28"/>
                      </a:moveTo>
                      <a:lnTo>
                        <a:pt x="0" y="28"/>
                      </a:lnTo>
                      <a:lnTo>
                        <a:pt x="0" y="0"/>
                      </a:lnTo>
                      <a:lnTo>
                        <a:pt x="37" y="0"/>
                      </a:lnTo>
                      <a:lnTo>
                        <a:pt x="37" y="28"/>
                      </a:lnTo>
                      <a:close/>
                      <a:moveTo>
                        <a:pt x="9" y="20"/>
                      </a:moveTo>
                      <a:lnTo>
                        <a:pt x="29" y="20"/>
                      </a:lnTo>
                      <a:lnTo>
                        <a:pt x="29" y="8"/>
                      </a:lnTo>
                      <a:lnTo>
                        <a:pt x="9" y="8"/>
                      </a:lnTo>
                      <a:lnTo>
                        <a:pt x="9"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09" name="Freeform 507"/>
                <p:cNvSpPr>
                  <a:spLocks noEditPoints="1"/>
                </p:cNvSpPr>
                <p:nvPr/>
              </p:nvSpPr>
              <p:spPr bwMode="auto">
                <a:xfrm>
                  <a:off x="7521926" y="5119170"/>
                  <a:ext cx="46289" cy="39454"/>
                </a:xfrm>
                <a:custGeom>
                  <a:avLst/>
                  <a:gdLst/>
                  <a:ahLst/>
                  <a:cxnLst>
                    <a:cxn ang="0">
                      <a:pos x="37" y="28"/>
                    </a:cxn>
                    <a:cxn ang="0">
                      <a:pos x="0" y="28"/>
                    </a:cxn>
                    <a:cxn ang="0">
                      <a:pos x="0" y="0"/>
                    </a:cxn>
                    <a:cxn ang="0">
                      <a:pos x="37" y="0"/>
                    </a:cxn>
                    <a:cxn ang="0">
                      <a:pos x="37" y="28"/>
                    </a:cxn>
                    <a:cxn ang="0">
                      <a:pos x="10" y="20"/>
                    </a:cxn>
                    <a:cxn ang="0">
                      <a:pos x="29" y="20"/>
                    </a:cxn>
                    <a:cxn ang="0">
                      <a:pos x="29" y="8"/>
                    </a:cxn>
                    <a:cxn ang="0">
                      <a:pos x="10" y="8"/>
                    </a:cxn>
                    <a:cxn ang="0">
                      <a:pos x="10" y="20"/>
                    </a:cxn>
                  </a:cxnLst>
                  <a:rect l="0" t="0" r="r" b="b"/>
                  <a:pathLst>
                    <a:path w="37" h="28">
                      <a:moveTo>
                        <a:pt x="37" y="28"/>
                      </a:moveTo>
                      <a:lnTo>
                        <a:pt x="0" y="28"/>
                      </a:lnTo>
                      <a:lnTo>
                        <a:pt x="0" y="0"/>
                      </a:lnTo>
                      <a:lnTo>
                        <a:pt x="37" y="0"/>
                      </a:lnTo>
                      <a:lnTo>
                        <a:pt x="37" y="28"/>
                      </a:lnTo>
                      <a:close/>
                      <a:moveTo>
                        <a:pt x="10" y="20"/>
                      </a:moveTo>
                      <a:lnTo>
                        <a:pt x="29" y="20"/>
                      </a:lnTo>
                      <a:lnTo>
                        <a:pt x="29" y="8"/>
                      </a:lnTo>
                      <a:lnTo>
                        <a:pt x="10" y="8"/>
                      </a:lnTo>
                      <a:lnTo>
                        <a:pt x="10"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0" name="Freeform 508"/>
                <p:cNvSpPr>
                  <a:spLocks noEditPoints="1"/>
                </p:cNvSpPr>
                <p:nvPr/>
              </p:nvSpPr>
              <p:spPr bwMode="auto">
                <a:xfrm>
                  <a:off x="7649533" y="4934584"/>
                  <a:ext cx="46289" cy="39454"/>
                </a:xfrm>
                <a:custGeom>
                  <a:avLst/>
                  <a:gdLst/>
                  <a:ahLst/>
                  <a:cxnLst>
                    <a:cxn ang="0">
                      <a:pos x="37" y="28"/>
                    </a:cxn>
                    <a:cxn ang="0">
                      <a:pos x="0" y="28"/>
                    </a:cxn>
                    <a:cxn ang="0">
                      <a:pos x="0" y="0"/>
                    </a:cxn>
                    <a:cxn ang="0">
                      <a:pos x="37" y="0"/>
                    </a:cxn>
                    <a:cxn ang="0">
                      <a:pos x="37" y="28"/>
                    </a:cxn>
                    <a:cxn ang="0">
                      <a:pos x="9" y="19"/>
                    </a:cxn>
                    <a:cxn ang="0">
                      <a:pos x="29" y="19"/>
                    </a:cxn>
                    <a:cxn ang="0">
                      <a:pos x="29" y="8"/>
                    </a:cxn>
                    <a:cxn ang="0">
                      <a:pos x="9" y="8"/>
                    </a:cxn>
                    <a:cxn ang="0">
                      <a:pos x="9" y="19"/>
                    </a:cxn>
                  </a:cxnLst>
                  <a:rect l="0" t="0" r="r" b="b"/>
                  <a:pathLst>
                    <a:path w="37" h="28">
                      <a:moveTo>
                        <a:pt x="37" y="28"/>
                      </a:moveTo>
                      <a:lnTo>
                        <a:pt x="0" y="28"/>
                      </a:lnTo>
                      <a:lnTo>
                        <a:pt x="0" y="0"/>
                      </a:lnTo>
                      <a:lnTo>
                        <a:pt x="37" y="0"/>
                      </a:lnTo>
                      <a:lnTo>
                        <a:pt x="37" y="28"/>
                      </a:lnTo>
                      <a:close/>
                      <a:moveTo>
                        <a:pt x="9" y="19"/>
                      </a:moveTo>
                      <a:lnTo>
                        <a:pt x="29" y="19"/>
                      </a:lnTo>
                      <a:lnTo>
                        <a:pt x="29" y="8"/>
                      </a:lnTo>
                      <a:lnTo>
                        <a:pt x="9" y="8"/>
                      </a:lnTo>
                      <a:lnTo>
                        <a:pt x="9" y="19"/>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1" name="Freeform 509"/>
                <p:cNvSpPr>
                  <a:spLocks noEditPoints="1"/>
                </p:cNvSpPr>
                <p:nvPr/>
              </p:nvSpPr>
              <p:spPr bwMode="auto">
                <a:xfrm>
                  <a:off x="7585729" y="4934584"/>
                  <a:ext cx="46289" cy="39454"/>
                </a:xfrm>
                <a:custGeom>
                  <a:avLst/>
                  <a:gdLst/>
                  <a:ahLst/>
                  <a:cxnLst>
                    <a:cxn ang="0">
                      <a:pos x="37" y="28"/>
                    </a:cxn>
                    <a:cxn ang="0">
                      <a:pos x="0" y="28"/>
                    </a:cxn>
                    <a:cxn ang="0">
                      <a:pos x="0" y="0"/>
                    </a:cxn>
                    <a:cxn ang="0">
                      <a:pos x="37" y="0"/>
                    </a:cxn>
                    <a:cxn ang="0">
                      <a:pos x="37" y="28"/>
                    </a:cxn>
                    <a:cxn ang="0">
                      <a:pos x="9" y="19"/>
                    </a:cxn>
                    <a:cxn ang="0">
                      <a:pos x="29" y="19"/>
                    </a:cxn>
                    <a:cxn ang="0">
                      <a:pos x="29" y="8"/>
                    </a:cxn>
                    <a:cxn ang="0">
                      <a:pos x="9" y="8"/>
                    </a:cxn>
                    <a:cxn ang="0">
                      <a:pos x="9" y="19"/>
                    </a:cxn>
                  </a:cxnLst>
                  <a:rect l="0" t="0" r="r" b="b"/>
                  <a:pathLst>
                    <a:path w="37" h="28">
                      <a:moveTo>
                        <a:pt x="37" y="28"/>
                      </a:moveTo>
                      <a:lnTo>
                        <a:pt x="0" y="28"/>
                      </a:lnTo>
                      <a:lnTo>
                        <a:pt x="0" y="0"/>
                      </a:lnTo>
                      <a:lnTo>
                        <a:pt x="37" y="0"/>
                      </a:lnTo>
                      <a:lnTo>
                        <a:pt x="37" y="28"/>
                      </a:lnTo>
                      <a:close/>
                      <a:moveTo>
                        <a:pt x="9" y="19"/>
                      </a:moveTo>
                      <a:lnTo>
                        <a:pt x="29" y="19"/>
                      </a:lnTo>
                      <a:lnTo>
                        <a:pt x="29" y="8"/>
                      </a:lnTo>
                      <a:lnTo>
                        <a:pt x="9" y="8"/>
                      </a:lnTo>
                      <a:lnTo>
                        <a:pt x="9" y="19"/>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2" name="Freeform 510"/>
                <p:cNvSpPr>
                  <a:spLocks noEditPoints="1"/>
                </p:cNvSpPr>
                <p:nvPr/>
              </p:nvSpPr>
              <p:spPr bwMode="auto">
                <a:xfrm>
                  <a:off x="7521926" y="4934584"/>
                  <a:ext cx="46289" cy="39454"/>
                </a:xfrm>
                <a:custGeom>
                  <a:avLst/>
                  <a:gdLst/>
                  <a:ahLst/>
                  <a:cxnLst>
                    <a:cxn ang="0">
                      <a:pos x="37" y="28"/>
                    </a:cxn>
                    <a:cxn ang="0">
                      <a:pos x="0" y="28"/>
                    </a:cxn>
                    <a:cxn ang="0">
                      <a:pos x="0" y="0"/>
                    </a:cxn>
                    <a:cxn ang="0">
                      <a:pos x="37" y="0"/>
                    </a:cxn>
                    <a:cxn ang="0">
                      <a:pos x="37" y="28"/>
                    </a:cxn>
                    <a:cxn ang="0">
                      <a:pos x="10" y="19"/>
                    </a:cxn>
                    <a:cxn ang="0">
                      <a:pos x="29" y="19"/>
                    </a:cxn>
                    <a:cxn ang="0">
                      <a:pos x="29" y="8"/>
                    </a:cxn>
                    <a:cxn ang="0">
                      <a:pos x="10" y="8"/>
                    </a:cxn>
                    <a:cxn ang="0">
                      <a:pos x="10" y="19"/>
                    </a:cxn>
                  </a:cxnLst>
                  <a:rect l="0" t="0" r="r" b="b"/>
                  <a:pathLst>
                    <a:path w="37" h="28">
                      <a:moveTo>
                        <a:pt x="37" y="28"/>
                      </a:moveTo>
                      <a:lnTo>
                        <a:pt x="0" y="28"/>
                      </a:lnTo>
                      <a:lnTo>
                        <a:pt x="0" y="0"/>
                      </a:lnTo>
                      <a:lnTo>
                        <a:pt x="37" y="0"/>
                      </a:lnTo>
                      <a:lnTo>
                        <a:pt x="37" y="28"/>
                      </a:lnTo>
                      <a:close/>
                      <a:moveTo>
                        <a:pt x="10" y="19"/>
                      </a:moveTo>
                      <a:lnTo>
                        <a:pt x="29" y="19"/>
                      </a:lnTo>
                      <a:lnTo>
                        <a:pt x="29" y="8"/>
                      </a:lnTo>
                      <a:lnTo>
                        <a:pt x="10" y="8"/>
                      </a:lnTo>
                      <a:lnTo>
                        <a:pt x="10" y="19"/>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3" name="Freeform 511"/>
                <p:cNvSpPr>
                  <a:spLocks noEditPoints="1"/>
                </p:cNvSpPr>
                <p:nvPr/>
              </p:nvSpPr>
              <p:spPr bwMode="auto">
                <a:xfrm>
                  <a:off x="7649533" y="4748588"/>
                  <a:ext cx="46289" cy="39454"/>
                </a:xfrm>
                <a:custGeom>
                  <a:avLst/>
                  <a:gdLst/>
                  <a:ahLst/>
                  <a:cxnLst>
                    <a:cxn ang="0">
                      <a:pos x="37" y="28"/>
                    </a:cxn>
                    <a:cxn ang="0">
                      <a:pos x="0" y="28"/>
                    </a:cxn>
                    <a:cxn ang="0">
                      <a:pos x="0" y="0"/>
                    </a:cxn>
                    <a:cxn ang="0">
                      <a:pos x="37" y="0"/>
                    </a:cxn>
                    <a:cxn ang="0">
                      <a:pos x="37" y="28"/>
                    </a:cxn>
                    <a:cxn ang="0">
                      <a:pos x="9" y="20"/>
                    </a:cxn>
                    <a:cxn ang="0">
                      <a:pos x="29" y="20"/>
                    </a:cxn>
                    <a:cxn ang="0">
                      <a:pos x="29" y="8"/>
                    </a:cxn>
                    <a:cxn ang="0">
                      <a:pos x="9" y="8"/>
                    </a:cxn>
                    <a:cxn ang="0">
                      <a:pos x="9" y="20"/>
                    </a:cxn>
                  </a:cxnLst>
                  <a:rect l="0" t="0" r="r" b="b"/>
                  <a:pathLst>
                    <a:path w="37" h="28">
                      <a:moveTo>
                        <a:pt x="37" y="28"/>
                      </a:moveTo>
                      <a:lnTo>
                        <a:pt x="0" y="28"/>
                      </a:lnTo>
                      <a:lnTo>
                        <a:pt x="0" y="0"/>
                      </a:lnTo>
                      <a:lnTo>
                        <a:pt x="37" y="0"/>
                      </a:lnTo>
                      <a:lnTo>
                        <a:pt x="37" y="28"/>
                      </a:lnTo>
                      <a:close/>
                      <a:moveTo>
                        <a:pt x="9" y="20"/>
                      </a:moveTo>
                      <a:lnTo>
                        <a:pt x="29" y="20"/>
                      </a:lnTo>
                      <a:lnTo>
                        <a:pt x="29" y="8"/>
                      </a:lnTo>
                      <a:lnTo>
                        <a:pt x="9" y="8"/>
                      </a:lnTo>
                      <a:lnTo>
                        <a:pt x="9"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4" name="Freeform 512"/>
                <p:cNvSpPr>
                  <a:spLocks noEditPoints="1"/>
                </p:cNvSpPr>
                <p:nvPr/>
              </p:nvSpPr>
              <p:spPr bwMode="auto">
                <a:xfrm>
                  <a:off x="7585729" y="4748588"/>
                  <a:ext cx="46289" cy="39454"/>
                </a:xfrm>
                <a:custGeom>
                  <a:avLst/>
                  <a:gdLst/>
                  <a:ahLst/>
                  <a:cxnLst>
                    <a:cxn ang="0">
                      <a:pos x="37" y="28"/>
                    </a:cxn>
                    <a:cxn ang="0">
                      <a:pos x="0" y="28"/>
                    </a:cxn>
                    <a:cxn ang="0">
                      <a:pos x="0" y="0"/>
                    </a:cxn>
                    <a:cxn ang="0">
                      <a:pos x="37" y="0"/>
                    </a:cxn>
                    <a:cxn ang="0">
                      <a:pos x="37" y="28"/>
                    </a:cxn>
                    <a:cxn ang="0">
                      <a:pos x="9" y="20"/>
                    </a:cxn>
                    <a:cxn ang="0">
                      <a:pos x="29" y="20"/>
                    </a:cxn>
                    <a:cxn ang="0">
                      <a:pos x="29" y="8"/>
                    </a:cxn>
                    <a:cxn ang="0">
                      <a:pos x="9" y="8"/>
                    </a:cxn>
                    <a:cxn ang="0">
                      <a:pos x="9" y="20"/>
                    </a:cxn>
                  </a:cxnLst>
                  <a:rect l="0" t="0" r="r" b="b"/>
                  <a:pathLst>
                    <a:path w="37" h="28">
                      <a:moveTo>
                        <a:pt x="37" y="28"/>
                      </a:moveTo>
                      <a:lnTo>
                        <a:pt x="0" y="28"/>
                      </a:lnTo>
                      <a:lnTo>
                        <a:pt x="0" y="0"/>
                      </a:lnTo>
                      <a:lnTo>
                        <a:pt x="37" y="0"/>
                      </a:lnTo>
                      <a:lnTo>
                        <a:pt x="37" y="28"/>
                      </a:lnTo>
                      <a:close/>
                      <a:moveTo>
                        <a:pt x="9" y="20"/>
                      </a:moveTo>
                      <a:lnTo>
                        <a:pt x="29" y="20"/>
                      </a:lnTo>
                      <a:lnTo>
                        <a:pt x="29" y="8"/>
                      </a:lnTo>
                      <a:lnTo>
                        <a:pt x="9" y="8"/>
                      </a:lnTo>
                      <a:lnTo>
                        <a:pt x="9"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5" name="Freeform 513"/>
                <p:cNvSpPr>
                  <a:spLocks noEditPoints="1"/>
                </p:cNvSpPr>
                <p:nvPr/>
              </p:nvSpPr>
              <p:spPr bwMode="auto">
                <a:xfrm>
                  <a:off x="7521926" y="4748588"/>
                  <a:ext cx="46289" cy="39454"/>
                </a:xfrm>
                <a:custGeom>
                  <a:avLst/>
                  <a:gdLst/>
                  <a:ahLst/>
                  <a:cxnLst>
                    <a:cxn ang="0">
                      <a:pos x="37" y="28"/>
                    </a:cxn>
                    <a:cxn ang="0">
                      <a:pos x="0" y="28"/>
                    </a:cxn>
                    <a:cxn ang="0">
                      <a:pos x="0" y="0"/>
                    </a:cxn>
                    <a:cxn ang="0">
                      <a:pos x="37" y="0"/>
                    </a:cxn>
                    <a:cxn ang="0">
                      <a:pos x="37" y="28"/>
                    </a:cxn>
                    <a:cxn ang="0">
                      <a:pos x="10" y="20"/>
                    </a:cxn>
                    <a:cxn ang="0">
                      <a:pos x="29" y="20"/>
                    </a:cxn>
                    <a:cxn ang="0">
                      <a:pos x="29" y="8"/>
                    </a:cxn>
                    <a:cxn ang="0">
                      <a:pos x="10" y="8"/>
                    </a:cxn>
                    <a:cxn ang="0">
                      <a:pos x="10" y="20"/>
                    </a:cxn>
                  </a:cxnLst>
                  <a:rect l="0" t="0" r="r" b="b"/>
                  <a:pathLst>
                    <a:path w="37" h="28">
                      <a:moveTo>
                        <a:pt x="37" y="28"/>
                      </a:moveTo>
                      <a:lnTo>
                        <a:pt x="0" y="28"/>
                      </a:lnTo>
                      <a:lnTo>
                        <a:pt x="0" y="0"/>
                      </a:lnTo>
                      <a:lnTo>
                        <a:pt x="37" y="0"/>
                      </a:lnTo>
                      <a:lnTo>
                        <a:pt x="37" y="28"/>
                      </a:lnTo>
                      <a:close/>
                      <a:moveTo>
                        <a:pt x="10" y="20"/>
                      </a:moveTo>
                      <a:lnTo>
                        <a:pt x="29" y="20"/>
                      </a:lnTo>
                      <a:lnTo>
                        <a:pt x="29" y="8"/>
                      </a:lnTo>
                      <a:lnTo>
                        <a:pt x="10" y="8"/>
                      </a:lnTo>
                      <a:lnTo>
                        <a:pt x="10" y="2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6" name="Freeform 514"/>
                <p:cNvSpPr>
                  <a:spLocks noEditPoints="1"/>
                </p:cNvSpPr>
                <p:nvPr/>
              </p:nvSpPr>
              <p:spPr bwMode="auto">
                <a:xfrm>
                  <a:off x="7909752" y="4741542"/>
                  <a:ext cx="47540" cy="53544"/>
                </a:xfrm>
                <a:custGeom>
                  <a:avLst/>
                  <a:gdLst/>
                  <a:ahLst/>
                  <a:cxnLst>
                    <a:cxn ang="0">
                      <a:pos x="20" y="38"/>
                    </a:cxn>
                    <a:cxn ang="0">
                      <a:pos x="13" y="38"/>
                    </a:cxn>
                    <a:cxn ang="0">
                      <a:pos x="7" y="35"/>
                    </a:cxn>
                    <a:cxn ang="0">
                      <a:pos x="3" y="28"/>
                    </a:cxn>
                    <a:cxn ang="0">
                      <a:pos x="0" y="23"/>
                    </a:cxn>
                    <a:cxn ang="0">
                      <a:pos x="0" y="18"/>
                    </a:cxn>
                    <a:cxn ang="0">
                      <a:pos x="2" y="12"/>
                    </a:cxn>
                    <a:cxn ang="0">
                      <a:pos x="5" y="7"/>
                    </a:cxn>
                    <a:cxn ang="0">
                      <a:pos x="10" y="4"/>
                    </a:cxn>
                    <a:cxn ang="0">
                      <a:pos x="15" y="2"/>
                    </a:cxn>
                    <a:cxn ang="0">
                      <a:pos x="20" y="0"/>
                    </a:cxn>
                    <a:cxn ang="0">
                      <a:pos x="27" y="2"/>
                    </a:cxn>
                    <a:cxn ang="0">
                      <a:pos x="33" y="7"/>
                    </a:cxn>
                    <a:cxn ang="0">
                      <a:pos x="36" y="12"/>
                    </a:cxn>
                    <a:cxn ang="0">
                      <a:pos x="38" y="18"/>
                    </a:cxn>
                    <a:cxn ang="0">
                      <a:pos x="38" y="20"/>
                    </a:cxn>
                    <a:cxn ang="0">
                      <a:pos x="36" y="27"/>
                    </a:cxn>
                    <a:cxn ang="0">
                      <a:pos x="33" y="33"/>
                    </a:cxn>
                    <a:cxn ang="0">
                      <a:pos x="27" y="36"/>
                    </a:cxn>
                    <a:cxn ang="0">
                      <a:pos x="20" y="38"/>
                    </a:cxn>
                    <a:cxn ang="0">
                      <a:pos x="20" y="10"/>
                    </a:cxn>
                    <a:cxn ang="0">
                      <a:pos x="13" y="10"/>
                    </a:cxn>
                    <a:cxn ang="0">
                      <a:pos x="10" y="15"/>
                    </a:cxn>
                    <a:cxn ang="0">
                      <a:pos x="8" y="18"/>
                    </a:cxn>
                    <a:cxn ang="0">
                      <a:pos x="12" y="25"/>
                    </a:cxn>
                    <a:cxn ang="0">
                      <a:pos x="17" y="30"/>
                    </a:cxn>
                    <a:cxn ang="0">
                      <a:pos x="20" y="30"/>
                    </a:cxn>
                    <a:cxn ang="0">
                      <a:pos x="25" y="28"/>
                    </a:cxn>
                    <a:cxn ang="0">
                      <a:pos x="27" y="27"/>
                    </a:cxn>
                    <a:cxn ang="0">
                      <a:pos x="27" y="27"/>
                    </a:cxn>
                    <a:cxn ang="0">
                      <a:pos x="30" y="20"/>
                    </a:cxn>
                    <a:cxn ang="0">
                      <a:pos x="30" y="20"/>
                    </a:cxn>
                    <a:cxn ang="0">
                      <a:pos x="28" y="13"/>
                    </a:cxn>
                    <a:cxn ang="0">
                      <a:pos x="23" y="10"/>
                    </a:cxn>
                    <a:cxn ang="0">
                      <a:pos x="20" y="10"/>
                    </a:cxn>
                  </a:cxnLst>
                  <a:rect l="0" t="0" r="r" b="b"/>
                  <a:pathLst>
                    <a:path w="38" h="38">
                      <a:moveTo>
                        <a:pt x="20" y="38"/>
                      </a:moveTo>
                      <a:lnTo>
                        <a:pt x="13" y="38"/>
                      </a:lnTo>
                      <a:lnTo>
                        <a:pt x="7" y="35"/>
                      </a:lnTo>
                      <a:lnTo>
                        <a:pt x="3" y="28"/>
                      </a:lnTo>
                      <a:lnTo>
                        <a:pt x="0" y="23"/>
                      </a:lnTo>
                      <a:lnTo>
                        <a:pt x="0" y="18"/>
                      </a:lnTo>
                      <a:lnTo>
                        <a:pt x="2" y="12"/>
                      </a:lnTo>
                      <a:lnTo>
                        <a:pt x="5" y="7"/>
                      </a:lnTo>
                      <a:lnTo>
                        <a:pt x="10" y="4"/>
                      </a:lnTo>
                      <a:lnTo>
                        <a:pt x="15" y="2"/>
                      </a:lnTo>
                      <a:lnTo>
                        <a:pt x="20" y="0"/>
                      </a:lnTo>
                      <a:lnTo>
                        <a:pt x="27" y="2"/>
                      </a:lnTo>
                      <a:lnTo>
                        <a:pt x="33" y="7"/>
                      </a:lnTo>
                      <a:lnTo>
                        <a:pt x="36" y="12"/>
                      </a:lnTo>
                      <a:lnTo>
                        <a:pt x="38" y="18"/>
                      </a:lnTo>
                      <a:lnTo>
                        <a:pt x="38" y="20"/>
                      </a:lnTo>
                      <a:lnTo>
                        <a:pt x="36" y="27"/>
                      </a:lnTo>
                      <a:lnTo>
                        <a:pt x="33" y="33"/>
                      </a:lnTo>
                      <a:lnTo>
                        <a:pt x="27" y="36"/>
                      </a:lnTo>
                      <a:lnTo>
                        <a:pt x="20" y="38"/>
                      </a:lnTo>
                      <a:close/>
                      <a:moveTo>
                        <a:pt x="20" y="10"/>
                      </a:moveTo>
                      <a:lnTo>
                        <a:pt x="13" y="10"/>
                      </a:lnTo>
                      <a:lnTo>
                        <a:pt x="10" y="15"/>
                      </a:lnTo>
                      <a:lnTo>
                        <a:pt x="8" y="18"/>
                      </a:lnTo>
                      <a:lnTo>
                        <a:pt x="12" y="25"/>
                      </a:lnTo>
                      <a:lnTo>
                        <a:pt x="17" y="30"/>
                      </a:lnTo>
                      <a:lnTo>
                        <a:pt x="20" y="30"/>
                      </a:lnTo>
                      <a:lnTo>
                        <a:pt x="25" y="28"/>
                      </a:lnTo>
                      <a:lnTo>
                        <a:pt x="27" y="27"/>
                      </a:lnTo>
                      <a:lnTo>
                        <a:pt x="27" y="27"/>
                      </a:lnTo>
                      <a:lnTo>
                        <a:pt x="30" y="20"/>
                      </a:lnTo>
                      <a:lnTo>
                        <a:pt x="30" y="20"/>
                      </a:lnTo>
                      <a:lnTo>
                        <a:pt x="28" y="13"/>
                      </a:lnTo>
                      <a:lnTo>
                        <a:pt x="23" y="10"/>
                      </a:lnTo>
                      <a:lnTo>
                        <a:pt x="20" y="10"/>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7" name="Freeform 515"/>
                <p:cNvSpPr>
                  <a:spLocks noEditPoints="1"/>
                </p:cNvSpPr>
                <p:nvPr/>
              </p:nvSpPr>
              <p:spPr bwMode="auto">
                <a:xfrm>
                  <a:off x="7909752" y="4927538"/>
                  <a:ext cx="47540" cy="53544"/>
                </a:xfrm>
                <a:custGeom>
                  <a:avLst/>
                  <a:gdLst/>
                  <a:ahLst/>
                  <a:cxnLst>
                    <a:cxn ang="0">
                      <a:pos x="20" y="38"/>
                    </a:cxn>
                    <a:cxn ang="0">
                      <a:pos x="13" y="36"/>
                    </a:cxn>
                    <a:cxn ang="0">
                      <a:pos x="7" y="33"/>
                    </a:cxn>
                    <a:cxn ang="0">
                      <a:pos x="2" y="28"/>
                    </a:cxn>
                    <a:cxn ang="0">
                      <a:pos x="0" y="21"/>
                    </a:cxn>
                    <a:cxn ang="0">
                      <a:pos x="0" y="18"/>
                    </a:cxn>
                    <a:cxn ang="0">
                      <a:pos x="2" y="11"/>
                    </a:cxn>
                    <a:cxn ang="0">
                      <a:pos x="5" y="6"/>
                    </a:cxn>
                    <a:cxn ang="0">
                      <a:pos x="10" y="3"/>
                    </a:cxn>
                    <a:cxn ang="0">
                      <a:pos x="15" y="0"/>
                    </a:cxn>
                    <a:cxn ang="0">
                      <a:pos x="20" y="0"/>
                    </a:cxn>
                    <a:cxn ang="0">
                      <a:pos x="25" y="1"/>
                    </a:cxn>
                    <a:cxn ang="0">
                      <a:pos x="31" y="5"/>
                    </a:cxn>
                    <a:cxn ang="0">
                      <a:pos x="35" y="10"/>
                    </a:cxn>
                    <a:cxn ang="0">
                      <a:pos x="38" y="16"/>
                    </a:cxn>
                    <a:cxn ang="0">
                      <a:pos x="38" y="18"/>
                    </a:cxn>
                    <a:cxn ang="0">
                      <a:pos x="36" y="26"/>
                    </a:cxn>
                    <a:cxn ang="0">
                      <a:pos x="33" y="31"/>
                    </a:cxn>
                    <a:cxn ang="0">
                      <a:pos x="27" y="36"/>
                    </a:cxn>
                    <a:cxn ang="0">
                      <a:pos x="20" y="38"/>
                    </a:cxn>
                    <a:cxn ang="0">
                      <a:pos x="17" y="29"/>
                    </a:cxn>
                    <a:cxn ang="0">
                      <a:pos x="20" y="29"/>
                    </a:cxn>
                    <a:cxn ang="0">
                      <a:pos x="27" y="26"/>
                    </a:cxn>
                    <a:cxn ang="0">
                      <a:pos x="30" y="21"/>
                    </a:cxn>
                    <a:cxn ang="0">
                      <a:pos x="30" y="18"/>
                    </a:cxn>
                    <a:cxn ang="0">
                      <a:pos x="28" y="15"/>
                    </a:cxn>
                    <a:cxn ang="0">
                      <a:pos x="23" y="10"/>
                    </a:cxn>
                    <a:cxn ang="0">
                      <a:pos x="20" y="8"/>
                    </a:cxn>
                    <a:cxn ang="0">
                      <a:pos x="13" y="10"/>
                    </a:cxn>
                    <a:cxn ang="0">
                      <a:pos x="10" y="15"/>
                    </a:cxn>
                    <a:cxn ang="0">
                      <a:pos x="8" y="18"/>
                    </a:cxn>
                    <a:cxn ang="0">
                      <a:pos x="12" y="26"/>
                    </a:cxn>
                    <a:cxn ang="0">
                      <a:pos x="17" y="29"/>
                    </a:cxn>
                    <a:cxn ang="0">
                      <a:pos x="17" y="29"/>
                    </a:cxn>
                  </a:cxnLst>
                  <a:rect l="0" t="0" r="r" b="b"/>
                  <a:pathLst>
                    <a:path w="38" h="38">
                      <a:moveTo>
                        <a:pt x="20" y="38"/>
                      </a:moveTo>
                      <a:lnTo>
                        <a:pt x="13" y="36"/>
                      </a:lnTo>
                      <a:lnTo>
                        <a:pt x="7" y="33"/>
                      </a:lnTo>
                      <a:lnTo>
                        <a:pt x="2" y="28"/>
                      </a:lnTo>
                      <a:lnTo>
                        <a:pt x="0" y="21"/>
                      </a:lnTo>
                      <a:lnTo>
                        <a:pt x="0" y="18"/>
                      </a:lnTo>
                      <a:lnTo>
                        <a:pt x="2" y="11"/>
                      </a:lnTo>
                      <a:lnTo>
                        <a:pt x="5" y="6"/>
                      </a:lnTo>
                      <a:lnTo>
                        <a:pt x="10" y="3"/>
                      </a:lnTo>
                      <a:lnTo>
                        <a:pt x="15" y="0"/>
                      </a:lnTo>
                      <a:lnTo>
                        <a:pt x="20" y="0"/>
                      </a:lnTo>
                      <a:lnTo>
                        <a:pt x="25" y="1"/>
                      </a:lnTo>
                      <a:lnTo>
                        <a:pt x="31" y="5"/>
                      </a:lnTo>
                      <a:lnTo>
                        <a:pt x="35" y="10"/>
                      </a:lnTo>
                      <a:lnTo>
                        <a:pt x="38" y="16"/>
                      </a:lnTo>
                      <a:lnTo>
                        <a:pt x="38" y="18"/>
                      </a:lnTo>
                      <a:lnTo>
                        <a:pt x="36" y="26"/>
                      </a:lnTo>
                      <a:lnTo>
                        <a:pt x="33" y="31"/>
                      </a:lnTo>
                      <a:lnTo>
                        <a:pt x="27" y="36"/>
                      </a:lnTo>
                      <a:lnTo>
                        <a:pt x="20" y="38"/>
                      </a:lnTo>
                      <a:close/>
                      <a:moveTo>
                        <a:pt x="17" y="29"/>
                      </a:moveTo>
                      <a:lnTo>
                        <a:pt x="20" y="29"/>
                      </a:lnTo>
                      <a:lnTo>
                        <a:pt x="27" y="26"/>
                      </a:lnTo>
                      <a:lnTo>
                        <a:pt x="30" y="21"/>
                      </a:lnTo>
                      <a:lnTo>
                        <a:pt x="30" y="18"/>
                      </a:lnTo>
                      <a:lnTo>
                        <a:pt x="28" y="15"/>
                      </a:lnTo>
                      <a:lnTo>
                        <a:pt x="23" y="10"/>
                      </a:lnTo>
                      <a:lnTo>
                        <a:pt x="20" y="8"/>
                      </a:lnTo>
                      <a:lnTo>
                        <a:pt x="13" y="10"/>
                      </a:lnTo>
                      <a:lnTo>
                        <a:pt x="10" y="15"/>
                      </a:lnTo>
                      <a:lnTo>
                        <a:pt x="8" y="18"/>
                      </a:lnTo>
                      <a:lnTo>
                        <a:pt x="12" y="26"/>
                      </a:lnTo>
                      <a:lnTo>
                        <a:pt x="17" y="29"/>
                      </a:lnTo>
                      <a:lnTo>
                        <a:pt x="17" y="29"/>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8" name="Freeform 516"/>
                <p:cNvSpPr>
                  <a:spLocks noEditPoints="1"/>
                </p:cNvSpPr>
                <p:nvPr/>
              </p:nvSpPr>
              <p:spPr bwMode="auto">
                <a:xfrm>
                  <a:off x="7909752" y="5112126"/>
                  <a:ext cx="47540" cy="53544"/>
                </a:xfrm>
                <a:custGeom>
                  <a:avLst/>
                  <a:gdLst/>
                  <a:ahLst/>
                  <a:cxnLst>
                    <a:cxn ang="0">
                      <a:pos x="20" y="38"/>
                    </a:cxn>
                    <a:cxn ang="0">
                      <a:pos x="12" y="36"/>
                    </a:cxn>
                    <a:cxn ang="0">
                      <a:pos x="7" y="33"/>
                    </a:cxn>
                    <a:cxn ang="0">
                      <a:pos x="2" y="26"/>
                    </a:cxn>
                    <a:cxn ang="0">
                      <a:pos x="0" y="20"/>
                    </a:cxn>
                    <a:cxn ang="0">
                      <a:pos x="0" y="18"/>
                    </a:cxn>
                    <a:cxn ang="0">
                      <a:pos x="2" y="12"/>
                    </a:cxn>
                    <a:cxn ang="0">
                      <a:pos x="5" y="7"/>
                    </a:cxn>
                    <a:cxn ang="0">
                      <a:pos x="12" y="2"/>
                    </a:cxn>
                    <a:cxn ang="0">
                      <a:pos x="18" y="0"/>
                    </a:cxn>
                    <a:cxn ang="0">
                      <a:pos x="20" y="0"/>
                    </a:cxn>
                    <a:cxn ang="0">
                      <a:pos x="25" y="0"/>
                    </a:cxn>
                    <a:cxn ang="0">
                      <a:pos x="31" y="5"/>
                    </a:cxn>
                    <a:cxn ang="0">
                      <a:pos x="36" y="10"/>
                    </a:cxn>
                    <a:cxn ang="0">
                      <a:pos x="38" y="18"/>
                    </a:cxn>
                    <a:cxn ang="0">
                      <a:pos x="38" y="18"/>
                    </a:cxn>
                    <a:cxn ang="0">
                      <a:pos x="36" y="26"/>
                    </a:cxn>
                    <a:cxn ang="0">
                      <a:pos x="33" y="30"/>
                    </a:cxn>
                    <a:cxn ang="0">
                      <a:pos x="28" y="35"/>
                    </a:cxn>
                    <a:cxn ang="0">
                      <a:pos x="23" y="36"/>
                    </a:cxn>
                    <a:cxn ang="0">
                      <a:pos x="20" y="38"/>
                    </a:cxn>
                    <a:cxn ang="0">
                      <a:pos x="18" y="28"/>
                    </a:cxn>
                    <a:cxn ang="0">
                      <a:pos x="20" y="28"/>
                    </a:cxn>
                    <a:cxn ang="0">
                      <a:pos x="25" y="26"/>
                    </a:cxn>
                    <a:cxn ang="0">
                      <a:pos x="30" y="20"/>
                    </a:cxn>
                    <a:cxn ang="0">
                      <a:pos x="30" y="18"/>
                    </a:cxn>
                    <a:cxn ang="0">
                      <a:pos x="27" y="12"/>
                    </a:cxn>
                    <a:cxn ang="0">
                      <a:pos x="22" y="8"/>
                    </a:cxn>
                    <a:cxn ang="0">
                      <a:pos x="20" y="8"/>
                    </a:cxn>
                    <a:cxn ang="0">
                      <a:pos x="13" y="12"/>
                    </a:cxn>
                    <a:cxn ang="0">
                      <a:pos x="10" y="17"/>
                    </a:cxn>
                    <a:cxn ang="0">
                      <a:pos x="8" y="18"/>
                    </a:cxn>
                    <a:cxn ang="0">
                      <a:pos x="12" y="26"/>
                    </a:cxn>
                    <a:cxn ang="0">
                      <a:pos x="17" y="28"/>
                    </a:cxn>
                    <a:cxn ang="0">
                      <a:pos x="18" y="28"/>
                    </a:cxn>
                    <a:cxn ang="0">
                      <a:pos x="18" y="28"/>
                    </a:cxn>
                  </a:cxnLst>
                  <a:rect l="0" t="0" r="r" b="b"/>
                  <a:pathLst>
                    <a:path w="38" h="38">
                      <a:moveTo>
                        <a:pt x="20" y="38"/>
                      </a:moveTo>
                      <a:lnTo>
                        <a:pt x="12" y="36"/>
                      </a:lnTo>
                      <a:lnTo>
                        <a:pt x="7" y="33"/>
                      </a:lnTo>
                      <a:lnTo>
                        <a:pt x="2" y="26"/>
                      </a:lnTo>
                      <a:lnTo>
                        <a:pt x="0" y="20"/>
                      </a:lnTo>
                      <a:lnTo>
                        <a:pt x="0" y="18"/>
                      </a:lnTo>
                      <a:lnTo>
                        <a:pt x="2" y="12"/>
                      </a:lnTo>
                      <a:lnTo>
                        <a:pt x="5" y="7"/>
                      </a:lnTo>
                      <a:lnTo>
                        <a:pt x="12" y="2"/>
                      </a:lnTo>
                      <a:lnTo>
                        <a:pt x="18" y="0"/>
                      </a:lnTo>
                      <a:lnTo>
                        <a:pt x="20" y="0"/>
                      </a:lnTo>
                      <a:lnTo>
                        <a:pt x="25" y="0"/>
                      </a:lnTo>
                      <a:lnTo>
                        <a:pt x="31" y="5"/>
                      </a:lnTo>
                      <a:lnTo>
                        <a:pt x="36" y="10"/>
                      </a:lnTo>
                      <a:lnTo>
                        <a:pt x="38" y="18"/>
                      </a:lnTo>
                      <a:lnTo>
                        <a:pt x="38" y="18"/>
                      </a:lnTo>
                      <a:lnTo>
                        <a:pt x="36" y="26"/>
                      </a:lnTo>
                      <a:lnTo>
                        <a:pt x="33" y="30"/>
                      </a:lnTo>
                      <a:lnTo>
                        <a:pt x="28" y="35"/>
                      </a:lnTo>
                      <a:lnTo>
                        <a:pt x="23" y="36"/>
                      </a:lnTo>
                      <a:lnTo>
                        <a:pt x="20" y="38"/>
                      </a:lnTo>
                      <a:close/>
                      <a:moveTo>
                        <a:pt x="18" y="28"/>
                      </a:moveTo>
                      <a:lnTo>
                        <a:pt x="20" y="28"/>
                      </a:lnTo>
                      <a:lnTo>
                        <a:pt x="25" y="26"/>
                      </a:lnTo>
                      <a:lnTo>
                        <a:pt x="30" y="20"/>
                      </a:lnTo>
                      <a:lnTo>
                        <a:pt x="30" y="18"/>
                      </a:lnTo>
                      <a:lnTo>
                        <a:pt x="27" y="12"/>
                      </a:lnTo>
                      <a:lnTo>
                        <a:pt x="22" y="8"/>
                      </a:lnTo>
                      <a:lnTo>
                        <a:pt x="20" y="8"/>
                      </a:lnTo>
                      <a:lnTo>
                        <a:pt x="13" y="12"/>
                      </a:lnTo>
                      <a:lnTo>
                        <a:pt x="10" y="17"/>
                      </a:lnTo>
                      <a:lnTo>
                        <a:pt x="8" y="18"/>
                      </a:lnTo>
                      <a:lnTo>
                        <a:pt x="12" y="26"/>
                      </a:lnTo>
                      <a:lnTo>
                        <a:pt x="17" y="28"/>
                      </a:lnTo>
                      <a:lnTo>
                        <a:pt x="18" y="28"/>
                      </a:lnTo>
                      <a:lnTo>
                        <a:pt x="18" y="2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19" name="Freeform 517"/>
                <p:cNvSpPr>
                  <a:spLocks noEditPoints="1"/>
                </p:cNvSpPr>
                <p:nvPr/>
              </p:nvSpPr>
              <p:spPr bwMode="auto">
                <a:xfrm>
                  <a:off x="7414335" y="5051536"/>
                  <a:ext cx="590497" cy="171905"/>
                </a:xfrm>
                <a:custGeom>
                  <a:avLst/>
                  <a:gdLst/>
                  <a:ahLst/>
                  <a:cxnLst>
                    <a:cxn ang="0">
                      <a:pos x="444" y="122"/>
                    </a:cxn>
                    <a:cxn ang="0">
                      <a:pos x="23" y="122"/>
                    </a:cxn>
                    <a:cxn ang="0">
                      <a:pos x="17" y="120"/>
                    </a:cxn>
                    <a:cxn ang="0">
                      <a:pos x="10" y="115"/>
                    </a:cxn>
                    <a:cxn ang="0">
                      <a:pos x="5" y="111"/>
                    </a:cxn>
                    <a:cxn ang="0">
                      <a:pos x="2" y="102"/>
                    </a:cxn>
                    <a:cxn ang="0">
                      <a:pos x="0" y="96"/>
                    </a:cxn>
                    <a:cxn ang="0">
                      <a:pos x="0" y="94"/>
                    </a:cxn>
                    <a:cxn ang="0">
                      <a:pos x="0" y="28"/>
                    </a:cxn>
                    <a:cxn ang="0">
                      <a:pos x="0" y="22"/>
                    </a:cxn>
                    <a:cxn ang="0">
                      <a:pos x="4" y="15"/>
                    </a:cxn>
                    <a:cxn ang="0">
                      <a:pos x="8" y="9"/>
                    </a:cxn>
                    <a:cxn ang="0">
                      <a:pos x="15" y="4"/>
                    </a:cxn>
                    <a:cxn ang="0">
                      <a:pos x="22" y="2"/>
                    </a:cxn>
                    <a:cxn ang="0">
                      <a:pos x="28" y="0"/>
                    </a:cxn>
                    <a:cxn ang="0">
                      <a:pos x="446" y="0"/>
                    </a:cxn>
                    <a:cxn ang="0">
                      <a:pos x="454" y="2"/>
                    </a:cxn>
                    <a:cxn ang="0">
                      <a:pos x="460" y="5"/>
                    </a:cxn>
                    <a:cxn ang="0">
                      <a:pos x="465" y="10"/>
                    </a:cxn>
                    <a:cxn ang="0">
                      <a:pos x="470" y="19"/>
                    </a:cxn>
                    <a:cxn ang="0">
                      <a:pos x="472" y="25"/>
                    </a:cxn>
                    <a:cxn ang="0">
                      <a:pos x="472" y="28"/>
                    </a:cxn>
                    <a:cxn ang="0">
                      <a:pos x="472" y="94"/>
                    </a:cxn>
                    <a:cxn ang="0">
                      <a:pos x="472" y="101"/>
                    </a:cxn>
                    <a:cxn ang="0">
                      <a:pos x="469" y="107"/>
                    </a:cxn>
                    <a:cxn ang="0">
                      <a:pos x="464" y="114"/>
                    </a:cxn>
                    <a:cxn ang="0">
                      <a:pos x="457" y="119"/>
                    </a:cxn>
                    <a:cxn ang="0">
                      <a:pos x="452" y="122"/>
                    </a:cxn>
                    <a:cxn ang="0">
                      <a:pos x="444" y="122"/>
                    </a:cxn>
                    <a:cxn ang="0">
                      <a:pos x="444" y="9"/>
                    </a:cxn>
                    <a:cxn ang="0">
                      <a:pos x="27" y="10"/>
                    </a:cxn>
                    <a:cxn ang="0">
                      <a:pos x="20" y="12"/>
                    </a:cxn>
                    <a:cxn ang="0">
                      <a:pos x="13" y="15"/>
                    </a:cxn>
                    <a:cxn ang="0">
                      <a:pos x="10" y="22"/>
                    </a:cxn>
                    <a:cxn ang="0">
                      <a:pos x="8" y="28"/>
                    </a:cxn>
                    <a:cxn ang="0">
                      <a:pos x="10" y="101"/>
                    </a:cxn>
                    <a:cxn ang="0">
                      <a:pos x="13" y="107"/>
                    </a:cxn>
                    <a:cxn ang="0">
                      <a:pos x="20" y="112"/>
                    </a:cxn>
                    <a:cxn ang="0">
                      <a:pos x="27" y="114"/>
                    </a:cxn>
                    <a:cxn ang="0">
                      <a:pos x="28" y="114"/>
                    </a:cxn>
                    <a:cxn ang="0">
                      <a:pos x="447" y="114"/>
                    </a:cxn>
                    <a:cxn ang="0">
                      <a:pos x="452" y="112"/>
                    </a:cxn>
                    <a:cxn ang="0">
                      <a:pos x="459" y="107"/>
                    </a:cxn>
                    <a:cxn ang="0">
                      <a:pos x="462" y="101"/>
                    </a:cxn>
                    <a:cxn ang="0">
                      <a:pos x="464" y="94"/>
                    </a:cxn>
                    <a:cxn ang="0">
                      <a:pos x="464" y="23"/>
                    </a:cxn>
                    <a:cxn ang="0">
                      <a:pos x="459" y="17"/>
                    </a:cxn>
                    <a:cxn ang="0">
                      <a:pos x="454" y="12"/>
                    </a:cxn>
                    <a:cxn ang="0">
                      <a:pos x="447" y="10"/>
                    </a:cxn>
                    <a:cxn ang="0">
                      <a:pos x="444" y="9"/>
                    </a:cxn>
                  </a:cxnLst>
                  <a:rect l="0" t="0" r="r" b="b"/>
                  <a:pathLst>
                    <a:path w="472" h="122">
                      <a:moveTo>
                        <a:pt x="444" y="122"/>
                      </a:moveTo>
                      <a:lnTo>
                        <a:pt x="23" y="122"/>
                      </a:lnTo>
                      <a:lnTo>
                        <a:pt x="17" y="120"/>
                      </a:lnTo>
                      <a:lnTo>
                        <a:pt x="10" y="115"/>
                      </a:lnTo>
                      <a:lnTo>
                        <a:pt x="5" y="111"/>
                      </a:lnTo>
                      <a:lnTo>
                        <a:pt x="2" y="102"/>
                      </a:lnTo>
                      <a:lnTo>
                        <a:pt x="0" y="96"/>
                      </a:lnTo>
                      <a:lnTo>
                        <a:pt x="0" y="94"/>
                      </a:lnTo>
                      <a:lnTo>
                        <a:pt x="0" y="28"/>
                      </a:lnTo>
                      <a:lnTo>
                        <a:pt x="0" y="22"/>
                      </a:lnTo>
                      <a:lnTo>
                        <a:pt x="4" y="15"/>
                      </a:lnTo>
                      <a:lnTo>
                        <a:pt x="8" y="9"/>
                      </a:lnTo>
                      <a:lnTo>
                        <a:pt x="15" y="4"/>
                      </a:lnTo>
                      <a:lnTo>
                        <a:pt x="22" y="2"/>
                      </a:lnTo>
                      <a:lnTo>
                        <a:pt x="28" y="0"/>
                      </a:lnTo>
                      <a:lnTo>
                        <a:pt x="446" y="0"/>
                      </a:lnTo>
                      <a:lnTo>
                        <a:pt x="454" y="2"/>
                      </a:lnTo>
                      <a:lnTo>
                        <a:pt x="460" y="5"/>
                      </a:lnTo>
                      <a:lnTo>
                        <a:pt x="465" y="10"/>
                      </a:lnTo>
                      <a:lnTo>
                        <a:pt x="470" y="19"/>
                      </a:lnTo>
                      <a:lnTo>
                        <a:pt x="472" y="25"/>
                      </a:lnTo>
                      <a:lnTo>
                        <a:pt x="472" y="28"/>
                      </a:lnTo>
                      <a:lnTo>
                        <a:pt x="472" y="94"/>
                      </a:lnTo>
                      <a:lnTo>
                        <a:pt x="472" y="101"/>
                      </a:lnTo>
                      <a:lnTo>
                        <a:pt x="469" y="107"/>
                      </a:lnTo>
                      <a:lnTo>
                        <a:pt x="464" y="114"/>
                      </a:lnTo>
                      <a:lnTo>
                        <a:pt x="457" y="119"/>
                      </a:lnTo>
                      <a:lnTo>
                        <a:pt x="452" y="122"/>
                      </a:lnTo>
                      <a:lnTo>
                        <a:pt x="444" y="122"/>
                      </a:lnTo>
                      <a:close/>
                      <a:moveTo>
                        <a:pt x="444" y="9"/>
                      </a:moveTo>
                      <a:lnTo>
                        <a:pt x="27" y="10"/>
                      </a:lnTo>
                      <a:lnTo>
                        <a:pt x="20" y="12"/>
                      </a:lnTo>
                      <a:lnTo>
                        <a:pt x="13" y="15"/>
                      </a:lnTo>
                      <a:lnTo>
                        <a:pt x="10" y="22"/>
                      </a:lnTo>
                      <a:lnTo>
                        <a:pt x="8" y="28"/>
                      </a:lnTo>
                      <a:lnTo>
                        <a:pt x="10" y="101"/>
                      </a:lnTo>
                      <a:lnTo>
                        <a:pt x="13" y="107"/>
                      </a:lnTo>
                      <a:lnTo>
                        <a:pt x="20" y="112"/>
                      </a:lnTo>
                      <a:lnTo>
                        <a:pt x="27" y="114"/>
                      </a:lnTo>
                      <a:lnTo>
                        <a:pt x="28" y="114"/>
                      </a:lnTo>
                      <a:lnTo>
                        <a:pt x="447" y="114"/>
                      </a:lnTo>
                      <a:lnTo>
                        <a:pt x="452" y="112"/>
                      </a:lnTo>
                      <a:lnTo>
                        <a:pt x="459" y="107"/>
                      </a:lnTo>
                      <a:lnTo>
                        <a:pt x="462" y="101"/>
                      </a:lnTo>
                      <a:lnTo>
                        <a:pt x="464" y="94"/>
                      </a:lnTo>
                      <a:lnTo>
                        <a:pt x="464" y="23"/>
                      </a:lnTo>
                      <a:lnTo>
                        <a:pt x="459" y="17"/>
                      </a:lnTo>
                      <a:lnTo>
                        <a:pt x="454" y="12"/>
                      </a:lnTo>
                      <a:lnTo>
                        <a:pt x="447" y="10"/>
                      </a:lnTo>
                      <a:lnTo>
                        <a:pt x="444" y="9"/>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0" name="Freeform 518"/>
                <p:cNvSpPr>
                  <a:spLocks noEditPoints="1"/>
                </p:cNvSpPr>
                <p:nvPr/>
              </p:nvSpPr>
              <p:spPr bwMode="auto">
                <a:xfrm>
                  <a:off x="7414335" y="4869767"/>
                  <a:ext cx="590497" cy="169087"/>
                </a:xfrm>
                <a:custGeom>
                  <a:avLst/>
                  <a:gdLst/>
                  <a:ahLst/>
                  <a:cxnLst>
                    <a:cxn ang="0">
                      <a:pos x="444" y="120"/>
                    </a:cxn>
                    <a:cxn ang="0">
                      <a:pos x="22" y="120"/>
                    </a:cxn>
                    <a:cxn ang="0">
                      <a:pos x="15" y="116"/>
                    </a:cxn>
                    <a:cxn ang="0">
                      <a:pos x="8" y="111"/>
                    </a:cxn>
                    <a:cxn ang="0">
                      <a:pos x="4" y="106"/>
                    </a:cxn>
                    <a:cxn ang="0">
                      <a:pos x="2" y="100"/>
                    </a:cxn>
                    <a:cxn ang="0">
                      <a:pos x="0" y="92"/>
                    </a:cxn>
                    <a:cxn ang="0">
                      <a:pos x="0" y="28"/>
                    </a:cxn>
                    <a:cxn ang="0">
                      <a:pos x="0" y="19"/>
                    </a:cxn>
                    <a:cxn ang="0">
                      <a:pos x="4" y="13"/>
                    </a:cxn>
                    <a:cxn ang="0">
                      <a:pos x="8" y="6"/>
                    </a:cxn>
                    <a:cxn ang="0">
                      <a:pos x="15" y="3"/>
                    </a:cxn>
                    <a:cxn ang="0">
                      <a:pos x="22" y="0"/>
                    </a:cxn>
                    <a:cxn ang="0">
                      <a:pos x="28" y="0"/>
                    </a:cxn>
                    <a:cxn ang="0">
                      <a:pos x="447" y="0"/>
                    </a:cxn>
                    <a:cxn ang="0">
                      <a:pos x="455" y="1"/>
                    </a:cxn>
                    <a:cxn ang="0">
                      <a:pos x="462" y="5"/>
                    </a:cxn>
                    <a:cxn ang="0">
                      <a:pos x="467" y="11"/>
                    </a:cxn>
                    <a:cxn ang="0">
                      <a:pos x="470" y="18"/>
                    </a:cxn>
                    <a:cxn ang="0">
                      <a:pos x="472" y="24"/>
                    </a:cxn>
                    <a:cxn ang="0">
                      <a:pos x="472" y="28"/>
                    </a:cxn>
                    <a:cxn ang="0">
                      <a:pos x="472" y="92"/>
                    </a:cxn>
                    <a:cxn ang="0">
                      <a:pos x="472" y="100"/>
                    </a:cxn>
                    <a:cxn ang="0">
                      <a:pos x="469" y="105"/>
                    </a:cxn>
                    <a:cxn ang="0">
                      <a:pos x="464" y="111"/>
                    </a:cxn>
                    <a:cxn ang="0">
                      <a:pos x="457" y="116"/>
                    </a:cxn>
                    <a:cxn ang="0">
                      <a:pos x="450" y="120"/>
                    </a:cxn>
                    <a:cxn ang="0">
                      <a:pos x="444" y="120"/>
                    </a:cxn>
                    <a:cxn ang="0">
                      <a:pos x="444" y="8"/>
                    </a:cxn>
                    <a:cxn ang="0">
                      <a:pos x="27" y="8"/>
                    </a:cxn>
                    <a:cxn ang="0">
                      <a:pos x="20" y="10"/>
                    </a:cxn>
                    <a:cxn ang="0">
                      <a:pos x="13" y="14"/>
                    </a:cxn>
                    <a:cxn ang="0">
                      <a:pos x="10" y="21"/>
                    </a:cxn>
                    <a:cxn ang="0">
                      <a:pos x="8" y="28"/>
                    </a:cxn>
                    <a:cxn ang="0">
                      <a:pos x="10" y="98"/>
                    </a:cxn>
                    <a:cxn ang="0">
                      <a:pos x="13" y="105"/>
                    </a:cxn>
                    <a:cxn ang="0">
                      <a:pos x="18" y="110"/>
                    </a:cxn>
                    <a:cxn ang="0">
                      <a:pos x="25" y="111"/>
                    </a:cxn>
                    <a:cxn ang="0">
                      <a:pos x="28" y="111"/>
                    </a:cxn>
                    <a:cxn ang="0">
                      <a:pos x="447" y="111"/>
                    </a:cxn>
                    <a:cxn ang="0">
                      <a:pos x="452" y="110"/>
                    </a:cxn>
                    <a:cxn ang="0">
                      <a:pos x="459" y="105"/>
                    </a:cxn>
                    <a:cxn ang="0">
                      <a:pos x="462" y="98"/>
                    </a:cxn>
                    <a:cxn ang="0">
                      <a:pos x="464" y="92"/>
                    </a:cxn>
                    <a:cxn ang="0">
                      <a:pos x="462" y="19"/>
                    </a:cxn>
                    <a:cxn ang="0">
                      <a:pos x="459" y="13"/>
                    </a:cxn>
                    <a:cxn ang="0">
                      <a:pos x="452" y="10"/>
                    </a:cxn>
                    <a:cxn ang="0">
                      <a:pos x="446" y="8"/>
                    </a:cxn>
                    <a:cxn ang="0">
                      <a:pos x="444" y="8"/>
                    </a:cxn>
                  </a:cxnLst>
                  <a:rect l="0" t="0" r="r" b="b"/>
                  <a:pathLst>
                    <a:path w="472" h="120">
                      <a:moveTo>
                        <a:pt x="444" y="120"/>
                      </a:moveTo>
                      <a:lnTo>
                        <a:pt x="22" y="120"/>
                      </a:lnTo>
                      <a:lnTo>
                        <a:pt x="15" y="116"/>
                      </a:lnTo>
                      <a:lnTo>
                        <a:pt x="8" y="111"/>
                      </a:lnTo>
                      <a:lnTo>
                        <a:pt x="4" y="106"/>
                      </a:lnTo>
                      <a:lnTo>
                        <a:pt x="2" y="100"/>
                      </a:lnTo>
                      <a:lnTo>
                        <a:pt x="0" y="92"/>
                      </a:lnTo>
                      <a:lnTo>
                        <a:pt x="0" y="28"/>
                      </a:lnTo>
                      <a:lnTo>
                        <a:pt x="0" y="19"/>
                      </a:lnTo>
                      <a:lnTo>
                        <a:pt x="4" y="13"/>
                      </a:lnTo>
                      <a:lnTo>
                        <a:pt x="8" y="6"/>
                      </a:lnTo>
                      <a:lnTo>
                        <a:pt x="15" y="3"/>
                      </a:lnTo>
                      <a:lnTo>
                        <a:pt x="22" y="0"/>
                      </a:lnTo>
                      <a:lnTo>
                        <a:pt x="28" y="0"/>
                      </a:lnTo>
                      <a:lnTo>
                        <a:pt x="447" y="0"/>
                      </a:lnTo>
                      <a:lnTo>
                        <a:pt x="455" y="1"/>
                      </a:lnTo>
                      <a:lnTo>
                        <a:pt x="462" y="5"/>
                      </a:lnTo>
                      <a:lnTo>
                        <a:pt x="467" y="11"/>
                      </a:lnTo>
                      <a:lnTo>
                        <a:pt x="470" y="18"/>
                      </a:lnTo>
                      <a:lnTo>
                        <a:pt x="472" y="24"/>
                      </a:lnTo>
                      <a:lnTo>
                        <a:pt x="472" y="28"/>
                      </a:lnTo>
                      <a:lnTo>
                        <a:pt x="472" y="92"/>
                      </a:lnTo>
                      <a:lnTo>
                        <a:pt x="472" y="100"/>
                      </a:lnTo>
                      <a:lnTo>
                        <a:pt x="469" y="105"/>
                      </a:lnTo>
                      <a:lnTo>
                        <a:pt x="464" y="111"/>
                      </a:lnTo>
                      <a:lnTo>
                        <a:pt x="457" y="116"/>
                      </a:lnTo>
                      <a:lnTo>
                        <a:pt x="450" y="120"/>
                      </a:lnTo>
                      <a:lnTo>
                        <a:pt x="444" y="120"/>
                      </a:lnTo>
                      <a:close/>
                      <a:moveTo>
                        <a:pt x="444" y="8"/>
                      </a:moveTo>
                      <a:lnTo>
                        <a:pt x="27" y="8"/>
                      </a:lnTo>
                      <a:lnTo>
                        <a:pt x="20" y="10"/>
                      </a:lnTo>
                      <a:lnTo>
                        <a:pt x="13" y="14"/>
                      </a:lnTo>
                      <a:lnTo>
                        <a:pt x="10" y="21"/>
                      </a:lnTo>
                      <a:lnTo>
                        <a:pt x="8" y="28"/>
                      </a:lnTo>
                      <a:lnTo>
                        <a:pt x="10" y="98"/>
                      </a:lnTo>
                      <a:lnTo>
                        <a:pt x="13" y="105"/>
                      </a:lnTo>
                      <a:lnTo>
                        <a:pt x="18" y="110"/>
                      </a:lnTo>
                      <a:lnTo>
                        <a:pt x="25" y="111"/>
                      </a:lnTo>
                      <a:lnTo>
                        <a:pt x="28" y="111"/>
                      </a:lnTo>
                      <a:lnTo>
                        <a:pt x="447" y="111"/>
                      </a:lnTo>
                      <a:lnTo>
                        <a:pt x="452" y="110"/>
                      </a:lnTo>
                      <a:lnTo>
                        <a:pt x="459" y="105"/>
                      </a:lnTo>
                      <a:lnTo>
                        <a:pt x="462" y="98"/>
                      </a:lnTo>
                      <a:lnTo>
                        <a:pt x="464" y="92"/>
                      </a:lnTo>
                      <a:lnTo>
                        <a:pt x="462" y="19"/>
                      </a:lnTo>
                      <a:lnTo>
                        <a:pt x="459" y="13"/>
                      </a:lnTo>
                      <a:lnTo>
                        <a:pt x="452" y="10"/>
                      </a:lnTo>
                      <a:lnTo>
                        <a:pt x="446" y="8"/>
                      </a:lnTo>
                      <a:lnTo>
                        <a:pt x="444" y="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grpSp>
          <p:grpSp>
            <p:nvGrpSpPr>
              <p:cNvPr id="10" name="Group 9"/>
              <p:cNvGrpSpPr>
                <a:grpSpLocks/>
              </p:cNvGrpSpPr>
              <p:nvPr/>
            </p:nvGrpSpPr>
            <p:grpSpPr>
              <a:xfrm>
                <a:off x="3942961" y="4773785"/>
                <a:ext cx="360000" cy="360000"/>
                <a:chOff x="6493201" y="4652853"/>
                <a:chExt cx="448019" cy="433721"/>
              </a:xfrm>
            </p:grpSpPr>
            <p:sp>
              <p:nvSpPr>
                <p:cNvPr id="122" name="Freeform 822"/>
                <p:cNvSpPr>
                  <a:spLocks noEditPoints="1"/>
                </p:cNvSpPr>
                <p:nvPr/>
              </p:nvSpPr>
              <p:spPr bwMode="auto">
                <a:xfrm>
                  <a:off x="6493201" y="4652853"/>
                  <a:ext cx="448019" cy="104060"/>
                </a:xfrm>
                <a:custGeom>
                  <a:avLst/>
                  <a:gdLst/>
                  <a:ahLst/>
                  <a:cxnLst>
                    <a:cxn ang="0">
                      <a:pos x="558" y="125"/>
                    </a:cxn>
                    <a:cxn ang="0">
                      <a:pos x="16" y="125"/>
                    </a:cxn>
                    <a:cxn ang="0">
                      <a:pos x="9" y="122"/>
                    </a:cxn>
                    <a:cxn ang="0">
                      <a:pos x="5" y="118"/>
                    </a:cxn>
                    <a:cxn ang="0">
                      <a:pos x="0" y="112"/>
                    </a:cxn>
                    <a:cxn ang="0">
                      <a:pos x="0" y="107"/>
                    </a:cxn>
                    <a:cxn ang="0">
                      <a:pos x="0" y="104"/>
                    </a:cxn>
                    <a:cxn ang="0">
                      <a:pos x="0" y="22"/>
                    </a:cxn>
                    <a:cxn ang="0">
                      <a:pos x="0" y="17"/>
                    </a:cxn>
                    <a:cxn ang="0">
                      <a:pos x="3" y="8"/>
                    </a:cxn>
                    <a:cxn ang="0">
                      <a:pos x="8" y="3"/>
                    </a:cxn>
                    <a:cxn ang="0">
                      <a:pos x="13" y="2"/>
                    </a:cxn>
                    <a:cxn ang="0">
                      <a:pos x="21" y="0"/>
                    </a:cxn>
                    <a:cxn ang="0">
                      <a:pos x="557" y="0"/>
                    </a:cxn>
                    <a:cxn ang="0">
                      <a:pos x="563" y="0"/>
                    </a:cxn>
                    <a:cxn ang="0">
                      <a:pos x="570" y="3"/>
                    </a:cxn>
                    <a:cxn ang="0">
                      <a:pos x="575" y="8"/>
                    </a:cxn>
                    <a:cxn ang="0">
                      <a:pos x="578" y="13"/>
                    </a:cxn>
                    <a:cxn ang="0">
                      <a:pos x="580" y="22"/>
                    </a:cxn>
                    <a:cxn ang="0">
                      <a:pos x="580" y="104"/>
                    </a:cxn>
                    <a:cxn ang="0">
                      <a:pos x="578" y="109"/>
                    </a:cxn>
                    <a:cxn ang="0">
                      <a:pos x="575" y="117"/>
                    </a:cxn>
                    <a:cxn ang="0">
                      <a:pos x="570" y="122"/>
                    </a:cxn>
                    <a:cxn ang="0">
                      <a:pos x="563" y="125"/>
                    </a:cxn>
                    <a:cxn ang="0">
                      <a:pos x="558" y="125"/>
                    </a:cxn>
                    <a:cxn ang="0">
                      <a:pos x="557" y="8"/>
                    </a:cxn>
                    <a:cxn ang="0">
                      <a:pos x="19" y="8"/>
                    </a:cxn>
                    <a:cxn ang="0">
                      <a:pos x="13" y="10"/>
                    </a:cxn>
                    <a:cxn ang="0">
                      <a:pos x="9" y="15"/>
                    </a:cxn>
                    <a:cxn ang="0">
                      <a:pos x="8" y="20"/>
                    </a:cxn>
                    <a:cxn ang="0">
                      <a:pos x="8" y="20"/>
                    </a:cxn>
                    <a:cxn ang="0">
                      <a:pos x="8" y="22"/>
                    </a:cxn>
                    <a:cxn ang="0">
                      <a:pos x="9" y="110"/>
                    </a:cxn>
                    <a:cxn ang="0">
                      <a:pos x="13" y="114"/>
                    </a:cxn>
                    <a:cxn ang="0">
                      <a:pos x="18" y="117"/>
                    </a:cxn>
                    <a:cxn ang="0">
                      <a:pos x="19" y="117"/>
                    </a:cxn>
                    <a:cxn ang="0">
                      <a:pos x="21" y="117"/>
                    </a:cxn>
                    <a:cxn ang="0">
                      <a:pos x="560" y="117"/>
                    </a:cxn>
                    <a:cxn ang="0">
                      <a:pos x="566" y="114"/>
                    </a:cxn>
                    <a:cxn ang="0">
                      <a:pos x="570" y="110"/>
                    </a:cxn>
                    <a:cxn ang="0">
                      <a:pos x="570" y="104"/>
                    </a:cxn>
                    <a:cxn ang="0">
                      <a:pos x="568" y="15"/>
                    </a:cxn>
                    <a:cxn ang="0">
                      <a:pos x="565" y="10"/>
                    </a:cxn>
                    <a:cxn ang="0">
                      <a:pos x="558" y="8"/>
                    </a:cxn>
                    <a:cxn ang="0">
                      <a:pos x="557" y="8"/>
                    </a:cxn>
                  </a:cxnLst>
                  <a:rect l="0" t="0" r="r" b="b"/>
                  <a:pathLst>
                    <a:path w="580" h="125">
                      <a:moveTo>
                        <a:pt x="558" y="125"/>
                      </a:moveTo>
                      <a:lnTo>
                        <a:pt x="16" y="125"/>
                      </a:lnTo>
                      <a:lnTo>
                        <a:pt x="9" y="122"/>
                      </a:lnTo>
                      <a:lnTo>
                        <a:pt x="5" y="118"/>
                      </a:lnTo>
                      <a:lnTo>
                        <a:pt x="0" y="112"/>
                      </a:lnTo>
                      <a:lnTo>
                        <a:pt x="0" y="107"/>
                      </a:lnTo>
                      <a:lnTo>
                        <a:pt x="0" y="104"/>
                      </a:lnTo>
                      <a:lnTo>
                        <a:pt x="0" y="22"/>
                      </a:lnTo>
                      <a:lnTo>
                        <a:pt x="0" y="17"/>
                      </a:lnTo>
                      <a:lnTo>
                        <a:pt x="3" y="8"/>
                      </a:lnTo>
                      <a:lnTo>
                        <a:pt x="8" y="3"/>
                      </a:lnTo>
                      <a:lnTo>
                        <a:pt x="13" y="2"/>
                      </a:lnTo>
                      <a:lnTo>
                        <a:pt x="21" y="0"/>
                      </a:lnTo>
                      <a:lnTo>
                        <a:pt x="557" y="0"/>
                      </a:lnTo>
                      <a:lnTo>
                        <a:pt x="563" y="0"/>
                      </a:lnTo>
                      <a:lnTo>
                        <a:pt x="570" y="3"/>
                      </a:lnTo>
                      <a:lnTo>
                        <a:pt x="575" y="8"/>
                      </a:lnTo>
                      <a:lnTo>
                        <a:pt x="578" y="13"/>
                      </a:lnTo>
                      <a:lnTo>
                        <a:pt x="580" y="22"/>
                      </a:lnTo>
                      <a:lnTo>
                        <a:pt x="580" y="104"/>
                      </a:lnTo>
                      <a:lnTo>
                        <a:pt x="578" y="109"/>
                      </a:lnTo>
                      <a:lnTo>
                        <a:pt x="575" y="117"/>
                      </a:lnTo>
                      <a:lnTo>
                        <a:pt x="570" y="122"/>
                      </a:lnTo>
                      <a:lnTo>
                        <a:pt x="563" y="125"/>
                      </a:lnTo>
                      <a:lnTo>
                        <a:pt x="558" y="125"/>
                      </a:lnTo>
                      <a:close/>
                      <a:moveTo>
                        <a:pt x="557" y="8"/>
                      </a:moveTo>
                      <a:lnTo>
                        <a:pt x="19" y="8"/>
                      </a:lnTo>
                      <a:lnTo>
                        <a:pt x="13" y="10"/>
                      </a:lnTo>
                      <a:lnTo>
                        <a:pt x="9" y="15"/>
                      </a:lnTo>
                      <a:lnTo>
                        <a:pt x="8" y="20"/>
                      </a:lnTo>
                      <a:lnTo>
                        <a:pt x="8" y="20"/>
                      </a:lnTo>
                      <a:lnTo>
                        <a:pt x="8" y="22"/>
                      </a:lnTo>
                      <a:lnTo>
                        <a:pt x="9" y="110"/>
                      </a:lnTo>
                      <a:lnTo>
                        <a:pt x="13" y="114"/>
                      </a:lnTo>
                      <a:lnTo>
                        <a:pt x="18" y="117"/>
                      </a:lnTo>
                      <a:lnTo>
                        <a:pt x="19" y="117"/>
                      </a:lnTo>
                      <a:lnTo>
                        <a:pt x="21" y="117"/>
                      </a:lnTo>
                      <a:lnTo>
                        <a:pt x="560" y="117"/>
                      </a:lnTo>
                      <a:lnTo>
                        <a:pt x="566" y="114"/>
                      </a:lnTo>
                      <a:lnTo>
                        <a:pt x="570" y="110"/>
                      </a:lnTo>
                      <a:lnTo>
                        <a:pt x="570" y="104"/>
                      </a:lnTo>
                      <a:lnTo>
                        <a:pt x="568" y="15"/>
                      </a:lnTo>
                      <a:lnTo>
                        <a:pt x="565" y="10"/>
                      </a:lnTo>
                      <a:lnTo>
                        <a:pt x="558" y="8"/>
                      </a:lnTo>
                      <a:lnTo>
                        <a:pt x="557" y="8"/>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3" name="Freeform 823"/>
                <p:cNvSpPr>
                  <a:spLocks noEditPoints="1"/>
                </p:cNvSpPr>
                <p:nvPr/>
              </p:nvSpPr>
              <p:spPr bwMode="auto">
                <a:xfrm>
                  <a:off x="6493201" y="4766902"/>
                  <a:ext cx="448019" cy="319672"/>
                </a:xfrm>
                <a:custGeom>
                  <a:avLst/>
                  <a:gdLst/>
                  <a:ahLst/>
                  <a:cxnLst>
                    <a:cxn ang="0">
                      <a:pos x="558" y="384"/>
                    </a:cxn>
                    <a:cxn ang="0">
                      <a:pos x="16" y="384"/>
                    </a:cxn>
                    <a:cxn ang="0">
                      <a:pos x="8" y="381"/>
                    </a:cxn>
                    <a:cxn ang="0">
                      <a:pos x="3" y="376"/>
                    </a:cxn>
                    <a:cxn ang="0">
                      <a:pos x="0" y="371"/>
                    </a:cxn>
                    <a:cxn ang="0">
                      <a:pos x="0" y="366"/>
                    </a:cxn>
                    <a:cxn ang="0">
                      <a:pos x="0" y="364"/>
                    </a:cxn>
                    <a:cxn ang="0">
                      <a:pos x="0" y="21"/>
                    </a:cxn>
                    <a:cxn ang="0">
                      <a:pos x="0" y="16"/>
                    </a:cxn>
                    <a:cxn ang="0">
                      <a:pos x="3" y="8"/>
                    </a:cxn>
                    <a:cxn ang="0">
                      <a:pos x="8" y="3"/>
                    </a:cxn>
                    <a:cxn ang="0">
                      <a:pos x="13" y="1"/>
                    </a:cxn>
                    <a:cxn ang="0">
                      <a:pos x="21" y="0"/>
                    </a:cxn>
                    <a:cxn ang="0">
                      <a:pos x="557" y="0"/>
                    </a:cxn>
                    <a:cxn ang="0">
                      <a:pos x="563" y="0"/>
                    </a:cxn>
                    <a:cxn ang="0">
                      <a:pos x="568" y="3"/>
                    </a:cxn>
                    <a:cxn ang="0">
                      <a:pos x="575" y="8"/>
                    </a:cxn>
                    <a:cxn ang="0">
                      <a:pos x="578" y="13"/>
                    </a:cxn>
                    <a:cxn ang="0">
                      <a:pos x="580" y="21"/>
                    </a:cxn>
                    <a:cxn ang="0">
                      <a:pos x="580" y="363"/>
                    </a:cxn>
                    <a:cxn ang="0">
                      <a:pos x="578" y="369"/>
                    </a:cxn>
                    <a:cxn ang="0">
                      <a:pos x="576" y="372"/>
                    </a:cxn>
                    <a:cxn ang="0">
                      <a:pos x="573" y="379"/>
                    </a:cxn>
                    <a:cxn ang="0">
                      <a:pos x="566" y="382"/>
                    </a:cxn>
                    <a:cxn ang="0">
                      <a:pos x="560" y="384"/>
                    </a:cxn>
                    <a:cxn ang="0">
                      <a:pos x="558" y="384"/>
                    </a:cxn>
                    <a:cxn ang="0">
                      <a:pos x="19" y="376"/>
                    </a:cxn>
                    <a:cxn ang="0">
                      <a:pos x="21" y="376"/>
                    </a:cxn>
                    <a:cxn ang="0">
                      <a:pos x="558" y="376"/>
                    </a:cxn>
                    <a:cxn ang="0">
                      <a:pos x="566" y="372"/>
                    </a:cxn>
                    <a:cxn ang="0">
                      <a:pos x="570" y="369"/>
                    </a:cxn>
                    <a:cxn ang="0">
                      <a:pos x="570" y="363"/>
                    </a:cxn>
                    <a:cxn ang="0">
                      <a:pos x="570" y="18"/>
                    </a:cxn>
                    <a:cxn ang="0">
                      <a:pos x="568" y="13"/>
                    </a:cxn>
                    <a:cxn ang="0">
                      <a:pos x="562" y="8"/>
                    </a:cxn>
                    <a:cxn ang="0">
                      <a:pos x="557" y="8"/>
                    </a:cxn>
                    <a:cxn ang="0">
                      <a:pos x="19" y="8"/>
                    </a:cxn>
                    <a:cxn ang="0">
                      <a:pos x="13" y="9"/>
                    </a:cxn>
                    <a:cxn ang="0">
                      <a:pos x="9" y="14"/>
                    </a:cxn>
                    <a:cxn ang="0">
                      <a:pos x="8" y="19"/>
                    </a:cxn>
                    <a:cxn ang="0">
                      <a:pos x="8" y="19"/>
                    </a:cxn>
                    <a:cxn ang="0">
                      <a:pos x="8" y="21"/>
                    </a:cxn>
                    <a:cxn ang="0">
                      <a:pos x="8" y="366"/>
                    </a:cxn>
                    <a:cxn ang="0">
                      <a:pos x="11" y="372"/>
                    </a:cxn>
                    <a:cxn ang="0">
                      <a:pos x="16" y="376"/>
                    </a:cxn>
                    <a:cxn ang="0">
                      <a:pos x="19" y="376"/>
                    </a:cxn>
                    <a:cxn ang="0">
                      <a:pos x="19" y="376"/>
                    </a:cxn>
                  </a:cxnLst>
                  <a:rect l="0" t="0" r="r" b="b"/>
                  <a:pathLst>
                    <a:path w="580" h="384">
                      <a:moveTo>
                        <a:pt x="558" y="384"/>
                      </a:moveTo>
                      <a:lnTo>
                        <a:pt x="16" y="384"/>
                      </a:lnTo>
                      <a:lnTo>
                        <a:pt x="8" y="381"/>
                      </a:lnTo>
                      <a:lnTo>
                        <a:pt x="3" y="376"/>
                      </a:lnTo>
                      <a:lnTo>
                        <a:pt x="0" y="371"/>
                      </a:lnTo>
                      <a:lnTo>
                        <a:pt x="0" y="366"/>
                      </a:lnTo>
                      <a:lnTo>
                        <a:pt x="0" y="364"/>
                      </a:lnTo>
                      <a:lnTo>
                        <a:pt x="0" y="21"/>
                      </a:lnTo>
                      <a:lnTo>
                        <a:pt x="0" y="16"/>
                      </a:lnTo>
                      <a:lnTo>
                        <a:pt x="3" y="8"/>
                      </a:lnTo>
                      <a:lnTo>
                        <a:pt x="8" y="3"/>
                      </a:lnTo>
                      <a:lnTo>
                        <a:pt x="13" y="1"/>
                      </a:lnTo>
                      <a:lnTo>
                        <a:pt x="21" y="0"/>
                      </a:lnTo>
                      <a:lnTo>
                        <a:pt x="557" y="0"/>
                      </a:lnTo>
                      <a:lnTo>
                        <a:pt x="563" y="0"/>
                      </a:lnTo>
                      <a:lnTo>
                        <a:pt x="568" y="3"/>
                      </a:lnTo>
                      <a:lnTo>
                        <a:pt x="575" y="8"/>
                      </a:lnTo>
                      <a:lnTo>
                        <a:pt x="578" y="13"/>
                      </a:lnTo>
                      <a:lnTo>
                        <a:pt x="580" y="21"/>
                      </a:lnTo>
                      <a:lnTo>
                        <a:pt x="580" y="363"/>
                      </a:lnTo>
                      <a:lnTo>
                        <a:pt x="578" y="369"/>
                      </a:lnTo>
                      <a:lnTo>
                        <a:pt x="576" y="372"/>
                      </a:lnTo>
                      <a:lnTo>
                        <a:pt x="573" y="379"/>
                      </a:lnTo>
                      <a:lnTo>
                        <a:pt x="566" y="382"/>
                      </a:lnTo>
                      <a:lnTo>
                        <a:pt x="560" y="384"/>
                      </a:lnTo>
                      <a:lnTo>
                        <a:pt x="558" y="384"/>
                      </a:lnTo>
                      <a:close/>
                      <a:moveTo>
                        <a:pt x="19" y="376"/>
                      </a:moveTo>
                      <a:lnTo>
                        <a:pt x="21" y="376"/>
                      </a:lnTo>
                      <a:lnTo>
                        <a:pt x="558" y="376"/>
                      </a:lnTo>
                      <a:lnTo>
                        <a:pt x="566" y="372"/>
                      </a:lnTo>
                      <a:lnTo>
                        <a:pt x="570" y="369"/>
                      </a:lnTo>
                      <a:lnTo>
                        <a:pt x="570" y="363"/>
                      </a:lnTo>
                      <a:lnTo>
                        <a:pt x="570" y="18"/>
                      </a:lnTo>
                      <a:lnTo>
                        <a:pt x="568" y="13"/>
                      </a:lnTo>
                      <a:lnTo>
                        <a:pt x="562" y="8"/>
                      </a:lnTo>
                      <a:lnTo>
                        <a:pt x="557" y="8"/>
                      </a:lnTo>
                      <a:lnTo>
                        <a:pt x="19" y="8"/>
                      </a:lnTo>
                      <a:lnTo>
                        <a:pt x="13" y="9"/>
                      </a:lnTo>
                      <a:lnTo>
                        <a:pt x="9" y="14"/>
                      </a:lnTo>
                      <a:lnTo>
                        <a:pt x="8" y="19"/>
                      </a:lnTo>
                      <a:lnTo>
                        <a:pt x="8" y="19"/>
                      </a:lnTo>
                      <a:lnTo>
                        <a:pt x="8" y="21"/>
                      </a:lnTo>
                      <a:lnTo>
                        <a:pt x="8" y="366"/>
                      </a:lnTo>
                      <a:lnTo>
                        <a:pt x="11" y="372"/>
                      </a:lnTo>
                      <a:lnTo>
                        <a:pt x="16" y="376"/>
                      </a:lnTo>
                      <a:lnTo>
                        <a:pt x="19" y="376"/>
                      </a:lnTo>
                      <a:lnTo>
                        <a:pt x="19" y="376"/>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4" name="Freeform 824"/>
                <p:cNvSpPr>
                  <a:spLocks noEditPoints="1"/>
                </p:cNvSpPr>
                <p:nvPr/>
              </p:nvSpPr>
              <p:spPr bwMode="auto">
                <a:xfrm>
                  <a:off x="6552679" y="4806029"/>
                  <a:ext cx="57161" cy="240587"/>
                </a:xfrm>
                <a:custGeom>
                  <a:avLst/>
                  <a:gdLst/>
                  <a:ahLst/>
                  <a:cxnLst>
                    <a:cxn ang="0">
                      <a:pos x="64" y="289"/>
                    </a:cxn>
                    <a:cxn ang="0">
                      <a:pos x="6" y="289"/>
                    </a:cxn>
                    <a:cxn ang="0">
                      <a:pos x="3" y="288"/>
                    </a:cxn>
                    <a:cxn ang="0">
                      <a:pos x="2" y="286"/>
                    </a:cxn>
                    <a:cxn ang="0">
                      <a:pos x="2" y="283"/>
                    </a:cxn>
                    <a:cxn ang="0">
                      <a:pos x="0" y="281"/>
                    </a:cxn>
                    <a:cxn ang="0">
                      <a:pos x="2" y="5"/>
                    </a:cxn>
                    <a:cxn ang="0">
                      <a:pos x="3" y="3"/>
                    </a:cxn>
                    <a:cxn ang="0">
                      <a:pos x="5" y="0"/>
                    </a:cxn>
                    <a:cxn ang="0">
                      <a:pos x="8" y="5"/>
                    </a:cxn>
                    <a:cxn ang="0">
                      <a:pos x="6" y="0"/>
                    </a:cxn>
                    <a:cxn ang="0">
                      <a:pos x="10" y="0"/>
                    </a:cxn>
                    <a:cxn ang="0">
                      <a:pos x="67" y="0"/>
                    </a:cxn>
                    <a:cxn ang="0">
                      <a:pos x="67" y="0"/>
                    </a:cxn>
                    <a:cxn ang="0">
                      <a:pos x="67" y="5"/>
                    </a:cxn>
                    <a:cxn ang="0">
                      <a:pos x="69" y="0"/>
                    </a:cxn>
                    <a:cxn ang="0">
                      <a:pos x="72" y="3"/>
                    </a:cxn>
                    <a:cxn ang="0">
                      <a:pos x="74" y="8"/>
                    </a:cxn>
                    <a:cxn ang="0">
                      <a:pos x="74" y="284"/>
                    </a:cxn>
                    <a:cxn ang="0">
                      <a:pos x="72" y="286"/>
                    </a:cxn>
                    <a:cxn ang="0">
                      <a:pos x="69" y="289"/>
                    </a:cxn>
                    <a:cxn ang="0">
                      <a:pos x="64" y="289"/>
                    </a:cxn>
                    <a:cxn ang="0">
                      <a:pos x="66" y="281"/>
                    </a:cxn>
                    <a:cxn ang="0">
                      <a:pos x="69" y="281"/>
                    </a:cxn>
                    <a:cxn ang="0">
                      <a:pos x="66" y="281"/>
                    </a:cxn>
                    <a:cxn ang="0">
                      <a:pos x="66" y="8"/>
                    </a:cxn>
                    <a:cxn ang="0">
                      <a:pos x="64" y="8"/>
                    </a:cxn>
                    <a:cxn ang="0">
                      <a:pos x="10" y="8"/>
                    </a:cxn>
                    <a:cxn ang="0">
                      <a:pos x="10" y="281"/>
                    </a:cxn>
                    <a:cxn ang="0">
                      <a:pos x="10" y="281"/>
                    </a:cxn>
                    <a:cxn ang="0">
                      <a:pos x="64" y="281"/>
                    </a:cxn>
                    <a:cxn ang="0">
                      <a:pos x="66" y="281"/>
                    </a:cxn>
                  </a:cxnLst>
                  <a:rect l="0" t="0" r="r" b="b"/>
                  <a:pathLst>
                    <a:path w="74" h="289">
                      <a:moveTo>
                        <a:pt x="64" y="289"/>
                      </a:moveTo>
                      <a:lnTo>
                        <a:pt x="6" y="289"/>
                      </a:lnTo>
                      <a:lnTo>
                        <a:pt x="3" y="288"/>
                      </a:lnTo>
                      <a:lnTo>
                        <a:pt x="2" y="286"/>
                      </a:lnTo>
                      <a:lnTo>
                        <a:pt x="2" y="283"/>
                      </a:lnTo>
                      <a:lnTo>
                        <a:pt x="0" y="281"/>
                      </a:lnTo>
                      <a:lnTo>
                        <a:pt x="2" y="5"/>
                      </a:lnTo>
                      <a:lnTo>
                        <a:pt x="3" y="3"/>
                      </a:lnTo>
                      <a:lnTo>
                        <a:pt x="5" y="0"/>
                      </a:lnTo>
                      <a:lnTo>
                        <a:pt x="8" y="5"/>
                      </a:lnTo>
                      <a:lnTo>
                        <a:pt x="6" y="0"/>
                      </a:lnTo>
                      <a:lnTo>
                        <a:pt x="10" y="0"/>
                      </a:lnTo>
                      <a:lnTo>
                        <a:pt x="67" y="0"/>
                      </a:lnTo>
                      <a:lnTo>
                        <a:pt x="67" y="0"/>
                      </a:lnTo>
                      <a:lnTo>
                        <a:pt x="67" y="5"/>
                      </a:lnTo>
                      <a:lnTo>
                        <a:pt x="69" y="0"/>
                      </a:lnTo>
                      <a:lnTo>
                        <a:pt x="72" y="3"/>
                      </a:lnTo>
                      <a:lnTo>
                        <a:pt x="74" y="8"/>
                      </a:lnTo>
                      <a:lnTo>
                        <a:pt x="74" y="284"/>
                      </a:lnTo>
                      <a:lnTo>
                        <a:pt x="72" y="286"/>
                      </a:lnTo>
                      <a:lnTo>
                        <a:pt x="69" y="289"/>
                      </a:lnTo>
                      <a:lnTo>
                        <a:pt x="64" y="289"/>
                      </a:lnTo>
                      <a:close/>
                      <a:moveTo>
                        <a:pt x="66" y="281"/>
                      </a:moveTo>
                      <a:lnTo>
                        <a:pt x="69" y="281"/>
                      </a:lnTo>
                      <a:lnTo>
                        <a:pt x="66" y="281"/>
                      </a:lnTo>
                      <a:lnTo>
                        <a:pt x="66" y="8"/>
                      </a:lnTo>
                      <a:lnTo>
                        <a:pt x="64" y="8"/>
                      </a:lnTo>
                      <a:lnTo>
                        <a:pt x="10" y="8"/>
                      </a:lnTo>
                      <a:lnTo>
                        <a:pt x="10" y="281"/>
                      </a:lnTo>
                      <a:lnTo>
                        <a:pt x="10" y="281"/>
                      </a:lnTo>
                      <a:lnTo>
                        <a:pt x="64" y="281"/>
                      </a:lnTo>
                      <a:lnTo>
                        <a:pt x="66" y="281"/>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5" name="Freeform 825"/>
                <p:cNvSpPr>
                  <a:spLocks noEditPoints="1"/>
                </p:cNvSpPr>
                <p:nvPr/>
              </p:nvSpPr>
              <p:spPr bwMode="auto">
                <a:xfrm>
                  <a:off x="6643056" y="4806029"/>
                  <a:ext cx="56389" cy="240587"/>
                </a:xfrm>
                <a:custGeom>
                  <a:avLst/>
                  <a:gdLst/>
                  <a:ahLst/>
                  <a:cxnLst>
                    <a:cxn ang="0">
                      <a:pos x="64" y="289"/>
                    </a:cxn>
                    <a:cxn ang="0">
                      <a:pos x="6" y="289"/>
                    </a:cxn>
                    <a:cxn ang="0">
                      <a:pos x="8" y="286"/>
                    </a:cxn>
                    <a:cxn ang="0">
                      <a:pos x="4" y="289"/>
                    </a:cxn>
                    <a:cxn ang="0">
                      <a:pos x="1" y="286"/>
                    </a:cxn>
                    <a:cxn ang="0">
                      <a:pos x="0" y="281"/>
                    </a:cxn>
                    <a:cxn ang="0">
                      <a:pos x="1" y="7"/>
                    </a:cxn>
                    <a:cxn ang="0">
                      <a:pos x="1" y="5"/>
                    </a:cxn>
                    <a:cxn ang="0">
                      <a:pos x="4" y="7"/>
                    </a:cxn>
                    <a:cxn ang="0">
                      <a:pos x="1" y="5"/>
                    </a:cxn>
                    <a:cxn ang="0">
                      <a:pos x="3" y="2"/>
                    </a:cxn>
                    <a:cxn ang="0">
                      <a:pos x="8" y="0"/>
                    </a:cxn>
                    <a:cxn ang="0">
                      <a:pos x="9" y="0"/>
                    </a:cxn>
                    <a:cxn ang="0">
                      <a:pos x="67" y="0"/>
                    </a:cxn>
                    <a:cxn ang="0">
                      <a:pos x="72" y="3"/>
                    </a:cxn>
                    <a:cxn ang="0">
                      <a:pos x="72" y="5"/>
                    </a:cxn>
                    <a:cxn ang="0">
                      <a:pos x="69" y="7"/>
                    </a:cxn>
                    <a:cxn ang="0">
                      <a:pos x="72" y="5"/>
                    </a:cxn>
                    <a:cxn ang="0">
                      <a:pos x="73" y="8"/>
                    </a:cxn>
                    <a:cxn ang="0">
                      <a:pos x="73" y="283"/>
                    </a:cxn>
                    <a:cxn ang="0">
                      <a:pos x="72" y="284"/>
                    </a:cxn>
                    <a:cxn ang="0">
                      <a:pos x="69" y="283"/>
                    </a:cxn>
                    <a:cxn ang="0">
                      <a:pos x="72" y="284"/>
                    </a:cxn>
                    <a:cxn ang="0">
                      <a:pos x="70" y="288"/>
                    </a:cxn>
                    <a:cxn ang="0">
                      <a:pos x="69" y="289"/>
                    </a:cxn>
                    <a:cxn ang="0">
                      <a:pos x="67" y="286"/>
                    </a:cxn>
                    <a:cxn ang="0">
                      <a:pos x="67" y="289"/>
                    </a:cxn>
                    <a:cxn ang="0">
                      <a:pos x="64" y="289"/>
                    </a:cxn>
                    <a:cxn ang="0">
                      <a:pos x="9" y="281"/>
                    </a:cxn>
                    <a:cxn ang="0">
                      <a:pos x="64" y="281"/>
                    </a:cxn>
                    <a:cxn ang="0">
                      <a:pos x="65" y="281"/>
                    </a:cxn>
                    <a:cxn ang="0">
                      <a:pos x="65" y="281"/>
                    </a:cxn>
                    <a:cxn ang="0">
                      <a:pos x="65" y="8"/>
                    </a:cxn>
                    <a:cxn ang="0">
                      <a:pos x="64" y="8"/>
                    </a:cxn>
                    <a:cxn ang="0">
                      <a:pos x="64" y="8"/>
                    </a:cxn>
                    <a:cxn ang="0">
                      <a:pos x="9" y="8"/>
                    </a:cxn>
                    <a:cxn ang="0">
                      <a:pos x="9" y="8"/>
                    </a:cxn>
                    <a:cxn ang="0">
                      <a:pos x="9" y="8"/>
                    </a:cxn>
                    <a:cxn ang="0">
                      <a:pos x="9" y="281"/>
                    </a:cxn>
                    <a:cxn ang="0">
                      <a:pos x="9" y="281"/>
                    </a:cxn>
                  </a:cxnLst>
                  <a:rect l="0" t="0" r="r" b="b"/>
                  <a:pathLst>
                    <a:path w="73" h="289">
                      <a:moveTo>
                        <a:pt x="64" y="289"/>
                      </a:moveTo>
                      <a:lnTo>
                        <a:pt x="6" y="289"/>
                      </a:lnTo>
                      <a:lnTo>
                        <a:pt x="8" y="286"/>
                      </a:lnTo>
                      <a:lnTo>
                        <a:pt x="4" y="289"/>
                      </a:lnTo>
                      <a:lnTo>
                        <a:pt x="1" y="286"/>
                      </a:lnTo>
                      <a:lnTo>
                        <a:pt x="0" y="281"/>
                      </a:lnTo>
                      <a:lnTo>
                        <a:pt x="1" y="7"/>
                      </a:lnTo>
                      <a:lnTo>
                        <a:pt x="1" y="5"/>
                      </a:lnTo>
                      <a:lnTo>
                        <a:pt x="4" y="7"/>
                      </a:lnTo>
                      <a:lnTo>
                        <a:pt x="1" y="5"/>
                      </a:lnTo>
                      <a:lnTo>
                        <a:pt x="3" y="2"/>
                      </a:lnTo>
                      <a:lnTo>
                        <a:pt x="8" y="0"/>
                      </a:lnTo>
                      <a:lnTo>
                        <a:pt x="9" y="0"/>
                      </a:lnTo>
                      <a:lnTo>
                        <a:pt x="67" y="0"/>
                      </a:lnTo>
                      <a:lnTo>
                        <a:pt x="72" y="3"/>
                      </a:lnTo>
                      <a:lnTo>
                        <a:pt x="72" y="5"/>
                      </a:lnTo>
                      <a:lnTo>
                        <a:pt x="69" y="7"/>
                      </a:lnTo>
                      <a:lnTo>
                        <a:pt x="72" y="5"/>
                      </a:lnTo>
                      <a:lnTo>
                        <a:pt x="73" y="8"/>
                      </a:lnTo>
                      <a:lnTo>
                        <a:pt x="73" y="283"/>
                      </a:lnTo>
                      <a:lnTo>
                        <a:pt x="72" y="284"/>
                      </a:lnTo>
                      <a:lnTo>
                        <a:pt x="69" y="283"/>
                      </a:lnTo>
                      <a:lnTo>
                        <a:pt x="72" y="284"/>
                      </a:lnTo>
                      <a:lnTo>
                        <a:pt x="70" y="288"/>
                      </a:lnTo>
                      <a:lnTo>
                        <a:pt x="69" y="289"/>
                      </a:lnTo>
                      <a:lnTo>
                        <a:pt x="67" y="286"/>
                      </a:lnTo>
                      <a:lnTo>
                        <a:pt x="67" y="289"/>
                      </a:lnTo>
                      <a:lnTo>
                        <a:pt x="64" y="289"/>
                      </a:lnTo>
                      <a:close/>
                      <a:moveTo>
                        <a:pt x="9" y="281"/>
                      </a:moveTo>
                      <a:lnTo>
                        <a:pt x="64" y="281"/>
                      </a:lnTo>
                      <a:lnTo>
                        <a:pt x="65" y="281"/>
                      </a:lnTo>
                      <a:lnTo>
                        <a:pt x="65" y="281"/>
                      </a:lnTo>
                      <a:lnTo>
                        <a:pt x="65" y="8"/>
                      </a:lnTo>
                      <a:lnTo>
                        <a:pt x="64" y="8"/>
                      </a:lnTo>
                      <a:lnTo>
                        <a:pt x="64" y="8"/>
                      </a:lnTo>
                      <a:lnTo>
                        <a:pt x="9" y="8"/>
                      </a:lnTo>
                      <a:lnTo>
                        <a:pt x="9" y="8"/>
                      </a:lnTo>
                      <a:lnTo>
                        <a:pt x="9" y="8"/>
                      </a:lnTo>
                      <a:lnTo>
                        <a:pt x="9" y="281"/>
                      </a:lnTo>
                      <a:lnTo>
                        <a:pt x="9" y="281"/>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6" name="Freeform 826"/>
                <p:cNvSpPr>
                  <a:spLocks noEditPoints="1"/>
                </p:cNvSpPr>
                <p:nvPr/>
              </p:nvSpPr>
              <p:spPr bwMode="auto">
                <a:xfrm>
                  <a:off x="6732659" y="4806029"/>
                  <a:ext cx="57161" cy="240587"/>
                </a:xfrm>
                <a:custGeom>
                  <a:avLst/>
                  <a:gdLst/>
                  <a:ahLst/>
                  <a:cxnLst>
                    <a:cxn ang="0">
                      <a:pos x="64" y="289"/>
                    </a:cxn>
                    <a:cxn ang="0">
                      <a:pos x="7" y="289"/>
                    </a:cxn>
                    <a:cxn ang="0">
                      <a:pos x="8" y="286"/>
                    </a:cxn>
                    <a:cxn ang="0">
                      <a:pos x="5" y="289"/>
                    </a:cxn>
                    <a:cxn ang="0">
                      <a:pos x="3" y="288"/>
                    </a:cxn>
                    <a:cxn ang="0">
                      <a:pos x="2" y="284"/>
                    </a:cxn>
                    <a:cxn ang="0">
                      <a:pos x="0" y="281"/>
                    </a:cxn>
                    <a:cxn ang="0">
                      <a:pos x="2" y="7"/>
                    </a:cxn>
                    <a:cxn ang="0">
                      <a:pos x="2" y="5"/>
                    </a:cxn>
                    <a:cxn ang="0">
                      <a:pos x="5" y="7"/>
                    </a:cxn>
                    <a:cxn ang="0">
                      <a:pos x="2" y="5"/>
                    </a:cxn>
                    <a:cxn ang="0">
                      <a:pos x="3" y="2"/>
                    </a:cxn>
                    <a:cxn ang="0">
                      <a:pos x="7" y="0"/>
                    </a:cxn>
                    <a:cxn ang="0">
                      <a:pos x="10" y="0"/>
                    </a:cxn>
                    <a:cxn ang="0">
                      <a:pos x="71" y="2"/>
                    </a:cxn>
                    <a:cxn ang="0">
                      <a:pos x="72" y="5"/>
                    </a:cxn>
                    <a:cxn ang="0">
                      <a:pos x="74" y="8"/>
                    </a:cxn>
                    <a:cxn ang="0">
                      <a:pos x="74" y="283"/>
                    </a:cxn>
                    <a:cxn ang="0">
                      <a:pos x="71" y="288"/>
                    </a:cxn>
                    <a:cxn ang="0">
                      <a:pos x="66" y="289"/>
                    </a:cxn>
                    <a:cxn ang="0">
                      <a:pos x="64" y="289"/>
                    </a:cxn>
                    <a:cxn ang="0">
                      <a:pos x="64" y="281"/>
                    </a:cxn>
                    <a:cxn ang="0">
                      <a:pos x="69" y="281"/>
                    </a:cxn>
                    <a:cxn ang="0">
                      <a:pos x="66" y="281"/>
                    </a:cxn>
                    <a:cxn ang="0">
                      <a:pos x="66" y="8"/>
                    </a:cxn>
                    <a:cxn ang="0">
                      <a:pos x="68" y="5"/>
                    </a:cxn>
                    <a:cxn ang="0">
                      <a:pos x="64" y="8"/>
                    </a:cxn>
                    <a:cxn ang="0">
                      <a:pos x="10" y="8"/>
                    </a:cxn>
                    <a:cxn ang="0">
                      <a:pos x="10" y="8"/>
                    </a:cxn>
                    <a:cxn ang="0">
                      <a:pos x="10" y="281"/>
                    </a:cxn>
                    <a:cxn ang="0">
                      <a:pos x="10" y="281"/>
                    </a:cxn>
                    <a:cxn ang="0">
                      <a:pos x="64" y="281"/>
                    </a:cxn>
                    <a:cxn ang="0">
                      <a:pos x="64" y="281"/>
                    </a:cxn>
                  </a:cxnLst>
                  <a:rect l="0" t="0" r="r" b="b"/>
                  <a:pathLst>
                    <a:path w="74" h="289">
                      <a:moveTo>
                        <a:pt x="64" y="289"/>
                      </a:moveTo>
                      <a:lnTo>
                        <a:pt x="7" y="289"/>
                      </a:lnTo>
                      <a:lnTo>
                        <a:pt x="8" y="286"/>
                      </a:lnTo>
                      <a:lnTo>
                        <a:pt x="5" y="289"/>
                      </a:lnTo>
                      <a:lnTo>
                        <a:pt x="3" y="288"/>
                      </a:lnTo>
                      <a:lnTo>
                        <a:pt x="2" y="284"/>
                      </a:lnTo>
                      <a:lnTo>
                        <a:pt x="0" y="281"/>
                      </a:lnTo>
                      <a:lnTo>
                        <a:pt x="2" y="7"/>
                      </a:lnTo>
                      <a:lnTo>
                        <a:pt x="2" y="5"/>
                      </a:lnTo>
                      <a:lnTo>
                        <a:pt x="5" y="7"/>
                      </a:lnTo>
                      <a:lnTo>
                        <a:pt x="2" y="5"/>
                      </a:lnTo>
                      <a:lnTo>
                        <a:pt x="3" y="2"/>
                      </a:lnTo>
                      <a:lnTo>
                        <a:pt x="7" y="0"/>
                      </a:lnTo>
                      <a:lnTo>
                        <a:pt x="10" y="0"/>
                      </a:lnTo>
                      <a:lnTo>
                        <a:pt x="71" y="2"/>
                      </a:lnTo>
                      <a:lnTo>
                        <a:pt x="72" y="5"/>
                      </a:lnTo>
                      <a:lnTo>
                        <a:pt x="74" y="8"/>
                      </a:lnTo>
                      <a:lnTo>
                        <a:pt x="74" y="283"/>
                      </a:lnTo>
                      <a:lnTo>
                        <a:pt x="71" y="288"/>
                      </a:lnTo>
                      <a:lnTo>
                        <a:pt x="66" y="289"/>
                      </a:lnTo>
                      <a:lnTo>
                        <a:pt x="64" y="289"/>
                      </a:lnTo>
                      <a:close/>
                      <a:moveTo>
                        <a:pt x="64" y="281"/>
                      </a:moveTo>
                      <a:lnTo>
                        <a:pt x="69" y="281"/>
                      </a:lnTo>
                      <a:lnTo>
                        <a:pt x="66" y="281"/>
                      </a:lnTo>
                      <a:lnTo>
                        <a:pt x="66" y="8"/>
                      </a:lnTo>
                      <a:lnTo>
                        <a:pt x="68" y="5"/>
                      </a:lnTo>
                      <a:lnTo>
                        <a:pt x="64" y="8"/>
                      </a:lnTo>
                      <a:lnTo>
                        <a:pt x="10" y="8"/>
                      </a:lnTo>
                      <a:lnTo>
                        <a:pt x="10" y="8"/>
                      </a:lnTo>
                      <a:lnTo>
                        <a:pt x="10" y="281"/>
                      </a:lnTo>
                      <a:lnTo>
                        <a:pt x="10" y="281"/>
                      </a:lnTo>
                      <a:lnTo>
                        <a:pt x="64" y="281"/>
                      </a:lnTo>
                      <a:lnTo>
                        <a:pt x="64" y="281"/>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7" name="Freeform 827"/>
                <p:cNvSpPr>
                  <a:spLocks noEditPoints="1"/>
                </p:cNvSpPr>
                <p:nvPr/>
              </p:nvSpPr>
              <p:spPr bwMode="auto">
                <a:xfrm>
                  <a:off x="6823035" y="4806029"/>
                  <a:ext cx="57161" cy="240587"/>
                </a:xfrm>
                <a:custGeom>
                  <a:avLst/>
                  <a:gdLst/>
                  <a:ahLst/>
                  <a:cxnLst>
                    <a:cxn ang="0">
                      <a:pos x="64" y="289"/>
                    </a:cxn>
                    <a:cxn ang="0">
                      <a:pos x="6" y="289"/>
                    </a:cxn>
                    <a:cxn ang="0">
                      <a:pos x="3" y="288"/>
                    </a:cxn>
                    <a:cxn ang="0">
                      <a:pos x="1" y="286"/>
                    </a:cxn>
                    <a:cxn ang="0">
                      <a:pos x="0" y="283"/>
                    </a:cxn>
                    <a:cxn ang="0">
                      <a:pos x="0" y="281"/>
                    </a:cxn>
                    <a:cxn ang="0">
                      <a:pos x="1" y="7"/>
                    </a:cxn>
                    <a:cxn ang="0">
                      <a:pos x="3" y="3"/>
                    </a:cxn>
                    <a:cxn ang="0">
                      <a:pos x="5" y="0"/>
                    </a:cxn>
                    <a:cxn ang="0">
                      <a:pos x="8" y="5"/>
                    </a:cxn>
                    <a:cxn ang="0">
                      <a:pos x="6" y="0"/>
                    </a:cxn>
                    <a:cxn ang="0">
                      <a:pos x="10" y="0"/>
                    </a:cxn>
                    <a:cxn ang="0">
                      <a:pos x="67" y="0"/>
                    </a:cxn>
                    <a:cxn ang="0">
                      <a:pos x="67" y="0"/>
                    </a:cxn>
                    <a:cxn ang="0">
                      <a:pos x="66" y="5"/>
                    </a:cxn>
                    <a:cxn ang="0">
                      <a:pos x="69" y="0"/>
                    </a:cxn>
                    <a:cxn ang="0">
                      <a:pos x="70" y="2"/>
                    </a:cxn>
                    <a:cxn ang="0">
                      <a:pos x="72" y="5"/>
                    </a:cxn>
                    <a:cxn ang="0">
                      <a:pos x="74" y="8"/>
                    </a:cxn>
                    <a:cxn ang="0">
                      <a:pos x="74" y="283"/>
                    </a:cxn>
                    <a:cxn ang="0">
                      <a:pos x="72" y="286"/>
                    </a:cxn>
                    <a:cxn ang="0">
                      <a:pos x="67" y="289"/>
                    </a:cxn>
                    <a:cxn ang="0">
                      <a:pos x="64" y="289"/>
                    </a:cxn>
                    <a:cxn ang="0">
                      <a:pos x="64" y="281"/>
                    </a:cxn>
                    <a:cxn ang="0">
                      <a:pos x="69" y="281"/>
                    </a:cxn>
                    <a:cxn ang="0">
                      <a:pos x="66" y="281"/>
                    </a:cxn>
                    <a:cxn ang="0">
                      <a:pos x="66" y="8"/>
                    </a:cxn>
                    <a:cxn ang="0">
                      <a:pos x="67" y="5"/>
                    </a:cxn>
                    <a:cxn ang="0">
                      <a:pos x="66" y="7"/>
                    </a:cxn>
                    <a:cxn ang="0">
                      <a:pos x="66" y="8"/>
                    </a:cxn>
                    <a:cxn ang="0">
                      <a:pos x="64" y="8"/>
                    </a:cxn>
                    <a:cxn ang="0">
                      <a:pos x="10" y="8"/>
                    </a:cxn>
                    <a:cxn ang="0">
                      <a:pos x="10" y="8"/>
                    </a:cxn>
                    <a:cxn ang="0">
                      <a:pos x="10" y="281"/>
                    </a:cxn>
                    <a:cxn ang="0">
                      <a:pos x="10" y="281"/>
                    </a:cxn>
                    <a:cxn ang="0">
                      <a:pos x="64" y="281"/>
                    </a:cxn>
                    <a:cxn ang="0">
                      <a:pos x="64" y="281"/>
                    </a:cxn>
                  </a:cxnLst>
                  <a:rect l="0" t="0" r="r" b="b"/>
                  <a:pathLst>
                    <a:path w="74" h="289">
                      <a:moveTo>
                        <a:pt x="64" y="289"/>
                      </a:moveTo>
                      <a:lnTo>
                        <a:pt x="6" y="289"/>
                      </a:lnTo>
                      <a:lnTo>
                        <a:pt x="3" y="288"/>
                      </a:lnTo>
                      <a:lnTo>
                        <a:pt x="1" y="286"/>
                      </a:lnTo>
                      <a:lnTo>
                        <a:pt x="0" y="283"/>
                      </a:lnTo>
                      <a:lnTo>
                        <a:pt x="0" y="281"/>
                      </a:lnTo>
                      <a:lnTo>
                        <a:pt x="1" y="7"/>
                      </a:lnTo>
                      <a:lnTo>
                        <a:pt x="3" y="3"/>
                      </a:lnTo>
                      <a:lnTo>
                        <a:pt x="5" y="0"/>
                      </a:lnTo>
                      <a:lnTo>
                        <a:pt x="8" y="5"/>
                      </a:lnTo>
                      <a:lnTo>
                        <a:pt x="6" y="0"/>
                      </a:lnTo>
                      <a:lnTo>
                        <a:pt x="10" y="0"/>
                      </a:lnTo>
                      <a:lnTo>
                        <a:pt x="67" y="0"/>
                      </a:lnTo>
                      <a:lnTo>
                        <a:pt x="67" y="0"/>
                      </a:lnTo>
                      <a:lnTo>
                        <a:pt x="66" y="5"/>
                      </a:lnTo>
                      <a:lnTo>
                        <a:pt x="69" y="0"/>
                      </a:lnTo>
                      <a:lnTo>
                        <a:pt x="70" y="2"/>
                      </a:lnTo>
                      <a:lnTo>
                        <a:pt x="72" y="5"/>
                      </a:lnTo>
                      <a:lnTo>
                        <a:pt x="74" y="8"/>
                      </a:lnTo>
                      <a:lnTo>
                        <a:pt x="74" y="283"/>
                      </a:lnTo>
                      <a:lnTo>
                        <a:pt x="72" y="286"/>
                      </a:lnTo>
                      <a:lnTo>
                        <a:pt x="67" y="289"/>
                      </a:lnTo>
                      <a:lnTo>
                        <a:pt x="64" y="289"/>
                      </a:lnTo>
                      <a:close/>
                      <a:moveTo>
                        <a:pt x="64" y="281"/>
                      </a:moveTo>
                      <a:lnTo>
                        <a:pt x="69" y="281"/>
                      </a:lnTo>
                      <a:lnTo>
                        <a:pt x="66" y="281"/>
                      </a:lnTo>
                      <a:lnTo>
                        <a:pt x="66" y="8"/>
                      </a:lnTo>
                      <a:lnTo>
                        <a:pt x="67" y="5"/>
                      </a:lnTo>
                      <a:lnTo>
                        <a:pt x="66" y="7"/>
                      </a:lnTo>
                      <a:lnTo>
                        <a:pt x="66" y="8"/>
                      </a:lnTo>
                      <a:lnTo>
                        <a:pt x="64" y="8"/>
                      </a:lnTo>
                      <a:lnTo>
                        <a:pt x="10" y="8"/>
                      </a:lnTo>
                      <a:lnTo>
                        <a:pt x="10" y="8"/>
                      </a:lnTo>
                      <a:lnTo>
                        <a:pt x="10" y="281"/>
                      </a:lnTo>
                      <a:lnTo>
                        <a:pt x="10" y="281"/>
                      </a:lnTo>
                      <a:lnTo>
                        <a:pt x="64" y="281"/>
                      </a:lnTo>
                      <a:lnTo>
                        <a:pt x="64" y="281"/>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8" name="Freeform 828"/>
                <p:cNvSpPr>
                  <a:spLocks noEditPoints="1"/>
                </p:cNvSpPr>
                <p:nvPr/>
              </p:nvSpPr>
              <p:spPr bwMode="auto">
                <a:xfrm>
                  <a:off x="6856251" y="4701969"/>
                  <a:ext cx="44030" cy="26639"/>
                </a:xfrm>
                <a:custGeom>
                  <a:avLst/>
                  <a:gdLst/>
                  <a:ahLst/>
                  <a:cxnLst>
                    <a:cxn ang="0">
                      <a:pos x="49" y="32"/>
                    </a:cxn>
                    <a:cxn ang="0">
                      <a:pos x="4" y="32"/>
                    </a:cxn>
                    <a:cxn ang="0">
                      <a:pos x="3" y="30"/>
                    </a:cxn>
                    <a:cxn ang="0">
                      <a:pos x="1" y="27"/>
                    </a:cxn>
                    <a:cxn ang="0">
                      <a:pos x="4" y="25"/>
                    </a:cxn>
                    <a:cxn ang="0">
                      <a:pos x="1" y="27"/>
                    </a:cxn>
                    <a:cxn ang="0">
                      <a:pos x="0" y="23"/>
                    </a:cxn>
                    <a:cxn ang="0">
                      <a:pos x="0" y="5"/>
                    </a:cxn>
                    <a:cxn ang="0">
                      <a:pos x="3" y="2"/>
                    </a:cxn>
                    <a:cxn ang="0">
                      <a:pos x="3" y="2"/>
                    </a:cxn>
                    <a:cxn ang="0">
                      <a:pos x="6" y="5"/>
                    </a:cxn>
                    <a:cxn ang="0">
                      <a:pos x="4" y="0"/>
                    </a:cxn>
                    <a:cxn ang="0">
                      <a:pos x="6" y="0"/>
                    </a:cxn>
                    <a:cxn ang="0">
                      <a:pos x="6" y="5"/>
                    </a:cxn>
                    <a:cxn ang="0">
                      <a:pos x="6" y="0"/>
                    </a:cxn>
                    <a:cxn ang="0">
                      <a:pos x="8" y="0"/>
                    </a:cxn>
                    <a:cxn ang="0">
                      <a:pos x="52" y="0"/>
                    </a:cxn>
                    <a:cxn ang="0">
                      <a:pos x="55" y="2"/>
                    </a:cxn>
                    <a:cxn ang="0">
                      <a:pos x="57" y="5"/>
                    </a:cxn>
                    <a:cxn ang="0">
                      <a:pos x="57" y="9"/>
                    </a:cxn>
                    <a:cxn ang="0">
                      <a:pos x="57" y="27"/>
                    </a:cxn>
                    <a:cxn ang="0">
                      <a:pos x="54" y="30"/>
                    </a:cxn>
                    <a:cxn ang="0">
                      <a:pos x="52" y="32"/>
                    </a:cxn>
                    <a:cxn ang="0">
                      <a:pos x="49" y="32"/>
                    </a:cxn>
                    <a:cxn ang="0">
                      <a:pos x="8" y="22"/>
                    </a:cxn>
                    <a:cxn ang="0">
                      <a:pos x="49" y="23"/>
                    </a:cxn>
                    <a:cxn ang="0">
                      <a:pos x="49" y="9"/>
                    </a:cxn>
                    <a:cxn ang="0">
                      <a:pos x="8" y="9"/>
                    </a:cxn>
                    <a:cxn ang="0">
                      <a:pos x="8" y="22"/>
                    </a:cxn>
                  </a:cxnLst>
                  <a:rect l="0" t="0" r="r" b="b"/>
                  <a:pathLst>
                    <a:path w="57" h="32">
                      <a:moveTo>
                        <a:pt x="49" y="32"/>
                      </a:moveTo>
                      <a:lnTo>
                        <a:pt x="4" y="32"/>
                      </a:lnTo>
                      <a:lnTo>
                        <a:pt x="3" y="30"/>
                      </a:lnTo>
                      <a:lnTo>
                        <a:pt x="1" y="27"/>
                      </a:lnTo>
                      <a:lnTo>
                        <a:pt x="4" y="25"/>
                      </a:lnTo>
                      <a:lnTo>
                        <a:pt x="1" y="27"/>
                      </a:lnTo>
                      <a:lnTo>
                        <a:pt x="0" y="23"/>
                      </a:lnTo>
                      <a:lnTo>
                        <a:pt x="0" y="5"/>
                      </a:lnTo>
                      <a:lnTo>
                        <a:pt x="3" y="2"/>
                      </a:lnTo>
                      <a:lnTo>
                        <a:pt x="3" y="2"/>
                      </a:lnTo>
                      <a:lnTo>
                        <a:pt x="6" y="5"/>
                      </a:lnTo>
                      <a:lnTo>
                        <a:pt x="4" y="0"/>
                      </a:lnTo>
                      <a:lnTo>
                        <a:pt x="6" y="0"/>
                      </a:lnTo>
                      <a:lnTo>
                        <a:pt x="6" y="5"/>
                      </a:lnTo>
                      <a:lnTo>
                        <a:pt x="6" y="0"/>
                      </a:lnTo>
                      <a:lnTo>
                        <a:pt x="8" y="0"/>
                      </a:lnTo>
                      <a:lnTo>
                        <a:pt x="52" y="0"/>
                      </a:lnTo>
                      <a:lnTo>
                        <a:pt x="55" y="2"/>
                      </a:lnTo>
                      <a:lnTo>
                        <a:pt x="57" y="5"/>
                      </a:lnTo>
                      <a:lnTo>
                        <a:pt x="57" y="9"/>
                      </a:lnTo>
                      <a:lnTo>
                        <a:pt x="57" y="27"/>
                      </a:lnTo>
                      <a:lnTo>
                        <a:pt x="54" y="30"/>
                      </a:lnTo>
                      <a:lnTo>
                        <a:pt x="52" y="32"/>
                      </a:lnTo>
                      <a:lnTo>
                        <a:pt x="49" y="32"/>
                      </a:lnTo>
                      <a:close/>
                      <a:moveTo>
                        <a:pt x="8" y="22"/>
                      </a:moveTo>
                      <a:lnTo>
                        <a:pt x="49" y="23"/>
                      </a:lnTo>
                      <a:lnTo>
                        <a:pt x="49" y="9"/>
                      </a:lnTo>
                      <a:lnTo>
                        <a:pt x="8" y="9"/>
                      </a:lnTo>
                      <a:lnTo>
                        <a:pt x="8" y="22"/>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29" name="Rectangle 829"/>
                <p:cNvSpPr>
                  <a:spLocks noChangeArrowheads="1"/>
                </p:cNvSpPr>
                <p:nvPr/>
              </p:nvSpPr>
              <p:spPr bwMode="auto">
                <a:xfrm>
                  <a:off x="6838484" y="4835998"/>
                  <a:ext cx="26263"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0" name="Rectangle 830"/>
                <p:cNvSpPr>
                  <a:spLocks noChangeArrowheads="1"/>
                </p:cNvSpPr>
                <p:nvPr/>
              </p:nvSpPr>
              <p:spPr bwMode="auto">
                <a:xfrm>
                  <a:off x="6838484" y="4855145"/>
                  <a:ext cx="26263"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1" name="Rectangle 831"/>
                <p:cNvSpPr>
                  <a:spLocks noChangeArrowheads="1"/>
                </p:cNvSpPr>
                <p:nvPr/>
              </p:nvSpPr>
              <p:spPr bwMode="auto">
                <a:xfrm>
                  <a:off x="6748108" y="4835998"/>
                  <a:ext cx="26263"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2" name="Rectangle 832"/>
                <p:cNvSpPr>
                  <a:spLocks noChangeArrowheads="1"/>
                </p:cNvSpPr>
                <p:nvPr/>
              </p:nvSpPr>
              <p:spPr bwMode="auto">
                <a:xfrm>
                  <a:off x="6748108" y="4855145"/>
                  <a:ext cx="26263"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3" name="Rectangle 833"/>
                <p:cNvSpPr>
                  <a:spLocks noChangeArrowheads="1"/>
                </p:cNvSpPr>
                <p:nvPr/>
              </p:nvSpPr>
              <p:spPr bwMode="auto">
                <a:xfrm>
                  <a:off x="6657732" y="4835998"/>
                  <a:ext cx="27036"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4" name="Rectangle 834"/>
                <p:cNvSpPr>
                  <a:spLocks noChangeArrowheads="1"/>
                </p:cNvSpPr>
                <p:nvPr/>
              </p:nvSpPr>
              <p:spPr bwMode="auto">
                <a:xfrm>
                  <a:off x="6657732" y="4855145"/>
                  <a:ext cx="27036"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5" name="Rectangle 835"/>
                <p:cNvSpPr>
                  <a:spLocks noChangeArrowheads="1"/>
                </p:cNvSpPr>
                <p:nvPr/>
              </p:nvSpPr>
              <p:spPr bwMode="auto">
                <a:xfrm>
                  <a:off x="6568128" y="4835998"/>
                  <a:ext cx="26263"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136" name="Rectangle 836"/>
                <p:cNvSpPr>
                  <a:spLocks noChangeArrowheads="1"/>
                </p:cNvSpPr>
                <p:nvPr/>
              </p:nvSpPr>
              <p:spPr bwMode="auto">
                <a:xfrm>
                  <a:off x="6568128" y="4855145"/>
                  <a:ext cx="26263" cy="7493"/>
                </a:xfrm>
                <a:prstGeom prst="rect">
                  <a:avLst/>
                </a:prstGeom>
                <a:solidFill>
                  <a:schemeClr val="bg1"/>
                </a:solidFill>
                <a:ln w="952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grpSp>
          <p:sp>
            <p:nvSpPr>
              <p:cNvPr id="137" name="Freeform 882"/>
              <p:cNvSpPr>
                <a:spLocks noChangeAspect="1" noEditPoints="1"/>
              </p:cNvSpPr>
              <p:nvPr/>
            </p:nvSpPr>
            <p:spPr bwMode="auto">
              <a:xfrm>
                <a:off x="2381040" y="4773785"/>
                <a:ext cx="350398" cy="360000"/>
              </a:xfrm>
              <a:custGeom>
                <a:avLst/>
                <a:gdLst/>
                <a:ahLst/>
                <a:cxnLst>
                  <a:cxn ang="0">
                    <a:pos x="6" y="12"/>
                  </a:cxn>
                  <a:cxn ang="0">
                    <a:pos x="351" y="31"/>
                  </a:cxn>
                  <a:cxn ang="0">
                    <a:pos x="10" y="22"/>
                  </a:cxn>
                  <a:cxn ang="0">
                    <a:pos x="341" y="605"/>
                  </a:cxn>
                  <a:cxn ang="0">
                    <a:pos x="31" y="626"/>
                  </a:cxn>
                  <a:cxn ang="0">
                    <a:pos x="203" y="544"/>
                  </a:cxn>
                  <a:cxn ang="0">
                    <a:pos x="213" y="450"/>
                  </a:cxn>
                  <a:cxn ang="0">
                    <a:pos x="335" y="508"/>
                  </a:cxn>
                  <a:cxn ang="0">
                    <a:pos x="430" y="575"/>
                  </a:cxn>
                  <a:cxn ang="0">
                    <a:pos x="328" y="582"/>
                  </a:cxn>
                  <a:cxn ang="0">
                    <a:pos x="432" y="565"/>
                  </a:cxn>
                  <a:cxn ang="0">
                    <a:pos x="327" y="500"/>
                  </a:cxn>
                  <a:cxn ang="0">
                    <a:pos x="217" y="457"/>
                  </a:cxn>
                  <a:cxn ang="0">
                    <a:pos x="312" y="536"/>
                  </a:cxn>
                  <a:cxn ang="0">
                    <a:pos x="203" y="565"/>
                  </a:cxn>
                  <a:cxn ang="0">
                    <a:pos x="200" y="426"/>
                  </a:cxn>
                  <a:cxn ang="0">
                    <a:pos x="437" y="431"/>
                  </a:cxn>
                  <a:cxn ang="0">
                    <a:pos x="428" y="426"/>
                  </a:cxn>
                  <a:cxn ang="0">
                    <a:pos x="208" y="399"/>
                  </a:cxn>
                  <a:cxn ang="0">
                    <a:pos x="208" y="322"/>
                  </a:cxn>
                  <a:cxn ang="0">
                    <a:pos x="419" y="378"/>
                  </a:cxn>
                  <a:cxn ang="0">
                    <a:pos x="215" y="329"/>
                  </a:cxn>
                  <a:cxn ang="0">
                    <a:pos x="54" y="248"/>
                  </a:cxn>
                  <a:cxn ang="0">
                    <a:pos x="289" y="187"/>
                  </a:cxn>
                  <a:cxn ang="0">
                    <a:pos x="292" y="253"/>
                  </a:cxn>
                  <a:cxn ang="0">
                    <a:pos x="284" y="247"/>
                  </a:cxn>
                  <a:cxn ang="0">
                    <a:pos x="290" y="196"/>
                  </a:cxn>
                  <a:cxn ang="0">
                    <a:pos x="64" y="187"/>
                  </a:cxn>
                  <a:cxn ang="0">
                    <a:pos x="60" y="199"/>
                  </a:cxn>
                  <a:cxn ang="0">
                    <a:pos x="64" y="252"/>
                  </a:cxn>
                  <a:cxn ang="0">
                    <a:pos x="238" y="220"/>
                  </a:cxn>
                  <a:cxn ang="0">
                    <a:pos x="254" y="202"/>
                  </a:cxn>
                  <a:cxn ang="0">
                    <a:pos x="267" y="212"/>
                  </a:cxn>
                  <a:cxn ang="0">
                    <a:pos x="259" y="233"/>
                  </a:cxn>
                  <a:cxn ang="0">
                    <a:pos x="259" y="229"/>
                  </a:cxn>
                  <a:cxn ang="0">
                    <a:pos x="261" y="217"/>
                  </a:cxn>
                  <a:cxn ang="0">
                    <a:pos x="263" y="210"/>
                  </a:cxn>
                  <a:cxn ang="0">
                    <a:pos x="254" y="212"/>
                  </a:cxn>
                  <a:cxn ang="0">
                    <a:pos x="244" y="212"/>
                  </a:cxn>
                  <a:cxn ang="0">
                    <a:pos x="243" y="222"/>
                  </a:cxn>
                  <a:cxn ang="0">
                    <a:pos x="249" y="225"/>
                  </a:cxn>
                  <a:cxn ang="0">
                    <a:pos x="65" y="161"/>
                  </a:cxn>
                  <a:cxn ang="0">
                    <a:pos x="60" y="94"/>
                  </a:cxn>
                  <a:cxn ang="0">
                    <a:pos x="299" y="104"/>
                  </a:cxn>
                  <a:cxn ang="0">
                    <a:pos x="286" y="161"/>
                  </a:cxn>
                  <a:cxn ang="0">
                    <a:pos x="287" y="151"/>
                  </a:cxn>
                  <a:cxn ang="0">
                    <a:pos x="286" y="97"/>
                  </a:cxn>
                  <a:cxn ang="0">
                    <a:pos x="62" y="94"/>
                  </a:cxn>
                  <a:cxn ang="0">
                    <a:pos x="60" y="148"/>
                  </a:cxn>
                  <a:cxn ang="0">
                    <a:pos x="65" y="153"/>
                  </a:cxn>
                  <a:cxn ang="0">
                    <a:pos x="241" y="135"/>
                  </a:cxn>
                  <a:cxn ang="0">
                    <a:pos x="246" y="112"/>
                  </a:cxn>
                  <a:cxn ang="0">
                    <a:pos x="264" y="118"/>
                  </a:cxn>
                  <a:cxn ang="0">
                    <a:pos x="263" y="140"/>
                  </a:cxn>
                  <a:cxn ang="0">
                    <a:pos x="258" y="132"/>
                  </a:cxn>
                  <a:cxn ang="0">
                    <a:pos x="261" y="123"/>
                  </a:cxn>
                  <a:cxn ang="0">
                    <a:pos x="258" y="118"/>
                  </a:cxn>
                  <a:cxn ang="0">
                    <a:pos x="249" y="117"/>
                  </a:cxn>
                  <a:cxn ang="0">
                    <a:pos x="248" y="122"/>
                  </a:cxn>
                  <a:cxn ang="0">
                    <a:pos x="243" y="127"/>
                  </a:cxn>
                  <a:cxn ang="0">
                    <a:pos x="251" y="132"/>
                  </a:cxn>
                </a:cxnLst>
                <a:rect l="0" t="0" r="r" b="b"/>
                <a:pathLst>
                  <a:path w="442" h="626">
                    <a:moveTo>
                      <a:pt x="31" y="626"/>
                    </a:moveTo>
                    <a:lnTo>
                      <a:pt x="24" y="626"/>
                    </a:lnTo>
                    <a:lnTo>
                      <a:pt x="16" y="625"/>
                    </a:lnTo>
                    <a:lnTo>
                      <a:pt x="11" y="620"/>
                    </a:lnTo>
                    <a:lnTo>
                      <a:pt x="5" y="613"/>
                    </a:lnTo>
                    <a:lnTo>
                      <a:pt x="1" y="606"/>
                    </a:lnTo>
                    <a:lnTo>
                      <a:pt x="0" y="600"/>
                    </a:lnTo>
                    <a:lnTo>
                      <a:pt x="0" y="597"/>
                    </a:lnTo>
                    <a:lnTo>
                      <a:pt x="0" y="31"/>
                    </a:lnTo>
                    <a:lnTo>
                      <a:pt x="0" y="25"/>
                    </a:lnTo>
                    <a:lnTo>
                      <a:pt x="1" y="18"/>
                    </a:lnTo>
                    <a:lnTo>
                      <a:pt x="6" y="12"/>
                    </a:lnTo>
                    <a:lnTo>
                      <a:pt x="13" y="5"/>
                    </a:lnTo>
                    <a:lnTo>
                      <a:pt x="19" y="2"/>
                    </a:lnTo>
                    <a:lnTo>
                      <a:pt x="26" y="0"/>
                    </a:lnTo>
                    <a:lnTo>
                      <a:pt x="29" y="0"/>
                    </a:lnTo>
                    <a:lnTo>
                      <a:pt x="320" y="0"/>
                    </a:lnTo>
                    <a:lnTo>
                      <a:pt x="327" y="0"/>
                    </a:lnTo>
                    <a:lnTo>
                      <a:pt x="333" y="2"/>
                    </a:lnTo>
                    <a:lnTo>
                      <a:pt x="340" y="7"/>
                    </a:lnTo>
                    <a:lnTo>
                      <a:pt x="346" y="13"/>
                    </a:lnTo>
                    <a:lnTo>
                      <a:pt x="350" y="22"/>
                    </a:lnTo>
                    <a:lnTo>
                      <a:pt x="351" y="28"/>
                    </a:lnTo>
                    <a:lnTo>
                      <a:pt x="351" y="31"/>
                    </a:lnTo>
                    <a:lnTo>
                      <a:pt x="351" y="311"/>
                    </a:lnTo>
                    <a:lnTo>
                      <a:pt x="343" y="311"/>
                    </a:lnTo>
                    <a:lnTo>
                      <a:pt x="343" y="28"/>
                    </a:lnTo>
                    <a:lnTo>
                      <a:pt x="341" y="22"/>
                    </a:lnTo>
                    <a:lnTo>
                      <a:pt x="336" y="13"/>
                    </a:lnTo>
                    <a:lnTo>
                      <a:pt x="330" y="10"/>
                    </a:lnTo>
                    <a:lnTo>
                      <a:pt x="323" y="8"/>
                    </a:lnTo>
                    <a:lnTo>
                      <a:pt x="320" y="8"/>
                    </a:lnTo>
                    <a:lnTo>
                      <a:pt x="26" y="8"/>
                    </a:lnTo>
                    <a:lnTo>
                      <a:pt x="19" y="12"/>
                    </a:lnTo>
                    <a:lnTo>
                      <a:pt x="13" y="15"/>
                    </a:lnTo>
                    <a:lnTo>
                      <a:pt x="10" y="22"/>
                    </a:lnTo>
                    <a:lnTo>
                      <a:pt x="8" y="28"/>
                    </a:lnTo>
                    <a:lnTo>
                      <a:pt x="8" y="31"/>
                    </a:lnTo>
                    <a:lnTo>
                      <a:pt x="8" y="597"/>
                    </a:lnTo>
                    <a:lnTo>
                      <a:pt x="10" y="605"/>
                    </a:lnTo>
                    <a:lnTo>
                      <a:pt x="13" y="611"/>
                    </a:lnTo>
                    <a:lnTo>
                      <a:pt x="19" y="616"/>
                    </a:lnTo>
                    <a:lnTo>
                      <a:pt x="28" y="618"/>
                    </a:lnTo>
                    <a:lnTo>
                      <a:pt x="31" y="618"/>
                    </a:lnTo>
                    <a:lnTo>
                      <a:pt x="323" y="618"/>
                    </a:lnTo>
                    <a:lnTo>
                      <a:pt x="332" y="616"/>
                    </a:lnTo>
                    <a:lnTo>
                      <a:pt x="338" y="611"/>
                    </a:lnTo>
                    <a:lnTo>
                      <a:pt x="341" y="605"/>
                    </a:lnTo>
                    <a:lnTo>
                      <a:pt x="343" y="595"/>
                    </a:lnTo>
                    <a:lnTo>
                      <a:pt x="343" y="588"/>
                    </a:lnTo>
                    <a:lnTo>
                      <a:pt x="343" y="588"/>
                    </a:lnTo>
                    <a:lnTo>
                      <a:pt x="351" y="579"/>
                    </a:lnTo>
                    <a:lnTo>
                      <a:pt x="351" y="602"/>
                    </a:lnTo>
                    <a:lnTo>
                      <a:pt x="350" y="608"/>
                    </a:lnTo>
                    <a:lnTo>
                      <a:pt x="345" y="615"/>
                    </a:lnTo>
                    <a:lnTo>
                      <a:pt x="341" y="620"/>
                    </a:lnTo>
                    <a:lnTo>
                      <a:pt x="335" y="625"/>
                    </a:lnTo>
                    <a:lnTo>
                      <a:pt x="327" y="626"/>
                    </a:lnTo>
                    <a:lnTo>
                      <a:pt x="320" y="626"/>
                    </a:lnTo>
                    <a:lnTo>
                      <a:pt x="31" y="626"/>
                    </a:lnTo>
                    <a:close/>
                    <a:moveTo>
                      <a:pt x="318" y="593"/>
                    </a:moveTo>
                    <a:lnTo>
                      <a:pt x="309" y="592"/>
                    </a:lnTo>
                    <a:lnTo>
                      <a:pt x="299" y="587"/>
                    </a:lnTo>
                    <a:lnTo>
                      <a:pt x="292" y="580"/>
                    </a:lnTo>
                    <a:lnTo>
                      <a:pt x="289" y="575"/>
                    </a:lnTo>
                    <a:lnTo>
                      <a:pt x="202" y="574"/>
                    </a:lnTo>
                    <a:lnTo>
                      <a:pt x="197" y="570"/>
                    </a:lnTo>
                    <a:lnTo>
                      <a:pt x="197" y="567"/>
                    </a:lnTo>
                    <a:lnTo>
                      <a:pt x="197" y="565"/>
                    </a:lnTo>
                    <a:lnTo>
                      <a:pt x="197" y="549"/>
                    </a:lnTo>
                    <a:lnTo>
                      <a:pt x="200" y="546"/>
                    </a:lnTo>
                    <a:lnTo>
                      <a:pt x="203" y="544"/>
                    </a:lnTo>
                    <a:lnTo>
                      <a:pt x="207" y="544"/>
                    </a:lnTo>
                    <a:lnTo>
                      <a:pt x="289" y="544"/>
                    </a:lnTo>
                    <a:lnTo>
                      <a:pt x="295" y="536"/>
                    </a:lnTo>
                    <a:lnTo>
                      <a:pt x="302" y="529"/>
                    </a:lnTo>
                    <a:lnTo>
                      <a:pt x="302" y="508"/>
                    </a:lnTo>
                    <a:lnTo>
                      <a:pt x="212" y="506"/>
                    </a:lnTo>
                    <a:lnTo>
                      <a:pt x="205" y="503"/>
                    </a:lnTo>
                    <a:lnTo>
                      <a:pt x="202" y="498"/>
                    </a:lnTo>
                    <a:lnTo>
                      <a:pt x="200" y="491"/>
                    </a:lnTo>
                    <a:lnTo>
                      <a:pt x="200" y="460"/>
                    </a:lnTo>
                    <a:lnTo>
                      <a:pt x="205" y="454"/>
                    </a:lnTo>
                    <a:lnTo>
                      <a:pt x="213" y="450"/>
                    </a:lnTo>
                    <a:lnTo>
                      <a:pt x="221" y="449"/>
                    </a:lnTo>
                    <a:lnTo>
                      <a:pt x="415" y="449"/>
                    </a:lnTo>
                    <a:lnTo>
                      <a:pt x="420" y="449"/>
                    </a:lnTo>
                    <a:lnTo>
                      <a:pt x="430" y="454"/>
                    </a:lnTo>
                    <a:lnTo>
                      <a:pt x="435" y="459"/>
                    </a:lnTo>
                    <a:lnTo>
                      <a:pt x="437" y="465"/>
                    </a:lnTo>
                    <a:lnTo>
                      <a:pt x="437" y="491"/>
                    </a:lnTo>
                    <a:lnTo>
                      <a:pt x="435" y="498"/>
                    </a:lnTo>
                    <a:lnTo>
                      <a:pt x="432" y="503"/>
                    </a:lnTo>
                    <a:lnTo>
                      <a:pt x="425" y="506"/>
                    </a:lnTo>
                    <a:lnTo>
                      <a:pt x="415" y="508"/>
                    </a:lnTo>
                    <a:lnTo>
                      <a:pt x="335" y="508"/>
                    </a:lnTo>
                    <a:lnTo>
                      <a:pt x="335" y="531"/>
                    </a:lnTo>
                    <a:lnTo>
                      <a:pt x="341" y="536"/>
                    </a:lnTo>
                    <a:lnTo>
                      <a:pt x="346" y="541"/>
                    </a:lnTo>
                    <a:lnTo>
                      <a:pt x="348" y="544"/>
                    </a:lnTo>
                    <a:lnTo>
                      <a:pt x="433" y="544"/>
                    </a:lnTo>
                    <a:lnTo>
                      <a:pt x="437" y="546"/>
                    </a:lnTo>
                    <a:lnTo>
                      <a:pt x="440" y="549"/>
                    </a:lnTo>
                    <a:lnTo>
                      <a:pt x="442" y="554"/>
                    </a:lnTo>
                    <a:lnTo>
                      <a:pt x="440" y="569"/>
                    </a:lnTo>
                    <a:lnTo>
                      <a:pt x="438" y="572"/>
                    </a:lnTo>
                    <a:lnTo>
                      <a:pt x="435" y="575"/>
                    </a:lnTo>
                    <a:lnTo>
                      <a:pt x="430" y="575"/>
                    </a:lnTo>
                    <a:lnTo>
                      <a:pt x="348" y="575"/>
                    </a:lnTo>
                    <a:lnTo>
                      <a:pt x="341" y="583"/>
                    </a:lnTo>
                    <a:lnTo>
                      <a:pt x="335" y="588"/>
                    </a:lnTo>
                    <a:lnTo>
                      <a:pt x="325" y="592"/>
                    </a:lnTo>
                    <a:lnTo>
                      <a:pt x="318" y="593"/>
                    </a:lnTo>
                    <a:close/>
                    <a:moveTo>
                      <a:pt x="207" y="567"/>
                    </a:moveTo>
                    <a:lnTo>
                      <a:pt x="294" y="567"/>
                    </a:lnTo>
                    <a:lnTo>
                      <a:pt x="302" y="579"/>
                    </a:lnTo>
                    <a:lnTo>
                      <a:pt x="309" y="582"/>
                    </a:lnTo>
                    <a:lnTo>
                      <a:pt x="317" y="585"/>
                    </a:lnTo>
                    <a:lnTo>
                      <a:pt x="318" y="585"/>
                    </a:lnTo>
                    <a:lnTo>
                      <a:pt x="328" y="582"/>
                    </a:lnTo>
                    <a:lnTo>
                      <a:pt x="336" y="577"/>
                    </a:lnTo>
                    <a:lnTo>
                      <a:pt x="341" y="570"/>
                    </a:lnTo>
                    <a:lnTo>
                      <a:pt x="343" y="567"/>
                    </a:lnTo>
                    <a:lnTo>
                      <a:pt x="430" y="567"/>
                    </a:lnTo>
                    <a:lnTo>
                      <a:pt x="432" y="570"/>
                    </a:lnTo>
                    <a:lnTo>
                      <a:pt x="432" y="567"/>
                    </a:lnTo>
                    <a:lnTo>
                      <a:pt x="432" y="567"/>
                    </a:lnTo>
                    <a:lnTo>
                      <a:pt x="433" y="567"/>
                    </a:lnTo>
                    <a:lnTo>
                      <a:pt x="435" y="569"/>
                    </a:lnTo>
                    <a:lnTo>
                      <a:pt x="432" y="567"/>
                    </a:lnTo>
                    <a:lnTo>
                      <a:pt x="437" y="567"/>
                    </a:lnTo>
                    <a:lnTo>
                      <a:pt x="432" y="565"/>
                    </a:lnTo>
                    <a:lnTo>
                      <a:pt x="432" y="554"/>
                    </a:lnTo>
                    <a:lnTo>
                      <a:pt x="437" y="551"/>
                    </a:lnTo>
                    <a:lnTo>
                      <a:pt x="432" y="552"/>
                    </a:lnTo>
                    <a:lnTo>
                      <a:pt x="433" y="549"/>
                    </a:lnTo>
                    <a:lnTo>
                      <a:pt x="432" y="552"/>
                    </a:lnTo>
                    <a:lnTo>
                      <a:pt x="430" y="547"/>
                    </a:lnTo>
                    <a:lnTo>
                      <a:pt x="430" y="552"/>
                    </a:lnTo>
                    <a:lnTo>
                      <a:pt x="343" y="552"/>
                    </a:lnTo>
                    <a:lnTo>
                      <a:pt x="336" y="542"/>
                    </a:lnTo>
                    <a:lnTo>
                      <a:pt x="330" y="537"/>
                    </a:lnTo>
                    <a:lnTo>
                      <a:pt x="327" y="536"/>
                    </a:lnTo>
                    <a:lnTo>
                      <a:pt x="327" y="500"/>
                    </a:lnTo>
                    <a:lnTo>
                      <a:pt x="425" y="498"/>
                    </a:lnTo>
                    <a:lnTo>
                      <a:pt x="428" y="495"/>
                    </a:lnTo>
                    <a:lnTo>
                      <a:pt x="428" y="493"/>
                    </a:lnTo>
                    <a:lnTo>
                      <a:pt x="433" y="493"/>
                    </a:lnTo>
                    <a:lnTo>
                      <a:pt x="428" y="491"/>
                    </a:lnTo>
                    <a:lnTo>
                      <a:pt x="428" y="491"/>
                    </a:lnTo>
                    <a:lnTo>
                      <a:pt x="428" y="465"/>
                    </a:lnTo>
                    <a:lnTo>
                      <a:pt x="428" y="464"/>
                    </a:lnTo>
                    <a:lnTo>
                      <a:pt x="424" y="459"/>
                    </a:lnTo>
                    <a:lnTo>
                      <a:pt x="415" y="457"/>
                    </a:lnTo>
                    <a:lnTo>
                      <a:pt x="415" y="457"/>
                    </a:lnTo>
                    <a:lnTo>
                      <a:pt x="217" y="457"/>
                    </a:lnTo>
                    <a:lnTo>
                      <a:pt x="210" y="462"/>
                    </a:lnTo>
                    <a:lnTo>
                      <a:pt x="208" y="464"/>
                    </a:lnTo>
                    <a:lnTo>
                      <a:pt x="208" y="464"/>
                    </a:lnTo>
                    <a:lnTo>
                      <a:pt x="208" y="465"/>
                    </a:lnTo>
                    <a:lnTo>
                      <a:pt x="208" y="491"/>
                    </a:lnTo>
                    <a:lnTo>
                      <a:pt x="203" y="495"/>
                    </a:lnTo>
                    <a:lnTo>
                      <a:pt x="208" y="493"/>
                    </a:lnTo>
                    <a:lnTo>
                      <a:pt x="212" y="496"/>
                    </a:lnTo>
                    <a:lnTo>
                      <a:pt x="218" y="500"/>
                    </a:lnTo>
                    <a:lnTo>
                      <a:pt x="223" y="500"/>
                    </a:lnTo>
                    <a:lnTo>
                      <a:pt x="312" y="500"/>
                    </a:lnTo>
                    <a:lnTo>
                      <a:pt x="312" y="536"/>
                    </a:lnTo>
                    <a:lnTo>
                      <a:pt x="302" y="541"/>
                    </a:lnTo>
                    <a:lnTo>
                      <a:pt x="297" y="546"/>
                    </a:lnTo>
                    <a:lnTo>
                      <a:pt x="294" y="552"/>
                    </a:lnTo>
                    <a:lnTo>
                      <a:pt x="207" y="552"/>
                    </a:lnTo>
                    <a:lnTo>
                      <a:pt x="203" y="549"/>
                    </a:lnTo>
                    <a:lnTo>
                      <a:pt x="205" y="552"/>
                    </a:lnTo>
                    <a:lnTo>
                      <a:pt x="202" y="549"/>
                    </a:lnTo>
                    <a:lnTo>
                      <a:pt x="205" y="552"/>
                    </a:lnTo>
                    <a:lnTo>
                      <a:pt x="205" y="552"/>
                    </a:lnTo>
                    <a:lnTo>
                      <a:pt x="205" y="554"/>
                    </a:lnTo>
                    <a:lnTo>
                      <a:pt x="205" y="565"/>
                    </a:lnTo>
                    <a:lnTo>
                      <a:pt x="203" y="565"/>
                    </a:lnTo>
                    <a:lnTo>
                      <a:pt x="203" y="567"/>
                    </a:lnTo>
                    <a:lnTo>
                      <a:pt x="205" y="567"/>
                    </a:lnTo>
                    <a:lnTo>
                      <a:pt x="203" y="570"/>
                    </a:lnTo>
                    <a:lnTo>
                      <a:pt x="205" y="567"/>
                    </a:lnTo>
                    <a:lnTo>
                      <a:pt x="207" y="572"/>
                    </a:lnTo>
                    <a:lnTo>
                      <a:pt x="207" y="567"/>
                    </a:lnTo>
                    <a:close/>
                    <a:moveTo>
                      <a:pt x="221" y="444"/>
                    </a:moveTo>
                    <a:lnTo>
                      <a:pt x="213" y="442"/>
                    </a:lnTo>
                    <a:lnTo>
                      <a:pt x="207" y="439"/>
                    </a:lnTo>
                    <a:lnTo>
                      <a:pt x="202" y="434"/>
                    </a:lnTo>
                    <a:lnTo>
                      <a:pt x="200" y="429"/>
                    </a:lnTo>
                    <a:lnTo>
                      <a:pt x="200" y="426"/>
                    </a:lnTo>
                    <a:lnTo>
                      <a:pt x="200" y="394"/>
                    </a:lnTo>
                    <a:lnTo>
                      <a:pt x="203" y="391"/>
                    </a:lnTo>
                    <a:lnTo>
                      <a:pt x="210" y="386"/>
                    </a:lnTo>
                    <a:lnTo>
                      <a:pt x="220" y="383"/>
                    </a:lnTo>
                    <a:lnTo>
                      <a:pt x="221" y="383"/>
                    </a:lnTo>
                    <a:lnTo>
                      <a:pt x="419" y="383"/>
                    </a:lnTo>
                    <a:lnTo>
                      <a:pt x="427" y="386"/>
                    </a:lnTo>
                    <a:lnTo>
                      <a:pt x="433" y="391"/>
                    </a:lnTo>
                    <a:lnTo>
                      <a:pt x="437" y="396"/>
                    </a:lnTo>
                    <a:lnTo>
                      <a:pt x="437" y="401"/>
                    </a:lnTo>
                    <a:lnTo>
                      <a:pt x="437" y="426"/>
                    </a:lnTo>
                    <a:lnTo>
                      <a:pt x="437" y="431"/>
                    </a:lnTo>
                    <a:lnTo>
                      <a:pt x="433" y="436"/>
                    </a:lnTo>
                    <a:lnTo>
                      <a:pt x="427" y="441"/>
                    </a:lnTo>
                    <a:lnTo>
                      <a:pt x="419" y="444"/>
                    </a:lnTo>
                    <a:lnTo>
                      <a:pt x="415" y="444"/>
                    </a:lnTo>
                    <a:lnTo>
                      <a:pt x="221" y="444"/>
                    </a:lnTo>
                    <a:close/>
                    <a:moveTo>
                      <a:pt x="213" y="432"/>
                    </a:moveTo>
                    <a:lnTo>
                      <a:pt x="221" y="436"/>
                    </a:lnTo>
                    <a:lnTo>
                      <a:pt x="223" y="436"/>
                    </a:lnTo>
                    <a:lnTo>
                      <a:pt x="420" y="434"/>
                    </a:lnTo>
                    <a:lnTo>
                      <a:pt x="427" y="431"/>
                    </a:lnTo>
                    <a:lnTo>
                      <a:pt x="428" y="427"/>
                    </a:lnTo>
                    <a:lnTo>
                      <a:pt x="428" y="426"/>
                    </a:lnTo>
                    <a:lnTo>
                      <a:pt x="428" y="401"/>
                    </a:lnTo>
                    <a:lnTo>
                      <a:pt x="428" y="399"/>
                    </a:lnTo>
                    <a:lnTo>
                      <a:pt x="433" y="398"/>
                    </a:lnTo>
                    <a:lnTo>
                      <a:pt x="428" y="399"/>
                    </a:lnTo>
                    <a:lnTo>
                      <a:pt x="420" y="393"/>
                    </a:lnTo>
                    <a:lnTo>
                      <a:pt x="415" y="391"/>
                    </a:lnTo>
                    <a:lnTo>
                      <a:pt x="217" y="393"/>
                    </a:lnTo>
                    <a:lnTo>
                      <a:pt x="210" y="396"/>
                    </a:lnTo>
                    <a:lnTo>
                      <a:pt x="208" y="398"/>
                    </a:lnTo>
                    <a:lnTo>
                      <a:pt x="208" y="399"/>
                    </a:lnTo>
                    <a:lnTo>
                      <a:pt x="203" y="399"/>
                    </a:lnTo>
                    <a:lnTo>
                      <a:pt x="208" y="399"/>
                    </a:lnTo>
                    <a:lnTo>
                      <a:pt x="208" y="401"/>
                    </a:lnTo>
                    <a:lnTo>
                      <a:pt x="208" y="429"/>
                    </a:lnTo>
                    <a:lnTo>
                      <a:pt x="213" y="432"/>
                    </a:lnTo>
                    <a:close/>
                    <a:moveTo>
                      <a:pt x="221" y="378"/>
                    </a:moveTo>
                    <a:lnTo>
                      <a:pt x="213" y="376"/>
                    </a:lnTo>
                    <a:lnTo>
                      <a:pt x="205" y="373"/>
                    </a:lnTo>
                    <a:lnTo>
                      <a:pt x="200" y="367"/>
                    </a:lnTo>
                    <a:lnTo>
                      <a:pt x="200" y="363"/>
                    </a:lnTo>
                    <a:lnTo>
                      <a:pt x="200" y="362"/>
                    </a:lnTo>
                    <a:lnTo>
                      <a:pt x="200" y="332"/>
                    </a:lnTo>
                    <a:lnTo>
                      <a:pt x="202" y="327"/>
                    </a:lnTo>
                    <a:lnTo>
                      <a:pt x="208" y="322"/>
                    </a:lnTo>
                    <a:lnTo>
                      <a:pt x="217" y="319"/>
                    </a:lnTo>
                    <a:lnTo>
                      <a:pt x="221" y="319"/>
                    </a:lnTo>
                    <a:lnTo>
                      <a:pt x="420" y="319"/>
                    </a:lnTo>
                    <a:lnTo>
                      <a:pt x="428" y="322"/>
                    </a:lnTo>
                    <a:lnTo>
                      <a:pt x="433" y="325"/>
                    </a:lnTo>
                    <a:lnTo>
                      <a:pt x="437" y="332"/>
                    </a:lnTo>
                    <a:lnTo>
                      <a:pt x="437" y="335"/>
                    </a:lnTo>
                    <a:lnTo>
                      <a:pt x="437" y="362"/>
                    </a:lnTo>
                    <a:lnTo>
                      <a:pt x="435" y="368"/>
                    </a:lnTo>
                    <a:lnTo>
                      <a:pt x="433" y="371"/>
                    </a:lnTo>
                    <a:lnTo>
                      <a:pt x="427" y="376"/>
                    </a:lnTo>
                    <a:lnTo>
                      <a:pt x="419" y="378"/>
                    </a:lnTo>
                    <a:lnTo>
                      <a:pt x="415" y="378"/>
                    </a:lnTo>
                    <a:lnTo>
                      <a:pt x="221" y="378"/>
                    </a:lnTo>
                    <a:close/>
                    <a:moveTo>
                      <a:pt x="213" y="368"/>
                    </a:moveTo>
                    <a:lnTo>
                      <a:pt x="223" y="370"/>
                    </a:lnTo>
                    <a:lnTo>
                      <a:pt x="420" y="370"/>
                    </a:lnTo>
                    <a:lnTo>
                      <a:pt x="427" y="367"/>
                    </a:lnTo>
                    <a:lnTo>
                      <a:pt x="428" y="363"/>
                    </a:lnTo>
                    <a:lnTo>
                      <a:pt x="428" y="362"/>
                    </a:lnTo>
                    <a:lnTo>
                      <a:pt x="427" y="332"/>
                    </a:lnTo>
                    <a:lnTo>
                      <a:pt x="422" y="329"/>
                    </a:lnTo>
                    <a:lnTo>
                      <a:pt x="415" y="327"/>
                    </a:lnTo>
                    <a:lnTo>
                      <a:pt x="215" y="329"/>
                    </a:lnTo>
                    <a:lnTo>
                      <a:pt x="210" y="332"/>
                    </a:lnTo>
                    <a:lnTo>
                      <a:pt x="208" y="335"/>
                    </a:lnTo>
                    <a:lnTo>
                      <a:pt x="208" y="335"/>
                    </a:lnTo>
                    <a:lnTo>
                      <a:pt x="208" y="363"/>
                    </a:lnTo>
                    <a:lnTo>
                      <a:pt x="212" y="367"/>
                    </a:lnTo>
                    <a:lnTo>
                      <a:pt x="213" y="368"/>
                    </a:lnTo>
                    <a:close/>
                    <a:moveTo>
                      <a:pt x="69" y="256"/>
                    </a:moveTo>
                    <a:lnTo>
                      <a:pt x="65" y="256"/>
                    </a:lnTo>
                    <a:lnTo>
                      <a:pt x="59" y="253"/>
                    </a:lnTo>
                    <a:lnTo>
                      <a:pt x="60" y="250"/>
                    </a:lnTo>
                    <a:lnTo>
                      <a:pt x="57" y="252"/>
                    </a:lnTo>
                    <a:lnTo>
                      <a:pt x="54" y="248"/>
                    </a:lnTo>
                    <a:lnTo>
                      <a:pt x="52" y="242"/>
                    </a:lnTo>
                    <a:lnTo>
                      <a:pt x="52" y="240"/>
                    </a:lnTo>
                    <a:lnTo>
                      <a:pt x="54" y="192"/>
                    </a:lnTo>
                    <a:lnTo>
                      <a:pt x="56" y="187"/>
                    </a:lnTo>
                    <a:lnTo>
                      <a:pt x="57" y="186"/>
                    </a:lnTo>
                    <a:lnTo>
                      <a:pt x="60" y="189"/>
                    </a:lnTo>
                    <a:lnTo>
                      <a:pt x="59" y="184"/>
                    </a:lnTo>
                    <a:lnTo>
                      <a:pt x="62" y="183"/>
                    </a:lnTo>
                    <a:lnTo>
                      <a:pt x="69" y="181"/>
                    </a:lnTo>
                    <a:lnTo>
                      <a:pt x="287" y="183"/>
                    </a:lnTo>
                    <a:lnTo>
                      <a:pt x="292" y="184"/>
                    </a:lnTo>
                    <a:lnTo>
                      <a:pt x="289" y="187"/>
                    </a:lnTo>
                    <a:lnTo>
                      <a:pt x="292" y="186"/>
                    </a:lnTo>
                    <a:lnTo>
                      <a:pt x="295" y="189"/>
                    </a:lnTo>
                    <a:lnTo>
                      <a:pt x="292" y="192"/>
                    </a:lnTo>
                    <a:lnTo>
                      <a:pt x="297" y="191"/>
                    </a:lnTo>
                    <a:lnTo>
                      <a:pt x="299" y="194"/>
                    </a:lnTo>
                    <a:lnTo>
                      <a:pt x="299" y="199"/>
                    </a:lnTo>
                    <a:lnTo>
                      <a:pt x="299" y="240"/>
                    </a:lnTo>
                    <a:lnTo>
                      <a:pt x="297" y="247"/>
                    </a:lnTo>
                    <a:lnTo>
                      <a:pt x="297" y="247"/>
                    </a:lnTo>
                    <a:lnTo>
                      <a:pt x="292" y="247"/>
                    </a:lnTo>
                    <a:lnTo>
                      <a:pt x="297" y="248"/>
                    </a:lnTo>
                    <a:lnTo>
                      <a:pt x="292" y="253"/>
                    </a:lnTo>
                    <a:lnTo>
                      <a:pt x="289" y="250"/>
                    </a:lnTo>
                    <a:lnTo>
                      <a:pt x="292" y="253"/>
                    </a:lnTo>
                    <a:lnTo>
                      <a:pt x="286" y="256"/>
                    </a:lnTo>
                    <a:lnTo>
                      <a:pt x="282" y="256"/>
                    </a:lnTo>
                    <a:lnTo>
                      <a:pt x="69" y="256"/>
                    </a:lnTo>
                    <a:close/>
                    <a:moveTo>
                      <a:pt x="65" y="248"/>
                    </a:moveTo>
                    <a:lnTo>
                      <a:pt x="67" y="248"/>
                    </a:lnTo>
                    <a:lnTo>
                      <a:pt x="67" y="252"/>
                    </a:lnTo>
                    <a:lnTo>
                      <a:pt x="67" y="248"/>
                    </a:lnTo>
                    <a:lnTo>
                      <a:pt x="69" y="248"/>
                    </a:lnTo>
                    <a:lnTo>
                      <a:pt x="284" y="248"/>
                    </a:lnTo>
                    <a:lnTo>
                      <a:pt x="284" y="247"/>
                    </a:lnTo>
                    <a:lnTo>
                      <a:pt x="287" y="252"/>
                    </a:lnTo>
                    <a:lnTo>
                      <a:pt x="286" y="247"/>
                    </a:lnTo>
                    <a:lnTo>
                      <a:pt x="289" y="250"/>
                    </a:lnTo>
                    <a:lnTo>
                      <a:pt x="287" y="247"/>
                    </a:lnTo>
                    <a:lnTo>
                      <a:pt x="289" y="245"/>
                    </a:lnTo>
                    <a:lnTo>
                      <a:pt x="289" y="243"/>
                    </a:lnTo>
                    <a:lnTo>
                      <a:pt x="294" y="245"/>
                    </a:lnTo>
                    <a:lnTo>
                      <a:pt x="290" y="243"/>
                    </a:lnTo>
                    <a:lnTo>
                      <a:pt x="290" y="238"/>
                    </a:lnTo>
                    <a:lnTo>
                      <a:pt x="290" y="196"/>
                    </a:lnTo>
                    <a:lnTo>
                      <a:pt x="294" y="194"/>
                    </a:lnTo>
                    <a:lnTo>
                      <a:pt x="290" y="196"/>
                    </a:lnTo>
                    <a:lnTo>
                      <a:pt x="289" y="192"/>
                    </a:lnTo>
                    <a:lnTo>
                      <a:pt x="287" y="192"/>
                    </a:lnTo>
                    <a:lnTo>
                      <a:pt x="289" y="187"/>
                    </a:lnTo>
                    <a:lnTo>
                      <a:pt x="286" y="191"/>
                    </a:lnTo>
                    <a:lnTo>
                      <a:pt x="282" y="191"/>
                    </a:lnTo>
                    <a:lnTo>
                      <a:pt x="281" y="189"/>
                    </a:lnTo>
                    <a:lnTo>
                      <a:pt x="69" y="191"/>
                    </a:lnTo>
                    <a:lnTo>
                      <a:pt x="67" y="186"/>
                    </a:lnTo>
                    <a:lnTo>
                      <a:pt x="67" y="191"/>
                    </a:lnTo>
                    <a:lnTo>
                      <a:pt x="65" y="186"/>
                    </a:lnTo>
                    <a:lnTo>
                      <a:pt x="65" y="191"/>
                    </a:lnTo>
                    <a:lnTo>
                      <a:pt x="64" y="187"/>
                    </a:lnTo>
                    <a:lnTo>
                      <a:pt x="65" y="191"/>
                    </a:lnTo>
                    <a:lnTo>
                      <a:pt x="62" y="187"/>
                    </a:lnTo>
                    <a:lnTo>
                      <a:pt x="64" y="191"/>
                    </a:lnTo>
                    <a:lnTo>
                      <a:pt x="62" y="187"/>
                    </a:lnTo>
                    <a:lnTo>
                      <a:pt x="64" y="192"/>
                    </a:lnTo>
                    <a:lnTo>
                      <a:pt x="62" y="192"/>
                    </a:lnTo>
                    <a:lnTo>
                      <a:pt x="59" y="191"/>
                    </a:lnTo>
                    <a:lnTo>
                      <a:pt x="62" y="194"/>
                    </a:lnTo>
                    <a:lnTo>
                      <a:pt x="62" y="194"/>
                    </a:lnTo>
                    <a:lnTo>
                      <a:pt x="57" y="192"/>
                    </a:lnTo>
                    <a:lnTo>
                      <a:pt x="60" y="196"/>
                    </a:lnTo>
                    <a:lnTo>
                      <a:pt x="60" y="199"/>
                    </a:lnTo>
                    <a:lnTo>
                      <a:pt x="60" y="242"/>
                    </a:lnTo>
                    <a:lnTo>
                      <a:pt x="57" y="245"/>
                    </a:lnTo>
                    <a:lnTo>
                      <a:pt x="62" y="243"/>
                    </a:lnTo>
                    <a:lnTo>
                      <a:pt x="62" y="243"/>
                    </a:lnTo>
                    <a:lnTo>
                      <a:pt x="59" y="248"/>
                    </a:lnTo>
                    <a:lnTo>
                      <a:pt x="62" y="245"/>
                    </a:lnTo>
                    <a:lnTo>
                      <a:pt x="64" y="247"/>
                    </a:lnTo>
                    <a:lnTo>
                      <a:pt x="62" y="250"/>
                    </a:lnTo>
                    <a:lnTo>
                      <a:pt x="64" y="247"/>
                    </a:lnTo>
                    <a:lnTo>
                      <a:pt x="62" y="250"/>
                    </a:lnTo>
                    <a:lnTo>
                      <a:pt x="65" y="247"/>
                    </a:lnTo>
                    <a:lnTo>
                      <a:pt x="64" y="252"/>
                    </a:lnTo>
                    <a:lnTo>
                      <a:pt x="65" y="247"/>
                    </a:lnTo>
                    <a:lnTo>
                      <a:pt x="65" y="252"/>
                    </a:lnTo>
                    <a:lnTo>
                      <a:pt x="65" y="248"/>
                    </a:lnTo>
                    <a:close/>
                    <a:moveTo>
                      <a:pt x="254" y="235"/>
                    </a:moveTo>
                    <a:lnTo>
                      <a:pt x="249" y="235"/>
                    </a:lnTo>
                    <a:lnTo>
                      <a:pt x="251" y="230"/>
                    </a:lnTo>
                    <a:lnTo>
                      <a:pt x="249" y="233"/>
                    </a:lnTo>
                    <a:lnTo>
                      <a:pt x="244" y="232"/>
                    </a:lnTo>
                    <a:lnTo>
                      <a:pt x="240" y="227"/>
                    </a:lnTo>
                    <a:lnTo>
                      <a:pt x="243" y="224"/>
                    </a:lnTo>
                    <a:lnTo>
                      <a:pt x="240" y="225"/>
                    </a:lnTo>
                    <a:lnTo>
                      <a:pt x="238" y="220"/>
                    </a:lnTo>
                    <a:lnTo>
                      <a:pt x="240" y="214"/>
                    </a:lnTo>
                    <a:lnTo>
                      <a:pt x="240" y="212"/>
                    </a:lnTo>
                    <a:lnTo>
                      <a:pt x="243" y="214"/>
                    </a:lnTo>
                    <a:lnTo>
                      <a:pt x="240" y="212"/>
                    </a:lnTo>
                    <a:lnTo>
                      <a:pt x="243" y="207"/>
                    </a:lnTo>
                    <a:lnTo>
                      <a:pt x="246" y="210"/>
                    </a:lnTo>
                    <a:lnTo>
                      <a:pt x="243" y="207"/>
                    </a:lnTo>
                    <a:lnTo>
                      <a:pt x="248" y="204"/>
                    </a:lnTo>
                    <a:lnTo>
                      <a:pt x="249" y="204"/>
                    </a:lnTo>
                    <a:lnTo>
                      <a:pt x="251" y="207"/>
                    </a:lnTo>
                    <a:lnTo>
                      <a:pt x="249" y="204"/>
                    </a:lnTo>
                    <a:lnTo>
                      <a:pt x="254" y="202"/>
                    </a:lnTo>
                    <a:lnTo>
                      <a:pt x="258" y="204"/>
                    </a:lnTo>
                    <a:lnTo>
                      <a:pt x="258" y="207"/>
                    </a:lnTo>
                    <a:lnTo>
                      <a:pt x="259" y="204"/>
                    </a:lnTo>
                    <a:lnTo>
                      <a:pt x="261" y="204"/>
                    </a:lnTo>
                    <a:lnTo>
                      <a:pt x="259" y="209"/>
                    </a:lnTo>
                    <a:lnTo>
                      <a:pt x="263" y="206"/>
                    </a:lnTo>
                    <a:lnTo>
                      <a:pt x="266" y="209"/>
                    </a:lnTo>
                    <a:lnTo>
                      <a:pt x="264" y="212"/>
                    </a:lnTo>
                    <a:lnTo>
                      <a:pt x="267" y="210"/>
                    </a:lnTo>
                    <a:lnTo>
                      <a:pt x="267" y="210"/>
                    </a:lnTo>
                    <a:lnTo>
                      <a:pt x="264" y="214"/>
                    </a:lnTo>
                    <a:lnTo>
                      <a:pt x="267" y="212"/>
                    </a:lnTo>
                    <a:lnTo>
                      <a:pt x="269" y="214"/>
                    </a:lnTo>
                    <a:lnTo>
                      <a:pt x="266" y="215"/>
                    </a:lnTo>
                    <a:lnTo>
                      <a:pt x="269" y="215"/>
                    </a:lnTo>
                    <a:lnTo>
                      <a:pt x="269" y="219"/>
                    </a:lnTo>
                    <a:lnTo>
                      <a:pt x="269" y="224"/>
                    </a:lnTo>
                    <a:lnTo>
                      <a:pt x="264" y="224"/>
                    </a:lnTo>
                    <a:lnTo>
                      <a:pt x="269" y="225"/>
                    </a:lnTo>
                    <a:lnTo>
                      <a:pt x="267" y="227"/>
                    </a:lnTo>
                    <a:lnTo>
                      <a:pt x="264" y="225"/>
                    </a:lnTo>
                    <a:lnTo>
                      <a:pt x="266" y="229"/>
                    </a:lnTo>
                    <a:lnTo>
                      <a:pt x="261" y="233"/>
                    </a:lnTo>
                    <a:lnTo>
                      <a:pt x="259" y="233"/>
                    </a:lnTo>
                    <a:lnTo>
                      <a:pt x="258" y="230"/>
                    </a:lnTo>
                    <a:lnTo>
                      <a:pt x="258" y="235"/>
                    </a:lnTo>
                    <a:lnTo>
                      <a:pt x="254" y="235"/>
                    </a:lnTo>
                    <a:close/>
                    <a:moveTo>
                      <a:pt x="254" y="227"/>
                    </a:moveTo>
                    <a:lnTo>
                      <a:pt x="254" y="230"/>
                    </a:lnTo>
                    <a:lnTo>
                      <a:pt x="254" y="227"/>
                    </a:lnTo>
                    <a:lnTo>
                      <a:pt x="256" y="230"/>
                    </a:lnTo>
                    <a:lnTo>
                      <a:pt x="256" y="227"/>
                    </a:lnTo>
                    <a:lnTo>
                      <a:pt x="256" y="225"/>
                    </a:lnTo>
                    <a:lnTo>
                      <a:pt x="259" y="230"/>
                    </a:lnTo>
                    <a:lnTo>
                      <a:pt x="258" y="225"/>
                    </a:lnTo>
                    <a:lnTo>
                      <a:pt x="259" y="229"/>
                    </a:lnTo>
                    <a:lnTo>
                      <a:pt x="258" y="225"/>
                    </a:lnTo>
                    <a:lnTo>
                      <a:pt x="261" y="229"/>
                    </a:lnTo>
                    <a:lnTo>
                      <a:pt x="259" y="224"/>
                    </a:lnTo>
                    <a:lnTo>
                      <a:pt x="263" y="227"/>
                    </a:lnTo>
                    <a:lnTo>
                      <a:pt x="259" y="224"/>
                    </a:lnTo>
                    <a:lnTo>
                      <a:pt x="261" y="222"/>
                    </a:lnTo>
                    <a:lnTo>
                      <a:pt x="261" y="220"/>
                    </a:lnTo>
                    <a:lnTo>
                      <a:pt x="266" y="220"/>
                    </a:lnTo>
                    <a:lnTo>
                      <a:pt x="261" y="219"/>
                    </a:lnTo>
                    <a:lnTo>
                      <a:pt x="261" y="219"/>
                    </a:lnTo>
                    <a:lnTo>
                      <a:pt x="266" y="217"/>
                    </a:lnTo>
                    <a:lnTo>
                      <a:pt x="261" y="217"/>
                    </a:lnTo>
                    <a:lnTo>
                      <a:pt x="261" y="217"/>
                    </a:lnTo>
                    <a:lnTo>
                      <a:pt x="264" y="214"/>
                    </a:lnTo>
                    <a:lnTo>
                      <a:pt x="261" y="215"/>
                    </a:lnTo>
                    <a:lnTo>
                      <a:pt x="261" y="215"/>
                    </a:lnTo>
                    <a:lnTo>
                      <a:pt x="261" y="215"/>
                    </a:lnTo>
                    <a:lnTo>
                      <a:pt x="259" y="215"/>
                    </a:lnTo>
                    <a:lnTo>
                      <a:pt x="259" y="215"/>
                    </a:lnTo>
                    <a:lnTo>
                      <a:pt x="259" y="215"/>
                    </a:lnTo>
                    <a:lnTo>
                      <a:pt x="261" y="215"/>
                    </a:lnTo>
                    <a:lnTo>
                      <a:pt x="263" y="212"/>
                    </a:lnTo>
                    <a:lnTo>
                      <a:pt x="259" y="214"/>
                    </a:lnTo>
                    <a:lnTo>
                      <a:pt x="263" y="210"/>
                    </a:lnTo>
                    <a:lnTo>
                      <a:pt x="259" y="214"/>
                    </a:lnTo>
                    <a:lnTo>
                      <a:pt x="261" y="210"/>
                    </a:lnTo>
                    <a:lnTo>
                      <a:pt x="258" y="212"/>
                    </a:lnTo>
                    <a:lnTo>
                      <a:pt x="259" y="209"/>
                    </a:lnTo>
                    <a:lnTo>
                      <a:pt x="258" y="212"/>
                    </a:lnTo>
                    <a:lnTo>
                      <a:pt x="259" y="209"/>
                    </a:lnTo>
                    <a:lnTo>
                      <a:pt x="256" y="212"/>
                    </a:lnTo>
                    <a:lnTo>
                      <a:pt x="256" y="212"/>
                    </a:lnTo>
                    <a:lnTo>
                      <a:pt x="256" y="207"/>
                    </a:lnTo>
                    <a:lnTo>
                      <a:pt x="254" y="212"/>
                    </a:lnTo>
                    <a:lnTo>
                      <a:pt x="254" y="207"/>
                    </a:lnTo>
                    <a:lnTo>
                      <a:pt x="254" y="212"/>
                    </a:lnTo>
                    <a:lnTo>
                      <a:pt x="253" y="212"/>
                    </a:lnTo>
                    <a:lnTo>
                      <a:pt x="253" y="207"/>
                    </a:lnTo>
                    <a:lnTo>
                      <a:pt x="253" y="212"/>
                    </a:lnTo>
                    <a:lnTo>
                      <a:pt x="251" y="212"/>
                    </a:lnTo>
                    <a:lnTo>
                      <a:pt x="249" y="209"/>
                    </a:lnTo>
                    <a:lnTo>
                      <a:pt x="251" y="212"/>
                    </a:lnTo>
                    <a:lnTo>
                      <a:pt x="248" y="209"/>
                    </a:lnTo>
                    <a:lnTo>
                      <a:pt x="249" y="212"/>
                    </a:lnTo>
                    <a:lnTo>
                      <a:pt x="248" y="214"/>
                    </a:lnTo>
                    <a:lnTo>
                      <a:pt x="244" y="212"/>
                    </a:lnTo>
                    <a:lnTo>
                      <a:pt x="248" y="214"/>
                    </a:lnTo>
                    <a:lnTo>
                      <a:pt x="244" y="212"/>
                    </a:lnTo>
                    <a:lnTo>
                      <a:pt x="248" y="215"/>
                    </a:lnTo>
                    <a:lnTo>
                      <a:pt x="248" y="215"/>
                    </a:lnTo>
                    <a:lnTo>
                      <a:pt x="243" y="214"/>
                    </a:lnTo>
                    <a:lnTo>
                      <a:pt x="246" y="217"/>
                    </a:lnTo>
                    <a:lnTo>
                      <a:pt x="243" y="215"/>
                    </a:lnTo>
                    <a:lnTo>
                      <a:pt x="246" y="217"/>
                    </a:lnTo>
                    <a:lnTo>
                      <a:pt x="243" y="217"/>
                    </a:lnTo>
                    <a:lnTo>
                      <a:pt x="246" y="219"/>
                    </a:lnTo>
                    <a:lnTo>
                      <a:pt x="246" y="220"/>
                    </a:lnTo>
                    <a:lnTo>
                      <a:pt x="243" y="220"/>
                    </a:lnTo>
                    <a:lnTo>
                      <a:pt x="246" y="220"/>
                    </a:lnTo>
                    <a:lnTo>
                      <a:pt x="243" y="222"/>
                    </a:lnTo>
                    <a:lnTo>
                      <a:pt x="246" y="222"/>
                    </a:lnTo>
                    <a:lnTo>
                      <a:pt x="243" y="224"/>
                    </a:lnTo>
                    <a:lnTo>
                      <a:pt x="248" y="222"/>
                    </a:lnTo>
                    <a:lnTo>
                      <a:pt x="248" y="222"/>
                    </a:lnTo>
                    <a:lnTo>
                      <a:pt x="244" y="225"/>
                    </a:lnTo>
                    <a:lnTo>
                      <a:pt x="248" y="224"/>
                    </a:lnTo>
                    <a:lnTo>
                      <a:pt x="244" y="227"/>
                    </a:lnTo>
                    <a:lnTo>
                      <a:pt x="246" y="225"/>
                    </a:lnTo>
                    <a:lnTo>
                      <a:pt x="248" y="224"/>
                    </a:lnTo>
                    <a:lnTo>
                      <a:pt x="248" y="224"/>
                    </a:lnTo>
                    <a:lnTo>
                      <a:pt x="246" y="227"/>
                    </a:lnTo>
                    <a:lnTo>
                      <a:pt x="249" y="225"/>
                    </a:lnTo>
                    <a:lnTo>
                      <a:pt x="246" y="229"/>
                    </a:lnTo>
                    <a:lnTo>
                      <a:pt x="249" y="225"/>
                    </a:lnTo>
                    <a:lnTo>
                      <a:pt x="248" y="229"/>
                    </a:lnTo>
                    <a:lnTo>
                      <a:pt x="251" y="225"/>
                    </a:lnTo>
                    <a:lnTo>
                      <a:pt x="249" y="230"/>
                    </a:lnTo>
                    <a:lnTo>
                      <a:pt x="251" y="225"/>
                    </a:lnTo>
                    <a:lnTo>
                      <a:pt x="253" y="227"/>
                    </a:lnTo>
                    <a:lnTo>
                      <a:pt x="253" y="230"/>
                    </a:lnTo>
                    <a:lnTo>
                      <a:pt x="253" y="227"/>
                    </a:lnTo>
                    <a:lnTo>
                      <a:pt x="254" y="227"/>
                    </a:lnTo>
                    <a:close/>
                    <a:moveTo>
                      <a:pt x="69" y="163"/>
                    </a:moveTo>
                    <a:lnTo>
                      <a:pt x="65" y="161"/>
                    </a:lnTo>
                    <a:lnTo>
                      <a:pt x="59" y="158"/>
                    </a:lnTo>
                    <a:lnTo>
                      <a:pt x="60" y="155"/>
                    </a:lnTo>
                    <a:lnTo>
                      <a:pt x="57" y="158"/>
                    </a:lnTo>
                    <a:lnTo>
                      <a:pt x="57" y="158"/>
                    </a:lnTo>
                    <a:lnTo>
                      <a:pt x="60" y="155"/>
                    </a:lnTo>
                    <a:lnTo>
                      <a:pt x="57" y="156"/>
                    </a:lnTo>
                    <a:lnTo>
                      <a:pt x="52" y="150"/>
                    </a:lnTo>
                    <a:lnTo>
                      <a:pt x="52" y="145"/>
                    </a:lnTo>
                    <a:lnTo>
                      <a:pt x="54" y="97"/>
                    </a:lnTo>
                    <a:lnTo>
                      <a:pt x="56" y="94"/>
                    </a:lnTo>
                    <a:lnTo>
                      <a:pt x="57" y="91"/>
                    </a:lnTo>
                    <a:lnTo>
                      <a:pt x="60" y="94"/>
                    </a:lnTo>
                    <a:lnTo>
                      <a:pt x="59" y="91"/>
                    </a:lnTo>
                    <a:lnTo>
                      <a:pt x="62" y="89"/>
                    </a:lnTo>
                    <a:lnTo>
                      <a:pt x="69" y="87"/>
                    </a:lnTo>
                    <a:lnTo>
                      <a:pt x="287" y="87"/>
                    </a:lnTo>
                    <a:lnTo>
                      <a:pt x="292" y="91"/>
                    </a:lnTo>
                    <a:lnTo>
                      <a:pt x="289" y="94"/>
                    </a:lnTo>
                    <a:lnTo>
                      <a:pt x="292" y="91"/>
                    </a:lnTo>
                    <a:lnTo>
                      <a:pt x="295" y="95"/>
                    </a:lnTo>
                    <a:lnTo>
                      <a:pt x="292" y="97"/>
                    </a:lnTo>
                    <a:lnTo>
                      <a:pt x="297" y="95"/>
                    </a:lnTo>
                    <a:lnTo>
                      <a:pt x="299" y="102"/>
                    </a:lnTo>
                    <a:lnTo>
                      <a:pt x="299" y="104"/>
                    </a:lnTo>
                    <a:lnTo>
                      <a:pt x="299" y="145"/>
                    </a:lnTo>
                    <a:lnTo>
                      <a:pt x="297" y="151"/>
                    </a:lnTo>
                    <a:lnTo>
                      <a:pt x="297" y="153"/>
                    </a:lnTo>
                    <a:lnTo>
                      <a:pt x="292" y="151"/>
                    </a:lnTo>
                    <a:lnTo>
                      <a:pt x="297" y="153"/>
                    </a:lnTo>
                    <a:lnTo>
                      <a:pt x="294" y="156"/>
                    </a:lnTo>
                    <a:lnTo>
                      <a:pt x="290" y="155"/>
                    </a:lnTo>
                    <a:lnTo>
                      <a:pt x="294" y="156"/>
                    </a:lnTo>
                    <a:lnTo>
                      <a:pt x="292" y="158"/>
                    </a:lnTo>
                    <a:lnTo>
                      <a:pt x="289" y="155"/>
                    </a:lnTo>
                    <a:lnTo>
                      <a:pt x="292" y="158"/>
                    </a:lnTo>
                    <a:lnTo>
                      <a:pt x="286" y="161"/>
                    </a:lnTo>
                    <a:lnTo>
                      <a:pt x="282" y="163"/>
                    </a:lnTo>
                    <a:lnTo>
                      <a:pt x="69" y="163"/>
                    </a:lnTo>
                    <a:close/>
                    <a:moveTo>
                      <a:pt x="67" y="153"/>
                    </a:moveTo>
                    <a:lnTo>
                      <a:pt x="67" y="158"/>
                    </a:lnTo>
                    <a:lnTo>
                      <a:pt x="67" y="153"/>
                    </a:lnTo>
                    <a:lnTo>
                      <a:pt x="69" y="153"/>
                    </a:lnTo>
                    <a:lnTo>
                      <a:pt x="282" y="153"/>
                    </a:lnTo>
                    <a:lnTo>
                      <a:pt x="286" y="153"/>
                    </a:lnTo>
                    <a:lnTo>
                      <a:pt x="287" y="156"/>
                    </a:lnTo>
                    <a:lnTo>
                      <a:pt x="286" y="153"/>
                    </a:lnTo>
                    <a:lnTo>
                      <a:pt x="289" y="156"/>
                    </a:lnTo>
                    <a:lnTo>
                      <a:pt x="287" y="151"/>
                    </a:lnTo>
                    <a:lnTo>
                      <a:pt x="289" y="150"/>
                    </a:lnTo>
                    <a:lnTo>
                      <a:pt x="289" y="150"/>
                    </a:lnTo>
                    <a:lnTo>
                      <a:pt x="294" y="151"/>
                    </a:lnTo>
                    <a:lnTo>
                      <a:pt x="290" y="148"/>
                    </a:lnTo>
                    <a:lnTo>
                      <a:pt x="290" y="148"/>
                    </a:lnTo>
                    <a:lnTo>
                      <a:pt x="294" y="148"/>
                    </a:lnTo>
                    <a:lnTo>
                      <a:pt x="290" y="146"/>
                    </a:lnTo>
                    <a:lnTo>
                      <a:pt x="290" y="145"/>
                    </a:lnTo>
                    <a:lnTo>
                      <a:pt x="289" y="100"/>
                    </a:lnTo>
                    <a:lnTo>
                      <a:pt x="287" y="97"/>
                    </a:lnTo>
                    <a:lnTo>
                      <a:pt x="289" y="94"/>
                    </a:lnTo>
                    <a:lnTo>
                      <a:pt x="286" y="97"/>
                    </a:lnTo>
                    <a:lnTo>
                      <a:pt x="282" y="95"/>
                    </a:lnTo>
                    <a:lnTo>
                      <a:pt x="281" y="95"/>
                    </a:lnTo>
                    <a:lnTo>
                      <a:pt x="69" y="95"/>
                    </a:lnTo>
                    <a:lnTo>
                      <a:pt x="67" y="92"/>
                    </a:lnTo>
                    <a:lnTo>
                      <a:pt x="67" y="95"/>
                    </a:lnTo>
                    <a:lnTo>
                      <a:pt x="65" y="92"/>
                    </a:lnTo>
                    <a:lnTo>
                      <a:pt x="65" y="95"/>
                    </a:lnTo>
                    <a:lnTo>
                      <a:pt x="64" y="92"/>
                    </a:lnTo>
                    <a:lnTo>
                      <a:pt x="65" y="97"/>
                    </a:lnTo>
                    <a:lnTo>
                      <a:pt x="62" y="92"/>
                    </a:lnTo>
                    <a:lnTo>
                      <a:pt x="64" y="97"/>
                    </a:lnTo>
                    <a:lnTo>
                      <a:pt x="62" y="94"/>
                    </a:lnTo>
                    <a:lnTo>
                      <a:pt x="64" y="97"/>
                    </a:lnTo>
                    <a:lnTo>
                      <a:pt x="62" y="99"/>
                    </a:lnTo>
                    <a:lnTo>
                      <a:pt x="59" y="95"/>
                    </a:lnTo>
                    <a:lnTo>
                      <a:pt x="62" y="99"/>
                    </a:lnTo>
                    <a:lnTo>
                      <a:pt x="62" y="100"/>
                    </a:lnTo>
                    <a:lnTo>
                      <a:pt x="57" y="99"/>
                    </a:lnTo>
                    <a:lnTo>
                      <a:pt x="60" y="100"/>
                    </a:lnTo>
                    <a:lnTo>
                      <a:pt x="60" y="104"/>
                    </a:lnTo>
                    <a:lnTo>
                      <a:pt x="60" y="146"/>
                    </a:lnTo>
                    <a:lnTo>
                      <a:pt x="57" y="148"/>
                    </a:lnTo>
                    <a:lnTo>
                      <a:pt x="60" y="148"/>
                    </a:lnTo>
                    <a:lnTo>
                      <a:pt x="60" y="148"/>
                    </a:lnTo>
                    <a:lnTo>
                      <a:pt x="57" y="151"/>
                    </a:lnTo>
                    <a:lnTo>
                      <a:pt x="62" y="150"/>
                    </a:lnTo>
                    <a:lnTo>
                      <a:pt x="62" y="150"/>
                    </a:lnTo>
                    <a:lnTo>
                      <a:pt x="59" y="153"/>
                    </a:lnTo>
                    <a:lnTo>
                      <a:pt x="62" y="151"/>
                    </a:lnTo>
                    <a:lnTo>
                      <a:pt x="64" y="151"/>
                    </a:lnTo>
                    <a:lnTo>
                      <a:pt x="62" y="156"/>
                    </a:lnTo>
                    <a:lnTo>
                      <a:pt x="65" y="153"/>
                    </a:lnTo>
                    <a:lnTo>
                      <a:pt x="62" y="156"/>
                    </a:lnTo>
                    <a:lnTo>
                      <a:pt x="65" y="153"/>
                    </a:lnTo>
                    <a:lnTo>
                      <a:pt x="64" y="156"/>
                    </a:lnTo>
                    <a:lnTo>
                      <a:pt x="65" y="153"/>
                    </a:lnTo>
                    <a:lnTo>
                      <a:pt x="65" y="158"/>
                    </a:lnTo>
                    <a:lnTo>
                      <a:pt x="67" y="153"/>
                    </a:lnTo>
                    <a:close/>
                    <a:moveTo>
                      <a:pt x="254" y="141"/>
                    </a:moveTo>
                    <a:lnTo>
                      <a:pt x="248" y="140"/>
                    </a:lnTo>
                    <a:lnTo>
                      <a:pt x="249" y="137"/>
                    </a:lnTo>
                    <a:lnTo>
                      <a:pt x="248" y="140"/>
                    </a:lnTo>
                    <a:lnTo>
                      <a:pt x="246" y="140"/>
                    </a:lnTo>
                    <a:lnTo>
                      <a:pt x="248" y="135"/>
                    </a:lnTo>
                    <a:lnTo>
                      <a:pt x="244" y="138"/>
                    </a:lnTo>
                    <a:lnTo>
                      <a:pt x="241" y="135"/>
                    </a:lnTo>
                    <a:lnTo>
                      <a:pt x="244" y="133"/>
                    </a:lnTo>
                    <a:lnTo>
                      <a:pt x="241" y="135"/>
                    </a:lnTo>
                    <a:lnTo>
                      <a:pt x="238" y="128"/>
                    </a:lnTo>
                    <a:lnTo>
                      <a:pt x="238" y="125"/>
                    </a:lnTo>
                    <a:lnTo>
                      <a:pt x="240" y="118"/>
                    </a:lnTo>
                    <a:lnTo>
                      <a:pt x="243" y="120"/>
                    </a:lnTo>
                    <a:lnTo>
                      <a:pt x="240" y="118"/>
                    </a:lnTo>
                    <a:lnTo>
                      <a:pt x="241" y="115"/>
                    </a:lnTo>
                    <a:lnTo>
                      <a:pt x="244" y="118"/>
                    </a:lnTo>
                    <a:lnTo>
                      <a:pt x="241" y="115"/>
                    </a:lnTo>
                    <a:lnTo>
                      <a:pt x="243" y="115"/>
                    </a:lnTo>
                    <a:lnTo>
                      <a:pt x="246" y="117"/>
                    </a:lnTo>
                    <a:lnTo>
                      <a:pt x="243" y="114"/>
                    </a:lnTo>
                    <a:lnTo>
                      <a:pt x="246" y="112"/>
                    </a:lnTo>
                    <a:lnTo>
                      <a:pt x="248" y="115"/>
                    </a:lnTo>
                    <a:lnTo>
                      <a:pt x="246" y="112"/>
                    </a:lnTo>
                    <a:lnTo>
                      <a:pt x="251" y="110"/>
                    </a:lnTo>
                    <a:lnTo>
                      <a:pt x="253" y="114"/>
                    </a:lnTo>
                    <a:lnTo>
                      <a:pt x="251" y="110"/>
                    </a:lnTo>
                    <a:lnTo>
                      <a:pt x="254" y="110"/>
                    </a:lnTo>
                    <a:lnTo>
                      <a:pt x="261" y="112"/>
                    </a:lnTo>
                    <a:lnTo>
                      <a:pt x="264" y="114"/>
                    </a:lnTo>
                    <a:lnTo>
                      <a:pt x="261" y="117"/>
                    </a:lnTo>
                    <a:lnTo>
                      <a:pt x="264" y="114"/>
                    </a:lnTo>
                    <a:lnTo>
                      <a:pt x="266" y="117"/>
                    </a:lnTo>
                    <a:lnTo>
                      <a:pt x="264" y="118"/>
                    </a:lnTo>
                    <a:lnTo>
                      <a:pt x="267" y="117"/>
                    </a:lnTo>
                    <a:lnTo>
                      <a:pt x="269" y="122"/>
                    </a:lnTo>
                    <a:lnTo>
                      <a:pt x="266" y="123"/>
                    </a:lnTo>
                    <a:lnTo>
                      <a:pt x="269" y="122"/>
                    </a:lnTo>
                    <a:lnTo>
                      <a:pt x="269" y="125"/>
                    </a:lnTo>
                    <a:lnTo>
                      <a:pt x="267" y="133"/>
                    </a:lnTo>
                    <a:lnTo>
                      <a:pt x="264" y="132"/>
                    </a:lnTo>
                    <a:lnTo>
                      <a:pt x="267" y="133"/>
                    </a:lnTo>
                    <a:lnTo>
                      <a:pt x="266" y="137"/>
                    </a:lnTo>
                    <a:lnTo>
                      <a:pt x="263" y="138"/>
                    </a:lnTo>
                    <a:lnTo>
                      <a:pt x="261" y="135"/>
                    </a:lnTo>
                    <a:lnTo>
                      <a:pt x="263" y="140"/>
                    </a:lnTo>
                    <a:lnTo>
                      <a:pt x="256" y="141"/>
                    </a:lnTo>
                    <a:lnTo>
                      <a:pt x="254" y="141"/>
                    </a:lnTo>
                    <a:close/>
                    <a:moveTo>
                      <a:pt x="254" y="133"/>
                    </a:moveTo>
                    <a:lnTo>
                      <a:pt x="254" y="137"/>
                    </a:lnTo>
                    <a:lnTo>
                      <a:pt x="254" y="133"/>
                    </a:lnTo>
                    <a:lnTo>
                      <a:pt x="256" y="137"/>
                    </a:lnTo>
                    <a:lnTo>
                      <a:pt x="256" y="133"/>
                    </a:lnTo>
                    <a:lnTo>
                      <a:pt x="258" y="137"/>
                    </a:lnTo>
                    <a:lnTo>
                      <a:pt x="256" y="132"/>
                    </a:lnTo>
                    <a:lnTo>
                      <a:pt x="259" y="137"/>
                    </a:lnTo>
                    <a:lnTo>
                      <a:pt x="258" y="132"/>
                    </a:lnTo>
                    <a:lnTo>
                      <a:pt x="258" y="132"/>
                    </a:lnTo>
                    <a:lnTo>
                      <a:pt x="261" y="135"/>
                    </a:lnTo>
                    <a:lnTo>
                      <a:pt x="259" y="132"/>
                    </a:lnTo>
                    <a:lnTo>
                      <a:pt x="263" y="133"/>
                    </a:lnTo>
                    <a:lnTo>
                      <a:pt x="259" y="130"/>
                    </a:lnTo>
                    <a:lnTo>
                      <a:pt x="261" y="127"/>
                    </a:lnTo>
                    <a:lnTo>
                      <a:pt x="266" y="127"/>
                    </a:lnTo>
                    <a:lnTo>
                      <a:pt x="261" y="127"/>
                    </a:lnTo>
                    <a:lnTo>
                      <a:pt x="266" y="127"/>
                    </a:lnTo>
                    <a:lnTo>
                      <a:pt x="261" y="125"/>
                    </a:lnTo>
                    <a:lnTo>
                      <a:pt x="261" y="125"/>
                    </a:lnTo>
                    <a:lnTo>
                      <a:pt x="266" y="123"/>
                    </a:lnTo>
                    <a:lnTo>
                      <a:pt x="261" y="123"/>
                    </a:lnTo>
                    <a:lnTo>
                      <a:pt x="261" y="123"/>
                    </a:lnTo>
                    <a:lnTo>
                      <a:pt x="264" y="120"/>
                    </a:lnTo>
                    <a:lnTo>
                      <a:pt x="261" y="122"/>
                    </a:lnTo>
                    <a:lnTo>
                      <a:pt x="259" y="120"/>
                    </a:lnTo>
                    <a:lnTo>
                      <a:pt x="263" y="118"/>
                    </a:lnTo>
                    <a:lnTo>
                      <a:pt x="259" y="120"/>
                    </a:lnTo>
                    <a:lnTo>
                      <a:pt x="261" y="117"/>
                    </a:lnTo>
                    <a:lnTo>
                      <a:pt x="258" y="120"/>
                    </a:lnTo>
                    <a:lnTo>
                      <a:pt x="258" y="118"/>
                    </a:lnTo>
                    <a:lnTo>
                      <a:pt x="259" y="117"/>
                    </a:lnTo>
                    <a:lnTo>
                      <a:pt x="261" y="115"/>
                    </a:lnTo>
                    <a:lnTo>
                      <a:pt x="258" y="118"/>
                    </a:lnTo>
                    <a:lnTo>
                      <a:pt x="259" y="115"/>
                    </a:lnTo>
                    <a:lnTo>
                      <a:pt x="256" y="118"/>
                    </a:lnTo>
                    <a:lnTo>
                      <a:pt x="258" y="115"/>
                    </a:lnTo>
                    <a:lnTo>
                      <a:pt x="256" y="118"/>
                    </a:lnTo>
                    <a:lnTo>
                      <a:pt x="256" y="114"/>
                    </a:lnTo>
                    <a:lnTo>
                      <a:pt x="254" y="118"/>
                    </a:lnTo>
                    <a:lnTo>
                      <a:pt x="253" y="118"/>
                    </a:lnTo>
                    <a:lnTo>
                      <a:pt x="253" y="118"/>
                    </a:lnTo>
                    <a:lnTo>
                      <a:pt x="251" y="114"/>
                    </a:lnTo>
                    <a:lnTo>
                      <a:pt x="251" y="118"/>
                    </a:lnTo>
                    <a:lnTo>
                      <a:pt x="249" y="115"/>
                    </a:lnTo>
                    <a:lnTo>
                      <a:pt x="249" y="117"/>
                    </a:lnTo>
                    <a:lnTo>
                      <a:pt x="251" y="118"/>
                    </a:lnTo>
                    <a:lnTo>
                      <a:pt x="251" y="118"/>
                    </a:lnTo>
                    <a:lnTo>
                      <a:pt x="248" y="115"/>
                    </a:lnTo>
                    <a:lnTo>
                      <a:pt x="249" y="120"/>
                    </a:lnTo>
                    <a:lnTo>
                      <a:pt x="246" y="117"/>
                    </a:lnTo>
                    <a:lnTo>
                      <a:pt x="249" y="120"/>
                    </a:lnTo>
                    <a:lnTo>
                      <a:pt x="248" y="120"/>
                    </a:lnTo>
                    <a:lnTo>
                      <a:pt x="248" y="120"/>
                    </a:lnTo>
                    <a:lnTo>
                      <a:pt x="248" y="120"/>
                    </a:lnTo>
                    <a:lnTo>
                      <a:pt x="248" y="120"/>
                    </a:lnTo>
                    <a:lnTo>
                      <a:pt x="244" y="118"/>
                    </a:lnTo>
                    <a:lnTo>
                      <a:pt x="248" y="122"/>
                    </a:lnTo>
                    <a:lnTo>
                      <a:pt x="244" y="120"/>
                    </a:lnTo>
                    <a:lnTo>
                      <a:pt x="248" y="122"/>
                    </a:lnTo>
                    <a:lnTo>
                      <a:pt x="246" y="123"/>
                    </a:lnTo>
                    <a:lnTo>
                      <a:pt x="243" y="122"/>
                    </a:lnTo>
                    <a:lnTo>
                      <a:pt x="246" y="123"/>
                    </a:lnTo>
                    <a:lnTo>
                      <a:pt x="243" y="123"/>
                    </a:lnTo>
                    <a:lnTo>
                      <a:pt x="246" y="125"/>
                    </a:lnTo>
                    <a:lnTo>
                      <a:pt x="243" y="125"/>
                    </a:lnTo>
                    <a:lnTo>
                      <a:pt x="246" y="125"/>
                    </a:lnTo>
                    <a:lnTo>
                      <a:pt x="243" y="125"/>
                    </a:lnTo>
                    <a:lnTo>
                      <a:pt x="246" y="127"/>
                    </a:lnTo>
                    <a:lnTo>
                      <a:pt x="243" y="127"/>
                    </a:lnTo>
                    <a:lnTo>
                      <a:pt x="246" y="127"/>
                    </a:lnTo>
                    <a:lnTo>
                      <a:pt x="243" y="128"/>
                    </a:lnTo>
                    <a:lnTo>
                      <a:pt x="246" y="128"/>
                    </a:lnTo>
                    <a:lnTo>
                      <a:pt x="243" y="130"/>
                    </a:lnTo>
                    <a:lnTo>
                      <a:pt x="248" y="128"/>
                    </a:lnTo>
                    <a:lnTo>
                      <a:pt x="248" y="130"/>
                    </a:lnTo>
                    <a:lnTo>
                      <a:pt x="244" y="132"/>
                    </a:lnTo>
                    <a:lnTo>
                      <a:pt x="248" y="130"/>
                    </a:lnTo>
                    <a:lnTo>
                      <a:pt x="249" y="132"/>
                    </a:lnTo>
                    <a:lnTo>
                      <a:pt x="246" y="135"/>
                    </a:lnTo>
                    <a:lnTo>
                      <a:pt x="249" y="132"/>
                    </a:lnTo>
                    <a:lnTo>
                      <a:pt x="251" y="132"/>
                    </a:lnTo>
                    <a:lnTo>
                      <a:pt x="249" y="135"/>
                    </a:lnTo>
                    <a:lnTo>
                      <a:pt x="249" y="137"/>
                    </a:lnTo>
                    <a:lnTo>
                      <a:pt x="251" y="132"/>
                    </a:lnTo>
                    <a:lnTo>
                      <a:pt x="251" y="133"/>
                    </a:lnTo>
                    <a:lnTo>
                      <a:pt x="251" y="137"/>
                    </a:lnTo>
                    <a:lnTo>
                      <a:pt x="253" y="133"/>
                    </a:lnTo>
                    <a:lnTo>
                      <a:pt x="253" y="137"/>
                    </a:lnTo>
                    <a:lnTo>
                      <a:pt x="253" y="133"/>
                    </a:lnTo>
                    <a:lnTo>
                      <a:pt x="254" y="133"/>
                    </a:lnTo>
                    <a:close/>
                  </a:path>
                </a:pathLst>
              </a:custGeom>
              <a:solidFill>
                <a:schemeClr val="bg1"/>
              </a:solidFill>
              <a:ln w="952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09" name="Freeform 871">
                <a:extLst>
                  <a:ext uri="{FF2B5EF4-FFF2-40B4-BE49-F238E27FC236}">
                    <a16:creationId xmlns:a16="http://schemas.microsoft.com/office/drawing/2014/main" id="{3B577ADF-7206-4D4F-B0C6-70567253488C}"/>
                  </a:ext>
                </a:extLst>
              </p:cNvPr>
              <p:cNvSpPr>
                <a:spLocks noChangeAspect="1" noEditPoints="1"/>
              </p:cNvSpPr>
              <p:nvPr/>
            </p:nvSpPr>
            <p:spPr bwMode="auto">
              <a:xfrm>
                <a:off x="1735066" y="4701785"/>
                <a:ext cx="351974" cy="432000"/>
              </a:xfrm>
              <a:custGeom>
                <a:avLst/>
                <a:gdLst>
                  <a:gd name="T0" fmla="*/ 91 w 182"/>
                  <a:gd name="T1" fmla="*/ 75 h 177"/>
                  <a:gd name="T2" fmla="*/ 35 w 182"/>
                  <a:gd name="T3" fmla="*/ 177 h 177"/>
                  <a:gd name="T4" fmla="*/ 57 w 182"/>
                  <a:gd name="T5" fmla="*/ 169 h 177"/>
                  <a:gd name="T6" fmla="*/ 125 w 182"/>
                  <a:gd name="T7" fmla="*/ 169 h 177"/>
                  <a:gd name="T8" fmla="*/ 147 w 182"/>
                  <a:gd name="T9" fmla="*/ 177 h 177"/>
                  <a:gd name="T10" fmla="*/ 91 w 182"/>
                  <a:gd name="T11" fmla="*/ 75 h 177"/>
                  <a:gd name="T12" fmla="*/ 97 w 182"/>
                  <a:gd name="T13" fmla="*/ 97 h 177"/>
                  <a:gd name="T14" fmla="*/ 91 w 182"/>
                  <a:gd name="T15" fmla="*/ 81 h 177"/>
                  <a:gd name="T16" fmla="*/ 101 w 182"/>
                  <a:gd name="T17" fmla="*/ 107 h 177"/>
                  <a:gd name="T18" fmla="*/ 91 w 182"/>
                  <a:gd name="T19" fmla="*/ 120 h 177"/>
                  <a:gd name="T20" fmla="*/ 81 w 182"/>
                  <a:gd name="T21" fmla="*/ 107 h 177"/>
                  <a:gd name="T22" fmla="*/ 81 w 182"/>
                  <a:gd name="T23" fmla="*/ 126 h 177"/>
                  <a:gd name="T24" fmla="*/ 75 w 182"/>
                  <a:gd name="T25" fmla="*/ 122 h 177"/>
                  <a:gd name="T26" fmla="*/ 93 w 182"/>
                  <a:gd name="T27" fmla="*/ 145 h 177"/>
                  <a:gd name="T28" fmla="*/ 62 w 182"/>
                  <a:gd name="T29" fmla="*/ 156 h 177"/>
                  <a:gd name="T30" fmla="*/ 91 w 182"/>
                  <a:gd name="T31" fmla="*/ 132 h 177"/>
                  <a:gd name="T32" fmla="*/ 120 w 182"/>
                  <a:gd name="T33" fmla="*/ 156 h 177"/>
                  <a:gd name="T34" fmla="*/ 101 w 182"/>
                  <a:gd name="T35" fmla="*/ 126 h 177"/>
                  <a:gd name="T36" fmla="*/ 110 w 182"/>
                  <a:gd name="T37" fmla="*/ 132 h 177"/>
                  <a:gd name="T38" fmla="*/ 51 w 182"/>
                  <a:gd name="T39" fmla="*/ 66 h 177"/>
                  <a:gd name="T40" fmla="*/ 51 w 182"/>
                  <a:gd name="T41" fmla="*/ 56 h 177"/>
                  <a:gd name="T42" fmla="*/ 51 w 182"/>
                  <a:gd name="T43" fmla="*/ 28 h 177"/>
                  <a:gd name="T44" fmla="*/ 41 w 182"/>
                  <a:gd name="T45" fmla="*/ 18 h 177"/>
                  <a:gd name="T46" fmla="*/ 41 w 182"/>
                  <a:gd name="T47" fmla="*/ 66 h 177"/>
                  <a:gd name="T48" fmla="*/ 131 w 182"/>
                  <a:gd name="T49" fmla="*/ 18 h 177"/>
                  <a:gd name="T50" fmla="*/ 137 w 182"/>
                  <a:gd name="T51" fmla="*/ 42 h 177"/>
                  <a:gd name="T52" fmla="*/ 131 w 182"/>
                  <a:gd name="T53" fmla="*/ 66 h 177"/>
                  <a:gd name="T54" fmla="*/ 141 w 182"/>
                  <a:gd name="T55" fmla="*/ 66 h 177"/>
                  <a:gd name="T56" fmla="*/ 141 w 182"/>
                  <a:gd name="T57" fmla="*/ 18 h 177"/>
                  <a:gd name="T58" fmla="*/ 27 w 182"/>
                  <a:gd name="T59" fmla="*/ 71 h 177"/>
                  <a:gd name="T60" fmla="*/ 27 w 182"/>
                  <a:gd name="T61" fmla="*/ 13 h 177"/>
                  <a:gd name="T62" fmla="*/ 16 w 182"/>
                  <a:gd name="T63" fmla="*/ 3 h 177"/>
                  <a:gd name="T64" fmla="*/ 16 w 182"/>
                  <a:gd name="T65" fmla="*/ 81 h 177"/>
                  <a:gd name="T66" fmla="*/ 27 w 182"/>
                  <a:gd name="T67" fmla="*/ 81 h 177"/>
                  <a:gd name="T68" fmla="*/ 166 w 182"/>
                  <a:gd name="T69" fmla="*/ 3 h 177"/>
                  <a:gd name="T70" fmla="*/ 155 w 182"/>
                  <a:gd name="T71" fmla="*/ 13 h 177"/>
                  <a:gd name="T72" fmla="*/ 155 w 182"/>
                  <a:gd name="T73" fmla="*/ 71 h 177"/>
                  <a:gd name="T74" fmla="*/ 160 w 182"/>
                  <a:gd name="T75" fmla="*/ 84 h 177"/>
                  <a:gd name="T76" fmla="*/ 182 w 182"/>
                  <a:gd name="T77" fmla="*/ 42 h 177"/>
                  <a:gd name="T78" fmla="*/ 91 w 182"/>
                  <a:gd name="T79" fmla="*/ 64 h 177"/>
                  <a:gd name="T80" fmla="*/ 91 w 182"/>
                  <a:gd name="T81" fmla="*/ 20 h 177"/>
                  <a:gd name="T82" fmla="*/ 91 w 182"/>
                  <a:gd name="T83" fmla="*/ 64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82" h="177">
                    <a:moveTo>
                      <a:pt x="91" y="75"/>
                    </a:moveTo>
                    <a:cubicBezTo>
                      <a:pt x="91" y="75"/>
                      <a:pt x="91" y="75"/>
                      <a:pt x="91" y="75"/>
                    </a:cubicBezTo>
                    <a:cubicBezTo>
                      <a:pt x="86" y="75"/>
                      <a:pt x="80" y="74"/>
                      <a:pt x="75" y="72"/>
                    </a:cubicBezTo>
                    <a:cubicBezTo>
                      <a:pt x="35" y="177"/>
                      <a:pt x="35" y="177"/>
                      <a:pt x="35" y="177"/>
                    </a:cubicBezTo>
                    <a:cubicBezTo>
                      <a:pt x="54" y="177"/>
                      <a:pt x="54" y="177"/>
                      <a:pt x="54" y="177"/>
                    </a:cubicBezTo>
                    <a:cubicBezTo>
                      <a:pt x="57" y="169"/>
                      <a:pt x="57" y="169"/>
                      <a:pt x="57" y="169"/>
                    </a:cubicBezTo>
                    <a:cubicBezTo>
                      <a:pt x="91" y="155"/>
                      <a:pt x="91" y="155"/>
                      <a:pt x="91" y="155"/>
                    </a:cubicBezTo>
                    <a:cubicBezTo>
                      <a:pt x="125" y="169"/>
                      <a:pt x="125" y="169"/>
                      <a:pt x="125" y="169"/>
                    </a:cubicBezTo>
                    <a:cubicBezTo>
                      <a:pt x="128" y="177"/>
                      <a:pt x="128" y="177"/>
                      <a:pt x="128" y="177"/>
                    </a:cubicBezTo>
                    <a:cubicBezTo>
                      <a:pt x="147" y="177"/>
                      <a:pt x="147" y="177"/>
                      <a:pt x="147" y="177"/>
                    </a:cubicBezTo>
                    <a:cubicBezTo>
                      <a:pt x="106" y="72"/>
                      <a:pt x="106" y="72"/>
                      <a:pt x="106" y="72"/>
                    </a:cubicBezTo>
                    <a:cubicBezTo>
                      <a:pt x="102" y="74"/>
                      <a:pt x="96" y="75"/>
                      <a:pt x="91" y="75"/>
                    </a:cubicBezTo>
                    <a:close/>
                    <a:moveTo>
                      <a:pt x="91" y="81"/>
                    </a:moveTo>
                    <a:cubicBezTo>
                      <a:pt x="97" y="97"/>
                      <a:pt x="97" y="97"/>
                      <a:pt x="97" y="97"/>
                    </a:cubicBezTo>
                    <a:cubicBezTo>
                      <a:pt x="85" y="97"/>
                      <a:pt x="85" y="97"/>
                      <a:pt x="85" y="97"/>
                    </a:cubicBezTo>
                    <a:lnTo>
                      <a:pt x="91" y="81"/>
                    </a:lnTo>
                    <a:close/>
                    <a:moveTo>
                      <a:pt x="81" y="107"/>
                    </a:moveTo>
                    <a:cubicBezTo>
                      <a:pt x="101" y="107"/>
                      <a:pt x="101" y="107"/>
                      <a:pt x="101" y="107"/>
                    </a:cubicBezTo>
                    <a:cubicBezTo>
                      <a:pt x="103" y="113"/>
                      <a:pt x="103" y="113"/>
                      <a:pt x="103" y="113"/>
                    </a:cubicBezTo>
                    <a:cubicBezTo>
                      <a:pt x="91" y="120"/>
                      <a:pt x="91" y="120"/>
                      <a:pt x="91" y="120"/>
                    </a:cubicBezTo>
                    <a:cubicBezTo>
                      <a:pt x="79" y="113"/>
                      <a:pt x="79" y="113"/>
                      <a:pt x="79" y="113"/>
                    </a:cubicBezTo>
                    <a:lnTo>
                      <a:pt x="81" y="107"/>
                    </a:lnTo>
                    <a:close/>
                    <a:moveTo>
                      <a:pt x="75" y="122"/>
                    </a:moveTo>
                    <a:cubicBezTo>
                      <a:pt x="81" y="126"/>
                      <a:pt x="81" y="126"/>
                      <a:pt x="81" y="126"/>
                    </a:cubicBezTo>
                    <a:cubicBezTo>
                      <a:pt x="72" y="132"/>
                      <a:pt x="72" y="132"/>
                      <a:pt x="72" y="132"/>
                    </a:cubicBezTo>
                    <a:lnTo>
                      <a:pt x="75" y="122"/>
                    </a:lnTo>
                    <a:close/>
                    <a:moveTo>
                      <a:pt x="120" y="156"/>
                    </a:moveTo>
                    <a:cubicBezTo>
                      <a:pt x="93" y="145"/>
                      <a:pt x="93" y="145"/>
                      <a:pt x="93" y="145"/>
                    </a:cubicBezTo>
                    <a:cubicBezTo>
                      <a:pt x="89" y="145"/>
                      <a:pt x="89" y="145"/>
                      <a:pt x="89" y="145"/>
                    </a:cubicBezTo>
                    <a:cubicBezTo>
                      <a:pt x="62" y="156"/>
                      <a:pt x="62" y="156"/>
                      <a:pt x="62" y="156"/>
                    </a:cubicBezTo>
                    <a:cubicBezTo>
                      <a:pt x="66" y="146"/>
                      <a:pt x="66" y="146"/>
                      <a:pt x="66" y="146"/>
                    </a:cubicBezTo>
                    <a:cubicBezTo>
                      <a:pt x="91" y="132"/>
                      <a:pt x="91" y="132"/>
                      <a:pt x="91" y="132"/>
                    </a:cubicBezTo>
                    <a:cubicBezTo>
                      <a:pt x="116" y="147"/>
                      <a:pt x="116" y="147"/>
                      <a:pt x="116" y="147"/>
                    </a:cubicBezTo>
                    <a:lnTo>
                      <a:pt x="120" y="156"/>
                    </a:lnTo>
                    <a:close/>
                    <a:moveTo>
                      <a:pt x="110" y="132"/>
                    </a:moveTo>
                    <a:cubicBezTo>
                      <a:pt x="101" y="126"/>
                      <a:pt x="101" y="126"/>
                      <a:pt x="101" y="126"/>
                    </a:cubicBezTo>
                    <a:cubicBezTo>
                      <a:pt x="107" y="123"/>
                      <a:pt x="107" y="123"/>
                      <a:pt x="107" y="123"/>
                    </a:cubicBezTo>
                    <a:lnTo>
                      <a:pt x="110" y="132"/>
                    </a:lnTo>
                    <a:close/>
                    <a:moveTo>
                      <a:pt x="46" y="69"/>
                    </a:moveTo>
                    <a:cubicBezTo>
                      <a:pt x="48" y="69"/>
                      <a:pt x="50" y="68"/>
                      <a:pt x="51" y="66"/>
                    </a:cubicBezTo>
                    <a:cubicBezTo>
                      <a:pt x="54" y="63"/>
                      <a:pt x="54" y="59"/>
                      <a:pt x="51" y="56"/>
                    </a:cubicBezTo>
                    <a:cubicBezTo>
                      <a:pt x="51" y="56"/>
                      <a:pt x="51" y="56"/>
                      <a:pt x="51" y="56"/>
                    </a:cubicBezTo>
                    <a:cubicBezTo>
                      <a:pt x="47" y="52"/>
                      <a:pt x="45" y="47"/>
                      <a:pt x="45" y="42"/>
                    </a:cubicBezTo>
                    <a:cubicBezTo>
                      <a:pt x="45" y="37"/>
                      <a:pt x="47" y="32"/>
                      <a:pt x="51" y="28"/>
                    </a:cubicBezTo>
                    <a:cubicBezTo>
                      <a:pt x="54" y="25"/>
                      <a:pt x="54" y="21"/>
                      <a:pt x="51" y="18"/>
                    </a:cubicBezTo>
                    <a:cubicBezTo>
                      <a:pt x="48" y="15"/>
                      <a:pt x="43" y="15"/>
                      <a:pt x="41" y="18"/>
                    </a:cubicBezTo>
                    <a:cubicBezTo>
                      <a:pt x="34" y="24"/>
                      <a:pt x="30" y="33"/>
                      <a:pt x="30" y="42"/>
                    </a:cubicBezTo>
                    <a:cubicBezTo>
                      <a:pt x="30" y="51"/>
                      <a:pt x="34" y="60"/>
                      <a:pt x="41" y="66"/>
                    </a:cubicBezTo>
                    <a:cubicBezTo>
                      <a:pt x="42" y="68"/>
                      <a:pt x="44" y="69"/>
                      <a:pt x="46" y="69"/>
                    </a:cubicBezTo>
                    <a:close/>
                    <a:moveTo>
                      <a:pt x="131" y="18"/>
                    </a:moveTo>
                    <a:cubicBezTo>
                      <a:pt x="128" y="21"/>
                      <a:pt x="128" y="25"/>
                      <a:pt x="131" y="28"/>
                    </a:cubicBezTo>
                    <a:cubicBezTo>
                      <a:pt x="135" y="32"/>
                      <a:pt x="137" y="37"/>
                      <a:pt x="137" y="42"/>
                    </a:cubicBezTo>
                    <a:cubicBezTo>
                      <a:pt x="137" y="47"/>
                      <a:pt x="135" y="52"/>
                      <a:pt x="131" y="56"/>
                    </a:cubicBezTo>
                    <a:cubicBezTo>
                      <a:pt x="128" y="59"/>
                      <a:pt x="128" y="63"/>
                      <a:pt x="131" y="66"/>
                    </a:cubicBezTo>
                    <a:cubicBezTo>
                      <a:pt x="132" y="68"/>
                      <a:pt x="134" y="69"/>
                      <a:pt x="136" y="69"/>
                    </a:cubicBezTo>
                    <a:cubicBezTo>
                      <a:pt x="138" y="69"/>
                      <a:pt x="140" y="68"/>
                      <a:pt x="141" y="66"/>
                    </a:cubicBezTo>
                    <a:cubicBezTo>
                      <a:pt x="148" y="60"/>
                      <a:pt x="152" y="51"/>
                      <a:pt x="152" y="42"/>
                    </a:cubicBezTo>
                    <a:cubicBezTo>
                      <a:pt x="152" y="33"/>
                      <a:pt x="148" y="24"/>
                      <a:pt x="141" y="18"/>
                    </a:cubicBezTo>
                    <a:cubicBezTo>
                      <a:pt x="139" y="15"/>
                      <a:pt x="134" y="15"/>
                      <a:pt x="131" y="18"/>
                    </a:cubicBezTo>
                    <a:close/>
                    <a:moveTo>
                      <a:pt x="27" y="71"/>
                    </a:moveTo>
                    <a:cubicBezTo>
                      <a:pt x="19" y="63"/>
                      <a:pt x="15" y="52"/>
                      <a:pt x="15" y="42"/>
                    </a:cubicBezTo>
                    <a:cubicBezTo>
                      <a:pt x="15" y="32"/>
                      <a:pt x="19" y="21"/>
                      <a:pt x="27" y="13"/>
                    </a:cubicBezTo>
                    <a:cubicBezTo>
                      <a:pt x="30" y="10"/>
                      <a:pt x="30" y="6"/>
                      <a:pt x="27" y="3"/>
                    </a:cubicBezTo>
                    <a:cubicBezTo>
                      <a:pt x="24" y="0"/>
                      <a:pt x="19" y="0"/>
                      <a:pt x="16" y="3"/>
                    </a:cubicBezTo>
                    <a:cubicBezTo>
                      <a:pt x="6" y="14"/>
                      <a:pt x="0" y="28"/>
                      <a:pt x="0" y="42"/>
                    </a:cubicBezTo>
                    <a:cubicBezTo>
                      <a:pt x="0" y="56"/>
                      <a:pt x="6" y="71"/>
                      <a:pt x="16" y="81"/>
                    </a:cubicBezTo>
                    <a:cubicBezTo>
                      <a:pt x="18" y="83"/>
                      <a:pt x="20" y="84"/>
                      <a:pt x="22" y="84"/>
                    </a:cubicBezTo>
                    <a:cubicBezTo>
                      <a:pt x="24" y="84"/>
                      <a:pt x="26" y="83"/>
                      <a:pt x="27" y="81"/>
                    </a:cubicBezTo>
                    <a:cubicBezTo>
                      <a:pt x="30" y="78"/>
                      <a:pt x="30" y="74"/>
                      <a:pt x="27" y="71"/>
                    </a:cubicBezTo>
                    <a:close/>
                    <a:moveTo>
                      <a:pt x="166" y="3"/>
                    </a:moveTo>
                    <a:cubicBezTo>
                      <a:pt x="163" y="0"/>
                      <a:pt x="158" y="0"/>
                      <a:pt x="155" y="3"/>
                    </a:cubicBezTo>
                    <a:cubicBezTo>
                      <a:pt x="152" y="6"/>
                      <a:pt x="152" y="10"/>
                      <a:pt x="155" y="13"/>
                    </a:cubicBezTo>
                    <a:cubicBezTo>
                      <a:pt x="163" y="21"/>
                      <a:pt x="167" y="32"/>
                      <a:pt x="167" y="42"/>
                    </a:cubicBezTo>
                    <a:cubicBezTo>
                      <a:pt x="167" y="52"/>
                      <a:pt x="163" y="63"/>
                      <a:pt x="155" y="71"/>
                    </a:cubicBezTo>
                    <a:cubicBezTo>
                      <a:pt x="152" y="74"/>
                      <a:pt x="152" y="78"/>
                      <a:pt x="155" y="81"/>
                    </a:cubicBezTo>
                    <a:cubicBezTo>
                      <a:pt x="156" y="83"/>
                      <a:pt x="158" y="84"/>
                      <a:pt x="160" y="84"/>
                    </a:cubicBezTo>
                    <a:cubicBezTo>
                      <a:pt x="162" y="84"/>
                      <a:pt x="164" y="83"/>
                      <a:pt x="166" y="81"/>
                    </a:cubicBezTo>
                    <a:cubicBezTo>
                      <a:pt x="176" y="71"/>
                      <a:pt x="182" y="56"/>
                      <a:pt x="182" y="42"/>
                    </a:cubicBezTo>
                    <a:cubicBezTo>
                      <a:pt x="182" y="28"/>
                      <a:pt x="176" y="14"/>
                      <a:pt x="166" y="3"/>
                    </a:cubicBezTo>
                    <a:close/>
                    <a:moveTo>
                      <a:pt x="91" y="64"/>
                    </a:moveTo>
                    <a:cubicBezTo>
                      <a:pt x="103" y="64"/>
                      <a:pt x="113" y="54"/>
                      <a:pt x="113" y="42"/>
                    </a:cubicBezTo>
                    <a:cubicBezTo>
                      <a:pt x="113" y="30"/>
                      <a:pt x="103" y="20"/>
                      <a:pt x="91" y="20"/>
                    </a:cubicBezTo>
                    <a:cubicBezTo>
                      <a:pt x="79" y="20"/>
                      <a:pt x="69" y="30"/>
                      <a:pt x="69" y="42"/>
                    </a:cubicBezTo>
                    <a:cubicBezTo>
                      <a:pt x="69" y="54"/>
                      <a:pt x="79" y="64"/>
                      <a:pt x="91" y="64"/>
                    </a:cubicBezTo>
                    <a:close/>
                  </a:path>
                </a:pathLst>
              </a:custGeom>
              <a:noFill/>
              <a:ln>
                <a:solidFill>
                  <a:schemeClr val="bg2"/>
                </a:solidFill>
              </a:ln>
            </p:spPr>
            <p:txBody>
              <a:bodyPr vert="horz" wrap="square" lIns="68555" tIns="34278" rIns="68555" bIns="34278" numCol="1" anchor="t" anchorCtr="0" compatLnSpc="1">
                <a:prstTxWarp prst="textNoShape">
                  <a:avLst/>
                </a:prstTxWarp>
              </a:bodyPr>
              <a:lstStyle/>
              <a:p>
                <a:endParaRPr lang="zh-CN" altLang="en-US" sz="1013"/>
              </a:p>
            </p:txBody>
          </p:sp>
        </p:grpSp>
        <p:sp>
          <p:nvSpPr>
            <p:cNvPr id="21" name="Arrow: Left-Right 20">
              <a:extLst>
                <a:ext uri="{FF2B5EF4-FFF2-40B4-BE49-F238E27FC236}">
                  <a16:creationId xmlns:a16="http://schemas.microsoft.com/office/drawing/2014/main" id="{1340F80C-E070-41C3-AB75-4C22AAB05297}"/>
                </a:ext>
              </a:extLst>
            </p:cNvPr>
            <p:cNvSpPr/>
            <p:nvPr/>
          </p:nvSpPr>
          <p:spPr>
            <a:xfrm>
              <a:off x="145974" y="5850340"/>
              <a:ext cx="6408000" cy="432000"/>
            </a:xfrm>
            <a:prstGeom prst="leftRightArrow">
              <a:avLst/>
            </a:prstGeom>
            <a:gradFill>
              <a:gsLst>
                <a:gs pos="50000">
                  <a:srgbClr val="00B0F0">
                    <a:alpha val="0"/>
                  </a:srgbClr>
                </a:gs>
                <a:gs pos="0">
                  <a:srgbClr val="00B0F0"/>
                </a:gs>
                <a:gs pos="100000">
                  <a:srgbClr val="00B0F0"/>
                </a:gs>
              </a:gsLst>
              <a:lin ang="5400000" scaled="1"/>
            </a:gradFill>
            <a:ln>
              <a:solidFill>
                <a:srgbClr val="00B0F0"/>
              </a:solidFill>
            </a:ln>
          </p:spPr>
          <p:style>
            <a:lnRef idx="0">
              <a:scrgbClr r="0" g="0" b="0"/>
            </a:lnRef>
            <a:fillRef idx="0">
              <a:scrgbClr r="0" g="0" b="0"/>
            </a:fillRef>
            <a:effectRef idx="0">
              <a:scrgbClr r="0" g="0" b="0"/>
            </a:effectRef>
            <a:fontRef idx="minor">
              <a:schemeClr val="lt1"/>
            </a:fontRef>
          </p:style>
          <p:txBody>
            <a:bodyPr lIns="35995" tIns="35995" rIns="35995" bIns="35995" rtlCol="0" anchor="ctr"/>
            <a:lstStyle/>
            <a:p>
              <a:pPr algn="ctr"/>
              <a:r>
                <a:rPr lang="en-US" sz="1400" dirty="0">
                  <a:solidFill>
                    <a:schemeClr val="bg2"/>
                  </a:solidFill>
                </a:rPr>
                <a:t>E2E Supply Chain Risk Management</a:t>
              </a:r>
            </a:p>
          </p:txBody>
        </p:sp>
        <p:sp>
          <p:nvSpPr>
            <p:cNvPr id="210" name="Arrow: Left-Right 209">
              <a:extLst>
                <a:ext uri="{FF2B5EF4-FFF2-40B4-BE49-F238E27FC236}">
                  <a16:creationId xmlns:a16="http://schemas.microsoft.com/office/drawing/2014/main" id="{30865E34-82C0-434A-860E-BBCC6B1FB70B}"/>
                </a:ext>
              </a:extLst>
            </p:cNvPr>
            <p:cNvSpPr/>
            <p:nvPr/>
          </p:nvSpPr>
          <p:spPr>
            <a:xfrm rot="5400000">
              <a:off x="2638671" y="3390180"/>
              <a:ext cx="5781174" cy="432000"/>
            </a:xfrm>
            <a:prstGeom prst="leftRightArrow">
              <a:avLst/>
            </a:prstGeom>
            <a:gradFill>
              <a:gsLst>
                <a:gs pos="50000">
                  <a:srgbClr val="00B0F0">
                    <a:alpha val="0"/>
                  </a:srgbClr>
                </a:gs>
                <a:gs pos="0">
                  <a:srgbClr val="00B0F0"/>
                </a:gs>
                <a:gs pos="100000">
                  <a:srgbClr val="00B0F0"/>
                </a:gs>
              </a:gsLst>
              <a:lin ang="5400000" scaled="1"/>
            </a:gradFill>
            <a:ln>
              <a:solidFill>
                <a:srgbClr val="00B0F0"/>
              </a:solidFill>
            </a:ln>
          </p:spPr>
          <p:style>
            <a:lnRef idx="0">
              <a:scrgbClr r="0" g="0" b="0"/>
            </a:lnRef>
            <a:fillRef idx="0">
              <a:scrgbClr r="0" g="0" b="0"/>
            </a:fillRef>
            <a:effectRef idx="0">
              <a:scrgbClr r="0" g="0" b="0"/>
            </a:effectRef>
            <a:fontRef idx="minor">
              <a:schemeClr val="lt1"/>
            </a:fontRef>
          </p:style>
          <p:txBody>
            <a:bodyPr lIns="35995" tIns="35995" rIns="35995" bIns="35995" rtlCol="0" anchor="ctr"/>
            <a:lstStyle/>
            <a:p>
              <a:pPr algn="ctr"/>
              <a:r>
                <a:rPr lang="en-US" sz="1400" dirty="0">
                  <a:solidFill>
                    <a:schemeClr val="bg2"/>
                  </a:solidFill>
                </a:rPr>
                <a:t>E2E Supply Chain Risk Management</a:t>
              </a:r>
            </a:p>
          </p:txBody>
        </p:sp>
        <p:grpSp>
          <p:nvGrpSpPr>
            <p:cNvPr id="25" name="Group 24"/>
            <p:cNvGrpSpPr/>
            <p:nvPr/>
          </p:nvGrpSpPr>
          <p:grpSpPr>
            <a:xfrm>
              <a:off x="2138951" y="1574792"/>
              <a:ext cx="360000" cy="291166"/>
              <a:chOff x="1221744" y="1424632"/>
              <a:chExt cx="360000" cy="291166"/>
            </a:xfrm>
          </p:grpSpPr>
          <p:grpSp>
            <p:nvGrpSpPr>
              <p:cNvPr id="275" name="组合 274"/>
              <p:cNvGrpSpPr/>
              <p:nvPr/>
            </p:nvGrpSpPr>
            <p:grpSpPr>
              <a:xfrm>
                <a:off x="1221744" y="1424632"/>
                <a:ext cx="360000" cy="291166"/>
                <a:chOff x="5764213" y="3562350"/>
                <a:chExt cx="1009650" cy="901701"/>
              </a:xfrm>
              <a:noFill/>
            </p:grpSpPr>
            <p:sp>
              <p:nvSpPr>
                <p:cNvPr id="276" name="Freeform 391"/>
                <p:cNvSpPr>
                  <a:spLocks noEditPoints="1"/>
                </p:cNvSpPr>
                <p:nvPr/>
              </p:nvSpPr>
              <p:spPr bwMode="auto">
                <a:xfrm>
                  <a:off x="5764213" y="3749675"/>
                  <a:ext cx="1009650" cy="606425"/>
                </a:xfrm>
                <a:custGeom>
                  <a:avLst/>
                  <a:gdLst/>
                  <a:ahLst/>
                  <a:cxnLst>
                    <a:cxn ang="0">
                      <a:pos x="395" y="237"/>
                    </a:cxn>
                    <a:cxn ang="0">
                      <a:pos x="0" y="237"/>
                    </a:cxn>
                    <a:cxn ang="0">
                      <a:pos x="0" y="0"/>
                    </a:cxn>
                    <a:cxn ang="0">
                      <a:pos x="395" y="0"/>
                    </a:cxn>
                    <a:cxn ang="0">
                      <a:pos x="395" y="237"/>
                    </a:cxn>
                    <a:cxn ang="0">
                      <a:pos x="6" y="231"/>
                    </a:cxn>
                    <a:cxn ang="0">
                      <a:pos x="389" y="231"/>
                    </a:cxn>
                    <a:cxn ang="0">
                      <a:pos x="389" y="6"/>
                    </a:cxn>
                    <a:cxn ang="0">
                      <a:pos x="6" y="6"/>
                    </a:cxn>
                    <a:cxn ang="0">
                      <a:pos x="6" y="231"/>
                    </a:cxn>
                    <a:cxn ang="0">
                      <a:pos x="204" y="227"/>
                    </a:cxn>
                    <a:cxn ang="0">
                      <a:pos x="190" y="227"/>
                    </a:cxn>
                    <a:cxn ang="0">
                      <a:pos x="182" y="218"/>
                    </a:cxn>
                    <a:cxn ang="0">
                      <a:pos x="190" y="209"/>
                    </a:cxn>
                    <a:cxn ang="0">
                      <a:pos x="204" y="209"/>
                    </a:cxn>
                    <a:cxn ang="0">
                      <a:pos x="213" y="218"/>
                    </a:cxn>
                    <a:cxn ang="0">
                      <a:pos x="204" y="227"/>
                    </a:cxn>
                    <a:cxn ang="0">
                      <a:pos x="190" y="215"/>
                    </a:cxn>
                    <a:cxn ang="0">
                      <a:pos x="188" y="218"/>
                    </a:cxn>
                    <a:cxn ang="0">
                      <a:pos x="190" y="221"/>
                    </a:cxn>
                    <a:cxn ang="0">
                      <a:pos x="204" y="221"/>
                    </a:cxn>
                    <a:cxn ang="0">
                      <a:pos x="207" y="218"/>
                    </a:cxn>
                    <a:cxn ang="0">
                      <a:pos x="204" y="215"/>
                    </a:cxn>
                    <a:cxn ang="0">
                      <a:pos x="190" y="215"/>
                    </a:cxn>
                    <a:cxn ang="0">
                      <a:pos x="371" y="205"/>
                    </a:cxn>
                    <a:cxn ang="0">
                      <a:pos x="23" y="205"/>
                    </a:cxn>
                    <a:cxn ang="0">
                      <a:pos x="23" y="17"/>
                    </a:cxn>
                    <a:cxn ang="0">
                      <a:pos x="371" y="17"/>
                    </a:cxn>
                    <a:cxn ang="0">
                      <a:pos x="371" y="205"/>
                    </a:cxn>
                    <a:cxn ang="0">
                      <a:pos x="29" y="199"/>
                    </a:cxn>
                    <a:cxn ang="0">
                      <a:pos x="365" y="199"/>
                    </a:cxn>
                    <a:cxn ang="0">
                      <a:pos x="365" y="23"/>
                    </a:cxn>
                    <a:cxn ang="0">
                      <a:pos x="29" y="23"/>
                    </a:cxn>
                    <a:cxn ang="0">
                      <a:pos x="29" y="199"/>
                    </a:cxn>
                  </a:cxnLst>
                  <a:rect l="0" t="0" r="r" b="b"/>
                  <a:pathLst>
                    <a:path w="395" h="237">
                      <a:moveTo>
                        <a:pt x="395" y="237"/>
                      </a:moveTo>
                      <a:cubicBezTo>
                        <a:pt x="0" y="237"/>
                        <a:pt x="0" y="237"/>
                        <a:pt x="0" y="237"/>
                      </a:cubicBezTo>
                      <a:cubicBezTo>
                        <a:pt x="0" y="0"/>
                        <a:pt x="0" y="0"/>
                        <a:pt x="0" y="0"/>
                      </a:cubicBezTo>
                      <a:cubicBezTo>
                        <a:pt x="395" y="0"/>
                        <a:pt x="395" y="0"/>
                        <a:pt x="395" y="0"/>
                      </a:cubicBezTo>
                      <a:lnTo>
                        <a:pt x="395" y="237"/>
                      </a:lnTo>
                      <a:close/>
                      <a:moveTo>
                        <a:pt x="6" y="231"/>
                      </a:moveTo>
                      <a:cubicBezTo>
                        <a:pt x="389" y="231"/>
                        <a:pt x="389" y="231"/>
                        <a:pt x="389" y="231"/>
                      </a:cubicBezTo>
                      <a:cubicBezTo>
                        <a:pt x="389" y="6"/>
                        <a:pt x="389" y="6"/>
                        <a:pt x="389" y="6"/>
                      </a:cubicBezTo>
                      <a:cubicBezTo>
                        <a:pt x="6" y="6"/>
                        <a:pt x="6" y="6"/>
                        <a:pt x="6" y="6"/>
                      </a:cubicBezTo>
                      <a:lnTo>
                        <a:pt x="6" y="231"/>
                      </a:lnTo>
                      <a:close/>
                      <a:moveTo>
                        <a:pt x="204" y="227"/>
                      </a:moveTo>
                      <a:cubicBezTo>
                        <a:pt x="190" y="227"/>
                        <a:pt x="190" y="227"/>
                        <a:pt x="190" y="227"/>
                      </a:cubicBezTo>
                      <a:cubicBezTo>
                        <a:pt x="186" y="227"/>
                        <a:pt x="182" y="223"/>
                        <a:pt x="182" y="218"/>
                      </a:cubicBezTo>
                      <a:cubicBezTo>
                        <a:pt x="182" y="213"/>
                        <a:pt x="186" y="209"/>
                        <a:pt x="190" y="209"/>
                      </a:cubicBezTo>
                      <a:cubicBezTo>
                        <a:pt x="204" y="209"/>
                        <a:pt x="204" y="209"/>
                        <a:pt x="204" y="209"/>
                      </a:cubicBezTo>
                      <a:cubicBezTo>
                        <a:pt x="209" y="209"/>
                        <a:pt x="213" y="213"/>
                        <a:pt x="213" y="218"/>
                      </a:cubicBezTo>
                      <a:cubicBezTo>
                        <a:pt x="213" y="223"/>
                        <a:pt x="209" y="227"/>
                        <a:pt x="204" y="227"/>
                      </a:cubicBezTo>
                      <a:close/>
                      <a:moveTo>
                        <a:pt x="190" y="215"/>
                      </a:moveTo>
                      <a:cubicBezTo>
                        <a:pt x="189" y="215"/>
                        <a:pt x="188" y="216"/>
                        <a:pt x="188" y="218"/>
                      </a:cubicBezTo>
                      <a:cubicBezTo>
                        <a:pt x="188" y="220"/>
                        <a:pt x="189" y="221"/>
                        <a:pt x="190" y="221"/>
                      </a:cubicBezTo>
                      <a:cubicBezTo>
                        <a:pt x="204" y="221"/>
                        <a:pt x="204" y="221"/>
                        <a:pt x="204" y="221"/>
                      </a:cubicBezTo>
                      <a:cubicBezTo>
                        <a:pt x="206" y="221"/>
                        <a:pt x="207" y="220"/>
                        <a:pt x="207" y="218"/>
                      </a:cubicBezTo>
                      <a:cubicBezTo>
                        <a:pt x="207" y="216"/>
                        <a:pt x="206" y="215"/>
                        <a:pt x="204" y="215"/>
                      </a:cubicBezTo>
                      <a:lnTo>
                        <a:pt x="190" y="215"/>
                      </a:lnTo>
                      <a:close/>
                      <a:moveTo>
                        <a:pt x="371" y="205"/>
                      </a:moveTo>
                      <a:cubicBezTo>
                        <a:pt x="23" y="205"/>
                        <a:pt x="23" y="205"/>
                        <a:pt x="23" y="205"/>
                      </a:cubicBezTo>
                      <a:cubicBezTo>
                        <a:pt x="23" y="17"/>
                        <a:pt x="23" y="17"/>
                        <a:pt x="23" y="17"/>
                      </a:cubicBezTo>
                      <a:cubicBezTo>
                        <a:pt x="371" y="17"/>
                        <a:pt x="371" y="17"/>
                        <a:pt x="371" y="17"/>
                      </a:cubicBezTo>
                      <a:lnTo>
                        <a:pt x="371" y="205"/>
                      </a:lnTo>
                      <a:close/>
                      <a:moveTo>
                        <a:pt x="29" y="199"/>
                      </a:moveTo>
                      <a:cubicBezTo>
                        <a:pt x="365" y="199"/>
                        <a:pt x="365" y="199"/>
                        <a:pt x="365" y="199"/>
                      </a:cubicBezTo>
                      <a:cubicBezTo>
                        <a:pt x="365" y="23"/>
                        <a:pt x="365" y="23"/>
                        <a:pt x="365" y="23"/>
                      </a:cubicBezTo>
                      <a:cubicBezTo>
                        <a:pt x="29" y="23"/>
                        <a:pt x="29" y="23"/>
                        <a:pt x="29" y="23"/>
                      </a:cubicBezTo>
                      <a:lnTo>
                        <a:pt x="29" y="199"/>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77" name="Freeform 392"/>
                <p:cNvSpPr>
                  <a:spLocks/>
                </p:cNvSpPr>
                <p:nvPr/>
              </p:nvSpPr>
              <p:spPr bwMode="auto">
                <a:xfrm>
                  <a:off x="6119813" y="3562350"/>
                  <a:ext cx="296863" cy="171450"/>
                </a:xfrm>
                <a:custGeom>
                  <a:avLst/>
                  <a:gdLst/>
                  <a:ahLst/>
                  <a:cxnLst>
                    <a:cxn ang="0">
                      <a:pos x="111" y="108"/>
                    </a:cxn>
                    <a:cxn ang="0">
                      <a:pos x="75" y="108"/>
                    </a:cxn>
                    <a:cxn ang="0">
                      <a:pos x="11" y="19"/>
                    </a:cxn>
                    <a:cxn ang="0">
                      <a:pos x="0" y="5"/>
                    </a:cxn>
                    <a:cxn ang="0">
                      <a:pos x="8" y="0"/>
                    </a:cxn>
                    <a:cxn ang="0">
                      <a:pos x="19" y="15"/>
                    </a:cxn>
                    <a:cxn ang="0">
                      <a:pos x="80" y="99"/>
                    </a:cxn>
                    <a:cxn ang="0">
                      <a:pos x="106" y="99"/>
                    </a:cxn>
                    <a:cxn ang="0">
                      <a:pos x="178" y="0"/>
                    </a:cxn>
                    <a:cxn ang="0">
                      <a:pos x="187" y="5"/>
                    </a:cxn>
                    <a:cxn ang="0">
                      <a:pos x="161" y="40"/>
                    </a:cxn>
                    <a:cxn ang="0">
                      <a:pos x="111" y="108"/>
                    </a:cxn>
                  </a:cxnLst>
                  <a:rect l="0" t="0" r="r" b="b"/>
                  <a:pathLst>
                    <a:path w="187" h="108">
                      <a:moveTo>
                        <a:pt x="111" y="108"/>
                      </a:moveTo>
                      <a:lnTo>
                        <a:pt x="75" y="108"/>
                      </a:lnTo>
                      <a:lnTo>
                        <a:pt x="11" y="19"/>
                      </a:lnTo>
                      <a:lnTo>
                        <a:pt x="0" y="5"/>
                      </a:lnTo>
                      <a:lnTo>
                        <a:pt x="8" y="0"/>
                      </a:lnTo>
                      <a:lnTo>
                        <a:pt x="19" y="15"/>
                      </a:lnTo>
                      <a:lnTo>
                        <a:pt x="80" y="99"/>
                      </a:lnTo>
                      <a:lnTo>
                        <a:pt x="106" y="99"/>
                      </a:lnTo>
                      <a:lnTo>
                        <a:pt x="178" y="0"/>
                      </a:lnTo>
                      <a:lnTo>
                        <a:pt x="187" y="5"/>
                      </a:lnTo>
                      <a:lnTo>
                        <a:pt x="161" y="40"/>
                      </a:lnTo>
                      <a:lnTo>
                        <a:pt x="111" y="108"/>
                      </a:lnTo>
                      <a:close/>
                    </a:path>
                  </a:pathLst>
                </a:custGeom>
                <a:grpFill/>
                <a:ln w="3175">
                  <a:solidFill>
                    <a:schemeClr val="bg2"/>
                  </a:solidFill>
                  <a:round/>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78" name="Rectangle 393"/>
                <p:cNvSpPr>
                  <a:spLocks noChangeArrowheads="1"/>
                </p:cNvSpPr>
                <p:nvPr/>
              </p:nvSpPr>
              <p:spPr bwMode="auto">
                <a:xfrm>
                  <a:off x="6061075" y="4449763"/>
                  <a:ext cx="414338" cy="14288"/>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79" name="Rectangle 394"/>
                <p:cNvSpPr>
                  <a:spLocks noChangeArrowheads="1"/>
                </p:cNvSpPr>
                <p:nvPr/>
              </p:nvSpPr>
              <p:spPr bwMode="auto">
                <a:xfrm>
                  <a:off x="6199188" y="4351338"/>
                  <a:ext cx="14288" cy="111125"/>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sp>
              <p:nvSpPr>
                <p:cNvPr id="280" name="Rectangle 395"/>
                <p:cNvSpPr>
                  <a:spLocks noChangeArrowheads="1"/>
                </p:cNvSpPr>
                <p:nvPr/>
              </p:nvSpPr>
              <p:spPr bwMode="auto">
                <a:xfrm>
                  <a:off x="6324600" y="4351338"/>
                  <a:ext cx="14288" cy="111125"/>
                </a:xfrm>
                <a:prstGeom prst="rect">
                  <a:avLst/>
                </a:prstGeom>
                <a:grpFill/>
                <a:ln w="3175">
                  <a:solidFill>
                    <a:schemeClr val="bg2"/>
                  </a:solidFill>
                  <a:miter lim="800000"/>
                  <a:headEnd/>
                  <a:tailEnd/>
                </a:ln>
              </p:spPr>
              <p:txBody>
                <a:bodyPr vert="horz" wrap="square" lIns="68528" tIns="34265" rIns="68528" bIns="34265" numCol="1" anchor="t" anchorCtr="0" compatLnSpc="1">
                  <a:prstTxWarp prst="textNoShape">
                    <a:avLst/>
                  </a:prstTxWarp>
                </a:bodyPr>
                <a:lstStyle/>
                <a:p>
                  <a:endParaRPr lang="zh-CN" altLang="en-US" sz="1012"/>
                </a:p>
              </p:txBody>
            </p:sp>
          </p:grpSp>
          <p:sp>
            <p:nvSpPr>
              <p:cNvPr id="189" name="文本框 5"/>
              <p:cNvSpPr txBox="1"/>
              <p:nvPr/>
            </p:nvSpPr>
            <p:spPr>
              <a:xfrm>
                <a:off x="1337836" y="1521505"/>
                <a:ext cx="144000" cy="123111"/>
              </a:xfrm>
              <a:prstGeom prst="rect">
                <a:avLst/>
              </a:prstGeom>
              <a:noFill/>
              <a:ln w="3175">
                <a:noFill/>
              </a:ln>
            </p:spPr>
            <p:txBody>
              <a:bodyPr wrap="square" lIns="0" tIns="0" rIns="0" bIns="0" rtlCol="0" anchor="ctr">
                <a:spAutoFit/>
              </a:bodyPr>
              <a:lstStyle/>
              <a:p>
                <a:pPr algn="ctr"/>
                <a:r>
                  <a:rPr lang="en-US" altLang="zh-CN" sz="800" b="1" dirty="0">
                    <a:solidFill>
                      <a:srgbClr val="FFC000"/>
                    </a:solidFill>
                    <a:latin typeface="Arial Narrow" panose="020B0606020202030204" pitchFamily="34" charset="0"/>
                  </a:rPr>
                  <a:t>8K</a:t>
                </a:r>
                <a:endParaRPr lang="zh-CN" altLang="en-US" sz="800" b="1" dirty="0">
                  <a:solidFill>
                    <a:srgbClr val="FFC000"/>
                  </a:solidFill>
                  <a:latin typeface="Arial Narrow" panose="020B0606020202030204" pitchFamily="34" charset="0"/>
                </a:endParaRPr>
              </a:p>
            </p:txBody>
          </p:sp>
        </p:grpSp>
      </p:grpSp>
      <p:graphicFrame>
        <p:nvGraphicFramePr>
          <p:cNvPr id="180" name="Table 179"/>
          <p:cNvGraphicFramePr>
            <a:graphicFrameLocks noGrp="1"/>
          </p:cNvGraphicFramePr>
          <p:nvPr/>
        </p:nvGraphicFramePr>
        <p:xfrm>
          <a:off x="7614514" y="716742"/>
          <a:ext cx="4176809" cy="5566025"/>
        </p:xfrm>
        <a:graphic>
          <a:graphicData uri="http://schemas.openxmlformats.org/drawingml/2006/table">
            <a:tbl>
              <a:tblPr firstRow="1" bandRow="1">
                <a:tableStyleId>{72833802-FEF1-4C79-8D5D-14CF1EAF98D9}</a:tableStyleId>
              </a:tblPr>
              <a:tblGrid>
                <a:gridCol w="882494">
                  <a:extLst>
                    <a:ext uri="{9D8B030D-6E8A-4147-A177-3AD203B41FA5}">
                      <a16:colId xmlns:a16="http://schemas.microsoft.com/office/drawing/2014/main" val="20000"/>
                    </a:ext>
                  </a:extLst>
                </a:gridCol>
                <a:gridCol w="3294315">
                  <a:extLst>
                    <a:ext uri="{9D8B030D-6E8A-4147-A177-3AD203B41FA5}">
                      <a16:colId xmlns:a16="http://schemas.microsoft.com/office/drawing/2014/main" val="20001"/>
                    </a:ext>
                  </a:extLst>
                </a:gridCol>
              </a:tblGrid>
              <a:tr h="482185">
                <a:tc gridSpan="2">
                  <a:txBody>
                    <a:bodyPr/>
                    <a:lstStyle/>
                    <a:p>
                      <a:pPr algn="ctr">
                        <a:spcAft>
                          <a:spcPts val="1200"/>
                        </a:spcAft>
                      </a:pPr>
                      <a:r>
                        <a:rPr lang="en-SG" sz="1800" b="0" dirty="0">
                          <a:solidFill>
                            <a:srgbClr val="FFC000"/>
                          </a:solidFill>
                          <a:latin typeface="Arial Narrow" panose="020B0606020202030204" pitchFamily="34" charset="0"/>
                        </a:rPr>
                        <a:t>Security Improvements</a:t>
                      </a:r>
                      <a:r>
                        <a:rPr lang="en-SG" sz="1800" b="0" baseline="0" dirty="0">
                          <a:solidFill>
                            <a:srgbClr val="FFC000"/>
                          </a:solidFill>
                          <a:latin typeface="Arial Narrow" panose="020B0606020202030204" pitchFamily="34" charset="0"/>
                        </a:rPr>
                        <a:t> in 5G</a:t>
                      </a:r>
                      <a:endParaRPr lang="en-SG" sz="1800" b="0" dirty="0">
                        <a:solidFill>
                          <a:srgbClr val="FFC000"/>
                        </a:solidFill>
                        <a:latin typeface="Arial Narrow" panose="020B0606020202030204" pitchFamily="34" charset="0"/>
                      </a:endParaRPr>
                    </a:p>
                  </a:txBody>
                  <a:tcPr marL="91428" marR="91428" marT="45714" marB="45714">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hMerge="1">
                  <a:txBody>
                    <a:bodyPr/>
                    <a:lstStyle/>
                    <a:p>
                      <a:endParaRPr lang="en-SG" sz="1000" dirty="0">
                        <a:solidFill>
                          <a:schemeClr val="bg2"/>
                        </a:solidFill>
                      </a:endParaRPr>
                    </a:p>
                  </a:txBody>
                  <a:tcPr/>
                </a:tc>
                <a:extLst>
                  <a:ext uri="{0D108BD9-81ED-4DB2-BD59-A6C34878D82A}">
                    <a16:rowId xmlns:a16="http://schemas.microsoft.com/office/drawing/2014/main" val="10000"/>
                  </a:ext>
                </a:extLst>
              </a:tr>
              <a:tr h="317740">
                <a:tc rowSpan="5">
                  <a:txBody>
                    <a:bodyPr/>
                    <a:lstStyle/>
                    <a:p>
                      <a:pPr algn="ctr"/>
                      <a:r>
                        <a:rPr lang="en-SG" sz="1200" dirty="0">
                          <a:solidFill>
                            <a:schemeClr val="bg2"/>
                          </a:solidFill>
                          <a:latin typeface="Arial Narrow" panose="020B0606020202030204" pitchFamily="34" charset="0"/>
                        </a:rPr>
                        <a:t>Access</a:t>
                      </a:r>
                      <a:r>
                        <a:rPr lang="en-SG" sz="1200" baseline="0" dirty="0">
                          <a:solidFill>
                            <a:schemeClr val="bg2"/>
                          </a:solidFill>
                          <a:latin typeface="Arial Narrow" panose="020B0606020202030204" pitchFamily="34" charset="0"/>
                        </a:rPr>
                        <a:t> Network</a:t>
                      </a:r>
                      <a:endParaRPr lang="en-SG" sz="1200" dirty="0">
                        <a:solidFill>
                          <a:schemeClr val="bg2"/>
                        </a:solidFill>
                        <a:latin typeface="Arial Narrow" panose="020B0606020202030204" pitchFamily="34" charset="0"/>
                      </a:endParaRPr>
                    </a:p>
                  </a:txBody>
                  <a:tcPr marL="91428" marR="91428" marT="45714" marB="45714" anchor="ctr">
                    <a:lnL w="12700" cap="flat" cmpd="sng" algn="ctr">
                      <a:noFill/>
                      <a:prstDash val="solid"/>
                      <a:round/>
                      <a:headEnd type="none" w="med" len="med"/>
                      <a:tailEnd type="none" w="med" len="med"/>
                    </a:lnL>
                    <a:lnT w="12700" cap="flat" cmpd="sng" algn="ctr">
                      <a:noFill/>
                      <a:prstDash val="solid"/>
                      <a:round/>
                      <a:headEnd type="none" w="med" len="med"/>
                      <a:tailEnd type="none" w="med" len="med"/>
                    </a:lnT>
                    <a:lnB w="6350" cap="flat" cmpd="sng" algn="ctr">
                      <a:solidFill>
                        <a:srgbClr val="00B0F0"/>
                      </a:solidFill>
                      <a:prstDash val="solid"/>
                      <a:round/>
                      <a:headEnd type="none" w="med" len="med"/>
                      <a:tailEnd type="none" w="med" len="med"/>
                    </a:lnB>
                  </a:tcPr>
                </a:tc>
                <a:tc>
                  <a:txBody>
                    <a:bodyPr/>
                    <a:lstStyle/>
                    <a:p>
                      <a:r>
                        <a:rPr lang="en-US" sz="1200" dirty="0">
                          <a:solidFill>
                            <a:schemeClr val="bg2"/>
                          </a:solidFill>
                          <a:latin typeface="Arial Narrow" panose="020B0606020202030204" pitchFamily="34" charset="0"/>
                        </a:rPr>
                        <a:t>Enhanced Air Interface and Transport Security on 5G</a:t>
                      </a:r>
                    </a:p>
                  </a:txBody>
                  <a:tcPr marL="91428" marR="91428" marT="45714" marB="45714" anchor="ctr">
                    <a:lnR w="12700" cap="flat" cmpd="sng" algn="ctr">
                      <a:noFill/>
                      <a:prstDash val="solid"/>
                      <a:round/>
                      <a:headEnd type="none" w="med" len="med"/>
                      <a:tailEnd type="none" w="med" len="med"/>
                    </a:lnR>
                    <a:lnT w="12700" cap="flat" cmpd="sng" algn="ctr">
                      <a:no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1"/>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Split Architecture supported</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2"/>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Encryption schemes for privacy</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3"/>
                  </a:ext>
                </a:extLst>
              </a:tr>
              <a:tr h="317740">
                <a:tc vMerge="1">
                  <a:txBody>
                    <a:bodyPr/>
                    <a:lstStyle/>
                    <a:p>
                      <a:endParaRPr lang="en-SG" sz="1000" dirty="0">
                        <a:solidFill>
                          <a:schemeClr val="bg2"/>
                        </a:solidFill>
                      </a:endParaRPr>
                    </a:p>
                  </a:txBody>
                  <a:tcPr/>
                </a:tc>
                <a:tc>
                  <a:txBody>
                    <a:bodyPr/>
                    <a:lstStyle/>
                    <a:p>
                      <a:r>
                        <a:rPr lang="en-US" sz="1200" dirty="0" err="1">
                          <a:solidFill>
                            <a:schemeClr val="bg2"/>
                          </a:solidFill>
                          <a:latin typeface="Arial Narrow" panose="020B0606020202030204" pitchFamily="34" charset="0"/>
                        </a:rPr>
                        <a:t>mMTC</a:t>
                      </a:r>
                      <a:r>
                        <a:rPr lang="en-US" sz="1200" baseline="0" dirty="0">
                          <a:solidFill>
                            <a:schemeClr val="bg2"/>
                          </a:solidFill>
                          <a:latin typeface="Arial Narrow" panose="020B0606020202030204" pitchFamily="34" charset="0"/>
                        </a:rPr>
                        <a:t> (</a:t>
                      </a:r>
                      <a:r>
                        <a:rPr lang="en-US" sz="1200" baseline="0" dirty="0" err="1">
                          <a:solidFill>
                            <a:schemeClr val="bg2"/>
                          </a:solidFill>
                          <a:latin typeface="Arial Narrow" panose="020B0606020202030204" pitchFamily="34" charset="0"/>
                        </a:rPr>
                        <a:t>IoT</a:t>
                      </a:r>
                      <a:r>
                        <a:rPr lang="en-US" sz="1200" baseline="0" dirty="0">
                          <a:solidFill>
                            <a:schemeClr val="bg2"/>
                          </a:solidFill>
                          <a:latin typeface="Arial Narrow" panose="020B0606020202030204" pitchFamily="34" charset="0"/>
                        </a:rPr>
                        <a:t>) </a:t>
                      </a:r>
                      <a:r>
                        <a:rPr lang="en-US" sz="1200" dirty="0">
                          <a:solidFill>
                            <a:schemeClr val="bg2"/>
                          </a:solidFill>
                          <a:latin typeface="Arial Narrow" panose="020B0606020202030204" pitchFamily="34" charset="0"/>
                        </a:rPr>
                        <a:t>standards defined in 3GPP R17</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4"/>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Base Station identification / control of DDOS attack</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5"/>
                  </a:ext>
                </a:extLst>
              </a:tr>
              <a:tr h="317740">
                <a:tc rowSpan="6">
                  <a:txBody>
                    <a:bodyPr/>
                    <a:lstStyle/>
                    <a:p>
                      <a:pPr algn="ctr"/>
                      <a:r>
                        <a:rPr lang="en-SG" sz="1200" dirty="0">
                          <a:solidFill>
                            <a:schemeClr val="bg2"/>
                          </a:solidFill>
                          <a:latin typeface="Arial Narrow" panose="020B0606020202030204" pitchFamily="34" charset="0"/>
                        </a:rPr>
                        <a:t>Core</a:t>
                      </a:r>
                      <a:br>
                        <a:rPr lang="en-SG" sz="1200" dirty="0">
                          <a:solidFill>
                            <a:schemeClr val="bg2"/>
                          </a:solidFill>
                          <a:latin typeface="Arial Narrow" panose="020B0606020202030204" pitchFamily="34" charset="0"/>
                        </a:rPr>
                      </a:br>
                      <a:r>
                        <a:rPr lang="en-SG" sz="1200" dirty="0">
                          <a:solidFill>
                            <a:schemeClr val="bg2"/>
                          </a:solidFill>
                          <a:latin typeface="Arial Narrow" panose="020B0606020202030204" pitchFamily="34" charset="0"/>
                        </a:rPr>
                        <a:t>Network</a:t>
                      </a:r>
                    </a:p>
                  </a:txBody>
                  <a:tcPr marL="91428" marR="91428" marT="45714" marB="45714" anchor="ctr">
                    <a:lnL w="12700" cap="flat" cmpd="sng" algn="ctr">
                      <a:noFill/>
                      <a:prstDash val="solid"/>
                      <a:round/>
                      <a:headEnd type="none" w="med" len="med"/>
                      <a:tailEnd type="none" w="med" len="med"/>
                    </a:lnL>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tc>
                  <a:txBody>
                    <a:bodyPr/>
                    <a:lstStyle/>
                    <a:p>
                      <a:r>
                        <a:rPr lang="en-US" sz="1200" dirty="0">
                          <a:solidFill>
                            <a:schemeClr val="bg2"/>
                          </a:solidFill>
                          <a:latin typeface="Arial Narrow" panose="020B0606020202030204" pitchFamily="34" charset="0"/>
                        </a:rPr>
                        <a:t>Enhancements to key, roaming, and transport security</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6"/>
                  </a:ext>
                </a:extLst>
              </a:tr>
              <a:tr h="317740">
                <a:tc vMerge="1">
                  <a:txBody>
                    <a:bodyPr/>
                    <a:lstStyle/>
                    <a:p>
                      <a:endParaRPr lang="en-SG" sz="1000" dirty="0">
                        <a:solidFill>
                          <a:schemeClr val="bg2"/>
                        </a:solidFill>
                      </a:endParaRPr>
                    </a:p>
                  </a:txBody>
                  <a:tcPr/>
                </a:tc>
                <a:tc>
                  <a:txBody>
                    <a:bodyPr/>
                    <a:lstStyle/>
                    <a:p>
                      <a:r>
                        <a:rPr lang="en-SG" sz="1200" dirty="0">
                          <a:solidFill>
                            <a:schemeClr val="bg2"/>
                          </a:solidFill>
                          <a:latin typeface="Arial Narrow" panose="020B0606020202030204" pitchFamily="34" charset="0"/>
                        </a:rPr>
                        <a:t>Cloud Security</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7"/>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Industry standards</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8"/>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End-to-end Service Isolation</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9"/>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Mobile Edge Computing security features</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0"/>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Slicing security</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1"/>
                  </a:ext>
                </a:extLst>
              </a:tr>
              <a:tr h="317740">
                <a:tc rowSpan="5">
                  <a:txBody>
                    <a:bodyPr/>
                    <a:lstStyle/>
                    <a:p>
                      <a:pPr algn="ctr"/>
                      <a:r>
                        <a:rPr lang="en-SG" sz="1200" dirty="0">
                          <a:solidFill>
                            <a:schemeClr val="bg2"/>
                          </a:solidFill>
                          <a:latin typeface="Arial Narrow" panose="020B0606020202030204" pitchFamily="34" charset="0"/>
                        </a:rPr>
                        <a:t>Deployment</a:t>
                      </a:r>
                      <a:br>
                        <a:rPr lang="en-SG" sz="1200" dirty="0">
                          <a:solidFill>
                            <a:schemeClr val="bg2"/>
                          </a:solidFill>
                          <a:latin typeface="Arial Narrow" panose="020B0606020202030204" pitchFamily="34" charset="0"/>
                        </a:rPr>
                      </a:br>
                      <a:r>
                        <a:rPr lang="en-SG" sz="1200" dirty="0">
                          <a:solidFill>
                            <a:schemeClr val="bg2"/>
                          </a:solidFill>
                          <a:latin typeface="Arial Narrow" panose="020B0606020202030204" pitchFamily="34" charset="0"/>
                        </a:rPr>
                        <a:t>&amp;</a:t>
                      </a:r>
                      <a:br>
                        <a:rPr lang="en-SG" sz="1200" dirty="0">
                          <a:solidFill>
                            <a:schemeClr val="bg2"/>
                          </a:solidFill>
                          <a:latin typeface="Arial Narrow" panose="020B0606020202030204" pitchFamily="34" charset="0"/>
                        </a:rPr>
                      </a:br>
                      <a:r>
                        <a:rPr lang="en-SG" sz="1200" dirty="0">
                          <a:solidFill>
                            <a:schemeClr val="bg2"/>
                          </a:solidFill>
                          <a:latin typeface="Arial Narrow" panose="020B0606020202030204" pitchFamily="34" charset="0"/>
                        </a:rPr>
                        <a:t>Operation</a:t>
                      </a:r>
                    </a:p>
                  </a:txBody>
                  <a:tcPr marL="91428" marR="91428" marT="45714" marB="45714" anchor="ctr">
                    <a:lnL w="12700" cap="flat" cmpd="sng" algn="ctr">
                      <a:noFill/>
                      <a:prstDash val="solid"/>
                      <a:round/>
                      <a:headEnd type="none" w="med" len="med"/>
                      <a:tailEnd type="none" w="med" len="med"/>
                    </a:lnL>
                    <a:lnT w="635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tcPr>
                </a:tc>
                <a:tc>
                  <a:txBody>
                    <a:bodyPr/>
                    <a:lstStyle/>
                    <a:p>
                      <a:r>
                        <a:rPr lang="en-US" sz="1200" dirty="0">
                          <a:solidFill>
                            <a:schemeClr val="bg2"/>
                          </a:solidFill>
                          <a:latin typeface="Arial Narrow" panose="020B0606020202030204" pitchFamily="34" charset="0"/>
                        </a:rPr>
                        <a:t>Security by design principles</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2"/>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Utilize NIST CSF to control key risks in live operations</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3"/>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Identify, Protect, Detect, Respond, Recover</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4"/>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Support monitoring, auditing and traceability</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635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5"/>
                  </a:ext>
                </a:extLst>
              </a:tr>
              <a:tr h="317740">
                <a:tc vMerge="1">
                  <a:txBody>
                    <a:bodyPr/>
                    <a:lstStyle/>
                    <a:p>
                      <a:endParaRPr lang="en-SG" sz="1000" dirty="0">
                        <a:solidFill>
                          <a:schemeClr val="bg2"/>
                        </a:solidFill>
                      </a:endParaRPr>
                    </a:p>
                  </a:txBody>
                  <a:tcPr/>
                </a:tc>
                <a:tc>
                  <a:txBody>
                    <a:bodyPr/>
                    <a:lstStyle/>
                    <a:p>
                      <a:r>
                        <a:rPr lang="en-US" sz="1200" dirty="0">
                          <a:solidFill>
                            <a:schemeClr val="bg2"/>
                          </a:solidFill>
                          <a:latin typeface="Arial Narrow" panose="020B0606020202030204" pitchFamily="34" charset="0"/>
                        </a:rPr>
                        <a:t>Boot/file/code integrity verification</a:t>
                      </a:r>
                    </a:p>
                  </a:txBody>
                  <a:tcPr marL="91428" marR="91428" marT="45714" marB="45714" anchor="ctr">
                    <a:lnR w="12700" cap="flat" cmpd="sng" algn="ctr">
                      <a:noFill/>
                      <a:prstDash val="solid"/>
                      <a:round/>
                      <a:headEnd type="none" w="med" len="med"/>
                      <a:tailEnd type="none" w="med" len="med"/>
                    </a:lnR>
                    <a:lnT w="6350" cap="flat" cmpd="sng" algn="ctr">
                      <a:solidFill>
                        <a:srgbClr val="00B0F0"/>
                      </a:solidFill>
                      <a:prstDash val="solid"/>
                      <a:round/>
                      <a:headEnd type="none" w="med" len="med"/>
                      <a:tailEnd type="none" w="med" len="med"/>
                    </a:lnT>
                    <a:lnB w="12700" cap="flat" cmpd="sng" algn="ctr">
                      <a:no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
        <p:nvSpPr>
          <p:cNvPr id="461" name="TextBox 52"/>
          <p:cNvSpPr txBox="1"/>
          <p:nvPr/>
        </p:nvSpPr>
        <p:spPr>
          <a:xfrm rot="16200000">
            <a:off x="-1868740" y="3207932"/>
            <a:ext cx="3214565" cy="461605"/>
          </a:xfrm>
          <a:prstGeom prst="rect">
            <a:avLst/>
          </a:prstGeom>
          <a:noFill/>
        </p:spPr>
        <p:txBody>
          <a:bodyPr wrap="none" rtlCol="0">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defTabSz="914309"/>
            <a:r>
              <a:rPr lang="en-NZ" sz="2400" dirty="0">
                <a:solidFill>
                  <a:srgbClr val="FF0000"/>
                </a:solidFill>
              </a:rPr>
              <a:t>This Slide is Animated</a:t>
            </a:r>
          </a:p>
        </p:txBody>
      </p:sp>
      <p:pic>
        <p:nvPicPr>
          <p:cNvPr id="183" name="Picture 182"/>
          <p:cNvPicPr>
            <a:picLocks noChangeAspect="1"/>
          </p:cNvPicPr>
          <p:nvPr/>
        </p:nvPicPr>
        <p:blipFill>
          <a:blip r:embed="rId5"/>
          <a:stretch>
            <a:fillRect/>
          </a:stretch>
        </p:blipFill>
        <p:spPr>
          <a:xfrm>
            <a:off x="134937" y="693490"/>
            <a:ext cx="11925300" cy="6019800"/>
          </a:xfrm>
          <a:prstGeom prst="rect">
            <a:avLst/>
          </a:prstGeom>
        </p:spPr>
      </p:pic>
      <p:sp>
        <p:nvSpPr>
          <p:cNvPr id="16" name="Title 15"/>
          <p:cNvSpPr>
            <a:spLocks noGrp="1"/>
          </p:cNvSpPr>
          <p:nvPr>
            <p:ph type="ctrTitle"/>
          </p:nvPr>
        </p:nvSpPr>
        <p:spPr/>
        <p:txBody>
          <a:bodyPr>
            <a:normAutofit/>
          </a:bodyPr>
          <a:lstStyle/>
          <a:p>
            <a:pPr algn="l"/>
            <a:r>
              <a:rPr lang="en-US" dirty="0"/>
              <a:t>Security is a Shared Responsibility…</a:t>
            </a:r>
            <a:endParaRPr lang="en-SG" dirty="0"/>
          </a:p>
        </p:txBody>
      </p:sp>
    </p:spTree>
    <p:extLst>
      <p:ext uri="{BB962C8B-B14F-4D97-AF65-F5344CB8AC3E}">
        <p14:creationId xmlns:p14="http://schemas.microsoft.com/office/powerpoint/2010/main" val="730520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 -1.31451E-6 L -0.24993 -1.31451E-6 " pathEditMode="relative" rAng="0" ptsTypes="AA">
                                      <p:cBhvr>
                                        <p:cTn id="6" dur="1000" fill="hold"/>
                                        <p:tgtEl>
                                          <p:spTgt spid="183"/>
                                        </p:tgtEl>
                                        <p:attrNameLst>
                                          <p:attrName>ppt_x</p:attrName>
                                          <p:attrName>ppt_y</p:attrName>
                                        </p:attrNameLst>
                                      </p:cBhvr>
                                      <p:rCtr x="-12497" y="0"/>
                                    </p:animMotion>
                                  </p:childTnLst>
                                </p:cTn>
                              </p:par>
                              <p:par>
                                <p:cTn id="7" presetID="6" presetClass="emph" presetSubtype="0" fill="hold" nodeType="withEffect">
                                  <p:stCondLst>
                                    <p:cond delay="0"/>
                                  </p:stCondLst>
                                  <p:childTnLst>
                                    <p:animScale>
                                      <p:cBhvr>
                                        <p:cTn id="8" dur="1000" fill="hold"/>
                                        <p:tgtEl>
                                          <p:spTgt spid="183"/>
                                        </p:tgtEl>
                                      </p:cBhvr>
                                      <p:by x="50000" y="50000"/>
                                    </p:animScale>
                                  </p:childTnLst>
                                </p:cTn>
                              </p:par>
                              <p:par>
                                <p:cTn id="9" presetID="10" presetClass="exit" presetSubtype="0" fill="hold" nodeType="withEffect">
                                  <p:stCondLst>
                                    <p:cond delay="0"/>
                                  </p:stCondLst>
                                  <p:childTnLst>
                                    <p:animEffect transition="out" filter="fade">
                                      <p:cBhvr>
                                        <p:cTn id="10" dur="750"/>
                                        <p:tgtEl>
                                          <p:spTgt spid="183"/>
                                        </p:tgtEl>
                                      </p:cBhvr>
                                    </p:animEffect>
                                    <p:set>
                                      <p:cBhvr>
                                        <p:cTn id="11" dur="1" fill="hold">
                                          <p:stCondLst>
                                            <p:cond delay="749"/>
                                          </p:stCondLst>
                                        </p:cTn>
                                        <p:tgtEl>
                                          <p:spTgt spid="183"/>
                                        </p:tgtEl>
                                        <p:attrNameLst>
                                          <p:attrName>style.visibility</p:attrName>
                                        </p:attrNameLst>
                                      </p:cBhvr>
                                      <p:to>
                                        <p:strVal val="hidden"/>
                                      </p:to>
                                    </p:set>
                                  </p:childTnLst>
                                </p:cTn>
                              </p:par>
                              <p:par>
                                <p:cTn id="12" presetID="10" presetClass="entr" presetSubtype="0" fill="hold" nodeType="withEffect">
                                  <p:stCondLst>
                                    <p:cond delay="25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childTnLst>
                                </p:cTn>
                              </p:par>
                              <p:par>
                                <p:cTn id="15" presetID="10" presetClass="entr" presetSubtype="0" fill="hold" nodeType="withEffect">
                                  <p:stCondLst>
                                    <p:cond delay="250"/>
                                  </p:stCondLst>
                                  <p:childTnLst>
                                    <p:set>
                                      <p:cBhvr>
                                        <p:cTn id="16" dur="1" fill="hold">
                                          <p:stCondLst>
                                            <p:cond delay="0"/>
                                          </p:stCondLst>
                                        </p:cTn>
                                        <p:tgtEl>
                                          <p:spTgt spid="180"/>
                                        </p:tgtEl>
                                        <p:attrNameLst>
                                          <p:attrName>style.visibility</p:attrName>
                                        </p:attrNameLst>
                                      </p:cBhvr>
                                      <p:to>
                                        <p:strVal val="visible"/>
                                      </p:to>
                                    </p:set>
                                    <p:animEffect transition="in" filter="fade">
                                      <p:cBhvr>
                                        <p:cTn id="17" dur="1000"/>
                                        <p:tgtEl>
                                          <p:spTgt spid="1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Shared Risk Management Responsibility for </a:t>
            </a:r>
            <a:r>
              <a:rPr lang="en-US" altLang="zh-CN" dirty="0" err="1"/>
              <a:t>Telcos</a:t>
            </a:r>
            <a:r>
              <a:rPr lang="en-US" altLang="zh-CN" dirty="0"/>
              <a:t> and Vendors</a:t>
            </a:r>
            <a:endParaRPr lang="en-US" dirty="0"/>
          </a:p>
        </p:txBody>
      </p:sp>
      <p:sp>
        <p:nvSpPr>
          <p:cNvPr id="3" name="Rectangle 2"/>
          <p:cNvSpPr/>
          <p:nvPr/>
        </p:nvSpPr>
        <p:spPr>
          <a:xfrm>
            <a:off x="624980" y="1197546"/>
            <a:ext cx="10369152" cy="4524315"/>
          </a:xfrm>
          <a:prstGeom prst="rect">
            <a:avLst/>
          </a:prstGeom>
        </p:spPr>
        <p:txBody>
          <a:bodyPr wrap="square">
            <a:spAutoFit/>
          </a:bodyPr>
          <a:lstStyle/>
          <a:p>
            <a:pPr marL="342900" indent="-342900">
              <a:buFont typeface="Arial" panose="020B0604020202020204" pitchFamily="34" charset="0"/>
              <a:buChar char="•"/>
            </a:pPr>
            <a:r>
              <a:rPr lang="en-US" dirty="0">
                <a:solidFill>
                  <a:schemeClr val="bg1"/>
                </a:solidFill>
              </a:rPr>
              <a:t>Emmanuel </a:t>
            </a:r>
            <a:r>
              <a:rPr lang="en-US" dirty="0" err="1">
                <a:solidFill>
                  <a:schemeClr val="bg1"/>
                </a:solidFill>
              </a:rPr>
              <a:t>Delpon</a:t>
            </a:r>
            <a:r>
              <a:rPr lang="en-US" dirty="0">
                <a:solidFill>
                  <a:schemeClr val="bg1"/>
                </a:solidFill>
              </a:rPr>
              <a:t>, Orange Group CTO:  </a:t>
            </a:r>
          </a:p>
          <a:p>
            <a:pPr marL="952536" lvl="1" indent="-342900">
              <a:buFont typeface="Courier New" panose="02070309020205020404" pitchFamily="49" charset="0"/>
              <a:buChar char="o"/>
            </a:pPr>
            <a:r>
              <a:rPr lang="en-US" dirty="0">
                <a:solidFill>
                  <a:schemeClr val="bg1"/>
                </a:solidFill>
              </a:rPr>
              <a:t>being secure means taking a full set of actions to maximize the confidentiality, integrity, and availability of our networks;</a:t>
            </a:r>
          </a:p>
          <a:p>
            <a:pPr marL="952536" lvl="1" indent="-342900">
              <a:buFont typeface="Courier New" panose="02070309020205020404" pitchFamily="49" charset="0"/>
              <a:buChar char="o"/>
            </a:pPr>
            <a:r>
              <a:rPr lang="en-US" dirty="0">
                <a:solidFill>
                  <a:schemeClr val="bg1"/>
                </a:solidFill>
              </a:rPr>
              <a:t>being secure is a shared responsibility between 3rd party service providers, </a:t>
            </a:r>
            <a:r>
              <a:rPr lang="en-US" dirty="0" err="1">
                <a:solidFill>
                  <a:schemeClr val="bg1"/>
                </a:solidFill>
              </a:rPr>
              <a:t>telcos</a:t>
            </a:r>
            <a:r>
              <a:rPr lang="en-US" dirty="0">
                <a:solidFill>
                  <a:schemeClr val="bg1"/>
                </a:solidFill>
              </a:rPr>
              <a:t>, and vendors;</a:t>
            </a:r>
          </a:p>
          <a:p>
            <a:pPr marL="952536" lvl="1" indent="-342900">
              <a:buFont typeface="Courier New" panose="02070309020205020404" pitchFamily="49" charset="0"/>
              <a:buChar char="o"/>
            </a:pPr>
            <a:r>
              <a:rPr lang="en-US" dirty="0">
                <a:solidFill>
                  <a:schemeClr val="bg1"/>
                </a:solidFill>
              </a:rPr>
              <a:t>security by design is critical;</a:t>
            </a:r>
          </a:p>
          <a:p>
            <a:pPr marL="952536" lvl="1" indent="-342900">
              <a:buFont typeface="Courier New" panose="02070309020205020404" pitchFamily="49" charset="0"/>
              <a:buChar char="o"/>
            </a:pPr>
            <a:r>
              <a:rPr lang="en-US" dirty="0">
                <a:solidFill>
                  <a:schemeClr val="bg1"/>
                </a:solidFill>
              </a:rPr>
              <a:t>security concerns of virtualized networks require a “test and learn” approach.</a:t>
            </a:r>
          </a:p>
          <a:p>
            <a:pPr marL="342900" indent="-342900">
              <a:buFont typeface="Arial" panose="020B0604020202020204" pitchFamily="34" charset="0"/>
              <a:buChar char="•"/>
            </a:pPr>
            <a:r>
              <a:rPr lang="en-US" dirty="0">
                <a:solidFill>
                  <a:schemeClr val="bg1"/>
                </a:solidFill>
              </a:rPr>
              <a:t>5G Network security solution coverage: </a:t>
            </a:r>
          </a:p>
          <a:p>
            <a:pPr marL="952536" lvl="1" indent="-342900">
              <a:buFont typeface="Courier New" panose="02070309020205020404" pitchFamily="49" charset="0"/>
              <a:buChar char="o"/>
            </a:pPr>
            <a:r>
              <a:rPr lang="en-US" dirty="0">
                <a:solidFill>
                  <a:schemeClr val="bg1"/>
                </a:solidFill>
              </a:rPr>
              <a:t>security in standards, </a:t>
            </a:r>
          </a:p>
          <a:p>
            <a:pPr marL="952536" lvl="1" indent="-342900">
              <a:buFont typeface="Courier New" panose="02070309020205020404" pitchFamily="49" charset="0"/>
              <a:buChar char="o"/>
            </a:pPr>
            <a:r>
              <a:rPr lang="en-US" dirty="0">
                <a:solidFill>
                  <a:schemeClr val="bg1"/>
                </a:solidFill>
              </a:rPr>
              <a:t>security in equipment, and</a:t>
            </a:r>
          </a:p>
          <a:p>
            <a:pPr marL="952536" lvl="1" indent="-342900">
              <a:buFont typeface="Courier New" panose="02070309020205020404" pitchFamily="49" charset="0"/>
              <a:buChar char="o"/>
            </a:pPr>
            <a:r>
              <a:rPr lang="en-US" dirty="0">
                <a:solidFill>
                  <a:schemeClr val="bg1"/>
                </a:solidFill>
              </a:rPr>
              <a:t>security in deployment security. </a:t>
            </a:r>
          </a:p>
        </p:txBody>
      </p:sp>
    </p:spTree>
    <p:extLst>
      <p:ext uri="{BB962C8B-B14F-4D97-AF65-F5344CB8AC3E}">
        <p14:creationId xmlns:p14="http://schemas.microsoft.com/office/powerpoint/2010/main" val="42887722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Shared Risk Management Responsibility for </a:t>
            </a:r>
            <a:r>
              <a:rPr lang="en-US" altLang="zh-CN" dirty="0" err="1"/>
              <a:t>Telcos</a:t>
            </a:r>
            <a:r>
              <a:rPr lang="en-US" altLang="zh-CN" dirty="0"/>
              <a:t> and Vendors (continued)</a:t>
            </a:r>
            <a:endParaRPr lang="en-US" dirty="0"/>
          </a:p>
        </p:txBody>
      </p:sp>
      <p:graphicFrame>
        <p:nvGraphicFramePr>
          <p:cNvPr id="4" name="Table 3">
            <a:extLst>
              <a:ext uri="{FF2B5EF4-FFF2-40B4-BE49-F238E27FC236}">
                <a16:creationId xmlns:a16="http://schemas.microsoft.com/office/drawing/2014/main" id="{604362C2-C80E-4830-8169-1BAF41C1A18D}"/>
              </a:ext>
            </a:extLst>
          </p:cNvPr>
          <p:cNvGraphicFramePr>
            <a:graphicFrameLocks noGrp="1"/>
          </p:cNvGraphicFramePr>
          <p:nvPr>
            <p:extLst>
              <p:ext uri="{D42A27DB-BD31-4B8C-83A1-F6EECF244321}">
                <p14:modId xmlns:p14="http://schemas.microsoft.com/office/powerpoint/2010/main" val="3461333769"/>
              </p:ext>
            </p:extLst>
          </p:nvPr>
        </p:nvGraphicFramePr>
        <p:xfrm>
          <a:off x="486887" y="1554005"/>
          <a:ext cx="11160000" cy="5044141"/>
        </p:xfrm>
        <a:graphic>
          <a:graphicData uri="http://schemas.openxmlformats.org/drawingml/2006/table">
            <a:tbl>
              <a:tblPr firstRow="1" bandRow="1">
                <a:tableStyleId>{5C22544A-7EE6-4342-B048-85BDC9FD1C3A}</a:tableStyleId>
              </a:tblPr>
              <a:tblGrid>
                <a:gridCol w="7914956">
                  <a:extLst>
                    <a:ext uri="{9D8B030D-6E8A-4147-A177-3AD203B41FA5}">
                      <a16:colId xmlns:a16="http://schemas.microsoft.com/office/drawing/2014/main" val="2099564102"/>
                    </a:ext>
                  </a:extLst>
                </a:gridCol>
                <a:gridCol w="3245044">
                  <a:extLst>
                    <a:ext uri="{9D8B030D-6E8A-4147-A177-3AD203B41FA5}">
                      <a16:colId xmlns:a16="http://schemas.microsoft.com/office/drawing/2014/main" val="943396013"/>
                    </a:ext>
                  </a:extLst>
                </a:gridCol>
              </a:tblGrid>
              <a:tr h="5044141">
                <a:tc>
                  <a:txBody>
                    <a:bodyPr/>
                    <a:lstStyle/>
                    <a:p>
                      <a:pPr marL="0" indent="0" defTabSz="1218906">
                        <a:buFont typeface="Arial" panose="020B0604020202020204" pitchFamily="34" charset="0"/>
                        <a:buNone/>
                      </a:pPr>
                      <a:r>
                        <a:rPr lang="en-US" sz="1600" dirty="0">
                          <a:solidFill>
                            <a:prstClr val="black"/>
                          </a:solidFill>
                        </a:rPr>
                        <a:t>Formally obtain control of the network for operations</a:t>
                      </a:r>
                    </a:p>
                    <a:p>
                      <a:pPr marL="0" indent="0" defTabSz="1218906">
                        <a:buFont typeface="Arial" panose="020B0604020202020204" pitchFamily="34" charset="0"/>
                        <a:buNone/>
                      </a:pPr>
                      <a:r>
                        <a:rPr lang="en-US" sz="1600" dirty="0">
                          <a:solidFill>
                            <a:prstClr val="black"/>
                          </a:solidFill>
                        </a:rPr>
                        <a:t>Operations of the network</a:t>
                      </a:r>
                    </a:p>
                    <a:p>
                      <a:pPr marL="0" indent="0" defTabSz="1218906">
                        <a:buFont typeface="Arial" panose="020B0604020202020204" pitchFamily="34" charset="0"/>
                        <a:buNone/>
                      </a:pPr>
                      <a:r>
                        <a:rPr lang="en-US" sz="1600" i="1" dirty="0">
                          <a:solidFill>
                            <a:prstClr val="black"/>
                          </a:solidFill>
                        </a:rPr>
                        <a:t>Request support from Huawei through traceable channels</a:t>
                      </a:r>
                    </a:p>
                    <a:p>
                      <a:pPr marL="0" indent="0" defTabSz="1218906">
                        <a:buFont typeface="Arial" panose="020B0604020202020204" pitchFamily="34" charset="0"/>
                        <a:buNone/>
                      </a:pPr>
                      <a:r>
                        <a:rPr lang="en-US" sz="1600" dirty="0">
                          <a:solidFill>
                            <a:prstClr val="black"/>
                          </a:solidFill>
                        </a:rPr>
                        <a:t>Implement various security measures such as:</a:t>
                      </a:r>
                    </a:p>
                    <a:p>
                      <a:pPr marL="511175" lvl="1" indent="-285750" defTabSz="914309">
                        <a:buFontTx/>
                        <a:buAutoNum type="arabicPeriod"/>
                      </a:pPr>
                      <a:r>
                        <a:rPr lang="en-US" sz="1600" dirty="0">
                          <a:solidFill>
                            <a:srgbClr val="000000"/>
                          </a:solidFill>
                        </a:rPr>
                        <a:t>Operational: systematic management of network and information systems,</a:t>
                      </a:r>
                    </a:p>
                    <a:p>
                      <a:pPr marL="511175" lvl="1" indent="-285750" defTabSz="914309">
                        <a:buFontTx/>
                        <a:buAutoNum type="arabicPeriod"/>
                      </a:pPr>
                      <a:r>
                        <a:rPr lang="en-US" sz="1600" dirty="0">
                          <a:solidFill>
                            <a:srgbClr val="000000"/>
                          </a:solidFill>
                        </a:rPr>
                        <a:t>Operational: </a:t>
                      </a:r>
                      <a:r>
                        <a:rPr lang="en-US" sz="1600" dirty="0">
                          <a:solidFill>
                            <a:srgbClr val="141DA8"/>
                          </a:solidFill>
                        </a:rPr>
                        <a:t>physical</a:t>
                      </a:r>
                      <a:r>
                        <a:rPr lang="en-US" sz="1600" dirty="0">
                          <a:solidFill>
                            <a:srgbClr val="000000"/>
                          </a:solidFill>
                        </a:rPr>
                        <a:t> and environmental security</a:t>
                      </a:r>
                    </a:p>
                    <a:p>
                      <a:pPr marL="511175" lvl="1" indent="-285750" defTabSz="914309">
                        <a:buFontTx/>
                        <a:buAutoNum type="arabicPeriod"/>
                      </a:pPr>
                      <a:r>
                        <a:rPr lang="en-US" sz="1600" dirty="0">
                          <a:solidFill>
                            <a:srgbClr val="000000"/>
                          </a:solidFill>
                        </a:rPr>
                        <a:t>Operational: The security of supplies (Supply Chain Security Process)</a:t>
                      </a:r>
                    </a:p>
                    <a:p>
                      <a:pPr marL="511175" lvl="1" indent="-285750" defTabSz="511175">
                        <a:buFontTx/>
                        <a:buAutoNum type="arabicPeriod"/>
                      </a:pPr>
                      <a:r>
                        <a:rPr lang="en-US" sz="1600" dirty="0">
                          <a:solidFill>
                            <a:srgbClr val="000000"/>
                          </a:solidFill>
                        </a:rPr>
                        <a:t>Operational &amp; Technological: access controls to network and information systems </a:t>
                      </a:r>
                    </a:p>
                    <a:p>
                      <a:pPr marL="628650" lvl="2" indent="-165100" defTabSz="511175">
                        <a:buFont typeface="Wingdings" panose="05000000000000000000" pitchFamily="2" charset="2"/>
                        <a:buChar char="Ø"/>
                      </a:pPr>
                      <a:r>
                        <a:rPr lang="en-US" sz="1600" dirty="0">
                          <a:solidFill>
                            <a:srgbClr val="141DA8"/>
                          </a:solidFill>
                        </a:rPr>
                        <a:t>restricted based on business and security requirements</a:t>
                      </a:r>
                    </a:p>
                    <a:p>
                      <a:pPr marL="511175" lvl="1" indent="-285750" defTabSz="914309">
                        <a:buFontTx/>
                        <a:buAutoNum type="arabicPeriod"/>
                      </a:pPr>
                      <a:r>
                        <a:rPr lang="en-US" sz="1600" dirty="0">
                          <a:solidFill>
                            <a:srgbClr val="000000"/>
                          </a:solidFill>
                        </a:rPr>
                        <a:t>Operational &amp; Technological: </a:t>
                      </a:r>
                      <a:r>
                        <a:rPr lang="en-US" sz="1600" dirty="0">
                          <a:solidFill>
                            <a:prstClr val="black"/>
                          </a:solidFill>
                        </a:rPr>
                        <a:t>incident handling, anomaly detection capabilities.</a:t>
                      </a:r>
                    </a:p>
                    <a:p>
                      <a:pPr marL="511175" lvl="1" indent="-285750" defTabSz="914309">
                        <a:buFontTx/>
                        <a:buAutoNum type="arabicPeriod"/>
                      </a:pPr>
                      <a:r>
                        <a:rPr lang="en-US" sz="1600" dirty="0">
                          <a:solidFill>
                            <a:srgbClr val="000000"/>
                          </a:solidFill>
                        </a:rPr>
                        <a:t>Operational: </a:t>
                      </a:r>
                      <a:r>
                        <a:rPr lang="en-US" sz="1600" dirty="0">
                          <a:solidFill>
                            <a:srgbClr val="141DA8"/>
                          </a:solidFill>
                        </a:rPr>
                        <a:t>identifying weaknesses and vulnerabilities in the Information system</a:t>
                      </a:r>
                    </a:p>
                    <a:p>
                      <a:pPr marL="511175" lvl="1" indent="-285750" defTabSz="914309">
                        <a:buFontTx/>
                        <a:buAutoNum type="arabicPeriod"/>
                      </a:pPr>
                      <a:r>
                        <a:rPr lang="en-US" sz="1600" dirty="0">
                          <a:solidFill>
                            <a:srgbClr val="000000"/>
                          </a:solidFill>
                        </a:rPr>
                        <a:t>Operational: Business continuity management</a:t>
                      </a:r>
                    </a:p>
                    <a:p>
                      <a:pPr marL="747713" lvl="2" indent="-236538" defTabSz="914309">
                        <a:buFont typeface="Wingdings" panose="05000000000000000000" pitchFamily="2" charset="2"/>
                        <a:buChar char="Ø"/>
                      </a:pPr>
                      <a:r>
                        <a:rPr lang="en-US" sz="1600" dirty="0">
                          <a:solidFill>
                            <a:srgbClr val="000000"/>
                          </a:solidFill>
                        </a:rPr>
                        <a:t>establishment and the use of contingency plans</a:t>
                      </a:r>
                    </a:p>
                    <a:p>
                      <a:pPr marL="747713" lvl="2" indent="-236538" defTabSz="914309">
                        <a:buFont typeface="Wingdings" panose="05000000000000000000" pitchFamily="2" charset="2"/>
                        <a:buChar char="Ø"/>
                      </a:pPr>
                      <a:r>
                        <a:rPr lang="en-US" sz="1600" dirty="0">
                          <a:solidFill>
                            <a:srgbClr val="000000"/>
                          </a:solidFill>
                        </a:rPr>
                        <a:t>disaster recovery capabilities</a:t>
                      </a:r>
                    </a:p>
                    <a:p>
                      <a:pPr marL="511175" lvl="1" indent="-285750" defTabSz="914309">
                        <a:buFontTx/>
                        <a:buAutoNum type="arabicPeriod"/>
                      </a:pPr>
                      <a:r>
                        <a:rPr lang="en-US" sz="1600" dirty="0">
                          <a:solidFill>
                            <a:srgbClr val="000000"/>
                          </a:solidFill>
                        </a:rPr>
                        <a:t>Operational &amp; Technical: </a:t>
                      </a:r>
                      <a:r>
                        <a:rPr lang="en-US" sz="1600" dirty="0">
                          <a:solidFill>
                            <a:srgbClr val="141DA8"/>
                          </a:solidFill>
                        </a:rPr>
                        <a:t>monitoring, auditing and testing policies</a:t>
                      </a:r>
                      <a:endParaRPr lang="en-US" sz="1600" dirty="0">
                        <a:solidFill>
                          <a:srgbClr val="000000"/>
                        </a:solidFill>
                      </a:endParaRPr>
                    </a:p>
                    <a:p>
                      <a:pPr marL="511175" lvl="1" indent="-285750" defTabSz="914309">
                        <a:buFontTx/>
                        <a:buAutoNum type="arabicPeriod"/>
                      </a:pPr>
                      <a:r>
                        <a:rPr lang="en-US" sz="1600" dirty="0">
                          <a:solidFill>
                            <a:srgbClr val="000000"/>
                          </a:solidFill>
                        </a:rPr>
                        <a:t>Operational &amp; Technological: Verify compliance with the security elements</a:t>
                      </a:r>
                    </a:p>
                  </a:txBody>
                  <a:tcPr/>
                </a:tc>
                <a:tc>
                  <a:txBody>
                    <a:bodyPr/>
                    <a:lstStyle/>
                    <a:p>
                      <a:pPr marL="0" indent="0" defTabSz="1218906">
                        <a:buFont typeface="Arial" panose="020B0604020202020204" pitchFamily="34" charset="0"/>
                        <a:buNone/>
                      </a:pPr>
                      <a:r>
                        <a:rPr lang="en-US" sz="1600" dirty="0">
                          <a:solidFill>
                            <a:prstClr val="black"/>
                          </a:solidFill>
                        </a:rPr>
                        <a:t>Manufacturing of Products</a:t>
                      </a:r>
                    </a:p>
                    <a:p>
                      <a:pPr marL="228600" indent="-228600" defTabSz="1218906">
                        <a:buFont typeface="Arial" panose="020B0604020202020204" pitchFamily="34" charset="0"/>
                        <a:buChar char="•"/>
                      </a:pPr>
                      <a:r>
                        <a:rPr lang="en-US" sz="1600" dirty="0">
                          <a:solidFill>
                            <a:prstClr val="black"/>
                          </a:solidFill>
                        </a:rPr>
                        <a:t>Verification of Security of Products</a:t>
                      </a:r>
                    </a:p>
                    <a:p>
                      <a:pPr marL="228600" indent="-228600" defTabSz="1218906">
                        <a:buFont typeface="Arial" panose="020B0604020202020204" pitchFamily="34" charset="0"/>
                        <a:buChar char="•"/>
                      </a:pPr>
                      <a:r>
                        <a:rPr lang="en-US" sz="1600" dirty="0">
                          <a:solidFill>
                            <a:prstClr val="black"/>
                          </a:solidFill>
                        </a:rPr>
                        <a:t>Installation of devices into the network (no access to user data)</a:t>
                      </a:r>
                    </a:p>
                    <a:p>
                      <a:pPr marL="228600" indent="-228600" defTabSz="1218906">
                        <a:buFont typeface="Arial" panose="020B0604020202020204" pitchFamily="34" charset="0"/>
                        <a:buChar char="•"/>
                      </a:pPr>
                      <a:r>
                        <a:rPr lang="en-US" sz="1600" dirty="0">
                          <a:solidFill>
                            <a:prstClr val="black"/>
                          </a:solidFill>
                        </a:rPr>
                        <a:t>Handover the network to the operator after acceptance. (Clear handover process with guidance to reset all accounts and access rights)</a:t>
                      </a:r>
                    </a:p>
                    <a:p>
                      <a:pPr marL="228600" indent="-228600" defTabSz="1218906">
                        <a:buFont typeface="Arial" panose="020B0604020202020204" pitchFamily="34" charset="0"/>
                        <a:buChar char="•"/>
                      </a:pPr>
                      <a:r>
                        <a:rPr lang="en-US" sz="1600" dirty="0">
                          <a:solidFill>
                            <a:prstClr val="black"/>
                          </a:solidFill>
                        </a:rPr>
                        <a:t>Provide local / remote support based on explicit request and authorization of operator</a:t>
                      </a:r>
                    </a:p>
                    <a:p>
                      <a:pPr marL="228600" indent="-228600" defTabSz="1218906">
                        <a:buFont typeface="Arial" panose="020B0604020202020204" pitchFamily="34" charset="0"/>
                        <a:buChar char="•"/>
                      </a:pPr>
                      <a:r>
                        <a:rPr lang="en-US" sz="1600" dirty="0">
                          <a:solidFill>
                            <a:prstClr val="black"/>
                          </a:solidFill>
                        </a:rPr>
                        <a:t>All remote access and actions are being tracked and traced by Huawei. </a:t>
                      </a:r>
                    </a:p>
                    <a:p>
                      <a:endParaRPr lang="en-US" sz="1600" dirty="0"/>
                    </a:p>
                  </a:txBody>
                  <a:tcPr/>
                </a:tc>
                <a:extLst>
                  <a:ext uri="{0D108BD9-81ED-4DB2-BD59-A6C34878D82A}">
                    <a16:rowId xmlns:a16="http://schemas.microsoft.com/office/drawing/2014/main" val="1497393004"/>
                  </a:ext>
                </a:extLst>
              </a:tr>
            </a:tbl>
          </a:graphicData>
        </a:graphic>
      </p:graphicFrame>
      <p:graphicFrame>
        <p:nvGraphicFramePr>
          <p:cNvPr id="5" name="Table 4">
            <a:extLst>
              <a:ext uri="{FF2B5EF4-FFF2-40B4-BE49-F238E27FC236}">
                <a16:creationId xmlns:a16="http://schemas.microsoft.com/office/drawing/2014/main" id="{3A3E94C9-39A6-4D24-A7BA-D7F052EAF383}"/>
              </a:ext>
            </a:extLst>
          </p:cNvPr>
          <p:cNvGraphicFramePr>
            <a:graphicFrameLocks noGrp="1"/>
          </p:cNvGraphicFramePr>
          <p:nvPr>
            <p:extLst>
              <p:ext uri="{D42A27DB-BD31-4B8C-83A1-F6EECF244321}">
                <p14:modId xmlns:p14="http://schemas.microsoft.com/office/powerpoint/2010/main" val="4029290455"/>
              </p:ext>
            </p:extLst>
          </p:nvPr>
        </p:nvGraphicFramePr>
        <p:xfrm>
          <a:off x="486888" y="1207229"/>
          <a:ext cx="11190700" cy="370840"/>
        </p:xfrm>
        <a:graphic>
          <a:graphicData uri="http://schemas.openxmlformats.org/drawingml/2006/table">
            <a:tbl>
              <a:tblPr firstRow="1" bandRow="1">
                <a:tableStyleId>{5C22544A-7EE6-4342-B048-85BDC9FD1C3A}</a:tableStyleId>
              </a:tblPr>
              <a:tblGrid>
                <a:gridCol w="7914955">
                  <a:extLst>
                    <a:ext uri="{9D8B030D-6E8A-4147-A177-3AD203B41FA5}">
                      <a16:colId xmlns:a16="http://schemas.microsoft.com/office/drawing/2014/main" val="1672476671"/>
                    </a:ext>
                  </a:extLst>
                </a:gridCol>
                <a:gridCol w="3275745">
                  <a:extLst>
                    <a:ext uri="{9D8B030D-6E8A-4147-A177-3AD203B41FA5}">
                      <a16:colId xmlns:a16="http://schemas.microsoft.com/office/drawing/2014/main" val="3980475015"/>
                    </a:ext>
                  </a:extLst>
                </a:gridCol>
              </a:tblGrid>
              <a:tr h="370840">
                <a:tc>
                  <a:txBody>
                    <a:bodyPr/>
                    <a:lstStyle/>
                    <a:p>
                      <a:pPr algn="ctr"/>
                      <a:r>
                        <a:rPr lang="en-US" sz="1800" b="1" dirty="0">
                          <a:solidFill>
                            <a:schemeClr val="tx1"/>
                          </a:solidFill>
                        </a:rPr>
                        <a:t>TELCOS</a:t>
                      </a:r>
                    </a:p>
                  </a:txBody>
                  <a:tcPr/>
                </a:tc>
                <a:tc>
                  <a:txBody>
                    <a:bodyPr/>
                    <a:lstStyle/>
                    <a:p>
                      <a:pPr algn="ctr"/>
                      <a:r>
                        <a:rPr lang="en-US" sz="1800" dirty="0">
                          <a:solidFill>
                            <a:schemeClr val="tx1"/>
                          </a:solidFill>
                        </a:rPr>
                        <a:t>VENDORS</a:t>
                      </a:r>
                    </a:p>
                  </a:txBody>
                  <a:tcPr/>
                </a:tc>
                <a:extLst>
                  <a:ext uri="{0D108BD9-81ED-4DB2-BD59-A6C34878D82A}">
                    <a16:rowId xmlns:a16="http://schemas.microsoft.com/office/drawing/2014/main" val="2441302433"/>
                  </a:ext>
                </a:extLst>
              </a:tr>
            </a:tbl>
          </a:graphicData>
        </a:graphic>
      </p:graphicFrame>
    </p:spTree>
    <p:extLst>
      <p:ext uri="{BB962C8B-B14F-4D97-AF65-F5344CB8AC3E}">
        <p14:creationId xmlns:p14="http://schemas.microsoft.com/office/powerpoint/2010/main" val="42690877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697587" y="5518026"/>
            <a:ext cx="10800000" cy="523152"/>
          </a:xfrm>
          <a:prstGeom prst="rect">
            <a:avLst/>
          </a:prstGeom>
          <a:gradFill>
            <a:gsLst>
              <a:gs pos="0">
                <a:srgbClr val="0070C0">
                  <a:alpha val="40000"/>
                </a:srgbClr>
              </a:gs>
              <a:gs pos="100000">
                <a:srgbClr val="0070C0">
                  <a:alpha val="0"/>
                </a:srgbClr>
              </a:gs>
            </a:gsLst>
            <a:lin ang="16200000" scaled="1"/>
          </a:gradFill>
        </p:spPr>
        <p:txBody>
          <a:bodyPr wrap="square" rtlCol="0">
            <a:noAutofit/>
          </a:bodyPr>
          <a:lstStyle/>
          <a:p>
            <a:pPr algn="ctr" fontAlgn="ctr"/>
            <a:r>
              <a:rPr sz="1400" dirty="0">
                <a:solidFill>
                  <a:srgbClr val="FFC000"/>
                </a:solidFill>
                <a:latin typeface="Arial" panose="020B0604020202020204" pitchFamily="34" charset="0"/>
              </a:rPr>
              <a:t>Stakeholders closely work with each other in security standards, verification system, and security technology innovations to improve NESAS &amp; SCAS and strive to establish a trust system based on facts and verification.</a:t>
            </a:r>
            <a:endParaRPr lang="zh-CN" altLang="en-US" dirty="0">
              <a:solidFill>
                <a:srgbClr val="FFC000"/>
              </a:solidFill>
              <a:latin typeface="Arial" panose="020B0604020202020204" pitchFamily="34" charset="0"/>
            </a:endParaRPr>
          </a:p>
        </p:txBody>
      </p:sp>
      <p:graphicFrame>
        <p:nvGraphicFramePr>
          <p:cNvPr id="4" name="Table 3"/>
          <p:cNvGraphicFramePr>
            <a:graphicFrameLocks noGrp="1"/>
          </p:cNvGraphicFramePr>
          <p:nvPr/>
        </p:nvGraphicFramePr>
        <p:xfrm>
          <a:off x="7537747" y="3688075"/>
          <a:ext cx="3806485" cy="1222668"/>
        </p:xfrm>
        <a:graphic>
          <a:graphicData uri="http://schemas.openxmlformats.org/drawingml/2006/table">
            <a:tbl>
              <a:tblPr firstRow="1" bandRow="1">
                <a:tableStyleId>{72833802-FEF1-4C79-8D5D-14CF1EAF98D9}</a:tableStyleId>
              </a:tblPr>
              <a:tblGrid>
                <a:gridCol w="2862391">
                  <a:extLst>
                    <a:ext uri="{9D8B030D-6E8A-4147-A177-3AD203B41FA5}">
                      <a16:colId xmlns:a16="http://schemas.microsoft.com/office/drawing/2014/main" val="20000"/>
                    </a:ext>
                  </a:extLst>
                </a:gridCol>
                <a:gridCol w="944094">
                  <a:extLst>
                    <a:ext uri="{9D8B030D-6E8A-4147-A177-3AD203B41FA5}">
                      <a16:colId xmlns:a16="http://schemas.microsoft.com/office/drawing/2014/main" val="20001"/>
                    </a:ext>
                  </a:extLst>
                </a:gridCol>
              </a:tblGrid>
              <a:tr h="304760">
                <a:tc>
                  <a:txBody>
                    <a:bodyPr/>
                    <a:lstStyle/>
                    <a:p>
                      <a:pPr marL="0" indent="0" algn="ctr" defTabSz="914478" rtl="0" eaLnBrk="1" fontAlgn="ctr" latinLnBrk="0" hangingPunct="1">
                        <a:lnSpc>
                          <a:spcPct val="100000"/>
                        </a:lnSpc>
                        <a:buFont typeface="Arial" panose="020B0604020202020204" pitchFamily="34" charset="0"/>
                        <a:buNone/>
                      </a:pPr>
                      <a:r>
                        <a:rPr lang="en-NZ" sz="1400" b="1" dirty="0">
                          <a:solidFill>
                            <a:srgbClr val="FFC000"/>
                          </a:solidFill>
                          <a:latin typeface="Arial" panose="020B0604020202020204" pitchFamily="34" charset="0"/>
                        </a:rPr>
                        <a:t>Accredited Companies</a:t>
                      </a:r>
                      <a:endParaRPr lang="zh-CN" altLang="en-US" sz="1400" b="1" kern="1200" dirty="0">
                        <a:solidFill>
                          <a:srgbClr val="FFC000"/>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gradFill>
                      <a:gsLst>
                        <a:gs pos="0">
                          <a:srgbClr val="0070C0">
                            <a:alpha val="40000"/>
                          </a:srgbClr>
                        </a:gs>
                        <a:gs pos="100000">
                          <a:srgbClr val="0070C0">
                            <a:alpha val="0"/>
                          </a:srgbClr>
                        </a:gs>
                      </a:gsLst>
                      <a:lin ang="16200000" scaled="1"/>
                    </a:gradFill>
                  </a:tcPr>
                </a:tc>
                <a:tc>
                  <a:txBody>
                    <a:bodyPr/>
                    <a:lstStyle/>
                    <a:p>
                      <a:pPr marL="0" indent="0" algn="ctr" defTabSz="914478" rtl="0" eaLnBrk="1" fontAlgn="ctr" latinLnBrk="0" hangingPunct="1">
                        <a:lnSpc>
                          <a:spcPct val="100000"/>
                        </a:lnSpc>
                        <a:buFont typeface="Arial" panose="020B0604020202020204" pitchFamily="34" charset="0"/>
                        <a:buNone/>
                      </a:pPr>
                      <a:r>
                        <a:rPr lang="en-NZ" sz="1400" b="1" dirty="0">
                          <a:solidFill>
                            <a:srgbClr val="FFC000"/>
                          </a:solidFill>
                          <a:latin typeface="Arial" panose="020B0604020202020204" pitchFamily="34" charset="0"/>
                        </a:rPr>
                        <a:t>Country</a:t>
                      </a:r>
                      <a:endParaRPr lang="zh-CN" altLang="en-US" sz="1400" b="1" kern="1200" dirty="0">
                        <a:solidFill>
                          <a:srgbClr val="FFC000"/>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gradFill>
                      <a:gsLst>
                        <a:gs pos="0">
                          <a:srgbClr val="0070C0">
                            <a:alpha val="40000"/>
                          </a:srgbClr>
                        </a:gs>
                        <a:gs pos="100000">
                          <a:srgbClr val="0070C0">
                            <a:alpha val="0"/>
                          </a:srgbClr>
                        </a:gs>
                      </a:gsLst>
                      <a:lin ang="16200000" scaled="1"/>
                    </a:gradFill>
                  </a:tcPr>
                </a:tc>
                <a:extLst>
                  <a:ext uri="{0D108BD9-81ED-4DB2-BD59-A6C34878D82A}">
                    <a16:rowId xmlns:a16="http://schemas.microsoft.com/office/drawing/2014/main" val="10000"/>
                  </a:ext>
                </a:extLst>
              </a:tr>
              <a:tr h="305960">
                <a:tc>
                  <a:txBody>
                    <a:bodyPr/>
                    <a:lstStyle/>
                    <a:p>
                      <a:pPr marL="609722" lvl="1" indent="0" algn="l" defTabSz="914478" rtl="0" eaLnBrk="1" fontAlgn="ctr" latinLnBrk="0" hangingPunct="1">
                        <a:lnSpc>
                          <a:spcPct val="100000"/>
                        </a:lnSpc>
                        <a:buFont typeface="Arial" panose="020B0604020202020204" pitchFamily="34" charset="0"/>
                        <a:buNone/>
                        <a:tabLst>
                          <a:tab pos="1619250" algn="l"/>
                        </a:tabLst>
                      </a:pPr>
                      <a:r>
                        <a:rPr lang="en-NZ" sz="1400" dirty="0">
                          <a:solidFill>
                            <a:schemeClr val="bg2"/>
                          </a:solidFill>
                          <a:latin typeface="Arial" panose="020B0604020202020204" pitchFamily="34" charset="0"/>
                        </a:rPr>
                        <a:t>ATSEC 	(Auditor)</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Germany</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10001"/>
                  </a:ext>
                </a:extLst>
              </a:tr>
              <a:tr h="305960">
                <a:tc>
                  <a:txBody>
                    <a:bodyPr/>
                    <a:lstStyle/>
                    <a:p>
                      <a:pPr marL="609722" marR="0" lvl="1" indent="0" algn="l" defTabSz="914478" rtl="0" eaLnBrk="1" fontAlgn="ctr" latinLnBrk="0" hangingPunct="1">
                        <a:lnSpc>
                          <a:spcPct val="100000"/>
                        </a:lnSpc>
                        <a:spcBef>
                          <a:spcPts val="0"/>
                        </a:spcBef>
                        <a:spcAft>
                          <a:spcPts val="0"/>
                        </a:spcAft>
                        <a:buClrTx/>
                        <a:buSzTx/>
                        <a:buFont typeface="Arial" panose="020B0604020202020204" pitchFamily="34" charset="0"/>
                        <a:buNone/>
                        <a:tabLst>
                          <a:tab pos="1619250" algn="l"/>
                        </a:tabLst>
                        <a:defRPr/>
                      </a:pPr>
                      <a:r>
                        <a:rPr lang="en-NZ" sz="1400" dirty="0">
                          <a:solidFill>
                            <a:schemeClr val="bg2"/>
                          </a:solidFill>
                          <a:latin typeface="Arial" panose="020B0604020202020204" pitchFamily="34" charset="0"/>
                        </a:rPr>
                        <a:t>NCC Group	(Auditor)</a:t>
                      </a: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lang="en-NZ" altLang="zh-CN" sz="1400" b="0" kern="1200" dirty="0">
                          <a:solidFill>
                            <a:schemeClr val="bg2"/>
                          </a:solidFill>
                          <a:latin typeface="Arial" panose="020B0604020202020204" pitchFamily="34" charset="0"/>
                          <a:ea typeface="+mn-ea"/>
                          <a:cs typeface="+mn-cs"/>
                        </a:rPr>
                        <a:t>UK</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2"/>
                  </a:ext>
                </a:extLst>
              </a:tr>
              <a:tr h="305960">
                <a:tc>
                  <a:txBody>
                    <a:bodyPr/>
                    <a:lstStyle/>
                    <a:p>
                      <a:pPr marL="609722" marR="0" lvl="1" indent="0" algn="l" defTabSz="914478" rtl="0" eaLnBrk="1" fontAlgn="ctr" latinLnBrk="0" hangingPunct="1">
                        <a:lnSpc>
                          <a:spcPct val="100000"/>
                        </a:lnSpc>
                        <a:spcBef>
                          <a:spcPts val="0"/>
                        </a:spcBef>
                        <a:spcAft>
                          <a:spcPts val="0"/>
                        </a:spcAft>
                        <a:buClrTx/>
                        <a:buSzTx/>
                        <a:buFont typeface="Arial" panose="020B0604020202020204" pitchFamily="34" charset="0"/>
                        <a:buNone/>
                        <a:tabLst>
                          <a:tab pos="1619250" algn="l"/>
                        </a:tabLst>
                        <a:defRPr/>
                      </a:pPr>
                      <a:r>
                        <a:rPr lang="en-NZ" sz="1400" dirty="0" err="1">
                          <a:solidFill>
                            <a:schemeClr val="bg2"/>
                          </a:solidFill>
                          <a:latin typeface="Arial" panose="020B0604020202020204" pitchFamily="34" charset="0"/>
                        </a:rPr>
                        <a:t>Epoche</a:t>
                      </a:r>
                      <a:r>
                        <a:rPr lang="en-NZ" sz="1400" dirty="0">
                          <a:solidFill>
                            <a:schemeClr val="bg2"/>
                          </a:solidFill>
                          <a:latin typeface="Arial" panose="020B0604020202020204" pitchFamily="34" charset="0"/>
                        </a:rPr>
                        <a:t> 	(Test Lab)</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Spain</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2" name="矩形 1"/>
          <p:cNvSpPr/>
          <p:nvPr/>
        </p:nvSpPr>
        <p:spPr bwMode="auto">
          <a:xfrm>
            <a:off x="1991507" y="834600"/>
            <a:ext cx="3287550" cy="413393"/>
          </a:xfrm>
          <a:prstGeom prst="rect">
            <a:avLst/>
          </a:prstGeom>
          <a:gradFill>
            <a:gsLst>
              <a:gs pos="0">
                <a:srgbClr val="0070C0">
                  <a:alpha val="40000"/>
                </a:srgbClr>
              </a:gs>
              <a:gs pos="100000">
                <a:srgbClr val="0070C0">
                  <a:alpha val="0"/>
                </a:srgbClr>
              </a:gs>
            </a:gsLst>
            <a:lin ang="16200000" scaled="1"/>
          </a:gradFill>
          <a:ln w="12700" cap="flat" cmpd="sng" algn="ctr">
            <a:solidFill>
              <a:srgbClr val="00B0F0"/>
            </a:solidFill>
            <a:prstDash val="solid"/>
            <a:round/>
            <a:headEnd type="none" w="med" len="med"/>
            <a:tailEnd type="none" w="med" len="med"/>
          </a:ln>
          <a:effectLst/>
        </p:spPr>
        <p:txBody>
          <a:bodyPr vert="horz" wrap="square" lIns="91428" tIns="45714" rIns="91428" bIns="45714" numCol="1" rtlCol="0" anchor="t" anchorCtr="0" compatLnSpc="1">
            <a:prstTxWarp prst="textNoShape">
              <a:avLst/>
            </a:prstTxWarp>
            <a:noAutofit/>
          </a:bodyPr>
          <a:lstStyle/>
          <a:p>
            <a:pPr marL="0" lvl="1" algn="ctr" defTabSz="1219078" eaLnBrk="0" fontAlgn="ctr" hangingPunct="0"/>
            <a:r>
              <a:rPr lang="en-NZ" sz="2000" b="1" dirty="0">
                <a:solidFill>
                  <a:srgbClr val="FFC000"/>
                </a:solidFill>
                <a:latin typeface="Arial" panose="020B0604020202020204" pitchFamily="34" charset="0"/>
              </a:rPr>
              <a:t>GSMA&amp;3GPP</a:t>
            </a:r>
            <a:endParaRPr lang="en-NZ" altLang="zh-CN" sz="2000" b="1" dirty="0">
              <a:solidFill>
                <a:srgbClr val="FFC000"/>
              </a:solidFill>
              <a:latin typeface="Arial" panose="020B0604020202020204" pitchFamily="34" charset="0"/>
            </a:endParaRPr>
          </a:p>
        </p:txBody>
      </p:sp>
      <p:sp>
        <p:nvSpPr>
          <p:cNvPr id="3" name="标题 2"/>
          <p:cNvSpPr>
            <a:spLocks noGrp="1"/>
          </p:cNvSpPr>
          <p:nvPr>
            <p:ph type="ctrTitle"/>
          </p:nvPr>
        </p:nvSpPr>
        <p:spPr>
          <a:xfrm>
            <a:off x="517587" y="45418"/>
            <a:ext cx="11677587" cy="623485"/>
          </a:xfrm>
        </p:spPr>
        <p:txBody>
          <a:bodyPr vert="horz" wrap="square" lIns="91298" tIns="45649" rIns="91298" bIns="45649" rtlCol="0" anchor="t" anchorCtr="0">
            <a:noAutofit/>
          </a:bodyPr>
          <a:lstStyle/>
          <a:p>
            <a:pPr defTabSz="952140" eaLnBrk="0" fontAlgn="ctr" hangingPunct="0">
              <a:spcAft>
                <a:spcPct val="0"/>
              </a:spcAft>
            </a:pPr>
            <a:r>
              <a:rPr lang="en-NZ" sz="2800" b="1" dirty="0">
                <a:solidFill>
                  <a:schemeClr val="bg2"/>
                </a:solidFill>
                <a:latin typeface="Arial" panose="020B0604020202020204" pitchFamily="34" charset="0"/>
                <a:ea typeface="+mn-ea"/>
                <a:cs typeface="+mn-cs"/>
              </a:rPr>
              <a:t>Mobile Network Security Standardisation, Audit, Test, Certification</a:t>
            </a:r>
            <a:endParaRPr sz="2800" b="1" dirty="0">
              <a:solidFill>
                <a:schemeClr val="bg2"/>
              </a:solidFill>
              <a:latin typeface="Arial" panose="020B0604020202020204" pitchFamily="34" charset="0"/>
              <a:ea typeface="+mn-ea"/>
              <a:cs typeface="+mn-cs"/>
            </a:endParaRPr>
          </a:p>
        </p:txBody>
      </p:sp>
      <p:graphicFrame>
        <p:nvGraphicFramePr>
          <p:cNvPr id="11" name="表格 10"/>
          <p:cNvGraphicFramePr>
            <a:graphicFrameLocks noGrp="1"/>
          </p:cNvGraphicFramePr>
          <p:nvPr/>
        </p:nvGraphicFramePr>
        <p:xfrm>
          <a:off x="920227" y="1849336"/>
          <a:ext cx="2617792" cy="3411521"/>
        </p:xfrm>
        <a:graphic>
          <a:graphicData uri="http://schemas.openxmlformats.org/drawingml/2006/table">
            <a:tbl>
              <a:tblPr firstRow="1" bandRow="1">
                <a:tableStyleId>{72833802-FEF1-4C79-8D5D-14CF1EAF98D9}</a:tableStyleId>
              </a:tblPr>
              <a:tblGrid>
                <a:gridCol w="1681914">
                  <a:extLst>
                    <a:ext uri="{9D8B030D-6E8A-4147-A177-3AD203B41FA5}">
                      <a16:colId xmlns:a16="http://schemas.microsoft.com/office/drawing/2014/main" val="20000"/>
                    </a:ext>
                  </a:extLst>
                </a:gridCol>
                <a:gridCol w="935878">
                  <a:extLst>
                    <a:ext uri="{9D8B030D-6E8A-4147-A177-3AD203B41FA5}">
                      <a16:colId xmlns:a16="http://schemas.microsoft.com/office/drawing/2014/main" val="20001"/>
                    </a:ext>
                  </a:extLst>
                </a:gridCol>
              </a:tblGrid>
              <a:tr h="363641">
                <a:tc>
                  <a:txBody>
                    <a:bodyPr/>
                    <a:lstStyle/>
                    <a:p>
                      <a:pPr marL="0" indent="0" algn="ctr" defTabSz="914478" rtl="0" eaLnBrk="1" fontAlgn="ctr" latinLnBrk="0" hangingPunct="1">
                        <a:lnSpc>
                          <a:spcPct val="100000"/>
                        </a:lnSpc>
                        <a:buFont typeface="Arial" panose="020B0604020202020204" pitchFamily="34" charset="0"/>
                        <a:buNone/>
                      </a:pPr>
                      <a:r>
                        <a:rPr sz="1400" b="1" dirty="0">
                          <a:solidFill>
                            <a:srgbClr val="FFC000"/>
                          </a:solidFill>
                          <a:latin typeface="Arial" panose="020B0604020202020204" pitchFamily="34" charset="0"/>
                        </a:rPr>
                        <a:t>Member</a:t>
                      </a:r>
                      <a:r>
                        <a:rPr lang="en-NZ" sz="1400" b="1" dirty="0">
                          <a:solidFill>
                            <a:srgbClr val="FFC000"/>
                          </a:solidFill>
                          <a:latin typeface="Arial" panose="020B0604020202020204" pitchFamily="34" charset="0"/>
                        </a:rPr>
                        <a:t>s</a:t>
                      </a:r>
                      <a:endParaRPr lang="zh-CN" altLang="en-US" sz="1400" b="1" kern="1200" dirty="0">
                        <a:solidFill>
                          <a:srgbClr val="FFC000"/>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gradFill flip="none" rotWithShape="1">
                      <a:gsLst>
                        <a:gs pos="0">
                          <a:srgbClr val="0070C0">
                            <a:alpha val="40000"/>
                          </a:srgbClr>
                        </a:gs>
                        <a:gs pos="100000">
                          <a:srgbClr val="0070C0">
                            <a:alpha val="0"/>
                          </a:srgbClr>
                        </a:gs>
                      </a:gsLst>
                      <a:lin ang="16200000" scaled="1"/>
                      <a:tileRect/>
                    </a:gradFill>
                  </a:tcPr>
                </a:tc>
                <a:tc>
                  <a:txBody>
                    <a:bodyPr/>
                    <a:lstStyle/>
                    <a:p>
                      <a:pPr marL="0" indent="0" algn="ctr" defTabSz="914478" rtl="0" eaLnBrk="1" fontAlgn="ctr" latinLnBrk="0" hangingPunct="1">
                        <a:lnSpc>
                          <a:spcPct val="100000"/>
                        </a:lnSpc>
                        <a:buFont typeface="Arial" panose="020B0604020202020204" pitchFamily="34" charset="0"/>
                        <a:buNone/>
                      </a:pPr>
                      <a:r>
                        <a:rPr lang="en-NZ" sz="1400" b="1" dirty="0">
                          <a:solidFill>
                            <a:srgbClr val="FFC000"/>
                          </a:solidFill>
                          <a:latin typeface="Arial" panose="020B0604020202020204" pitchFamily="34" charset="0"/>
                        </a:rPr>
                        <a:t>Country</a:t>
                      </a:r>
                      <a:endParaRPr lang="zh-CN" altLang="en-US" sz="1400" b="1" kern="1200" dirty="0">
                        <a:solidFill>
                          <a:srgbClr val="FFC000"/>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gradFill flip="none" rotWithShape="1">
                      <a:gsLst>
                        <a:gs pos="0">
                          <a:srgbClr val="0070C0">
                            <a:alpha val="40000"/>
                          </a:srgbClr>
                        </a:gs>
                        <a:gs pos="100000">
                          <a:srgbClr val="0070C0">
                            <a:alpha val="0"/>
                          </a:srgbClr>
                        </a:gs>
                      </a:gsLst>
                      <a:lin ang="16200000" scaled="1"/>
                      <a:tileRect/>
                    </a:gradFill>
                  </a:tcPr>
                </a:tc>
                <a:extLst>
                  <a:ext uri="{0D108BD9-81ED-4DB2-BD59-A6C34878D82A}">
                    <a16:rowId xmlns:a16="http://schemas.microsoft.com/office/drawing/2014/main" val="10000"/>
                  </a:ext>
                </a:extLst>
              </a:tr>
              <a:tr h="304760">
                <a:tc>
                  <a:txBody>
                    <a:bodyPr/>
                    <a:lstStyle/>
                    <a:p>
                      <a:pPr marL="0" indent="0" algn="ctr" defTabSz="914478" rtl="0" eaLnBrk="1" fontAlgn="ctr" latinLnBrk="0" hangingPunct="1">
                        <a:lnSpc>
                          <a:spcPct val="100000"/>
                        </a:lnSpc>
                        <a:buFont typeface="Arial" panose="020B0604020202020204" pitchFamily="34" charset="0"/>
                        <a:buNone/>
                      </a:pPr>
                      <a:r>
                        <a:rPr sz="1400" dirty="0">
                          <a:solidFill>
                            <a:schemeClr val="bg2"/>
                          </a:solidFill>
                          <a:latin typeface="Arial" panose="020B0604020202020204" pitchFamily="34" charset="0"/>
                        </a:rPr>
                        <a:t>Orange</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France</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10001"/>
                  </a:ext>
                </a:extLst>
              </a:tr>
              <a:tr h="304760">
                <a:tc>
                  <a:txBody>
                    <a:bodyPr/>
                    <a:lstStyle/>
                    <a:p>
                      <a:pPr marL="0" indent="0" algn="ctr" defTabSz="914478" rtl="0" eaLnBrk="1" fontAlgn="ctr" latinLnBrk="0" hangingPunct="1">
                        <a:lnSpc>
                          <a:spcPct val="100000"/>
                        </a:lnSpc>
                        <a:buFont typeface="Arial" panose="020B0604020202020204" pitchFamily="34" charset="0"/>
                        <a:buNone/>
                      </a:pPr>
                      <a:r>
                        <a:rPr sz="1400" dirty="0">
                          <a:solidFill>
                            <a:schemeClr val="bg2"/>
                          </a:solidFill>
                          <a:latin typeface="Arial" panose="020B0604020202020204" pitchFamily="34" charset="0"/>
                        </a:rPr>
                        <a:t>DT</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lang="en-NZ" sz="1400" dirty="0">
                          <a:solidFill>
                            <a:schemeClr val="bg2"/>
                          </a:solidFill>
                          <a:latin typeface="Arial" panose="020B0604020202020204" pitchFamily="34" charset="0"/>
                        </a:rPr>
                        <a:t>Germany</a:t>
                      </a: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2"/>
                  </a:ext>
                </a:extLst>
              </a:tr>
              <a:tr h="304760">
                <a:tc>
                  <a:txBody>
                    <a:bodyPr/>
                    <a:lstStyle/>
                    <a:p>
                      <a:pPr marL="0" indent="0" algn="ctr" defTabSz="914478" rtl="0" eaLnBrk="1" fontAlgn="ctr" latinLnBrk="0" hangingPunct="1">
                        <a:lnSpc>
                          <a:spcPct val="100000"/>
                        </a:lnSpc>
                        <a:buFont typeface="Arial" panose="020B0604020202020204" pitchFamily="34" charset="0"/>
                        <a:buNone/>
                      </a:pPr>
                      <a:r>
                        <a:rPr sz="1400" dirty="0">
                          <a:solidFill>
                            <a:schemeClr val="bg2"/>
                          </a:solidFill>
                          <a:latin typeface="Arial" panose="020B0604020202020204" pitchFamily="34" charset="0"/>
                        </a:rPr>
                        <a:t>NTT DCM</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lang="en-NZ" altLang="zh-CN" sz="1400" b="0" kern="1200" dirty="0">
                          <a:solidFill>
                            <a:schemeClr val="bg2"/>
                          </a:solidFill>
                          <a:latin typeface="Arial" panose="020B0604020202020204" pitchFamily="34" charset="0"/>
                          <a:ea typeface="+mn-ea"/>
                          <a:cs typeface="+mn-cs"/>
                        </a:rPr>
                        <a:t>Japan</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3"/>
                  </a:ext>
                </a:extLst>
              </a:tr>
              <a:tr h="304760">
                <a:tc>
                  <a:txBody>
                    <a:bodyPr/>
                    <a:lstStyle/>
                    <a:p>
                      <a:pPr marL="0" indent="0" algn="ctr" defTabSz="914478" rtl="0" eaLnBrk="1" fontAlgn="ctr" latinLnBrk="0" hangingPunct="1">
                        <a:lnSpc>
                          <a:spcPct val="100000"/>
                        </a:lnSpc>
                        <a:buFont typeface="Arial" panose="020B0604020202020204" pitchFamily="34" charset="0"/>
                        <a:buNone/>
                      </a:pPr>
                      <a:r>
                        <a:rPr sz="1400" dirty="0">
                          <a:solidFill>
                            <a:schemeClr val="bg2"/>
                          </a:solidFill>
                          <a:latin typeface="Arial" panose="020B0604020202020204" pitchFamily="34" charset="0"/>
                        </a:rPr>
                        <a:t>CMCC</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China</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4"/>
                  </a:ext>
                </a:extLst>
              </a:tr>
              <a:tr h="304760">
                <a:tc>
                  <a:txBody>
                    <a:bodyPr/>
                    <a:lstStyle/>
                    <a:p>
                      <a:pPr marL="0" indent="0" algn="ctr" defTabSz="914478" rtl="0" eaLnBrk="1" fontAlgn="ctr" latinLnBrk="0" hangingPunct="1">
                        <a:lnSpc>
                          <a:spcPct val="100000"/>
                        </a:lnSpc>
                        <a:buFont typeface="Arial" panose="020B0604020202020204" pitchFamily="34" charset="0"/>
                        <a:buNone/>
                      </a:pPr>
                      <a:r>
                        <a:rPr sz="1400" dirty="0">
                          <a:solidFill>
                            <a:schemeClr val="bg2"/>
                          </a:solidFill>
                          <a:latin typeface="Arial" panose="020B0604020202020204" pitchFamily="34" charset="0"/>
                        </a:rPr>
                        <a:t>Vodafone</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lang="en-NZ" altLang="zh-CN" sz="1400" b="0" kern="1200" dirty="0">
                          <a:solidFill>
                            <a:schemeClr val="bg2"/>
                          </a:solidFill>
                          <a:latin typeface="Arial" panose="020B0604020202020204" pitchFamily="34" charset="0"/>
                          <a:ea typeface="+mn-ea"/>
                          <a:cs typeface="+mn-cs"/>
                        </a:rPr>
                        <a:t>UK</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5"/>
                  </a:ext>
                </a:extLst>
              </a:tr>
              <a:tr h="304760">
                <a:tc>
                  <a:txBody>
                    <a:bodyPr/>
                    <a:lstStyle/>
                    <a:p>
                      <a:pPr marL="0" indent="0" algn="ctr" defTabSz="914478" rtl="0" eaLnBrk="1" fontAlgn="ctr" latinLnBrk="0" hangingPunct="1">
                        <a:lnSpc>
                          <a:spcPct val="100000"/>
                        </a:lnSpc>
                        <a:buFont typeface="Arial" panose="020B0604020202020204" pitchFamily="34" charset="0"/>
                        <a:buNone/>
                      </a:pPr>
                      <a:r>
                        <a:rPr sz="1400" dirty="0" err="1">
                          <a:solidFill>
                            <a:schemeClr val="bg2"/>
                          </a:solidFill>
                          <a:latin typeface="Arial" panose="020B0604020202020204" pitchFamily="34" charset="0"/>
                        </a:rPr>
                        <a:t>Telefonica</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Spain</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6"/>
                  </a:ext>
                </a:extLst>
              </a:tr>
              <a:tr h="304760">
                <a:tc>
                  <a:txBody>
                    <a:bodyPr/>
                    <a:lstStyle/>
                    <a:p>
                      <a:pPr marL="0" indent="0" algn="ctr" defTabSz="914478" rtl="0" eaLnBrk="1" fontAlgn="ctr" latinLnBrk="0" hangingPunct="1">
                        <a:lnSpc>
                          <a:spcPct val="100000"/>
                        </a:lnSpc>
                        <a:buFont typeface="Arial" panose="020B0604020202020204" pitchFamily="34" charset="0"/>
                        <a:buNone/>
                      </a:pPr>
                      <a:r>
                        <a:rPr sz="1400" dirty="0">
                          <a:solidFill>
                            <a:schemeClr val="bg2"/>
                          </a:solidFill>
                          <a:latin typeface="Arial" panose="020B0604020202020204" pitchFamily="34" charset="0"/>
                        </a:rPr>
                        <a:t>BT</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lang="en-NZ" altLang="zh-CN" sz="1400" b="0" kern="1200" dirty="0">
                          <a:solidFill>
                            <a:schemeClr val="bg2"/>
                          </a:solidFill>
                          <a:latin typeface="Arial" panose="020B0604020202020204" pitchFamily="34" charset="0"/>
                          <a:ea typeface="+mn-ea"/>
                          <a:cs typeface="+mn-cs"/>
                        </a:rPr>
                        <a:t>UK</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7"/>
                  </a:ext>
                </a:extLst>
              </a:tr>
              <a:tr h="304760">
                <a:tc>
                  <a:txBody>
                    <a:bodyPr/>
                    <a:lstStyle/>
                    <a:p>
                      <a:pPr marL="0" indent="0" algn="ctr" defTabSz="914478" rtl="0" eaLnBrk="1" fontAlgn="ctr" latinLnBrk="0" hangingPunct="1">
                        <a:lnSpc>
                          <a:spcPct val="100000"/>
                        </a:lnSpc>
                        <a:buFont typeface="Arial" panose="020B0604020202020204" pitchFamily="34" charset="0"/>
                        <a:buNone/>
                      </a:pPr>
                      <a:r>
                        <a:rPr sz="1400" dirty="0">
                          <a:solidFill>
                            <a:schemeClr val="bg2"/>
                          </a:solidFill>
                          <a:latin typeface="Arial" panose="020B0604020202020204" pitchFamily="34" charset="0"/>
                        </a:rPr>
                        <a:t>Telenor</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Norway</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8"/>
                  </a:ext>
                </a:extLst>
              </a:tr>
              <a:tr h="304760">
                <a:tc>
                  <a:txBody>
                    <a:bodyPr/>
                    <a:lstStyle/>
                    <a:p>
                      <a:pPr marL="0" indent="0" algn="ctr" defTabSz="914478" rtl="0" eaLnBrk="1" fontAlgn="ctr" latinLnBrk="0" hangingPunct="1">
                        <a:lnSpc>
                          <a:spcPct val="100000"/>
                        </a:lnSpc>
                        <a:buFont typeface="Arial" panose="020B0604020202020204" pitchFamily="34" charset="0"/>
                        <a:buNone/>
                      </a:pPr>
                      <a:r>
                        <a:rPr sz="1400" dirty="0" err="1">
                          <a:solidFill>
                            <a:schemeClr val="bg2"/>
                          </a:solidFill>
                          <a:latin typeface="Arial" panose="020B0604020202020204" pitchFamily="34" charset="0"/>
                        </a:rPr>
                        <a:t>Etisalat</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lang="en-NZ" altLang="zh-CN" sz="1400" b="0" kern="1200" dirty="0">
                          <a:solidFill>
                            <a:schemeClr val="bg2"/>
                          </a:solidFill>
                          <a:latin typeface="Arial" panose="020B0604020202020204" pitchFamily="34" charset="0"/>
                          <a:ea typeface="+mn-ea"/>
                          <a:cs typeface="+mn-cs"/>
                        </a:rPr>
                        <a:t>UAE</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9"/>
                  </a:ext>
                </a:extLst>
              </a:tr>
              <a:tr h="304760">
                <a:tc>
                  <a:txBody>
                    <a:bodyPr/>
                    <a:lstStyle/>
                    <a:p>
                      <a:pPr marL="0" indent="0" algn="ctr" defTabSz="914478" rtl="0" eaLnBrk="1" fontAlgn="ctr" latinLnBrk="0" hangingPunct="1">
                        <a:lnSpc>
                          <a:spcPct val="100000"/>
                        </a:lnSpc>
                        <a:buFont typeface="Arial" panose="020B0604020202020204" pitchFamily="34" charset="0"/>
                        <a:buNone/>
                      </a:pPr>
                      <a:r>
                        <a:rPr sz="1400" dirty="0">
                          <a:solidFill>
                            <a:schemeClr val="bg2"/>
                          </a:solidFill>
                          <a:latin typeface="Arial" panose="020B0604020202020204" pitchFamily="34" charset="0"/>
                        </a:rPr>
                        <a:t>MTN</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Africa</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10"/>
                  </a:ext>
                </a:extLst>
              </a:tr>
            </a:tbl>
          </a:graphicData>
        </a:graphic>
      </p:graphicFrame>
      <p:graphicFrame>
        <p:nvGraphicFramePr>
          <p:cNvPr id="13" name="表格 12"/>
          <p:cNvGraphicFramePr>
            <a:graphicFrameLocks noGrp="1"/>
          </p:cNvGraphicFramePr>
          <p:nvPr/>
        </p:nvGraphicFramePr>
        <p:xfrm>
          <a:off x="3686270" y="1852151"/>
          <a:ext cx="2771357" cy="2207244"/>
        </p:xfrm>
        <a:graphic>
          <a:graphicData uri="http://schemas.openxmlformats.org/drawingml/2006/table">
            <a:tbl>
              <a:tblPr firstRow="1" bandRow="1">
                <a:tableStyleId>{72833802-FEF1-4C79-8D5D-14CF1EAF98D9}</a:tableStyleId>
              </a:tblPr>
              <a:tblGrid>
                <a:gridCol w="1835479">
                  <a:extLst>
                    <a:ext uri="{9D8B030D-6E8A-4147-A177-3AD203B41FA5}">
                      <a16:colId xmlns:a16="http://schemas.microsoft.com/office/drawing/2014/main" val="20000"/>
                    </a:ext>
                  </a:extLst>
                </a:gridCol>
                <a:gridCol w="935878">
                  <a:extLst>
                    <a:ext uri="{9D8B030D-6E8A-4147-A177-3AD203B41FA5}">
                      <a16:colId xmlns:a16="http://schemas.microsoft.com/office/drawing/2014/main" val="20001"/>
                    </a:ext>
                  </a:extLst>
                </a:gridCol>
              </a:tblGrid>
              <a:tr h="378516">
                <a:tc>
                  <a:txBody>
                    <a:bodyPr/>
                    <a:lstStyle/>
                    <a:p>
                      <a:pPr marL="0" indent="0" algn="ctr" defTabSz="914478" rtl="0" eaLnBrk="1" fontAlgn="ctr" latinLnBrk="0" hangingPunct="1">
                        <a:lnSpc>
                          <a:spcPct val="100000"/>
                        </a:lnSpc>
                        <a:buFont typeface="Arial" panose="020B0604020202020204" pitchFamily="34" charset="0"/>
                        <a:buNone/>
                      </a:pPr>
                      <a:r>
                        <a:rPr lang="en-NZ" sz="1400" b="1" dirty="0">
                          <a:solidFill>
                            <a:srgbClr val="FFC000"/>
                          </a:solidFill>
                          <a:latin typeface="Arial" panose="020B0604020202020204" pitchFamily="34" charset="0"/>
                        </a:rPr>
                        <a:t>Manufacturers</a:t>
                      </a:r>
                      <a:endParaRPr lang="zh-CN" altLang="en-US" sz="1400" b="1" kern="1200" dirty="0">
                        <a:solidFill>
                          <a:srgbClr val="FFC000"/>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gradFill>
                      <a:gsLst>
                        <a:gs pos="0">
                          <a:srgbClr val="0070C0">
                            <a:alpha val="40000"/>
                          </a:srgbClr>
                        </a:gs>
                        <a:gs pos="100000">
                          <a:srgbClr val="0070C0">
                            <a:alpha val="0"/>
                          </a:srgbClr>
                        </a:gs>
                      </a:gsLst>
                      <a:lin ang="16200000" scaled="1"/>
                    </a:gradFill>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1" kern="1200" dirty="0">
                          <a:solidFill>
                            <a:srgbClr val="FFC000"/>
                          </a:solidFill>
                          <a:latin typeface="Arial" panose="020B0604020202020204" pitchFamily="34" charset="0"/>
                          <a:ea typeface="+mn-ea"/>
                          <a:cs typeface="+mn-cs"/>
                        </a:rPr>
                        <a:t>Country</a:t>
                      </a:r>
                      <a:endParaRPr lang="zh-CN" altLang="en-US" sz="1400" b="1" kern="1200" dirty="0">
                        <a:solidFill>
                          <a:srgbClr val="FFC000"/>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gradFill>
                      <a:gsLst>
                        <a:gs pos="0">
                          <a:srgbClr val="0070C0">
                            <a:alpha val="40000"/>
                          </a:srgbClr>
                        </a:gs>
                        <a:gs pos="100000">
                          <a:srgbClr val="0070C0">
                            <a:alpha val="0"/>
                          </a:srgbClr>
                        </a:gs>
                      </a:gsLst>
                      <a:lin ang="16200000" scaled="1"/>
                    </a:gradFill>
                  </a:tcPr>
                </a:tc>
                <a:extLst>
                  <a:ext uri="{0D108BD9-81ED-4DB2-BD59-A6C34878D82A}">
                    <a16:rowId xmlns:a16="http://schemas.microsoft.com/office/drawing/2014/main" val="10000"/>
                  </a:ext>
                </a:extLst>
              </a:tr>
              <a:tr h="304760">
                <a:tc>
                  <a:txBody>
                    <a:bodyPr/>
                    <a:lstStyle/>
                    <a:p>
                      <a:pPr marL="0" indent="0" algn="ctr" defTabSz="914478" rtl="0" eaLnBrk="1" fontAlgn="ctr" latinLnBrk="0" hangingPunct="1">
                        <a:lnSpc>
                          <a:spcPct val="100000"/>
                        </a:lnSpc>
                        <a:buFont typeface="Arial" panose="020B0604020202020204" pitchFamily="34" charset="0"/>
                        <a:buNone/>
                      </a:pPr>
                      <a:r>
                        <a:rPr sz="1400" dirty="0">
                          <a:solidFill>
                            <a:schemeClr val="bg2"/>
                          </a:solidFill>
                          <a:latin typeface="Arial" panose="020B0604020202020204" pitchFamily="34" charset="0"/>
                        </a:rPr>
                        <a:t>Ericsson</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Sweden</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10001"/>
                  </a:ext>
                </a:extLst>
              </a:tr>
              <a:tr h="304760">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sz="1400" dirty="0">
                          <a:solidFill>
                            <a:schemeClr val="bg2"/>
                          </a:solidFill>
                          <a:latin typeface="Arial" panose="020B0604020202020204" pitchFamily="34" charset="0"/>
                        </a:rPr>
                        <a:t>Huawei</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lang="en-NZ" altLang="zh-CN" sz="1400" b="0" kern="1200" dirty="0">
                          <a:solidFill>
                            <a:schemeClr val="bg2"/>
                          </a:solidFill>
                          <a:latin typeface="Arial" panose="020B0604020202020204" pitchFamily="34" charset="0"/>
                          <a:ea typeface="+mn-ea"/>
                          <a:cs typeface="+mn-cs"/>
                        </a:rPr>
                        <a:t>China</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2"/>
                  </a:ext>
                </a:extLst>
              </a:tr>
              <a:tr h="304760">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sz="1400" dirty="0">
                          <a:solidFill>
                            <a:schemeClr val="bg2"/>
                          </a:solidFill>
                          <a:latin typeface="Arial" panose="020B0604020202020204" pitchFamily="34" charset="0"/>
                        </a:rPr>
                        <a:t>Nokia</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Finland</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3"/>
                  </a:ext>
                </a:extLst>
              </a:tr>
              <a:tr h="304760">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sz="1400" dirty="0">
                          <a:solidFill>
                            <a:schemeClr val="bg2"/>
                          </a:solidFill>
                          <a:latin typeface="Arial" panose="020B0604020202020204" pitchFamily="34" charset="0"/>
                        </a:rPr>
                        <a:t>ZTE</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China</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4"/>
                  </a:ext>
                </a:extLst>
              </a:tr>
              <a:tr h="304760">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sz="1400" dirty="0">
                          <a:solidFill>
                            <a:schemeClr val="bg2"/>
                          </a:solidFill>
                          <a:latin typeface="Arial" panose="020B0604020202020204" pitchFamily="34" charset="0"/>
                        </a:rPr>
                        <a:t>Samsung</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lang="en-NZ" altLang="zh-CN" sz="1400" b="0" kern="1200" dirty="0">
                          <a:solidFill>
                            <a:schemeClr val="bg2"/>
                          </a:solidFill>
                          <a:latin typeface="Arial" panose="020B0604020202020204" pitchFamily="34" charset="0"/>
                          <a:ea typeface="+mn-ea"/>
                          <a:cs typeface="+mn-cs"/>
                        </a:rPr>
                        <a:t>Korea</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5"/>
                  </a:ext>
                </a:extLst>
              </a:tr>
              <a:tr h="304760">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sz="1400" dirty="0">
                          <a:solidFill>
                            <a:schemeClr val="bg2"/>
                          </a:solidFill>
                          <a:latin typeface="Arial" panose="020B0604020202020204" pitchFamily="34" charset="0"/>
                        </a:rPr>
                        <a:t>NEC</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Japan</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graphicFrame>
        <p:nvGraphicFramePr>
          <p:cNvPr id="14" name="表格 12"/>
          <p:cNvGraphicFramePr>
            <a:graphicFrameLocks noGrp="1"/>
          </p:cNvGraphicFramePr>
          <p:nvPr/>
        </p:nvGraphicFramePr>
        <p:xfrm>
          <a:off x="7548388" y="1034927"/>
          <a:ext cx="3795844" cy="2287124"/>
        </p:xfrm>
        <a:graphic>
          <a:graphicData uri="http://schemas.openxmlformats.org/drawingml/2006/table">
            <a:tbl>
              <a:tblPr firstRow="1" bandRow="1">
                <a:tableStyleId>{72833802-FEF1-4C79-8D5D-14CF1EAF98D9}</a:tableStyleId>
              </a:tblPr>
              <a:tblGrid>
                <a:gridCol w="2844965">
                  <a:extLst>
                    <a:ext uri="{9D8B030D-6E8A-4147-A177-3AD203B41FA5}">
                      <a16:colId xmlns:a16="http://schemas.microsoft.com/office/drawing/2014/main" val="20000"/>
                    </a:ext>
                  </a:extLst>
                </a:gridCol>
                <a:gridCol w="950879">
                  <a:extLst>
                    <a:ext uri="{9D8B030D-6E8A-4147-A177-3AD203B41FA5}">
                      <a16:colId xmlns:a16="http://schemas.microsoft.com/office/drawing/2014/main" val="20001"/>
                    </a:ext>
                  </a:extLst>
                </a:gridCol>
              </a:tblGrid>
              <a:tr h="518093">
                <a:tc>
                  <a:txBody>
                    <a:bodyPr/>
                    <a:lstStyle/>
                    <a:p>
                      <a:pPr marL="0" indent="0" algn="ctr" defTabSz="914478" rtl="0" eaLnBrk="1" fontAlgn="ctr" latinLnBrk="0" hangingPunct="1">
                        <a:lnSpc>
                          <a:spcPct val="100000"/>
                        </a:lnSpc>
                        <a:buFont typeface="Arial" panose="020B0604020202020204" pitchFamily="34" charset="0"/>
                        <a:buNone/>
                      </a:pPr>
                      <a:r>
                        <a:rPr lang="en-NZ" sz="1400" b="1" dirty="0">
                          <a:solidFill>
                            <a:srgbClr val="FFC000"/>
                          </a:solidFill>
                          <a:latin typeface="Arial" panose="020B0604020202020204" pitchFamily="34" charset="0"/>
                        </a:rPr>
                        <a:t>Other Government</a:t>
                      </a:r>
                      <a:r>
                        <a:rPr lang="en-NZ" sz="1400" b="1" baseline="0" dirty="0">
                          <a:solidFill>
                            <a:srgbClr val="FFC000"/>
                          </a:solidFill>
                          <a:latin typeface="Arial" panose="020B0604020202020204" pitchFamily="34" charset="0"/>
                        </a:rPr>
                        <a:t> </a:t>
                      </a:r>
                      <a:br>
                        <a:rPr lang="en-NZ" sz="1400" b="1" baseline="0" dirty="0">
                          <a:solidFill>
                            <a:srgbClr val="FFC000"/>
                          </a:solidFill>
                          <a:latin typeface="Arial" panose="020B0604020202020204" pitchFamily="34" charset="0"/>
                        </a:rPr>
                      </a:br>
                      <a:r>
                        <a:rPr lang="en-NZ" sz="1400" b="1" dirty="0">
                          <a:solidFill>
                            <a:srgbClr val="FFC000"/>
                          </a:solidFill>
                          <a:latin typeface="Arial" panose="020B0604020202020204" pitchFamily="34" charset="0"/>
                        </a:rPr>
                        <a:t> Cyber Security </a:t>
                      </a:r>
                      <a:r>
                        <a:rPr lang="en-NZ" altLang="zh-CN" sz="1400" b="1" kern="1200" dirty="0">
                          <a:solidFill>
                            <a:srgbClr val="FFC000"/>
                          </a:solidFill>
                          <a:latin typeface="Arial" panose="020B0604020202020204" pitchFamily="34" charset="0"/>
                          <a:ea typeface="+mn-ea"/>
                          <a:cs typeface="+mn-cs"/>
                        </a:rPr>
                        <a:t>Authorities</a:t>
                      </a:r>
                      <a:endParaRPr lang="zh-CN" altLang="en-US" sz="1400" b="1" kern="1200" dirty="0">
                        <a:solidFill>
                          <a:srgbClr val="FFC000"/>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gradFill>
                      <a:gsLst>
                        <a:gs pos="0">
                          <a:srgbClr val="0070C0">
                            <a:alpha val="40000"/>
                          </a:srgbClr>
                        </a:gs>
                        <a:gs pos="100000">
                          <a:srgbClr val="0070C0">
                            <a:alpha val="0"/>
                          </a:srgbClr>
                        </a:gs>
                      </a:gsLst>
                      <a:lin ang="16200000" scaled="1"/>
                    </a:gradFill>
                  </a:tcPr>
                </a:tc>
                <a:tc>
                  <a:txBody>
                    <a:bodyPr/>
                    <a:lstStyle/>
                    <a:p>
                      <a:pPr marL="0" indent="0" algn="ctr" defTabSz="914478" rtl="0" eaLnBrk="1" fontAlgn="ctr" latinLnBrk="0" hangingPunct="1">
                        <a:lnSpc>
                          <a:spcPct val="100000"/>
                        </a:lnSpc>
                        <a:buFont typeface="Arial" panose="020B0604020202020204" pitchFamily="34" charset="0"/>
                        <a:buNone/>
                      </a:pPr>
                      <a:r>
                        <a:rPr lang="en-NZ" sz="1400" b="1" dirty="0">
                          <a:solidFill>
                            <a:srgbClr val="FFC000"/>
                          </a:solidFill>
                          <a:latin typeface="Arial" panose="020B0604020202020204" pitchFamily="34" charset="0"/>
                        </a:rPr>
                        <a:t>Country</a:t>
                      </a:r>
                      <a:endParaRPr lang="zh-CN" altLang="en-US" sz="1400" b="1" kern="1200" dirty="0">
                        <a:solidFill>
                          <a:srgbClr val="FFC000"/>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gradFill>
                      <a:gsLst>
                        <a:gs pos="0">
                          <a:srgbClr val="0070C0">
                            <a:alpha val="40000"/>
                          </a:srgbClr>
                        </a:gs>
                        <a:gs pos="100000">
                          <a:srgbClr val="0070C0">
                            <a:alpha val="0"/>
                          </a:srgbClr>
                        </a:gs>
                      </a:gsLst>
                      <a:lin ang="16200000" scaled="1"/>
                    </a:gradFill>
                  </a:tcPr>
                </a:tc>
                <a:extLst>
                  <a:ext uri="{0D108BD9-81ED-4DB2-BD59-A6C34878D82A}">
                    <a16:rowId xmlns:a16="http://schemas.microsoft.com/office/drawing/2014/main" val="10000"/>
                  </a:ext>
                </a:extLst>
              </a:tr>
              <a:tr h="731425">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lang="de-DE" sz="1400" dirty="0">
                          <a:solidFill>
                            <a:schemeClr val="bg2"/>
                          </a:solidFill>
                          <a:latin typeface="Arial" panose="020B0604020202020204" pitchFamily="34" charset="0"/>
                        </a:rPr>
                        <a:t>BSI</a:t>
                      </a:r>
                    </a:p>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lang="de-DE" sz="1400" dirty="0">
                          <a:solidFill>
                            <a:schemeClr val="bg2"/>
                          </a:solidFill>
                          <a:latin typeface="Arial" panose="020B0604020202020204" pitchFamily="34" charset="0"/>
                        </a:rPr>
                        <a:t>Bundesamt Fur Sicherheit in der informationstechnik</a:t>
                      </a: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marL="0" indent="0" algn="ctr" defTabSz="914478" rtl="0" eaLnBrk="1" fontAlgn="ctr" latinLnBrk="0" hangingPunct="1">
                        <a:lnSpc>
                          <a:spcPct val="100000"/>
                        </a:lnSpc>
                        <a:buFont typeface="Arial" panose="020B0604020202020204" pitchFamily="34" charset="0"/>
                        <a:buNone/>
                      </a:pPr>
                      <a:r>
                        <a:rPr lang="en-NZ" sz="1400" dirty="0">
                          <a:solidFill>
                            <a:schemeClr val="bg2"/>
                          </a:solidFill>
                          <a:latin typeface="Arial" panose="020B0604020202020204" pitchFamily="34" charset="0"/>
                        </a:rPr>
                        <a:t>Germany</a:t>
                      </a:r>
                      <a:endParaRPr lang="zh-CN" altLang="en-US" sz="1400" b="1"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10001"/>
                  </a:ext>
                </a:extLst>
              </a:tr>
              <a:tr h="731425">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NCSC</a:t>
                      </a:r>
                    </a:p>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UK’s independent</a:t>
                      </a:r>
                      <a:r>
                        <a:rPr lang="en-NZ" altLang="zh-CN" sz="1400" b="0" kern="1200" baseline="0" dirty="0">
                          <a:solidFill>
                            <a:schemeClr val="bg2"/>
                          </a:solidFill>
                          <a:latin typeface="Arial" panose="020B0604020202020204" pitchFamily="34" charset="0"/>
                          <a:ea typeface="+mn-ea"/>
                          <a:cs typeface="+mn-cs"/>
                        </a:rPr>
                        <a:t> authority on Cyber Security</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marL="0" indent="0" algn="ctr" defTabSz="914478" rtl="0" eaLnBrk="1" fontAlgn="ctr" latinLnBrk="0" hangingPunct="1">
                        <a:lnSpc>
                          <a:spcPct val="100000"/>
                        </a:lnSpc>
                        <a:buFont typeface="Arial" panose="020B0604020202020204" pitchFamily="34" charset="0"/>
                        <a:buNone/>
                      </a:pPr>
                      <a:r>
                        <a:rPr lang="en-NZ" altLang="zh-CN" sz="1400" b="0" kern="1200" dirty="0">
                          <a:solidFill>
                            <a:schemeClr val="bg2"/>
                          </a:solidFill>
                          <a:latin typeface="Arial" panose="020B0604020202020204" pitchFamily="34" charset="0"/>
                          <a:ea typeface="+mn-ea"/>
                          <a:cs typeface="+mn-cs"/>
                        </a:rPr>
                        <a:t>UK</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10002"/>
                  </a:ext>
                </a:extLst>
              </a:tr>
              <a:tr h="305960">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lang="en-NZ" altLang="zh-CN" sz="1400" b="0" kern="1200" dirty="0" err="1">
                          <a:solidFill>
                            <a:schemeClr val="bg2"/>
                          </a:solidFill>
                          <a:latin typeface="Arial" panose="020B0604020202020204" pitchFamily="34" charset="0"/>
                          <a:ea typeface="+mn-ea"/>
                          <a:cs typeface="+mn-cs"/>
                        </a:rPr>
                        <a:t>Instytut</a:t>
                      </a:r>
                      <a:r>
                        <a:rPr lang="en-NZ" altLang="zh-CN" sz="1400" b="0" kern="1200" baseline="0" dirty="0">
                          <a:solidFill>
                            <a:schemeClr val="bg2"/>
                          </a:solidFill>
                          <a:latin typeface="Arial" panose="020B0604020202020204" pitchFamily="34" charset="0"/>
                          <a:ea typeface="+mn-ea"/>
                          <a:cs typeface="+mn-cs"/>
                        </a:rPr>
                        <a:t> </a:t>
                      </a:r>
                      <a:r>
                        <a:rPr lang="en-NZ" altLang="zh-CN" sz="1400" b="0" kern="1200" dirty="0" err="1">
                          <a:solidFill>
                            <a:schemeClr val="bg2"/>
                          </a:solidFill>
                          <a:latin typeface="Arial" panose="020B0604020202020204" pitchFamily="34" charset="0"/>
                          <a:ea typeface="+mn-ea"/>
                          <a:cs typeface="+mn-cs"/>
                        </a:rPr>
                        <a:t>Lacznosci</a:t>
                      </a:r>
                      <a:r>
                        <a:rPr lang="en-NZ" altLang="zh-CN" sz="1400" b="0" kern="1200" dirty="0">
                          <a:solidFill>
                            <a:schemeClr val="bg2"/>
                          </a:solidFill>
                          <a:latin typeface="Arial" panose="020B0604020202020204" pitchFamily="34" charset="0"/>
                          <a:ea typeface="+mn-ea"/>
                          <a:cs typeface="+mn-cs"/>
                        </a:rPr>
                        <a:t> (March 2020)</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tc>
                  <a:txBody>
                    <a:bodyPr/>
                    <a:lstStyle/>
                    <a:p>
                      <a:pPr marL="0" marR="0" lvl="0" indent="0" algn="ctr" defTabSz="914478" rtl="0" eaLnBrk="1" fontAlgn="ctr" latinLnBrk="0" hangingPunct="1">
                        <a:lnSpc>
                          <a:spcPct val="100000"/>
                        </a:lnSpc>
                        <a:spcBef>
                          <a:spcPts val="0"/>
                        </a:spcBef>
                        <a:spcAft>
                          <a:spcPts val="0"/>
                        </a:spcAft>
                        <a:buClrTx/>
                        <a:buSzTx/>
                        <a:buFont typeface="Arial" panose="020B0604020202020204" pitchFamily="34" charset="0"/>
                        <a:buNone/>
                        <a:tabLst/>
                        <a:defRPr/>
                      </a:pPr>
                      <a:r>
                        <a:rPr lang="en-NZ" altLang="zh-CN" sz="1400" b="0" kern="1200" dirty="0">
                          <a:solidFill>
                            <a:schemeClr val="bg2"/>
                          </a:solidFill>
                          <a:latin typeface="Arial" panose="020B0604020202020204" pitchFamily="34" charset="0"/>
                          <a:ea typeface="+mn-ea"/>
                          <a:cs typeface="+mn-cs"/>
                        </a:rPr>
                        <a:t>Poland</a:t>
                      </a:r>
                      <a:endParaRPr lang="zh-CN" altLang="en-US" sz="1400" b="0" kern="1200" dirty="0">
                        <a:solidFill>
                          <a:schemeClr val="bg2"/>
                        </a:solidFill>
                        <a:latin typeface="Arial" panose="020B0604020202020204" pitchFamily="34" charset="0"/>
                        <a:ea typeface="+mn-ea"/>
                        <a:cs typeface="+mn-cs"/>
                      </a:endParaRPr>
                    </a:p>
                  </a:txBody>
                  <a:tcPr marL="91428" marR="91428" marT="45714" marB="45714"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cxnSp>
        <p:nvCxnSpPr>
          <p:cNvPr id="10" name="Elbow Connector 9"/>
          <p:cNvCxnSpPr>
            <a:stCxn id="2" idx="2"/>
            <a:endCxn id="11" idx="0"/>
          </p:cNvCxnSpPr>
          <p:nvPr/>
        </p:nvCxnSpPr>
        <p:spPr bwMode="auto">
          <a:xfrm rot="5400000">
            <a:off x="2631532" y="845585"/>
            <a:ext cx="601343" cy="1406159"/>
          </a:xfrm>
          <a:prstGeom prst="bentConnector3">
            <a:avLst/>
          </a:prstGeom>
          <a:noFill/>
          <a:ln w="9525" cap="flat" cmpd="sng" algn="ctr">
            <a:solidFill>
              <a:srgbClr val="00B0F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 name="Elbow Connector 17"/>
          <p:cNvCxnSpPr>
            <a:stCxn id="2" idx="2"/>
            <a:endCxn id="13" idx="0"/>
          </p:cNvCxnSpPr>
          <p:nvPr/>
        </p:nvCxnSpPr>
        <p:spPr bwMode="auto">
          <a:xfrm rot="16200000" flipH="1">
            <a:off x="4051536" y="831739"/>
            <a:ext cx="604158" cy="1436666"/>
          </a:xfrm>
          <a:prstGeom prst="bentConnector3">
            <a:avLst/>
          </a:prstGeom>
          <a:noFill/>
          <a:ln w="9525" cap="flat" cmpd="sng" algn="ctr">
            <a:solidFill>
              <a:srgbClr val="00B0F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4115608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8535683" y="6182939"/>
            <a:ext cx="2866117" cy="256512"/>
          </a:xfrm>
          <a:prstGeom prst="rect">
            <a:avLst/>
          </a:prstGeom>
          <a:noFill/>
        </p:spPr>
        <p:txBody>
          <a:bodyPr wrap="square" rtlCol="0">
            <a:noAutofit/>
          </a:bodyPr>
          <a:lstStyle/>
          <a:p>
            <a:pPr defTabSz="1219048" eaLnBrk="0" fontAlgn="ctr" hangingPunct="0">
              <a:spcBef>
                <a:spcPct val="0"/>
              </a:spcBef>
              <a:spcAft>
                <a:spcPct val="0"/>
              </a:spcAft>
            </a:pPr>
            <a:r>
              <a:rPr sz="1067" i="1" dirty="0">
                <a:solidFill>
                  <a:srgbClr val="000000"/>
                </a:solidFill>
                <a:latin typeface="Arial" panose="020B0604020202020204" pitchFamily="34" charset="0"/>
              </a:rPr>
              <a:t>PP: Protection Profile; CC: Common Criteria</a:t>
            </a:r>
            <a:endParaRPr lang="en-US" sz="1067" i="1" dirty="0">
              <a:solidFill>
                <a:srgbClr val="000000"/>
              </a:solidFill>
              <a:latin typeface="Arial" panose="020B0604020202020204" pitchFamily="34" charset="0"/>
            </a:endParaRPr>
          </a:p>
        </p:txBody>
      </p:sp>
      <p:sp>
        <p:nvSpPr>
          <p:cNvPr id="8" name="圆角矩形 7"/>
          <p:cNvSpPr/>
          <p:nvPr/>
        </p:nvSpPr>
        <p:spPr>
          <a:xfrm>
            <a:off x="697586" y="933810"/>
            <a:ext cx="6570505" cy="1448824"/>
          </a:xfrm>
          <a:prstGeom prst="roundRect">
            <a:avLst>
              <a:gd name="adj" fmla="val 2831"/>
            </a:avLst>
          </a:prstGeom>
          <a:noFill/>
          <a:ln w="127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276157" indent="-285721" defTabSz="1219048" eaLnBrk="0" fontAlgn="ctr" hangingPunct="0">
              <a:spcBef>
                <a:spcPts val="800"/>
              </a:spcBef>
              <a:spcAft>
                <a:spcPct val="0"/>
              </a:spcAft>
              <a:buFont typeface="Wingdings" panose="05000000000000000000" pitchFamily="2" charset="2"/>
              <a:buChar char="§"/>
            </a:pPr>
            <a:r>
              <a:rPr lang="en-US" sz="1400" dirty="0">
                <a:solidFill>
                  <a:srgbClr val="FFC000"/>
                </a:solidFill>
                <a:latin typeface="Arial" panose="020B0604020202020204" pitchFamily="34" charset="0"/>
              </a:rPr>
              <a:t>SCAS/NESAS</a:t>
            </a:r>
            <a:r>
              <a:rPr lang="en-US" sz="1400" dirty="0">
                <a:solidFill>
                  <a:schemeClr val="bg2"/>
                </a:solidFill>
                <a:latin typeface="Arial" panose="020B0604020202020204" pitchFamily="34" charset="0"/>
              </a:rPr>
              <a:t> provides security baseline &amp; audit for mobile network equipment, cloud, digitization, and software-defined everything. It includes product development and lifecycle processes, threat analysis and modeling.</a:t>
            </a:r>
          </a:p>
          <a:p>
            <a:pPr marL="276157" indent="-285721" defTabSz="1219048" eaLnBrk="0" fontAlgn="ctr" hangingPunct="0">
              <a:spcBef>
                <a:spcPts val="800"/>
              </a:spcBef>
              <a:spcAft>
                <a:spcPct val="0"/>
              </a:spcAft>
              <a:buFont typeface="Wingdings" panose="05000000000000000000" pitchFamily="2" charset="2"/>
              <a:buChar char="§"/>
            </a:pPr>
            <a:r>
              <a:rPr lang="en-US" sz="1400" dirty="0">
                <a:solidFill>
                  <a:srgbClr val="FFC000"/>
                </a:solidFill>
                <a:latin typeface="Arial" panose="020B0604020202020204" pitchFamily="34" charset="0"/>
              </a:rPr>
              <a:t>CC/PP</a:t>
            </a:r>
            <a:r>
              <a:rPr lang="en-US" sz="1400" dirty="0">
                <a:solidFill>
                  <a:schemeClr val="bg2"/>
                </a:solidFill>
                <a:latin typeface="Arial" panose="020B0604020202020204" pitchFamily="34" charset="0"/>
              </a:rPr>
              <a:t> is intended for the IT industry as a whole. It covers the general R&amp;D process and lifecycle management audit.</a:t>
            </a:r>
            <a:endParaRPr lang="en-US" altLang="zh-CN" sz="1400" kern="0" dirty="0">
              <a:solidFill>
                <a:schemeClr val="bg2"/>
              </a:solidFill>
              <a:latin typeface="Arial" panose="020B0604020202020204" pitchFamily="34" charset="0"/>
            </a:endParaRPr>
          </a:p>
        </p:txBody>
      </p:sp>
      <p:sp>
        <p:nvSpPr>
          <p:cNvPr id="3" name="圆角矩形 2"/>
          <p:cNvSpPr/>
          <p:nvPr/>
        </p:nvSpPr>
        <p:spPr bwMode="auto">
          <a:xfrm>
            <a:off x="1176730" y="932434"/>
            <a:ext cx="60951" cy="60951"/>
          </a:xfrm>
          <a:prstGeom prst="round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21904" tIns="60952" rIns="121904" bIns="60952" numCol="1" rtlCol="0" anchor="t" anchorCtr="0" compatLnSpc="1">
            <a:prstTxWarp prst="textNoShape">
              <a:avLst/>
            </a:prstTxWarp>
            <a:noAutofit/>
          </a:bodyPr>
          <a:lstStyle/>
          <a:p>
            <a:pPr defTabSz="1219048" fontAlgn="ctr">
              <a:spcBef>
                <a:spcPct val="0"/>
              </a:spcBef>
              <a:spcAft>
                <a:spcPct val="0"/>
              </a:spcAft>
              <a:buClr>
                <a:srgbClr val="CC9900"/>
              </a:buClr>
              <a:buFont typeface="Wingdings" pitchFamily="2" charset="2"/>
              <a:buChar char="n"/>
            </a:pPr>
            <a:endParaRPr lang="zh-CN" altLang="en-US">
              <a:solidFill>
                <a:srgbClr val="000000"/>
              </a:solidFill>
              <a:latin typeface="Arial" panose="020B0604020202020204" pitchFamily="34" charset="0"/>
              <a:ea typeface="宋体" charset="-122"/>
            </a:endParaRPr>
          </a:p>
        </p:txBody>
      </p:sp>
      <p:graphicFrame>
        <p:nvGraphicFramePr>
          <p:cNvPr id="6" name="表格 5"/>
          <p:cNvGraphicFramePr>
            <a:graphicFrameLocks noGrp="1"/>
          </p:cNvGraphicFramePr>
          <p:nvPr/>
        </p:nvGraphicFramePr>
        <p:xfrm>
          <a:off x="697587" y="2641270"/>
          <a:ext cx="10800000" cy="3434973"/>
        </p:xfrm>
        <a:graphic>
          <a:graphicData uri="http://schemas.openxmlformats.org/drawingml/2006/table">
            <a:tbl>
              <a:tblPr firstRow="1" bandRow="1">
                <a:tableStyleId>{5940675A-B579-460E-94D1-54222C63F5DA}</a:tableStyleId>
              </a:tblPr>
              <a:tblGrid>
                <a:gridCol w="3600000">
                  <a:extLst>
                    <a:ext uri="{9D8B030D-6E8A-4147-A177-3AD203B41FA5}">
                      <a16:colId xmlns:a16="http://schemas.microsoft.com/office/drawing/2014/main" val="20000"/>
                    </a:ext>
                  </a:extLst>
                </a:gridCol>
                <a:gridCol w="3600000">
                  <a:extLst>
                    <a:ext uri="{9D8B030D-6E8A-4147-A177-3AD203B41FA5}">
                      <a16:colId xmlns:a16="http://schemas.microsoft.com/office/drawing/2014/main" val="20001"/>
                    </a:ext>
                  </a:extLst>
                </a:gridCol>
                <a:gridCol w="3600000">
                  <a:extLst>
                    <a:ext uri="{9D8B030D-6E8A-4147-A177-3AD203B41FA5}">
                      <a16:colId xmlns:a16="http://schemas.microsoft.com/office/drawing/2014/main" val="20002"/>
                    </a:ext>
                  </a:extLst>
                </a:gridCol>
              </a:tblGrid>
              <a:tr h="700949">
                <a:tc>
                  <a:txBody>
                    <a:bodyPr/>
                    <a:lstStyle/>
                    <a:p>
                      <a:pPr algn="ctr" fontAlgn="ctr"/>
                      <a:r>
                        <a:rPr lang="en-GB" sz="1600" b="1" dirty="0">
                          <a:solidFill>
                            <a:srgbClr val="FFC000"/>
                          </a:solidFill>
                          <a:latin typeface="Arial" panose="020B0604020202020204" pitchFamily="34" charset="0"/>
                        </a:rPr>
                        <a:t>Accreditation /</a:t>
                      </a:r>
                    </a:p>
                    <a:p>
                      <a:pPr algn="ctr" fontAlgn="ctr"/>
                      <a:r>
                        <a:rPr lang="en-GB" sz="1600" b="1" dirty="0">
                          <a:solidFill>
                            <a:srgbClr val="FFC000"/>
                          </a:solidFill>
                          <a:latin typeface="Arial" panose="020B0604020202020204" pitchFamily="34" charset="0"/>
                        </a:rPr>
                        <a:t>Evaluation</a:t>
                      </a:r>
                      <a:r>
                        <a:rPr sz="1600" b="1" dirty="0">
                          <a:solidFill>
                            <a:srgbClr val="FFC000"/>
                          </a:solidFill>
                          <a:latin typeface="Arial" panose="020B0604020202020204" pitchFamily="34" charset="0"/>
                        </a:rPr>
                        <a:t> System</a:t>
                      </a:r>
                      <a:endParaRPr lang="zh-CN" altLang="en-US" sz="1600" b="1" dirty="0">
                        <a:solidFill>
                          <a:srgbClr val="FFC000"/>
                        </a:solidFill>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gradFill>
                      <a:gsLst>
                        <a:gs pos="0">
                          <a:srgbClr val="0070C0">
                            <a:alpha val="40000"/>
                          </a:srgbClr>
                        </a:gs>
                        <a:gs pos="100000">
                          <a:srgbClr val="0070C0">
                            <a:alpha val="0"/>
                          </a:srgbClr>
                        </a:gs>
                      </a:gsLst>
                      <a:lin ang="16200000" scaled="1"/>
                    </a:gradFill>
                  </a:tcPr>
                </a:tc>
                <a:tc>
                  <a:txBody>
                    <a:bodyPr/>
                    <a:lstStyle/>
                    <a:p>
                      <a:pPr marL="0" marR="0" lvl="0" indent="0" algn="ctr" defTabSz="685035" rtl="0" eaLnBrk="1" fontAlgn="ctr" latinLnBrk="0" hangingPunct="1">
                        <a:lnSpc>
                          <a:spcPct val="100000"/>
                        </a:lnSpc>
                        <a:spcBef>
                          <a:spcPts val="0"/>
                        </a:spcBef>
                        <a:spcAft>
                          <a:spcPts val="0"/>
                        </a:spcAft>
                        <a:buClrTx/>
                        <a:buSzTx/>
                        <a:buFontTx/>
                        <a:buNone/>
                        <a:tabLst/>
                        <a:defRPr/>
                      </a:pPr>
                      <a:r>
                        <a:rPr sz="1600" b="1" dirty="0">
                          <a:solidFill>
                            <a:srgbClr val="FFC000"/>
                          </a:solidFill>
                          <a:latin typeface="Arial" panose="020B0604020202020204" pitchFamily="34" charset="0"/>
                        </a:rPr>
                        <a:t>NESAS/SCAS</a:t>
                      </a:r>
                      <a:endParaRPr kumimoji="0" lang="zh-CN" altLang="en-US" sz="1600" b="1" i="0" u="none" strike="noStrike" cap="none" normalizeH="0" baseline="0" dirty="0">
                        <a:ln>
                          <a:noFill/>
                        </a:ln>
                        <a:solidFill>
                          <a:srgbClr val="FFC000"/>
                        </a:solidFill>
                        <a:effectLst/>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gradFill>
                      <a:gsLst>
                        <a:gs pos="0">
                          <a:srgbClr val="0070C0">
                            <a:alpha val="40000"/>
                          </a:srgbClr>
                        </a:gs>
                        <a:gs pos="100000">
                          <a:srgbClr val="0070C0">
                            <a:alpha val="0"/>
                          </a:srgbClr>
                        </a:gs>
                      </a:gsLst>
                      <a:lin ang="16200000" scaled="1"/>
                    </a:gradFill>
                  </a:tcPr>
                </a:tc>
                <a:tc>
                  <a:txBody>
                    <a:bodyPr/>
                    <a:lstStyle/>
                    <a:p>
                      <a:pPr marL="0" marR="0" lvl="0" indent="0" algn="ctr" defTabSz="685035" rtl="0" eaLnBrk="1" fontAlgn="ctr" latinLnBrk="0" hangingPunct="1">
                        <a:lnSpc>
                          <a:spcPct val="100000"/>
                        </a:lnSpc>
                        <a:spcBef>
                          <a:spcPts val="0"/>
                        </a:spcBef>
                        <a:spcAft>
                          <a:spcPts val="0"/>
                        </a:spcAft>
                        <a:buClrTx/>
                        <a:buSzTx/>
                        <a:buFontTx/>
                        <a:buNone/>
                        <a:tabLst/>
                        <a:defRPr/>
                      </a:pPr>
                      <a:r>
                        <a:rPr sz="1600" b="1" dirty="0">
                          <a:solidFill>
                            <a:srgbClr val="FFC000"/>
                          </a:solidFill>
                          <a:latin typeface="Arial" panose="020B0604020202020204" pitchFamily="34" charset="0"/>
                        </a:rPr>
                        <a:t>CC/PP</a:t>
                      </a:r>
                      <a:endParaRPr kumimoji="0" lang="en-US" altLang="zh-CN" sz="1600" b="1" i="0" u="none" strike="noStrike" cap="none" normalizeH="0" baseline="0" dirty="0">
                        <a:ln>
                          <a:noFill/>
                        </a:ln>
                        <a:solidFill>
                          <a:srgbClr val="FFC000"/>
                        </a:solidFill>
                        <a:effectLst/>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gradFill>
                      <a:gsLst>
                        <a:gs pos="0">
                          <a:srgbClr val="0070C0">
                            <a:alpha val="40000"/>
                          </a:srgbClr>
                        </a:gs>
                        <a:gs pos="100000">
                          <a:srgbClr val="0070C0">
                            <a:alpha val="0"/>
                          </a:srgbClr>
                        </a:gs>
                      </a:gsLst>
                      <a:lin ang="16200000" scaled="1"/>
                    </a:gradFill>
                  </a:tcPr>
                </a:tc>
                <a:extLst>
                  <a:ext uri="{0D108BD9-81ED-4DB2-BD59-A6C34878D82A}">
                    <a16:rowId xmlns:a16="http://schemas.microsoft.com/office/drawing/2014/main" val="10000"/>
                  </a:ext>
                </a:extLst>
              </a:tr>
              <a:tr h="432000">
                <a:tc>
                  <a:txBody>
                    <a:bodyPr/>
                    <a:lstStyle/>
                    <a:p>
                      <a:pPr fontAlgn="ctr"/>
                      <a:r>
                        <a:rPr sz="1400" dirty="0">
                          <a:solidFill>
                            <a:schemeClr val="bg1"/>
                          </a:solidFill>
                          <a:latin typeface="Arial" panose="020B0604020202020204" pitchFamily="34" charset="0"/>
                        </a:rPr>
                        <a:t>Standards organization</a:t>
                      </a:r>
                      <a:endParaRPr lang="zh-CN" altLang="en-US" sz="1400" dirty="0">
                        <a:solidFill>
                          <a:schemeClr val="bg1"/>
                        </a:solidFill>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fontAlgn="ctr">
                        <a:lnSpc>
                          <a:spcPct val="100000"/>
                        </a:lnSpc>
                      </a:pPr>
                      <a:r>
                        <a:rPr sz="1400" dirty="0">
                          <a:solidFill>
                            <a:schemeClr val="bg1"/>
                          </a:solidFill>
                          <a:latin typeface="Arial" panose="020B0604020202020204" pitchFamily="34" charset="0"/>
                        </a:rPr>
                        <a:t>GSMA/3GPP</a:t>
                      </a:r>
                      <a:endParaRPr lang="zh-CN" altLang="en-US" sz="1400" dirty="0">
                        <a:solidFill>
                          <a:schemeClr val="bg1"/>
                        </a:solidFill>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fontAlgn="ctr"/>
                      <a:r>
                        <a:rPr lang="en-NZ" sz="1400" dirty="0">
                          <a:solidFill>
                            <a:schemeClr val="bg1"/>
                          </a:solidFill>
                          <a:latin typeface="Arial" panose="020B0604020202020204" pitchFamily="34" charset="0"/>
                        </a:rPr>
                        <a:t>Common Criteria (</a:t>
                      </a:r>
                      <a:r>
                        <a:rPr sz="1400" dirty="0">
                          <a:solidFill>
                            <a:schemeClr val="bg1"/>
                          </a:solidFill>
                          <a:latin typeface="Arial" panose="020B0604020202020204" pitchFamily="34" charset="0"/>
                        </a:rPr>
                        <a:t>CCRA</a:t>
                      </a:r>
                      <a:r>
                        <a:rPr lang="en-NZ" sz="1400" dirty="0">
                          <a:solidFill>
                            <a:schemeClr val="bg1"/>
                          </a:solidFill>
                          <a:latin typeface="Arial" panose="020B0604020202020204" pitchFamily="34" charset="0"/>
                        </a:rPr>
                        <a:t>)</a:t>
                      </a:r>
                      <a:endParaRPr lang="zh-CN" altLang="en-US" sz="1400" dirty="0">
                        <a:solidFill>
                          <a:schemeClr val="bg1"/>
                        </a:solidFill>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10001"/>
                  </a:ext>
                </a:extLst>
              </a:tr>
              <a:tr h="432000">
                <a:tc>
                  <a:txBody>
                    <a:bodyPr/>
                    <a:lstStyle/>
                    <a:p>
                      <a:pPr fontAlgn="ctr"/>
                      <a:r>
                        <a:rPr sz="1400" dirty="0">
                          <a:solidFill>
                            <a:schemeClr val="bg1"/>
                          </a:solidFill>
                          <a:latin typeface="Arial" panose="020B0604020202020204" pitchFamily="34" charset="0"/>
                        </a:rPr>
                        <a:t>Standards scope &amp; completeness</a:t>
                      </a:r>
                      <a:endParaRPr lang="zh-CN" altLang="en-US" sz="1400" dirty="0">
                        <a:solidFill>
                          <a:schemeClr val="bg1"/>
                        </a:solidFill>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marL="0" marR="0" lvl="0" indent="0" algn="l" defTabSz="685035" rtl="0" eaLnBrk="1" fontAlgn="ctr" latinLnBrk="0" hangingPunct="1">
                        <a:lnSpc>
                          <a:spcPct val="100000"/>
                        </a:lnSpc>
                        <a:spcBef>
                          <a:spcPts val="300"/>
                        </a:spcBef>
                        <a:spcAft>
                          <a:spcPts val="0"/>
                        </a:spcAft>
                        <a:buClrTx/>
                        <a:buSzTx/>
                        <a:buFont typeface="+mj-lt"/>
                        <a:buNone/>
                        <a:tabLst/>
                        <a:defRPr/>
                      </a:pPr>
                      <a:r>
                        <a:rPr lang="en-NZ" sz="1400" dirty="0">
                          <a:solidFill>
                            <a:schemeClr val="bg1"/>
                          </a:solidFill>
                          <a:latin typeface="Arial" panose="020B0604020202020204" pitchFamily="34" charset="0"/>
                        </a:rPr>
                        <a:t>0</a:t>
                      </a:r>
                      <a:r>
                        <a:rPr lang="en-NZ" sz="1400" baseline="0" dirty="0">
                          <a:solidFill>
                            <a:schemeClr val="bg1"/>
                          </a:solidFill>
                          <a:latin typeface="Arial" panose="020B0604020202020204" pitchFamily="34" charset="0"/>
                        </a:rPr>
                        <a:t> </a:t>
                      </a:r>
                      <a:r>
                        <a:rPr lang="en-NZ" sz="1400" dirty="0">
                          <a:solidFill>
                            <a:schemeClr val="bg1"/>
                          </a:solidFill>
                          <a:latin typeface="Arial" panose="020B0604020202020204" pitchFamily="34" charset="0"/>
                        </a:rPr>
                        <a:t>Evaluation</a:t>
                      </a:r>
                      <a:r>
                        <a:rPr lang="en-NZ" sz="1400" baseline="0" dirty="0">
                          <a:solidFill>
                            <a:schemeClr val="bg1"/>
                          </a:solidFill>
                          <a:latin typeface="Arial" panose="020B0604020202020204" pitchFamily="34" charset="0"/>
                        </a:rPr>
                        <a:t> Assurance Levels</a:t>
                      </a:r>
                      <a:endParaRPr lang="en-US" altLang="zh-CN" sz="1400" b="0" kern="1200" dirty="0">
                        <a:solidFill>
                          <a:schemeClr val="bg1"/>
                        </a:solidFill>
                        <a:latin typeface="Arial" panose="020B0604020202020204" pitchFamily="34" charset="0"/>
                        <a:ea typeface="+mn-ea"/>
                        <a:cs typeface="+mn-cs"/>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marL="0" marR="0" lvl="0" indent="0" algn="l" defTabSz="685035" rtl="0" eaLnBrk="1" fontAlgn="ctr" latinLnBrk="0" hangingPunct="1">
                        <a:lnSpc>
                          <a:spcPct val="100000"/>
                        </a:lnSpc>
                        <a:spcBef>
                          <a:spcPts val="0"/>
                        </a:spcBef>
                        <a:spcAft>
                          <a:spcPts val="0"/>
                        </a:spcAft>
                        <a:buClrTx/>
                        <a:buSzTx/>
                        <a:buFontTx/>
                        <a:buNone/>
                        <a:tabLst/>
                        <a:defRPr/>
                      </a:pPr>
                      <a:r>
                        <a:rPr sz="1400" dirty="0">
                          <a:solidFill>
                            <a:schemeClr val="bg1"/>
                          </a:solidFill>
                          <a:latin typeface="Arial" panose="020B0604020202020204" pitchFamily="34" charset="0"/>
                        </a:rPr>
                        <a:t>7 </a:t>
                      </a:r>
                      <a:r>
                        <a:rPr lang="en-NZ" sz="1400" dirty="0">
                          <a:solidFill>
                            <a:schemeClr val="bg1"/>
                          </a:solidFill>
                          <a:latin typeface="Arial" panose="020B0604020202020204" pitchFamily="34" charset="0"/>
                        </a:rPr>
                        <a:t>Evaluation</a:t>
                      </a:r>
                      <a:r>
                        <a:rPr lang="en-NZ" sz="1400" baseline="0" dirty="0">
                          <a:solidFill>
                            <a:schemeClr val="bg1"/>
                          </a:solidFill>
                          <a:latin typeface="Arial" panose="020B0604020202020204" pitchFamily="34" charset="0"/>
                        </a:rPr>
                        <a:t> Assurance Levels</a:t>
                      </a:r>
                      <a:endParaRPr lang="en-US" altLang="zh-CN" sz="1400" b="0" kern="1200" dirty="0">
                        <a:solidFill>
                          <a:schemeClr val="bg1"/>
                        </a:solidFill>
                        <a:latin typeface="Arial" panose="020B0604020202020204" pitchFamily="34" charset="0"/>
                        <a:ea typeface="+mn-ea"/>
                        <a:cs typeface="+mn-cs"/>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10002"/>
                  </a:ext>
                </a:extLst>
              </a:tr>
              <a:tr h="432000">
                <a:tc>
                  <a:txBody>
                    <a:bodyPr/>
                    <a:lstStyle/>
                    <a:p>
                      <a:pPr fontAlgn="ctr"/>
                      <a:r>
                        <a:rPr sz="1400" dirty="0">
                          <a:solidFill>
                            <a:schemeClr val="bg1"/>
                          </a:solidFill>
                          <a:latin typeface="Arial" panose="020B0604020202020204" pitchFamily="34" charset="0"/>
                        </a:rPr>
                        <a:t>Standards progress</a:t>
                      </a:r>
                      <a:endParaRPr lang="zh-CN" altLang="en-US" sz="1400" dirty="0">
                        <a:solidFill>
                          <a:schemeClr val="bg1"/>
                        </a:solidFill>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algn="l" fontAlgn="ctr"/>
                      <a:r>
                        <a:rPr sz="1400" dirty="0">
                          <a:solidFill>
                            <a:schemeClr val="bg1"/>
                          </a:solidFill>
                          <a:latin typeface="Arial" panose="020B0604020202020204" pitchFamily="34" charset="0"/>
                        </a:rPr>
                        <a:t>5G SCAS specifications</a:t>
                      </a:r>
                      <a:endParaRPr lang="en-US" altLang="en-US" sz="1400" b="0" kern="1200" dirty="0">
                        <a:solidFill>
                          <a:schemeClr val="bg1"/>
                        </a:solidFill>
                        <a:latin typeface="Arial" panose="020B0604020202020204" pitchFamily="34" charset="0"/>
                        <a:ea typeface="+mn-ea"/>
                        <a:cs typeface="+mn-cs"/>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marL="0" marR="0" lvl="0" indent="0" algn="l" defTabSz="685035" rtl="0" eaLnBrk="1" fontAlgn="ctr" latinLnBrk="0" hangingPunct="1">
                        <a:lnSpc>
                          <a:spcPct val="100000"/>
                        </a:lnSpc>
                        <a:spcBef>
                          <a:spcPts val="0"/>
                        </a:spcBef>
                        <a:spcAft>
                          <a:spcPts val="0"/>
                        </a:spcAft>
                        <a:buClrTx/>
                        <a:buSzTx/>
                        <a:buFontTx/>
                        <a:buNone/>
                        <a:tabLst/>
                        <a:defRPr/>
                      </a:pPr>
                      <a:r>
                        <a:rPr lang="en-NZ" sz="1400" dirty="0">
                          <a:solidFill>
                            <a:schemeClr val="bg1"/>
                          </a:solidFill>
                          <a:latin typeface="Arial" panose="020B0604020202020204" pitchFamily="34" charset="0"/>
                        </a:rPr>
                        <a:t>Protection Profiles are </a:t>
                      </a:r>
                      <a:r>
                        <a:rPr sz="1400" b="0" dirty="0">
                          <a:solidFill>
                            <a:schemeClr val="bg1"/>
                          </a:solidFill>
                          <a:latin typeface="Arial" panose="020B0604020202020204" pitchFamily="34" charset="0"/>
                        </a:rPr>
                        <a:t>mature</a:t>
                      </a:r>
                      <a:endParaRPr lang="en-US" altLang="zh-CN" sz="1400" b="0" kern="1200" dirty="0">
                        <a:solidFill>
                          <a:schemeClr val="bg1"/>
                        </a:solidFill>
                        <a:latin typeface="Arial" panose="020B0604020202020204" pitchFamily="34" charset="0"/>
                        <a:ea typeface="+mn-ea"/>
                        <a:cs typeface="+mn-cs"/>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10003"/>
                  </a:ext>
                </a:extLst>
              </a:tr>
              <a:tr h="432000">
                <a:tc>
                  <a:txBody>
                    <a:bodyPr/>
                    <a:lstStyle/>
                    <a:p>
                      <a:pPr fontAlgn="ctr"/>
                      <a:r>
                        <a:rPr sz="1400" dirty="0">
                          <a:solidFill>
                            <a:schemeClr val="bg1"/>
                          </a:solidFill>
                          <a:latin typeface="Arial" panose="020B0604020202020204" pitchFamily="34" charset="0"/>
                        </a:rPr>
                        <a:t>Number of accredited labs &amp; audit</a:t>
                      </a:r>
                      <a:r>
                        <a:rPr lang="en-US" sz="1400" dirty="0">
                          <a:solidFill>
                            <a:schemeClr val="bg1"/>
                          </a:solidFill>
                          <a:latin typeface="Arial" panose="020B0604020202020204" pitchFamily="34" charset="0"/>
                        </a:rPr>
                        <a:t>ing</a:t>
                      </a:r>
                      <a:r>
                        <a:rPr sz="1400" dirty="0">
                          <a:solidFill>
                            <a:schemeClr val="bg1"/>
                          </a:solidFill>
                          <a:latin typeface="Arial" panose="020B0604020202020204" pitchFamily="34" charset="0"/>
                        </a:rPr>
                        <a:t> companies</a:t>
                      </a:r>
                      <a:endParaRPr lang="zh-CN" altLang="en-US" sz="1400" dirty="0">
                        <a:solidFill>
                          <a:schemeClr val="bg1"/>
                        </a:solidFill>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fontAlgn="ctr">
                        <a:spcBef>
                          <a:spcPts val="200"/>
                        </a:spcBef>
                      </a:pPr>
                      <a:r>
                        <a:rPr sz="1400" b="1" dirty="0">
                          <a:solidFill>
                            <a:schemeClr val="bg1"/>
                          </a:solidFill>
                          <a:latin typeface="Arial" panose="020B0604020202020204" pitchFamily="34" charset="0"/>
                        </a:rPr>
                        <a:t>Only one</a:t>
                      </a:r>
                      <a:r>
                        <a:rPr sz="1400" dirty="0">
                          <a:solidFill>
                            <a:schemeClr val="bg1"/>
                          </a:solidFill>
                          <a:latin typeface="Arial" panose="020B0604020202020204" pitchFamily="34" charset="0"/>
                        </a:rPr>
                        <a:t> lab</a:t>
                      </a:r>
                      <a:endParaRPr lang="en-US" altLang="zh-CN" sz="1400" b="1" kern="1200" dirty="0">
                        <a:solidFill>
                          <a:schemeClr val="bg1"/>
                        </a:solidFill>
                        <a:latin typeface="Arial" panose="020B0604020202020204" pitchFamily="34" charset="0"/>
                        <a:ea typeface="+mn-ea"/>
                        <a:cs typeface="+mn-cs"/>
                      </a:endParaRPr>
                    </a:p>
                    <a:p>
                      <a:pPr fontAlgn="ctr">
                        <a:spcBef>
                          <a:spcPts val="200"/>
                        </a:spcBef>
                      </a:pPr>
                      <a:r>
                        <a:rPr sz="1400" b="1" dirty="0">
                          <a:solidFill>
                            <a:schemeClr val="bg1"/>
                          </a:solidFill>
                          <a:latin typeface="Arial" panose="020B0604020202020204" pitchFamily="34" charset="0"/>
                        </a:rPr>
                        <a:t>2</a:t>
                      </a:r>
                      <a:r>
                        <a:rPr sz="1400" dirty="0">
                          <a:solidFill>
                            <a:schemeClr val="bg1"/>
                          </a:solidFill>
                          <a:latin typeface="Arial" panose="020B0604020202020204" pitchFamily="34" charset="0"/>
                        </a:rPr>
                        <a:t> audit</a:t>
                      </a:r>
                      <a:r>
                        <a:rPr lang="en-US" sz="1400" dirty="0">
                          <a:solidFill>
                            <a:schemeClr val="bg1"/>
                          </a:solidFill>
                          <a:latin typeface="Arial" panose="020B0604020202020204" pitchFamily="34" charset="0"/>
                        </a:rPr>
                        <a:t>ing</a:t>
                      </a:r>
                      <a:r>
                        <a:rPr sz="1400" dirty="0">
                          <a:solidFill>
                            <a:schemeClr val="bg1"/>
                          </a:solidFill>
                          <a:latin typeface="Arial" panose="020B0604020202020204" pitchFamily="34" charset="0"/>
                        </a:rPr>
                        <a:t> companies</a:t>
                      </a:r>
                      <a:endParaRPr lang="zh-CN" altLang="en-US" sz="1400" dirty="0">
                        <a:solidFill>
                          <a:schemeClr val="bg1"/>
                        </a:solidFill>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marL="0" marR="0" lvl="0" indent="0" algn="l" defTabSz="685035" rtl="0" eaLnBrk="1" fontAlgn="ctr" latinLnBrk="0" hangingPunct="1">
                        <a:lnSpc>
                          <a:spcPct val="100000"/>
                        </a:lnSpc>
                        <a:spcBef>
                          <a:spcPts val="0"/>
                        </a:spcBef>
                        <a:spcAft>
                          <a:spcPts val="0"/>
                        </a:spcAft>
                        <a:buClrTx/>
                        <a:buSzTx/>
                        <a:buFontTx/>
                        <a:buNone/>
                        <a:tabLst/>
                        <a:defRPr/>
                      </a:pPr>
                      <a:r>
                        <a:rPr sz="1400" b="1" dirty="0">
                          <a:solidFill>
                            <a:schemeClr val="bg1"/>
                          </a:solidFill>
                          <a:latin typeface="Arial" panose="020B0604020202020204" pitchFamily="34" charset="0"/>
                        </a:rPr>
                        <a:t>77</a:t>
                      </a:r>
                      <a:r>
                        <a:rPr sz="1400" dirty="0">
                          <a:solidFill>
                            <a:schemeClr val="bg1"/>
                          </a:solidFill>
                          <a:latin typeface="Arial" panose="020B0604020202020204" pitchFamily="34" charset="0"/>
                        </a:rPr>
                        <a:t> labs globally</a:t>
                      </a:r>
                      <a:endParaRPr lang="en-US" altLang="zh-CN" sz="1400" b="0" kern="1200" dirty="0">
                        <a:solidFill>
                          <a:schemeClr val="bg1"/>
                        </a:solidFill>
                        <a:latin typeface="Arial" panose="020B0604020202020204" pitchFamily="34" charset="0"/>
                        <a:ea typeface="+mn-ea"/>
                        <a:cs typeface="+mn-cs"/>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10004"/>
                  </a:ext>
                </a:extLst>
              </a:tr>
              <a:tr h="432000">
                <a:tc>
                  <a:txBody>
                    <a:bodyPr/>
                    <a:lstStyle/>
                    <a:p>
                      <a:pPr fontAlgn="ctr"/>
                      <a:r>
                        <a:rPr sz="1400" dirty="0">
                          <a:solidFill>
                            <a:schemeClr val="bg1"/>
                          </a:solidFill>
                          <a:latin typeface="Arial" panose="020B0604020202020204" pitchFamily="34" charset="0"/>
                        </a:rPr>
                        <a:t>Regulators' recognition</a:t>
                      </a:r>
                      <a:endParaRPr lang="zh-CN" altLang="en-US" sz="1400" dirty="0">
                        <a:solidFill>
                          <a:schemeClr val="bg1"/>
                        </a:solidFill>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fontAlgn="ctr"/>
                      <a:r>
                        <a:rPr sz="1400" dirty="0">
                          <a:solidFill>
                            <a:schemeClr val="bg1"/>
                          </a:solidFill>
                          <a:latin typeface="Arial" panose="020B0604020202020204" pitchFamily="34" charset="0"/>
                        </a:rPr>
                        <a:t>Low</a:t>
                      </a:r>
                      <a:endParaRPr lang="zh-CN" altLang="en-US" sz="1400" i="0" dirty="0">
                        <a:solidFill>
                          <a:schemeClr val="bg1"/>
                        </a:solidFill>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algn="l" fontAlgn="ctr"/>
                      <a:r>
                        <a:rPr sz="1400" dirty="0">
                          <a:solidFill>
                            <a:schemeClr val="bg1"/>
                          </a:solidFill>
                          <a:latin typeface="Arial" panose="020B0604020202020204" pitchFamily="34" charset="0"/>
                        </a:rPr>
                        <a:t>High - 30 countries</a:t>
                      </a:r>
                      <a:endParaRPr lang="en-US" altLang="en-US" sz="1400" b="0" i="0" kern="1200" dirty="0">
                        <a:solidFill>
                          <a:schemeClr val="bg1"/>
                        </a:solidFill>
                        <a:latin typeface="Arial" panose="020B0604020202020204" pitchFamily="34" charset="0"/>
                        <a:ea typeface="+mn-ea"/>
                        <a:cs typeface="+mn-cs"/>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10005"/>
                  </a:ext>
                </a:extLst>
              </a:tr>
              <a:tr h="432000">
                <a:tc>
                  <a:txBody>
                    <a:bodyPr/>
                    <a:lstStyle/>
                    <a:p>
                      <a:pPr fontAlgn="ctr"/>
                      <a:r>
                        <a:rPr sz="1400" dirty="0">
                          <a:solidFill>
                            <a:schemeClr val="bg1"/>
                          </a:solidFill>
                          <a:latin typeface="Arial" panose="020B0604020202020204" pitchFamily="34" charset="0"/>
                        </a:rPr>
                        <a:t>Process &amp; TTM</a:t>
                      </a:r>
                      <a:endParaRPr lang="zh-CN" altLang="en-US" sz="1400" dirty="0">
                        <a:solidFill>
                          <a:schemeClr val="bg1"/>
                        </a:solidFill>
                        <a:latin typeface="Arial" panose="020B0604020202020204" pitchFamily="34" charset="0"/>
                        <a:ea typeface="+mn-ea"/>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marL="0" marR="0" lvl="0" indent="0" algn="l" defTabSz="685035" rtl="0" eaLnBrk="1" fontAlgn="ctr" latinLnBrk="0" hangingPunct="1">
                        <a:lnSpc>
                          <a:spcPct val="100000"/>
                        </a:lnSpc>
                        <a:spcBef>
                          <a:spcPts val="0"/>
                        </a:spcBef>
                        <a:spcAft>
                          <a:spcPts val="0"/>
                        </a:spcAft>
                        <a:buClrTx/>
                        <a:buSzTx/>
                        <a:buFontTx/>
                        <a:buNone/>
                        <a:tabLst/>
                        <a:defRPr/>
                      </a:pPr>
                      <a:r>
                        <a:rPr sz="1400" dirty="0">
                          <a:solidFill>
                            <a:schemeClr val="bg1"/>
                          </a:solidFill>
                          <a:latin typeface="Arial" panose="020B0604020202020204" pitchFamily="34" charset="0"/>
                        </a:rPr>
                        <a:t>Simple processes &amp; 3-6 months</a:t>
                      </a:r>
                      <a:endParaRPr lang="en-US" altLang="en-US" sz="1400" b="0" kern="1200" dirty="0">
                        <a:solidFill>
                          <a:schemeClr val="bg1"/>
                        </a:solidFill>
                        <a:latin typeface="Arial" panose="020B0604020202020204" pitchFamily="34" charset="0"/>
                        <a:ea typeface="+mn-ea"/>
                        <a:cs typeface="+mn-cs"/>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tc>
                  <a:txBody>
                    <a:bodyPr/>
                    <a:lstStyle/>
                    <a:p>
                      <a:pPr marL="0" marR="0" lvl="0" indent="0" algn="l" defTabSz="685035" rtl="0" eaLnBrk="1" fontAlgn="ctr" latinLnBrk="0" hangingPunct="1">
                        <a:lnSpc>
                          <a:spcPct val="100000"/>
                        </a:lnSpc>
                        <a:spcBef>
                          <a:spcPts val="0"/>
                        </a:spcBef>
                        <a:spcAft>
                          <a:spcPts val="0"/>
                        </a:spcAft>
                        <a:buClrTx/>
                        <a:buSzTx/>
                        <a:buFontTx/>
                        <a:buNone/>
                        <a:tabLst/>
                        <a:defRPr/>
                      </a:pPr>
                      <a:r>
                        <a:rPr sz="1400" dirty="0">
                          <a:solidFill>
                            <a:schemeClr val="bg1"/>
                          </a:solidFill>
                          <a:latin typeface="Arial" panose="020B0604020202020204" pitchFamily="34" charset="0"/>
                        </a:rPr>
                        <a:t>Complex processes &amp; 12-18 months</a:t>
                      </a:r>
                      <a:endParaRPr lang="en-US" altLang="en-US" sz="1400" b="0" kern="1200" dirty="0">
                        <a:solidFill>
                          <a:schemeClr val="bg1"/>
                        </a:solidFill>
                        <a:latin typeface="Arial" panose="020B0604020202020204" pitchFamily="34" charset="0"/>
                        <a:ea typeface="+mn-ea"/>
                        <a:cs typeface="+mn-cs"/>
                      </a:endParaRPr>
                    </a:p>
                  </a:txBody>
                  <a:tcPr marL="121904" marR="121904" marT="60952" marB="60952" anchor="ctr">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noFill/>
                  </a:tcPr>
                </a:tc>
                <a:extLst>
                  <a:ext uri="{0D108BD9-81ED-4DB2-BD59-A6C34878D82A}">
                    <a16:rowId xmlns:a16="http://schemas.microsoft.com/office/drawing/2014/main" val="10006"/>
                  </a:ext>
                </a:extLst>
              </a:tr>
            </a:tbl>
          </a:graphicData>
        </a:graphic>
      </p:graphicFrame>
      <p:sp>
        <p:nvSpPr>
          <p:cNvPr id="7" name="Title 6"/>
          <p:cNvSpPr>
            <a:spLocks noGrp="1"/>
          </p:cNvSpPr>
          <p:nvPr>
            <p:ph type="ctrTitle"/>
          </p:nvPr>
        </p:nvSpPr>
        <p:spPr/>
        <p:txBody>
          <a:bodyPr/>
          <a:lstStyle/>
          <a:p>
            <a:r>
              <a:rPr lang="en-US" dirty="0"/>
              <a:t>Comparison between Mobile and IT Industries</a:t>
            </a:r>
            <a:endParaRPr lang="en-SG" dirty="0"/>
          </a:p>
        </p:txBody>
      </p:sp>
      <p:grpSp>
        <p:nvGrpSpPr>
          <p:cNvPr id="20" name="Group 19"/>
          <p:cNvGrpSpPr/>
          <p:nvPr/>
        </p:nvGrpSpPr>
        <p:grpSpPr>
          <a:xfrm>
            <a:off x="7465739" y="1125658"/>
            <a:ext cx="4392478" cy="1080000"/>
            <a:chOff x="7465739" y="996380"/>
            <a:chExt cx="4392478" cy="1080000"/>
          </a:xfrm>
        </p:grpSpPr>
        <p:sp>
          <p:nvSpPr>
            <p:cNvPr id="11" name="任意多边形 7"/>
            <p:cNvSpPr/>
            <p:nvPr/>
          </p:nvSpPr>
          <p:spPr>
            <a:xfrm>
              <a:off x="8581988" y="1284509"/>
              <a:ext cx="503741" cy="503742"/>
            </a:xfrm>
            <a:custGeom>
              <a:avLst/>
              <a:gdLst>
                <a:gd name="connsiteX0" fmla="*/ 66780 w 503807"/>
                <a:gd name="connsiteY0" fmla="*/ 192656 h 503807"/>
                <a:gd name="connsiteX1" fmla="*/ 192656 w 503807"/>
                <a:gd name="connsiteY1" fmla="*/ 192656 h 503807"/>
                <a:gd name="connsiteX2" fmla="*/ 192656 w 503807"/>
                <a:gd name="connsiteY2" fmla="*/ 66780 h 503807"/>
                <a:gd name="connsiteX3" fmla="*/ 311151 w 503807"/>
                <a:gd name="connsiteY3" fmla="*/ 66780 h 503807"/>
                <a:gd name="connsiteX4" fmla="*/ 311151 w 503807"/>
                <a:gd name="connsiteY4" fmla="*/ 192656 h 503807"/>
                <a:gd name="connsiteX5" fmla="*/ 437027 w 503807"/>
                <a:gd name="connsiteY5" fmla="*/ 192656 h 503807"/>
                <a:gd name="connsiteX6" fmla="*/ 437027 w 503807"/>
                <a:gd name="connsiteY6" fmla="*/ 311151 h 503807"/>
                <a:gd name="connsiteX7" fmla="*/ 311151 w 503807"/>
                <a:gd name="connsiteY7" fmla="*/ 311151 h 503807"/>
                <a:gd name="connsiteX8" fmla="*/ 311151 w 503807"/>
                <a:gd name="connsiteY8" fmla="*/ 437027 h 503807"/>
                <a:gd name="connsiteX9" fmla="*/ 192656 w 503807"/>
                <a:gd name="connsiteY9" fmla="*/ 437027 h 503807"/>
                <a:gd name="connsiteX10" fmla="*/ 192656 w 503807"/>
                <a:gd name="connsiteY10" fmla="*/ 311151 h 503807"/>
                <a:gd name="connsiteX11" fmla="*/ 66780 w 503807"/>
                <a:gd name="connsiteY11" fmla="*/ 311151 h 503807"/>
                <a:gd name="connsiteX12" fmla="*/ 66780 w 503807"/>
                <a:gd name="connsiteY12" fmla="*/ 192656 h 503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03807" h="503807">
                  <a:moveTo>
                    <a:pt x="66780" y="192656"/>
                  </a:moveTo>
                  <a:lnTo>
                    <a:pt x="192656" y="192656"/>
                  </a:lnTo>
                  <a:lnTo>
                    <a:pt x="192656" y="66780"/>
                  </a:lnTo>
                  <a:lnTo>
                    <a:pt x="311151" y="66780"/>
                  </a:lnTo>
                  <a:lnTo>
                    <a:pt x="311151" y="192656"/>
                  </a:lnTo>
                  <a:lnTo>
                    <a:pt x="437027" y="192656"/>
                  </a:lnTo>
                  <a:lnTo>
                    <a:pt x="437027" y="311151"/>
                  </a:lnTo>
                  <a:lnTo>
                    <a:pt x="311151" y="311151"/>
                  </a:lnTo>
                  <a:lnTo>
                    <a:pt x="311151" y="437027"/>
                  </a:lnTo>
                  <a:lnTo>
                    <a:pt x="192656" y="437027"/>
                  </a:lnTo>
                  <a:lnTo>
                    <a:pt x="192656" y="311151"/>
                  </a:lnTo>
                  <a:lnTo>
                    <a:pt x="66780" y="311151"/>
                  </a:lnTo>
                  <a:lnTo>
                    <a:pt x="66780" y="192656"/>
                  </a:lnTo>
                  <a:close/>
                </a:path>
              </a:pathLst>
            </a:custGeom>
            <a:solidFill>
              <a:srgbClr val="FFC000"/>
            </a:solidFill>
          </p:spPr>
          <p:style>
            <a:lnRef idx="0">
              <a:schemeClr val="dk2">
                <a:tint val="60000"/>
                <a:hueOff val="0"/>
                <a:satOff val="0"/>
                <a:lumOff val="0"/>
                <a:alphaOff val="0"/>
              </a:schemeClr>
            </a:lnRef>
            <a:fillRef idx="3">
              <a:schemeClr val="dk2">
                <a:tint val="60000"/>
                <a:hueOff val="0"/>
                <a:satOff val="0"/>
                <a:lumOff val="0"/>
                <a:alphaOff val="0"/>
              </a:schemeClr>
            </a:fillRef>
            <a:effectRef idx="2">
              <a:schemeClr val="dk2">
                <a:tint val="60000"/>
                <a:hueOff val="0"/>
                <a:satOff val="0"/>
                <a:lumOff val="0"/>
                <a:alphaOff val="0"/>
              </a:schemeClr>
            </a:effectRef>
            <a:fontRef idx="minor">
              <a:schemeClr val="dk2">
                <a:hueOff val="0"/>
                <a:satOff val="0"/>
                <a:lumOff val="0"/>
                <a:alphaOff val="0"/>
              </a:schemeClr>
            </a:fontRef>
          </p:style>
          <p:txBody>
            <a:bodyPr spcFirstLastPara="0" vert="horz" wrap="square" lIns="66771" tIns="192631" rIns="66771" bIns="192631" numCol="1" spcCol="1270" anchor="ctr" anchorCtr="0">
              <a:noAutofit/>
            </a:bodyPr>
            <a:lstStyle/>
            <a:p>
              <a:pPr algn="ctr" defTabSz="466678" fontAlgn="ctr">
                <a:spcBef>
                  <a:spcPct val="0"/>
                </a:spcBef>
                <a:spcAft>
                  <a:spcPct val="35000"/>
                </a:spcAft>
              </a:pPr>
              <a:endParaRPr lang="zh-CN" altLang="en-US" sz="1050">
                <a:solidFill>
                  <a:srgbClr val="FFC000"/>
                </a:solidFill>
                <a:latin typeface="Arial" panose="020B0604020202020204" pitchFamily="34" charset="0"/>
                <a:ea typeface="微软雅黑" pitchFamily="34" charset="-122"/>
              </a:endParaRPr>
            </a:p>
          </p:txBody>
        </p:sp>
        <p:sp>
          <p:nvSpPr>
            <p:cNvPr id="13" name="任意多边形 52"/>
            <p:cNvSpPr>
              <a:spLocks noChangeAspect="1"/>
            </p:cNvSpPr>
            <p:nvPr/>
          </p:nvSpPr>
          <p:spPr>
            <a:xfrm>
              <a:off x="7465739" y="996380"/>
              <a:ext cx="1079998" cy="1080000"/>
            </a:xfrm>
            <a:custGeom>
              <a:avLst/>
              <a:gdLst>
                <a:gd name="connsiteX0" fmla="*/ 0 w 868634"/>
                <a:gd name="connsiteY0" fmla="*/ 434317 h 868634"/>
                <a:gd name="connsiteX1" fmla="*/ 434317 w 868634"/>
                <a:gd name="connsiteY1" fmla="*/ 0 h 868634"/>
                <a:gd name="connsiteX2" fmla="*/ 868634 w 868634"/>
                <a:gd name="connsiteY2" fmla="*/ 434317 h 868634"/>
                <a:gd name="connsiteX3" fmla="*/ 434317 w 868634"/>
                <a:gd name="connsiteY3" fmla="*/ 868634 h 868634"/>
                <a:gd name="connsiteX4" fmla="*/ 0 w 868634"/>
                <a:gd name="connsiteY4" fmla="*/ 434317 h 8686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8634" h="868634">
                  <a:moveTo>
                    <a:pt x="0" y="434317"/>
                  </a:moveTo>
                  <a:cubicBezTo>
                    <a:pt x="0" y="194450"/>
                    <a:pt x="194450" y="0"/>
                    <a:pt x="434317" y="0"/>
                  </a:cubicBezTo>
                  <a:cubicBezTo>
                    <a:pt x="674184" y="0"/>
                    <a:pt x="868634" y="194450"/>
                    <a:pt x="868634" y="434317"/>
                  </a:cubicBezTo>
                  <a:cubicBezTo>
                    <a:pt x="868634" y="674184"/>
                    <a:pt x="674184" y="868634"/>
                    <a:pt x="434317" y="868634"/>
                  </a:cubicBezTo>
                  <a:cubicBezTo>
                    <a:pt x="194450" y="868634"/>
                    <a:pt x="0" y="674184"/>
                    <a:pt x="0" y="434317"/>
                  </a:cubicBezTo>
                  <a:close/>
                </a:path>
              </a:pathLst>
            </a:custGeom>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dk2">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2">
                <a:hueOff val="0"/>
                <a:satOff val="0"/>
                <a:lumOff val="0"/>
                <a:alphaOff val="0"/>
              </a:schemeClr>
            </a:fontRef>
          </p:style>
          <p:txBody>
            <a:bodyPr spcFirstLastPara="0" vert="horz" wrap="square" lIns="0" tIns="144000" rIns="0" bIns="0" numCol="1" spcCol="1270" anchor="t" anchorCtr="0">
              <a:noAutofit/>
            </a:bodyPr>
            <a:lstStyle/>
            <a:p>
              <a:pPr algn="ctr" defTabSz="533347" fontAlgn="ctr">
                <a:spcBef>
                  <a:spcPct val="0"/>
                </a:spcBef>
                <a:spcAft>
                  <a:spcPct val="35000"/>
                </a:spcAft>
              </a:pPr>
              <a:r>
                <a:rPr sz="1200" dirty="0">
                  <a:solidFill>
                    <a:srgbClr val="FFC000"/>
                  </a:solidFill>
                </a:rPr>
                <a:t>Test </a:t>
              </a:r>
              <a:br>
                <a:rPr lang="en-NZ" sz="1200" dirty="0">
                  <a:solidFill>
                    <a:srgbClr val="FFC000"/>
                  </a:solidFill>
                </a:rPr>
              </a:br>
              <a:r>
                <a:rPr lang="en-NZ" sz="1200" dirty="0">
                  <a:solidFill>
                    <a:srgbClr val="FFC000"/>
                  </a:solidFill>
                </a:rPr>
                <a:t>Methodology</a:t>
              </a:r>
              <a:endParaRPr lang="zh-CN" altLang="en-US" sz="1200" dirty="0">
                <a:solidFill>
                  <a:srgbClr val="FFC000"/>
                </a:solidFill>
                <a:ea typeface="微软雅黑" pitchFamily="34" charset="-122"/>
              </a:endParaRPr>
            </a:p>
          </p:txBody>
        </p:sp>
        <p:sp>
          <p:nvSpPr>
            <p:cNvPr id="14" name="任意多边形 53"/>
            <p:cNvSpPr/>
            <p:nvPr/>
          </p:nvSpPr>
          <p:spPr>
            <a:xfrm>
              <a:off x="10238229" y="1284509"/>
              <a:ext cx="503741" cy="503742"/>
            </a:xfrm>
            <a:custGeom>
              <a:avLst/>
              <a:gdLst>
                <a:gd name="connsiteX0" fmla="*/ 66780 w 503807"/>
                <a:gd name="connsiteY0" fmla="*/ 103784 h 503807"/>
                <a:gd name="connsiteX1" fmla="*/ 437027 w 503807"/>
                <a:gd name="connsiteY1" fmla="*/ 103784 h 503807"/>
                <a:gd name="connsiteX2" fmla="*/ 437027 w 503807"/>
                <a:gd name="connsiteY2" fmla="*/ 222280 h 503807"/>
                <a:gd name="connsiteX3" fmla="*/ 66780 w 503807"/>
                <a:gd name="connsiteY3" fmla="*/ 222280 h 503807"/>
                <a:gd name="connsiteX4" fmla="*/ 66780 w 503807"/>
                <a:gd name="connsiteY4" fmla="*/ 103784 h 503807"/>
                <a:gd name="connsiteX5" fmla="*/ 66780 w 503807"/>
                <a:gd name="connsiteY5" fmla="*/ 281527 h 503807"/>
                <a:gd name="connsiteX6" fmla="*/ 437027 w 503807"/>
                <a:gd name="connsiteY6" fmla="*/ 281527 h 503807"/>
                <a:gd name="connsiteX7" fmla="*/ 437027 w 503807"/>
                <a:gd name="connsiteY7" fmla="*/ 400023 h 503807"/>
                <a:gd name="connsiteX8" fmla="*/ 66780 w 503807"/>
                <a:gd name="connsiteY8" fmla="*/ 400023 h 503807"/>
                <a:gd name="connsiteX9" fmla="*/ 66780 w 503807"/>
                <a:gd name="connsiteY9" fmla="*/ 281527 h 503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3807" h="503807">
                  <a:moveTo>
                    <a:pt x="66780" y="103784"/>
                  </a:moveTo>
                  <a:lnTo>
                    <a:pt x="437027" y="103784"/>
                  </a:lnTo>
                  <a:lnTo>
                    <a:pt x="437027" y="222280"/>
                  </a:lnTo>
                  <a:lnTo>
                    <a:pt x="66780" y="222280"/>
                  </a:lnTo>
                  <a:lnTo>
                    <a:pt x="66780" y="103784"/>
                  </a:lnTo>
                  <a:close/>
                  <a:moveTo>
                    <a:pt x="66780" y="281527"/>
                  </a:moveTo>
                  <a:lnTo>
                    <a:pt x="437027" y="281527"/>
                  </a:lnTo>
                  <a:lnTo>
                    <a:pt x="437027" y="400023"/>
                  </a:lnTo>
                  <a:lnTo>
                    <a:pt x="66780" y="400023"/>
                  </a:lnTo>
                  <a:lnTo>
                    <a:pt x="66780" y="281527"/>
                  </a:lnTo>
                  <a:close/>
                </a:path>
              </a:pathLst>
            </a:custGeom>
            <a:solidFill>
              <a:srgbClr val="FFC000"/>
            </a:solidFill>
          </p:spPr>
          <p:style>
            <a:lnRef idx="0">
              <a:schemeClr val="dk2">
                <a:tint val="60000"/>
                <a:hueOff val="0"/>
                <a:satOff val="0"/>
                <a:lumOff val="0"/>
                <a:alphaOff val="0"/>
              </a:schemeClr>
            </a:lnRef>
            <a:fillRef idx="3">
              <a:schemeClr val="dk2">
                <a:tint val="60000"/>
                <a:hueOff val="0"/>
                <a:satOff val="0"/>
                <a:lumOff val="0"/>
                <a:alphaOff val="0"/>
              </a:schemeClr>
            </a:fillRef>
            <a:effectRef idx="2">
              <a:schemeClr val="dk2">
                <a:tint val="60000"/>
                <a:hueOff val="0"/>
                <a:satOff val="0"/>
                <a:lumOff val="0"/>
                <a:alphaOff val="0"/>
              </a:schemeClr>
            </a:effectRef>
            <a:fontRef idx="minor">
              <a:schemeClr val="dk2">
                <a:hueOff val="0"/>
                <a:satOff val="0"/>
                <a:lumOff val="0"/>
                <a:alphaOff val="0"/>
              </a:schemeClr>
            </a:fontRef>
          </p:style>
          <p:txBody>
            <a:bodyPr spcFirstLastPara="0" vert="horz" wrap="square" lIns="66771" tIns="103770" rIns="66771" bIns="103770" numCol="1" spcCol="1270" anchor="ctr" anchorCtr="0">
              <a:noAutofit/>
            </a:bodyPr>
            <a:lstStyle/>
            <a:p>
              <a:pPr algn="ctr" defTabSz="466678" fontAlgn="ctr">
                <a:spcBef>
                  <a:spcPct val="0"/>
                </a:spcBef>
                <a:spcAft>
                  <a:spcPct val="35000"/>
                </a:spcAft>
              </a:pPr>
              <a:endParaRPr lang="zh-CN" altLang="en-US" sz="1050">
                <a:solidFill>
                  <a:srgbClr val="FFC000"/>
                </a:solidFill>
                <a:latin typeface="Arial" panose="020B0604020202020204" pitchFamily="34" charset="0"/>
                <a:ea typeface="微软雅黑" pitchFamily="34" charset="-122"/>
              </a:endParaRPr>
            </a:p>
          </p:txBody>
        </p:sp>
        <p:sp>
          <p:nvSpPr>
            <p:cNvPr id="15" name="任意多边形 54"/>
            <p:cNvSpPr>
              <a:spLocks noChangeAspect="1"/>
            </p:cNvSpPr>
            <p:nvPr/>
          </p:nvSpPr>
          <p:spPr>
            <a:xfrm>
              <a:off x="10778219" y="996380"/>
              <a:ext cx="1079998" cy="1080000"/>
            </a:xfrm>
            <a:custGeom>
              <a:avLst/>
              <a:gdLst>
                <a:gd name="connsiteX0" fmla="*/ 0 w 868634"/>
                <a:gd name="connsiteY0" fmla="*/ 434317 h 868634"/>
                <a:gd name="connsiteX1" fmla="*/ 434317 w 868634"/>
                <a:gd name="connsiteY1" fmla="*/ 0 h 868634"/>
                <a:gd name="connsiteX2" fmla="*/ 868634 w 868634"/>
                <a:gd name="connsiteY2" fmla="*/ 434317 h 868634"/>
                <a:gd name="connsiteX3" fmla="*/ 434317 w 868634"/>
                <a:gd name="connsiteY3" fmla="*/ 868634 h 868634"/>
                <a:gd name="connsiteX4" fmla="*/ 0 w 868634"/>
                <a:gd name="connsiteY4" fmla="*/ 434317 h 8686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8634" h="868634">
                  <a:moveTo>
                    <a:pt x="0" y="434317"/>
                  </a:moveTo>
                  <a:cubicBezTo>
                    <a:pt x="0" y="194450"/>
                    <a:pt x="194450" y="0"/>
                    <a:pt x="434317" y="0"/>
                  </a:cubicBezTo>
                  <a:cubicBezTo>
                    <a:pt x="674184" y="0"/>
                    <a:pt x="868634" y="194450"/>
                    <a:pt x="868634" y="434317"/>
                  </a:cubicBezTo>
                  <a:cubicBezTo>
                    <a:pt x="868634" y="674184"/>
                    <a:pt x="674184" y="868634"/>
                    <a:pt x="434317" y="868634"/>
                  </a:cubicBezTo>
                  <a:cubicBezTo>
                    <a:pt x="194450" y="868634"/>
                    <a:pt x="0" y="674184"/>
                    <a:pt x="0" y="434317"/>
                  </a:cubicBezTo>
                  <a:close/>
                </a:path>
              </a:pathLst>
            </a:custGeom>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dk2">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2">
                <a:hueOff val="0"/>
                <a:satOff val="0"/>
                <a:lumOff val="0"/>
                <a:alphaOff val="0"/>
              </a:schemeClr>
            </a:fontRef>
          </p:style>
          <p:txBody>
            <a:bodyPr spcFirstLastPara="0" vert="horz" wrap="square" lIns="0" tIns="0" rIns="0" bIns="0" numCol="1" spcCol="1270" anchor="ctr" anchorCtr="0">
              <a:noAutofit/>
            </a:bodyPr>
            <a:lstStyle/>
            <a:p>
              <a:pPr algn="ctr" defTabSz="533347" fontAlgn="ctr">
                <a:spcBef>
                  <a:spcPct val="0"/>
                </a:spcBef>
              </a:pPr>
              <a:r>
                <a:rPr sz="1200" dirty="0">
                  <a:solidFill>
                    <a:srgbClr val="FFC000"/>
                  </a:solidFill>
                  <a:latin typeface="Arial" panose="020B0604020202020204" pitchFamily="34" charset="0"/>
                  <a:cs typeface="Arial" panose="020B0604020202020204" pitchFamily="34" charset="0"/>
                </a:rPr>
                <a:t>Security </a:t>
              </a:r>
              <a:r>
                <a:rPr lang="en-GB" sz="1200" dirty="0">
                  <a:solidFill>
                    <a:srgbClr val="FFC000"/>
                  </a:solidFill>
                  <a:latin typeface="Arial" panose="020B0604020202020204" pitchFamily="34" charset="0"/>
                  <a:cs typeface="Arial" panose="020B0604020202020204" pitchFamily="34" charset="0"/>
                </a:rPr>
                <a:t>Accreditation</a:t>
              </a:r>
            </a:p>
          </p:txBody>
        </p:sp>
        <p:grpSp>
          <p:nvGrpSpPr>
            <p:cNvPr id="12" name="Group 11"/>
            <p:cNvGrpSpPr/>
            <p:nvPr/>
          </p:nvGrpSpPr>
          <p:grpSpPr>
            <a:xfrm>
              <a:off x="9121980" y="996380"/>
              <a:ext cx="1079998" cy="1080000"/>
              <a:chOff x="9139534" y="1011240"/>
              <a:chExt cx="1079998" cy="1080000"/>
            </a:xfrm>
          </p:grpSpPr>
          <p:sp>
            <p:nvSpPr>
              <p:cNvPr id="10" name="任意多边形 6"/>
              <p:cNvSpPr>
                <a:spLocks noChangeAspect="1"/>
              </p:cNvSpPr>
              <p:nvPr/>
            </p:nvSpPr>
            <p:spPr>
              <a:xfrm>
                <a:off x="9139534" y="1011240"/>
                <a:ext cx="1079998" cy="1080000"/>
              </a:xfrm>
              <a:custGeom>
                <a:avLst/>
                <a:gdLst>
                  <a:gd name="connsiteX0" fmla="*/ 0 w 868634"/>
                  <a:gd name="connsiteY0" fmla="*/ 434317 h 868634"/>
                  <a:gd name="connsiteX1" fmla="*/ 434317 w 868634"/>
                  <a:gd name="connsiteY1" fmla="*/ 0 h 868634"/>
                  <a:gd name="connsiteX2" fmla="*/ 868634 w 868634"/>
                  <a:gd name="connsiteY2" fmla="*/ 434317 h 868634"/>
                  <a:gd name="connsiteX3" fmla="*/ 434317 w 868634"/>
                  <a:gd name="connsiteY3" fmla="*/ 868634 h 868634"/>
                  <a:gd name="connsiteX4" fmla="*/ 0 w 868634"/>
                  <a:gd name="connsiteY4" fmla="*/ 434317 h 8686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8634" h="868634">
                    <a:moveTo>
                      <a:pt x="0" y="434317"/>
                    </a:moveTo>
                    <a:cubicBezTo>
                      <a:pt x="0" y="194450"/>
                      <a:pt x="194450" y="0"/>
                      <a:pt x="434317" y="0"/>
                    </a:cubicBezTo>
                    <a:cubicBezTo>
                      <a:pt x="674184" y="0"/>
                      <a:pt x="868634" y="194450"/>
                      <a:pt x="868634" y="434317"/>
                    </a:cubicBezTo>
                    <a:cubicBezTo>
                      <a:pt x="868634" y="674184"/>
                      <a:pt x="674184" y="868634"/>
                      <a:pt x="434317" y="868634"/>
                    </a:cubicBezTo>
                    <a:cubicBezTo>
                      <a:pt x="194450" y="868634"/>
                      <a:pt x="0" y="674184"/>
                      <a:pt x="0" y="434317"/>
                    </a:cubicBezTo>
                    <a:close/>
                  </a:path>
                </a:pathLst>
              </a:custGeom>
              <a:solidFill>
                <a:srgbClr val="0070C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dk2">
                  <a:shade val="80000"/>
                  <a:hueOff val="0"/>
                  <a:satOff val="0"/>
                  <a:lumOff val="0"/>
                  <a:alphaOff val="0"/>
                </a:schemeClr>
              </a:lnRef>
              <a:fillRef idx="3">
                <a:schemeClr val="lt1">
                  <a:hueOff val="0"/>
                  <a:satOff val="0"/>
                  <a:lumOff val="0"/>
                  <a:alphaOff val="0"/>
                </a:schemeClr>
              </a:fillRef>
              <a:effectRef idx="2">
                <a:schemeClr val="lt1">
                  <a:hueOff val="0"/>
                  <a:satOff val="0"/>
                  <a:lumOff val="0"/>
                  <a:alphaOff val="0"/>
                </a:schemeClr>
              </a:effectRef>
              <a:fontRef idx="minor">
                <a:schemeClr val="dk2">
                  <a:hueOff val="0"/>
                  <a:satOff val="0"/>
                  <a:lumOff val="0"/>
                  <a:alphaOff val="0"/>
                </a:schemeClr>
              </a:fontRef>
            </p:style>
            <p:txBody>
              <a:bodyPr spcFirstLastPara="0" vert="horz" wrap="square" lIns="0" tIns="144000" rIns="0" bIns="0" numCol="1" spcCol="1270" anchor="t" anchorCtr="0">
                <a:noAutofit/>
              </a:bodyPr>
              <a:lstStyle/>
              <a:p>
                <a:pPr algn="ctr" defTabSz="533347" fontAlgn="ctr">
                  <a:spcBef>
                    <a:spcPct val="0"/>
                  </a:spcBef>
                  <a:spcAft>
                    <a:spcPct val="35000"/>
                  </a:spcAft>
                </a:pPr>
                <a:r>
                  <a:rPr sz="1200" dirty="0">
                    <a:solidFill>
                      <a:srgbClr val="FFC000"/>
                    </a:solidFill>
                  </a:rPr>
                  <a:t>Equipment </a:t>
                </a:r>
                <a:br>
                  <a:rPr lang="en-NZ" sz="1200" dirty="0">
                    <a:solidFill>
                      <a:srgbClr val="FFC000"/>
                    </a:solidFill>
                  </a:rPr>
                </a:br>
                <a:r>
                  <a:rPr lang="en-NZ" sz="1200" dirty="0">
                    <a:solidFill>
                      <a:srgbClr val="FFC000"/>
                    </a:solidFill>
                  </a:rPr>
                  <a:t>Test </a:t>
                </a:r>
                <a:br>
                  <a:rPr lang="en-NZ" sz="1200" dirty="0">
                    <a:solidFill>
                      <a:srgbClr val="FFC000"/>
                    </a:solidFill>
                  </a:rPr>
                </a:br>
                <a:r>
                  <a:rPr lang="en-NZ" sz="1200" dirty="0">
                    <a:solidFill>
                      <a:srgbClr val="FFC000"/>
                    </a:solidFill>
                  </a:rPr>
                  <a:t>Specifications</a:t>
                </a:r>
                <a:endParaRPr lang="zh-CN" altLang="en-US" sz="1200" dirty="0">
                  <a:solidFill>
                    <a:srgbClr val="FFC000"/>
                  </a:solidFill>
                  <a:ea typeface="微软雅黑" pitchFamily="34" charset="-122"/>
                </a:endParaRPr>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t="10865" b="28558"/>
              <a:stretch/>
            </p:blipFill>
            <p:spPr>
              <a:xfrm>
                <a:off x="9341782" y="1737602"/>
                <a:ext cx="603504" cy="252032"/>
              </a:xfrm>
              <a:prstGeom prst="rect">
                <a:avLst/>
              </a:prstGeom>
            </p:spPr>
          </p:pic>
        </p:grpSp>
      </p:grpSp>
      <p:pic>
        <p:nvPicPr>
          <p:cNvPr id="19" name="Pictur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91426" y="1589584"/>
            <a:ext cx="428625" cy="428625"/>
          </a:xfrm>
          <a:prstGeom prst="rect">
            <a:avLst/>
          </a:prstGeom>
        </p:spPr>
      </p:pic>
    </p:spTree>
    <p:extLst>
      <p:ext uri="{BB962C8B-B14F-4D97-AF65-F5344CB8AC3E}">
        <p14:creationId xmlns:p14="http://schemas.microsoft.com/office/powerpoint/2010/main" val="20570963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17588" y="165138"/>
            <a:ext cx="11160000" cy="888392"/>
          </a:xfrm>
        </p:spPr>
        <p:txBody>
          <a:bodyPr/>
          <a:lstStyle/>
          <a:p>
            <a:r>
              <a:rPr lang="en-US" dirty="0"/>
              <a:t>Establish uniform &amp; objective global cyber security accreditation / evaluation</a:t>
            </a:r>
            <a:endParaRPr lang="en-SG" dirty="0"/>
          </a:p>
        </p:txBody>
      </p:sp>
      <p:sp>
        <p:nvSpPr>
          <p:cNvPr id="3" name="Rounded Rectangle 2"/>
          <p:cNvSpPr/>
          <p:nvPr/>
        </p:nvSpPr>
        <p:spPr>
          <a:xfrm>
            <a:off x="877367" y="1341562"/>
            <a:ext cx="6480000" cy="864096"/>
          </a:xfrm>
          <a:prstGeom prst="roundRect">
            <a:avLst/>
          </a:prstGeom>
          <a:gradFill>
            <a:gsLst>
              <a:gs pos="0">
                <a:srgbClr val="0070C0">
                  <a:alpha val="40000"/>
                </a:srgbClr>
              </a:gs>
              <a:gs pos="100000">
                <a:srgbClr val="0070C0">
                  <a:alpha val="0"/>
                </a:srgbClr>
              </a:gs>
            </a:gsLst>
            <a:lin ang="16200000" scaled="0"/>
          </a:gradFill>
          <a:ln w="127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48" eaLnBrk="0" fontAlgn="ctr" hangingPunct="0">
              <a:spcBef>
                <a:spcPts val="533"/>
              </a:spcBef>
              <a:spcAft>
                <a:spcPct val="0"/>
              </a:spcAft>
            </a:pPr>
            <a:r>
              <a:rPr lang="en-US" sz="1600" dirty="0">
                <a:solidFill>
                  <a:srgbClr val="FFC000"/>
                </a:solidFill>
                <a:latin typeface="Arial" panose="020B0604020202020204" pitchFamily="34" charset="0"/>
              </a:rPr>
              <a:t>NESAS / SCAS </a:t>
            </a:r>
            <a:r>
              <a:rPr lang="en-US" sz="1600" dirty="0">
                <a:solidFill>
                  <a:schemeClr val="bg1"/>
                </a:solidFill>
                <a:latin typeface="Arial" panose="020B0604020202020204" pitchFamily="34" charset="0"/>
              </a:rPr>
              <a:t>are authoritative security standards built by</a:t>
            </a:r>
            <a:r>
              <a:rPr lang="en-US" sz="1600" dirty="0">
                <a:solidFill>
                  <a:srgbClr val="FFC000"/>
                </a:solidFill>
                <a:latin typeface="Arial" panose="020B0604020202020204" pitchFamily="34" charset="0"/>
              </a:rPr>
              <a:t> 3GPP / GSMA </a:t>
            </a:r>
            <a:r>
              <a:rPr lang="en-US" sz="1600" dirty="0">
                <a:solidFill>
                  <a:schemeClr val="bg1"/>
                </a:solidFill>
                <a:latin typeface="Arial" panose="020B0604020202020204" pitchFamily="34" charset="0"/>
              </a:rPr>
              <a:t>for the communication industry</a:t>
            </a:r>
            <a:endParaRPr lang="en-US" altLang="zh-CN" sz="1600" kern="0" dirty="0">
              <a:solidFill>
                <a:schemeClr val="bg1"/>
              </a:solidFill>
              <a:latin typeface="Arial" panose="020B0604020202020204" pitchFamily="34" charset="0"/>
              <a:ea typeface="微软雅黑" panose="020B0503020204020204" pitchFamily="34" charset="-122"/>
            </a:endParaRPr>
          </a:p>
        </p:txBody>
      </p:sp>
      <p:grpSp>
        <p:nvGrpSpPr>
          <p:cNvPr id="8" name="Group 7"/>
          <p:cNvGrpSpPr/>
          <p:nvPr/>
        </p:nvGrpSpPr>
        <p:grpSpPr>
          <a:xfrm>
            <a:off x="192931" y="2422034"/>
            <a:ext cx="7848872" cy="3168000"/>
            <a:chOff x="192931" y="2704312"/>
            <a:chExt cx="7848872" cy="3168000"/>
          </a:xfrm>
        </p:grpSpPr>
        <p:sp>
          <p:nvSpPr>
            <p:cNvPr id="4" name="Rounded Rectangle 3"/>
            <p:cNvSpPr/>
            <p:nvPr/>
          </p:nvSpPr>
          <p:spPr>
            <a:xfrm>
              <a:off x="192931" y="2704312"/>
              <a:ext cx="2520000" cy="3168000"/>
            </a:xfrm>
            <a:prstGeom prst="roundRect">
              <a:avLst/>
            </a:prstGeom>
            <a:gradFill>
              <a:gsLst>
                <a:gs pos="0">
                  <a:srgbClr val="0070C0">
                    <a:alpha val="40000"/>
                  </a:srgbClr>
                </a:gs>
                <a:gs pos="100000">
                  <a:srgbClr val="0070C0">
                    <a:alpha val="0"/>
                  </a:srgbClr>
                </a:gs>
              </a:gsLst>
              <a:lin ang="16200000" scaled="0"/>
            </a:gradFill>
            <a:ln w="127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t" anchorCtr="0"/>
            <a:lstStyle/>
            <a:p>
              <a:pPr algn="ctr" defTabSz="914309" fontAlgn="ctr">
                <a:spcBef>
                  <a:spcPts val="200"/>
                </a:spcBef>
                <a:spcAft>
                  <a:spcPts val="200"/>
                </a:spcAft>
                <a:defRPr/>
              </a:pPr>
              <a:r>
                <a:rPr lang="en-US" sz="1400" b="1" dirty="0">
                  <a:solidFill>
                    <a:srgbClr val="FFC000"/>
                  </a:solidFill>
                  <a:latin typeface="Arial" panose="020B0604020202020204" pitchFamily="34" charset="0"/>
                </a:rPr>
                <a:t>Drive NESAS/SCAS to a become mature international standard</a:t>
              </a:r>
            </a:p>
            <a:p>
              <a:pPr marL="180975" indent="-180975" fontAlgn="ctr">
                <a:spcBef>
                  <a:spcPts val="200"/>
                </a:spcBef>
                <a:spcAft>
                  <a:spcPts val="200"/>
                </a:spcAft>
                <a:buFont typeface="Arial" panose="020B0604020202020204" pitchFamily="34" charset="0"/>
                <a:buChar char="•"/>
                <a:defRPr/>
              </a:pPr>
              <a:r>
                <a:rPr lang="en-US" sz="1400" dirty="0">
                  <a:solidFill>
                    <a:schemeClr val="bg1"/>
                  </a:solidFill>
                  <a:latin typeface="Arial" panose="020B0604020202020204" pitchFamily="34" charset="0"/>
                </a:rPr>
                <a:t>Operators have rich experience in mobile network O&amp;M and technical advantages</a:t>
              </a:r>
              <a:endParaRPr lang="en-US" altLang="zh-CN" sz="1400" kern="0" dirty="0">
                <a:solidFill>
                  <a:schemeClr val="bg1"/>
                </a:solidFill>
                <a:latin typeface="Arial" panose="020B0604020202020204" pitchFamily="34" charset="0"/>
              </a:endParaRPr>
            </a:p>
            <a:p>
              <a:pPr marL="180975" indent="-180975" fontAlgn="ctr">
                <a:spcBef>
                  <a:spcPts val="200"/>
                </a:spcBef>
                <a:spcAft>
                  <a:spcPts val="200"/>
                </a:spcAft>
                <a:buFont typeface="Arial" panose="020B0604020202020204" pitchFamily="34" charset="0"/>
                <a:buChar char="•"/>
                <a:defRPr/>
              </a:pPr>
              <a:r>
                <a:rPr lang="en-US" sz="1400" dirty="0">
                  <a:solidFill>
                    <a:schemeClr val="bg1"/>
                  </a:solidFill>
                  <a:latin typeface="Arial" panose="020B0604020202020204" pitchFamily="34" charset="0"/>
                </a:rPr>
                <a:t>Jointly improve 5G SCAS specifications to keep pace with 5G rollout</a:t>
              </a:r>
              <a:endParaRPr lang="en-US" altLang="zh-CN" sz="1400" kern="0" dirty="0">
                <a:solidFill>
                  <a:schemeClr val="bg1"/>
                </a:solidFill>
                <a:latin typeface="Arial" panose="020B0604020202020204" pitchFamily="34" charset="0"/>
              </a:endParaRPr>
            </a:p>
            <a:p>
              <a:pPr algn="ctr" defTabSz="914309" fontAlgn="ctr">
                <a:spcBef>
                  <a:spcPts val="200"/>
                </a:spcBef>
                <a:spcAft>
                  <a:spcPts val="200"/>
                </a:spcAft>
                <a:defRPr/>
              </a:pPr>
              <a:endParaRPr lang="en-US" sz="1400" b="1" dirty="0">
                <a:solidFill>
                  <a:sysClr val="window" lastClr="FFFFFF"/>
                </a:solidFill>
                <a:latin typeface="Arial" panose="020B0604020202020204" pitchFamily="34" charset="0"/>
              </a:endParaRPr>
            </a:p>
          </p:txBody>
        </p:sp>
        <p:sp>
          <p:nvSpPr>
            <p:cNvPr id="5" name="Rounded Rectangle 4"/>
            <p:cNvSpPr/>
            <p:nvPr/>
          </p:nvSpPr>
          <p:spPr>
            <a:xfrm>
              <a:off x="2857507" y="2704312"/>
              <a:ext cx="2520000" cy="3168000"/>
            </a:xfrm>
            <a:prstGeom prst="roundRect">
              <a:avLst/>
            </a:prstGeom>
            <a:gradFill>
              <a:gsLst>
                <a:gs pos="0">
                  <a:srgbClr val="0070C0">
                    <a:alpha val="40000"/>
                  </a:srgbClr>
                </a:gs>
                <a:gs pos="100000">
                  <a:srgbClr val="0070C0">
                    <a:alpha val="0"/>
                  </a:srgbClr>
                </a:gs>
              </a:gsLst>
              <a:lin ang="16200000" scaled="0"/>
            </a:gradFill>
            <a:ln w="127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t" anchorCtr="0"/>
            <a:lstStyle/>
            <a:p>
              <a:pPr algn="ctr" defTabSz="1219048" eaLnBrk="0" fontAlgn="ctr" hangingPunct="0">
                <a:spcBef>
                  <a:spcPts val="200"/>
                </a:spcBef>
                <a:spcAft>
                  <a:spcPts val="200"/>
                </a:spcAft>
              </a:pPr>
              <a:r>
                <a:rPr lang="en-US" altLang="zh-CN" sz="1400" b="1" kern="0" dirty="0">
                  <a:solidFill>
                    <a:srgbClr val="FFC000"/>
                  </a:solidFill>
                  <a:latin typeface="Arial" panose="020B0604020202020204" pitchFamily="34" charset="0"/>
                  <a:ea typeface="微软雅黑" panose="020B0503020204020204" pitchFamily="34" charset="-122"/>
                </a:rPr>
                <a:t>Increase number of regulators &amp; greater government recognition</a:t>
              </a:r>
            </a:p>
            <a:p>
              <a:pPr marL="180975" indent="-180975" defTabSz="1219048" eaLnBrk="0" fontAlgn="ctr" hangingPunct="0">
                <a:spcBef>
                  <a:spcPts val="200"/>
                </a:spcBef>
                <a:spcAft>
                  <a:spcPts val="200"/>
                </a:spcAft>
                <a:buFont typeface="Arial" panose="020B0604020202020204" pitchFamily="34" charset="0"/>
                <a:buChar char="•"/>
              </a:pPr>
              <a:r>
                <a:rPr lang="en-US" altLang="zh-CN" sz="1400" kern="0" dirty="0">
                  <a:solidFill>
                    <a:schemeClr val="bg1"/>
                  </a:solidFill>
                  <a:latin typeface="Arial" panose="020B0604020202020204" pitchFamily="34" charset="0"/>
                  <a:ea typeface="微软雅黑" panose="020B0503020204020204" pitchFamily="34" charset="-122"/>
                </a:rPr>
                <a:t>Strengthen dialogues with regulators, get legislative support &amp; promote unified standards</a:t>
              </a:r>
            </a:p>
            <a:p>
              <a:pPr marL="180975" indent="-180975" defTabSz="1219048" eaLnBrk="0" fontAlgn="ctr" hangingPunct="0">
                <a:spcBef>
                  <a:spcPts val="200"/>
                </a:spcBef>
                <a:spcAft>
                  <a:spcPts val="200"/>
                </a:spcAft>
                <a:buFont typeface="Arial" panose="020B0604020202020204" pitchFamily="34" charset="0"/>
                <a:buChar char="•"/>
              </a:pPr>
              <a:r>
                <a:rPr lang="en-US" altLang="zh-CN" sz="1400" kern="0" dirty="0">
                  <a:solidFill>
                    <a:schemeClr val="bg1"/>
                  </a:solidFill>
                  <a:latin typeface="Arial" panose="020B0604020202020204" pitchFamily="34" charset="0"/>
                  <a:ea typeface="微软雅黑" panose="020B0503020204020204" pitchFamily="34" charset="-122"/>
                </a:rPr>
                <a:t>Ensure security of critical infrastructure through unified security standards to facilitate competition &amp; innovation</a:t>
              </a:r>
            </a:p>
            <a:p>
              <a:pPr defTabSz="1219048" eaLnBrk="0" fontAlgn="ctr" hangingPunct="0">
                <a:spcBef>
                  <a:spcPts val="200"/>
                </a:spcBef>
                <a:spcAft>
                  <a:spcPts val="200"/>
                </a:spcAft>
              </a:pPr>
              <a:endParaRPr lang="en-US" altLang="zh-CN" sz="1600" kern="0" dirty="0">
                <a:solidFill>
                  <a:schemeClr val="bg1"/>
                </a:solidFill>
                <a:latin typeface="Arial" panose="020B0604020202020204" pitchFamily="34" charset="0"/>
                <a:ea typeface="微软雅黑" panose="020B0503020204020204" pitchFamily="34" charset="-122"/>
              </a:endParaRPr>
            </a:p>
          </p:txBody>
        </p:sp>
        <p:sp>
          <p:nvSpPr>
            <p:cNvPr id="6" name="Rounded Rectangle 5"/>
            <p:cNvSpPr/>
            <p:nvPr/>
          </p:nvSpPr>
          <p:spPr>
            <a:xfrm>
              <a:off x="5521803" y="2704312"/>
              <a:ext cx="2520000" cy="3168000"/>
            </a:xfrm>
            <a:prstGeom prst="roundRect">
              <a:avLst/>
            </a:prstGeom>
            <a:gradFill>
              <a:gsLst>
                <a:gs pos="0">
                  <a:srgbClr val="0070C0">
                    <a:alpha val="40000"/>
                  </a:srgbClr>
                </a:gs>
                <a:gs pos="100000">
                  <a:srgbClr val="0070C0">
                    <a:alpha val="0"/>
                  </a:srgbClr>
                </a:gs>
              </a:gsLst>
              <a:lin ang="16200000" scaled="0"/>
            </a:gradFill>
            <a:ln w="127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t" anchorCtr="0"/>
            <a:lstStyle/>
            <a:p>
              <a:pPr algn="ctr" defTabSz="1219048" eaLnBrk="0" fontAlgn="ctr" hangingPunct="0">
                <a:spcBef>
                  <a:spcPts val="200"/>
                </a:spcBef>
                <a:spcAft>
                  <a:spcPts val="200"/>
                </a:spcAft>
              </a:pPr>
              <a:r>
                <a:rPr lang="en-US" altLang="zh-CN" sz="1400" b="1" kern="0" dirty="0">
                  <a:solidFill>
                    <a:srgbClr val="FFC000"/>
                  </a:solidFill>
                  <a:latin typeface="Arial" panose="020B0604020202020204" pitchFamily="34" charset="0"/>
                  <a:ea typeface="微软雅黑" panose="020B0503020204020204" pitchFamily="34" charset="-122"/>
                </a:rPr>
                <a:t>Engage more industry partners including labs/auditing companies</a:t>
              </a:r>
            </a:p>
            <a:p>
              <a:pPr marL="180975" indent="-180975" defTabSz="1219048" eaLnBrk="0" fontAlgn="ctr" hangingPunct="0">
                <a:spcBef>
                  <a:spcPts val="200"/>
                </a:spcBef>
                <a:spcAft>
                  <a:spcPts val="200"/>
                </a:spcAft>
                <a:buFont typeface="Arial" panose="020B0604020202020204" pitchFamily="34" charset="0"/>
                <a:buChar char="•"/>
              </a:pPr>
              <a:r>
                <a:rPr lang="en-US" altLang="zh-CN" sz="1400" kern="0" dirty="0">
                  <a:solidFill>
                    <a:schemeClr val="bg1"/>
                  </a:solidFill>
                  <a:latin typeface="Arial" panose="020B0604020202020204" pitchFamily="34" charset="0"/>
                  <a:ea typeface="微软雅黑" panose="020B0503020204020204" pitchFamily="34" charset="-122"/>
                </a:rPr>
                <a:t>Promote CC lab evolution to GSMA NESAS lab</a:t>
              </a:r>
            </a:p>
            <a:p>
              <a:pPr marL="180975" indent="-180975" defTabSz="1219048" eaLnBrk="0" fontAlgn="ctr" hangingPunct="0">
                <a:spcBef>
                  <a:spcPts val="200"/>
                </a:spcBef>
                <a:spcAft>
                  <a:spcPts val="200"/>
                </a:spcAft>
                <a:buFont typeface="Arial" panose="020B0604020202020204" pitchFamily="34" charset="0"/>
                <a:buChar char="•"/>
              </a:pPr>
              <a:r>
                <a:rPr lang="en-US" altLang="zh-CN" sz="1400" kern="0" dirty="0">
                  <a:solidFill>
                    <a:schemeClr val="bg1"/>
                  </a:solidFill>
                  <a:latin typeface="Arial" panose="020B0604020202020204" pitchFamily="34" charset="0"/>
                  <a:ea typeface="微软雅黑" panose="020B0503020204020204" pitchFamily="34" charset="-122"/>
                </a:rPr>
                <a:t>Easy for partners to obtain accreditation as only requires  understanding of 5G</a:t>
              </a:r>
            </a:p>
            <a:p>
              <a:pPr marL="180975" indent="-180975" defTabSz="1219048" eaLnBrk="0" fontAlgn="ctr" hangingPunct="0">
                <a:spcBef>
                  <a:spcPts val="200"/>
                </a:spcBef>
                <a:spcAft>
                  <a:spcPts val="200"/>
                </a:spcAft>
                <a:buFont typeface="Arial" panose="020B0604020202020204" pitchFamily="34" charset="0"/>
                <a:buChar char="•"/>
              </a:pPr>
              <a:r>
                <a:rPr lang="en-US" altLang="zh-CN" sz="1400" kern="0" dirty="0">
                  <a:solidFill>
                    <a:schemeClr val="bg1"/>
                  </a:solidFill>
                  <a:latin typeface="Arial" panose="020B0604020202020204" pitchFamily="34" charset="0"/>
                  <a:ea typeface="微软雅黑" panose="020B0503020204020204" pitchFamily="34" charset="-122"/>
                </a:rPr>
                <a:t>GSMA 5G training  facilitate accreditation</a:t>
              </a:r>
            </a:p>
            <a:p>
              <a:pPr defTabSz="1219048" eaLnBrk="0" fontAlgn="ctr" hangingPunct="0">
                <a:spcBef>
                  <a:spcPts val="200"/>
                </a:spcBef>
                <a:spcAft>
                  <a:spcPts val="200"/>
                </a:spcAft>
              </a:pPr>
              <a:endParaRPr lang="en-US" altLang="zh-CN" sz="1400" kern="0" dirty="0">
                <a:solidFill>
                  <a:schemeClr val="bg1"/>
                </a:solidFill>
                <a:latin typeface="Arial" panose="020B0604020202020204" pitchFamily="34" charset="0"/>
                <a:ea typeface="微软雅黑" panose="020B0503020204020204" pitchFamily="34" charset="-122"/>
              </a:endParaRPr>
            </a:p>
          </p:txBody>
        </p:sp>
      </p:grpSp>
      <p:grpSp>
        <p:nvGrpSpPr>
          <p:cNvPr id="17" name="Group 16"/>
          <p:cNvGrpSpPr/>
          <p:nvPr/>
        </p:nvGrpSpPr>
        <p:grpSpPr>
          <a:xfrm>
            <a:off x="8329835" y="1341562"/>
            <a:ext cx="3672000" cy="4254754"/>
            <a:chOff x="8329835" y="1341562"/>
            <a:chExt cx="3672000" cy="4254754"/>
          </a:xfrm>
        </p:grpSpPr>
        <p:grpSp>
          <p:nvGrpSpPr>
            <p:cNvPr id="15" name="Group 14"/>
            <p:cNvGrpSpPr/>
            <p:nvPr/>
          </p:nvGrpSpPr>
          <p:grpSpPr>
            <a:xfrm>
              <a:off x="8329835" y="2507456"/>
              <a:ext cx="3672000" cy="3088860"/>
              <a:chOff x="8329835" y="2421682"/>
              <a:chExt cx="3672000" cy="3088860"/>
            </a:xfrm>
          </p:grpSpPr>
          <p:grpSp>
            <p:nvGrpSpPr>
              <p:cNvPr id="12" name="Group 11"/>
              <p:cNvGrpSpPr/>
              <p:nvPr/>
            </p:nvGrpSpPr>
            <p:grpSpPr>
              <a:xfrm>
                <a:off x="8329835" y="2421682"/>
                <a:ext cx="3672000" cy="1518348"/>
                <a:chOff x="8329835" y="2421682"/>
                <a:chExt cx="3672000" cy="1518348"/>
              </a:xfrm>
            </p:grpSpPr>
            <p:pic>
              <p:nvPicPr>
                <p:cNvPr id="10" name="Picture 9"/>
                <p:cNvPicPr>
                  <a:picLocks noChangeAspect="1"/>
                </p:cNvPicPr>
                <p:nvPr/>
              </p:nvPicPr>
              <p:blipFill>
                <a:blip r:embed="rId2"/>
                <a:stretch>
                  <a:fillRect/>
                </a:stretch>
              </p:blipFill>
              <p:spPr>
                <a:xfrm>
                  <a:off x="8329835" y="2762274"/>
                  <a:ext cx="3672000" cy="1177756"/>
                </a:xfrm>
                <a:prstGeom prst="rect">
                  <a:avLst/>
                </a:prstGeom>
              </p:spPr>
            </p:pic>
            <p:sp>
              <p:nvSpPr>
                <p:cNvPr id="11" name="TextBox 10"/>
                <p:cNvSpPr txBox="1"/>
                <p:nvPr/>
              </p:nvSpPr>
              <p:spPr>
                <a:xfrm>
                  <a:off x="8763959" y="2421682"/>
                  <a:ext cx="2784480" cy="307777"/>
                </a:xfrm>
                <a:prstGeom prst="rect">
                  <a:avLst/>
                </a:prstGeom>
                <a:noFill/>
              </p:spPr>
              <p:txBody>
                <a:bodyPr wrap="none" rtlCol="0">
                  <a:spAutoFit/>
                </a:bodyPr>
                <a:lstStyle/>
                <a:p>
                  <a:r>
                    <a:rPr lang="en-SG" sz="1400" b="1" dirty="0">
                      <a:solidFill>
                        <a:srgbClr val="FFC000"/>
                      </a:solidFill>
                    </a:rPr>
                    <a:t>Certified Authorizing Members</a:t>
                  </a:r>
                </a:p>
              </p:txBody>
            </p:sp>
          </p:grpSp>
          <p:grpSp>
            <p:nvGrpSpPr>
              <p:cNvPr id="14" name="Group 13"/>
              <p:cNvGrpSpPr/>
              <p:nvPr/>
            </p:nvGrpSpPr>
            <p:grpSpPr>
              <a:xfrm>
                <a:off x="8329835" y="4005858"/>
                <a:ext cx="3672000" cy="1504684"/>
                <a:chOff x="8329835" y="4091632"/>
                <a:chExt cx="3672000" cy="1504684"/>
              </a:xfrm>
            </p:grpSpPr>
            <p:pic>
              <p:nvPicPr>
                <p:cNvPr id="13" name="Picture 12"/>
                <p:cNvPicPr>
                  <a:picLocks noChangeAspect="1"/>
                </p:cNvPicPr>
                <p:nvPr/>
              </p:nvPicPr>
              <p:blipFill>
                <a:blip r:embed="rId3"/>
                <a:stretch>
                  <a:fillRect/>
                </a:stretch>
              </p:blipFill>
              <p:spPr>
                <a:xfrm>
                  <a:off x="8329835" y="4399409"/>
                  <a:ext cx="3672000" cy="1196907"/>
                </a:xfrm>
                <a:prstGeom prst="rect">
                  <a:avLst/>
                </a:prstGeom>
              </p:spPr>
            </p:pic>
            <p:sp>
              <p:nvSpPr>
                <p:cNvPr id="31" name="TextBox 30"/>
                <p:cNvSpPr txBox="1"/>
                <p:nvPr/>
              </p:nvSpPr>
              <p:spPr>
                <a:xfrm>
                  <a:off x="8763959" y="4091632"/>
                  <a:ext cx="2781531" cy="307777"/>
                </a:xfrm>
                <a:prstGeom prst="rect">
                  <a:avLst/>
                </a:prstGeom>
                <a:noFill/>
              </p:spPr>
              <p:txBody>
                <a:bodyPr wrap="none" rtlCol="0">
                  <a:spAutoFit/>
                </a:bodyPr>
                <a:lstStyle/>
                <a:p>
                  <a:r>
                    <a:rPr lang="en-SG" sz="1400" b="1" dirty="0">
                      <a:solidFill>
                        <a:srgbClr val="FFC000"/>
                      </a:solidFill>
                    </a:rPr>
                    <a:t>Certified Consuming Members</a:t>
                  </a:r>
                </a:p>
              </p:txBody>
            </p:sp>
          </p:grpSp>
        </p:grpSp>
        <p:sp>
          <p:nvSpPr>
            <p:cNvPr id="35" name="Rounded Rectangle 34"/>
            <p:cNvSpPr/>
            <p:nvPr/>
          </p:nvSpPr>
          <p:spPr>
            <a:xfrm>
              <a:off x="8329835" y="1341562"/>
              <a:ext cx="3672000" cy="864096"/>
            </a:xfrm>
            <a:prstGeom prst="roundRect">
              <a:avLst/>
            </a:prstGeom>
            <a:gradFill>
              <a:gsLst>
                <a:gs pos="0">
                  <a:srgbClr val="0070C0">
                    <a:alpha val="40000"/>
                  </a:srgbClr>
                </a:gs>
                <a:gs pos="100000">
                  <a:srgbClr val="0070C0">
                    <a:alpha val="0"/>
                  </a:srgbClr>
                </a:gs>
              </a:gsLst>
              <a:lin ang="16200000" scaled="0"/>
            </a:gradFill>
            <a:ln w="127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048" eaLnBrk="0" fontAlgn="ctr" hangingPunct="0">
                <a:spcBef>
                  <a:spcPts val="533"/>
                </a:spcBef>
                <a:spcAft>
                  <a:spcPct val="0"/>
                </a:spcAft>
              </a:pPr>
              <a:r>
                <a:rPr lang="en-US" altLang="zh-CN" sz="1600" kern="0" dirty="0">
                  <a:solidFill>
                    <a:srgbClr val="FFC000"/>
                  </a:solidFill>
                  <a:latin typeface="Arial" panose="020B0604020202020204" pitchFamily="34" charset="0"/>
                  <a:ea typeface="微软雅黑" panose="020B0503020204020204" pitchFamily="34" charset="-122"/>
                </a:rPr>
                <a:t>Common Criteria (CC) </a:t>
              </a:r>
              <a:r>
                <a:rPr lang="en-US" altLang="zh-CN" sz="1600" kern="0" dirty="0">
                  <a:solidFill>
                    <a:schemeClr val="bg1"/>
                  </a:solidFill>
                  <a:latin typeface="Arial" panose="020B0604020202020204" pitchFamily="34" charset="0"/>
                  <a:ea typeface="微软雅黑" panose="020B0503020204020204" pitchFamily="34" charset="-122"/>
                </a:rPr>
                <a:t>is an international standards (ISO 15408) for computer Security Certification</a:t>
              </a:r>
            </a:p>
          </p:txBody>
        </p:sp>
      </p:grpSp>
      <p:pic>
        <p:nvPicPr>
          <p:cNvPr id="1025" name="Picture 1" descr="Austral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anad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Franc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erman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India"/>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taly"/>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Japan"/>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alaysia"/>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descr="Netherlands"/>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New Zealand"/>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35" name="Picture 11" descr="Norway"/>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Republic of Korea"/>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37" name="Picture 13" descr="Singapor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Spain"/>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Sweden"/>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Turkey"/>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1041" name="Picture 17" descr="United States"/>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0" y="0"/>
            <a:ext cx="304800" cy="30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9493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57"/>
          <p:cNvSpPr/>
          <p:nvPr/>
        </p:nvSpPr>
        <p:spPr>
          <a:xfrm>
            <a:off x="8185819" y="1183347"/>
            <a:ext cx="3672000" cy="3312000"/>
          </a:xfrm>
          <a:prstGeom prst="rect">
            <a:avLst/>
          </a:prstGeom>
          <a:gradFill>
            <a:gsLst>
              <a:gs pos="0">
                <a:srgbClr val="0070C0">
                  <a:alpha val="40000"/>
                </a:srgbClr>
              </a:gs>
              <a:gs pos="100000">
                <a:srgbClr val="0070C0">
                  <a:alpha val="0"/>
                </a:srgbClr>
              </a:gs>
            </a:gsLst>
            <a:lin ang="16200000" scaled="0"/>
          </a:gradFill>
          <a:ln w="12700" cap="flat" cmpd="sng" algn="ctr">
            <a:solidFill>
              <a:srgbClr val="00B0F0"/>
            </a:solidFill>
            <a:prstDash val="solid"/>
            <a:miter lim="800000"/>
          </a:ln>
          <a:effectLst/>
        </p:spPr>
        <p:txBody>
          <a:bodyPr rot="0" spcFirstLastPara="0" vertOverflow="overflow" horzOverflow="overflow" vert="horz" wrap="square" lIns="144000" tIns="72000" rIns="144000" bIns="72000" numCol="1" spcCol="0" rtlCol="0" fromWordArt="0" anchor="t" anchorCtr="0" forceAA="0" compatLnSpc="1">
            <a:prstTxWarp prst="textNoShape">
              <a:avLst/>
            </a:prstTxWarp>
            <a:noAutofit/>
          </a:bodyPr>
          <a:lstStyle>
            <a:defPPr/>
          </a:lstStyle>
          <a:p>
            <a:pPr algn="ctr" defTabSz="914309" fontAlgn="ctr">
              <a:spcBef>
                <a:spcPct val="0"/>
              </a:spcBef>
              <a:spcAft>
                <a:spcPts val="1200"/>
              </a:spcAft>
              <a:defRPr/>
            </a:pPr>
            <a:r>
              <a:rPr lang="en-US" b="1" kern="0" dirty="0">
                <a:solidFill>
                  <a:srgbClr val="FFC000"/>
                </a:solidFill>
                <a:ea typeface="微软雅黑" panose="020B0503020204020204" pitchFamily="34" charset="-122"/>
              </a:rPr>
              <a:t>Oversight Board</a:t>
            </a:r>
            <a:br>
              <a:rPr lang="en-US" b="1" kern="0" dirty="0">
                <a:solidFill>
                  <a:srgbClr val="FFC000"/>
                </a:solidFill>
                <a:ea typeface="微软雅黑" panose="020B0503020204020204" pitchFamily="34" charset="-122"/>
              </a:rPr>
            </a:br>
            <a:endParaRPr lang="en-US" b="1" kern="0" dirty="0">
              <a:solidFill>
                <a:srgbClr val="FFC000"/>
              </a:solidFill>
              <a:ea typeface="微软雅黑" panose="020B0503020204020204" pitchFamily="34" charset="-122"/>
            </a:endParaRPr>
          </a:p>
          <a:p>
            <a:pPr defTabSz="914309" fontAlgn="ctr">
              <a:lnSpc>
                <a:spcPct val="120000"/>
              </a:lnSpc>
              <a:spcBef>
                <a:spcPct val="0"/>
              </a:spcBef>
              <a:spcAft>
                <a:spcPct val="0"/>
              </a:spcAft>
              <a:defRPr/>
            </a:pPr>
            <a:r>
              <a:rPr lang="en-US" altLang="zh-CN" sz="1800" dirty="0">
                <a:solidFill>
                  <a:schemeClr val="bg2"/>
                </a:solidFill>
                <a:ea typeface="微软雅黑" panose="020B0503020204020204" pitchFamily="34" charset="-122"/>
              </a:rPr>
              <a:t>Software engineering capabilities are the cornerstone of building trustworthy, high-quality products. OB points out that Huawei needs improvements on software engineering.</a:t>
            </a:r>
          </a:p>
        </p:txBody>
      </p:sp>
      <p:sp>
        <p:nvSpPr>
          <p:cNvPr id="25" name="矩形 59"/>
          <p:cNvSpPr/>
          <p:nvPr/>
        </p:nvSpPr>
        <p:spPr>
          <a:xfrm>
            <a:off x="4288136" y="1183347"/>
            <a:ext cx="3672000" cy="3312000"/>
          </a:xfrm>
          <a:prstGeom prst="rect">
            <a:avLst/>
          </a:prstGeom>
          <a:gradFill>
            <a:gsLst>
              <a:gs pos="0">
                <a:srgbClr val="0070C0">
                  <a:alpha val="40000"/>
                </a:srgbClr>
              </a:gs>
              <a:gs pos="100000">
                <a:srgbClr val="0070C0">
                  <a:alpha val="0"/>
                </a:srgbClr>
              </a:gs>
            </a:gsLst>
            <a:lin ang="16200000" scaled="0"/>
          </a:gradFill>
          <a:ln w="12700" cap="flat" cmpd="sng" algn="ctr">
            <a:solidFill>
              <a:srgbClr val="00B0F0"/>
            </a:solidFill>
            <a:prstDash val="solid"/>
            <a:miter lim="800000"/>
          </a:ln>
          <a:effectLst/>
        </p:spPr>
        <p:txBody>
          <a:bodyPr rot="0" spcFirstLastPara="0" vertOverflow="overflow" horzOverflow="overflow" vert="horz" wrap="square" lIns="144000" tIns="72000" rIns="144000" bIns="72000" numCol="1" spcCol="0" rtlCol="0" fromWordArt="0" anchor="t" anchorCtr="0" forceAA="0" compatLnSpc="1">
            <a:prstTxWarp prst="textNoShape">
              <a:avLst/>
            </a:prstTxWarp>
            <a:noAutofit/>
          </a:bodyPr>
          <a:lstStyle>
            <a:defPPr/>
          </a:lstStyle>
          <a:p>
            <a:pPr algn="ctr" defTabSz="914309" fontAlgn="ctr">
              <a:lnSpc>
                <a:spcPct val="90000"/>
              </a:lnSpc>
              <a:spcBef>
                <a:spcPct val="0"/>
              </a:spcBef>
              <a:spcAft>
                <a:spcPts val="1200"/>
              </a:spcAft>
              <a:defRPr/>
            </a:pPr>
            <a:r>
              <a:rPr lang="en-US" b="1" kern="0" dirty="0">
                <a:solidFill>
                  <a:srgbClr val="FFC000"/>
                </a:solidFill>
                <a:ea typeface="微软雅黑" panose="020B0503020204020204" pitchFamily="34" charset="-122"/>
              </a:rPr>
              <a:t>Customer Requirements</a:t>
            </a:r>
          </a:p>
          <a:p>
            <a:pPr defTabSz="914309" fontAlgn="ctr">
              <a:lnSpc>
                <a:spcPct val="120000"/>
              </a:lnSpc>
              <a:spcBef>
                <a:spcPct val="0"/>
              </a:spcBef>
              <a:spcAft>
                <a:spcPct val="0"/>
              </a:spcAft>
              <a:defRPr/>
            </a:pPr>
            <a:r>
              <a:rPr lang="en-US" altLang="zh-CN" sz="1800" kern="0" dirty="0">
                <a:solidFill>
                  <a:schemeClr val="bg2"/>
                </a:solidFill>
                <a:ea typeface="微软雅黑" panose="020B0503020204020204" pitchFamily="34" charset="-122"/>
              </a:rPr>
              <a:t>Product trustworthiness and cyber resilience are therefore increasingly essential, and customers will preferentially seek out trustworthy products rather than new functions and features.</a:t>
            </a:r>
          </a:p>
        </p:txBody>
      </p:sp>
      <p:sp>
        <p:nvSpPr>
          <p:cNvPr id="26" name="Rectangle 45"/>
          <p:cNvSpPr/>
          <p:nvPr/>
        </p:nvSpPr>
        <p:spPr>
          <a:xfrm>
            <a:off x="409363" y="1183348"/>
            <a:ext cx="3597091" cy="3312000"/>
          </a:xfrm>
          <a:prstGeom prst="rect">
            <a:avLst/>
          </a:prstGeom>
          <a:gradFill>
            <a:gsLst>
              <a:gs pos="0">
                <a:srgbClr val="0070C0">
                  <a:alpha val="40000"/>
                </a:srgbClr>
              </a:gs>
              <a:gs pos="100000">
                <a:srgbClr val="0070C0">
                  <a:alpha val="0"/>
                </a:srgbClr>
              </a:gs>
            </a:gsLst>
            <a:lin ang="16200000" scaled="0"/>
          </a:gradFill>
          <a:ln w="12700" cap="flat" cmpd="sng" algn="ctr">
            <a:solidFill>
              <a:srgbClr val="00B0F0"/>
            </a:solidFill>
            <a:prstDash val="solid"/>
            <a:miter lim="800000"/>
          </a:ln>
          <a:effectLst/>
        </p:spPr>
        <p:txBody>
          <a:bodyPr lIns="144000" tIns="72000" rIns="144000" bIns="72000" rtlCol="0" anchor="t"/>
          <a:lstStyle>
            <a:defPPr/>
          </a:lstStyle>
          <a:p>
            <a:pPr algn="ctr" defTabSz="914309">
              <a:spcBef>
                <a:spcPct val="0"/>
              </a:spcBef>
              <a:spcAft>
                <a:spcPts val="1200"/>
              </a:spcAft>
              <a:defRPr/>
            </a:pPr>
            <a:r>
              <a:rPr lang="en-US" b="1" kern="0" dirty="0">
                <a:solidFill>
                  <a:srgbClr val="FFC000"/>
                </a:solidFill>
                <a:ea typeface="微软雅黑" panose="020B0503020204020204" pitchFamily="34" charset="-122"/>
              </a:rPr>
              <a:t>Industry Trends</a:t>
            </a:r>
            <a:br>
              <a:rPr lang="en-US" b="1" kern="0" dirty="0">
                <a:solidFill>
                  <a:srgbClr val="FFC000"/>
                </a:solidFill>
                <a:ea typeface="微软雅黑" panose="020B0503020204020204" pitchFamily="34" charset="-122"/>
              </a:rPr>
            </a:br>
            <a:endParaRPr lang="en-US" b="1" kern="0" dirty="0">
              <a:solidFill>
                <a:srgbClr val="FFC000"/>
              </a:solidFill>
              <a:ea typeface="微软雅黑" panose="020B0503020204020204" pitchFamily="34" charset="-122"/>
            </a:endParaRPr>
          </a:p>
          <a:p>
            <a:pPr defTabSz="914309">
              <a:lnSpc>
                <a:spcPct val="120000"/>
              </a:lnSpc>
              <a:spcBef>
                <a:spcPct val="0"/>
              </a:spcBef>
              <a:spcAft>
                <a:spcPct val="0"/>
              </a:spcAft>
              <a:defRPr/>
            </a:pPr>
            <a:r>
              <a:rPr lang="en-US" sz="1800" kern="0" dirty="0">
                <a:solidFill>
                  <a:schemeClr val="bg2"/>
                </a:solidFill>
                <a:ea typeface="微软雅黑" panose="020B0503020204020204" pitchFamily="34" charset="-122"/>
              </a:rPr>
              <a:t>As cloud, digitization, and software-defined everything become more and more prevalent, cyber attacks and threats have become commonplace.</a:t>
            </a:r>
          </a:p>
        </p:txBody>
      </p:sp>
      <p:sp>
        <p:nvSpPr>
          <p:cNvPr id="29" name="Rectangle 45"/>
          <p:cNvSpPr/>
          <p:nvPr/>
        </p:nvSpPr>
        <p:spPr>
          <a:xfrm>
            <a:off x="409363" y="4725938"/>
            <a:ext cx="11448456" cy="1080000"/>
          </a:xfrm>
          <a:prstGeom prst="rect">
            <a:avLst/>
          </a:prstGeom>
          <a:gradFill>
            <a:gsLst>
              <a:gs pos="0">
                <a:srgbClr val="0070C0">
                  <a:alpha val="40000"/>
                </a:srgbClr>
              </a:gs>
              <a:gs pos="100000">
                <a:srgbClr val="0070C0">
                  <a:alpha val="0"/>
                </a:srgbClr>
              </a:gs>
            </a:gsLst>
            <a:lin ang="16200000" scaled="0"/>
          </a:gradFill>
          <a:ln w="12700" cap="flat" cmpd="sng" algn="ctr">
            <a:solidFill>
              <a:srgbClr val="00B0F0"/>
            </a:solidFill>
            <a:prstDash val="solid"/>
            <a:miter lim="800000"/>
          </a:ln>
          <a:effectLst/>
        </p:spPr>
        <p:txBody>
          <a:bodyPr lIns="144000" tIns="71991" rIns="144000" bIns="71991" rtlCol="0" anchor="t"/>
          <a:lstStyle>
            <a:defPPr/>
          </a:lstStyle>
          <a:p>
            <a:pPr defTabSz="914309">
              <a:spcBef>
                <a:spcPct val="0"/>
              </a:spcBef>
              <a:spcAft>
                <a:spcPct val="0"/>
              </a:spcAft>
              <a:defRPr/>
            </a:pPr>
            <a:r>
              <a:rPr lang="en-US" altLang="zh-CN" sz="2000" kern="0" dirty="0">
                <a:solidFill>
                  <a:srgbClr val="FFC000"/>
                </a:solidFill>
                <a:ea typeface="微软雅黑" panose="020B0503020204020204" pitchFamily="34" charset="-122"/>
              </a:rPr>
              <a:t>The view of the Board of Directors is that Huawei must implement corporate-level transformation immediately to enhance its software engineering capabilities to build trustworthy, high-quality products</a:t>
            </a:r>
            <a:r>
              <a:rPr lang="en-US" altLang="zh-CN" sz="2000" kern="0" baseline="30000" dirty="0">
                <a:solidFill>
                  <a:srgbClr val="FFC000"/>
                </a:solidFill>
                <a:ea typeface="微软雅黑" panose="020B0503020204020204" pitchFamily="34" charset="-122"/>
              </a:rPr>
              <a:t>[1]</a:t>
            </a:r>
            <a:r>
              <a:rPr lang="en-US" altLang="zh-CN" sz="2000" kern="0" dirty="0">
                <a:solidFill>
                  <a:srgbClr val="FFC000"/>
                </a:solidFill>
                <a:ea typeface="微软雅黑" panose="020B0503020204020204" pitchFamily="34" charset="-122"/>
              </a:rPr>
              <a:t>.</a:t>
            </a:r>
          </a:p>
          <a:p>
            <a:pPr defTabSz="914309">
              <a:spcBef>
                <a:spcPct val="0"/>
              </a:spcBef>
              <a:spcAft>
                <a:spcPct val="0"/>
              </a:spcAft>
              <a:defRPr/>
            </a:pPr>
            <a:endParaRPr lang="en-US" altLang="zh-CN" sz="1100" kern="0" dirty="0">
              <a:solidFill>
                <a:schemeClr val="bg2"/>
              </a:solidFill>
              <a:ea typeface="微软雅黑" panose="020B0503020204020204" pitchFamily="34" charset="-122"/>
            </a:endParaRPr>
          </a:p>
          <a:p>
            <a:pPr marL="265086" indent="-265086" defTabSz="914309">
              <a:defRPr/>
            </a:pPr>
            <a:r>
              <a:rPr lang="en-US" altLang="zh-CN" sz="1200" i="1" dirty="0">
                <a:solidFill>
                  <a:schemeClr val="bg2"/>
                </a:solidFill>
                <a:ea typeface="微软雅黑" panose="020B0503020204020204" pitchFamily="34" charset="-122"/>
              </a:rPr>
              <a:t>[1] 	Huawei BOD NT. No. [2018] 001 Notice of Resolution on Initiating Thorough Transformation for Enhancing Software Engineering Capabilities to Build Trustworthy, Quality Products</a:t>
            </a:r>
          </a:p>
        </p:txBody>
      </p:sp>
      <p:sp>
        <p:nvSpPr>
          <p:cNvPr id="2" name="Title 1"/>
          <p:cNvSpPr>
            <a:spLocks noGrp="1"/>
          </p:cNvSpPr>
          <p:nvPr>
            <p:ph type="ctrTitle"/>
          </p:nvPr>
        </p:nvSpPr>
        <p:spPr>
          <a:xfrm>
            <a:off x="517588" y="93130"/>
            <a:ext cx="11160000" cy="888392"/>
          </a:xfrm>
        </p:spPr>
        <p:txBody>
          <a:bodyPr/>
          <a:lstStyle/>
          <a:p>
            <a:r>
              <a:rPr lang="en-US" altLang="zh-CN" sz="2800" dirty="0"/>
              <a:t>In 2018 Huawei initiated the TSECT: Trustworthiness and Software Engineering Capability Transformation</a:t>
            </a:r>
            <a:endParaRPr lang="en-SG" dirty="0">
              <a:solidFill>
                <a:schemeClr val="bg1"/>
              </a:solidFill>
            </a:endParaRPr>
          </a:p>
        </p:txBody>
      </p:sp>
    </p:spTree>
    <p:extLst>
      <p:ext uri="{BB962C8B-B14F-4D97-AF65-F5344CB8AC3E}">
        <p14:creationId xmlns:p14="http://schemas.microsoft.com/office/powerpoint/2010/main" val="24790371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p15="http://schemas.microsoft.com/office/powerpoint/2012/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SG" dirty="0"/>
              <a:t>Huawei Transformation Objectives</a:t>
            </a:r>
          </a:p>
        </p:txBody>
      </p:sp>
      <p:graphicFrame>
        <p:nvGraphicFramePr>
          <p:cNvPr id="5" name="Content Placeholder 4"/>
          <p:cNvGraphicFramePr>
            <a:graphicFrameLocks noGrp="1"/>
          </p:cNvGraphicFramePr>
          <p:nvPr>
            <p:ph idx="4294967295"/>
            <p:extLst>
              <p:ext uri="{D42A27DB-BD31-4B8C-83A1-F6EECF244321}">
                <p14:modId xmlns:p14="http://schemas.microsoft.com/office/powerpoint/2010/main" val="3508370278"/>
              </p:ext>
            </p:extLst>
          </p:nvPr>
        </p:nvGraphicFramePr>
        <p:xfrm>
          <a:off x="624979" y="1125538"/>
          <a:ext cx="10872000" cy="4815284"/>
        </p:xfrm>
        <a:graphic>
          <a:graphicData uri="http://schemas.openxmlformats.org/drawingml/2006/table">
            <a:tbl>
              <a:tblPr>
                <a:tableStyleId>{5C22544A-7EE6-4342-B048-85BDC9FD1C3A}</a:tableStyleId>
              </a:tblPr>
              <a:tblGrid>
                <a:gridCol w="1153038">
                  <a:extLst>
                    <a:ext uri="{9D8B030D-6E8A-4147-A177-3AD203B41FA5}">
                      <a16:colId xmlns:a16="http://schemas.microsoft.com/office/drawing/2014/main" val="20000"/>
                    </a:ext>
                  </a:extLst>
                </a:gridCol>
                <a:gridCol w="147200">
                  <a:extLst>
                    <a:ext uri="{9D8B030D-6E8A-4147-A177-3AD203B41FA5}">
                      <a16:colId xmlns:a16="http://schemas.microsoft.com/office/drawing/2014/main" val="20001"/>
                    </a:ext>
                  </a:extLst>
                </a:gridCol>
                <a:gridCol w="9571762">
                  <a:extLst>
                    <a:ext uri="{9D8B030D-6E8A-4147-A177-3AD203B41FA5}">
                      <a16:colId xmlns:a16="http://schemas.microsoft.com/office/drawing/2014/main" val="20002"/>
                    </a:ext>
                  </a:extLst>
                </a:gridCol>
              </a:tblGrid>
              <a:tr h="4175216">
                <a:tc gridSpan="3">
                  <a:txBody>
                    <a:bodyPr/>
                    <a:lstStyle/>
                    <a:p>
                      <a:pPr marL="542925" indent="-542925">
                        <a:spcBef>
                          <a:spcPts val="600"/>
                        </a:spcBef>
                        <a:spcAft>
                          <a:spcPts val="600"/>
                        </a:spcAft>
                        <a:buFont typeface="+mj-lt"/>
                        <a:buAutoNum type="arabicPeriod"/>
                      </a:pPr>
                      <a:r>
                        <a:rPr lang="en-NZ" sz="1800" dirty="0">
                          <a:solidFill>
                            <a:schemeClr val="bg2"/>
                          </a:solidFill>
                        </a:rPr>
                        <a:t>To demonstrate to our customers and industry experts that:</a:t>
                      </a:r>
                    </a:p>
                    <a:p>
                      <a:pPr marL="1073150" lvl="1" indent="-465138">
                        <a:spcBef>
                          <a:spcPts val="600"/>
                        </a:spcBef>
                        <a:spcAft>
                          <a:spcPts val="600"/>
                        </a:spcAft>
                        <a:buClr>
                          <a:srgbClr val="FFC000"/>
                        </a:buClr>
                        <a:buFont typeface="Wingdings" panose="05000000000000000000" pitchFamily="2" charset="2"/>
                        <a:buChar char="v"/>
                      </a:pPr>
                      <a:r>
                        <a:rPr lang="en-NZ" sz="1800" dirty="0">
                          <a:solidFill>
                            <a:schemeClr val="bg2"/>
                          </a:solidFill>
                        </a:rPr>
                        <a:t>Huawei</a:t>
                      </a:r>
                      <a:r>
                        <a:rPr lang="en-NZ" sz="1800" baseline="0" dirty="0">
                          <a:solidFill>
                            <a:schemeClr val="bg2"/>
                          </a:solidFill>
                        </a:rPr>
                        <a:t> is executing t</a:t>
                      </a:r>
                      <a:r>
                        <a:rPr lang="en-NZ" sz="1800" dirty="0">
                          <a:solidFill>
                            <a:schemeClr val="bg2"/>
                          </a:solidFill>
                        </a:rPr>
                        <a:t>he</a:t>
                      </a:r>
                      <a:r>
                        <a:rPr lang="en-NZ" sz="1800" baseline="0" dirty="0">
                          <a:solidFill>
                            <a:schemeClr val="bg2"/>
                          </a:solidFill>
                        </a:rPr>
                        <a:t> Huawei Board directive (</a:t>
                      </a:r>
                      <a:r>
                        <a:rPr lang="en-NZ" sz="1800" dirty="0">
                          <a:solidFill>
                            <a:schemeClr val="bg2"/>
                          </a:solidFill>
                        </a:rPr>
                        <a:t>October 2018), a transformation program to Enhance Software Engineering and </a:t>
                      </a:r>
                      <a:r>
                        <a:rPr lang="en-US" sz="1800" dirty="0">
                          <a:solidFill>
                            <a:schemeClr val="bg2"/>
                          </a:solidFill>
                        </a:rPr>
                        <a:t>to Build Trustworthy, Quality Products</a:t>
                      </a:r>
                    </a:p>
                    <a:p>
                      <a:pPr marL="1073150" lvl="1" indent="-465138">
                        <a:spcBef>
                          <a:spcPts val="600"/>
                        </a:spcBef>
                        <a:spcAft>
                          <a:spcPts val="600"/>
                        </a:spcAft>
                        <a:buClr>
                          <a:srgbClr val="FFC000"/>
                        </a:buClr>
                        <a:buFont typeface="Wingdings" panose="05000000000000000000" pitchFamily="2" charset="2"/>
                        <a:buChar char="v"/>
                      </a:pPr>
                      <a:r>
                        <a:rPr lang="en-NZ" sz="1800" dirty="0">
                          <a:solidFill>
                            <a:schemeClr val="bg2"/>
                          </a:solidFill>
                        </a:rPr>
                        <a:t>Huawei took the findings of the UK NCSC</a:t>
                      </a:r>
                      <a:r>
                        <a:rPr lang="en-NZ" sz="1800" baseline="0" dirty="0">
                          <a:solidFill>
                            <a:schemeClr val="bg2"/>
                          </a:solidFill>
                        </a:rPr>
                        <a:t> </a:t>
                      </a:r>
                      <a:r>
                        <a:rPr lang="en-NZ" sz="1800" dirty="0">
                          <a:solidFill>
                            <a:schemeClr val="bg2"/>
                          </a:solidFill>
                        </a:rPr>
                        <a:t>OB report seriously and is addressing them through</a:t>
                      </a:r>
                      <a:r>
                        <a:rPr lang="en-NZ" sz="1800" baseline="0" dirty="0">
                          <a:solidFill>
                            <a:schemeClr val="bg2"/>
                          </a:solidFill>
                        </a:rPr>
                        <a:t> the TSECT program</a:t>
                      </a:r>
                    </a:p>
                    <a:p>
                      <a:pPr marL="1073150" lvl="1" indent="-465138">
                        <a:spcBef>
                          <a:spcPts val="600"/>
                        </a:spcBef>
                        <a:spcAft>
                          <a:spcPts val="600"/>
                        </a:spcAft>
                        <a:buClr>
                          <a:srgbClr val="FFC000"/>
                        </a:buClr>
                        <a:buFont typeface="Wingdings" panose="05000000000000000000" pitchFamily="2" charset="2"/>
                        <a:buChar char="v"/>
                      </a:pPr>
                      <a:r>
                        <a:rPr lang="en-NZ" sz="1800" baseline="0" dirty="0">
                          <a:solidFill>
                            <a:schemeClr val="bg2"/>
                          </a:solidFill>
                        </a:rPr>
                        <a:t>Concerns from industry partners have been and are being addressed</a:t>
                      </a:r>
                      <a:endParaRPr lang="en-NZ" sz="1800" dirty="0">
                        <a:solidFill>
                          <a:schemeClr val="bg2"/>
                        </a:solidFill>
                      </a:endParaRPr>
                    </a:p>
                    <a:p>
                      <a:pPr marL="542925" indent="-542925">
                        <a:spcBef>
                          <a:spcPts val="600"/>
                        </a:spcBef>
                        <a:spcAft>
                          <a:spcPts val="600"/>
                        </a:spcAft>
                        <a:buFont typeface="+mj-lt"/>
                        <a:buAutoNum type="arabicPeriod"/>
                      </a:pPr>
                      <a:r>
                        <a:rPr lang="en-NZ" sz="1800" dirty="0">
                          <a:solidFill>
                            <a:schemeClr val="bg2"/>
                          </a:solidFill>
                        </a:rPr>
                        <a:t>To increase our partners awareness and confidence that Huawei is building trustworthy, high-quality products &amp; solutions</a:t>
                      </a:r>
                    </a:p>
                    <a:p>
                      <a:pPr marL="542925" indent="-542925" fontAlgn="ctr">
                        <a:lnSpc>
                          <a:spcPct val="150000"/>
                        </a:lnSpc>
                        <a:spcBef>
                          <a:spcPts val="600"/>
                        </a:spcBef>
                        <a:spcAft>
                          <a:spcPts val="600"/>
                        </a:spcAft>
                        <a:buFont typeface="+mj-lt"/>
                        <a:buAutoNum type="arabicPeriod"/>
                        <a:defRPr/>
                      </a:pPr>
                      <a:r>
                        <a:rPr lang="en-US" sz="1800" dirty="0">
                          <a:solidFill>
                            <a:schemeClr val="bg2"/>
                          </a:solidFill>
                        </a:rPr>
                        <a:t>To build trustworthiness into the management systems and corporate culture</a:t>
                      </a:r>
                    </a:p>
                    <a:p>
                      <a:pPr marL="542925" indent="-542925" fontAlgn="ctr">
                        <a:lnSpc>
                          <a:spcPct val="150000"/>
                        </a:lnSpc>
                        <a:spcBef>
                          <a:spcPts val="600"/>
                        </a:spcBef>
                        <a:spcAft>
                          <a:spcPts val="600"/>
                        </a:spcAft>
                        <a:buFont typeface="+mj-lt"/>
                        <a:buAutoNum type="arabicPeriod"/>
                        <a:defRPr/>
                      </a:pPr>
                      <a:r>
                        <a:rPr lang="en-US" altLang="zh-CN" sz="1800" dirty="0">
                          <a:solidFill>
                            <a:schemeClr val="bg2"/>
                          </a:solidFill>
                        </a:rPr>
                        <a:t>To build high-quality products with trustworthy processes and results</a:t>
                      </a:r>
                      <a:endParaRPr lang="en-US" altLang="zh-CN" sz="1800" dirty="0">
                        <a:solidFill>
                          <a:schemeClr val="bg2"/>
                        </a:solidFill>
                        <a:ea typeface="微软雅黑" panose="020B0503020204020204" pitchFamily="34" charset="-122"/>
                      </a:endParaRPr>
                    </a:p>
                  </a:txBody>
                  <a:tcPr marL="93319" marR="93319" marT="45714" marB="45714">
                    <a:lnL w="12700" cmpd="sng">
                      <a:noFill/>
                    </a:lnL>
                    <a:lnR w="12700" cmpd="sng">
                      <a:noFill/>
                    </a:lnR>
                    <a:lnT w="12700" cmpd="sng">
                      <a:noFill/>
                    </a:lnT>
                    <a:lnB w="12700"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SG"/>
                    </a:p>
                  </a:txBody>
                  <a:tcPr/>
                </a:tc>
                <a:tc hMerge="1">
                  <a:txBody>
                    <a:bodyPr/>
                    <a:lstStyle/>
                    <a:p>
                      <a:endParaRPr lang="en-SG" dirty="0"/>
                    </a:p>
                  </a:txBody>
                  <a:tcPr/>
                </a:tc>
                <a:extLst>
                  <a:ext uri="{0D108BD9-81ED-4DB2-BD59-A6C34878D82A}">
                    <a16:rowId xmlns:a16="http://schemas.microsoft.com/office/drawing/2014/main" val="10000"/>
                  </a:ext>
                </a:extLst>
              </a:tr>
              <a:tr h="639997">
                <a:tc>
                  <a:txBody>
                    <a:bodyPr/>
                    <a:lstStyle/>
                    <a:p>
                      <a:pPr marL="0" marR="0" lvl="0" indent="0" algn="ctr" defTabSz="914400" rtl="0" eaLnBrk="1" fontAlgn="auto" latinLnBrk="0" hangingPunct="1">
                        <a:lnSpc>
                          <a:spcPct val="100000"/>
                        </a:lnSpc>
                        <a:spcBef>
                          <a:spcPts val="300"/>
                        </a:spcBef>
                        <a:spcAft>
                          <a:spcPts val="300"/>
                        </a:spcAft>
                        <a:buClrTx/>
                        <a:buSzTx/>
                        <a:buFontTx/>
                        <a:buNone/>
                        <a:tabLst/>
                        <a:defRPr/>
                      </a:pPr>
                      <a:r>
                        <a:rPr lang="en-NZ" sz="2400" b="1" dirty="0">
                          <a:solidFill>
                            <a:schemeClr val="tx1"/>
                          </a:solidFill>
                        </a:rPr>
                        <a:t>Goal:</a:t>
                      </a:r>
                    </a:p>
                  </a:txBody>
                  <a:tcPr marL="93319" marR="93319" marT="45714" marB="45714" anchor="ctr">
                    <a:lnL w="12700" cap="flat" cmpd="sng" algn="ctr">
                      <a:solidFill>
                        <a:srgbClr val="FFC000"/>
                      </a:solidFill>
                      <a:prstDash val="solid"/>
                      <a:round/>
                      <a:headEnd type="none" w="med" len="med"/>
                      <a:tailEnd type="none" w="med" len="med"/>
                    </a:lnL>
                    <a:lnR w="12700" cap="flat" cmpd="sng" algn="ctr">
                      <a:solidFill>
                        <a:srgbClr val="FFC000"/>
                      </a:solidFill>
                      <a:prstDash val="solid"/>
                      <a:round/>
                      <a:headEnd type="none" w="med" len="med"/>
                      <a:tailEnd type="none" w="med" len="med"/>
                    </a:lnR>
                    <a:lnT w="12700" cap="flat" cmpd="sng" algn="ctr">
                      <a:solidFill>
                        <a:srgbClr val="FFC000"/>
                      </a:solidFill>
                      <a:prstDash val="solid"/>
                      <a:round/>
                      <a:headEnd type="none" w="med" len="med"/>
                      <a:tailEnd type="none" w="med" len="med"/>
                    </a:lnT>
                    <a:lnB w="12700" cap="flat" cmpd="sng" algn="ctr">
                      <a:solidFill>
                        <a:srgbClr val="FFC000"/>
                      </a:solidFill>
                      <a:prstDash val="solid"/>
                      <a:round/>
                      <a:headEnd type="none" w="med" len="med"/>
                      <a:tailEnd type="none" w="med" len="med"/>
                    </a:lnB>
                    <a:lnTlToBr w="12700" cmpd="sng">
                      <a:noFill/>
                      <a:prstDash val="solid"/>
                    </a:lnTlToBr>
                    <a:lnBlToTr w="12700" cmpd="sng">
                      <a:noFill/>
                      <a:prstDash val="solid"/>
                    </a:lnBlToTr>
                    <a:solidFill>
                      <a:srgbClr val="FFC000"/>
                    </a:solidFill>
                  </a:tcPr>
                </a:tc>
                <a:tc>
                  <a:txBody>
                    <a:bodyPr/>
                    <a:lstStyle/>
                    <a:p>
                      <a:pPr marL="0" indent="0">
                        <a:spcBef>
                          <a:spcPts val="300"/>
                        </a:spcBef>
                        <a:spcAft>
                          <a:spcPts val="300"/>
                        </a:spcAft>
                        <a:buNone/>
                      </a:pPr>
                      <a:endParaRPr lang="en-NZ" sz="1000" dirty="0">
                        <a:solidFill>
                          <a:srgbClr val="FFC000"/>
                        </a:solidFill>
                      </a:endParaRPr>
                    </a:p>
                  </a:txBody>
                  <a:tcPr marL="0" marR="0" marT="0" marB="0">
                    <a:lnL w="12700" cap="flat" cmpd="sng" algn="ctr">
                      <a:solidFill>
                        <a:srgbClr val="FFC00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indent="0">
                        <a:spcBef>
                          <a:spcPts val="300"/>
                        </a:spcBef>
                        <a:spcAft>
                          <a:spcPts val="300"/>
                        </a:spcAft>
                        <a:buNone/>
                      </a:pPr>
                      <a:r>
                        <a:rPr lang="en-NZ" sz="1800" dirty="0">
                          <a:solidFill>
                            <a:srgbClr val="FFC000"/>
                          </a:solidFill>
                        </a:rPr>
                        <a:t>To build trustworthiness into</a:t>
                      </a:r>
                      <a:r>
                        <a:rPr lang="en-NZ" sz="1800" baseline="0" dirty="0">
                          <a:solidFill>
                            <a:srgbClr val="FFC000"/>
                          </a:solidFill>
                        </a:rPr>
                        <a:t> </a:t>
                      </a:r>
                      <a:r>
                        <a:rPr lang="en-NZ" sz="1800" dirty="0">
                          <a:solidFill>
                            <a:srgbClr val="FFC000"/>
                          </a:solidFill>
                        </a:rPr>
                        <a:t>Huawei culture | Management systems | Processes | Organizations | Tools | Appraisal incentives</a:t>
                      </a:r>
                    </a:p>
                  </a:txBody>
                  <a:tcPr marL="93319" marR="93319" marT="45714" marB="45714">
                    <a:lnL w="12700" cap="flat" cmpd="sng" algn="ctr">
                      <a:solidFill>
                        <a:srgbClr val="00B0F0"/>
                      </a:solidFill>
                      <a:prstDash val="solid"/>
                      <a:round/>
                      <a:headEnd type="none" w="med" len="med"/>
                      <a:tailEnd type="none" w="med" len="med"/>
                    </a:lnL>
                    <a:lnR w="12700" cap="flat" cmpd="sng" algn="ctr">
                      <a:solidFill>
                        <a:srgbClr val="00B0F0"/>
                      </a:solidFill>
                      <a:prstDash val="solid"/>
                      <a:round/>
                      <a:headEnd type="none" w="med" len="med"/>
                      <a:tailEnd type="none" w="med" len="med"/>
                    </a:lnR>
                    <a:lnT w="12700" cap="flat" cmpd="sng" algn="ctr">
                      <a:solidFill>
                        <a:srgbClr val="00B0F0"/>
                      </a:solidFill>
                      <a:prstDash val="solid"/>
                      <a:round/>
                      <a:headEnd type="none" w="med" len="med"/>
                      <a:tailEnd type="none" w="med" len="med"/>
                    </a:lnT>
                    <a:lnB w="12700" cap="flat" cmpd="sng" algn="ctr">
                      <a:solidFill>
                        <a:srgbClr val="00B0F0"/>
                      </a:solidFill>
                      <a:prstDash val="solid"/>
                      <a:round/>
                      <a:headEnd type="none" w="med" len="med"/>
                      <a:tailEnd type="none" w="med" len="med"/>
                    </a:lnB>
                    <a:gradFill>
                      <a:gsLst>
                        <a:gs pos="0">
                          <a:srgbClr val="0070C0">
                            <a:alpha val="40000"/>
                          </a:srgbClr>
                        </a:gs>
                        <a:gs pos="100000">
                          <a:srgbClr val="0070C0">
                            <a:alpha val="0"/>
                          </a:srgbClr>
                        </a:gs>
                      </a:gsLst>
                      <a:lin ang="16200000" scaled="0"/>
                    </a:gra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377674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SG" dirty="0">
                <a:solidFill>
                  <a:schemeClr val="bg1"/>
                </a:solidFill>
              </a:rPr>
              <a:t>Trustworthiness Framework Development Process</a:t>
            </a:r>
          </a:p>
        </p:txBody>
      </p:sp>
      <p:grpSp>
        <p:nvGrpSpPr>
          <p:cNvPr id="26" name="Group 25"/>
          <p:cNvGrpSpPr/>
          <p:nvPr/>
        </p:nvGrpSpPr>
        <p:grpSpPr>
          <a:xfrm>
            <a:off x="214654" y="792467"/>
            <a:ext cx="11765307" cy="5461855"/>
            <a:chOff x="214654" y="792467"/>
            <a:chExt cx="11765307" cy="5461855"/>
          </a:xfrm>
        </p:grpSpPr>
        <p:grpSp>
          <p:nvGrpSpPr>
            <p:cNvPr id="24" name="Group 23"/>
            <p:cNvGrpSpPr/>
            <p:nvPr/>
          </p:nvGrpSpPr>
          <p:grpSpPr>
            <a:xfrm>
              <a:off x="214654" y="792467"/>
              <a:ext cx="11765307" cy="5461855"/>
              <a:chOff x="214681" y="1075810"/>
              <a:chExt cx="11766839" cy="5462566"/>
            </a:xfrm>
          </p:grpSpPr>
          <p:sp>
            <p:nvSpPr>
              <p:cNvPr id="3" name="Right Arrow 2"/>
              <p:cNvSpPr/>
              <p:nvPr/>
            </p:nvSpPr>
            <p:spPr>
              <a:xfrm flipH="1">
                <a:off x="7319259" y="5098376"/>
                <a:ext cx="2649719" cy="756703"/>
              </a:xfrm>
              <a:prstGeom prst="rightArrow">
                <a:avLst>
                  <a:gd name="adj1" fmla="val 57356"/>
                  <a:gd name="adj2" fmla="val 62084"/>
                </a:avLst>
              </a:prstGeom>
              <a:gradFill flip="none" rotWithShape="1">
                <a:gsLst>
                  <a:gs pos="0">
                    <a:srgbClr val="00B0F0">
                      <a:alpha val="0"/>
                    </a:srgbClr>
                  </a:gs>
                  <a:gs pos="100000">
                    <a:srgbClr val="00B0F0"/>
                  </a:gs>
                </a:gsLst>
                <a:lin ang="0" scaled="1"/>
                <a:tileRect/>
              </a:gradFill>
              <a:ln w="3175">
                <a:gradFill flip="none" rotWithShape="1">
                  <a:gsLst>
                    <a:gs pos="0">
                      <a:srgbClr val="00B0F0">
                        <a:alpha val="0"/>
                      </a:srgbClr>
                    </a:gs>
                    <a:gs pos="100000">
                      <a:srgbClr val="00B0F0">
                        <a:alpha val="40000"/>
                      </a:srgbClr>
                    </a:gs>
                  </a:gsLst>
                  <a:lin ang="0" scaled="1"/>
                  <a:tileRect/>
                </a:gradFill>
                <a:miter lim="800000"/>
                <a:headEnd/>
                <a:tailEnd/>
              </a:ln>
              <a:effectLst/>
            </p:spPr>
            <p:txBody>
              <a:bodyPr lIns="35995" tIns="35995" rIns="35995" bIns="35995" rtlCol="0" anchor="ctr"/>
              <a:lstStyle/>
              <a:p>
                <a:pPr algn="ctr" defTabSz="967704"/>
                <a:endParaRPr lang="en-SG" sz="1200" b="1" kern="0" dirty="0">
                  <a:solidFill>
                    <a:prstClr val="black"/>
                  </a:solidFill>
                  <a:ea typeface="宋体" charset="-122"/>
                </a:endParaRPr>
              </a:p>
            </p:txBody>
          </p:sp>
          <p:sp>
            <p:nvSpPr>
              <p:cNvPr id="4" name="Rectangle 3"/>
              <p:cNvSpPr/>
              <p:nvPr/>
            </p:nvSpPr>
            <p:spPr>
              <a:xfrm>
                <a:off x="7836408" y="1437651"/>
                <a:ext cx="2376000" cy="1909053"/>
              </a:xfrm>
              <a:prstGeom prst="rect">
                <a:avLst/>
              </a:prstGeom>
              <a:solidFill>
                <a:schemeClr val="bg1">
                  <a:lumMod val="95000"/>
                </a:schemeClr>
              </a:solidFill>
              <a:ln>
                <a:solidFill>
                  <a:srgbClr val="00B0F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991" tIns="71991" rIns="71991" bIns="71991" rtlCol="0" anchor="t"/>
              <a:lstStyle/>
              <a:p>
                <a:pPr algn="ctr"/>
                <a:r>
                  <a:rPr lang="en-SG" sz="1400" b="1" dirty="0">
                    <a:solidFill>
                      <a:prstClr val="black"/>
                    </a:solidFill>
                  </a:rPr>
                  <a:t>Outputs</a:t>
                </a:r>
              </a:p>
            </p:txBody>
          </p:sp>
          <p:grpSp>
            <p:nvGrpSpPr>
              <p:cNvPr id="5" name="Group 4"/>
              <p:cNvGrpSpPr/>
              <p:nvPr/>
            </p:nvGrpSpPr>
            <p:grpSpPr>
              <a:xfrm>
                <a:off x="214681" y="1075810"/>
                <a:ext cx="6156000" cy="2880000"/>
                <a:chOff x="214681" y="902074"/>
                <a:chExt cx="6156000" cy="2880000"/>
              </a:xfrm>
            </p:grpSpPr>
            <p:sp>
              <p:nvSpPr>
                <p:cNvPr id="6" name="Rectangle 5"/>
                <p:cNvSpPr/>
                <p:nvPr/>
              </p:nvSpPr>
              <p:spPr>
                <a:xfrm>
                  <a:off x="214681" y="902074"/>
                  <a:ext cx="6156000" cy="2880000"/>
                </a:xfrm>
                <a:prstGeom prst="rect">
                  <a:avLst/>
                </a:prstGeom>
                <a:solidFill>
                  <a:srgbClr val="FFFFC9"/>
                </a:solidFill>
                <a:ln>
                  <a:solidFill>
                    <a:srgbClr val="00B0F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991" tIns="71991" rIns="71991" bIns="71991" rtlCol="0" anchor="t"/>
                <a:lstStyle/>
                <a:p>
                  <a:pPr algn="ctr"/>
                  <a:r>
                    <a:rPr lang="en-US" sz="1000" b="1" dirty="0">
                      <a:solidFill>
                        <a:prstClr val="black"/>
                      </a:solidFill>
                    </a:rPr>
                    <a:t>Industry Standards &amp; Best </a:t>
                  </a:r>
                  <a:r>
                    <a:rPr lang="en-NZ" sz="1000" b="1" dirty="0">
                      <a:solidFill>
                        <a:prstClr val="black"/>
                      </a:solidFill>
                    </a:rPr>
                    <a:t>Practices</a:t>
                  </a:r>
                  <a:r>
                    <a:rPr lang="en-US" sz="1000" b="1" dirty="0">
                      <a:solidFill>
                        <a:prstClr val="black"/>
                      </a:solidFill>
                    </a:rPr>
                    <a:t> Analysis</a:t>
                  </a:r>
                  <a:endParaRPr lang="en-SG" sz="1000" b="1" dirty="0">
                    <a:solidFill>
                      <a:prstClr val="black"/>
                    </a:solidFill>
                  </a:endParaRPr>
                </a:p>
              </p:txBody>
            </p:sp>
            <p:pic>
              <p:nvPicPr>
                <p:cNvPr id="7" name="Picture 6"/>
                <p:cNvPicPr>
                  <a:picLocks noChangeAspect="1"/>
                </p:cNvPicPr>
                <p:nvPr/>
              </p:nvPicPr>
              <p:blipFill>
                <a:blip r:embed="rId2"/>
                <a:stretch>
                  <a:fillRect/>
                </a:stretch>
              </p:blipFill>
              <p:spPr>
                <a:xfrm>
                  <a:off x="282226" y="1191748"/>
                  <a:ext cx="5996669" cy="2563503"/>
                </a:xfrm>
                <a:prstGeom prst="rect">
                  <a:avLst/>
                </a:prstGeom>
              </p:spPr>
            </p:pic>
          </p:grpSp>
          <p:grpSp>
            <p:nvGrpSpPr>
              <p:cNvPr id="8" name="Group 7"/>
              <p:cNvGrpSpPr/>
              <p:nvPr/>
            </p:nvGrpSpPr>
            <p:grpSpPr>
              <a:xfrm>
                <a:off x="8052408" y="1805073"/>
                <a:ext cx="1944000" cy="1440888"/>
                <a:chOff x="8083296" y="1720270"/>
                <a:chExt cx="1944000" cy="1440888"/>
              </a:xfrm>
            </p:grpSpPr>
            <p:grpSp>
              <p:nvGrpSpPr>
                <p:cNvPr id="9" name="Group 8"/>
                <p:cNvGrpSpPr/>
                <p:nvPr/>
              </p:nvGrpSpPr>
              <p:grpSpPr>
                <a:xfrm>
                  <a:off x="8083296" y="2220142"/>
                  <a:ext cx="1944000" cy="432000"/>
                  <a:chOff x="8083296" y="2220142"/>
                  <a:chExt cx="1944000" cy="432000"/>
                </a:xfrm>
              </p:grpSpPr>
              <p:sp>
                <p:nvSpPr>
                  <p:cNvPr id="14" name="Rectangle 13"/>
                  <p:cNvSpPr/>
                  <p:nvPr/>
                </p:nvSpPr>
                <p:spPr>
                  <a:xfrm>
                    <a:off x="8083296" y="2220142"/>
                    <a:ext cx="936000" cy="432000"/>
                  </a:xfrm>
                  <a:prstGeom prst="rect">
                    <a:avLst/>
                  </a:prstGeom>
                  <a:gradFill>
                    <a:gsLst>
                      <a:gs pos="0">
                        <a:srgbClr val="00B0F0">
                          <a:alpha val="0"/>
                        </a:srgbClr>
                      </a:gs>
                      <a:gs pos="100000">
                        <a:srgbClr val="00B0F0"/>
                      </a:gs>
                    </a:gsLst>
                    <a:lin ang="5400000" scaled="0"/>
                  </a:gradFill>
                  <a:ln w="3175">
                    <a:solidFill>
                      <a:srgbClr val="00BAFB"/>
                    </a:solidFill>
                    <a:miter lim="800000"/>
                    <a:headEnd/>
                    <a:tailEnd/>
                  </a:ln>
                  <a:effectLst/>
                </p:spPr>
                <p:txBody>
                  <a:bodyPr lIns="35995" tIns="35995" rIns="35995" bIns="35995" rtlCol="0" anchor="ctr"/>
                  <a:lstStyle/>
                  <a:p>
                    <a:pPr algn="ctr" defTabSz="967704"/>
                    <a:r>
                      <a:rPr lang="en-NZ" altLang="zh-CN" sz="1200" b="1" kern="0" dirty="0">
                        <a:solidFill>
                          <a:prstClr val="black"/>
                        </a:solidFill>
                        <a:ea typeface="宋体" charset="-122"/>
                      </a:rPr>
                      <a:t>Overlaps</a:t>
                    </a:r>
                    <a:endParaRPr lang="en-NZ" sz="1200" b="1" kern="0" dirty="0">
                      <a:solidFill>
                        <a:prstClr val="black"/>
                      </a:solidFill>
                      <a:ea typeface="宋体" charset="-122"/>
                    </a:endParaRPr>
                  </a:p>
                </p:txBody>
              </p:sp>
              <p:sp>
                <p:nvSpPr>
                  <p:cNvPr id="15" name="Rectangle 14"/>
                  <p:cNvSpPr/>
                  <p:nvPr/>
                </p:nvSpPr>
                <p:spPr>
                  <a:xfrm>
                    <a:off x="9091296" y="2220142"/>
                    <a:ext cx="936000" cy="432000"/>
                  </a:xfrm>
                  <a:prstGeom prst="rect">
                    <a:avLst/>
                  </a:prstGeom>
                  <a:gradFill>
                    <a:gsLst>
                      <a:gs pos="0">
                        <a:srgbClr val="00B0F0">
                          <a:alpha val="0"/>
                        </a:srgbClr>
                      </a:gs>
                      <a:gs pos="100000">
                        <a:srgbClr val="00B0F0"/>
                      </a:gs>
                    </a:gsLst>
                    <a:lin ang="5400000" scaled="0"/>
                  </a:gradFill>
                  <a:ln w="3175">
                    <a:solidFill>
                      <a:srgbClr val="00BAFB"/>
                    </a:solidFill>
                    <a:miter lim="800000"/>
                    <a:headEnd/>
                    <a:tailEnd/>
                  </a:ln>
                  <a:effectLst/>
                </p:spPr>
                <p:txBody>
                  <a:bodyPr lIns="35995" tIns="35995" rIns="35995" bIns="35995" rtlCol="0" anchor="ctr"/>
                  <a:lstStyle/>
                  <a:p>
                    <a:pPr algn="ctr" defTabSz="967704"/>
                    <a:r>
                      <a:rPr lang="en-NZ" altLang="zh-CN" sz="1200" b="1" kern="0" dirty="0">
                        <a:solidFill>
                          <a:prstClr val="black"/>
                        </a:solidFill>
                        <a:ea typeface="宋体" charset="-122"/>
                      </a:rPr>
                      <a:t>Conflicts</a:t>
                    </a:r>
                    <a:endParaRPr lang="en-NZ" sz="1200" b="1" kern="0" dirty="0">
                      <a:solidFill>
                        <a:prstClr val="black"/>
                      </a:solidFill>
                      <a:ea typeface="宋体" charset="-122"/>
                    </a:endParaRPr>
                  </a:p>
                </p:txBody>
              </p:sp>
            </p:grpSp>
            <p:sp>
              <p:nvSpPr>
                <p:cNvPr id="10" name="Rectangle 9"/>
                <p:cNvSpPr/>
                <p:nvPr/>
              </p:nvSpPr>
              <p:spPr>
                <a:xfrm>
                  <a:off x="8083296" y="2729158"/>
                  <a:ext cx="1944000" cy="432000"/>
                </a:xfrm>
                <a:prstGeom prst="rect">
                  <a:avLst/>
                </a:prstGeom>
                <a:gradFill>
                  <a:gsLst>
                    <a:gs pos="0">
                      <a:srgbClr val="00B0F0">
                        <a:alpha val="0"/>
                      </a:srgbClr>
                    </a:gs>
                    <a:gs pos="100000">
                      <a:srgbClr val="00B0F0"/>
                    </a:gs>
                  </a:gsLst>
                  <a:lin ang="5400000" scaled="0"/>
                </a:gradFill>
                <a:ln w="3175">
                  <a:solidFill>
                    <a:srgbClr val="00BAFB"/>
                  </a:solidFill>
                  <a:miter lim="800000"/>
                  <a:headEnd/>
                  <a:tailEnd/>
                </a:ln>
                <a:effectLst/>
              </p:spPr>
              <p:txBody>
                <a:bodyPr lIns="35995" tIns="35995" rIns="35995" bIns="35995" rtlCol="0" anchor="ctr"/>
                <a:lstStyle/>
                <a:p>
                  <a:pPr algn="ctr" defTabSz="967704"/>
                  <a:r>
                    <a:rPr lang="en-NZ" altLang="zh-CN" sz="1200" b="1" kern="0" dirty="0">
                      <a:solidFill>
                        <a:prstClr val="black"/>
                      </a:solidFill>
                      <a:ea typeface="宋体" charset="-122"/>
                    </a:rPr>
                    <a:t>Shortcomings</a:t>
                  </a:r>
                  <a:endParaRPr lang="en-NZ" sz="1200" b="1" kern="0" dirty="0">
                    <a:solidFill>
                      <a:prstClr val="black"/>
                    </a:solidFill>
                    <a:ea typeface="宋体" charset="-122"/>
                  </a:endParaRPr>
                </a:p>
              </p:txBody>
            </p:sp>
            <p:grpSp>
              <p:nvGrpSpPr>
                <p:cNvPr id="11" name="Group 10"/>
                <p:cNvGrpSpPr/>
                <p:nvPr/>
              </p:nvGrpSpPr>
              <p:grpSpPr>
                <a:xfrm>
                  <a:off x="8083296" y="1720270"/>
                  <a:ext cx="1944000" cy="432000"/>
                  <a:chOff x="8083296" y="1720270"/>
                  <a:chExt cx="1944000" cy="432000"/>
                </a:xfrm>
              </p:grpSpPr>
              <p:sp>
                <p:nvSpPr>
                  <p:cNvPr id="12" name="Rectangle 11"/>
                  <p:cNvSpPr/>
                  <p:nvPr/>
                </p:nvSpPr>
                <p:spPr>
                  <a:xfrm>
                    <a:off x="8083296" y="1720270"/>
                    <a:ext cx="936000" cy="432000"/>
                  </a:xfrm>
                  <a:prstGeom prst="rect">
                    <a:avLst/>
                  </a:prstGeom>
                  <a:gradFill>
                    <a:gsLst>
                      <a:gs pos="0">
                        <a:srgbClr val="00B0F0">
                          <a:alpha val="0"/>
                        </a:srgbClr>
                      </a:gs>
                      <a:gs pos="100000">
                        <a:srgbClr val="00B0F0"/>
                      </a:gs>
                    </a:gsLst>
                    <a:lin ang="5400000" scaled="0"/>
                  </a:gradFill>
                  <a:ln w="3175">
                    <a:solidFill>
                      <a:srgbClr val="00BAFB"/>
                    </a:solidFill>
                    <a:miter lim="800000"/>
                    <a:headEnd/>
                    <a:tailEnd/>
                  </a:ln>
                  <a:effectLst/>
                </p:spPr>
                <p:txBody>
                  <a:bodyPr lIns="35995" tIns="35995" rIns="35995" bIns="35995" rtlCol="0" anchor="ctr"/>
                  <a:lstStyle/>
                  <a:p>
                    <a:pPr algn="ctr" defTabSz="967704"/>
                    <a:r>
                      <a:rPr lang="en-NZ" altLang="zh-CN" sz="1200" b="1" kern="0" dirty="0">
                        <a:solidFill>
                          <a:prstClr val="black"/>
                        </a:solidFill>
                        <a:ea typeface="宋体" charset="-122"/>
                      </a:rPr>
                      <a:t>Synergies</a:t>
                    </a:r>
                    <a:endParaRPr lang="en-NZ" sz="1200" b="1" kern="0" dirty="0">
                      <a:solidFill>
                        <a:prstClr val="black"/>
                      </a:solidFill>
                      <a:ea typeface="宋体" charset="-122"/>
                    </a:endParaRPr>
                  </a:p>
                </p:txBody>
              </p:sp>
              <p:sp>
                <p:nvSpPr>
                  <p:cNvPr id="13" name="Rectangle 12"/>
                  <p:cNvSpPr/>
                  <p:nvPr/>
                </p:nvSpPr>
                <p:spPr>
                  <a:xfrm>
                    <a:off x="9091296" y="1720270"/>
                    <a:ext cx="936000" cy="432000"/>
                  </a:xfrm>
                  <a:prstGeom prst="rect">
                    <a:avLst/>
                  </a:prstGeom>
                  <a:gradFill>
                    <a:gsLst>
                      <a:gs pos="0">
                        <a:srgbClr val="00B0F0">
                          <a:alpha val="0"/>
                        </a:srgbClr>
                      </a:gs>
                      <a:gs pos="100000">
                        <a:srgbClr val="00B0F0"/>
                      </a:gs>
                    </a:gsLst>
                    <a:lin ang="5400000" scaled="0"/>
                  </a:gradFill>
                  <a:ln w="3175">
                    <a:solidFill>
                      <a:srgbClr val="00BAFB"/>
                    </a:solidFill>
                    <a:miter lim="800000"/>
                    <a:headEnd/>
                    <a:tailEnd/>
                  </a:ln>
                  <a:effectLst/>
                </p:spPr>
                <p:txBody>
                  <a:bodyPr lIns="35995" tIns="35995" rIns="35995" bIns="35995" rtlCol="0" anchor="ctr"/>
                  <a:lstStyle/>
                  <a:p>
                    <a:pPr algn="ctr" defTabSz="967704"/>
                    <a:r>
                      <a:rPr lang="en-NZ" altLang="zh-CN" sz="1200" b="1" kern="0" dirty="0">
                        <a:solidFill>
                          <a:prstClr val="black"/>
                        </a:solidFill>
                        <a:ea typeface="宋体" charset="-122"/>
                      </a:rPr>
                      <a:t>Gaps</a:t>
                    </a:r>
                    <a:endParaRPr lang="en-NZ" sz="1200" b="1" kern="0" dirty="0">
                      <a:solidFill>
                        <a:prstClr val="black"/>
                      </a:solidFill>
                      <a:ea typeface="宋体" charset="-122"/>
                    </a:endParaRPr>
                  </a:p>
                </p:txBody>
              </p:sp>
            </p:grpSp>
          </p:grpSp>
          <p:grpSp>
            <p:nvGrpSpPr>
              <p:cNvPr id="16" name="Group 15"/>
              <p:cNvGrpSpPr/>
              <p:nvPr/>
            </p:nvGrpSpPr>
            <p:grpSpPr>
              <a:xfrm>
                <a:off x="10181520" y="4271849"/>
                <a:ext cx="1800000" cy="1944000"/>
                <a:chOff x="9537966" y="3942262"/>
                <a:chExt cx="1800000" cy="1944000"/>
              </a:xfrm>
            </p:grpSpPr>
            <p:sp>
              <p:nvSpPr>
                <p:cNvPr id="17" name="Rectangle 16"/>
                <p:cNvSpPr/>
                <p:nvPr/>
              </p:nvSpPr>
              <p:spPr>
                <a:xfrm>
                  <a:off x="9537966" y="3942262"/>
                  <a:ext cx="1800000" cy="1944000"/>
                </a:xfrm>
                <a:prstGeom prst="rect">
                  <a:avLst/>
                </a:prstGeom>
                <a:solidFill>
                  <a:srgbClr val="FFC5C5"/>
                </a:solidFill>
                <a:ln w="3175">
                  <a:solidFill>
                    <a:srgbClr val="C00000"/>
                  </a:solidFill>
                  <a:miter lim="800000"/>
                  <a:headEnd/>
                  <a:tailEnd/>
                </a:ln>
                <a:effectLst>
                  <a:outerShdw blurRad="50800" dist="38100" dir="2700000" algn="tl" rotWithShape="0">
                    <a:prstClr val="black">
                      <a:alpha val="40000"/>
                    </a:prstClr>
                  </a:outerShdw>
                </a:effectLst>
              </p:spPr>
              <p:txBody>
                <a:bodyPr lIns="35995" tIns="899883" rIns="35995" bIns="35995" rtlCol="0" anchor="t"/>
                <a:lstStyle/>
                <a:p>
                  <a:pPr algn="ctr" defTabSz="967704"/>
                  <a:r>
                    <a:rPr lang="en-NZ" altLang="zh-CN" sz="1600" b="1" kern="0" dirty="0">
                      <a:solidFill>
                        <a:prstClr val="black"/>
                      </a:solidFill>
                      <a:latin typeface="Arial Narrow" panose="020B0606020202030204" pitchFamily="34" charset="0"/>
                      <a:ea typeface="宋体" charset="-122"/>
                    </a:rPr>
                    <a:t>Huawei IPD Processes &amp; Best Practices</a:t>
                  </a:r>
                  <a:endParaRPr lang="en-SG" sz="1600" b="1" kern="0" dirty="0">
                    <a:solidFill>
                      <a:prstClr val="black"/>
                    </a:solidFill>
                    <a:latin typeface="Arial Narrow" panose="020B0606020202030204" pitchFamily="34" charset="0"/>
                    <a:ea typeface="宋体" charset="-122"/>
                  </a:endParaRPr>
                </a:p>
              </p:txBody>
            </p:sp>
            <p:pic>
              <p:nvPicPr>
                <p:cNvPr id="18" name="Picture 77" descr="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171946" y="4126499"/>
                  <a:ext cx="532040" cy="527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Bent Arrow 18"/>
              <p:cNvSpPr/>
              <p:nvPr/>
            </p:nvSpPr>
            <p:spPr>
              <a:xfrm flipH="1" flipV="1">
                <a:off x="7319259" y="3749849"/>
                <a:ext cx="1891543" cy="2109206"/>
              </a:xfrm>
              <a:prstGeom prst="bentArrow">
                <a:avLst>
                  <a:gd name="adj1" fmla="val 23367"/>
                  <a:gd name="adj2" fmla="val 20259"/>
                  <a:gd name="adj3" fmla="val 25000"/>
                  <a:gd name="adj4" fmla="val 43750"/>
                </a:avLst>
              </a:prstGeom>
              <a:gradFill flip="none" rotWithShape="1">
                <a:gsLst>
                  <a:gs pos="0">
                    <a:srgbClr val="00B0F0">
                      <a:alpha val="0"/>
                    </a:srgbClr>
                  </a:gs>
                  <a:gs pos="100000">
                    <a:srgbClr val="00B0F0"/>
                  </a:gs>
                </a:gsLst>
                <a:lin ang="18900000" scaled="1"/>
                <a:tileRect/>
              </a:gradFill>
              <a:ln w="3175">
                <a:gradFill flip="none" rotWithShape="1">
                  <a:gsLst>
                    <a:gs pos="0">
                      <a:srgbClr val="00B0F0">
                        <a:alpha val="0"/>
                      </a:srgbClr>
                    </a:gs>
                    <a:gs pos="100000">
                      <a:srgbClr val="00B0F0">
                        <a:alpha val="40000"/>
                      </a:srgbClr>
                    </a:gs>
                  </a:gsLst>
                  <a:lin ang="18900000" scaled="1"/>
                  <a:tileRect/>
                </a:gradFill>
                <a:miter lim="800000"/>
                <a:headEnd/>
                <a:tailEnd/>
              </a:ln>
              <a:effectLst/>
            </p:spPr>
            <p:txBody>
              <a:bodyPr lIns="35995" tIns="35995" rIns="35995" bIns="35995" rtlCol="0" anchor="ctr"/>
              <a:lstStyle/>
              <a:p>
                <a:pPr algn="ctr" defTabSz="967704"/>
                <a:endParaRPr lang="en-SG" sz="1200" b="1" kern="0" dirty="0">
                  <a:solidFill>
                    <a:prstClr val="black"/>
                  </a:solidFill>
                  <a:ea typeface="宋体" charset="-122"/>
                </a:endParaRPr>
              </a:p>
            </p:txBody>
          </p:sp>
          <p:sp>
            <p:nvSpPr>
              <p:cNvPr id="20" name="Right Arrow 19"/>
              <p:cNvSpPr/>
              <p:nvPr/>
            </p:nvSpPr>
            <p:spPr>
              <a:xfrm>
                <a:off x="6647688" y="2107695"/>
                <a:ext cx="1024128" cy="629250"/>
              </a:xfrm>
              <a:prstGeom prst="rightArrow">
                <a:avLst/>
              </a:prstGeom>
              <a:gradFill flip="none" rotWithShape="1">
                <a:gsLst>
                  <a:gs pos="0">
                    <a:srgbClr val="00B0F0">
                      <a:alpha val="0"/>
                    </a:srgbClr>
                  </a:gs>
                  <a:gs pos="100000">
                    <a:srgbClr val="00B0F0"/>
                  </a:gs>
                </a:gsLst>
                <a:lin ang="0" scaled="1"/>
                <a:tileRect/>
              </a:gradFill>
              <a:ln w="3175">
                <a:gradFill flip="none" rotWithShape="1">
                  <a:gsLst>
                    <a:gs pos="0">
                      <a:srgbClr val="00B0F0">
                        <a:alpha val="0"/>
                      </a:srgbClr>
                    </a:gs>
                    <a:gs pos="100000">
                      <a:srgbClr val="00B0F0">
                        <a:alpha val="40000"/>
                      </a:srgbClr>
                    </a:gs>
                  </a:gsLst>
                  <a:lin ang="0" scaled="1"/>
                  <a:tileRect/>
                </a:gradFill>
                <a:miter lim="800000"/>
                <a:headEnd/>
                <a:tailEnd/>
              </a:ln>
              <a:effectLst/>
            </p:spPr>
            <p:txBody>
              <a:bodyPr lIns="35995" tIns="35995" rIns="35995" bIns="35995" rtlCol="0" anchor="ctr"/>
              <a:lstStyle/>
              <a:p>
                <a:pPr algn="ctr" defTabSz="967704"/>
                <a:endParaRPr lang="en-SG" sz="1200" b="1" kern="0" dirty="0">
                  <a:solidFill>
                    <a:prstClr val="black"/>
                  </a:solidFill>
                  <a:ea typeface="宋体" charset="-122"/>
                </a:endParaRPr>
              </a:p>
            </p:txBody>
          </p:sp>
          <p:grpSp>
            <p:nvGrpSpPr>
              <p:cNvPr id="21" name="Group 20"/>
              <p:cNvGrpSpPr/>
              <p:nvPr/>
            </p:nvGrpSpPr>
            <p:grpSpPr>
              <a:xfrm>
                <a:off x="1710914" y="3658376"/>
                <a:ext cx="5397824" cy="2880000"/>
                <a:chOff x="1710914" y="3658376"/>
                <a:chExt cx="5397824" cy="2880000"/>
              </a:xfrm>
            </p:grpSpPr>
            <p:sp>
              <p:nvSpPr>
                <p:cNvPr id="22" name="Rectangle 21"/>
                <p:cNvSpPr/>
                <p:nvPr/>
              </p:nvSpPr>
              <p:spPr>
                <a:xfrm>
                  <a:off x="1710914" y="3658376"/>
                  <a:ext cx="5397824" cy="2880000"/>
                </a:xfrm>
                <a:prstGeom prst="rect">
                  <a:avLst/>
                </a:prstGeom>
                <a:solidFill>
                  <a:schemeClr val="bg1"/>
                </a:solidFill>
                <a:ln>
                  <a:solidFill>
                    <a:srgbClr val="00B0F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71991" tIns="71991" rIns="71991" bIns="71991" rtlCol="0" anchor="t"/>
                <a:lstStyle/>
                <a:p>
                  <a:pPr algn="ctr"/>
                  <a:r>
                    <a:rPr lang="en-SG" sz="1000" b="1" dirty="0">
                      <a:solidFill>
                        <a:prstClr val="black"/>
                      </a:solidFill>
                    </a:rPr>
                    <a:t>Huawei Trustworthy Framework</a:t>
                  </a:r>
                </a:p>
              </p:txBody>
            </p:sp>
            <p:pic>
              <p:nvPicPr>
                <p:cNvPr id="23" name="Picture 22"/>
                <p:cNvPicPr>
                  <a:picLocks noChangeAspect="1"/>
                </p:cNvPicPr>
                <p:nvPr/>
              </p:nvPicPr>
              <p:blipFill>
                <a:blip r:embed="rId4"/>
                <a:stretch>
                  <a:fillRect/>
                </a:stretch>
              </p:blipFill>
              <p:spPr>
                <a:xfrm>
                  <a:off x="1951418" y="3937230"/>
                  <a:ext cx="4992987" cy="2520000"/>
                </a:xfrm>
                <a:prstGeom prst="rect">
                  <a:avLst/>
                </a:prstGeom>
              </p:spPr>
            </p:pic>
          </p:grpSp>
        </p:grpSp>
        <p:sp>
          <p:nvSpPr>
            <p:cNvPr id="25" name="TextBox 24"/>
            <p:cNvSpPr txBox="1"/>
            <p:nvPr/>
          </p:nvSpPr>
          <p:spPr>
            <a:xfrm>
              <a:off x="1129035" y="810000"/>
              <a:ext cx="832279" cy="276999"/>
            </a:xfrm>
            <a:prstGeom prst="rect">
              <a:avLst/>
            </a:prstGeom>
            <a:noFill/>
          </p:spPr>
          <p:txBody>
            <a:bodyPr wrap="none" rtlCol="0">
              <a:spAutoFit/>
            </a:bodyPr>
            <a:lstStyle/>
            <a:p>
              <a:r>
                <a:rPr lang="en-SG" sz="1200" b="1" dirty="0">
                  <a:solidFill>
                    <a:srgbClr val="C00000"/>
                  </a:solidFill>
                </a:rPr>
                <a:t>Over 250</a:t>
              </a:r>
            </a:p>
          </p:txBody>
        </p:sp>
      </p:grpSp>
    </p:spTree>
    <p:extLst>
      <p:ext uri="{BB962C8B-B14F-4D97-AF65-F5344CB8AC3E}">
        <p14:creationId xmlns:p14="http://schemas.microsoft.com/office/powerpoint/2010/main" val="1917957637"/>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sz="2800" dirty="0">
                <a:solidFill>
                  <a:schemeClr val="bg1"/>
                </a:solidFill>
              </a:rPr>
              <a:t>Example Engineering Capability Programs</a:t>
            </a:r>
            <a:endParaRPr lang="en-SG" dirty="0">
              <a:solidFill>
                <a:schemeClr val="bg1"/>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2922716554"/>
              </p:ext>
            </p:extLst>
          </p:nvPr>
        </p:nvGraphicFramePr>
        <p:xfrm>
          <a:off x="558410" y="1717025"/>
          <a:ext cx="11179445" cy="3512969"/>
        </p:xfrm>
        <a:graphic>
          <a:graphicData uri="http://schemas.openxmlformats.org/drawingml/2006/table">
            <a:tbl>
              <a:tblPr/>
              <a:tblGrid>
                <a:gridCol w="1917429">
                  <a:extLst>
                    <a:ext uri="{9D8B030D-6E8A-4147-A177-3AD203B41FA5}">
                      <a16:colId xmlns:a16="http://schemas.microsoft.com/office/drawing/2014/main" val="20000"/>
                    </a:ext>
                  </a:extLst>
                </a:gridCol>
                <a:gridCol w="4004910">
                  <a:extLst>
                    <a:ext uri="{9D8B030D-6E8A-4147-A177-3AD203B41FA5}">
                      <a16:colId xmlns:a16="http://schemas.microsoft.com/office/drawing/2014/main" val="20001"/>
                    </a:ext>
                  </a:extLst>
                </a:gridCol>
                <a:gridCol w="5257106">
                  <a:extLst>
                    <a:ext uri="{9D8B030D-6E8A-4147-A177-3AD203B41FA5}">
                      <a16:colId xmlns:a16="http://schemas.microsoft.com/office/drawing/2014/main" val="20002"/>
                    </a:ext>
                  </a:extLst>
                </a:gridCol>
              </a:tblGrid>
              <a:tr h="381177">
                <a:tc>
                  <a:txBody>
                    <a:bodyPr/>
                    <a:lstStyle>
                      <a:lvl1pPr marL="0" algn="l" defTabSz="914400" rtl="0" eaLnBrk="1" latinLnBrk="0" hangingPunct="1">
                        <a:defRPr sz="1800" kern="1200">
                          <a:solidFill>
                            <a:schemeClr val="tx1"/>
                          </a:solidFill>
                          <a:latin typeface="华文细黑"/>
                          <a:ea typeface="华文细黑"/>
                          <a:cs typeface="Angsana New"/>
                        </a:defRPr>
                      </a:lvl1pPr>
                      <a:lvl2pPr marL="457200" algn="l" defTabSz="914400" rtl="0" eaLnBrk="1" latinLnBrk="0" hangingPunct="1">
                        <a:defRPr sz="1800" kern="1200">
                          <a:solidFill>
                            <a:schemeClr val="tx1"/>
                          </a:solidFill>
                          <a:latin typeface="华文细黑"/>
                          <a:ea typeface="华文细黑"/>
                          <a:cs typeface="Angsana New"/>
                        </a:defRPr>
                      </a:lvl2pPr>
                      <a:lvl3pPr marL="914400" algn="l" defTabSz="914400" rtl="0" eaLnBrk="1" latinLnBrk="0" hangingPunct="1">
                        <a:defRPr sz="1800" kern="1200">
                          <a:solidFill>
                            <a:schemeClr val="tx1"/>
                          </a:solidFill>
                          <a:latin typeface="华文细黑"/>
                          <a:ea typeface="华文细黑"/>
                          <a:cs typeface="Angsana New"/>
                        </a:defRPr>
                      </a:lvl3pPr>
                      <a:lvl4pPr marL="1371600" algn="l" defTabSz="914400" rtl="0" eaLnBrk="1" latinLnBrk="0" hangingPunct="1">
                        <a:defRPr sz="1800" kern="1200">
                          <a:solidFill>
                            <a:schemeClr val="tx1"/>
                          </a:solidFill>
                          <a:latin typeface="华文细黑"/>
                          <a:ea typeface="华文细黑"/>
                          <a:cs typeface="Angsana New"/>
                        </a:defRPr>
                      </a:lvl4pPr>
                      <a:lvl5pPr marL="1828800" algn="l" defTabSz="914400" rtl="0" eaLnBrk="1" latinLnBrk="0" hangingPunct="1">
                        <a:defRPr sz="1800" kern="1200">
                          <a:solidFill>
                            <a:schemeClr val="tx1"/>
                          </a:solidFill>
                          <a:latin typeface="华文细黑"/>
                          <a:ea typeface="华文细黑"/>
                          <a:cs typeface="Angsana New"/>
                        </a:defRPr>
                      </a:lvl5pPr>
                      <a:lvl6pPr marL="2286000" algn="l" defTabSz="914400" rtl="0" eaLnBrk="1" latinLnBrk="0" hangingPunct="1">
                        <a:defRPr sz="1800" kern="1200">
                          <a:solidFill>
                            <a:schemeClr val="tx1"/>
                          </a:solidFill>
                          <a:latin typeface="华文细黑"/>
                          <a:ea typeface="华文细黑"/>
                          <a:cs typeface="Angsana New"/>
                        </a:defRPr>
                      </a:lvl6pPr>
                      <a:lvl7pPr marL="2743200" algn="l" defTabSz="914400" rtl="0" eaLnBrk="1" latinLnBrk="0" hangingPunct="1">
                        <a:defRPr sz="1800" kern="1200">
                          <a:solidFill>
                            <a:schemeClr val="tx1"/>
                          </a:solidFill>
                          <a:latin typeface="华文细黑"/>
                          <a:ea typeface="华文细黑"/>
                          <a:cs typeface="Angsana New"/>
                        </a:defRPr>
                      </a:lvl7pPr>
                      <a:lvl8pPr marL="3200400" algn="l" defTabSz="914400" rtl="0" eaLnBrk="1" latinLnBrk="0" hangingPunct="1">
                        <a:defRPr sz="1800" kern="1200">
                          <a:solidFill>
                            <a:schemeClr val="tx1"/>
                          </a:solidFill>
                          <a:latin typeface="华文细黑"/>
                          <a:ea typeface="华文细黑"/>
                          <a:cs typeface="Angsana New"/>
                        </a:defRPr>
                      </a:lvl8pPr>
                      <a:lvl9pPr marL="3657600" algn="l" defTabSz="914400" rtl="0" eaLnBrk="1" latinLnBrk="0" hangingPunct="1">
                        <a:defRPr sz="1800" kern="1200">
                          <a:solidFill>
                            <a:schemeClr val="tx1"/>
                          </a:solidFill>
                          <a:latin typeface="华文细黑"/>
                          <a:ea typeface="华文细黑"/>
                          <a:cs typeface="Angsana New"/>
                        </a:defRPr>
                      </a:lvl9pPr>
                    </a:lstStyle>
                    <a:p>
                      <a:pPr algn="ctr" fontAlgn="b"/>
                      <a:r>
                        <a:rPr lang="en-US" altLang="zh-CN" sz="1400" b="1" i="0" u="none" strike="noStrike" dirty="0">
                          <a:solidFill>
                            <a:srgbClr val="000000"/>
                          </a:solidFill>
                          <a:effectLst/>
                          <a:latin typeface="Arial Narrow" panose="020B0606020202030204" pitchFamily="34" charset="0"/>
                          <a:ea typeface="+mn-ea"/>
                        </a:rPr>
                        <a:t>Topic</a:t>
                      </a:r>
                      <a:r>
                        <a:rPr lang="zh-CN" altLang="en-US" sz="1400" b="1" i="0" u="none" strike="noStrike" dirty="0">
                          <a:solidFill>
                            <a:srgbClr val="000000"/>
                          </a:solidFill>
                          <a:effectLst/>
                          <a:latin typeface="Arial Narrow" panose="020B0606020202030204" pitchFamily="34" charset="0"/>
                          <a:ea typeface="+mn-ea"/>
                        </a:rPr>
                        <a:t> </a:t>
                      </a:r>
                    </a:p>
                  </a:txBody>
                  <a:tcPr marL="143981" marR="143981" marT="71991" marB="71991" anchor="ctr">
                    <a:lnL w="6350" cap="flat" cmpd="sng" algn="ctr">
                      <a:noFill/>
                      <a:prstDash val="solid"/>
                      <a:round/>
                      <a:headEnd type="none" w="med" len="med"/>
                      <a:tailEnd type="none" w="med" len="med"/>
                    </a:lnL>
                    <a:lnR w="76200" cap="flat" cmpd="sng" algn="ctr">
                      <a:solidFill>
                        <a:schemeClr val="tx1">
                          <a:lumMod val="95000"/>
                          <a:lumOff val="5000"/>
                        </a:schemeClr>
                      </a:solidFill>
                      <a:prstDash val="solid"/>
                      <a:round/>
                      <a:headEnd type="none" w="med" len="med"/>
                      <a:tailEnd type="none" w="med" len="med"/>
                    </a:lnR>
                    <a:lnT w="12700" cap="flat" cmpd="sng" algn="ctr">
                      <a:noFill/>
                      <a:prstDash val="solid"/>
                      <a:round/>
                      <a:headEnd type="none" w="med" len="med"/>
                      <a:tailEnd type="none" w="med" len="med"/>
                    </a:lnT>
                    <a:lnB w="76200" cap="flat" cmpd="sng" algn="ctr">
                      <a:solidFill>
                        <a:schemeClr val="tx1">
                          <a:lumMod val="95000"/>
                          <a:lumOff val="5000"/>
                        </a:schemeClr>
                      </a:solidFill>
                      <a:prstDash val="solid"/>
                      <a:round/>
                      <a:headEnd type="none" w="med" len="med"/>
                      <a:tailEnd type="none" w="med" len="med"/>
                    </a:lnB>
                    <a:lnTlToBr w="12700" cmpd="sng">
                      <a:noFill/>
                      <a:prstDash val="solid"/>
                    </a:lnTlToBr>
                    <a:lnBlToTr w="12700" cmpd="sng">
                      <a:noFill/>
                      <a:prstDash val="solid"/>
                    </a:lnBlToTr>
                    <a:solidFill>
                      <a:srgbClr val="CCECFF"/>
                    </a:solidFill>
                  </a:tcPr>
                </a:tc>
                <a:tc>
                  <a:txBody>
                    <a:bodyPr/>
                    <a:lstStyle>
                      <a:lvl1pPr marL="0" algn="l" defTabSz="914400" rtl="0" eaLnBrk="1" latinLnBrk="0" hangingPunct="1">
                        <a:defRPr sz="1800" kern="1200">
                          <a:solidFill>
                            <a:schemeClr val="tx1"/>
                          </a:solidFill>
                          <a:latin typeface="华文细黑"/>
                          <a:ea typeface="华文细黑"/>
                          <a:cs typeface="Angsana New"/>
                        </a:defRPr>
                      </a:lvl1pPr>
                      <a:lvl2pPr marL="457200" algn="l" defTabSz="914400" rtl="0" eaLnBrk="1" latinLnBrk="0" hangingPunct="1">
                        <a:defRPr sz="1800" kern="1200">
                          <a:solidFill>
                            <a:schemeClr val="tx1"/>
                          </a:solidFill>
                          <a:latin typeface="华文细黑"/>
                          <a:ea typeface="华文细黑"/>
                          <a:cs typeface="Angsana New"/>
                        </a:defRPr>
                      </a:lvl2pPr>
                      <a:lvl3pPr marL="914400" algn="l" defTabSz="914400" rtl="0" eaLnBrk="1" latinLnBrk="0" hangingPunct="1">
                        <a:defRPr sz="1800" kern="1200">
                          <a:solidFill>
                            <a:schemeClr val="tx1"/>
                          </a:solidFill>
                          <a:latin typeface="华文细黑"/>
                          <a:ea typeface="华文细黑"/>
                          <a:cs typeface="Angsana New"/>
                        </a:defRPr>
                      </a:lvl3pPr>
                      <a:lvl4pPr marL="1371600" algn="l" defTabSz="914400" rtl="0" eaLnBrk="1" latinLnBrk="0" hangingPunct="1">
                        <a:defRPr sz="1800" kern="1200">
                          <a:solidFill>
                            <a:schemeClr val="tx1"/>
                          </a:solidFill>
                          <a:latin typeface="华文细黑"/>
                          <a:ea typeface="华文细黑"/>
                          <a:cs typeface="Angsana New"/>
                        </a:defRPr>
                      </a:lvl4pPr>
                      <a:lvl5pPr marL="1828800" algn="l" defTabSz="914400" rtl="0" eaLnBrk="1" latinLnBrk="0" hangingPunct="1">
                        <a:defRPr sz="1800" kern="1200">
                          <a:solidFill>
                            <a:schemeClr val="tx1"/>
                          </a:solidFill>
                          <a:latin typeface="华文细黑"/>
                          <a:ea typeface="华文细黑"/>
                          <a:cs typeface="Angsana New"/>
                        </a:defRPr>
                      </a:lvl5pPr>
                      <a:lvl6pPr marL="2286000" algn="l" defTabSz="914400" rtl="0" eaLnBrk="1" latinLnBrk="0" hangingPunct="1">
                        <a:defRPr sz="1800" kern="1200">
                          <a:solidFill>
                            <a:schemeClr val="tx1"/>
                          </a:solidFill>
                          <a:latin typeface="华文细黑"/>
                          <a:ea typeface="华文细黑"/>
                          <a:cs typeface="Angsana New"/>
                        </a:defRPr>
                      </a:lvl6pPr>
                      <a:lvl7pPr marL="2743200" algn="l" defTabSz="914400" rtl="0" eaLnBrk="1" latinLnBrk="0" hangingPunct="1">
                        <a:defRPr sz="1800" kern="1200">
                          <a:solidFill>
                            <a:schemeClr val="tx1"/>
                          </a:solidFill>
                          <a:latin typeface="华文细黑"/>
                          <a:ea typeface="华文细黑"/>
                          <a:cs typeface="Angsana New"/>
                        </a:defRPr>
                      </a:lvl7pPr>
                      <a:lvl8pPr marL="3200400" algn="l" defTabSz="914400" rtl="0" eaLnBrk="1" latinLnBrk="0" hangingPunct="1">
                        <a:defRPr sz="1800" kern="1200">
                          <a:solidFill>
                            <a:schemeClr val="tx1"/>
                          </a:solidFill>
                          <a:latin typeface="华文细黑"/>
                          <a:ea typeface="华文细黑"/>
                          <a:cs typeface="Angsana New"/>
                        </a:defRPr>
                      </a:lvl8pPr>
                      <a:lvl9pPr marL="3657600" algn="l" defTabSz="914400" rtl="0" eaLnBrk="1" latinLnBrk="0" hangingPunct="1">
                        <a:defRPr sz="1800" kern="1200">
                          <a:solidFill>
                            <a:schemeClr val="tx1"/>
                          </a:solidFill>
                          <a:latin typeface="华文细黑"/>
                          <a:ea typeface="华文细黑"/>
                          <a:cs typeface="Angsana New"/>
                        </a:defRPr>
                      </a:lvl9pPr>
                    </a:lstStyle>
                    <a:p>
                      <a:pPr algn="ctr" fontAlgn="b"/>
                      <a:r>
                        <a:rPr lang="zh-CN" altLang="en-US" sz="1400" b="1" i="0" u="none" strike="noStrike" dirty="0">
                          <a:solidFill>
                            <a:srgbClr val="000000"/>
                          </a:solidFill>
                          <a:effectLst/>
                          <a:latin typeface="Arial Narrow" panose="020B0606020202030204" pitchFamily="34" charset="0"/>
                          <a:ea typeface="+mn-ea"/>
                        </a:rPr>
                        <a:t>Value/Purpose </a:t>
                      </a:r>
                    </a:p>
                  </a:txBody>
                  <a:tcPr marL="143981" marR="143981" marT="71991" marB="71991" anchor="ctr">
                    <a:lnL w="76200" cap="flat" cmpd="sng" algn="ctr">
                      <a:solidFill>
                        <a:schemeClr val="tx1">
                          <a:lumMod val="95000"/>
                          <a:lumOff val="5000"/>
                        </a:schemeClr>
                      </a:solidFill>
                      <a:prstDash val="solid"/>
                      <a:round/>
                      <a:headEnd type="none" w="med" len="med"/>
                      <a:tailEnd type="none" w="med" len="med"/>
                    </a:lnL>
                    <a:lnR w="76200" cap="flat" cmpd="sng" algn="ctr">
                      <a:solidFill>
                        <a:schemeClr val="tx1">
                          <a:lumMod val="95000"/>
                          <a:lumOff val="5000"/>
                        </a:schemeClr>
                      </a:solidFill>
                      <a:prstDash val="solid"/>
                      <a:round/>
                      <a:headEnd type="none" w="med" len="med"/>
                      <a:tailEnd type="none" w="med" len="med"/>
                    </a:lnR>
                    <a:lnT w="12700" cap="flat" cmpd="sng" algn="ctr">
                      <a:noFill/>
                      <a:prstDash val="solid"/>
                      <a:round/>
                      <a:headEnd type="none" w="med" len="med"/>
                      <a:tailEnd type="none" w="med" len="med"/>
                    </a:lnT>
                    <a:lnB w="76200" cap="flat" cmpd="sng" algn="ctr">
                      <a:solidFill>
                        <a:schemeClr val="tx1">
                          <a:lumMod val="95000"/>
                          <a:lumOff val="5000"/>
                        </a:schemeClr>
                      </a:solidFill>
                      <a:prstDash val="solid"/>
                      <a:round/>
                      <a:headEnd type="none" w="med" len="med"/>
                      <a:tailEnd type="none" w="med" len="med"/>
                    </a:lnB>
                    <a:lnTlToBr w="12700" cmpd="sng">
                      <a:noFill/>
                      <a:prstDash val="solid"/>
                    </a:lnTlToBr>
                    <a:lnBlToTr w="12700" cmpd="sng">
                      <a:noFill/>
                      <a:prstDash val="solid"/>
                    </a:lnBlToTr>
                    <a:solidFill>
                      <a:srgbClr val="CCECFF"/>
                    </a:solidFill>
                  </a:tcPr>
                </a:tc>
                <a:tc>
                  <a:txBody>
                    <a:bodyPr/>
                    <a:lstStyle>
                      <a:lvl1pPr marL="0" algn="l" defTabSz="914400" rtl="0" eaLnBrk="1" latinLnBrk="0" hangingPunct="1">
                        <a:defRPr sz="1800" kern="1200">
                          <a:solidFill>
                            <a:schemeClr val="tx1"/>
                          </a:solidFill>
                          <a:latin typeface="华文细黑"/>
                          <a:ea typeface="华文细黑"/>
                          <a:cs typeface="Angsana New"/>
                        </a:defRPr>
                      </a:lvl1pPr>
                      <a:lvl2pPr marL="457200" algn="l" defTabSz="914400" rtl="0" eaLnBrk="1" latinLnBrk="0" hangingPunct="1">
                        <a:defRPr sz="1800" kern="1200">
                          <a:solidFill>
                            <a:schemeClr val="tx1"/>
                          </a:solidFill>
                          <a:latin typeface="华文细黑"/>
                          <a:ea typeface="华文细黑"/>
                          <a:cs typeface="Angsana New"/>
                        </a:defRPr>
                      </a:lvl2pPr>
                      <a:lvl3pPr marL="914400" algn="l" defTabSz="914400" rtl="0" eaLnBrk="1" latinLnBrk="0" hangingPunct="1">
                        <a:defRPr sz="1800" kern="1200">
                          <a:solidFill>
                            <a:schemeClr val="tx1"/>
                          </a:solidFill>
                          <a:latin typeface="华文细黑"/>
                          <a:ea typeface="华文细黑"/>
                          <a:cs typeface="Angsana New"/>
                        </a:defRPr>
                      </a:lvl3pPr>
                      <a:lvl4pPr marL="1371600" algn="l" defTabSz="914400" rtl="0" eaLnBrk="1" latinLnBrk="0" hangingPunct="1">
                        <a:defRPr sz="1800" kern="1200">
                          <a:solidFill>
                            <a:schemeClr val="tx1"/>
                          </a:solidFill>
                          <a:latin typeface="华文细黑"/>
                          <a:ea typeface="华文细黑"/>
                          <a:cs typeface="Angsana New"/>
                        </a:defRPr>
                      </a:lvl4pPr>
                      <a:lvl5pPr marL="1828800" algn="l" defTabSz="914400" rtl="0" eaLnBrk="1" latinLnBrk="0" hangingPunct="1">
                        <a:defRPr sz="1800" kern="1200">
                          <a:solidFill>
                            <a:schemeClr val="tx1"/>
                          </a:solidFill>
                          <a:latin typeface="华文细黑"/>
                          <a:ea typeface="华文细黑"/>
                          <a:cs typeface="Angsana New"/>
                        </a:defRPr>
                      </a:lvl5pPr>
                      <a:lvl6pPr marL="2286000" algn="l" defTabSz="914400" rtl="0" eaLnBrk="1" latinLnBrk="0" hangingPunct="1">
                        <a:defRPr sz="1800" kern="1200">
                          <a:solidFill>
                            <a:schemeClr val="tx1"/>
                          </a:solidFill>
                          <a:latin typeface="华文细黑"/>
                          <a:ea typeface="华文细黑"/>
                          <a:cs typeface="Angsana New"/>
                        </a:defRPr>
                      </a:lvl6pPr>
                      <a:lvl7pPr marL="2743200" algn="l" defTabSz="914400" rtl="0" eaLnBrk="1" latinLnBrk="0" hangingPunct="1">
                        <a:defRPr sz="1800" kern="1200">
                          <a:solidFill>
                            <a:schemeClr val="tx1"/>
                          </a:solidFill>
                          <a:latin typeface="华文细黑"/>
                          <a:ea typeface="华文细黑"/>
                          <a:cs typeface="Angsana New"/>
                        </a:defRPr>
                      </a:lvl7pPr>
                      <a:lvl8pPr marL="3200400" algn="l" defTabSz="914400" rtl="0" eaLnBrk="1" latinLnBrk="0" hangingPunct="1">
                        <a:defRPr sz="1800" kern="1200">
                          <a:solidFill>
                            <a:schemeClr val="tx1"/>
                          </a:solidFill>
                          <a:latin typeface="华文细黑"/>
                          <a:ea typeface="华文细黑"/>
                          <a:cs typeface="Angsana New"/>
                        </a:defRPr>
                      </a:lvl8pPr>
                      <a:lvl9pPr marL="3657600" algn="l" defTabSz="914400" rtl="0" eaLnBrk="1" latinLnBrk="0" hangingPunct="1">
                        <a:defRPr sz="1800" kern="1200">
                          <a:solidFill>
                            <a:schemeClr val="tx1"/>
                          </a:solidFill>
                          <a:latin typeface="华文细黑"/>
                          <a:ea typeface="华文细黑"/>
                          <a:cs typeface="Angsana New"/>
                        </a:defRPr>
                      </a:lvl9pPr>
                    </a:lstStyle>
                    <a:p>
                      <a:pPr algn="ctr" fontAlgn="b"/>
                      <a:r>
                        <a:rPr lang="zh-CN" altLang="en-US" sz="1400" b="1" i="0" u="none" strike="noStrike" kern="1200" dirty="0">
                          <a:solidFill>
                            <a:srgbClr val="000000"/>
                          </a:solidFill>
                          <a:effectLst/>
                          <a:latin typeface="Arial Narrow" panose="020B0606020202030204" pitchFamily="34" charset="0"/>
                          <a:ea typeface="华文细黑"/>
                          <a:cs typeface="Angsana New"/>
                        </a:rPr>
                        <a:t>Content</a:t>
                      </a:r>
                      <a:endParaRPr lang="zh-CN" altLang="en-US" sz="1400" b="1" i="0" u="none" strike="noStrike" dirty="0">
                        <a:solidFill>
                          <a:srgbClr val="000000"/>
                        </a:solidFill>
                        <a:effectLst/>
                        <a:latin typeface="+mn-lt"/>
                        <a:ea typeface="+mn-ea"/>
                      </a:endParaRPr>
                    </a:p>
                  </a:txBody>
                  <a:tcPr marL="143981" marR="143981" marT="71991" marB="71991" anchor="ctr">
                    <a:lnL w="76200" cap="flat" cmpd="sng" algn="ctr">
                      <a:solidFill>
                        <a:schemeClr val="tx1">
                          <a:lumMod val="95000"/>
                          <a:lumOff val="5000"/>
                        </a:schemeClr>
                      </a:solidFill>
                      <a:prstDash val="solid"/>
                      <a:round/>
                      <a:headEnd type="none" w="med" len="med"/>
                      <a:tailEnd type="none" w="med" len="med"/>
                    </a:lnL>
                    <a:lnR w="6350" cap="flat" cmpd="sng" algn="ctr">
                      <a:noFill/>
                      <a:prstDash val="solid"/>
                      <a:round/>
                      <a:headEnd type="none" w="med" len="med"/>
                      <a:tailEnd type="none" w="med" len="med"/>
                    </a:lnR>
                    <a:lnT w="12700" cap="flat" cmpd="sng" algn="ctr">
                      <a:noFill/>
                      <a:prstDash val="solid"/>
                      <a:round/>
                      <a:headEnd type="none" w="med" len="med"/>
                      <a:tailEnd type="none" w="med" len="med"/>
                    </a:lnT>
                    <a:lnB w="76200" cap="flat" cmpd="sng" algn="ctr">
                      <a:solidFill>
                        <a:schemeClr val="tx1">
                          <a:lumMod val="95000"/>
                          <a:lumOff val="5000"/>
                        </a:schemeClr>
                      </a:solidFill>
                      <a:prstDash val="solid"/>
                      <a:round/>
                      <a:headEnd type="none" w="med" len="med"/>
                      <a:tailEnd type="none" w="med" len="med"/>
                    </a:lnB>
                    <a:lnTlToBr w="12700" cmpd="sng">
                      <a:noFill/>
                      <a:prstDash val="solid"/>
                    </a:lnTlToBr>
                    <a:lnBlToTr w="12700" cmpd="sng">
                      <a:noFill/>
                      <a:prstDash val="solid"/>
                    </a:lnBlToTr>
                    <a:solidFill>
                      <a:srgbClr val="CCECFF"/>
                    </a:solidFill>
                  </a:tcPr>
                </a:tc>
                <a:extLst>
                  <a:ext uri="{0D108BD9-81ED-4DB2-BD59-A6C34878D82A}">
                    <a16:rowId xmlns:a16="http://schemas.microsoft.com/office/drawing/2014/main" val="10000"/>
                  </a:ext>
                </a:extLst>
              </a:tr>
              <a:tr h="970742">
                <a:tc>
                  <a:txBody>
                    <a:bodyPr/>
                    <a:lstStyle>
                      <a:lvl1pPr marL="0" algn="l" defTabSz="914400" rtl="0" eaLnBrk="1" latinLnBrk="0" hangingPunct="1">
                        <a:defRPr sz="1800" kern="1200">
                          <a:solidFill>
                            <a:schemeClr val="tx1"/>
                          </a:solidFill>
                          <a:latin typeface="华文细黑"/>
                          <a:ea typeface="华文细黑"/>
                          <a:cs typeface="Angsana New"/>
                        </a:defRPr>
                      </a:lvl1pPr>
                      <a:lvl2pPr marL="457200" algn="l" defTabSz="914400" rtl="0" eaLnBrk="1" latinLnBrk="0" hangingPunct="1">
                        <a:defRPr sz="1800" kern="1200">
                          <a:solidFill>
                            <a:schemeClr val="tx1"/>
                          </a:solidFill>
                          <a:latin typeface="华文细黑"/>
                          <a:ea typeface="华文细黑"/>
                          <a:cs typeface="Angsana New"/>
                        </a:defRPr>
                      </a:lvl2pPr>
                      <a:lvl3pPr marL="914400" algn="l" defTabSz="914400" rtl="0" eaLnBrk="1" latinLnBrk="0" hangingPunct="1">
                        <a:defRPr sz="1800" kern="1200">
                          <a:solidFill>
                            <a:schemeClr val="tx1"/>
                          </a:solidFill>
                          <a:latin typeface="华文细黑"/>
                          <a:ea typeface="华文细黑"/>
                          <a:cs typeface="Angsana New"/>
                        </a:defRPr>
                      </a:lvl3pPr>
                      <a:lvl4pPr marL="1371600" algn="l" defTabSz="914400" rtl="0" eaLnBrk="1" latinLnBrk="0" hangingPunct="1">
                        <a:defRPr sz="1800" kern="1200">
                          <a:solidFill>
                            <a:schemeClr val="tx1"/>
                          </a:solidFill>
                          <a:latin typeface="华文细黑"/>
                          <a:ea typeface="华文细黑"/>
                          <a:cs typeface="Angsana New"/>
                        </a:defRPr>
                      </a:lvl4pPr>
                      <a:lvl5pPr marL="1828800" algn="l" defTabSz="914400" rtl="0" eaLnBrk="1" latinLnBrk="0" hangingPunct="1">
                        <a:defRPr sz="1800" kern="1200">
                          <a:solidFill>
                            <a:schemeClr val="tx1"/>
                          </a:solidFill>
                          <a:latin typeface="华文细黑"/>
                          <a:ea typeface="华文细黑"/>
                          <a:cs typeface="Angsana New"/>
                        </a:defRPr>
                      </a:lvl5pPr>
                      <a:lvl6pPr marL="2286000" algn="l" defTabSz="914400" rtl="0" eaLnBrk="1" latinLnBrk="0" hangingPunct="1">
                        <a:defRPr sz="1800" kern="1200">
                          <a:solidFill>
                            <a:schemeClr val="tx1"/>
                          </a:solidFill>
                          <a:latin typeface="华文细黑"/>
                          <a:ea typeface="华文细黑"/>
                          <a:cs typeface="Angsana New"/>
                        </a:defRPr>
                      </a:lvl6pPr>
                      <a:lvl7pPr marL="2743200" algn="l" defTabSz="914400" rtl="0" eaLnBrk="1" latinLnBrk="0" hangingPunct="1">
                        <a:defRPr sz="1800" kern="1200">
                          <a:solidFill>
                            <a:schemeClr val="tx1"/>
                          </a:solidFill>
                          <a:latin typeface="华文细黑"/>
                          <a:ea typeface="华文细黑"/>
                          <a:cs typeface="Angsana New"/>
                        </a:defRPr>
                      </a:lvl7pPr>
                      <a:lvl8pPr marL="3200400" algn="l" defTabSz="914400" rtl="0" eaLnBrk="1" latinLnBrk="0" hangingPunct="1">
                        <a:defRPr sz="1800" kern="1200">
                          <a:solidFill>
                            <a:schemeClr val="tx1"/>
                          </a:solidFill>
                          <a:latin typeface="华文细黑"/>
                          <a:ea typeface="华文细黑"/>
                          <a:cs typeface="Angsana New"/>
                        </a:defRPr>
                      </a:lvl8pPr>
                      <a:lvl9pPr marL="3657600" algn="l" defTabSz="914400" rtl="0" eaLnBrk="1" latinLnBrk="0" hangingPunct="1">
                        <a:defRPr sz="1800" kern="1200">
                          <a:solidFill>
                            <a:schemeClr val="tx1"/>
                          </a:solidFill>
                          <a:latin typeface="华文细黑"/>
                          <a:ea typeface="华文细黑"/>
                          <a:cs typeface="Angsana New"/>
                        </a:defRPr>
                      </a:lvl9pPr>
                    </a:lstStyle>
                    <a:p>
                      <a:pPr marL="0" indent="0" algn="l" fontAlgn="b">
                        <a:buFont typeface="+mj-lt"/>
                        <a:buNone/>
                        <a:tabLst/>
                      </a:pPr>
                      <a:r>
                        <a:rPr lang="en-US" altLang="zh-CN" sz="1400" b="1" i="0" u="none" strike="noStrike" dirty="0">
                          <a:solidFill>
                            <a:srgbClr val="000000"/>
                          </a:solidFill>
                          <a:effectLst/>
                          <a:latin typeface="Arial Narrow" panose="020B0606020202030204" pitchFamily="34" charset="0"/>
                          <a:ea typeface="+mn-ea"/>
                        </a:rPr>
                        <a:t>End-to-end integrity</a:t>
                      </a:r>
                    </a:p>
                  </a:txBody>
                  <a:tcPr marL="143981" marR="143981" marT="71991" marB="71991" anchor="ctr">
                    <a:lnL w="6350" cap="flat" cmpd="sng" algn="ctr">
                      <a:noFill/>
                      <a:prstDash val="solid"/>
                      <a:round/>
                      <a:headEnd type="none" w="med" len="med"/>
                      <a:tailEnd type="none" w="med" len="med"/>
                    </a:lnL>
                    <a:lnR w="76200" cap="flat" cmpd="sng" algn="ctr">
                      <a:solidFill>
                        <a:schemeClr val="tx1">
                          <a:lumMod val="95000"/>
                          <a:lumOff val="5000"/>
                        </a:schemeClr>
                      </a:solidFill>
                      <a:prstDash val="solid"/>
                      <a:round/>
                      <a:headEnd type="none" w="med" len="med"/>
                      <a:tailEnd type="none" w="med" len="med"/>
                    </a:lnR>
                    <a:lnT w="76200" cap="flat" cmpd="sng" algn="ctr">
                      <a:solidFill>
                        <a:schemeClr val="tx1">
                          <a:lumMod val="95000"/>
                          <a:lumOff val="5000"/>
                        </a:schemeClr>
                      </a:solidFill>
                      <a:prstDash val="solid"/>
                      <a:round/>
                      <a:headEnd type="none" w="med" len="med"/>
                      <a:tailEnd type="none" w="med" len="med"/>
                    </a:lnT>
                    <a:lnB w="76200" cap="flat" cmpd="sng" algn="ctr">
                      <a:solidFill>
                        <a:schemeClr val="tx1">
                          <a:lumMod val="95000"/>
                          <a:lumOff val="5000"/>
                        </a:schemeClr>
                      </a:solidFill>
                      <a:prstDash val="solid"/>
                      <a:round/>
                      <a:headEnd type="none" w="med" len="med"/>
                      <a:tailEnd type="none" w="med" len="med"/>
                    </a:lnB>
                    <a:lnTlToBr w="12700" cmpd="sng">
                      <a:noFill/>
                      <a:prstDash val="solid"/>
                    </a:lnTlToBr>
                    <a:lnBlToTr w="12700" cmpd="sng">
                      <a:noFill/>
                      <a:prstDash val="solid"/>
                    </a:lnBlToTr>
                    <a:solidFill>
                      <a:srgbClr val="BBE0E3"/>
                    </a:solidFill>
                  </a:tcPr>
                </a:tc>
                <a:tc>
                  <a:txBody>
                    <a:bodyPr/>
                    <a:lstStyle>
                      <a:lvl1pPr marL="0" algn="l" defTabSz="914400" rtl="0" eaLnBrk="1" latinLnBrk="0" hangingPunct="1">
                        <a:defRPr sz="1800" kern="1200">
                          <a:solidFill>
                            <a:schemeClr val="tx1"/>
                          </a:solidFill>
                          <a:latin typeface="华文细黑"/>
                          <a:ea typeface="华文细黑"/>
                          <a:cs typeface="Angsana New"/>
                        </a:defRPr>
                      </a:lvl1pPr>
                      <a:lvl2pPr marL="457200" algn="l" defTabSz="914400" rtl="0" eaLnBrk="1" latinLnBrk="0" hangingPunct="1">
                        <a:defRPr sz="1800" kern="1200">
                          <a:solidFill>
                            <a:schemeClr val="tx1"/>
                          </a:solidFill>
                          <a:latin typeface="华文细黑"/>
                          <a:ea typeface="华文细黑"/>
                          <a:cs typeface="Angsana New"/>
                        </a:defRPr>
                      </a:lvl2pPr>
                      <a:lvl3pPr marL="914400" algn="l" defTabSz="914400" rtl="0" eaLnBrk="1" latinLnBrk="0" hangingPunct="1">
                        <a:defRPr sz="1800" kern="1200">
                          <a:solidFill>
                            <a:schemeClr val="tx1"/>
                          </a:solidFill>
                          <a:latin typeface="华文细黑"/>
                          <a:ea typeface="华文细黑"/>
                          <a:cs typeface="Angsana New"/>
                        </a:defRPr>
                      </a:lvl3pPr>
                      <a:lvl4pPr marL="1371600" algn="l" defTabSz="914400" rtl="0" eaLnBrk="1" latinLnBrk="0" hangingPunct="1">
                        <a:defRPr sz="1800" kern="1200">
                          <a:solidFill>
                            <a:schemeClr val="tx1"/>
                          </a:solidFill>
                          <a:latin typeface="华文细黑"/>
                          <a:ea typeface="华文细黑"/>
                          <a:cs typeface="Angsana New"/>
                        </a:defRPr>
                      </a:lvl4pPr>
                      <a:lvl5pPr marL="1828800" algn="l" defTabSz="914400" rtl="0" eaLnBrk="1" latinLnBrk="0" hangingPunct="1">
                        <a:defRPr sz="1800" kern="1200">
                          <a:solidFill>
                            <a:schemeClr val="tx1"/>
                          </a:solidFill>
                          <a:latin typeface="华文细黑"/>
                          <a:ea typeface="华文细黑"/>
                          <a:cs typeface="Angsana New"/>
                        </a:defRPr>
                      </a:lvl5pPr>
                      <a:lvl6pPr marL="2286000" algn="l" defTabSz="914400" rtl="0" eaLnBrk="1" latinLnBrk="0" hangingPunct="1">
                        <a:defRPr sz="1800" kern="1200">
                          <a:solidFill>
                            <a:schemeClr val="tx1"/>
                          </a:solidFill>
                          <a:latin typeface="华文细黑"/>
                          <a:ea typeface="华文细黑"/>
                          <a:cs typeface="Angsana New"/>
                        </a:defRPr>
                      </a:lvl6pPr>
                      <a:lvl7pPr marL="2743200" algn="l" defTabSz="914400" rtl="0" eaLnBrk="1" latinLnBrk="0" hangingPunct="1">
                        <a:defRPr sz="1800" kern="1200">
                          <a:solidFill>
                            <a:schemeClr val="tx1"/>
                          </a:solidFill>
                          <a:latin typeface="华文细黑"/>
                          <a:ea typeface="华文细黑"/>
                          <a:cs typeface="Angsana New"/>
                        </a:defRPr>
                      </a:lvl7pPr>
                      <a:lvl8pPr marL="3200400" algn="l" defTabSz="914400" rtl="0" eaLnBrk="1" latinLnBrk="0" hangingPunct="1">
                        <a:defRPr sz="1800" kern="1200">
                          <a:solidFill>
                            <a:schemeClr val="tx1"/>
                          </a:solidFill>
                          <a:latin typeface="华文细黑"/>
                          <a:ea typeface="华文细黑"/>
                          <a:cs typeface="Angsana New"/>
                        </a:defRPr>
                      </a:lvl8pPr>
                      <a:lvl9pPr marL="3657600" algn="l" defTabSz="914400" rtl="0" eaLnBrk="1" latinLnBrk="0" hangingPunct="1">
                        <a:defRPr sz="1800" kern="1200">
                          <a:solidFill>
                            <a:schemeClr val="tx1"/>
                          </a:solidFill>
                          <a:latin typeface="华文细黑"/>
                          <a:ea typeface="华文细黑"/>
                          <a:cs typeface="Angsana New"/>
                        </a:defRPr>
                      </a:lvl9pPr>
                    </a:lstStyle>
                    <a:p>
                      <a:pPr marL="0" marR="0" lvl="0" indent="0" algn="l" defTabSz="914400" rtl="0" eaLnBrk="1" fontAlgn="b" latinLnBrk="0" hangingPunct="1">
                        <a:lnSpc>
                          <a:spcPct val="100000"/>
                        </a:lnSpc>
                        <a:spcBef>
                          <a:spcPts val="0"/>
                        </a:spcBef>
                        <a:spcAft>
                          <a:spcPts val="0"/>
                        </a:spcAft>
                        <a:buClrTx/>
                        <a:buSzTx/>
                        <a:buFont typeface="+mj-lt"/>
                        <a:buNone/>
                        <a:tabLst/>
                        <a:defRPr/>
                      </a:pPr>
                      <a:r>
                        <a:rPr lang="en-US" sz="1400" kern="1200" dirty="0">
                          <a:solidFill>
                            <a:schemeClr val="tx1"/>
                          </a:solidFill>
                          <a:effectLst/>
                          <a:latin typeface="Arial" panose="020B0604020202020204" pitchFamily="34" charset="0"/>
                          <a:ea typeface="华文细黑"/>
                          <a:cs typeface="Arial" panose="020B0604020202020204" pitchFamily="34" charset="0"/>
                        </a:rPr>
                        <a:t>Prevents injection of malicious code and</a:t>
                      </a:r>
                      <a:r>
                        <a:rPr lang="en-US" sz="1400" kern="1200" baseline="0" dirty="0">
                          <a:solidFill>
                            <a:schemeClr val="tx1"/>
                          </a:solidFill>
                          <a:effectLst/>
                          <a:latin typeface="Arial" panose="020B0604020202020204" pitchFamily="34" charset="0"/>
                          <a:ea typeface="华文细黑"/>
                          <a:cs typeface="Arial" panose="020B0604020202020204" pitchFamily="34" charset="0"/>
                        </a:rPr>
                        <a:t> </a:t>
                      </a:r>
                      <a:r>
                        <a:rPr lang="en-US" sz="1400" kern="1200" dirty="0">
                          <a:solidFill>
                            <a:schemeClr val="tx1"/>
                          </a:solidFill>
                          <a:effectLst/>
                          <a:latin typeface="Arial" panose="020B0604020202020204" pitchFamily="34" charset="0"/>
                          <a:ea typeface="华文细黑"/>
                          <a:cs typeface="Arial" panose="020B0604020202020204" pitchFamily="34" charset="0"/>
                        </a:rPr>
                        <a:t>secures customer assets. </a:t>
                      </a:r>
                      <a:endParaRPr lang="zh-CN" altLang="en-US" sz="1100" b="0" i="0" u="none" strike="noStrike" dirty="0">
                        <a:solidFill>
                          <a:schemeClr val="tx1"/>
                        </a:solidFill>
                        <a:effectLst/>
                        <a:latin typeface="Arial" panose="020B0604020202020204" pitchFamily="34" charset="0"/>
                        <a:ea typeface="+mn-ea"/>
                        <a:cs typeface="Arial" panose="020B0604020202020204" pitchFamily="34" charset="0"/>
                      </a:endParaRPr>
                    </a:p>
                  </a:txBody>
                  <a:tcPr marL="143981" marR="143981" marT="71991" marB="71991" anchor="ctr">
                    <a:lnL w="76200" cap="flat" cmpd="sng" algn="ctr">
                      <a:solidFill>
                        <a:schemeClr val="tx1">
                          <a:lumMod val="95000"/>
                          <a:lumOff val="5000"/>
                        </a:schemeClr>
                      </a:solidFill>
                      <a:prstDash val="solid"/>
                      <a:round/>
                      <a:headEnd type="none" w="med" len="med"/>
                      <a:tailEnd type="none" w="med" len="med"/>
                    </a:lnL>
                    <a:lnR w="76200" cap="flat" cmpd="sng" algn="ctr">
                      <a:solidFill>
                        <a:schemeClr val="tx1">
                          <a:lumMod val="95000"/>
                          <a:lumOff val="5000"/>
                        </a:schemeClr>
                      </a:solidFill>
                      <a:prstDash val="solid"/>
                      <a:round/>
                      <a:headEnd type="none" w="med" len="med"/>
                      <a:tailEnd type="none" w="med" len="med"/>
                    </a:lnR>
                    <a:lnT w="76200" cap="flat" cmpd="sng" algn="ctr">
                      <a:solidFill>
                        <a:schemeClr val="tx1">
                          <a:lumMod val="95000"/>
                          <a:lumOff val="5000"/>
                        </a:schemeClr>
                      </a:solidFill>
                      <a:prstDash val="solid"/>
                      <a:round/>
                      <a:headEnd type="none" w="med" len="med"/>
                      <a:tailEnd type="none" w="med" len="med"/>
                    </a:lnT>
                    <a:lnB w="76200" cap="flat" cmpd="sng" algn="ctr">
                      <a:solidFill>
                        <a:schemeClr val="tx1">
                          <a:lumMod val="95000"/>
                          <a:lumOff val="5000"/>
                        </a:schemeClr>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lvl1pPr marL="0" algn="l" defTabSz="914400" rtl="0" eaLnBrk="1" latinLnBrk="0" hangingPunct="1">
                        <a:defRPr sz="1800" kern="1200">
                          <a:solidFill>
                            <a:schemeClr val="tx1"/>
                          </a:solidFill>
                          <a:latin typeface="华文细黑"/>
                          <a:ea typeface="华文细黑"/>
                          <a:cs typeface="Angsana New"/>
                        </a:defRPr>
                      </a:lvl1pPr>
                      <a:lvl2pPr marL="457200" algn="l" defTabSz="914400" rtl="0" eaLnBrk="1" latinLnBrk="0" hangingPunct="1">
                        <a:defRPr sz="1800" kern="1200">
                          <a:solidFill>
                            <a:schemeClr val="tx1"/>
                          </a:solidFill>
                          <a:latin typeface="华文细黑"/>
                          <a:ea typeface="华文细黑"/>
                          <a:cs typeface="Angsana New"/>
                        </a:defRPr>
                      </a:lvl2pPr>
                      <a:lvl3pPr marL="914400" algn="l" defTabSz="914400" rtl="0" eaLnBrk="1" latinLnBrk="0" hangingPunct="1">
                        <a:defRPr sz="1800" kern="1200">
                          <a:solidFill>
                            <a:schemeClr val="tx1"/>
                          </a:solidFill>
                          <a:latin typeface="华文细黑"/>
                          <a:ea typeface="华文细黑"/>
                          <a:cs typeface="Angsana New"/>
                        </a:defRPr>
                      </a:lvl3pPr>
                      <a:lvl4pPr marL="1371600" algn="l" defTabSz="914400" rtl="0" eaLnBrk="1" latinLnBrk="0" hangingPunct="1">
                        <a:defRPr sz="1800" kern="1200">
                          <a:solidFill>
                            <a:schemeClr val="tx1"/>
                          </a:solidFill>
                          <a:latin typeface="华文细黑"/>
                          <a:ea typeface="华文细黑"/>
                          <a:cs typeface="Angsana New"/>
                        </a:defRPr>
                      </a:lvl4pPr>
                      <a:lvl5pPr marL="1828800" algn="l" defTabSz="914400" rtl="0" eaLnBrk="1" latinLnBrk="0" hangingPunct="1">
                        <a:defRPr sz="1800" kern="1200">
                          <a:solidFill>
                            <a:schemeClr val="tx1"/>
                          </a:solidFill>
                          <a:latin typeface="华文细黑"/>
                          <a:ea typeface="华文细黑"/>
                          <a:cs typeface="Angsana New"/>
                        </a:defRPr>
                      </a:lvl5pPr>
                      <a:lvl6pPr marL="2286000" algn="l" defTabSz="914400" rtl="0" eaLnBrk="1" latinLnBrk="0" hangingPunct="1">
                        <a:defRPr sz="1800" kern="1200">
                          <a:solidFill>
                            <a:schemeClr val="tx1"/>
                          </a:solidFill>
                          <a:latin typeface="华文细黑"/>
                          <a:ea typeface="华文细黑"/>
                          <a:cs typeface="Angsana New"/>
                        </a:defRPr>
                      </a:lvl6pPr>
                      <a:lvl7pPr marL="2743200" algn="l" defTabSz="914400" rtl="0" eaLnBrk="1" latinLnBrk="0" hangingPunct="1">
                        <a:defRPr sz="1800" kern="1200">
                          <a:solidFill>
                            <a:schemeClr val="tx1"/>
                          </a:solidFill>
                          <a:latin typeface="华文细黑"/>
                          <a:ea typeface="华文细黑"/>
                          <a:cs typeface="Angsana New"/>
                        </a:defRPr>
                      </a:lvl7pPr>
                      <a:lvl8pPr marL="3200400" algn="l" defTabSz="914400" rtl="0" eaLnBrk="1" latinLnBrk="0" hangingPunct="1">
                        <a:defRPr sz="1800" kern="1200">
                          <a:solidFill>
                            <a:schemeClr val="tx1"/>
                          </a:solidFill>
                          <a:latin typeface="华文细黑"/>
                          <a:ea typeface="华文细黑"/>
                          <a:cs typeface="Angsana New"/>
                        </a:defRPr>
                      </a:lvl8pPr>
                      <a:lvl9pPr marL="3657600" algn="l" defTabSz="914400" rtl="0" eaLnBrk="1" latinLnBrk="0" hangingPunct="1">
                        <a:defRPr sz="1800" kern="1200">
                          <a:solidFill>
                            <a:schemeClr val="tx1"/>
                          </a:solidFill>
                          <a:latin typeface="华文细黑"/>
                          <a:ea typeface="华文细黑"/>
                          <a:cs typeface="Angsana New"/>
                        </a:defRPr>
                      </a:lvl9pPr>
                    </a:lstStyle>
                    <a:p>
                      <a:pPr marL="0" indent="0" algn="l" fontAlgn="b">
                        <a:tabLst/>
                      </a:pPr>
                      <a:r>
                        <a:rPr lang="en-US" altLang="zh-CN" sz="1400" b="0" i="0" u="none" strike="noStrike" dirty="0">
                          <a:solidFill>
                            <a:schemeClr val="tx1"/>
                          </a:solidFill>
                          <a:effectLst/>
                          <a:latin typeface="+mn-lt"/>
                          <a:ea typeface="+mn-ea"/>
                        </a:rPr>
                        <a:t>Including traceability from requirements to code, trustworthy build management and software binary, digital signature and trusted boot.</a:t>
                      </a:r>
                    </a:p>
                  </a:txBody>
                  <a:tcPr marL="143981" marR="143981" marT="71991" marB="71991" anchor="ctr">
                    <a:lnL w="76200" cap="flat" cmpd="sng" algn="ctr">
                      <a:solidFill>
                        <a:schemeClr val="tx1">
                          <a:lumMod val="95000"/>
                          <a:lumOff val="5000"/>
                        </a:schemeClr>
                      </a:solidFill>
                      <a:prstDash val="solid"/>
                      <a:round/>
                      <a:headEnd type="none" w="med" len="med"/>
                      <a:tailEnd type="none" w="med" len="med"/>
                    </a:lnL>
                    <a:lnR w="6350" cap="flat" cmpd="sng" algn="ctr">
                      <a:noFill/>
                      <a:prstDash val="solid"/>
                      <a:round/>
                      <a:headEnd type="none" w="med" len="med"/>
                      <a:tailEnd type="none" w="med" len="med"/>
                    </a:lnR>
                    <a:lnT w="76200" cap="flat" cmpd="sng" algn="ctr">
                      <a:solidFill>
                        <a:schemeClr val="tx1">
                          <a:lumMod val="95000"/>
                          <a:lumOff val="5000"/>
                        </a:schemeClr>
                      </a:solidFill>
                      <a:prstDash val="solid"/>
                      <a:round/>
                      <a:headEnd type="none" w="med" len="med"/>
                      <a:tailEnd type="none" w="med" len="med"/>
                    </a:lnT>
                    <a:lnB w="76200" cap="flat" cmpd="sng" algn="ctr">
                      <a:solidFill>
                        <a:schemeClr val="tx1">
                          <a:lumMod val="95000"/>
                          <a:lumOff val="5000"/>
                        </a:schemeClr>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10001"/>
                  </a:ext>
                </a:extLst>
              </a:tr>
              <a:tr h="1163628">
                <a:tc>
                  <a:txBody>
                    <a:bodyPr/>
                    <a:lstStyle>
                      <a:lvl1pPr marL="0" algn="l" defTabSz="914400" rtl="0" eaLnBrk="1" latinLnBrk="0" hangingPunct="1">
                        <a:defRPr sz="1800" kern="1200">
                          <a:solidFill>
                            <a:schemeClr val="tx1"/>
                          </a:solidFill>
                          <a:latin typeface="华文细黑"/>
                          <a:ea typeface="华文细黑"/>
                          <a:cs typeface="Angsana New"/>
                        </a:defRPr>
                      </a:lvl1pPr>
                      <a:lvl2pPr marL="457200" algn="l" defTabSz="914400" rtl="0" eaLnBrk="1" latinLnBrk="0" hangingPunct="1">
                        <a:defRPr sz="1800" kern="1200">
                          <a:solidFill>
                            <a:schemeClr val="tx1"/>
                          </a:solidFill>
                          <a:latin typeface="华文细黑"/>
                          <a:ea typeface="华文细黑"/>
                          <a:cs typeface="Angsana New"/>
                        </a:defRPr>
                      </a:lvl2pPr>
                      <a:lvl3pPr marL="914400" algn="l" defTabSz="914400" rtl="0" eaLnBrk="1" latinLnBrk="0" hangingPunct="1">
                        <a:defRPr sz="1800" kern="1200">
                          <a:solidFill>
                            <a:schemeClr val="tx1"/>
                          </a:solidFill>
                          <a:latin typeface="华文细黑"/>
                          <a:ea typeface="华文细黑"/>
                          <a:cs typeface="Angsana New"/>
                        </a:defRPr>
                      </a:lvl3pPr>
                      <a:lvl4pPr marL="1371600" algn="l" defTabSz="914400" rtl="0" eaLnBrk="1" latinLnBrk="0" hangingPunct="1">
                        <a:defRPr sz="1800" kern="1200">
                          <a:solidFill>
                            <a:schemeClr val="tx1"/>
                          </a:solidFill>
                          <a:latin typeface="华文细黑"/>
                          <a:ea typeface="华文细黑"/>
                          <a:cs typeface="Angsana New"/>
                        </a:defRPr>
                      </a:lvl4pPr>
                      <a:lvl5pPr marL="1828800" algn="l" defTabSz="914400" rtl="0" eaLnBrk="1" latinLnBrk="0" hangingPunct="1">
                        <a:defRPr sz="1800" kern="1200">
                          <a:solidFill>
                            <a:schemeClr val="tx1"/>
                          </a:solidFill>
                          <a:latin typeface="华文细黑"/>
                          <a:ea typeface="华文细黑"/>
                          <a:cs typeface="Angsana New"/>
                        </a:defRPr>
                      </a:lvl5pPr>
                      <a:lvl6pPr marL="2286000" algn="l" defTabSz="914400" rtl="0" eaLnBrk="1" latinLnBrk="0" hangingPunct="1">
                        <a:defRPr sz="1800" kern="1200">
                          <a:solidFill>
                            <a:schemeClr val="tx1"/>
                          </a:solidFill>
                          <a:latin typeface="华文细黑"/>
                          <a:ea typeface="华文细黑"/>
                          <a:cs typeface="Angsana New"/>
                        </a:defRPr>
                      </a:lvl6pPr>
                      <a:lvl7pPr marL="2743200" algn="l" defTabSz="914400" rtl="0" eaLnBrk="1" latinLnBrk="0" hangingPunct="1">
                        <a:defRPr sz="1800" kern="1200">
                          <a:solidFill>
                            <a:schemeClr val="tx1"/>
                          </a:solidFill>
                          <a:latin typeface="华文细黑"/>
                          <a:ea typeface="华文细黑"/>
                          <a:cs typeface="Angsana New"/>
                        </a:defRPr>
                      </a:lvl7pPr>
                      <a:lvl8pPr marL="3200400" algn="l" defTabSz="914400" rtl="0" eaLnBrk="1" latinLnBrk="0" hangingPunct="1">
                        <a:defRPr sz="1800" kern="1200">
                          <a:solidFill>
                            <a:schemeClr val="tx1"/>
                          </a:solidFill>
                          <a:latin typeface="华文细黑"/>
                          <a:ea typeface="华文细黑"/>
                          <a:cs typeface="Angsana New"/>
                        </a:defRPr>
                      </a:lvl8pPr>
                      <a:lvl9pPr marL="3657600" algn="l" defTabSz="914400" rtl="0" eaLnBrk="1" latinLnBrk="0" hangingPunct="1">
                        <a:defRPr sz="1800" kern="1200">
                          <a:solidFill>
                            <a:schemeClr val="tx1"/>
                          </a:solidFill>
                          <a:latin typeface="华文细黑"/>
                          <a:ea typeface="华文细黑"/>
                          <a:cs typeface="Angsana New"/>
                        </a:defRPr>
                      </a:lvl9pPr>
                    </a:lstStyle>
                    <a:p>
                      <a:pPr marL="0" indent="0" algn="l" fontAlgn="b">
                        <a:buFont typeface="+mj-lt"/>
                        <a:buNone/>
                      </a:pPr>
                      <a:r>
                        <a:rPr lang="en-US" altLang="zh-CN" sz="1400" b="1" i="0" u="none" strike="noStrike" dirty="0">
                          <a:solidFill>
                            <a:srgbClr val="000000"/>
                          </a:solidFill>
                          <a:effectLst/>
                          <a:latin typeface="Arial Narrow" panose="020B0606020202030204" pitchFamily="34" charset="0"/>
                          <a:ea typeface="+mn-ea"/>
                        </a:rPr>
                        <a:t>Security &amp; Resilience </a:t>
                      </a:r>
                    </a:p>
                  </a:txBody>
                  <a:tcPr marL="143981" marR="143981" marT="71991" marB="71991" anchor="ctr">
                    <a:lnL w="6350" cap="flat" cmpd="sng" algn="ctr">
                      <a:noFill/>
                      <a:prstDash val="solid"/>
                      <a:round/>
                      <a:headEnd type="none" w="med" len="med"/>
                      <a:tailEnd type="none" w="med" len="med"/>
                    </a:lnL>
                    <a:lnR w="76200" cap="flat" cmpd="sng" algn="ctr">
                      <a:solidFill>
                        <a:schemeClr val="tx1">
                          <a:lumMod val="95000"/>
                          <a:lumOff val="5000"/>
                        </a:schemeClr>
                      </a:solidFill>
                      <a:prstDash val="solid"/>
                      <a:round/>
                      <a:headEnd type="none" w="med" len="med"/>
                      <a:tailEnd type="none" w="med" len="med"/>
                    </a:lnR>
                    <a:lnT w="76200" cap="flat" cmpd="sng" algn="ctr">
                      <a:solidFill>
                        <a:schemeClr val="tx1">
                          <a:lumMod val="95000"/>
                          <a:lumOff val="5000"/>
                        </a:schemeClr>
                      </a:solidFill>
                      <a:prstDash val="solid"/>
                      <a:round/>
                      <a:headEnd type="none" w="med" len="med"/>
                      <a:tailEnd type="none" w="med" len="med"/>
                    </a:lnT>
                    <a:lnB w="76200" cap="flat" cmpd="sng" algn="ctr">
                      <a:solidFill>
                        <a:schemeClr val="tx1">
                          <a:lumMod val="95000"/>
                          <a:lumOff val="5000"/>
                        </a:schemeClr>
                      </a:solidFill>
                      <a:prstDash val="solid"/>
                      <a:round/>
                      <a:headEnd type="none" w="med" len="med"/>
                      <a:tailEnd type="none" w="med" len="med"/>
                    </a:lnB>
                    <a:lnTlToBr w="12700" cmpd="sng">
                      <a:noFill/>
                      <a:prstDash val="solid"/>
                    </a:lnTlToBr>
                    <a:lnBlToTr w="12700" cmpd="sng">
                      <a:noFill/>
                      <a:prstDash val="solid"/>
                    </a:lnBlToTr>
                    <a:solidFill>
                      <a:srgbClr val="BBE0E3"/>
                    </a:solidFill>
                  </a:tcPr>
                </a:tc>
                <a:tc>
                  <a:txBody>
                    <a:bodyPr/>
                    <a:lstStyle>
                      <a:lvl1pPr marL="0" algn="l" defTabSz="914400" rtl="0" eaLnBrk="1" latinLnBrk="0" hangingPunct="1">
                        <a:defRPr sz="1800" kern="1200">
                          <a:solidFill>
                            <a:schemeClr val="tx1"/>
                          </a:solidFill>
                          <a:latin typeface="华文细黑"/>
                          <a:ea typeface="华文细黑"/>
                          <a:cs typeface="Angsana New"/>
                        </a:defRPr>
                      </a:lvl1pPr>
                      <a:lvl2pPr marL="457200" algn="l" defTabSz="914400" rtl="0" eaLnBrk="1" latinLnBrk="0" hangingPunct="1">
                        <a:defRPr sz="1800" kern="1200">
                          <a:solidFill>
                            <a:schemeClr val="tx1"/>
                          </a:solidFill>
                          <a:latin typeface="华文细黑"/>
                          <a:ea typeface="华文细黑"/>
                          <a:cs typeface="Angsana New"/>
                        </a:defRPr>
                      </a:lvl2pPr>
                      <a:lvl3pPr marL="914400" algn="l" defTabSz="914400" rtl="0" eaLnBrk="1" latinLnBrk="0" hangingPunct="1">
                        <a:defRPr sz="1800" kern="1200">
                          <a:solidFill>
                            <a:schemeClr val="tx1"/>
                          </a:solidFill>
                          <a:latin typeface="华文细黑"/>
                          <a:ea typeface="华文细黑"/>
                          <a:cs typeface="Angsana New"/>
                        </a:defRPr>
                      </a:lvl3pPr>
                      <a:lvl4pPr marL="1371600" algn="l" defTabSz="914400" rtl="0" eaLnBrk="1" latinLnBrk="0" hangingPunct="1">
                        <a:defRPr sz="1800" kern="1200">
                          <a:solidFill>
                            <a:schemeClr val="tx1"/>
                          </a:solidFill>
                          <a:latin typeface="华文细黑"/>
                          <a:ea typeface="华文细黑"/>
                          <a:cs typeface="Angsana New"/>
                        </a:defRPr>
                      </a:lvl4pPr>
                      <a:lvl5pPr marL="1828800" algn="l" defTabSz="914400" rtl="0" eaLnBrk="1" latinLnBrk="0" hangingPunct="1">
                        <a:defRPr sz="1800" kern="1200">
                          <a:solidFill>
                            <a:schemeClr val="tx1"/>
                          </a:solidFill>
                          <a:latin typeface="华文细黑"/>
                          <a:ea typeface="华文细黑"/>
                          <a:cs typeface="Angsana New"/>
                        </a:defRPr>
                      </a:lvl5pPr>
                      <a:lvl6pPr marL="2286000" algn="l" defTabSz="914400" rtl="0" eaLnBrk="1" latinLnBrk="0" hangingPunct="1">
                        <a:defRPr sz="1800" kern="1200">
                          <a:solidFill>
                            <a:schemeClr val="tx1"/>
                          </a:solidFill>
                          <a:latin typeface="华文细黑"/>
                          <a:ea typeface="华文细黑"/>
                          <a:cs typeface="Angsana New"/>
                        </a:defRPr>
                      </a:lvl6pPr>
                      <a:lvl7pPr marL="2743200" algn="l" defTabSz="914400" rtl="0" eaLnBrk="1" latinLnBrk="0" hangingPunct="1">
                        <a:defRPr sz="1800" kern="1200">
                          <a:solidFill>
                            <a:schemeClr val="tx1"/>
                          </a:solidFill>
                          <a:latin typeface="华文细黑"/>
                          <a:ea typeface="华文细黑"/>
                          <a:cs typeface="Angsana New"/>
                        </a:defRPr>
                      </a:lvl7pPr>
                      <a:lvl8pPr marL="3200400" algn="l" defTabSz="914400" rtl="0" eaLnBrk="1" latinLnBrk="0" hangingPunct="1">
                        <a:defRPr sz="1800" kern="1200">
                          <a:solidFill>
                            <a:schemeClr val="tx1"/>
                          </a:solidFill>
                          <a:latin typeface="华文细黑"/>
                          <a:ea typeface="华文细黑"/>
                          <a:cs typeface="Angsana New"/>
                        </a:defRPr>
                      </a:lvl8pPr>
                      <a:lvl9pPr marL="3657600" algn="l" defTabSz="914400" rtl="0" eaLnBrk="1" latinLnBrk="0" hangingPunct="1">
                        <a:defRPr sz="1800" kern="1200">
                          <a:solidFill>
                            <a:schemeClr val="tx1"/>
                          </a:solidFill>
                          <a:latin typeface="华文细黑"/>
                          <a:ea typeface="华文细黑"/>
                          <a:cs typeface="Angsana New"/>
                        </a:defRPr>
                      </a:lvl9pPr>
                    </a:lstStyle>
                    <a:p>
                      <a:pPr marL="0" marR="0" lvl="0" indent="0" algn="l" defTabSz="914400" rtl="0" eaLnBrk="1" fontAlgn="b" latinLnBrk="0" hangingPunct="1">
                        <a:lnSpc>
                          <a:spcPct val="100000"/>
                        </a:lnSpc>
                        <a:spcBef>
                          <a:spcPts val="0"/>
                        </a:spcBef>
                        <a:spcAft>
                          <a:spcPts val="0"/>
                        </a:spcAft>
                        <a:buClrTx/>
                        <a:buSzTx/>
                        <a:buFont typeface="+mj-lt"/>
                        <a:buNone/>
                        <a:tabLst/>
                        <a:defRPr/>
                      </a:pPr>
                      <a:r>
                        <a:rPr lang="en-US" sz="1400" kern="1200" dirty="0">
                          <a:solidFill>
                            <a:schemeClr val="tx1"/>
                          </a:solidFill>
                          <a:effectLst/>
                          <a:latin typeface="Arial" panose="020B0604020202020204" pitchFamily="34" charset="0"/>
                          <a:ea typeface="华文细黑"/>
                          <a:cs typeface="Arial" panose="020B0604020202020204" pitchFamily="34" charset="0"/>
                        </a:rPr>
                        <a:t>Deliver more secure and resilient products to customers and ensure the security and stability of customer network equipment.</a:t>
                      </a:r>
                    </a:p>
                  </a:txBody>
                  <a:tcPr marL="143981" marR="143981" marT="71991" marB="71991" anchor="ctr">
                    <a:lnL w="76200" cap="flat" cmpd="sng" algn="ctr">
                      <a:solidFill>
                        <a:schemeClr val="tx1">
                          <a:lumMod val="95000"/>
                          <a:lumOff val="5000"/>
                        </a:schemeClr>
                      </a:solidFill>
                      <a:prstDash val="solid"/>
                      <a:round/>
                      <a:headEnd type="none" w="med" len="med"/>
                      <a:tailEnd type="none" w="med" len="med"/>
                    </a:lnL>
                    <a:lnR w="76200" cap="flat" cmpd="sng" algn="ctr">
                      <a:solidFill>
                        <a:schemeClr val="tx1">
                          <a:lumMod val="95000"/>
                          <a:lumOff val="5000"/>
                        </a:schemeClr>
                      </a:solidFill>
                      <a:prstDash val="solid"/>
                      <a:round/>
                      <a:headEnd type="none" w="med" len="med"/>
                      <a:tailEnd type="none" w="med" len="med"/>
                    </a:lnR>
                    <a:lnT w="76200" cap="flat" cmpd="sng" algn="ctr">
                      <a:solidFill>
                        <a:schemeClr val="tx1">
                          <a:lumMod val="95000"/>
                          <a:lumOff val="5000"/>
                        </a:schemeClr>
                      </a:solidFill>
                      <a:prstDash val="solid"/>
                      <a:round/>
                      <a:headEnd type="none" w="med" len="med"/>
                      <a:tailEnd type="none" w="med" len="med"/>
                    </a:lnT>
                    <a:lnB w="76200" cap="flat" cmpd="sng" algn="ctr">
                      <a:solidFill>
                        <a:schemeClr val="tx1">
                          <a:lumMod val="95000"/>
                          <a:lumOff val="5000"/>
                        </a:schemeClr>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lvl1pPr marL="0" algn="l" defTabSz="914400" rtl="0" eaLnBrk="1" latinLnBrk="0" hangingPunct="1">
                        <a:defRPr sz="1800" kern="1200">
                          <a:solidFill>
                            <a:schemeClr val="tx1"/>
                          </a:solidFill>
                          <a:latin typeface="华文细黑"/>
                          <a:ea typeface="华文细黑"/>
                          <a:cs typeface="Angsana New"/>
                        </a:defRPr>
                      </a:lvl1pPr>
                      <a:lvl2pPr marL="457200" algn="l" defTabSz="914400" rtl="0" eaLnBrk="1" latinLnBrk="0" hangingPunct="1">
                        <a:defRPr sz="1800" kern="1200">
                          <a:solidFill>
                            <a:schemeClr val="tx1"/>
                          </a:solidFill>
                          <a:latin typeface="华文细黑"/>
                          <a:ea typeface="华文细黑"/>
                          <a:cs typeface="Angsana New"/>
                        </a:defRPr>
                      </a:lvl2pPr>
                      <a:lvl3pPr marL="914400" algn="l" defTabSz="914400" rtl="0" eaLnBrk="1" latinLnBrk="0" hangingPunct="1">
                        <a:defRPr sz="1800" kern="1200">
                          <a:solidFill>
                            <a:schemeClr val="tx1"/>
                          </a:solidFill>
                          <a:latin typeface="华文细黑"/>
                          <a:ea typeface="华文细黑"/>
                          <a:cs typeface="Angsana New"/>
                        </a:defRPr>
                      </a:lvl3pPr>
                      <a:lvl4pPr marL="1371600" algn="l" defTabSz="914400" rtl="0" eaLnBrk="1" latinLnBrk="0" hangingPunct="1">
                        <a:defRPr sz="1800" kern="1200">
                          <a:solidFill>
                            <a:schemeClr val="tx1"/>
                          </a:solidFill>
                          <a:latin typeface="华文细黑"/>
                          <a:ea typeface="华文细黑"/>
                          <a:cs typeface="Angsana New"/>
                        </a:defRPr>
                      </a:lvl4pPr>
                      <a:lvl5pPr marL="1828800" algn="l" defTabSz="914400" rtl="0" eaLnBrk="1" latinLnBrk="0" hangingPunct="1">
                        <a:defRPr sz="1800" kern="1200">
                          <a:solidFill>
                            <a:schemeClr val="tx1"/>
                          </a:solidFill>
                          <a:latin typeface="华文细黑"/>
                          <a:ea typeface="华文细黑"/>
                          <a:cs typeface="Angsana New"/>
                        </a:defRPr>
                      </a:lvl5pPr>
                      <a:lvl6pPr marL="2286000" algn="l" defTabSz="914400" rtl="0" eaLnBrk="1" latinLnBrk="0" hangingPunct="1">
                        <a:defRPr sz="1800" kern="1200">
                          <a:solidFill>
                            <a:schemeClr val="tx1"/>
                          </a:solidFill>
                          <a:latin typeface="华文细黑"/>
                          <a:ea typeface="华文细黑"/>
                          <a:cs typeface="Angsana New"/>
                        </a:defRPr>
                      </a:lvl6pPr>
                      <a:lvl7pPr marL="2743200" algn="l" defTabSz="914400" rtl="0" eaLnBrk="1" latinLnBrk="0" hangingPunct="1">
                        <a:defRPr sz="1800" kern="1200">
                          <a:solidFill>
                            <a:schemeClr val="tx1"/>
                          </a:solidFill>
                          <a:latin typeface="华文细黑"/>
                          <a:ea typeface="华文细黑"/>
                          <a:cs typeface="Angsana New"/>
                        </a:defRPr>
                      </a:lvl7pPr>
                      <a:lvl8pPr marL="3200400" algn="l" defTabSz="914400" rtl="0" eaLnBrk="1" latinLnBrk="0" hangingPunct="1">
                        <a:defRPr sz="1800" kern="1200">
                          <a:solidFill>
                            <a:schemeClr val="tx1"/>
                          </a:solidFill>
                          <a:latin typeface="华文细黑"/>
                          <a:ea typeface="华文细黑"/>
                          <a:cs typeface="Angsana New"/>
                        </a:defRPr>
                      </a:lvl8pPr>
                      <a:lvl9pPr marL="3657600" algn="l" defTabSz="914400" rtl="0" eaLnBrk="1" latinLnBrk="0" hangingPunct="1">
                        <a:defRPr sz="1800" kern="1200">
                          <a:solidFill>
                            <a:schemeClr val="tx1"/>
                          </a:solidFill>
                          <a:latin typeface="华文细黑"/>
                          <a:ea typeface="华文细黑"/>
                          <a:cs typeface="Angsana New"/>
                        </a:defRPr>
                      </a:lvl9pPr>
                    </a:lstStyle>
                    <a:p>
                      <a:pPr defTabSz="1087529" fontAlgn="base">
                        <a:spcBef>
                          <a:spcPct val="0"/>
                        </a:spcBef>
                        <a:spcAft>
                          <a:spcPct val="0"/>
                        </a:spcAft>
                        <a:defRPr/>
                      </a:pPr>
                      <a:r>
                        <a:rPr lang="en-US" sz="1400" kern="1200" dirty="0">
                          <a:solidFill>
                            <a:schemeClr val="tx1"/>
                          </a:solidFill>
                          <a:latin typeface="+mn-lt"/>
                          <a:ea typeface="华文细黑"/>
                          <a:cs typeface="Angsana New"/>
                        </a:rPr>
                        <a:t>Including security features (anti-DDoS, protection against rogue base stations, etc.), resilience architecture, and security hardening of products.</a:t>
                      </a:r>
                      <a:endParaRPr lang="en-US" altLang="zh-CN" sz="1400" kern="0" dirty="0">
                        <a:solidFill>
                          <a:schemeClr val="tx1"/>
                        </a:solidFill>
                        <a:latin typeface="+mn-lt"/>
                        <a:ea typeface="华文细黑" panose="02010600040101010101" pitchFamily="2" charset="-122"/>
                        <a:cs typeface="Angsana New"/>
                      </a:endParaRPr>
                    </a:p>
                  </a:txBody>
                  <a:tcPr marL="143981" marR="143981" marT="71991" marB="71991" anchor="ctr">
                    <a:lnL w="76200" cap="flat" cmpd="sng" algn="ctr">
                      <a:solidFill>
                        <a:schemeClr val="tx1">
                          <a:lumMod val="95000"/>
                          <a:lumOff val="5000"/>
                        </a:schemeClr>
                      </a:solidFill>
                      <a:prstDash val="solid"/>
                      <a:round/>
                      <a:headEnd type="none" w="med" len="med"/>
                      <a:tailEnd type="none" w="med" len="med"/>
                    </a:lnL>
                    <a:lnR w="6350" cap="flat" cmpd="sng" algn="ctr">
                      <a:noFill/>
                      <a:prstDash val="solid"/>
                      <a:round/>
                      <a:headEnd type="none" w="med" len="med"/>
                      <a:tailEnd type="none" w="med" len="med"/>
                    </a:lnR>
                    <a:lnT w="76200" cap="flat" cmpd="sng" algn="ctr">
                      <a:solidFill>
                        <a:schemeClr val="tx1">
                          <a:lumMod val="95000"/>
                          <a:lumOff val="5000"/>
                        </a:schemeClr>
                      </a:solidFill>
                      <a:prstDash val="solid"/>
                      <a:round/>
                      <a:headEnd type="none" w="med" len="med"/>
                      <a:tailEnd type="none" w="med" len="med"/>
                    </a:lnT>
                    <a:lnB w="76200" cap="flat" cmpd="sng" algn="ctr">
                      <a:solidFill>
                        <a:schemeClr val="tx1">
                          <a:lumMod val="95000"/>
                          <a:lumOff val="5000"/>
                        </a:schemeClr>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10002"/>
                  </a:ext>
                </a:extLst>
              </a:tr>
              <a:tr h="997310">
                <a:tc>
                  <a:txBody>
                    <a:bodyPr/>
                    <a:lstStyle>
                      <a:lvl1pPr marL="0" algn="l" defTabSz="914400" rtl="0" eaLnBrk="1" latinLnBrk="0" hangingPunct="1">
                        <a:defRPr sz="1800" kern="1200">
                          <a:solidFill>
                            <a:schemeClr val="tx1"/>
                          </a:solidFill>
                          <a:latin typeface="华文细黑"/>
                          <a:ea typeface="华文细黑"/>
                          <a:cs typeface="Angsana New"/>
                        </a:defRPr>
                      </a:lvl1pPr>
                      <a:lvl2pPr marL="457200" algn="l" defTabSz="914400" rtl="0" eaLnBrk="1" latinLnBrk="0" hangingPunct="1">
                        <a:defRPr sz="1800" kern="1200">
                          <a:solidFill>
                            <a:schemeClr val="tx1"/>
                          </a:solidFill>
                          <a:latin typeface="华文细黑"/>
                          <a:ea typeface="华文细黑"/>
                          <a:cs typeface="Angsana New"/>
                        </a:defRPr>
                      </a:lvl2pPr>
                      <a:lvl3pPr marL="914400" algn="l" defTabSz="914400" rtl="0" eaLnBrk="1" latinLnBrk="0" hangingPunct="1">
                        <a:defRPr sz="1800" kern="1200">
                          <a:solidFill>
                            <a:schemeClr val="tx1"/>
                          </a:solidFill>
                          <a:latin typeface="华文细黑"/>
                          <a:ea typeface="华文细黑"/>
                          <a:cs typeface="Angsana New"/>
                        </a:defRPr>
                      </a:lvl3pPr>
                      <a:lvl4pPr marL="1371600" algn="l" defTabSz="914400" rtl="0" eaLnBrk="1" latinLnBrk="0" hangingPunct="1">
                        <a:defRPr sz="1800" kern="1200">
                          <a:solidFill>
                            <a:schemeClr val="tx1"/>
                          </a:solidFill>
                          <a:latin typeface="华文细黑"/>
                          <a:ea typeface="华文细黑"/>
                          <a:cs typeface="Angsana New"/>
                        </a:defRPr>
                      </a:lvl4pPr>
                      <a:lvl5pPr marL="1828800" algn="l" defTabSz="914400" rtl="0" eaLnBrk="1" latinLnBrk="0" hangingPunct="1">
                        <a:defRPr sz="1800" kern="1200">
                          <a:solidFill>
                            <a:schemeClr val="tx1"/>
                          </a:solidFill>
                          <a:latin typeface="华文细黑"/>
                          <a:ea typeface="华文细黑"/>
                          <a:cs typeface="Angsana New"/>
                        </a:defRPr>
                      </a:lvl5pPr>
                      <a:lvl6pPr marL="2286000" algn="l" defTabSz="914400" rtl="0" eaLnBrk="1" latinLnBrk="0" hangingPunct="1">
                        <a:defRPr sz="1800" kern="1200">
                          <a:solidFill>
                            <a:schemeClr val="tx1"/>
                          </a:solidFill>
                          <a:latin typeface="华文细黑"/>
                          <a:ea typeface="华文细黑"/>
                          <a:cs typeface="Angsana New"/>
                        </a:defRPr>
                      </a:lvl6pPr>
                      <a:lvl7pPr marL="2743200" algn="l" defTabSz="914400" rtl="0" eaLnBrk="1" latinLnBrk="0" hangingPunct="1">
                        <a:defRPr sz="1800" kern="1200">
                          <a:solidFill>
                            <a:schemeClr val="tx1"/>
                          </a:solidFill>
                          <a:latin typeface="华文细黑"/>
                          <a:ea typeface="华文细黑"/>
                          <a:cs typeface="Angsana New"/>
                        </a:defRPr>
                      </a:lvl7pPr>
                      <a:lvl8pPr marL="3200400" algn="l" defTabSz="914400" rtl="0" eaLnBrk="1" latinLnBrk="0" hangingPunct="1">
                        <a:defRPr sz="1800" kern="1200">
                          <a:solidFill>
                            <a:schemeClr val="tx1"/>
                          </a:solidFill>
                          <a:latin typeface="华文细黑"/>
                          <a:ea typeface="华文细黑"/>
                          <a:cs typeface="Angsana New"/>
                        </a:defRPr>
                      </a:lvl8pPr>
                      <a:lvl9pPr marL="3657600" algn="l" defTabSz="914400" rtl="0" eaLnBrk="1" latinLnBrk="0" hangingPunct="1">
                        <a:defRPr sz="1800" kern="1200">
                          <a:solidFill>
                            <a:schemeClr val="tx1"/>
                          </a:solidFill>
                          <a:latin typeface="华文细黑"/>
                          <a:ea typeface="华文细黑"/>
                          <a:cs typeface="Angsana New"/>
                        </a:defRPr>
                      </a:lvl9pPr>
                    </a:lstStyle>
                    <a:p>
                      <a:pPr marL="0" indent="0" algn="l" fontAlgn="b">
                        <a:buFont typeface="+mj-lt"/>
                        <a:buNone/>
                      </a:pPr>
                      <a:r>
                        <a:rPr lang="en-US" altLang="zh-CN" sz="1400" b="1" i="0" u="none" strike="noStrike" dirty="0">
                          <a:solidFill>
                            <a:srgbClr val="000000"/>
                          </a:solidFill>
                          <a:effectLst/>
                          <a:latin typeface="Arial Narrow" panose="020B0606020202030204" pitchFamily="34" charset="0"/>
                          <a:ea typeface="+mn-ea"/>
                        </a:rPr>
                        <a:t>Product &amp; Contract Lifecycle </a:t>
                      </a:r>
                      <a:endParaRPr lang="zh-CN" altLang="en-US" sz="1400" b="1" i="0" u="none" strike="noStrike" dirty="0">
                        <a:solidFill>
                          <a:srgbClr val="000000"/>
                        </a:solidFill>
                        <a:effectLst/>
                        <a:latin typeface="Arial Narrow" panose="020B0606020202030204" pitchFamily="34" charset="0"/>
                        <a:ea typeface="+mn-ea"/>
                      </a:endParaRPr>
                    </a:p>
                  </a:txBody>
                  <a:tcPr marL="143981" marR="143981" marT="71991" marB="71991" anchor="ctr">
                    <a:lnL w="6350" cap="flat" cmpd="sng" algn="ctr">
                      <a:noFill/>
                      <a:prstDash val="solid"/>
                      <a:round/>
                      <a:headEnd type="none" w="med" len="med"/>
                      <a:tailEnd type="none" w="med" len="med"/>
                    </a:lnL>
                    <a:lnR w="76200" cap="flat" cmpd="sng" algn="ctr">
                      <a:solidFill>
                        <a:schemeClr val="tx1">
                          <a:lumMod val="95000"/>
                          <a:lumOff val="5000"/>
                        </a:schemeClr>
                      </a:solidFill>
                      <a:prstDash val="solid"/>
                      <a:round/>
                      <a:headEnd type="none" w="med" len="med"/>
                      <a:tailEnd type="none" w="med" len="med"/>
                    </a:lnR>
                    <a:lnT w="76200" cap="flat" cmpd="sng" algn="ctr">
                      <a:solidFill>
                        <a:schemeClr val="tx1">
                          <a:lumMod val="95000"/>
                          <a:lumOff val="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BE0E3"/>
                    </a:solidFill>
                  </a:tcPr>
                </a:tc>
                <a:tc>
                  <a:txBody>
                    <a:bodyPr/>
                    <a:lstStyle>
                      <a:lvl1pPr marL="0" algn="l" defTabSz="914400" rtl="0" eaLnBrk="1" latinLnBrk="0" hangingPunct="1">
                        <a:defRPr sz="1800" kern="1200">
                          <a:solidFill>
                            <a:schemeClr val="tx1"/>
                          </a:solidFill>
                          <a:latin typeface="华文细黑"/>
                          <a:ea typeface="华文细黑"/>
                          <a:cs typeface="Angsana New"/>
                        </a:defRPr>
                      </a:lvl1pPr>
                      <a:lvl2pPr marL="457200" algn="l" defTabSz="914400" rtl="0" eaLnBrk="1" latinLnBrk="0" hangingPunct="1">
                        <a:defRPr sz="1800" kern="1200">
                          <a:solidFill>
                            <a:schemeClr val="tx1"/>
                          </a:solidFill>
                          <a:latin typeface="华文细黑"/>
                          <a:ea typeface="华文细黑"/>
                          <a:cs typeface="Angsana New"/>
                        </a:defRPr>
                      </a:lvl2pPr>
                      <a:lvl3pPr marL="914400" algn="l" defTabSz="914400" rtl="0" eaLnBrk="1" latinLnBrk="0" hangingPunct="1">
                        <a:defRPr sz="1800" kern="1200">
                          <a:solidFill>
                            <a:schemeClr val="tx1"/>
                          </a:solidFill>
                          <a:latin typeface="华文细黑"/>
                          <a:ea typeface="华文细黑"/>
                          <a:cs typeface="Angsana New"/>
                        </a:defRPr>
                      </a:lvl3pPr>
                      <a:lvl4pPr marL="1371600" algn="l" defTabSz="914400" rtl="0" eaLnBrk="1" latinLnBrk="0" hangingPunct="1">
                        <a:defRPr sz="1800" kern="1200">
                          <a:solidFill>
                            <a:schemeClr val="tx1"/>
                          </a:solidFill>
                          <a:latin typeface="华文细黑"/>
                          <a:ea typeface="华文细黑"/>
                          <a:cs typeface="Angsana New"/>
                        </a:defRPr>
                      </a:lvl4pPr>
                      <a:lvl5pPr marL="1828800" algn="l" defTabSz="914400" rtl="0" eaLnBrk="1" latinLnBrk="0" hangingPunct="1">
                        <a:defRPr sz="1800" kern="1200">
                          <a:solidFill>
                            <a:schemeClr val="tx1"/>
                          </a:solidFill>
                          <a:latin typeface="华文细黑"/>
                          <a:ea typeface="华文细黑"/>
                          <a:cs typeface="Angsana New"/>
                        </a:defRPr>
                      </a:lvl5pPr>
                      <a:lvl6pPr marL="2286000" algn="l" defTabSz="914400" rtl="0" eaLnBrk="1" latinLnBrk="0" hangingPunct="1">
                        <a:defRPr sz="1800" kern="1200">
                          <a:solidFill>
                            <a:schemeClr val="tx1"/>
                          </a:solidFill>
                          <a:latin typeface="华文细黑"/>
                          <a:ea typeface="华文细黑"/>
                          <a:cs typeface="Angsana New"/>
                        </a:defRPr>
                      </a:lvl6pPr>
                      <a:lvl7pPr marL="2743200" algn="l" defTabSz="914400" rtl="0" eaLnBrk="1" latinLnBrk="0" hangingPunct="1">
                        <a:defRPr sz="1800" kern="1200">
                          <a:solidFill>
                            <a:schemeClr val="tx1"/>
                          </a:solidFill>
                          <a:latin typeface="华文细黑"/>
                          <a:ea typeface="华文细黑"/>
                          <a:cs typeface="Angsana New"/>
                        </a:defRPr>
                      </a:lvl7pPr>
                      <a:lvl8pPr marL="3200400" algn="l" defTabSz="914400" rtl="0" eaLnBrk="1" latinLnBrk="0" hangingPunct="1">
                        <a:defRPr sz="1800" kern="1200">
                          <a:solidFill>
                            <a:schemeClr val="tx1"/>
                          </a:solidFill>
                          <a:latin typeface="华文细黑"/>
                          <a:ea typeface="华文细黑"/>
                          <a:cs typeface="Angsana New"/>
                        </a:defRPr>
                      </a:lvl8pPr>
                      <a:lvl9pPr marL="3657600" algn="l" defTabSz="914400" rtl="0" eaLnBrk="1" latinLnBrk="0" hangingPunct="1">
                        <a:defRPr sz="1800" kern="1200">
                          <a:solidFill>
                            <a:schemeClr val="tx1"/>
                          </a:solidFill>
                          <a:latin typeface="华文细黑"/>
                          <a:ea typeface="华文细黑"/>
                          <a:cs typeface="Angsana New"/>
                        </a:defRPr>
                      </a:lvl9pPr>
                    </a:lstStyle>
                    <a:p>
                      <a:pPr marL="0" indent="0" algn="l" fontAlgn="b">
                        <a:buFont typeface="+mj-lt"/>
                        <a:buNone/>
                      </a:pPr>
                      <a:r>
                        <a:rPr lang="en-US" altLang="zh-CN" sz="1400" b="0" i="0" u="none" strike="noStrike" dirty="0">
                          <a:solidFill>
                            <a:schemeClr val="tx1"/>
                          </a:solidFill>
                          <a:effectLst/>
                          <a:latin typeface="+mn-lt"/>
                          <a:ea typeface="+mn-ea"/>
                        </a:rPr>
                        <a:t>Support the lifecycle policy and timely update of products and versions on customers' live networks. </a:t>
                      </a:r>
                      <a:endParaRPr lang="zh-CN" altLang="en-US" sz="1400" b="0" i="0" u="none" strike="noStrike" dirty="0">
                        <a:solidFill>
                          <a:schemeClr val="tx1"/>
                        </a:solidFill>
                        <a:effectLst/>
                        <a:latin typeface="+mn-lt"/>
                        <a:ea typeface="+mn-ea"/>
                      </a:endParaRPr>
                    </a:p>
                  </a:txBody>
                  <a:tcPr marL="143981" marR="143981" marT="71991" marB="71991" anchor="ctr">
                    <a:lnL w="76200" cap="flat" cmpd="sng" algn="ctr">
                      <a:solidFill>
                        <a:schemeClr val="tx1">
                          <a:lumMod val="95000"/>
                          <a:lumOff val="5000"/>
                        </a:schemeClr>
                      </a:solidFill>
                      <a:prstDash val="solid"/>
                      <a:round/>
                      <a:headEnd type="none" w="med" len="med"/>
                      <a:tailEnd type="none" w="med" len="med"/>
                    </a:lnL>
                    <a:lnR w="76200" cap="flat" cmpd="sng" algn="ctr">
                      <a:solidFill>
                        <a:schemeClr val="tx1">
                          <a:lumMod val="95000"/>
                          <a:lumOff val="5000"/>
                        </a:schemeClr>
                      </a:solidFill>
                      <a:prstDash val="solid"/>
                      <a:round/>
                      <a:headEnd type="none" w="med" len="med"/>
                      <a:tailEnd type="none" w="med" len="med"/>
                    </a:lnR>
                    <a:lnT w="76200" cap="flat" cmpd="sng" algn="ctr">
                      <a:solidFill>
                        <a:schemeClr val="tx1">
                          <a:lumMod val="95000"/>
                          <a:lumOff val="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lvl1pPr marL="0" algn="l" defTabSz="914400" rtl="0" eaLnBrk="1" latinLnBrk="0" hangingPunct="1">
                        <a:defRPr sz="1800" kern="1200">
                          <a:solidFill>
                            <a:schemeClr val="tx1"/>
                          </a:solidFill>
                          <a:latin typeface="华文细黑"/>
                          <a:ea typeface="华文细黑"/>
                          <a:cs typeface="Angsana New"/>
                        </a:defRPr>
                      </a:lvl1pPr>
                      <a:lvl2pPr marL="457200" algn="l" defTabSz="914400" rtl="0" eaLnBrk="1" latinLnBrk="0" hangingPunct="1">
                        <a:defRPr sz="1800" kern="1200">
                          <a:solidFill>
                            <a:schemeClr val="tx1"/>
                          </a:solidFill>
                          <a:latin typeface="华文细黑"/>
                          <a:ea typeface="华文细黑"/>
                          <a:cs typeface="Angsana New"/>
                        </a:defRPr>
                      </a:lvl2pPr>
                      <a:lvl3pPr marL="914400" algn="l" defTabSz="914400" rtl="0" eaLnBrk="1" latinLnBrk="0" hangingPunct="1">
                        <a:defRPr sz="1800" kern="1200">
                          <a:solidFill>
                            <a:schemeClr val="tx1"/>
                          </a:solidFill>
                          <a:latin typeface="华文细黑"/>
                          <a:ea typeface="华文细黑"/>
                          <a:cs typeface="Angsana New"/>
                        </a:defRPr>
                      </a:lvl3pPr>
                      <a:lvl4pPr marL="1371600" algn="l" defTabSz="914400" rtl="0" eaLnBrk="1" latinLnBrk="0" hangingPunct="1">
                        <a:defRPr sz="1800" kern="1200">
                          <a:solidFill>
                            <a:schemeClr val="tx1"/>
                          </a:solidFill>
                          <a:latin typeface="华文细黑"/>
                          <a:ea typeface="华文细黑"/>
                          <a:cs typeface="Angsana New"/>
                        </a:defRPr>
                      </a:lvl4pPr>
                      <a:lvl5pPr marL="1828800" algn="l" defTabSz="914400" rtl="0" eaLnBrk="1" latinLnBrk="0" hangingPunct="1">
                        <a:defRPr sz="1800" kern="1200">
                          <a:solidFill>
                            <a:schemeClr val="tx1"/>
                          </a:solidFill>
                          <a:latin typeface="华文细黑"/>
                          <a:ea typeface="华文细黑"/>
                          <a:cs typeface="Angsana New"/>
                        </a:defRPr>
                      </a:lvl5pPr>
                      <a:lvl6pPr marL="2286000" algn="l" defTabSz="914400" rtl="0" eaLnBrk="1" latinLnBrk="0" hangingPunct="1">
                        <a:defRPr sz="1800" kern="1200">
                          <a:solidFill>
                            <a:schemeClr val="tx1"/>
                          </a:solidFill>
                          <a:latin typeface="华文细黑"/>
                          <a:ea typeface="华文细黑"/>
                          <a:cs typeface="Angsana New"/>
                        </a:defRPr>
                      </a:lvl6pPr>
                      <a:lvl7pPr marL="2743200" algn="l" defTabSz="914400" rtl="0" eaLnBrk="1" latinLnBrk="0" hangingPunct="1">
                        <a:defRPr sz="1800" kern="1200">
                          <a:solidFill>
                            <a:schemeClr val="tx1"/>
                          </a:solidFill>
                          <a:latin typeface="华文细黑"/>
                          <a:ea typeface="华文细黑"/>
                          <a:cs typeface="Angsana New"/>
                        </a:defRPr>
                      </a:lvl7pPr>
                      <a:lvl8pPr marL="3200400" algn="l" defTabSz="914400" rtl="0" eaLnBrk="1" latinLnBrk="0" hangingPunct="1">
                        <a:defRPr sz="1800" kern="1200">
                          <a:solidFill>
                            <a:schemeClr val="tx1"/>
                          </a:solidFill>
                          <a:latin typeface="华文细黑"/>
                          <a:ea typeface="华文细黑"/>
                          <a:cs typeface="Angsana New"/>
                        </a:defRPr>
                      </a:lvl8pPr>
                      <a:lvl9pPr marL="3657600" algn="l" defTabSz="914400" rtl="0" eaLnBrk="1" latinLnBrk="0" hangingPunct="1">
                        <a:defRPr sz="1800" kern="1200">
                          <a:solidFill>
                            <a:schemeClr val="tx1"/>
                          </a:solidFill>
                          <a:latin typeface="华文细黑"/>
                          <a:ea typeface="华文细黑"/>
                          <a:cs typeface="Angsana New"/>
                        </a:defRPr>
                      </a:lvl9pPr>
                    </a:lstStyle>
                    <a:p>
                      <a:pPr defTabSz="1087529" fontAlgn="base">
                        <a:spcBef>
                          <a:spcPct val="0"/>
                        </a:spcBef>
                        <a:spcAft>
                          <a:spcPct val="0"/>
                        </a:spcAft>
                        <a:defRPr/>
                      </a:pPr>
                      <a:r>
                        <a:rPr lang="en-US" sz="1400" kern="1200" dirty="0">
                          <a:solidFill>
                            <a:schemeClr val="tx1"/>
                          </a:solidFill>
                          <a:latin typeface="+mn-lt"/>
                          <a:ea typeface="华文细黑"/>
                          <a:cs typeface="Angsana New"/>
                        </a:rPr>
                        <a:t>E2E product lifecycle management rules, component lifecycle management (including third-party and open-source components), relationship between vulnerabilities &amp; lifecycles, etc.</a:t>
                      </a:r>
                      <a:endParaRPr lang="en-US" altLang="zh-CN" sz="1400" kern="0" dirty="0">
                        <a:solidFill>
                          <a:schemeClr val="tx1"/>
                        </a:solidFill>
                        <a:latin typeface="+mn-lt"/>
                        <a:ea typeface="华文细黑" panose="02010600040101010101" pitchFamily="2" charset="-122"/>
                        <a:cs typeface="Angsana New"/>
                      </a:endParaRPr>
                    </a:p>
                  </a:txBody>
                  <a:tcPr marL="143981" marR="143981" marT="71991" marB="71991" anchor="ctr">
                    <a:lnL w="76200" cap="flat" cmpd="sng" algn="ctr">
                      <a:solidFill>
                        <a:schemeClr val="tx1">
                          <a:lumMod val="95000"/>
                          <a:lumOff val="5000"/>
                        </a:schemeClr>
                      </a:solidFill>
                      <a:prstDash val="solid"/>
                      <a:round/>
                      <a:headEnd type="none" w="med" len="med"/>
                      <a:tailEnd type="none" w="med" len="med"/>
                    </a:lnL>
                    <a:lnR w="6350" cap="flat" cmpd="sng" algn="ctr">
                      <a:noFill/>
                      <a:prstDash val="solid"/>
                      <a:round/>
                      <a:headEnd type="none" w="med" len="med"/>
                      <a:tailEnd type="none" w="med" len="med"/>
                    </a:lnR>
                    <a:lnT w="76200" cap="flat" cmpd="sng" algn="ctr">
                      <a:solidFill>
                        <a:schemeClr val="tx1">
                          <a:lumMod val="95000"/>
                          <a:lumOff val="5000"/>
                        </a:schemeClr>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1096684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Summary/Conclusions</a:t>
            </a:r>
            <a:endParaRPr lang="en-US" dirty="0"/>
          </a:p>
        </p:txBody>
      </p:sp>
      <p:sp>
        <p:nvSpPr>
          <p:cNvPr id="3" name="Rectangle 2"/>
          <p:cNvSpPr/>
          <p:nvPr/>
        </p:nvSpPr>
        <p:spPr>
          <a:xfrm>
            <a:off x="624979" y="1046370"/>
            <a:ext cx="10297144" cy="3046988"/>
          </a:xfrm>
          <a:prstGeom prst="rect">
            <a:avLst/>
          </a:prstGeom>
        </p:spPr>
        <p:txBody>
          <a:bodyPr wrap="square">
            <a:spAutoFit/>
          </a:bodyPr>
          <a:lstStyle/>
          <a:p>
            <a:pPr marL="342900" indent="-342900">
              <a:buFont typeface="Arial" panose="020B0604020202020204" pitchFamily="34" charset="0"/>
              <a:buChar char="•"/>
            </a:pPr>
            <a:r>
              <a:rPr lang="en-US" dirty="0">
                <a:solidFill>
                  <a:schemeClr val="bg1"/>
                </a:solidFill>
              </a:rPr>
              <a:t>Cyber threats have no single home country.</a:t>
            </a:r>
          </a:p>
          <a:p>
            <a:pPr marL="342900" indent="-342900">
              <a:buFont typeface="Arial" panose="020B0604020202020204" pitchFamily="34" charset="0"/>
              <a:buChar char="•"/>
            </a:pPr>
            <a:r>
              <a:rPr lang="en-US" dirty="0">
                <a:solidFill>
                  <a:schemeClr val="bg1"/>
                </a:solidFill>
              </a:rPr>
              <a:t>Cyber threats respect no borders or boundaries.</a:t>
            </a:r>
          </a:p>
          <a:p>
            <a:pPr marL="342900" indent="-342900">
              <a:buFont typeface="Arial" panose="020B0604020202020204" pitchFamily="34" charset="0"/>
              <a:buChar char="•"/>
            </a:pPr>
            <a:r>
              <a:rPr lang="en-US" dirty="0">
                <a:solidFill>
                  <a:schemeClr val="bg1"/>
                </a:solidFill>
              </a:rPr>
              <a:t>Effective cyber security must be consistent, pervasive, and seamless.</a:t>
            </a:r>
          </a:p>
          <a:p>
            <a:pPr marL="342900" indent="-342900">
              <a:buFont typeface="Arial" panose="020B0604020202020204" pitchFamily="34" charset="0"/>
              <a:buChar char="•"/>
            </a:pPr>
            <a:r>
              <a:rPr lang="en-US" dirty="0">
                <a:solidFill>
                  <a:schemeClr val="bg1"/>
                </a:solidFill>
              </a:rPr>
              <a:t>Standards must be developed and managed by experts and uniformly enforced.</a:t>
            </a:r>
          </a:p>
          <a:p>
            <a:pPr marL="342900" indent="-342900">
              <a:buFont typeface="Arial" panose="020B0604020202020204" pitchFamily="34" charset="0"/>
              <a:buChar char="•"/>
            </a:pPr>
            <a:r>
              <a:rPr lang="en-US" dirty="0">
                <a:solidFill>
                  <a:schemeClr val="bg1"/>
                </a:solidFill>
              </a:rPr>
              <a:t>Every element of every connection must be subject to rigorous, credible internal and external testing.</a:t>
            </a:r>
          </a:p>
          <a:p>
            <a:pPr marL="342900" indent="-342900">
              <a:buFont typeface="Arial" panose="020B0604020202020204" pitchFamily="34" charset="0"/>
              <a:buChar char="•"/>
            </a:pPr>
            <a:r>
              <a:rPr lang="en-US" i="1" dirty="0">
                <a:solidFill>
                  <a:schemeClr val="bg1"/>
                </a:solidFill>
              </a:rPr>
              <a:t>Everyone</a:t>
            </a:r>
            <a:r>
              <a:rPr lang="en-US" dirty="0">
                <a:solidFill>
                  <a:schemeClr val="bg1"/>
                </a:solidFill>
              </a:rPr>
              <a:t> in the connected value chain can help improve cyber security.</a:t>
            </a:r>
          </a:p>
        </p:txBody>
      </p:sp>
    </p:spTree>
    <p:extLst>
      <p:ext uri="{BB962C8B-B14F-4D97-AF65-F5344CB8AC3E}">
        <p14:creationId xmlns:p14="http://schemas.microsoft.com/office/powerpoint/2010/main" val="3904113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altLang="zh-CN" dirty="0"/>
              <a:t>Questions and Open Discussion</a:t>
            </a:r>
            <a:endParaRPr lang="en-US" dirty="0"/>
          </a:p>
        </p:txBody>
      </p:sp>
    </p:spTree>
    <p:extLst>
      <p:ext uri="{BB962C8B-B14F-4D97-AF65-F5344CB8AC3E}">
        <p14:creationId xmlns:p14="http://schemas.microsoft.com/office/powerpoint/2010/main" val="21585456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65295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Blank">
  <a:themeElements>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fontScheme name="自定义 1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a:solidFill>
            <a:schemeClr val="tx1"/>
          </a:solidFill>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rtlCol="0"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
            <a:srgbClr val="CC9900"/>
          </a:buClr>
          <a:buSzTx/>
          <a:buFont typeface="Wingdings" pitchFamily="2" charset="2"/>
          <a:buChar char="n"/>
          <a:tabLst/>
          <a:defRPr kumimoji="0" sz="1800" b="0" i="0" u="none" strike="noStrike" cap="none" normalizeH="0" baseline="0" smtClean="0">
            <a:ln>
              <a:noFill/>
            </a:ln>
            <a:solidFill>
              <a:schemeClr val="tx1"/>
            </a:solidFill>
            <a:effectLst/>
            <a:latin typeface="Arial" charset="0"/>
            <a:ea typeface="宋体" charset="-122"/>
          </a:defRPr>
        </a:defPPr>
      </a:lstStyle>
    </a:spDef>
    <a:lnDef>
      <a:spPr bwMode="auto">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a:lstStyle/>
      <a:style>
        <a:lnRef idx="1">
          <a:schemeClr val="dk1"/>
        </a:lnRef>
        <a:fillRef idx="0">
          <a:schemeClr val="dk1"/>
        </a:fillRef>
        <a:effectRef idx="0">
          <a:schemeClr val="dk1"/>
        </a:effectRef>
        <a:fontRef idx="minor">
          <a:schemeClr val="tx1"/>
        </a:fontRef>
      </a:style>
    </a:lnDef>
  </a:objectDefaults>
  <a:extraClrSchemeLst>
    <a:extraClrScheme>
      <a:clrScheme name="default 1">
        <a:dk1>
          <a:srgbClr val="000000"/>
        </a:dk1>
        <a:lt1>
          <a:srgbClr val="FFFFFF"/>
        </a:lt1>
        <a:dk2>
          <a:srgbClr val="990000"/>
        </a:dk2>
        <a:lt2>
          <a:srgbClr val="808080"/>
        </a:lt2>
        <a:accent1>
          <a:srgbClr val="99CCFF"/>
        </a:accent1>
        <a:accent2>
          <a:srgbClr val="669900"/>
        </a:accent2>
        <a:accent3>
          <a:srgbClr val="FFFFFF"/>
        </a:accent3>
        <a:accent4>
          <a:srgbClr val="000000"/>
        </a:accent4>
        <a:accent5>
          <a:srgbClr val="CAE2FF"/>
        </a:accent5>
        <a:accent6>
          <a:srgbClr val="5C8A00"/>
        </a:accent6>
        <a:hlink>
          <a:srgbClr val="FF9900"/>
        </a:hlink>
        <a:folHlink>
          <a:srgbClr val="DDDDDD"/>
        </a:folHlink>
      </a:clrScheme>
      <a:clrMap bg1="lt1" tx1="dk1" bg2="lt2" tx2="dk2" accent1="accent1" accent2="accent2" accent3="accent3" accent4="accent4" accent5="accent5" accent6="accent6" hlink="hlink" folHlink="folHlink"/>
    </a:extraClrScheme>
    <a:extraClrScheme>
      <a:clrScheme name="default 2">
        <a:dk1>
          <a:srgbClr val="000000"/>
        </a:dk1>
        <a:lt1>
          <a:srgbClr val="FFFFFF"/>
        </a:lt1>
        <a:dk2>
          <a:srgbClr val="990000"/>
        </a:dk2>
        <a:lt2>
          <a:srgbClr val="B2B2B2"/>
        </a:lt2>
        <a:accent1>
          <a:srgbClr val="FFCC99"/>
        </a:accent1>
        <a:accent2>
          <a:srgbClr val="FFCC66"/>
        </a:accent2>
        <a:accent3>
          <a:srgbClr val="FFFFFF"/>
        </a:accent3>
        <a:accent4>
          <a:srgbClr val="000000"/>
        </a:accent4>
        <a:accent5>
          <a:srgbClr val="FFE2CA"/>
        </a:accent5>
        <a:accent6>
          <a:srgbClr val="E7B95C"/>
        </a:accent6>
        <a:hlink>
          <a:srgbClr val="FF9900"/>
        </a:hlink>
        <a:folHlink>
          <a:srgbClr val="996600"/>
        </a:folHlink>
      </a:clrScheme>
      <a:clrMap bg1="lt1" tx1="dk1" bg2="lt2" tx2="dk2" accent1="accent1" accent2="accent2" accent3="accent3" accent4="accent4" accent5="accent5" accent6="accent6" hlink="hlink" folHlink="folHlink"/>
    </a:extraClrScheme>
    <a:extraClrScheme>
      <a:clrScheme name="default 3">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99CCCC"/>
        </a:hlink>
        <a:folHlink>
          <a:srgbClr val="009999"/>
        </a:folHlink>
      </a:clrScheme>
      <a:clrMap bg1="lt1" tx1="dk1" bg2="lt2" tx2="dk2" accent1="accent1" accent2="accent2" accent3="accent3" accent4="accent4" accent5="accent5" accent6="accent6" hlink="hlink" folHlink="folHlink"/>
    </a:extraClrScheme>
    <a:extraClrScheme>
      <a:clrScheme name="default 4">
        <a:dk1>
          <a:srgbClr val="000000"/>
        </a:dk1>
        <a:lt1>
          <a:srgbClr val="FFFFFF"/>
        </a:lt1>
        <a:dk2>
          <a:srgbClr val="990000"/>
        </a:dk2>
        <a:lt2>
          <a:srgbClr val="B2B2B2"/>
        </a:lt2>
        <a:accent1>
          <a:srgbClr val="CCFF99"/>
        </a:accent1>
        <a:accent2>
          <a:srgbClr val="99CCCC"/>
        </a:accent2>
        <a:accent3>
          <a:srgbClr val="FFFFFF"/>
        </a:accent3>
        <a:accent4>
          <a:srgbClr val="000000"/>
        </a:accent4>
        <a:accent5>
          <a:srgbClr val="E2FFCA"/>
        </a:accent5>
        <a:accent6>
          <a:srgbClr val="8AB9B9"/>
        </a:accent6>
        <a:hlink>
          <a:srgbClr val="0099CC"/>
        </a:hlink>
        <a:folHlink>
          <a:srgbClr val="006699"/>
        </a:folHlink>
      </a:clrScheme>
      <a:clrMap bg1="lt1" tx1="dk1" bg2="lt2" tx2="dk2" accent1="accent1" accent2="accent2" accent3="accent3" accent4="accent4" accent5="accent5" accent6="accent6" hlink="hlink" folHlink="folHlink"/>
    </a:extraClrScheme>
    <a:extraClrScheme>
      <a:clrScheme name="default 5">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990000"/>
        </a:folHlink>
      </a:clrScheme>
      <a:clrMap bg1="lt1" tx1="dk1" bg2="lt2" tx2="dk2" accent1="accent1" accent2="accent2" accent3="accent3" accent4="accent4" accent5="accent5" accent6="accent6" hlink="hlink" folHlink="folHlink"/>
    </a:extraClrScheme>
    <a:extraClrScheme>
      <a:clrScheme name="default 6">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90000"/>
        </a:folHlink>
      </a:clrScheme>
      <a:clrMap bg1="lt1" tx1="dk1" bg2="lt2" tx2="dk2" accent1="accent1" accent2="accent2" accent3="accent3" accent4="accent4" accent5="accent5" accent6="accent6" hlink="hlink" folHlink="folHlink"/>
    </a:extraClrScheme>
    <a:extraClrScheme>
      <a:clrScheme name="default 7">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990000"/>
        </a:folHlink>
      </a:clrScheme>
      <a:clrMap bg1="lt1" tx1="dk1" bg2="lt2" tx2="dk2" accent1="accent1" accent2="accent2" accent3="accent3" accent4="accent4" accent5="accent5" accent6="accent6" hlink="hlink" folHlink="folHlink"/>
    </a:extraClrScheme>
    <a:extraClrScheme>
      <a:clrScheme name="default 8">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000000"/>
        </a:folHlink>
      </a:clrScheme>
      <a:clrMap bg1="lt1" tx1="dk1" bg2="lt2" tx2="dk2" accent1="accent1" accent2="accent2" accent3="accent3" accent4="accent4" accent5="accent5" accent6="accent6" hlink="hlink" folHlink="folHlink"/>
    </a:extraClrScheme>
    <a:extraClrScheme>
      <a:clrScheme name="default 9">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000000"/>
        </a:folHlink>
      </a:clrScheme>
      <a:clrMap bg1="lt1" tx1="dk1" bg2="lt2" tx2="dk2" accent1="accent1" accent2="accent2" accent3="accent3" accent4="accent4" accent5="accent5" accent6="accent6" hlink="hlink" folHlink="folHlink"/>
    </a:extraClrScheme>
    <a:extraClrScheme>
      <a:clrScheme name="default 10">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000000"/>
        </a:folHlink>
      </a:clrScheme>
      <a:clrMap bg1="lt1" tx1="dk1" bg2="lt2" tx2="dk2" accent1="accent1" accent2="accent2" accent3="accent3" accent4="accent4" accent5="accent5" accent6="accent6" hlink="hlink" folHlink="folHlink"/>
    </a:extraClrScheme>
    <a:extraClrScheme>
      <a:clrScheme name="default 11">
        <a:dk1>
          <a:srgbClr val="000000"/>
        </a:dk1>
        <a:lt1>
          <a:srgbClr val="FFFFFF"/>
        </a:lt1>
        <a:dk2>
          <a:srgbClr val="990000"/>
        </a:dk2>
        <a:lt2>
          <a:srgbClr val="B2B2B2"/>
        </a:lt2>
        <a:accent1>
          <a:srgbClr val="FFCC66"/>
        </a:accent1>
        <a:accent2>
          <a:srgbClr val="FFCC99"/>
        </a:accent2>
        <a:accent3>
          <a:srgbClr val="FFFFFF"/>
        </a:accent3>
        <a:accent4>
          <a:srgbClr val="000000"/>
        </a:accent4>
        <a:accent5>
          <a:srgbClr val="FFE2B8"/>
        </a:accent5>
        <a:accent6>
          <a:srgbClr val="E7B98A"/>
        </a:accent6>
        <a:hlink>
          <a:srgbClr val="FF9900"/>
        </a:hlink>
        <a:folHlink>
          <a:srgbClr val="808080"/>
        </a:folHlink>
      </a:clrScheme>
      <a:clrMap bg1="lt1" tx1="dk1" bg2="lt2" tx2="dk2" accent1="accent1" accent2="accent2" accent3="accent3" accent4="accent4" accent5="accent5" accent6="accent6" hlink="hlink" folHlink="folHlink"/>
    </a:extraClrScheme>
    <a:extraClrScheme>
      <a:clrScheme name="default 12">
        <a:dk1>
          <a:srgbClr val="000000"/>
        </a:dk1>
        <a:lt1>
          <a:srgbClr val="FFFFFF"/>
        </a:lt1>
        <a:dk2>
          <a:srgbClr val="990000"/>
        </a:dk2>
        <a:lt2>
          <a:srgbClr val="B2B2B2"/>
        </a:lt2>
        <a:accent1>
          <a:srgbClr val="CCCCFF"/>
        </a:accent1>
        <a:accent2>
          <a:srgbClr val="99CCFF"/>
        </a:accent2>
        <a:accent3>
          <a:srgbClr val="FFFFFF"/>
        </a:accent3>
        <a:accent4>
          <a:srgbClr val="000000"/>
        </a:accent4>
        <a:accent5>
          <a:srgbClr val="E2E2FF"/>
        </a:accent5>
        <a:accent6>
          <a:srgbClr val="8AB9E7"/>
        </a:accent6>
        <a:hlink>
          <a:srgbClr val="006699"/>
        </a:hlink>
        <a:folHlink>
          <a:srgbClr val="969696"/>
        </a:folHlink>
      </a:clrScheme>
      <a:clrMap bg1="lt1" tx1="dk1" bg2="lt2" tx2="dk2" accent1="accent1" accent2="accent2" accent3="accent3" accent4="accent4" accent5="accent5" accent6="accent6" hlink="hlink" folHlink="folHlink"/>
    </a:extraClrScheme>
    <a:extraClrScheme>
      <a:clrScheme name="default 13">
        <a:dk1>
          <a:srgbClr val="000000"/>
        </a:dk1>
        <a:lt1>
          <a:srgbClr val="FFFFFF"/>
        </a:lt1>
        <a:dk2>
          <a:srgbClr val="990000"/>
        </a:dk2>
        <a:lt2>
          <a:srgbClr val="B2B2B2"/>
        </a:lt2>
        <a:accent1>
          <a:srgbClr val="99CCCC"/>
        </a:accent1>
        <a:accent2>
          <a:srgbClr val="CCFF99"/>
        </a:accent2>
        <a:accent3>
          <a:srgbClr val="FFFFFF"/>
        </a:accent3>
        <a:accent4>
          <a:srgbClr val="000000"/>
        </a:accent4>
        <a:accent5>
          <a:srgbClr val="CAE2E2"/>
        </a:accent5>
        <a:accent6>
          <a:srgbClr val="B9E78A"/>
        </a:accent6>
        <a:hlink>
          <a:srgbClr val="009999"/>
        </a:hlink>
        <a:folHlink>
          <a:srgbClr val="808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内容Copytext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6">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内容Copytext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2">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ank you">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CW PPT">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内容Copytext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定义 2">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10236</TotalTime>
  <Words>2744</Words>
  <Application>Microsoft Office PowerPoint</Application>
  <PresentationFormat>Custom</PresentationFormat>
  <Paragraphs>509</Paragraphs>
  <Slides>28</Slides>
  <Notes>4</Notes>
  <HiddenSlides>0</HiddenSlides>
  <MMClips>0</MMClips>
  <ScaleCrop>false</ScaleCrop>
  <HeadingPairs>
    <vt:vector size="6" baseType="variant">
      <vt:variant>
        <vt:lpstr>Fonts Used</vt:lpstr>
      </vt:variant>
      <vt:variant>
        <vt:i4>13</vt:i4>
      </vt:variant>
      <vt:variant>
        <vt:lpstr>Theme</vt:lpstr>
      </vt:variant>
      <vt:variant>
        <vt:i4>5</vt:i4>
      </vt:variant>
      <vt:variant>
        <vt:lpstr>Slide Titles</vt:lpstr>
      </vt:variant>
      <vt:variant>
        <vt:i4>28</vt:i4>
      </vt:variant>
    </vt:vector>
  </HeadingPairs>
  <TitlesOfParts>
    <vt:vector size="46" baseType="lpstr">
      <vt:lpstr>Arial Unicode MS</vt:lpstr>
      <vt:lpstr>微软雅黑</vt:lpstr>
      <vt:lpstr>黑体</vt:lpstr>
      <vt:lpstr>Akkurat Pro</vt:lpstr>
      <vt:lpstr>Arial</vt:lpstr>
      <vt:lpstr>Arial </vt:lpstr>
      <vt:lpstr>Arial Narrow</vt:lpstr>
      <vt:lpstr>Calibri</vt:lpstr>
      <vt:lpstr>Courier New</vt:lpstr>
      <vt:lpstr>FrutigerNext LT Light</vt:lpstr>
      <vt:lpstr>FrutigerNext LT Medium</vt:lpstr>
      <vt:lpstr>FrutigerNext LT Regular</vt:lpstr>
      <vt:lpstr>Wingdings</vt:lpstr>
      <vt:lpstr>Blank</vt:lpstr>
      <vt:lpstr>内容Copytext </vt:lpstr>
      <vt:lpstr>1_内容Copytext </vt:lpstr>
      <vt:lpstr>Thank you</vt:lpstr>
      <vt:lpstr>2_内容Copytext </vt:lpstr>
      <vt:lpstr>5G Security:  A Shared Responsibility</vt:lpstr>
      <vt:lpstr>Our Agenda Today</vt:lpstr>
      <vt:lpstr>Our Featured Speakers</vt:lpstr>
      <vt:lpstr>5G Security: The Scope Of The Challenge</vt:lpstr>
      <vt:lpstr>How 5G Changes the Security Equation</vt:lpstr>
      <vt:lpstr>5G is more secure than 4G – or any network technology</vt:lpstr>
      <vt:lpstr>5G Networks: Threats Landscape</vt:lpstr>
      <vt:lpstr>5G Network Evolution Challenges </vt:lpstr>
      <vt:lpstr>Security is a Shared Responsibility…</vt:lpstr>
      <vt:lpstr>What’s Needed</vt:lpstr>
      <vt:lpstr>How Best to Get There</vt:lpstr>
      <vt:lpstr>Critical Success Factors: Standards and Testing</vt:lpstr>
      <vt:lpstr>A Cyber Security Ecosystem Based on Standards</vt:lpstr>
      <vt:lpstr>A Global Vision for 5G Technology</vt:lpstr>
      <vt:lpstr>The Future: How Best to Get There</vt:lpstr>
      <vt:lpstr>Security is a Shared Responsibility…</vt:lpstr>
      <vt:lpstr>Shared Risk Management Responsibility for Telcos and Vendors</vt:lpstr>
      <vt:lpstr>Shared Risk Management Responsibility for Telcos and Vendors (continued)</vt:lpstr>
      <vt:lpstr>Mobile Network Security Standardisation, Audit, Test, Certification</vt:lpstr>
      <vt:lpstr>Comparison between Mobile and IT Industries</vt:lpstr>
      <vt:lpstr>Establish uniform &amp; objective global cyber security accreditation / evaluation</vt:lpstr>
      <vt:lpstr>In 2018 Huawei initiated the TSECT: Trustworthiness and Software Engineering Capability Transformation</vt:lpstr>
      <vt:lpstr>Huawei Transformation Objectives</vt:lpstr>
      <vt:lpstr>Trustworthiness Framework Development Process</vt:lpstr>
      <vt:lpstr>Example Engineering Capability Programs</vt:lpstr>
      <vt:lpstr>Summary/Conclusions</vt:lpstr>
      <vt:lpstr>Questions and Open Discussion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Zhouchuan (Luc)</dc:creator>
  <cp:lastModifiedBy>Michael Dortch</cp:lastModifiedBy>
  <cp:revision>139</cp:revision>
  <dcterms:created xsi:type="dcterms:W3CDTF">2014-09-24T01:01:53Z</dcterms:created>
  <dcterms:modified xsi:type="dcterms:W3CDTF">2020-04-07T14:05:12Z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_ms_pID_72543">
    <vt:lpwstr>(3)LnZC7oz8To7Y22xH3O/e8/X6gkcAfRUeHpPKe9auJUq9yzXFzrGV+j1DVZzgI0EDzC0+5uAn
JRM3s2IrrRCN1xLLc5QCYMfFYASWKQEv6iy1EnUE8rYaLKTG6HQjCqbkdbEQ9AilA4wlcUGp
M+k9aV/YBB7bikGlSXRZgKrcuKUoPTRW/pwdIjDDNwoeATG48Nbp4PibsYPQdwtvyHcMCRzq
oFE7OBQURzIUP5l6z3</vt:lpwstr>
  </property>
  <property fmtid="{D5CDD505-2E9C-101B-9397-08002B2CF9AE}" pid="3" name="_new_ms_pID_725431">
    <vt:lpwstr>HT427Rj6lAztVHZEJkxSciTysHWHm3pp5pN5bdc8jI+R61LnM43/Id
OJR/5SFPGpxMNY+Ik687ggiaLVMQscvYPOkYpYvR1VHcjWO8LpQ8Jk53dz+OU+dlYUxEyVKl
nYzFJYTuHXU49As1XFzB/2i2wAX+Yjn1QhbYw+qyfxCE4z7K7zPku/WWV3NPVhG2wti/wSUD
AM0CoU+WY5x1lW5yWyWZ3mYynTqhsmvMoz2Q</vt:lpwstr>
  </property>
  <property fmtid="{D5CDD505-2E9C-101B-9397-08002B2CF9AE}" pid="4" name="_new_ms_pID_725432">
    <vt:lpwstr>of/ts7Wz4tkV5CWwOAx2QBtKm6tC/Xu4PptY
e8yjtgJI/F4gvLnqMJLIFc4L3zL3adNOX5ClTsL7BprpsyLPcNPaVLnaJJkx23gviqr0Df3e
</vt:lpwstr>
  </property>
  <property fmtid="{D5CDD505-2E9C-101B-9397-08002B2CF9AE}" pid="5" name="_2015_ms_pID_725343">
    <vt:lpwstr>(3)vVkAfWK7+U0Kc1Rwr6NCdE8OHYIT21Gg3UW+HTkhY+lgqOPe2V4qMVNe0vs8ZhTwr7x9LlCv
CTd6gDX4D+rOzHSPtuKznVOqxqnHe+bXSWwHbxYN/WRsYPdkRDQ7k+rZqZCcvVydVgOlwXpj
uQ8XBnuLyn8q/kzLDbeFG6wlyGV1Ik3sUFFVq98cPIGWCpbfRWvRSP/Objle92hMKCF5+3ia
dO3xE8SimIYdkMZDZF</vt:lpwstr>
  </property>
  <property fmtid="{D5CDD505-2E9C-101B-9397-08002B2CF9AE}" pid="6" name="_2015_ms_pID_7253431">
    <vt:lpwstr>eXikhpfxruKdo8OhDmYnuuXuQ4LbHOgNxdx/N4IH5yBFrKdd91D0Fc
EXBEevojW7QKkXZcOAA72LxdaVUH7WyjQbaN4NCocS6B+PL/nek3C4HtNShT50Z2Yh30kdxH
+iiAE/UDR3SJAjw4mLw8mrAOoM0SAK0lwPz3Wq0u3jB4VFLyRZyoahcJ2yaOHib0xpHxug7Z
J3iR4Tv1NlY8Ziak8MexPVdanLMDipc+hvz1</vt:lpwstr>
  </property>
  <property fmtid="{D5CDD505-2E9C-101B-9397-08002B2CF9AE}" pid="7" name="_2015_ms_pID_7253432">
    <vt:lpwstr>wQ==</vt:lpwstr>
  </property>
  <property fmtid="{D5CDD505-2E9C-101B-9397-08002B2CF9AE}" pid="8" name="_readonly">
    <vt:lpwstr/>
  </property>
  <property fmtid="{D5CDD505-2E9C-101B-9397-08002B2CF9AE}" pid="9" name="_change">
    <vt:lpwstr/>
  </property>
  <property fmtid="{D5CDD505-2E9C-101B-9397-08002B2CF9AE}" pid="10" name="_full-control">
    <vt:lpwstr/>
  </property>
  <property fmtid="{D5CDD505-2E9C-101B-9397-08002B2CF9AE}" pid="11" name="sflag">
    <vt:lpwstr>1585594899</vt:lpwstr>
  </property>
</Properties>
</file>