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sldIdLst>
    <p:sldId id="936" r:id="rId5"/>
    <p:sldId id="921" r:id="rId6"/>
    <p:sldId id="934" r:id="rId7"/>
    <p:sldId id="922" r:id="rId8"/>
    <p:sldId id="923" r:id="rId9"/>
    <p:sldId id="932" r:id="rId10"/>
    <p:sldId id="926" r:id="rId11"/>
    <p:sldId id="937" r:id="rId12"/>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54" userDrawn="1">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B7E4"/>
    <a:srgbClr val="00B050"/>
    <a:srgbClr val="99CCFF"/>
    <a:srgbClr val="000000"/>
    <a:srgbClr val="242424"/>
    <a:srgbClr val="E1B32F"/>
    <a:srgbClr val="4EA7A3"/>
    <a:srgbClr val="AF3C25"/>
    <a:srgbClr val="E63126"/>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FEC921-EB46-42F9-B0F3-0D617387A73B}" v="4" dt="2020-07-16T08:51:43.5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16" autoAdjust="0"/>
    <p:restoredTop sz="93727" autoAdjust="0"/>
  </p:normalViewPr>
  <p:slideViewPr>
    <p:cSldViewPr snapToGrid="0" snapToObjects="1">
      <p:cViewPr varScale="1">
        <p:scale>
          <a:sx n="83" d="100"/>
          <a:sy n="83" d="100"/>
        </p:scale>
        <p:origin x="534" y="318"/>
      </p:cViewPr>
      <p:guideLst>
        <p:guide orient="horz" pos="2954"/>
        <p:guide pos="3839"/>
      </p:guideLst>
    </p:cSldViewPr>
  </p:slideViewPr>
  <p:notesTextViewPr>
    <p:cViewPr>
      <p:scale>
        <a:sx n="150" d="100"/>
        <a:sy n="150" d="100"/>
      </p:scale>
      <p:origin x="0" y="0"/>
    </p:cViewPr>
  </p:notesTextViewPr>
  <p:sorterViewPr>
    <p:cViewPr>
      <p:scale>
        <a:sx n="141" d="100"/>
        <a:sy n="141"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dley Bruce" userId="e8a4d711-ec93-4127-b5a1-517c8c5b8e65" providerId="ADAL" clId="{C8FEC921-EB46-42F9-B0F3-0D617387A73B}"/>
    <pc:docChg chg="modSld">
      <pc:chgData name="Bradley Bruce" userId="e8a4d711-ec93-4127-b5a1-517c8c5b8e65" providerId="ADAL" clId="{C8FEC921-EB46-42F9-B0F3-0D617387A73B}" dt="2020-07-16T08:51:43.470" v="177" actId="20577"/>
      <pc:docMkLst>
        <pc:docMk/>
      </pc:docMkLst>
      <pc:sldChg chg="modSp mod">
        <pc:chgData name="Bradley Bruce" userId="e8a4d711-ec93-4127-b5a1-517c8c5b8e65" providerId="ADAL" clId="{C8FEC921-EB46-42F9-B0F3-0D617387A73B}" dt="2020-07-16T08:26:07.324" v="42" actId="20577"/>
        <pc:sldMkLst>
          <pc:docMk/>
          <pc:sldMk cId="3622814770" sldId="921"/>
        </pc:sldMkLst>
        <pc:spChg chg="mod">
          <ac:chgData name="Bradley Bruce" userId="e8a4d711-ec93-4127-b5a1-517c8c5b8e65" providerId="ADAL" clId="{C8FEC921-EB46-42F9-B0F3-0D617387A73B}" dt="2020-07-16T08:26:07.324" v="42" actId="20577"/>
          <ac:spMkLst>
            <pc:docMk/>
            <pc:sldMk cId="3622814770" sldId="921"/>
            <ac:spMk id="5" creationId="{CC5C220D-B22E-4444-AFF8-72B078399660}"/>
          </ac:spMkLst>
        </pc:spChg>
      </pc:sldChg>
      <pc:sldChg chg="modSp mod">
        <pc:chgData name="Bradley Bruce" userId="e8a4d711-ec93-4127-b5a1-517c8c5b8e65" providerId="ADAL" clId="{C8FEC921-EB46-42F9-B0F3-0D617387A73B}" dt="2020-07-16T08:51:43.470" v="177" actId="20577"/>
        <pc:sldMkLst>
          <pc:docMk/>
          <pc:sldMk cId="4028484962" sldId="922"/>
        </pc:sldMkLst>
        <pc:spChg chg="mod">
          <ac:chgData name="Bradley Bruce" userId="e8a4d711-ec93-4127-b5a1-517c8c5b8e65" providerId="ADAL" clId="{C8FEC921-EB46-42F9-B0F3-0D617387A73B}" dt="2020-07-16T08:30:24.511" v="143" actId="20577"/>
          <ac:spMkLst>
            <pc:docMk/>
            <pc:sldMk cId="4028484962" sldId="922"/>
            <ac:spMk id="2" creationId="{748380F0-1811-48B0-B5AB-FB304718CEDE}"/>
          </ac:spMkLst>
        </pc:spChg>
        <pc:spChg chg="mod">
          <ac:chgData name="Bradley Bruce" userId="e8a4d711-ec93-4127-b5a1-517c8c5b8e65" providerId="ADAL" clId="{C8FEC921-EB46-42F9-B0F3-0D617387A73B}" dt="2020-07-16T08:51:43.470" v="177" actId="20577"/>
          <ac:spMkLst>
            <pc:docMk/>
            <pc:sldMk cId="4028484962" sldId="922"/>
            <ac:spMk id="5" creationId="{CC5C220D-B22E-4444-AFF8-72B078399660}"/>
          </ac:spMkLst>
        </pc:spChg>
      </pc:sldChg>
      <pc:sldChg chg="modSp mod">
        <pc:chgData name="Bradley Bruce" userId="e8a4d711-ec93-4127-b5a1-517c8c5b8e65" providerId="ADAL" clId="{C8FEC921-EB46-42F9-B0F3-0D617387A73B}" dt="2020-07-16T08:29:11.945" v="130" actId="6549"/>
        <pc:sldMkLst>
          <pc:docMk/>
          <pc:sldMk cId="2256996579" sldId="923"/>
        </pc:sldMkLst>
        <pc:spChg chg="mod">
          <ac:chgData name="Bradley Bruce" userId="e8a4d711-ec93-4127-b5a1-517c8c5b8e65" providerId="ADAL" clId="{C8FEC921-EB46-42F9-B0F3-0D617387A73B}" dt="2020-07-16T08:29:11.945" v="130" actId="6549"/>
          <ac:spMkLst>
            <pc:docMk/>
            <pc:sldMk cId="2256996579" sldId="923"/>
            <ac:spMk id="15" creationId="{6BF26771-E473-407C-A20A-42BA12FB19E1}"/>
          </ac:spMkLst>
        </pc:spChg>
      </pc:sldChg>
      <pc:sldChg chg="modSp mod">
        <pc:chgData name="Bradley Bruce" userId="e8a4d711-ec93-4127-b5a1-517c8c5b8e65" providerId="ADAL" clId="{C8FEC921-EB46-42F9-B0F3-0D617387A73B}" dt="2020-07-16T08:27:29.836" v="102" actId="20577"/>
        <pc:sldMkLst>
          <pc:docMk/>
          <pc:sldMk cId="2909200029" sldId="934"/>
        </pc:sldMkLst>
        <pc:spChg chg="mod">
          <ac:chgData name="Bradley Bruce" userId="e8a4d711-ec93-4127-b5a1-517c8c5b8e65" providerId="ADAL" clId="{C8FEC921-EB46-42F9-B0F3-0D617387A73B}" dt="2020-07-16T08:27:29.836" v="102" actId="20577"/>
          <ac:spMkLst>
            <pc:docMk/>
            <pc:sldMk cId="2909200029" sldId="934"/>
            <ac:spMk id="15" creationId="{6BF26771-E473-407C-A20A-42BA12FB19E1}"/>
          </ac:spMkLst>
        </pc:spChg>
      </pc:sldChg>
      <pc:sldChg chg="modSp mod">
        <pc:chgData name="Bradley Bruce" userId="e8a4d711-ec93-4127-b5a1-517c8c5b8e65" providerId="ADAL" clId="{C8FEC921-EB46-42F9-B0F3-0D617387A73B}" dt="2020-07-16T08:29:49.298" v="133" actId="1076"/>
        <pc:sldMkLst>
          <pc:docMk/>
          <pc:sldMk cId="3024770387" sldId="937"/>
        </pc:sldMkLst>
        <pc:picChg chg="mod">
          <ac:chgData name="Bradley Bruce" userId="e8a4d711-ec93-4127-b5a1-517c8c5b8e65" providerId="ADAL" clId="{C8FEC921-EB46-42F9-B0F3-0D617387A73B}" dt="2020-07-16T08:29:49.298" v="133" actId="1076"/>
          <ac:picMkLst>
            <pc:docMk/>
            <pc:sldMk cId="3024770387" sldId="937"/>
            <ac:picMk id="2" creationId="{4834F6B9-935F-4484-9D98-426B27528A08}"/>
          </ac:picMkLst>
        </pc:picChg>
        <pc:picChg chg="mod">
          <ac:chgData name="Bradley Bruce" userId="e8a4d711-ec93-4127-b5a1-517c8c5b8e65" providerId="ADAL" clId="{C8FEC921-EB46-42F9-B0F3-0D617387A73B}" dt="2020-07-16T08:29:41.241" v="131" actId="14100"/>
          <ac:picMkLst>
            <pc:docMk/>
            <pc:sldMk cId="3024770387" sldId="937"/>
            <ac:picMk id="3" creationId="{03E0DC00-9E59-479C-B02B-56F6636FBF4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92AEB350-80C3-AD47-853B-1B453C3F27A3}" type="datetimeFigureOut">
              <a:rPr lang="en-US" smtClean="0"/>
              <a:t>7/16/2020</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9E99962B-9F38-2947-9C88-162CECE32441}" type="slidenum">
              <a:rPr lang="en-US" smtClean="0"/>
              <a:t>‹#›</a:t>
            </a:fld>
            <a:endParaRPr lang="en-US"/>
          </a:p>
        </p:txBody>
      </p:sp>
    </p:spTree>
    <p:extLst>
      <p:ext uri="{BB962C8B-B14F-4D97-AF65-F5344CB8AC3E}">
        <p14:creationId xmlns:p14="http://schemas.microsoft.com/office/powerpoint/2010/main" val="1876962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9E99962B-9F38-2947-9C88-162CECE32441}" type="slidenum">
              <a:rPr lang="en-US" smtClean="0"/>
              <a:t>1</a:t>
            </a:fld>
            <a:endParaRPr lang="en-US"/>
          </a:p>
        </p:txBody>
      </p:sp>
    </p:spTree>
    <p:extLst>
      <p:ext uri="{BB962C8B-B14F-4D97-AF65-F5344CB8AC3E}">
        <p14:creationId xmlns:p14="http://schemas.microsoft.com/office/powerpoint/2010/main" val="1897811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9962B-9F38-2947-9C88-162CECE324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0057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7A2CBF-524D-D44F-AAAF-665625CF4D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9742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9962B-9F38-2947-9C88-162CECE324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3220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7A2CBF-524D-D44F-AAAF-665625CF4D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6874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7A2CBF-524D-D44F-AAAF-665625CF4D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6700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7A2CBF-524D-D44F-AAAF-665625CF4D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0593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7A2CBF-524D-D44F-AAAF-665625CF4D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56627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3ACFA6B-B273-AC40-B7F8-6EA98F17261F}"/>
              </a:ext>
            </a:extLst>
          </p:cNvPr>
          <p:cNvPicPr>
            <a:picLocks noChangeAspect="1"/>
          </p:cNvPicPr>
          <p:nvPr userDrawn="1"/>
        </p:nvPicPr>
        <p:blipFill>
          <a:blip r:embed="rId2">
            <a:alphaModFix amt="4000"/>
          </a:blip>
          <a:stretch>
            <a:fillRect/>
          </a:stretch>
        </p:blipFill>
        <p:spPr>
          <a:xfrm>
            <a:off x="6657995" y="-1656678"/>
            <a:ext cx="6858000" cy="6858000"/>
          </a:xfrm>
          <a:prstGeom prst="rect">
            <a:avLst/>
          </a:prstGeom>
        </p:spPr>
      </p:pic>
      <p:sp>
        <p:nvSpPr>
          <p:cNvPr id="9" name="Rectangle 8"/>
          <p:cNvSpPr/>
          <p:nvPr userDrawn="1"/>
        </p:nvSpPr>
        <p:spPr>
          <a:xfrm>
            <a:off x="2856000" y="3429000"/>
            <a:ext cx="6480000" cy="144000"/>
          </a:xfrm>
          <a:prstGeom prst="rect">
            <a:avLst/>
          </a:prstGeom>
          <a:gradFill>
            <a:gsLst>
              <a:gs pos="0">
                <a:srgbClr val="32BFE8"/>
              </a:gs>
              <a:gs pos="100000">
                <a:srgbClr val="3ABAA8"/>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3600" dirty="0">
              <a:solidFill>
                <a:schemeClr val="bg1"/>
              </a:solidFill>
              <a:latin typeface="Avenir LT Std 45 Book" panose="020B0502020203020204" pitchFamily="34" charset="0"/>
              <a:ea typeface="Avenir Book" charset="0"/>
              <a:cs typeface="Avenir Book" charset="0"/>
            </a:endParaRPr>
          </a:p>
        </p:txBody>
      </p:sp>
      <p:sp>
        <p:nvSpPr>
          <p:cNvPr id="2" name="Title 1"/>
          <p:cNvSpPr>
            <a:spLocks noGrp="1"/>
          </p:cNvSpPr>
          <p:nvPr>
            <p:ph type="ctrTitle"/>
          </p:nvPr>
        </p:nvSpPr>
        <p:spPr>
          <a:xfrm>
            <a:off x="2856000" y="2750466"/>
            <a:ext cx="6480000" cy="678534"/>
          </a:xfrm>
          <a:prstGeom prst="rect">
            <a:avLst/>
          </a:prstGeom>
        </p:spPr>
        <p:txBody>
          <a:bodyPr anchor="ctr" anchorCtr="0">
            <a:noAutofit/>
          </a:bodyPr>
          <a:lstStyle>
            <a:lvl1pPr algn="ctr">
              <a:defRPr sz="3200" b="0" i="0">
                <a:solidFill>
                  <a:schemeClr val="tx1">
                    <a:lumMod val="85000"/>
                    <a:lumOff val="15000"/>
                  </a:schemeClr>
                </a:solidFill>
                <a:latin typeface="Avenir Medium" panose="02000503020000020003" pitchFamily="2" charset="0"/>
                <a:ea typeface="Avenir Medium" panose="02000503020000020003" pitchFamily="2" charset="0"/>
                <a:cs typeface="Avenir Medium" panose="02000503020000020003" pitchFamily="2" charset="0"/>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3C5B1803-BB1F-4E4B-8B1D-370F6455848E}"/>
              </a:ext>
            </a:extLst>
          </p:cNvPr>
          <p:cNvPicPr>
            <a:picLocks noChangeAspect="1"/>
          </p:cNvPicPr>
          <p:nvPr userDrawn="1"/>
        </p:nvPicPr>
        <p:blipFill>
          <a:blip r:embed="rId3"/>
          <a:stretch>
            <a:fillRect/>
          </a:stretch>
        </p:blipFill>
        <p:spPr>
          <a:xfrm>
            <a:off x="5582230" y="878021"/>
            <a:ext cx="1027540" cy="1271791"/>
          </a:xfrm>
          <a:prstGeom prst="rect">
            <a:avLst/>
          </a:prstGeom>
        </p:spPr>
      </p:pic>
    </p:spTree>
    <p:extLst>
      <p:ext uri="{BB962C8B-B14F-4D97-AF65-F5344CB8AC3E}">
        <p14:creationId xmlns:p14="http://schemas.microsoft.com/office/powerpoint/2010/main" val="42064824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43DEA6-1135-B549-B3F6-AF05D22899FC}"/>
              </a:ext>
            </a:extLst>
          </p:cNvPr>
          <p:cNvPicPr>
            <a:picLocks noChangeAspect="1"/>
          </p:cNvPicPr>
          <p:nvPr userDrawn="1"/>
        </p:nvPicPr>
        <p:blipFill>
          <a:blip r:embed="rId2">
            <a:alphaModFix amt="4000"/>
          </a:blip>
          <a:stretch>
            <a:fillRect/>
          </a:stretch>
        </p:blipFill>
        <p:spPr>
          <a:xfrm>
            <a:off x="6657995" y="-1656678"/>
            <a:ext cx="6858000" cy="6858000"/>
          </a:xfrm>
          <a:prstGeom prst="rect">
            <a:avLst/>
          </a:prstGeom>
        </p:spPr>
      </p:pic>
      <p:sp>
        <p:nvSpPr>
          <p:cNvPr id="9" name="Rectangle 8"/>
          <p:cNvSpPr/>
          <p:nvPr userDrawn="1"/>
        </p:nvSpPr>
        <p:spPr>
          <a:xfrm>
            <a:off x="1019175" y="862838"/>
            <a:ext cx="6406304" cy="144000"/>
          </a:xfrm>
          <a:prstGeom prst="rect">
            <a:avLst/>
          </a:prstGeom>
          <a:gradFill>
            <a:gsLst>
              <a:gs pos="0">
                <a:srgbClr val="32BFE8"/>
              </a:gs>
              <a:gs pos="100000">
                <a:srgbClr val="3ABAA8"/>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3600" dirty="0">
              <a:solidFill>
                <a:schemeClr val="bg1"/>
              </a:solidFill>
              <a:latin typeface="Avenir LT Std 45 Book" panose="020B0502020203020204" pitchFamily="34" charset="0"/>
              <a:ea typeface="Avenir Book" charset="0"/>
              <a:cs typeface="Avenir Book" charset="0"/>
            </a:endParaRPr>
          </a:p>
        </p:txBody>
      </p:sp>
      <p:sp>
        <p:nvSpPr>
          <p:cNvPr id="2" name="Title 1"/>
          <p:cNvSpPr>
            <a:spLocks noGrp="1"/>
          </p:cNvSpPr>
          <p:nvPr>
            <p:ph type="ctrTitle"/>
          </p:nvPr>
        </p:nvSpPr>
        <p:spPr>
          <a:xfrm>
            <a:off x="1019175" y="276107"/>
            <a:ext cx="6653161" cy="616849"/>
          </a:xfrm>
          <a:prstGeom prst="rect">
            <a:avLst/>
          </a:prstGeom>
        </p:spPr>
        <p:txBody>
          <a:bodyPr anchor="ctr" anchorCtr="0">
            <a:noAutofit/>
          </a:bodyPr>
          <a:lstStyle>
            <a:lvl1pPr algn="l">
              <a:defRPr sz="2800" b="0" i="0">
                <a:solidFill>
                  <a:schemeClr val="tx1">
                    <a:lumMod val="85000"/>
                    <a:lumOff val="15000"/>
                  </a:schemeClr>
                </a:solidFill>
                <a:latin typeface="Avenir Medium" panose="02000503020000020003" pitchFamily="2" charset="0"/>
                <a:ea typeface="Avenir Medium" panose="02000503020000020003" pitchFamily="2" charset="0"/>
                <a:cs typeface="Avenir Medium" panose="02000503020000020003" pitchFamily="2" charset="0"/>
              </a:defRPr>
            </a:lvl1pPr>
          </a:lstStyle>
          <a:p>
            <a:r>
              <a:rPr lang="en-US" dirty="0"/>
              <a:t>Click to edit Master title style</a:t>
            </a:r>
            <a:endParaRPr lang="en-GB" dirty="0"/>
          </a:p>
        </p:txBody>
      </p:sp>
      <p:pic>
        <p:nvPicPr>
          <p:cNvPr id="4" name="Picture 3">
            <a:extLst>
              <a:ext uri="{FF2B5EF4-FFF2-40B4-BE49-F238E27FC236}">
                <a16:creationId xmlns:a16="http://schemas.microsoft.com/office/drawing/2014/main" id="{2BDC27F7-E1C4-E647-8031-24D651459B7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8985" y="6195264"/>
            <a:ext cx="1751683" cy="519957"/>
          </a:xfrm>
          <a:prstGeom prst="rect">
            <a:avLst/>
          </a:prstGeom>
        </p:spPr>
      </p:pic>
    </p:spTree>
    <p:extLst>
      <p:ext uri="{BB962C8B-B14F-4D97-AF65-F5344CB8AC3E}">
        <p14:creationId xmlns:p14="http://schemas.microsoft.com/office/powerpoint/2010/main" val="2546755801"/>
      </p:ext>
    </p:extLst>
  </p:cSld>
  <p:clrMapOvr>
    <a:masterClrMapping/>
  </p:clrMapOvr>
  <p:extLst>
    <p:ext uri="{DCECCB84-F9BA-43D5-87BE-67443E8EF086}">
      <p15:sldGuideLst xmlns:p15="http://schemas.microsoft.com/office/powerpoint/2012/main">
        <p15:guide id="1" pos="642">
          <p15:clr>
            <a:srgbClr val="FBAE40"/>
          </p15:clr>
        </p15:guide>
        <p15:guide id="2" pos="7038">
          <p15:clr>
            <a:srgbClr val="FBAE40"/>
          </p15:clr>
        </p15:guide>
        <p15:guide id="3" orient="horz" pos="436">
          <p15:clr>
            <a:srgbClr val="FBAE40"/>
          </p15:clr>
        </p15:guide>
        <p15:guide id="4" orient="horz" pos="386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055BE8-01AD-4EF2-805D-3CD428CD7A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0618" y="6390138"/>
            <a:ext cx="1379346" cy="270000"/>
          </a:xfrm>
          <a:prstGeom prst="rect">
            <a:avLst/>
          </a:prstGeom>
        </p:spPr>
      </p:pic>
      <p:pic>
        <p:nvPicPr>
          <p:cNvPr id="4" name="Picture 3">
            <a:extLst>
              <a:ext uri="{FF2B5EF4-FFF2-40B4-BE49-F238E27FC236}">
                <a16:creationId xmlns:a16="http://schemas.microsoft.com/office/drawing/2014/main" id="{B9B308AC-9809-4F03-9A84-AC3FB051E57A}"/>
              </a:ext>
            </a:extLst>
          </p:cNvPr>
          <p:cNvPicPr>
            <a:picLocks noChangeAspect="1"/>
          </p:cNvPicPr>
          <p:nvPr userDrawn="1"/>
        </p:nvPicPr>
        <p:blipFill>
          <a:blip r:embed="rId3">
            <a:alphaModFix amt="4000"/>
          </a:blip>
          <a:stretch>
            <a:fillRect/>
          </a:stretch>
        </p:blipFill>
        <p:spPr>
          <a:xfrm>
            <a:off x="6657995" y="-1656678"/>
            <a:ext cx="6858000" cy="6858000"/>
          </a:xfrm>
          <a:prstGeom prst="rect">
            <a:avLst/>
          </a:prstGeom>
        </p:spPr>
      </p:pic>
    </p:spTree>
    <p:extLst>
      <p:ext uri="{BB962C8B-B14F-4D97-AF65-F5344CB8AC3E}">
        <p14:creationId xmlns:p14="http://schemas.microsoft.com/office/powerpoint/2010/main" val="1498990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055BE8-01AD-4EF2-805D-3CD428CD7A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0618" y="6390138"/>
            <a:ext cx="1379346" cy="270000"/>
          </a:xfrm>
          <a:prstGeom prst="rect">
            <a:avLst/>
          </a:prstGeom>
        </p:spPr>
      </p:pic>
    </p:spTree>
    <p:extLst>
      <p:ext uri="{BB962C8B-B14F-4D97-AF65-F5344CB8AC3E}">
        <p14:creationId xmlns:p14="http://schemas.microsoft.com/office/powerpoint/2010/main" val="31434298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8F0CB8-55E4-E84F-9A01-94D0D6A16458}" type="datetimeFigureOut">
              <a:rPr lang="en-US" smtClean="0"/>
              <a:t>7/16/2020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B453E4-1B85-2546-BF45-D89DA9F1F0B9}" type="slidenum">
              <a:rPr lang="en-US" smtClean="0"/>
              <a:t>‹#›</a:t>
            </a:fld>
            <a:endParaRPr lang="en-US"/>
          </a:p>
        </p:txBody>
      </p:sp>
    </p:spTree>
    <p:extLst>
      <p:ext uri="{BB962C8B-B14F-4D97-AF65-F5344CB8AC3E}">
        <p14:creationId xmlns:p14="http://schemas.microsoft.com/office/powerpoint/2010/main" val="747233780"/>
      </p:ext>
    </p:extLst>
  </p:cSld>
  <p:clrMap bg1="lt1" tx1="dk1" bg2="lt2" tx2="dk2" accent1="accent1" accent2="accent2" accent3="accent3" accent4="accent4" accent5="accent5" accent6="accent6" hlink="hlink" folHlink="folHlink"/>
  <p:sldLayoutIdLst>
    <p:sldLayoutId id="2147483685" r:id="rId1"/>
    <p:sldLayoutId id="2147483683" r:id="rId2"/>
    <p:sldLayoutId id="2147483669" r:id="rId3"/>
    <p:sldLayoutId id="214748368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www.openblend.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app.openblendmethod.co.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members@openblendmethod.co.uk" TargetMode="External"/><Relationship Id="rId4" Type="http://schemas.openxmlformats.org/officeDocument/2006/relationships/hyperlink" Target="http://www.openblend.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app.openblendmethod.co.u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AC7C5-422D-42A4-A09D-AD31065D25CA}"/>
              </a:ext>
            </a:extLst>
          </p:cNvPr>
          <p:cNvSpPr>
            <a:spLocks noGrp="1"/>
          </p:cNvSpPr>
          <p:nvPr>
            <p:ph type="ctrTitle"/>
          </p:nvPr>
        </p:nvSpPr>
        <p:spPr/>
        <p:txBody>
          <a:bodyPr/>
          <a:lstStyle/>
          <a:p>
            <a:r>
              <a:rPr lang="en-US" dirty="0">
                <a:latin typeface="Avenir LT Std 45 Book" panose="020B0502020203020204" pitchFamily="34" charset="0"/>
              </a:rPr>
              <a:t>Launch comms</a:t>
            </a:r>
            <a:endParaRPr lang="en-GB" dirty="0">
              <a:latin typeface="Avenir LT Std 45 Book" panose="020B0502020203020204" pitchFamily="34" charset="0"/>
            </a:endParaRPr>
          </a:p>
        </p:txBody>
      </p:sp>
    </p:spTree>
    <p:extLst>
      <p:ext uri="{BB962C8B-B14F-4D97-AF65-F5344CB8AC3E}">
        <p14:creationId xmlns:p14="http://schemas.microsoft.com/office/powerpoint/2010/main" val="2848066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8380F0-1811-48B0-B5AB-FB304718CEDE}"/>
              </a:ext>
            </a:extLst>
          </p:cNvPr>
          <p:cNvSpPr txBox="1"/>
          <p:nvPr/>
        </p:nvSpPr>
        <p:spPr>
          <a:xfrm>
            <a:off x="633253" y="1356228"/>
            <a:ext cx="5230805" cy="58477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GB" sz="1600" b="1" dirty="0">
                <a:solidFill>
                  <a:prstClr val="black"/>
                </a:solidFill>
                <a:latin typeface="Avenir LT Std 45 Book" panose="020B0502020203020204" pitchFamily="34" charset="0"/>
              </a:rPr>
              <a:t>Example: Internal sponsor/PEL announcement (right) &amp; FAQ attachment (below)</a:t>
            </a:r>
            <a:endParaRPr lang="en-GB" sz="9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13B28D2-20D9-433D-8B36-730D23631BAD}"/>
              </a:ext>
            </a:extLst>
          </p:cNvPr>
          <p:cNvPicPr>
            <a:picLocks noChangeAspect="1"/>
          </p:cNvPicPr>
          <p:nvPr/>
        </p:nvPicPr>
        <p:blipFill>
          <a:blip r:embed="rId3"/>
          <a:stretch>
            <a:fillRect/>
          </a:stretch>
        </p:blipFill>
        <p:spPr>
          <a:xfrm>
            <a:off x="6020844" y="1332791"/>
            <a:ext cx="5797757" cy="4900028"/>
          </a:xfrm>
          <a:prstGeom prst="rect">
            <a:avLst/>
          </a:prstGeom>
          <a:ln w="6350">
            <a:solidFill>
              <a:schemeClr val="tx1"/>
            </a:solidFill>
          </a:ln>
          <a:effectLst>
            <a:outerShdw blurRad="50800" dist="38100" dir="8100000" algn="tr" rotWithShape="0">
              <a:prstClr val="black">
                <a:alpha val="40000"/>
              </a:prstClr>
            </a:outerShdw>
          </a:effectLst>
        </p:spPr>
      </p:pic>
      <p:sp>
        <p:nvSpPr>
          <p:cNvPr id="4" name="Rectangle 3">
            <a:extLst>
              <a:ext uri="{FF2B5EF4-FFF2-40B4-BE49-F238E27FC236}">
                <a16:creationId xmlns:a16="http://schemas.microsoft.com/office/drawing/2014/main" id="{3B1B9E4E-0758-4B59-B4E7-35D21188F4CC}"/>
              </a:ext>
            </a:extLst>
          </p:cNvPr>
          <p:cNvSpPr/>
          <p:nvPr/>
        </p:nvSpPr>
        <p:spPr>
          <a:xfrm>
            <a:off x="6085601" y="1356228"/>
            <a:ext cx="5657844" cy="4792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CC5C220D-B22E-4444-AFF8-72B078399660}"/>
              </a:ext>
            </a:extLst>
          </p:cNvPr>
          <p:cNvSpPr txBox="1"/>
          <p:nvPr/>
        </p:nvSpPr>
        <p:spPr>
          <a:xfrm>
            <a:off x="6085601" y="1397536"/>
            <a:ext cx="5657844" cy="4770537"/>
          </a:xfrm>
          <a:prstGeom prst="rect">
            <a:avLst/>
          </a:prstGeom>
          <a:noFill/>
        </p:spPr>
        <p:txBody>
          <a:bodyPr wrap="square" rtlCol="0">
            <a:spAutoFit/>
          </a:bodyPr>
          <a:lstStyle/>
          <a:p>
            <a:r>
              <a:rPr lang="en-GB" sz="800" dirty="0"/>
              <a:t>Hi All,</a:t>
            </a:r>
          </a:p>
          <a:p>
            <a:r>
              <a:rPr lang="en-GB" sz="800" dirty="0"/>
              <a:t> </a:t>
            </a:r>
          </a:p>
          <a:p>
            <a:r>
              <a:rPr lang="en-GB" sz="800" dirty="0"/>
              <a:t>We are passionate about providing the best working environment possible and dedicated to helping everyone develop their careers here at &lt;company name&gt;.</a:t>
            </a:r>
          </a:p>
          <a:p>
            <a:r>
              <a:rPr lang="en-GB" sz="800" dirty="0"/>
              <a:t> </a:t>
            </a:r>
          </a:p>
          <a:p>
            <a:r>
              <a:rPr lang="en-GB" sz="800" dirty="0"/>
              <a:t>You may have already heard that we are introducing a new tool called </a:t>
            </a:r>
            <a:r>
              <a:rPr lang="en-GB" sz="800" dirty="0">
                <a:hlinkClick r:id="rId4"/>
              </a:rPr>
              <a:t>OpenBlend</a:t>
            </a:r>
            <a:r>
              <a:rPr lang="en-GB" sz="800" dirty="0"/>
              <a:t> – a tool designed to help you to have more structured and positive one-to-one conversations around:</a:t>
            </a:r>
          </a:p>
          <a:p>
            <a:pPr lvl="0"/>
            <a:r>
              <a:rPr lang="en-GB" sz="800" dirty="0"/>
              <a:t>Key drivers and motivators (Blend)</a:t>
            </a:r>
          </a:p>
          <a:p>
            <a:pPr lvl="0"/>
            <a:r>
              <a:rPr lang="en-GB" sz="800" dirty="0"/>
              <a:t>Objectives</a:t>
            </a:r>
          </a:p>
          <a:p>
            <a:pPr lvl="0"/>
            <a:r>
              <a:rPr lang="en-GB" sz="800" dirty="0"/>
              <a:t>Wellbeing</a:t>
            </a:r>
          </a:p>
          <a:p>
            <a:r>
              <a:rPr lang="en-GB" sz="800" dirty="0"/>
              <a:t>It will really add value to your one-to-ones, making them more specific and actionable, and importantly, ensure you are supported to have the right conversations to thrive at work. Take a look at the attached for more information.</a:t>
            </a:r>
          </a:p>
          <a:p>
            <a:r>
              <a:rPr lang="en-GB" sz="800" i="1" dirty="0"/>
              <a:t> </a:t>
            </a:r>
            <a:endParaRPr lang="en-GB" sz="800" dirty="0"/>
          </a:p>
          <a:p>
            <a:r>
              <a:rPr lang="en-GB" sz="800" b="1" i="1" dirty="0"/>
              <a:t>What happens next?</a:t>
            </a:r>
            <a:endParaRPr lang="en-GB" sz="800" dirty="0"/>
          </a:p>
          <a:p>
            <a:pPr lvl="0"/>
            <a:r>
              <a:rPr lang="en-GB" sz="800" dirty="0"/>
              <a:t>Managers will attend a workshop on XXXX to learn coaching and leadership skills, plus how to use the tool</a:t>
            </a:r>
          </a:p>
          <a:p>
            <a:pPr lvl="0"/>
            <a:r>
              <a:rPr lang="en-GB" sz="800" dirty="0"/>
              <a:t>You will all receive an email from Open Blend asking you to register and complete your personal Blend profile; what is most important to you in your work and home life</a:t>
            </a:r>
          </a:p>
          <a:p>
            <a:pPr lvl="0"/>
            <a:r>
              <a:rPr lang="en-GB" sz="800" dirty="0"/>
              <a:t>You will also receive an email asking you to answer 4 questions about your current one-to-ones; </a:t>
            </a:r>
            <a:r>
              <a:rPr lang="en-US" sz="800" dirty="0"/>
              <a:t>this will help us to set a benchmark on key areas before we start using Open Blend</a:t>
            </a:r>
            <a:endParaRPr lang="en-GB" sz="800" dirty="0"/>
          </a:p>
          <a:p>
            <a:endParaRPr lang="en-GB" sz="800" b="1" i="1" dirty="0"/>
          </a:p>
          <a:p>
            <a:r>
              <a:rPr lang="en-GB" sz="800" b="1" i="1" dirty="0"/>
              <a:t>What to expect</a:t>
            </a:r>
            <a:endParaRPr lang="en-GB" sz="800" dirty="0"/>
          </a:p>
          <a:p>
            <a:pPr lvl="0"/>
            <a:r>
              <a:rPr lang="en-GB" sz="800" dirty="0"/>
              <a:t>During registration you’ll be asked about your key drivers (Blend) and your wellbeing – happiness, confidence, and stress management</a:t>
            </a:r>
          </a:p>
          <a:p>
            <a:pPr lvl="0"/>
            <a:r>
              <a:rPr lang="en-GB" sz="800" dirty="0"/>
              <a:t>This information and how you have scored them will populate your personal dashboard and be used in your one-to-one sessions with you and your manager. Nobody else will have access to your individual data</a:t>
            </a:r>
          </a:p>
          <a:p>
            <a:pPr lvl="0"/>
            <a:r>
              <a:rPr lang="en-GB" sz="800" dirty="0"/>
              <a:t>It’s purely designed to help guide a productive conversation and support you to move towards feeling fulfilled in each area. Your manager will be trained in coaching skills to help you with this</a:t>
            </a:r>
          </a:p>
          <a:p>
            <a:pPr lvl="0"/>
            <a:r>
              <a:rPr lang="en-GB" sz="800" dirty="0"/>
              <a:t>You will be in control of what you want to talk about with your manager and if you don’t want to cover a certain area of your wellbeing or Blend, you don’t have to</a:t>
            </a:r>
          </a:p>
          <a:p>
            <a:pPr lvl="0"/>
            <a:r>
              <a:rPr lang="en-GB" sz="800" dirty="0"/>
              <a:t>Open Blend is to be used monthly at minimum, but you can check in more frequently as needed. The tool is designed to be flexible and you can talk about some or all areas of the tool during each session</a:t>
            </a:r>
          </a:p>
          <a:p>
            <a:r>
              <a:rPr lang="en-GB" sz="800" dirty="0"/>
              <a:t> </a:t>
            </a:r>
          </a:p>
          <a:p>
            <a:r>
              <a:rPr lang="en-GB" sz="800" b="1" i="1" dirty="0"/>
              <a:t>What’s in it for me?</a:t>
            </a:r>
            <a:endParaRPr lang="en-GB" sz="800" dirty="0"/>
          </a:p>
          <a:p>
            <a:r>
              <a:rPr lang="en-GB" sz="800" b="1" dirty="0"/>
              <a:t>97%</a:t>
            </a:r>
            <a:r>
              <a:rPr lang="en-GB" sz="800" dirty="0"/>
              <a:t> of users say that using OpenBlend has had a positive impact on their wellbeing</a:t>
            </a:r>
          </a:p>
          <a:p>
            <a:r>
              <a:rPr lang="en-GB" sz="800" b="1" dirty="0"/>
              <a:t>89%</a:t>
            </a:r>
            <a:r>
              <a:rPr lang="en-GB" sz="800" dirty="0"/>
              <a:t> are more engaged with their job</a:t>
            </a:r>
          </a:p>
          <a:p>
            <a:r>
              <a:rPr lang="en-GB" sz="800" b="1" dirty="0"/>
              <a:t>83%</a:t>
            </a:r>
            <a:r>
              <a:rPr lang="en-GB" sz="800" dirty="0"/>
              <a:t> feel more connected to their manager</a:t>
            </a:r>
          </a:p>
          <a:p>
            <a:r>
              <a:rPr lang="en-GB" sz="800" dirty="0"/>
              <a:t> </a:t>
            </a:r>
          </a:p>
          <a:p>
            <a:r>
              <a:rPr lang="en-GB" sz="800" dirty="0"/>
              <a:t>We hope you’ll enjoy using OpenBlend and start seeing the benefits quickly. If you have any questions at all, please contact XXXX</a:t>
            </a:r>
          </a:p>
        </p:txBody>
      </p:sp>
      <p:pic>
        <p:nvPicPr>
          <p:cNvPr id="3" name="Picture 2">
            <a:extLst>
              <a:ext uri="{FF2B5EF4-FFF2-40B4-BE49-F238E27FC236}">
                <a16:creationId xmlns:a16="http://schemas.microsoft.com/office/drawing/2014/main" id="{281072C9-C0A5-47F9-9B69-845E951E03CE}"/>
              </a:ext>
            </a:extLst>
          </p:cNvPr>
          <p:cNvPicPr>
            <a:picLocks noChangeAspect="1"/>
          </p:cNvPicPr>
          <p:nvPr/>
        </p:nvPicPr>
        <p:blipFill rotWithShape="1">
          <a:blip r:embed="rId5"/>
          <a:srcRect l="6826" r="6439"/>
          <a:stretch/>
        </p:blipFill>
        <p:spPr>
          <a:xfrm>
            <a:off x="512484" y="2397610"/>
            <a:ext cx="4799900" cy="3490152"/>
          </a:xfrm>
          <a:prstGeom prst="rect">
            <a:avLst/>
          </a:prstGeom>
          <a:ln>
            <a:solidFill>
              <a:schemeClr val="bg2">
                <a:lumMod val="90000"/>
              </a:schemeClr>
            </a:solidFill>
          </a:ln>
        </p:spPr>
      </p:pic>
      <p:sp>
        <p:nvSpPr>
          <p:cNvPr id="8" name="Title 7">
            <a:extLst>
              <a:ext uri="{FF2B5EF4-FFF2-40B4-BE49-F238E27FC236}">
                <a16:creationId xmlns:a16="http://schemas.microsoft.com/office/drawing/2014/main" id="{263D5A8C-07FE-4DBE-89F4-668BACB25602}"/>
              </a:ext>
            </a:extLst>
          </p:cNvPr>
          <p:cNvSpPr>
            <a:spLocks noGrp="1"/>
          </p:cNvSpPr>
          <p:nvPr>
            <p:ph type="ctrTitle"/>
          </p:nvPr>
        </p:nvSpPr>
        <p:spPr/>
        <p:txBody>
          <a:bodyPr/>
          <a:lstStyle/>
          <a:p>
            <a:pPr algn="l"/>
            <a:r>
              <a:rPr lang="en-GB" sz="2800" dirty="0"/>
              <a:t>Example launch email to all</a:t>
            </a:r>
          </a:p>
        </p:txBody>
      </p:sp>
    </p:spTree>
    <p:extLst>
      <p:ext uri="{BB962C8B-B14F-4D97-AF65-F5344CB8AC3E}">
        <p14:creationId xmlns:p14="http://schemas.microsoft.com/office/powerpoint/2010/main" val="3622814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40766C2-5E04-4773-9C68-D9AC7DD96745}"/>
              </a:ext>
            </a:extLst>
          </p:cNvPr>
          <p:cNvGrpSpPr/>
          <p:nvPr/>
        </p:nvGrpSpPr>
        <p:grpSpPr>
          <a:xfrm>
            <a:off x="4583502" y="1164211"/>
            <a:ext cx="6752239" cy="5023140"/>
            <a:chOff x="4256828" y="1178394"/>
            <a:chExt cx="6490303" cy="4501211"/>
          </a:xfrm>
        </p:grpSpPr>
        <p:pic>
          <p:nvPicPr>
            <p:cNvPr id="10" name="Picture 9">
              <a:extLst>
                <a:ext uri="{FF2B5EF4-FFF2-40B4-BE49-F238E27FC236}">
                  <a16:creationId xmlns:a16="http://schemas.microsoft.com/office/drawing/2014/main" id="{3E375FA6-4618-4638-B917-91A4DB55A2C3}"/>
                </a:ext>
              </a:extLst>
            </p:cNvPr>
            <p:cNvPicPr>
              <a:picLocks noChangeAspect="1"/>
            </p:cNvPicPr>
            <p:nvPr/>
          </p:nvPicPr>
          <p:blipFill>
            <a:blip r:embed="rId3"/>
            <a:stretch>
              <a:fillRect/>
            </a:stretch>
          </p:blipFill>
          <p:spPr>
            <a:xfrm>
              <a:off x="4256828" y="1178394"/>
              <a:ext cx="6490303" cy="4501211"/>
            </a:xfrm>
            <a:prstGeom prst="rect">
              <a:avLst/>
            </a:prstGeom>
            <a:ln w="6350">
              <a:solidFill>
                <a:schemeClr val="tx1"/>
              </a:solidFill>
            </a:ln>
            <a:effectLst>
              <a:outerShdw blurRad="50800" dist="38100" dir="8100000" algn="tr" rotWithShape="0">
                <a:prstClr val="black">
                  <a:alpha val="40000"/>
                </a:prstClr>
              </a:outerShdw>
            </a:effectLst>
          </p:spPr>
        </p:pic>
        <p:sp>
          <p:nvSpPr>
            <p:cNvPr id="17" name="Rectangle 16">
              <a:extLst>
                <a:ext uri="{FF2B5EF4-FFF2-40B4-BE49-F238E27FC236}">
                  <a16:creationId xmlns:a16="http://schemas.microsoft.com/office/drawing/2014/main" id="{F71A3E70-4BCF-400A-82A4-C2F283ABEE0D}"/>
                </a:ext>
              </a:extLst>
            </p:cNvPr>
            <p:cNvSpPr/>
            <p:nvPr/>
          </p:nvSpPr>
          <p:spPr>
            <a:xfrm>
              <a:off x="4286026" y="1232822"/>
              <a:ext cx="6302570" cy="4392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a:extLst>
              <a:ext uri="{FF2B5EF4-FFF2-40B4-BE49-F238E27FC236}">
                <a16:creationId xmlns:a16="http://schemas.microsoft.com/office/drawing/2014/main" id="{3E86363D-9B56-4093-8361-A98124040FF9}"/>
              </a:ext>
            </a:extLst>
          </p:cNvPr>
          <p:cNvSpPr txBox="1"/>
          <p:nvPr/>
        </p:nvSpPr>
        <p:spPr>
          <a:xfrm>
            <a:off x="498233" y="2616440"/>
            <a:ext cx="3774718" cy="1492716"/>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GB" sz="1600" b="1" dirty="0">
                <a:solidFill>
                  <a:prstClr val="black"/>
                </a:solidFill>
                <a:latin typeface="Avenir LT Std 45 Book" panose="020B0502020203020204" pitchFamily="34" charset="0"/>
              </a:rPr>
              <a:t>AUTOMATED Manager login details</a:t>
            </a:r>
          </a:p>
          <a:p>
            <a:pPr marR="0" lvl="0" algn="l" defTabSz="914400" rtl="0" eaLnBrk="1" fontAlgn="auto" latinLnBrk="0" hangingPunct="1">
              <a:lnSpc>
                <a:spcPct val="100000"/>
              </a:lnSpc>
              <a:spcBef>
                <a:spcPts val="0"/>
              </a:spcBef>
              <a:spcAft>
                <a:spcPts val="0"/>
              </a:spcAft>
              <a:buClrTx/>
              <a:buSzTx/>
              <a:tabLst/>
              <a:defRPr/>
            </a:pPr>
            <a:r>
              <a:rPr lang="en-GB" sz="1600" dirty="0">
                <a:solidFill>
                  <a:prstClr val="black"/>
                </a:solidFill>
                <a:latin typeface="Avenir LT Std 45 Book" panose="020B0502020203020204" pitchFamily="34" charset="0"/>
              </a:rPr>
              <a:t>Sent automatically once a manager has been booked onto a training session in OpenBlend. </a:t>
            </a:r>
          </a:p>
          <a:p>
            <a:pPr marR="0" lvl="0" algn="l" defTabSz="914400" rtl="0" eaLnBrk="1" fontAlgn="auto" latinLnBrk="0" hangingPunct="1">
              <a:lnSpc>
                <a:spcPct val="100000"/>
              </a:lnSpc>
              <a:spcBef>
                <a:spcPts val="0"/>
              </a:spcBef>
              <a:spcAft>
                <a:spcPts val="0"/>
              </a:spcAft>
              <a:buClrTx/>
              <a:buSzTx/>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endParaRPr lang="en-GB" sz="9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6BF26771-E473-407C-A20A-42BA12FB19E1}"/>
              </a:ext>
            </a:extLst>
          </p:cNvPr>
          <p:cNvSpPr txBox="1"/>
          <p:nvPr/>
        </p:nvSpPr>
        <p:spPr>
          <a:xfrm>
            <a:off x="4666776" y="1244738"/>
            <a:ext cx="6668965" cy="4955120"/>
          </a:xfrm>
          <a:prstGeom prst="rect">
            <a:avLst/>
          </a:prstGeom>
          <a:noFill/>
        </p:spPr>
        <p:txBody>
          <a:bodyPr wrap="square" rtlCol="0">
            <a:spAutoFit/>
          </a:bodyPr>
          <a:lstStyle/>
          <a:p>
            <a:r>
              <a:rPr lang="en-GB" sz="1050" dirty="0"/>
              <a:t>Hello [</a:t>
            </a:r>
            <a:r>
              <a:rPr lang="en-GB" sz="1050" dirty="0" err="1"/>
              <a:t>first_name</a:t>
            </a:r>
            <a:r>
              <a:rPr lang="en-GB" sz="1050" dirty="0"/>
              <a:t>],</a:t>
            </a:r>
          </a:p>
          <a:p>
            <a:endParaRPr lang="en-GB" sz="1050" dirty="0"/>
          </a:p>
          <a:p>
            <a:r>
              <a:rPr lang="en-GB" sz="1050" dirty="0"/>
              <a:t>Welcome to OpenBlend. You are booked to attend a workshop </a:t>
            </a:r>
            <a:r>
              <a:rPr lang="en-GB" sz="1050" b="1" dirty="0"/>
              <a:t>at 09:00 on 12</a:t>
            </a:r>
            <a:r>
              <a:rPr lang="en-GB" sz="1050" b="1" baseline="30000" dirty="0"/>
              <a:t>th</a:t>
            </a:r>
            <a:r>
              <a:rPr lang="en-GB" sz="1050" b="1" dirty="0"/>
              <a:t> December 2019 at OBM Towers</a:t>
            </a:r>
            <a:r>
              <a:rPr lang="en-GB" sz="1050" dirty="0"/>
              <a:t>.</a:t>
            </a:r>
          </a:p>
          <a:p>
            <a:endParaRPr lang="en-GB" sz="1050" dirty="0"/>
          </a:p>
          <a:p>
            <a:r>
              <a:rPr lang="en-GB" sz="1050" dirty="0"/>
              <a:t>Before the workshop, we strongly recommend that you register for OpenBlend by creating your own personal Blend profile.</a:t>
            </a:r>
          </a:p>
          <a:p>
            <a:endParaRPr lang="en-GB" sz="1050" dirty="0"/>
          </a:p>
          <a:p>
            <a:r>
              <a:rPr lang="en-GB" sz="1050" dirty="0"/>
              <a:t>Creating your Blend provides context for exercises you will be doing during the workshop and also allows you to experience getting started with Open Blend first-hand.</a:t>
            </a:r>
          </a:p>
          <a:p>
            <a:endParaRPr lang="en-GB" sz="1050" dirty="0"/>
          </a:p>
          <a:p>
            <a:r>
              <a:rPr lang="en-GB" sz="1050" dirty="0"/>
              <a:t>This should take half an hour at most. At the beginning of the registration process you will need to watch a short video with sound.</a:t>
            </a:r>
          </a:p>
          <a:p>
            <a:endParaRPr lang="en-GB" sz="1050" dirty="0"/>
          </a:p>
          <a:p>
            <a:r>
              <a:rPr lang="en-GB" sz="1050" dirty="0"/>
              <a:t>You can complete your registration on a computer or mobile device.</a:t>
            </a:r>
          </a:p>
          <a:p>
            <a:endParaRPr lang="en-GB" sz="1050" dirty="0"/>
          </a:p>
          <a:p>
            <a:r>
              <a:rPr lang="en-GB" sz="1050" dirty="0"/>
              <a:t>Your login details are:</a:t>
            </a:r>
          </a:p>
          <a:p>
            <a:r>
              <a:rPr lang="en-GB" sz="1050" b="1" dirty="0"/>
              <a:t>Username: [user.email@address.com]</a:t>
            </a:r>
            <a:br>
              <a:rPr lang="en-GB" sz="1050" b="1" dirty="0"/>
            </a:br>
            <a:r>
              <a:rPr lang="en-GB" sz="1050" b="1" dirty="0"/>
              <a:t>Password: Blend123!</a:t>
            </a:r>
          </a:p>
          <a:p>
            <a:r>
              <a:rPr lang="en-GB" sz="1050" dirty="0"/>
              <a:t>Please </a:t>
            </a:r>
            <a:r>
              <a:rPr lang="en-GB" sz="1050" dirty="0">
                <a:hlinkClick r:id="rId4"/>
              </a:rPr>
              <a:t>log in here</a:t>
            </a:r>
            <a:r>
              <a:rPr lang="en-GB" sz="1050" dirty="0"/>
              <a:t>.</a:t>
            </a:r>
          </a:p>
          <a:p>
            <a:endParaRPr lang="en-GB" sz="1050" dirty="0"/>
          </a:p>
          <a:p>
            <a:r>
              <a:rPr lang="en-GB" sz="1050" dirty="0"/>
              <a:t>We hope you enjoy your Open Blend experience.</a:t>
            </a:r>
          </a:p>
          <a:p>
            <a:endParaRPr lang="en-GB" sz="1050" dirty="0"/>
          </a:p>
          <a:p>
            <a:r>
              <a:rPr lang="en-GB" sz="1050" dirty="0"/>
              <a:t>Many thanks,</a:t>
            </a:r>
          </a:p>
          <a:p>
            <a:r>
              <a:rPr lang="en-GB" sz="1050" i="1" dirty="0"/>
              <a:t>The OpenBlend Team</a:t>
            </a:r>
            <a:endParaRPr lang="en-GB" sz="1050" dirty="0"/>
          </a:p>
          <a:p>
            <a:endParaRPr lang="en-GB" sz="1050" dirty="0"/>
          </a:p>
          <a:p>
            <a:r>
              <a:rPr lang="en-GB" sz="1050" dirty="0"/>
              <a:t>For any internal queries, please contact your project lead:</a:t>
            </a:r>
            <a:br>
              <a:rPr lang="en-GB" sz="1050" dirty="0"/>
            </a:br>
            <a:r>
              <a:rPr lang="en-GB" sz="1050" dirty="0"/>
              <a:t>Jim Smith</a:t>
            </a:r>
            <a:br>
              <a:rPr lang="en-GB" sz="1050" dirty="0"/>
            </a:br>
            <a:r>
              <a:rPr lang="en-GB" sz="1050" dirty="0"/>
              <a:t>jim@blendPEL.com</a:t>
            </a:r>
            <a:br>
              <a:rPr lang="en-GB" sz="1050" dirty="0"/>
            </a:br>
            <a:endParaRPr lang="en-GB" sz="1050" dirty="0"/>
          </a:p>
          <a:p>
            <a:r>
              <a:rPr lang="en-GB" sz="1050" dirty="0"/>
              <a:t>For Open Blend queries, please contact helpdesk@openblend.com</a:t>
            </a:r>
          </a:p>
        </p:txBody>
      </p:sp>
      <p:sp>
        <p:nvSpPr>
          <p:cNvPr id="3" name="Title 2">
            <a:extLst>
              <a:ext uri="{FF2B5EF4-FFF2-40B4-BE49-F238E27FC236}">
                <a16:creationId xmlns:a16="http://schemas.microsoft.com/office/drawing/2014/main" id="{6F2DD146-A7D1-4F7D-8A1C-D0493F645F3F}"/>
              </a:ext>
            </a:extLst>
          </p:cNvPr>
          <p:cNvSpPr>
            <a:spLocks noGrp="1"/>
          </p:cNvSpPr>
          <p:nvPr>
            <p:ph type="ctrTitle"/>
          </p:nvPr>
        </p:nvSpPr>
        <p:spPr/>
        <p:txBody>
          <a:bodyPr/>
          <a:lstStyle/>
          <a:p>
            <a:r>
              <a:rPr lang="en-GB" sz="2800" dirty="0"/>
              <a:t>AUTOMATED – Manager login details</a:t>
            </a:r>
          </a:p>
        </p:txBody>
      </p:sp>
    </p:spTree>
    <p:extLst>
      <p:ext uri="{BB962C8B-B14F-4D97-AF65-F5344CB8AC3E}">
        <p14:creationId xmlns:p14="http://schemas.microsoft.com/office/powerpoint/2010/main" val="2909200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8380F0-1811-48B0-B5AB-FB304718CEDE}"/>
              </a:ext>
            </a:extLst>
          </p:cNvPr>
          <p:cNvSpPr txBox="1"/>
          <p:nvPr/>
        </p:nvSpPr>
        <p:spPr>
          <a:xfrm>
            <a:off x="477329" y="2700244"/>
            <a:ext cx="4341962" cy="2446824"/>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GB" sz="1600" b="1" dirty="0">
                <a:solidFill>
                  <a:prstClr val="black"/>
                </a:solidFill>
                <a:latin typeface="Avenir LT Std 45 Book" panose="020B0502020203020204" pitchFamily="34" charset="0"/>
              </a:rPr>
              <a:t>Example: Manager to direct report personal email</a:t>
            </a:r>
          </a:p>
          <a:p>
            <a:pPr marR="0" lvl="0" algn="l" defTabSz="914400" rtl="0" eaLnBrk="1" fontAlgn="auto" latinLnBrk="0" hangingPunct="1">
              <a:lnSpc>
                <a:spcPct val="100000"/>
              </a:lnSpc>
              <a:spcBef>
                <a:spcPts val="0"/>
              </a:spcBef>
              <a:spcAft>
                <a:spcPts val="0"/>
              </a:spcAft>
              <a:buClrTx/>
              <a:buSzTx/>
              <a:tabLst/>
              <a:defRPr/>
            </a:pPr>
            <a:r>
              <a:rPr kumimoji="0" lang="en-GB" sz="1600" i="0" u="none" strike="noStrike" kern="1200" cap="none" spc="0" normalizeH="0" baseline="0" noProof="0" dirty="0">
                <a:ln>
                  <a:noFill/>
                </a:ln>
                <a:solidFill>
                  <a:prstClr val="black"/>
                </a:solidFill>
                <a:effectLst/>
                <a:uLnTx/>
                <a:uFillTx/>
                <a:latin typeface="Avenir LT Std 45 Book" panose="020B0502020203020204" pitchFamily="34" charset="0"/>
                <a:ea typeface="+mn-ea"/>
                <a:cs typeface="+mn-cs"/>
              </a:rPr>
              <a:t>Possible email </a:t>
            </a:r>
            <a:r>
              <a:rPr lang="en-GB" sz="1600" dirty="0">
                <a:solidFill>
                  <a:prstClr val="black"/>
                </a:solidFill>
                <a:latin typeface="Avenir LT Std 45 Book" panose="020B0502020203020204" pitchFamily="34" charset="0"/>
              </a:rPr>
              <a:t>a manager can send to their team: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600" dirty="0">
                <a:solidFill>
                  <a:prstClr val="black"/>
                </a:solidFill>
                <a:latin typeface="Avenir LT Std 45 Book" panose="020B0502020203020204" pitchFamily="34" charset="0"/>
              </a:rPr>
              <a:t>Once they have completed training</a:t>
            </a:r>
          </a:p>
          <a:p>
            <a:pPr marR="0" lvl="0" algn="l" defTabSz="914400" rtl="0" eaLnBrk="1" fontAlgn="auto" latinLnBrk="0" hangingPunct="1">
              <a:lnSpc>
                <a:spcPct val="100000"/>
              </a:lnSpc>
              <a:spcBef>
                <a:spcPts val="0"/>
              </a:spcBef>
              <a:spcAft>
                <a:spcPts val="0"/>
              </a:spcAft>
              <a:buClrTx/>
              <a:buSzTx/>
              <a:tabLst/>
              <a:defRPr/>
            </a:pPr>
            <a:r>
              <a:rPr lang="en-GB" sz="1600" dirty="0">
                <a:solidFill>
                  <a:prstClr val="black"/>
                </a:solidFill>
                <a:latin typeface="Avenir LT Std 45 Book" panose="020B0502020203020204" pitchFamily="34" charset="0"/>
              </a:rPr>
              <a:t>BUT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600" dirty="0">
                <a:solidFill>
                  <a:prstClr val="black"/>
                </a:solidFill>
                <a:latin typeface="Avenir LT Std 45 Book" panose="020B0502020203020204" pitchFamily="34" charset="0"/>
              </a:rPr>
              <a:t>Before they will get their login email (48 hours after the manager training is completed)</a:t>
            </a:r>
            <a:endParaRPr kumimoji="0" lang="en-GB" sz="1800" i="0" u="none" strike="noStrike" kern="1200" cap="none" spc="0" normalizeH="0" baseline="0" noProof="0" dirty="0">
              <a:ln>
                <a:noFill/>
              </a:ln>
              <a:solidFill>
                <a:prstClr val="black"/>
              </a:solidFill>
              <a:effectLst/>
              <a:uLnTx/>
              <a:uFillTx/>
              <a:latin typeface="Calibri"/>
              <a:ea typeface="+mn-ea"/>
              <a:cs typeface="+mn-cs"/>
            </a:endParaRPr>
          </a:p>
          <a:p>
            <a:endParaRPr lang="en-GB" sz="9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13B28D2-20D9-433D-8B36-730D23631BAD}"/>
              </a:ext>
            </a:extLst>
          </p:cNvPr>
          <p:cNvPicPr>
            <a:picLocks noChangeAspect="1"/>
          </p:cNvPicPr>
          <p:nvPr/>
        </p:nvPicPr>
        <p:blipFill>
          <a:blip r:embed="rId3"/>
          <a:stretch>
            <a:fillRect/>
          </a:stretch>
        </p:blipFill>
        <p:spPr>
          <a:xfrm>
            <a:off x="5292690" y="1816381"/>
            <a:ext cx="5668312" cy="3931137"/>
          </a:xfrm>
          <a:prstGeom prst="rect">
            <a:avLst/>
          </a:prstGeom>
          <a:ln w="6350">
            <a:solidFill>
              <a:schemeClr val="tx1"/>
            </a:solidFill>
          </a:ln>
          <a:effectLst>
            <a:outerShdw blurRad="50800" dist="38100" dir="8100000" algn="tr" rotWithShape="0">
              <a:prstClr val="black">
                <a:alpha val="40000"/>
              </a:prstClr>
            </a:outerShdw>
          </a:effectLst>
        </p:spPr>
      </p:pic>
      <p:sp>
        <p:nvSpPr>
          <p:cNvPr id="4" name="Rectangle 3">
            <a:extLst>
              <a:ext uri="{FF2B5EF4-FFF2-40B4-BE49-F238E27FC236}">
                <a16:creationId xmlns:a16="http://schemas.microsoft.com/office/drawing/2014/main" id="{3B1B9E4E-0758-4B59-B4E7-35D21188F4CC}"/>
              </a:ext>
            </a:extLst>
          </p:cNvPr>
          <p:cNvSpPr/>
          <p:nvPr/>
        </p:nvSpPr>
        <p:spPr>
          <a:xfrm>
            <a:off x="5292690" y="1897992"/>
            <a:ext cx="5587357" cy="3767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CC5C220D-B22E-4444-AFF8-72B078399660}"/>
              </a:ext>
            </a:extLst>
          </p:cNvPr>
          <p:cNvSpPr txBox="1"/>
          <p:nvPr/>
        </p:nvSpPr>
        <p:spPr>
          <a:xfrm>
            <a:off x="5333166" y="1958372"/>
            <a:ext cx="5506403" cy="3647152"/>
          </a:xfrm>
          <a:prstGeom prst="rect">
            <a:avLst/>
          </a:prstGeom>
          <a:noFill/>
        </p:spPr>
        <p:txBody>
          <a:bodyPr wrap="square" rtlCol="0">
            <a:spAutoFit/>
          </a:bodyPr>
          <a:lstStyle/>
          <a:p>
            <a:r>
              <a:rPr lang="en-GB" sz="1100" dirty="0"/>
              <a:t>Hi [line report/talent/mentee],</a:t>
            </a:r>
          </a:p>
          <a:p>
            <a:r>
              <a:rPr lang="en-GB" sz="1100" dirty="0"/>
              <a:t> </a:t>
            </a:r>
          </a:p>
          <a:p>
            <a:r>
              <a:rPr lang="en-GB" sz="1100" dirty="0"/>
              <a:t>As you know, &lt;company name&gt; has invested in </a:t>
            </a:r>
            <a:r>
              <a:rPr lang="en-GB" sz="1100" dirty="0">
                <a:hlinkClick r:id="rId4"/>
              </a:rPr>
              <a:t>OpenBlend</a:t>
            </a:r>
            <a:r>
              <a:rPr lang="en-GB" sz="1100" dirty="0"/>
              <a:t> to help us to have more structured and positive conversations around: </a:t>
            </a:r>
          </a:p>
          <a:p>
            <a:pPr marL="171450" lvl="0" indent="-171450">
              <a:buFont typeface="Arial" panose="020B0604020202020204" pitchFamily="34" charset="0"/>
              <a:buChar char="•"/>
            </a:pPr>
            <a:r>
              <a:rPr lang="en-GB" sz="1100" dirty="0"/>
              <a:t>Your wellbeing </a:t>
            </a:r>
          </a:p>
          <a:p>
            <a:pPr marL="171450" lvl="0" indent="-171450">
              <a:buFont typeface="Arial" panose="020B0604020202020204" pitchFamily="34" charset="0"/>
              <a:buChar char="•"/>
            </a:pPr>
            <a:r>
              <a:rPr lang="en-GB" sz="1100" dirty="0"/>
              <a:t>What drives and motivates you as an individual</a:t>
            </a:r>
          </a:p>
          <a:p>
            <a:pPr marL="171450" lvl="0" indent="-171450">
              <a:buFont typeface="Arial" panose="020B0604020202020204" pitchFamily="34" charset="0"/>
              <a:buChar char="•"/>
            </a:pPr>
            <a:r>
              <a:rPr lang="en-GB" sz="1100" dirty="0"/>
              <a:t>Your objectives for the year</a:t>
            </a:r>
          </a:p>
          <a:p>
            <a:r>
              <a:rPr lang="en-GB" sz="1100" dirty="0"/>
              <a:t> </a:t>
            </a:r>
          </a:p>
          <a:p>
            <a:r>
              <a:rPr lang="en-GB" sz="1100" dirty="0"/>
              <a:t>You’ll shortly receive an email directly from </a:t>
            </a:r>
            <a:r>
              <a:rPr lang="en-GB" sz="1100" b="1" dirty="0">
                <a:hlinkClick r:id="rId5"/>
              </a:rPr>
              <a:t>members@openblendmethod.co.uk</a:t>
            </a:r>
            <a:r>
              <a:rPr lang="en-GB" sz="1100" b="1" dirty="0"/>
              <a:t> </a:t>
            </a:r>
            <a:r>
              <a:rPr lang="en-GB" sz="1100" dirty="0"/>
              <a:t>inviting you to register and complete your personal Blend profile.</a:t>
            </a:r>
          </a:p>
          <a:p>
            <a:r>
              <a:rPr lang="en-GB" sz="1100" dirty="0"/>
              <a:t> </a:t>
            </a:r>
          </a:p>
          <a:p>
            <a:r>
              <a:rPr lang="en-GB" sz="1100" dirty="0"/>
              <a:t>Once you’ve completed your online registration we’ll set up a time together for our first Open Blend session.</a:t>
            </a:r>
          </a:p>
          <a:p>
            <a:r>
              <a:rPr lang="en-GB" sz="1100" dirty="0"/>
              <a:t> </a:t>
            </a:r>
          </a:p>
          <a:p>
            <a:r>
              <a:rPr lang="en-GB" sz="1100" dirty="0"/>
              <a:t>I think the tool will really add value to our conversations, to make them more meaningful and actionable and I’m looking forward to getting started.</a:t>
            </a:r>
          </a:p>
          <a:p>
            <a:r>
              <a:rPr lang="en-GB" sz="1100" dirty="0"/>
              <a:t> </a:t>
            </a:r>
          </a:p>
          <a:p>
            <a:r>
              <a:rPr lang="en-GB" sz="1100" dirty="0"/>
              <a:t>Do let me know if you have any questions at all.</a:t>
            </a:r>
          </a:p>
          <a:p>
            <a:r>
              <a:rPr lang="en-GB" sz="1100" dirty="0"/>
              <a:t> </a:t>
            </a:r>
          </a:p>
          <a:p>
            <a:r>
              <a:rPr lang="en-GB" sz="1100" dirty="0"/>
              <a:t>Many thanks,</a:t>
            </a:r>
          </a:p>
          <a:p>
            <a:r>
              <a:rPr lang="en-GB" sz="1100" dirty="0"/>
              <a:t>[line manager]</a:t>
            </a:r>
          </a:p>
        </p:txBody>
      </p:sp>
      <p:sp>
        <p:nvSpPr>
          <p:cNvPr id="3" name="Title 2">
            <a:extLst>
              <a:ext uri="{FF2B5EF4-FFF2-40B4-BE49-F238E27FC236}">
                <a16:creationId xmlns:a16="http://schemas.microsoft.com/office/drawing/2014/main" id="{20949F3A-8E6B-456D-BE39-D33C57BC6BA7}"/>
              </a:ext>
            </a:extLst>
          </p:cNvPr>
          <p:cNvSpPr>
            <a:spLocks noGrp="1"/>
          </p:cNvSpPr>
          <p:nvPr>
            <p:ph type="ctrTitle"/>
          </p:nvPr>
        </p:nvSpPr>
        <p:spPr/>
        <p:txBody>
          <a:bodyPr/>
          <a:lstStyle/>
          <a:p>
            <a:r>
              <a:rPr lang="en-GB" dirty="0"/>
              <a:t>EXAMPLE – Manager email to team</a:t>
            </a:r>
          </a:p>
        </p:txBody>
      </p:sp>
    </p:spTree>
    <p:extLst>
      <p:ext uri="{BB962C8B-B14F-4D97-AF65-F5344CB8AC3E}">
        <p14:creationId xmlns:p14="http://schemas.microsoft.com/office/powerpoint/2010/main" val="4028484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375FA6-4618-4638-B917-91A4DB55A2C3}"/>
              </a:ext>
            </a:extLst>
          </p:cNvPr>
          <p:cNvPicPr>
            <a:picLocks noChangeAspect="1"/>
          </p:cNvPicPr>
          <p:nvPr/>
        </p:nvPicPr>
        <p:blipFill>
          <a:blip r:embed="rId3"/>
          <a:stretch>
            <a:fillRect/>
          </a:stretch>
        </p:blipFill>
        <p:spPr>
          <a:xfrm>
            <a:off x="4990398" y="1336949"/>
            <a:ext cx="6490303" cy="4759635"/>
          </a:xfrm>
          <a:prstGeom prst="rect">
            <a:avLst/>
          </a:prstGeom>
          <a:ln w="6350">
            <a:solidFill>
              <a:schemeClr val="tx1"/>
            </a:solidFill>
          </a:ln>
          <a:effectLst>
            <a:outerShdw blurRad="50800" dist="38100" dir="8100000" algn="tr" rotWithShape="0">
              <a:prstClr val="black">
                <a:alpha val="40000"/>
              </a:prstClr>
            </a:outerShdw>
          </a:effectLst>
        </p:spPr>
      </p:pic>
      <p:sp>
        <p:nvSpPr>
          <p:cNvPr id="17" name="Rectangle 16">
            <a:extLst>
              <a:ext uri="{FF2B5EF4-FFF2-40B4-BE49-F238E27FC236}">
                <a16:creationId xmlns:a16="http://schemas.microsoft.com/office/drawing/2014/main" id="{F71A3E70-4BCF-400A-82A4-C2F283ABEE0D}"/>
              </a:ext>
            </a:extLst>
          </p:cNvPr>
          <p:cNvSpPr/>
          <p:nvPr/>
        </p:nvSpPr>
        <p:spPr>
          <a:xfrm>
            <a:off x="5061730" y="1362000"/>
            <a:ext cx="6302570" cy="462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3E86363D-9B56-4093-8361-A98124040FF9}"/>
              </a:ext>
            </a:extLst>
          </p:cNvPr>
          <p:cNvSpPr txBox="1"/>
          <p:nvPr/>
        </p:nvSpPr>
        <p:spPr>
          <a:xfrm>
            <a:off x="521915" y="2805752"/>
            <a:ext cx="3860304" cy="1738938"/>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GB" sz="1600" b="1" dirty="0">
                <a:solidFill>
                  <a:prstClr val="black"/>
                </a:solidFill>
                <a:latin typeface="Avenir LT Std 45 Book" panose="020B0502020203020204" pitchFamily="34" charset="0"/>
              </a:rPr>
              <a:t>AUTOMATED: Talent login details</a:t>
            </a:r>
          </a:p>
          <a:p>
            <a:pPr marR="0" lvl="0" algn="l" defTabSz="914400" rtl="0" eaLnBrk="1" fontAlgn="auto" latinLnBrk="0" hangingPunct="1">
              <a:lnSpc>
                <a:spcPct val="100000"/>
              </a:lnSpc>
              <a:spcBef>
                <a:spcPts val="0"/>
              </a:spcBef>
              <a:spcAft>
                <a:spcPts val="0"/>
              </a:spcAft>
              <a:buClrTx/>
              <a:buSzTx/>
              <a:tabLst/>
              <a:defRPr/>
            </a:pPr>
            <a:r>
              <a:rPr lang="en-GB" sz="1600" dirty="0">
                <a:solidFill>
                  <a:prstClr val="black"/>
                </a:solidFill>
                <a:latin typeface="Avenir LT Std 45 Book" panose="020B0502020203020204" pitchFamily="34" charset="0"/>
              </a:rPr>
              <a:t>Sent automatically from OpenBlend    48 hours after their manager has completed training (if scheduled in the OpenBlend training feature in PEL area)</a:t>
            </a:r>
          </a:p>
          <a:p>
            <a:pPr marR="0" lvl="0" algn="l" defTabSz="914400" rtl="0" eaLnBrk="1" fontAlgn="auto" latinLnBrk="0" hangingPunct="1">
              <a:lnSpc>
                <a:spcPct val="100000"/>
              </a:lnSpc>
              <a:spcBef>
                <a:spcPts val="0"/>
              </a:spcBef>
              <a:spcAft>
                <a:spcPts val="0"/>
              </a:spcAft>
              <a:buClrTx/>
              <a:buSzTx/>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endParaRPr lang="en-GB" sz="9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6BF26771-E473-407C-A20A-42BA12FB19E1}"/>
              </a:ext>
            </a:extLst>
          </p:cNvPr>
          <p:cNvSpPr txBox="1"/>
          <p:nvPr/>
        </p:nvSpPr>
        <p:spPr>
          <a:xfrm>
            <a:off x="5084264" y="1366945"/>
            <a:ext cx="6302570" cy="4778231"/>
          </a:xfrm>
          <a:prstGeom prst="rect">
            <a:avLst/>
          </a:prstGeom>
          <a:noFill/>
        </p:spPr>
        <p:txBody>
          <a:bodyPr wrap="square" rtlCol="0">
            <a:spAutoFit/>
          </a:bodyPr>
          <a:lstStyle/>
          <a:p>
            <a:r>
              <a:rPr lang="en-GB" sz="1050" dirty="0"/>
              <a:t>Hello Alan,</a:t>
            </a:r>
          </a:p>
          <a:p>
            <a:endParaRPr lang="en-GB" sz="1050" dirty="0"/>
          </a:p>
          <a:p>
            <a:r>
              <a:rPr lang="en-GB" sz="1050" dirty="0"/>
              <a:t>Welcome to OpenBlend. You are now ready to arrange your first session.</a:t>
            </a:r>
          </a:p>
          <a:p>
            <a:endParaRPr lang="en-GB" sz="1050" dirty="0"/>
          </a:p>
          <a:p>
            <a:r>
              <a:rPr lang="en-GB" sz="1050" dirty="0"/>
              <a:t>We are thrilled that your business recognises the importance of supporting you to reach your potential.</a:t>
            </a:r>
          </a:p>
          <a:p>
            <a:endParaRPr lang="en-GB" sz="1050" dirty="0"/>
          </a:p>
          <a:p>
            <a:r>
              <a:rPr lang="en-GB" sz="1050" dirty="0"/>
              <a:t>Prior to your first session, you need to complete your OpenBlend registration by creating your personal Blend profile.</a:t>
            </a:r>
          </a:p>
          <a:p>
            <a:endParaRPr lang="en-GB" sz="1050" dirty="0"/>
          </a:p>
          <a:p>
            <a:r>
              <a:rPr lang="en-GB" sz="1050" dirty="0"/>
              <a:t>This should take half an hour at most. At the beginning of the registration process you will need to watch a short video with sound.</a:t>
            </a:r>
          </a:p>
          <a:p>
            <a:endParaRPr lang="en-GB" sz="1050" dirty="0"/>
          </a:p>
          <a:p>
            <a:r>
              <a:rPr lang="en-GB" sz="1050" dirty="0"/>
              <a:t>You can complete your registration on a computer or mobile device.</a:t>
            </a:r>
          </a:p>
          <a:p>
            <a:endParaRPr lang="en-GB" sz="1050" dirty="0"/>
          </a:p>
          <a:p>
            <a:r>
              <a:rPr lang="en-GB" sz="1050" dirty="0"/>
              <a:t>Your login details are:</a:t>
            </a:r>
          </a:p>
          <a:p>
            <a:r>
              <a:rPr lang="en-GB" sz="1050" b="1" dirty="0"/>
              <a:t>Username: alan@blender.com</a:t>
            </a:r>
          </a:p>
          <a:p>
            <a:r>
              <a:rPr lang="en-GB" sz="1050" b="1" dirty="0"/>
              <a:t>Password: blend</a:t>
            </a:r>
          </a:p>
          <a:p>
            <a:r>
              <a:rPr lang="en-GB" sz="1050" dirty="0"/>
              <a:t>Please </a:t>
            </a:r>
            <a:r>
              <a:rPr lang="en-GB" sz="1050" dirty="0">
                <a:hlinkClick r:id="rId4"/>
              </a:rPr>
              <a:t>log in here</a:t>
            </a:r>
            <a:r>
              <a:rPr lang="en-GB" sz="1050" dirty="0"/>
              <a:t>.</a:t>
            </a:r>
          </a:p>
          <a:p>
            <a:endParaRPr lang="en-GB" sz="1050" dirty="0"/>
          </a:p>
          <a:p>
            <a:r>
              <a:rPr lang="en-GB" sz="1050" dirty="0"/>
              <a:t>For any internal queries, please contact your project lead:</a:t>
            </a:r>
            <a:br>
              <a:rPr lang="en-GB" sz="1050" dirty="0"/>
            </a:br>
            <a:r>
              <a:rPr lang="en-GB" sz="1050" dirty="0"/>
              <a:t>Jim Smith</a:t>
            </a:r>
            <a:br>
              <a:rPr lang="en-GB" sz="1050" dirty="0"/>
            </a:br>
            <a:r>
              <a:rPr lang="en-GB" sz="1050" dirty="0"/>
              <a:t>jim@blendPEL.com</a:t>
            </a:r>
            <a:br>
              <a:rPr lang="en-GB" sz="1050" dirty="0"/>
            </a:br>
            <a:r>
              <a:rPr lang="en-GB" sz="1050" dirty="0"/>
              <a:t>Tel. 01234 56789</a:t>
            </a:r>
          </a:p>
          <a:p>
            <a:endParaRPr lang="en-GB" sz="1050" dirty="0"/>
          </a:p>
          <a:p>
            <a:r>
              <a:rPr lang="en-GB" sz="1050" dirty="0"/>
              <a:t>For Open Blend queries, please contact </a:t>
            </a:r>
            <a:r>
              <a:rPr lang="en-GB" sz="1050" u="sng" dirty="0">
                <a:solidFill>
                  <a:schemeClr val="accent5"/>
                </a:solidFill>
              </a:rPr>
              <a:t>helpdesk@openblend.com</a:t>
            </a:r>
            <a:r>
              <a:rPr lang="en-GB" sz="1050" dirty="0">
                <a:solidFill>
                  <a:schemeClr val="accent5"/>
                </a:solidFill>
              </a:rPr>
              <a:t> </a:t>
            </a:r>
          </a:p>
          <a:p>
            <a:r>
              <a:rPr lang="en-GB" sz="1050" dirty="0"/>
              <a:t>We hope you enjoy your Open Blend experience.</a:t>
            </a:r>
          </a:p>
          <a:p>
            <a:endParaRPr lang="en-GB" sz="1050" dirty="0"/>
          </a:p>
          <a:p>
            <a:r>
              <a:rPr lang="en-GB" sz="1050" dirty="0"/>
              <a:t>Many thanks,</a:t>
            </a:r>
          </a:p>
          <a:p>
            <a:r>
              <a:rPr lang="en-GB" sz="1050" i="1" dirty="0"/>
              <a:t>The OpenBlend Team</a:t>
            </a:r>
            <a:endParaRPr lang="en-GB" sz="1050" dirty="0"/>
          </a:p>
        </p:txBody>
      </p:sp>
      <p:sp>
        <p:nvSpPr>
          <p:cNvPr id="2" name="Title 1">
            <a:extLst>
              <a:ext uri="{FF2B5EF4-FFF2-40B4-BE49-F238E27FC236}">
                <a16:creationId xmlns:a16="http://schemas.microsoft.com/office/drawing/2014/main" id="{16CEA90C-0FB7-453E-9DF6-512B6D1CE17E}"/>
              </a:ext>
            </a:extLst>
          </p:cNvPr>
          <p:cNvSpPr>
            <a:spLocks noGrp="1"/>
          </p:cNvSpPr>
          <p:nvPr>
            <p:ph type="ctrTitle"/>
          </p:nvPr>
        </p:nvSpPr>
        <p:spPr/>
        <p:txBody>
          <a:bodyPr/>
          <a:lstStyle/>
          <a:p>
            <a:r>
              <a:rPr lang="en-GB" dirty="0"/>
              <a:t>AUTOMATED – Talent login details</a:t>
            </a:r>
          </a:p>
        </p:txBody>
      </p:sp>
    </p:spTree>
    <p:extLst>
      <p:ext uri="{BB962C8B-B14F-4D97-AF65-F5344CB8AC3E}">
        <p14:creationId xmlns:p14="http://schemas.microsoft.com/office/powerpoint/2010/main" val="2256996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1FEC3C-8EDF-46D7-8086-25ACCC62A91A}"/>
              </a:ext>
            </a:extLst>
          </p:cNvPr>
          <p:cNvPicPr>
            <a:picLocks noChangeAspect="1"/>
          </p:cNvPicPr>
          <p:nvPr/>
        </p:nvPicPr>
        <p:blipFill>
          <a:blip r:embed="rId3"/>
          <a:stretch>
            <a:fillRect/>
          </a:stretch>
        </p:blipFill>
        <p:spPr>
          <a:xfrm>
            <a:off x="841179" y="1274270"/>
            <a:ext cx="10509641" cy="4751560"/>
          </a:xfrm>
          <a:prstGeom prst="rect">
            <a:avLst/>
          </a:prstGeom>
        </p:spPr>
      </p:pic>
      <p:sp>
        <p:nvSpPr>
          <p:cNvPr id="3" name="Title 2">
            <a:extLst>
              <a:ext uri="{FF2B5EF4-FFF2-40B4-BE49-F238E27FC236}">
                <a16:creationId xmlns:a16="http://schemas.microsoft.com/office/drawing/2014/main" id="{67EBAC96-425A-4E39-96F4-FD0D5957194B}"/>
              </a:ext>
            </a:extLst>
          </p:cNvPr>
          <p:cNvSpPr>
            <a:spLocks noGrp="1"/>
          </p:cNvSpPr>
          <p:nvPr>
            <p:ph type="ctrTitle"/>
          </p:nvPr>
        </p:nvSpPr>
        <p:spPr/>
        <p:txBody>
          <a:bodyPr/>
          <a:lstStyle/>
          <a:p>
            <a:r>
              <a:rPr lang="en-GB" dirty="0"/>
              <a:t>Posters – Available from OpenBlend</a:t>
            </a:r>
          </a:p>
        </p:txBody>
      </p:sp>
    </p:spTree>
    <p:extLst>
      <p:ext uri="{BB962C8B-B14F-4D97-AF65-F5344CB8AC3E}">
        <p14:creationId xmlns:p14="http://schemas.microsoft.com/office/powerpoint/2010/main" val="1787208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E86363D-9B56-4093-8361-A98124040FF9}"/>
              </a:ext>
            </a:extLst>
          </p:cNvPr>
          <p:cNvSpPr txBox="1"/>
          <p:nvPr/>
        </p:nvSpPr>
        <p:spPr>
          <a:xfrm>
            <a:off x="102869" y="2195420"/>
            <a:ext cx="3037146" cy="1954381"/>
          </a:xfrm>
          <a:prstGeom prst="rect">
            <a:avLst/>
          </a:prstGeom>
          <a:noFill/>
        </p:spPr>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r>
              <a:rPr lang="en-GB" sz="1600" b="1" dirty="0">
                <a:solidFill>
                  <a:prstClr val="black"/>
                </a:solidFill>
                <a:latin typeface="Avenir LT Std 45 Book" panose="020B0502020203020204" pitchFamily="34" charset="0"/>
              </a:rPr>
              <a:t>AUTOMATED: </a:t>
            </a:r>
          </a:p>
          <a:p>
            <a:pPr marR="0" lvl="0" defTabSz="914400" rtl="0" eaLnBrk="1" fontAlgn="auto" latinLnBrk="0" hangingPunct="1">
              <a:lnSpc>
                <a:spcPct val="100000"/>
              </a:lnSpc>
              <a:spcBef>
                <a:spcPts val="0"/>
              </a:spcBef>
              <a:spcAft>
                <a:spcPts val="0"/>
              </a:spcAft>
              <a:buClrTx/>
              <a:buSzTx/>
              <a:tabLst/>
              <a:defRPr/>
            </a:pPr>
            <a:r>
              <a:rPr lang="en-GB" sz="1600" b="1" dirty="0">
                <a:solidFill>
                  <a:prstClr val="black"/>
                </a:solidFill>
                <a:latin typeface="Avenir LT Std 45 Book" panose="020B0502020203020204" pitchFamily="34" charset="0"/>
              </a:rPr>
              <a:t>Session nudges to managers</a:t>
            </a:r>
          </a:p>
          <a:p>
            <a:pPr marR="0" lvl="0" defTabSz="914400" rtl="0" eaLnBrk="1" fontAlgn="auto" latinLnBrk="0" hangingPunct="1">
              <a:lnSpc>
                <a:spcPct val="100000"/>
              </a:lnSpc>
              <a:spcBef>
                <a:spcPts val="0"/>
              </a:spcBef>
              <a:spcAft>
                <a:spcPts val="0"/>
              </a:spcAft>
              <a:buClrTx/>
              <a:buSzTx/>
              <a:tabLst/>
              <a:defRPr/>
            </a:pPr>
            <a:r>
              <a:rPr lang="en-GB" sz="1600" dirty="0">
                <a:solidFill>
                  <a:prstClr val="black"/>
                </a:solidFill>
                <a:latin typeface="Avenir LT Std 45 Book" panose="020B0502020203020204" pitchFamily="34" charset="0"/>
              </a:rPr>
              <a:t>Sent to help managers prepare for 1:1s. </a:t>
            </a:r>
          </a:p>
          <a:p>
            <a:pPr marR="0" lvl="0" defTabSz="914400" rtl="0" eaLnBrk="1" fontAlgn="auto" latinLnBrk="0" hangingPunct="1">
              <a:lnSpc>
                <a:spcPct val="100000"/>
              </a:lnSpc>
              <a:spcBef>
                <a:spcPts val="0"/>
              </a:spcBef>
              <a:spcAft>
                <a:spcPts val="0"/>
              </a:spcAft>
              <a:buClrTx/>
              <a:buSzTx/>
              <a:tabLst/>
              <a:defRPr/>
            </a:pPr>
            <a:r>
              <a:rPr kumimoji="0" lang="en-GB" sz="1600" i="0" u="none" strike="noStrike" kern="1200" cap="none" spc="0" normalizeH="0" baseline="0" noProof="0" dirty="0">
                <a:ln>
                  <a:noFill/>
                </a:ln>
                <a:solidFill>
                  <a:prstClr val="black"/>
                </a:solidFill>
                <a:effectLst/>
                <a:uLnTx/>
                <a:uFillTx/>
                <a:latin typeface="Avenir LT Std 45 Book" panose="020B0502020203020204" pitchFamily="34" charset="0"/>
                <a:ea typeface="+mn-ea"/>
                <a:cs typeface="+mn-cs"/>
              </a:rPr>
              <a:t>Nudges include articles, podcasts and updates relevant to the upcoming session</a:t>
            </a:r>
            <a:endParaRPr kumimoji="0" lang="en-GB" sz="1800" i="0" u="none" strike="noStrike" kern="1200" cap="none" spc="0" normalizeH="0" baseline="0" noProof="0" dirty="0">
              <a:ln>
                <a:noFill/>
              </a:ln>
              <a:solidFill>
                <a:prstClr val="black"/>
              </a:solidFill>
              <a:effectLst/>
              <a:uLnTx/>
              <a:uFillTx/>
              <a:latin typeface="Calibri"/>
              <a:ea typeface="+mn-ea"/>
              <a:cs typeface="+mn-cs"/>
            </a:endParaRPr>
          </a:p>
          <a:p>
            <a:endParaRPr lang="en-GB" sz="9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BA45D729-0E29-495E-A296-9B00A3AA27E7}"/>
              </a:ext>
            </a:extLst>
          </p:cNvPr>
          <p:cNvPicPr>
            <a:picLocks noChangeAspect="1"/>
          </p:cNvPicPr>
          <p:nvPr/>
        </p:nvPicPr>
        <p:blipFill>
          <a:blip r:embed="rId3"/>
          <a:stretch>
            <a:fillRect/>
          </a:stretch>
        </p:blipFill>
        <p:spPr>
          <a:xfrm>
            <a:off x="9093652" y="1684244"/>
            <a:ext cx="2425097" cy="3708972"/>
          </a:xfrm>
          <a:prstGeom prst="rect">
            <a:avLst/>
          </a:prstGeom>
          <a:ln>
            <a:solidFill>
              <a:schemeClr val="accent1"/>
            </a:solidFill>
          </a:ln>
        </p:spPr>
      </p:pic>
      <p:pic>
        <p:nvPicPr>
          <p:cNvPr id="12" name="Picture 11">
            <a:extLst>
              <a:ext uri="{FF2B5EF4-FFF2-40B4-BE49-F238E27FC236}">
                <a16:creationId xmlns:a16="http://schemas.microsoft.com/office/drawing/2014/main" id="{CA396B2E-69D3-4ED9-9A0B-88478F5E71CA}"/>
              </a:ext>
            </a:extLst>
          </p:cNvPr>
          <p:cNvPicPr>
            <a:picLocks noChangeAspect="1"/>
          </p:cNvPicPr>
          <p:nvPr/>
        </p:nvPicPr>
        <p:blipFill>
          <a:blip r:embed="rId4"/>
          <a:stretch>
            <a:fillRect/>
          </a:stretch>
        </p:blipFill>
        <p:spPr>
          <a:xfrm>
            <a:off x="6184071" y="1684244"/>
            <a:ext cx="2425097" cy="3708972"/>
          </a:xfrm>
          <a:prstGeom prst="rect">
            <a:avLst/>
          </a:prstGeom>
          <a:ln>
            <a:solidFill>
              <a:schemeClr val="accent1"/>
            </a:solidFill>
          </a:ln>
        </p:spPr>
      </p:pic>
      <p:grpSp>
        <p:nvGrpSpPr>
          <p:cNvPr id="13" name="Group 12">
            <a:extLst>
              <a:ext uri="{FF2B5EF4-FFF2-40B4-BE49-F238E27FC236}">
                <a16:creationId xmlns:a16="http://schemas.microsoft.com/office/drawing/2014/main" id="{2C80FF67-E406-4267-9D45-091446E4D0A5}"/>
              </a:ext>
            </a:extLst>
          </p:cNvPr>
          <p:cNvGrpSpPr/>
          <p:nvPr/>
        </p:nvGrpSpPr>
        <p:grpSpPr>
          <a:xfrm>
            <a:off x="3274490" y="1684244"/>
            <a:ext cx="2425098" cy="3708972"/>
            <a:chOff x="1096771" y="1439781"/>
            <a:chExt cx="3077455" cy="4706696"/>
          </a:xfrm>
        </p:grpSpPr>
        <p:pic>
          <p:nvPicPr>
            <p:cNvPr id="17" name="Picture 16">
              <a:extLst>
                <a:ext uri="{FF2B5EF4-FFF2-40B4-BE49-F238E27FC236}">
                  <a16:creationId xmlns:a16="http://schemas.microsoft.com/office/drawing/2014/main" id="{E87F905F-878E-4F94-9B6B-4E857CBA4ECC}"/>
                </a:ext>
              </a:extLst>
            </p:cNvPr>
            <p:cNvPicPr>
              <a:picLocks noChangeAspect="1"/>
            </p:cNvPicPr>
            <p:nvPr/>
          </p:nvPicPr>
          <p:blipFill>
            <a:blip r:embed="rId4"/>
            <a:stretch>
              <a:fillRect/>
            </a:stretch>
          </p:blipFill>
          <p:spPr>
            <a:xfrm>
              <a:off x="1096771" y="1439781"/>
              <a:ext cx="3077455" cy="4706696"/>
            </a:xfrm>
            <a:prstGeom prst="rect">
              <a:avLst/>
            </a:prstGeom>
            <a:ln>
              <a:solidFill>
                <a:schemeClr val="accent1"/>
              </a:solidFill>
            </a:ln>
          </p:spPr>
        </p:pic>
        <p:pic>
          <p:nvPicPr>
            <p:cNvPr id="18" name="Picture 17">
              <a:extLst>
                <a:ext uri="{FF2B5EF4-FFF2-40B4-BE49-F238E27FC236}">
                  <a16:creationId xmlns:a16="http://schemas.microsoft.com/office/drawing/2014/main" id="{01204340-6C8D-4605-B408-5F0D9A4D6B63}"/>
                </a:ext>
              </a:extLst>
            </p:cNvPr>
            <p:cNvPicPr>
              <a:picLocks noChangeAspect="1"/>
            </p:cNvPicPr>
            <p:nvPr/>
          </p:nvPicPr>
          <p:blipFill rotWithShape="1">
            <a:blip r:embed="rId5"/>
            <a:srcRect t="9796"/>
            <a:stretch/>
          </p:blipFill>
          <p:spPr>
            <a:xfrm>
              <a:off x="1678941" y="2167890"/>
              <a:ext cx="1908809" cy="2950948"/>
            </a:xfrm>
            <a:prstGeom prst="rect">
              <a:avLst/>
            </a:prstGeom>
            <a:ln>
              <a:solidFill>
                <a:schemeClr val="bg1"/>
              </a:solidFill>
            </a:ln>
          </p:spPr>
        </p:pic>
      </p:grpSp>
      <p:sp>
        <p:nvSpPr>
          <p:cNvPr id="2" name="Title 1">
            <a:extLst>
              <a:ext uri="{FF2B5EF4-FFF2-40B4-BE49-F238E27FC236}">
                <a16:creationId xmlns:a16="http://schemas.microsoft.com/office/drawing/2014/main" id="{EA7E8595-A452-4699-B1CD-8F82EC425C9A}"/>
              </a:ext>
            </a:extLst>
          </p:cNvPr>
          <p:cNvSpPr>
            <a:spLocks noGrp="1"/>
          </p:cNvSpPr>
          <p:nvPr>
            <p:ph type="ctrTitle"/>
          </p:nvPr>
        </p:nvSpPr>
        <p:spPr>
          <a:xfrm>
            <a:off x="1019175" y="276107"/>
            <a:ext cx="7658660" cy="616849"/>
          </a:xfrm>
        </p:spPr>
        <p:txBody>
          <a:bodyPr/>
          <a:lstStyle/>
          <a:p>
            <a:r>
              <a:rPr lang="en-GB" dirty="0"/>
              <a:t>AUTOMATED – Session reminders to managers</a:t>
            </a:r>
          </a:p>
        </p:txBody>
      </p:sp>
    </p:spTree>
    <p:extLst>
      <p:ext uri="{BB962C8B-B14F-4D97-AF65-F5344CB8AC3E}">
        <p14:creationId xmlns:p14="http://schemas.microsoft.com/office/powerpoint/2010/main" val="2607046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4C14636-D509-4BE4-B703-E021AE3C7139}"/>
              </a:ext>
            </a:extLst>
          </p:cNvPr>
          <p:cNvSpPr txBox="1"/>
          <p:nvPr/>
        </p:nvSpPr>
        <p:spPr>
          <a:xfrm>
            <a:off x="424223" y="2553092"/>
            <a:ext cx="3759305" cy="2970044"/>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GB" sz="1600" dirty="0">
                <a:solidFill>
                  <a:prstClr val="black"/>
                </a:solidFill>
                <a:latin typeface="Avenir LT Std 45 Book" panose="020B0502020203020204" pitchFamily="34" charset="0"/>
              </a:rPr>
              <a:t>OpenBlend has a catalogue of engagement emails, to encourage next action, including: </a:t>
            </a:r>
          </a:p>
          <a:p>
            <a:pPr marR="0" lvl="0" algn="l" defTabSz="914400" rtl="0" eaLnBrk="1" fontAlgn="auto" latinLnBrk="0" hangingPunct="1">
              <a:lnSpc>
                <a:spcPct val="100000"/>
              </a:lnSpc>
              <a:spcBef>
                <a:spcPts val="0"/>
              </a:spcBef>
              <a:spcAft>
                <a:spcPts val="0"/>
              </a:spcAft>
              <a:buClrTx/>
              <a:buSzTx/>
              <a:tabLst/>
              <a:defRPr/>
            </a:pPr>
            <a:endParaRPr lang="en-GB" sz="1600" dirty="0">
              <a:solidFill>
                <a:prstClr val="black"/>
              </a:solidFill>
              <a:latin typeface="Avenir LT Std 45 Book" panose="020B0502020203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600" dirty="0">
                <a:solidFill>
                  <a:prstClr val="black"/>
                </a:solidFill>
                <a:latin typeface="Avenir LT Std 45 Book" panose="020B0502020203020204" pitchFamily="34" charset="0"/>
              </a:rPr>
              <a:t>Registration nudges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600" dirty="0">
                <a:solidFill>
                  <a:prstClr val="black"/>
                </a:solidFill>
                <a:latin typeface="Avenir LT Std 45 Book" panose="020B0502020203020204" pitchFamily="34" charset="0"/>
              </a:rPr>
              <a:t>Book session reminders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600" dirty="0">
                <a:solidFill>
                  <a:prstClr val="black"/>
                </a:solidFill>
                <a:latin typeface="Avenir LT Std 45 Book" panose="020B0502020203020204" pitchFamily="34" charset="0"/>
              </a:rPr>
              <a:t>Effective objective setting</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600" dirty="0">
                <a:solidFill>
                  <a:prstClr val="black"/>
                </a:solidFill>
                <a:latin typeface="Avenir LT Std 45 Book" panose="020B0502020203020204" pitchFamily="34" charset="0"/>
              </a:rPr>
              <a:t>Owning your Blend</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600" dirty="0">
                <a:solidFill>
                  <a:prstClr val="black"/>
                </a:solidFill>
                <a:latin typeface="Avenir LT Std 45 Book" panose="020B0502020203020204" pitchFamily="34" charset="0"/>
              </a:rPr>
              <a:t>Tips to have the best 1:1</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GB" sz="1600" dirty="0">
              <a:solidFill>
                <a:prstClr val="black"/>
              </a:solidFill>
              <a:latin typeface="Avenir LT Std 45 Book" panose="020B0502020203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endParaRPr lang="en-GB" sz="9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03E0DC00-9E59-479C-B02B-56F6636FBF47}"/>
              </a:ext>
            </a:extLst>
          </p:cNvPr>
          <p:cNvPicPr>
            <a:picLocks noChangeAspect="1"/>
          </p:cNvPicPr>
          <p:nvPr/>
        </p:nvPicPr>
        <p:blipFill>
          <a:blip r:embed="rId3"/>
          <a:stretch>
            <a:fillRect/>
          </a:stretch>
        </p:blipFill>
        <p:spPr>
          <a:xfrm>
            <a:off x="4655671" y="2017071"/>
            <a:ext cx="1874012" cy="3609456"/>
          </a:xfrm>
          <a:prstGeom prst="rect">
            <a:avLst/>
          </a:prstGeom>
          <a:ln>
            <a:solidFill>
              <a:schemeClr val="accent1"/>
            </a:solidFill>
          </a:ln>
        </p:spPr>
      </p:pic>
      <p:pic>
        <p:nvPicPr>
          <p:cNvPr id="2" name="Picture 1">
            <a:extLst>
              <a:ext uri="{FF2B5EF4-FFF2-40B4-BE49-F238E27FC236}">
                <a16:creationId xmlns:a16="http://schemas.microsoft.com/office/drawing/2014/main" id="{4834F6B9-935F-4484-9D98-426B27528A08}"/>
              </a:ext>
            </a:extLst>
          </p:cNvPr>
          <p:cNvPicPr>
            <a:picLocks noChangeAspect="1"/>
          </p:cNvPicPr>
          <p:nvPr/>
        </p:nvPicPr>
        <p:blipFill>
          <a:blip r:embed="rId4"/>
          <a:stretch>
            <a:fillRect/>
          </a:stretch>
        </p:blipFill>
        <p:spPr>
          <a:xfrm>
            <a:off x="7095635" y="2017071"/>
            <a:ext cx="1810594" cy="3609456"/>
          </a:xfrm>
          <a:prstGeom prst="rect">
            <a:avLst/>
          </a:prstGeom>
          <a:ln>
            <a:solidFill>
              <a:schemeClr val="accent1"/>
            </a:solidFill>
          </a:ln>
        </p:spPr>
      </p:pic>
      <p:pic>
        <p:nvPicPr>
          <p:cNvPr id="4" name="Picture 3">
            <a:extLst>
              <a:ext uri="{FF2B5EF4-FFF2-40B4-BE49-F238E27FC236}">
                <a16:creationId xmlns:a16="http://schemas.microsoft.com/office/drawing/2014/main" id="{686DA291-DD9E-49F1-847E-284278E4D563}"/>
              </a:ext>
            </a:extLst>
          </p:cNvPr>
          <p:cNvPicPr>
            <a:picLocks noChangeAspect="1"/>
          </p:cNvPicPr>
          <p:nvPr/>
        </p:nvPicPr>
        <p:blipFill>
          <a:blip r:embed="rId5"/>
          <a:stretch>
            <a:fillRect/>
          </a:stretch>
        </p:blipFill>
        <p:spPr>
          <a:xfrm>
            <a:off x="9472181" y="2017071"/>
            <a:ext cx="1917049" cy="3612124"/>
          </a:xfrm>
          <a:prstGeom prst="rect">
            <a:avLst/>
          </a:prstGeom>
          <a:ln>
            <a:solidFill>
              <a:schemeClr val="accent1"/>
            </a:solidFill>
          </a:ln>
        </p:spPr>
      </p:pic>
      <p:sp>
        <p:nvSpPr>
          <p:cNvPr id="5" name="Title 4">
            <a:extLst>
              <a:ext uri="{FF2B5EF4-FFF2-40B4-BE49-F238E27FC236}">
                <a16:creationId xmlns:a16="http://schemas.microsoft.com/office/drawing/2014/main" id="{CF0B887E-8F33-4829-B7BB-D59257ACCCC3}"/>
              </a:ext>
            </a:extLst>
          </p:cNvPr>
          <p:cNvSpPr>
            <a:spLocks noGrp="1"/>
          </p:cNvSpPr>
          <p:nvPr>
            <p:ph type="ctrTitle"/>
          </p:nvPr>
        </p:nvSpPr>
        <p:spPr/>
        <p:txBody>
          <a:bodyPr/>
          <a:lstStyle/>
          <a:p>
            <a:r>
              <a:rPr lang="en-GB" dirty="0"/>
              <a:t>EXAMPLE – Engagement comms to users</a:t>
            </a:r>
          </a:p>
        </p:txBody>
      </p:sp>
    </p:spTree>
    <p:extLst>
      <p:ext uri="{BB962C8B-B14F-4D97-AF65-F5344CB8AC3E}">
        <p14:creationId xmlns:p14="http://schemas.microsoft.com/office/powerpoint/2010/main" val="30247703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FA5B736103B94DBBEB8EB6EC61E786" ma:contentTypeVersion="12" ma:contentTypeDescription="Create a new document." ma:contentTypeScope="" ma:versionID="65296cf48e55827d897fbc478d0d20bc">
  <xsd:schema xmlns:xsd="http://www.w3.org/2001/XMLSchema" xmlns:xs="http://www.w3.org/2001/XMLSchema" xmlns:p="http://schemas.microsoft.com/office/2006/metadata/properties" xmlns:ns2="dd5da1aa-3b06-4588-9569-0ea51b82f133" xmlns:ns3="ab4b2108-0542-4caf-8d32-d6a2f126cd0f" targetNamespace="http://schemas.microsoft.com/office/2006/metadata/properties" ma:root="true" ma:fieldsID="0a0bc14675fd023b9980f395064b9cbb" ns2:_="" ns3:_="">
    <xsd:import namespace="dd5da1aa-3b06-4588-9569-0ea51b82f133"/>
    <xsd:import namespace="ab4b2108-0542-4caf-8d32-d6a2f126cd0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5da1aa-3b06-4588-9569-0ea51b82f1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4b2108-0542-4caf-8d32-d6a2f126cd0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9C2CE9E-5061-44F9-9747-3EADA73AD9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5da1aa-3b06-4588-9569-0ea51b82f133"/>
    <ds:schemaRef ds:uri="ab4b2108-0542-4caf-8d32-d6a2f126cd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259F3A-CA6D-45EA-82D5-92EBEAB3DD22}">
  <ds:schemaRefs>
    <ds:schemaRef ds:uri="http://schemas.microsoft.com/sharepoint/v3/contenttype/forms"/>
  </ds:schemaRefs>
</ds:datastoreItem>
</file>

<file path=customXml/itemProps3.xml><?xml version="1.0" encoding="utf-8"?>
<ds:datastoreItem xmlns:ds="http://schemas.openxmlformats.org/officeDocument/2006/customXml" ds:itemID="{89403780-2AFE-4A86-9B71-8E2B9110100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20939</TotalTime>
  <Words>1146</Words>
  <Application>Microsoft Office PowerPoint</Application>
  <PresentationFormat>Widescreen</PresentationFormat>
  <Paragraphs>130</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Avenir LT Std 45 Book</vt:lpstr>
      <vt:lpstr>Avenir Medium</vt:lpstr>
      <vt:lpstr>Calibri</vt:lpstr>
      <vt:lpstr>Calibri Light</vt:lpstr>
      <vt:lpstr>Office Theme</vt:lpstr>
      <vt:lpstr>Launch comms</vt:lpstr>
      <vt:lpstr>Example launch email to all</vt:lpstr>
      <vt:lpstr>AUTOMATED – Manager login details</vt:lpstr>
      <vt:lpstr>EXAMPLE – Manager email to team</vt:lpstr>
      <vt:lpstr>AUTOMATED – Talent login details</vt:lpstr>
      <vt:lpstr>Posters – Available from OpenBlend</vt:lpstr>
      <vt:lpstr>AUTOMATED – Session reminders to managers</vt:lpstr>
      <vt:lpstr>EXAMPLE – Engagement comms to users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Blend</dc:title>
  <dc:creator>Nic Smith</dc:creator>
  <cp:lastModifiedBy>Bradley Bruce</cp:lastModifiedBy>
  <cp:revision>530</cp:revision>
  <cp:lastPrinted>2018-03-20T17:50:32Z</cp:lastPrinted>
  <dcterms:created xsi:type="dcterms:W3CDTF">2017-01-12T16:52:47Z</dcterms:created>
  <dcterms:modified xsi:type="dcterms:W3CDTF">2020-07-16T08:51:54Z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0x01010045FA5B736103B94DBBEB8EB6EC61E786</vt:lpwstr>
  </property>
</Properties>
</file>