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989" r:id="rId5"/>
    <p:sldId id="257" r:id="rId6"/>
    <p:sldId id="1122" r:id="rId7"/>
    <p:sldId id="355" r:id="rId8"/>
    <p:sldId id="361" r:id="rId9"/>
    <p:sldId id="1083" r:id="rId10"/>
    <p:sldId id="370" r:id="rId11"/>
    <p:sldId id="560" r:id="rId12"/>
    <p:sldId id="523" r:id="rId13"/>
    <p:sldId id="524" r:id="rId14"/>
    <p:sldId id="525" r:id="rId15"/>
    <p:sldId id="1088" r:id="rId16"/>
    <p:sldId id="1089" r:id="rId17"/>
    <p:sldId id="1090" r:id="rId18"/>
    <p:sldId id="1087" r:id="rId19"/>
    <p:sldId id="1091" r:id="rId20"/>
    <p:sldId id="1119" r:id="rId21"/>
    <p:sldId id="372" r:id="rId22"/>
    <p:sldId id="1111" r:id="rId23"/>
    <p:sldId id="556" r:id="rId24"/>
    <p:sldId id="1000" r:id="rId25"/>
    <p:sldId id="1093" r:id="rId26"/>
    <p:sldId id="1115" r:id="rId27"/>
    <p:sldId id="1120" r:id="rId28"/>
    <p:sldId id="569" r:id="rId29"/>
    <p:sldId id="1076" r:id="rId30"/>
    <p:sldId id="1114" r:id="rId31"/>
    <p:sldId id="1118" r:id="rId32"/>
    <p:sldId id="561" r:id="rId33"/>
    <p:sldId id="1101" r:id="rId34"/>
    <p:sldId id="551" r:id="rId35"/>
    <p:sldId id="342" r:id="rId36"/>
    <p:sldId id="343" r:id="rId37"/>
    <p:sldId id="326" r:id="rId38"/>
    <p:sldId id="1117" r:id="rId39"/>
    <p:sldId id="1082" r:id="rId40"/>
    <p:sldId id="1103" r:id="rId41"/>
    <p:sldId id="1077" r:id="rId42"/>
    <p:sldId id="1104" r:id="rId43"/>
    <p:sldId id="535" r:id="rId44"/>
    <p:sldId id="559" r:id="rId45"/>
    <p:sldId id="1106" r:id="rId46"/>
    <p:sldId id="1107" r:id="rId47"/>
    <p:sldId id="1121" r:id="rId48"/>
    <p:sldId id="534" r:id="rId49"/>
    <p:sldId id="1108" r:id="rId50"/>
  </p:sldIdLst>
  <p:sldSz cx="12192000" cy="6858000"/>
  <p:notesSz cx="6858000" cy="1362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CDE"/>
    <a:srgbClr val="86E3BF"/>
    <a:srgbClr val="33404C"/>
    <a:srgbClr val="E3D58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98" autoAdjust="0"/>
    <p:restoredTop sz="74650" autoAdjust="0"/>
  </p:normalViewPr>
  <p:slideViewPr>
    <p:cSldViewPr snapToGrid="0">
      <p:cViewPr varScale="1">
        <p:scale>
          <a:sx n="69" d="100"/>
          <a:sy n="69" d="100"/>
        </p:scale>
        <p:origin x="204"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11BE1-C939-4338-94CC-9C89E949D27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574C81FE-0172-4490-AB9D-6DA85E33B979}">
      <dgm:prSet phldrT="[Text]" custT="1"/>
      <dgm:spPr>
        <a:solidFill>
          <a:schemeClr val="bg1"/>
        </a:solidFill>
        <a:ln>
          <a:solidFill>
            <a:srgbClr val="00B0F0"/>
          </a:solidFill>
        </a:ln>
      </dgm:spPr>
      <dgm:t>
        <a:bodyPr/>
        <a:lstStyle/>
        <a:p>
          <a:r>
            <a:rPr lang="en-GB" sz="1800" b="0" i="0">
              <a:latin typeface="Century Gothic" panose="020B0502020202020204" pitchFamily="34" charset="0"/>
            </a:rPr>
            <a:t>Framework that gives you confidence</a:t>
          </a:r>
        </a:p>
      </dgm:t>
    </dgm:pt>
    <dgm:pt modelId="{F4114D1D-1A1E-497D-B25A-ED6393D087BB}" type="parTrans" cxnId="{28113C74-9F56-4BD8-9BC5-1F7579DBF038}">
      <dgm:prSet/>
      <dgm:spPr/>
      <dgm:t>
        <a:bodyPr/>
        <a:lstStyle/>
        <a:p>
          <a:endParaRPr lang="en-GB"/>
        </a:p>
      </dgm:t>
    </dgm:pt>
    <dgm:pt modelId="{C0C1AE23-ED11-454B-A9D6-F9D90A342CE9}" type="sibTrans" cxnId="{28113C74-9F56-4BD8-9BC5-1F7579DBF038}">
      <dgm:prSet/>
      <dgm:spPr/>
      <dgm:t>
        <a:bodyPr/>
        <a:lstStyle/>
        <a:p>
          <a:endParaRPr lang="en-GB"/>
        </a:p>
      </dgm:t>
    </dgm:pt>
    <dgm:pt modelId="{974A058E-92DF-4AE2-86B7-8F02080C49ED}">
      <dgm:prSet phldrT="[Text]" custT="1"/>
      <dgm:spPr>
        <a:solidFill>
          <a:schemeClr val="bg1"/>
        </a:solidFill>
        <a:ln>
          <a:solidFill>
            <a:srgbClr val="00B0F0"/>
          </a:solidFill>
        </a:ln>
      </dgm:spPr>
      <dgm:t>
        <a:bodyPr/>
        <a:lstStyle/>
        <a:p>
          <a:r>
            <a:rPr lang="en-GB" sz="1800" b="0" i="0">
              <a:latin typeface="Century Gothic" panose="020B0502020202020204" pitchFamily="34" charset="0"/>
            </a:rPr>
            <a:t>You no longer need all the answers</a:t>
          </a:r>
        </a:p>
      </dgm:t>
    </dgm:pt>
    <dgm:pt modelId="{5F5C9E5D-9A25-468B-A387-5404426FFC4C}" type="parTrans" cxnId="{9CF84DD0-1A17-47B8-BD25-F0E2AE4E0493}">
      <dgm:prSet/>
      <dgm:spPr/>
      <dgm:t>
        <a:bodyPr/>
        <a:lstStyle/>
        <a:p>
          <a:endParaRPr lang="en-GB"/>
        </a:p>
      </dgm:t>
    </dgm:pt>
    <dgm:pt modelId="{3A3494AD-9804-4D8D-9047-72663D07DE26}" type="sibTrans" cxnId="{9CF84DD0-1A17-47B8-BD25-F0E2AE4E0493}">
      <dgm:prSet/>
      <dgm:spPr/>
      <dgm:t>
        <a:bodyPr/>
        <a:lstStyle/>
        <a:p>
          <a:endParaRPr lang="en-GB"/>
        </a:p>
      </dgm:t>
    </dgm:pt>
    <dgm:pt modelId="{EA12D35F-9B15-4F0B-BDA3-82288321AE66}">
      <dgm:prSet phldrT="[Text]" custT="1"/>
      <dgm:spPr>
        <a:solidFill>
          <a:schemeClr val="bg1"/>
        </a:solidFill>
        <a:ln>
          <a:solidFill>
            <a:srgbClr val="00B0F0"/>
          </a:solidFill>
        </a:ln>
      </dgm:spPr>
      <dgm:t>
        <a:bodyPr/>
        <a:lstStyle/>
        <a:p>
          <a:r>
            <a:rPr lang="en-GB" sz="1800" b="0" i="0">
              <a:latin typeface="Century Gothic" panose="020B0502020202020204" pitchFamily="34" charset="0"/>
            </a:rPr>
            <a:t>Time efficient tool – get to the nub quicker</a:t>
          </a:r>
        </a:p>
      </dgm:t>
    </dgm:pt>
    <dgm:pt modelId="{29217388-4666-4ED5-93B9-E0BB4B4E8540}" type="parTrans" cxnId="{24CC7B46-ADA1-4C75-A1E2-0390FC814C89}">
      <dgm:prSet/>
      <dgm:spPr/>
      <dgm:t>
        <a:bodyPr/>
        <a:lstStyle/>
        <a:p>
          <a:endParaRPr lang="en-GB"/>
        </a:p>
      </dgm:t>
    </dgm:pt>
    <dgm:pt modelId="{32CDB7E2-969D-4CAA-BE8F-E35726C49BBA}" type="sibTrans" cxnId="{24CC7B46-ADA1-4C75-A1E2-0390FC814C89}">
      <dgm:prSet/>
      <dgm:spPr/>
      <dgm:t>
        <a:bodyPr/>
        <a:lstStyle/>
        <a:p>
          <a:endParaRPr lang="en-GB"/>
        </a:p>
      </dgm:t>
    </dgm:pt>
    <dgm:pt modelId="{39CC5A0D-364A-405F-B671-89094E824B0E}">
      <dgm:prSet phldrT="[Text]" custT="1"/>
      <dgm:spPr>
        <a:solidFill>
          <a:schemeClr val="bg1"/>
        </a:solidFill>
        <a:ln>
          <a:solidFill>
            <a:srgbClr val="00B0F0"/>
          </a:solidFill>
        </a:ln>
      </dgm:spPr>
      <dgm:t>
        <a:bodyPr/>
        <a:lstStyle/>
        <a:p>
          <a:r>
            <a:rPr lang="en-GB" sz="1800" b="0" i="0">
              <a:latin typeface="Century Gothic" panose="020B0502020202020204" pitchFamily="34" charset="0"/>
            </a:rPr>
            <a:t>Develop high performing achievers in your team</a:t>
          </a:r>
        </a:p>
      </dgm:t>
    </dgm:pt>
    <dgm:pt modelId="{8042DDCC-0328-4551-AAEA-AF059A820524}" type="parTrans" cxnId="{183274A4-B82A-4594-A52B-4678719B32AB}">
      <dgm:prSet/>
      <dgm:spPr/>
      <dgm:t>
        <a:bodyPr/>
        <a:lstStyle/>
        <a:p>
          <a:endParaRPr lang="en-GB"/>
        </a:p>
      </dgm:t>
    </dgm:pt>
    <dgm:pt modelId="{3D9F836B-3409-45A4-A84C-32420516518F}" type="sibTrans" cxnId="{183274A4-B82A-4594-A52B-4678719B32AB}">
      <dgm:prSet/>
      <dgm:spPr/>
      <dgm:t>
        <a:bodyPr/>
        <a:lstStyle/>
        <a:p>
          <a:endParaRPr lang="en-GB"/>
        </a:p>
      </dgm:t>
    </dgm:pt>
    <dgm:pt modelId="{0F67156D-8D49-4597-9239-5448972DBF66}" type="pres">
      <dgm:prSet presAssocID="{53D11BE1-C939-4338-94CC-9C89E949D27E}" presName="Name0" presStyleCnt="0">
        <dgm:presLayoutVars>
          <dgm:chMax val="11"/>
          <dgm:chPref val="11"/>
          <dgm:dir/>
          <dgm:resizeHandles/>
        </dgm:presLayoutVars>
      </dgm:prSet>
      <dgm:spPr/>
    </dgm:pt>
    <dgm:pt modelId="{9FA04144-631E-4C70-B4C1-59CE8BB06917}" type="pres">
      <dgm:prSet presAssocID="{39CC5A0D-364A-405F-B671-89094E824B0E}" presName="Accent4" presStyleCnt="0"/>
      <dgm:spPr/>
    </dgm:pt>
    <dgm:pt modelId="{3647F38A-23A3-4A88-B291-99C3498CFF94}" type="pres">
      <dgm:prSet presAssocID="{39CC5A0D-364A-405F-B671-89094E824B0E}" presName="Accent" presStyleLbl="node1" presStyleIdx="0" presStyleCnt="4"/>
      <dgm:spPr>
        <a:solidFill>
          <a:srgbClr val="00B0F0"/>
        </a:solidFill>
      </dgm:spPr>
    </dgm:pt>
    <dgm:pt modelId="{5C583889-7502-4930-B7E3-AE4F32FD0F0A}" type="pres">
      <dgm:prSet presAssocID="{39CC5A0D-364A-405F-B671-89094E824B0E}" presName="ParentBackground4" presStyleCnt="0"/>
      <dgm:spPr/>
    </dgm:pt>
    <dgm:pt modelId="{6392B232-17BB-4301-BFCC-358CB77F5362}" type="pres">
      <dgm:prSet presAssocID="{39CC5A0D-364A-405F-B671-89094E824B0E}" presName="ParentBackground" presStyleLbl="fgAcc1" presStyleIdx="0" presStyleCnt="4"/>
      <dgm:spPr/>
    </dgm:pt>
    <dgm:pt modelId="{292F3EF3-C6F9-4B73-AA9D-022EE7C9468A}" type="pres">
      <dgm:prSet presAssocID="{39CC5A0D-364A-405F-B671-89094E824B0E}" presName="Parent4" presStyleLbl="revTx" presStyleIdx="0" presStyleCnt="0">
        <dgm:presLayoutVars>
          <dgm:chMax val="1"/>
          <dgm:chPref val="1"/>
          <dgm:bulletEnabled val="1"/>
        </dgm:presLayoutVars>
      </dgm:prSet>
      <dgm:spPr/>
    </dgm:pt>
    <dgm:pt modelId="{5B4269DA-018B-42E2-8343-126FF78400C9}" type="pres">
      <dgm:prSet presAssocID="{EA12D35F-9B15-4F0B-BDA3-82288321AE66}" presName="Accent3" presStyleCnt="0"/>
      <dgm:spPr/>
    </dgm:pt>
    <dgm:pt modelId="{323C22FE-E697-413C-95A7-A36831D242B3}" type="pres">
      <dgm:prSet presAssocID="{EA12D35F-9B15-4F0B-BDA3-82288321AE66}" presName="Accent" presStyleLbl="node1" presStyleIdx="1" presStyleCnt="4"/>
      <dgm:spPr>
        <a:solidFill>
          <a:srgbClr val="00B0F0"/>
        </a:solidFill>
      </dgm:spPr>
    </dgm:pt>
    <dgm:pt modelId="{03ED9D07-7AB1-4C11-8EDB-C7F4F2B56D83}" type="pres">
      <dgm:prSet presAssocID="{EA12D35F-9B15-4F0B-BDA3-82288321AE66}" presName="ParentBackground3" presStyleCnt="0"/>
      <dgm:spPr/>
    </dgm:pt>
    <dgm:pt modelId="{8E26C632-7D62-43F5-8895-96287CFBC27D}" type="pres">
      <dgm:prSet presAssocID="{EA12D35F-9B15-4F0B-BDA3-82288321AE66}" presName="ParentBackground" presStyleLbl="fgAcc1" presStyleIdx="1" presStyleCnt="4"/>
      <dgm:spPr/>
    </dgm:pt>
    <dgm:pt modelId="{5A1C352C-FB65-4751-BE0E-2BA7AF01723D}" type="pres">
      <dgm:prSet presAssocID="{EA12D35F-9B15-4F0B-BDA3-82288321AE66}" presName="Parent3" presStyleLbl="revTx" presStyleIdx="0" presStyleCnt="0">
        <dgm:presLayoutVars>
          <dgm:chMax val="1"/>
          <dgm:chPref val="1"/>
          <dgm:bulletEnabled val="1"/>
        </dgm:presLayoutVars>
      </dgm:prSet>
      <dgm:spPr/>
    </dgm:pt>
    <dgm:pt modelId="{F24C3F2D-6306-47E4-8FA6-A2B3D42E0233}" type="pres">
      <dgm:prSet presAssocID="{974A058E-92DF-4AE2-86B7-8F02080C49ED}" presName="Accent2" presStyleCnt="0"/>
      <dgm:spPr/>
    </dgm:pt>
    <dgm:pt modelId="{2BC310F6-67F9-40AC-BB89-A2BE165605AA}" type="pres">
      <dgm:prSet presAssocID="{974A058E-92DF-4AE2-86B7-8F02080C49ED}" presName="Accent" presStyleLbl="node1" presStyleIdx="2" presStyleCnt="4"/>
      <dgm:spPr>
        <a:solidFill>
          <a:srgbClr val="00B0F0"/>
        </a:solidFill>
      </dgm:spPr>
    </dgm:pt>
    <dgm:pt modelId="{14B880BE-10D2-45ED-8828-2C68F3CCA942}" type="pres">
      <dgm:prSet presAssocID="{974A058E-92DF-4AE2-86B7-8F02080C49ED}" presName="ParentBackground2" presStyleCnt="0"/>
      <dgm:spPr/>
    </dgm:pt>
    <dgm:pt modelId="{B5711764-2962-4947-B361-D6EE9F8F0C6B}" type="pres">
      <dgm:prSet presAssocID="{974A058E-92DF-4AE2-86B7-8F02080C49ED}" presName="ParentBackground" presStyleLbl="fgAcc1" presStyleIdx="2" presStyleCnt="4"/>
      <dgm:spPr/>
    </dgm:pt>
    <dgm:pt modelId="{FBC4A4B7-101C-40EE-941A-9E1CB7125BD1}" type="pres">
      <dgm:prSet presAssocID="{974A058E-92DF-4AE2-86B7-8F02080C49ED}" presName="Parent2" presStyleLbl="revTx" presStyleIdx="0" presStyleCnt="0">
        <dgm:presLayoutVars>
          <dgm:chMax val="1"/>
          <dgm:chPref val="1"/>
          <dgm:bulletEnabled val="1"/>
        </dgm:presLayoutVars>
      </dgm:prSet>
      <dgm:spPr/>
    </dgm:pt>
    <dgm:pt modelId="{DD1124F9-823B-4A3B-BDCD-BD13C73EC259}" type="pres">
      <dgm:prSet presAssocID="{574C81FE-0172-4490-AB9D-6DA85E33B979}" presName="Accent1" presStyleCnt="0"/>
      <dgm:spPr/>
    </dgm:pt>
    <dgm:pt modelId="{949338F0-A3B6-4CBD-95EF-788F76E146CD}" type="pres">
      <dgm:prSet presAssocID="{574C81FE-0172-4490-AB9D-6DA85E33B979}" presName="Accent" presStyleLbl="node1" presStyleIdx="3" presStyleCnt="4"/>
      <dgm:spPr>
        <a:solidFill>
          <a:srgbClr val="00B0F0"/>
        </a:solidFill>
        <a:ln>
          <a:solidFill>
            <a:srgbClr val="00B0F0"/>
          </a:solidFill>
        </a:ln>
      </dgm:spPr>
    </dgm:pt>
    <dgm:pt modelId="{A8B1E53C-C7A7-43BD-89B8-EDC51B5A5844}" type="pres">
      <dgm:prSet presAssocID="{574C81FE-0172-4490-AB9D-6DA85E33B979}" presName="ParentBackground1" presStyleCnt="0"/>
      <dgm:spPr/>
    </dgm:pt>
    <dgm:pt modelId="{0216FBFD-8978-4F48-9157-AF4FF0E83E46}" type="pres">
      <dgm:prSet presAssocID="{574C81FE-0172-4490-AB9D-6DA85E33B979}" presName="ParentBackground" presStyleLbl="fgAcc1" presStyleIdx="3" presStyleCnt="4"/>
      <dgm:spPr/>
    </dgm:pt>
    <dgm:pt modelId="{A10AE2AE-A95A-4887-AE88-CAECC37C0CAB}" type="pres">
      <dgm:prSet presAssocID="{574C81FE-0172-4490-AB9D-6DA85E33B979}" presName="Parent1" presStyleLbl="revTx" presStyleIdx="0" presStyleCnt="0">
        <dgm:presLayoutVars>
          <dgm:chMax val="1"/>
          <dgm:chPref val="1"/>
          <dgm:bulletEnabled val="1"/>
        </dgm:presLayoutVars>
      </dgm:prSet>
      <dgm:spPr/>
    </dgm:pt>
  </dgm:ptLst>
  <dgm:cxnLst>
    <dgm:cxn modelId="{CFC5DC05-54DD-460A-9231-CF105E44CEE7}" type="presOf" srcId="{53D11BE1-C939-4338-94CC-9C89E949D27E}" destId="{0F67156D-8D49-4597-9239-5448972DBF66}" srcOrd="0" destOrd="0" presId="urn:microsoft.com/office/officeart/2011/layout/CircleProcess"/>
    <dgm:cxn modelId="{5735E110-02DD-42CE-8E7A-9269DFBD4A96}" type="presOf" srcId="{974A058E-92DF-4AE2-86B7-8F02080C49ED}" destId="{B5711764-2962-4947-B361-D6EE9F8F0C6B}" srcOrd="0" destOrd="0" presId="urn:microsoft.com/office/officeart/2011/layout/CircleProcess"/>
    <dgm:cxn modelId="{FCDD313B-6B33-47DA-834B-7A02ABE23555}" type="presOf" srcId="{39CC5A0D-364A-405F-B671-89094E824B0E}" destId="{292F3EF3-C6F9-4B73-AA9D-022EE7C9468A}" srcOrd="1" destOrd="0" presId="urn:microsoft.com/office/officeart/2011/layout/CircleProcess"/>
    <dgm:cxn modelId="{1394065D-FF98-402A-A78E-731B9F6C35B7}" type="presOf" srcId="{574C81FE-0172-4490-AB9D-6DA85E33B979}" destId="{A10AE2AE-A95A-4887-AE88-CAECC37C0CAB}" srcOrd="1" destOrd="0" presId="urn:microsoft.com/office/officeart/2011/layout/CircleProcess"/>
    <dgm:cxn modelId="{24CC7B46-ADA1-4C75-A1E2-0390FC814C89}" srcId="{53D11BE1-C939-4338-94CC-9C89E949D27E}" destId="{EA12D35F-9B15-4F0B-BDA3-82288321AE66}" srcOrd="2" destOrd="0" parTransId="{29217388-4666-4ED5-93B9-E0BB4B4E8540}" sibTransId="{32CDB7E2-969D-4CAA-BE8F-E35726C49BBA}"/>
    <dgm:cxn modelId="{28113C74-9F56-4BD8-9BC5-1F7579DBF038}" srcId="{53D11BE1-C939-4338-94CC-9C89E949D27E}" destId="{574C81FE-0172-4490-AB9D-6DA85E33B979}" srcOrd="0" destOrd="0" parTransId="{F4114D1D-1A1E-497D-B25A-ED6393D087BB}" sibTransId="{C0C1AE23-ED11-454B-A9D6-F9D90A342CE9}"/>
    <dgm:cxn modelId="{851E8B59-EA84-49BC-8F41-2E200D72DDD7}" type="presOf" srcId="{39CC5A0D-364A-405F-B671-89094E824B0E}" destId="{6392B232-17BB-4301-BFCC-358CB77F5362}" srcOrd="0" destOrd="0" presId="urn:microsoft.com/office/officeart/2011/layout/CircleProcess"/>
    <dgm:cxn modelId="{183274A4-B82A-4594-A52B-4678719B32AB}" srcId="{53D11BE1-C939-4338-94CC-9C89E949D27E}" destId="{39CC5A0D-364A-405F-B671-89094E824B0E}" srcOrd="3" destOrd="0" parTransId="{8042DDCC-0328-4551-AAEA-AF059A820524}" sibTransId="{3D9F836B-3409-45A4-A84C-32420516518F}"/>
    <dgm:cxn modelId="{DBCAE3AF-2D03-49AB-A0D2-A5120B3D070E}" type="presOf" srcId="{EA12D35F-9B15-4F0B-BDA3-82288321AE66}" destId="{8E26C632-7D62-43F5-8895-96287CFBC27D}" srcOrd="0" destOrd="0" presId="urn:microsoft.com/office/officeart/2011/layout/CircleProcess"/>
    <dgm:cxn modelId="{121BDAC1-B071-4FBF-8905-181ED69EBB32}" type="presOf" srcId="{EA12D35F-9B15-4F0B-BDA3-82288321AE66}" destId="{5A1C352C-FB65-4751-BE0E-2BA7AF01723D}" srcOrd="1" destOrd="0" presId="urn:microsoft.com/office/officeart/2011/layout/CircleProcess"/>
    <dgm:cxn modelId="{9CF84DD0-1A17-47B8-BD25-F0E2AE4E0493}" srcId="{53D11BE1-C939-4338-94CC-9C89E949D27E}" destId="{974A058E-92DF-4AE2-86B7-8F02080C49ED}" srcOrd="1" destOrd="0" parTransId="{5F5C9E5D-9A25-468B-A387-5404426FFC4C}" sibTransId="{3A3494AD-9804-4D8D-9047-72663D07DE26}"/>
    <dgm:cxn modelId="{C97CFCD1-80B6-4F11-87B3-2E1B695C4CD1}" type="presOf" srcId="{574C81FE-0172-4490-AB9D-6DA85E33B979}" destId="{0216FBFD-8978-4F48-9157-AF4FF0E83E46}" srcOrd="0" destOrd="0" presId="urn:microsoft.com/office/officeart/2011/layout/CircleProcess"/>
    <dgm:cxn modelId="{A4481DD2-7E7E-4C1E-AF9F-AE460011C754}" type="presOf" srcId="{974A058E-92DF-4AE2-86B7-8F02080C49ED}" destId="{FBC4A4B7-101C-40EE-941A-9E1CB7125BD1}" srcOrd="1" destOrd="0" presId="urn:microsoft.com/office/officeart/2011/layout/CircleProcess"/>
    <dgm:cxn modelId="{9A1476C2-5C2B-44DF-9A3B-37BD22C57016}" type="presParOf" srcId="{0F67156D-8D49-4597-9239-5448972DBF66}" destId="{9FA04144-631E-4C70-B4C1-59CE8BB06917}" srcOrd="0" destOrd="0" presId="urn:microsoft.com/office/officeart/2011/layout/CircleProcess"/>
    <dgm:cxn modelId="{9460751E-2693-47D3-8DD7-29980B3C16D1}" type="presParOf" srcId="{9FA04144-631E-4C70-B4C1-59CE8BB06917}" destId="{3647F38A-23A3-4A88-B291-99C3498CFF94}" srcOrd="0" destOrd="0" presId="urn:microsoft.com/office/officeart/2011/layout/CircleProcess"/>
    <dgm:cxn modelId="{426B53AB-E498-4D4E-9ECA-B84980C90E31}" type="presParOf" srcId="{0F67156D-8D49-4597-9239-5448972DBF66}" destId="{5C583889-7502-4930-B7E3-AE4F32FD0F0A}" srcOrd="1" destOrd="0" presId="urn:microsoft.com/office/officeart/2011/layout/CircleProcess"/>
    <dgm:cxn modelId="{1E7D5B7A-BAD3-4981-8E5F-634FDCE7EF9B}" type="presParOf" srcId="{5C583889-7502-4930-B7E3-AE4F32FD0F0A}" destId="{6392B232-17BB-4301-BFCC-358CB77F5362}" srcOrd="0" destOrd="0" presId="urn:microsoft.com/office/officeart/2011/layout/CircleProcess"/>
    <dgm:cxn modelId="{D7205DE1-EF17-417A-9B2D-6BFEE75455AC}" type="presParOf" srcId="{0F67156D-8D49-4597-9239-5448972DBF66}" destId="{292F3EF3-C6F9-4B73-AA9D-022EE7C9468A}" srcOrd="2" destOrd="0" presId="urn:microsoft.com/office/officeart/2011/layout/CircleProcess"/>
    <dgm:cxn modelId="{DDE73191-5149-435D-B497-22CD47292A80}" type="presParOf" srcId="{0F67156D-8D49-4597-9239-5448972DBF66}" destId="{5B4269DA-018B-42E2-8343-126FF78400C9}" srcOrd="3" destOrd="0" presId="urn:microsoft.com/office/officeart/2011/layout/CircleProcess"/>
    <dgm:cxn modelId="{52196B29-94E3-4956-BFA9-0E72FD9FE17D}" type="presParOf" srcId="{5B4269DA-018B-42E2-8343-126FF78400C9}" destId="{323C22FE-E697-413C-95A7-A36831D242B3}" srcOrd="0" destOrd="0" presId="urn:microsoft.com/office/officeart/2011/layout/CircleProcess"/>
    <dgm:cxn modelId="{C50C4415-D77D-434E-BAF0-B16945CDD33C}" type="presParOf" srcId="{0F67156D-8D49-4597-9239-5448972DBF66}" destId="{03ED9D07-7AB1-4C11-8EDB-C7F4F2B56D83}" srcOrd="4" destOrd="0" presId="urn:microsoft.com/office/officeart/2011/layout/CircleProcess"/>
    <dgm:cxn modelId="{1A6A6EAC-8033-43D4-BF20-794D51D3CB15}" type="presParOf" srcId="{03ED9D07-7AB1-4C11-8EDB-C7F4F2B56D83}" destId="{8E26C632-7D62-43F5-8895-96287CFBC27D}" srcOrd="0" destOrd="0" presId="urn:microsoft.com/office/officeart/2011/layout/CircleProcess"/>
    <dgm:cxn modelId="{FA157EAB-61B8-4FA1-A578-D8E54C2AD43E}" type="presParOf" srcId="{0F67156D-8D49-4597-9239-5448972DBF66}" destId="{5A1C352C-FB65-4751-BE0E-2BA7AF01723D}" srcOrd="5" destOrd="0" presId="urn:microsoft.com/office/officeart/2011/layout/CircleProcess"/>
    <dgm:cxn modelId="{E1A51493-C5DD-40AB-A885-FF08EB552FDD}" type="presParOf" srcId="{0F67156D-8D49-4597-9239-5448972DBF66}" destId="{F24C3F2D-6306-47E4-8FA6-A2B3D42E0233}" srcOrd="6" destOrd="0" presId="urn:microsoft.com/office/officeart/2011/layout/CircleProcess"/>
    <dgm:cxn modelId="{948345C9-1CD2-49AF-B16B-8F39F300B06B}" type="presParOf" srcId="{F24C3F2D-6306-47E4-8FA6-A2B3D42E0233}" destId="{2BC310F6-67F9-40AC-BB89-A2BE165605AA}" srcOrd="0" destOrd="0" presId="urn:microsoft.com/office/officeart/2011/layout/CircleProcess"/>
    <dgm:cxn modelId="{660F36AD-9CA5-4419-B2FA-208C196458A9}" type="presParOf" srcId="{0F67156D-8D49-4597-9239-5448972DBF66}" destId="{14B880BE-10D2-45ED-8828-2C68F3CCA942}" srcOrd="7" destOrd="0" presId="urn:microsoft.com/office/officeart/2011/layout/CircleProcess"/>
    <dgm:cxn modelId="{E9D58A9B-54E5-417A-939D-9A2FBCB7FFFA}" type="presParOf" srcId="{14B880BE-10D2-45ED-8828-2C68F3CCA942}" destId="{B5711764-2962-4947-B361-D6EE9F8F0C6B}" srcOrd="0" destOrd="0" presId="urn:microsoft.com/office/officeart/2011/layout/CircleProcess"/>
    <dgm:cxn modelId="{1D02CA9A-4830-47B4-ACC8-6177DF69BD30}" type="presParOf" srcId="{0F67156D-8D49-4597-9239-5448972DBF66}" destId="{FBC4A4B7-101C-40EE-941A-9E1CB7125BD1}" srcOrd="8" destOrd="0" presId="urn:microsoft.com/office/officeart/2011/layout/CircleProcess"/>
    <dgm:cxn modelId="{1684B98C-F280-47D9-B984-2DC3E01ECE9D}" type="presParOf" srcId="{0F67156D-8D49-4597-9239-5448972DBF66}" destId="{DD1124F9-823B-4A3B-BDCD-BD13C73EC259}" srcOrd="9" destOrd="0" presId="urn:microsoft.com/office/officeart/2011/layout/CircleProcess"/>
    <dgm:cxn modelId="{966992E5-568B-495E-B311-3A23CC96F45C}" type="presParOf" srcId="{DD1124F9-823B-4A3B-BDCD-BD13C73EC259}" destId="{949338F0-A3B6-4CBD-95EF-788F76E146CD}" srcOrd="0" destOrd="0" presId="urn:microsoft.com/office/officeart/2011/layout/CircleProcess"/>
    <dgm:cxn modelId="{B328A65D-F945-4392-9B39-7E2726E96ABA}" type="presParOf" srcId="{0F67156D-8D49-4597-9239-5448972DBF66}" destId="{A8B1E53C-C7A7-43BD-89B8-EDC51B5A5844}" srcOrd="10" destOrd="0" presId="urn:microsoft.com/office/officeart/2011/layout/CircleProcess"/>
    <dgm:cxn modelId="{DCD73621-5137-4CE0-B56A-235E8FB244C9}" type="presParOf" srcId="{A8B1E53C-C7A7-43BD-89B8-EDC51B5A5844}" destId="{0216FBFD-8978-4F48-9157-AF4FF0E83E46}" srcOrd="0" destOrd="0" presId="urn:microsoft.com/office/officeart/2011/layout/CircleProcess"/>
    <dgm:cxn modelId="{B07DB341-A8C3-481C-9A4B-31945BBF7E7F}" type="presParOf" srcId="{0F67156D-8D49-4597-9239-5448972DBF66}" destId="{A10AE2AE-A95A-4887-AE88-CAECC37C0CAB}"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B5142-155F-4480-8D56-A2D34417BF1B}" type="doc">
      <dgm:prSet loTypeId="urn:microsoft.com/office/officeart/2005/8/layout/hList7" loCatId="list" qsTypeId="urn:microsoft.com/office/officeart/2005/8/quickstyle/simple1" qsCatId="simple" csTypeId="urn:microsoft.com/office/officeart/2005/8/colors/accent3_1" csCatId="accent3" phldr="1"/>
      <dgm:spPr/>
    </dgm:pt>
    <dgm:pt modelId="{9DFF3187-E6E2-42D7-88B0-71B18B7E1EA7}">
      <dgm:prSet phldrT="[Text]"/>
      <dgm:spPr>
        <a:ln w="38100">
          <a:solidFill>
            <a:srgbClr val="36BCDE"/>
          </a:solidFill>
        </a:ln>
      </dgm:spPr>
      <dgm:t>
        <a:bodyPr/>
        <a:lstStyle/>
        <a:p>
          <a:r>
            <a:rPr lang="en-GB" b="1" dirty="0">
              <a:latin typeface="Century Gothic" panose="020B0502020202020204" pitchFamily="34" charset="0"/>
            </a:rPr>
            <a:t>TWO SKILLS (ONE SOFT, ONE HARD</a:t>
          </a:r>
          <a:r>
            <a:rPr lang="en-GB" dirty="0">
              <a:latin typeface="Century Gothic" panose="020B0502020202020204" pitchFamily="34" charset="0"/>
            </a:rPr>
            <a:t>)</a:t>
          </a:r>
        </a:p>
        <a:p>
          <a:r>
            <a:rPr lang="en-GB" dirty="0">
              <a:latin typeface="Century Gothic" panose="020B0502020202020204" pitchFamily="34" charset="0"/>
            </a:rPr>
            <a:t>Behaviours</a:t>
          </a:r>
        </a:p>
        <a:p>
          <a:r>
            <a:rPr lang="en-GB" dirty="0">
              <a:latin typeface="Century Gothic" panose="020B0502020202020204" pitchFamily="34" charset="0"/>
            </a:rPr>
            <a:t>Communication</a:t>
          </a:r>
        </a:p>
        <a:p>
          <a:r>
            <a:rPr lang="en-GB" dirty="0">
              <a:latin typeface="Century Gothic" panose="020B0502020202020204" pitchFamily="34" charset="0"/>
            </a:rPr>
            <a:t>Skills related to role</a:t>
          </a:r>
        </a:p>
      </dgm:t>
    </dgm:pt>
    <dgm:pt modelId="{716941E4-60DC-49B9-BDF7-9D28D7CF421C}" type="parTrans" cxnId="{94CCCA91-DD8C-4CD5-B632-264B915E4821}">
      <dgm:prSet/>
      <dgm:spPr/>
      <dgm:t>
        <a:bodyPr/>
        <a:lstStyle/>
        <a:p>
          <a:endParaRPr lang="en-GB"/>
        </a:p>
      </dgm:t>
    </dgm:pt>
    <dgm:pt modelId="{8E047FA6-793F-49DF-931F-F565482AD12F}" type="sibTrans" cxnId="{94CCCA91-DD8C-4CD5-B632-264B915E4821}">
      <dgm:prSet/>
      <dgm:spPr/>
      <dgm:t>
        <a:bodyPr/>
        <a:lstStyle/>
        <a:p>
          <a:endParaRPr lang="en-GB"/>
        </a:p>
      </dgm:t>
    </dgm:pt>
    <dgm:pt modelId="{53799FD2-C594-4565-835C-AF8660722AE0}">
      <dgm:prSet phldrT="[Text]"/>
      <dgm:spPr>
        <a:ln w="38100">
          <a:solidFill>
            <a:srgbClr val="36BCDE"/>
          </a:solidFill>
        </a:ln>
      </dgm:spPr>
      <dgm:t>
        <a:bodyPr/>
        <a:lstStyle/>
        <a:p>
          <a:r>
            <a:rPr lang="en-GB" b="1" dirty="0">
              <a:latin typeface="Century Gothic" panose="020B0502020202020204" pitchFamily="34" charset="0"/>
            </a:rPr>
            <a:t>TWO KPIS/PROJECTS</a:t>
          </a:r>
        </a:p>
        <a:p>
          <a:r>
            <a:rPr lang="en-GB" dirty="0">
              <a:latin typeface="Century Gothic" panose="020B0502020202020204" pitchFamily="34" charset="0"/>
            </a:rPr>
            <a:t>Process change</a:t>
          </a:r>
        </a:p>
        <a:p>
          <a:r>
            <a:rPr lang="en-GB" dirty="0">
              <a:latin typeface="Century Gothic" panose="020B0502020202020204" pitchFamily="34" charset="0"/>
            </a:rPr>
            <a:t>Innovation</a:t>
          </a:r>
        </a:p>
        <a:p>
          <a:r>
            <a:rPr lang="en-GB" dirty="0">
              <a:latin typeface="Century Gothic" panose="020B0502020202020204" pitchFamily="34" charset="0"/>
            </a:rPr>
            <a:t>Change projects</a:t>
          </a:r>
        </a:p>
      </dgm:t>
    </dgm:pt>
    <dgm:pt modelId="{BD1B98CA-D48C-497A-B4D9-5D7B6B7C78D3}" type="parTrans" cxnId="{48D784FB-578A-4A95-9A7A-8B7E58AFCF4A}">
      <dgm:prSet/>
      <dgm:spPr/>
      <dgm:t>
        <a:bodyPr/>
        <a:lstStyle/>
        <a:p>
          <a:endParaRPr lang="en-GB"/>
        </a:p>
      </dgm:t>
    </dgm:pt>
    <dgm:pt modelId="{5B5839BC-8557-4721-8F51-6EE69DB06624}" type="sibTrans" cxnId="{48D784FB-578A-4A95-9A7A-8B7E58AFCF4A}">
      <dgm:prSet/>
      <dgm:spPr/>
      <dgm:t>
        <a:bodyPr/>
        <a:lstStyle/>
        <a:p>
          <a:endParaRPr lang="en-GB"/>
        </a:p>
      </dgm:t>
    </dgm:pt>
    <dgm:pt modelId="{BFA231D7-DDAB-41FA-A5D9-F7A8E1DBC4A6}">
      <dgm:prSet phldrT="[Text]"/>
      <dgm:spPr>
        <a:ln w="38100">
          <a:solidFill>
            <a:srgbClr val="36BCDE"/>
          </a:solidFill>
        </a:ln>
      </dgm:spPr>
      <dgm:t>
        <a:bodyPr/>
        <a:lstStyle/>
        <a:p>
          <a:r>
            <a:rPr lang="en-GB" b="1" dirty="0">
              <a:latin typeface="Century Gothic" panose="020B0502020202020204" pitchFamily="34" charset="0"/>
            </a:rPr>
            <a:t>ONE STRETCH GOAL</a:t>
          </a:r>
        </a:p>
        <a:p>
          <a:r>
            <a:rPr lang="en-GB" dirty="0">
              <a:latin typeface="Century Gothic" panose="020B0502020202020204" pitchFamily="34" charset="0"/>
            </a:rPr>
            <a:t>Align with future career aspirations</a:t>
          </a:r>
        </a:p>
      </dgm:t>
    </dgm:pt>
    <dgm:pt modelId="{3BBB9905-5ACE-4F02-B0D9-23CADA9605CB}" type="parTrans" cxnId="{44277C67-C877-4D56-84B7-B91993619970}">
      <dgm:prSet/>
      <dgm:spPr/>
      <dgm:t>
        <a:bodyPr/>
        <a:lstStyle/>
        <a:p>
          <a:endParaRPr lang="en-GB"/>
        </a:p>
      </dgm:t>
    </dgm:pt>
    <dgm:pt modelId="{3F6F0BFA-AB62-4D30-9E75-1EDE6AF9538C}" type="sibTrans" cxnId="{44277C67-C877-4D56-84B7-B91993619970}">
      <dgm:prSet/>
      <dgm:spPr/>
      <dgm:t>
        <a:bodyPr/>
        <a:lstStyle/>
        <a:p>
          <a:endParaRPr lang="en-GB"/>
        </a:p>
      </dgm:t>
    </dgm:pt>
    <dgm:pt modelId="{9ED1D190-674A-4FE5-990D-2449EB4FF2EF}" type="pres">
      <dgm:prSet presAssocID="{A65B5142-155F-4480-8D56-A2D34417BF1B}" presName="Name0" presStyleCnt="0">
        <dgm:presLayoutVars>
          <dgm:dir/>
          <dgm:resizeHandles val="exact"/>
        </dgm:presLayoutVars>
      </dgm:prSet>
      <dgm:spPr/>
    </dgm:pt>
    <dgm:pt modelId="{48018953-35CD-46AE-8EA2-F99DAB825435}" type="pres">
      <dgm:prSet presAssocID="{A65B5142-155F-4480-8D56-A2D34417BF1B}" presName="fgShape" presStyleLbl="fgShp" presStyleIdx="0" presStyleCnt="1"/>
      <dgm:spPr>
        <a:solidFill>
          <a:srgbClr val="36BCDE"/>
        </a:solidFill>
        <a:ln>
          <a:noFill/>
        </a:ln>
      </dgm:spPr>
    </dgm:pt>
    <dgm:pt modelId="{967FB72B-9D49-4E67-8CB5-2D95B8641039}" type="pres">
      <dgm:prSet presAssocID="{A65B5142-155F-4480-8D56-A2D34417BF1B}" presName="linComp" presStyleCnt="0"/>
      <dgm:spPr/>
    </dgm:pt>
    <dgm:pt modelId="{D94E582B-4205-4DA2-81E2-68E5D4DDDE37}" type="pres">
      <dgm:prSet presAssocID="{9DFF3187-E6E2-42D7-88B0-71B18B7E1EA7}" presName="compNode" presStyleCnt="0"/>
      <dgm:spPr/>
    </dgm:pt>
    <dgm:pt modelId="{582FD7E1-50AB-4BC7-A378-956D3E950260}" type="pres">
      <dgm:prSet presAssocID="{9DFF3187-E6E2-42D7-88B0-71B18B7E1EA7}" presName="bkgdShape" presStyleLbl="node1" presStyleIdx="0" presStyleCnt="3"/>
      <dgm:spPr/>
    </dgm:pt>
    <dgm:pt modelId="{0F75FDF4-3D76-4306-AD99-9A2749B3B61D}" type="pres">
      <dgm:prSet presAssocID="{9DFF3187-E6E2-42D7-88B0-71B18B7E1EA7}" presName="nodeTx" presStyleLbl="node1" presStyleIdx="0" presStyleCnt="3">
        <dgm:presLayoutVars>
          <dgm:bulletEnabled val="1"/>
        </dgm:presLayoutVars>
      </dgm:prSet>
      <dgm:spPr/>
    </dgm:pt>
    <dgm:pt modelId="{0F5DE750-49D8-4710-BB18-950C42A424A1}" type="pres">
      <dgm:prSet presAssocID="{9DFF3187-E6E2-42D7-88B0-71B18B7E1EA7}" presName="invisiNode" presStyleLbl="node1" presStyleIdx="0" presStyleCnt="3"/>
      <dgm:spPr/>
    </dgm:pt>
    <dgm:pt modelId="{34F6116C-83D8-4700-AD5B-847B0BF6F609}" type="pres">
      <dgm:prSet presAssocID="{9DFF3187-E6E2-42D7-88B0-71B18B7E1EA7}" presName="imagNode" presStyleLbl="fgImgPlace1" presStyleIdx="0" presStyleCnt="3" custScaleX="79064" custScaleY="7906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a:ext>
      </dgm:extLst>
    </dgm:pt>
    <dgm:pt modelId="{1BA282E8-27B4-4344-8EAE-FAB6FAB98EAA}" type="pres">
      <dgm:prSet presAssocID="{8E047FA6-793F-49DF-931F-F565482AD12F}" presName="sibTrans" presStyleLbl="sibTrans2D1" presStyleIdx="0" presStyleCnt="0"/>
      <dgm:spPr/>
    </dgm:pt>
    <dgm:pt modelId="{18C4D055-F37B-49C3-9960-FD1871A76076}" type="pres">
      <dgm:prSet presAssocID="{53799FD2-C594-4565-835C-AF8660722AE0}" presName="compNode" presStyleCnt="0"/>
      <dgm:spPr/>
    </dgm:pt>
    <dgm:pt modelId="{A2AAAD09-86A7-4E98-85C7-9F7C4B4A712B}" type="pres">
      <dgm:prSet presAssocID="{53799FD2-C594-4565-835C-AF8660722AE0}" presName="bkgdShape" presStyleLbl="node1" presStyleIdx="1" presStyleCnt="3"/>
      <dgm:spPr/>
    </dgm:pt>
    <dgm:pt modelId="{2C4992FF-DF48-4B64-AA96-DDB64A026D9D}" type="pres">
      <dgm:prSet presAssocID="{53799FD2-C594-4565-835C-AF8660722AE0}" presName="nodeTx" presStyleLbl="node1" presStyleIdx="1" presStyleCnt="3">
        <dgm:presLayoutVars>
          <dgm:bulletEnabled val="1"/>
        </dgm:presLayoutVars>
      </dgm:prSet>
      <dgm:spPr/>
    </dgm:pt>
    <dgm:pt modelId="{FC9AA822-A407-498A-B9B3-FB3F176E6FD1}" type="pres">
      <dgm:prSet presAssocID="{53799FD2-C594-4565-835C-AF8660722AE0}" presName="invisiNode" presStyleLbl="node1" presStyleIdx="1" presStyleCnt="3"/>
      <dgm:spPr/>
    </dgm:pt>
    <dgm:pt modelId="{3F5AA5A3-9307-4353-9A11-41FBE5B81604}" type="pres">
      <dgm:prSet presAssocID="{53799FD2-C594-4565-835C-AF8660722AE0}" presName="imagNode" presStyleLbl="fgImgPlace1" presStyleIdx="1" presStyleCnt="3" custScaleX="67468" custScaleY="6746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pward trend"/>
        </a:ext>
      </dgm:extLst>
    </dgm:pt>
    <dgm:pt modelId="{714FE978-7A66-482D-8CBF-FF0FF74E19F7}" type="pres">
      <dgm:prSet presAssocID="{5B5839BC-8557-4721-8F51-6EE69DB06624}" presName="sibTrans" presStyleLbl="sibTrans2D1" presStyleIdx="0" presStyleCnt="0"/>
      <dgm:spPr/>
    </dgm:pt>
    <dgm:pt modelId="{D43D632B-EF68-4C66-92C9-9B057C493BDC}" type="pres">
      <dgm:prSet presAssocID="{BFA231D7-DDAB-41FA-A5D9-F7A8E1DBC4A6}" presName="compNode" presStyleCnt="0"/>
      <dgm:spPr/>
    </dgm:pt>
    <dgm:pt modelId="{7BEB501B-F489-4A01-A348-CC46F310ABA6}" type="pres">
      <dgm:prSet presAssocID="{BFA231D7-DDAB-41FA-A5D9-F7A8E1DBC4A6}" presName="bkgdShape" presStyleLbl="node1" presStyleIdx="2" presStyleCnt="3" custLinFactNeighborX="48302" custLinFactNeighborY="7948"/>
      <dgm:spPr/>
    </dgm:pt>
    <dgm:pt modelId="{280B8D22-A700-4793-A999-DC96BDAF0BF4}" type="pres">
      <dgm:prSet presAssocID="{BFA231D7-DDAB-41FA-A5D9-F7A8E1DBC4A6}" presName="nodeTx" presStyleLbl="node1" presStyleIdx="2" presStyleCnt="3">
        <dgm:presLayoutVars>
          <dgm:bulletEnabled val="1"/>
        </dgm:presLayoutVars>
      </dgm:prSet>
      <dgm:spPr/>
    </dgm:pt>
    <dgm:pt modelId="{7B847DE8-BDB9-4046-9449-86CE1B211A16}" type="pres">
      <dgm:prSet presAssocID="{BFA231D7-DDAB-41FA-A5D9-F7A8E1DBC4A6}" presName="invisiNode" presStyleLbl="node1" presStyleIdx="2" presStyleCnt="3"/>
      <dgm:spPr/>
    </dgm:pt>
    <dgm:pt modelId="{593F91D9-3E10-4D7B-AB95-668378EBDA28}" type="pres">
      <dgm:prSet presAssocID="{BFA231D7-DDAB-41FA-A5D9-F7A8E1DBC4A6}" presName="imagNode" presStyleLbl="fgImgPlace1" presStyleIdx="2" presStyleCnt="3" custScaleX="73995" custScaleY="7399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ars"/>
        </a:ext>
      </dgm:extLst>
    </dgm:pt>
  </dgm:ptLst>
  <dgm:cxnLst>
    <dgm:cxn modelId="{AEB30A0D-2DCA-4F8C-9913-8EAD57F4E0BD}" type="presOf" srcId="{53799FD2-C594-4565-835C-AF8660722AE0}" destId="{2C4992FF-DF48-4B64-AA96-DDB64A026D9D}" srcOrd="1" destOrd="0" presId="urn:microsoft.com/office/officeart/2005/8/layout/hList7"/>
    <dgm:cxn modelId="{2EA26F10-AF59-455F-9C9E-37FAEA52AE19}" type="presOf" srcId="{53799FD2-C594-4565-835C-AF8660722AE0}" destId="{A2AAAD09-86A7-4E98-85C7-9F7C4B4A712B}" srcOrd="0" destOrd="0" presId="urn:microsoft.com/office/officeart/2005/8/layout/hList7"/>
    <dgm:cxn modelId="{44277C67-C877-4D56-84B7-B91993619970}" srcId="{A65B5142-155F-4480-8D56-A2D34417BF1B}" destId="{BFA231D7-DDAB-41FA-A5D9-F7A8E1DBC4A6}" srcOrd="2" destOrd="0" parTransId="{3BBB9905-5ACE-4F02-B0D9-23CADA9605CB}" sibTransId="{3F6F0BFA-AB62-4D30-9E75-1EDE6AF9538C}"/>
    <dgm:cxn modelId="{D9901D8C-9750-4CAE-89F5-0F596588AC8B}" type="presOf" srcId="{8E047FA6-793F-49DF-931F-F565482AD12F}" destId="{1BA282E8-27B4-4344-8EAE-FAB6FAB98EAA}" srcOrd="0" destOrd="0" presId="urn:microsoft.com/office/officeart/2005/8/layout/hList7"/>
    <dgm:cxn modelId="{BBE2F290-8CEC-444E-8184-D897EECA02C5}" type="presOf" srcId="{9DFF3187-E6E2-42D7-88B0-71B18B7E1EA7}" destId="{0F75FDF4-3D76-4306-AD99-9A2749B3B61D}" srcOrd="1" destOrd="0" presId="urn:microsoft.com/office/officeart/2005/8/layout/hList7"/>
    <dgm:cxn modelId="{94CCCA91-DD8C-4CD5-B632-264B915E4821}" srcId="{A65B5142-155F-4480-8D56-A2D34417BF1B}" destId="{9DFF3187-E6E2-42D7-88B0-71B18B7E1EA7}" srcOrd="0" destOrd="0" parTransId="{716941E4-60DC-49B9-BDF7-9D28D7CF421C}" sibTransId="{8E047FA6-793F-49DF-931F-F565482AD12F}"/>
    <dgm:cxn modelId="{AAFA9B9F-5D82-4B2C-9107-65E922E11634}" type="presOf" srcId="{BFA231D7-DDAB-41FA-A5D9-F7A8E1DBC4A6}" destId="{7BEB501B-F489-4A01-A348-CC46F310ABA6}" srcOrd="0" destOrd="0" presId="urn:microsoft.com/office/officeart/2005/8/layout/hList7"/>
    <dgm:cxn modelId="{47347AA3-7A43-4E51-BE61-210E2D3549E2}" type="presOf" srcId="{A65B5142-155F-4480-8D56-A2D34417BF1B}" destId="{9ED1D190-674A-4FE5-990D-2449EB4FF2EF}" srcOrd="0" destOrd="0" presId="urn:microsoft.com/office/officeart/2005/8/layout/hList7"/>
    <dgm:cxn modelId="{74595EBA-E859-43E5-9F6B-9A9A240D21FA}" type="presOf" srcId="{BFA231D7-DDAB-41FA-A5D9-F7A8E1DBC4A6}" destId="{280B8D22-A700-4793-A999-DC96BDAF0BF4}" srcOrd="1" destOrd="0" presId="urn:microsoft.com/office/officeart/2005/8/layout/hList7"/>
    <dgm:cxn modelId="{C73F08D9-9CE8-49A2-B8AF-3446D28979CE}" type="presOf" srcId="{9DFF3187-E6E2-42D7-88B0-71B18B7E1EA7}" destId="{582FD7E1-50AB-4BC7-A378-956D3E950260}" srcOrd="0" destOrd="0" presId="urn:microsoft.com/office/officeart/2005/8/layout/hList7"/>
    <dgm:cxn modelId="{12381ED9-74F9-4BE0-9A83-AA36FCE31B95}" type="presOf" srcId="{5B5839BC-8557-4721-8F51-6EE69DB06624}" destId="{714FE978-7A66-482D-8CBF-FF0FF74E19F7}" srcOrd="0" destOrd="0" presId="urn:microsoft.com/office/officeart/2005/8/layout/hList7"/>
    <dgm:cxn modelId="{48D784FB-578A-4A95-9A7A-8B7E58AFCF4A}" srcId="{A65B5142-155F-4480-8D56-A2D34417BF1B}" destId="{53799FD2-C594-4565-835C-AF8660722AE0}" srcOrd="1" destOrd="0" parTransId="{BD1B98CA-D48C-497A-B4D9-5D7B6B7C78D3}" sibTransId="{5B5839BC-8557-4721-8F51-6EE69DB06624}"/>
    <dgm:cxn modelId="{BD02C927-EA33-4447-BF22-1F72E4B5D7FC}" type="presParOf" srcId="{9ED1D190-674A-4FE5-990D-2449EB4FF2EF}" destId="{48018953-35CD-46AE-8EA2-F99DAB825435}" srcOrd="0" destOrd="0" presId="urn:microsoft.com/office/officeart/2005/8/layout/hList7"/>
    <dgm:cxn modelId="{5F3DEC2B-E316-4BF3-AF6D-70D8019CFE30}" type="presParOf" srcId="{9ED1D190-674A-4FE5-990D-2449EB4FF2EF}" destId="{967FB72B-9D49-4E67-8CB5-2D95B8641039}" srcOrd="1" destOrd="0" presId="urn:microsoft.com/office/officeart/2005/8/layout/hList7"/>
    <dgm:cxn modelId="{AE7233D7-C59D-47CC-950A-B3506BDEF8C0}" type="presParOf" srcId="{967FB72B-9D49-4E67-8CB5-2D95B8641039}" destId="{D94E582B-4205-4DA2-81E2-68E5D4DDDE37}" srcOrd="0" destOrd="0" presId="urn:microsoft.com/office/officeart/2005/8/layout/hList7"/>
    <dgm:cxn modelId="{B063DE45-8A78-4514-89C7-DC34F60E078E}" type="presParOf" srcId="{D94E582B-4205-4DA2-81E2-68E5D4DDDE37}" destId="{582FD7E1-50AB-4BC7-A378-956D3E950260}" srcOrd="0" destOrd="0" presId="urn:microsoft.com/office/officeart/2005/8/layout/hList7"/>
    <dgm:cxn modelId="{39D1DCF6-A19D-420A-B173-14C43A3D25F0}" type="presParOf" srcId="{D94E582B-4205-4DA2-81E2-68E5D4DDDE37}" destId="{0F75FDF4-3D76-4306-AD99-9A2749B3B61D}" srcOrd="1" destOrd="0" presId="urn:microsoft.com/office/officeart/2005/8/layout/hList7"/>
    <dgm:cxn modelId="{B113BF6A-E9DF-4C75-890D-C73EFAD6C3F6}" type="presParOf" srcId="{D94E582B-4205-4DA2-81E2-68E5D4DDDE37}" destId="{0F5DE750-49D8-4710-BB18-950C42A424A1}" srcOrd="2" destOrd="0" presId="urn:microsoft.com/office/officeart/2005/8/layout/hList7"/>
    <dgm:cxn modelId="{D72ACE18-F783-42AC-9D38-9B1BAD0272AA}" type="presParOf" srcId="{D94E582B-4205-4DA2-81E2-68E5D4DDDE37}" destId="{34F6116C-83D8-4700-AD5B-847B0BF6F609}" srcOrd="3" destOrd="0" presId="urn:microsoft.com/office/officeart/2005/8/layout/hList7"/>
    <dgm:cxn modelId="{1FF84859-5689-4458-8776-56D7A92D38D4}" type="presParOf" srcId="{967FB72B-9D49-4E67-8CB5-2D95B8641039}" destId="{1BA282E8-27B4-4344-8EAE-FAB6FAB98EAA}" srcOrd="1" destOrd="0" presId="urn:microsoft.com/office/officeart/2005/8/layout/hList7"/>
    <dgm:cxn modelId="{4F1860F5-2213-48C1-BB19-0EC51DABCC3E}" type="presParOf" srcId="{967FB72B-9D49-4E67-8CB5-2D95B8641039}" destId="{18C4D055-F37B-49C3-9960-FD1871A76076}" srcOrd="2" destOrd="0" presId="urn:microsoft.com/office/officeart/2005/8/layout/hList7"/>
    <dgm:cxn modelId="{BB95E4E8-3949-4326-824F-BAD4D769AF1B}" type="presParOf" srcId="{18C4D055-F37B-49C3-9960-FD1871A76076}" destId="{A2AAAD09-86A7-4E98-85C7-9F7C4B4A712B}" srcOrd="0" destOrd="0" presId="urn:microsoft.com/office/officeart/2005/8/layout/hList7"/>
    <dgm:cxn modelId="{0002030A-9156-4975-BF98-67E34FD5361D}" type="presParOf" srcId="{18C4D055-F37B-49C3-9960-FD1871A76076}" destId="{2C4992FF-DF48-4B64-AA96-DDB64A026D9D}" srcOrd="1" destOrd="0" presId="urn:microsoft.com/office/officeart/2005/8/layout/hList7"/>
    <dgm:cxn modelId="{8E720831-AE78-4273-AF98-EC6819CED2AA}" type="presParOf" srcId="{18C4D055-F37B-49C3-9960-FD1871A76076}" destId="{FC9AA822-A407-498A-B9B3-FB3F176E6FD1}" srcOrd="2" destOrd="0" presId="urn:microsoft.com/office/officeart/2005/8/layout/hList7"/>
    <dgm:cxn modelId="{346F724A-EF64-4EFB-A26B-8BAE9610F4CD}" type="presParOf" srcId="{18C4D055-F37B-49C3-9960-FD1871A76076}" destId="{3F5AA5A3-9307-4353-9A11-41FBE5B81604}" srcOrd="3" destOrd="0" presId="urn:microsoft.com/office/officeart/2005/8/layout/hList7"/>
    <dgm:cxn modelId="{0ED32A95-D21F-4130-9C8C-890048A19D09}" type="presParOf" srcId="{967FB72B-9D49-4E67-8CB5-2D95B8641039}" destId="{714FE978-7A66-482D-8CBF-FF0FF74E19F7}" srcOrd="3" destOrd="0" presId="urn:microsoft.com/office/officeart/2005/8/layout/hList7"/>
    <dgm:cxn modelId="{A6AF5B4B-A83D-4041-876B-F9194A3544E0}" type="presParOf" srcId="{967FB72B-9D49-4E67-8CB5-2D95B8641039}" destId="{D43D632B-EF68-4C66-92C9-9B057C493BDC}" srcOrd="4" destOrd="0" presId="urn:microsoft.com/office/officeart/2005/8/layout/hList7"/>
    <dgm:cxn modelId="{F19E221A-1564-4E80-9B8F-3AEF9BCE113B}" type="presParOf" srcId="{D43D632B-EF68-4C66-92C9-9B057C493BDC}" destId="{7BEB501B-F489-4A01-A348-CC46F310ABA6}" srcOrd="0" destOrd="0" presId="urn:microsoft.com/office/officeart/2005/8/layout/hList7"/>
    <dgm:cxn modelId="{25EA9C75-8B7D-44F9-949D-608557AB40E6}" type="presParOf" srcId="{D43D632B-EF68-4C66-92C9-9B057C493BDC}" destId="{280B8D22-A700-4793-A999-DC96BDAF0BF4}" srcOrd="1" destOrd="0" presId="urn:microsoft.com/office/officeart/2005/8/layout/hList7"/>
    <dgm:cxn modelId="{CD6057D8-A3A8-42A0-95D1-10D061D1176D}" type="presParOf" srcId="{D43D632B-EF68-4C66-92C9-9B057C493BDC}" destId="{7B847DE8-BDB9-4046-9449-86CE1B211A16}" srcOrd="2" destOrd="0" presId="urn:microsoft.com/office/officeart/2005/8/layout/hList7"/>
    <dgm:cxn modelId="{319A9120-2308-454F-BAC3-24D3D1538EB3}" type="presParOf" srcId="{D43D632B-EF68-4C66-92C9-9B057C493BDC}" destId="{593F91D9-3E10-4D7B-AB95-668378EBDA2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7F38A-23A3-4A88-B291-99C3498CFF94}">
      <dsp:nvSpPr>
        <dsp:cNvPr id="0" name=""/>
        <dsp:cNvSpPr/>
      </dsp:nvSpPr>
      <dsp:spPr>
        <a:xfrm>
          <a:off x="8409686" y="2109844"/>
          <a:ext cx="2516833" cy="2516962"/>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2B232-17BB-4301-BFCC-358CB77F5362}">
      <dsp:nvSpPr>
        <dsp:cNvPr id="0" name=""/>
        <dsp:cNvSpPr/>
      </dsp:nvSpPr>
      <dsp:spPr>
        <a:xfrm>
          <a:off x="8493868" y="2193758"/>
          <a:ext cx="2349548" cy="2349135"/>
        </a:xfrm>
        <a:prstGeom prst="ellipse">
          <a:avLst/>
        </a:prstGeom>
        <a:solidFill>
          <a:schemeClr val="bg1"/>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a:latin typeface="Century Gothic" panose="020B0502020202020204" pitchFamily="34" charset="0"/>
            </a:rPr>
            <a:t>Develop high performing achievers in your team</a:t>
          </a:r>
        </a:p>
      </dsp:txBody>
      <dsp:txXfrm>
        <a:off x="8829518" y="2529412"/>
        <a:ext cx="1678248" cy="1677827"/>
      </dsp:txXfrm>
    </dsp:sp>
    <dsp:sp modelId="{323C22FE-E697-413C-95A7-A36831D242B3}">
      <dsp:nvSpPr>
        <dsp:cNvPr id="0" name=""/>
        <dsp:cNvSpPr/>
      </dsp:nvSpPr>
      <dsp:spPr>
        <a:xfrm rot="2700000">
          <a:off x="5797857" y="2109667"/>
          <a:ext cx="2516874" cy="2516874"/>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6C632-7D62-43F5-8895-96287CFBC27D}">
      <dsp:nvSpPr>
        <dsp:cNvPr id="0" name=""/>
        <dsp:cNvSpPr/>
      </dsp:nvSpPr>
      <dsp:spPr>
        <a:xfrm>
          <a:off x="5892853" y="2193758"/>
          <a:ext cx="2349548" cy="2349135"/>
        </a:xfrm>
        <a:prstGeom prst="ellipse">
          <a:avLst/>
        </a:prstGeom>
        <a:solidFill>
          <a:schemeClr val="bg1"/>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a:latin typeface="Century Gothic" panose="020B0502020202020204" pitchFamily="34" charset="0"/>
            </a:rPr>
            <a:t>Time efficient tool – get to the nub quicker</a:t>
          </a:r>
        </a:p>
      </dsp:txBody>
      <dsp:txXfrm>
        <a:off x="6228502" y="2529412"/>
        <a:ext cx="1678248" cy="1677827"/>
      </dsp:txXfrm>
    </dsp:sp>
    <dsp:sp modelId="{2BC310F6-67F9-40AC-BB89-A2BE165605AA}">
      <dsp:nvSpPr>
        <dsp:cNvPr id="0" name=""/>
        <dsp:cNvSpPr/>
      </dsp:nvSpPr>
      <dsp:spPr>
        <a:xfrm rot="2700000">
          <a:off x="3207634" y="2109667"/>
          <a:ext cx="2516874" cy="2516874"/>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11764-2962-4947-B361-D6EE9F8F0C6B}">
      <dsp:nvSpPr>
        <dsp:cNvPr id="0" name=""/>
        <dsp:cNvSpPr/>
      </dsp:nvSpPr>
      <dsp:spPr>
        <a:xfrm>
          <a:off x="3291837" y="2193758"/>
          <a:ext cx="2349548" cy="2349135"/>
        </a:xfrm>
        <a:prstGeom prst="ellipse">
          <a:avLst/>
        </a:prstGeom>
        <a:solidFill>
          <a:schemeClr val="bg1"/>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a:latin typeface="Century Gothic" panose="020B0502020202020204" pitchFamily="34" charset="0"/>
            </a:rPr>
            <a:t>You no longer need all the answers</a:t>
          </a:r>
        </a:p>
      </dsp:txBody>
      <dsp:txXfrm>
        <a:off x="3627487" y="2529412"/>
        <a:ext cx="1678248" cy="1677827"/>
      </dsp:txXfrm>
    </dsp:sp>
    <dsp:sp modelId="{949338F0-A3B6-4CBD-95EF-788F76E146CD}">
      <dsp:nvSpPr>
        <dsp:cNvPr id="0" name=""/>
        <dsp:cNvSpPr/>
      </dsp:nvSpPr>
      <dsp:spPr>
        <a:xfrm rot="2700000">
          <a:off x="606618" y="2109667"/>
          <a:ext cx="2516874" cy="2516874"/>
        </a:xfrm>
        <a:prstGeom prst="teardrop">
          <a:avLst>
            <a:gd name="adj" fmla="val 100000"/>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16FBFD-8978-4F48-9157-AF4FF0E83E46}">
      <dsp:nvSpPr>
        <dsp:cNvPr id="0" name=""/>
        <dsp:cNvSpPr/>
      </dsp:nvSpPr>
      <dsp:spPr>
        <a:xfrm>
          <a:off x="690821" y="2193758"/>
          <a:ext cx="2349548" cy="2349135"/>
        </a:xfrm>
        <a:prstGeom prst="ellipse">
          <a:avLst/>
        </a:prstGeom>
        <a:solidFill>
          <a:schemeClr val="bg1"/>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a:latin typeface="Century Gothic" panose="020B0502020202020204" pitchFamily="34" charset="0"/>
            </a:rPr>
            <a:t>Framework that gives you confidence</a:t>
          </a:r>
        </a:p>
      </dsp:txBody>
      <dsp:txXfrm>
        <a:off x="1026471" y="2529412"/>
        <a:ext cx="1678248" cy="1677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FD7E1-50AB-4BC7-A378-956D3E950260}">
      <dsp:nvSpPr>
        <dsp:cNvPr id="0" name=""/>
        <dsp:cNvSpPr/>
      </dsp:nvSpPr>
      <dsp:spPr>
        <a:xfrm>
          <a:off x="1933" y="0"/>
          <a:ext cx="3007852" cy="2840966"/>
        </a:xfrm>
        <a:prstGeom prst="roundRect">
          <a:avLst>
            <a:gd name="adj" fmla="val 10000"/>
          </a:avLst>
        </a:prstGeom>
        <a:solidFill>
          <a:schemeClr val="lt1">
            <a:hueOff val="0"/>
            <a:satOff val="0"/>
            <a:lumOff val="0"/>
            <a:alphaOff val="0"/>
          </a:schemeClr>
        </a:solidFill>
        <a:ln w="38100" cap="flat" cmpd="sng" algn="ctr">
          <a:solidFill>
            <a:srgbClr val="36BC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TWO SKILLS (ONE SOFT, ONE HARD</a:t>
          </a:r>
          <a:r>
            <a:rPr lang="en-GB" sz="1300" kern="1200" dirty="0">
              <a:latin typeface="Century Gothic" panose="020B0502020202020204" pitchFamily="34" charset="0"/>
            </a:rPr>
            <a:t>)</a:t>
          </a:r>
        </a:p>
        <a:p>
          <a:pPr marL="0" lvl="0" indent="0" algn="ctr" defTabSz="577850">
            <a:lnSpc>
              <a:spcPct val="90000"/>
            </a:lnSpc>
            <a:spcBef>
              <a:spcPct val="0"/>
            </a:spcBef>
            <a:spcAft>
              <a:spcPct val="35000"/>
            </a:spcAft>
            <a:buNone/>
          </a:pPr>
          <a:r>
            <a:rPr lang="en-GB" sz="1300" kern="1200" dirty="0">
              <a:latin typeface="Century Gothic" panose="020B0502020202020204" pitchFamily="34" charset="0"/>
            </a:rPr>
            <a:t>Behaviours</a:t>
          </a:r>
        </a:p>
        <a:p>
          <a:pPr marL="0" lvl="0" indent="0" algn="ctr" defTabSz="577850">
            <a:lnSpc>
              <a:spcPct val="90000"/>
            </a:lnSpc>
            <a:spcBef>
              <a:spcPct val="0"/>
            </a:spcBef>
            <a:spcAft>
              <a:spcPct val="35000"/>
            </a:spcAft>
            <a:buNone/>
          </a:pPr>
          <a:r>
            <a:rPr lang="en-GB" sz="1300" kern="1200" dirty="0">
              <a:latin typeface="Century Gothic" panose="020B0502020202020204" pitchFamily="34" charset="0"/>
            </a:rPr>
            <a:t>Communication</a:t>
          </a:r>
        </a:p>
        <a:p>
          <a:pPr marL="0" lvl="0" indent="0" algn="ctr" defTabSz="577850">
            <a:lnSpc>
              <a:spcPct val="90000"/>
            </a:lnSpc>
            <a:spcBef>
              <a:spcPct val="0"/>
            </a:spcBef>
            <a:spcAft>
              <a:spcPct val="35000"/>
            </a:spcAft>
            <a:buNone/>
          </a:pPr>
          <a:r>
            <a:rPr lang="en-GB" sz="1300" kern="1200" dirty="0">
              <a:latin typeface="Century Gothic" panose="020B0502020202020204" pitchFamily="34" charset="0"/>
            </a:rPr>
            <a:t>Skills related to role</a:t>
          </a:r>
        </a:p>
      </dsp:txBody>
      <dsp:txXfrm>
        <a:off x="1933" y="1136386"/>
        <a:ext cx="3007852" cy="1136386"/>
      </dsp:txXfrm>
    </dsp:sp>
    <dsp:sp modelId="{34F6116C-83D8-4700-AD5B-847B0BF6F609}">
      <dsp:nvSpPr>
        <dsp:cNvPr id="0" name=""/>
        <dsp:cNvSpPr/>
      </dsp:nvSpPr>
      <dsp:spPr>
        <a:xfrm>
          <a:off x="1131870" y="269489"/>
          <a:ext cx="747978" cy="747978"/>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AAD09-86A7-4E98-85C7-9F7C4B4A712B}">
      <dsp:nvSpPr>
        <dsp:cNvPr id="0" name=""/>
        <dsp:cNvSpPr/>
      </dsp:nvSpPr>
      <dsp:spPr>
        <a:xfrm>
          <a:off x="3100021" y="0"/>
          <a:ext cx="3007852" cy="2840966"/>
        </a:xfrm>
        <a:prstGeom prst="roundRect">
          <a:avLst>
            <a:gd name="adj" fmla="val 10000"/>
          </a:avLst>
        </a:prstGeom>
        <a:solidFill>
          <a:schemeClr val="lt1">
            <a:hueOff val="0"/>
            <a:satOff val="0"/>
            <a:lumOff val="0"/>
            <a:alphaOff val="0"/>
          </a:schemeClr>
        </a:solidFill>
        <a:ln w="38100" cap="flat" cmpd="sng" algn="ctr">
          <a:solidFill>
            <a:srgbClr val="36BC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TWO KPIS/PROJECTS</a:t>
          </a:r>
        </a:p>
        <a:p>
          <a:pPr marL="0" lvl="0" indent="0" algn="ctr" defTabSz="577850">
            <a:lnSpc>
              <a:spcPct val="90000"/>
            </a:lnSpc>
            <a:spcBef>
              <a:spcPct val="0"/>
            </a:spcBef>
            <a:spcAft>
              <a:spcPct val="35000"/>
            </a:spcAft>
            <a:buNone/>
          </a:pPr>
          <a:r>
            <a:rPr lang="en-GB" sz="1300" kern="1200" dirty="0">
              <a:latin typeface="Century Gothic" panose="020B0502020202020204" pitchFamily="34" charset="0"/>
            </a:rPr>
            <a:t>Process change</a:t>
          </a:r>
        </a:p>
        <a:p>
          <a:pPr marL="0" lvl="0" indent="0" algn="ctr" defTabSz="577850">
            <a:lnSpc>
              <a:spcPct val="90000"/>
            </a:lnSpc>
            <a:spcBef>
              <a:spcPct val="0"/>
            </a:spcBef>
            <a:spcAft>
              <a:spcPct val="35000"/>
            </a:spcAft>
            <a:buNone/>
          </a:pPr>
          <a:r>
            <a:rPr lang="en-GB" sz="1300" kern="1200" dirty="0">
              <a:latin typeface="Century Gothic" panose="020B0502020202020204" pitchFamily="34" charset="0"/>
            </a:rPr>
            <a:t>Innovation</a:t>
          </a:r>
        </a:p>
        <a:p>
          <a:pPr marL="0" lvl="0" indent="0" algn="ctr" defTabSz="577850">
            <a:lnSpc>
              <a:spcPct val="90000"/>
            </a:lnSpc>
            <a:spcBef>
              <a:spcPct val="0"/>
            </a:spcBef>
            <a:spcAft>
              <a:spcPct val="35000"/>
            </a:spcAft>
            <a:buNone/>
          </a:pPr>
          <a:r>
            <a:rPr lang="en-GB" sz="1300" kern="1200" dirty="0">
              <a:latin typeface="Century Gothic" panose="020B0502020202020204" pitchFamily="34" charset="0"/>
            </a:rPr>
            <a:t>Change projects</a:t>
          </a:r>
        </a:p>
      </dsp:txBody>
      <dsp:txXfrm>
        <a:off x="3100021" y="1136386"/>
        <a:ext cx="3007852" cy="1136386"/>
      </dsp:txXfrm>
    </dsp:sp>
    <dsp:sp modelId="{3F5AA5A3-9307-4353-9A11-41FBE5B81604}">
      <dsp:nvSpPr>
        <dsp:cNvPr id="0" name=""/>
        <dsp:cNvSpPr/>
      </dsp:nvSpPr>
      <dsp:spPr>
        <a:xfrm>
          <a:off x="4284810" y="324341"/>
          <a:ext cx="638275" cy="63827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B501B-F489-4A01-A348-CC46F310ABA6}">
      <dsp:nvSpPr>
        <dsp:cNvPr id="0" name=""/>
        <dsp:cNvSpPr/>
      </dsp:nvSpPr>
      <dsp:spPr>
        <a:xfrm>
          <a:off x="6200043" y="0"/>
          <a:ext cx="3007852" cy="2840966"/>
        </a:xfrm>
        <a:prstGeom prst="roundRect">
          <a:avLst>
            <a:gd name="adj" fmla="val 10000"/>
          </a:avLst>
        </a:prstGeom>
        <a:solidFill>
          <a:schemeClr val="lt1">
            <a:hueOff val="0"/>
            <a:satOff val="0"/>
            <a:lumOff val="0"/>
            <a:alphaOff val="0"/>
          </a:schemeClr>
        </a:solidFill>
        <a:ln w="38100" cap="flat" cmpd="sng" algn="ctr">
          <a:solidFill>
            <a:srgbClr val="36BC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ONE STRETCH GOAL</a:t>
          </a:r>
        </a:p>
        <a:p>
          <a:pPr marL="0" lvl="0" indent="0" algn="ctr" defTabSz="577850">
            <a:lnSpc>
              <a:spcPct val="90000"/>
            </a:lnSpc>
            <a:spcBef>
              <a:spcPct val="0"/>
            </a:spcBef>
            <a:spcAft>
              <a:spcPct val="35000"/>
            </a:spcAft>
            <a:buNone/>
          </a:pPr>
          <a:r>
            <a:rPr lang="en-GB" sz="1300" kern="1200" dirty="0">
              <a:latin typeface="Century Gothic" panose="020B0502020202020204" pitchFamily="34" charset="0"/>
            </a:rPr>
            <a:t>Align with future career aspirations</a:t>
          </a:r>
        </a:p>
      </dsp:txBody>
      <dsp:txXfrm>
        <a:off x="6200043" y="1136386"/>
        <a:ext cx="3007852" cy="1136386"/>
      </dsp:txXfrm>
    </dsp:sp>
    <dsp:sp modelId="{593F91D9-3E10-4D7B-AB95-668378EBDA28}">
      <dsp:nvSpPr>
        <dsp:cNvPr id="0" name=""/>
        <dsp:cNvSpPr/>
      </dsp:nvSpPr>
      <dsp:spPr>
        <a:xfrm>
          <a:off x="7352024" y="293467"/>
          <a:ext cx="700023" cy="700023"/>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18953-35CD-46AE-8EA2-F99DAB825435}">
      <dsp:nvSpPr>
        <dsp:cNvPr id="0" name=""/>
        <dsp:cNvSpPr/>
      </dsp:nvSpPr>
      <dsp:spPr>
        <a:xfrm>
          <a:off x="368315" y="2272772"/>
          <a:ext cx="8471264" cy="426144"/>
        </a:xfrm>
        <a:prstGeom prst="leftRightArrow">
          <a:avLst/>
        </a:prstGeom>
        <a:solidFill>
          <a:srgbClr val="36BCDE"/>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1EF29-BE7D-A54A-B241-47EE323EF98D}"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541EF-46F9-E446-888D-AAF221880612}" type="slidenum">
              <a:rPr lang="en-US" smtClean="0"/>
              <a:t>‹#›</a:t>
            </a:fld>
            <a:endParaRPr lang="en-US"/>
          </a:p>
        </p:txBody>
      </p:sp>
    </p:spTree>
    <p:extLst>
      <p:ext uri="{BB962C8B-B14F-4D97-AF65-F5344CB8AC3E}">
        <p14:creationId xmlns:p14="http://schemas.microsoft.com/office/powerpoint/2010/main" val="102753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BRIEFLY</a:t>
            </a:r>
          </a:p>
          <a:p>
            <a:r>
              <a:rPr lang="en-US" dirty="0"/>
              <a:t>TIMINGS – 2 hours</a:t>
            </a:r>
          </a:p>
          <a:p>
            <a:r>
              <a:rPr lang="en-US" dirty="0"/>
              <a:t>BREAKS</a:t>
            </a:r>
          </a:p>
          <a:p>
            <a:r>
              <a:rPr lang="en-US" dirty="0"/>
              <a:t>IMMERSIVE – what you put in you get out, ask questions, chat, emojis</a:t>
            </a:r>
          </a:p>
          <a:p>
            <a:r>
              <a:rPr lang="en-US" dirty="0"/>
              <a:t>EMAIL OFF</a:t>
            </a:r>
          </a:p>
          <a:p>
            <a:r>
              <a:rPr lang="en-US" dirty="0"/>
              <a:t>TECH FAMILIARISATION</a:t>
            </a:r>
          </a:p>
        </p:txBody>
      </p:sp>
      <p:sp>
        <p:nvSpPr>
          <p:cNvPr id="4" name="Slide Number Placeholder 3"/>
          <p:cNvSpPr>
            <a:spLocks noGrp="1"/>
          </p:cNvSpPr>
          <p:nvPr>
            <p:ph type="sldNum" sz="quarter" idx="5"/>
          </p:nvPr>
        </p:nvSpPr>
        <p:spPr/>
        <p:txBody>
          <a:bodyPr/>
          <a:lstStyle/>
          <a:p>
            <a:fld id="{0512D265-6875-4283-BC4E-3EE982478D69}" type="slidenum">
              <a:rPr lang="en-GB" smtClean="0"/>
              <a:t>1</a:t>
            </a:fld>
            <a:endParaRPr lang="en-GB"/>
          </a:p>
        </p:txBody>
      </p:sp>
    </p:spTree>
    <p:extLst>
      <p:ext uri="{BB962C8B-B14F-4D97-AF65-F5344CB8AC3E}">
        <p14:creationId xmlns:p14="http://schemas.microsoft.com/office/powerpoint/2010/main" val="385451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job as a coach is to understand how coachee sees the world – meet them in their world</a:t>
            </a:r>
          </a:p>
          <a:p>
            <a:endParaRPr lang="en-GB"/>
          </a:p>
          <a:p>
            <a:r>
              <a:rPr lang="en-GB"/>
              <a:t>It’s a mechanism to build rapport</a:t>
            </a:r>
          </a:p>
          <a:p>
            <a:endParaRPr lang="en-GB"/>
          </a:p>
          <a:p>
            <a:r>
              <a:rPr lang="en-GB"/>
              <a:t>It also makes sure there is no assumption – keeps you staying curious, by you exploring to understand their world you help them to</a:t>
            </a:r>
          </a:p>
          <a:p>
            <a:endParaRPr lang="en-GB"/>
          </a:p>
          <a:p>
            <a:pPr lvl="0"/>
            <a:r>
              <a:rPr lang="en-US" sz="1200">
                <a:solidFill>
                  <a:schemeClr val="tx1"/>
                </a:solidFill>
              </a:rPr>
              <a:t>An individual’s perspective may be different to ours’ but that doesn’t mean it is wrong, if it is their Blend, we must learn to accept their reality. </a:t>
            </a:r>
          </a:p>
          <a:p>
            <a:pPr lvl="0"/>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Bring to life with an example</a:t>
            </a:r>
          </a:p>
          <a:p>
            <a:pPr lvl="0"/>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10</a:t>
            </a:fld>
            <a:endParaRPr lang="en-ID"/>
          </a:p>
        </p:txBody>
      </p:sp>
    </p:spTree>
    <p:extLst>
      <p:ext uri="{BB962C8B-B14F-4D97-AF65-F5344CB8AC3E}">
        <p14:creationId xmlns:p14="http://schemas.microsoft.com/office/powerpoint/2010/main" val="182282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World made of billions of pieces of info</a:t>
            </a:r>
          </a:p>
          <a:p>
            <a:endParaRPr lang="en-GB"/>
          </a:p>
          <a:p>
            <a:r>
              <a:rPr lang="en-GB"/>
              <a:t>We take in around 7 +/- 2</a:t>
            </a:r>
          </a:p>
          <a:p>
            <a:endParaRPr lang="en-GB"/>
          </a:p>
          <a:p>
            <a:r>
              <a:rPr lang="en-GB"/>
              <a:t>We have a set of filters - like a brain sieve that filters stuff in and out.</a:t>
            </a:r>
          </a:p>
          <a:p>
            <a:endParaRPr lang="en-GB"/>
          </a:p>
          <a:p>
            <a:r>
              <a:rPr lang="en-GB"/>
              <a:t>Notice everything blue in the room, close your eyes and recall all the red stuff</a:t>
            </a:r>
          </a:p>
          <a:p>
            <a:endParaRPr lang="en-GB"/>
          </a:p>
          <a:p>
            <a:r>
              <a:rPr lang="en-GB"/>
              <a:t>	Pregnant ladies, MINIs</a:t>
            </a:r>
          </a:p>
          <a:p>
            <a:endParaRPr lang="en-GB"/>
          </a:p>
          <a:p>
            <a:r>
              <a:rPr lang="en-GB"/>
              <a:t>Our sieve is made of our experiences, values, upbringing</a:t>
            </a:r>
          </a:p>
          <a:p>
            <a:endParaRPr lang="en-GB"/>
          </a:p>
          <a:p>
            <a:r>
              <a:rPr lang="en-GB"/>
              <a:t>RAS is also scanning to confirm/evidence what it knows to be true and will throw out the rest</a:t>
            </a:r>
          </a:p>
          <a:p>
            <a:endParaRPr lang="en-GB"/>
          </a:p>
          <a:p>
            <a:r>
              <a:rPr lang="en-GB"/>
              <a:t>These convert to beliefs and feelings which spit out behaviours and reactions</a:t>
            </a:r>
          </a:p>
          <a:p>
            <a:endParaRPr lang="en-GB"/>
          </a:p>
          <a:p>
            <a:r>
              <a:rPr lang="en-GB"/>
              <a:t>Train journey through London – farmer vs Londoner</a:t>
            </a:r>
          </a:p>
          <a:p>
            <a:r>
              <a:rPr lang="en-GB"/>
              <a:t>Londoner – lining up exits with which train, rest not paying attention, dull</a:t>
            </a:r>
          </a:p>
          <a:p>
            <a:r>
              <a:rPr lang="en-GB"/>
              <a:t>Farmer –looking at ads, buskers, conscious being packed in, excited, anxious, bewildered</a:t>
            </a:r>
          </a:p>
          <a:p>
            <a:endParaRPr lang="en-GB"/>
          </a:p>
          <a:p>
            <a:r>
              <a:rPr lang="en-GB"/>
              <a:t>Same experience for your team when presenting, writing report for CEO, client meetings</a:t>
            </a:r>
          </a:p>
          <a:p>
            <a:endParaRPr lang="en-GB"/>
          </a:p>
          <a:p>
            <a:r>
              <a:rPr lang="en-GB"/>
              <a:t>MAKE SURE THEY GET THIS BEFOR EYOU MOVE ON</a:t>
            </a:r>
          </a:p>
          <a:p>
            <a:r>
              <a:rPr lang="en-GB"/>
              <a:t>STRESS IMPORTANCE</a:t>
            </a:r>
          </a:p>
          <a:p>
            <a:endParaRPr lang="en-GB"/>
          </a:p>
          <a:p>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11</a:t>
            </a:fld>
            <a:endParaRPr lang="en-ID"/>
          </a:p>
        </p:txBody>
      </p:sp>
    </p:spTree>
    <p:extLst>
      <p:ext uri="{BB962C8B-B14F-4D97-AF65-F5344CB8AC3E}">
        <p14:creationId xmlns:p14="http://schemas.microsoft.com/office/powerpoint/2010/main" val="72279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 new hat to their wardrobe</a:t>
            </a:r>
          </a:p>
          <a:p>
            <a:endParaRPr lang="en-GB" dirty="0"/>
          </a:p>
          <a:p>
            <a:r>
              <a:rPr lang="en-GB" dirty="0"/>
              <a:t>WEAR the new hat by default for now and consciously swap to mentor</a:t>
            </a:r>
          </a:p>
        </p:txBody>
      </p:sp>
      <p:sp>
        <p:nvSpPr>
          <p:cNvPr id="4" name="Slide Number Placeholder 3"/>
          <p:cNvSpPr>
            <a:spLocks noGrp="1"/>
          </p:cNvSpPr>
          <p:nvPr>
            <p:ph type="sldNum" sz="quarter" idx="5"/>
          </p:nvPr>
        </p:nvSpPr>
        <p:spPr/>
        <p:txBody>
          <a:bodyPr/>
          <a:lstStyle/>
          <a:p>
            <a:fld id="{6D3E22DE-A374-4532-855E-3B524983F068}" type="slidenum">
              <a:rPr lang="en-ID" smtClean="0"/>
              <a:t>12</a:t>
            </a:fld>
            <a:endParaRPr lang="en-ID" dirty="0"/>
          </a:p>
        </p:txBody>
      </p:sp>
    </p:spTree>
    <p:extLst>
      <p:ext uri="{BB962C8B-B14F-4D97-AF65-F5344CB8AC3E}">
        <p14:creationId xmlns:p14="http://schemas.microsoft.com/office/powerpoint/2010/main" val="36673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FLUFFY</a:t>
            </a:r>
          </a:p>
          <a:p>
            <a:endParaRPr lang="en-GB" dirty="0"/>
          </a:p>
          <a:p>
            <a:r>
              <a:rPr lang="en-GB" dirty="0"/>
              <a:t>IT’S A STANCE</a:t>
            </a:r>
          </a:p>
          <a:p>
            <a:endParaRPr lang="en-GB" dirty="0"/>
          </a:p>
          <a:p>
            <a:r>
              <a:rPr lang="en-GB" dirty="0"/>
              <a:t>LESS ADVICE – COACHEE HAS BEST SOLUTIONS</a:t>
            </a:r>
          </a:p>
          <a:p>
            <a:endParaRPr lang="en-GB" dirty="0"/>
          </a:p>
          <a:p>
            <a:r>
              <a:rPr lang="en-GB" dirty="0"/>
              <a:t>I COULD COACH RICHARD BRANSON</a:t>
            </a:r>
          </a:p>
          <a:p>
            <a:r>
              <a:rPr lang="en-GB" dirty="0"/>
              <a:t>USE WHEN WORKING ON:</a:t>
            </a:r>
          </a:p>
          <a:p>
            <a:pPr marL="171450" indent="-171450">
              <a:buFont typeface="Arial" panose="020B0604020202020204" pitchFamily="34" charset="0"/>
              <a:buChar char="•"/>
            </a:pPr>
            <a:r>
              <a:rPr lang="en-GB" dirty="0"/>
              <a:t>Personal issues</a:t>
            </a:r>
          </a:p>
          <a:p>
            <a:pPr marL="171450" indent="-171450">
              <a:buFont typeface="Arial" panose="020B0604020202020204" pitchFamily="34" charset="0"/>
              <a:buChar char="•"/>
            </a:pPr>
            <a:r>
              <a:rPr lang="en-GB" dirty="0"/>
              <a:t>Ambitions and goals</a:t>
            </a:r>
          </a:p>
          <a:p>
            <a:pPr marL="171450" indent="-171450">
              <a:buFont typeface="Arial" panose="020B0604020202020204" pitchFamily="34" charset="0"/>
              <a:buChar char="•"/>
            </a:pPr>
            <a:r>
              <a:rPr lang="en-GB" dirty="0"/>
              <a:t>Relationships and politics</a:t>
            </a:r>
          </a:p>
          <a:p>
            <a:pPr marL="171450" indent="-171450">
              <a:buFont typeface="Arial" panose="020B0604020202020204" pitchFamily="34" charset="0"/>
              <a:buChar char="•"/>
            </a:pPr>
            <a:r>
              <a:rPr lang="en-GB" dirty="0"/>
              <a:t>Where coachee is the expert – personal development, performance</a:t>
            </a:r>
          </a:p>
          <a:p>
            <a:endParaRPr lang="en-GB" dirty="0"/>
          </a:p>
          <a:p>
            <a:r>
              <a:rPr lang="en-GB" dirty="0"/>
              <a:t>Individual knows better and takes accountability</a:t>
            </a:r>
          </a:p>
        </p:txBody>
      </p:sp>
      <p:sp>
        <p:nvSpPr>
          <p:cNvPr id="4" name="Slide Number Placeholder 3"/>
          <p:cNvSpPr>
            <a:spLocks noGrp="1"/>
          </p:cNvSpPr>
          <p:nvPr>
            <p:ph type="sldNum" sz="quarter" idx="5"/>
          </p:nvPr>
        </p:nvSpPr>
        <p:spPr/>
        <p:txBody>
          <a:bodyPr/>
          <a:lstStyle/>
          <a:p>
            <a:fld id="{6D3E22DE-A374-4532-855E-3B524983F068}" type="slidenum">
              <a:rPr lang="en-ID" smtClean="0"/>
              <a:t>13</a:t>
            </a:fld>
            <a:endParaRPr lang="en-ID" dirty="0"/>
          </a:p>
        </p:txBody>
      </p:sp>
    </p:spTree>
    <p:extLst>
      <p:ext uri="{BB962C8B-B14F-4D97-AF65-F5344CB8AC3E}">
        <p14:creationId xmlns:p14="http://schemas.microsoft.com/office/powerpoint/2010/main" val="408144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advice</a:t>
            </a:r>
          </a:p>
          <a:p>
            <a:endParaRPr lang="en-GB" dirty="0"/>
          </a:p>
          <a:p>
            <a:r>
              <a:rPr lang="en-GB" dirty="0"/>
              <a:t>You are an expert</a:t>
            </a:r>
          </a:p>
          <a:p>
            <a:endParaRPr lang="en-GB" dirty="0"/>
          </a:p>
          <a:p>
            <a:r>
              <a:rPr lang="en-GB" dirty="0"/>
              <a:t>Your experience helps them more</a:t>
            </a:r>
          </a:p>
          <a:p>
            <a:endParaRPr lang="en-GB" dirty="0"/>
          </a:p>
          <a:p>
            <a:r>
              <a:rPr lang="en-GB" dirty="0"/>
              <a:t>Be careful of temporary compliance – keep telling them what to do and never gets done – they don’t own the solution</a:t>
            </a:r>
          </a:p>
          <a:p>
            <a:endParaRPr lang="en-GB" dirty="0"/>
          </a:p>
          <a:p>
            <a:r>
              <a:rPr lang="en-GB" dirty="0"/>
              <a:t>Use this in the O section of the grow model we talk about later</a:t>
            </a: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14</a:t>
            </a:fld>
            <a:endParaRPr lang="en-ID" dirty="0"/>
          </a:p>
        </p:txBody>
      </p:sp>
    </p:spTree>
    <p:extLst>
      <p:ext uri="{BB962C8B-B14F-4D97-AF65-F5344CB8AC3E}">
        <p14:creationId xmlns:p14="http://schemas.microsoft.com/office/powerpoint/2010/main" val="2231600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venir LT Std 45 Book" panose="020B0502020203020204" pitchFamily="34" charset="0"/>
              </a:rPr>
              <a:t>There is no better or worse way to solve a problem but the coaching is all about Pull. </a:t>
            </a:r>
          </a:p>
          <a:p>
            <a:pPr lvl="0"/>
            <a:endParaRPr lang="en-US" dirty="0">
              <a:latin typeface="Avenir LT Std 45 Book" panose="020B0502020203020204" pitchFamily="34" charset="0"/>
            </a:endParaRPr>
          </a:p>
          <a:p>
            <a:pPr lvl="0"/>
            <a:r>
              <a:rPr lang="en-US" dirty="0">
                <a:latin typeface="Avenir LT Std 45 Book" panose="020B0502020203020204" pitchFamily="34" charset="0"/>
              </a:rPr>
              <a:t>Pull is something that can take a little time to learn, but is a far more empowering way to lead. Your talent are more likely to come up with the solution themselves, next time. </a:t>
            </a:r>
          </a:p>
          <a:p>
            <a:pPr lvl="0"/>
            <a:r>
              <a:rPr lang="en-US" dirty="0">
                <a:latin typeface="Avenir LT Std 45 Book" panose="020B0502020203020204" pitchFamily="34" charset="0"/>
              </a:rPr>
              <a:t>Also, people make much more effort with their own ideas than with someone else’s. In </a:t>
            </a:r>
            <a:r>
              <a:rPr lang="en-US" dirty="0" err="1">
                <a:latin typeface="Avenir LT Std 45 Book" panose="020B0502020203020204" pitchFamily="34" charset="0"/>
              </a:rPr>
              <a:t>OPENBlend</a:t>
            </a:r>
            <a:r>
              <a:rPr lang="en-US" dirty="0">
                <a:latin typeface="Avenir LT Std 45 Book" panose="020B0502020203020204" pitchFamily="34" charset="0"/>
              </a:rPr>
              <a:t> Sessions, we want you to practice coaching as much as possible. </a:t>
            </a:r>
          </a:p>
          <a:p>
            <a:pPr lvl="0"/>
            <a:r>
              <a:rPr lang="en-US" dirty="0">
                <a:latin typeface="Avenir LT Std 45 Book" panose="020B0502020203020204" pitchFamily="34" charset="0"/>
              </a:rPr>
              <a:t>But be aware of your default style and be conscious to flex</a:t>
            </a:r>
          </a:p>
          <a:p>
            <a:r>
              <a:rPr lang="en-GB" dirty="0"/>
              <a:t>Look out for temporary compliance</a:t>
            </a:r>
          </a:p>
          <a:p>
            <a:pPr lvl="0"/>
            <a:endParaRPr lang="en-US" dirty="0">
              <a:latin typeface="Avenir LT Std 45 Book" panose="020B0502020203020204" pitchFamily="34" charset="0"/>
            </a:endParaRPr>
          </a:p>
          <a:p>
            <a:pPr lvl="0"/>
            <a:r>
              <a:rPr lang="en-US" dirty="0">
                <a:latin typeface="Avenir LT Std 45 Book" panose="020B0502020203020204" pitchFamily="34" charset="0"/>
              </a:rPr>
              <a:t>This scale shows where people may be. </a:t>
            </a:r>
          </a:p>
          <a:p>
            <a:pPr lvl="0">
              <a:buClr>
                <a:srgbClr val="009999"/>
              </a:buClr>
              <a:buFont typeface="Arial" pitchFamily="34" charset="0"/>
              <a:buChar char="•"/>
            </a:pPr>
            <a:r>
              <a:rPr lang="en-US" dirty="0">
                <a:latin typeface="Avenir LT Std 45 Book" panose="020B0502020203020204" pitchFamily="34" charset="0"/>
              </a:rPr>
              <a:t>Tells: Simply tells the talent what to do</a:t>
            </a:r>
          </a:p>
          <a:p>
            <a:pPr lvl="0">
              <a:buClr>
                <a:srgbClr val="009999"/>
              </a:buClr>
              <a:buFont typeface="Arial" pitchFamily="34" charset="0"/>
              <a:buChar char="•"/>
            </a:pPr>
            <a:r>
              <a:rPr lang="en-US" dirty="0">
                <a:latin typeface="Avenir LT Std 45 Book" panose="020B0502020203020204" pitchFamily="34" charset="0"/>
              </a:rPr>
              <a:t>Sells: Leader sells the benefits to the talent of doing it the way they suggest</a:t>
            </a:r>
          </a:p>
          <a:p>
            <a:pPr lvl="0">
              <a:buClr>
                <a:srgbClr val="009999"/>
              </a:buClr>
              <a:buFont typeface="Arial" pitchFamily="34" charset="0"/>
              <a:buChar char="•"/>
            </a:pPr>
            <a:r>
              <a:rPr lang="en-US" dirty="0">
                <a:latin typeface="Avenir LT Std 45 Book" panose="020B0502020203020204" pitchFamily="34" charset="0"/>
              </a:rPr>
              <a:t>Test: Leader suggests an answer and asks the talent to imagine what would happen if they did this</a:t>
            </a:r>
          </a:p>
          <a:p>
            <a:pPr lvl="0">
              <a:buClr>
                <a:srgbClr val="009999"/>
              </a:buClr>
              <a:buFont typeface="Arial" pitchFamily="34" charset="0"/>
              <a:buChar char="•"/>
            </a:pPr>
            <a:r>
              <a:rPr lang="en-US" dirty="0">
                <a:latin typeface="Avenir LT Std 45 Book" panose="020B0502020203020204" pitchFamily="34" charset="0"/>
              </a:rPr>
              <a:t>Asks: The leader asks the talent what they think might work best</a:t>
            </a:r>
          </a:p>
          <a:p>
            <a:pPr lvl="0">
              <a:buClr>
                <a:srgbClr val="009999"/>
              </a:buClr>
              <a:buFont typeface="Arial" pitchFamily="34" charset="0"/>
              <a:buChar char="•"/>
            </a:pPr>
            <a:r>
              <a:rPr lang="en-US" dirty="0">
                <a:latin typeface="Avenir LT Std 45 Book" panose="020B0502020203020204" pitchFamily="34" charset="0"/>
              </a:rPr>
              <a:t>Follows: The leader asks the talent what to do and follows their suggestion.</a:t>
            </a:r>
          </a:p>
          <a:p>
            <a:pPr lvl="0">
              <a:buClr>
                <a:srgbClr val="009999"/>
              </a:buClr>
              <a:buFont typeface="Arial" pitchFamily="34" charset="0"/>
              <a:buChar char="•"/>
            </a:pPr>
            <a:endParaRPr lang="en-US" dirty="0">
              <a:latin typeface="Avenir LT Std 45 Book" panose="020B0502020203020204" pitchFamily="34" charset="0"/>
            </a:endParaRP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15</a:t>
            </a:fld>
            <a:endParaRPr lang="en-ID" dirty="0"/>
          </a:p>
        </p:txBody>
      </p:sp>
    </p:spTree>
    <p:extLst>
      <p:ext uri="{BB962C8B-B14F-4D97-AF65-F5344CB8AC3E}">
        <p14:creationId xmlns:p14="http://schemas.microsoft.com/office/powerpoint/2010/main" val="87016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ITS SIMPLEST FORM</a:t>
            </a:r>
          </a:p>
          <a:p>
            <a:pPr marL="171450" indent="-171450">
              <a:buFont typeface="Arial" panose="020B0604020202020204" pitchFamily="34" charset="0"/>
              <a:buChar char="•"/>
            </a:pPr>
            <a:r>
              <a:rPr lang="en-GB"/>
              <a:t>WHERE ARE YOU NOW</a:t>
            </a:r>
          </a:p>
          <a:p>
            <a:pPr marL="171450" indent="-171450">
              <a:buFont typeface="Arial" panose="020B0604020202020204" pitchFamily="34" charset="0"/>
              <a:buChar char="•"/>
            </a:pPr>
            <a:r>
              <a:rPr lang="en-GB"/>
              <a:t>WHERE DO YOU WANT TO BE</a:t>
            </a:r>
          </a:p>
          <a:p>
            <a:pPr marL="171450" indent="-171450">
              <a:buFont typeface="Arial" panose="020B0604020202020204" pitchFamily="34" charset="0"/>
              <a:buChar char="•"/>
            </a:pPr>
            <a:r>
              <a:rPr lang="en-GB"/>
              <a:t>WHATS THE GAP</a:t>
            </a:r>
          </a:p>
          <a:p>
            <a:pPr marL="171450" indent="-171450">
              <a:buFont typeface="Arial" panose="020B0604020202020204" pitchFamily="34" charset="0"/>
              <a:buChar char="•"/>
            </a:pPr>
            <a:r>
              <a:rPr lang="en-GB"/>
              <a:t>WHAT HAVE WE GOT TO DO TO GET THERE</a:t>
            </a:r>
          </a:p>
          <a:p>
            <a:endParaRPr lang="en-GB"/>
          </a:p>
          <a:p>
            <a:r>
              <a:rPr lang="en-GB"/>
              <a:t>SOME WILL BE PUSHING AND SOME WILL BE PULLING</a:t>
            </a:r>
          </a:p>
          <a:p>
            <a:r>
              <a:rPr lang="en-GB"/>
              <a:t>REMEMBER THERE WILL ALWAYS BE A SOLUTION</a:t>
            </a:r>
          </a:p>
        </p:txBody>
      </p:sp>
      <p:sp>
        <p:nvSpPr>
          <p:cNvPr id="4" name="Slide Number Placeholder 3"/>
          <p:cNvSpPr>
            <a:spLocks noGrp="1"/>
          </p:cNvSpPr>
          <p:nvPr>
            <p:ph type="sldNum" sz="quarter" idx="5"/>
          </p:nvPr>
        </p:nvSpPr>
        <p:spPr/>
        <p:txBody>
          <a:bodyPr/>
          <a:lstStyle/>
          <a:p>
            <a:fld id="{6D3E22DE-A374-4532-855E-3B524983F068}" type="slidenum">
              <a:rPr lang="en-ID" smtClean="0"/>
              <a:t>16</a:t>
            </a:fld>
            <a:endParaRPr lang="en-ID"/>
          </a:p>
        </p:txBody>
      </p:sp>
    </p:spTree>
    <p:extLst>
      <p:ext uri="{BB962C8B-B14F-4D97-AF65-F5344CB8AC3E}">
        <p14:creationId xmlns:p14="http://schemas.microsoft.com/office/powerpoint/2010/main" val="210092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45 mins in</a:t>
            </a:r>
          </a:p>
        </p:txBody>
      </p:sp>
      <p:sp>
        <p:nvSpPr>
          <p:cNvPr id="4" name="Slide Number Placeholder 3"/>
          <p:cNvSpPr>
            <a:spLocks noGrp="1"/>
          </p:cNvSpPr>
          <p:nvPr>
            <p:ph type="sldNum" sz="quarter" idx="5"/>
          </p:nvPr>
        </p:nvSpPr>
        <p:spPr/>
        <p:txBody>
          <a:bodyPr/>
          <a:lstStyle/>
          <a:p>
            <a:fld id="{6D3E22DE-A374-4532-855E-3B524983F068}" type="slidenum">
              <a:rPr lang="en-ID" smtClean="0"/>
              <a:t>17</a:t>
            </a:fld>
            <a:endParaRPr lang="en-ID"/>
          </a:p>
        </p:txBody>
      </p:sp>
    </p:spTree>
    <p:extLst>
      <p:ext uri="{BB962C8B-B14F-4D97-AF65-F5344CB8AC3E}">
        <p14:creationId xmlns:p14="http://schemas.microsoft.com/office/powerpoint/2010/main" val="3446565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latin typeface="Avenir LT Std 45 Book" panose="020B0502020203020204" pitchFamily="34" charset="0"/>
                <a:ea typeface="Avenir Book" charset="0"/>
                <a:cs typeface="Avenir Book" charset="0"/>
              </a:rPr>
              <a:t>Tell them that when their talent complete their registration they will receive a notification with an overview of their:</a:t>
            </a:r>
          </a:p>
          <a:p>
            <a:endParaRPr lang="en-GB" dirty="0">
              <a:solidFill>
                <a:schemeClr val="tx1"/>
              </a:solidFill>
              <a:latin typeface="Avenir LT Std 45 Book" panose="020B0502020203020204" pitchFamily="34" charset="0"/>
            </a:endParaRPr>
          </a:p>
          <a:p>
            <a:r>
              <a:rPr lang="en-GB" dirty="0">
                <a:solidFill>
                  <a:schemeClr val="tx1"/>
                </a:solidFill>
                <a:latin typeface="Avenir LT Std 45 Book" panose="020B0502020203020204" pitchFamily="34" charset="0"/>
              </a:rPr>
              <a:t> - blend elements &amp; definition – tell them you will cover what this is in more depth shortly</a:t>
            </a:r>
          </a:p>
          <a:p>
            <a:pPr marL="171450" indent="-171450">
              <a:buFontTx/>
              <a:buChar char="-"/>
            </a:pPr>
            <a:r>
              <a:rPr lang="en-GB" dirty="0">
                <a:solidFill>
                  <a:schemeClr val="tx1"/>
                </a:solidFill>
                <a:latin typeface="Avenir LT Std 45 Book" panose="020B0502020203020204" pitchFamily="34" charset="0"/>
              </a:rPr>
              <a:t>Wellbeing</a:t>
            </a:r>
          </a:p>
          <a:p>
            <a:pPr marL="171450" indent="-171450">
              <a:buFontTx/>
              <a:buChar char="-"/>
            </a:pPr>
            <a:endParaRPr lang="en-GB" dirty="0">
              <a:solidFill>
                <a:schemeClr val="tx1"/>
              </a:solidFill>
              <a:latin typeface="Avenir LT Std 45 Book" panose="020B0502020203020204" pitchFamily="34" charset="0"/>
            </a:endParaRPr>
          </a:p>
          <a:p>
            <a:endParaRPr lang="en-US" dirty="0">
              <a:solidFill>
                <a:schemeClr val="tx1"/>
              </a:solidFill>
              <a:latin typeface="Avenir LT Std 45 Book" panose="020B0502020203020204" pitchFamily="34" charset="0"/>
              <a:ea typeface="Avenir Book" charset="0"/>
              <a:cs typeface="Avenir Book" charset="0"/>
            </a:endParaRP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18</a:t>
            </a:fld>
            <a:endParaRPr lang="en-ID"/>
          </a:p>
        </p:txBody>
      </p:sp>
    </p:spTree>
    <p:extLst>
      <p:ext uri="{BB962C8B-B14F-4D97-AF65-F5344CB8AC3E}">
        <p14:creationId xmlns:p14="http://schemas.microsoft.com/office/powerpoint/2010/main" val="316682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talents registration data will pre populate a session dashboard, and this is where the conversations will happen.  Laptop used in session to triangulate</a:t>
            </a:r>
          </a:p>
          <a:p>
            <a:endParaRPr lang="en-GB" dirty="0"/>
          </a:p>
          <a:p>
            <a:r>
              <a:rPr lang="en-GB" dirty="0"/>
              <a:t>Here you can see the core areas within </a:t>
            </a:r>
            <a:r>
              <a:rPr lang="en-GB" dirty="0" err="1"/>
              <a:t>OpenBlend</a:t>
            </a:r>
            <a:r>
              <a:rPr lang="en-GB" dirty="0"/>
              <a:t> including:</a:t>
            </a:r>
          </a:p>
          <a:p>
            <a:endParaRPr lang="en-GB" dirty="0"/>
          </a:p>
          <a:p>
            <a:r>
              <a:rPr lang="en-GB" dirty="0"/>
              <a:t>	- Blend</a:t>
            </a:r>
          </a:p>
          <a:p>
            <a:r>
              <a:rPr lang="en-GB" dirty="0"/>
              <a:t>	- objectives</a:t>
            </a:r>
          </a:p>
          <a:p>
            <a:r>
              <a:rPr lang="en-GB" dirty="0"/>
              <a:t>	- actions</a:t>
            </a:r>
          </a:p>
          <a:p>
            <a:r>
              <a:rPr lang="en-GB" dirty="0"/>
              <a:t>	- wellbeing</a:t>
            </a:r>
          </a:p>
          <a:p>
            <a:r>
              <a:rPr lang="en-GB" dirty="0">
                <a:cs typeface="Calibri"/>
              </a:rPr>
              <a:t>Enables 5/6 types of conversations</a:t>
            </a:r>
            <a:endParaRPr lang="en-GB" dirty="0"/>
          </a:p>
          <a:p>
            <a:r>
              <a:rPr lang="en-GB" dirty="0">
                <a:cs typeface="Calibri"/>
              </a:rPr>
              <a:t>Each area highlights where there is action required, when elements were last discussed, colour coding highlights improvements or declines</a:t>
            </a:r>
            <a:endParaRPr lang="en-GB" dirty="0"/>
          </a:p>
          <a:p>
            <a:r>
              <a:rPr lang="en-GB" dirty="0">
                <a:cs typeface="Calibri"/>
              </a:rPr>
              <a:t>Enables you to go straight to what you need to talk about </a:t>
            </a:r>
            <a:endParaRPr lang="en-GB" dirty="0"/>
          </a:p>
          <a:p>
            <a:r>
              <a:rPr lang="en-GB" dirty="0">
                <a:cs typeface="Calibri"/>
              </a:rPr>
              <a:t>Focus on accountability for completing actions</a:t>
            </a:r>
            <a:endParaRPr lang="en-GB" dirty="0"/>
          </a:p>
          <a:p>
            <a:r>
              <a:rPr lang="en-GB" dirty="0"/>
              <a:t>Navigates managers through structured conversations but also enables easy access to areas that need attention</a:t>
            </a:r>
            <a:endParaRPr lang="en-GB" dirty="0">
              <a:cs typeface="Calibri" panose="020F0502020204030204"/>
            </a:endParaRPr>
          </a:p>
          <a:p>
            <a:r>
              <a:rPr lang="en-GB" dirty="0"/>
              <a:t>Mention guided session – only use first few times</a:t>
            </a:r>
          </a:p>
          <a:p>
            <a:endParaRPr lang="en-GB" dirty="0"/>
          </a:p>
          <a:p>
            <a:r>
              <a:rPr lang="en-GB" dirty="0"/>
              <a:t>As this is performance management Lets start with objectives</a:t>
            </a:r>
          </a:p>
        </p:txBody>
      </p:sp>
      <p:sp>
        <p:nvSpPr>
          <p:cNvPr id="4" name="Slide Number Placeholder 3"/>
          <p:cNvSpPr>
            <a:spLocks noGrp="1"/>
          </p:cNvSpPr>
          <p:nvPr>
            <p:ph type="sldNum" sz="quarter" idx="5"/>
          </p:nvPr>
        </p:nvSpPr>
        <p:spPr/>
        <p:txBody>
          <a:bodyPr/>
          <a:lstStyle/>
          <a:p>
            <a:fld id="{6D3E22DE-A374-4532-855E-3B524983F068}" type="slidenum">
              <a:rPr lang="en-ID" smtClean="0"/>
              <a:t>19</a:t>
            </a:fld>
            <a:endParaRPr lang="en-ID"/>
          </a:p>
        </p:txBody>
      </p:sp>
    </p:spTree>
    <p:extLst>
      <p:ext uri="{BB962C8B-B14F-4D97-AF65-F5344CB8AC3E}">
        <p14:creationId xmlns:p14="http://schemas.microsoft.com/office/powerpoint/2010/main" val="5489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venir Book" charset="0"/>
                <a:ea typeface="Avenir Book" charset="0"/>
                <a:cs typeface="Avenir Book" charset="0"/>
              </a:rPr>
              <a:t>Talk through the agenda points</a:t>
            </a:r>
            <a:endParaRPr lang="en-US" sz="1200">
              <a:solidFill>
                <a:schemeClr val="tx1"/>
              </a:solidFill>
              <a:latin typeface="Avenir Book" charset="0"/>
              <a:ea typeface="Avenir Book" charset="0"/>
              <a:cs typeface="Avenir Book" charset="0"/>
            </a:endParaRPr>
          </a:p>
          <a:p>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2</a:t>
            </a:fld>
            <a:endParaRPr lang="en-ID"/>
          </a:p>
        </p:txBody>
      </p:sp>
    </p:spTree>
    <p:extLst>
      <p:ext uri="{BB962C8B-B14F-4D97-AF65-F5344CB8AC3E}">
        <p14:creationId xmlns:p14="http://schemas.microsoft.com/office/powerpoint/2010/main" val="2997857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1HR 30 MINS IN</a:t>
            </a:r>
          </a:p>
        </p:txBody>
      </p:sp>
      <p:sp>
        <p:nvSpPr>
          <p:cNvPr id="4" name="Slide Number Placeholder 3"/>
          <p:cNvSpPr>
            <a:spLocks noGrp="1"/>
          </p:cNvSpPr>
          <p:nvPr>
            <p:ph type="sldNum" sz="quarter" idx="5"/>
          </p:nvPr>
        </p:nvSpPr>
        <p:spPr/>
        <p:txBody>
          <a:bodyPr/>
          <a:lstStyle/>
          <a:p>
            <a:fld id="{6D3E22DE-A374-4532-855E-3B524983F068}" type="slidenum">
              <a:rPr lang="en-ID" smtClean="0"/>
              <a:t>20</a:t>
            </a:fld>
            <a:endParaRPr lang="en-ID"/>
          </a:p>
        </p:txBody>
      </p:sp>
    </p:spTree>
    <p:extLst>
      <p:ext uri="{BB962C8B-B14F-4D97-AF65-F5344CB8AC3E}">
        <p14:creationId xmlns:p14="http://schemas.microsoft.com/office/powerpoint/2010/main" val="2020260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lumMod val="75000"/>
                    <a:lumOff val="25000"/>
                  </a:schemeClr>
                </a:solidFill>
                <a:latin typeface="Avenir Book"/>
                <a:ea typeface="Avenir Book" charset="0"/>
                <a:cs typeface="Avenir Book" charset="0"/>
              </a:rPr>
              <a:t>First published by John </a:t>
            </a:r>
            <a:r>
              <a:rPr lang="en-GB" i="1" dirty="0">
                <a:solidFill>
                  <a:schemeClr val="tx1">
                    <a:lumMod val="75000"/>
                    <a:lumOff val="25000"/>
                  </a:schemeClr>
                </a:solidFill>
                <a:latin typeface="Avenir Book"/>
                <a:ea typeface="Avenir Book" charset="0"/>
                <a:cs typeface="Avenir Book" charset="0"/>
              </a:rPr>
              <a:t>Coaching for Performance </a:t>
            </a:r>
            <a:r>
              <a:rPr lang="en-GB" dirty="0">
                <a:solidFill>
                  <a:schemeClr val="tx1">
                    <a:lumMod val="75000"/>
                    <a:lumOff val="25000"/>
                  </a:schemeClr>
                </a:solidFill>
                <a:latin typeface="Avenir Book"/>
                <a:ea typeface="Avenir Book" charset="0"/>
                <a:cs typeface="Avenir Book" charset="0"/>
              </a:rPr>
              <a:t>in 1992, </a:t>
            </a:r>
            <a:r>
              <a:rPr lang="en-GB" dirty="0" err="1">
                <a:solidFill>
                  <a:schemeClr val="tx1">
                    <a:lumMod val="75000"/>
                    <a:lumOff val="25000"/>
                  </a:schemeClr>
                </a:solidFill>
                <a:latin typeface="Avenir Book"/>
                <a:ea typeface="Avenir Book" charset="0"/>
                <a:cs typeface="Avenir Book" charset="0"/>
              </a:rPr>
              <a:t>whicWhitmore</a:t>
            </a:r>
            <a:r>
              <a:rPr lang="en-GB" dirty="0">
                <a:solidFill>
                  <a:schemeClr val="tx1">
                    <a:lumMod val="75000"/>
                    <a:lumOff val="25000"/>
                  </a:schemeClr>
                </a:solidFill>
                <a:latin typeface="Avenir Book"/>
                <a:ea typeface="Avenir Book" charset="0"/>
                <a:cs typeface="Avenir Book" charset="0"/>
              </a:rPr>
              <a:t> in  his book h was regarded as a coaching bible for managers.</a:t>
            </a:r>
            <a:endParaRPr lang="en-US" dirty="0">
              <a:solidFill>
                <a:schemeClr val="tx1">
                  <a:lumMod val="75000"/>
                  <a:lumOff val="25000"/>
                </a:schemeClr>
              </a:solidFill>
              <a:latin typeface="Avenir Book"/>
              <a:ea typeface="Avenir Book" charset="0"/>
              <a:cs typeface="Avenir Book"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21</a:t>
            </a:fld>
            <a:endParaRPr lang="en-ID" dirty="0"/>
          </a:p>
        </p:txBody>
      </p:sp>
    </p:spTree>
    <p:extLst>
      <p:ext uri="{BB962C8B-B14F-4D97-AF65-F5344CB8AC3E}">
        <p14:creationId xmlns:p14="http://schemas.microsoft.com/office/powerpoint/2010/main" val="2697816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POWERFUL, AWARENESS, UNDERSTANDABLE, PATHWAY TO ACTION</a:t>
            </a:r>
          </a:p>
          <a:p>
            <a:r>
              <a:rPr lang="en-US" dirty="0"/>
              <a:t>OVERVIEW EACH STAGE</a:t>
            </a:r>
          </a:p>
          <a:p>
            <a:endParaRPr lang="en-US" dirty="0"/>
          </a:p>
          <a:p>
            <a:r>
              <a:rPr lang="en-US" dirty="0"/>
              <a:t>G – what does it look like, what would change, how would it feel, benefits, nail it down, how will you know, what will it mean</a:t>
            </a:r>
          </a:p>
          <a:p>
            <a:r>
              <a:rPr lang="en-US" dirty="0"/>
              <a:t>So often people say – I want to buy a house and then move on but it doesn’t unlock the excitement create sticky goals</a:t>
            </a:r>
          </a:p>
          <a:p>
            <a:r>
              <a:rPr lang="en-US" dirty="0"/>
              <a:t>Spend Longer in G than feels comfortable, really understand the goal, create a massive magnet</a:t>
            </a:r>
          </a:p>
          <a:p>
            <a:endParaRPr lang="en-US" dirty="0"/>
          </a:p>
          <a:p>
            <a:r>
              <a:rPr lang="en-US" dirty="0"/>
              <a:t>R – current reality, how it happened, what's good and what's not, obstacles, costs of it, benefits of it, what done in the past</a:t>
            </a:r>
          </a:p>
          <a:p>
            <a:r>
              <a:rPr lang="en-US" dirty="0"/>
              <a:t>G AND R GIVE US OUR SCORE</a:t>
            </a:r>
          </a:p>
          <a:p>
            <a:endParaRPr lang="en-US" dirty="0"/>
          </a:p>
          <a:p>
            <a:r>
              <a:rPr lang="en-US" dirty="0"/>
              <a:t>O – explore, open it up, always a solution, how could you look at this differently, what would your hero do, what creative ideas could you come up with, how have you overcome similar in past, what resources or support do you need</a:t>
            </a:r>
          </a:p>
          <a:p>
            <a:endParaRPr lang="en-US" dirty="0"/>
          </a:p>
          <a:p>
            <a:r>
              <a:rPr lang="en-US" dirty="0"/>
              <a:t>W – What are we going to do , first step, smallest step, how can I support you, when start, when finish, 1-10 commitment, how will we know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 for the other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them – for them – not you – for their benefit</a:t>
            </a:r>
          </a:p>
          <a:p>
            <a:endParaRPr lang="en-GB" dirty="0"/>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22</a:t>
            </a:fld>
            <a:endParaRPr lang="en-ID" dirty="0"/>
          </a:p>
        </p:txBody>
      </p:sp>
    </p:spTree>
    <p:extLst>
      <p:ext uri="{BB962C8B-B14F-4D97-AF65-F5344CB8AC3E}">
        <p14:creationId xmlns:p14="http://schemas.microsoft.com/office/powerpoint/2010/main" val="405914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venir LT Std 45 Book" panose="020B0502020203020204" pitchFamily="34" charset="0"/>
              </a:rPr>
              <a:t>Silent GROW</a:t>
            </a:r>
          </a:p>
          <a:p>
            <a:r>
              <a:rPr lang="en-US" sz="1200" dirty="0">
                <a:latin typeface="Avenir LT Std 45 Book" panose="020B0502020203020204" pitchFamily="34" charset="0"/>
              </a:rPr>
              <a:t>You will lead the group in a silent GROW session using 3 questions from each section of GROW (see below) </a:t>
            </a:r>
          </a:p>
          <a:p>
            <a:pPr marL="171450" indent="-171450">
              <a:buFont typeface="Arial"/>
              <a:buChar char="•"/>
            </a:pPr>
            <a:r>
              <a:rPr lang="en-US" sz="1200" dirty="0">
                <a:latin typeface="Avenir LT Std 45 Book" panose="020B0502020203020204" pitchFamily="34" charset="0"/>
              </a:rPr>
              <a:t>Ask each person to use the objective they have just established</a:t>
            </a:r>
          </a:p>
          <a:p>
            <a:pPr marL="171450" indent="-171450">
              <a:buFont typeface="Arial"/>
              <a:buChar char="•"/>
            </a:pPr>
            <a:r>
              <a:rPr lang="en-US" sz="1200" dirty="0">
                <a:latin typeface="Avenir LT Std 45 Book" panose="020B0502020203020204" pitchFamily="34" charset="0"/>
              </a:rPr>
              <a:t>Mark their level of completion on this</a:t>
            </a:r>
          </a:p>
          <a:p>
            <a:pPr marL="171450" indent="-171450">
              <a:buFont typeface="Arial"/>
              <a:buChar char="•"/>
            </a:pPr>
            <a:r>
              <a:rPr lang="en-US" sz="1200" dirty="0">
                <a:latin typeface="Avenir LT Std 45 Book" panose="020B0502020203020204" pitchFamily="34" charset="0"/>
              </a:rPr>
              <a:t>Use the GROW model to navigate through a coaching session – the facilitator reads out the questions for each section but instead of supplying answers, the participants just write down their answers. Go through each section and </a:t>
            </a:r>
            <a:r>
              <a:rPr lang="en-US" sz="1200" dirty="0" err="1">
                <a:latin typeface="Avenir LT Std 45 Book" panose="020B0502020203020204" pitchFamily="34" charset="0"/>
              </a:rPr>
              <a:t>emphasise</a:t>
            </a:r>
            <a:r>
              <a:rPr lang="en-US" sz="1200" dirty="0">
                <a:latin typeface="Avenir LT Std 45 Book" panose="020B0502020203020204" pitchFamily="34" charset="0"/>
              </a:rPr>
              <a:t> how coaching, as a true PULL model, works in us not needing to supply any solutions or mentoring because we all have it in us to find the answers. This is so empowering, so that even if we are coaching talent with a problem we have never encountered, or an element we don’t relate to, we can support them by simply asking the right questions. </a:t>
            </a:r>
          </a:p>
          <a:p>
            <a:endParaRPr lang="en-GB" dirty="0"/>
          </a:p>
          <a:p>
            <a:r>
              <a:rPr lang="en-US" sz="1200" b="1" dirty="0">
                <a:solidFill>
                  <a:srgbClr val="FF0000"/>
                </a:solidFill>
                <a:latin typeface="Avenir LT Std 45 Book" panose="020B0502020203020204" pitchFamily="34" charset="0"/>
                <a:cs typeface="Arial" pitchFamily="34" charset="0"/>
              </a:rPr>
              <a:t>G(</a:t>
            </a:r>
            <a:r>
              <a:rPr lang="en-US" sz="1200" b="1" dirty="0" err="1">
                <a:solidFill>
                  <a:srgbClr val="FF0000"/>
                </a:solidFill>
                <a:latin typeface="Avenir LT Std 45 Book" panose="020B0502020203020204" pitchFamily="34" charset="0"/>
                <a:cs typeface="Arial" pitchFamily="34" charset="0"/>
              </a:rPr>
              <a:t>oals</a:t>
            </a:r>
            <a:r>
              <a:rPr lang="en-US" sz="1200" b="1" dirty="0">
                <a:solidFill>
                  <a:srgbClr val="FF0000"/>
                </a:solidFill>
                <a:latin typeface="Avenir LT Std 45 Book" panose="020B0502020203020204" pitchFamily="34" charset="0"/>
                <a:cs typeface="Arial" pitchFamily="34" charset="0"/>
              </a:rPr>
              <a:t>) </a:t>
            </a:r>
          </a:p>
          <a:p>
            <a:r>
              <a:rPr lang="en-US" sz="1200" dirty="0">
                <a:solidFill>
                  <a:srgbClr val="FF0000"/>
                </a:solidFill>
                <a:latin typeface="Avenir LT Std 45 Book" panose="020B0502020203020204" pitchFamily="34" charset="0"/>
                <a:cs typeface="Arial" pitchFamily="34" charset="0"/>
              </a:rPr>
              <a:t>What will be different for you when you achieve this objective?</a:t>
            </a:r>
          </a:p>
          <a:p>
            <a:r>
              <a:rPr lang="en-US" sz="1200" dirty="0">
                <a:solidFill>
                  <a:srgbClr val="FF0000"/>
                </a:solidFill>
                <a:latin typeface="Avenir LT Std 45 Book" panose="020B0502020203020204" pitchFamily="34" charset="0"/>
                <a:cs typeface="Arial" pitchFamily="34" charset="0"/>
              </a:rPr>
              <a:t>What would be the benefits to you and others once you’ve achieved this objective?</a:t>
            </a:r>
          </a:p>
          <a:p>
            <a:r>
              <a:rPr lang="en-US" sz="1200" dirty="0">
                <a:solidFill>
                  <a:srgbClr val="FF0000"/>
                </a:solidFill>
                <a:latin typeface="Avenir LT Std 45 Book" panose="020B0502020203020204" pitchFamily="34" charset="0"/>
                <a:cs typeface="Arial" pitchFamily="34" charset="0"/>
              </a:rPr>
              <a:t> </a:t>
            </a:r>
          </a:p>
          <a:p>
            <a:r>
              <a:rPr lang="en-US" sz="1200" b="1" dirty="0">
                <a:solidFill>
                  <a:srgbClr val="FFCC00"/>
                </a:solidFill>
                <a:latin typeface="Avenir LT Std 45 Book" panose="020B0502020203020204" pitchFamily="34" charset="0"/>
                <a:cs typeface="Arial" pitchFamily="34" charset="0"/>
              </a:rPr>
              <a:t>R(</a:t>
            </a:r>
            <a:r>
              <a:rPr lang="en-US" sz="1200" b="1" dirty="0" err="1">
                <a:solidFill>
                  <a:srgbClr val="FFCC00"/>
                </a:solidFill>
                <a:latin typeface="Avenir LT Std 45 Book" panose="020B0502020203020204" pitchFamily="34" charset="0"/>
                <a:cs typeface="Arial" pitchFamily="34" charset="0"/>
              </a:rPr>
              <a:t>eality</a:t>
            </a:r>
            <a:r>
              <a:rPr lang="en-US" sz="1200" b="1" dirty="0">
                <a:solidFill>
                  <a:srgbClr val="FFCC00"/>
                </a:solidFill>
                <a:latin typeface="Avenir LT Std 45 Book" panose="020B0502020203020204" pitchFamily="34" charset="0"/>
                <a:cs typeface="Arial" pitchFamily="34" charset="0"/>
              </a:rPr>
              <a:t>) </a:t>
            </a:r>
          </a:p>
          <a:p>
            <a:r>
              <a:rPr lang="en-US" sz="1200" dirty="0">
                <a:solidFill>
                  <a:srgbClr val="FFCC00"/>
                </a:solidFill>
                <a:latin typeface="Avenir LT Std 45 Book" panose="020B0502020203020204" pitchFamily="34" charset="0"/>
                <a:cs typeface="Arial" pitchFamily="34" charset="0"/>
              </a:rPr>
              <a:t>What does the current situation cost you?</a:t>
            </a:r>
          </a:p>
          <a:p>
            <a:r>
              <a:rPr lang="en-US" sz="1200" dirty="0">
                <a:solidFill>
                  <a:srgbClr val="FFCC00"/>
                </a:solidFill>
                <a:latin typeface="Avenir LT Std 45 Book" panose="020B0502020203020204" pitchFamily="34" charset="0"/>
                <a:cs typeface="Arial" pitchFamily="34" charset="0"/>
              </a:rPr>
              <a:t>What is stopping you from achieving this objective?</a:t>
            </a:r>
          </a:p>
          <a:p>
            <a:endParaRPr lang="en-US" sz="1200" dirty="0">
              <a:solidFill>
                <a:srgbClr val="FFCC00"/>
              </a:solidFill>
              <a:latin typeface="Avenir LT Std 45 Book" panose="020B0502020203020204" pitchFamily="34" charset="0"/>
              <a:cs typeface="Arial" pitchFamily="34" charset="0"/>
            </a:endParaRPr>
          </a:p>
          <a:p>
            <a:r>
              <a:rPr lang="en-US" sz="1200" b="1" dirty="0">
                <a:solidFill>
                  <a:srgbClr val="0066CC"/>
                </a:solidFill>
                <a:latin typeface="Avenir LT Std 45 Book" panose="020B0502020203020204" pitchFamily="34" charset="0"/>
                <a:cs typeface="Arial" pitchFamily="34" charset="0"/>
              </a:rPr>
              <a:t>O(</a:t>
            </a:r>
            <a:r>
              <a:rPr lang="en-US" sz="1200" b="1" dirty="0" err="1">
                <a:solidFill>
                  <a:srgbClr val="0066CC"/>
                </a:solidFill>
                <a:latin typeface="Avenir LT Std 45 Book" panose="020B0502020203020204" pitchFamily="34" charset="0"/>
                <a:cs typeface="Arial" pitchFamily="34" charset="0"/>
              </a:rPr>
              <a:t>ptions</a:t>
            </a:r>
            <a:r>
              <a:rPr lang="en-US" sz="1200" b="1" dirty="0">
                <a:solidFill>
                  <a:srgbClr val="0066CC"/>
                </a:solidFill>
                <a:latin typeface="Avenir LT Std 45 Book" panose="020B0502020203020204" pitchFamily="34" charset="0"/>
                <a:cs typeface="Arial" pitchFamily="34" charset="0"/>
              </a:rPr>
              <a:t>)</a:t>
            </a:r>
          </a:p>
          <a:p>
            <a:r>
              <a:rPr lang="en-US" sz="1200" dirty="0">
                <a:solidFill>
                  <a:srgbClr val="0066CC"/>
                </a:solidFill>
                <a:latin typeface="Avenir LT Std 45 Book" panose="020B0502020203020204" pitchFamily="34" charset="0"/>
                <a:cs typeface="Arial" pitchFamily="34" charset="0"/>
              </a:rPr>
              <a:t>What are your options?</a:t>
            </a:r>
          </a:p>
          <a:p>
            <a:r>
              <a:rPr lang="en-US" sz="1200" dirty="0">
                <a:solidFill>
                  <a:srgbClr val="0066CC"/>
                </a:solidFill>
                <a:latin typeface="Avenir LT Std 45 Book" panose="020B0502020203020204" pitchFamily="34" charset="0"/>
                <a:cs typeface="Arial" pitchFamily="34" charset="0"/>
              </a:rPr>
              <a:t>What resources do you need?</a:t>
            </a:r>
          </a:p>
          <a:p>
            <a:endParaRPr lang="en-US" sz="1200" dirty="0">
              <a:solidFill>
                <a:srgbClr val="FFCC00"/>
              </a:solidFill>
              <a:latin typeface="Avenir LT Std 45 Book" panose="020B0502020203020204" pitchFamily="34" charset="0"/>
              <a:cs typeface="Arial" pitchFamily="34" charset="0"/>
            </a:endParaRPr>
          </a:p>
          <a:p>
            <a:r>
              <a:rPr lang="en-US" sz="1200" b="1" dirty="0">
                <a:solidFill>
                  <a:srgbClr val="009999"/>
                </a:solidFill>
                <a:latin typeface="Avenir LT Std 45 Book" panose="020B0502020203020204" pitchFamily="34" charset="0"/>
                <a:cs typeface="Arial" pitchFamily="34" charset="0"/>
              </a:rPr>
              <a:t>W(ay Forward)</a:t>
            </a:r>
          </a:p>
          <a:p>
            <a:r>
              <a:rPr lang="en-US" sz="1200" dirty="0">
                <a:solidFill>
                  <a:srgbClr val="009999"/>
                </a:solidFill>
                <a:latin typeface="Avenir LT Std 45 Book" panose="020B0502020203020204" pitchFamily="34" charset="0"/>
                <a:cs typeface="Arial" pitchFamily="34" charset="0"/>
              </a:rPr>
              <a:t>What's the first step you could take?</a:t>
            </a:r>
          </a:p>
          <a:p>
            <a:r>
              <a:rPr lang="en-US" sz="1200" dirty="0">
                <a:solidFill>
                  <a:srgbClr val="009999"/>
                </a:solidFill>
                <a:latin typeface="Avenir LT Std 45 Book" panose="020B0502020203020204" pitchFamily="34" charset="0"/>
                <a:cs typeface="Arial" pitchFamily="34" charset="0"/>
              </a:rPr>
              <a:t>When will you start?</a:t>
            </a:r>
          </a:p>
          <a:p>
            <a:endParaRPr lang="en-US" sz="1200" dirty="0">
              <a:solidFill>
                <a:srgbClr val="009999"/>
              </a:solidFill>
              <a:latin typeface="Avenir LT Std 45 Book" panose="020B0502020203020204" pitchFamily="34" charset="0"/>
              <a:cs typeface="Arial" pitchFamily="34" charset="0"/>
            </a:endParaRPr>
          </a:p>
          <a:p>
            <a:r>
              <a:rPr lang="en-US" sz="1200" dirty="0">
                <a:solidFill>
                  <a:srgbClr val="009999"/>
                </a:solidFill>
                <a:latin typeface="Avenir LT Std 45 Book" panose="020B0502020203020204" pitchFamily="34" charset="0"/>
                <a:cs typeface="Arial" pitchFamily="34" charset="0"/>
              </a:rPr>
              <a:t>DISCUSS AFTER:</a:t>
            </a:r>
          </a:p>
          <a:p>
            <a:pPr marL="171450" indent="-171450">
              <a:buFont typeface="Arial" panose="020B0604020202020204" pitchFamily="34" charset="0"/>
              <a:buChar char="•"/>
            </a:pPr>
            <a:r>
              <a:rPr lang="en-US" sz="1200" dirty="0">
                <a:solidFill>
                  <a:srgbClr val="009999"/>
                </a:solidFill>
                <a:latin typeface="Avenir LT Std 45 Book" panose="020B0502020203020204" pitchFamily="34" charset="0"/>
                <a:cs typeface="Arial" pitchFamily="34" charset="0"/>
              </a:rPr>
              <a:t>1</a:t>
            </a:r>
            <a:r>
              <a:rPr lang="en-US" sz="1200" baseline="30000" dirty="0">
                <a:solidFill>
                  <a:srgbClr val="009999"/>
                </a:solidFill>
                <a:latin typeface="Avenir LT Std 45 Book" panose="020B0502020203020204" pitchFamily="34" charset="0"/>
                <a:cs typeface="Arial" pitchFamily="34" charset="0"/>
              </a:rPr>
              <a:t>st</a:t>
            </a:r>
            <a:r>
              <a:rPr lang="en-US" sz="1200" dirty="0">
                <a:solidFill>
                  <a:srgbClr val="009999"/>
                </a:solidFill>
                <a:latin typeface="Avenir LT Std 45 Book" panose="020B0502020203020204" pitchFamily="34" charset="0"/>
                <a:cs typeface="Arial" pitchFamily="34" charset="0"/>
              </a:rPr>
              <a:t> experience of blend</a:t>
            </a:r>
          </a:p>
          <a:p>
            <a:pPr marL="171450" indent="-171450">
              <a:buFont typeface="Arial" panose="020B0604020202020204" pitchFamily="34" charset="0"/>
              <a:buChar char="•"/>
            </a:pPr>
            <a:r>
              <a:rPr lang="en-US" sz="1200" dirty="0">
                <a:solidFill>
                  <a:srgbClr val="009999"/>
                </a:solidFill>
                <a:latin typeface="Avenir LT Std 45 Book" panose="020B0502020203020204" pitchFamily="34" charset="0"/>
                <a:cs typeface="Arial" pitchFamily="34" charset="0"/>
              </a:rPr>
              <a:t>Power of being asked question and given time to think (silence)</a:t>
            </a:r>
          </a:p>
          <a:p>
            <a:pPr marL="171450" indent="-171450">
              <a:buFont typeface="Arial" panose="020B0604020202020204" pitchFamily="34" charset="0"/>
              <a:buChar char="•"/>
            </a:pPr>
            <a:r>
              <a:rPr lang="en-US" sz="1200" dirty="0">
                <a:solidFill>
                  <a:srgbClr val="009999"/>
                </a:solidFill>
                <a:latin typeface="Avenir LT Std 45 Book" panose="020B0502020203020204" pitchFamily="34" charset="0"/>
                <a:cs typeface="Arial" pitchFamily="34" charset="0"/>
              </a:rPr>
              <a:t>I didn’t need to know anything or buy in to your goal to help you – encourages accountability and ownership</a:t>
            </a: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23</a:t>
            </a:fld>
            <a:endParaRPr lang="en-ID"/>
          </a:p>
        </p:txBody>
      </p:sp>
    </p:spTree>
    <p:extLst>
      <p:ext uri="{BB962C8B-B14F-4D97-AF65-F5344CB8AC3E}">
        <p14:creationId xmlns:p14="http://schemas.microsoft.com/office/powerpoint/2010/main" val="154198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hr 10 mins to here - BREAK</a:t>
            </a:r>
          </a:p>
        </p:txBody>
      </p:sp>
      <p:sp>
        <p:nvSpPr>
          <p:cNvPr id="4" name="Slide Number Placeholder 3"/>
          <p:cNvSpPr>
            <a:spLocks noGrp="1"/>
          </p:cNvSpPr>
          <p:nvPr>
            <p:ph type="sldNum" sz="quarter" idx="5"/>
          </p:nvPr>
        </p:nvSpPr>
        <p:spPr/>
        <p:txBody>
          <a:bodyPr/>
          <a:lstStyle/>
          <a:p>
            <a:fld id="{6D3E22DE-A374-4532-855E-3B524983F068}" type="slidenum">
              <a:rPr lang="en-ID" smtClean="0"/>
              <a:t>24</a:t>
            </a:fld>
            <a:endParaRPr lang="en-ID"/>
          </a:p>
        </p:txBody>
      </p:sp>
    </p:spTree>
    <p:extLst>
      <p:ext uri="{BB962C8B-B14F-4D97-AF65-F5344CB8AC3E}">
        <p14:creationId xmlns:p14="http://schemas.microsoft.com/office/powerpoint/2010/main" val="2096802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25</a:t>
            </a:fld>
            <a:endParaRPr lang="en-ID"/>
          </a:p>
        </p:txBody>
      </p:sp>
    </p:spTree>
    <p:extLst>
      <p:ext uri="{BB962C8B-B14F-4D97-AF65-F5344CB8AC3E}">
        <p14:creationId xmlns:p14="http://schemas.microsoft.com/office/powerpoint/2010/main" val="3959532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 between 3 – 6</a:t>
            </a:r>
          </a:p>
          <a:p>
            <a:r>
              <a:rPr lang="en-GB" dirty="0"/>
              <a:t>Link to company values and strategy – behaviours, change projects etc</a:t>
            </a:r>
          </a:p>
          <a:p>
            <a:pPr marL="0" indent="0">
              <a:lnSpc>
                <a:spcPct val="150000"/>
              </a:lnSpc>
              <a:buFont typeface="Arial" panose="020B0604020202020204" pitchFamily="34" charset="0"/>
              <a:buNone/>
            </a:pPr>
            <a:endParaRPr lang="en-GB" sz="1200" dirty="0">
              <a:solidFill>
                <a:schemeClr val="tx1"/>
              </a:solidFill>
              <a:latin typeface="+mn-lt"/>
            </a:endParaRPr>
          </a:p>
          <a:p>
            <a:pPr marL="0" indent="0">
              <a:lnSpc>
                <a:spcPct val="150000"/>
              </a:lnSpc>
              <a:buFont typeface="Arial" panose="020B0604020202020204" pitchFamily="34" charset="0"/>
              <a:buNone/>
            </a:pPr>
            <a:r>
              <a:rPr lang="en-GB" sz="1200" dirty="0">
                <a:solidFill>
                  <a:schemeClr val="tx1">
                    <a:lumMod val="75000"/>
                    <a:lumOff val="25000"/>
                  </a:schemeClr>
                </a:solidFill>
                <a:latin typeface="Century Gothic" panose="020B0502020202020204" pitchFamily="34" charset="0"/>
              </a:rPr>
              <a:t>Use coaching tools, stance and system questions to flesh out the approach </a:t>
            </a:r>
          </a:p>
          <a:p>
            <a:pPr marL="285750" indent="-285750">
              <a:lnSpc>
                <a:spcPct val="150000"/>
              </a:lnSpc>
              <a:buFont typeface="Arial" panose="020B0604020202020204" pitchFamily="34" charset="0"/>
              <a:buChar char="•"/>
            </a:pPr>
            <a:endParaRPr lang="en-GB" sz="1200" dirty="0">
              <a:solidFill>
                <a:schemeClr val="tx1">
                  <a:lumMod val="75000"/>
                  <a:lumOff val="25000"/>
                </a:schemeClr>
              </a:solidFill>
              <a:latin typeface="Century Gothic" panose="020B0502020202020204" pitchFamily="34" charset="0"/>
            </a:endParaRPr>
          </a:p>
          <a:p>
            <a:pPr marL="0" indent="0">
              <a:lnSpc>
                <a:spcPct val="150000"/>
              </a:lnSpc>
              <a:buFont typeface="Arial" panose="020B0604020202020204" pitchFamily="34" charset="0"/>
              <a:buNone/>
            </a:pPr>
            <a:endParaRPr lang="en-GB" sz="1200"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n-GB" sz="1200" dirty="0">
                <a:solidFill>
                  <a:schemeClr val="tx1">
                    <a:lumMod val="75000"/>
                    <a:lumOff val="25000"/>
                  </a:schemeClr>
                </a:solidFill>
                <a:latin typeface="Century Gothic" panose="020B0502020202020204" pitchFamily="34" charset="0"/>
              </a:rPr>
              <a:t>Document the key actions within the tool</a:t>
            </a:r>
          </a:p>
          <a:p>
            <a:pPr marL="285750" indent="-285750">
              <a:lnSpc>
                <a:spcPct val="150000"/>
              </a:lnSpc>
              <a:buFont typeface="Arial" panose="020B0604020202020204" pitchFamily="34" charset="0"/>
              <a:buChar char="•"/>
            </a:pPr>
            <a:r>
              <a:rPr lang="en-GB" sz="1200" dirty="0">
                <a:solidFill>
                  <a:schemeClr val="tx1">
                    <a:lumMod val="75000"/>
                    <a:lumOff val="25000"/>
                  </a:schemeClr>
                </a:solidFill>
                <a:latin typeface="Century Gothic" panose="020B0502020202020204" pitchFamily="34" charset="0"/>
              </a:rPr>
              <a:t>Revisit progress and action completion in on-going sessions</a:t>
            </a:r>
          </a:p>
          <a:p>
            <a:endParaRPr lang="en-GB" dirty="0"/>
          </a:p>
        </p:txBody>
      </p:sp>
      <p:sp>
        <p:nvSpPr>
          <p:cNvPr id="4" name="Slide Number Placeholder 3"/>
          <p:cNvSpPr>
            <a:spLocks noGrp="1"/>
          </p:cNvSpPr>
          <p:nvPr>
            <p:ph type="sldNum" sz="quarter" idx="5"/>
          </p:nvPr>
        </p:nvSpPr>
        <p:spPr/>
        <p:txBody>
          <a:bodyPr/>
          <a:lstStyle/>
          <a:p>
            <a:fld id="{C56541EF-46F9-E446-888D-AAF221880612}" type="slidenum">
              <a:rPr lang="en-US" smtClean="0"/>
              <a:t>26</a:t>
            </a:fld>
            <a:endParaRPr lang="en-US"/>
          </a:p>
        </p:txBody>
      </p:sp>
    </p:spTree>
    <p:extLst>
      <p:ext uri="{BB962C8B-B14F-4D97-AF65-F5344CB8AC3E}">
        <p14:creationId xmlns:p14="http://schemas.microsoft.com/office/powerpoint/2010/main" val="2506724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how to use GROW with the screen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9999"/>
                </a:solidFill>
              </a:rPr>
              <a:t>Broker discussion about how to use the tool practically in the session</a:t>
            </a:r>
            <a:endParaRPr lang="en-US" sz="1200" b="0" dirty="0"/>
          </a:p>
          <a:p>
            <a:endParaRPr lang="en-US" dirty="0"/>
          </a:p>
        </p:txBody>
      </p:sp>
      <p:sp>
        <p:nvSpPr>
          <p:cNvPr id="4" name="Slide Number Placeholder 3"/>
          <p:cNvSpPr>
            <a:spLocks noGrp="1"/>
          </p:cNvSpPr>
          <p:nvPr>
            <p:ph type="sldNum" sz="quarter" idx="5"/>
          </p:nvPr>
        </p:nvSpPr>
        <p:spPr/>
        <p:txBody>
          <a:bodyPr/>
          <a:lstStyle/>
          <a:p>
            <a:fld id="{C56541EF-46F9-E446-888D-AAF221880612}" type="slidenum">
              <a:rPr lang="en-US" smtClean="0"/>
              <a:t>27</a:t>
            </a:fld>
            <a:endParaRPr lang="en-US"/>
          </a:p>
        </p:txBody>
      </p:sp>
    </p:spTree>
    <p:extLst>
      <p:ext uri="{BB962C8B-B14F-4D97-AF65-F5344CB8AC3E}">
        <p14:creationId xmlns:p14="http://schemas.microsoft.com/office/powerpoint/2010/main" val="3596459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HR 20 TO HERE</a:t>
            </a:r>
          </a:p>
        </p:txBody>
      </p:sp>
      <p:sp>
        <p:nvSpPr>
          <p:cNvPr id="4" name="Slide Number Placeholder 3"/>
          <p:cNvSpPr>
            <a:spLocks noGrp="1"/>
          </p:cNvSpPr>
          <p:nvPr>
            <p:ph type="sldNum" sz="quarter" idx="5"/>
          </p:nvPr>
        </p:nvSpPr>
        <p:spPr/>
        <p:txBody>
          <a:bodyPr/>
          <a:lstStyle/>
          <a:p>
            <a:fld id="{6D3E22DE-A374-4532-855E-3B524983F068}" type="slidenum">
              <a:rPr lang="en-ID" smtClean="0"/>
              <a:t>28</a:t>
            </a:fld>
            <a:endParaRPr lang="en-ID"/>
          </a:p>
        </p:txBody>
      </p:sp>
    </p:spTree>
    <p:extLst>
      <p:ext uri="{BB962C8B-B14F-4D97-AF65-F5344CB8AC3E}">
        <p14:creationId xmlns:p14="http://schemas.microsoft.com/office/powerpoint/2010/main" val="3577441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IDENTIFY OBJECTIVES</a:t>
            </a:r>
          </a:p>
          <a:p>
            <a:r>
              <a:rPr lang="en-GB" dirty="0"/>
              <a:t>HELP IDENTIFY BLOCKERS TO PERFORMANCE</a:t>
            </a:r>
          </a:p>
          <a:p>
            <a:r>
              <a:rPr lang="en-GB" dirty="0"/>
              <a:t>WE USE THIS TO DRIVE PERFORMANCE BY UNDERSTANDING WHAT IS IMPORTANT TO INDIVIDUAL</a:t>
            </a:r>
          </a:p>
        </p:txBody>
      </p:sp>
      <p:sp>
        <p:nvSpPr>
          <p:cNvPr id="4" name="Slide Number Placeholder 3"/>
          <p:cNvSpPr>
            <a:spLocks noGrp="1"/>
          </p:cNvSpPr>
          <p:nvPr>
            <p:ph type="sldNum" sz="quarter" idx="5"/>
          </p:nvPr>
        </p:nvSpPr>
        <p:spPr/>
        <p:txBody>
          <a:bodyPr/>
          <a:lstStyle/>
          <a:p>
            <a:fld id="{6D3E22DE-A374-4532-855E-3B524983F068}" type="slidenum">
              <a:rPr lang="en-ID" smtClean="0"/>
              <a:t>29</a:t>
            </a:fld>
            <a:endParaRPr lang="en-ID"/>
          </a:p>
        </p:txBody>
      </p:sp>
    </p:spTree>
    <p:extLst>
      <p:ext uri="{BB962C8B-B14F-4D97-AF65-F5344CB8AC3E}">
        <p14:creationId xmlns:p14="http://schemas.microsoft.com/office/powerpoint/2010/main" val="68066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Putting the person at heart of the conversation</a:t>
            </a:r>
          </a:p>
          <a:p>
            <a:endParaRPr lang="en-GB" dirty="0"/>
          </a:p>
          <a:p>
            <a:r>
              <a:rPr lang="en-GB" dirty="0"/>
              <a:t>An individual who is delivering so you need to address performance on an individual level</a:t>
            </a:r>
          </a:p>
          <a:p>
            <a:endParaRPr lang="en-GB" dirty="0"/>
          </a:p>
          <a:p>
            <a:r>
              <a:rPr lang="en-GB" dirty="0"/>
              <a:t>People up not business down</a:t>
            </a: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3</a:t>
            </a:fld>
            <a:endParaRPr lang="en-ID"/>
          </a:p>
        </p:txBody>
      </p:sp>
    </p:spTree>
    <p:extLst>
      <p:ext uri="{BB962C8B-B14F-4D97-AF65-F5344CB8AC3E}">
        <p14:creationId xmlns:p14="http://schemas.microsoft.com/office/powerpoint/2010/main" val="522256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STORY OF BLEND</a:t>
            </a:r>
          </a:p>
          <a:p>
            <a:pPr marL="171450" indent="-171450">
              <a:buFont typeface="Arial" panose="020B0604020202020204" pitchFamily="34" charset="0"/>
              <a:buChar char="•"/>
            </a:pPr>
            <a:r>
              <a:rPr lang="en-US"/>
              <a:t>Anna, 15 years leadership coach</a:t>
            </a:r>
          </a:p>
          <a:p>
            <a:pPr marL="171450" indent="-171450">
              <a:buFont typeface="Arial" panose="020B0604020202020204" pitchFamily="34" charset="0"/>
              <a:buChar char="•"/>
            </a:pPr>
            <a:r>
              <a:rPr lang="en-US"/>
              <a:t>9 years ago noticed work life balance a blocker</a:t>
            </a:r>
          </a:p>
          <a:p>
            <a:pPr marL="171450" indent="-171450">
              <a:buFont typeface="Arial" panose="020B0604020202020204" pitchFamily="34" charset="0"/>
              <a:buChar char="•"/>
            </a:pPr>
            <a:r>
              <a:rPr lang="en-US"/>
              <a:t>Own life, two opposing sides was jarring</a:t>
            </a:r>
          </a:p>
          <a:p>
            <a:pPr marL="171450" indent="-171450">
              <a:buFont typeface="Arial" panose="020B0604020202020204" pitchFamily="34" charset="0"/>
              <a:buChar char="•"/>
            </a:pPr>
            <a:r>
              <a:rPr lang="en-US"/>
              <a:t>Knew job as coach was to help look at something differently</a:t>
            </a:r>
          </a:p>
          <a:p>
            <a:pPr marL="171450" indent="-171450">
              <a:buFont typeface="Arial" panose="020B0604020202020204" pitchFamily="34" charset="0"/>
              <a:buChar char="•"/>
            </a:pPr>
            <a:r>
              <a:rPr lang="en-US"/>
              <a:t>Drew a circle, 8 segments, named each segment</a:t>
            </a:r>
          </a:p>
          <a:p>
            <a:pPr marL="171450" indent="-171450">
              <a:buFont typeface="Arial" panose="020B0604020202020204" pitchFamily="34" charset="0"/>
              <a:buChar char="•"/>
            </a:pPr>
            <a:r>
              <a:rPr lang="en-US"/>
              <a:t>Called it blend – based on wheel of life</a:t>
            </a:r>
          </a:p>
          <a:p>
            <a:pPr marL="171450" indent="-171450">
              <a:buFont typeface="Arial" panose="020B0604020202020204" pitchFamily="34" charset="0"/>
              <a:buChar char="•"/>
            </a:pPr>
            <a:r>
              <a:rPr lang="en-US"/>
              <a:t>THESE CREATED THE KEY DRIVERS, AS IDENTIFIED BY THEMSELVES THAT NEED TO BE FULFILLED IN ORDER FOR THEM TO CAHIEVE THEIR FULL POTENTIAL</a:t>
            </a:r>
          </a:p>
          <a:p>
            <a:pPr marL="171450" indent="-171450">
              <a:buFont typeface="Arial" panose="020B0604020202020204" pitchFamily="34" charset="0"/>
              <a:buChar char="•"/>
            </a:pPr>
            <a:r>
              <a:rPr lang="en-US"/>
              <a:t>Adding scoring</a:t>
            </a:r>
          </a:p>
          <a:p>
            <a:pPr marL="171450" indent="-171450">
              <a:buFont typeface="Arial" panose="020B0604020202020204" pitchFamily="34" charset="0"/>
              <a:buChar char="•"/>
            </a:pPr>
            <a:r>
              <a:rPr lang="en-US"/>
              <a:t>Shoulder drop relief moment</a:t>
            </a:r>
          </a:p>
          <a:p>
            <a:pPr marL="171450" indent="-171450">
              <a:buFont typeface="Arial" panose="020B0604020202020204" pitchFamily="34" charset="0"/>
              <a:buChar char="•"/>
            </a:pPr>
            <a:r>
              <a:rPr lang="en-US"/>
              <a:t>Realized this is what managers should be doing</a:t>
            </a:r>
          </a:p>
          <a:p>
            <a:endParaRPr lang="en-US"/>
          </a:p>
          <a:p>
            <a:r>
              <a:rPr lang="en-US"/>
              <a:t>USE THIS TO SET UP THE STRUCTURE AND CONTENT OF YOUR CONVERSATIONS</a:t>
            </a:r>
          </a:p>
          <a:p>
            <a:endParaRPr lang="en-US"/>
          </a:p>
          <a:p>
            <a:r>
              <a:rPr lang="en-US"/>
              <a:t>CONSIDER PERCEPTION, THEY CHOOSE, THEY DEFINE, THEIR BLEND</a:t>
            </a:r>
          </a:p>
          <a:p>
            <a:r>
              <a:rPr lang="en-US"/>
              <a:t>We all have different values and drivers, these also change in priority all the times</a:t>
            </a:r>
          </a:p>
          <a:p>
            <a:endParaRPr lang="en-US"/>
          </a:p>
          <a:p>
            <a:r>
              <a:rPr lang="en-US"/>
              <a:t>KEEPS THAT FUTURE, ACTION FOCUS BASED ON NOW, GOAL, GAP</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30</a:t>
            </a:fld>
            <a:endParaRPr lang="en-ID"/>
          </a:p>
        </p:txBody>
      </p:sp>
    </p:spTree>
    <p:extLst>
      <p:ext uri="{BB962C8B-B14F-4D97-AF65-F5344CB8AC3E}">
        <p14:creationId xmlns:p14="http://schemas.microsoft.com/office/powerpoint/2010/main" val="2509090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bring up on screen if needed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2A0B7-45C4-42EA-B738-3377A66011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442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BRINGING BLEND TO LIFE – </a:t>
            </a:r>
          </a:p>
          <a:p>
            <a:pPr marL="1085850" lvl="2" indent="-171450">
              <a:buFont typeface="Arial" panose="020B0604020202020204" pitchFamily="34" charset="0"/>
              <a:buChar char="•"/>
            </a:pPr>
            <a:r>
              <a:rPr lang="en-GB"/>
              <a:t>this is your blend, </a:t>
            </a:r>
          </a:p>
          <a:p>
            <a:pPr marL="1085850" lvl="2" indent="-171450">
              <a:buFont typeface="Arial" panose="020B0604020202020204" pitchFamily="34" charset="0"/>
              <a:buChar char="•"/>
            </a:pPr>
            <a:r>
              <a:rPr lang="en-GB"/>
              <a:t>28 elements, </a:t>
            </a:r>
          </a:p>
          <a:p>
            <a:pPr marL="1085850" lvl="2" indent="-171450">
              <a:buFont typeface="Arial" panose="020B0604020202020204" pitchFamily="34" charset="0"/>
              <a:buChar char="•"/>
            </a:pPr>
            <a:r>
              <a:rPr lang="en-GB"/>
              <a:t>you have selected, </a:t>
            </a:r>
          </a:p>
          <a:p>
            <a:pPr marL="1085850" lvl="2" indent="-171450">
              <a:buFont typeface="Arial" panose="020B0604020202020204" pitchFamily="34" charset="0"/>
              <a:buChar char="•"/>
            </a:pPr>
            <a:r>
              <a:rPr lang="en-GB"/>
              <a:t>you have scored and scored again, </a:t>
            </a:r>
          </a:p>
          <a:p>
            <a:pPr marL="1085850" lvl="2" indent="-171450">
              <a:buFont typeface="Arial" panose="020B0604020202020204" pitchFamily="34" charset="0"/>
              <a:buChar char="•"/>
            </a:pPr>
            <a:r>
              <a:rPr lang="en-GB"/>
              <a:t>this is unique to you.  </a:t>
            </a:r>
          </a:p>
          <a:p>
            <a:pPr marL="1085850" lvl="2" indent="-171450">
              <a:buFont typeface="Arial" panose="020B0604020202020204" pitchFamily="34" charset="0"/>
              <a:buChar char="•"/>
            </a:pPr>
            <a:r>
              <a:rPr lang="en-GB"/>
              <a:t>Everyone has their own unique blend.  </a:t>
            </a:r>
          </a:p>
          <a:p>
            <a:pPr marL="1085850" lvl="2" indent="-171450">
              <a:buFont typeface="Arial" panose="020B0604020202020204" pitchFamily="34" charset="0"/>
              <a:buChar char="•"/>
            </a:pPr>
            <a:r>
              <a:rPr lang="en-GB"/>
              <a:t>This represents your whole self at work.  </a:t>
            </a:r>
          </a:p>
          <a:p>
            <a:pPr marL="1085850" lvl="2" indent="-171450">
              <a:buFont typeface="Arial" panose="020B0604020202020204" pitchFamily="34" charset="0"/>
              <a:buChar char="•"/>
            </a:pPr>
            <a:r>
              <a:rPr lang="en-GB"/>
              <a:t>This is the basis of having more meaningful, coaching led conversations that work with the whole person</a:t>
            </a:r>
          </a:p>
          <a:p>
            <a:pPr marL="1085850" lvl="2" indent="-171450">
              <a:buFont typeface="Arial" panose="020B0604020202020204" pitchFamily="34" charset="0"/>
              <a:buChar char="•"/>
            </a:pPr>
            <a:r>
              <a:rPr lang="en-GB"/>
              <a:t>all of these elements make up your drivers.  </a:t>
            </a:r>
          </a:p>
          <a:p>
            <a:pPr marL="1085850" lvl="2" indent="-171450">
              <a:buFont typeface="Arial" panose="020B0604020202020204" pitchFamily="34" charset="0"/>
              <a:buChar char="•"/>
            </a:pPr>
            <a:r>
              <a:rPr lang="en-GB"/>
              <a:t>Tapping in to these drivers and values enables your people to be more fulfilled, happier and more successful at work</a:t>
            </a:r>
          </a:p>
          <a:p>
            <a:r>
              <a:rPr lang="en-US"/>
              <a:t>SCORE CURRENT</a:t>
            </a:r>
          </a:p>
          <a:p>
            <a:r>
              <a:rPr lang="en-US"/>
              <a:t>What is a 6 to me is an 8 to another</a:t>
            </a:r>
          </a:p>
          <a:p>
            <a:r>
              <a:rPr lang="en-US"/>
              <a:t>What partner means to be is less rows about time working late, to others its having time to go out and date to find one</a:t>
            </a:r>
          </a:p>
          <a:p>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32</a:t>
            </a:fld>
            <a:endParaRPr lang="en-ID"/>
          </a:p>
        </p:txBody>
      </p:sp>
    </p:spTree>
    <p:extLst>
      <p:ext uri="{BB962C8B-B14F-4D97-AF65-F5344CB8AC3E}">
        <p14:creationId xmlns:p14="http://schemas.microsoft.com/office/powerpoint/2010/main" val="699180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SCORE WHAT IT WOULD NEED TO BE TO ACHIEVE THEIR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Talk anecdotally on how people might use this differently and let that be OK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We use the numbers to facilitate the conversation – don’t get too hung up on it, remember perceptions of reality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Don’t go through segment by segment – ask Talent what they want to talk about, as they might not want to cover everything</a:t>
            </a:r>
          </a:p>
          <a:p>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33</a:t>
            </a:fld>
            <a:endParaRPr lang="en-ID"/>
          </a:p>
        </p:txBody>
      </p:sp>
    </p:spTree>
    <p:extLst>
      <p:ext uri="{BB962C8B-B14F-4D97-AF65-F5344CB8AC3E}">
        <p14:creationId xmlns:p14="http://schemas.microsoft.com/office/powerpoint/2010/main" val="3114291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scoring we know the gap</a:t>
            </a:r>
          </a:p>
          <a:p>
            <a:r>
              <a:rPr lang="en-GB"/>
              <a:t>We have a common language to communicate from</a:t>
            </a:r>
          </a:p>
          <a:p>
            <a:r>
              <a:rPr lang="en-GB"/>
              <a:t>We can track and quantify</a:t>
            </a:r>
          </a:p>
          <a:p>
            <a:r>
              <a:rPr lang="en-GB"/>
              <a:t>We work on closing the gap</a:t>
            </a:r>
          </a:p>
        </p:txBody>
      </p:sp>
      <p:sp>
        <p:nvSpPr>
          <p:cNvPr id="4" name="Slide Number Placeholder 3"/>
          <p:cNvSpPr>
            <a:spLocks noGrp="1"/>
          </p:cNvSpPr>
          <p:nvPr>
            <p:ph type="sldNum" sz="quarter" idx="5"/>
          </p:nvPr>
        </p:nvSpPr>
        <p:spPr/>
        <p:txBody>
          <a:bodyPr/>
          <a:lstStyle/>
          <a:p>
            <a:fld id="{6D3E22DE-A374-4532-855E-3B524983F068}" type="slidenum">
              <a:rPr lang="en-ID" smtClean="0"/>
              <a:t>34</a:t>
            </a:fld>
            <a:endParaRPr lang="en-ID"/>
          </a:p>
        </p:txBody>
      </p:sp>
    </p:spTree>
    <p:extLst>
      <p:ext uri="{BB962C8B-B14F-4D97-AF65-F5344CB8AC3E}">
        <p14:creationId xmlns:p14="http://schemas.microsoft.com/office/powerpoint/2010/main" val="2883050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dirty="0">
                <a:solidFill>
                  <a:srgbClr val="009999"/>
                </a:solidFill>
              </a:rPr>
              <a:t>HOW GROW WORKS IN </a:t>
            </a:r>
            <a:r>
              <a:rPr lang="en-US" sz="1200" b="0" dirty="0" err="1">
                <a:solidFill>
                  <a:srgbClr val="009999"/>
                </a:solidFill>
              </a:rPr>
              <a:t>OpenBlend</a:t>
            </a:r>
            <a:r>
              <a:rPr lang="en-US" sz="1200" b="0" dirty="0">
                <a:solidFill>
                  <a:srgbClr val="009999"/>
                </a:solidFill>
              </a:rPr>
              <a:t> – first session we suggest cover wellbeing and this for sure (always cover 2/3)</a:t>
            </a:r>
          </a:p>
          <a:p>
            <a:pPr algn="just"/>
            <a:endParaRPr lang="en-US" sz="1200" b="0" dirty="0">
              <a:solidFill>
                <a:srgbClr val="009999"/>
              </a:solidFill>
            </a:endParaRPr>
          </a:p>
          <a:p>
            <a:pPr algn="just"/>
            <a:r>
              <a:rPr lang="en-US" sz="1200" b="0" dirty="0">
                <a:solidFill>
                  <a:srgbClr val="009999"/>
                </a:solidFill>
              </a:rPr>
              <a:t>Check in and understand what the element means to them - G</a:t>
            </a:r>
          </a:p>
          <a:p>
            <a:pPr algn="just"/>
            <a:r>
              <a:rPr lang="en-US" sz="1200" b="0" dirty="0">
                <a:solidFill>
                  <a:srgbClr val="009999"/>
                </a:solidFill>
              </a:rPr>
              <a:t>See their current, previous and target scores to help facilitate conversations on progress/how things are - R</a:t>
            </a:r>
          </a:p>
          <a:p>
            <a:pPr algn="just"/>
            <a:r>
              <a:rPr lang="en-US" sz="1200" b="0" dirty="0">
                <a:solidFill>
                  <a:srgbClr val="009999"/>
                </a:solidFill>
              </a:rPr>
              <a:t>Questions help you in order GROW</a:t>
            </a:r>
          </a:p>
          <a:p>
            <a:pPr algn="just"/>
            <a:r>
              <a:rPr lang="en-US" sz="1200" b="0" dirty="0">
                <a:solidFill>
                  <a:srgbClr val="009999"/>
                </a:solidFill>
              </a:rPr>
              <a:t>Remember it is always action led, so encourages you to add an action and agree owner – you or your talent</a:t>
            </a:r>
          </a:p>
          <a:p>
            <a:pPr algn="just"/>
            <a:r>
              <a:rPr lang="en-US" sz="1200" b="0" dirty="0">
                <a:solidFill>
                  <a:srgbClr val="009999"/>
                </a:solidFill>
              </a:rPr>
              <a:t>When you come back next time you have more data and actions to check in on</a:t>
            </a:r>
          </a:p>
          <a:p>
            <a:pPr algn="just"/>
            <a:endParaRPr lang="en-US" sz="1200" b="0" dirty="0">
              <a:solidFill>
                <a:srgbClr val="009999"/>
              </a:solidFill>
            </a:endParaRPr>
          </a:p>
        </p:txBody>
      </p:sp>
      <p:sp>
        <p:nvSpPr>
          <p:cNvPr id="4" name="Slide Number Placeholder 3"/>
          <p:cNvSpPr>
            <a:spLocks noGrp="1"/>
          </p:cNvSpPr>
          <p:nvPr>
            <p:ph type="sldNum" sz="quarter" idx="5"/>
          </p:nvPr>
        </p:nvSpPr>
        <p:spPr/>
        <p:txBody>
          <a:bodyPr/>
          <a:lstStyle/>
          <a:p>
            <a:fld id="{C56541EF-46F9-E446-888D-AAF221880612}" type="slidenum">
              <a:rPr lang="en-US" smtClean="0"/>
              <a:t>35</a:t>
            </a:fld>
            <a:endParaRPr lang="en-US"/>
          </a:p>
        </p:txBody>
      </p:sp>
    </p:spTree>
    <p:extLst>
      <p:ext uri="{BB962C8B-B14F-4D97-AF65-F5344CB8AC3E}">
        <p14:creationId xmlns:p14="http://schemas.microsoft.com/office/powerpoint/2010/main" val="1079890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1HR 40 TO HERE</a:t>
            </a: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36</a:t>
            </a:fld>
            <a:endParaRPr lang="en-ID"/>
          </a:p>
        </p:txBody>
      </p:sp>
    </p:spTree>
    <p:extLst>
      <p:ext uri="{BB962C8B-B14F-4D97-AF65-F5344CB8AC3E}">
        <p14:creationId xmlns:p14="http://schemas.microsoft.com/office/powerpoint/2010/main" val="2067898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37</a:t>
            </a:fld>
            <a:endParaRPr lang="en-ID"/>
          </a:p>
        </p:txBody>
      </p:sp>
    </p:spTree>
    <p:extLst>
      <p:ext uri="{BB962C8B-B14F-4D97-AF65-F5344CB8AC3E}">
        <p14:creationId xmlns:p14="http://schemas.microsoft.com/office/powerpoint/2010/main" val="527531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5 mins</a:t>
            </a:r>
          </a:p>
          <a:p>
            <a:pPr marL="171450" indent="-171450">
              <a:buFont typeface="Arial" panose="020B0604020202020204" pitchFamily="34" charset="0"/>
              <a:buChar char="•"/>
            </a:pPr>
            <a:r>
              <a:rPr lang="en-GB" dirty="0"/>
              <a:t>Might want to just cover work context</a:t>
            </a:r>
          </a:p>
          <a:p>
            <a:pPr marL="171450" indent="-171450">
              <a:buFont typeface="Arial" panose="020B0604020202020204" pitchFamily="34" charset="0"/>
              <a:buChar char="•"/>
            </a:pPr>
            <a:r>
              <a:rPr lang="en-GB" dirty="0"/>
              <a:t>Up to Talent how you use it</a:t>
            </a:r>
          </a:p>
          <a:p>
            <a:pPr marL="171450" indent="-171450">
              <a:buFont typeface="Arial" panose="020B0604020202020204" pitchFamily="34" charset="0"/>
              <a:buChar char="•"/>
            </a:pPr>
            <a:r>
              <a:rPr lang="en-GB" dirty="0"/>
              <a:t>Capability to manage stress – reassure talent wont be judged</a:t>
            </a:r>
          </a:p>
          <a:p>
            <a:pPr marL="171450" indent="-171450">
              <a:buFont typeface="Arial" panose="020B0604020202020204" pitchFamily="34" charset="0"/>
              <a:buChar char="•"/>
            </a:pPr>
            <a:r>
              <a:rPr lang="en-GB" dirty="0"/>
              <a:t>Historic graphs enable  you to spot patterns</a:t>
            </a:r>
          </a:p>
          <a:p>
            <a:pPr marL="171450" indent="-171450">
              <a:buFont typeface="Arial" panose="020B0604020202020204" pitchFamily="34" charset="0"/>
              <a:buChar char="•"/>
            </a:pPr>
            <a:r>
              <a:rPr lang="en-GB" dirty="0"/>
              <a:t>Don’t get stuck here – let it feed Blend elements and objectives and progress to GROW conversations in those areas</a:t>
            </a:r>
          </a:p>
          <a:p>
            <a:pPr marL="171450" indent="-171450">
              <a:buFont typeface="Arial" panose="020B0604020202020204" pitchFamily="34" charset="0"/>
              <a:buChar char="•"/>
            </a:pPr>
            <a:r>
              <a:rPr lang="en-GB" dirty="0"/>
              <a:t>Gives permission / Brokers more meaningful and intimate conversations </a:t>
            </a:r>
          </a:p>
        </p:txBody>
      </p:sp>
      <p:sp>
        <p:nvSpPr>
          <p:cNvPr id="4" name="Slide Number Placeholder 3"/>
          <p:cNvSpPr>
            <a:spLocks noGrp="1"/>
          </p:cNvSpPr>
          <p:nvPr>
            <p:ph type="sldNum" sz="quarter" idx="5"/>
          </p:nvPr>
        </p:nvSpPr>
        <p:spPr/>
        <p:txBody>
          <a:bodyPr/>
          <a:lstStyle/>
          <a:p>
            <a:fld id="{6D3E22DE-A374-4532-855E-3B524983F068}" type="slidenum">
              <a:rPr lang="en-ID" smtClean="0"/>
              <a:t>38</a:t>
            </a:fld>
            <a:endParaRPr lang="en-ID"/>
          </a:p>
        </p:txBody>
      </p:sp>
    </p:spTree>
    <p:extLst>
      <p:ext uri="{BB962C8B-B14F-4D97-AF65-F5344CB8AC3E}">
        <p14:creationId xmlns:p14="http://schemas.microsoft.com/office/powerpoint/2010/main" val="1485262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1HR 45 TO HERE</a:t>
            </a: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39</a:t>
            </a:fld>
            <a:endParaRPr lang="en-ID"/>
          </a:p>
        </p:txBody>
      </p:sp>
    </p:spTree>
    <p:extLst>
      <p:ext uri="{BB962C8B-B14F-4D97-AF65-F5344CB8AC3E}">
        <p14:creationId xmlns:p14="http://schemas.microsoft.com/office/powerpoint/2010/main" val="129298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ANNOTATIONS</a:t>
            </a:r>
          </a:p>
          <a:p>
            <a:endParaRPr lang="en-US" dirty="0"/>
          </a:p>
          <a:p>
            <a:r>
              <a:rPr lang="en-US" dirty="0"/>
              <a:t>REALITY CHANGE FACED BY MANAGERS LIKE YOU – very different work to 1970s when most management frameworks developed, managers facing very different challenges but have same tools and frameworks to use</a:t>
            </a:r>
          </a:p>
          <a:p>
            <a:endParaRPr lang="en-US" dirty="0"/>
          </a:p>
          <a:p>
            <a:r>
              <a:rPr lang="en-US" dirty="0"/>
              <a:t>COMPANIES NEED TO KEEP UP WITH THAT SHIFT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OF THE BIG CHALLENGES IN THE WORLD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 TECHNOLOGY – ALWAYS ON</a:t>
            </a:r>
          </a:p>
          <a:p>
            <a:pPr marL="1085850" lvl="2" indent="-171450">
              <a:buFont typeface="Arial" panose="020B0604020202020204" pitchFamily="34" charset="0"/>
              <a:buChar char="•"/>
            </a:pPr>
            <a:r>
              <a:rPr lang="en-US" dirty="0"/>
              <a:t>Rife with issues,</a:t>
            </a:r>
          </a:p>
          <a:p>
            <a:pPr marL="1085850" lvl="2" indent="-171450">
              <a:buFont typeface="Arial" panose="020B0604020202020204" pitchFamily="34" charset="0"/>
              <a:buChar char="•"/>
            </a:pPr>
            <a:r>
              <a:rPr lang="en-US" dirty="0"/>
              <a:t>boundaries,  </a:t>
            </a:r>
          </a:p>
          <a:p>
            <a:pPr marL="1085850" lvl="2" indent="-171450">
              <a:buFont typeface="Arial" panose="020B0604020202020204" pitchFamily="34" charset="0"/>
              <a:buChar char="•"/>
            </a:pPr>
            <a:r>
              <a:rPr lang="en-US" dirty="0"/>
              <a:t>Hard for a manager to measure performance and engagements</a:t>
            </a:r>
          </a:p>
          <a:p>
            <a:pPr marL="0" lvl="0" indent="0">
              <a:buFont typeface="Arial" panose="020B0604020202020204" pitchFamily="34" charset="0"/>
              <a:buNone/>
            </a:pPr>
            <a:r>
              <a:rPr lang="en-US" dirty="0"/>
              <a:t>2 – EVERYONE HAS A BLEND - WORK LIFE BALANCE DOESN’T EXIST</a:t>
            </a:r>
          </a:p>
          <a:p>
            <a:pPr marL="628650" lvl="1" indent="-171450">
              <a:buFont typeface="Arial" panose="020B0604020202020204" pitchFamily="34" charset="0"/>
              <a:buChar char="•"/>
            </a:pPr>
            <a:r>
              <a:rPr lang="en-US" dirty="0"/>
              <a:t>OPPOSING SIDES OF WORK VS REST EXHAUSTING</a:t>
            </a:r>
          </a:p>
          <a:p>
            <a:pPr marL="628650" lvl="1" indent="-171450">
              <a:buFont typeface="Arial" panose="020B0604020202020204" pitchFamily="34" charset="0"/>
              <a:buChar char="•"/>
            </a:pPr>
            <a:r>
              <a:rPr lang="en-US" dirty="0"/>
              <a:t>WE ARE ONE PERSON WHO IS ALWAYS ON</a:t>
            </a:r>
          </a:p>
          <a:p>
            <a:pPr marL="1085850" lvl="2" indent="-171450">
              <a:buFont typeface="Arial" panose="020B0604020202020204" pitchFamily="34" charset="0"/>
              <a:buChar char="•"/>
            </a:pPr>
            <a:r>
              <a:rPr lang="en-US" dirty="0"/>
              <a:t>Not just mums working flexible hours</a:t>
            </a:r>
          </a:p>
          <a:p>
            <a:pPr marL="1085850" lvl="2" indent="-171450">
              <a:buFont typeface="Arial" panose="020B0604020202020204" pitchFamily="34" charset="0"/>
              <a:buChar char="•"/>
            </a:pPr>
            <a:r>
              <a:rPr lang="en-US" dirty="0"/>
              <a:t>Triathletes</a:t>
            </a:r>
          </a:p>
          <a:p>
            <a:pPr marL="1085850" lvl="2" indent="-171450">
              <a:buFont typeface="Arial" panose="020B0604020202020204" pitchFamily="34" charset="0"/>
              <a:buChar char="•"/>
            </a:pPr>
            <a:r>
              <a:rPr lang="en-US" dirty="0"/>
              <a:t>Podcasters</a:t>
            </a:r>
          </a:p>
          <a:p>
            <a:pPr marL="1085850" lvl="2" indent="-171450">
              <a:buFont typeface="Arial" panose="020B0604020202020204" pitchFamily="34" charset="0"/>
              <a:buChar char="•"/>
            </a:pPr>
            <a:r>
              <a:rPr lang="en-US" dirty="0"/>
              <a:t>Side hustles</a:t>
            </a:r>
          </a:p>
          <a:p>
            <a:pPr marL="1085850" lvl="2" indent="-171450">
              <a:buFont typeface="Arial" panose="020B0604020202020204" pitchFamily="34" charset="0"/>
              <a:buChar char="•"/>
            </a:pPr>
            <a:r>
              <a:rPr lang="en-US" dirty="0" err="1"/>
              <a:t>Carers</a:t>
            </a:r>
            <a:endParaRPr lang="en-US" dirty="0"/>
          </a:p>
          <a:p>
            <a:pPr marL="1085850" lvl="2" indent="-171450">
              <a:buFont typeface="Arial" panose="020B0604020202020204" pitchFamily="34" charset="0"/>
              <a:buChar char="•"/>
            </a:pPr>
            <a:r>
              <a:rPr lang="en-US" dirty="0"/>
              <a:t>Travelers</a:t>
            </a:r>
          </a:p>
          <a:p>
            <a:pPr marL="1085850" lvl="2" indent="-171450">
              <a:buFont typeface="Arial" panose="020B0604020202020204" pitchFamily="34" charset="0"/>
              <a:buChar char="•"/>
            </a:pPr>
            <a:r>
              <a:rPr lang="en-US" dirty="0"/>
              <a:t>Everyone in workplace has a blend and demands an employer that acknowledges that </a:t>
            </a:r>
          </a:p>
          <a:p>
            <a:pPr marL="0" lvl="0" indent="0">
              <a:buFont typeface="Arial" panose="020B0604020202020204" pitchFamily="34" charset="0"/>
              <a:buNone/>
            </a:pPr>
            <a:r>
              <a:rPr lang="en-US" dirty="0"/>
              <a:t>3 – DIVERSE WORKFORCE – NOT JUST SEXUALITY, GENDER, CULTURE, RELIGION, LIFESTYLE CHOICES</a:t>
            </a:r>
          </a:p>
          <a:p>
            <a:pPr marL="0" lvl="0" indent="0">
              <a:buFont typeface="Arial" panose="020B0604020202020204" pitchFamily="34" charset="0"/>
              <a:buNone/>
            </a:pPr>
            <a:r>
              <a:rPr lang="en-US" dirty="0"/>
              <a:t>4 - FIRST TIME EVER 5 GENS IN WORKPLACE – education, relationship with authority, growth mindset, changes peoples relationship with their workplace and their expectations </a:t>
            </a:r>
          </a:p>
          <a:p>
            <a:pPr marL="0" lvl="0" indent="0">
              <a:buFont typeface="Arial" panose="020B0604020202020204" pitchFamily="34" charset="0"/>
              <a:buNone/>
            </a:pPr>
            <a:r>
              <a:rPr lang="en-US" dirty="0"/>
              <a:t>5 – more self aware than ever, growth mindset everywhere, respect for difference and how we are motivated and driven by different things at different stages of our life and based on our character, values </a:t>
            </a:r>
            <a:r>
              <a:rPr lang="en-US" dirty="0" err="1"/>
              <a:t>etc</a:t>
            </a:r>
            <a:endParaRPr lang="en-US" dirty="0"/>
          </a:p>
          <a:p>
            <a:endParaRPr lang="en-GB" dirty="0"/>
          </a:p>
          <a:p>
            <a:r>
              <a:rPr lang="en-GB" dirty="0"/>
              <a:t>INCREDIBLY COMPLEX SET OF CHALLENGES TO MANAGE AS A MANAGER, OFTEN WITH NO TRAINING</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D3E22DE-A374-4532-855E-3B524983F068}" type="slidenum">
              <a:rPr lang="en-ID" smtClean="0"/>
              <a:t>4</a:t>
            </a:fld>
            <a:endParaRPr lang="en-ID"/>
          </a:p>
        </p:txBody>
      </p:sp>
    </p:spTree>
    <p:extLst>
      <p:ext uri="{BB962C8B-B14F-4D97-AF65-F5344CB8AC3E}">
        <p14:creationId xmlns:p14="http://schemas.microsoft.com/office/powerpoint/2010/main" val="1476175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a:t>Bring each point to life:</a:t>
            </a:r>
          </a:p>
          <a:p>
            <a:pPr marL="228600" indent="-228600">
              <a:buFont typeface="+mj-lt"/>
              <a:buAutoNum type="arabicPeriod"/>
              <a:defRPr/>
            </a:pPr>
            <a:r>
              <a:rPr lang="en-GB"/>
              <a:t>SESSION PREP – access within your Dashboard to all of talents blend elements, suggested questions for each element and also searchable by subject.  Demo site for practicing</a:t>
            </a:r>
            <a:endParaRPr lang="en-GB">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t>3 frameworks – for use inside and outside of OB</a:t>
            </a:r>
          </a:p>
          <a:p>
            <a:pPr marL="228600" indent="-228600">
              <a:buFont typeface="+mj-lt"/>
              <a:buAutoNum type="arabicPeriod"/>
              <a:defRPr/>
            </a:pPr>
            <a:r>
              <a:rPr lang="en-US"/>
              <a:t>Manager onboarding workshop </a:t>
            </a:r>
            <a:endParaRPr lang="en-US">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Onboarding recaps - Bespoke learning content sent ahead of first session</a:t>
            </a:r>
            <a:endParaRPr lang="en-US">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Podcasts and articles sent with reminder nudges ahead of sessions</a:t>
            </a:r>
            <a:endParaRPr lang="en-US">
              <a:cs typeface="Calibri"/>
            </a:endParaRPr>
          </a:p>
          <a:p>
            <a:pPr marL="228600" indent="-228600">
              <a:buFont typeface="+mj-lt"/>
              <a:buAutoNum type="arabicPeriod"/>
              <a:defRPr/>
            </a:pPr>
            <a:r>
              <a:rPr lang="en-US"/>
              <a:t>Insight dashboards data enabling gap analysis and macro development driven from people up – anonymized macro trends – flag confidentiality (only manager can see talent data) – Use example of company investing significantly in flexible working only to find it wasn’t even in top 10 – FLAG!!! OBJECTIVES ALIGNED TO A BUSINESS VALUE WILL BE VISIBLE TO PEL</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a:p>
          <a:p>
            <a:r>
              <a:rPr lang="en-GB"/>
              <a:t>YOU DON’T KNOW HOW TO DO IT ALL FROM THE START</a:t>
            </a:r>
            <a:endParaRPr lang="en-GB">
              <a:cs typeface="Calibri"/>
            </a:endParaRPr>
          </a:p>
          <a:p>
            <a:r>
              <a:rPr lang="en-GB"/>
              <a:t>LIKE GOOGLE MAPS</a:t>
            </a:r>
            <a:endParaRPr lang="en-GB">
              <a:cs typeface="Calibri"/>
            </a:endParaRPr>
          </a:p>
          <a:p>
            <a:r>
              <a:rPr lang="en-GB"/>
              <a:t>LEARN AS YOU GO 70%</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a:p>
          <a:p>
            <a:pPr marL="285750" indent="-285750">
              <a:buFont typeface="Arial" charset="0"/>
              <a:buChar char="•"/>
            </a:pPr>
            <a:endParaRPr lang="en-US">
              <a:solidFill>
                <a:schemeClr val="bg2">
                  <a:lumMod val="50000"/>
                </a:schemeClr>
              </a:solidFill>
              <a:latin typeface="Hero" charset="0"/>
              <a:ea typeface="Hero" charset="0"/>
              <a:cs typeface="Hero" charset="0"/>
            </a:endParaRPr>
          </a:p>
        </p:txBody>
      </p:sp>
      <p:sp>
        <p:nvSpPr>
          <p:cNvPr id="4" name="Slide Number Placeholder 3"/>
          <p:cNvSpPr>
            <a:spLocks noGrp="1"/>
          </p:cNvSpPr>
          <p:nvPr>
            <p:ph type="sldNum" sz="quarter" idx="5"/>
          </p:nvPr>
        </p:nvSpPr>
        <p:spPr/>
        <p:txBody>
          <a:bodyPr/>
          <a:lstStyle/>
          <a:p>
            <a:fld id="{6D3E22DE-A374-4532-855E-3B524983F068}" type="slidenum">
              <a:rPr lang="en-ID" smtClean="0"/>
              <a:t>40</a:t>
            </a:fld>
            <a:endParaRPr lang="en-ID"/>
          </a:p>
        </p:txBody>
      </p:sp>
    </p:spTree>
    <p:extLst>
      <p:ext uri="{BB962C8B-B14F-4D97-AF65-F5344CB8AC3E}">
        <p14:creationId xmlns:p14="http://schemas.microsoft.com/office/powerpoint/2010/main" val="3357873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41</a:t>
            </a:fld>
            <a:endParaRPr lang="en-ID"/>
          </a:p>
        </p:txBody>
      </p:sp>
    </p:spTree>
    <p:extLst>
      <p:ext uri="{BB962C8B-B14F-4D97-AF65-F5344CB8AC3E}">
        <p14:creationId xmlns:p14="http://schemas.microsoft.com/office/powerpoint/2010/main" val="795006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venir LT Std 45 Book" panose="020B0502020203020204" pitchFamily="34" charset="0"/>
              </a:rPr>
              <a:t>You may not be qualified </a:t>
            </a:r>
            <a:r>
              <a:rPr lang="en-US" sz="1200" dirty="0"/>
              <a:t>as a life coach so we want to ensure you are comfortable with the boundaries of creating actions in your talents’ life’ elements as well as ‘work’. </a:t>
            </a:r>
          </a:p>
          <a:p>
            <a:endParaRPr lang="en-US" sz="1200" dirty="0"/>
          </a:p>
          <a:p>
            <a:r>
              <a:rPr lang="en-US" sz="1200" dirty="0" err="1"/>
              <a:t>OpenBlend</a:t>
            </a:r>
            <a:r>
              <a:rPr lang="en-US" sz="1200" dirty="0"/>
              <a:t> Method is a framework to support you, the leader, to create work related actions that allow an individual to experience a more fulfilled blend so they can progress in their career. All very work related. But,  what if the solutions to improve fulfillment in a certain element is deemed too ‘</a:t>
            </a:r>
            <a:r>
              <a:rPr lang="en-US" sz="1200" dirty="0" err="1"/>
              <a:t>lifey</a:t>
            </a:r>
            <a:r>
              <a:rPr lang="en-US" sz="1200" dirty="0"/>
              <a:t>’?</a:t>
            </a:r>
          </a:p>
          <a:p>
            <a:endParaRPr lang="en-US" sz="1200" dirty="0"/>
          </a:p>
          <a:p>
            <a:r>
              <a:rPr lang="en-US" sz="1200" dirty="0"/>
              <a:t>I.e. actions in and around the elements of relationship with my partner, time with my kids, my time, good childcare support. </a:t>
            </a:r>
          </a:p>
          <a:p>
            <a:r>
              <a:rPr lang="en-US" sz="1200" dirty="0"/>
              <a:t>You need to focus on allowing the increase in fulfillment to stem from a work perspective – i.e. relationship with partner – Goal is to spend more time together in the evenings reality is I work 16 hrs. over my contracted hours per week and this is all done in the evenings. </a:t>
            </a:r>
          </a:p>
          <a:p>
            <a:endParaRPr lang="en-US" b="1" dirty="0">
              <a:solidFill>
                <a:srgbClr val="009999"/>
              </a:solidFill>
            </a:endParaRPr>
          </a:p>
          <a:p>
            <a:pPr>
              <a:spcBef>
                <a:spcPts val="0"/>
              </a:spcBef>
              <a:defRPr/>
            </a:pPr>
            <a:r>
              <a:rPr lang="en-US" dirty="0"/>
              <a:t>Options are that the workload has to be covered, so a solution could be to focus the work allocation across the team, addressing deadlines, giving more notice on big projects, actions are: ensuring 2 nights a week there is no working in the evenings. </a:t>
            </a:r>
          </a:p>
          <a:p>
            <a:pPr>
              <a:spcBef>
                <a:spcPts val="0"/>
              </a:spcBef>
              <a:defRPr/>
            </a:pPr>
            <a:endParaRPr lang="en-US" dirty="0"/>
          </a:p>
          <a:p>
            <a:pPr>
              <a:spcBef>
                <a:spcPts val="0"/>
              </a:spcBef>
              <a:defRPr/>
            </a:pPr>
            <a:r>
              <a:rPr lang="en-US" dirty="0"/>
              <a:t>You are not expected to create life related actions if you don</a:t>
            </a:r>
            <a:r>
              <a:rPr lang="fr-FR" dirty="0"/>
              <a:t>’</a:t>
            </a:r>
            <a:r>
              <a:rPr lang="en-US" dirty="0"/>
              <a:t>t want to , don</a:t>
            </a:r>
            <a:r>
              <a:rPr lang="fr-FR" dirty="0"/>
              <a:t>’</a:t>
            </a:r>
            <a:r>
              <a:rPr lang="en-US" dirty="0"/>
              <a:t>t feel comfortable doing so or your individual doesn't</a:t>
            </a:r>
            <a:r>
              <a:rPr lang="fr-FR" dirty="0"/>
              <a:t>’</a:t>
            </a:r>
            <a:r>
              <a:rPr lang="en-US" dirty="0"/>
              <a:t> want to. </a:t>
            </a:r>
          </a:p>
          <a:p>
            <a:pPr>
              <a:spcBef>
                <a:spcPts val="0"/>
              </a:spcBef>
              <a:defRPr/>
            </a:pPr>
            <a:endParaRPr lang="en-US" dirty="0"/>
          </a:p>
          <a:p>
            <a:pPr>
              <a:spcBef>
                <a:spcPts val="0"/>
              </a:spcBef>
              <a:defRPr/>
            </a:pPr>
            <a:r>
              <a:rPr lang="en-US" dirty="0"/>
              <a:t>Please note that if there is an area in the individuals life which needs specialist help, YOU MUST NOTIFY YOUR HR PARTNER. This may include depression, extreme stress, extreme sadness or anything you deem a concern that you are unable to deal with. </a:t>
            </a:r>
          </a:p>
        </p:txBody>
      </p:sp>
      <p:sp>
        <p:nvSpPr>
          <p:cNvPr id="4" name="Slide Number Placeholder 3"/>
          <p:cNvSpPr>
            <a:spLocks noGrp="1"/>
          </p:cNvSpPr>
          <p:nvPr>
            <p:ph type="sldNum" sz="quarter" idx="5"/>
          </p:nvPr>
        </p:nvSpPr>
        <p:spPr/>
        <p:txBody>
          <a:bodyPr/>
          <a:lstStyle/>
          <a:p>
            <a:fld id="{6D3E22DE-A374-4532-855E-3B524983F068}" type="slidenum">
              <a:rPr lang="en-ID" smtClean="0"/>
              <a:t>42</a:t>
            </a:fld>
            <a:endParaRPr lang="en-ID"/>
          </a:p>
        </p:txBody>
      </p:sp>
    </p:spTree>
    <p:extLst>
      <p:ext uri="{BB962C8B-B14F-4D97-AF65-F5344CB8AC3E}">
        <p14:creationId xmlns:p14="http://schemas.microsoft.com/office/powerpoint/2010/main" val="2614378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find yourself uncomfortable life related conversations in Blend bring it back to the business.</a:t>
            </a:r>
          </a:p>
          <a:p>
            <a:endParaRPr lang="en-US" dirty="0"/>
          </a:p>
        </p:txBody>
      </p:sp>
      <p:sp>
        <p:nvSpPr>
          <p:cNvPr id="4" name="Slide Number Placeholder 3"/>
          <p:cNvSpPr>
            <a:spLocks noGrp="1"/>
          </p:cNvSpPr>
          <p:nvPr>
            <p:ph type="sldNum" sz="quarter" idx="5"/>
          </p:nvPr>
        </p:nvSpPr>
        <p:spPr/>
        <p:txBody>
          <a:bodyPr/>
          <a:lstStyle/>
          <a:p>
            <a:fld id="{6D3E22DE-A374-4532-855E-3B524983F068}" type="slidenum">
              <a:rPr lang="en-ID" smtClean="0"/>
              <a:t>43</a:t>
            </a:fld>
            <a:endParaRPr lang="en-ID"/>
          </a:p>
        </p:txBody>
      </p:sp>
    </p:spTree>
    <p:extLst>
      <p:ext uri="{BB962C8B-B14F-4D97-AF65-F5344CB8AC3E}">
        <p14:creationId xmlns:p14="http://schemas.microsoft.com/office/powerpoint/2010/main" val="165645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FEEDBACK ADHOC AS NEEDED</a:t>
            </a:r>
          </a:p>
        </p:txBody>
      </p:sp>
      <p:sp>
        <p:nvSpPr>
          <p:cNvPr id="4" name="Slide Number Placeholder 3"/>
          <p:cNvSpPr>
            <a:spLocks noGrp="1"/>
          </p:cNvSpPr>
          <p:nvPr>
            <p:ph type="sldNum" sz="quarter" idx="5"/>
          </p:nvPr>
        </p:nvSpPr>
        <p:spPr/>
        <p:txBody>
          <a:bodyPr/>
          <a:lstStyle/>
          <a:p>
            <a:fld id="{6D3E22DE-A374-4532-855E-3B524983F068}" type="slidenum">
              <a:rPr lang="en-ID" smtClean="0"/>
              <a:t>44</a:t>
            </a:fld>
            <a:endParaRPr lang="en-ID"/>
          </a:p>
        </p:txBody>
      </p:sp>
    </p:spTree>
    <p:extLst>
      <p:ext uri="{BB962C8B-B14F-4D97-AF65-F5344CB8AC3E}">
        <p14:creationId xmlns:p14="http://schemas.microsoft.com/office/powerpoint/2010/main" val="3885663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venir LT Std 45 Book"/>
              </a:rPr>
              <a:t>All you need: one device (computer or tablet) and an internet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Screen share for remote workers &amp; employees that spend a lot of time travelling</a:t>
            </a:r>
          </a:p>
          <a:p>
            <a:r>
              <a:rPr lang="en-GB" sz="1200">
                <a:latin typeface="Avenir LT Std 45 Book"/>
              </a:rPr>
              <a:t>Click ‘Begin session’ to start every session and remember to end session</a:t>
            </a:r>
          </a:p>
          <a:p>
            <a:endParaRPr lang="en-GB"/>
          </a:p>
          <a:p>
            <a:endParaRPr lang="en-US"/>
          </a:p>
        </p:txBody>
      </p:sp>
      <p:sp>
        <p:nvSpPr>
          <p:cNvPr id="4" name="Slide Number Placeholder 3"/>
          <p:cNvSpPr>
            <a:spLocks noGrp="1"/>
          </p:cNvSpPr>
          <p:nvPr>
            <p:ph type="sldNum" sz="quarter" idx="10"/>
          </p:nvPr>
        </p:nvSpPr>
        <p:spPr/>
        <p:txBody>
          <a:bodyPr/>
          <a:lstStyle/>
          <a:p>
            <a:fld id="{9E99962B-9F38-2947-9C88-162CECE32441}" type="slidenum">
              <a:rPr lang="en-US" smtClean="0"/>
              <a:t>45</a:t>
            </a:fld>
            <a:endParaRPr lang="en-US"/>
          </a:p>
        </p:txBody>
      </p:sp>
    </p:spTree>
    <p:extLst>
      <p:ext uri="{BB962C8B-B14F-4D97-AF65-F5344CB8AC3E}">
        <p14:creationId xmlns:p14="http://schemas.microsoft.com/office/powerpoint/2010/main" val="3419481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9962B-9F38-2947-9C88-162CECE32441}" type="slidenum">
              <a:rPr lang="en-US" smtClean="0"/>
              <a:t>46</a:t>
            </a:fld>
            <a:endParaRPr lang="en-US"/>
          </a:p>
        </p:txBody>
      </p:sp>
    </p:spTree>
    <p:extLst>
      <p:ext uri="{BB962C8B-B14F-4D97-AF65-F5344CB8AC3E}">
        <p14:creationId xmlns:p14="http://schemas.microsoft.com/office/powerpoint/2010/main" val="332780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people managers there are huge demand on you to understand and support  your people</a:t>
            </a:r>
          </a:p>
          <a:p>
            <a:endParaRPr lang="en-GB" dirty="0"/>
          </a:p>
          <a:p>
            <a:r>
              <a:rPr lang="en-GB" dirty="0"/>
              <a:t>Its about putting the person at heart of the conversation</a:t>
            </a:r>
          </a:p>
          <a:p>
            <a:endParaRPr lang="en-GB" dirty="0"/>
          </a:p>
          <a:p>
            <a:r>
              <a:rPr lang="en-GB" dirty="0"/>
              <a:t>An individual who is delivering so you need to address performance on an individual level</a:t>
            </a:r>
          </a:p>
          <a:p>
            <a:endParaRPr lang="en-GB" dirty="0"/>
          </a:p>
          <a:p>
            <a:r>
              <a:rPr lang="en-GB" dirty="0"/>
              <a:t>People up not business down</a:t>
            </a:r>
          </a:p>
          <a:p>
            <a:endParaRPr lang="en-GB" dirty="0"/>
          </a:p>
          <a:p>
            <a:r>
              <a:rPr lang="en-GB" dirty="0"/>
              <a:t>You need to support your people to</a:t>
            </a:r>
          </a:p>
          <a:p>
            <a:pPr marL="1085850" lvl="2" indent="-171450">
              <a:buFont typeface="Arial" panose="020B0604020202020204" pitchFamily="34" charset="0"/>
              <a:buChar char="•"/>
            </a:pPr>
            <a:r>
              <a:rPr lang="en-GB" dirty="0"/>
              <a:t>meet their needs and desires</a:t>
            </a:r>
          </a:p>
          <a:p>
            <a:pPr marL="1085850" lvl="2" indent="-171450">
              <a:buFont typeface="Arial" panose="020B0604020202020204" pitchFamily="34" charset="0"/>
              <a:buChar char="•"/>
            </a:pPr>
            <a:r>
              <a:rPr lang="en-GB" dirty="0"/>
              <a:t>ensure your retention of skilled and engaged talent?</a:t>
            </a:r>
          </a:p>
          <a:p>
            <a:pPr marL="1085850" lvl="2" indent="-171450">
              <a:buFont typeface="Arial" panose="020B0604020202020204" pitchFamily="34" charset="0"/>
              <a:buChar char="•"/>
            </a:pPr>
            <a:r>
              <a:rPr lang="en-GB" dirty="0"/>
              <a:t>engage in continual conversations and feedback</a:t>
            </a:r>
          </a:p>
          <a:p>
            <a:pPr marL="1085850" lvl="2" indent="-171450">
              <a:buFont typeface="Arial" panose="020B0604020202020204" pitchFamily="34" charset="0"/>
              <a:buChar char="•"/>
            </a:pPr>
            <a:r>
              <a:rPr lang="en-GB" baseline="0" dirty="0"/>
              <a:t>be agile to the changing needs of your people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is-IS" sz="1200" dirty="0">
                <a:latin typeface="Avenir Book" charset="0"/>
                <a:ea typeface="Avenir Book" charset="0"/>
                <a:cs typeface="Avenir Book" charset="0"/>
              </a:rPr>
              <a:t>We belive a coaching led conversations that work with the whole self is key to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dirty="0">
                <a:latin typeface="Avenir Book" charset="0"/>
                <a:ea typeface="Avenir Book" charset="0"/>
                <a:cs typeface="Avenir Book" charset="0"/>
              </a:rPr>
              <a:t>create more meaningful and effective conversations with your staff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dirty="0">
                <a:latin typeface="Avenir Book" charset="0"/>
                <a:ea typeface="Avenir Book" charset="0"/>
                <a:cs typeface="Avenir Book" charset="0"/>
              </a:rPr>
              <a:t>help you understand what drives and motivates them</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dirty="0">
                <a:latin typeface="Avenir Book" charset="0"/>
                <a:ea typeface="Avenir Book" charset="0"/>
                <a:cs typeface="Avenir Book" charset="0"/>
              </a:rPr>
              <a:t>idenfity blockers and challenges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dirty="0">
                <a:latin typeface="Avenir Book" charset="0"/>
                <a:ea typeface="Avenir Book" charset="0"/>
                <a:cs typeface="Avenir Book" charset="0"/>
              </a:rPr>
              <a:t>work together to work through these.</a:t>
            </a:r>
          </a:p>
          <a:p>
            <a:endParaRPr lang="en-US" dirty="0"/>
          </a:p>
          <a:p>
            <a:r>
              <a:rPr lang="en-GB" b="1" dirty="0"/>
              <a:t>WE’VE DESIGNED A TOOL TO HELP YOU DO THIS</a:t>
            </a:r>
          </a:p>
        </p:txBody>
      </p:sp>
      <p:sp>
        <p:nvSpPr>
          <p:cNvPr id="4" name="Slide Number Placeholder 3"/>
          <p:cNvSpPr>
            <a:spLocks noGrp="1"/>
          </p:cNvSpPr>
          <p:nvPr>
            <p:ph type="sldNum" sz="quarter" idx="5"/>
          </p:nvPr>
        </p:nvSpPr>
        <p:spPr/>
        <p:txBody>
          <a:bodyPr/>
          <a:lstStyle/>
          <a:p>
            <a:fld id="{6D3E22DE-A374-4532-855E-3B524983F068}" type="slidenum">
              <a:rPr lang="en-ID" smtClean="0"/>
              <a:t>5</a:t>
            </a:fld>
            <a:endParaRPr lang="en-ID"/>
          </a:p>
        </p:txBody>
      </p:sp>
    </p:spTree>
    <p:extLst>
      <p:ext uri="{BB962C8B-B14F-4D97-AF65-F5344CB8AC3E}">
        <p14:creationId xmlns:p14="http://schemas.microsoft.com/office/powerpoint/2010/main" val="239117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up approach to performance, no broad brush top down, about giving each individual the change to tell you what they need to perform at their best</a:t>
            </a:r>
          </a:p>
          <a:p>
            <a:endParaRPr lang="en-GB" dirty="0"/>
          </a:p>
          <a:p>
            <a:r>
              <a:rPr lang="en-GB" dirty="0"/>
              <a:t>Not just about setting and measuring objectives but also understanding what is driving and motivating the individual and looking at their wellbeing – their ability to show up and perform at their best – giving opportunity for business to support in all areas</a:t>
            </a:r>
          </a:p>
          <a:p>
            <a:endParaRPr lang="en-GB" dirty="0"/>
          </a:p>
          <a:p>
            <a:r>
              <a:rPr lang="en-GB" dirty="0"/>
              <a:t>Aimed at manager, also drives coaching culture</a:t>
            </a:r>
          </a:p>
        </p:txBody>
      </p:sp>
      <p:sp>
        <p:nvSpPr>
          <p:cNvPr id="4" name="Slide Number Placeholder 3"/>
          <p:cNvSpPr>
            <a:spLocks noGrp="1"/>
          </p:cNvSpPr>
          <p:nvPr>
            <p:ph type="sldNum" sz="quarter" idx="5"/>
          </p:nvPr>
        </p:nvSpPr>
        <p:spPr/>
        <p:txBody>
          <a:bodyPr/>
          <a:lstStyle/>
          <a:p>
            <a:fld id="{C56541EF-46F9-E446-888D-AAF221880612}" type="slidenum">
              <a:rPr lang="en-US" smtClean="0"/>
              <a:t>6</a:t>
            </a:fld>
            <a:endParaRPr lang="en-US"/>
          </a:p>
        </p:txBody>
      </p:sp>
    </p:spTree>
    <p:extLst>
      <p:ext uri="{BB962C8B-B14F-4D97-AF65-F5344CB8AC3E}">
        <p14:creationId xmlns:p14="http://schemas.microsoft.com/office/powerpoint/2010/main" val="55255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Bring each point to life</a:t>
            </a:r>
          </a:p>
          <a:p>
            <a:pPr marL="285750" indent="-285750">
              <a:buFont typeface="Arial" charset="0"/>
              <a:buChar char="•"/>
            </a:pPr>
            <a:r>
              <a:rPr lang="en-US" dirty="0">
                <a:latin typeface="Century Gothic" panose="020B0502020202020204" pitchFamily="34" charset="0"/>
                <a:ea typeface="Avenir Book" charset="0"/>
                <a:cs typeface="Avenir Book" charset="0"/>
              </a:rPr>
              <a:t>Being a manager that can coach is not another role – </a:t>
            </a:r>
            <a:r>
              <a:rPr lang="en-US" dirty="0">
                <a:solidFill>
                  <a:srgbClr val="36BCDE"/>
                </a:solidFill>
                <a:latin typeface="Century Gothic" panose="020B0502020202020204" pitchFamily="34" charset="0"/>
                <a:ea typeface="Avenir Book" charset="0"/>
                <a:cs typeface="Avenir Book" charset="0"/>
              </a:rPr>
              <a:t>it</a:t>
            </a:r>
            <a:r>
              <a:rPr lang="uk-UA" dirty="0">
                <a:solidFill>
                  <a:srgbClr val="36BCDE"/>
                </a:solidFill>
                <a:latin typeface="Century Gothic" panose="020B0502020202020204" pitchFamily="34" charset="0"/>
                <a:ea typeface="Avenir Book" charset="0"/>
                <a:cs typeface="Avenir Book" charset="0"/>
              </a:rPr>
              <a:t>’</a:t>
            </a:r>
            <a:r>
              <a:rPr lang="en-US" dirty="0">
                <a:solidFill>
                  <a:srgbClr val="36BCDE"/>
                </a:solidFill>
                <a:latin typeface="Century Gothic" panose="020B0502020202020204" pitchFamily="34" charset="0"/>
                <a:ea typeface="Avenir Book" charset="0"/>
                <a:cs typeface="Avenir Book" charset="0"/>
              </a:rPr>
              <a:t>s a skill set that will make conversations with your team more effective</a:t>
            </a:r>
          </a:p>
          <a:p>
            <a:endParaRPr lang="en-US" dirty="0">
              <a:latin typeface="Century Gothic" panose="020B0502020202020204" pitchFamily="34" charset="0"/>
              <a:ea typeface="Avenir Book" charset="0"/>
              <a:cs typeface="Avenir Book" charset="0"/>
            </a:endParaRPr>
          </a:p>
          <a:p>
            <a:pPr marL="285750" indent="-285750">
              <a:buFont typeface="Arial" panose="020B0604020202020204" pitchFamily="34" charset="0"/>
              <a:buChar char="•"/>
            </a:pPr>
            <a:r>
              <a:rPr lang="en-US" dirty="0" err="1">
                <a:latin typeface="Century Gothic" panose="020B0502020202020204" pitchFamily="34" charset="0"/>
                <a:ea typeface="Avenir Book" charset="0"/>
                <a:cs typeface="Avenir Book" charset="0"/>
              </a:rPr>
              <a:t>OpenBlend</a:t>
            </a:r>
            <a:r>
              <a:rPr lang="en-US" dirty="0">
                <a:latin typeface="Century Gothic" panose="020B0502020202020204" pitchFamily="34" charset="0"/>
                <a:ea typeface="Avenir Book" charset="0"/>
                <a:cs typeface="Avenir Book" charset="0"/>
              </a:rPr>
              <a:t> gives busy managers the </a:t>
            </a:r>
            <a:r>
              <a:rPr lang="en-US" dirty="0">
                <a:solidFill>
                  <a:srgbClr val="36BCDE"/>
                </a:solidFill>
                <a:latin typeface="Century Gothic" panose="020B0502020202020204" pitchFamily="34" charset="0"/>
                <a:ea typeface="Avenir Book" charset="0"/>
                <a:cs typeface="Avenir Book" charset="0"/>
              </a:rPr>
              <a:t>framework, tools, competence </a:t>
            </a:r>
            <a:r>
              <a:rPr lang="en-US" dirty="0">
                <a:latin typeface="Century Gothic" panose="020B0502020202020204" pitchFamily="34" charset="0"/>
                <a:ea typeface="Avenir Book" charset="0"/>
                <a:cs typeface="Avenir Book" charset="0"/>
              </a:rPr>
              <a:t>and </a:t>
            </a:r>
            <a:r>
              <a:rPr lang="en-US" dirty="0">
                <a:solidFill>
                  <a:srgbClr val="36BCDE"/>
                </a:solidFill>
                <a:latin typeface="Century Gothic" panose="020B0502020202020204" pitchFamily="34" charset="0"/>
                <a:ea typeface="Avenir Book" charset="0"/>
                <a:cs typeface="Avenir Book" charset="0"/>
              </a:rPr>
              <a:t>confidence</a:t>
            </a:r>
            <a:r>
              <a:rPr lang="en-US" dirty="0">
                <a:latin typeface="Century Gothic" panose="020B0502020202020204" pitchFamily="34" charset="0"/>
                <a:ea typeface="Avenir Book" charset="0"/>
                <a:cs typeface="Avenir Book" charset="0"/>
              </a:rPr>
              <a:t> to have effective coaching conversations</a:t>
            </a: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7</a:t>
            </a:fld>
            <a:endParaRPr lang="en-ID"/>
          </a:p>
        </p:txBody>
      </p:sp>
    </p:spTree>
    <p:extLst>
      <p:ext uri="{BB962C8B-B14F-4D97-AF65-F5344CB8AC3E}">
        <p14:creationId xmlns:p14="http://schemas.microsoft.com/office/powerpoint/2010/main" val="265557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mins in</a:t>
            </a:r>
          </a:p>
          <a:p>
            <a:endParaRPr lang="en-GB" dirty="0"/>
          </a:p>
        </p:txBody>
      </p:sp>
      <p:sp>
        <p:nvSpPr>
          <p:cNvPr id="4" name="Slide Number Placeholder 3"/>
          <p:cNvSpPr>
            <a:spLocks noGrp="1"/>
          </p:cNvSpPr>
          <p:nvPr>
            <p:ph type="sldNum" sz="quarter" idx="5"/>
          </p:nvPr>
        </p:nvSpPr>
        <p:spPr/>
        <p:txBody>
          <a:bodyPr/>
          <a:lstStyle/>
          <a:p>
            <a:fld id="{6D3E22DE-A374-4532-855E-3B524983F068}" type="slidenum">
              <a:rPr lang="en-ID" smtClean="0"/>
              <a:t>8</a:t>
            </a:fld>
            <a:endParaRPr lang="en-ID"/>
          </a:p>
        </p:txBody>
      </p:sp>
    </p:spTree>
    <p:extLst>
      <p:ext uri="{BB962C8B-B14F-4D97-AF65-F5344CB8AC3E}">
        <p14:creationId xmlns:p14="http://schemas.microsoft.com/office/powerpoint/2010/main" val="388854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 you see?  Ask the room</a:t>
            </a:r>
          </a:p>
          <a:p>
            <a:endParaRPr lang="en-GB"/>
          </a:p>
          <a:p>
            <a:r>
              <a:rPr lang="en-GB"/>
              <a:t>Critical life skill</a:t>
            </a:r>
          </a:p>
          <a:p>
            <a:endParaRPr lang="en-GB"/>
          </a:p>
          <a:p>
            <a:r>
              <a:rPr lang="en-GB"/>
              <a:t>Key in relationships</a:t>
            </a:r>
          </a:p>
          <a:p>
            <a:endParaRPr lang="en-GB"/>
          </a:p>
          <a:p>
            <a:r>
              <a:rPr lang="en-GB"/>
              <a:t>Looking at the same thing, seeing something different</a:t>
            </a:r>
          </a:p>
          <a:p>
            <a:endParaRPr lang="en-GB"/>
          </a:p>
        </p:txBody>
      </p:sp>
      <p:sp>
        <p:nvSpPr>
          <p:cNvPr id="4" name="Slide Number Placeholder 3"/>
          <p:cNvSpPr>
            <a:spLocks noGrp="1"/>
          </p:cNvSpPr>
          <p:nvPr>
            <p:ph type="sldNum" sz="quarter" idx="5"/>
          </p:nvPr>
        </p:nvSpPr>
        <p:spPr/>
        <p:txBody>
          <a:bodyPr/>
          <a:lstStyle/>
          <a:p>
            <a:fld id="{6D3E22DE-A374-4532-855E-3B524983F068}" type="slidenum">
              <a:rPr lang="en-ID" smtClean="0"/>
              <a:t>9</a:t>
            </a:fld>
            <a:endParaRPr lang="en-ID"/>
          </a:p>
        </p:txBody>
      </p:sp>
    </p:spTree>
    <p:extLst>
      <p:ext uri="{BB962C8B-B14F-4D97-AF65-F5344CB8AC3E}">
        <p14:creationId xmlns:p14="http://schemas.microsoft.com/office/powerpoint/2010/main" val="180265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3DEA6-1135-B549-B3F6-AF05D22899FC}"/>
              </a:ext>
            </a:extLst>
          </p:cNvPr>
          <p:cNvPicPr>
            <a:picLocks noChangeAspect="1"/>
          </p:cNvPicPr>
          <p:nvPr userDrawn="1"/>
        </p:nvPicPr>
        <p:blipFill>
          <a:blip r:embed="rId2">
            <a:alphaModFix amt="4000"/>
          </a:blip>
          <a:stretch>
            <a:fillRect/>
          </a:stretch>
        </p:blipFill>
        <p:spPr>
          <a:xfrm>
            <a:off x="6657995" y="-1656678"/>
            <a:ext cx="6858000" cy="6858000"/>
          </a:xfrm>
          <a:prstGeom prst="rect">
            <a:avLst/>
          </a:prstGeom>
        </p:spPr>
      </p:pic>
      <p:pic>
        <p:nvPicPr>
          <p:cNvPr id="4" name="Picture 3">
            <a:extLst>
              <a:ext uri="{FF2B5EF4-FFF2-40B4-BE49-F238E27FC236}">
                <a16:creationId xmlns:a16="http://schemas.microsoft.com/office/drawing/2014/main" id="{2BDC27F7-E1C4-E647-8031-24D651459B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88985" y="6195264"/>
            <a:ext cx="1751683" cy="519957"/>
          </a:xfrm>
          <a:prstGeom prst="rect">
            <a:avLst/>
          </a:prstGeom>
        </p:spPr>
      </p:pic>
      <p:sp>
        <p:nvSpPr>
          <p:cNvPr id="8" name="Title 1">
            <a:extLst>
              <a:ext uri="{FF2B5EF4-FFF2-40B4-BE49-F238E27FC236}">
                <a16:creationId xmlns:a16="http://schemas.microsoft.com/office/drawing/2014/main" id="{196A4931-B6A7-FF4C-9D3D-BA1EE3921A79}"/>
              </a:ext>
            </a:extLst>
          </p:cNvPr>
          <p:cNvSpPr txBox="1">
            <a:spLocks/>
          </p:cNvSpPr>
          <p:nvPr userDrawn="1"/>
        </p:nvSpPr>
        <p:spPr>
          <a:xfrm>
            <a:off x="1019175" y="362606"/>
            <a:ext cx="10422963" cy="616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solidFill>
                <a:schemeClr val="tx1">
                  <a:lumMod val="75000"/>
                </a:schemeClr>
              </a:solidFill>
              <a:latin typeface="Avenir Medium" panose="02000503020000020003" pitchFamily="2" charset="0"/>
            </a:endParaRPr>
          </a:p>
        </p:txBody>
      </p:sp>
      <p:sp>
        <p:nvSpPr>
          <p:cNvPr id="5" name="Text Placeholder 4">
            <a:extLst>
              <a:ext uri="{FF2B5EF4-FFF2-40B4-BE49-F238E27FC236}">
                <a16:creationId xmlns:a16="http://schemas.microsoft.com/office/drawing/2014/main" id="{555C32EE-0826-D246-92BE-11260B88E827}"/>
              </a:ext>
            </a:extLst>
          </p:cNvPr>
          <p:cNvSpPr>
            <a:spLocks noGrp="1"/>
          </p:cNvSpPr>
          <p:nvPr>
            <p:ph type="body" sz="quarter" idx="10"/>
          </p:nvPr>
        </p:nvSpPr>
        <p:spPr>
          <a:xfrm>
            <a:off x="749862" y="498976"/>
            <a:ext cx="8080863" cy="480479"/>
          </a:xfrm>
        </p:spPr>
        <p:txBody>
          <a:bodyPr>
            <a:noAutofit/>
          </a:bodyPr>
          <a:lstStyle>
            <a:lvl1pPr marL="0" indent="0">
              <a:buNone/>
              <a:defRPr sz="3200" b="0" i="0">
                <a:latin typeface="Century Gothic" panose="020B0502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3FBBC8A0-A6BC-984F-AA22-777D7477EA36}"/>
              </a:ext>
            </a:extLst>
          </p:cNvPr>
          <p:cNvSpPr/>
          <p:nvPr userDrawn="1"/>
        </p:nvSpPr>
        <p:spPr>
          <a:xfrm>
            <a:off x="749862" y="1113017"/>
            <a:ext cx="8080862" cy="89899"/>
          </a:xfrm>
          <a:prstGeom prst="rect">
            <a:avLst/>
          </a:prstGeom>
          <a:gradFill>
            <a:gsLst>
              <a:gs pos="0">
                <a:srgbClr val="32BFE8"/>
              </a:gs>
              <a:gs pos="100000">
                <a:srgbClr val="3ABAA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a:solidFill>
                  <a:schemeClr val="bg1"/>
                </a:solidFill>
                <a:latin typeface="Avenir LT Std 45 Book" panose="020B0502020203020204" pitchFamily="34" charset="0"/>
                <a:ea typeface="Avenir Book" charset="0"/>
                <a:cs typeface="Avenir Book" charset="0"/>
              </a:rPr>
              <a:t> </a:t>
            </a:r>
          </a:p>
        </p:txBody>
      </p:sp>
    </p:spTree>
    <p:extLst>
      <p:ext uri="{BB962C8B-B14F-4D97-AF65-F5344CB8AC3E}">
        <p14:creationId xmlns:p14="http://schemas.microsoft.com/office/powerpoint/2010/main" val="298776596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482">
          <p15:clr>
            <a:srgbClr val="FBAE40"/>
          </p15:clr>
        </p15:guide>
        <p15:guide id="4" orient="horz" pos="38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775EB-7E40-DD49-B492-57B112388651}"/>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3" name="Footer Placeholder 2">
            <a:extLst>
              <a:ext uri="{FF2B5EF4-FFF2-40B4-BE49-F238E27FC236}">
                <a16:creationId xmlns:a16="http://schemas.microsoft.com/office/drawing/2014/main" id="{043A26E0-018A-FF46-B067-60D3914EF5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48AB89-EA3B-9C45-B965-778204FE7747}"/>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90290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80E5-0D00-0B45-AC04-C009EB079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BD0272-93BA-394A-A1C7-43B066705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B9724F-D449-584E-9560-494D00A4E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37DBD-7380-B747-BA7C-3A6038220285}"/>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6" name="Footer Placeholder 5">
            <a:extLst>
              <a:ext uri="{FF2B5EF4-FFF2-40B4-BE49-F238E27FC236}">
                <a16:creationId xmlns:a16="http://schemas.microsoft.com/office/drawing/2014/main" id="{72CD70D9-A847-AE4B-93C9-37CAF28F3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E315-602A-054C-B00B-611930017B0F}"/>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23394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A610-F74F-E149-A62A-BA01F3A39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F9B825-08CC-6C47-B385-EE0767089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A56B2C-660B-A644-8F0B-C2DF258C3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BDCF3-FB2F-C946-88E1-671E6D271322}"/>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6" name="Footer Placeholder 5">
            <a:extLst>
              <a:ext uri="{FF2B5EF4-FFF2-40B4-BE49-F238E27FC236}">
                <a16:creationId xmlns:a16="http://schemas.microsoft.com/office/drawing/2014/main" id="{6A8CC004-EBCF-2342-85CA-9B3B9D891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936FB-909B-3C4B-B924-0716AAF99994}"/>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301611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B2E3-F771-B34C-92BA-2D443AA1A2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D6FA4-50D5-3846-A272-705261B7D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4CE69-7912-844B-A5B2-56B184B2EF20}"/>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5" name="Footer Placeholder 4">
            <a:extLst>
              <a:ext uri="{FF2B5EF4-FFF2-40B4-BE49-F238E27FC236}">
                <a16:creationId xmlns:a16="http://schemas.microsoft.com/office/drawing/2014/main" id="{ABD230EC-C545-204C-BABA-C0A902A6B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CE752-5BD3-9542-94BC-7658A866E9AB}"/>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3107114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70618" y="6390138"/>
            <a:ext cx="1379346" cy="270000"/>
          </a:xfrm>
          <a:prstGeom prst="rect">
            <a:avLst/>
          </a:prstGeom>
        </p:spPr>
      </p:pic>
    </p:spTree>
    <p:extLst>
      <p:ext uri="{BB962C8B-B14F-4D97-AF65-F5344CB8AC3E}">
        <p14:creationId xmlns:p14="http://schemas.microsoft.com/office/powerpoint/2010/main" val="175444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04874-B135-954C-A244-588A3CD7D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81C8FF-D4BE-A445-A353-5249190514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8940B-B161-904E-8F08-B843492E37B7}"/>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5" name="Footer Placeholder 4">
            <a:extLst>
              <a:ext uri="{FF2B5EF4-FFF2-40B4-BE49-F238E27FC236}">
                <a16:creationId xmlns:a16="http://schemas.microsoft.com/office/drawing/2014/main" id="{C9A225D0-6B5C-BC40-90C8-4F6855C27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CBF32-F791-A44B-8EC8-9C36365095A1}"/>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2534710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147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118124F-45A7-457B-891A-F4A95197A6E0}"/>
              </a:ext>
            </a:extLst>
          </p:cNvPr>
          <p:cNvSpPr>
            <a:spLocks noGrp="1"/>
          </p:cNvSpPr>
          <p:nvPr>
            <p:ph type="pic" sz="quarter" idx="10"/>
          </p:nvPr>
        </p:nvSpPr>
        <p:spPr>
          <a:xfrm>
            <a:off x="0" y="0"/>
            <a:ext cx="12192000" cy="6858000"/>
          </a:xfrm>
        </p:spPr>
        <p:txBody>
          <a:bodyPr/>
          <a:lstStyle/>
          <a:p>
            <a:endParaRPr lang="en-ID"/>
          </a:p>
        </p:txBody>
      </p:sp>
    </p:spTree>
    <p:extLst>
      <p:ext uri="{BB962C8B-B14F-4D97-AF65-F5344CB8AC3E}">
        <p14:creationId xmlns:p14="http://schemas.microsoft.com/office/powerpoint/2010/main" val="1196493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98AA5-1B54-4C7E-AD83-3EBF196F6B77}"/>
              </a:ext>
            </a:extLst>
          </p:cNvPr>
          <p:cNvSpPr>
            <a:spLocks noGrp="1"/>
          </p:cNvSpPr>
          <p:nvPr>
            <p:ph type="dt" sz="half" idx="10"/>
          </p:nvPr>
        </p:nvSpPr>
        <p:spPr/>
        <p:txBody>
          <a:bodyPr/>
          <a:lstStyle/>
          <a:p>
            <a:fld id="{B0265294-83A7-4341-B597-248BAA2F88D1}" type="datetimeFigureOut">
              <a:rPr lang="en-ID" smtClean="0"/>
              <a:t>19/05/2020</a:t>
            </a:fld>
            <a:endParaRPr lang="en-ID"/>
          </a:p>
        </p:txBody>
      </p:sp>
      <p:sp>
        <p:nvSpPr>
          <p:cNvPr id="3" name="Footer Placeholder 2">
            <a:extLst>
              <a:ext uri="{FF2B5EF4-FFF2-40B4-BE49-F238E27FC236}">
                <a16:creationId xmlns:a16="http://schemas.microsoft.com/office/drawing/2014/main" id="{96811550-ED9D-485E-891B-7BF3EE851E3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91FE04A8-C158-4A0A-9A7F-8DAD3288FD59}"/>
              </a:ext>
            </a:extLst>
          </p:cNvPr>
          <p:cNvSpPr>
            <a:spLocks noGrp="1"/>
          </p:cNvSpPr>
          <p:nvPr>
            <p:ph type="sldNum" sz="quarter" idx="12"/>
          </p:nvPr>
        </p:nvSpPr>
        <p:spPr/>
        <p:txBody>
          <a:bodyPr/>
          <a:lstStyle/>
          <a:p>
            <a:fld id="{22835081-E604-4BEF-9941-01000EE722FD}" type="slidenum">
              <a:rPr lang="en-ID" smtClean="0"/>
              <a:t>‹#›</a:t>
            </a:fld>
            <a:endParaRPr lang="en-ID"/>
          </a:p>
        </p:txBody>
      </p:sp>
      <p:sp>
        <p:nvSpPr>
          <p:cNvPr id="6" name="Picture Placeholder 5">
            <a:extLst>
              <a:ext uri="{FF2B5EF4-FFF2-40B4-BE49-F238E27FC236}">
                <a16:creationId xmlns:a16="http://schemas.microsoft.com/office/drawing/2014/main" id="{237052B7-8D7C-4723-BD75-D0856B2C1852}"/>
              </a:ext>
            </a:extLst>
          </p:cNvPr>
          <p:cNvSpPr>
            <a:spLocks noGrp="1"/>
          </p:cNvSpPr>
          <p:nvPr>
            <p:ph type="pic" sz="quarter" idx="13"/>
          </p:nvPr>
        </p:nvSpPr>
        <p:spPr>
          <a:xfrm>
            <a:off x="6858002" y="2024741"/>
            <a:ext cx="4036164" cy="2625637"/>
          </a:xfrm>
        </p:spPr>
        <p:txBody>
          <a:bodyPr/>
          <a:lstStyle/>
          <a:p>
            <a:endParaRPr lang="en-ID"/>
          </a:p>
        </p:txBody>
      </p:sp>
    </p:spTree>
    <p:extLst>
      <p:ext uri="{BB962C8B-B14F-4D97-AF65-F5344CB8AC3E}">
        <p14:creationId xmlns:p14="http://schemas.microsoft.com/office/powerpoint/2010/main" val="994731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7052B7-8D7C-4723-BD75-D0856B2C1852}"/>
              </a:ext>
            </a:extLst>
          </p:cNvPr>
          <p:cNvSpPr>
            <a:spLocks noGrp="1"/>
          </p:cNvSpPr>
          <p:nvPr>
            <p:ph type="pic" sz="quarter" idx="13"/>
          </p:nvPr>
        </p:nvSpPr>
        <p:spPr>
          <a:xfrm>
            <a:off x="6105832" y="1423256"/>
            <a:ext cx="6086168" cy="4542502"/>
          </a:xfrm>
        </p:spPr>
        <p:txBody>
          <a:bodyPr/>
          <a:lstStyle/>
          <a:p>
            <a:endParaRPr lang="en-ID"/>
          </a:p>
        </p:txBody>
      </p:sp>
    </p:spTree>
    <p:extLst>
      <p:ext uri="{BB962C8B-B14F-4D97-AF65-F5344CB8AC3E}">
        <p14:creationId xmlns:p14="http://schemas.microsoft.com/office/powerpoint/2010/main" val="236618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3DEA6-1135-B549-B3F6-AF05D22899FC}"/>
              </a:ext>
            </a:extLst>
          </p:cNvPr>
          <p:cNvPicPr>
            <a:picLocks noChangeAspect="1"/>
          </p:cNvPicPr>
          <p:nvPr userDrawn="1"/>
        </p:nvPicPr>
        <p:blipFill>
          <a:blip r:embed="rId2">
            <a:alphaModFix amt="4000"/>
          </a:blip>
          <a:stretch>
            <a:fillRect/>
          </a:stretch>
        </p:blipFill>
        <p:spPr>
          <a:xfrm>
            <a:off x="6657995" y="-1656678"/>
            <a:ext cx="6858000" cy="6858000"/>
          </a:xfrm>
          <a:prstGeom prst="rect">
            <a:avLst/>
          </a:prstGeom>
        </p:spPr>
      </p:pic>
      <p:pic>
        <p:nvPicPr>
          <p:cNvPr id="4" name="Picture 3">
            <a:extLst>
              <a:ext uri="{FF2B5EF4-FFF2-40B4-BE49-F238E27FC236}">
                <a16:creationId xmlns:a16="http://schemas.microsoft.com/office/drawing/2014/main" id="{2BDC27F7-E1C4-E647-8031-24D651459B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88985" y="6195264"/>
            <a:ext cx="1751683" cy="519957"/>
          </a:xfrm>
          <a:prstGeom prst="rect">
            <a:avLst/>
          </a:prstGeom>
        </p:spPr>
      </p:pic>
      <p:sp>
        <p:nvSpPr>
          <p:cNvPr id="8" name="Title 1">
            <a:extLst>
              <a:ext uri="{FF2B5EF4-FFF2-40B4-BE49-F238E27FC236}">
                <a16:creationId xmlns:a16="http://schemas.microsoft.com/office/drawing/2014/main" id="{196A4931-B6A7-FF4C-9D3D-BA1EE3921A79}"/>
              </a:ext>
            </a:extLst>
          </p:cNvPr>
          <p:cNvSpPr txBox="1">
            <a:spLocks/>
          </p:cNvSpPr>
          <p:nvPr userDrawn="1"/>
        </p:nvSpPr>
        <p:spPr>
          <a:xfrm>
            <a:off x="1019175" y="362606"/>
            <a:ext cx="10422963" cy="616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solidFill>
                <a:schemeClr val="tx1">
                  <a:lumMod val="75000"/>
                </a:schemeClr>
              </a:solidFill>
              <a:latin typeface="Avenir Medium" panose="02000503020000020003" pitchFamily="2" charset="0"/>
            </a:endParaRPr>
          </a:p>
        </p:txBody>
      </p:sp>
      <p:sp>
        <p:nvSpPr>
          <p:cNvPr id="5" name="Text Placeholder 4">
            <a:extLst>
              <a:ext uri="{FF2B5EF4-FFF2-40B4-BE49-F238E27FC236}">
                <a16:creationId xmlns:a16="http://schemas.microsoft.com/office/drawing/2014/main" id="{555C32EE-0826-D246-92BE-11260B88E827}"/>
              </a:ext>
            </a:extLst>
          </p:cNvPr>
          <p:cNvSpPr>
            <a:spLocks noGrp="1"/>
          </p:cNvSpPr>
          <p:nvPr>
            <p:ph type="body" sz="quarter" idx="10"/>
          </p:nvPr>
        </p:nvSpPr>
        <p:spPr>
          <a:xfrm>
            <a:off x="749862" y="498976"/>
            <a:ext cx="8080863" cy="480479"/>
          </a:xfrm>
        </p:spPr>
        <p:txBody>
          <a:bodyPr>
            <a:noAutofit/>
          </a:bodyPr>
          <a:lstStyle>
            <a:lvl1pPr marL="0" indent="0">
              <a:buNone/>
              <a:defRPr sz="3200" b="0" i="0">
                <a:latin typeface="Century Gothic" panose="020B0502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3FBBC8A0-A6BC-984F-AA22-777D7477EA36}"/>
              </a:ext>
            </a:extLst>
          </p:cNvPr>
          <p:cNvSpPr/>
          <p:nvPr userDrawn="1"/>
        </p:nvSpPr>
        <p:spPr>
          <a:xfrm>
            <a:off x="749862" y="1113017"/>
            <a:ext cx="5040000" cy="89899"/>
          </a:xfrm>
          <a:prstGeom prst="rect">
            <a:avLst/>
          </a:prstGeom>
          <a:gradFill>
            <a:gsLst>
              <a:gs pos="0">
                <a:srgbClr val="32BFE8"/>
              </a:gs>
              <a:gs pos="100000">
                <a:srgbClr val="3ABAA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a:solidFill>
                  <a:schemeClr val="bg1"/>
                </a:solidFill>
                <a:latin typeface="Avenir LT Std 45 Book" panose="020B0502020203020204" pitchFamily="34" charset="0"/>
                <a:ea typeface="Avenir Book" charset="0"/>
                <a:cs typeface="Avenir Book" charset="0"/>
              </a:rPr>
              <a:t> </a:t>
            </a:r>
          </a:p>
        </p:txBody>
      </p:sp>
    </p:spTree>
    <p:extLst>
      <p:ext uri="{BB962C8B-B14F-4D97-AF65-F5344CB8AC3E}">
        <p14:creationId xmlns:p14="http://schemas.microsoft.com/office/powerpoint/2010/main" val="271562842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482">
          <p15:clr>
            <a:srgbClr val="FBAE40"/>
          </p15:clr>
        </p15:guide>
        <p15:guide id="4" orient="horz" pos="38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277A-2B24-4AC5-9AA7-F70F937CF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D296DD9E-F064-48DC-A661-816B108E6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0EC9223-FB0D-4D00-B2E8-320CCCE35C16}"/>
              </a:ext>
            </a:extLst>
          </p:cNvPr>
          <p:cNvSpPr>
            <a:spLocks noGrp="1"/>
          </p:cNvSpPr>
          <p:nvPr>
            <p:ph type="dt" sz="half" idx="10"/>
          </p:nvPr>
        </p:nvSpPr>
        <p:spPr/>
        <p:txBody>
          <a:bodyPr/>
          <a:lstStyle/>
          <a:p>
            <a:fld id="{B0265294-83A7-4341-B597-248BAA2F88D1}" type="datetimeFigureOut">
              <a:rPr lang="en-ID" smtClean="0"/>
              <a:t>19/05/2020</a:t>
            </a:fld>
            <a:endParaRPr lang="en-ID"/>
          </a:p>
        </p:txBody>
      </p:sp>
      <p:sp>
        <p:nvSpPr>
          <p:cNvPr id="5" name="Footer Placeholder 4">
            <a:extLst>
              <a:ext uri="{FF2B5EF4-FFF2-40B4-BE49-F238E27FC236}">
                <a16:creationId xmlns:a16="http://schemas.microsoft.com/office/drawing/2014/main" id="{34FE9E80-1516-4172-90E3-73FBE5FAB1C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117AB3B-0F48-49EC-BFCB-5AF0115BBE43}"/>
              </a:ext>
            </a:extLst>
          </p:cNvPr>
          <p:cNvSpPr>
            <a:spLocks noGrp="1"/>
          </p:cNvSpPr>
          <p:nvPr>
            <p:ph type="sldNum" sz="quarter" idx="12"/>
          </p:nvPr>
        </p:nvSpPr>
        <p:spPr/>
        <p:txBody>
          <a:bodyPr/>
          <a:lstStyle/>
          <a:p>
            <a:fld id="{22835081-E604-4BEF-9941-01000EE722FD}" type="slidenum">
              <a:rPr lang="en-ID" smtClean="0"/>
              <a:t>‹#›</a:t>
            </a:fld>
            <a:endParaRPr lang="en-ID"/>
          </a:p>
        </p:txBody>
      </p:sp>
    </p:spTree>
    <p:extLst>
      <p:ext uri="{BB962C8B-B14F-4D97-AF65-F5344CB8AC3E}">
        <p14:creationId xmlns:p14="http://schemas.microsoft.com/office/powerpoint/2010/main" val="252767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3DEA6-1135-B549-B3F6-AF05D22899FC}"/>
              </a:ext>
            </a:extLst>
          </p:cNvPr>
          <p:cNvPicPr>
            <a:picLocks noChangeAspect="1"/>
          </p:cNvPicPr>
          <p:nvPr userDrawn="1"/>
        </p:nvPicPr>
        <p:blipFill>
          <a:blip r:embed="rId2">
            <a:alphaModFix amt="4000"/>
          </a:blip>
          <a:stretch>
            <a:fillRect/>
          </a:stretch>
        </p:blipFill>
        <p:spPr>
          <a:xfrm>
            <a:off x="6657995" y="-1656678"/>
            <a:ext cx="6858000" cy="6858000"/>
          </a:xfrm>
          <a:prstGeom prst="rect">
            <a:avLst/>
          </a:prstGeom>
        </p:spPr>
      </p:pic>
      <p:pic>
        <p:nvPicPr>
          <p:cNvPr id="4" name="Picture 3">
            <a:extLst>
              <a:ext uri="{FF2B5EF4-FFF2-40B4-BE49-F238E27FC236}">
                <a16:creationId xmlns:a16="http://schemas.microsoft.com/office/drawing/2014/main" id="{2BDC27F7-E1C4-E647-8031-24D651459B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88985" y="6195264"/>
            <a:ext cx="1751683" cy="519957"/>
          </a:xfrm>
          <a:prstGeom prst="rect">
            <a:avLst/>
          </a:prstGeom>
        </p:spPr>
      </p:pic>
      <p:sp>
        <p:nvSpPr>
          <p:cNvPr id="8" name="Title 1">
            <a:extLst>
              <a:ext uri="{FF2B5EF4-FFF2-40B4-BE49-F238E27FC236}">
                <a16:creationId xmlns:a16="http://schemas.microsoft.com/office/drawing/2014/main" id="{196A4931-B6A7-FF4C-9D3D-BA1EE3921A79}"/>
              </a:ext>
            </a:extLst>
          </p:cNvPr>
          <p:cNvSpPr txBox="1">
            <a:spLocks/>
          </p:cNvSpPr>
          <p:nvPr userDrawn="1"/>
        </p:nvSpPr>
        <p:spPr>
          <a:xfrm>
            <a:off x="1019175" y="362606"/>
            <a:ext cx="10422963" cy="616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solidFill>
                <a:schemeClr val="tx1">
                  <a:lumMod val="75000"/>
                </a:schemeClr>
              </a:solidFill>
              <a:latin typeface="Avenir Medium" panose="02000503020000020003" pitchFamily="2" charset="0"/>
            </a:endParaRPr>
          </a:p>
        </p:txBody>
      </p:sp>
      <p:sp>
        <p:nvSpPr>
          <p:cNvPr id="5" name="Text Placeholder 4">
            <a:extLst>
              <a:ext uri="{FF2B5EF4-FFF2-40B4-BE49-F238E27FC236}">
                <a16:creationId xmlns:a16="http://schemas.microsoft.com/office/drawing/2014/main" id="{555C32EE-0826-D246-92BE-11260B88E827}"/>
              </a:ext>
            </a:extLst>
          </p:cNvPr>
          <p:cNvSpPr>
            <a:spLocks noGrp="1"/>
          </p:cNvSpPr>
          <p:nvPr>
            <p:ph type="body" sz="quarter" idx="10"/>
          </p:nvPr>
        </p:nvSpPr>
        <p:spPr>
          <a:xfrm>
            <a:off x="2190224" y="2518260"/>
            <a:ext cx="8080863" cy="480479"/>
          </a:xfrm>
        </p:spPr>
        <p:txBody>
          <a:bodyPr>
            <a:noAutofit/>
          </a:bodyPr>
          <a:lstStyle>
            <a:lvl1pPr marL="0" indent="0" algn="ctr">
              <a:buNone/>
              <a:defRPr sz="6000" b="0" i="0">
                <a:latin typeface="Century Gothic" panose="020B0502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86246887"/>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482">
          <p15:clr>
            <a:srgbClr val="FBAE40"/>
          </p15:clr>
        </p15:guide>
        <p15:guide id="4" orient="horz" pos="38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ACFA6B-B273-AC40-B7F8-6EA98F17261F}"/>
              </a:ext>
            </a:extLst>
          </p:cNvPr>
          <p:cNvPicPr>
            <a:picLocks noChangeAspect="1"/>
          </p:cNvPicPr>
          <p:nvPr userDrawn="1"/>
        </p:nvPicPr>
        <p:blipFill>
          <a:blip r:embed="rId2">
            <a:alphaModFix amt="4000"/>
          </a:blip>
          <a:stretch>
            <a:fillRect/>
          </a:stretch>
        </p:blipFill>
        <p:spPr>
          <a:xfrm>
            <a:off x="6657995" y="-1656678"/>
            <a:ext cx="6858000" cy="6858000"/>
          </a:xfrm>
          <a:prstGeom prst="rect">
            <a:avLst/>
          </a:prstGeom>
        </p:spPr>
      </p:pic>
      <p:sp>
        <p:nvSpPr>
          <p:cNvPr id="9" name="Rectangle 8"/>
          <p:cNvSpPr/>
          <p:nvPr userDrawn="1"/>
        </p:nvSpPr>
        <p:spPr>
          <a:xfrm>
            <a:off x="2856000" y="3669411"/>
            <a:ext cx="6480000" cy="90000"/>
          </a:xfrm>
          <a:prstGeom prst="rect">
            <a:avLst/>
          </a:prstGeom>
          <a:gradFill>
            <a:gsLst>
              <a:gs pos="0">
                <a:srgbClr val="32BFE8"/>
              </a:gs>
              <a:gs pos="100000">
                <a:srgbClr val="3ABAA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3600">
              <a:solidFill>
                <a:schemeClr val="bg1"/>
              </a:solidFill>
              <a:latin typeface="Avenir LT Std 45 Book" panose="020B0502020203020204" pitchFamily="34" charset="0"/>
              <a:ea typeface="Avenir Book" charset="0"/>
              <a:cs typeface="Avenir Book" charset="0"/>
            </a:endParaRPr>
          </a:p>
        </p:txBody>
      </p:sp>
      <p:sp>
        <p:nvSpPr>
          <p:cNvPr id="2" name="Title 1"/>
          <p:cNvSpPr>
            <a:spLocks noGrp="1"/>
          </p:cNvSpPr>
          <p:nvPr>
            <p:ph type="ctrTitle"/>
          </p:nvPr>
        </p:nvSpPr>
        <p:spPr>
          <a:xfrm>
            <a:off x="2856000" y="3089733"/>
            <a:ext cx="6480000" cy="678534"/>
          </a:xfrm>
          <a:prstGeom prst="rect">
            <a:avLst/>
          </a:prstGeom>
        </p:spPr>
        <p:txBody>
          <a:bodyPr anchor="ctr" anchorCtr="0">
            <a:noAutofit/>
          </a:bodyPr>
          <a:lstStyle>
            <a:lvl1pPr algn="ctr">
              <a:defRPr sz="3200" b="0" i="0">
                <a:solidFill>
                  <a:schemeClr val="tx1">
                    <a:lumMod val="85000"/>
                    <a:lumOff val="1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Click to edit Master title style</a:t>
            </a:r>
            <a:endParaRPr lang="en-GB" dirty="0"/>
          </a:p>
        </p:txBody>
      </p:sp>
      <p:pic>
        <p:nvPicPr>
          <p:cNvPr id="10" name="Picture 9">
            <a:extLst>
              <a:ext uri="{FF2B5EF4-FFF2-40B4-BE49-F238E27FC236}">
                <a16:creationId xmlns:a16="http://schemas.microsoft.com/office/drawing/2014/main" id="{255C1ED2-0E94-4042-BF63-A92EBBC9897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88985" y="6195264"/>
            <a:ext cx="1751683" cy="519957"/>
          </a:xfrm>
          <a:prstGeom prst="rect">
            <a:avLst/>
          </a:prstGeom>
        </p:spPr>
      </p:pic>
    </p:spTree>
    <p:extLst>
      <p:ext uri="{BB962C8B-B14F-4D97-AF65-F5344CB8AC3E}">
        <p14:creationId xmlns:p14="http://schemas.microsoft.com/office/powerpoint/2010/main" val="282664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FB7D-9BD5-DB46-B40C-A20A93B41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EB846-8FFC-EF4A-8DBC-53075DCD45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CAD11-D58E-8047-9692-690C5263DE4D}"/>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5" name="Footer Placeholder 4">
            <a:extLst>
              <a:ext uri="{FF2B5EF4-FFF2-40B4-BE49-F238E27FC236}">
                <a16:creationId xmlns:a16="http://schemas.microsoft.com/office/drawing/2014/main" id="{FB9EFE0B-C463-2145-8094-B4AABD147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8B417-2831-A443-99E0-519BD55182D2}"/>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273956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B85B-7FF0-9F45-A9AD-9E71D4697A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9724B-0861-D649-9088-5B434AC9C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F68627-596E-B243-964E-7E6C18289211}"/>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5" name="Footer Placeholder 4">
            <a:extLst>
              <a:ext uri="{FF2B5EF4-FFF2-40B4-BE49-F238E27FC236}">
                <a16:creationId xmlns:a16="http://schemas.microsoft.com/office/drawing/2014/main" id="{14CAF7EF-B41C-B348-A3B6-C50196098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8EBC7-0D3E-7141-B120-DAC107408DB7}"/>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273953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805B-C1F4-9940-B537-C8C502BEA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4A6A5-B6A2-0447-87DB-E99D93A69E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64222-9639-4F44-8870-7D79FD034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294A03-7D3C-5D4C-84E1-9DEE5F6DA27D}"/>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6" name="Footer Placeholder 5">
            <a:extLst>
              <a:ext uri="{FF2B5EF4-FFF2-40B4-BE49-F238E27FC236}">
                <a16:creationId xmlns:a16="http://schemas.microsoft.com/office/drawing/2014/main" id="{3D5C41AF-0DEC-7848-B10D-A46D9F167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1917C-E790-C643-A0BD-259F9369EFE3}"/>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200589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CE3C-36B9-7244-8554-B744EF1270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C2DBBA-922C-624E-A4CB-AF86092B72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A47CB-4E84-2B49-B0B5-8D5BD7460A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9DEFF4-E094-4A4E-BFDA-AC783A892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7C13-4032-4244-B0FB-DEFFD17DBB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F60D5-4785-2D48-9BE4-870A295848A2}"/>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8" name="Footer Placeholder 7">
            <a:extLst>
              <a:ext uri="{FF2B5EF4-FFF2-40B4-BE49-F238E27FC236}">
                <a16:creationId xmlns:a16="http://schemas.microsoft.com/office/drawing/2014/main" id="{0DB4B896-B300-C145-8F18-C3BBB533ED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1EE74-2230-AF49-903F-5B6B4D3A2ED1}"/>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130080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70EF-2335-A946-934A-941BB4CCE9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F82E8-C956-EB42-A05D-05672972DAA3}"/>
              </a:ext>
            </a:extLst>
          </p:cNvPr>
          <p:cNvSpPr>
            <a:spLocks noGrp="1"/>
          </p:cNvSpPr>
          <p:nvPr>
            <p:ph type="dt" sz="half" idx="10"/>
          </p:nvPr>
        </p:nvSpPr>
        <p:spPr/>
        <p:txBody>
          <a:bodyPr/>
          <a:lstStyle/>
          <a:p>
            <a:fld id="{AFC7837C-BECE-9D4B-AEF8-8DF6A4687CB6}" type="datetimeFigureOut">
              <a:rPr lang="en-US" smtClean="0"/>
              <a:t>5/19/2020</a:t>
            </a:fld>
            <a:endParaRPr lang="en-US"/>
          </a:p>
        </p:txBody>
      </p:sp>
      <p:sp>
        <p:nvSpPr>
          <p:cNvPr id="4" name="Footer Placeholder 3">
            <a:extLst>
              <a:ext uri="{FF2B5EF4-FFF2-40B4-BE49-F238E27FC236}">
                <a16:creationId xmlns:a16="http://schemas.microsoft.com/office/drawing/2014/main" id="{5213B87C-812D-6C47-A627-F5D3F9A5E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F292E-6A32-8749-8648-0B23721C186A}"/>
              </a:ext>
            </a:extLst>
          </p:cNvPr>
          <p:cNvSpPr>
            <a:spLocks noGrp="1"/>
          </p:cNvSpPr>
          <p:nvPr>
            <p:ph type="sldNum" sz="quarter" idx="12"/>
          </p:nvPr>
        </p:nvSpPr>
        <p:spPr/>
        <p:txBody>
          <a:bodyPr/>
          <a:lstStyle/>
          <a:p>
            <a:fld id="{0B699D8A-7B5B-5443-9E1B-22F29F87830A}" type="slidenum">
              <a:rPr lang="en-US" smtClean="0"/>
              <a:t>‹#›</a:t>
            </a:fld>
            <a:endParaRPr lang="en-US"/>
          </a:p>
        </p:txBody>
      </p:sp>
    </p:spTree>
    <p:extLst>
      <p:ext uri="{BB962C8B-B14F-4D97-AF65-F5344CB8AC3E}">
        <p14:creationId xmlns:p14="http://schemas.microsoft.com/office/powerpoint/2010/main" val="139275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CEA5C-C8E4-264F-A502-924BCB4F0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50C17-37BD-754F-9739-6B135DB23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7B5B0-D0B4-614E-84B4-58C4FBE60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7837C-BECE-9D4B-AEF8-8DF6A4687CB6}" type="datetimeFigureOut">
              <a:rPr lang="en-US" smtClean="0"/>
              <a:t>5/19/2020</a:t>
            </a:fld>
            <a:endParaRPr lang="en-US"/>
          </a:p>
        </p:txBody>
      </p:sp>
      <p:sp>
        <p:nvSpPr>
          <p:cNvPr id="5" name="Footer Placeholder 4">
            <a:extLst>
              <a:ext uri="{FF2B5EF4-FFF2-40B4-BE49-F238E27FC236}">
                <a16:creationId xmlns:a16="http://schemas.microsoft.com/office/drawing/2014/main" id="{F0ABBC45-EDA8-5649-8725-4176E71D72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117E74-E08B-8A44-8D7A-53425E26F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99D8A-7B5B-5443-9E1B-22F29F87830A}" type="slidenum">
              <a:rPr lang="en-US" smtClean="0"/>
              <a:t>‹#›</a:t>
            </a:fld>
            <a:endParaRPr lang="en-US"/>
          </a:p>
        </p:txBody>
      </p:sp>
    </p:spTree>
    <p:extLst>
      <p:ext uri="{BB962C8B-B14F-4D97-AF65-F5344CB8AC3E}">
        <p14:creationId xmlns:p14="http://schemas.microsoft.com/office/powerpoint/2010/main" val="14565626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0"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68" r:id="rId14"/>
    <p:sldLayoutId id="2147483659" r:id="rId15"/>
    <p:sldLayoutId id="2147483660" r:id="rId16"/>
    <p:sldLayoutId id="2147483663" r:id="rId17"/>
    <p:sldLayoutId id="2147483664" r:id="rId18"/>
    <p:sldLayoutId id="2147483665"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0.svg"/></Relationships>
</file>

<file path=ppt/slides/_rels/slide4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hyperlink" Target="https://vimeo.com/openblend/softwaretutorialteamdashboard"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s://vimeo.com/365788628/6961fa3e5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63783" y="3895017"/>
            <a:ext cx="5264434" cy="707886"/>
          </a:xfrm>
          <a:prstGeom prst="rect">
            <a:avLst/>
          </a:prstGeom>
          <a:noFill/>
        </p:spPr>
        <p:txBody>
          <a:bodyPr wrap="square" rtlCol="0">
            <a:spAutoFit/>
          </a:bodyPr>
          <a:lstStyle/>
          <a:p>
            <a:pPr algn="ctr"/>
            <a:r>
              <a:rPr lang="en-US" sz="4000" dirty="0">
                <a:solidFill>
                  <a:schemeClr val="tx1">
                    <a:lumMod val="75000"/>
                  </a:schemeClr>
                </a:solidFill>
                <a:effectLst/>
                <a:latin typeface="Century Gothic" panose="020B0502020202020204" pitchFamily="34" charset="0"/>
              </a:rPr>
              <a:t>Manager training</a:t>
            </a:r>
          </a:p>
        </p:txBody>
      </p:sp>
      <p:pic>
        <p:nvPicPr>
          <p:cNvPr id="7" name="Picture 6">
            <a:extLst>
              <a:ext uri="{FF2B5EF4-FFF2-40B4-BE49-F238E27FC236}">
                <a16:creationId xmlns:a16="http://schemas.microsoft.com/office/drawing/2014/main" id="{37FD9012-2024-AF48-B75F-E4A507E7B2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8319" y="2029201"/>
            <a:ext cx="4715362" cy="923005"/>
          </a:xfrm>
          <a:prstGeom prst="rect">
            <a:avLst/>
          </a:prstGeom>
        </p:spPr>
      </p:pic>
      <p:sp>
        <p:nvSpPr>
          <p:cNvPr id="10" name="Rectangle 9">
            <a:extLst>
              <a:ext uri="{FF2B5EF4-FFF2-40B4-BE49-F238E27FC236}">
                <a16:creationId xmlns:a16="http://schemas.microsoft.com/office/drawing/2014/main" id="{702F7551-1AFE-4453-BAFB-9810356B036A}"/>
              </a:ext>
            </a:extLst>
          </p:cNvPr>
          <p:cNvSpPr/>
          <p:nvPr/>
        </p:nvSpPr>
        <p:spPr>
          <a:xfrm>
            <a:off x="4305837" y="3384051"/>
            <a:ext cx="3580326" cy="89899"/>
          </a:xfrm>
          <a:prstGeom prst="rect">
            <a:avLst/>
          </a:prstGeom>
          <a:gradFill>
            <a:gsLst>
              <a:gs pos="0">
                <a:srgbClr val="32BFE8"/>
              </a:gs>
              <a:gs pos="100000">
                <a:srgbClr val="3ABAA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3600">
              <a:solidFill>
                <a:schemeClr val="bg1"/>
              </a:solidFill>
              <a:latin typeface="Avenir LT Std 45 Book" panose="020B0502020203020204" pitchFamily="34" charset="0"/>
              <a:ea typeface="Avenir Book" charset="0"/>
              <a:cs typeface="Avenir Book" charset="0"/>
            </a:endParaRPr>
          </a:p>
        </p:txBody>
      </p:sp>
    </p:spTree>
    <p:extLst>
      <p:ext uri="{BB962C8B-B14F-4D97-AF65-F5344CB8AC3E}">
        <p14:creationId xmlns:p14="http://schemas.microsoft.com/office/powerpoint/2010/main" val="114840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10" name="TextBox 9">
            <a:extLst>
              <a:ext uri="{FF2B5EF4-FFF2-40B4-BE49-F238E27FC236}">
                <a16:creationId xmlns:a16="http://schemas.microsoft.com/office/drawing/2014/main" id="{43F8F361-C993-9D46-A92B-927194B62DD1}"/>
              </a:ext>
            </a:extLst>
          </p:cNvPr>
          <p:cNvSpPr txBox="1"/>
          <p:nvPr/>
        </p:nvSpPr>
        <p:spPr>
          <a:xfrm>
            <a:off x="1638968" y="1499910"/>
            <a:ext cx="5033435" cy="3328988"/>
          </a:xfrm>
          <a:prstGeom prst="rect">
            <a:avLst/>
          </a:prstGeom>
          <a:noFill/>
        </p:spPr>
        <p:txBody>
          <a:bodyPr wrap="square" rtlCol="0">
            <a:spAutoFit/>
          </a:bodyPr>
          <a:lstStyle/>
          <a:p>
            <a:pPr>
              <a:lnSpc>
                <a:spcPct val="200000"/>
              </a:lnSpc>
            </a:pPr>
            <a:r>
              <a:rPr lang="en-US" dirty="0">
                <a:solidFill>
                  <a:schemeClr val="tx1">
                    <a:lumMod val="75000"/>
                    <a:lumOff val="25000"/>
                  </a:schemeClr>
                </a:solidFill>
                <a:latin typeface="Century Gothic" panose="020B0502020202020204" pitchFamily="34" charset="0"/>
                <a:ea typeface="Avenir Book" charset="0"/>
                <a:cs typeface="Avenir Book" charset="0"/>
              </a:rPr>
              <a:t>It’s crucial to </a:t>
            </a:r>
            <a:r>
              <a:rPr lang="en-US" dirty="0" err="1">
                <a:solidFill>
                  <a:schemeClr val="tx1">
                    <a:lumMod val="75000"/>
                    <a:lumOff val="25000"/>
                  </a:schemeClr>
                </a:solidFill>
                <a:latin typeface="Century Gothic" panose="020B0502020202020204" pitchFamily="34" charset="0"/>
                <a:ea typeface="Avenir Book" charset="0"/>
                <a:cs typeface="Avenir Book" charset="0"/>
              </a:rPr>
              <a:t>OpenBlend</a:t>
            </a:r>
            <a:endParaRPr lang="en-US" dirty="0">
              <a:solidFill>
                <a:schemeClr val="tx1">
                  <a:lumMod val="75000"/>
                  <a:lumOff val="25000"/>
                </a:schemeClr>
              </a:solidFill>
              <a:latin typeface="Century Gothic" panose="020B0502020202020204" pitchFamily="34" charset="0"/>
              <a:ea typeface="Avenir Book" charset="0"/>
              <a:cs typeface="Avenir Book" charset="0"/>
            </a:endParaRPr>
          </a:p>
          <a:p>
            <a:pPr>
              <a:lnSpc>
                <a:spcPct val="200000"/>
              </a:lnSpc>
            </a:pPr>
            <a:endParaRPr lang="en-US" dirty="0">
              <a:solidFill>
                <a:schemeClr val="tx1">
                  <a:lumMod val="75000"/>
                  <a:lumOff val="25000"/>
                </a:schemeClr>
              </a:solidFill>
              <a:latin typeface="Century Gothic" panose="020B0502020202020204" pitchFamily="34" charset="0"/>
              <a:ea typeface="Avenir Book" charset="0"/>
              <a:cs typeface="Avenir Book" charset="0"/>
            </a:endParaRPr>
          </a:p>
          <a:p>
            <a:pPr marL="285750" indent="-285750">
              <a:lnSpc>
                <a:spcPct val="20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ea typeface="Avenir Book" charset="0"/>
                <a:cs typeface="Avenir Book" charset="0"/>
              </a:rPr>
              <a:t>Understand that an individual’s perception is their reality – i.e. Blend choices and scores </a:t>
            </a:r>
          </a:p>
          <a:p>
            <a:pPr marL="285750" indent="-285750">
              <a:lnSpc>
                <a:spcPct val="20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ea typeface="Avenir Book" charset="0"/>
                <a:cs typeface="Avenir Book" charset="0"/>
              </a:rPr>
              <a:t>Build rapport </a:t>
            </a:r>
          </a:p>
        </p:txBody>
      </p:sp>
      <p:pic>
        <p:nvPicPr>
          <p:cNvPr id="11" name="Picture 10" descr="nlp heads.pdf">
            <a:extLst>
              <a:ext uri="{FF2B5EF4-FFF2-40B4-BE49-F238E27FC236}">
                <a16:creationId xmlns:a16="http://schemas.microsoft.com/office/drawing/2014/main" id="{6F4EDDE4-5D80-E948-8D09-ED3086F61B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7589" y="1534570"/>
            <a:ext cx="5067289" cy="4632062"/>
          </a:xfrm>
          <a:prstGeom prst="rect">
            <a:avLst/>
          </a:prstGeom>
        </p:spPr>
      </p:pic>
      <p:sp>
        <p:nvSpPr>
          <p:cNvPr id="3" name="Text Placeholder 2">
            <a:extLst>
              <a:ext uri="{FF2B5EF4-FFF2-40B4-BE49-F238E27FC236}">
                <a16:creationId xmlns:a16="http://schemas.microsoft.com/office/drawing/2014/main" id="{7E6B2F66-FF95-C340-8C18-5D4BDF881DAF}"/>
              </a:ext>
            </a:extLst>
          </p:cNvPr>
          <p:cNvSpPr>
            <a:spLocks noGrp="1"/>
          </p:cNvSpPr>
          <p:nvPr>
            <p:ph type="body" sz="quarter" idx="10"/>
          </p:nvPr>
        </p:nvSpPr>
        <p:spPr/>
        <p:txBody>
          <a:bodyPr/>
          <a:lstStyle/>
          <a:p>
            <a:r>
              <a:rPr lang="en-US" dirty="0"/>
              <a:t>Different perspectives</a:t>
            </a:r>
          </a:p>
        </p:txBody>
      </p:sp>
    </p:spTree>
    <p:extLst>
      <p:ext uri="{BB962C8B-B14F-4D97-AF65-F5344CB8AC3E}">
        <p14:creationId xmlns:p14="http://schemas.microsoft.com/office/powerpoint/2010/main" val="301107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DA50005-B914-174C-B716-E99B4F8C47CA}"/>
              </a:ext>
            </a:extLst>
          </p:cNvPr>
          <p:cNvSpPr txBox="1"/>
          <p:nvPr/>
        </p:nvSpPr>
        <p:spPr>
          <a:xfrm>
            <a:off x="1423799" y="320257"/>
            <a:ext cx="8351968" cy="737318"/>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What are perceptions of reality?</a:t>
            </a:r>
          </a:p>
        </p:txBody>
      </p:sp>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pic>
        <p:nvPicPr>
          <p:cNvPr id="10" name="Picture 9" descr="girl silhouette (blurred bac head).png">
            <a:extLst>
              <a:ext uri="{FF2B5EF4-FFF2-40B4-BE49-F238E27FC236}">
                <a16:creationId xmlns:a16="http://schemas.microsoft.com/office/drawing/2014/main" id="{715A38B1-2DE7-294A-8A93-037EFF95C0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2552" y="1447125"/>
            <a:ext cx="6082137" cy="4774478"/>
          </a:xfrm>
          <a:prstGeom prst="rect">
            <a:avLst/>
          </a:prstGeom>
          <a:ln>
            <a:noFill/>
          </a:ln>
        </p:spPr>
      </p:pic>
      <p:sp>
        <p:nvSpPr>
          <p:cNvPr id="12" name="Rounded Rectangle 11">
            <a:extLst>
              <a:ext uri="{FF2B5EF4-FFF2-40B4-BE49-F238E27FC236}">
                <a16:creationId xmlns:a16="http://schemas.microsoft.com/office/drawing/2014/main" id="{EB1DBB3F-D04A-0D4B-BF2F-7A55F41A099B}"/>
              </a:ext>
            </a:extLst>
          </p:cNvPr>
          <p:cNvSpPr/>
          <p:nvPr/>
        </p:nvSpPr>
        <p:spPr>
          <a:xfrm>
            <a:off x="4150654" y="2095625"/>
            <a:ext cx="1502977" cy="1076694"/>
          </a:xfrm>
          <a:prstGeom prst="roundRect">
            <a:avLst/>
          </a:prstGeom>
          <a:noFill/>
          <a:ln w="25400"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entury Gothic" panose="020B0502020202020204" pitchFamily="34" charset="0"/>
                <a:ea typeface="Avenir Book" charset="0"/>
                <a:cs typeface="Avenir Book" charset="0"/>
              </a:rPr>
              <a:t>Filters</a:t>
            </a:r>
          </a:p>
        </p:txBody>
      </p:sp>
      <p:sp>
        <p:nvSpPr>
          <p:cNvPr id="13" name="Rounded Rectangle 12">
            <a:extLst>
              <a:ext uri="{FF2B5EF4-FFF2-40B4-BE49-F238E27FC236}">
                <a16:creationId xmlns:a16="http://schemas.microsoft.com/office/drawing/2014/main" id="{54FA8E64-0231-A549-BEE3-456528B9D040}"/>
              </a:ext>
            </a:extLst>
          </p:cNvPr>
          <p:cNvSpPr/>
          <p:nvPr/>
        </p:nvSpPr>
        <p:spPr>
          <a:xfrm>
            <a:off x="668090" y="3172319"/>
            <a:ext cx="2273505" cy="1076694"/>
          </a:xfrm>
          <a:prstGeom prst="roundRect">
            <a:avLst/>
          </a:prstGeom>
          <a:solidFill>
            <a:srgbClr val="36BCDE"/>
          </a:solidFill>
          <a:ln w="25400"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entury Gothic" panose="020B0502020202020204" pitchFamily="34" charset="0"/>
                <a:ea typeface="Avenir Book" charset="0"/>
                <a:cs typeface="Avenir Book" charset="0"/>
              </a:rPr>
              <a:t>Beliefs and feelings</a:t>
            </a:r>
          </a:p>
        </p:txBody>
      </p:sp>
      <p:sp>
        <p:nvSpPr>
          <p:cNvPr id="14" name="Rounded Rectangle 13">
            <a:extLst>
              <a:ext uri="{FF2B5EF4-FFF2-40B4-BE49-F238E27FC236}">
                <a16:creationId xmlns:a16="http://schemas.microsoft.com/office/drawing/2014/main" id="{1559BA06-AF30-AC4F-874F-7087B4A85A33}"/>
              </a:ext>
            </a:extLst>
          </p:cNvPr>
          <p:cNvSpPr/>
          <p:nvPr/>
        </p:nvSpPr>
        <p:spPr>
          <a:xfrm>
            <a:off x="2527147" y="4845065"/>
            <a:ext cx="2947256" cy="1076694"/>
          </a:xfrm>
          <a:prstGeom prst="roundRect">
            <a:avLst/>
          </a:prstGeom>
          <a:solidFill>
            <a:srgbClr val="36BCDE"/>
          </a:solidFill>
          <a:ln w="25400"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entury Gothic" panose="020B0502020202020204" pitchFamily="34" charset="0"/>
                <a:ea typeface="Avenir Book" charset="0"/>
                <a:cs typeface="Avenir Book" charset="0"/>
              </a:rPr>
              <a:t>Feelings and behaviours</a:t>
            </a:r>
          </a:p>
        </p:txBody>
      </p:sp>
      <p:sp>
        <p:nvSpPr>
          <p:cNvPr id="15" name="Bent Arrow 14">
            <a:extLst>
              <a:ext uri="{FF2B5EF4-FFF2-40B4-BE49-F238E27FC236}">
                <a16:creationId xmlns:a16="http://schemas.microsoft.com/office/drawing/2014/main" id="{BD61D636-0260-9A43-B235-4588D0EEA831}"/>
              </a:ext>
            </a:extLst>
          </p:cNvPr>
          <p:cNvSpPr/>
          <p:nvPr/>
        </p:nvSpPr>
        <p:spPr>
          <a:xfrm rot="16200000" flipH="1">
            <a:off x="2535774" y="1728871"/>
            <a:ext cx="517272" cy="2138465"/>
          </a:xfrm>
          <a:prstGeom prst="bentArrow">
            <a:avLst/>
          </a:prstGeom>
          <a:solidFill>
            <a:srgbClr val="36BCDE"/>
          </a:solidFill>
          <a:ln>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16" name="Bent Arrow 15">
            <a:extLst>
              <a:ext uri="{FF2B5EF4-FFF2-40B4-BE49-F238E27FC236}">
                <a16:creationId xmlns:a16="http://schemas.microsoft.com/office/drawing/2014/main" id="{DBECB2FF-7EE6-BD4C-99C8-E1727560BE27}"/>
              </a:ext>
            </a:extLst>
          </p:cNvPr>
          <p:cNvSpPr/>
          <p:nvPr/>
        </p:nvSpPr>
        <p:spPr>
          <a:xfrm flipV="1">
            <a:off x="1741345" y="4473228"/>
            <a:ext cx="518924" cy="1084216"/>
          </a:xfrm>
          <a:prstGeom prst="bentArrow">
            <a:avLst/>
          </a:prstGeom>
          <a:solidFill>
            <a:srgbClr val="36BCDE"/>
          </a:solidFill>
          <a:ln>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27" name="TextBox 26">
            <a:extLst>
              <a:ext uri="{FF2B5EF4-FFF2-40B4-BE49-F238E27FC236}">
                <a16:creationId xmlns:a16="http://schemas.microsoft.com/office/drawing/2014/main" id="{7DBC9862-A067-0047-8E77-35804D1D7E04}"/>
              </a:ext>
            </a:extLst>
          </p:cNvPr>
          <p:cNvSpPr txBox="1"/>
          <p:nvPr/>
        </p:nvSpPr>
        <p:spPr>
          <a:xfrm rot="20236737">
            <a:off x="5502871" y="4512295"/>
            <a:ext cx="931665" cy="369332"/>
          </a:xfrm>
          <a:prstGeom prst="rect">
            <a:avLst/>
          </a:prstGeom>
          <a:noFill/>
        </p:spPr>
        <p:txBody>
          <a:bodyPr wrap="none" rtlCol="0">
            <a:spAutoFit/>
          </a:bodyPr>
          <a:lstStyle/>
          <a:p>
            <a:r>
              <a:rPr lang="en-US">
                <a:solidFill>
                  <a:schemeClr val="bg1"/>
                </a:solidFill>
                <a:latin typeface="Century Gothic" panose="020B0502020202020204" pitchFamily="34" charset="0"/>
                <a:ea typeface="Avenir Book" charset="0"/>
                <a:cs typeface="Avenir Book" charset="0"/>
              </a:rPr>
              <a:t>output</a:t>
            </a:r>
          </a:p>
        </p:txBody>
      </p:sp>
      <p:sp>
        <p:nvSpPr>
          <p:cNvPr id="28" name="TextBox 27">
            <a:extLst>
              <a:ext uri="{FF2B5EF4-FFF2-40B4-BE49-F238E27FC236}">
                <a16:creationId xmlns:a16="http://schemas.microsoft.com/office/drawing/2014/main" id="{EB325BBB-D818-8147-B7EE-EA45F1683C15}"/>
              </a:ext>
            </a:extLst>
          </p:cNvPr>
          <p:cNvSpPr txBox="1"/>
          <p:nvPr/>
        </p:nvSpPr>
        <p:spPr>
          <a:xfrm>
            <a:off x="7049169" y="3288318"/>
            <a:ext cx="748923" cy="369332"/>
          </a:xfrm>
          <a:prstGeom prst="rect">
            <a:avLst/>
          </a:prstGeom>
          <a:noFill/>
        </p:spPr>
        <p:txBody>
          <a:bodyPr wrap="none" rtlCol="0">
            <a:spAutoFit/>
          </a:bodyPr>
          <a:lstStyle/>
          <a:p>
            <a:r>
              <a:rPr lang="en-US">
                <a:solidFill>
                  <a:srgbClr val="36BCDE"/>
                </a:solidFill>
                <a:latin typeface="Century Gothic" panose="020B0502020202020204" pitchFamily="34" charset="0"/>
                <a:ea typeface="Avenir Book" charset="0"/>
                <a:cs typeface="Avenir Book" charset="0"/>
              </a:rPr>
              <a:t>input</a:t>
            </a:r>
          </a:p>
        </p:txBody>
      </p:sp>
      <p:sp>
        <p:nvSpPr>
          <p:cNvPr id="29" name="Right Arrow 28">
            <a:extLst>
              <a:ext uri="{FF2B5EF4-FFF2-40B4-BE49-F238E27FC236}">
                <a16:creationId xmlns:a16="http://schemas.microsoft.com/office/drawing/2014/main" id="{D6F84DBD-04AC-674C-A64B-9F2F2DB6B618}"/>
              </a:ext>
            </a:extLst>
          </p:cNvPr>
          <p:cNvSpPr/>
          <p:nvPr/>
        </p:nvSpPr>
        <p:spPr>
          <a:xfrm rot="10800000">
            <a:off x="6713858" y="3689611"/>
            <a:ext cx="1321892" cy="300329"/>
          </a:xfrm>
          <a:prstGeom prst="rightArrow">
            <a:avLst/>
          </a:prstGeom>
          <a:solidFill>
            <a:srgbClr val="36BCDE"/>
          </a:solidFill>
          <a:ln>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pic>
        <p:nvPicPr>
          <p:cNvPr id="30" name="Picture 29" descr="world.png">
            <a:extLst>
              <a:ext uri="{FF2B5EF4-FFF2-40B4-BE49-F238E27FC236}">
                <a16:creationId xmlns:a16="http://schemas.microsoft.com/office/drawing/2014/main" id="{D39DECDF-6F57-A34F-93F4-D99E8B1AB4DF}"/>
              </a:ext>
            </a:extLst>
          </p:cNvPr>
          <p:cNvPicPr>
            <a:picLocks noChangeAspect="1"/>
          </p:cNvPicPr>
          <p:nvPr/>
        </p:nvPicPr>
        <p:blipFill>
          <a:blip r:embed="rId4">
            <a:alphaModFix amt="27000"/>
            <a:extLst>
              <a:ext uri="{BEBA8EAE-BF5A-486C-A8C5-ECC9F3942E4B}">
                <a14:imgProps xmlns:a14="http://schemas.microsoft.com/office/drawing/2010/main">
                  <a14:imgLayer>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8122322" y="2309174"/>
            <a:ext cx="3258071" cy="3064138"/>
          </a:xfrm>
          <a:prstGeom prst="rect">
            <a:avLst/>
          </a:prstGeom>
        </p:spPr>
      </p:pic>
      <p:sp>
        <p:nvSpPr>
          <p:cNvPr id="31" name="Rounded Rectangle 30">
            <a:extLst>
              <a:ext uri="{FF2B5EF4-FFF2-40B4-BE49-F238E27FC236}">
                <a16:creationId xmlns:a16="http://schemas.microsoft.com/office/drawing/2014/main" id="{987EF12B-FD05-8147-94A6-5D311456E2B7}"/>
              </a:ext>
            </a:extLst>
          </p:cNvPr>
          <p:cNvSpPr/>
          <p:nvPr/>
        </p:nvSpPr>
        <p:spPr>
          <a:xfrm>
            <a:off x="8345551" y="2819368"/>
            <a:ext cx="2874111" cy="204375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36BCDE"/>
                </a:solidFill>
                <a:latin typeface="Century Gothic" panose="020B0502020202020204" pitchFamily="34" charset="0"/>
                <a:ea typeface="Avenir Book" charset="0"/>
                <a:cs typeface="Avenir Book" charset="0"/>
              </a:rPr>
              <a:t>The world is made</a:t>
            </a:r>
          </a:p>
          <a:p>
            <a:pPr algn="ctr"/>
            <a:r>
              <a:rPr lang="en-US" sz="2000">
                <a:solidFill>
                  <a:srgbClr val="36BCDE"/>
                </a:solidFill>
                <a:latin typeface="Century Gothic" panose="020B0502020202020204" pitchFamily="34" charset="0"/>
                <a:ea typeface="Avenir Book" charset="0"/>
                <a:cs typeface="Avenir Book" charset="0"/>
              </a:rPr>
              <a:t>up of millions of events</a:t>
            </a:r>
          </a:p>
        </p:txBody>
      </p:sp>
      <p:sp>
        <p:nvSpPr>
          <p:cNvPr id="18" name="Right Arrow 28">
            <a:extLst>
              <a:ext uri="{FF2B5EF4-FFF2-40B4-BE49-F238E27FC236}">
                <a16:creationId xmlns:a16="http://schemas.microsoft.com/office/drawing/2014/main" id="{C944A28F-3F5F-4E0F-AEB8-909403C43AFF}"/>
              </a:ext>
            </a:extLst>
          </p:cNvPr>
          <p:cNvSpPr/>
          <p:nvPr/>
        </p:nvSpPr>
        <p:spPr>
          <a:xfrm rot="20170470">
            <a:off x="5676104" y="4713455"/>
            <a:ext cx="844244" cy="305798"/>
          </a:xfrm>
          <a:prstGeom prst="rightArrow">
            <a:avLst/>
          </a:prstGeom>
          <a:solidFill>
            <a:srgbClr val="36BCDE"/>
          </a:solidFill>
          <a:ln>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Tree>
    <p:extLst>
      <p:ext uri="{BB962C8B-B14F-4D97-AF65-F5344CB8AC3E}">
        <p14:creationId xmlns:p14="http://schemas.microsoft.com/office/powerpoint/2010/main" val="92893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6A48F-1751-4829-9912-781D88FEE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2749" y="1459836"/>
            <a:ext cx="4027177" cy="3843195"/>
          </a:xfrm>
          <a:prstGeom prst="rect">
            <a:avLst/>
          </a:prstGeom>
        </p:spPr>
      </p:pic>
      <p:sp>
        <p:nvSpPr>
          <p:cNvPr id="3" name="TextBox 2">
            <a:extLst>
              <a:ext uri="{FF2B5EF4-FFF2-40B4-BE49-F238E27FC236}">
                <a16:creationId xmlns:a16="http://schemas.microsoft.com/office/drawing/2014/main" id="{E199FBA4-B20A-4618-A7E5-A41905BD4328}"/>
              </a:ext>
            </a:extLst>
          </p:cNvPr>
          <p:cNvSpPr txBox="1"/>
          <p:nvPr/>
        </p:nvSpPr>
        <p:spPr>
          <a:xfrm>
            <a:off x="4238316" y="3711702"/>
            <a:ext cx="1708259" cy="461665"/>
          </a:xfrm>
          <a:prstGeom prst="rect">
            <a:avLst/>
          </a:prstGeom>
          <a:noFill/>
        </p:spPr>
        <p:txBody>
          <a:bodyPr wrap="square" rtlCol="0">
            <a:spAutoFit/>
          </a:bodyPr>
          <a:lstStyle/>
          <a:p>
            <a:pPr algn="ctr"/>
            <a:r>
              <a:rPr lang="en-US" sz="2400" dirty="0">
                <a:solidFill>
                  <a:srgbClr val="36BCDE"/>
                </a:solidFill>
                <a:latin typeface="Avenir Book"/>
                <a:ea typeface="Avenir Book" charset="0"/>
                <a:cs typeface="Avenir Book" charset="0"/>
              </a:rPr>
              <a:t>COACH</a:t>
            </a:r>
          </a:p>
        </p:txBody>
      </p:sp>
      <p:sp>
        <p:nvSpPr>
          <p:cNvPr id="4" name="TextBox 3">
            <a:extLst>
              <a:ext uri="{FF2B5EF4-FFF2-40B4-BE49-F238E27FC236}">
                <a16:creationId xmlns:a16="http://schemas.microsoft.com/office/drawing/2014/main" id="{E99459B6-FF8F-431C-BBEB-860DD6DBE637}"/>
              </a:ext>
            </a:extLst>
          </p:cNvPr>
          <p:cNvSpPr txBox="1"/>
          <p:nvPr/>
        </p:nvSpPr>
        <p:spPr>
          <a:xfrm>
            <a:off x="9276800" y="3775998"/>
            <a:ext cx="1708259" cy="461665"/>
          </a:xfrm>
          <a:prstGeom prst="rect">
            <a:avLst/>
          </a:prstGeom>
          <a:noFill/>
        </p:spPr>
        <p:txBody>
          <a:bodyPr wrap="square" rtlCol="0">
            <a:spAutoFit/>
          </a:bodyPr>
          <a:lstStyle/>
          <a:p>
            <a:pPr algn="ctr"/>
            <a:r>
              <a:rPr lang="en-US" sz="2400" dirty="0">
                <a:solidFill>
                  <a:schemeClr val="accent1"/>
                </a:solidFill>
                <a:latin typeface="Avenir Book"/>
                <a:ea typeface="Avenir Book" charset="0"/>
                <a:cs typeface="Avenir Book" charset="0"/>
              </a:rPr>
              <a:t>MENTOR</a:t>
            </a:r>
          </a:p>
        </p:txBody>
      </p:sp>
      <p:pic>
        <p:nvPicPr>
          <p:cNvPr id="5" name="Picture 4">
            <a:extLst>
              <a:ext uri="{FF2B5EF4-FFF2-40B4-BE49-F238E27FC236}">
                <a16:creationId xmlns:a16="http://schemas.microsoft.com/office/drawing/2014/main" id="{50B62E9E-7BD7-4386-886B-596FAA8593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80173" y="1554969"/>
            <a:ext cx="3905265" cy="3748062"/>
          </a:xfrm>
          <a:prstGeom prst="rect">
            <a:avLst/>
          </a:prstGeom>
        </p:spPr>
      </p:pic>
      <p:sp>
        <p:nvSpPr>
          <p:cNvPr id="6" name="TextBox 5">
            <a:extLst>
              <a:ext uri="{FF2B5EF4-FFF2-40B4-BE49-F238E27FC236}">
                <a16:creationId xmlns:a16="http://schemas.microsoft.com/office/drawing/2014/main" id="{A2EC3420-D386-45FB-9DEE-6DF0DED15C15}"/>
              </a:ext>
            </a:extLst>
          </p:cNvPr>
          <p:cNvSpPr txBox="1"/>
          <p:nvPr/>
        </p:nvSpPr>
        <p:spPr>
          <a:xfrm>
            <a:off x="9277191" y="3727541"/>
            <a:ext cx="1708259" cy="461665"/>
          </a:xfrm>
          <a:prstGeom prst="rect">
            <a:avLst/>
          </a:prstGeom>
          <a:noFill/>
        </p:spPr>
        <p:txBody>
          <a:bodyPr wrap="square" rtlCol="0">
            <a:spAutoFit/>
          </a:bodyPr>
          <a:lstStyle/>
          <a:p>
            <a:pPr algn="ctr"/>
            <a:r>
              <a:rPr lang="en-US" sz="2400" dirty="0">
                <a:solidFill>
                  <a:srgbClr val="36BCDE"/>
                </a:solidFill>
                <a:latin typeface="Avenir Book"/>
                <a:ea typeface="Avenir Book" charset="0"/>
                <a:cs typeface="Avenir Book" charset="0"/>
              </a:rPr>
              <a:t>MENTOR</a:t>
            </a:r>
          </a:p>
        </p:txBody>
      </p:sp>
      <p:sp>
        <p:nvSpPr>
          <p:cNvPr id="8" name="TextBox 7">
            <a:extLst>
              <a:ext uri="{FF2B5EF4-FFF2-40B4-BE49-F238E27FC236}">
                <a16:creationId xmlns:a16="http://schemas.microsoft.com/office/drawing/2014/main" id="{48665C1C-70BF-4D9B-B6D7-82028CB14C3B}"/>
              </a:ext>
            </a:extLst>
          </p:cNvPr>
          <p:cNvSpPr txBox="1"/>
          <p:nvPr/>
        </p:nvSpPr>
        <p:spPr>
          <a:xfrm>
            <a:off x="1423799" y="320257"/>
            <a:ext cx="5676900" cy="767133"/>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Avenir Book"/>
                <a:ea typeface="Lato" panose="020F0502020204030203" pitchFamily="34" charset="0"/>
                <a:cs typeface="Lato" panose="020F0502020204030203" pitchFamily="34" charset="0"/>
              </a:rPr>
              <a:t>Coaching v mentoring</a:t>
            </a:r>
          </a:p>
        </p:txBody>
      </p:sp>
    </p:spTree>
    <p:extLst>
      <p:ext uri="{BB962C8B-B14F-4D97-AF65-F5344CB8AC3E}">
        <p14:creationId xmlns:p14="http://schemas.microsoft.com/office/powerpoint/2010/main" val="35080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E5CD738-5152-9640-96AC-022AFD608B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9454" y="1499910"/>
            <a:ext cx="4567340" cy="4337884"/>
          </a:xfrm>
          <a:prstGeom prst="rect">
            <a:avLst/>
          </a:prstGeom>
        </p:spPr>
      </p:pic>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dirty="0">
              <a:latin typeface="Avenir Book"/>
            </a:endParaRPr>
          </a:p>
        </p:txBody>
      </p:sp>
      <p:sp>
        <p:nvSpPr>
          <p:cNvPr id="11" name="TextBox 10">
            <a:extLst>
              <a:ext uri="{FF2B5EF4-FFF2-40B4-BE49-F238E27FC236}">
                <a16:creationId xmlns:a16="http://schemas.microsoft.com/office/drawing/2014/main" id="{3D931EF0-1EC9-3D45-9B3D-FF0CE82E15D9}"/>
              </a:ext>
            </a:extLst>
          </p:cNvPr>
          <p:cNvSpPr txBox="1"/>
          <p:nvPr/>
        </p:nvSpPr>
        <p:spPr>
          <a:xfrm>
            <a:off x="1185676" y="1499910"/>
            <a:ext cx="5033435" cy="923330"/>
          </a:xfrm>
          <a:prstGeom prst="rect">
            <a:avLst/>
          </a:prstGeom>
          <a:noFill/>
        </p:spPr>
        <p:txBody>
          <a:bodyPr wrap="square" rtlCol="0">
            <a:spAutoFit/>
          </a:bodyPr>
          <a:lstStyle/>
          <a:p>
            <a:r>
              <a:rPr lang="en-US" dirty="0">
                <a:solidFill>
                  <a:schemeClr val="tx1">
                    <a:lumMod val="75000"/>
                    <a:lumOff val="25000"/>
                  </a:schemeClr>
                </a:solidFill>
                <a:latin typeface="Avenir Book"/>
                <a:ea typeface="Avenir Book" charset="0"/>
                <a:cs typeface="Avenir Book" charset="0"/>
              </a:rPr>
              <a:t>The term ‘Coach’ derives from transport and is used to describe the process of transporting people from where they are to where they want to be.</a:t>
            </a:r>
          </a:p>
        </p:txBody>
      </p:sp>
      <p:sp>
        <p:nvSpPr>
          <p:cNvPr id="12" name="TextBox 11">
            <a:extLst>
              <a:ext uri="{FF2B5EF4-FFF2-40B4-BE49-F238E27FC236}">
                <a16:creationId xmlns:a16="http://schemas.microsoft.com/office/drawing/2014/main" id="{43AA2DB9-04A1-5D47-9C12-319F50368A4C}"/>
              </a:ext>
            </a:extLst>
          </p:cNvPr>
          <p:cNvSpPr txBox="1"/>
          <p:nvPr/>
        </p:nvSpPr>
        <p:spPr>
          <a:xfrm>
            <a:off x="1185676" y="2854792"/>
            <a:ext cx="5033435" cy="1754326"/>
          </a:xfrm>
          <a:prstGeom prst="rect">
            <a:avLst/>
          </a:prstGeom>
          <a:noFill/>
        </p:spPr>
        <p:txBody>
          <a:bodyPr wrap="square" rtlCol="0">
            <a:spAutoFit/>
          </a:bodyPr>
          <a:lstStyle/>
          <a:p>
            <a:r>
              <a:rPr lang="en-US" dirty="0">
                <a:solidFill>
                  <a:schemeClr val="tx1">
                    <a:lumMod val="75000"/>
                    <a:lumOff val="25000"/>
                  </a:schemeClr>
                </a:solidFill>
                <a:latin typeface="Avenir Book"/>
                <a:ea typeface="Avenir Book" charset="0"/>
                <a:cs typeface="Avenir Book" charset="0"/>
              </a:rPr>
              <a:t>A coach uses a variety of communication skills:</a:t>
            </a:r>
          </a:p>
          <a:p>
            <a:pPr marL="171450" indent="-171450">
              <a:buFont typeface="Arial" panose="020B0604020202020204" pitchFamily="34" charset="0"/>
              <a:buChar char="•"/>
            </a:pPr>
            <a:r>
              <a:rPr lang="en-US" dirty="0">
                <a:solidFill>
                  <a:schemeClr val="tx1">
                    <a:lumMod val="75000"/>
                    <a:lumOff val="25000"/>
                  </a:schemeClr>
                </a:solidFill>
                <a:latin typeface="Avenir Book"/>
                <a:ea typeface="Avenir Book" charset="0"/>
                <a:cs typeface="Avenir Book" charset="0"/>
              </a:rPr>
              <a:t>Asking questions</a:t>
            </a:r>
          </a:p>
          <a:p>
            <a:pPr marL="171450" indent="-171450">
              <a:buFont typeface="Arial" panose="020B0604020202020204" pitchFamily="34" charset="0"/>
              <a:buChar char="•"/>
            </a:pPr>
            <a:r>
              <a:rPr lang="en-US" dirty="0">
                <a:solidFill>
                  <a:schemeClr val="tx1">
                    <a:lumMod val="75000"/>
                    <a:lumOff val="25000"/>
                  </a:schemeClr>
                </a:solidFill>
                <a:latin typeface="Avenir Book"/>
                <a:ea typeface="Avenir Book" charset="0"/>
                <a:cs typeface="Avenir Book" charset="0"/>
              </a:rPr>
              <a:t>Listening</a:t>
            </a:r>
          </a:p>
          <a:p>
            <a:pPr marL="171450" indent="-171450">
              <a:buFont typeface="Arial" panose="020B0604020202020204" pitchFamily="34" charset="0"/>
              <a:buChar char="•"/>
            </a:pPr>
            <a:r>
              <a:rPr lang="en-US" dirty="0">
                <a:solidFill>
                  <a:schemeClr val="tx1">
                    <a:lumMod val="75000"/>
                    <a:lumOff val="25000"/>
                  </a:schemeClr>
                </a:solidFill>
                <a:latin typeface="Avenir Book"/>
                <a:ea typeface="Avenir Book" charset="0"/>
                <a:cs typeface="Avenir Book" charset="0"/>
              </a:rPr>
              <a:t>Clarifying</a:t>
            </a:r>
          </a:p>
          <a:p>
            <a:pPr marL="171450" indent="-171450">
              <a:buFont typeface="Arial" panose="020B0604020202020204" pitchFamily="34" charset="0"/>
              <a:buChar char="•"/>
            </a:pPr>
            <a:r>
              <a:rPr lang="en-US" dirty="0">
                <a:solidFill>
                  <a:schemeClr val="tx1">
                    <a:lumMod val="75000"/>
                    <a:lumOff val="25000"/>
                  </a:schemeClr>
                </a:solidFill>
                <a:latin typeface="Avenir Book"/>
                <a:ea typeface="Avenir Book" charset="0"/>
                <a:cs typeface="Avenir Book" charset="0"/>
              </a:rPr>
              <a:t>Challenging </a:t>
            </a:r>
          </a:p>
          <a:p>
            <a:pPr marL="171450" indent="-171450">
              <a:buFont typeface="Arial" panose="020B0604020202020204" pitchFamily="34" charset="0"/>
              <a:buChar char="•"/>
            </a:pPr>
            <a:r>
              <a:rPr lang="en-US" dirty="0">
                <a:solidFill>
                  <a:schemeClr val="tx1">
                    <a:lumMod val="75000"/>
                    <a:lumOff val="25000"/>
                  </a:schemeClr>
                </a:solidFill>
                <a:latin typeface="Avenir Book"/>
                <a:ea typeface="Avenir Book" charset="0"/>
                <a:cs typeface="Avenir Book" charset="0"/>
              </a:rPr>
              <a:t>Re-clarifying</a:t>
            </a:r>
          </a:p>
        </p:txBody>
      </p:sp>
      <p:sp>
        <p:nvSpPr>
          <p:cNvPr id="13" name="TextBox 12">
            <a:extLst>
              <a:ext uri="{FF2B5EF4-FFF2-40B4-BE49-F238E27FC236}">
                <a16:creationId xmlns:a16="http://schemas.microsoft.com/office/drawing/2014/main" id="{8F3AA0FF-AD15-1546-B913-E7A0040C51EA}"/>
              </a:ext>
            </a:extLst>
          </p:cNvPr>
          <p:cNvSpPr txBox="1"/>
          <p:nvPr/>
        </p:nvSpPr>
        <p:spPr>
          <a:xfrm>
            <a:off x="1182242" y="4763671"/>
            <a:ext cx="4804561" cy="646331"/>
          </a:xfrm>
          <a:prstGeom prst="rect">
            <a:avLst/>
          </a:prstGeom>
          <a:noFill/>
        </p:spPr>
        <p:txBody>
          <a:bodyPr wrap="square" rtlCol="0">
            <a:spAutoFit/>
          </a:bodyPr>
          <a:lstStyle/>
          <a:p>
            <a:r>
              <a:rPr lang="en-US" dirty="0">
                <a:solidFill>
                  <a:schemeClr val="tx1">
                    <a:lumMod val="75000"/>
                    <a:lumOff val="25000"/>
                  </a:schemeClr>
                </a:solidFill>
                <a:latin typeface="Avenir Book"/>
                <a:ea typeface="Avenir Book" charset="0"/>
                <a:cs typeface="Avenir Book" charset="0"/>
              </a:rPr>
              <a:t>A coach asks (or pulls) questions to support the individual to discover the answers for themselves </a:t>
            </a:r>
          </a:p>
        </p:txBody>
      </p:sp>
      <p:sp>
        <p:nvSpPr>
          <p:cNvPr id="16" name="TextBox 15">
            <a:extLst>
              <a:ext uri="{FF2B5EF4-FFF2-40B4-BE49-F238E27FC236}">
                <a16:creationId xmlns:a16="http://schemas.microsoft.com/office/drawing/2014/main" id="{BF0D9AF5-8794-0F46-BE80-C68F6F8D22B1}"/>
              </a:ext>
            </a:extLst>
          </p:cNvPr>
          <p:cNvSpPr txBox="1"/>
          <p:nvPr/>
        </p:nvSpPr>
        <p:spPr>
          <a:xfrm>
            <a:off x="9353725" y="4135419"/>
            <a:ext cx="1937387" cy="461665"/>
          </a:xfrm>
          <a:prstGeom prst="rect">
            <a:avLst/>
          </a:prstGeom>
          <a:noFill/>
        </p:spPr>
        <p:txBody>
          <a:bodyPr wrap="square" rtlCol="0">
            <a:spAutoFit/>
          </a:bodyPr>
          <a:lstStyle/>
          <a:p>
            <a:pPr algn="ctr"/>
            <a:r>
              <a:rPr lang="en-US" sz="2400" dirty="0">
                <a:solidFill>
                  <a:srgbClr val="36BCDE"/>
                </a:solidFill>
                <a:latin typeface="Avenir Book"/>
                <a:ea typeface="Avenir Book" charset="0"/>
                <a:cs typeface="Avenir Book" charset="0"/>
              </a:rPr>
              <a:t>ASK/PULL</a:t>
            </a:r>
          </a:p>
        </p:txBody>
      </p:sp>
      <p:sp>
        <p:nvSpPr>
          <p:cNvPr id="3" name="Text Placeholder 2">
            <a:extLst>
              <a:ext uri="{FF2B5EF4-FFF2-40B4-BE49-F238E27FC236}">
                <a16:creationId xmlns:a16="http://schemas.microsoft.com/office/drawing/2014/main" id="{F9190F20-3FBC-C744-9984-E2A3F08815E0}"/>
              </a:ext>
            </a:extLst>
          </p:cNvPr>
          <p:cNvSpPr>
            <a:spLocks noGrp="1"/>
          </p:cNvSpPr>
          <p:nvPr>
            <p:ph type="body" sz="quarter" idx="10"/>
          </p:nvPr>
        </p:nvSpPr>
        <p:spPr/>
        <p:txBody>
          <a:bodyPr/>
          <a:lstStyle/>
          <a:p>
            <a:r>
              <a:rPr lang="en-US" dirty="0"/>
              <a:t>Coach</a:t>
            </a:r>
          </a:p>
        </p:txBody>
      </p:sp>
    </p:spTree>
    <p:extLst>
      <p:ext uri="{BB962C8B-B14F-4D97-AF65-F5344CB8AC3E}">
        <p14:creationId xmlns:p14="http://schemas.microsoft.com/office/powerpoint/2010/main" val="182680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F929AF-1634-CC49-95D1-280AD39229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3082" y="1330474"/>
            <a:ext cx="4466616" cy="4286816"/>
          </a:xfrm>
          <a:prstGeom prst="rect">
            <a:avLst/>
          </a:prstGeom>
        </p:spPr>
      </p:pic>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dirty="0">
              <a:latin typeface="Avenir Book"/>
            </a:endParaRPr>
          </a:p>
        </p:txBody>
      </p:sp>
      <p:sp>
        <p:nvSpPr>
          <p:cNvPr id="11" name="TextBox 10">
            <a:extLst>
              <a:ext uri="{FF2B5EF4-FFF2-40B4-BE49-F238E27FC236}">
                <a16:creationId xmlns:a16="http://schemas.microsoft.com/office/drawing/2014/main" id="{3D931EF0-1EC9-3D45-9B3D-FF0CE82E15D9}"/>
              </a:ext>
            </a:extLst>
          </p:cNvPr>
          <p:cNvSpPr txBox="1"/>
          <p:nvPr/>
        </p:nvSpPr>
        <p:spPr>
          <a:xfrm>
            <a:off x="1584399" y="1726556"/>
            <a:ext cx="4652277" cy="2585323"/>
          </a:xfrm>
          <a:prstGeom prst="rect">
            <a:avLst/>
          </a:prstGeom>
          <a:noFill/>
        </p:spPr>
        <p:txBody>
          <a:bodyPr wrap="square" rtlCol="0">
            <a:spAutoFit/>
          </a:bodyPr>
          <a:lstStyle/>
          <a:p>
            <a:r>
              <a:rPr lang="en-US" dirty="0">
                <a:solidFill>
                  <a:schemeClr val="tx1">
                    <a:lumMod val="75000"/>
                    <a:lumOff val="25000"/>
                  </a:schemeClr>
                </a:solidFill>
                <a:latin typeface="Avenir Book"/>
                <a:ea typeface="Avenir Book" charset="0"/>
                <a:cs typeface="Avenir Book" charset="0"/>
              </a:rPr>
              <a:t>Mentorship is a personal development relationship.</a:t>
            </a:r>
          </a:p>
          <a:p>
            <a:endParaRPr lang="en-US" dirty="0">
              <a:solidFill>
                <a:schemeClr val="tx1">
                  <a:lumMod val="75000"/>
                  <a:lumOff val="25000"/>
                </a:schemeClr>
              </a:solidFill>
              <a:latin typeface="Avenir Book"/>
              <a:ea typeface="Avenir Book" charset="0"/>
              <a:cs typeface="Avenir Book" charset="0"/>
            </a:endParaRPr>
          </a:p>
          <a:p>
            <a:r>
              <a:rPr lang="en-US" dirty="0">
                <a:solidFill>
                  <a:schemeClr val="tx1">
                    <a:lumMod val="75000"/>
                    <a:lumOff val="25000"/>
                  </a:schemeClr>
                </a:solidFill>
                <a:latin typeface="Avenir Book"/>
                <a:ea typeface="Avenir Book" charset="0"/>
                <a:cs typeface="Avenir Book" charset="0"/>
              </a:rPr>
              <a:t>A more experienced or more knowledgeable person helps to guide (</a:t>
            </a:r>
            <a:r>
              <a:rPr lang="en-US" u="sng" dirty="0">
                <a:solidFill>
                  <a:schemeClr val="tx1">
                    <a:lumMod val="75000"/>
                    <a:lumOff val="25000"/>
                  </a:schemeClr>
                </a:solidFill>
                <a:latin typeface="Avenir Book"/>
                <a:ea typeface="Avenir Book" charset="0"/>
                <a:cs typeface="Avenir Book" charset="0"/>
              </a:rPr>
              <a:t>tell or push</a:t>
            </a:r>
            <a:r>
              <a:rPr lang="en-US" dirty="0">
                <a:solidFill>
                  <a:schemeClr val="tx1">
                    <a:lumMod val="75000"/>
                    <a:lumOff val="25000"/>
                  </a:schemeClr>
                </a:solidFill>
                <a:latin typeface="Avenir Book"/>
                <a:ea typeface="Avenir Book" charset="0"/>
                <a:cs typeface="Avenir Book" charset="0"/>
              </a:rPr>
              <a:t>) a less experienced or less knowledgeable person.</a:t>
            </a:r>
          </a:p>
          <a:p>
            <a:endParaRPr lang="en-US" dirty="0">
              <a:solidFill>
                <a:schemeClr val="tx1">
                  <a:lumMod val="75000"/>
                  <a:lumOff val="25000"/>
                </a:schemeClr>
              </a:solidFill>
              <a:latin typeface="Avenir Book"/>
              <a:ea typeface="Avenir Book" charset="0"/>
              <a:cs typeface="Avenir Book" charset="0"/>
            </a:endParaRPr>
          </a:p>
          <a:p>
            <a:r>
              <a:rPr lang="en-US" dirty="0">
                <a:solidFill>
                  <a:schemeClr val="tx1">
                    <a:lumMod val="75000"/>
                    <a:lumOff val="25000"/>
                  </a:schemeClr>
                </a:solidFill>
                <a:latin typeface="Avenir Book"/>
                <a:ea typeface="Avenir Book" charset="0"/>
                <a:cs typeface="Avenir Book" charset="0"/>
              </a:rPr>
              <a:t>A mentor guides the mentee to find the right direction and helps them to develop solutions .</a:t>
            </a:r>
          </a:p>
        </p:txBody>
      </p:sp>
      <p:sp>
        <p:nvSpPr>
          <p:cNvPr id="16" name="TextBox 15">
            <a:extLst>
              <a:ext uri="{FF2B5EF4-FFF2-40B4-BE49-F238E27FC236}">
                <a16:creationId xmlns:a16="http://schemas.microsoft.com/office/drawing/2014/main" id="{BF0D9AF5-8794-0F46-BE80-C68F6F8D22B1}"/>
              </a:ext>
            </a:extLst>
          </p:cNvPr>
          <p:cNvSpPr txBox="1"/>
          <p:nvPr/>
        </p:nvSpPr>
        <p:spPr>
          <a:xfrm>
            <a:off x="9322464" y="3914915"/>
            <a:ext cx="1937387" cy="461665"/>
          </a:xfrm>
          <a:prstGeom prst="rect">
            <a:avLst/>
          </a:prstGeom>
          <a:noFill/>
        </p:spPr>
        <p:txBody>
          <a:bodyPr wrap="square" rtlCol="0">
            <a:spAutoFit/>
          </a:bodyPr>
          <a:lstStyle/>
          <a:p>
            <a:pPr algn="ctr"/>
            <a:r>
              <a:rPr lang="en-US" sz="2400" dirty="0">
                <a:solidFill>
                  <a:srgbClr val="36BCDE"/>
                </a:solidFill>
                <a:latin typeface="Avenir Book"/>
                <a:ea typeface="Avenir Book" charset="0"/>
                <a:cs typeface="Avenir Book" charset="0"/>
              </a:rPr>
              <a:t>TELL/PUSH</a:t>
            </a:r>
          </a:p>
        </p:txBody>
      </p:sp>
      <p:sp>
        <p:nvSpPr>
          <p:cNvPr id="3" name="Text Placeholder 2">
            <a:extLst>
              <a:ext uri="{FF2B5EF4-FFF2-40B4-BE49-F238E27FC236}">
                <a16:creationId xmlns:a16="http://schemas.microsoft.com/office/drawing/2014/main" id="{57D8775E-683B-7F4A-BE0C-FB016377CADB}"/>
              </a:ext>
            </a:extLst>
          </p:cNvPr>
          <p:cNvSpPr>
            <a:spLocks noGrp="1"/>
          </p:cNvSpPr>
          <p:nvPr>
            <p:ph type="body" sz="quarter" idx="10"/>
          </p:nvPr>
        </p:nvSpPr>
        <p:spPr/>
        <p:txBody>
          <a:bodyPr/>
          <a:lstStyle/>
          <a:p>
            <a:r>
              <a:rPr lang="en-US" dirty="0"/>
              <a:t>Mentor</a:t>
            </a:r>
          </a:p>
        </p:txBody>
      </p:sp>
    </p:spTree>
    <p:extLst>
      <p:ext uri="{BB962C8B-B14F-4D97-AF65-F5344CB8AC3E}">
        <p14:creationId xmlns:p14="http://schemas.microsoft.com/office/powerpoint/2010/main" val="218721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dirty="0">
              <a:latin typeface="Avenir Book"/>
            </a:endParaRPr>
          </a:p>
        </p:txBody>
      </p:sp>
      <p:grpSp>
        <p:nvGrpSpPr>
          <p:cNvPr id="5" name="Group 4">
            <a:extLst>
              <a:ext uri="{FF2B5EF4-FFF2-40B4-BE49-F238E27FC236}">
                <a16:creationId xmlns:a16="http://schemas.microsoft.com/office/drawing/2014/main" id="{3C8505D3-DB5D-A04C-825B-9B34A5295827}"/>
              </a:ext>
            </a:extLst>
          </p:cNvPr>
          <p:cNvGrpSpPr/>
          <p:nvPr/>
        </p:nvGrpSpPr>
        <p:grpSpPr>
          <a:xfrm>
            <a:off x="1654586" y="2483827"/>
            <a:ext cx="2326713" cy="1890346"/>
            <a:chOff x="1654586" y="2483827"/>
            <a:chExt cx="2326713" cy="1890346"/>
          </a:xfrm>
        </p:grpSpPr>
        <p:sp>
          <p:nvSpPr>
            <p:cNvPr id="28" name="Oval 27">
              <a:extLst>
                <a:ext uri="{FF2B5EF4-FFF2-40B4-BE49-F238E27FC236}">
                  <a16:creationId xmlns:a16="http://schemas.microsoft.com/office/drawing/2014/main" id="{057614A4-3EE8-1C47-9B9E-EF0FE21F4443}"/>
                </a:ext>
              </a:extLst>
            </p:cNvPr>
            <p:cNvSpPr/>
            <p:nvPr/>
          </p:nvSpPr>
          <p:spPr>
            <a:xfrm>
              <a:off x="1872771" y="2483827"/>
              <a:ext cx="1890346" cy="189034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a:endParaRPr>
            </a:p>
          </p:txBody>
        </p:sp>
        <p:sp>
          <p:nvSpPr>
            <p:cNvPr id="29" name="TextBox 28">
              <a:extLst>
                <a:ext uri="{FF2B5EF4-FFF2-40B4-BE49-F238E27FC236}">
                  <a16:creationId xmlns:a16="http://schemas.microsoft.com/office/drawing/2014/main" id="{2F0DC469-9D58-1F46-963C-C0C623D0D7E9}"/>
                </a:ext>
              </a:extLst>
            </p:cNvPr>
            <p:cNvSpPr txBox="1"/>
            <p:nvPr/>
          </p:nvSpPr>
          <p:spPr>
            <a:xfrm>
              <a:off x="1654586" y="3207528"/>
              <a:ext cx="2326713" cy="461665"/>
            </a:xfrm>
            <a:prstGeom prst="rect">
              <a:avLst/>
            </a:prstGeom>
            <a:noFill/>
            <a:ln>
              <a:noFill/>
            </a:ln>
          </p:spPr>
          <p:txBody>
            <a:bodyPr wrap="square" rtlCol="0">
              <a:spAutoFit/>
            </a:bodyPr>
            <a:lstStyle/>
            <a:p>
              <a:pPr lvl="0" algn="ctr"/>
              <a:r>
                <a:rPr lang="en-US" sz="2400" dirty="0">
                  <a:solidFill>
                    <a:schemeClr val="tx1">
                      <a:lumMod val="75000"/>
                      <a:lumOff val="25000"/>
                    </a:schemeClr>
                  </a:solidFill>
                  <a:latin typeface="Avenir Book"/>
                  <a:ea typeface="Avenir Medium" charset="0"/>
                  <a:cs typeface="Avenir Medium" charset="0"/>
                </a:rPr>
                <a:t>Tells</a:t>
              </a:r>
              <a:endParaRPr lang="en-GB" sz="2400" dirty="0">
                <a:solidFill>
                  <a:schemeClr val="tx1">
                    <a:lumMod val="75000"/>
                    <a:lumOff val="25000"/>
                  </a:schemeClr>
                </a:solidFill>
                <a:latin typeface="Avenir Book"/>
                <a:ea typeface="Avenir Light" charset="0"/>
                <a:cs typeface="Avenir Light" charset="0"/>
              </a:endParaRPr>
            </a:p>
          </p:txBody>
        </p:sp>
      </p:grpSp>
      <p:grpSp>
        <p:nvGrpSpPr>
          <p:cNvPr id="7" name="Group 6">
            <a:extLst>
              <a:ext uri="{FF2B5EF4-FFF2-40B4-BE49-F238E27FC236}">
                <a16:creationId xmlns:a16="http://schemas.microsoft.com/office/drawing/2014/main" id="{65B893D8-A037-DB41-9173-DFAB8BE91593}"/>
              </a:ext>
            </a:extLst>
          </p:cNvPr>
          <p:cNvGrpSpPr/>
          <p:nvPr/>
        </p:nvGrpSpPr>
        <p:grpSpPr>
          <a:xfrm>
            <a:off x="3284532" y="2483827"/>
            <a:ext cx="2326713" cy="1890346"/>
            <a:chOff x="3284532" y="2483827"/>
            <a:chExt cx="2326713" cy="1890346"/>
          </a:xfrm>
        </p:grpSpPr>
        <p:sp>
          <p:nvSpPr>
            <p:cNvPr id="30" name="Oval 29">
              <a:extLst>
                <a:ext uri="{FF2B5EF4-FFF2-40B4-BE49-F238E27FC236}">
                  <a16:creationId xmlns:a16="http://schemas.microsoft.com/office/drawing/2014/main" id="{3F0CDCDB-5C44-334E-ADB9-D425841659DD}"/>
                </a:ext>
              </a:extLst>
            </p:cNvPr>
            <p:cNvSpPr/>
            <p:nvPr/>
          </p:nvSpPr>
          <p:spPr>
            <a:xfrm>
              <a:off x="3502717" y="2483827"/>
              <a:ext cx="1890346" cy="189034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a:endParaRPr>
            </a:p>
          </p:txBody>
        </p:sp>
        <p:sp>
          <p:nvSpPr>
            <p:cNvPr id="31" name="TextBox 30">
              <a:extLst>
                <a:ext uri="{FF2B5EF4-FFF2-40B4-BE49-F238E27FC236}">
                  <a16:creationId xmlns:a16="http://schemas.microsoft.com/office/drawing/2014/main" id="{9242E43F-0B9C-4E41-B491-3A54831EA809}"/>
                </a:ext>
              </a:extLst>
            </p:cNvPr>
            <p:cNvSpPr txBox="1"/>
            <p:nvPr/>
          </p:nvSpPr>
          <p:spPr>
            <a:xfrm>
              <a:off x="3284532" y="3207528"/>
              <a:ext cx="2326713" cy="461665"/>
            </a:xfrm>
            <a:prstGeom prst="rect">
              <a:avLst/>
            </a:prstGeom>
            <a:noFill/>
            <a:ln>
              <a:noFill/>
            </a:ln>
          </p:spPr>
          <p:txBody>
            <a:bodyPr wrap="square" rtlCol="0">
              <a:spAutoFit/>
            </a:bodyPr>
            <a:lstStyle/>
            <a:p>
              <a:pPr lvl="0" algn="ctr"/>
              <a:r>
                <a:rPr lang="en-US" sz="2400" dirty="0">
                  <a:solidFill>
                    <a:schemeClr val="tx1">
                      <a:lumMod val="75000"/>
                      <a:lumOff val="25000"/>
                    </a:schemeClr>
                  </a:solidFill>
                  <a:latin typeface="Avenir Book"/>
                  <a:ea typeface="Avenir Medium" charset="0"/>
                  <a:cs typeface="Avenir Medium" charset="0"/>
                </a:rPr>
                <a:t>Sells</a:t>
              </a:r>
              <a:endParaRPr lang="en-GB" sz="2400" dirty="0">
                <a:solidFill>
                  <a:schemeClr val="tx1">
                    <a:lumMod val="75000"/>
                    <a:lumOff val="25000"/>
                  </a:schemeClr>
                </a:solidFill>
                <a:latin typeface="Avenir Book"/>
                <a:ea typeface="Avenir Light" charset="0"/>
                <a:cs typeface="Avenir Light" charset="0"/>
              </a:endParaRPr>
            </a:p>
          </p:txBody>
        </p:sp>
      </p:grpSp>
      <p:grpSp>
        <p:nvGrpSpPr>
          <p:cNvPr id="8" name="Group 7">
            <a:extLst>
              <a:ext uri="{FF2B5EF4-FFF2-40B4-BE49-F238E27FC236}">
                <a16:creationId xmlns:a16="http://schemas.microsoft.com/office/drawing/2014/main" id="{561AF884-DF56-2D44-9C4F-52C16C14E966}"/>
              </a:ext>
            </a:extLst>
          </p:cNvPr>
          <p:cNvGrpSpPr/>
          <p:nvPr/>
        </p:nvGrpSpPr>
        <p:grpSpPr>
          <a:xfrm>
            <a:off x="4923182" y="2483827"/>
            <a:ext cx="2326713" cy="1890346"/>
            <a:chOff x="4923182" y="2483827"/>
            <a:chExt cx="2326713" cy="1890346"/>
          </a:xfrm>
        </p:grpSpPr>
        <p:sp>
          <p:nvSpPr>
            <p:cNvPr id="32" name="Oval 31">
              <a:extLst>
                <a:ext uri="{FF2B5EF4-FFF2-40B4-BE49-F238E27FC236}">
                  <a16:creationId xmlns:a16="http://schemas.microsoft.com/office/drawing/2014/main" id="{EC5AABF0-3A43-1B40-A58B-37DCB899BA84}"/>
                </a:ext>
              </a:extLst>
            </p:cNvPr>
            <p:cNvSpPr/>
            <p:nvPr/>
          </p:nvSpPr>
          <p:spPr>
            <a:xfrm>
              <a:off x="5141367" y="2483827"/>
              <a:ext cx="1890346" cy="189034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a:endParaRPr>
            </a:p>
          </p:txBody>
        </p:sp>
        <p:sp>
          <p:nvSpPr>
            <p:cNvPr id="33" name="TextBox 32">
              <a:extLst>
                <a:ext uri="{FF2B5EF4-FFF2-40B4-BE49-F238E27FC236}">
                  <a16:creationId xmlns:a16="http://schemas.microsoft.com/office/drawing/2014/main" id="{0F7F255E-DF44-324D-85DF-F35E17E45B40}"/>
                </a:ext>
              </a:extLst>
            </p:cNvPr>
            <p:cNvSpPr txBox="1"/>
            <p:nvPr/>
          </p:nvSpPr>
          <p:spPr>
            <a:xfrm>
              <a:off x="4923182" y="3207528"/>
              <a:ext cx="2326713" cy="461665"/>
            </a:xfrm>
            <a:prstGeom prst="rect">
              <a:avLst/>
            </a:prstGeom>
            <a:noFill/>
            <a:ln>
              <a:noFill/>
            </a:ln>
          </p:spPr>
          <p:txBody>
            <a:bodyPr wrap="square" rtlCol="0">
              <a:spAutoFit/>
            </a:bodyPr>
            <a:lstStyle/>
            <a:p>
              <a:pPr lvl="0" algn="ctr"/>
              <a:r>
                <a:rPr lang="en-US" sz="2400" dirty="0">
                  <a:solidFill>
                    <a:schemeClr val="tx1">
                      <a:lumMod val="75000"/>
                      <a:lumOff val="25000"/>
                    </a:schemeClr>
                  </a:solidFill>
                  <a:latin typeface="Avenir Book"/>
                  <a:ea typeface="Avenir Medium" charset="0"/>
                  <a:cs typeface="Avenir Medium" charset="0"/>
                </a:rPr>
                <a:t>Tests</a:t>
              </a:r>
              <a:endParaRPr lang="en-GB" sz="2400" dirty="0">
                <a:solidFill>
                  <a:schemeClr val="tx1">
                    <a:lumMod val="75000"/>
                    <a:lumOff val="25000"/>
                  </a:schemeClr>
                </a:solidFill>
                <a:latin typeface="Avenir Book"/>
                <a:ea typeface="Avenir Light" charset="0"/>
                <a:cs typeface="Avenir Light" charset="0"/>
              </a:endParaRPr>
            </a:p>
          </p:txBody>
        </p:sp>
      </p:grpSp>
      <p:grpSp>
        <p:nvGrpSpPr>
          <p:cNvPr id="9" name="Group 8">
            <a:extLst>
              <a:ext uri="{FF2B5EF4-FFF2-40B4-BE49-F238E27FC236}">
                <a16:creationId xmlns:a16="http://schemas.microsoft.com/office/drawing/2014/main" id="{929DEA5B-4171-F54A-9341-D2216976E836}"/>
              </a:ext>
            </a:extLst>
          </p:cNvPr>
          <p:cNvGrpSpPr/>
          <p:nvPr/>
        </p:nvGrpSpPr>
        <p:grpSpPr>
          <a:xfrm>
            <a:off x="6553128" y="2483827"/>
            <a:ext cx="2326713" cy="1890346"/>
            <a:chOff x="6553128" y="2483827"/>
            <a:chExt cx="2326713" cy="1890346"/>
          </a:xfrm>
        </p:grpSpPr>
        <p:sp>
          <p:nvSpPr>
            <p:cNvPr id="34" name="Oval 33">
              <a:extLst>
                <a:ext uri="{FF2B5EF4-FFF2-40B4-BE49-F238E27FC236}">
                  <a16:creationId xmlns:a16="http://schemas.microsoft.com/office/drawing/2014/main" id="{07A95568-DAEA-A94C-B68C-9F682447906A}"/>
                </a:ext>
              </a:extLst>
            </p:cNvPr>
            <p:cNvSpPr/>
            <p:nvPr/>
          </p:nvSpPr>
          <p:spPr>
            <a:xfrm>
              <a:off x="6771313" y="2483827"/>
              <a:ext cx="1890346" cy="189034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a:endParaRPr>
            </a:p>
          </p:txBody>
        </p:sp>
        <p:sp>
          <p:nvSpPr>
            <p:cNvPr id="35" name="TextBox 34">
              <a:extLst>
                <a:ext uri="{FF2B5EF4-FFF2-40B4-BE49-F238E27FC236}">
                  <a16:creationId xmlns:a16="http://schemas.microsoft.com/office/drawing/2014/main" id="{331BE628-03CE-6B47-819C-5965648CA9A7}"/>
                </a:ext>
              </a:extLst>
            </p:cNvPr>
            <p:cNvSpPr txBox="1"/>
            <p:nvPr/>
          </p:nvSpPr>
          <p:spPr>
            <a:xfrm>
              <a:off x="6553128" y="3207528"/>
              <a:ext cx="2326713" cy="461665"/>
            </a:xfrm>
            <a:prstGeom prst="rect">
              <a:avLst/>
            </a:prstGeom>
            <a:noFill/>
            <a:ln>
              <a:noFill/>
            </a:ln>
          </p:spPr>
          <p:txBody>
            <a:bodyPr wrap="square" rtlCol="0">
              <a:spAutoFit/>
            </a:bodyPr>
            <a:lstStyle/>
            <a:p>
              <a:pPr lvl="0" algn="ctr"/>
              <a:r>
                <a:rPr lang="en-US" sz="2400" dirty="0">
                  <a:solidFill>
                    <a:schemeClr val="tx1">
                      <a:lumMod val="75000"/>
                      <a:lumOff val="25000"/>
                    </a:schemeClr>
                  </a:solidFill>
                  <a:latin typeface="Avenir Book"/>
                  <a:ea typeface="Avenir Medium" charset="0"/>
                  <a:cs typeface="Avenir Medium" charset="0"/>
                </a:rPr>
                <a:t>Asks</a:t>
              </a:r>
              <a:endParaRPr lang="en-GB" sz="2400" dirty="0">
                <a:solidFill>
                  <a:schemeClr val="tx1">
                    <a:lumMod val="75000"/>
                    <a:lumOff val="25000"/>
                  </a:schemeClr>
                </a:solidFill>
                <a:latin typeface="Avenir Book"/>
                <a:ea typeface="Avenir Light" charset="0"/>
                <a:cs typeface="Avenir Light" charset="0"/>
              </a:endParaRPr>
            </a:p>
          </p:txBody>
        </p:sp>
      </p:grpSp>
      <p:grpSp>
        <p:nvGrpSpPr>
          <p:cNvPr id="10" name="Group 9">
            <a:extLst>
              <a:ext uri="{FF2B5EF4-FFF2-40B4-BE49-F238E27FC236}">
                <a16:creationId xmlns:a16="http://schemas.microsoft.com/office/drawing/2014/main" id="{39488D9D-57F9-4545-90FF-9A9D6CDBE9FB}"/>
              </a:ext>
            </a:extLst>
          </p:cNvPr>
          <p:cNvGrpSpPr/>
          <p:nvPr/>
        </p:nvGrpSpPr>
        <p:grpSpPr>
          <a:xfrm>
            <a:off x="8191778" y="2483827"/>
            <a:ext cx="2326713" cy="1890346"/>
            <a:chOff x="8191778" y="2483827"/>
            <a:chExt cx="2326713" cy="1890346"/>
          </a:xfrm>
        </p:grpSpPr>
        <p:sp>
          <p:nvSpPr>
            <p:cNvPr id="36" name="Oval 35">
              <a:extLst>
                <a:ext uri="{FF2B5EF4-FFF2-40B4-BE49-F238E27FC236}">
                  <a16:creationId xmlns:a16="http://schemas.microsoft.com/office/drawing/2014/main" id="{8742CD85-D7E2-D14D-BA23-DED7B59BB2B2}"/>
                </a:ext>
              </a:extLst>
            </p:cNvPr>
            <p:cNvSpPr/>
            <p:nvPr/>
          </p:nvSpPr>
          <p:spPr>
            <a:xfrm>
              <a:off x="8409962" y="2483827"/>
              <a:ext cx="1890346" cy="189034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a:endParaRPr>
            </a:p>
          </p:txBody>
        </p:sp>
        <p:sp>
          <p:nvSpPr>
            <p:cNvPr id="37" name="TextBox 36">
              <a:extLst>
                <a:ext uri="{FF2B5EF4-FFF2-40B4-BE49-F238E27FC236}">
                  <a16:creationId xmlns:a16="http://schemas.microsoft.com/office/drawing/2014/main" id="{A225B86B-0525-7246-B505-28023AD00406}"/>
                </a:ext>
              </a:extLst>
            </p:cNvPr>
            <p:cNvSpPr txBox="1"/>
            <p:nvPr/>
          </p:nvSpPr>
          <p:spPr>
            <a:xfrm>
              <a:off x="8191778" y="3207528"/>
              <a:ext cx="2326713" cy="461665"/>
            </a:xfrm>
            <a:prstGeom prst="rect">
              <a:avLst/>
            </a:prstGeom>
            <a:noFill/>
            <a:ln>
              <a:noFill/>
            </a:ln>
          </p:spPr>
          <p:txBody>
            <a:bodyPr wrap="square" rtlCol="0">
              <a:spAutoFit/>
            </a:bodyPr>
            <a:lstStyle/>
            <a:p>
              <a:pPr lvl="0" algn="ctr"/>
              <a:r>
                <a:rPr lang="en-US" sz="2400" dirty="0">
                  <a:solidFill>
                    <a:schemeClr val="tx1">
                      <a:lumMod val="75000"/>
                      <a:lumOff val="25000"/>
                    </a:schemeClr>
                  </a:solidFill>
                  <a:latin typeface="Avenir Book"/>
                  <a:ea typeface="Avenir Medium" charset="0"/>
                  <a:cs typeface="Avenir Medium" charset="0"/>
                </a:rPr>
                <a:t>Follows</a:t>
              </a:r>
              <a:endParaRPr lang="en-GB" sz="2400" dirty="0">
                <a:solidFill>
                  <a:schemeClr val="tx1">
                    <a:lumMod val="75000"/>
                    <a:lumOff val="25000"/>
                  </a:schemeClr>
                </a:solidFill>
                <a:latin typeface="Avenir Book"/>
                <a:ea typeface="Avenir Light" charset="0"/>
                <a:cs typeface="Avenir Light" charset="0"/>
              </a:endParaRPr>
            </a:p>
          </p:txBody>
        </p:sp>
      </p:grpSp>
      <p:grpSp>
        <p:nvGrpSpPr>
          <p:cNvPr id="11" name="Group 10">
            <a:extLst>
              <a:ext uri="{FF2B5EF4-FFF2-40B4-BE49-F238E27FC236}">
                <a16:creationId xmlns:a16="http://schemas.microsoft.com/office/drawing/2014/main" id="{EFF8F758-C5A6-AF45-8570-DCD52C968FA7}"/>
              </a:ext>
            </a:extLst>
          </p:cNvPr>
          <p:cNvGrpSpPr/>
          <p:nvPr/>
        </p:nvGrpSpPr>
        <p:grpSpPr>
          <a:xfrm>
            <a:off x="733152" y="2372814"/>
            <a:ext cx="10702979" cy="3072284"/>
            <a:chOff x="733152" y="2372814"/>
            <a:chExt cx="10702979" cy="3072284"/>
          </a:xfrm>
        </p:grpSpPr>
        <p:sp>
          <p:nvSpPr>
            <p:cNvPr id="4" name="Chevron 3">
              <a:extLst>
                <a:ext uri="{FF2B5EF4-FFF2-40B4-BE49-F238E27FC236}">
                  <a16:creationId xmlns:a16="http://schemas.microsoft.com/office/drawing/2014/main" id="{07B43608-CCB9-AE4C-AA23-BF38B85810F8}"/>
                </a:ext>
              </a:extLst>
            </p:cNvPr>
            <p:cNvSpPr/>
            <p:nvPr/>
          </p:nvSpPr>
          <p:spPr>
            <a:xfrm>
              <a:off x="10451908" y="2372814"/>
              <a:ext cx="465936" cy="211237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latin typeface="Avenir Book"/>
              </a:endParaRPr>
            </a:p>
          </p:txBody>
        </p:sp>
        <p:sp>
          <p:nvSpPr>
            <p:cNvPr id="38" name="Chevron 37">
              <a:extLst>
                <a:ext uri="{FF2B5EF4-FFF2-40B4-BE49-F238E27FC236}">
                  <a16:creationId xmlns:a16="http://schemas.microsoft.com/office/drawing/2014/main" id="{BE92184A-270A-B74C-8D65-BBA7FB017CA8}"/>
                </a:ext>
              </a:extLst>
            </p:cNvPr>
            <p:cNvSpPr/>
            <p:nvPr/>
          </p:nvSpPr>
          <p:spPr>
            <a:xfrm rot="10800000">
              <a:off x="1274155" y="2372814"/>
              <a:ext cx="465936" cy="211237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latin typeface="Avenir Book"/>
              </a:endParaRPr>
            </a:p>
          </p:txBody>
        </p:sp>
        <p:sp>
          <p:nvSpPr>
            <p:cNvPr id="39" name="TextBox 38">
              <a:extLst>
                <a:ext uri="{FF2B5EF4-FFF2-40B4-BE49-F238E27FC236}">
                  <a16:creationId xmlns:a16="http://schemas.microsoft.com/office/drawing/2014/main" id="{99A1AA4B-BAFA-F448-9171-FFA277E7AE12}"/>
                </a:ext>
              </a:extLst>
            </p:cNvPr>
            <p:cNvSpPr txBox="1"/>
            <p:nvPr/>
          </p:nvSpPr>
          <p:spPr>
            <a:xfrm rot="16200000">
              <a:off x="499273" y="3167389"/>
              <a:ext cx="990977" cy="523220"/>
            </a:xfrm>
            <a:prstGeom prst="rect">
              <a:avLst/>
            </a:prstGeom>
            <a:noFill/>
          </p:spPr>
          <p:txBody>
            <a:bodyPr wrap="none" rtlCol="0">
              <a:spAutoFit/>
            </a:bodyPr>
            <a:lstStyle/>
            <a:p>
              <a:r>
                <a:rPr lang="en-US" sz="2800" dirty="0">
                  <a:solidFill>
                    <a:srgbClr val="36BCDE"/>
                  </a:solidFill>
                  <a:latin typeface="Avenir Book"/>
                  <a:ea typeface="Avenir Book" charset="0"/>
                  <a:cs typeface="Avenir Book" charset="0"/>
                </a:rPr>
                <a:t>PUSH</a:t>
              </a:r>
            </a:p>
          </p:txBody>
        </p:sp>
        <p:sp>
          <p:nvSpPr>
            <p:cNvPr id="40" name="TextBox 39">
              <a:extLst>
                <a:ext uri="{FF2B5EF4-FFF2-40B4-BE49-F238E27FC236}">
                  <a16:creationId xmlns:a16="http://schemas.microsoft.com/office/drawing/2014/main" id="{23A35A2D-250A-2B4E-B683-B80769072F3D}"/>
                </a:ext>
              </a:extLst>
            </p:cNvPr>
            <p:cNvSpPr txBox="1"/>
            <p:nvPr/>
          </p:nvSpPr>
          <p:spPr>
            <a:xfrm rot="5400000">
              <a:off x="10746358" y="3167388"/>
              <a:ext cx="856325" cy="523220"/>
            </a:xfrm>
            <a:prstGeom prst="rect">
              <a:avLst/>
            </a:prstGeom>
            <a:noFill/>
          </p:spPr>
          <p:txBody>
            <a:bodyPr wrap="none" rtlCol="0">
              <a:spAutoFit/>
            </a:bodyPr>
            <a:lstStyle/>
            <a:p>
              <a:r>
                <a:rPr lang="en-US" sz="2800" dirty="0">
                  <a:solidFill>
                    <a:srgbClr val="36BCDE"/>
                  </a:solidFill>
                  <a:latin typeface="Avenir Book"/>
                  <a:ea typeface="Avenir Book" charset="0"/>
                  <a:cs typeface="Avenir Book" charset="0"/>
                </a:rPr>
                <a:t>PULL</a:t>
              </a:r>
            </a:p>
          </p:txBody>
        </p:sp>
        <p:sp>
          <p:nvSpPr>
            <p:cNvPr id="41" name="TextBox 40">
              <a:extLst>
                <a:ext uri="{FF2B5EF4-FFF2-40B4-BE49-F238E27FC236}">
                  <a16:creationId xmlns:a16="http://schemas.microsoft.com/office/drawing/2014/main" id="{35D638EA-E0C2-E74D-85A3-A1235040EF56}"/>
                </a:ext>
              </a:extLst>
            </p:cNvPr>
            <p:cNvSpPr txBox="1"/>
            <p:nvPr/>
          </p:nvSpPr>
          <p:spPr>
            <a:xfrm>
              <a:off x="1654586" y="4737212"/>
              <a:ext cx="2345111" cy="707886"/>
            </a:xfrm>
            <a:prstGeom prst="rect">
              <a:avLst/>
            </a:prstGeom>
            <a:noFill/>
          </p:spPr>
          <p:txBody>
            <a:bodyPr wrap="square" rtlCol="0">
              <a:spAutoFit/>
            </a:bodyPr>
            <a:lstStyle/>
            <a:p>
              <a:pPr algn="ctr"/>
              <a:r>
                <a:rPr lang="en-GB" sz="2000" dirty="0">
                  <a:solidFill>
                    <a:schemeClr val="tx1">
                      <a:lumMod val="75000"/>
                      <a:lumOff val="25000"/>
                    </a:schemeClr>
                  </a:solidFill>
                  <a:latin typeface="Avenir Book"/>
                  <a:ea typeface="Avenir Book" charset="0"/>
                  <a:cs typeface="Avenir Book" charset="0"/>
                </a:rPr>
                <a:t>PUSH</a:t>
              </a:r>
            </a:p>
            <a:p>
              <a:pPr algn="ctr"/>
              <a:r>
                <a:rPr lang="en-GB" sz="2000" dirty="0">
                  <a:solidFill>
                    <a:schemeClr val="tx1">
                      <a:lumMod val="75000"/>
                      <a:lumOff val="25000"/>
                    </a:schemeClr>
                  </a:solidFill>
                  <a:latin typeface="Avenir Book"/>
                  <a:ea typeface="Avenir Book" charset="0"/>
                  <a:cs typeface="Avenir Book" charset="0"/>
                </a:rPr>
                <a:t>the solution</a:t>
              </a:r>
            </a:p>
          </p:txBody>
        </p:sp>
        <p:sp>
          <p:nvSpPr>
            <p:cNvPr id="42" name="TextBox 41">
              <a:extLst>
                <a:ext uri="{FF2B5EF4-FFF2-40B4-BE49-F238E27FC236}">
                  <a16:creationId xmlns:a16="http://schemas.microsoft.com/office/drawing/2014/main" id="{5298583D-CD01-D646-9308-469C01EDFA27}"/>
                </a:ext>
              </a:extLst>
            </p:cNvPr>
            <p:cNvSpPr txBox="1"/>
            <p:nvPr/>
          </p:nvSpPr>
          <p:spPr>
            <a:xfrm>
              <a:off x="8032349" y="4737212"/>
              <a:ext cx="2664492" cy="707886"/>
            </a:xfrm>
            <a:prstGeom prst="rect">
              <a:avLst/>
            </a:prstGeom>
            <a:noFill/>
          </p:spPr>
          <p:txBody>
            <a:bodyPr wrap="square" rtlCol="0">
              <a:spAutoFit/>
            </a:bodyPr>
            <a:lstStyle/>
            <a:p>
              <a:pPr algn="ctr"/>
              <a:r>
                <a:rPr lang="en-GB" sz="2000" dirty="0">
                  <a:solidFill>
                    <a:schemeClr val="tx1">
                      <a:lumMod val="75000"/>
                      <a:lumOff val="25000"/>
                    </a:schemeClr>
                  </a:solidFill>
                  <a:latin typeface="Avenir Book"/>
                  <a:ea typeface="Avenir Book" charset="0"/>
                  <a:cs typeface="Avenir Book" charset="0"/>
                </a:rPr>
                <a:t>PULL</a:t>
              </a:r>
            </a:p>
            <a:p>
              <a:pPr algn="ctr"/>
              <a:r>
                <a:rPr lang="en-GB" sz="2000" dirty="0">
                  <a:solidFill>
                    <a:schemeClr val="tx1">
                      <a:lumMod val="75000"/>
                      <a:lumOff val="25000"/>
                    </a:schemeClr>
                  </a:solidFill>
                  <a:latin typeface="Avenir Book"/>
                  <a:ea typeface="Avenir Book" charset="0"/>
                  <a:cs typeface="Avenir Book" charset="0"/>
                </a:rPr>
                <a:t>the solution</a:t>
              </a:r>
            </a:p>
          </p:txBody>
        </p:sp>
      </p:grpSp>
      <p:sp>
        <p:nvSpPr>
          <p:cNvPr id="3" name="Text Placeholder 2">
            <a:extLst>
              <a:ext uri="{FF2B5EF4-FFF2-40B4-BE49-F238E27FC236}">
                <a16:creationId xmlns:a16="http://schemas.microsoft.com/office/drawing/2014/main" id="{15CDFAF4-3E46-F74C-B30F-B6ACE0EBDC7E}"/>
              </a:ext>
            </a:extLst>
          </p:cNvPr>
          <p:cNvSpPr>
            <a:spLocks noGrp="1"/>
          </p:cNvSpPr>
          <p:nvPr>
            <p:ph type="body" sz="quarter" idx="10"/>
          </p:nvPr>
        </p:nvSpPr>
        <p:spPr/>
        <p:txBody>
          <a:bodyPr/>
          <a:lstStyle/>
          <a:p>
            <a:r>
              <a:rPr lang="en-US" dirty="0"/>
              <a:t>Expanding your preference</a:t>
            </a:r>
          </a:p>
        </p:txBody>
      </p:sp>
    </p:spTree>
    <p:extLst>
      <p:ext uri="{BB962C8B-B14F-4D97-AF65-F5344CB8AC3E}">
        <p14:creationId xmlns:p14="http://schemas.microsoft.com/office/powerpoint/2010/main" val="326649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Avenir Book"/>
            </a:endParaRPr>
          </a:p>
        </p:txBody>
      </p:sp>
      <p:pic>
        <p:nvPicPr>
          <p:cNvPr id="10" name="Picture 9" descr="maze.pdf">
            <a:extLst>
              <a:ext uri="{FF2B5EF4-FFF2-40B4-BE49-F238E27FC236}">
                <a16:creationId xmlns:a16="http://schemas.microsoft.com/office/drawing/2014/main" id="{CAEC7208-6A59-F346-AFF4-6BBDCE8D7E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3534" y="1637891"/>
            <a:ext cx="4144933" cy="4144933"/>
          </a:xfrm>
          <a:prstGeom prst="rect">
            <a:avLst/>
          </a:prstGeom>
        </p:spPr>
      </p:pic>
      <p:sp>
        <p:nvSpPr>
          <p:cNvPr id="12" name="Title 1">
            <a:extLst>
              <a:ext uri="{FF2B5EF4-FFF2-40B4-BE49-F238E27FC236}">
                <a16:creationId xmlns:a16="http://schemas.microsoft.com/office/drawing/2014/main" id="{30D6A061-36B2-C14B-AABA-9DE7CA785577}"/>
              </a:ext>
            </a:extLst>
          </p:cNvPr>
          <p:cNvSpPr txBox="1">
            <a:spLocks/>
          </p:cNvSpPr>
          <p:nvPr/>
        </p:nvSpPr>
        <p:spPr>
          <a:xfrm>
            <a:off x="8201947" y="5294313"/>
            <a:ext cx="3318699" cy="407990"/>
          </a:xfrm>
          <a:prstGeom prst="rect">
            <a:avLst/>
          </a:prstGeom>
        </p:spPr>
        <p:txBody>
          <a:bodyPr vert="horz" lIns="0" tIns="0" rIns="0" bIns="0" rtlCol="0" anchor="ctr">
            <a:noAutofit/>
          </a:bodyPr>
          <a:lstStyle>
            <a:lvl1pPr algn="l" defTabSz="914400" rtl="0" eaLnBrk="1" latinLnBrk="0" hangingPunct="1">
              <a:spcBef>
                <a:spcPct val="0"/>
              </a:spcBef>
              <a:buNone/>
              <a:defRPr sz="1400" kern="1200">
                <a:solidFill>
                  <a:schemeClr val="tx1"/>
                </a:solidFill>
                <a:latin typeface="Arial" pitchFamily="34" charset="0"/>
                <a:ea typeface="+mj-ea"/>
                <a:cs typeface="Arial" pitchFamily="34" charset="0"/>
              </a:defRPr>
            </a:lvl1pPr>
          </a:lstStyle>
          <a:p>
            <a:pPr>
              <a:lnSpc>
                <a:spcPct val="80000"/>
              </a:lnSpc>
            </a:pPr>
            <a:r>
              <a:rPr lang="en-GB" sz="2400" spc="-107">
                <a:latin typeface="Avenir Book"/>
                <a:ea typeface="Avenir Book" charset="0"/>
                <a:cs typeface="Avenir Book" charset="0"/>
              </a:rPr>
              <a:t>Where do you want to be? </a:t>
            </a:r>
          </a:p>
        </p:txBody>
      </p:sp>
      <p:sp>
        <p:nvSpPr>
          <p:cNvPr id="13" name="Title 1">
            <a:extLst>
              <a:ext uri="{FF2B5EF4-FFF2-40B4-BE49-F238E27FC236}">
                <a16:creationId xmlns:a16="http://schemas.microsoft.com/office/drawing/2014/main" id="{4067020B-D823-E44F-893B-19360968E277}"/>
              </a:ext>
            </a:extLst>
          </p:cNvPr>
          <p:cNvSpPr txBox="1">
            <a:spLocks/>
          </p:cNvSpPr>
          <p:nvPr/>
        </p:nvSpPr>
        <p:spPr>
          <a:xfrm>
            <a:off x="1423798" y="1878212"/>
            <a:ext cx="2566256" cy="368714"/>
          </a:xfrm>
          <a:prstGeom prst="rect">
            <a:avLst/>
          </a:prstGeom>
        </p:spPr>
        <p:txBody>
          <a:bodyPr vert="horz" lIns="0" tIns="0" rIns="0" bIns="0" rtlCol="0" anchor="ctr">
            <a:noAutofit/>
          </a:bodyPr>
          <a:lstStyle>
            <a:lvl1pPr algn="l" defTabSz="914400" rtl="0" eaLnBrk="1" latinLnBrk="0" hangingPunct="1">
              <a:spcBef>
                <a:spcPct val="0"/>
              </a:spcBef>
              <a:buNone/>
              <a:defRPr sz="1400" kern="1200">
                <a:solidFill>
                  <a:schemeClr val="tx1"/>
                </a:solidFill>
                <a:latin typeface="Arial" pitchFamily="34" charset="0"/>
                <a:ea typeface="+mj-ea"/>
                <a:cs typeface="Arial" pitchFamily="34" charset="0"/>
              </a:defRPr>
            </a:lvl1pPr>
          </a:lstStyle>
          <a:p>
            <a:pPr algn="r">
              <a:lnSpc>
                <a:spcPct val="80000"/>
              </a:lnSpc>
            </a:pPr>
            <a:r>
              <a:rPr lang="en-GB" sz="2400" spc="-107">
                <a:solidFill>
                  <a:schemeClr val="tx1">
                    <a:lumMod val="75000"/>
                    <a:lumOff val="25000"/>
                  </a:schemeClr>
                </a:solidFill>
                <a:latin typeface="Avenir Book"/>
                <a:ea typeface="Avenir Book" charset="0"/>
                <a:cs typeface="Avenir Book" charset="0"/>
              </a:rPr>
              <a:t>Where are you now? </a:t>
            </a:r>
          </a:p>
        </p:txBody>
      </p:sp>
      <p:sp>
        <p:nvSpPr>
          <p:cNvPr id="14" name="TextBox 13">
            <a:extLst>
              <a:ext uri="{FF2B5EF4-FFF2-40B4-BE49-F238E27FC236}">
                <a16:creationId xmlns:a16="http://schemas.microsoft.com/office/drawing/2014/main" id="{4C169239-2AB1-BC4B-8198-67D513FB30BC}"/>
              </a:ext>
            </a:extLst>
          </p:cNvPr>
          <p:cNvSpPr txBox="1"/>
          <p:nvPr/>
        </p:nvSpPr>
        <p:spPr>
          <a:xfrm>
            <a:off x="4250062" y="3321320"/>
            <a:ext cx="3691875" cy="1200329"/>
          </a:xfrm>
          <a:prstGeom prst="rect">
            <a:avLst/>
          </a:prstGeom>
          <a:noFill/>
        </p:spPr>
        <p:txBody>
          <a:bodyPr wrap="square" rtlCol="0">
            <a:spAutoFit/>
          </a:bodyPr>
          <a:lstStyle/>
          <a:p>
            <a:pPr algn="ctr"/>
            <a:r>
              <a:rPr lang="en-US" sz="7200">
                <a:solidFill>
                  <a:srgbClr val="36BCDE"/>
                </a:solidFill>
                <a:latin typeface="Avenir Book"/>
                <a:ea typeface="Avenir Book" charset="0"/>
                <a:cs typeface="Avenir Book" charset="0"/>
              </a:rPr>
              <a:t>How?</a:t>
            </a:r>
          </a:p>
        </p:txBody>
      </p:sp>
      <p:sp>
        <p:nvSpPr>
          <p:cNvPr id="3" name="Text Placeholder 2">
            <a:extLst>
              <a:ext uri="{FF2B5EF4-FFF2-40B4-BE49-F238E27FC236}">
                <a16:creationId xmlns:a16="http://schemas.microsoft.com/office/drawing/2014/main" id="{704AA5E2-E081-D84E-9D66-2BA5825A8988}"/>
              </a:ext>
            </a:extLst>
          </p:cNvPr>
          <p:cNvSpPr>
            <a:spLocks noGrp="1"/>
          </p:cNvSpPr>
          <p:nvPr>
            <p:ph type="body" sz="quarter" idx="10"/>
          </p:nvPr>
        </p:nvSpPr>
        <p:spPr>
          <a:xfrm>
            <a:off x="749862" y="498976"/>
            <a:ext cx="9603960" cy="480479"/>
          </a:xfrm>
        </p:spPr>
        <p:txBody>
          <a:bodyPr/>
          <a:lstStyle/>
          <a:p>
            <a:r>
              <a:rPr lang="en-US" dirty="0"/>
              <a:t>Fundamentals of coaching and mentoring</a:t>
            </a:r>
          </a:p>
        </p:txBody>
      </p:sp>
    </p:spTree>
    <p:extLst>
      <p:ext uri="{BB962C8B-B14F-4D97-AF65-F5344CB8AC3E}">
        <p14:creationId xmlns:p14="http://schemas.microsoft.com/office/powerpoint/2010/main" val="401693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3300884" y="3005271"/>
            <a:ext cx="5610329" cy="767133"/>
          </a:xfrm>
          <a:prstGeom prst="rect">
            <a:avLst/>
          </a:prstGeom>
          <a:noFill/>
        </p:spPr>
        <p:txBody>
          <a:bodyPr wrap="square" rtlCol="0">
            <a:spAutoFit/>
          </a:bodyPr>
          <a:lstStyle/>
          <a:p>
            <a:pPr algn="ctr">
              <a:lnSpc>
                <a:spcPct val="150000"/>
              </a:lnSpc>
            </a:pPr>
            <a:r>
              <a:rPr lang="en-ID" sz="3200" dirty="0">
                <a:latin typeface="Avenir Book"/>
                <a:ea typeface="Lato" panose="020F0502020204030203" pitchFamily="34" charset="0"/>
                <a:cs typeface="Lato" panose="020F0502020204030203" pitchFamily="34" charset="0"/>
              </a:rPr>
              <a:t>Getting started</a:t>
            </a:r>
          </a:p>
        </p:txBody>
      </p:sp>
    </p:spTree>
    <p:extLst>
      <p:ext uri="{BB962C8B-B14F-4D97-AF65-F5344CB8AC3E}">
        <p14:creationId xmlns:p14="http://schemas.microsoft.com/office/powerpoint/2010/main" val="414334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210108-7E51-BD4A-8611-A2F67CFBBA60}"/>
              </a:ext>
            </a:extLst>
          </p:cNvPr>
          <p:cNvPicPr>
            <a:picLocks noChangeAspect="1"/>
          </p:cNvPicPr>
          <p:nvPr/>
        </p:nvPicPr>
        <p:blipFill rotWithShape="1">
          <a:blip r:embed="rId3"/>
          <a:srcRect t="8563"/>
          <a:stretch/>
        </p:blipFill>
        <p:spPr>
          <a:xfrm>
            <a:off x="1315379" y="1479482"/>
            <a:ext cx="3195661" cy="4559565"/>
          </a:xfrm>
          <a:prstGeom prst="rect">
            <a:avLst/>
          </a:prstGeom>
          <a:ln>
            <a:solidFill>
              <a:schemeClr val="bg1">
                <a:lumMod val="50000"/>
              </a:schemeClr>
            </a:solidFill>
          </a:ln>
        </p:spPr>
      </p:pic>
      <p:sp>
        <p:nvSpPr>
          <p:cNvPr id="2" name="Text Placeholder 1">
            <a:extLst>
              <a:ext uri="{FF2B5EF4-FFF2-40B4-BE49-F238E27FC236}">
                <a16:creationId xmlns:a16="http://schemas.microsoft.com/office/drawing/2014/main" id="{366BAAF8-F894-D74E-9B62-44504BDD9E0E}"/>
              </a:ext>
            </a:extLst>
          </p:cNvPr>
          <p:cNvSpPr>
            <a:spLocks noGrp="1"/>
          </p:cNvSpPr>
          <p:nvPr>
            <p:ph type="body" sz="quarter" idx="10"/>
          </p:nvPr>
        </p:nvSpPr>
        <p:spPr/>
        <p:txBody>
          <a:bodyPr/>
          <a:lstStyle/>
          <a:p>
            <a:r>
              <a:rPr lang="en-US" dirty="0"/>
              <a:t>Everyone completes their registration</a:t>
            </a:r>
          </a:p>
        </p:txBody>
      </p:sp>
      <p:sp>
        <p:nvSpPr>
          <p:cNvPr id="3" name="TextBox 2">
            <a:extLst>
              <a:ext uri="{FF2B5EF4-FFF2-40B4-BE49-F238E27FC236}">
                <a16:creationId xmlns:a16="http://schemas.microsoft.com/office/drawing/2014/main" id="{D2CD455F-BEE2-924B-9531-355DE710F031}"/>
              </a:ext>
            </a:extLst>
          </p:cNvPr>
          <p:cNvSpPr txBox="1"/>
          <p:nvPr/>
        </p:nvSpPr>
        <p:spPr>
          <a:xfrm>
            <a:off x="5510786" y="2492957"/>
            <a:ext cx="5925310" cy="2532616"/>
          </a:xfrm>
          <a:prstGeom prst="rect">
            <a:avLst/>
          </a:prstGeom>
          <a:noFill/>
        </p:spPr>
        <p:txBody>
          <a:bodyPr wrap="square" rtlCol="0">
            <a:spAutoFit/>
          </a:bodyPr>
          <a:lstStyle/>
          <a:p>
            <a:pPr>
              <a:lnSpc>
                <a:spcPct val="150000"/>
              </a:lnSpc>
            </a:pPr>
            <a:r>
              <a:rPr lang="en-US" dirty="0">
                <a:latin typeface="Century Gothic" panose="020B0502020202020204" pitchFamily="34" charset="0"/>
              </a:rPr>
              <a:t>You will get a confirmation when you talent has completed their reg showing their:</a:t>
            </a:r>
          </a:p>
          <a:p>
            <a:pPr>
              <a:lnSpc>
                <a:spcPct val="150000"/>
              </a:lnSpc>
            </a:pPr>
            <a:endParaRPr lang="en-US" dirty="0">
              <a:latin typeface="Century Gothic" panose="020B0502020202020204" pitchFamily="34" charset="0"/>
            </a:endParaRPr>
          </a:p>
          <a:p>
            <a:pPr marL="285750" indent="-285750">
              <a:lnSpc>
                <a:spcPct val="150000"/>
              </a:lnSpc>
              <a:buFont typeface="Arial" panose="020B0604020202020204" pitchFamily="34" charset="0"/>
              <a:buChar char="•"/>
            </a:pPr>
            <a:r>
              <a:rPr lang="en-US" dirty="0">
                <a:solidFill>
                  <a:srgbClr val="36BCDE"/>
                </a:solidFill>
                <a:latin typeface="Century Gothic" panose="020B0502020202020204" pitchFamily="34" charset="0"/>
              </a:rPr>
              <a:t>Wellbeing</a:t>
            </a:r>
          </a:p>
          <a:p>
            <a:pPr marL="285750" indent="-285750">
              <a:lnSpc>
                <a:spcPct val="150000"/>
              </a:lnSpc>
              <a:buFont typeface="Arial" panose="020B0604020202020204" pitchFamily="34" charset="0"/>
              <a:buChar char="•"/>
            </a:pPr>
            <a:r>
              <a:rPr lang="en-US" dirty="0">
                <a:solidFill>
                  <a:srgbClr val="36BCDE"/>
                </a:solidFill>
                <a:latin typeface="Century Gothic" panose="020B0502020202020204" pitchFamily="34" charset="0"/>
              </a:rPr>
              <a:t>Blend elements and definitions (key drivers)</a:t>
            </a:r>
          </a:p>
          <a:p>
            <a:pPr marL="285750" indent="-285750">
              <a:lnSpc>
                <a:spcPct val="150000"/>
              </a:lnSpc>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29862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E2FEFAC-9537-3441-96C6-3BB66DB9555A}"/>
              </a:ext>
            </a:extLst>
          </p:cNvPr>
          <p:cNvGrpSpPr/>
          <p:nvPr/>
        </p:nvGrpSpPr>
        <p:grpSpPr>
          <a:xfrm>
            <a:off x="2753848" y="1586523"/>
            <a:ext cx="6296367" cy="4480529"/>
            <a:chOff x="2753848" y="1586523"/>
            <a:chExt cx="6296367" cy="4480529"/>
          </a:xfrm>
        </p:grpSpPr>
        <p:pic>
          <p:nvPicPr>
            <p:cNvPr id="9" name="Picture 8">
              <a:extLst>
                <a:ext uri="{FF2B5EF4-FFF2-40B4-BE49-F238E27FC236}">
                  <a16:creationId xmlns:a16="http://schemas.microsoft.com/office/drawing/2014/main" id="{02EB6F2A-1770-BC4E-8126-953629939E19}"/>
                </a:ext>
              </a:extLst>
            </p:cNvPr>
            <p:cNvPicPr>
              <a:picLocks noChangeAspect="1"/>
            </p:cNvPicPr>
            <p:nvPr/>
          </p:nvPicPr>
          <p:blipFill rotWithShape="1">
            <a:blip r:embed="rId3"/>
            <a:srcRect l="19041" t="-1" r="18823" b="-2317"/>
            <a:stretch/>
          </p:blipFill>
          <p:spPr>
            <a:xfrm rot="5400000">
              <a:off x="3661767" y="678604"/>
              <a:ext cx="4480529" cy="6296367"/>
            </a:xfrm>
            <a:prstGeom prst="rect">
              <a:avLst/>
            </a:prstGeom>
          </p:spPr>
        </p:pic>
        <p:pic>
          <p:nvPicPr>
            <p:cNvPr id="14" name="Picture 13">
              <a:extLst>
                <a:ext uri="{FF2B5EF4-FFF2-40B4-BE49-F238E27FC236}">
                  <a16:creationId xmlns:a16="http://schemas.microsoft.com/office/drawing/2014/main" id="{E0C79AB4-845E-4A49-BCB5-F2FAB3C1A633}"/>
                </a:ext>
              </a:extLst>
            </p:cNvPr>
            <p:cNvPicPr>
              <a:picLocks noChangeAspect="1"/>
            </p:cNvPicPr>
            <p:nvPr/>
          </p:nvPicPr>
          <p:blipFill rotWithShape="1">
            <a:blip r:embed="rId4"/>
            <a:srcRect l="5814" r="6306"/>
            <a:stretch/>
          </p:blipFill>
          <p:spPr>
            <a:xfrm>
              <a:off x="3072384" y="1781666"/>
              <a:ext cx="5791200" cy="4100298"/>
            </a:xfrm>
            <a:prstGeom prst="rect">
              <a:avLst/>
            </a:prstGeom>
          </p:spPr>
        </p:pic>
      </p:grpSp>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4" name="Text Placeholder 3">
            <a:extLst>
              <a:ext uri="{FF2B5EF4-FFF2-40B4-BE49-F238E27FC236}">
                <a16:creationId xmlns:a16="http://schemas.microsoft.com/office/drawing/2014/main" id="{C8361BFD-CB7A-294C-9872-5651ACA268DF}"/>
              </a:ext>
            </a:extLst>
          </p:cNvPr>
          <p:cNvSpPr>
            <a:spLocks noGrp="1"/>
          </p:cNvSpPr>
          <p:nvPr>
            <p:ph type="body" sz="quarter" idx="10"/>
          </p:nvPr>
        </p:nvSpPr>
        <p:spPr/>
        <p:txBody>
          <a:bodyPr/>
          <a:lstStyle/>
          <a:p>
            <a:r>
              <a:rPr lang="en-US" dirty="0" err="1"/>
              <a:t>OpenBlend</a:t>
            </a:r>
            <a:r>
              <a:rPr lang="en-US" dirty="0"/>
              <a:t> session dashboard</a:t>
            </a:r>
          </a:p>
        </p:txBody>
      </p:sp>
      <p:pic>
        <p:nvPicPr>
          <p:cNvPr id="7" name="Picture 6" descr="A screenshot of a cell phone&#10;&#10;Description automatically generated">
            <a:extLst>
              <a:ext uri="{FF2B5EF4-FFF2-40B4-BE49-F238E27FC236}">
                <a16:creationId xmlns:a16="http://schemas.microsoft.com/office/drawing/2014/main" id="{0B6941C8-FD8C-4245-8B0F-3BF98E7442CA}"/>
              </a:ext>
            </a:extLst>
          </p:cNvPr>
          <p:cNvPicPr>
            <a:picLocks noChangeAspect="1"/>
          </p:cNvPicPr>
          <p:nvPr/>
        </p:nvPicPr>
        <p:blipFill rotWithShape="1">
          <a:blip r:embed="rId5"/>
          <a:srcRect l="6738" r="6003"/>
          <a:stretch/>
        </p:blipFill>
        <p:spPr>
          <a:xfrm>
            <a:off x="3141654" y="1747031"/>
            <a:ext cx="5655980" cy="4200917"/>
          </a:xfrm>
          <a:prstGeom prst="rect">
            <a:avLst/>
          </a:prstGeom>
        </p:spPr>
      </p:pic>
    </p:spTree>
    <p:extLst>
      <p:ext uri="{BB962C8B-B14F-4D97-AF65-F5344CB8AC3E}">
        <p14:creationId xmlns:p14="http://schemas.microsoft.com/office/powerpoint/2010/main" val="19773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378A80-27EF-3340-A94D-AB300D836AB7}"/>
              </a:ext>
            </a:extLst>
          </p:cNvPr>
          <p:cNvSpPr txBox="1"/>
          <p:nvPr/>
        </p:nvSpPr>
        <p:spPr>
          <a:xfrm>
            <a:off x="1330014" y="320257"/>
            <a:ext cx="5676900" cy="761491"/>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Agenda</a:t>
            </a:r>
          </a:p>
        </p:txBody>
      </p:sp>
      <p:sp>
        <p:nvSpPr>
          <p:cNvPr id="12" name="TextBox 11">
            <a:extLst>
              <a:ext uri="{FF2B5EF4-FFF2-40B4-BE49-F238E27FC236}">
                <a16:creationId xmlns:a16="http://schemas.microsoft.com/office/drawing/2014/main" id="{9F2F60E7-2DF1-A546-B1E4-0FD9BCC5E45F}"/>
              </a:ext>
            </a:extLst>
          </p:cNvPr>
          <p:cNvSpPr txBox="1"/>
          <p:nvPr/>
        </p:nvSpPr>
        <p:spPr>
          <a:xfrm>
            <a:off x="1219348" y="1739875"/>
            <a:ext cx="7518564" cy="3708708"/>
          </a:xfrm>
          <a:prstGeom prst="rect">
            <a:avLst/>
          </a:prstGeom>
          <a:noFill/>
        </p:spPr>
        <p:txBody>
          <a:bodyPr wrap="square" rtlCol="0" anchor="t">
            <a:spAutoFit/>
          </a:bodyPr>
          <a:lstStyle/>
          <a:p>
            <a:endParaRPr lang="en-US" sz="17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What is </a:t>
            </a:r>
            <a:r>
              <a:rPr lang="en-US" sz="1700" dirty="0" err="1">
                <a:solidFill>
                  <a:schemeClr val="tx1">
                    <a:lumMod val="75000"/>
                    <a:lumOff val="25000"/>
                  </a:schemeClr>
                </a:solidFill>
                <a:latin typeface="Century Gothic" panose="020B0502020202020204" pitchFamily="34" charset="0"/>
              </a:rPr>
              <a:t>OpenBlend</a:t>
            </a:r>
            <a:r>
              <a:rPr lang="en-US" sz="1700" dirty="0">
                <a:solidFill>
                  <a:schemeClr val="tx1">
                    <a:lumMod val="75000"/>
                    <a:lumOff val="25000"/>
                  </a:schemeClr>
                </a:solidFill>
                <a:latin typeface="Century Gothic" panose="020B0502020202020204" pitchFamily="34" charset="0"/>
              </a:rPr>
              <a:t>?</a:t>
            </a:r>
          </a:p>
          <a:p>
            <a:pPr marL="285750" indent="-285750">
              <a:buFont typeface="Arial" panose="020B0604020202020204" pitchFamily="34" charset="0"/>
              <a:buChar char="•"/>
            </a:pPr>
            <a:endParaRPr lang="en-US" sz="17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What is people </a:t>
            </a:r>
            <a:r>
              <a:rPr lang="en-US" sz="1700" dirty="0" err="1">
                <a:solidFill>
                  <a:schemeClr val="tx1">
                    <a:lumMod val="75000"/>
                    <a:lumOff val="25000"/>
                  </a:schemeClr>
                </a:solidFill>
                <a:latin typeface="Century Gothic" panose="020B0502020202020204" pitchFamily="34" charset="0"/>
              </a:rPr>
              <a:t>centred</a:t>
            </a:r>
            <a:r>
              <a:rPr lang="en-US" sz="1700" dirty="0">
                <a:solidFill>
                  <a:schemeClr val="tx1">
                    <a:lumMod val="75000"/>
                    <a:lumOff val="25000"/>
                  </a:schemeClr>
                </a:solidFill>
                <a:latin typeface="Century Gothic" panose="020B0502020202020204" pitchFamily="34" charset="0"/>
              </a:rPr>
              <a:t> performance?</a:t>
            </a:r>
          </a:p>
          <a:p>
            <a:pPr marL="285750" indent="-285750">
              <a:buFont typeface="Arial" panose="020B0604020202020204" pitchFamily="34" charset="0"/>
              <a:buChar char="•"/>
            </a:pPr>
            <a:endParaRPr lang="en-US" sz="17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A coaching mindset</a:t>
            </a:r>
          </a:p>
          <a:p>
            <a:endParaRPr lang="en-US" sz="17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Product features with their coaching frameworks</a:t>
            </a:r>
          </a:p>
          <a:p>
            <a:pPr marL="742950" lvl="1"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Objectives</a:t>
            </a:r>
          </a:p>
          <a:p>
            <a:pPr marL="742950" lvl="1"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Blend</a:t>
            </a:r>
          </a:p>
          <a:p>
            <a:pPr marL="742950" lvl="1"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Wellbeing</a:t>
            </a:r>
          </a:p>
          <a:p>
            <a:pPr marL="742950" lvl="1" indent="-285750">
              <a:buFont typeface="Arial" panose="020B0604020202020204" pitchFamily="34" charset="0"/>
              <a:buChar char="•"/>
            </a:pPr>
            <a:endParaRPr lang="en-US" sz="17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US" sz="1700" dirty="0">
                <a:solidFill>
                  <a:schemeClr val="tx1">
                    <a:lumMod val="75000"/>
                    <a:lumOff val="25000"/>
                  </a:schemeClr>
                </a:solidFill>
                <a:latin typeface="Century Gothic" panose="020B0502020202020204" pitchFamily="34" charset="0"/>
              </a:rPr>
              <a:t>Homework</a:t>
            </a:r>
          </a:p>
          <a:p>
            <a:r>
              <a:rPr lang="en-US" sz="1400" dirty="0">
                <a:solidFill>
                  <a:schemeClr val="tx1">
                    <a:lumMod val="75000"/>
                    <a:lumOff val="25000"/>
                  </a:schemeClr>
                </a:solidFill>
                <a:latin typeface="Century Gothic" panose="020B0502020202020204" pitchFamily="34" charset="0"/>
              </a:rPr>
              <a:t>   </a:t>
            </a:r>
          </a:p>
        </p:txBody>
      </p:sp>
      <p:pic>
        <p:nvPicPr>
          <p:cNvPr id="13" name="Graphic 12">
            <a:extLst>
              <a:ext uri="{FF2B5EF4-FFF2-40B4-BE49-F238E27FC236}">
                <a16:creationId xmlns:a16="http://schemas.microsoft.com/office/drawing/2014/main" id="{AA2CD363-B30E-4D98-AA0F-51042D951CA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68334" y="2460350"/>
            <a:ext cx="1452975" cy="1937300"/>
          </a:xfrm>
          <a:prstGeom prst="rect">
            <a:avLst/>
          </a:prstGeom>
        </p:spPr>
      </p:pic>
    </p:spTree>
    <p:extLst>
      <p:ext uri="{BB962C8B-B14F-4D97-AF65-F5344CB8AC3E}">
        <p14:creationId xmlns:p14="http://schemas.microsoft.com/office/powerpoint/2010/main" val="3124081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3300884" y="3005271"/>
            <a:ext cx="5610329" cy="767133"/>
          </a:xfrm>
          <a:prstGeom prst="rect">
            <a:avLst/>
          </a:prstGeom>
          <a:noFill/>
        </p:spPr>
        <p:txBody>
          <a:bodyPr wrap="square" rtlCol="0">
            <a:spAutoFit/>
          </a:bodyPr>
          <a:lstStyle/>
          <a:p>
            <a:pPr algn="ctr">
              <a:lnSpc>
                <a:spcPct val="150000"/>
              </a:lnSpc>
            </a:pPr>
            <a:r>
              <a:rPr lang="en-ID" sz="3200" dirty="0">
                <a:latin typeface="Avenir Book"/>
                <a:ea typeface="Lato" panose="020F0502020204030203" pitchFamily="34" charset="0"/>
                <a:cs typeface="Lato" panose="020F0502020204030203" pitchFamily="34" charset="0"/>
              </a:rPr>
              <a:t>GROW</a:t>
            </a:r>
          </a:p>
        </p:txBody>
      </p:sp>
    </p:spTree>
    <p:extLst>
      <p:ext uri="{BB962C8B-B14F-4D97-AF65-F5344CB8AC3E}">
        <p14:creationId xmlns:p14="http://schemas.microsoft.com/office/powerpoint/2010/main" val="249687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F1EDB-BE70-1549-B84A-95B71821A91F}"/>
              </a:ext>
            </a:extLst>
          </p:cNvPr>
          <p:cNvSpPr>
            <a:spLocks noGrp="1"/>
          </p:cNvSpPr>
          <p:nvPr>
            <p:ph type="body" sz="quarter" idx="10"/>
          </p:nvPr>
        </p:nvSpPr>
        <p:spPr/>
        <p:txBody>
          <a:bodyPr/>
          <a:lstStyle/>
          <a:p>
            <a:r>
              <a:rPr lang="en-US" dirty="0"/>
              <a:t>What is the GROW model</a:t>
            </a:r>
          </a:p>
        </p:txBody>
      </p:sp>
      <p:sp>
        <p:nvSpPr>
          <p:cNvPr id="15" name="TextBox 14">
            <a:extLst>
              <a:ext uri="{FF2B5EF4-FFF2-40B4-BE49-F238E27FC236}">
                <a16:creationId xmlns:a16="http://schemas.microsoft.com/office/drawing/2014/main" id="{E9AC1210-3488-A04D-AEC6-489D092047E5}"/>
              </a:ext>
            </a:extLst>
          </p:cNvPr>
          <p:cNvSpPr txBox="1"/>
          <p:nvPr/>
        </p:nvSpPr>
        <p:spPr>
          <a:xfrm>
            <a:off x="1019175" y="1673931"/>
            <a:ext cx="6443331" cy="4072910"/>
          </a:xfrm>
          <a:prstGeom prst="rect">
            <a:avLst/>
          </a:prstGeom>
          <a:noFill/>
        </p:spPr>
        <p:txBody>
          <a:bodyPr wrap="square" rtlCol="0">
            <a:spAutoFit/>
          </a:bodyPr>
          <a:lstStyle/>
          <a:p>
            <a:pPr>
              <a:lnSpc>
                <a:spcPct val="150000"/>
              </a:lnSpc>
            </a:pPr>
            <a:r>
              <a:rPr lang="en-GB" sz="2400" b="1" dirty="0">
                <a:solidFill>
                  <a:srgbClr val="36BCDE"/>
                </a:solidFill>
                <a:latin typeface="Avenir Black" panose="02000503020000020003" pitchFamily="2" charset="0"/>
                <a:ea typeface="Avenir Book" charset="0"/>
                <a:cs typeface="Avenir Book" charset="0"/>
              </a:rPr>
              <a:t>GROW</a:t>
            </a:r>
            <a:r>
              <a:rPr lang="en-GB" b="1" dirty="0">
                <a:solidFill>
                  <a:srgbClr val="36BCDE"/>
                </a:solidFill>
                <a:latin typeface="Avenir Black" panose="02000503020000020003" pitchFamily="2" charset="0"/>
                <a:ea typeface="Avenir Book" charset="0"/>
                <a:cs typeface="Avenir Book" charset="0"/>
              </a:rPr>
              <a:t> </a:t>
            </a:r>
            <a:r>
              <a:rPr lang="en-GB" dirty="0">
                <a:solidFill>
                  <a:schemeClr val="tx1">
                    <a:lumMod val="75000"/>
                    <a:lumOff val="25000"/>
                  </a:schemeClr>
                </a:solidFill>
                <a:latin typeface="Avenir Book"/>
                <a:ea typeface="Avenir Book" charset="0"/>
                <a:cs typeface="Avenir Book" charset="0"/>
              </a:rPr>
              <a:t>is acknowledged as the most popular ‘manager as coach’ model globally</a:t>
            </a:r>
          </a:p>
          <a:p>
            <a:pPr marL="742950" lvl="1" indent="-285750">
              <a:lnSpc>
                <a:spcPct val="150000"/>
              </a:lnSpc>
              <a:buFont typeface="Arial" panose="020B0604020202020204" pitchFamily="34" charset="0"/>
              <a:buChar char="•"/>
            </a:pPr>
            <a:r>
              <a:rPr lang="en-GB" dirty="0">
                <a:solidFill>
                  <a:schemeClr val="tx1">
                    <a:lumMod val="75000"/>
                    <a:lumOff val="25000"/>
                  </a:schemeClr>
                </a:solidFill>
                <a:latin typeface="Avenir Book"/>
                <a:ea typeface="Avenir Book" charset="0"/>
                <a:cs typeface="Avenir Book" charset="0"/>
              </a:rPr>
              <a:t>Problem solving</a:t>
            </a:r>
          </a:p>
          <a:p>
            <a:pPr marL="742950" lvl="1" indent="-285750">
              <a:lnSpc>
                <a:spcPct val="150000"/>
              </a:lnSpc>
              <a:buFont typeface="Arial" panose="020B0604020202020204" pitchFamily="34" charset="0"/>
              <a:buChar char="•"/>
            </a:pPr>
            <a:r>
              <a:rPr lang="en-GB" dirty="0">
                <a:solidFill>
                  <a:schemeClr val="tx1">
                    <a:lumMod val="75000"/>
                    <a:lumOff val="25000"/>
                  </a:schemeClr>
                </a:solidFill>
                <a:latin typeface="Avenir Book"/>
                <a:ea typeface="Avenir Book" charset="0"/>
                <a:cs typeface="Avenir Book" charset="0"/>
              </a:rPr>
              <a:t>Goal setting </a:t>
            </a:r>
          </a:p>
          <a:p>
            <a:pPr marL="742950" lvl="1" indent="-285750">
              <a:lnSpc>
                <a:spcPct val="150000"/>
              </a:lnSpc>
              <a:buFont typeface="Arial" panose="020B0604020202020204" pitchFamily="34" charset="0"/>
              <a:buChar char="•"/>
            </a:pPr>
            <a:r>
              <a:rPr lang="en-GB" dirty="0">
                <a:solidFill>
                  <a:schemeClr val="tx1">
                    <a:lumMod val="75000"/>
                    <a:lumOff val="25000"/>
                  </a:schemeClr>
                </a:solidFill>
                <a:latin typeface="Avenir Book"/>
                <a:ea typeface="Avenir Book" charset="0"/>
                <a:cs typeface="Avenir Book" charset="0"/>
              </a:rPr>
              <a:t>Performance improvement</a:t>
            </a:r>
          </a:p>
          <a:p>
            <a:endParaRPr lang="en-GB" dirty="0">
              <a:solidFill>
                <a:schemeClr val="tx1">
                  <a:lumMod val="75000"/>
                  <a:lumOff val="25000"/>
                </a:schemeClr>
              </a:solidFill>
              <a:latin typeface="Avenir Book"/>
              <a:ea typeface="Avenir Book" charset="0"/>
              <a:cs typeface="Avenir Book" charset="0"/>
            </a:endParaRPr>
          </a:p>
          <a:p>
            <a:endParaRPr lang="en-GB" dirty="0">
              <a:solidFill>
                <a:schemeClr val="tx1">
                  <a:lumMod val="75000"/>
                  <a:lumOff val="25000"/>
                </a:schemeClr>
              </a:solidFill>
              <a:latin typeface="Avenir Book"/>
              <a:ea typeface="Avenir Book" charset="0"/>
              <a:cs typeface="Avenir Book" charset="0"/>
            </a:endParaRPr>
          </a:p>
          <a:p>
            <a:pPr>
              <a:lnSpc>
                <a:spcPct val="150000"/>
              </a:lnSpc>
            </a:pPr>
            <a:r>
              <a:rPr lang="en-GB" dirty="0">
                <a:solidFill>
                  <a:schemeClr val="tx1">
                    <a:lumMod val="75000"/>
                    <a:lumOff val="25000"/>
                  </a:schemeClr>
                </a:solidFill>
                <a:latin typeface="Avenir Book"/>
                <a:ea typeface="Avenir Book" charset="0"/>
                <a:cs typeface="Avenir Book" charset="0"/>
              </a:rPr>
              <a:t>First published by John Whitmore</a:t>
            </a:r>
          </a:p>
          <a:p>
            <a:pPr marL="742950" lvl="1" indent="-285750">
              <a:lnSpc>
                <a:spcPct val="150000"/>
              </a:lnSpc>
              <a:buFont typeface="Arial" panose="020B0604020202020204" pitchFamily="34" charset="0"/>
              <a:buChar char="•"/>
            </a:pPr>
            <a:r>
              <a:rPr lang="en-GB" i="1" dirty="0">
                <a:solidFill>
                  <a:schemeClr val="tx1">
                    <a:lumMod val="75000"/>
                    <a:lumOff val="25000"/>
                  </a:schemeClr>
                </a:solidFill>
                <a:latin typeface="Avenir Book"/>
                <a:ea typeface="Avenir Book" charset="0"/>
                <a:cs typeface="Avenir Book" charset="0"/>
              </a:rPr>
              <a:t>Coaching for Performance </a:t>
            </a:r>
            <a:r>
              <a:rPr lang="en-GB" dirty="0">
                <a:solidFill>
                  <a:schemeClr val="tx1">
                    <a:lumMod val="75000"/>
                    <a:lumOff val="25000"/>
                  </a:schemeClr>
                </a:solidFill>
                <a:latin typeface="Avenir Book"/>
                <a:ea typeface="Avenir Book" charset="0"/>
                <a:cs typeface="Avenir Book" charset="0"/>
              </a:rPr>
              <a:t>in 1992 </a:t>
            </a:r>
          </a:p>
          <a:p>
            <a:pPr marL="742950" lvl="1" indent="-285750">
              <a:lnSpc>
                <a:spcPct val="150000"/>
              </a:lnSpc>
              <a:buFont typeface="Arial" panose="020B0604020202020204" pitchFamily="34" charset="0"/>
              <a:buChar char="•"/>
            </a:pPr>
            <a:r>
              <a:rPr lang="en-GB" dirty="0">
                <a:solidFill>
                  <a:schemeClr val="tx1">
                    <a:lumMod val="75000"/>
                    <a:lumOff val="25000"/>
                  </a:schemeClr>
                </a:solidFill>
                <a:latin typeface="Avenir Book"/>
                <a:ea typeface="Avenir Book" charset="0"/>
                <a:cs typeface="Avenir Book" charset="0"/>
              </a:rPr>
              <a:t>Coaching bible for managers.</a:t>
            </a:r>
            <a:endParaRPr lang="en-US" dirty="0">
              <a:solidFill>
                <a:schemeClr val="tx1">
                  <a:lumMod val="75000"/>
                  <a:lumOff val="25000"/>
                </a:schemeClr>
              </a:solidFill>
              <a:latin typeface="Avenir Book"/>
              <a:ea typeface="Avenir Book" charset="0"/>
              <a:cs typeface="Avenir Book" charset="0"/>
            </a:endParaRPr>
          </a:p>
        </p:txBody>
      </p:sp>
      <p:pic>
        <p:nvPicPr>
          <p:cNvPr id="7" name="Picture 6" descr="A picture containing game, bird&#10;&#10;Description automatically generated">
            <a:extLst>
              <a:ext uri="{FF2B5EF4-FFF2-40B4-BE49-F238E27FC236}">
                <a16:creationId xmlns:a16="http://schemas.microsoft.com/office/drawing/2014/main" id="{6EC7085E-352C-024D-8DB6-EA35193A0D41}"/>
              </a:ext>
            </a:extLst>
          </p:cNvPr>
          <p:cNvPicPr>
            <a:picLocks noChangeAspect="1"/>
          </p:cNvPicPr>
          <p:nvPr/>
        </p:nvPicPr>
        <p:blipFill>
          <a:blip r:embed="rId3"/>
          <a:stretch>
            <a:fillRect/>
          </a:stretch>
        </p:blipFill>
        <p:spPr>
          <a:xfrm>
            <a:off x="8093705" y="1673931"/>
            <a:ext cx="3079120" cy="4072910"/>
          </a:xfrm>
          <a:prstGeom prst="rect">
            <a:avLst/>
          </a:prstGeom>
          <a:effectLst>
            <a:outerShdw blurRad="50800" dist="38100" dir="2700000" sx="103000" sy="103000" algn="tl" rotWithShape="0">
              <a:prstClr val="black">
                <a:alpha val="8000"/>
              </a:prstClr>
            </a:outerShdw>
          </a:effectLst>
        </p:spPr>
      </p:pic>
    </p:spTree>
    <p:extLst>
      <p:ext uri="{BB962C8B-B14F-4D97-AF65-F5344CB8AC3E}">
        <p14:creationId xmlns:p14="http://schemas.microsoft.com/office/powerpoint/2010/main" val="358697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ow model.pdf">
            <a:extLst>
              <a:ext uri="{FF2B5EF4-FFF2-40B4-BE49-F238E27FC236}">
                <a16:creationId xmlns:a16="http://schemas.microsoft.com/office/drawing/2014/main" id="{97309264-78A8-E545-BA07-6A83124221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40" r="4740" b="8430"/>
          <a:stretch/>
        </p:blipFill>
        <p:spPr>
          <a:xfrm>
            <a:off x="596773" y="817587"/>
            <a:ext cx="10560612" cy="6079177"/>
          </a:xfrm>
          <a:prstGeom prst="rect">
            <a:avLst/>
          </a:prstGeom>
        </p:spPr>
      </p:pic>
      <p:sp>
        <p:nvSpPr>
          <p:cNvPr id="11" name="TextBox 10">
            <a:extLst>
              <a:ext uri="{FF2B5EF4-FFF2-40B4-BE49-F238E27FC236}">
                <a16:creationId xmlns:a16="http://schemas.microsoft.com/office/drawing/2014/main" id="{79159763-FA66-064C-8E0C-D0A27EBAC4DF}"/>
              </a:ext>
            </a:extLst>
          </p:cNvPr>
          <p:cNvSpPr txBox="1"/>
          <p:nvPr/>
        </p:nvSpPr>
        <p:spPr>
          <a:xfrm>
            <a:off x="2556624" y="4721861"/>
            <a:ext cx="1741878" cy="1815882"/>
          </a:xfrm>
          <a:prstGeom prst="rect">
            <a:avLst/>
          </a:prstGeom>
          <a:noFill/>
        </p:spPr>
        <p:txBody>
          <a:bodyPr wrap="square" rtlCol="0">
            <a:spAutoFit/>
          </a:bodyPr>
          <a:lstStyle/>
          <a:p>
            <a:r>
              <a:rPr lang="en-US" sz="1600" b="1" dirty="0">
                <a:solidFill>
                  <a:srgbClr val="FFFFFF"/>
                </a:solidFill>
                <a:latin typeface="Avenir Book"/>
                <a:ea typeface="Avenir Book" charset="0"/>
                <a:cs typeface="Avenir Book" charset="0"/>
              </a:rPr>
              <a:t>Goal</a:t>
            </a:r>
            <a:endParaRPr lang="en-US" sz="1600" dirty="0">
              <a:solidFill>
                <a:srgbClr val="FFFFFF"/>
              </a:solidFill>
              <a:latin typeface="Avenir Book"/>
              <a:ea typeface="Avenir Book" charset="0"/>
              <a:cs typeface="Avenir Book" charset="0"/>
            </a:endParaRPr>
          </a:p>
          <a:p>
            <a:endParaRPr lang="en-US" sz="1600" dirty="0">
              <a:solidFill>
                <a:srgbClr val="FFFFFF"/>
              </a:solidFill>
              <a:latin typeface="Avenir Book"/>
              <a:ea typeface="Avenir Book" charset="0"/>
              <a:cs typeface="Avenir Book" charset="0"/>
            </a:endParaRPr>
          </a:p>
          <a:p>
            <a:r>
              <a:rPr lang="en-US" sz="1600" dirty="0">
                <a:solidFill>
                  <a:srgbClr val="FFFFFF"/>
                </a:solidFill>
                <a:latin typeface="Avenir Book"/>
                <a:ea typeface="Avenir Book" charset="0"/>
                <a:cs typeface="Avenir Book" charset="0"/>
              </a:rPr>
              <a:t>What do you want? </a:t>
            </a:r>
          </a:p>
          <a:p>
            <a:r>
              <a:rPr lang="en-US" sz="1600" dirty="0">
                <a:solidFill>
                  <a:srgbClr val="FFFFFF"/>
                </a:solidFill>
                <a:latin typeface="Avenir Book"/>
                <a:ea typeface="Avenir Book" charset="0"/>
                <a:cs typeface="Avenir Book" charset="0"/>
              </a:rPr>
              <a:t>(Target score &amp; meaning )</a:t>
            </a:r>
          </a:p>
          <a:p>
            <a:endParaRPr lang="en-US" sz="1600" dirty="0">
              <a:latin typeface="Avenir Book"/>
              <a:ea typeface="Avenir Book" charset="0"/>
              <a:cs typeface="Avenir Book" charset="0"/>
            </a:endParaRPr>
          </a:p>
        </p:txBody>
      </p:sp>
      <p:sp>
        <p:nvSpPr>
          <p:cNvPr id="12" name="TextBox 11">
            <a:extLst>
              <a:ext uri="{FF2B5EF4-FFF2-40B4-BE49-F238E27FC236}">
                <a16:creationId xmlns:a16="http://schemas.microsoft.com/office/drawing/2014/main" id="{21EC44DB-E6D3-B54E-8EDD-B0DA98521010}"/>
              </a:ext>
            </a:extLst>
          </p:cNvPr>
          <p:cNvSpPr txBox="1"/>
          <p:nvPr/>
        </p:nvSpPr>
        <p:spPr>
          <a:xfrm>
            <a:off x="4299447" y="3993431"/>
            <a:ext cx="1796553" cy="1815882"/>
          </a:xfrm>
          <a:prstGeom prst="rect">
            <a:avLst/>
          </a:prstGeom>
          <a:noFill/>
        </p:spPr>
        <p:txBody>
          <a:bodyPr wrap="square" rtlCol="0">
            <a:spAutoFit/>
          </a:bodyPr>
          <a:lstStyle/>
          <a:p>
            <a:r>
              <a:rPr lang="en-US" sz="1600" b="1" dirty="0">
                <a:solidFill>
                  <a:srgbClr val="FFFFFF"/>
                </a:solidFill>
                <a:latin typeface="Avenir Book"/>
                <a:ea typeface="Avenir Book" charset="0"/>
                <a:cs typeface="Avenir Book" charset="0"/>
              </a:rPr>
              <a:t>Reality</a:t>
            </a:r>
            <a:endParaRPr lang="en-US" sz="1600" dirty="0">
              <a:solidFill>
                <a:srgbClr val="FFFFFF"/>
              </a:solidFill>
              <a:latin typeface="Avenir Book"/>
              <a:ea typeface="Avenir Book" charset="0"/>
              <a:cs typeface="Avenir Book" charset="0"/>
            </a:endParaRPr>
          </a:p>
          <a:p>
            <a:endParaRPr lang="en-US" sz="1600" dirty="0">
              <a:solidFill>
                <a:srgbClr val="FFFFFF"/>
              </a:solidFill>
              <a:latin typeface="Avenir Book"/>
              <a:ea typeface="Avenir Book" charset="0"/>
              <a:cs typeface="Avenir Book" charset="0"/>
            </a:endParaRPr>
          </a:p>
          <a:p>
            <a:r>
              <a:rPr lang="en-US" sz="1600" dirty="0">
                <a:solidFill>
                  <a:srgbClr val="FFFFFF"/>
                </a:solidFill>
                <a:latin typeface="Avenir Book"/>
                <a:ea typeface="Avenir Book" charset="0"/>
                <a:cs typeface="Avenir Book" charset="0"/>
              </a:rPr>
              <a:t>Where are you now? </a:t>
            </a:r>
          </a:p>
          <a:p>
            <a:r>
              <a:rPr lang="en-US" sz="1600" dirty="0">
                <a:solidFill>
                  <a:srgbClr val="FFFFFF"/>
                </a:solidFill>
                <a:latin typeface="Avenir Book"/>
                <a:ea typeface="Avenir Book" charset="0"/>
                <a:cs typeface="Avenir Book" charset="0"/>
              </a:rPr>
              <a:t>(Current score &amp; meaning ) </a:t>
            </a:r>
          </a:p>
          <a:p>
            <a:endParaRPr lang="en-US" sz="1600" dirty="0">
              <a:solidFill>
                <a:srgbClr val="FFFFFF"/>
              </a:solidFill>
              <a:latin typeface="Avenir Book"/>
              <a:ea typeface="Avenir Book" charset="0"/>
              <a:cs typeface="Avenir Book" charset="0"/>
            </a:endParaRPr>
          </a:p>
        </p:txBody>
      </p:sp>
      <p:sp>
        <p:nvSpPr>
          <p:cNvPr id="13" name="TextBox 12">
            <a:extLst>
              <a:ext uri="{FF2B5EF4-FFF2-40B4-BE49-F238E27FC236}">
                <a16:creationId xmlns:a16="http://schemas.microsoft.com/office/drawing/2014/main" id="{F8566765-A590-1E4A-BFC7-7BFAAE301A06}"/>
              </a:ext>
            </a:extLst>
          </p:cNvPr>
          <p:cNvSpPr txBox="1"/>
          <p:nvPr/>
        </p:nvSpPr>
        <p:spPr>
          <a:xfrm>
            <a:off x="6096946" y="3265001"/>
            <a:ext cx="1610411" cy="1815882"/>
          </a:xfrm>
          <a:prstGeom prst="rect">
            <a:avLst/>
          </a:prstGeom>
          <a:noFill/>
        </p:spPr>
        <p:txBody>
          <a:bodyPr wrap="square" rtlCol="0">
            <a:spAutoFit/>
          </a:bodyPr>
          <a:lstStyle/>
          <a:p>
            <a:r>
              <a:rPr lang="en-US" sz="1600" b="1" dirty="0">
                <a:solidFill>
                  <a:srgbClr val="FFFFFF"/>
                </a:solidFill>
                <a:latin typeface="Avenir Book"/>
                <a:ea typeface="Avenir Book" charset="0"/>
                <a:cs typeface="Avenir Book" charset="0"/>
              </a:rPr>
              <a:t>Options</a:t>
            </a:r>
            <a:r>
              <a:rPr lang="en-US" sz="1600" dirty="0">
                <a:solidFill>
                  <a:srgbClr val="FFFFFF"/>
                </a:solidFill>
                <a:latin typeface="Avenir Book"/>
                <a:ea typeface="Avenir Book" charset="0"/>
                <a:cs typeface="Avenir Book" charset="0"/>
              </a:rPr>
              <a:t> </a:t>
            </a:r>
          </a:p>
          <a:p>
            <a:endParaRPr lang="en-US" sz="1600" dirty="0">
              <a:solidFill>
                <a:srgbClr val="FFFFFF"/>
              </a:solidFill>
              <a:latin typeface="Avenir Book"/>
              <a:ea typeface="Avenir Book" charset="0"/>
              <a:cs typeface="Avenir Book" charset="0"/>
            </a:endParaRPr>
          </a:p>
          <a:p>
            <a:r>
              <a:rPr lang="en-US" sz="1600" dirty="0">
                <a:solidFill>
                  <a:srgbClr val="FFFFFF"/>
                </a:solidFill>
                <a:latin typeface="Avenir Book"/>
                <a:ea typeface="Avenir Book" charset="0"/>
                <a:cs typeface="Avenir Book" charset="0"/>
              </a:rPr>
              <a:t>What could you/we do to moving towards the goal? </a:t>
            </a:r>
          </a:p>
          <a:p>
            <a:endParaRPr lang="en-US" sz="1600" dirty="0">
              <a:latin typeface="Avenir Book"/>
              <a:ea typeface="Avenir Book" charset="0"/>
              <a:cs typeface="Avenir Book" charset="0"/>
            </a:endParaRPr>
          </a:p>
        </p:txBody>
      </p:sp>
      <p:sp>
        <p:nvSpPr>
          <p:cNvPr id="14" name="TextBox 13">
            <a:extLst>
              <a:ext uri="{FF2B5EF4-FFF2-40B4-BE49-F238E27FC236}">
                <a16:creationId xmlns:a16="http://schemas.microsoft.com/office/drawing/2014/main" id="{EC6DC0B9-7542-0249-8754-8BCA20A78202}"/>
              </a:ext>
            </a:extLst>
          </p:cNvPr>
          <p:cNvSpPr txBox="1"/>
          <p:nvPr/>
        </p:nvSpPr>
        <p:spPr>
          <a:xfrm>
            <a:off x="7707357" y="2644170"/>
            <a:ext cx="1838670" cy="1569660"/>
          </a:xfrm>
          <a:prstGeom prst="rect">
            <a:avLst/>
          </a:prstGeom>
          <a:noFill/>
        </p:spPr>
        <p:txBody>
          <a:bodyPr wrap="square" rtlCol="0">
            <a:spAutoFit/>
          </a:bodyPr>
          <a:lstStyle/>
          <a:p>
            <a:r>
              <a:rPr lang="en-US" sz="1600" b="1" dirty="0">
                <a:solidFill>
                  <a:srgbClr val="FFFFFF"/>
                </a:solidFill>
                <a:latin typeface="Avenir Book"/>
                <a:ea typeface="Avenir Book" charset="0"/>
                <a:cs typeface="Avenir Book" charset="0"/>
              </a:rPr>
              <a:t>Way forward </a:t>
            </a:r>
            <a:endParaRPr lang="en-US" sz="1600" dirty="0">
              <a:solidFill>
                <a:srgbClr val="FFFFFF"/>
              </a:solidFill>
              <a:latin typeface="Avenir Book"/>
              <a:ea typeface="Avenir Book" charset="0"/>
              <a:cs typeface="Avenir Book" charset="0"/>
            </a:endParaRPr>
          </a:p>
          <a:p>
            <a:endParaRPr lang="en-US" sz="1600" dirty="0">
              <a:solidFill>
                <a:srgbClr val="FFFFFF"/>
              </a:solidFill>
              <a:latin typeface="Avenir Book"/>
              <a:ea typeface="Avenir Book" charset="0"/>
              <a:cs typeface="Avenir Book" charset="0"/>
            </a:endParaRPr>
          </a:p>
          <a:p>
            <a:r>
              <a:rPr lang="en-US" sz="1600" dirty="0">
                <a:solidFill>
                  <a:srgbClr val="FFFFFF"/>
                </a:solidFill>
                <a:latin typeface="Avenir Book"/>
                <a:ea typeface="Avenir Book" charset="0"/>
                <a:cs typeface="Avenir Book" charset="0"/>
              </a:rPr>
              <a:t>What will you/we do? What is the action plan ?</a:t>
            </a:r>
          </a:p>
          <a:p>
            <a:endParaRPr lang="en-US" sz="1600" dirty="0">
              <a:latin typeface="Avenir Book"/>
              <a:ea typeface="Avenir Book" charset="0"/>
              <a:cs typeface="Avenir Book" charset="0"/>
            </a:endParaRPr>
          </a:p>
        </p:txBody>
      </p:sp>
      <p:sp>
        <p:nvSpPr>
          <p:cNvPr id="2" name="Text Placeholder 1">
            <a:extLst>
              <a:ext uri="{FF2B5EF4-FFF2-40B4-BE49-F238E27FC236}">
                <a16:creationId xmlns:a16="http://schemas.microsoft.com/office/drawing/2014/main" id="{368E908D-DFDB-9848-BC93-7FDE593C53B3}"/>
              </a:ext>
            </a:extLst>
          </p:cNvPr>
          <p:cNvSpPr>
            <a:spLocks noGrp="1"/>
          </p:cNvSpPr>
          <p:nvPr>
            <p:ph type="body" sz="quarter" idx="10"/>
          </p:nvPr>
        </p:nvSpPr>
        <p:spPr/>
        <p:txBody>
          <a:bodyPr/>
          <a:lstStyle/>
          <a:p>
            <a:r>
              <a:rPr lang="en-US" dirty="0"/>
              <a:t>A roadmap to action</a:t>
            </a:r>
          </a:p>
        </p:txBody>
      </p:sp>
    </p:spTree>
    <p:extLst>
      <p:ext uri="{BB962C8B-B14F-4D97-AF65-F5344CB8AC3E}">
        <p14:creationId xmlns:p14="http://schemas.microsoft.com/office/powerpoint/2010/main" val="88736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10" name="TextBox 9">
            <a:extLst>
              <a:ext uri="{FF2B5EF4-FFF2-40B4-BE49-F238E27FC236}">
                <a16:creationId xmlns:a16="http://schemas.microsoft.com/office/drawing/2014/main" id="{505B2616-044A-434E-9EA0-5511C6E247BC}"/>
              </a:ext>
            </a:extLst>
          </p:cNvPr>
          <p:cNvSpPr txBox="1"/>
          <p:nvPr/>
        </p:nvSpPr>
        <p:spPr>
          <a:xfrm>
            <a:off x="1423799" y="2179144"/>
            <a:ext cx="5033435" cy="2308324"/>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chemeClr val="tx1">
                    <a:lumMod val="75000"/>
                    <a:lumOff val="25000"/>
                  </a:schemeClr>
                </a:solidFill>
                <a:latin typeface="Century Gothic" panose="020B0502020202020204" pitchFamily="34" charset="0"/>
                <a:ea typeface="Avenir Book" charset="0"/>
                <a:cs typeface="Avenir Book" charset="0"/>
              </a:rPr>
              <a:t>Select a Blend element</a:t>
            </a:r>
            <a:endParaRPr lang="en-US" sz="1600" dirty="0">
              <a:solidFill>
                <a:schemeClr val="tx1">
                  <a:lumMod val="75000"/>
                  <a:lumOff val="25000"/>
                </a:schemeClr>
              </a:solidFill>
              <a:latin typeface="Century Gothic" panose="020B0502020202020204" pitchFamily="34" charset="0"/>
              <a:ea typeface="Avenir Book" charset="0"/>
              <a:cs typeface="Avenir Book" charset="0"/>
            </a:endParaRPr>
          </a:p>
          <a:p>
            <a:pPr marL="380990" indent="-380990">
              <a:buFont typeface="Arial"/>
              <a:buChar char="•"/>
            </a:pPr>
            <a:endParaRPr lang="en-US" sz="1600" dirty="0">
              <a:solidFill>
                <a:schemeClr val="tx1">
                  <a:lumMod val="75000"/>
                  <a:lumOff val="25000"/>
                </a:schemeClr>
              </a:solidFill>
              <a:latin typeface="Century Gothic" panose="020B0502020202020204" pitchFamily="34" charset="0"/>
              <a:ea typeface="Avenir Book" charset="0"/>
              <a:cs typeface="Avenir Book" charset="0"/>
            </a:endParaRPr>
          </a:p>
          <a:p>
            <a:pPr marL="171450" indent="-1714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ea typeface="Avenir Book" charset="0"/>
                <a:cs typeface="Avenir Book" charset="0"/>
              </a:rPr>
              <a:t>Note your current and target score</a:t>
            </a:r>
          </a:p>
          <a:p>
            <a:endParaRPr lang="en-US" sz="1600" dirty="0">
              <a:solidFill>
                <a:schemeClr val="tx1">
                  <a:lumMod val="75000"/>
                  <a:lumOff val="25000"/>
                </a:schemeClr>
              </a:solidFill>
              <a:latin typeface="Century Gothic" panose="020B0502020202020204" pitchFamily="34" charset="0"/>
              <a:ea typeface="Avenir Book" charset="0"/>
              <a:cs typeface="Avenir Book" charset="0"/>
            </a:endParaRPr>
          </a:p>
          <a:p>
            <a:pPr marL="171450" indent="-1714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ea typeface="Avenir Book" charset="0"/>
                <a:cs typeface="Avenir Book" charset="0"/>
              </a:rPr>
              <a:t>Answer these questions </a:t>
            </a:r>
          </a:p>
          <a:p>
            <a:pPr marL="380990" indent="-380990">
              <a:buFont typeface="Arial"/>
              <a:buChar char="•"/>
            </a:pPr>
            <a:endParaRPr lang="en-US" sz="1600" dirty="0">
              <a:solidFill>
                <a:schemeClr val="tx1">
                  <a:lumMod val="75000"/>
                  <a:lumOff val="25000"/>
                </a:schemeClr>
              </a:solidFill>
              <a:latin typeface="Century Gothic" panose="020B0502020202020204" pitchFamily="34" charset="0"/>
              <a:ea typeface="Avenir Book" charset="0"/>
              <a:cs typeface="Avenir Book" charset="0"/>
            </a:endParaRPr>
          </a:p>
          <a:p>
            <a:pPr marL="171450" indent="-171450">
              <a:buFont typeface="Arial" panose="020B0604020202020204" pitchFamily="34" charset="0"/>
              <a:buChar char="•"/>
            </a:pPr>
            <a:r>
              <a:rPr lang="en-GB" sz="1600" dirty="0">
                <a:solidFill>
                  <a:schemeClr val="tx1">
                    <a:lumMod val="75000"/>
                    <a:lumOff val="25000"/>
                  </a:schemeClr>
                </a:solidFill>
                <a:latin typeface="Century Gothic" panose="020B0502020202020204" pitchFamily="34" charset="0"/>
                <a:ea typeface="Avenir Book" charset="0"/>
                <a:cs typeface="Avenir Book" charset="0"/>
              </a:rPr>
              <a:t>Write down the answers </a:t>
            </a:r>
            <a:endParaRPr lang="en-US" sz="1600" dirty="0">
              <a:solidFill>
                <a:schemeClr val="tx1">
                  <a:lumMod val="75000"/>
                  <a:lumOff val="25000"/>
                </a:schemeClr>
              </a:solidFill>
              <a:latin typeface="Century Gothic" panose="020B0502020202020204" pitchFamily="34" charset="0"/>
              <a:ea typeface="Avenir Book" charset="0"/>
              <a:cs typeface="Avenir Book" charset="0"/>
            </a:endParaRPr>
          </a:p>
          <a:p>
            <a:pPr marL="380990" indent="-380990">
              <a:buFont typeface="Arial"/>
              <a:buChar char="•"/>
            </a:pPr>
            <a:endParaRPr lang="en-US" sz="1600" dirty="0">
              <a:solidFill>
                <a:schemeClr val="tx1">
                  <a:lumMod val="75000"/>
                  <a:lumOff val="25000"/>
                </a:schemeClr>
              </a:solidFill>
              <a:latin typeface="Century Gothic" panose="020B0502020202020204" pitchFamily="34" charset="0"/>
              <a:ea typeface="Avenir Book" charset="0"/>
              <a:cs typeface="Avenir Book" charset="0"/>
            </a:endParaRPr>
          </a:p>
          <a:p>
            <a:pPr marL="171450" indent="-1714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ea typeface="Avenir Book" charset="0"/>
                <a:cs typeface="Avenir Book" charset="0"/>
              </a:rPr>
              <a:t>No need to discuss</a:t>
            </a:r>
          </a:p>
        </p:txBody>
      </p:sp>
      <p:pic>
        <p:nvPicPr>
          <p:cNvPr id="4" name="Graphic 3" descr="Closed book">
            <a:extLst>
              <a:ext uri="{FF2B5EF4-FFF2-40B4-BE49-F238E27FC236}">
                <a16:creationId xmlns:a16="http://schemas.microsoft.com/office/drawing/2014/main" id="{01E2E169-282A-4781-AB7B-5B10DA7E88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23603">
            <a:off x="6423493" y="2119111"/>
            <a:ext cx="3167054" cy="3167054"/>
          </a:xfrm>
          <a:prstGeom prst="rect">
            <a:avLst/>
          </a:prstGeom>
        </p:spPr>
      </p:pic>
      <p:pic>
        <p:nvPicPr>
          <p:cNvPr id="6" name="Graphic 5" descr="Pencil">
            <a:extLst>
              <a:ext uri="{FF2B5EF4-FFF2-40B4-BE49-F238E27FC236}">
                <a16:creationId xmlns:a16="http://schemas.microsoft.com/office/drawing/2014/main" id="{64F9FF84-DDFD-493F-B72C-93944EC3C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68104" y="1402329"/>
            <a:ext cx="1884927" cy="1884927"/>
          </a:xfrm>
          <a:prstGeom prst="rect">
            <a:avLst/>
          </a:prstGeom>
        </p:spPr>
      </p:pic>
      <p:sp>
        <p:nvSpPr>
          <p:cNvPr id="3" name="Text Placeholder 2">
            <a:extLst>
              <a:ext uri="{FF2B5EF4-FFF2-40B4-BE49-F238E27FC236}">
                <a16:creationId xmlns:a16="http://schemas.microsoft.com/office/drawing/2014/main" id="{0B48AECE-7AFF-7440-9E6E-1A2C33D3CA07}"/>
              </a:ext>
            </a:extLst>
          </p:cNvPr>
          <p:cNvSpPr>
            <a:spLocks noGrp="1"/>
          </p:cNvSpPr>
          <p:nvPr>
            <p:ph type="body" sz="quarter" idx="10"/>
          </p:nvPr>
        </p:nvSpPr>
        <p:spPr/>
        <p:txBody>
          <a:bodyPr/>
          <a:lstStyle/>
          <a:p>
            <a:r>
              <a:rPr lang="en-US" dirty="0"/>
              <a:t>Silent GROW</a:t>
            </a:r>
          </a:p>
        </p:txBody>
      </p:sp>
    </p:spTree>
    <p:extLst>
      <p:ext uri="{BB962C8B-B14F-4D97-AF65-F5344CB8AC3E}">
        <p14:creationId xmlns:p14="http://schemas.microsoft.com/office/powerpoint/2010/main" val="374998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3300884" y="3005271"/>
            <a:ext cx="5610329" cy="767133"/>
          </a:xfrm>
          <a:prstGeom prst="rect">
            <a:avLst/>
          </a:prstGeom>
          <a:noFill/>
        </p:spPr>
        <p:txBody>
          <a:bodyPr wrap="square" rtlCol="0">
            <a:spAutoFit/>
          </a:bodyPr>
          <a:lstStyle/>
          <a:p>
            <a:pPr algn="ctr">
              <a:lnSpc>
                <a:spcPct val="150000"/>
              </a:lnSpc>
            </a:pPr>
            <a:r>
              <a:rPr lang="en-ID" sz="3200" dirty="0">
                <a:latin typeface="Avenir Book"/>
                <a:ea typeface="Lato" panose="020F0502020204030203" pitchFamily="34" charset="0"/>
                <a:cs typeface="Lato" panose="020F0502020204030203" pitchFamily="34" charset="0"/>
              </a:rPr>
              <a:t>Objectives</a:t>
            </a:r>
          </a:p>
        </p:txBody>
      </p:sp>
    </p:spTree>
    <p:extLst>
      <p:ext uri="{BB962C8B-B14F-4D97-AF65-F5344CB8AC3E}">
        <p14:creationId xmlns:p14="http://schemas.microsoft.com/office/powerpoint/2010/main" val="9946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E2FEFAC-9537-3441-96C6-3BB66DB9555A}"/>
              </a:ext>
            </a:extLst>
          </p:cNvPr>
          <p:cNvGrpSpPr/>
          <p:nvPr/>
        </p:nvGrpSpPr>
        <p:grpSpPr>
          <a:xfrm>
            <a:off x="2753848" y="1586523"/>
            <a:ext cx="6296367" cy="4480529"/>
            <a:chOff x="2753848" y="1586523"/>
            <a:chExt cx="6296367" cy="4480529"/>
          </a:xfrm>
        </p:grpSpPr>
        <p:pic>
          <p:nvPicPr>
            <p:cNvPr id="9" name="Picture 8">
              <a:extLst>
                <a:ext uri="{FF2B5EF4-FFF2-40B4-BE49-F238E27FC236}">
                  <a16:creationId xmlns:a16="http://schemas.microsoft.com/office/drawing/2014/main" id="{02EB6F2A-1770-BC4E-8126-953629939E19}"/>
                </a:ext>
              </a:extLst>
            </p:cNvPr>
            <p:cNvPicPr>
              <a:picLocks noChangeAspect="1"/>
            </p:cNvPicPr>
            <p:nvPr/>
          </p:nvPicPr>
          <p:blipFill rotWithShape="1">
            <a:blip r:embed="rId3"/>
            <a:srcRect l="19041" t="-1" r="18823" b="-2317"/>
            <a:stretch/>
          </p:blipFill>
          <p:spPr>
            <a:xfrm rot="5400000">
              <a:off x="3661767" y="678604"/>
              <a:ext cx="4480529" cy="6296367"/>
            </a:xfrm>
            <a:prstGeom prst="rect">
              <a:avLst/>
            </a:prstGeom>
          </p:spPr>
        </p:pic>
        <p:pic>
          <p:nvPicPr>
            <p:cNvPr id="14" name="Picture 13">
              <a:extLst>
                <a:ext uri="{FF2B5EF4-FFF2-40B4-BE49-F238E27FC236}">
                  <a16:creationId xmlns:a16="http://schemas.microsoft.com/office/drawing/2014/main" id="{E0C79AB4-845E-4A49-BCB5-F2FAB3C1A633}"/>
                </a:ext>
              </a:extLst>
            </p:cNvPr>
            <p:cNvPicPr>
              <a:picLocks noChangeAspect="1"/>
            </p:cNvPicPr>
            <p:nvPr/>
          </p:nvPicPr>
          <p:blipFill rotWithShape="1">
            <a:blip r:embed="rId4"/>
            <a:srcRect l="5814" r="6306"/>
            <a:stretch/>
          </p:blipFill>
          <p:spPr>
            <a:xfrm>
              <a:off x="3072384" y="1781666"/>
              <a:ext cx="5791200" cy="4100298"/>
            </a:xfrm>
            <a:prstGeom prst="rect">
              <a:avLst/>
            </a:prstGeom>
          </p:spPr>
        </p:pic>
      </p:grpSp>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12" name="TextBox 11">
            <a:extLst>
              <a:ext uri="{FF2B5EF4-FFF2-40B4-BE49-F238E27FC236}">
                <a16:creationId xmlns:a16="http://schemas.microsoft.com/office/drawing/2014/main" id="{4145FC1B-D044-48C0-B584-A58C984AC3CD}"/>
              </a:ext>
            </a:extLst>
          </p:cNvPr>
          <p:cNvSpPr txBox="1"/>
          <p:nvPr/>
        </p:nvSpPr>
        <p:spPr>
          <a:xfrm>
            <a:off x="1423798" y="320257"/>
            <a:ext cx="9352151" cy="737318"/>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Objectives in </a:t>
            </a:r>
            <a:r>
              <a:rPr lang="en-ID" sz="3200" dirty="0" err="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OpenBlend</a:t>
            </a:r>
            <a:endPar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3C72962B-01A3-4D18-9EF2-5643F08C3DCB}"/>
              </a:ext>
            </a:extLst>
          </p:cNvPr>
          <p:cNvPicPr>
            <a:picLocks noChangeAspect="1"/>
          </p:cNvPicPr>
          <p:nvPr/>
        </p:nvPicPr>
        <p:blipFill rotWithShape="1">
          <a:blip r:embed="rId5"/>
          <a:srcRect l="6738" r="6003"/>
          <a:stretch/>
        </p:blipFill>
        <p:spPr>
          <a:xfrm>
            <a:off x="3141654" y="1781666"/>
            <a:ext cx="5655980" cy="4200917"/>
          </a:xfrm>
          <a:prstGeom prst="rect">
            <a:avLst/>
          </a:prstGeom>
        </p:spPr>
      </p:pic>
      <p:sp>
        <p:nvSpPr>
          <p:cNvPr id="3" name="Rectangle 2">
            <a:extLst>
              <a:ext uri="{FF2B5EF4-FFF2-40B4-BE49-F238E27FC236}">
                <a16:creationId xmlns:a16="http://schemas.microsoft.com/office/drawing/2014/main" id="{2EF59653-C5F1-4ADC-A6C2-F03D43B6EA6D}"/>
              </a:ext>
            </a:extLst>
          </p:cNvPr>
          <p:cNvSpPr/>
          <p:nvPr/>
        </p:nvSpPr>
        <p:spPr>
          <a:xfrm>
            <a:off x="4548015" y="2606038"/>
            <a:ext cx="1267897" cy="11257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Tree>
    <p:extLst>
      <p:ext uri="{BB962C8B-B14F-4D97-AF65-F5344CB8AC3E}">
        <p14:creationId xmlns:p14="http://schemas.microsoft.com/office/powerpoint/2010/main" val="595229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0B0AF6-2493-4DF0-9BFF-59B7E4A88690}"/>
              </a:ext>
            </a:extLst>
          </p:cNvPr>
          <p:cNvSpPr>
            <a:spLocks noGrp="1"/>
          </p:cNvSpPr>
          <p:nvPr>
            <p:ph type="body" sz="quarter" idx="10"/>
          </p:nvPr>
        </p:nvSpPr>
        <p:spPr/>
        <p:txBody>
          <a:bodyPr/>
          <a:lstStyle/>
          <a:p>
            <a:r>
              <a:rPr lang="en-GB" dirty="0"/>
              <a:t>What should be included in objectives?</a:t>
            </a:r>
          </a:p>
        </p:txBody>
      </p:sp>
      <p:sp>
        <p:nvSpPr>
          <p:cNvPr id="5" name="TextBox 4">
            <a:extLst>
              <a:ext uri="{FF2B5EF4-FFF2-40B4-BE49-F238E27FC236}">
                <a16:creationId xmlns:a16="http://schemas.microsoft.com/office/drawing/2014/main" id="{53B78E7C-74D4-4942-AB13-0D7B72F95C3B}"/>
              </a:ext>
            </a:extLst>
          </p:cNvPr>
          <p:cNvSpPr txBox="1"/>
          <p:nvPr/>
        </p:nvSpPr>
        <p:spPr>
          <a:xfrm>
            <a:off x="1720285" y="4959787"/>
            <a:ext cx="2851397" cy="1169551"/>
          </a:xfrm>
          <a:prstGeom prst="rect">
            <a:avLst/>
          </a:prstGeom>
          <a:noFill/>
        </p:spPr>
        <p:txBody>
          <a:bodyPr wrap="square" rtlCol="0">
            <a:spAutoFit/>
          </a:bodyPr>
          <a:lstStyle/>
          <a:p>
            <a:pPr algn="ctr"/>
            <a:r>
              <a:rPr lang="en-GB" sz="1400" dirty="0">
                <a:solidFill>
                  <a:srgbClr val="36BCDE"/>
                </a:solidFill>
                <a:latin typeface="Century Gothic" panose="020B0502020202020204" pitchFamily="34" charset="0"/>
              </a:rPr>
              <a:t>What skills does this individual need to excel in their role?</a:t>
            </a:r>
          </a:p>
          <a:p>
            <a:pPr algn="ctr"/>
            <a:endParaRPr lang="en-GB" sz="1400" dirty="0">
              <a:solidFill>
                <a:srgbClr val="36BCDE"/>
              </a:solidFill>
              <a:latin typeface="Century Gothic" panose="020B0502020202020204" pitchFamily="34" charset="0"/>
            </a:endParaRPr>
          </a:p>
          <a:p>
            <a:pPr algn="ctr"/>
            <a:r>
              <a:rPr lang="en-GB" sz="1400" dirty="0">
                <a:solidFill>
                  <a:srgbClr val="36BCDE"/>
                </a:solidFill>
                <a:latin typeface="Century Gothic" panose="020B0502020202020204" pitchFamily="34" charset="0"/>
              </a:rPr>
              <a:t>What is holding this individual back?</a:t>
            </a:r>
          </a:p>
        </p:txBody>
      </p:sp>
      <p:graphicFrame>
        <p:nvGraphicFramePr>
          <p:cNvPr id="6" name="Diagram 5">
            <a:extLst>
              <a:ext uri="{FF2B5EF4-FFF2-40B4-BE49-F238E27FC236}">
                <a16:creationId xmlns:a16="http://schemas.microsoft.com/office/drawing/2014/main" id="{EAE69CAE-E809-4DEC-84E1-8E90E2A05100}"/>
              </a:ext>
            </a:extLst>
          </p:cNvPr>
          <p:cNvGraphicFramePr/>
          <p:nvPr>
            <p:extLst>
              <p:ext uri="{D42A27DB-BD31-4B8C-83A1-F6EECF244321}">
                <p14:modId xmlns:p14="http://schemas.microsoft.com/office/powerpoint/2010/main" val="1722421981"/>
              </p:ext>
            </p:extLst>
          </p:nvPr>
        </p:nvGraphicFramePr>
        <p:xfrm>
          <a:off x="1534866" y="1754039"/>
          <a:ext cx="9207896" cy="284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52369B8-BC70-44EB-8554-498CAD327B60}"/>
              </a:ext>
            </a:extLst>
          </p:cNvPr>
          <p:cNvSpPr txBox="1"/>
          <p:nvPr/>
        </p:nvSpPr>
        <p:spPr>
          <a:xfrm>
            <a:off x="4757101" y="4959787"/>
            <a:ext cx="2851397" cy="1384995"/>
          </a:xfrm>
          <a:prstGeom prst="rect">
            <a:avLst/>
          </a:prstGeom>
          <a:noFill/>
        </p:spPr>
        <p:txBody>
          <a:bodyPr wrap="square" rtlCol="0">
            <a:spAutoFit/>
          </a:bodyPr>
          <a:lstStyle/>
          <a:p>
            <a:pPr algn="ctr"/>
            <a:r>
              <a:rPr lang="en-GB" sz="1400" dirty="0">
                <a:solidFill>
                  <a:srgbClr val="36BCDE"/>
                </a:solidFill>
                <a:latin typeface="Century Gothic" panose="020B0502020202020204" pitchFamily="34" charset="0"/>
              </a:rPr>
              <a:t>What changes would make this team more successful?</a:t>
            </a:r>
          </a:p>
          <a:p>
            <a:pPr algn="ctr"/>
            <a:endParaRPr lang="en-GB" sz="1400" dirty="0">
              <a:solidFill>
                <a:srgbClr val="36BCDE"/>
              </a:solidFill>
              <a:latin typeface="Century Gothic" panose="020B0502020202020204" pitchFamily="34" charset="0"/>
            </a:endParaRPr>
          </a:p>
          <a:p>
            <a:pPr algn="ctr"/>
            <a:r>
              <a:rPr lang="en-GB" sz="1400" dirty="0">
                <a:solidFill>
                  <a:srgbClr val="36BCDE"/>
                </a:solidFill>
                <a:latin typeface="Century Gothic" panose="020B0502020202020204" pitchFamily="34" charset="0"/>
              </a:rPr>
              <a:t>What ideas does this individual have for the enhancement of the team activities?</a:t>
            </a:r>
          </a:p>
        </p:txBody>
      </p:sp>
      <p:sp>
        <p:nvSpPr>
          <p:cNvPr id="8" name="TextBox 7">
            <a:extLst>
              <a:ext uri="{FF2B5EF4-FFF2-40B4-BE49-F238E27FC236}">
                <a16:creationId xmlns:a16="http://schemas.microsoft.com/office/drawing/2014/main" id="{4DA347D2-E66F-42B1-9B9B-FEABB082FE32}"/>
              </a:ext>
            </a:extLst>
          </p:cNvPr>
          <p:cNvSpPr txBox="1"/>
          <p:nvPr/>
        </p:nvSpPr>
        <p:spPr>
          <a:xfrm>
            <a:off x="7891365" y="4959787"/>
            <a:ext cx="2851397" cy="1169551"/>
          </a:xfrm>
          <a:prstGeom prst="rect">
            <a:avLst/>
          </a:prstGeom>
          <a:noFill/>
        </p:spPr>
        <p:txBody>
          <a:bodyPr wrap="square" rtlCol="0">
            <a:spAutoFit/>
          </a:bodyPr>
          <a:lstStyle/>
          <a:p>
            <a:pPr algn="ctr"/>
            <a:r>
              <a:rPr lang="en-GB" sz="1400" dirty="0">
                <a:solidFill>
                  <a:srgbClr val="36BCDE"/>
                </a:solidFill>
                <a:latin typeface="Century Gothic" panose="020B0502020202020204" pitchFamily="34" charset="0"/>
              </a:rPr>
              <a:t>Where does this individual want to be in five years?</a:t>
            </a:r>
          </a:p>
          <a:p>
            <a:pPr algn="ctr"/>
            <a:endParaRPr lang="en-GB" sz="1400" dirty="0">
              <a:solidFill>
                <a:srgbClr val="36BCDE"/>
              </a:solidFill>
              <a:latin typeface="Century Gothic" panose="020B0502020202020204" pitchFamily="34" charset="0"/>
            </a:endParaRPr>
          </a:p>
          <a:p>
            <a:pPr algn="ctr"/>
            <a:r>
              <a:rPr lang="en-GB" sz="1400" dirty="0">
                <a:solidFill>
                  <a:srgbClr val="36BCDE"/>
                </a:solidFill>
                <a:latin typeface="Century Gothic" panose="020B0502020202020204" pitchFamily="34" charset="0"/>
              </a:rPr>
              <a:t>Who do I need in the team in 18 months time?</a:t>
            </a:r>
          </a:p>
        </p:txBody>
      </p:sp>
    </p:spTree>
    <p:extLst>
      <p:ext uri="{BB962C8B-B14F-4D97-AF65-F5344CB8AC3E}">
        <p14:creationId xmlns:p14="http://schemas.microsoft.com/office/powerpoint/2010/main" val="1862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8018953-35CD-46AE-8EA2-F99DAB825435}"/>
                                            </p:graphicEl>
                                          </p:spTgt>
                                        </p:tgtEl>
                                        <p:attrNameLst>
                                          <p:attrName>style.visibility</p:attrName>
                                        </p:attrNameLst>
                                      </p:cBhvr>
                                      <p:to>
                                        <p:strVal val="visible"/>
                                      </p:to>
                                    </p:set>
                                    <p:animEffect transition="in" filter="fade">
                                      <p:cBhvr>
                                        <p:cTn id="7" dur="500"/>
                                        <p:tgtEl>
                                          <p:spTgt spid="6">
                                            <p:graphicEl>
                                              <a:dgm id="{48018953-35CD-46AE-8EA2-F99DAB8254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4F6116C-83D8-4700-AD5B-847B0BF6F609}"/>
                                            </p:graphicEl>
                                          </p:spTgt>
                                        </p:tgtEl>
                                        <p:attrNameLst>
                                          <p:attrName>style.visibility</p:attrName>
                                        </p:attrNameLst>
                                      </p:cBhvr>
                                      <p:to>
                                        <p:strVal val="visible"/>
                                      </p:to>
                                    </p:set>
                                    <p:animEffect transition="in" filter="fade">
                                      <p:cBhvr>
                                        <p:cTn id="12" dur="500"/>
                                        <p:tgtEl>
                                          <p:spTgt spid="6">
                                            <p:graphicEl>
                                              <a:dgm id="{34F6116C-83D8-4700-AD5B-847B0BF6F60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582FD7E1-50AB-4BC7-A378-956D3E950260}"/>
                                            </p:graphicEl>
                                          </p:spTgt>
                                        </p:tgtEl>
                                        <p:attrNameLst>
                                          <p:attrName>style.visibility</p:attrName>
                                        </p:attrNameLst>
                                      </p:cBhvr>
                                      <p:to>
                                        <p:strVal val="visible"/>
                                      </p:to>
                                    </p:set>
                                    <p:animEffect transition="in" filter="fade">
                                      <p:cBhvr>
                                        <p:cTn id="15" dur="500"/>
                                        <p:tgtEl>
                                          <p:spTgt spid="6">
                                            <p:graphicEl>
                                              <a:dgm id="{582FD7E1-50AB-4BC7-A378-956D3E95026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F5AA5A3-9307-4353-9A11-41FBE5B81604}"/>
                                            </p:graphicEl>
                                          </p:spTgt>
                                        </p:tgtEl>
                                        <p:attrNameLst>
                                          <p:attrName>style.visibility</p:attrName>
                                        </p:attrNameLst>
                                      </p:cBhvr>
                                      <p:to>
                                        <p:strVal val="visible"/>
                                      </p:to>
                                    </p:set>
                                    <p:animEffect transition="in" filter="fade">
                                      <p:cBhvr>
                                        <p:cTn id="20" dur="500"/>
                                        <p:tgtEl>
                                          <p:spTgt spid="6">
                                            <p:graphicEl>
                                              <a:dgm id="{3F5AA5A3-9307-4353-9A11-41FBE5B8160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2AAAD09-86A7-4E98-85C7-9F7C4B4A712B}"/>
                                            </p:graphicEl>
                                          </p:spTgt>
                                        </p:tgtEl>
                                        <p:attrNameLst>
                                          <p:attrName>style.visibility</p:attrName>
                                        </p:attrNameLst>
                                      </p:cBhvr>
                                      <p:to>
                                        <p:strVal val="visible"/>
                                      </p:to>
                                    </p:set>
                                    <p:animEffect transition="in" filter="fade">
                                      <p:cBhvr>
                                        <p:cTn id="23" dur="500"/>
                                        <p:tgtEl>
                                          <p:spTgt spid="6">
                                            <p:graphicEl>
                                              <a:dgm id="{A2AAAD09-86A7-4E98-85C7-9F7C4B4A712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593F91D9-3E10-4D7B-AB95-668378EBDA28}"/>
                                            </p:graphicEl>
                                          </p:spTgt>
                                        </p:tgtEl>
                                        <p:attrNameLst>
                                          <p:attrName>style.visibility</p:attrName>
                                        </p:attrNameLst>
                                      </p:cBhvr>
                                      <p:to>
                                        <p:strVal val="visible"/>
                                      </p:to>
                                    </p:set>
                                    <p:animEffect transition="in" filter="fade">
                                      <p:cBhvr>
                                        <p:cTn id="28" dur="500"/>
                                        <p:tgtEl>
                                          <p:spTgt spid="6">
                                            <p:graphicEl>
                                              <a:dgm id="{593F91D9-3E10-4D7B-AB95-668378EBDA2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7BEB501B-F489-4A01-A348-CC46F310ABA6}"/>
                                            </p:graphicEl>
                                          </p:spTgt>
                                        </p:tgtEl>
                                        <p:attrNameLst>
                                          <p:attrName>style.visibility</p:attrName>
                                        </p:attrNameLst>
                                      </p:cBhvr>
                                      <p:to>
                                        <p:strVal val="visible"/>
                                      </p:to>
                                    </p:set>
                                    <p:animEffect transition="in" filter="fade">
                                      <p:cBhvr>
                                        <p:cTn id="31" dur="500"/>
                                        <p:tgtEl>
                                          <p:spTgt spid="6">
                                            <p:graphicEl>
                                              <a:dgm id="{7BEB501B-F489-4A01-A348-CC46F310ABA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Dgm bld="one"/>
        </p:bldSub>
      </p:bldGraphic>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22C985-C808-F34C-86DC-578DFC83CC53}"/>
              </a:ext>
            </a:extLst>
          </p:cNvPr>
          <p:cNvSpPr>
            <a:spLocks noGrp="1"/>
          </p:cNvSpPr>
          <p:nvPr>
            <p:ph type="body" sz="quarter" idx="10"/>
          </p:nvPr>
        </p:nvSpPr>
        <p:spPr/>
        <p:txBody>
          <a:bodyPr/>
          <a:lstStyle/>
          <a:p>
            <a:r>
              <a:rPr lang="en-US" dirty="0"/>
              <a:t>GROW in objectives</a:t>
            </a:r>
          </a:p>
        </p:txBody>
      </p:sp>
      <p:sp>
        <p:nvSpPr>
          <p:cNvPr id="3" name="TextBox 2">
            <a:extLst>
              <a:ext uri="{FF2B5EF4-FFF2-40B4-BE49-F238E27FC236}">
                <a16:creationId xmlns:a16="http://schemas.microsoft.com/office/drawing/2014/main" id="{6FC109E5-47E0-D14B-A733-ED670C80D6CF}"/>
              </a:ext>
            </a:extLst>
          </p:cNvPr>
          <p:cNvSpPr txBox="1"/>
          <p:nvPr/>
        </p:nvSpPr>
        <p:spPr>
          <a:xfrm>
            <a:off x="11235749" y="5505437"/>
            <a:ext cx="184731" cy="369332"/>
          </a:xfrm>
          <a:prstGeom prst="rect">
            <a:avLst/>
          </a:prstGeom>
          <a:noFill/>
        </p:spPr>
        <p:txBody>
          <a:bodyPr wrap="none" rtlCol="0">
            <a:spAutoFit/>
          </a:bodyPr>
          <a:lstStyle/>
          <a:p>
            <a:endParaRPr lang="en-US">
              <a:latin typeface="Century Gothic" panose="020B0502020202020204" pitchFamily="34" charset="0"/>
            </a:endParaRPr>
          </a:p>
        </p:txBody>
      </p:sp>
      <p:pic>
        <p:nvPicPr>
          <p:cNvPr id="8" name="Picture 7" descr="A screen shot of a smart phone&#10;&#10;Description automatically generated">
            <a:extLst>
              <a:ext uri="{FF2B5EF4-FFF2-40B4-BE49-F238E27FC236}">
                <a16:creationId xmlns:a16="http://schemas.microsoft.com/office/drawing/2014/main" id="{24953333-0045-AD43-8C19-794D5C03F3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69476" y="1776350"/>
            <a:ext cx="3930182" cy="4078163"/>
          </a:xfrm>
          <a:prstGeom prst="rect">
            <a:avLst/>
          </a:prstGeom>
        </p:spPr>
      </p:pic>
      <p:grpSp>
        <p:nvGrpSpPr>
          <p:cNvPr id="20" name="Group 19">
            <a:extLst>
              <a:ext uri="{FF2B5EF4-FFF2-40B4-BE49-F238E27FC236}">
                <a16:creationId xmlns:a16="http://schemas.microsoft.com/office/drawing/2014/main" id="{5A7F6D24-B332-E447-A4E8-E3591CC3284D}"/>
              </a:ext>
            </a:extLst>
          </p:cNvPr>
          <p:cNvGrpSpPr/>
          <p:nvPr/>
        </p:nvGrpSpPr>
        <p:grpSpPr>
          <a:xfrm>
            <a:off x="1227667" y="2446867"/>
            <a:ext cx="4506900" cy="905933"/>
            <a:chOff x="1227667" y="2446867"/>
            <a:chExt cx="4506900" cy="905933"/>
          </a:xfrm>
        </p:grpSpPr>
        <p:sp>
          <p:nvSpPr>
            <p:cNvPr id="5" name="TextBox 4">
              <a:extLst>
                <a:ext uri="{FF2B5EF4-FFF2-40B4-BE49-F238E27FC236}">
                  <a16:creationId xmlns:a16="http://schemas.microsoft.com/office/drawing/2014/main" id="{5E6D4A8E-1861-E64F-A80F-3D1BA7135C75}"/>
                </a:ext>
              </a:extLst>
            </p:cNvPr>
            <p:cNvSpPr txBox="1"/>
            <p:nvPr/>
          </p:nvSpPr>
          <p:spPr>
            <a:xfrm>
              <a:off x="1307505" y="2588368"/>
              <a:ext cx="2393604" cy="584775"/>
            </a:xfrm>
            <a:prstGeom prst="rect">
              <a:avLst/>
            </a:prstGeom>
            <a:noFill/>
          </p:spPr>
          <p:txBody>
            <a:bodyPr wrap="none" rtlCol="0">
              <a:spAutoFit/>
            </a:bodyPr>
            <a:lstStyle/>
            <a:p>
              <a:pPr algn="r"/>
              <a:r>
                <a:rPr lang="en-US" sz="1600" b="1" dirty="0">
                  <a:latin typeface="Century Gothic" panose="020B0502020202020204" pitchFamily="34" charset="0"/>
                  <a:ea typeface="Avenir Book" charset="0"/>
                  <a:cs typeface="Avenir Book" charset="0"/>
                </a:rPr>
                <a:t>Goal.</a:t>
              </a:r>
            </a:p>
            <a:p>
              <a:pPr algn="r"/>
              <a:r>
                <a:rPr lang="en-US" sz="1600" dirty="0">
                  <a:latin typeface="Century Gothic" panose="020B0502020202020204" pitchFamily="34" charset="0"/>
                  <a:ea typeface="Avenir Book" charset="0"/>
                  <a:cs typeface="Avenir Book" charset="0"/>
                </a:rPr>
                <a:t>What is the objective?</a:t>
              </a:r>
            </a:p>
          </p:txBody>
        </p:sp>
        <p:sp>
          <p:nvSpPr>
            <p:cNvPr id="9" name="Rectangle 8">
              <a:extLst>
                <a:ext uri="{FF2B5EF4-FFF2-40B4-BE49-F238E27FC236}">
                  <a16:creationId xmlns:a16="http://schemas.microsoft.com/office/drawing/2014/main" id="{FBF8CE59-FF62-F943-8506-BE6737D570FE}"/>
                </a:ext>
              </a:extLst>
            </p:cNvPr>
            <p:cNvSpPr/>
            <p:nvPr/>
          </p:nvSpPr>
          <p:spPr>
            <a:xfrm>
              <a:off x="1227667" y="2446867"/>
              <a:ext cx="4506900" cy="905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0880CF9-6A43-B34A-B745-E1165E4F94B4}"/>
              </a:ext>
            </a:extLst>
          </p:cNvPr>
          <p:cNvGrpSpPr/>
          <p:nvPr/>
        </p:nvGrpSpPr>
        <p:grpSpPr>
          <a:xfrm>
            <a:off x="5802933" y="2446867"/>
            <a:ext cx="5198801" cy="905933"/>
            <a:chOff x="5802933" y="2446867"/>
            <a:chExt cx="5198801" cy="905933"/>
          </a:xfrm>
        </p:grpSpPr>
        <p:sp>
          <p:nvSpPr>
            <p:cNvPr id="7" name="TextBox 6">
              <a:extLst>
                <a:ext uri="{FF2B5EF4-FFF2-40B4-BE49-F238E27FC236}">
                  <a16:creationId xmlns:a16="http://schemas.microsoft.com/office/drawing/2014/main" id="{EA40C42E-32CF-D942-8F06-6E9783FC1924}"/>
                </a:ext>
              </a:extLst>
            </p:cNvPr>
            <p:cNvSpPr txBox="1"/>
            <p:nvPr/>
          </p:nvSpPr>
          <p:spPr>
            <a:xfrm>
              <a:off x="7768025" y="2588368"/>
              <a:ext cx="3233709" cy="584775"/>
            </a:xfrm>
            <a:prstGeom prst="rect">
              <a:avLst/>
            </a:prstGeom>
            <a:noFill/>
          </p:spPr>
          <p:txBody>
            <a:bodyPr wrap="square" rtlCol="0">
              <a:spAutoFit/>
            </a:bodyPr>
            <a:lstStyle/>
            <a:p>
              <a:r>
                <a:rPr lang="en-US" sz="1600" b="1" dirty="0">
                  <a:latin typeface="Century Gothic" panose="020B0502020202020204" pitchFamily="34" charset="0"/>
                  <a:ea typeface="Avenir Book" charset="0"/>
                  <a:cs typeface="Avenir Book" charset="0"/>
                </a:rPr>
                <a:t>Reality</a:t>
              </a:r>
            </a:p>
            <a:p>
              <a:r>
                <a:rPr lang="en-US" sz="1600" dirty="0">
                  <a:latin typeface="Century Gothic" panose="020B0502020202020204" pitchFamily="34" charset="0"/>
                  <a:ea typeface="Avenir Book" charset="0"/>
                  <a:cs typeface="Avenir Book" charset="0"/>
                </a:rPr>
                <a:t>What is the reality now?</a:t>
              </a:r>
            </a:p>
          </p:txBody>
        </p:sp>
        <p:sp>
          <p:nvSpPr>
            <p:cNvPr id="14" name="Rectangle 13">
              <a:extLst>
                <a:ext uri="{FF2B5EF4-FFF2-40B4-BE49-F238E27FC236}">
                  <a16:creationId xmlns:a16="http://schemas.microsoft.com/office/drawing/2014/main" id="{ADCAD756-0844-4743-AC3F-CAFFD09DB7EE}"/>
                </a:ext>
              </a:extLst>
            </p:cNvPr>
            <p:cNvSpPr/>
            <p:nvPr/>
          </p:nvSpPr>
          <p:spPr>
            <a:xfrm>
              <a:off x="5802933" y="2446867"/>
              <a:ext cx="4893419" cy="905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E0DFFAB-140E-544F-9808-DCFEC672CAE6}"/>
              </a:ext>
            </a:extLst>
          </p:cNvPr>
          <p:cNvGrpSpPr/>
          <p:nvPr/>
        </p:nvGrpSpPr>
        <p:grpSpPr>
          <a:xfrm>
            <a:off x="3916040" y="3397101"/>
            <a:ext cx="6759046" cy="1525772"/>
            <a:chOff x="3916040" y="3397101"/>
            <a:chExt cx="6759046" cy="1525772"/>
          </a:xfrm>
        </p:grpSpPr>
        <p:sp>
          <p:nvSpPr>
            <p:cNvPr id="4" name="TextBox 3">
              <a:extLst>
                <a:ext uri="{FF2B5EF4-FFF2-40B4-BE49-F238E27FC236}">
                  <a16:creationId xmlns:a16="http://schemas.microsoft.com/office/drawing/2014/main" id="{1F78FE83-860C-744D-86AA-AD54DC83B459}"/>
                </a:ext>
              </a:extLst>
            </p:cNvPr>
            <p:cNvSpPr txBox="1"/>
            <p:nvPr/>
          </p:nvSpPr>
          <p:spPr>
            <a:xfrm>
              <a:off x="7755172" y="3817283"/>
              <a:ext cx="2734725" cy="584775"/>
            </a:xfrm>
            <a:prstGeom prst="rect">
              <a:avLst/>
            </a:prstGeom>
            <a:noFill/>
          </p:spPr>
          <p:txBody>
            <a:bodyPr wrap="square" rtlCol="0">
              <a:spAutoFit/>
            </a:bodyPr>
            <a:lstStyle/>
            <a:p>
              <a:r>
                <a:rPr lang="en-US" sz="1600" b="1" dirty="0">
                  <a:latin typeface="Century Gothic" panose="020B0502020202020204" pitchFamily="34" charset="0"/>
                  <a:ea typeface="Avenir Medium" charset="0"/>
                  <a:cs typeface="Avenir Medium" charset="0"/>
                </a:rPr>
                <a:t>Options</a:t>
              </a:r>
              <a:r>
                <a:rPr lang="en-US" sz="1600" dirty="0">
                  <a:latin typeface="Century Gothic" panose="020B0502020202020204" pitchFamily="34" charset="0"/>
                  <a:ea typeface="Avenir Book" charset="0"/>
                  <a:cs typeface="Avenir Book" charset="0"/>
                </a:rPr>
                <a:t> </a:t>
              </a:r>
            </a:p>
            <a:p>
              <a:r>
                <a:rPr lang="en-US" sz="1600" dirty="0">
                  <a:latin typeface="Century Gothic" panose="020B0502020202020204" pitchFamily="34" charset="0"/>
                  <a:ea typeface="Avenir Book" charset="0"/>
                  <a:cs typeface="Avenir Book" charset="0"/>
                </a:rPr>
                <a:t>What are the option?</a:t>
              </a:r>
            </a:p>
          </p:txBody>
        </p:sp>
        <p:sp>
          <p:nvSpPr>
            <p:cNvPr id="17" name="Rectangle 16">
              <a:extLst>
                <a:ext uri="{FF2B5EF4-FFF2-40B4-BE49-F238E27FC236}">
                  <a16:creationId xmlns:a16="http://schemas.microsoft.com/office/drawing/2014/main" id="{87ADAFA4-296F-3F4A-B348-8C8F7DD73338}"/>
                </a:ext>
              </a:extLst>
            </p:cNvPr>
            <p:cNvSpPr/>
            <p:nvPr/>
          </p:nvSpPr>
          <p:spPr>
            <a:xfrm>
              <a:off x="3916040" y="3397101"/>
              <a:ext cx="6759046" cy="1525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C700C8D-9A76-D845-ACCC-735DB9D07FE4}"/>
              </a:ext>
            </a:extLst>
          </p:cNvPr>
          <p:cNvGrpSpPr/>
          <p:nvPr/>
        </p:nvGrpSpPr>
        <p:grpSpPr>
          <a:xfrm>
            <a:off x="3916040" y="5017852"/>
            <a:ext cx="6759046" cy="856917"/>
            <a:chOff x="3916040" y="5017852"/>
            <a:chExt cx="6759046" cy="856917"/>
          </a:xfrm>
        </p:grpSpPr>
        <p:sp>
          <p:nvSpPr>
            <p:cNvPr id="6" name="TextBox 5">
              <a:extLst>
                <a:ext uri="{FF2B5EF4-FFF2-40B4-BE49-F238E27FC236}">
                  <a16:creationId xmlns:a16="http://schemas.microsoft.com/office/drawing/2014/main" id="{869496F5-8477-1A4D-B695-ED185D0A5503}"/>
                </a:ext>
              </a:extLst>
            </p:cNvPr>
            <p:cNvSpPr txBox="1"/>
            <p:nvPr/>
          </p:nvSpPr>
          <p:spPr>
            <a:xfrm>
              <a:off x="7768025" y="5043772"/>
              <a:ext cx="2721872" cy="830997"/>
            </a:xfrm>
            <a:prstGeom prst="rect">
              <a:avLst/>
            </a:prstGeom>
            <a:noFill/>
          </p:spPr>
          <p:txBody>
            <a:bodyPr wrap="square" rtlCol="0" anchor="t">
              <a:spAutoFit/>
            </a:bodyPr>
            <a:lstStyle/>
            <a:p>
              <a:r>
                <a:rPr lang="en-US" sz="1600" b="1" dirty="0">
                  <a:latin typeface="Century Gothic" panose="020B0502020202020204" pitchFamily="34" charset="0"/>
                  <a:ea typeface="Avenir Book" charset="0"/>
                  <a:cs typeface="Avenir Book" charset="0"/>
                </a:rPr>
                <a:t>Way forward</a:t>
              </a:r>
            </a:p>
            <a:p>
              <a:r>
                <a:rPr lang="en-US" sz="1600" dirty="0">
                  <a:latin typeface="Century Gothic" panose="020B0502020202020204" pitchFamily="34" charset="0"/>
                  <a:ea typeface="Avenir Book" charset="0"/>
                  <a:cs typeface="Avenir Book" charset="0"/>
                </a:rPr>
                <a:t>What actions will we commit to?</a:t>
              </a:r>
            </a:p>
          </p:txBody>
        </p:sp>
        <p:sp>
          <p:nvSpPr>
            <p:cNvPr id="19" name="Rectangle 18">
              <a:extLst>
                <a:ext uri="{FF2B5EF4-FFF2-40B4-BE49-F238E27FC236}">
                  <a16:creationId xmlns:a16="http://schemas.microsoft.com/office/drawing/2014/main" id="{2C988B1D-9905-4D45-9659-54541C78B3A7}"/>
                </a:ext>
              </a:extLst>
            </p:cNvPr>
            <p:cNvSpPr/>
            <p:nvPr/>
          </p:nvSpPr>
          <p:spPr>
            <a:xfrm>
              <a:off x="3916040" y="5017852"/>
              <a:ext cx="6759046" cy="830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9BE60159-86DA-4BB1-BEFC-AECEF3E594B8}"/>
              </a:ext>
            </a:extLst>
          </p:cNvPr>
          <p:cNvSpPr/>
          <p:nvPr/>
        </p:nvSpPr>
        <p:spPr>
          <a:xfrm>
            <a:off x="239111" y="3505201"/>
            <a:ext cx="3250033" cy="3193045"/>
          </a:xfrm>
          <a:prstGeom prst="rect">
            <a:avLst/>
          </a:prstGeom>
          <a:noFill/>
          <a:ln>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400" b="1" dirty="0">
                <a:solidFill>
                  <a:srgbClr val="36BCDE"/>
                </a:solidFill>
                <a:latin typeface="Century Gothic" panose="020B0502020202020204" pitchFamily="34" charset="0"/>
                <a:ea typeface="Calibri" panose="020F0502020204030204" pitchFamily="34" charset="0"/>
                <a:cs typeface="Times New Roman" panose="02020603050405020304" pitchFamily="18" charset="0"/>
              </a:rPr>
              <a:t>S</a:t>
            </a:r>
            <a:r>
              <a:rPr lang="en-US" sz="1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pecific </a:t>
            </a:r>
            <a:r>
              <a:rPr lang="en-US" sz="1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clear, detailed and meaningful</a:t>
            </a:r>
          </a:p>
          <a:p>
            <a:pPr>
              <a:lnSpc>
                <a:spcPct val="107000"/>
              </a:lnSpc>
              <a:spcAft>
                <a:spcPts val="800"/>
              </a:spcAft>
            </a:pPr>
            <a:r>
              <a:rPr lang="en-US" sz="1400" b="1" dirty="0">
                <a:solidFill>
                  <a:srgbClr val="36BCDE"/>
                </a:solidFill>
                <a:latin typeface="Century Gothic" panose="020B0502020202020204" pitchFamily="34" charset="0"/>
                <a:ea typeface="Calibri" panose="020F0502020204030204" pitchFamily="34" charset="0"/>
                <a:cs typeface="Times New Roman" panose="02020603050405020304" pitchFamily="18" charset="0"/>
              </a:rPr>
              <a:t>M</a:t>
            </a:r>
            <a:r>
              <a:rPr lang="en-US" sz="1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easurable</a:t>
            </a:r>
            <a:r>
              <a:rPr lang="en-US" sz="1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 quantifiable to track progress against</a:t>
            </a:r>
          </a:p>
          <a:p>
            <a:pPr>
              <a:lnSpc>
                <a:spcPct val="107000"/>
              </a:lnSpc>
              <a:spcAft>
                <a:spcPts val="800"/>
              </a:spcAft>
            </a:pPr>
            <a:r>
              <a:rPr lang="en-US" sz="1400" b="1" dirty="0">
                <a:solidFill>
                  <a:srgbClr val="36BCDE"/>
                </a:solidFill>
                <a:latin typeface="Century Gothic" panose="020B0502020202020204" pitchFamily="34" charset="0"/>
                <a:ea typeface="Calibri" panose="020F0502020204030204" pitchFamily="34" charset="0"/>
                <a:cs typeface="Times New Roman" panose="02020603050405020304" pitchFamily="18" charset="0"/>
              </a:rPr>
              <a:t>A</a:t>
            </a:r>
            <a:r>
              <a:rPr lang="en-US" sz="1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ttainable/ agreed </a:t>
            </a:r>
            <a:r>
              <a:rPr lang="en-US" sz="1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a:t>
            </a:r>
            <a:r>
              <a:rPr lang="en-US" sz="1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achievable </a:t>
            </a:r>
            <a:r>
              <a:rPr lang="en-US" sz="1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Realistic to achieve </a:t>
            </a:r>
          </a:p>
          <a:p>
            <a:pPr>
              <a:lnSpc>
                <a:spcPct val="107000"/>
              </a:lnSpc>
              <a:spcAft>
                <a:spcPts val="800"/>
              </a:spcAft>
            </a:pPr>
            <a:r>
              <a:rPr lang="en-US" sz="1400" b="1" dirty="0">
                <a:solidFill>
                  <a:srgbClr val="36BCDE"/>
                </a:solidFill>
                <a:latin typeface="Century Gothic" panose="020B0502020202020204" pitchFamily="34" charset="0"/>
                <a:ea typeface="Calibri" panose="020F0502020204030204" pitchFamily="34" charset="0"/>
                <a:cs typeface="Times New Roman" panose="02020603050405020304" pitchFamily="18" charset="0"/>
              </a:rPr>
              <a:t>R</a:t>
            </a:r>
            <a:r>
              <a:rPr lang="en-US" sz="1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elevant</a:t>
            </a:r>
            <a:r>
              <a:rPr lang="en-US" sz="1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 does it make sense within your job function, and align with the company mission</a:t>
            </a:r>
          </a:p>
          <a:p>
            <a:pPr>
              <a:lnSpc>
                <a:spcPct val="107000"/>
              </a:lnSpc>
              <a:spcAft>
                <a:spcPts val="800"/>
              </a:spcAft>
            </a:pPr>
            <a:r>
              <a:rPr lang="en-US" sz="1400" b="1" dirty="0">
                <a:solidFill>
                  <a:srgbClr val="36BCDE"/>
                </a:solidFill>
                <a:latin typeface="Century Gothic" panose="020B0502020202020204" pitchFamily="34" charset="0"/>
                <a:ea typeface="Calibri" panose="020F0502020204030204" pitchFamily="34" charset="0"/>
                <a:cs typeface="Times New Roman" panose="02020603050405020304" pitchFamily="18" charset="0"/>
              </a:rPr>
              <a:t>T</a:t>
            </a:r>
            <a:r>
              <a:rPr lang="en-US" sz="1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ime-bound</a:t>
            </a:r>
            <a:r>
              <a:rPr lang="en-US" sz="1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 state when you'll get it done</a:t>
            </a:r>
            <a:endParaRPr lang="en-GB" sz="1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887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3300884" y="3005271"/>
            <a:ext cx="5610329" cy="767133"/>
          </a:xfrm>
          <a:prstGeom prst="rect">
            <a:avLst/>
          </a:prstGeom>
          <a:noFill/>
        </p:spPr>
        <p:txBody>
          <a:bodyPr wrap="square" rtlCol="0">
            <a:spAutoFit/>
          </a:bodyPr>
          <a:lstStyle/>
          <a:p>
            <a:pPr algn="ctr">
              <a:lnSpc>
                <a:spcPct val="150000"/>
              </a:lnSpc>
            </a:pPr>
            <a:r>
              <a:rPr lang="en-ID" sz="3200" dirty="0">
                <a:latin typeface="Avenir Book"/>
                <a:ea typeface="Lato" panose="020F0502020204030203" pitchFamily="34" charset="0"/>
                <a:cs typeface="Lato" panose="020F0502020204030203" pitchFamily="34" charset="0"/>
              </a:rPr>
              <a:t>Blend</a:t>
            </a:r>
          </a:p>
        </p:txBody>
      </p:sp>
    </p:spTree>
    <p:extLst>
      <p:ext uri="{BB962C8B-B14F-4D97-AF65-F5344CB8AC3E}">
        <p14:creationId xmlns:p14="http://schemas.microsoft.com/office/powerpoint/2010/main" val="694775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542B57B-DEBA-6E48-B78B-30727D857925}"/>
              </a:ext>
            </a:extLst>
          </p:cNvPr>
          <p:cNvGrpSpPr/>
          <p:nvPr/>
        </p:nvGrpSpPr>
        <p:grpSpPr>
          <a:xfrm>
            <a:off x="2753848" y="1586523"/>
            <a:ext cx="6296367" cy="4480529"/>
            <a:chOff x="2753848" y="1586523"/>
            <a:chExt cx="6296367" cy="4480529"/>
          </a:xfrm>
        </p:grpSpPr>
        <p:pic>
          <p:nvPicPr>
            <p:cNvPr id="14" name="Picture 13">
              <a:extLst>
                <a:ext uri="{FF2B5EF4-FFF2-40B4-BE49-F238E27FC236}">
                  <a16:creationId xmlns:a16="http://schemas.microsoft.com/office/drawing/2014/main" id="{67275631-DC79-974C-8E84-9E84D38404F3}"/>
                </a:ext>
              </a:extLst>
            </p:cNvPr>
            <p:cNvPicPr>
              <a:picLocks noChangeAspect="1"/>
            </p:cNvPicPr>
            <p:nvPr/>
          </p:nvPicPr>
          <p:blipFill rotWithShape="1">
            <a:blip r:embed="rId3"/>
            <a:srcRect l="19041" t="-1" r="18823" b="-2317"/>
            <a:stretch/>
          </p:blipFill>
          <p:spPr>
            <a:xfrm rot="5400000">
              <a:off x="3661767" y="678604"/>
              <a:ext cx="4480529" cy="6296367"/>
            </a:xfrm>
            <a:prstGeom prst="rect">
              <a:avLst/>
            </a:prstGeom>
          </p:spPr>
        </p:pic>
        <p:pic>
          <p:nvPicPr>
            <p:cNvPr id="15" name="Picture 14">
              <a:extLst>
                <a:ext uri="{FF2B5EF4-FFF2-40B4-BE49-F238E27FC236}">
                  <a16:creationId xmlns:a16="http://schemas.microsoft.com/office/drawing/2014/main" id="{D7C6064B-B165-E947-B5FA-B75E78307F9D}"/>
                </a:ext>
              </a:extLst>
            </p:cNvPr>
            <p:cNvPicPr>
              <a:picLocks noChangeAspect="1"/>
            </p:cNvPicPr>
            <p:nvPr/>
          </p:nvPicPr>
          <p:blipFill rotWithShape="1">
            <a:blip r:embed="rId4"/>
            <a:srcRect l="5814" r="6306"/>
            <a:stretch/>
          </p:blipFill>
          <p:spPr>
            <a:xfrm>
              <a:off x="3072384" y="1781666"/>
              <a:ext cx="5791200" cy="4100298"/>
            </a:xfrm>
            <a:prstGeom prst="rect">
              <a:avLst/>
            </a:prstGeom>
          </p:spPr>
        </p:pic>
      </p:grpSp>
      <p:sp>
        <p:nvSpPr>
          <p:cNvPr id="22" name="TextBox 21">
            <a:extLst>
              <a:ext uri="{FF2B5EF4-FFF2-40B4-BE49-F238E27FC236}">
                <a16:creationId xmlns:a16="http://schemas.microsoft.com/office/drawing/2014/main" id="{1DA50005-B914-174C-B716-E99B4F8C47CA}"/>
              </a:ext>
            </a:extLst>
          </p:cNvPr>
          <p:cNvSpPr txBox="1"/>
          <p:nvPr/>
        </p:nvSpPr>
        <p:spPr>
          <a:xfrm>
            <a:off x="1423798" y="320257"/>
            <a:ext cx="9352151" cy="737318"/>
          </a:xfrm>
          <a:prstGeom prst="rect">
            <a:avLst/>
          </a:prstGeom>
          <a:noFill/>
        </p:spPr>
        <p:txBody>
          <a:bodyPr wrap="square" rtlCol="0">
            <a:spAutoFit/>
          </a:bodyPr>
          <a:lstStyle/>
          <a:p>
            <a:pPr>
              <a:lnSpc>
                <a:spcPct val="150000"/>
              </a:lnSpc>
            </a:pPr>
            <a:r>
              <a:rPr lang="en-ID" sz="320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Blend</a:t>
            </a:r>
          </a:p>
        </p:txBody>
      </p:sp>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C8B1D7E2-E78A-44B1-A48F-927C75FA5B89}"/>
              </a:ext>
            </a:extLst>
          </p:cNvPr>
          <p:cNvPicPr>
            <a:picLocks noChangeAspect="1"/>
          </p:cNvPicPr>
          <p:nvPr/>
        </p:nvPicPr>
        <p:blipFill rotWithShape="1">
          <a:blip r:embed="rId5"/>
          <a:srcRect l="6738" r="6003"/>
          <a:stretch/>
        </p:blipFill>
        <p:spPr>
          <a:xfrm>
            <a:off x="3141654" y="1753958"/>
            <a:ext cx="5655980" cy="4200917"/>
          </a:xfrm>
          <a:prstGeom prst="rect">
            <a:avLst/>
          </a:prstGeom>
        </p:spPr>
      </p:pic>
      <p:sp>
        <p:nvSpPr>
          <p:cNvPr id="3" name="Rectangle 2">
            <a:extLst>
              <a:ext uri="{FF2B5EF4-FFF2-40B4-BE49-F238E27FC236}">
                <a16:creationId xmlns:a16="http://schemas.microsoft.com/office/drawing/2014/main" id="{2EF59653-C5F1-4ADC-A6C2-F03D43B6EA6D}"/>
              </a:ext>
            </a:extLst>
          </p:cNvPr>
          <p:cNvSpPr/>
          <p:nvPr/>
        </p:nvSpPr>
        <p:spPr>
          <a:xfrm>
            <a:off x="3194074" y="2605052"/>
            <a:ext cx="1387337" cy="12217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86E3BF"/>
              </a:highlight>
              <a:latin typeface="Century Gothic" panose="020B0502020202020204" pitchFamily="34" charset="0"/>
            </a:endParaRPr>
          </a:p>
        </p:txBody>
      </p:sp>
    </p:spTree>
    <p:extLst>
      <p:ext uri="{BB962C8B-B14F-4D97-AF65-F5344CB8AC3E}">
        <p14:creationId xmlns:p14="http://schemas.microsoft.com/office/powerpoint/2010/main" val="410926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ABCE8-EFFB-8749-AD8D-B3211B3F92F5}"/>
              </a:ext>
            </a:extLst>
          </p:cNvPr>
          <p:cNvSpPr>
            <a:spLocks noGrp="1"/>
          </p:cNvSpPr>
          <p:nvPr>
            <p:ph type="ctrTitle"/>
          </p:nvPr>
        </p:nvSpPr>
        <p:spPr>
          <a:xfrm>
            <a:off x="2856000" y="2602053"/>
            <a:ext cx="6480000" cy="678534"/>
          </a:xfrm>
        </p:spPr>
        <p:txBody>
          <a:bodyPr/>
          <a:lstStyle/>
          <a:p>
            <a:r>
              <a:rPr lang="en-US" dirty="0"/>
              <a:t>What does</a:t>
            </a:r>
            <a:br>
              <a:rPr lang="en-US" dirty="0"/>
            </a:br>
            <a:r>
              <a:rPr lang="en-US" dirty="0"/>
              <a:t>people </a:t>
            </a:r>
            <a:r>
              <a:rPr lang="en-US" dirty="0" err="1"/>
              <a:t>centred</a:t>
            </a:r>
            <a:r>
              <a:rPr lang="en-US" dirty="0"/>
              <a:t> </a:t>
            </a:r>
            <a:br>
              <a:rPr lang="en-US" dirty="0"/>
            </a:br>
            <a:r>
              <a:rPr lang="en-US" dirty="0"/>
              <a:t>performance mean?</a:t>
            </a:r>
          </a:p>
        </p:txBody>
      </p:sp>
    </p:spTree>
    <p:extLst>
      <p:ext uri="{BB962C8B-B14F-4D97-AF65-F5344CB8AC3E}">
        <p14:creationId xmlns:p14="http://schemas.microsoft.com/office/powerpoint/2010/main" val="3499321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DA50005-B914-174C-B716-E99B4F8C47CA}"/>
              </a:ext>
            </a:extLst>
          </p:cNvPr>
          <p:cNvSpPr txBox="1"/>
          <p:nvPr/>
        </p:nvSpPr>
        <p:spPr>
          <a:xfrm>
            <a:off x="1423799" y="320257"/>
            <a:ext cx="6500602" cy="737318"/>
          </a:xfrm>
          <a:prstGeom prst="rect">
            <a:avLst/>
          </a:prstGeom>
          <a:noFill/>
        </p:spPr>
        <p:txBody>
          <a:bodyPr wrap="square" rtlCol="0">
            <a:spAutoFit/>
          </a:bodyPr>
          <a:lstStyle/>
          <a:p>
            <a:pPr>
              <a:lnSpc>
                <a:spcPct val="150000"/>
              </a:lnSpc>
            </a:pPr>
            <a:r>
              <a:rPr lang="en-ID" sz="320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Blend</a:t>
            </a:r>
          </a:p>
        </p:txBody>
      </p:sp>
      <p:sp>
        <p:nvSpPr>
          <p:cNvPr id="10" name="Rectangle 9">
            <a:extLst>
              <a:ext uri="{FF2B5EF4-FFF2-40B4-BE49-F238E27FC236}">
                <a16:creationId xmlns:a16="http://schemas.microsoft.com/office/drawing/2014/main" id="{150E6454-DD60-5643-B73D-8A9159A2A1EC}"/>
              </a:ext>
            </a:extLst>
          </p:cNvPr>
          <p:cNvSpPr/>
          <p:nvPr/>
        </p:nvSpPr>
        <p:spPr>
          <a:xfrm>
            <a:off x="1638968" y="1499910"/>
            <a:ext cx="2329624" cy="3077766"/>
          </a:xfrm>
          <a:prstGeom prst="rect">
            <a:avLst/>
          </a:prstGeom>
        </p:spPr>
        <p:txBody>
          <a:bodyPr wrap="square">
            <a:spAutoFit/>
          </a:bodyPr>
          <a:lstStyle/>
          <a:p>
            <a:r>
              <a:rPr lang="en-US" b="1">
                <a:solidFill>
                  <a:schemeClr val="tx1">
                    <a:lumMod val="75000"/>
                    <a:lumOff val="25000"/>
                  </a:schemeClr>
                </a:solidFill>
                <a:latin typeface="Century Gothic" panose="020B0502020202020204" pitchFamily="34" charset="0"/>
                <a:ea typeface="Avenir Book" charset="0"/>
                <a:cs typeface="Avenir Book" charset="0"/>
              </a:rPr>
              <a:t>Part 1</a:t>
            </a:r>
          </a:p>
          <a:p>
            <a:endParaRPr lang="en-US" sz="1600">
              <a:solidFill>
                <a:schemeClr val="tx1">
                  <a:lumMod val="75000"/>
                  <a:lumOff val="25000"/>
                </a:schemeClr>
              </a:solidFill>
              <a:latin typeface="Century Gothic" panose="020B0502020202020204" pitchFamily="34" charset="0"/>
              <a:ea typeface="Avenir Book" charset="0"/>
              <a:cs typeface="Avenir Book" charset="0"/>
            </a:endParaRPr>
          </a:p>
          <a:p>
            <a:pPr marL="285750" indent="-285750">
              <a:buFont typeface="Arial" panose="020B0604020202020204" pitchFamily="34" charset="0"/>
              <a:buChar char="•"/>
            </a:pPr>
            <a:r>
              <a:rPr lang="en-US" sz="1600">
                <a:solidFill>
                  <a:schemeClr val="tx1">
                    <a:lumMod val="75000"/>
                    <a:lumOff val="25000"/>
                  </a:schemeClr>
                </a:solidFill>
                <a:latin typeface="Century Gothic" panose="020B0502020202020204" pitchFamily="34" charset="0"/>
                <a:ea typeface="Avenir Book" charset="0"/>
                <a:cs typeface="Avenir Book" charset="0"/>
              </a:rPr>
              <a:t>Populating their Blend</a:t>
            </a:r>
          </a:p>
          <a:p>
            <a:pPr marL="285750" indent="-285750">
              <a:buFont typeface="Arial" panose="020B0604020202020204" pitchFamily="34" charset="0"/>
              <a:buChar char="•"/>
            </a:pPr>
            <a:endParaRPr lang="en-US" sz="1600">
              <a:solidFill>
                <a:schemeClr val="tx1">
                  <a:lumMod val="75000"/>
                  <a:lumOff val="25000"/>
                </a:schemeClr>
              </a:solidFill>
              <a:latin typeface="Century Gothic" panose="020B0502020202020204" pitchFamily="34" charset="0"/>
              <a:ea typeface="Avenir Book" charset="0"/>
              <a:cs typeface="Avenir Book" charset="0"/>
            </a:endParaRPr>
          </a:p>
          <a:p>
            <a:pPr marL="285750" indent="-285750">
              <a:buFont typeface="Arial" panose="020B0604020202020204" pitchFamily="34" charset="0"/>
              <a:buChar char="•"/>
            </a:pPr>
            <a:r>
              <a:rPr lang="en-US" sz="1600">
                <a:solidFill>
                  <a:schemeClr val="tx1">
                    <a:lumMod val="75000"/>
                    <a:lumOff val="25000"/>
                  </a:schemeClr>
                </a:solidFill>
                <a:latin typeface="Century Gothic" panose="020B0502020202020204" pitchFamily="34" charset="0"/>
                <a:ea typeface="Avenir Book" charset="0"/>
                <a:cs typeface="Avenir Book" charset="0"/>
              </a:rPr>
              <a:t>8 elements </a:t>
            </a:r>
          </a:p>
          <a:p>
            <a:pPr marL="285750" indent="-285750">
              <a:buFont typeface="Arial" panose="020B0604020202020204" pitchFamily="34" charset="0"/>
              <a:buChar char="•"/>
            </a:pPr>
            <a:endParaRPr lang="en-US" sz="1600">
              <a:solidFill>
                <a:schemeClr val="tx1">
                  <a:lumMod val="75000"/>
                  <a:lumOff val="25000"/>
                </a:schemeClr>
              </a:solidFill>
              <a:latin typeface="Century Gothic" panose="020B0502020202020204" pitchFamily="34" charset="0"/>
              <a:ea typeface="Avenir Book" charset="0"/>
              <a:cs typeface="Avenir Book" charset="0"/>
            </a:endParaRPr>
          </a:p>
          <a:p>
            <a:pPr marL="285750" indent="-285750">
              <a:buFont typeface="Arial" panose="020B0604020202020204" pitchFamily="34" charset="0"/>
              <a:buChar char="•"/>
            </a:pPr>
            <a:r>
              <a:rPr lang="en-US" sz="1600">
                <a:solidFill>
                  <a:schemeClr val="tx1">
                    <a:lumMod val="75000"/>
                    <a:lumOff val="25000"/>
                  </a:schemeClr>
                </a:solidFill>
                <a:latin typeface="Century Gothic" panose="020B0502020202020204" pitchFamily="34" charset="0"/>
                <a:ea typeface="Avenir Book" charset="0"/>
                <a:cs typeface="Avenir Book" charset="0"/>
              </a:rPr>
              <a:t>Unique to each person</a:t>
            </a:r>
          </a:p>
          <a:p>
            <a:pPr marL="285750" indent="-285750">
              <a:buFont typeface="Arial" panose="020B0604020202020204" pitchFamily="34" charset="0"/>
              <a:buChar char="•"/>
            </a:pPr>
            <a:endParaRPr lang="en-US" sz="1600">
              <a:solidFill>
                <a:schemeClr val="tx1">
                  <a:lumMod val="75000"/>
                  <a:lumOff val="25000"/>
                </a:schemeClr>
              </a:solidFill>
              <a:latin typeface="Century Gothic" panose="020B0502020202020204" pitchFamily="34" charset="0"/>
              <a:ea typeface="Avenir Book" charset="0"/>
              <a:cs typeface="Avenir Book" charset="0"/>
            </a:endParaRPr>
          </a:p>
          <a:p>
            <a:pPr marL="285750" indent="-285750">
              <a:buFont typeface="Arial" panose="020B0604020202020204" pitchFamily="34" charset="0"/>
              <a:buChar char="•"/>
            </a:pPr>
            <a:r>
              <a:rPr lang="en-US" sz="1600">
                <a:solidFill>
                  <a:schemeClr val="tx1">
                    <a:lumMod val="75000"/>
                    <a:lumOff val="25000"/>
                  </a:schemeClr>
                </a:solidFill>
                <a:latin typeface="Century Gothic" panose="020B0502020202020204" pitchFamily="34" charset="0"/>
                <a:ea typeface="Avenir Book" charset="0"/>
                <a:cs typeface="Avenir Book" charset="0"/>
              </a:rPr>
              <a:t>Progressive via current to target</a:t>
            </a:r>
          </a:p>
        </p:txBody>
      </p:sp>
      <p:pic>
        <p:nvPicPr>
          <p:cNvPr id="8" name="Picture 7">
            <a:extLst>
              <a:ext uri="{FF2B5EF4-FFF2-40B4-BE49-F238E27FC236}">
                <a16:creationId xmlns:a16="http://schemas.microsoft.com/office/drawing/2014/main" id="{B3137277-4DDF-7C42-A636-D6EE3436BD3B}"/>
              </a:ext>
            </a:extLst>
          </p:cNvPr>
          <p:cNvPicPr>
            <a:picLocks noChangeAspect="1"/>
          </p:cNvPicPr>
          <p:nvPr/>
        </p:nvPicPr>
        <p:blipFill>
          <a:blip r:embed="rId3" cstate="screen">
            <a:alphaModFix amt="82000"/>
            <a:extLst>
              <a:ext uri="{28A0092B-C50C-407E-A947-70E740481C1C}">
                <a14:useLocalDpi xmlns:a14="http://schemas.microsoft.com/office/drawing/2010/main"/>
              </a:ext>
            </a:extLst>
          </a:blip>
          <a:stretch>
            <a:fillRect/>
          </a:stretch>
        </p:blipFill>
        <p:spPr>
          <a:xfrm>
            <a:off x="5197471" y="1361398"/>
            <a:ext cx="5112169" cy="5128597"/>
          </a:xfrm>
          <a:prstGeom prst="rect">
            <a:avLst/>
          </a:prstGeom>
        </p:spPr>
      </p:pic>
      <p:sp>
        <p:nvSpPr>
          <p:cNvPr id="11" name="TextBox 10">
            <a:extLst>
              <a:ext uri="{FF2B5EF4-FFF2-40B4-BE49-F238E27FC236}">
                <a16:creationId xmlns:a16="http://schemas.microsoft.com/office/drawing/2014/main" id="{AE3D4FD6-1AC4-BB47-8BCB-691448C80C6E}"/>
              </a:ext>
            </a:extLst>
          </p:cNvPr>
          <p:cNvSpPr txBox="1"/>
          <p:nvPr/>
        </p:nvSpPr>
        <p:spPr>
          <a:xfrm>
            <a:off x="4860342" y="2826116"/>
            <a:ext cx="825868" cy="523220"/>
          </a:xfrm>
          <a:prstGeom prst="rect">
            <a:avLst/>
          </a:prstGeom>
          <a:noFill/>
        </p:spPr>
        <p:txBody>
          <a:bodyPr wrap="non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My</a:t>
            </a:r>
          </a:p>
          <a:p>
            <a:pPr algn="r"/>
            <a:r>
              <a:rPr lang="en-US" sz="1400">
                <a:solidFill>
                  <a:schemeClr val="tx1">
                    <a:lumMod val="75000"/>
                    <a:lumOff val="25000"/>
                  </a:schemeClr>
                </a:solidFill>
                <a:latin typeface="Century Gothic" panose="020B0502020202020204" pitchFamily="34" charset="0"/>
                <a:ea typeface="Avenir Book" charset="0"/>
                <a:cs typeface="Avenir Book" charset="0"/>
              </a:rPr>
              <a:t>partner</a:t>
            </a:r>
          </a:p>
        </p:txBody>
      </p:sp>
      <p:sp>
        <p:nvSpPr>
          <p:cNvPr id="12" name="TextBox 11">
            <a:extLst>
              <a:ext uri="{FF2B5EF4-FFF2-40B4-BE49-F238E27FC236}">
                <a16:creationId xmlns:a16="http://schemas.microsoft.com/office/drawing/2014/main" id="{581B0C54-3D55-F149-995F-CD084A99775F}"/>
              </a:ext>
            </a:extLst>
          </p:cNvPr>
          <p:cNvSpPr txBox="1"/>
          <p:nvPr/>
        </p:nvSpPr>
        <p:spPr>
          <a:xfrm>
            <a:off x="5197471" y="5807668"/>
            <a:ext cx="1827752" cy="307777"/>
          </a:xfrm>
          <a:prstGeom prst="rect">
            <a:avLst/>
          </a:prstGeom>
          <a:noFill/>
        </p:spPr>
        <p:txBody>
          <a:bodyPr wrap="square" rtlCol="0">
            <a:spAutoFit/>
          </a:bodyPr>
          <a:lstStyle/>
          <a:p>
            <a:pPr algn="ctr"/>
            <a:r>
              <a:rPr lang="en-US" sz="1400">
                <a:solidFill>
                  <a:schemeClr val="tx1">
                    <a:lumMod val="75000"/>
                    <a:lumOff val="25000"/>
                  </a:schemeClr>
                </a:solidFill>
                <a:latin typeface="Century Gothic" panose="020B0502020202020204" pitchFamily="34" charset="0"/>
                <a:ea typeface="Avenir Book" charset="0"/>
                <a:cs typeface="Avenir Book" charset="0"/>
              </a:rPr>
              <a:t>My children</a:t>
            </a:r>
          </a:p>
        </p:txBody>
      </p:sp>
      <p:sp>
        <p:nvSpPr>
          <p:cNvPr id="13" name="TextBox 12">
            <a:extLst>
              <a:ext uri="{FF2B5EF4-FFF2-40B4-BE49-F238E27FC236}">
                <a16:creationId xmlns:a16="http://schemas.microsoft.com/office/drawing/2014/main" id="{21C79C29-5B7B-5144-A213-CACB39FAF6E2}"/>
              </a:ext>
            </a:extLst>
          </p:cNvPr>
          <p:cNvSpPr txBox="1"/>
          <p:nvPr/>
        </p:nvSpPr>
        <p:spPr>
          <a:xfrm>
            <a:off x="8332497" y="1492596"/>
            <a:ext cx="1846175" cy="307777"/>
          </a:xfrm>
          <a:prstGeom prst="rect">
            <a:avLst/>
          </a:prstGeom>
          <a:noFill/>
        </p:spPr>
        <p:txBody>
          <a:bodyPr wrap="square" rtlCol="0">
            <a:spAutoFit/>
          </a:bodyPr>
          <a:lstStyle/>
          <a:p>
            <a:pPr algn="ctr"/>
            <a:r>
              <a:rPr lang="en-US" sz="1400">
                <a:solidFill>
                  <a:schemeClr val="tx1">
                    <a:lumMod val="75000"/>
                    <a:lumOff val="25000"/>
                  </a:schemeClr>
                </a:solidFill>
                <a:latin typeface="Century Gothic" panose="020B0502020202020204" pitchFamily="34" charset="0"/>
                <a:ea typeface="Avenir Book" charset="0"/>
                <a:cs typeface="Avenir Book" charset="0"/>
              </a:rPr>
              <a:t>Effective team</a:t>
            </a:r>
          </a:p>
        </p:txBody>
      </p:sp>
      <p:sp>
        <p:nvSpPr>
          <p:cNvPr id="14" name="TextBox 13">
            <a:extLst>
              <a:ext uri="{FF2B5EF4-FFF2-40B4-BE49-F238E27FC236}">
                <a16:creationId xmlns:a16="http://schemas.microsoft.com/office/drawing/2014/main" id="{30EB934D-A6A3-8A45-8DDB-429A3826B330}"/>
              </a:ext>
            </a:extLst>
          </p:cNvPr>
          <p:cNvSpPr txBox="1"/>
          <p:nvPr/>
        </p:nvSpPr>
        <p:spPr>
          <a:xfrm>
            <a:off x="8705241" y="5807668"/>
            <a:ext cx="1152880"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Progression</a:t>
            </a:r>
          </a:p>
          <a:p>
            <a:r>
              <a:rPr lang="en-US" sz="1400">
                <a:solidFill>
                  <a:schemeClr val="tx1">
                    <a:lumMod val="75000"/>
                    <a:lumOff val="25000"/>
                  </a:schemeClr>
                </a:solidFill>
                <a:latin typeface="Century Gothic" panose="020B0502020202020204" pitchFamily="34" charset="0"/>
                <a:ea typeface="Avenir Book" charset="0"/>
                <a:cs typeface="Avenir Book" charset="0"/>
              </a:rPr>
              <a:t>at work</a:t>
            </a:r>
          </a:p>
        </p:txBody>
      </p:sp>
      <p:sp>
        <p:nvSpPr>
          <p:cNvPr id="15" name="TextBox 14">
            <a:extLst>
              <a:ext uri="{FF2B5EF4-FFF2-40B4-BE49-F238E27FC236}">
                <a16:creationId xmlns:a16="http://schemas.microsoft.com/office/drawing/2014/main" id="{E0B15D04-A3BE-C14C-B851-C1DF51B578E1}"/>
              </a:ext>
            </a:extLst>
          </p:cNvPr>
          <p:cNvSpPr txBox="1"/>
          <p:nvPr/>
        </p:nvSpPr>
        <p:spPr>
          <a:xfrm>
            <a:off x="9870712" y="2710243"/>
            <a:ext cx="1061509"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Exercise &amp;</a:t>
            </a:r>
          </a:p>
          <a:p>
            <a:r>
              <a:rPr lang="en-US" sz="1400">
                <a:solidFill>
                  <a:schemeClr val="tx1">
                    <a:lumMod val="75000"/>
                    <a:lumOff val="25000"/>
                  </a:schemeClr>
                </a:solidFill>
                <a:latin typeface="Century Gothic" panose="020B0502020202020204" pitchFamily="34" charset="0"/>
                <a:ea typeface="Avenir Book" charset="0"/>
                <a:cs typeface="Avenir Book" charset="0"/>
              </a:rPr>
              <a:t>health</a:t>
            </a:r>
          </a:p>
        </p:txBody>
      </p:sp>
      <p:sp>
        <p:nvSpPr>
          <p:cNvPr id="16" name="TextBox 15">
            <a:extLst>
              <a:ext uri="{FF2B5EF4-FFF2-40B4-BE49-F238E27FC236}">
                <a16:creationId xmlns:a16="http://schemas.microsoft.com/office/drawing/2014/main" id="{81940A79-96B0-C640-8ACB-1C529B07C2A3}"/>
              </a:ext>
            </a:extLst>
          </p:cNvPr>
          <p:cNvSpPr txBox="1"/>
          <p:nvPr/>
        </p:nvSpPr>
        <p:spPr>
          <a:xfrm>
            <a:off x="9819416" y="4587076"/>
            <a:ext cx="1032655"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Fulfillment</a:t>
            </a:r>
          </a:p>
          <a:p>
            <a:r>
              <a:rPr lang="en-US" sz="1400">
                <a:solidFill>
                  <a:schemeClr val="tx1">
                    <a:lumMod val="75000"/>
                    <a:lumOff val="25000"/>
                  </a:schemeClr>
                </a:solidFill>
                <a:latin typeface="Century Gothic" panose="020B0502020202020204" pitchFamily="34" charset="0"/>
                <a:ea typeface="Avenir Book" charset="0"/>
                <a:cs typeface="Avenir Book" charset="0"/>
              </a:rPr>
              <a:t>At work</a:t>
            </a:r>
          </a:p>
        </p:txBody>
      </p:sp>
      <p:sp>
        <p:nvSpPr>
          <p:cNvPr id="17" name="TextBox 16">
            <a:extLst>
              <a:ext uri="{FF2B5EF4-FFF2-40B4-BE49-F238E27FC236}">
                <a16:creationId xmlns:a16="http://schemas.microsoft.com/office/drawing/2014/main" id="{A45E13DA-174D-3E4F-8E59-B6BA515D3948}"/>
              </a:ext>
            </a:extLst>
          </p:cNvPr>
          <p:cNvSpPr txBox="1"/>
          <p:nvPr/>
        </p:nvSpPr>
        <p:spPr>
          <a:xfrm>
            <a:off x="4421867" y="4635997"/>
            <a:ext cx="1340432" cy="523220"/>
          </a:xfrm>
          <a:prstGeom prst="rect">
            <a:avLst/>
          </a:prstGeom>
          <a:noFill/>
        </p:spPr>
        <p:txBody>
          <a:bodyPr wrap="non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Manageable</a:t>
            </a:r>
          </a:p>
          <a:p>
            <a:pPr algn="r"/>
            <a:r>
              <a:rPr lang="en-US" sz="1400">
                <a:solidFill>
                  <a:schemeClr val="tx1">
                    <a:lumMod val="75000"/>
                    <a:lumOff val="25000"/>
                  </a:schemeClr>
                </a:solidFill>
                <a:latin typeface="Century Gothic" panose="020B0502020202020204" pitchFamily="34" charset="0"/>
                <a:ea typeface="Avenir Book" charset="0"/>
                <a:cs typeface="Avenir Book" charset="0"/>
              </a:rPr>
              <a:t>workload</a:t>
            </a:r>
          </a:p>
        </p:txBody>
      </p:sp>
      <p:sp>
        <p:nvSpPr>
          <p:cNvPr id="18" name="TextBox 17">
            <a:extLst>
              <a:ext uri="{FF2B5EF4-FFF2-40B4-BE49-F238E27FC236}">
                <a16:creationId xmlns:a16="http://schemas.microsoft.com/office/drawing/2014/main" id="{DE3D34FB-231D-0B40-A1A4-AC83A0813DF4}"/>
              </a:ext>
            </a:extLst>
          </p:cNvPr>
          <p:cNvSpPr txBox="1"/>
          <p:nvPr/>
        </p:nvSpPr>
        <p:spPr>
          <a:xfrm>
            <a:off x="4201785" y="1563940"/>
            <a:ext cx="2428543" cy="523220"/>
          </a:xfrm>
          <a:prstGeom prst="rect">
            <a:avLst/>
          </a:prstGeom>
          <a:noFill/>
        </p:spPr>
        <p:txBody>
          <a:bodyPr wrap="squar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Clear career goals and direction</a:t>
            </a:r>
          </a:p>
        </p:txBody>
      </p:sp>
    </p:spTree>
    <p:extLst>
      <p:ext uri="{BB962C8B-B14F-4D97-AF65-F5344CB8AC3E}">
        <p14:creationId xmlns:p14="http://schemas.microsoft.com/office/powerpoint/2010/main" val="4053940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nitor, remote, black, sitting&#10;&#10;Description automatically generated">
            <a:extLst>
              <a:ext uri="{FF2B5EF4-FFF2-40B4-BE49-F238E27FC236}">
                <a16:creationId xmlns:a16="http://schemas.microsoft.com/office/drawing/2014/main" id="{7FF8B6BB-2821-4982-9993-78CE14F095A2}"/>
              </a:ext>
            </a:extLst>
          </p:cNvPr>
          <p:cNvPicPr>
            <a:picLocks noChangeAspect="1"/>
          </p:cNvPicPr>
          <p:nvPr/>
        </p:nvPicPr>
        <p:blipFill>
          <a:blip r:embed="rId3"/>
          <a:stretch>
            <a:fillRect/>
          </a:stretch>
        </p:blipFill>
        <p:spPr>
          <a:xfrm>
            <a:off x="530198" y="337721"/>
            <a:ext cx="10991168" cy="5877362"/>
          </a:xfrm>
          <a:prstGeom prst="rect">
            <a:avLst/>
          </a:prstGeom>
        </p:spPr>
      </p:pic>
    </p:spTree>
    <p:extLst>
      <p:ext uri="{BB962C8B-B14F-4D97-AF65-F5344CB8AC3E}">
        <p14:creationId xmlns:p14="http://schemas.microsoft.com/office/powerpoint/2010/main" val="902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44B2BEA-77C5-204A-8190-18F1202BC631}"/>
              </a:ext>
            </a:extLst>
          </p:cNvPr>
          <p:cNvPicPr>
            <a:picLocks noChangeAspect="1"/>
          </p:cNvPicPr>
          <p:nvPr/>
        </p:nvPicPr>
        <p:blipFill>
          <a:blip r:embed="rId3" cstate="screen">
            <a:alphaModFix amt="74000"/>
            <a:extLst>
              <a:ext uri="{28A0092B-C50C-407E-A947-70E740481C1C}">
                <a14:useLocalDpi xmlns:a14="http://schemas.microsoft.com/office/drawing/2010/main"/>
              </a:ext>
            </a:extLst>
          </a:blip>
          <a:stretch>
            <a:fillRect/>
          </a:stretch>
        </p:blipFill>
        <p:spPr>
          <a:xfrm>
            <a:off x="5317088" y="1225469"/>
            <a:ext cx="5050605" cy="5089436"/>
          </a:xfrm>
          <a:prstGeom prst="rect">
            <a:avLst/>
          </a:prstGeom>
        </p:spPr>
      </p:pic>
      <p:sp>
        <p:nvSpPr>
          <p:cNvPr id="22" name="TextBox 21">
            <a:extLst>
              <a:ext uri="{FF2B5EF4-FFF2-40B4-BE49-F238E27FC236}">
                <a16:creationId xmlns:a16="http://schemas.microsoft.com/office/drawing/2014/main" id="{1DA50005-B914-174C-B716-E99B4F8C47CA}"/>
              </a:ext>
            </a:extLst>
          </p:cNvPr>
          <p:cNvSpPr txBox="1"/>
          <p:nvPr/>
        </p:nvSpPr>
        <p:spPr>
          <a:xfrm>
            <a:off x="1423799" y="320257"/>
            <a:ext cx="6500602" cy="737318"/>
          </a:xfrm>
          <a:prstGeom prst="rect">
            <a:avLst/>
          </a:prstGeom>
          <a:noFill/>
        </p:spPr>
        <p:txBody>
          <a:bodyPr wrap="square" rtlCol="0">
            <a:spAutoFit/>
          </a:bodyPr>
          <a:lstStyle/>
          <a:p>
            <a:pPr>
              <a:lnSpc>
                <a:spcPct val="150000"/>
              </a:lnSpc>
            </a:pPr>
            <a:r>
              <a:rPr lang="en-ID" sz="320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What is current Blend?</a:t>
            </a:r>
          </a:p>
        </p:txBody>
      </p:sp>
      <p:sp>
        <p:nvSpPr>
          <p:cNvPr id="2" name="TextBox 1">
            <a:extLst>
              <a:ext uri="{FF2B5EF4-FFF2-40B4-BE49-F238E27FC236}">
                <a16:creationId xmlns:a16="http://schemas.microsoft.com/office/drawing/2014/main" id="{DC323FCD-A2CA-024A-B97E-5D048D6CF5E7}"/>
              </a:ext>
            </a:extLst>
          </p:cNvPr>
          <p:cNvSpPr txBox="1"/>
          <p:nvPr/>
        </p:nvSpPr>
        <p:spPr>
          <a:xfrm>
            <a:off x="11663082" y="6650198"/>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10" name="Rectangle 9">
            <a:extLst>
              <a:ext uri="{FF2B5EF4-FFF2-40B4-BE49-F238E27FC236}">
                <a16:creationId xmlns:a16="http://schemas.microsoft.com/office/drawing/2014/main" id="{150E6454-DD60-5643-B73D-8A9159A2A1EC}"/>
              </a:ext>
            </a:extLst>
          </p:cNvPr>
          <p:cNvSpPr/>
          <p:nvPr/>
        </p:nvSpPr>
        <p:spPr>
          <a:xfrm>
            <a:off x="1638968" y="1499910"/>
            <a:ext cx="2491136" cy="1354217"/>
          </a:xfrm>
          <a:prstGeom prst="rect">
            <a:avLst/>
          </a:prstGeom>
        </p:spPr>
        <p:txBody>
          <a:bodyPr wrap="square">
            <a:spAutoFit/>
          </a:bodyPr>
          <a:lstStyle/>
          <a:p>
            <a:r>
              <a:rPr lang="en-US" b="1">
                <a:solidFill>
                  <a:schemeClr val="tx1">
                    <a:lumMod val="75000"/>
                    <a:lumOff val="25000"/>
                  </a:schemeClr>
                </a:solidFill>
                <a:latin typeface="Century Gothic" panose="020B0502020202020204" pitchFamily="34" charset="0"/>
                <a:ea typeface="Avenir Book" charset="0"/>
                <a:cs typeface="Avenir Book" charset="0"/>
              </a:rPr>
              <a:t>Part 2</a:t>
            </a:r>
          </a:p>
          <a:p>
            <a:endParaRPr lang="en-US" sz="1600">
              <a:solidFill>
                <a:schemeClr val="tx1">
                  <a:lumMod val="75000"/>
                  <a:lumOff val="25000"/>
                </a:schemeClr>
              </a:solidFill>
              <a:latin typeface="Century Gothic" panose="020B0502020202020204" pitchFamily="34" charset="0"/>
              <a:ea typeface="Avenir Book" charset="0"/>
              <a:cs typeface="Avenir Book" charset="0"/>
            </a:endParaRPr>
          </a:p>
          <a:p>
            <a:pPr marL="285750" indent="-285750">
              <a:buFont typeface="Arial" panose="020B0604020202020204" pitchFamily="34" charset="0"/>
              <a:buChar char="•"/>
            </a:pPr>
            <a:r>
              <a:rPr lang="en-US" sz="1600">
                <a:solidFill>
                  <a:schemeClr val="tx1">
                    <a:lumMod val="75000"/>
                    <a:lumOff val="25000"/>
                  </a:schemeClr>
                </a:solidFill>
                <a:latin typeface="Century Gothic" panose="020B0502020202020204" pitchFamily="34" charset="0"/>
                <a:ea typeface="Avenir Book" charset="0"/>
                <a:cs typeface="Avenir Book" charset="0"/>
              </a:rPr>
              <a:t>Score current level of fulfillment in each element from 1-10</a:t>
            </a:r>
          </a:p>
        </p:txBody>
      </p:sp>
      <p:sp>
        <p:nvSpPr>
          <p:cNvPr id="11" name="TextBox 10">
            <a:extLst>
              <a:ext uri="{FF2B5EF4-FFF2-40B4-BE49-F238E27FC236}">
                <a16:creationId xmlns:a16="http://schemas.microsoft.com/office/drawing/2014/main" id="{AE3D4FD6-1AC4-BB47-8BCB-691448C80C6E}"/>
              </a:ext>
            </a:extLst>
          </p:cNvPr>
          <p:cNvSpPr txBox="1"/>
          <p:nvPr/>
        </p:nvSpPr>
        <p:spPr>
          <a:xfrm>
            <a:off x="4961940" y="2693247"/>
            <a:ext cx="825868" cy="523220"/>
          </a:xfrm>
          <a:prstGeom prst="rect">
            <a:avLst/>
          </a:prstGeom>
          <a:noFill/>
        </p:spPr>
        <p:txBody>
          <a:bodyPr wrap="non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My</a:t>
            </a:r>
          </a:p>
          <a:p>
            <a:pPr algn="r"/>
            <a:r>
              <a:rPr lang="en-US" sz="1400">
                <a:solidFill>
                  <a:schemeClr val="tx1">
                    <a:lumMod val="75000"/>
                    <a:lumOff val="25000"/>
                  </a:schemeClr>
                </a:solidFill>
                <a:latin typeface="Century Gothic" panose="020B0502020202020204" pitchFamily="34" charset="0"/>
                <a:ea typeface="Avenir Book" charset="0"/>
                <a:cs typeface="Avenir Book" charset="0"/>
              </a:rPr>
              <a:t>partner</a:t>
            </a:r>
          </a:p>
        </p:txBody>
      </p:sp>
      <p:sp>
        <p:nvSpPr>
          <p:cNvPr id="12" name="TextBox 11">
            <a:extLst>
              <a:ext uri="{FF2B5EF4-FFF2-40B4-BE49-F238E27FC236}">
                <a16:creationId xmlns:a16="http://schemas.microsoft.com/office/drawing/2014/main" id="{581B0C54-3D55-F149-995F-CD084A99775F}"/>
              </a:ext>
            </a:extLst>
          </p:cNvPr>
          <p:cNvSpPr txBox="1"/>
          <p:nvPr/>
        </p:nvSpPr>
        <p:spPr>
          <a:xfrm>
            <a:off x="5299069" y="5674799"/>
            <a:ext cx="1827752" cy="307777"/>
          </a:xfrm>
          <a:prstGeom prst="rect">
            <a:avLst/>
          </a:prstGeom>
          <a:noFill/>
        </p:spPr>
        <p:txBody>
          <a:bodyPr wrap="square" rtlCol="0">
            <a:spAutoFit/>
          </a:bodyPr>
          <a:lstStyle/>
          <a:p>
            <a:pPr algn="ctr"/>
            <a:r>
              <a:rPr lang="en-US" sz="1400">
                <a:solidFill>
                  <a:schemeClr val="tx1">
                    <a:lumMod val="75000"/>
                    <a:lumOff val="25000"/>
                  </a:schemeClr>
                </a:solidFill>
                <a:latin typeface="Century Gothic" panose="020B0502020202020204" pitchFamily="34" charset="0"/>
                <a:ea typeface="Avenir Book" charset="0"/>
                <a:cs typeface="Avenir Book" charset="0"/>
              </a:rPr>
              <a:t>My children</a:t>
            </a:r>
          </a:p>
        </p:txBody>
      </p:sp>
      <p:sp>
        <p:nvSpPr>
          <p:cNvPr id="13" name="TextBox 12">
            <a:extLst>
              <a:ext uri="{FF2B5EF4-FFF2-40B4-BE49-F238E27FC236}">
                <a16:creationId xmlns:a16="http://schemas.microsoft.com/office/drawing/2014/main" id="{21C79C29-5B7B-5144-A213-CACB39FAF6E2}"/>
              </a:ext>
            </a:extLst>
          </p:cNvPr>
          <p:cNvSpPr txBox="1"/>
          <p:nvPr/>
        </p:nvSpPr>
        <p:spPr>
          <a:xfrm>
            <a:off x="8434095" y="1359727"/>
            <a:ext cx="1846175" cy="307777"/>
          </a:xfrm>
          <a:prstGeom prst="rect">
            <a:avLst/>
          </a:prstGeom>
          <a:noFill/>
        </p:spPr>
        <p:txBody>
          <a:bodyPr wrap="square" rtlCol="0">
            <a:spAutoFit/>
          </a:bodyPr>
          <a:lstStyle/>
          <a:p>
            <a:pPr algn="ctr"/>
            <a:r>
              <a:rPr lang="en-US" sz="1400">
                <a:solidFill>
                  <a:schemeClr val="tx1">
                    <a:lumMod val="75000"/>
                    <a:lumOff val="25000"/>
                  </a:schemeClr>
                </a:solidFill>
                <a:latin typeface="Century Gothic" panose="020B0502020202020204" pitchFamily="34" charset="0"/>
                <a:ea typeface="Avenir Book" charset="0"/>
                <a:cs typeface="Avenir Book" charset="0"/>
              </a:rPr>
              <a:t>Effective team</a:t>
            </a:r>
          </a:p>
        </p:txBody>
      </p:sp>
      <p:sp>
        <p:nvSpPr>
          <p:cNvPr id="14" name="TextBox 13">
            <a:extLst>
              <a:ext uri="{FF2B5EF4-FFF2-40B4-BE49-F238E27FC236}">
                <a16:creationId xmlns:a16="http://schemas.microsoft.com/office/drawing/2014/main" id="{30EB934D-A6A3-8A45-8DDB-429A3826B330}"/>
              </a:ext>
            </a:extLst>
          </p:cNvPr>
          <p:cNvSpPr txBox="1"/>
          <p:nvPr/>
        </p:nvSpPr>
        <p:spPr>
          <a:xfrm>
            <a:off x="8806839" y="5674799"/>
            <a:ext cx="1152880"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Progression</a:t>
            </a:r>
          </a:p>
          <a:p>
            <a:r>
              <a:rPr lang="en-US" sz="1400">
                <a:solidFill>
                  <a:schemeClr val="tx1">
                    <a:lumMod val="75000"/>
                    <a:lumOff val="25000"/>
                  </a:schemeClr>
                </a:solidFill>
                <a:latin typeface="Century Gothic" panose="020B0502020202020204" pitchFamily="34" charset="0"/>
                <a:ea typeface="Avenir Book" charset="0"/>
                <a:cs typeface="Avenir Book" charset="0"/>
              </a:rPr>
              <a:t>at work</a:t>
            </a:r>
          </a:p>
        </p:txBody>
      </p:sp>
      <p:sp>
        <p:nvSpPr>
          <p:cNvPr id="15" name="TextBox 14">
            <a:extLst>
              <a:ext uri="{FF2B5EF4-FFF2-40B4-BE49-F238E27FC236}">
                <a16:creationId xmlns:a16="http://schemas.microsoft.com/office/drawing/2014/main" id="{E0B15D04-A3BE-C14C-B851-C1DF51B578E1}"/>
              </a:ext>
            </a:extLst>
          </p:cNvPr>
          <p:cNvSpPr txBox="1"/>
          <p:nvPr/>
        </p:nvSpPr>
        <p:spPr>
          <a:xfrm>
            <a:off x="9972310" y="2577374"/>
            <a:ext cx="1061509"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Exercise &amp;</a:t>
            </a:r>
          </a:p>
          <a:p>
            <a:r>
              <a:rPr lang="en-US" sz="1400">
                <a:solidFill>
                  <a:schemeClr val="tx1">
                    <a:lumMod val="75000"/>
                    <a:lumOff val="25000"/>
                  </a:schemeClr>
                </a:solidFill>
                <a:latin typeface="Century Gothic" panose="020B0502020202020204" pitchFamily="34" charset="0"/>
                <a:ea typeface="Avenir Book" charset="0"/>
                <a:cs typeface="Avenir Book" charset="0"/>
              </a:rPr>
              <a:t>health</a:t>
            </a:r>
          </a:p>
        </p:txBody>
      </p:sp>
      <p:sp>
        <p:nvSpPr>
          <p:cNvPr id="16" name="TextBox 15">
            <a:extLst>
              <a:ext uri="{FF2B5EF4-FFF2-40B4-BE49-F238E27FC236}">
                <a16:creationId xmlns:a16="http://schemas.microsoft.com/office/drawing/2014/main" id="{81940A79-96B0-C640-8ACB-1C529B07C2A3}"/>
              </a:ext>
            </a:extLst>
          </p:cNvPr>
          <p:cNvSpPr txBox="1"/>
          <p:nvPr/>
        </p:nvSpPr>
        <p:spPr>
          <a:xfrm>
            <a:off x="9921014" y="4454207"/>
            <a:ext cx="1032655"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Fulfillment</a:t>
            </a:r>
          </a:p>
          <a:p>
            <a:r>
              <a:rPr lang="en-US" sz="1400">
                <a:solidFill>
                  <a:schemeClr val="tx1">
                    <a:lumMod val="75000"/>
                    <a:lumOff val="25000"/>
                  </a:schemeClr>
                </a:solidFill>
                <a:latin typeface="Century Gothic" panose="020B0502020202020204" pitchFamily="34" charset="0"/>
                <a:ea typeface="Avenir Book" charset="0"/>
                <a:cs typeface="Avenir Book" charset="0"/>
              </a:rPr>
              <a:t>At work</a:t>
            </a:r>
          </a:p>
        </p:txBody>
      </p:sp>
      <p:sp>
        <p:nvSpPr>
          <p:cNvPr id="17" name="TextBox 16">
            <a:extLst>
              <a:ext uri="{FF2B5EF4-FFF2-40B4-BE49-F238E27FC236}">
                <a16:creationId xmlns:a16="http://schemas.microsoft.com/office/drawing/2014/main" id="{A45E13DA-174D-3E4F-8E59-B6BA515D3948}"/>
              </a:ext>
            </a:extLst>
          </p:cNvPr>
          <p:cNvSpPr txBox="1"/>
          <p:nvPr/>
        </p:nvSpPr>
        <p:spPr>
          <a:xfrm>
            <a:off x="4523465" y="4503128"/>
            <a:ext cx="1340432" cy="523220"/>
          </a:xfrm>
          <a:prstGeom prst="rect">
            <a:avLst/>
          </a:prstGeom>
          <a:noFill/>
        </p:spPr>
        <p:txBody>
          <a:bodyPr wrap="non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Manageable</a:t>
            </a:r>
          </a:p>
          <a:p>
            <a:pPr algn="r"/>
            <a:r>
              <a:rPr lang="en-US" sz="1400">
                <a:solidFill>
                  <a:schemeClr val="tx1">
                    <a:lumMod val="75000"/>
                    <a:lumOff val="25000"/>
                  </a:schemeClr>
                </a:solidFill>
                <a:latin typeface="Century Gothic" panose="020B0502020202020204" pitchFamily="34" charset="0"/>
                <a:ea typeface="Avenir Book" charset="0"/>
                <a:cs typeface="Avenir Book" charset="0"/>
              </a:rPr>
              <a:t>workload</a:t>
            </a:r>
          </a:p>
        </p:txBody>
      </p:sp>
      <p:sp>
        <p:nvSpPr>
          <p:cNvPr id="18" name="TextBox 17">
            <a:extLst>
              <a:ext uri="{FF2B5EF4-FFF2-40B4-BE49-F238E27FC236}">
                <a16:creationId xmlns:a16="http://schemas.microsoft.com/office/drawing/2014/main" id="{DE3D34FB-231D-0B40-A1A4-AC83A0813DF4}"/>
              </a:ext>
            </a:extLst>
          </p:cNvPr>
          <p:cNvSpPr txBox="1"/>
          <p:nvPr/>
        </p:nvSpPr>
        <p:spPr>
          <a:xfrm>
            <a:off x="4303383" y="1431071"/>
            <a:ext cx="2428543" cy="523220"/>
          </a:xfrm>
          <a:prstGeom prst="rect">
            <a:avLst/>
          </a:prstGeom>
          <a:noFill/>
        </p:spPr>
        <p:txBody>
          <a:bodyPr wrap="squar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Clear career goals and direction</a:t>
            </a:r>
          </a:p>
        </p:txBody>
      </p:sp>
      <p:grpSp>
        <p:nvGrpSpPr>
          <p:cNvPr id="20" name="Group 19">
            <a:extLst>
              <a:ext uri="{FF2B5EF4-FFF2-40B4-BE49-F238E27FC236}">
                <a16:creationId xmlns:a16="http://schemas.microsoft.com/office/drawing/2014/main" id="{C92ACD87-B2BF-B444-B0E4-BC2DF0C1D31A}"/>
              </a:ext>
            </a:extLst>
          </p:cNvPr>
          <p:cNvGrpSpPr/>
          <p:nvPr/>
        </p:nvGrpSpPr>
        <p:grpSpPr>
          <a:xfrm>
            <a:off x="5962603" y="2510856"/>
            <a:ext cx="2764706" cy="2986061"/>
            <a:chOff x="5310790" y="2010248"/>
            <a:chExt cx="2073529" cy="2239546"/>
          </a:xfrm>
        </p:grpSpPr>
        <p:sp>
          <p:nvSpPr>
            <p:cNvPr id="21" name="TextBox 20">
              <a:extLst>
                <a:ext uri="{FF2B5EF4-FFF2-40B4-BE49-F238E27FC236}">
                  <a16:creationId xmlns:a16="http://schemas.microsoft.com/office/drawing/2014/main" id="{0617502B-22EB-8345-A62A-2A4FD9317A6F}"/>
                </a:ext>
              </a:extLst>
            </p:cNvPr>
            <p:cNvSpPr txBox="1"/>
            <p:nvPr/>
          </p:nvSpPr>
          <p:spPr>
            <a:xfrm>
              <a:off x="7174886" y="2649666"/>
              <a:ext cx="209433"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4</a:t>
              </a:r>
            </a:p>
          </p:txBody>
        </p:sp>
        <p:sp>
          <p:nvSpPr>
            <p:cNvPr id="24" name="TextBox 23">
              <a:extLst>
                <a:ext uri="{FF2B5EF4-FFF2-40B4-BE49-F238E27FC236}">
                  <a16:creationId xmlns:a16="http://schemas.microsoft.com/office/drawing/2014/main" id="{AD4DB018-3896-7148-98E1-FDDD6995233C}"/>
                </a:ext>
              </a:extLst>
            </p:cNvPr>
            <p:cNvSpPr txBox="1"/>
            <p:nvPr/>
          </p:nvSpPr>
          <p:spPr>
            <a:xfrm>
              <a:off x="7115710" y="4026703"/>
              <a:ext cx="215443"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8</a:t>
              </a:r>
            </a:p>
          </p:txBody>
        </p:sp>
        <p:sp>
          <p:nvSpPr>
            <p:cNvPr id="25" name="TextBox 24">
              <a:extLst>
                <a:ext uri="{FF2B5EF4-FFF2-40B4-BE49-F238E27FC236}">
                  <a16:creationId xmlns:a16="http://schemas.microsoft.com/office/drawing/2014/main" id="{84A19B92-3E06-F34D-B1AB-149A84C816AC}"/>
                </a:ext>
              </a:extLst>
            </p:cNvPr>
            <p:cNvSpPr txBox="1"/>
            <p:nvPr/>
          </p:nvSpPr>
          <p:spPr>
            <a:xfrm>
              <a:off x="6222988" y="3867601"/>
              <a:ext cx="209433"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7</a:t>
              </a:r>
            </a:p>
          </p:txBody>
        </p:sp>
        <p:sp>
          <p:nvSpPr>
            <p:cNvPr id="26" name="TextBox 25">
              <a:extLst>
                <a:ext uri="{FF2B5EF4-FFF2-40B4-BE49-F238E27FC236}">
                  <a16:creationId xmlns:a16="http://schemas.microsoft.com/office/drawing/2014/main" id="{4419D2E3-53AC-7C46-9E27-EEA500EA28DE}"/>
                </a:ext>
              </a:extLst>
            </p:cNvPr>
            <p:cNvSpPr txBox="1"/>
            <p:nvPr/>
          </p:nvSpPr>
          <p:spPr>
            <a:xfrm>
              <a:off x="5310790" y="3381342"/>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9</a:t>
              </a:r>
            </a:p>
          </p:txBody>
        </p:sp>
        <p:sp>
          <p:nvSpPr>
            <p:cNvPr id="27" name="TextBox 26">
              <a:extLst>
                <a:ext uri="{FF2B5EF4-FFF2-40B4-BE49-F238E27FC236}">
                  <a16:creationId xmlns:a16="http://schemas.microsoft.com/office/drawing/2014/main" id="{41F04E1D-977A-574F-98EE-35D6A6F10574}"/>
                </a:ext>
              </a:extLst>
            </p:cNvPr>
            <p:cNvSpPr txBox="1"/>
            <p:nvPr/>
          </p:nvSpPr>
          <p:spPr>
            <a:xfrm>
              <a:off x="5944381" y="2570185"/>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5</a:t>
              </a:r>
            </a:p>
          </p:txBody>
        </p:sp>
        <p:sp>
          <p:nvSpPr>
            <p:cNvPr id="28" name="TextBox 27">
              <a:extLst>
                <a:ext uri="{FF2B5EF4-FFF2-40B4-BE49-F238E27FC236}">
                  <a16:creationId xmlns:a16="http://schemas.microsoft.com/office/drawing/2014/main" id="{BE39DF0C-5E83-BE46-BF05-BC18D38DBA2C}"/>
                </a:ext>
              </a:extLst>
            </p:cNvPr>
            <p:cNvSpPr txBox="1"/>
            <p:nvPr/>
          </p:nvSpPr>
          <p:spPr>
            <a:xfrm>
              <a:off x="6320598" y="2193007"/>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5</a:t>
              </a:r>
            </a:p>
          </p:txBody>
        </p:sp>
        <p:sp>
          <p:nvSpPr>
            <p:cNvPr id="29" name="TextBox 28">
              <a:extLst>
                <a:ext uri="{FF2B5EF4-FFF2-40B4-BE49-F238E27FC236}">
                  <a16:creationId xmlns:a16="http://schemas.microsoft.com/office/drawing/2014/main" id="{D376DB66-366A-B348-A927-31951059DF98}"/>
                </a:ext>
              </a:extLst>
            </p:cNvPr>
            <p:cNvSpPr txBox="1"/>
            <p:nvPr/>
          </p:nvSpPr>
          <p:spPr>
            <a:xfrm>
              <a:off x="6957820" y="2010248"/>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6</a:t>
              </a:r>
            </a:p>
          </p:txBody>
        </p:sp>
      </p:grpSp>
      <p:sp>
        <p:nvSpPr>
          <p:cNvPr id="30" name="TextBox 29">
            <a:extLst>
              <a:ext uri="{FF2B5EF4-FFF2-40B4-BE49-F238E27FC236}">
                <a16:creationId xmlns:a16="http://schemas.microsoft.com/office/drawing/2014/main" id="{C7CF234D-A0D3-D444-AB84-37577689CEFF}"/>
              </a:ext>
            </a:extLst>
          </p:cNvPr>
          <p:cNvSpPr txBox="1"/>
          <p:nvPr/>
        </p:nvSpPr>
        <p:spPr>
          <a:xfrm>
            <a:off x="9056997" y="4244178"/>
            <a:ext cx="279244" cy="297454"/>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7</a:t>
            </a:r>
          </a:p>
        </p:txBody>
      </p:sp>
      <p:sp>
        <p:nvSpPr>
          <p:cNvPr id="31" name="TextBox 30">
            <a:extLst>
              <a:ext uri="{FF2B5EF4-FFF2-40B4-BE49-F238E27FC236}">
                <a16:creationId xmlns:a16="http://schemas.microsoft.com/office/drawing/2014/main" id="{4BE4C3D0-2984-F348-9EF4-2AFDFDBCF11C}"/>
              </a:ext>
            </a:extLst>
          </p:cNvPr>
          <p:cNvSpPr txBox="1"/>
          <p:nvPr/>
        </p:nvSpPr>
        <p:spPr>
          <a:xfrm>
            <a:off x="1638968" y="3221178"/>
            <a:ext cx="1914307" cy="1323439"/>
          </a:xfrm>
          <a:prstGeom prst="rect">
            <a:avLst/>
          </a:prstGeom>
          <a:noFill/>
        </p:spPr>
        <p:txBody>
          <a:bodyPr wrap="none" rtlCol="0">
            <a:spAutoFit/>
          </a:bodyPr>
          <a:lstStyle/>
          <a:p>
            <a:r>
              <a:rPr lang="en-US" sz="2000">
                <a:solidFill>
                  <a:schemeClr val="tx1">
                    <a:lumMod val="75000"/>
                    <a:lumOff val="25000"/>
                  </a:schemeClr>
                </a:solidFill>
                <a:latin typeface="Century Gothic" panose="020B0502020202020204" pitchFamily="34" charset="0"/>
                <a:ea typeface="Avenir Book" charset="0"/>
                <a:cs typeface="Avenir Book" charset="0"/>
              </a:rPr>
              <a:t>This gives their</a:t>
            </a:r>
          </a:p>
          <a:p>
            <a:r>
              <a:rPr lang="en-US" sz="2000" b="1">
                <a:solidFill>
                  <a:srgbClr val="36BCDE"/>
                </a:solidFill>
                <a:latin typeface="Century Gothic" panose="020B0502020202020204" pitchFamily="34" charset="0"/>
                <a:ea typeface="Avenir Book" charset="0"/>
                <a:cs typeface="Avenir Book" charset="0"/>
              </a:rPr>
              <a:t>current</a:t>
            </a:r>
          </a:p>
          <a:p>
            <a:r>
              <a:rPr lang="en-US" sz="2000" b="1">
                <a:solidFill>
                  <a:srgbClr val="36BCDE"/>
                </a:solidFill>
                <a:latin typeface="Century Gothic" panose="020B0502020202020204" pitchFamily="34" charset="0"/>
                <a:ea typeface="Avenir Book" charset="0"/>
                <a:cs typeface="Avenir Book" charset="0"/>
              </a:rPr>
              <a:t>work/life</a:t>
            </a:r>
          </a:p>
          <a:p>
            <a:r>
              <a:rPr lang="en-US" sz="2000" b="1">
                <a:solidFill>
                  <a:srgbClr val="36BCDE"/>
                </a:solidFill>
                <a:latin typeface="Century Gothic" panose="020B0502020202020204" pitchFamily="34" charset="0"/>
                <a:ea typeface="Avenir Book" charset="0"/>
                <a:cs typeface="Avenir Book" charset="0"/>
              </a:rPr>
              <a:t>Blend</a:t>
            </a:r>
          </a:p>
        </p:txBody>
      </p:sp>
      <p:sp>
        <p:nvSpPr>
          <p:cNvPr id="32" name="Oval 31">
            <a:extLst>
              <a:ext uri="{FF2B5EF4-FFF2-40B4-BE49-F238E27FC236}">
                <a16:creationId xmlns:a16="http://schemas.microsoft.com/office/drawing/2014/main" id="{7103F8AD-5E3B-4846-A8B8-627FF35BC7B5}"/>
              </a:ext>
            </a:extLst>
          </p:cNvPr>
          <p:cNvSpPr/>
          <p:nvPr/>
        </p:nvSpPr>
        <p:spPr>
          <a:xfrm>
            <a:off x="2878187" y="3884402"/>
            <a:ext cx="1251917" cy="1191543"/>
          </a:xfrm>
          <a:prstGeom prst="ellipse">
            <a:avLst/>
          </a:prstGeom>
          <a:solidFill>
            <a:schemeClr val="bg1"/>
          </a:solidFill>
          <a:ln w="38100" cmpd="sng">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BCDE"/>
              </a:solidFill>
              <a:latin typeface="Century Gothic" panose="020B0502020202020204" pitchFamily="34" charset="0"/>
              <a:ea typeface="Avenir Book" charset="0"/>
              <a:cs typeface="Avenir Book" charset="0"/>
            </a:endParaRPr>
          </a:p>
        </p:txBody>
      </p:sp>
      <p:sp>
        <p:nvSpPr>
          <p:cNvPr id="33" name="Rectangle 32">
            <a:extLst>
              <a:ext uri="{FF2B5EF4-FFF2-40B4-BE49-F238E27FC236}">
                <a16:creationId xmlns:a16="http://schemas.microsoft.com/office/drawing/2014/main" id="{CD563071-12F3-E347-A002-896D8D0705FC}"/>
              </a:ext>
            </a:extLst>
          </p:cNvPr>
          <p:cNvSpPr/>
          <p:nvPr/>
        </p:nvSpPr>
        <p:spPr>
          <a:xfrm>
            <a:off x="2904105" y="4157007"/>
            <a:ext cx="1199933" cy="646331"/>
          </a:xfrm>
          <a:prstGeom prst="rect">
            <a:avLst/>
          </a:prstGeom>
        </p:spPr>
        <p:txBody>
          <a:bodyPr wrap="square">
            <a:spAutoFit/>
          </a:bodyPr>
          <a:lstStyle/>
          <a:p>
            <a:pPr algn="ctr"/>
            <a:r>
              <a:rPr lang="en-US" sz="3600" b="1">
                <a:solidFill>
                  <a:srgbClr val="36BCDE"/>
                </a:solidFill>
                <a:latin typeface="Century Gothic" panose="020B0502020202020204" pitchFamily="34" charset="0"/>
                <a:ea typeface="Avenir Book" charset="0"/>
                <a:cs typeface="Avenir Book" charset="0"/>
              </a:rPr>
              <a:t>63%</a:t>
            </a:r>
          </a:p>
        </p:txBody>
      </p:sp>
    </p:spTree>
    <p:extLst>
      <p:ext uri="{BB962C8B-B14F-4D97-AF65-F5344CB8AC3E}">
        <p14:creationId xmlns:p14="http://schemas.microsoft.com/office/powerpoint/2010/main" val="1759642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1BE048C-1D86-F345-A2AC-04BB044E12CC}"/>
              </a:ext>
            </a:extLst>
          </p:cNvPr>
          <p:cNvPicPr>
            <a:picLocks noChangeAspect="1"/>
          </p:cNvPicPr>
          <p:nvPr/>
        </p:nvPicPr>
        <p:blipFill>
          <a:blip r:embed="rId3" cstate="screen">
            <a:alphaModFix amt="81000"/>
            <a:extLst>
              <a:ext uri="{28A0092B-C50C-407E-A947-70E740481C1C}">
                <a14:useLocalDpi xmlns:a14="http://schemas.microsoft.com/office/drawing/2010/main"/>
              </a:ext>
            </a:extLst>
          </a:blip>
          <a:stretch>
            <a:fillRect/>
          </a:stretch>
        </p:blipFill>
        <p:spPr>
          <a:xfrm>
            <a:off x="5270946" y="1244897"/>
            <a:ext cx="5112169" cy="5189920"/>
          </a:xfrm>
          <a:prstGeom prst="rect">
            <a:avLst/>
          </a:prstGeom>
        </p:spPr>
      </p:pic>
      <p:sp>
        <p:nvSpPr>
          <p:cNvPr id="35" name="TextBox 34">
            <a:extLst>
              <a:ext uri="{FF2B5EF4-FFF2-40B4-BE49-F238E27FC236}">
                <a16:creationId xmlns:a16="http://schemas.microsoft.com/office/drawing/2014/main" id="{1716A2D2-EE96-3A44-8785-ED4D75C57927}"/>
              </a:ext>
            </a:extLst>
          </p:cNvPr>
          <p:cNvSpPr txBox="1"/>
          <p:nvPr/>
        </p:nvSpPr>
        <p:spPr>
          <a:xfrm>
            <a:off x="6958187" y="5407673"/>
            <a:ext cx="280846" cy="297454"/>
          </a:xfrm>
          <a:prstGeom prst="rect">
            <a:avLst/>
          </a:prstGeom>
          <a:noFill/>
        </p:spPr>
        <p:txBody>
          <a:bodyPr wrap="none" rtlCol="0">
            <a:spAutoFit/>
          </a:bodyPr>
          <a:lstStyle/>
          <a:p>
            <a:r>
              <a:rPr lang="en-US" sz="1333" dirty="0">
                <a:solidFill>
                  <a:srgbClr val="26B4B1"/>
                </a:solidFill>
                <a:latin typeface="Century Gothic" panose="020B0502020202020204" pitchFamily="34" charset="0"/>
                <a:ea typeface="Avenir Book" charset="0"/>
                <a:cs typeface="Avenir Book" charset="0"/>
              </a:rPr>
              <a:t>9</a:t>
            </a:r>
          </a:p>
        </p:txBody>
      </p:sp>
      <p:sp>
        <p:nvSpPr>
          <p:cNvPr id="36" name="TextBox 35">
            <a:extLst>
              <a:ext uri="{FF2B5EF4-FFF2-40B4-BE49-F238E27FC236}">
                <a16:creationId xmlns:a16="http://schemas.microsoft.com/office/drawing/2014/main" id="{31753EC6-551B-3848-AE8B-3B4E2B17B7EA}"/>
              </a:ext>
            </a:extLst>
          </p:cNvPr>
          <p:cNvSpPr txBox="1"/>
          <p:nvPr/>
        </p:nvSpPr>
        <p:spPr>
          <a:xfrm>
            <a:off x="6980986" y="1975575"/>
            <a:ext cx="280846" cy="297454"/>
          </a:xfrm>
          <a:prstGeom prst="rect">
            <a:avLst/>
          </a:prstGeom>
          <a:noFill/>
        </p:spPr>
        <p:txBody>
          <a:bodyPr wrap="none" rtlCol="0">
            <a:spAutoFit/>
          </a:bodyPr>
          <a:lstStyle/>
          <a:p>
            <a:r>
              <a:rPr lang="en-US" sz="1333" dirty="0">
                <a:solidFill>
                  <a:srgbClr val="26B4B1"/>
                </a:solidFill>
                <a:latin typeface="Century Gothic" panose="020B0502020202020204" pitchFamily="34" charset="0"/>
                <a:ea typeface="Avenir Book" charset="0"/>
                <a:cs typeface="Avenir Book" charset="0"/>
              </a:rPr>
              <a:t>9</a:t>
            </a:r>
          </a:p>
        </p:txBody>
      </p:sp>
      <p:sp>
        <p:nvSpPr>
          <p:cNvPr id="37" name="TextBox 36">
            <a:extLst>
              <a:ext uri="{FF2B5EF4-FFF2-40B4-BE49-F238E27FC236}">
                <a16:creationId xmlns:a16="http://schemas.microsoft.com/office/drawing/2014/main" id="{F5CD6D8D-624F-FD4E-B67B-6999085B1287}"/>
              </a:ext>
            </a:extLst>
          </p:cNvPr>
          <p:cNvSpPr txBox="1"/>
          <p:nvPr/>
        </p:nvSpPr>
        <p:spPr>
          <a:xfrm>
            <a:off x="8320868" y="2149393"/>
            <a:ext cx="287258" cy="297454"/>
          </a:xfrm>
          <a:prstGeom prst="rect">
            <a:avLst/>
          </a:prstGeom>
          <a:noFill/>
        </p:spPr>
        <p:txBody>
          <a:bodyPr wrap="none" rtlCol="0">
            <a:spAutoFit/>
          </a:bodyPr>
          <a:lstStyle/>
          <a:p>
            <a:r>
              <a:rPr lang="en-US" sz="1333" dirty="0">
                <a:solidFill>
                  <a:srgbClr val="26B4B1"/>
                </a:solidFill>
                <a:latin typeface="Century Gothic" panose="020B0502020202020204" pitchFamily="34" charset="0"/>
                <a:ea typeface="Avenir Book" charset="0"/>
                <a:cs typeface="Avenir Book" charset="0"/>
              </a:rPr>
              <a:t>8</a:t>
            </a:r>
          </a:p>
        </p:txBody>
      </p:sp>
      <p:sp>
        <p:nvSpPr>
          <p:cNvPr id="38" name="TextBox 37">
            <a:extLst>
              <a:ext uri="{FF2B5EF4-FFF2-40B4-BE49-F238E27FC236}">
                <a16:creationId xmlns:a16="http://schemas.microsoft.com/office/drawing/2014/main" id="{4B2EBD52-6A3B-A94F-9F88-2DB0F4CA12E0}"/>
              </a:ext>
            </a:extLst>
          </p:cNvPr>
          <p:cNvSpPr txBox="1"/>
          <p:nvPr/>
        </p:nvSpPr>
        <p:spPr>
          <a:xfrm>
            <a:off x="9012329" y="3074244"/>
            <a:ext cx="279244" cy="297454"/>
          </a:xfrm>
          <a:prstGeom prst="rect">
            <a:avLst/>
          </a:prstGeom>
          <a:noFill/>
        </p:spPr>
        <p:txBody>
          <a:bodyPr wrap="none" rtlCol="0">
            <a:spAutoFit/>
          </a:bodyPr>
          <a:lstStyle/>
          <a:p>
            <a:r>
              <a:rPr lang="en-US" sz="1333" dirty="0">
                <a:solidFill>
                  <a:srgbClr val="26B4B1"/>
                </a:solidFill>
                <a:latin typeface="Century Gothic" panose="020B0502020202020204" pitchFamily="34" charset="0"/>
                <a:ea typeface="Avenir Book" charset="0"/>
                <a:cs typeface="Avenir Book" charset="0"/>
              </a:rPr>
              <a:t>7</a:t>
            </a:r>
          </a:p>
        </p:txBody>
      </p:sp>
      <p:sp>
        <p:nvSpPr>
          <p:cNvPr id="39" name="TextBox 38">
            <a:extLst>
              <a:ext uri="{FF2B5EF4-FFF2-40B4-BE49-F238E27FC236}">
                <a16:creationId xmlns:a16="http://schemas.microsoft.com/office/drawing/2014/main" id="{169FA765-C54F-6949-915B-CB1849A6A017}"/>
              </a:ext>
            </a:extLst>
          </p:cNvPr>
          <p:cNvSpPr txBox="1"/>
          <p:nvPr/>
        </p:nvSpPr>
        <p:spPr>
          <a:xfrm>
            <a:off x="9257396" y="4325501"/>
            <a:ext cx="287258" cy="297454"/>
          </a:xfrm>
          <a:prstGeom prst="rect">
            <a:avLst/>
          </a:prstGeom>
          <a:noFill/>
        </p:spPr>
        <p:txBody>
          <a:bodyPr wrap="none" rtlCol="0">
            <a:spAutoFit/>
          </a:bodyPr>
          <a:lstStyle/>
          <a:p>
            <a:r>
              <a:rPr lang="en-US" sz="1333" dirty="0">
                <a:solidFill>
                  <a:srgbClr val="26B4B1"/>
                </a:solidFill>
                <a:latin typeface="Century Gothic" panose="020B0502020202020204" pitchFamily="34" charset="0"/>
                <a:ea typeface="Avenir Book" charset="0"/>
                <a:cs typeface="Avenir Book" charset="0"/>
              </a:rPr>
              <a:t>8</a:t>
            </a:r>
          </a:p>
        </p:txBody>
      </p:sp>
      <p:sp>
        <p:nvSpPr>
          <p:cNvPr id="22" name="TextBox 21">
            <a:extLst>
              <a:ext uri="{FF2B5EF4-FFF2-40B4-BE49-F238E27FC236}">
                <a16:creationId xmlns:a16="http://schemas.microsoft.com/office/drawing/2014/main" id="{1DA50005-B914-174C-B716-E99B4F8C47CA}"/>
              </a:ext>
            </a:extLst>
          </p:cNvPr>
          <p:cNvSpPr txBox="1"/>
          <p:nvPr/>
        </p:nvSpPr>
        <p:spPr>
          <a:xfrm>
            <a:off x="1423799" y="320257"/>
            <a:ext cx="6500602" cy="737318"/>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What is target Blend?</a:t>
            </a:r>
          </a:p>
        </p:txBody>
      </p:sp>
      <p:sp>
        <p:nvSpPr>
          <p:cNvPr id="2" name="TextBox 1">
            <a:extLst>
              <a:ext uri="{FF2B5EF4-FFF2-40B4-BE49-F238E27FC236}">
                <a16:creationId xmlns:a16="http://schemas.microsoft.com/office/drawing/2014/main" id="{DC323FCD-A2CA-024A-B97E-5D048D6CF5E7}"/>
              </a:ext>
            </a:extLst>
          </p:cNvPr>
          <p:cNvSpPr txBox="1"/>
          <p:nvPr/>
        </p:nvSpPr>
        <p:spPr>
          <a:xfrm>
            <a:off x="11663082" y="668146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10" name="Rectangle 9">
            <a:extLst>
              <a:ext uri="{FF2B5EF4-FFF2-40B4-BE49-F238E27FC236}">
                <a16:creationId xmlns:a16="http://schemas.microsoft.com/office/drawing/2014/main" id="{150E6454-DD60-5643-B73D-8A9159A2A1EC}"/>
              </a:ext>
            </a:extLst>
          </p:cNvPr>
          <p:cNvSpPr/>
          <p:nvPr/>
        </p:nvSpPr>
        <p:spPr>
          <a:xfrm>
            <a:off x="1638968" y="1499910"/>
            <a:ext cx="2827759" cy="1846659"/>
          </a:xfrm>
          <a:prstGeom prst="rect">
            <a:avLst/>
          </a:prstGeom>
        </p:spPr>
        <p:txBody>
          <a:bodyPr wrap="square">
            <a:spAutoFit/>
          </a:bodyPr>
          <a:lstStyle/>
          <a:p>
            <a:r>
              <a:rPr lang="en-US" b="1">
                <a:solidFill>
                  <a:schemeClr val="tx1">
                    <a:lumMod val="75000"/>
                    <a:lumOff val="25000"/>
                  </a:schemeClr>
                </a:solidFill>
                <a:latin typeface="Century Gothic" panose="020B0502020202020204" pitchFamily="34" charset="0"/>
                <a:ea typeface="Avenir Book" charset="0"/>
                <a:cs typeface="Avenir Book" charset="0"/>
              </a:rPr>
              <a:t>Part 3</a:t>
            </a:r>
          </a:p>
          <a:p>
            <a:r>
              <a:rPr lang="en-US" sz="1600">
                <a:solidFill>
                  <a:schemeClr val="tx1">
                    <a:lumMod val="75000"/>
                    <a:lumOff val="25000"/>
                  </a:schemeClr>
                </a:solidFill>
                <a:latin typeface="Century Gothic" panose="020B0502020202020204" pitchFamily="34" charset="0"/>
                <a:ea typeface="Avenir Book" charset="0"/>
                <a:cs typeface="Avenir Book" charset="0"/>
              </a:rPr>
              <a:t> </a:t>
            </a:r>
          </a:p>
          <a:p>
            <a:pPr marL="285750" indent="-285750">
              <a:buFont typeface="Arial" panose="020B0604020202020204" pitchFamily="34" charset="0"/>
              <a:buChar char="•"/>
            </a:pPr>
            <a:r>
              <a:rPr lang="en-US" sz="1600">
                <a:solidFill>
                  <a:schemeClr val="tx1">
                    <a:lumMod val="75000"/>
                    <a:lumOff val="25000"/>
                  </a:schemeClr>
                </a:solidFill>
                <a:latin typeface="Century Gothic" panose="020B0502020202020204" pitchFamily="34" charset="0"/>
                <a:ea typeface="Avenir Book" charset="0"/>
                <a:cs typeface="Avenir Book" charset="0"/>
              </a:rPr>
              <a:t>Target score to reach their potential</a:t>
            </a:r>
          </a:p>
          <a:p>
            <a:pPr marL="285750" indent="-285750">
              <a:buFont typeface="Arial" panose="020B0604020202020204" pitchFamily="34" charset="0"/>
              <a:buChar char="•"/>
            </a:pPr>
            <a:endParaRPr lang="en-US" sz="1600">
              <a:solidFill>
                <a:schemeClr val="tx1">
                  <a:lumMod val="75000"/>
                  <a:lumOff val="25000"/>
                </a:schemeClr>
              </a:solidFill>
              <a:latin typeface="Century Gothic" panose="020B0502020202020204" pitchFamily="34" charset="0"/>
              <a:ea typeface="Avenir Book" charset="0"/>
              <a:cs typeface="Avenir Book" charset="0"/>
            </a:endParaRPr>
          </a:p>
          <a:p>
            <a:pPr marL="285750" indent="-285750">
              <a:buFont typeface="Arial" panose="020B0604020202020204" pitchFamily="34" charset="0"/>
              <a:buChar char="•"/>
            </a:pPr>
            <a:r>
              <a:rPr lang="en-US" sz="1600">
                <a:solidFill>
                  <a:schemeClr val="tx1">
                    <a:lumMod val="75000"/>
                    <a:lumOff val="25000"/>
                  </a:schemeClr>
                </a:solidFill>
                <a:latin typeface="Century Gothic" panose="020B0502020202020204" pitchFamily="34" charset="0"/>
                <a:ea typeface="Avenir Book" charset="0"/>
                <a:cs typeface="Avenir Book" charset="0"/>
              </a:rPr>
              <a:t>Each element is scored from 1-10</a:t>
            </a:r>
          </a:p>
        </p:txBody>
      </p:sp>
      <p:sp>
        <p:nvSpPr>
          <p:cNvPr id="11" name="TextBox 10">
            <a:extLst>
              <a:ext uri="{FF2B5EF4-FFF2-40B4-BE49-F238E27FC236}">
                <a16:creationId xmlns:a16="http://schemas.microsoft.com/office/drawing/2014/main" id="{AE3D4FD6-1AC4-BB47-8BCB-691448C80C6E}"/>
              </a:ext>
            </a:extLst>
          </p:cNvPr>
          <p:cNvSpPr txBox="1"/>
          <p:nvPr/>
        </p:nvSpPr>
        <p:spPr>
          <a:xfrm>
            <a:off x="4961940" y="2724510"/>
            <a:ext cx="825868" cy="523220"/>
          </a:xfrm>
          <a:prstGeom prst="rect">
            <a:avLst/>
          </a:prstGeom>
          <a:noFill/>
        </p:spPr>
        <p:txBody>
          <a:bodyPr wrap="non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My</a:t>
            </a:r>
          </a:p>
          <a:p>
            <a:pPr algn="r"/>
            <a:r>
              <a:rPr lang="en-US" sz="1400">
                <a:solidFill>
                  <a:schemeClr val="tx1">
                    <a:lumMod val="75000"/>
                    <a:lumOff val="25000"/>
                  </a:schemeClr>
                </a:solidFill>
                <a:latin typeface="Century Gothic" panose="020B0502020202020204" pitchFamily="34" charset="0"/>
                <a:ea typeface="Avenir Book" charset="0"/>
                <a:cs typeface="Avenir Book" charset="0"/>
              </a:rPr>
              <a:t>partner</a:t>
            </a:r>
          </a:p>
        </p:txBody>
      </p:sp>
      <p:sp>
        <p:nvSpPr>
          <p:cNvPr id="12" name="TextBox 11">
            <a:extLst>
              <a:ext uri="{FF2B5EF4-FFF2-40B4-BE49-F238E27FC236}">
                <a16:creationId xmlns:a16="http://schemas.microsoft.com/office/drawing/2014/main" id="{581B0C54-3D55-F149-995F-CD084A99775F}"/>
              </a:ext>
            </a:extLst>
          </p:cNvPr>
          <p:cNvSpPr txBox="1"/>
          <p:nvPr/>
        </p:nvSpPr>
        <p:spPr>
          <a:xfrm>
            <a:off x="5299069" y="5706062"/>
            <a:ext cx="1827752" cy="307777"/>
          </a:xfrm>
          <a:prstGeom prst="rect">
            <a:avLst/>
          </a:prstGeom>
          <a:noFill/>
        </p:spPr>
        <p:txBody>
          <a:bodyPr wrap="square" rtlCol="0">
            <a:spAutoFit/>
          </a:bodyPr>
          <a:lstStyle/>
          <a:p>
            <a:pPr algn="ctr"/>
            <a:r>
              <a:rPr lang="en-US" sz="1400">
                <a:solidFill>
                  <a:schemeClr val="tx1">
                    <a:lumMod val="75000"/>
                    <a:lumOff val="25000"/>
                  </a:schemeClr>
                </a:solidFill>
                <a:latin typeface="Century Gothic" panose="020B0502020202020204" pitchFamily="34" charset="0"/>
                <a:ea typeface="Avenir Book" charset="0"/>
                <a:cs typeface="Avenir Book" charset="0"/>
              </a:rPr>
              <a:t>My children</a:t>
            </a:r>
          </a:p>
        </p:txBody>
      </p:sp>
      <p:sp>
        <p:nvSpPr>
          <p:cNvPr id="13" name="TextBox 12">
            <a:extLst>
              <a:ext uri="{FF2B5EF4-FFF2-40B4-BE49-F238E27FC236}">
                <a16:creationId xmlns:a16="http://schemas.microsoft.com/office/drawing/2014/main" id="{21C79C29-5B7B-5144-A213-CACB39FAF6E2}"/>
              </a:ext>
            </a:extLst>
          </p:cNvPr>
          <p:cNvSpPr txBox="1"/>
          <p:nvPr/>
        </p:nvSpPr>
        <p:spPr>
          <a:xfrm>
            <a:off x="8434095" y="1390990"/>
            <a:ext cx="1846175" cy="307777"/>
          </a:xfrm>
          <a:prstGeom prst="rect">
            <a:avLst/>
          </a:prstGeom>
          <a:noFill/>
        </p:spPr>
        <p:txBody>
          <a:bodyPr wrap="square" rtlCol="0">
            <a:spAutoFit/>
          </a:bodyPr>
          <a:lstStyle/>
          <a:p>
            <a:pPr algn="ctr"/>
            <a:r>
              <a:rPr lang="en-US" sz="1400">
                <a:solidFill>
                  <a:schemeClr val="tx1">
                    <a:lumMod val="75000"/>
                    <a:lumOff val="25000"/>
                  </a:schemeClr>
                </a:solidFill>
                <a:latin typeface="Century Gothic" panose="020B0502020202020204" pitchFamily="34" charset="0"/>
                <a:ea typeface="Avenir Book" charset="0"/>
                <a:cs typeface="Avenir Book" charset="0"/>
              </a:rPr>
              <a:t>Effective team</a:t>
            </a:r>
          </a:p>
        </p:txBody>
      </p:sp>
      <p:sp>
        <p:nvSpPr>
          <p:cNvPr id="14" name="TextBox 13">
            <a:extLst>
              <a:ext uri="{FF2B5EF4-FFF2-40B4-BE49-F238E27FC236}">
                <a16:creationId xmlns:a16="http://schemas.microsoft.com/office/drawing/2014/main" id="{30EB934D-A6A3-8A45-8DDB-429A3826B330}"/>
              </a:ext>
            </a:extLst>
          </p:cNvPr>
          <p:cNvSpPr txBox="1"/>
          <p:nvPr/>
        </p:nvSpPr>
        <p:spPr>
          <a:xfrm>
            <a:off x="8806839" y="5706062"/>
            <a:ext cx="1152880"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Progression</a:t>
            </a:r>
          </a:p>
          <a:p>
            <a:r>
              <a:rPr lang="en-US" sz="1400">
                <a:solidFill>
                  <a:schemeClr val="tx1">
                    <a:lumMod val="75000"/>
                    <a:lumOff val="25000"/>
                  </a:schemeClr>
                </a:solidFill>
                <a:latin typeface="Century Gothic" panose="020B0502020202020204" pitchFamily="34" charset="0"/>
                <a:ea typeface="Avenir Book" charset="0"/>
                <a:cs typeface="Avenir Book" charset="0"/>
              </a:rPr>
              <a:t>at work</a:t>
            </a:r>
          </a:p>
        </p:txBody>
      </p:sp>
      <p:sp>
        <p:nvSpPr>
          <p:cNvPr id="15" name="TextBox 14">
            <a:extLst>
              <a:ext uri="{FF2B5EF4-FFF2-40B4-BE49-F238E27FC236}">
                <a16:creationId xmlns:a16="http://schemas.microsoft.com/office/drawing/2014/main" id="{E0B15D04-A3BE-C14C-B851-C1DF51B578E1}"/>
              </a:ext>
            </a:extLst>
          </p:cNvPr>
          <p:cNvSpPr txBox="1"/>
          <p:nvPr/>
        </p:nvSpPr>
        <p:spPr>
          <a:xfrm>
            <a:off x="9972310" y="2608637"/>
            <a:ext cx="1061509"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Exercise &amp;</a:t>
            </a:r>
          </a:p>
          <a:p>
            <a:r>
              <a:rPr lang="en-US" sz="1400">
                <a:solidFill>
                  <a:schemeClr val="tx1">
                    <a:lumMod val="75000"/>
                    <a:lumOff val="25000"/>
                  </a:schemeClr>
                </a:solidFill>
                <a:latin typeface="Century Gothic" panose="020B0502020202020204" pitchFamily="34" charset="0"/>
                <a:ea typeface="Avenir Book" charset="0"/>
                <a:cs typeface="Avenir Book" charset="0"/>
              </a:rPr>
              <a:t>health</a:t>
            </a:r>
          </a:p>
        </p:txBody>
      </p:sp>
      <p:sp>
        <p:nvSpPr>
          <p:cNvPr id="16" name="TextBox 15">
            <a:extLst>
              <a:ext uri="{FF2B5EF4-FFF2-40B4-BE49-F238E27FC236}">
                <a16:creationId xmlns:a16="http://schemas.microsoft.com/office/drawing/2014/main" id="{81940A79-96B0-C640-8ACB-1C529B07C2A3}"/>
              </a:ext>
            </a:extLst>
          </p:cNvPr>
          <p:cNvSpPr txBox="1"/>
          <p:nvPr/>
        </p:nvSpPr>
        <p:spPr>
          <a:xfrm>
            <a:off x="9921014" y="4485470"/>
            <a:ext cx="1032655" cy="523220"/>
          </a:xfrm>
          <a:prstGeom prst="rect">
            <a:avLst/>
          </a:prstGeom>
          <a:noFill/>
        </p:spPr>
        <p:txBody>
          <a:bodyPr wrap="none" rtlCol="0">
            <a:spAutoFit/>
          </a:bodyPr>
          <a:lstStyle/>
          <a:p>
            <a:r>
              <a:rPr lang="en-US" sz="1400">
                <a:solidFill>
                  <a:schemeClr val="tx1">
                    <a:lumMod val="75000"/>
                    <a:lumOff val="25000"/>
                  </a:schemeClr>
                </a:solidFill>
                <a:latin typeface="Century Gothic" panose="020B0502020202020204" pitchFamily="34" charset="0"/>
                <a:ea typeface="Avenir Book" charset="0"/>
                <a:cs typeface="Avenir Book" charset="0"/>
              </a:rPr>
              <a:t>Fulfillment</a:t>
            </a:r>
          </a:p>
          <a:p>
            <a:r>
              <a:rPr lang="en-US" sz="1400">
                <a:solidFill>
                  <a:schemeClr val="tx1">
                    <a:lumMod val="75000"/>
                    <a:lumOff val="25000"/>
                  </a:schemeClr>
                </a:solidFill>
                <a:latin typeface="Century Gothic" panose="020B0502020202020204" pitchFamily="34" charset="0"/>
                <a:ea typeface="Avenir Book" charset="0"/>
                <a:cs typeface="Avenir Book" charset="0"/>
              </a:rPr>
              <a:t>At work</a:t>
            </a:r>
          </a:p>
        </p:txBody>
      </p:sp>
      <p:sp>
        <p:nvSpPr>
          <p:cNvPr id="17" name="TextBox 16">
            <a:extLst>
              <a:ext uri="{FF2B5EF4-FFF2-40B4-BE49-F238E27FC236}">
                <a16:creationId xmlns:a16="http://schemas.microsoft.com/office/drawing/2014/main" id="{A45E13DA-174D-3E4F-8E59-B6BA515D3948}"/>
              </a:ext>
            </a:extLst>
          </p:cNvPr>
          <p:cNvSpPr txBox="1"/>
          <p:nvPr/>
        </p:nvSpPr>
        <p:spPr>
          <a:xfrm>
            <a:off x="4523465" y="4534391"/>
            <a:ext cx="1340432" cy="523220"/>
          </a:xfrm>
          <a:prstGeom prst="rect">
            <a:avLst/>
          </a:prstGeom>
          <a:noFill/>
        </p:spPr>
        <p:txBody>
          <a:bodyPr wrap="non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Manageable</a:t>
            </a:r>
          </a:p>
          <a:p>
            <a:pPr algn="r"/>
            <a:r>
              <a:rPr lang="en-US" sz="1400">
                <a:solidFill>
                  <a:schemeClr val="tx1">
                    <a:lumMod val="75000"/>
                    <a:lumOff val="25000"/>
                  </a:schemeClr>
                </a:solidFill>
                <a:latin typeface="Century Gothic" panose="020B0502020202020204" pitchFamily="34" charset="0"/>
                <a:ea typeface="Avenir Book" charset="0"/>
                <a:cs typeface="Avenir Book" charset="0"/>
              </a:rPr>
              <a:t>workload</a:t>
            </a:r>
          </a:p>
        </p:txBody>
      </p:sp>
      <p:sp>
        <p:nvSpPr>
          <p:cNvPr id="18" name="TextBox 17">
            <a:extLst>
              <a:ext uri="{FF2B5EF4-FFF2-40B4-BE49-F238E27FC236}">
                <a16:creationId xmlns:a16="http://schemas.microsoft.com/office/drawing/2014/main" id="{DE3D34FB-231D-0B40-A1A4-AC83A0813DF4}"/>
              </a:ext>
            </a:extLst>
          </p:cNvPr>
          <p:cNvSpPr txBox="1"/>
          <p:nvPr/>
        </p:nvSpPr>
        <p:spPr>
          <a:xfrm>
            <a:off x="4303383" y="1462334"/>
            <a:ext cx="2428543" cy="523220"/>
          </a:xfrm>
          <a:prstGeom prst="rect">
            <a:avLst/>
          </a:prstGeom>
          <a:noFill/>
        </p:spPr>
        <p:txBody>
          <a:bodyPr wrap="square" rtlCol="0">
            <a:spAutoFit/>
          </a:bodyPr>
          <a:lstStyle/>
          <a:p>
            <a:pPr algn="r"/>
            <a:r>
              <a:rPr lang="en-US" sz="1400">
                <a:solidFill>
                  <a:schemeClr val="tx1">
                    <a:lumMod val="75000"/>
                    <a:lumOff val="25000"/>
                  </a:schemeClr>
                </a:solidFill>
                <a:latin typeface="Century Gothic" panose="020B0502020202020204" pitchFamily="34" charset="0"/>
                <a:ea typeface="Avenir Book" charset="0"/>
                <a:cs typeface="Avenir Book" charset="0"/>
              </a:rPr>
              <a:t>Clear career goals and direction</a:t>
            </a:r>
          </a:p>
        </p:txBody>
      </p:sp>
      <p:grpSp>
        <p:nvGrpSpPr>
          <p:cNvPr id="40" name="Group 39">
            <a:extLst>
              <a:ext uri="{FF2B5EF4-FFF2-40B4-BE49-F238E27FC236}">
                <a16:creationId xmlns:a16="http://schemas.microsoft.com/office/drawing/2014/main" id="{1F1AB465-78B0-604C-9191-971D59A1884A}"/>
              </a:ext>
            </a:extLst>
          </p:cNvPr>
          <p:cNvGrpSpPr/>
          <p:nvPr/>
        </p:nvGrpSpPr>
        <p:grpSpPr>
          <a:xfrm>
            <a:off x="5962603" y="2542119"/>
            <a:ext cx="2764706" cy="2986061"/>
            <a:chOff x="5310790" y="2010248"/>
            <a:chExt cx="2073529" cy="2239546"/>
          </a:xfrm>
        </p:grpSpPr>
        <p:sp>
          <p:nvSpPr>
            <p:cNvPr id="41" name="TextBox 40">
              <a:extLst>
                <a:ext uri="{FF2B5EF4-FFF2-40B4-BE49-F238E27FC236}">
                  <a16:creationId xmlns:a16="http://schemas.microsoft.com/office/drawing/2014/main" id="{61D5270E-F34F-E542-AA76-C01C2FBFCCB8}"/>
                </a:ext>
              </a:extLst>
            </p:cNvPr>
            <p:cNvSpPr txBox="1"/>
            <p:nvPr/>
          </p:nvSpPr>
          <p:spPr>
            <a:xfrm>
              <a:off x="7174886" y="2649666"/>
              <a:ext cx="209433"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4</a:t>
              </a:r>
            </a:p>
          </p:txBody>
        </p:sp>
        <p:sp>
          <p:nvSpPr>
            <p:cNvPr id="42" name="TextBox 41">
              <a:extLst>
                <a:ext uri="{FF2B5EF4-FFF2-40B4-BE49-F238E27FC236}">
                  <a16:creationId xmlns:a16="http://schemas.microsoft.com/office/drawing/2014/main" id="{81E69882-AD2B-CA45-BDAF-32AA4E6DFEA9}"/>
                </a:ext>
              </a:extLst>
            </p:cNvPr>
            <p:cNvSpPr txBox="1"/>
            <p:nvPr/>
          </p:nvSpPr>
          <p:spPr>
            <a:xfrm>
              <a:off x="7115710" y="4026703"/>
              <a:ext cx="215443"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8</a:t>
              </a:r>
            </a:p>
          </p:txBody>
        </p:sp>
        <p:sp>
          <p:nvSpPr>
            <p:cNvPr id="43" name="TextBox 42">
              <a:extLst>
                <a:ext uri="{FF2B5EF4-FFF2-40B4-BE49-F238E27FC236}">
                  <a16:creationId xmlns:a16="http://schemas.microsoft.com/office/drawing/2014/main" id="{C15792B7-FFCD-3C42-ACEE-F22B54343F34}"/>
                </a:ext>
              </a:extLst>
            </p:cNvPr>
            <p:cNvSpPr txBox="1"/>
            <p:nvPr/>
          </p:nvSpPr>
          <p:spPr>
            <a:xfrm>
              <a:off x="6222988" y="3867601"/>
              <a:ext cx="209433"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7</a:t>
              </a:r>
            </a:p>
          </p:txBody>
        </p:sp>
        <p:sp>
          <p:nvSpPr>
            <p:cNvPr id="44" name="TextBox 43">
              <a:extLst>
                <a:ext uri="{FF2B5EF4-FFF2-40B4-BE49-F238E27FC236}">
                  <a16:creationId xmlns:a16="http://schemas.microsoft.com/office/drawing/2014/main" id="{B26C2316-07CB-4243-AA56-F7F28A54002C}"/>
                </a:ext>
              </a:extLst>
            </p:cNvPr>
            <p:cNvSpPr txBox="1"/>
            <p:nvPr/>
          </p:nvSpPr>
          <p:spPr>
            <a:xfrm>
              <a:off x="5310790" y="3381342"/>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9</a:t>
              </a:r>
            </a:p>
          </p:txBody>
        </p:sp>
        <p:sp>
          <p:nvSpPr>
            <p:cNvPr id="45" name="TextBox 44">
              <a:extLst>
                <a:ext uri="{FF2B5EF4-FFF2-40B4-BE49-F238E27FC236}">
                  <a16:creationId xmlns:a16="http://schemas.microsoft.com/office/drawing/2014/main" id="{93E23FEA-6DA6-A14A-8101-2F5770760021}"/>
                </a:ext>
              </a:extLst>
            </p:cNvPr>
            <p:cNvSpPr txBox="1"/>
            <p:nvPr/>
          </p:nvSpPr>
          <p:spPr>
            <a:xfrm>
              <a:off x="5944381" y="2570185"/>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5</a:t>
              </a:r>
            </a:p>
          </p:txBody>
        </p:sp>
        <p:sp>
          <p:nvSpPr>
            <p:cNvPr id="46" name="TextBox 45">
              <a:extLst>
                <a:ext uri="{FF2B5EF4-FFF2-40B4-BE49-F238E27FC236}">
                  <a16:creationId xmlns:a16="http://schemas.microsoft.com/office/drawing/2014/main" id="{0D499500-CC40-1B45-9C3F-D96FF1042D89}"/>
                </a:ext>
              </a:extLst>
            </p:cNvPr>
            <p:cNvSpPr txBox="1"/>
            <p:nvPr/>
          </p:nvSpPr>
          <p:spPr>
            <a:xfrm>
              <a:off x="6320598" y="2193007"/>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5</a:t>
              </a:r>
            </a:p>
          </p:txBody>
        </p:sp>
        <p:sp>
          <p:nvSpPr>
            <p:cNvPr id="47" name="TextBox 46">
              <a:extLst>
                <a:ext uri="{FF2B5EF4-FFF2-40B4-BE49-F238E27FC236}">
                  <a16:creationId xmlns:a16="http://schemas.microsoft.com/office/drawing/2014/main" id="{E00E1F6F-CA48-854F-8866-DF7BA4878863}"/>
                </a:ext>
              </a:extLst>
            </p:cNvPr>
            <p:cNvSpPr txBox="1"/>
            <p:nvPr/>
          </p:nvSpPr>
          <p:spPr>
            <a:xfrm>
              <a:off x="6957820" y="2010248"/>
              <a:ext cx="210634" cy="223091"/>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6</a:t>
              </a:r>
            </a:p>
          </p:txBody>
        </p:sp>
      </p:grpSp>
      <p:sp>
        <p:nvSpPr>
          <p:cNvPr id="48" name="TextBox 47">
            <a:extLst>
              <a:ext uri="{FF2B5EF4-FFF2-40B4-BE49-F238E27FC236}">
                <a16:creationId xmlns:a16="http://schemas.microsoft.com/office/drawing/2014/main" id="{4BB44AAD-4E70-9E42-B4DE-56CDE8B0AB53}"/>
              </a:ext>
            </a:extLst>
          </p:cNvPr>
          <p:cNvSpPr txBox="1"/>
          <p:nvPr/>
        </p:nvSpPr>
        <p:spPr>
          <a:xfrm>
            <a:off x="9056997" y="4275441"/>
            <a:ext cx="279244" cy="297454"/>
          </a:xfrm>
          <a:prstGeom prst="rect">
            <a:avLst/>
          </a:prstGeom>
          <a:noFill/>
        </p:spPr>
        <p:txBody>
          <a:bodyPr wrap="none" rtlCol="0">
            <a:spAutoFit/>
          </a:bodyPr>
          <a:lstStyle/>
          <a:p>
            <a:r>
              <a:rPr lang="en-US" sz="1333">
                <a:solidFill>
                  <a:srgbClr val="FFFFFF"/>
                </a:solidFill>
                <a:latin typeface="Century Gothic" panose="020B0502020202020204" pitchFamily="34" charset="0"/>
                <a:ea typeface="Avenir Book" charset="0"/>
                <a:cs typeface="Avenir Book" charset="0"/>
              </a:rPr>
              <a:t>7</a:t>
            </a:r>
          </a:p>
        </p:txBody>
      </p:sp>
      <p:sp>
        <p:nvSpPr>
          <p:cNvPr id="49" name="TextBox 48">
            <a:extLst>
              <a:ext uri="{FF2B5EF4-FFF2-40B4-BE49-F238E27FC236}">
                <a16:creationId xmlns:a16="http://schemas.microsoft.com/office/drawing/2014/main" id="{2FBD625C-C2D3-6045-B967-0866E7ABAA14}"/>
              </a:ext>
            </a:extLst>
          </p:cNvPr>
          <p:cNvSpPr txBox="1"/>
          <p:nvPr/>
        </p:nvSpPr>
        <p:spPr>
          <a:xfrm>
            <a:off x="1638968" y="3985202"/>
            <a:ext cx="1914307" cy="1323439"/>
          </a:xfrm>
          <a:prstGeom prst="rect">
            <a:avLst/>
          </a:prstGeom>
          <a:noFill/>
        </p:spPr>
        <p:txBody>
          <a:bodyPr wrap="none" rtlCol="0">
            <a:spAutoFit/>
          </a:bodyPr>
          <a:lstStyle/>
          <a:p>
            <a:r>
              <a:rPr lang="en-US" sz="2000">
                <a:solidFill>
                  <a:schemeClr val="tx1">
                    <a:lumMod val="75000"/>
                    <a:lumOff val="25000"/>
                  </a:schemeClr>
                </a:solidFill>
                <a:latin typeface="Century Gothic" panose="020B0502020202020204" pitchFamily="34" charset="0"/>
                <a:ea typeface="Avenir Book" charset="0"/>
                <a:cs typeface="Avenir Book" charset="0"/>
              </a:rPr>
              <a:t>This gives their</a:t>
            </a:r>
          </a:p>
          <a:p>
            <a:r>
              <a:rPr lang="en-US" sz="2000" b="1">
                <a:solidFill>
                  <a:srgbClr val="36BCDE"/>
                </a:solidFill>
                <a:latin typeface="Century Gothic" panose="020B0502020202020204" pitchFamily="34" charset="0"/>
                <a:ea typeface="Avenir Book" charset="0"/>
                <a:cs typeface="Avenir Book" charset="0"/>
              </a:rPr>
              <a:t>target</a:t>
            </a:r>
          </a:p>
          <a:p>
            <a:r>
              <a:rPr lang="en-US" sz="2000" b="1">
                <a:solidFill>
                  <a:srgbClr val="36BCDE"/>
                </a:solidFill>
                <a:latin typeface="Century Gothic" panose="020B0502020202020204" pitchFamily="34" charset="0"/>
                <a:ea typeface="Avenir Book" charset="0"/>
                <a:cs typeface="Avenir Book" charset="0"/>
              </a:rPr>
              <a:t>work/life</a:t>
            </a:r>
          </a:p>
          <a:p>
            <a:r>
              <a:rPr lang="en-US" sz="2000" b="1">
                <a:solidFill>
                  <a:srgbClr val="36BCDE"/>
                </a:solidFill>
                <a:latin typeface="Century Gothic" panose="020B0502020202020204" pitchFamily="34" charset="0"/>
                <a:ea typeface="Avenir Book" charset="0"/>
                <a:cs typeface="Avenir Book" charset="0"/>
              </a:rPr>
              <a:t>Blend</a:t>
            </a:r>
          </a:p>
        </p:txBody>
      </p:sp>
      <p:sp>
        <p:nvSpPr>
          <p:cNvPr id="50" name="Oval 49">
            <a:extLst>
              <a:ext uri="{FF2B5EF4-FFF2-40B4-BE49-F238E27FC236}">
                <a16:creationId xmlns:a16="http://schemas.microsoft.com/office/drawing/2014/main" id="{396C1F1B-2B59-954B-BF0B-87A9288EF75B}"/>
              </a:ext>
            </a:extLst>
          </p:cNvPr>
          <p:cNvSpPr/>
          <p:nvPr/>
        </p:nvSpPr>
        <p:spPr>
          <a:xfrm>
            <a:off x="2878187" y="4648426"/>
            <a:ext cx="1251917" cy="1191543"/>
          </a:xfrm>
          <a:prstGeom prst="ellipse">
            <a:avLst/>
          </a:prstGeom>
          <a:solidFill>
            <a:schemeClr val="bg1"/>
          </a:solidFill>
          <a:ln w="38100" cmpd="sng">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latin typeface="Century Gothic" panose="020B0502020202020204" pitchFamily="34" charset="0"/>
              <a:ea typeface="Avenir Book" charset="0"/>
              <a:cs typeface="Avenir Book" charset="0"/>
            </a:endParaRPr>
          </a:p>
        </p:txBody>
      </p:sp>
      <p:sp>
        <p:nvSpPr>
          <p:cNvPr id="51" name="Rectangle 50">
            <a:extLst>
              <a:ext uri="{FF2B5EF4-FFF2-40B4-BE49-F238E27FC236}">
                <a16:creationId xmlns:a16="http://schemas.microsoft.com/office/drawing/2014/main" id="{5CFFCCE6-40E5-3142-A8EC-E910171F849D}"/>
              </a:ext>
            </a:extLst>
          </p:cNvPr>
          <p:cNvSpPr/>
          <p:nvPr/>
        </p:nvSpPr>
        <p:spPr>
          <a:xfrm>
            <a:off x="2904105" y="4921031"/>
            <a:ext cx="1199933" cy="646331"/>
          </a:xfrm>
          <a:prstGeom prst="rect">
            <a:avLst/>
          </a:prstGeom>
        </p:spPr>
        <p:txBody>
          <a:bodyPr wrap="square">
            <a:spAutoFit/>
          </a:bodyPr>
          <a:lstStyle/>
          <a:p>
            <a:pPr algn="ctr"/>
            <a:r>
              <a:rPr lang="en-US" sz="3600" b="1">
                <a:solidFill>
                  <a:srgbClr val="36BCDE"/>
                </a:solidFill>
                <a:latin typeface="Century Gothic" panose="020B0502020202020204" pitchFamily="34" charset="0"/>
                <a:ea typeface="Avenir Book" charset="0"/>
                <a:cs typeface="Avenir Book" charset="0"/>
              </a:rPr>
              <a:t>82%</a:t>
            </a:r>
          </a:p>
        </p:txBody>
      </p:sp>
      <p:sp>
        <p:nvSpPr>
          <p:cNvPr id="31" name="TextBox 30">
            <a:extLst>
              <a:ext uri="{FF2B5EF4-FFF2-40B4-BE49-F238E27FC236}">
                <a16:creationId xmlns:a16="http://schemas.microsoft.com/office/drawing/2014/main" id="{92FAEECB-A2C3-4962-ADC7-D966AC49F228}"/>
              </a:ext>
            </a:extLst>
          </p:cNvPr>
          <p:cNvSpPr txBox="1"/>
          <p:nvPr/>
        </p:nvSpPr>
        <p:spPr>
          <a:xfrm>
            <a:off x="6197969" y="3029299"/>
            <a:ext cx="287258" cy="297454"/>
          </a:xfrm>
          <a:prstGeom prst="rect">
            <a:avLst/>
          </a:prstGeom>
          <a:noFill/>
        </p:spPr>
        <p:txBody>
          <a:bodyPr wrap="none" rtlCol="0">
            <a:spAutoFit/>
          </a:bodyPr>
          <a:lstStyle/>
          <a:p>
            <a:r>
              <a:rPr lang="en-US" sz="1333">
                <a:solidFill>
                  <a:srgbClr val="26B4B1"/>
                </a:solidFill>
                <a:latin typeface="Century Gothic" panose="020B0502020202020204" pitchFamily="34" charset="0"/>
                <a:ea typeface="Avenir Book" charset="0"/>
                <a:cs typeface="Avenir Book" charset="0"/>
              </a:rPr>
              <a:t>8</a:t>
            </a:r>
          </a:p>
        </p:txBody>
      </p:sp>
    </p:spTree>
    <p:extLst>
      <p:ext uri="{BB962C8B-B14F-4D97-AF65-F5344CB8AC3E}">
        <p14:creationId xmlns:p14="http://schemas.microsoft.com/office/powerpoint/2010/main" val="2047642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DA50005-B914-174C-B716-E99B4F8C47CA}"/>
              </a:ext>
            </a:extLst>
          </p:cNvPr>
          <p:cNvSpPr txBox="1"/>
          <p:nvPr/>
        </p:nvSpPr>
        <p:spPr>
          <a:xfrm>
            <a:off x="1423799" y="320257"/>
            <a:ext cx="5676900" cy="737318"/>
          </a:xfrm>
          <a:prstGeom prst="rect">
            <a:avLst/>
          </a:prstGeom>
          <a:noFill/>
        </p:spPr>
        <p:txBody>
          <a:bodyPr wrap="square" rtlCol="0">
            <a:spAutoFit/>
          </a:bodyPr>
          <a:lstStyle/>
          <a:p>
            <a:pPr>
              <a:lnSpc>
                <a:spcPct val="150000"/>
              </a:lnSpc>
            </a:pPr>
            <a:r>
              <a:rPr lang="en-ID" sz="320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Simply…</a:t>
            </a:r>
          </a:p>
        </p:txBody>
      </p:sp>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10" name="TextBox 9">
            <a:extLst>
              <a:ext uri="{FF2B5EF4-FFF2-40B4-BE49-F238E27FC236}">
                <a16:creationId xmlns:a16="http://schemas.microsoft.com/office/drawing/2014/main" id="{5636B15A-FABA-6344-A373-E10F25BF900E}"/>
              </a:ext>
            </a:extLst>
          </p:cNvPr>
          <p:cNvSpPr txBox="1"/>
          <p:nvPr/>
        </p:nvSpPr>
        <p:spPr>
          <a:xfrm>
            <a:off x="1845117" y="4724588"/>
            <a:ext cx="992257" cy="584775"/>
          </a:xfrm>
          <a:prstGeom prst="rect">
            <a:avLst/>
          </a:prstGeom>
          <a:noFill/>
        </p:spPr>
        <p:txBody>
          <a:bodyPr wrap="square" rtlCol="0">
            <a:spAutoFit/>
          </a:bodyPr>
          <a:lstStyle/>
          <a:p>
            <a:pPr algn="ctr"/>
            <a:r>
              <a:rPr lang="en-GB" sz="3200" b="1">
                <a:solidFill>
                  <a:schemeClr val="tx1">
                    <a:lumMod val="75000"/>
                    <a:lumOff val="25000"/>
                  </a:schemeClr>
                </a:solidFill>
                <a:latin typeface="Century Gothic" panose="020B0502020202020204" pitchFamily="34" charset="0"/>
                <a:ea typeface="Avenir Book" charset="0"/>
                <a:cs typeface="Avenir Book" charset="0"/>
              </a:rPr>
              <a:t>A</a:t>
            </a:r>
          </a:p>
        </p:txBody>
      </p:sp>
      <p:sp>
        <p:nvSpPr>
          <p:cNvPr id="11" name="TextBox 10">
            <a:extLst>
              <a:ext uri="{FF2B5EF4-FFF2-40B4-BE49-F238E27FC236}">
                <a16:creationId xmlns:a16="http://schemas.microsoft.com/office/drawing/2014/main" id="{325BED66-A680-2143-922D-93B8138EDFB6}"/>
              </a:ext>
            </a:extLst>
          </p:cNvPr>
          <p:cNvSpPr txBox="1"/>
          <p:nvPr/>
        </p:nvSpPr>
        <p:spPr>
          <a:xfrm>
            <a:off x="9118644" y="4724588"/>
            <a:ext cx="1545021" cy="584775"/>
          </a:xfrm>
          <a:prstGeom prst="rect">
            <a:avLst/>
          </a:prstGeom>
          <a:noFill/>
        </p:spPr>
        <p:txBody>
          <a:bodyPr wrap="square" rtlCol="0">
            <a:spAutoFit/>
          </a:bodyPr>
          <a:lstStyle/>
          <a:p>
            <a:pPr algn="ctr"/>
            <a:r>
              <a:rPr lang="en-GB" sz="3200" b="1">
                <a:solidFill>
                  <a:schemeClr val="tx1">
                    <a:lumMod val="75000"/>
                    <a:lumOff val="25000"/>
                  </a:schemeClr>
                </a:solidFill>
                <a:latin typeface="Century Gothic" panose="020B0502020202020204" pitchFamily="34" charset="0"/>
                <a:ea typeface="Avenir Book" charset="0"/>
                <a:cs typeface="Avenir Book" charset="0"/>
              </a:rPr>
              <a:t>B</a:t>
            </a:r>
          </a:p>
        </p:txBody>
      </p:sp>
      <p:sp>
        <p:nvSpPr>
          <p:cNvPr id="12" name="Rectangle 11">
            <a:extLst>
              <a:ext uri="{FF2B5EF4-FFF2-40B4-BE49-F238E27FC236}">
                <a16:creationId xmlns:a16="http://schemas.microsoft.com/office/drawing/2014/main" id="{CE5DDC6A-271B-AE41-8F6D-9DEA91DB0FAB}"/>
              </a:ext>
            </a:extLst>
          </p:cNvPr>
          <p:cNvSpPr/>
          <p:nvPr/>
        </p:nvSpPr>
        <p:spPr>
          <a:xfrm>
            <a:off x="1597293" y="5215508"/>
            <a:ext cx="1487908" cy="707886"/>
          </a:xfrm>
          <a:prstGeom prst="rect">
            <a:avLst/>
          </a:prstGeom>
        </p:spPr>
        <p:txBody>
          <a:bodyPr wrap="none">
            <a:spAutoFit/>
          </a:bodyPr>
          <a:lstStyle/>
          <a:p>
            <a:pPr algn="ctr"/>
            <a:r>
              <a:rPr lang="en-GB" sz="2000">
                <a:solidFill>
                  <a:schemeClr val="tx1">
                    <a:lumMod val="75000"/>
                    <a:lumOff val="25000"/>
                  </a:schemeClr>
                </a:solidFill>
                <a:latin typeface="Century Gothic" panose="020B0502020202020204" pitchFamily="34" charset="0"/>
                <a:ea typeface="Avenir Book" charset="0"/>
                <a:cs typeface="Avenir Book" charset="0"/>
              </a:rPr>
              <a:t>Where are</a:t>
            </a:r>
          </a:p>
          <a:p>
            <a:pPr algn="ctr"/>
            <a:r>
              <a:rPr lang="en-GB" sz="2000">
                <a:solidFill>
                  <a:schemeClr val="tx1">
                    <a:lumMod val="75000"/>
                    <a:lumOff val="25000"/>
                  </a:schemeClr>
                </a:solidFill>
                <a:latin typeface="Century Gothic" panose="020B0502020202020204" pitchFamily="34" charset="0"/>
                <a:ea typeface="Avenir Book" charset="0"/>
                <a:cs typeface="Avenir Book" charset="0"/>
              </a:rPr>
              <a:t>you now? </a:t>
            </a:r>
          </a:p>
        </p:txBody>
      </p:sp>
      <p:sp>
        <p:nvSpPr>
          <p:cNvPr id="13" name="Rectangle 12">
            <a:extLst>
              <a:ext uri="{FF2B5EF4-FFF2-40B4-BE49-F238E27FC236}">
                <a16:creationId xmlns:a16="http://schemas.microsoft.com/office/drawing/2014/main" id="{860215C7-6158-B54F-800F-340AC29C0EB2}"/>
              </a:ext>
            </a:extLst>
          </p:cNvPr>
          <p:cNvSpPr/>
          <p:nvPr/>
        </p:nvSpPr>
        <p:spPr>
          <a:xfrm>
            <a:off x="8739744" y="5215508"/>
            <a:ext cx="2308645" cy="707886"/>
          </a:xfrm>
          <a:prstGeom prst="rect">
            <a:avLst/>
          </a:prstGeom>
        </p:spPr>
        <p:txBody>
          <a:bodyPr wrap="none">
            <a:spAutoFit/>
          </a:bodyPr>
          <a:lstStyle/>
          <a:p>
            <a:pPr algn="ctr"/>
            <a:r>
              <a:rPr lang="en-GB" sz="2000">
                <a:solidFill>
                  <a:schemeClr val="tx1">
                    <a:lumMod val="75000"/>
                    <a:lumOff val="25000"/>
                  </a:schemeClr>
                </a:solidFill>
                <a:latin typeface="Century Gothic" panose="020B0502020202020204" pitchFamily="34" charset="0"/>
                <a:ea typeface="Avenir Book" charset="0"/>
                <a:cs typeface="Avenir Book" charset="0"/>
              </a:rPr>
              <a:t>Where do</a:t>
            </a:r>
          </a:p>
          <a:p>
            <a:pPr algn="ctr"/>
            <a:r>
              <a:rPr lang="en-GB" sz="2000">
                <a:solidFill>
                  <a:schemeClr val="tx1">
                    <a:lumMod val="75000"/>
                    <a:lumOff val="25000"/>
                  </a:schemeClr>
                </a:solidFill>
                <a:latin typeface="Century Gothic" panose="020B0502020202020204" pitchFamily="34" charset="0"/>
                <a:ea typeface="Avenir Book" charset="0"/>
                <a:cs typeface="Avenir Book" charset="0"/>
              </a:rPr>
              <a:t>you want to be? </a:t>
            </a:r>
          </a:p>
        </p:txBody>
      </p:sp>
      <p:pic>
        <p:nvPicPr>
          <p:cNvPr id="14" name="Picture 13">
            <a:extLst>
              <a:ext uri="{FF2B5EF4-FFF2-40B4-BE49-F238E27FC236}">
                <a16:creationId xmlns:a16="http://schemas.microsoft.com/office/drawing/2014/main" id="{F9170DF9-1ADE-2241-9471-35550FA8A739}"/>
              </a:ext>
            </a:extLst>
          </p:cNvPr>
          <p:cNvPicPr>
            <a:picLocks noChangeAspect="1"/>
          </p:cNvPicPr>
          <p:nvPr/>
        </p:nvPicPr>
        <p:blipFill>
          <a:blip r:embed="rId3" cstate="screen">
            <a:alphaModFix amt="81000"/>
            <a:extLst>
              <a:ext uri="{28A0092B-C50C-407E-A947-70E740481C1C}">
                <a14:useLocalDpi xmlns:a14="http://schemas.microsoft.com/office/drawing/2010/main"/>
              </a:ext>
            </a:extLst>
          </a:blip>
          <a:stretch>
            <a:fillRect/>
          </a:stretch>
        </p:blipFill>
        <p:spPr>
          <a:xfrm>
            <a:off x="4073926" y="1266328"/>
            <a:ext cx="3946036" cy="4006051"/>
          </a:xfrm>
          <a:prstGeom prst="rect">
            <a:avLst/>
          </a:prstGeom>
        </p:spPr>
      </p:pic>
      <p:sp>
        <p:nvSpPr>
          <p:cNvPr id="15" name="Pentagon 14">
            <a:extLst>
              <a:ext uri="{FF2B5EF4-FFF2-40B4-BE49-F238E27FC236}">
                <a16:creationId xmlns:a16="http://schemas.microsoft.com/office/drawing/2014/main" id="{6C075C9F-1962-5C4E-B39E-D727DED492B8}"/>
              </a:ext>
            </a:extLst>
          </p:cNvPr>
          <p:cNvSpPr/>
          <p:nvPr/>
        </p:nvSpPr>
        <p:spPr>
          <a:xfrm>
            <a:off x="1753996" y="2744265"/>
            <a:ext cx="2418697" cy="1032070"/>
          </a:xfrm>
          <a:prstGeom prst="homePlate">
            <a:avLst/>
          </a:prstGeom>
          <a:solidFill>
            <a:srgbClr val="36BCDE"/>
          </a:solidFill>
          <a:ln>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26B4B1"/>
              </a:solidFill>
              <a:latin typeface="Century Gothic" panose="020B0502020202020204" pitchFamily="34" charset="0"/>
              <a:ea typeface="Avenir Book" charset="0"/>
              <a:cs typeface="Avenir Book" charset="0"/>
            </a:endParaRPr>
          </a:p>
        </p:txBody>
      </p:sp>
      <p:sp>
        <p:nvSpPr>
          <p:cNvPr id="16" name="TextBox 15">
            <a:extLst>
              <a:ext uri="{FF2B5EF4-FFF2-40B4-BE49-F238E27FC236}">
                <a16:creationId xmlns:a16="http://schemas.microsoft.com/office/drawing/2014/main" id="{290EAFBD-CAEE-DE46-88AA-B690DEDB7FB1}"/>
              </a:ext>
            </a:extLst>
          </p:cNvPr>
          <p:cNvSpPr txBox="1"/>
          <p:nvPr/>
        </p:nvSpPr>
        <p:spPr>
          <a:xfrm>
            <a:off x="1965757" y="2906357"/>
            <a:ext cx="1694695" cy="707886"/>
          </a:xfrm>
          <a:prstGeom prst="rect">
            <a:avLst/>
          </a:prstGeom>
          <a:noFill/>
        </p:spPr>
        <p:txBody>
          <a:bodyPr wrap="none" rtlCol="0">
            <a:spAutoFit/>
          </a:bodyPr>
          <a:lstStyle/>
          <a:p>
            <a:r>
              <a:rPr lang="en-US" sz="2000">
                <a:solidFill>
                  <a:schemeClr val="bg1"/>
                </a:solidFill>
                <a:latin typeface="Century Gothic" panose="020B0502020202020204" pitchFamily="34" charset="0"/>
                <a:ea typeface="Avenir Book" charset="0"/>
                <a:cs typeface="Avenir Book" charset="0"/>
              </a:rPr>
              <a:t>Your current</a:t>
            </a:r>
          </a:p>
          <a:p>
            <a:r>
              <a:rPr lang="en-US" sz="2000">
                <a:solidFill>
                  <a:schemeClr val="bg1"/>
                </a:solidFill>
                <a:latin typeface="Century Gothic" panose="020B0502020202020204" pitchFamily="34" charset="0"/>
                <a:ea typeface="Avenir Book" charset="0"/>
                <a:cs typeface="Avenir Book" charset="0"/>
              </a:rPr>
              <a:t>Blend is 63%</a:t>
            </a:r>
          </a:p>
        </p:txBody>
      </p:sp>
      <p:sp>
        <p:nvSpPr>
          <p:cNvPr id="17" name="Pentagon 16">
            <a:extLst>
              <a:ext uri="{FF2B5EF4-FFF2-40B4-BE49-F238E27FC236}">
                <a16:creationId xmlns:a16="http://schemas.microsoft.com/office/drawing/2014/main" id="{4F1D19AC-8ACE-154B-AC1C-CA1118E6CCBE}"/>
              </a:ext>
            </a:extLst>
          </p:cNvPr>
          <p:cNvSpPr/>
          <p:nvPr/>
        </p:nvSpPr>
        <p:spPr>
          <a:xfrm flipH="1">
            <a:off x="8003218" y="2744265"/>
            <a:ext cx="2418697" cy="1032070"/>
          </a:xfrm>
          <a:prstGeom prst="homePlate">
            <a:avLst/>
          </a:prstGeom>
          <a:solidFill>
            <a:srgbClr val="FFFFFF"/>
          </a:solidFill>
          <a:ln w="12700">
            <a:solidFill>
              <a:srgbClr val="36BC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26B4B1"/>
              </a:solidFill>
              <a:latin typeface="Century Gothic" panose="020B0502020202020204" pitchFamily="34" charset="0"/>
              <a:ea typeface="Avenir Book" charset="0"/>
              <a:cs typeface="Avenir Book" charset="0"/>
            </a:endParaRPr>
          </a:p>
        </p:txBody>
      </p:sp>
      <p:sp>
        <p:nvSpPr>
          <p:cNvPr id="18" name="TextBox 17">
            <a:extLst>
              <a:ext uri="{FF2B5EF4-FFF2-40B4-BE49-F238E27FC236}">
                <a16:creationId xmlns:a16="http://schemas.microsoft.com/office/drawing/2014/main" id="{5558E073-60A2-534D-A2C1-0F805889C735}"/>
              </a:ext>
            </a:extLst>
          </p:cNvPr>
          <p:cNvSpPr txBox="1"/>
          <p:nvPr/>
        </p:nvSpPr>
        <p:spPr>
          <a:xfrm>
            <a:off x="8556618" y="2906357"/>
            <a:ext cx="1659430" cy="707886"/>
          </a:xfrm>
          <a:prstGeom prst="rect">
            <a:avLst/>
          </a:prstGeom>
          <a:noFill/>
        </p:spPr>
        <p:txBody>
          <a:bodyPr wrap="none" rtlCol="0">
            <a:spAutoFit/>
          </a:bodyPr>
          <a:lstStyle/>
          <a:p>
            <a:pPr algn="r"/>
            <a:r>
              <a:rPr lang="en-US" sz="2000">
                <a:solidFill>
                  <a:srgbClr val="36BCDE"/>
                </a:solidFill>
                <a:latin typeface="Century Gothic" panose="020B0502020202020204" pitchFamily="34" charset="0"/>
                <a:ea typeface="Avenir Book" charset="0"/>
                <a:cs typeface="Avenir Book" charset="0"/>
              </a:rPr>
              <a:t>Your target</a:t>
            </a:r>
          </a:p>
          <a:p>
            <a:pPr algn="r"/>
            <a:r>
              <a:rPr lang="en-US" sz="2000">
                <a:solidFill>
                  <a:srgbClr val="36BCDE"/>
                </a:solidFill>
                <a:latin typeface="Century Gothic" panose="020B0502020202020204" pitchFamily="34" charset="0"/>
                <a:ea typeface="Avenir Book" charset="0"/>
                <a:cs typeface="Avenir Book" charset="0"/>
              </a:rPr>
              <a:t>Blend is 82%</a:t>
            </a:r>
          </a:p>
        </p:txBody>
      </p:sp>
      <p:sp>
        <p:nvSpPr>
          <p:cNvPr id="59" name="Right Arrow 58">
            <a:extLst>
              <a:ext uri="{FF2B5EF4-FFF2-40B4-BE49-F238E27FC236}">
                <a16:creationId xmlns:a16="http://schemas.microsoft.com/office/drawing/2014/main" id="{197AF7BE-27B4-3D45-847F-A9801E1281B6}"/>
              </a:ext>
            </a:extLst>
          </p:cNvPr>
          <p:cNvSpPr/>
          <p:nvPr/>
        </p:nvSpPr>
        <p:spPr>
          <a:xfrm>
            <a:off x="3323967" y="5283940"/>
            <a:ext cx="739733" cy="285511"/>
          </a:xfrm>
          <a:prstGeom prst="rightArrow">
            <a:avLst/>
          </a:prstGeom>
          <a:solidFill>
            <a:srgbClr val="36BCDE">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60" name="Right Arrow 59">
            <a:extLst>
              <a:ext uri="{FF2B5EF4-FFF2-40B4-BE49-F238E27FC236}">
                <a16:creationId xmlns:a16="http://schemas.microsoft.com/office/drawing/2014/main" id="{75700392-50D2-4443-87A1-112529F982BC}"/>
              </a:ext>
            </a:extLst>
          </p:cNvPr>
          <p:cNvSpPr/>
          <p:nvPr/>
        </p:nvSpPr>
        <p:spPr>
          <a:xfrm>
            <a:off x="4826801" y="5283940"/>
            <a:ext cx="739733" cy="285511"/>
          </a:xfrm>
          <a:prstGeom prst="rightArrow">
            <a:avLst/>
          </a:prstGeom>
          <a:solidFill>
            <a:srgbClr val="36BCDE">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61" name="Right Arrow 60">
            <a:extLst>
              <a:ext uri="{FF2B5EF4-FFF2-40B4-BE49-F238E27FC236}">
                <a16:creationId xmlns:a16="http://schemas.microsoft.com/office/drawing/2014/main" id="{F83A0CE9-946B-F24C-9D80-BB973D511E1A}"/>
              </a:ext>
            </a:extLst>
          </p:cNvPr>
          <p:cNvSpPr/>
          <p:nvPr/>
        </p:nvSpPr>
        <p:spPr>
          <a:xfrm>
            <a:off x="6329635" y="5283940"/>
            <a:ext cx="739733" cy="285511"/>
          </a:xfrm>
          <a:prstGeom prst="rightArrow">
            <a:avLst/>
          </a:prstGeom>
          <a:solidFill>
            <a:srgbClr val="36BCDE">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62" name="Right Arrow 61">
            <a:extLst>
              <a:ext uri="{FF2B5EF4-FFF2-40B4-BE49-F238E27FC236}">
                <a16:creationId xmlns:a16="http://schemas.microsoft.com/office/drawing/2014/main" id="{551D907A-4381-1A44-9E6F-19254BC03444}"/>
              </a:ext>
            </a:extLst>
          </p:cNvPr>
          <p:cNvSpPr/>
          <p:nvPr/>
        </p:nvSpPr>
        <p:spPr>
          <a:xfrm>
            <a:off x="7832470" y="5283940"/>
            <a:ext cx="739733" cy="285511"/>
          </a:xfrm>
          <a:prstGeom prst="rightArrow">
            <a:avLst/>
          </a:prstGeom>
          <a:solidFill>
            <a:srgbClr val="36BCDE">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Tree>
    <p:extLst>
      <p:ext uri="{BB962C8B-B14F-4D97-AF65-F5344CB8AC3E}">
        <p14:creationId xmlns:p14="http://schemas.microsoft.com/office/powerpoint/2010/main" val="1661842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DA769B-42FF-8A4D-A73E-25318149DDBF}"/>
              </a:ext>
            </a:extLst>
          </p:cNvPr>
          <p:cNvSpPr>
            <a:spLocks noGrp="1"/>
          </p:cNvSpPr>
          <p:nvPr>
            <p:ph type="body" sz="quarter" idx="10"/>
          </p:nvPr>
        </p:nvSpPr>
        <p:spPr/>
        <p:txBody>
          <a:bodyPr/>
          <a:lstStyle/>
          <a:p>
            <a:r>
              <a:rPr lang="en-US" dirty="0"/>
              <a:t>GROW in Blend</a:t>
            </a:r>
          </a:p>
        </p:txBody>
      </p:sp>
      <p:pic>
        <p:nvPicPr>
          <p:cNvPr id="6" name="Picture 2" descr="A screenshot of a cell phone&#10;&#10;Description generated with very high confidence">
            <a:extLst>
              <a:ext uri="{FF2B5EF4-FFF2-40B4-BE49-F238E27FC236}">
                <a16:creationId xmlns:a16="http://schemas.microsoft.com/office/drawing/2014/main" id="{F380134B-1E01-E745-851D-909CBE661F44}"/>
              </a:ext>
            </a:extLst>
          </p:cNvPr>
          <p:cNvPicPr>
            <a:picLocks noChangeAspect="1"/>
          </p:cNvPicPr>
          <p:nvPr/>
        </p:nvPicPr>
        <p:blipFill>
          <a:blip r:embed="rId3"/>
          <a:stretch>
            <a:fillRect/>
          </a:stretch>
        </p:blipFill>
        <p:spPr>
          <a:xfrm>
            <a:off x="3032178" y="1559141"/>
            <a:ext cx="5899170" cy="4799883"/>
          </a:xfrm>
          <a:prstGeom prst="rect">
            <a:avLst/>
          </a:prstGeom>
        </p:spPr>
      </p:pic>
      <p:grpSp>
        <p:nvGrpSpPr>
          <p:cNvPr id="7" name="Group 6">
            <a:extLst>
              <a:ext uri="{FF2B5EF4-FFF2-40B4-BE49-F238E27FC236}">
                <a16:creationId xmlns:a16="http://schemas.microsoft.com/office/drawing/2014/main" id="{C62C7214-70A0-A243-8C79-188905459347}"/>
              </a:ext>
            </a:extLst>
          </p:cNvPr>
          <p:cNvGrpSpPr/>
          <p:nvPr/>
        </p:nvGrpSpPr>
        <p:grpSpPr>
          <a:xfrm>
            <a:off x="268224" y="2560320"/>
            <a:ext cx="5590760" cy="1682921"/>
            <a:chOff x="236400" y="2423090"/>
            <a:chExt cx="5590760" cy="1682921"/>
          </a:xfrm>
        </p:grpSpPr>
        <p:sp>
          <p:nvSpPr>
            <p:cNvPr id="8" name="TextBox 7">
              <a:extLst>
                <a:ext uri="{FF2B5EF4-FFF2-40B4-BE49-F238E27FC236}">
                  <a16:creationId xmlns:a16="http://schemas.microsoft.com/office/drawing/2014/main" id="{97DBBB41-E043-9544-9051-27F670AE5DF2}"/>
                </a:ext>
              </a:extLst>
            </p:cNvPr>
            <p:cNvSpPr txBox="1"/>
            <p:nvPr/>
          </p:nvSpPr>
          <p:spPr>
            <a:xfrm>
              <a:off x="353493" y="2536351"/>
              <a:ext cx="2529769" cy="1569660"/>
            </a:xfrm>
            <a:prstGeom prst="rect">
              <a:avLst/>
            </a:prstGeom>
            <a:noFill/>
          </p:spPr>
          <p:txBody>
            <a:bodyPr wrap="square" rtlCol="0">
              <a:spAutoFit/>
            </a:bodyPr>
            <a:lstStyle/>
            <a:p>
              <a:pPr algn="r"/>
              <a:r>
                <a:rPr lang="en-US" sz="1600" b="1" dirty="0">
                  <a:latin typeface="Century Gothic" panose="020B0502020202020204" pitchFamily="34" charset="0"/>
                  <a:ea typeface="Avenir Book" charset="0"/>
                  <a:cs typeface="Avenir Book" charset="0"/>
                </a:rPr>
                <a:t>Goal.</a:t>
              </a:r>
            </a:p>
            <a:p>
              <a:pPr algn="r"/>
              <a:r>
                <a:rPr lang="en-US" sz="1600" dirty="0">
                  <a:latin typeface="Century Gothic" panose="020B0502020202020204" pitchFamily="34" charset="0"/>
                  <a:ea typeface="Avenir Book" charset="0"/>
                  <a:cs typeface="Avenir Book" charset="0"/>
                </a:rPr>
                <a:t>The definition should establish the goal. Build this out with them.</a:t>
              </a:r>
            </a:p>
            <a:p>
              <a:pPr algn="r"/>
              <a:r>
                <a:rPr lang="en-US" sz="1600" dirty="0">
                  <a:latin typeface="Century Gothic" panose="020B0502020202020204" pitchFamily="34" charset="0"/>
                  <a:ea typeface="Avenir Book" charset="0"/>
                  <a:cs typeface="Avenir Book" charset="0"/>
                </a:rPr>
                <a:t>Look at their target score</a:t>
              </a:r>
            </a:p>
          </p:txBody>
        </p:sp>
        <p:sp>
          <p:nvSpPr>
            <p:cNvPr id="9" name="Rectangle 8">
              <a:extLst>
                <a:ext uri="{FF2B5EF4-FFF2-40B4-BE49-F238E27FC236}">
                  <a16:creationId xmlns:a16="http://schemas.microsoft.com/office/drawing/2014/main" id="{FC927D6C-9903-0046-9A7B-837ADB29CDA3}"/>
                </a:ext>
              </a:extLst>
            </p:cNvPr>
            <p:cNvSpPr/>
            <p:nvPr/>
          </p:nvSpPr>
          <p:spPr>
            <a:xfrm>
              <a:off x="236400" y="2423090"/>
              <a:ext cx="5590760" cy="1669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C626A20-0859-F742-A2C3-010E8F08F25F}"/>
              </a:ext>
            </a:extLst>
          </p:cNvPr>
          <p:cNvGrpSpPr/>
          <p:nvPr/>
        </p:nvGrpSpPr>
        <p:grpSpPr>
          <a:xfrm>
            <a:off x="6023537" y="2549223"/>
            <a:ext cx="5338601" cy="1497080"/>
            <a:chOff x="5802933" y="2446867"/>
            <a:chExt cx="4893419" cy="905933"/>
          </a:xfrm>
        </p:grpSpPr>
        <p:sp>
          <p:nvSpPr>
            <p:cNvPr id="12" name="TextBox 11">
              <a:extLst>
                <a:ext uri="{FF2B5EF4-FFF2-40B4-BE49-F238E27FC236}">
                  <a16:creationId xmlns:a16="http://schemas.microsoft.com/office/drawing/2014/main" id="{0AE088C6-E164-1B43-A1B5-60CE1CBDA5E0}"/>
                </a:ext>
              </a:extLst>
            </p:cNvPr>
            <p:cNvSpPr txBox="1"/>
            <p:nvPr/>
          </p:nvSpPr>
          <p:spPr>
            <a:xfrm>
              <a:off x="8677686" y="2546413"/>
              <a:ext cx="1902100" cy="576078"/>
            </a:xfrm>
            <a:prstGeom prst="rect">
              <a:avLst/>
            </a:prstGeom>
            <a:noFill/>
          </p:spPr>
          <p:txBody>
            <a:bodyPr wrap="square" rtlCol="0">
              <a:spAutoFit/>
            </a:bodyPr>
            <a:lstStyle/>
            <a:p>
              <a:r>
                <a:rPr lang="en-US" sz="1600" b="1" dirty="0">
                  <a:latin typeface="Century Gothic" panose="020B0502020202020204" pitchFamily="34" charset="0"/>
                  <a:ea typeface="Avenir Book" charset="0"/>
                  <a:cs typeface="Avenir Book" charset="0"/>
                </a:rPr>
                <a:t>Reality</a:t>
              </a:r>
            </a:p>
            <a:p>
              <a:r>
                <a:rPr lang="en-US" sz="1600" dirty="0">
                  <a:latin typeface="Century Gothic" panose="020B0502020202020204" pitchFamily="34" charset="0"/>
                  <a:ea typeface="Avenir Book" charset="0"/>
                  <a:cs typeface="Avenir Book" charset="0"/>
                </a:rPr>
                <a:t>What is the reality now?  This current score.</a:t>
              </a:r>
            </a:p>
          </p:txBody>
        </p:sp>
        <p:sp>
          <p:nvSpPr>
            <p:cNvPr id="13" name="Rectangle 12">
              <a:extLst>
                <a:ext uri="{FF2B5EF4-FFF2-40B4-BE49-F238E27FC236}">
                  <a16:creationId xmlns:a16="http://schemas.microsoft.com/office/drawing/2014/main" id="{B57C2EA4-7031-5046-BC21-0B9786BDDBC2}"/>
                </a:ext>
              </a:extLst>
            </p:cNvPr>
            <p:cNvSpPr/>
            <p:nvPr/>
          </p:nvSpPr>
          <p:spPr>
            <a:xfrm>
              <a:off x="5802933" y="2446867"/>
              <a:ext cx="4893419" cy="905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6217DA3-8E55-E646-AC87-79C361B1BB42}"/>
              </a:ext>
            </a:extLst>
          </p:cNvPr>
          <p:cNvGrpSpPr/>
          <p:nvPr/>
        </p:nvGrpSpPr>
        <p:grpSpPr>
          <a:xfrm>
            <a:off x="3560064" y="4046303"/>
            <a:ext cx="8135237" cy="1024339"/>
            <a:chOff x="3916040" y="3397101"/>
            <a:chExt cx="6759046" cy="1525772"/>
          </a:xfrm>
        </p:grpSpPr>
        <p:sp>
          <p:nvSpPr>
            <p:cNvPr id="15" name="TextBox 14">
              <a:extLst>
                <a:ext uri="{FF2B5EF4-FFF2-40B4-BE49-F238E27FC236}">
                  <a16:creationId xmlns:a16="http://schemas.microsoft.com/office/drawing/2014/main" id="{67CE518A-180C-024E-9BA2-433BE5042FD7}"/>
                </a:ext>
              </a:extLst>
            </p:cNvPr>
            <p:cNvSpPr txBox="1"/>
            <p:nvPr/>
          </p:nvSpPr>
          <p:spPr>
            <a:xfrm>
              <a:off x="8566200" y="3691839"/>
              <a:ext cx="1921378" cy="1058254"/>
            </a:xfrm>
            <a:prstGeom prst="rect">
              <a:avLst/>
            </a:prstGeom>
            <a:noFill/>
          </p:spPr>
          <p:txBody>
            <a:bodyPr wrap="square" rtlCol="0">
              <a:spAutoFit/>
            </a:bodyPr>
            <a:lstStyle/>
            <a:p>
              <a:r>
                <a:rPr lang="en-US" sz="1600" b="1" dirty="0">
                  <a:latin typeface="Century Gothic" panose="020B0502020202020204" pitchFamily="34" charset="0"/>
                  <a:ea typeface="Avenir Medium" charset="0"/>
                  <a:cs typeface="Avenir Medium" charset="0"/>
                </a:rPr>
                <a:t>Options</a:t>
              </a:r>
              <a:r>
                <a:rPr lang="en-US" sz="1600" dirty="0">
                  <a:latin typeface="Century Gothic" panose="020B0502020202020204" pitchFamily="34" charset="0"/>
                  <a:ea typeface="Avenir Book" charset="0"/>
                  <a:cs typeface="Avenir Book" charset="0"/>
                </a:rPr>
                <a:t> </a:t>
              </a:r>
            </a:p>
            <a:p>
              <a:r>
                <a:rPr lang="en-US" sz="1600" dirty="0">
                  <a:latin typeface="Century Gothic" panose="020B0502020202020204" pitchFamily="34" charset="0"/>
                  <a:ea typeface="Avenir Book" charset="0"/>
                  <a:cs typeface="Avenir Book" charset="0"/>
                </a:rPr>
                <a:t>What are the option?</a:t>
              </a:r>
            </a:p>
            <a:p>
              <a:r>
                <a:rPr lang="en-US" sz="1600" dirty="0">
                  <a:latin typeface="Century Gothic" panose="020B0502020202020204" pitchFamily="34" charset="0"/>
                  <a:ea typeface="Avenir Book" charset="0"/>
                  <a:cs typeface="Avenir Book" charset="0"/>
                </a:rPr>
                <a:t>Use discussion points</a:t>
              </a:r>
            </a:p>
          </p:txBody>
        </p:sp>
        <p:sp>
          <p:nvSpPr>
            <p:cNvPr id="16" name="Rectangle 15">
              <a:extLst>
                <a:ext uri="{FF2B5EF4-FFF2-40B4-BE49-F238E27FC236}">
                  <a16:creationId xmlns:a16="http://schemas.microsoft.com/office/drawing/2014/main" id="{9B122BEE-9D3C-5645-9C08-E99F954ED31A}"/>
                </a:ext>
              </a:extLst>
            </p:cNvPr>
            <p:cNvSpPr/>
            <p:nvPr/>
          </p:nvSpPr>
          <p:spPr>
            <a:xfrm>
              <a:off x="3916040" y="3397101"/>
              <a:ext cx="6759046" cy="1525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1D3F8A0-9149-FB4A-BBEB-42157CA2FEAF}"/>
              </a:ext>
            </a:extLst>
          </p:cNvPr>
          <p:cNvGrpSpPr/>
          <p:nvPr/>
        </p:nvGrpSpPr>
        <p:grpSpPr>
          <a:xfrm>
            <a:off x="3560064" y="5231133"/>
            <a:ext cx="8135236" cy="967400"/>
            <a:chOff x="3916040" y="5017852"/>
            <a:chExt cx="6759046" cy="830997"/>
          </a:xfrm>
        </p:grpSpPr>
        <p:sp>
          <p:nvSpPr>
            <p:cNvPr id="18" name="TextBox 17">
              <a:extLst>
                <a:ext uri="{FF2B5EF4-FFF2-40B4-BE49-F238E27FC236}">
                  <a16:creationId xmlns:a16="http://schemas.microsoft.com/office/drawing/2014/main" id="{B96AD867-2C1E-0D48-A019-61648874ADC4}"/>
                </a:ext>
              </a:extLst>
            </p:cNvPr>
            <p:cNvSpPr txBox="1"/>
            <p:nvPr/>
          </p:nvSpPr>
          <p:spPr>
            <a:xfrm>
              <a:off x="8567999" y="5149713"/>
              <a:ext cx="1703445" cy="536677"/>
            </a:xfrm>
            <a:prstGeom prst="rect">
              <a:avLst/>
            </a:prstGeom>
            <a:noFill/>
          </p:spPr>
          <p:txBody>
            <a:bodyPr wrap="square" rtlCol="0" anchor="t">
              <a:spAutoFit/>
            </a:bodyPr>
            <a:lstStyle/>
            <a:p>
              <a:r>
                <a:rPr lang="en-US" sz="1600" b="1" dirty="0">
                  <a:latin typeface="Century Gothic" panose="020B0502020202020204" pitchFamily="34" charset="0"/>
                  <a:ea typeface="Avenir Book" charset="0"/>
                  <a:cs typeface="Avenir Book" charset="0"/>
                </a:rPr>
                <a:t>Way forward</a:t>
              </a:r>
            </a:p>
            <a:p>
              <a:r>
                <a:rPr lang="en-US" sz="1600" dirty="0">
                  <a:latin typeface="Century Gothic" panose="020B0502020202020204" pitchFamily="34" charset="0"/>
                  <a:ea typeface="Avenir Book" charset="0"/>
                  <a:cs typeface="Avenir Book" charset="0"/>
                </a:rPr>
                <a:t>What actions will we commit to?</a:t>
              </a:r>
            </a:p>
          </p:txBody>
        </p:sp>
        <p:sp>
          <p:nvSpPr>
            <p:cNvPr id="19" name="Rectangle 18">
              <a:extLst>
                <a:ext uri="{FF2B5EF4-FFF2-40B4-BE49-F238E27FC236}">
                  <a16:creationId xmlns:a16="http://schemas.microsoft.com/office/drawing/2014/main" id="{4C0F9B51-C986-0041-8D35-ED506D430E7E}"/>
                </a:ext>
              </a:extLst>
            </p:cNvPr>
            <p:cNvSpPr/>
            <p:nvPr/>
          </p:nvSpPr>
          <p:spPr>
            <a:xfrm>
              <a:off x="3916040" y="5017852"/>
              <a:ext cx="6759046" cy="830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4412BFFA-1998-47B6-9012-4AF8B9542663}"/>
              </a:ext>
            </a:extLst>
          </p:cNvPr>
          <p:cNvPicPr>
            <a:picLocks noChangeAspect="1"/>
          </p:cNvPicPr>
          <p:nvPr/>
        </p:nvPicPr>
        <p:blipFill>
          <a:blip r:embed="rId4"/>
          <a:stretch>
            <a:fillRect/>
          </a:stretch>
        </p:blipFill>
        <p:spPr>
          <a:xfrm>
            <a:off x="3382074" y="2228240"/>
            <a:ext cx="5188003" cy="3468782"/>
          </a:xfrm>
          <a:prstGeom prst="rect">
            <a:avLst/>
          </a:prstGeom>
        </p:spPr>
      </p:pic>
    </p:spTree>
    <p:extLst>
      <p:ext uri="{BB962C8B-B14F-4D97-AF65-F5344CB8AC3E}">
        <p14:creationId xmlns:p14="http://schemas.microsoft.com/office/powerpoint/2010/main" val="5584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2482780" y="3005271"/>
            <a:ext cx="7226439" cy="751681"/>
          </a:xfrm>
          <a:prstGeom prst="rect">
            <a:avLst/>
          </a:prstGeom>
          <a:noFill/>
        </p:spPr>
        <p:txBody>
          <a:bodyPr wrap="square" rtlCol="0">
            <a:spAutoFit/>
          </a:bodyPr>
          <a:lstStyle/>
          <a:p>
            <a:pPr algn="ctr">
              <a:lnSpc>
                <a:spcPct val="150000"/>
              </a:lnSpc>
            </a:pPr>
            <a:r>
              <a:rPr lang="en-ID" sz="3200" dirty="0">
                <a:latin typeface="Century Gothic" panose="020B0502020202020204" pitchFamily="34" charset="0"/>
                <a:ea typeface="Lato" panose="020F0502020204030203" pitchFamily="34" charset="0"/>
                <a:cs typeface="Lato" panose="020F0502020204030203" pitchFamily="34" charset="0"/>
              </a:rPr>
              <a:t>Working with the Wellbeing module</a:t>
            </a:r>
          </a:p>
        </p:txBody>
      </p:sp>
    </p:spTree>
    <p:extLst>
      <p:ext uri="{BB962C8B-B14F-4D97-AF65-F5344CB8AC3E}">
        <p14:creationId xmlns:p14="http://schemas.microsoft.com/office/powerpoint/2010/main" val="346124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542B57B-DEBA-6E48-B78B-30727D857925}"/>
              </a:ext>
            </a:extLst>
          </p:cNvPr>
          <p:cNvGrpSpPr/>
          <p:nvPr/>
        </p:nvGrpSpPr>
        <p:grpSpPr>
          <a:xfrm>
            <a:off x="2753848" y="1586523"/>
            <a:ext cx="6296367" cy="4480529"/>
            <a:chOff x="2753848" y="1586523"/>
            <a:chExt cx="6296367" cy="4480529"/>
          </a:xfrm>
        </p:grpSpPr>
        <p:pic>
          <p:nvPicPr>
            <p:cNvPr id="14" name="Picture 13">
              <a:extLst>
                <a:ext uri="{FF2B5EF4-FFF2-40B4-BE49-F238E27FC236}">
                  <a16:creationId xmlns:a16="http://schemas.microsoft.com/office/drawing/2014/main" id="{67275631-DC79-974C-8E84-9E84D38404F3}"/>
                </a:ext>
              </a:extLst>
            </p:cNvPr>
            <p:cNvPicPr>
              <a:picLocks noChangeAspect="1"/>
            </p:cNvPicPr>
            <p:nvPr/>
          </p:nvPicPr>
          <p:blipFill rotWithShape="1">
            <a:blip r:embed="rId3"/>
            <a:srcRect l="19041" t="-1" r="18823" b="-2317"/>
            <a:stretch/>
          </p:blipFill>
          <p:spPr>
            <a:xfrm rot="5400000">
              <a:off x="3661767" y="678604"/>
              <a:ext cx="4480529" cy="6296367"/>
            </a:xfrm>
            <a:prstGeom prst="rect">
              <a:avLst/>
            </a:prstGeom>
          </p:spPr>
        </p:pic>
        <p:pic>
          <p:nvPicPr>
            <p:cNvPr id="15" name="Picture 14">
              <a:extLst>
                <a:ext uri="{FF2B5EF4-FFF2-40B4-BE49-F238E27FC236}">
                  <a16:creationId xmlns:a16="http://schemas.microsoft.com/office/drawing/2014/main" id="{D7C6064B-B165-E947-B5FA-B75E78307F9D}"/>
                </a:ext>
              </a:extLst>
            </p:cNvPr>
            <p:cNvPicPr>
              <a:picLocks noChangeAspect="1"/>
            </p:cNvPicPr>
            <p:nvPr/>
          </p:nvPicPr>
          <p:blipFill rotWithShape="1">
            <a:blip r:embed="rId4"/>
            <a:srcRect l="5814" r="6306"/>
            <a:stretch/>
          </p:blipFill>
          <p:spPr>
            <a:xfrm>
              <a:off x="3072384" y="1781666"/>
              <a:ext cx="5791200" cy="4100298"/>
            </a:xfrm>
            <a:prstGeom prst="rect">
              <a:avLst/>
            </a:prstGeom>
          </p:spPr>
        </p:pic>
      </p:grpSp>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3" name="Rectangle 2">
            <a:extLst>
              <a:ext uri="{FF2B5EF4-FFF2-40B4-BE49-F238E27FC236}">
                <a16:creationId xmlns:a16="http://schemas.microsoft.com/office/drawing/2014/main" id="{2EF59653-C5F1-4ADC-A6C2-F03D43B6EA6D}"/>
              </a:ext>
            </a:extLst>
          </p:cNvPr>
          <p:cNvSpPr/>
          <p:nvPr/>
        </p:nvSpPr>
        <p:spPr>
          <a:xfrm>
            <a:off x="7301840" y="2605052"/>
            <a:ext cx="1387337" cy="12217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86E3BF"/>
              </a:highlight>
              <a:latin typeface="Century Gothic" panose="020B050202020202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BB73E817-D12B-4437-86DD-8083314D5B7D}"/>
              </a:ext>
            </a:extLst>
          </p:cNvPr>
          <p:cNvPicPr>
            <a:picLocks noChangeAspect="1"/>
          </p:cNvPicPr>
          <p:nvPr/>
        </p:nvPicPr>
        <p:blipFill rotWithShape="1">
          <a:blip r:embed="rId5"/>
          <a:srcRect l="6738" r="6003"/>
          <a:stretch/>
        </p:blipFill>
        <p:spPr>
          <a:xfrm>
            <a:off x="3141654" y="1760885"/>
            <a:ext cx="5655980" cy="4200917"/>
          </a:xfrm>
          <a:prstGeom prst="rect">
            <a:avLst/>
          </a:prstGeom>
        </p:spPr>
      </p:pic>
      <p:sp>
        <p:nvSpPr>
          <p:cNvPr id="4" name="Text Placeholder 3">
            <a:extLst>
              <a:ext uri="{FF2B5EF4-FFF2-40B4-BE49-F238E27FC236}">
                <a16:creationId xmlns:a16="http://schemas.microsoft.com/office/drawing/2014/main" id="{4E560281-9718-5745-8DD1-8799131E813A}"/>
              </a:ext>
            </a:extLst>
          </p:cNvPr>
          <p:cNvSpPr>
            <a:spLocks noGrp="1"/>
          </p:cNvSpPr>
          <p:nvPr>
            <p:ph type="body" sz="quarter" idx="10"/>
          </p:nvPr>
        </p:nvSpPr>
        <p:spPr/>
        <p:txBody>
          <a:bodyPr/>
          <a:lstStyle/>
          <a:p>
            <a:r>
              <a:rPr lang="en-US" dirty="0"/>
              <a:t>Wellbeing</a:t>
            </a:r>
          </a:p>
        </p:txBody>
      </p:sp>
    </p:spTree>
    <p:extLst>
      <p:ext uri="{BB962C8B-B14F-4D97-AF65-F5344CB8AC3E}">
        <p14:creationId xmlns:p14="http://schemas.microsoft.com/office/powerpoint/2010/main" val="1498843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FDB68-B827-46B9-A051-C0B5AFB4BE98}"/>
              </a:ext>
            </a:extLst>
          </p:cNvPr>
          <p:cNvSpPr>
            <a:spLocks noGrp="1"/>
          </p:cNvSpPr>
          <p:nvPr>
            <p:ph type="body" sz="quarter" idx="10"/>
          </p:nvPr>
        </p:nvSpPr>
        <p:spPr/>
        <p:txBody>
          <a:bodyPr/>
          <a:lstStyle/>
          <a:p>
            <a:r>
              <a:rPr lang="en-GB">
                <a:latin typeface="Century Gothic" panose="020B0502020202020204" pitchFamily="34" charset="0"/>
              </a:rPr>
              <a:t>Wellbeing</a:t>
            </a:r>
          </a:p>
        </p:txBody>
      </p:sp>
      <p:sp>
        <p:nvSpPr>
          <p:cNvPr id="39" name="TextBox 38">
            <a:extLst>
              <a:ext uri="{FF2B5EF4-FFF2-40B4-BE49-F238E27FC236}">
                <a16:creationId xmlns:a16="http://schemas.microsoft.com/office/drawing/2014/main" id="{1BF7178B-9645-48B1-9007-62416ED6F5B8}"/>
              </a:ext>
            </a:extLst>
          </p:cNvPr>
          <p:cNvSpPr txBox="1"/>
          <p:nvPr/>
        </p:nvSpPr>
        <p:spPr>
          <a:xfrm>
            <a:off x="1059541" y="1817012"/>
            <a:ext cx="4020457" cy="3785652"/>
          </a:xfrm>
          <a:prstGeom prst="rect">
            <a:avLst/>
          </a:prstGeom>
          <a:noFill/>
        </p:spPr>
        <p:txBody>
          <a:bodyPr wrap="square" rtlCol="0" anchor="t">
            <a:spAutoFit/>
          </a:bodyPr>
          <a:lstStyle/>
          <a:p>
            <a:pPr marL="285750" indent="-285750">
              <a:buFont typeface="Arial" panose="020B0604020202020204" pitchFamily="34" charset="0"/>
              <a:buChar char="•"/>
            </a:pPr>
            <a:r>
              <a:rPr lang="en-GB" sz="2000" dirty="0">
                <a:latin typeface="Century Gothic" panose="020B0502020202020204" pitchFamily="34" charset="0"/>
              </a:rPr>
              <a:t>Let Talent decide how you use this</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Opportunity for Talent to talk things through and access support</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Talent drive the conversation</a:t>
            </a:r>
          </a:p>
          <a:p>
            <a:pPr marL="285750" indent="-285750">
              <a:buFont typeface="Arial" panose="020B0604020202020204" pitchFamily="34" charset="0"/>
              <a:buChar char="•"/>
            </a:pPr>
            <a:endParaRPr lang="en-GB" sz="2000" dirty="0">
              <a:latin typeface="Century Gothic" panose="020B0502020202020204" pitchFamily="34" charset="0"/>
              <a:cs typeface="Calibri" panose="020F0502020204030204"/>
            </a:endParaRPr>
          </a:p>
          <a:p>
            <a:pPr marL="285750" indent="-285750">
              <a:buFont typeface="Arial" panose="020B0604020202020204" pitchFamily="34" charset="0"/>
              <a:buChar char="•"/>
            </a:pPr>
            <a:r>
              <a:rPr lang="en-GB" sz="2000" dirty="0">
                <a:latin typeface="Century Gothic" panose="020B0502020202020204" pitchFamily="34" charset="0"/>
                <a:cs typeface="Calibri" panose="020F0502020204030204"/>
              </a:rPr>
              <a:t>Move through to other areas e.g. Blend or Objectives</a:t>
            </a:r>
          </a:p>
        </p:txBody>
      </p:sp>
      <p:grpSp>
        <p:nvGrpSpPr>
          <p:cNvPr id="4" name="Group 3">
            <a:extLst>
              <a:ext uri="{FF2B5EF4-FFF2-40B4-BE49-F238E27FC236}">
                <a16:creationId xmlns:a16="http://schemas.microsoft.com/office/drawing/2014/main" id="{7959B822-762E-4F86-8A01-44355DC32C20}"/>
              </a:ext>
            </a:extLst>
          </p:cNvPr>
          <p:cNvGrpSpPr/>
          <p:nvPr/>
        </p:nvGrpSpPr>
        <p:grpSpPr>
          <a:xfrm>
            <a:off x="6223001" y="1827707"/>
            <a:ext cx="4909457" cy="3774956"/>
            <a:chOff x="2753848" y="1586523"/>
            <a:chExt cx="6296367" cy="4480529"/>
          </a:xfrm>
        </p:grpSpPr>
        <p:pic>
          <p:nvPicPr>
            <p:cNvPr id="6" name="Picture 5">
              <a:extLst>
                <a:ext uri="{FF2B5EF4-FFF2-40B4-BE49-F238E27FC236}">
                  <a16:creationId xmlns:a16="http://schemas.microsoft.com/office/drawing/2014/main" id="{90EA3A73-510B-46EE-85E8-1B96B8B8AD50}"/>
                </a:ext>
              </a:extLst>
            </p:cNvPr>
            <p:cNvPicPr>
              <a:picLocks noChangeAspect="1"/>
            </p:cNvPicPr>
            <p:nvPr/>
          </p:nvPicPr>
          <p:blipFill rotWithShape="1">
            <a:blip r:embed="rId3"/>
            <a:srcRect l="19041" t="-1" r="18823" b="-2317"/>
            <a:stretch/>
          </p:blipFill>
          <p:spPr>
            <a:xfrm rot="5400000">
              <a:off x="3661767" y="678604"/>
              <a:ext cx="4480529" cy="6296367"/>
            </a:xfrm>
            <a:prstGeom prst="rect">
              <a:avLst/>
            </a:prstGeom>
          </p:spPr>
        </p:pic>
        <p:pic>
          <p:nvPicPr>
            <p:cNvPr id="7" name="Picture 6">
              <a:extLst>
                <a:ext uri="{FF2B5EF4-FFF2-40B4-BE49-F238E27FC236}">
                  <a16:creationId xmlns:a16="http://schemas.microsoft.com/office/drawing/2014/main" id="{D9875EAD-E160-4816-BC3B-B77DB618021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814" r="6306"/>
            <a:stretch/>
          </p:blipFill>
          <p:spPr>
            <a:xfrm>
              <a:off x="3072384" y="1781666"/>
              <a:ext cx="5791200" cy="4100298"/>
            </a:xfrm>
            <a:prstGeom prst="rect">
              <a:avLst/>
            </a:prstGeom>
          </p:spPr>
        </p:pic>
      </p:grpSp>
      <p:pic>
        <p:nvPicPr>
          <p:cNvPr id="3" name="Picture 2">
            <a:extLst>
              <a:ext uri="{FF2B5EF4-FFF2-40B4-BE49-F238E27FC236}">
                <a16:creationId xmlns:a16="http://schemas.microsoft.com/office/drawing/2014/main" id="{E4827FC5-FA04-4A99-882A-AE95890089E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7798" t="20401" r="18910" b="5686"/>
          <a:stretch/>
        </p:blipFill>
        <p:spPr>
          <a:xfrm>
            <a:off x="6604002" y="2433595"/>
            <a:ext cx="4038601" cy="2970452"/>
          </a:xfrm>
          <a:prstGeom prst="rect">
            <a:avLst/>
          </a:prstGeom>
        </p:spPr>
      </p:pic>
      <p:pic>
        <p:nvPicPr>
          <p:cNvPr id="10" name="Picture 9">
            <a:extLst>
              <a:ext uri="{FF2B5EF4-FFF2-40B4-BE49-F238E27FC236}">
                <a16:creationId xmlns:a16="http://schemas.microsoft.com/office/drawing/2014/main" id="{0458E6CD-FAAF-B647-888F-D8FB3ACDC3F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9294" t="47618" r="12867" b="25511"/>
          <a:stretch/>
        </p:blipFill>
        <p:spPr>
          <a:xfrm rot="5400000">
            <a:off x="10019459" y="3198824"/>
            <a:ext cx="1448778" cy="296096"/>
          </a:xfrm>
          <a:prstGeom prst="rect">
            <a:avLst/>
          </a:prstGeom>
        </p:spPr>
      </p:pic>
    </p:spTree>
    <p:extLst>
      <p:ext uri="{BB962C8B-B14F-4D97-AF65-F5344CB8AC3E}">
        <p14:creationId xmlns:p14="http://schemas.microsoft.com/office/powerpoint/2010/main" val="2399707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1835666" y="2906797"/>
            <a:ext cx="8827645" cy="737318"/>
          </a:xfrm>
          <a:prstGeom prst="rect">
            <a:avLst/>
          </a:prstGeom>
          <a:noFill/>
        </p:spPr>
        <p:txBody>
          <a:bodyPr wrap="square" rtlCol="0">
            <a:spAutoFit/>
          </a:bodyPr>
          <a:lstStyle/>
          <a:p>
            <a:pPr algn="ctr">
              <a:lnSpc>
                <a:spcPct val="150000"/>
              </a:lnSpc>
            </a:pPr>
            <a:r>
              <a:rPr lang="en-ID" sz="3200" dirty="0">
                <a:latin typeface="Century Gothic" panose="020B0502020202020204" pitchFamily="34" charset="0"/>
                <a:ea typeface="Lato" panose="020F0502020204030203" pitchFamily="34" charset="0"/>
                <a:cs typeface="Lato" panose="020F0502020204030203" pitchFamily="34" charset="0"/>
              </a:rPr>
              <a:t>Supporting</a:t>
            </a:r>
          </a:p>
        </p:txBody>
      </p:sp>
    </p:spTree>
    <p:extLst>
      <p:ext uri="{BB962C8B-B14F-4D97-AF65-F5344CB8AC3E}">
        <p14:creationId xmlns:p14="http://schemas.microsoft.com/office/powerpoint/2010/main" val="422158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7855D4E1-F644-E74A-B08B-E7891ADE965E}"/>
              </a:ext>
            </a:extLst>
          </p:cNvPr>
          <p:cNvSpPr txBox="1"/>
          <p:nvPr/>
        </p:nvSpPr>
        <p:spPr>
          <a:xfrm>
            <a:off x="701812" y="3013501"/>
            <a:ext cx="1731867" cy="830997"/>
          </a:xfrm>
          <a:prstGeom prst="rect">
            <a:avLst/>
          </a:prstGeom>
          <a:noFill/>
        </p:spPr>
        <p:txBody>
          <a:bodyPr wrap="square" rtlCol="0">
            <a:spAutoFit/>
          </a:bodyPr>
          <a:lstStyle/>
          <a:p>
            <a:pPr lvl="0" algn="ctr"/>
            <a:r>
              <a:rPr lang="en-US" sz="1600" dirty="0">
                <a:solidFill>
                  <a:schemeClr val="tx1">
                    <a:lumMod val="75000"/>
                    <a:lumOff val="25000"/>
                  </a:schemeClr>
                </a:solidFill>
                <a:latin typeface="Century Gothic" panose="020B0502020202020204" pitchFamily="34" charset="0"/>
                <a:ea typeface="Avenir Medium" charset="0"/>
                <a:cs typeface="Avenir Medium" charset="0"/>
              </a:rPr>
              <a:t>Technology</a:t>
            </a:r>
            <a:r>
              <a:rPr lang="en-US" sz="1600" dirty="0">
                <a:solidFill>
                  <a:schemeClr val="tx1">
                    <a:lumMod val="75000"/>
                    <a:lumOff val="25000"/>
                  </a:schemeClr>
                </a:solidFill>
                <a:latin typeface="Century Gothic" panose="020B0502020202020204" pitchFamily="34" charset="0"/>
                <a:ea typeface="Avenir Light" charset="0"/>
                <a:cs typeface="Avenir Light" charset="0"/>
              </a:rPr>
              <a:t> creates a 24/7 culture </a:t>
            </a:r>
            <a:endParaRPr lang="en-GB" sz="1600" dirty="0">
              <a:solidFill>
                <a:schemeClr val="tx1">
                  <a:lumMod val="75000"/>
                  <a:lumOff val="25000"/>
                </a:schemeClr>
              </a:solidFill>
              <a:latin typeface="Century Gothic" panose="020B0502020202020204" pitchFamily="34" charset="0"/>
              <a:ea typeface="Avenir Light" charset="0"/>
              <a:cs typeface="Avenir Light" charset="0"/>
            </a:endParaRPr>
          </a:p>
        </p:txBody>
      </p:sp>
      <p:sp>
        <p:nvSpPr>
          <p:cNvPr id="26" name="TextBox 25">
            <a:extLst>
              <a:ext uri="{FF2B5EF4-FFF2-40B4-BE49-F238E27FC236}">
                <a16:creationId xmlns:a16="http://schemas.microsoft.com/office/drawing/2014/main" id="{8E7202A3-D926-7444-9D3E-E237F40ECC60}"/>
              </a:ext>
            </a:extLst>
          </p:cNvPr>
          <p:cNvSpPr txBox="1"/>
          <p:nvPr/>
        </p:nvSpPr>
        <p:spPr>
          <a:xfrm>
            <a:off x="3263062" y="2999853"/>
            <a:ext cx="1184500" cy="830997"/>
          </a:xfrm>
          <a:prstGeom prst="rect">
            <a:avLst/>
          </a:prstGeom>
          <a:noFill/>
        </p:spPr>
        <p:txBody>
          <a:bodyPr wrap="square" rtlCol="0">
            <a:spAutoFit/>
          </a:bodyPr>
          <a:lstStyle/>
          <a:p>
            <a:pPr lvl="0" algn="ctr"/>
            <a:r>
              <a:rPr lang="en-GB" sz="1600" dirty="0">
                <a:solidFill>
                  <a:schemeClr val="tx1">
                    <a:lumMod val="75000"/>
                    <a:lumOff val="25000"/>
                  </a:schemeClr>
                </a:solidFill>
                <a:latin typeface="Century Gothic" panose="020B0502020202020204" pitchFamily="34" charset="0"/>
                <a:ea typeface="Avenir Light" charset="0"/>
                <a:cs typeface="Avenir Light" charset="0"/>
              </a:rPr>
              <a:t>Everyone has a </a:t>
            </a:r>
            <a:r>
              <a:rPr lang="en-GB" sz="1600" dirty="0">
                <a:solidFill>
                  <a:schemeClr val="tx1">
                    <a:lumMod val="75000"/>
                    <a:lumOff val="25000"/>
                  </a:schemeClr>
                </a:solidFill>
                <a:latin typeface="Century Gothic" panose="020B0502020202020204" pitchFamily="34" charset="0"/>
                <a:ea typeface="Avenir Medium" charset="0"/>
                <a:cs typeface="Avenir Medium" charset="0"/>
              </a:rPr>
              <a:t>Blend</a:t>
            </a:r>
          </a:p>
        </p:txBody>
      </p:sp>
      <p:sp>
        <p:nvSpPr>
          <p:cNvPr id="27" name="TextBox 26">
            <a:extLst>
              <a:ext uri="{FF2B5EF4-FFF2-40B4-BE49-F238E27FC236}">
                <a16:creationId xmlns:a16="http://schemas.microsoft.com/office/drawing/2014/main" id="{4F422C9A-4FC8-BB4B-8EEE-161B2BF83192}"/>
              </a:ext>
            </a:extLst>
          </p:cNvPr>
          <p:cNvSpPr txBox="1"/>
          <p:nvPr/>
        </p:nvSpPr>
        <p:spPr>
          <a:xfrm>
            <a:off x="7665753" y="2811579"/>
            <a:ext cx="1480005" cy="1077218"/>
          </a:xfrm>
          <a:prstGeom prst="rect">
            <a:avLst/>
          </a:prstGeom>
          <a:noFill/>
        </p:spPr>
        <p:txBody>
          <a:bodyPr wrap="square" rtlCol="0">
            <a:spAutoFit/>
          </a:bodyPr>
          <a:lstStyle/>
          <a:p>
            <a:pPr lvl="0" algn="ctr"/>
            <a:r>
              <a:rPr lang="en-GB" sz="1600" dirty="0">
                <a:solidFill>
                  <a:schemeClr val="tx1">
                    <a:lumMod val="75000"/>
                    <a:lumOff val="25000"/>
                  </a:schemeClr>
                </a:solidFill>
                <a:latin typeface="Century Gothic" panose="020B0502020202020204" pitchFamily="34" charset="0"/>
                <a:ea typeface="Avenir Light" charset="0"/>
                <a:cs typeface="Avenir Light" charset="0"/>
              </a:rPr>
              <a:t>5 </a:t>
            </a:r>
            <a:r>
              <a:rPr lang="en-GB" sz="1600" dirty="0">
                <a:solidFill>
                  <a:schemeClr val="tx1">
                    <a:lumMod val="75000"/>
                    <a:lumOff val="25000"/>
                  </a:schemeClr>
                </a:solidFill>
                <a:latin typeface="Century Gothic" panose="020B0502020202020204" pitchFamily="34" charset="0"/>
                <a:ea typeface="Avenir Medium" charset="0"/>
                <a:cs typeface="Avenir Medium" charset="0"/>
              </a:rPr>
              <a:t>generations </a:t>
            </a:r>
            <a:r>
              <a:rPr lang="en-GB" sz="1600" dirty="0">
                <a:solidFill>
                  <a:schemeClr val="tx1">
                    <a:lumMod val="75000"/>
                    <a:lumOff val="25000"/>
                  </a:schemeClr>
                </a:solidFill>
                <a:latin typeface="Century Gothic" panose="020B0502020202020204" pitchFamily="34" charset="0"/>
                <a:ea typeface="Avenir Light" charset="0"/>
                <a:cs typeface="Avenir Light" charset="0"/>
              </a:rPr>
              <a:t>in the workforce</a:t>
            </a:r>
          </a:p>
        </p:txBody>
      </p:sp>
      <p:sp>
        <p:nvSpPr>
          <p:cNvPr id="28" name="Oval 27">
            <a:extLst>
              <a:ext uri="{FF2B5EF4-FFF2-40B4-BE49-F238E27FC236}">
                <a16:creationId xmlns:a16="http://schemas.microsoft.com/office/drawing/2014/main" id="{BF1865D3-D5EB-F545-B930-4C313BFC2675}"/>
              </a:ext>
            </a:extLst>
          </p:cNvPr>
          <p:cNvSpPr/>
          <p:nvPr/>
        </p:nvSpPr>
        <p:spPr>
          <a:xfrm>
            <a:off x="2926569" y="2449668"/>
            <a:ext cx="1857487" cy="182833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9" name="Oval 28">
            <a:extLst>
              <a:ext uri="{FF2B5EF4-FFF2-40B4-BE49-F238E27FC236}">
                <a16:creationId xmlns:a16="http://schemas.microsoft.com/office/drawing/2014/main" id="{89042788-BEBD-5D40-A056-541C3776CC40}"/>
              </a:ext>
            </a:extLst>
          </p:cNvPr>
          <p:cNvSpPr/>
          <p:nvPr/>
        </p:nvSpPr>
        <p:spPr>
          <a:xfrm>
            <a:off x="5201791" y="2469666"/>
            <a:ext cx="1857487" cy="182833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0" name="Oval 29">
            <a:extLst>
              <a:ext uri="{FF2B5EF4-FFF2-40B4-BE49-F238E27FC236}">
                <a16:creationId xmlns:a16="http://schemas.microsoft.com/office/drawing/2014/main" id="{57E1CF22-0AB5-AD40-B0FE-6ABF0236F137}"/>
              </a:ext>
            </a:extLst>
          </p:cNvPr>
          <p:cNvSpPr/>
          <p:nvPr/>
        </p:nvSpPr>
        <p:spPr>
          <a:xfrm>
            <a:off x="651347" y="2463316"/>
            <a:ext cx="1857487" cy="182833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1" name="TextBox 10">
            <a:extLst>
              <a:ext uri="{FF2B5EF4-FFF2-40B4-BE49-F238E27FC236}">
                <a16:creationId xmlns:a16="http://schemas.microsoft.com/office/drawing/2014/main" id="{46EC1EA9-373A-47DB-BF51-6AD8C3D53B96}"/>
              </a:ext>
            </a:extLst>
          </p:cNvPr>
          <p:cNvSpPr txBox="1"/>
          <p:nvPr/>
        </p:nvSpPr>
        <p:spPr>
          <a:xfrm>
            <a:off x="5390531" y="3129313"/>
            <a:ext cx="1480005" cy="584775"/>
          </a:xfrm>
          <a:prstGeom prst="rect">
            <a:avLst/>
          </a:prstGeom>
          <a:noFill/>
        </p:spPr>
        <p:txBody>
          <a:bodyPr wrap="square" rtlCol="0">
            <a:spAutoFit/>
          </a:bodyPr>
          <a:lstStyle/>
          <a:p>
            <a:pPr lvl="0" algn="ctr"/>
            <a:r>
              <a:rPr lang="en-GB" sz="1600" dirty="0">
                <a:solidFill>
                  <a:schemeClr val="tx1">
                    <a:lumMod val="75000"/>
                    <a:lumOff val="25000"/>
                  </a:schemeClr>
                </a:solidFill>
                <a:latin typeface="Century Gothic" panose="020B0502020202020204" pitchFamily="34" charset="0"/>
                <a:ea typeface="Avenir Light" charset="0"/>
                <a:cs typeface="Avenir Light" charset="0"/>
              </a:rPr>
              <a:t>Diverse</a:t>
            </a:r>
          </a:p>
          <a:p>
            <a:pPr lvl="0" algn="ctr"/>
            <a:r>
              <a:rPr lang="en-GB" sz="1600" dirty="0">
                <a:solidFill>
                  <a:schemeClr val="tx1">
                    <a:lumMod val="75000"/>
                    <a:lumOff val="25000"/>
                  </a:schemeClr>
                </a:solidFill>
                <a:latin typeface="Century Gothic" panose="020B0502020202020204" pitchFamily="34" charset="0"/>
                <a:ea typeface="Avenir Light" charset="0"/>
                <a:cs typeface="Avenir Light" charset="0"/>
              </a:rPr>
              <a:t>workforce</a:t>
            </a:r>
          </a:p>
        </p:txBody>
      </p:sp>
      <p:sp>
        <p:nvSpPr>
          <p:cNvPr id="12" name="Oval 11">
            <a:extLst>
              <a:ext uri="{FF2B5EF4-FFF2-40B4-BE49-F238E27FC236}">
                <a16:creationId xmlns:a16="http://schemas.microsoft.com/office/drawing/2014/main" id="{981083FC-4490-49BC-B538-4968E6D59F72}"/>
              </a:ext>
            </a:extLst>
          </p:cNvPr>
          <p:cNvSpPr/>
          <p:nvPr/>
        </p:nvSpPr>
        <p:spPr>
          <a:xfrm>
            <a:off x="7477013" y="2449668"/>
            <a:ext cx="1857487" cy="182833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 name="Text Placeholder 1">
            <a:extLst>
              <a:ext uri="{FF2B5EF4-FFF2-40B4-BE49-F238E27FC236}">
                <a16:creationId xmlns:a16="http://schemas.microsoft.com/office/drawing/2014/main" id="{5807B99D-1154-474A-B369-D0161CE17FD4}"/>
              </a:ext>
            </a:extLst>
          </p:cNvPr>
          <p:cNvSpPr>
            <a:spLocks noGrp="1"/>
          </p:cNvSpPr>
          <p:nvPr>
            <p:ph type="body" sz="quarter" idx="10"/>
          </p:nvPr>
        </p:nvSpPr>
        <p:spPr>
          <a:xfrm>
            <a:off x="749862" y="498976"/>
            <a:ext cx="8879047" cy="480479"/>
          </a:xfrm>
        </p:spPr>
        <p:txBody>
          <a:bodyPr/>
          <a:lstStyle/>
          <a:p>
            <a:r>
              <a:rPr lang="en-US" dirty="0"/>
              <a:t>The modern demands of people managers</a:t>
            </a:r>
          </a:p>
        </p:txBody>
      </p:sp>
      <p:sp>
        <p:nvSpPr>
          <p:cNvPr id="13" name="TextBox 12">
            <a:extLst>
              <a:ext uri="{FF2B5EF4-FFF2-40B4-BE49-F238E27FC236}">
                <a16:creationId xmlns:a16="http://schemas.microsoft.com/office/drawing/2014/main" id="{5CE8AF56-AD51-435D-84F7-59DFE25CA399}"/>
              </a:ext>
            </a:extLst>
          </p:cNvPr>
          <p:cNvSpPr txBox="1"/>
          <p:nvPr/>
        </p:nvSpPr>
        <p:spPr>
          <a:xfrm>
            <a:off x="9940975" y="2683342"/>
            <a:ext cx="1480005" cy="1323439"/>
          </a:xfrm>
          <a:prstGeom prst="rect">
            <a:avLst/>
          </a:prstGeom>
          <a:noFill/>
        </p:spPr>
        <p:txBody>
          <a:bodyPr wrap="square" rtlCol="0">
            <a:spAutoFit/>
          </a:bodyPr>
          <a:lstStyle/>
          <a:p>
            <a:pPr lvl="0" algn="ctr"/>
            <a:r>
              <a:rPr lang="en-GB" sz="1600" dirty="0">
                <a:solidFill>
                  <a:schemeClr val="tx1">
                    <a:lumMod val="75000"/>
                    <a:lumOff val="25000"/>
                  </a:schemeClr>
                </a:solidFill>
                <a:latin typeface="Century Gothic" panose="020B0502020202020204" pitchFamily="34" charset="0"/>
                <a:ea typeface="Avenir Light" charset="0"/>
                <a:cs typeface="Avenir Light" charset="0"/>
              </a:rPr>
              <a:t>Self-awareness of varied motivators and drivers</a:t>
            </a:r>
          </a:p>
        </p:txBody>
      </p:sp>
      <p:sp>
        <p:nvSpPr>
          <p:cNvPr id="14" name="Oval 13">
            <a:extLst>
              <a:ext uri="{FF2B5EF4-FFF2-40B4-BE49-F238E27FC236}">
                <a16:creationId xmlns:a16="http://schemas.microsoft.com/office/drawing/2014/main" id="{FD9BE312-79B8-48EC-B863-6A11B309A559}"/>
              </a:ext>
            </a:extLst>
          </p:cNvPr>
          <p:cNvSpPr/>
          <p:nvPr/>
        </p:nvSpPr>
        <p:spPr>
          <a:xfrm>
            <a:off x="9752235" y="2429381"/>
            <a:ext cx="1857487" cy="1828336"/>
          </a:xfrm>
          <a:prstGeom prst="ellipse">
            <a:avLst/>
          </a:prstGeom>
          <a:noFill/>
          <a:ln w="127000">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Tree>
    <p:extLst>
      <p:ext uri="{BB962C8B-B14F-4D97-AF65-F5344CB8AC3E}">
        <p14:creationId xmlns:p14="http://schemas.microsoft.com/office/powerpoint/2010/main" val="5093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P spid="30" grpId="0" animBg="1"/>
      <p:bldP spid="11" grpId="0"/>
      <p:bldP spid="12" grpId="0" animBg="1"/>
      <p:bldP spid="13" grpId="0"/>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378A80-27EF-3340-A94D-AB300D836AB7}"/>
              </a:ext>
            </a:extLst>
          </p:cNvPr>
          <p:cNvSpPr txBox="1"/>
          <p:nvPr/>
        </p:nvSpPr>
        <p:spPr>
          <a:xfrm>
            <a:off x="1423798" y="320257"/>
            <a:ext cx="8524537" cy="737318"/>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How we develop coaching capability </a:t>
            </a:r>
          </a:p>
        </p:txBody>
      </p:sp>
      <p:grpSp>
        <p:nvGrpSpPr>
          <p:cNvPr id="36" name="Group 35">
            <a:extLst>
              <a:ext uri="{FF2B5EF4-FFF2-40B4-BE49-F238E27FC236}">
                <a16:creationId xmlns:a16="http://schemas.microsoft.com/office/drawing/2014/main" id="{72588510-C41F-4CBF-9563-BEFCCAAC704D}"/>
              </a:ext>
            </a:extLst>
          </p:cNvPr>
          <p:cNvGrpSpPr/>
          <p:nvPr/>
        </p:nvGrpSpPr>
        <p:grpSpPr>
          <a:xfrm>
            <a:off x="1051004" y="2013819"/>
            <a:ext cx="9560975" cy="3904221"/>
            <a:chOff x="1013457" y="2013821"/>
            <a:chExt cx="10523920" cy="4297443"/>
          </a:xfrm>
        </p:grpSpPr>
        <p:sp>
          <p:nvSpPr>
            <p:cNvPr id="37" name="TextBox 2">
              <a:extLst>
                <a:ext uri="{FF2B5EF4-FFF2-40B4-BE49-F238E27FC236}">
                  <a16:creationId xmlns:a16="http://schemas.microsoft.com/office/drawing/2014/main" id="{0AD062AD-1387-47F1-BD00-DE8C33C8E086}"/>
                </a:ext>
              </a:extLst>
            </p:cNvPr>
            <p:cNvSpPr txBox="1"/>
            <p:nvPr/>
          </p:nvSpPr>
          <p:spPr>
            <a:xfrm>
              <a:off x="2026469" y="2255306"/>
              <a:ext cx="2594096" cy="4065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panose="020B0502020202020204" pitchFamily="34" charset="0"/>
                  <a:ea typeface="Avenir Book" charset="0"/>
                  <a:cs typeface="Avenir Book" charset="0"/>
                </a:rPr>
                <a:t>Manager</a:t>
              </a:r>
              <a:r>
                <a:rPr lang="en-US" dirty="0">
                  <a:solidFill>
                    <a:schemeClr val="tx1">
                      <a:lumMod val="75000"/>
                      <a:lumOff val="25000"/>
                    </a:schemeClr>
                  </a:solidFill>
                  <a:latin typeface="Century Gothic" panose="020B0502020202020204" pitchFamily="34" charset="0"/>
                  <a:ea typeface="Avenir Book" charset="0"/>
                  <a:cs typeface="Avenir Book" charset="0"/>
                </a:rPr>
                <a:t> </a:t>
              </a:r>
              <a:r>
                <a:rPr lang="en-US" sz="1600" dirty="0">
                  <a:solidFill>
                    <a:schemeClr val="tx1">
                      <a:lumMod val="75000"/>
                      <a:lumOff val="25000"/>
                    </a:schemeClr>
                  </a:solidFill>
                  <a:latin typeface="Century Gothic" panose="020B0502020202020204" pitchFamily="34" charset="0"/>
                  <a:ea typeface="Avenir Book" charset="0"/>
                  <a:cs typeface="Avenir Book" charset="0"/>
                </a:rPr>
                <a:t>onboarding</a:t>
              </a:r>
            </a:p>
          </p:txBody>
        </p:sp>
        <p:pic>
          <p:nvPicPr>
            <p:cNvPr id="38" name="Picture 37">
              <a:extLst>
                <a:ext uri="{FF2B5EF4-FFF2-40B4-BE49-F238E27FC236}">
                  <a16:creationId xmlns:a16="http://schemas.microsoft.com/office/drawing/2014/main" id="{B7AA5131-F206-4E5A-9674-E025E63DB4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01550" y="3449734"/>
              <a:ext cx="1782840" cy="1782840"/>
            </a:xfrm>
            <a:prstGeom prst="rect">
              <a:avLst/>
            </a:prstGeom>
          </p:spPr>
        </p:pic>
        <p:sp>
          <p:nvSpPr>
            <p:cNvPr id="39" name="TextBox 4">
              <a:extLst>
                <a:ext uri="{FF2B5EF4-FFF2-40B4-BE49-F238E27FC236}">
                  <a16:creationId xmlns:a16="http://schemas.microsoft.com/office/drawing/2014/main" id="{ACA0734E-BEE9-4662-907E-3424B1D6C2B3}"/>
                </a:ext>
              </a:extLst>
            </p:cNvPr>
            <p:cNvSpPr txBox="1"/>
            <p:nvPr/>
          </p:nvSpPr>
          <p:spPr>
            <a:xfrm>
              <a:off x="9499083" y="3917358"/>
              <a:ext cx="2038294" cy="6436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panose="020B0502020202020204" pitchFamily="34" charset="0"/>
                  <a:ea typeface="Avenir Book" charset="0"/>
                  <a:cs typeface="Avenir Book" charset="0"/>
                </a:rPr>
                <a:t>Coaching recap</a:t>
              </a:r>
            </a:p>
            <a:p>
              <a:r>
                <a:rPr lang="en-US" sz="1600" dirty="0">
                  <a:solidFill>
                    <a:schemeClr val="tx1">
                      <a:lumMod val="75000"/>
                      <a:lumOff val="25000"/>
                    </a:schemeClr>
                  </a:solidFill>
                  <a:latin typeface="Century Gothic" panose="020B0502020202020204" pitchFamily="34" charset="0"/>
                  <a:ea typeface="Avenir Book" charset="0"/>
                  <a:cs typeface="Avenir Book" charset="0"/>
                </a:rPr>
                <a:t>email nudges</a:t>
              </a:r>
            </a:p>
          </p:txBody>
        </p:sp>
        <p:pic>
          <p:nvPicPr>
            <p:cNvPr id="40" name="Picture 39">
              <a:extLst>
                <a:ext uri="{FF2B5EF4-FFF2-40B4-BE49-F238E27FC236}">
                  <a16:creationId xmlns:a16="http://schemas.microsoft.com/office/drawing/2014/main" id="{7EA4BBAC-70D7-431F-9282-87AE7FE462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98914" y="5236145"/>
              <a:ext cx="1080000" cy="1073921"/>
            </a:xfrm>
            <a:prstGeom prst="rect">
              <a:avLst/>
            </a:prstGeom>
          </p:spPr>
        </p:pic>
        <p:pic>
          <p:nvPicPr>
            <p:cNvPr id="41" name="Picture 40">
              <a:extLst>
                <a:ext uri="{FF2B5EF4-FFF2-40B4-BE49-F238E27FC236}">
                  <a16:creationId xmlns:a16="http://schemas.microsoft.com/office/drawing/2014/main" id="{822FF801-BA1E-401E-89FA-D5783B009C6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47803" y="3698782"/>
              <a:ext cx="1080000" cy="1073922"/>
            </a:xfrm>
            <a:prstGeom prst="rect">
              <a:avLst/>
            </a:prstGeom>
          </p:spPr>
        </p:pic>
        <p:pic>
          <p:nvPicPr>
            <p:cNvPr id="42" name="Picture 41">
              <a:extLst>
                <a:ext uri="{FF2B5EF4-FFF2-40B4-BE49-F238E27FC236}">
                  <a16:creationId xmlns:a16="http://schemas.microsoft.com/office/drawing/2014/main" id="{0FA19C4E-B14F-4B22-A401-76EAD80173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20149" y="2013821"/>
              <a:ext cx="1080000" cy="1073921"/>
            </a:xfrm>
            <a:prstGeom prst="rect">
              <a:avLst/>
            </a:prstGeom>
          </p:spPr>
        </p:pic>
        <p:pic>
          <p:nvPicPr>
            <p:cNvPr id="43" name="Picture 42">
              <a:extLst>
                <a:ext uri="{FF2B5EF4-FFF2-40B4-BE49-F238E27FC236}">
                  <a16:creationId xmlns:a16="http://schemas.microsoft.com/office/drawing/2014/main" id="{435439AA-A38B-4FC1-88D9-7CF4E2561FB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87660" y="5036845"/>
              <a:ext cx="599134" cy="1177871"/>
            </a:xfrm>
            <a:prstGeom prst="rect">
              <a:avLst/>
            </a:prstGeom>
          </p:spPr>
        </p:pic>
        <p:sp>
          <p:nvSpPr>
            <p:cNvPr id="44" name="TextBox 9">
              <a:extLst>
                <a:ext uri="{FF2B5EF4-FFF2-40B4-BE49-F238E27FC236}">
                  <a16:creationId xmlns:a16="http://schemas.microsoft.com/office/drawing/2014/main" id="{2F04D3AB-1C57-4589-B2A5-0D11361AEDBD}"/>
                </a:ext>
              </a:extLst>
            </p:cNvPr>
            <p:cNvSpPr txBox="1"/>
            <p:nvPr/>
          </p:nvSpPr>
          <p:spPr>
            <a:xfrm>
              <a:off x="8706774" y="2228945"/>
              <a:ext cx="1551305" cy="6436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lumOff val="25000"/>
                    </a:schemeClr>
                  </a:solidFill>
                  <a:latin typeface="Century Gothic" panose="020B0502020202020204" pitchFamily="34" charset="0"/>
                  <a:ea typeface="Avenir Book" charset="0"/>
                  <a:cs typeface="Avenir Book" charset="0"/>
                </a:rPr>
                <a:t>Onboarding</a:t>
              </a:r>
            </a:p>
            <a:p>
              <a:r>
                <a:rPr lang="en-US" sz="1600">
                  <a:solidFill>
                    <a:schemeClr val="tx1">
                      <a:lumMod val="75000"/>
                      <a:lumOff val="25000"/>
                    </a:schemeClr>
                  </a:solidFill>
                  <a:latin typeface="Century Gothic" panose="020B0502020202020204" pitchFamily="34" charset="0"/>
                  <a:ea typeface="Avenir Book" charset="0"/>
                  <a:cs typeface="Avenir Book" charset="0"/>
                </a:rPr>
                <a:t>recaps</a:t>
              </a:r>
            </a:p>
          </p:txBody>
        </p:sp>
        <p:sp>
          <p:nvSpPr>
            <p:cNvPr id="45" name="TextBox 10">
              <a:extLst>
                <a:ext uri="{FF2B5EF4-FFF2-40B4-BE49-F238E27FC236}">
                  <a16:creationId xmlns:a16="http://schemas.microsoft.com/office/drawing/2014/main" id="{4BE8BA51-E134-4E41-AED2-7BC4AD3CFC17}"/>
                </a:ext>
              </a:extLst>
            </p:cNvPr>
            <p:cNvSpPr txBox="1"/>
            <p:nvPr/>
          </p:nvSpPr>
          <p:spPr>
            <a:xfrm>
              <a:off x="9059164" y="5495611"/>
              <a:ext cx="2397830" cy="6436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panose="020B0502020202020204" pitchFamily="34" charset="0"/>
                  <a:ea typeface="Avenir Book" charset="0"/>
                  <a:cs typeface="Avenir Book" charset="0"/>
                </a:rPr>
                <a:t>Team data </a:t>
              </a:r>
            </a:p>
            <a:p>
              <a:r>
                <a:rPr lang="en-US" sz="1600" dirty="0">
                  <a:solidFill>
                    <a:schemeClr val="tx1">
                      <a:lumMod val="75000"/>
                      <a:lumOff val="25000"/>
                    </a:schemeClr>
                  </a:solidFill>
                  <a:latin typeface="Century Gothic" panose="020B0502020202020204" pitchFamily="34" charset="0"/>
                  <a:ea typeface="Avenir Book" charset="0"/>
                  <a:cs typeface="Avenir Book" charset="0"/>
                </a:rPr>
                <a:t>insights</a:t>
              </a:r>
            </a:p>
          </p:txBody>
        </p:sp>
        <p:pic>
          <p:nvPicPr>
            <p:cNvPr id="46" name="Picture 45">
              <a:extLst>
                <a:ext uri="{FF2B5EF4-FFF2-40B4-BE49-F238E27FC236}">
                  <a16:creationId xmlns:a16="http://schemas.microsoft.com/office/drawing/2014/main" id="{65711409-FB06-477F-A757-DF87C8BF223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51550" y="5237343"/>
              <a:ext cx="1080000" cy="1073921"/>
            </a:xfrm>
            <a:prstGeom prst="rect">
              <a:avLst/>
            </a:prstGeom>
          </p:spPr>
        </p:pic>
        <p:pic>
          <p:nvPicPr>
            <p:cNvPr id="47" name="Picture 46">
              <a:extLst>
                <a:ext uri="{FF2B5EF4-FFF2-40B4-BE49-F238E27FC236}">
                  <a16:creationId xmlns:a16="http://schemas.microsoft.com/office/drawing/2014/main" id="{D65AACFC-8CEB-485E-92A7-9AAFB84EFEC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03693" y="2013821"/>
              <a:ext cx="1080000" cy="1073921"/>
            </a:xfrm>
            <a:prstGeom prst="rect">
              <a:avLst/>
            </a:prstGeom>
          </p:spPr>
        </p:pic>
        <p:pic>
          <p:nvPicPr>
            <p:cNvPr id="48" name="Picture 47">
              <a:extLst>
                <a:ext uri="{FF2B5EF4-FFF2-40B4-BE49-F238E27FC236}">
                  <a16:creationId xmlns:a16="http://schemas.microsoft.com/office/drawing/2014/main" id="{941F82DC-C3CB-4600-B722-3E81A419580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19008" y="3689285"/>
              <a:ext cx="1080000" cy="1073921"/>
            </a:xfrm>
            <a:prstGeom prst="rect">
              <a:avLst/>
            </a:prstGeom>
          </p:spPr>
        </p:pic>
        <p:sp>
          <p:nvSpPr>
            <p:cNvPr id="49" name="TextBox 14">
              <a:extLst>
                <a:ext uri="{FF2B5EF4-FFF2-40B4-BE49-F238E27FC236}">
                  <a16:creationId xmlns:a16="http://schemas.microsoft.com/office/drawing/2014/main" id="{D1336F33-9C75-407E-9825-F4607C6128D4}"/>
                </a:ext>
              </a:extLst>
            </p:cNvPr>
            <p:cNvSpPr txBox="1"/>
            <p:nvPr/>
          </p:nvSpPr>
          <p:spPr>
            <a:xfrm>
              <a:off x="1013457" y="3950434"/>
              <a:ext cx="2837591" cy="37265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lumMod val="75000"/>
                      <a:lumOff val="25000"/>
                    </a:schemeClr>
                  </a:solidFill>
                  <a:latin typeface="Century Gothic" panose="020B0502020202020204" pitchFamily="34" charset="0"/>
                  <a:ea typeface="Avenir Book" charset="0"/>
                  <a:cs typeface="Avenir Book" charset="0"/>
                </a:rPr>
                <a:t>3 coaching frameworks </a:t>
              </a:r>
            </a:p>
          </p:txBody>
        </p:sp>
        <p:sp>
          <p:nvSpPr>
            <p:cNvPr id="50" name="TextBox 15">
              <a:extLst>
                <a:ext uri="{FF2B5EF4-FFF2-40B4-BE49-F238E27FC236}">
                  <a16:creationId xmlns:a16="http://schemas.microsoft.com/office/drawing/2014/main" id="{7D7BF9CC-B35E-44CB-9E78-E06A282EE270}"/>
                </a:ext>
              </a:extLst>
            </p:cNvPr>
            <p:cNvSpPr txBox="1"/>
            <p:nvPr/>
          </p:nvSpPr>
          <p:spPr>
            <a:xfrm>
              <a:off x="2086595" y="5480717"/>
              <a:ext cx="2130045" cy="6436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a:solidFill>
                    <a:schemeClr val="tx1">
                      <a:lumMod val="75000"/>
                      <a:lumOff val="25000"/>
                    </a:schemeClr>
                  </a:solidFill>
                  <a:latin typeface="Century Gothic" panose="020B0502020202020204" pitchFamily="34" charset="0"/>
                  <a:ea typeface="Avenir Book" charset="0"/>
                  <a:cs typeface="Avenir Book" charset="0"/>
                </a:rPr>
                <a:t>Session</a:t>
              </a:r>
            </a:p>
            <a:p>
              <a:pPr algn="r"/>
              <a:r>
                <a:rPr lang="en-US" sz="1600">
                  <a:solidFill>
                    <a:schemeClr val="tx1">
                      <a:lumMod val="75000"/>
                      <a:lumOff val="25000"/>
                    </a:schemeClr>
                  </a:solidFill>
                  <a:latin typeface="Century Gothic" panose="020B0502020202020204" pitchFamily="34" charset="0"/>
                  <a:ea typeface="Avenir Book" charset="0"/>
                  <a:cs typeface="Avenir Book" charset="0"/>
                </a:rPr>
                <a:t>prep functionality</a:t>
              </a:r>
            </a:p>
          </p:txBody>
        </p:sp>
        <p:sp>
          <p:nvSpPr>
            <p:cNvPr id="51" name="Striped Right Arrow 28">
              <a:extLst>
                <a:ext uri="{FF2B5EF4-FFF2-40B4-BE49-F238E27FC236}">
                  <a16:creationId xmlns:a16="http://schemas.microsoft.com/office/drawing/2014/main" id="{BF952A36-C16F-41DD-8DF2-1038B48C22DF}"/>
                </a:ext>
              </a:extLst>
            </p:cNvPr>
            <p:cNvSpPr/>
            <p:nvPr/>
          </p:nvSpPr>
          <p:spPr>
            <a:xfrm rot="18560320">
              <a:off x="7145140" y="3118951"/>
              <a:ext cx="446567" cy="188743"/>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sp>
          <p:nvSpPr>
            <p:cNvPr id="52" name="Striped Right Arrow 29">
              <a:extLst>
                <a:ext uri="{FF2B5EF4-FFF2-40B4-BE49-F238E27FC236}">
                  <a16:creationId xmlns:a16="http://schemas.microsoft.com/office/drawing/2014/main" id="{0EADDB9B-B1D8-4EB3-A512-E3C1B9845A64}"/>
                </a:ext>
              </a:extLst>
            </p:cNvPr>
            <p:cNvSpPr/>
            <p:nvPr/>
          </p:nvSpPr>
          <p:spPr>
            <a:xfrm rot="2284605">
              <a:off x="7433201" y="5066058"/>
              <a:ext cx="446567" cy="188743"/>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sp>
          <p:nvSpPr>
            <p:cNvPr id="53" name="Striped Right Arrow 30">
              <a:extLst>
                <a:ext uri="{FF2B5EF4-FFF2-40B4-BE49-F238E27FC236}">
                  <a16:creationId xmlns:a16="http://schemas.microsoft.com/office/drawing/2014/main" id="{7687D2D1-4163-4FAA-B5B8-8B2311AA1E8D}"/>
                </a:ext>
              </a:extLst>
            </p:cNvPr>
            <p:cNvSpPr/>
            <p:nvPr/>
          </p:nvSpPr>
          <p:spPr>
            <a:xfrm>
              <a:off x="7745917" y="4141372"/>
              <a:ext cx="446567" cy="188743"/>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sp>
          <p:nvSpPr>
            <p:cNvPr id="54" name="Striped Right Arrow 31">
              <a:extLst>
                <a:ext uri="{FF2B5EF4-FFF2-40B4-BE49-F238E27FC236}">
                  <a16:creationId xmlns:a16="http://schemas.microsoft.com/office/drawing/2014/main" id="{AEC34CDF-5673-4833-AEB3-4E2AF1A0581A}"/>
                </a:ext>
              </a:extLst>
            </p:cNvPr>
            <p:cNvSpPr/>
            <p:nvPr/>
          </p:nvSpPr>
          <p:spPr>
            <a:xfrm rot="8300072">
              <a:off x="5330871" y="5114447"/>
              <a:ext cx="446567" cy="188743"/>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sp>
          <p:nvSpPr>
            <p:cNvPr id="55" name="Striped Right Arrow 33">
              <a:extLst>
                <a:ext uri="{FF2B5EF4-FFF2-40B4-BE49-F238E27FC236}">
                  <a16:creationId xmlns:a16="http://schemas.microsoft.com/office/drawing/2014/main" id="{48F3A4CC-BB25-45AB-9F30-8BB97549A542}"/>
                </a:ext>
              </a:extLst>
            </p:cNvPr>
            <p:cNvSpPr/>
            <p:nvPr/>
          </p:nvSpPr>
          <p:spPr>
            <a:xfrm rot="10800000">
              <a:off x="5027948" y="4141372"/>
              <a:ext cx="446567" cy="188743"/>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sp>
          <p:nvSpPr>
            <p:cNvPr id="56" name="Striped Right Arrow 34">
              <a:extLst>
                <a:ext uri="{FF2B5EF4-FFF2-40B4-BE49-F238E27FC236}">
                  <a16:creationId xmlns:a16="http://schemas.microsoft.com/office/drawing/2014/main" id="{7ADF3164-F121-489E-902D-B949E4D2C1DA}"/>
                </a:ext>
              </a:extLst>
            </p:cNvPr>
            <p:cNvSpPr/>
            <p:nvPr/>
          </p:nvSpPr>
          <p:spPr>
            <a:xfrm rot="13941256">
              <a:off x="5631602" y="3114428"/>
              <a:ext cx="446567" cy="188743"/>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entury Gothic" panose="020B0502020202020204" pitchFamily="34" charset="0"/>
              </a:endParaRPr>
            </a:p>
          </p:txBody>
        </p:sp>
      </p:grpSp>
    </p:spTree>
    <p:extLst>
      <p:ext uri="{BB962C8B-B14F-4D97-AF65-F5344CB8AC3E}">
        <p14:creationId xmlns:p14="http://schemas.microsoft.com/office/powerpoint/2010/main" val="4188038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3300884" y="3005271"/>
            <a:ext cx="5610329" cy="737318"/>
          </a:xfrm>
          <a:prstGeom prst="rect">
            <a:avLst/>
          </a:prstGeom>
          <a:noFill/>
        </p:spPr>
        <p:txBody>
          <a:bodyPr wrap="square" rtlCol="0">
            <a:spAutoFit/>
          </a:bodyPr>
          <a:lstStyle/>
          <a:p>
            <a:pPr algn="ctr">
              <a:lnSpc>
                <a:spcPct val="150000"/>
              </a:lnSpc>
            </a:pPr>
            <a:r>
              <a:rPr lang="en-ID" sz="3200" dirty="0">
                <a:latin typeface="Century Gothic" panose="020B0502020202020204" pitchFamily="34" charset="0"/>
                <a:ea typeface="Lato" panose="020F0502020204030203" pitchFamily="34" charset="0"/>
                <a:cs typeface="Lato" panose="020F0502020204030203" pitchFamily="34" charset="0"/>
              </a:rPr>
              <a:t>The session experience</a:t>
            </a:r>
          </a:p>
        </p:txBody>
      </p:sp>
    </p:spTree>
    <p:extLst>
      <p:ext uri="{BB962C8B-B14F-4D97-AF65-F5344CB8AC3E}">
        <p14:creationId xmlns:p14="http://schemas.microsoft.com/office/powerpoint/2010/main" val="2064796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grpSp>
        <p:nvGrpSpPr>
          <p:cNvPr id="4" name="Group 3">
            <a:extLst>
              <a:ext uri="{FF2B5EF4-FFF2-40B4-BE49-F238E27FC236}">
                <a16:creationId xmlns:a16="http://schemas.microsoft.com/office/drawing/2014/main" id="{D839DB1F-337A-034D-9490-279353974706}"/>
              </a:ext>
            </a:extLst>
          </p:cNvPr>
          <p:cNvGrpSpPr/>
          <p:nvPr/>
        </p:nvGrpSpPr>
        <p:grpSpPr>
          <a:xfrm>
            <a:off x="1103068" y="1524455"/>
            <a:ext cx="4550707" cy="1257904"/>
            <a:chOff x="1103068" y="1524455"/>
            <a:chExt cx="4550707" cy="1257904"/>
          </a:xfrm>
        </p:grpSpPr>
        <p:sp>
          <p:nvSpPr>
            <p:cNvPr id="11" name="Rounded Rectangular Callout 10">
              <a:extLst>
                <a:ext uri="{FF2B5EF4-FFF2-40B4-BE49-F238E27FC236}">
                  <a16:creationId xmlns:a16="http://schemas.microsoft.com/office/drawing/2014/main" id="{97318E87-31C1-4D44-975C-97D69DE06060}"/>
                </a:ext>
              </a:extLst>
            </p:cNvPr>
            <p:cNvSpPr/>
            <p:nvPr/>
          </p:nvSpPr>
          <p:spPr>
            <a:xfrm>
              <a:off x="1103068" y="1524455"/>
              <a:ext cx="4499431" cy="1257904"/>
            </a:xfrm>
            <a:prstGeom prst="wedgeRoundRectCallout">
              <a:avLst>
                <a:gd name="adj1" fmla="val -35674"/>
                <a:gd name="adj2" fmla="val 93269"/>
                <a:gd name="adj3" fmla="val 16667"/>
              </a:avLst>
            </a:prstGeom>
            <a:noFill/>
            <a:ln w="28575"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13" name="TextBox 12">
              <a:extLst>
                <a:ext uri="{FF2B5EF4-FFF2-40B4-BE49-F238E27FC236}">
                  <a16:creationId xmlns:a16="http://schemas.microsoft.com/office/drawing/2014/main" id="{440D3100-E252-3A41-A3B0-9E47994FEE74}"/>
                </a:ext>
              </a:extLst>
            </p:cNvPr>
            <p:cNvSpPr txBox="1"/>
            <p:nvPr/>
          </p:nvSpPr>
          <p:spPr>
            <a:xfrm>
              <a:off x="1241666" y="1816393"/>
              <a:ext cx="4412109" cy="646331"/>
            </a:xfrm>
            <a:prstGeom prst="rect">
              <a:avLst/>
            </a:prstGeom>
            <a:noFill/>
          </p:spPr>
          <p:txBody>
            <a:bodyPr wrap="square" rtlCol="0">
              <a:spAutoFit/>
            </a:bodyPr>
            <a:lstStyle/>
            <a:p>
              <a:r>
                <a:rPr lang="en-US" b="1" dirty="0">
                  <a:solidFill>
                    <a:srgbClr val="00B0F0"/>
                  </a:solidFill>
                  <a:latin typeface="Century Gothic" panose="020B0502020202020204" pitchFamily="34" charset="0"/>
                  <a:ea typeface="Avenir Book" charset="0"/>
                  <a:cs typeface="Avenir Book" charset="0"/>
                </a:rPr>
                <a:t>Layer 1 </a:t>
              </a:r>
              <a:r>
                <a:rPr lang="en-US" dirty="0">
                  <a:latin typeface="Century Gothic" panose="020B0502020202020204" pitchFamily="34" charset="0"/>
                  <a:ea typeface="Avenir Book" charset="0"/>
                  <a:cs typeface="Avenir Book" charset="0"/>
                </a:rPr>
                <a:t>- Awareness of the element via Blend wheel </a:t>
              </a:r>
            </a:p>
          </p:txBody>
        </p:sp>
      </p:grpSp>
      <p:grpSp>
        <p:nvGrpSpPr>
          <p:cNvPr id="5" name="Group 4">
            <a:extLst>
              <a:ext uri="{FF2B5EF4-FFF2-40B4-BE49-F238E27FC236}">
                <a16:creationId xmlns:a16="http://schemas.microsoft.com/office/drawing/2014/main" id="{CACE8480-25B2-5D4B-9682-A7E3B47E35F5}"/>
              </a:ext>
            </a:extLst>
          </p:cNvPr>
          <p:cNvGrpSpPr/>
          <p:nvPr/>
        </p:nvGrpSpPr>
        <p:grpSpPr>
          <a:xfrm>
            <a:off x="2662370" y="3083554"/>
            <a:ext cx="4763444" cy="1257904"/>
            <a:chOff x="2662370" y="3083554"/>
            <a:chExt cx="4763444" cy="1257904"/>
          </a:xfrm>
        </p:grpSpPr>
        <p:sp>
          <p:nvSpPr>
            <p:cNvPr id="14" name="Rounded Rectangular Callout 13">
              <a:extLst>
                <a:ext uri="{FF2B5EF4-FFF2-40B4-BE49-F238E27FC236}">
                  <a16:creationId xmlns:a16="http://schemas.microsoft.com/office/drawing/2014/main" id="{DF2505BF-D1EF-0943-93BC-CB6ECD495DD0}"/>
                </a:ext>
              </a:extLst>
            </p:cNvPr>
            <p:cNvSpPr/>
            <p:nvPr/>
          </p:nvSpPr>
          <p:spPr>
            <a:xfrm>
              <a:off x="2662370" y="3083554"/>
              <a:ext cx="4499431" cy="1257904"/>
            </a:xfrm>
            <a:prstGeom prst="wedgeRoundRectCallout">
              <a:avLst>
                <a:gd name="adj1" fmla="val -35674"/>
                <a:gd name="adj2" fmla="val 93269"/>
                <a:gd name="adj3" fmla="val 16667"/>
              </a:avLst>
            </a:prstGeom>
            <a:noFill/>
            <a:ln w="28575"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15" name="TextBox 14">
              <a:extLst>
                <a:ext uri="{FF2B5EF4-FFF2-40B4-BE49-F238E27FC236}">
                  <a16:creationId xmlns:a16="http://schemas.microsoft.com/office/drawing/2014/main" id="{A28B7A10-0602-B84C-AD52-03C0B3B125FF}"/>
                </a:ext>
              </a:extLst>
            </p:cNvPr>
            <p:cNvSpPr txBox="1"/>
            <p:nvPr/>
          </p:nvSpPr>
          <p:spPr>
            <a:xfrm>
              <a:off x="3132005" y="3527840"/>
              <a:ext cx="4293809" cy="646331"/>
            </a:xfrm>
            <a:prstGeom prst="rect">
              <a:avLst/>
            </a:prstGeom>
            <a:noFill/>
          </p:spPr>
          <p:txBody>
            <a:bodyPr wrap="square" rtlCol="0">
              <a:spAutoFit/>
            </a:bodyPr>
            <a:lstStyle/>
            <a:p>
              <a:r>
                <a:rPr lang="en-US" b="1" dirty="0">
                  <a:solidFill>
                    <a:srgbClr val="00B0F0"/>
                  </a:solidFill>
                  <a:latin typeface="Century Gothic" panose="020B0502020202020204" pitchFamily="34" charset="0"/>
                  <a:ea typeface="Avenir Book" charset="0"/>
                  <a:cs typeface="Avenir Book" charset="0"/>
                </a:rPr>
                <a:t>Layer 2 </a:t>
              </a:r>
              <a:r>
                <a:rPr lang="en-US" dirty="0">
                  <a:latin typeface="Century Gothic" panose="020B0502020202020204" pitchFamily="34" charset="0"/>
                  <a:ea typeface="Avenir Book" charset="0"/>
                  <a:cs typeface="Avenir Book" charset="0"/>
                </a:rPr>
                <a:t>– Work-related discussions and actions</a:t>
              </a:r>
            </a:p>
          </p:txBody>
        </p:sp>
      </p:grpSp>
      <p:grpSp>
        <p:nvGrpSpPr>
          <p:cNvPr id="6" name="Group 5">
            <a:extLst>
              <a:ext uri="{FF2B5EF4-FFF2-40B4-BE49-F238E27FC236}">
                <a16:creationId xmlns:a16="http://schemas.microsoft.com/office/drawing/2014/main" id="{1830D745-42D3-C34D-A36D-C8F41954B1D9}"/>
              </a:ext>
            </a:extLst>
          </p:cNvPr>
          <p:cNvGrpSpPr/>
          <p:nvPr/>
        </p:nvGrpSpPr>
        <p:grpSpPr>
          <a:xfrm>
            <a:off x="4190189" y="4639602"/>
            <a:ext cx="4499431" cy="1257904"/>
            <a:chOff x="4190189" y="4639602"/>
            <a:chExt cx="4499431" cy="1257904"/>
          </a:xfrm>
        </p:grpSpPr>
        <p:sp>
          <p:nvSpPr>
            <p:cNvPr id="16" name="Rounded Rectangular Callout 15">
              <a:extLst>
                <a:ext uri="{FF2B5EF4-FFF2-40B4-BE49-F238E27FC236}">
                  <a16:creationId xmlns:a16="http://schemas.microsoft.com/office/drawing/2014/main" id="{748CD81C-E92D-FF46-AAE9-05C99C93582C}"/>
                </a:ext>
              </a:extLst>
            </p:cNvPr>
            <p:cNvSpPr/>
            <p:nvPr/>
          </p:nvSpPr>
          <p:spPr>
            <a:xfrm>
              <a:off x="4190189" y="4639602"/>
              <a:ext cx="4499431" cy="1257904"/>
            </a:xfrm>
            <a:prstGeom prst="wedgeRoundRectCallout">
              <a:avLst>
                <a:gd name="adj1" fmla="val -35674"/>
                <a:gd name="adj2" fmla="val 93269"/>
                <a:gd name="adj3" fmla="val 16667"/>
              </a:avLst>
            </a:prstGeom>
            <a:noFill/>
            <a:ln w="28575"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entury Gothic" panose="020B0502020202020204" pitchFamily="34" charset="0"/>
                <a:ea typeface="Avenir Book" charset="0"/>
                <a:cs typeface="Avenir Book" charset="0"/>
              </a:endParaRPr>
            </a:p>
          </p:txBody>
        </p:sp>
        <p:sp>
          <p:nvSpPr>
            <p:cNvPr id="17" name="TextBox 16">
              <a:extLst>
                <a:ext uri="{FF2B5EF4-FFF2-40B4-BE49-F238E27FC236}">
                  <a16:creationId xmlns:a16="http://schemas.microsoft.com/office/drawing/2014/main" id="{9F4A4586-FA78-1140-86DB-50D0493366A7}"/>
                </a:ext>
              </a:extLst>
            </p:cNvPr>
            <p:cNvSpPr txBox="1"/>
            <p:nvPr/>
          </p:nvSpPr>
          <p:spPr>
            <a:xfrm>
              <a:off x="4645991" y="5064223"/>
              <a:ext cx="4043629" cy="646331"/>
            </a:xfrm>
            <a:prstGeom prst="rect">
              <a:avLst/>
            </a:prstGeom>
            <a:noFill/>
          </p:spPr>
          <p:txBody>
            <a:bodyPr wrap="square" rtlCol="0">
              <a:spAutoFit/>
            </a:bodyPr>
            <a:lstStyle/>
            <a:p>
              <a:r>
                <a:rPr lang="en-US" b="1" dirty="0">
                  <a:solidFill>
                    <a:srgbClr val="00B0F0"/>
                  </a:solidFill>
                  <a:latin typeface="Century Gothic" panose="020B0502020202020204" pitchFamily="34" charset="0"/>
                  <a:ea typeface="Avenir Book" charset="0"/>
                  <a:cs typeface="Avenir Book" charset="0"/>
                </a:rPr>
                <a:t>Layer 3 </a:t>
              </a:r>
              <a:r>
                <a:rPr lang="en-US" dirty="0">
                  <a:latin typeface="Century Gothic" panose="020B0502020202020204" pitchFamily="34" charset="0"/>
                  <a:ea typeface="Avenir Book" charset="0"/>
                  <a:cs typeface="Avenir Book" charset="0"/>
                </a:rPr>
                <a:t>– Life-related discussions and actions</a:t>
              </a:r>
            </a:p>
          </p:txBody>
        </p:sp>
      </p:grpSp>
      <p:sp>
        <p:nvSpPr>
          <p:cNvPr id="18" name="Up-Down Arrow 17">
            <a:extLst>
              <a:ext uri="{FF2B5EF4-FFF2-40B4-BE49-F238E27FC236}">
                <a16:creationId xmlns:a16="http://schemas.microsoft.com/office/drawing/2014/main" id="{C44F8BA5-3675-B148-A93C-7FA0A08BDE21}"/>
              </a:ext>
            </a:extLst>
          </p:cNvPr>
          <p:cNvSpPr/>
          <p:nvPr/>
        </p:nvSpPr>
        <p:spPr>
          <a:xfrm>
            <a:off x="8888364" y="1524455"/>
            <a:ext cx="370661" cy="2839769"/>
          </a:xfrm>
          <a:prstGeom prst="upDownArrow">
            <a:avLst/>
          </a:prstGeom>
          <a:solidFill>
            <a:srgbClr val="36BCDE"/>
          </a:solidFill>
          <a:ln>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Century Gothic" panose="020B0502020202020204" pitchFamily="34" charset="0"/>
              <a:ea typeface="Avenir Book" charset="0"/>
              <a:cs typeface="Avenir Book" charset="0"/>
            </a:endParaRPr>
          </a:p>
        </p:txBody>
      </p:sp>
      <p:sp>
        <p:nvSpPr>
          <p:cNvPr id="20" name="TextBox 19">
            <a:extLst>
              <a:ext uri="{FF2B5EF4-FFF2-40B4-BE49-F238E27FC236}">
                <a16:creationId xmlns:a16="http://schemas.microsoft.com/office/drawing/2014/main" id="{B585A6E6-B51D-2B44-9A2B-8424E39AC551}"/>
              </a:ext>
            </a:extLst>
          </p:cNvPr>
          <p:cNvSpPr txBox="1"/>
          <p:nvPr/>
        </p:nvSpPr>
        <p:spPr>
          <a:xfrm>
            <a:off x="9361577" y="2621173"/>
            <a:ext cx="1555234" cy="646331"/>
          </a:xfrm>
          <a:prstGeom prst="rect">
            <a:avLst/>
          </a:prstGeom>
          <a:noFill/>
        </p:spPr>
        <p:txBody>
          <a:bodyPr wrap="none" rtlCol="0">
            <a:spAutoFit/>
          </a:bodyPr>
          <a:lstStyle/>
          <a:p>
            <a:r>
              <a:rPr lang="en-US">
                <a:latin typeface="Century Gothic" panose="020B0502020202020204" pitchFamily="34" charset="0"/>
                <a:ea typeface="Avenir Book" charset="0"/>
                <a:cs typeface="Avenir Book" charset="0"/>
              </a:rPr>
              <a:t>Minimum</a:t>
            </a:r>
          </a:p>
          <a:p>
            <a:r>
              <a:rPr lang="en-US">
                <a:latin typeface="Century Gothic" panose="020B0502020202020204" pitchFamily="34" charset="0"/>
                <a:ea typeface="Avenir Book" charset="0"/>
                <a:cs typeface="Avenir Book" charset="0"/>
              </a:rPr>
              <a:t>requirement</a:t>
            </a:r>
          </a:p>
        </p:txBody>
      </p:sp>
      <p:grpSp>
        <p:nvGrpSpPr>
          <p:cNvPr id="7" name="Group 6">
            <a:extLst>
              <a:ext uri="{FF2B5EF4-FFF2-40B4-BE49-F238E27FC236}">
                <a16:creationId xmlns:a16="http://schemas.microsoft.com/office/drawing/2014/main" id="{138EB04B-CBFC-CD40-854F-3AD107125C15}"/>
              </a:ext>
            </a:extLst>
          </p:cNvPr>
          <p:cNvGrpSpPr/>
          <p:nvPr/>
        </p:nvGrpSpPr>
        <p:grpSpPr>
          <a:xfrm>
            <a:off x="8888364" y="4619937"/>
            <a:ext cx="2198365" cy="1257904"/>
            <a:chOff x="8888364" y="4619937"/>
            <a:chExt cx="2198365" cy="1257904"/>
          </a:xfrm>
        </p:grpSpPr>
        <p:sp>
          <p:nvSpPr>
            <p:cNvPr id="19" name="Up-Down Arrow 18">
              <a:extLst>
                <a:ext uri="{FF2B5EF4-FFF2-40B4-BE49-F238E27FC236}">
                  <a16:creationId xmlns:a16="http://schemas.microsoft.com/office/drawing/2014/main" id="{29764090-6117-3145-BAA5-7F58AB92C777}"/>
                </a:ext>
              </a:extLst>
            </p:cNvPr>
            <p:cNvSpPr/>
            <p:nvPr/>
          </p:nvSpPr>
          <p:spPr>
            <a:xfrm>
              <a:off x="8888364" y="4619937"/>
              <a:ext cx="370661" cy="1257904"/>
            </a:xfrm>
            <a:prstGeom prst="upDownArrow">
              <a:avLst/>
            </a:prstGeom>
            <a:solidFill>
              <a:srgbClr val="36BCDE"/>
            </a:solidFill>
            <a:ln>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Century Gothic" panose="020B0502020202020204" pitchFamily="34" charset="0"/>
                <a:ea typeface="Avenir Book" charset="0"/>
                <a:cs typeface="Avenir Book" charset="0"/>
              </a:endParaRPr>
            </a:p>
          </p:txBody>
        </p:sp>
        <p:sp>
          <p:nvSpPr>
            <p:cNvPr id="21" name="TextBox 20">
              <a:extLst>
                <a:ext uri="{FF2B5EF4-FFF2-40B4-BE49-F238E27FC236}">
                  <a16:creationId xmlns:a16="http://schemas.microsoft.com/office/drawing/2014/main" id="{8AAA22B1-886E-2342-B4D1-B0256AF392AE}"/>
                </a:ext>
              </a:extLst>
            </p:cNvPr>
            <p:cNvSpPr txBox="1"/>
            <p:nvPr/>
          </p:nvSpPr>
          <p:spPr>
            <a:xfrm>
              <a:off x="9361577" y="4919422"/>
              <a:ext cx="1725152" cy="369332"/>
            </a:xfrm>
            <a:prstGeom prst="rect">
              <a:avLst/>
            </a:prstGeom>
            <a:noFill/>
          </p:spPr>
          <p:txBody>
            <a:bodyPr wrap="none" rtlCol="0">
              <a:spAutoFit/>
            </a:bodyPr>
            <a:lstStyle/>
            <a:p>
              <a:r>
                <a:rPr lang="en-US" dirty="0">
                  <a:latin typeface="Century Gothic" panose="020B0502020202020204" pitchFamily="34" charset="0"/>
                  <a:ea typeface="Avenir Book" charset="0"/>
                  <a:cs typeface="Avenir Book" charset="0"/>
                </a:rPr>
                <a:t>NOT required </a:t>
              </a:r>
            </a:p>
          </p:txBody>
        </p:sp>
      </p:grpSp>
      <p:sp>
        <p:nvSpPr>
          <p:cNvPr id="3" name="Text Placeholder 2">
            <a:extLst>
              <a:ext uri="{FF2B5EF4-FFF2-40B4-BE49-F238E27FC236}">
                <a16:creationId xmlns:a16="http://schemas.microsoft.com/office/drawing/2014/main" id="{16E0CB00-29FA-0A4B-9BE5-568FB5A0360D}"/>
              </a:ext>
            </a:extLst>
          </p:cNvPr>
          <p:cNvSpPr>
            <a:spLocks noGrp="1"/>
          </p:cNvSpPr>
          <p:nvPr>
            <p:ph type="body" sz="quarter" idx="10"/>
          </p:nvPr>
        </p:nvSpPr>
        <p:spPr/>
        <p:txBody>
          <a:bodyPr/>
          <a:lstStyle/>
          <a:p>
            <a:r>
              <a:rPr lang="en-US" dirty="0"/>
              <a:t>Layers of conversation in Blend</a:t>
            </a:r>
          </a:p>
        </p:txBody>
      </p:sp>
    </p:spTree>
    <p:extLst>
      <p:ext uri="{BB962C8B-B14F-4D97-AF65-F5344CB8AC3E}">
        <p14:creationId xmlns:p14="http://schemas.microsoft.com/office/powerpoint/2010/main" val="301839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3" name="Text Placeholder 2">
            <a:extLst>
              <a:ext uri="{FF2B5EF4-FFF2-40B4-BE49-F238E27FC236}">
                <a16:creationId xmlns:a16="http://schemas.microsoft.com/office/drawing/2014/main" id="{16E0CB00-29FA-0A4B-9BE5-568FB5A0360D}"/>
              </a:ext>
            </a:extLst>
          </p:cNvPr>
          <p:cNvSpPr>
            <a:spLocks noGrp="1"/>
          </p:cNvSpPr>
          <p:nvPr>
            <p:ph type="body" sz="quarter" idx="10"/>
          </p:nvPr>
        </p:nvSpPr>
        <p:spPr/>
        <p:txBody>
          <a:bodyPr/>
          <a:lstStyle/>
          <a:p>
            <a:r>
              <a:rPr lang="en-US" dirty="0"/>
              <a:t>Bring it back to the business</a:t>
            </a:r>
          </a:p>
        </p:txBody>
      </p:sp>
      <p:sp>
        <p:nvSpPr>
          <p:cNvPr id="23" name="Rounded Rectangular Callout 22">
            <a:extLst>
              <a:ext uri="{FF2B5EF4-FFF2-40B4-BE49-F238E27FC236}">
                <a16:creationId xmlns:a16="http://schemas.microsoft.com/office/drawing/2014/main" id="{13E8D40A-DD4E-C640-88D4-87C0E9F55F50}"/>
              </a:ext>
            </a:extLst>
          </p:cNvPr>
          <p:cNvSpPr/>
          <p:nvPr/>
        </p:nvSpPr>
        <p:spPr>
          <a:xfrm>
            <a:off x="819053" y="2290440"/>
            <a:ext cx="4979861" cy="1111348"/>
          </a:xfrm>
          <a:prstGeom prst="wedgeRoundRectCallout">
            <a:avLst>
              <a:gd name="adj1" fmla="val -33866"/>
              <a:gd name="adj2" fmla="val 84020"/>
              <a:gd name="adj3" fmla="val 16667"/>
            </a:avLst>
          </a:prstGeom>
          <a:noFill/>
          <a:ln w="28575"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latin typeface="Century Gothic" panose="020B0502020202020204" pitchFamily="34" charset="0"/>
                <a:ea typeface="Avenir Book" charset="0"/>
                <a:cs typeface="Avenir Book" charset="0"/>
              </a:rPr>
              <a:t>”How does it impact work?”</a:t>
            </a:r>
          </a:p>
        </p:txBody>
      </p:sp>
      <p:sp>
        <p:nvSpPr>
          <p:cNvPr id="25" name="Rounded Rectangular Callout 24">
            <a:extLst>
              <a:ext uri="{FF2B5EF4-FFF2-40B4-BE49-F238E27FC236}">
                <a16:creationId xmlns:a16="http://schemas.microsoft.com/office/drawing/2014/main" id="{C3983791-AE25-594B-A048-04BB58139AAE}"/>
              </a:ext>
            </a:extLst>
          </p:cNvPr>
          <p:cNvSpPr/>
          <p:nvPr/>
        </p:nvSpPr>
        <p:spPr>
          <a:xfrm>
            <a:off x="6355995" y="2291831"/>
            <a:ext cx="4979861" cy="1109957"/>
          </a:xfrm>
          <a:prstGeom prst="wedgeRoundRectCallout">
            <a:avLst>
              <a:gd name="adj1" fmla="val -33866"/>
              <a:gd name="adj2" fmla="val 84020"/>
              <a:gd name="adj3" fmla="val 16667"/>
            </a:avLst>
          </a:prstGeom>
          <a:noFill/>
          <a:ln w="28575"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latin typeface="Century Gothic" panose="020B0502020202020204" pitchFamily="34" charset="0"/>
                <a:ea typeface="Avenir Book" charset="0"/>
                <a:cs typeface="Avenir Book" charset="0"/>
              </a:rPr>
              <a:t>”How does work impact it?”</a:t>
            </a:r>
          </a:p>
        </p:txBody>
      </p:sp>
      <p:sp>
        <p:nvSpPr>
          <p:cNvPr id="26" name="Rounded Rectangular Callout 25">
            <a:extLst>
              <a:ext uri="{FF2B5EF4-FFF2-40B4-BE49-F238E27FC236}">
                <a16:creationId xmlns:a16="http://schemas.microsoft.com/office/drawing/2014/main" id="{12A0A7F0-6632-E848-867F-7678A7085F8C}"/>
              </a:ext>
            </a:extLst>
          </p:cNvPr>
          <p:cNvSpPr/>
          <p:nvPr/>
        </p:nvSpPr>
        <p:spPr>
          <a:xfrm>
            <a:off x="3245309" y="4268592"/>
            <a:ext cx="6535560" cy="1111348"/>
          </a:xfrm>
          <a:prstGeom prst="wedgeRoundRectCallout">
            <a:avLst>
              <a:gd name="adj1" fmla="val -33866"/>
              <a:gd name="adj2" fmla="val 84020"/>
              <a:gd name="adj3" fmla="val 16667"/>
            </a:avLst>
          </a:prstGeom>
          <a:noFill/>
          <a:ln w="28575" cmpd="sng">
            <a:solidFill>
              <a:srgbClr val="36BC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latin typeface="Century Gothic" panose="020B0502020202020204" pitchFamily="34" charset="0"/>
                <a:ea typeface="Avenir Book" charset="0"/>
                <a:cs typeface="Avenir Book" charset="0"/>
              </a:rPr>
              <a:t>“What can the business do to support you?”</a:t>
            </a:r>
          </a:p>
        </p:txBody>
      </p:sp>
    </p:spTree>
    <p:extLst>
      <p:ext uri="{BB962C8B-B14F-4D97-AF65-F5344CB8AC3E}">
        <p14:creationId xmlns:p14="http://schemas.microsoft.com/office/powerpoint/2010/main" val="330601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70B606-48DB-45D9-BE60-61C54BE935BD}"/>
              </a:ext>
            </a:extLst>
          </p:cNvPr>
          <p:cNvSpPr txBox="1"/>
          <p:nvPr/>
        </p:nvSpPr>
        <p:spPr>
          <a:xfrm>
            <a:off x="880874" y="306024"/>
            <a:ext cx="5676900" cy="737318"/>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Session guidance</a:t>
            </a:r>
          </a:p>
        </p:txBody>
      </p:sp>
      <p:pic>
        <p:nvPicPr>
          <p:cNvPr id="11" name="Graphic 10">
            <a:extLst>
              <a:ext uri="{FF2B5EF4-FFF2-40B4-BE49-F238E27FC236}">
                <a16:creationId xmlns:a16="http://schemas.microsoft.com/office/drawing/2014/main" id="{68E0D55E-2B7D-4B4D-BF97-FF7B26D5E06E}"/>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67" b="-2390"/>
          <a:stretch/>
        </p:blipFill>
        <p:spPr>
          <a:xfrm>
            <a:off x="880874" y="3934592"/>
            <a:ext cx="1344519" cy="1097280"/>
          </a:xfrm>
          <a:prstGeom prst="rect">
            <a:avLst/>
          </a:prstGeom>
        </p:spPr>
      </p:pic>
      <p:sp>
        <p:nvSpPr>
          <p:cNvPr id="2" name="TextBox 1">
            <a:extLst>
              <a:ext uri="{FF2B5EF4-FFF2-40B4-BE49-F238E27FC236}">
                <a16:creationId xmlns:a16="http://schemas.microsoft.com/office/drawing/2014/main" id="{F35760FC-CFF4-FE4B-AC64-AC9C1B668868}"/>
              </a:ext>
            </a:extLst>
          </p:cNvPr>
          <p:cNvSpPr txBox="1"/>
          <p:nvPr/>
        </p:nvSpPr>
        <p:spPr>
          <a:xfrm>
            <a:off x="627373" y="1709076"/>
            <a:ext cx="3005843" cy="1754326"/>
          </a:xfrm>
          <a:prstGeom prst="rect">
            <a:avLst/>
          </a:prstGeom>
          <a:noFill/>
        </p:spPr>
        <p:txBody>
          <a:bodyPr wrap="square" rtlCol="0">
            <a:spAutoFit/>
          </a:bodyPr>
          <a:lstStyle/>
          <a:p>
            <a:pPr algn="ctr"/>
            <a:r>
              <a:rPr lang="en-US" sz="1600" b="1" dirty="0">
                <a:solidFill>
                  <a:srgbClr val="36BCDE"/>
                </a:solidFill>
                <a:latin typeface="Century Gothic" panose="020B0502020202020204" pitchFamily="34" charset="0"/>
              </a:rPr>
              <a:t>First session</a:t>
            </a:r>
          </a:p>
          <a:p>
            <a:pPr algn="ctr"/>
            <a:endParaRPr lang="en-US" sz="1600" dirty="0">
              <a:latin typeface="Century Gothic" panose="020B0502020202020204" pitchFamily="34" charset="0"/>
            </a:endParaRPr>
          </a:p>
          <a:p>
            <a:pPr algn="ctr"/>
            <a:r>
              <a:rPr lang="en-US" sz="1600" dirty="0">
                <a:latin typeface="Century Gothic" panose="020B0502020202020204" pitchFamily="34" charset="0"/>
              </a:rPr>
              <a:t>Focus on</a:t>
            </a:r>
          </a:p>
          <a:p>
            <a:pPr algn="ctr"/>
            <a:r>
              <a:rPr lang="en-US" sz="1600" b="1" dirty="0">
                <a:latin typeface="Century Gothic" panose="020B0502020202020204" pitchFamily="34" charset="0"/>
              </a:rPr>
              <a:t>Blend and wellbeing</a:t>
            </a:r>
          </a:p>
          <a:p>
            <a:pPr algn="ctr"/>
            <a:endParaRPr lang="en-US" sz="1600" dirty="0">
              <a:latin typeface="Century Gothic" panose="020B0502020202020204" pitchFamily="34" charset="0"/>
            </a:endParaRPr>
          </a:p>
          <a:p>
            <a:pPr algn="ctr"/>
            <a:r>
              <a:rPr lang="en-US" sz="1400" dirty="0">
                <a:latin typeface="Century Gothic" panose="020B0502020202020204" pitchFamily="34" charset="0"/>
              </a:rPr>
              <a:t>It’s about really understanding what drives your people</a:t>
            </a:r>
          </a:p>
        </p:txBody>
      </p:sp>
      <p:sp>
        <p:nvSpPr>
          <p:cNvPr id="9" name="TextBox 8">
            <a:extLst>
              <a:ext uri="{FF2B5EF4-FFF2-40B4-BE49-F238E27FC236}">
                <a16:creationId xmlns:a16="http://schemas.microsoft.com/office/drawing/2014/main" id="{5EDC9A3D-3CEB-3A4E-87AA-48EC09858529}"/>
              </a:ext>
            </a:extLst>
          </p:cNvPr>
          <p:cNvSpPr txBox="1"/>
          <p:nvPr/>
        </p:nvSpPr>
        <p:spPr>
          <a:xfrm>
            <a:off x="880874" y="5486950"/>
            <a:ext cx="2377440" cy="954107"/>
          </a:xfrm>
          <a:prstGeom prst="rect">
            <a:avLst/>
          </a:prstGeom>
          <a:noFill/>
        </p:spPr>
        <p:txBody>
          <a:bodyPr wrap="square" rtlCol="0">
            <a:spAutoFit/>
          </a:bodyPr>
          <a:lstStyle/>
          <a:p>
            <a:pPr algn="ctr"/>
            <a:r>
              <a:rPr lang="en-US" sz="1400" dirty="0">
                <a:solidFill>
                  <a:srgbClr val="36BCDE"/>
                </a:solidFill>
                <a:latin typeface="Century Gothic" panose="020B0502020202020204" pitchFamily="34" charset="0"/>
              </a:rPr>
              <a:t>TIP - If your talent feel uncomfortable in Blend, move the focus to objectives</a:t>
            </a:r>
          </a:p>
        </p:txBody>
      </p:sp>
      <p:sp>
        <p:nvSpPr>
          <p:cNvPr id="12" name="Rounded Rectangle 11">
            <a:extLst>
              <a:ext uri="{FF2B5EF4-FFF2-40B4-BE49-F238E27FC236}">
                <a16:creationId xmlns:a16="http://schemas.microsoft.com/office/drawing/2014/main" id="{C268510E-4811-2F44-A4F5-8B5010AFDEDB}"/>
              </a:ext>
            </a:extLst>
          </p:cNvPr>
          <p:cNvSpPr/>
          <p:nvPr/>
        </p:nvSpPr>
        <p:spPr>
          <a:xfrm>
            <a:off x="627373" y="1297224"/>
            <a:ext cx="3005843" cy="5254752"/>
          </a:xfrm>
          <a:prstGeom prst="roundRect">
            <a:avLst/>
          </a:prstGeom>
          <a:noFill/>
          <a:ln>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004484-AD2F-D447-90C6-3E3ABB3E3276}"/>
              </a:ext>
            </a:extLst>
          </p:cNvPr>
          <p:cNvSpPr txBox="1"/>
          <p:nvPr/>
        </p:nvSpPr>
        <p:spPr>
          <a:xfrm>
            <a:off x="2303054" y="4167399"/>
            <a:ext cx="1181734" cy="307777"/>
          </a:xfrm>
          <a:prstGeom prst="rect">
            <a:avLst/>
          </a:prstGeom>
          <a:noFill/>
        </p:spPr>
        <p:txBody>
          <a:bodyPr wrap="none" rtlCol="0">
            <a:spAutoFit/>
          </a:bodyPr>
          <a:lstStyle/>
          <a:p>
            <a:r>
              <a:rPr lang="en-US" sz="1400" dirty="0" err="1">
                <a:latin typeface="Century Gothic" panose="020B0502020202020204" pitchFamily="34" charset="0"/>
              </a:rPr>
              <a:t>Approx</a:t>
            </a:r>
            <a:r>
              <a:rPr lang="en-US" sz="1400" dirty="0">
                <a:latin typeface="Century Gothic" panose="020B0502020202020204" pitchFamily="34" charset="0"/>
              </a:rPr>
              <a:t> 1 </a:t>
            </a:r>
            <a:r>
              <a:rPr lang="en-US" sz="1400" dirty="0" err="1">
                <a:latin typeface="Century Gothic" panose="020B0502020202020204" pitchFamily="34" charset="0"/>
              </a:rPr>
              <a:t>hr</a:t>
            </a:r>
            <a:endParaRPr lang="en-US" sz="1400" dirty="0">
              <a:latin typeface="Century Gothic" panose="020B0502020202020204" pitchFamily="34" charset="0"/>
            </a:endParaRPr>
          </a:p>
        </p:txBody>
      </p:sp>
      <p:grpSp>
        <p:nvGrpSpPr>
          <p:cNvPr id="25" name="Group 24">
            <a:extLst>
              <a:ext uri="{FF2B5EF4-FFF2-40B4-BE49-F238E27FC236}">
                <a16:creationId xmlns:a16="http://schemas.microsoft.com/office/drawing/2014/main" id="{59533CCA-B7CC-0F4C-9376-D239E025D5E8}"/>
              </a:ext>
            </a:extLst>
          </p:cNvPr>
          <p:cNvGrpSpPr/>
          <p:nvPr/>
        </p:nvGrpSpPr>
        <p:grpSpPr>
          <a:xfrm>
            <a:off x="4303261" y="1307216"/>
            <a:ext cx="3005843" cy="5254752"/>
            <a:chOff x="4303261" y="1307216"/>
            <a:chExt cx="3005843" cy="5254752"/>
          </a:xfrm>
        </p:grpSpPr>
        <p:pic>
          <p:nvPicPr>
            <p:cNvPr id="15" name="Graphic 14">
              <a:extLst>
                <a:ext uri="{FF2B5EF4-FFF2-40B4-BE49-F238E27FC236}">
                  <a16:creationId xmlns:a16="http://schemas.microsoft.com/office/drawing/2014/main" id="{06BEE168-C439-4743-B489-DD6242273D74}"/>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67" b="-2390"/>
            <a:stretch/>
          </p:blipFill>
          <p:spPr>
            <a:xfrm>
              <a:off x="4556762" y="3873464"/>
              <a:ext cx="1344519" cy="1097280"/>
            </a:xfrm>
            <a:prstGeom prst="rect">
              <a:avLst/>
            </a:prstGeom>
          </p:spPr>
        </p:pic>
        <p:sp>
          <p:nvSpPr>
            <p:cNvPr id="16" name="TextBox 15">
              <a:extLst>
                <a:ext uri="{FF2B5EF4-FFF2-40B4-BE49-F238E27FC236}">
                  <a16:creationId xmlns:a16="http://schemas.microsoft.com/office/drawing/2014/main" id="{2657A4BD-6D03-9542-B561-F387DD5CF3E9}"/>
                </a:ext>
              </a:extLst>
            </p:cNvPr>
            <p:cNvSpPr txBox="1"/>
            <p:nvPr/>
          </p:nvSpPr>
          <p:spPr>
            <a:xfrm>
              <a:off x="4303261" y="1719068"/>
              <a:ext cx="3005843" cy="1969770"/>
            </a:xfrm>
            <a:prstGeom prst="rect">
              <a:avLst/>
            </a:prstGeom>
            <a:noFill/>
          </p:spPr>
          <p:txBody>
            <a:bodyPr wrap="square" rtlCol="0">
              <a:spAutoFit/>
            </a:bodyPr>
            <a:lstStyle/>
            <a:p>
              <a:pPr algn="ctr"/>
              <a:r>
                <a:rPr lang="en-US" sz="1600" b="1" dirty="0">
                  <a:solidFill>
                    <a:srgbClr val="36BCDE"/>
                  </a:solidFill>
                  <a:latin typeface="Century Gothic" panose="020B0502020202020204" pitchFamily="34" charset="0"/>
                </a:rPr>
                <a:t>Second session</a:t>
              </a:r>
            </a:p>
            <a:p>
              <a:pPr algn="ctr"/>
              <a:endParaRPr lang="en-US" sz="1600" dirty="0">
                <a:latin typeface="Century Gothic" panose="020B0502020202020204" pitchFamily="34" charset="0"/>
              </a:endParaRPr>
            </a:p>
            <a:p>
              <a:pPr algn="ctr"/>
              <a:r>
                <a:rPr lang="en-US" sz="1600" dirty="0">
                  <a:latin typeface="Century Gothic" panose="020B0502020202020204" pitchFamily="34" charset="0"/>
                </a:rPr>
                <a:t>Focus on</a:t>
              </a:r>
            </a:p>
            <a:p>
              <a:pPr algn="ctr"/>
              <a:r>
                <a:rPr lang="en-US" sz="1600" b="1" dirty="0">
                  <a:latin typeface="Century Gothic" panose="020B0502020202020204" pitchFamily="34" charset="0"/>
                </a:rPr>
                <a:t>Objectives</a:t>
              </a:r>
            </a:p>
            <a:p>
              <a:pPr algn="ctr"/>
              <a:endParaRPr lang="en-US" sz="1600" dirty="0">
                <a:latin typeface="Century Gothic" panose="020B0502020202020204" pitchFamily="34" charset="0"/>
              </a:endParaRPr>
            </a:p>
            <a:p>
              <a:pPr algn="ctr"/>
              <a:r>
                <a:rPr lang="en-US" sz="1400" dirty="0">
                  <a:latin typeface="Century Gothic" panose="020B0502020202020204" pitchFamily="34" charset="0"/>
                </a:rPr>
                <a:t>Ensure you know what </a:t>
              </a:r>
            </a:p>
            <a:p>
              <a:pPr algn="ctr"/>
              <a:r>
                <a:rPr lang="en-US" sz="1400" dirty="0">
                  <a:latin typeface="Century Gothic" panose="020B0502020202020204" pitchFamily="34" charset="0"/>
                </a:rPr>
                <a:t>You people need to achieve in the next month/ quarter / year</a:t>
              </a:r>
            </a:p>
          </p:txBody>
        </p:sp>
        <p:sp>
          <p:nvSpPr>
            <p:cNvPr id="17" name="TextBox 16">
              <a:extLst>
                <a:ext uri="{FF2B5EF4-FFF2-40B4-BE49-F238E27FC236}">
                  <a16:creationId xmlns:a16="http://schemas.microsoft.com/office/drawing/2014/main" id="{C8A42132-B1C1-9849-92E2-574BB8379097}"/>
                </a:ext>
              </a:extLst>
            </p:cNvPr>
            <p:cNvSpPr txBox="1"/>
            <p:nvPr/>
          </p:nvSpPr>
          <p:spPr>
            <a:xfrm>
              <a:off x="4556762" y="5496942"/>
              <a:ext cx="2377440" cy="954107"/>
            </a:xfrm>
            <a:prstGeom prst="rect">
              <a:avLst/>
            </a:prstGeom>
            <a:noFill/>
          </p:spPr>
          <p:txBody>
            <a:bodyPr wrap="square" rtlCol="0">
              <a:spAutoFit/>
            </a:bodyPr>
            <a:lstStyle/>
            <a:p>
              <a:pPr algn="ctr"/>
              <a:r>
                <a:rPr lang="en-US" sz="1400" dirty="0">
                  <a:solidFill>
                    <a:srgbClr val="36BCDE"/>
                  </a:solidFill>
                  <a:latin typeface="Century Gothic" panose="020B0502020202020204" pitchFamily="34" charset="0"/>
                </a:rPr>
                <a:t>TIP – establish a development objectives as well as performance objectives</a:t>
              </a:r>
            </a:p>
          </p:txBody>
        </p:sp>
        <p:sp>
          <p:nvSpPr>
            <p:cNvPr id="18" name="Rounded Rectangle 17">
              <a:extLst>
                <a:ext uri="{FF2B5EF4-FFF2-40B4-BE49-F238E27FC236}">
                  <a16:creationId xmlns:a16="http://schemas.microsoft.com/office/drawing/2014/main" id="{5B55E8E0-EE0B-F041-AF4D-AD9BE97E6A58}"/>
                </a:ext>
              </a:extLst>
            </p:cNvPr>
            <p:cNvSpPr/>
            <p:nvPr/>
          </p:nvSpPr>
          <p:spPr>
            <a:xfrm>
              <a:off x="4303261" y="1307216"/>
              <a:ext cx="3005843" cy="5254752"/>
            </a:xfrm>
            <a:prstGeom prst="roundRect">
              <a:avLst/>
            </a:prstGeom>
            <a:noFill/>
            <a:ln>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AB4F613-69FB-CA47-AC93-E1C55E3A51E3}"/>
                </a:ext>
              </a:extLst>
            </p:cNvPr>
            <p:cNvSpPr txBox="1"/>
            <p:nvPr/>
          </p:nvSpPr>
          <p:spPr>
            <a:xfrm>
              <a:off x="5980459" y="4215036"/>
              <a:ext cx="1285929" cy="523220"/>
            </a:xfrm>
            <a:prstGeom prst="rect">
              <a:avLst/>
            </a:prstGeom>
            <a:noFill/>
          </p:spPr>
          <p:txBody>
            <a:bodyPr wrap="none" rtlCol="0">
              <a:spAutoFit/>
            </a:bodyPr>
            <a:lstStyle/>
            <a:p>
              <a:r>
                <a:rPr lang="en-US" sz="1400" dirty="0" err="1">
                  <a:latin typeface="Century Gothic" panose="020B0502020202020204" pitchFamily="34" charset="0"/>
                </a:rPr>
                <a:t>Approx</a:t>
              </a:r>
              <a:r>
                <a:rPr lang="en-US" sz="1400" dirty="0">
                  <a:latin typeface="Century Gothic" panose="020B0502020202020204" pitchFamily="34" charset="0"/>
                </a:rPr>
                <a:t> </a:t>
              </a:r>
            </a:p>
            <a:p>
              <a:r>
                <a:rPr lang="en-US" sz="1400" dirty="0">
                  <a:latin typeface="Century Gothic" panose="020B0502020202020204" pitchFamily="34" charset="0"/>
                </a:rPr>
                <a:t>30 mins - 1 </a:t>
              </a:r>
              <a:r>
                <a:rPr lang="en-US" sz="1400" dirty="0" err="1">
                  <a:latin typeface="Century Gothic" panose="020B0502020202020204" pitchFamily="34" charset="0"/>
                </a:rPr>
                <a:t>hr</a:t>
              </a:r>
              <a:endParaRPr lang="en-US" sz="1400" dirty="0">
                <a:latin typeface="Century Gothic" panose="020B0502020202020204" pitchFamily="34" charset="0"/>
              </a:endParaRPr>
            </a:p>
          </p:txBody>
        </p:sp>
      </p:grpSp>
      <p:grpSp>
        <p:nvGrpSpPr>
          <p:cNvPr id="26" name="Group 25">
            <a:extLst>
              <a:ext uri="{FF2B5EF4-FFF2-40B4-BE49-F238E27FC236}">
                <a16:creationId xmlns:a16="http://schemas.microsoft.com/office/drawing/2014/main" id="{64FCF775-6EA4-764D-9283-419988577DDE}"/>
              </a:ext>
            </a:extLst>
          </p:cNvPr>
          <p:cNvGrpSpPr/>
          <p:nvPr/>
        </p:nvGrpSpPr>
        <p:grpSpPr>
          <a:xfrm>
            <a:off x="7979149" y="1307216"/>
            <a:ext cx="3005843" cy="5254752"/>
            <a:chOff x="7979149" y="1307216"/>
            <a:chExt cx="3005843" cy="5254752"/>
          </a:xfrm>
        </p:grpSpPr>
        <p:pic>
          <p:nvPicPr>
            <p:cNvPr id="20" name="Graphic 19">
              <a:extLst>
                <a:ext uri="{FF2B5EF4-FFF2-40B4-BE49-F238E27FC236}">
                  <a16:creationId xmlns:a16="http://schemas.microsoft.com/office/drawing/2014/main" id="{00AF5A12-EC39-974A-A5FE-AE31DE0A7832}"/>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67" b="-2390"/>
            <a:stretch/>
          </p:blipFill>
          <p:spPr>
            <a:xfrm>
              <a:off x="8232650" y="3873464"/>
              <a:ext cx="1344519" cy="1097280"/>
            </a:xfrm>
            <a:prstGeom prst="rect">
              <a:avLst/>
            </a:prstGeom>
          </p:spPr>
        </p:pic>
        <p:sp>
          <p:nvSpPr>
            <p:cNvPr id="21" name="TextBox 20">
              <a:extLst>
                <a:ext uri="{FF2B5EF4-FFF2-40B4-BE49-F238E27FC236}">
                  <a16:creationId xmlns:a16="http://schemas.microsoft.com/office/drawing/2014/main" id="{03A362F8-D54C-D741-8BCB-CB4D5BF401A1}"/>
                </a:ext>
              </a:extLst>
            </p:cNvPr>
            <p:cNvSpPr txBox="1"/>
            <p:nvPr/>
          </p:nvSpPr>
          <p:spPr>
            <a:xfrm>
              <a:off x="7979149" y="1719068"/>
              <a:ext cx="3005843" cy="2062103"/>
            </a:xfrm>
            <a:prstGeom prst="rect">
              <a:avLst/>
            </a:prstGeom>
            <a:noFill/>
          </p:spPr>
          <p:txBody>
            <a:bodyPr wrap="square" rtlCol="0">
              <a:spAutoFit/>
            </a:bodyPr>
            <a:lstStyle/>
            <a:p>
              <a:pPr algn="ctr"/>
              <a:r>
                <a:rPr lang="en-US" sz="1600" b="1" dirty="0">
                  <a:solidFill>
                    <a:srgbClr val="36BCDE"/>
                  </a:solidFill>
                  <a:latin typeface="Century Gothic" panose="020B0502020202020204" pitchFamily="34" charset="0"/>
                </a:rPr>
                <a:t>Ongoing session</a:t>
              </a:r>
            </a:p>
            <a:p>
              <a:pPr algn="ctr"/>
              <a:endParaRPr lang="en-US" sz="1600" dirty="0">
                <a:latin typeface="Century Gothic" panose="020B0502020202020204" pitchFamily="34" charset="0"/>
              </a:endParaRPr>
            </a:p>
            <a:p>
              <a:pPr algn="ctr"/>
              <a:r>
                <a:rPr lang="en-US" sz="1600" dirty="0">
                  <a:latin typeface="Century Gothic" panose="020B0502020202020204" pitchFamily="34" charset="0"/>
                </a:rPr>
                <a:t>Focus on</a:t>
              </a:r>
            </a:p>
            <a:p>
              <a:pPr algn="ctr"/>
              <a:r>
                <a:rPr lang="en-US" sz="1600" b="1" dirty="0">
                  <a:latin typeface="Century Gothic" panose="020B0502020202020204" pitchFamily="34" charset="0"/>
                </a:rPr>
                <a:t>What is important to </a:t>
              </a:r>
            </a:p>
            <a:p>
              <a:pPr algn="ctr"/>
              <a:r>
                <a:rPr lang="en-US" sz="1600" b="1" dirty="0">
                  <a:latin typeface="Century Gothic" panose="020B0502020202020204" pitchFamily="34" charset="0"/>
                </a:rPr>
                <a:t>the individual’s performance</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Sign off actions</a:t>
              </a:r>
            </a:p>
          </p:txBody>
        </p:sp>
        <p:sp>
          <p:nvSpPr>
            <p:cNvPr id="22" name="TextBox 21">
              <a:extLst>
                <a:ext uri="{FF2B5EF4-FFF2-40B4-BE49-F238E27FC236}">
                  <a16:creationId xmlns:a16="http://schemas.microsoft.com/office/drawing/2014/main" id="{DE547443-549A-4242-A421-F1A6A51367D7}"/>
                </a:ext>
              </a:extLst>
            </p:cNvPr>
            <p:cNvSpPr txBox="1"/>
            <p:nvPr/>
          </p:nvSpPr>
          <p:spPr>
            <a:xfrm>
              <a:off x="8452433" y="5510346"/>
              <a:ext cx="2377440" cy="954107"/>
            </a:xfrm>
            <a:prstGeom prst="rect">
              <a:avLst/>
            </a:prstGeom>
            <a:noFill/>
          </p:spPr>
          <p:txBody>
            <a:bodyPr wrap="square" rtlCol="0">
              <a:spAutoFit/>
            </a:bodyPr>
            <a:lstStyle/>
            <a:p>
              <a:pPr algn="ctr"/>
              <a:r>
                <a:rPr lang="en-US" sz="1400" dirty="0">
                  <a:solidFill>
                    <a:srgbClr val="36BCDE"/>
                  </a:solidFill>
                  <a:latin typeface="Century Gothic" panose="020B0502020202020204" pitchFamily="34" charset="0"/>
                </a:rPr>
                <a:t>TIP – Blend gives people permission to discuss things.  Do not force Blend conversations</a:t>
              </a:r>
            </a:p>
          </p:txBody>
        </p:sp>
        <p:sp>
          <p:nvSpPr>
            <p:cNvPr id="23" name="Rounded Rectangle 22">
              <a:extLst>
                <a:ext uri="{FF2B5EF4-FFF2-40B4-BE49-F238E27FC236}">
                  <a16:creationId xmlns:a16="http://schemas.microsoft.com/office/drawing/2014/main" id="{B3A46132-F38B-4A45-999A-FEA04659FBB2}"/>
                </a:ext>
              </a:extLst>
            </p:cNvPr>
            <p:cNvSpPr/>
            <p:nvPr/>
          </p:nvSpPr>
          <p:spPr>
            <a:xfrm>
              <a:off x="7979149" y="1307216"/>
              <a:ext cx="3005843" cy="5254752"/>
            </a:xfrm>
            <a:prstGeom prst="roundRect">
              <a:avLst/>
            </a:prstGeom>
            <a:noFill/>
            <a:ln>
              <a:solidFill>
                <a:srgbClr val="36B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B95C1B0-5885-2B44-9A97-18D719D089B8}"/>
                </a:ext>
              </a:extLst>
            </p:cNvPr>
            <p:cNvSpPr txBox="1"/>
            <p:nvPr/>
          </p:nvSpPr>
          <p:spPr>
            <a:xfrm>
              <a:off x="9641153" y="4074552"/>
              <a:ext cx="1285929" cy="523220"/>
            </a:xfrm>
            <a:prstGeom prst="rect">
              <a:avLst/>
            </a:prstGeom>
            <a:noFill/>
          </p:spPr>
          <p:txBody>
            <a:bodyPr wrap="none" rtlCol="0">
              <a:spAutoFit/>
            </a:bodyPr>
            <a:lstStyle/>
            <a:p>
              <a:r>
                <a:rPr lang="en-US" sz="1400" dirty="0">
                  <a:latin typeface="Century Gothic" panose="020B0502020202020204" pitchFamily="34" charset="0"/>
                </a:rPr>
                <a:t> </a:t>
              </a:r>
              <a:r>
                <a:rPr lang="en-US" sz="1400" dirty="0" err="1">
                  <a:latin typeface="Century Gothic" panose="020B0502020202020204" pitchFamily="34" charset="0"/>
                </a:rPr>
                <a:t>Approx</a:t>
              </a:r>
              <a:endParaRPr lang="en-US" sz="1400" dirty="0">
                <a:latin typeface="Century Gothic" panose="020B0502020202020204" pitchFamily="34" charset="0"/>
              </a:endParaRPr>
            </a:p>
            <a:p>
              <a:r>
                <a:rPr lang="en-US" sz="1400" dirty="0">
                  <a:latin typeface="Century Gothic" panose="020B0502020202020204" pitchFamily="34" charset="0"/>
                </a:rPr>
                <a:t>10 mins - 1 </a:t>
              </a:r>
              <a:r>
                <a:rPr lang="en-US" sz="1400" dirty="0" err="1">
                  <a:latin typeface="Century Gothic" panose="020B0502020202020204" pitchFamily="34" charset="0"/>
                </a:rPr>
                <a:t>hr</a:t>
              </a:r>
              <a:endParaRPr lang="en-US" sz="1400" dirty="0">
                <a:latin typeface="Century Gothic" panose="020B0502020202020204" pitchFamily="34" charset="0"/>
              </a:endParaRPr>
            </a:p>
          </p:txBody>
        </p:sp>
      </p:grpSp>
    </p:spTree>
    <p:extLst>
      <p:ext uri="{BB962C8B-B14F-4D97-AF65-F5344CB8AC3E}">
        <p14:creationId xmlns:p14="http://schemas.microsoft.com/office/powerpoint/2010/main" val="838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87918" y="4882995"/>
            <a:ext cx="2754917" cy="923330"/>
          </a:xfrm>
          <a:prstGeom prst="rect">
            <a:avLst/>
          </a:prstGeom>
          <a:noFill/>
        </p:spPr>
        <p:txBody>
          <a:bodyPr wrap="square" rtlCol="0">
            <a:spAutoFit/>
          </a:bodyPr>
          <a:lstStyle/>
          <a:p>
            <a:r>
              <a:rPr lang="en-GB" b="1" dirty="0">
                <a:latin typeface="Century Gothic" panose="020B0502020202020204" pitchFamily="34" charset="0"/>
              </a:rPr>
              <a:t>Remote sessions</a:t>
            </a:r>
          </a:p>
          <a:p>
            <a:r>
              <a:rPr lang="en-GB" dirty="0">
                <a:latin typeface="Century Gothic" panose="020B0502020202020204" pitchFamily="34" charset="0"/>
              </a:rPr>
              <a:t>Screen share via web conference tool</a:t>
            </a:r>
          </a:p>
        </p:txBody>
      </p:sp>
      <p:sp>
        <p:nvSpPr>
          <p:cNvPr id="16" name="TextBox 15">
            <a:extLst>
              <a:ext uri="{FF2B5EF4-FFF2-40B4-BE49-F238E27FC236}">
                <a16:creationId xmlns:a16="http://schemas.microsoft.com/office/drawing/2014/main" id="{DB1B0FB7-7548-0E4F-81CE-61A227AD1C5A}"/>
              </a:ext>
            </a:extLst>
          </p:cNvPr>
          <p:cNvSpPr txBox="1"/>
          <p:nvPr/>
        </p:nvSpPr>
        <p:spPr>
          <a:xfrm>
            <a:off x="1353459" y="333109"/>
            <a:ext cx="9352151" cy="737318"/>
          </a:xfrm>
          <a:prstGeom prst="rect">
            <a:avLst/>
          </a:prstGeom>
          <a:noFill/>
        </p:spPr>
        <p:txBody>
          <a:bodyPr wrap="square" rtlCol="0">
            <a:spAutoFit/>
          </a:bodyPr>
          <a:lstStyle/>
          <a:p>
            <a:pPr>
              <a:lnSpc>
                <a:spcPct val="150000"/>
              </a:lnSpc>
            </a:pPr>
            <a:r>
              <a:rPr lang="en-ID" sz="320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Sessions</a:t>
            </a:r>
          </a:p>
        </p:txBody>
      </p:sp>
      <p:pic>
        <p:nvPicPr>
          <p:cNvPr id="1028" name="Picture 4" descr="Image result for wifi">
            <a:extLst>
              <a:ext uri="{FF2B5EF4-FFF2-40B4-BE49-F238E27FC236}">
                <a16:creationId xmlns:a16="http://schemas.microsoft.com/office/drawing/2014/main" id="{8291599A-5B13-4C97-87FC-1069CB1E24F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42896" y="2378897"/>
            <a:ext cx="2392129" cy="15827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2CDC66A-ACA1-4634-BEB0-6BE71F9EFC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7132" y="2378897"/>
            <a:ext cx="2432108" cy="1625142"/>
          </a:xfrm>
          <a:prstGeom prst="rect">
            <a:avLst/>
          </a:prstGeom>
        </p:spPr>
      </p:pic>
      <p:sp>
        <p:nvSpPr>
          <p:cNvPr id="3" name="Rectangle 2">
            <a:extLst>
              <a:ext uri="{FF2B5EF4-FFF2-40B4-BE49-F238E27FC236}">
                <a16:creationId xmlns:a16="http://schemas.microsoft.com/office/drawing/2014/main" id="{D38FED43-4D57-4A7D-BA93-B0393141CAB1}"/>
              </a:ext>
            </a:extLst>
          </p:cNvPr>
          <p:cNvSpPr/>
          <p:nvPr/>
        </p:nvSpPr>
        <p:spPr>
          <a:xfrm>
            <a:off x="1015798" y="4882995"/>
            <a:ext cx="3668974" cy="1200329"/>
          </a:xfrm>
          <a:prstGeom prst="rect">
            <a:avLst/>
          </a:prstGeom>
        </p:spPr>
        <p:txBody>
          <a:bodyPr wrap="square">
            <a:spAutoFit/>
          </a:bodyPr>
          <a:lstStyle/>
          <a:p>
            <a:r>
              <a:rPr lang="en-GB" b="1" dirty="0">
                <a:latin typeface="Century Gothic" panose="020B0502020202020204" pitchFamily="34" charset="0"/>
              </a:rPr>
              <a:t>Face to face</a:t>
            </a:r>
          </a:p>
          <a:p>
            <a:r>
              <a:rPr lang="en-GB" dirty="0">
                <a:latin typeface="Century Gothic" panose="020B0502020202020204" pitchFamily="34" charset="0"/>
              </a:rPr>
              <a:t>Meet in a flexible but private space, in or out of the office – use one device only</a:t>
            </a:r>
          </a:p>
        </p:txBody>
      </p:sp>
      <p:sp>
        <p:nvSpPr>
          <p:cNvPr id="11" name="TextBox 10">
            <a:extLst>
              <a:ext uri="{FF2B5EF4-FFF2-40B4-BE49-F238E27FC236}">
                <a16:creationId xmlns:a16="http://schemas.microsoft.com/office/drawing/2014/main" id="{36981975-36EE-4786-BDFD-5D899440C9B5}"/>
              </a:ext>
            </a:extLst>
          </p:cNvPr>
          <p:cNvSpPr txBox="1"/>
          <p:nvPr/>
        </p:nvSpPr>
        <p:spPr>
          <a:xfrm>
            <a:off x="8568020" y="4882995"/>
            <a:ext cx="2754917" cy="923330"/>
          </a:xfrm>
          <a:prstGeom prst="rect">
            <a:avLst/>
          </a:prstGeom>
          <a:noFill/>
        </p:spPr>
        <p:txBody>
          <a:bodyPr wrap="square" rtlCol="0">
            <a:spAutoFit/>
          </a:bodyPr>
          <a:lstStyle/>
          <a:p>
            <a:r>
              <a:rPr lang="en-GB" b="1">
                <a:latin typeface="Century Gothic" panose="020B0502020202020204" pitchFamily="34" charset="0"/>
              </a:rPr>
              <a:t>Begin a session</a:t>
            </a:r>
          </a:p>
          <a:p>
            <a:r>
              <a:rPr lang="en-GB">
                <a:latin typeface="Century Gothic" panose="020B0502020202020204" pitchFamily="34" charset="0"/>
              </a:rPr>
              <a:t>Use the button on the welcome page</a:t>
            </a:r>
          </a:p>
        </p:txBody>
      </p:sp>
      <p:grpSp>
        <p:nvGrpSpPr>
          <p:cNvPr id="18" name="Group 17">
            <a:extLst>
              <a:ext uri="{FF2B5EF4-FFF2-40B4-BE49-F238E27FC236}">
                <a16:creationId xmlns:a16="http://schemas.microsoft.com/office/drawing/2014/main" id="{A9854C39-BFAA-4C34-A1D3-1C27A5FBCB20}"/>
              </a:ext>
            </a:extLst>
          </p:cNvPr>
          <p:cNvGrpSpPr/>
          <p:nvPr/>
        </p:nvGrpSpPr>
        <p:grpSpPr>
          <a:xfrm>
            <a:off x="237066" y="2098396"/>
            <a:ext cx="4620612" cy="2500591"/>
            <a:chOff x="237066" y="2098396"/>
            <a:chExt cx="4620612" cy="2500591"/>
          </a:xfrm>
        </p:grpSpPr>
        <p:pic>
          <p:nvPicPr>
            <p:cNvPr id="20" name="Picture 14" descr="A screen shot of a computer monitor&#10;&#10;Description generated with high confidence">
              <a:extLst>
                <a:ext uri="{FF2B5EF4-FFF2-40B4-BE49-F238E27FC236}">
                  <a16:creationId xmlns:a16="http://schemas.microsoft.com/office/drawing/2014/main" id="{9B376C9C-E9F9-4645-99BA-D09BA20C9C90}"/>
                </a:ext>
              </a:extLst>
            </p:cNvPr>
            <p:cNvPicPr>
              <a:picLocks noChangeAspect="1"/>
            </p:cNvPicPr>
            <p:nvPr/>
          </p:nvPicPr>
          <p:blipFill>
            <a:blip r:embed="rId5"/>
            <a:stretch>
              <a:fillRect/>
            </a:stretch>
          </p:blipFill>
          <p:spPr>
            <a:xfrm>
              <a:off x="1507066" y="2098396"/>
              <a:ext cx="2743200" cy="2390274"/>
            </a:xfrm>
            <a:prstGeom prst="rect">
              <a:avLst/>
            </a:prstGeom>
          </p:spPr>
        </p:pic>
        <p:grpSp>
          <p:nvGrpSpPr>
            <p:cNvPr id="24" name="Group 23">
              <a:extLst>
                <a:ext uri="{FF2B5EF4-FFF2-40B4-BE49-F238E27FC236}">
                  <a16:creationId xmlns:a16="http://schemas.microsoft.com/office/drawing/2014/main" id="{384AB048-9F3E-4258-9B01-D934DB48F2FA}"/>
                </a:ext>
              </a:extLst>
            </p:cNvPr>
            <p:cNvGrpSpPr/>
            <p:nvPr/>
          </p:nvGrpSpPr>
          <p:grpSpPr>
            <a:xfrm>
              <a:off x="1670114" y="2246923"/>
              <a:ext cx="2367835" cy="1627262"/>
              <a:chOff x="2753848" y="1586523"/>
              <a:chExt cx="6296367" cy="4480529"/>
            </a:xfrm>
          </p:grpSpPr>
          <p:pic>
            <p:nvPicPr>
              <p:cNvPr id="33" name="Picture 32">
                <a:extLst>
                  <a:ext uri="{FF2B5EF4-FFF2-40B4-BE49-F238E27FC236}">
                    <a16:creationId xmlns:a16="http://schemas.microsoft.com/office/drawing/2014/main" id="{84B25E94-1140-49E2-BAFC-603C1FF6195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041" t="-1" r="18823" b="-2317"/>
              <a:stretch/>
            </p:blipFill>
            <p:spPr>
              <a:xfrm rot="5400000">
                <a:off x="3661767" y="678604"/>
                <a:ext cx="4480529" cy="6296367"/>
              </a:xfrm>
              <a:prstGeom prst="rect">
                <a:avLst/>
              </a:prstGeom>
            </p:spPr>
          </p:pic>
          <p:pic>
            <p:nvPicPr>
              <p:cNvPr id="34" name="Picture 33">
                <a:extLst>
                  <a:ext uri="{FF2B5EF4-FFF2-40B4-BE49-F238E27FC236}">
                    <a16:creationId xmlns:a16="http://schemas.microsoft.com/office/drawing/2014/main" id="{253430D0-963B-4B60-8857-A479BB4CA82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5814" r="6306"/>
              <a:stretch/>
            </p:blipFill>
            <p:spPr>
              <a:xfrm>
                <a:off x="3072384" y="1781666"/>
                <a:ext cx="5791200" cy="4100298"/>
              </a:xfrm>
              <a:prstGeom prst="rect">
                <a:avLst/>
              </a:prstGeom>
            </p:spPr>
          </p:pic>
        </p:grpSp>
        <p:pic>
          <p:nvPicPr>
            <p:cNvPr id="26" name="Picture 17" descr="A flat screen tv sitting in front of a computer&#10;&#10;Description generated with high confidence">
              <a:extLst>
                <a:ext uri="{FF2B5EF4-FFF2-40B4-BE49-F238E27FC236}">
                  <a16:creationId xmlns:a16="http://schemas.microsoft.com/office/drawing/2014/main" id="{ECB5EDD0-7341-485F-9C66-156846601F6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7066" y="3275012"/>
              <a:ext cx="2743200" cy="1323975"/>
            </a:xfrm>
            <a:prstGeom prst="rect">
              <a:avLst/>
            </a:prstGeom>
          </p:spPr>
        </p:pic>
        <p:pic>
          <p:nvPicPr>
            <p:cNvPr id="29" name="Picture 28" descr="A screen shot of a smart phone&#10;&#10;Description automatically generated">
              <a:extLst>
                <a:ext uri="{FF2B5EF4-FFF2-40B4-BE49-F238E27FC236}">
                  <a16:creationId xmlns:a16="http://schemas.microsoft.com/office/drawing/2014/main" id="{E788310D-FBCE-467C-9A8E-3CEDC910392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125" b="39151"/>
            <a:stretch/>
          </p:blipFill>
          <p:spPr>
            <a:xfrm>
              <a:off x="755892" y="3314962"/>
              <a:ext cx="1703885" cy="1090068"/>
            </a:xfrm>
            <a:prstGeom prst="rect">
              <a:avLst/>
            </a:prstGeom>
          </p:spPr>
        </p:pic>
        <p:grpSp>
          <p:nvGrpSpPr>
            <p:cNvPr id="30" name="Group 29">
              <a:extLst>
                <a:ext uri="{FF2B5EF4-FFF2-40B4-BE49-F238E27FC236}">
                  <a16:creationId xmlns:a16="http://schemas.microsoft.com/office/drawing/2014/main" id="{CF8717C2-259C-4F79-ADCA-6885539BC011}"/>
                </a:ext>
              </a:extLst>
            </p:cNvPr>
            <p:cNvGrpSpPr/>
            <p:nvPr/>
          </p:nvGrpSpPr>
          <p:grpSpPr>
            <a:xfrm>
              <a:off x="3077850" y="3339338"/>
              <a:ext cx="1779828" cy="1244685"/>
              <a:chOff x="3342457" y="3302915"/>
              <a:chExt cx="4529880" cy="3057408"/>
            </a:xfrm>
          </p:grpSpPr>
          <p:pic>
            <p:nvPicPr>
              <p:cNvPr id="31" name="Picture 30">
                <a:extLst>
                  <a:ext uri="{FF2B5EF4-FFF2-40B4-BE49-F238E27FC236}">
                    <a16:creationId xmlns:a16="http://schemas.microsoft.com/office/drawing/2014/main" id="{963AC202-9BAA-41B0-998B-46F9B14DFB7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42457" y="3302915"/>
                <a:ext cx="4529880" cy="3057408"/>
              </a:xfrm>
              <a:prstGeom prst="rect">
                <a:avLst/>
              </a:prstGeom>
            </p:spPr>
          </p:pic>
          <p:pic>
            <p:nvPicPr>
              <p:cNvPr id="32" name="Picture 31">
                <a:extLst>
                  <a:ext uri="{FF2B5EF4-FFF2-40B4-BE49-F238E27FC236}">
                    <a16:creationId xmlns:a16="http://schemas.microsoft.com/office/drawing/2014/main" id="{A9CA0B5D-63DE-4757-B66A-F6CD919F7F3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4165" b="11360"/>
              <a:stretch/>
            </p:blipFill>
            <p:spPr>
              <a:xfrm>
                <a:off x="3836784" y="3544942"/>
                <a:ext cx="3595487" cy="2327958"/>
              </a:xfrm>
              <a:prstGeom prst="rect">
                <a:avLst/>
              </a:prstGeom>
            </p:spPr>
          </p:pic>
        </p:grpSp>
      </p:grpSp>
    </p:spTree>
    <p:extLst>
      <p:ext uri="{BB962C8B-B14F-4D97-AF65-F5344CB8AC3E}">
        <p14:creationId xmlns:p14="http://schemas.microsoft.com/office/powerpoint/2010/main" val="2973965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465780" y="1962773"/>
            <a:ext cx="6170583" cy="4339650"/>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entury Gothic" panose="020B0502020202020204" pitchFamily="34" charset="0"/>
                <a:ea typeface="Avenir Book" charset="0"/>
                <a:cs typeface="Avenir Book" charset="0"/>
              </a:rPr>
              <a:t>Watch training videos</a:t>
            </a:r>
          </a:p>
          <a:p>
            <a:pPr marL="342900" indent="-342900">
              <a:buFont typeface="Arial" panose="020B0604020202020204" pitchFamily="34" charset="0"/>
              <a:buChar char="•"/>
            </a:pPr>
            <a:endParaRPr lang="en-GB" sz="2000" dirty="0">
              <a:latin typeface="Century Gothic" panose="020B0502020202020204" pitchFamily="34" charset="0"/>
              <a:ea typeface="Avenir Book" charset="0"/>
              <a:cs typeface="Avenir Book" charset="0"/>
            </a:endParaRPr>
          </a:p>
          <a:p>
            <a:pPr marL="342900" indent="-342900">
              <a:buFont typeface="Arial" panose="020B0604020202020204" pitchFamily="34" charset="0"/>
              <a:buChar char="•"/>
            </a:pPr>
            <a:r>
              <a:rPr lang="en-GB" sz="2000" dirty="0">
                <a:latin typeface="Century Gothic" panose="020B0502020202020204" pitchFamily="34" charset="0"/>
                <a:ea typeface="Avenir Book" charset="0"/>
                <a:cs typeface="Avenir Book" charset="0"/>
              </a:rPr>
              <a:t>Practice a 15 minute GROW session with a colleague using GROW sheets</a:t>
            </a:r>
          </a:p>
          <a:p>
            <a:pPr marL="800100" lvl="1" indent="-342900">
              <a:buFont typeface="Arial" panose="020B0604020202020204" pitchFamily="34" charset="0"/>
              <a:buChar char="•"/>
            </a:pPr>
            <a:r>
              <a:rPr lang="en-GB" sz="2000" dirty="0">
                <a:latin typeface="Century Gothic" panose="020B0502020202020204" pitchFamily="34" charset="0"/>
                <a:ea typeface="Avenir Book" charset="0"/>
                <a:cs typeface="Avenir Book" charset="0"/>
              </a:rPr>
              <a:t>Give each other feedback</a:t>
            </a:r>
          </a:p>
          <a:p>
            <a:pPr marL="342900" indent="-342900">
              <a:buFont typeface="Arial" panose="020B0604020202020204" pitchFamily="34" charset="0"/>
              <a:buChar char="•"/>
            </a:pPr>
            <a:endParaRPr lang="en-GB" sz="2000" dirty="0">
              <a:latin typeface="Century Gothic" panose="020B0502020202020204" pitchFamily="34" charset="0"/>
              <a:ea typeface="Avenir Book" charset="0"/>
              <a:cs typeface="Avenir Book" charset="0"/>
            </a:endParaRPr>
          </a:p>
          <a:p>
            <a:pPr marL="342900" indent="-342900">
              <a:buFont typeface="Arial" panose="020B0604020202020204" pitchFamily="34" charset="0"/>
              <a:buChar char="•"/>
            </a:pPr>
            <a:r>
              <a:rPr lang="en-GB" sz="2000" dirty="0">
                <a:latin typeface="Century Gothic" panose="020B0502020202020204" pitchFamily="34" charset="0"/>
                <a:ea typeface="Avenir Book" charset="0"/>
                <a:cs typeface="Avenir Book" charset="0"/>
              </a:rPr>
              <a:t>Complete your own Blend if not already</a:t>
            </a:r>
          </a:p>
          <a:p>
            <a:pPr marL="342900" indent="-342900">
              <a:buFont typeface="Arial" panose="020B0604020202020204" pitchFamily="34" charset="0"/>
              <a:buChar char="•"/>
            </a:pPr>
            <a:endParaRPr lang="en-GB" sz="2000" dirty="0">
              <a:latin typeface="Century Gothic" panose="020B0502020202020204" pitchFamily="34" charset="0"/>
              <a:ea typeface="Avenir Book" charset="0"/>
              <a:cs typeface="Avenir Book" charset="0"/>
            </a:endParaRPr>
          </a:p>
          <a:p>
            <a:pPr marL="342900" indent="-342900">
              <a:buFont typeface="Arial" panose="020B0604020202020204" pitchFamily="34" charset="0"/>
              <a:buChar char="•"/>
            </a:pPr>
            <a:r>
              <a:rPr lang="en-GB" sz="2000" dirty="0">
                <a:latin typeface="Century Gothic" panose="020B0502020202020204" pitchFamily="34" charset="0"/>
                <a:ea typeface="Avenir Book" charset="0"/>
                <a:cs typeface="Avenir Book" charset="0"/>
              </a:rPr>
              <a:t>Practice pulling together one SMART objective for yourself if not used before</a:t>
            </a:r>
          </a:p>
          <a:p>
            <a:endParaRPr lang="en-GB" sz="2000" dirty="0">
              <a:latin typeface="Century Gothic" panose="020B0502020202020204" pitchFamily="34" charset="0"/>
              <a:ea typeface="Avenir Book" charset="0"/>
              <a:cs typeface="Avenir Book" charset="0"/>
            </a:endParaRPr>
          </a:p>
          <a:p>
            <a:pPr marL="342900" indent="-342900">
              <a:buFont typeface="Arial" panose="020B0604020202020204" pitchFamily="34" charset="0"/>
              <a:buChar char="•"/>
            </a:pPr>
            <a:endParaRPr lang="en-GB" sz="2000" dirty="0">
              <a:latin typeface="Century Gothic" panose="020B0502020202020204" pitchFamily="34" charset="0"/>
              <a:ea typeface="Avenir Book" charset="0"/>
              <a:cs typeface="Avenir Book" charset="0"/>
            </a:endParaRPr>
          </a:p>
          <a:p>
            <a:pPr marL="342900" indent="-342900">
              <a:buFont typeface="Arial" panose="020B0604020202020204" pitchFamily="34" charset="0"/>
              <a:buChar char="•"/>
            </a:pPr>
            <a:endParaRPr lang="en-GB" sz="2000" dirty="0">
              <a:latin typeface="Century Gothic" panose="020B0502020202020204" pitchFamily="34" charset="0"/>
              <a:ea typeface="Avenir Book" charset="0"/>
              <a:cs typeface="Avenir Book" charset="0"/>
            </a:endParaRPr>
          </a:p>
          <a:p>
            <a:pPr marL="342900" indent="-342900">
              <a:buFont typeface="Arial" panose="020B0604020202020204" pitchFamily="34" charset="0"/>
              <a:buChar char="•"/>
            </a:pPr>
            <a:endParaRPr lang="en-GB" sz="1600" dirty="0">
              <a:latin typeface="Century Gothic" panose="020B0502020202020204" pitchFamily="34" charset="0"/>
              <a:ea typeface="Avenir Book" charset="0"/>
              <a:cs typeface="Avenir Book" charset="0"/>
            </a:endParaRPr>
          </a:p>
        </p:txBody>
      </p:sp>
      <p:sp>
        <p:nvSpPr>
          <p:cNvPr id="16" name="TextBox 15">
            <a:extLst>
              <a:ext uri="{FF2B5EF4-FFF2-40B4-BE49-F238E27FC236}">
                <a16:creationId xmlns:a16="http://schemas.microsoft.com/office/drawing/2014/main" id="{DB1B0FB7-7548-0E4F-81CE-61A227AD1C5A}"/>
              </a:ext>
            </a:extLst>
          </p:cNvPr>
          <p:cNvSpPr txBox="1"/>
          <p:nvPr/>
        </p:nvSpPr>
        <p:spPr>
          <a:xfrm>
            <a:off x="918107" y="306402"/>
            <a:ext cx="9352151" cy="737318"/>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Homework</a:t>
            </a:r>
          </a:p>
        </p:txBody>
      </p:sp>
      <p:sp>
        <p:nvSpPr>
          <p:cNvPr id="6" name="Rectangle 5">
            <a:hlinkClick r:id="rId3"/>
            <a:extLst>
              <a:ext uri="{FF2B5EF4-FFF2-40B4-BE49-F238E27FC236}">
                <a16:creationId xmlns:a16="http://schemas.microsoft.com/office/drawing/2014/main" id="{8828296A-0428-4974-A274-41772F0548A8}"/>
              </a:ext>
            </a:extLst>
          </p:cNvPr>
          <p:cNvSpPr/>
          <p:nvPr/>
        </p:nvSpPr>
        <p:spPr>
          <a:xfrm>
            <a:off x="555637" y="2407331"/>
            <a:ext cx="4217261" cy="1938992"/>
          </a:xfrm>
          <a:prstGeom prst="rect">
            <a:avLst/>
          </a:prstGeom>
        </p:spPr>
        <p:txBody>
          <a:bodyPr wrap="square" anchor="t">
            <a:spAutoFit/>
          </a:bodyPr>
          <a:lstStyle/>
          <a:p>
            <a:pPr algn="ctr"/>
            <a:r>
              <a:rPr lang="en-GB" sz="2400" dirty="0">
                <a:solidFill>
                  <a:srgbClr val="36BCDE"/>
                </a:solidFill>
                <a:latin typeface="Century Gothic" panose="020B0502020202020204" pitchFamily="34" charset="0"/>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Conducting a session in </a:t>
            </a:r>
            <a:r>
              <a:rPr lang="en-GB" sz="2400" dirty="0" err="1">
                <a:solidFill>
                  <a:srgbClr val="36BCDE"/>
                </a:solidFill>
                <a:latin typeface="Century Gothic" panose="020B0502020202020204" pitchFamily="34" charset="0"/>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OpenBlend</a:t>
            </a:r>
            <a:endParaRPr lang="en-GB" sz="2400" dirty="0">
              <a:solidFill>
                <a:srgbClr val="36BCDE"/>
              </a:solidFill>
              <a:latin typeface="Century Gothic" panose="020B0502020202020204" pitchFamily="34" charset="0"/>
              <a:ea typeface="Calibri" panose="020F0502020204030204" pitchFamily="34" charset="0"/>
              <a:cs typeface="Times New Roman"/>
              <a:hlinkClick r:id="rId4">
                <a:extLst>
                  <a:ext uri="{A12FA001-AC4F-418D-AE19-62706E023703}">
                    <ahyp:hlinkClr xmlns:ahyp="http://schemas.microsoft.com/office/drawing/2018/hyperlinkcolor" val="tx"/>
                  </a:ext>
                </a:extLst>
              </a:hlinkClick>
            </a:endParaRPr>
          </a:p>
          <a:p>
            <a:pPr algn="ctr"/>
            <a:endParaRPr lang="en-GB" sz="2400" dirty="0">
              <a:solidFill>
                <a:srgbClr val="36BCDE"/>
              </a:solidFill>
              <a:latin typeface="Century Gothic" panose="020B0502020202020204" pitchFamily="34" charset="0"/>
              <a:ea typeface="Calibri" panose="020F0502020204030204" pitchFamily="34" charset="0"/>
              <a:cs typeface="Times New Roman"/>
            </a:endParaRPr>
          </a:p>
          <a:p>
            <a:pPr algn="ctr"/>
            <a:r>
              <a:rPr lang="en-GB" sz="2400" dirty="0">
                <a:solidFill>
                  <a:srgbClr val="36BCDE"/>
                </a:solidFill>
                <a:latin typeface="Century Gothic" panose="020B0502020202020204" pitchFamily="34" charset="0"/>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Navigating the Team Dashboard video</a:t>
            </a:r>
            <a:endParaRPr lang="en-GB" sz="2400" dirty="0">
              <a:solidFill>
                <a:srgbClr val="36BCDE"/>
              </a:solidFill>
              <a:latin typeface="Century Gothic" panose="020B0502020202020204" pitchFamily="34" charset="0"/>
              <a:cs typeface="Times New Roman"/>
            </a:endParaRPr>
          </a:p>
        </p:txBody>
      </p:sp>
    </p:spTree>
    <p:extLst>
      <p:ext uri="{BB962C8B-B14F-4D97-AF65-F5344CB8AC3E}">
        <p14:creationId xmlns:p14="http://schemas.microsoft.com/office/powerpoint/2010/main" val="39293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839ADC-89FA-AE4E-A614-A6512286E68D}"/>
              </a:ext>
            </a:extLst>
          </p:cNvPr>
          <p:cNvSpPr txBox="1"/>
          <p:nvPr/>
        </p:nvSpPr>
        <p:spPr>
          <a:xfrm>
            <a:off x="948467" y="1735608"/>
            <a:ext cx="7882258" cy="707886"/>
          </a:xfrm>
          <a:prstGeom prst="rect">
            <a:avLst/>
          </a:prstGeom>
          <a:noFill/>
        </p:spPr>
        <p:txBody>
          <a:bodyPr wrap="square" rtlCol="0">
            <a:spAutoFit/>
          </a:bodyPr>
          <a:lstStyle/>
          <a:p>
            <a:r>
              <a:rPr lang="en-US" sz="2000" dirty="0">
                <a:latin typeface="Century Gothic" panose="020B0502020202020204" pitchFamily="34" charset="0"/>
                <a:ea typeface="Avenir Light" charset="0"/>
                <a:cs typeface="Avenir Light" charset="0"/>
              </a:rPr>
              <a:t>Demands on you as </a:t>
            </a:r>
            <a:r>
              <a:rPr lang="en-US" sz="2000" dirty="0">
                <a:solidFill>
                  <a:srgbClr val="36BCDE"/>
                </a:solidFill>
                <a:latin typeface="Century Gothic" panose="020B0502020202020204" pitchFamily="34" charset="0"/>
                <a:cs typeface="Arial"/>
              </a:rPr>
              <a:t>people manager </a:t>
            </a:r>
            <a:r>
              <a:rPr lang="en-US" sz="2000" dirty="0">
                <a:latin typeface="Century Gothic" panose="020B0502020202020204" pitchFamily="34" charset="0"/>
                <a:ea typeface="Avenir Light" charset="0"/>
                <a:cs typeface="Avenir Light" charset="0"/>
              </a:rPr>
              <a:t>greater than ever</a:t>
            </a:r>
          </a:p>
          <a:p>
            <a:endParaRPr lang="en-US" sz="2000" dirty="0">
              <a:solidFill>
                <a:schemeClr val="bg1"/>
              </a:solidFill>
              <a:latin typeface="Century Gothic" panose="020B0502020202020204" pitchFamily="34" charset="0"/>
              <a:ea typeface="Avenir Light" charset="0"/>
              <a:cs typeface="Avenir Light" charset="0"/>
            </a:endParaRPr>
          </a:p>
        </p:txBody>
      </p:sp>
      <p:pic>
        <p:nvPicPr>
          <p:cNvPr id="6" name="Graphic 5" descr="Man">
            <a:extLst>
              <a:ext uri="{FF2B5EF4-FFF2-40B4-BE49-F238E27FC236}">
                <a16:creationId xmlns:a16="http://schemas.microsoft.com/office/drawing/2014/main" id="{3B249804-C658-40C5-AECC-E979A13284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6836" y="3059047"/>
            <a:ext cx="2079136" cy="2079136"/>
          </a:xfrm>
          <a:prstGeom prst="rect">
            <a:avLst/>
          </a:prstGeom>
        </p:spPr>
      </p:pic>
      <p:pic>
        <p:nvPicPr>
          <p:cNvPr id="8" name="Graphic 7" descr="Gears">
            <a:extLst>
              <a:ext uri="{FF2B5EF4-FFF2-40B4-BE49-F238E27FC236}">
                <a16:creationId xmlns:a16="http://schemas.microsoft.com/office/drawing/2014/main" id="{1F366FC5-E4A2-44B3-8BA4-C054BB4A65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3731" y="2397327"/>
            <a:ext cx="904482" cy="904482"/>
          </a:xfrm>
          <a:prstGeom prst="rect">
            <a:avLst/>
          </a:prstGeom>
        </p:spPr>
      </p:pic>
      <p:pic>
        <p:nvPicPr>
          <p:cNvPr id="13" name="Graphic 12" descr="Chat">
            <a:extLst>
              <a:ext uri="{FF2B5EF4-FFF2-40B4-BE49-F238E27FC236}">
                <a16:creationId xmlns:a16="http://schemas.microsoft.com/office/drawing/2014/main" id="{72308AE1-0391-4620-B90A-3AE892EFA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6320" y="2213101"/>
            <a:ext cx="1034029" cy="1034029"/>
          </a:xfrm>
          <a:prstGeom prst="rect">
            <a:avLst/>
          </a:prstGeom>
        </p:spPr>
      </p:pic>
      <p:sp>
        <p:nvSpPr>
          <p:cNvPr id="2" name="Text Placeholder 1">
            <a:extLst>
              <a:ext uri="{FF2B5EF4-FFF2-40B4-BE49-F238E27FC236}">
                <a16:creationId xmlns:a16="http://schemas.microsoft.com/office/drawing/2014/main" id="{9669B73A-A655-1342-BFE7-974B8FDCB348}"/>
              </a:ext>
            </a:extLst>
          </p:cNvPr>
          <p:cNvSpPr>
            <a:spLocks noGrp="1"/>
          </p:cNvSpPr>
          <p:nvPr>
            <p:ph type="body" sz="quarter" idx="10"/>
          </p:nvPr>
        </p:nvSpPr>
        <p:spPr/>
        <p:txBody>
          <a:bodyPr/>
          <a:lstStyle/>
          <a:p>
            <a:r>
              <a:rPr lang="en-US" dirty="0"/>
              <a:t>You as people managers</a:t>
            </a:r>
          </a:p>
        </p:txBody>
      </p:sp>
      <p:sp>
        <p:nvSpPr>
          <p:cNvPr id="10" name="TextBox 9">
            <a:extLst>
              <a:ext uri="{FF2B5EF4-FFF2-40B4-BE49-F238E27FC236}">
                <a16:creationId xmlns:a16="http://schemas.microsoft.com/office/drawing/2014/main" id="{7CC9083D-9DBB-0C49-A624-9BF0DC9507BA}"/>
              </a:ext>
            </a:extLst>
          </p:cNvPr>
          <p:cNvSpPr txBox="1"/>
          <p:nvPr/>
        </p:nvSpPr>
        <p:spPr>
          <a:xfrm>
            <a:off x="948467" y="2725198"/>
            <a:ext cx="8693834" cy="2246769"/>
          </a:xfrm>
          <a:prstGeom prst="rect">
            <a:avLst/>
          </a:prstGeom>
          <a:noFill/>
        </p:spPr>
        <p:txBody>
          <a:bodyPr wrap="square" rtlCol="0">
            <a:spAutoFit/>
          </a:bodyPr>
          <a:lstStyle/>
          <a:p>
            <a:r>
              <a:rPr lang="en-US" sz="2000" dirty="0">
                <a:latin typeface="Century Gothic" panose="020B0502020202020204" pitchFamily="34" charset="0"/>
              </a:rPr>
              <a:t>A </a:t>
            </a:r>
            <a:r>
              <a:rPr lang="en-US" sz="2000" b="1" dirty="0">
                <a:solidFill>
                  <a:srgbClr val="36BCDE"/>
                </a:solidFill>
                <a:latin typeface="Century Gothic" panose="020B0502020202020204" pitchFamily="34" charset="0"/>
              </a:rPr>
              <a:t>people </a:t>
            </a:r>
            <a:r>
              <a:rPr lang="en-US" sz="2000" b="1" dirty="0" err="1">
                <a:solidFill>
                  <a:srgbClr val="36BCDE"/>
                </a:solidFill>
                <a:latin typeface="Century Gothic" panose="020B0502020202020204" pitchFamily="34" charset="0"/>
              </a:rPr>
              <a:t>centred</a:t>
            </a:r>
            <a:r>
              <a:rPr lang="en-US" sz="2000" b="1" dirty="0">
                <a:solidFill>
                  <a:srgbClr val="36BCDE"/>
                </a:solidFill>
                <a:latin typeface="Century Gothic" panose="020B0502020202020204" pitchFamily="34" charset="0"/>
              </a:rPr>
              <a:t> approach </a:t>
            </a:r>
          </a:p>
          <a:p>
            <a:r>
              <a:rPr lang="en-US" sz="2000" dirty="0">
                <a:latin typeface="Century Gothic" panose="020B0502020202020204" pitchFamily="34" charset="0"/>
              </a:rPr>
              <a:t>enables you to:</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acknowledges each person as an individual</a:t>
            </a:r>
          </a:p>
          <a:p>
            <a:pPr marL="342900" indent="-342900">
              <a:buFont typeface="Arial" panose="020B0604020202020204" pitchFamily="34" charset="0"/>
              <a:buChar char="•"/>
            </a:pPr>
            <a:r>
              <a:rPr lang="en-US" sz="2000" dirty="0">
                <a:latin typeface="Century Gothic" panose="020B0502020202020204" pitchFamily="34" charset="0"/>
              </a:rPr>
              <a:t>take time to understand their different drivers</a:t>
            </a:r>
          </a:p>
          <a:p>
            <a:pPr marL="342900" indent="-342900">
              <a:buFont typeface="Arial" panose="020B0604020202020204" pitchFamily="34" charset="0"/>
              <a:buChar char="•"/>
            </a:pPr>
            <a:r>
              <a:rPr lang="en-US" sz="2000" dirty="0">
                <a:latin typeface="Century Gothic" panose="020B0502020202020204" pitchFamily="34" charset="0"/>
              </a:rPr>
              <a:t>give them the type and level of support needed to reach their potential</a:t>
            </a:r>
            <a:endParaRPr lang="en-US" sz="2000" dirty="0"/>
          </a:p>
        </p:txBody>
      </p:sp>
      <p:pic>
        <p:nvPicPr>
          <p:cNvPr id="11" name="Graphic 10" descr="Man">
            <a:extLst>
              <a:ext uri="{FF2B5EF4-FFF2-40B4-BE49-F238E27FC236}">
                <a16:creationId xmlns:a16="http://schemas.microsoft.com/office/drawing/2014/main" id="{59A83A4A-3BEB-7E45-AD36-5F7501E3E9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9411" y="3165003"/>
            <a:ext cx="2079135" cy="2079135"/>
          </a:xfrm>
          <a:prstGeom prst="rect">
            <a:avLst/>
          </a:prstGeom>
        </p:spPr>
      </p:pic>
    </p:spTree>
    <p:extLst>
      <p:ext uri="{BB962C8B-B14F-4D97-AF65-F5344CB8AC3E}">
        <p14:creationId xmlns:p14="http://schemas.microsoft.com/office/powerpoint/2010/main" val="144160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190D0F-B3D8-47C2-96FA-279E5D0AE106}"/>
              </a:ext>
            </a:extLst>
          </p:cNvPr>
          <p:cNvSpPr txBox="1"/>
          <p:nvPr/>
        </p:nvSpPr>
        <p:spPr>
          <a:xfrm>
            <a:off x="664308" y="3951661"/>
            <a:ext cx="3051650" cy="2308324"/>
          </a:xfrm>
          <a:prstGeom prst="rect">
            <a:avLst/>
          </a:prstGeom>
          <a:noFill/>
        </p:spPr>
        <p:txBody>
          <a:bodyPr wrap="square" rtlCol="0" anchor="t">
            <a:spAutoFit/>
          </a:bodyPr>
          <a:lstStyle/>
          <a:p>
            <a:pPr algn="ctr"/>
            <a:r>
              <a:rPr lang="en-US" sz="2400" dirty="0">
                <a:latin typeface="Century Gothic" panose="020B0502020202020204" pitchFamily="34" charset="0"/>
                <a:ea typeface="+mn-lt"/>
                <a:cs typeface="+mn-lt"/>
              </a:rPr>
              <a:t>A unique </a:t>
            </a:r>
            <a:endParaRPr lang="en-US" dirty="0">
              <a:latin typeface="Century Gothic" panose="020B0502020202020204" pitchFamily="34" charset="0"/>
            </a:endParaRPr>
          </a:p>
          <a:p>
            <a:pPr algn="ctr"/>
            <a:r>
              <a:rPr lang="en-US" sz="2400" b="1" dirty="0">
                <a:latin typeface="Century Gothic" panose="020B0502020202020204" pitchFamily="34" charset="0"/>
                <a:ea typeface="+mn-lt"/>
                <a:cs typeface="+mn-lt"/>
              </a:rPr>
              <a:t>people-</a:t>
            </a:r>
            <a:r>
              <a:rPr lang="en-US" sz="2400" b="1" dirty="0" err="1">
                <a:latin typeface="Century Gothic" panose="020B0502020202020204" pitchFamily="34" charset="0"/>
                <a:ea typeface="+mn-lt"/>
                <a:cs typeface="+mn-lt"/>
              </a:rPr>
              <a:t>centred</a:t>
            </a:r>
            <a:r>
              <a:rPr lang="en-US" sz="2400" b="1" dirty="0">
                <a:latin typeface="Century Gothic" panose="020B0502020202020204" pitchFamily="34" charset="0"/>
                <a:ea typeface="+mn-lt"/>
                <a:cs typeface="+mn-lt"/>
              </a:rPr>
              <a:t> </a:t>
            </a:r>
            <a:r>
              <a:rPr lang="en-US" sz="2400" dirty="0">
                <a:latin typeface="Century Gothic" panose="020B0502020202020204" pitchFamily="34" charset="0"/>
                <a:ea typeface="+mn-lt"/>
                <a:cs typeface="+mn-lt"/>
              </a:rPr>
              <a:t>performance tool with coaching frameworks</a:t>
            </a:r>
            <a:endParaRPr lang="en-US" dirty="0">
              <a:latin typeface="Century Gothic" panose="020B0502020202020204" pitchFamily="34" charset="0"/>
            </a:endParaRPr>
          </a:p>
          <a:p>
            <a:pPr algn="ctr"/>
            <a:endParaRPr lang="en-US" sz="2400" dirty="0">
              <a:latin typeface="Century Gothic" panose="020B0502020202020204" pitchFamily="34" charset="0"/>
              <a:ea typeface="Avenir Light" charset="0"/>
              <a:cs typeface="Avenir Light" charset="0"/>
            </a:endParaRPr>
          </a:p>
        </p:txBody>
      </p:sp>
      <p:sp>
        <p:nvSpPr>
          <p:cNvPr id="6" name="TextBox 5">
            <a:extLst>
              <a:ext uri="{FF2B5EF4-FFF2-40B4-BE49-F238E27FC236}">
                <a16:creationId xmlns:a16="http://schemas.microsoft.com/office/drawing/2014/main" id="{A7375608-9739-4DB5-817F-917595247533}"/>
              </a:ext>
            </a:extLst>
          </p:cNvPr>
          <p:cNvSpPr txBox="1"/>
          <p:nvPr/>
        </p:nvSpPr>
        <p:spPr>
          <a:xfrm>
            <a:off x="4927248" y="3954505"/>
            <a:ext cx="2929128" cy="1938992"/>
          </a:xfrm>
          <a:prstGeom prst="rect">
            <a:avLst/>
          </a:prstGeom>
          <a:noFill/>
        </p:spPr>
        <p:txBody>
          <a:bodyPr wrap="square" rtlCol="0" anchor="t">
            <a:spAutoFit/>
          </a:bodyPr>
          <a:lstStyle/>
          <a:p>
            <a:pPr algn="ctr"/>
            <a:r>
              <a:rPr lang="en-US" sz="2400">
                <a:latin typeface="Century Gothic" panose="020B0502020202020204" pitchFamily="34" charset="0"/>
                <a:ea typeface="Avenir Light" charset="0"/>
                <a:cs typeface="Avenir Light" charset="0"/>
              </a:rPr>
              <a:t>Supporting </a:t>
            </a:r>
            <a:r>
              <a:rPr lang="en-US" sz="2400" u="sng">
                <a:latin typeface="Century Gothic" panose="020B0502020202020204" pitchFamily="34" charset="0"/>
                <a:ea typeface="Avenir Light" charset="0"/>
                <a:cs typeface="Avenir Light" charset="0"/>
              </a:rPr>
              <a:t>all</a:t>
            </a:r>
            <a:r>
              <a:rPr lang="en-US" sz="2400">
                <a:latin typeface="Century Gothic" panose="020B0502020202020204" pitchFamily="34" charset="0"/>
                <a:ea typeface="Avenir Light" charset="0"/>
                <a:cs typeface="Avenir Light" charset="0"/>
              </a:rPr>
              <a:t> aspects of an individual to perform at their best</a:t>
            </a:r>
          </a:p>
        </p:txBody>
      </p:sp>
      <p:sp>
        <p:nvSpPr>
          <p:cNvPr id="8" name="TextBox 7">
            <a:extLst>
              <a:ext uri="{FF2B5EF4-FFF2-40B4-BE49-F238E27FC236}">
                <a16:creationId xmlns:a16="http://schemas.microsoft.com/office/drawing/2014/main" id="{13565FB6-1179-4297-A7BD-273145480A6F}"/>
              </a:ext>
            </a:extLst>
          </p:cNvPr>
          <p:cNvSpPr txBox="1"/>
          <p:nvPr/>
        </p:nvSpPr>
        <p:spPr>
          <a:xfrm>
            <a:off x="8573131" y="3951661"/>
            <a:ext cx="2675277" cy="1569660"/>
          </a:xfrm>
          <a:prstGeom prst="rect">
            <a:avLst/>
          </a:prstGeom>
          <a:noFill/>
        </p:spPr>
        <p:txBody>
          <a:bodyPr wrap="square" rtlCol="0" anchor="t">
            <a:spAutoFit/>
          </a:bodyPr>
          <a:lstStyle/>
          <a:p>
            <a:pPr algn="ctr"/>
            <a:r>
              <a:rPr lang="en-US" sz="2400">
                <a:latin typeface="Century Gothic" panose="020B0502020202020204" pitchFamily="34" charset="0"/>
                <a:ea typeface="Avenir Medium" charset="0"/>
                <a:cs typeface="Avenir Medium" charset="0"/>
              </a:rPr>
              <a:t>Develop manager coaching capability</a:t>
            </a:r>
            <a:endParaRPr lang="en-US">
              <a:latin typeface="Century Gothic" panose="020B0502020202020204" pitchFamily="34" charset="0"/>
              <a:ea typeface="Avenir Light" charset="0"/>
              <a:cs typeface="Avenir Light" charset="0"/>
            </a:endParaRPr>
          </a:p>
        </p:txBody>
      </p:sp>
      <p:grpSp>
        <p:nvGrpSpPr>
          <p:cNvPr id="13" name="Group 12">
            <a:extLst>
              <a:ext uri="{FF2B5EF4-FFF2-40B4-BE49-F238E27FC236}">
                <a16:creationId xmlns:a16="http://schemas.microsoft.com/office/drawing/2014/main" id="{CA9F6113-38EF-4369-8A18-917E46EF3CE0}"/>
              </a:ext>
            </a:extLst>
          </p:cNvPr>
          <p:cNvGrpSpPr/>
          <p:nvPr/>
        </p:nvGrpSpPr>
        <p:grpSpPr>
          <a:xfrm>
            <a:off x="1346884" y="2076313"/>
            <a:ext cx="1934283" cy="1441041"/>
            <a:chOff x="1132308" y="2851729"/>
            <a:chExt cx="1934283" cy="1441041"/>
          </a:xfrm>
        </p:grpSpPr>
        <p:pic>
          <p:nvPicPr>
            <p:cNvPr id="10" name="Picture 9">
              <a:extLst>
                <a:ext uri="{FF2B5EF4-FFF2-40B4-BE49-F238E27FC236}">
                  <a16:creationId xmlns:a16="http://schemas.microsoft.com/office/drawing/2014/main" id="{0491CFC9-5EBB-4F01-BD0D-07BDA775C5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2308" y="2851729"/>
              <a:ext cx="1934283" cy="1441041"/>
            </a:xfrm>
            <a:prstGeom prst="rect">
              <a:avLst/>
            </a:prstGeom>
          </p:spPr>
        </p:pic>
        <p:sp>
          <p:nvSpPr>
            <p:cNvPr id="11" name="Rounded Rectangle 8">
              <a:extLst>
                <a:ext uri="{FF2B5EF4-FFF2-40B4-BE49-F238E27FC236}">
                  <a16:creationId xmlns:a16="http://schemas.microsoft.com/office/drawing/2014/main" id="{7F744A83-4204-4621-9A85-1A63F8E6F37D}"/>
                </a:ext>
              </a:extLst>
            </p:cNvPr>
            <p:cNvSpPr/>
            <p:nvPr/>
          </p:nvSpPr>
          <p:spPr>
            <a:xfrm>
              <a:off x="1455821" y="3399143"/>
              <a:ext cx="718505" cy="721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Rounded Rectangle 9">
              <a:extLst>
                <a:ext uri="{FF2B5EF4-FFF2-40B4-BE49-F238E27FC236}">
                  <a16:creationId xmlns:a16="http://schemas.microsoft.com/office/drawing/2014/main" id="{B1A02DE2-C6B6-4701-ADCD-823CDE63F666}"/>
                </a:ext>
              </a:extLst>
            </p:cNvPr>
            <p:cNvSpPr/>
            <p:nvPr/>
          </p:nvSpPr>
          <p:spPr>
            <a:xfrm>
              <a:off x="1455821" y="3578488"/>
              <a:ext cx="718505" cy="721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pic>
        <p:nvPicPr>
          <p:cNvPr id="15" name="Picture 14">
            <a:extLst>
              <a:ext uri="{FF2B5EF4-FFF2-40B4-BE49-F238E27FC236}">
                <a16:creationId xmlns:a16="http://schemas.microsoft.com/office/drawing/2014/main" id="{97EAF0D0-D99E-4B52-BFE8-87233B328A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0233" y="1897872"/>
            <a:ext cx="1441075" cy="1451710"/>
          </a:xfrm>
          <a:prstGeom prst="rect">
            <a:avLst/>
          </a:prstGeom>
        </p:spPr>
      </p:pic>
      <p:pic>
        <p:nvPicPr>
          <p:cNvPr id="17" name="Picture 16">
            <a:extLst>
              <a:ext uri="{FF2B5EF4-FFF2-40B4-BE49-F238E27FC236}">
                <a16:creationId xmlns:a16="http://schemas.microsoft.com/office/drawing/2014/main" id="{9B316F5C-FC07-4950-BB65-D1D45075C65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90781" y="1897872"/>
            <a:ext cx="1489837" cy="1552966"/>
          </a:xfrm>
          <a:prstGeom prst="rect">
            <a:avLst/>
          </a:prstGeom>
        </p:spPr>
      </p:pic>
      <p:sp>
        <p:nvSpPr>
          <p:cNvPr id="24" name="Text Placeholder 23">
            <a:extLst>
              <a:ext uri="{FF2B5EF4-FFF2-40B4-BE49-F238E27FC236}">
                <a16:creationId xmlns:a16="http://schemas.microsoft.com/office/drawing/2014/main" id="{8D9AA792-F6BB-47A6-8261-4A9D8F0421F8}"/>
              </a:ext>
            </a:extLst>
          </p:cNvPr>
          <p:cNvSpPr>
            <a:spLocks noGrp="1"/>
          </p:cNvSpPr>
          <p:nvPr>
            <p:ph type="body" sz="quarter" idx="10"/>
          </p:nvPr>
        </p:nvSpPr>
        <p:spPr/>
        <p:txBody>
          <a:bodyPr vert="horz" lIns="91440" tIns="45720" rIns="91440" bIns="45720" rtlCol="0" anchor="t">
            <a:noAutofit/>
          </a:bodyPr>
          <a:lstStyle/>
          <a:p>
            <a:r>
              <a:rPr lang="en-US" dirty="0" err="1">
                <a:latin typeface="Century Gothic" panose="020B0502020202020204" pitchFamily="34" charset="0"/>
              </a:rPr>
              <a:t>OpenBlend</a:t>
            </a:r>
            <a:endParaRPr lang="en-US" dirty="0">
              <a:latin typeface="Century Gothic" panose="020B0502020202020204" pitchFamily="34" charset="0"/>
            </a:endParaRPr>
          </a:p>
        </p:txBody>
      </p:sp>
    </p:spTree>
    <p:extLst>
      <p:ext uri="{BB962C8B-B14F-4D97-AF65-F5344CB8AC3E}">
        <p14:creationId xmlns:p14="http://schemas.microsoft.com/office/powerpoint/2010/main" val="244319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ACF9819-FDD1-4148-B58D-6A22DAE50615}"/>
              </a:ext>
            </a:extLst>
          </p:cNvPr>
          <p:cNvGraphicFramePr/>
          <p:nvPr>
            <p:extLst>
              <p:ext uri="{D42A27DB-BD31-4B8C-83A1-F6EECF244321}">
                <p14:modId xmlns:p14="http://schemas.microsoft.com/office/powerpoint/2010/main" val="520861679"/>
              </p:ext>
            </p:extLst>
          </p:nvPr>
        </p:nvGraphicFramePr>
        <p:xfrm>
          <a:off x="411087" y="320257"/>
          <a:ext cx="11011877" cy="673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E378A80-27EF-3340-A94D-AB300D836AB7}"/>
              </a:ext>
            </a:extLst>
          </p:cNvPr>
          <p:cNvSpPr txBox="1"/>
          <p:nvPr/>
        </p:nvSpPr>
        <p:spPr>
          <a:xfrm>
            <a:off x="1423799" y="320257"/>
            <a:ext cx="7382850" cy="737318"/>
          </a:xfrm>
          <a:prstGeom prst="rect">
            <a:avLst/>
          </a:prstGeom>
          <a:noFill/>
        </p:spPr>
        <p:txBody>
          <a:bodyPr wrap="square" rtlCol="0">
            <a:spAutoFit/>
          </a:bodyPr>
          <a:lstStyle/>
          <a:p>
            <a:pPr>
              <a:lnSpc>
                <a:spcPct val="150000"/>
              </a:lnSpc>
            </a:pPr>
            <a:r>
              <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What you will get from </a:t>
            </a:r>
            <a:r>
              <a:rPr lang="en-ID" sz="3200" dirty="0" err="1">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rPr>
              <a:t>OpenBlend</a:t>
            </a:r>
            <a:endParaRPr lang="en-ID" sz="3200" dirty="0">
              <a:solidFill>
                <a:schemeClr val="tx1">
                  <a:lumMod val="75000"/>
                  <a:lumOff val="25000"/>
                </a:schemeClr>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20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49338F0-A3B6-4CBD-95EF-788F76E146CD}"/>
                                            </p:graphicEl>
                                          </p:spTgt>
                                        </p:tgtEl>
                                        <p:attrNameLst>
                                          <p:attrName>style.visibility</p:attrName>
                                        </p:attrNameLst>
                                      </p:cBhvr>
                                      <p:to>
                                        <p:strVal val="visible"/>
                                      </p:to>
                                    </p:set>
                                    <p:animEffect transition="in" filter="fade">
                                      <p:cBhvr>
                                        <p:cTn id="7" dur="500"/>
                                        <p:tgtEl>
                                          <p:spTgt spid="2">
                                            <p:graphicEl>
                                              <a:dgm id="{949338F0-A3B6-4CBD-95EF-788F76E146C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0216FBFD-8978-4F48-9157-AF4FF0E83E46}"/>
                                            </p:graphicEl>
                                          </p:spTgt>
                                        </p:tgtEl>
                                        <p:attrNameLst>
                                          <p:attrName>style.visibility</p:attrName>
                                        </p:attrNameLst>
                                      </p:cBhvr>
                                      <p:to>
                                        <p:strVal val="visible"/>
                                      </p:to>
                                    </p:set>
                                    <p:animEffect transition="in" filter="fade">
                                      <p:cBhvr>
                                        <p:cTn id="10" dur="500"/>
                                        <p:tgtEl>
                                          <p:spTgt spid="2">
                                            <p:graphicEl>
                                              <a:dgm id="{0216FBFD-8978-4F48-9157-AF4FF0E83E4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2BC310F6-67F9-40AC-BB89-A2BE165605AA}"/>
                                            </p:graphicEl>
                                          </p:spTgt>
                                        </p:tgtEl>
                                        <p:attrNameLst>
                                          <p:attrName>style.visibility</p:attrName>
                                        </p:attrNameLst>
                                      </p:cBhvr>
                                      <p:to>
                                        <p:strVal val="visible"/>
                                      </p:to>
                                    </p:set>
                                    <p:animEffect transition="in" filter="fade">
                                      <p:cBhvr>
                                        <p:cTn id="15" dur="500"/>
                                        <p:tgtEl>
                                          <p:spTgt spid="2">
                                            <p:graphicEl>
                                              <a:dgm id="{2BC310F6-67F9-40AC-BB89-A2BE165605A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B5711764-2962-4947-B361-D6EE9F8F0C6B}"/>
                                            </p:graphicEl>
                                          </p:spTgt>
                                        </p:tgtEl>
                                        <p:attrNameLst>
                                          <p:attrName>style.visibility</p:attrName>
                                        </p:attrNameLst>
                                      </p:cBhvr>
                                      <p:to>
                                        <p:strVal val="visible"/>
                                      </p:to>
                                    </p:set>
                                    <p:animEffect transition="in" filter="fade">
                                      <p:cBhvr>
                                        <p:cTn id="18" dur="500"/>
                                        <p:tgtEl>
                                          <p:spTgt spid="2">
                                            <p:graphicEl>
                                              <a:dgm id="{B5711764-2962-4947-B361-D6EE9F8F0C6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323C22FE-E697-413C-95A7-A36831D242B3}"/>
                                            </p:graphicEl>
                                          </p:spTgt>
                                        </p:tgtEl>
                                        <p:attrNameLst>
                                          <p:attrName>style.visibility</p:attrName>
                                        </p:attrNameLst>
                                      </p:cBhvr>
                                      <p:to>
                                        <p:strVal val="visible"/>
                                      </p:to>
                                    </p:set>
                                    <p:animEffect transition="in" filter="fade">
                                      <p:cBhvr>
                                        <p:cTn id="23" dur="500"/>
                                        <p:tgtEl>
                                          <p:spTgt spid="2">
                                            <p:graphicEl>
                                              <a:dgm id="{323C22FE-E697-413C-95A7-A36831D242B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8E26C632-7D62-43F5-8895-96287CFBC27D}"/>
                                            </p:graphicEl>
                                          </p:spTgt>
                                        </p:tgtEl>
                                        <p:attrNameLst>
                                          <p:attrName>style.visibility</p:attrName>
                                        </p:attrNameLst>
                                      </p:cBhvr>
                                      <p:to>
                                        <p:strVal val="visible"/>
                                      </p:to>
                                    </p:set>
                                    <p:animEffect transition="in" filter="fade">
                                      <p:cBhvr>
                                        <p:cTn id="26" dur="500"/>
                                        <p:tgtEl>
                                          <p:spTgt spid="2">
                                            <p:graphicEl>
                                              <a:dgm id="{8E26C632-7D62-43F5-8895-96287CFBC27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3647F38A-23A3-4A88-B291-99C3498CFF94}"/>
                                            </p:graphicEl>
                                          </p:spTgt>
                                        </p:tgtEl>
                                        <p:attrNameLst>
                                          <p:attrName>style.visibility</p:attrName>
                                        </p:attrNameLst>
                                      </p:cBhvr>
                                      <p:to>
                                        <p:strVal val="visible"/>
                                      </p:to>
                                    </p:set>
                                    <p:animEffect transition="in" filter="fade">
                                      <p:cBhvr>
                                        <p:cTn id="31" dur="500"/>
                                        <p:tgtEl>
                                          <p:spTgt spid="2">
                                            <p:graphicEl>
                                              <a:dgm id="{3647F38A-23A3-4A88-B291-99C3498CFF9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6392B232-17BB-4301-BFCC-358CB77F5362}"/>
                                            </p:graphicEl>
                                          </p:spTgt>
                                        </p:tgtEl>
                                        <p:attrNameLst>
                                          <p:attrName>style.visibility</p:attrName>
                                        </p:attrNameLst>
                                      </p:cBhvr>
                                      <p:to>
                                        <p:strVal val="visible"/>
                                      </p:to>
                                    </p:set>
                                    <p:animEffect transition="in" filter="fade">
                                      <p:cBhvr>
                                        <p:cTn id="34" dur="500"/>
                                        <p:tgtEl>
                                          <p:spTgt spid="2">
                                            <p:graphicEl>
                                              <a:dgm id="{6392B232-17BB-4301-BFCC-358CB77F53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C6E2D8-67DF-4A47-8732-FE356AE6B03F}"/>
              </a:ext>
            </a:extLst>
          </p:cNvPr>
          <p:cNvSpPr txBox="1"/>
          <p:nvPr/>
        </p:nvSpPr>
        <p:spPr>
          <a:xfrm>
            <a:off x="2921223" y="2934932"/>
            <a:ext cx="6349553" cy="737318"/>
          </a:xfrm>
          <a:prstGeom prst="rect">
            <a:avLst/>
          </a:prstGeom>
          <a:noFill/>
        </p:spPr>
        <p:txBody>
          <a:bodyPr wrap="square" rtlCol="0">
            <a:spAutoFit/>
          </a:bodyPr>
          <a:lstStyle/>
          <a:p>
            <a:pPr algn="ctr">
              <a:lnSpc>
                <a:spcPct val="150000"/>
              </a:lnSpc>
            </a:pPr>
            <a:r>
              <a:rPr lang="en-ID" sz="3200" dirty="0">
                <a:latin typeface="Century Gothic" panose="020B0502020202020204" pitchFamily="34" charset="0"/>
                <a:ea typeface="Lato" panose="020F0502020204030203" pitchFamily="34" charset="0"/>
                <a:cs typeface="Lato" panose="020F0502020204030203" pitchFamily="34" charset="0"/>
              </a:rPr>
              <a:t>A coaching mindset</a:t>
            </a:r>
          </a:p>
        </p:txBody>
      </p:sp>
    </p:spTree>
    <p:extLst>
      <p:ext uri="{BB962C8B-B14F-4D97-AF65-F5344CB8AC3E}">
        <p14:creationId xmlns:p14="http://schemas.microsoft.com/office/powerpoint/2010/main" val="258924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23FCD-A2CA-024A-B97E-5D048D6CF5E7}"/>
              </a:ext>
            </a:extLst>
          </p:cNvPr>
          <p:cNvSpPr txBox="1"/>
          <p:nvPr/>
        </p:nvSpPr>
        <p:spPr>
          <a:xfrm>
            <a:off x="11663082" y="6517341"/>
            <a:ext cx="184731" cy="369332"/>
          </a:xfrm>
          <a:prstGeom prst="rect">
            <a:avLst/>
          </a:prstGeom>
          <a:noFill/>
        </p:spPr>
        <p:txBody>
          <a:bodyPr wrap="none" rtlCol="0">
            <a:spAutoFit/>
          </a:bodyPr>
          <a:lstStyle/>
          <a:p>
            <a:endParaRPr lang="en-US">
              <a:latin typeface="Century Gothic" panose="020B0502020202020204" pitchFamily="34" charset="0"/>
            </a:endParaRPr>
          </a:p>
        </p:txBody>
      </p:sp>
      <p:sp>
        <p:nvSpPr>
          <p:cNvPr id="10" name="Content Placeholder 2">
            <a:extLst>
              <a:ext uri="{FF2B5EF4-FFF2-40B4-BE49-F238E27FC236}">
                <a16:creationId xmlns:a16="http://schemas.microsoft.com/office/drawing/2014/main" id="{F4366062-242D-0B4F-8983-AADBF0349BE1}"/>
              </a:ext>
            </a:extLst>
          </p:cNvPr>
          <p:cNvSpPr txBox="1">
            <a:spLocks/>
          </p:cNvSpPr>
          <p:nvPr/>
        </p:nvSpPr>
        <p:spPr>
          <a:xfrm>
            <a:off x="489727" y="2990669"/>
            <a:ext cx="11189749" cy="876663"/>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None/>
            </a:pPr>
            <a:r>
              <a:rPr lang="en-GB" sz="5867">
                <a:solidFill>
                  <a:srgbClr val="36BCDE"/>
                </a:solidFill>
                <a:latin typeface="Century Gothic" panose="020B0502020202020204" pitchFamily="34" charset="0"/>
                <a:ea typeface="Avenir Book" charset="0"/>
                <a:cs typeface="Avenir Book" charset="0"/>
              </a:rPr>
              <a:t>OPPORTUNITYISNOWHERE</a:t>
            </a:r>
            <a:endParaRPr lang="en-US" sz="5867">
              <a:solidFill>
                <a:srgbClr val="36BCDE"/>
              </a:solidFill>
              <a:latin typeface="Century Gothic" panose="020B0502020202020204" pitchFamily="34" charset="0"/>
              <a:ea typeface="Avenir Book" charset="0"/>
              <a:cs typeface="Avenir Book" charset="0"/>
            </a:endParaRPr>
          </a:p>
        </p:txBody>
      </p:sp>
      <p:sp>
        <p:nvSpPr>
          <p:cNvPr id="3" name="Text Placeholder 2">
            <a:extLst>
              <a:ext uri="{FF2B5EF4-FFF2-40B4-BE49-F238E27FC236}">
                <a16:creationId xmlns:a16="http://schemas.microsoft.com/office/drawing/2014/main" id="{E62CD6B7-A0EB-5C4D-9622-D2DCD67BF3E4}"/>
              </a:ext>
            </a:extLst>
          </p:cNvPr>
          <p:cNvSpPr>
            <a:spLocks noGrp="1"/>
          </p:cNvSpPr>
          <p:nvPr>
            <p:ph type="body" sz="quarter" idx="10"/>
          </p:nvPr>
        </p:nvSpPr>
        <p:spPr/>
        <p:txBody>
          <a:bodyPr/>
          <a:lstStyle/>
          <a:p>
            <a:r>
              <a:rPr lang="en-US" dirty="0"/>
              <a:t>What do you see?</a:t>
            </a:r>
          </a:p>
        </p:txBody>
      </p:sp>
    </p:spTree>
    <p:extLst>
      <p:ext uri="{BB962C8B-B14F-4D97-AF65-F5344CB8AC3E}">
        <p14:creationId xmlns:p14="http://schemas.microsoft.com/office/powerpoint/2010/main" val="586950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FA5B736103B94DBBEB8EB6EC61E786" ma:contentTypeVersion="12" ma:contentTypeDescription="Create a new document." ma:contentTypeScope="" ma:versionID="65296cf48e55827d897fbc478d0d20bc">
  <xsd:schema xmlns:xsd="http://www.w3.org/2001/XMLSchema" xmlns:xs="http://www.w3.org/2001/XMLSchema" xmlns:p="http://schemas.microsoft.com/office/2006/metadata/properties" xmlns:ns2="dd5da1aa-3b06-4588-9569-0ea51b82f133" xmlns:ns3="ab4b2108-0542-4caf-8d32-d6a2f126cd0f" targetNamespace="http://schemas.microsoft.com/office/2006/metadata/properties" ma:root="true" ma:fieldsID="0a0bc14675fd023b9980f395064b9cbb" ns2:_="" ns3:_="">
    <xsd:import namespace="dd5da1aa-3b06-4588-9569-0ea51b82f133"/>
    <xsd:import namespace="ab4b2108-0542-4caf-8d32-d6a2f126cd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a1aa-3b06-4588-9569-0ea51b82f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4b2108-0542-4caf-8d32-d6a2f126cd0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9D3F95-FA9B-4F2D-A38F-4CBF3E0241D8}">
  <ds:schemaRefs>
    <ds:schemaRef ds:uri="http://schemas.microsoft.com/sharepoint/v3/contenttype/forms"/>
  </ds:schemaRefs>
</ds:datastoreItem>
</file>

<file path=customXml/itemProps2.xml><?xml version="1.0" encoding="utf-8"?>
<ds:datastoreItem xmlns:ds="http://schemas.openxmlformats.org/officeDocument/2006/customXml" ds:itemID="{8AB42324-667F-44F7-9B30-AC1D3C30700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18C90C8-CE6F-4D32-A2F8-E4CBED3C9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a1aa-3b06-4588-9569-0ea51b82f133"/>
    <ds:schemaRef ds:uri="ab4b2108-0542-4caf-8d32-d6a2f126c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3373</TotalTime>
  <Words>4381</Words>
  <Application>Microsoft Office PowerPoint</Application>
  <PresentationFormat>Widescreen</PresentationFormat>
  <Paragraphs>744</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Avenir Black</vt:lpstr>
      <vt:lpstr>Avenir Book</vt:lpstr>
      <vt:lpstr>Avenir LT Std 45 Book</vt:lpstr>
      <vt:lpstr>Avenir Medium</vt:lpstr>
      <vt:lpstr>Calibri</vt:lpstr>
      <vt:lpstr>Calibri Light</vt:lpstr>
      <vt:lpstr>Century Gothic</vt:lpstr>
      <vt:lpstr>Hero</vt:lpstr>
      <vt:lpstr>Office Theme</vt:lpstr>
      <vt:lpstr>PowerPoint Presentation</vt:lpstr>
      <vt:lpstr>PowerPoint Presentation</vt:lpstr>
      <vt:lpstr>What does people centred  performance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Xavier Palma</dc:creator>
  <cp:lastModifiedBy>tracy james</cp:lastModifiedBy>
  <cp:revision>58</cp:revision>
  <dcterms:created xsi:type="dcterms:W3CDTF">2019-04-15T08:21:04Z</dcterms:created>
  <dcterms:modified xsi:type="dcterms:W3CDTF">2020-05-19T15:32:54Z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0x01010045FA5B736103B94DBBEB8EB6EC61E786</vt:lpwstr>
  </property>
</Properties>
</file>