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96" r:id="rId6"/>
    <p:sldId id="269" r:id="rId7"/>
    <p:sldId id="273" r:id="rId8"/>
    <p:sldId id="259" r:id="rId9"/>
    <p:sldId id="321" r:id="rId10"/>
    <p:sldId id="322" r:id="rId11"/>
    <p:sldId id="323" r:id="rId12"/>
    <p:sldId id="324" r:id="rId13"/>
    <p:sldId id="325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8B8D"/>
    <a:srgbClr val="6BCABA"/>
    <a:srgbClr val="EE82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91" autoAdjust="0"/>
    <p:restoredTop sz="94660"/>
  </p:normalViewPr>
  <p:slideViewPr>
    <p:cSldViewPr snapToGrid="0">
      <p:cViewPr varScale="1">
        <p:scale>
          <a:sx n="55" d="100"/>
          <a:sy n="55" d="100"/>
        </p:scale>
        <p:origin x="84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C3C9A1-EE57-4636-A7B1-E7EA27B57F8E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BBFD040-4585-473B-A3BC-85D19AAC2CD1}">
      <dgm:prSet phldrT="[Text]" custT="1"/>
      <dgm:spPr/>
      <dgm:t>
        <a:bodyPr/>
        <a:lstStyle/>
        <a:p>
          <a:r>
            <a:rPr lang="en-GB" sz="1400" b="1" kern="1200" dirty="0">
              <a:solidFill>
                <a:srgbClr val="888B8D"/>
              </a:solidFill>
              <a:latin typeface="Helvetica Neue Light"/>
              <a:ea typeface="+mn-ea"/>
              <a:cs typeface="+mn-cs"/>
            </a:rPr>
            <a:t>Stage 7</a:t>
          </a:r>
        </a:p>
      </dgm:t>
    </dgm:pt>
    <dgm:pt modelId="{9BBB64DD-0881-4EEC-BE69-C671122B1461}" type="parTrans" cxnId="{859268CA-0C1A-4983-8DFF-0E2A27A06A07}">
      <dgm:prSet/>
      <dgm:spPr/>
      <dgm:t>
        <a:bodyPr/>
        <a:lstStyle/>
        <a:p>
          <a:endParaRPr lang="en-GB"/>
        </a:p>
      </dgm:t>
    </dgm:pt>
    <dgm:pt modelId="{E5DF595E-5E48-4368-97A4-2F7C738D092C}" type="sibTrans" cxnId="{859268CA-0C1A-4983-8DFF-0E2A27A06A07}">
      <dgm:prSet/>
      <dgm:spPr>
        <a:solidFill>
          <a:srgbClr val="EE82A4"/>
        </a:solidFill>
      </dgm:spPr>
      <dgm:t>
        <a:bodyPr/>
        <a:lstStyle/>
        <a:p>
          <a:endParaRPr lang="en-GB"/>
        </a:p>
      </dgm:t>
    </dgm:pt>
    <dgm:pt modelId="{65FF0CDB-883D-4405-94A7-774BCCED6F67}">
      <dgm:prSet phldrT="[Text]" custT="1"/>
      <dgm:spPr/>
      <dgm:t>
        <a:bodyPr/>
        <a:lstStyle/>
        <a:p>
          <a:r>
            <a:rPr lang="en-GB" sz="1400" b="1" kern="1200" dirty="0">
              <a:solidFill>
                <a:srgbClr val="888B8D"/>
              </a:solidFill>
              <a:latin typeface="Helvetica Neue Light"/>
              <a:ea typeface="+mn-ea"/>
              <a:cs typeface="+mn-cs"/>
            </a:rPr>
            <a:t>Stage</a:t>
          </a:r>
          <a:r>
            <a:rPr lang="en-GB" sz="1600" kern="1200" dirty="0"/>
            <a:t> 1</a:t>
          </a:r>
        </a:p>
      </dgm:t>
    </dgm:pt>
    <dgm:pt modelId="{698BFB8B-102D-48DF-95DE-755191D5A9E4}" type="parTrans" cxnId="{2BB1A366-EDFD-493B-B0B8-F8764849450B}">
      <dgm:prSet/>
      <dgm:spPr/>
      <dgm:t>
        <a:bodyPr/>
        <a:lstStyle/>
        <a:p>
          <a:endParaRPr lang="en-GB"/>
        </a:p>
      </dgm:t>
    </dgm:pt>
    <dgm:pt modelId="{46B0EF90-B940-457F-80AF-CB7B6EB84ECD}" type="sibTrans" cxnId="{2BB1A366-EDFD-493B-B0B8-F8764849450B}">
      <dgm:prSet/>
      <dgm:spPr>
        <a:solidFill>
          <a:srgbClr val="EE82A4"/>
        </a:solidFill>
        <a:ln w="12700">
          <a:solidFill>
            <a:schemeClr val="bg1"/>
          </a:solidFill>
        </a:ln>
      </dgm:spPr>
      <dgm:t>
        <a:bodyPr/>
        <a:lstStyle/>
        <a:p>
          <a:endParaRPr lang="en-GB"/>
        </a:p>
      </dgm:t>
    </dgm:pt>
    <dgm:pt modelId="{A25BF583-4B30-4E77-9006-8B55A8FBCD71}" type="pres">
      <dgm:prSet presAssocID="{41C3C9A1-EE57-4636-A7B1-E7EA27B57F8E}" presName="cycle" presStyleCnt="0">
        <dgm:presLayoutVars>
          <dgm:dir/>
          <dgm:resizeHandles val="exact"/>
        </dgm:presLayoutVars>
      </dgm:prSet>
      <dgm:spPr/>
    </dgm:pt>
    <dgm:pt modelId="{F5ACFB74-1A5A-43C2-8541-06689462FF57}" type="pres">
      <dgm:prSet presAssocID="{2BBFD040-4585-473B-A3BC-85D19AAC2CD1}" presName="dummy" presStyleCnt="0"/>
      <dgm:spPr/>
    </dgm:pt>
    <dgm:pt modelId="{A0E813B8-33DD-4117-A651-841F3B072353}" type="pres">
      <dgm:prSet presAssocID="{2BBFD040-4585-473B-A3BC-85D19AAC2CD1}" presName="node" presStyleLbl="revTx" presStyleIdx="0" presStyleCnt="2">
        <dgm:presLayoutVars>
          <dgm:bulletEnabled val="1"/>
        </dgm:presLayoutVars>
      </dgm:prSet>
      <dgm:spPr/>
    </dgm:pt>
    <dgm:pt modelId="{41C16E3F-9FC3-4C89-923D-3981AE872525}" type="pres">
      <dgm:prSet presAssocID="{E5DF595E-5E48-4368-97A4-2F7C738D092C}" presName="sibTrans" presStyleLbl="node1" presStyleIdx="0" presStyleCnt="2" custScaleX="91446" custScaleY="91446"/>
      <dgm:spPr/>
    </dgm:pt>
    <dgm:pt modelId="{0653438F-6023-45F9-BD8E-D63D284B3BE3}" type="pres">
      <dgm:prSet presAssocID="{65FF0CDB-883D-4405-94A7-774BCCED6F67}" presName="dummy" presStyleCnt="0"/>
      <dgm:spPr/>
    </dgm:pt>
    <dgm:pt modelId="{CC975FA4-B285-4CE0-82A3-2B72EC25AEE0}" type="pres">
      <dgm:prSet presAssocID="{65FF0CDB-883D-4405-94A7-774BCCED6F67}" presName="node" presStyleLbl="revTx" presStyleIdx="1" presStyleCnt="2">
        <dgm:presLayoutVars>
          <dgm:bulletEnabled val="1"/>
        </dgm:presLayoutVars>
      </dgm:prSet>
      <dgm:spPr/>
    </dgm:pt>
    <dgm:pt modelId="{91799E1A-5316-4A52-B82D-A16EB83A1C3A}" type="pres">
      <dgm:prSet presAssocID="{46B0EF90-B940-457F-80AF-CB7B6EB84ECD}" presName="sibTrans" presStyleLbl="node1" presStyleIdx="1" presStyleCnt="2" custScaleX="91446" custScaleY="91446"/>
      <dgm:spPr/>
    </dgm:pt>
  </dgm:ptLst>
  <dgm:cxnLst>
    <dgm:cxn modelId="{F1A44A3C-563A-4DF4-9093-DC56F35E3A30}" type="presOf" srcId="{E5DF595E-5E48-4368-97A4-2F7C738D092C}" destId="{41C16E3F-9FC3-4C89-923D-3981AE872525}" srcOrd="0" destOrd="0" presId="urn:microsoft.com/office/officeart/2005/8/layout/cycle1"/>
    <dgm:cxn modelId="{DDC0B240-B606-4C93-AC41-4394DB72023E}" type="presOf" srcId="{41C3C9A1-EE57-4636-A7B1-E7EA27B57F8E}" destId="{A25BF583-4B30-4E77-9006-8B55A8FBCD71}" srcOrd="0" destOrd="0" presId="urn:microsoft.com/office/officeart/2005/8/layout/cycle1"/>
    <dgm:cxn modelId="{2BB1A366-EDFD-493B-B0B8-F8764849450B}" srcId="{41C3C9A1-EE57-4636-A7B1-E7EA27B57F8E}" destId="{65FF0CDB-883D-4405-94A7-774BCCED6F67}" srcOrd="1" destOrd="0" parTransId="{698BFB8B-102D-48DF-95DE-755191D5A9E4}" sibTransId="{46B0EF90-B940-457F-80AF-CB7B6EB84ECD}"/>
    <dgm:cxn modelId="{A6755183-A346-4AAC-8FB0-57C1E30B18A2}" type="presOf" srcId="{46B0EF90-B940-457F-80AF-CB7B6EB84ECD}" destId="{91799E1A-5316-4A52-B82D-A16EB83A1C3A}" srcOrd="0" destOrd="0" presId="urn:microsoft.com/office/officeart/2005/8/layout/cycle1"/>
    <dgm:cxn modelId="{859268CA-0C1A-4983-8DFF-0E2A27A06A07}" srcId="{41C3C9A1-EE57-4636-A7B1-E7EA27B57F8E}" destId="{2BBFD040-4585-473B-A3BC-85D19AAC2CD1}" srcOrd="0" destOrd="0" parTransId="{9BBB64DD-0881-4EEC-BE69-C671122B1461}" sibTransId="{E5DF595E-5E48-4368-97A4-2F7C738D092C}"/>
    <dgm:cxn modelId="{0E2EBCCA-1F62-4BDA-A04A-7526E30755DB}" type="presOf" srcId="{65FF0CDB-883D-4405-94A7-774BCCED6F67}" destId="{CC975FA4-B285-4CE0-82A3-2B72EC25AEE0}" srcOrd="0" destOrd="0" presId="urn:microsoft.com/office/officeart/2005/8/layout/cycle1"/>
    <dgm:cxn modelId="{9C4538E2-7FF0-4B26-AC5C-C46C9699F941}" type="presOf" srcId="{2BBFD040-4585-473B-A3BC-85D19AAC2CD1}" destId="{A0E813B8-33DD-4117-A651-841F3B072353}" srcOrd="0" destOrd="0" presId="urn:microsoft.com/office/officeart/2005/8/layout/cycle1"/>
    <dgm:cxn modelId="{95F086D2-74DF-4C2F-A64A-94D755536F87}" type="presParOf" srcId="{A25BF583-4B30-4E77-9006-8B55A8FBCD71}" destId="{F5ACFB74-1A5A-43C2-8541-06689462FF57}" srcOrd="0" destOrd="0" presId="urn:microsoft.com/office/officeart/2005/8/layout/cycle1"/>
    <dgm:cxn modelId="{3FB6D818-8516-49FC-9F41-8B49EFDDC279}" type="presParOf" srcId="{A25BF583-4B30-4E77-9006-8B55A8FBCD71}" destId="{A0E813B8-33DD-4117-A651-841F3B072353}" srcOrd="1" destOrd="0" presId="urn:microsoft.com/office/officeart/2005/8/layout/cycle1"/>
    <dgm:cxn modelId="{681BE5AB-776B-4A07-A0AD-A69CA959F95C}" type="presParOf" srcId="{A25BF583-4B30-4E77-9006-8B55A8FBCD71}" destId="{41C16E3F-9FC3-4C89-923D-3981AE872525}" srcOrd="2" destOrd="0" presId="urn:microsoft.com/office/officeart/2005/8/layout/cycle1"/>
    <dgm:cxn modelId="{DC987D61-E34E-4CDD-B15D-A78ED207522C}" type="presParOf" srcId="{A25BF583-4B30-4E77-9006-8B55A8FBCD71}" destId="{0653438F-6023-45F9-BD8E-D63D284B3BE3}" srcOrd="3" destOrd="0" presId="urn:microsoft.com/office/officeart/2005/8/layout/cycle1"/>
    <dgm:cxn modelId="{B56D973E-3378-49EE-97F3-3C1B07686077}" type="presParOf" srcId="{A25BF583-4B30-4E77-9006-8B55A8FBCD71}" destId="{CC975FA4-B285-4CE0-82A3-2B72EC25AEE0}" srcOrd="4" destOrd="0" presId="urn:microsoft.com/office/officeart/2005/8/layout/cycle1"/>
    <dgm:cxn modelId="{D721050B-91E5-42E6-97C3-5334E3C001B5}" type="presParOf" srcId="{A25BF583-4B30-4E77-9006-8B55A8FBCD71}" destId="{91799E1A-5316-4A52-B82D-A16EB83A1C3A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813B8-33DD-4117-A651-841F3B072353}">
      <dsp:nvSpPr>
        <dsp:cNvPr id="0" name=""/>
        <dsp:cNvSpPr/>
      </dsp:nvSpPr>
      <dsp:spPr>
        <a:xfrm>
          <a:off x="2284236" y="1048589"/>
          <a:ext cx="1396758" cy="1396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888B8D"/>
              </a:solidFill>
              <a:latin typeface="Helvetica Neue Light"/>
              <a:ea typeface="+mn-ea"/>
              <a:cs typeface="+mn-cs"/>
            </a:rPr>
            <a:t>Stage 7</a:t>
          </a:r>
        </a:p>
      </dsp:txBody>
      <dsp:txXfrm>
        <a:off x="2284236" y="1048589"/>
        <a:ext cx="1396758" cy="1396758"/>
      </dsp:txXfrm>
    </dsp:sp>
    <dsp:sp modelId="{41C16E3F-9FC3-4C89-923D-3981AE872525}">
      <dsp:nvSpPr>
        <dsp:cNvPr id="0" name=""/>
        <dsp:cNvSpPr/>
      </dsp:nvSpPr>
      <dsp:spPr>
        <a:xfrm>
          <a:off x="526777" y="432974"/>
          <a:ext cx="2627989" cy="2627989"/>
        </a:xfrm>
        <a:prstGeom prst="circularArrow">
          <a:avLst>
            <a:gd name="adj1" fmla="val 9478"/>
            <a:gd name="adj2" fmla="val 684478"/>
            <a:gd name="adj3" fmla="val 7853098"/>
            <a:gd name="adj4" fmla="val 2262423"/>
            <a:gd name="adj5" fmla="val 11057"/>
          </a:avLst>
        </a:prstGeom>
        <a:solidFill>
          <a:srgbClr val="EE82A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975FA4-B285-4CE0-82A3-2B72EC25AEE0}">
      <dsp:nvSpPr>
        <dsp:cNvPr id="0" name=""/>
        <dsp:cNvSpPr/>
      </dsp:nvSpPr>
      <dsp:spPr>
        <a:xfrm>
          <a:off x="550" y="1048589"/>
          <a:ext cx="1396758" cy="1396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888B8D"/>
              </a:solidFill>
              <a:latin typeface="Helvetica Neue Light"/>
              <a:ea typeface="+mn-ea"/>
              <a:cs typeface="+mn-cs"/>
            </a:rPr>
            <a:t>Stage</a:t>
          </a:r>
          <a:r>
            <a:rPr lang="en-GB" sz="1600" kern="1200" dirty="0"/>
            <a:t> 1</a:t>
          </a:r>
        </a:p>
      </dsp:txBody>
      <dsp:txXfrm>
        <a:off x="550" y="1048589"/>
        <a:ext cx="1396758" cy="1396758"/>
      </dsp:txXfrm>
    </dsp:sp>
    <dsp:sp modelId="{91799E1A-5316-4A52-B82D-A16EB83A1C3A}">
      <dsp:nvSpPr>
        <dsp:cNvPr id="0" name=""/>
        <dsp:cNvSpPr/>
      </dsp:nvSpPr>
      <dsp:spPr>
        <a:xfrm>
          <a:off x="526777" y="432974"/>
          <a:ext cx="2627989" cy="2627989"/>
        </a:xfrm>
        <a:prstGeom prst="circularArrow">
          <a:avLst>
            <a:gd name="adj1" fmla="val 9478"/>
            <a:gd name="adj2" fmla="val 684478"/>
            <a:gd name="adj3" fmla="val 18653098"/>
            <a:gd name="adj4" fmla="val 13062423"/>
            <a:gd name="adj5" fmla="val 11057"/>
          </a:avLst>
        </a:prstGeom>
        <a:solidFill>
          <a:srgbClr val="EE82A4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29041-03F5-4ADA-AF9F-259748646DF9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AE82E-B24F-4436-8FC7-7D8AB5FC7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943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E66D3-64D3-4147-898D-0506FA245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32E69B-FDF3-4BB0-AA24-59E1512B1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663FB-2CA9-4038-98E1-E96AEC2EB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GB" sz="1000" b="1" kern="1200" smtClean="0">
                <a:solidFill>
                  <a:schemeClr val="bg1"/>
                </a:solidFill>
                <a:latin typeface="Helvetica Neue Light"/>
                <a:ea typeface="+mn-ea"/>
                <a:cs typeface="+mn-cs"/>
              </a:defRPr>
            </a:lvl1pPr>
          </a:lstStyle>
          <a:p>
            <a:r>
              <a:rPr lang="en-GB"/>
              <a:t>Wednesday, 25 September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DF723-A0F1-4E56-98C1-68D171B9C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Contracts Advance Advisory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A1407-F703-48F3-8865-569083A7B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E3AFE-163E-4C8F-BE1B-1D40E6FAB2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935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CF8DA-204B-4EEF-853C-E014888F8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5FEDD1-98D9-40AE-B6D5-F4C1B6B7A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B698D-DFAE-4ABA-816D-ECDEBCF66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25 September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2A396-1ABE-4EA3-88B9-53ADA926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Contracts Advance Advisory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CFF8B-2513-44AF-BC96-935D1EB21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E3AFE-163E-4C8F-BE1B-1D40E6FAB2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243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DD1634-14B9-4623-83F2-20ABEEF50A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4F98A2-2DC0-470E-8A60-C40FB1B1D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1B518-7AE7-4152-A1A8-4966F30CD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25 September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C85BE-FFCA-4906-B8CD-C565CF450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Contracts Advance Advisory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D35C8-967E-4779-A152-9621A26C1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E3AFE-163E-4C8F-BE1B-1D40E6FAB2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531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0610F-221B-4F99-B20D-DAA4BEEE2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093AB-FC33-421D-B0B7-4516B127E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3FC61-1FB2-471A-B14D-795F0EC3A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25 September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5F162-38C9-4696-874A-4D24AB60F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Contracts Advance Advisory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6E447-324C-496F-9B0B-F98A0EA1C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E3AFE-163E-4C8F-BE1B-1D40E6FAB2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983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2C0E3-D1C9-4868-A89C-1296130A6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2AB29C-558D-4B0F-9E14-3315C7599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03512-BED3-479C-BBE9-B561F9558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25 September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C0089-16FA-4372-BE08-0D321C446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Contracts Advance Advisory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D8BF5-B0A3-43F0-883C-DD4003F5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E3AFE-163E-4C8F-BE1B-1D40E6FAB2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290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5D249-6508-461B-9C92-44FBC570B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67900-5C7E-4B01-99C1-86844A8D1B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B40595-C932-417B-90E1-241E4F6CA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981BF-FE54-4B7E-B010-45BB8A4CD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25 September 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9E8CBB-73A3-4B2C-B32A-7B65AF192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Contracts Advance Advisory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C52560-9D6D-4ACD-BA52-AD91285CE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E3AFE-163E-4C8F-BE1B-1D40E6FAB2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867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BB51D-F233-420B-8488-FFCC96B03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2DDA2-0A6B-4CEF-8678-B86D03E2E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E0CD58-2433-425C-930E-3EDCB6F49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74B701-7E15-45B9-9670-DB7DF821C8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592641-6F62-43F3-A8E3-E1E7E947B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0E1105-D7B2-449A-A6F6-F72C27E75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25 September 2019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0332E5-8402-4AB1-8AA8-13FE51326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Contracts Advance Advisory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5642CF-168E-4312-BCB7-091526B91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E3AFE-163E-4C8F-BE1B-1D40E6FAB2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44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F19A9-7454-499A-9075-1FEB3F73B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181818-D939-4980-81AA-F225E6BC4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25 September 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C686CF-ECF8-4C50-8436-E12112AA8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Contracts Advance Advisory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3A5311-2767-43CA-87D2-F5345DC29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E3AFE-163E-4C8F-BE1B-1D40E6FAB2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874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ABF21D-97DA-432E-9A51-9BD75B558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25 September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764F3A-CA89-4079-8106-56F3EFECE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Contracts Advance Advisory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209F5-CFB3-48E1-A2B1-A9E86562D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E3AFE-163E-4C8F-BE1B-1D40E6FAB2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485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F3D27-FC4E-446C-BFFD-71DA52024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AA392-4A81-4D96-972D-3AEAECA42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F88B09-2DBF-4145-819C-AF1E2D0206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60A4F2-6FF7-4200-989A-A8115A9C8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25 September 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558DA7-5A04-4598-A991-FA18CC95B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Contracts Advance Advisory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FD2FB-9D46-403D-A645-9069C45F7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E3AFE-163E-4C8F-BE1B-1D40E6FAB2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780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9967C-1BF6-4A34-A02B-A0770CAA6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E62208-9C9F-4EB9-8426-4DB24593D0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30138C-1FEB-4558-A5A1-9D1675C2F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4DB7E5-62B4-48B9-A260-8592600DA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25 September 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DE216-BFBD-4934-8F4E-C2B612E61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Contracts Advance Advisory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BC9AA-4D71-4938-B2F7-B1828C346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E3AFE-163E-4C8F-BE1B-1D40E6FAB2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61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F14D5D35-F72E-44FF-BA38-D0E5346995F5}"/>
              </a:ext>
            </a:extLst>
          </p:cNvPr>
          <p:cNvPicPr/>
          <p:nvPr userDrawn="1"/>
        </p:nvPicPr>
        <p:blipFill rotWithShape="1"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44442"/>
          <a:stretch/>
        </p:blipFill>
        <p:spPr>
          <a:xfrm>
            <a:off x="-1" y="3970020"/>
            <a:ext cx="2865755" cy="2887980"/>
          </a:xfrm>
          <a:prstGeom prst="rect">
            <a:avLst/>
          </a:prstGeom>
        </p:spPr>
      </p:pic>
      <p:pic>
        <p:nvPicPr>
          <p:cNvPr id="11" name="Picture 10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BE52708C-641C-49AF-99A7-0356BD0AC920}"/>
              </a:ext>
            </a:extLst>
          </p:cNvPr>
          <p:cNvPicPr/>
          <p:nvPr userDrawn="1"/>
        </p:nvPicPr>
        <p:blipFill rotWithShape="1"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12" r="50000"/>
          <a:stretch/>
        </p:blipFill>
        <p:spPr>
          <a:xfrm>
            <a:off x="9326244" y="-3175"/>
            <a:ext cx="2865756" cy="29467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25036FE-B899-4008-998F-613D460D84A4}"/>
              </a:ext>
            </a:extLst>
          </p:cNvPr>
          <p:cNvSpPr/>
          <p:nvPr userDrawn="1"/>
        </p:nvSpPr>
        <p:spPr>
          <a:xfrm>
            <a:off x="0" y="6519573"/>
            <a:ext cx="12192000" cy="347661"/>
          </a:xfrm>
          <a:prstGeom prst="rect">
            <a:avLst/>
          </a:prstGeom>
          <a:solidFill>
            <a:srgbClr val="888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52F243-683C-4B9C-BDA6-2D2BAF6D3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16B26-1A59-4701-B908-7C8938D2A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1A24A-A173-428C-874C-04BC9CDE46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690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000" b="1" kern="1200" smtClean="0">
                <a:solidFill>
                  <a:schemeClr val="bg1"/>
                </a:solidFill>
                <a:latin typeface="Helvetica Neue Light"/>
                <a:ea typeface="+mn-ea"/>
                <a:cs typeface="+mn-cs"/>
              </a:defRPr>
            </a:lvl1pPr>
          </a:lstStyle>
          <a:p>
            <a:r>
              <a:rPr lang="en-GB"/>
              <a:t>Wednesday, 25 September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CE7B8-2D7D-4DD6-A1D3-FB035834F8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69075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GB" sz="1000" b="1" kern="1200" dirty="0" smtClean="0">
                <a:solidFill>
                  <a:schemeClr val="bg1"/>
                </a:solidFill>
                <a:latin typeface="Helvetica Neue Light"/>
                <a:ea typeface="+mn-ea"/>
                <a:cs typeface="+mn-cs"/>
              </a:defRPr>
            </a:lvl1pPr>
          </a:lstStyle>
          <a:p>
            <a:r>
              <a:rPr lang="en-GB" dirty="0"/>
              <a:t>Contracts Advance Advisory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AFFC7-8910-43EB-B154-B2A9D55BA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690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1000" b="1" kern="1200" smtClean="0">
                <a:solidFill>
                  <a:schemeClr val="bg1"/>
                </a:solidFill>
                <a:latin typeface="Helvetica Neue Light"/>
                <a:ea typeface="+mn-ea"/>
                <a:cs typeface="+mn-cs"/>
              </a:defRPr>
            </a:lvl1pPr>
          </a:lstStyle>
          <a:p>
            <a:fld id="{6ECE3AFE-163E-4C8F-BE1B-1D40E6FAB21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DE043A-EF7A-4AFA-9083-F2600827C234}"/>
              </a:ext>
            </a:extLst>
          </p:cNvPr>
          <p:cNvSpPr/>
          <p:nvPr userDrawn="1"/>
        </p:nvSpPr>
        <p:spPr>
          <a:xfrm>
            <a:off x="0" y="-3175"/>
            <a:ext cx="12192000" cy="347661"/>
          </a:xfrm>
          <a:prstGeom prst="rect">
            <a:avLst/>
          </a:prstGeom>
          <a:solidFill>
            <a:srgbClr val="6BC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E0F574-B0C0-453C-86A2-88C22FE3F66F}"/>
              </a:ext>
            </a:extLst>
          </p:cNvPr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269" y="337470"/>
            <a:ext cx="1699462" cy="33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2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4FFF014-7A21-4A6D-83C1-2F9DD56C3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249837"/>
            <a:ext cx="10515600" cy="1365557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solidFill>
                  <a:srgbClr val="6BCABA"/>
                </a:solidFill>
                <a:latin typeface="Helvetica Neue Light"/>
                <a:ea typeface="+mn-ea"/>
                <a:cs typeface="+mn-cs"/>
              </a:rPr>
              <a:t>Contracts Advance Bid Clinic</a:t>
            </a:r>
            <a:br>
              <a:rPr lang="en-GB" sz="3600" dirty="0">
                <a:solidFill>
                  <a:srgbClr val="6BCABA"/>
                </a:solidFill>
                <a:latin typeface="Helvetica Neue Light"/>
                <a:ea typeface="+mn-ea"/>
                <a:cs typeface="+mn-cs"/>
              </a:rPr>
            </a:br>
            <a:br>
              <a:rPr lang="en-GB" sz="3600" dirty="0">
                <a:solidFill>
                  <a:srgbClr val="6BCABA"/>
                </a:solidFill>
                <a:latin typeface="Helvetica Neue Light"/>
                <a:ea typeface="+mn-ea"/>
                <a:cs typeface="+mn-cs"/>
              </a:rPr>
            </a:br>
            <a:r>
              <a:rPr lang="en-GB" sz="3600" b="1" dirty="0">
                <a:solidFill>
                  <a:srgbClr val="EE82A4"/>
                </a:solidFill>
                <a:latin typeface="Helvetica Neue Light"/>
                <a:ea typeface="+mn-ea"/>
                <a:cs typeface="+mn-cs"/>
              </a:rPr>
              <a:t>The role of the Bid Director, Bid Manager, Bid Writer, and Bid Coordinator</a:t>
            </a:r>
            <a:endParaRPr lang="en-GB" sz="4400" b="1" dirty="0">
              <a:solidFill>
                <a:srgbClr val="EE82A4"/>
              </a:solidFill>
              <a:latin typeface="Helvetica Neue Light"/>
              <a:ea typeface="+mn-ea"/>
              <a:cs typeface="+mn-cs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97E71A9-28EC-4747-8A5E-29F41AA6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latin typeface="Helvetica Neue Light"/>
              </a:rPr>
              <a:t>Contracts</a:t>
            </a:r>
            <a:r>
              <a:rPr lang="en-GB" dirty="0"/>
              <a:t> </a:t>
            </a:r>
            <a:r>
              <a:rPr lang="en-GB" dirty="0">
                <a:latin typeface="Helvetica Neue Light"/>
              </a:rPr>
              <a:t>Advance</a:t>
            </a:r>
          </a:p>
        </p:txBody>
      </p:sp>
      <p:pic>
        <p:nvPicPr>
          <p:cNvPr id="7" name="Picture 6" descr="A picture containing toy, room&#10;&#10;Description automatically generated">
            <a:extLst>
              <a:ext uri="{FF2B5EF4-FFF2-40B4-BE49-F238E27FC236}">
                <a16:creationId xmlns:a16="http://schemas.microsoft.com/office/drawing/2014/main" id="{2B1936F9-8EDE-4502-BB4C-9E920F2497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803" y="2691938"/>
            <a:ext cx="2274394" cy="2062795"/>
          </a:xfrm>
          <a:prstGeom prst="rect">
            <a:avLst/>
          </a:prstGeom>
        </p:spPr>
      </p:pic>
      <p:sp>
        <p:nvSpPr>
          <p:cNvPr id="15" name="Subtitle 14">
            <a:extLst>
              <a:ext uri="{FF2B5EF4-FFF2-40B4-BE49-F238E27FC236}">
                <a16:creationId xmlns:a16="http://schemas.microsoft.com/office/drawing/2014/main" id="{3F4FB0B0-69EA-48F7-AB5C-49E2D5685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48723"/>
            <a:ext cx="9144000" cy="1365557"/>
          </a:xfrm>
        </p:spPr>
        <p:txBody>
          <a:bodyPr anchor="ctr">
            <a:normAutofit fontScale="40000" lnSpcReduction="20000"/>
          </a:bodyPr>
          <a:lstStyle/>
          <a:p>
            <a:endParaRPr lang="en-GB" dirty="0"/>
          </a:p>
          <a:p>
            <a:r>
              <a:rPr lang="en-GB" sz="6000" dirty="0">
                <a:solidFill>
                  <a:srgbClr val="6BCABA"/>
                </a:solidFill>
                <a:latin typeface="Helvetica Neue Light"/>
              </a:rPr>
              <a:t>Lee Hasell &amp; Matt Mitchell</a:t>
            </a:r>
          </a:p>
          <a:p>
            <a:endParaRPr lang="en-GB" sz="7000" dirty="0">
              <a:latin typeface="+mj-lt"/>
              <a:ea typeface="+mj-ea"/>
              <a:cs typeface="+mj-cs"/>
            </a:endParaRPr>
          </a:p>
          <a:p>
            <a:r>
              <a:rPr lang="en-GB" sz="4000" dirty="0">
                <a:solidFill>
                  <a:srgbClr val="EE82A4"/>
                </a:solidFill>
                <a:latin typeface="Helvetica Neue Light"/>
              </a:rPr>
              <a:t>Thursday 20</a:t>
            </a:r>
            <a:r>
              <a:rPr lang="en-GB" sz="4000" baseline="30000" dirty="0">
                <a:solidFill>
                  <a:srgbClr val="EE82A4"/>
                </a:solidFill>
                <a:latin typeface="Helvetica Neue Light"/>
              </a:rPr>
              <a:t>th</a:t>
            </a:r>
            <a:r>
              <a:rPr lang="en-GB" sz="4000" dirty="0">
                <a:solidFill>
                  <a:srgbClr val="EE82A4"/>
                </a:solidFill>
                <a:latin typeface="Helvetica Neue Light"/>
              </a:rPr>
              <a:t> January 2022</a:t>
            </a:r>
          </a:p>
          <a:p>
            <a:endParaRPr lang="en-GB" dirty="0"/>
          </a:p>
        </p:txBody>
      </p:sp>
      <p:sp>
        <p:nvSpPr>
          <p:cNvPr id="6" name="Date Placeholder 7">
            <a:extLst>
              <a:ext uri="{FF2B5EF4-FFF2-40B4-BE49-F238E27FC236}">
                <a16:creationId xmlns:a16="http://schemas.microsoft.com/office/drawing/2014/main" id="{01ECEFB1-7746-4A4E-A3CF-7696ABD4E2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69075"/>
            <a:ext cx="2743200" cy="228600"/>
          </a:xfrm>
        </p:spPr>
        <p:txBody>
          <a:bodyPr/>
          <a:lstStyle/>
          <a:p>
            <a:r>
              <a:rPr lang="en-GB" dirty="0">
                <a:latin typeface="Helvetica Neue Light"/>
              </a:rPr>
              <a:t>Thursday 20</a:t>
            </a:r>
            <a:r>
              <a:rPr lang="en-GB" baseline="30000" dirty="0">
                <a:latin typeface="Helvetica Neue Light"/>
              </a:rPr>
              <a:t>th</a:t>
            </a:r>
            <a:r>
              <a:rPr lang="en-GB" dirty="0">
                <a:latin typeface="Helvetica Neue Light"/>
              </a:rPr>
              <a:t> January 2022</a:t>
            </a:r>
            <a:endParaRPr lang="en-GB" sz="2400" dirty="0">
              <a:latin typeface="Helvetica Neue Light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A2383BE-D4AD-4826-B65F-FA2309558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69075"/>
            <a:ext cx="2743200" cy="228600"/>
          </a:xfrm>
        </p:spPr>
        <p:txBody>
          <a:bodyPr/>
          <a:lstStyle/>
          <a:p>
            <a:fld id="{6ECE3AFE-163E-4C8F-BE1B-1D40E6FAB21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31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F08D5-D412-4E2D-AABD-799993C8C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E3AFE-163E-4C8F-BE1B-1D40E6FAB21E}" type="slidenum">
              <a:rPr lang="en-GB" smtClean="0"/>
              <a:t>10</a:t>
            </a:fld>
            <a:endParaRPr lang="en-GB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B40FE318-DEA0-49B6-99A2-38DE5D6D95D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rgbClr val="EE82A4"/>
                </a:solidFill>
                <a:latin typeface="Helvetica Neue Light"/>
                <a:ea typeface="+mn-ea"/>
                <a:cs typeface="+mn-cs"/>
              </a:rPr>
              <a:t>Opportunities at Contracts Advance!</a:t>
            </a:r>
          </a:p>
        </p:txBody>
      </p:sp>
      <p:sp>
        <p:nvSpPr>
          <p:cNvPr id="47" name="Footer Placeholder 8">
            <a:extLst>
              <a:ext uri="{FF2B5EF4-FFF2-40B4-BE49-F238E27FC236}">
                <a16:creationId xmlns:a16="http://schemas.microsoft.com/office/drawing/2014/main" id="{7DF76269-8653-472C-8C07-D1CFE2106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69075"/>
            <a:ext cx="4114800" cy="228600"/>
          </a:xfrm>
        </p:spPr>
        <p:txBody>
          <a:bodyPr/>
          <a:lstStyle/>
          <a:p>
            <a:r>
              <a:rPr lang="en-GB" dirty="0">
                <a:latin typeface="Helvetica Neue Light"/>
              </a:rPr>
              <a:t>Contracts</a:t>
            </a:r>
            <a:r>
              <a:rPr lang="en-GB" dirty="0"/>
              <a:t> </a:t>
            </a:r>
            <a:r>
              <a:rPr lang="en-GB" dirty="0">
                <a:latin typeface="Helvetica Neue Light"/>
              </a:rPr>
              <a:t>Advance</a:t>
            </a:r>
          </a:p>
        </p:txBody>
      </p:sp>
      <p:sp>
        <p:nvSpPr>
          <p:cNvPr id="20" name="Date Placeholder 7">
            <a:extLst>
              <a:ext uri="{FF2B5EF4-FFF2-40B4-BE49-F238E27FC236}">
                <a16:creationId xmlns:a16="http://schemas.microsoft.com/office/drawing/2014/main" id="{8C029216-625E-45FC-BBBA-311341D713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69075"/>
            <a:ext cx="2743200" cy="228600"/>
          </a:xfrm>
        </p:spPr>
        <p:txBody>
          <a:bodyPr/>
          <a:lstStyle/>
          <a:p>
            <a:r>
              <a:rPr lang="en-GB" dirty="0">
                <a:latin typeface="Helvetica Neue Light"/>
              </a:rPr>
              <a:t>Thursday 20</a:t>
            </a:r>
            <a:r>
              <a:rPr lang="en-GB" baseline="30000" dirty="0">
                <a:latin typeface="Helvetica Neue Light"/>
              </a:rPr>
              <a:t>th</a:t>
            </a:r>
            <a:r>
              <a:rPr lang="en-GB" dirty="0">
                <a:latin typeface="Helvetica Neue Light"/>
              </a:rPr>
              <a:t> January 2022</a:t>
            </a:r>
            <a:endParaRPr lang="en-GB" sz="2400" dirty="0">
              <a:latin typeface="Helvetica Neue Ligh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9351D69-58BD-4467-A582-B0CC42AACACB}"/>
              </a:ext>
            </a:extLst>
          </p:cNvPr>
          <p:cNvSpPr txBox="1"/>
          <p:nvPr/>
        </p:nvSpPr>
        <p:spPr>
          <a:xfrm>
            <a:off x="1295398" y="2049132"/>
            <a:ext cx="963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888B8D"/>
                </a:solidFill>
                <a:latin typeface="Helvetica Neue Light"/>
              </a:rPr>
              <a:t>Mid level or Senior Bid Writers!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710AA91-8F2B-422B-BE46-4E2CA5D46416}"/>
              </a:ext>
            </a:extLst>
          </p:cNvPr>
          <p:cNvGrpSpPr/>
          <p:nvPr/>
        </p:nvGrpSpPr>
        <p:grpSpPr>
          <a:xfrm>
            <a:off x="-1" y="1993303"/>
            <a:ext cx="1295399" cy="559292"/>
            <a:chOff x="0" y="1500899"/>
            <a:chExt cx="1295399" cy="55929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691DBAE-DE33-4FB6-BFB1-B60F5F2BEC07}"/>
                </a:ext>
              </a:extLst>
            </p:cNvPr>
            <p:cNvSpPr/>
            <p:nvPr/>
          </p:nvSpPr>
          <p:spPr>
            <a:xfrm>
              <a:off x="0" y="1663700"/>
              <a:ext cx="900000" cy="228600"/>
            </a:xfrm>
            <a:prstGeom prst="rect">
              <a:avLst/>
            </a:prstGeom>
            <a:solidFill>
              <a:srgbClr val="6BCABA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8" name="Picture 27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9761AF2D-03F1-473C-A548-3841B9FA9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736" y="1500899"/>
              <a:ext cx="616663" cy="559292"/>
            </a:xfrm>
            <a:prstGeom prst="rect">
              <a:avLst/>
            </a:prstGeom>
          </p:spPr>
        </p:pic>
      </p:grpSp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B002D852-8EE5-4B61-92F3-712EA59A0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158" y="2823637"/>
            <a:ext cx="3671305" cy="374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30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DFBCC-99B5-40DB-820C-161D7CAE3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875" y="2338638"/>
            <a:ext cx="4205273" cy="1526382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rgbClr val="EE82A4"/>
                </a:solidFill>
                <a:latin typeface="Helvetica Neue Light"/>
                <a:ea typeface="+mn-ea"/>
                <a:cs typeface="+mn-cs"/>
              </a:rPr>
              <a:t>Summary &amp; Final Questions</a:t>
            </a:r>
            <a:br>
              <a:rPr lang="en-GB" b="1" dirty="0">
                <a:solidFill>
                  <a:srgbClr val="EE82A4"/>
                </a:solidFill>
                <a:latin typeface="Helvetica Neue Light"/>
                <a:ea typeface="+mn-ea"/>
                <a:cs typeface="+mn-cs"/>
              </a:rPr>
            </a:b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Helvetica Neue Light"/>
                <a:ea typeface="+mn-ea"/>
                <a:cs typeface="+mn-cs"/>
              </a:rPr>
              <a:t>https://contractsadvance.co.uk/resources/webinars/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3BE3EB52-28FD-4742-B473-3AB56D147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1905965"/>
            <a:ext cx="2743201" cy="2391729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F6582A-F524-4838-A10F-D14EFF5E7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69075"/>
            <a:ext cx="2743200" cy="228600"/>
          </a:xfrm>
        </p:spPr>
        <p:txBody>
          <a:bodyPr/>
          <a:lstStyle/>
          <a:p>
            <a:fld id="{6ECE3AFE-163E-4C8F-BE1B-1D40E6FAB21E}" type="slidenum">
              <a:rPr lang="en-GB" smtClean="0"/>
              <a:t>11</a:t>
            </a:fld>
            <a:endParaRPr lang="en-GB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4FF932F4-DD4B-41B6-8F37-17F66536D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69075"/>
            <a:ext cx="4114800" cy="228600"/>
          </a:xfrm>
        </p:spPr>
        <p:txBody>
          <a:bodyPr/>
          <a:lstStyle/>
          <a:p>
            <a:r>
              <a:rPr lang="en-GB" dirty="0">
                <a:latin typeface="Helvetica Neue Light"/>
              </a:rPr>
              <a:t>Contracts</a:t>
            </a:r>
            <a:r>
              <a:rPr lang="en-GB" dirty="0"/>
              <a:t> </a:t>
            </a:r>
            <a:r>
              <a:rPr lang="en-GB" dirty="0">
                <a:latin typeface="Helvetica Neue Light"/>
              </a:rPr>
              <a:t>Advance</a:t>
            </a:r>
          </a:p>
        </p:txBody>
      </p:sp>
      <p:sp>
        <p:nvSpPr>
          <p:cNvPr id="10" name="Date Placeholder 7">
            <a:extLst>
              <a:ext uri="{FF2B5EF4-FFF2-40B4-BE49-F238E27FC236}">
                <a16:creationId xmlns:a16="http://schemas.microsoft.com/office/drawing/2014/main" id="{E0C34799-0754-4C6F-A093-6F92DB6943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69075"/>
            <a:ext cx="2743200" cy="228600"/>
          </a:xfrm>
        </p:spPr>
        <p:txBody>
          <a:bodyPr/>
          <a:lstStyle/>
          <a:p>
            <a:r>
              <a:rPr lang="en-GB" dirty="0">
                <a:latin typeface="Helvetica Neue Light"/>
              </a:rPr>
              <a:t>Thursday 20</a:t>
            </a:r>
            <a:r>
              <a:rPr lang="en-GB" baseline="30000" dirty="0">
                <a:latin typeface="Helvetica Neue Light"/>
              </a:rPr>
              <a:t>th</a:t>
            </a:r>
            <a:r>
              <a:rPr lang="en-GB" dirty="0">
                <a:latin typeface="Helvetica Neue Light"/>
              </a:rPr>
              <a:t> January 2022</a:t>
            </a:r>
            <a:endParaRPr lang="en-GB" sz="2400" dirty="0">
              <a:latin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702837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F08D5-D412-4E2D-AABD-799993C8C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E3AFE-163E-4C8F-BE1B-1D40E6FAB21E}" type="slidenum">
              <a:rPr lang="en-GB" smtClean="0"/>
              <a:t>2</a:t>
            </a:fld>
            <a:endParaRPr lang="en-GB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94D3D1E-40EE-4A8E-A9B7-93D711EE8DCA}"/>
              </a:ext>
            </a:extLst>
          </p:cNvPr>
          <p:cNvGrpSpPr/>
          <p:nvPr/>
        </p:nvGrpSpPr>
        <p:grpSpPr>
          <a:xfrm>
            <a:off x="0" y="1076487"/>
            <a:ext cx="1295399" cy="559292"/>
            <a:chOff x="0" y="1500899"/>
            <a:chExt cx="1295399" cy="55929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8316EBA-8DAE-485E-984D-0B24FC269EC4}"/>
                </a:ext>
              </a:extLst>
            </p:cNvPr>
            <p:cNvSpPr/>
            <p:nvPr/>
          </p:nvSpPr>
          <p:spPr>
            <a:xfrm>
              <a:off x="0" y="1663700"/>
              <a:ext cx="900000" cy="228600"/>
            </a:xfrm>
            <a:prstGeom prst="rect">
              <a:avLst/>
            </a:prstGeom>
            <a:solidFill>
              <a:srgbClr val="6BCABA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  <p:pic>
          <p:nvPicPr>
            <p:cNvPr id="15" name="Picture 14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7CF920AD-1FA1-40A2-A8E2-50D9E837A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736" y="1500899"/>
              <a:ext cx="616663" cy="559292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A3C8A8A-71D0-4C92-B8D9-0CF014288FAF}"/>
              </a:ext>
            </a:extLst>
          </p:cNvPr>
          <p:cNvSpPr txBox="1"/>
          <p:nvPr/>
        </p:nvSpPr>
        <p:spPr>
          <a:xfrm>
            <a:off x="1295399" y="1156078"/>
            <a:ext cx="6591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888B8D"/>
                </a:solidFill>
                <a:latin typeface="Helvetica Neue Light"/>
              </a:rPr>
              <a:t>Introduction &amp; Housekeeping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C90F58-7588-4D0A-A629-806347A81F1A}"/>
              </a:ext>
            </a:extLst>
          </p:cNvPr>
          <p:cNvSpPr txBox="1"/>
          <p:nvPr/>
        </p:nvSpPr>
        <p:spPr>
          <a:xfrm>
            <a:off x="1295399" y="1752744"/>
            <a:ext cx="659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888B8D"/>
                </a:solidFill>
                <a:latin typeface="Helvetica Neue Light"/>
              </a:rPr>
              <a:t>Lee Hasell &amp; Matt Mitchell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0BB77C2-6FBB-45D5-B733-AA5E1B877F87}"/>
              </a:ext>
            </a:extLst>
          </p:cNvPr>
          <p:cNvSpPr txBox="1"/>
          <p:nvPr/>
        </p:nvSpPr>
        <p:spPr>
          <a:xfrm>
            <a:off x="10058948" y="1156078"/>
            <a:ext cx="70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888B8D"/>
                </a:solidFill>
                <a:latin typeface="Helvetica Neue Light"/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A7F18DE-FE01-4304-A793-DA8A6444EA3E}"/>
              </a:ext>
            </a:extLst>
          </p:cNvPr>
          <p:cNvSpPr txBox="1"/>
          <p:nvPr/>
        </p:nvSpPr>
        <p:spPr>
          <a:xfrm>
            <a:off x="10058946" y="1752744"/>
            <a:ext cx="708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888B8D"/>
                </a:solidFill>
                <a:latin typeface="Helvetica Neue Light"/>
              </a:rPr>
              <a:t>4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B40FE318-DEA0-49B6-99A2-38DE5D6D95D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rgbClr val="EE82A4"/>
                </a:solidFill>
                <a:latin typeface="Helvetica Neue Light"/>
                <a:ea typeface="+mn-ea"/>
                <a:cs typeface="+mn-cs"/>
              </a:rPr>
              <a:t>Agenda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D86DD00-8E7F-46D3-8BE8-84DF02EEF92F}"/>
              </a:ext>
            </a:extLst>
          </p:cNvPr>
          <p:cNvSpPr txBox="1"/>
          <p:nvPr/>
        </p:nvSpPr>
        <p:spPr>
          <a:xfrm>
            <a:off x="1295399" y="2369410"/>
            <a:ext cx="8561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888B8D"/>
                </a:solidFill>
                <a:latin typeface="Helvetica Neue Light"/>
              </a:rPr>
              <a:t>The 7-stage Bid Management Process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84A79A-8301-49E2-BA32-436DFCB8FF77}"/>
              </a:ext>
            </a:extLst>
          </p:cNvPr>
          <p:cNvSpPr txBox="1"/>
          <p:nvPr/>
        </p:nvSpPr>
        <p:spPr>
          <a:xfrm>
            <a:off x="10058946" y="2369410"/>
            <a:ext cx="708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888B8D"/>
                </a:solidFill>
                <a:latin typeface="Helvetica Neue Light"/>
              </a:rPr>
              <a:t>5</a:t>
            </a:r>
          </a:p>
        </p:txBody>
      </p:sp>
      <p:sp>
        <p:nvSpPr>
          <p:cNvPr id="47" name="Footer Placeholder 8">
            <a:extLst>
              <a:ext uri="{FF2B5EF4-FFF2-40B4-BE49-F238E27FC236}">
                <a16:creationId xmlns:a16="http://schemas.microsoft.com/office/drawing/2014/main" id="{7DF76269-8653-472C-8C07-D1CFE2106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69075"/>
            <a:ext cx="4114800" cy="228600"/>
          </a:xfrm>
        </p:spPr>
        <p:txBody>
          <a:bodyPr/>
          <a:lstStyle/>
          <a:p>
            <a:r>
              <a:rPr lang="en-GB" dirty="0">
                <a:latin typeface="Helvetica Neue Light"/>
              </a:rPr>
              <a:t>Contracts</a:t>
            </a:r>
            <a:r>
              <a:rPr lang="en-GB" dirty="0"/>
              <a:t> </a:t>
            </a:r>
            <a:r>
              <a:rPr lang="en-GB" dirty="0">
                <a:latin typeface="Helvetica Neue Light"/>
              </a:rPr>
              <a:t>Advance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9C32F41-CA1B-4CAC-BE89-3C0496E64EB3}"/>
              </a:ext>
            </a:extLst>
          </p:cNvPr>
          <p:cNvGrpSpPr/>
          <p:nvPr/>
        </p:nvGrpSpPr>
        <p:grpSpPr>
          <a:xfrm>
            <a:off x="0" y="1673153"/>
            <a:ext cx="1295399" cy="559292"/>
            <a:chOff x="0" y="1500899"/>
            <a:chExt cx="1295399" cy="559292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E597B12-00CA-499B-ADD4-5CB61EFCFF73}"/>
                </a:ext>
              </a:extLst>
            </p:cNvPr>
            <p:cNvSpPr/>
            <p:nvPr/>
          </p:nvSpPr>
          <p:spPr>
            <a:xfrm>
              <a:off x="0" y="1663700"/>
              <a:ext cx="900000" cy="228600"/>
            </a:xfrm>
            <a:prstGeom prst="rect">
              <a:avLst/>
            </a:prstGeom>
            <a:solidFill>
              <a:srgbClr val="6BCABA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  <p:pic>
          <p:nvPicPr>
            <p:cNvPr id="61" name="Picture 60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16FE1198-1141-43AC-961D-92EAAB48D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736" y="1500899"/>
              <a:ext cx="616663" cy="559292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0A7CDE4-90DA-42E5-A648-BFDB99D0FFE8}"/>
              </a:ext>
            </a:extLst>
          </p:cNvPr>
          <p:cNvGrpSpPr/>
          <p:nvPr/>
        </p:nvGrpSpPr>
        <p:grpSpPr>
          <a:xfrm>
            <a:off x="-1" y="2289819"/>
            <a:ext cx="1295399" cy="559292"/>
            <a:chOff x="0" y="1500899"/>
            <a:chExt cx="1295399" cy="559292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1915380-D72B-46CA-A271-4292EF2C3442}"/>
                </a:ext>
              </a:extLst>
            </p:cNvPr>
            <p:cNvSpPr/>
            <p:nvPr/>
          </p:nvSpPr>
          <p:spPr>
            <a:xfrm>
              <a:off x="0" y="1663700"/>
              <a:ext cx="900000" cy="228600"/>
            </a:xfrm>
            <a:prstGeom prst="rect">
              <a:avLst/>
            </a:prstGeom>
            <a:solidFill>
              <a:srgbClr val="6BCABA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  <p:pic>
          <p:nvPicPr>
            <p:cNvPr id="64" name="Picture 63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63CD5DD5-C5D6-4387-9F43-780CA42D0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736" y="1500899"/>
              <a:ext cx="616663" cy="559292"/>
            </a:xfrm>
            <a:prstGeom prst="rect">
              <a:avLst/>
            </a:prstGeom>
          </p:spPr>
        </p:pic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6B3BE2F1-C828-42FC-84BD-0B2F7543E759}"/>
              </a:ext>
            </a:extLst>
          </p:cNvPr>
          <p:cNvSpPr txBox="1"/>
          <p:nvPr/>
        </p:nvSpPr>
        <p:spPr>
          <a:xfrm>
            <a:off x="1295398" y="2998613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888B8D"/>
                </a:solidFill>
                <a:latin typeface="Helvetica Neue Light"/>
              </a:rPr>
              <a:t>The role of the Bid Director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9919803-FD79-414F-B400-AE11D03FCC2B}"/>
              </a:ext>
            </a:extLst>
          </p:cNvPr>
          <p:cNvSpPr txBox="1"/>
          <p:nvPr/>
        </p:nvSpPr>
        <p:spPr>
          <a:xfrm>
            <a:off x="10058944" y="2998613"/>
            <a:ext cx="708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888B8D"/>
                </a:solidFill>
                <a:latin typeface="Helvetica Neue Light"/>
              </a:rPr>
              <a:t>6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DCD223E-4DC0-40BE-9537-B6153B4BDA3D}"/>
              </a:ext>
            </a:extLst>
          </p:cNvPr>
          <p:cNvGrpSpPr/>
          <p:nvPr/>
        </p:nvGrpSpPr>
        <p:grpSpPr>
          <a:xfrm>
            <a:off x="-1" y="2919022"/>
            <a:ext cx="1295399" cy="559292"/>
            <a:chOff x="0" y="1500899"/>
            <a:chExt cx="1295399" cy="559292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F957AFC-DF55-4158-AFA6-4A4057579699}"/>
                </a:ext>
              </a:extLst>
            </p:cNvPr>
            <p:cNvSpPr/>
            <p:nvPr/>
          </p:nvSpPr>
          <p:spPr>
            <a:xfrm>
              <a:off x="0" y="1663700"/>
              <a:ext cx="900000" cy="228600"/>
            </a:xfrm>
            <a:prstGeom prst="rect">
              <a:avLst/>
            </a:prstGeom>
            <a:solidFill>
              <a:srgbClr val="6BCABA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  <p:pic>
          <p:nvPicPr>
            <p:cNvPr id="71" name="Picture 70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13902679-A7D6-49EE-8166-D423D08A6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736" y="1500899"/>
              <a:ext cx="616663" cy="559292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B746A99-D06F-44A0-827F-EF496AD8056B}"/>
              </a:ext>
            </a:extLst>
          </p:cNvPr>
          <p:cNvSpPr txBox="1"/>
          <p:nvPr/>
        </p:nvSpPr>
        <p:spPr>
          <a:xfrm>
            <a:off x="1295397" y="3615941"/>
            <a:ext cx="8561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888B8D"/>
                </a:solidFill>
                <a:latin typeface="Helvetica Neue Light"/>
              </a:rPr>
              <a:t>The role of the Bid Manager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FD27C0-CB75-4645-B500-6B8B630D9295}"/>
              </a:ext>
            </a:extLst>
          </p:cNvPr>
          <p:cNvSpPr txBox="1"/>
          <p:nvPr/>
        </p:nvSpPr>
        <p:spPr>
          <a:xfrm>
            <a:off x="10058944" y="3615941"/>
            <a:ext cx="708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888B8D"/>
                </a:solidFill>
                <a:latin typeface="Helvetica Neue Light"/>
              </a:rPr>
              <a:t>7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F6A851D-D18B-4BD8-B91B-215E7F037492}"/>
              </a:ext>
            </a:extLst>
          </p:cNvPr>
          <p:cNvGrpSpPr/>
          <p:nvPr/>
        </p:nvGrpSpPr>
        <p:grpSpPr>
          <a:xfrm>
            <a:off x="-3" y="3536350"/>
            <a:ext cx="1295399" cy="559292"/>
            <a:chOff x="0" y="1500899"/>
            <a:chExt cx="1295399" cy="55929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6029BAE-7520-4E19-8322-6EDEA039C7AB}"/>
                </a:ext>
              </a:extLst>
            </p:cNvPr>
            <p:cNvSpPr/>
            <p:nvPr/>
          </p:nvSpPr>
          <p:spPr>
            <a:xfrm>
              <a:off x="0" y="1663700"/>
              <a:ext cx="900000" cy="228600"/>
            </a:xfrm>
            <a:prstGeom prst="rect">
              <a:avLst/>
            </a:prstGeom>
            <a:solidFill>
              <a:srgbClr val="6BCABA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  <p:pic>
          <p:nvPicPr>
            <p:cNvPr id="32" name="Picture 31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430170D1-E1E1-4A60-B9FC-6E089F8F4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736" y="1500899"/>
              <a:ext cx="616663" cy="559292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0ABDBD5-47E9-4087-B7AA-13BD446E8928}"/>
              </a:ext>
            </a:extLst>
          </p:cNvPr>
          <p:cNvSpPr txBox="1"/>
          <p:nvPr/>
        </p:nvSpPr>
        <p:spPr>
          <a:xfrm>
            <a:off x="1295396" y="4245144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888B8D"/>
                </a:solidFill>
                <a:latin typeface="Helvetica Neue Light"/>
              </a:rPr>
              <a:t>The role of the Bid Writer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66EE923-B564-42E1-B934-2DD61FADA849}"/>
              </a:ext>
            </a:extLst>
          </p:cNvPr>
          <p:cNvSpPr txBox="1"/>
          <p:nvPr/>
        </p:nvSpPr>
        <p:spPr>
          <a:xfrm>
            <a:off x="10058942" y="4245144"/>
            <a:ext cx="708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888B8D"/>
                </a:solidFill>
                <a:latin typeface="Helvetica Neue Light"/>
              </a:rPr>
              <a:t>8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384940D-EF18-4F5C-A49C-4F6554590CA0}"/>
              </a:ext>
            </a:extLst>
          </p:cNvPr>
          <p:cNvGrpSpPr/>
          <p:nvPr/>
        </p:nvGrpSpPr>
        <p:grpSpPr>
          <a:xfrm>
            <a:off x="-3" y="4165553"/>
            <a:ext cx="1295399" cy="559292"/>
            <a:chOff x="0" y="1500899"/>
            <a:chExt cx="1295399" cy="559292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FD96465-3D4D-46B3-9B89-357971C515D1}"/>
                </a:ext>
              </a:extLst>
            </p:cNvPr>
            <p:cNvSpPr/>
            <p:nvPr/>
          </p:nvSpPr>
          <p:spPr>
            <a:xfrm>
              <a:off x="0" y="1663700"/>
              <a:ext cx="900000" cy="228600"/>
            </a:xfrm>
            <a:prstGeom prst="rect">
              <a:avLst/>
            </a:prstGeom>
            <a:solidFill>
              <a:srgbClr val="6BCABA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  <p:pic>
          <p:nvPicPr>
            <p:cNvPr id="42" name="Picture 41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8110CE79-0535-4F2B-95FF-9E51FD0267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736" y="1500899"/>
              <a:ext cx="616663" cy="559292"/>
            </a:xfrm>
            <a:prstGeom prst="rect">
              <a:avLst/>
            </a:prstGeom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3D695A3-36FF-462D-A235-B6E3BEE06185}"/>
              </a:ext>
            </a:extLst>
          </p:cNvPr>
          <p:cNvSpPr txBox="1"/>
          <p:nvPr/>
        </p:nvSpPr>
        <p:spPr>
          <a:xfrm>
            <a:off x="1295400" y="4852167"/>
            <a:ext cx="8561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888B8D"/>
                </a:solidFill>
                <a:latin typeface="Helvetica Neue Light"/>
              </a:rPr>
              <a:t>The role of the Bid Coordinator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3C0DEE4-37D5-4E05-850C-099872F0505F}"/>
              </a:ext>
            </a:extLst>
          </p:cNvPr>
          <p:cNvSpPr txBox="1"/>
          <p:nvPr/>
        </p:nvSpPr>
        <p:spPr>
          <a:xfrm>
            <a:off x="10058947" y="4852167"/>
            <a:ext cx="708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888B8D"/>
                </a:solidFill>
                <a:latin typeface="Helvetica Neue Light"/>
              </a:rPr>
              <a:t>9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42DB36B-EA42-4A3D-97C3-DDC05B89F3A3}"/>
              </a:ext>
            </a:extLst>
          </p:cNvPr>
          <p:cNvGrpSpPr/>
          <p:nvPr/>
        </p:nvGrpSpPr>
        <p:grpSpPr>
          <a:xfrm>
            <a:off x="0" y="4772576"/>
            <a:ext cx="1295399" cy="559292"/>
            <a:chOff x="0" y="1500899"/>
            <a:chExt cx="1295399" cy="55929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5A3B2C4-89D9-494A-A874-E0983F541B86}"/>
                </a:ext>
              </a:extLst>
            </p:cNvPr>
            <p:cNvSpPr/>
            <p:nvPr/>
          </p:nvSpPr>
          <p:spPr>
            <a:xfrm>
              <a:off x="0" y="1663700"/>
              <a:ext cx="900000" cy="228600"/>
            </a:xfrm>
            <a:prstGeom prst="rect">
              <a:avLst/>
            </a:prstGeom>
            <a:solidFill>
              <a:srgbClr val="6BCABA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  <p:pic>
          <p:nvPicPr>
            <p:cNvPr id="50" name="Picture 49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E4C97ECD-D0D5-4C93-8D3A-D3F5F6349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736" y="1500899"/>
              <a:ext cx="616663" cy="559292"/>
            </a:xfrm>
            <a:prstGeom prst="rect">
              <a:avLst/>
            </a:prstGeom>
          </p:spPr>
        </p:pic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EF0FDC78-8A33-4986-A31C-02D3DCF48CCB}"/>
              </a:ext>
            </a:extLst>
          </p:cNvPr>
          <p:cNvSpPr txBox="1"/>
          <p:nvPr/>
        </p:nvSpPr>
        <p:spPr>
          <a:xfrm>
            <a:off x="1295399" y="5422647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888B8D"/>
                </a:solidFill>
                <a:latin typeface="Helvetica Neue Light"/>
              </a:rPr>
              <a:t>Opportunities at Contracts Advance!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ED6C393-D1FE-4C0A-8287-E3E78F5E8DEA}"/>
              </a:ext>
            </a:extLst>
          </p:cNvPr>
          <p:cNvSpPr txBox="1"/>
          <p:nvPr/>
        </p:nvSpPr>
        <p:spPr>
          <a:xfrm>
            <a:off x="10058945" y="5422647"/>
            <a:ext cx="708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888B8D"/>
                </a:solidFill>
                <a:latin typeface="Helvetica Neue Light"/>
              </a:rPr>
              <a:t>10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E8CCA3F-988E-459B-8606-63F53CF8EC93}"/>
              </a:ext>
            </a:extLst>
          </p:cNvPr>
          <p:cNvGrpSpPr/>
          <p:nvPr/>
        </p:nvGrpSpPr>
        <p:grpSpPr>
          <a:xfrm>
            <a:off x="0" y="5343056"/>
            <a:ext cx="1295399" cy="559292"/>
            <a:chOff x="0" y="1500899"/>
            <a:chExt cx="1295399" cy="559292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3555A3C-D6FC-48A8-AE36-8A4DFD79C0EA}"/>
                </a:ext>
              </a:extLst>
            </p:cNvPr>
            <p:cNvSpPr/>
            <p:nvPr/>
          </p:nvSpPr>
          <p:spPr>
            <a:xfrm>
              <a:off x="0" y="1663700"/>
              <a:ext cx="900000" cy="228600"/>
            </a:xfrm>
            <a:prstGeom prst="rect">
              <a:avLst/>
            </a:prstGeom>
            <a:solidFill>
              <a:srgbClr val="6BCABA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  <p:pic>
          <p:nvPicPr>
            <p:cNvPr id="55" name="Picture 54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3487B3F9-832D-4E2D-B24E-42CAFC645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736" y="1500899"/>
              <a:ext cx="616663" cy="559292"/>
            </a:xfrm>
            <a:prstGeom prst="rect">
              <a:avLst/>
            </a:prstGeom>
          </p:spPr>
        </p:pic>
      </p:grpSp>
      <p:sp>
        <p:nvSpPr>
          <p:cNvPr id="56" name="Date Placeholder 7">
            <a:extLst>
              <a:ext uri="{FF2B5EF4-FFF2-40B4-BE49-F238E27FC236}">
                <a16:creationId xmlns:a16="http://schemas.microsoft.com/office/drawing/2014/main" id="{E72ADB1A-55EA-465F-8B84-0B88373E42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69075"/>
            <a:ext cx="2743200" cy="228600"/>
          </a:xfrm>
        </p:spPr>
        <p:txBody>
          <a:bodyPr/>
          <a:lstStyle/>
          <a:p>
            <a:r>
              <a:rPr lang="en-GB" dirty="0">
                <a:latin typeface="Helvetica Neue Light"/>
              </a:rPr>
              <a:t>Thursday 20</a:t>
            </a:r>
            <a:r>
              <a:rPr lang="en-GB" baseline="30000" dirty="0">
                <a:latin typeface="Helvetica Neue Light"/>
              </a:rPr>
              <a:t>th</a:t>
            </a:r>
            <a:r>
              <a:rPr lang="en-GB" dirty="0">
                <a:latin typeface="Helvetica Neue Light"/>
              </a:rPr>
              <a:t> January 2022</a:t>
            </a:r>
            <a:endParaRPr lang="en-GB" sz="2400" dirty="0">
              <a:latin typeface="Helvetica Neue Ligh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E0CCE9B-A934-4FF4-8B12-92462E4CAA48}"/>
              </a:ext>
            </a:extLst>
          </p:cNvPr>
          <p:cNvSpPr txBox="1"/>
          <p:nvPr/>
        </p:nvSpPr>
        <p:spPr>
          <a:xfrm>
            <a:off x="1295396" y="5969421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888B8D"/>
                </a:solidFill>
                <a:latin typeface="Helvetica Neue Light"/>
              </a:rPr>
              <a:t>Summary &amp; Final Questions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EBF7244-D76C-4E5D-9E04-E4A7E12EC8CF}"/>
              </a:ext>
            </a:extLst>
          </p:cNvPr>
          <p:cNvSpPr txBox="1"/>
          <p:nvPr/>
        </p:nvSpPr>
        <p:spPr>
          <a:xfrm>
            <a:off x="10058942" y="5969421"/>
            <a:ext cx="708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888B8D"/>
                </a:solidFill>
                <a:latin typeface="Helvetica Neue Light"/>
              </a:rPr>
              <a:t>11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2D5D05D-B89E-4995-8CC8-2B4705217485}"/>
              </a:ext>
            </a:extLst>
          </p:cNvPr>
          <p:cNvGrpSpPr/>
          <p:nvPr/>
        </p:nvGrpSpPr>
        <p:grpSpPr>
          <a:xfrm>
            <a:off x="-3" y="5889830"/>
            <a:ext cx="1295399" cy="559292"/>
            <a:chOff x="0" y="1500899"/>
            <a:chExt cx="1295399" cy="559292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B016806-E2C3-48BC-84BE-D40BFF2F774B}"/>
                </a:ext>
              </a:extLst>
            </p:cNvPr>
            <p:cNvSpPr/>
            <p:nvPr/>
          </p:nvSpPr>
          <p:spPr>
            <a:xfrm>
              <a:off x="0" y="1663700"/>
              <a:ext cx="900000" cy="228600"/>
            </a:xfrm>
            <a:prstGeom prst="rect">
              <a:avLst/>
            </a:prstGeom>
            <a:solidFill>
              <a:srgbClr val="6BCABA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  <p:pic>
          <p:nvPicPr>
            <p:cNvPr id="66" name="Picture 65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D04BFEAE-E117-446B-AFA5-E7201225B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736" y="1500899"/>
              <a:ext cx="616663" cy="559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3325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A405E8A-E914-452C-9D70-C88EBD5E3F7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rgbClr val="EE82A4"/>
                </a:solidFill>
                <a:latin typeface="Helvetica Neue Light"/>
                <a:ea typeface="+mn-ea"/>
                <a:cs typeface="+mn-cs"/>
              </a:rPr>
              <a:t>Introduction &amp; Housekeeping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316FC68-9AF1-4B82-966F-9514D14563C4}"/>
              </a:ext>
            </a:extLst>
          </p:cNvPr>
          <p:cNvGrpSpPr/>
          <p:nvPr/>
        </p:nvGrpSpPr>
        <p:grpSpPr>
          <a:xfrm>
            <a:off x="0" y="1798117"/>
            <a:ext cx="2120231" cy="735968"/>
            <a:chOff x="0" y="1391282"/>
            <a:chExt cx="2120231" cy="73596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6DE237A-47B5-48BA-96D1-909E9FFC88C8}"/>
                </a:ext>
              </a:extLst>
            </p:cNvPr>
            <p:cNvSpPr/>
            <p:nvPr/>
          </p:nvSpPr>
          <p:spPr>
            <a:xfrm>
              <a:off x="0" y="1663700"/>
              <a:ext cx="1714500" cy="228600"/>
            </a:xfrm>
            <a:prstGeom prst="rect">
              <a:avLst/>
            </a:prstGeom>
            <a:solidFill>
              <a:srgbClr val="6BCABA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6" name="Picture 25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F2ED3AD7-3772-4346-B830-C23EEA55F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769" y="1391282"/>
              <a:ext cx="811462" cy="735968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C00F610-F5BC-4E33-8011-B452705E169C}"/>
              </a:ext>
            </a:extLst>
          </p:cNvPr>
          <p:cNvGrpSpPr/>
          <p:nvPr/>
        </p:nvGrpSpPr>
        <p:grpSpPr>
          <a:xfrm>
            <a:off x="0" y="3048751"/>
            <a:ext cx="2120231" cy="735968"/>
            <a:chOff x="0" y="2045016"/>
            <a:chExt cx="2120231" cy="73596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FC24C31-AA2A-4242-9910-C8CEBF7285B1}"/>
                </a:ext>
              </a:extLst>
            </p:cNvPr>
            <p:cNvSpPr/>
            <p:nvPr/>
          </p:nvSpPr>
          <p:spPr>
            <a:xfrm>
              <a:off x="0" y="2298700"/>
              <a:ext cx="1714500" cy="228600"/>
            </a:xfrm>
            <a:prstGeom prst="rect">
              <a:avLst/>
            </a:prstGeom>
            <a:solidFill>
              <a:srgbClr val="6BCABA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9" name="Picture 28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A948C0E6-F892-4A4F-9ADC-DE4E645FA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769" y="2045016"/>
              <a:ext cx="811462" cy="735968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E182E14-D693-4079-9B23-86BC17370657}"/>
              </a:ext>
            </a:extLst>
          </p:cNvPr>
          <p:cNvSpPr txBox="1"/>
          <p:nvPr/>
        </p:nvSpPr>
        <p:spPr>
          <a:xfrm>
            <a:off x="2019300" y="1870715"/>
            <a:ext cx="7391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888B8D"/>
                </a:solidFill>
                <a:latin typeface="Helvetica Neue Light"/>
              </a:rPr>
              <a:t>A discussion webinar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30FB235-A363-45B7-AA10-84E3F86FC42B}"/>
              </a:ext>
            </a:extLst>
          </p:cNvPr>
          <p:cNvSpPr txBox="1"/>
          <p:nvPr/>
        </p:nvSpPr>
        <p:spPr>
          <a:xfrm>
            <a:off x="2019300" y="3117094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888B8D"/>
                </a:solidFill>
                <a:latin typeface="Helvetica Neue Light"/>
              </a:rPr>
              <a:t>Audience participation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206C9EF-FA1A-440F-95FE-7C3B6870D64A}"/>
              </a:ext>
            </a:extLst>
          </p:cNvPr>
          <p:cNvGrpSpPr/>
          <p:nvPr/>
        </p:nvGrpSpPr>
        <p:grpSpPr>
          <a:xfrm>
            <a:off x="0" y="4369112"/>
            <a:ext cx="2120231" cy="735968"/>
            <a:chOff x="0" y="2045016"/>
            <a:chExt cx="2120231" cy="73596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E796C52-43F1-4221-B4B2-EA7FDAA82B8F}"/>
                </a:ext>
              </a:extLst>
            </p:cNvPr>
            <p:cNvSpPr/>
            <p:nvPr/>
          </p:nvSpPr>
          <p:spPr>
            <a:xfrm>
              <a:off x="0" y="2298700"/>
              <a:ext cx="1714500" cy="228600"/>
            </a:xfrm>
            <a:prstGeom prst="rect">
              <a:avLst/>
            </a:prstGeom>
            <a:solidFill>
              <a:srgbClr val="6BCABA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4" name="Picture 33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CE8BC3E4-7BDE-473A-A97D-5FCDB1B14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769" y="2045016"/>
              <a:ext cx="811462" cy="735968"/>
            </a:xfrm>
            <a:prstGeom prst="rect">
              <a:avLst/>
            </a:prstGeom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707F2300-CFF2-4A3D-AF29-737665D86DA8}"/>
              </a:ext>
            </a:extLst>
          </p:cNvPr>
          <p:cNvSpPr txBox="1"/>
          <p:nvPr/>
        </p:nvSpPr>
        <p:spPr>
          <a:xfrm>
            <a:off x="2019300" y="4450319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888B8D"/>
                </a:solidFill>
                <a:latin typeface="Helvetica Neue Light"/>
              </a:rPr>
              <a:t>Our insights and experience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66AE18E-9FF4-4B35-9EA5-6A93EA9CC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69075"/>
            <a:ext cx="2743200" cy="228600"/>
          </a:xfrm>
        </p:spPr>
        <p:txBody>
          <a:bodyPr/>
          <a:lstStyle/>
          <a:p>
            <a:fld id="{6ECE3AFE-163E-4C8F-BE1B-1D40E6FAB21E}" type="slidenum">
              <a:rPr lang="en-GB" smtClean="0"/>
              <a:t>3</a:t>
            </a:fld>
            <a:endParaRPr lang="en-GB"/>
          </a:p>
        </p:txBody>
      </p:sp>
      <p:sp>
        <p:nvSpPr>
          <p:cNvPr id="19" name="Footer Placeholder 8">
            <a:extLst>
              <a:ext uri="{FF2B5EF4-FFF2-40B4-BE49-F238E27FC236}">
                <a16:creationId xmlns:a16="http://schemas.microsoft.com/office/drawing/2014/main" id="{70EB153A-1052-4AAD-9EAB-B5729E3DC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69075"/>
            <a:ext cx="4114800" cy="228600"/>
          </a:xfrm>
        </p:spPr>
        <p:txBody>
          <a:bodyPr/>
          <a:lstStyle/>
          <a:p>
            <a:r>
              <a:rPr lang="en-GB" dirty="0">
                <a:latin typeface="Helvetica Neue Light"/>
              </a:rPr>
              <a:t>Contracts</a:t>
            </a:r>
            <a:r>
              <a:rPr lang="en-GB" dirty="0"/>
              <a:t> </a:t>
            </a:r>
            <a:r>
              <a:rPr lang="en-GB" dirty="0">
                <a:latin typeface="Helvetica Neue Light"/>
              </a:rPr>
              <a:t>Advance</a:t>
            </a:r>
          </a:p>
        </p:txBody>
      </p:sp>
      <p:sp>
        <p:nvSpPr>
          <p:cNvPr id="20" name="Date Placeholder 7">
            <a:extLst>
              <a:ext uri="{FF2B5EF4-FFF2-40B4-BE49-F238E27FC236}">
                <a16:creationId xmlns:a16="http://schemas.microsoft.com/office/drawing/2014/main" id="{86424A40-9E3B-43DB-8587-483AE7E357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69075"/>
            <a:ext cx="2743200" cy="228600"/>
          </a:xfrm>
        </p:spPr>
        <p:txBody>
          <a:bodyPr/>
          <a:lstStyle/>
          <a:p>
            <a:r>
              <a:rPr lang="en-GB" dirty="0">
                <a:latin typeface="Helvetica Neue Light"/>
              </a:rPr>
              <a:t>Thursday 20</a:t>
            </a:r>
            <a:r>
              <a:rPr lang="en-GB" baseline="30000" dirty="0">
                <a:latin typeface="Helvetica Neue Light"/>
              </a:rPr>
              <a:t>th</a:t>
            </a:r>
            <a:r>
              <a:rPr lang="en-GB" dirty="0">
                <a:latin typeface="Helvetica Neue Light"/>
              </a:rPr>
              <a:t> January 2022</a:t>
            </a:r>
            <a:endParaRPr lang="en-GB" sz="2400" dirty="0">
              <a:latin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954230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A405E8A-E914-452C-9D70-C88EBD5E3F7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rgbClr val="EE82A4"/>
                </a:solidFill>
                <a:latin typeface="Helvetica Neue Light"/>
                <a:ea typeface="+mn-ea"/>
                <a:cs typeface="+mn-cs"/>
              </a:rPr>
              <a:t>Lee Hasell &amp; Matt Mitchell</a:t>
            </a:r>
          </a:p>
        </p:txBody>
      </p:sp>
      <p:pic>
        <p:nvPicPr>
          <p:cNvPr id="18" name="Picture 17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3B3A3E85-FE68-4D3C-BB20-14CC1767C9E9}"/>
              </a:ext>
            </a:extLst>
          </p:cNvPr>
          <p:cNvPicPr/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t="16812" r="12476" b="30285"/>
          <a:stretch/>
        </p:blipFill>
        <p:spPr bwMode="auto">
          <a:xfrm>
            <a:off x="994625" y="2150680"/>
            <a:ext cx="1260000" cy="1260000"/>
          </a:xfrm>
          <a:prstGeom prst="rect">
            <a:avLst/>
          </a:prstGeom>
          <a:ln w="28575">
            <a:solidFill>
              <a:srgbClr val="6BCABA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AEC7A744-4B40-4D45-997D-70E38981CFC8}"/>
              </a:ext>
            </a:extLst>
          </p:cNvPr>
          <p:cNvPicPr/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15028" r="6080" b="23174"/>
          <a:stretch/>
        </p:blipFill>
        <p:spPr bwMode="auto">
          <a:xfrm>
            <a:off x="994625" y="4221931"/>
            <a:ext cx="1260000" cy="1260000"/>
          </a:xfrm>
          <a:prstGeom prst="rect">
            <a:avLst/>
          </a:prstGeom>
          <a:ln w="28575">
            <a:solidFill>
              <a:srgbClr val="6BCABA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02F3C5-9704-4E6B-A05B-8BC45FC297E8}"/>
              </a:ext>
            </a:extLst>
          </p:cNvPr>
          <p:cNvSpPr txBox="1"/>
          <p:nvPr/>
        </p:nvSpPr>
        <p:spPr>
          <a:xfrm>
            <a:off x="2411050" y="2042016"/>
            <a:ext cx="91573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888B8D"/>
                </a:solidFill>
                <a:latin typeface="Helvetica Neue Light"/>
              </a:rPr>
              <a:t>Lee is our Managing Partner here at Contracts Advance. He manages our Advisory team, and as an experienced senior executive, he’s gathered a wealth of knowledge and expertise over the years. Having been both CEO and Director of Business Development for a large blue-chip provider, Lee continues to play an active role within the public sector by providing advice to clients on strategy and bidding.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C3D0BA-9443-464D-8525-A10AD234FA64}"/>
              </a:ext>
            </a:extLst>
          </p:cNvPr>
          <p:cNvSpPr txBox="1"/>
          <p:nvPr/>
        </p:nvSpPr>
        <p:spPr>
          <a:xfrm>
            <a:off x="2411050" y="4113267"/>
            <a:ext cx="91573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888B8D"/>
                </a:solidFill>
                <a:latin typeface="Helvetica Neue Light"/>
              </a:rPr>
              <a:t>Matt has over 25 years of bidding experience with considerable managerial expertise in corporate and operational services. Matt has supported CA and our clients to project manage a multitude of bids in industries ranging from; defence, healthcare, print, FM and many more. Matt has previously held a number of senior roles including Director of Development and is the Lead Consultant at CA.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694531C-9C1E-48E7-8AEF-340AE5090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69075"/>
            <a:ext cx="2743200" cy="228600"/>
          </a:xfrm>
        </p:spPr>
        <p:txBody>
          <a:bodyPr/>
          <a:lstStyle/>
          <a:p>
            <a:fld id="{6ECE3AFE-163E-4C8F-BE1B-1D40E6FAB21E}" type="slidenum">
              <a:rPr lang="en-GB" smtClean="0"/>
              <a:t>4</a:t>
            </a:fld>
            <a:endParaRPr lang="en-GB"/>
          </a:p>
        </p:txBody>
      </p:sp>
      <p:sp>
        <p:nvSpPr>
          <p:cNvPr id="13" name="Footer Placeholder 8">
            <a:extLst>
              <a:ext uri="{FF2B5EF4-FFF2-40B4-BE49-F238E27FC236}">
                <a16:creationId xmlns:a16="http://schemas.microsoft.com/office/drawing/2014/main" id="{B2CB95A9-0647-4389-9940-BEDDB7C0A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69075"/>
            <a:ext cx="4114800" cy="228600"/>
          </a:xfrm>
        </p:spPr>
        <p:txBody>
          <a:bodyPr/>
          <a:lstStyle/>
          <a:p>
            <a:r>
              <a:rPr lang="en-GB" dirty="0">
                <a:latin typeface="Helvetica Neue Light"/>
              </a:rPr>
              <a:t>Contracts</a:t>
            </a:r>
            <a:r>
              <a:rPr lang="en-GB" dirty="0"/>
              <a:t> </a:t>
            </a:r>
            <a:r>
              <a:rPr lang="en-GB" dirty="0">
                <a:latin typeface="Helvetica Neue Light"/>
              </a:rPr>
              <a:t>Advance</a:t>
            </a:r>
          </a:p>
        </p:txBody>
      </p:sp>
      <p:sp>
        <p:nvSpPr>
          <p:cNvPr id="11" name="Date Placeholder 7">
            <a:extLst>
              <a:ext uri="{FF2B5EF4-FFF2-40B4-BE49-F238E27FC236}">
                <a16:creationId xmlns:a16="http://schemas.microsoft.com/office/drawing/2014/main" id="{CF58C593-7F8D-4F48-909D-F6D12C8CE2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69075"/>
            <a:ext cx="2743200" cy="228600"/>
          </a:xfrm>
        </p:spPr>
        <p:txBody>
          <a:bodyPr/>
          <a:lstStyle/>
          <a:p>
            <a:r>
              <a:rPr lang="en-GB" dirty="0">
                <a:latin typeface="Helvetica Neue Light"/>
              </a:rPr>
              <a:t>Thursday 20</a:t>
            </a:r>
            <a:r>
              <a:rPr lang="en-GB" baseline="30000" dirty="0">
                <a:latin typeface="Helvetica Neue Light"/>
              </a:rPr>
              <a:t>th</a:t>
            </a:r>
            <a:r>
              <a:rPr lang="en-GB" dirty="0">
                <a:latin typeface="Helvetica Neue Light"/>
              </a:rPr>
              <a:t> January 2022</a:t>
            </a:r>
            <a:endParaRPr lang="en-GB" sz="2400" dirty="0">
              <a:latin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342621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95689-63FD-403C-800A-5DB64FDAF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Contracts Advance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4CE91-C599-4D68-98BD-52737F5C8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E3AFE-163E-4C8F-BE1B-1D40E6FAB21E}" type="slidenum">
              <a:rPr lang="en-GB" smtClean="0"/>
              <a:t>5</a:t>
            </a:fld>
            <a:endParaRPr lang="en-GB"/>
          </a:p>
        </p:txBody>
      </p:sp>
      <p:sp>
        <p:nvSpPr>
          <p:cNvPr id="51" name="Freeform 5">
            <a:extLst>
              <a:ext uri="{FF2B5EF4-FFF2-40B4-BE49-F238E27FC236}">
                <a16:creationId xmlns:a16="http://schemas.microsoft.com/office/drawing/2014/main" id="{9DF6735C-0CAD-42DD-A110-533EF2F86C06}"/>
              </a:ext>
            </a:extLst>
          </p:cNvPr>
          <p:cNvSpPr>
            <a:spLocks/>
          </p:cNvSpPr>
          <p:nvPr/>
        </p:nvSpPr>
        <p:spPr bwMode="auto">
          <a:xfrm>
            <a:off x="301625" y="2413724"/>
            <a:ext cx="10160000" cy="3852153"/>
          </a:xfrm>
          <a:custGeom>
            <a:avLst/>
            <a:gdLst/>
            <a:ahLst/>
            <a:cxnLst>
              <a:cxn ang="0">
                <a:pos x="1548" y="674"/>
              </a:cxn>
              <a:cxn ang="0">
                <a:pos x="1577" y="645"/>
              </a:cxn>
              <a:cxn ang="0">
                <a:pos x="1735" y="724"/>
              </a:cxn>
              <a:cxn ang="0">
                <a:pos x="1437" y="784"/>
              </a:cxn>
              <a:cxn ang="0">
                <a:pos x="1474" y="748"/>
              </a:cxn>
              <a:cxn ang="0">
                <a:pos x="1328" y="742"/>
              </a:cxn>
              <a:cxn ang="0">
                <a:pos x="930" y="692"/>
              </a:cxn>
              <a:cxn ang="0">
                <a:pos x="571" y="498"/>
              </a:cxn>
              <a:cxn ang="0">
                <a:pos x="702" y="361"/>
              </a:cxn>
              <a:cxn ang="0">
                <a:pos x="948" y="236"/>
              </a:cxn>
              <a:cxn ang="0">
                <a:pos x="0" y="0"/>
              </a:cxn>
              <a:cxn ang="0">
                <a:pos x="993" y="243"/>
              </a:cxn>
              <a:cxn ang="0">
                <a:pos x="777" y="359"/>
              </a:cxn>
              <a:cxn ang="0">
                <a:pos x="678" y="520"/>
              </a:cxn>
              <a:cxn ang="0">
                <a:pos x="1328" y="670"/>
              </a:cxn>
              <a:cxn ang="0">
                <a:pos x="1548" y="674"/>
              </a:cxn>
            </a:cxnLst>
            <a:rect l="0" t="0" r="r" b="b"/>
            <a:pathLst>
              <a:path w="1735" h="784">
                <a:moveTo>
                  <a:pt x="1548" y="674"/>
                </a:moveTo>
                <a:cubicBezTo>
                  <a:pt x="1577" y="645"/>
                  <a:pt x="1577" y="645"/>
                  <a:pt x="1577" y="645"/>
                </a:cubicBezTo>
                <a:cubicBezTo>
                  <a:pt x="1735" y="724"/>
                  <a:pt x="1735" y="724"/>
                  <a:pt x="1735" y="724"/>
                </a:cubicBezTo>
                <a:cubicBezTo>
                  <a:pt x="1437" y="784"/>
                  <a:pt x="1437" y="784"/>
                  <a:pt x="1437" y="784"/>
                </a:cubicBezTo>
                <a:cubicBezTo>
                  <a:pt x="1474" y="748"/>
                  <a:pt x="1474" y="748"/>
                  <a:pt x="1474" y="748"/>
                </a:cubicBezTo>
                <a:cubicBezTo>
                  <a:pt x="1425" y="747"/>
                  <a:pt x="1376" y="745"/>
                  <a:pt x="1328" y="742"/>
                </a:cubicBezTo>
                <a:cubicBezTo>
                  <a:pt x="1190" y="733"/>
                  <a:pt x="1058" y="716"/>
                  <a:pt x="930" y="692"/>
                </a:cubicBezTo>
                <a:cubicBezTo>
                  <a:pt x="698" y="635"/>
                  <a:pt x="578" y="571"/>
                  <a:pt x="571" y="498"/>
                </a:cubicBezTo>
                <a:cubicBezTo>
                  <a:pt x="562" y="453"/>
                  <a:pt x="606" y="407"/>
                  <a:pt x="702" y="361"/>
                </a:cubicBezTo>
                <a:cubicBezTo>
                  <a:pt x="824" y="313"/>
                  <a:pt x="906" y="271"/>
                  <a:pt x="948" y="236"/>
                </a:cubicBezTo>
                <a:cubicBezTo>
                  <a:pt x="1053" y="130"/>
                  <a:pt x="737" y="51"/>
                  <a:pt x="0" y="0"/>
                </a:cubicBezTo>
                <a:cubicBezTo>
                  <a:pt x="754" y="31"/>
                  <a:pt x="1085" y="112"/>
                  <a:pt x="993" y="243"/>
                </a:cubicBezTo>
                <a:cubicBezTo>
                  <a:pt x="968" y="274"/>
                  <a:pt x="896" y="312"/>
                  <a:pt x="777" y="359"/>
                </a:cubicBezTo>
                <a:cubicBezTo>
                  <a:pt x="664" y="409"/>
                  <a:pt x="631" y="463"/>
                  <a:pt x="678" y="520"/>
                </a:cubicBezTo>
                <a:cubicBezTo>
                  <a:pt x="761" y="606"/>
                  <a:pt x="977" y="656"/>
                  <a:pt x="1328" y="670"/>
                </a:cubicBezTo>
                <a:cubicBezTo>
                  <a:pt x="1396" y="673"/>
                  <a:pt x="1470" y="674"/>
                  <a:pt x="1548" y="674"/>
                </a:cubicBezTo>
                <a:close/>
              </a:path>
            </a:pathLst>
          </a:custGeom>
          <a:solidFill>
            <a:srgbClr val="6BCABA"/>
          </a:solidFill>
          <a:ln w="19050">
            <a:solidFill>
              <a:srgbClr val="7E8386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E147388-3E6D-4EBD-B800-6F6CA8BEA502}"/>
              </a:ext>
            </a:extLst>
          </p:cNvPr>
          <p:cNvGrpSpPr/>
          <p:nvPr/>
        </p:nvGrpSpPr>
        <p:grpSpPr>
          <a:xfrm>
            <a:off x="266185" y="1698797"/>
            <a:ext cx="1095101" cy="948391"/>
            <a:chOff x="1821657" y="2036766"/>
            <a:chExt cx="1004889" cy="870262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5528BD4-ED59-4807-9233-04CD1D43BC9B}"/>
                </a:ext>
              </a:extLst>
            </p:cNvPr>
            <p:cNvSpPr/>
            <p:nvPr/>
          </p:nvSpPr>
          <p:spPr>
            <a:xfrm>
              <a:off x="1821657" y="2526029"/>
              <a:ext cx="1004889" cy="380999"/>
            </a:xfrm>
            <a:prstGeom prst="ellipse">
              <a:avLst/>
            </a:prstGeom>
            <a:solidFill>
              <a:srgbClr val="6BCABA"/>
            </a:solidFill>
            <a:ln w="19050">
              <a:solidFill>
                <a:srgbClr val="7E83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F91F792D-0512-4BDD-9503-C034CC800B75}"/>
                </a:ext>
              </a:extLst>
            </p:cNvPr>
            <p:cNvGrpSpPr/>
            <p:nvPr/>
          </p:nvGrpSpPr>
          <p:grpSpPr>
            <a:xfrm>
              <a:off x="1923429" y="2036766"/>
              <a:ext cx="801343" cy="792163"/>
              <a:chOff x="2735263" y="788988"/>
              <a:chExt cx="3603625" cy="3562350"/>
            </a:xfrm>
          </p:grpSpPr>
          <p:sp>
            <p:nvSpPr>
              <p:cNvPr id="55" name="Freeform 18">
                <a:extLst>
                  <a:ext uri="{FF2B5EF4-FFF2-40B4-BE49-F238E27FC236}">
                    <a16:creationId xmlns:a16="http://schemas.microsoft.com/office/drawing/2014/main" id="{80AA9037-C6E8-448C-AD62-6DFDF3D49F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92513" y="788988"/>
                <a:ext cx="1889125" cy="2778125"/>
              </a:xfrm>
              <a:custGeom>
                <a:avLst/>
                <a:gdLst/>
                <a:ahLst/>
                <a:cxnLst>
                  <a:cxn ang="0">
                    <a:pos x="528" y="272"/>
                  </a:cxn>
                  <a:cxn ang="0">
                    <a:pos x="438" y="309"/>
                  </a:cxn>
                  <a:cxn ang="0">
                    <a:pos x="366" y="373"/>
                  </a:cxn>
                  <a:cxn ang="0">
                    <a:pos x="320" y="457"/>
                  </a:cxn>
                  <a:cxn ang="0">
                    <a:pos x="302" y="555"/>
                  </a:cxn>
                  <a:cxn ang="0">
                    <a:pos x="320" y="653"/>
                  </a:cxn>
                  <a:cxn ang="0">
                    <a:pos x="366" y="737"/>
                  </a:cxn>
                  <a:cxn ang="0">
                    <a:pos x="438" y="801"/>
                  </a:cxn>
                  <a:cxn ang="0">
                    <a:pos x="528" y="839"/>
                  </a:cxn>
                  <a:cxn ang="0">
                    <a:pos x="629" y="844"/>
                  </a:cxn>
                  <a:cxn ang="0">
                    <a:pos x="724" y="817"/>
                  </a:cxn>
                  <a:cxn ang="0">
                    <a:pos x="803" y="761"/>
                  </a:cxn>
                  <a:cxn ang="0">
                    <a:pos x="859" y="683"/>
                  </a:cxn>
                  <a:cxn ang="0">
                    <a:pos x="886" y="589"/>
                  </a:cxn>
                  <a:cxn ang="0">
                    <a:pos x="880" y="489"/>
                  </a:cxn>
                  <a:cxn ang="0">
                    <a:pos x="843" y="399"/>
                  </a:cxn>
                  <a:cxn ang="0">
                    <a:pos x="778" y="328"/>
                  </a:cxn>
                  <a:cxn ang="0">
                    <a:pos x="694" y="281"/>
                  </a:cxn>
                  <a:cxn ang="0">
                    <a:pos x="595" y="264"/>
                  </a:cxn>
                  <a:cxn ang="0">
                    <a:pos x="696" y="9"/>
                  </a:cxn>
                  <a:cxn ang="0">
                    <a:pos x="838" y="52"/>
                  </a:cxn>
                  <a:cxn ang="0">
                    <a:pos x="962" y="126"/>
                  </a:cxn>
                  <a:cxn ang="0">
                    <a:pos x="1063" y="227"/>
                  </a:cxn>
                  <a:cxn ang="0">
                    <a:pos x="1138" y="349"/>
                  </a:cxn>
                  <a:cxn ang="0">
                    <a:pos x="1181" y="490"/>
                  </a:cxn>
                  <a:cxn ang="0">
                    <a:pos x="1188" y="629"/>
                  </a:cxn>
                  <a:cxn ang="0">
                    <a:pos x="1170" y="748"/>
                  </a:cxn>
                  <a:cxn ang="0">
                    <a:pos x="1133" y="873"/>
                  </a:cxn>
                  <a:cxn ang="0">
                    <a:pos x="1082" y="1000"/>
                  </a:cxn>
                  <a:cxn ang="0">
                    <a:pos x="1021" y="1125"/>
                  </a:cxn>
                  <a:cxn ang="0">
                    <a:pos x="952" y="1247"/>
                  </a:cxn>
                  <a:cxn ang="0">
                    <a:pos x="880" y="1363"/>
                  </a:cxn>
                  <a:cxn ang="0">
                    <a:pos x="809" y="1469"/>
                  </a:cxn>
                  <a:cxn ang="0">
                    <a:pos x="742" y="1562"/>
                  </a:cxn>
                  <a:cxn ang="0">
                    <a:pos x="683" y="1640"/>
                  </a:cxn>
                  <a:cxn ang="0">
                    <a:pos x="637" y="1699"/>
                  </a:cxn>
                  <a:cxn ang="0">
                    <a:pos x="606" y="1737"/>
                  </a:cxn>
                  <a:cxn ang="0">
                    <a:pos x="595" y="1750"/>
                  </a:cxn>
                  <a:cxn ang="0">
                    <a:pos x="584" y="1737"/>
                  </a:cxn>
                  <a:cxn ang="0">
                    <a:pos x="553" y="1699"/>
                  </a:cxn>
                  <a:cxn ang="0">
                    <a:pos x="507" y="1640"/>
                  </a:cxn>
                  <a:cxn ang="0">
                    <a:pos x="448" y="1562"/>
                  </a:cxn>
                  <a:cxn ang="0">
                    <a:pos x="381" y="1470"/>
                  </a:cxn>
                  <a:cxn ang="0">
                    <a:pos x="310" y="1364"/>
                  </a:cxn>
                  <a:cxn ang="0">
                    <a:pos x="238" y="1249"/>
                  </a:cxn>
                  <a:cxn ang="0">
                    <a:pos x="169" y="1127"/>
                  </a:cxn>
                  <a:cxn ang="0">
                    <a:pos x="107" y="1001"/>
                  </a:cxn>
                  <a:cxn ang="0">
                    <a:pos x="56" y="874"/>
                  </a:cxn>
                  <a:cxn ang="0">
                    <a:pos x="20" y="749"/>
                  </a:cxn>
                  <a:cxn ang="0">
                    <a:pos x="2" y="629"/>
                  </a:cxn>
                  <a:cxn ang="0">
                    <a:pos x="9" y="490"/>
                  </a:cxn>
                  <a:cxn ang="0">
                    <a:pos x="52" y="349"/>
                  </a:cxn>
                  <a:cxn ang="0">
                    <a:pos x="127" y="227"/>
                  </a:cxn>
                  <a:cxn ang="0">
                    <a:pos x="229" y="126"/>
                  </a:cxn>
                  <a:cxn ang="0">
                    <a:pos x="353" y="52"/>
                  </a:cxn>
                  <a:cxn ang="0">
                    <a:pos x="494" y="9"/>
                  </a:cxn>
                </a:cxnLst>
                <a:rect l="0" t="0" r="r" b="b"/>
                <a:pathLst>
                  <a:path w="1190" h="1750">
                    <a:moveTo>
                      <a:pt x="595" y="264"/>
                    </a:moveTo>
                    <a:lnTo>
                      <a:pt x="560" y="266"/>
                    </a:lnTo>
                    <a:lnTo>
                      <a:pt x="528" y="272"/>
                    </a:lnTo>
                    <a:lnTo>
                      <a:pt x="496" y="281"/>
                    </a:lnTo>
                    <a:lnTo>
                      <a:pt x="466" y="294"/>
                    </a:lnTo>
                    <a:lnTo>
                      <a:pt x="438" y="309"/>
                    </a:lnTo>
                    <a:lnTo>
                      <a:pt x="412" y="328"/>
                    </a:lnTo>
                    <a:lnTo>
                      <a:pt x="388" y="349"/>
                    </a:lnTo>
                    <a:lnTo>
                      <a:pt x="366" y="373"/>
                    </a:lnTo>
                    <a:lnTo>
                      <a:pt x="348" y="399"/>
                    </a:lnTo>
                    <a:lnTo>
                      <a:pt x="332" y="427"/>
                    </a:lnTo>
                    <a:lnTo>
                      <a:pt x="320" y="457"/>
                    </a:lnTo>
                    <a:lnTo>
                      <a:pt x="310" y="489"/>
                    </a:lnTo>
                    <a:lnTo>
                      <a:pt x="304" y="521"/>
                    </a:lnTo>
                    <a:lnTo>
                      <a:pt x="302" y="555"/>
                    </a:lnTo>
                    <a:lnTo>
                      <a:pt x="304" y="589"/>
                    </a:lnTo>
                    <a:lnTo>
                      <a:pt x="310" y="622"/>
                    </a:lnTo>
                    <a:lnTo>
                      <a:pt x="320" y="653"/>
                    </a:lnTo>
                    <a:lnTo>
                      <a:pt x="332" y="683"/>
                    </a:lnTo>
                    <a:lnTo>
                      <a:pt x="348" y="712"/>
                    </a:lnTo>
                    <a:lnTo>
                      <a:pt x="366" y="737"/>
                    </a:lnTo>
                    <a:lnTo>
                      <a:pt x="388" y="761"/>
                    </a:lnTo>
                    <a:lnTo>
                      <a:pt x="412" y="782"/>
                    </a:lnTo>
                    <a:lnTo>
                      <a:pt x="438" y="801"/>
                    </a:lnTo>
                    <a:lnTo>
                      <a:pt x="466" y="817"/>
                    </a:lnTo>
                    <a:lnTo>
                      <a:pt x="496" y="829"/>
                    </a:lnTo>
                    <a:lnTo>
                      <a:pt x="528" y="839"/>
                    </a:lnTo>
                    <a:lnTo>
                      <a:pt x="560" y="844"/>
                    </a:lnTo>
                    <a:lnTo>
                      <a:pt x="595" y="847"/>
                    </a:lnTo>
                    <a:lnTo>
                      <a:pt x="629" y="844"/>
                    </a:lnTo>
                    <a:lnTo>
                      <a:pt x="662" y="839"/>
                    </a:lnTo>
                    <a:lnTo>
                      <a:pt x="694" y="829"/>
                    </a:lnTo>
                    <a:lnTo>
                      <a:pt x="724" y="817"/>
                    </a:lnTo>
                    <a:lnTo>
                      <a:pt x="752" y="801"/>
                    </a:lnTo>
                    <a:lnTo>
                      <a:pt x="778" y="782"/>
                    </a:lnTo>
                    <a:lnTo>
                      <a:pt x="803" y="761"/>
                    </a:lnTo>
                    <a:lnTo>
                      <a:pt x="824" y="737"/>
                    </a:lnTo>
                    <a:lnTo>
                      <a:pt x="843" y="712"/>
                    </a:lnTo>
                    <a:lnTo>
                      <a:pt x="859" y="683"/>
                    </a:lnTo>
                    <a:lnTo>
                      <a:pt x="871" y="653"/>
                    </a:lnTo>
                    <a:lnTo>
                      <a:pt x="880" y="622"/>
                    </a:lnTo>
                    <a:lnTo>
                      <a:pt x="886" y="589"/>
                    </a:lnTo>
                    <a:lnTo>
                      <a:pt x="888" y="555"/>
                    </a:lnTo>
                    <a:lnTo>
                      <a:pt x="886" y="521"/>
                    </a:lnTo>
                    <a:lnTo>
                      <a:pt x="880" y="489"/>
                    </a:lnTo>
                    <a:lnTo>
                      <a:pt x="871" y="457"/>
                    </a:lnTo>
                    <a:lnTo>
                      <a:pt x="859" y="427"/>
                    </a:lnTo>
                    <a:lnTo>
                      <a:pt x="843" y="399"/>
                    </a:lnTo>
                    <a:lnTo>
                      <a:pt x="824" y="373"/>
                    </a:lnTo>
                    <a:lnTo>
                      <a:pt x="803" y="349"/>
                    </a:lnTo>
                    <a:lnTo>
                      <a:pt x="778" y="328"/>
                    </a:lnTo>
                    <a:lnTo>
                      <a:pt x="752" y="309"/>
                    </a:lnTo>
                    <a:lnTo>
                      <a:pt x="724" y="294"/>
                    </a:lnTo>
                    <a:lnTo>
                      <a:pt x="694" y="281"/>
                    </a:lnTo>
                    <a:lnTo>
                      <a:pt x="662" y="272"/>
                    </a:lnTo>
                    <a:lnTo>
                      <a:pt x="629" y="266"/>
                    </a:lnTo>
                    <a:lnTo>
                      <a:pt x="595" y="264"/>
                    </a:lnTo>
                    <a:close/>
                    <a:moveTo>
                      <a:pt x="595" y="0"/>
                    </a:moveTo>
                    <a:lnTo>
                      <a:pt x="646" y="2"/>
                    </a:lnTo>
                    <a:lnTo>
                      <a:pt x="696" y="9"/>
                    </a:lnTo>
                    <a:lnTo>
                      <a:pt x="745" y="19"/>
                    </a:lnTo>
                    <a:lnTo>
                      <a:pt x="792" y="34"/>
                    </a:lnTo>
                    <a:lnTo>
                      <a:pt x="838" y="52"/>
                    </a:lnTo>
                    <a:lnTo>
                      <a:pt x="881" y="73"/>
                    </a:lnTo>
                    <a:lnTo>
                      <a:pt x="923" y="98"/>
                    </a:lnTo>
                    <a:lnTo>
                      <a:pt x="962" y="126"/>
                    </a:lnTo>
                    <a:lnTo>
                      <a:pt x="998" y="157"/>
                    </a:lnTo>
                    <a:lnTo>
                      <a:pt x="1032" y="190"/>
                    </a:lnTo>
                    <a:lnTo>
                      <a:pt x="1063" y="227"/>
                    </a:lnTo>
                    <a:lnTo>
                      <a:pt x="1091" y="265"/>
                    </a:lnTo>
                    <a:lnTo>
                      <a:pt x="1116" y="307"/>
                    </a:lnTo>
                    <a:lnTo>
                      <a:pt x="1138" y="349"/>
                    </a:lnTo>
                    <a:lnTo>
                      <a:pt x="1156" y="395"/>
                    </a:lnTo>
                    <a:lnTo>
                      <a:pt x="1170" y="442"/>
                    </a:lnTo>
                    <a:lnTo>
                      <a:pt x="1181" y="490"/>
                    </a:lnTo>
                    <a:lnTo>
                      <a:pt x="1187" y="540"/>
                    </a:lnTo>
                    <a:lnTo>
                      <a:pt x="1190" y="591"/>
                    </a:lnTo>
                    <a:lnTo>
                      <a:pt x="1188" y="629"/>
                    </a:lnTo>
                    <a:lnTo>
                      <a:pt x="1184" y="668"/>
                    </a:lnTo>
                    <a:lnTo>
                      <a:pt x="1179" y="708"/>
                    </a:lnTo>
                    <a:lnTo>
                      <a:pt x="1170" y="748"/>
                    </a:lnTo>
                    <a:lnTo>
                      <a:pt x="1160" y="789"/>
                    </a:lnTo>
                    <a:lnTo>
                      <a:pt x="1148" y="831"/>
                    </a:lnTo>
                    <a:lnTo>
                      <a:pt x="1133" y="873"/>
                    </a:lnTo>
                    <a:lnTo>
                      <a:pt x="1118" y="915"/>
                    </a:lnTo>
                    <a:lnTo>
                      <a:pt x="1101" y="957"/>
                    </a:lnTo>
                    <a:lnTo>
                      <a:pt x="1082" y="1000"/>
                    </a:lnTo>
                    <a:lnTo>
                      <a:pt x="1063" y="1042"/>
                    </a:lnTo>
                    <a:lnTo>
                      <a:pt x="1042" y="1084"/>
                    </a:lnTo>
                    <a:lnTo>
                      <a:pt x="1021" y="1125"/>
                    </a:lnTo>
                    <a:lnTo>
                      <a:pt x="998" y="1167"/>
                    </a:lnTo>
                    <a:lnTo>
                      <a:pt x="975" y="1207"/>
                    </a:lnTo>
                    <a:lnTo>
                      <a:pt x="952" y="1247"/>
                    </a:lnTo>
                    <a:lnTo>
                      <a:pt x="929" y="1287"/>
                    </a:lnTo>
                    <a:lnTo>
                      <a:pt x="904" y="1325"/>
                    </a:lnTo>
                    <a:lnTo>
                      <a:pt x="880" y="1363"/>
                    </a:lnTo>
                    <a:lnTo>
                      <a:pt x="856" y="1400"/>
                    </a:lnTo>
                    <a:lnTo>
                      <a:pt x="832" y="1435"/>
                    </a:lnTo>
                    <a:lnTo>
                      <a:pt x="809" y="1469"/>
                    </a:lnTo>
                    <a:lnTo>
                      <a:pt x="786" y="1502"/>
                    </a:lnTo>
                    <a:lnTo>
                      <a:pt x="764" y="1532"/>
                    </a:lnTo>
                    <a:lnTo>
                      <a:pt x="742" y="1562"/>
                    </a:lnTo>
                    <a:lnTo>
                      <a:pt x="721" y="1590"/>
                    </a:lnTo>
                    <a:lnTo>
                      <a:pt x="702" y="1616"/>
                    </a:lnTo>
                    <a:lnTo>
                      <a:pt x="683" y="1640"/>
                    </a:lnTo>
                    <a:lnTo>
                      <a:pt x="666" y="1662"/>
                    </a:lnTo>
                    <a:lnTo>
                      <a:pt x="651" y="1681"/>
                    </a:lnTo>
                    <a:lnTo>
                      <a:pt x="637" y="1699"/>
                    </a:lnTo>
                    <a:lnTo>
                      <a:pt x="624" y="1714"/>
                    </a:lnTo>
                    <a:lnTo>
                      <a:pt x="614" y="1727"/>
                    </a:lnTo>
                    <a:lnTo>
                      <a:pt x="606" y="1737"/>
                    </a:lnTo>
                    <a:lnTo>
                      <a:pt x="600" y="1744"/>
                    </a:lnTo>
                    <a:lnTo>
                      <a:pt x="596" y="1748"/>
                    </a:lnTo>
                    <a:lnTo>
                      <a:pt x="595" y="1750"/>
                    </a:lnTo>
                    <a:lnTo>
                      <a:pt x="594" y="1748"/>
                    </a:lnTo>
                    <a:lnTo>
                      <a:pt x="590" y="1744"/>
                    </a:lnTo>
                    <a:lnTo>
                      <a:pt x="584" y="1737"/>
                    </a:lnTo>
                    <a:lnTo>
                      <a:pt x="576" y="1727"/>
                    </a:lnTo>
                    <a:lnTo>
                      <a:pt x="565" y="1714"/>
                    </a:lnTo>
                    <a:lnTo>
                      <a:pt x="553" y="1699"/>
                    </a:lnTo>
                    <a:lnTo>
                      <a:pt x="539" y="1682"/>
                    </a:lnTo>
                    <a:lnTo>
                      <a:pt x="524" y="1662"/>
                    </a:lnTo>
                    <a:lnTo>
                      <a:pt x="507" y="1640"/>
                    </a:lnTo>
                    <a:lnTo>
                      <a:pt x="488" y="1616"/>
                    </a:lnTo>
                    <a:lnTo>
                      <a:pt x="468" y="1590"/>
                    </a:lnTo>
                    <a:lnTo>
                      <a:pt x="448" y="1562"/>
                    </a:lnTo>
                    <a:lnTo>
                      <a:pt x="426" y="1533"/>
                    </a:lnTo>
                    <a:lnTo>
                      <a:pt x="404" y="1502"/>
                    </a:lnTo>
                    <a:lnTo>
                      <a:pt x="381" y="1470"/>
                    </a:lnTo>
                    <a:lnTo>
                      <a:pt x="358" y="1436"/>
                    </a:lnTo>
                    <a:lnTo>
                      <a:pt x="334" y="1400"/>
                    </a:lnTo>
                    <a:lnTo>
                      <a:pt x="310" y="1364"/>
                    </a:lnTo>
                    <a:lnTo>
                      <a:pt x="286" y="1327"/>
                    </a:lnTo>
                    <a:lnTo>
                      <a:pt x="261" y="1288"/>
                    </a:lnTo>
                    <a:lnTo>
                      <a:pt x="238" y="1249"/>
                    </a:lnTo>
                    <a:lnTo>
                      <a:pt x="215" y="1209"/>
                    </a:lnTo>
                    <a:lnTo>
                      <a:pt x="192" y="1168"/>
                    </a:lnTo>
                    <a:lnTo>
                      <a:pt x="169" y="1127"/>
                    </a:lnTo>
                    <a:lnTo>
                      <a:pt x="148" y="1085"/>
                    </a:lnTo>
                    <a:lnTo>
                      <a:pt x="127" y="1043"/>
                    </a:lnTo>
                    <a:lnTo>
                      <a:pt x="107" y="1001"/>
                    </a:lnTo>
                    <a:lnTo>
                      <a:pt x="89" y="959"/>
                    </a:lnTo>
                    <a:lnTo>
                      <a:pt x="72" y="916"/>
                    </a:lnTo>
                    <a:lnTo>
                      <a:pt x="56" y="874"/>
                    </a:lnTo>
                    <a:lnTo>
                      <a:pt x="42" y="832"/>
                    </a:lnTo>
                    <a:lnTo>
                      <a:pt x="30" y="790"/>
                    </a:lnTo>
                    <a:lnTo>
                      <a:pt x="20" y="749"/>
                    </a:lnTo>
                    <a:lnTo>
                      <a:pt x="11" y="709"/>
                    </a:lnTo>
                    <a:lnTo>
                      <a:pt x="5" y="669"/>
                    </a:lnTo>
                    <a:lnTo>
                      <a:pt x="2" y="629"/>
                    </a:lnTo>
                    <a:lnTo>
                      <a:pt x="0" y="591"/>
                    </a:lnTo>
                    <a:lnTo>
                      <a:pt x="2" y="540"/>
                    </a:lnTo>
                    <a:lnTo>
                      <a:pt x="9" y="490"/>
                    </a:lnTo>
                    <a:lnTo>
                      <a:pt x="20" y="442"/>
                    </a:lnTo>
                    <a:lnTo>
                      <a:pt x="34" y="395"/>
                    </a:lnTo>
                    <a:lnTo>
                      <a:pt x="52" y="349"/>
                    </a:lnTo>
                    <a:lnTo>
                      <a:pt x="74" y="307"/>
                    </a:lnTo>
                    <a:lnTo>
                      <a:pt x="99" y="265"/>
                    </a:lnTo>
                    <a:lnTo>
                      <a:pt x="127" y="227"/>
                    </a:lnTo>
                    <a:lnTo>
                      <a:pt x="158" y="190"/>
                    </a:lnTo>
                    <a:lnTo>
                      <a:pt x="192" y="157"/>
                    </a:lnTo>
                    <a:lnTo>
                      <a:pt x="229" y="126"/>
                    </a:lnTo>
                    <a:lnTo>
                      <a:pt x="268" y="98"/>
                    </a:lnTo>
                    <a:lnTo>
                      <a:pt x="309" y="73"/>
                    </a:lnTo>
                    <a:lnTo>
                      <a:pt x="353" y="52"/>
                    </a:lnTo>
                    <a:lnTo>
                      <a:pt x="398" y="34"/>
                    </a:lnTo>
                    <a:lnTo>
                      <a:pt x="445" y="19"/>
                    </a:lnTo>
                    <a:lnTo>
                      <a:pt x="494" y="9"/>
                    </a:lnTo>
                    <a:lnTo>
                      <a:pt x="544" y="2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rgbClr val="282E60"/>
              </a:solidFill>
              <a:ln w="19050">
                <a:solidFill>
                  <a:srgbClr val="7E838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Freeform 20">
                <a:extLst>
                  <a:ext uri="{FF2B5EF4-FFF2-40B4-BE49-F238E27FC236}">
                    <a16:creationId xmlns:a16="http://schemas.microsoft.com/office/drawing/2014/main" id="{95066E14-B648-4BD1-AF97-846C171201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263" y="3240088"/>
                <a:ext cx="3603625" cy="1111250"/>
              </a:xfrm>
              <a:custGeom>
                <a:avLst/>
                <a:gdLst/>
                <a:ahLst/>
                <a:cxnLst>
                  <a:cxn ang="0">
                    <a:pos x="1606" y="16"/>
                  </a:cxn>
                  <a:cxn ang="0">
                    <a:pos x="1791" y="50"/>
                  </a:cxn>
                  <a:cxn ang="0">
                    <a:pos x="1952" y="93"/>
                  </a:cxn>
                  <a:cxn ang="0">
                    <a:pos x="2085" y="146"/>
                  </a:cxn>
                  <a:cxn ang="0">
                    <a:pos x="2185" y="206"/>
                  </a:cxn>
                  <a:cxn ang="0">
                    <a:pos x="2248" y="271"/>
                  </a:cxn>
                  <a:cxn ang="0">
                    <a:pos x="2270" y="342"/>
                  </a:cxn>
                  <a:cxn ang="0">
                    <a:pos x="2247" y="414"/>
                  </a:cxn>
                  <a:cxn ang="0">
                    <a:pos x="2181" y="481"/>
                  </a:cxn>
                  <a:cxn ang="0">
                    <a:pos x="2076" y="542"/>
                  </a:cxn>
                  <a:cxn ang="0">
                    <a:pos x="1938" y="595"/>
                  </a:cxn>
                  <a:cxn ang="0">
                    <a:pos x="1770" y="638"/>
                  </a:cxn>
                  <a:cxn ang="0">
                    <a:pos x="1577" y="672"/>
                  </a:cxn>
                  <a:cxn ang="0">
                    <a:pos x="1364" y="693"/>
                  </a:cxn>
                  <a:cxn ang="0">
                    <a:pos x="1135" y="700"/>
                  </a:cxn>
                  <a:cxn ang="0">
                    <a:pos x="906" y="693"/>
                  </a:cxn>
                  <a:cxn ang="0">
                    <a:pos x="693" y="672"/>
                  </a:cxn>
                  <a:cxn ang="0">
                    <a:pos x="501" y="638"/>
                  </a:cxn>
                  <a:cxn ang="0">
                    <a:pos x="333" y="595"/>
                  </a:cxn>
                  <a:cxn ang="0">
                    <a:pos x="194" y="542"/>
                  </a:cxn>
                  <a:cxn ang="0">
                    <a:pos x="90" y="481"/>
                  </a:cxn>
                  <a:cxn ang="0">
                    <a:pos x="23" y="414"/>
                  </a:cxn>
                  <a:cxn ang="0">
                    <a:pos x="0" y="342"/>
                  </a:cxn>
                  <a:cxn ang="0">
                    <a:pos x="23" y="271"/>
                  </a:cxn>
                  <a:cxn ang="0">
                    <a:pos x="85" y="206"/>
                  </a:cxn>
                  <a:cxn ang="0">
                    <a:pos x="185" y="146"/>
                  </a:cxn>
                  <a:cxn ang="0">
                    <a:pos x="318" y="94"/>
                  </a:cxn>
                  <a:cxn ang="0">
                    <a:pos x="479" y="51"/>
                  </a:cxn>
                  <a:cxn ang="0">
                    <a:pos x="664" y="17"/>
                  </a:cxn>
                  <a:cxn ang="0">
                    <a:pos x="827" y="41"/>
                  </a:cxn>
                  <a:cxn ang="0">
                    <a:pos x="907" y="148"/>
                  </a:cxn>
                  <a:cxn ang="0">
                    <a:pos x="778" y="192"/>
                  </a:cxn>
                  <a:cxn ang="0">
                    <a:pos x="579" y="222"/>
                  </a:cxn>
                  <a:cxn ang="0">
                    <a:pos x="418" y="260"/>
                  </a:cxn>
                  <a:cxn ang="0">
                    <a:pos x="297" y="301"/>
                  </a:cxn>
                  <a:cxn ang="0">
                    <a:pos x="217" y="342"/>
                  </a:cxn>
                  <a:cxn ang="0">
                    <a:pos x="294" y="381"/>
                  </a:cxn>
                  <a:cxn ang="0">
                    <a:pos x="409" y="421"/>
                  </a:cxn>
                  <a:cxn ang="0">
                    <a:pos x="560" y="458"/>
                  </a:cxn>
                  <a:cxn ang="0">
                    <a:pos x="747" y="489"/>
                  </a:cxn>
                  <a:cxn ang="0">
                    <a:pos x="969" y="508"/>
                  </a:cxn>
                  <a:cxn ang="0">
                    <a:pos x="1220" y="511"/>
                  </a:cxn>
                  <a:cxn ang="0">
                    <a:pos x="1453" y="496"/>
                  </a:cxn>
                  <a:cxn ang="0">
                    <a:pos x="1652" y="470"/>
                  </a:cxn>
                  <a:cxn ang="0">
                    <a:pos x="1816" y="434"/>
                  </a:cxn>
                  <a:cxn ang="0">
                    <a:pos x="1943" y="395"/>
                  </a:cxn>
                  <a:cxn ang="0">
                    <a:pos x="2032" y="355"/>
                  </a:cxn>
                  <a:cxn ang="0">
                    <a:pos x="2004" y="316"/>
                  </a:cxn>
                  <a:cxn ang="0">
                    <a:pos x="1897" y="273"/>
                  </a:cxn>
                  <a:cxn ang="0">
                    <a:pos x="1750" y="233"/>
                  </a:cxn>
                  <a:cxn ang="0">
                    <a:pos x="1563" y="201"/>
                  </a:cxn>
                  <a:cxn ang="0">
                    <a:pos x="1340" y="179"/>
                  </a:cxn>
                  <a:cxn ang="0">
                    <a:pos x="1415" y="79"/>
                  </a:cxn>
                </a:cxnLst>
                <a:rect l="0" t="0" r="r" b="b"/>
                <a:pathLst>
                  <a:path w="2270" h="700">
                    <a:moveTo>
                      <a:pt x="1471" y="0"/>
                    </a:moveTo>
                    <a:lnTo>
                      <a:pt x="1540" y="8"/>
                    </a:lnTo>
                    <a:lnTo>
                      <a:pt x="1606" y="16"/>
                    </a:lnTo>
                    <a:lnTo>
                      <a:pt x="1671" y="26"/>
                    </a:lnTo>
                    <a:lnTo>
                      <a:pt x="1732" y="38"/>
                    </a:lnTo>
                    <a:lnTo>
                      <a:pt x="1791" y="50"/>
                    </a:lnTo>
                    <a:lnTo>
                      <a:pt x="1848" y="63"/>
                    </a:lnTo>
                    <a:lnTo>
                      <a:pt x="1901" y="78"/>
                    </a:lnTo>
                    <a:lnTo>
                      <a:pt x="1952" y="93"/>
                    </a:lnTo>
                    <a:lnTo>
                      <a:pt x="2000" y="111"/>
                    </a:lnTo>
                    <a:lnTo>
                      <a:pt x="2044" y="128"/>
                    </a:lnTo>
                    <a:lnTo>
                      <a:pt x="2085" y="146"/>
                    </a:lnTo>
                    <a:lnTo>
                      <a:pt x="2122" y="166"/>
                    </a:lnTo>
                    <a:lnTo>
                      <a:pt x="2156" y="186"/>
                    </a:lnTo>
                    <a:lnTo>
                      <a:pt x="2185" y="206"/>
                    </a:lnTo>
                    <a:lnTo>
                      <a:pt x="2211" y="227"/>
                    </a:lnTo>
                    <a:lnTo>
                      <a:pt x="2231" y="249"/>
                    </a:lnTo>
                    <a:lnTo>
                      <a:pt x="2248" y="271"/>
                    </a:lnTo>
                    <a:lnTo>
                      <a:pt x="2260" y="295"/>
                    </a:lnTo>
                    <a:lnTo>
                      <a:pt x="2268" y="318"/>
                    </a:lnTo>
                    <a:lnTo>
                      <a:pt x="2270" y="342"/>
                    </a:lnTo>
                    <a:lnTo>
                      <a:pt x="2267" y="366"/>
                    </a:lnTo>
                    <a:lnTo>
                      <a:pt x="2260" y="391"/>
                    </a:lnTo>
                    <a:lnTo>
                      <a:pt x="2247" y="414"/>
                    </a:lnTo>
                    <a:lnTo>
                      <a:pt x="2230" y="437"/>
                    </a:lnTo>
                    <a:lnTo>
                      <a:pt x="2208" y="459"/>
                    </a:lnTo>
                    <a:lnTo>
                      <a:pt x="2181" y="481"/>
                    </a:lnTo>
                    <a:lnTo>
                      <a:pt x="2150" y="502"/>
                    </a:lnTo>
                    <a:lnTo>
                      <a:pt x="2115" y="523"/>
                    </a:lnTo>
                    <a:lnTo>
                      <a:pt x="2076" y="542"/>
                    </a:lnTo>
                    <a:lnTo>
                      <a:pt x="2034" y="561"/>
                    </a:lnTo>
                    <a:lnTo>
                      <a:pt x="1988" y="578"/>
                    </a:lnTo>
                    <a:lnTo>
                      <a:pt x="1938" y="595"/>
                    </a:lnTo>
                    <a:lnTo>
                      <a:pt x="1885" y="611"/>
                    </a:lnTo>
                    <a:lnTo>
                      <a:pt x="1829" y="625"/>
                    </a:lnTo>
                    <a:lnTo>
                      <a:pt x="1770" y="638"/>
                    </a:lnTo>
                    <a:lnTo>
                      <a:pt x="1708" y="651"/>
                    </a:lnTo>
                    <a:lnTo>
                      <a:pt x="1643" y="662"/>
                    </a:lnTo>
                    <a:lnTo>
                      <a:pt x="1577" y="672"/>
                    </a:lnTo>
                    <a:lnTo>
                      <a:pt x="1508" y="680"/>
                    </a:lnTo>
                    <a:lnTo>
                      <a:pt x="1437" y="687"/>
                    </a:lnTo>
                    <a:lnTo>
                      <a:pt x="1364" y="693"/>
                    </a:lnTo>
                    <a:lnTo>
                      <a:pt x="1289" y="696"/>
                    </a:lnTo>
                    <a:lnTo>
                      <a:pt x="1213" y="699"/>
                    </a:lnTo>
                    <a:lnTo>
                      <a:pt x="1135" y="700"/>
                    </a:lnTo>
                    <a:lnTo>
                      <a:pt x="1057" y="699"/>
                    </a:lnTo>
                    <a:lnTo>
                      <a:pt x="981" y="696"/>
                    </a:lnTo>
                    <a:lnTo>
                      <a:pt x="906" y="693"/>
                    </a:lnTo>
                    <a:lnTo>
                      <a:pt x="834" y="687"/>
                    </a:lnTo>
                    <a:lnTo>
                      <a:pt x="763" y="680"/>
                    </a:lnTo>
                    <a:lnTo>
                      <a:pt x="693" y="672"/>
                    </a:lnTo>
                    <a:lnTo>
                      <a:pt x="627" y="662"/>
                    </a:lnTo>
                    <a:lnTo>
                      <a:pt x="563" y="651"/>
                    </a:lnTo>
                    <a:lnTo>
                      <a:pt x="501" y="638"/>
                    </a:lnTo>
                    <a:lnTo>
                      <a:pt x="442" y="625"/>
                    </a:lnTo>
                    <a:lnTo>
                      <a:pt x="386" y="611"/>
                    </a:lnTo>
                    <a:lnTo>
                      <a:pt x="333" y="595"/>
                    </a:lnTo>
                    <a:lnTo>
                      <a:pt x="283" y="578"/>
                    </a:lnTo>
                    <a:lnTo>
                      <a:pt x="237" y="561"/>
                    </a:lnTo>
                    <a:lnTo>
                      <a:pt x="194" y="542"/>
                    </a:lnTo>
                    <a:lnTo>
                      <a:pt x="156" y="523"/>
                    </a:lnTo>
                    <a:lnTo>
                      <a:pt x="120" y="502"/>
                    </a:lnTo>
                    <a:lnTo>
                      <a:pt x="90" y="481"/>
                    </a:lnTo>
                    <a:lnTo>
                      <a:pt x="63" y="459"/>
                    </a:lnTo>
                    <a:lnTo>
                      <a:pt x="41" y="437"/>
                    </a:lnTo>
                    <a:lnTo>
                      <a:pt x="23" y="414"/>
                    </a:lnTo>
                    <a:lnTo>
                      <a:pt x="10" y="391"/>
                    </a:lnTo>
                    <a:lnTo>
                      <a:pt x="3" y="366"/>
                    </a:lnTo>
                    <a:lnTo>
                      <a:pt x="0" y="342"/>
                    </a:lnTo>
                    <a:lnTo>
                      <a:pt x="3" y="318"/>
                    </a:lnTo>
                    <a:lnTo>
                      <a:pt x="10" y="295"/>
                    </a:lnTo>
                    <a:lnTo>
                      <a:pt x="23" y="271"/>
                    </a:lnTo>
                    <a:lnTo>
                      <a:pt x="39" y="249"/>
                    </a:lnTo>
                    <a:lnTo>
                      <a:pt x="60" y="227"/>
                    </a:lnTo>
                    <a:lnTo>
                      <a:pt x="85" y="206"/>
                    </a:lnTo>
                    <a:lnTo>
                      <a:pt x="115" y="186"/>
                    </a:lnTo>
                    <a:lnTo>
                      <a:pt x="148" y="166"/>
                    </a:lnTo>
                    <a:lnTo>
                      <a:pt x="185" y="146"/>
                    </a:lnTo>
                    <a:lnTo>
                      <a:pt x="226" y="128"/>
                    </a:lnTo>
                    <a:lnTo>
                      <a:pt x="270" y="111"/>
                    </a:lnTo>
                    <a:lnTo>
                      <a:pt x="318" y="94"/>
                    </a:lnTo>
                    <a:lnTo>
                      <a:pt x="368" y="78"/>
                    </a:lnTo>
                    <a:lnTo>
                      <a:pt x="422" y="64"/>
                    </a:lnTo>
                    <a:lnTo>
                      <a:pt x="479" y="51"/>
                    </a:lnTo>
                    <a:lnTo>
                      <a:pt x="538" y="38"/>
                    </a:lnTo>
                    <a:lnTo>
                      <a:pt x="600" y="27"/>
                    </a:lnTo>
                    <a:lnTo>
                      <a:pt x="664" y="17"/>
                    </a:lnTo>
                    <a:lnTo>
                      <a:pt x="730" y="8"/>
                    </a:lnTo>
                    <a:lnTo>
                      <a:pt x="798" y="1"/>
                    </a:lnTo>
                    <a:lnTo>
                      <a:pt x="827" y="41"/>
                    </a:lnTo>
                    <a:lnTo>
                      <a:pt x="855" y="79"/>
                    </a:lnTo>
                    <a:lnTo>
                      <a:pt x="882" y="116"/>
                    </a:lnTo>
                    <a:lnTo>
                      <a:pt x="907" y="148"/>
                    </a:lnTo>
                    <a:lnTo>
                      <a:pt x="931" y="179"/>
                    </a:lnTo>
                    <a:lnTo>
                      <a:pt x="852" y="185"/>
                    </a:lnTo>
                    <a:lnTo>
                      <a:pt x="778" y="192"/>
                    </a:lnTo>
                    <a:lnTo>
                      <a:pt x="707" y="201"/>
                    </a:lnTo>
                    <a:lnTo>
                      <a:pt x="641" y="211"/>
                    </a:lnTo>
                    <a:lnTo>
                      <a:pt x="579" y="222"/>
                    </a:lnTo>
                    <a:lnTo>
                      <a:pt x="521" y="233"/>
                    </a:lnTo>
                    <a:lnTo>
                      <a:pt x="468" y="246"/>
                    </a:lnTo>
                    <a:lnTo>
                      <a:pt x="418" y="260"/>
                    </a:lnTo>
                    <a:lnTo>
                      <a:pt x="374" y="273"/>
                    </a:lnTo>
                    <a:lnTo>
                      <a:pt x="333" y="287"/>
                    </a:lnTo>
                    <a:lnTo>
                      <a:pt x="297" y="301"/>
                    </a:lnTo>
                    <a:lnTo>
                      <a:pt x="266" y="316"/>
                    </a:lnTo>
                    <a:lnTo>
                      <a:pt x="240" y="329"/>
                    </a:lnTo>
                    <a:lnTo>
                      <a:pt x="217" y="342"/>
                    </a:lnTo>
                    <a:lnTo>
                      <a:pt x="238" y="355"/>
                    </a:lnTo>
                    <a:lnTo>
                      <a:pt x="264" y="368"/>
                    </a:lnTo>
                    <a:lnTo>
                      <a:pt x="294" y="381"/>
                    </a:lnTo>
                    <a:lnTo>
                      <a:pt x="328" y="395"/>
                    </a:lnTo>
                    <a:lnTo>
                      <a:pt x="366" y="408"/>
                    </a:lnTo>
                    <a:lnTo>
                      <a:pt x="409" y="421"/>
                    </a:lnTo>
                    <a:lnTo>
                      <a:pt x="455" y="434"/>
                    </a:lnTo>
                    <a:lnTo>
                      <a:pt x="506" y="447"/>
                    </a:lnTo>
                    <a:lnTo>
                      <a:pt x="560" y="458"/>
                    </a:lnTo>
                    <a:lnTo>
                      <a:pt x="619" y="470"/>
                    </a:lnTo>
                    <a:lnTo>
                      <a:pt x="681" y="480"/>
                    </a:lnTo>
                    <a:lnTo>
                      <a:pt x="747" y="489"/>
                    </a:lnTo>
                    <a:lnTo>
                      <a:pt x="817" y="496"/>
                    </a:lnTo>
                    <a:lnTo>
                      <a:pt x="891" y="503"/>
                    </a:lnTo>
                    <a:lnTo>
                      <a:pt x="969" y="508"/>
                    </a:lnTo>
                    <a:lnTo>
                      <a:pt x="1050" y="511"/>
                    </a:lnTo>
                    <a:lnTo>
                      <a:pt x="1135" y="511"/>
                    </a:lnTo>
                    <a:lnTo>
                      <a:pt x="1220" y="511"/>
                    </a:lnTo>
                    <a:lnTo>
                      <a:pt x="1301" y="508"/>
                    </a:lnTo>
                    <a:lnTo>
                      <a:pt x="1379" y="503"/>
                    </a:lnTo>
                    <a:lnTo>
                      <a:pt x="1453" y="496"/>
                    </a:lnTo>
                    <a:lnTo>
                      <a:pt x="1523" y="489"/>
                    </a:lnTo>
                    <a:lnTo>
                      <a:pt x="1589" y="480"/>
                    </a:lnTo>
                    <a:lnTo>
                      <a:pt x="1652" y="470"/>
                    </a:lnTo>
                    <a:lnTo>
                      <a:pt x="1710" y="458"/>
                    </a:lnTo>
                    <a:lnTo>
                      <a:pt x="1765" y="447"/>
                    </a:lnTo>
                    <a:lnTo>
                      <a:pt x="1816" y="434"/>
                    </a:lnTo>
                    <a:lnTo>
                      <a:pt x="1862" y="421"/>
                    </a:lnTo>
                    <a:lnTo>
                      <a:pt x="1904" y="408"/>
                    </a:lnTo>
                    <a:lnTo>
                      <a:pt x="1943" y="395"/>
                    </a:lnTo>
                    <a:lnTo>
                      <a:pt x="1977" y="381"/>
                    </a:lnTo>
                    <a:lnTo>
                      <a:pt x="2006" y="368"/>
                    </a:lnTo>
                    <a:lnTo>
                      <a:pt x="2032" y="355"/>
                    </a:lnTo>
                    <a:lnTo>
                      <a:pt x="2053" y="342"/>
                    </a:lnTo>
                    <a:lnTo>
                      <a:pt x="2031" y="329"/>
                    </a:lnTo>
                    <a:lnTo>
                      <a:pt x="2004" y="316"/>
                    </a:lnTo>
                    <a:lnTo>
                      <a:pt x="1973" y="301"/>
                    </a:lnTo>
                    <a:lnTo>
                      <a:pt x="1937" y="287"/>
                    </a:lnTo>
                    <a:lnTo>
                      <a:pt x="1897" y="273"/>
                    </a:lnTo>
                    <a:lnTo>
                      <a:pt x="1852" y="260"/>
                    </a:lnTo>
                    <a:lnTo>
                      <a:pt x="1803" y="246"/>
                    </a:lnTo>
                    <a:lnTo>
                      <a:pt x="1750" y="233"/>
                    </a:lnTo>
                    <a:lnTo>
                      <a:pt x="1691" y="222"/>
                    </a:lnTo>
                    <a:lnTo>
                      <a:pt x="1630" y="211"/>
                    </a:lnTo>
                    <a:lnTo>
                      <a:pt x="1563" y="201"/>
                    </a:lnTo>
                    <a:lnTo>
                      <a:pt x="1493" y="192"/>
                    </a:lnTo>
                    <a:lnTo>
                      <a:pt x="1418" y="185"/>
                    </a:lnTo>
                    <a:lnTo>
                      <a:pt x="1340" y="179"/>
                    </a:lnTo>
                    <a:lnTo>
                      <a:pt x="1363" y="148"/>
                    </a:lnTo>
                    <a:lnTo>
                      <a:pt x="1388" y="115"/>
                    </a:lnTo>
                    <a:lnTo>
                      <a:pt x="1415" y="79"/>
                    </a:lnTo>
                    <a:lnTo>
                      <a:pt x="1443" y="41"/>
                    </a:lnTo>
                    <a:lnTo>
                      <a:pt x="1471" y="0"/>
                    </a:lnTo>
                    <a:close/>
                  </a:path>
                </a:pathLst>
              </a:custGeom>
              <a:solidFill>
                <a:srgbClr val="282E60"/>
              </a:solidFill>
              <a:ln w="19050">
                <a:solidFill>
                  <a:srgbClr val="7E838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CF435F8-70B6-497A-9BDB-1693BABB7714}"/>
              </a:ext>
            </a:extLst>
          </p:cNvPr>
          <p:cNvGrpSpPr/>
          <p:nvPr/>
        </p:nvGrpSpPr>
        <p:grpSpPr>
          <a:xfrm>
            <a:off x="2121671" y="1725459"/>
            <a:ext cx="1240005" cy="1073883"/>
            <a:chOff x="1821656" y="2036766"/>
            <a:chExt cx="1004888" cy="870264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FA4CCD35-4E2B-4152-959D-AEE49F580E55}"/>
                </a:ext>
              </a:extLst>
            </p:cNvPr>
            <p:cNvSpPr/>
            <p:nvPr/>
          </p:nvSpPr>
          <p:spPr>
            <a:xfrm>
              <a:off x="1821656" y="2526030"/>
              <a:ext cx="1004888" cy="381000"/>
            </a:xfrm>
            <a:prstGeom prst="ellipse">
              <a:avLst/>
            </a:prstGeom>
            <a:solidFill>
              <a:srgbClr val="6BCABA"/>
            </a:solidFill>
            <a:ln w="19050">
              <a:solidFill>
                <a:srgbClr val="7E83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15C629B-581F-48CC-8DF8-06DE91C0A91C}"/>
                </a:ext>
              </a:extLst>
            </p:cNvPr>
            <p:cNvGrpSpPr/>
            <p:nvPr/>
          </p:nvGrpSpPr>
          <p:grpSpPr>
            <a:xfrm>
              <a:off x="1923429" y="2036766"/>
              <a:ext cx="801342" cy="792164"/>
              <a:chOff x="2735263" y="788988"/>
              <a:chExt cx="3603625" cy="3562350"/>
            </a:xfrm>
          </p:grpSpPr>
          <p:sp>
            <p:nvSpPr>
              <p:cNvPr id="60" name="Freeform 18">
                <a:extLst>
                  <a:ext uri="{FF2B5EF4-FFF2-40B4-BE49-F238E27FC236}">
                    <a16:creationId xmlns:a16="http://schemas.microsoft.com/office/drawing/2014/main" id="{686E56CE-A1AA-450A-9E1E-41D8F3BAD2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92513" y="788988"/>
                <a:ext cx="1889125" cy="2778125"/>
              </a:xfrm>
              <a:custGeom>
                <a:avLst/>
                <a:gdLst/>
                <a:ahLst/>
                <a:cxnLst>
                  <a:cxn ang="0">
                    <a:pos x="528" y="272"/>
                  </a:cxn>
                  <a:cxn ang="0">
                    <a:pos x="438" y="309"/>
                  </a:cxn>
                  <a:cxn ang="0">
                    <a:pos x="366" y="373"/>
                  </a:cxn>
                  <a:cxn ang="0">
                    <a:pos x="320" y="457"/>
                  </a:cxn>
                  <a:cxn ang="0">
                    <a:pos x="302" y="555"/>
                  </a:cxn>
                  <a:cxn ang="0">
                    <a:pos x="320" y="653"/>
                  </a:cxn>
                  <a:cxn ang="0">
                    <a:pos x="366" y="737"/>
                  </a:cxn>
                  <a:cxn ang="0">
                    <a:pos x="438" y="801"/>
                  </a:cxn>
                  <a:cxn ang="0">
                    <a:pos x="528" y="839"/>
                  </a:cxn>
                  <a:cxn ang="0">
                    <a:pos x="629" y="844"/>
                  </a:cxn>
                  <a:cxn ang="0">
                    <a:pos x="724" y="817"/>
                  </a:cxn>
                  <a:cxn ang="0">
                    <a:pos x="803" y="761"/>
                  </a:cxn>
                  <a:cxn ang="0">
                    <a:pos x="859" y="683"/>
                  </a:cxn>
                  <a:cxn ang="0">
                    <a:pos x="886" y="589"/>
                  </a:cxn>
                  <a:cxn ang="0">
                    <a:pos x="880" y="489"/>
                  </a:cxn>
                  <a:cxn ang="0">
                    <a:pos x="843" y="399"/>
                  </a:cxn>
                  <a:cxn ang="0">
                    <a:pos x="778" y="328"/>
                  </a:cxn>
                  <a:cxn ang="0">
                    <a:pos x="694" y="281"/>
                  </a:cxn>
                  <a:cxn ang="0">
                    <a:pos x="595" y="264"/>
                  </a:cxn>
                  <a:cxn ang="0">
                    <a:pos x="696" y="9"/>
                  </a:cxn>
                  <a:cxn ang="0">
                    <a:pos x="838" y="52"/>
                  </a:cxn>
                  <a:cxn ang="0">
                    <a:pos x="962" y="126"/>
                  </a:cxn>
                  <a:cxn ang="0">
                    <a:pos x="1063" y="227"/>
                  </a:cxn>
                  <a:cxn ang="0">
                    <a:pos x="1138" y="349"/>
                  </a:cxn>
                  <a:cxn ang="0">
                    <a:pos x="1181" y="490"/>
                  </a:cxn>
                  <a:cxn ang="0">
                    <a:pos x="1188" y="629"/>
                  </a:cxn>
                  <a:cxn ang="0">
                    <a:pos x="1170" y="748"/>
                  </a:cxn>
                  <a:cxn ang="0">
                    <a:pos x="1133" y="873"/>
                  </a:cxn>
                  <a:cxn ang="0">
                    <a:pos x="1082" y="1000"/>
                  </a:cxn>
                  <a:cxn ang="0">
                    <a:pos x="1021" y="1125"/>
                  </a:cxn>
                  <a:cxn ang="0">
                    <a:pos x="952" y="1247"/>
                  </a:cxn>
                  <a:cxn ang="0">
                    <a:pos x="880" y="1363"/>
                  </a:cxn>
                  <a:cxn ang="0">
                    <a:pos x="809" y="1469"/>
                  </a:cxn>
                  <a:cxn ang="0">
                    <a:pos x="742" y="1562"/>
                  </a:cxn>
                  <a:cxn ang="0">
                    <a:pos x="683" y="1640"/>
                  </a:cxn>
                  <a:cxn ang="0">
                    <a:pos x="637" y="1699"/>
                  </a:cxn>
                  <a:cxn ang="0">
                    <a:pos x="606" y="1737"/>
                  </a:cxn>
                  <a:cxn ang="0">
                    <a:pos x="595" y="1750"/>
                  </a:cxn>
                  <a:cxn ang="0">
                    <a:pos x="584" y="1737"/>
                  </a:cxn>
                  <a:cxn ang="0">
                    <a:pos x="553" y="1699"/>
                  </a:cxn>
                  <a:cxn ang="0">
                    <a:pos x="507" y="1640"/>
                  </a:cxn>
                  <a:cxn ang="0">
                    <a:pos x="448" y="1562"/>
                  </a:cxn>
                  <a:cxn ang="0">
                    <a:pos x="381" y="1470"/>
                  </a:cxn>
                  <a:cxn ang="0">
                    <a:pos x="310" y="1364"/>
                  </a:cxn>
                  <a:cxn ang="0">
                    <a:pos x="238" y="1249"/>
                  </a:cxn>
                  <a:cxn ang="0">
                    <a:pos x="169" y="1127"/>
                  </a:cxn>
                  <a:cxn ang="0">
                    <a:pos x="107" y="1001"/>
                  </a:cxn>
                  <a:cxn ang="0">
                    <a:pos x="56" y="874"/>
                  </a:cxn>
                  <a:cxn ang="0">
                    <a:pos x="20" y="749"/>
                  </a:cxn>
                  <a:cxn ang="0">
                    <a:pos x="2" y="629"/>
                  </a:cxn>
                  <a:cxn ang="0">
                    <a:pos x="9" y="490"/>
                  </a:cxn>
                  <a:cxn ang="0">
                    <a:pos x="52" y="349"/>
                  </a:cxn>
                  <a:cxn ang="0">
                    <a:pos x="127" y="227"/>
                  </a:cxn>
                  <a:cxn ang="0">
                    <a:pos x="229" y="126"/>
                  </a:cxn>
                  <a:cxn ang="0">
                    <a:pos x="353" y="52"/>
                  </a:cxn>
                  <a:cxn ang="0">
                    <a:pos x="494" y="9"/>
                  </a:cxn>
                </a:cxnLst>
                <a:rect l="0" t="0" r="r" b="b"/>
                <a:pathLst>
                  <a:path w="1190" h="1750">
                    <a:moveTo>
                      <a:pt x="595" y="264"/>
                    </a:moveTo>
                    <a:lnTo>
                      <a:pt x="560" y="266"/>
                    </a:lnTo>
                    <a:lnTo>
                      <a:pt x="528" y="272"/>
                    </a:lnTo>
                    <a:lnTo>
                      <a:pt x="496" y="281"/>
                    </a:lnTo>
                    <a:lnTo>
                      <a:pt x="466" y="294"/>
                    </a:lnTo>
                    <a:lnTo>
                      <a:pt x="438" y="309"/>
                    </a:lnTo>
                    <a:lnTo>
                      <a:pt x="412" y="328"/>
                    </a:lnTo>
                    <a:lnTo>
                      <a:pt x="388" y="349"/>
                    </a:lnTo>
                    <a:lnTo>
                      <a:pt x="366" y="373"/>
                    </a:lnTo>
                    <a:lnTo>
                      <a:pt x="348" y="399"/>
                    </a:lnTo>
                    <a:lnTo>
                      <a:pt x="332" y="427"/>
                    </a:lnTo>
                    <a:lnTo>
                      <a:pt x="320" y="457"/>
                    </a:lnTo>
                    <a:lnTo>
                      <a:pt x="310" y="489"/>
                    </a:lnTo>
                    <a:lnTo>
                      <a:pt x="304" y="521"/>
                    </a:lnTo>
                    <a:lnTo>
                      <a:pt x="302" y="555"/>
                    </a:lnTo>
                    <a:lnTo>
                      <a:pt x="304" y="589"/>
                    </a:lnTo>
                    <a:lnTo>
                      <a:pt x="310" y="622"/>
                    </a:lnTo>
                    <a:lnTo>
                      <a:pt x="320" y="653"/>
                    </a:lnTo>
                    <a:lnTo>
                      <a:pt x="332" y="683"/>
                    </a:lnTo>
                    <a:lnTo>
                      <a:pt x="348" y="712"/>
                    </a:lnTo>
                    <a:lnTo>
                      <a:pt x="366" y="737"/>
                    </a:lnTo>
                    <a:lnTo>
                      <a:pt x="388" y="761"/>
                    </a:lnTo>
                    <a:lnTo>
                      <a:pt x="412" y="782"/>
                    </a:lnTo>
                    <a:lnTo>
                      <a:pt x="438" y="801"/>
                    </a:lnTo>
                    <a:lnTo>
                      <a:pt x="466" y="817"/>
                    </a:lnTo>
                    <a:lnTo>
                      <a:pt x="496" y="829"/>
                    </a:lnTo>
                    <a:lnTo>
                      <a:pt x="528" y="839"/>
                    </a:lnTo>
                    <a:lnTo>
                      <a:pt x="560" y="844"/>
                    </a:lnTo>
                    <a:lnTo>
                      <a:pt x="595" y="847"/>
                    </a:lnTo>
                    <a:lnTo>
                      <a:pt x="629" y="844"/>
                    </a:lnTo>
                    <a:lnTo>
                      <a:pt x="662" y="839"/>
                    </a:lnTo>
                    <a:lnTo>
                      <a:pt x="694" y="829"/>
                    </a:lnTo>
                    <a:lnTo>
                      <a:pt x="724" y="817"/>
                    </a:lnTo>
                    <a:lnTo>
                      <a:pt x="752" y="801"/>
                    </a:lnTo>
                    <a:lnTo>
                      <a:pt x="778" y="782"/>
                    </a:lnTo>
                    <a:lnTo>
                      <a:pt x="803" y="761"/>
                    </a:lnTo>
                    <a:lnTo>
                      <a:pt x="824" y="737"/>
                    </a:lnTo>
                    <a:lnTo>
                      <a:pt x="843" y="712"/>
                    </a:lnTo>
                    <a:lnTo>
                      <a:pt x="859" y="683"/>
                    </a:lnTo>
                    <a:lnTo>
                      <a:pt x="871" y="653"/>
                    </a:lnTo>
                    <a:lnTo>
                      <a:pt x="880" y="622"/>
                    </a:lnTo>
                    <a:lnTo>
                      <a:pt x="886" y="589"/>
                    </a:lnTo>
                    <a:lnTo>
                      <a:pt x="888" y="555"/>
                    </a:lnTo>
                    <a:lnTo>
                      <a:pt x="886" y="521"/>
                    </a:lnTo>
                    <a:lnTo>
                      <a:pt x="880" y="489"/>
                    </a:lnTo>
                    <a:lnTo>
                      <a:pt x="871" y="457"/>
                    </a:lnTo>
                    <a:lnTo>
                      <a:pt x="859" y="427"/>
                    </a:lnTo>
                    <a:lnTo>
                      <a:pt x="843" y="399"/>
                    </a:lnTo>
                    <a:lnTo>
                      <a:pt x="824" y="373"/>
                    </a:lnTo>
                    <a:lnTo>
                      <a:pt x="803" y="349"/>
                    </a:lnTo>
                    <a:lnTo>
                      <a:pt x="778" y="328"/>
                    </a:lnTo>
                    <a:lnTo>
                      <a:pt x="752" y="309"/>
                    </a:lnTo>
                    <a:lnTo>
                      <a:pt x="724" y="294"/>
                    </a:lnTo>
                    <a:lnTo>
                      <a:pt x="694" y="281"/>
                    </a:lnTo>
                    <a:lnTo>
                      <a:pt x="662" y="272"/>
                    </a:lnTo>
                    <a:lnTo>
                      <a:pt x="629" y="266"/>
                    </a:lnTo>
                    <a:lnTo>
                      <a:pt x="595" y="264"/>
                    </a:lnTo>
                    <a:close/>
                    <a:moveTo>
                      <a:pt x="595" y="0"/>
                    </a:moveTo>
                    <a:lnTo>
                      <a:pt x="646" y="2"/>
                    </a:lnTo>
                    <a:lnTo>
                      <a:pt x="696" y="9"/>
                    </a:lnTo>
                    <a:lnTo>
                      <a:pt x="745" y="19"/>
                    </a:lnTo>
                    <a:lnTo>
                      <a:pt x="792" y="34"/>
                    </a:lnTo>
                    <a:lnTo>
                      <a:pt x="838" y="52"/>
                    </a:lnTo>
                    <a:lnTo>
                      <a:pt x="881" y="73"/>
                    </a:lnTo>
                    <a:lnTo>
                      <a:pt x="923" y="98"/>
                    </a:lnTo>
                    <a:lnTo>
                      <a:pt x="962" y="126"/>
                    </a:lnTo>
                    <a:lnTo>
                      <a:pt x="998" y="157"/>
                    </a:lnTo>
                    <a:lnTo>
                      <a:pt x="1032" y="190"/>
                    </a:lnTo>
                    <a:lnTo>
                      <a:pt x="1063" y="227"/>
                    </a:lnTo>
                    <a:lnTo>
                      <a:pt x="1091" y="265"/>
                    </a:lnTo>
                    <a:lnTo>
                      <a:pt x="1116" y="307"/>
                    </a:lnTo>
                    <a:lnTo>
                      <a:pt x="1138" y="349"/>
                    </a:lnTo>
                    <a:lnTo>
                      <a:pt x="1156" y="395"/>
                    </a:lnTo>
                    <a:lnTo>
                      <a:pt x="1170" y="442"/>
                    </a:lnTo>
                    <a:lnTo>
                      <a:pt x="1181" y="490"/>
                    </a:lnTo>
                    <a:lnTo>
                      <a:pt x="1187" y="540"/>
                    </a:lnTo>
                    <a:lnTo>
                      <a:pt x="1190" y="591"/>
                    </a:lnTo>
                    <a:lnTo>
                      <a:pt x="1188" y="629"/>
                    </a:lnTo>
                    <a:lnTo>
                      <a:pt x="1184" y="668"/>
                    </a:lnTo>
                    <a:lnTo>
                      <a:pt x="1179" y="708"/>
                    </a:lnTo>
                    <a:lnTo>
                      <a:pt x="1170" y="748"/>
                    </a:lnTo>
                    <a:lnTo>
                      <a:pt x="1160" y="789"/>
                    </a:lnTo>
                    <a:lnTo>
                      <a:pt x="1148" y="831"/>
                    </a:lnTo>
                    <a:lnTo>
                      <a:pt x="1133" y="873"/>
                    </a:lnTo>
                    <a:lnTo>
                      <a:pt x="1118" y="915"/>
                    </a:lnTo>
                    <a:lnTo>
                      <a:pt x="1101" y="957"/>
                    </a:lnTo>
                    <a:lnTo>
                      <a:pt x="1082" y="1000"/>
                    </a:lnTo>
                    <a:lnTo>
                      <a:pt x="1063" y="1042"/>
                    </a:lnTo>
                    <a:lnTo>
                      <a:pt x="1042" y="1084"/>
                    </a:lnTo>
                    <a:lnTo>
                      <a:pt x="1021" y="1125"/>
                    </a:lnTo>
                    <a:lnTo>
                      <a:pt x="998" y="1167"/>
                    </a:lnTo>
                    <a:lnTo>
                      <a:pt x="975" y="1207"/>
                    </a:lnTo>
                    <a:lnTo>
                      <a:pt x="952" y="1247"/>
                    </a:lnTo>
                    <a:lnTo>
                      <a:pt x="929" y="1287"/>
                    </a:lnTo>
                    <a:lnTo>
                      <a:pt x="904" y="1325"/>
                    </a:lnTo>
                    <a:lnTo>
                      <a:pt x="880" y="1363"/>
                    </a:lnTo>
                    <a:lnTo>
                      <a:pt x="856" y="1400"/>
                    </a:lnTo>
                    <a:lnTo>
                      <a:pt x="832" y="1435"/>
                    </a:lnTo>
                    <a:lnTo>
                      <a:pt x="809" y="1469"/>
                    </a:lnTo>
                    <a:lnTo>
                      <a:pt x="786" y="1502"/>
                    </a:lnTo>
                    <a:lnTo>
                      <a:pt x="764" y="1532"/>
                    </a:lnTo>
                    <a:lnTo>
                      <a:pt x="742" y="1562"/>
                    </a:lnTo>
                    <a:lnTo>
                      <a:pt x="721" y="1590"/>
                    </a:lnTo>
                    <a:lnTo>
                      <a:pt x="702" y="1616"/>
                    </a:lnTo>
                    <a:lnTo>
                      <a:pt x="683" y="1640"/>
                    </a:lnTo>
                    <a:lnTo>
                      <a:pt x="666" y="1662"/>
                    </a:lnTo>
                    <a:lnTo>
                      <a:pt x="651" y="1681"/>
                    </a:lnTo>
                    <a:lnTo>
                      <a:pt x="637" y="1699"/>
                    </a:lnTo>
                    <a:lnTo>
                      <a:pt x="624" y="1714"/>
                    </a:lnTo>
                    <a:lnTo>
                      <a:pt x="614" y="1727"/>
                    </a:lnTo>
                    <a:lnTo>
                      <a:pt x="606" y="1737"/>
                    </a:lnTo>
                    <a:lnTo>
                      <a:pt x="600" y="1744"/>
                    </a:lnTo>
                    <a:lnTo>
                      <a:pt x="596" y="1748"/>
                    </a:lnTo>
                    <a:lnTo>
                      <a:pt x="595" y="1750"/>
                    </a:lnTo>
                    <a:lnTo>
                      <a:pt x="594" y="1748"/>
                    </a:lnTo>
                    <a:lnTo>
                      <a:pt x="590" y="1744"/>
                    </a:lnTo>
                    <a:lnTo>
                      <a:pt x="584" y="1737"/>
                    </a:lnTo>
                    <a:lnTo>
                      <a:pt x="576" y="1727"/>
                    </a:lnTo>
                    <a:lnTo>
                      <a:pt x="565" y="1714"/>
                    </a:lnTo>
                    <a:lnTo>
                      <a:pt x="553" y="1699"/>
                    </a:lnTo>
                    <a:lnTo>
                      <a:pt x="539" y="1682"/>
                    </a:lnTo>
                    <a:lnTo>
                      <a:pt x="524" y="1662"/>
                    </a:lnTo>
                    <a:lnTo>
                      <a:pt x="507" y="1640"/>
                    </a:lnTo>
                    <a:lnTo>
                      <a:pt x="488" y="1616"/>
                    </a:lnTo>
                    <a:lnTo>
                      <a:pt x="468" y="1590"/>
                    </a:lnTo>
                    <a:lnTo>
                      <a:pt x="448" y="1562"/>
                    </a:lnTo>
                    <a:lnTo>
                      <a:pt x="426" y="1533"/>
                    </a:lnTo>
                    <a:lnTo>
                      <a:pt x="404" y="1502"/>
                    </a:lnTo>
                    <a:lnTo>
                      <a:pt x="381" y="1470"/>
                    </a:lnTo>
                    <a:lnTo>
                      <a:pt x="358" y="1436"/>
                    </a:lnTo>
                    <a:lnTo>
                      <a:pt x="334" y="1400"/>
                    </a:lnTo>
                    <a:lnTo>
                      <a:pt x="310" y="1364"/>
                    </a:lnTo>
                    <a:lnTo>
                      <a:pt x="286" y="1327"/>
                    </a:lnTo>
                    <a:lnTo>
                      <a:pt x="261" y="1288"/>
                    </a:lnTo>
                    <a:lnTo>
                      <a:pt x="238" y="1249"/>
                    </a:lnTo>
                    <a:lnTo>
                      <a:pt x="215" y="1209"/>
                    </a:lnTo>
                    <a:lnTo>
                      <a:pt x="192" y="1168"/>
                    </a:lnTo>
                    <a:lnTo>
                      <a:pt x="169" y="1127"/>
                    </a:lnTo>
                    <a:lnTo>
                      <a:pt x="148" y="1085"/>
                    </a:lnTo>
                    <a:lnTo>
                      <a:pt x="127" y="1043"/>
                    </a:lnTo>
                    <a:lnTo>
                      <a:pt x="107" y="1001"/>
                    </a:lnTo>
                    <a:lnTo>
                      <a:pt x="89" y="959"/>
                    </a:lnTo>
                    <a:lnTo>
                      <a:pt x="72" y="916"/>
                    </a:lnTo>
                    <a:lnTo>
                      <a:pt x="56" y="874"/>
                    </a:lnTo>
                    <a:lnTo>
                      <a:pt x="42" y="832"/>
                    </a:lnTo>
                    <a:lnTo>
                      <a:pt x="30" y="790"/>
                    </a:lnTo>
                    <a:lnTo>
                      <a:pt x="20" y="749"/>
                    </a:lnTo>
                    <a:lnTo>
                      <a:pt x="11" y="709"/>
                    </a:lnTo>
                    <a:lnTo>
                      <a:pt x="5" y="669"/>
                    </a:lnTo>
                    <a:lnTo>
                      <a:pt x="2" y="629"/>
                    </a:lnTo>
                    <a:lnTo>
                      <a:pt x="0" y="591"/>
                    </a:lnTo>
                    <a:lnTo>
                      <a:pt x="2" y="540"/>
                    </a:lnTo>
                    <a:lnTo>
                      <a:pt x="9" y="490"/>
                    </a:lnTo>
                    <a:lnTo>
                      <a:pt x="20" y="442"/>
                    </a:lnTo>
                    <a:lnTo>
                      <a:pt x="34" y="395"/>
                    </a:lnTo>
                    <a:lnTo>
                      <a:pt x="52" y="349"/>
                    </a:lnTo>
                    <a:lnTo>
                      <a:pt x="74" y="307"/>
                    </a:lnTo>
                    <a:lnTo>
                      <a:pt x="99" y="265"/>
                    </a:lnTo>
                    <a:lnTo>
                      <a:pt x="127" y="227"/>
                    </a:lnTo>
                    <a:lnTo>
                      <a:pt x="158" y="190"/>
                    </a:lnTo>
                    <a:lnTo>
                      <a:pt x="192" y="157"/>
                    </a:lnTo>
                    <a:lnTo>
                      <a:pt x="229" y="126"/>
                    </a:lnTo>
                    <a:lnTo>
                      <a:pt x="268" y="98"/>
                    </a:lnTo>
                    <a:lnTo>
                      <a:pt x="309" y="73"/>
                    </a:lnTo>
                    <a:lnTo>
                      <a:pt x="353" y="52"/>
                    </a:lnTo>
                    <a:lnTo>
                      <a:pt x="398" y="34"/>
                    </a:lnTo>
                    <a:lnTo>
                      <a:pt x="445" y="19"/>
                    </a:lnTo>
                    <a:lnTo>
                      <a:pt x="494" y="9"/>
                    </a:lnTo>
                    <a:lnTo>
                      <a:pt x="544" y="2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rgbClr val="3E698D"/>
              </a:solidFill>
              <a:ln w="19050">
                <a:solidFill>
                  <a:srgbClr val="7E838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id="{0387C912-3B67-4719-AF72-1D90945249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263" y="3240088"/>
                <a:ext cx="3603625" cy="1111250"/>
              </a:xfrm>
              <a:custGeom>
                <a:avLst/>
                <a:gdLst/>
                <a:ahLst/>
                <a:cxnLst>
                  <a:cxn ang="0">
                    <a:pos x="1606" y="16"/>
                  </a:cxn>
                  <a:cxn ang="0">
                    <a:pos x="1791" y="50"/>
                  </a:cxn>
                  <a:cxn ang="0">
                    <a:pos x="1952" y="93"/>
                  </a:cxn>
                  <a:cxn ang="0">
                    <a:pos x="2085" y="146"/>
                  </a:cxn>
                  <a:cxn ang="0">
                    <a:pos x="2185" y="206"/>
                  </a:cxn>
                  <a:cxn ang="0">
                    <a:pos x="2248" y="271"/>
                  </a:cxn>
                  <a:cxn ang="0">
                    <a:pos x="2270" y="342"/>
                  </a:cxn>
                  <a:cxn ang="0">
                    <a:pos x="2247" y="414"/>
                  </a:cxn>
                  <a:cxn ang="0">
                    <a:pos x="2181" y="481"/>
                  </a:cxn>
                  <a:cxn ang="0">
                    <a:pos x="2076" y="542"/>
                  </a:cxn>
                  <a:cxn ang="0">
                    <a:pos x="1938" y="595"/>
                  </a:cxn>
                  <a:cxn ang="0">
                    <a:pos x="1770" y="638"/>
                  </a:cxn>
                  <a:cxn ang="0">
                    <a:pos x="1577" y="672"/>
                  </a:cxn>
                  <a:cxn ang="0">
                    <a:pos x="1364" y="693"/>
                  </a:cxn>
                  <a:cxn ang="0">
                    <a:pos x="1135" y="700"/>
                  </a:cxn>
                  <a:cxn ang="0">
                    <a:pos x="906" y="693"/>
                  </a:cxn>
                  <a:cxn ang="0">
                    <a:pos x="693" y="672"/>
                  </a:cxn>
                  <a:cxn ang="0">
                    <a:pos x="501" y="638"/>
                  </a:cxn>
                  <a:cxn ang="0">
                    <a:pos x="333" y="595"/>
                  </a:cxn>
                  <a:cxn ang="0">
                    <a:pos x="194" y="542"/>
                  </a:cxn>
                  <a:cxn ang="0">
                    <a:pos x="90" y="481"/>
                  </a:cxn>
                  <a:cxn ang="0">
                    <a:pos x="23" y="414"/>
                  </a:cxn>
                  <a:cxn ang="0">
                    <a:pos x="0" y="342"/>
                  </a:cxn>
                  <a:cxn ang="0">
                    <a:pos x="23" y="271"/>
                  </a:cxn>
                  <a:cxn ang="0">
                    <a:pos x="85" y="206"/>
                  </a:cxn>
                  <a:cxn ang="0">
                    <a:pos x="185" y="146"/>
                  </a:cxn>
                  <a:cxn ang="0">
                    <a:pos x="318" y="94"/>
                  </a:cxn>
                  <a:cxn ang="0">
                    <a:pos x="479" y="51"/>
                  </a:cxn>
                  <a:cxn ang="0">
                    <a:pos x="664" y="17"/>
                  </a:cxn>
                  <a:cxn ang="0">
                    <a:pos x="827" y="41"/>
                  </a:cxn>
                  <a:cxn ang="0">
                    <a:pos x="907" y="148"/>
                  </a:cxn>
                  <a:cxn ang="0">
                    <a:pos x="778" y="192"/>
                  </a:cxn>
                  <a:cxn ang="0">
                    <a:pos x="579" y="222"/>
                  </a:cxn>
                  <a:cxn ang="0">
                    <a:pos x="418" y="260"/>
                  </a:cxn>
                  <a:cxn ang="0">
                    <a:pos x="297" y="301"/>
                  </a:cxn>
                  <a:cxn ang="0">
                    <a:pos x="217" y="342"/>
                  </a:cxn>
                  <a:cxn ang="0">
                    <a:pos x="294" y="381"/>
                  </a:cxn>
                  <a:cxn ang="0">
                    <a:pos x="409" y="421"/>
                  </a:cxn>
                  <a:cxn ang="0">
                    <a:pos x="560" y="458"/>
                  </a:cxn>
                  <a:cxn ang="0">
                    <a:pos x="747" y="489"/>
                  </a:cxn>
                  <a:cxn ang="0">
                    <a:pos x="969" y="508"/>
                  </a:cxn>
                  <a:cxn ang="0">
                    <a:pos x="1220" y="511"/>
                  </a:cxn>
                  <a:cxn ang="0">
                    <a:pos x="1453" y="496"/>
                  </a:cxn>
                  <a:cxn ang="0">
                    <a:pos x="1652" y="470"/>
                  </a:cxn>
                  <a:cxn ang="0">
                    <a:pos x="1816" y="434"/>
                  </a:cxn>
                  <a:cxn ang="0">
                    <a:pos x="1943" y="395"/>
                  </a:cxn>
                  <a:cxn ang="0">
                    <a:pos x="2032" y="355"/>
                  </a:cxn>
                  <a:cxn ang="0">
                    <a:pos x="2004" y="316"/>
                  </a:cxn>
                  <a:cxn ang="0">
                    <a:pos x="1897" y="273"/>
                  </a:cxn>
                  <a:cxn ang="0">
                    <a:pos x="1750" y="233"/>
                  </a:cxn>
                  <a:cxn ang="0">
                    <a:pos x="1563" y="201"/>
                  </a:cxn>
                  <a:cxn ang="0">
                    <a:pos x="1340" y="179"/>
                  </a:cxn>
                  <a:cxn ang="0">
                    <a:pos x="1415" y="79"/>
                  </a:cxn>
                </a:cxnLst>
                <a:rect l="0" t="0" r="r" b="b"/>
                <a:pathLst>
                  <a:path w="2270" h="700">
                    <a:moveTo>
                      <a:pt x="1471" y="0"/>
                    </a:moveTo>
                    <a:lnTo>
                      <a:pt x="1540" y="8"/>
                    </a:lnTo>
                    <a:lnTo>
                      <a:pt x="1606" y="16"/>
                    </a:lnTo>
                    <a:lnTo>
                      <a:pt x="1671" y="26"/>
                    </a:lnTo>
                    <a:lnTo>
                      <a:pt x="1732" y="38"/>
                    </a:lnTo>
                    <a:lnTo>
                      <a:pt x="1791" y="50"/>
                    </a:lnTo>
                    <a:lnTo>
                      <a:pt x="1848" y="63"/>
                    </a:lnTo>
                    <a:lnTo>
                      <a:pt x="1901" y="78"/>
                    </a:lnTo>
                    <a:lnTo>
                      <a:pt x="1952" y="93"/>
                    </a:lnTo>
                    <a:lnTo>
                      <a:pt x="2000" y="111"/>
                    </a:lnTo>
                    <a:lnTo>
                      <a:pt x="2044" y="128"/>
                    </a:lnTo>
                    <a:lnTo>
                      <a:pt x="2085" y="146"/>
                    </a:lnTo>
                    <a:lnTo>
                      <a:pt x="2122" y="166"/>
                    </a:lnTo>
                    <a:lnTo>
                      <a:pt x="2156" y="186"/>
                    </a:lnTo>
                    <a:lnTo>
                      <a:pt x="2185" y="206"/>
                    </a:lnTo>
                    <a:lnTo>
                      <a:pt x="2211" y="227"/>
                    </a:lnTo>
                    <a:lnTo>
                      <a:pt x="2231" y="249"/>
                    </a:lnTo>
                    <a:lnTo>
                      <a:pt x="2248" y="271"/>
                    </a:lnTo>
                    <a:lnTo>
                      <a:pt x="2260" y="295"/>
                    </a:lnTo>
                    <a:lnTo>
                      <a:pt x="2268" y="318"/>
                    </a:lnTo>
                    <a:lnTo>
                      <a:pt x="2270" y="342"/>
                    </a:lnTo>
                    <a:lnTo>
                      <a:pt x="2267" y="366"/>
                    </a:lnTo>
                    <a:lnTo>
                      <a:pt x="2260" y="391"/>
                    </a:lnTo>
                    <a:lnTo>
                      <a:pt x="2247" y="414"/>
                    </a:lnTo>
                    <a:lnTo>
                      <a:pt x="2230" y="437"/>
                    </a:lnTo>
                    <a:lnTo>
                      <a:pt x="2208" y="459"/>
                    </a:lnTo>
                    <a:lnTo>
                      <a:pt x="2181" y="481"/>
                    </a:lnTo>
                    <a:lnTo>
                      <a:pt x="2150" y="502"/>
                    </a:lnTo>
                    <a:lnTo>
                      <a:pt x="2115" y="523"/>
                    </a:lnTo>
                    <a:lnTo>
                      <a:pt x="2076" y="542"/>
                    </a:lnTo>
                    <a:lnTo>
                      <a:pt x="2034" y="561"/>
                    </a:lnTo>
                    <a:lnTo>
                      <a:pt x="1988" y="578"/>
                    </a:lnTo>
                    <a:lnTo>
                      <a:pt x="1938" y="595"/>
                    </a:lnTo>
                    <a:lnTo>
                      <a:pt x="1885" y="611"/>
                    </a:lnTo>
                    <a:lnTo>
                      <a:pt x="1829" y="625"/>
                    </a:lnTo>
                    <a:lnTo>
                      <a:pt x="1770" y="638"/>
                    </a:lnTo>
                    <a:lnTo>
                      <a:pt x="1708" y="651"/>
                    </a:lnTo>
                    <a:lnTo>
                      <a:pt x="1643" y="662"/>
                    </a:lnTo>
                    <a:lnTo>
                      <a:pt x="1577" y="672"/>
                    </a:lnTo>
                    <a:lnTo>
                      <a:pt x="1508" y="680"/>
                    </a:lnTo>
                    <a:lnTo>
                      <a:pt x="1437" y="687"/>
                    </a:lnTo>
                    <a:lnTo>
                      <a:pt x="1364" y="693"/>
                    </a:lnTo>
                    <a:lnTo>
                      <a:pt x="1289" y="696"/>
                    </a:lnTo>
                    <a:lnTo>
                      <a:pt x="1213" y="699"/>
                    </a:lnTo>
                    <a:lnTo>
                      <a:pt x="1135" y="700"/>
                    </a:lnTo>
                    <a:lnTo>
                      <a:pt x="1057" y="699"/>
                    </a:lnTo>
                    <a:lnTo>
                      <a:pt x="981" y="696"/>
                    </a:lnTo>
                    <a:lnTo>
                      <a:pt x="906" y="693"/>
                    </a:lnTo>
                    <a:lnTo>
                      <a:pt x="834" y="687"/>
                    </a:lnTo>
                    <a:lnTo>
                      <a:pt x="763" y="680"/>
                    </a:lnTo>
                    <a:lnTo>
                      <a:pt x="693" y="672"/>
                    </a:lnTo>
                    <a:lnTo>
                      <a:pt x="627" y="662"/>
                    </a:lnTo>
                    <a:lnTo>
                      <a:pt x="563" y="651"/>
                    </a:lnTo>
                    <a:lnTo>
                      <a:pt x="501" y="638"/>
                    </a:lnTo>
                    <a:lnTo>
                      <a:pt x="442" y="625"/>
                    </a:lnTo>
                    <a:lnTo>
                      <a:pt x="386" y="611"/>
                    </a:lnTo>
                    <a:lnTo>
                      <a:pt x="333" y="595"/>
                    </a:lnTo>
                    <a:lnTo>
                      <a:pt x="283" y="578"/>
                    </a:lnTo>
                    <a:lnTo>
                      <a:pt x="237" y="561"/>
                    </a:lnTo>
                    <a:lnTo>
                      <a:pt x="194" y="542"/>
                    </a:lnTo>
                    <a:lnTo>
                      <a:pt x="156" y="523"/>
                    </a:lnTo>
                    <a:lnTo>
                      <a:pt x="120" y="502"/>
                    </a:lnTo>
                    <a:lnTo>
                      <a:pt x="90" y="481"/>
                    </a:lnTo>
                    <a:lnTo>
                      <a:pt x="63" y="459"/>
                    </a:lnTo>
                    <a:lnTo>
                      <a:pt x="41" y="437"/>
                    </a:lnTo>
                    <a:lnTo>
                      <a:pt x="23" y="414"/>
                    </a:lnTo>
                    <a:lnTo>
                      <a:pt x="10" y="391"/>
                    </a:lnTo>
                    <a:lnTo>
                      <a:pt x="3" y="366"/>
                    </a:lnTo>
                    <a:lnTo>
                      <a:pt x="0" y="342"/>
                    </a:lnTo>
                    <a:lnTo>
                      <a:pt x="3" y="318"/>
                    </a:lnTo>
                    <a:lnTo>
                      <a:pt x="10" y="295"/>
                    </a:lnTo>
                    <a:lnTo>
                      <a:pt x="23" y="271"/>
                    </a:lnTo>
                    <a:lnTo>
                      <a:pt x="39" y="249"/>
                    </a:lnTo>
                    <a:lnTo>
                      <a:pt x="60" y="227"/>
                    </a:lnTo>
                    <a:lnTo>
                      <a:pt x="85" y="206"/>
                    </a:lnTo>
                    <a:lnTo>
                      <a:pt x="115" y="186"/>
                    </a:lnTo>
                    <a:lnTo>
                      <a:pt x="148" y="166"/>
                    </a:lnTo>
                    <a:lnTo>
                      <a:pt x="185" y="146"/>
                    </a:lnTo>
                    <a:lnTo>
                      <a:pt x="226" y="128"/>
                    </a:lnTo>
                    <a:lnTo>
                      <a:pt x="270" y="111"/>
                    </a:lnTo>
                    <a:lnTo>
                      <a:pt x="318" y="94"/>
                    </a:lnTo>
                    <a:lnTo>
                      <a:pt x="368" y="78"/>
                    </a:lnTo>
                    <a:lnTo>
                      <a:pt x="422" y="64"/>
                    </a:lnTo>
                    <a:lnTo>
                      <a:pt x="479" y="51"/>
                    </a:lnTo>
                    <a:lnTo>
                      <a:pt x="538" y="38"/>
                    </a:lnTo>
                    <a:lnTo>
                      <a:pt x="600" y="27"/>
                    </a:lnTo>
                    <a:lnTo>
                      <a:pt x="664" y="17"/>
                    </a:lnTo>
                    <a:lnTo>
                      <a:pt x="730" y="8"/>
                    </a:lnTo>
                    <a:lnTo>
                      <a:pt x="798" y="1"/>
                    </a:lnTo>
                    <a:lnTo>
                      <a:pt x="827" y="41"/>
                    </a:lnTo>
                    <a:lnTo>
                      <a:pt x="855" y="79"/>
                    </a:lnTo>
                    <a:lnTo>
                      <a:pt x="882" y="116"/>
                    </a:lnTo>
                    <a:lnTo>
                      <a:pt x="907" y="148"/>
                    </a:lnTo>
                    <a:lnTo>
                      <a:pt x="931" y="179"/>
                    </a:lnTo>
                    <a:lnTo>
                      <a:pt x="852" y="185"/>
                    </a:lnTo>
                    <a:lnTo>
                      <a:pt x="778" y="192"/>
                    </a:lnTo>
                    <a:lnTo>
                      <a:pt x="707" y="201"/>
                    </a:lnTo>
                    <a:lnTo>
                      <a:pt x="641" y="211"/>
                    </a:lnTo>
                    <a:lnTo>
                      <a:pt x="579" y="222"/>
                    </a:lnTo>
                    <a:lnTo>
                      <a:pt x="521" y="233"/>
                    </a:lnTo>
                    <a:lnTo>
                      <a:pt x="468" y="246"/>
                    </a:lnTo>
                    <a:lnTo>
                      <a:pt x="418" y="260"/>
                    </a:lnTo>
                    <a:lnTo>
                      <a:pt x="374" y="273"/>
                    </a:lnTo>
                    <a:lnTo>
                      <a:pt x="333" y="287"/>
                    </a:lnTo>
                    <a:lnTo>
                      <a:pt x="297" y="301"/>
                    </a:lnTo>
                    <a:lnTo>
                      <a:pt x="266" y="316"/>
                    </a:lnTo>
                    <a:lnTo>
                      <a:pt x="240" y="329"/>
                    </a:lnTo>
                    <a:lnTo>
                      <a:pt x="217" y="342"/>
                    </a:lnTo>
                    <a:lnTo>
                      <a:pt x="238" y="355"/>
                    </a:lnTo>
                    <a:lnTo>
                      <a:pt x="264" y="368"/>
                    </a:lnTo>
                    <a:lnTo>
                      <a:pt x="294" y="381"/>
                    </a:lnTo>
                    <a:lnTo>
                      <a:pt x="328" y="395"/>
                    </a:lnTo>
                    <a:lnTo>
                      <a:pt x="366" y="408"/>
                    </a:lnTo>
                    <a:lnTo>
                      <a:pt x="409" y="421"/>
                    </a:lnTo>
                    <a:lnTo>
                      <a:pt x="455" y="434"/>
                    </a:lnTo>
                    <a:lnTo>
                      <a:pt x="506" y="447"/>
                    </a:lnTo>
                    <a:lnTo>
                      <a:pt x="560" y="458"/>
                    </a:lnTo>
                    <a:lnTo>
                      <a:pt x="619" y="470"/>
                    </a:lnTo>
                    <a:lnTo>
                      <a:pt x="681" y="480"/>
                    </a:lnTo>
                    <a:lnTo>
                      <a:pt x="747" y="489"/>
                    </a:lnTo>
                    <a:lnTo>
                      <a:pt x="817" y="496"/>
                    </a:lnTo>
                    <a:lnTo>
                      <a:pt x="891" y="503"/>
                    </a:lnTo>
                    <a:lnTo>
                      <a:pt x="969" y="508"/>
                    </a:lnTo>
                    <a:lnTo>
                      <a:pt x="1050" y="511"/>
                    </a:lnTo>
                    <a:lnTo>
                      <a:pt x="1135" y="511"/>
                    </a:lnTo>
                    <a:lnTo>
                      <a:pt x="1220" y="511"/>
                    </a:lnTo>
                    <a:lnTo>
                      <a:pt x="1301" y="508"/>
                    </a:lnTo>
                    <a:lnTo>
                      <a:pt x="1379" y="503"/>
                    </a:lnTo>
                    <a:lnTo>
                      <a:pt x="1453" y="496"/>
                    </a:lnTo>
                    <a:lnTo>
                      <a:pt x="1523" y="489"/>
                    </a:lnTo>
                    <a:lnTo>
                      <a:pt x="1589" y="480"/>
                    </a:lnTo>
                    <a:lnTo>
                      <a:pt x="1652" y="470"/>
                    </a:lnTo>
                    <a:lnTo>
                      <a:pt x="1710" y="458"/>
                    </a:lnTo>
                    <a:lnTo>
                      <a:pt x="1765" y="447"/>
                    </a:lnTo>
                    <a:lnTo>
                      <a:pt x="1816" y="434"/>
                    </a:lnTo>
                    <a:lnTo>
                      <a:pt x="1862" y="421"/>
                    </a:lnTo>
                    <a:lnTo>
                      <a:pt x="1904" y="408"/>
                    </a:lnTo>
                    <a:lnTo>
                      <a:pt x="1943" y="395"/>
                    </a:lnTo>
                    <a:lnTo>
                      <a:pt x="1977" y="381"/>
                    </a:lnTo>
                    <a:lnTo>
                      <a:pt x="2006" y="368"/>
                    </a:lnTo>
                    <a:lnTo>
                      <a:pt x="2032" y="355"/>
                    </a:lnTo>
                    <a:lnTo>
                      <a:pt x="2053" y="342"/>
                    </a:lnTo>
                    <a:lnTo>
                      <a:pt x="2031" y="329"/>
                    </a:lnTo>
                    <a:lnTo>
                      <a:pt x="2004" y="316"/>
                    </a:lnTo>
                    <a:lnTo>
                      <a:pt x="1973" y="301"/>
                    </a:lnTo>
                    <a:lnTo>
                      <a:pt x="1937" y="287"/>
                    </a:lnTo>
                    <a:lnTo>
                      <a:pt x="1897" y="273"/>
                    </a:lnTo>
                    <a:lnTo>
                      <a:pt x="1852" y="260"/>
                    </a:lnTo>
                    <a:lnTo>
                      <a:pt x="1803" y="246"/>
                    </a:lnTo>
                    <a:lnTo>
                      <a:pt x="1750" y="233"/>
                    </a:lnTo>
                    <a:lnTo>
                      <a:pt x="1691" y="222"/>
                    </a:lnTo>
                    <a:lnTo>
                      <a:pt x="1630" y="211"/>
                    </a:lnTo>
                    <a:lnTo>
                      <a:pt x="1563" y="201"/>
                    </a:lnTo>
                    <a:lnTo>
                      <a:pt x="1493" y="192"/>
                    </a:lnTo>
                    <a:lnTo>
                      <a:pt x="1418" y="185"/>
                    </a:lnTo>
                    <a:lnTo>
                      <a:pt x="1340" y="179"/>
                    </a:lnTo>
                    <a:lnTo>
                      <a:pt x="1363" y="148"/>
                    </a:lnTo>
                    <a:lnTo>
                      <a:pt x="1388" y="115"/>
                    </a:lnTo>
                    <a:lnTo>
                      <a:pt x="1415" y="79"/>
                    </a:lnTo>
                    <a:lnTo>
                      <a:pt x="1443" y="41"/>
                    </a:lnTo>
                    <a:lnTo>
                      <a:pt x="1471" y="0"/>
                    </a:lnTo>
                    <a:close/>
                  </a:path>
                </a:pathLst>
              </a:custGeom>
              <a:solidFill>
                <a:srgbClr val="3E698D"/>
              </a:solidFill>
              <a:ln w="19050">
                <a:solidFill>
                  <a:srgbClr val="7E838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066B9AC-2B26-49DB-85CA-55C3C278CF95}"/>
              </a:ext>
            </a:extLst>
          </p:cNvPr>
          <p:cNvGrpSpPr/>
          <p:nvPr/>
        </p:nvGrpSpPr>
        <p:grpSpPr>
          <a:xfrm>
            <a:off x="5384599" y="2199041"/>
            <a:ext cx="1289941" cy="1117128"/>
            <a:chOff x="1821656" y="2036766"/>
            <a:chExt cx="1004888" cy="870264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5FEBF28F-A940-4F12-8F5E-FE878C975403}"/>
                </a:ext>
              </a:extLst>
            </p:cNvPr>
            <p:cNvSpPr/>
            <p:nvPr/>
          </p:nvSpPr>
          <p:spPr>
            <a:xfrm>
              <a:off x="1821656" y="2526030"/>
              <a:ext cx="1004888" cy="381000"/>
            </a:xfrm>
            <a:prstGeom prst="ellipse">
              <a:avLst/>
            </a:prstGeom>
            <a:solidFill>
              <a:srgbClr val="6BCABA"/>
            </a:solidFill>
            <a:ln w="19050">
              <a:solidFill>
                <a:srgbClr val="7E83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58C38FB6-08B3-4A74-A07C-D29CDC8E1CA1}"/>
                </a:ext>
              </a:extLst>
            </p:cNvPr>
            <p:cNvGrpSpPr/>
            <p:nvPr/>
          </p:nvGrpSpPr>
          <p:grpSpPr>
            <a:xfrm>
              <a:off x="1923429" y="2036766"/>
              <a:ext cx="801342" cy="792164"/>
              <a:chOff x="2735263" y="788988"/>
              <a:chExt cx="3603625" cy="3562350"/>
            </a:xfrm>
          </p:grpSpPr>
          <p:sp>
            <p:nvSpPr>
              <p:cNvPr id="65" name="Freeform 18">
                <a:extLst>
                  <a:ext uri="{FF2B5EF4-FFF2-40B4-BE49-F238E27FC236}">
                    <a16:creationId xmlns:a16="http://schemas.microsoft.com/office/drawing/2014/main" id="{8AB9C8B7-5ACD-4FA7-B6F9-180C773979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92513" y="788988"/>
                <a:ext cx="1889125" cy="2778125"/>
              </a:xfrm>
              <a:custGeom>
                <a:avLst/>
                <a:gdLst/>
                <a:ahLst/>
                <a:cxnLst>
                  <a:cxn ang="0">
                    <a:pos x="528" y="272"/>
                  </a:cxn>
                  <a:cxn ang="0">
                    <a:pos x="438" y="309"/>
                  </a:cxn>
                  <a:cxn ang="0">
                    <a:pos x="366" y="373"/>
                  </a:cxn>
                  <a:cxn ang="0">
                    <a:pos x="320" y="457"/>
                  </a:cxn>
                  <a:cxn ang="0">
                    <a:pos x="302" y="555"/>
                  </a:cxn>
                  <a:cxn ang="0">
                    <a:pos x="320" y="653"/>
                  </a:cxn>
                  <a:cxn ang="0">
                    <a:pos x="366" y="737"/>
                  </a:cxn>
                  <a:cxn ang="0">
                    <a:pos x="438" y="801"/>
                  </a:cxn>
                  <a:cxn ang="0">
                    <a:pos x="528" y="839"/>
                  </a:cxn>
                  <a:cxn ang="0">
                    <a:pos x="629" y="844"/>
                  </a:cxn>
                  <a:cxn ang="0">
                    <a:pos x="724" y="817"/>
                  </a:cxn>
                  <a:cxn ang="0">
                    <a:pos x="803" y="761"/>
                  </a:cxn>
                  <a:cxn ang="0">
                    <a:pos x="859" y="683"/>
                  </a:cxn>
                  <a:cxn ang="0">
                    <a:pos x="886" y="589"/>
                  </a:cxn>
                  <a:cxn ang="0">
                    <a:pos x="880" y="489"/>
                  </a:cxn>
                  <a:cxn ang="0">
                    <a:pos x="843" y="399"/>
                  </a:cxn>
                  <a:cxn ang="0">
                    <a:pos x="778" y="328"/>
                  </a:cxn>
                  <a:cxn ang="0">
                    <a:pos x="694" y="281"/>
                  </a:cxn>
                  <a:cxn ang="0">
                    <a:pos x="595" y="264"/>
                  </a:cxn>
                  <a:cxn ang="0">
                    <a:pos x="696" y="9"/>
                  </a:cxn>
                  <a:cxn ang="0">
                    <a:pos x="838" y="52"/>
                  </a:cxn>
                  <a:cxn ang="0">
                    <a:pos x="962" y="126"/>
                  </a:cxn>
                  <a:cxn ang="0">
                    <a:pos x="1063" y="227"/>
                  </a:cxn>
                  <a:cxn ang="0">
                    <a:pos x="1138" y="349"/>
                  </a:cxn>
                  <a:cxn ang="0">
                    <a:pos x="1181" y="490"/>
                  </a:cxn>
                  <a:cxn ang="0">
                    <a:pos x="1188" y="629"/>
                  </a:cxn>
                  <a:cxn ang="0">
                    <a:pos x="1170" y="748"/>
                  </a:cxn>
                  <a:cxn ang="0">
                    <a:pos x="1133" y="873"/>
                  </a:cxn>
                  <a:cxn ang="0">
                    <a:pos x="1082" y="1000"/>
                  </a:cxn>
                  <a:cxn ang="0">
                    <a:pos x="1021" y="1125"/>
                  </a:cxn>
                  <a:cxn ang="0">
                    <a:pos x="952" y="1247"/>
                  </a:cxn>
                  <a:cxn ang="0">
                    <a:pos x="880" y="1363"/>
                  </a:cxn>
                  <a:cxn ang="0">
                    <a:pos x="809" y="1469"/>
                  </a:cxn>
                  <a:cxn ang="0">
                    <a:pos x="742" y="1562"/>
                  </a:cxn>
                  <a:cxn ang="0">
                    <a:pos x="683" y="1640"/>
                  </a:cxn>
                  <a:cxn ang="0">
                    <a:pos x="637" y="1699"/>
                  </a:cxn>
                  <a:cxn ang="0">
                    <a:pos x="606" y="1737"/>
                  </a:cxn>
                  <a:cxn ang="0">
                    <a:pos x="595" y="1750"/>
                  </a:cxn>
                  <a:cxn ang="0">
                    <a:pos x="584" y="1737"/>
                  </a:cxn>
                  <a:cxn ang="0">
                    <a:pos x="553" y="1699"/>
                  </a:cxn>
                  <a:cxn ang="0">
                    <a:pos x="507" y="1640"/>
                  </a:cxn>
                  <a:cxn ang="0">
                    <a:pos x="448" y="1562"/>
                  </a:cxn>
                  <a:cxn ang="0">
                    <a:pos x="381" y="1470"/>
                  </a:cxn>
                  <a:cxn ang="0">
                    <a:pos x="310" y="1364"/>
                  </a:cxn>
                  <a:cxn ang="0">
                    <a:pos x="238" y="1249"/>
                  </a:cxn>
                  <a:cxn ang="0">
                    <a:pos x="169" y="1127"/>
                  </a:cxn>
                  <a:cxn ang="0">
                    <a:pos x="107" y="1001"/>
                  </a:cxn>
                  <a:cxn ang="0">
                    <a:pos x="56" y="874"/>
                  </a:cxn>
                  <a:cxn ang="0">
                    <a:pos x="20" y="749"/>
                  </a:cxn>
                  <a:cxn ang="0">
                    <a:pos x="2" y="629"/>
                  </a:cxn>
                  <a:cxn ang="0">
                    <a:pos x="9" y="490"/>
                  </a:cxn>
                  <a:cxn ang="0">
                    <a:pos x="52" y="349"/>
                  </a:cxn>
                  <a:cxn ang="0">
                    <a:pos x="127" y="227"/>
                  </a:cxn>
                  <a:cxn ang="0">
                    <a:pos x="229" y="126"/>
                  </a:cxn>
                  <a:cxn ang="0">
                    <a:pos x="353" y="52"/>
                  </a:cxn>
                  <a:cxn ang="0">
                    <a:pos x="494" y="9"/>
                  </a:cxn>
                </a:cxnLst>
                <a:rect l="0" t="0" r="r" b="b"/>
                <a:pathLst>
                  <a:path w="1190" h="1750">
                    <a:moveTo>
                      <a:pt x="595" y="264"/>
                    </a:moveTo>
                    <a:lnTo>
                      <a:pt x="560" y="266"/>
                    </a:lnTo>
                    <a:lnTo>
                      <a:pt x="528" y="272"/>
                    </a:lnTo>
                    <a:lnTo>
                      <a:pt x="496" y="281"/>
                    </a:lnTo>
                    <a:lnTo>
                      <a:pt x="466" y="294"/>
                    </a:lnTo>
                    <a:lnTo>
                      <a:pt x="438" y="309"/>
                    </a:lnTo>
                    <a:lnTo>
                      <a:pt x="412" y="328"/>
                    </a:lnTo>
                    <a:lnTo>
                      <a:pt x="388" y="349"/>
                    </a:lnTo>
                    <a:lnTo>
                      <a:pt x="366" y="373"/>
                    </a:lnTo>
                    <a:lnTo>
                      <a:pt x="348" y="399"/>
                    </a:lnTo>
                    <a:lnTo>
                      <a:pt x="332" y="427"/>
                    </a:lnTo>
                    <a:lnTo>
                      <a:pt x="320" y="457"/>
                    </a:lnTo>
                    <a:lnTo>
                      <a:pt x="310" y="489"/>
                    </a:lnTo>
                    <a:lnTo>
                      <a:pt x="304" y="521"/>
                    </a:lnTo>
                    <a:lnTo>
                      <a:pt x="302" y="555"/>
                    </a:lnTo>
                    <a:lnTo>
                      <a:pt x="304" y="589"/>
                    </a:lnTo>
                    <a:lnTo>
                      <a:pt x="310" y="622"/>
                    </a:lnTo>
                    <a:lnTo>
                      <a:pt x="320" y="653"/>
                    </a:lnTo>
                    <a:lnTo>
                      <a:pt x="332" y="683"/>
                    </a:lnTo>
                    <a:lnTo>
                      <a:pt x="348" y="712"/>
                    </a:lnTo>
                    <a:lnTo>
                      <a:pt x="366" y="737"/>
                    </a:lnTo>
                    <a:lnTo>
                      <a:pt x="388" y="761"/>
                    </a:lnTo>
                    <a:lnTo>
                      <a:pt x="412" y="782"/>
                    </a:lnTo>
                    <a:lnTo>
                      <a:pt x="438" y="801"/>
                    </a:lnTo>
                    <a:lnTo>
                      <a:pt x="466" y="817"/>
                    </a:lnTo>
                    <a:lnTo>
                      <a:pt x="496" y="829"/>
                    </a:lnTo>
                    <a:lnTo>
                      <a:pt x="528" y="839"/>
                    </a:lnTo>
                    <a:lnTo>
                      <a:pt x="560" y="844"/>
                    </a:lnTo>
                    <a:lnTo>
                      <a:pt x="595" y="847"/>
                    </a:lnTo>
                    <a:lnTo>
                      <a:pt x="629" y="844"/>
                    </a:lnTo>
                    <a:lnTo>
                      <a:pt x="662" y="839"/>
                    </a:lnTo>
                    <a:lnTo>
                      <a:pt x="694" y="829"/>
                    </a:lnTo>
                    <a:lnTo>
                      <a:pt x="724" y="817"/>
                    </a:lnTo>
                    <a:lnTo>
                      <a:pt x="752" y="801"/>
                    </a:lnTo>
                    <a:lnTo>
                      <a:pt x="778" y="782"/>
                    </a:lnTo>
                    <a:lnTo>
                      <a:pt x="803" y="761"/>
                    </a:lnTo>
                    <a:lnTo>
                      <a:pt x="824" y="737"/>
                    </a:lnTo>
                    <a:lnTo>
                      <a:pt x="843" y="712"/>
                    </a:lnTo>
                    <a:lnTo>
                      <a:pt x="859" y="683"/>
                    </a:lnTo>
                    <a:lnTo>
                      <a:pt x="871" y="653"/>
                    </a:lnTo>
                    <a:lnTo>
                      <a:pt x="880" y="622"/>
                    </a:lnTo>
                    <a:lnTo>
                      <a:pt x="886" y="589"/>
                    </a:lnTo>
                    <a:lnTo>
                      <a:pt x="888" y="555"/>
                    </a:lnTo>
                    <a:lnTo>
                      <a:pt x="886" y="521"/>
                    </a:lnTo>
                    <a:lnTo>
                      <a:pt x="880" y="489"/>
                    </a:lnTo>
                    <a:lnTo>
                      <a:pt x="871" y="457"/>
                    </a:lnTo>
                    <a:lnTo>
                      <a:pt x="859" y="427"/>
                    </a:lnTo>
                    <a:lnTo>
                      <a:pt x="843" y="399"/>
                    </a:lnTo>
                    <a:lnTo>
                      <a:pt x="824" y="373"/>
                    </a:lnTo>
                    <a:lnTo>
                      <a:pt x="803" y="349"/>
                    </a:lnTo>
                    <a:lnTo>
                      <a:pt x="778" y="328"/>
                    </a:lnTo>
                    <a:lnTo>
                      <a:pt x="752" y="309"/>
                    </a:lnTo>
                    <a:lnTo>
                      <a:pt x="724" y="294"/>
                    </a:lnTo>
                    <a:lnTo>
                      <a:pt x="694" y="281"/>
                    </a:lnTo>
                    <a:lnTo>
                      <a:pt x="662" y="272"/>
                    </a:lnTo>
                    <a:lnTo>
                      <a:pt x="629" y="266"/>
                    </a:lnTo>
                    <a:lnTo>
                      <a:pt x="595" y="264"/>
                    </a:lnTo>
                    <a:close/>
                    <a:moveTo>
                      <a:pt x="595" y="0"/>
                    </a:moveTo>
                    <a:lnTo>
                      <a:pt x="646" y="2"/>
                    </a:lnTo>
                    <a:lnTo>
                      <a:pt x="696" y="9"/>
                    </a:lnTo>
                    <a:lnTo>
                      <a:pt x="745" y="19"/>
                    </a:lnTo>
                    <a:lnTo>
                      <a:pt x="792" y="34"/>
                    </a:lnTo>
                    <a:lnTo>
                      <a:pt x="838" y="52"/>
                    </a:lnTo>
                    <a:lnTo>
                      <a:pt x="881" y="73"/>
                    </a:lnTo>
                    <a:lnTo>
                      <a:pt x="923" y="98"/>
                    </a:lnTo>
                    <a:lnTo>
                      <a:pt x="962" y="126"/>
                    </a:lnTo>
                    <a:lnTo>
                      <a:pt x="998" y="157"/>
                    </a:lnTo>
                    <a:lnTo>
                      <a:pt x="1032" y="190"/>
                    </a:lnTo>
                    <a:lnTo>
                      <a:pt x="1063" y="227"/>
                    </a:lnTo>
                    <a:lnTo>
                      <a:pt x="1091" y="265"/>
                    </a:lnTo>
                    <a:lnTo>
                      <a:pt x="1116" y="307"/>
                    </a:lnTo>
                    <a:lnTo>
                      <a:pt x="1138" y="349"/>
                    </a:lnTo>
                    <a:lnTo>
                      <a:pt x="1156" y="395"/>
                    </a:lnTo>
                    <a:lnTo>
                      <a:pt x="1170" y="442"/>
                    </a:lnTo>
                    <a:lnTo>
                      <a:pt x="1181" y="490"/>
                    </a:lnTo>
                    <a:lnTo>
                      <a:pt x="1187" y="540"/>
                    </a:lnTo>
                    <a:lnTo>
                      <a:pt x="1190" y="591"/>
                    </a:lnTo>
                    <a:lnTo>
                      <a:pt x="1188" y="629"/>
                    </a:lnTo>
                    <a:lnTo>
                      <a:pt x="1184" y="668"/>
                    </a:lnTo>
                    <a:lnTo>
                      <a:pt x="1179" y="708"/>
                    </a:lnTo>
                    <a:lnTo>
                      <a:pt x="1170" y="748"/>
                    </a:lnTo>
                    <a:lnTo>
                      <a:pt x="1160" y="789"/>
                    </a:lnTo>
                    <a:lnTo>
                      <a:pt x="1148" y="831"/>
                    </a:lnTo>
                    <a:lnTo>
                      <a:pt x="1133" y="873"/>
                    </a:lnTo>
                    <a:lnTo>
                      <a:pt x="1118" y="915"/>
                    </a:lnTo>
                    <a:lnTo>
                      <a:pt x="1101" y="957"/>
                    </a:lnTo>
                    <a:lnTo>
                      <a:pt x="1082" y="1000"/>
                    </a:lnTo>
                    <a:lnTo>
                      <a:pt x="1063" y="1042"/>
                    </a:lnTo>
                    <a:lnTo>
                      <a:pt x="1042" y="1084"/>
                    </a:lnTo>
                    <a:lnTo>
                      <a:pt x="1021" y="1125"/>
                    </a:lnTo>
                    <a:lnTo>
                      <a:pt x="998" y="1167"/>
                    </a:lnTo>
                    <a:lnTo>
                      <a:pt x="975" y="1207"/>
                    </a:lnTo>
                    <a:lnTo>
                      <a:pt x="952" y="1247"/>
                    </a:lnTo>
                    <a:lnTo>
                      <a:pt x="929" y="1287"/>
                    </a:lnTo>
                    <a:lnTo>
                      <a:pt x="904" y="1325"/>
                    </a:lnTo>
                    <a:lnTo>
                      <a:pt x="880" y="1363"/>
                    </a:lnTo>
                    <a:lnTo>
                      <a:pt x="856" y="1400"/>
                    </a:lnTo>
                    <a:lnTo>
                      <a:pt x="832" y="1435"/>
                    </a:lnTo>
                    <a:lnTo>
                      <a:pt x="809" y="1469"/>
                    </a:lnTo>
                    <a:lnTo>
                      <a:pt x="786" y="1502"/>
                    </a:lnTo>
                    <a:lnTo>
                      <a:pt x="764" y="1532"/>
                    </a:lnTo>
                    <a:lnTo>
                      <a:pt x="742" y="1562"/>
                    </a:lnTo>
                    <a:lnTo>
                      <a:pt x="721" y="1590"/>
                    </a:lnTo>
                    <a:lnTo>
                      <a:pt x="702" y="1616"/>
                    </a:lnTo>
                    <a:lnTo>
                      <a:pt x="683" y="1640"/>
                    </a:lnTo>
                    <a:lnTo>
                      <a:pt x="666" y="1662"/>
                    </a:lnTo>
                    <a:lnTo>
                      <a:pt x="651" y="1681"/>
                    </a:lnTo>
                    <a:lnTo>
                      <a:pt x="637" y="1699"/>
                    </a:lnTo>
                    <a:lnTo>
                      <a:pt x="624" y="1714"/>
                    </a:lnTo>
                    <a:lnTo>
                      <a:pt x="614" y="1727"/>
                    </a:lnTo>
                    <a:lnTo>
                      <a:pt x="606" y="1737"/>
                    </a:lnTo>
                    <a:lnTo>
                      <a:pt x="600" y="1744"/>
                    </a:lnTo>
                    <a:lnTo>
                      <a:pt x="596" y="1748"/>
                    </a:lnTo>
                    <a:lnTo>
                      <a:pt x="595" y="1750"/>
                    </a:lnTo>
                    <a:lnTo>
                      <a:pt x="594" y="1748"/>
                    </a:lnTo>
                    <a:lnTo>
                      <a:pt x="590" y="1744"/>
                    </a:lnTo>
                    <a:lnTo>
                      <a:pt x="584" y="1737"/>
                    </a:lnTo>
                    <a:lnTo>
                      <a:pt x="576" y="1727"/>
                    </a:lnTo>
                    <a:lnTo>
                      <a:pt x="565" y="1714"/>
                    </a:lnTo>
                    <a:lnTo>
                      <a:pt x="553" y="1699"/>
                    </a:lnTo>
                    <a:lnTo>
                      <a:pt x="539" y="1682"/>
                    </a:lnTo>
                    <a:lnTo>
                      <a:pt x="524" y="1662"/>
                    </a:lnTo>
                    <a:lnTo>
                      <a:pt x="507" y="1640"/>
                    </a:lnTo>
                    <a:lnTo>
                      <a:pt x="488" y="1616"/>
                    </a:lnTo>
                    <a:lnTo>
                      <a:pt x="468" y="1590"/>
                    </a:lnTo>
                    <a:lnTo>
                      <a:pt x="448" y="1562"/>
                    </a:lnTo>
                    <a:lnTo>
                      <a:pt x="426" y="1533"/>
                    </a:lnTo>
                    <a:lnTo>
                      <a:pt x="404" y="1502"/>
                    </a:lnTo>
                    <a:lnTo>
                      <a:pt x="381" y="1470"/>
                    </a:lnTo>
                    <a:lnTo>
                      <a:pt x="358" y="1436"/>
                    </a:lnTo>
                    <a:lnTo>
                      <a:pt x="334" y="1400"/>
                    </a:lnTo>
                    <a:lnTo>
                      <a:pt x="310" y="1364"/>
                    </a:lnTo>
                    <a:lnTo>
                      <a:pt x="286" y="1327"/>
                    </a:lnTo>
                    <a:lnTo>
                      <a:pt x="261" y="1288"/>
                    </a:lnTo>
                    <a:lnTo>
                      <a:pt x="238" y="1249"/>
                    </a:lnTo>
                    <a:lnTo>
                      <a:pt x="215" y="1209"/>
                    </a:lnTo>
                    <a:lnTo>
                      <a:pt x="192" y="1168"/>
                    </a:lnTo>
                    <a:lnTo>
                      <a:pt x="169" y="1127"/>
                    </a:lnTo>
                    <a:lnTo>
                      <a:pt x="148" y="1085"/>
                    </a:lnTo>
                    <a:lnTo>
                      <a:pt x="127" y="1043"/>
                    </a:lnTo>
                    <a:lnTo>
                      <a:pt x="107" y="1001"/>
                    </a:lnTo>
                    <a:lnTo>
                      <a:pt x="89" y="959"/>
                    </a:lnTo>
                    <a:lnTo>
                      <a:pt x="72" y="916"/>
                    </a:lnTo>
                    <a:lnTo>
                      <a:pt x="56" y="874"/>
                    </a:lnTo>
                    <a:lnTo>
                      <a:pt x="42" y="832"/>
                    </a:lnTo>
                    <a:lnTo>
                      <a:pt x="30" y="790"/>
                    </a:lnTo>
                    <a:lnTo>
                      <a:pt x="20" y="749"/>
                    </a:lnTo>
                    <a:lnTo>
                      <a:pt x="11" y="709"/>
                    </a:lnTo>
                    <a:lnTo>
                      <a:pt x="5" y="669"/>
                    </a:lnTo>
                    <a:lnTo>
                      <a:pt x="2" y="629"/>
                    </a:lnTo>
                    <a:lnTo>
                      <a:pt x="0" y="591"/>
                    </a:lnTo>
                    <a:lnTo>
                      <a:pt x="2" y="540"/>
                    </a:lnTo>
                    <a:lnTo>
                      <a:pt x="9" y="490"/>
                    </a:lnTo>
                    <a:lnTo>
                      <a:pt x="20" y="442"/>
                    </a:lnTo>
                    <a:lnTo>
                      <a:pt x="34" y="395"/>
                    </a:lnTo>
                    <a:lnTo>
                      <a:pt x="52" y="349"/>
                    </a:lnTo>
                    <a:lnTo>
                      <a:pt x="74" y="307"/>
                    </a:lnTo>
                    <a:lnTo>
                      <a:pt x="99" y="265"/>
                    </a:lnTo>
                    <a:lnTo>
                      <a:pt x="127" y="227"/>
                    </a:lnTo>
                    <a:lnTo>
                      <a:pt x="158" y="190"/>
                    </a:lnTo>
                    <a:lnTo>
                      <a:pt x="192" y="157"/>
                    </a:lnTo>
                    <a:lnTo>
                      <a:pt x="229" y="126"/>
                    </a:lnTo>
                    <a:lnTo>
                      <a:pt x="268" y="98"/>
                    </a:lnTo>
                    <a:lnTo>
                      <a:pt x="309" y="73"/>
                    </a:lnTo>
                    <a:lnTo>
                      <a:pt x="353" y="52"/>
                    </a:lnTo>
                    <a:lnTo>
                      <a:pt x="398" y="34"/>
                    </a:lnTo>
                    <a:lnTo>
                      <a:pt x="445" y="19"/>
                    </a:lnTo>
                    <a:lnTo>
                      <a:pt x="494" y="9"/>
                    </a:lnTo>
                    <a:lnTo>
                      <a:pt x="544" y="2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rgbClr val="0070C0"/>
              </a:solidFill>
              <a:ln w="19050">
                <a:solidFill>
                  <a:srgbClr val="7E838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Freeform 20">
                <a:extLst>
                  <a:ext uri="{FF2B5EF4-FFF2-40B4-BE49-F238E27FC236}">
                    <a16:creationId xmlns:a16="http://schemas.microsoft.com/office/drawing/2014/main" id="{31D7F5B5-04F8-4D4A-994D-1A70F4771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263" y="3240088"/>
                <a:ext cx="3603625" cy="1111250"/>
              </a:xfrm>
              <a:custGeom>
                <a:avLst/>
                <a:gdLst/>
                <a:ahLst/>
                <a:cxnLst>
                  <a:cxn ang="0">
                    <a:pos x="1606" y="16"/>
                  </a:cxn>
                  <a:cxn ang="0">
                    <a:pos x="1791" y="50"/>
                  </a:cxn>
                  <a:cxn ang="0">
                    <a:pos x="1952" y="93"/>
                  </a:cxn>
                  <a:cxn ang="0">
                    <a:pos x="2085" y="146"/>
                  </a:cxn>
                  <a:cxn ang="0">
                    <a:pos x="2185" y="206"/>
                  </a:cxn>
                  <a:cxn ang="0">
                    <a:pos x="2248" y="271"/>
                  </a:cxn>
                  <a:cxn ang="0">
                    <a:pos x="2270" y="342"/>
                  </a:cxn>
                  <a:cxn ang="0">
                    <a:pos x="2247" y="414"/>
                  </a:cxn>
                  <a:cxn ang="0">
                    <a:pos x="2181" y="481"/>
                  </a:cxn>
                  <a:cxn ang="0">
                    <a:pos x="2076" y="542"/>
                  </a:cxn>
                  <a:cxn ang="0">
                    <a:pos x="1938" y="595"/>
                  </a:cxn>
                  <a:cxn ang="0">
                    <a:pos x="1770" y="638"/>
                  </a:cxn>
                  <a:cxn ang="0">
                    <a:pos x="1577" y="672"/>
                  </a:cxn>
                  <a:cxn ang="0">
                    <a:pos x="1364" y="693"/>
                  </a:cxn>
                  <a:cxn ang="0">
                    <a:pos x="1135" y="700"/>
                  </a:cxn>
                  <a:cxn ang="0">
                    <a:pos x="906" y="693"/>
                  </a:cxn>
                  <a:cxn ang="0">
                    <a:pos x="693" y="672"/>
                  </a:cxn>
                  <a:cxn ang="0">
                    <a:pos x="501" y="638"/>
                  </a:cxn>
                  <a:cxn ang="0">
                    <a:pos x="333" y="595"/>
                  </a:cxn>
                  <a:cxn ang="0">
                    <a:pos x="194" y="542"/>
                  </a:cxn>
                  <a:cxn ang="0">
                    <a:pos x="90" y="481"/>
                  </a:cxn>
                  <a:cxn ang="0">
                    <a:pos x="23" y="414"/>
                  </a:cxn>
                  <a:cxn ang="0">
                    <a:pos x="0" y="342"/>
                  </a:cxn>
                  <a:cxn ang="0">
                    <a:pos x="23" y="271"/>
                  </a:cxn>
                  <a:cxn ang="0">
                    <a:pos x="85" y="206"/>
                  </a:cxn>
                  <a:cxn ang="0">
                    <a:pos x="185" y="146"/>
                  </a:cxn>
                  <a:cxn ang="0">
                    <a:pos x="318" y="94"/>
                  </a:cxn>
                  <a:cxn ang="0">
                    <a:pos x="479" y="51"/>
                  </a:cxn>
                  <a:cxn ang="0">
                    <a:pos x="664" y="17"/>
                  </a:cxn>
                  <a:cxn ang="0">
                    <a:pos x="827" y="41"/>
                  </a:cxn>
                  <a:cxn ang="0">
                    <a:pos x="907" y="148"/>
                  </a:cxn>
                  <a:cxn ang="0">
                    <a:pos x="778" y="192"/>
                  </a:cxn>
                  <a:cxn ang="0">
                    <a:pos x="579" y="222"/>
                  </a:cxn>
                  <a:cxn ang="0">
                    <a:pos x="418" y="260"/>
                  </a:cxn>
                  <a:cxn ang="0">
                    <a:pos x="297" y="301"/>
                  </a:cxn>
                  <a:cxn ang="0">
                    <a:pos x="217" y="342"/>
                  </a:cxn>
                  <a:cxn ang="0">
                    <a:pos x="294" y="381"/>
                  </a:cxn>
                  <a:cxn ang="0">
                    <a:pos x="409" y="421"/>
                  </a:cxn>
                  <a:cxn ang="0">
                    <a:pos x="560" y="458"/>
                  </a:cxn>
                  <a:cxn ang="0">
                    <a:pos x="747" y="489"/>
                  </a:cxn>
                  <a:cxn ang="0">
                    <a:pos x="969" y="508"/>
                  </a:cxn>
                  <a:cxn ang="0">
                    <a:pos x="1220" y="511"/>
                  </a:cxn>
                  <a:cxn ang="0">
                    <a:pos x="1453" y="496"/>
                  </a:cxn>
                  <a:cxn ang="0">
                    <a:pos x="1652" y="470"/>
                  </a:cxn>
                  <a:cxn ang="0">
                    <a:pos x="1816" y="434"/>
                  </a:cxn>
                  <a:cxn ang="0">
                    <a:pos x="1943" y="395"/>
                  </a:cxn>
                  <a:cxn ang="0">
                    <a:pos x="2032" y="355"/>
                  </a:cxn>
                  <a:cxn ang="0">
                    <a:pos x="2004" y="316"/>
                  </a:cxn>
                  <a:cxn ang="0">
                    <a:pos x="1897" y="273"/>
                  </a:cxn>
                  <a:cxn ang="0">
                    <a:pos x="1750" y="233"/>
                  </a:cxn>
                  <a:cxn ang="0">
                    <a:pos x="1563" y="201"/>
                  </a:cxn>
                  <a:cxn ang="0">
                    <a:pos x="1340" y="179"/>
                  </a:cxn>
                  <a:cxn ang="0">
                    <a:pos x="1415" y="79"/>
                  </a:cxn>
                </a:cxnLst>
                <a:rect l="0" t="0" r="r" b="b"/>
                <a:pathLst>
                  <a:path w="2270" h="700">
                    <a:moveTo>
                      <a:pt x="1471" y="0"/>
                    </a:moveTo>
                    <a:lnTo>
                      <a:pt x="1540" y="8"/>
                    </a:lnTo>
                    <a:lnTo>
                      <a:pt x="1606" y="16"/>
                    </a:lnTo>
                    <a:lnTo>
                      <a:pt x="1671" y="26"/>
                    </a:lnTo>
                    <a:lnTo>
                      <a:pt x="1732" y="38"/>
                    </a:lnTo>
                    <a:lnTo>
                      <a:pt x="1791" y="50"/>
                    </a:lnTo>
                    <a:lnTo>
                      <a:pt x="1848" y="63"/>
                    </a:lnTo>
                    <a:lnTo>
                      <a:pt x="1901" y="78"/>
                    </a:lnTo>
                    <a:lnTo>
                      <a:pt x="1952" y="93"/>
                    </a:lnTo>
                    <a:lnTo>
                      <a:pt x="2000" y="111"/>
                    </a:lnTo>
                    <a:lnTo>
                      <a:pt x="2044" y="128"/>
                    </a:lnTo>
                    <a:lnTo>
                      <a:pt x="2085" y="146"/>
                    </a:lnTo>
                    <a:lnTo>
                      <a:pt x="2122" y="166"/>
                    </a:lnTo>
                    <a:lnTo>
                      <a:pt x="2156" y="186"/>
                    </a:lnTo>
                    <a:lnTo>
                      <a:pt x="2185" y="206"/>
                    </a:lnTo>
                    <a:lnTo>
                      <a:pt x="2211" y="227"/>
                    </a:lnTo>
                    <a:lnTo>
                      <a:pt x="2231" y="249"/>
                    </a:lnTo>
                    <a:lnTo>
                      <a:pt x="2248" y="271"/>
                    </a:lnTo>
                    <a:lnTo>
                      <a:pt x="2260" y="295"/>
                    </a:lnTo>
                    <a:lnTo>
                      <a:pt x="2268" y="318"/>
                    </a:lnTo>
                    <a:lnTo>
                      <a:pt x="2270" y="342"/>
                    </a:lnTo>
                    <a:lnTo>
                      <a:pt x="2267" y="366"/>
                    </a:lnTo>
                    <a:lnTo>
                      <a:pt x="2260" y="391"/>
                    </a:lnTo>
                    <a:lnTo>
                      <a:pt x="2247" y="414"/>
                    </a:lnTo>
                    <a:lnTo>
                      <a:pt x="2230" y="437"/>
                    </a:lnTo>
                    <a:lnTo>
                      <a:pt x="2208" y="459"/>
                    </a:lnTo>
                    <a:lnTo>
                      <a:pt x="2181" y="481"/>
                    </a:lnTo>
                    <a:lnTo>
                      <a:pt x="2150" y="502"/>
                    </a:lnTo>
                    <a:lnTo>
                      <a:pt x="2115" y="523"/>
                    </a:lnTo>
                    <a:lnTo>
                      <a:pt x="2076" y="542"/>
                    </a:lnTo>
                    <a:lnTo>
                      <a:pt x="2034" y="561"/>
                    </a:lnTo>
                    <a:lnTo>
                      <a:pt x="1988" y="578"/>
                    </a:lnTo>
                    <a:lnTo>
                      <a:pt x="1938" y="595"/>
                    </a:lnTo>
                    <a:lnTo>
                      <a:pt x="1885" y="611"/>
                    </a:lnTo>
                    <a:lnTo>
                      <a:pt x="1829" y="625"/>
                    </a:lnTo>
                    <a:lnTo>
                      <a:pt x="1770" y="638"/>
                    </a:lnTo>
                    <a:lnTo>
                      <a:pt x="1708" y="651"/>
                    </a:lnTo>
                    <a:lnTo>
                      <a:pt x="1643" y="662"/>
                    </a:lnTo>
                    <a:lnTo>
                      <a:pt x="1577" y="672"/>
                    </a:lnTo>
                    <a:lnTo>
                      <a:pt x="1508" y="680"/>
                    </a:lnTo>
                    <a:lnTo>
                      <a:pt x="1437" y="687"/>
                    </a:lnTo>
                    <a:lnTo>
                      <a:pt x="1364" y="693"/>
                    </a:lnTo>
                    <a:lnTo>
                      <a:pt x="1289" y="696"/>
                    </a:lnTo>
                    <a:lnTo>
                      <a:pt x="1213" y="699"/>
                    </a:lnTo>
                    <a:lnTo>
                      <a:pt x="1135" y="700"/>
                    </a:lnTo>
                    <a:lnTo>
                      <a:pt x="1057" y="699"/>
                    </a:lnTo>
                    <a:lnTo>
                      <a:pt x="981" y="696"/>
                    </a:lnTo>
                    <a:lnTo>
                      <a:pt x="906" y="693"/>
                    </a:lnTo>
                    <a:lnTo>
                      <a:pt x="834" y="687"/>
                    </a:lnTo>
                    <a:lnTo>
                      <a:pt x="763" y="680"/>
                    </a:lnTo>
                    <a:lnTo>
                      <a:pt x="693" y="672"/>
                    </a:lnTo>
                    <a:lnTo>
                      <a:pt x="627" y="662"/>
                    </a:lnTo>
                    <a:lnTo>
                      <a:pt x="563" y="651"/>
                    </a:lnTo>
                    <a:lnTo>
                      <a:pt x="501" y="638"/>
                    </a:lnTo>
                    <a:lnTo>
                      <a:pt x="442" y="625"/>
                    </a:lnTo>
                    <a:lnTo>
                      <a:pt x="386" y="611"/>
                    </a:lnTo>
                    <a:lnTo>
                      <a:pt x="333" y="595"/>
                    </a:lnTo>
                    <a:lnTo>
                      <a:pt x="283" y="578"/>
                    </a:lnTo>
                    <a:lnTo>
                      <a:pt x="237" y="561"/>
                    </a:lnTo>
                    <a:lnTo>
                      <a:pt x="194" y="542"/>
                    </a:lnTo>
                    <a:lnTo>
                      <a:pt x="156" y="523"/>
                    </a:lnTo>
                    <a:lnTo>
                      <a:pt x="120" y="502"/>
                    </a:lnTo>
                    <a:lnTo>
                      <a:pt x="90" y="481"/>
                    </a:lnTo>
                    <a:lnTo>
                      <a:pt x="63" y="459"/>
                    </a:lnTo>
                    <a:lnTo>
                      <a:pt x="41" y="437"/>
                    </a:lnTo>
                    <a:lnTo>
                      <a:pt x="23" y="414"/>
                    </a:lnTo>
                    <a:lnTo>
                      <a:pt x="10" y="391"/>
                    </a:lnTo>
                    <a:lnTo>
                      <a:pt x="3" y="366"/>
                    </a:lnTo>
                    <a:lnTo>
                      <a:pt x="0" y="342"/>
                    </a:lnTo>
                    <a:lnTo>
                      <a:pt x="3" y="318"/>
                    </a:lnTo>
                    <a:lnTo>
                      <a:pt x="10" y="295"/>
                    </a:lnTo>
                    <a:lnTo>
                      <a:pt x="23" y="271"/>
                    </a:lnTo>
                    <a:lnTo>
                      <a:pt x="39" y="249"/>
                    </a:lnTo>
                    <a:lnTo>
                      <a:pt x="60" y="227"/>
                    </a:lnTo>
                    <a:lnTo>
                      <a:pt x="85" y="206"/>
                    </a:lnTo>
                    <a:lnTo>
                      <a:pt x="115" y="186"/>
                    </a:lnTo>
                    <a:lnTo>
                      <a:pt x="148" y="166"/>
                    </a:lnTo>
                    <a:lnTo>
                      <a:pt x="185" y="146"/>
                    </a:lnTo>
                    <a:lnTo>
                      <a:pt x="226" y="128"/>
                    </a:lnTo>
                    <a:lnTo>
                      <a:pt x="270" y="111"/>
                    </a:lnTo>
                    <a:lnTo>
                      <a:pt x="318" y="94"/>
                    </a:lnTo>
                    <a:lnTo>
                      <a:pt x="368" y="78"/>
                    </a:lnTo>
                    <a:lnTo>
                      <a:pt x="422" y="64"/>
                    </a:lnTo>
                    <a:lnTo>
                      <a:pt x="479" y="51"/>
                    </a:lnTo>
                    <a:lnTo>
                      <a:pt x="538" y="38"/>
                    </a:lnTo>
                    <a:lnTo>
                      <a:pt x="600" y="27"/>
                    </a:lnTo>
                    <a:lnTo>
                      <a:pt x="664" y="17"/>
                    </a:lnTo>
                    <a:lnTo>
                      <a:pt x="730" y="8"/>
                    </a:lnTo>
                    <a:lnTo>
                      <a:pt x="798" y="1"/>
                    </a:lnTo>
                    <a:lnTo>
                      <a:pt x="827" y="41"/>
                    </a:lnTo>
                    <a:lnTo>
                      <a:pt x="855" y="79"/>
                    </a:lnTo>
                    <a:lnTo>
                      <a:pt x="882" y="116"/>
                    </a:lnTo>
                    <a:lnTo>
                      <a:pt x="907" y="148"/>
                    </a:lnTo>
                    <a:lnTo>
                      <a:pt x="931" y="179"/>
                    </a:lnTo>
                    <a:lnTo>
                      <a:pt x="852" y="185"/>
                    </a:lnTo>
                    <a:lnTo>
                      <a:pt x="778" y="192"/>
                    </a:lnTo>
                    <a:lnTo>
                      <a:pt x="707" y="201"/>
                    </a:lnTo>
                    <a:lnTo>
                      <a:pt x="641" y="211"/>
                    </a:lnTo>
                    <a:lnTo>
                      <a:pt x="579" y="222"/>
                    </a:lnTo>
                    <a:lnTo>
                      <a:pt x="521" y="233"/>
                    </a:lnTo>
                    <a:lnTo>
                      <a:pt x="468" y="246"/>
                    </a:lnTo>
                    <a:lnTo>
                      <a:pt x="418" y="260"/>
                    </a:lnTo>
                    <a:lnTo>
                      <a:pt x="374" y="273"/>
                    </a:lnTo>
                    <a:lnTo>
                      <a:pt x="333" y="287"/>
                    </a:lnTo>
                    <a:lnTo>
                      <a:pt x="297" y="301"/>
                    </a:lnTo>
                    <a:lnTo>
                      <a:pt x="266" y="316"/>
                    </a:lnTo>
                    <a:lnTo>
                      <a:pt x="240" y="329"/>
                    </a:lnTo>
                    <a:lnTo>
                      <a:pt x="217" y="342"/>
                    </a:lnTo>
                    <a:lnTo>
                      <a:pt x="238" y="355"/>
                    </a:lnTo>
                    <a:lnTo>
                      <a:pt x="264" y="368"/>
                    </a:lnTo>
                    <a:lnTo>
                      <a:pt x="294" y="381"/>
                    </a:lnTo>
                    <a:lnTo>
                      <a:pt x="328" y="395"/>
                    </a:lnTo>
                    <a:lnTo>
                      <a:pt x="366" y="408"/>
                    </a:lnTo>
                    <a:lnTo>
                      <a:pt x="409" y="421"/>
                    </a:lnTo>
                    <a:lnTo>
                      <a:pt x="455" y="434"/>
                    </a:lnTo>
                    <a:lnTo>
                      <a:pt x="506" y="447"/>
                    </a:lnTo>
                    <a:lnTo>
                      <a:pt x="560" y="458"/>
                    </a:lnTo>
                    <a:lnTo>
                      <a:pt x="619" y="470"/>
                    </a:lnTo>
                    <a:lnTo>
                      <a:pt x="681" y="480"/>
                    </a:lnTo>
                    <a:lnTo>
                      <a:pt x="747" y="489"/>
                    </a:lnTo>
                    <a:lnTo>
                      <a:pt x="817" y="496"/>
                    </a:lnTo>
                    <a:lnTo>
                      <a:pt x="891" y="503"/>
                    </a:lnTo>
                    <a:lnTo>
                      <a:pt x="969" y="508"/>
                    </a:lnTo>
                    <a:lnTo>
                      <a:pt x="1050" y="511"/>
                    </a:lnTo>
                    <a:lnTo>
                      <a:pt x="1135" y="511"/>
                    </a:lnTo>
                    <a:lnTo>
                      <a:pt x="1220" y="511"/>
                    </a:lnTo>
                    <a:lnTo>
                      <a:pt x="1301" y="508"/>
                    </a:lnTo>
                    <a:lnTo>
                      <a:pt x="1379" y="503"/>
                    </a:lnTo>
                    <a:lnTo>
                      <a:pt x="1453" y="496"/>
                    </a:lnTo>
                    <a:lnTo>
                      <a:pt x="1523" y="489"/>
                    </a:lnTo>
                    <a:lnTo>
                      <a:pt x="1589" y="480"/>
                    </a:lnTo>
                    <a:lnTo>
                      <a:pt x="1652" y="470"/>
                    </a:lnTo>
                    <a:lnTo>
                      <a:pt x="1710" y="458"/>
                    </a:lnTo>
                    <a:lnTo>
                      <a:pt x="1765" y="447"/>
                    </a:lnTo>
                    <a:lnTo>
                      <a:pt x="1816" y="434"/>
                    </a:lnTo>
                    <a:lnTo>
                      <a:pt x="1862" y="421"/>
                    </a:lnTo>
                    <a:lnTo>
                      <a:pt x="1904" y="408"/>
                    </a:lnTo>
                    <a:lnTo>
                      <a:pt x="1943" y="395"/>
                    </a:lnTo>
                    <a:lnTo>
                      <a:pt x="1977" y="381"/>
                    </a:lnTo>
                    <a:lnTo>
                      <a:pt x="2006" y="368"/>
                    </a:lnTo>
                    <a:lnTo>
                      <a:pt x="2032" y="355"/>
                    </a:lnTo>
                    <a:lnTo>
                      <a:pt x="2053" y="342"/>
                    </a:lnTo>
                    <a:lnTo>
                      <a:pt x="2031" y="329"/>
                    </a:lnTo>
                    <a:lnTo>
                      <a:pt x="2004" y="316"/>
                    </a:lnTo>
                    <a:lnTo>
                      <a:pt x="1973" y="301"/>
                    </a:lnTo>
                    <a:lnTo>
                      <a:pt x="1937" y="287"/>
                    </a:lnTo>
                    <a:lnTo>
                      <a:pt x="1897" y="273"/>
                    </a:lnTo>
                    <a:lnTo>
                      <a:pt x="1852" y="260"/>
                    </a:lnTo>
                    <a:lnTo>
                      <a:pt x="1803" y="246"/>
                    </a:lnTo>
                    <a:lnTo>
                      <a:pt x="1750" y="233"/>
                    </a:lnTo>
                    <a:lnTo>
                      <a:pt x="1691" y="222"/>
                    </a:lnTo>
                    <a:lnTo>
                      <a:pt x="1630" y="211"/>
                    </a:lnTo>
                    <a:lnTo>
                      <a:pt x="1563" y="201"/>
                    </a:lnTo>
                    <a:lnTo>
                      <a:pt x="1493" y="192"/>
                    </a:lnTo>
                    <a:lnTo>
                      <a:pt x="1418" y="185"/>
                    </a:lnTo>
                    <a:lnTo>
                      <a:pt x="1340" y="179"/>
                    </a:lnTo>
                    <a:lnTo>
                      <a:pt x="1363" y="148"/>
                    </a:lnTo>
                    <a:lnTo>
                      <a:pt x="1388" y="115"/>
                    </a:lnTo>
                    <a:lnTo>
                      <a:pt x="1415" y="79"/>
                    </a:lnTo>
                    <a:lnTo>
                      <a:pt x="1443" y="41"/>
                    </a:lnTo>
                    <a:lnTo>
                      <a:pt x="1471" y="0"/>
                    </a:lnTo>
                    <a:close/>
                  </a:path>
                </a:pathLst>
              </a:custGeom>
              <a:solidFill>
                <a:srgbClr val="0070C0"/>
              </a:solidFill>
              <a:ln w="19050">
                <a:solidFill>
                  <a:srgbClr val="7E838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75E25B3-09F0-409B-986B-76211E6D1A98}"/>
              </a:ext>
            </a:extLst>
          </p:cNvPr>
          <p:cNvGrpSpPr/>
          <p:nvPr/>
        </p:nvGrpSpPr>
        <p:grpSpPr>
          <a:xfrm>
            <a:off x="4227416" y="3105404"/>
            <a:ext cx="1405528" cy="1252928"/>
            <a:chOff x="1821656" y="2036766"/>
            <a:chExt cx="1004888" cy="870264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5482CBF-96D3-4030-8E9F-FFC6E8D75483}"/>
                </a:ext>
              </a:extLst>
            </p:cNvPr>
            <p:cNvSpPr/>
            <p:nvPr/>
          </p:nvSpPr>
          <p:spPr>
            <a:xfrm>
              <a:off x="1821656" y="2526030"/>
              <a:ext cx="1004888" cy="381000"/>
            </a:xfrm>
            <a:prstGeom prst="ellipse">
              <a:avLst/>
            </a:prstGeom>
            <a:solidFill>
              <a:srgbClr val="6BCABA"/>
            </a:solidFill>
            <a:ln w="19050">
              <a:solidFill>
                <a:srgbClr val="7E83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BC6193D0-E612-4616-B657-9A1EF94BDD09}"/>
                </a:ext>
              </a:extLst>
            </p:cNvPr>
            <p:cNvGrpSpPr/>
            <p:nvPr/>
          </p:nvGrpSpPr>
          <p:grpSpPr>
            <a:xfrm>
              <a:off x="1923429" y="2036766"/>
              <a:ext cx="801342" cy="792164"/>
              <a:chOff x="2735263" y="788988"/>
              <a:chExt cx="3603625" cy="3562350"/>
            </a:xfrm>
          </p:grpSpPr>
          <p:sp>
            <p:nvSpPr>
              <p:cNvPr id="70" name="Freeform 18">
                <a:extLst>
                  <a:ext uri="{FF2B5EF4-FFF2-40B4-BE49-F238E27FC236}">
                    <a16:creationId xmlns:a16="http://schemas.microsoft.com/office/drawing/2014/main" id="{484526B7-E440-49E0-ACAA-4F05324DA7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92513" y="788988"/>
                <a:ext cx="1889125" cy="2778125"/>
              </a:xfrm>
              <a:custGeom>
                <a:avLst/>
                <a:gdLst/>
                <a:ahLst/>
                <a:cxnLst>
                  <a:cxn ang="0">
                    <a:pos x="528" y="272"/>
                  </a:cxn>
                  <a:cxn ang="0">
                    <a:pos x="438" y="309"/>
                  </a:cxn>
                  <a:cxn ang="0">
                    <a:pos x="366" y="373"/>
                  </a:cxn>
                  <a:cxn ang="0">
                    <a:pos x="320" y="457"/>
                  </a:cxn>
                  <a:cxn ang="0">
                    <a:pos x="302" y="555"/>
                  </a:cxn>
                  <a:cxn ang="0">
                    <a:pos x="320" y="653"/>
                  </a:cxn>
                  <a:cxn ang="0">
                    <a:pos x="366" y="737"/>
                  </a:cxn>
                  <a:cxn ang="0">
                    <a:pos x="438" y="801"/>
                  </a:cxn>
                  <a:cxn ang="0">
                    <a:pos x="528" y="839"/>
                  </a:cxn>
                  <a:cxn ang="0">
                    <a:pos x="629" y="844"/>
                  </a:cxn>
                  <a:cxn ang="0">
                    <a:pos x="724" y="817"/>
                  </a:cxn>
                  <a:cxn ang="0">
                    <a:pos x="803" y="761"/>
                  </a:cxn>
                  <a:cxn ang="0">
                    <a:pos x="859" y="683"/>
                  </a:cxn>
                  <a:cxn ang="0">
                    <a:pos x="886" y="589"/>
                  </a:cxn>
                  <a:cxn ang="0">
                    <a:pos x="880" y="489"/>
                  </a:cxn>
                  <a:cxn ang="0">
                    <a:pos x="843" y="399"/>
                  </a:cxn>
                  <a:cxn ang="0">
                    <a:pos x="778" y="328"/>
                  </a:cxn>
                  <a:cxn ang="0">
                    <a:pos x="694" y="281"/>
                  </a:cxn>
                  <a:cxn ang="0">
                    <a:pos x="595" y="264"/>
                  </a:cxn>
                  <a:cxn ang="0">
                    <a:pos x="696" y="9"/>
                  </a:cxn>
                  <a:cxn ang="0">
                    <a:pos x="838" y="52"/>
                  </a:cxn>
                  <a:cxn ang="0">
                    <a:pos x="962" y="126"/>
                  </a:cxn>
                  <a:cxn ang="0">
                    <a:pos x="1063" y="227"/>
                  </a:cxn>
                  <a:cxn ang="0">
                    <a:pos x="1138" y="349"/>
                  </a:cxn>
                  <a:cxn ang="0">
                    <a:pos x="1181" y="490"/>
                  </a:cxn>
                  <a:cxn ang="0">
                    <a:pos x="1188" y="629"/>
                  </a:cxn>
                  <a:cxn ang="0">
                    <a:pos x="1170" y="748"/>
                  </a:cxn>
                  <a:cxn ang="0">
                    <a:pos x="1133" y="873"/>
                  </a:cxn>
                  <a:cxn ang="0">
                    <a:pos x="1082" y="1000"/>
                  </a:cxn>
                  <a:cxn ang="0">
                    <a:pos x="1021" y="1125"/>
                  </a:cxn>
                  <a:cxn ang="0">
                    <a:pos x="952" y="1247"/>
                  </a:cxn>
                  <a:cxn ang="0">
                    <a:pos x="880" y="1363"/>
                  </a:cxn>
                  <a:cxn ang="0">
                    <a:pos x="809" y="1469"/>
                  </a:cxn>
                  <a:cxn ang="0">
                    <a:pos x="742" y="1562"/>
                  </a:cxn>
                  <a:cxn ang="0">
                    <a:pos x="683" y="1640"/>
                  </a:cxn>
                  <a:cxn ang="0">
                    <a:pos x="637" y="1699"/>
                  </a:cxn>
                  <a:cxn ang="0">
                    <a:pos x="606" y="1737"/>
                  </a:cxn>
                  <a:cxn ang="0">
                    <a:pos x="595" y="1750"/>
                  </a:cxn>
                  <a:cxn ang="0">
                    <a:pos x="584" y="1737"/>
                  </a:cxn>
                  <a:cxn ang="0">
                    <a:pos x="553" y="1699"/>
                  </a:cxn>
                  <a:cxn ang="0">
                    <a:pos x="507" y="1640"/>
                  </a:cxn>
                  <a:cxn ang="0">
                    <a:pos x="448" y="1562"/>
                  </a:cxn>
                  <a:cxn ang="0">
                    <a:pos x="381" y="1470"/>
                  </a:cxn>
                  <a:cxn ang="0">
                    <a:pos x="310" y="1364"/>
                  </a:cxn>
                  <a:cxn ang="0">
                    <a:pos x="238" y="1249"/>
                  </a:cxn>
                  <a:cxn ang="0">
                    <a:pos x="169" y="1127"/>
                  </a:cxn>
                  <a:cxn ang="0">
                    <a:pos x="107" y="1001"/>
                  </a:cxn>
                  <a:cxn ang="0">
                    <a:pos x="56" y="874"/>
                  </a:cxn>
                  <a:cxn ang="0">
                    <a:pos x="20" y="749"/>
                  </a:cxn>
                  <a:cxn ang="0">
                    <a:pos x="2" y="629"/>
                  </a:cxn>
                  <a:cxn ang="0">
                    <a:pos x="9" y="490"/>
                  </a:cxn>
                  <a:cxn ang="0">
                    <a:pos x="52" y="349"/>
                  </a:cxn>
                  <a:cxn ang="0">
                    <a:pos x="127" y="227"/>
                  </a:cxn>
                  <a:cxn ang="0">
                    <a:pos x="229" y="126"/>
                  </a:cxn>
                  <a:cxn ang="0">
                    <a:pos x="353" y="52"/>
                  </a:cxn>
                  <a:cxn ang="0">
                    <a:pos x="494" y="9"/>
                  </a:cxn>
                </a:cxnLst>
                <a:rect l="0" t="0" r="r" b="b"/>
                <a:pathLst>
                  <a:path w="1190" h="1750">
                    <a:moveTo>
                      <a:pt x="595" y="264"/>
                    </a:moveTo>
                    <a:lnTo>
                      <a:pt x="560" y="266"/>
                    </a:lnTo>
                    <a:lnTo>
                      <a:pt x="528" y="272"/>
                    </a:lnTo>
                    <a:lnTo>
                      <a:pt x="496" y="281"/>
                    </a:lnTo>
                    <a:lnTo>
                      <a:pt x="466" y="294"/>
                    </a:lnTo>
                    <a:lnTo>
                      <a:pt x="438" y="309"/>
                    </a:lnTo>
                    <a:lnTo>
                      <a:pt x="412" y="328"/>
                    </a:lnTo>
                    <a:lnTo>
                      <a:pt x="388" y="349"/>
                    </a:lnTo>
                    <a:lnTo>
                      <a:pt x="366" y="373"/>
                    </a:lnTo>
                    <a:lnTo>
                      <a:pt x="348" y="399"/>
                    </a:lnTo>
                    <a:lnTo>
                      <a:pt x="332" y="427"/>
                    </a:lnTo>
                    <a:lnTo>
                      <a:pt x="320" y="457"/>
                    </a:lnTo>
                    <a:lnTo>
                      <a:pt x="310" y="489"/>
                    </a:lnTo>
                    <a:lnTo>
                      <a:pt x="304" y="521"/>
                    </a:lnTo>
                    <a:lnTo>
                      <a:pt x="302" y="555"/>
                    </a:lnTo>
                    <a:lnTo>
                      <a:pt x="304" y="589"/>
                    </a:lnTo>
                    <a:lnTo>
                      <a:pt x="310" y="622"/>
                    </a:lnTo>
                    <a:lnTo>
                      <a:pt x="320" y="653"/>
                    </a:lnTo>
                    <a:lnTo>
                      <a:pt x="332" y="683"/>
                    </a:lnTo>
                    <a:lnTo>
                      <a:pt x="348" y="712"/>
                    </a:lnTo>
                    <a:lnTo>
                      <a:pt x="366" y="737"/>
                    </a:lnTo>
                    <a:lnTo>
                      <a:pt x="388" y="761"/>
                    </a:lnTo>
                    <a:lnTo>
                      <a:pt x="412" y="782"/>
                    </a:lnTo>
                    <a:lnTo>
                      <a:pt x="438" y="801"/>
                    </a:lnTo>
                    <a:lnTo>
                      <a:pt x="466" y="817"/>
                    </a:lnTo>
                    <a:lnTo>
                      <a:pt x="496" y="829"/>
                    </a:lnTo>
                    <a:lnTo>
                      <a:pt x="528" y="839"/>
                    </a:lnTo>
                    <a:lnTo>
                      <a:pt x="560" y="844"/>
                    </a:lnTo>
                    <a:lnTo>
                      <a:pt x="595" y="847"/>
                    </a:lnTo>
                    <a:lnTo>
                      <a:pt x="629" y="844"/>
                    </a:lnTo>
                    <a:lnTo>
                      <a:pt x="662" y="839"/>
                    </a:lnTo>
                    <a:lnTo>
                      <a:pt x="694" y="829"/>
                    </a:lnTo>
                    <a:lnTo>
                      <a:pt x="724" y="817"/>
                    </a:lnTo>
                    <a:lnTo>
                      <a:pt x="752" y="801"/>
                    </a:lnTo>
                    <a:lnTo>
                      <a:pt x="778" y="782"/>
                    </a:lnTo>
                    <a:lnTo>
                      <a:pt x="803" y="761"/>
                    </a:lnTo>
                    <a:lnTo>
                      <a:pt x="824" y="737"/>
                    </a:lnTo>
                    <a:lnTo>
                      <a:pt x="843" y="712"/>
                    </a:lnTo>
                    <a:lnTo>
                      <a:pt x="859" y="683"/>
                    </a:lnTo>
                    <a:lnTo>
                      <a:pt x="871" y="653"/>
                    </a:lnTo>
                    <a:lnTo>
                      <a:pt x="880" y="622"/>
                    </a:lnTo>
                    <a:lnTo>
                      <a:pt x="886" y="589"/>
                    </a:lnTo>
                    <a:lnTo>
                      <a:pt x="888" y="555"/>
                    </a:lnTo>
                    <a:lnTo>
                      <a:pt x="886" y="521"/>
                    </a:lnTo>
                    <a:lnTo>
                      <a:pt x="880" y="489"/>
                    </a:lnTo>
                    <a:lnTo>
                      <a:pt x="871" y="457"/>
                    </a:lnTo>
                    <a:lnTo>
                      <a:pt x="859" y="427"/>
                    </a:lnTo>
                    <a:lnTo>
                      <a:pt x="843" y="399"/>
                    </a:lnTo>
                    <a:lnTo>
                      <a:pt x="824" y="373"/>
                    </a:lnTo>
                    <a:lnTo>
                      <a:pt x="803" y="349"/>
                    </a:lnTo>
                    <a:lnTo>
                      <a:pt x="778" y="328"/>
                    </a:lnTo>
                    <a:lnTo>
                      <a:pt x="752" y="309"/>
                    </a:lnTo>
                    <a:lnTo>
                      <a:pt x="724" y="294"/>
                    </a:lnTo>
                    <a:lnTo>
                      <a:pt x="694" y="281"/>
                    </a:lnTo>
                    <a:lnTo>
                      <a:pt x="662" y="272"/>
                    </a:lnTo>
                    <a:lnTo>
                      <a:pt x="629" y="266"/>
                    </a:lnTo>
                    <a:lnTo>
                      <a:pt x="595" y="264"/>
                    </a:lnTo>
                    <a:close/>
                    <a:moveTo>
                      <a:pt x="595" y="0"/>
                    </a:moveTo>
                    <a:lnTo>
                      <a:pt x="646" y="2"/>
                    </a:lnTo>
                    <a:lnTo>
                      <a:pt x="696" y="9"/>
                    </a:lnTo>
                    <a:lnTo>
                      <a:pt x="745" y="19"/>
                    </a:lnTo>
                    <a:lnTo>
                      <a:pt x="792" y="34"/>
                    </a:lnTo>
                    <a:lnTo>
                      <a:pt x="838" y="52"/>
                    </a:lnTo>
                    <a:lnTo>
                      <a:pt x="881" y="73"/>
                    </a:lnTo>
                    <a:lnTo>
                      <a:pt x="923" y="98"/>
                    </a:lnTo>
                    <a:lnTo>
                      <a:pt x="962" y="126"/>
                    </a:lnTo>
                    <a:lnTo>
                      <a:pt x="998" y="157"/>
                    </a:lnTo>
                    <a:lnTo>
                      <a:pt x="1032" y="190"/>
                    </a:lnTo>
                    <a:lnTo>
                      <a:pt x="1063" y="227"/>
                    </a:lnTo>
                    <a:lnTo>
                      <a:pt x="1091" y="265"/>
                    </a:lnTo>
                    <a:lnTo>
                      <a:pt x="1116" y="307"/>
                    </a:lnTo>
                    <a:lnTo>
                      <a:pt x="1138" y="349"/>
                    </a:lnTo>
                    <a:lnTo>
                      <a:pt x="1156" y="395"/>
                    </a:lnTo>
                    <a:lnTo>
                      <a:pt x="1170" y="442"/>
                    </a:lnTo>
                    <a:lnTo>
                      <a:pt x="1181" y="490"/>
                    </a:lnTo>
                    <a:lnTo>
                      <a:pt x="1187" y="540"/>
                    </a:lnTo>
                    <a:lnTo>
                      <a:pt x="1190" y="591"/>
                    </a:lnTo>
                    <a:lnTo>
                      <a:pt x="1188" y="629"/>
                    </a:lnTo>
                    <a:lnTo>
                      <a:pt x="1184" y="668"/>
                    </a:lnTo>
                    <a:lnTo>
                      <a:pt x="1179" y="708"/>
                    </a:lnTo>
                    <a:lnTo>
                      <a:pt x="1170" y="748"/>
                    </a:lnTo>
                    <a:lnTo>
                      <a:pt x="1160" y="789"/>
                    </a:lnTo>
                    <a:lnTo>
                      <a:pt x="1148" y="831"/>
                    </a:lnTo>
                    <a:lnTo>
                      <a:pt x="1133" y="873"/>
                    </a:lnTo>
                    <a:lnTo>
                      <a:pt x="1118" y="915"/>
                    </a:lnTo>
                    <a:lnTo>
                      <a:pt x="1101" y="957"/>
                    </a:lnTo>
                    <a:lnTo>
                      <a:pt x="1082" y="1000"/>
                    </a:lnTo>
                    <a:lnTo>
                      <a:pt x="1063" y="1042"/>
                    </a:lnTo>
                    <a:lnTo>
                      <a:pt x="1042" y="1084"/>
                    </a:lnTo>
                    <a:lnTo>
                      <a:pt x="1021" y="1125"/>
                    </a:lnTo>
                    <a:lnTo>
                      <a:pt x="998" y="1167"/>
                    </a:lnTo>
                    <a:lnTo>
                      <a:pt x="975" y="1207"/>
                    </a:lnTo>
                    <a:lnTo>
                      <a:pt x="952" y="1247"/>
                    </a:lnTo>
                    <a:lnTo>
                      <a:pt x="929" y="1287"/>
                    </a:lnTo>
                    <a:lnTo>
                      <a:pt x="904" y="1325"/>
                    </a:lnTo>
                    <a:lnTo>
                      <a:pt x="880" y="1363"/>
                    </a:lnTo>
                    <a:lnTo>
                      <a:pt x="856" y="1400"/>
                    </a:lnTo>
                    <a:lnTo>
                      <a:pt x="832" y="1435"/>
                    </a:lnTo>
                    <a:lnTo>
                      <a:pt x="809" y="1469"/>
                    </a:lnTo>
                    <a:lnTo>
                      <a:pt x="786" y="1502"/>
                    </a:lnTo>
                    <a:lnTo>
                      <a:pt x="764" y="1532"/>
                    </a:lnTo>
                    <a:lnTo>
                      <a:pt x="742" y="1562"/>
                    </a:lnTo>
                    <a:lnTo>
                      <a:pt x="721" y="1590"/>
                    </a:lnTo>
                    <a:lnTo>
                      <a:pt x="702" y="1616"/>
                    </a:lnTo>
                    <a:lnTo>
                      <a:pt x="683" y="1640"/>
                    </a:lnTo>
                    <a:lnTo>
                      <a:pt x="666" y="1662"/>
                    </a:lnTo>
                    <a:lnTo>
                      <a:pt x="651" y="1681"/>
                    </a:lnTo>
                    <a:lnTo>
                      <a:pt x="637" y="1699"/>
                    </a:lnTo>
                    <a:lnTo>
                      <a:pt x="624" y="1714"/>
                    </a:lnTo>
                    <a:lnTo>
                      <a:pt x="614" y="1727"/>
                    </a:lnTo>
                    <a:lnTo>
                      <a:pt x="606" y="1737"/>
                    </a:lnTo>
                    <a:lnTo>
                      <a:pt x="600" y="1744"/>
                    </a:lnTo>
                    <a:lnTo>
                      <a:pt x="596" y="1748"/>
                    </a:lnTo>
                    <a:lnTo>
                      <a:pt x="595" y="1750"/>
                    </a:lnTo>
                    <a:lnTo>
                      <a:pt x="594" y="1748"/>
                    </a:lnTo>
                    <a:lnTo>
                      <a:pt x="590" y="1744"/>
                    </a:lnTo>
                    <a:lnTo>
                      <a:pt x="584" y="1737"/>
                    </a:lnTo>
                    <a:lnTo>
                      <a:pt x="576" y="1727"/>
                    </a:lnTo>
                    <a:lnTo>
                      <a:pt x="565" y="1714"/>
                    </a:lnTo>
                    <a:lnTo>
                      <a:pt x="553" y="1699"/>
                    </a:lnTo>
                    <a:lnTo>
                      <a:pt x="539" y="1682"/>
                    </a:lnTo>
                    <a:lnTo>
                      <a:pt x="524" y="1662"/>
                    </a:lnTo>
                    <a:lnTo>
                      <a:pt x="507" y="1640"/>
                    </a:lnTo>
                    <a:lnTo>
                      <a:pt x="488" y="1616"/>
                    </a:lnTo>
                    <a:lnTo>
                      <a:pt x="468" y="1590"/>
                    </a:lnTo>
                    <a:lnTo>
                      <a:pt x="448" y="1562"/>
                    </a:lnTo>
                    <a:lnTo>
                      <a:pt x="426" y="1533"/>
                    </a:lnTo>
                    <a:lnTo>
                      <a:pt x="404" y="1502"/>
                    </a:lnTo>
                    <a:lnTo>
                      <a:pt x="381" y="1470"/>
                    </a:lnTo>
                    <a:lnTo>
                      <a:pt x="358" y="1436"/>
                    </a:lnTo>
                    <a:lnTo>
                      <a:pt x="334" y="1400"/>
                    </a:lnTo>
                    <a:lnTo>
                      <a:pt x="310" y="1364"/>
                    </a:lnTo>
                    <a:lnTo>
                      <a:pt x="286" y="1327"/>
                    </a:lnTo>
                    <a:lnTo>
                      <a:pt x="261" y="1288"/>
                    </a:lnTo>
                    <a:lnTo>
                      <a:pt x="238" y="1249"/>
                    </a:lnTo>
                    <a:lnTo>
                      <a:pt x="215" y="1209"/>
                    </a:lnTo>
                    <a:lnTo>
                      <a:pt x="192" y="1168"/>
                    </a:lnTo>
                    <a:lnTo>
                      <a:pt x="169" y="1127"/>
                    </a:lnTo>
                    <a:lnTo>
                      <a:pt x="148" y="1085"/>
                    </a:lnTo>
                    <a:lnTo>
                      <a:pt x="127" y="1043"/>
                    </a:lnTo>
                    <a:lnTo>
                      <a:pt x="107" y="1001"/>
                    </a:lnTo>
                    <a:lnTo>
                      <a:pt x="89" y="959"/>
                    </a:lnTo>
                    <a:lnTo>
                      <a:pt x="72" y="916"/>
                    </a:lnTo>
                    <a:lnTo>
                      <a:pt x="56" y="874"/>
                    </a:lnTo>
                    <a:lnTo>
                      <a:pt x="42" y="832"/>
                    </a:lnTo>
                    <a:lnTo>
                      <a:pt x="30" y="790"/>
                    </a:lnTo>
                    <a:lnTo>
                      <a:pt x="20" y="749"/>
                    </a:lnTo>
                    <a:lnTo>
                      <a:pt x="11" y="709"/>
                    </a:lnTo>
                    <a:lnTo>
                      <a:pt x="5" y="669"/>
                    </a:lnTo>
                    <a:lnTo>
                      <a:pt x="2" y="629"/>
                    </a:lnTo>
                    <a:lnTo>
                      <a:pt x="0" y="591"/>
                    </a:lnTo>
                    <a:lnTo>
                      <a:pt x="2" y="540"/>
                    </a:lnTo>
                    <a:lnTo>
                      <a:pt x="9" y="490"/>
                    </a:lnTo>
                    <a:lnTo>
                      <a:pt x="20" y="442"/>
                    </a:lnTo>
                    <a:lnTo>
                      <a:pt x="34" y="395"/>
                    </a:lnTo>
                    <a:lnTo>
                      <a:pt x="52" y="349"/>
                    </a:lnTo>
                    <a:lnTo>
                      <a:pt x="74" y="307"/>
                    </a:lnTo>
                    <a:lnTo>
                      <a:pt x="99" y="265"/>
                    </a:lnTo>
                    <a:lnTo>
                      <a:pt x="127" y="227"/>
                    </a:lnTo>
                    <a:lnTo>
                      <a:pt x="158" y="190"/>
                    </a:lnTo>
                    <a:lnTo>
                      <a:pt x="192" y="157"/>
                    </a:lnTo>
                    <a:lnTo>
                      <a:pt x="229" y="126"/>
                    </a:lnTo>
                    <a:lnTo>
                      <a:pt x="268" y="98"/>
                    </a:lnTo>
                    <a:lnTo>
                      <a:pt x="309" y="73"/>
                    </a:lnTo>
                    <a:lnTo>
                      <a:pt x="353" y="52"/>
                    </a:lnTo>
                    <a:lnTo>
                      <a:pt x="398" y="34"/>
                    </a:lnTo>
                    <a:lnTo>
                      <a:pt x="445" y="19"/>
                    </a:lnTo>
                    <a:lnTo>
                      <a:pt x="494" y="9"/>
                    </a:lnTo>
                    <a:lnTo>
                      <a:pt x="544" y="2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rgbClr val="56B6B9"/>
              </a:solidFill>
              <a:ln w="19050">
                <a:solidFill>
                  <a:srgbClr val="7E838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Freeform 20">
                <a:extLst>
                  <a:ext uri="{FF2B5EF4-FFF2-40B4-BE49-F238E27FC236}">
                    <a16:creationId xmlns:a16="http://schemas.microsoft.com/office/drawing/2014/main" id="{2C5FE892-B61E-4489-8C6F-4644AAAD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263" y="3240088"/>
                <a:ext cx="3603625" cy="1111250"/>
              </a:xfrm>
              <a:custGeom>
                <a:avLst/>
                <a:gdLst/>
                <a:ahLst/>
                <a:cxnLst>
                  <a:cxn ang="0">
                    <a:pos x="1606" y="16"/>
                  </a:cxn>
                  <a:cxn ang="0">
                    <a:pos x="1791" y="50"/>
                  </a:cxn>
                  <a:cxn ang="0">
                    <a:pos x="1952" y="93"/>
                  </a:cxn>
                  <a:cxn ang="0">
                    <a:pos x="2085" y="146"/>
                  </a:cxn>
                  <a:cxn ang="0">
                    <a:pos x="2185" y="206"/>
                  </a:cxn>
                  <a:cxn ang="0">
                    <a:pos x="2248" y="271"/>
                  </a:cxn>
                  <a:cxn ang="0">
                    <a:pos x="2270" y="342"/>
                  </a:cxn>
                  <a:cxn ang="0">
                    <a:pos x="2247" y="414"/>
                  </a:cxn>
                  <a:cxn ang="0">
                    <a:pos x="2181" y="481"/>
                  </a:cxn>
                  <a:cxn ang="0">
                    <a:pos x="2076" y="542"/>
                  </a:cxn>
                  <a:cxn ang="0">
                    <a:pos x="1938" y="595"/>
                  </a:cxn>
                  <a:cxn ang="0">
                    <a:pos x="1770" y="638"/>
                  </a:cxn>
                  <a:cxn ang="0">
                    <a:pos x="1577" y="672"/>
                  </a:cxn>
                  <a:cxn ang="0">
                    <a:pos x="1364" y="693"/>
                  </a:cxn>
                  <a:cxn ang="0">
                    <a:pos x="1135" y="700"/>
                  </a:cxn>
                  <a:cxn ang="0">
                    <a:pos x="906" y="693"/>
                  </a:cxn>
                  <a:cxn ang="0">
                    <a:pos x="693" y="672"/>
                  </a:cxn>
                  <a:cxn ang="0">
                    <a:pos x="501" y="638"/>
                  </a:cxn>
                  <a:cxn ang="0">
                    <a:pos x="333" y="595"/>
                  </a:cxn>
                  <a:cxn ang="0">
                    <a:pos x="194" y="542"/>
                  </a:cxn>
                  <a:cxn ang="0">
                    <a:pos x="90" y="481"/>
                  </a:cxn>
                  <a:cxn ang="0">
                    <a:pos x="23" y="414"/>
                  </a:cxn>
                  <a:cxn ang="0">
                    <a:pos x="0" y="342"/>
                  </a:cxn>
                  <a:cxn ang="0">
                    <a:pos x="23" y="271"/>
                  </a:cxn>
                  <a:cxn ang="0">
                    <a:pos x="85" y="206"/>
                  </a:cxn>
                  <a:cxn ang="0">
                    <a:pos x="185" y="146"/>
                  </a:cxn>
                  <a:cxn ang="0">
                    <a:pos x="318" y="94"/>
                  </a:cxn>
                  <a:cxn ang="0">
                    <a:pos x="479" y="51"/>
                  </a:cxn>
                  <a:cxn ang="0">
                    <a:pos x="664" y="17"/>
                  </a:cxn>
                  <a:cxn ang="0">
                    <a:pos x="827" y="41"/>
                  </a:cxn>
                  <a:cxn ang="0">
                    <a:pos x="907" y="148"/>
                  </a:cxn>
                  <a:cxn ang="0">
                    <a:pos x="778" y="192"/>
                  </a:cxn>
                  <a:cxn ang="0">
                    <a:pos x="579" y="222"/>
                  </a:cxn>
                  <a:cxn ang="0">
                    <a:pos x="418" y="260"/>
                  </a:cxn>
                  <a:cxn ang="0">
                    <a:pos x="297" y="301"/>
                  </a:cxn>
                  <a:cxn ang="0">
                    <a:pos x="217" y="342"/>
                  </a:cxn>
                  <a:cxn ang="0">
                    <a:pos x="294" y="381"/>
                  </a:cxn>
                  <a:cxn ang="0">
                    <a:pos x="409" y="421"/>
                  </a:cxn>
                  <a:cxn ang="0">
                    <a:pos x="560" y="458"/>
                  </a:cxn>
                  <a:cxn ang="0">
                    <a:pos x="747" y="489"/>
                  </a:cxn>
                  <a:cxn ang="0">
                    <a:pos x="969" y="508"/>
                  </a:cxn>
                  <a:cxn ang="0">
                    <a:pos x="1220" y="511"/>
                  </a:cxn>
                  <a:cxn ang="0">
                    <a:pos x="1453" y="496"/>
                  </a:cxn>
                  <a:cxn ang="0">
                    <a:pos x="1652" y="470"/>
                  </a:cxn>
                  <a:cxn ang="0">
                    <a:pos x="1816" y="434"/>
                  </a:cxn>
                  <a:cxn ang="0">
                    <a:pos x="1943" y="395"/>
                  </a:cxn>
                  <a:cxn ang="0">
                    <a:pos x="2032" y="355"/>
                  </a:cxn>
                  <a:cxn ang="0">
                    <a:pos x="2004" y="316"/>
                  </a:cxn>
                  <a:cxn ang="0">
                    <a:pos x="1897" y="273"/>
                  </a:cxn>
                  <a:cxn ang="0">
                    <a:pos x="1750" y="233"/>
                  </a:cxn>
                  <a:cxn ang="0">
                    <a:pos x="1563" y="201"/>
                  </a:cxn>
                  <a:cxn ang="0">
                    <a:pos x="1340" y="179"/>
                  </a:cxn>
                  <a:cxn ang="0">
                    <a:pos x="1415" y="79"/>
                  </a:cxn>
                </a:cxnLst>
                <a:rect l="0" t="0" r="r" b="b"/>
                <a:pathLst>
                  <a:path w="2270" h="700">
                    <a:moveTo>
                      <a:pt x="1471" y="0"/>
                    </a:moveTo>
                    <a:lnTo>
                      <a:pt x="1540" y="8"/>
                    </a:lnTo>
                    <a:lnTo>
                      <a:pt x="1606" y="16"/>
                    </a:lnTo>
                    <a:lnTo>
                      <a:pt x="1671" y="26"/>
                    </a:lnTo>
                    <a:lnTo>
                      <a:pt x="1732" y="38"/>
                    </a:lnTo>
                    <a:lnTo>
                      <a:pt x="1791" y="50"/>
                    </a:lnTo>
                    <a:lnTo>
                      <a:pt x="1848" y="63"/>
                    </a:lnTo>
                    <a:lnTo>
                      <a:pt x="1901" y="78"/>
                    </a:lnTo>
                    <a:lnTo>
                      <a:pt x="1952" y="93"/>
                    </a:lnTo>
                    <a:lnTo>
                      <a:pt x="2000" y="111"/>
                    </a:lnTo>
                    <a:lnTo>
                      <a:pt x="2044" y="128"/>
                    </a:lnTo>
                    <a:lnTo>
                      <a:pt x="2085" y="146"/>
                    </a:lnTo>
                    <a:lnTo>
                      <a:pt x="2122" y="166"/>
                    </a:lnTo>
                    <a:lnTo>
                      <a:pt x="2156" y="186"/>
                    </a:lnTo>
                    <a:lnTo>
                      <a:pt x="2185" y="206"/>
                    </a:lnTo>
                    <a:lnTo>
                      <a:pt x="2211" y="227"/>
                    </a:lnTo>
                    <a:lnTo>
                      <a:pt x="2231" y="249"/>
                    </a:lnTo>
                    <a:lnTo>
                      <a:pt x="2248" y="271"/>
                    </a:lnTo>
                    <a:lnTo>
                      <a:pt x="2260" y="295"/>
                    </a:lnTo>
                    <a:lnTo>
                      <a:pt x="2268" y="318"/>
                    </a:lnTo>
                    <a:lnTo>
                      <a:pt x="2270" y="342"/>
                    </a:lnTo>
                    <a:lnTo>
                      <a:pt x="2267" y="366"/>
                    </a:lnTo>
                    <a:lnTo>
                      <a:pt x="2260" y="391"/>
                    </a:lnTo>
                    <a:lnTo>
                      <a:pt x="2247" y="414"/>
                    </a:lnTo>
                    <a:lnTo>
                      <a:pt x="2230" y="437"/>
                    </a:lnTo>
                    <a:lnTo>
                      <a:pt x="2208" y="459"/>
                    </a:lnTo>
                    <a:lnTo>
                      <a:pt x="2181" y="481"/>
                    </a:lnTo>
                    <a:lnTo>
                      <a:pt x="2150" y="502"/>
                    </a:lnTo>
                    <a:lnTo>
                      <a:pt x="2115" y="523"/>
                    </a:lnTo>
                    <a:lnTo>
                      <a:pt x="2076" y="542"/>
                    </a:lnTo>
                    <a:lnTo>
                      <a:pt x="2034" y="561"/>
                    </a:lnTo>
                    <a:lnTo>
                      <a:pt x="1988" y="578"/>
                    </a:lnTo>
                    <a:lnTo>
                      <a:pt x="1938" y="595"/>
                    </a:lnTo>
                    <a:lnTo>
                      <a:pt x="1885" y="611"/>
                    </a:lnTo>
                    <a:lnTo>
                      <a:pt x="1829" y="625"/>
                    </a:lnTo>
                    <a:lnTo>
                      <a:pt x="1770" y="638"/>
                    </a:lnTo>
                    <a:lnTo>
                      <a:pt x="1708" y="651"/>
                    </a:lnTo>
                    <a:lnTo>
                      <a:pt x="1643" y="662"/>
                    </a:lnTo>
                    <a:lnTo>
                      <a:pt x="1577" y="672"/>
                    </a:lnTo>
                    <a:lnTo>
                      <a:pt x="1508" y="680"/>
                    </a:lnTo>
                    <a:lnTo>
                      <a:pt x="1437" y="687"/>
                    </a:lnTo>
                    <a:lnTo>
                      <a:pt x="1364" y="693"/>
                    </a:lnTo>
                    <a:lnTo>
                      <a:pt x="1289" y="696"/>
                    </a:lnTo>
                    <a:lnTo>
                      <a:pt x="1213" y="699"/>
                    </a:lnTo>
                    <a:lnTo>
                      <a:pt x="1135" y="700"/>
                    </a:lnTo>
                    <a:lnTo>
                      <a:pt x="1057" y="699"/>
                    </a:lnTo>
                    <a:lnTo>
                      <a:pt x="981" y="696"/>
                    </a:lnTo>
                    <a:lnTo>
                      <a:pt x="906" y="693"/>
                    </a:lnTo>
                    <a:lnTo>
                      <a:pt x="834" y="687"/>
                    </a:lnTo>
                    <a:lnTo>
                      <a:pt x="763" y="680"/>
                    </a:lnTo>
                    <a:lnTo>
                      <a:pt x="693" y="672"/>
                    </a:lnTo>
                    <a:lnTo>
                      <a:pt x="627" y="662"/>
                    </a:lnTo>
                    <a:lnTo>
                      <a:pt x="563" y="651"/>
                    </a:lnTo>
                    <a:lnTo>
                      <a:pt x="501" y="638"/>
                    </a:lnTo>
                    <a:lnTo>
                      <a:pt x="442" y="625"/>
                    </a:lnTo>
                    <a:lnTo>
                      <a:pt x="386" y="611"/>
                    </a:lnTo>
                    <a:lnTo>
                      <a:pt x="333" y="595"/>
                    </a:lnTo>
                    <a:lnTo>
                      <a:pt x="283" y="578"/>
                    </a:lnTo>
                    <a:lnTo>
                      <a:pt x="237" y="561"/>
                    </a:lnTo>
                    <a:lnTo>
                      <a:pt x="194" y="542"/>
                    </a:lnTo>
                    <a:lnTo>
                      <a:pt x="156" y="523"/>
                    </a:lnTo>
                    <a:lnTo>
                      <a:pt x="120" y="502"/>
                    </a:lnTo>
                    <a:lnTo>
                      <a:pt x="90" y="481"/>
                    </a:lnTo>
                    <a:lnTo>
                      <a:pt x="63" y="459"/>
                    </a:lnTo>
                    <a:lnTo>
                      <a:pt x="41" y="437"/>
                    </a:lnTo>
                    <a:lnTo>
                      <a:pt x="23" y="414"/>
                    </a:lnTo>
                    <a:lnTo>
                      <a:pt x="10" y="391"/>
                    </a:lnTo>
                    <a:lnTo>
                      <a:pt x="3" y="366"/>
                    </a:lnTo>
                    <a:lnTo>
                      <a:pt x="0" y="342"/>
                    </a:lnTo>
                    <a:lnTo>
                      <a:pt x="3" y="318"/>
                    </a:lnTo>
                    <a:lnTo>
                      <a:pt x="10" y="295"/>
                    </a:lnTo>
                    <a:lnTo>
                      <a:pt x="23" y="271"/>
                    </a:lnTo>
                    <a:lnTo>
                      <a:pt x="39" y="249"/>
                    </a:lnTo>
                    <a:lnTo>
                      <a:pt x="60" y="227"/>
                    </a:lnTo>
                    <a:lnTo>
                      <a:pt x="85" y="206"/>
                    </a:lnTo>
                    <a:lnTo>
                      <a:pt x="115" y="186"/>
                    </a:lnTo>
                    <a:lnTo>
                      <a:pt x="148" y="166"/>
                    </a:lnTo>
                    <a:lnTo>
                      <a:pt x="185" y="146"/>
                    </a:lnTo>
                    <a:lnTo>
                      <a:pt x="226" y="128"/>
                    </a:lnTo>
                    <a:lnTo>
                      <a:pt x="270" y="111"/>
                    </a:lnTo>
                    <a:lnTo>
                      <a:pt x="318" y="94"/>
                    </a:lnTo>
                    <a:lnTo>
                      <a:pt x="368" y="78"/>
                    </a:lnTo>
                    <a:lnTo>
                      <a:pt x="422" y="64"/>
                    </a:lnTo>
                    <a:lnTo>
                      <a:pt x="479" y="51"/>
                    </a:lnTo>
                    <a:lnTo>
                      <a:pt x="538" y="38"/>
                    </a:lnTo>
                    <a:lnTo>
                      <a:pt x="600" y="27"/>
                    </a:lnTo>
                    <a:lnTo>
                      <a:pt x="664" y="17"/>
                    </a:lnTo>
                    <a:lnTo>
                      <a:pt x="730" y="8"/>
                    </a:lnTo>
                    <a:lnTo>
                      <a:pt x="798" y="1"/>
                    </a:lnTo>
                    <a:lnTo>
                      <a:pt x="827" y="41"/>
                    </a:lnTo>
                    <a:lnTo>
                      <a:pt x="855" y="79"/>
                    </a:lnTo>
                    <a:lnTo>
                      <a:pt x="882" y="116"/>
                    </a:lnTo>
                    <a:lnTo>
                      <a:pt x="907" y="148"/>
                    </a:lnTo>
                    <a:lnTo>
                      <a:pt x="931" y="179"/>
                    </a:lnTo>
                    <a:lnTo>
                      <a:pt x="852" y="185"/>
                    </a:lnTo>
                    <a:lnTo>
                      <a:pt x="778" y="192"/>
                    </a:lnTo>
                    <a:lnTo>
                      <a:pt x="707" y="201"/>
                    </a:lnTo>
                    <a:lnTo>
                      <a:pt x="641" y="211"/>
                    </a:lnTo>
                    <a:lnTo>
                      <a:pt x="579" y="222"/>
                    </a:lnTo>
                    <a:lnTo>
                      <a:pt x="521" y="233"/>
                    </a:lnTo>
                    <a:lnTo>
                      <a:pt x="468" y="246"/>
                    </a:lnTo>
                    <a:lnTo>
                      <a:pt x="418" y="260"/>
                    </a:lnTo>
                    <a:lnTo>
                      <a:pt x="374" y="273"/>
                    </a:lnTo>
                    <a:lnTo>
                      <a:pt x="333" y="287"/>
                    </a:lnTo>
                    <a:lnTo>
                      <a:pt x="297" y="301"/>
                    </a:lnTo>
                    <a:lnTo>
                      <a:pt x="266" y="316"/>
                    </a:lnTo>
                    <a:lnTo>
                      <a:pt x="240" y="329"/>
                    </a:lnTo>
                    <a:lnTo>
                      <a:pt x="217" y="342"/>
                    </a:lnTo>
                    <a:lnTo>
                      <a:pt x="238" y="355"/>
                    </a:lnTo>
                    <a:lnTo>
                      <a:pt x="264" y="368"/>
                    </a:lnTo>
                    <a:lnTo>
                      <a:pt x="294" y="381"/>
                    </a:lnTo>
                    <a:lnTo>
                      <a:pt x="328" y="395"/>
                    </a:lnTo>
                    <a:lnTo>
                      <a:pt x="366" y="408"/>
                    </a:lnTo>
                    <a:lnTo>
                      <a:pt x="409" y="421"/>
                    </a:lnTo>
                    <a:lnTo>
                      <a:pt x="455" y="434"/>
                    </a:lnTo>
                    <a:lnTo>
                      <a:pt x="506" y="447"/>
                    </a:lnTo>
                    <a:lnTo>
                      <a:pt x="560" y="458"/>
                    </a:lnTo>
                    <a:lnTo>
                      <a:pt x="619" y="470"/>
                    </a:lnTo>
                    <a:lnTo>
                      <a:pt x="681" y="480"/>
                    </a:lnTo>
                    <a:lnTo>
                      <a:pt x="747" y="489"/>
                    </a:lnTo>
                    <a:lnTo>
                      <a:pt x="817" y="496"/>
                    </a:lnTo>
                    <a:lnTo>
                      <a:pt x="891" y="503"/>
                    </a:lnTo>
                    <a:lnTo>
                      <a:pt x="969" y="508"/>
                    </a:lnTo>
                    <a:lnTo>
                      <a:pt x="1050" y="511"/>
                    </a:lnTo>
                    <a:lnTo>
                      <a:pt x="1135" y="511"/>
                    </a:lnTo>
                    <a:lnTo>
                      <a:pt x="1220" y="511"/>
                    </a:lnTo>
                    <a:lnTo>
                      <a:pt x="1301" y="508"/>
                    </a:lnTo>
                    <a:lnTo>
                      <a:pt x="1379" y="503"/>
                    </a:lnTo>
                    <a:lnTo>
                      <a:pt x="1453" y="496"/>
                    </a:lnTo>
                    <a:lnTo>
                      <a:pt x="1523" y="489"/>
                    </a:lnTo>
                    <a:lnTo>
                      <a:pt x="1589" y="480"/>
                    </a:lnTo>
                    <a:lnTo>
                      <a:pt x="1652" y="470"/>
                    </a:lnTo>
                    <a:lnTo>
                      <a:pt x="1710" y="458"/>
                    </a:lnTo>
                    <a:lnTo>
                      <a:pt x="1765" y="447"/>
                    </a:lnTo>
                    <a:lnTo>
                      <a:pt x="1816" y="434"/>
                    </a:lnTo>
                    <a:lnTo>
                      <a:pt x="1862" y="421"/>
                    </a:lnTo>
                    <a:lnTo>
                      <a:pt x="1904" y="408"/>
                    </a:lnTo>
                    <a:lnTo>
                      <a:pt x="1943" y="395"/>
                    </a:lnTo>
                    <a:lnTo>
                      <a:pt x="1977" y="381"/>
                    </a:lnTo>
                    <a:lnTo>
                      <a:pt x="2006" y="368"/>
                    </a:lnTo>
                    <a:lnTo>
                      <a:pt x="2032" y="355"/>
                    </a:lnTo>
                    <a:lnTo>
                      <a:pt x="2053" y="342"/>
                    </a:lnTo>
                    <a:lnTo>
                      <a:pt x="2031" y="329"/>
                    </a:lnTo>
                    <a:lnTo>
                      <a:pt x="2004" y="316"/>
                    </a:lnTo>
                    <a:lnTo>
                      <a:pt x="1973" y="301"/>
                    </a:lnTo>
                    <a:lnTo>
                      <a:pt x="1937" y="287"/>
                    </a:lnTo>
                    <a:lnTo>
                      <a:pt x="1897" y="273"/>
                    </a:lnTo>
                    <a:lnTo>
                      <a:pt x="1852" y="260"/>
                    </a:lnTo>
                    <a:lnTo>
                      <a:pt x="1803" y="246"/>
                    </a:lnTo>
                    <a:lnTo>
                      <a:pt x="1750" y="233"/>
                    </a:lnTo>
                    <a:lnTo>
                      <a:pt x="1691" y="222"/>
                    </a:lnTo>
                    <a:lnTo>
                      <a:pt x="1630" y="211"/>
                    </a:lnTo>
                    <a:lnTo>
                      <a:pt x="1563" y="201"/>
                    </a:lnTo>
                    <a:lnTo>
                      <a:pt x="1493" y="192"/>
                    </a:lnTo>
                    <a:lnTo>
                      <a:pt x="1418" y="185"/>
                    </a:lnTo>
                    <a:lnTo>
                      <a:pt x="1340" y="179"/>
                    </a:lnTo>
                    <a:lnTo>
                      <a:pt x="1363" y="148"/>
                    </a:lnTo>
                    <a:lnTo>
                      <a:pt x="1388" y="115"/>
                    </a:lnTo>
                    <a:lnTo>
                      <a:pt x="1415" y="79"/>
                    </a:lnTo>
                    <a:lnTo>
                      <a:pt x="1443" y="41"/>
                    </a:lnTo>
                    <a:lnTo>
                      <a:pt x="1471" y="0"/>
                    </a:lnTo>
                    <a:close/>
                  </a:path>
                </a:pathLst>
              </a:custGeom>
              <a:solidFill>
                <a:srgbClr val="56B6B9"/>
              </a:solidFill>
              <a:ln w="19050">
                <a:solidFill>
                  <a:srgbClr val="7E838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AF107E4-226F-43AB-BFFA-824CF349521D}"/>
              </a:ext>
            </a:extLst>
          </p:cNvPr>
          <p:cNvGrpSpPr/>
          <p:nvPr/>
        </p:nvGrpSpPr>
        <p:grpSpPr>
          <a:xfrm>
            <a:off x="3013428" y="3964945"/>
            <a:ext cx="1525677" cy="1405976"/>
            <a:chOff x="1821656" y="2036766"/>
            <a:chExt cx="1004888" cy="870264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267ECDDE-D703-4AC0-B575-0AEF5266DD38}"/>
                </a:ext>
              </a:extLst>
            </p:cNvPr>
            <p:cNvSpPr/>
            <p:nvPr/>
          </p:nvSpPr>
          <p:spPr>
            <a:xfrm>
              <a:off x="1821656" y="2526030"/>
              <a:ext cx="1004888" cy="381000"/>
            </a:xfrm>
            <a:prstGeom prst="ellipse">
              <a:avLst/>
            </a:prstGeom>
            <a:solidFill>
              <a:srgbClr val="6BCABA"/>
            </a:solidFill>
            <a:ln w="19050">
              <a:solidFill>
                <a:srgbClr val="7E83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3EFD98BA-5296-4F3B-8397-31788E581F37}"/>
                </a:ext>
              </a:extLst>
            </p:cNvPr>
            <p:cNvGrpSpPr/>
            <p:nvPr/>
          </p:nvGrpSpPr>
          <p:grpSpPr>
            <a:xfrm>
              <a:off x="1923429" y="2036766"/>
              <a:ext cx="801342" cy="792164"/>
              <a:chOff x="2735263" y="788988"/>
              <a:chExt cx="3603625" cy="3562350"/>
            </a:xfrm>
          </p:grpSpPr>
          <p:sp>
            <p:nvSpPr>
              <p:cNvPr id="75" name="Freeform 18">
                <a:extLst>
                  <a:ext uri="{FF2B5EF4-FFF2-40B4-BE49-F238E27FC236}">
                    <a16:creationId xmlns:a16="http://schemas.microsoft.com/office/drawing/2014/main" id="{28FAB81D-545E-4C04-82A4-323632733C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92513" y="788988"/>
                <a:ext cx="1889125" cy="2778125"/>
              </a:xfrm>
              <a:custGeom>
                <a:avLst/>
                <a:gdLst/>
                <a:ahLst/>
                <a:cxnLst>
                  <a:cxn ang="0">
                    <a:pos x="528" y="272"/>
                  </a:cxn>
                  <a:cxn ang="0">
                    <a:pos x="438" y="309"/>
                  </a:cxn>
                  <a:cxn ang="0">
                    <a:pos x="366" y="373"/>
                  </a:cxn>
                  <a:cxn ang="0">
                    <a:pos x="320" y="457"/>
                  </a:cxn>
                  <a:cxn ang="0">
                    <a:pos x="302" y="555"/>
                  </a:cxn>
                  <a:cxn ang="0">
                    <a:pos x="320" y="653"/>
                  </a:cxn>
                  <a:cxn ang="0">
                    <a:pos x="366" y="737"/>
                  </a:cxn>
                  <a:cxn ang="0">
                    <a:pos x="438" y="801"/>
                  </a:cxn>
                  <a:cxn ang="0">
                    <a:pos x="528" y="839"/>
                  </a:cxn>
                  <a:cxn ang="0">
                    <a:pos x="629" y="844"/>
                  </a:cxn>
                  <a:cxn ang="0">
                    <a:pos x="724" y="817"/>
                  </a:cxn>
                  <a:cxn ang="0">
                    <a:pos x="803" y="761"/>
                  </a:cxn>
                  <a:cxn ang="0">
                    <a:pos x="859" y="683"/>
                  </a:cxn>
                  <a:cxn ang="0">
                    <a:pos x="886" y="589"/>
                  </a:cxn>
                  <a:cxn ang="0">
                    <a:pos x="880" y="489"/>
                  </a:cxn>
                  <a:cxn ang="0">
                    <a:pos x="843" y="399"/>
                  </a:cxn>
                  <a:cxn ang="0">
                    <a:pos x="778" y="328"/>
                  </a:cxn>
                  <a:cxn ang="0">
                    <a:pos x="694" y="281"/>
                  </a:cxn>
                  <a:cxn ang="0">
                    <a:pos x="595" y="264"/>
                  </a:cxn>
                  <a:cxn ang="0">
                    <a:pos x="696" y="9"/>
                  </a:cxn>
                  <a:cxn ang="0">
                    <a:pos x="838" y="52"/>
                  </a:cxn>
                  <a:cxn ang="0">
                    <a:pos x="962" y="126"/>
                  </a:cxn>
                  <a:cxn ang="0">
                    <a:pos x="1063" y="227"/>
                  </a:cxn>
                  <a:cxn ang="0">
                    <a:pos x="1138" y="349"/>
                  </a:cxn>
                  <a:cxn ang="0">
                    <a:pos x="1181" y="490"/>
                  </a:cxn>
                  <a:cxn ang="0">
                    <a:pos x="1188" y="629"/>
                  </a:cxn>
                  <a:cxn ang="0">
                    <a:pos x="1170" y="748"/>
                  </a:cxn>
                  <a:cxn ang="0">
                    <a:pos x="1133" y="873"/>
                  </a:cxn>
                  <a:cxn ang="0">
                    <a:pos x="1082" y="1000"/>
                  </a:cxn>
                  <a:cxn ang="0">
                    <a:pos x="1021" y="1125"/>
                  </a:cxn>
                  <a:cxn ang="0">
                    <a:pos x="952" y="1247"/>
                  </a:cxn>
                  <a:cxn ang="0">
                    <a:pos x="880" y="1363"/>
                  </a:cxn>
                  <a:cxn ang="0">
                    <a:pos x="809" y="1469"/>
                  </a:cxn>
                  <a:cxn ang="0">
                    <a:pos x="742" y="1562"/>
                  </a:cxn>
                  <a:cxn ang="0">
                    <a:pos x="683" y="1640"/>
                  </a:cxn>
                  <a:cxn ang="0">
                    <a:pos x="637" y="1699"/>
                  </a:cxn>
                  <a:cxn ang="0">
                    <a:pos x="606" y="1737"/>
                  </a:cxn>
                  <a:cxn ang="0">
                    <a:pos x="595" y="1750"/>
                  </a:cxn>
                  <a:cxn ang="0">
                    <a:pos x="584" y="1737"/>
                  </a:cxn>
                  <a:cxn ang="0">
                    <a:pos x="553" y="1699"/>
                  </a:cxn>
                  <a:cxn ang="0">
                    <a:pos x="507" y="1640"/>
                  </a:cxn>
                  <a:cxn ang="0">
                    <a:pos x="448" y="1562"/>
                  </a:cxn>
                  <a:cxn ang="0">
                    <a:pos x="381" y="1470"/>
                  </a:cxn>
                  <a:cxn ang="0">
                    <a:pos x="310" y="1364"/>
                  </a:cxn>
                  <a:cxn ang="0">
                    <a:pos x="238" y="1249"/>
                  </a:cxn>
                  <a:cxn ang="0">
                    <a:pos x="169" y="1127"/>
                  </a:cxn>
                  <a:cxn ang="0">
                    <a:pos x="107" y="1001"/>
                  </a:cxn>
                  <a:cxn ang="0">
                    <a:pos x="56" y="874"/>
                  </a:cxn>
                  <a:cxn ang="0">
                    <a:pos x="20" y="749"/>
                  </a:cxn>
                  <a:cxn ang="0">
                    <a:pos x="2" y="629"/>
                  </a:cxn>
                  <a:cxn ang="0">
                    <a:pos x="9" y="490"/>
                  </a:cxn>
                  <a:cxn ang="0">
                    <a:pos x="52" y="349"/>
                  </a:cxn>
                  <a:cxn ang="0">
                    <a:pos x="127" y="227"/>
                  </a:cxn>
                  <a:cxn ang="0">
                    <a:pos x="229" y="126"/>
                  </a:cxn>
                  <a:cxn ang="0">
                    <a:pos x="353" y="52"/>
                  </a:cxn>
                  <a:cxn ang="0">
                    <a:pos x="494" y="9"/>
                  </a:cxn>
                </a:cxnLst>
                <a:rect l="0" t="0" r="r" b="b"/>
                <a:pathLst>
                  <a:path w="1190" h="1750">
                    <a:moveTo>
                      <a:pt x="595" y="264"/>
                    </a:moveTo>
                    <a:lnTo>
                      <a:pt x="560" y="266"/>
                    </a:lnTo>
                    <a:lnTo>
                      <a:pt x="528" y="272"/>
                    </a:lnTo>
                    <a:lnTo>
                      <a:pt x="496" y="281"/>
                    </a:lnTo>
                    <a:lnTo>
                      <a:pt x="466" y="294"/>
                    </a:lnTo>
                    <a:lnTo>
                      <a:pt x="438" y="309"/>
                    </a:lnTo>
                    <a:lnTo>
                      <a:pt x="412" y="328"/>
                    </a:lnTo>
                    <a:lnTo>
                      <a:pt x="388" y="349"/>
                    </a:lnTo>
                    <a:lnTo>
                      <a:pt x="366" y="373"/>
                    </a:lnTo>
                    <a:lnTo>
                      <a:pt x="348" y="399"/>
                    </a:lnTo>
                    <a:lnTo>
                      <a:pt x="332" y="427"/>
                    </a:lnTo>
                    <a:lnTo>
                      <a:pt x="320" y="457"/>
                    </a:lnTo>
                    <a:lnTo>
                      <a:pt x="310" y="489"/>
                    </a:lnTo>
                    <a:lnTo>
                      <a:pt x="304" y="521"/>
                    </a:lnTo>
                    <a:lnTo>
                      <a:pt x="302" y="555"/>
                    </a:lnTo>
                    <a:lnTo>
                      <a:pt x="304" y="589"/>
                    </a:lnTo>
                    <a:lnTo>
                      <a:pt x="310" y="622"/>
                    </a:lnTo>
                    <a:lnTo>
                      <a:pt x="320" y="653"/>
                    </a:lnTo>
                    <a:lnTo>
                      <a:pt x="332" y="683"/>
                    </a:lnTo>
                    <a:lnTo>
                      <a:pt x="348" y="712"/>
                    </a:lnTo>
                    <a:lnTo>
                      <a:pt x="366" y="737"/>
                    </a:lnTo>
                    <a:lnTo>
                      <a:pt x="388" y="761"/>
                    </a:lnTo>
                    <a:lnTo>
                      <a:pt x="412" y="782"/>
                    </a:lnTo>
                    <a:lnTo>
                      <a:pt x="438" y="801"/>
                    </a:lnTo>
                    <a:lnTo>
                      <a:pt x="466" y="817"/>
                    </a:lnTo>
                    <a:lnTo>
                      <a:pt x="496" y="829"/>
                    </a:lnTo>
                    <a:lnTo>
                      <a:pt x="528" y="839"/>
                    </a:lnTo>
                    <a:lnTo>
                      <a:pt x="560" y="844"/>
                    </a:lnTo>
                    <a:lnTo>
                      <a:pt x="595" y="847"/>
                    </a:lnTo>
                    <a:lnTo>
                      <a:pt x="629" y="844"/>
                    </a:lnTo>
                    <a:lnTo>
                      <a:pt x="662" y="839"/>
                    </a:lnTo>
                    <a:lnTo>
                      <a:pt x="694" y="829"/>
                    </a:lnTo>
                    <a:lnTo>
                      <a:pt x="724" y="817"/>
                    </a:lnTo>
                    <a:lnTo>
                      <a:pt x="752" y="801"/>
                    </a:lnTo>
                    <a:lnTo>
                      <a:pt x="778" y="782"/>
                    </a:lnTo>
                    <a:lnTo>
                      <a:pt x="803" y="761"/>
                    </a:lnTo>
                    <a:lnTo>
                      <a:pt x="824" y="737"/>
                    </a:lnTo>
                    <a:lnTo>
                      <a:pt x="843" y="712"/>
                    </a:lnTo>
                    <a:lnTo>
                      <a:pt x="859" y="683"/>
                    </a:lnTo>
                    <a:lnTo>
                      <a:pt x="871" y="653"/>
                    </a:lnTo>
                    <a:lnTo>
                      <a:pt x="880" y="622"/>
                    </a:lnTo>
                    <a:lnTo>
                      <a:pt x="886" y="589"/>
                    </a:lnTo>
                    <a:lnTo>
                      <a:pt x="888" y="555"/>
                    </a:lnTo>
                    <a:lnTo>
                      <a:pt x="886" y="521"/>
                    </a:lnTo>
                    <a:lnTo>
                      <a:pt x="880" y="489"/>
                    </a:lnTo>
                    <a:lnTo>
                      <a:pt x="871" y="457"/>
                    </a:lnTo>
                    <a:lnTo>
                      <a:pt x="859" y="427"/>
                    </a:lnTo>
                    <a:lnTo>
                      <a:pt x="843" y="399"/>
                    </a:lnTo>
                    <a:lnTo>
                      <a:pt x="824" y="373"/>
                    </a:lnTo>
                    <a:lnTo>
                      <a:pt x="803" y="349"/>
                    </a:lnTo>
                    <a:lnTo>
                      <a:pt x="778" y="328"/>
                    </a:lnTo>
                    <a:lnTo>
                      <a:pt x="752" y="309"/>
                    </a:lnTo>
                    <a:lnTo>
                      <a:pt x="724" y="294"/>
                    </a:lnTo>
                    <a:lnTo>
                      <a:pt x="694" y="281"/>
                    </a:lnTo>
                    <a:lnTo>
                      <a:pt x="662" y="272"/>
                    </a:lnTo>
                    <a:lnTo>
                      <a:pt x="629" y="266"/>
                    </a:lnTo>
                    <a:lnTo>
                      <a:pt x="595" y="264"/>
                    </a:lnTo>
                    <a:close/>
                    <a:moveTo>
                      <a:pt x="595" y="0"/>
                    </a:moveTo>
                    <a:lnTo>
                      <a:pt x="646" y="2"/>
                    </a:lnTo>
                    <a:lnTo>
                      <a:pt x="696" y="9"/>
                    </a:lnTo>
                    <a:lnTo>
                      <a:pt x="745" y="19"/>
                    </a:lnTo>
                    <a:lnTo>
                      <a:pt x="792" y="34"/>
                    </a:lnTo>
                    <a:lnTo>
                      <a:pt x="838" y="52"/>
                    </a:lnTo>
                    <a:lnTo>
                      <a:pt x="881" y="73"/>
                    </a:lnTo>
                    <a:lnTo>
                      <a:pt x="923" y="98"/>
                    </a:lnTo>
                    <a:lnTo>
                      <a:pt x="962" y="126"/>
                    </a:lnTo>
                    <a:lnTo>
                      <a:pt x="998" y="157"/>
                    </a:lnTo>
                    <a:lnTo>
                      <a:pt x="1032" y="190"/>
                    </a:lnTo>
                    <a:lnTo>
                      <a:pt x="1063" y="227"/>
                    </a:lnTo>
                    <a:lnTo>
                      <a:pt x="1091" y="265"/>
                    </a:lnTo>
                    <a:lnTo>
                      <a:pt x="1116" y="307"/>
                    </a:lnTo>
                    <a:lnTo>
                      <a:pt x="1138" y="349"/>
                    </a:lnTo>
                    <a:lnTo>
                      <a:pt x="1156" y="395"/>
                    </a:lnTo>
                    <a:lnTo>
                      <a:pt x="1170" y="442"/>
                    </a:lnTo>
                    <a:lnTo>
                      <a:pt x="1181" y="490"/>
                    </a:lnTo>
                    <a:lnTo>
                      <a:pt x="1187" y="540"/>
                    </a:lnTo>
                    <a:lnTo>
                      <a:pt x="1190" y="591"/>
                    </a:lnTo>
                    <a:lnTo>
                      <a:pt x="1188" y="629"/>
                    </a:lnTo>
                    <a:lnTo>
                      <a:pt x="1184" y="668"/>
                    </a:lnTo>
                    <a:lnTo>
                      <a:pt x="1179" y="708"/>
                    </a:lnTo>
                    <a:lnTo>
                      <a:pt x="1170" y="748"/>
                    </a:lnTo>
                    <a:lnTo>
                      <a:pt x="1160" y="789"/>
                    </a:lnTo>
                    <a:lnTo>
                      <a:pt x="1148" y="831"/>
                    </a:lnTo>
                    <a:lnTo>
                      <a:pt x="1133" y="873"/>
                    </a:lnTo>
                    <a:lnTo>
                      <a:pt x="1118" y="915"/>
                    </a:lnTo>
                    <a:lnTo>
                      <a:pt x="1101" y="957"/>
                    </a:lnTo>
                    <a:lnTo>
                      <a:pt x="1082" y="1000"/>
                    </a:lnTo>
                    <a:lnTo>
                      <a:pt x="1063" y="1042"/>
                    </a:lnTo>
                    <a:lnTo>
                      <a:pt x="1042" y="1084"/>
                    </a:lnTo>
                    <a:lnTo>
                      <a:pt x="1021" y="1125"/>
                    </a:lnTo>
                    <a:lnTo>
                      <a:pt x="998" y="1167"/>
                    </a:lnTo>
                    <a:lnTo>
                      <a:pt x="975" y="1207"/>
                    </a:lnTo>
                    <a:lnTo>
                      <a:pt x="952" y="1247"/>
                    </a:lnTo>
                    <a:lnTo>
                      <a:pt x="929" y="1287"/>
                    </a:lnTo>
                    <a:lnTo>
                      <a:pt x="904" y="1325"/>
                    </a:lnTo>
                    <a:lnTo>
                      <a:pt x="880" y="1363"/>
                    </a:lnTo>
                    <a:lnTo>
                      <a:pt x="856" y="1400"/>
                    </a:lnTo>
                    <a:lnTo>
                      <a:pt x="832" y="1435"/>
                    </a:lnTo>
                    <a:lnTo>
                      <a:pt x="809" y="1469"/>
                    </a:lnTo>
                    <a:lnTo>
                      <a:pt x="786" y="1502"/>
                    </a:lnTo>
                    <a:lnTo>
                      <a:pt x="764" y="1532"/>
                    </a:lnTo>
                    <a:lnTo>
                      <a:pt x="742" y="1562"/>
                    </a:lnTo>
                    <a:lnTo>
                      <a:pt x="721" y="1590"/>
                    </a:lnTo>
                    <a:lnTo>
                      <a:pt x="702" y="1616"/>
                    </a:lnTo>
                    <a:lnTo>
                      <a:pt x="683" y="1640"/>
                    </a:lnTo>
                    <a:lnTo>
                      <a:pt x="666" y="1662"/>
                    </a:lnTo>
                    <a:lnTo>
                      <a:pt x="651" y="1681"/>
                    </a:lnTo>
                    <a:lnTo>
                      <a:pt x="637" y="1699"/>
                    </a:lnTo>
                    <a:lnTo>
                      <a:pt x="624" y="1714"/>
                    </a:lnTo>
                    <a:lnTo>
                      <a:pt x="614" y="1727"/>
                    </a:lnTo>
                    <a:lnTo>
                      <a:pt x="606" y="1737"/>
                    </a:lnTo>
                    <a:lnTo>
                      <a:pt x="600" y="1744"/>
                    </a:lnTo>
                    <a:lnTo>
                      <a:pt x="596" y="1748"/>
                    </a:lnTo>
                    <a:lnTo>
                      <a:pt x="595" y="1750"/>
                    </a:lnTo>
                    <a:lnTo>
                      <a:pt x="594" y="1748"/>
                    </a:lnTo>
                    <a:lnTo>
                      <a:pt x="590" y="1744"/>
                    </a:lnTo>
                    <a:lnTo>
                      <a:pt x="584" y="1737"/>
                    </a:lnTo>
                    <a:lnTo>
                      <a:pt x="576" y="1727"/>
                    </a:lnTo>
                    <a:lnTo>
                      <a:pt x="565" y="1714"/>
                    </a:lnTo>
                    <a:lnTo>
                      <a:pt x="553" y="1699"/>
                    </a:lnTo>
                    <a:lnTo>
                      <a:pt x="539" y="1682"/>
                    </a:lnTo>
                    <a:lnTo>
                      <a:pt x="524" y="1662"/>
                    </a:lnTo>
                    <a:lnTo>
                      <a:pt x="507" y="1640"/>
                    </a:lnTo>
                    <a:lnTo>
                      <a:pt x="488" y="1616"/>
                    </a:lnTo>
                    <a:lnTo>
                      <a:pt x="468" y="1590"/>
                    </a:lnTo>
                    <a:lnTo>
                      <a:pt x="448" y="1562"/>
                    </a:lnTo>
                    <a:lnTo>
                      <a:pt x="426" y="1533"/>
                    </a:lnTo>
                    <a:lnTo>
                      <a:pt x="404" y="1502"/>
                    </a:lnTo>
                    <a:lnTo>
                      <a:pt x="381" y="1470"/>
                    </a:lnTo>
                    <a:lnTo>
                      <a:pt x="358" y="1436"/>
                    </a:lnTo>
                    <a:lnTo>
                      <a:pt x="334" y="1400"/>
                    </a:lnTo>
                    <a:lnTo>
                      <a:pt x="310" y="1364"/>
                    </a:lnTo>
                    <a:lnTo>
                      <a:pt x="286" y="1327"/>
                    </a:lnTo>
                    <a:lnTo>
                      <a:pt x="261" y="1288"/>
                    </a:lnTo>
                    <a:lnTo>
                      <a:pt x="238" y="1249"/>
                    </a:lnTo>
                    <a:lnTo>
                      <a:pt x="215" y="1209"/>
                    </a:lnTo>
                    <a:lnTo>
                      <a:pt x="192" y="1168"/>
                    </a:lnTo>
                    <a:lnTo>
                      <a:pt x="169" y="1127"/>
                    </a:lnTo>
                    <a:lnTo>
                      <a:pt x="148" y="1085"/>
                    </a:lnTo>
                    <a:lnTo>
                      <a:pt x="127" y="1043"/>
                    </a:lnTo>
                    <a:lnTo>
                      <a:pt x="107" y="1001"/>
                    </a:lnTo>
                    <a:lnTo>
                      <a:pt x="89" y="959"/>
                    </a:lnTo>
                    <a:lnTo>
                      <a:pt x="72" y="916"/>
                    </a:lnTo>
                    <a:lnTo>
                      <a:pt x="56" y="874"/>
                    </a:lnTo>
                    <a:lnTo>
                      <a:pt x="42" y="832"/>
                    </a:lnTo>
                    <a:lnTo>
                      <a:pt x="30" y="790"/>
                    </a:lnTo>
                    <a:lnTo>
                      <a:pt x="20" y="749"/>
                    </a:lnTo>
                    <a:lnTo>
                      <a:pt x="11" y="709"/>
                    </a:lnTo>
                    <a:lnTo>
                      <a:pt x="5" y="669"/>
                    </a:lnTo>
                    <a:lnTo>
                      <a:pt x="2" y="629"/>
                    </a:lnTo>
                    <a:lnTo>
                      <a:pt x="0" y="591"/>
                    </a:lnTo>
                    <a:lnTo>
                      <a:pt x="2" y="540"/>
                    </a:lnTo>
                    <a:lnTo>
                      <a:pt x="9" y="490"/>
                    </a:lnTo>
                    <a:lnTo>
                      <a:pt x="20" y="442"/>
                    </a:lnTo>
                    <a:lnTo>
                      <a:pt x="34" y="395"/>
                    </a:lnTo>
                    <a:lnTo>
                      <a:pt x="52" y="349"/>
                    </a:lnTo>
                    <a:lnTo>
                      <a:pt x="74" y="307"/>
                    </a:lnTo>
                    <a:lnTo>
                      <a:pt x="99" y="265"/>
                    </a:lnTo>
                    <a:lnTo>
                      <a:pt x="127" y="227"/>
                    </a:lnTo>
                    <a:lnTo>
                      <a:pt x="158" y="190"/>
                    </a:lnTo>
                    <a:lnTo>
                      <a:pt x="192" y="157"/>
                    </a:lnTo>
                    <a:lnTo>
                      <a:pt x="229" y="126"/>
                    </a:lnTo>
                    <a:lnTo>
                      <a:pt x="268" y="98"/>
                    </a:lnTo>
                    <a:lnTo>
                      <a:pt x="309" y="73"/>
                    </a:lnTo>
                    <a:lnTo>
                      <a:pt x="353" y="52"/>
                    </a:lnTo>
                    <a:lnTo>
                      <a:pt x="398" y="34"/>
                    </a:lnTo>
                    <a:lnTo>
                      <a:pt x="445" y="19"/>
                    </a:lnTo>
                    <a:lnTo>
                      <a:pt x="494" y="9"/>
                    </a:lnTo>
                    <a:lnTo>
                      <a:pt x="544" y="2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rgbClr val="ADE1BC"/>
              </a:solidFill>
              <a:ln w="19050">
                <a:solidFill>
                  <a:srgbClr val="7E838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reeform 20">
                <a:extLst>
                  <a:ext uri="{FF2B5EF4-FFF2-40B4-BE49-F238E27FC236}">
                    <a16:creationId xmlns:a16="http://schemas.microsoft.com/office/drawing/2014/main" id="{03AC1F3B-B8C4-4876-8609-15F2A6CF7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263" y="3240088"/>
                <a:ext cx="3603625" cy="1111250"/>
              </a:xfrm>
              <a:custGeom>
                <a:avLst/>
                <a:gdLst/>
                <a:ahLst/>
                <a:cxnLst>
                  <a:cxn ang="0">
                    <a:pos x="1606" y="16"/>
                  </a:cxn>
                  <a:cxn ang="0">
                    <a:pos x="1791" y="50"/>
                  </a:cxn>
                  <a:cxn ang="0">
                    <a:pos x="1952" y="93"/>
                  </a:cxn>
                  <a:cxn ang="0">
                    <a:pos x="2085" y="146"/>
                  </a:cxn>
                  <a:cxn ang="0">
                    <a:pos x="2185" y="206"/>
                  </a:cxn>
                  <a:cxn ang="0">
                    <a:pos x="2248" y="271"/>
                  </a:cxn>
                  <a:cxn ang="0">
                    <a:pos x="2270" y="342"/>
                  </a:cxn>
                  <a:cxn ang="0">
                    <a:pos x="2247" y="414"/>
                  </a:cxn>
                  <a:cxn ang="0">
                    <a:pos x="2181" y="481"/>
                  </a:cxn>
                  <a:cxn ang="0">
                    <a:pos x="2076" y="542"/>
                  </a:cxn>
                  <a:cxn ang="0">
                    <a:pos x="1938" y="595"/>
                  </a:cxn>
                  <a:cxn ang="0">
                    <a:pos x="1770" y="638"/>
                  </a:cxn>
                  <a:cxn ang="0">
                    <a:pos x="1577" y="672"/>
                  </a:cxn>
                  <a:cxn ang="0">
                    <a:pos x="1364" y="693"/>
                  </a:cxn>
                  <a:cxn ang="0">
                    <a:pos x="1135" y="700"/>
                  </a:cxn>
                  <a:cxn ang="0">
                    <a:pos x="906" y="693"/>
                  </a:cxn>
                  <a:cxn ang="0">
                    <a:pos x="693" y="672"/>
                  </a:cxn>
                  <a:cxn ang="0">
                    <a:pos x="501" y="638"/>
                  </a:cxn>
                  <a:cxn ang="0">
                    <a:pos x="333" y="595"/>
                  </a:cxn>
                  <a:cxn ang="0">
                    <a:pos x="194" y="542"/>
                  </a:cxn>
                  <a:cxn ang="0">
                    <a:pos x="90" y="481"/>
                  </a:cxn>
                  <a:cxn ang="0">
                    <a:pos x="23" y="414"/>
                  </a:cxn>
                  <a:cxn ang="0">
                    <a:pos x="0" y="342"/>
                  </a:cxn>
                  <a:cxn ang="0">
                    <a:pos x="23" y="271"/>
                  </a:cxn>
                  <a:cxn ang="0">
                    <a:pos x="85" y="206"/>
                  </a:cxn>
                  <a:cxn ang="0">
                    <a:pos x="185" y="146"/>
                  </a:cxn>
                  <a:cxn ang="0">
                    <a:pos x="318" y="94"/>
                  </a:cxn>
                  <a:cxn ang="0">
                    <a:pos x="479" y="51"/>
                  </a:cxn>
                  <a:cxn ang="0">
                    <a:pos x="664" y="17"/>
                  </a:cxn>
                  <a:cxn ang="0">
                    <a:pos x="827" y="41"/>
                  </a:cxn>
                  <a:cxn ang="0">
                    <a:pos x="907" y="148"/>
                  </a:cxn>
                  <a:cxn ang="0">
                    <a:pos x="778" y="192"/>
                  </a:cxn>
                  <a:cxn ang="0">
                    <a:pos x="579" y="222"/>
                  </a:cxn>
                  <a:cxn ang="0">
                    <a:pos x="418" y="260"/>
                  </a:cxn>
                  <a:cxn ang="0">
                    <a:pos x="297" y="301"/>
                  </a:cxn>
                  <a:cxn ang="0">
                    <a:pos x="217" y="342"/>
                  </a:cxn>
                  <a:cxn ang="0">
                    <a:pos x="294" y="381"/>
                  </a:cxn>
                  <a:cxn ang="0">
                    <a:pos x="409" y="421"/>
                  </a:cxn>
                  <a:cxn ang="0">
                    <a:pos x="560" y="458"/>
                  </a:cxn>
                  <a:cxn ang="0">
                    <a:pos x="747" y="489"/>
                  </a:cxn>
                  <a:cxn ang="0">
                    <a:pos x="969" y="508"/>
                  </a:cxn>
                  <a:cxn ang="0">
                    <a:pos x="1220" y="511"/>
                  </a:cxn>
                  <a:cxn ang="0">
                    <a:pos x="1453" y="496"/>
                  </a:cxn>
                  <a:cxn ang="0">
                    <a:pos x="1652" y="470"/>
                  </a:cxn>
                  <a:cxn ang="0">
                    <a:pos x="1816" y="434"/>
                  </a:cxn>
                  <a:cxn ang="0">
                    <a:pos x="1943" y="395"/>
                  </a:cxn>
                  <a:cxn ang="0">
                    <a:pos x="2032" y="355"/>
                  </a:cxn>
                  <a:cxn ang="0">
                    <a:pos x="2004" y="316"/>
                  </a:cxn>
                  <a:cxn ang="0">
                    <a:pos x="1897" y="273"/>
                  </a:cxn>
                  <a:cxn ang="0">
                    <a:pos x="1750" y="233"/>
                  </a:cxn>
                  <a:cxn ang="0">
                    <a:pos x="1563" y="201"/>
                  </a:cxn>
                  <a:cxn ang="0">
                    <a:pos x="1340" y="179"/>
                  </a:cxn>
                  <a:cxn ang="0">
                    <a:pos x="1415" y="79"/>
                  </a:cxn>
                </a:cxnLst>
                <a:rect l="0" t="0" r="r" b="b"/>
                <a:pathLst>
                  <a:path w="2270" h="700">
                    <a:moveTo>
                      <a:pt x="1471" y="0"/>
                    </a:moveTo>
                    <a:lnTo>
                      <a:pt x="1540" y="8"/>
                    </a:lnTo>
                    <a:lnTo>
                      <a:pt x="1606" y="16"/>
                    </a:lnTo>
                    <a:lnTo>
                      <a:pt x="1671" y="26"/>
                    </a:lnTo>
                    <a:lnTo>
                      <a:pt x="1732" y="38"/>
                    </a:lnTo>
                    <a:lnTo>
                      <a:pt x="1791" y="50"/>
                    </a:lnTo>
                    <a:lnTo>
                      <a:pt x="1848" y="63"/>
                    </a:lnTo>
                    <a:lnTo>
                      <a:pt x="1901" y="78"/>
                    </a:lnTo>
                    <a:lnTo>
                      <a:pt x="1952" y="93"/>
                    </a:lnTo>
                    <a:lnTo>
                      <a:pt x="2000" y="111"/>
                    </a:lnTo>
                    <a:lnTo>
                      <a:pt x="2044" y="128"/>
                    </a:lnTo>
                    <a:lnTo>
                      <a:pt x="2085" y="146"/>
                    </a:lnTo>
                    <a:lnTo>
                      <a:pt x="2122" y="166"/>
                    </a:lnTo>
                    <a:lnTo>
                      <a:pt x="2156" y="186"/>
                    </a:lnTo>
                    <a:lnTo>
                      <a:pt x="2185" y="206"/>
                    </a:lnTo>
                    <a:lnTo>
                      <a:pt x="2211" y="227"/>
                    </a:lnTo>
                    <a:lnTo>
                      <a:pt x="2231" y="249"/>
                    </a:lnTo>
                    <a:lnTo>
                      <a:pt x="2248" y="271"/>
                    </a:lnTo>
                    <a:lnTo>
                      <a:pt x="2260" y="295"/>
                    </a:lnTo>
                    <a:lnTo>
                      <a:pt x="2268" y="318"/>
                    </a:lnTo>
                    <a:lnTo>
                      <a:pt x="2270" y="342"/>
                    </a:lnTo>
                    <a:lnTo>
                      <a:pt x="2267" y="366"/>
                    </a:lnTo>
                    <a:lnTo>
                      <a:pt x="2260" y="391"/>
                    </a:lnTo>
                    <a:lnTo>
                      <a:pt x="2247" y="414"/>
                    </a:lnTo>
                    <a:lnTo>
                      <a:pt x="2230" y="437"/>
                    </a:lnTo>
                    <a:lnTo>
                      <a:pt x="2208" y="459"/>
                    </a:lnTo>
                    <a:lnTo>
                      <a:pt x="2181" y="481"/>
                    </a:lnTo>
                    <a:lnTo>
                      <a:pt x="2150" y="502"/>
                    </a:lnTo>
                    <a:lnTo>
                      <a:pt x="2115" y="523"/>
                    </a:lnTo>
                    <a:lnTo>
                      <a:pt x="2076" y="542"/>
                    </a:lnTo>
                    <a:lnTo>
                      <a:pt x="2034" y="561"/>
                    </a:lnTo>
                    <a:lnTo>
                      <a:pt x="1988" y="578"/>
                    </a:lnTo>
                    <a:lnTo>
                      <a:pt x="1938" y="595"/>
                    </a:lnTo>
                    <a:lnTo>
                      <a:pt x="1885" y="611"/>
                    </a:lnTo>
                    <a:lnTo>
                      <a:pt x="1829" y="625"/>
                    </a:lnTo>
                    <a:lnTo>
                      <a:pt x="1770" y="638"/>
                    </a:lnTo>
                    <a:lnTo>
                      <a:pt x="1708" y="651"/>
                    </a:lnTo>
                    <a:lnTo>
                      <a:pt x="1643" y="662"/>
                    </a:lnTo>
                    <a:lnTo>
                      <a:pt x="1577" y="672"/>
                    </a:lnTo>
                    <a:lnTo>
                      <a:pt x="1508" y="680"/>
                    </a:lnTo>
                    <a:lnTo>
                      <a:pt x="1437" y="687"/>
                    </a:lnTo>
                    <a:lnTo>
                      <a:pt x="1364" y="693"/>
                    </a:lnTo>
                    <a:lnTo>
                      <a:pt x="1289" y="696"/>
                    </a:lnTo>
                    <a:lnTo>
                      <a:pt x="1213" y="699"/>
                    </a:lnTo>
                    <a:lnTo>
                      <a:pt x="1135" y="700"/>
                    </a:lnTo>
                    <a:lnTo>
                      <a:pt x="1057" y="699"/>
                    </a:lnTo>
                    <a:lnTo>
                      <a:pt x="981" y="696"/>
                    </a:lnTo>
                    <a:lnTo>
                      <a:pt x="906" y="693"/>
                    </a:lnTo>
                    <a:lnTo>
                      <a:pt x="834" y="687"/>
                    </a:lnTo>
                    <a:lnTo>
                      <a:pt x="763" y="680"/>
                    </a:lnTo>
                    <a:lnTo>
                      <a:pt x="693" y="672"/>
                    </a:lnTo>
                    <a:lnTo>
                      <a:pt x="627" y="662"/>
                    </a:lnTo>
                    <a:lnTo>
                      <a:pt x="563" y="651"/>
                    </a:lnTo>
                    <a:lnTo>
                      <a:pt x="501" y="638"/>
                    </a:lnTo>
                    <a:lnTo>
                      <a:pt x="442" y="625"/>
                    </a:lnTo>
                    <a:lnTo>
                      <a:pt x="386" y="611"/>
                    </a:lnTo>
                    <a:lnTo>
                      <a:pt x="333" y="595"/>
                    </a:lnTo>
                    <a:lnTo>
                      <a:pt x="283" y="578"/>
                    </a:lnTo>
                    <a:lnTo>
                      <a:pt x="237" y="561"/>
                    </a:lnTo>
                    <a:lnTo>
                      <a:pt x="194" y="542"/>
                    </a:lnTo>
                    <a:lnTo>
                      <a:pt x="156" y="523"/>
                    </a:lnTo>
                    <a:lnTo>
                      <a:pt x="120" y="502"/>
                    </a:lnTo>
                    <a:lnTo>
                      <a:pt x="90" y="481"/>
                    </a:lnTo>
                    <a:lnTo>
                      <a:pt x="63" y="459"/>
                    </a:lnTo>
                    <a:lnTo>
                      <a:pt x="41" y="437"/>
                    </a:lnTo>
                    <a:lnTo>
                      <a:pt x="23" y="414"/>
                    </a:lnTo>
                    <a:lnTo>
                      <a:pt x="10" y="391"/>
                    </a:lnTo>
                    <a:lnTo>
                      <a:pt x="3" y="366"/>
                    </a:lnTo>
                    <a:lnTo>
                      <a:pt x="0" y="342"/>
                    </a:lnTo>
                    <a:lnTo>
                      <a:pt x="3" y="318"/>
                    </a:lnTo>
                    <a:lnTo>
                      <a:pt x="10" y="295"/>
                    </a:lnTo>
                    <a:lnTo>
                      <a:pt x="23" y="271"/>
                    </a:lnTo>
                    <a:lnTo>
                      <a:pt x="39" y="249"/>
                    </a:lnTo>
                    <a:lnTo>
                      <a:pt x="60" y="227"/>
                    </a:lnTo>
                    <a:lnTo>
                      <a:pt x="85" y="206"/>
                    </a:lnTo>
                    <a:lnTo>
                      <a:pt x="115" y="186"/>
                    </a:lnTo>
                    <a:lnTo>
                      <a:pt x="148" y="166"/>
                    </a:lnTo>
                    <a:lnTo>
                      <a:pt x="185" y="146"/>
                    </a:lnTo>
                    <a:lnTo>
                      <a:pt x="226" y="128"/>
                    </a:lnTo>
                    <a:lnTo>
                      <a:pt x="270" y="111"/>
                    </a:lnTo>
                    <a:lnTo>
                      <a:pt x="318" y="94"/>
                    </a:lnTo>
                    <a:lnTo>
                      <a:pt x="368" y="78"/>
                    </a:lnTo>
                    <a:lnTo>
                      <a:pt x="422" y="64"/>
                    </a:lnTo>
                    <a:lnTo>
                      <a:pt x="479" y="51"/>
                    </a:lnTo>
                    <a:lnTo>
                      <a:pt x="538" y="38"/>
                    </a:lnTo>
                    <a:lnTo>
                      <a:pt x="600" y="27"/>
                    </a:lnTo>
                    <a:lnTo>
                      <a:pt x="664" y="17"/>
                    </a:lnTo>
                    <a:lnTo>
                      <a:pt x="730" y="8"/>
                    </a:lnTo>
                    <a:lnTo>
                      <a:pt x="798" y="1"/>
                    </a:lnTo>
                    <a:lnTo>
                      <a:pt x="827" y="41"/>
                    </a:lnTo>
                    <a:lnTo>
                      <a:pt x="855" y="79"/>
                    </a:lnTo>
                    <a:lnTo>
                      <a:pt x="882" y="116"/>
                    </a:lnTo>
                    <a:lnTo>
                      <a:pt x="907" y="148"/>
                    </a:lnTo>
                    <a:lnTo>
                      <a:pt x="931" y="179"/>
                    </a:lnTo>
                    <a:lnTo>
                      <a:pt x="852" y="185"/>
                    </a:lnTo>
                    <a:lnTo>
                      <a:pt x="778" y="192"/>
                    </a:lnTo>
                    <a:lnTo>
                      <a:pt x="707" y="201"/>
                    </a:lnTo>
                    <a:lnTo>
                      <a:pt x="641" y="211"/>
                    </a:lnTo>
                    <a:lnTo>
                      <a:pt x="579" y="222"/>
                    </a:lnTo>
                    <a:lnTo>
                      <a:pt x="521" y="233"/>
                    </a:lnTo>
                    <a:lnTo>
                      <a:pt x="468" y="246"/>
                    </a:lnTo>
                    <a:lnTo>
                      <a:pt x="418" y="260"/>
                    </a:lnTo>
                    <a:lnTo>
                      <a:pt x="374" y="273"/>
                    </a:lnTo>
                    <a:lnTo>
                      <a:pt x="333" y="287"/>
                    </a:lnTo>
                    <a:lnTo>
                      <a:pt x="297" y="301"/>
                    </a:lnTo>
                    <a:lnTo>
                      <a:pt x="266" y="316"/>
                    </a:lnTo>
                    <a:lnTo>
                      <a:pt x="240" y="329"/>
                    </a:lnTo>
                    <a:lnTo>
                      <a:pt x="217" y="342"/>
                    </a:lnTo>
                    <a:lnTo>
                      <a:pt x="238" y="355"/>
                    </a:lnTo>
                    <a:lnTo>
                      <a:pt x="264" y="368"/>
                    </a:lnTo>
                    <a:lnTo>
                      <a:pt x="294" y="381"/>
                    </a:lnTo>
                    <a:lnTo>
                      <a:pt x="328" y="395"/>
                    </a:lnTo>
                    <a:lnTo>
                      <a:pt x="366" y="408"/>
                    </a:lnTo>
                    <a:lnTo>
                      <a:pt x="409" y="421"/>
                    </a:lnTo>
                    <a:lnTo>
                      <a:pt x="455" y="434"/>
                    </a:lnTo>
                    <a:lnTo>
                      <a:pt x="506" y="447"/>
                    </a:lnTo>
                    <a:lnTo>
                      <a:pt x="560" y="458"/>
                    </a:lnTo>
                    <a:lnTo>
                      <a:pt x="619" y="470"/>
                    </a:lnTo>
                    <a:lnTo>
                      <a:pt x="681" y="480"/>
                    </a:lnTo>
                    <a:lnTo>
                      <a:pt x="747" y="489"/>
                    </a:lnTo>
                    <a:lnTo>
                      <a:pt x="817" y="496"/>
                    </a:lnTo>
                    <a:lnTo>
                      <a:pt x="891" y="503"/>
                    </a:lnTo>
                    <a:lnTo>
                      <a:pt x="969" y="508"/>
                    </a:lnTo>
                    <a:lnTo>
                      <a:pt x="1050" y="511"/>
                    </a:lnTo>
                    <a:lnTo>
                      <a:pt x="1135" y="511"/>
                    </a:lnTo>
                    <a:lnTo>
                      <a:pt x="1220" y="511"/>
                    </a:lnTo>
                    <a:lnTo>
                      <a:pt x="1301" y="508"/>
                    </a:lnTo>
                    <a:lnTo>
                      <a:pt x="1379" y="503"/>
                    </a:lnTo>
                    <a:lnTo>
                      <a:pt x="1453" y="496"/>
                    </a:lnTo>
                    <a:lnTo>
                      <a:pt x="1523" y="489"/>
                    </a:lnTo>
                    <a:lnTo>
                      <a:pt x="1589" y="480"/>
                    </a:lnTo>
                    <a:lnTo>
                      <a:pt x="1652" y="470"/>
                    </a:lnTo>
                    <a:lnTo>
                      <a:pt x="1710" y="458"/>
                    </a:lnTo>
                    <a:lnTo>
                      <a:pt x="1765" y="447"/>
                    </a:lnTo>
                    <a:lnTo>
                      <a:pt x="1816" y="434"/>
                    </a:lnTo>
                    <a:lnTo>
                      <a:pt x="1862" y="421"/>
                    </a:lnTo>
                    <a:lnTo>
                      <a:pt x="1904" y="408"/>
                    </a:lnTo>
                    <a:lnTo>
                      <a:pt x="1943" y="395"/>
                    </a:lnTo>
                    <a:lnTo>
                      <a:pt x="1977" y="381"/>
                    </a:lnTo>
                    <a:lnTo>
                      <a:pt x="2006" y="368"/>
                    </a:lnTo>
                    <a:lnTo>
                      <a:pt x="2032" y="355"/>
                    </a:lnTo>
                    <a:lnTo>
                      <a:pt x="2053" y="342"/>
                    </a:lnTo>
                    <a:lnTo>
                      <a:pt x="2031" y="329"/>
                    </a:lnTo>
                    <a:lnTo>
                      <a:pt x="2004" y="316"/>
                    </a:lnTo>
                    <a:lnTo>
                      <a:pt x="1973" y="301"/>
                    </a:lnTo>
                    <a:lnTo>
                      <a:pt x="1937" y="287"/>
                    </a:lnTo>
                    <a:lnTo>
                      <a:pt x="1897" y="273"/>
                    </a:lnTo>
                    <a:lnTo>
                      <a:pt x="1852" y="260"/>
                    </a:lnTo>
                    <a:lnTo>
                      <a:pt x="1803" y="246"/>
                    </a:lnTo>
                    <a:lnTo>
                      <a:pt x="1750" y="233"/>
                    </a:lnTo>
                    <a:lnTo>
                      <a:pt x="1691" y="222"/>
                    </a:lnTo>
                    <a:lnTo>
                      <a:pt x="1630" y="211"/>
                    </a:lnTo>
                    <a:lnTo>
                      <a:pt x="1563" y="201"/>
                    </a:lnTo>
                    <a:lnTo>
                      <a:pt x="1493" y="192"/>
                    </a:lnTo>
                    <a:lnTo>
                      <a:pt x="1418" y="185"/>
                    </a:lnTo>
                    <a:lnTo>
                      <a:pt x="1340" y="179"/>
                    </a:lnTo>
                    <a:lnTo>
                      <a:pt x="1363" y="148"/>
                    </a:lnTo>
                    <a:lnTo>
                      <a:pt x="1388" y="115"/>
                    </a:lnTo>
                    <a:lnTo>
                      <a:pt x="1415" y="79"/>
                    </a:lnTo>
                    <a:lnTo>
                      <a:pt x="1443" y="41"/>
                    </a:lnTo>
                    <a:lnTo>
                      <a:pt x="1471" y="0"/>
                    </a:lnTo>
                    <a:close/>
                  </a:path>
                </a:pathLst>
              </a:custGeom>
              <a:solidFill>
                <a:srgbClr val="ADE1BC"/>
              </a:solidFill>
              <a:ln w="19050">
                <a:solidFill>
                  <a:srgbClr val="7E838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77" name="Inhaltsplatzhalter 4">
            <a:extLst>
              <a:ext uri="{FF2B5EF4-FFF2-40B4-BE49-F238E27FC236}">
                <a16:creationId xmlns:a16="http://schemas.microsoft.com/office/drawing/2014/main" id="{41F2B27A-157B-4882-8FCC-0519DAB8FD44}"/>
              </a:ext>
            </a:extLst>
          </p:cNvPr>
          <p:cNvSpPr txBox="1">
            <a:spLocks/>
          </p:cNvSpPr>
          <p:nvPr/>
        </p:nvSpPr>
        <p:spPr>
          <a:xfrm>
            <a:off x="366117" y="678114"/>
            <a:ext cx="2472938" cy="89255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US" sz="1400" b="1" dirty="0">
                <a:solidFill>
                  <a:srgbClr val="888B8D"/>
                </a:solidFill>
                <a:latin typeface="Helvetica Neue Light"/>
              </a:rPr>
              <a:t>1) Pre-bid Activity</a:t>
            </a:r>
          </a:p>
          <a:p>
            <a:pPr marL="0" indent="0" defTabSz="914400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US" sz="1100" dirty="0">
                <a:solidFill>
                  <a:srgbClr val="888B8D"/>
                </a:solidFill>
                <a:latin typeface="Helvetica Neue Light"/>
              </a:rPr>
              <a:t>     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- Future bid pipeline creation</a:t>
            </a:r>
          </a:p>
          <a:p>
            <a:pPr marL="0" indent="0" defTabSz="914400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     - Pre-bid customer engagement</a:t>
            </a:r>
          </a:p>
          <a:p>
            <a:pPr marL="0" indent="0" defTabSz="914400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     - Qualification &amp; Requalification</a:t>
            </a:r>
          </a:p>
          <a:p>
            <a:pPr marL="0" indent="0" defTabSz="914400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     - Bid Ready</a:t>
            </a:r>
          </a:p>
        </p:txBody>
      </p:sp>
      <p:sp>
        <p:nvSpPr>
          <p:cNvPr id="78" name="Inhaltsplatzhalter 4">
            <a:extLst>
              <a:ext uri="{FF2B5EF4-FFF2-40B4-BE49-F238E27FC236}">
                <a16:creationId xmlns:a16="http://schemas.microsoft.com/office/drawing/2014/main" id="{2AD7B548-F0E9-47A9-8D0B-0FF32398BD3C}"/>
              </a:ext>
            </a:extLst>
          </p:cNvPr>
          <p:cNvSpPr txBox="1">
            <a:spLocks/>
          </p:cNvSpPr>
          <p:nvPr/>
        </p:nvSpPr>
        <p:spPr>
          <a:xfrm>
            <a:off x="400472" y="4047626"/>
            <a:ext cx="2937148" cy="130805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5) The Mid-Bid Review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         - Ensure the bid project is on track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         - Ensure all key actions are being managed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         - Agree solutions to any issues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         - Agree if the project should proceed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        - Requalify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Helvetica Neue Light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888B8D"/>
              </a:solidFill>
              <a:effectLst/>
              <a:uLnTx/>
              <a:uFillTx/>
              <a:latin typeface="Helvetica Neue Light"/>
              <a:ea typeface="+mn-ea"/>
              <a:cs typeface="+mn-cs"/>
            </a:endParaRPr>
          </a:p>
        </p:txBody>
      </p:sp>
      <p:sp>
        <p:nvSpPr>
          <p:cNvPr id="79" name="Inhaltsplatzhalter 4">
            <a:extLst>
              <a:ext uri="{FF2B5EF4-FFF2-40B4-BE49-F238E27FC236}">
                <a16:creationId xmlns:a16="http://schemas.microsoft.com/office/drawing/2014/main" id="{AB821948-2D08-42C5-9BA4-81B821CC4DEE}"/>
              </a:ext>
            </a:extLst>
          </p:cNvPr>
          <p:cNvSpPr txBox="1">
            <a:spLocks/>
          </p:cNvSpPr>
          <p:nvPr/>
        </p:nvSpPr>
        <p:spPr>
          <a:xfrm>
            <a:off x="3201980" y="1324240"/>
            <a:ext cx="4956388" cy="123110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400" b="1" dirty="0">
                <a:solidFill>
                  <a:srgbClr val="888B8D"/>
                </a:solidFill>
                <a:latin typeface="Helvetica Neue Light"/>
              </a:rPr>
              <a:t>2) Bid ‘Kick Off &amp; Strategy’ Session</a:t>
            </a:r>
          </a:p>
          <a:p>
            <a:pPr marL="0" marR="0" lvl="0" indent="0" defTabSz="91440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       - Getting stakeholders together with complete buy-in</a:t>
            </a:r>
          </a:p>
          <a:p>
            <a:pPr marL="0" marR="0" lvl="0" indent="0" defTabSz="91440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       - Agree roles and responsibilities</a:t>
            </a:r>
          </a:p>
          <a:p>
            <a:pPr marL="0" marR="0" lvl="0" indent="0" defTabSz="91440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       - Project timelines and approach</a:t>
            </a:r>
          </a:p>
          <a:p>
            <a:pPr marL="0" marR="0" lvl="0" indent="0" defTabSz="91440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       - Key win themes and USPs</a:t>
            </a:r>
          </a:p>
          <a:p>
            <a:pPr marL="0" marR="0" lvl="0" indent="0" defTabSz="91440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       - Produce executive summary</a:t>
            </a:r>
          </a:p>
          <a:p>
            <a:pPr marL="0" marR="0" lvl="0" indent="0" defTabSz="91440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       - Requalify</a:t>
            </a:r>
          </a:p>
        </p:txBody>
      </p:sp>
      <p:sp>
        <p:nvSpPr>
          <p:cNvPr id="80" name="Inhaltsplatzhalter 4">
            <a:extLst>
              <a:ext uri="{FF2B5EF4-FFF2-40B4-BE49-F238E27FC236}">
                <a16:creationId xmlns:a16="http://schemas.microsoft.com/office/drawing/2014/main" id="{090521A3-9436-4518-AFC7-029240A888FD}"/>
              </a:ext>
            </a:extLst>
          </p:cNvPr>
          <p:cNvSpPr txBox="1">
            <a:spLocks/>
          </p:cNvSpPr>
          <p:nvPr/>
        </p:nvSpPr>
        <p:spPr>
          <a:xfrm>
            <a:off x="6074394" y="1896293"/>
            <a:ext cx="3404771" cy="89255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US" sz="1400" b="1" dirty="0">
                <a:solidFill>
                  <a:srgbClr val="888B8D"/>
                </a:solidFill>
                <a:latin typeface="Helvetica Neue Light"/>
              </a:rPr>
              <a:t>3) The Financial Modelling/Product Pricing</a:t>
            </a:r>
          </a:p>
          <a:p>
            <a:pPr marL="0" indent="0" defTabSz="914400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        - Run in parallel to the production of the bid</a:t>
            </a:r>
          </a:p>
          <a:p>
            <a:pPr marL="0" indent="0" defTabSz="914400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        - Turn an Achilles Heel into a service strength</a:t>
            </a:r>
          </a:p>
          <a:p>
            <a:pPr marL="0" indent="0" defTabSz="914400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        - Ask clarification questions and adapt</a:t>
            </a:r>
          </a:p>
          <a:p>
            <a:pPr marL="0" indent="0" defTabSz="914400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        -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Requalify</a:t>
            </a:r>
          </a:p>
        </p:txBody>
      </p:sp>
      <p:sp>
        <p:nvSpPr>
          <p:cNvPr id="81" name="Inhaltsplatzhalter 4">
            <a:extLst>
              <a:ext uri="{FF2B5EF4-FFF2-40B4-BE49-F238E27FC236}">
                <a16:creationId xmlns:a16="http://schemas.microsoft.com/office/drawing/2014/main" id="{8B3262A2-C1F9-4E9E-A4C7-DE84AFC75908}"/>
              </a:ext>
            </a:extLst>
          </p:cNvPr>
          <p:cNvSpPr txBox="1">
            <a:spLocks/>
          </p:cNvSpPr>
          <p:nvPr/>
        </p:nvSpPr>
        <p:spPr>
          <a:xfrm>
            <a:off x="6087612" y="3723216"/>
            <a:ext cx="3704013" cy="123110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4) Bid Response Production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888B8D"/>
              </a:solidFill>
              <a:effectLst/>
              <a:uLnTx/>
              <a:uFillTx/>
              <a:latin typeface="Helvetica Neue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       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- Workshop sessions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        - 2-3 draft versions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        - The 5 key elements of the Bid response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        - Combining skill-sets</a:t>
            </a:r>
          </a:p>
          <a:p>
            <a:pPr marL="0" indent="0" defTabSz="914400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       - Requalify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888B8D"/>
              </a:solidFill>
              <a:effectLst/>
              <a:uLnTx/>
              <a:uFillTx/>
              <a:latin typeface="Helvetica Neue Light"/>
              <a:ea typeface="+mn-ea"/>
              <a:cs typeface="+mn-cs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6997624-38C5-4E9B-8A59-CBF02E2B5C40}"/>
              </a:ext>
            </a:extLst>
          </p:cNvPr>
          <p:cNvGrpSpPr/>
          <p:nvPr/>
        </p:nvGrpSpPr>
        <p:grpSpPr>
          <a:xfrm>
            <a:off x="4840586" y="4405737"/>
            <a:ext cx="1821720" cy="1577664"/>
            <a:chOff x="1821656" y="2036766"/>
            <a:chExt cx="1004888" cy="870264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F9FAC6F1-FB34-49E8-8A5A-F18AF97F960D}"/>
                </a:ext>
              </a:extLst>
            </p:cNvPr>
            <p:cNvSpPr/>
            <p:nvPr/>
          </p:nvSpPr>
          <p:spPr>
            <a:xfrm>
              <a:off x="1821656" y="2526030"/>
              <a:ext cx="1004888" cy="381000"/>
            </a:xfrm>
            <a:prstGeom prst="ellipse">
              <a:avLst/>
            </a:prstGeom>
            <a:solidFill>
              <a:srgbClr val="6BCABA"/>
            </a:solidFill>
            <a:ln w="19050">
              <a:solidFill>
                <a:srgbClr val="7E83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24BEF18E-73D5-4AFE-8B42-EFAD1D5449DF}"/>
                </a:ext>
              </a:extLst>
            </p:cNvPr>
            <p:cNvGrpSpPr/>
            <p:nvPr/>
          </p:nvGrpSpPr>
          <p:grpSpPr>
            <a:xfrm>
              <a:off x="1923429" y="2036766"/>
              <a:ext cx="801342" cy="792164"/>
              <a:chOff x="2735263" y="788988"/>
              <a:chExt cx="3603625" cy="3562350"/>
            </a:xfrm>
          </p:grpSpPr>
          <p:sp>
            <p:nvSpPr>
              <p:cNvPr id="85" name="Freeform 18">
                <a:extLst>
                  <a:ext uri="{FF2B5EF4-FFF2-40B4-BE49-F238E27FC236}">
                    <a16:creationId xmlns:a16="http://schemas.microsoft.com/office/drawing/2014/main" id="{F48F51E5-4819-4A94-9C4B-3EB89B6D8D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92513" y="788988"/>
                <a:ext cx="1889125" cy="2778125"/>
              </a:xfrm>
              <a:custGeom>
                <a:avLst/>
                <a:gdLst/>
                <a:ahLst/>
                <a:cxnLst>
                  <a:cxn ang="0">
                    <a:pos x="528" y="272"/>
                  </a:cxn>
                  <a:cxn ang="0">
                    <a:pos x="438" y="309"/>
                  </a:cxn>
                  <a:cxn ang="0">
                    <a:pos x="366" y="373"/>
                  </a:cxn>
                  <a:cxn ang="0">
                    <a:pos x="320" y="457"/>
                  </a:cxn>
                  <a:cxn ang="0">
                    <a:pos x="302" y="555"/>
                  </a:cxn>
                  <a:cxn ang="0">
                    <a:pos x="320" y="653"/>
                  </a:cxn>
                  <a:cxn ang="0">
                    <a:pos x="366" y="737"/>
                  </a:cxn>
                  <a:cxn ang="0">
                    <a:pos x="438" y="801"/>
                  </a:cxn>
                  <a:cxn ang="0">
                    <a:pos x="528" y="839"/>
                  </a:cxn>
                  <a:cxn ang="0">
                    <a:pos x="629" y="844"/>
                  </a:cxn>
                  <a:cxn ang="0">
                    <a:pos x="724" y="817"/>
                  </a:cxn>
                  <a:cxn ang="0">
                    <a:pos x="803" y="761"/>
                  </a:cxn>
                  <a:cxn ang="0">
                    <a:pos x="859" y="683"/>
                  </a:cxn>
                  <a:cxn ang="0">
                    <a:pos x="886" y="589"/>
                  </a:cxn>
                  <a:cxn ang="0">
                    <a:pos x="880" y="489"/>
                  </a:cxn>
                  <a:cxn ang="0">
                    <a:pos x="843" y="399"/>
                  </a:cxn>
                  <a:cxn ang="0">
                    <a:pos x="778" y="328"/>
                  </a:cxn>
                  <a:cxn ang="0">
                    <a:pos x="694" y="281"/>
                  </a:cxn>
                  <a:cxn ang="0">
                    <a:pos x="595" y="264"/>
                  </a:cxn>
                  <a:cxn ang="0">
                    <a:pos x="696" y="9"/>
                  </a:cxn>
                  <a:cxn ang="0">
                    <a:pos x="838" y="52"/>
                  </a:cxn>
                  <a:cxn ang="0">
                    <a:pos x="962" y="126"/>
                  </a:cxn>
                  <a:cxn ang="0">
                    <a:pos x="1063" y="227"/>
                  </a:cxn>
                  <a:cxn ang="0">
                    <a:pos x="1138" y="349"/>
                  </a:cxn>
                  <a:cxn ang="0">
                    <a:pos x="1181" y="490"/>
                  </a:cxn>
                  <a:cxn ang="0">
                    <a:pos x="1188" y="629"/>
                  </a:cxn>
                  <a:cxn ang="0">
                    <a:pos x="1170" y="748"/>
                  </a:cxn>
                  <a:cxn ang="0">
                    <a:pos x="1133" y="873"/>
                  </a:cxn>
                  <a:cxn ang="0">
                    <a:pos x="1082" y="1000"/>
                  </a:cxn>
                  <a:cxn ang="0">
                    <a:pos x="1021" y="1125"/>
                  </a:cxn>
                  <a:cxn ang="0">
                    <a:pos x="952" y="1247"/>
                  </a:cxn>
                  <a:cxn ang="0">
                    <a:pos x="880" y="1363"/>
                  </a:cxn>
                  <a:cxn ang="0">
                    <a:pos x="809" y="1469"/>
                  </a:cxn>
                  <a:cxn ang="0">
                    <a:pos x="742" y="1562"/>
                  </a:cxn>
                  <a:cxn ang="0">
                    <a:pos x="683" y="1640"/>
                  </a:cxn>
                  <a:cxn ang="0">
                    <a:pos x="637" y="1699"/>
                  </a:cxn>
                  <a:cxn ang="0">
                    <a:pos x="606" y="1737"/>
                  </a:cxn>
                  <a:cxn ang="0">
                    <a:pos x="595" y="1750"/>
                  </a:cxn>
                  <a:cxn ang="0">
                    <a:pos x="584" y="1737"/>
                  </a:cxn>
                  <a:cxn ang="0">
                    <a:pos x="553" y="1699"/>
                  </a:cxn>
                  <a:cxn ang="0">
                    <a:pos x="507" y="1640"/>
                  </a:cxn>
                  <a:cxn ang="0">
                    <a:pos x="448" y="1562"/>
                  </a:cxn>
                  <a:cxn ang="0">
                    <a:pos x="381" y="1470"/>
                  </a:cxn>
                  <a:cxn ang="0">
                    <a:pos x="310" y="1364"/>
                  </a:cxn>
                  <a:cxn ang="0">
                    <a:pos x="238" y="1249"/>
                  </a:cxn>
                  <a:cxn ang="0">
                    <a:pos x="169" y="1127"/>
                  </a:cxn>
                  <a:cxn ang="0">
                    <a:pos x="107" y="1001"/>
                  </a:cxn>
                  <a:cxn ang="0">
                    <a:pos x="56" y="874"/>
                  </a:cxn>
                  <a:cxn ang="0">
                    <a:pos x="20" y="749"/>
                  </a:cxn>
                  <a:cxn ang="0">
                    <a:pos x="2" y="629"/>
                  </a:cxn>
                  <a:cxn ang="0">
                    <a:pos x="9" y="490"/>
                  </a:cxn>
                  <a:cxn ang="0">
                    <a:pos x="52" y="349"/>
                  </a:cxn>
                  <a:cxn ang="0">
                    <a:pos x="127" y="227"/>
                  </a:cxn>
                  <a:cxn ang="0">
                    <a:pos x="229" y="126"/>
                  </a:cxn>
                  <a:cxn ang="0">
                    <a:pos x="353" y="52"/>
                  </a:cxn>
                  <a:cxn ang="0">
                    <a:pos x="494" y="9"/>
                  </a:cxn>
                </a:cxnLst>
                <a:rect l="0" t="0" r="r" b="b"/>
                <a:pathLst>
                  <a:path w="1190" h="1750">
                    <a:moveTo>
                      <a:pt x="595" y="264"/>
                    </a:moveTo>
                    <a:lnTo>
                      <a:pt x="560" y="266"/>
                    </a:lnTo>
                    <a:lnTo>
                      <a:pt x="528" y="272"/>
                    </a:lnTo>
                    <a:lnTo>
                      <a:pt x="496" y="281"/>
                    </a:lnTo>
                    <a:lnTo>
                      <a:pt x="466" y="294"/>
                    </a:lnTo>
                    <a:lnTo>
                      <a:pt x="438" y="309"/>
                    </a:lnTo>
                    <a:lnTo>
                      <a:pt x="412" y="328"/>
                    </a:lnTo>
                    <a:lnTo>
                      <a:pt x="388" y="349"/>
                    </a:lnTo>
                    <a:lnTo>
                      <a:pt x="366" y="373"/>
                    </a:lnTo>
                    <a:lnTo>
                      <a:pt x="348" y="399"/>
                    </a:lnTo>
                    <a:lnTo>
                      <a:pt x="332" y="427"/>
                    </a:lnTo>
                    <a:lnTo>
                      <a:pt x="320" y="457"/>
                    </a:lnTo>
                    <a:lnTo>
                      <a:pt x="310" y="489"/>
                    </a:lnTo>
                    <a:lnTo>
                      <a:pt x="304" y="521"/>
                    </a:lnTo>
                    <a:lnTo>
                      <a:pt x="302" y="555"/>
                    </a:lnTo>
                    <a:lnTo>
                      <a:pt x="304" y="589"/>
                    </a:lnTo>
                    <a:lnTo>
                      <a:pt x="310" y="622"/>
                    </a:lnTo>
                    <a:lnTo>
                      <a:pt x="320" y="653"/>
                    </a:lnTo>
                    <a:lnTo>
                      <a:pt x="332" y="683"/>
                    </a:lnTo>
                    <a:lnTo>
                      <a:pt x="348" y="712"/>
                    </a:lnTo>
                    <a:lnTo>
                      <a:pt x="366" y="737"/>
                    </a:lnTo>
                    <a:lnTo>
                      <a:pt x="388" y="761"/>
                    </a:lnTo>
                    <a:lnTo>
                      <a:pt x="412" y="782"/>
                    </a:lnTo>
                    <a:lnTo>
                      <a:pt x="438" y="801"/>
                    </a:lnTo>
                    <a:lnTo>
                      <a:pt x="466" y="817"/>
                    </a:lnTo>
                    <a:lnTo>
                      <a:pt x="496" y="829"/>
                    </a:lnTo>
                    <a:lnTo>
                      <a:pt x="528" y="839"/>
                    </a:lnTo>
                    <a:lnTo>
                      <a:pt x="560" y="844"/>
                    </a:lnTo>
                    <a:lnTo>
                      <a:pt x="595" y="847"/>
                    </a:lnTo>
                    <a:lnTo>
                      <a:pt x="629" y="844"/>
                    </a:lnTo>
                    <a:lnTo>
                      <a:pt x="662" y="839"/>
                    </a:lnTo>
                    <a:lnTo>
                      <a:pt x="694" y="829"/>
                    </a:lnTo>
                    <a:lnTo>
                      <a:pt x="724" y="817"/>
                    </a:lnTo>
                    <a:lnTo>
                      <a:pt x="752" y="801"/>
                    </a:lnTo>
                    <a:lnTo>
                      <a:pt x="778" y="782"/>
                    </a:lnTo>
                    <a:lnTo>
                      <a:pt x="803" y="761"/>
                    </a:lnTo>
                    <a:lnTo>
                      <a:pt x="824" y="737"/>
                    </a:lnTo>
                    <a:lnTo>
                      <a:pt x="843" y="712"/>
                    </a:lnTo>
                    <a:lnTo>
                      <a:pt x="859" y="683"/>
                    </a:lnTo>
                    <a:lnTo>
                      <a:pt x="871" y="653"/>
                    </a:lnTo>
                    <a:lnTo>
                      <a:pt x="880" y="622"/>
                    </a:lnTo>
                    <a:lnTo>
                      <a:pt x="886" y="589"/>
                    </a:lnTo>
                    <a:lnTo>
                      <a:pt x="888" y="555"/>
                    </a:lnTo>
                    <a:lnTo>
                      <a:pt x="886" y="521"/>
                    </a:lnTo>
                    <a:lnTo>
                      <a:pt x="880" y="489"/>
                    </a:lnTo>
                    <a:lnTo>
                      <a:pt x="871" y="457"/>
                    </a:lnTo>
                    <a:lnTo>
                      <a:pt x="859" y="427"/>
                    </a:lnTo>
                    <a:lnTo>
                      <a:pt x="843" y="399"/>
                    </a:lnTo>
                    <a:lnTo>
                      <a:pt x="824" y="373"/>
                    </a:lnTo>
                    <a:lnTo>
                      <a:pt x="803" y="349"/>
                    </a:lnTo>
                    <a:lnTo>
                      <a:pt x="778" y="328"/>
                    </a:lnTo>
                    <a:lnTo>
                      <a:pt x="752" y="309"/>
                    </a:lnTo>
                    <a:lnTo>
                      <a:pt x="724" y="294"/>
                    </a:lnTo>
                    <a:lnTo>
                      <a:pt x="694" y="281"/>
                    </a:lnTo>
                    <a:lnTo>
                      <a:pt x="662" y="272"/>
                    </a:lnTo>
                    <a:lnTo>
                      <a:pt x="629" y="266"/>
                    </a:lnTo>
                    <a:lnTo>
                      <a:pt x="595" y="264"/>
                    </a:lnTo>
                    <a:close/>
                    <a:moveTo>
                      <a:pt x="595" y="0"/>
                    </a:moveTo>
                    <a:lnTo>
                      <a:pt x="646" y="2"/>
                    </a:lnTo>
                    <a:lnTo>
                      <a:pt x="696" y="9"/>
                    </a:lnTo>
                    <a:lnTo>
                      <a:pt x="745" y="19"/>
                    </a:lnTo>
                    <a:lnTo>
                      <a:pt x="792" y="34"/>
                    </a:lnTo>
                    <a:lnTo>
                      <a:pt x="838" y="52"/>
                    </a:lnTo>
                    <a:lnTo>
                      <a:pt x="881" y="73"/>
                    </a:lnTo>
                    <a:lnTo>
                      <a:pt x="923" y="98"/>
                    </a:lnTo>
                    <a:lnTo>
                      <a:pt x="962" y="126"/>
                    </a:lnTo>
                    <a:lnTo>
                      <a:pt x="998" y="157"/>
                    </a:lnTo>
                    <a:lnTo>
                      <a:pt x="1032" y="190"/>
                    </a:lnTo>
                    <a:lnTo>
                      <a:pt x="1063" y="227"/>
                    </a:lnTo>
                    <a:lnTo>
                      <a:pt x="1091" y="265"/>
                    </a:lnTo>
                    <a:lnTo>
                      <a:pt x="1116" y="307"/>
                    </a:lnTo>
                    <a:lnTo>
                      <a:pt x="1138" y="349"/>
                    </a:lnTo>
                    <a:lnTo>
                      <a:pt x="1156" y="395"/>
                    </a:lnTo>
                    <a:lnTo>
                      <a:pt x="1170" y="442"/>
                    </a:lnTo>
                    <a:lnTo>
                      <a:pt x="1181" y="490"/>
                    </a:lnTo>
                    <a:lnTo>
                      <a:pt x="1187" y="540"/>
                    </a:lnTo>
                    <a:lnTo>
                      <a:pt x="1190" y="591"/>
                    </a:lnTo>
                    <a:lnTo>
                      <a:pt x="1188" y="629"/>
                    </a:lnTo>
                    <a:lnTo>
                      <a:pt x="1184" y="668"/>
                    </a:lnTo>
                    <a:lnTo>
                      <a:pt x="1179" y="708"/>
                    </a:lnTo>
                    <a:lnTo>
                      <a:pt x="1170" y="748"/>
                    </a:lnTo>
                    <a:lnTo>
                      <a:pt x="1160" y="789"/>
                    </a:lnTo>
                    <a:lnTo>
                      <a:pt x="1148" y="831"/>
                    </a:lnTo>
                    <a:lnTo>
                      <a:pt x="1133" y="873"/>
                    </a:lnTo>
                    <a:lnTo>
                      <a:pt x="1118" y="915"/>
                    </a:lnTo>
                    <a:lnTo>
                      <a:pt x="1101" y="957"/>
                    </a:lnTo>
                    <a:lnTo>
                      <a:pt x="1082" y="1000"/>
                    </a:lnTo>
                    <a:lnTo>
                      <a:pt x="1063" y="1042"/>
                    </a:lnTo>
                    <a:lnTo>
                      <a:pt x="1042" y="1084"/>
                    </a:lnTo>
                    <a:lnTo>
                      <a:pt x="1021" y="1125"/>
                    </a:lnTo>
                    <a:lnTo>
                      <a:pt x="998" y="1167"/>
                    </a:lnTo>
                    <a:lnTo>
                      <a:pt x="975" y="1207"/>
                    </a:lnTo>
                    <a:lnTo>
                      <a:pt x="952" y="1247"/>
                    </a:lnTo>
                    <a:lnTo>
                      <a:pt x="929" y="1287"/>
                    </a:lnTo>
                    <a:lnTo>
                      <a:pt x="904" y="1325"/>
                    </a:lnTo>
                    <a:lnTo>
                      <a:pt x="880" y="1363"/>
                    </a:lnTo>
                    <a:lnTo>
                      <a:pt x="856" y="1400"/>
                    </a:lnTo>
                    <a:lnTo>
                      <a:pt x="832" y="1435"/>
                    </a:lnTo>
                    <a:lnTo>
                      <a:pt x="809" y="1469"/>
                    </a:lnTo>
                    <a:lnTo>
                      <a:pt x="786" y="1502"/>
                    </a:lnTo>
                    <a:lnTo>
                      <a:pt x="764" y="1532"/>
                    </a:lnTo>
                    <a:lnTo>
                      <a:pt x="742" y="1562"/>
                    </a:lnTo>
                    <a:lnTo>
                      <a:pt x="721" y="1590"/>
                    </a:lnTo>
                    <a:lnTo>
                      <a:pt x="702" y="1616"/>
                    </a:lnTo>
                    <a:lnTo>
                      <a:pt x="683" y="1640"/>
                    </a:lnTo>
                    <a:lnTo>
                      <a:pt x="666" y="1662"/>
                    </a:lnTo>
                    <a:lnTo>
                      <a:pt x="651" y="1681"/>
                    </a:lnTo>
                    <a:lnTo>
                      <a:pt x="637" y="1699"/>
                    </a:lnTo>
                    <a:lnTo>
                      <a:pt x="624" y="1714"/>
                    </a:lnTo>
                    <a:lnTo>
                      <a:pt x="614" y="1727"/>
                    </a:lnTo>
                    <a:lnTo>
                      <a:pt x="606" y="1737"/>
                    </a:lnTo>
                    <a:lnTo>
                      <a:pt x="600" y="1744"/>
                    </a:lnTo>
                    <a:lnTo>
                      <a:pt x="596" y="1748"/>
                    </a:lnTo>
                    <a:lnTo>
                      <a:pt x="595" y="1750"/>
                    </a:lnTo>
                    <a:lnTo>
                      <a:pt x="594" y="1748"/>
                    </a:lnTo>
                    <a:lnTo>
                      <a:pt x="590" y="1744"/>
                    </a:lnTo>
                    <a:lnTo>
                      <a:pt x="584" y="1737"/>
                    </a:lnTo>
                    <a:lnTo>
                      <a:pt x="576" y="1727"/>
                    </a:lnTo>
                    <a:lnTo>
                      <a:pt x="565" y="1714"/>
                    </a:lnTo>
                    <a:lnTo>
                      <a:pt x="553" y="1699"/>
                    </a:lnTo>
                    <a:lnTo>
                      <a:pt x="539" y="1682"/>
                    </a:lnTo>
                    <a:lnTo>
                      <a:pt x="524" y="1662"/>
                    </a:lnTo>
                    <a:lnTo>
                      <a:pt x="507" y="1640"/>
                    </a:lnTo>
                    <a:lnTo>
                      <a:pt x="488" y="1616"/>
                    </a:lnTo>
                    <a:lnTo>
                      <a:pt x="468" y="1590"/>
                    </a:lnTo>
                    <a:lnTo>
                      <a:pt x="448" y="1562"/>
                    </a:lnTo>
                    <a:lnTo>
                      <a:pt x="426" y="1533"/>
                    </a:lnTo>
                    <a:lnTo>
                      <a:pt x="404" y="1502"/>
                    </a:lnTo>
                    <a:lnTo>
                      <a:pt x="381" y="1470"/>
                    </a:lnTo>
                    <a:lnTo>
                      <a:pt x="358" y="1436"/>
                    </a:lnTo>
                    <a:lnTo>
                      <a:pt x="334" y="1400"/>
                    </a:lnTo>
                    <a:lnTo>
                      <a:pt x="310" y="1364"/>
                    </a:lnTo>
                    <a:lnTo>
                      <a:pt x="286" y="1327"/>
                    </a:lnTo>
                    <a:lnTo>
                      <a:pt x="261" y="1288"/>
                    </a:lnTo>
                    <a:lnTo>
                      <a:pt x="238" y="1249"/>
                    </a:lnTo>
                    <a:lnTo>
                      <a:pt x="215" y="1209"/>
                    </a:lnTo>
                    <a:lnTo>
                      <a:pt x="192" y="1168"/>
                    </a:lnTo>
                    <a:lnTo>
                      <a:pt x="169" y="1127"/>
                    </a:lnTo>
                    <a:lnTo>
                      <a:pt x="148" y="1085"/>
                    </a:lnTo>
                    <a:lnTo>
                      <a:pt x="127" y="1043"/>
                    </a:lnTo>
                    <a:lnTo>
                      <a:pt x="107" y="1001"/>
                    </a:lnTo>
                    <a:lnTo>
                      <a:pt x="89" y="959"/>
                    </a:lnTo>
                    <a:lnTo>
                      <a:pt x="72" y="916"/>
                    </a:lnTo>
                    <a:lnTo>
                      <a:pt x="56" y="874"/>
                    </a:lnTo>
                    <a:lnTo>
                      <a:pt x="42" y="832"/>
                    </a:lnTo>
                    <a:lnTo>
                      <a:pt x="30" y="790"/>
                    </a:lnTo>
                    <a:lnTo>
                      <a:pt x="20" y="749"/>
                    </a:lnTo>
                    <a:lnTo>
                      <a:pt x="11" y="709"/>
                    </a:lnTo>
                    <a:lnTo>
                      <a:pt x="5" y="669"/>
                    </a:lnTo>
                    <a:lnTo>
                      <a:pt x="2" y="629"/>
                    </a:lnTo>
                    <a:lnTo>
                      <a:pt x="0" y="591"/>
                    </a:lnTo>
                    <a:lnTo>
                      <a:pt x="2" y="540"/>
                    </a:lnTo>
                    <a:lnTo>
                      <a:pt x="9" y="490"/>
                    </a:lnTo>
                    <a:lnTo>
                      <a:pt x="20" y="442"/>
                    </a:lnTo>
                    <a:lnTo>
                      <a:pt x="34" y="395"/>
                    </a:lnTo>
                    <a:lnTo>
                      <a:pt x="52" y="349"/>
                    </a:lnTo>
                    <a:lnTo>
                      <a:pt x="74" y="307"/>
                    </a:lnTo>
                    <a:lnTo>
                      <a:pt x="99" y="265"/>
                    </a:lnTo>
                    <a:lnTo>
                      <a:pt x="127" y="227"/>
                    </a:lnTo>
                    <a:lnTo>
                      <a:pt x="158" y="190"/>
                    </a:lnTo>
                    <a:lnTo>
                      <a:pt x="192" y="157"/>
                    </a:lnTo>
                    <a:lnTo>
                      <a:pt x="229" y="126"/>
                    </a:lnTo>
                    <a:lnTo>
                      <a:pt x="268" y="98"/>
                    </a:lnTo>
                    <a:lnTo>
                      <a:pt x="309" y="73"/>
                    </a:lnTo>
                    <a:lnTo>
                      <a:pt x="353" y="52"/>
                    </a:lnTo>
                    <a:lnTo>
                      <a:pt x="398" y="34"/>
                    </a:lnTo>
                    <a:lnTo>
                      <a:pt x="445" y="19"/>
                    </a:lnTo>
                    <a:lnTo>
                      <a:pt x="494" y="9"/>
                    </a:lnTo>
                    <a:lnTo>
                      <a:pt x="544" y="2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7E838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 20">
                <a:extLst>
                  <a:ext uri="{FF2B5EF4-FFF2-40B4-BE49-F238E27FC236}">
                    <a16:creationId xmlns:a16="http://schemas.microsoft.com/office/drawing/2014/main" id="{2DAC995E-B252-428A-AF14-83B0424BEB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263" y="3240088"/>
                <a:ext cx="3603625" cy="1111250"/>
              </a:xfrm>
              <a:custGeom>
                <a:avLst/>
                <a:gdLst/>
                <a:ahLst/>
                <a:cxnLst>
                  <a:cxn ang="0">
                    <a:pos x="1606" y="16"/>
                  </a:cxn>
                  <a:cxn ang="0">
                    <a:pos x="1791" y="50"/>
                  </a:cxn>
                  <a:cxn ang="0">
                    <a:pos x="1952" y="93"/>
                  </a:cxn>
                  <a:cxn ang="0">
                    <a:pos x="2085" y="146"/>
                  </a:cxn>
                  <a:cxn ang="0">
                    <a:pos x="2185" y="206"/>
                  </a:cxn>
                  <a:cxn ang="0">
                    <a:pos x="2248" y="271"/>
                  </a:cxn>
                  <a:cxn ang="0">
                    <a:pos x="2270" y="342"/>
                  </a:cxn>
                  <a:cxn ang="0">
                    <a:pos x="2247" y="414"/>
                  </a:cxn>
                  <a:cxn ang="0">
                    <a:pos x="2181" y="481"/>
                  </a:cxn>
                  <a:cxn ang="0">
                    <a:pos x="2076" y="542"/>
                  </a:cxn>
                  <a:cxn ang="0">
                    <a:pos x="1938" y="595"/>
                  </a:cxn>
                  <a:cxn ang="0">
                    <a:pos x="1770" y="638"/>
                  </a:cxn>
                  <a:cxn ang="0">
                    <a:pos x="1577" y="672"/>
                  </a:cxn>
                  <a:cxn ang="0">
                    <a:pos x="1364" y="693"/>
                  </a:cxn>
                  <a:cxn ang="0">
                    <a:pos x="1135" y="700"/>
                  </a:cxn>
                  <a:cxn ang="0">
                    <a:pos x="906" y="693"/>
                  </a:cxn>
                  <a:cxn ang="0">
                    <a:pos x="693" y="672"/>
                  </a:cxn>
                  <a:cxn ang="0">
                    <a:pos x="501" y="638"/>
                  </a:cxn>
                  <a:cxn ang="0">
                    <a:pos x="333" y="595"/>
                  </a:cxn>
                  <a:cxn ang="0">
                    <a:pos x="194" y="542"/>
                  </a:cxn>
                  <a:cxn ang="0">
                    <a:pos x="90" y="481"/>
                  </a:cxn>
                  <a:cxn ang="0">
                    <a:pos x="23" y="414"/>
                  </a:cxn>
                  <a:cxn ang="0">
                    <a:pos x="0" y="342"/>
                  </a:cxn>
                  <a:cxn ang="0">
                    <a:pos x="23" y="271"/>
                  </a:cxn>
                  <a:cxn ang="0">
                    <a:pos x="85" y="206"/>
                  </a:cxn>
                  <a:cxn ang="0">
                    <a:pos x="185" y="146"/>
                  </a:cxn>
                  <a:cxn ang="0">
                    <a:pos x="318" y="94"/>
                  </a:cxn>
                  <a:cxn ang="0">
                    <a:pos x="479" y="51"/>
                  </a:cxn>
                  <a:cxn ang="0">
                    <a:pos x="664" y="17"/>
                  </a:cxn>
                  <a:cxn ang="0">
                    <a:pos x="827" y="41"/>
                  </a:cxn>
                  <a:cxn ang="0">
                    <a:pos x="907" y="148"/>
                  </a:cxn>
                  <a:cxn ang="0">
                    <a:pos x="778" y="192"/>
                  </a:cxn>
                  <a:cxn ang="0">
                    <a:pos x="579" y="222"/>
                  </a:cxn>
                  <a:cxn ang="0">
                    <a:pos x="418" y="260"/>
                  </a:cxn>
                  <a:cxn ang="0">
                    <a:pos x="297" y="301"/>
                  </a:cxn>
                  <a:cxn ang="0">
                    <a:pos x="217" y="342"/>
                  </a:cxn>
                  <a:cxn ang="0">
                    <a:pos x="294" y="381"/>
                  </a:cxn>
                  <a:cxn ang="0">
                    <a:pos x="409" y="421"/>
                  </a:cxn>
                  <a:cxn ang="0">
                    <a:pos x="560" y="458"/>
                  </a:cxn>
                  <a:cxn ang="0">
                    <a:pos x="747" y="489"/>
                  </a:cxn>
                  <a:cxn ang="0">
                    <a:pos x="969" y="508"/>
                  </a:cxn>
                  <a:cxn ang="0">
                    <a:pos x="1220" y="511"/>
                  </a:cxn>
                  <a:cxn ang="0">
                    <a:pos x="1453" y="496"/>
                  </a:cxn>
                  <a:cxn ang="0">
                    <a:pos x="1652" y="470"/>
                  </a:cxn>
                  <a:cxn ang="0">
                    <a:pos x="1816" y="434"/>
                  </a:cxn>
                  <a:cxn ang="0">
                    <a:pos x="1943" y="395"/>
                  </a:cxn>
                  <a:cxn ang="0">
                    <a:pos x="2032" y="355"/>
                  </a:cxn>
                  <a:cxn ang="0">
                    <a:pos x="2004" y="316"/>
                  </a:cxn>
                  <a:cxn ang="0">
                    <a:pos x="1897" y="273"/>
                  </a:cxn>
                  <a:cxn ang="0">
                    <a:pos x="1750" y="233"/>
                  </a:cxn>
                  <a:cxn ang="0">
                    <a:pos x="1563" y="201"/>
                  </a:cxn>
                  <a:cxn ang="0">
                    <a:pos x="1340" y="179"/>
                  </a:cxn>
                  <a:cxn ang="0">
                    <a:pos x="1415" y="79"/>
                  </a:cxn>
                </a:cxnLst>
                <a:rect l="0" t="0" r="r" b="b"/>
                <a:pathLst>
                  <a:path w="2270" h="700">
                    <a:moveTo>
                      <a:pt x="1471" y="0"/>
                    </a:moveTo>
                    <a:lnTo>
                      <a:pt x="1540" y="8"/>
                    </a:lnTo>
                    <a:lnTo>
                      <a:pt x="1606" y="16"/>
                    </a:lnTo>
                    <a:lnTo>
                      <a:pt x="1671" y="26"/>
                    </a:lnTo>
                    <a:lnTo>
                      <a:pt x="1732" y="38"/>
                    </a:lnTo>
                    <a:lnTo>
                      <a:pt x="1791" y="50"/>
                    </a:lnTo>
                    <a:lnTo>
                      <a:pt x="1848" y="63"/>
                    </a:lnTo>
                    <a:lnTo>
                      <a:pt x="1901" y="78"/>
                    </a:lnTo>
                    <a:lnTo>
                      <a:pt x="1952" y="93"/>
                    </a:lnTo>
                    <a:lnTo>
                      <a:pt x="2000" y="111"/>
                    </a:lnTo>
                    <a:lnTo>
                      <a:pt x="2044" y="128"/>
                    </a:lnTo>
                    <a:lnTo>
                      <a:pt x="2085" y="146"/>
                    </a:lnTo>
                    <a:lnTo>
                      <a:pt x="2122" y="166"/>
                    </a:lnTo>
                    <a:lnTo>
                      <a:pt x="2156" y="186"/>
                    </a:lnTo>
                    <a:lnTo>
                      <a:pt x="2185" y="206"/>
                    </a:lnTo>
                    <a:lnTo>
                      <a:pt x="2211" y="227"/>
                    </a:lnTo>
                    <a:lnTo>
                      <a:pt x="2231" y="249"/>
                    </a:lnTo>
                    <a:lnTo>
                      <a:pt x="2248" y="271"/>
                    </a:lnTo>
                    <a:lnTo>
                      <a:pt x="2260" y="295"/>
                    </a:lnTo>
                    <a:lnTo>
                      <a:pt x="2268" y="318"/>
                    </a:lnTo>
                    <a:lnTo>
                      <a:pt x="2270" y="342"/>
                    </a:lnTo>
                    <a:lnTo>
                      <a:pt x="2267" y="366"/>
                    </a:lnTo>
                    <a:lnTo>
                      <a:pt x="2260" y="391"/>
                    </a:lnTo>
                    <a:lnTo>
                      <a:pt x="2247" y="414"/>
                    </a:lnTo>
                    <a:lnTo>
                      <a:pt x="2230" y="437"/>
                    </a:lnTo>
                    <a:lnTo>
                      <a:pt x="2208" y="459"/>
                    </a:lnTo>
                    <a:lnTo>
                      <a:pt x="2181" y="481"/>
                    </a:lnTo>
                    <a:lnTo>
                      <a:pt x="2150" y="502"/>
                    </a:lnTo>
                    <a:lnTo>
                      <a:pt x="2115" y="523"/>
                    </a:lnTo>
                    <a:lnTo>
                      <a:pt x="2076" y="542"/>
                    </a:lnTo>
                    <a:lnTo>
                      <a:pt x="2034" y="561"/>
                    </a:lnTo>
                    <a:lnTo>
                      <a:pt x="1988" y="578"/>
                    </a:lnTo>
                    <a:lnTo>
                      <a:pt x="1938" y="595"/>
                    </a:lnTo>
                    <a:lnTo>
                      <a:pt x="1885" y="611"/>
                    </a:lnTo>
                    <a:lnTo>
                      <a:pt x="1829" y="625"/>
                    </a:lnTo>
                    <a:lnTo>
                      <a:pt x="1770" y="638"/>
                    </a:lnTo>
                    <a:lnTo>
                      <a:pt x="1708" y="651"/>
                    </a:lnTo>
                    <a:lnTo>
                      <a:pt x="1643" y="662"/>
                    </a:lnTo>
                    <a:lnTo>
                      <a:pt x="1577" y="672"/>
                    </a:lnTo>
                    <a:lnTo>
                      <a:pt x="1508" y="680"/>
                    </a:lnTo>
                    <a:lnTo>
                      <a:pt x="1437" y="687"/>
                    </a:lnTo>
                    <a:lnTo>
                      <a:pt x="1364" y="693"/>
                    </a:lnTo>
                    <a:lnTo>
                      <a:pt x="1289" y="696"/>
                    </a:lnTo>
                    <a:lnTo>
                      <a:pt x="1213" y="699"/>
                    </a:lnTo>
                    <a:lnTo>
                      <a:pt x="1135" y="700"/>
                    </a:lnTo>
                    <a:lnTo>
                      <a:pt x="1057" y="699"/>
                    </a:lnTo>
                    <a:lnTo>
                      <a:pt x="981" y="696"/>
                    </a:lnTo>
                    <a:lnTo>
                      <a:pt x="906" y="693"/>
                    </a:lnTo>
                    <a:lnTo>
                      <a:pt x="834" y="687"/>
                    </a:lnTo>
                    <a:lnTo>
                      <a:pt x="763" y="680"/>
                    </a:lnTo>
                    <a:lnTo>
                      <a:pt x="693" y="672"/>
                    </a:lnTo>
                    <a:lnTo>
                      <a:pt x="627" y="662"/>
                    </a:lnTo>
                    <a:lnTo>
                      <a:pt x="563" y="651"/>
                    </a:lnTo>
                    <a:lnTo>
                      <a:pt x="501" y="638"/>
                    </a:lnTo>
                    <a:lnTo>
                      <a:pt x="442" y="625"/>
                    </a:lnTo>
                    <a:lnTo>
                      <a:pt x="386" y="611"/>
                    </a:lnTo>
                    <a:lnTo>
                      <a:pt x="333" y="595"/>
                    </a:lnTo>
                    <a:lnTo>
                      <a:pt x="283" y="578"/>
                    </a:lnTo>
                    <a:lnTo>
                      <a:pt x="237" y="561"/>
                    </a:lnTo>
                    <a:lnTo>
                      <a:pt x="194" y="542"/>
                    </a:lnTo>
                    <a:lnTo>
                      <a:pt x="156" y="523"/>
                    </a:lnTo>
                    <a:lnTo>
                      <a:pt x="120" y="502"/>
                    </a:lnTo>
                    <a:lnTo>
                      <a:pt x="90" y="481"/>
                    </a:lnTo>
                    <a:lnTo>
                      <a:pt x="63" y="459"/>
                    </a:lnTo>
                    <a:lnTo>
                      <a:pt x="41" y="437"/>
                    </a:lnTo>
                    <a:lnTo>
                      <a:pt x="23" y="414"/>
                    </a:lnTo>
                    <a:lnTo>
                      <a:pt x="10" y="391"/>
                    </a:lnTo>
                    <a:lnTo>
                      <a:pt x="3" y="366"/>
                    </a:lnTo>
                    <a:lnTo>
                      <a:pt x="0" y="342"/>
                    </a:lnTo>
                    <a:lnTo>
                      <a:pt x="3" y="318"/>
                    </a:lnTo>
                    <a:lnTo>
                      <a:pt x="10" y="295"/>
                    </a:lnTo>
                    <a:lnTo>
                      <a:pt x="23" y="271"/>
                    </a:lnTo>
                    <a:lnTo>
                      <a:pt x="39" y="249"/>
                    </a:lnTo>
                    <a:lnTo>
                      <a:pt x="60" y="227"/>
                    </a:lnTo>
                    <a:lnTo>
                      <a:pt x="85" y="206"/>
                    </a:lnTo>
                    <a:lnTo>
                      <a:pt x="115" y="186"/>
                    </a:lnTo>
                    <a:lnTo>
                      <a:pt x="148" y="166"/>
                    </a:lnTo>
                    <a:lnTo>
                      <a:pt x="185" y="146"/>
                    </a:lnTo>
                    <a:lnTo>
                      <a:pt x="226" y="128"/>
                    </a:lnTo>
                    <a:lnTo>
                      <a:pt x="270" y="111"/>
                    </a:lnTo>
                    <a:lnTo>
                      <a:pt x="318" y="94"/>
                    </a:lnTo>
                    <a:lnTo>
                      <a:pt x="368" y="78"/>
                    </a:lnTo>
                    <a:lnTo>
                      <a:pt x="422" y="64"/>
                    </a:lnTo>
                    <a:lnTo>
                      <a:pt x="479" y="51"/>
                    </a:lnTo>
                    <a:lnTo>
                      <a:pt x="538" y="38"/>
                    </a:lnTo>
                    <a:lnTo>
                      <a:pt x="600" y="27"/>
                    </a:lnTo>
                    <a:lnTo>
                      <a:pt x="664" y="17"/>
                    </a:lnTo>
                    <a:lnTo>
                      <a:pt x="730" y="8"/>
                    </a:lnTo>
                    <a:lnTo>
                      <a:pt x="798" y="1"/>
                    </a:lnTo>
                    <a:lnTo>
                      <a:pt x="827" y="41"/>
                    </a:lnTo>
                    <a:lnTo>
                      <a:pt x="855" y="79"/>
                    </a:lnTo>
                    <a:lnTo>
                      <a:pt x="882" y="116"/>
                    </a:lnTo>
                    <a:lnTo>
                      <a:pt x="907" y="148"/>
                    </a:lnTo>
                    <a:lnTo>
                      <a:pt x="931" y="179"/>
                    </a:lnTo>
                    <a:lnTo>
                      <a:pt x="852" y="185"/>
                    </a:lnTo>
                    <a:lnTo>
                      <a:pt x="778" y="192"/>
                    </a:lnTo>
                    <a:lnTo>
                      <a:pt x="707" y="201"/>
                    </a:lnTo>
                    <a:lnTo>
                      <a:pt x="641" y="211"/>
                    </a:lnTo>
                    <a:lnTo>
                      <a:pt x="579" y="222"/>
                    </a:lnTo>
                    <a:lnTo>
                      <a:pt x="521" y="233"/>
                    </a:lnTo>
                    <a:lnTo>
                      <a:pt x="468" y="246"/>
                    </a:lnTo>
                    <a:lnTo>
                      <a:pt x="418" y="260"/>
                    </a:lnTo>
                    <a:lnTo>
                      <a:pt x="374" y="273"/>
                    </a:lnTo>
                    <a:lnTo>
                      <a:pt x="333" y="287"/>
                    </a:lnTo>
                    <a:lnTo>
                      <a:pt x="297" y="301"/>
                    </a:lnTo>
                    <a:lnTo>
                      <a:pt x="266" y="316"/>
                    </a:lnTo>
                    <a:lnTo>
                      <a:pt x="240" y="329"/>
                    </a:lnTo>
                    <a:lnTo>
                      <a:pt x="217" y="342"/>
                    </a:lnTo>
                    <a:lnTo>
                      <a:pt x="238" y="355"/>
                    </a:lnTo>
                    <a:lnTo>
                      <a:pt x="264" y="368"/>
                    </a:lnTo>
                    <a:lnTo>
                      <a:pt x="294" y="381"/>
                    </a:lnTo>
                    <a:lnTo>
                      <a:pt x="328" y="395"/>
                    </a:lnTo>
                    <a:lnTo>
                      <a:pt x="366" y="408"/>
                    </a:lnTo>
                    <a:lnTo>
                      <a:pt x="409" y="421"/>
                    </a:lnTo>
                    <a:lnTo>
                      <a:pt x="455" y="434"/>
                    </a:lnTo>
                    <a:lnTo>
                      <a:pt x="506" y="447"/>
                    </a:lnTo>
                    <a:lnTo>
                      <a:pt x="560" y="458"/>
                    </a:lnTo>
                    <a:lnTo>
                      <a:pt x="619" y="470"/>
                    </a:lnTo>
                    <a:lnTo>
                      <a:pt x="681" y="480"/>
                    </a:lnTo>
                    <a:lnTo>
                      <a:pt x="747" y="489"/>
                    </a:lnTo>
                    <a:lnTo>
                      <a:pt x="817" y="496"/>
                    </a:lnTo>
                    <a:lnTo>
                      <a:pt x="891" y="503"/>
                    </a:lnTo>
                    <a:lnTo>
                      <a:pt x="969" y="508"/>
                    </a:lnTo>
                    <a:lnTo>
                      <a:pt x="1050" y="511"/>
                    </a:lnTo>
                    <a:lnTo>
                      <a:pt x="1135" y="511"/>
                    </a:lnTo>
                    <a:lnTo>
                      <a:pt x="1220" y="511"/>
                    </a:lnTo>
                    <a:lnTo>
                      <a:pt x="1301" y="508"/>
                    </a:lnTo>
                    <a:lnTo>
                      <a:pt x="1379" y="503"/>
                    </a:lnTo>
                    <a:lnTo>
                      <a:pt x="1453" y="496"/>
                    </a:lnTo>
                    <a:lnTo>
                      <a:pt x="1523" y="489"/>
                    </a:lnTo>
                    <a:lnTo>
                      <a:pt x="1589" y="480"/>
                    </a:lnTo>
                    <a:lnTo>
                      <a:pt x="1652" y="470"/>
                    </a:lnTo>
                    <a:lnTo>
                      <a:pt x="1710" y="458"/>
                    </a:lnTo>
                    <a:lnTo>
                      <a:pt x="1765" y="447"/>
                    </a:lnTo>
                    <a:lnTo>
                      <a:pt x="1816" y="434"/>
                    </a:lnTo>
                    <a:lnTo>
                      <a:pt x="1862" y="421"/>
                    </a:lnTo>
                    <a:lnTo>
                      <a:pt x="1904" y="408"/>
                    </a:lnTo>
                    <a:lnTo>
                      <a:pt x="1943" y="395"/>
                    </a:lnTo>
                    <a:lnTo>
                      <a:pt x="1977" y="381"/>
                    </a:lnTo>
                    <a:lnTo>
                      <a:pt x="2006" y="368"/>
                    </a:lnTo>
                    <a:lnTo>
                      <a:pt x="2032" y="355"/>
                    </a:lnTo>
                    <a:lnTo>
                      <a:pt x="2053" y="342"/>
                    </a:lnTo>
                    <a:lnTo>
                      <a:pt x="2031" y="329"/>
                    </a:lnTo>
                    <a:lnTo>
                      <a:pt x="2004" y="316"/>
                    </a:lnTo>
                    <a:lnTo>
                      <a:pt x="1973" y="301"/>
                    </a:lnTo>
                    <a:lnTo>
                      <a:pt x="1937" y="287"/>
                    </a:lnTo>
                    <a:lnTo>
                      <a:pt x="1897" y="273"/>
                    </a:lnTo>
                    <a:lnTo>
                      <a:pt x="1852" y="260"/>
                    </a:lnTo>
                    <a:lnTo>
                      <a:pt x="1803" y="246"/>
                    </a:lnTo>
                    <a:lnTo>
                      <a:pt x="1750" y="233"/>
                    </a:lnTo>
                    <a:lnTo>
                      <a:pt x="1691" y="222"/>
                    </a:lnTo>
                    <a:lnTo>
                      <a:pt x="1630" y="211"/>
                    </a:lnTo>
                    <a:lnTo>
                      <a:pt x="1563" y="201"/>
                    </a:lnTo>
                    <a:lnTo>
                      <a:pt x="1493" y="192"/>
                    </a:lnTo>
                    <a:lnTo>
                      <a:pt x="1418" y="185"/>
                    </a:lnTo>
                    <a:lnTo>
                      <a:pt x="1340" y="179"/>
                    </a:lnTo>
                    <a:lnTo>
                      <a:pt x="1363" y="148"/>
                    </a:lnTo>
                    <a:lnTo>
                      <a:pt x="1388" y="115"/>
                    </a:lnTo>
                    <a:lnTo>
                      <a:pt x="1415" y="79"/>
                    </a:lnTo>
                    <a:lnTo>
                      <a:pt x="1443" y="41"/>
                    </a:lnTo>
                    <a:lnTo>
                      <a:pt x="1471" y="0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7E838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87" name="Inhaltsplatzhalter 4">
            <a:extLst>
              <a:ext uri="{FF2B5EF4-FFF2-40B4-BE49-F238E27FC236}">
                <a16:creationId xmlns:a16="http://schemas.microsoft.com/office/drawing/2014/main" id="{9572E82E-3771-4FA3-8CCD-E9E1D157102D}"/>
              </a:ext>
            </a:extLst>
          </p:cNvPr>
          <p:cNvSpPr txBox="1">
            <a:spLocks/>
          </p:cNvSpPr>
          <p:nvPr/>
        </p:nvSpPr>
        <p:spPr>
          <a:xfrm>
            <a:off x="1302976" y="5491774"/>
            <a:ext cx="3457070" cy="89255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 sz="1867" b="1">
                <a:solidFill>
                  <a:prstClr val="black">
                    <a:lumMod val="75000"/>
                    <a:lumOff val="25000"/>
                  </a:prstClr>
                </a:solidFill>
                <a:latin typeface="Helvetica Neue Light"/>
              </a:defRPr>
            </a:lvl1pPr>
            <a:lvl2pPr marL="807798" indent="-272967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080764" indent="-177748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436256" indent="-177748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1793335" indent="-179335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3847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0910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7972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5034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6) Final review of bid before submission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       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- Review each draft and the executive summary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        - Recommendations to be implemented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        - Use the scoring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        - Finalise before final sign off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CADA002-E85D-418C-90C1-9C4FDA678510}"/>
              </a:ext>
            </a:extLst>
          </p:cNvPr>
          <p:cNvGrpSpPr/>
          <p:nvPr/>
        </p:nvGrpSpPr>
        <p:grpSpPr>
          <a:xfrm>
            <a:off x="7156968" y="4599943"/>
            <a:ext cx="1821720" cy="1577664"/>
            <a:chOff x="1821656" y="2036766"/>
            <a:chExt cx="1004888" cy="870264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7DD8F73F-FC94-4885-B807-E1181A2458AF}"/>
                </a:ext>
              </a:extLst>
            </p:cNvPr>
            <p:cNvSpPr/>
            <p:nvPr/>
          </p:nvSpPr>
          <p:spPr>
            <a:xfrm>
              <a:off x="1821656" y="2526030"/>
              <a:ext cx="1004888" cy="381000"/>
            </a:xfrm>
            <a:prstGeom prst="ellipse">
              <a:avLst/>
            </a:prstGeom>
            <a:solidFill>
              <a:srgbClr val="6BCABA"/>
            </a:solidFill>
            <a:ln w="19050">
              <a:solidFill>
                <a:srgbClr val="7E83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E12438B1-4178-402C-8695-6FFC7873FFDF}"/>
                </a:ext>
              </a:extLst>
            </p:cNvPr>
            <p:cNvGrpSpPr/>
            <p:nvPr/>
          </p:nvGrpSpPr>
          <p:grpSpPr>
            <a:xfrm>
              <a:off x="1923429" y="2036766"/>
              <a:ext cx="801342" cy="792164"/>
              <a:chOff x="2735263" y="788988"/>
              <a:chExt cx="3603625" cy="3562350"/>
            </a:xfrm>
          </p:grpSpPr>
          <p:sp>
            <p:nvSpPr>
              <p:cNvPr id="91" name="Freeform 18">
                <a:extLst>
                  <a:ext uri="{FF2B5EF4-FFF2-40B4-BE49-F238E27FC236}">
                    <a16:creationId xmlns:a16="http://schemas.microsoft.com/office/drawing/2014/main" id="{9FC6DB18-986F-49BF-BE5F-ED2F25636B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92513" y="788988"/>
                <a:ext cx="1889125" cy="2778125"/>
              </a:xfrm>
              <a:custGeom>
                <a:avLst/>
                <a:gdLst/>
                <a:ahLst/>
                <a:cxnLst>
                  <a:cxn ang="0">
                    <a:pos x="528" y="272"/>
                  </a:cxn>
                  <a:cxn ang="0">
                    <a:pos x="438" y="309"/>
                  </a:cxn>
                  <a:cxn ang="0">
                    <a:pos x="366" y="373"/>
                  </a:cxn>
                  <a:cxn ang="0">
                    <a:pos x="320" y="457"/>
                  </a:cxn>
                  <a:cxn ang="0">
                    <a:pos x="302" y="555"/>
                  </a:cxn>
                  <a:cxn ang="0">
                    <a:pos x="320" y="653"/>
                  </a:cxn>
                  <a:cxn ang="0">
                    <a:pos x="366" y="737"/>
                  </a:cxn>
                  <a:cxn ang="0">
                    <a:pos x="438" y="801"/>
                  </a:cxn>
                  <a:cxn ang="0">
                    <a:pos x="528" y="839"/>
                  </a:cxn>
                  <a:cxn ang="0">
                    <a:pos x="629" y="844"/>
                  </a:cxn>
                  <a:cxn ang="0">
                    <a:pos x="724" y="817"/>
                  </a:cxn>
                  <a:cxn ang="0">
                    <a:pos x="803" y="761"/>
                  </a:cxn>
                  <a:cxn ang="0">
                    <a:pos x="859" y="683"/>
                  </a:cxn>
                  <a:cxn ang="0">
                    <a:pos x="886" y="589"/>
                  </a:cxn>
                  <a:cxn ang="0">
                    <a:pos x="880" y="489"/>
                  </a:cxn>
                  <a:cxn ang="0">
                    <a:pos x="843" y="399"/>
                  </a:cxn>
                  <a:cxn ang="0">
                    <a:pos x="778" y="328"/>
                  </a:cxn>
                  <a:cxn ang="0">
                    <a:pos x="694" y="281"/>
                  </a:cxn>
                  <a:cxn ang="0">
                    <a:pos x="595" y="264"/>
                  </a:cxn>
                  <a:cxn ang="0">
                    <a:pos x="696" y="9"/>
                  </a:cxn>
                  <a:cxn ang="0">
                    <a:pos x="838" y="52"/>
                  </a:cxn>
                  <a:cxn ang="0">
                    <a:pos x="962" y="126"/>
                  </a:cxn>
                  <a:cxn ang="0">
                    <a:pos x="1063" y="227"/>
                  </a:cxn>
                  <a:cxn ang="0">
                    <a:pos x="1138" y="349"/>
                  </a:cxn>
                  <a:cxn ang="0">
                    <a:pos x="1181" y="490"/>
                  </a:cxn>
                  <a:cxn ang="0">
                    <a:pos x="1188" y="629"/>
                  </a:cxn>
                  <a:cxn ang="0">
                    <a:pos x="1170" y="748"/>
                  </a:cxn>
                  <a:cxn ang="0">
                    <a:pos x="1133" y="873"/>
                  </a:cxn>
                  <a:cxn ang="0">
                    <a:pos x="1082" y="1000"/>
                  </a:cxn>
                  <a:cxn ang="0">
                    <a:pos x="1021" y="1125"/>
                  </a:cxn>
                  <a:cxn ang="0">
                    <a:pos x="952" y="1247"/>
                  </a:cxn>
                  <a:cxn ang="0">
                    <a:pos x="880" y="1363"/>
                  </a:cxn>
                  <a:cxn ang="0">
                    <a:pos x="809" y="1469"/>
                  </a:cxn>
                  <a:cxn ang="0">
                    <a:pos x="742" y="1562"/>
                  </a:cxn>
                  <a:cxn ang="0">
                    <a:pos x="683" y="1640"/>
                  </a:cxn>
                  <a:cxn ang="0">
                    <a:pos x="637" y="1699"/>
                  </a:cxn>
                  <a:cxn ang="0">
                    <a:pos x="606" y="1737"/>
                  </a:cxn>
                  <a:cxn ang="0">
                    <a:pos x="595" y="1750"/>
                  </a:cxn>
                  <a:cxn ang="0">
                    <a:pos x="584" y="1737"/>
                  </a:cxn>
                  <a:cxn ang="0">
                    <a:pos x="553" y="1699"/>
                  </a:cxn>
                  <a:cxn ang="0">
                    <a:pos x="507" y="1640"/>
                  </a:cxn>
                  <a:cxn ang="0">
                    <a:pos x="448" y="1562"/>
                  </a:cxn>
                  <a:cxn ang="0">
                    <a:pos x="381" y="1470"/>
                  </a:cxn>
                  <a:cxn ang="0">
                    <a:pos x="310" y="1364"/>
                  </a:cxn>
                  <a:cxn ang="0">
                    <a:pos x="238" y="1249"/>
                  </a:cxn>
                  <a:cxn ang="0">
                    <a:pos x="169" y="1127"/>
                  </a:cxn>
                  <a:cxn ang="0">
                    <a:pos x="107" y="1001"/>
                  </a:cxn>
                  <a:cxn ang="0">
                    <a:pos x="56" y="874"/>
                  </a:cxn>
                  <a:cxn ang="0">
                    <a:pos x="20" y="749"/>
                  </a:cxn>
                  <a:cxn ang="0">
                    <a:pos x="2" y="629"/>
                  </a:cxn>
                  <a:cxn ang="0">
                    <a:pos x="9" y="490"/>
                  </a:cxn>
                  <a:cxn ang="0">
                    <a:pos x="52" y="349"/>
                  </a:cxn>
                  <a:cxn ang="0">
                    <a:pos x="127" y="227"/>
                  </a:cxn>
                  <a:cxn ang="0">
                    <a:pos x="229" y="126"/>
                  </a:cxn>
                  <a:cxn ang="0">
                    <a:pos x="353" y="52"/>
                  </a:cxn>
                  <a:cxn ang="0">
                    <a:pos x="494" y="9"/>
                  </a:cxn>
                </a:cxnLst>
                <a:rect l="0" t="0" r="r" b="b"/>
                <a:pathLst>
                  <a:path w="1190" h="1750">
                    <a:moveTo>
                      <a:pt x="595" y="264"/>
                    </a:moveTo>
                    <a:lnTo>
                      <a:pt x="560" y="266"/>
                    </a:lnTo>
                    <a:lnTo>
                      <a:pt x="528" y="272"/>
                    </a:lnTo>
                    <a:lnTo>
                      <a:pt x="496" y="281"/>
                    </a:lnTo>
                    <a:lnTo>
                      <a:pt x="466" y="294"/>
                    </a:lnTo>
                    <a:lnTo>
                      <a:pt x="438" y="309"/>
                    </a:lnTo>
                    <a:lnTo>
                      <a:pt x="412" y="328"/>
                    </a:lnTo>
                    <a:lnTo>
                      <a:pt x="388" y="349"/>
                    </a:lnTo>
                    <a:lnTo>
                      <a:pt x="366" y="373"/>
                    </a:lnTo>
                    <a:lnTo>
                      <a:pt x="348" y="399"/>
                    </a:lnTo>
                    <a:lnTo>
                      <a:pt x="332" y="427"/>
                    </a:lnTo>
                    <a:lnTo>
                      <a:pt x="320" y="457"/>
                    </a:lnTo>
                    <a:lnTo>
                      <a:pt x="310" y="489"/>
                    </a:lnTo>
                    <a:lnTo>
                      <a:pt x="304" y="521"/>
                    </a:lnTo>
                    <a:lnTo>
                      <a:pt x="302" y="555"/>
                    </a:lnTo>
                    <a:lnTo>
                      <a:pt x="304" y="589"/>
                    </a:lnTo>
                    <a:lnTo>
                      <a:pt x="310" y="622"/>
                    </a:lnTo>
                    <a:lnTo>
                      <a:pt x="320" y="653"/>
                    </a:lnTo>
                    <a:lnTo>
                      <a:pt x="332" y="683"/>
                    </a:lnTo>
                    <a:lnTo>
                      <a:pt x="348" y="712"/>
                    </a:lnTo>
                    <a:lnTo>
                      <a:pt x="366" y="737"/>
                    </a:lnTo>
                    <a:lnTo>
                      <a:pt x="388" y="761"/>
                    </a:lnTo>
                    <a:lnTo>
                      <a:pt x="412" y="782"/>
                    </a:lnTo>
                    <a:lnTo>
                      <a:pt x="438" y="801"/>
                    </a:lnTo>
                    <a:lnTo>
                      <a:pt x="466" y="817"/>
                    </a:lnTo>
                    <a:lnTo>
                      <a:pt x="496" y="829"/>
                    </a:lnTo>
                    <a:lnTo>
                      <a:pt x="528" y="839"/>
                    </a:lnTo>
                    <a:lnTo>
                      <a:pt x="560" y="844"/>
                    </a:lnTo>
                    <a:lnTo>
                      <a:pt x="595" y="847"/>
                    </a:lnTo>
                    <a:lnTo>
                      <a:pt x="629" y="844"/>
                    </a:lnTo>
                    <a:lnTo>
                      <a:pt x="662" y="839"/>
                    </a:lnTo>
                    <a:lnTo>
                      <a:pt x="694" y="829"/>
                    </a:lnTo>
                    <a:lnTo>
                      <a:pt x="724" y="817"/>
                    </a:lnTo>
                    <a:lnTo>
                      <a:pt x="752" y="801"/>
                    </a:lnTo>
                    <a:lnTo>
                      <a:pt x="778" y="782"/>
                    </a:lnTo>
                    <a:lnTo>
                      <a:pt x="803" y="761"/>
                    </a:lnTo>
                    <a:lnTo>
                      <a:pt x="824" y="737"/>
                    </a:lnTo>
                    <a:lnTo>
                      <a:pt x="843" y="712"/>
                    </a:lnTo>
                    <a:lnTo>
                      <a:pt x="859" y="683"/>
                    </a:lnTo>
                    <a:lnTo>
                      <a:pt x="871" y="653"/>
                    </a:lnTo>
                    <a:lnTo>
                      <a:pt x="880" y="622"/>
                    </a:lnTo>
                    <a:lnTo>
                      <a:pt x="886" y="589"/>
                    </a:lnTo>
                    <a:lnTo>
                      <a:pt x="888" y="555"/>
                    </a:lnTo>
                    <a:lnTo>
                      <a:pt x="886" y="521"/>
                    </a:lnTo>
                    <a:lnTo>
                      <a:pt x="880" y="489"/>
                    </a:lnTo>
                    <a:lnTo>
                      <a:pt x="871" y="457"/>
                    </a:lnTo>
                    <a:lnTo>
                      <a:pt x="859" y="427"/>
                    </a:lnTo>
                    <a:lnTo>
                      <a:pt x="843" y="399"/>
                    </a:lnTo>
                    <a:lnTo>
                      <a:pt x="824" y="373"/>
                    </a:lnTo>
                    <a:lnTo>
                      <a:pt x="803" y="349"/>
                    </a:lnTo>
                    <a:lnTo>
                      <a:pt x="778" y="328"/>
                    </a:lnTo>
                    <a:lnTo>
                      <a:pt x="752" y="309"/>
                    </a:lnTo>
                    <a:lnTo>
                      <a:pt x="724" y="294"/>
                    </a:lnTo>
                    <a:lnTo>
                      <a:pt x="694" y="281"/>
                    </a:lnTo>
                    <a:lnTo>
                      <a:pt x="662" y="272"/>
                    </a:lnTo>
                    <a:lnTo>
                      <a:pt x="629" y="266"/>
                    </a:lnTo>
                    <a:lnTo>
                      <a:pt x="595" y="264"/>
                    </a:lnTo>
                    <a:close/>
                    <a:moveTo>
                      <a:pt x="595" y="0"/>
                    </a:moveTo>
                    <a:lnTo>
                      <a:pt x="646" y="2"/>
                    </a:lnTo>
                    <a:lnTo>
                      <a:pt x="696" y="9"/>
                    </a:lnTo>
                    <a:lnTo>
                      <a:pt x="745" y="19"/>
                    </a:lnTo>
                    <a:lnTo>
                      <a:pt x="792" y="34"/>
                    </a:lnTo>
                    <a:lnTo>
                      <a:pt x="838" y="52"/>
                    </a:lnTo>
                    <a:lnTo>
                      <a:pt x="881" y="73"/>
                    </a:lnTo>
                    <a:lnTo>
                      <a:pt x="923" y="98"/>
                    </a:lnTo>
                    <a:lnTo>
                      <a:pt x="962" y="126"/>
                    </a:lnTo>
                    <a:lnTo>
                      <a:pt x="998" y="157"/>
                    </a:lnTo>
                    <a:lnTo>
                      <a:pt x="1032" y="190"/>
                    </a:lnTo>
                    <a:lnTo>
                      <a:pt x="1063" y="227"/>
                    </a:lnTo>
                    <a:lnTo>
                      <a:pt x="1091" y="265"/>
                    </a:lnTo>
                    <a:lnTo>
                      <a:pt x="1116" y="307"/>
                    </a:lnTo>
                    <a:lnTo>
                      <a:pt x="1138" y="349"/>
                    </a:lnTo>
                    <a:lnTo>
                      <a:pt x="1156" y="395"/>
                    </a:lnTo>
                    <a:lnTo>
                      <a:pt x="1170" y="442"/>
                    </a:lnTo>
                    <a:lnTo>
                      <a:pt x="1181" y="490"/>
                    </a:lnTo>
                    <a:lnTo>
                      <a:pt x="1187" y="540"/>
                    </a:lnTo>
                    <a:lnTo>
                      <a:pt x="1190" y="591"/>
                    </a:lnTo>
                    <a:lnTo>
                      <a:pt x="1188" y="629"/>
                    </a:lnTo>
                    <a:lnTo>
                      <a:pt x="1184" y="668"/>
                    </a:lnTo>
                    <a:lnTo>
                      <a:pt x="1179" y="708"/>
                    </a:lnTo>
                    <a:lnTo>
                      <a:pt x="1170" y="748"/>
                    </a:lnTo>
                    <a:lnTo>
                      <a:pt x="1160" y="789"/>
                    </a:lnTo>
                    <a:lnTo>
                      <a:pt x="1148" y="831"/>
                    </a:lnTo>
                    <a:lnTo>
                      <a:pt x="1133" y="873"/>
                    </a:lnTo>
                    <a:lnTo>
                      <a:pt x="1118" y="915"/>
                    </a:lnTo>
                    <a:lnTo>
                      <a:pt x="1101" y="957"/>
                    </a:lnTo>
                    <a:lnTo>
                      <a:pt x="1082" y="1000"/>
                    </a:lnTo>
                    <a:lnTo>
                      <a:pt x="1063" y="1042"/>
                    </a:lnTo>
                    <a:lnTo>
                      <a:pt x="1042" y="1084"/>
                    </a:lnTo>
                    <a:lnTo>
                      <a:pt x="1021" y="1125"/>
                    </a:lnTo>
                    <a:lnTo>
                      <a:pt x="998" y="1167"/>
                    </a:lnTo>
                    <a:lnTo>
                      <a:pt x="975" y="1207"/>
                    </a:lnTo>
                    <a:lnTo>
                      <a:pt x="952" y="1247"/>
                    </a:lnTo>
                    <a:lnTo>
                      <a:pt x="929" y="1287"/>
                    </a:lnTo>
                    <a:lnTo>
                      <a:pt x="904" y="1325"/>
                    </a:lnTo>
                    <a:lnTo>
                      <a:pt x="880" y="1363"/>
                    </a:lnTo>
                    <a:lnTo>
                      <a:pt x="856" y="1400"/>
                    </a:lnTo>
                    <a:lnTo>
                      <a:pt x="832" y="1435"/>
                    </a:lnTo>
                    <a:lnTo>
                      <a:pt x="809" y="1469"/>
                    </a:lnTo>
                    <a:lnTo>
                      <a:pt x="786" y="1502"/>
                    </a:lnTo>
                    <a:lnTo>
                      <a:pt x="764" y="1532"/>
                    </a:lnTo>
                    <a:lnTo>
                      <a:pt x="742" y="1562"/>
                    </a:lnTo>
                    <a:lnTo>
                      <a:pt x="721" y="1590"/>
                    </a:lnTo>
                    <a:lnTo>
                      <a:pt x="702" y="1616"/>
                    </a:lnTo>
                    <a:lnTo>
                      <a:pt x="683" y="1640"/>
                    </a:lnTo>
                    <a:lnTo>
                      <a:pt x="666" y="1662"/>
                    </a:lnTo>
                    <a:lnTo>
                      <a:pt x="651" y="1681"/>
                    </a:lnTo>
                    <a:lnTo>
                      <a:pt x="637" y="1699"/>
                    </a:lnTo>
                    <a:lnTo>
                      <a:pt x="624" y="1714"/>
                    </a:lnTo>
                    <a:lnTo>
                      <a:pt x="614" y="1727"/>
                    </a:lnTo>
                    <a:lnTo>
                      <a:pt x="606" y="1737"/>
                    </a:lnTo>
                    <a:lnTo>
                      <a:pt x="600" y="1744"/>
                    </a:lnTo>
                    <a:lnTo>
                      <a:pt x="596" y="1748"/>
                    </a:lnTo>
                    <a:lnTo>
                      <a:pt x="595" y="1750"/>
                    </a:lnTo>
                    <a:lnTo>
                      <a:pt x="594" y="1748"/>
                    </a:lnTo>
                    <a:lnTo>
                      <a:pt x="590" y="1744"/>
                    </a:lnTo>
                    <a:lnTo>
                      <a:pt x="584" y="1737"/>
                    </a:lnTo>
                    <a:lnTo>
                      <a:pt x="576" y="1727"/>
                    </a:lnTo>
                    <a:lnTo>
                      <a:pt x="565" y="1714"/>
                    </a:lnTo>
                    <a:lnTo>
                      <a:pt x="553" y="1699"/>
                    </a:lnTo>
                    <a:lnTo>
                      <a:pt x="539" y="1682"/>
                    </a:lnTo>
                    <a:lnTo>
                      <a:pt x="524" y="1662"/>
                    </a:lnTo>
                    <a:lnTo>
                      <a:pt x="507" y="1640"/>
                    </a:lnTo>
                    <a:lnTo>
                      <a:pt x="488" y="1616"/>
                    </a:lnTo>
                    <a:lnTo>
                      <a:pt x="468" y="1590"/>
                    </a:lnTo>
                    <a:lnTo>
                      <a:pt x="448" y="1562"/>
                    </a:lnTo>
                    <a:lnTo>
                      <a:pt x="426" y="1533"/>
                    </a:lnTo>
                    <a:lnTo>
                      <a:pt x="404" y="1502"/>
                    </a:lnTo>
                    <a:lnTo>
                      <a:pt x="381" y="1470"/>
                    </a:lnTo>
                    <a:lnTo>
                      <a:pt x="358" y="1436"/>
                    </a:lnTo>
                    <a:lnTo>
                      <a:pt x="334" y="1400"/>
                    </a:lnTo>
                    <a:lnTo>
                      <a:pt x="310" y="1364"/>
                    </a:lnTo>
                    <a:lnTo>
                      <a:pt x="286" y="1327"/>
                    </a:lnTo>
                    <a:lnTo>
                      <a:pt x="261" y="1288"/>
                    </a:lnTo>
                    <a:lnTo>
                      <a:pt x="238" y="1249"/>
                    </a:lnTo>
                    <a:lnTo>
                      <a:pt x="215" y="1209"/>
                    </a:lnTo>
                    <a:lnTo>
                      <a:pt x="192" y="1168"/>
                    </a:lnTo>
                    <a:lnTo>
                      <a:pt x="169" y="1127"/>
                    </a:lnTo>
                    <a:lnTo>
                      <a:pt x="148" y="1085"/>
                    </a:lnTo>
                    <a:lnTo>
                      <a:pt x="127" y="1043"/>
                    </a:lnTo>
                    <a:lnTo>
                      <a:pt x="107" y="1001"/>
                    </a:lnTo>
                    <a:lnTo>
                      <a:pt x="89" y="959"/>
                    </a:lnTo>
                    <a:lnTo>
                      <a:pt x="72" y="916"/>
                    </a:lnTo>
                    <a:lnTo>
                      <a:pt x="56" y="874"/>
                    </a:lnTo>
                    <a:lnTo>
                      <a:pt x="42" y="832"/>
                    </a:lnTo>
                    <a:lnTo>
                      <a:pt x="30" y="790"/>
                    </a:lnTo>
                    <a:lnTo>
                      <a:pt x="20" y="749"/>
                    </a:lnTo>
                    <a:lnTo>
                      <a:pt x="11" y="709"/>
                    </a:lnTo>
                    <a:lnTo>
                      <a:pt x="5" y="669"/>
                    </a:lnTo>
                    <a:lnTo>
                      <a:pt x="2" y="629"/>
                    </a:lnTo>
                    <a:lnTo>
                      <a:pt x="0" y="591"/>
                    </a:lnTo>
                    <a:lnTo>
                      <a:pt x="2" y="540"/>
                    </a:lnTo>
                    <a:lnTo>
                      <a:pt x="9" y="490"/>
                    </a:lnTo>
                    <a:lnTo>
                      <a:pt x="20" y="442"/>
                    </a:lnTo>
                    <a:lnTo>
                      <a:pt x="34" y="395"/>
                    </a:lnTo>
                    <a:lnTo>
                      <a:pt x="52" y="349"/>
                    </a:lnTo>
                    <a:lnTo>
                      <a:pt x="74" y="307"/>
                    </a:lnTo>
                    <a:lnTo>
                      <a:pt x="99" y="265"/>
                    </a:lnTo>
                    <a:lnTo>
                      <a:pt x="127" y="227"/>
                    </a:lnTo>
                    <a:lnTo>
                      <a:pt x="158" y="190"/>
                    </a:lnTo>
                    <a:lnTo>
                      <a:pt x="192" y="157"/>
                    </a:lnTo>
                    <a:lnTo>
                      <a:pt x="229" y="126"/>
                    </a:lnTo>
                    <a:lnTo>
                      <a:pt x="268" y="98"/>
                    </a:lnTo>
                    <a:lnTo>
                      <a:pt x="309" y="73"/>
                    </a:lnTo>
                    <a:lnTo>
                      <a:pt x="353" y="52"/>
                    </a:lnTo>
                    <a:lnTo>
                      <a:pt x="398" y="34"/>
                    </a:lnTo>
                    <a:lnTo>
                      <a:pt x="445" y="19"/>
                    </a:lnTo>
                    <a:lnTo>
                      <a:pt x="494" y="9"/>
                    </a:lnTo>
                    <a:lnTo>
                      <a:pt x="544" y="2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rgbClr val="7E838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id="{AEECCB30-CA99-47AB-A486-4EEC24865A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263" y="3240088"/>
                <a:ext cx="3603625" cy="1111250"/>
              </a:xfrm>
              <a:custGeom>
                <a:avLst/>
                <a:gdLst/>
                <a:ahLst/>
                <a:cxnLst>
                  <a:cxn ang="0">
                    <a:pos x="1606" y="16"/>
                  </a:cxn>
                  <a:cxn ang="0">
                    <a:pos x="1791" y="50"/>
                  </a:cxn>
                  <a:cxn ang="0">
                    <a:pos x="1952" y="93"/>
                  </a:cxn>
                  <a:cxn ang="0">
                    <a:pos x="2085" y="146"/>
                  </a:cxn>
                  <a:cxn ang="0">
                    <a:pos x="2185" y="206"/>
                  </a:cxn>
                  <a:cxn ang="0">
                    <a:pos x="2248" y="271"/>
                  </a:cxn>
                  <a:cxn ang="0">
                    <a:pos x="2270" y="342"/>
                  </a:cxn>
                  <a:cxn ang="0">
                    <a:pos x="2247" y="414"/>
                  </a:cxn>
                  <a:cxn ang="0">
                    <a:pos x="2181" y="481"/>
                  </a:cxn>
                  <a:cxn ang="0">
                    <a:pos x="2076" y="542"/>
                  </a:cxn>
                  <a:cxn ang="0">
                    <a:pos x="1938" y="595"/>
                  </a:cxn>
                  <a:cxn ang="0">
                    <a:pos x="1770" y="638"/>
                  </a:cxn>
                  <a:cxn ang="0">
                    <a:pos x="1577" y="672"/>
                  </a:cxn>
                  <a:cxn ang="0">
                    <a:pos x="1364" y="693"/>
                  </a:cxn>
                  <a:cxn ang="0">
                    <a:pos x="1135" y="700"/>
                  </a:cxn>
                  <a:cxn ang="0">
                    <a:pos x="906" y="693"/>
                  </a:cxn>
                  <a:cxn ang="0">
                    <a:pos x="693" y="672"/>
                  </a:cxn>
                  <a:cxn ang="0">
                    <a:pos x="501" y="638"/>
                  </a:cxn>
                  <a:cxn ang="0">
                    <a:pos x="333" y="595"/>
                  </a:cxn>
                  <a:cxn ang="0">
                    <a:pos x="194" y="542"/>
                  </a:cxn>
                  <a:cxn ang="0">
                    <a:pos x="90" y="481"/>
                  </a:cxn>
                  <a:cxn ang="0">
                    <a:pos x="23" y="414"/>
                  </a:cxn>
                  <a:cxn ang="0">
                    <a:pos x="0" y="342"/>
                  </a:cxn>
                  <a:cxn ang="0">
                    <a:pos x="23" y="271"/>
                  </a:cxn>
                  <a:cxn ang="0">
                    <a:pos x="85" y="206"/>
                  </a:cxn>
                  <a:cxn ang="0">
                    <a:pos x="185" y="146"/>
                  </a:cxn>
                  <a:cxn ang="0">
                    <a:pos x="318" y="94"/>
                  </a:cxn>
                  <a:cxn ang="0">
                    <a:pos x="479" y="51"/>
                  </a:cxn>
                  <a:cxn ang="0">
                    <a:pos x="664" y="17"/>
                  </a:cxn>
                  <a:cxn ang="0">
                    <a:pos x="827" y="41"/>
                  </a:cxn>
                  <a:cxn ang="0">
                    <a:pos x="907" y="148"/>
                  </a:cxn>
                  <a:cxn ang="0">
                    <a:pos x="778" y="192"/>
                  </a:cxn>
                  <a:cxn ang="0">
                    <a:pos x="579" y="222"/>
                  </a:cxn>
                  <a:cxn ang="0">
                    <a:pos x="418" y="260"/>
                  </a:cxn>
                  <a:cxn ang="0">
                    <a:pos x="297" y="301"/>
                  </a:cxn>
                  <a:cxn ang="0">
                    <a:pos x="217" y="342"/>
                  </a:cxn>
                  <a:cxn ang="0">
                    <a:pos x="294" y="381"/>
                  </a:cxn>
                  <a:cxn ang="0">
                    <a:pos x="409" y="421"/>
                  </a:cxn>
                  <a:cxn ang="0">
                    <a:pos x="560" y="458"/>
                  </a:cxn>
                  <a:cxn ang="0">
                    <a:pos x="747" y="489"/>
                  </a:cxn>
                  <a:cxn ang="0">
                    <a:pos x="969" y="508"/>
                  </a:cxn>
                  <a:cxn ang="0">
                    <a:pos x="1220" y="511"/>
                  </a:cxn>
                  <a:cxn ang="0">
                    <a:pos x="1453" y="496"/>
                  </a:cxn>
                  <a:cxn ang="0">
                    <a:pos x="1652" y="470"/>
                  </a:cxn>
                  <a:cxn ang="0">
                    <a:pos x="1816" y="434"/>
                  </a:cxn>
                  <a:cxn ang="0">
                    <a:pos x="1943" y="395"/>
                  </a:cxn>
                  <a:cxn ang="0">
                    <a:pos x="2032" y="355"/>
                  </a:cxn>
                  <a:cxn ang="0">
                    <a:pos x="2004" y="316"/>
                  </a:cxn>
                  <a:cxn ang="0">
                    <a:pos x="1897" y="273"/>
                  </a:cxn>
                  <a:cxn ang="0">
                    <a:pos x="1750" y="233"/>
                  </a:cxn>
                  <a:cxn ang="0">
                    <a:pos x="1563" y="201"/>
                  </a:cxn>
                  <a:cxn ang="0">
                    <a:pos x="1340" y="179"/>
                  </a:cxn>
                  <a:cxn ang="0">
                    <a:pos x="1415" y="79"/>
                  </a:cxn>
                </a:cxnLst>
                <a:rect l="0" t="0" r="r" b="b"/>
                <a:pathLst>
                  <a:path w="2270" h="700">
                    <a:moveTo>
                      <a:pt x="1471" y="0"/>
                    </a:moveTo>
                    <a:lnTo>
                      <a:pt x="1540" y="8"/>
                    </a:lnTo>
                    <a:lnTo>
                      <a:pt x="1606" y="16"/>
                    </a:lnTo>
                    <a:lnTo>
                      <a:pt x="1671" y="26"/>
                    </a:lnTo>
                    <a:lnTo>
                      <a:pt x="1732" y="38"/>
                    </a:lnTo>
                    <a:lnTo>
                      <a:pt x="1791" y="50"/>
                    </a:lnTo>
                    <a:lnTo>
                      <a:pt x="1848" y="63"/>
                    </a:lnTo>
                    <a:lnTo>
                      <a:pt x="1901" y="78"/>
                    </a:lnTo>
                    <a:lnTo>
                      <a:pt x="1952" y="93"/>
                    </a:lnTo>
                    <a:lnTo>
                      <a:pt x="2000" y="111"/>
                    </a:lnTo>
                    <a:lnTo>
                      <a:pt x="2044" y="128"/>
                    </a:lnTo>
                    <a:lnTo>
                      <a:pt x="2085" y="146"/>
                    </a:lnTo>
                    <a:lnTo>
                      <a:pt x="2122" y="166"/>
                    </a:lnTo>
                    <a:lnTo>
                      <a:pt x="2156" y="186"/>
                    </a:lnTo>
                    <a:lnTo>
                      <a:pt x="2185" y="206"/>
                    </a:lnTo>
                    <a:lnTo>
                      <a:pt x="2211" y="227"/>
                    </a:lnTo>
                    <a:lnTo>
                      <a:pt x="2231" y="249"/>
                    </a:lnTo>
                    <a:lnTo>
                      <a:pt x="2248" y="271"/>
                    </a:lnTo>
                    <a:lnTo>
                      <a:pt x="2260" y="295"/>
                    </a:lnTo>
                    <a:lnTo>
                      <a:pt x="2268" y="318"/>
                    </a:lnTo>
                    <a:lnTo>
                      <a:pt x="2270" y="342"/>
                    </a:lnTo>
                    <a:lnTo>
                      <a:pt x="2267" y="366"/>
                    </a:lnTo>
                    <a:lnTo>
                      <a:pt x="2260" y="391"/>
                    </a:lnTo>
                    <a:lnTo>
                      <a:pt x="2247" y="414"/>
                    </a:lnTo>
                    <a:lnTo>
                      <a:pt x="2230" y="437"/>
                    </a:lnTo>
                    <a:lnTo>
                      <a:pt x="2208" y="459"/>
                    </a:lnTo>
                    <a:lnTo>
                      <a:pt x="2181" y="481"/>
                    </a:lnTo>
                    <a:lnTo>
                      <a:pt x="2150" y="502"/>
                    </a:lnTo>
                    <a:lnTo>
                      <a:pt x="2115" y="523"/>
                    </a:lnTo>
                    <a:lnTo>
                      <a:pt x="2076" y="542"/>
                    </a:lnTo>
                    <a:lnTo>
                      <a:pt x="2034" y="561"/>
                    </a:lnTo>
                    <a:lnTo>
                      <a:pt x="1988" y="578"/>
                    </a:lnTo>
                    <a:lnTo>
                      <a:pt x="1938" y="595"/>
                    </a:lnTo>
                    <a:lnTo>
                      <a:pt x="1885" y="611"/>
                    </a:lnTo>
                    <a:lnTo>
                      <a:pt x="1829" y="625"/>
                    </a:lnTo>
                    <a:lnTo>
                      <a:pt x="1770" y="638"/>
                    </a:lnTo>
                    <a:lnTo>
                      <a:pt x="1708" y="651"/>
                    </a:lnTo>
                    <a:lnTo>
                      <a:pt x="1643" y="662"/>
                    </a:lnTo>
                    <a:lnTo>
                      <a:pt x="1577" y="672"/>
                    </a:lnTo>
                    <a:lnTo>
                      <a:pt x="1508" y="680"/>
                    </a:lnTo>
                    <a:lnTo>
                      <a:pt x="1437" y="687"/>
                    </a:lnTo>
                    <a:lnTo>
                      <a:pt x="1364" y="693"/>
                    </a:lnTo>
                    <a:lnTo>
                      <a:pt x="1289" y="696"/>
                    </a:lnTo>
                    <a:lnTo>
                      <a:pt x="1213" y="699"/>
                    </a:lnTo>
                    <a:lnTo>
                      <a:pt x="1135" y="700"/>
                    </a:lnTo>
                    <a:lnTo>
                      <a:pt x="1057" y="699"/>
                    </a:lnTo>
                    <a:lnTo>
                      <a:pt x="981" y="696"/>
                    </a:lnTo>
                    <a:lnTo>
                      <a:pt x="906" y="693"/>
                    </a:lnTo>
                    <a:lnTo>
                      <a:pt x="834" y="687"/>
                    </a:lnTo>
                    <a:lnTo>
                      <a:pt x="763" y="680"/>
                    </a:lnTo>
                    <a:lnTo>
                      <a:pt x="693" y="672"/>
                    </a:lnTo>
                    <a:lnTo>
                      <a:pt x="627" y="662"/>
                    </a:lnTo>
                    <a:lnTo>
                      <a:pt x="563" y="651"/>
                    </a:lnTo>
                    <a:lnTo>
                      <a:pt x="501" y="638"/>
                    </a:lnTo>
                    <a:lnTo>
                      <a:pt x="442" y="625"/>
                    </a:lnTo>
                    <a:lnTo>
                      <a:pt x="386" y="611"/>
                    </a:lnTo>
                    <a:lnTo>
                      <a:pt x="333" y="595"/>
                    </a:lnTo>
                    <a:lnTo>
                      <a:pt x="283" y="578"/>
                    </a:lnTo>
                    <a:lnTo>
                      <a:pt x="237" y="561"/>
                    </a:lnTo>
                    <a:lnTo>
                      <a:pt x="194" y="542"/>
                    </a:lnTo>
                    <a:lnTo>
                      <a:pt x="156" y="523"/>
                    </a:lnTo>
                    <a:lnTo>
                      <a:pt x="120" y="502"/>
                    </a:lnTo>
                    <a:lnTo>
                      <a:pt x="90" y="481"/>
                    </a:lnTo>
                    <a:lnTo>
                      <a:pt x="63" y="459"/>
                    </a:lnTo>
                    <a:lnTo>
                      <a:pt x="41" y="437"/>
                    </a:lnTo>
                    <a:lnTo>
                      <a:pt x="23" y="414"/>
                    </a:lnTo>
                    <a:lnTo>
                      <a:pt x="10" y="391"/>
                    </a:lnTo>
                    <a:lnTo>
                      <a:pt x="3" y="366"/>
                    </a:lnTo>
                    <a:lnTo>
                      <a:pt x="0" y="342"/>
                    </a:lnTo>
                    <a:lnTo>
                      <a:pt x="3" y="318"/>
                    </a:lnTo>
                    <a:lnTo>
                      <a:pt x="10" y="295"/>
                    </a:lnTo>
                    <a:lnTo>
                      <a:pt x="23" y="271"/>
                    </a:lnTo>
                    <a:lnTo>
                      <a:pt x="39" y="249"/>
                    </a:lnTo>
                    <a:lnTo>
                      <a:pt x="60" y="227"/>
                    </a:lnTo>
                    <a:lnTo>
                      <a:pt x="85" y="206"/>
                    </a:lnTo>
                    <a:lnTo>
                      <a:pt x="115" y="186"/>
                    </a:lnTo>
                    <a:lnTo>
                      <a:pt x="148" y="166"/>
                    </a:lnTo>
                    <a:lnTo>
                      <a:pt x="185" y="146"/>
                    </a:lnTo>
                    <a:lnTo>
                      <a:pt x="226" y="128"/>
                    </a:lnTo>
                    <a:lnTo>
                      <a:pt x="270" y="111"/>
                    </a:lnTo>
                    <a:lnTo>
                      <a:pt x="318" y="94"/>
                    </a:lnTo>
                    <a:lnTo>
                      <a:pt x="368" y="78"/>
                    </a:lnTo>
                    <a:lnTo>
                      <a:pt x="422" y="64"/>
                    </a:lnTo>
                    <a:lnTo>
                      <a:pt x="479" y="51"/>
                    </a:lnTo>
                    <a:lnTo>
                      <a:pt x="538" y="38"/>
                    </a:lnTo>
                    <a:lnTo>
                      <a:pt x="600" y="27"/>
                    </a:lnTo>
                    <a:lnTo>
                      <a:pt x="664" y="17"/>
                    </a:lnTo>
                    <a:lnTo>
                      <a:pt x="730" y="8"/>
                    </a:lnTo>
                    <a:lnTo>
                      <a:pt x="798" y="1"/>
                    </a:lnTo>
                    <a:lnTo>
                      <a:pt x="827" y="41"/>
                    </a:lnTo>
                    <a:lnTo>
                      <a:pt x="855" y="79"/>
                    </a:lnTo>
                    <a:lnTo>
                      <a:pt x="882" y="116"/>
                    </a:lnTo>
                    <a:lnTo>
                      <a:pt x="907" y="148"/>
                    </a:lnTo>
                    <a:lnTo>
                      <a:pt x="931" y="179"/>
                    </a:lnTo>
                    <a:lnTo>
                      <a:pt x="852" y="185"/>
                    </a:lnTo>
                    <a:lnTo>
                      <a:pt x="778" y="192"/>
                    </a:lnTo>
                    <a:lnTo>
                      <a:pt x="707" y="201"/>
                    </a:lnTo>
                    <a:lnTo>
                      <a:pt x="641" y="211"/>
                    </a:lnTo>
                    <a:lnTo>
                      <a:pt x="579" y="222"/>
                    </a:lnTo>
                    <a:lnTo>
                      <a:pt x="521" y="233"/>
                    </a:lnTo>
                    <a:lnTo>
                      <a:pt x="468" y="246"/>
                    </a:lnTo>
                    <a:lnTo>
                      <a:pt x="418" y="260"/>
                    </a:lnTo>
                    <a:lnTo>
                      <a:pt x="374" y="273"/>
                    </a:lnTo>
                    <a:lnTo>
                      <a:pt x="333" y="287"/>
                    </a:lnTo>
                    <a:lnTo>
                      <a:pt x="297" y="301"/>
                    </a:lnTo>
                    <a:lnTo>
                      <a:pt x="266" y="316"/>
                    </a:lnTo>
                    <a:lnTo>
                      <a:pt x="240" y="329"/>
                    </a:lnTo>
                    <a:lnTo>
                      <a:pt x="217" y="342"/>
                    </a:lnTo>
                    <a:lnTo>
                      <a:pt x="238" y="355"/>
                    </a:lnTo>
                    <a:lnTo>
                      <a:pt x="264" y="368"/>
                    </a:lnTo>
                    <a:lnTo>
                      <a:pt x="294" y="381"/>
                    </a:lnTo>
                    <a:lnTo>
                      <a:pt x="328" y="395"/>
                    </a:lnTo>
                    <a:lnTo>
                      <a:pt x="366" y="408"/>
                    </a:lnTo>
                    <a:lnTo>
                      <a:pt x="409" y="421"/>
                    </a:lnTo>
                    <a:lnTo>
                      <a:pt x="455" y="434"/>
                    </a:lnTo>
                    <a:lnTo>
                      <a:pt x="506" y="447"/>
                    </a:lnTo>
                    <a:lnTo>
                      <a:pt x="560" y="458"/>
                    </a:lnTo>
                    <a:lnTo>
                      <a:pt x="619" y="470"/>
                    </a:lnTo>
                    <a:lnTo>
                      <a:pt x="681" y="480"/>
                    </a:lnTo>
                    <a:lnTo>
                      <a:pt x="747" y="489"/>
                    </a:lnTo>
                    <a:lnTo>
                      <a:pt x="817" y="496"/>
                    </a:lnTo>
                    <a:lnTo>
                      <a:pt x="891" y="503"/>
                    </a:lnTo>
                    <a:lnTo>
                      <a:pt x="969" y="508"/>
                    </a:lnTo>
                    <a:lnTo>
                      <a:pt x="1050" y="511"/>
                    </a:lnTo>
                    <a:lnTo>
                      <a:pt x="1135" y="511"/>
                    </a:lnTo>
                    <a:lnTo>
                      <a:pt x="1220" y="511"/>
                    </a:lnTo>
                    <a:lnTo>
                      <a:pt x="1301" y="508"/>
                    </a:lnTo>
                    <a:lnTo>
                      <a:pt x="1379" y="503"/>
                    </a:lnTo>
                    <a:lnTo>
                      <a:pt x="1453" y="496"/>
                    </a:lnTo>
                    <a:lnTo>
                      <a:pt x="1523" y="489"/>
                    </a:lnTo>
                    <a:lnTo>
                      <a:pt x="1589" y="480"/>
                    </a:lnTo>
                    <a:lnTo>
                      <a:pt x="1652" y="470"/>
                    </a:lnTo>
                    <a:lnTo>
                      <a:pt x="1710" y="458"/>
                    </a:lnTo>
                    <a:lnTo>
                      <a:pt x="1765" y="447"/>
                    </a:lnTo>
                    <a:lnTo>
                      <a:pt x="1816" y="434"/>
                    </a:lnTo>
                    <a:lnTo>
                      <a:pt x="1862" y="421"/>
                    </a:lnTo>
                    <a:lnTo>
                      <a:pt x="1904" y="408"/>
                    </a:lnTo>
                    <a:lnTo>
                      <a:pt x="1943" y="395"/>
                    </a:lnTo>
                    <a:lnTo>
                      <a:pt x="1977" y="381"/>
                    </a:lnTo>
                    <a:lnTo>
                      <a:pt x="2006" y="368"/>
                    </a:lnTo>
                    <a:lnTo>
                      <a:pt x="2032" y="355"/>
                    </a:lnTo>
                    <a:lnTo>
                      <a:pt x="2053" y="342"/>
                    </a:lnTo>
                    <a:lnTo>
                      <a:pt x="2031" y="329"/>
                    </a:lnTo>
                    <a:lnTo>
                      <a:pt x="2004" y="316"/>
                    </a:lnTo>
                    <a:lnTo>
                      <a:pt x="1973" y="301"/>
                    </a:lnTo>
                    <a:lnTo>
                      <a:pt x="1937" y="287"/>
                    </a:lnTo>
                    <a:lnTo>
                      <a:pt x="1897" y="273"/>
                    </a:lnTo>
                    <a:lnTo>
                      <a:pt x="1852" y="260"/>
                    </a:lnTo>
                    <a:lnTo>
                      <a:pt x="1803" y="246"/>
                    </a:lnTo>
                    <a:lnTo>
                      <a:pt x="1750" y="233"/>
                    </a:lnTo>
                    <a:lnTo>
                      <a:pt x="1691" y="222"/>
                    </a:lnTo>
                    <a:lnTo>
                      <a:pt x="1630" y="211"/>
                    </a:lnTo>
                    <a:lnTo>
                      <a:pt x="1563" y="201"/>
                    </a:lnTo>
                    <a:lnTo>
                      <a:pt x="1493" y="192"/>
                    </a:lnTo>
                    <a:lnTo>
                      <a:pt x="1418" y="185"/>
                    </a:lnTo>
                    <a:lnTo>
                      <a:pt x="1340" y="179"/>
                    </a:lnTo>
                    <a:lnTo>
                      <a:pt x="1363" y="148"/>
                    </a:lnTo>
                    <a:lnTo>
                      <a:pt x="1388" y="115"/>
                    </a:lnTo>
                    <a:lnTo>
                      <a:pt x="1415" y="79"/>
                    </a:lnTo>
                    <a:lnTo>
                      <a:pt x="1443" y="41"/>
                    </a:lnTo>
                    <a:lnTo>
                      <a:pt x="1471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rgbClr val="7E838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93" name="Inhaltsplatzhalter 4">
            <a:extLst>
              <a:ext uri="{FF2B5EF4-FFF2-40B4-BE49-F238E27FC236}">
                <a16:creationId xmlns:a16="http://schemas.microsoft.com/office/drawing/2014/main" id="{E2DC5537-58B1-4F69-9301-6E5122653978}"/>
              </a:ext>
            </a:extLst>
          </p:cNvPr>
          <p:cNvSpPr txBox="1">
            <a:spLocks/>
          </p:cNvSpPr>
          <p:nvPr/>
        </p:nvSpPr>
        <p:spPr>
          <a:xfrm>
            <a:off x="8643624" y="5002467"/>
            <a:ext cx="2348082" cy="43088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 sz="1867" b="1">
                <a:solidFill>
                  <a:prstClr val="black">
                    <a:lumMod val="75000"/>
                    <a:lumOff val="25000"/>
                  </a:prstClr>
                </a:solidFill>
                <a:latin typeface="Helvetica Neue Light"/>
              </a:defRPr>
            </a:lvl1pPr>
            <a:lvl2pPr marL="807798" indent="-272967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080764" indent="-177748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436256" indent="-177748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1793335" indent="-179335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3847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0910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7972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5034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7) Bid Sign Off &amp; Continuous Process Improvement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730FC55-0901-4EBF-BCCA-C3574C4A88A4}"/>
              </a:ext>
            </a:extLst>
          </p:cNvPr>
          <p:cNvGrpSpPr/>
          <p:nvPr/>
        </p:nvGrpSpPr>
        <p:grpSpPr>
          <a:xfrm>
            <a:off x="8622362" y="1698797"/>
            <a:ext cx="3681545" cy="3493938"/>
            <a:chOff x="8622362" y="1698797"/>
            <a:chExt cx="3681545" cy="3493938"/>
          </a:xfrm>
        </p:grpSpPr>
        <p:graphicFrame>
          <p:nvGraphicFramePr>
            <p:cNvPr id="95" name="Diagram 94">
              <a:extLst>
                <a:ext uri="{FF2B5EF4-FFF2-40B4-BE49-F238E27FC236}">
                  <a16:creationId xmlns:a16="http://schemas.microsoft.com/office/drawing/2014/main" id="{9584FCEA-C725-4A6F-885D-686501C2602E}"/>
                </a:ext>
              </a:extLst>
            </p:cNvPr>
            <p:cNvGraphicFramePr/>
            <p:nvPr/>
          </p:nvGraphicFramePr>
          <p:xfrm>
            <a:off x="8622362" y="1698797"/>
            <a:ext cx="3681545" cy="349393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96" name="Picture 95" descr="A picture containing toy, room&#10;&#10;Description automatically generated">
              <a:extLst>
                <a:ext uri="{FF2B5EF4-FFF2-40B4-BE49-F238E27FC236}">
                  <a16:creationId xmlns:a16="http://schemas.microsoft.com/office/drawing/2014/main" id="{B7B380C9-D162-470F-A535-51E0F7028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9398" y="2701373"/>
              <a:ext cx="1688926" cy="153179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CF726C1-27E9-4D43-A53D-BBD8C14A4AD9}"/>
              </a:ext>
            </a:extLst>
          </p:cNvPr>
          <p:cNvSpPr txBox="1">
            <a:spLocks/>
          </p:cNvSpPr>
          <p:nvPr/>
        </p:nvSpPr>
        <p:spPr>
          <a:xfrm>
            <a:off x="838200" y="609229"/>
            <a:ext cx="10515600" cy="81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rgbClr val="EE82A4"/>
                </a:solidFill>
                <a:latin typeface="Helvetica Neue Light"/>
                <a:ea typeface="+mn-ea"/>
                <a:cs typeface="+mn-cs"/>
              </a:rPr>
              <a:t>The 7-stage Bid Management Process</a:t>
            </a:r>
          </a:p>
        </p:txBody>
      </p:sp>
      <p:sp>
        <p:nvSpPr>
          <p:cNvPr id="98" name="Date Placeholder 7">
            <a:extLst>
              <a:ext uri="{FF2B5EF4-FFF2-40B4-BE49-F238E27FC236}">
                <a16:creationId xmlns:a16="http://schemas.microsoft.com/office/drawing/2014/main" id="{F4157DAA-062E-4B8E-89A7-11C873C00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69075"/>
            <a:ext cx="2743200" cy="228600"/>
          </a:xfrm>
        </p:spPr>
        <p:txBody>
          <a:bodyPr/>
          <a:lstStyle/>
          <a:p>
            <a:r>
              <a:rPr lang="en-GB" dirty="0">
                <a:latin typeface="Helvetica Neue Light"/>
              </a:rPr>
              <a:t>Thursday 20</a:t>
            </a:r>
            <a:r>
              <a:rPr lang="en-GB" baseline="30000" dirty="0">
                <a:latin typeface="Helvetica Neue Light"/>
              </a:rPr>
              <a:t>th</a:t>
            </a:r>
            <a:r>
              <a:rPr lang="en-GB" dirty="0">
                <a:latin typeface="Helvetica Neue Light"/>
              </a:rPr>
              <a:t> January 2022</a:t>
            </a:r>
            <a:endParaRPr lang="en-GB" sz="2400" dirty="0">
              <a:latin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56486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1" accel="20000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20000" decel="8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2" presetClass="entr" presetSubtype="1" accel="20000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accel="20000" decel="8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7" presetID="2" presetClass="entr" presetSubtype="1" accel="20000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accel="20000" decel="8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6" presetID="2" presetClass="entr" presetSubtype="1" accel="20000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8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9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accel="20000" decel="8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45" presetID="2" presetClass="entr" presetSubtype="1" accel="20000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accel="20000" decel="8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54" presetID="2" presetClass="entr" presetSubtype="1" accel="20000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6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7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1" accel="20000" decel="8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3" presetID="2" presetClass="entr" presetSubtype="1" accel="20000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5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6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1" accel="20000" decel="8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7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 animBg="1"/>
          <p:bldP spid="77" grpId="0"/>
          <p:bldP spid="78" grpId="0"/>
          <p:bldP spid="79" grpId="0"/>
          <p:bldP spid="80" grpId="0"/>
          <p:bldP spid="81" grpId="0"/>
          <p:bldP spid="87" grpId="0"/>
          <p:bldP spid="9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1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20000" decel="8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2" presetClass="entr" presetSubtype="1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accel="20000" decel="8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7" presetID="2" presetClass="entr" presetSubtype="1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accel="20000" decel="8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6" presetID="2" presetClass="entr" presetSubtype="1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accel="20000" decel="8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45" presetID="2" presetClass="entr" presetSubtype="1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accel="20000" decel="8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54" presetID="2" presetClass="entr" presetSubtype="1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1" accel="20000" decel="8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3" presetID="2" presetClass="entr" presetSubtype="1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1" accel="20000" decel="8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7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 animBg="1"/>
          <p:bldP spid="77" grpId="0"/>
          <p:bldP spid="78" grpId="0"/>
          <p:bldP spid="79" grpId="0"/>
          <p:bldP spid="80" grpId="0"/>
          <p:bldP spid="81" grpId="0"/>
          <p:bldP spid="87" grpId="0"/>
          <p:bldP spid="93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F08D5-D412-4E2D-AABD-799993C8C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E3AFE-163E-4C8F-BE1B-1D40E6FAB21E}" type="slidenum">
              <a:rPr lang="en-GB" smtClean="0"/>
              <a:t>6</a:t>
            </a:fld>
            <a:endParaRPr lang="en-GB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B40FE318-DEA0-49B6-99A2-38DE5D6D95D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rgbClr val="EE82A4"/>
                </a:solidFill>
                <a:latin typeface="Helvetica Neue Light"/>
                <a:ea typeface="+mn-ea"/>
                <a:cs typeface="+mn-cs"/>
              </a:rPr>
              <a:t>Why a Bid Director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D86DD00-8E7F-46D3-8BE8-84DF02EEF92F}"/>
              </a:ext>
            </a:extLst>
          </p:cNvPr>
          <p:cNvSpPr txBox="1"/>
          <p:nvPr/>
        </p:nvSpPr>
        <p:spPr>
          <a:xfrm>
            <a:off x="1295399" y="2039571"/>
            <a:ext cx="963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888B8D"/>
                </a:solidFill>
                <a:latin typeface="Helvetica Neue Light"/>
              </a:rPr>
              <a:t>Oversight and governance, including strategic direction</a:t>
            </a:r>
          </a:p>
        </p:txBody>
      </p:sp>
      <p:sp>
        <p:nvSpPr>
          <p:cNvPr id="47" name="Footer Placeholder 8">
            <a:extLst>
              <a:ext uri="{FF2B5EF4-FFF2-40B4-BE49-F238E27FC236}">
                <a16:creationId xmlns:a16="http://schemas.microsoft.com/office/drawing/2014/main" id="{7DF76269-8653-472C-8C07-D1CFE2106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69075"/>
            <a:ext cx="4114800" cy="228600"/>
          </a:xfrm>
        </p:spPr>
        <p:txBody>
          <a:bodyPr/>
          <a:lstStyle/>
          <a:p>
            <a:r>
              <a:rPr lang="en-GB" dirty="0">
                <a:latin typeface="Helvetica Neue Light"/>
              </a:rPr>
              <a:t>Contracts</a:t>
            </a:r>
            <a:r>
              <a:rPr lang="en-GB" dirty="0"/>
              <a:t> </a:t>
            </a:r>
            <a:r>
              <a:rPr lang="en-GB" dirty="0">
                <a:latin typeface="Helvetica Neue Light"/>
              </a:rPr>
              <a:t>Advance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0A7CDE4-90DA-42E5-A648-BFDB99D0FFE8}"/>
              </a:ext>
            </a:extLst>
          </p:cNvPr>
          <p:cNvGrpSpPr/>
          <p:nvPr/>
        </p:nvGrpSpPr>
        <p:grpSpPr>
          <a:xfrm>
            <a:off x="-1" y="1993303"/>
            <a:ext cx="1295399" cy="559292"/>
            <a:chOff x="0" y="1500899"/>
            <a:chExt cx="1295399" cy="559292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1915380-D72B-46CA-A271-4292EF2C3442}"/>
                </a:ext>
              </a:extLst>
            </p:cNvPr>
            <p:cNvSpPr/>
            <p:nvPr/>
          </p:nvSpPr>
          <p:spPr>
            <a:xfrm>
              <a:off x="0" y="1663700"/>
              <a:ext cx="900000" cy="228600"/>
            </a:xfrm>
            <a:prstGeom prst="rect">
              <a:avLst/>
            </a:prstGeom>
            <a:solidFill>
              <a:srgbClr val="6BCABA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4" name="Picture 63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63CD5DD5-C5D6-4387-9F43-780CA42D0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736" y="1500899"/>
              <a:ext cx="616663" cy="559292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D86DD00-8E7F-46D3-8BE8-84DF02EEF92F}"/>
              </a:ext>
            </a:extLst>
          </p:cNvPr>
          <p:cNvSpPr txBox="1"/>
          <p:nvPr/>
        </p:nvSpPr>
        <p:spPr>
          <a:xfrm>
            <a:off x="1295399" y="2791391"/>
            <a:ext cx="963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888B8D"/>
                </a:solidFill>
                <a:latin typeface="Helvetica Neue Light"/>
              </a:rPr>
              <a:t>Sound-boarding/critical-eye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A7CDE4-90DA-42E5-A648-BFDB99D0FFE8}"/>
              </a:ext>
            </a:extLst>
          </p:cNvPr>
          <p:cNvGrpSpPr/>
          <p:nvPr/>
        </p:nvGrpSpPr>
        <p:grpSpPr>
          <a:xfrm>
            <a:off x="0" y="2724273"/>
            <a:ext cx="1295399" cy="559292"/>
            <a:chOff x="0" y="1500899"/>
            <a:chExt cx="1295399" cy="55929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1915380-D72B-46CA-A271-4292EF2C3442}"/>
                </a:ext>
              </a:extLst>
            </p:cNvPr>
            <p:cNvSpPr/>
            <p:nvPr/>
          </p:nvSpPr>
          <p:spPr>
            <a:xfrm>
              <a:off x="0" y="1663700"/>
              <a:ext cx="900000" cy="228600"/>
            </a:xfrm>
            <a:prstGeom prst="rect">
              <a:avLst/>
            </a:prstGeom>
            <a:solidFill>
              <a:srgbClr val="6BCABA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4" name="Picture 13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63CD5DD5-C5D6-4387-9F43-780CA42D0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736" y="1500899"/>
              <a:ext cx="616663" cy="559292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D86DD00-8E7F-46D3-8BE8-84DF02EEF92F}"/>
              </a:ext>
            </a:extLst>
          </p:cNvPr>
          <p:cNvSpPr txBox="1"/>
          <p:nvPr/>
        </p:nvSpPr>
        <p:spPr>
          <a:xfrm>
            <a:off x="1295399" y="3494086"/>
            <a:ext cx="9639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888B8D"/>
                </a:solidFill>
                <a:latin typeface="Helvetica Neue Light"/>
              </a:rPr>
              <a:t>Conduit between Project Owner and Project Manager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888B8D"/>
                </a:solidFill>
                <a:latin typeface="Helvetica Neue Light"/>
              </a:rPr>
              <a:t>Point of escalation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888B8D"/>
                </a:solidFill>
                <a:latin typeface="Helvetica Neue Light"/>
              </a:rPr>
              <a:t>Resolving issues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0A7CDE4-90DA-42E5-A648-BFDB99D0FFE8}"/>
              </a:ext>
            </a:extLst>
          </p:cNvPr>
          <p:cNvGrpSpPr/>
          <p:nvPr/>
        </p:nvGrpSpPr>
        <p:grpSpPr>
          <a:xfrm>
            <a:off x="0" y="3446366"/>
            <a:ext cx="1295399" cy="559292"/>
            <a:chOff x="0" y="1500899"/>
            <a:chExt cx="1295399" cy="55929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1915380-D72B-46CA-A271-4292EF2C3442}"/>
                </a:ext>
              </a:extLst>
            </p:cNvPr>
            <p:cNvSpPr/>
            <p:nvPr/>
          </p:nvSpPr>
          <p:spPr>
            <a:xfrm>
              <a:off x="0" y="1663700"/>
              <a:ext cx="900000" cy="228600"/>
            </a:xfrm>
            <a:prstGeom prst="rect">
              <a:avLst/>
            </a:prstGeom>
            <a:solidFill>
              <a:srgbClr val="6BCABA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8" name="Picture 17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63CD5DD5-C5D6-4387-9F43-780CA42D0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736" y="1500899"/>
              <a:ext cx="616663" cy="559292"/>
            </a:xfrm>
            <a:prstGeom prst="rect">
              <a:avLst/>
            </a:prstGeom>
          </p:spPr>
        </p:pic>
      </p:grpSp>
      <p:sp>
        <p:nvSpPr>
          <p:cNvPr id="20" name="Date Placeholder 7">
            <a:extLst>
              <a:ext uri="{FF2B5EF4-FFF2-40B4-BE49-F238E27FC236}">
                <a16:creationId xmlns:a16="http://schemas.microsoft.com/office/drawing/2014/main" id="{1B524E69-9CE8-410A-8D69-6F28EBE705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69075"/>
            <a:ext cx="2743200" cy="228600"/>
          </a:xfrm>
        </p:spPr>
        <p:txBody>
          <a:bodyPr/>
          <a:lstStyle/>
          <a:p>
            <a:r>
              <a:rPr lang="en-GB" dirty="0">
                <a:latin typeface="Helvetica Neue Light"/>
              </a:rPr>
              <a:t>Thursday 20</a:t>
            </a:r>
            <a:r>
              <a:rPr lang="en-GB" baseline="30000" dirty="0">
                <a:latin typeface="Helvetica Neue Light"/>
              </a:rPr>
              <a:t>th</a:t>
            </a:r>
            <a:r>
              <a:rPr lang="en-GB" dirty="0">
                <a:latin typeface="Helvetica Neue Light"/>
              </a:rPr>
              <a:t> January 2022</a:t>
            </a:r>
            <a:endParaRPr lang="en-GB" sz="2400" dirty="0">
              <a:latin typeface="Helvetica Neue Light"/>
            </a:endParaRPr>
          </a:p>
        </p:txBody>
      </p:sp>
      <p:pic>
        <p:nvPicPr>
          <p:cNvPr id="43" name="Picture 42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657DA638-C6F1-4170-B083-AD69B79878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28"/>
          <a:stretch/>
        </p:blipFill>
        <p:spPr>
          <a:xfrm>
            <a:off x="8736435" y="3026093"/>
            <a:ext cx="3288625" cy="355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927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F08D5-D412-4E2D-AABD-799993C8C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E3AFE-163E-4C8F-BE1B-1D40E6FAB21E}" type="slidenum">
              <a:rPr lang="en-GB" smtClean="0"/>
              <a:t>7</a:t>
            </a:fld>
            <a:endParaRPr lang="en-GB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B40FE318-DEA0-49B6-99A2-38DE5D6D95D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rgbClr val="EE82A4"/>
                </a:solidFill>
                <a:latin typeface="Helvetica Neue Light"/>
                <a:ea typeface="+mn-ea"/>
                <a:cs typeface="+mn-cs"/>
              </a:rPr>
              <a:t>Why the Bid Manager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D86DD00-8E7F-46D3-8BE8-84DF02EEF92F}"/>
              </a:ext>
            </a:extLst>
          </p:cNvPr>
          <p:cNvSpPr txBox="1"/>
          <p:nvPr/>
        </p:nvSpPr>
        <p:spPr>
          <a:xfrm>
            <a:off x="1295398" y="2049132"/>
            <a:ext cx="963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888B8D"/>
                </a:solidFill>
                <a:latin typeface="Helvetica Neue Light"/>
              </a:rPr>
              <a:t>Plan and Manage the project</a:t>
            </a:r>
          </a:p>
        </p:txBody>
      </p:sp>
      <p:sp>
        <p:nvSpPr>
          <p:cNvPr id="47" name="Footer Placeholder 8">
            <a:extLst>
              <a:ext uri="{FF2B5EF4-FFF2-40B4-BE49-F238E27FC236}">
                <a16:creationId xmlns:a16="http://schemas.microsoft.com/office/drawing/2014/main" id="{7DF76269-8653-472C-8C07-D1CFE2106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69075"/>
            <a:ext cx="4114800" cy="228600"/>
          </a:xfrm>
        </p:spPr>
        <p:txBody>
          <a:bodyPr/>
          <a:lstStyle/>
          <a:p>
            <a:r>
              <a:rPr lang="en-GB" dirty="0">
                <a:latin typeface="Helvetica Neue Light"/>
              </a:rPr>
              <a:t>Contracts</a:t>
            </a:r>
            <a:r>
              <a:rPr lang="en-GB" dirty="0"/>
              <a:t> </a:t>
            </a:r>
            <a:r>
              <a:rPr lang="en-GB" dirty="0">
                <a:latin typeface="Helvetica Neue Light"/>
              </a:rPr>
              <a:t>Advance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0A7CDE4-90DA-42E5-A648-BFDB99D0FFE8}"/>
              </a:ext>
            </a:extLst>
          </p:cNvPr>
          <p:cNvGrpSpPr/>
          <p:nvPr/>
        </p:nvGrpSpPr>
        <p:grpSpPr>
          <a:xfrm>
            <a:off x="-1" y="1993303"/>
            <a:ext cx="1295399" cy="559292"/>
            <a:chOff x="0" y="1500899"/>
            <a:chExt cx="1295399" cy="559292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1915380-D72B-46CA-A271-4292EF2C3442}"/>
                </a:ext>
              </a:extLst>
            </p:cNvPr>
            <p:cNvSpPr/>
            <p:nvPr/>
          </p:nvSpPr>
          <p:spPr>
            <a:xfrm>
              <a:off x="0" y="1663700"/>
              <a:ext cx="900000" cy="228600"/>
            </a:xfrm>
            <a:prstGeom prst="rect">
              <a:avLst/>
            </a:prstGeom>
            <a:solidFill>
              <a:srgbClr val="6BCABA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4" name="Picture 63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63CD5DD5-C5D6-4387-9F43-780CA42D0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736" y="1500899"/>
              <a:ext cx="616663" cy="559292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D86DD00-8E7F-46D3-8BE8-84DF02EEF92F}"/>
              </a:ext>
            </a:extLst>
          </p:cNvPr>
          <p:cNvSpPr txBox="1"/>
          <p:nvPr/>
        </p:nvSpPr>
        <p:spPr>
          <a:xfrm>
            <a:off x="1295398" y="2791391"/>
            <a:ext cx="963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888B8D"/>
                </a:solidFill>
                <a:latin typeface="Helvetica Neue Light"/>
              </a:rPr>
              <a:t>Manage all 7-stages of the bid process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A7CDE4-90DA-42E5-A648-BFDB99D0FFE8}"/>
              </a:ext>
            </a:extLst>
          </p:cNvPr>
          <p:cNvGrpSpPr/>
          <p:nvPr/>
        </p:nvGrpSpPr>
        <p:grpSpPr>
          <a:xfrm>
            <a:off x="0" y="2724273"/>
            <a:ext cx="1295399" cy="559292"/>
            <a:chOff x="0" y="1500899"/>
            <a:chExt cx="1295399" cy="55929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1915380-D72B-46CA-A271-4292EF2C3442}"/>
                </a:ext>
              </a:extLst>
            </p:cNvPr>
            <p:cNvSpPr/>
            <p:nvPr/>
          </p:nvSpPr>
          <p:spPr>
            <a:xfrm>
              <a:off x="0" y="1663700"/>
              <a:ext cx="900000" cy="228600"/>
            </a:xfrm>
            <a:prstGeom prst="rect">
              <a:avLst/>
            </a:prstGeom>
            <a:solidFill>
              <a:srgbClr val="6BCABA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4" name="Picture 13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63CD5DD5-C5D6-4387-9F43-780CA42D0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736" y="1500899"/>
              <a:ext cx="616663" cy="559292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D86DD00-8E7F-46D3-8BE8-84DF02EEF92F}"/>
              </a:ext>
            </a:extLst>
          </p:cNvPr>
          <p:cNvSpPr txBox="1"/>
          <p:nvPr/>
        </p:nvSpPr>
        <p:spPr>
          <a:xfrm>
            <a:off x="1295398" y="3494086"/>
            <a:ext cx="9639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888B8D"/>
                </a:solidFill>
                <a:latin typeface="Helvetica Neue Light"/>
              </a:rPr>
              <a:t>Communication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888B8D"/>
                </a:solidFill>
                <a:latin typeface="Helvetica Neue Light"/>
              </a:rPr>
              <a:t>Escalate where required to the Project Director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0A7CDE4-90DA-42E5-A648-BFDB99D0FFE8}"/>
              </a:ext>
            </a:extLst>
          </p:cNvPr>
          <p:cNvGrpSpPr/>
          <p:nvPr/>
        </p:nvGrpSpPr>
        <p:grpSpPr>
          <a:xfrm>
            <a:off x="0" y="3446366"/>
            <a:ext cx="1295399" cy="559292"/>
            <a:chOff x="0" y="1500899"/>
            <a:chExt cx="1295399" cy="55929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1915380-D72B-46CA-A271-4292EF2C3442}"/>
                </a:ext>
              </a:extLst>
            </p:cNvPr>
            <p:cNvSpPr/>
            <p:nvPr/>
          </p:nvSpPr>
          <p:spPr>
            <a:xfrm>
              <a:off x="0" y="1663700"/>
              <a:ext cx="900000" cy="228600"/>
            </a:xfrm>
            <a:prstGeom prst="rect">
              <a:avLst/>
            </a:prstGeom>
            <a:solidFill>
              <a:srgbClr val="6BCABA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8" name="Picture 17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63CD5DD5-C5D6-4387-9F43-780CA42D0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736" y="1500899"/>
              <a:ext cx="616663" cy="559292"/>
            </a:xfrm>
            <a:prstGeom prst="rect">
              <a:avLst/>
            </a:prstGeom>
          </p:spPr>
        </p:pic>
      </p:grpSp>
      <p:sp>
        <p:nvSpPr>
          <p:cNvPr id="20" name="Date Placeholder 7">
            <a:extLst>
              <a:ext uri="{FF2B5EF4-FFF2-40B4-BE49-F238E27FC236}">
                <a16:creationId xmlns:a16="http://schemas.microsoft.com/office/drawing/2014/main" id="{9AC8229B-AB42-4A5B-A5B4-BBEF7192CE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69075"/>
            <a:ext cx="2743200" cy="228600"/>
          </a:xfrm>
        </p:spPr>
        <p:txBody>
          <a:bodyPr/>
          <a:lstStyle/>
          <a:p>
            <a:r>
              <a:rPr lang="en-GB" dirty="0">
                <a:latin typeface="Helvetica Neue Light"/>
              </a:rPr>
              <a:t>Thursday 20</a:t>
            </a:r>
            <a:r>
              <a:rPr lang="en-GB" baseline="30000" dirty="0">
                <a:latin typeface="Helvetica Neue Light"/>
              </a:rPr>
              <a:t>th</a:t>
            </a:r>
            <a:r>
              <a:rPr lang="en-GB" dirty="0">
                <a:latin typeface="Helvetica Neue Light"/>
              </a:rPr>
              <a:t> January 2022</a:t>
            </a:r>
            <a:endParaRPr lang="en-GB" sz="2400" dirty="0">
              <a:latin typeface="Helvetica Neue Light"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C4F7DB94-573A-44F8-95B0-AADA8FC9C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454" y="3837767"/>
            <a:ext cx="2416240" cy="245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28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F08D5-D412-4E2D-AABD-799993C8C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E3AFE-163E-4C8F-BE1B-1D40E6FAB21E}" type="slidenum">
              <a:rPr lang="en-GB" smtClean="0"/>
              <a:t>8</a:t>
            </a:fld>
            <a:endParaRPr lang="en-GB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B40FE318-DEA0-49B6-99A2-38DE5D6D95D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rgbClr val="EE82A4"/>
                </a:solidFill>
                <a:latin typeface="Helvetica Neue Light"/>
                <a:ea typeface="+mn-ea"/>
                <a:cs typeface="+mn-cs"/>
              </a:rPr>
              <a:t>The role of the Bid Writer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D86DD00-8E7F-46D3-8BE8-84DF02EEF92F}"/>
              </a:ext>
            </a:extLst>
          </p:cNvPr>
          <p:cNvSpPr txBox="1"/>
          <p:nvPr/>
        </p:nvSpPr>
        <p:spPr>
          <a:xfrm>
            <a:off x="1295398" y="2535694"/>
            <a:ext cx="963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888B8D"/>
                </a:solidFill>
                <a:latin typeface="Helvetica Neue Light"/>
              </a:rPr>
              <a:t>Plan the responses</a:t>
            </a:r>
          </a:p>
        </p:txBody>
      </p:sp>
      <p:sp>
        <p:nvSpPr>
          <p:cNvPr id="47" name="Footer Placeholder 8">
            <a:extLst>
              <a:ext uri="{FF2B5EF4-FFF2-40B4-BE49-F238E27FC236}">
                <a16:creationId xmlns:a16="http://schemas.microsoft.com/office/drawing/2014/main" id="{7DF76269-8653-472C-8C07-D1CFE2106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69075"/>
            <a:ext cx="4114800" cy="228600"/>
          </a:xfrm>
        </p:spPr>
        <p:txBody>
          <a:bodyPr/>
          <a:lstStyle/>
          <a:p>
            <a:r>
              <a:rPr lang="en-GB" dirty="0">
                <a:latin typeface="Helvetica Neue Light"/>
              </a:rPr>
              <a:t>Contracts</a:t>
            </a:r>
            <a:r>
              <a:rPr lang="en-GB" dirty="0"/>
              <a:t> </a:t>
            </a:r>
            <a:r>
              <a:rPr lang="en-GB" dirty="0">
                <a:latin typeface="Helvetica Neue Light"/>
              </a:rPr>
              <a:t>Advance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0A7CDE4-90DA-42E5-A648-BFDB99D0FFE8}"/>
              </a:ext>
            </a:extLst>
          </p:cNvPr>
          <p:cNvGrpSpPr/>
          <p:nvPr/>
        </p:nvGrpSpPr>
        <p:grpSpPr>
          <a:xfrm>
            <a:off x="-1" y="2479865"/>
            <a:ext cx="1295399" cy="559292"/>
            <a:chOff x="0" y="1500899"/>
            <a:chExt cx="1295399" cy="559292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1915380-D72B-46CA-A271-4292EF2C3442}"/>
                </a:ext>
              </a:extLst>
            </p:cNvPr>
            <p:cNvSpPr/>
            <p:nvPr/>
          </p:nvSpPr>
          <p:spPr>
            <a:xfrm>
              <a:off x="0" y="1663700"/>
              <a:ext cx="900000" cy="228600"/>
            </a:xfrm>
            <a:prstGeom prst="rect">
              <a:avLst/>
            </a:prstGeom>
            <a:solidFill>
              <a:srgbClr val="6BCABA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4" name="Picture 63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63CD5DD5-C5D6-4387-9F43-780CA42D0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736" y="1500899"/>
              <a:ext cx="616663" cy="559292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D86DD00-8E7F-46D3-8BE8-84DF02EEF92F}"/>
              </a:ext>
            </a:extLst>
          </p:cNvPr>
          <p:cNvSpPr txBox="1"/>
          <p:nvPr/>
        </p:nvSpPr>
        <p:spPr>
          <a:xfrm>
            <a:off x="1295399" y="3277953"/>
            <a:ext cx="963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888B8D"/>
                </a:solidFill>
                <a:latin typeface="Helvetica Neue Light"/>
              </a:rPr>
              <a:t>Write the responses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A7CDE4-90DA-42E5-A648-BFDB99D0FFE8}"/>
              </a:ext>
            </a:extLst>
          </p:cNvPr>
          <p:cNvGrpSpPr/>
          <p:nvPr/>
        </p:nvGrpSpPr>
        <p:grpSpPr>
          <a:xfrm>
            <a:off x="0" y="3210835"/>
            <a:ext cx="1295399" cy="559292"/>
            <a:chOff x="0" y="1500899"/>
            <a:chExt cx="1295399" cy="55929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1915380-D72B-46CA-A271-4292EF2C3442}"/>
                </a:ext>
              </a:extLst>
            </p:cNvPr>
            <p:cNvSpPr/>
            <p:nvPr/>
          </p:nvSpPr>
          <p:spPr>
            <a:xfrm>
              <a:off x="0" y="1663700"/>
              <a:ext cx="900000" cy="228600"/>
            </a:xfrm>
            <a:prstGeom prst="rect">
              <a:avLst/>
            </a:prstGeom>
            <a:solidFill>
              <a:srgbClr val="6BCABA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4" name="Picture 13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63CD5DD5-C5D6-4387-9F43-780CA42D0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736" y="1500899"/>
              <a:ext cx="616663" cy="559292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D86DD00-8E7F-46D3-8BE8-84DF02EEF92F}"/>
              </a:ext>
            </a:extLst>
          </p:cNvPr>
          <p:cNvSpPr txBox="1"/>
          <p:nvPr/>
        </p:nvSpPr>
        <p:spPr>
          <a:xfrm>
            <a:off x="1295399" y="1836556"/>
            <a:ext cx="963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888B8D"/>
                </a:solidFill>
                <a:latin typeface="Helvetica Neue Light"/>
              </a:rPr>
              <a:t>Research and understand the requirements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0A7CDE4-90DA-42E5-A648-BFDB99D0FFE8}"/>
              </a:ext>
            </a:extLst>
          </p:cNvPr>
          <p:cNvGrpSpPr/>
          <p:nvPr/>
        </p:nvGrpSpPr>
        <p:grpSpPr>
          <a:xfrm>
            <a:off x="0" y="1788836"/>
            <a:ext cx="1295399" cy="559292"/>
            <a:chOff x="0" y="1500899"/>
            <a:chExt cx="1295399" cy="55929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1915380-D72B-46CA-A271-4292EF2C3442}"/>
                </a:ext>
              </a:extLst>
            </p:cNvPr>
            <p:cNvSpPr/>
            <p:nvPr/>
          </p:nvSpPr>
          <p:spPr>
            <a:xfrm>
              <a:off x="0" y="1663700"/>
              <a:ext cx="900000" cy="228600"/>
            </a:xfrm>
            <a:prstGeom prst="rect">
              <a:avLst/>
            </a:prstGeom>
            <a:solidFill>
              <a:srgbClr val="6BCABA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8" name="Picture 17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63CD5DD5-C5D6-4387-9F43-780CA42D0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736" y="1500899"/>
              <a:ext cx="616663" cy="559292"/>
            </a:xfrm>
            <a:prstGeom prst="rect">
              <a:avLst/>
            </a:prstGeom>
          </p:spPr>
        </p:pic>
      </p:grpSp>
      <p:sp>
        <p:nvSpPr>
          <p:cNvPr id="20" name="Date Placeholder 7">
            <a:extLst>
              <a:ext uri="{FF2B5EF4-FFF2-40B4-BE49-F238E27FC236}">
                <a16:creationId xmlns:a16="http://schemas.microsoft.com/office/drawing/2014/main" id="{93DD7A96-15F1-483A-8AA7-3EBC1A03B8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69075"/>
            <a:ext cx="2743200" cy="228600"/>
          </a:xfrm>
        </p:spPr>
        <p:txBody>
          <a:bodyPr/>
          <a:lstStyle/>
          <a:p>
            <a:r>
              <a:rPr lang="en-GB" dirty="0">
                <a:latin typeface="Helvetica Neue Light"/>
              </a:rPr>
              <a:t>Thursday 20</a:t>
            </a:r>
            <a:r>
              <a:rPr lang="en-GB" baseline="30000" dirty="0">
                <a:latin typeface="Helvetica Neue Light"/>
              </a:rPr>
              <a:t>th</a:t>
            </a:r>
            <a:r>
              <a:rPr lang="en-GB" dirty="0">
                <a:latin typeface="Helvetica Neue Light"/>
              </a:rPr>
              <a:t> January 2022</a:t>
            </a:r>
            <a:endParaRPr lang="en-GB" sz="2400" dirty="0">
              <a:latin typeface="Helvetica Neue Light"/>
            </a:endParaRPr>
          </a:p>
        </p:txBody>
      </p:sp>
      <p:pic>
        <p:nvPicPr>
          <p:cNvPr id="19" name="Picture 1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E161184-B2F8-4478-A9DF-F3E0DE3D1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574" y="3602236"/>
            <a:ext cx="4956478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49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F08D5-D412-4E2D-AABD-799993C8C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E3AFE-163E-4C8F-BE1B-1D40E6FAB21E}" type="slidenum">
              <a:rPr lang="en-GB" smtClean="0"/>
              <a:t>9</a:t>
            </a:fld>
            <a:endParaRPr lang="en-GB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B40FE318-DEA0-49B6-99A2-38DE5D6D95D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rgbClr val="EE82A4"/>
                </a:solidFill>
                <a:latin typeface="Helvetica Neue Light"/>
                <a:ea typeface="+mn-ea"/>
                <a:cs typeface="+mn-cs"/>
              </a:rPr>
              <a:t>The role of the Bid Coordinator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D86DD00-8E7F-46D3-8BE8-84DF02EEF92F}"/>
              </a:ext>
            </a:extLst>
          </p:cNvPr>
          <p:cNvSpPr txBox="1"/>
          <p:nvPr/>
        </p:nvSpPr>
        <p:spPr>
          <a:xfrm>
            <a:off x="1276350" y="3509092"/>
            <a:ext cx="9639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888B8D"/>
                </a:solidFill>
                <a:latin typeface="Helvetica Neue Light"/>
              </a:rPr>
              <a:t>Administration of bid documentation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888B8D"/>
                </a:solidFill>
                <a:latin typeface="Helvetica Neue Light"/>
              </a:rPr>
              <a:t>Filling out PQQ/SQ’s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888B8D"/>
                </a:solidFill>
                <a:latin typeface="Helvetica Neue Light"/>
              </a:rPr>
              <a:t>Formatting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888B8D"/>
                </a:solidFill>
                <a:latin typeface="Helvetica Neue Light"/>
              </a:rPr>
              <a:t>Portal administration</a:t>
            </a:r>
          </a:p>
        </p:txBody>
      </p:sp>
      <p:sp>
        <p:nvSpPr>
          <p:cNvPr id="47" name="Footer Placeholder 8">
            <a:extLst>
              <a:ext uri="{FF2B5EF4-FFF2-40B4-BE49-F238E27FC236}">
                <a16:creationId xmlns:a16="http://schemas.microsoft.com/office/drawing/2014/main" id="{7DF76269-8653-472C-8C07-D1CFE2106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69075"/>
            <a:ext cx="4114800" cy="228600"/>
          </a:xfrm>
        </p:spPr>
        <p:txBody>
          <a:bodyPr/>
          <a:lstStyle/>
          <a:p>
            <a:r>
              <a:rPr lang="en-GB" dirty="0">
                <a:latin typeface="Helvetica Neue Light"/>
              </a:rPr>
              <a:t>Contracts</a:t>
            </a:r>
            <a:r>
              <a:rPr lang="en-GB" dirty="0"/>
              <a:t> </a:t>
            </a:r>
            <a:r>
              <a:rPr lang="en-GB" dirty="0">
                <a:latin typeface="Helvetica Neue Light"/>
              </a:rPr>
              <a:t>Advance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0A7CDE4-90DA-42E5-A648-BFDB99D0FFE8}"/>
              </a:ext>
            </a:extLst>
          </p:cNvPr>
          <p:cNvGrpSpPr/>
          <p:nvPr/>
        </p:nvGrpSpPr>
        <p:grpSpPr>
          <a:xfrm>
            <a:off x="0" y="3453263"/>
            <a:ext cx="1295399" cy="559292"/>
            <a:chOff x="0" y="1500899"/>
            <a:chExt cx="1295399" cy="559292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1915380-D72B-46CA-A271-4292EF2C3442}"/>
                </a:ext>
              </a:extLst>
            </p:cNvPr>
            <p:cNvSpPr/>
            <p:nvPr/>
          </p:nvSpPr>
          <p:spPr>
            <a:xfrm>
              <a:off x="0" y="1663700"/>
              <a:ext cx="900000" cy="228600"/>
            </a:xfrm>
            <a:prstGeom prst="rect">
              <a:avLst/>
            </a:prstGeom>
            <a:solidFill>
              <a:srgbClr val="6BCABA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4" name="Picture 63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63CD5DD5-C5D6-4387-9F43-780CA42D0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736" y="1500899"/>
              <a:ext cx="616663" cy="559292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D86DD00-8E7F-46D3-8BE8-84DF02EEF92F}"/>
              </a:ext>
            </a:extLst>
          </p:cNvPr>
          <p:cNvSpPr txBox="1"/>
          <p:nvPr/>
        </p:nvSpPr>
        <p:spPr>
          <a:xfrm>
            <a:off x="1276350" y="1954678"/>
            <a:ext cx="963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888B8D"/>
                </a:solidFill>
                <a:latin typeface="Helvetica Neue Light"/>
              </a:rPr>
              <a:t>Pre-bid prep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A7CDE4-90DA-42E5-A648-BFDB99D0FFE8}"/>
              </a:ext>
            </a:extLst>
          </p:cNvPr>
          <p:cNvGrpSpPr/>
          <p:nvPr/>
        </p:nvGrpSpPr>
        <p:grpSpPr>
          <a:xfrm>
            <a:off x="-19049" y="1887560"/>
            <a:ext cx="1295399" cy="559292"/>
            <a:chOff x="0" y="1500899"/>
            <a:chExt cx="1295399" cy="55929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1915380-D72B-46CA-A271-4292EF2C3442}"/>
                </a:ext>
              </a:extLst>
            </p:cNvPr>
            <p:cNvSpPr/>
            <p:nvPr/>
          </p:nvSpPr>
          <p:spPr>
            <a:xfrm>
              <a:off x="0" y="1663700"/>
              <a:ext cx="900000" cy="228600"/>
            </a:xfrm>
            <a:prstGeom prst="rect">
              <a:avLst/>
            </a:prstGeom>
            <a:solidFill>
              <a:srgbClr val="6BCABA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4" name="Picture 13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63CD5DD5-C5D6-4387-9F43-780CA42D0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736" y="1500899"/>
              <a:ext cx="616663" cy="559292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D86DD00-8E7F-46D3-8BE8-84DF02EEF92F}"/>
              </a:ext>
            </a:extLst>
          </p:cNvPr>
          <p:cNvSpPr txBox="1"/>
          <p:nvPr/>
        </p:nvSpPr>
        <p:spPr>
          <a:xfrm>
            <a:off x="1276350" y="2696064"/>
            <a:ext cx="963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888B8D"/>
                </a:solidFill>
                <a:latin typeface="Helvetica Neue Light"/>
              </a:rPr>
              <a:t>Pipeline coordination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0A7CDE4-90DA-42E5-A648-BFDB99D0FFE8}"/>
              </a:ext>
            </a:extLst>
          </p:cNvPr>
          <p:cNvGrpSpPr/>
          <p:nvPr/>
        </p:nvGrpSpPr>
        <p:grpSpPr>
          <a:xfrm>
            <a:off x="0" y="2648344"/>
            <a:ext cx="1295399" cy="559292"/>
            <a:chOff x="0" y="1500899"/>
            <a:chExt cx="1295399" cy="55929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1915380-D72B-46CA-A271-4292EF2C3442}"/>
                </a:ext>
              </a:extLst>
            </p:cNvPr>
            <p:cNvSpPr/>
            <p:nvPr/>
          </p:nvSpPr>
          <p:spPr>
            <a:xfrm>
              <a:off x="0" y="1663700"/>
              <a:ext cx="900000" cy="228600"/>
            </a:xfrm>
            <a:prstGeom prst="rect">
              <a:avLst/>
            </a:prstGeom>
            <a:solidFill>
              <a:srgbClr val="6BCABA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8" name="Picture 17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63CD5DD5-C5D6-4387-9F43-780CA42D0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736" y="1500899"/>
              <a:ext cx="616663" cy="559292"/>
            </a:xfrm>
            <a:prstGeom prst="rect">
              <a:avLst/>
            </a:prstGeom>
          </p:spPr>
        </p:pic>
      </p:grpSp>
      <p:sp>
        <p:nvSpPr>
          <p:cNvPr id="20" name="Date Placeholder 7">
            <a:extLst>
              <a:ext uri="{FF2B5EF4-FFF2-40B4-BE49-F238E27FC236}">
                <a16:creationId xmlns:a16="http://schemas.microsoft.com/office/drawing/2014/main" id="{8C029216-625E-45FC-BBBA-311341D713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69075"/>
            <a:ext cx="2743200" cy="228600"/>
          </a:xfrm>
        </p:spPr>
        <p:txBody>
          <a:bodyPr/>
          <a:lstStyle/>
          <a:p>
            <a:r>
              <a:rPr lang="en-GB" dirty="0">
                <a:latin typeface="Helvetica Neue Light"/>
              </a:rPr>
              <a:t>Thursday 20</a:t>
            </a:r>
            <a:r>
              <a:rPr lang="en-GB" baseline="30000" dirty="0">
                <a:latin typeface="Helvetica Neue Light"/>
              </a:rPr>
              <a:t>th</a:t>
            </a:r>
            <a:r>
              <a:rPr lang="en-GB" dirty="0">
                <a:latin typeface="Helvetica Neue Light"/>
              </a:rPr>
              <a:t> January 2022</a:t>
            </a:r>
            <a:endParaRPr lang="en-GB" sz="2400" dirty="0">
              <a:latin typeface="Helvetica Neue Ligh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E534ED-E78F-4A33-BA84-E76D7B0F447D}"/>
              </a:ext>
            </a:extLst>
          </p:cNvPr>
          <p:cNvSpPr txBox="1"/>
          <p:nvPr/>
        </p:nvSpPr>
        <p:spPr>
          <a:xfrm>
            <a:off x="1276350" y="5193406"/>
            <a:ext cx="963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888B8D"/>
                </a:solidFill>
                <a:latin typeface="Helvetica Neue Light"/>
              </a:rPr>
              <a:t>Managing diaries/arranging capture sessions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8980CD6-F831-4690-AADF-12D17E3B71BB}"/>
              </a:ext>
            </a:extLst>
          </p:cNvPr>
          <p:cNvGrpSpPr/>
          <p:nvPr/>
        </p:nvGrpSpPr>
        <p:grpSpPr>
          <a:xfrm>
            <a:off x="0" y="5145686"/>
            <a:ext cx="1295399" cy="559292"/>
            <a:chOff x="0" y="1500899"/>
            <a:chExt cx="1295399" cy="55929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77D51D8-8D83-4DF3-A49A-B08D32B045DD}"/>
                </a:ext>
              </a:extLst>
            </p:cNvPr>
            <p:cNvSpPr/>
            <p:nvPr/>
          </p:nvSpPr>
          <p:spPr>
            <a:xfrm>
              <a:off x="0" y="1663700"/>
              <a:ext cx="900000" cy="228600"/>
            </a:xfrm>
            <a:prstGeom prst="rect">
              <a:avLst/>
            </a:prstGeom>
            <a:solidFill>
              <a:srgbClr val="6BCABA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4" name="Picture 23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76DAFC0A-8813-42E2-816C-4CBDDD42A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736" y="1500899"/>
              <a:ext cx="616663" cy="559292"/>
            </a:xfrm>
            <a:prstGeom prst="rect">
              <a:avLst/>
            </a:prstGeom>
          </p:spPr>
        </p:pic>
      </p:grpSp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A0711D9C-0F3B-4FC7-8F9B-19329EBF65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278" y="3985540"/>
            <a:ext cx="2511770" cy="26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5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46A28D41D5624386AF43A8B41AC987" ma:contentTypeVersion="12" ma:contentTypeDescription="Create a new document." ma:contentTypeScope="" ma:versionID="d71a1151dfb95647f62f8b68f39ba28d">
  <xsd:schema xmlns:xsd="http://www.w3.org/2001/XMLSchema" xmlns:xs="http://www.w3.org/2001/XMLSchema" xmlns:p="http://schemas.microsoft.com/office/2006/metadata/properties" xmlns:ns3="2cb04b82-1f5a-435d-9c7d-ac37e377bbbf" xmlns:ns4="b7cf2a22-b4fa-4c9f-b8b4-46e335805431" targetNamespace="http://schemas.microsoft.com/office/2006/metadata/properties" ma:root="true" ma:fieldsID="da94bee44ac22e7440bc3311a5496620" ns3:_="" ns4:_="">
    <xsd:import namespace="2cb04b82-1f5a-435d-9c7d-ac37e377bbbf"/>
    <xsd:import namespace="b7cf2a22-b4fa-4c9f-b8b4-46e33580543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04b82-1f5a-435d-9c7d-ac37e377bb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cf2a22-b4fa-4c9f-b8b4-46e33580543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BEA249-22C5-4ECF-8F64-D758B55D4B32}">
  <ds:schemaRefs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2cb04b82-1f5a-435d-9c7d-ac37e377bbbf"/>
    <ds:schemaRef ds:uri="http://schemas.microsoft.com/office/infopath/2007/PartnerControls"/>
    <ds:schemaRef ds:uri="http://schemas.openxmlformats.org/package/2006/metadata/core-properties"/>
    <ds:schemaRef ds:uri="b7cf2a22-b4fa-4c9f-b8b4-46e335805431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27F0D7A-566D-4934-8B95-45C41AC51D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13702B-517C-48FD-88CC-EE65CE7C9A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b04b82-1f5a-435d-9c7d-ac37e377bbbf"/>
    <ds:schemaRef ds:uri="b7cf2a22-b4fa-4c9f-b8b4-46e3358054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3648</TotalTime>
  <Words>679</Words>
  <Application>Microsoft Office PowerPoint</Application>
  <PresentationFormat>Widescreen</PresentationFormat>
  <Paragraphs>128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Helvetica Neue Light</vt:lpstr>
      <vt:lpstr>Wingdings</vt:lpstr>
      <vt:lpstr>Office Theme</vt:lpstr>
      <vt:lpstr>Contracts Advance Bid Clinic  The role of the Bid Director, Bid Manager, Bid Writer, and Bid Coordinator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&amp; Final Questions https://contractsadvance.co.uk/resources/webinars/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Samuel Darragh</dc:creator>
  <cp:lastModifiedBy>Sam Franklin</cp:lastModifiedBy>
  <cp:revision>111</cp:revision>
  <dcterms:created xsi:type="dcterms:W3CDTF">2019-09-10T14:53:50Z</dcterms:created>
  <dcterms:modified xsi:type="dcterms:W3CDTF">2022-01-28T15:06:32Z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0x010100BA46A28D41D5624386AF43A8B41AC987</vt:lpwstr>
  </property>
</Properties>
</file>