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96" r:id="rId6"/>
    <p:sldId id="269" r:id="rId7"/>
    <p:sldId id="273" r:id="rId8"/>
    <p:sldId id="323" r:id="rId9"/>
    <p:sldId id="331" r:id="rId10"/>
    <p:sldId id="333" r:id="rId11"/>
    <p:sldId id="330"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2A4"/>
    <a:srgbClr val="6BCABA"/>
    <a:srgbClr val="888B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snapToGrid="0">
      <p:cViewPr varScale="1">
        <p:scale>
          <a:sx n="86" d="100"/>
          <a:sy n="86" d="100"/>
        </p:scale>
        <p:origin x="67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29041-03F5-4ADA-AF9F-259748646DF9}" type="datetimeFigureOut">
              <a:rPr lang="en-GB" smtClean="0"/>
              <a:t>27/01/2022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AE82E-B24F-4436-8FC7-7D8AB5FC7D42}" type="slidenum">
              <a:rPr lang="en-GB" smtClean="0"/>
              <a:t>‹#›</a:t>
            </a:fld>
            <a:endParaRPr lang="en-GB"/>
          </a:p>
        </p:txBody>
      </p:sp>
    </p:spTree>
    <p:extLst>
      <p:ext uri="{BB962C8B-B14F-4D97-AF65-F5344CB8AC3E}">
        <p14:creationId xmlns:p14="http://schemas.microsoft.com/office/powerpoint/2010/main" val="2271943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66D3-64D3-4147-898D-0506FA2458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32E69B-FDF3-4BB0-AA24-59E1512B1C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B663FB-2CA9-4038-98E1-E96AEC2EB0B5}"/>
              </a:ext>
            </a:extLst>
          </p:cNvPr>
          <p:cNvSpPr>
            <a:spLocks noGrp="1"/>
          </p:cNvSpPr>
          <p:nvPr>
            <p:ph type="dt" sz="half" idx="10"/>
          </p:nvPr>
        </p:nvSpPr>
        <p:spPr/>
        <p:txBody>
          <a:bodyPr/>
          <a:lstStyle>
            <a:lvl1pPr>
              <a:defRPr lang="en-GB" sz="1000" b="1" kern="1200" smtClean="0">
                <a:solidFill>
                  <a:schemeClr val="bg1"/>
                </a:solidFill>
                <a:latin typeface="Helvetica Neue Light"/>
                <a:ea typeface="+mn-ea"/>
                <a:cs typeface="+mn-cs"/>
              </a:defRPr>
            </a:lvl1pPr>
          </a:lstStyle>
          <a:p>
            <a:r>
              <a:rPr lang="en-GB"/>
              <a:t>Wednesday, 25 September 2019</a:t>
            </a:r>
            <a:endParaRPr lang="en-GB" dirty="0"/>
          </a:p>
        </p:txBody>
      </p:sp>
      <p:sp>
        <p:nvSpPr>
          <p:cNvPr id="5" name="Footer Placeholder 4">
            <a:extLst>
              <a:ext uri="{FF2B5EF4-FFF2-40B4-BE49-F238E27FC236}">
                <a16:creationId xmlns:a16="http://schemas.microsoft.com/office/drawing/2014/main" id="{CDEDF723-A0F1-4E56-98C1-68D171B9C84B}"/>
              </a:ext>
            </a:extLst>
          </p:cNvPr>
          <p:cNvSpPr>
            <a:spLocks noGrp="1"/>
          </p:cNvSpPr>
          <p:nvPr>
            <p:ph type="ftr" sz="quarter" idx="11"/>
          </p:nvPr>
        </p:nvSpPr>
        <p:spPr/>
        <p:txBody>
          <a:bodyPr/>
          <a:lstStyle/>
          <a:p>
            <a:r>
              <a:rPr lang="en-GB"/>
              <a:t>Contracts Advance Advisory</a:t>
            </a:r>
          </a:p>
        </p:txBody>
      </p:sp>
      <p:sp>
        <p:nvSpPr>
          <p:cNvPr id="6" name="Slide Number Placeholder 5">
            <a:extLst>
              <a:ext uri="{FF2B5EF4-FFF2-40B4-BE49-F238E27FC236}">
                <a16:creationId xmlns:a16="http://schemas.microsoft.com/office/drawing/2014/main" id="{968A1407-F703-48F3-8865-569083A7BBE7}"/>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154493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F8DA-204B-4EEF-853C-E014888F80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5FEDD1-98D9-40AE-B6D5-F4C1B6B7A6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FB698D-DFAE-4ABA-816D-ECDEBCF66E55}"/>
              </a:ext>
            </a:extLst>
          </p:cNvPr>
          <p:cNvSpPr>
            <a:spLocks noGrp="1"/>
          </p:cNvSpPr>
          <p:nvPr>
            <p:ph type="dt" sz="half" idx="10"/>
          </p:nvPr>
        </p:nvSpPr>
        <p:spPr/>
        <p:txBody>
          <a:bodyPr/>
          <a:lstStyle/>
          <a:p>
            <a:r>
              <a:rPr lang="en-GB"/>
              <a:t>Wednesday, 25 September 2019</a:t>
            </a:r>
          </a:p>
        </p:txBody>
      </p:sp>
      <p:sp>
        <p:nvSpPr>
          <p:cNvPr id="5" name="Footer Placeholder 4">
            <a:extLst>
              <a:ext uri="{FF2B5EF4-FFF2-40B4-BE49-F238E27FC236}">
                <a16:creationId xmlns:a16="http://schemas.microsoft.com/office/drawing/2014/main" id="{1752A396-1ABE-4EA3-88B9-53ADA926D78A}"/>
              </a:ext>
            </a:extLst>
          </p:cNvPr>
          <p:cNvSpPr>
            <a:spLocks noGrp="1"/>
          </p:cNvSpPr>
          <p:nvPr>
            <p:ph type="ftr" sz="quarter" idx="11"/>
          </p:nvPr>
        </p:nvSpPr>
        <p:spPr/>
        <p:txBody>
          <a:bodyPr/>
          <a:lstStyle/>
          <a:p>
            <a:r>
              <a:rPr lang="en-GB"/>
              <a:t>Contracts Advance Advisory</a:t>
            </a:r>
          </a:p>
        </p:txBody>
      </p:sp>
      <p:sp>
        <p:nvSpPr>
          <p:cNvPr id="6" name="Slide Number Placeholder 5">
            <a:extLst>
              <a:ext uri="{FF2B5EF4-FFF2-40B4-BE49-F238E27FC236}">
                <a16:creationId xmlns:a16="http://schemas.microsoft.com/office/drawing/2014/main" id="{E25CFF8B-2513-44AF-BC96-935D1EB21540}"/>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428024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DD1634-14B9-4623-83F2-20ABEEF50A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4F98A2-2DC0-470E-8A60-C40FB1B1D0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F1B518-7AE7-4152-A1A8-4966F30CD1C8}"/>
              </a:ext>
            </a:extLst>
          </p:cNvPr>
          <p:cNvSpPr>
            <a:spLocks noGrp="1"/>
          </p:cNvSpPr>
          <p:nvPr>
            <p:ph type="dt" sz="half" idx="10"/>
          </p:nvPr>
        </p:nvSpPr>
        <p:spPr/>
        <p:txBody>
          <a:bodyPr/>
          <a:lstStyle/>
          <a:p>
            <a:r>
              <a:rPr lang="en-GB"/>
              <a:t>Wednesday, 25 September 2019</a:t>
            </a:r>
          </a:p>
        </p:txBody>
      </p:sp>
      <p:sp>
        <p:nvSpPr>
          <p:cNvPr id="5" name="Footer Placeholder 4">
            <a:extLst>
              <a:ext uri="{FF2B5EF4-FFF2-40B4-BE49-F238E27FC236}">
                <a16:creationId xmlns:a16="http://schemas.microsoft.com/office/drawing/2014/main" id="{F1DC85BE-FFCA-4906-B8CD-C565CF45026D}"/>
              </a:ext>
            </a:extLst>
          </p:cNvPr>
          <p:cNvSpPr>
            <a:spLocks noGrp="1"/>
          </p:cNvSpPr>
          <p:nvPr>
            <p:ph type="ftr" sz="quarter" idx="11"/>
          </p:nvPr>
        </p:nvSpPr>
        <p:spPr/>
        <p:txBody>
          <a:bodyPr/>
          <a:lstStyle/>
          <a:p>
            <a:r>
              <a:rPr lang="en-GB"/>
              <a:t>Contracts Advance Advisory</a:t>
            </a:r>
          </a:p>
        </p:txBody>
      </p:sp>
      <p:sp>
        <p:nvSpPr>
          <p:cNvPr id="6" name="Slide Number Placeholder 5">
            <a:extLst>
              <a:ext uri="{FF2B5EF4-FFF2-40B4-BE49-F238E27FC236}">
                <a16:creationId xmlns:a16="http://schemas.microsoft.com/office/drawing/2014/main" id="{D51D35C8-967E-4779-A152-9621A26C1AEA}"/>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400053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610F-221B-4F99-B20D-DAA4BEEE21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4093AB-FC33-421D-B0B7-4516B127EF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13FC61-1FB2-471A-B14D-795F0EC3AF3E}"/>
              </a:ext>
            </a:extLst>
          </p:cNvPr>
          <p:cNvSpPr>
            <a:spLocks noGrp="1"/>
          </p:cNvSpPr>
          <p:nvPr>
            <p:ph type="dt" sz="half" idx="10"/>
          </p:nvPr>
        </p:nvSpPr>
        <p:spPr/>
        <p:txBody>
          <a:bodyPr/>
          <a:lstStyle/>
          <a:p>
            <a:r>
              <a:rPr lang="en-GB"/>
              <a:t>Wednesday, 25 September 2019</a:t>
            </a:r>
          </a:p>
        </p:txBody>
      </p:sp>
      <p:sp>
        <p:nvSpPr>
          <p:cNvPr id="5" name="Footer Placeholder 4">
            <a:extLst>
              <a:ext uri="{FF2B5EF4-FFF2-40B4-BE49-F238E27FC236}">
                <a16:creationId xmlns:a16="http://schemas.microsoft.com/office/drawing/2014/main" id="{3DC5F162-38C9-4696-874A-4D24AB60FE10}"/>
              </a:ext>
            </a:extLst>
          </p:cNvPr>
          <p:cNvSpPr>
            <a:spLocks noGrp="1"/>
          </p:cNvSpPr>
          <p:nvPr>
            <p:ph type="ftr" sz="quarter" idx="11"/>
          </p:nvPr>
        </p:nvSpPr>
        <p:spPr/>
        <p:txBody>
          <a:bodyPr/>
          <a:lstStyle/>
          <a:p>
            <a:r>
              <a:rPr lang="en-GB"/>
              <a:t>Contracts Advance Advisory</a:t>
            </a:r>
          </a:p>
        </p:txBody>
      </p:sp>
      <p:sp>
        <p:nvSpPr>
          <p:cNvPr id="6" name="Slide Number Placeholder 5">
            <a:extLst>
              <a:ext uri="{FF2B5EF4-FFF2-40B4-BE49-F238E27FC236}">
                <a16:creationId xmlns:a16="http://schemas.microsoft.com/office/drawing/2014/main" id="{7E46E447-324C-496F-9B0B-F98A0EA1C4CE}"/>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29498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2C0E3-D1C9-4868-A89C-1296130A6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2AB29C-558D-4B0F-9E14-3315C7599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B03512-BED3-479C-BBE9-B561F95585DC}"/>
              </a:ext>
            </a:extLst>
          </p:cNvPr>
          <p:cNvSpPr>
            <a:spLocks noGrp="1"/>
          </p:cNvSpPr>
          <p:nvPr>
            <p:ph type="dt" sz="half" idx="10"/>
          </p:nvPr>
        </p:nvSpPr>
        <p:spPr/>
        <p:txBody>
          <a:bodyPr/>
          <a:lstStyle/>
          <a:p>
            <a:r>
              <a:rPr lang="en-GB"/>
              <a:t>Wednesday, 25 September 2019</a:t>
            </a:r>
          </a:p>
        </p:txBody>
      </p:sp>
      <p:sp>
        <p:nvSpPr>
          <p:cNvPr id="5" name="Footer Placeholder 4">
            <a:extLst>
              <a:ext uri="{FF2B5EF4-FFF2-40B4-BE49-F238E27FC236}">
                <a16:creationId xmlns:a16="http://schemas.microsoft.com/office/drawing/2014/main" id="{9A9C0089-16FA-4372-BE08-0D321C446218}"/>
              </a:ext>
            </a:extLst>
          </p:cNvPr>
          <p:cNvSpPr>
            <a:spLocks noGrp="1"/>
          </p:cNvSpPr>
          <p:nvPr>
            <p:ph type="ftr" sz="quarter" idx="11"/>
          </p:nvPr>
        </p:nvSpPr>
        <p:spPr/>
        <p:txBody>
          <a:bodyPr/>
          <a:lstStyle/>
          <a:p>
            <a:r>
              <a:rPr lang="en-GB"/>
              <a:t>Contracts Advance Advisory</a:t>
            </a:r>
          </a:p>
        </p:txBody>
      </p:sp>
      <p:sp>
        <p:nvSpPr>
          <p:cNvPr id="6" name="Slide Number Placeholder 5">
            <a:extLst>
              <a:ext uri="{FF2B5EF4-FFF2-40B4-BE49-F238E27FC236}">
                <a16:creationId xmlns:a16="http://schemas.microsoft.com/office/drawing/2014/main" id="{BF2D8BF5-B0A3-43F0-883C-DD4003F54C84}"/>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93829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5D249-6508-461B-9C92-44FBC570BE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267900-5C7E-4B01-99C1-86844A8D1B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B40595-C932-417B-90E1-241E4F6CA9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9981BF-FE54-4B7E-B010-45BB8A4CDDCC}"/>
              </a:ext>
            </a:extLst>
          </p:cNvPr>
          <p:cNvSpPr>
            <a:spLocks noGrp="1"/>
          </p:cNvSpPr>
          <p:nvPr>
            <p:ph type="dt" sz="half" idx="10"/>
          </p:nvPr>
        </p:nvSpPr>
        <p:spPr/>
        <p:txBody>
          <a:bodyPr/>
          <a:lstStyle/>
          <a:p>
            <a:r>
              <a:rPr lang="en-GB"/>
              <a:t>Wednesday, 25 September 2019</a:t>
            </a:r>
          </a:p>
        </p:txBody>
      </p:sp>
      <p:sp>
        <p:nvSpPr>
          <p:cNvPr id="6" name="Footer Placeholder 5">
            <a:extLst>
              <a:ext uri="{FF2B5EF4-FFF2-40B4-BE49-F238E27FC236}">
                <a16:creationId xmlns:a16="http://schemas.microsoft.com/office/drawing/2014/main" id="{639E8CBB-73A3-4B2C-B32A-7B65AF192EB2}"/>
              </a:ext>
            </a:extLst>
          </p:cNvPr>
          <p:cNvSpPr>
            <a:spLocks noGrp="1"/>
          </p:cNvSpPr>
          <p:nvPr>
            <p:ph type="ftr" sz="quarter" idx="11"/>
          </p:nvPr>
        </p:nvSpPr>
        <p:spPr/>
        <p:txBody>
          <a:bodyPr/>
          <a:lstStyle/>
          <a:p>
            <a:r>
              <a:rPr lang="en-GB"/>
              <a:t>Contracts Advance Advisory</a:t>
            </a:r>
          </a:p>
        </p:txBody>
      </p:sp>
      <p:sp>
        <p:nvSpPr>
          <p:cNvPr id="7" name="Slide Number Placeholder 6">
            <a:extLst>
              <a:ext uri="{FF2B5EF4-FFF2-40B4-BE49-F238E27FC236}">
                <a16:creationId xmlns:a16="http://schemas.microsoft.com/office/drawing/2014/main" id="{98C52560-9D6D-4ACD-BA52-AD91285CE68C}"/>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400586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BB51D-F233-420B-8488-FFCC96B03E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82DDA2-0A6B-4CEF-8678-B86D03E2EE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E0CD58-2433-425C-930E-3EDCB6F49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74B701-7E15-45B9-9670-DB7DF821C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592641-6F62-43F3-A8E3-E1E7E947B4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0E1105-D7B2-449A-A6F6-F72C27E758E3}"/>
              </a:ext>
            </a:extLst>
          </p:cNvPr>
          <p:cNvSpPr>
            <a:spLocks noGrp="1"/>
          </p:cNvSpPr>
          <p:nvPr>
            <p:ph type="dt" sz="half" idx="10"/>
          </p:nvPr>
        </p:nvSpPr>
        <p:spPr/>
        <p:txBody>
          <a:bodyPr/>
          <a:lstStyle/>
          <a:p>
            <a:r>
              <a:rPr lang="en-GB"/>
              <a:t>Wednesday, 25 September 2019</a:t>
            </a:r>
          </a:p>
        </p:txBody>
      </p:sp>
      <p:sp>
        <p:nvSpPr>
          <p:cNvPr id="8" name="Footer Placeholder 7">
            <a:extLst>
              <a:ext uri="{FF2B5EF4-FFF2-40B4-BE49-F238E27FC236}">
                <a16:creationId xmlns:a16="http://schemas.microsoft.com/office/drawing/2014/main" id="{B00332E5-8402-4AB1-8AA8-13FE51326EE8}"/>
              </a:ext>
            </a:extLst>
          </p:cNvPr>
          <p:cNvSpPr>
            <a:spLocks noGrp="1"/>
          </p:cNvSpPr>
          <p:nvPr>
            <p:ph type="ftr" sz="quarter" idx="11"/>
          </p:nvPr>
        </p:nvSpPr>
        <p:spPr/>
        <p:txBody>
          <a:bodyPr/>
          <a:lstStyle/>
          <a:p>
            <a:r>
              <a:rPr lang="en-GB"/>
              <a:t>Contracts Advance Advisory</a:t>
            </a:r>
          </a:p>
        </p:txBody>
      </p:sp>
      <p:sp>
        <p:nvSpPr>
          <p:cNvPr id="9" name="Slide Number Placeholder 8">
            <a:extLst>
              <a:ext uri="{FF2B5EF4-FFF2-40B4-BE49-F238E27FC236}">
                <a16:creationId xmlns:a16="http://schemas.microsoft.com/office/drawing/2014/main" id="{0C5642CF-168E-4312-BCB7-091526B915C6}"/>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66844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F19A9-7454-499A-9075-1FEB3F73B1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181818-D939-4980-81AA-F225E6BC48AA}"/>
              </a:ext>
            </a:extLst>
          </p:cNvPr>
          <p:cNvSpPr>
            <a:spLocks noGrp="1"/>
          </p:cNvSpPr>
          <p:nvPr>
            <p:ph type="dt" sz="half" idx="10"/>
          </p:nvPr>
        </p:nvSpPr>
        <p:spPr/>
        <p:txBody>
          <a:bodyPr/>
          <a:lstStyle/>
          <a:p>
            <a:r>
              <a:rPr lang="en-GB"/>
              <a:t>Wednesday, 25 September 2019</a:t>
            </a:r>
          </a:p>
        </p:txBody>
      </p:sp>
      <p:sp>
        <p:nvSpPr>
          <p:cNvPr id="4" name="Footer Placeholder 3">
            <a:extLst>
              <a:ext uri="{FF2B5EF4-FFF2-40B4-BE49-F238E27FC236}">
                <a16:creationId xmlns:a16="http://schemas.microsoft.com/office/drawing/2014/main" id="{20C686CF-ECF8-4C50-8436-E12112AA8768}"/>
              </a:ext>
            </a:extLst>
          </p:cNvPr>
          <p:cNvSpPr>
            <a:spLocks noGrp="1"/>
          </p:cNvSpPr>
          <p:nvPr>
            <p:ph type="ftr" sz="quarter" idx="11"/>
          </p:nvPr>
        </p:nvSpPr>
        <p:spPr/>
        <p:txBody>
          <a:bodyPr/>
          <a:lstStyle/>
          <a:p>
            <a:r>
              <a:rPr lang="en-GB"/>
              <a:t>Contracts Advance Advisory</a:t>
            </a:r>
          </a:p>
        </p:txBody>
      </p:sp>
      <p:sp>
        <p:nvSpPr>
          <p:cNvPr id="5" name="Slide Number Placeholder 4">
            <a:extLst>
              <a:ext uri="{FF2B5EF4-FFF2-40B4-BE49-F238E27FC236}">
                <a16:creationId xmlns:a16="http://schemas.microsoft.com/office/drawing/2014/main" id="{B43A5311-2767-43CA-87D2-F5345DC2961D}"/>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39087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ABF21D-97DA-432E-9A51-9BD75B558C97}"/>
              </a:ext>
            </a:extLst>
          </p:cNvPr>
          <p:cNvSpPr>
            <a:spLocks noGrp="1"/>
          </p:cNvSpPr>
          <p:nvPr>
            <p:ph type="dt" sz="half" idx="10"/>
          </p:nvPr>
        </p:nvSpPr>
        <p:spPr/>
        <p:txBody>
          <a:bodyPr/>
          <a:lstStyle/>
          <a:p>
            <a:r>
              <a:rPr lang="en-GB"/>
              <a:t>Wednesday, 25 September 2019</a:t>
            </a:r>
          </a:p>
        </p:txBody>
      </p:sp>
      <p:sp>
        <p:nvSpPr>
          <p:cNvPr id="3" name="Footer Placeholder 2">
            <a:extLst>
              <a:ext uri="{FF2B5EF4-FFF2-40B4-BE49-F238E27FC236}">
                <a16:creationId xmlns:a16="http://schemas.microsoft.com/office/drawing/2014/main" id="{84764F3A-CA89-4079-8106-56F3EFECECAB}"/>
              </a:ext>
            </a:extLst>
          </p:cNvPr>
          <p:cNvSpPr>
            <a:spLocks noGrp="1"/>
          </p:cNvSpPr>
          <p:nvPr>
            <p:ph type="ftr" sz="quarter" idx="11"/>
          </p:nvPr>
        </p:nvSpPr>
        <p:spPr/>
        <p:txBody>
          <a:bodyPr/>
          <a:lstStyle/>
          <a:p>
            <a:r>
              <a:rPr lang="en-GB"/>
              <a:t>Contracts Advance Advisory</a:t>
            </a:r>
          </a:p>
        </p:txBody>
      </p:sp>
      <p:sp>
        <p:nvSpPr>
          <p:cNvPr id="4" name="Slide Number Placeholder 3">
            <a:extLst>
              <a:ext uri="{FF2B5EF4-FFF2-40B4-BE49-F238E27FC236}">
                <a16:creationId xmlns:a16="http://schemas.microsoft.com/office/drawing/2014/main" id="{ED4209F5-CFB3-48E1-A2B1-A9E86562D355}"/>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74648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3D27-FC4E-446C-BFFD-71DA52024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2AA392-4A81-4D96-972D-3AEAECA42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F88B09-2DBF-4145-819C-AF1E2D020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0A4F2-6FF7-4200-989A-A8115A9C8B5A}"/>
              </a:ext>
            </a:extLst>
          </p:cNvPr>
          <p:cNvSpPr>
            <a:spLocks noGrp="1"/>
          </p:cNvSpPr>
          <p:nvPr>
            <p:ph type="dt" sz="half" idx="10"/>
          </p:nvPr>
        </p:nvSpPr>
        <p:spPr/>
        <p:txBody>
          <a:bodyPr/>
          <a:lstStyle/>
          <a:p>
            <a:r>
              <a:rPr lang="en-GB"/>
              <a:t>Wednesday, 25 September 2019</a:t>
            </a:r>
          </a:p>
        </p:txBody>
      </p:sp>
      <p:sp>
        <p:nvSpPr>
          <p:cNvPr id="6" name="Footer Placeholder 5">
            <a:extLst>
              <a:ext uri="{FF2B5EF4-FFF2-40B4-BE49-F238E27FC236}">
                <a16:creationId xmlns:a16="http://schemas.microsoft.com/office/drawing/2014/main" id="{1D558DA7-5A04-4598-A991-FA18CC95BC12}"/>
              </a:ext>
            </a:extLst>
          </p:cNvPr>
          <p:cNvSpPr>
            <a:spLocks noGrp="1"/>
          </p:cNvSpPr>
          <p:nvPr>
            <p:ph type="ftr" sz="quarter" idx="11"/>
          </p:nvPr>
        </p:nvSpPr>
        <p:spPr/>
        <p:txBody>
          <a:bodyPr/>
          <a:lstStyle/>
          <a:p>
            <a:r>
              <a:rPr lang="en-GB"/>
              <a:t>Contracts Advance Advisory</a:t>
            </a:r>
          </a:p>
        </p:txBody>
      </p:sp>
      <p:sp>
        <p:nvSpPr>
          <p:cNvPr id="7" name="Slide Number Placeholder 6">
            <a:extLst>
              <a:ext uri="{FF2B5EF4-FFF2-40B4-BE49-F238E27FC236}">
                <a16:creationId xmlns:a16="http://schemas.microsoft.com/office/drawing/2014/main" id="{C9DFD2FB-9D46-403D-A645-9069C45F7CBB}"/>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326878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967C-1BF6-4A34-A02B-A0770CAA6C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EE62208-9C9F-4EB9-8426-4DB24593D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30138C-1FEB-4558-A5A1-9D1675C2F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DB7E5-62B4-48B9-A260-8592600DAFFA}"/>
              </a:ext>
            </a:extLst>
          </p:cNvPr>
          <p:cNvSpPr>
            <a:spLocks noGrp="1"/>
          </p:cNvSpPr>
          <p:nvPr>
            <p:ph type="dt" sz="half" idx="10"/>
          </p:nvPr>
        </p:nvSpPr>
        <p:spPr/>
        <p:txBody>
          <a:bodyPr/>
          <a:lstStyle/>
          <a:p>
            <a:r>
              <a:rPr lang="en-GB"/>
              <a:t>Wednesday, 25 September 2019</a:t>
            </a:r>
          </a:p>
        </p:txBody>
      </p:sp>
      <p:sp>
        <p:nvSpPr>
          <p:cNvPr id="6" name="Footer Placeholder 5">
            <a:extLst>
              <a:ext uri="{FF2B5EF4-FFF2-40B4-BE49-F238E27FC236}">
                <a16:creationId xmlns:a16="http://schemas.microsoft.com/office/drawing/2014/main" id="{C45DE216-BFBD-4934-8F4E-C2B612E61B1F}"/>
              </a:ext>
            </a:extLst>
          </p:cNvPr>
          <p:cNvSpPr>
            <a:spLocks noGrp="1"/>
          </p:cNvSpPr>
          <p:nvPr>
            <p:ph type="ftr" sz="quarter" idx="11"/>
          </p:nvPr>
        </p:nvSpPr>
        <p:spPr/>
        <p:txBody>
          <a:bodyPr/>
          <a:lstStyle/>
          <a:p>
            <a:r>
              <a:rPr lang="en-GB"/>
              <a:t>Contracts Advance Advisory</a:t>
            </a:r>
          </a:p>
        </p:txBody>
      </p:sp>
      <p:sp>
        <p:nvSpPr>
          <p:cNvPr id="7" name="Slide Number Placeholder 6">
            <a:extLst>
              <a:ext uri="{FF2B5EF4-FFF2-40B4-BE49-F238E27FC236}">
                <a16:creationId xmlns:a16="http://schemas.microsoft.com/office/drawing/2014/main" id="{7DFBC9AA-4D71-4938-B2F7-B1828C3464C7}"/>
              </a:ext>
            </a:extLst>
          </p:cNvPr>
          <p:cNvSpPr>
            <a:spLocks noGrp="1"/>
          </p:cNvSpPr>
          <p:nvPr>
            <p:ph type="sldNum" sz="quarter" idx="12"/>
          </p:nvPr>
        </p:nvSpPr>
        <p:spPr/>
        <p:txBody>
          <a:bodyPr/>
          <a:lstStyle/>
          <a:p>
            <a:fld id="{6ECE3AFE-163E-4C8F-BE1B-1D40E6FAB21E}" type="slidenum">
              <a:rPr lang="en-GB" smtClean="0"/>
              <a:t>‹#›</a:t>
            </a:fld>
            <a:endParaRPr lang="en-GB"/>
          </a:p>
        </p:txBody>
      </p:sp>
    </p:spTree>
    <p:extLst>
      <p:ext uri="{BB962C8B-B14F-4D97-AF65-F5344CB8AC3E}">
        <p14:creationId xmlns:p14="http://schemas.microsoft.com/office/powerpoint/2010/main" val="255361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A picture containing LEGO, toy&#10;&#10;Description automatically generated">
            <a:extLst>
              <a:ext uri="{FF2B5EF4-FFF2-40B4-BE49-F238E27FC236}">
                <a16:creationId xmlns:a16="http://schemas.microsoft.com/office/drawing/2014/main" id="{F14D5D35-F72E-44FF-BA38-D0E5346995F5}"/>
              </a:ext>
            </a:extLst>
          </p:cNvPr>
          <p:cNvPicPr/>
          <p:nvPr userDrawn="1"/>
        </p:nvPicPr>
        <p:blipFill rotWithShape="1">
          <a:blip r:embed="rId13" cstate="print">
            <a:lum bright="70000" contrast="-70000"/>
            <a:extLst>
              <a:ext uri="{28A0092B-C50C-407E-A947-70E740481C1C}">
                <a14:useLocalDpi xmlns:a14="http://schemas.microsoft.com/office/drawing/2010/main" val="0"/>
              </a:ext>
            </a:extLst>
          </a:blip>
          <a:srcRect l="50000" b="44442"/>
          <a:stretch/>
        </p:blipFill>
        <p:spPr>
          <a:xfrm>
            <a:off x="-1" y="3970020"/>
            <a:ext cx="2865755" cy="2887980"/>
          </a:xfrm>
          <a:prstGeom prst="rect">
            <a:avLst/>
          </a:prstGeom>
        </p:spPr>
      </p:pic>
      <p:pic>
        <p:nvPicPr>
          <p:cNvPr id="11" name="Picture 10" descr="A picture containing LEGO, toy&#10;&#10;Description automatically generated">
            <a:extLst>
              <a:ext uri="{FF2B5EF4-FFF2-40B4-BE49-F238E27FC236}">
                <a16:creationId xmlns:a16="http://schemas.microsoft.com/office/drawing/2014/main" id="{BE52708C-641C-49AF-99A7-0356BD0AC920}"/>
              </a:ext>
            </a:extLst>
          </p:cNvPr>
          <p:cNvPicPr/>
          <p:nvPr userDrawn="1"/>
        </p:nvPicPr>
        <p:blipFill rotWithShape="1">
          <a:blip r:embed="rId13" cstate="print">
            <a:lum bright="70000" contrast="-70000"/>
            <a:extLst>
              <a:ext uri="{28A0092B-C50C-407E-A947-70E740481C1C}">
                <a14:useLocalDpi xmlns:a14="http://schemas.microsoft.com/office/drawing/2010/main" val="0"/>
              </a:ext>
            </a:extLst>
          </a:blip>
          <a:srcRect t="43312" r="50000"/>
          <a:stretch/>
        </p:blipFill>
        <p:spPr>
          <a:xfrm>
            <a:off x="9326244" y="-3175"/>
            <a:ext cx="2865756" cy="2946716"/>
          </a:xfrm>
          <a:prstGeom prst="rect">
            <a:avLst/>
          </a:prstGeom>
        </p:spPr>
      </p:pic>
      <p:sp>
        <p:nvSpPr>
          <p:cNvPr id="7" name="Rectangle 6">
            <a:extLst>
              <a:ext uri="{FF2B5EF4-FFF2-40B4-BE49-F238E27FC236}">
                <a16:creationId xmlns:a16="http://schemas.microsoft.com/office/drawing/2014/main" id="{125036FE-B899-4008-998F-613D460D84A4}"/>
              </a:ext>
            </a:extLst>
          </p:cNvPr>
          <p:cNvSpPr/>
          <p:nvPr userDrawn="1"/>
        </p:nvSpPr>
        <p:spPr>
          <a:xfrm>
            <a:off x="0" y="6519573"/>
            <a:ext cx="12192000" cy="347661"/>
          </a:xfrm>
          <a:prstGeom prst="rect">
            <a:avLst/>
          </a:prstGeom>
          <a:solidFill>
            <a:srgbClr val="888B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6052F243-683C-4B9C-BDA6-2D2BAF6D3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916B26-1A59-4701-B908-7C8938D2A5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41A24A-A173-428C-874C-04BC9CDE468B}"/>
              </a:ext>
            </a:extLst>
          </p:cNvPr>
          <p:cNvSpPr>
            <a:spLocks noGrp="1"/>
          </p:cNvSpPr>
          <p:nvPr>
            <p:ph type="dt" sz="half" idx="2"/>
          </p:nvPr>
        </p:nvSpPr>
        <p:spPr>
          <a:xfrm>
            <a:off x="838200" y="6569075"/>
            <a:ext cx="2743200" cy="228600"/>
          </a:xfrm>
          <a:prstGeom prst="rect">
            <a:avLst/>
          </a:prstGeom>
        </p:spPr>
        <p:txBody>
          <a:bodyPr vert="horz" lIns="91440" tIns="45720" rIns="91440" bIns="45720" rtlCol="0" anchor="ctr"/>
          <a:lstStyle>
            <a:lvl1pPr algn="l">
              <a:defRPr lang="en-GB" sz="1000" b="1" kern="1200" smtClean="0">
                <a:solidFill>
                  <a:schemeClr val="bg1"/>
                </a:solidFill>
                <a:latin typeface="Helvetica Neue Light"/>
                <a:ea typeface="+mn-ea"/>
                <a:cs typeface="+mn-cs"/>
              </a:defRPr>
            </a:lvl1pPr>
          </a:lstStyle>
          <a:p>
            <a:r>
              <a:rPr lang="en-GB"/>
              <a:t>Wednesday, 25 September 2019</a:t>
            </a:r>
            <a:endParaRPr lang="en-GB" dirty="0"/>
          </a:p>
        </p:txBody>
      </p:sp>
      <p:sp>
        <p:nvSpPr>
          <p:cNvPr id="5" name="Footer Placeholder 4">
            <a:extLst>
              <a:ext uri="{FF2B5EF4-FFF2-40B4-BE49-F238E27FC236}">
                <a16:creationId xmlns:a16="http://schemas.microsoft.com/office/drawing/2014/main" id="{105CE7B8-2D7D-4DD6-A1D3-FB035834F8D0}"/>
              </a:ext>
            </a:extLst>
          </p:cNvPr>
          <p:cNvSpPr>
            <a:spLocks noGrp="1"/>
          </p:cNvSpPr>
          <p:nvPr>
            <p:ph type="ftr" sz="quarter" idx="3"/>
          </p:nvPr>
        </p:nvSpPr>
        <p:spPr>
          <a:xfrm>
            <a:off x="4038600" y="6569075"/>
            <a:ext cx="4114800" cy="228600"/>
          </a:xfrm>
          <a:prstGeom prst="rect">
            <a:avLst/>
          </a:prstGeom>
        </p:spPr>
        <p:txBody>
          <a:bodyPr vert="horz" lIns="91440" tIns="45720" rIns="91440" bIns="45720" rtlCol="0" anchor="ctr"/>
          <a:lstStyle>
            <a:lvl1pPr algn="ctr">
              <a:defRPr lang="en-GB" sz="1000" b="1" kern="1200" dirty="0" smtClean="0">
                <a:solidFill>
                  <a:schemeClr val="bg1"/>
                </a:solidFill>
                <a:latin typeface="Helvetica Neue Light"/>
                <a:ea typeface="+mn-ea"/>
                <a:cs typeface="+mn-cs"/>
              </a:defRPr>
            </a:lvl1pPr>
          </a:lstStyle>
          <a:p>
            <a:r>
              <a:rPr lang="en-GB" dirty="0"/>
              <a:t>Contracts Advance Advisory</a:t>
            </a:r>
          </a:p>
        </p:txBody>
      </p:sp>
      <p:sp>
        <p:nvSpPr>
          <p:cNvPr id="6" name="Slide Number Placeholder 5">
            <a:extLst>
              <a:ext uri="{FF2B5EF4-FFF2-40B4-BE49-F238E27FC236}">
                <a16:creationId xmlns:a16="http://schemas.microsoft.com/office/drawing/2014/main" id="{889AFFC7-8910-43EB-B154-B2A9D55BA4CC}"/>
              </a:ext>
            </a:extLst>
          </p:cNvPr>
          <p:cNvSpPr>
            <a:spLocks noGrp="1"/>
          </p:cNvSpPr>
          <p:nvPr>
            <p:ph type="sldNum" sz="quarter" idx="4"/>
          </p:nvPr>
        </p:nvSpPr>
        <p:spPr>
          <a:xfrm>
            <a:off x="8610600" y="6569075"/>
            <a:ext cx="2743200" cy="228600"/>
          </a:xfrm>
          <a:prstGeom prst="rect">
            <a:avLst/>
          </a:prstGeom>
        </p:spPr>
        <p:txBody>
          <a:bodyPr vert="horz" lIns="91440" tIns="45720" rIns="91440" bIns="45720" rtlCol="0" anchor="ctr"/>
          <a:lstStyle>
            <a:lvl1pPr algn="r">
              <a:defRPr lang="en-GB" sz="1000" b="1" kern="1200" smtClean="0">
                <a:solidFill>
                  <a:schemeClr val="bg1"/>
                </a:solidFill>
                <a:latin typeface="Helvetica Neue Light"/>
                <a:ea typeface="+mn-ea"/>
                <a:cs typeface="+mn-cs"/>
              </a:defRPr>
            </a:lvl1pPr>
          </a:lstStyle>
          <a:p>
            <a:fld id="{6ECE3AFE-163E-4C8F-BE1B-1D40E6FAB21E}" type="slidenum">
              <a:rPr lang="en-GB" smtClean="0"/>
              <a:pPr/>
              <a:t>‹#›</a:t>
            </a:fld>
            <a:endParaRPr lang="en-GB" dirty="0"/>
          </a:p>
        </p:txBody>
      </p:sp>
      <p:sp>
        <p:nvSpPr>
          <p:cNvPr id="9" name="Rectangle 8">
            <a:extLst>
              <a:ext uri="{FF2B5EF4-FFF2-40B4-BE49-F238E27FC236}">
                <a16:creationId xmlns:a16="http://schemas.microsoft.com/office/drawing/2014/main" id="{EDDE043A-EF7A-4AFA-9083-F2600827C234}"/>
              </a:ext>
            </a:extLst>
          </p:cNvPr>
          <p:cNvSpPr/>
          <p:nvPr userDrawn="1"/>
        </p:nvSpPr>
        <p:spPr>
          <a:xfrm>
            <a:off x="0" y="-3175"/>
            <a:ext cx="12192000" cy="347661"/>
          </a:xfrm>
          <a:prstGeom prst="rect">
            <a:avLst/>
          </a:prstGeom>
          <a:solidFill>
            <a:srgbClr val="6B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C7E0F574-B0C0-453C-86A2-88C22FE3F66F}"/>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5246269" y="337470"/>
            <a:ext cx="1699462" cy="333374"/>
          </a:xfrm>
          <a:prstGeom prst="rect">
            <a:avLst/>
          </a:prstGeom>
        </p:spPr>
      </p:pic>
    </p:spTree>
    <p:extLst>
      <p:ext uri="{BB962C8B-B14F-4D97-AF65-F5344CB8AC3E}">
        <p14:creationId xmlns:p14="http://schemas.microsoft.com/office/powerpoint/2010/main" val="3846826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4FFF014-7A21-4A6D-83C1-2F9DD56C3669}"/>
              </a:ext>
            </a:extLst>
          </p:cNvPr>
          <p:cNvSpPr>
            <a:spLocks noGrp="1"/>
          </p:cNvSpPr>
          <p:nvPr>
            <p:ph type="ctrTitle"/>
          </p:nvPr>
        </p:nvSpPr>
        <p:spPr>
          <a:xfrm>
            <a:off x="838200" y="1457326"/>
            <a:ext cx="10515600" cy="1650222"/>
          </a:xfrm>
        </p:spPr>
        <p:txBody>
          <a:bodyPr>
            <a:normAutofit fontScale="90000"/>
          </a:bodyPr>
          <a:lstStyle/>
          <a:p>
            <a:br>
              <a:rPr lang="en-GB" sz="3600" b="1" dirty="0">
                <a:solidFill>
                  <a:srgbClr val="EE82A4"/>
                </a:solidFill>
                <a:latin typeface="Helvetica Neue Light"/>
                <a:ea typeface="+mn-ea"/>
                <a:cs typeface="Calibri" panose="020F0502020204030204" pitchFamily="34" charset="0"/>
              </a:rPr>
            </a:br>
            <a:br>
              <a:rPr lang="en-GB" sz="3600" b="1" dirty="0">
                <a:solidFill>
                  <a:srgbClr val="EE82A4"/>
                </a:solidFill>
                <a:latin typeface="Helvetica Neue Light"/>
                <a:ea typeface="+mn-ea"/>
                <a:cs typeface="Calibri" panose="020F0502020204030204" pitchFamily="34" charset="0"/>
              </a:rPr>
            </a:br>
            <a:r>
              <a:rPr lang="en-GB" sz="3600" dirty="0">
                <a:solidFill>
                  <a:srgbClr val="6BCABA"/>
                </a:solidFill>
                <a:latin typeface="Helvetica Neue Light"/>
                <a:ea typeface="+mn-ea"/>
                <a:cs typeface="+mn-cs"/>
              </a:rPr>
              <a:t>Contracts Advance Bid Clinic</a:t>
            </a:r>
            <a:br>
              <a:rPr lang="en-GB" sz="3600" dirty="0">
                <a:solidFill>
                  <a:srgbClr val="6BCABA"/>
                </a:solidFill>
                <a:latin typeface="Helvetica Neue Light"/>
                <a:ea typeface="+mn-ea"/>
                <a:cs typeface="+mn-cs"/>
              </a:rPr>
            </a:br>
            <a:br>
              <a:rPr lang="en-GB" sz="3600" dirty="0">
                <a:solidFill>
                  <a:srgbClr val="6BCABA"/>
                </a:solidFill>
                <a:latin typeface="Helvetica Neue Light"/>
                <a:ea typeface="+mn-ea"/>
                <a:cs typeface="+mn-cs"/>
              </a:rPr>
            </a:br>
            <a:r>
              <a:rPr lang="en-GB" sz="3600" b="1" dirty="0">
                <a:solidFill>
                  <a:srgbClr val="EE82A4"/>
                </a:solidFill>
                <a:latin typeface="Helvetica Neue Light"/>
                <a:ea typeface="+mn-ea"/>
                <a:cs typeface="Calibri" panose="020F0502020204030204" pitchFamily="34" charset="0"/>
              </a:rPr>
              <a:t>H</a:t>
            </a:r>
            <a:r>
              <a:rPr lang="en-GB" sz="3600" b="1" dirty="0">
                <a:solidFill>
                  <a:srgbClr val="EE82A4"/>
                </a:solidFill>
                <a:effectLst/>
                <a:latin typeface="Helvetica Neue Light"/>
                <a:ea typeface="Calibri" panose="020F0502020204030204" pitchFamily="34" charset="0"/>
                <a:cs typeface="Calibri" panose="020F0502020204030204" pitchFamily="34" charset="0"/>
              </a:rPr>
              <a:t>ow you can use the CA software to maximise Pre-bid Activity – Freedom of Information (FOI’s)</a:t>
            </a:r>
            <a:br>
              <a:rPr lang="en-GB" sz="3600" dirty="0">
                <a:solidFill>
                  <a:srgbClr val="6BCABA"/>
                </a:solidFill>
                <a:latin typeface="Helvetica Neue Light"/>
                <a:ea typeface="+mn-ea"/>
                <a:cs typeface="+mn-cs"/>
              </a:rPr>
            </a:br>
            <a:endParaRPr lang="en-GB" sz="4400" b="1" dirty="0">
              <a:solidFill>
                <a:srgbClr val="EE82A4"/>
              </a:solidFill>
              <a:latin typeface="Helvetica Neue Light"/>
              <a:ea typeface="+mn-ea"/>
              <a:cs typeface="+mn-cs"/>
            </a:endParaRPr>
          </a:p>
        </p:txBody>
      </p:sp>
      <p:sp>
        <p:nvSpPr>
          <p:cNvPr id="9" name="Footer Placeholder 8">
            <a:extLst>
              <a:ext uri="{FF2B5EF4-FFF2-40B4-BE49-F238E27FC236}">
                <a16:creationId xmlns:a16="http://schemas.microsoft.com/office/drawing/2014/main" id="{397E71A9-28EC-4747-8A5E-29F41AA61280}"/>
              </a:ext>
            </a:extLst>
          </p:cNvPr>
          <p:cNvSpPr>
            <a:spLocks noGrp="1"/>
          </p:cNvSpPr>
          <p:nvPr>
            <p:ph type="ftr" sz="quarter" idx="11"/>
          </p:nvPr>
        </p:nvSpPr>
        <p:spPr/>
        <p:txBody>
          <a:bodyPr/>
          <a:lstStyle/>
          <a:p>
            <a:r>
              <a:rPr lang="en-GB" dirty="0">
                <a:latin typeface="Helvetica Neue Light"/>
              </a:rPr>
              <a:t>Contracts</a:t>
            </a:r>
            <a:r>
              <a:rPr lang="en-GB" dirty="0"/>
              <a:t> </a:t>
            </a:r>
            <a:r>
              <a:rPr lang="en-GB" dirty="0">
                <a:latin typeface="Helvetica Neue Light"/>
              </a:rPr>
              <a:t>Advance</a:t>
            </a:r>
          </a:p>
        </p:txBody>
      </p:sp>
      <p:pic>
        <p:nvPicPr>
          <p:cNvPr id="7" name="Picture 6" descr="A picture containing toy, room&#10;&#10;Description automatically generated">
            <a:extLst>
              <a:ext uri="{FF2B5EF4-FFF2-40B4-BE49-F238E27FC236}">
                <a16:creationId xmlns:a16="http://schemas.microsoft.com/office/drawing/2014/main" id="{2B1936F9-8EDE-4502-BB4C-9E920F2497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8803" y="2691938"/>
            <a:ext cx="2274394" cy="2062795"/>
          </a:xfrm>
          <a:prstGeom prst="rect">
            <a:avLst/>
          </a:prstGeom>
        </p:spPr>
      </p:pic>
      <p:sp>
        <p:nvSpPr>
          <p:cNvPr id="15" name="Subtitle 14">
            <a:extLst>
              <a:ext uri="{FF2B5EF4-FFF2-40B4-BE49-F238E27FC236}">
                <a16:creationId xmlns:a16="http://schemas.microsoft.com/office/drawing/2014/main" id="{3F4FB0B0-69EA-48F7-AB5C-49E2D5685E27}"/>
              </a:ext>
            </a:extLst>
          </p:cNvPr>
          <p:cNvSpPr>
            <a:spLocks noGrp="1"/>
          </p:cNvSpPr>
          <p:nvPr>
            <p:ph type="subTitle" idx="1"/>
          </p:nvPr>
        </p:nvSpPr>
        <p:spPr>
          <a:xfrm>
            <a:off x="1524000" y="4948723"/>
            <a:ext cx="9144000" cy="1365557"/>
          </a:xfrm>
        </p:spPr>
        <p:txBody>
          <a:bodyPr anchor="ctr">
            <a:normAutofit fontScale="40000" lnSpcReduction="20000"/>
          </a:bodyPr>
          <a:lstStyle/>
          <a:p>
            <a:endParaRPr lang="en-GB" dirty="0"/>
          </a:p>
          <a:p>
            <a:r>
              <a:rPr lang="en-GB" sz="6000" dirty="0">
                <a:solidFill>
                  <a:srgbClr val="6BCABA"/>
                </a:solidFill>
                <a:latin typeface="Helvetica Neue Light"/>
              </a:rPr>
              <a:t>Craig Millhouse, Lee Hasell, and Duncan Kingshott</a:t>
            </a:r>
          </a:p>
          <a:p>
            <a:endParaRPr lang="en-GB" sz="7000" dirty="0">
              <a:latin typeface="+mj-lt"/>
              <a:ea typeface="+mj-ea"/>
              <a:cs typeface="+mj-cs"/>
            </a:endParaRPr>
          </a:p>
          <a:p>
            <a:r>
              <a:rPr lang="en-GB" sz="4000" dirty="0">
                <a:solidFill>
                  <a:srgbClr val="EE82A4"/>
                </a:solidFill>
                <a:latin typeface="Helvetica Neue Light"/>
              </a:rPr>
              <a:t>Thursday 2</a:t>
            </a:r>
            <a:r>
              <a:rPr lang="en-GB" sz="4000" baseline="30000" dirty="0">
                <a:solidFill>
                  <a:srgbClr val="EE82A4"/>
                </a:solidFill>
                <a:latin typeface="Helvetica Neue Light"/>
              </a:rPr>
              <a:t>nd</a:t>
            </a:r>
            <a:r>
              <a:rPr lang="en-GB" sz="4000" dirty="0">
                <a:solidFill>
                  <a:srgbClr val="EE82A4"/>
                </a:solidFill>
                <a:latin typeface="Helvetica Neue Light"/>
              </a:rPr>
              <a:t> December 2021</a:t>
            </a:r>
          </a:p>
          <a:p>
            <a:endParaRPr lang="en-GB" dirty="0"/>
          </a:p>
        </p:txBody>
      </p:sp>
      <p:sp>
        <p:nvSpPr>
          <p:cNvPr id="8" name="Slide Number Placeholder 5">
            <a:extLst>
              <a:ext uri="{FF2B5EF4-FFF2-40B4-BE49-F238E27FC236}">
                <a16:creationId xmlns:a16="http://schemas.microsoft.com/office/drawing/2014/main" id="{0A2383BE-D4AD-4826-B65F-FA230955878C}"/>
              </a:ext>
            </a:extLst>
          </p:cNvPr>
          <p:cNvSpPr>
            <a:spLocks noGrp="1"/>
          </p:cNvSpPr>
          <p:nvPr>
            <p:ph type="sldNum" sz="quarter" idx="12"/>
          </p:nvPr>
        </p:nvSpPr>
        <p:spPr>
          <a:xfrm>
            <a:off x="8610600" y="6569075"/>
            <a:ext cx="2743200" cy="228600"/>
          </a:xfrm>
        </p:spPr>
        <p:txBody>
          <a:bodyPr/>
          <a:lstStyle/>
          <a:p>
            <a:fld id="{6ECE3AFE-163E-4C8F-BE1B-1D40E6FAB21E}" type="slidenum">
              <a:rPr lang="en-GB" smtClean="0"/>
              <a:t>1</a:t>
            </a:fld>
            <a:endParaRPr lang="en-GB" dirty="0"/>
          </a:p>
        </p:txBody>
      </p:sp>
      <p:sp>
        <p:nvSpPr>
          <p:cNvPr id="10" name="Date Placeholder 7">
            <a:extLst>
              <a:ext uri="{FF2B5EF4-FFF2-40B4-BE49-F238E27FC236}">
                <a16:creationId xmlns:a16="http://schemas.microsoft.com/office/drawing/2014/main" id="{C0540339-1A32-4C30-B500-27D30E8E6B8D}"/>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25333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DF08D5-D412-4E2D-AABD-799993C8CDD6}"/>
              </a:ext>
            </a:extLst>
          </p:cNvPr>
          <p:cNvSpPr>
            <a:spLocks noGrp="1"/>
          </p:cNvSpPr>
          <p:nvPr>
            <p:ph type="sldNum" sz="quarter" idx="12"/>
          </p:nvPr>
        </p:nvSpPr>
        <p:spPr/>
        <p:txBody>
          <a:bodyPr/>
          <a:lstStyle/>
          <a:p>
            <a:fld id="{6ECE3AFE-163E-4C8F-BE1B-1D40E6FAB21E}" type="slidenum">
              <a:rPr lang="en-GB" smtClean="0"/>
              <a:t>2</a:t>
            </a:fld>
            <a:endParaRPr lang="en-GB" dirty="0"/>
          </a:p>
        </p:txBody>
      </p:sp>
      <p:grpSp>
        <p:nvGrpSpPr>
          <p:cNvPr id="27" name="Group 26">
            <a:extLst>
              <a:ext uri="{FF2B5EF4-FFF2-40B4-BE49-F238E27FC236}">
                <a16:creationId xmlns:a16="http://schemas.microsoft.com/office/drawing/2014/main" id="{A94D3D1E-40EE-4A8E-A9B7-93D711EE8DCA}"/>
              </a:ext>
            </a:extLst>
          </p:cNvPr>
          <p:cNvGrpSpPr/>
          <p:nvPr/>
        </p:nvGrpSpPr>
        <p:grpSpPr>
          <a:xfrm>
            <a:off x="0" y="1620574"/>
            <a:ext cx="1295399" cy="559292"/>
            <a:chOff x="0" y="1500899"/>
            <a:chExt cx="1295399" cy="559292"/>
          </a:xfrm>
        </p:grpSpPr>
        <p:sp>
          <p:nvSpPr>
            <p:cNvPr id="7" name="Rectangle 6">
              <a:extLst>
                <a:ext uri="{FF2B5EF4-FFF2-40B4-BE49-F238E27FC236}">
                  <a16:creationId xmlns:a16="http://schemas.microsoft.com/office/drawing/2014/main" id="{D8316EBA-8DAE-485E-984D-0B24FC269EC4}"/>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descr="A picture containing LEGO, toy&#10;&#10;Description automatically generated">
              <a:extLst>
                <a:ext uri="{FF2B5EF4-FFF2-40B4-BE49-F238E27FC236}">
                  <a16:creationId xmlns:a16="http://schemas.microsoft.com/office/drawing/2014/main" id="{7CF920AD-1FA1-40A2-A8E2-50D9E837A5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34" name="TextBox 33">
            <a:extLst>
              <a:ext uri="{FF2B5EF4-FFF2-40B4-BE49-F238E27FC236}">
                <a16:creationId xmlns:a16="http://schemas.microsoft.com/office/drawing/2014/main" id="{DA3C8A8A-71D0-4C92-B8D9-0CF014288FAF}"/>
              </a:ext>
            </a:extLst>
          </p:cNvPr>
          <p:cNvSpPr txBox="1"/>
          <p:nvPr/>
        </p:nvSpPr>
        <p:spPr>
          <a:xfrm>
            <a:off x="1295399" y="1669388"/>
            <a:ext cx="6591301" cy="461665"/>
          </a:xfrm>
          <a:prstGeom prst="rect">
            <a:avLst/>
          </a:prstGeom>
          <a:noFill/>
        </p:spPr>
        <p:txBody>
          <a:bodyPr wrap="square" rtlCol="0">
            <a:spAutoFit/>
          </a:bodyPr>
          <a:lstStyle/>
          <a:p>
            <a:r>
              <a:rPr lang="en-GB" sz="2400" dirty="0">
                <a:solidFill>
                  <a:srgbClr val="888B8D"/>
                </a:solidFill>
                <a:latin typeface="Helvetica Neue Light"/>
              </a:rPr>
              <a:t>Introduction &amp; Housekeeping</a:t>
            </a:r>
          </a:p>
        </p:txBody>
      </p:sp>
      <p:sp>
        <p:nvSpPr>
          <p:cNvPr id="35" name="TextBox 34">
            <a:extLst>
              <a:ext uri="{FF2B5EF4-FFF2-40B4-BE49-F238E27FC236}">
                <a16:creationId xmlns:a16="http://schemas.microsoft.com/office/drawing/2014/main" id="{82C90F58-7588-4D0A-A629-806347A81F1A}"/>
              </a:ext>
            </a:extLst>
          </p:cNvPr>
          <p:cNvSpPr txBox="1"/>
          <p:nvPr/>
        </p:nvSpPr>
        <p:spPr>
          <a:xfrm>
            <a:off x="1295399" y="2324777"/>
            <a:ext cx="6591300" cy="461665"/>
          </a:xfrm>
          <a:prstGeom prst="rect">
            <a:avLst/>
          </a:prstGeom>
          <a:noFill/>
        </p:spPr>
        <p:txBody>
          <a:bodyPr wrap="square" rtlCol="0">
            <a:spAutoFit/>
          </a:bodyPr>
          <a:lstStyle/>
          <a:p>
            <a:r>
              <a:rPr lang="en-GB" sz="2400" dirty="0">
                <a:solidFill>
                  <a:srgbClr val="888B8D"/>
                </a:solidFill>
                <a:latin typeface="Helvetica Neue Light"/>
              </a:rPr>
              <a:t>Craig Millhouse, Lee Hasell &amp; Duncan Kingshott</a:t>
            </a:r>
          </a:p>
        </p:txBody>
      </p:sp>
      <p:sp>
        <p:nvSpPr>
          <p:cNvPr id="41" name="TextBox 40">
            <a:extLst>
              <a:ext uri="{FF2B5EF4-FFF2-40B4-BE49-F238E27FC236}">
                <a16:creationId xmlns:a16="http://schemas.microsoft.com/office/drawing/2014/main" id="{40BB77C2-6FBB-45D5-B733-AA5E1B877F87}"/>
              </a:ext>
            </a:extLst>
          </p:cNvPr>
          <p:cNvSpPr txBox="1"/>
          <p:nvPr/>
        </p:nvSpPr>
        <p:spPr>
          <a:xfrm>
            <a:off x="10436318" y="1669388"/>
            <a:ext cx="708694" cy="461665"/>
          </a:xfrm>
          <a:prstGeom prst="rect">
            <a:avLst/>
          </a:prstGeom>
          <a:noFill/>
        </p:spPr>
        <p:txBody>
          <a:bodyPr wrap="square" rtlCol="0">
            <a:spAutoFit/>
          </a:bodyPr>
          <a:lstStyle/>
          <a:p>
            <a:pPr algn="ctr"/>
            <a:r>
              <a:rPr lang="en-GB" sz="2400" dirty="0">
                <a:solidFill>
                  <a:srgbClr val="888B8D"/>
                </a:solidFill>
                <a:latin typeface="Helvetica Neue Light"/>
              </a:rPr>
              <a:t>3</a:t>
            </a:r>
          </a:p>
        </p:txBody>
      </p:sp>
      <p:sp>
        <p:nvSpPr>
          <p:cNvPr id="43" name="TextBox 42">
            <a:extLst>
              <a:ext uri="{FF2B5EF4-FFF2-40B4-BE49-F238E27FC236}">
                <a16:creationId xmlns:a16="http://schemas.microsoft.com/office/drawing/2014/main" id="{5A7F18DE-FE01-4304-A793-DA8A6444EA3E}"/>
              </a:ext>
            </a:extLst>
          </p:cNvPr>
          <p:cNvSpPr txBox="1"/>
          <p:nvPr/>
        </p:nvSpPr>
        <p:spPr>
          <a:xfrm>
            <a:off x="10436316" y="2324777"/>
            <a:ext cx="708692" cy="461665"/>
          </a:xfrm>
          <a:prstGeom prst="rect">
            <a:avLst/>
          </a:prstGeom>
          <a:noFill/>
        </p:spPr>
        <p:txBody>
          <a:bodyPr wrap="square" rtlCol="0">
            <a:spAutoFit/>
          </a:bodyPr>
          <a:lstStyle/>
          <a:p>
            <a:pPr algn="ctr"/>
            <a:r>
              <a:rPr lang="en-GB" sz="2400" dirty="0">
                <a:solidFill>
                  <a:srgbClr val="888B8D"/>
                </a:solidFill>
                <a:latin typeface="Helvetica Neue Light"/>
              </a:rPr>
              <a:t>4</a:t>
            </a:r>
          </a:p>
        </p:txBody>
      </p:sp>
      <p:sp>
        <p:nvSpPr>
          <p:cNvPr id="31" name="Title 1">
            <a:extLst>
              <a:ext uri="{FF2B5EF4-FFF2-40B4-BE49-F238E27FC236}">
                <a16:creationId xmlns:a16="http://schemas.microsoft.com/office/drawing/2014/main" id="{B40FE318-DEA0-49B6-99A2-38DE5D6D95D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Agenda</a:t>
            </a:r>
          </a:p>
        </p:txBody>
      </p:sp>
      <p:sp>
        <p:nvSpPr>
          <p:cNvPr id="33" name="TextBox 32">
            <a:extLst>
              <a:ext uri="{FF2B5EF4-FFF2-40B4-BE49-F238E27FC236}">
                <a16:creationId xmlns:a16="http://schemas.microsoft.com/office/drawing/2014/main" id="{7D86DD00-8E7F-46D3-8BE8-84DF02EEF92F}"/>
              </a:ext>
            </a:extLst>
          </p:cNvPr>
          <p:cNvSpPr txBox="1"/>
          <p:nvPr/>
        </p:nvSpPr>
        <p:spPr>
          <a:xfrm>
            <a:off x="1295399" y="2941443"/>
            <a:ext cx="8561665" cy="461665"/>
          </a:xfrm>
          <a:prstGeom prst="rect">
            <a:avLst/>
          </a:prstGeom>
          <a:noFill/>
        </p:spPr>
        <p:txBody>
          <a:bodyPr wrap="square" rtlCol="0">
            <a:spAutoFit/>
          </a:bodyPr>
          <a:lstStyle/>
          <a:p>
            <a:r>
              <a:rPr lang="en-GB" sz="2400" dirty="0">
                <a:solidFill>
                  <a:srgbClr val="888B8D"/>
                </a:solidFill>
                <a:latin typeface="Helvetica Neue Light"/>
              </a:rPr>
              <a:t>The four fundamentals of the CA software</a:t>
            </a:r>
          </a:p>
        </p:txBody>
      </p:sp>
      <p:sp>
        <p:nvSpPr>
          <p:cNvPr id="36" name="TextBox 35">
            <a:extLst>
              <a:ext uri="{FF2B5EF4-FFF2-40B4-BE49-F238E27FC236}">
                <a16:creationId xmlns:a16="http://schemas.microsoft.com/office/drawing/2014/main" id="{C784A79A-8301-49E2-BA32-436DFCB8FF77}"/>
              </a:ext>
            </a:extLst>
          </p:cNvPr>
          <p:cNvSpPr txBox="1"/>
          <p:nvPr/>
        </p:nvSpPr>
        <p:spPr>
          <a:xfrm>
            <a:off x="10436316" y="2941443"/>
            <a:ext cx="708692" cy="461665"/>
          </a:xfrm>
          <a:prstGeom prst="rect">
            <a:avLst/>
          </a:prstGeom>
          <a:noFill/>
        </p:spPr>
        <p:txBody>
          <a:bodyPr wrap="square" rtlCol="0">
            <a:spAutoFit/>
          </a:bodyPr>
          <a:lstStyle/>
          <a:p>
            <a:pPr algn="ctr"/>
            <a:r>
              <a:rPr lang="en-GB" sz="2400" dirty="0">
                <a:solidFill>
                  <a:srgbClr val="888B8D"/>
                </a:solidFill>
                <a:latin typeface="Helvetica Neue Light"/>
              </a:rPr>
              <a:t>5</a:t>
            </a:r>
          </a:p>
        </p:txBody>
      </p:sp>
      <p:sp>
        <p:nvSpPr>
          <p:cNvPr id="47" name="Footer Placeholder 8">
            <a:extLst>
              <a:ext uri="{FF2B5EF4-FFF2-40B4-BE49-F238E27FC236}">
                <a16:creationId xmlns:a16="http://schemas.microsoft.com/office/drawing/2014/main" id="{7DF76269-8653-472C-8C07-D1CFE21068DB}"/>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grpSp>
        <p:nvGrpSpPr>
          <p:cNvPr id="59" name="Group 58">
            <a:extLst>
              <a:ext uri="{FF2B5EF4-FFF2-40B4-BE49-F238E27FC236}">
                <a16:creationId xmlns:a16="http://schemas.microsoft.com/office/drawing/2014/main" id="{09C32F41-CA1B-4CAC-BE89-3C0496E64EB3}"/>
              </a:ext>
            </a:extLst>
          </p:cNvPr>
          <p:cNvGrpSpPr/>
          <p:nvPr/>
        </p:nvGrpSpPr>
        <p:grpSpPr>
          <a:xfrm>
            <a:off x="0" y="2275963"/>
            <a:ext cx="1295399" cy="559292"/>
            <a:chOff x="0" y="1500899"/>
            <a:chExt cx="1295399" cy="559292"/>
          </a:xfrm>
        </p:grpSpPr>
        <p:sp>
          <p:nvSpPr>
            <p:cNvPr id="60" name="Rectangle 59">
              <a:extLst>
                <a:ext uri="{FF2B5EF4-FFF2-40B4-BE49-F238E27FC236}">
                  <a16:creationId xmlns:a16="http://schemas.microsoft.com/office/drawing/2014/main" id="{8E597B12-00CA-499B-ADD4-5CB61EFCFF73}"/>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 name="Picture 60" descr="A picture containing LEGO, toy&#10;&#10;Description automatically generated">
              <a:extLst>
                <a:ext uri="{FF2B5EF4-FFF2-40B4-BE49-F238E27FC236}">
                  <a16:creationId xmlns:a16="http://schemas.microsoft.com/office/drawing/2014/main" id="{16FE1198-1141-43AC-961D-92EAAB48D0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62" name="Group 61">
            <a:extLst>
              <a:ext uri="{FF2B5EF4-FFF2-40B4-BE49-F238E27FC236}">
                <a16:creationId xmlns:a16="http://schemas.microsoft.com/office/drawing/2014/main" id="{70A7CDE4-90DA-42E5-A648-BFDB99D0FFE8}"/>
              </a:ext>
            </a:extLst>
          </p:cNvPr>
          <p:cNvGrpSpPr/>
          <p:nvPr/>
        </p:nvGrpSpPr>
        <p:grpSpPr>
          <a:xfrm>
            <a:off x="-1" y="2892629"/>
            <a:ext cx="1295399" cy="559292"/>
            <a:chOff x="0" y="1500899"/>
            <a:chExt cx="1295399" cy="559292"/>
          </a:xfrm>
        </p:grpSpPr>
        <p:sp>
          <p:nvSpPr>
            <p:cNvPr id="63" name="Rectangle 62">
              <a:extLst>
                <a:ext uri="{FF2B5EF4-FFF2-40B4-BE49-F238E27FC236}">
                  <a16:creationId xmlns:a16="http://schemas.microsoft.com/office/drawing/2014/main" id="{91915380-D72B-46CA-A271-4292EF2C3442}"/>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4" name="Picture 63" descr="A picture containing LEGO, toy&#10;&#10;Description automatically generated">
              <a:extLst>
                <a:ext uri="{FF2B5EF4-FFF2-40B4-BE49-F238E27FC236}">
                  <a16:creationId xmlns:a16="http://schemas.microsoft.com/office/drawing/2014/main" id="{63CD5DD5-C5D6-4387-9F43-780CA42D03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28" name="Group 27">
            <a:extLst>
              <a:ext uri="{FF2B5EF4-FFF2-40B4-BE49-F238E27FC236}">
                <a16:creationId xmlns:a16="http://schemas.microsoft.com/office/drawing/2014/main" id="{442029E7-554A-4BED-B22C-D8C9A2A8B1F4}"/>
              </a:ext>
            </a:extLst>
          </p:cNvPr>
          <p:cNvGrpSpPr/>
          <p:nvPr/>
        </p:nvGrpSpPr>
        <p:grpSpPr>
          <a:xfrm>
            <a:off x="-4" y="3568812"/>
            <a:ext cx="1295399" cy="559292"/>
            <a:chOff x="0" y="1500899"/>
            <a:chExt cx="1295399" cy="559292"/>
          </a:xfrm>
        </p:grpSpPr>
        <p:sp>
          <p:nvSpPr>
            <p:cNvPr id="29" name="Rectangle 28">
              <a:extLst>
                <a:ext uri="{FF2B5EF4-FFF2-40B4-BE49-F238E27FC236}">
                  <a16:creationId xmlns:a16="http://schemas.microsoft.com/office/drawing/2014/main" id="{36E462C4-1F48-4E6E-A3FA-2AE9587DDAD7}"/>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0" name="Picture 29" descr="A picture containing LEGO, toy&#10;&#10;Description automatically generated">
              <a:extLst>
                <a:ext uri="{FF2B5EF4-FFF2-40B4-BE49-F238E27FC236}">
                  <a16:creationId xmlns:a16="http://schemas.microsoft.com/office/drawing/2014/main" id="{DCD42378-C563-438C-9003-E6532C1EF3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32" name="TextBox 31">
            <a:extLst>
              <a:ext uri="{FF2B5EF4-FFF2-40B4-BE49-F238E27FC236}">
                <a16:creationId xmlns:a16="http://schemas.microsoft.com/office/drawing/2014/main" id="{AB4D3C21-45C4-469A-8324-5D87A50C6FC0}"/>
              </a:ext>
            </a:extLst>
          </p:cNvPr>
          <p:cNvSpPr txBox="1"/>
          <p:nvPr/>
        </p:nvSpPr>
        <p:spPr>
          <a:xfrm>
            <a:off x="1295395" y="3617626"/>
            <a:ext cx="7480305" cy="461665"/>
          </a:xfrm>
          <a:prstGeom prst="rect">
            <a:avLst/>
          </a:prstGeom>
          <a:noFill/>
        </p:spPr>
        <p:txBody>
          <a:bodyPr wrap="square" rtlCol="0">
            <a:spAutoFit/>
          </a:bodyPr>
          <a:lstStyle/>
          <a:p>
            <a:r>
              <a:rPr lang="en-GB" sz="2400" dirty="0">
                <a:solidFill>
                  <a:srgbClr val="888B8D"/>
                </a:solidFill>
                <a:latin typeface="Helvetica Neue Light"/>
              </a:rPr>
              <a:t>FOI’s and the Process</a:t>
            </a:r>
          </a:p>
        </p:txBody>
      </p:sp>
      <p:sp>
        <p:nvSpPr>
          <p:cNvPr id="37" name="TextBox 36">
            <a:extLst>
              <a:ext uri="{FF2B5EF4-FFF2-40B4-BE49-F238E27FC236}">
                <a16:creationId xmlns:a16="http://schemas.microsoft.com/office/drawing/2014/main" id="{9D95ACCB-0A1B-43FA-8FCC-6B4A90E6BAF4}"/>
              </a:ext>
            </a:extLst>
          </p:cNvPr>
          <p:cNvSpPr txBox="1"/>
          <p:nvPr/>
        </p:nvSpPr>
        <p:spPr>
          <a:xfrm>
            <a:off x="1295395" y="4273015"/>
            <a:ext cx="6591300" cy="461665"/>
          </a:xfrm>
          <a:prstGeom prst="rect">
            <a:avLst/>
          </a:prstGeom>
          <a:noFill/>
        </p:spPr>
        <p:txBody>
          <a:bodyPr wrap="square" rtlCol="0">
            <a:spAutoFit/>
          </a:bodyPr>
          <a:lstStyle/>
          <a:p>
            <a:r>
              <a:rPr lang="en-GB" sz="2400" dirty="0">
                <a:solidFill>
                  <a:srgbClr val="888B8D"/>
                </a:solidFill>
                <a:latin typeface="Helvetica Neue Light"/>
              </a:rPr>
              <a:t>Why use FOI’s?</a:t>
            </a:r>
          </a:p>
        </p:txBody>
      </p:sp>
      <p:sp>
        <p:nvSpPr>
          <p:cNvPr id="38" name="TextBox 37">
            <a:extLst>
              <a:ext uri="{FF2B5EF4-FFF2-40B4-BE49-F238E27FC236}">
                <a16:creationId xmlns:a16="http://schemas.microsoft.com/office/drawing/2014/main" id="{FA897F5A-9693-48EF-AF99-74160C329E7F}"/>
              </a:ext>
            </a:extLst>
          </p:cNvPr>
          <p:cNvSpPr txBox="1"/>
          <p:nvPr/>
        </p:nvSpPr>
        <p:spPr>
          <a:xfrm>
            <a:off x="10436314" y="3617626"/>
            <a:ext cx="708694" cy="461665"/>
          </a:xfrm>
          <a:prstGeom prst="rect">
            <a:avLst/>
          </a:prstGeom>
          <a:noFill/>
        </p:spPr>
        <p:txBody>
          <a:bodyPr wrap="square" rtlCol="0">
            <a:spAutoFit/>
          </a:bodyPr>
          <a:lstStyle/>
          <a:p>
            <a:pPr algn="ctr"/>
            <a:r>
              <a:rPr lang="en-GB" sz="2400" dirty="0">
                <a:solidFill>
                  <a:srgbClr val="888B8D"/>
                </a:solidFill>
                <a:latin typeface="Helvetica Neue Light"/>
              </a:rPr>
              <a:t>6</a:t>
            </a:r>
          </a:p>
        </p:txBody>
      </p:sp>
      <p:sp>
        <p:nvSpPr>
          <p:cNvPr id="39" name="TextBox 38">
            <a:extLst>
              <a:ext uri="{FF2B5EF4-FFF2-40B4-BE49-F238E27FC236}">
                <a16:creationId xmlns:a16="http://schemas.microsoft.com/office/drawing/2014/main" id="{91C90734-B4F5-405A-B1A7-DE107A65B901}"/>
              </a:ext>
            </a:extLst>
          </p:cNvPr>
          <p:cNvSpPr txBox="1"/>
          <p:nvPr/>
        </p:nvSpPr>
        <p:spPr>
          <a:xfrm>
            <a:off x="10436312" y="4273015"/>
            <a:ext cx="708692" cy="461665"/>
          </a:xfrm>
          <a:prstGeom prst="rect">
            <a:avLst/>
          </a:prstGeom>
          <a:noFill/>
        </p:spPr>
        <p:txBody>
          <a:bodyPr wrap="square" rtlCol="0">
            <a:spAutoFit/>
          </a:bodyPr>
          <a:lstStyle/>
          <a:p>
            <a:pPr algn="ctr"/>
            <a:r>
              <a:rPr lang="en-GB" sz="2400" dirty="0">
                <a:solidFill>
                  <a:srgbClr val="888B8D"/>
                </a:solidFill>
                <a:latin typeface="Helvetica Neue Light"/>
              </a:rPr>
              <a:t>7</a:t>
            </a:r>
          </a:p>
        </p:txBody>
      </p:sp>
      <p:sp>
        <p:nvSpPr>
          <p:cNvPr id="40" name="TextBox 39">
            <a:extLst>
              <a:ext uri="{FF2B5EF4-FFF2-40B4-BE49-F238E27FC236}">
                <a16:creationId xmlns:a16="http://schemas.microsoft.com/office/drawing/2014/main" id="{B3A8A96A-F9F2-4413-8102-7A36830A5900}"/>
              </a:ext>
            </a:extLst>
          </p:cNvPr>
          <p:cNvSpPr txBox="1"/>
          <p:nvPr/>
        </p:nvSpPr>
        <p:spPr>
          <a:xfrm>
            <a:off x="1295395" y="4889681"/>
            <a:ext cx="8908148" cy="461665"/>
          </a:xfrm>
          <a:prstGeom prst="rect">
            <a:avLst/>
          </a:prstGeom>
          <a:noFill/>
        </p:spPr>
        <p:txBody>
          <a:bodyPr wrap="square" rtlCol="0">
            <a:spAutoFit/>
          </a:bodyPr>
          <a:lstStyle/>
          <a:p>
            <a:r>
              <a:rPr lang="en-GB" sz="2400" dirty="0">
                <a:solidFill>
                  <a:srgbClr val="888B8D"/>
                </a:solidFill>
                <a:latin typeface="Helvetica Neue Light"/>
              </a:rPr>
              <a:t>Demonstration of the Software Application from an FOI perspective</a:t>
            </a:r>
          </a:p>
        </p:txBody>
      </p:sp>
      <p:sp>
        <p:nvSpPr>
          <p:cNvPr id="42" name="TextBox 41">
            <a:extLst>
              <a:ext uri="{FF2B5EF4-FFF2-40B4-BE49-F238E27FC236}">
                <a16:creationId xmlns:a16="http://schemas.microsoft.com/office/drawing/2014/main" id="{BC91DF96-5881-4AE6-8F9A-1DFCF0489E55}"/>
              </a:ext>
            </a:extLst>
          </p:cNvPr>
          <p:cNvSpPr txBox="1"/>
          <p:nvPr/>
        </p:nvSpPr>
        <p:spPr>
          <a:xfrm>
            <a:off x="10436312" y="4889681"/>
            <a:ext cx="708692" cy="461665"/>
          </a:xfrm>
          <a:prstGeom prst="rect">
            <a:avLst/>
          </a:prstGeom>
          <a:noFill/>
        </p:spPr>
        <p:txBody>
          <a:bodyPr wrap="square" rtlCol="0">
            <a:spAutoFit/>
          </a:bodyPr>
          <a:lstStyle/>
          <a:p>
            <a:pPr algn="ctr"/>
            <a:r>
              <a:rPr lang="en-GB" sz="2400" dirty="0">
                <a:solidFill>
                  <a:srgbClr val="888B8D"/>
                </a:solidFill>
                <a:latin typeface="Helvetica Neue Light"/>
              </a:rPr>
              <a:t>8</a:t>
            </a:r>
          </a:p>
        </p:txBody>
      </p:sp>
      <p:grpSp>
        <p:nvGrpSpPr>
          <p:cNvPr id="44" name="Group 43">
            <a:extLst>
              <a:ext uri="{FF2B5EF4-FFF2-40B4-BE49-F238E27FC236}">
                <a16:creationId xmlns:a16="http://schemas.microsoft.com/office/drawing/2014/main" id="{A361A78E-1398-46E6-A1A9-DF1F92A48D3F}"/>
              </a:ext>
            </a:extLst>
          </p:cNvPr>
          <p:cNvGrpSpPr/>
          <p:nvPr/>
        </p:nvGrpSpPr>
        <p:grpSpPr>
          <a:xfrm>
            <a:off x="-4" y="4224201"/>
            <a:ext cx="1295399" cy="559292"/>
            <a:chOff x="0" y="1500899"/>
            <a:chExt cx="1295399" cy="559292"/>
          </a:xfrm>
        </p:grpSpPr>
        <p:sp>
          <p:nvSpPr>
            <p:cNvPr id="45" name="Rectangle 44">
              <a:extLst>
                <a:ext uri="{FF2B5EF4-FFF2-40B4-BE49-F238E27FC236}">
                  <a16:creationId xmlns:a16="http://schemas.microsoft.com/office/drawing/2014/main" id="{124B8955-96D6-4F95-A77C-AFB52E9C84A7}"/>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6" name="Picture 45" descr="A picture containing LEGO, toy&#10;&#10;Description automatically generated">
              <a:extLst>
                <a:ext uri="{FF2B5EF4-FFF2-40B4-BE49-F238E27FC236}">
                  <a16:creationId xmlns:a16="http://schemas.microsoft.com/office/drawing/2014/main" id="{FF70AEC5-B712-4D46-85D6-99641F4EC1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48" name="Group 47">
            <a:extLst>
              <a:ext uri="{FF2B5EF4-FFF2-40B4-BE49-F238E27FC236}">
                <a16:creationId xmlns:a16="http://schemas.microsoft.com/office/drawing/2014/main" id="{CF0E8DD1-BDEA-4020-9336-0304D0FD30DE}"/>
              </a:ext>
            </a:extLst>
          </p:cNvPr>
          <p:cNvGrpSpPr/>
          <p:nvPr/>
        </p:nvGrpSpPr>
        <p:grpSpPr>
          <a:xfrm>
            <a:off x="-5" y="4840867"/>
            <a:ext cx="1295399" cy="559292"/>
            <a:chOff x="0" y="1500899"/>
            <a:chExt cx="1295399" cy="559292"/>
          </a:xfrm>
        </p:grpSpPr>
        <p:sp>
          <p:nvSpPr>
            <p:cNvPr id="49" name="Rectangle 48">
              <a:extLst>
                <a:ext uri="{FF2B5EF4-FFF2-40B4-BE49-F238E27FC236}">
                  <a16:creationId xmlns:a16="http://schemas.microsoft.com/office/drawing/2014/main" id="{9805D7A4-9C3F-4DAF-8FCF-C13270DC6885}"/>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9" descr="A picture containing LEGO, toy&#10;&#10;Description automatically generated">
              <a:extLst>
                <a:ext uri="{FF2B5EF4-FFF2-40B4-BE49-F238E27FC236}">
                  <a16:creationId xmlns:a16="http://schemas.microsoft.com/office/drawing/2014/main" id="{5272B184-7678-491E-9AB9-E3D2D696FB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51" name="Date Placeholder 7">
            <a:extLst>
              <a:ext uri="{FF2B5EF4-FFF2-40B4-BE49-F238E27FC236}">
                <a16:creationId xmlns:a16="http://schemas.microsoft.com/office/drawing/2014/main" id="{53019E79-D372-4605-8EEA-E0DD46BD38E6}"/>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
        <p:nvSpPr>
          <p:cNvPr id="53" name="TextBox 52">
            <a:extLst>
              <a:ext uri="{FF2B5EF4-FFF2-40B4-BE49-F238E27FC236}">
                <a16:creationId xmlns:a16="http://schemas.microsoft.com/office/drawing/2014/main" id="{4E815320-0ED0-4EFF-9F38-A77B253D686D}"/>
              </a:ext>
            </a:extLst>
          </p:cNvPr>
          <p:cNvSpPr txBox="1"/>
          <p:nvPr/>
        </p:nvSpPr>
        <p:spPr>
          <a:xfrm>
            <a:off x="1295400" y="5506347"/>
            <a:ext cx="8561665" cy="461665"/>
          </a:xfrm>
          <a:prstGeom prst="rect">
            <a:avLst/>
          </a:prstGeom>
          <a:noFill/>
        </p:spPr>
        <p:txBody>
          <a:bodyPr wrap="square" rtlCol="0">
            <a:spAutoFit/>
          </a:bodyPr>
          <a:lstStyle/>
          <a:p>
            <a:r>
              <a:rPr lang="en-GB" sz="2400" dirty="0">
                <a:solidFill>
                  <a:srgbClr val="888B8D"/>
                </a:solidFill>
                <a:latin typeface="Helvetica Neue Light"/>
              </a:rPr>
              <a:t>Summary &amp; Final Questions</a:t>
            </a:r>
          </a:p>
        </p:txBody>
      </p:sp>
      <p:sp>
        <p:nvSpPr>
          <p:cNvPr id="54" name="TextBox 53">
            <a:extLst>
              <a:ext uri="{FF2B5EF4-FFF2-40B4-BE49-F238E27FC236}">
                <a16:creationId xmlns:a16="http://schemas.microsoft.com/office/drawing/2014/main" id="{80C9D9D7-A1CB-454B-BE70-BB1A0DC732EC}"/>
              </a:ext>
            </a:extLst>
          </p:cNvPr>
          <p:cNvSpPr txBox="1"/>
          <p:nvPr/>
        </p:nvSpPr>
        <p:spPr>
          <a:xfrm>
            <a:off x="10436317" y="5506347"/>
            <a:ext cx="708692" cy="461665"/>
          </a:xfrm>
          <a:prstGeom prst="rect">
            <a:avLst/>
          </a:prstGeom>
          <a:noFill/>
        </p:spPr>
        <p:txBody>
          <a:bodyPr wrap="square" rtlCol="0">
            <a:spAutoFit/>
          </a:bodyPr>
          <a:lstStyle/>
          <a:p>
            <a:pPr algn="ctr"/>
            <a:r>
              <a:rPr lang="en-GB" sz="2400" dirty="0">
                <a:solidFill>
                  <a:srgbClr val="888B8D"/>
                </a:solidFill>
                <a:latin typeface="Helvetica Neue Light"/>
              </a:rPr>
              <a:t>9</a:t>
            </a:r>
          </a:p>
        </p:txBody>
      </p:sp>
      <p:grpSp>
        <p:nvGrpSpPr>
          <p:cNvPr id="55" name="Group 54">
            <a:extLst>
              <a:ext uri="{FF2B5EF4-FFF2-40B4-BE49-F238E27FC236}">
                <a16:creationId xmlns:a16="http://schemas.microsoft.com/office/drawing/2014/main" id="{D543C83A-9CE6-4996-AAC9-2889132112C8}"/>
              </a:ext>
            </a:extLst>
          </p:cNvPr>
          <p:cNvGrpSpPr/>
          <p:nvPr/>
        </p:nvGrpSpPr>
        <p:grpSpPr>
          <a:xfrm>
            <a:off x="0" y="5457533"/>
            <a:ext cx="1295399" cy="559292"/>
            <a:chOff x="0" y="1500899"/>
            <a:chExt cx="1295399" cy="559292"/>
          </a:xfrm>
        </p:grpSpPr>
        <p:sp>
          <p:nvSpPr>
            <p:cNvPr id="56" name="Rectangle 55">
              <a:extLst>
                <a:ext uri="{FF2B5EF4-FFF2-40B4-BE49-F238E27FC236}">
                  <a16:creationId xmlns:a16="http://schemas.microsoft.com/office/drawing/2014/main" id="{39F8729A-65C5-4B40-93C2-69ABC4421BF5}"/>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7" name="Picture 56" descr="A picture containing LEGO, toy&#10;&#10;Description automatically generated">
              <a:extLst>
                <a:ext uri="{FF2B5EF4-FFF2-40B4-BE49-F238E27FC236}">
                  <a16:creationId xmlns:a16="http://schemas.microsoft.com/office/drawing/2014/main" id="{93CFA4DB-4E8F-4307-9BFA-8BE83980C1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Tree>
    <p:extLst>
      <p:ext uri="{BB962C8B-B14F-4D97-AF65-F5344CB8AC3E}">
        <p14:creationId xmlns:p14="http://schemas.microsoft.com/office/powerpoint/2010/main" val="403332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05E8A-E914-452C-9D70-C88EBD5E3F7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Introduction &amp; Housekeeping</a:t>
            </a:r>
          </a:p>
        </p:txBody>
      </p:sp>
      <p:sp>
        <p:nvSpPr>
          <p:cNvPr id="17" name="Slide Number Placeholder 5">
            <a:extLst>
              <a:ext uri="{FF2B5EF4-FFF2-40B4-BE49-F238E27FC236}">
                <a16:creationId xmlns:a16="http://schemas.microsoft.com/office/drawing/2014/main" id="{E66AE18E-9FF4-4B35-9EA5-6A93EA9CC37F}"/>
              </a:ext>
            </a:extLst>
          </p:cNvPr>
          <p:cNvSpPr>
            <a:spLocks noGrp="1"/>
          </p:cNvSpPr>
          <p:nvPr>
            <p:ph type="sldNum" sz="quarter" idx="12"/>
          </p:nvPr>
        </p:nvSpPr>
        <p:spPr>
          <a:xfrm>
            <a:off x="8610600" y="6569075"/>
            <a:ext cx="2743200" cy="228600"/>
          </a:xfrm>
        </p:spPr>
        <p:txBody>
          <a:bodyPr/>
          <a:lstStyle/>
          <a:p>
            <a:fld id="{6ECE3AFE-163E-4C8F-BE1B-1D40E6FAB21E}" type="slidenum">
              <a:rPr lang="en-GB" smtClean="0"/>
              <a:t>3</a:t>
            </a:fld>
            <a:endParaRPr lang="en-GB" dirty="0"/>
          </a:p>
        </p:txBody>
      </p:sp>
      <p:sp>
        <p:nvSpPr>
          <p:cNvPr id="19" name="Footer Placeholder 8">
            <a:extLst>
              <a:ext uri="{FF2B5EF4-FFF2-40B4-BE49-F238E27FC236}">
                <a16:creationId xmlns:a16="http://schemas.microsoft.com/office/drawing/2014/main" id="{70EB153A-1052-4AAD-9EAB-B5729E3DC6F7}"/>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sp>
        <p:nvSpPr>
          <p:cNvPr id="47" name="TextBox 46">
            <a:extLst>
              <a:ext uri="{FF2B5EF4-FFF2-40B4-BE49-F238E27FC236}">
                <a16:creationId xmlns:a16="http://schemas.microsoft.com/office/drawing/2014/main" id="{2AB47749-3707-4E44-A1BB-A7AFF25F0E41}"/>
              </a:ext>
            </a:extLst>
          </p:cNvPr>
          <p:cNvSpPr txBox="1"/>
          <p:nvPr/>
        </p:nvSpPr>
        <p:spPr>
          <a:xfrm>
            <a:off x="1295396" y="2043121"/>
            <a:ext cx="10601327" cy="523220"/>
          </a:xfrm>
          <a:prstGeom prst="rect">
            <a:avLst/>
          </a:prstGeom>
          <a:noFill/>
        </p:spPr>
        <p:txBody>
          <a:bodyPr wrap="square" rtlCol="0">
            <a:spAutoFit/>
          </a:bodyPr>
          <a:lstStyle/>
          <a:p>
            <a:r>
              <a:rPr lang="fr-FR" sz="2800" dirty="0">
                <a:solidFill>
                  <a:srgbClr val="888B8D"/>
                </a:solidFill>
                <a:latin typeface="Helvetica Neue Light"/>
              </a:rPr>
              <a:t>A discussion webinar</a:t>
            </a:r>
          </a:p>
        </p:txBody>
      </p:sp>
      <p:grpSp>
        <p:nvGrpSpPr>
          <p:cNvPr id="48" name="Group 47">
            <a:extLst>
              <a:ext uri="{FF2B5EF4-FFF2-40B4-BE49-F238E27FC236}">
                <a16:creationId xmlns:a16="http://schemas.microsoft.com/office/drawing/2014/main" id="{8DE61C07-D0CB-44B2-8157-5EA7474F88B0}"/>
              </a:ext>
            </a:extLst>
          </p:cNvPr>
          <p:cNvGrpSpPr/>
          <p:nvPr/>
        </p:nvGrpSpPr>
        <p:grpSpPr>
          <a:xfrm>
            <a:off x="-1" y="2025085"/>
            <a:ext cx="1295399" cy="559292"/>
            <a:chOff x="0" y="1500899"/>
            <a:chExt cx="1295399" cy="559292"/>
          </a:xfrm>
        </p:grpSpPr>
        <p:sp>
          <p:nvSpPr>
            <p:cNvPr id="49" name="Rectangle 48">
              <a:extLst>
                <a:ext uri="{FF2B5EF4-FFF2-40B4-BE49-F238E27FC236}">
                  <a16:creationId xmlns:a16="http://schemas.microsoft.com/office/drawing/2014/main" id="{4754ACC1-AB4E-4CCB-A46F-599F2A0ADFBD}"/>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9" descr="A picture containing LEGO, toy&#10;&#10;Description automatically generated">
              <a:extLst>
                <a:ext uri="{FF2B5EF4-FFF2-40B4-BE49-F238E27FC236}">
                  <a16:creationId xmlns:a16="http://schemas.microsoft.com/office/drawing/2014/main" id="{1F83A6CF-A398-4302-80D6-FEF5B93A81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51" name="Group 50">
            <a:extLst>
              <a:ext uri="{FF2B5EF4-FFF2-40B4-BE49-F238E27FC236}">
                <a16:creationId xmlns:a16="http://schemas.microsoft.com/office/drawing/2014/main" id="{1F1D8EE4-58FE-4F35-992E-AC6391A29D75}"/>
              </a:ext>
            </a:extLst>
          </p:cNvPr>
          <p:cNvGrpSpPr/>
          <p:nvPr/>
        </p:nvGrpSpPr>
        <p:grpSpPr>
          <a:xfrm>
            <a:off x="-1" y="2913201"/>
            <a:ext cx="1295399" cy="559292"/>
            <a:chOff x="0" y="1500899"/>
            <a:chExt cx="1295399" cy="559292"/>
          </a:xfrm>
        </p:grpSpPr>
        <p:sp>
          <p:nvSpPr>
            <p:cNvPr id="52" name="Rectangle 51">
              <a:extLst>
                <a:ext uri="{FF2B5EF4-FFF2-40B4-BE49-F238E27FC236}">
                  <a16:creationId xmlns:a16="http://schemas.microsoft.com/office/drawing/2014/main" id="{519CC83C-6D97-4D7F-BDD2-3A7004EAAF32}"/>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3" name="Picture 52" descr="A picture containing LEGO, toy&#10;&#10;Description automatically generated">
              <a:extLst>
                <a:ext uri="{FF2B5EF4-FFF2-40B4-BE49-F238E27FC236}">
                  <a16:creationId xmlns:a16="http://schemas.microsoft.com/office/drawing/2014/main" id="{ADBF3D06-1DEB-42EF-9347-1074BA602C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54" name="TextBox 53">
            <a:extLst>
              <a:ext uri="{FF2B5EF4-FFF2-40B4-BE49-F238E27FC236}">
                <a16:creationId xmlns:a16="http://schemas.microsoft.com/office/drawing/2014/main" id="{968067A1-5CD6-4A7D-8C48-0BF50947C166}"/>
              </a:ext>
            </a:extLst>
          </p:cNvPr>
          <p:cNvSpPr txBox="1"/>
          <p:nvPr/>
        </p:nvSpPr>
        <p:spPr>
          <a:xfrm>
            <a:off x="1295396" y="2931237"/>
            <a:ext cx="10601327" cy="523220"/>
          </a:xfrm>
          <a:prstGeom prst="rect">
            <a:avLst/>
          </a:prstGeom>
          <a:noFill/>
        </p:spPr>
        <p:txBody>
          <a:bodyPr wrap="square" rtlCol="0">
            <a:spAutoFit/>
          </a:bodyPr>
          <a:lstStyle/>
          <a:p>
            <a:r>
              <a:rPr lang="fr-FR" sz="2800" dirty="0">
                <a:solidFill>
                  <a:srgbClr val="888B8D"/>
                </a:solidFill>
                <a:latin typeface="Helvetica Neue Light"/>
              </a:rPr>
              <a:t>Audience participation</a:t>
            </a:r>
          </a:p>
        </p:txBody>
      </p:sp>
      <p:grpSp>
        <p:nvGrpSpPr>
          <p:cNvPr id="55" name="Group 54">
            <a:extLst>
              <a:ext uri="{FF2B5EF4-FFF2-40B4-BE49-F238E27FC236}">
                <a16:creationId xmlns:a16="http://schemas.microsoft.com/office/drawing/2014/main" id="{1CC15587-688F-401E-B31C-9F0037B03D45}"/>
              </a:ext>
            </a:extLst>
          </p:cNvPr>
          <p:cNvGrpSpPr/>
          <p:nvPr/>
        </p:nvGrpSpPr>
        <p:grpSpPr>
          <a:xfrm>
            <a:off x="-1" y="3767477"/>
            <a:ext cx="1295399" cy="559292"/>
            <a:chOff x="0" y="1500899"/>
            <a:chExt cx="1295399" cy="559292"/>
          </a:xfrm>
        </p:grpSpPr>
        <p:sp>
          <p:nvSpPr>
            <p:cNvPr id="56" name="Rectangle 55">
              <a:extLst>
                <a:ext uri="{FF2B5EF4-FFF2-40B4-BE49-F238E27FC236}">
                  <a16:creationId xmlns:a16="http://schemas.microsoft.com/office/drawing/2014/main" id="{D03858C3-9EB2-4BC3-AE9F-D785D7DA992A}"/>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7" name="Picture 56" descr="A picture containing LEGO, toy&#10;&#10;Description automatically generated">
              <a:extLst>
                <a:ext uri="{FF2B5EF4-FFF2-40B4-BE49-F238E27FC236}">
                  <a16:creationId xmlns:a16="http://schemas.microsoft.com/office/drawing/2014/main" id="{913EF1A9-83CC-40F8-A102-7B2C450A66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58" name="TextBox 57">
            <a:extLst>
              <a:ext uri="{FF2B5EF4-FFF2-40B4-BE49-F238E27FC236}">
                <a16:creationId xmlns:a16="http://schemas.microsoft.com/office/drawing/2014/main" id="{CB358478-6E36-42E3-9327-6357ACFBBF79}"/>
              </a:ext>
            </a:extLst>
          </p:cNvPr>
          <p:cNvSpPr txBox="1"/>
          <p:nvPr/>
        </p:nvSpPr>
        <p:spPr>
          <a:xfrm>
            <a:off x="1295396" y="3785513"/>
            <a:ext cx="10601327" cy="523220"/>
          </a:xfrm>
          <a:prstGeom prst="rect">
            <a:avLst/>
          </a:prstGeom>
          <a:noFill/>
        </p:spPr>
        <p:txBody>
          <a:bodyPr wrap="square" rtlCol="0">
            <a:spAutoFit/>
          </a:bodyPr>
          <a:lstStyle/>
          <a:p>
            <a:r>
              <a:rPr lang="fr-FR" sz="2800" dirty="0">
                <a:solidFill>
                  <a:srgbClr val="888B8D"/>
                </a:solidFill>
                <a:latin typeface="Helvetica Neue Light"/>
              </a:rPr>
              <a:t>Our insights and experience</a:t>
            </a:r>
          </a:p>
        </p:txBody>
      </p:sp>
      <p:sp>
        <p:nvSpPr>
          <p:cNvPr id="18" name="Date Placeholder 7">
            <a:extLst>
              <a:ext uri="{FF2B5EF4-FFF2-40B4-BE49-F238E27FC236}">
                <a16:creationId xmlns:a16="http://schemas.microsoft.com/office/drawing/2014/main" id="{F9E2AFF2-EFB9-4A52-88C0-59669C84ADEE}"/>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95423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05E8A-E914-452C-9D70-C88EBD5E3F7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Craig Millhouse, Lee Hasell &amp; Duncan Kingshott</a:t>
            </a:r>
          </a:p>
        </p:txBody>
      </p:sp>
      <p:pic>
        <p:nvPicPr>
          <p:cNvPr id="18" name="Picture 17" descr="A person looking at the camera&#10;&#10;Description automatically generated">
            <a:extLst>
              <a:ext uri="{FF2B5EF4-FFF2-40B4-BE49-F238E27FC236}">
                <a16:creationId xmlns:a16="http://schemas.microsoft.com/office/drawing/2014/main" id="{3B3A3E85-FE68-4D3C-BB20-14CC1767C9E9}"/>
              </a:ext>
            </a:extLst>
          </p:cNvPr>
          <p:cNvPicPr/>
          <p:nvPr/>
        </p:nvPicPr>
        <p:blipFill rotWithShape="1">
          <a:blip r:embed="rId2" cstate="print">
            <a:grayscl/>
            <a:extLst>
              <a:ext uri="{28A0092B-C50C-407E-A947-70E740481C1C}">
                <a14:useLocalDpi xmlns:a14="http://schemas.microsoft.com/office/drawing/2010/main" val="0"/>
              </a:ext>
            </a:extLst>
          </a:blip>
          <a:srcRect l="12720" t="16812" r="12476" b="30285"/>
          <a:stretch/>
        </p:blipFill>
        <p:spPr bwMode="auto">
          <a:xfrm>
            <a:off x="980111" y="3311823"/>
            <a:ext cx="1260000" cy="1260000"/>
          </a:xfrm>
          <a:prstGeom prst="rect">
            <a:avLst/>
          </a:prstGeom>
          <a:ln w="28575">
            <a:solidFill>
              <a:srgbClr val="6BCABA"/>
            </a:solidFill>
          </a:ln>
          <a:extLst>
            <a:ext uri="{53640926-AAD7-44D8-BBD7-CCE9431645EC}">
              <a14:shadowObscured xmlns:a14="http://schemas.microsoft.com/office/drawing/2010/main"/>
            </a:ext>
          </a:extLst>
        </p:spPr>
      </p:pic>
      <p:sp>
        <p:nvSpPr>
          <p:cNvPr id="2" name="TextBox 1">
            <a:extLst>
              <a:ext uri="{FF2B5EF4-FFF2-40B4-BE49-F238E27FC236}">
                <a16:creationId xmlns:a16="http://schemas.microsoft.com/office/drawing/2014/main" id="{0C02F3C5-9704-4E6B-A05B-8BC45FC297E8}"/>
              </a:ext>
            </a:extLst>
          </p:cNvPr>
          <p:cNvSpPr txBox="1"/>
          <p:nvPr/>
        </p:nvSpPr>
        <p:spPr>
          <a:xfrm>
            <a:off x="2396536" y="3203159"/>
            <a:ext cx="9157367" cy="1477328"/>
          </a:xfrm>
          <a:prstGeom prst="rect">
            <a:avLst/>
          </a:prstGeom>
          <a:noFill/>
        </p:spPr>
        <p:txBody>
          <a:bodyPr wrap="square" rtlCol="0">
            <a:spAutoFit/>
          </a:bodyPr>
          <a:lstStyle/>
          <a:p>
            <a:r>
              <a:rPr lang="en-GB" dirty="0">
                <a:solidFill>
                  <a:srgbClr val="888B8D"/>
                </a:solidFill>
                <a:latin typeface="Helvetica Neue Light"/>
              </a:rPr>
              <a:t>Lee is our Managing Partner here at Contracts Advance. He manages our Advisory team, and as an experienced senior executive, he’s gathered a wealth of knowledge and expertise over the years. Having been both CEO and Director of Business Development for a large blue-chip provider, Lee continues to play an active role within the public sector by providing advice to clients on strategy and bidding.</a:t>
            </a:r>
          </a:p>
        </p:txBody>
      </p:sp>
      <p:sp>
        <p:nvSpPr>
          <p:cNvPr id="10" name="Slide Number Placeholder 5">
            <a:extLst>
              <a:ext uri="{FF2B5EF4-FFF2-40B4-BE49-F238E27FC236}">
                <a16:creationId xmlns:a16="http://schemas.microsoft.com/office/drawing/2014/main" id="{9694531C-9C1E-48E7-8AEF-340AE5090B99}"/>
              </a:ext>
            </a:extLst>
          </p:cNvPr>
          <p:cNvSpPr>
            <a:spLocks noGrp="1"/>
          </p:cNvSpPr>
          <p:nvPr>
            <p:ph type="sldNum" sz="quarter" idx="12"/>
          </p:nvPr>
        </p:nvSpPr>
        <p:spPr>
          <a:xfrm>
            <a:off x="8610600" y="6569075"/>
            <a:ext cx="2743200" cy="228600"/>
          </a:xfrm>
        </p:spPr>
        <p:txBody>
          <a:bodyPr/>
          <a:lstStyle/>
          <a:p>
            <a:fld id="{6ECE3AFE-163E-4C8F-BE1B-1D40E6FAB21E}" type="slidenum">
              <a:rPr lang="en-GB" smtClean="0"/>
              <a:t>4</a:t>
            </a:fld>
            <a:endParaRPr lang="en-GB" dirty="0"/>
          </a:p>
        </p:txBody>
      </p:sp>
      <p:sp>
        <p:nvSpPr>
          <p:cNvPr id="13" name="Footer Placeholder 8">
            <a:extLst>
              <a:ext uri="{FF2B5EF4-FFF2-40B4-BE49-F238E27FC236}">
                <a16:creationId xmlns:a16="http://schemas.microsoft.com/office/drawing/2014/main" id="{B2CB95A9-0647-4389-9940-BEDDB7C0A416}"/>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pic>
        <p:nvPicPr>
          <p:cNvPr id="12" name="Picture 11" descr="Profile photo of Craig Millhouse">
            <a:extLst>
              <a:ext uri="{FF2B5EF4-FFF2-40B4-BE49-F238E27FC236}">
                <a16:creationId xmlns:a16="http://schemas.microsoft.com/office/drawing/2014/main" id="{C492F474-F310-4018-A737-4CC310A4504C}"/>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980111" y="1628865"/>
            <a:ext cx="1260000" cy="1260000"/>
          </a:xfrm>
          <a:prstGeom prst="rect">
            <a:avLst/>
          </a:prstGeom>
          <a:ln w="28575">
            <a:solidFill>
              <a:srgbClr val="6BCABA"/>
            </a:solidFill>
          </a:ln>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F87DF05-CE66-454C-8CE4-B449B9254D37}"/>
              </a:ext>
            </a:extLst>
          </p:cNvPr>
          <p:cNvSpPr txBox="1"/>
          <p:nvPr/>
        </p:nvSpPr>
        <p:spPr>
          <a:xfrm>
            <a:off x="2396536" y="1634203"/>
            <a:ext cx="9157367" cy="1200329"/>
          </a:xfrm>
          <a:prstGeom prst="rect">
            <a:avLst/>
          </a:prstGeom>
          <a:noFill/>
        </p:spPr>
        <p:txBody>
          <a:bodyPr wrap="square" rtlCol="0">
            <a:spAutoFit/>
          </a:bodyPr>
          <a:lstStyle/>
          <a:p>
            <a:r>
              <a:rPr lang="en-GB" dirty="0">
                <a:solidFill>
                  <a:srgbClr val="888B8D"/>
                </a:solidFill>
                <a:latin typeface="Helvetica Neue Light"/>
              </a:rPr>
              <a:t>Craig is the Managing Director of Contracts Advance. Craig’s responsibility is for the overall strategic direction of the business. Craig has been in the role since 2008 and prior to this Craig has held multiple Director roles where he had responsibility for driving up revenue and growth. </a:t>
            </a:r>
          </a:p>
        </p:txBody>
      </p:sp>
      <p:pic>
        <p:nvPicPr>
          <p:cNvPr id="1026" name="Picture 2" descr="Profile photo of Duncan Kingshott">
            <a:extLst>
              <a:ext uri="{FF2B5EF4-FFF2-40B4-BE49-F238E27FC236}">
                <a16:creationId xmlns:a16="http://schemas.microsoft.com/office/drawing/2014/main" id="{7728DB71-9F8D-4257-AF7C-13FF4756722B}"/>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980111" y="4940449"/>
            <a:ext cx="1260000" cy="1260000"/>
          </a:xfrm>
          <a:prstGeom prst="rect">
            <a:avLst/>
          </a:prstGeom>
          <a:ln w="28575">
            <a:solidFill>
              <a:srgbClr val="6BCABA"/>
            </a:solidFill>
          </a:ln>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E9F560BA-18D3-4267-96C1-F7880732EEEE}"/>
              </a:ext>
            </a:extLst>
          </p:cNvPr>
          <p:cNvSpPr txBox="1"/>
          <p:nvPr/>
        </p:nvSpPr>
        <p:spPr>
          <a:xfrm>
            <a:off x="2396535" y="4970284"/>
            <a:ext cx="9157367" cy="1200329"/>
          </a:xfrm>
          <a:prstGeom prst="rect">
            <a:avLst/>
          </a:prstGeom>
          <a:noFill/>
        </p:spPr>
        <p:txBody>
          <a:bodyPr wrap="square" rtlCol="0">
            <a:spAutoFit/>
          </a:bodyPr>
          <a:lstStyle/>
          <a:p>
            <a:r>
              <a:rPr lang="en-GB" dirty="0">
                <a:solidFill>
                  <a:srgbClr val="888B8D"/>
                </a:solidFill>
                <a:latin typeface="Helvetica Neue Light"/>
              </a:rPr>
              <a:t>Duncan is our Head of Customer Success (Account Management) at CA and has over 10 years’ experience within the Customer Success world working for both large Blue chip organisations and small-medium size businesses. Duncan’s background has mainly been in the procurement space building partnerships with the likes of Sap, Coupa and Basware.</a:t>
            </a:r>
          </a:p>
        </p:txBody>
      </p:sp>
      <p:sp>
        <p:nvSpPr>
          <p:cNvPr id="16" name="Date Placeholder 7">
            <a:extLst>
              <a:ext uri="{FF2B5EF4-FFF2-40B4-BE49-F238E27FC236}">
                <a16:creationId xmlns:a16="http://schemas.microsoft.com/office/drawing/2014/main" id="{691B2512-562F-48F0-BA77-A8C873A4E1FF}"/>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334262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DF08D5-D412-4E2D-AABD-799993C8CDD6}"/>
              </a:ext>
            </a:extLst>
          </p:cNvPr>
          <p:cNvSpPr>
            <a:spLocks noGrp="1"/>
          </p:cNvSpPr>
          <p:nvPr>
            <p:ph type="sldNum" sz="quarter" idx="12"/>
          </p:nvPr>
        </p:nvSpPr>
        <p:spPr/>
        <p:txBody>
          <a:bodyPr/>
          <a:lstStyle/>
          <a:p>
            <a:fld id="{6ECE3AFE-163E-4C8F-BE1B-1D40E6FAB21E}" type="slidenum">
              <a:rPr lang="en-GB" smtClean="0"/>
              <a:t>5</a:t>
            </a:fld>
            <a:endParaRPr lang="en-GB" dirty="0"/>
          </a:p>
        </p:txBody>
      </p:sp>
      <p:sp>
        <p:nvSpPr>
          <p:cNvPr id="31" name="Title 1">
            <a:extLst>
              <a:ext uri="{FF2B5EF4-FFF2-40B4-BE49-F238E27FC236}">
                <a16:creationId xmlns:a16="http://schemas.microsoft.com/office/drawing/2014/main" id="{B40FE318-DEA0-49B6-99A2-38DE5D6D95D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The four fundamentals of the CA software</a:t>
            </a:r>
          </a:p>
        </p:txBody>
      </p:sp>
      <p:sp>
        <p:nvSpPr>
          <p:cNvPr id="33" name="TextBox 32">
            <a:extLst>
              <a:ext uri="{FF2B5EF4-FFF2-40B4-BE49-F238E27FC236}">
                <a16:creationId xmlns:a16="http://schemas.microsoft.com/office/drawing/2014/main" id="{7D86DD00-8E7F-46D3-8BE8-84DF02EEF92F}"/>
              </a:ext>
            </a:extLst>
          </p:cNvPr>
          <p:cNvSpPr txBox="1"/>
          <p:nvPr/>
        </p:nvSpPr>
        <p:spPr>
          <a:xfrm>
            <a:off x="1295396" y="1591088"/>
            <a:ext cx="10601327" cy="523220"/>
          </a:xfrm>
          <a:prstGeom prst="rect">
            <a:avLst/>
          </a:prstGeom>
          <a:noFill/>
        </p:spPr>
        <p:txBody>
          <a:bodyPr wrap="square" rtlCol="0">
            <a:spAutoFit/>
          </a:bodyPr>
          <a:lstStyle/>
          <a:p>
            <a:r>
              <a:rPr lang="fr-FR" sz="2800" dirty="0">
                <a:solidFill>
                  <a:srgbClr val="888B8D"/>
                </a:solidFill>
                <a:latin typeface="Helvetica Neue Light"/>
              </a:rPr>
              <a:t>1. </a:t>
            </a:r>
            <a:r>
              <a:rPr lang="fr-FR" sz="2800" dirty="0" err="1">
                <a:solidFill>
                  <a:srgbClr val="888B8D"/>
                </a:solidFill>
                <a:latin typeface="Helvetica Neue Light"/>
              </a:rPr>
              <a:t>Alerts</a:t>
            </a:r>
            <a:r>
              <a:rPr lang="fr-FR" sz="2800" dirty="0">
                <a:solidFill>
                  <a:srgbClr val="888B8D"/>
                </a:solidFill>
                <a:latin typeface="Helvetica Neue Light"/>
              </a:rPr>
              <a:t>!</a:t>
            </a:r>
          </a:p>
        </p:txBody>
      </p:sp>
      <p:sp>
        <p:nvSpPr>
          <p:cNvPr id="47" name="Footer Placeholder 8">
            <a:extLst>
              <a:ext uri="{FF2B5EF4-FFF2-40B4-BE49-F238E27FC236}">
                <a16:creationId xmlns:a16="http://schemas.microsoft.com/office/drawing/2014/main" id="{7DF76269-8653-472C-8C07-D1CFE21068DB}"/>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grpSp>
        <p:nvGrpSpPr>
          <p:cNvPr id="62" name="Group 61">
            <a:extLst>
              <a:ext uri="{FF2B5EF4-FFF2-40B4-BE49-F238E27FC236}">
                <a16:creationId xmlns:a16="http://schemas.microsoft.com/office/drawing/2014/main" id="{70A7CDE4-90DA-42E5-A648-BFDB99D0FFE8}"/>
              </a:ext>
            </a:extLst>
          </p:cNvPr>
          <p:cNvGrpSpPr/>
          <p:nvPr/>
        </p:nvGrpSpPr>
        <p:grpSpPr>
          <a:xfrm>
            <a:off x="-1" y="1573052"/>
            <a:ext cx="1295399" cy="559292"/>
            <a:chOff x="0" y="1500899"/>
            <a:chExt cx="1295399" cy="559292"/>
          </a:xfrm>
        </p:grpSpPr>
        <p:sp>
          <p:nvSpPr>
            <p:cNvPr id="63" name="Rectangle 62">
              <a:extLst>
                <a:ext uri="{FF2B5EF4-FFF2-40B4-BE49-F238E27FC236}">
                  <a16:creationId xmlns:a16="http://schemas.microsoft.com/office/drawing/2014/main" id="{91915380-D72B-46CA-A271-4292EF2C3442}"/>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4" name="Picture 63" descr="A picture containing LEGO, toy&#10;&#10;Description automatically generated">
              <a:extLst>
                <a:ext uri="{FF2B5EF4-FFF2-40B4-BE49-F238E27FC236}">
                  <a16:creationId xmlns:a16="http://schemas.microsoft.com/office/drawing/2014/main" id="{63CD5DD5-C5D6-4387-9F43-780CA42D03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12" name="Group 11">
            <a:extLst>
              <a:ext uri="{FF2B5EF4-FFF2-40B4-BE49-F238E27FC236}">
                <a16:creationId xmlns:a16="http://schemas.microsoft.com/office/drawing/2014/main" id="{70A7CDE4-90DA-42E5-A648-BFDB99D0FFE8}"/>
              </a:ext>
            </a:extLst>
          </p:cNvPr>
          <p:cNvGrpSpPr/>
          <p:nvPr/>
        </p:nvGrpSpPr>
        <p:grpSpPr>
          <a:xfrm>
            <a:off x="-1" y="2308768"/>
            <a:ext cx="1295399" cy="559292"/>
            <a:chOff x="0" y="1500899"/>
            <a:chExt cx="1295399" cy="559292"/>
          </a:xfrm>
        </p:grpSpPr>
        <p:sp>
          <p:nvSpPr>
            <p:cNvPr id="13" name="Rectangle 12">
              <a:extLst>
                <a:ext uri="{FF2B5EF4-FFF2-40B4-BE49-F238E27FC236}">
                  <a16:creationId xmlns:a16="http://schemas.microsoft.com/office/drawing/2014/main" id="{91915380-D72B-46CA-A271-4292EF2C3442}"/>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13" descr="A picture containing LEGO, toy&#10;&#10;Description automatically generated">
              <a:extLst>
                <a:ext uri="{FF2B5EF4-FFF2-40B4-BE49-F238E27FC236}">
                  <a16:creationId xmlns:a16="http://schemas.microsoft.com/office/drawing/2014/main" id="{63CD5DD5-C5D6-4387-9F43-780CA42D03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15" name="TextBox 14">
            <a:extLst>
              <a:ext uri="{FF2B5EF4-FFF2-40B4-BE49-F238E27FC236}">
                <a16:creationId xmlns:a16="http://schemas.microsoft.com/office/drawing/2014/main" id="{BFF53988-140A-4455-B769-F809DCF66420}"/>
              </a:ext>
            </a:extLst>
          </p:cNvPr>
          <p:cNvSpPr txBox="1"/>
          <p:nvPr/>
        </p:nvSpPr>
        <p:spPr>
          <a:xfrm>
            <a:off x="1295396" y="2326804"/>
            <a:ext cx="10601327" cy="523220"/>
          </a:xfrm>
          <a:prstGeom prst="rect">
            <a:avLst/>
          </a:prstGeom>
          <a:noFill/>
        </p:spPr>
        <p:txBody>
          <a:bodyPr wrap="square" rtlCol="0">
            <a:spAutoFit/>
          </a:bodyPr>
          <a:lstStyle/>
          <a:p>
            <a:r>
              <a:rPr lang="fr-FR" sz="2800" dirty="0">
                <a:solidFill>
                  <a:srgbClr val="888B8D"/>
                </a:solidFill>
                <a:latin typeface="Helvetica Neue Light"/>
              </a:rPr>
              <a:t>2. Customer Analysis</a:t>
            </a:r>
          </a:p>
        </p:txBody>
      </p:sp>
      <p:grpSp>
        <p:nvGrpSpPr>
          <p:cNvPr id="16" name="Group 15">
            <a:extLst>
              <a:ext uri="{FF2B5EF4-FFF2-40B4-BE49-F238E27FC236}">
                <a16:creationId xmlns:a16="http://schemas.microsoft.com/office/drawing/2014/main" id="{29EB0658-EDAB-46D9-8625-7DF4924F7013}"/>
              </a:ext>
            </a:extLst>
          </p:cNvPr>
          <p:cNvGrpSpPr/>
          <p:nvPr/>
        </p:nvGrpSpPr>
        <p:grpSpPr>
          <a:xfrm>
            <a:off x="-1" y="3163044"/>
            <a:ext cx="1295399" cy="559292"/>
            <a:chOff x="0" y="1500899"/>
            <a:chExt cx="1295399" cy="559292"/>
          </a:xfrm>
        </p:grpSpPr>
        <p:sp>
          <p:nvSpPr>
            <p:cNvPr id="17" name="Rectangle 16">
              <a:extLst>
                <a:ext uri="{FF2B5EF4-FFF2-40B4-BE49-F238E27FC236}">
                  <a16:creationId xmlns:a16="http://schemas.microsoft.com/office/drawing/2014/main" id="{8D9E912F-126C-4ECF-880E-C89D04A5CA8A}"/>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descr="A picture containing LEGO, toy&#10;&#10;Description automatically generated">
              <a:extLst>
                <a:ext uri="{FF2B5EF4-FFF2-40B4-BE49-F238E27FC236}">
                  <a16:creationId xmlns:a16="http://schemas.microsoft.com/office/drawing/2014/main" id="{515193D1-7A8F-479F-8BC9-23807FBF93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19" name="Group 18">
            <a:extLst>
              <a:ext uri="{FF2B5EF4-FFF2-40B4-BE49-F238E27FC236}">
                <a16:creationId xmlns:a16="http://schemas.microsoft.com/office/drawing/2014/main" id="{F219751B-BD61-4AFF-8BD3-01EA47CB6F78}"/>
              </a:ext>
            </a:extLst>
          </p:cNvPr>
          <p:cNvGrpSpPr/>
          <p:nvPr/>
        </p:nvGrpSpPr>
        <p:grpSpPr>
          <a:xfrm>
            <a:off x="-1" y="4064674"/>
            <a:ext cx="1295399" cy="559292"/>
            <a:chOff x="0" y="1500899"/>
            <a:chExt cx="1295399" cy="559292"/>
          </a:xfrm>
        </p:grpSpPr>
        <p:sp>
          <p:nvSpPr>
            <p:cNvPr id="20" name="Rectangle 19">
              <a:extLst>
                <a:ext uri="{FF2B5EF4-FFF2-40B4-BE49-F238E27FC236}">
                  <a16:creationId xmlns:a16="http://schemas.microsoft.com/office/drawing/2014/main" id="{8A714EB4-DCFB-4B2D-B20F-E702A88A9885}"/>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1" name="Picture 20" descr="A picture containing LEGO, toy&#10;&#10;Description automatically generated">
              <a:extLst>
                <a:ext uri="{FF2B5EF4-FFF2-40B4-BE49-F238E27FC236}">
                  <a16:creationId xmlns:a16="http://schemas.microsoft.com/office/drawing/2014/main" id="{B7E19016-6BA0-47C1-82BD-1AA0B4376C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22" name="TextBox 21">
            <a:extLst>
              <a:ext uri="{FF2B5EF4-FFF2-40B4-BE49-F238E27FC236}">
                <a16:creationId xmlns:a16="http://schemas.microsoft.com/office/drawing/2014/main" id="{2F333534-44C1-49CB-96BB-A5F1265133C2}"/>
              </a:ext>
            </a:extLst>
          </p:cNvPr>
          <p:cNvSpPr txBox="1"/>
          <p:nvPr/>
        </p:nvSpPr>
        <p:spPr>
          <a:xfrm>
            <a:off x="1295396" y="4082710"/>
            <a:ext cx="10601327" cy="523220"/>
          </a:xfrm>
          <a:prstGeom prst="rect">
            <a:avLst/>
          </a:prstGeom>
          <a:noFill/>
        </p:spPr>
        <p:txBody>
          <a:bodyPr wrap="square" rtlCol="0">
            <a:spAutoFit/>
          </a:bodyPr>
          <a:lstStyle/>
          <a:p>
            <a:r>
              <a:rPr lang="fr-FR" sz="2800" dirty="0">
                <a:solidFill>
                  <a:srgbClr val="888B8D"/>
                </a:solidFill>
                <a:latin typeface="Helvetica Neue Light"/>
              </a:rPr>
              <a:t>4. Business Development / </a:t>
            </a:r>
            <a:r>
              <a:rPr lang="fr-FR" sz="2800" dirty="0" err="1">
                <a:solidFill>
                  <a:srgbClr val="888B8D"/>
                </a:solidFill>
                <a:latin typeface="Helvetica Neue Light"/>
              </a:rPr>
              <a:t>Bidding</a:t>
            </a:r>
            <a:r>
              <a:rPr lang="fr-FR" sz="2800" dirty="0">
                <a:solidFill>
                  <a:srgbClr val="888B8D"/>
                </a:solidFill>
                <a:latin typeface="Helvetica Neue Light"/>
              </a:rPr>
              <a:t> Pipeline</a:t>
            </a:r>
          </a:p>
        </p:txBody>
      </p:sp>
      <p:sp>
        <p:nvSpPr>
          <p:cNvPr id="23" name="TextBox 22">
            <a:extLst>
              <a:ext uri="{FF2B5EF4-FFF2-40B4-BE49-F238E27FC236}">
                <a16:creationId xmlns:a16="http://schemas.microsoft.com/office/drawing/2014/main" id="{8F0AFE91-DE65-43B8-817A-AD0A39756B94}"/>
              </a:ext>
            </a:extLst>
          </p:cNvPr>
          <p:cNvSpPr txBox="1"/>
          <p:nvPr/>
        </p:nvSpPr>
        <p:spPr>
          <a:xfrm>
            <a:off x="1295396" y="3181080"/>
            <a:ext cx="10601327" cy="523220"/>
          </a:xfrm>
          <a:prstGeom prst="rect">
            <a:avLst/>
          </a:prstGeom>
          <a:noFill/>
        </p:spPr>
        <p:txBody>
          <a:bodyPr wrap="square" rtlCol="0">
            <a:spAutoFit/>
          </a:bodyPr>
          <a:lstStyle/>
          <a:p>
            <a:r>
              <a:rPr lang="fr-FR" sz="2800" dirty="0">
                <a:solidFill>
                  <a:srgbClr val="888B8D"/>
                </a:solidFill>
                <a:latin typeface="Helvetica Neue Light"/>
              </a:rPr>
              <a:t>3. Competitor Analysis</a:t>
            </a:r>
          </a:p>
        </p:txBody>
      </p:sp>
      <p:pic>
        <p:nvPicPr>
          <p:cNvPr id="25" name="Picture 24" descr="Graphical user interface, application&#10;&#10;Description automatically generated">
            <a:extLst>
              <a:ext uri="{FF2B5EF4-FFF2-40B4-BE49-F238E27FC236}">
                <a16:creationId xmlns:a16="http://schemas.microsoft.com/office/drawing/2014/main" id="{45B8F1E1-2378-4FAF-870F-C4129E0171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6059" y="1669350"/>
            <a:ext cx="4658419" cy="2356700"/>
          </a:xfrm>
          <a:prstGeom prst="rect">
            <a:avLst/>
          </a:prstGeom>
        </p:spPr>
      </p:pic>
      <p:grpSp>
        <p:nvGrpSpPr>
          <p:cNvPr id="24" name="Group 23">
            <a:extLst>
              <a:ext uri="{FF2B5EF4-FFF2-40B4-BE49-F238E27FC236}">
                <a16:creationId xmlns:a16="http://schemas.microsoft.com/office/drawing/2014/main" id="{D319870D-AE7C-4868-AFE4-B668B2CB7DA8}"/>
              </a:ext>
            </a:extLst>
          </p:cNvPr>
          <p:cNvGrpSpPr/>
          <p:nvPr/>
        </p:nvGrpSpPr>
        <p:grpSpPr>
          <a:xfrm>
            <a:off x="-3513" y="4972313"/>
            <a:ext cx="1295399" cy="559292"/>
            <a:chOff x="0" y="1500899"/>
            <a:chExt cx="1295399" cy="559292"/>
          </a:xfrm>
        </p:grpSpPr>
        <p:sp>
          <p:nvSpPr>
            <p:cNvPr id="27" name="Rectangle 26">
              <a:extLst>
                <a:ext uri="{FF2B5EF4-FFF2-40B4-BE49-F238E27FC236}">
                  <a16:creationId xmlns:a16="http://schemas.microsoft.com/office/drawing/2014/main" id="{6D1DB982-1136-4B12-9165-AC519509EEE7}"/>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8" name="Picture 27" descr="A picture containing LEGO, toy&#10;&#10;Description automatically generated">
              <a:extLst>
                <a:ext uri="{FF2B5EF4-FFF2-40B4-BE49-F238E27FC236}">
                  <a16:creationId xmlns:a16="http://schemas.microsoft.com/office/drawing/2014/main" id="{4DD2F38E-D521-421D-9AAE-F9DFF17691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29" name="TextBox 28">
            <a:extLst>
              <a:ext uri="{FF2B5EF4-FFF2-40B4-BE49-F238E27FC236}">
                <a16:creationId xmlns:a16="http://schemas.microsoft.com/office/drawing/2014/main" id="{0296A6F6-4B96-4077-B07C-6CC47485EDEA}"/>
              </a:ext>
            </a:extLst>
          </p:cNvPr>
          <p:cNvSpPr txBox="1"/>
          <p:nvPr/>
        </p:nvSpPr>
        <p:spPr>
          <a:xfrm>
            <a:off x="1295396" y="4930742"/>
            <a:ext cx="10601327" cy="954107"/>
          </a:xfrm>
          <a:prstGeom prst="rect">
            <a:avLst/>
          </a:prstGeom>
          <a:noFill/>
        </p:spPr>
        <p:txBody>
          <a:bodyPr wrap="square" rtlCol="0">
            <a:spAutoFit/>
          </a:bodyPr>
          <a:lstStyle/>
          <a:p>
            <a:r>
              <a:rPr lang="fr-FR" sz="2800" dirty="0">
                <a:solidFill>
                  <a:srgbClr val="888B8D"/>
                </a:solidFill>
                <a:latin typeface="Helvetica Neue Light"/>
              </a:rPr>
              <a:t>The FOI process supports all the </a:t>
            </a:r>
            <a:r>
              <a:rPr lang="fr-FR" sz="2800" dirty="0" err="1">
                <a:solidFill>
                  <a:srgbClr val="888B8D"/>
                </a:solidFill>
                <a:latin typeface="Helvetica Neue Light"/>
              </a:rPr>
              <a:t>above</a:t>
            </a:r>
            <a:r>
              <a:rPr lang="fr-FR" sz="2800" dirty="0">
                <a:solidFill>
                  <a:srgbClr val="888B8D"/>
                </a:solidFill>
                <a:latin typeface="Helvetica Neue Light"/>
              </a:rPr>
              <a:t> </a:t>
            </a:r>
            <a:r>
              <a:rPr lang="fr-FR" sz="2800" dirty="0" err="1">
                <a:solidFill>
                  <a:srgbClr val="888B8D"/>
                </a:solidFill>
                <a:latin typeface="Helvetica Neue Light"/>
              </a:rPr>
              <a:t>with</a:t>
            </a:r>
            <a:r>
              <a:rPr lang="fr-FR" sz="2800" dirty="0">
                <a:solidFill>
                  <a:srgbClr val="888B8D"/>
                </a:solidFill>
                <a:latin typeface="Helvetica Neue Light"/>
              </a:rPr>
              <a:t> the all important </a:t>
            </a:r>
            <a:r>
              <a:rPr lang="fr-FR" sz="2800" dirty="0" err="1">
                <a:solidFill>
                  <a:srgbClr val="888B8D"/>
                </a:solidFill>
                <a:latin typeface="Helvetica Neue Light"/>
              </a:rPr>
              <a:t>pre-bidding</a:t>
            </a:r>
            <a:r>
              <a:rPr lang="fr-FR" sz="2800" dirty="0">
                <a:solidFill>
                  <a:srgbClr val="888B8D"/>
                </a:solidFill>
                <a:latin typeface="Helvetica Neue Light"/>
              </a:rPr>
              <a:t> </a:t>
            </a:r>
            <a:r>
              <a:rPr lang="fr-FR" sz="2800" dirty="0" err="1">
                <a:solidFill>
                  <a:srgbClr val="888B8D"/>
                </a:solidFill>
                <a:latin typeface="Helvetica Neue Light"/>
              </a:rPr>
              <a:t>activity</a:t>
            </a:r>
            <a:endParaRPr lang="fr-FR" sz="2800" dirty="0">
              <a:solidFill>
                <a:srgbClr val="888B8D"/>
              </a:solidFill>
              <a:latin typeface="Helvetica Neue Light"/>
            </a:endParaRPr>
          </a:p>
        </p:txBody>
      </p:sp>
      <p:sp>
        <p:nvSpPr>
          <p:cNvPr id="30" name="Date Placeholder 7">
            <a:extLst>
              <a:ext uri="{FF2B5EF4-FFF2-40B4-BE49-F238E27FC236}">
                <a16:creationId xmlns:a16="http://schemas.microsoft.com/office/drawing/2014/main" id="{94CF401F-3F42-41D2-8E7B-7779B5E7B1E5}"/>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411860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DF08D5-D412-4E2D-AABD-799993C8CDD6}"/>
              </a:ext>
            </a:extLst>
          </p:cNvPr>
          <p:cNvSpPr>
            <a:spLocks noGrp="1"/>
          </p:cNvSpPr>
          <p:nvPr>
            <p:ph type="sldNum" sz="quarter" idx="12"/>
          </p:nvPr>
        </p:nvSpPr>
        <p:spPr/>
        <p:txBody>
          <a:bodyPr/>
          <a:lstStyle/>
          <a:p>
            <a:fld id="{6ECE3AFE-163E-4C8F-BE1B-1D40E6FAB21E}" type="slidenum">
              <a:rPr lang="en-GB" smtClean="0"/>
              <a:t>6</a:t>
            </a:fld>
            <a:endParaRPr lang="en-GB" dirty="0"/>
          </a:p>
        </p:txBody>
      </p:sp>
      <p:sp>
        <p:nvSpPr>
          <p:cNvPr id="31" name="Title 1">
            <a:extLst>
              <a:ext uri="{FF2B5EF4-FFF2-40B4-BE49-F238E27FC236}">
                <a16:creationId xmlns:a16="http://schemas.microsoft.com/office/drawing/2014/main" id="{B40FE318-DEA0-49B6-99A2-38DE5D6D95D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FOI’s and the Process</a:t>
            </a:r>
          </a:p>
        </p:txBody>
      </p:sp>
      <p:sp>
        <p:nvSpPr>
          <p:cNvPr id="47" name="Footer Placeholder 8">
            <a:extLst>
              <a:ext uri="{FF2B5EF4-FFF2-40B4-BE49-F238E27FC236}">
                <a16:creationId xmlns:a16="http://schemas.microsoft.com/office/drawing/2014/main" id="{7DF76269-8653-472C-8C07-D1CFE21068DB}"/>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sp>
        <p:nvSpPr>
          <p:cNvPr id="23" name="TextBox 22">
            <a:extLst>
              <a:ext uri="{FF2B5EF4-FFF2-40B4-BE49-F238E27FC236}">
                <a16:creationId xmlns:a16="http://schemas.microsoft.com/office/drawing/2014/main" id="{972274D8-EBD6-4C0A-AB86-4AEB46F74230}"/>
              </a:ext>
            </a:extLst>
          </p:cNvPr>
          <p:cNvSpPr txBox="1"/>
          <p:nvPr/>
        </p:nvSpPr>
        <p:spPr>
          <a:xfrm>
            <a:off x="1295396" y="1591088"/>
            <a:ext cx="10601327" cy="523220"/>
          </a:xfrm>
          <a:prstGeom prst="rect">
            <a:avLst/>
          </a:prstGeom>
          <a:noFill/>
        </p:spPr>
        <p:txBody>
          <a:bodyPr wrap="square" rtlCol="0">
            <a:spAutoFit/>
          </a:bodyPr>
          <a:lstStyle/>
          <a:p>
            <a:r>
              <a:rPr lang="fr-FR" sz="2800" dirty="0">
                <a:solidFill>
                  <a:srgbClr val="888B8D"/>
                </a:solidFill>
                <a:latin typeface="Helvetica Neue Light"/>
              </a:rPr>
              <a:t>Brief </a:t>
            </a:r>
            <a:r>
              <a:rPr lang="fr-FR" sz="2800" dirty="0" err="1">
                <a:solidFill>
                  <a:srgbClr val="888B8D"/>
                </a:solidFill>
                <a:latin typeface="Helvetica Neue Light"/>
              </a:rPr>
              <a:t>History</a:t>
            </a:r>
            <a:endParaRPr lang="fr-FR" sz="2800" dirty="0">
              <a:solidFill>
                <a:srgbClr val="888B8D"/>
              </a:solidFill>
              <a:latin typeface="Helvetica Neue Light"/>
            </a:endParaRPr>
          </a:p>
        </p:txBody>
      </p:sp>
      <p:grpSp>
        <p:nvGrpSpPr>
          <p:cNvPr id="24" name="Group 23">
            <a:extLst>
              <a:ext uri="{FF2B5EF4-FFF2-40B4-BE49-F238E27FC236}">
                <a16:creationId xmlns:a16="http://schemas.microsoft.com/office/drawing/2014/main" id="{3BFEAF52-08AF-4E35-912D-D5D46E0209E0}"/>
              </a:ext>
            </a:extLst>
          </p:cNvPr>
          <p:cNvGrpSpPr/>
          <p:nvPr/>
        </p:nvGrpSpPr>
        <p:grpSpPr>
          <a:xfrm>
            <a:off x="-1" y="1573052"/>
            <a:ext cx="1295399" cy="559292"/>
            <a:chOff x="0" y="1500899"/>
            <a:chExt cx="1295399" cy="559292"/>
          </a:xfrm>
        </p:grpSpPr>
        <p:sp>
          <p:nvSpPr>
            <p:cNvPr id="26" name="Rectangle 25">
              <a:extLst>
                <a:ext uri="{FF2B5EF4-FFF2-40B4-BE49-F238E27FC236}">
                  <a16:creationId xmlns:a16="http://schemas.microsoft.com/office/drawing/2014/main" id="{83251FFB-21EF-4B66-BFA8-EE7B9B420FA2}"/>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7" name="Picture 26" descr="A picture containing LEGO, toy&#10;&#10;Description automatically generated">
              <a:extLst>
                <a:ext uri="{FF2B5EF4-FFF2-40B4-BE49-F238E27FC236}">
                  <a16:creationId xmlns:a16="http://schemas.microsoft.com/office/drawing/2014/main" id="{7B4880E3-BCF9-40BC-95F4-0CF77FBE7A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28" name="Group 27">
            <a:extLst>
              <a:ext uri="{FF2B5EF4-FFF2-40B4-BE49-F238E27FC236}">
                <a16:creationId xmlns:a16="http://schemas.microsoft.com/office/drawing/2014/main" id="{C311C952-7A74-4ED9-BCA3-2BD2B2C33F2C}"/>
              </a:ext>
            </a:extLst>
          </p:cNvPr>
          <p:cNvGrpSpPr/>
          <p:nvPr/>
        </p:nvGrpSpPr>
        <p:grpSpPr>
          <a:xfrm>
            <a:off x="-1" y="2308768"/>
            <a:ext cx="1295399" cy="559292"/>
            <a:chOff x="0" y="1500899"/>
            <a:chExt cx="1295399" cy="559292"/>
          </a:xfrm>
        </p:grpSpPr>
        <p:sp>
          <p:nvSpPr>
            <p:cNvPr id="29" name="Rectangle 28">
              <a:extLst>
                <a:ext uri="{FF2B5EF4-FFF2-40B4-BE49-F238E27FC236}">
                  <a16:creationId xmlns:a16="http://schemas.microsoft.com/office/drawing/2014/main" id="{9E111ADF-B664-4056-B00D-7B446EC4F925}"/>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0" name="Picture 29" descr="A picture containing LEGO, toy&#10;&#10;Description automatically generated">
              <a:extLst>
                <a:ext uri="{FF2B5EF4-FFF2-40B4-BE49-F238E27FC236}">
                  <a16:creationId xmlns:a16="http://schemas.microsoft.com/office/drawing/2014/main" id="{E6ABE5C9-122F-4667-8ED7-B7F0FDEC85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32" name="TextBox 31">
            <a:extLst>
              <a:ext uri="{FF2B5EF4-FFF2-40B4-BE49-F238E27FC236}">
                <a16:creationId xmlns:a16="http://schemas.microsoft.com/office/drawing/2014/main" id="{FA1B3543-1CAA-4DE5-B3FC-93B2E4D6FF84}"/>
              </a:ext>
            </a:extLst>
          </p:cNvPr>
          <p:cNvSpPr txBox="1"/>
          <p:nvPr/>
        </p:nvSpPr>
        <p:spPr>
          <a:xfrm>
            <a:off x="1295396" y="2326804"/>
            <a:ext cx="10601327" cy="2246769"/>
          </a:xfrm>
          <a:prstGeom prst="rect">
            <a:avLst/>
          </a:prstGeom>
          <a:noFill/>
        </p:spPr>
        <p:txBody>
          <a:bodyPr wrap="square" rtlCol="0">
            <a:spAutoFit/>
          </a:bodyPr>
          <a:lstStyle/>
          <a:p>
            <a:r>
              <a:rPr lang="fr-FR" sz="2800" dirty="0">
                <a:solidFill>
                  <a:srgbClr val="888B8D"/>
                </a:solidFill>
                <a:latin typeface="Helvetica Neue Light"/>
              </a:rPr>
              <a:t>FOI Process:</a:t>
            </a:r>
          </a:p>
          <a:p>
            <a:pPr marL="914400" lvl="1" indent="-457200">
              <a:buFont typeface="Arial" panose="020B0604020202020204" pitchFamily="34" charset="0"/>
              <a:buChar char="•"/>
            </a:pPr>
            <a:r>
              <a:rPr lang="fr-FR" sz="2800" dirty="0">
                <a:solidFill>
                  <a:srgbClr val="888B8D"/>
                </a:solidFill>
                <a:latin typeface="Helvetica Neue Light"/>
              </a:rPr>
              <a:t>Give </a:t>
            </a:r>
            <a:r>
              <a:rPr lang="en-GB" sz="2800" dirty="0">
                <a:solidFill>
                  <a:srgbClr val="888B8D"/>
                </a:solidFill>
                <a:latin typeface="Helvetica Neue Light"/>
              </a:rPr>
              <a:t>yourself time before a bid!</a:t>
            </a:r>
          </a:p>
          <a:p>
            <a:pPr marL="914400" lvl="1" indent="-457200">
              <a:buFont typeface="Arial" panose="020B0604020202020204" pitchFamily="34" charset="0"/>
              <a:buChar char="•"/>
            </a:pPr>
            <a:r>
              <a:rPr lang="en-GB" sz="2800" dirty="0">
                <a:solidFill>
                  <a:srgbClr val="888B8D"/>
                </a:solidFill>
                <a:latin typeface="Helvetica Neue Light"/>
              </a:rPr>
              <a:t>The process</a:t>
            </a:r>
          </a:p>
          <a:p>
            <a:pPr marL="914400" lvl="1" indent="-457200">
              <a:buFont typeface="Arial" panose="020B0604020202020204" pitchFamily="34" charset="0"/>
              <a:buChar char="•"/>
            </a:pPr>
            <a:r>
              <a:rPr lang="en-GB" sz="2800" dirty="0">
                <a:solidFill>
                  <a:srgbClr val="888B8D"/>
                </a:solidFill>
                <a:latin typeface="Helvetica Neue Light"/>
              </a:rPr>
              <a:t>Escalation</a:t>
            </a:r>
          </a:p>
          <a:p>
            <a:pPr marL="914400" lvl="1" indent="-457200">
              <a:buFont typeface="Arial" panose="020B0604020202020204" pitchFamily="34" charset="0"/>
              <a:buChar char="•"/>
            </a:pPr>
            <a:r>
              <a:rPr lang="en-GB" sz="2800" dirty="0">
                <a:solidFill>
                  <a:srgbClr val="888B8D"/>
                </a:solidFill>
                <a:latin typeface="Helvetica Neue Light"/>
              </a:rPr>
              <a:t>Anonymity!</a:t>
            </a:r>
            <a:endParaRPr lang="fr-FR" sz="2800" dirty="0">
              <a:solidFill>
                <a:srgbClr val="888B8D"/>
              </a:solidFill>
              <a:latin typeface="Helvetica Neue Light"/>
            </a:endParaRPr>
          </a:p>
        </p:txBody>
      </p:sp>
      <p:sp>
        <p:nvSpPr>
          <p:cNvPr id="34" name="Date Placeholder 7">
            <a:extLst>
              <a:ext uri="{FF2B5EF4-FFF2-40B4-BE49-F238E27FC236}">
                <a16:creationId xmlns:a16="http://schemas.microsoft.com/office/drawing/2014/main" id="{C5235984-4E20-4E10-AAA9-1CABC071E380}"/>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140017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DF08D5-D412-4E2D-AABD-799993C8CDD6}"/>
              </a:ext>
            </a:extLst>
          </p:cNvPr>
          <p:cNvSpPr>
            <a:spLocks noGrp="1"/>
          </p:cNvSpPr>
          <p:nvPr>
            <p:ph type="sldNum" sz="quarter" idx="12"/>
          </p:nvPr>
        </p:nvSpPr>
        <p:spPr/>
        <p:txBody>
          <a:bodyPr/>
          <a:lstStyle/>
          <a:p>
            <a:fld id="{6ECE3AFE-163E-4C8F-BE1B-1D40E6FAB21E}" type="slidenum">
              <a:rPr lang="en-GB" smtClean="0"/>
              <a:t>7</a:t>
            </a:fld>
            <a:endParaRPr lang="en-GB" dirty="0"/>
          </a:p>
        </p:txBody>
      </p:sp>
      <p:sp>
        <p:nvSpPr>
          <p:cNvPr id="31" name="Title 1">
            <a:extLst>
              <a:ext uri="{FF2B5EF4-FFF2-40B4-BE49-F238E27FC236}">
                <a16:creationId xmlns:a16="http://schemas.microsoft.com/office/drawing/2014/main" id="{B40FE318-DEA0-49B6-99A2-38DE5D6D95D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Why use FOI’s?</a:t>
            </a:r>
          </a:p>
        </p:txBody>
      </p:sp>
      <p:sp>
        <p:nvSpPr>
          <p:cNvPr id="47" name="Footer Placeholder 8">
            <a:extLst>
              <a:ext uri="{FF2B5EF4-FFF2-40B4-BE49-F238E27FC236}">
                <a16:creationId xmlns:a16="http://schemas.microsoft.com/office/drawing/2014/main" id="{7DF76269-8653-472C-8C07-D1CFE21068DB}"/>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sp>
        <p:nvSpPr>
          <p:cNvPr id="42" name="TextBox 41">
            <a:extLst>
              <a:ext uri="{FF2B5EF4-FFF2-40B4-BE49-F238E27FC236}">
                <a16:creationId xmlns:a16="http://schemas.microsoft.com/office/drawing/2014/main" id="{54E8F7CF-0EB5-40EA-B5A1-5E4E19A3D5EA}"/>
              </a:ext>
            </a:extLst>
          </p:cNvPr>
          <p:cNvSpPr txBox="1"/>
          <p:nvPr/>
        </p:nvSpPr>
        <p:spPr>
          <a:xfrm>
            <a:off x="1295396" y="1591088"/>
            <a:ext cx="10601327" cy="523220"/>
          </a:xfrm>
          <a:prstGeom prst="rect">
            <a:avLst/>
          </a:prstGeom>
          <a:noFill/>
        </p:spPr>
        <p:txBody>
          <a:bodyPr wrap="square" rtlCol="0">
            <a:spAutoFit/>
          </a:bodyPr>
          <a:lstStyle/>
          <a:p>
            <a:r>
              <a:rPr lang="fr-FR" sz="2800" dirty="0">
                <a:solidFill>
                  <a:srgbClr val="888B8D"/>
                </a:solidFill>
                <a:latin typeface="Helvetica Neue Light"/>
              </a:rPr>
              <a:t>Contractual KPI performance </a:t>
            </a:r>
          </a:p>
        </p:txBody>
      </p:sp>
      <p:grpSp>
        <p:nvGrpSpPr>
          <p:cNvPr id="43" name="Group 42">
            <a:extLst>
              <a:ext uri="{FF2B5EF4-FFF2-40B4-BE49-F238E27FC236}">
                <a16:creationId xmlns:a16="http://schemas.microsoft.com/office/drawing/2014/main" id="{75F9B31E-F5BD-4307-A6F7-8E4829F24021}"/>
              </a:ext>
            </a:extLst>
          </p:cNvPr>
          <p:cNvGrpSpPr/>
          <p:nvPr/>
        </p:nvGrpSpPr>
        <p:grpSpPr>
          <a:xfrm>
            <a:off x="-1" y="1573052"/>
            <a:ext cx="1295399" cy="559292"/>
            <a:chOff x="0" y="1500899"/>
            <a:chExt cx="1295399" cy="559292"/>
          </a:xfrm>
        </p:grpSpPr>
        <p:sp>
          <p:nvSpPr>
            <p:cNvPr id="44" name="Rectangle 43">
              <a:extLst>
                <a:ext uri="{FF2B5EF4-FFF2-40B4-BE49-F238E27FC236}">
                  <a16:creationId xmlns:a16="http://schemas.microsoft.com/office/drawing/2014/main" id="{B1F66922-A69D-4BED-AFFF-DACEB5F99713}"/>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5" name="Picture 44" descr="A picture containing LEGO, toy&#10;&#10;Description automatically generated">
              <a:extLst>
                <a:ext uri="{FF2B5EF4-FFF2-40B4-BE49-F238E27FC236}">
                  <a16:creationId xmlns:a16="http://schemas.microsoft.com/office/drawing/2014/main" id="{13713D00-322D-4BB7-A807-37E09D5C3D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46" name="Group 45">
            <a:extLst>
              <a:ext uri="{FF2B5EF4-FFF2-40B4-BE49-F238E27FC236}">
                <a16:creationId xmlns:a16="http://schemas.microsoft.com/office/drawing/2014/main" id="{AB167E1C-E26B-4E20-9AF3-9D9CC6729C5A}"/>
              </a:ext>
            </a:extLst>
          </p:cNvPr>
          <p:cNvGrpSpPr/>
          <p:nvPr/>
        </p:nvGrpSpPr>
        <p:grpSpPr>
          <a:xfrm>
            <a:off x="-1" y="2308768"/>
            <a:ext cx="1295399" cy="559292"/>
            <a:chOff x="0" y="1500899"/>
            <a:chExt cx="1295399" cy="559292"/>
          </a:xfrm>
        </p:grpSpPr>
        <p:sp>
          <p:nvSpPr>
            <p:cNvPr id="48" name="Rectangle 47">
              <a:extLst>
                <a:ext uri="{FF2B5EF4-FFF2-40B4-BE49-F238E27FC236}">
                  <a16:creationId xmlns:a16="http://schemas.microsoft.com/office/drawing/2014/main" id="{17D8A7EF-0552-4DCC-B34C-B39312C647AC}"/>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9" name="Picture 48" descr="A picture containing LEGO, toy&#10;&#10;Description automatically generated">
              <a:extLst>
                <a:ext uri="{FF2B5EF4-FFF2-40B4-BE49-F238E27FC236}">
                  <a16:creationId xmlns:a16="http://schemas.microsoft.com/office/drawing/2014/main" id="{FA6419D2-6586-43E9-86CC-BF5EE1380F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50" name="TextBox 49">
            <a:extLst>
              <a:ext uri="{FF2B5EF4-FFF2-40B4-BE49-F238E27FC236}">
                <a16:creationId xmlns:a16="http://schemas.microsoft.com/office/drawing/2014/main" id="{E0FBDABE-359A-4E4B-830E-2922FAE1DB2B}"/>
              </a:ext>
            </a:extLst>
          </p:cNvPr>
          <p:cNvSpPr txBox="1"/>
          <p:nvPr/>
        </p:nvSpPr>
        <p:spPr>
          <a:xfrm>
            <a:off x="1295396" y="2326804"/>
            <a:ext cx="10601327" cy="523220"/>
          </a:xfrm>
          <a:prstGeom prst="rect">
            <a:avLst/>
          </a:prstGeom>
          <a:noFill/>
        </p:spPr>
        <p:txBody>
          <a:bodyPr wrap="square" rtlCol="0">
            <a:spAutoFit/>
          </a:bodyPr>
          <a:lstStyle/>
          <a:p>
            <a:r>
              <a:rPr lang="fr-FR" sz="2800" dirty="0">
                <a:solidFill>
                  <a:srgbClr val="888B8D"/>
                </a:solidFill>
                <a:latin typeface="Helvetica Neue Light"/>
              </a:rPr>
              <a:t>Previous bid documentation</a:t>
            </a:r>
          </a:p>
        </p:txBody>
      </p:sp>
      <p:grpSp>
        <p:nvGrpSpPr>
          <p:cNvPr id="51" name="Group 50">
            <a:extLst>
              <a:ext uri="{FF2B5EF4-FFF2-40B4-BE49-F238E27FC236}">
                <a16:creationId xmlns:a16="http://schemas.microsoft.com/office/drawing/2014/main" id="{ADB9C12B-33A2-4AC9-8458-C10778228782}"/>
              </a:ext>
            </a:extLst>
          </p:cNvPr>
          <p:cNvGrpSpPr/>
          <p:nvPr/>
        </p:nvGrpSpPr>
        <p:grpSpPr>
          <a:xfrm>
            <a:off x="-1" y="3163044"/>
            <a:ext cx="1295399" cy="559292"/>
            <a:chOff x="0" y="1500899"/>
            <a:chExt cx="1295399" cy="559292"/>
          </a:xfrm>
        </p:grpSpPr>
        <p:sp>
          <p:nvSpPr>
            <p:cNvPr id="52" name="Rectangle 51">
              <a:extLst>
                <a:ext uri="{FF2B5EF4-FFF2-40B4-BE49-F238E27FC236}">
                  <a16:creationId xmlns:a16="http://schemas.microsoft.com/office/drawing/2014/main" id="{7DEFDAC4-902B-467F-BD45-5BCCF873E7BE}"/>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3" name="Picture 52" descr="A picture containing LEGO, toy&#10;&#10;Description automatically generated">
              <a:extLst>
                <a:ext uri="{FF2B5EF4-FFF2-40B4-BE49-F238E27FC236}">
                  <a16:creationId xmlns:a16="http://schemas.microsoft.com/office/drawing/2014/main" id="{70BA5748-7E49-40DE-A6EC-6546D664DD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grpSp>
        <p:nvGrpSpPr>
          <p:cNvPr id="54" name="Group 53">
            <a:extLst>
              <a:ext uri="{FF2B5EF4-FFF2-40B4-BE49-F238E27FC236}">
                <a16:creationId xmlns:a16="http://schemas.microsoft.com/office/drawing/2014/main" id="{374E89EA-D58F-47F0-9714-75FDEFD6859E}"/>
              </a:ext>
            </a:extLst>
          </p:cNvPr>
          <p:cNvGrpSpPr/>
          <p:nvPr/>
        </p:nvGrpSpPr>
        <p:grpSpPr>
          <a:xfrm>
            <a:off x="-1" y="4064674"/>
            <a:ext cx="1295399" cy="559292"/>
            <a:chOff x="0" y="1500899"/>
            <a:chExt cx="1295399" cy="559292"/>
          </a:xfrm>
        </p:grpSpPr>
        <p:sp>
          <p:nvSpPr>
            <p:cNvPr id="55" name="Rectangle 54">
              <a:extLst>
                <a:ext uri="{FF2B5EF4-FFF2-40B4-BE49-F238E27FC236}">
                  <a16:creationId xmlns:a16="http://schemas.microsoft.com/office/drawing/2014/main" id="{AB3C9D00-7788-456F-A704-D2842326CF34}"/>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6" name="Picture 55" descr="A picture containing LEGO, toy&#10;&#10;Description automatically generated">
              <a:extLst>
                <a:ext uri="{FF2B5EF4-FFF2-40B4-BE49-F238E27FC236}">
                  <a16:creationId xmlns:a16="http://schemas.microsoft.com/office/drawing/2014/main" id="{42E83D12-B763-4788-899E-95BF1C370C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57" name="TextBox 56">
            <a:extLst>
              <a:ext uri="{FF2B5EF4-FFF2-40B4-BE49-F238E27FC236}">
                <a16:creationId xmlns:a16="http://schemas.microsoft.com/office/drawing/2014/main" id="{24699483-DEE3-4CF8-8299-FF1B0681A8CA}"/>
              </a:ext>
            </a:extLst>
          </p:cNvPr>
          <p:cNvSpPr txBox="1"/>
          <p:nvPr/>
        </p:nvSpPr>
        <p:spPr>
          <a:xfrm>
            <a:off x="1295396" y="4082710"/>
            <a:ext cx="10601327" cy="523220"/>
          </a:xfrm>
          <a:prstGeom prst="rect">
            <a:avLst/>
          </a:prstGeom>
          <a:noFill/>
        </p:spPr>
        <p:txBody>
          <a:bodyPr wrap="square" rtlCol="0">
            <a:spAutoFit/>
          </a:bodyPr>
          <a:lstStyle/>
          <a:p>
            <a:r>
              <a:rPr lang="fr-FR" sz="2800" dirty="0">
                <a:solidFill>
                  <a:srgbClr val="888B8D"/>
                </a:solidFill>
                <a:latin typeface="Helvetica Neue Light"/>
              </a:rPr>
              <a:t>Competitor analysis </a:t>
            </a:r>
          </a:p>
        </p:txBody>
      </p:sp>
      <p:sp>
        <p:nvSpPr>
          <p:cNvPr id="58" name="TextBox 57">
            <a:extLst>
              <a:ext uri="{FF2B5EF4-FFF2-40B4-BE49-F238E27FC236}">
                <a16:creationId xmlns:a16="http://schemas.microsoft.com/office/drawing/2014/main" id="{B27855A1-FC8F-4B14-AB08-E0FD0CBEDFF3}"/>
              </a:ext>
            </a:extLst>
          </p:cNvPr>
          <p:cNvSpPr txBox="1"/>
          <p:nvPr/>
        </p:nvSpPr>
        <p:spPr>
          <a:xfrm>
            <a:off x="1295396" y="3181080"/>
            <a:ext cx="10601327" cy="523220"/>
          </a:xfrm>
          <a:prstGeom prst="rect">
            <a:avLst/>
          </a:prstGeom>
          <a:noFill/>
        </p:spPr>
        <p:txBody>
          <a:bodyPr wrap="square" rtlCol="0">
            <a:spAutoFit/>
          </a:bodyPr>
          <a:lstStyle/>
          <a:p>
            <a:r>
              <a:rPr lang="en-GB" sz="2800" dirty="0">
                <a:solidFill>
                  <a:srgbClr val="888B8D"/>
                </a:solidFill>
                <a:latin typeface="Helvetica Neue Light"/>
              </a:rPr>
              <a:t>Customer relationship building – 2 pronged approach!</a:t>
            </a:r>
            <a:endParaRPr lang="fr-FR" sz="2800" dirty="0">
              <a:solidFill>
                <a:srgbClr val="888B8D"/>
              </a:solidFill>
              <a:latin typeface="Helvetica Neue Light"/>
            </a:endParaRPr>
          </a:p>
        </p:txBody>
      </p:sp>
      <p:grpSp>
        <p:nvGrpSpPr>
          <p:cNvPr id="60" name="Group 59">
            <a:extLst>
              <a:ext uri="{FF2B5EF4-FFF2-40B4-BE49-F238E27FC236}">
                <a16:creationId xmlns:a16="http://schemas.microsoft.com/office/drawing/2014/main" id="{3F5DB05D-4EA0-40F5-A6C9-5556C1F47C5B}"/>
              </a:ext>
            </a:extLst>
          </p:cNvPr>
          <p:cNvGrpSpPr/>
          <p:nvPr/>
        </p:nvGrpSpPr>
        <p:grpSpPr>
          <a:xfrm>
            <a:off x="-3513" y="4951527"/>
            <a:ext cx="1295399" cy="559292"/>
            <a:chOff x="0" y="1500899"/>
            <a:chExt cx="1295399" cy="559292"/>
          </a:xfrm>
        </p:grpSpPr>
        <p:sp>
          <p:nvSpPr>
            <p:cNvPr id="61" name="Rectangle 60">
              <a:extLst>
                <a:ext uri="{FF2B5EF4-FFF2-40B4-BE49-F238E27FC236}">
                  <a16:creationId xmlns:a16="http://schemas.microsoft.com/office/drawing/2014/main" id="{6F243007-BDA5-4BE3-BD9E-70EEAC177FFC}"/>
                </a:ext>
              </a:extLst>
            </p:cNvPr>
            <p:cNvSpPr/>
            <p:nvPr/>
          </p:nvSpPr>
          <p:spPr>
            <a:xfrm>
              <a:off x="0" y="1663700"/>
              <a:ext cx="900000" cy="228600"/>
            </a:xfrm>
            <a:prstGeom prst="rect">
              <a:avLst/>
            </a:prstGeom>
            <a:solidFill>
              <a:srgbClr val="6BCABA"/>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5" name="Picture 64" descr="A picture containing LEGO, toy&#10;&#10;Description automatically generated">
              <a:extLst>
                <a:ext uri="{FF2B5EF4-FFF2-40B4-BE49-F238E27FC236}">
                  <a16:creationId xmlns:a16="http://schemas.microsoft.com/office/drawing/2014/main" id="{9F46A02C-F4EA-453D-A92E-5C43F987D4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736" y="1500899"/>
              <a:ext cx="616663" cy="559292"/>
            </a:xfrm>
            <a:prstGeom prst="rect">
              <a:avLst/>
            </a:prstGeom>
          </p:spPr>
        </p:pic>
      </p:grpSp>
      <p:sp>
        <p:nvSpPr>
          <p:cNvPr id="66" name="TextBox 65">
            <a:extLst>
              <a:ext uri="{FF2B5EF4-FFF2-40B4-BE49-F238E27FC236}">
                <a16:creationId xmlns:a16="http://schemas.microsoft.com/office/drawing/2014/main" id="{500C9081-337E-4993-956D-B1154EB02CFA}"/>
              </a:ext>
            </a:extLst>
          </p:cNvPr>
          <p:cNvSpPr txBox="1"/>
          <p:nvPr/>
        </p:nvSpPr>
        <p:spPr>
          <a:xfrm>
            <a:off x="1295396" y="4969563"/>
            <a:ext cx="10601327" cy="523220"/>
          </a:xfrm>
          <a:prstGeom prst="rect">
            <a:avLst/>
          </a:prstGeom>
          <a:noFill/>
        </p:spPr>
        <p:txBody>
          <a:bodyPr wrap="square" rtlCol="0">
            <a:spAutoFit/>
          </a:bodyPr>
          <a:lstStyle/>
          <a:p>
            <a:r>
              <a:rPr lang="fr-FR" sz="2800" dirty="0">
                <a:solidFill>
                  <a:srgbClr val="888B8D"/>
                </a:solidFill>
                <a:latin typeface="Helvetica Neue Light"/>
              </a:rPr>
              <a:t>Other</a:t>
            </a:r>
          </a:p>
        </p:txBody>
      </p:sp>
      <p:sp>
        <p:nvSpPr>
          <p:cNvPr id="67" name="Date Placeholder 7">
            <a:extLst>
              <a:ext uri="{FF2B5EF4-FFF2-40B4-BE49-F238E27FC236}">
                <a16:creationId xmlns:a16="http://schemas.microsoft.com/office/drawing/2014/main" id="{ACA92A47-E297-4A85-B494-882180CC1CB1}"/>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317426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DF08D5-D412-4E2D-AABD-799993C8CDD6}"/>
              </a:ext>
            </a:extLst>
          </p:cNvPr>
          <p:cNvSpPr>
            <a:spLocks noGrp="1"/>
          </p:cNvSpPr>
          <p:nvPr>
            <p:ph type="sldNum" sz="quarter" idx="12"/>
          </p:nvPr>
        </p:nvSpPr>
        <p:spPr/>
        <p:txBody>
          <a:bodyPr/>
          <a:lstStyle/>
          <a:p>
            <a:fld id="{6ECE3AFE-163E-4C8F-BE1B-1D40E6FAB21E}" type="slidenum">
              <a:rPr lang="en-GB" smtClean="0"/>
              <a:t>8</a:t>
            </a:fld>
            <a:endParaRPr lang="en-GB"/>
          </a:p>
        </p:txBody>
      </p:sp>
      <p:sp>
        <p:nvSpPr>
          <p:cNvPr id="47" name="Footer Placeholder 8">
            <a:extLst>
              <a:ext uri="{FF2B5EF4-FFF2-40B4-BE49-F238E27FC236}">
                <a16:creationId xmlns:a16="http://schemas.microsoft.com/office/drawing/2014/main" id="{7DF76269-8653-472C-8C07-D1CFE21068DB}"/>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pic>
        <p:nvPicPr>
          <p:cNvPr id="9" name="Picture 8" descr="A picture containing icon&#10;&#10;Description automatically generated">
            <a:extLst>
              <a:ext uri="{FF2B5EF4-FFF2-40B4-BE49-F238E27FC236}">
                <a16:creationId xmlns:a16="http://schemas.microsoft.com/office/drawing/2014/main" id="{F9A5F531-C4A5-4C8A-8F33-2A30C6BE37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2856" y="2405353"/>
            <a:ext cx="3526288" cy="3597493"/>
          </a:xfrm>
          <a:prstGeom prst="rect">
            <a:avLst/>
          </a:prstGeom>
        </p:spPr>
      </p:pic>
      <p:sp>
        <p:nvSpPr>
          <p:cNvPr id="19" name="Title 1">
            <a:extLst>
              <a:ext uri="{FF2B5EF4-FFF2-40B4-BE49-F238E27FC236}">
                <a16:creationId xmlns:a16="http://schemas.microsoft.com/office/drawing/2014/main" id="{5DDED4DF-A621-41A7-A2FD-9F05B8BBD59B}"/>
              </a:ext>
            </a:extLst>
          </p:cNvPr>
          <p:cNvSpPr txBox="1">
            <a:spLocks/>
          </p:cNvSpPr>
          <p:nvPr/>
        </p:nvSpPr>
        <p:spPr>
          <a:xfrm>
            <a:off x="838200" y="5135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rgbClr val="EE82A4"/>
                </a:solidFill>
                <a:latin typeface="Helvetica Neue Light"/>
                <a:ea typeface="+mn-ea"/>
                <a:cs typeface="+mn-cs"/>
              </a:rPr>
              <a:t>Demonstration of the Software Application from an FOI perspective </a:t>
            </a:r>
          </a:p>
        </p:txBody>
      </p:sp>
      <p:sp>
        <p:nvSpPr>
          <p:cNvPr id="7" name="Date Placeholder 7">
            <a:extLst>
              <a:ext uri="{FF2B5EF4-FFF2-40B4-BE49-F238E27FC236}">
                <a16:creationId xmlns:a16="http://schemas.microsoft.com/office/drawing/2014/main" id="{0405468B-F3D1-4CCA-9A8F-0C193F27E5D0}"/>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357751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FBCC-99B5-40DB-820C-161D7CAE3122}"/>
              </a:ext>
            </a:extLst>
          </p:cNvPr>
          <p:cNvSpPr>
            <a:spLocks noGrp="1"/>
          </p:cNvSpPr>
          <p:nvPr>
            <p:ph type="title"/>
          </p:nvPr>
        </p:nvSpPr>
        <p:spPr>
          <a:xfrm>
            <a:off x="4968875" y="2338638"/>
            <a:ext cx="4205273" cy="1526382"/>
          </a:xfrm>
        </p:spPr>
        <p:txBody>
          <a:bodyPr>
            <a:normAutofit fontScale="90000"/>
          </a:bodyPr>
          <a:lstStyle/>
          <a:p>
            <a:r>
              <a:rPr lang="en-GB" sz="3600" b="1" dirty="0">
                <a:solidFill>
                  <a:srgbClr val="EE82A4"/>
                </a:solidFill>
                <a:latin typeface="Helvetica Neue Light"/>
                <a:ea typeface="+mn-ea"/>
                <a:cs typeface="+mn-cs"/>
              </a:rPr>
              <a:t>Summary &amp; Final Questions</a:t>
            </a:r>
            <a:br>
              <a:rPr lang="en-GB" b="1" dirty="0">
                <a:solidFill>
                  <a:srgbClr val="EE82A4"/>
                </a:solidFill>
                <a:latin typeface="Helvetica Neue Light"/>
                <a:ea typeface="+mn-ea"/>
                <a:cs typeface="+mn-cs"/>
              </a:rPr>
            </a:br>
            <a:r>
              <a:rPr lang="en-GB" sz="2200" dirty="0">
                <a:solidFill>
                  <a:schemeClr val="bg1">
                    <a:lumMod val="50000"/>
                  </a:schemeClr>
                </a:solidFill>
                <a:latin typeface="Helvetica Neue Light"/>
                <a:ea typeface="+mn-ea"/>
                <a:cs typeface="+mn-cs"/>
              </a:rPr>
              <a:t>https://contractsadvance.co.uk/resources/webinars/</a:t>
            </a:r>
          </a:p>
        </p:txBody>
      </p:sp>
      <p:pic>
        <p:nvPicPr>
          <p:cNvPr id="19" name="Picture 18" descr="A close up of a logo&#10;&#10;Description automatically generated">
            <a:extLst>
              <a:ext uri="{FF2B5EF4-FFF2-40B4-BE49-F238E27FC236}">
                <a16:creationId xmlns:a16="http://schemas.microsoft.com/office/drawing/2014/main" id="{3BE3EB52-28FD-4742-B473-3AB56D147D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1905965"/>
            <a:ext cx="2743201" cy="2391729"/>
          </a:xfrm>
          <a:prstGeom prst="rect">
            <a:avLst/>
          </a:prstGeom>
        </p:spPr>
      </p:pic>
      <p:sp>
        <p:nvSpPr>
          <p:cNvPr id="7" name="Slide Number Placeholder 5">
            <a:extLst>
              <a:ext uri="{FF2B5EF4-FFF2-40B4-BE49-F238E27FC236}">
                <a16:creationId xmlns:a16="http://schemas.microsoft.com/office/drawing/2014/main" id="{75F6582A-F524-4838-A10F-D14EFF5E720E}"/>
              </a:ext>
            </a:extLst>
          </p:cNvPr>
          <p:cNvSpPr>
            <a:spLocks noGrp="1"/>
          </p:cNvSpPr>
          <p:nvPr>
            <p:ph type="sldNum" sz="quarter" idx="12"/>
          </p:nvPr>
        </p:nvSpPr>
        <p:spPr>
          <a:xfrm>
            <a:off x="8610600" y="6569075"/>
            <a:ext cx="2743200" cy="228600"/>
          </a:xfrm>
        </p:spPr>
        <p:txBody>
          <a:bodyPr/>
          <a:lstStyle/>
          <a:p>
            <a:fld id="{6ECE3AFE-163E-4C8F-BE1B-1D40E6FAB21E}" type="slidenum">
              <a:rPr lang="en-GB" smtClean="0"/>
              <a:t>9</a:t>
            </a:fld>
            <a:endParaRPr lang="en-GB"/>
          </a:p>
        </p:txBody>
      </p:sp>
      <p:sp>
        <p:nvSpPr>
          <p:cNvPr id="8" name="Footer Placeholder 8">
            <a:extLst>
              <a:ext uri="{FF2B5EF4-FFF2-40B4-BE49-F238E27FC236}">
                <a16:creationId xmlns:a16="http://schemas.microsoft.com/office/drawing/2014/main" id="{4FF932F4-DD4B-41B6-8F37-17F66536D14F}"/>
              </a:ext>
            </a:extLst>
          </p:cNvPr>
          <p:cNvSpPr>
            <a:spLocks noGrp="1"/>
          </p:cNvSpPr>
          <p:nvPr>
            <p:ph type="ftr" sz="quarter" idx="11"/>
          </p:nvPr>
        </p:nvSpPr>
        <p:spPr>
          <a:xfrm>
            <a:off x="4038600" y="6569075"/>
            <a:ext cx="4114800" cy="228600"/>
          </a:xfrm>
        </p:spPr>
        <p:txBody>
          <a:bodyPr/>
          <a:lstStyle/>
          <a:p>
            <a:r>
              <a:rPr lang="en-GB" dirty="0">
                <a:latin typeface="Helvetica Neue Light"/>
              </a:rPr>
              <a:t>Contracts</a:t>
            </a:r>
            <a:r>
              <a:rPr lang="en-GB" dirty="0"/>
              <a:t> </a:t>
            </a:r>
            <a:r>
              <a:rPr lang="en-GB" dirty="0">
                <a:latin typeface="Helvetica Neue Light"/>
              </a:rPr>
              <a:t>Advance</a:t>
            </a:r>
          </a:p>
        </p:txBody>
      </p:sp>
      <p:sp>
        <p:nvSpPr>
          <p:cNvPr id="9" name="Date Placeholder 7">
            <a:extLst>
              <a:ext uri="{FF2B5EF4-FFF2-40B4-BE49-F238E27FC236}">
                <a16:creationId xmlns:a16="http://schemas.microsoft.com/office/drawing/2014/main" id="{3AC9A6CA-AFD2-44A8-9BDF-F173B954E269}"/>
              </a:ext>
            </a:extLst>
          </p:cNvPr>
          <p:cNvSpPr>
            <a:spLocks noGrp="1"/>
          </p:cNvSpPr>
          <p:nvPr>
            <p:ph type="dt" sz="half" idx="10"/>
          </p:nvPr>
        </p:nvSpPr>
        <p:spPr>
          <a:xfrm>
            <a:off x="838200" y="6569075"/>
            <a:ext cx="2743200" cy="228600"/>
          </a:xfrm>
        </p:spPr>
        <p:txBody>
          <a:bodyPr/>
          <a:lstStyle/>
          <a:p>
            <a:r>
              <a:rPr lang="en-GB" dirty="0">
                <a:latin typeface="Helvetica Neue Light"/>
              </a:rPr>
              <a:t>Thursday 2</a:t>
            </a:r>
            <a:r>
              <a:rPr lang="en-GB" baseline="30000" dirty="0">
                <a:latin typeface="Helvetica Neue Light"/>
              </a:rPr>
              <a:t>nd</a:t>
            </a:r>
            <a:r>
              <a:rPr lang="en-GB" dirty="0">
                <a:latin typeface="Helvetica Neue Light"/>
              </a:rPr>
              <a:t> December 2021</a:t>
            </a:r>
            <a:endParaRPr lang="en-GB" sz="2400" dirty="0">
              <a:latin typeface="Helvetica Neue Light"/>
            </a:endParaRPr>
          </a:p>
        </p:txBody>
      </p:sp>
    </p:spTree>
    <p:extLst>
      <p:ext uri="{BB962C8B-B14F-4D97-AF65-F5344CB8AC3E}">
        <p14:creationId xmlns:p14="http://schemas.microsoft.com/office/powerpoint/2010/main" val="3702837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6A28D41D5624386AF43A8B41AC987" ma:contentTypeVersion="12" ma:contentTypeDescription="Create a new document." ma:contentTypeScope="" ma:versionID="d71a1151dfb95647f62f8b68f39ba28d">
  <xsd:schema xmlns:xsd="http://www.w3.org/2001/XMLSchema" xmlns:xs="http://www.w3.org/2001/XMLSchema" xmlns:p="http://schemas.microsoft.com/office/2006/metadata/properties" xmlns:ns3="2cb04b82-1f5a-435d-9c7d-ac37e377bbbf" xmlns:ns4="b7cf2a22-b4fa-4c9f-b8b4-46e335805431" targetNamespace="http://schemas.microsoft.com/office/2006/metadata/properties" ma:root="true" ma:fieldsID="da94bee44ac22e7440bc3311a5496620" ns3:_="" ns4:_="">
    <xsd:import namespace="2cb04b82-1f5a-435d-9c7d-ac37e377bbbf"/>
    <xsd:import namespace="b7cf2a22-b4fa-4c9f-b8b4-46e33580543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04b82-1f5a-435d-9c7d-ac37e377bb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f2a22-b4fa-4c9f-b8b4-46e33580543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13702B-517C-48FD-88CC-EE65CE7C9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b04b82-1f5a-435d-9c7d-ac37e377bbbf"/>
    <ds:schemaRef ds:uri="b7cf2a22-b4fa-4c9f-b8b4-46e3358054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BEA249-22C5-4ECF-8F64-D758B55D4B32}">
  <ds:schemaRefs>
    <ds:schemaRef ds:uri="http://purl.org/dc/elements/1.1/"/>
    <ds:schemaRef ds:uri="http://purl.org/dc/terms/"/>
    <ds:schemaRef ds:uri="http://www.w3.org/XML/1998/namespace"/>
    <ds:schemaRef ds:uri="http://schemas.microsoft.com/office/2006/documentManagement/types"/>
    <ds:schemaRef ds:uri="2cb04b82-1f5a-435d-9c7d-ac37e377bbbf"/>
    <ds:schemaRef ds:uri="http://schemas.microsoft.com/office/infopath/2007/PartnerControls"/>
    <ds:schemaRef ds:uri="http://schemas.openxmlformats.org/package/2006/metadata/core-properties"/>
    <ds:schemaRef ds:uri="b7cf2a22-b4fa-4c9f-b8b4-46e33580543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27F0D7A-566D-4934-8B95-45C41AC51D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15121</TotalTime>
  <Words>456</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 Neue Light</vt:lpstr>
      <vt:lpstr>Office Theme</vt:lpstr>
      <vt:lpstr>  Contracts Advance Bid Clinic  How you can use the CA software to maximise Pre-bid Activity – Freedom of Information (FOI’s)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&amp; Final Questions https://contractsadvance.co.uk/resources/webinars/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Darragh</dc:creator>
  <cp:lastModifiedBy>Sam Franklin</cp:lastModifiedBy>
  <cp:revision>123</cp:revision>
  <dcterms:created xsi:type="dcterms:W3CDTF">2019-09-10T14:53:50Z</dcterms:created>
  <dcterms:modified xsi:type="dcterms:W3CDTF">2022-01-27T12:00:48Z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0x010100BA46A28D41D5624386AF43A8B41AC987</vt:lpwstr>
  </property>
</Properties>
</file>