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76" r:id="rId5"/>
    <p:sldId id="323" r:id="rId6"/>
    <p:sldId id="296" r:id="rId7"/>
    <p:sldId id="282" r:id="rId8"/>
    <p:sldId id="297" r:id="rId9"/>
    <p:sldId id="298" r:id="rId10"/>
    <p:sldId id="299" r:id="rId11"/>
    <p:sldId id="300" r:id="rId12"/>
    <p:sldId id="301" r:id="rId13"/>
    <p:sldId id="302" r:id="rId14"/>
    <p:sldId id="303" r:id="rId15"/>
    <p:sldId id="304" r:id="rId16"/>
    <p:sldId id="305" r:id="rId17"/>
    <p:sldId id="321" r:id="rId18"/>
    <p:sldId id="322" r:id="rId19"/>
    <p:sldId id="306" r:id="rId20"/>
    <p:sldId id="307" r:id="rId21"/>
    <p:sldId id="308" r:id="rId22"/>
    <p:sldId id="309" r:id="rId23"/>
    <p:sldId id="310" r:id="rId24"/>
    <p:sldId id="311" r:id="rId25"/>
    <p:sldId id="325" r:id="rId26"/>
    <p:sldId id="324" r:id="rId27"/>
    <p:sldId id="327" r:id="rId28"/>
    <p:sldId id="328" r:id="rId29"/>
    <p:sldId id="329" r:id="rId30"/>
    <p:sldId id="330" r:id="rId31"/>
    <p:sldId id="316" r:id="rId32"/>
    <p:sldId id="312" r:id="rId33"/>
    <p:sldId id="313" r:id="rId34"/>
    <p:sldId id="314" r:id="rId35"/>
    <p:sldId id="320" r:id="rId36"/>
    <p:sldId id="319" r:id="rId37"/>
    <p:sldId id="317" r:id="rId38"/>
    <p:sldId id="318" r:id="rId39"/>
    <p:sldId id="284" r:id="rId40"/>
  </p:sldIdLst>
  <p:sldSz cx="9144000" cy="6858000" type="screen4x3"/>
  <p:notesSz cx="6794500" cy="99187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72">
          <p15:clr>
            <a:srgbClr val="A4A3A4"/>
          </p15:clr>
        </p15:guide>
        <p15:guide id="3" pos="54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8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886178-C15E-B7B9-415D-402772E7C170}" v="3" dt="2020-08-03T01:00:19.602"/>
    <p1510:client id="{595F970B-A5F2-4BB7-0C9B-39DCD2245F9F}" v="19" dt="2020-08-03T02:38:49.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61" autoAdjust="0"/>
    <p:restoredTop sz="94660"/>
  </p:normalViewPr>
  <p:slideViewPr>
    <p:cSldViewPr>
      <p:cViewPr varScale="1">
        <p:scale>
          <a:sx n="98" d="100"/>
          <a:sy n="98" d="100"/>
        </p:scale>
        <p:origin x="96" y="360"/>
      </p:cViewPr>
      <p:guideLst>
        <p:guide orient="horz" pos="2160"/>
        <p:guide pos="272"/>
        <p:guide pos="5488"/>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小林　知毅(KOBAYASHI-TOMOKI)" userId="S::kobayashi.tomoki@superstream.co.jp::b2bf3cdc-5dc1-4e4f-96eb-b07a349762da" providerId="AD" clId="Web-{18886178-C15E-B7B9-415D-402772E7C170}"/>
    <pc:docChg chg="modSld">
      <pc:chgData name="小林　知毅(KOBAYASHI-TOMOKI)" userId="S::kobayashi.tomoki@superstream.co.jp::b2bf3cdc-5dc1-4e4f-96eb-b07a349762da" providerId="AD" clId="Web-{18886178-C15E-B7B9-415D-402772E7C170}" dt="2020-08-03T01:00:19.602" v="1"/>
      <pc:docMkLst>
        <pc:docMk/>
      </pc:docMkLst>
      <pc:sldChg chg="addSp delSp modSp">
        <pc:chgData name="小林　知毅(KOBAYASHI-TOMOKI)" userId="S::kobayashi.tomoki@superstream.co.jp::b2bf3cdc-5dc1-4e4f-96eb-b07a349762da" providerId="AD" clId="Web-{18886178-C15E-B7B9-415D-402772E7C170}" dt="2020-08-03T01:00:19.602" v="1"/>
        <pc:sldMkLst>
          <pc:docMk/>
          <pc:sldMk cId="1466593142" sldId="306"/>
        </pc:sldMkLst>
        <pc:picChg chg="add del mod">
          <ac:chgData name="小林　知毅(KOBAYASHI-TOMOKI)" userId="S::kobayashi.tomoki@superstream.co.jp::b2bf3cdc-5dc1-4e4f-96eb-b07a349762da" providerId="AD" clId="Web-{18886178-C15E-B7B9-415D-402772E7C170}" dt="2020-08-03T01:00:19.602" v="1"/>
          <ac:picMkLst>
            <pc:docMk/>
            <pc:sldMk cId="1466593142" sldId="306"/>
            <ac:picMk id="111" creationId="{A98D21C3-CCCA-4A24-905C-BF50FE365968}"/>
          </ac:picMkLst>
        </pc:picChg>
      </pc:sldChg>
    </pc:docChg>
  </pc:docChgLst>
  <pc:docChgLst>
    <pc:chgData name="鈴木　由將(SUZUKI-YOSHIMASA)" userId="S::suzuki.yoshimasa@superstream.co.jp::f50a8302-4b43-4fb1-b535-37f1d4b9db72" providerId="AD" clId="Web-{595F970B-A5F2-4BB7-0C9B-39DCD2245F9F}"/>
    <pc:docChg chg="modSld">
      <pc:chgData name="鈴木　由將(SUZUKI-YOSHIMASA)" userId="S::suzuki.yoshimasa@superstream.co.jp::f50a8302-4b43-4fb1-b535-37f1d4b9db72" providerId="AD" clId="Web-{595F970B-A5F2-4BB7-0C9B-39DCD2245F9F}" dt="2020-08-03T02:38:49.196" v="18" actId="1076"/>
      <pc:docMkLst>
        <pc:docMk/>
      </pc:docMkLst>
      <pc:sldChg chg="modSp">
        <pc:chgData name="鈴木　由將(SUZUKI-YOSHIMASA)" userId="S::suzuki.yoshimasa@superstream.co.jp::f50a8302-4b43-4fb1-b535-37f1d4b9db72" providerId="AD" clId="Web-{595F970B-A5F2-4BB7-0C9B-39DCD2245F9F}" dt="2020-08-03T02:36:09.809" v="0" actId="14100"/>
        <pc:sldMkLst>
          <pc:docMk/>
          <pc:sldMk cId="2753505066" sldId="307"/>
        </pc:sldMkLst>
        <pc:spChg chg="mod">
          <ac:chgData name="鈴木　由將(SUZUKI-YOSHIMASA)" userId="S::suzuki.yoshimasa@superstream.co.jp::f50a8302-4b43-4fb1-b535-37f1d4b9db72" providerId="AD" clId="Web-{595F970B-A5F2-4BB7-0C9B-39DCD2245F9F}" dt="2020-08-03T02:36:09.809" v="0" actId="14100"/>
          <ac:spMkLst>
            <pc:docMk/>
            <pc:sldMk cId="2753505066" sldId="307"/>
            <ac:spMk id="7" creationId="{00000000-0000-0000-0000-000000000000}"/>
          </ac:spMkLst>
        </pc:spChg>
      </pc:sldChg>
      <pc:sldChg chg="modSp">
        <pc:chgData name="鈴木　由將(SUZUKI-YOSHIMASA)" userId="S::suzuki.yoshimasa@superstream.co.jp::f50a8302-4b43-4fb1-b535-37f1d4b9db72" providerId="AD" clId="Web-{595F970B-A5F2-4BB7-0C9B-39DCD2245F9F}" dt="2020-08-03T02:37:01.235" v="2" actId="1076"/>
        <pc:sldMkLst>
          <pc:docMk/>
          <pc:sldMk cId="2500413561" sldId="311"/>
        </pc:sldMkLst>
        <pc:spChg chg="mod">
          <ac:chgData name="鈴木　由將(SUZUKI-YOSHIMASA)" userId="S::suzuki.yoshimasa@superstream.co.jp::f50a8302-4b43-4fb1-b535-37f1d4b9db72" providerId="AD" clId="Web-{595F970B-A5F2-4BB7-0C9B-39DCD2245F9F}" dt="2020-08-03T02:37:01.235" v="2" actId="1076"/>
          <ac:spMkLst>
            <pc:docMk/>
            <pc:sldMk cId="2500413561" sldId="311"/>
            <ac:spMk id="21" creationId="{00000000-0000-0000-0000-000000000000}"/>
          </ac:spMkLst>
        </pc:spChg>
        <pc:spChg chg="mod">
          <ac:chgData name="鈴木　由將(SUZUKI-YOSHIMASA)" userId="S::suzuki.yoshimasa@superstream.co.jp::f50a8302-4b43-4fb1-b535-37f1d4b9db72" providerId="AD" clId="Web-{595F970B-A5F2-4BB7-0C9B-39DCD2245F9F}" dt="2020-08-03T02:36:52.828" v="1" actId="1076"/>
          <ac:spMkLst>
            <pc:docMk/>
            <pc:sldMk cId="2500413561" sldId="311"/>
            <ac:spMk id="22" creationId="{00000000-0000-0000-0000-000000000000}"/>
          </ac:spMkLst>
        </pc:spChg>
      </pc:sldChg>
      <pc:sldChg chg="modSp">
        <pc:chgData name="鈴木　由將(SUZUKI-YOSHIMASA)" userId="S::suzuki.yoshimasa@superstream.co.jp::f50a8302-4b43-4fb1-b535-37f1d4b9db72" providerId="AD" clId="Web-{595F970B-A5F2-4BB7-0C9B-39DCD2245F9F}" dt="2020-08-03T02:38:49.196" v="18" actId="1076"/>
        <pc:sldMkLst>
          <pc:docMk/>
          <pc:sldMk cId="2908243548" sldId="318"/>
        </pc:sldMkLst>
        <pc:spChg chg="mod">
          <ac:chgData name="鈴木　由將(SUZUKI-YOSHIMASA)" userId="S::suzuki.yoshimasa@superstream.co.jp::f50a8302-4b43-4fb1-b535-37f1d4b9db72" providerId="AD" clId="Web-{595F970B-A5F2-4BB7-0C9B-39DCD2245F9F}" dt="2020-08-03T02:37:37.659" v="5" actId="14100"/>
          <ac:spMkLst>
            <pc:docMk/>
            <pc:sldMk cId="2908243548" sldId="318"/>
            <ac:spMk id="6" creationId="{00000000-0000-0000-0000-000000000000}"/>
          </ac:spMkLst>
        </pc:spChg>
        <pc:spChg chg="mod">
          <ac:chgData name="鈴木　由將(SUZUKI-YOSHIMASA)" userId="S::suzuki.yoshimasa@superstream.co.jp::f50a8302-4b43-4fb1-b535-37f1d4b9db72" providerId="AD" clId="Web-{595F970B-A5F2-4BB7-0C9B-39DCD2245F9F}" dt="2020-08-03T02:37:37.691" v="6" actId="14100"/>
          <ac:spMkLst>
            <pc:docMk/>
            <pc:sldMk cId="2908243548" sldId="318"/>
            <ac:spMk id="9" creationId="{00000000-0000-0000-0000-000000000000}"/>
          </ac:spMkLst>
        </pc:spChg>
        <pc:spChg chg="mod">
          <ac:chgData name="鈴木　由將(SUZUKI-YOSHIMASA)" userId="S::suzuki.yoshimasa@superstream.co.jp::f50a8302-4b43-4fb1-b535-37f1d4b9db72" providerId="AD" clId="Web-{595F970B-A5F2-4BB7-0C9B-39DCD2245F9F}" dt="2020-08-03T02:37:37.722" v="7" actId="14100"/>
          <ac:spMkLst>
            <pc:docMk/>
            <pc:sldMk cId="2908243548" sldId="318"/>
            <ac:spMk id="13" creationId="{00000000-0000-0000-0000-000000000000}"/>
          </ac:spMkLst>
        </pc:spChg>
        <pc:spChg chg="mod">
          <ac:chgData name="鈴木　由將(SUZUKI-YOSHIMASA)" userId="S::suzuki.yoshimasa@superstream.co.jp::f50a8302-4b43-4fb1-b535-37f1d4b9db72" providerId="AD" clId="Web-{595F970B-A5F2-4BB7-0C9B-39DCD2245F9F}" dt="2020-08-03T02:37:59.348" v="12" actId="1076"/>
          <ac:spMkLst>
            <pc:docMk/>
            <pc:sldMk cId="2908243548" sldId="318"/>
            <ac:spMk id="38" creationId="{00000000-0000-0000-0000-000000000000}"/>
          </ac:spMkLst>
        </pc:spChg>
        <pc:spChg chg="mod">
          <ac:chgData name="鈴木　由將(SUZUKI-YOSHIMASA)" userId="S::suzuki.yoshimasa@superstream.co.jp::f50a8302-4b43-4fb1-b535-37f1d4b9db72" providerId="AD" clId="Web-{595F970B-A5F2-4BB7-0C9B-39DCD2245F9F}" dt="2020-08-03T02:38:23.303" v="15" actId="1076"/>
          <ac:spMkLst>
            <pc:docMk/>
            <pc:sldMk cId="2908243548" sldId="318"/>
            <ac:spMk id="45" creationId="{00000000-0000-0000-0000-000000000000}"/>
          </ac:spMkLst>
        </pc:spChg>
        <pc:spChg chg="mod">
          <ac:chgData name="鈴木　由將(SUZUKI-YOSHIMASA)" userId="S::suzuki.yoshimasa@superstream.co.jp::f50a8302-4b43-4fb1-b535-37f1d4b9db72" providerId="AD" clId="Web-{595F970B-A5F2-4BB7-0C9B-39DCD2245F9F}" dt="2020-08-03T02:38:49.196" v="18" actId="1076"/>
          <ac:spMkLst>
            <pc:docMk/>
            <pc:sldMk cId="2908243548" sldId="318"/>
            <ac:spMk id="5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4283" cy="495935"/>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848645" y="0"/>
            <a:ext cx="2944283" cy="495935"/>
          </a:xfrm>
          <a:prstGeom prst="rect">
            <a:avLst/>
          </a:prstGeom>
        </p:spPr>
        <p:txBody>
          <a:bodyPr vert="horz" lIns="91440" tIns="45720" rIns="91440" bIns="45720" rtlCol="0"/>
          <a:lstStyle>
            <a:lvl1pPr algn="r">
              <a:defRPr sz="1200"/>
            </a:lvl1pPr>
          </a:lstStyle>
          <a:p>
            <a:fld id="{B150248C-AF63-4BD2-AD88-4B686589BEBC}" type="datetimeFigureOut">
              <a:rPr kumimoji="1" lang="ja-JP" altLang="en-US" smtClean="0"/>
              <a:t>2020/11/1</a:t>
            </a:fld>
            <a:endParaRPr kumimoji="1" lang="ja-JP" altLang="en-US" dirty="0"/>
          </a:p>
        </p:txBody>
      </p:sp>
      <p:sp>
        <p:nvSpPr>
          <p:cNvPr id="4" name="スライド イメージ プレースホルダー 3"/>
          <p:cNvSpPr>
            <a:spLocks noGrp="1" noRot="1" noChangeAspect="1"/>
          </p:cNvSpPr>
          <p:nvPr>
            <p:ph type="sldImg" idx="2"/>
          </p:nvPr>
        </p:nvSpPr>
        <p:spPr>
          <a:xfrm>
            <a:off x="917575" y="744538"/>
            <a:ext cx="4959350" cy="3719512"/>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79450" y="4711383"/>
            <a:ext cx="5435600" cy="446341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1044"/>
            <a:ext cx="2944283" cy="495935"/>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ー 6"/>
          <p:cNvSpPr>
            <a:spLocks noGrp="1"/>
          </p:cNvSpPr>
          <p:nvPr>
            <p:ph type="sldNum" sz="quarter" idx="5"/>
          </p:nvPr>
        </p:nvSpPr>
        <p:spPr>
          <a:xfrm>
            <a:off x="3848645" y="9421044"/>
            <a:ext cx="2944283" cy="495935"/>
          </a:xfrm>
          <a:prstGeom prst="rect">
            <a:avLst/>
          </a:prstGeom>
        </p:spPr>
        <p:txBody>
          <a:bodyPr vert="horz" lIns="91440" tIns="45720" rIns="91440" bIns="45720" rtlCol="0" anchor="b"/>
          <a:lstStyle>
            <a:lvl1pPr algn="r">
              <a:defRPr sz="1200"/>
            </a:lvl1pPr>
          </a:lstStyle>
          <a:p>
            <a:fld id="{BF87BCA9-3BA0-4426-9EA6-B6C30ED0242E}" type="slidenum">
              <a:rPr kumimoji="1" lang="ja-JP" altLang="en-US" smtClean="0"/>
              <a:t>‹#›</a:t>
            </a:fld>
            <a:endParaRPr kumimoji="1" lang="ja-JP" altLang="en-US" dirty="0"/>
          </a:p>
        </p:txBody>
      </p:sp>
    </p:spTree>
    <p:extLst>
      <p:ext uri="{BB962C8B-B14F-4D97-AF65-F5344CB8AC3E}">
        <p14:creationId xmlns:p14="http://schemas.microsoft.com/office/powerpoint/2010/main" val="259952717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14</a:t>
            </a:fld>
            <a:endParaRPr kumimoji="1" lang="ja-JP" altLang="en-US"/>
          </a:p>
        </p:txBody>
      </p:sp>
    </p:spTree>
    <p:extLst>
      <p:ext uri="{BB962C8B-B14F-4D97-AF65-F5344CB8AC3E}">
        <p14:creationId xmlns:p14="http://schemas.microsoft.com/office/powerpoint/2010/main" val="3151225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F87BCA9-3BA0-4426-9EA6-B6C30ED0242E}" type="slidenum">
              <a:rPr kumimoji="1" lang="ja-JP" altLang="en-US" smtClean="0"/>
              <a:t>15</a:t>
            </a:fld>
            <a:endParaRPr kumimoji="1" lang="ja-JP" altLang="en-US"/>
          </a:p>
        </p:txBody>
      </p:sp>
    </p:spTree>
    <p:extLst>
      <p:ext uri="{BB962C8B-B14F-4D97-AF65-F5344CB8AC3E}">
        <p14:creationId xmlns:p14="http://schemas.microsoft.com/office/powerpoint/2010/main" val="18134118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image" Target="../media/image5.wmf"/><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3" name="図 2"/>
          <p:cNvPicPr>
            <a:picLocks noChangeAspect="1"/>
          </p:cNvPicPr>
          <p:nvPr userDrawn="1"/>
        </p:nvPicPr>
        <p:blipFill rotWithShape="1">
          <a:blip r:embed="rId2" cstate="print">
            <a:extLst>
              <a:ext uri="{28A0092B-C50C-407E-A947-70E740481C1C}">
                <a14:useLocalDpi xmlns:a14="http://schemas.microsoft.com/office/drawing/2010/main" val="0"/>
              </a:ext>
            </a:extLst>
          </a:blip>
          <a:srcRect r="5341"/>
          <a:stretch/>
        </p:blipFill>
        <p:spPr>
          <a:xfrm>
            <a:off x="0" y="0"/>
            <a:ext cx="9144000" cy="6858000"/>
          </a:xfrm>
          <a:prstGeom prst="rect">
            <a:avLst/>
          </a:prstGeom>
        </p:spPr>
      </p:pic>
      <p:sp>
        <p:nvSpPr>
          <p:cNvPr id="2" name="タイトル 1"/>
          <p:cNvSpPr>
            <a:spLocks noGrp="1"/>
          </p:cNvSpPr>
          <p:nvPr>
            <p:ph type="title"/>
          </p:nvPr>
        </p:nvSpPr>
        <p:spPr>
          <a:xfrm>
            <a:off x="360000" y="1892829"/>
            <a:ext cx="5508352" cy="2188552"/>
          </a:xfrm>
          <a:prstGeom prst="rect">
            <a:avLst/>
          </a:prstGeom>
        </p:spPr>
        <p:txBody>
          <a:bodyPr lIns="0" tIns="0" rIns="0" bIns="0" anchor="ctr" anchorCtr="0"/>
          <a:lstStyle>
            <a:lvl1pPr algn="l">
              <a:lnSpc>
                <a:spcPts val="3300"/>
              </a:lnSpc>
              <a:defRPr sz="2400" b="1">
                <a:solidFill>
                  <a:schemeClr val="bg1"/>
                </a:solidFill>
              </a:defRPr>
            </a:lvl1pPr>
          </a:lstStyle>
          <a:p>
            <a:r>
              <a:rPr kumimoji="1" lang="ja-JP" altLang="en-US" dirty="0"/>
              <a:t>マスター タイトルの書式設定</a:t>
            </a:r>
          </a:p>
        </p:txBody>
      </p:sp>
      <p:sp>
        <p:nvSpPr>
          <p:cNvPr id="10" name="フッター プレースホルダー 1"/>
          <p:cNvSpPr>
            <a:spLocks noGrp="1"/>
          </p:cNvSpPr>
          <p:nvPr>
            <p:ph type="ftr" sz="quarter" idx="3"/>
          </p:nvPr>
        </p:nvSpPr>
        <p:spPr>
          <a:xfrm>
            <a:off x="360000" y="6444000"/>
            <a:ext cx="216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dirty="0"/>
              <a:t>©  SuperStream Inc. All rights reserved.</a:t>
            </a:r>
            <a:endParaRPr lang="ja-JP" altLang="en-US" dirty="0"/>
          </a:p>
        </p:txBody>
      </p:sp>
      <p:grpSp>
        <p:nvGrpSpPr>
          <p:cNvPr id="27" name="グループ化 26"/>
          <p:cNvGrpSpPr>
            <a:grpSpLocks noChangeAspect="1"/>
          </p:cNvGrpSpPr>
          <p:nvPr userDrawn="1"/>
        </p:nvGrpSpPr>
        <p:grpSpPr>
          <a:xfrm>
            <a:off x="6480428" y="360000"/>
            <a:ext cx="1944000" cy="428068"/>
            <a:chOff x="1154113" y="3752850"/>
            <a:chExt cx="5580063" cy="1228726"/>
          </a:xfrm>
        </p:grpSpPr>
        <p:sp>
          <p:nvSpPr>
            <p:cNvPr id="28"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29"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0"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1"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2"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3"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4"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5"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6"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7"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8"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9"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0"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1"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2"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spTree>
    <p:extLst>
      <p:ext uri="{BB962C8B-B14F-4D97-AF65-F5344CB8AC3E}">
        <p14:creationId xmlns:p14="http://schemas.microsoft.com/office/powerpoint/2010/main" val="3752093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pic>
        <p:nvPicPr>
          <p:cNvPr id="7" name="図 6"/>
          <p:cNvPicPr>
            <a:picLocks noChangeAspect="1"/>
          </p:cNvPicPr>
          <p:nvPr userDrawn="1"/>
        </p:nvPicPr>
        <p:blipFill rotWithShape="1">
          <a:blip r:embed="rId2" cstate="print">
            <a:extLst>
              <a:ext uri="{28A0092B-C50C-407E-A947-70E740481C1C}">
                <a14:useLocalDpi xmlns:a14="http://schemas.microsoft.com/office/drawing/2010/main" val="0"/>
              </a:ext>
            </a:extLst>
          </a:blip>
          <a:srcRect r="12635" b="6615"/>
          <a:stretch/>
        </p:blipFill>
        <p:spPr>
          <a:xfrm>
            <a:off x="0" y="1"/>
            <a:ext cx="9144000" cy="6858000"/>
          </a:xfrm>
          <a:prstGeom prst="rect">
            <a:avLst/>
          </a:prstGeom>
        </p:spPr>
      </p:pic>
      <p:sp>
        <p:nvSpPr>
          <p:cNvPr id="3" name="スライド番号プレースホルダー 2"/>
          <p:cNvSpPr>
            <a:spLocks noGrp="1"/>
          </p:cNvSpPr>
          <p:nvPr>
            <p:ph type="sldNum" sz="quarter" idx="10"/>
          </p:nvPr>
        </p:nvSpPr>
        <p:spPr>
          <a:xfrm>
            <a:off x="8424000" y="6480000"/>
            <a:ext cx="360000" cy="180000"/>
          </a:xfrm>
        </p:spPr>
        <p:txBody>
          <a:bodyPr/>
          <a:lstStyle/>
          <a:p>
            <a:fld id="{78AE49ED-73EF-499C-8307-28EB0E7CF529}" type="slidenum">
              <a:rPr lang="ja-JP" altLang="en-US" smtClean="0"/>
              <a:pPr/>
              <a:t>‹#›</a:t>
            </a:fld>
            <a:endParaRPr lang="ja-JP" altLang="en-US" dirty="0"/>
          </a:p>
        </p:txBody>
      </p:sp>
      <p:sp>
        <p:nvSpPr>
          <p:cNvPr id="4" name="フッター プレースホルダー 3"/>
          <p:cNvSpPr>
            <a:spLocks noGrp="1"/>
          </p:cNvSpPr>
          <p:nvPr>
            <p:ph type="ftr" sz="quarter" idx="11"/>
          </p:nvPr>
        </p:nvSpPr>
        <p:spPr/>
        <p:txBody>
          <a:bodyPr/>
          <a:lstStyle>
            <a:lvl1pPr>
              <a:defRPr>
                <a:solidFill>
                  <a:schemeClr val="bg2"/>
                </a:solidFill>
              </a:defRPr>
            </a:lvl1pPr>
          </a:lstStyle>
          <a:p>
            <a:r>
              <a:rPr lang="en-US" altLang="ja-JP" dirty="0"/>
              <a:t>©  SuperStream Inc. All rights reserved.</a:t>
            </a:r>
            <a:endParaRPr lang="ja-JP" altLang="en-US" dirty="0"/>
          </a:p>
        </p:txBody>
      </p:sp>
      <p:sp>
        <p:nvSpPr>
          <p:cNvPr id="6" name="タイトル 1"/>
          <p:cNvSpPr>
            <a:spLocks noGrp="1"/>
          </p:cNvSpPr>
          <p:nvPr>
            <p:ph type="title" hasCustomPrompt="1"/>
          </p:nvPr>
        </p:nvSpPr>
        <p:spPr>
          <a:xfrm>
            <a:off x="359532" y="2160001"/>
            <a:ext cx="5292588" cy="1899084"/>
          </a:xfrm>
          <a:prstGeom prst="rect">
            <a:avLst/>
          </a:prstGeom>
        </p:spPr>
        <p:txBody>
          <a:bodyPr lIns="0" tIns="0" rIns="0" bIns="0" anchor="ctr" anchorCtr="0"/>
          <a:lstStyle>
            <a:lvl1pPr algn="l">
              <a:lnSpc>
                <a:spcPts val="3300"/>
              </a:lnSpc>
              <a:defRPr sz="2300" b="1">
                <a:solidFill>
                  <a:schemeClr val="bg1"/>
                </a:solidFill>
              </a:defRPr>
            </a:lvl1pPr>
          </a:lstStyle>
          <a:p>
            <a:r>
              <a:rPr kumimoji="1" lang="ja-JP" altLang="en-US" dirty="0"/>
              <a:t>サブタイトル（メイリオ 見出し </a:t>
            </a:r>
            <a:r>
              <a:rPr kumimoji="1" lang="en-US" altLang="ja-JP" dirty="0"/>
              <a:t>23Pt)</a:t>
            </a:r>
            <a:r>
              <a:rPr kumimoji="1" lang="ja-JP" altLang="en-US" dirty="0"/>
              <a:t> </a:t>
            </a:r>
          </a:p>
        </p:txBody>
      </p:sp>
      <p:grpSp>
        <p:nvGrpSpPr>
          <p:cNvPr id="41" name="グループ化 40"/>
          <p:cNvGrpSpPr>
            <a:grpSpLocks noChangeAspect="1"/>
          </p:cNvGrpSpPr>
          <p:nvPr userDrawn="1"/>
        </p:nvGrpSpPr>
        <p:grpSpPr>
          <a:xfrm>
            <a:off x="7092000" y="231490"/>
            <a:ext cx="1620000" cy="356723"/>
            <a:chOff x="1154113" y="3752850"/>
            <a:chExt cx="5580063" cy="1228726"/>
          </a:xfrm>
        </p:grpSpPr>
        <p:sp>
          <p:nvSpPr>
            <p:cNvPr id="42"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3"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4"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5"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6"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7"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8"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9"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0"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1"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2"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3"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4"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5"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56"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spTree>
    <p:extLst>
      <p:ext uri="{BB962C8B-B14F-4D97-AF65-F5344CB8AC3E}">
        <p14:creationId xmlns:p14="http://schemas.microsoft.com/office/powerpoint/2010/main" val="2782559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次・システムフロー図">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a:xfrm>
            <a:off x="8424000" y="6480000"/>
            <a:ext cx="360000" cy="180000"/>
          </a:xfrm>
        </p:spPr>
        <p:txBody>
          <a:bodyPr/>
          <a:lstStyle/>
          <a:p>
            <a:fld id="{78AE49ED-73EF-499C-8307-28EB0E7CF529}" type="slidenum">
              <a:rPr kumimoji="1" lang="ja-JP" altLang="en-US" smtClean="0"/>
              <a:t>‹#›</a:t>
            </a:fld>
            <a:endParaRPr kumimoji="1" lang="ja-JP" altLang="en-US" dirty="0"/>
          </a:p>
        </p:txBody>
      </p:sp>
      <p:sp>
        <p:nvSpPr>
          <p:cNvPr id="8" name="フッター プレースホルダー 1"/>
          <p:cNvSpPr>
            <a:spLocks noGrp="1"/>
          </p:cNvSpPr>
          <p:nvPr>
            <p:ph type="ftr" sz="quarter" idx="3"/>
          </p:nvPr>
        </p:nvSpPr>
        <p:spPr>
          <a:xfrm>
            <a:off x="360000" y="6444000"/>
            <a:ext cx="216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dirty="0"/>
              <a:t>©  SuperStream Inc. All rights reserved.</a:t>
            </a:r>
            <a:endParaRPr lang="ja-JP" altLang="en-US" dirty="0"/>
          </a:p>
        </p:txBody>
      </p:sp>
      <p:sp>
        <p:nvSpPr>
          <p:cNvPr id="5" name="テキスト プレースホルダー 4"/>
          <p:cNvSpPr>
            <a:spLocks noGrp="1"/>
          </p:cNvSpPr>
          <p:nvPr>
            <p:ph type="body" sz="quarter" idx="15" hasCustomPrompt="1"/>
          </p:nvPr>
        </p:nvSpPr>
        <p:spPr>
          <a:xfrm>
            <a:off x="71500" y="221146"/>
            <a:ext cx="7056784" cy="363538"/>
          </a:xfrm>
          <a:prstGeom prst="rect">
            <a:avLst/>
          </a:prstGeom>
        </p:spPr>
        <p:txBody>
          <a:bodyPr/>
          <a:lstStyle>
            <a:lvl1pPr marL="0" indent="0">
              <a:buNone/>
              <a:defRPr sz="2400" b="1">
                <a:solidFill>
                  <a:schemeClr val="tx2"/>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r>
              <a:rPr lang="ja-JP" altLang="en-US" dirty="0"/>
              <a:t>メインタイトル（メイリオ見出し </a:t>
            </a:r>
            <a:r>
              <a:rPr lang="en-US" altLang="ja-JP" dirty="0"/>
              <a:t>24Pt</a:t>
            </a:r>
            <a:r>
              <a:rPr lang="ja-JP" altLang="en-US" dirty="0"/>
              <a:t>）</a:t>
            </a:r>
          </a:p>
        </p:txBody>
      </p:sp>
      <p:grpSp>
        <p:nvGrpSpPr>
          <p:cNvPr id="25" name="グループ化 24"/>
          <p:cNvGrpSpPr>
            <a:grpSpLocks noChangeAspect="1"/>
          </p:cNvGrpSpPr>
          <p:nvPr userDrawn="1"/>
        </p:nvGrpSpPr>
        <p:grpSpPr>
          <a:xfrm>
            <a:off x="7668344" y="548759"/>
            <a:ext cx="1307694" cy="287953"/>
            <a:chOff x="1154113" y="0"/>
            <a:chExt cx="5580063" cy="1228726"/>
          </a:xfrm>
        </p:grpSpPr>
        <p:sp>
          <p:nvSpPr>
            <p:cNvPr id="26" name="Freeform 7"/>
            <p:cNvSpPr>
              <a:spLocks/>
            </p:cNvSpPr>
            <p:nvPr/>
          </p:nvSpPr>
          <p:spPr bwMode="auto">
            <a:xfrm>
              <a:off x="1704976" y="0"/>
              <a:ext cx="171450" cy="173038"/>
            </a:xfrm>
            <a:custGeom>
              <a:avLst/>
              <a:gdLst>
                <a:gd name="T0" fmla="*/ 108 w 217"/>
                <a:gd name="T1" fmla="*/ 217 h 217"/>
                <a:gd name="T2" fmla="*/ 130 w 217"/>
                <a:gd name="T3" fmla="*/ 215 h 217"/>
                <a:gd name="T4" fmla="*/ 150 w 217"/>
                <a:gd name="T5" fmla="*/ 208 h 217"/>
                <a:gd name="T6" fmla="*/ 169 w 217"/>
                <a:gd name="T7" fmla="*/ 198 h 217"/>
                <a:gd name="T8" fmla="*/ 185 w 217"/>
                <a:gd name="T9" fmla="*/ 185 h 217"/>
                <a:gd name="T10" fmla="*/ 199 w 217"/>
                <a:gd name="T11" fmla="*/ 169 h 217"/>
                <a:gd name="T12" fmla="*/ 209 w 217"/>
                <a:gd name="T13" fmla="*/ 150 h 217"/>
                <a:gd name="T14" fmla="*/ 215 w 217"/>
                <a:gd name="T15" fmla="*/ 130 h 217"/>
                <a:gd name="T16" fmla="*/ 217 w 217"/>
                <a:gd name="T17" fmla="*/ 108 h 217"/>
                <a:gd name="T18" fmla="*/ 216 w 217"/>
                <a:gd name="T19" fmla="*/ 97 h 217"/>
                <a:gd name="T20" fmla="*/ 212 w 217"/>
                <a:gd name="T21" fmla="*/ 76 h 217"/>
                <a:gd name="T22" fmla="*/ 204 w 217"/>
                <a:gd name="T23" fmla="*/ 57 h 217"/>
                <a:gd name="T24" fmla="*/ 193 w 217"/>
                <a:gd name="T25" fmla="*/ 40 h 217"/>
                <a:gd name="T26" fmla="*/ 178 w 217"/>
                <a:gd name="T27" fmla="*/ 25 h 217"/>
                <a:gd name="T28" fmla="*/ 160 w 217"/>
                <a:gd name="T29" fmla="*/ 12 h 217"/>
                <a:gd name="T30" fmla="*/ 140 w 217"/>
                <a:gd name="T31" fmla="*/ 5 h 217"/>
                <a:gd name="T32" fmla="*/ 119 w 217"/>
                <a:gd name="T33" fmla="*/ 0 h 217"/>
                <a:gd name="T34" fmla="*/ 108 w 217"/>
                <a:gd name="T35" fmla="*/ 0 h 217"/>
                <a:gd name="T36" fmla="*/ 86 w 217"/>
                <a:gd name="T37" fmla="*/ 2 h 217"/>
                <a:gd name="T38" fmla="*/ 66 w 217"/>
                <a:gd name="T39" fmla="*/ 9 h 217"/>
                <a:gd name="T40" fmla="*/ 47 w 217"/>
                <a:gd name="T41" fmla="*/ 19 h 217"/>
                <a:gd name="T42" fmla="*/ 31 w 217"/>
                <a:gd name="T43" fmla="*/ 31 h 217"/>
                <a:gd name="T44" fmla="*/ 19 w 217"/>
                <a:gd name="T45" fmla="*/ 47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8"/>
                  </a:lnTo>
                  <a:lnTo>
                    <a:pt x="160" y="203"/>
                  </a:lnTo>
                  <a:lnTo>
                    <a:pt x="169" y="198"/>
                  </a:lnTo>
                  <a:lnTo>
                    <a:pt x="178" y="192"/>
                  </a:lnTo>
                  <a:lnTo>
                    <a:pt x="185" y="185"/>
                  </a:lnTo>
                  <a:lnTo>
                    <a:pt x="193" y="177"/>
                  </a:lnTo>
                  <a:lnTo>
                    <a:pt x="199" y="169"/>
                  </a:lnTo>
                  <a:lnTo>
                    <a:pt x="204" y="160"/>
                  </a:lnTo>
                  <a:lnTo>
                    <a:pt x="209" y="150"/>
                  </a:lnTo>
                  <a:lnTo>
                    <a:pt x="212" y="140"/>
                  </a:lnTo>
                  <a:lnTo>
                    <a:pt x="215" y="130"/>
                  </a:lnTo>
                  <a:lnTo>
                    <a:pt x="216" y="119"/>
                  </a:lnTo>
                  <a:lnTo>
                    <a:pt x="217" y="108"/>
                  </a:lnTo>
                  <a:lnTo>
                    <a:pt x="217" y="108"/>
                  </a:lnTo>
                  <a:lnTo>
                    <a:pt x="216" y="97"/>
                  </a:lnTo>
                  <a:lnTo>
                    <a:pt x="215" y="87"/>
                  </a:lnTo>
                  <a:lnTo>
                    <a:pt x="212" y="76"/>
                  </a:lnTo>
                  <a:lnTo>
                    <a:pt x="209" y="66"/>
                  </a:lnTo>
                  <a:lnTo>
                    <a:pt x="204" y="57"/>
                  </a:lnTo>
                  <a:lnTo>
                    <a:pt x="199" y="47"/>
                  </a:lnTo>
                  <a:lnTo>
                    <a:pt x="193" y="40"/>
                  </a:lnTo>
                  <a:lnTo>
                    <a:pt x="185" y="31"/>
                  </a:lnTo>
                  <a:lnTo>
                    <a:pt x="178" y="25"/>
                  </a:lnTo>
                  <a:lnTo>
                    <a:pt x="169" y="19"/>
                  </a:lnTo>
                  <a:lnTo>
                    <a:pt x="160" y="12"/>
                  </a:lnTo>
                  <a:lnTo>
                    <a:pt x="150" y="9"/>
                  </a:lnTo>
                  <a:lnTo>
                    <a:pt x="140" y="5"/>
                  </a:lnTo>
                  <a:lnTo>
                    <a:pt x="130" y="2"/>
                  </a:lnTo>
                  <a:lnTo>
                    <a:pt x="119" y="0"/>
                  </a:lnTo>
                  <a:lnTo>
                    <a:pt x="108" y="0"/>
                  </a:lnTo>
                  <a:lnTo>
                    <a:pt x="108" y="0"/>
                  </a:lnTo>
                  <a:lnTo>
                    <a:pt x="97" y="0"/>
                  </a:lnTo>
                  <a:lnTo>
                    <a:pt x="86" y="2"/>
                  </a:lnTo>
                  <a:lnTo>
                    <a:pt x="76" y="5"/>
                  </a:lnTo>
                  <a:lnTo>
                    <a:pt x="66" y="9"/>
                  </a:lnTo>
                  <a:lnTo>
                    <a:pt x="56" y="12"/>
                  </a:lnTo>
                  <a:lnTo>
                    <a:pt x="47" y="19"/>
                  </a:lnTo>
                  <a:lnTo>
                    <a:pt x="39" y="25"/>
                  </a:lnTo>
                  <a:lnTo>
                    <a:pt x="31" y="31"/>
                  </a:lnTo>
                  <a:lnTo>
                    <a:pt x="25" y="40"/>
                  </a:lnTo>
                  <a:lnTo>
                    <a:pt x="19" y="47"/>
                  </a:lnTo>
                  <a:lnTo>
                    <a:pt x="13" y="57"/>
                  </a:lnTo>
                  <a:lnTo>
                    <a:pt x="8" y="66"/>
                  </a:lnTo>
                  <a:lnTo>
                    <a:pt x="5" y="76"/>
                  </a:lnTo>
                  <a:lnTo>
                    <a:pt x="2" y="87"/>
                  </a:lnTo>
                  <a:lnTo>
                    <a:pt x="0" y="97"/>
                  </a:lnTo>
                  <a:lnTo>
                    <a:pt x="0" y="108"/>
                  </a:lnTo>
                  <a:lnTo>
                    <a:pt x="0" y="108"/>
                  </a:lnTo>
                  <a:lnTo>
                    <a:pt x="0" y="119"/>
                  </a:lnTo>
                  <a:lnTo>
                    <a:pt x="2" y="130"/>
                  </a:lnTo>
                  <a:lnTo>
                    <a:pt x="5" y="140"/>
                  </a:lnTo>
                  <a:lnTo>
                    <a:pt x="8" y="150"/>
                  </a:lnTo>
                  <a:lnTo>
                    <a:pt x="13" y="160"/>
                  </a:lnTo>
                  <a:lnTo>
                    <a:pt x="19" y="169"/>
                  </a:lnTo>
                  <a:lnTo>
                    <a:pt x="25" y="177"/>
                  </a:lnTo>
                  <a:lnTo>
                    <a:pt x="31" y="185"/>
                  </a:lnTo>
                  <a:lnTo>
                    <a:pt x="39" y="192"/>
                  </a:lnTo>
                  <a:lnTo>
                    <a:pt x="47" y="198"/>
                  </a:lnTo>
                  <a:lnTo>
                    <a:pt x="56" y="203"/>
                  </a:lnTo>
                  <a:lnTo>
                    <a:pt x="66" y="208"/>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8"/>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9"/>
            <p:cNvSpPr>
              <a:spLocks/>
            </p:cNvSpPr>
            <p:nvPr/>
          </p:nvSpPr>
          <p:spPr bwMode="auto">
            <a:xfrm>
              <a:off x="1154113" y="260350"/>
              <a:ext cx="1084263" cy="909638"/>
            </a:xfrm>
            <a:custGeom>
              <a:avLst/>
              <a:gdLst>
                <a:gd name="T0" fmla="*/ 1236 w 1367"/>
                <a:gd name="T1" fmla="*/ 662 h 1146"/>
                <a:gd name="T2" fmla="*/ 1124 w 1367"/>
                <a:gd name="T3" fmla="*/ 814 h 1146"/>
                <a:gd name="T4" fmla="*/ 966 w 1367"/>
                <a:gd name="T5" fmla="*/ 921 h 1146"/>
                <a:gd name="T6" fmla="*/ 776 w 1367"/>
                <a:gd name="T7" fmla="*/ 969 h 1146"/>
                <a:gd name="T8" fmla="*/ 623 w 1367"/>
                <a:gd name="T9" fmla="*/ 959 h 1146"/>
                <a:gd name="T10" fmla="*/ 453 w 1367"/>
                <a:gd name="T11" fmla="*/ 893 h 1146"/>
                <a:gd name="T12" fmla="*/ 315 w 1367"/>
                <a:gd name="T13" fmla="*/ 778 h 1146"/>
                <a:gd name="T14" fmla="*/ 267 w 1367"/>
                <a:gd name="T15" fmla="*/ 691 h 1146"/>
                <a:gd name="T16" fmla="*/ 344 w 1367"/>
                <a:gd name="T17" fmla="*/ 688 h 1146"/>
                <a:gd name="T18" fmla="*/ 439 w 1367"/>
                <a:gd name="T19" fmla="*/ 662 h 1146"/>
                <a:gd name="T20" fmla="*/ 526 w 1367"/>
                <a:gd name="T21" fmla="*/ 612 h 1146"/>
                <a:gd name="T22" fmla="*/ 587 w 1367"/>
                <a:gd name="T23" fmla="*/ 557 h 1146"/>
                <a:gd name="T24" fmla="*/ 644 w 1367"/>
                <a:gd name="T25" fmla="*/ 475 h 1146"/>
                <a:gd name="T26" fmla="*/ 680 w 1367"/>
                <a:gd name="T27" fmla="*/ 382 h 1146"/>
                <a:gd name="T28" fmla="*/ 692 w 1367"/>
                <a:gd name="T29" fmla="*/ 283 h 1146"/>
                <a:gd name="T30" fmla="*/ 701 w 1367"/>
                <a:gd name="T31" fmla="*/ 241 h 1146"/>
                <a:gd name="T32" fmla="*/ 732 w 1367"/>
                <a:gd name="T33" fmla="*/ 200 h 1146"/>
                <a:gd name="T34" fmla="*/ 778 w 1367"/>
                <a:gd name="T35" fmla="*/ 178 h 1146"/>
                <a:gd name="T36" fmla="*/ 821 w 1367"/>
                <a:gd name="T37" fmla="*/ 178 h 1146"/>
                <a:gd name="T38" fmla="*/ 868 w 1367"/>
                <a:gd name="T39" fmla="*/ 200 h 1146"/>
                <a:gd name="T40" fmla="*/ 898 w 1367"/>
                <a:gd name="T41" fmla="*/ 241 h 1146"/>
                <a:gd name="T42" fmla="*/ 907 w 1367"/>
                <a:gd name="T43" fmla="*/ 410 h 1146"/>
                <a:gd name="T44" fmla="*/ 1054 w 1367"/>
                <a:gd name="T45" fmla="*/ 160 h 1146"/>
                <a:gd name="T46" fmla="*/ 997 w 1367"/>
                <a:gd name="T47" fmla="*/ 81 h 1146"/>
                <a:gd name="T48" fmla="*/ 918 w 1367"/>
                <a:gd name="T49" fmla="*/ 25 h 1146"/>
                <a:gd name="T50" fmla="*/ 820 w 1367"/>
                <a:gd name="T51" fmla="*/ 0 h 1146"/>
                <a:gd name="T52" fmla="*/ 716 w 1367"/>
                <a:gd name="T53" fmla="*/ 13 h 1146"/>
                <a:gd name="T54" fmla="*/ 599 w 1367"/>
                <a:gd name="T55" fmla="*/ 82 h 1146"/>
                <a:gd name="T56" fmla="*/ 530 w 1367"/>
                <a:gd name="T57" fmla="*/ 199 h 1146"/>
                <a:gd name="T58" fmla="*/ 515 w 1367"/>
                <a:gd name="T59" fmla="*/ 307 h 1146"/>
                <a:gd name="T60" fmla="*/ 477 w 1367"/>
                <a:gd name="T61" fmla="*/ 412 h 1146"/>
                <a:gd name="T62" fmla="*/ 412 w 1367"/>
                <a:gd name="T63" fmla="*/ 478 h 1146"/>
                <a:gd name="T64" fmla="*/ 306 w 1367"/>
                <a:gd name="T65" fmla="*/ 515 h 1146"/>
                <a:gd name="T66" fmla="*/ 251 w 1367"/>
                <a:gd name="T67" fmla="*/ 511 h 1146"/>
                <a:gd name="T68" fmla="*/ 207 w 1367"/>
                <a:gd name="T69" fmla="*/ 485 h 1146"/>
                <a:gd name="T70" fmla="*/ 180 w 1367"/>
                <a:gd name="T71" fmla="*/ 441 h 1146"/>
                <a:gd name="T72" fmla="*/ 176 w 1367"/>
                <a:gd name="T73" fmla="*/ 406 h 1146"/>
                <a:gd name="T74" fmla="*/ 14 w 1367"/>
                <a:gd name="T75" fmla="*/ 293 h 1146"/>
                <a:gd name="T76" fmla="*/ 0 w 1367"/>
                <a:gd name="T77" fmla="*/ 410 h 1146"/>
                <a:gd name="T78" fmla="*/ 15 w 1367"/>
                <a:gd name="T79" fmla="*/ 557 h 1146"/>
                <a:gd name="T80" fmla="*/ 72 w 1367"/>
                <a:gd name="T81" fmla="*/ 729 h 1146"/>
                <a:gd name="T82" fmla="*/ 169 w 1367"/>
                <a:gd name="T83" fmla="*/ 877 h 1146"/>
                <a:gd name="T84" fmla="*/ 296 w 1367"/>
                <a:gd name="T85" fmla="*/ 999 h 1146"/>
                <a:gd name="T86" fmla="*/ 450 w 1367"/>
                <a:gd name="T87" fmla="*/ 1088 h 1146"/>
                <a:gd name="T88" fmla="*/ 624 w 1367"/>
                <a:gd name="T89" fmla="*/ 1138 h 1146"/>
                <a:gd name="T90" fmla="*/ 761 w 1367"/>
                <a:gd name="T91" fmla="*/ 1145 h 1146"/>
                <a:gd name="T92" fmla="*/ 882 w 1367"/>
                <a:gd name="T93" fmla="*/ 1132 h 1146"/>
                <a:gd name="T94" fmla="*/ 997 w 1367"/>
                <a:gd name="T95" fmla="*/ 1098 h 1146"/>
                <a:gd name="T96" fmla="*/ 1103 w 1367"/>
                <a:gd name="T97" fmla="*/ 1049 h 1146"/>
                <a:gd name="T98" fmla="*/ 1282 w 1367"/>
                <a:gd name="T99" fmla="*/ 902 h 1146"/>
                <a:gd name="T100" fmla="*/ 1367 w 1367"/>
                <a:gd name="T101" fmla="*/ 789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7" h="1146">
                  <a:moveTo>
                    <a:pt x="1367" y="789"/>
                  </a:moveTo>
                  <a:lnTo>
                    <a:pt x="1238" y="660"/>
                  </a:lnTo>
                  <a:lnTo>
                    <a:pt x="1238" y="660"/>
                  </a:lnTo>
                  <a:lnTo>
                    <a:pt x="1236" y="662"/>
                  </a:lnTo>
                  <a:lnTo>
                    <a:pt x="1236" y="662"/>
                  </a:lnTo>
                  <a:lnTo>
                    <a:pt x="1218" y="695"/>
                  </a:lnTo>
                  <a:lnTo>
                    <a:pt x="1197" y="727"/>
                  </a:lnTo>
                  <a:lnTo>
                    <a:pt x="1174" y="758"/>
                  </a:lnTo>
                  <a:lnTo>
                    <a:pt x="1150" y="787"/>
                  </a:lnTo>
                  <a:lnTo>
                    <a:pt x="1124" y="814"/>
                  </a:lnTo>
                  <a:lnTo>
                    <a:pt x="1095" y="840"/>
                  </a:lnTo>
                  <a:lnTo>
                    <a:pt x="1065" y="862"/>
                  </a:lnTo>
                  <a:lnTo>
                    <a:pt x="1033" y="885"/>
                  </a:lnTo>
                  <a:lnTo>
                    <a:pt x="1001" y="903"/>
                  </a:lnTo>
                  <a:lnTo>
                    <a:pt x="966" y="921"/>
                  </a:lnTo>
                  <a:lnTo>
                    <a:pt x="930" y="936"/>
                  </a:lnTo>
                  <a:lnTo>
                    <a:pt x="894" y="948"/>
                  </a:lnTo>
                  <a:lnTo>
                    <a:pt x="856" y="958"/>
                  </a:lnTo>
                  <a:lnTo>
                    <a:pt x="817" y="964"/>
                  </a:lnTo>
                  <a:lnTo>
                    <a:pt x="776" y="969"/>
                  </a:lnTo>
                  <a:lnTo>
                    <a:pt x="737" y="970"/>
                  </a:lnTo>
                  <a:lnTo>
                    <a:pt x="737" y="970"/>
                  </a:lnTo>
                  <a:lnTo>
                    <a:pt x="698" y="969"/>
                  </a:lnTo>
                  <a:lnTo>
                    <a:pt x="660" y="965"/>
                  </a:lnTo>
                  <a:lnTo>
                    <a:pt x="623" y="959"/>
                  </a:lnTo>
                  <a:lnTo>
                    <a:pt x="587" y="951"/>
                  </a:lnTo>
                  <a:lnTo>
                    <a:pt x="552" y="939"/>
                  </a:lnTo>
                  <a:lnTo>
                    <a:pt x="517" y="926"/>
                  </a:lnTo>
                  <a:lnTo>
                    <a:pt x="485" y="911"/>
                  </a:lnTo>
                  <a:lnTo>
                    <a:pt x="453" y="893"/>
                  </a:lnTo>
                  <a:lnTo>
                    <a:pt x="422" y="874"/>
                  </a:lnTo>
                  <a:lnTo>
                    <a:pt x="393" y="853"/>
                  </a:lnTo>
                  <a:lnTo>
                    <a:pt x="365" y="829"/>
                  </a:lnTo>
                  <a:lnTo>
                    <a:pt x="339" y="804"/>
                  </a:lnTo>
                  <a:lnTo>
                    <a:pt x="315" y="778"/>
                  </a:lnTo>
                  <a:lnTo>
                    <a:pt x="291" y="751"/>
                  </a:lnTo>
                  <a:lnTo>
                    <a:pt x="270" y="721"/>
                  </a:lnTo>
                  <a:lnTo>
                    <a:pt x="252" y="690"/>
                  </a:lnTo>
                  <a:lnTo>
                    <a:pt x="252" y="690"/>
                  </a:lnTo>
                  <a:lnTo>
                    <a:pt x="267" y="691"/>
                  </a:lnTo>
                  <a:lnTo>
                    <a:pt x="283" y="693"/>
                  </a:lnTo>
                  <a:lnTo>
                    <a:pt x="283" y="693"/>
                  </a:lnTo>
                  <a:lnTo>
                    <a:pt x="303" y="691"/>
                  </a:lnTo>
                  <a:lnTo>
                    <a:pt x="324" y="690"/>
                  </a:lnTo>
                  <a:lnTo>
                    <a:pt x="344" y="688"/>
                  </a:lnTo>
                  <a:lnTo>
                    <a:pt x="363" y="685"/>
                  </a:lnTo>
                  <a:lnTo>
                    <a:pt x="383" y="680"/>
                  </a:lnTo>
                  <a:lnTo>
                    <a:pt x="402" y="675"/>
                  </a:lnTo>
                  <a:lnTo>
                    <a:pt x="420" y="669"/>
                  </a:lnTo>
                  <a:lnTo>
                    <a:pt x="439" y="662"/>
                  </a:lnTo>
                  <a:lnTo>
                    <a:pt x="458" y="653"/>
                  </a:lnTo>
                  <a:lnTo>
                    <a:pt x="475" y="644"/>
                  </a:lnTo>
                  <a:lnTo>
                    <a:pt x="492" y="634"/>
                  </a:lnTo>
                  <a:lnTo>
                    <a:pt x="510" y="624"/>
                  </a:lnTo>
                  <a:lnTo>
                    <a:pt x="526" y="612"/>
                  </a:lnTo>
                  <a:lnTo>
                    <a:pt x="542" y="600"/>
                  </a:lnTo>
                  <a:lnTo>
                    <a:pt x="557" y="587"/>
                  </a:lnTo>
                  <a:lnTo>
                    <a:pt x="572" y="572"/>
                  </a:lnTo>
                  <a:lnTo>
                    <a:pt x="572" y="572"/>
                  </a:lnTo>
                  <a:lnTo>
                    <a:pt x="587" y="557"/>
                  </a:lnTo>
                  <a:lnTo>
                    <a:pt x="599" y="542"/>
                  </a:lnTo>
                  <a:lnTo>
                    <a:pt x="611" y="526"/>
                  </a:lnTo>
                  <a:lnTo>
                    <a:pt x="624" y="510"/>
                  </a:lnTo>
                  <a:lnTo>
                    <a:pt x="634" y="493"/>
                  </a:lnTo>
                  <a:lnTo>
                    <a:pt x="644" y="475"/>
                  </a:lnTo>
                  <a:lnTo>
                    <a:pt x="654" y="458"/>
                  </a:lnTo>
                  <a:lnTo>
                    <a:pt x="661" y="440"/>
                  </a:lnTo>
                  <a:lnTo>
                    <a:pt x="668" y="421"/>
                  </a:lnTo>
                  <a:lnTo>
                    <a:pt x="675" y="402"/>
                  </a:lnTo>
                  <a:lnTo>
                    <a:pt x="680" y="382"/>
                  </a:lnTo>
                  <a:lnTo>
                    <a:pt x="685" y="364"/>
                  </a:lnTo>
                  <a:lnTo>
                    <a:pt x="687" y="344"/>
                  </a:lnTo>
                  <a:lnTo>
                    <a:pt x="690" y="324"/>
                  </a:lnTo>
                  <a:lnTo>
                    <a:pt x="692" y="303"/>
                  </a:lnTo>
                  <a:lnTo>
                    <a:pt x="692" y="283"/>
                  </a:lnTo>
                  <a:lnTo>
                    <a:pt x="692" y="283"/>
                  </a:lnTo>
                  <a:lnTo>
                    <a:pt x="692" y="272"/>
                  </a:lnTo>
                  <a:lnTo>
                    <a:pt x="695" y="261"/>
                  </a:lnTo>
                  <a:lnTo>
                    <a:pt x="697" y="251"/>
                  </a:lnTo>
                  <a:lnTo>
                    <a:pt x="701" y="241"/>
                  </a:lnTo>
                  <a:lnTo>
                    <a:pt x="704" y="232"/>
                  </a:lnTo>
                  <a:lnTo>
                    <a:pt x="711" y="222"/>
                  </a:lnTo>
                  <a:lnTo>
                    <a:pt x="717" y="215"/>
                  </a:lnTo>
                  <a:lnTo>
                    <a:pt x="723" y="208"/>
                  </a:lnTo>
                  <a:lnTo>
                    <a:pt x="732" y="200"/>
                  </a:lnTo>
                  <a:lnTo>
                    <a:pt x="739" y="194"/>
                  </a:lnTo>
                  <a:lnTo>
                    <a:pt x="748" y="189"/>
                  </a:lnTo>
                  <a:lnTo>
                    <a:pt x="758" y="184"/>
                  </a:lnTo>
                  <a:lnTo>
                    <a:pt x="768" y="180"/>
                  </a:lnTo>
                  <a:lnTo>
                    <a:pt x="778" y="178"/>
                  </a:lnTo>
                  <a:lnTo>
                    <a:pt x="789" y="177"/>
                  </a:lnTo>
                  <a:lnTo>
                    <a:pt x="800" y="175"/>
                  </a:lnTo>
                  <a:lnTo>
                    <a:pt x="800" y="175"/>
                  </a:lnTo>
                  <a:lnTo>
                    <a:pt x="810" y="177"/>
                  </a:lnTo>
                  <a:lnTo>
                    <a:pt x="821" y="178"/>
                  </a:lnTo>
                  <a:lnTo>
                    <a:pt x="831" y="180"/>
                  </a:lnTo>
                  <a:lnTo>
                    <a:pt x="841" y="184"/>
                  </a:lnTo>
                  <a:lnTo>
                    <a:pt x="851" y="189"/>
                  </a:lnTo>
                  <a:lnTo>
                    <a:pt x="859" y="194"/>
                  </a:lnTo>
                  <a:lnTo>
                    <a:pt x="868" y="200"/>
                  </a:lnTo>
                  <a:lnTo>
                    <a:pt x="876" y="208"/>
                  </a:lnTo>
                  <a:lnTo>
                    <a:pt x="882" y="215"/>
                  </a:lnTo>
                  <a:lnTo>
                    <a:pt x="888" y="222"/>
                  </a:lnTo>
                  <a:lnTo>
                    <a:pt x="894" y="232"/>
                  </a:lnTo>
                  <a:lnTo>
                    <a:pt x="898" y="241"/>
                  </a:lnTo>
                  <a:lnTo>
                    <a:pt x="902" y="251"/>
                  </a:lnTo>
                  <a:lnTo>
                    <a:pt x="904" y="261"/>
                  </a:lnTo>
                  <a:lnTo>
                    <a:pt x="907" y="272"/>
                  </a:lnTo>
                  <a:lnTo>
                    <a:pt x="907" y="283"/>
                  </a:lnTo>
                  <a:lnTo>
                    <a:pt x="907" y="410"/>
                  </a:lnTo>
                  <a:lnTo>
                    <a:pt x="1054" y="160"/>
                  </a:lnTo>
                  <a:lnTo>
                    <a:pt x="1054" y="160"/>
                  </a:lnTo>
                  <a:lnTo>
                    <a:pt x="1054" y="160"/>
                  </a:lnTo>
                  <a:lnTo>
                    <a:pt x="1054" y="160"/>
                  </a:lnTo>
                  <a:lnTo>
                    <a:pt x="1054" y="160"/>
                  </a:lnTo>
                  <a:lnTo>
                    <a:pt x="1045" y="143"/>
                  </a:lnTo>
                  <a:lnTo>
                    <a:pt x="1034" y="127"/>
                  </a:lnTo>
                  <a:lnTo>
                    <a:pt x="1023" y="111"/>
                  </a:lnTo>
                  <a:lnTo>
                    <a:pt x="1011" y="96"/>
                  </a:lnTo>
                  <a:lnTo>
                    <a:pt x="997" y="81"/>
                  </a:lnTo>
                  <a:lnTo>
                    <a:pt x="983" y="69"/>
                  </a:lnTo>
                  <a:lnTo>
                    <a:pt x="967" y="56"/>
                  </a:lnTo>
                  <a:lnTo>
                    <a:pt x="951" y="45"/>
                  </a:lnTo>
                  <a:lnTo>
                    <a:pt x="935" y="35"/>
                  </a:lnTo>
                  <a:lnTo>
                    <a:pt x="918" y="25"/>
                  </a:lnTo>
                  <a:lnTo>
                    <a:pt x="899" y="18"/>
                  </a:lnTo>
                  <a:lnTo>
                    <a:pt x="881" y="12"/>
                  </a:lnTo>
                  <a:lnTo>
                    <a:pt x="861" y="7"/>
                  </a:lnTo>
                  <a:lnTo>
                    <a:pt x="841" y="3"/>
                  </a:lnTo>
                  <a:lnTo>
                    <a:pt x="820" y="0"/>
                  </a:lnTo>
                  <a:lnTo>
                    <a:pt x="800" y="0"/>
                  </a:lnTo>
                  <a:lnTo>
                    <a:pt x="800" y="0"/>
                  </a:lnTo>
                  <a:lnTo>
                    <a:pt x="770" y="2"/>
                  </a:lnTo>
                  <a:lnTo>
                    <a:pt x="743" y="5"/>
                  </a:lnTo>
                  <a:lnTo>
                    <a:pt x="716" y="13"/>
                  </a:lnTo>
                  <a:lnTo>
                    <a:pt x="690" y="23"/>
                  </a:lnTo>
                  <a:lnTo>
                    <a:pt x="665" y="34"/>
                  </a:lnTo>
                  <a:lnTo>
                    <a:pt x="641" y="49"/>
                  </a:lnTo>
                  <a:lnTo>
                    <a:pt x="620" y="65"/>
                  </a:lnTo>
                  <a:lnTo>
                    <a:pt x="599" y="82"/>
                  </a:lnTo>
                  <a:lnTo>
                    <a:pt x="582" y="103"/>
                  </a:lnTo>
                  <a:lnTo>
                    <a:pt x="564" y="124"/>
                  </a:lnTo>
                  <a:lnTo>
                    <a:pt x="551" y="148"/>
                  </a:lnTo>
                  <a:lnTo>
                    <a:pt x="538" y="173"/>
                  </a:lnTo>
                  <a:lnTo>
                    <a:pt x="530" y="199"/>
                  </a:lnTo>
                  <a:lnTo>
                    <a:pt x="522" y="226"/>
                  </a:lnTo>
                  <a:lnTo>
                    <a:pt x="518" y="253"/>
                  </a:lnTo>
                  <a:lnTo>
                    <a:pt x="516" y="283"/>
                  </a:lnTo>
                  <a:lnTo>
                    <a:pt x="516" y="283"/>
                  </a:lnTo>
                  <a:lnTo>
                    <a:pt x="515" y="307"/>
                  </a:lnTo>
                  <a:lnTo>
                    <a:pt x="512" y="329"/>
                  </a:lnTo>
                  <a:lnTo>
                    <a:pt x="506" y="351"/>
                  </a:lnTo>
                  <a:lnTo>
                    <a:pt x="499" y="373"/>
                  </a:lnTo>
                  <a:lnTo>
                    <a:pt x="489" y="394"/>
                  </a:lnTo>
                  <a:lnTo>
                    <a:pt x="477" y="412"/>
                  </a:lnTo>
                  <a:lnTo>
                    <a:pt x="464" y="431"/>
                  </a:lnTo>
                  <a:lnTo>
                    <a:pt x="448" y="448"/>
                  </a:lnTo>
                  <a:lnTo>
                    <a:pt x="448" y="448"/>
                  </a:lnTo>
                  <a:lnTo>
                    <a:pt x="430" y="464"/>
                  </a:lnTo>
                  <a:lnTo>
                    <a:pt x="412" y="478"/>
                  </a:lnTo>
                  <a:lnTo>
                    <a:pt x="393" y="489"/>
                  </a:lnTo>
                  <a:lnTo>
                    <a:pt x="372" y="499"/>
                  </a:lnTo>
                  <a:lnTo>
                    <a:pt x="351" y="506"/>
                  </a:lnTo>
                  <a:lnTo>
                    <a:pt x="329" y="513"/>
                  </a:lnTo>
                  <a:lnTo>
                    <a:pt x="306" y="515"/>
                  </a:lnTo>
                  <a:lnTo>
                    <a:pt x="283" y="516"/>
                  </a:lnTo>
                  <a:lnTo>
                    <a:pt x="283" y="516"/>
                  </a:lnTo>
                  <a:lnTo>
                    <a:pt x="272" y="516"/>
                  </a:lnTo>
                  <a:lnTo>
                    <a:pt x="262" y="514"/>
                  </a:lnTo>
                  <a:lnTo>
                    <a:pt x="251" y="511"/>
                  </a:lnTo>
                  <a:lnTo>
                    <a:pt x="241" y="508"/>
                  </a:lnTo>
                  <a:lnTo>
                    <a:pt x="232" y="504"/>
                  </a:lnTo>
                  <a:lnTo>
                    <a:pt x="223" y="498"/>
                  </a:lnTo>
                  <a:lnTo>
                    <a:pt x="215" y="492"/>
                  </a:lnTo>
                  <a:lnTo>
                    <a:pt x="207" y="485"/>
                  </a:lnTo>
                  <a:lnTo>
                    <a:pt x="200" y="478"/>
                  </a:lnTo>
                  <a:lnTo>
                    <a:pt x="193" y="469"/>
                  </a:lnTo>
                  <a:lnTo>
                    <a:pt x="189" y="461"/>
                  </a:lnTo>
                  <a:lnTo>
                    <a:pt x="184" y="451"/>
                  </a:lnTo>
                  <a:lnTo>
                    <a:pt x="180" y="441"/>
                  </a:lnTo>
                  <a:lnTo>
                    <a:pt x="177" y="431"/>
                  </a:lnTo>
                  <a:lnTo>
                    <a:pt x="176" y="420"/>
                  </a:lnTo>
                  <a:lnTo>
                    <a:pt x="175" y="410"/>
                  </a:lnTo>
                  <a:lnTo>
                    <a:pt x="175" y="410"/>
                  </a:lnTo>
                  <a:lnTo>
                    <a:pt x="176" y="406"/>
                  </a:lnTo>
                  <a:lnTo>
                    <a:pt x="24" y="255"/>
                  </a:lnTo>
                  <a:lnTo>
                    <a:pt x="24" y="255"/>
                  </a:lnTo>
                  <a:lnTo>
                    <a:pt x="24" y="257"/>
                  </a:lnTo>
                  <a:lnTo>
                    <a:pt x="24" y="257"/>
                  </a:lnTo>
                  <a:lnTo>
                    <a:pt x="14" y="293"/>
                  </a:lnTo>
                  <a:lnTo>
                    <a:pt x="6" y="332"/>
                  </a:lnTo>
                  <a:lnTo>
                    <a:pt x="4" y="350"/>
                  </a:lnTo>
                  <a:lnTo>
                    <a:pt x="1" y="370"/>
                  </a:lnTo>
                  <a:lnTo>
                    <a:pt x="0" y="390"/>
                  </a:lnTo>
                  <a:lnTo>
                    <a:pt x="0" y="410"/>
                  </a:lnTo>
                  <a:lnTo>
                    <a:pt x="0" y="410"/>
                  </a:lnTo>
                  <a:lnTo>
                    <a:pt x="1" y="447"/>
                  </a:lnTo>
                  <a:lnTo>
                    <a:pt x="4" y="484"/>
                  </a:lnTo>
                  <a:lnTo>
                    <a:pt x="9" y="521"/>
                  </a:lnTo>
                  <a:lnTo>
                    <a:pt x="15" y="557"/>
                  </a:lnTo>
                  <a:lnTo>
                    <a:pt x="22" y="593"/>
                  </a:lnTo>
                  <a:lnTo>
                    <a:pt x="33" y="628"/>
                  </a:lnTo>
                  <a:lnTo>
                    <a:pt x="45" y="663"/>
                  </a:lnTo>
                  <a:lnTo>
                    <a:pt x="58" y="696"/>
                  </a:lnTo>
                  <a:lnTo>
                    <a:pt x="72" y="729"/>
                  </a:lnTo>
                  <a:lnTo>
                    <a:pt x="89" y="760"/>
                  </a:lnTo>
                  <a:lnTo>
                    <a:pt x="107" y="791"/>
                  </a:lnTo>
                  <a:lnTo>
                    <a:pt x="125" y="820"/>
                  </a:lnTo>
                  <a:lnTo>
                    <a:pt x="146" y="850"/>
                  </a:lnTo>
                  <a:lnTo>
                    <a:pt x="169" y="877"/>
                  </a:lnTo>
                  <a:lnTo>
                    <a:pt x="191" y="905"/>
                  </a:lnTo>
                  <a:lnTo>
                    <a:pt x="216" y="929"/>
                  </a:lnTo>
                  <a:lnTo>
                    <a:pt x="242" y="954"/>
                  </a:lnTo>
                  <a:lnTo>
                    <a:pt x="268" y="978"/>
                  </a:lnTo>
                  <a:lnTo>
                    <a:pt x="296" y="999"/>
                  </a:lnTo>
                  <a:lnTo>
                    <a:pt x="325" y="1020"/>
                  </a:lnTo>
                  <a:lnTo>
                    <a:pt x="355" y="1039"/>
                  </a:lnTo>
                  <a:lnTo>
                    <a:pt x="386" y="1057"/>
                  </a:lnTo>
                  <a:lnTo>
                    <a:pt x="417" y="1073"/>
                  </a:lnTo>
                  <a:lnTo>
                    <a:pt x="450" y="1088"/>
                  </a:lnTo>
                  <a:lnTo>
                    <a:pt x="484" y="1101"/>
                  </a:lnTo>
                  <a:lnTo>
                    <a:pt x="517" y="1113"/>
                  </a:lnTo>
                  <a:lnTo>
                    <a:pt x="552" y="1123"/>
                  </a:lnTo>
                  <a:lnTo>
                    <a:pt x="588" y="1130"/>
                  </a:lnTo>
                  <a:lnTo>
                    <a:pt x="624" y="1138"/>
                  </a:lnTo>
                  <a:lnTo>
                    <a:pt x="661" y="1142"/>
                  </a:lnTo>
                  <a:lnTo>
                    <a:pt x="698" y="1145"/>
                  </a:lnTo>
                  <a:lnTo>
                    <a:pt x="737" y="1146"/>
                  </a:lnTo>
                  <a:lnTo>
                    <a:pt x="737" y="1146"/>
                  </a:lnTo>
                  <a:lnTo>
                    <a:pt x="761" y="1145"/>
                  </a:lnTo>
                  <a:lnTo>
                    <a:pt x="786" y="1144"/>
                  </a:lnTo>
                  <a:lnTo>
                    <a:pt x="810" y="1143"/>
                  </a:lnTo>
                  <a:lnTo>
                    <a:pt x="835" y="1139"/>
                  </a:lnTo>
                  <a:lnTo>
                    <a:pt x="858" y="1135"/>
                  </a:lnTo>
                  <a:lnTo>
                    <a:pt x="882" y="1132"/>
                  </a:lnTo>
                  <a:lnTo>
                    <a:pt x="905" y="1127"/>
                  </a:lnTo>
                  <a:lnTo>
                    <a:pt x="929" y="1120"/>
                  </a:lnTo>
                  <a:lnTo>
                    <a:pt x="951" y="1114"/>
                  </a:lnTo>
                  <a:lnTo>
                    <a:pt x="975" y="1107"/>
                  </a:lnTo>
                  <a:lnTo>
                    <a:pt x="997" y="1098"/>
                  </a:lnTo>
                  <a:lnTo>
                    <a:pt x="1018" y="1089"/>
                  </a:lnTo>
                  <a:lnTo>
                    <a:pt x="1041" y="1081"/>
                  </a:lnTo>
                  <a:lnTo>
                    <a:pt x="1062" y="1070"/>
                  </a:lnTo>
                  <a:lnTo>
                    <a:pt x="1081" y="1060"/>
                  </a:lnTo>
                  <a:lnTo>
                    <a:pt x="1103" y="1049"/>
                  </a:lnTo>
                  <a:lnTo>
                    <a:pt x="1142" y="1024"/>
                  </a:lnTo>
                  <a:lnTo>
                    <a:pt x="1179" y="996"/>
                  </a:lnTo>
                  <a:lnTo>
                    <a:pt x="1215" y="968"/>
                  </a:lnTo>
                  <a:lnTo>
                    <a:pt x="1250" y="936"/>
                  </a:lnTo>
                  <a:lnTo>
                    <a:pt x="1282" y="902"/>
                  </a:lnTo>
                  <a:lnTo>
                    <a:pt x="1312" y="867"/>
                  </a:lnTo>
                  <a:lnTo>
                    <a:pt x="1341" y="830"/>
                  </a:lnTo>
                  <a:lnTo>
                    <a:pt x="1365" y="791"/>
                  </a:lnTo>
                  <a:lnTo>
                    <a:pt x="1365" y="791"/>
                  </a:lnTo>
                  <a:lnTo>
                    <a:pt x="1367" y="789"/>
                  </a:lnTo>
                  <a:lnTo>
                    <a:pt x="1367" y="789"/>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0"/>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11"/>
            <p:cNvSpPr>
              <a:spLocks/>
            </p:cNvSpPr>
            <p:nvPr/>
          </p:nvSpPr>
          <p:spPr bwMode="auto">
            <a:xfrm>
              <a:off x="1173163" y="198438"/>
              <a:ext cx="385763" cy="385763"/>
            </a:xfrm>
            <a:custGeom>
              <a:avLst/>
              <a:gdLst>
                <a:gd name="T0" fmla="*/ 0 w 486"/>
                <a:gd name="T1" fmla="*/ 333 h 486"/>
                <a:gd name="T2" fmla="*/ 151 w 486"/>
                <a:gd name="T3" fmla="*/ 486 h 486"/>
                <a:gd name="T4" fmla="*/ 151 w 486"/>
                <a:gd name="T5" fmla="*/ 486 h 486"/>
                <a:gd name="T6" fmla="*/ 152 w 486"/>
                <a:gd name="T7" fmla="*/ 468 h 486"/>
                <a:gd name="T8" fmla="*/ 153 w 486"/>
                <a:gd name="T9" fmla="*/ 451 h 486"/>
                <a:gd name="T10" fmla="*/ 156 w 486"/>
                <a:gd name="T11" fmla="*/ 435 h 486"/>
                <a:gd name="T12" fmla="*/ 158 w 486"/>
                <a:gd name="T13" fmla="*/ 418 h 486"/>
                <a:gd name="T14" fmla="*/ 162 w 486"/>
                <a:gd name="T15" fmla="*/ 401 h 486"/>
                <a:gd name="T16" fmla="*/ 167 w 486"/>
                <a:gd name="T17" fmla="*/ 387 h 486"/>
                <a:gd name="T18" fmla="*/ 172 w 486"/>
                <a:gd name="T19" fmla="*/ 370 h 486"/>
                <a:gd name="T20" fmla="*/ 178 w 486"/>
                <a:gd name="T21" fmla="*/ 356 h 486"/>
                <a:gd name="T22" fmla="*/ 184 w 486"/>
                <a:gd name="T23" fmla="*/ 341 h 486"/>
                <a:gd name="T24" fmla="*/ 192 w 486"/>
                <a:gd name="T25" fmla="*/ 326 h 486"/>
                <a:gd name="T26" fmla="*/ 199 w 486"/>
                <a:gd name="T27" fmla="*/ 312 h 486"/>
                <a:gd name="T28" fmla="*/ 208 w 486"/>
                <a:gd name="T29" fmla="*/ 298 h 486"/>
                <a:gd name="T30" fmla="*/ 218 w 486"/>
                <a:gd name="T31" fmla="*/ 286 h 486"/>
                <a:gd name="T32" fmla="*/ 228 w 486"/>
                <a:gd name="T33" fmla="*/ 274 h 486"/>
                <a:gd name="T34" fmla="*/ 238 w 486"/>
                <a:gd name="T35" fmla="*/ 261 h 486"/>
                <a:gd name="T36" fmla="*/ 249 w 486"/>
                <a:gd name="T37" fmla="*/ 249 h 486"/>
                <a:gd name="T38" fmla="*/ 261 w 486"/>
                <a:gd name="T39" fmla="*/ 238 h 486"/>
                <a:gd name="T40" fmla="*/ 272 w 486"/>
                <a:gd name="T41" fmla="*/ 228 h 486"/>
                <a:gd name="T42" fmla="*/ 286 w 486"/>
                <a:gd name="T43" fmla="*/ 218 h 486"/>
                <a:gd name="T44" fmla="*/ 298 w 486"/>
                <a:gd name="T45" fmla="*/ 209 h 486"/>
                <a:gd name="T46" fmla="*/ 312 w 486"/>
                <a:gd name="T47" fmla="*/ 200 h 486"/>
                <a:gd name="T48" fmla="*/ 326 w 486"/>
                <a:gd name="T49" fmla="*/ 192 h 486"/>
                <a:gd name="T50" fmla="*/ 341 w 486"/>
                <a:gd name="T51" fmla="*/ 184 h 486"/>
                <a:gd name="T52" fmla="*/ 356 w 486"/>
                <a:gd name="T53" fmla="*/ 178 h 486"/>
                <a:gd name="T54" fmla="*/ 370 w 486"/>
                <a:gd name="T55" fmla="*/ 172 h 486"/>
                <a:gd name="T56" fmla="*/ 387 w 486"/>
                <a:gd name="T57" fmla="*/ 167 h 486"/>
                <a:gd name="T58" fmla="*/ 401 w 486"/>
                <a:gd name="T59" fmla="*/ 162 h 486"/>
                <a:gd name="T60" fmla="*/ 418 w 486"/>
                <a:gd name="T61" fmla="*/ 158 h 486"/>
                <a:gd name="T62" fmla="*/ 435 w 486"/>
                <a:gd name="T63" fmla="*/ 156 h 486"/>
                <a:gd name="T64" fmla="*/ 451 w 486"/>
                <a:gd name="T65" fmla="*/ 153 h 486"/>
                <a:gd name="T66" fmla="*/ 468 w 486"/>
                <a:gd name="T67" fmla="*/ 152 h 486"/>
                <a:gd name="T68" fmla="*/ 486 w 486"/>
                <a:gd name="T69" fmla="*/ 151 h 486"/>
                <a:gd name="T70" fmla="*/ 333 w 486"/>
                <a:gd name="T71" fmla="*/ 0 h 486"/>
                <a:gd name="T72" fmla="*/ 333 w 486"/>
                <a:gd name="T73" fmla="*/ 0 h 486"/>
                <a:gd name="T74" fmla="*/ 303 w 486"/>
                <a:gd name="T75" fmla="*/ 9 h 486"/>
                <a:gd name="T76" fmla="*/ 275 w 486"/>
                <a:gd name="T77" fmla="*/ 21 h 486"/>
                <a:gd name="T78" fmla="*/ 248 w 486"/>
                <a:gd name="T79" fmla="*/ 34 h 486"/>
                <a:gd name="T80" fmla="*/ 220 w 486"/>
                <a:gd name="T81" fmla="*/ 50 h 486"/>
                <a:gd name="T82" fmla="*/ 196 w 486"/>
                <a:gd name="T83" fmla="*/ 67 h 486"/>
                <a:gd name="T84" fmla="*/ 171 w 486"/>
                <a:gd name="T85" fmla="*/ 85 h 486"/>
                <a:gd name="T86" fmla="*/ 147 w 486"/>
                <a:gd name="T87" fmla="*/ 105 h 486"/>
                <a:gd name="T88" fmla="*/ 125 w 486"/>
                <a:gd name="T89" fmla="*/ 125 h 486"/>
                <a:gd name="T90" fmla="*/ 105 w 486"/>
                <a:gd name="T91" fmla="*/ 147 h 486"/>
                <a:gd name="T92" fmla="*/ 85 w 486"/>
                <a:gd name="T93" fmla="*/ 171 h 486"/>
                <a:gd name="T94" fmla="*/ 67 w 486"/>
                <a:gd name="T95" fmla="*/ 196 h 486"/>
                <a:gd name="T96" fmla="*/ 50 w 486"/>
                <a:gd name="T97" fmla="*/ 222 h 486"/>
                <a:gd name="T98" fmla="*/ 36 w 486"/>
                <a:gd name="T99" fmla="*/ 248 h 486"/>
                <a:gd name="T100" fmla="*/ 22 w 486"/>
                <a:gd name="T101" fmla="*/ 275 h 486"/>
                <a:gd name="T102" fmla="*/ 9 w 486"/>
                <a:gd name="T103" fmla="*/ 303 h 486"/>
                <a:gd name="T104" fmla="*/ 0 w 486"/>
                <a:gd name="T105" fmla="*/ 333 h 486"/>
                <a:gd name="T106" fmla="*/ 0 w 486"/>
                <a:gd name="T107"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6" h="486">
                  <a:moveTo>
                    <a:pt x="0" y="333"/>
                  </a:moveTo>
                  <a:lnTo>
                    <a:pt x="151" y="486"/>
                  </a:lnTo>
                  <a:lnTo>
                    <a:pt x="151" y="486"/>
                  </a:lnTo>
                  <a:lnTo>
                    <a:pt x="152" y="468"/>
                  </a:lnTo>
                  <a:lnTo>
                    <a:pt x="153" y="451"/>
                  </a:lnTo>
                  <a:lnTo>
                    <a:pt x="156" y="435"/>
                  </a:lnTo>
                  <a:lnTo>
                    <a:pt x="158" y="418"/>
                  </a:lnTo>
                  <a:lnTo>
                    <a:pt x="162" y="401"/>
                  </a:lnTo>
                  <a:lnTo>
                    <a:pt x="167" y="387"/>
                  </a:lnTo>
                  <a:lnTo>
                    <a:pt x="172" y="370"/>
                  </a:lnTo>
                  <a:lnTo>
                    <a:pt x="178" y="356"/>
                  </a:lnTo>
                  <a:lnTo>
                    <a:pt x="184" y="341"/>
                  </a:lnTo>
                  <a:lnTo>
                    <a:pt x="192" y="326"/>
                  </a:lnTo>
                  <a:lnTo>
                    <a:pt x="199" y="312"/>
                  </a:lnTo>
                  <a:lnTo>
                    <a:pt x="208" y="298"/>
                  </a:lnTo>
                  <a:lnTo>
                    <a:pt x="218" y="286"/>
                  </a:lnTo>
                  <a:lnTo>
                    <a:pt x="228" y="274"/>
                  </a:lnTo>
                  <a:lnTo>
                    <a:pt x="238" y="261"/>
                  </a:lnTo>
                  <a:lnTo>
                    <a:pt x="249" y="249"/>
                  </a:lnTo>
                  <a:lnTo>
                    <a:pt x="261" y="238"/>
                  </a:lnTo>
                  <a:lnTo>
                    <a:pt x="272" y="228"/>
                  </a:lnTo>
                  <a:lnTo>
                    <a:pt x="286" y="218"/>
                  </a:lnTo>
                  <a:lnTo>
                    <a:pt x="298" y="209"/>
                  </a:lnTo>
                  <a:lnTo>
                    <a:pt x="312" y="200"/>
                  </a:lnTo>
                  <a:lnTo>
                    <a:pt x="326" y="192"/>
                  </a:lnTo>
                  <a:lnTo>
                    <a:pt x="341" y="184"/>
                  </a:lnTo>
                  <a:lnTo>
                    <a:pt x="356" y="178"/>
                  </a:lnTo>
                  <a:lnTo>
                    <a:pt x="370" y="172"/>
                  </a:lnTo>
                  <a:lnTo>
                    <a:pt x="387" y="167"/>
                  </a:lnTo>
                  <a:lnTo>
                    <a:pt x="401" y="162"/>
                  </a:lnTo>
                  <a:lnTo>
                    <a:pt x="418" y="158"/>
                  </a:lnTo>
                  <a:lnTo>
                    <a:pt x="435" y="156"/>
                  </a:lnTo>
                  <a:lnTo>
                    <a:pt x="451" y="153"/>
                  </a:lnTo>
                  <a:lnTo>
                    <a:pt x="468" y="152"/>
                  </a:lnTo>
                  <a:lnTo>
                    <a:pt x="486" y="151"/>
                  </a:lnTo>
                  <a:lnTo>
                    <a:pt x="333" y="0"/>
                  </a:lnTo>
                  <a:lnTo>
                    <a:pt x="333" y="0"/>
                  </a:lnTo>
                  <a:lnTo>
                    <a:pt x="303" y="9"/>
                  </a:lnTo>
                  <a:lnTo>
                    <a:pt x="275" y="21"/>
                  </a:lnTo>
                  <a:lnTo>
                    <a:pt x="248" y="34"/>
                  </a:lnTo>
                  <a:lnTo>
                    <a:pt x="220" y="50"/>
                  </a:lnTo>
                  <a:lnTo>
                    <a:pt x="196" y="67"/>
                  </a:lnTo>
                  <a:lnTo>
                    <a:pt x="171" y="85"/>
                  </a:lnTo>
                  <a:lnTo>
                    <a:pt x="147" y="105"/>
                  </a:lnTo>
                  <a:lnTo>
                    <a:pt x="125" y="125"/>
                  </a:lnTo>
                  <a:lnTo>
                    <a:pt x="105" y="147"/>
                  </a:lnTo>
                  <a:lnTo>
                    <a:pt x="85" y="171"/>
                  </a:lnTo>
                  <a:lnTo>
                    <a:pt x="67" y="196"/>
                  </a:lnTo>
                  <a:lnTo>
                    <a:pt x="50" y="222"/>
                  </a:lnTo>
                  <a:lnTo>
                    <a:pt x="36" y="248"/>
                  </a:lnTo>
                  <a:lnTo>
                    <a:pt x="22" y="275"/>
                  </a:lnTo>
                  <a:lnTo>
                    <a:pt x="9" y="303"/>
                  </a:lnTo>
                  <a:lnTo>
                    <a:pt x="0" y="333"/>
                  </a:lnTo>
                  <a:lnTo>
                    <a:pt x="0" y="333"/>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12"/>
            <p:cNvSpPr>
              <a:spLocks/>
            </p:cNvSpPr>
            <p:nvPr/>
          </p:nvSpPr>
          <p:spPr bwMode="auto">
            <a:xfrm>
              <a:off x="1689101" y="358775"/>
              <a:ext cx="635000" cy="528638"/>
            </a:xfrm>
            <a:custGeom>
              <a:avLst/>
              <a:gdLst>
                <a:gd name="T0" fmla="*/ 488 w 800"/>
                <a:gd name="T1" fmla="*/ 2 h 665"/>
                <a:gd name="T2" fmla="*/ 407 w 800"/>
                <a:gd name="T3" fmla="*/ 22 h 665"/>
                <a:gd name="T4" fmla="*/ 337 w 800"/>
                <a:gd name="T5" fmla="*/ 65 h 665"/>
                <a:gd name="T6" fmla="*/ 282 w 800"/>
                <a:gd name="T7" fmla="*/ 125 h 665"/>
                <a:gd name="T8" fmla="*/ 246 w 800"/>
                <a:gd name="T9" fmla="*/ 199 h 665"/>
                <a:gd name="T10" fmla="*/ 234 w 800"/>
                <a:gd name="T11" fmla="*/ 284 h 665"/>
                <a:gd name="T12" fmla="*/ 230 w 800"/>
                <a:gd name="T13" fmla="*/ 330 h 665"/>
                <a:gd name="T14" fmla="*/ 206 w 800"/>
                <a:gd name="T15" fmla="*/ 393 h 665"/>
                <a:gd name="T16" fmla="*/ 165 w 800"/>
                <a:gd name="T17" fmla="*/ 449 h 665"/>
                <a:gd name="T18" fmla="*/ 129 w 800"/>
                <a:gd name="T19" fmla="*/ 477 h 665"/>
                <a:gd name="T20" fmla="*/ 69 w 800"/>
                <a:gd name="T21" fmla="*/ 507 h 665"/>
                <a:gd name="T22" fmla="*/ 0 w 800"/>
                <a:gd name="T23" fmla="*/ 517 h 665"/>
                <a:gd name="T24" fmla="*/ 168 w 800"/>
                <a:gd name="T25" fmla="*/ 657 h 665"/>
                <a:gd name="T26" fmla="*/ 224 w 800"/>
                <a:gd name="T27" fmla="*/ 626 h 665"/>
                <a:gd name="T28" fmla="*/ 275 w 800"/>
                <a:gd name="T29" fmla="*/ 588 h 665"/>
                <a:gd name="T30" fmla="*/ 303 w 800"/>
                <a:gd name="T31" fmla="*/ 558 h 665"/>
                <a:gd name="T32" fmla="*/ 341 w 800"/>
                <a:gd name="T33" fmla="*/ 511 h 665"/>
                <a:gd name="T34" fmla="*/ 370 w 800"/>
                <a:gd name="T35" fmla="*/ 459 h 665"/>
                <a:gd name="T36" fmla="*/ 392 w 800"/>
                <a:gd name="T37" fmla="*/ 403 h 665"/>
                <a:gd name="T38" fmla="*/ 405 w 800"/>
                <a:gd name="T39" fmla="*/ 345 h 665"/>
                <a:gd name="T40" fmla="*/ 410 w 800"/>
                <a:gd name="T41" fmla="*/ 284 h 665"/>
                <a:gd name="T42" fmla="*/ 412 w 800"/>
                <a:gd name="T43" fmla="*/ 261 h 665"/>
                <a:gd name="T44" fmla="*/ 422 w 800"/>
                <a:gd name="T45" fmla="*/ 232 h 665"/>
                <a:gd name="T46" fmla="*/ 441 w 800"/>
                <a:gd name="T47" fmla="*/ 207 h 665"/>
                <a:gd name="T48" fmla="*/ 466 w 800"/>
                <a:gd name="T49" fmla="*/ 188 h 665"/>
                <a:gd name="T50" fmla="*/ 495 w 800"/>
                <a:gd name="T51" fmla="*/ 178 h 665"/>
                <a:gd name="T52" fmla="*/ 516 w 800"/>
                <a:gd name="T53" fmla="*/ 176 h 665"/>
                <a:gd name="T54" fmla="*/ 549 w 800"/>
                <a:gd name="T55" fmla="*/ 181 h 665"/>
                <a:gd name="T56" fmla="*/ 577 w 800"/>
                <a:gd name="T57" fmla="*/ 194 h 665"/>
                <a:gd name="T58" fmla="*/ 599 w 800"/>
                <a:gd name="T59" fmla="*/ 216 h 665"/>
                <a:gd name="T60" fmla="*/ 616 w 800"/>
                <a:gd name="T61" fmla="*/ 242 h 665"/>
                <a:gd name="T62" fmla="*/ 623 w 800"/>
                <a:gd name="T63" fmla="*/ 273 h 665"/>
                <a:gd name="T64" fmla="*/ 623 w 800"/>
                <a:gd name="T65" fmla="*/ 317 h 665"/>
                <a:gd name="T66" fmla="*/ 608 w 800"/>
                <a:gd name="T67" fmla="*/ 415 h 665"/>
                <a:gd name="T68" fmla="*/ 577 w 800"/>
                <a:gd name="T69" fmla="*/ 507 h 665"/>
                <a:gd name="T70" fmla="*/ 692 w 800"/>
                <a:gd name="T71" fmla="*/ 665 h 665"/>
                <a:gd name="T72" fmla="*/ 735 w 800"/>
                <a:gd name="T73" fmla="*/ 585 h 665"/>
                <a:gd name="T74" fmla="*/ 767 w 800"/>
                <a:gd name="T75" fmla="*/ 501 h 665"/>
                <a:gd name="T76" fmla="*/ 783 w 800"/>
                <a:gd name="T77" fmla="*/ 441 h 665"/>
                <a:gd name="T78" fmla="*/ 799 w 800"/>
                <a:gd name="T79" fmla="*/ 323 h 665"/>
                <a:gd name="T80" fmla="*/ 798 w 800"/>
                <a:gd name="T81" fmla="*/ 254 h 665"/>
                <a:gd name="T82" fmla="*/ 778 w 800"/>
                <a:gd name="T83" fmla="*/ 173 h 665"/>
                <a:gd name="T84" fmla="*/ 735 w 800"/>
                <a:gd name="T85" fmla="*/ 104 h 665"/>
                <a:gd name="T86" fmla="*/ 675 w 800"/>
                <a:gd name="T87" fmla="*/ 48 h 665"/>
                <a:gd name="T88" fmla="*/ 601 w 800"/>
                <a:gd name="T89" fmla="*/ 13 h 665"/>
                <a:gd name="T90" fmla="*/ 516 w 800"/>
                <a:gd name="T91"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665">
                  <a:moveTo>
                    <a:pt x="516" y="0"/>
                  </a:moveTo>
                  <a:lnTo>
                    <a:pt x="516" y="0"/>
                  </a:lnTo>
                  <a:lnTo>
                    <a:pt x="488" y="2"/>
                  </a:lnTo>
                  <a:lnTo>
                    <a:pt x="459" y="6"/>
                  </a:lnTo>
                  <a:lnTo>
                    <a:pt x="433" y="13"/>
                  </a:lnTo>
                  <a:lnTo>
                    <a:pt x="407" y="22"/>
                  </a:lnTo>
                  <a:lnTo>
                    <a:pt x="382" y="34"/>
                  </a:lnTo>
                  <a:lnTo>
                    <a:pt x="359" y="48"/>
                  </a:lnTo>
                  <a:lnTo>
                    <a:pt x="337" y="65"/>
                  </a:lnTo>
                  <a:lnTo>
                    <a:pt x="317" y="83"/>
                  </a:lnTo>
                  <a:lnTo>
                    <a:pt x="298" y="104"/>
                  </a:lnTo>
                  <a:lnTo>
                    <a:pt x="282" y="125"/>
                  </a:lnTo>
                  <a:lnTo>
                    <a:pt x="268" y="149"/>
                  </a:lnTo>
                  <a:lnTo>
                    <a:pt x="256" y="173"/>
                  </a:lnTo>
                  <a:lnTo>
                    <a:pt x="246" y="199"/>
                  </a:lnTo>
                  <a:lnTo>
                    <a:pt x="240" y="227"/>
                  </a:lnTo>
                  <a:lnTo>
                    <a:pt x="235" y="254"/>
                  </a:lnTo>
                  <a:lnTo>
                    <a:pt x="234" y="284"/>
                  </a:lnTo>
                  <a:lnTo>
                    <a:pt x="234" y="284"/>
                  </a:lnTo>
                  <a:lnTo>
                    <a:pt x="232" y="306"/>
                  </a:lnTo>
                  <a:lnTo>
                    <a:pt x="230" y="330"/>
                  </a:lnTo>
                  <a:lnTo>
                    <a:pt x="224" y="352"/>
                  </a:lnTo>
                  <a:lnTo>
                    <a:pt x="216" y="373"/>
                  </a:lnTo>
                  <a:lnTo>
                    <a:pt x="206" y="393"/>
                  </a:lnTo>
                  <a:lnTo>
                    <a:pt x="195" y="413"/>
                  </a:lnTo>
                  <a:lnTo>
                    <a:pt x="182" y="431"/>
                  </a:lnTo>
                  <a:lnTo>
                    <a:pt x="165" y="449"/>
                  </a:lnTo>
                  <a:lnTo>
                    <a:pt x="165" y="449"/>
                  </a:lnTo>
                  <a:lnTo>
                    <a:pt x="148" y="464"/>
                  </a:lnTo>
                  <a:lnTo>
                    <a:pt x="129" y="477"/>
                  </a:lnTo>
                  <a:lnTo>
                    <a:pt x="110" y="490"/>
                  </a:lnTo>
                  <a:lnTo>
                    <a:pt x="90" y="500"/>
                  </a:lnTo>
                  <a:lnTo>
                    <a:pt x="69" y="507"/>
                  </a:lnTo>
                  <a:lnTo>
                    <a:pt x="46" y="512"/>
                  </a:lnTo>
                  <a:lnTo>
                    <a:pt x="23" y="516"/>
                  </a:lnTo>
                  <a:lnTo>
                    <a:pt x="0" y="517"/>
                  </a:lnTo>
                  <a:lnTo>
                    <a:pt x="148" y="665"/>
                  </a:lnTo>
                  <a:lnTo>
                    <a:pt x="148" y="665"/>
                  </a:lnTo>
                  <a:lnTo>
                    <a:pt x="168" y="657"/>
                  </a:lnTo>
                  <a:lnTo>
                    <a:pt x="186" y="648"/>
                  </a:lnTo>
                  <a:lnTo>
                    <a:pt x="205" y="637"/>
                  </a:lnTo>
                  <a:lnTo>
                    <a:pt x="224" y="626"/>
                  </a:lnTo>
                  <a:lnTo>
                    <a:pt x="241" y="615"/>
                  </a:lnTo>
                  <a:lnTo>
                    <a:pt x="257" y="601"/>
                  </a:lnTo>
                  <a:lnTo>
                    <a:pt x="275" y="588"/>
                  </a:lnTo>
                  <a:lnTo>
                    <a:pt x="289" y="573"/>
                  </a:lnTo>
                  <a:lnTo>
                    <a:pt x="289" y="573"/>
                  </a:lnTo>
                  <a:lnTo>
                    <a:pt x="303" y="558"/>
                  </a:lnTo>
                  <a:lnTo>
                    <a:pt x="317" y="543"/>
                  </a:lnTo>
                  <a:lnTo>
                    <a:pt x="329" y="527"/>
                  </a:lnTo>
                  <a:lnTo>
                    <a:pt x="341" y="511"/>
                  </a:lnTo>
                  <a:lnTo>
                    <a:pt x="351" y="493"/>
                  </a:lnTo>
                  <a:lnTo>
                    <a:pt x="361" y="476"/>
                  </a:lnTo>
                  <a:lnTo>
                    <a:pt x="370" y="459"/>
                  </a:lnTo>
                  <a:lnTo>
                    <a:pt x="379" y="440"/>
                  </a:lnTo>
                  <a:lnTo>
                    <a:pt x="386" y="421"/>
                  </a:lnTo>
                  <a:lnTo>
                    <a:pt x="392" y="403"/>
                  </a:lnTo>
                  <a:lnTo>
                    <a:pt x="397" y="383"/>
                  </a:lnTo>
                  <a:lnTo>
                    <a:pt x="401" y="364"/>
                  </a:lnTo>
                  <a:lnTo>
                    <a:pt x="405" y="345"/>
                  </a:lnTo>
                  <a:lnTo>
                    <a:pt x="407" y="323"/>
                  </a:lnTo>
                  <a:lnTo>
                    <a:pt x="408" y="304"/>
                  </a:lnTo>
                  <a:lnTo>
                    <a:pt x="410" y="284"/>
                  </a:lnTo>
                  <a:lnTo>
                    <a:pt x="410" y="284"/>
                  </a:lnTo>
                  <a:lnTo>
                    <a:pt x="410" y="273"/>
                  </a:lnTo>
                  <a:lnTo>
                    <a:pt x="412" y="261"/>
                  </a:lnTo>
                  <a:lnTo>
                    <a:pt x="415" y="251"/>
                  </a:lnTo>
                  <a:lnTo>
                    <a:pt x="418" y="242"/>
                  </a:lnTo>
                  <a:lnTo>
                    <a:pt x="422" y="232"/>
                  </a:lnTo>
                  <a:lnTo>
                    <a:pt x="428" y="223"/>
                  </a:lnTo>
                  <a:lnTo>
                    <a:pt x="435" y="216"/>
                  </a:lnTo>
                  <a:lnTo>
                    <a:pt x="441" y="207"/>
                  </a:lnTo>
                  <a:lnTo>
                    <a:pt x="448" y="201"/>
                  </a:lnTo>
                  <a:lnTo>
                    <a:pt x="457" y="194"/>
                  </a:lnTo>
                  <a:lnTo>
                    <a:pt x="466" y="188"/>
                  </a:lnTo>
                  <a:lnTo>
                    <a:pt x="475" y="185"/>
                  </a:lnTo>
                  <a:lnTo>
                    <a:pt x="485" y="181"/>
                  </a:lnTo>
                  <a:lnTo>
                    <a:pt x="495" y="178"/>
                  </a:lnTo>
                  <a:lnTo>
                    <a:pt x="506" y="176"/>
                  </a:lnTo>
                  <a:lnTo>
                    <a:pt x="516" y="176"/>
                  </a:lnTo>
                  <a:lnTo>
                    <a:pt x="516" y="176"/>
                  </a:lnTo>
                  <a:lnTo>
                    <a:pt x="528" y="176"/>
                  </a:lnTo>
                  <a:lnTo>
                    <a:pt x="539" y="178"/>
                  </a:lnTo>
                  <a:lnTo>
                    <a:pt x="549" y="181"/>
                  </a:lnTo>
                  <a:lnTo>
                    <a:pt x="559" y="185"/>
                  </a:lnTo>
                  <a:lnTo>
                    <a:pt x="568" y="188"/>
                  </a:lnTo>
                  <a:lnTo>
                    <a:pt x="577" y="194"/>
                  </a:lnTo>
                  <a:lnTo>
                    <a:pt x="585" y="201"/>
                  </a:lnTo>
                  <a:lnTo>
                    <a:pt x="593" y="207"/>
                  </a:lnTo>
                  <a:lnTo>
                    <a:pt x="599" y="216"/>
                  </a:lnTo>
                  <a:lnTo>
                    <a:pt x="606" y="223"/>
                  </a:lnTo>
                  <a:lnTo>
                    <a:pt x="611" y="232"/>
                  </a:lnTo>
                  <a:lnTo>
                    <a:pt x="616" y="242"/>
                  </a:lnTo>
                  <a:lnTo>
                    <a:pt x="619" y="251"/>
                  </a:lnTo>
                  <a:lnTo>
                    <a:pt x="622" y="261"/>
                  </a:lnTo>
                  <a:lnTo>
                    <a:pt x="623" y="273"/>
                  </a:lnTo>
                  <a:lnTo>
                    <a:pt x="624" y="284"/>
                  </a:lnTo>
                  <a:lnTo>
                    <a:pt x="624" y="284"/>
                  </a:lnTo>
                  <a:lnTo>
                    <a:pt x="623" y="317"/>
                  </a:lnTo>
                  <a:lnTo>
                    <a:pt x="621" y="351"/>
                  </a:lnTo>
                  <a:lnTo>
                    <a:pt x="616" y="383"/>
                  </a:lnTo>
                  <a:lnTo>
                    <a:pt x="608" y="415"/>
                  </a:lnTo>
                  <a:lnTo>
                    <a:pt x="599" y="446"/>
                  </a:lnTo>
                  <a:lnTo>
                    <a:pt x="590" y="477"/>
                  </a:lnTo>
                  <a:lnTo>
                    <a:pt x="577" y="507"/>
                  </a:lnTo>
                  <a:lnTo>
                    <a:pt x="563" y="536"/>
                  </a:lnTo>
                  <a:lnTo>
                    <a:pt x="692" y="665"/>
                  </a:lnTo>
                  <a:lnTo>
                    <a:pt x="692" y="665"/>
                  </a:lnTo>
                  <a:lnTo>
                    <a:pt x="707" y="638"/>
                  </a:lnTo>
                  <a:lnTo>
                    <a:pt x="721" y="612"/>
                  </a:lnTo>
                  <a:lnTo>
                    <a:pt x="735" y="585"/>
                  </a:lnTo>
                  <a:lnTo>
                    <a:pt x="746" y="558"/>
                  </a:lnTo>
                  <a:lnTo>
                    <a:pt x="757" y="529"/>
                  </a:lnTo>
                  <a:lnTo>
                    <a:pt x="767" y="501"/>
                  </a:lnTo>
                  <a:lnTo>
                    <a:pt x="776" y="471"/>
                  </a:lnTo>
                  <a:lnTo>
                    <a:pt x="783" y="441"/>
                  </a:lnTo>
                  <a:lnTo>
                    <a:pt x="783" y="441"/>
                  </a:lnTo>
                  <a:lnTo>
                    <a:pt x="790" y="403"/>
                  </a:lnTo>
                  <a:lnTo>
                    <a:pt x="795" y="363"/>
                  </a:lnTo>
                  <a:lnTo>
                    <a:pt x="799" y="323"/>
                  </a:lnTo>
                  <a:lnTo>
                    <a:pt x="800" y="284"/>
                  </a:lnTo>
                  <a:lnTo>
                    <a:pt x="800" y="284"/>
                  </a:lnTo>
                  <a:lnTo>
                    <a:pt x="798" y="254"/>
                  </a:lnTo>
                  <a:lnTo>
                    <a:pt x="794" y="227"/>
                  </a:lnTo>
                  <a:lnTo>
                    <a:pt x="787" y="199"/>
                  </a:lnTo>
                  <a:lnTo>
                    <a:pt x="778" y="173"/>
                  </a:lnTo>
                  <a:lnTo>
                    <a:pt x="766" y="149"/>
                  </a:lnTo>
                  <a:lnTo>
                    <a:pt x="751" y="125"/>
                  </a:lnTo>
                  <a:lnTo>
                    <a:pt x="735" y="104"/>
                  </a:lnTo>
                  <a:lnTo>
                    <a:pt x="717" y="83"/>
                  </a:lnTo>
                  <a:lnTo>
                    <a:pt x="696" y="65"/>
                  </a:lnTo>
                  <a:lnTo>
                    <a:pt x="675" y="48"/>
                  </a:lnTo>
                  <a:lnTo>
                    <a:pt x="652" y="34"/>
                  </a:lnTo>
                  <a:lnTo>
                    <a:pt x="627" y="22"/>
                  </a:lnTo>
                  <a:lnTo>
                    <a:pt x="601" y="13"/>
                  </a:lnTo>
                  <a:lnTo>
                    <a:pt x="573" y="6"/>
                  </a:lnTo>
                  <a:lnTo>
                    <a:pt x="546" y="2"/>
                  </a:lnTo>
                  <a:lnTo>
                    <a:pt x="516" y="0"/>
                  </a:lnTo>
                  <a:lnTo>
                    <a:pt x="516"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13"/>
            <p:cNvSpPr>
              <a:spLocks/>
            </p:cNvSpPr>
            <p:nvPr/>
          </p:nvSpPr>
          <p:spPr bwMode="auto">
            <a:xfrm>
              <a:off x="2593976" y="219075"/>
              <a:ext cx="320675" cy="541338"/>
            </a:xfrm>
            <a:custGeom>
              <a:avLst/>
              <a:gdLst>
                <a:gd name="T0" fmla="*/ 323 w 406"/>
                <a:gd name="T1" fmla="*/ 123 h 684"/>
                <a:gd name="T2" fmla="*/ 294 w 406"/>
                <a:gd name="T3" fmla="*/ 86 h 684"/>
                <a:gd name="T4" fmla="*/ 272 w 406"/>
                <a:gd name="T5" fmla="*/ 71 h 684"/>
                <a:gd name="T6" fmla="*/ 236 w 406"/>
                <a:gd name="T7" fmla="*/ 61 h 684"/>
                <a:gd name="T8" fmla="*/ 205 w 406"/>
                <a:gd name="T9" fmla="*/ 60 h 684"/>
                <a:gd name="T10" fmla="*/ 175 w 406"/>
                <a:gd name="T11" fmla="*/ 67 h 684"/>
                <a:gd name="T12" fmla="*/ 150 w 406"/>
                <a:gd name="T13" fmla="*/ 80 h 684"/>
                <a:gd name="T14" fmla="*/ 132 w 406"/>
                <a:gd name="T15" fmla="*/ 98 h 684"/>
                <a:gd name="T16" fmla="*/ 120 w 406"/>
                <a:gd name="T17" fmla="*/ 121 h 684"/>
                <a:gd name="T18" fmla="*/ 116 w 406"/>
                <a:gd name="T19" fmla="*/ 145 h 684"/>
                <a:gd name="T20" fmla="*/ 119 w 406"/>
                <a:gd name="T21" fmla="*/ 170 h 684"/>
                <a:gd name="T22" fmla="*/ 135 w 406"/>
                <a:gd name="T23" fmla="*/ 200 h 684"/>
                <a:gd name="T24" fmla="*/ 161 w 406"/>
                <a:gd name="T25" fmla="*/ 225 h 684"/>
                <a:gd name="T26" fmla="*/ 261 w 406"/>
                <a:gd name="T27" fmla="*/ 278 h 684"/>
                <a:gd name="T28" fmla="*/ 326 w 406"/>
                <a:gd name="T29" fmla="*/ 317 h 684"/>
                <a:gd name="T30" fmla="*/ 361 w 406"/>
                <a:gd name="T31" fmla="*/ 346 h 684"/>
                <a:gd name="T32" fmla="*/ 387 w 406"/>
                <a:gd name="T33" fmla="*/ 384 h 684"/>
                <a:gd name="T34" fmla="*/ 403 w 406"/>
                <a:gd name="T35" fmla="*/ 431 h 684"/>
                <a:gd name="T36" fmla="*/ 406 w 406"/>
                <a:gd name="T37" fmla="*/ 468 h 684"/>
                <a:gd name="T38" fmla="*/ 396 w 406"/>
                <a:gd name="T39" fmla="*/ 535 h 684"/>
                <a:gd name="T40" fmla="*/ 366 w 406"/>
                <a:gd name="T41" fmla="*/ 592 h 684"/>
                <a:gd name="T42" fmla="*/ 319 w 406"/>
                <a:gd name="T43" fmla="*/ 637 h 684"/>
                <a:gd name="T44" fmla="*/ 257 w 406"/>
                <a:gd name="T45" fmla="*/ 668 h 684"/>
                <a:gd name="T46" fmla="*/ 181 w 406"/>
                <a:gd name="T47" fmla="*/ 683 h 684"/>
                <a:gd name="T48" fmla="*/ 128 w 406"/>
                <a:gd name="T49" fmla="*/ 683 h 684"/>
                <a:gd name="T50" fmla="*/ 61 w 406"/>
                <a:gd name="T51" fmla="*/ 671 h 684"/>
                <a:gd name="T52" fmla="*/ 11 w 406"/>
                <a:gd name="T53" fmla="*/ 650 h 684"/>
                <a:gd name="T54" fmla="*/ 9 w 406"/>
                <a:gd name="T55" fmla="*/ 611 h 684"/>
                <a:gd name="T56" fmla="*/ 27 w 406"/>
                <a:gd name="T57" fmla="*/ 521 h 684"/>
                <a:gd name="T58" fmla="*/ 47 w 406"/>
                <a:gd name="T59" fmla="*/ 531 h 684"/>
                <a:gd name="T60" fmla="*/ 60 w 406"/>
                <a:gd name="T61" fmla="*/ 561 h 684"/>
                <a:gd name="T62" fmla="*/ 78 w 406"/>
                <a:gd name="T63" fmla="*/ 586 h 684"/>
                <a:gd name="T64" fmla="*/ 104 w 406"/>
                <a:gd name="T65" fmla="*/ 607 h 684"/>
                <a:gd name="T66" fmla="*/ 137 w 406"/>
                <a:gd name="T67" fmla="*/ 619 h 684"/>
                <a:gd name="T68" fmla="*/ 178 w 406"/>
                <a:gd name="T69" fmla="*/ 624 h 684"/>
                <a:gd name="T70" fmla="*/ 204 w 406"/>
                <a:gd name="T71" fmla="*/ 623 h 684"/>
                <a:gd name="T72" fmla="*/ 236 w 406"/>
                <a:gd name="T73" fmla="*/ 613 h 684"/>
                <a:gd name="T74" fmla="*/ 261 w 406"/>
                <a:gd name="T75" fmla="*/ 596 h 684"/>
                <a:gd name="T76" fmla="*/ 278 w 406"/>
                <a:gd name="T77" fmla="*/ 573 h 684"/>
                <a:gd name="T78" fmla="*/ 287 w 406"/>
                <a:gd name="T79" fmla="*/ 547 h 684"/>
                <a:gd name="T80" fmla="*/ 289 w 406"/>
                <a:gd name="T81" fmla="*/ 527 h 684"/>
                <a:gd name="T82" fmla="*/ 282 w 406"/>
                <a:gd name="T83" fmla="*/ 492 h 684"/>
                <a:gd name="T84" fmla="*/ 262 w 406"/>
                <a:gd name="T85" fmla="*/ 463 h 684"/>
                <a:gd name="T86" fmla="*/ 222 w 406"/>
                <a:gd name="T87" fmla="*/ 432 h 684"/>
                <a:gd name="T88" fmla="*/ 120 w 406"/>
                <a:gd name="T89" fmla="*/ 380 h 684"/>
                <a:gd name="T90" fmla="*/ 71 w 406"/>
                <a:gd name="T91" fmla="*/ 346 h 684"/>
                <a:gd name="T92" fmla="*/ 40 w 406"/>
                <a:gd name="T93" fmla="*/ 315 h 684"/>
                <a:gd name="T94" fmla="*/ 16 w 406"/>
                <a:gd name="T95" fmla="*/ 274 h 684"/>
                <a:gd name="T96" fmla="*/ 5 w 406"/>
                <a:gd name="T97" fmla="*/ 225 h 684"/>
                <a:gd name="T98" fmla="*/ 5 w 406"/>
                <a:gd name="T99" fmla="*/ 181 h 684"/>
                <a:gd name="T100" fmla="*/ 23 w 406"/>
                <a:gd name="T101" fmla="*/ 117 h 684"/>
                <a:gd name="T102" fmla="*/ 55 w 406"/>
                <a:gd name="T103" fmla="*/ 67 h 684"/>
                <a:gd name="T104" fmla="*/ 102 w 406"/>
                <a:gd name="T105" fmla="*/ 30 h 684"/>
                <a:gd name="T106" fmla="*/ 156 w 406"/>
                <a:gd name="T107" fmla="*/ 8 h 684"/>
                <a:gd name="T108" fmla="*/ 218 w 406"/>
                <a:gd name="T109" fmla="*/ 0 h 684"/>
                <a:gd name="T110" fmla="*/ 267 w 406"/>
                <a:gd name="T111" fmla="*/ 4 h 684"/>
                <a:gd name="T112" fmla="*/ 328 w 406"/>
                <a:gd name="T113" fmla="*/ 20 h 684"/>
                <a:gd name="T114" fmla="*/ 376 w 406"/>
                <a:gd name="T115" fmla="*/ 47 h 684"/>
                <a:gd name="T116" fmla="*/ 361 w 406"/>
                <a:gd name="T117" fmla="*/ 9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4">
                  <a:moveTo>
                    <a:pt x="330" y="142"/>
                  </a:moveTo>
                  <a:lnTo>
                    <a:pt x="330" y="142"/>
                  </a:lnTo>
                  <a:lnTo>
                    <a:pt x="323" y="123"/>
                  </a:lnTo>
                  <a:lnTo>
                    <a:pt x="313" y="106"/>
                  </a:lnTo>
                  <a:lnTo>
                    <a:pt x="300" y="92"/>
                  </a:lnTo>
                  <a:lnTo>
                    <a:pt x="294" y="86"/>
                  </a:lnTo>
                  <a:lnTo>
                    <a:pt x="287" y="81"/>
                  </a:lnTo>
                  <a:lnTo>
                    <a:pt x="279" y="76"/>
                  </a:lnTo>
                  <a:lnTo>
                    <a:pt x="272" y="71"/>
                  </a:lnTo>
                  <a:lnTo>
                    <a:pt x="263" y="69"/>
                  </a:lnTo>
                  <a:lnTo>
                    <a:pt x="254" y="65"/>
                  </a:lnTo>
                  <a:lnTo>
                    <a:pt x="236" y="61"/>
                  </a:lnTo>
                  <a:lnTo>
                    <a:pt x="215" y="60"/>
                  </a:lnTo>
                  <a:lnTo>
                    <a:pt x="215" y="60"/>
                  </a:lnTo>
                  <a:lnTo>
                    <a:pt x="205" y="60"/>
                  </a:lnTo>
                  <a:lnTo>
                    <a:pt x="194" y="61"/>
                  </a:lnTo>
                  <a:lnTo>
                    <a:pt x="185" y="64"/>
                  </a:lnTo>
                  <a:lnTo>
                    <a:pt x="175" y="67"/>
                  </a:lnTo>
                  <a:lnTo>
                    <a:pt x="166" y="71"/>
                  </a:lnTo>
                  <a:lnTo>
                    <a:pt x="158" y="75"/>
                  </a:lnTo>
                  <a:lnTo>
                    <a:pt x="150" y="80"/>
                  </a:lnTo>
                  <a:lnTo>
                    <a:pt x="144" y="86"/>
                  </a:lnTo>
                  <a:lnTo>
                    <a:pt x="138" y="92"/>
                  </a:lnTo>
                  <a:lnTo>
                    <a:pt x="132" y="98"/>
                  </a:lnTo>
                  <a:lnTo>
                    <a:pt x="127" y="106"/>
                  </a:lnTo>
                  <a:lnTo>
                    <a:pt x="123" y="113"/>
                  </a:lnTo>
                  <a:lnTo>
                    <a:pt x="120" y="121"/>
                  </a:lnTo>
                  <a:lnTo>
                    <a:pt x="118" y="129"/>
                  </a:lnTo>
                  <a:lnTo>
                    <a:pt x="117" y="137"/>
                  </a:lnTo>
                  <a:lnTo>
                    <a:pt x="116" y="145"/>
                  </a:lnTo>
                  <a:lnTo>
                    <a:pt x="116" y="145"/>
                  </a:lnTo>
                  <a:lnTo>
                    <a:pt x="117" y="158"/>
                  </a:lnTo>
                  <a:lnTo>
                    <a:pt x="119" y="170"/>
                  </a:lnTo>
                  <a:lnTo>
                    <a:pt x="123" y="181"/>
                  </a:lnTo>
                  <a:lnTo>
                    <a:pt x="128" y="191"/>
                  </a:lnTo>
                  <a:lnTo>
                    <a:pt x="135" y="200"/>
                  </a:lnTo>
                  <a:lnTo>
                    <a:pt x="143" y="209"/>
                  </a:lnTo>
                  <a:lnTo>
                    <a:pt x="151" y="217"/>
                  </a:lnTo>
                  <a:lnTo>
                    <a:pt x="161" y="225"/>
                  </a:lnTo>
                  <a:lnTo>
                    <a:pt x="184" y="240"/>
                  </a:lnTo>
                  <a:lnTo>
                    <a:pt x="207" y="252"/>
                  </a:lnTo>
                  <a:lnTo>
                    <a:pt x="261" y="278"/>
                  </a:lnTo>
                  <a:lnTo>
                    <a:pt x="288" y="293"/>
                  </a:lnTo>
                  <a:lnTo>
                    <a:pt x="314" y="308"/>
                  </a:lnTo>
                  <a:lnTo>
                    <a:pt x="326" y="317"/>
                  </a:lnTo>
                  <a:lnTo>
                    <a:pt x="339" y="325"/>
                  </a:lnTo>
                  <a:lnTo>
                    <a:pt x="350" y="335"/>
                  </a:lnTo>
                  <a:lnTo>
                    <a:pt x="361" y="346"/>
                  </a:lnTo>
                  <a:lnTo>
                    <a:pt x="370" y="358"/>
                  </a:lnTo>
                  <a:lnTo>
                    <a:pt x="380" y="370"/>
                  </a:lnTo>
                  <a:lnTo>
                    <a:pt x="387" y="384"/>
                  </a:lnTo>
                  <a:lnTo>
                    <a:pt x="393" y="397"/>
                  </a:lnTo>
                  <a:lnTo>
                    <a:pt x="398" y="413"/>
                  </a:lnTo>
                  <a:lnTo>
                    <a:pt x="403" y="431"/>
                  </a:lnTo>
                  <a:lnTo>
                    <a:pt x="404" y="448"/>
                  </a:lnTo>
                  <a:lnTo>
                    <a:pt x="406" y="468"/>
                  </a:lnTo>
                  <a:lnTo>
                    <a:pt x="406" y="468"/>
                  </a:lnTo>
                  <a:lnTo>
                    <a:pt x="404" y="492"/>
                  </a:lnTo>
                  <a:lnTo>
                    <a:pt x="401" y="514"/>
                  </a:lnTo>
                  <a:lnTo>
                    <a:pt x="396" y="535"/>
                  </a:lnTo>
                  <a:lnTo>
                    <a:pt x="388" y="556"/>
                  </a:lnTo>
                  <a:lnTo>
                    <a:pt x="378" y="575"/>
                  </a:lnTo>
                  <a:lnTo>
                    <a:pt x="366" y="592"/>
                  </a:lnTo>
                  <a:lnTo>
                    <a:pt x="352" y="609"/>
                  </a:lnTo>
                  <a:lnTo>
                    <a:pt x="336" y="624"/>
                  </a:lnTo>
                  <a:lnTo>
                    <a:pt x="319" y="637"/>
                  </a:lnTo>
                  <a:lnTo>
                    <a:pt x="300" y="649"/>
                  </a:lnTo>
                  <a:lnTo>
                    <a:pt x="279" y="659"/>
                  </a:lnTo>
                  <a:lnTo>
                    <a:pt x="257" y="668"/>
                  </a:lnTo>
                  <a:lnTo>
                    <a:pt x="233" y="675"/>
                  </a:lnTo>
                  <a:lnTo>
                    <a:pt x="207" y="680"/>
                  </a:lnTo>
                  <a:lnTo>
                    <a:pt x="181" y="683"/>
                  </a:lnTo>
                  <a:lnTo>
                    <a:pt x="153" y="684"/>
                  </a:lnTo>
                  <a:lnTo>
                    <a:pt x="153" y="684"/>
                  </a:lnTo>
                  <a:lnTo>
                    <a:pt x="128" y="683"/>
                  </a:lnTo>
                  <a:lnTo>
                    <a:pt x="104" y="680"/>
                  </a:lnTo>
                  <a:lnTo>
                    <a:pt x="82" y="676"/>
                  </a:lnTo>
                  <a:lnTo>
                    <a:pt x="61" y="671"/>
                  </a:lnTo>
                  <a:lnTo>
                    <a:pt x="42" y="665"/>
                  </a:lnTo>
                  <a:lnTo>
                    <a:pt x="26" y="658"/>
                  </a:lnTo>
                  <a:lnTo>
                    <a:pt x="11" y="650"/>
                  </a:lnTo>
                  <a:lnTo>
                    <a:pt x="0" y="643"/>
                  </a:lnTo>
                  <a:lnTo>
                    <a:pt x="0" y="643"/>
                  </a:lnTo>
                  <a:lnTo>
                    <a:pt x="9" y="611"/>
                  </a:lnTo>
                  <a:lnTo>
                    <a:pt x="15" y="582"/>
                  </a:lnTo>
                  <a:lnTo>
                    <a:pt x="23" y="552"/>
                  </a:lnTo>
                  <a:lnTo>
                    <a:pt x="27" y="521"/>
                  </a:lnTo>
                  <a:lnTo>
                    <a:pt x="46" y="521"/>
                  </a:lnTo>
                  <a:lnTo>
                    <a:pt x="46" y="521"/>
                  </a:lnTo>
                  <a:lnTo>
                    <a:pt x="47" y="531"/>
                  </a:lnTo>
                  <a:lnTo>
                    <a:pt x="51" y="541"/>
                  </a:lnTo>
                  <a:lnTo>
                    <a:pt x="55" y="551"/>
                  </a:lnTo>
                  <a:lnTo>
                    <a:pt x="60" y="561"/>
                  </a:lnTo>
                  <a:lnTo>
                    <a:pt x="65" y="570"/>
                  </a:lnTo>
                  <a:lnTo>
                    <a:pt x="71" y="578"/>
                  </a:lnTo>
                  <a:lnTo>
                    <a:pt x="78" y="586"/>
                  </a:lnTo>
                  <a:lnTo>
                    <a:pt x="86" y="593"/>
                  </a:lnTo>
                  <a:lnTo>
                    <a:pt x="94" y="601"/>
                  </a:lnTo>
                  <a:lnTo>
                    <a:pt x="104" y="607"/>
                  </a:lnTo>
                  <a:lnTo>
                    <a:pt x="114" y="612"/>
                  </a:lnTo>
                  <a:lnTo>
                    <a:pt x="125" y="616"/>
                  </a:lnTo>
                  <a:lnTo>
                    <a:pt x="137" y="619"/>
                  </a:lnTo>
                  <a:lnTo>
                    <a:pt x="150" y="622"/>
                  </a:lnTo>
                  <a:lnTo>
                    <a:pt x="163" y="624"/>
                  </a:lnTo>
                  <a:lnTo>
                    <a:pt x="178" y="624"/>
                  </a:lnTo>
                  <a:lnTo>
                    <a:pt x="178" y="624"/>
                  </a:lnTo>
                  <a:lnTo>
                    <a:pt x="191" y="624"/>
                  </a:lnTo>
                  <a:lnTo>
                    <a:pt x="204" y="623"/>
                  </a:lnTo>
                  <a:lnTo>
                    <a:pt x="215" y="621"/>
                  </a:lnTo>
                  <a:lnTo>
                    <a:pt x="226" y="617"/>
                  </a:lnTo>
                  <a:lnTo>
                    <a:pt x="236" y="613"/>
                  </a:lnTo>
                  <a:lnTo>
                    <a:pt x="245" y="608"/>
                  </a:lnTo>
                  <a:lnTo>
                    <a:pt x="253" y="602"/>
                  </a:lnTo>
                  <a:lnTo>
                    <a:pt x="261" y="596"/>
                  </a:lnTo>
                  <a:lnTo>
                    <a:pt x="267" y="589"/>
                  </a:lnTo>
                  <a:lnTo>
                    <a:pt x="273" y="582"/>
                  </a:lnTo>
                  <a:lnTo>
                    <a:pt x="278" y="573"/>
                  </a:lnTo>
                  <a:lnTo>
                    <a:pt x="282" y="565"/>
                  </a:lnTo>
                  <a:lnTo>
                    <a:pt x="284" y="556"/>
                  </a:lnTo>
                  <a:lnTo>
                    <a:pt x="287" y="547"/>
                  </a:lnTo>
                  <a:lnTo>
                    <a:pt x="288" y="537"/>
                  </a:lnTo>
                  <a:lnTo>
                    <a:pt x="289" y="527"/>
                  </a:lnTo>
                  <a:lnTo>
                    <a:pt x="289" y="527"/>
                  </a:lnTo>
                  <a:lnTo>
                    <a:pt x="288" y="514"/>
                  </a:lnTo>
                  <a:lnTo>
                    <a:pt x="285" y="503"/>
                  </a:lnTo>
                  <a:lnTo>
                    <a:pt x="282" y="492"/>
                  </a:lnTo>
                  <a:lnTo>
                    <a:pt x="277" y="480"/>
                  </a:lnTo>
                  <a:lnTo>
                    <a:pt x="271" y="472"/>
                  </a:lnTo>
                  <a:lnTo>
                    <a:pt x="262" y="463"/>
                  </a:lnTo>
                  <a:lnTo>
                    <a:pt x="253" y="454"/>
                  </a:lnTo>
                  <a:lnTo>
                    <a:pt x="245" y="447"/>
                  </a:lnTo>
                  <a:lnTo>
                    <a:pt x="222" y="432"/>
                  </a:lnTo>
                  <a:lnTo>
                    <a:pt x="199" y="420"/>
                  </a:lnTo>
                  <a:lnTo>
                    <a:pt x="147" y="394"/>
                  </a:lnTo>
                  <a:lnTo>
                    <a:pt x="120" y="380"/>
                  </a:lnTo>
                  <a:lnTo>
                    <a:pt x="94" y="364"/>
                  </a:lnTo>
                  <a:lnTo>
                    <a:pt x="82" y="355"/>
                  </a:lnTo>
                  <a:lnTo>
                    <a:pt x="71" y="346"/>
                  </a:lnTo>
                  <a:lnTo>
                    <a:pt x="60" y="336"/>
                  </a:lnTo>
                  <a:lnTo>
                    <a:pt x="49" y="327"/>
                  </a:lnTo>
                  <a:lnTo>
                    <a:pt x="40" y="315"/>
                  </a:lnTo>
                  <a:lnTo>
                    <a:pt x="31" y="303"/>
                  </a:lnTo>
                  <a:lnTo>
                    <a:pt x="24" y="289"/>
                  </a:lnTo>
                  <a:lnTo>
                    <a:pt x="16" y="274"/>
                  </a:lnTo>
                  <a:lnTo>
                    <a:pt x="11" y="260"/>
                  </a:lnTo>
                  <a:lnTo>
                    <a:pt x="8" y="242"/>
                  </a:lnTo>
                  <a:lnTo>
                    <a:pt x="5" y="225"/>
                  </a:lnTo>
                  <a:lnTo>
                    <a:pt x="4" y="205"/>
                  </a:lnTo>
                  <a:lnTo>
                    <a:pt x="4" y="205"/>
                  </a:lnTo>
                  <a:lnTo>
                    <a:pt x="5" y="181"/>
                  </a:lnTo>
                  <a:lnTo>
                    <a:pt x="9" y="158"/>
                  </a:lnTo>
                  <a:lnTo>
                    <a:pt x="15" y="137"/>
                  </a:lnTo>
                  <a:lnTo>
                    <a:pt x="23" y="117"/>
                  </a:lnTo>
                  <a:lnTo>
                    <a:pt x="31" y="100"/>
                  </a:lnTo>
                  <a:lnTo>
                    <a:pt x="42" y="82"/>
                  </a:lnTo>
                  <a:lnTo>
                    <a:pt x="55" y="67"/>
                  </a:lnTo>
                  <a:lnTo>
                    <a:pt x="70" y="54"/>
                  </a:lnTo>
                  <a:lnTo>
                    <a:pt x="85" y="41"/>
                  </a:lnTo>
                  <a:lnTo>
                    <a:pt x="102" y="30"/>
                  </a:lnTo>
                  <a:lnTo>
                    <a:pt x="119" y="21"/>
                  </a:lnTo>
                  <a:lnTo>
                    <a:pt x="138" y="14"/>
                  </a:lnTo>
                  <a:lnTo>
                    <a:pt x="156" y="8"/>
                  </a:lnTo>
                  <a:lnTo>
                    <a:pt x="178" y="4"/>
                  </a:lnTo>
                  <a:lnTo>
                    <a:pt x="197" y="2"/>
                  </a:lnTo>
                  <a:lnTo>
                    <a:pt x="218" y="0"/>
                  </a:lnTo>
                  <a:lnTo>
                    <a:pt x="218" y="0"/>
                  </a:lnTo>
                  <a:lnTo>
                    <a:pt x="245" y="2"/>
                  </a:lnTo>
                  <a:lnTo>
                    <a:pt x="267" y="4"/>
                  </a:lnTo>
                  <a:lnTo>
                    <a:pt x="289" y="8"/>
                  </a:lnTo>
                  <a:lnTo>
                    <a:pt x="309" y="14"/>
                  </a:lnTo>
                  <a:lnTo>
                    <a:pt x="328" y="20"/>
                  </a:lnTo>
                  <a:lnTo>
                    <a:pt x="345" y="28"/>
                  </a:lnTo>
                  <a:lnTo>
                    <a:pt x="361" y="38"/>
                  </a:lnTo>
                  <a:lnTo>
                    <a:pt x="376" y="47"/>
                  </a:lnTo>
                  <a:lnTo>
                    <a:pt x="376" y="47"/>
                  </a:lnTo>
                  <a:lnTo>
                    <a:pt x="367" y="69"/>
                  </a:lnTo>
                  <a:lnTo>
                    <a:pt x="361" y="90"/>
                  </a:lnTo>
                  <a:lnTo>
                    <a:pt x="345" y="142"/>
                  </a:lnTo>
                  <a:lnTo>
                    <a:pt x="330"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14"/>
            <p:cNvSpPr>
              <a:spLocks/>
            </p:cNvSpPr>
            <p:nvPr/>
          </p:nvSpPr>
          <p:spPr bwMode="auto">
            <a:xfrm>
              <a:off x="2987676" y="384175"/>
              <a:ext cx="339725" cy="376238"/>
            </a:xfrm>
            <a:custGeom>
              <a:avLst/>
              <a:gdLst>
                <a:gd name="T0" fmla="*/ 294 w 429"/>
                <a:gd name="T1" fmla="*/ 389 h 474"/>
                <a:gd name="T2" fmla="*/ 281 w 429"/>
                <a:gd name="T3" fmla="*/ 408 h 474"/>
                <a:gd name="T4" fmla="*/ 250 w 429"/>
                <a:gd name="T5" fmla="*/ 439 h 474"/>
                <a:gd name="T6" fmla="*/ 212 w 429"/>
                <a:gd name="T7" fmla="*/ 460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7 h 474"/>
                <a:gd name="T24" fmla="*/ 11 w 429"/>
                <a:gd name="T25" fmla="*/ 377 h 474"/>
                <a:gd name="T26" fmla="*/ 4 w 429"/>
                <a:gd name="T27" fmla="*/ 341 h 474"/>
                <a:gd name="T28" fmla="*/ 2 w 429"/>
                <a:gd name="T29" fmla="*/ 298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3 w 429"/>
                <a:gd name="T41" fmla="*/ 2 h 474"/>
                <a:gd name="T42" fmla="*/ 72 w 429"/>
                <a:gd name="T43" fmla="*/ 5 h 474"/>
                <a:gd name="T44" fmla="*/ 129 w 429"/>
                <a:gd name="T45" fmla="*/ 1 h 474"/>
                <a:gd name="T46" fmla="*/ 144 w 429"/>
                <a:gd name="T47" fmla="*/ 0 h 474"/>
                <a:gd name="T48" fmla="*/ 138 w 429"/>
                <a:gd name="T49" fmla="*/ 56 h 474"/>
                <a:gd name="T50" fmla="*/ 133 w 429"/>
                <a:gd name="T51" fmla="*/ 192 h 474"/>
                <a:gd name="T52" fmla="*/ 133 w 429"/>
                <a:gd name="T53" fmla="*/ 273 h 474"/>
                <a:gd name="T54" fmla="*/ 137 w 429"/>
                <a:gd name="T55" fmla="*/ 314 h 474"/>
                <a:gd name="T56" fmla="*/ 142 w 429"/>
                <a:gd name="T57" fmla="*/ 335 h 474"/>
                <a:gd name="T58" fmla="*/ 149 w 429"/>
                <a:gd name="T59" fmla="*/ 353 h 474"/>
                <a:gd name="T60" fmla="*/ 159 w 429"/>
                <a:gd name="T61" fmla="*/ 368 h 474"/>
                <a:gd name="T62" fmla="*/ 171 w 429"/>
                <a:gd name="T63" fmla="*/ 378 h 474"/>
                <a:gd name="T64" fmla="*/ 185 w 429"/>
                <a:gd name="T65" fmla="*/ 386 h 474"/>
                <a:gd name="T66" fmla="*/ 202 w 429"/>
                <a:gd name="T67" fmla="*/ 389 h 474"/>
                <a:gd name="T68" fmla="*/ 211 w 429"/>
                <a:gd name="T69" fmla="*/ 389 h 474"/>
                <a:gd name="T70" fmla="*/ 231 w 429"/>
                <a:gd name="T71" fmla="*/ 387 h 474"/>
                <a:gd name="T72" fmla="*/ 248 w 429"/>
                <a:gd name="T73" fmla="*/ 381 h 474"/>
                <a:gd name="T74" fmla="*/ 263 w 429"/>
                <a:gd name="T75" fmla="*/ 368 h 474"/>
                <a:gd name="T76" fmla="*/ 274 w 429"/>
                <a:gd name="T77" fmla="*/ 352 h 474"/>
                <a:gd name="T78" fmla="*/ 283 w 429"/>
                <a:gd name="T79" fmla="*/ 332 h 474"/>
                <a:gd name="T80" fmla="*/ 289 w 429"/>
                <a:gd name="T81" fmla="*/ 309 h 474"/>
                <a:gd name="T82" fmla="*/ 293 w 429"/>
                <a:gd name="T83" fmla="*/ 280 h 474"/>
                <a:gd name="T84" fmla="*/ 294 w 429"/>
                <a:gd name="T85" fmla="*/ 211 h 474"/>
                <a:gd name="T86" fmla="*/ 294 w 429"/>
                <a:gd name="T87" fmla="*/ 155 h 474"/>
                <a:gd name="T88" fmla="*/ 290 w 429"/>
                <a:gd name="T89" fmla="*/ 50 h 474"/>
                <a:gd name="T90" fmla="*/ 287 w 429"/>
                <a:gd name="T91" fmla="*/ 0 h 474"/>
                <a:gd name="T92" fmla="*/ 336 w 429"/>
                <a:gd name="T93" fmla="*/ 4 h 474"/>
                <a:gd name="T94" fmla="*/ 359 w 429"/>
                <a:gd name="T95" fmla="*/ 5 h 474"/>
                <a:gd name="T96" fmla="*/ 398 w 429"/>
                <a:gd name="T97" fmla="*/ 2 h 474"/>
                <a:gd name="T98" fmla="*/ 429 w 429"/>
                <a:gd name="T99" fmla="*/ 0 h 474"/>
                <a:gd name="T100" fmla="*/ 423 w 429"/>
                <a:gd name="T101" fmla="*/ 102 h 474"/>
                <a:gd name="T102" fmla="*/ 422 w 429"/>
                <a:gd name="T103" fmla="*/ 211 h 474"/>
                <a:gd name="T104" fmla="*/ 422 w 429"/>
                <a:gd name="T105" fmla="*/ 249 h 474"/>
                <a:gd name="T106" fmla="*/ 423 w 429"/>
                <a:gd name="T107" fmla="*/ 360 h 474"/>
                <a:gd name="T108" fmla="*/ 429 w 429"/>
                <a:gd name="T109" fmla="*/ 461 h 474"/>
                <a:gd name="T110" fmla="*/ 396 w 429"/>
                <a:gd name="T111" fmla="*/ 458 h 474"/>
                <a:gd name="T112" fmla="*/ 362 w 429"/>
                <a:gd name="T113" fmla="*/ 456 h 474"/>
                <a:gd name="T114" fmla="*/ 345 w 429"/>
                <a:gd name="T115" fmla="*/ 456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4"/>
                  </a:lnTo>
                  <a:lnTo>
                    <a:pt x="250" y="439"/>
                  </a:lnTo>
                  <a:lnTo>
                    <a:pt x="231" y="451"/>
                  </a:lnTo>
                  <a:lnTo>
                    <a:pt x="212" y="460"/>
                  </a:lnTo>
                  <a:lnTo>
                    <a:pt x="192" y="468"/>
                  </a:lnTo>
                  <a:lnTo>
                    <a:pt x="183" y="470"/>
                  </a:lnTo>
                  <a:lnTo>
                    <a:pt x="173" y="473"/>
                  </a:lnTo>
                  <a:lnTo>
                    <a:pt x="161" y="474"/>
                  </a:lnTo>
                  <a:lnTo>
                    <a:pt x="150" y="474"/>
                  </a:lnTo>
                  <a:lnTo>
                    <a:pt x="150" y="474"/>
                  </a:lnTo>
                  <a:lnTo>
                    <a:pt x="133" y="473"/>
                  </a:lnTo>
                  <a:lnTo>
                    <a:pt x="117" y="471"/>
                  </a:lnTo>
                  <a:lnTo>
                    <a:pt x="101" y="468"/>
                  </a:lnTo>
                  <a:lnTo>
                    <a:pt x="87" y="464"/>
                  </a:lnTo>
                  <a:lnTo>
                    <a:pt x="73" y="458"/>
                  </a:lnTo>
                  <a:lnTo>
                    <a:pt x="61" y="450"/>
                  </a:lnTo>
                  <a:lnTo>
                    <a:pt x="50" y="442"/>
                  </a:lnTo>
                  <a:lnTo>
                    <a:pt x="40" y="432"/>
                  </a:lnTo>
                  <a:lnTo>
                    <a:pt x="31" y="420"/>
                  </a:lnTo>
                  <a:lnTo>
                    <a:pt x="24" y="407"/>
                  </a:lnTo>
                  <a:lnTo>
                    <a:pt x="16" y="393"/>
                  </a:lnTo>
                  <a:lnTo>
                    <a:pt x="11" y="377"/>
                  </a:lnTo>
                  <a:lnTo>
                    <a:pt x="6" y="360"/>
                  </a:lnTo>
                  <a:lnTo>
                    <a:pt x="4" y="341"/>
                  </a:lnTo>
                  <a:lnTo>
                    <a:pt x="2" y="320"/>
                  </a:lnTo>
                  <a:lnTo>
                    <a:pt x="2" y="298"/>
                  </a:lnTo>
                  <a:lnTo>
                    <a:pt x="2" y="298"/>
                  </a:lnTo>
                  <a:lnTo>
                    <a:pt x="2" y="253"/>
                  </a:lnTo>
                  <a:lnTo>
                    <a:pt x="4" y="212"/>
                  </a:lnTo>
                  <a:lnTo>
                    <a:pt x="5" y="175"/>
                  </a:lnTo>
                  <a:lnTo>
                    <a:pt x="5" y="138"/>
                  </a:lnTo>
                  <a:lnTo>
                    <a:pt x="5" y="138"/>
                  </a:lnTo>
                  <a:lnTo>
                    <a:pt x="5" y="107"/>
                  </a:lnTo>
                  <a:lnTo>
                    <a:pt x="4" y="72"/>
                  </a:lnTo>
                  <a:lnTo>
                    <a:pt x="0" y="0"/>
                  </a:lnTo>
                  <a:lnTo>
                    <a:pt x="0" y="0"/>
                  </a:lnTo>
                  <a:lnTo>
                    <a:pt x="15" y="1"/>
                  </a:lnTo>
                  <a:lnTo>
                    <a:pt x="33" y="2"/>
                  </a:lnTo>
                  <a:lnTo>
                    <a:pt x="72" y="5"/>
                  </a:lnTo>
                  <a:lnTo>
                    <a:pt x="72" y="5"/>
                  </a:lnTo>
                  <a:lnTo>
                    <a:pt x="112" y="2"/>
                  </a:lnTo>
                  <a:lnTo>
                    <a:pt x="129" y="1"/>
                  </a:lnTo>
                  <a:lnTo>
                    <a:pt x="144" y="0"/>
                  </a:lnTo>
                  <a:lnTo>
                    <a:pt x="144" y="0"/>
                  </a:lnTo>
                  <a:lnTo>
                    <a:pt x="140" y="26"/>
                  </a:lnTo>
                  <a:lnTo>
                    <a:pt x="138" y="56"/>
                  </a:lnTo>
                  <a:lnTo>
                    <a:pt x="135" y="120"/>
                  </a:lnTo>
                  <a:lnTo>
                    <a:pt x="133" y="192"/>
                  </a:lnTo>
                  <a:lnTo>
                    <a:pt x="133" y="273"/>
                  </a:lnTo>
                  <a:lnTo>
                    <a:pt x="133" y="273"/>
                  </a:lnTo>
                  <a:lnTo>
                    <a:pt x="134" y="301"/>
                  </a:lnTo>
                  <a:lnTo>
                    <a:pt x="137" y="314"/>
                  </a:lnTo>
                  <a:lnTo>
                    <a:pt x="138" y="325"/>
                  </a:lnTo>
                  <a:lnTo>
                    <a:pt x="142" y="335"/>
                  </a:lnTo>
                  <a:lnTo>
                    <a:pt x="145" y="345"/>
                  </a:lnTo>
                  <a:lnTo>
                    <a:pt x="149" y="353"/>
                  </a:lnTo>
                  <a:lnTo>
                    <a:pt x="154" y="361"/>
                  </a:lnTo>
                  <a:lnTo>
                    <a:pt x="159" y="368"/>
                  </a:lnTo>
                  <a:lnTo>
                    <a:pt x="165" y="373"/>
                  </a:lnTo>
                  <a:lnTo>
                    <a:pt x="171" y="378"/>
                  </a:lnTo>
                  <a:lnTo>
                    <a:pt x="178" y="383"/>
                  </a:lnTo>
                  <a:lnTo>
                    <a:pt x="185" y="386"/>
                  </a:lnTo>
                  <a:lnTo>
                    <a:pt x="194" y="388"/>
                  </a:lnTo>
                  <a:lnTo>
                    <a:pt x="202" y="389"/>
                  </a:lnTo>
                  <a:lnTo>
                    <a:pt x="211" y="389"/>
                  </a:lnTo>
                  <a:lnTo>
                    <a:pt x="211" y="389"/>
                  </a:lnTo>
                  <a:lnTo>
                    <a:pt x="221" y="389"/>
                  </a:lnTo>
                  <a:lnTo>
                    <a:pt x="231" y="387"/>
                  </a:lnTo>
                  <a:lnTo>
                    <a:pt x="240" y="384"/>
                  </a:lnTo>
                  <a:lnTo>
                    <a:pt x="248" y="381"/>
                  </a:lnTo>
                  <a:lnTo>
                    <a:pt x="256" y="375"/>
                  </a:lnTo>
                  <a:lnTo>
                    <a:pt x="263" y="368"/>
                  </a:lnTo>
                  <a:lnTo>
                    <a:pt x="269" y="361"/>
                  </a:lnTo>
                  <a:lnTo>
                    <a:pt x="274" y="352"/>
                  </a:lnTo>
                  <a:lnTo>
                    <a:pt x="279" y="344"/>
                  </a:lnTo>
                  <a:lnTo>
                    <a:pt x="283" y="332"/>
                  </a:lnTo>
                  <a:lnTo>
                    <a:pt x="287" y="321"/>
                  </a:lnTo>
                  <a:lnTo>
                    <a:pt x="289" y="309"/>
                  </a:lnTo>
                  <a:lnTo>
                    <a:pt x="292" y="295"/>
                  </a:lnTo>
                  <a:lnTo>
                    <a:pt x="293" y="280"/>
                  </a:lnTo>
                  <a:lnTo>
                    <a:pt x="294" y="249"/>
                  </a:lnTo>
                  <a:lnTo>
                    <a:pt x="294" y="211"/>
                  </a:lnTo>
                  <a:lnTo>
                    <a:pt x="294" y="211"/>
                  </a:lnTo>
                  <a:lnTo>
                    <a:pt x="294" y="155"/>
                  </a:lnTo>
                  <a:lnTo>
                    <a:pt x="293" y="102"/>
                  </a:lnTo>
                  <a:lnTo>
                    <a:pt x="290" y="50"/>
                  </a:lnTo>
                  <a:lnTo>
                    <a:pt x="287" y="0"/>
                  </a:lnTo>
                  <a:lnTo>
                    <a:pt x="287" y="0"/>
                  </a:lnTo>
                  <a:lnTo>
                    <a:pt x="318" y="2"/>
                  </a:lnTo>
                  <a:lnTo>
                    <a:pt x="336" y="4"/>
                  </a:lnTo>
                  <a:lnTo>
                    <a:pt x="359" y="5"/>
                  </a:lnTo>
                  <a:lnTo>
                    <a:pt x="359" y="5"/>
                  </a:lnTo>
                  <a:lnTo>
                    <a:pt x="380" y="4"/>
                  </a:lnTo>
                  <a:lnTo>
                    <a:pt x="398" y="2"/>
                  </a:lnTo>
                  <a:lnTo>
                    <a:pt x="429" y="0"/>
                  </a:lnTo>
                  <a:lnTo>
                    <a:pt x="429" y="0"/>
                  </a:lnTo>
                  <a:lnTo>
                    <a:pt x="426" y="50"/>
                  </a:lnTo>
                  <a:lnTo>
                    <a:pt x="423" y="102"/>
                  </a:lnTo>
                  <a:lnTo>
                    <a:pt x="422" y="155"/>
                  </a:lnTo>
                  <a:lnTo>
                    <a:pt x="422" y="211"/>
                  </a:lnTo>
                  <a:lnTo>
                    <a:pt x="422" y="249"/>
                  </a:lnTo>
                  <a:lnTo>
                    <a:pt x="422" y="249"/>
                  </a:lnTo>
                  <a:lnTo>
                    <a:pt x="422" y="306"/>
                  </a:lnTo>
                  <a:lnTo>
                    <a:pt x="423" y="360"/>
                  </a:lnTo>
                  <a:lnTo>
                    <a:pt x="426" y="411"/>
                  </a:lnTo>
                  <a:lnTo>
                    <a:pt x="429" y="461"/>
                  </a:lnTo>
                  <a:lnTo>
                    <a:pt x="429" y="461"/>
                  </a:lnTo>
                  <a:lnTo>
                    <a:pt x="396" y="458"/>
                  </a:lnTo>
                  <a:lnTo>
                    <a:pt x="379" y="456"/>
                  </a:lnTo>
                  <a:lnTo>
                    <a:pt x="362" y="456"/>
                  </a:lnTo>
                  <a:lnTo>
                    <a:pt x="362" y="456"/>
                  </a:lnTo>
                  <a:lnTo>
                    <a:pt x="345" y="456"/>
                  </a:lnTo>
                  <a:lnTo>
                    <a:pt x="328" y="458"/>
                  </a:lnTo>
                  <a:lnTo>
                    <a:pt x="292" y="461"/>
                  </a:lnTo>
                  <a:lnTo>
                    <a:pt x="297" y="38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15"/>
            <p:cNvSpPr>
              <a:spLocks noEditPoints="1"/>
            </p:cNvSpPr>
            <p:nvPr/>
          </p:nvSpPr>
          <p:spPr bwMode="auto">
            <a:xfrm>
              <a:off x="3411538" y="37465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8 w 448"/>
                <a:gd name="T17" fmla="*/ 33 h 724"/>
                <a:gd name="T18" fmla="*/ 195 w 448"/>
                <a:gd name="T19" fmla="*/ 14 h 724"/>
                <a:gd name="T20" fmla="*/ 227 w 448"/>
                <a:gd name="T21" fmla="*/ 3 h 724"/>
                <a:gd name="T22" fmla="*/ 263 w 448"/>
                <a:gd name="T23" fmla="*/ 0 h 724"/>
                <a:gd name="T24" fmla="*/ 299 w 448"/>
                <a:gd name="T25" fmla="*/ 2 h 724"/>
                <a:gd name="T26" fmla="*/ 348 w 448"/>
                <a:gd name="T27" fmla="*/ 21 h 724"/>
                <a:gd name="T28" fmla="*/ 392 w 448"/>
                <a:gd name="T29" fmla="*/ 55 h 724"/>
                <a:gd name="T30" fmla="*/ 424 w 448"/>
                <a:gd name="T31" fmla="*/ 106 h 724"/>
                <a:gd name="T32" fmla="*/ 444 w 448"/>
                <a:gd name="T33" fmla="*/ 177 h 724"/>
                <a:gd name="T34" fmla="*/ 448 w 448"/>
                <a:gd name="T35" fmla="*/ 235 h 724"/>
                <a:gd name="T36" fmla="*/ 439 w 448"/>
                <a:gd name="T37" fmla="*/ 326 h 724"/>
                <a:gd name="T38" fmla="*/ 413 w 448"/>
                <a:gd name="T39" fmla="*/ 394 h 724"/>
                <a:gd name="T40" fmla="*/ 376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9 w 448"/>
                <a:gd name="T55" fmla="*/ 669 h 724"/>
                <a:gd name="T56" fmla="*/ 142 w 448"/>
                <a:gd name="T57" fmla="*/ 724 h 724"/>
                <a:gd name="T58" fmla="*/ 70 w 448"/>
                <a:gd name="T59" fmla="*/ 719 h 724"/>
                <a:gd name="T60" fmla="*/ 13 w 448"/>
                <a:gd name="T61" fmla="*/ 721 h 724"/>
                <a:gd name="T62" fmla="*/ 2 w 448"/>
                <a:gd name="T63" fmla="*/ 645 h 724"/>
                <a:gd name="T64" fmla="*/ 7 w 448"/>
                <a:gd name="T65" fmla="*/ 394 h 724"/>
                <a:gd name="T66" fmla="*/ 222 w 448"/>
                <a:gd name="T67" fmla="*/ 58 h 724"/>
                <a:gd name="T68" fmla="*/ 196 w 448"/>
                <a:gd name="T69" fmla="*/ 64 h 724"/>
                <a:gd name="T70" fmla="*/ 172 w 448"/>
                <a:gd name="T71" fmla="*/ 83 h 724"/>
                <a:gd name="T72" fmla="*/ 152 w 448"/>
                <a:gd name="T73" fmla="*/ 115 h 724"/>
                <a:gd name="T74" fmla="*/ 137 w 448"/>
                <a:gd name="T75" fmla="*/ 162 h 724"/>
                <a:gd name="T76" fmla="*/ 130 w 448"/>
                <a:gd name="T77" fmla="*/ 227 h 724"/>
                <a:gd name="T78" fmla="*/ 130 w 448"/>
                <a:gd name="T79" fmla="*/ 274 h 724"/>
                <a:gd name="T80" fmla="*/ 136 w 448"/>
                <a:gd name="T81" fmla="*/ 328 h 724"/>
                <a:gd name="T82" fmla="*/ 147 w 448"/>
                <a:gd name="T83" fmla="*/ 370 h 724"/>
                <a:gd name="T84" fmla="*/ 166 w 448"/>
                <a:gd name="T85" fmla="*/ 399 h 724"/>
                <a:gd name="T86" fmla="*/ 190 w 448"/>
                <a:gd name="T87" fmla="*/ 416 h 724"/>
                <a:gd name="T88" fmla="*/ 218 w 448"/>
                <a:gd name="T89" fmla="*/ 423 h 724"/>
                <a:gd name="T90" fmla="*/ 237 w 448"/>
                <a:gd name="T91" fmla="*/ 420 h 724"/>
                <a:gd name="T92" fmla="*/ 263 w 448"/>
                <a:gd name="T93" fmla="*/ 405 h 724"/>
                <a:gd name="T94" fmla="*/ 283 w 448"/>
                <a:gd name="T95" fmla="*/ 377 h 724"/>
                <a:gd name="T96" fmla="*/ 297 w 448"/>
                <a:gd name="T97" fmla="*/ 336 h 724"/>
                <a:gd name="T98" fmla="*/ 305 w 448"/>
                <a:gd name="T99" fmla="*/ 281 h 724"/>
                <a:gd name="T100" fmla="*/ 306 w 448"/>
                <a:gd name="T101" fmla="*/ 238 h 724"/>
                <a:gd name="T102" fmla="*/ 302 w 448"/>
                <a:gd name="T103" fmla="*/ 174 h 724"/>
                <a:gd name="T104" fmla="*/ 292 w 448"/>
                <a:gd name="T105" fmla="*/ 126 h 724"/>
                <a:gd name="T106" fmla="*/ 278 w 448"/>
                <a:gd name="T107" fmla="*/ 90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4"/>
                  </a:lnTo>
                  <a:lnTo>
                    <a:pt x="49" y="16"/>
                  </a:lnTo>
                  <a:lnTo>
                    <a:pt x="66" y="17"/>
                  </a:lnTo>
                  <a:lnTo>
                    <a:pt x="66" y="17"/>
                  </a:lnTo>
                  <a:lnTo>
                    <a:pt x="83" y="16"/>
                  </a:lnTo>
                  <a:lnTo>
                    <a:pt x="99" y="14"/>
                  </a:lnTo>
                  <a:lnTo>
                    <a:pt x="132" y="12"/>
                  </a:lnTo>
                  <a:lnTo>
                    <a:pt x="132" y="12"/>
                  </a:lnTo>
                  <a:lnTo>
                    <a:pt x="128" y="50"/>
                  </a:lnTo>
                  <a:lnTo>
                    <a:pt x="126" y="71"/>
                  </a:lnTo>
                  <a:lnTo>
                    <a:pt x="125" y="94"/>
                  </a:lnTo>
                  <a:lnTo>
                    <a:pt x="128" y="94"/>
                  </a:lnTo>
                  <a:lnTo>
                    <a:pt x="128" y="94"/>
                  </a:lnTo>
                  <a:lnTo>
                    <a:pt x="131" y="84"/>
                  </a:lnTo>
                  <a:lnTo>
                    <a:pt x="135" y="74"/>
                  </a:lnTo>
                  <a:lnTo>
                    <a:pt x="141" y="65"/>
                  </a:lnTo>
                  <a:lnTo>
                    <a:pt x="146" y="57"/>
                  </a:lnTo>
                  <a:lnTo>
                    <a:pt x="154" y="48"/>
                  </a:lnTo>
                  <a:lnTo>
                    <a:pt x="160" y="40"/>
                  </a:lnTo>
                  <a:lnTo>
                    <a:pt x="168" y="33"/>
                  </a:lnTo>
                  <a:lnTo>
                    <a:pt x="176" y="27"/>
                  </a:lnTo>
                  <a:lnTo>
                    <a:pt x="186" y="21"/>
                  </a:lnTo>
                  <a:lnTo>
                    <a:pt x="195" y="14"/>
                  </a:lnTo>
                  <a:lnTo>
                    <a:pt x="204" y="11"/>
                  </a:lnTo>
                  <a:lnTo>
                    <a:pt x="216" y="7"/>
                  </a:lnTo>
                  <a:lnTo>
                    <a:pt x="227" y="3"/>
                  </a:lnTo>
                  <a:lnTo>
                    <a:pt x="238" y="1"/>
                  </a:lnTo>
                  <a:lnTo>
                    <a:pt x="250" y="0"/>
                  </a:lnTo>
                  <a:lnTo>
                    <a:pt x="263" y="0"/>
                  </a:lnTo>
                  <a:lnTo>
                    <a:pt x="263" y="0"/>
                  </a:lnTo>
                  <a:lnTo>
                    <a:pt x="280" y="0"/>
                  </a:lnTo>
                  <a:lnTo>
                    <a:pt x="299" y="2"/>
                  </a:lnTo>
                  <a:lnTo>
                    <a:pt x="316" y="7"/>
                  </a:lnTo>
                  <a:lnTo>
                    <a:pt x="332" y="13"/>
                  </a:lnTo>
                  <a:lnTo>
                    <a:pt x="348" y="21"/>
                  </a:lnTo>
                  <a:lnTo>
                    <a:pt x="363" y="31"/>
                  </a:lnTo>
                  <a:lnTo>
                    <a:pt x="378" y="42"/>
                  </a:lnTo>
                  <a:lnTo>
                    <a:pt x="392" y="55"/>
                  </a:lnTo>
                  <a:lnTo>
                    <a:pt x="404" y="70"/>
                  </a:lnTo>
                  <a:lnTo>
                    <a:pt x="414" y="88"/>
                  </a:lnTo>
                  <a:lnTo>
                    <a:pt x="424" y="106"/>
                  </a:lnTo>
                  <a:lnTo>
                    <a:pt x="433" y="129"/>
                  </a:lnTo>
                  <a:lnTo>
                    <a:pt x="439" y="151"/>
                  </a:lnTo>
                  <a:lnTo>
                    <a:pt x="444" y="177"/>
                  </a:lnTo>
                  <a:lnTo>
                    <a:pt x="446" y="204"/>
                  </a:lnTo>
                  <a:lnTo>
                    <a:pt x="448" y="235"/>
                  </a:lnTo>
                  <a:lnTo>
                    <a:pt x="448" y="235"/>
                  </a:lnTo>
                  <a:lnTo>
                    <a:pt x="446" y="267"/>
                  </a:lnTo>
                  <a:lnTo>
                    <a:pt x="444" y="297"/>
                  </a:lnTo>
                  <a:lnTo>
                    <a:pt x="439" y="326"/>
                  </a:lnTo>
                  <a:lnTo>
                    <a:pt x="431" y="351"/>
                  </a:lnTo>
                  <a:lnTo>
                    <a:pt x="423" y="373"/>
                  </a:lnTo>
                  <a:lnTo>
                    <a:pt x="413" y="394"/>
                  </a:lnTo>
                  <a:lnTo>
                    <a:pt x="402" y="413"/>
                  </a:lnTo>
                  <a:lnTo>
                    <a:pt x="389" y="429"/>
                  </a:lnTo>
                  <a:lnTo>
                    <a:pt x="376" y="442"/>
                  </a:lnTo>
                  <a:lnTo>
                    <a:pt x="361" y="454"/>
                  </a:lnTo>
                  <a:lnTo>
                    <a:pt x="345" y="463"/>
                  </a:lnTo>
                  <a:lnTo>
                    <a:pt x="328" y="472"/>
                  </a:lnTo>
                  <a:lnTo>
                    <a:pt x="312" y="478"/>
                  </a:lnTo>
                  <a:lnTo>
                    <a:pt x="295" y="482"/>
                  </a:lnTo>
                  <a:lnTo>
                    <a:pt x="278" y="485"/>
                  </a:lnTo>
                  <a:lnTo>
                    <a:pt x="260" y="486"/>
                  </a:lnTo>
                  <a:lnTo>
                    <a:pt x="260" y="486"/>
                  </a:lnTo>
                  <a:lnTo>
                    <a:pt x="239" y="485"/>
                  </a:lnTo>
                  <a:lnTo>
                    <a:pt x="221" y="481"/>
                  </a:lnTo>
                  <a:lnTo>
                    <a:pt x="202" y="476"/>
                  </a:lnTo>
                  <a:lnTo>
                    <a:pt x="186" y="468"/>
                  </a:lnTo>
                  <a:lnTo>
                    <a:pt x="171" y="458"/>
                  </a:lnTo>
                  <a:lnTo>
                    <a:pt x="157" y="446"/>
                  </a:lnTo>
                  <a:lnTo>
                    <a:pt x="146" y="432"/>
                  </a:lnTo>
                  <a:lnTo>
                    <a:pt x="136" y="416"/>
                  </a:lnTo>
                  <a:lnTo>
                    <a:pt x="135" y="416"/>
                  </a:lnTo>
                  <a:lnTo>
                    <a:pt x="135" y="416"/>
                  </a:lnTo>
                  <a:lnTo>
                    <a:pt x="135" y="496"/>
                  </a:lnTo>
                  <a:lnTo>
                    <a:pt x="136" y="587"/>
                  </a:lnTo>
                  <a:lnTo>
                    <a:pt x="139" y="669"/>
                  </a:lnTo>
                  <a:lnTo>
                    <a:pt x="140" y="702"/>
                  </a:lnTo>
                  <a:lnTo>
                    <a:pt x="142" y="724"/>
                  </a:lnTo>
                  <a:lnTo>
                    <a:pt x="142" y="724"/>
                  </a:lnTo>
                  <a:lnTo>
                    <a:pt x="129" y="721"/>
                  </a:lnTo>
                  <a:lnTo>
                    <a:pt x="111" y="720"/>
                  </a:lnTo>
                  <a:lnTo>
                    <a:pt x="70" y="719"/>
                  </a:lnTo>
                  <a:lnTo>
                    <a:pt x="70" y="719"/>
                  </a:lnTo>
                  <a:lnTo>
                    <a:pt x="31" y="720"/>
                  </a:lnTo>
                  <a:lnTo>
                    <a:pt x="13" y="721"/>
                  </a:lnTo>
                  <a:lnTo>
                    <a:pt x="0" y="724"/>
                  </a:lnTo>
                  <a:lnTo>
                    <a:pt x="0" y="724"/>
                  </a:lnTo>
                  <a:lnTo>
                    <a:pt x="2" y="645"/>
                  </a:lnTo>
                  <a:lnTo>
                    <a:pt x="5" y="565"/>
                  </a:lnTo>
                  <a:lnTo>
                    <a:pt x="6" y="483"/>
                  </a:lnTo>
                  <a:lnTo>
                    <a:pt x="7" y="394"/>
                  </a:lnTo>
                  <a:lnTo>
                    <a:pt x="7" y="342"/>
                  </a:lnTo>
                  <a:close/>
                  <a:moveTo>
                    <a:pt x="222" y="58"/>
                  </a:moveTo>
                  <a:lnTo>
                    <a:pt x="222" y="58"/>
                  </a:lnTo>
                  <a:lnTo>
                    <a:pt x="213" y="59"/>
                  </a:lnTo>
                  <a:lnTo>
                    <a:pt x="204" y="60"/>
                  </a:lnTo>
                  <a:lnTo>
                    <a:pt x="196" y="64"/>
                  </a:lnTo>
                  <a:lnTo>
                    <a:pt x="187" y="69"/>
                  </a:lnTo>
                  <a:lnTo>
                    <a:pt x="180" y="75"/>
                  </a:lnTo>
                  <a:lnTo>
                    <a:pt x="172" y="83"/>
                  </a:lnTo>
                  <a:lnTo>
                    <a:pt x="165" y="91"/>
                  </a:lnTo>
                  <a:lnTo>
                    <a:pt x="159" y="103"/>
                  </a:lnTo>
                  <a:lnTo>
                    <a:pt x="152" y="115"/>
                  </a:lnTo>
                  <a:lnTo>
                    <a:pt x="146" y="129"/>
                  </a:lnTo>
                  <a:lnTo>
                    <a:pt x="141" y="145"/>
                  </a:lnTo>
                  <a:lnTo>
                    <a:pt x="137" y="162"/>
                  </a:lnTo>
                  <a:lnTo>
                    <a:pt x="135" y="182"/>
                  </a:lnTo>
                  <a:lnTo>
                    <a:pt x="132" y="203"/>
                  </a:lnTo>
                  <a:lnTo>
                    <a:pt x="130" y="227"/>
                  </a:lnTo>
                  <a:lnTo>
                    <a:pt x="130" y="253"/>
                  </a:lnTo>
                  <a:lnTo>
                    <a:pt x="130" y="253"/>
                  </a:lnTo>
                  <a:lnTo>
                    <a:pt x="130" y="274"/>
                  </a:lnTo>
                  <a:lnTo>
                    <a:pt x="131" y="294"/>
                  </a:lnTo>
                  <a:lnTo>
                    <a:pt x="134" y="311"/>
                  </a:lnTo>
                  <a:lnTo>
                    <a:pt x="136" y="328"/>
                  </a:lnTo>
                  <a:lnTo>
                    <a:pt x="139" y="343"/>
                  </a:lnTo>
                  <a:lnTo>
                    <a:pt x="144" y="357"/>
                  </a:lnTo>
                  <a:lnTo>
                    <a:pt x="147" y="370"/>
                  </a:lnTo>
                  <a:lnTo>
                    <a:pt x="154" y="382"/>
                  </a:lnTo>
                  <a:lnTo>
                    <a:pt x="159" y="390"/>
                  </a:lnTo>
                  <a:lnTo>
                    <a:pt x="166" y="399"/>
                  </a:lnTo>
                  <a:lnTo>
                    <a:pt x="173" y="406"/>
                  </a:lnTo>
                  <a:lnTo>
                    <a:pt x="181" y="413"/>
                  </a:lnTo>
                  <a:lnTo>
                    <a:pt x="190" y="416"/>
                  </a:lnTo>
                  <a:lnTo>
                    <a:pt x="198" y="420"/>
                  </a:lnTo>
                  <a:lnTo>
                    <a:pt x="208" y="423"/>
                  </a:lnTo>
                  <a:lnTo>
                    <a:pt x="218" y="423"/>
                  </a:lnTo>
                  <a:lnTo>
                    <a:pt x="218" y="423"/>
                  </a:lnTo>
                  <a:lnTo>
                    <a:pt x="228" y="423"/>
                  </a:lnTo>
                  <a:lnTo>
                    <a:pt x="237" y="420"/>
                  </a:lnTo>
                  <a:lnTo>
                    <a:pt x="247" y="416"/>
                  </a:lnTo>
                  <a:lnTo>
                    <a:pt x="254" y="411"/>
                  </a:lnTo>
                  <a:lnTo>
                    <a:pt x="263" y="405"/>
                  </a:lnTo>
                  <a:lnTo>
                    <a:pt x="270" y="396"/>
                  </a:lnTo>
                  <a:lnTo>
                    <a:pt x="276" y="388"/>
                  </a:lnTo>
                  <a:lnTo>
                    <a:pt x="283" y="377"/>
                  </a:lnTo>
                  <a:lnTo>
                    <a:pt x="288" y="364"/>
                  </a:lnTo>
                  <a:lnTo>
                    <a:pt x="292" y="351"/>
                  </a:lnTo>
                  <a:lnTo>
                    <a:pt x="297" y="336"/>
                  </a:lnTo>
                  <a:lnTo>
                    <a:pt x="300" y="320"/>
                  </a:lnTo>
                  <a:lnTo>
                    <a:pt x="302" y="301"/>
                  </a:lnTo>
                  <a:lnTo>
                    <a:pt x="305" y="281"/>
                  </a:lnTo>
                  <a:lnTo>
                    <a:pt x="306" y="260"/>
                  </a:lnTo>
                  <a:lnTo>
                    <a:pt x="306" y="238"/>
                  </a:lnTo>
                  <a:lnTo>
                    <a:pt x="306" y="238"/>
                  </a:lnTo>
                  <a:lnTo>
                    <a:pt x="306" y="215"/>
                  </a:lnTo>
                  <a:lnTo>
                    <a:pt x="305" y="194"/>
                  </a:lnTo>
                  <a:lnTo>
                    <a:pt x="302" y="174"/>
                  </a:lnTo>
                  <a:lnTo>
                    <a:pt x="300" y="157"/>
                  </a:lnTo>
                  <a:lnTo>
                    <a:pt x="297" y="140"/>
                  </a:lnTo>
                  <a:lnTo>
                    <a:pt x="292" y="126"/>
                  </a:lnTo>
                  <a:lnTo>
                    <a:pt x="289" y="112"/>
                  </a:lnTo>
                  <a:lnTo>
                    <a:pt x="283" y="101"/>
                  </a:lnTo>
                  <a:lnTo>
                    <a:pt x="278" y="90"/>
                  </a:lnTo>
                  <a:lnTo>
                    <a:pt x="270" y="81"/>
                  </a:lnTo>
                  <a:lnTo>
                    <a:pt x="264" y="74"/>
                  </a:lnTo>
                  <a:lnTo>
                    <a:pt x="257" y="69"/>
                  </a:lnTo>
                  <a:lnTo>
                    <a:pt x="248" y="64"/>
                  </a:lnTo>
                  <a:lnTo>
                    <a:pt x="240" y="60"/>
                  </a:lnTo>
                  <a:lnTo>
                    <a:pt x="230" y="59"/>
                  </a:lnTo>
                  <a:lnTo>
                    <a:pt x="222" y="58"/>
                  </a:lnTo>
                  <a:lnTo>
                    <a:pt x="222" y="58"/>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16"/>
            <p:cNvSpPr>
              <a:spLocks noEditPoints="1"/>
            </p:cNvSpPr>
            <p:nvPr/>
          </p:nvSpPr>
          <p:spPr bwMode="auto">
            <a:xfrm>
              <a:off x="3819526" y="37465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8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8 w 416"/>
                <a:gd name="T81" fmla="*/ 70 h 486"/>
                <a:gd name="T82" fmla="*/ 396 w 416"/>
                <a:gd name="T83" fmla="*/ 104 h 486"/>
                <a:gd name="T84" fmla="*/ 409 w 416"/>
                <a:gd name="T85" fmla="*/ 142 h 486"/>
                <a:gd name="T86" fmla="*/ 416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8 w 416"/>
                <a:gd name="T107" fmla="*/ 42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0" y="403"/>
                  </a:lnTo>
                  <a:lnTo>
                    <a:pt x="213"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8" y="442"/>
                  </a:lnTo>
                  <a:lnTo>
                    <a:pt x="378"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7"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8" y="70"/>
                  </a:lnTo>
                  <a:lnTo>
                    <a:pt x="387" y="85"/>
                  </a:lnTo>
                  <a:lnTo>
                    <a:pt x="396" y="104"/>
                  </a:lnTo>
                  <a:lnTo>
                    <a:pt x="404" y="122"/>
                  </a:lnTo>
                  <a:lnTo>
                    <a:pt x="409" y="142"/>
                  </a:lnTo>
                  <a:lnTo>
                    <a:pt x="413" y="163"/>
                  </a:lnTo>
                  <a:lnTo>
                    <a:pt x="416"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8" y="42"/>
                  </a:lnTo>
                  <a:lnTo>
                    <a:pt x="218" y="42"/>
                  </a:lnTo>
                  <a:lnTo>
                    <a:pt x="208" y="43"/>
                  </a:lnTo>
                  <a:lnTo>
                    <a:pt x="199" y="45"/>
                  </a:lnTo>
                  <a:lnTo>
                    <a:pt x="190" y="50"/>
                  </a:lnTo>
                  <a:lnTo>
                    <a:pt x="183" y="57"/>
                  </a:lnTo>
                  <a:lnTo>
                    <a:pt x="175" y="64"/>
                  </a:lnTo>
                  <a:lnTo>
                    <a:pt x="169" y="73"/>
                  </a:lnTo>
                  <a:lnTo>
                    <a:pt x="164" y="83"/>
                  </a:lnTo>
                  <a:lnTo>
                    <a:pt x="159" y="93"/>
                  </a:lnTo>
                  <a:lnTo>
                    <a:pt x="156"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17"/>
            <p:cNvSpPr>
              <a:spLocks/>
            </p:cNvSpPr>
            <p:nvPr/>
          </p:nvSpPr>
          <p:spPr bwMode="auto">
            <a:xfrm>
              <a:off x="4211638" y="377825"/>
              <a:ext cx="230188" cy="373063"/>
            </a:xfrm>
            <a:custGeom>
              <a:avLst/>
              <a:gdLst>
                <a:gd name="T0" fmla="*/ 130 w 289"/>
                <a:gd name="T1" fmla="*/ 128 h 471"/>
                <a:gd name="T2" fmla="*/ 144 w 289"/>
                <a:gd name="T3" fmla="*/ 97 h 471"/>
                <a:gd name="T4" fmla="*/ 158 w 289"/>
                <a:gd name="T5" fmla="*/ 71 h 471"/>
                <a:gd name="T6" fmla="*/ 174 w 289"/>
                <a:gd name="T7" fmla="*/ 48 h 471"/>
                <a:gd name="T8" fmla="*/ 191 w 289"/>
                <a:gd name="T9" fmla="*/ 31 h 471"/>
                <a:gd name="T10" fmla="*/ 210 w 289"/>
                <a:gd name="T11" fmla="*/ 17 h 471"/>
                <a:gd name="T12" fmla="*/ 230 w 289"/>
                <a:gd name="T13" fmla="*/ 7 h 471"/>
                <a:gd name="T14" fmla="*/ 251 w 289"/>
                <a:gd name="T15" fmla="*/ 3 h 471"/>
                <a:gd name="T16" fmla="*/ 274 w 289"/>
                <a:gd name="T17" fmla="*/ 0 h 471"/>
                <a:gd name="T18" fmla="*/ 289 w 289"/>
                <a:gd name="T19" fmla="*/ 1 h 471"/>
                <a:gd name="T20" fmla="*/ 287 w 289"/>
                <a:gd name="T21" fmla="*/ 16 h 471"/>
                <a:gd name="T22" fmla="*/ 284 w 289"/>
                <a:gd name="T23" fmla="*/ 50 h 471"/>
                <a:gd name="T24" fmla="*/ 284 w 289"/>
                <a:gd name="T25" fmla="*/ 69 h 471"/>
                <a:gd name="T26" fmla="*/ 284 w 289"/>
                <a:gd name="T27" fmla="*/ 133 h 471"/>
                <a:gd name="T28" fmla="*/ 277 w 289"/>
                <a:gd name="T29" fmla="*/ 140 h 471"/>
                <a:gd name="T30" fmla="*/ 254 w 289"/>
                <a:gd name="T31" fmla="*/ 130 h 471"/>
                <a:gd name="T32" fmla="*/ 227 w 289"/>
                <a:gd name="T33" fmla="*/ 127 h 471"/>
                <a:gd name="T34" fmla="*/ 217 w 289"/>
                <a:gd name="T35" fmla="*/ 128 h 471"/>
                <a:gd name="T36" fmla="*/ 197 w 289"/>
                <a:gd name="T37" fmla="*/ 132 h 471"/>
                <a:gd name="T38" fmla="*/ 181 w 289"/>
                <a:gd name="T39" fmla="*/ 139 h 471"/>
                <a:gd name="T40" fmla="*/ 166 w 289"/>
                <a:gd name="T41" fmla="*/ 149 h 471"/>
                <a:gd name="T42" fmla="*/ 154 w 289"/>
                <a:gd name="T43" fmla="*/ 163 h 471"/>
                <a:gd name="T44" fmla="*/ 145 w 289"/>
                <a:gd name="T45" fmla="*/ 177 h 471"/>
                <a:gd name="T46" fmla="*/ 139 w 289"/>
                <a:gd name="T47" fmla="*/ 194 h 471"/>
                <a:gd name="T48" fmla="*/ 135 w 289"/>
                <a:gd name="T49" fmla="*/ 212 h 471"/>
                <a:gd name="T50" fmla="*/ 135 w 289"/>
                <a:gd name="T51" fmla="*/ 259 h 471"/>
                <a:gd name="T52" fmla="*/ 135 w 289"/>
                <a:gd name="T53" fmla="*/ 316 h 471"/>
                <a:gd name="T54" fmla="*/ 139 w 289"/>
                <a:gd name="T55" fmla="*/ 421 h 471"/>
                <a:gd name="T56" fmla="*/ 143 w 289"/>
                <a:gd name="T57" fmla="*/ 471 h 471"/>
                <a:gd name="T58" fmla="*/ 92 w 289"/>
                <a:gd name="T59" fmla="*/ 466 h 471"/>
                <a:gd name="T60" fmla="*/ 71 w 289"/>
                <a:gd name="T61" fmla="*/ 466 h 471"/>
                <a:gd name="T62" fmla="*/ 31 w 289"/>
                <a:gd name="T63" fmla="*/ 468 h 471"/>
                <a:gd name="T64" fmla="*/ 0 w 289"/>
                <a:gd name="T65" fmla="*/ 471 h 471"/>
                <a:gd name="T66" fmla="*/ 5 w 289"/>
                <a:gd name="T67" fmla="*/ 370 h 471"/>
                <a:gd name="T68" fmla="*/ 8 w 289"/>
                <a:gd name="T69" fmla="*/ 259 h 471"/>
                <a:gd name="T70" fmla="*/ 8 w 289"/>
                <a:gd name="T71" fmla="*/ 221 h 471"/>
                <a:gd name="T72" fmla="*/ 5 w 289"/>
                <a:gd name="T73" fmla="*/ 112 h 471"/>
                <a:gd name="T74" fmla="*/ 0 w 289"/>
                <a:gd name="T75" fmla="*/ 10 h 471"/>
                <a:gd name="T76" fmla="*/ 32 w 289"/>
                <a:gd name="T77" fmla="*/ 12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0" y="128"/>
                  </a:lnTo>
                  <a:lnTo>
                    <a:pt x="130" y="128"/>
                  </a:lnTo>
                  <a:lnTo>
                    <a:pt x="144" y="97"/>
                  </a:lnTo>
                  <a:lnTo>
                    <a:pt x="150" y="83"/>
                  </a:lnTo>
                  <a:lnTo>
                    <a:pt x="158" y="71"/>
                  </a:lnTo>
                  <a:lnTo>
                    <a:pt x="165" y="60"/>
                  </a:lnTo>
                  <a:lnTo>
                    <a:pt x="174" y="48"/>
                  </a:lnTo>
                  <a:lnTo>
                    <a:pt x="182" y="40"/>
                  </a:lnTo>
                  <a:lnTo>
                    <a:pt x="191" y="31"/>
                  </a:lnTo>
                  <a:lnTo>
                    <a:pt x="200" y="24"/>
                  </a:lnTo>
                  <a:lnTo>
                    <a:pt x="210" y="17"/>
                  </a:lnTo>
                  <a:lnTo>
                    <a:pt x="220" y="12"/>
                  </a:lnTo>
                  <a:lnTo>
                    <a:pt x="230" y="7"/>
                  </a:lnTo>
                  <a:lnTo>
                    <a:pt x="239" y="4"/>
                  </a:lnTo>
                  <a:lnTo>
                    <a:pt x="251" y="3"/>
                  </a:lnTo>
                  <a:lnTo>
                    <a:pt x="263" y="0"/>
                  </a:lnTo>
                  <a:lnTo>
                    <a:pt x="274" y="0"/>
                  </a:lnTo>
                  <a:lnTo>
                    <a:pt x="274" y="0"/>
                  </a:lnTo>
                  <a:lnTo>
                    <a:pt x="289" y="1"/>
                  </a:lnTo>
                  <a:lnTo>
                    <a:pt x="289" y="1"/>
                  </a:lnTo>
                  <a:lnTo>
                    <a:pt x="287" y="16"/>
                  </a:lnTo>
                  <a:lnTo>
                    <a:pt x="285" y="31"/>
                  </a:lnTo>
                  <a:lnTo>
                    <a:pt x="284" y="50"/>
                  </a:lnTo>
                  <a:lnTo>
                    <a:pt x="284" y="69"/>
                  </a:lnTo>
                  <a:lnTo>
                    <a:pt x="284" y="69"/>
                  </a:lnTo>
                  <a:lnTo>
                    <a:pt x="284" y="101"/>
                  </a:lnTo>
                  <a:lnTo>
                    <a:pt x="284" y="133"/>
                  </a:lnTo>
                  <a:lnTo>
                    <a:pt x="277" y="140"/>
                  </a:lnTo>
                  <a:lnTo>
                    <a:pt x="277" y="140"/>
                  </a:lnTo>
                  <a:lnTo>
                    <a:pt x="265" y="135"/>
                  </a:lnTo>
                  <a:lnTo>
                    <a:pt x="254" y="130"/>
                  </a:lnTo>
                  <a:lnTo>
                    <a:pt x="242" y="128"/>
                  </a:lnTo>
                  <a:lnTo>
                    <a:pt x="227" y="127"/>
                  </a:lnTo>
                  <a:lnTo>
                    <a:pt x="227" y="127"/>
                  </a:lnTo>
                  <a:lnTo>
                    <a:pt x="217" y="128"/>
                  </a:lnTo>
                  <a:lnTo>
                    <a:pt x="207" y="129"/>
                  </a:lnTo>
                  <a:lnTo>
                    <a:pt x="197" y="132"/>
                  </a:lnTo>
                  <a:lnTo>
                    <a:pt x="189" y="134"/>
                  </a:lnTo>
                  <a:lnTo>
                    <a:pt x="181" y="139"/>
                  </a:lnTo>
                  <a:lnTo>
                    <a:pt x="172" y="144"/>
                  </a:lnTo>
                  <a:lnTo>
                    <a:pt x="166" y="149"/>
                  </a:lnTo>
                  <a:lnTo>
                    <a:pt x="160" y="155"/>
                  </a:lnTo>
                  <a:lnTo>
                    <a:pt x="154" y="163"/>
                  </a:lnTo>
                  <a:lnTo>
                    <a:pt x="149" y="169"/>
                  </a:lnTo>
                  <a:lnTo>
                    <a:pt x="145" y="177"/>
                  </a:lnTo>
                  <a:lnTo>
                    <a:pt x="141" y="185"/>
                  </a:lnTo>
                  <a:lnTo>
                    <a:pt x="139" y="194"/>
                  </a:lnTo>
                  <a:lnTo>
                    <a:pt x="137" y="202"/>
                  </a:lnTo>
                  <a:lnTo>
                    <a:pt x="135" y="212"/>
                  </a:lnTo>
                  <a:lnTo>
                    <a:pt x="135" y="221"/>
                  </a:lnTo>
                  <a:lnTo>
                    <a:pt x="135" y="259"/>
                  </a:lnTo>
                  <a:lnTo>
                    <a:pt x="135" y="259"/>
                  </a:lnTo>
                  <a:lnTo>
                    <a:pt x="135" y="316"/>
                  </a:lnTo>
                  <a:lnTo>
                    <a:pt x="137" y="370"/>
                  </a:lnTo>
                  <a:lnTo>
                    <a:pt x="139" y="421"/>
                  </a:lnTo>
                  <a:lnTo>
                    <a:pt x="143" y="471"/>
                  </a:lnTo>
                  <a:lnTo>
                    <a:pt x="143" y="471"/>
                  </a:lnTo>
                  <a:lnTo>
                    <a:pt x="112" y="468"/>
                  </a:lnTo>
                  <a:lnTo>
                    <a:pt x="92" y="466"/>
                  </a:lnTo>
                  <a:lnTo>
                    <a:pt x="71" y="466"/>
                  </a:lnTo>
                  <a:lnTo>
                    <a:pt x="71" y="466"/>
                  </a:lnTo>
                  <a:lnTo>
                    <a:pt x="50" y="466"/>
                  </a:lnTo>
                  <a:lnTo>
                    <a:pt x="31" y="468"/>
                  </a:lnTo>
                  <a:lnTo>
                    <a:pt x="0" y="471"/>
                  </a:lnTo>
                  <a:lnTo>
                    <a:pt x="0" y="471"/>
                  </a:lnTo>
                  <a:lnTo>
                    <a:pt x="3" y="421"/>
                  </a:lnTo>
                  <a:lnTo>
                    <a:pt x="5" y="370"/>
                  </a:lnTo>
                  <a:lnTo>
                    <a:pt x="6" y="316"/>
                  </a:lnTo>
                  <a:lnTo>
                    <a:pt x="8" y="259"/>
                  </a:lnTo>
                  <a:lnTo>
                    <a:pt x="8" y="221"/>
                  </a:lnTo>
                  <a:lnTo>
                    <a:pt x="8" y="221"/>
                  </a:lnTo>
                  <a:lnTo>
                    <a:pt x="6" y="165"/>
                  </a:lnTo>
                  <a:lnTo>
                    <a:pt x="5" y="112"/>
                  </a:lnTo>
                  <a:lnTo>
                    <a:pt x="3" y="60"/>
                  </a:lnTo>
                  <a:lnTo>
                    <a:pt x="0" y="10"/>
                  </a:lnTo>
                  <a:lnTo>
                    <a:pt x="0" y="10"/>
                  </a:lnTo>
                  <a:lnTo>
                    <a:pt x="32" y="12"/>
                  </a:lnTo>
                  <a:lnTo>
                    <a:pt x="48" y="14"/>
                  </a:lnTo>
                  <a:lnTo>
                    <a:pt x="66" y="15"/>
                  </a:lnTo>
                  <a:lnTo>
                    <a:pt x="66" y="15"/>
                  </a:lnTo>
                  <a:lnTo>
                    <a:pt x="82" y="14"/>
                  </a:lnTo>
                  <a:lnTo>
                    <a:pt x="98" y="12"/>
                  </a:lnTo>
                  <a:lnTo>
                    <a:pt x="132" y="10"/>
                  </a:lnTo>
                  <a:lnTo>
                    <a:pt x="128"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18"/>
            <p:cNvSpPr>
              <a:spLocks/>
            </p:cNvSpPr>
            <p:nvPr/>
          </p:nvSpPr>
          <p:spPr bwMode="auto">
            <a:xfrm>
              <a:off x="4511676" y="219075"/>
              <a:ext cx="322263" cy="541338"/>
            </a:xfrm>
            <a:custGeom>
              <a:avLst/>
              <a:gdLst>
                <a:gd name="T0" fmla="*/ 323 w 407"/>
                <a:gd name="T1" fmla="*/ 123 h 684"/>
                <a:gd name="T2" fmla="*/ 294 w 407"/>
                <a:gd name="T3" fmla="*/ 86 h 684"/>
                <a:gd name="T4" fmla="*/ 273 w 407"/>
                <a:gd name="T5" fmla="*/ 71 h 684"/>
                <a:gd name="T6" fmla="*/ 237 w 407"/>
                <a:gd name="T7" fmla="*/ 61 h 684"/>
                <a:gd name="T8" fmla="*/ 205 w 407"/>
                <a:gd name="T9" fmla="*/ 60 h 684"/>
                <a:gd name="T10" fmla="*/ 176 w 407"/>
                <a:gd name="T11" fmla="*/ 67 h 684"/>
                <a:gd name="T12" fmla="*/ 151 w 407"/>
                <a:gd name="T13" fmla="*/ 80 h 684"/>
                <a:gd name="T14" fmla="*/ 133 w 407"/>
                <a:gd name="T15" fmla="*/ 98 h 684"/>
                <a:gd name="T16" fmla="*/ 120 w 407"/>
                <a:gd name="T17" fmla="*/ 121 h 684"/>
                <a:gd name="T18" fmla="*/ 117 w 407"/>
                <a:gd name="T19" fmla="*/ 145 h 684"/>
                <a:gd name="T20" fmla="*/ 119 w 407"/>
                <a:gd name="T21" fmla="*/ 170 h 684"/>
                <a:gd name="T22" fmla="*/ 135 w 407"/>
                <a:gd name="T23" fmla="*/ 200 h 684"/>
                <a:gd name="T24" fmla="*/ 161 w 407"/>
                <a:gd name="T25" fmla="*/ 225 h 684"/>
                <a:gd name="T26" fmla="*/ 262 w 407"/>
                <a:gd name="T27" fmla="*/ 278 h 684"/>
                <a:gd name="T28" fmla="*/ 328 w 407"/>
                <a:gd name="T29" fmla="*/ 317 h 684"/>
                <a:gd name="T30" fmla="*/ 361 w 407"/>
                <a:gd name="T31" fmla="*/ 346 h 684"/>
                <a:gd name="T32" fmla="*/ 387 w 407"/>
                <a:gd name="T33" fmla="*/ 384 h 684"/>
                <a:gd name="T34" fmla="*/ 403 w 407"/>
                <a:gd name="T35" fmla="*/ 431 h 684"/>
                <a:gd name="T36" fmla="*/ 407 w 407"/>
                <a:gd name="T37" fmla="*/ 468 h 684"/>
                <a:gd name="T38" fmla="*/ 396 w 407"/>
                <a:gd name="T39" fmla="*/ 535 h 684"/>
                <a:gd name="T40" fmla="*/ 366 w 407"/>
                <a:gd name="T41" fmla="*/ 592 h 684"/>
                <a:gd name="T42" fmla="*/ 319 w 407"/>
                <a:gd name="T43" fmla="*/ 637 h 684"/>
                <a:gd name="T44" fmla="*/ 257 w 407"/>
                <a:gd name="T45" fmla="*/ 668 h 684"/>
                <a:gd name="T46" fmla="*/ 181 w 407"/>
                <a:gd name="T47" fmla="*/ 683 h 684"/>
                <a:gd name="T48" fmla="*/ 129 w 407"/>
                <a:gd name="T49" fmla="*/ 683 h 684"/>
                <a:gd name="T50" fmla="*/ 62 w 407"/>
                <a:gd name="T51" fmla="*/ 671 h 684"/>
                <a:gd name="T52" fmla="*/ 11 w 407"/>
                <a:gd name="T53" fmla="*/ 650 h 684"/>
                <a:gd name="T54" fmla="*/ 9 w 407"/>
                <a:gd name="T55" fmla="*/ 611 h 684"/>
                <a:gd name="T56" fmla="*/ 27 w 407"/>
                <a:gd name="T57" fmla="*/ 521 h 684"/>
                <a:gd name="T58" fmla="*/ 48 w 407"/>
                <a:gd name="T59" fmla="*/ 531 h 684"/>
                <a:gd name="T60" fmla="*/ 60 w 407"/>
                <a:gd name="T61" fmla="*/ 561 h 684"/>
                <a:gd name="T62" fmla="*/ 79 w 407"/>
                <a:gd name="T63" fmla="*/ 586 h 684"/>
                <a:gd name="T64" fmla="*/ 104 w 407"/>
                <a:gd name="T65" fmla="*/ 607 h 684"/>
                <a:gd name="T66" fmla="*/ 138 w 407"/>
                <a:gd name="T67" fmla="*/ 619 h 684"/>
                <a:gd name="T68" fmla="*/ 177 w 407"/>
                <a:gd name="T69" fmla="*/ 624 h 684"/>
                <a:gd name="T70" fmla="*/ 204 w 407"/>
                <a:gd name="T71" fmla="*/ 623 h 684"/>
                <a:gd name="T72" fmla="*/ 236 w 407"/>
                <a:gd name="T73" fmla="*/ 613 h 684"/>
                <a:gd name="T74" fmla="*/ 262 w 407"/>
                <a:gd name="T75" fmla="*/ 596 h 684"/>
                <a:gd name="T76" fmla="*/ 278 w 407"/>
                <a:gd name="T77" fmla="*/ 573 h 684"/>
                <a:gd name="T78" fmla="*/ 288 w 407"/>
                <a:gd name="T79" fmla="*/ 547 h 684"/>
                <a:gd name="T80" fmla="*/ 289 w 407"/>
                <a:gd name="T81" fmla="*/ 527 h 684"/>
                <a:gd name="T82" fmla="*/ 282 w 407"/>
                <a:gd name="T83" fmla="*/ 492 h 684"/>
                <a:gd name="T84" fmla="*/ 263 w 407"/>
                <a:gd name="T85" fmla="*/ 463 h 684"/>
                <a:gd name="T86" fmla="*/ 223 w 407"/>
                <a:gd name="T87" fmla="*/ 432 h 684"/>
                <a:gd name="T88" fmla="*/ 120 w 407"/>
                <a:gd name="T89" fmla="*/ 380 h 684"/>
                <a:gd name="T90" fmla="*/ 71 w 407"/>
                <a:gd name="T91" fmla="*/ 346 h 684"/>
                <a:gd name="T92" fmla="*/ 40 w 407"/>
                <a:gd name="T93" fmla="*/ 315 h 684"/>
                <a:gd name="T94" fmla="*/ 17 w 407"/>
                <a:gd name="T95" fmla="*/ 274 h 684"/>
                <a:gd name="T96" fmla="*/ 6 w 407"/>
                <a:gd name="T97" fmla="*/ 225 h 684"/>
                <a:gd name="T98" fmla="*/ 6 w 407"/>
                <a:gd name="T99" fmla="*/ 181 h 684"/>
                <a:gd name="T100" fmla="*/ 22 w 407"/>
                <a:gd name="T101" fmla="*/ 117 h 684"/>
                <a:gd name="T102" fmla="*/ 56 w 407"/>
                <a:gd name="T103" fmla="*/ 67 h 684"/>
                <a:gd name="T104" fmla="*/ 102 w 407"/>
                <a:gd name="T105" fmla="*/ 30 h 684"/>
                <a:gd name="T106" fmla="*/ 158 w 407"/>
                <a:gd name="T107" fmla="*/ 8 h 684"/>
                <a:gd name="T108" fmla="*/ 220 w 407"/>
                <a:gd name="T109" fmla="*/ 0 h 684"/>
                <a:gd name="T110" fmla="*/ 268 w 407"/>
                <a:gd name="T111" fmla="*/ 4 h 684"/>
                <a:gd name="T112" fmla="*/ 329 w 407"/>
                <a:gd name="T113" fmla="*/ 20 h 684"/>
                <a:gd name="T114" fmla="*/ 376 w 407"/>
                <a:gd name="T115" fmla="*/ 47 h 684"/>
                <a:gd name="T116" fmla="*/ 345 w 407"/>
                <a:gd name="T117" fmla="*/ 14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84">
                  <a:moveTo>
                    <a:pt x="331" y="142"/>
                  </a:moveTo>
                  <a:lnTo>
                    <a:pt x="331" y="142"/>
                  </a:lnTo>
                  <a:lnTo>
                    <a:pt x="323" y="123"/>
                  </a:lnTo>
                  <a:lnTo>
                    <a:pt x="313" y="106"/>
                  </a:lnTo>
                  <a:lnTo>
                    <a:pt x="301" y="92"/>
                  </a:lnTo>
                  <a:lnTo>
                    <a:pt x="294" y="86"/>
                  </a:lnTo>
                  <a:lnTo>
                    <a:pt x="288" y="81"/>
                  </a:lnTo>
                  <a:lnTo>
                    <a:pt x="280" y="76"/>
                  </a:lnTo>
                  <a:lnTo>
                    <a:pt x="273" y="71"/>
                  </a:lnTo>
                  <a:lnTo>
                    <a:pt x="264" y="69"/>
                  </a:lnTo>
                  <a:lnTo>
                    <a:pt x="256" y="65"/>
                  </a:lnTo>
                  <a:lnTo>
                    <a:pt x="237" y="61"/>
                  </a:lnTo>
                  <a:lnTo>
                    <a:pt x="216" y="60"/>
                  </a:lnTo>
                  <a:lnTo>
                    <a:pt x="216" y="60"/>
                  </a:lnTo>
                  <a:lnTo>
                    <a:pt x="205" y="60"/>
                  </a:lnTo>
                  <a:lnTo>
                    <a:pt x="195" y="61"/>
                  </a:lnTo>
                  <a:lnTo>
                    <a:pt x="185" y="64"/>
                  </a:lnTo>
                  <a:lnTo>
                    <a:pt x="176" y="67"/>
                  </a:lnTo>
                  <a:lnTo>
                    <a:pt x="166" y="71"/>
                  </a:lnTo>
                  <a:lnTo>
                    <a:pt x="159" y="75"/>
                  </a:lnTo>
                  <a:lnTo>
                    <a:pt x="151" y="80"/>
                  </a:lnTo>
                  <a:lnTo>
                    <a:pt x="144" y="86"/>
                  </a:lnTo>
                  <a:lnTo>
                    <a:pt x="138" y="92"/>
                  </a:lnTo>
                  <a:lnTo>
                    <a:pt x="133" y="98"/>
                  </a:lnTo>
                  <a:lnTo>
                    <a:pt x="128" y="106"/>
                  </a:lnTo>
                  <a:lnTo>
                    <a:pt x="124" y="113"/>
                  </a:lnTo>
                  <a:lnTo>
                    <a:pt x="120" y="121"/>
                  </a:lnTo>
                  <a:lnTo>
                    <a:pt x="118" y="129"/>
                  </a:lnTo>
                  <a:lnTo>
                    <a:pt x="117" y="137"/>
                  </a:lnTo>
                  <a:lnTo>
                    <a:pt x="117" y="145"/>
                  </a:lnTo>
                  <a:lnTo>
                    <a:pt x="117" y="145"/>
                  </a:lnTo>
                  <a:lnTo>
                    <a:pt x="117" y="158"/>
                  </a:lnTo>
                  <a:lnTo>
                    <a:pt x="119" y="170"/>
                  </a:lnTo>
                  <a:lnTo>
                    <a:pt x="124" y="181"/>
                  </a:lnTo>
                  <a:lnTo>
                    <a:pt x="129" y="191"/>
                  </a:lnTo>
                  <a:lnTo>
                    <a:pt x="135" y="200"/>
                  </a:lnTo>
                  <a:lnTo>
                    <a:pt x="143" y="209"/>
                  </a:lnTo>
                  <a:lnTo>
                    <a:pt x="151" y="217"/>
                  </a:lnTo>
                  <a:lnTo>
                    <a:pt x="161" y="225"/>
                  </a:lnTo>
                  <a:lnTo>
                    <a:pt x="184" y="240"/>
                  </a:lnTo>
                  <a:lnTo>
                    <a:pt x="208" y="252"/>
                  </a:lnTo>
                  <a:lnTo>
                    <a:pt x="262" y="278"/>
                  </a:lnTo>
                  <a:lnTo>
                    <a:pt x="289" y="293"/>
                  </a:lnTo>
                  <a:lnTo>
                    <a:pt x="315" y="308"/>
                  </a:lnTo>
                  <a:lnTo>
                    <a:pt x="328" y="317"/>
                  </a:lnTo>
                  <a:lnTo>
                    <a:pt x="339" y="325"/>
                  </a:lnTo>
                  <a:lnTo>
                    <a:pt x="351" y="335"/>
                  </a:lnTo>
                  <a:lnTo>
                    <a:pt x="361" y="346"/>
                  </a:lnTo>
                  <a:lnTo>
                    <a:pt x="371" y="358"/>
                  </a:lnTo>
                  <a:lnTo>
                    <a:pt x="380" y="370"/>
                  </a:lnTo>
                  <a:lnTo>
                    <a:pt x="387" y="384"/>
                  </a:lnTo>
                  <a:lnTo>
                    <a:pt x="394" y="397"/>
                  </a:lnTo>
                  <a:lnTo>
                    <a:pt x="399" y="413"/>
                  </a:lnTo>
                  <a:lnTo>
                    <a:pt x="403" y="431"/>
                  </a:lnTo>
                  <a:lnTo>
                    <a:pt x="406" y="448"/>
                  </a:lnTo>
                  <a:lnTo>
                    <a:pt x="407" y="468"/>
                  </a:lnTo>
                  <a:lnTo>
                    <a:pt x="407" y="468"/>
                  </a:lnTo>
                  <a:lnTo>
                    <a:pt x="406" y="492"/>
                  </a:lnTo>
                  <a:lnTo>
                    <a:pt x="402" y="514"/>
                  </a:lnTo>
                  <a:lnTo>
                    <a:pt x="396" y="535"/>
                  </a:lnTo>
                  <a:lnTo>
                    <a:pt x="388" y="556"/>
                  </a:lnTo>
                  <a:lnTo>
                    <a:pt x="378" y="575"/>
                  </a:lnTo>
                  <a:lnTo>
                    <a:pt x="366" y="592"/>
                  </a:lnTo>
                  <a:lnTo>
                    <a:pt x="352" y="609"/>
                  </a:lnTo>
                  <a:lnTo>
                    <a:pt x="337" y="624"/>
                  </a:lnTo>
                  <a:lnTo>
                    <a:pt x="319" y="637"/>
                  </a:lnTo>
                  <a:lnTo>
                    <a:pt x="300" y="649"/>
                  </a:lnTo>
                  <a:lnTo>
                    <a:pt x="279" y="659"/>
                  </a:lnTo>
                  <a:lnTo>
                    <a:pt x="257" y="668"/>
                  </a:lnTo>
                  <a:lnTo>
                    <a:pt x="233" y="675"/>
                  </a:lnTo>
                  <a:lnTo>
                    <a:pt x="208" y="680"/>
                  </a:lnTo>
                  <a:lnTo>
                    <a:pt x="181" y="683"/>
                  </a:lnTo>
                  <a:lnTo>
                    <a:pt x="154" y="684"/>
                  </a:lnTo>
                  <a:lnTo>
                    <a:pt x="154" y="684"/>
                  </a:lnTo>
                  <a:lnTo>
                    <a:pt x="129" y="683"/>
                  </a:lnTo>
                  <a:lnTo>
                    <a:pt x="104" y="680"/>
                  </a:lnTo>
                  <a:lnTo>
                    <a:pt x="82" y="676"/>
                  </a:lnTo>
                  <a:lnTo>
                    <a:pt x="62" y="671"/>
                  </a:lnTo>
                  <a:lnTo>
                    <a:pt x="42" y="665"/>
                  </a:lnTo>
                  <a:lnTo>
                    <a:pt x="26" y="658"/>
                  </a:lnTo>
                  <a:lnTo>
                    <a:pt x="11" y="650"/>
                  </a:lnTo>
                  <a:lnTo>
                    <a:pt x="0" y="643"/>
                  </a:lnTo>
                  <a:lnTo>
                    <a:pt x="0" y="643"/>
                  </a:lnTo>
                  <a:lnTo>
                    <a:pt x="9" y="611"/>
                  </a:lnTo>
                  <a:lnTo>
                    <a:pt x="16" y="582"/>
                  </a:lnTo>
                  <a:lnTo>
                    <a:pt x="22" y="552"/>
                  </a:lnTo>
                  <a:lnTo>
                    <a:pt x="27" y="521"/>
                  </a:lnTo>
                  <a:lnTo>
                    <a:pt x="46" y="521"/>
                  </a:lnTo>
                  <a:lnTo>
                    <a:pt x="46" y="521"/>
                  </a:lnTo>
                  <a:lnTo>
                    <a:pt x="48" y="531"/>
                  </a:lnTo>
                  <a:lnTo>
                    <a:pt x="51" y="541"/>
                  </a:lnTo>
                  <a:lnTo>
                    <a:pt x="56" y="551"/>
                  </a:lnTo>
                  <a:lnTo>
                    <a:pt x="60" y="561"/>
                  </a:lnTo>
                  <a:lnTo>
                    <a:pt x="66" y="570"/>
                  </a:lnTo>
                  <a:lnTo>
                    <a:pt x="72" y="578"/>
                  </a:lnTo>
                  <a:lnTo>
                    <a:pt x="79" y="586"/>
                  </a:lnTo>
                  <a:lnTo>
                    <a:pt x="87" y="593"/>
                  </a:lnTo>
                  <a:lnTo>
                    <a:pt x="96" y="601"/>
                  </a:lnTo>
                  <a:lnTo>
                    <a:pt x="104" y="607"/>
                  </a:lnTo>
                  <a:lnTo>
                    <a:pt x="115" y="612"/>
                  </a:lnTo>
                  <a:lnTo>
                    <a:pt x="125" y="616"/>
                  </a:lnTo>
                  <a:lnTo>
                    <a:pt x="138" y="619"/>
                  </a:lnTo>
                  <a:lnTo>
                    <a:pt x="150" y="622"/>
                  </a:lnTo>
                  <a:lnTo>
                    <a:pt x="164" y="624"/>
                  </a:lnTo>
                  <a:lnTo>
                    <a:pt x="177" y="624"/>
                  </a:lnTo>
                  <a:lnTo>
                    <a:pt x="177" y="624"/>
                  </a:lnTo>
                  <a:lnTo>
                    <a:pt x="191" y="624"/>
                  </a:lnTo>
                  <a:lnTo>
                    <a:pt x="204" y="623"/>
                  </a:lnTo>
                  <a:lnTo>
                    <a:pt x="216" y="621"/>
                  </a:lnTo>
                  <a:lnTo>
                    <a:pt x="226" y="617"/>
                  </a:lnTo>
                  <a:lnTo>
                    <a:pt x="236" y="613"/>
                  </a:lnTo>
                  <a:lnTo>
                    <a:pt x="246" y="608"/>
                  </a:lnTo>
                  <a:lnTo>
                    <a:pt x="254" y="602"/>
                  </a:lnTo>
                  <a:lnTo>
                    <a:pt x="262" y="596"/>
                  </a:lnTo>
                  <a:lnTo>
                    <a:pt x="268" y="589"/>
                  </a:lnTo>
                  <a:lnTo>
                    <a:pt x="273" y="582"/>
                  </a:lnTo>
                  <a:lnTo>
                    <a:pt x="278" y="573"/>
                  </a:lnTo>
                  <a:lnTo>
                    <a:pt x="282" y="565"/>
                  </a:lnTo>
                  <a:lnTo>
                    <a:pt x="285" y="556"/>
                  </a:lnTo>
                  <a:lnTo>
                    <a:pt x="288" y="547"/>
                  </a:lnTo>
                  <a:lnTo>
                    <a:pt x="289" y="537"/>
                  </a:lnTo>
                  <a:lnTo>
                    <a:pt x="289" y="527"/>
                  </a:lnTo>
                  <a:lnTo>
                    <a:pt x="289" y="527"/>
                  </a:lnTo>
                  <a:lnTo>
                    <a:pt x="288" y="514"/>
                  </a:lnTo>
                  <a:lnTo>
                    <a:pt x="285" y="503"/>
                  </a:lnTo>
                  <a:lnTo>
                    <a:pt x="282" y="492"/>
                  </a:lnTo>
                  <a:lnTo>
                    <a:pt x="277" y="480"/>
                  </a:lnTo>
                  <a:lnTo>
                    <a:pt x="270" y="472"/>
                  </a:lnTo>
                  <a:lnTo>
                    <a:pt x="263" y="463"/>
                  </a:lnTo>
                  <a:lnTo>
                    <a:pt x="254" y="454"/>
                  </a:lnTo>
                  <a:lnTo>
                    <a:pt x="244" y="447"/>
                  </a:lnTo>
                  <a:lnTo>
                    <a:pt x="223" y="432"/>
                  </a:lnTo>
                  <a:lnTo>
                    <a:pt x="200" y="420"/>
                  </a:lnTo>
                  <a:lnTo>
                    <a:pt x="146" y="394"/>
                  </a:lnTo>
                  <a:lnTo>
                    <a:pt x="120" y="380"/>
                  </a:lnTo>
                  <a:lnTo>
                    <a:pt x="94" y="364"/>
                  </a:lnTo>
                  <a:lnTo>
                    <a:pt x="83" y="355"/>
                  </a:lnTo>
                  <a:lnTo>
                    <a:pt x="71" y="346"/>
                  </a:lnTo>
                  <a:lnTo>
                    <a:pt x="60" y="336"/>
                  </a:lnTo>
                  <a:lnTo>
                    <a:pt x="50" y="327"/>
                  </a:lnTo>
                  <a:lnTo>
                    <a:pt x="40" y="315"/>
                  </a:lnTo>
                  <a:lnTo>
                    <a:pt x="31" y="303"/>
                  </a:lnTo>
                  <a:lnTo>
                    <a:pt x="24" y="289"/>
                  </a:lnTo>
                  <a:lnTo>
                    <a:pt x="17" y="274"/>
                  </a:lnTo>
                  <a:lnTo>
                    <a:pt x="13" y="260"/>
                  </a:lnTo>
                  <a:lnTo>
                    <a:pt x="8" y="242"/>
                  </a:lnTo>
                  <a:lnTo>
                    <a:pt x="6" y="225"/>
                  </a:lnTo>
                  <a:lnTo>
                    <a:pt x="5" y="205"/>
                  </a:lnTo>
                  <a:lnTo>
                    <a:pt x="5" y="205"/>
                  </a:lnTo>
                  <a:lnTo>
                    <a:pt x="6" y="181"/>
                  </a:lnTo>
                  <a:lnTo>
                    <a:pt x="10" y="158"/>
                  </a:lnTo>
                  <a:lnTo>
                    <a:pt x="15" y="137"/>
                  </a:lnTo>
                  <a:lnTo>
                    <a:pt x="22" y="117"/>
                  </a:lnTo>
                  <a:lnTo>
                    <a:pt x="32" y="100"/>
                  </a:lnTo>
                  <a:lnTo>
                    <a:pt x="44" y="82"/>
                  </a:lnTo>
                  <a:lnTo>
                    <a:pt x="56" y="67"/>
                  </a:lnTo>
                  <a:lnTo>
                    <a:pt x="70" y="54"/>
                  </a:lnTo>
                  <a:lnTo>
                    <a:pt x="86" y="41"/>
                  </a:lnTo>
                  <a:lnTo>
                    <a:pt x="102" y="30"/>
                  </a:lnTo>
                  <a:lnTo>
                    <a:pt x="119" y="21"/>
                  </a:lnTo>
                  <a:lnTo>
                    <a:pt x="138" y="14"/>
                  </a:lnTo>
                  <a:lnTo>
                    <a:pt x="158" y="8"/>
                  </a:lnTo>
                  <a:lnTo>
                    <a:pt x="177" y="4"/>
                  </a:lnTo>
                  <a:lnTo>
                    <a:pt x="199" y="2"/>
                  </a:lnTo>
                  <a:lnTo>
                    <a:pt x="220" y="0"/>
                  </a:lnTo>
                  <a:lnTo>
                    <a:pt x="220" y="0"/>
                  </a:lnTo>
                  <a:lnTo>
                    <a:pt x="244" y="2"/>
                  </a:lnTo>
                  <a:lnTo>
                    <a:pt x="268" y="4"/>
                  </a:lnTo>
                  <a:lnTo>
                    <a:pt x="289" y="8"/>
                  </a:lnTo>
                  <a:lnTo>
                    <a:pt x="310" y="14"/>
                  </a:lnTo>
                  <a:lnTo>
                    <a:pt x="329" y="20"/>
                  </a:lnTo>
                  <a:lnTo>
                    <a:pt x="346" y="28"/>
                  </a:lnTo>
                  <a:lnTo>
                    <a:pt x="361" y="38"/>
                  </a:lnTo>
                  <a:lnTo>
                    <a:pt x="376" y="47"/>
                  </a:lnTo>
                  <a:lnTo>
                    <a:pt x="376" y="47"/>
                  </a:lnTo>
                  <a:lnTo>
                    <a:pt x="361" y="90"/>
                  </a:lnTo>
                  <a:lnTo>
                    <a:pt x="345" y="142"/>
                  </a:lnTo>
                  <a:lnTo>
                    <a:pt x="331"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19"/>
            <p:cNvSpPr>
              <a:spLocks/>
            </p:cNvSpPr>
            <p:nvPr/>
          </p:nvSpPr>
          <p:spPr bwMode="auto">
            <a:xfrm>
              <a:off x="4864101" y="250825"/>
              <a:ext cx="225425" cy="509588"/>
            </a:xfrm>
            <a:custGeom>
              <a:avLst/>
              <a:gdLst>
                <a:gd name="T0" fmla="*/ 279 w 285"/>
                <a:gd name="T1" fmla="*/ 174 h 643"/>
                <a:gd name="T2" fmla="*/ 277 w 285"/>
                <a:gd name="T3" fmla="*/ 199 h 643"/>
                <a:gd name="T4" fmla="*/ 277 w 285"/>
                <a:gd name="T5" fmla="*/ 211 h 643"/>
                <a:gd name="T6" fmla="*/ 195 w 285"/>
                <a:gd name="T7" fmla="*/ 221 h 643"/>
                <a:gd name="T8" fmla="*/ 192 w 285"/>
                <a:gd name="T9" fmla="*/ 271 h 643"/>
                <a:gd name="T10" fmla="*/ 189 w 285"/>
                <a:gd name="T11" fmla="*/ 433 h 643"/>
                <a:gd name="T12" fmla="*/ 189 w 285"/>
                <a:gd name="T13" fmla="*/ 478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8 w 285"/>
                <a:gd name="T29" fmla="*/ 583 h 643"/>
                <a:gd name="T30" fmla="*/ 285 w 285"/>
                <a:gd name="T31" fmla="*/ 618 h 643"/>
                <a:gd name="T32" fmla="*/ 275 w 285"/>
                <a:gd name="T33" fmla="*/ 623 h 643"/>
                <a:gd name="T34" fmla="*/ 252 w 285"/>
                <a:gd name="T35" fmla="*/ 633 h 643"/>
                <a:gd name="T36" fmla="*/ 225 w 285"/>
                <a:gd name="T37" fmla="*/ 639 h 643"/>
                <a:gd name="T38" fmla="*/ 196 w 285"/>
                <a:gd name="T39" fmla="*/ 642 h 643"/>
                <a:gd name="T40" fmla="*/ 181 w 285"/>
                <a:gd name="T41" fmla="*/ 643 h 643"/>
                <a:gd name="T42" fmla="*/ 154 w 285"/>
                <a:gd name="T43" fmla="*/ 640 h 643"/>
                <a:gd name="T44" fmla="*/ 129 w 285"/>
                <a:gd name="T45" fmla="*/ 633 h 643"/>
                <a:gd name="T46" fmla="*/ 108 w 285"/>
                <a:gd name="T47" fmla="*/ 622 h 643"/>
                <a:gd name="T48" fmla="*/ 92 w 285"/>
                <a:gd name="T49" fmla="*/ 604 h 643"/>
                <a:gd name="T50" fmla="*/ 78 w 285"/>
                <a:gd name="T51" fmla="*/ 584 h 643"/>
                <a:gd name="T52" fmla="*/ 68 w 285"/>
                <a:gd name="T53" fmla="*/ 558 h 643"/>
                <a:gd name="T54" fmla="*/ 62 w 285"/>
                <a:gd name="T55" fmla="*/ 529 h 643"/>
                <a:gd name="T56" fmla="*/ 61 w 285"/>
                <a:gd name="T57" fmla="*/ 495 h 643"/>
                <a:gd name="T58" fmla="*/ 62 w 285"/>
                <a:gd name="T59" fmla="*/ 432 h 643"/>
                <a:gd name="T60" fmla="*/ 66 w 285"/>
                <a:gd name="T61" fmla="*/ 288 h 643"/>
                <a:gd name="T62" fmla="*/ 0 w 285"/>
                <a:gd name="T63" fmla="*/ 224 h 643"/>
                <a:gd name="T64" fmla="*/ 3 w 285"/>
                <a:gd name="T65" fmla="*/ 211 h 643"/>
                <a:gd name="T66" fmla="*/ 4 w 285"/>
                <a:gd name="T67" fmla="*/ 199 h 643"/>
                <a:gd name="T68" fmla="*/ 0 w 285"/>
                <a:gd name="T69" fmla="*/ 174 h 643"/>
                <a:gd name="T70" fmla="*/ 67 w 285"/>
                <a:gd name="T71" fmla="*/ 176 h 643"/>
                <a:gd name="T72" fmla="*/ 63 w 285"/>
                <a:gd name="T73" fmla="*/ 59 h 643"/>
                <a:gd name="T74" fmla="*/ 129 w 285"/>
                <a:gd name="T75" fmla="*/ 30 h 643"/>
                <a:gd name="T76" fmla="*/ 203 w 285"/>
                <a:gd name="T77" fmla="*/ 6 h 643"/>
                <a:gd name="T78" fmla="*/ 200 w 285"/>
                <a:gd name="T79" fmla="*/ 42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7" y="199"/>
                  </a:lnTo>
                  <a:lnTo>
                    <a:pt x="277" y="199"/>
                  </a:lnTo>
                  <a:lnTo>
                    <a:pt x="277" y="211"/>
                  </a:lnTo>
                  <a:lnTo>
                    <a:pt x="279" y="224"/>
                  </a:lnTo>
                  <a:lnTo>
                    <a:pt x="195" y="221"/>
                  </a:lnTo>
                  <a:lnTo>
                    <a:pt x="195" y="221"/>
                  </a:lnTo>
                  <a:lnTo>
                    <a:pt x="192" y="271"/>
                  </a:lnTo>
                  <a:lnTo>
                    <a:pt x="190" y="329"/>
                  </a:lnTo>
                  <a:lnTo>
                    <a:pt x="189" y="433"/>
                  </a:lnTo>
                  <a:lnTo>
                    <a:pt x="189" y="433"/>
                  </a:lnTo>
                  <a:lnTo>
                    <a:pt x="189" y="478"/>
                  </a:lnTo>
                  <a:lnTo>
                    <a:pt x="191" y="514"/>
                  </a:lnTo>
                  <a:lnTo>
                    <a:pt x="194" y="541"/>
                  </a:lnTo>
                  <a:lnTo>
                    <a:pt x="196" y="552"/>
                  </a:lnTo>
                  <a:lnTo>
                    <a:pt x="199" y="561"/>
                  </a:lnTo>
                  <a:lnTo>
                    <a:pt x="202" y="568"/>
                  </a:lnTo>
                  <a:lnTo>
                    <a:pt x="206" y="575"/>
                  </a:lnTo>
                  <a:lnTo>
                    <a:pt x="210" y="580"/>
                  </a:lnTo>
                  <a:lnTo>
                    <a:pt x="215" y="583"/>
                  </a:lnTo>
                  <a:lnTo>
                    <a:pt x="221" y="586"/>
                  </a:lnTo>
                  <a:lnTo>
                    <a:pt x="227" y="587"/>
                  </a:lnTo>
                  <a:lnTo>
                    <a:pt x="235" y="588"/>
                  </a:lnTo>
                  <a:lnTo>
                    <a:pt x="242" y="588"/>
                  </a:lnTo>
                  <a:lnTo>
                    <a:pt x="242" y="588"/>
                  </a:lnTo>
                  <a:lnTo>
                    <a:pt x="257" y="588"/>
                  </a:lnTo>
                  <a:lnTo>
                    <a:pt x="268" y="586"/>
                  </a:lnTo>
                  <a:lnTo>
                    <a:pt x="278" y="583"/>
                  </a:lnTo>
                  <a:lnTo>
                    <a:pt x="285" y="578"/>
                  </a:lnTo>
                  <a:lnTo>
                    <a:pt x="285" y="618"/>
                  </a:lnTo>
                  <a:lnTo>
                    <a:pt x="285" y="618"/>
                  </a:lnTo>
                  <a:lnTo>
                    <a:pt x="275" y="623"/>
                  </a:lnTo>
                  <a:lnTo>
                    <a:pt x="264" y="628"/>
                  </a:lnTo>
                  <a:lnTo>
                    <a:pt x="252" y="633"/>
                  </a:lnTo>
                  <a:lnTo>
                    <a:pt x="238" y="635"/>
                  </a:lnTo>
                  <a:lnTo>
                    <a:pt x="225" y="639"/>
                  </a:lnTo>
                  <a:lnTo>
                    <a:pt x="210" y="640"/>
                  </a:lnTo>
                  <a:lnTo>
                    <a:pt x="196" y="642"/>
                  </a:lnTo>
                  <a:lnTo>
                    <a:pt x="181" y="643"/>
                  </a:lnTo>
                  <a:lnTo>
                    <a:pt x="181" y="643"/>
                  </a:lnTo>
                  <a:lnTo>
                    <a:pt x="168" y="642"/>
                  </a:lnTo>
                  <a:lnTo>
                    <a:pt x="154" y="640"/>
                  </a:lnTo>
                  <a:lnTo>
                    <a:pt x="141" y="638"/>
                  </a:lnTo>
                  <a:lnTo>
                    <a:pt x="129" y="633"/>
                  </a:lnTo>
                  <a:lnTo>
                    <a:pt x="118" y="628"/>
                  </a:lnTo>
                  <a:lnTo>
                    <a:pt x="108" y="622"/>
                  </a:lnTo>
                  <a:lnTo>
                    <a:pt x="99" y="613"/>
                  </a:lnTo>
                  <a:lnTo>
                    <a:pt x="92" y="604"/>
                  </a:lnTo>
                  <a:lnTo>
                    <a:pt x="84" y="594"/>
                  </a:lnTo>
                  <a:lnTo>
                    <a:pt x="78" y="584"/>
                  </a:lnTo>
                  <a:lnTo>
                    <a:pt x="73" y="572"/>
                  </a:lnTo>
                  <a:lnTo>
                    <a:pt x="68" y="558"/>
                  </a:lnTo>
                  <a:lnTo>
                    <a:pt x="65" y="545"/>
                  </a:lnTo>
                  <a:lnTo>
                    <a:pt x="62" y="529"/>
                  </a:lnTo>
                  <a:lnTo>
                    <a:pt x="61" y="513"/>
                  </a:lnTo>
                  <a:lnTo>
                    <a:pt x="61" y="495"/>
                  </a:lnTo>
                  <a:lnTo>
                    <a:pt x="61" y="495"/>
                  </a:lnTo>
                  <a:lnTo>
                    <a:pt x="62" y="432"/>
                  </a:lnTo>
                  <a:lnTo>
                    <a:pt x="63" y="361"/>
                  </a:lnTo>
                  <a:lnTo>
                    <a:pt x="66" y="288"/>
                  </a:lnTo>
                  <a:lnTo>
                    <a:pt x="67" y="222"/>
                  </a:lnTo>
                  <a:lnTo>
                    <a:pt x="0" y="224"/>
                  </a:lnTo>
                  <a:lnTo>
                    <a:pt x="0" y="224"/>
                  </a:lnTo>
                  <a:lnTo>
                    <a:pt x="3" y="211"/>
                  </a:lnTo>
                  <a:lnTo>
                    <a:pt x="4" y="199"/>
                  </a:lnTo>
                  <a:lnTo>
                    <a:pt x="4" y="199"/>
                  </a:lnTo>
                  <a:lnTo>
                    <a:pt x="3" y="186"/>
                  </a:lnTo>
                  <a:lnTo>
                    <a:pt x="0" y="174"/>
                  </a:lnTo>
                  <a:lnTo>
                    <a:pt x="67" y="176"/>
                  </a:lnTo>
                  <a:lnTo>
                    <a:pt x="67" y="176"/>
                  </a:lnTo>
                  <a:lnTo>
                    <a:pt x="67" y="121"/>
                  </a:lnTo>
                  <a:lnTo>
                    <a:pt x="63" y="59"/>
                  </a:lnTo>
                  <a:lnTo>
                    <a:pt x="63" y="59"/>
                  </a:lnTo>
                  <a:lnTo>
                    <a:pt x="129" y="30"/>
                  </a:lnTo>
                  <a:lnTo>
                    <a:pt x="194" y="0"/>
                  </a:lnTo>
                  <a:lnTo>
                    <a:pt x="203" y="6"/>
                  </a:lnTo>
                  <a:lnTo>
                    <a:pt x="203" y="6"/>
                  </a:lnTo>
                  <a:lnTo>
                    <a:pt x="200" y="42"/>
                  </a:lnTo>
                  <a:lnTo>
                    <a:pt x="197" y="85"/>
                  </a:lnTo>
                  <a:lnTo>
                    <a:pt x="196" y="131"/>
                  </a:lnTo>
                  <a:lnTo>
                    <a:pt x="195" y="175"/>
                  </a:lnTo>
                  <a:lnTo>
                    <a:pt x="279" y="174"/>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20"/>
            <p:cNvSpPr>
              <a:spLocks/>
            </p:cNvSpPr>
            <p:nvPr/>
          </p:nvSpPr>
          <p:spPr bwMode="auto">
            <a:xfrm>
              <a:off x="5156201" y="377825"/>
              <a:ext cx="230188" cy="373063"/>
            </a:xfrm>
            <a:custGeom>
              <a:avLst/>
              <a:gdLst>
                <a:gd name="T0" fmla="*/ 131 w 291"/>
                <a:gd name="T1" fmla="*/ 128 h 471"/>
                <a:gd name="T2" fmla="*/ 144 w 291"/>
                <a:gd name="T3" fmla="*/ 97 h 471"/>
                <a:gd name="T4" fmla="*/ 158 w 291"/>
                <a:gd name="T5" fmla="*/ 71 h 471"/>
                <a:gd name="T6" fmla="*/ 174 w 291"/>
                <a:gd name="T7" fmla="*/ 48 h 471"/>
                <a:gd name="T8" fmla="*/ 191 w 291"/>
                <a:gd name="T9" fmla="*/ 31 h 471"/>
                <a:gd name="T10" fmla="*/ 210 w 291"/>
                <a:gd name="T11" fmla="*/ 17 h 471"/>
                <a:gd name="T12" fmla="*/ 230 w 291"/>
                <a:gd name="T13" fmla="*/ 7 h 471"/>
                <a:gd name="T14" fmla="*/ 252 w 291"/>
                <a:gd name="T15" fmla="*/ 3 h 471"/>
                <a:gd name="T16" fmla="*/ 275 w 291"/>
                <a:gd name="T17" fmla="*/ 0 h 471"/>
                <a:gd name="T18" fmla="*/ 291 w 291"/>
                <a:gd name="T19" fmla="*/ 1 h 471"/>
                <a:gd name="T20" fmla="*/ 288 w 291"/>
                <a:gd name="T21" fmla="*/ 16 h 471"/>
                <a:gd name="T22" fmla="*/ 284 w 291"/>
                <a:gd name="T23" fmla="*/ 50 h 471"/>
                <a:gd name="T24" fmla="*/ 284 w 291"/>
                <a:gd name="T25" fmla="*/ 69 h 471"/>
                <a:gd name="T26" fmla="*/ 286 w 291"/>
                <a:gd name="T27" fmla="*/ 133 h 471"/>
                <a:gd name="T28" fmla="*/ 277 w 291"/>
                <a:gd name="T29" fmla="*/ 140 h 471"/>
                <a:gd name="T30" fmla="*/ 255 w 291"/>
                <a:gd name="T31" fmla="*/ 130 h 471"/>
                <a:gd name="T32" fmla="*/ 229 w 291"/>
                <a:gd name="T33" fmla="*/ 127 h 471"/>
                <a:gd name="T34" fmla="*/ 217 w 291"/>
                <a:gd name="T35" fmla="*/ 128 h 471"/>
                <a:gd name="T36" fmla="*/ 199 w 291"/>
                <a:gd name="T37" fmla="*/ 132 h 471"/>
                <a:gd name="T38" fmla="*/ 182 w 291"/>
                <a:gd name="T39" fmla="*/ 139 h 471"/>
                <a:gd name="T40" fmla="*/ 167 w 291"/>
                <a:gd name="T41" fmla="*/ 149 h 471"/>
                <a:gd name="T42" fmla="*/ 154 w 291"/>
                <a:gd name="T43" fmla="*/ 163 h 471"/>
                <a:gd name="T44" fmla="*/ 146 w 291"/>
                <a:gd name="T45" fmla="*/ 177 h 471"/>
                <a:gd name="T46" fmla="*/ 139 w 291"/>
                <a:gd name="T47" fmla="*/ 194 h 471"/>
                <a:gd name="T48" fmla="*/ 136 w 291"/>
                <a:gd name="T49" fmla="*/ 212 h 471"/>
                <a:gd name="T50" fmla="*/ 136 w 291"/>
                <a:gd name="T51" fmla="*/ 259 h 471"/>
                <a:gd name="T52" fmla="*/ 136 w 291"/>
                <a:gd name="T53" fmla="*/ 316 h 471"/>
                <a:gd name="T54" fmla="*/ 139 w 291"/>
                <a:gd name="T55" fmla="*/ 421 h 471"/>
                <a:gd name="T56" fmla="*/ 143 w 291"/>
                <a:gd name="T57" fmla="*/ 471 h 471"/>
                <a:gd name="T58" fmla="*/ 93 w 291"/>
                <a:gd name="T59" fmla="*/ 466 h 471"/>
                <a:gd name="T60" fmla="*/ 72 w 291"/>
                <a:gd name="T61" fmla="*/ 466 h 471"/>
                <a:gd name="T62" fmla="*/ 31 w 291"/>
                <a:gd name="T63" fmla="*/ 468 h 471"/>
                <a:gd name="T64" fmla="*/ 0 w 291"/>
                <a:gd name="T65" fmla="*/ 471 h 471"/>
                <a:gd name="T66" fmla="*/ 7 w 291"/>
                <a:gd name="T67" fmla="*/ 370 h 471"/>
                <a:gd name="T68" fmla="*/ 8 w 291"/>
                <a:gd name="T69" fmla="*/ 259 h 471"/>
                <a:gd name="T70" fmla="*/ 8 w 291"/>
                <a:gd name="T71" fmla="*/ 221 h 471"/>
                <a:gd name="T72" fmla="*/ 7 w 291"/>
                <a:gd name="T73" fmla="*/ 112 h 471"/>
                <a:gd name="T74" fmla="*/ 0 w 291"/>
                <a:gd name="T75" fmla="*/ 10 h 471"/>
                <a:gd name="T76" fmla="*/ 33 w 291"/>
                <a:gd name="T77" fmla="*/ 12 h 471"/>
                <a:gd name="T78" fmla="*/ 66 w 291"/>
                <a:gd name="T79" fmla="*/ 15 h 471"/>
                <a:gd name="T80" fmla="*/ 82 w 291"/>
                <a:gd name="T81" fmla="*/ 14 h 471"/>
                <a:gd name="T82" fmla="*/ 132 w 291"/>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471">
                  <a:moveTo>
                    <a:pt x="129" y="127"/>
                  </a:moveTo>
                  <a:lnTo>
                    <a:pt x="131" y="128"/>
                  </a:lnTo>
                  <a:lnTo>
                    <a:pt x="131" y="128"/>
                  </a:lnTo>
                  <a:lnTo>
                    <a:pt x="144" y="97"/>
                  </a:lnTo>
                  <a:lnTo>
                    <a:pt x="151" y="83"/>
                  </a:lnTo>
                  <a:lnTo>
                    <a:pt x="158" y="71"/>
                  </a:lnTo>
                  <a:lnTo>
                    <a:pt x="167" y="60"/>
                  </a:lnTo>
                  <a:lnTo>
                    <a:pt x="174" y="48"/>
                  </a:lnTo>
                  <a:lnTo>
                    <a:pt x="183" y="40"/>
                  </a:lnTo>
                  <a:lnTo>
                    <a:pt x="191" y="31"/>
                  </a:lnTo>
                  <a:lnTo>
                    <a:pt x="200" y="24"/>
                  </a:lnTo>
                  <a:lnTo>
                    <a:pt x="210" y="17"/>
                  </a:lnTo>
                  <a:lnTo>
                    <a:pt x="220" y="12"/>
                  </a:lnTo>
                  <a:lnTo>
                    <a:pt x="230" y="7"/>
                  </a:lnTo>
                  <a:lnTo>
                    <a:pt x="241" y="4"/>
                  </a:lnTo>
                  <a:lnTo>
                    <a:pt x="252" y="3"/>
                  </a:lnTo>
                  <a:lnTo>
                    <a:pt x="263" y="0"/>
                  </a:lnTo>
                  <a:lnTo>
                    <a:pt x="275" y="0"/>
                  </a:lnTo>
                  <a:lnTo>
                    <a:pt x="275" y="0"/>
                  </a:lnTo>
                  <a:lnTo>
                    <a:pt x="291" y="1"/>
                  </a:lnTo>
                  <a:lnTo>
                    <a:pt x="291" y="1"/>
                  </a:lnTo>
                  <a:lnTo>
                    <a:pt x="288" y="16"/>
                  </a:lnTo>
                  <a:lnTo>
                    <a:pt x="286" y="31"/>
                  </a:lnTo>
                  <a:lnTo>
                    <a:pt x="284" y="50"/>
                  </a:lnTo>
                  <a:lnTo>
                    <a:pt x="284" y="69"/>
                  </a:lnTo>
                  <a:lnTo>
                    <a:pt x="284" y="69"/>
                  </a:lnTo>
                  <a:lnTo>
                    <a:pt x="284" y="101"/>
                  </a:lnTo>
                  <a:lnTo>
                    <a:pt x="286" y="133"/>
                  </a:lnTo>
                  <a:lnTo>
                    <a:pt x="277" y="140"/>
                  </a:lnTo>
                  <a:lnTo>
                    <a:pt x="277" y="140"/>
                  </a:lnTo>
                  <a:lnTo>
                    <a:pt x="267" y="135"/>
                  </a:lnTo>
                  <a:lnTo>
                    <a:pt x="255" y="130"/>
                  </a:lnTo>
                  <a:lnTo>
                    <a:pt x="242" y="128"/>
                  </a:lnTo>
                  <a:lnTo>
                    <a:pt x="229" y="127"/>
                  </a:lnTo>
                  <a:lnTo>
                    <a:pt x="229" y="127"/>
                  </a:lnTo>
                  <a:lnTo>
                    <a:pt x="217" y="128"/>
                  </a:lnTo>
                  <a:lnTo>
                    <a:pt x="208" y="129"/>
                  </a:lnTo>
                  <a:lnTo>
                    <a:pt x="199" y="132"/>
                  </a:lnTo>
                  <a:lnTo>
                    <a:pt x="189" y="134"/>
                  </a:lnTo>
                  <a:lnTo>
                    <a:pt x="182" y="139"/>
                  </a:lnTo>
                  <a:lnTo>
                    <a:pt x="174" y="144"/>
                  </a:lnTo>
                  <a:lnTo>
                    <a:pt x="167" y="149"/>
                  </a:lnTo>
                  <a:lnTo>
                    <a:pt x="160" y="155"/>
                  </a:lnTo>
                  <a:lnTo>
                    <a:pt x="154" y="163"/>
                  </a:lnTo>
                  <a:lnTo>
                    <a:pt x="149" y="169"/>
                  </a:lnTo>
                  <a:lnTo>
                    <a:pt x="146" y="177"/>
                  </a:lnTo>
                  <a:lnTo>
                    <a:pt x="142" y="185"/>
                  </a:lnTo>
                  <a:lnTo>
                    <a:pt x="139" y="194"/>
                  </a:lnTo>
                  <a:lnTo>
                    <a:pt x="137" y="202"/>
                  </a:lnTo>
                  <a:lnTo>
                    <a:pt x="136" y="212"/>
                  </a:lnTo>
                  <a:lnTo>
                    <a:pt x="136" y="221"/>
                  </a:lnTo>
                  <a:lnTo>
                    <a:pt x="136" y="259"/>
                  </a:lnTo>
                  <a:lnTo>
                    <a:pt x="136" y="259"/>
                  </a:lnTo>
                  <a:lnTo>
                    <a:pt x="136" y="316"/>
                  </a:lnTo>
                  <a:lnTo>
                    <a:pt x="137" y="370"/>
                  </a:lnTo>
                  <a:lnTo>
                    <a:pt x="139" y="421"/>
                  </a:lnTo>
                  <a:lnTo>
                    <a:pt x="143" y="471"/>
                  </a:lnTo>
                  <a:lnTo>
                    <a:pt x="143" y="471"/>
                  </a:lnTo>
                  <a:lnTo>
                    <a:pt x="112" y="468"/>
                  </a:lnTo>
                  <a:lnTo>
                    <a:pt x="93" y="466"/>
                  </a:lnTo>
                  <a:lnTo>
                    <a:pt x="72" y="466"/>
                  </a:lnTo>
                  <a:lnTo>
                    <a:pt x="72" y="466"/>
                  </a:lnTo>
                  <a:lnTo>
                    <a:pt x="50" y="466"/>
                  </a:lnTo>
                  <a:lnTo>
                    <a:pt x="31" y="468"/>
                  </a:lnTo>
                  <a:lnTo>
                    <a:pt x="0" y="471"/>
                  </a:lnTo>
                  <a:lnTo>
                    <a:pt x="0" y="471"/>
                  </a:lnTo>
                  <a:lnTo>
                    <a:pt x="4" y="421"/>
                  </a:lnTo>
                  <a:lnTo>
                    <a:pt x="7" y="370"/>
                  </a:lnTo>
                  <a:lnTo>
                    <a:pt x="8" y="316"/>
                  </a:lnTo>
                  <a:lnTo>
                    <a:pt x="8" y="259"/>
                  </a:lnTo>
                  <a:lnTo>
                    <a:pt x="8" y="221"/>
                  </a:lnTo>
                  <a:lnTo>
                    <a:pt x="8" y="221"/>
                  </a:lnTo>
                  <a:lnTo>
                    <a:pt x="8" y="165"/>
                  </a:lnTo>
                  <a:lnTo>
                    <a:pt x="7" y="112"/>
                  </a:lnTo>
                  <a:lnTo>
                    <a:pt x="4" y="60"/>
                  </a:lnTo>
                  <a:lnTo>
                    <a:pt x="0" y="10"/>
                  </a:lnTo>
                  <a:lnTo>
                    <a:pt x="0" y="10"/>
                  </a:lnTo>
                  <a:lnTo>
                    <a:pt x="33" y="12"/>
                  </a:lnTo>
                  <a:lnTo>
                    <a:pt x="50" y="14"/>
                  </a:lnTo>
                  <a:lnTo>
                    <a:pt x="66" y="15"/>
                  </a:lnTo>
                  <a:lnTo>
                    <a:pt x="66" y="15"/>
                  </a:lnTo>
                  <a:lnTo>
                    <a:pt x="82" y="14"/>
                  </a:lnTo>
                  <a:lnTo>
                    <a:pt x="98" y="12"/>
                  </a:lnTo>
                  <a:lnTo>
                    <a:pt x="132" y="10"/>
                  </a:lnTo>
                  <a:lnTo>
                    <a:pt x="129"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21"/>
            <p:cNvSpPr>
              <a:spLocks noEditPoints="1"/>
            </p:cNvSpPr>
            <p:nvPr/>
          </p:nvSpPr>
          <p:spPr bwMode="auto">
            <a:xfrm>
              <a:off x="5410201" y="37465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7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7 w 416"/>
                <a:gd name="T81" fmla="*/ 70 h 486"/>
                <a:gd name="T82" fmla="*/ 396 w 416"/>
                <a:gd name="T83" fmla="*/ 104 h 486"/>
                <a:gd name="T84" fmla="*/ 408 w 416"/>
                <a:gd name="T85" fmla="*/ 142 h 486"/>
                <a:gd name="T86" fmla="*/ 415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7 w 416"/>
                <a:gd name="T107" fmla="*/ 42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1" y="403"/>
                  </a:lnTo>
                  <a:lnTo>
                    <a:pt x="212"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7" y="442"/>
                  </a:lnTo>
                  <a:lnTo>
                    <a:pt x="377"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6"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7" y="70"/>
                  </a:lnTo>
                  <a:lnTo>
                    <a:pt x="387" y="85"/>
                  </a:lnTo>
                  <a:lnTo>
                    <a:pt x="396" y="104"/>
                  </a:lnTo>
                  <a:lnTo>
                    <a:pt x="403" y="122"/>
                  </a:lnTo>
                  <a:lnTo>
                    <a:pt x="408" y="142"/>
                  </a:lnTo>
                  <a:lnTo>
                    <a:pt x="412" y="163"/>
                  </a:lnTo>
                  <a:lnTo>
                    <a:pt x="415"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7" y="42"/>
                  </a:lnTo>
                  <a:lnTo>
                    <a:pt x="217" y="42"/>
                  </a:lnTo>
                  <a:lnTo>
                    <a:pt x="208" y="43"/>
                  </a:lnTo>
                  <a:lnTo>
                    <a:pt x="199" y="45"/>
                  </a:lnTo>
                  <a:lnTo>
                    <a:pt x="190" y="50"/>
                  </a:lnTo>
                  <a:lnTo>
                    <a:pt x="183" y="57"/>
                  </a:lnTo>
                  <a:lnTo>
                    <a:pt x="175" y="64"/>
                  </a:lnTo>
                  <a:lnTo>
                    <a:pt x="169" y="73"/>
                  </a:lnTo>
                  <a:lnTo>
                    <a:pt x="164" y="83"/>
                  </a:lnTo>
                  <a:lnTo>
                    <a:pt x="159" y="93"/>
                  </a:lnTo>
                  <a:lnTo>
                    <a:pt x="155"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22"/>
            <p:cNvSpPr>
              <a:spLocks noEditPoints="1"/>
            </p:cNvSpPr>
            <p:nvPr/>
          </p:nvSpPr>
          <p:spPr bwMode="auto">
            <a:xfrm>
              <a:off x="5775326" y="374650"/>
              <a:ext cx="347663" cy="385763"/>
            </a:xfrm>
            <a:custGeom>
              <a:avLst/>
              <a:gdLst>
                <a:gd name="T0" fmla="*/ 52 w 439"/>
                <a:gd name="T1" fmla="*/ 50 h 486"/>
                <a:gd name="T2" fmla="*/ 119 w 439"/>
                <a:gd name="T3" fmla="*/ 17 h 486"/>
                <a:gd name="T4" fmla="*/ 188 w 439"/>
                <a:gd name="T5" fmla="*/ 1 h 486"/>
                <a:gd name="T6" fmla="*/ 229 w 439"/>
                <a:gd name="T7" fmla="*/ 0 h 486"/>
                <a:gd name="T8" fmla="*/ 280 w 439"/>
                <a:gd name="T9" fmla="*/ 8 h 486"/>
                <a:gd name="T10" fmla="*/ 323 w 439"/>
                <a:gd name="T11" fmla="*/ 26 h 486"/>
                <a:gd name="T12" fmla="*/ 357 w 439"/>
                <a:gd name="T13" fmla="*/ 57 h 486"/>
                <a:gd name="T14" fmla="*/ 378 w 439"/>
                <a:gd name="T15" fmla="*/ 99 h 486"/>
                <a:gd name="T16" fmla="*/ 385 w 439"/>
                <a:gd name="T17" fmla="*/ 155 h 486"/>
                <a:gd name="T18" fmla="*/ 384 w 439"/>
                <a:gd name="T19" fmla="*/ 267 h 486"/>
                <a:gd name="T20" fmla="*/ 383 w 439"/>
                <a:gd name="T21" fmla="*/ 391 h 486"/>
                <a:gd name="T22" fmla="*/ 393 w 439"/>
                <a:gd name="T23" fmla="*/ 423 h 486"/>
                <a:gd name="T24" fmla="*/ 404 w 439"/>
                <a:gd name="T25" fmla="*/ 432 h 486"/>
                <a:gd name="T26" fmla="*/ 439 w 439"/>
                <a:gd name="T27" fmla="*/ 437 h 486"/>
                <a:gd name="T28" fmla="*/ 414 w 439"/>
                <a:gd name="T29" fmla="*/ 472 h 486"/>
                <a:gd name="T30" fmla="*/ 372 w 439"/>
                <a:gd name="T31" fmla="*/ 485 h 486"/>
                <a:gd name="T32" fmla="*/ 334 w 439"/>
                <a:gd name="T33" fmla="*/ 485 h 486"/>
                <a:gd name="T34" fmla="*/ 293 w 439"/>
                <a:gd name="T35" fmla="*/ 467 h 486"/>
                <a:gd name="T36" fmla="*/ 266 w 439"/>
                <a:gd name="T37" fmla="*/ 431 h 486"/>
                <a:gd name="T38" fmla="*/ 249 w 439"/>
                <a:gd name="T39" fmla="*/ 430 h 486"/>
                <a:gd name="T40" fmla="*/ 209 w 439"/>
                <a:gd name="T41" fmla="*/ 466 h 486"/>
                <a:gd name="T42" fmla="*/ 157 w 439"/>
                <a:gd name="T43" fmla="*/ 485 h 486"/>
                <a:gd name="T44" fmla="*/ 119 w 439"/>
                <a:gd name="T45" fmla="*/ 485 h 486"/>
                <a:gd name="T46" fmla="*/ 74 w 439"/>
                <a:gd name="T47" fmla="*/ 475 h 486"/>
                <a:gd name="T48" fmla="*/ 40 w 439"/>
                <a:gd name="T49" fmla="*/ 455 h 486"/>
                <a:gd name="T50" fmla="*/ 17 w 439"/>
                <a:gd name="T51" fmla="*/ 427 h 486"/>
                <a:gd name="T52" fmla="*/ 4 w 439"/>
                <a:gd name="T53" fmla="*/ 395 h 486"/>
                <a:gd name="T54" fmla="*/ 0 w 439"/>
                <a:gd name="T55" fmla="*/ 360 h 486"/>
                <a:gd name="T56" fmla="*/ 2 w 439"/>
                <a:gd name="T57" fmla="*/ 332 h 486"/>
                <a:gd name="T58" fmla="*/ 16 w 439"/>
                <a:gd name="T59" fmla="*/ 296 h 486"/>
                <a:gd name="T60" fmla="*/ 38 w 439"/>
                <a:gd name="T61" fmla="*/ 267 h 486"/>
                <a:gd name="T62" fmla="*/ 70 w 439"/>
                <a:gd name="T63" fmla="*/ 246 h 486"/>
                <a:gd name="T64" fmla="*/ 110 w 439"/>
                <a:gd name="T65" fmla="*/ 230 h 486"/>
                <a:gd name="T66" fmla="*/ 177 w 439"/>
                <a:gd name="T67" fmla="*/ 213 h 486"/>
                <a:gd name="T68" fmla="*/ 239 w 439"/>
                <a:gd name="T69" fmla="*/ 191 h 486"/>
                <a:gd name="T70" fmla="*/ 251 w 439"/>
                <a:gd name="T71" fmla="*/ 179 h 486"/>
                <a:gd name="T72" fmla="*/ 257 w 439"/>
                <a:gd name="T73" fmla="*/ 153 h 486"/>
                <a:gd name="T74" fmla="*/ 255 w 439"/>
                <a:gd name="T75" fmla="*/ 137 h 486"/>
                <a:gd name="T76" fmla="*/ 248 w 439"/>
                <a:gd name="T77" fmla="*/ 114 h 486"/>
                <a:gd name="T78" fmla="*/ 233 w 439"/>
                <a:gd name="T79" fmla="*/ 95 h 486"/>
                <a:gd name="T80" fmla="*/ 212 w 439"/>
                <a:gd name="T81" fmla="*/ 80 h 486"/>
                <a:gd name="T82" fmla="*/ 186 w 439"/>
                <a:gd name="T83" fmla="*/ 73 h 486"/>
                <a:gd name="T84" fmla="*/ 166 w 439"/>
                <a:gd name="T85" fmla="*/ 70 h 486"/>
                <a:gd name="T86" fmla="*/ 115 w 439"/>
                <a:gd name="T87" fmla="*/ 80 h 486"/>
                <a:gd name="T88" fmla="*/ 70 w 439"/>
                <a:gd name="T89" fmla="*/ 104 h 486"/>
                <a:gd name="T90" fmla="*/ 44 w 439"/>
                <a:gd name="T91" fmla="*/ 124 h 486"/>
                <a:gd name="T92" fmla="*/ 259 w 439"/>
                <a:gd name="T93" fmla="*/ 225 h 486"/>
                <a:gd name="T94" fmla="*/ 217 w 439"/>
                <a:gd name="T95" fmla="*/ 244 h 486"/>
                <a:gd name="T96" fmla="*/ 176 w 439"/>
                <a:gd name="T97" fmla="*/ 261 h 486"/>
                <a:gd name="T98" fmla="*/ 151 w 439"/>
                <a:gd name="T99" fmla="*/ 282 h 486"/>
                <a:gd name="T100" fmla="*/ 136 w 439"/>
                <a:gd name="T101" fmla="*/ 316 h 486"/>
                <a:gd name="T102" fmla="*/ 133 w 439"/>
                <a:gd name="T103" fmla="*/ 347 h 486"/>
                <a:gd name="T104" fmla="*/ 141 w 439"/>
                <a:gd name="T105" fmla="*/ 390 h 486"/>
                <a:gd name="T106" fmla="*/ 164 w 439"/>
                <a:gd name="T107" fmla="*/ 415 h 486"/>
                <a:gd name="T108" fmla="*/ 188 w 439"/>
                <a:gd name="T109" fmla="*/ 420 h 486"/>
                <a:gd name="T110" fmla="*/ 209 w 439"/>
                <a:gd name="T111" fmla="*/ 416 h 486"/>
                <a:gd name="T112" fmla="*/ 228 w 439"/>
                <a:gd name="T113" fmla="*/ 406 h 486"/>
                <a:gd name="T114" fmla="*/ 243 w 439"/>
                <a:gd name="T115" fmla="*/ 389 h 486"/>
                <a:gd name="T116" fmla="*/ 253 w 439"/>
                <a:gd name="T117" fmla="*/ 367 h 486"/>
                <a:gd name="T118" fmla="*/ 257 w 439"/>
                <a:gd name="T119" fmla="*/ 326 h 486"/>
                <a:gd name="T120" fmla="*/ 259 w 439"/>
                <a:gd name="T121" fmla="*/ 22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486">
                  <a:moveTo>
                    <a:pt x="32" y="67"/>
                  </a:moveTo>
                  <a:lnTo>
                    <a:pt x="32" y="67"/>
                  </a:lnTo>
                  <a:lnTo>
                    <a:pt x="52" y="50"/>
                  </a:lnTo>
                  <a:lnTo>
                    <a:pt x="73" y="38"/>
                  </a:lnTo>
                  <a:lnTo>
                    <a:pt x="95" y="26"/>
                  </a:lnTo>
                  <a:lnTo>
                    <a:pt x="119" y="17"/>
                  </a:lnTo>
                  <a:lnTo>
                    <a:pt x="141" y="9"/>
                  </a:lnTo>
                  <a:lnTo>
                    <a:pt x="164" y="3"/>
                  </a:lnTo>
                  <a:lnTo>
                    <a:pt x="188" y="1"/>
                  </a:lnTo>
                  <a:lnTo>
                    <a:pt x="210" y="0"/>
                  </a:lnTo>
                  <a:lnTo>
                    <a:pt x="210" y="0"/>
                  </a:lnTo>
                  <a:lnTo>
                    <a:pt x="229" y="0"/>
                  </a:lnTo>
                  <a:lnTo>
                    <a:pt x="246" y="1"/>
                  </a:lnTo>
                  <a:lnTo>
                    <a:pt x="264" y="5"/>
                  </a:lnTo>
                  <a:lnTo>
                    <a:pt x="280" y="8"/>
                  </a:lnTo>
                  <a:lnTo>
                    <a:pt x="296" y="13"/>
                  </a:lnTo>
                  <a:lnTo>
                    <a:pt x="310" y="18"/>
                  </a:lnTo>
                  <a:lnTo>
                    <a:pt x="323" y="26"/>
                  </a:lnTo>
                  <a:lnTo>
                    <a:pt x="336" y="34"/>
                  </a:lnTo>
                  <a:lnTo>
                    <a:pt x="347" y="44"/>
                  </a:lnTo>
                  <a:lnTo>
                    <a:pt x="357" y="57"/>
                  </a:lnTo>
                  <a:lnTo>
                    <a:pt x="364" y="69"/>
                  </a:lnTo>
                  <a:lnTo>
                    <a:pt x="372" y="83"/>
                  </a:lnTo>
                  <a:lnTo>
                    <a:pt x="378" y="99"/>
                  </a:lnTo>
                  <a:lnTo>
                    <a:pt x="382" y="116"/>
                  </a:lnTo>
                  <a:lnTo>
                    <a:pt x="384" y="135"/>
                  </a:lnTo>
                  <a:lnTo>
                    <a:pt x="385" y="155"/>
                  </a:lnTo>
                  <a:lnTo>
                    <a:pt x="385" y="155"/>
                  </a:lnTo>
                  <a:lnTo>
                    <a:pt x="384" y="213"/>
                  </a:lnTo>
                  <a:lnTo>
                    <a:pt x="384" y="267"/>
                  </a:lnTo>
                  <a:lnTo>
                    <a:pt x="382" y="370"/>
                  </a:lnTo>
                  <a:lnTo>
                    <a:pt x="382" y="370"/>
                  </a:lnTo>
                  <a:lnTo>
                    <a:pt x="383" y="391"/>
                  </a:lnTo>
                  <a:lnTo>
                    <a:pt x="385" y="406"/>
                  </a:lnTo>
                  <a:lnTo>
                    <a:pt x="389" y="419"/>
                  </a:lnTo>
                  <a:lnTo>
                    <a:pt x="393" y="423"/>
                  </a:lnTo>
                  <a:lnTo>
                    <a:pt x="395" y="426"/>
                  </a:lnTo>
                  <a:lnTo>
                    <a:pt x="399" y="430"/>
                  </a:lnTo>
                  <a:lnTo>
                    <a:pt x="404" y="432"/>
                  </a:lnTo>
                  <a:lnTo>
                    <a:pt x="413" y="435"/>
                  </a:lnTo>
                  <a:lnTo>
                    <a:pt x="425" y="436"/>
                  </a:lnTo>
                  <a:lnTo>
                    <a:pt x="439" y="437"/>
                  </a:lnTo>
                  <a:lnTo>
                    <a:pt x="439" y="460"/>
                  </a:lnTo>
                  <a:lnTo>
                    <a:pt x="439" y="460"/>
                  </a:lnTo>
                  <a:lnTo>
                    <a:pt x="414" y="472"/>
                  </a:lnTo>
                  <a:lnTo>
                    <a:pt x="391" y="480"/>
                  </a:lnTo>
                  <a:lnTo>
                    <a:pt x="382" y="482"/>
                  </a:lnTo>
                  <a:lnTo>
                    <a:pt x="372" y="485"/>
                  </a:lnTo>
                  <a:lnTo>
                    <a:pt x="351" y="486"/>
                  </a:lnTo>
                  <a:lnTo>
                    <a:pt x="351" y="486"/>
                  </a:lnTo>
                  <a:lnTo>
                    <a:pt x="334" y="485"/>
                  </a:lnTo>
                  <a:lnTo>
                    <a:pt x="318" y="481"/>
                  </a:lnTo>
                  <a:lnTo>
                    <a:pt x="306" y="475"/>
                  </a:lnTo>
                  <a:lnTo>
                    <a:pt x="293" y="467"/>
                  </a:lnTo>
                  <a:lnTo>
                    <a:pt x="284" y="457"/>
                  </a:lnTo>
                  <a:lnTo>
                    <a:pt x="274" y="445"/>
                  </a:lnTo>
                  <a:lnTo>
                    <a:pt x="266" y="431"/>
                  </a:lnTo>
                  <a:lnTo>
                    <a:pt x="260" y="416"/>
                  </a:lnTo>
                  <a:lnTo>
                    <a:pt x="260" y="416"/>
                  </a:lnTo>
                  <a:lnTo>
                    <a:pt x="249" y="430"/>
                  </a:lnTo>
                  <a:lnTo>
                    <a:pt x="236" y="444"/>
                  </a:lnTo>
                  <a:lnTo>
                    <a:pt x="223" y="456"/>
                  </a:lnTo>
                  <a:lnTo>
                    <a:pt x="209" y="466"/>
                  </a:lnTo>
                  <a:lnTo>
                    <a:pt x="193" y="475"/>
                  </a:lnTo>
                  <a:lnTo>
                    <a:pt x="176" y="481"/>
                  </a:lnTo>
                  <a:lnTo>
                    <a:pt x="157" y="485"/>
                  </a:lnTo>
                  <a:lnTo>
                    <a:pt x="136" y="486"/>
                  </a:lnTo>
                  <a:lnTo>
                    <a:pt x="136" y="486"/>
                  </a:lnTo>
                  <a:lnTo>
                    <a:pt x="119" y="485"/>
                  </a:lnTo>
                  <a:lnTo>
                    <a:pt x="102" y="483"/>
                  </a:lnTo>
                  <a:lnTo>
                    <a:pt x="88" y="480"/>
                  </a:lnTo>
                  <a:lnTo>
                    <a:pt x="74" y="475"/>
                  </a:lnTo>
                  <a:lnTo>
                    <a:pt x="62" y="468"/>
                  </a:lnTo>
                  <a:lnTo>
                    <a:pt x="50" y="462"/>
                  </a:lnTo>
                  <a:lnTo>
                    <a:pt x="40" y="455"/>
                  </a:lnTo>
                  <a:lnTo>
                    <a:pt x="32" y="446"/>
                  </a:lnTo>
                  <a:lnTo>
                    <a:pt x="24" y="437"/>
                  </a:lnTo>
                  <a:lnTo>
                    <a:pt x="17" y="427"/>
                  </a:lnTo>
                  <a:lnTo>
                    <a:pt x="12" y="416"/>
                  </a:lnTo>
                  <a:lnTo>
                    <a:pt x="7" y="406"/>
                  </a:lnTo>
                  <a:lnTo>
                    <a:pt x="4" y="395"/>
                  </a:lnTo>
                  <a:lnTo>
                    <a:pt x="2" y="384"/>
                  </a:lnTo>
                  <a:lnTo>
                    <a:pt x="0" y="372"/>
                  </a:lnTo>
                  <a:lnTo>
                    <a:pt x="0" y="360"/>
                  </a:lnTo>
                  <a:lnTo>
                    <a:pt x="0" y="360"/>
                  </a:lnTo>
                  <a:lnTo>
                    <a:pt x="1" y="346"/>
                  </a:lnTo>
                  <a:lnTo>
                    <a:pt x="2" y="332"/>
                  </a:lnTo>
                  <a:lnTo>
                    <a:pt x="6" y="318"/>
                  </a:lnTo>
                  <a:lnTo>
                    <a:pt x="9" y="307"/>
                  </a:lnTo>
                  <a:lnTo>
                    <a:pt x="16" y="296"/>
                  </a:lnTo>
                  <a:lnTo>
                    <a:pt x="22" y="286"/>
                  </a:lnTo>
                  <a:lnTo>
                    <a:pt x="29" y="276"/>
                  </a:lnTo>
                  <a:lnTo>
                    <a:pt x="38" y="267"/>
                  </a:lnTo>
                  <a:lnTo>
                    <a:pt x="48" y="260"/>
                  </a:lnTo>
                  <a:lnTo>
                    <a:pt x="58" y="253"/>
                  </a:lnTo>
                  <a:lnTo>
                    <a:pt x="70" y="246"/>
                  </a:lnTo>
                  <a:lnTo>
                    <a:pt x="83" y="240"/>
                  </a:lnTo>
                  <a:lnTo>
                    <a:pt x="96" y="235"/>
                  </a:lnTo>
                  <a:lnTo>
                    <a:pt x="110" y="230"/>
                  </a:lnTo>
                  <a:lnTo>
                    <a:pt x="141" y="222"/>
                  </a:lnTo>
                  <a:lnTo>
                    <a:pt x="141" y="222"/>
                  </a:lnTo>
                  <a:lnTo>
                    <a:pt x="177" y="213"/>
                  </a:lnTo>
                  <a:lnTo>
                    <a:pt x="204" y="204"/>
                  </a:lnTo>
                  <a:lnTo>
                    <a:pt x="224" y="198"/>
                  </a:lnTo>
                  <a:lnTo>
                    <a:pt x="239" y="191"/>
                  </a:lnTo>
                  <a:lnTo>
                    <a:pt x="244" y="187"/>
                  </a:lnTo>
                  <a:lnTo>
                    <a:pt x="249" y="183"/>
                  </a:lnTo>
                  <a:lnTo>
                    <a:pt x="251" y="179"/>
                  </a:lnTo>
                  <a:lnTo>
                    <a:pt x="254" y="176"/>
                  </a:lnTo>
                  <a:lnTo>
                    <a:pt x="256" y="166"/>
                  </a:lnTo>
                  <a:lnTo>
                    <a:pt x="257" y="153"/>
                  </a:lnTo>
                  <a:lnTo>
                    <a:pt x="257" y="153"/>
                  </a:lnTo>
                  <a:lnTo>
                    <a:pt x="256" y="145"/>
                  </a:lnTo>
                  <a:lnTo>
                    <a:pt x="255" y="137"/>
                  </a:lnTo>
                  <a:lnTo>
                    <a:pt x="254" y="129"/>
                  </a:lnTo>
                  <a:lnTo>
                    <a:pt x="251" y="121"/>
                  </a:lnTo>
                  <a:lnTo>
                    <a:pt x="248" y="114"/>
                  </a:lnTo>
                  <a:lnTo>
                    <a:pt x="244" y="107"/>
                  </a:lnTo>
                  <a:lnTo>
                    <a:pt x="239" y="101"/>
                  </a:lnTo>
                  <a:lnTo>
                    <a:pt x="233" y="95"/>
                  </a:lnTo>
                  <a:lnTo>
                    <a:pt x="226" y="90"/>
                  </a:lnTo>
                  <a:lnTo>
                    <a:pt x="220" y="85"/>
                  </a:lnTo>
                  <a:lnTo>
                    <a:pt x="212" y="80"/>
                  </a:lnTo>
                  <a:lnTo>
                    <a:pt x="204" y="78"/>
                  </a:lnTo>
                  <a:lnTo>
                    <a:pt x="195" y="74"/>
                  </a:lnTo>
                  <a:lnTo>
                    <a:pt x="186" y="73"/>
                  </a:lnTo>
                  <a:lnTo>
                    <a:pt x="176" y="71"/>
                  </a:lnTo>
                  <a:lnTo>
                    <a:pt x="166" y="70"/>
                  </a:lnTo>
                  <a:lnTo>
                    <a:pt x="166" y="70"/>
                  </a:lnTo>
                  <a:lnTo>
                    <a:pt x="148" y="71"/>
                  </a:lnTo>
                  <a:lnTo>
                    <a:pt x="132" y="75"/>
                  </a:lnTo>
                  <a:lnTo>
                    <a:pt x="115" y="80"/>
                  </a:lnTo>
                  <a:lnTo>
                    <a:pt x="99" y="86"/>
                  </a:lnTo>
                  <a:lnTo>
                    <a:pt x="84" y="95"/>
                  </a:lnTo>
                  <a:lnTo>
                    <a:pt x="70" y="104"/>
                  </a:lnTo>
                  <a:lnTo>
                    <a:pt x="59" y="114"/>
                  </a:lnTo>
                  <a:lnTo>
                    <a:pt x="52" y="124"/>
                  </a:lnTo>
                  <a:lnTo>
                    <a:pt x="44" y="124"/>
                  </a:lnTo>
                  <a:lnTo>
                    <a:pt x="32" y="67"/>
                  </a:lnTo>
                  <a:close/>
                  <a:moveTo>
                    <a:pt x="259" y="225"/>
                  </a:moveTo>
                  <a:lnTo>
                    <a:pt x="259" y="225"/>
                  </a:lnTo>
                  <a:lnTo>
                    <a:pt x="249" y="230"/>
                  </a:lnTo>
                  <a:lnTo>
                    <a:pt x="238" y="235"/>
                  </a:lnTo>
                  <a:lnTo>
                    <a:pt x="217" y="244"/>
                  </a:lnTo>
                  <a:lnTo>
                    <a:pt x="195" y="251"/>
                  </a:lnTo>
                  <a:lnTo>
                    <a:pt x="186" y="256"/>
                  </a:lnTo>
                  <a:lnTo>
                    <a:pt x="176" y="261"/>
                  </a:lnTo>
                  <a:lnTo>
                    <a:pt x="167" y="267"/>
                  </a:lnTo>
                  <a:lnTo>
                    <a:pt x="158" y="275"/>
                  </a:lnTo>
                  <a:lnTo>
                    <a:pt x="151" y="282"/>
                  </a:lnTo>
                  <a:lnTo>
                    <a:pt x="145" y="292"/>
                  </a:lnTo>
                  <a:lnTo>
                    <a:pt x="140" y="303"/>
                  </a:lnTo>
                  <a:lnTo>
                    <a:pt x="136" y="316"/>
                  </a:lnTo>
                  <a:lnTo>
                    <a:pt x="133" y="331"/>
                  </a:lnTo>
                  <a:lnTo>
                    <a:pt x="133" y="347"/>
                  </a:lnTo>
                  <a:lnTo>
                    <a:pt x="133" y="347"/>
                  </a:lnTo>
                  <a:lnTo>
                    <a:pt x="133" y="364"/>
                  </a:lnTo>
                  <a:lnTo>
                    <a:pt x="137" y="378"/>
                  </a:lnTo>
                  <a:lnTo>
                    <a:pt x="141" y="390"/>
                  </a:lnTo>
                  <a:lnTo>
                    <a:pt x="148" y="401"/>
                  </a:lnTo>
                  <a:lnTo>
                    <a:pt x="156" y="409"/>
                  </a:lnTo>
                  <a:lnTo>
                    <a:pt x="164" y="415"/>
                  </a:lnTo>
                  <a:lnTo>
                    <a:pt x="176" y="419"/>
                  </a:lnTo>
                  <a:lnTo>
                    <a:pt x="188" y="420"/>
                  </a:lnTo>
                  <a:lnTo>
                    <a:pt x="188" y="420"/>
                  </a:lnTo>
                  <a:lnTo>
                    <a:pt x="195" y="420"/>
                  </a:lnTo>
                  <a:lnTo>
                    <a:pt x="203" y="419"/>
                  </a:lnTo>
                  <a:lnTo>
                    <a:pt x="209" y="416"/>
                  </a:lnTo>
                  <a:lnTo>
                    <a:pt x="217" y="414"/>
                  </a:lnTo>
                  <a:lnTo>
                    <a:pt x="223" y="410"/>
                  </a:lnTo>
                  <a:lnTo>
                    <a:pt x="228" y="406"/>
                  </a:lnTo>
                  <a:lnTo>
                    <a:pt x="234" y="401"/>
                  </a:lnTo>
                  <a:lnTo>
                    <a:pt x="239" y="396"/>
                  </a:lnTo>
                  <a:lnTo>
                    <a:pt x="243" y="389"/>
                  </a:lnTo>
                  <a:lnTo>
                    <a:pt x="246" y="383"/>
                  </a:lnTo>
                  <a:lnTo>
                    <a:pt x="250" y="375"/>
                  </a:lnTo>
                  <a:lnTo>
                    <a:pt x="253" y="367"/>
                  </a:lnTo>
                  <a:lnTo>
                    <a:pt x="256" y="347"/>
                  </a:lnTo>
                  <a:lnTo>
                    <a:pt x="257" y="326"/>
                  </a:lnTo>
                  <a:lnTo>
                    <a:pt x="257" y="326"/>
                  </a:lnTo>
                  <a:lnTo>
                    <a:pt x="259" y="263"/>
                  </a:lnTo>
                  <a:lnTo>
                    <a:pt x="259" y="225"/>
                  </a:lnTo>
                  <a:lnTo>
                    <a:pt x="259" y="225"/>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23"/>
            <p:cNvSpPr>
              <a:spLocks/>
            </p:cNvSpPr>
            <p:nvPr/>
          </p:nvSpPr>
          <p:spPr bwMode="auto">
            <a:xfrm>
              <a:off x="6170613" y="374650"/>
              <a:ext cx="555625" cy="376238"/>
            </a:xfrm>
            <a:custGeom>
              <a:avLst/>
              <a:gdLst>
                <a:gd name="T0" fmla="*/ 135 w 700"/>
                <a:gd name="T1" fmla="*/ 83 h 473"/>
                <a:gd name="T2" fmla="*/ 181 w 700"/>
                <a:gd name="T3" fmla="*/ 34 h 473"/>
                <a:gd name="T4" fmla="*/ 237 w 700"/>
                <a:gd name="T5" fmla="*/ 5 h 473"/>
                <a:gd name="T6" fmla="*/ 269 w 700"/>
                <a:gd name="T7" fmla="*/ 0 h 473"/>
                <a:gd name="T8" fmla="*/ 290 w 700"/>
                <a:gd name="T9" fmla="*/ 0 h 473"/>
                <a:gd name="T10" fmla="*/ 320 w 700"/>
                <a:gd name="T11" fmla="*/ 6 h 473"/>
                <a:gd name="T12" fmla="*/ 346 w 700"/>
                <a:gd name="T13" fmla="*/ 17 h 473"/>
                <a:gd name="T14" fmla="*/ 368 w 700"/>
                <a:gd name="T15" fmla="*/ 36 h 473"/>
                <a:gd name="T16" fmla="*/ 402 w 700"/>
                <a:gd name="T17" fmla="*/ 90 h 473"/>
                <a:gd name="T18" fmla="*/ 433 w 700"/>
                <a:gd name="T19" fmla="*/ 52 h 473"/>
                <a:gd name="T20" fmla="*/ 489 w 700"/>
                <a:gd name="T21" fmla="*/ 12 h 473"/>
                <a:gd name="T22" fmla="*/ 540 w 700"/>
                <a:gd name="T23" fmla="*/ 0 h 473"/>
                <a:gd name="T24" fmla="*/ 567 w 700"/>
                <a:gd name="T25" fmla="*/ 0 h 473"/>
                <a:gd name="T26" fmla="*/ 613 w 700"/>
                <a:gd name="T27" fmla="*/ 9 h 473"/>
                <a:gd name="T28" fmla="*/ 650 w 700"/>
                <a:gd name="T29" fmla="*/ 32 h 473"/>
                <a:gd name="T30" fmla="*/ 676 w 700"/>
                <a:gd name="T31" fmla="*/ 65 h 473"/>
                <a:gd name="T32" fmla="*/ 693 w 700"/>
                <a:gd name="T33" fmla="*/ 114 h 473"/>
                <a:gd name="T34" fmla="*/ 698 w 700"/>
                <a:gd name="T35" fmla="*/ 174 h 473"/>
                <a:gd name="T36" fmla="*/ 696 w 700"/>
                <a:gd name="T37" fmla="*/ 260 h 473"/>
                <a:gd name="T38" fmla="*/ 695 w 700"/>
                <a:gd name="T39" fmla="*/ 334 h 473"/>
                <a:gd name="T40" fmla="*/ 700 w 700"/>
                <a:gd name="T41" fmla="*/ 473 h 473"/>
                <a:gd name="T42" fmla="*/ 667 w 700"/>
                <a:gd name="T43" fmla="*/ 470 h 473"/>
                <a:gd name="T44" fmla="*/ 588 w 700"/>
                <a:gd name="T45" fmla="*/ 470 h 473"/>
                <a:gd name="T46" fmla="*/ 556 w 700"/>
                <a:gd name="T47" fmla="*/ 473 h 473"/>
                <a:gd name="T48" fmla="*/ 564 w 700"/>
                <a:gd name="T49" fmla="*/ 353 h 473"/>
                <a:gd name="T50" fmla="*/ 567 w 700"/>
                <a:gd name="T51" fmla="*/ 199 h 473"/>
                <a:gd name="T52" fmla="*/ 562 w 700"/>
                <a:gd name="T53" fmla="*/ 148 h 473"/>
                <a:gd name="T54" fmla="*/ 551 w 700"/>
                <a:gd name="T55" fmla="*/ 120 h 473"/>
                <a:gd name="T56" fmla="*/ 535 w 700"/>
                <a:gd name="T57" fmla="*/ 99 h 473"/>
                <a:gd name="T58" fmla="*/ 515 w 700"/>
                <a:gd name="T59" fmla="*/ 88 h 473"/>
                <a:gd name="T60" fmla="*/ 489 w 700"/>
                <a:gd name="T61" fmla="*/ 83 h 473"/>
                <a:gd name="T62" fmla="*/ 468 w 700"/>
                <a:gd name="T63" fmla="*/ 86 h 473"/>
                <a:gd name="T64" fmla="*/ 444 w 700"/>
                <a:gd name="T65" fmla="*/ 100 h 473"/>
                <a:gd name="T66" fmla="*/ 428 w 700"/>
                <a:gd name="T67" fmla="*/ 121 h 473"/>
                <a:gd name="T68" fmla="*/ 417 w 700"/>
                <a:gd name="T69" fmla="*/ 156 h 473"/>
                <a:gd name="T70" fmla="*/ 413 w 700"/>
                <a:gd name="T71" fmla="*/ 261 h 473"/>
                <a:gd name="T72" fmla="*/ 414 w 700"/>
                <a:gd name="T73" fmla="*/ 372 h 473"/>
                <a:gd name="T74" fmla="*/ 421 w 700"/>
                <a:gd name="T75" fmla="*/ 473 h 473"/>
                <a:gd name="T76" fmla="*/ 350 w 700"/>
                <a:gd name="T77" fmla="*/ 468 h 473"/>
                <a:gd name="T78" fmla="*/ 309 w 700"/>
                <a:gd name="T79" fmla="*/ 470 h 473"/>
                <a:gd name="T80" fmla="*/ 282 w 700"/>
                <a:gd name="T81" fmla="*/ 423 h 473"/>
                <a:gd name="T82" fmla="*/ 285 w 700"/>
                <a:gd name="T83" fmla="*/ 261 h 473"/>
                <a:gd name="T84" fmla="*/ 284 w 700"/>
                <a:gd name="T85" fmla="*/ 176 h 473"/>
                <a:gd name="T86" fmla="*/ 274 w 700"/>
                <a:gd name="T87" fmla="*/ 122 h 473"/>
                <a:gd name="T88" fmla="*/ 262 w 700"/>
                <a:gd name="T89" fmla="*/ 101 h 473"/>
                <a:gd name="T90" fmla="*/ 243 w 700"/>
                <a:gd name="T91" fmla="*/ 88 h 473"/>
                <a:gd name="T92" fmla="*/ 218 w 700"/>
                <a:gd name="T93" fmla="*/ 83 h 473"/>
                <a:gd name="T94" fmla="*/ 199 w 700"/>
                <a:gd name="T95" fmla="*/ 85 h 473"/>
                <a:gd name="T96" fmla="*/ 174 w 700"/>
                <a:gd name="T97" fmla="*/ 98 h 473"/>
                <a:gd name="T98" fmla="*/ 156 w 700"/>
                <a:gd name="T99" fmla="*/ 120 h 473"/>
                <a:gd name="T100" fmla="*/ 144 w 700"/>
                <a:gd name="T101" fmla="*/ 152 h 473"/>
                <a:gd name="T102" fmla="*/ 137 w 700"/>
                <a:gd name="T103" fmla="*/ 192 h 473"/>
                <a:gd name="T104" fmla="*/ 135 w 700"/>
                <a:gd name="T105" fmla="*/ 261 h 473"/>
                <a:gd name="T106" fmla="*/ 140 w 700"/>
                <a:gd name="T107" fmla="*/ 423 h 473"/>
                <a:gd name="T108" fmla="*/ 113 w 700"/>
                <a:gd name="T109" fmla="*/ 470 h 473"/>
                <a:gd name="T110" fmla="*/ 72 w 700"/>
                <a:gd name="T111" fmla="*/ 468 h 473"/>
                <a:gd name="T112" fmla="*/ 0 w 700"/>
                <a:gd name="T113" fmla="*/ 473 h 473"/>
                <a:gd name="T114" fmla="*/ 6 w 700"/>
                <a:gd name="T115" fmla="*/ 372 h 473"/>
                <a:gd name="T116" fmla="*/ 8 w 700"/>
                <a:gd name="T117" fmla="*/ 223 h 473"/>
                <a:gd name="T118" fmla="*/ 6 w 700"/>
                <a:gd name="T119" fmla="*/ 114 h 473"/>
                <a:gd name="T120" fmla="*/ 0 w 700"/>
                <a:gd name="T121" fmla="*/ 12 h 473"/>
                <a:gd name="T122" fmla="*/ 68 w 700"/>
                <a:gd name="T123" fmla="*/ 17 h 473"/>
                <a:gd name="T124" fmla="*/ 102 w 700"/>
                <a:gd name="T125" fmla="*/ 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3"/>
                  </a:moveTo>
                  <a:lnTo>
                    <a:pt x="135" y="83"/>
                  </a:lnTo>
                  <a:lnTo>
                    <a:pt x="135" y="83"/>
                  </a:lnTo>
                  <a:lnTo>
                    <a:pt x="150" y="65"/>
                  </a:lnTo>
                  <a:lnTo>
                    <a:pt x="165" y="48"/>
                  </a:lnTo>
                  <a:lnTo>
                    <a:pt x="181" y="34"/>
                  </a:lnTo>
                  <a:lnTo>
                    <a:pt x="199" y="22"/>
                  </a:lnTo>
                  <a:lnTo>
                    <a:pt x="217" y="12"/>
                  </a:lnTo>
                  <a:lnTo>
                    <a:pt x="237" y="5"/>
                  </a:lnTo>
                  <a:lnTo>
                    <a:pt x="247" y="2"/>
                  </a:lnTo>
                  <a:lnTo>
                    <a:pt x="258" y="1"/>
                  </a:lnTo>
                  <a:lnTo>
                    <a:pt x="269" y="0"/>
                  </a:lnTo>
                  <a:lnTo>
                    <a:pt x="279" y="0"/>
                  </a:lnTo>
                  <a:lnTo>
                    <a:pt x="279" y="0"/>
                  </a:lnTo>
                  <a:lnTo>
                    <a:pt x="290" y="0"/>
                  </a:lnTo>
                  <a:lnTo>
                    <a:pt x="300" y="1"/>
                  </a:lnTo>
                  <a:lnTo>
                    <a:pt x="310" y="2"/>
                  </a:lnTo>
                  <a:lnTo>
                    <a:pt x="320" y="6"/>
                  </a:lnTo>
                  <a:lnTo>
                    <a:pt x="329" y="8"/>
                  </a:lnTo>
                  <a:lnTo>
                    <a:pt x="337" y="12"/>
                  </a:lnTo>
                  <a:lnTo>
                    <a:pt x="346"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9" y="12"/>
                  </a:lnTo>
                  <a:lnTo>
                    <a:pt x="509" y="6"/>
                  </a:lnTo>
                  <a:lnTo>
                    <a:pt x="528" y="1"/>
                  </a:lnTo>
                  <a:lnTo>
                    <a:pt x="540" y="0"/>
                  </a:lnTo>
                  <a:lnTo>
                    <a:pt x="550" y="0"/>
                  </a:lnTo>
                  <a:lnTo>
                    <a:pt x="550" y="0"/>
                  </a:lnTo>
                  <a:lnTo>
                    <a:pt x="567" y="0"/>
                  </a:lnTo>
                  <a:lnTo>
                    <a:pt x="583" y="2"/>
                  </a:lnTo>
                  <a:lnTo>
                    <a:pt x="599" y="5"/>
                  </a:lnTo>
                  <a:lnTo>
                    <a:pt x="613" y="9"/>
                  </a:lnTo>
                  <a:lnTo>
                    <a:pt x="626" y="16"/>
                  </a:lnTo>
                  <a:lnTo>
                    <a:pt x="639" y="23"/>
                  </a:lnTo>
                  <a:lnTo>
                    <a:pt x="650" y="32"/>
                  </a:lnTo>
                  <a:lnTo>
                    <a:pt x="660" y="42"/>
                  </a:lnTo>
                  <a:lnTo>
                    <a:pt x="669" y="53"/>
                  </a:lnTo>
                  <a:lnTo>
                    <a:pt x="676" y="65"/>
                  </a:lnTo>
                  <a:lnTo>
                    <a:pt x="683" y="80"/>
                  </a:lnTo>
                  <a:lnTo>
                    <a:pt x="688" y="96"/>
                  </a:lnTo>
                  <a:lnTo>
                    <a:pt x="693" y="114"/>
                  </a:lnTo>
                  <a:lnTo>
                    <a:pt x="696" y="132"/>
                  </a:lnTo>
                  <a:lnTo>
                    <a:pt x="698" y="152"/>
                  </a:lnTo>
                  <a:lnTo>
                    <a:pt x="698" y="174"/>
                  </a:lnTo>
                  <a:lnTo>
                    <a:pt x="698" y="174"/>
                  </a:lnTo>
                  <a:lnTo>
                    <a:pt x="698" y="220"/>
                  </a:lnTo>
                  <a:lnTo>
                    <a:pt x="696" y="260"/>
                  </a:lnTo>
                  <a:lnTo>
                    <a:pt x="695" y="298"/>
                  </a:lnTo>
                  <a:lnTo>
                    <a:pt x="695" y="334"/>
                  </a:lnTo>
                  <a:lnTo>
                    <a:pt x="695" y="334"/>
                  </a:lnTo>
                  <a:lnTo>
                    <a:pt x="695" y="367"/>
                  </a:lnTo>
                  <a:lnTo>
                    <a:pt x="696" y="401"/>
                  </a:lnTo>
                  <a:lnTo>
                    <a:pt x="700" y="473"/>
                  </a:lnTo>
                  <a:lnTo>
                    <a:pt x="700" y="473"/>
                  </a:lnTo>
                  <a:lnTo>
                    <a:pt x="685" y="471"/>
                  </a:lnTo>
                  <a:lnTo>
                    <a:pt x="667" y="470"/>
                  </a:lnTo>
                  <a:lnTo>
                    <a:pt x="628" y="468"/>
                  </a:lnTo>
                  <a:lnTo>
                    <a:pt x="628" y="468"/>
                  </a:lnTo>
                  <a:lnTo>
                    <a:pt x="588" y="470"/>
                  </a:lnTo>
                  <a:lnTo>
                    <a:pt x="571" y="471"/>
                  </a:lnTo>
                  <a:lnTo>
                    <a:pt x="556" y="473"/>
                  </a:lnTo>
                  <a:lnTo>
                    <a:pt x="556" y="473"/>
                  </a:lnTo>
                  <a:lnTo>
                    <a:pt x="559" y="446"/>
                  </a:lnTo>
                  <a:lnTo>
                    <a:pt x="562" y="418"/>
                  </a:lnTo>
                  <a:lnTo>
                    <a:pt x="564" y="353"/>
                  </a:lnTo>
                  <a:lnTo>
                    <a:pt x="567" y="280"/>
                  </a:lnTo>
                  <a:lnTo>
                    <a:pt x="567" y="199"/>
                  </a:lnTo>
                  <a:lnTo>
                    <a:pt x="567" y="199"/>
                  </a:lnTo>
                  <a:lnTo>
                    <a:pt x="566" y="172"/>
                  </a:lnTo>
                  <a:lnTo>
                    <a:pt x="563" y="160"/>
                  </a:lnTo>
                  <a:lnTo>
                    <a:pt x="562" y="148"/>
                  </a:lnTo>
                  <a:lnTo>
                    <a:pt x="558" y="137"/>
                  </a:lnTo>
                  <a:lnTo>
                    <a:pt x="554" y="127"/>
                  </a:lnTo>
                  <a:lnTo>
                    <a:pt x="551" y="120"/>
                  </a:lnTo>
                  <a:lnTo>
                    <a:pt x="546" y="111"/>
                  </a:lnTo>
                  <a:lnTo>
                    <a:pt x="541" y="105"/>
                  </a:lnTo>
                  <a:lnTo>
                    <a:pt x="535" y="99"/>
                  </a:lnTo>
                  <a:lnTo>
                    <a:pt x="528" y="94"/>
                  </a:lnTo>
                  <a:lnTo>
                    <a:pt x="522" y="90"/>
                  </a:lnTo>
                  <a:lnTo>
                    <a:pt x="515" y="88"/>
                  </a:lnTo>
                  <a:lnTo>
                    <a:pt x="506" y="85"/>
                  </a:lnTo>
                  <a:lnTo>
                    <a:pt x="497" y="84"/>
                  </a:lnTo>
                  <a:lnTo>
                    <a:pt x="489" y="83"/>
                  </a:lnTo>
                  <a:lnTo>
                    <a:pt x="489" y="83"/>
                  </a:lnTo>
                  <a:lnTo>
                    <a:pt x="478" y="84"/>
                  </a:lnTo>
                  <a:lnTo>
                    <a:pt x="468" y="86"/>
                  </a:lnTo>
                  <a:lnTo>
                    <a:pt x="459" y="89"/>
                  </a:lnTo>
                  <a:lnTo>
                    <a:pt x="450" y="94"/>
                  </a:lnTo>
                  <a:lnTo>
                    <a:pt x="444" y="100"/>
                  </a:lnTo>
                  <a:lnTo>
                    <a:pt x="438" y="106"/>
                  </a:lnTo>
                  <a:lnTo>
                    <a:pt x="432" y="112"/>
                  </a:lnTo>
                  <a:lnTo>
                    <a:pt x="428" y="121"/>
                  </a:lnTo>
                  <a:lnTo>
                    <a:pt x="424" y="130"/>
                  </a:lnTo>
                  <a:lnTo>
                    <a:pt x="421" y="138"/>
                  </a:lnTo>
                  <a:lnTo>
                    <a:pt x="417" y="156"/>
                  </a:lnTo>
                  <a:lnTo>
                    <a:pt x="414" y="174"/>
                  </a:lnTo>
                  <a:lnTo>
                    <a:pt x="413" y="193"/>
                  </a:lnTo>
                  <a:lnTo>
                    <a:pt x="413" y="261"/>
                  </a:lnTo>
                  <a:lnTo>
                    <a:pt x="413" y="261"/>
                  </a:lnTo>
                  <a:lnTo>
                    <a:pt x="413" y="318"/>
                  </a:lnTo>
                  <a:lnTo>
                    <a:pt x="414" y="372"/>
                  </a:lnTo>
                  <a:lnTo>
                    <a:pt x="417" y="423"/>
                  </a:lnTo>
                  <a:lnTo>
                    <a:pt x="421" y="473"/>
                  </a:lnTo>
                  <a:lnTo>
                    <a:pt x="421" y="473"/>
                  </a:lnTo>
                  <a:lnTo>
                    <a:pt x="390" y="470"/>
                  </a:lnTo>
                  <a:lnTo>
                    <a:pt x="371" y="468"/>
                  </a:lnTo>
                  <a:lnTo>
                    <a:pt x="350" y="468"/>
                  </a:lnTo>
                  <a:lnTo>
                    <a:pt x="350" y="468"/>
                  </a:lnTo>
                  <a:lnTo>
                    <a:pt x="328" y="468"/>
                  </a:lnTo>
                  <a:lnTo>
                    <a:pt x="309" y="470"/>
                  </a:lnTo>
                  <a:lnTo>
                    <a:pt x="278" y="473"/>
                  </a:lnTo>
                  <a:lnTo>
                    <a:pt x="278" y="473"/>
                  </a:lnTo>
                  <a:lnTo>
                    <a:pt x="282" y="423"/>
                  </a:lnTo>
                  <a:lnTo>
                    <a:pt x="284" y="372"/>
                  </a:lnTo>
                  <a:lnTo>
                    <a:pt x="285" y="318"/>
                  </a:lnTo>
                  <a:lnTo>
                    <a:pt x="285" y="261"/>
                  </a:lnTo>
                  <a:lnTo>
                    <a:pt x="285" y="203"/>
                  </a:lnTo>
                  <a:lnTo>
                    <a:pt x="285" y="203"/>
                  </a:lnTo>
                  <a:lnTo>
                    <a:pt x="284" y="176"/>
                  </a:lnTo>
                  <a:lnTo>
                    <a:pt x="282" y="152"/>
                  </a:lnTo>
                  <a:lnTo>
                    <a:pt x="278" y="132"/>
                  </a:lnTo>
                  <a:lnTo>
                    <a:pt x="274" y="122"/>
                  </a:lnTo>
                  <a:lnTo>
                    <a:pt x="270" y="115"/>
                  </a:lnTo>
                  <a:lnTo>
                    <a:pt x="267" y="107"/>
                  </a:lnTo>
                  <a:lnTo>
                    <a:pt x="262" y="101"/>
                  </a:lnTo>
                  <a:lnTo>
                    <a:pt x="257" y="95"/>
                  </a:lnTo>
                  <a:lnTo>
                    <a:pt x="251" y="91"/>
                  </a:lnTo>
                  <a:lnTo>
                    <a:pt x="243" y="88"/>
                  </a:lnTo>
                  <a:lnTo>
                    <a:pt x="236" y="85"/>
                  </a:lnTo>
                  <a:lnTo>
                    <a:pt x="228" y="84"/>
                  </a:lnTo>
                  <a:lnTo>
                    <a:pt x="218" y="83"/>
                  </a:lnTo>
                  <a:lnTo>
                    <a:pt x="218" y="83"/>
                  </a:lnTo>
                  <a:lnTo>
                    <a:pt x="208" y="84"/>
                  </a:lnTo>
                  <a:lnTo>
                    <a:pt x="199" y="85"/>
                  </a:lnTo>
                  <a:lnTo>
                    <a:pt x="190" y="89"/>
                  </a:lnTo>
                  <a:lnTo>
                    <a:pt x="181" y="93"/>
                  </a:lnTo>
                  <a:lnTo>
                    <a:pt x="174" y="98"/>
                  </a:lnTo>
                  <a:lnTo>
                    <a:pt x="168" y="105"/>
                  </a:lnTo>
                  <a:lnTo>
                    <a:pt x="161" y="112"/>
                  </a:lnTo>
                  <a:lnTo>
                    <a:pt x="156" y="120"/>
                  </a:lnTo>
                  <a:lnTo>
                    <a:pt x="151" y="130"/>
                  </a:lnTo>
                  <a:lnTo>
                    <a:pt x="146" y="141"/>
                  </a:lnTo>
                  <a:lnTo>
                    <a:pt x="144" y="152"/>
                  </a:lnTo>
                  <a:lnTo>
                    <a:pt x="140" y="165"/>
                  </a:lnTo>
                  <a:lnTo>
                    <a:pt x="139" y="178"/>
                  </a:lnTo>
                  <a:lnTo>
                    <a:pt x="137" y="192"/>
                  </a:lnTo>
                  <a:lnTo>
                    <a:pt x="135" y="223"/>
                  </a:lnTo>
                  <a:lnTo>
                    <a:pt x="135" y="261"/>
                  </a:lnTo>
                  <a:lnTo>
                    <a:pt x="135" y="261"/>
                  </a:lnTo>
                  <a:lnTo>
                    <a:pt x="137" y="318"/>
                  </a:lnTo>
                  <a:lnTo>
                    <a:pt x="138" y="372"/>
                  </a:lnTo>
                  <a:lnTo>
                    <a:pt x="140" y="423"/>
                  </a:lnTo>
                  <a:lnTo>
                    <a:pt x="144" y="473"/>
                  </a:lnTo>
                  <a:lnTo>
                    <a:pt x="144" y="473"/>
                  </a:lnTo>
                  <a:lnTo>
                    <a:pt x="113" y="470"/>
                  </a:lnTo>
                  <a:lnTo>
                    <a:pt x="93" y="468"/>
                  </a:lnTo>
                  <a:lnTo>
                    <a:pt x="72" y="468"/>
                  </a:lnTo>
                  <a:lnTo>
                    <a:pt x="72" y="468"/>
                  </a:lnTo>
                  <a:lnTo>
                    <a:pt x="51" y="468"/>
                  </a:lnTo>
                  <a:lnTo>
                    <a:pt x="31" y="470"/>
                  </a:lnTo>
                  <a:lnTo>
                    <a:pt x="0" y="473"/>
                  </a:lnTo>
                  <a:lnTo>
                    <a:pt x="0" y="473"/>
                  </a:lnTo>
                  <a:lnTo>
                    <a:pt x="4" y="423"/>
                  </a:lnTo>
                  <a:lnTo>
                    <a:pt x="6" y="372"/>
                  </a:lnTo>
                  <a:lnTo>
                    <a:pt x="8" y="318"/>
                  </a:lnTo>
                  <a:lnTo>
                    <a:pt x="8" y="261"/>
                  </a:lnTo>
                  <a:lnTo>
                    <a:pt x="8" y="223"/>
                  </a:lnTo>
                  <a:lnTo>
                    <a:pt x="8" y="223"/>
                  </a:lnTo>
                  <a:lnTo>
                    <a:pt x="8" y="167"/>
                  </a:lnTo>
                  <a:lnTo>
                    <a:pt x="6" y="114"/>
                  </a:lnTo>
                  <a:lnTo>
                    <a:pt x="4" y="62"/>
                  </a:lnTo>
                  <a:lnTo>
                    <a:pt x="0" y="12"/>
                  </a:lnTo>
                  <a:lnTo>
                    <a:pt x="0" y="12"/>
                  </a:lnTo>
                  <a:lnTo>
                    <a:pt x="35" y="14"/>
                  </a:lnTo>
                  <a:lnTo>
                    <a:pt x="51" y="16"/>
                  </a:lnTo>
                  <a:lnTo>
                    <a:pt x="68" y="17"/>
                  </a:lnTo>
                  <a:lnTo>
                    <a:pt x="68" y="17"/>
                  </a:lnTo>
                  <a:lnTo>
                    <a:pt x="86" y="16"/>
                  </a:lnTo>
                  <a:lnTo>
                    <a:pt x="102" y="14"/>
                  </a:lnTo>
                  <a:lnTo>
                    <a:pt x="138" y="12"/>
                  </a:lnTo>
                  <a:lnTo>
                    <a:pt x="134" y="83"/>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24"/>
            <p:cNvSpPr>
              <a:spLocks/>
            </p:cNvSpPr>
            <p:nvPr/>
          </p:nvSpPr>
          <p:spPr bwMode="auto">
            <a:xfrm>
              <a:off x="3519488" y="808038"/>
              <a:ext cx="3214688" cy="420688"/>
            </a:xfrm>
            <a:custGeom>
              <a:avLst/>
              <a:gdLst>
                <a:gd name="T0" fmla="*/ 3976 w 4051"/>
                <a:gd name="T1" fmla="*/ 24 h 530"/>
                <a:gd name="T2" fmla="*/ 3892 w 4051"/>
                <a:gd name="T3" fmla="*/ 73 h 530"/>
                <a:gd name="T4" fmla="*/ 3689 w 4051"/>
                <a:gd name="T5" fmla="*/ 154 h 530"/>
                <a:gd name="T6" fmla="*/ 3477 w 4051"/>
                <a:gd name="T7" fmla="*/ 202 h 530"/>
                <a:gd name="T8" fmla="*/ 3257 w 4051"/>
                <a:gd name="T9" fmla="*/ 230 h 530"/>
                <a:gd name="T10" fmla="*/ 2962 w 4051"/>
                <a:gd name="T11" fmla="*/ 237 h 530"/>
                <a:gd name="T12" fmla="*/ 2741 w 4051"/>
                <a:gd name="T13" fmla="*/ 226 h 530"/>
                <a:gd name="T14" fmla="*/ 2446 w 4051"/>
                <a:gd name="T15" fmla="*/ 193 h 530"/>
                <a:gd name="T16" fmla="*/ 2223 w 4051"/>
                <a:gd name="T17" fmla="*/ 158 h 530"/>
                <a:gd name="T18" fmla="*/ 1712 w 4051"/>
                <a:gd name="T19" fmla="*/ 51 h 530"/>
                <a:gd name="T20" fmla="*/ 1838 w 4051"/>
                <a:gd name="T21" fmla="*/ 155 h 530"/>
                <a:gd name="T22" fmla="*/ 2130 w 4051"/>
                <a:gd name="T23" fmla="*/ 241 h 530"/>
                <a:gd name="T24" fmla="*/ 2353 w 4051"/>
                <a:gd name="T25" fmla="*/ 291 h 530"/>
                <a:gd name="T26" fmla="*/ 2656 w 4051"/>
                <a:gd name="T27" fmla="*/ 338 h 530"/>
                <a:gd name="T28" fmla="*/ 2884 w 4051"/>
                <a:gd name="T29" fmla="*/ 356 h 530"/>
                <a:gd name="T30" fmla="*/ 3140 w 4051"/>
                <a:gd name="T31" fmla="*/ 355 h 530"/>
                <a:gd name="T32" fmla="*/ 3396 w 4051"/>
                <a:gd name="T33" fmla="*/ 326 h 530"/>
                <a:gd name="T34" fmla="*/ 3272 w 4051"/>
                <a:gd name="T35" fmla="*/ 371 h 530"/>
                <a:gd name="T36" fmla="*/ 3113 w 4051"/>
                <a:gd name="T37" fmla="*/ 405 h 530"/>
                <a:gd name="T38" fmla="*/ 2882 w 4051"/>
                <a:gd name="T39" fmla="*/ 422 h 530"/>
                <a:gd name="T40" fmla="*/ 2713 w 4051"/>
                <a:gd name="T41" fmla="*/ 418 h 530"/>
                <a:gd name="T42" fmla="*/ 2487 w 4051"/>
                <a:gd name="T43" fmla="*/ 395 h 530"/>
                <a:gd name="T44" fmla="*/ 2305 w 4051"/>
                <a:gd name="T45" fmla="*/ 362 h 530"/>
                <a:gd name="T46" fmla="*/ 2094 w 4051"/>
                <a:gd name="T47" fmla="*/ 315 h 530"/>
                <a:gd name="T48" fmla="*/ 1792 w 4051"/>
                <a:gd name="T49" fmla="*/ 231 h 530"/>
                <a:gd name="T50" fmla="*/ 1453 w 4051"/>
                <a:gd name="T51" fmla="*/ 117 h 530"/>
                <a:gd name="T52" fmla="*/ 1276 w 4051"/>
                <a:gd name="T53" fmla="*/ 71 h 530"/>
                <a:gd name="T54" fmla="*/ 1033 w 4051"/>
                <a:gd name="T55" fmla="*/ 40 h 530"/>
                <a:gd name="T56" fmla="*/ 849 w 4051"/>
                <a:gd name="T57" fmla="*/ 40 h 530"/>
                <a:gd name="T58" fmla="*/ 605 w 4051"/>
                <a:gd name="T59" fmla="*/ 73 h 530"/>
                <a:gd name="T60" fmla="*/ 429 w 4051"/>
                <a:gd name="T61" fmla="*/ 124 h 530"/>
                <a:gd name="T62" fmla="*/ 204 w 4051"/>
                <a:gd name="T63" fmla="*/ 221 h 530"/>
                <a:gd name="T64" fmla="*/ 73 w 4051"/>
                <a:gd name="T65" fmla="*/ 300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20 w 4051"/>
                <a:gd name="T79" fmla="*/ 147 h 530"/>
                <a:gd name="T80" fmla="*/ 1252 w 4051"/>
                <a:gd name="T81" fmla="*/ 181 h 530"/>
                <a:gd name="T82" fmla="*/ 1421 w 4051"/>
                <a:gd name="T83" fmla="*/ 229 h 530"/>
                <a:gd name="T84" fmla="*/ 1758 w 4051"/>
                <a:gd name="T85" fmla="*/ 345 h 530"/>
                <a:gd name="T86" fmla="*/ 1946 w 4051"/>
                <a:gd name="T87" fmla="*/ 401 h 530"/>
                <a:gd name="T88" fmla="*/ 2195 w 4051"/>
                <a:gd name="T89" fmla="*/ 463 h 530"/>
                <a:gd name="T90" fmla="*/ 2432 w 4051"/>
                <a:gd name="T91" fmla="*/ 504 h 530"/>
                <a:gd name="T92" fmla="*/ 2657 w 4051"/>
                <a:gd name="T93" fmla="*/ 526 h 530"/>
                <a:gd name="T94" fmla="*/ 2827 w 4051"/>
                <a:gd name="T95" fmla="*/ 530 h 530"/>
                <a:gd name="T96" fmla="*/ 3071 w 4051"/>
                <a:gd name="T97" fmla="*/ 509 h 530"/>
                <a:gd name="T98" fmla="*/ 3250 w 4051"/>
                <a:gd name="T99" fmla="*/ 469 h 530"/>
                <a:gd name="T100" fmla="*/ 3369 w 4051"/>
                <a:gd name="T101" fmla="*/ 426 h 530"/>
                <a:gd name="T102" fmla="*/ 3478 w 4051"/>
                <a:gd name="T103" fmla="*/ 371 h 530"/>
                <a:gd name="T104" fmla="*/ 3572 w 4051"/>
                <a:gd name="T105" fmla="*/ 305 h 530"/>
                <a:gd name="T106" fmla="*/ 3684 w 4051"/>
                <a:gd name="T107" fmla="*/ 256 h 530"/>
                <a:gd name="T108" fmla="*/ 3851 w 4051"/>
                <a:gd name="T109" fmla="*/ 184 h 530"/>
                <a:gd name="T110" fmla="*/ 3966 w 4051"/>
                <a:gd name="T111" fmla="*/ 113 h 530"/>
                <a:gd name="T112" fmla="*/ 4012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2" y="0"/>
                  </a:moveTo>
                  <a:lnTo>
                    <a:pt x="4012" y="0"/>
                  </a:lnTo>
                  <a:lnTo>
                    <a:pt x="4002" y="6"/>
                  </a:lnTo>
                  <a:lnTo>
                    <a:pt x="3976" y="24"/>
                  </a:lnTo>
                  <a:lnTo>
                    <a:pt x="3938" y="49"/>
                  </a:lnTo>
                  <a:lnTo>
                    <a:pt x="3916" y="61"/>
                  </a:lnTo>
                  <a:lnTo>
                    <a:pt x="3892" y="73"/>
                  </a:lnTo>
                  <a:lnTo>
                    <a:pt x="3892" y="73"/>
                  </a:lnTo>
                  <a:lnTo>
                    <a:pt x="3842" y="97"/>
                  </a:lnTo>
                  <a:lnTo>
                    <a:pt x="3793" y="118"/>
                  </a:lnTo>
                  <a:lnTo>
                    <a:pt x="3741" y="137"/>
                  </a:lnTo>
                  <a:lnTo>
                    <a:pt x="3689" y="154"/>
                  </a:lnTo>
                  <a:lnTo>
                    <a:pt x="3637" y="169"/>
                  </a:lnTo>
                  <a:lnTo>
                    <a:pt x="3583" y="181"/>
                  </a:lnTo>
                  <a:lnTo>
                    <a:pt x="3530" y="193"/>
                  </a:lnTo>
                  <a:lnTo>
                    <a:pt x="3477" y="202"/>
                  </a:lnTo>
                  <a:lnTo>
                    <a:pt x="3477" y="202"/>
                  </a:lnTo>
                  <a:lnTo>
                    <a:pt x="3403" y="214"/>
                  </a:lnTo>
                  <a:lnTo>
                    <a:pt x="3330" y="222"/>
                  </a:lnTo>
                  <a:lnTo>
                    <a:pt x="3257" y="230"/>
                  </a:lnTo>
                  <a:lnTo>
                    <a:pt x="3184" y="235"/>
                  </a:lnTo>
                  <a:lnTo>
                    <a:pt x="3109" y="237"/>
                  </a:lnTo>
                  <a:lnTo>
                    <a:pt x="3036" y="238"/>
                  </a:lnTo>
                  <a:lnTo>
                    <a:pt x="2962" y="237"/>
                  </a:lnTo>
                  <a:lnTo>
                    <a:pt x="2889" y="235"/>
                  </a:lnTo>
                  <a:lnTo>
                    <a:pt x="2889" y="235"/>
                  </a:lnTo>
                  <a:lnTo>
                    <a:pt x="2814" y="231"/>
                  </a:lnTo>
                  <a:lnTo>
                    <a:pt x="2741" y="226"/>
                  </a:lnTo>
                  <a:lnTo>
                    <a:pt x="2667" y="219"/>
                  </a:lnTo>
                  <a:lnTo>
                    <a:pt x="2592" y="211"/>
                  </a:lnTo>
                  <a:lnTo>
                    <a:pt x="2519" y="202"/>
                  </a:lnTo>
                  <a:lnTo>
                    <a:pt x="2446" y="193"/>
                  </a:lnTo>
                  <a:lnTo>
                    <a:pt x="2371" y="183"/>
                  </a:lnTo>
                  <a:lnTo>
                    <a:pt x="2298" y="170"/>
                  </a:lnTo>
                  <a:lnTo>
                    <a:pt x="2298" y="170"/>
                  </a:lnTo>
                  <a:lnTo>
                    <a:pt x="2223" y="158"/>
                  </a:lnTo>
                  <a:lnTo>
                    <a:pt x="2148" y="143"/>
                  </a:lnTo>
                  <a:lnTo>
                    <a:pt x="1999" y="114"/>
                  </a:lnTo>
                  <a:lnTo>
                    <a:pt x="1853" y="82"/>
                  </a:lnTo>
                  <a:lnTo>
                    <a:pt x="1712" y="51"/>
                  </a:lnTo>
                  <a:lnTo>
                    <a:pt x="1696" y="104"/>
                  </a:lnTo>
                  <a:lnTo>
                    <a:pt x="1696" y="104"/>
                  </a:lnTo>
                  <a:lnTo>
                    <a:pt x="1766" y="131"/>
                  </a:lnTo>
                  <a:lnTo>
                    <a:pt x="1838" y="155"/>
                  </a:lnTo>
                  <a:lnTo>
                    <a:pt x="1910" y="179"/>
                  </a:lnTo>
                  <a:lnTo>
                    <a:pt x="1982" y="200"/>
                  </a:lnTo>
                  <a:lnTo>
                    <a:pt x="2055" y="221"/>
                  </a:lnTo>
                  <a:lnTo>
                    <a:pt x="2130" y="241"/>
                  </a:lnTo>
                  <a:lnTo>
                    <a:pt x="2203" y="258"/>
                  </a:lnTo>
                  <a:lnTo>
                    <a:pt x="2277" y="276"/>
                  </a:lnTo>
                  <a:lnTo>
                    <a:pt x="2277" y="276"/>
                  </a:lnTo>
                  <a:lnTo>
                    <a:pt x="2353" y="291"/>
                  </a:lnTo>
                  <a:lnTo>
                    <a:pt x="2427" y="305"/>
                  </a:lnTo>
                  <a:lnTo>
                    <a:pt x="2503" y="318"/>
                  </a:lnTo>
                  <a:lnTo>
                    <a:pt x="2579" y="329"/>
                  </a:lnTo>
                  <a:lnTo>
                    <a:pt x="2656" y="338"/>
                  </a:lnTo>
                  <a:lnTo>
                    <a:pt x="2731" y="345"/>
                  </a:lnTo>
                  <a:lnTo>
                    <a:pt x="2808" y="351"/>
                  </a:lnTo>
                  <a:lnTo>
                    <a:pt x="2884" y="356"/>
                  </a:lnTo>
                  <a:lnTo>
                    <a:pt x="2884" y="356"/>
                  </a:lnTo>
                  <a:lnTo>
                    <a:pt x="2948" y="358"/>
                  </a:lnTo>
                  <a:lnTo>
                    <a:pt x="3013" y="359"/>
                  </a:lnTo>
                  <a:lnTo>
                    <a:pt x="3076" y="358"/>
                  </a:lnTo>
                  <a:lnTo>
                    <a:pt x="3140" y="355"/>
                  </a:lnTo>
                  <a:lnTo>
                    <a:pt x="3205" y="351"/>
                  </a:lnTo>
                  <a:lnTo>
                    <a:pt x="3268" y="345"/>
                  </a:lnTo>
                  <a:lnTo>
                    <a:pt x="3333" y="336"/>
                  </a:lnTo>
                  <a:lnTo>
                    <a:pt x="3396" y="326"/>
                  </a:lnTo>
                  <a:lnTo>
                    <a:pt x="3396" y="326"/>
                  </a:lnTo>
                  <a:lnTo>
                    <a:pt x="3356" y="343"/>
                  </a:lnTo>
                  <a:lnTo>
                    <a:pt x="3315" y="358"/>
                  </a:lnTo>
                  <a:lnTo>
                    <a:pt x="3272" y="371"/>
                  </a:lnTo>
                  <a:lnTo>
                    <a:pt x="3226" y="382"/>
                  </a:lnTo>
                  <a:lnTo>
                    <a:pt x="3226" y="382"/>
                  </a:lnTo>
                  <a:lnTo>
                    <a:pt x="3170" y="395"/>
                  </a:lnTo>
                  <a:lnTo>
                    <a:pt x="3113" y="405"/>
                  </a:lnTo>
                  <a:lnTo>
                    <a:pt x="3056" y="412"/>
                  </a:lnTo>
                  <a:lnTo>
                    <a:pt x="2998" y="417"/>
                  </a:lnTo>
                  <a:lnTo>
                    <a:pt x="2941" y="421"/>
                  </a:lnTo>
                  <a:lnTo>
                    <a:pt x="2882" y="422"/>
                  </a:lnTo>
                  <a:lnTo>
                    <a:pt x="2825" y="422"/>
                  </a:lnTo>
                  <a:lnTo>
                    <a:pt x="2767" y="421"/>
                  </a:lnTo>
                  <a:lnTo>
                    <a:pt x="2767" y="421"/>
                  </a:lnTo>
                  <a:lnTo>
                    <a:pt x="2713" y="418"/>
                  </a:lnTo>
                  <a:lnTo>
                    <a:pt x="2658" y="415"/>
                  </a:lnTo>
                  <a:lnTo>
                    <a:pt x="2602" y="408"/>
                  </a:lnTo>
                  <a:lnTo>
                    <a:pt x="2545" y="402"/>
                  </a:lnTo>
                  <a:lnTo>
                    <a:pt x="2487" y="395"/>
                  </a:lnTo>
                  <a:lnTo>
                    <a:pt x="2427" y="385"/>
                  </a:lnTo>
                  <a:lnTo>
                    <a:pt x="2367" y="375"/>
                  </a:lnTo>
                  <a:lnTo>
                    <a:pt x="2305" y="362"/>
                  </a:lnTo>
                  <a:lnTo>
                    <a:pt x="2305" y="362"/>
                  </a:lnTo>
                  <a:lnTo>
                    <a:pt x="2254" y="353"/>
                  </a:lnTo>
                  <a:lnTo>
                    <a:pt x="2203" y="341"/>
                  </a:lnTo>
                  <a:lnTo>
                    <a:pt x="2149" y="329"/>
                  </a:lnTo>
                  <a:lnTo>
                    <a:pt x="2094" y="315"/>
                  </a:lnTo>
                  <a:lnTo>
                    <a:pt x="1977" y="284"/>
                  </a:lnTo>
                  <a:lnTo>
                    <a:pt x="1849" y="248"/>
                  </a:lnTo>
                  <a:lnTo>
                    <a:pt x="1849" y="248"/>
                  </a:lnTo>
                  <a:lnTo>
                    <a:pt x="1792" y="231"/>
                  </a:lnTo>
                  <a:lnTo>
                    <a:pt x="1735" y="211"/>
                  </a:lnTo>
                  <a:lnTo>
                    <a:pt x="1622" y="173"/>
                  </a:lnTo>
                  <a:lnTo>
                    <a:pt x="1510" y="134"/>
                  </a:lnTo>
                  <a:lnTo>
                    <a:pt x="1453" y="117"/>
                  </a:lnTo>
                  <a:lnTo>
                    <a:pt x="1395" y="100"/>
                  </a:lnTo>
                  <a:lnTo>
                    <a:pt x="1395" y="100"/>
                  </a:lnTo>
                  <a:lnTo>
                    <a:pt x="1336" y="85"/>
                  </a:lnTo>
                  <a:lnTo>
                    <a:pt x="1276" y="71"/>
                  </a:lnTo>
                  <a:lnTo>
                    <a:pt x="1216" y="60"/>
                  </a:lnTo>
                  <a:lnTo>
                    <a:pt x="1155" y="51"/>
                  </a:lnTo>
                  <a:lnTo>
                    <a:pt x="1094" y="45"/>
                  </a:lnTo>
                  <a:lnTo>
                    <a:pt x="1033" y="40"/>
                  </a:lnTo>
                  <a:lnTo>
                    <a:pt x="971" y="38"/>
                  </a:lnTo>
                  <a:lnTo>
                    <a:pt x="909" y="38"/>
                  </a:lnTo>
                  <a:lnTo>
                    <a:pt x="909" y="38"/>
                  </a:lnTo>
                  <a:lnTo>
                    <a:pt x="849" y="40"/>
                  </a:lnTo>
                  <a:lnTo>
                    <a:pt x="788" y="45"/>
                  </a:lnTo>
                  <a:lnTo>
                    <a:pt x="727" y="52"/>
                  </a:lnTo>
                  <a:lnTo>
                    <a:pt x="666" y="62"/>
                  </a:lnTo>
                  <a:lnTo>
                    <a:pt x="605" y="73"/>
                  </a:lnTo>
                  <a:lnTo>
                    <a:pt x="546" y="88"/>
                  </a:lnTo>
                  <a:lnTo>
                    <a:pt x="488" y="104"/>
                  </a:lnTo>
                  <a:lnTo>
                    <a:pt x="429" y="124"/>
                  </a:lnTo>
                  <a:lnTo>
                    <a:pt x="429" y="124"/>
                  </a:lnTo>
                  <a:lnTo>
                    <a:pt x="372" y="145"/>
                  </a:lnTo>
                  <a:lnTo>
                    <a:pt x="315" y="168"/>
                  </a:lnTo>
                  <a:lnTo>
                    <a:pt x="259" y="194"/>
                  </a:lnTo>
                  <a:lnTo>
                    <a:pt x="204" y="221"/>
                  </a:lnTo>
                  <a:lnTo>
                    <a:pt x="150" y="251"/>
                  </a:lnTo>
                  <a:lnTo>
                    <a:pt x="124" y="267"/>
                  </a:lnTo>
                  <a:lnTo>
                    <a:pt x="98" y="284"/>
                  </a:lnTo>
                  <a:lnTo>
                    <a:pt x="73" y="300"/>
                  </a:lnTo>
                  <a:lnTo>
                    <a:pt x="49" y="319"/>
                  </a:lnTo>
                  <a:lnTo>
                    <a:pt x="24" y="338"/>
                  </a:lnTo>
                  <a:lnTo>
                    <a:pt x="0" y="356"/>
                  </a:lnTo>
                  <a:lnTo>
                    <a:pt x="35" y="401"/>
                  </a:lnTo>
                  <a:lnTo>
                    <a:pt x="35" y="401"/>
                  </a:lnTo>
                  <a:lnTo>
                    <a:pt x="71" y="379"/>
                  </a:lnTo>
                  <a:lnTo>
                    <a:pt x="112" y="353"/>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1"/>
                  </a:lnTo>
                  <a:lnTo>
                    <a:pt x="565" y="180"/>
                  </a:lnTo>
                  <a:lnTo>
                    <a:pt x="620" y="169"/>
                  </a:lnTo>
                  <a:lnTo>
                    <a:pt x="676" y="159"/>
                  </a:lnTo>
                  <a:lnTo>
                    <a:pt x="732" y="152"/>
                  </a:lnTo>
                  <a:lnTo>
                    <a:pt x="789" y="147"/>
                  </a:lnTo>
                  <a:lnTo>
                    <a:pt x="845" y="143"/>
                  </a:lnTo>
                  <a:lnTo>
                    <a:pt x="902" y="142"/>
                  </a:lnTo>
                  <a:lnTo>
                    <a:pt x="902" y="142"/>
                  </a:lnTo>
                  <a:lnTo>
                    <a:pt x="960" y="143"/>
                  </a:lnTo>
                  <a:lnTo>
                    <a:pt x="1020" y="147"/>
                  </a:lnTo>
                  <a:lnTo>
                    <a:pt x="1078" y="152"/>
                  </a:lnTo>
                  <a:lnTo>
                    <a:pt x="1136" y="159"/>
                  </a:lnTo>
                  <a:lnTo>
                    <a:pt x="1193" y="169"/>
                  </a:lnTo>
                  <a:lnTo>
                    <a:pt x="1252" y="181"/>
                  </a:lnTo>
                  <a:lnTo>
                    <a:pt x="1309" y="195"/>
                  </a:lnTo>
                  <a:lnTo>
                    <a:pt x="1364" y="210"/>
                  </a:lnTo>
                  <a:lnTo>
                    <a:pt x="1364" y="210"/>
                  </a:lnTo>
                  <a:lnTo>
                    <a:pt x="1421" y="229"/>
                  </a:lnTo>
                  <a:lnTo>
                    <a:pt x="1477" y="247"/>
                  </a:lnTo>
                  <a:lnTo>
                    <a:pt x="1590" y="287"/>
                  </a:lnTo>
                  <a:lnTo>
                    <a:pt x="1702" y="326"/>
                  </a:lnTo>
                  <a:lnTo>
                    <a:pt x="1758" y="345"/>
                  </a:lnTo>
                  <a:lnTo>
                    <a:pt x="1815" y="364"/>
                  </a:lnTo>
                  <a:lnTo>
                    <a:pt x="1815" y="364"/>
                  </a:lnTo>
                  <a:lnTo>
                    <a:pt x="1880" y="382"/>
                  </a:lnTo>
                  <a:lnTo>
                    <a:pt x="1946" y="401"/>
                  </a:lnTo>
                  <a:lnTo>
                    <a:pt x="2009" y="418"/>
                  </a:lnTo>
                  <a:lnTo>
                    <a:pt x="2073" y="434"/>
                  </a:lnTo>
                  <a:lnTo>
                    <a:pt x="2135" y="449"/>
                  </a:lnTo>
                  <a:lnTo>
                    <a:pt x="2195" y="463"/>
                  </a:lnTo>
                  <a:lnTo>
                    <a:pt x="2256" y="474"/>
                  </a:lnTo>
                  <a:lnTo>
                    <a:pt x="2316" y="485"/>
                  </a:lnTo>
                  <a:lnTo>
                    <a:pt x="2374" y="495"/>
                  </a:lnTo>
                  <a:lnTo>
                    <a:pt x="2432" y="504"/>
                  </a:lnTo>
                  <a:lnTo>
                    <a:pt x="2489" y="511"/>
                  </a:lnTo>
                  <a:lnTo>
                    <a:pt x="2546" y="518"/>
                  </a:lnTo>
                  <a:lnTo>
                    <a:pt x="2602" y="522"/>
                  </a:lnTo>
                  <a:lnTo>
                    <a:pt x="2657" y="526"/>
                  </a:lnTo>
                  <a:lnTo>
                    <a:pt x="2711" y="529"/>
                  </a:lnTo>
                  <a:lnTo>
                    <a:pt x="2765" y="530"/>
                  </a:lnTo>
                  <a:lnTo>
                    <a:pt x="2765" y="530"/>
                  </a:lnTo>
                  <a:lnTo>
                    <a:pt x="2827" y="530"/>
                  </a:lnTo>
                  <a:lnTo>
                    <a:pt x="2887" y="527"/>
                  </a:lnTo>
                  <a:lnTo>
                    <a:pt x="2948" y="524"/>
                  </a:lnTo>
                  <a:lnTo>
                    <a:pt x="3010" y="518"/>
                  </a:lnTo>
                  <a:lnTo>
                    <a:pt x="3071" y="509"/>
                  </a:lnTo>
                  <a:lnTo>
                    <a:pt x="3131" y="499"/>
                  </a:lnTo>
                  <a:lnTo>
                    <a:pt x="3190" y="485"/>
                  </a:lnTo>
                  <a:lnTo>
                    <a:pt x="3250" y="469"/>
                  </a:lnTo>
                  <a:lnTo>
                    <a:pt x="3250" y="469"/>
                  </a:lnTo>
                  <a:lnTo>
                    <a:pt x="3281" y="459"/>
                  </a:lnTo>
                  <a:lnTo>
                    <a:pt x="3310" y="449"/>
                  </a:lnTo>
                  <a:lnTo>
                    <a:pt x="3340" y="438"/>
                  </a:lnTo>
                  <a:lnTo>
                    <a:pt x="3369" y="426"/>
                  </a:lnTo>
                  <a:lnTo>
                    <a:pt x="3397" y="413"/>
                  </a:lnTo>
                  <a:lnTo>
                    <a:pt x="3424" y="400"/>
                  </a:lnTo>
                  <a:lnTo>
                    <a:pt x="3452" y="386"/>
                  </a:lnTo>
                  <a:lnTo>
                    <a:pt x="3478" y="371"/>
                  </a:lnTo>
                  <a:lnTo>
                    <a:pt x="3478" y="371"/>
                  </a:lnTo>
                  <a:lnTo>
                    <a:pt x="3511" y="350"/>
                  </a:lnTo>
                  <a:lnTo>
                    <a:pt x="3542" y="328"/>
                  </a:lnTo>
                  <a:lnTo>
                    <a:pt x="3572" y="305"/>
                  </a:lnTo>
                  <a:lnTo>
                    <a:pt x="3598" y="282"/>
                  </a:lnTo>
                  <a:lnTo>
                    <a:pt x="3598" y="282"/>
                  </a:lnTo>
                  <a:lnTo>
                    <a:pt x="3641" y="269"/>
                  </a:lnTo>
                  <a:lnTo>
                    <a:pt x="3684" y="256"/>
                  </a:lnTo>
                  <a:lnTo>
                    <a:pt x="3727" y="240"/>
                  </a:lnTo>
                  <a:lnTo>
                    <a:pt x="3769" y="222"/>
                  </a:lnTo>
                  <a:lnTo>
                    <a:pt x="3810" y="204"/>
                  </a:lnTo>
                  <a:lnTo>
                    <a:pt x="3851" y="184"/>
                  </a:lnTo>
                  <a:lnTo>
                    <a:pt x="3891" y="162"/>
                  </a:lnTo>
                  <a:lnTo>
                    <a:pt x="3929" y="138"/>
                  </a:lnTo>
                  <a:lnTo>
                    <a:pt x="3929" y="138"/>
                  </a:lnTo>
                  <a:lnTo>
                    <a:pt x="3966" y="113"/>
                  </a:lnTo>
                  <a:lnTo>
                    <a:pt x="3999" y="90"/>
                  </a:lnTo>
                  <a:lnTo>
                    <a:pt x="4026" y="65"/>
                  </a:lnTo>
                  <a:lnTo>
                    <a:pt x="4051" y="41"/>
                  </a:lnTo>
                  <a:lnTo>
                    <a:pt x="4012"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cxnSp>
        <p:nvCxnSpPr>
          <p:cNvPr id="63" name="直線コネクタ 62"/>
          <p:cNvCxnSpPr/>
          <p:nvPr userDrawn="1"/>
        </p:nvCxnSpPr>
        <p:spPr>
          <a:xfrm>
            <a:off x="143508" y="836712"/>
            <a:ext cx="75248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userDrawn="1"/>
        </p:nvCxnSpPr>
        <p:spPr>
          <a:xfrm>
            <a:off x="0" y="764704"/>
            <a:ext cx="7488324"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550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詳細説明">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a:xfrm>
            <a:off x="8424000" y="6480000"/>
            <a:ext cx="360000" cy="180000"/>
          </a:xfrm>
        </p:spPr>
        <p:txBody>
          <a:bodyPr/>
          <a:lstStyle/>
          <a:p>
            <a:fld id="{78AE49ED-73EF-499C-8307-28EB0E7CF529}" type="slidenum">
              <a:rPr kumimoji="1" lang="ja-JP" altLang="en-US" smtClean="0"/>
              <a:t>‹#›</a:t>
            </a:fld>
            <a:endParaRPr kumimoji="1" lang="ja-JP" altLang="en-US" dirty="0"/>
          </a:p>
        </p:txBody>
      </p:sp>
      <p:sp>
        <p:nvSpPr>
          <p:cNvPr id="8" name="フッター プレースホルダー 1"/>
          <p:cNvSpPr>
            <a:spLocks noGrp="1"/>
          </p:cNvSpPr>
          <p:nvPr>
            <p:ph type="ftr" sz="quarter" idx="3"/>
          </p:nvPr>
        </p:nvSpPr>
        <p:spPr>
          <a:xfrm>
            <a:off x="360000" y="6444000"/>
            <a:ext cx="216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dirty="0"/>
              <a:t>©  SuperStream Inc. All rights reserved.</a:t>
            </a:r>
            <a:endParaRPr lang="ja-JP" altLang="en-US" dirty="0"/>
          </a:p>
        </p:txBody>
      </p:sp>
      <p:sp>
        <p:nvSpPr>
          <p:cNvPr id="5" name="テキスト プレースホルダー 4"/>
          <p:cNvSpPr>
            <a:spLocks noGrp="1"/>
          </p:cNvSpPr>
          <p:nvPr>
            <p:ph type="body" sz="quarter" idx="15" hasCustomPrompt="1"/>
          </p:nvPr>
        </p:nvSpPr>
        <p:spPr>
          <a:xfrm>
            <a:off x="71500" y="221146"/>
            <a:ext cx="7056784" cy="363538"/>
          </a:xfrm>
          <a:prstGeom prst="rect">
            <a:avLst/>
          </a:prstGeom>
        </p:spPr>
        <p:txBody>
          <a:bodyPr/>
          <a:lstStyle>
            <a:lvl1pPr marL="0" indent="0">
              <a:buNone/>
              <a:defRPr sz="2400" b="1">
                <a:solidFill>
                  <a:schemeClr val="tx2"/>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r>
              <a:rPr lang="ja-JP" altLang="en-US" dirty="0"/>
              <a:t>メインタイトル（メイリオ見出し </a:t>
            </a:r>
            <a:r>
              <a:rPr lang="en-US" altLang="ja-JP" dirty="0"/>
              <a:t>24Pt</a:t>
            </a:r>
            <a:r>
              <a:rPr lang="ja-JP" altLang="en-US" dirty="0"/>
              <a:t>）</a:t>
            </a:r>
          </a:p>
        </p:txBody>
      </p:sp>
      <p:sp>
        <p:nvSpPr>
          <p:cNvPr id="9" name="テキスト プレースホルダー 8"/>
          <p:cNvSpPr>
            <a:spLocks noGrp="1"/>
          </p:cNvSpPr>
          <p:nvPr>
            <p:ph type="body" sz="quarter" idx="16" hasCustomPrompt="1"/>
          </p:nvPr>
        </p:nvSpPr>
        <p:spPr>
          <a:xfrm>
            <a:off x="143508" y="953450"/>
            <a:ext cx="6120680" cy="31531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a:solidFill>
                  <a:schemeClr val="accent6">
                    <a:lumMod val="60000"/>
                    <a:lumOff val="40000"/>
                  </a:schemeClr>
                </a:solidFill>
                <a:latin typeface="+mj-ea"/>
                <a:ea typeface="+mj-ea"/>
              </a:defRPr>
            </a:lvl1pPr>
          </a:lstStyle>
          <a:p>
            <a:pPr lvl="0"/>
            <a:r>
              <a:rPr kumimoji="1" lang="ja-JP" altLang="en-US" dirty="0"/>
              <a:t>サブタイトル（メイリオ見出し </a:t>
            </a:r>
            <a:r>
              <a:rPr kumimoji="1" lang="en-US" altLang="ja-JP" dirty="0"/>
              <a:t>18Pt)</a:t>
            </a:r>
            <a:endParaRPr kumimoji="1" lang="ja-JP" altLang="en-US" dirty="0"/>
          </a:p>
        </p:txBody>
      </p:sp>
      <p:sp>
        <p:nvSpPr>
          <p:cNvPr id="11" name="テキスト プレースホルダー 10"/>
          <p:cNvSpPr>
            <a:spLocks noGrp="1"/>
          </p:cNvSpPr>
          <p:nvPr>
            <p:ph type="body" sz="quarter" idx="17" hasCustomPrompt="1"/>
          </p:nvPr>
        </p:nvSpPr>
        <p:spPr>
          <a:xfrm>
            <a:off x="359729" y="1268761"/>
            <a:ext cx="8640763" cy="279306"/>
          </a:xfrm>
          <a:prstGeom prst="rect">
            <a:avLst/>
          </a:prstGeom>
        </p:spPr>
        <p:txBody>
          <a:bodyPr/>
          <a:lstStyle>
            <a:lvl1pPr marL="0" indent="0">
              <a:buNone/>
              <a:defRPr sz="1600"/>
            </a:lvl1pPr>
          </a:lstStyle>
          <a:p>
            <a:pPr lvl="0"/>
            <a:r>
              <a:rPr kumimoji="1" lang="ja-JP" altLang="en-US" dirty="0"/>
              <a:t>説明文（フォント</a:t>
            </a:r>
            <a:r>
              <a:rPr kumimoji="1" lang="en-US" altLang="ja-JP" dirty="0"/>
              <a:t>16Pt)</a:t>
            </a:r>
            <a:endParaRPr kumimoji="1" lang="ja-JP" altLang="en-US" dirty="0"/>
          </a:p>
        </p:txBody>
      </p:sp>
      <p:cxnSp>
        <p:nvCxnSpPr>
          <p:cNvPr id="3" name="直線コネクタ 2"/>
          <p:cNvCxnSpPr/>
          <p:nvPr userDrawn="1"/>
        </p:nvCxnSpPr>
        <p:spPr>
          <a:xfrm>
            <a:off x="215516" y="1232756"/>
            <a:ext cx="6264696" cy="0"/>
          </a:xfrm>
          <a:prstGeom prst="line">
            <a:avLst/>
          </a:prstGeom>
          <a:ln w="19050">
            <a:solidFill>
              <a:schemeClr val="accent6">
                <a:lumMod val="60000"/>
                <a:lumOff val="40000"/>
              </a:schemeClr>
            </a:solidFill>
          </a:ln>
        </p:spPr>
        <p:style>
          <a:lnRef idx="1">
            <a:schemeClr val="accent2"/>
          </a:lnRef>
          <a:fillRef idx="0">
            <a:schemeClr val="accent2"/>
          </a:fillRef>
          <a:effectRef idx="0">
            <a:schemeClr val="accent2"/>
          </a:effectRef>
          <a:fontRef idx="minor">
            <a:schemeClr val="tx1"/>
          </a:fontRef>
        </p:style>
      </p:cxnSp>
      <p:grpSp>
        <p:nvGrpSpPr>
          <p:cNvPr id="28" name="グループ化 27"/>
          <p:cNvGrpSpPr>
            <a:grpSpLocks noChangeAspect="1"/>
          </p:cNvGrpSpPr>
          <p:nvPr userDrawn="1"/>
        </p:nvGrpSpPr>
        <p:grpSpPr>
          <a:xfrm>
            <a:off x="7668344" y="548759"/>
            <a:ext cx="1307694" cy="287953"/>
            <a:chOff x="1154113" y="0"/>
            <a:chExt cx="5580063" cy="1228726"/>
          </a:xfrm>
        </p:grpSpPr>
        <p:sp>
          <p:nvSpPr>
            <p:cNvPr id="29" name="Freeform 7"/>
            <p:cNvSpPr>
              <a:spLocks/>
            </p:cNvSpPr>
            <p:nvPr/>
          </p:nvSpPr>
          <p:spPr bwMode="auto">
            <a:xfrm>
              <a:off x="1704976" y="0"/>
              <a:ext cx="171450" cy="173038"/>
            </a:xfrm>
            <a:custGeom>
              <a:avLst/>
              <a:gdLst>
                <a:gd name="T0" fmla="*/ 108 w 217"/>
                <a:gd name="T1" fmla="*/ 217 h 217"/>
                <a:gd name="T2" fmla="*/ 130 w 217"/>
                <a:gd name="T3" fmla="*/ 215 h 217"/>
                <a:gd name="T4" fmla="*/ 150 w 217"/>
                <a:gd name="T5" fmla="*/ 208 h 217"/>
                <a:gd name="T6" fmla="*/ 169 w 217"/>
                <a:gd name="T7" fmla="*/ 198 h 217"/>
                <a:gd name="T8" fmla="*/ 185 w 217"/>
                <a:gd name="T9" fmla="*/ 185 h 217"/>
                <a:gd name="T10" fmla="*/ 199 w 217"/>
                <a:gd name="T11" fmla="*/ 169 h 217"/>
                <a:gd name="T12" fmla="*/ 209 w 217"/>
                <a:gd name="T13" fmla="*/ 150 h 217"/>
                <a:gd name="T14" fmla="*/ 215 w 217"/>
                <a:gd name="T15" fmla="*/ 130 h 217"/>
                <a:gd name="T16" fmla="*/ 217 w 217"/>
                <a:gd name="T17" fmla="*/ 108 h 217"/>
                <a:gd name="T18" fmla="*/ 216 w 217"/>
                <a:gd name="T19" fmla="*/ 97 h 217"/>
                <a:gd name="T20" fmla="*/ 212 w 217"/>
                <a:gd name="T21" fmla="*/ 76 h 217"/>
                <a:gd name="T22" fmla="*/ 204 w 217"/>
                <a:gd name="T23" fmla="*/ 57 h 217"/>
                <a:gd name="T24" fmla="*/ 193 w 217"/>
                <a:gd name="T25" fmla="*/ 40 h 217"/>
                <a:gd name="T26" fmla="*/ 178 w 217"/>
                <a:gd name="T27" fmla="*/ 25 h 217"/>
                <a:gd name="T28" fmla="*/ 160 w 217"/>
                <a:gd name="T29" fmla="*/ 12 h 217"/>
                <a:gd name="T30" fmla="*/ 140 w 217"/>
                <a:gd name="T31" fmla="*/ 5 h 217"/>
                <a:gd name="T32" fmla="*/ 119 w 217"/>
                <a:gd name="T33" fmla="*/ 0 h 217"/>
                <a:gd name="T34" fmla="*/ 108 w 217"/>
                <a:gd name="T35" fmla="*/ 0 h 217"/>
                <a:gd name="T36" fmla="*/ 86 w 217"/>
                <a:gd name="T37" fmla="*/ 2 h 217"/>
                <a:gd name="T38" fmla="*/ 66 w 217"/>
                <a:gd name="T39" fmla="*/ 9 h 217"/>
                <a:gd name="T40" fmla="*/ 47 w 217"/>
                <a:gd name="T41" fmla="*/ 19 h 217"/>
                <a:gd name="T42" fmla="*/ 31 w 217"/>
                <a:gd name="T43" fmla="*/ 31 h 217"/>
                <a:gd name="T44" fmla="*/ 19 w 217"/>
                <a:gd name="T45" fmla="*/ 47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8"/>
                  </a:lnTo>
                  <a:lnTo>
                    <a:pt x="160" y="203"/>
                  </a:lnTo>
                  <a:lnTo>
                    <a:pt x="169" y="198"/>
                  </a:lnTo>
                  <a:lnTo>
                    <a:pt x="178" y="192"/>
                  </a:lnTo>
                  <a:lnTo>
                    <a:pt x="185" y="185"/>
                  </a:lnTo>
                  <a:lnTo>
                    <a:pt x="193" y="177"/>
                  </a:lnTo>
                  <a:lnTo>
                    <a:pt x="199" y="169"/>
                  </a:lnTo>
                  <a:lnTo>
                    <a:pt x="204" y="160"/>
                  </a:lnTo>
                  <a:lnTo>
                    <a:pt x="209" y="150"/>
                  </a:lnTo>
                  <a:lnTo>
                    <a:pt x="212" y="140"/>
                  </a:lnTo>
                  <a:lnTo>
                    <a:pt x="215" y="130"/>
                  </a:lnTo>
                  <a:lnTo>
                    <a:pt x="216" y="119"/>
                  </a:lnTo>
                  <a:lnTo>
                    <a:pt x="217" y="108"/>
                  </a:lnTo>
                  <a:lnTo>
                    <a:pt x="217" y="108"/>
                  </a:lnTo>
                  <a:lnTo>
                    <a:pt x="216" y="97"/>
                  </a:lnTo>
                  <a:lnTo>
                    <a:pt x="215" y="87"/>
                  </a:lnTo>
                  <a:lnTo>
                    <a:pt x="212" y="76"/>
                  </a:lnTo>
                  <a:lnTo>
                    <a:pt x="209" y="66"/>
                  </a:lnTo>
                  <a:lnTo>
                    <a:pt x="204" y="57"/>
                  </a:lnTo>
                  <a:lnTo>
                    <a:pt x="199" y="47"/>
                  </a:lnTo>
                  <a:lnTo>
                    <a:pt x="193" y="40"/>
                  </a:lnTo>
                  <a:lnTo>
                    <a:pt x="185" y="31"/>
                  </a:lnTo>
                  <a:lnTo>
                    <a:pt x="178" y="25"/>
                  </a:lnTo>
                  <a:lnTo>
                    <a:pt x="169" y="19"/>
                  </a:lnTo>
                  <a:lnTo>
                    <a:pt x="160" y="12"/>
                  </a:lnTo>
                  <a:lnTo>
                    <a:pt x="150" y="9"/>
                  </a:lnTo>
                  <a:lnTo>
                    <a:pt x="140" y="5"/>
                  </a:lnTo>
                  <a:lnTo>
                    <a:pt x="130" y="2"/>
                  </a:lnTo>
                  <a:lnTo>
                    <a:pt x="119" y="0"/>
                  </a:lnTo>
                  <a:lnTo>
                    <a:pt x="108" y="0"/>
                  </a:lnTo>
                  <a:lnTo>
                    <a:pt x="108" y="0"/>
                  </a:lnTo>
                  <a:lnTo>
                    <a:pt x="97" y="0"/>
                  </a:lnTo>
                  <a:lnTo>
                    <a:pt x="86" y="2"/>
                  </a:lnTo>
                  <a:lnTo>
                    <a:pt x="76" y="5"/>
                  </a:lnTo>
                  <a:lnTo>
                    <a:pt x="66" y="9"/>
                  </a:lnTo>
                  <a:lnTo>
                    <a:pt x="56" y="12"/>
                  </a:lnTo>
                  <a:lnTo>
                    <a:pt x="47" y="19"/>
                  </a:lnTo>
                  <a:lnTo>
                    <a:pt x="39" y="25"/>
                  </a:lnTo>
                  <a:lnTo>
                    <a:pt x="31" y="31"/>
                  </a:lnTo>
                  <a:lnTo>
                    <a:pt x="25" y="40"/>
                  </a:lnTo>
                  <a:lnTo>
                    <a:pt x="19" y="47"/>
                  </a:lnTo>
                  <a:lnTo>
                    <a:pt x="13" y="57"/>
                  </a:lnTo>
                  <a:lnTo>
                    <a:pt x="8" y="66"/>
                  </a:lnTo>
                  <a:lnTo>
                    <a:pt x="5" y="76"/>
                  </a:lnTo>
                  <a:lnTo>
                    <a:pt x="2" y="87"/>
                  </a:lnTo>
                  <a:lnTo>
                    <a:pt x="0" y="97"/>
                  </a:lnTo>
                  <a:lnTo>
                    <a:pt x="0" y="108"/>
                  </a:lnTo>
                  <a:lnTo>
                    <a:pt x="0" y="108"/>
                  </a:lnTo>
                  <a:lnTo>
                    <a:pt x="0" y="119"/>
                  </a:lnTo>
                  <a:lnTo>
                    <a:pt x="2" y="130"/>
                  </a:lnTo>
                  <a:lnTo>
                    <a:pt x="5" y="140"/>
                  </a:lnTo>
                  <a:lnTo>
                    <a:pt x="8" y="150"/>
                  </a:lnTo>
                  <a:lnTo>
                    <a:pt x="13" y="160"/>
                  </a:lnTo>
                  <a:lnTo>
                    <a:pt x="19" y="169"/>
                  </a:lnTo>
                  <a:lnTo>
                    <a:pt x="25" y="177"/>
                  </a:lnTo>
                  <a:lnTo>
                    <a:pt x="31" y="185"/>
                  </a:lnTo>
                  <a:lnTo>
                    <a:pt x="39" y="192"/>
                  </a:lnTo>
                  <a:lnTo>
                    <a:pt x="47" y="198"/>
                  </a:lnTo>
                  <a:lnTo>
                    <a:pt x="56" y="203"/>
                  </a:lnTo>
                  <a:lnTo>
                    <a:pt x="66" y="208"/>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8"/>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9"/>
            <p:cNvSpPr>
              <a:spLocks/>
            </p:cNvSpPr>
            <p:nvPr/>
          </p:nvSpPr>
          <p:spPr bwMode="auto">
            <a:xfrm>
              <a:off x="1154113" y="260350"/>
              <a:ext cx="1084263" cy="909638"/>
            </a:xfrm>
            <a:custGeom>
              <a:avLst/>
              <a:gdLst>
                <a:gd name="T0" fmla="*/ 1236 w 1367"/>
                <a:gd name="T1" fmla="*/ 662 h 1146"/>
                <a:gd name="T2" fmla="*/ 1124 w 1367"/>
                <a:gd name="T3" fmla="*/ 814 h 1146"/>
                <a:gd name="T4" fmla="*/ 966 w 1367"/>
                <a:gd name="T5" fmla="*/ 921 h 1146"/>
                <a:gd name="T6" fmla="*/ 776 w 1367"/>
                <a:gd name="T7" fmla="*/ 969 h 1146"/>
                <a:gd name="T8" fmla="*/ 623 w 1367"/>
                <a:gd name="T9" fmla="*/ 959 h 1146"/>
                <a:gd name="T10" fmla="*/ 453 w 1367"/>
                <a:gd name="T11" fmla="*/ 893 h 1146"/>
                <a:gd name="T12" fmla="*/ 315 w 1367"/>
                <a:gd name="T13" fmla="*/ 778 h 1146"/>
                <a:gd name="T14" fmla="*/ 267 w 1367"/>
                <a:gd name="T15" fmla="*/ 691 h 1146"/>
                <a:gd name="T16" fmla="*/ 344 w 1367"/>
                <a:gd name="T17" fmla="*/ 688 h 1146"/>
                <a:gd name="T18" fmla="*/ 439 w 1367"/>
                <a:gd name="T19" fmla="*/ 662 h 1146"/>
                <a:gd name="T20" fmla="*/ 526 w 1367"/>
                <a:gd name="T21" fmla="*/ 612 h 1146"/>
                <a:gd name="T22" fmla="*/ 587 w 1367"/>
                <a:gd name="T23" fmla="*/ 557 h 1146"/>
                <a:gd name="T24" fmla="*/ 644 w 1367"/>
                <a:gd name="T25" fmla="*/ 475 h 1146"/>
                <a:gd name="T26" fmla="*/ 680 w 1367"/>
                <a:gd name="T27" fmla="*/ 382 h 1146"/>
                <a:gd name="T28" fmla="*/ 692 w 1367"/>
                <a:gd name="T29" fmla="*/ 283 h 1146"/>
                <a:gd name="T30" fmla="*/ 701 w 1367"/>
                <a:gd name="T31" fmla="*/ 241 h 1146"/>
                <a:gd name="T32" fmla="*/ 732 w 1367"/>
                <a:gd name="T33" fmla="*/ 200 h 1146"/>
                <a:gd name="T34" fmla="*/ 778 w 1367"/>
                <a:gd name="T35" fmla="*/ 178 h 1146"/>
                <a:gd name="T36" fmla="*/ 821 w 1367"/>
                <a:gd name="T37" fmla="*/ 178 h 1146"/>
                <a:gd name="T38" fmla="*/ 868 w 1367"/>
                <a:gd name="T39" fmla="*/ 200 h 1146"/>
                <a:gd name="T40" fmla="*/ 898 w 1367"/>
                <a:gd name="T41" fmla="*/ 241 h 1146"/>
                <a:gd name="T42" fmla="*/ 907 w 1367"/>
                <a:gd name="T43" fmla="*/ 410 h 1146"/>
                <a:gd name="T44" fmla="*/ 1054 w 1367"/>
                <a:gd name="T45" fmla="*/ 160 h 1146"/>
                <a:gd name="T46" fmla="*/ 997 w 1367"/>
                <a:gd name="T47" fmla="*/ 81 h 1146"/>
                <a:gd name="T48" fmla="*/ 918 w 1367"/>
                <a:gd name="T49" fmla="*/ 25 h 1146"/>
                <a:gd name="T50" fmla="*/ 820 w 1367"/>
                <a:gd name="T51" fmla="*/ 0 h 1146"/>
                <a:gd name="T52" fmla="*/ 716 w 1367"/>
                <a:gd name="T53" fmla="*/ 13 h 1146"/>
                <a:gd name="T54" fmla="*/ 599 w 1367"/>
                <a:gd name="T55" fmla="*/ 82 h 1146"/>
                <a:gd name="T56" fmla="*/ 530 w 1367"/>
                <a:gd name="T57" fmla="*/ 199 h 1146"/>
                <a:gd name="T58" fmla="*/ 515 w 1367"/>
                <a:gd name="T59" fmla="*/ 307 h 1146"/>
                <a:gd name="T60" fmla="*/ 477 w 1367"/>
                <a:gd name="T61" fmla="*/ 412 h 1146"/>
                <a:gd name="T62" fmla="*/ 412 w 1367"/>
                <a:gd name="T63" fmla="*/ 478 h 1146"/>
                <a:gd name="T64" fmla="*/ 306 w 1367"/>
                <a:gd name="T65" fmla="*/ 515 h 1146"/>
                <a:gd name="T66" fmla="*/ 251 w 1367"/>
                <a:gd name="T67" fmla="*/ 511 h 1146"/>
                <a:gd name="T68" fmla="*/ 207 w 1367"/>
                <a:gd name="T69" fmla="*/ 485 h 1146"/>
                <a:gd name="T70" fmla="*/ 180 w 1367"/>
                <a:gd name="T71" fmla="*/ 441 h 1146"/>
                <a:gd name="T72" fmla="*/ 176 w 1367"/>
                <a:gd name="T73" fmla="*/ 406 h 1146"/>
                <a:gd name="T74" fmla="*/ 14 w 1367"/>
                <a:gd name="T75" fmla="*/ 293 h 1146"/>
                <a:gd name="T76" fmla="*/ 0 w 1367"/>
                <a:gd name="T77" fmla="*/ 410 h 1146"/>
                <a:gd name="T78" fmla="*/ 15 w 1367"/>
                <a:gd name="T79" fmla="*/ 557 h 1146"/>
                <a:gd name="T80" fmla="*/ 72 w 1367"/>
                <a:gd name="T81" fmla="*/ 729 h 1146"/>
                <a:gd name="T82" fmla="*/ 169 w 1367"/>
                <a:gd name="T83" fmla="*/ 877 h 1146"/>
                <a:gd name="T84" fmla="*/ 296 w 1367"/>
                <a:gd name="T85" fmla="*/ 999 h 1146"/>
                <a:gd name="T86" fmla="*/ 450 w 1367"/>
                <a:gd name="T87" fmla="*/ 1088 h 1146"/>
                <a:gd name="T88" fmla="*/ 624 w 1367"/>
                <a:gd name="T89" fmla="*/ 1138 h 1146"/>
                <a:gd name="T90" fmla="*/ 761 w 1367"/>
                <a:gd name="T91" fmla="*/ 1145 h 1146"/>
                <a:gd name="T92" fmla="*/ 882 w 1367"/>
                <a:gd name="T93" fmla="*/ 1132 h 1146"/>
                <a:gd name="T94" fmla="*/ 997 w 1367"/>
                <a:gd name="T95" fmla="*/ 1098 h 1146"/>
                <a:gd name="T96" fmla="*/ 1103 w 1367"/>
                <a:gd name="T97" fmla="*/ 1049 h 1146"/>
                <a:gd name="T98" fmla="*/ 1282 w 1367"/>
                <a:gd name="T99" fmla="*/ 902 h 1146"/>
                <a:gd name="T100" fmla="*/ 1367 w 1367"/>
                <a:gd name="T101" fmla="*/ 789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7" h="1146">
                  <a:moveTo>
                    <a:pt x="1367" y="789"/>
                  </a:moveTo>
                  <a:lnTo>
                    <a:pt x="1238" y="660"/>
                  </a:lnTo>
                  <a:lnTo>
                    <a:pt x="1238" y="660"/>
                  </a:lnTo>
                  <a:lnTo>
                    <a:pt x="1236" y="662"/>
                  </a:lnTo>
                  <a:lnTo>
                    <a:pt x="1236" y="662"/>
                  </a:lnTo>
                  <a:lnTo>
                    <a:pt x="1218" y="695"/>
                  </a:lnTo>
                  <a:lnTo>
                    <a:pt x="1197" y="727"/>
                  </a:lnTo>
                  <a:lnTo>
                    <a:pt x="1174" y="758"/>
                  </a:lnTo>
                  <a:lnTo>
                    <a:pt x="1150" y="787"/>
                  </a:lnTo>
                  <a:lnTo>
                    <a:pt x="1124" y="814"/>
                  </a:lnTo>
                  <a:lnTo>
                    <a:pt x="1095" y="840"/>
                  </a:lnTo>
                  <a:lnTo>
                    <a:pt x="1065" y="862"/>
                  </a:lnTo>
                  <a:lnTo>
                    <a:pt x="1033" y="885"/>
                  </a:lnTo>
                  <a:lnTo>
                    <a:pt x="1001" y="903"/>
                  </a:lnTo>
                  <a:lnTo>
                    <a:pt x="966" y="921"/>
                  </a:lnTo>
                  <a:lnTo>
                    <a:pt x="930" y="936"/>
                  </a:lnTo>
                  <a:lnTo>
                    <a:pt x="894" y="948"/>
                  </a:lnTo>
                  <a:lnTo>
                    <a:pt x="856" y="958"/>
                  </a:lnTo>
                  <a:lnTo>
                    <a:pt x="817" y="964"/>
                  </a:lnTo>
                  <a:lnTo>
                    <a:pt x="776" y="969"/>
                  </a:lnTo>
                  <a:lnTo>
                    <a:pt x="737" y="970"/>
                  </a:lnTo>
                  <a:lnTo>
                    <a:pt x="737" y="970"/>
                  </a:lnTo>
                  <a:lnTo>
                    <a:pt x="698" y="969"/>
                  </a:lnTo>
                  <a:lnTo>
                    <a:pt x="660" y="965"/>
                  </a:lnTo>
                  <a:lnTo>
                    <a:pt x="623" y="959"/>
                  </a:lnTo>
                  <a:lnTo>
                    <a:pt x="587" y="951"/>
                  </a:lnTo>
                  <a:lnTo>
                    <a:pt x="552" y="939"/>
                  </a:lnTo>
                  <a:lnTo>
                    <a:pt x="517" y="926"/>
                  </a:lnTo>
                  <a:lnTo>
                    <a:pt x="485" y="911"/>
                  </a:lnTo>
                  <a:lnTo>
                    <a:pt x="453" y="893"/>
                  </a:lnTo>
                  <a:lnTo>
                    <a:pt x="422" y="874"/>
                  </a:lnTo>
                  <a:lnTo>
                    <a:pt x="393" y="853"/>
                  </a:lnTo>
                  <a:lnTo>
                    <a:pt x="365" y="829"/>
                  </a:lnTo>
                  <a:lnTo>
                    <a:pt x="339" y="804"/>
                  </a:lnTo>
                  <a:lnTo>
                    <a:pt x="315" y="778"/>
                  </a:lnTo>
                  <a:lnTo>
                    <a:pt x="291" y="751"/>
                  </a:lnTo>
                  <a:lnTo>
                    <a:pt x="270" y="721"/>
                  </a:lnTo>
                  <a:lnTo>
                    <a:pt x="252" y="690"/>
                  </a:lnTo>
                  <a:lnTo>
                    <a:pt x="252" y="690"/>
                  </a:lnTo>
                  <a:lnTo>
                    <a:pt x="267" y="691"/>
                  </a:lnTo>
                  <a:lnTo>
                    <a:pt x="283" y="693"/>
                  </a:lnTo>
                  <a:lnTo>
                    <a:pt x="283" y="693"/>
                  </a:lnTo>
                  <a:lnTo>
                    <a:pt x="303" y="691"/>
                  </a:lnTo>
                  <a:lnTo>
                    <a:pt x="324" y="690"/>
                  </a:lnTo>
                  <a:lnTo>
                    <a:pt x="344" y="688"/>
                  </a:lnTo>
                  <a:lnTo>
                    <a:pt x="363" y="685"/>
                  </a:lnTo>
                  <a:lnTo>
                    <a:pt x="383" y="680"/>
                  </a:lnTo>
                  <a:lnTo>
                    <a:pt x="402" y="675"/>
                  </a:lnTo>
                  <a:lnTo>
                    <a:pt x="420" y="669"/>
                  </a:lnTo>
                  <a:lnTo>
                    <a:pt x="439" y="662"/>
                  </a:lnTo>
                  <a:lnTo>
                    <a:pt x="458" y="653"/>
                  </a:lnTo>
                  <a:lnTo>
                    <a:pt x="475" y="644"/>
                  </a:lnTo>
                  <a:lnTo>
                    <a:pt x="492" y="634"/>
                  </a:lnTo>
                  <a:lnTo>
                    <a:pt x="510" y="624"/>
                  </a:lnTo>
                  <a:lnTo>
                    <a:pt x="526" y="612"/>
                  </a:lnTo>
                  <a:lnTo>
                    <a:pt x="542" y="600"/>
                  </a:lnTo>
                  <a:lnTo>
                    <a:pt x="557" y="587"/>
                  </a:lnTo>
                  <a:lnTo>
                    <a:pt x="572" y="572"/>
                  </a:lnTo>
                  <a:lnTo>
                    <a:pt x="572" y="572"/>
                  </a:lnTo>
                  <a:lnTo>
                    <a:pt x="587" y="557"/>
                  </a:lnTo>
                  <a:lnTo>
                    <a:pt x="599" y="542"/>
                  </a:lnTo>
                  <a:lnTo>
                    <a:pt x="611" y="526"/>
                  </a:lnTo>
                  <a:lnTo>
                    <a:pt x="624" y="510"/>
                  </a:lnTo>
                  <a:lnTo>
                    <a:pt x="634" y="493"/>
                  </a:lnTo>
                  <a:lnTo>
                    <a:pt x="644" y="475"/>
                  </a:lnTo>
                  <a:lnTo>
                    <a:pt x="654" y="458"/>
                  </a:lnTo>
                  <a:lnTo>
                    <a:pt x="661" y="440"/>
                  </a:lnTo>
                  <a:lnTo>
                    <a:pt x="668" y="421"/>
                  </a:lnTo>
                  <a:lnTo>
                    <a:pt x="675" y="402"/>
                  </a:lnTo>
                  <a:lnTo>
                    <a:pt x="680" y="382"/>
                  </a:lnTo>
                  <a:lnTo>
                    <a:pt x="685" y="364"/>
                  </a:lnTo>
                  <a:lnTo>
                    <a:pt x="687" y="344"/>
                  </a:lnTo>
                  <a:lnTo>
                    <a:pt x="690" y="324"/>
                  </a:lnTo>
                  <a:lnTo>
                    <a:pt x="692" y="303"/>
                  </a:lnTo>
                  <a:lnTo>
                    <a:pt x="692" y="283"/>
                  </a:lnTo>
                  <a:lnTo>
                    <a:pt x="692" y="283"/>
                  </a:lnTo>
                  <a:lnTo>
                    <a:pt x="692" y="272"/>
                  </a:lnTo>
                  <a:lnTo>
                    <a:pt x="695" y="261"/>
                  </a:lnTo>
                  <a:lnTo>
                    <a:pt x="697" y="251"/>
                  </a:lnTo>
                  <a:lnTo>
                    <a:pt x="701" y="241"/>
                  </a:lnTo>
                  <a:lnTo>
                    <a:pt x="704" y="232"/>
                  </a:lnTo>
                  <a:lnTo>
                    <a:pt x="711" y="222"/>
                  </a:lnTo>
                  <a:lnTo>
                    <a:pt x="717" y="215"/>
                  </a:lnTo>
                  <a:lnTo>
                    <a:pt x="723" y="208"/>
                  </a:lnTo>
                  <a:lnTo>
                    <a:pt x="732" y="200"/>
                  </a:lnTo>
                  <a:lnTo>
                    <a:pt x="739" y="194"/>
                  </a:lnTo>
                  <a:lnTo>
                    <a:pt x="748" y="189"/>
                  </a:lnTo>
                  <a:lnTo>
                    <a:pt x="758" y="184"/>
                  </a:lnTo>
                  <a:lnTo>
                    <a:pt x="768" y="180"/>
                  </a:lnTo>
                  <a:lnTo>
                    <a:pt x="778" y="178"/>
                  </a:lnTo>
                  <a:lnTo>
                    <a:pt x="789" y="177"/>
                  </a:lnTo>
                  <a:lnTo>
                    <a:pt x="800" y="175"/>
                  </a:lnTo>
                  <a:lnTo>
                    <a:pt x="800" y="175"/>
                  </a:lnTo>
                  <a:lnTo>
                    <a:pt x="810" y="177"/>
                  </a:lnTo>
                  <a:lnTo>
                    <a:pt x="821" y="178"/>
                  </a:lnTo>
                  <a:lnTo>
                    <a:pt x="831" y="180"/>
                  </a:lnTo>
                  <a:lnTo>
                    <a:pt x="841" y="184"/>
                  </a:lnTo>
                  <a:lnTo>
                    <a:pt x="851" y="189"/>
                  </a:lnTo>
                  <a:lnTo>
                    <a:pt x="859" y="194"/>
                  </a:lnTo>
                  <a:lnTo>
                    <a:pt x="868" y="200"/>
                  </a:lnTo>
                  <a:lnTo>
                    <a:pt x="876" y="208"/>
                  </a:lnTo>
                  <a:lnTo>
                    <a:pt x="882" y="215"/>
                  </a:lnTo>
                  <a:lnTo>
                    <a:pt x="888" y="222"/>
                  </a:lnTo>
                  <a:lnTo>
                    <a:pt x="894" y="232"/>
                  </a:lnTo>
                  <a:lnTo>
                    <a:pt x="898" y="241"/>
                  </a:lnTo>
                  <a:lnTo>
                    <a:pt x="902" y="251"/>
                  </a:lnTo>
                  <a:lnTo>
                    <a:pt x="904" y="261"/>
                  </a:lnTo>
                  <a:lnTo>
                    <a:pt x="907" y="272"/>
                  </a:lnTo>
                  <a:lnTo>
                    <a:pt x="907" y="283"/>
                  </a:lnTo>
                  <a:lnTo>
                    <a:pt x="907" y="410"/>
                  </a:lnTo>
                  <a:lnTo>
                    <a:pt x="1054" y="160"/>
                  </a:lnTo>
                  <a:lnTo>
                    <a:pt x="1054" y="160"/>
                  </a:lnTo>
                  <a:lnTo>
                    <a:pt x="1054" y="160"/>
                  </a:lnTo>
                  <a:lnTo>
                    <a:pt x="1054" y="160"/>
                  </a:lnTo>
                  <a:lnTo>
                    <a:pt x="1054" y="160"/>
                  </a:lnTo>
                  <a:lnTo>
                    <a:pt x="1045" y="143"/>
                  </a:lnTo>
                  <a:lnTo>
                    <a:pt x="1034" y="127"/>
                  </a:lnTo>
                  <a:lnTo>
                    <a:pt x="1023" y="111"/>
                  </a:lnTo>
                  <a:lnTo>
                    <a:pt x="1011" y="96"/>
                  </a:lnTo>
                  <a:lnTo>
                    <a:pt x="997" y="81"/>
                  </a:lnTo>
                  <a:lnTo>
                    <a:pt x="983" y="69"/>
                  </a:lnTo>
                  <a:lnTo>
                    <a:pt x="967" y="56"/>
                  </a:lnTo>
                  <a:lnTo>
                    <a:pt x="951" y="45"/>
                  </a:lnTo>
                  <a:lnTo>
                    <a:pt x="935" y="35"/>
                  </a:lnTo>
                  <a:lnTo>
                    <a:pt x="918" y="25"/>
                  </a:lnTo>
                  <a:lnTo>
                    <a:pt x="899" y="18"/>
                  </a:lnTo>
                  <a:lnTo>
                    <a:pt x="881" y="12"/>
                  </a:lnTo>
                  <a:lnTo>
                    <a:pt x="861" y="7"/>
                  </a:lnTo>
                  <a:lnTo>
                    <a:pt x="841" y="3"/>
                  </a:lnTo>
                  <a:lnTo>
                    <a:pt x="820" y="0"/>
                  </a:lnTo>
                  <a:lnTo>
                    <a:pt x="800" y="0"/>
                  </a:lnTo>
                  <a:lnTo>
                    <a:pt x="800" y="0"/>
                  </a:lnTo>
                  <a:lnTo>
                    <a:pt x="770" y="2"/>
                  </a:lnTo>
                  <a:lnTo>
                    <a:pt x="743" y="5"/>
                  </a:lnTo>
                  <a:lnTo>
                    <a:pt x="716" y="13"/>
                  </a:lnTo>
                  <a:lnTo>
                    <a:pt x="690" y="23"/>
                  </a:lnTo>
                  <a:lnTo>
                    <a:pt x="665" y="34"/>
                  </a:lnTo>
                  <a:lnTo>
                    <a:pt x="641" y="49"/>
                  </a:lnTo>
                  <a:lnTo>
                    <a:pt x="620" y="65"/>
                  </a:lnTo>
                  <a:lnTo>
                    <a:pt x="599" y="82"/>
                  </a:lnTo>
                  <a:lnTo>
                    <a:pt x="582" y="103"/>
                  </a:lnTo>
                  <a:lnTo>
                    <a:pt x="564" y="124"/>
                  </a:lnTo>
                  <a:lnTo>
                    <a:pt x="551" y="148"/>
                  </a:lnTo>
                  <a:lnTo>
                    <a:pt x="538" y="173"/>
                  </a:lnTo>
                  <a:lnTo>
                    <a:pt x="530" y="199"/>
                  </a:lnTo>
                  <a:lnTo>
                    <a:pt x="522" y="226"/>
                  </a:lnTo>
                  <a:lnTo>
                    <a:pt x="518" y="253"/>
                  </a:lnTo>
                  <a:lnTo>
                    <a:pt x="516" y="283"/>
                  </a:lnTo>
                  <a:lnTo>
                    <a:pt x="516" y="283"/>
                  </a:lnTo>
                  <a:lnTo>
                    <a:pt x="515" y="307"/>
                  </a:lnTo>
                  <a:lnTo>
                    <a:pt x="512" y="329"/>
                  </a:lnTo>
                  <a:lnTo>
                    <a:pt x="506" y="351"/>
                  </a:lnTo>
                  <a:lnTo>
                    <a:pt x="499" y="373"/>
                  </a:lnTo>
                  <a:lnTo>
                    <a:pt x="489" y="394"/>
                  </a:lnTo>
                  <a:lnTo>
                    <a:pt x="477" y="412"/>
                  </a:lnTo>
                  <a:lnTo>
                    <a:pt x="464" y="431"/>
                  </a:lnTo>
                  <a:lnTo>
                    <a:pt x="448" y="448"/>
                  </a:lnTo>
                  <a:lnTo>
                    <a:pt x="448" y="448"/>
                  </a:lnTo>
                  <a:lnTo>
                    <a:pt x="430" y="464"/>
                  </a:lnTo>
                  <a:lnTo>
                    <a:pt x="412" y="478"/>
                  </a:lnTo>
                  <a:lnTo>
                    <a:pt x="393" y="489"/>
                  </a:lnTo>
                  <a:lnTo>
                    <a:pt x="372" y="499"/>
                  </a:lnTo>
                  <a:lnTo>
                    <a:pt x="351" y="506"/>
                  </a:lnTo>
                  <a:lnTo>
                    <a:pt x="329" y="513"/>
                  </a:lnTo>
                  <a:lnTo>
                    <a:pt x="306" y="515"/>
                  </a:lnTo>
                  <a:lnTo>
                    <a:pt x="283" y="516"/>
                  </a:lnTo>
                  <a:lnTo>
                    <a:pt x="283" y="516"/>
                  </a:lnTo>
                  <a:lnTo>
                    <a:pt x="272" y="516"/>
                  </a:lnTo>
                  <a:lnTo>
                    <a:pt x="262" y="514"/>
                  </a:lnTo>
                  <a:lnTo>
                    <a:pt x="251" y="511"/>
                  </a:lnTo>
                  <a:lnTo>
                    <a:pt x="241" y="508"/>
                  </a:lnTo>
                  <a:lnTo>
                    <a:pt x="232" y="504"/>
                  </a:lnTo>
                  <a:lnTo>
                    <a:pt x="223" y="498"/>
                  </a:lnTo>
                  <a:lnTo>
                    <a:pt x="215" y="492"/>
                  </a:lnTo>
                  <a:lnTo>
                    <a:pt x="207" y="485"/>
                  </a:lnTo>
                  <a:lnTo>
                    <a:pt x="200" y="478"/>
                  </a:lnTo>
                  <a:lnTo>
                    <a:pt x="193" y="469"/>
                  </a:lnTo>
                  <a:lnTo>
                    <a:pt x="189" y="461"/>
                  </a:lnTo>
                  <a:lnTo>
                    <a:pt x="184" y="451"/>
                  </a:lnTo>
                  <a:lnTo>
                    <a:pt x="180" y="441"/>
                  </a:lnTo>
                  <a:lnTo>
                    <a:pt x="177" y="431"/>
                  </a:lnTo>
                  <a:lnTo>
                    <a:pt x="176" y="420"/>
                  </a:lnTo>
                  <a:lnTo>
                    <a:pt x="175" y="410"/>
                  </a:lnTo>
                  <a:lnTo>
                    <a:pt x="175" y="410"/>
                  </a:lnTo>
                  <a:lnTo>
                    <a:pt x="176" y="406"/>
                  </a:lnTo>
                  <a:lnTo>
                    <a:pt x="24" y="255"/>
                  </a:lnTo>
                  <a:lnTo>
                    <a:pt x="24" y="255"/>
                  </a:lnTo>
                  <a:lnTo>
                    <a:pt x="24" y="257"/>
                  </a:lnTo>
                  <a:lnTo>
                    <a:pt x="24" y="257"/>
                  </a:lnTo>
                  <a:lnTo>
                    <a:pt x="14" y="293"/>
                  </a:lnTo>
                  <a:lnTo>
                    <a:pt x="6" y="332"/>
                  </a:lnTo>
                  <a:lnTo>
                    <a:pt x="4" y="350"/>
                  </a:lnTo>
                  <a:lnTo>
                    <a:pt x="1" y="370"/>
                  </a:lnTo>
                  <a:lnTo>
                    <a:pt x="0" y="390"/>
                  </a:lnTo>
                  <a:lnTo>
                    <a:pt x="0" y="410"/>
                  </a:lnTo>
                  <a:lnTo>
                    <a:pt x="0" y="410"/>
                  </a:lnTo>
                  <a:lnTo>
                    <a:pt x="1" y="447"/>
                  </a:lnTo>
                  <a:lnTo>
                    <a:pt x="4" y="484"/>
                  </a:lnTo>
                  <a:lnTo>
                    <a:pt x="9" y="521"/>
                  </a:lnTo>
                  <a:lnTo>
                    <a:pt x="15" y="557"/>
                  </a:lnTo>
                  <a:lnTo>
                    <a:pt x="22" y="593"/>
                  </a:lnTo>
                  <a:lnTo>
                    <a:pt x="33" y="628"/>
                  </a:lnTo>
                  <a:lnTo>
                    <a:pt x="45" y="663"/>
                  </a:lnTo>
                  <a:lnTo>
                    <a:pt x="58" y="696"/>
                  </a:lnTo>
                  <a:lnTo>
                    <a:pt x="72" y="729"/>
                  </a:lnTo>
                  <a:lnTo>
                    <a:pt x="89" y="760"/>
                  </a:lnTo>
                  <a:lnTo>
                    <a:pt x="107" y="791"/>
                  </a:lnTo>
                  <a:lnTo>
                    <a:pt x="125" y="820"/>
                  </a:lnTo>
                  <a:lnTo>
                    <a:pt x="146" y="850"/>
                  </a:lnTo>
                  <a:lnTo>
                    <a:pt x="169" y="877"/>
                  </a:lnTo>
                  <a:lnTo>
                    <a:pt x="191" y="905"/>
                  </a:lnTo>
                  <a:lnTo>
                    <a:pt x="216" y="929"/>
                  </a:lnTo>
                  <a:lnTo>
                    <a:pt x="242" y="954"/>
                  </a:lnTo>
                  <a:lnTo>
                    <a:pt x="268" y="978"/>
                  </a:lnTo>
                  <a:lnTo>
                    <a:pt x="296" y="999"/>
                  </a:lnTo>
                  <a:lnTo>
                    <a:pt x="325" y="1020"/>
                  </a:lnTo>
                  <a:lnTo>
                    <a:pt x="355" y="1039"/>
                  </a:lnTo>
                  <a:lnTo>
                    <a:pt x="386" y="1057"/>
                  </a:lnTo>
                  <a:lnTo>
                    <a:pt x="417" y="1073"/>
                  </a:lnTo>
                  <a:lnTo>
                    <a:pt x="450" y="1088"/>
                  </a:lnTo>
                  <a:lnTo>
                    <a:pt x="484" y="1101"/>
                  </a:lnTo>
                  <a:lnTo>
                    <a:pt x="517" y="1113"/>
                  </a:lnTo>
                  <a:lnTo>
                    <a:pt x="552" y="1123"/>
                  </a:lnTo>
                  <a:lnTo>
                    <a:pt x="588" y="1130"/>
                  </a:lnTo>
                  <a:lnTo>
                    <a:pt x="624" y="1138"/>
                  </a:lnTo>
                  <a:lnTo>
                    <a:pt x="661" y="1142"/>
                  </a:lnTo>
                  <a:lnTo>
                    <a:pt x="698" y="1145"/>
                  </a:lnTo>
                  <a:lnTo>
                    <a:pt x="737" y="1146"/>
                  </a:lnTo>
                  <a:lnTo>
                    <a:pt x="737" y="1146"/>
                  </a:lnTo>
                  <a:lnTo>
                    <a:pt x="761" y="1145"/>
                  </a:lnTo>
                  <a:lnTo>
                    <a:pt x="786" y="1144"/>
                  </a:lnTo>
                  <a:lnTo>
                    <a:pt x="810" y="1143"/>
                  </a:lnTo>
                  <a:lnTo>
                    <a:pt x="835" y="1139"/>
                  </a:lnTo>
                  <a:lnTo>
                    <a:pt x="858" y="1135"/>
                  </a:lnTo>
                  <a:lnTo>
                    <a:pt x="882" y="1132"/>
                  </a:lnTo>
                  <a:lnTo>
                    <a:pt x="905" y="1127"/>
                  </a:lnTo>
                  <a:lnTo>
                    <a:pt x="929" y="1120"/>
                  </a:lnTo>
                  <a:lnTo>
                    <a:pt x="951" y="1114"/>
                  </a:lnTo>
                  <a:lnTo>
                    <a:pt x="975" y="1107"/>
                  </a:lnTo>
                  <a:lnTo>
                    <a:pt x="997" y="1098"/>
                  </a:lnTo>
                  <a:lnTo>
                    <a:pt x="1018" y="1089"/>
                  </a:lnTo>
                  <a:lnTo>
                    <a:pt x="1041" y="1081"/>
                  </a:lnTo>
                  <a:lnTo>
                    <a:pt x="1062" y="1070"/>
                  </a:lnTo>
                  <a:lnTo>
                    <a:pt x="1081" y="1060"/>
                  </a:lnTo>
                  <a:lnTo>
                    <a:pt x="1103" y="1049"/>
                  </a:lnTo>
                  <a:lnTo>
                    <a:pt x="1142" y="1024"/>
                  </a:lnTo>
                  <a:lnTo>
                    <a:pt x="1179" y="996"/>
                  </a:lnTo>
                  <a:lnTo>
                    <a:pt x="1215" y="968"/>
                  </a:lnTo>
                  <a:lnTo>
                    <a:pt x="1250" y="936"/>
                  </a:lnTo>
                  <a:lnTo>
                    <a:pt x="1282" y="902"/>
                  </a:lnTo>
                  <a:lnTo>
                    <a:pt x="1312" y="867"/>
                  </a:lnTo>
                  <a:lnTo>
                    <a:pt x="1341" y="830"/>
                  </a:lnTo>
                  <a:lnTo>
                    <a:pt x="1365" y="791"/>
                  </a:lnTo>
                  <a:lnTo>
                    <a:pt x="1365" y="791"/>
                  </a:lnTo>
                  <a:lnTo>
                    <a:pt x="1367" y="789"/>
                  </a:lnTo>
                  <a:lnTo>
                    <a:pt x="1367" y="789"/>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10"/>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11"/>
            <p:cNvSpPr>
              <a:spLocks/>
            </p:cNvSpPr>
            <p:nvPr/>
          </p:nvSpPr>
          <p:spPr bwMode="auto">
            <a:xfrm>
              <a:off x="1173163" y="198438"/>
              <a:ext cx="385763" cy="385763"/>
            </a:xfrm>
            <a:custGeom>
              <a:avLst/>
              <a:gdLst>
                <a:gd name="T0" fmla="*/ 0 w 486"/>
                <a:gd name="T1" fmla="*/ 333 h 486"/>
                <a:gd name="T2" fmla="*/ 151 w 486"/>
                <a:gd name="T3" fmla="*/ 486 h 486"/>
                <a:gd name="T4" fmla="*/ 151 w 486"/>
                <a:gd name="T5" fmla="*/ 486 h 486"/>
                <a:gd name="T6" fmla="*/ 152 w 486"/>
                <a:gd name="T7" fmla="*/ 468 h 486"/>
                <a:gd name="T8" fmla="*/ 153 w 486"/>
                <a:gd name="T9" fmla="*/ 451 h 486"/>
                <a:gd name="T10" fmla="*/ 156 w 486"/>
                <a:gd name="T11" fmla="*/ 435 h 486"/>
                <a:gd name="T12" fmla="*/ 158 w 486"/>
                <a:gd name="T13" fmla="*/ 418 h 486"/>
                <a:gd name="T14" fmla="*/ 162 w 486"/>
                <a:gd name="T15" fmla="*/ 401 h 486"/>
                <a:gd name="T16" fmla="*/ 167 w 486"/>
                <a:gd name="T17" fmla="*/ 387 h 486"/>
                <a:gd name="T18" fmla="*/ 172 w 486"/>
                <a:gd name="T19" fmla="*/ 370 h 486"/>
                <a:gd name="T20" fmla="*/ 178 w 486"/>
                <a:gd name="T21" fmla="*/ 356 h 486"/>
                <a:gd name="T22" fmla="*/ 184 w 486"/>
                <a:gd name="T23" fmla="*/ 341 h 486"/>
                <a:gd name="T24" fmla="*/ 192 w 486"/>
                <a:gd name="T25" fmla="*/ 326 h 486"/>
                <a:gd name="T26" fmla="*/ 199 w 486"/>
                <a:gd name="T27" fmla="*/ 312 h 486"/>
                <a:gd name="T28" fmla="*/ 208 w 486"/>
                <a:gd name="T29" fmla="*/ 298 h 486"/>
                <a:gd name="T30" fmla="*/ 218 w 486"/>
                <a:gd name="T31" fmla="*/ 286 h 486"/>
                <a:gd name="T32" fmla="*/ 228 w 486"/>
                <a:gd name="T33" fmla="*/ 274 h 486"/>
                <a:gd name="T34" fmla="*/ 238 w 486"/>
                <a:gd name="T35" fmla="*/ 261 h 486"/>
                <a:gd name="T36" fmla="*/ 249 w 486"/>
                <a:gd name="T37" fmla="*/ 249 h 486"/>
                <a:gd name="T38" fmla="*/ 261 w 486"/>
                <a:gd name="T39" fmla="*/ 238 h 486"/>
                <a:gd name="T40" fmla="*/ 272 w 486"/>
                <a:gd name="T41" fmla="*/ 228 h 486"/>
                <a:gd name="T42" fmla="*/ 286 w 486"/>
                <a:gd name="T43" fmla="*/ 218 h 486"/>
                <a:gd name="T44" fmla="*/ 298 w 486"/>
                <a:gd name="T45" fmla="*/ 209 h 486"/>
                <a:gd name="T46" fmla="*/ 312 w 486"/>
                <a:gd name="T47" fmla="*/ 200 h 486"/>
                <a:gd name="T48" fmla="*/ 326 w 486"/>
                <a:gd name="T49" fmla="*/ 192 h 486"/>
                <a:gd name="T50" fmla="*/ 341 w 486"/>
                <a:gd name="T51" fmla="*/ 184 h 486"/>
                <a:gd name="T52" fmla="*/ 356 w 486"/>
                <a:gd name="T53" fmla="*/ 178 h 486"/>
                <a:gd name="T54" fmla="*/ 370 w 486"/>
                <a:gd name="T55" fmla="*/ 172 h 486"/>
                <a:gd name="T56" fmla="*/ 387 w 486"/>
                <a:gd name="T57" fmla="*/ 167 h 486"/>
                <a:gd name="T58" fmla="*/ 401 w 486"/>
                <a:gd name="T59" fmla="*/ 162 h 486"/>
                <a:gd name="T60" fmla="*/ 418 w 486"/>
                <a:gd name="T61" fmla="*/ 158 h 486"/>
                <a:gd name="T62" fmla="*/ 435 w 486"/>
                <a:gd name="T63" fmla="*/ 156 h 486"/>
                <a:gd name="T64" fmla="*/ 451 w 486"/>
                <a:gd name="T65" fmla="*/ 153 h 486"/>
                <a:gd name="T66" fmla="*/ 468 w 486"/>
                <a:gd name="T67" fmla="*/ 152 h 486"/>
                <a:gd name="T68" fmla="*/ 486 w 486"/>
                <a:gd name="T69" fmla="*/ 151 h 486"/>
                <a:gd name="T70" fmla="*/ 333 w 486"/>
                <a:gd name="T71" fmla="*/ 0 h 486"/>
                <a:gd name="T72" fmla="*/ 333 w 486"/>
                <a:gd name="T73" fmla="*/ 0 h 486"/>
                <a:gd name="T74" fmla="*/ 303 w 486"/>
                <a:gd name="T75" fmla="*/ 9 h 486"/>
                <a:gd name="T76" fmla="*/ 275 w 486"/>
                <a:gd name="T77" fmla="*/ 21 h 486"/>
                <a:gd name="T78" fmla="*/ 248 w 486"/>
                <a:gd name="T79" fmla="*/ 34 h 486"/>
                <a:gd name="T80" fmla="*/ 220 w 486"/>
                <a:gd name="T81" fmla="*/ 50 h 486"/>
                <a:gd name="T82" fmla="*/ 196 w 486"/>
                <a:gd name="T83" fmla="*/ 67 h 486"/>
                <a:gd name="T84" fmla="*/ 171 w 486"/>
                <a:gd name="T85" fmla="*/ 85 h 486"/>
                <a:gd name="T86" fmla="*/ 147 w 486"/>
                <a:gd name="T87" fmla="*/ 105 h 486"/>
                <a:gd name="T88" fmla="*/ 125 w 486"/>
                <a:gd name="T89" fmla="*/ 125 h 486"/>
                <a:gd name="T90" fmla="*/ 105 w 486"/>
                <a:gd name="T91" fmla="*/ 147 h 486"/>
                <a:gd name="T92" fmla="*/ 85 w 486"/>
                <a:gd name="T93" fmla="*/ 171 h 486"/>
                <a:gd name="T94" fmla="*/ 67 w 486"/>
                <a:gd name="T95" fmla="*/ 196 h 486"/>
                <a:gd name="T96" fmla="*/ 50 w 486"/>
                <a:gd name="T97" fmla="*/ 222 h 486"/>
                <a:gd name="T98" fmla="*/ 36 w 486"/>
                <a:gd name="T99" fmla="*/ 248 h 486"/>
                <a:gd name="T100" fmla="*/ 22 w 486"/>
                <a:gd name="T101" fmla="*/ 275 h 486"/>
                <a:gd name="T102" fmla="*/ 9 w 486"/>
                <a:gd name="T103" fmla="*/ 303 h 486"/>
                <a:gd name="T104" fmla="*/ 0 w 486"/>
                <a:gd name="T105" fmla="*/ 333 h 486"/>
                <a:gd name="T106" fmla="*/ 0 w 486"/>
                <a:gd name="T107"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6" h="486">
                  <a:moveTo>
                    <a:pt x="0" y="333"/>
                  </a:moveTo>
                  <a:lnTo>
                    <a:pt x="151" y="486"/>
                  </a:lnTo>
                  <a:lnTo>
                    <a:pt x="151" y="486"/>
                  </a:lnTo>
                  <a:lnTo>
                    <a:pt x="152" y="468"/>
                  </a:lnTo>
                  <a:lnTo>
                    <a:pt x="153" y="451"/>
                  </a:lnTo>
                  <a:lnTo>
                    <a:pt x="156" y="435"/>
                  </a:lnTo>
                  <a:lnTo>
                    <a:pt x="158" y="418"/>
                  </a:lnTo>
                  <a:lnTo>
                    <a:pt x="162" y="401"/>
                  </a:lnTo>
                  <a:lnTo>
                    <a:pt x="167" y="387"/>
                  </a:lnTo>
                  <a:lnTo>
                    <a:pt x="172" y="370"/>
                  </a:lnTo>
                  <a:lnTo>
                    <a:pt x="178" y="356"/>
                  </a:lnTo>
                  <a:lnTo>
                    <a:pt x="184" y="341"/>
                  </a:lnTo>
                  <a:lnTo>
                    <a:pt x="192" y="326"/>
                  </a:lnTo>
                  <a:lnTo>
                    <a:pt x="199" y="312"/>
                  </a:lnTo>
                  <a:lnTo>
                    <a:pt x="208" y="298"/>
                  </a:lnTo>
                  <a:lnTo>
                    <a:pt x="218" y="286"/>
                  </a:lnTo>
                  <a:lnTo>
                    <a:pt x="228" y="274"/>
                  </a:lnTo>
                  <a:lnTo>
                    <a:pt x="238" y="261"/>
                  </a:lnTo>
                  <a:lnTo>
                    <a:pt x="249" y="249"/>
                  </a:lnTo>
                  <a:lnTo>
                    <a:pt x="261" y="238"/>
                  </a:lnTo>
                  <a:lnTo>
                    <a:pt x="272" y="228"/>
                  </a:lnTo>
                  <a:lnTo>
                    <a:pt x="286" y="218"/>
                  </a:lnTo>
                  <a:lnTo>
                    <a:pt x="298" y="209"/>
                  </a:lnTo>
                  <a:lnTo>
                    <a:pt x="312" y="200"/>
                  </a:lnTo>
                  <a:lnTo>
                    <a:pt x="326" y="192"/>
                  </a:lnTo>
                  <a:lnTo>
                    <a:pt x="341" y="184"/>
                  </a:lnTo>
                  <a:lnTo>
                    <a:pt x="356" y="178"/>
                  </a:lnTo>
                  <a:lnTo>
                    <a:pt x="370" y="172"/>
                  </a:lnTo>
                  <a:lnTo>
                    <a:pt x="387" y="167"/>
                  </a:lnTo>
                  <a:lnTo>
                    <a:pt x="401" y="162"/>
                  </a:lnTo>
                  <a:lnTo>
                    <a:pt x="418" y="158"/>
                  </a:lnTo>
                  <a:lnTo>
                    <a:pt x="435" y="156"/>
                  </a:lnTo>
                  <a:lnTo>
                    <a:pt x="451" y="153"/>
                  </a:lnTo>
                  <a:lnTo>
                    <a:pt x="468" y="152"/>
                  </a:lnTo>
                  <a:lnTo>
                    <a:pt x="486" y="151"/>
                  </a:lnTo>
                  <a:lnTo>
                    <a:pt x="333" y="0"/>
                  </a:lnTo>
                  <a:lnTo>
                    <a:pt x="333" y="0"/>
                  </a:lnTo>
                  <a:lnTo>
                    <a:pt x="303" y="9"/>
                  </a:lnTo>
                  <a:lnTo>
                    <a:pt x="275" y="21"/>
                  </a:lnTo>
                  <a:lnTo>
                    <a:pt x="248" y="34"/>
                  </a:lnTo>
                  <a:lnTo>
                    <a:pt x="220" y="50"/>
                  </a:lnTo>
                  <a:lnTo>
                    <a:pt x="196" y="67"/>
                  </a:lnTo>
                  <a:lnTo>
                    <a:pt x="171" y="85"/>
                  </a:lnTo>
                  <a:lnTo>
                    <a:pt x="147" y="105"/>
                  </a:lnTo>
                  <a:lnTo>
                    <a:pt x="125" y="125"/>
                  </a:lnTo>
                  <a:lnTo>
                    <a:pt x="105" y="147"/>
                  </a:lnTo>
                  <a:lnTo>
                    <a:pt x="85" y="171"/>
                  </a:lnTo>
                  <a:lnTo>
                    <a:pt x="67" y="196"/>
                  </a:lnTo>
                  <a:lnTo>
                    <a:pt x="50" y="222"/>
                  </a:lnTo>
                  <a:lnTo>
                    <a:pt x="36" y="248"/>
                  </a:lnTo>
                  <a:lnTo>
                    <a:pt x="22" y="275"/>
                  </a:lnTo>
                  <a:lnTo>
                    <a:pt x="9" y="303"/>
                  </a:lnTo>
                  <a:lnTo>
                    <a:pt x="0" y="333"/>
                  </a:lnTo>
                  <a:lnTo>
                    <a:pt x="0" y="333"/>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12"/>
            <p:cNvSpPr>
              <a:spLocks/>
            </p:cNvSpPr>
            <p:nvPr/>
          </p:nvSpPr>
          <p:spPr bwMode="auto">
            <a:xfrm>
              <a:off x="1689101" y="358775"/>
              <a:ext cx="635000" cy="528638"/>
            </a:xfrm>
            <a:custGeom>
              <a:avLst/>
              <a:gdLst>
                <a:gd name="T0" fmla="*/ 488 w 800"/>
                <a:gd name="T1" fmla="*/ 2 h 665"/>
                <a:gd name="T2" fmla="*/ 407 w 800"/>
                <a:gd name="T3" fmla="*/ 22 h 665"/>
                <a:gd name="T4" fmla="*/ 337 w 800"/>
                <a:gd name="T5" fmla="*/ 65 h 665"/>
                <a:gd name="T6" fmla="*/ 282 w 800"/>
                <a:gd name="T7" fmla="*/ 125 h 665"/>
                <a:gd name="T8" fmla="*/ 246 w 800"/>
                <a:gd name="T9" fmla="*/ 199 h 665"/>
                <a:gd name="T10" fmla="*/ 234 w 800"/>
                <a:gd name="T11" fmla="*/ 284 h 665"/>
                <a:gd name="T12" fmla="*/ 230 w 800"/>
                <a:gd name="T13" fmla="*/ 330 h 665"/>
                <a:gd name="T14" fmla="*/ 206 w 800"/>
                <a:gd name="T15" fmla="*/ 393 h 665"/>
                <a:gd name="T16" fmla="*/ 165 w 800"/>
                <a:gd name="T17" fmla="*/ 449 h 665"/>
                <a:gd name="T18" fmla="*/ 129 w 800"/>
                <a:gd name="T19" fmla="*/ 477 h 665"/>
                <a:gd name="T20" fmla="*/ 69 w 800"/>
                <a:gd name="T21" fmla="*/ 507 h 665"/>
                <a:gd name="T22" fmla="*/ 0 w 800"/>
                <a:gd name="T23" fmla="*/ 517 h 665"/>
                <a:gd name="T24" fmla="*/ 168 w 800"/>
                <a:gd name="T25" fmla="*/ 657 h 665"/>
                <a:gd name="T26" fmla="*/ 224 w 800"/>
                <a:gd name="T27" fmla="*/ 626 h 665"/>
                <a:gd name="T28" fmla="*/ 275 w 800"/>
                <a:gd name="T29" fmla="*/ 588 h 665"/>
                <a:gd name="T30" fmla="*/ 303 w 800"/>
                <a:gd name="T31" fmla="*/ 558 h 665"/>
                <a:gd name="T32" fmla="*/ 341 w 800"/>
                <a:gd name="T33" fmla="*/ 511 h 665"/>
                <a:gd name="T34" fmla="*/ 370 w 800"/>
                <a:gd name="T35" fmla="*/ 459 h 665"/>
                <a:gd name="T36" fmla="*/ 392 w 800"/>
                <a:gd name="T37" fmla="*/ 403 h 665"/>
                <a:gd name="T38" fmla="*/ 405 w 800"/>
                <a:gd name="T39" fmla="*/ 345 h 665"/>
                <a:gd name="T40" fmla="*/ 410 w 800"/>
                <a:gd name="T41" fmla="*/ 284 h 665"/>
                <a:gd name="T42" fmla="*/ 412 w 800"/>
                <a:gd name="T43" fmla="*/ 261 h 665"/>
                <a:gd name="T44" fmla="*/ 422 w 800"/>
                <a:gd name="T45" fmla="*/ 232 h 665"/>
                <a:gd name="T46" fmla="*/ 441 w 800"/>
                <a:gd name="T47" fmla="*/ 207 h 665"/>
                <a:gd name="T48" fmla="*/ 466 w 800"/>
                <a:gd name="T49" fmla="*/ 188 h 665"/>
                <a:gd name="T50" fmla="*/ 495 w 800"/>
                <a:gd name="T51" fmla="*/ 178 h 665"/>
                <a:gd name="T52" fmla="*/ 516 w 800"/>
                <a:gd name="T53" fmla="*/ 176 h 665"/>
                <a:gd name="T54" fmla="*/ 549 w 800"/>
                <a:gd name="T55" fmla="*/ 181 h 665"/>
                <a:gd name="T56" fmla="*/ 577 w 800"/>
                <a:gd name="T57" fmla="*/ 194 h 665"/>
                <a:gd name="T58" fmla="*/ 599 w 800"/>
                <a:gd name="T59" fmla="*/ 216 h 665"/>
                <a:gd name="T60" fmla="*/ 616 w 800"/>
                <a:gd name="T61" fmla="*/ 242 h 665"/>
                <a:gd name="T62" fmla="*/ 623 w 800"/>
                <a:gd name="T63" fmla="*/ 273 h 665"/>
                <a:gd name="T64" fmla="*/ 623 w 800"/>
                <a:gd name="T65" fmla="*/ 317 h 665"/>
                <a:gd name="T66" fmla="*/ 608 w 800"/>
                <a:gd name="T67" fmla="*/ 415 h 665"/>
                <a:gd name="T68" fmla="*/ 577 w 800"/>
                <a:gd name="T69" fmla="*/ 507 h 665"/>
                <a:gd name="T70" fmla="*/ 692 w 800"/>
                <a:gd name="T71" fmla="*/ 665 h 665"/>
                <a:gd name="T72" fmla="*/ 735 w 800"/>
                <a:gd name="T73" fmla="*/ 585 h 665"/>
                <a:gd name="T74" fmla="*/ 767 w 800"/>
                <a:gd name="T75" fmla="*/ 501 h 665"/>
                <a:gd name="T76" fmla="*/ 783 w 800"/>
                <a:gd name="T77" fmla="*/ 441 h 665"/>
                <a:gd name="T78" fmla="*/ 799 w 800"/>
                <a:gd name="T79" fmla="*/ 323 h 665"/>
                <a:gd name="T80" fmla="*/ 798 w 800"/>
                <a:gd name="T81" fmla="*/ 254 h 665"/>
                <a:gd name="T82" fmla="*/ 778 w 800"/>
                <a:gd name="T83" fmla="*/ 173 h 665"/>
                <a:gd name="T84" fmla="*/ 735 w 800"/>
                <a:gd name="T85" fmla="*/ 104 h 665"/>
                <a:gd name="T86" fmla="*/ 675 w 800"/>
                <a:gd name="T87" fmla="*/ 48 h 665"/>
                <a:gd name="T88" fmla="*/ 601 w 800"/>
                <a:gd name="T89" fmla="*/ 13 h 665"/>
                <a:gd name="T90" fmla="*/ 516 w 800"/>
                <a:gd name="T91"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665">
                  <a:moveTo>
                    <a:pt x="516" y="0"/>
                  </a:moveTo>
                  <a:lnTo>
                    <a:pt x="516" y="0"/>
                  </a:lnTo>
                  <a:lnTo>
                    <a:pt x="488" y="2"/>
                  </a:lnTo>
                  <a:lnTo>
                    <a:pt x="459" y="6"/>
                  </a:lnTo>
                  <a:lnTo>
                    <a:pt x="433" y="13"/>
                  </a:lnTo>
                  <a:lnTo>
                    <a:pt x="407" y="22"/>
                  </a:lnTo>
                  <a:lnTo>
                    <a:pt x="382" y="34"/>
                  </a:lnTo>
                  <a:lnTo>
                    <a:pt x="359" y="48"/>
                  </a:lnTo>
                  <a:lnTo>
                    <a:pt x="337" y="65"/>
                  </a:lnTo>
                  <a:lnTo>
                    <a:pt x="317" y="83"/>
                  </a:lnTo>
                  <a:lnTo>
                    <a:pt x="298" y="104"/>
                  </a:lnTo>
                  <a:lnTo>
                    <a:pt x="282" y="125"/>
                  </a:lnTo>
                  <a:lnTo>
                    <a:pt x="268" y="149"/>
                  </a:lnTo>
                  <a:lnTo>
                    <a:pt x="256" y="173"/>
                  </a:lnTo>
                  <a:lnTo>
                    <a:pt x="246" y="199"/>
                  </a:lnTo>
                  <a:lnTo>
                    <a:pt x="240" y="227"/>
                  </a:lnTo>
                  <a:lnTo>
                    <a:pt x="235" y="254"/>
                  </a:lnTo>
                  <a:lnTo>
                    <a:pt x="234" y="284"/>
                  </a:lnTo>
                  <a:lnTo>
                    <a:pt x="234" y="284"/>
                  </a:lnTo>
                  <a:lnTo>
                    <a:pt x="232" y="306"/>
                  </a:lnTo>
                  <a:lnTo>
                    <a:pt x="230" y="330"/>
                  </a:lnTo>
                  <a:lnTo>
                    <a:pt x="224" y="352"/>
                  </a:lnTo>
                  <a:lnTo>
                    <a:pt x="216" y="373"/>
                  </a:lnTo>
                  <a:lnTo>
                    <a:pt x="206" y="393"/>
                  </a:lnTo>
                  <a:lnTo>
                    <a:pt x="195" y="413"/>
                  </a:lnTo>
                  <a:lnTo>
                    <a:pt x="182" y="431"/>
                  </a:lnTo>
                  <a:lnTo>
                    <a:pt x="165" y="449"/>
                  </a:lnTo>
                  <a:lnTo>
                    <a:pt x="165" y="449"/>
                  </a:lnTo>
                  <a:lnTo>
                    <a:pt x="148" y="464"/>
                  </a:lnTo>
                  <a:lnTo>
                    <a:pt x="129" y="477"/>
                  </a:lnTo>
                  <a:lnTo>
                    <a:pt x="110" y="490"/>
                  </a:lnTo>
                  <a:lnTo>
                    <a:pt x="90" y="500"/>
                  </a:lnTo>
                  <a:lnTo>
                    <a:pt x="69" y="507"/>
                  </a:lnTo>
                  <a:lnTo>
                    <a:pt x="46" y="512"/>
                  </a:lnTo>
                  <a:lnTo>
                    <a:pt x="23" y="516"/>
                  </a:lnTo>
                  <a:lnTo>
                    <a:pt x="0" y="517"/>
                  </a:lnTo>
                  <a:lnTo>
                    <a:pt x="148" y="665"/>
                  </a:lnTo>
                  <a:lnTo>
                    <a:pt x="148" y="665"/>
                  </a:lnTo>
                  <a:lnTo>
                    <a:pt x="168" y="657"/>
                  </a:lnTo>
                  <a:lnTo>
                    <a:pt x="186" y="648"/>
                  </a:lnTo>
                  <a:lnTo>
                    <a:pt x="205" y="637"/>
                  </a:lnTo>
                  <a:lnTo>
                    <a:pt x="224" y="626"/>
                  </a:lnTo>
                  <a:lnTo>
                    <a:pt x="241" y="615"/>
                  </a:lnTo>
                  <a:lnTo>
                    <a:pt x="257" y="601"/>
                  </a:lnTo>
                  <a:lnTo>
                    <a:pt x="275" y="588"/>
                  </a:lnTo>
                  <a:lnTo>
                    <a:pt x="289" y="573"/>
                  </a:lnTo>
                  <a:lnTo>
                    <a:pt x="289" y="573"/>
                  </a:lnTo>
                  <a:lnTo>
                    <a:pt x="303" y="558"/>
                  </a:lnTo>
                  <a:lnTo>
                    <a:pt x="317" y="543"/>
                  </a:lnTo>
                  <a:lnTo>
                    <a:pt x="329" y="527"/>
                  </a:lnTo>
                  <a:lnTo>
                    <a:pt x="341" y="511"/>
                  </a:lnTo>
                  <a:lnTo>
                    <a:pt x="351" y="493"/>
                  </a:lnTo>
                  <a:lnTo>
                    <a:pt x="361" y="476"/>
                  </a:lnTo>
                  <a:lnTo>
                    <a:pt x="370" y="459"/>
                  </a:lnTo>
                  <a:lnTo>
                    <a:pt x="379" y="440"/>
                  </a:lnTo>
                  <a:lnTo>
                    <a:pt x="386" y="421"/>
                  </a:lnTo>
                  <a:lnTo>
                    <a:pt x="392" y="403"/>
                  </a:lnTo>
                  <a:lnTo>
                    <a:pt x="397" y="383"/>
                  </a:lnTo>
                  <a:lnTo>
                    <a:pt x="401" y="364"/>
                  </a:lnTo>
                  <a:lnTo>
                    <a:pt x="405" y="345"/>
                  </a:lnTo>
                  <a:lnTo>
                    <a:pt x="407" y="323"/>
                  </a:lnTo>
                  <a:lnTo>
                    <a:pt x="408" y="304"/>
                  </a:lnTo>
                  <a:lnTo>
                    <a:pt x="410" y="284"/>
                  </a:lnTo>
                  <a:lnTo>
                    <a:pt x="410" y="284"/>
                  </a:lnTo>
                  <a:lnTo>
                    <a:pt x="410" y="273"/>
                  </a:lnTo>
                  <a:lnTo>
                    <a:pt x="412" y="261"/>
                  </a:lnTo>
                  <a:lnTo>
                    <a:pt x="415" y="251"/>
                  </a:lnTo>
                  <a:lnTo>
                    <a:pt x="418" y="242"/>
                  </a:lnTo>
                  <a:lnTo>
                    <a:pt x="422" y="232"/>
                  </a:lnTo>
                  <a:lnTo>
                    <a:pt x="428" y="223"/>
                  </a:lnTo>
                  <a:lnTo>
                    <a:pt x="435" y="216"/>
                  </a:lnTo>
                  <a:lnTo>
                    <a:pt x="441" y="207"/>
                  </a:lnTo>
                  <a:lnTo>
                    <a:pt x="448" y="201"/>
                  </a:lnTo>
                  <a:lnTo>
                    <a:pt x="457" y="194"/>
                  </a:lnTo>
                  <a:lnTo>
                    <a:pt x="466" y="188"/>
                  </a:lnTo>
                  <a:lnTo>
                    <a:pt x="475" y="185"/>
                  </a:lnTo>
                  <a:lnTo>
                    <a:pt x="485" y="181"/>
                  </a:lnTo>
                  <a:lnTo>
                    <a:pt x="495" y="178"/>
                  </a:lnTo>
                  <a:lnTo>
                    <a:pt x="506" y="176"/>
                  </a:lnTo>
                  <a:lnTo>
                    <a:pt x="516" y="176"/>
                  </a:lnTo>
                  <a:lnTo>
                    <a:pt x="516" y="176"/>
                  </a:lnTo>
                  <a:lnTo>
                    <a:pt x="528" y="176"/>
                  </a:lnTo>
                  <a:lnTo>
                    <a:pt x="539" y="178"/>
                  </a:lnTo>
                  <a:lnTo>
                    <a:pt x="549" y="181"/>
                  </a:lnTo>
                  <a:lnTo>
                    <a:pt x="559" y="185"/>
                  </a:lnTo>
                  <a:lnTo>
                    <a:pt x="568" y="188"/>
                  </a:lnTo>
                  <a:lnTo>
                    <a:pt x="577" y="194"/>
                  </a:lnTo>
                  <a:lnTo>
                    <a:pt x="585" y="201"/>
                  </a:lnTo>
                  <a:lnTo>
                    <a:pt x="593" y="207"/>
                  </a:lnTo>
                  <a:lnTo>
                    <a:pt x="599" y="216"/>
                  </a:lnTo>
                  <a:lnTo>
                    <a:pt x="606" y="223"/>
                  </a:lnTo>
                  <a:lnTo>
                    <a:pt x="611" y="232"/>
                  </a:lnTo>
                  <a:lnTo>
                    <a:pt x="616" y="242"/>
                  </a:lnTo>
                  <a:lnTo>
                    <a:pt x="619" y="251"/>
                  </a:lnTo>
                  <a:lnTo>
                    <a:pt x="622" y="261"/>
                  </a:lnTo>
                  <a:lnTo>
                    <a:pt x="623" y="273"/>
                  </a:lnTo>
                  <a:lnTo>
                    <a:pt x="624" y="284"/>
                  </a:lnTo>
                  <a:lnTo>
                    <a:pt x="624" y="284"/>
                  </a:lnTo>
                  <a:lnTo>
                    <a:pt x="623" y="317"/>
                  </a:lnTo>
                  <a:lnTo>
                    <a:pt x="621" y="351"/>
                  </a:lnTo>
                  <a:lnTo>
                    <a:pt x="616" y="383"/>
                  </a:lnTo>
                  <a:lnTo>
                    <a:pt x="608" y="415"/>
                  </a:lnTo>
                  <a:lnTo>
                    <a:pt x="599" y="446"/>
                  </a:lnTo>
                  <a:lnTo>
                    <a:pt x="590" y="477"/>
                  </a:lnTo>
                  <a:lnTo>
                    <a:pt x="577" y="507"/>
                  </a:lnTo>
                  <a:lnTo>
                    <a:pt x="563" y="536"/>
                  </a:lnTo>
                  <a:lnTo>
                    <a:pt x="692" y="665"/>
                  </a:lnTo>
                  <a:lnTo>
                    <a:pt x="692" y="665"/>
                  </a:lnTo>
                  <a:lnTo>
                    <a:pt x="707" y="638"/>
                  </a:lnTo>
                  <a:lnTo>
                    <a:pt x="721" y="612"/>
                  </a:lnTo>
                  <a:lnTo>
                    <a:pt x="735" y="585"/>
                  </a:lnTo>
                  <a:lnTo>
                    <a:pt x="746" y="558"/>
                  </a:lnTo>
                  <a:lnTo>
                    <a:pt x="757" y="529"/>
                  </a:lnTo>
                  <a:lnTo>
                    <a:pt x="767" y="501"/>
                  </a:lnTo>
                  <a:lnTo>
                    <a:pt x="776" y="471"/>
                  </a:lnTo>
                  <a:lnTo>
                    <a:pt x="783" y="441"/>
                  </a:lnTo>
                  <a:lnTo>
                    <a:pt x="783" y="441"/>
                  </a:lnTo>
                  <a:lnTo>
                    <a:pt x="790" y="403"/>
                  </a:lnTo>
                  <a:lnTo>
                    <a:pt x="795" y="363"/>
                  </a:lnTo>
                  <a:lnTo>
                    <a:pt x="799" y="323"/>
                  </a:lnTo>
                  <a:lnTo>
                    <a:pt x="800" y="284"/>
                  </a:lnTo>
                  <a:lnTo>
                    <a:pt x="800" y="284"/>
                  </a:lnTo>
                  <a:lnTo>
                    <a:pt x="798" y="254"/>
                  </a:lnTo>
                  <a:lnTo>
                    <a:pt x="794" y="227"/>
                  </a:lnTo>
                  <a:lnTo>
                    <a:pt x="787" y="199"/>
                  </a:lnTo>
                  <a:lnTo>
                    <a:pt x="778" y="173"/>
                  </a:lnTo>
                  <a:lnTo>
                    <a:pt x="766" y="149"/>
                  </a:lnTo>
                  <a:lnTo>
                    <a:pt x="751" y="125"/>
                  </a:lnTo>
                  <a:lnTo>
                    <a:pt x="735" y="104"/>
                  </a:lnTo>
                  <a:lnTo>
                    <a:pt x="717" y="83"/>
                  </a:lnTo>
                  <a:lnTo>
                    <a:pt x="696" y="65"/>
                  </a:lnTo>
                  <a:lnTo>
                    <a:pt x="675" y="48"/>
                  </a:lnTo>
                  <a:lnTo>
                    <a:pt x="652" y="34"/>
                  </a:lnTo>
                  <a:lnTo>
                    <a:pt x="627" y="22"/>
                  </a:lnTo>
                  <a:lnTo>
                    <a:pt x="601" y="13"/>
                  </a:lnTo>
                  <a:lnTo>
                    <a:pt x="573" y="6"/>
                  </a:lnTo>
                  <a:lnTo>
                    <a:pt x="546" y="2"/>
                  </a:lnTo>
                  <a:lnTo>
                    <a:pt x="516" y="0"/>
                  </a:lnTo>
                  <a:lnTo>
                    <a:pt x="516"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13"/>
            <p:cNvSpPr>
              <a:spLocks/>
            </p:cNvSpPr>
            <p:nvPr/>
          </p:nvSpPr>
          <p:spPr bwMode="auto">
            <a:xfrm>
              <a:off x="2593976" y="219075"/>
              <a:ext cx="320675" cy="541338"/>
            </a:xfrm>
            <a:custGeom>
              <a:avLst/>
              <a:gdLst>
                <a:gd name="T0" fmla="*/ 323 w 406"/>
                <a:gd name="T1" fmla="*/ 123 h 684"/>
                <a:gd name="T2" fmla="*/ 294 w 406"/>
                <a:gd name="T3" fmla="*/ 86 h 684"/>
                <a:gd name="T4" fmla="*/ 272 w 406"/>
                <a:gd name="T5" fmla="*/ 71 h 684"/>
                <a:gd name="T6" fmla="*/ 236 w 406"/>
                <a:gd name="T7" fmla="*/ 61 h 684"/>
                <a:gd name="T8" fmla="*/ 205 w 406"/>
                <a:gd name="T9" fmla="*/ 60 h 684"/>
                <a:gd name="T10" fmla="*/ 175 w 406"/>
                <a:gd name="T11" fmla="*/ 67 h 684"/>
                <a:gd name="T12" fmla="*/ 150 w 406"/>
                <a:gd name="T13" fmla="*/ 80 h 684"/>
                <a:gd name="T14" fmla="*/ 132 w 406"/>
                <a:gd name="T15" fmla="*/ 98 h 684"/>
                <a:gd name="T16" fmla="*/ 120 w 406"/>
                <a:gd name="T17" fmla="*/ 121 h 684"/>
                <a:gd name="T18" fmla="*/ 116 w 406"/>
                <a:gd name="T19" fmla="*/ 145 h 684"/>
                <a:gd name="T20" fmla="*/ 119 w 406"/>
                <a:gd name="T21" fmla="*/ 170 h 684"/>
                <a:gd name="T22" fmla="*/ 135 w 406"/>
                <a:gd name="T23" fmla="*/ 200 h 684"/>
                <a:gd name="T24" fmla="*/ 161 w 406"/>
                <a:gd name="T25" fmla="*/ 225 h 684"/>
                <a:gd name="T26" fmla="*/ 261 w 406"/>
                <a:gd name="T27" fmla="*/ 278 h 684"/>
                <a:gd name="T28" fmla="*/ 326 w 406"/>
                <a:gd name="T29" fmla="*/ 317 h 684"/>
                <a:gd name="T30" fmla="*/ 361 w 406"/>
                <a:gd name="T31" fmla="*/ 346 h 684"/>
                <a:gd name="T32" fmla="*/ 387 w 406"/>
                <a:gd name="T33" fmla="*/ 384 h 684"/>
                <a:gd name="T34" fmla="*/ 403 w 406"/>
                <a:gd name="T35" fmla="*/ 431 h 684"/>
                <a:gd name="T36" fmla="*/ 406 w 406"/>
                <a:gd name="T37" fmla="*/ 468 h 684"/>
                <a:gd name="T38" fmla="*/ 396 w 406"/>
                <a:gd name="T39" fmla="*/ 535 h 684"/>
                <a:gd name="T40" fmla="*/ 366 w 406"/>
                <a:gd name="T41" fmla="*/ 592 h 684"/>
                <a:gd name="T42" fmla="*/ 319 w 406"/>
                <a:gd name="T43" fmla="*/ 637 h 684"/>
                <a:gd name="T44" fmla="*/ 257 w 406"/>
                <a:gd name="T45" fmla="*/ 668 h 684"/>
                <a:gd name="T46" fmla="*/ 181 w 406"/>
                <a:gd name="T47" fmla="*/ 683 h 684"/>
                <a:gd name="T48" fmla="*/ 128 w 406"/>
                <a:gd name="T49" fmla="*/ 683 h 684"/>
                <a:gd name="T50" fmla="*/ 61 w 406"/>
                <a:gd name="T51" fmla="*/ 671 h 684"/>
                <a:gd name="T52" fmla="*/ 11 w 406"/>
                <a:gd name="T53" fmla="*/ 650 h 684"/>
                <a:gd name="T54" fmla="*/ 9 w 406"/>
                <a:gd name="T55" fmla="*/ 611 h 684"/>
                <a:gd name="T56" fmla="*/ 27 w 406"/>
                <a:gd name="T57" fmla="*/ 521 h 684"/>
                <a:gd name="T58" fmla="*/ 47 w 406"/>
                <a:gd name="T59" fmla="*/ 531 h 684"/>
                <a:gd name="T60" fmla="*/ 60 w 406"/>
                <a:gd name="T61" fmla="*/ 561 h 684"/>
                <a:gd name="T62" fmla="*/ 78 w 406"/>
                <a:gd name="T63" fmla="*/ 586 h 684"/>
                <a:gd name="T64" fmla="*/ 104 w 406"/>
                <a:gd name="T65" fmla="*/ 607 h 684"/>
                <a:gd name="T66" fmla="*/ 137 w 406"/>
                <a:gd name="T67" fmla="*/ 619 h 684"/>
                <a:gd name="T68" fmla="*/ 178 w 406"/>
                <a:gd name="T69" fmla="*/ 624 h 684"/>
                <a:gd name="T70" fmla="*/ 204 w 406"/>
                <a:gd name="T71" fmla="*/ 623 h 684"/>
                <a:gd name="T72" fmla="*/ 236 w 406"/>
                <a:gd name="T73" fmla="*/ 613 h 684"/>
                <a:gd name="T74" fmla="*/ 261 w 406"/>
                <a:gd name="T75" fmla="*/ 596 h 684"/>
                <a:gd name="T76" fmla="*/ 278 w 406"/>
                <a:gd name="T77" fmla="*/ 573 h 684"/>
                <a:gd name="T78" fmla="*/ 287 w 406"/>
                <a:gd name="T79" fmla="*/ 547 h 684"/>
                <a:gd name="T80" fmla="*/ 289 w 406"/>
                <a:gd name="T81" fmla="*/ 527 h 684"/>
                <a:gd name="T82" fmla="*/ 282 w 406"/>
                <a:gd name="T83" fmla="*/ 492 h 684"/>
                <a:gd name="T84" fmla="*/ 262 w 406"/>
                <a:gd name="T85" fmla="*/ 463 h 684"/>
                <a:gd name="T86" fmla="*/ 222 w 406"/>
                <a:gd name="T87" fmla="*/ 432 h 684"/>
                <a:gd name="T88" fmla="*/ 120 w 406"/>
                <a:gd name="T89" fmla="*/ 380 h 684"/>
                <a:gd name="T90" fmla="*/ 71 w 406"/>
                <a:gd name="T91" fmla="*/ 346 h 684"/>
                <a:gd name="T92" fmla="*/ 40 w 406"/>
                <a:gd name="T93" fmla="*/ 315 h 684"/>
                <a:gd name="T94" fmla="*/ 16 w 406"/>
                <a:gd name="T95" fmla="*/ 274 h 684"/>
                <a:gd name="T96" fmla="*/ 5 w 406"/>
                <a:gd name="T97" fmla="*/ 225 h 684"/>
                <a:gd name="T98" fmla="*/ 5 w 406"/>
                <a:gd name="T99" fmla="*/ 181 h 684"/>
                <a:gd name="T100" fmla="*/ 23 w 406"/>
                <a:gd name="T101" fmla="*/ 117 h 684"/>
                <a:gd name="T102" fmla="*/ 55 w 406"/>
                <a:gd name="T103" fmla="*/ 67 h 684"/>
                <a:gd name="T104" fmla="*/ 102 w 406"/>
                <a:gd name="T105" fmla="*/ 30 h 684"/>
                <a:gd name="T106" fmla="*/ 156 w 406"/>
                <a:gd name="T107" fmla="*/ 8 h 684"/>
                <a:gd name="T108" fmla="*/ 218 w 406"/>
                <a:gd name="T109" fmla="*/ 0 h 684"/>
                <a:gd name="T110" fmla="*/ 267 w 406"/>
                <a:gd name="T111" fmla="*/ 4 h 684"/>
                <a:gd name="T112" fmla="*/ 328 w 406"/>
                <a:gd name="T113" fmla="*/ 20 h 684"/>
                <a:gd name="T114" fmla="*/ 376 w 406"/>
                <a:gd name="T115" fmla="*/ 47 h 684"/>
                <a:gd name="T116" fmla="*/ 361 w 406"/>
                <a:gd name="T117" fmla="*/ 9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4">
                  <a:moveTo>
                    <a:pt x="330" y="142"/>
                  </a:moveTo>
                  <a:lnTo>
                    <a:pt x="330" y="142"/>
                  </a:lnTo>
                  <a:lnTo>
                    <a:pt x="323" y="123"/>
                  </a:lnTo>
                  <a:lnTo>
                    <a:pt x="313" y="106"/>
                  </a:lnTo>
                  <a:lnTo>
                    <a:pt x="300" y="92"/>
                  </a:lnTo>
                  <a:lnTo>
                    <a:pt x="294" y="86"/>
                  </a:lnTo>
                  <a:lnTo>
                    <a:pt x="287" y="81"/>
                  </a:lnTo>
                  <a:lnTo>
                    <a:pt x="279" y="76"/>
                  </a:lnTo>
                  <a:lnTo>
                    <a:pt x="272" y="71"/>
                  </a:lnTo>
                  <a:lnTo>
                    <a:pt x="263" y="69"/>
                  </a:lnTo>
                  <a:lnTo>
                    <a:pt x="254" y="65"/>
                  </a:lnTo>
                  <a:lnTo>
                    <a:pt x="236" y="61"/>
                  </a:lnTo>
                  <a:lnTo>
                    <a:pt x="215" y="60"/>
                  </a:lnTo>
                  <a:lnTo>
                    <a:pt x="215" y="60"/>
                  </a:lnTo>
                  <a:lnTo>
                    <a:pt x="205" y="60"/>
                  </a:lnTo>
                  <a:lnTo>
                    <a:pt x="194" y="61"/>
                  </a:lnTo>
                  <a:lnTo>
                    <a:pt x="185" y="64"/>
                  </a:lnTo>
                  <a:lnTo>
                    <a:pt x="175" y="67"/>
                  </a:lnTo>
                  <a:lnTo>
                    <a:pt x="166" y="71"/>
                  </a:lnTo>
                  <a:lnTo>
                    <a:pt x="158" y="75"/>
                  </a:lnTo>
                  <a:lnTo>
                    <a:pt x="150" y="80"/>
                  </a:lnTo>
                  <a:lnTo>
                    <a:pt x="144" y="86"/>
                  </a:lnTo>
                  <a:lnTo>
                    <a:pt x="138" y="92"/>
                  </a:lnTo>
                  <a:lnTo>
                    <a:pt x="132" y="98"/>
                  </a:lnTo>
                  <a:lnTo>
                    <a:pt x="127" y="106"/>
                  </a:lnTo>
                  <a:lnTo>
                    <a:pt x="123" y="113"/>
                  </a:lnTo>
                  <a:lnTo>
                    <a:pt x="120" y="121"/>
                  </a:lnTo>
                  <a:lnTo>
                    <a:pt x="118" y="129"/>
                  </a:lnTo>
                  <a:lnTo>
                    <a:pt x="117" y="137"/>
                  </a:lnTo>
                  <a:lnTo>
                    <a:pt x="116" y="145"/>
                  </a:lnTo>
                  <a:lnTo>
                    <a:pt x="116" y="145"/>
                  </a:lnTo>
                  <a:lnTo>
                    <a:pt x="117" y="158"/>
                  </a:lnTo>
                  <a:lnTo>
                    <a:pt x="119" y="170"/>
                  </a:lnTo>
                  <a:lnTo>
                    <a:pt x="123" y="181"/>
                  </a:lnTo>
                  <a:lnTo>
                    <a:pt x="128" y="191"/>
                  </a:lnTo>
                  <a:lnTo>
                    <a:pt x="135" y="200"/>
                  </a:lnTo>
                  <a:lnTo>
                    <a:pt x="143" y="209"/>
                  </a:lnTo>
                  <a:lnTo>
                    <a:pt x="151" y="217"/>
                  </a:lnTo>
                  <a:lnTo>
                    <a:pt x="161" y="225"/>
                  </a:lnTo>
                  <a:lnTo>
                    <a:pt x="184" y="240"/>
                  </a:lnTo>
                  <a:lnTo>
                    <a:pt x="207" y="252"/>
                  </a:lnTo>
                  <a:lnTo>
                    <a:pt x="261" y="278"/>
                  </a:lnTo>
                  <a:lnTo>
                    <a:pt x="288" y="293"/>
                  </a:lnTo>
                  <a:lnTo>
                    <a:pt x="314" y="308"/>
                  </a:lnTo>
                  <a:lnTo>
                    <a:pt x="326" y="317"/>
                  </a:lnTo>
                  <a:lnTo>
                    <a:pt x="339" y="325"/>
                  </a:lnTo>
                  <a:lnTo>
                    <a:pt x="350" y="335"/>
                  </a:lnTo>
                  <a:lnTo>
                    <a:pt x="361" y="346"/>
                  </a:lnTo>
                  <a:lnTo>
                    <a:pt x="370" y="358"/>
                  </a:lnTo>
                  <a:lnTo>
                    <a:pt x="380" y="370"/>
                  </a:lnTo>
                  <a:lnTo>
                    <a:pt x="387" y="384"/>
                  </a:lnTo>
                  <a:lnTo>
                    <a:pt x="393" y="397"/>
                  </a:lnTo>
                  <a:lnTo>
                    <a:pt x="398" y="413"/>
                  </a:lnTo>
                  <a:lnTo>
                    <a:pt x="403" y="431"/>
                  </a:lnTo>
                  <a:lnTo>
                    <a:pt x="404" y="448"/>
                  </a:lnTo>
                  <a:lnTo>
                    <a:pt x="406" y="468"/>
                  </a:lnTo>
                  <a:lnTo>
                    <a:pt x="406" y="468"/>
                  </a:lnTo>
                  <a:lnTo>
                    <a:pt x="404" y="492"/>
                  </a:lnTo>
                  <a:lnTo>
                    <a:pt x="401" y="514"/>
                  </a:lnTo>
                  <a:lnTo>
                    <a:pt x="396" y="535"/>
                  </a:lnTo>
                  <a:lnTo>
                    <a:pt x="388" y="556"/>
                  </a:lnTo>
                  <a:lnTo>
                    <a:pt x="378" y="575"/>
                  </a:lnTo>
                  <a:lnTo>
                    <a:pt x="366" y="592"/>
                  </a:lnTo>
                  <a:lnTo>
                    <a:pt x="352" y="609"/>
                  </a:lnTo>
                  <a:lnTo>
                    <a:pt x="336" y="624"/>
                  </a:lnTo>
                  <a:lnTo>
                    <a:pt x="319" y="637"/>
                  </a:lnTo>
                  <a:lnTo>
                    <a:pt x="300" y="649"/>
                  </a:lnTo>
                  <a:lnTo>
                    <a:pt x="279" y="659"/>
                  </a:lnTo>
                  <a:lnTo>
                    <a:pt x="257" y="668"/>
                  </a:lnTo>
                  <a:lnTo>
                    <a:pt x="233" y="675"/>
                  </a:lnTo>
                  <a:lnTo>
                    <a:pt x="207" y="680"/>
                  </a:lnTo>
                  <a:lnTo>
                    <a:pt x="181" y="683"/>
                  </a:lnTo>
                  <a:lnTo>
                    <a:pt x="153" y="684"/>
                  </a:lnTo>
                  <a:lnTo>
                    <a:pt x="153" y="684"/>
                  </a:lnTo>
                  <a:lnTo>
                    <a:pt x="128" y="683"/>
                  </a:lnTo>
                  <a:lnTo>
                    <a:pt x="104" y="680"/>
                  </a:lnTo>
                  <a:lnTo>
                    <a:pt x="82" y="676"/>
                  </a:lnTo>
                  <a:lnTo>
                    <a:pt x="61" y="671"/>
                  </a:lnTo>
                  <a:lnTo>
                    <a:pt x="42" y="665"/>
                  </a:lnTo>
                  <a:lnTo>
                    <a:pt x="26" y="658"/>
                  </a:lnTo>
                  <a:lnTo>
                    <a:pt x="11" y="650"/>
                  </a:lnTo>
                  <a:lnTo>
                    <a:pt x="0" y="643"/>
                  </a:lnTo>
                  <a:lnTo>
                    <a:pt x="0" y="643"/>
                  </a:lnTo>
                  <a:lnTo>
                    <a:pt x="9" y="611"/>
                  </a:lnTo>
                  <a:lnTo>
                    <a:pt x="15" y="582"/>
                  </a:lnTo>
                  <a:lnTo>
                    <a:pt x="23" y="552"/>
                  </a:lnTo>
                  <a:lnTo>
                    <a:pt x="27" y="521"/>
                  </a:lnTo>
                  <a:lnTo>
                    <a:pt x="46" y="521"/>
                  </a:lnTo>
                  <a:lnTo>
                    <a:pt x="46" y="521"/>
                  </a:lnTo>
                  <a:lnTo>
                    <a:pt x="47" y="531"/>
                  </a:lnTo>
                  <a:lnTo>
                    <a:pt x="51" y="541"/>
                  </a:lnTo>
                  <a:lnTo>
                    <a:pt x="55" y="551"/>
                  </a:lnTo>
                  <a:lnTo>
                    <a:pt x="60" y="561"/>
                  </a:lnTo>
                  <a:lnTo>
                    <a:pt x="65" y="570"/>
                  </a:lnTo>
                  <a:lnTo>
                    <a:pt x="71" y="578"/>
                  </a:lnTo>
                  <a:lnTo>
                    <a:pt x="78" y="586"/>
                  </a:lnTo>
                  <a:lnTo>
                    <a:pt x="86" y="593"/>
                  </a:lnTo>
                  <a:lnTo>
                    <a:pt x="94" y="601"/>
                  </a:lnTo>
                  <a:lnTo>
                    <a:pt x="104" y="607"/>
                  </a:lnTo>
                  <a:lnTo>
                    <a:pt x="114" y="612"/>
                  </a:lnTo>
                  <a:lnTo>
                    <a:pt x="125" y="616"/>
                  </a:lnTo>
                  <a:lnTo>
                    <a:pt x="137" y="619"/>
                  </a:lnTo>
                  <a:lnTo>
                    <a:pt x="150" y="622"/>
                  </a:lnTo>
                  <a:lnTo>
                    <a:pt x="163" y="624"/>
                  </a:lnTo>
                  <a:lnTo>
                    <a:pt x="178" y="624"/>
                  </a:lnTo>
                  <a:lnTo>
                    <a:pt x="178" y="624"/>
                  </a:lnTo>
                  <a:lnTo>
                    <a:pt x="191" y="624"/>
                  </a:lnTo>
                  <a:lnTo>
                    <a:pt x="204" y="623"/>
                  </a:lnTo>
                  <a:lnTo>
                    <a:pt x="215" y="621"/>
                  </a:lnTo>
                  <a:lnTo>
                    <a:pt x="226" y="617"/>
                  </a:lnTo>
                  <a:lnTo>
                    <a:pt x="236" y="613"/>
                  </a:lnTo>
                  <a:lnTo>
                    <a:pt x="245" y="608"/>
                  </a:lnTo>
                  <a:lnTo>
                    <a:pt x="253" y="602"/>
                  </a:lnTo>
                  <a:lnTo>
                    <a:pt x="261" y="596"/>
                  </a:lnTo>
                  <a:lnTo>
                    <a:pt x="267" y="589"/>
                  </a:lnTo>
                  <a:lnTo>
                    <a:pt x="273" y="582"/>
                  </a:lnTo>
                  <a:lnTo>
                    <a:pt x="278" y="573"/>
                  </a:lnTo>
                  <a:lnTo>
                    <a:pt x="282" y="565"/>
                  </a:lnTo>
                  <a:lnTo>
                    <a:pt x="284" y="556"/>
                  </a:lnTo>
                  <a:lnTo>
                    <a:pt x="287" y="547"/>
                  </a:lnTo>
                  <a:lnTo>
                    <a:pt x="288" y="537"/>
                  </a:lnTo>
                  <a:lnTo>
                    <a:pt x="289" y="527"/>
                  </a:lnTo>
                  <a:lnTo>
                    <a:pt x="289" y="527"/>
                  </a:lnTo>
                  <a:lnTo>
                    <a:pt x="288" y="514"/>
                  </a:lnTo>
                  <a:lnTo>
                    <a:pt x="285" y="503"/>
                  </a:lnTo>
                  <a:lnTo>
                    <a:pt x="282" y="492"/>
                  </a:lnTo>
                  <a:lnTo>
                    <a:pt x="277" y="480"/>
                  </a:lnTo>
                  <a:lnTo>
                    <a:pt x="271" y="472"/>
                  </a:lnTo>
                  <a:lnTo>
                    <a:pt x="262" y="463"/>
                  </a:lnTo>
                  <a:lnTo>
                    <a:pt x="253" y="454"/>
                  </a:lnTo>
                  <a:lnTo>
                    <a:pt x="245" y="447"/>
                  </a:lnTo>
                  <a:lnTo>
                    <a:pt x="222" y="432"/>
                  </a:lnTo>
                  <a:lnTo>
                    <a:pt x="199" y="420"/>
                  </a:lnTo>
                  <a:lnTo>
                    <a:pt x="147" y="394"/>
                  </a:lnTo>
                  <a:lnTo>
                    <a:pt x="120" y="380"/>
                  </a:lnTo>
                  <a:lnTo>
                    <a:pt x="94" y="364"/>
                  </a:lnTo>
                  <a:lnTo>
                    <a:pt x="82" y="355"/>
                  </a:lnTo>
                  <a:lnTo>
                    <a:pt x="71" y="346"/>
                  </a:lnTo>
                  <a:lnTo>
                    <a:pt x="60" y="336"/>
                  </a:lnTo>
                  <a:lnTo>
                    <a:pt x="49" y="327"/>
                  </a:lnTo>
                  <a:lnTo>
                    <a:pt x="40" y="315"/>
                  </a:lnTo>
                  <a:lnTo>
                    <a:pt x="31" y="303"/>
                  </a:lnTo>
                  <a:lnTo>
                    <a:pt x="24" y="289"/>
                  </a:lnTo>
                  <a:lnTo>
                    <a:pt x="16" y="274"/>
                  </a:lnTo>
                  <a:lnTo>
                    <a:pt x="11" y="260"/>
                  </a:lnTo>
                  <a:lnTo>
                    <a:pt x="8" y="242"/>
                  </a:lnTo>
                  <a:lnTo>
                    <a:pt x="5" y="225"/>
                  </a:lnTo>
                  <a:lnTo>
                    <a:pt x="4" y="205"/>
                  </a:lnTo>
                  <a:lnTo>
                    <a:pt x="4" y="205"/>
                  </a:lnTo>
                  <a:lnTo>
                    <a:pt x="5" y="181"/>
                  </a:lnTo>
                  <a:lnTo>
                    <a:pt x="9" y="158"/>
                  </a:lnTo>
                  <a:lnTo>
                    <a:pt x="15" y="137"/>
                  </a:lnTo>
                  <a:lnTo>
                    <a:pt x="23" y="117"/>
                  </a:lnTo>
                  <a:lnTo>
                    <a:pt x="31" y="100"/>
                  </a:lnTo>
                  <a:lnTo>
                    <a:pt x="42" y="82"/>
                  </a:lnTo>
                  <a:lnTo>
                    <a:pt x="55" y="67"/>
                  </a:lnTo>
                  <a:lnTo>
                    <a:pt x="70" y="54"/>
                  </a:lnTo>
                  <a:lnTo>
                    <a:pt x="85" y="41"/>
                  </a:lnTo>
                  <a:lnTo>
                    <a:pt x="102" y="30"/>
                  </a:lnTo>
                  <a:lnTo>
                    <a:pt x="119" y="21"/>
                  </a:lnTo>
                  <a:lnTo>
                    <a:pt x="138" y="14"/>
                  </a:lnTo>
                  <a:lnTo>
                    <a:pt x="156" y="8"/>
                  </a:lnTo>
                  <a:lnTo>
                    <a:pt x="178" y="4"/>
                  </a:lnTo>
                  <a:lnTo>
                    <a:pt x="197" y="2"/>
                  </a:lnTo>
                  <a:lnTo>
                    <a:pt x="218" y="0"/>
                  </a:lnTo>
                  <a:lnTo>
                    <a:pt x="218" y="0"/>
                  </a:lnTo>
                  <a:lnTo>
                    <a:pt x="245" y="2"/>
                  </a:lnTo>
                  <a:lnTo>
                    <a:pt x="267" y="4"/>
                  </a:lnTo>
                  <a:lnTo>
                    <a:pt x="289" y="8"/>
                  </a:lnTo>
                  <a:lnTo>
                    <a:pt x="309" y="14"/>
                  </a:lnTo>
                  <a:lnTo>
                    <a:pt x="328" y="20"/>
                  </a:lnTo>
                  <a:lnTo>
                    <a:pt x="345" y="28"/>
                  </a:lnTo>
                  <a:lnTo>
                    <a:pt x="361" y="38"/>
                  </a:lnTo>
                  <a:lnTo>
                    <a:pt x="376" y="47"/>
                  </a:lnTo>
                  <a:lnTo>
                    <a:pt x="376" y="47"/>
                  </a:lnTo>
                  <a:lnTo>
                    <a:pt x="367" y="69"/>
                  </a:lnTo>
                  <a:lnTo>
                    <a:pt x="361" y="90"/>
                  </a:lnTo>
                  <a:lnTo>
                    <a:pt x="345" y="142"/>
                  </a:lnTo>
                  <a:lnTo>
                    <a:pt x="330"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14"/>
            <p:cNvSpPr>
              <a:spLocks/>
            </p:cNvSpPr>
            <p:nvPr/>
          </p:nvSpPr>
          <p:spPr bwMode="auto">
            <a:xfrm>
              <a:off x="2987676" y="384175"/>
              <a:ext cx="339725" cy="376238"/>
            </a:xfrm>
            <a:custGeom>
              <a:avLst/>
              <a:gdLst>
                <a:gd name="T0" fmla="*/ 294 w 429"/>
                <a:gd name="T1" fmla="*/ 389 h 474"/>
                <a:gd name="T2" fmla="*/ 281 w 429"/>
                <a:gd name="T3" fmla="*/ 408 h 474"/>
                <a:gd name="T4" fmla="*/ 250 w 429"/>
                <a:gd name="T5" fmla="*/ 439 h 474"/>
                <a:gd name="T6" fmla="*/ 212 w 429"/>
                <a:gd name="T7" fmla="*/ 460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7 h 474"/>
                <a:gd name="T24" fmla="*/ 11 w 429"/>
                <a:gd name="T25" fmla="*/ 377 h 474"/>
                <a:gd name="T26" fmla="*/ 4 w 429"/>
                <a:gd name="T27" fmla="*/ 341 h 474"/>
                <a:gd name="T28" fmla="*/ 2 w 429"/>
                <a:gd name="T29" fmla="*/ 298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3 w 429"/>
                <a:gd name="T41" fmla="*/ 2 h 474"/>
                <a:gd name="T42" fmla="*/ 72 w 429"/>
                <a:gd name="T43" fmla="*/ 5 h 474"/>
                <a:gd name="T44" fmla="*/ 129 w 429"/>
                <a:gd name="T45" fmla="*/ 1 h 474"/>
                <a:gd name="T46" fmla="*/ 144 w 429"/>
                <a:gd name="T47" fmla="*/ 0 h 474"/>
                <a:gd name="T48" fmla="*/ 138 w 429"/>
                <a:gd name="T49" fmla="*/ 56 h 474"/>
                <a:gd name="T50" fmla="*/ 133 w 429"/>
                <a:gd name="T51" fmla="*/ 192 h 474"/>
                <a:gd name="T52" fmla="*/ 133 w 429"/>
                <a:gd name="T53" fmla="*/ 273 h 474"/>
                <a:gd name="T54" fmla="*/ 137 w 429"/>
                <a:gd name="T55" fmla="*/ 314 h 474"/>
                <a:gd name="T56" fmla="*/ 142 w 429"/>
                <a:gd name="T57" fmla="*/ 335 h 474"/>
                <a:gd name="T58" fmla="*/ 149 w 429"/>
                <a:gd name="T59" fmla="*/ 353 h 474"/>
                <a:gd name="T60" fmla="*/ 159 w 429"/>
                <a:gd name="T61" fmla="*/ 368 h 474"/>
                <a:gd name="T62" fmla="*/ 171 w 429"/>
                <a:gd name="T63" fmla="*/ 378 h 474"/>
                <a:gd name="T64" fmla="*/ 185 w 429"/>
                <a:gd name="T65" fmla="*/ 386 h 474"/>
                <a:gd name="T66" fmla="*/ 202 w 429"/>
                <a:gd name="T67" fmla="*/ 389 h 474"/>
                <a:gd name="T68" fmla="*/ 211 w 429"/>
                <a:gd name="T69" fmla="*/ 389 h 474"/>
                <a:gd name="T70" fmla="*/ 231 w 429"/>
                <a:gd name="T71" fmla="*/ 387 h 474"/>
                <a:gd name="T72" fmla="*/ 248 w 429"/>
                <a:gd name="T73" fmla="*/ 381 h 474"/>
                <a:gd name="T74" fmla="*/ 263 w 429"/>
                <a:gd name="T75" fmla="*/ 368 h 474"/>
                <a:gd name="T76" fmla="*/ 274 w 429"/>
                <a:gd name="T77" fmla="*/ 352 h 474"/>
                <a:gd name="T78" fmla="*/ 283 w 429"/>
                <a:gd name="T79" fmla="*/ 332 h 474"/>
                <a:gd name="T80" fmla="*/ 289 w 429"/>
                <a:gd name="T81" fmla="*/ 309 h 474"/>
                <a:gd name="T82" fmla="*/ 293 w 429"/>
                <a:gd name="T83" fmla="*/ 280 h 474"/>
                <a:gd name="T84" fmla="*/ 294 w 429"/>
                <a:gd name="T85" fmla="*/ 211 h 474"/>
                <a:gd name="T86" fmla="*/ 294 w 429"/>
                <a:gd name="T87" fmla="*/ 155 h 474"/>
                <a:gd name="T88" fmla="*/ 290 w 429"/>
                <a:gd name="T89" fmla="*/ 50 h 474"/>
                <a:gd name="T90" fmla="*/ 287 w 429"/>
                <a:gd name="T91" fmla="*/ 0 h 474"/>
                <a:gd name="T92" fmla="*/ 336 w 429"/>
                <a:gd name="T93" fmla="*/ 4 h 474"/>
                <a:gd name="T94" fmla="*/ 359 w 429"/>
                <a:gd name="T95" fmla="*/ 5 h 474"/>
                <a:gd name="T96" fmla="*/ 398 w 429"/>
                <a:gd name="T97" fmla="*/ 2 h 474"/>
                <a:gd name="T98" fmla="*/ 429 w 429"/>
                <a:gd name="T99" fmla="*/ 0 h 474"/>
                <a:gd name="T100" fmla="*/ 423 w 429"/>
                <a:gd name="T101" fmla="*/ 102 h 474"/>
                <a:gd name="T102" fmla="*/ 422 w 429"/>
                <a:gd name="T103" fmla="*/ 211 h 474"/>
                <a:gd name="T104" fmla="*/ 422 w 429"/>
                <a:gd name="T105" fmla="*/ 249 h 474"/>
                <a:gd name="T106" fmla="*/ 423 w 429"/>
                <a:gd name="T107" fmla="*/ 360 h 474"/>
                <a:gd name="T108" fmla="*/ 429 w 429"/>
                <a:gd name="T109" fmla="*/ 461 h 474"/>
                <a:gd name="T110" fmla="*/ 396 w 429"/>
                <a:gd name="T111" fmla="*/ 458 h 474"/>
                <a:gd name="T112" fmla="*/ 362 w 429"/>
                <a:gd name="T113" fmla="*/ 456 h 474"/>
                <a:gd name="T114" fmla="*/ 345 w 429"/>
                <a:gd name="T115" fmla="*/ 456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4"/>
                  </a:lnTo>
                  <a:lnTo>
                    <a:pt x="250" y="439"/>
                  </a:lnTo>
                  <a:lnTo>
                    <a:pt x="231" y="451"/>
                  </a:lnTo>
                  <a:lnTo>
                    <a:pt x="212" y="460"/>
                  </a:lnTo>
                  <a:lnTo>
                    <a:pt x="192" y="468"/>
                  </a:lnTo>
                  <a:lnTo>
                    <a:pt x="183" y="470"/>
                  </a:lnTo>
                  <a:lnTo>
                    <a:pt x="173" y="473"/>
                  </a:lnTo>
                  <a:lnTo>
                    <a:pt x="161" y="474"/>
                  </a:lnTo>
                  <a:lnTo>
                    <a:pt x="150" y="474"/>
                  </a:lnTo>
                  <a:lnTo>
                    <a:pt x="150" y="474"/>
                  </a:lnTo>
                  <a:lnTo>
                    <a:pt x="133" y="473"/>
                  </a:lnTo>
                  <a:lnTo>
                    <a:pt x="117" y="471"/>
                  </a:lnTo>
                  <a:lnTo>
                    <a:pt x="101" y="468"/>
                  </a:lnTo>
                  <a:lnTo>
                    <a:pt x="87" y="464"/>
                  </a:lnTo>
                  <a:lnTo>
                    <a:pt x="73" y="458"/>
                  </a:lnTo>
                  <a:lnTo>
                    <a:pt x="61" y="450"/>
                  </a:lnTo>
                  <a:lnTo>
                    <a:pt x="50" y="442"/>
                  </a:lnTo>
                  <a:lnTo>
                    <a:pt x="40" y="432"/>
                  </a:lnTo>
                  <a:lnTo>
                    <a:pt x="31" y="420"/>
                  </a:lnTo>
                  <a:lnTo>
                    <a:pt x="24" y="407"/>
                  </a:lnTo>
                  <a:lnTo>
                    <a:pt x="16" y="393"/>
                  </a:lnTo>
                  <a:lnTo>
                    <a:pt x="11" y="377"/>
                  </a:lnTo>
                  <a:lnTo>
                    <a:pt x="6" y="360"/>
                  </a:lnTo>
                  <a:lnTo>
                    <a:pt x="4" y="341"/>
                  </a:lnTo>
                  <a:lnTo>
                    <a:pt x="2" y="320"/>
                  </a:lnTo>
                  <a:lnTo>
                    <a:pt x="2" y="298"/>
                  </a:lnTo>
                  <a:lnTo>
                    <a:pt x="2" y="298"/>
                  </a:lnTo>
                  <a:lnTo>
                    <a:pt x="2" y="253"/>
                  </a:lnTo>
                  <a:lnTo>
                    <a:pt x="4" y="212"/>
                  </a:lnTo>
                  <a:lnTo>
                    <a:pt x="5" y="175"/>
                  </a:lnTo>
                  <a:lnTo>
                    <a:pt x="5" y="138"/>
                  </a:lnTo>
                  <a:lnTo>
                    <a:pt x="5" y="138"/>
                  </a:lnTo>
                  <a:lnTo>
                    <a:pt x="5" y="107"/>
                  </a:lnTo>
                  <a:lnTo>
                    <a:pt x="4" y="72"/>
                  </a:lnTo>
                  <a:lnTo>
                    <a:pt x="0" y="0"/>
                  </a:lnTo>
                  <a:lnTo>
                    <a:pt x="0" y="0"/>
                  </a:lnTo>
                  <a:lnTo>
                    <a:pt x="15" y="1"/>
                  </a:lnTo>
                  <a:lnTo>
                    <a:pt x="33" y="2"/>
                  </a:lnTo>
                  <a:lnTo>
                    <a:pt x="72" y="5"/>
                  </a:lnTo>
                  <a:lnTo>
                    <a:pt x="72" y="5"/>
                  </a:lnTo>
                  <a:lnTo>
                    <a:pt x="112" y="2"/>
                  </a:lnTo>
                  <a:lnTo>
                    <a:pt x="129" y="1"/>
                  </a:lnTo>
                  <a:lnTo>
                    <a:pt x="144" y="0"/>
                  </a:lnTo>
                  <a:lnTo>
                    <a:pt x="144" y="0"/>
                  </a:lnTo>
                  <a:lnTo>
                    <a:pt x="140" y="26"/>
                  </a:lnTo>
                  <a:lnTo>
                    <a:pt x="138" y="56"/>
                  </a:lnTo>
                  <a:lnTo>
                    <a:pt x="135" y="120"/>
                  </a:lnTo>
                  <a:lnTo>
                    <a:pt x="133" y="192"/>
                  </a:lnTo>
                  <a:lnTo>
                    <a:pt x="133" y="273"/>
                  </a:lnTo>
                  <a:lnTo>
                    <a:pt x="133" y="273"/>
                  </a:lnTo>
                  <a:lnTo>
                    <a:pt x="134" y="301"/>
                  </a:lnTo>
                  <a:lnTo>
                    <a:pt x="137" y="314"/>
                  </a:lnTo>
                  <a:lnTo>
                    <a:pt x="138" y="325"/>
                  </a:lnTo>
                  <a:lnTo>
                    <a:pt x="142" y="335"/>
                  </a:lnTo>
                  <a:lnTo>
                    <a:pt x="145" y="345"/>
                  </a:lnTo>
                  <a:lnTo>
                    <a:pt x="149" y="353"/>
                  </a:lnTo>
                  <a:lnTo>
                    <a:pt x="154" y="361"/>
                  </a:lnTo>
                  <a:lnTo>
                    <a:pt x="159" y="368"/>
                  </a:lnTo>
                  <a:lnTo>
                    <a:pt x="165" y="373"/>
                  </a:lnTo>
                  <a:lnTo>
                    <a:pt x="171" y="378"/>
                  </a:lnTo>
                  <a:lnTo>
                    <a:pt x="178" y="383"/>
                  </a:lnTo>
                  <a:lnTo>
                    <a:pt x="185" y="386"/>
                  </a:lnTo>
                  <a:lnTo>
                    <a:pt x="194" y="388"/>
                  </a:lnTo>
                  <a:lnTo>
                    <a:pt x="202" y="389"/>
                  </a:lnTo>
                  <a:lnTo>
                    <a:pt x="211" y="389"/>
                  </a:lnTo>
                  <a:lnTo>
                    <a:pt x="211" y="389"/>
                  </a:lnTo>
                  <a:lnTo>
                    <a:pt x="221" y="389"/>
                  </a:lnTo>
                  <a:lnTo>
                    <a:pt x="231" y="387"/>
                  </a:lnTo>
                  <a:lnTo>
                    <a:pt x="240" y="384"/>
                  </a:lnTo>
                  <a:lnTo>
                    <a:pt x="248" y="381"/>
                  </a:lnTo>
                  <a:lnTo>
                    <a:pt x="256" y="375"/>
                  </a:lnTo>
                  <a:lnTo>
                    <a:pt x="263" y="368"/>
                  </a:lnTo>
                  <a:lnTo>
                    <a:pt x="269" y="361"/>
                  </a:lnTo>
                  <a:lnTo>
                    <a:pt x="274" y="352"/>
                  </a:lnTo>
                  <a:lnTo>
                    <a:pt x="279" y="344"/>
                  </a:lnTo>
                  <a:lnTo>
                    <a:pt x="283" y="332"/>
                  </a:lnTo>
                  <a:lnTo>
                    <a:pt x="287" y="321"/>
                  </a:lnTo>
                  <a:lnTo>
                    <a:pt x="289" y="309"/>
                  </a:lnTo>
                  <a:lnTo>
                    <a:pt x="292" y="295"/>
                  </a:lnTo>
                  <a:lnTo>
                    <a:pt x="293" y="280"/>
                  </a:lnTo>
                  <a:lnTo>
                    <a:pt x="294" y="249"/>
                  </a:lnTo>
                  <a:lnTo>
                    <a:pt x="294" y="211"/>
                  </a:lnTo>
                  <a:lnTo>
                    <a:pt x="294" y="211"/>
                  </a:lnTo>
                  <a:lnTo>
                    <a:pt x="294" y="155"/>
                  </a:lnTo>
                  <a:lnTo>
                    <a:pt x="293" y="102"/>
                  </a:lnTo>
                  <a:lnTo>
                    <a:pt x="290" y="50"/>
                  </a:lnTo>
                  <a:lnTo>
                    <a:pt x="287" y="0"/>
                  </a:lnTo>
                  <a:lnTo>
                    <a:pt x="287" y="0"/>
                  </a:lnTo>
                  <a:lnTo>
                    <a:pt x="318" y="2"/>
                  </a:lnTo>
                  <a:lnTo>
                    <a:pt x="336" y="4"/>
                  </a:lnTo>
                  <a:lnTo>
                    <a:pt x="359" y="5"/>
                  </a:lnTo>
                  <a:lnTo>
                    <a:pt x="359" y="5"/>
                  </a:lnTo>
                  <a:lnTo>
                    <a:pt x="380" y="4"/>
                  </a:lnTo>
                  <a:lnTo>
                    <a:pt x="398" y="2"/>
                  </a:lnTo>
                  <a:lnTo>
                    <a:pt x="429" y="0"/>
                  </a:lnTo>
                  <a:lnTo>
                    <a:pt x="429" y="0"/>
                  </a:lnTo>
                  <a:lnTo>
                    <a:pt x="426" y="50"/>
                  </a:lnTo>
                  <a:lnTo>
                    <a:pt x="423" y="102"/>
                  </a:lnTo>
                  <a:lnTo>
                    <a:pt x="422" y="155"/>
                  </a:lnTo>
                  <a:lnTo>
                    <a:pt x="422" y="211"/>
                  </a:lnTo>
                  <a:lnTo>
                    <a:pt x="422" y="249"/>
                  </a:lnTo>
                  <a:lnTo>
                    <a:pt x="422" y="249"/>
                  </a:lnTo>
                  <a:lnTo>
                    <a:pt x="422" y="306"/>
                  </a:lnTo>
                  <a:lnTo>
                    <a:pt x="423" y="360"/>
                  </a:lnTo>
                  <a:lnTo>
                    <a:pt x="426" y="411"/>
                  </a:lnTo>
                  <a:lnTo>
                    <a:pt x="429" y="461"/>
                  </a:lnTo>
                  <a:lnTo>
                    <a:pt x="429" y="461"/>
                  </a:lnTo>
                  <a:lnTo>
                    <a:pt x="396" y="458"/>
                  </a:lnTo>
                  <a:lnTo>
                    <a:pt x="379" y="456"/>
                  </a:lnTo>
                  <a:lnTo>
                    <a:pt x="362" y="456"/>
                  </a:lnTo>
                  <a:lnTo>
                    <a:pt x="362" y="456"/>
                  </a:lnTo>
                  <a:lnTo>
                    <a:pt x="345" y="456"/>
                  </a:lnTo>
                  <a:lnTo>
                    <a:pt x="328" y="458"/>
                  </a:lnTo>
                  <a:lnTo>
                    <a:pt x="292" y="461"/>
                  </a:lnTo>
                  <a:lnTo>
                    <a:pt x="297" y="38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15"/>
            <p:cNvSpPr>
              <a:spLocks noEditPoints="1"/>
            </p:cNvSpPr>
            <p:nvPr/>
          </p:nvSpPr>
          <p:spPr bwMode="auto">
            <a:xfrm>
              <a:off x="3411538" y="37465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8 w 448"/>
                <a:gd name="T17" fmla="*/ 33 h 724"/>
                <a:gd name="T18" fmla="*/ 195 w 448"/>
                <a:gd name="T19" fmla="*/ 14 h 724"/>
                <a:gd name="T20" fmla="*/ 227 w 448"/>
                <a:gd name="T21" fmla="*/ 3 h 724"/>
                <a:gd name="T22" fmla="*/ 263 w 448"/>
                <a:gd name="T23" fmla="*/ 0 h 724"/>
                <a:gd name="T24" fmla="*/ 299 w 448"/>
                <a:gd name="T25" fmla="*/ 2 h 724"/>
                <a:gd name="T26" fmla="*/ 348 w 448"/>
                <a:gd name="T27" fmla="*/ 21 h 724"/>
                <a:gd name="T28" fmla="*/ 392 w 448"/>
                <a:gd name="T29" fmla="*/ 55 h 724"/>
                <a:gd name="T30" fmla="*/ 424 w 448"/>
                <a:gd name="T31" fmla="*/ 106 h 724"/>
                <a:gd name="T32" fmla="*/ 444 w 448"/>
                <a:gd name="T33" fmla="*/ 177 h 724"/>
                <a:gd name="T34" fmla="*/ 448 w 448"/>
                <a:gd name="T35" fmla="*/ 235 h 724"/>
                <a:gd name="T36" fmla="*/ 439 w 448"/>
                <a:gd name="T37" fmla="*/ 326 h 724"/>
                <a:gd name="T38" fmla="*/ 413 w 448"/>
                <a:gd name="T39" fmla="*/ 394 h 724"/>
                <a:gd name="T40" fmla="*/ 376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9 w 448"/>
                <a:gd name="T55" fmla="*/ 669 h 724"/>
                <a:gd name="T56" fmla="*/ 142 w 448"/>
                <a:gd name="T57" fmla="*/ 724 h 724"/>
                <a:gd name="T58" fmla="*/ 70 w 448"/>
                <a:gd name="T59" fmla="*/ 719 h 724"/>
                <a:gd name="T60" fmla="*/ 13 w 448"/>
                <a:gd name="T61" fmla="*/ 721 h 724"/>
                <a:gd name="T62" fmla="*/ 2 w 448"/>
                <a:gd name="T63" fmla="*/ 645 h 724"/>
                <a:gd name="T64" fmla="*/ 7 w 448"/>
                <a:gd name="T65" fmla="*/ 394 h 724"/>
                <a:gd name="T66" fmla="*/ 222 w 448"/>
                <a:gd name="T67" fmla="*/ 58 h 724"/>
                <a:gd name="T68" fmla="*/ 196 w 448"/>
                <a:gd name="T69" fmla="*/ 64 h 724"/>
                <a:gd name="T70" fmla="*/ 172 w 448"/>
                <a:gd name="T71" fmla="*/ 83 h 724"/>
                <a:gd name="T72" fmla="*/ 152 w 448"/>
                <a:gd name="T73" fmla="*/ 115 h 724"/>
                <a:gd name="T74" fmla="*/ 137 w 448"/>
                <a:gd name="T75" fmla="*/ 162 h 724"/>
                <a:gd name="T76" fmla="*/ 130 w 448"/>
                <a:gd name="T77" fmla="*/ 227 h 724"/>
                <a:gd name="T78" fmla="*/ 130 w 448"/>
                <a:gd name="T79" fmla="*/ 274 h 724"/>
                <a:gd name="T80" fmla="*/ 136 w 448"/>
                <a:gd name="T81" fmla="*/ 328 h 724"/>
                <a:gd name="T82" fmla="*/ 147 w 448"/>
                <a:gd name="T83" fmla="*/ 370 h 724"/>
                <a:gd name="T84" fmla="*/ 166 w 448"/>
                <a:gd name="T85" fmla="*/ 399 h 724"/>
                <a:gd name="T86" fmla="*/ 190 w 448"/>
                <a:gd name="T87" fmla="*/ 416 h 724"/>
                <a:gd name="T88" fmla="*/ 218 w 448"/>
                <a:gd name="T89" fmla="*/ 423 h 724"/>
                <a:gd name="T90" fmla="*/ 237 w 448"/>
                <a:gd name="T91" fmla="*/ 420 h 724"/>
                <a:gd name="T92" fmla="*/ 263 w 448"/>
                <a:gd name="T93" fmla="*/ 405 h 724"/>
                <a:gd name="T94" fmla="*/ 283 w 448"/>
                <a:gd name="T95" fmla="*/ 377 h 724"/>
                <a:gd name="T96" fmla="*/ 297 w 448"/>
                <a:gd name="T97" fmla="*/ 336 h 724"/>
                <a:gd name="T98" fmla="*/ 305 w 448"/>
                <a:gd name="T99" fmla="*/ 281 h 724"/>
                <a:gd name="T100" fmla="*/ 306 w 448"/>
                <a:gd name="T101" fmla="*/ 238 h 724"/>
                <a:gd name="T102" fmla="*/ 302 w 448"/>
                <a:gd name="T103" fmla="*/ 174 h 724"/>
                <a:gd name="T104" fmla="*/ 292 w 448"/>
                <a:gd name="T105" fmla="*/ 126 h 724"/>
                <a:gd name="T106" fmla="*/ 278 w 448"/>
                <a:gd name="T107" fmla="*/ 90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4"/>
                  </a:lnTo>
                  <a:lnTo>
                    <a:pt x="49" y="16"/>
                  </a:lnTo>
                  <a:lnTo>
                    <a:pt x="66" y="17"/>
                  </a:lnTo>
                  <a:lnTo>
                    <a:pt x="66" y="17"/>
                  </a:lnTo>
                  <a:lnTo>
                    <a:pt x="83" y="16"/>
                  </a:lnTo>
                  <a:lnTo>
                    <a:pt x="99" y="14"/>
                  </a:lnTo>
                  <a:lnTo>
                    <a:pt x="132" y="12"/>
                  </a:lnTo>
                  <a:lnTo>
                    <a:pt x="132" y="12"/>
                  </a:lnTo>
                  <a:lnTo>
                    <a:pt x="128" y="50"/>
                  </a:lnTo>
                  <a:lnTo>
                    <a:pt x="126" y="71"/>
                  </a:lnTo>
                  <a:lnTo>
                    <a:pt x="125" y="94"/>
                  </a:lnTo>
                  <a:lnTo>
                    <a:pt x="128" y="94"/>
                  </a:lnTo>
                  <a:lnTo>
                    <a:pt x="128" y="94"/>
                  </a:lnTo>
                  <a:lnTo>
                    <a:pt x="131" y="84"/>
                  </a:lnTo>
                  <a:lnTo>
                    <a:pt x="135" y="74"/>
                  </a:lnTo>
                  <a:lnTo>
                    <a:pt x="141" y="65"/>
                  </a:lnTo>
                  <a:lnTo>
                    <a:pt x="146" y="57"/>
                  </a:lnTo>
                  <a:lnTo>
                    <a:pt x="154" y="48"/>
                  </a:lnTo>
                  <a:lnTo>
                    <a:pt x="160" y="40"/>
                  </a:lnTo>
                  <a:lnTo>
                    <a:pt x="168" y="33"/>
                  </a:lnTo>
                  <a:lnTo>
                    <a:pt x="176" y="27"/>
                  </a:lnTo>
                  <a:lnTo>
                    <a:pt x="186" y="21"/>
                  </a:lnTo>
                  <a:lnTo>
                    <a:pt x="195" y="14"/>
                  </a:lnTo>
                  <a:lnTo>
                    <a:pt x="204" y="11"/>
                  </a:lnTo>
                  <a:lnTo>
                    <a:pt x="216" y="7"/>
                  </a:lnTo>
                  <a:lnTo>
                    <a:pt x="227" y="3"/>
                  </a:lnTo>
                  <a:lnTo>
                    <a:pt x="238" y="1"/>
                  </a:lnTo>
                  <a:lnTo>
                    <a:pt x="250" y="0"/>
                  </a:lnTo>
                  <a:lnTo>
                    <a:pt x="263" y="0"/>
                  </a:lnTo>
                  <a:lnTo>
                    <a:pt x="263" y="0"/>
                  </a:lnTo>
                  <a:lnTo>
                    <a:pt x="280" y="0"/>
                  </a:lnTo>
                  <a:lnTo>
                    <a:pt x="299" y="2"/>
                  </a:lnTo>
                  <a:lnTo>
                    <a:pt x="316" y="7"/>
                  </a:lnTo>
                  <a:lnTo>
                    <a:pt x="332" y="13"/>
                  </a:lnTo>
                  <a:lnTo>
                    <a:pt x="348" y="21"/>
                  </a:lnTo>
                  <a:lnTo>
                    <a:pt x="363" y="31"/>
                  </a:lnTo>
                  <a:lnTo>
                    <a:pt x="378" y="42"/>
                  </a:lnTo>
                  <a:lnTo>
                    <a:pt x="392" y="55"/>
                  </a:lnTo>
                  <a:lnTo>
                    <a:pt x="404" y="70"/>
                  </a:lnTo>
                  <a:lnTo>
                    <a:pt x="414" y="88"/>
                  </a:lnTo>
                  <a:lnTo>
                    <a:pt x="424" y="106"/>
                  </a:lnTo>
                  <a:lnTo>
                    <a:pt x="433" y="129"/>
                  </a:lnTo>
                  <a:lnTo>
                    <a:pt x="439" y="151"/>
                  </a:lnTo>
                  <a:lnTo>
                    <a:pt x="444" y="177"/>
                  </a:lnTo>
                  <a:lnTo>
                    <a:pt x="446" y="204"/>
                  </a:lnTo>
                  <a:lnTo>
                    <a:pt x="448" y="235"/>
                  </a:lnTo>
                  <a:lnTo>
                    <a:pt x="448" y="235"/>
                  </a:lnTo>
                  <a:lnTo>
                    <a:pt x="446" y="267"/>
                  </a:lnTo>
                  <a:lnTo>
                    <a:pt x="444" y="297"/>
                  </a:lnTo>
                  <a:lnTo>
                    <a:pt x="439" y="326"/>
                  </a:lnTo>
                  <a:lnTo>
                    <a:pt x="431" y="351"/>
                  </a:lnTo>
                  <a:lnTo>
                    <a:pt x="423" y="373"/>
                  </a:lnTo>
                  <a:lnTo>
                    <a:pt x="413" y="394"/>
                  </a:lnTo>
                  <a:lnTo>
                    <a:pt x="402" y="413"/>
                  </a:lnTo>
                  <a:lnTo>
                    <a:pt x="389" y="429"/>
                  </a:lnTo>
                  <a:lnTo>
                    <a:pt x="376" y="442"/>
                  </a:lnTo>
                  <a:lnTo>
                    <a:pt x="361" y="454"/>
                  </a:lnTo>
                  <a:lnTo>
                    <a:pt x="345" y="463"/>
                  </a:lnTo>
                  <a:lnTo>
                    <a:pt x="328" y="472"/>
                  </a:lnTo>
                  <a:lnTo>
                    <a:pt x="312" y="478"/>
                  </a:lnTo>
                  <a:lnTo>
                    <a:pt x="295" y="482"/>
                  </a:lnTo>
                  <a:lnTo>
                    <a:pt x="278" y="485"/>
                  </a:lnTo>
                  <a:lnTo>
                    <a:pt x="260" y="486"/>
                  </a:lnTo>
                  <a:lnTo>
                    <a:pt x="260" y="486"/>
                  </a:lnTo>
                  <a:lnTo>
                    <a:pt x="239" y="485"/>
                  </a:lnTo>
                  <a:lnTo>
                    <a:pt x="221" y="481"/>
                  </a:lnTo>
                  <a:lnTo>
                    <a:pt x="202" y="476"/>
                  </a:lnTo>
                  <a:lnTo>
                    <a:pt x="186" y="468"/>
                  </a:lnTo>
                  <a:lnTo>
                    <a:pt x="171" y="458"/>
                  </a:lnTo>
                  <a:lnTo>
                    <a:pt x="157" y="446"/>
                  </a:lnTo>
                  <a:lnTo>
                    <a:pt x="146" y="432"/>
                  </a:lnTo>
                  <a:lnTo>
                    <a:pt x="136" y="416"/>
                  </a:lnTo>
                  <a:lnTo>
                    <a:pt x="135" y="416"/>
                  </a:lnTo>
                  <a:lnTo>
                    <a:pt x="135" y="416"/>
                  </a:lnTo>
                  <a:lnTo>
                    <a:pt x="135" y="496"/>
                  </a:lnTo>
                  <a:lnTo>
                    <a:pt x="136" y="587"/>
                  </a:lnTo>
                  <a:lnTo>
                    <a:pt x="139" y="669"/>
                  </a:lnTo>
                  <a:lnTo>
                    <a:pt x="140" y="702"/>
                  </a:lnTo>
                  <a:lnTo>
                    <a:pt x="142" y="724"/>
                  </a:lnTo>
                  <a:lnTo>
                    <a:pt x="142" y="724"/>
                  </a:lnTo>
                  <a:lnTo>
                    <a:pt x="129" y="721"/>
                  </a:lnTo>
                  <a:lnTo>
                    <a:pt x="111" y="720"/>
                  </a:lnTo>
                  <a:lnTo>
                    <a:pt x="70" y="719"/>
                  </a:lnTo>
                  <a:lnTo>
                    <a:pt x="70" y="719"/>
                  </a:lnTo>
                  <a:lnTo>
                    <a:pt x="31" y="720"/>
                  </a:lnTo>
                  <a:lnTo>
                    <a:pt x="13" y="721"/>
                  </a:lnTo>
                  <a:lnTo>
                    <a:pt x="0" y="724"/>
                  </a:lnTo>
                  <a:lnTo>
                    <a:pt x="0" y="724"/>
                  </a:lnTo>
                  <a:lnTo>
                    <a:pt x="2" y="645"/>
                  </a:lnTo>
                  <a:lnTo>
                    <a:pt x="5" y="565"/>
                  </a:lnTo>
                  <a:lnTo>
                    <a:pt x="6" y="483"/>
                  </a:lnTo>
                  <a:lnTo>
                    <a:pt x="7" y="394"/>
                  </a:lnTo>
                  <a:lnTo>
                    <a:pt x="7" y="342"/>
                  </a:lnTo>
                  <a:close/>
                  <a:moveTo>
                    <a:pt x="222" y="58"/>
                  </a:moveTo>
                  <a:lnTo>
                    <a:pt x="222" y="58"/>
                  </a:lnTo>
                  <a:lnTo>
                    <a:pt x="213" y="59"/>
                  </a:lnTo>
                  <a:lnTo>
                    <a:pt x="204" y="60"/>
                  </a:lnTo>
                  <a:lnTo>
                    <a:pt x="196" y="64"/>
                  </a:lnTo>
                  <a:lnTo>
                    <a:pt x="187" y="69"/>
                  </a:lnTo>
                  <a:lnTo>
                    <a:pt x="180" y="75"/>
                  </a:lnTo>
                  <a:lnTo>
                    <a:pt x="172" y="83"/>
                  </a:lnTo>
                  <a:lnTo>
                    <a:pt x="165" y="91"/>
                  </a:lnTo>
                  <a:lnTo>
                    <a:pt x="159" y="103"/>
                  </a:lnTo>
                  <a:lnTo>
                    <a:pt x="152" y="115"/>
                  </a:lnTo>
                  <a:lnTo>
                    <a:pt x="146" y="129"/>
                  </a:lnTo>
                  <a:lnTo>
                    <a:pt x="141" y="145"/>
                  </a:lnTo>
                  <a:lnTo>
                    <a:pt x="137" y="162"/>
                  </a:lnTo>
                  <a:lnTo>
                    <a:pt x="135" y="182"/>
                  </a:lnTo>
                  <a:lnTo>
                    <a:pt x="132" y="203"/>
                  </a:lnTo>
                  <a:lnTo>
                    <a:pt x="130" y="227"/>
                  </a:lnTo>
                  <a:lnTo>
                    <a:pt x="130" y="253"/>
                  </a:lnTo>
                  <a:lnTo>
                    <a:pt x="130" y="253"/>
                  </a:lnTo>
                  <a:lnTo>
                    <a:pt x="130" y="274"/>
                  </a:lnTo>
                  <a:lnTo>
                    <a:pt x="131" y="294"/>
                  </a:lnTo>
                  <a:lnTo>
                    <a:pt x="134" y="311"/>
                  </a:lnTo>
                  <a:lnTo>
                    <a:pt x="136" y="328"/>
                  </a:lnTo>
                  <a:lnTo>
                    <a:pt x="139" y="343"/>
                  </a:lnTo>
                  <a:lnTo>
                    <a:pt x="144" y="357"/>
                  </a:lnTo>
                  <a:lnTo>
                    <a:pt x="147" y="370"/>
                  </a:lnTo>
                  <a:lnTo>
                    <a:pt x="154" y="382"/>
                  </a:lnTo>
                  <a:lnTo>
                    <a:pt x="159" y="390"/>
                  </a:lnTo>
                  <a:lnTo>
                    <a:pt x="166" y="399"/>
                  </a:lnTo>
                  <a:lnTo>
                    <a:pt x="173" y="406"/>
                  </a:lnTo>
                  <a:lnTo>
                    <a:pt x="181" y="413"/>
                  </a:lnTo>
                  <a:lnTo>
                    <a:pt x="190" y="416"/>
                  </a:lnTo>
                  <a:lnTo>
                    <a:pt x="198" y="420"/>
                  </a:lnTo>
                  <a:lnTo>
                    <a:pt x="208" y="423"/>
                  </a:lnTo>
                  <a:lnTo>
                    <a:pt x="218" y="423"/>
                  </a:lnTo>
                  <a:lnTo>
                    <a:pt x="218" y="423"/>
                  </a:lnTo>
                  <a:lnTo>
                    <a:pt x="228" y="423"/>
                  </a:lnTo>
                  <a:lnTo>
                    <a:pt x="237" y="420"/>
                  </a:lnTo>
                  <a:lnTo>
                    <a:pt x="247" y="416"/>
                  </a:lnTo>
                  <a:lnTo>
                    <a:pt x="254" y="411"/>
                  </a:lnTo>
                  <a:lnTo>
                    <a:pt x="263" y="405"/>
                  </a:lnTo>
                  <a:lnTo>
                    <a:pt x="270" y="396"/>
                  </a:lnTo>
                  <a:lnTo>
                    <a:pt x="276" y="388"/>
                  </a:lnTo>
                  <a:lnTo>
                    <a:pt x="283" y="377"/>
                  </a:lnTo>
                  <a:lnTo>
                    <a:pt x="288" y="364"/>
                  </a:lnTo>
                  <a:lnTo>
                    <a:pt x="292" y="351"/>
                  </a:lnTo>
                  <a:lnTo>
                    <a:pt x="297" y="336"/>
                  </a:lnTo>
                  <a:lnTo>
                    <a:pt x="300" y="320"/>
                  </a:lnTo>
                  <a:lnTo>
                    <a:pt x="302" y="301"/>
                  </a:lnTo>
                  <a:lnTo>
                    <a:pt x="305" y="281"/>
                  </a:lnTo>
                  <a:lnTo>
                    <a:pt x="306" y="260"/>
                  </a:lnTo>
                  <a:lnTo>
                    <a:pt x="306" y="238"/>
                  </a:lnTo>
                  <a:lnTo>
                    <a:pt x="306" y="238"/>
                  </a:lnTo>
                  <a:lnTo>
                    <a:pt x="306" y="215"/>
                  </a:lnTo>
                  <a:lnTo>
                    <a:pt x="305" y="194"/>
                  </a:lnTo>
                  <a:lnTo>
                    <a:pt x="302" y="174"/>
                  </a:lnTo>
                  <a:lnTo>
                    <a:pt x="300" y="157"/>
                  </a:lnTo>
                  <a:lnTo>
                    <a:pt x="297" y="140"/>
                  </a:lnTo>
                  <a:lnTo>
                    <a:pt x="292" y="126"/>
                  </a:lnTo>
                  <a:lnTo>
                    <a:pt x="289" y="112"/>
                  </a:lnTo>
                  <a:lnTo>
                    <a:pt x="283" y="101"/>
                  </a:lnTo>
                  <a:lnTo>
                    <a:pt x="278" y="90"/>
                  </a:lnTo>
                  <a:lnTo>
                    <a:pt x="270" y="81"/>
                  </a:lnTo>
                  <a:lnTo>
                    <a:pt x="264" y="74"/>
                  </a:lnTo>
                  <a:lnTo>
                    <a:pt x="257" y="69"/>
                  </a:lnTo>
                  <a:lnTo>
                    <a:pt x="248" y="64"/>
                  </a:lnTo>
                  <a:lnTo>
                    <a:pt x="240" y="60"/>
                  </a:lnTo>
                  <a:lnTo>
                    <a:pt x="230" y="59"/>
                  </a:lnTo>
                  <a:lnTo>
                    <a:pt x="222" y="58"/>
                  </a:lnTo>
                  <a:lnTo>
                    <a:pt x="222" y="58"/>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16"/>
            <p:cNvSpPr>
              <a:spLocks noEditPoints="1"/>
            </p:cNvSpPr>
            <p:nvPr/>
          </p:nvSpPr>
          <p:spPr bwMode="auto">
            <a:xfrm>
              <a:off x="3819526" y="37465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8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8 w 416"/>
                <a:gd name="T81" fmla="*/ 70 h 486"/>
                <a:gd name="T82" fmla="*/ 396 w 416"/>
                <a:gd name="T83" fmla="*/ 104 h 486"/>
                <a:gd name="T84" fmla="*/ 409 w 416"/>
                <a:gd name="T85" fmla="*/ 142 h 486"/>
                <a:gd name="T86" fmla="*/ 416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8 w 416"/>
                <a:gd name="T107" fmla="*/ 42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0" y="403"/>
                  </a:lnTo>
                  <a:lnTo>
                    <a:pt x="213"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8" y="442"/>
                  </a:lnTo>
                  <a:lnTo>
                    <a:pt x="378"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7"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8" y="70"/>
                  </a:lnTo>
                  <a:lnTo>
                    <a:pt x="387" y="85"/>
                  </a:lnTo>
                  <a:lnTo>
                    <a:pt x="396" y="104"/>
                  </a:lnTo>
                  <a:lnTo>
                    <a:pt x="404" y="122"/>
                  </a:lnTo>
                  <a:lnTo>
                    <a:pt x="409" y="142"/>
                  </a:lnTo>
                  <a:lnTo>
                    <a:pt x="413" y="163"/>
                  </a:lnTo>
                  <a:lnTo>
                    <a:pt x="416"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8" y="42"/>
                  </a:lnTo>
                  <a:lnTo>
                    <a:pt x="218" y="42"/>
                  </a:lnTo>
                  <a:lnTo>
                    <a:pt x="208" y="43"/>
                  </a:lnTo>
                  <a:lnTo>
                    <a:pt x="199" y="45"/>
                  </a:lnTo>
                  <a:lnTo>
                    <a:pt x="190" y="50"/>
                  </a:lnTo>
                  <a:lnTo>
                    <a:pt x="183" y="57"/>
                  </a:lnTo>
                  <a:lnTo>
                    <a:pt x="175" y="64"/>
                  </a:lnTo>
                  <a:lnTo>
                    <a:pt x="169" y="73"/>
                  </a:lnTo>
                  <a:lnTo>
                    <a:pt x="164" y="83"/>
                  </a:lnTo>
                  <a:lnTo>
                    <a:pt x="159" y="93"/>
                  </a:lnTo>
                  <a:lnTo>
                    <a:pt x="156"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17"/>
            <p:cNvSpPr>
              <a:spLocks/>
            </p:cNvSpPr>
            <p:nvPr/>
          </p:nvSpPr>
          <p:spPr bwMode="auto">
            <a:xfrm>
              <a:off x="4211638" y="377825"/>
              <a:ext cx="230188" cy="373063"/>
            </a:xfrm>
            <a:custGeom>
              <a:avLst/>
              <a:gdLst>
                <a:gd name="T0" fmla="*/ 130 w 289"/>
                <a:gd name="T1" fmla="*/ 128 h 471"/>
                <a:gd name="T2" fmla="*/ 144 w 289"/>
                <a:gd name="T3" fmla="*/ 97 h 471"/>
                <a:gd name="T4" fmla="*/ 158 w 289"/>
                <a:gd name="T5" fmla="*/ 71 h 471"/>
                <a:gd name="T6" fmla="*/ 174 w 289"/>
                <a:gd name="T7" fmla="*/ 48 h 471"/>
                <a:gd name="T8" fmla="*/ 191 w 289"/>
                <a:gd name="T9" fmla="*/ 31 h 471"/>
                <a:gd name="T10" fmla="*/ 210 w 289"/>
                <a:gd name="T11" fmla="*/ 17 h 471"/>
                <a:gd name="T12" fmla="*/ 230 w 289"/>
                <a:gd name="T13" fmla="*/ 7 h 471"/>
                <a:gd name="T14" fmla="*/ 251 w 289"/>
                <a:gd name="T15" fmla="*/ 3 h 471"/>
                <a:gd name="T16" fmla="*/ 274 w 289"/>
                <a:gd name="T17" fmla="*/ 0 h 471"/>
                <a:gd name="T18" fmla="*/ 289 w 289"/>
                <a:gd name="T19" fmla="*/ 1 h 471"/>
                <a:gd name="T20" fmla="*/ 287 w 289"/>
                <a:gd name="T21" fmla="*/ 16 h 471"/>
                <a:gd name="T22" fmla="*/ 284 w 289"/>
                <a:gd name="T23" fmla="*/ 50 h 471"/>
                <a:gd name="T24" fmla="*/ 284 w 289"/>
                <a:gd name="T25" fmla="*/ 69 h 471"/>
                <a:gd name="T26" fmla="*/ 284 w 289"/>
                <a:gd name="T27" fmla="*/ 133 h 471"/>
                <a:gd name="T28" fmla="*/ 277 w 289"/>
                <a:gd name="T29" fmla="*/ 140 h 471"/>
                <a:gd name="T30" fmla="*/ 254 w 289"/>
                <a:gd name="T31" fmla="*/ 130 h 471"/>
                <a:gd name="T32" fmla="*/ 227 w 289"/>
                <a:gd name="T33" fmla="*/ 127 h 471"/>
                <a:gd name="T34" fmla="*/ 217 w 289"/>
                <a:gd name="T35" fmla="*/ 128 h 471"/>
                <a:gd name="T36" fmla="*/ 197 w 289"/>
                <a:gd name="T37" fmla="*/ 132 h 471"/>
                <a:gd name="T38" fmla="*/ 181 w 289"/>
                <a:gd name="T39" fmla="*/ 139 h 471"/>
                <a:gd name="T40" fmla="*/ 166 w 289"/>
                <a:gd name="T41" fmla="*/ 149 h 471"/>
                <a:gd name="T42" fmla="*/ 154 w 289"/>
                <a:gd name="T43" fmla="*/ 163 h 471"/>
                <a:gd name="T44" fmla="*/ 145 w 289"/>
                <a:gd name="T45" fmla="*/ 177 h 471"/>
                <a:gd name="T46" fmla="*/ 139 w 289"/>
                <a:gd name="T47" fmla="*/ 194 h 471"/>
                <a:gd name="T48" fmla="*/ 135 w 289"/>
                <a:gd name="T49" fmla="*/ 212 h 471"/>
                <a:gd name="T50" fmla="*/ 135 w 289"/>
                <a:gd name="T51" fmla="*/ 259 h 471"/>
                <a:gd name="T52" fmla="*/ 135 w 289"/>
                <a:gd name="T53" fmla="*/ 316 h 471"/>
                <a:gd name="T54" fmla="*/ 139 w 289"/>
                <a:gd name="T55" fmla="*/ 421 h 471"/>
                <a:gd name="T56" fmla="*/ 143 w 289"/>
                <a:gd name="T57" fmla="*/ 471 h 471"/>
                <a:gd name="T58" fmla="*/ 92 w 289"/>
                <a:gd name="T59" fmla="*/ 466 h 471"/>
                <a:gd name="T60" fmla="*/ 71 w 289"/>
                <a:gd name="T61" fmla="*/ 466 h 471"/>
                <a:gd name="T62" fmla="*/ 31 w 289"/>
                <a:gd name="T63" fmla="*/ 468 h 471"/>
                <a:gd name="T64" fmla="*/ 0 w 289"/>
                <a:gd name="T65" fmla="*/ 471 h 471"/>
                <a:gd name="T66" fmla="*/ 5 w 289"/>
                <a:gd name="T67" fmla="*/ 370 h 471"/>
                <a:gd name="T68" fmla="*/ 8 w 289"/>
                <a:gd name="T69" fmla="*/ 259 h 471"/>
                <a:gd name="T70" fmla="*/ 8 w 289"/>
                <a:gd name="T71" fmla="*/ 221 h 471"/>
                <a:gd name="T72" fmla="*/ 5 w 289"/>
                <a:gd name="T73" fmla="*/ 112 h 471"/>
                <a:gd name="T74" fmla="*/ 0 w 289"/>
                <a:gd name="T75" fmla="*/ 10 h 471"/>
                <a:gd name="T76" fmla="*/ 32 w 289"/>
                <a:gd name="T77" fmla="*/ 12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0" y="128"/>
                  </a:lnTo>
                  <a:lnTo>
                    <a:pt x="130" y="128"/>
                  </a:lnTo>
                  <a:lnTo>
                    <a:pt x="144" y="97"/>
                  </a:lnTo>
                  <a:lnTo>
                    <a:pt x="150" y="83"/>
                  </a:lnTo>
                  <a:lnTo>
                    <a:pt x="158" y="71"/>
                  </a:lnTo>
                  <a:lnTo>
                    <a:pt x="165" y="60"/>
                  </a:lnTo>
                  <a:lnTo>
                    <a:pt x="174" y="48"/>
                  </a:lnTo>
                  <a:lnTo>
                    <a:pt x="182" y="40"/>
                  </a:lnTo>
                  <a:lnTo>
                    <a:pt x="191" y="31"/>
                  </a:lnTo>
                  <a:lnTo>
                    <a:pt x="200" y="24"/>
                  </a:lnTo>
                  <a:lnTo>
                    <a:pt x="210" y="17"/>
                  </a:lnTo>
                  <a:lnTo>
                    <a:pt x="220" y="12"/>
                  </a:lnTo>
                  <a:lnTo>
                    <a:pt x="230" y="7"/>
                  </a:lnTo>
                  <a:lnTo>
                    <a:pt x="239" y="4"/>
                  </a:lnTo>
                  <a:lnTo>
                    <a:pt x="251" y="3"/>
                  </a:lnTo>
                  <a:lnTo>
                    <a:pt x="263" y="0"/>
                  </a:lnTo>
                  <a:lnTo>
                    <a:pt x="274" y="0"/>
                  </a:lnTo>
                  <a:lnTo>
                    <a:pt x="274" y="0"/>
                  </a:lnTo>
                  <a:lnTo>
                    <a:pt x="289" y="1"/>
                  </a:lnTo>
                  <a:lnTo>
                    <a:pt x="289" y="1"/>
                  </a:lnTo>
                  <a:lnTo>
                    <a:pt x="287" y="16"/>
                  </a:lnTo>
                  <a:lnTo>
                    <a:pt x="285" y="31"/>
                  </a:lnTo>
                  <a:lnTo>
                    <a:pt x="284" y="50"/>
                  </a:lnTo>
                  <a:lnTo>
                    <a:pt x="284" y="69"/>
                  </a:lnTo>
                  <a:lnTo>
                    <a:pt x="284" y="69"/>
                  </a:lnTo>
                  <a:lnTo>
                    <a:pt x="284" y="101"/>
                  </a:lnTo>
                  <a:lnTo>
                    <a:pt x="284" y="133"/>
                  </a:lnTo>
                  <a:lnTo>
                    <a:pt x="277" y="140"/>
                  </a:lnTo>
                  <a:lnTo>
                    <a:pt x="277" y="140"/>
                  </a:lnTo>
                  <a:lnTo>
                    <a:pt x="265" y="135"/>
                  </a:lnTo>
                  <a:lnTo>
                    <a:pt x="254" y="130"/>
                  </a:lnTo>
                  <a:lnTo>
                    <a:pt x="242" y="128"/>
                  </a:lnTo>
                  <a:lnTo>
                    <a:pt x="227" y="127"/>
                  </a:lnTo>
                  <a:lnTo>
                    <a:pt x="227" y="127"/>
                  </a:lnTo>
                  <a:lnTo>
                    <a:pt x="217" y="128"/>
                  </a:lnTo>
                  <a:lnTo>
                    <a:pt x="207" y="129"/>
                  </a:lnTo>
                  <a:lnTo>
                    <a:pt x="197" y="132"/>
                  </a:lnTo>
                  <a:lnTo>
                    <a:pt x="189" y="134"/>
                  </a:lnTo>
                  <a:lnTo>
                    <a:pt x="181" y="139"/>
                  </a:lnTo>
                  <a:lnTo>
                    <a:pt x="172" y="144"/>
                  </a:lnTo>
                  <a:lnTo>
                    <a:pt x="166" y="149"/>
                  </a:lnTo>
                  <a:lnTo>
                    <a:pt x="160" y="155"/>
                  </a:lnTo>
                  <a:lnTo>
                    <a:pt x="154" y="163"/>
                  </a:lnTo>
                  <a:lnTo>
                    <a:pt x="149" y="169"/>
                  </a:lnTo>
                  <a:lnTo>
                    <a:pt x="145" y="177"/>
                  </a:lnTo>
                  <a:lnTo>
                    <a:pt x="141" y="185"/>
                  </a:lnTo>
                  <a:lnTo>
                    <a:pt x="139" y="194"/>
                  </a:lnTo>
                  <a:lnTo>
                    <a:pt x="137" y="202"/>
                  </a:lnTo>
                  <a:lnTo>
                    <a:pt x="135" y="212"/>
                  </a:lnTo>
                  <a:lnTo>
                    <a:pt x="135" y="221"/>
                  </a:lnTo>
                  <a:lnTo>
                    <a:pt x="135" y="259"/>
                  </a:lnTo>
                  <a:lnTo>
                    <a:pt x="135" y="259"/>
                  </a:lnTo>
                  <a:lnTo>
                    <a:pt x="135" y="316"/>
                  </a:lnTo>
                  <a:lnTo>
                    <a:pt x="137" y="370"/>
                  </a:lnTo>
                  <a:lnTo>
                    <a:pt x="139" y="421"/>
                  </a:lnTo>
                  <a:lnTo>
                    <a:pt x="143" y="471"/>
                  </a:lnTo>
                  <a:lnTo>
                    <a:pt x="143" y="471"/>
                  </a:lnTo>
                  <a:lnTo>
                    <a:pt x="112" y="468"/>
                  </a:lnTo>
                  <a:lnTo>
                    <a:pt x="92" y="466"/>
                  </a:lnTo>
                  <a:lnTo>
                    <a:pt x="71" y="466"/>
                  </a:lnTo>
                  <a:lnTo>
                    <a:pt x="71" y="466"/>
                  </a:lnTo>
                  <a:lnTo>
                    <a:pt x="50" y="466"/>
                  </a:lnTo>
                  <a:lnTo>
                    <a:pt x="31" y="468"/>
                  </a:lnTo>
                  <a:lnTo>
                    <a:pt x="0" y="471"/>
                  </a:lnTo>
                  <a:lnTo>
                    <a:pt x="0" y="471"/>
                  </a:lnTo>
                  <a:lnTo>
                    <a:pt x="3" y="421"/>
                  </a:lnTo>
                  <a:lnTo>
                    <a:pt x="5" y="370"/>
                  </a:lnTo>
                  <a:lnTo>
                    <a:pt x="6" y="316"/>
                  </a:lnTo>
                  <a:lnTo>
                    <a:pt x="8" y="259"/>
                  </a:lnTo>
                  <a:lnTo>
                    <a:pt x="8" y="221"/>
                  </a:lnTo>
                  <a:lnTo>
                    <a:pt x="8" y="221"/>
                  </a:lnTo>
                  <a:lnTo>
                    <a:pt x="6" y="165"/>
                  </a:lnTo>
                  <a:lnTo>
                    <a:pt x="5" y="112"/>
                  </a:lnTo>
                  <a:lnTo>
                    <a:pt x="3" y="60"/>
                  </a:lnTo>
                  <a:lnTo>
                    <a:pt x="0" y="10"/>
                  </a:lnTo>
                  <a:lnTo>
                    <a:pt x="0" y="10"/>
                  </a:lnTo>
                  <a:lnTo>
                    <a:pt x="32" y="12"/>
                  </a:lnTo>
                  <a:lnTo>
                    <a:pt x="48" y="14"/>
                  </a:lnTo>
                  <a:lnTo>
                    <a:pt x="66" y="15"/>
                  </a:lnTo>
                  <a:lnTo>
                    <a:pt x="66" y="15"/>
                  </a:lnTo>
                  <a:lnTo>
                    <a:pt x="82" y="14"/>
                  </a:lnTo>
                  <a:lnTo>
                    <a:pt x="98" y="12"/>
                  </a:lnTo>
                  <a:lnTo>
                    <a:pt x="132" y="10"/>
                  </a:lnTo>
                  <a:lnTo>
                    <a:pt x="128"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18"/>
            <p:cNvSpPr>
              <a:spLocks/>
            </p:cNvSpPr>
            <p:nvPr/>
          </p:nvSpPr>
          <p:spPr bwMode="auto">
            <a:xfrm>
              <a:off x="4511676" y="219075"/>
              <a:ext cx="322263" cy="541338"/>
            </a:xfrm>
            <a:custGeom>
              <a:avLst/>
              <a:gdLst>
                <a:gd name="T0" fmla="*/ 323 w 407"/>
                <a:gd name="T1" fmla="*/ 123 h 684"/>
                <a:gd name="T2" fmla="*/ 294 w 407"/>
                <a:gd name="T3" fmla="*/ 86 h 684"/>
                <a:gd name="T4" fmla="*/ 273 w 407"/>
                <a:gd name="T5" fmla="*/ 71 h 684"/>
                <a:gd name="T6" fmla="*/ 237 w 407"/>
                <a:gd name="T7" fmla="*/ 61 h 684"/>
                <a:gd name="T8" fmla="*/ 205 w 407"/>
                <a:gd name="T9" fmla="*/ 60 h 684"/>
                <a:gd name="T10" fmla="*/ 176 w 407"/>
                <a:gd name="T11" fmla="*/ 67 h 684"/>
                <a:gd name="T12" fmla="*/ 151 w 407"/>
                <a:gd name="T13" fmla="*/ 80 h 684"/>
                <a:gd name="T14" fmla="*/ 133 w 407"/>
                <a:gd name="T15" fmla="*/ 98 h 684"/>
                <a:gd name="T16" fmla="*/ 120 w 407"/>
                <a:gd name="T17" fmla="*/ 121 h 684"/>
                <a:gd name="T18" fmla="*/ 117 w 407"/>
                <a:gd name="T19" fmla="*/ 145 h 684"/>
                <a:gd name="T20" fmla="*/ 119 w 407"/>
                <a:gd name="T21" fmla="*/ 170 h 684"/>
                <a:gd name="T22" fmla="*/ 135 w 407"/>
                <a:gd name="T23" fmla="*/ 200 h 684"/>
                <a:gd name="T24" fmla="*/ 161 w 407"/>
                <a:gd name="T25" fmla="*/ 225 h 684"/>
                <a:gd name="T26" fmla="*/ 262 w 407"/>
                <a:gd name="T27" fmla="*/ 278 h 684"/>
                <a:gd name="T28" fmla="*/ 328 w 407"/>
                <a:gd name="T29" fmla="*/ 317 h 684"/>
                <a:gd name="T30" fmla="*/ 361 w 407"/>
                <a:gd name="T31" fmla="*/ 346 h 684"/>
                <a:gd name="T32" fmla="*/ 387 w 407"/>
                <a:gd name="T33" fmla="*/ 384 h 684"/>
                <a:gd name="T34" fmla="*/ 403 w 407"/>
                <a:gd name="T35" fmla="*/ 431 h 684"/>
                <a:gd name="T36" fmla="*/ 407 w 407"/>
                <a:gd name="T37" fmla="*/ 468 h 684"/>
                <a:gd name="T38" fmla="*/ 396 w 407"/>
                <a:gd name="T39" fmla="*/ 535 h 684"/>
                <a:gd name="T40" fmla="*/ 366 w 407"/>
                <a:gd name="T41" fmla="*/ 592 h 684"/>
                <a:gd name="T42" fmla="*/ 319 w 407"/>
                <a:gd name="T43" fmla="*/ 637 h 684"/>
                <a:gd name="T44" fmla="*/ 257 w 407"/>
                <a:gd name="T45" fmla="*/ 668 h 684"/>
                <a:gd name="T46" fmla="*/ 181 w 407"/>
                <a:gd name="T47" fmla="*/ 683 h 684"/>
                <a:gd name="T48" fmla="*/ 129 w 407"/>
                <a:gd name="T49" fmla="*/ 683 h 684"/>
                <a:gd name="T50" fmla="*/ 62 w 407"/>
                <a:gd name="T51" fmla="*/ 671 h 684"/>
                <a:gd name="T52" fmla="*/ 11 w 407"/>
                <a:gd name="T53" fmla="*/ 650 h 684"/>
                <a:gd name="T54" fmla="*/ 9 w 407"/>
                <a:gd name="T55" fmla="*/ 611 h 684"/>
                <a:gd name="T56" fmla="*/ 27 w 407"/>
                <a:gd name="T57" fmla="*/ 521 h 684"/>
                <a:gd name="T58" fmla="*/ 48 w 407"/>
                <a:gd name="T59" fmla="*/ 531 h 684"/>
                <a:gd name="T60" fmla="*/ 60 w 407"/>
                <a:gd name="T61" fmla="*/ 561 h 684"/>
                <a:gd name="T62" fmla="*/ 79 w 407"/>
                <a:gd name="T63" fmla="*/ 586 h 684"/>
                <a:gd name="T64" fmla="*/ 104 w 407"/>
                <a:gd name="T65" fmla="*/ 607 h 684"/>
                <a:gd name="T66" fmla="*/ 138 w 407"/>
                <a:gd name="T67" fmla="*/ 619 h 684"/>
                <a:gd name="T68" fmla="*/ 177 w 407"/>
                <a:gd name="T69" fmla="*/ 624 h 684"/>
                <a:gd name="T70" fmla="*/ 204 w 407"/>
                <a:gd name="T71" fmla="*/ 623 h 684"/>
                <a:gd name="T72" fmla="*/ 236 w 407"/>
                <a:gd name="T73" fmla="*/ 613 h 684"/>
                <a:gd name="T74" fmla="*/ 262 w 407"/>
                <a:gd name="T75" fmla="*/ 596 h 684"/>
                <a:gd name="T76" fmla="*/ 278 w 407"/>
                <a:gd name="T77" fmla="*/ 573 h 684"/>
                <a:gd name="T78" fmla="*/ 288 w 407"/>
                <a:gd name="T79" fmla="*/ 547 h 684"/>
                <a:gd name="T80" fmla="*/ 289 w 407"/>
                <a:gd name="T81" fmla="*/ 527 h 684"/>
                <a:gd name="T82" fmla="*/ 282 w 407"/>
                <a:gd name="T83" fmla="*/ 492 h 684"/>
                <a:gd name="T84" fmla="*/ 263 w 407"/>
                <a:gd name="T85" fmla="*/ 463 h 684"/>
                <a:gd name="T86" fmla="*/ 223 w 407"/>
                <a:gd name="T87" fmla="*/ 432 h 684"/>
                <a:gd name="T88" fmla="*/ 120 w 407"/>
                <a:gd name="T89" fmla="*/ 380 h 684"/>
                <a:gd name="T90" fmla="*/ 71 w 407"/>
                <a:gd name="T91" fmla="*/ 346 h 684"/>
                <a:gd name="T92" fmla="*/ 40 w 407"/>
                <a:gd name="T93" fmla="*/ 315 h 684"/>
                <a:gd name="T94" fmla="*/ 17 w 407"/>
                <a:gd name="T95" fmla="*/ 274 h 684"/>
                <a:gd name="T96" fmla="*/ 6 w 407"/>
                <a:gd name="T97" fmla="*/ 225 h 684"/>
                <a:gd name="T98" fmla="*/ 6 w 407"/>
                <a:gd name="T99" fmla="*/ 181 h 684"/>
                <a:gd name="T100" fmla="*/ 22 w 407"/>
                <a:gd name="T101" fmla="*/ 117 h 684"/>
                <a:gd name="T102" fmla="*/ 56 w 407"/>
                <a:gd name="T103" fmla="*/ 67 h 684"/>
                <a:gd name="T104" fmla="*/ 102 w 407"/>
                <a:gd name="T105" fmla="*/ 30 h 684"/>
                <a:gd name="T106" fmla="*/ 158 w 407"/>
                <a:gd name="T107" fmla="*/ 8 h 684"/>
                <a:gd name="T108" fmla="*/ 220 w 407"/>
                <a:gd name="T109" fmla="*/ 0 h 684"/>
                <a:gd name="T110" fmla="*/ 268 w 407"/>
                <a:gd name="T111" fmla="*/ 4 h 684"/>
                <a:gd name="T112" fmla="*/ 329 w 407"/>
                <a:gd name="T113" fmla="*/ 20 h 684"/>
                <a:gd name="T114" fmla="*/ 376 w 407"/>
                <a:gd name="T115" fmla="*/ 47 h 684"/>
                <a:gd name="T116" fmla="*/ 345 w 407"/>
                <a:gd name="T117" fmla="*/ 14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84">
                  <a:moveTo>
                    <a:pt x="331" y="142"/>
                  </a:moveTo>
                  <a:lnTo>
                    <a:pt x="331" y="142"/>
                  </a:lnTo>
                  <a:lnTo>
                    <a:pt x="323" y="123"/>
                  </a:lnTo>
                  <a:lnTo>
                    <a:pt x="313" y="106"/>
                  </a:lnTo>
                  <a:lnTo>
                    <a:pt x="301" y="92"/>
                  </a:lnTo>
                  <a:lnTo>
                    <a:pt x="294" y="86"/>
                  </a:lnTo>
                  <a:lnTo>
                    <a:pt x="288" y="81"/>
                  </a:lnTo>
                  <a:lnTo>
                    <a:pt x="280" y="76"/>
                  </a:lnTo>
                  <a:lnTo>
                    <a:pt x="273" y="71"/>
                  </a:lnTo>
                  <a:lnTo>
                    <a:pt x="264" y="69"/>
                  </a:lnTo>
                  <a:lnTo>
                    <a:pt x="256" y="65"/>
                  </a:lnTo>
                  <a:lnTo>
                    <a:pt x="237" y="61"/>
                  </a:lnTo>
                  <a:lnTo>
                    <a:pt x="216" y="60"/>
                  </a:lnTo>
                  <a:lnTo>
                    <a:pt x="216" y="60"/>
                  </a:lnTo>
                  <a:lnTo>
                    <a:pt x="205" y="60"/>
                  </a:lnTo>
                  <a:lnTo>
                    <a:pt x="195" y="61"/>
                  </a:lnTo>
                  <a:lnTo>
                    <a:pt x="185" y="64"/>
                  </a:lnTo>
                  <a:lnTo>
                    <a:pt x="176" y="67"/>
                  </a:lnTo>
                  <a:lnTo>
                    <a:pt x="166" y="71"/>
                  </a:lnTo>
                  <a:lnTo>
                    <a:pt x="159" y="75"/>
                  </a:lnTo>
                  <a:lnTo>
                    <a:pt x="151" y="80"/>
                  </a:lnTo>
                  <a:lnTo>
                    <a:pt x="144" y="86"/>
                  </a:lnTo>
                  <a:lnTo>
                    <a:pt x="138" y="92"/>
                  </a:lnTo>
                  <a:lnTo>
                    <a:pt x="133" y="98"/>
                  </a:lnTo>
                  <a:lnTo>
                    <a:pt x="128" y="106"/>
                  </a:lnTo>
                  <a:lnTo>
                    <a:pt x="124" y="113"/>
                  </a:lnTo>
                  <a:lnTo>
                    <a:pt x="120" y="121"/>
                  </a:lnTo>
                  <a:lnTo>
                    <a:pt x="118" y="129"/>
                  </a:lnTo>
                  <a:lnTo>
                    <a:pt x="117" y="137"/>
                  </a:lnTo>
                  <a:lnTo>
                    <a:pt x="117" y="145"/>
                  </a:lnTo>
                  <a:lnTo>
                    <a:pt x="117" y="145"/>
                  </a:lnTo>
                  <a:lnTo>
                    <a:pt x="117" y="158"/>
                  </a:lnTo>
                  <a:lnTo>
                    <a:pt x="119" y="170"/>
                  </a:lnTo>
                  <a:lnTo>
                    <a:pt x="124" y="181"/>
                  </a:lnTo>
                  <a:lnTo>
                    <a:pt x="129" y="191"/>
                  </a:lnTo>
                  <a:lnTo>
                    <a:pt x="135" y="200"/>
                  </a:lnTo>
                  <a:lnTo>
                    <a:pt x="143" y="209"/>
                  </a:lnTo>
                  <a:lnTo>
                    <a:pt x="151" y="217"/>
                  </a:lnTo>
                  <a:lnTo>
                    <a:pt x="161" y="225"/>
                  </a:lnTo>
                  <a:lnTo>
                    <a:pt x="184" y="240"/>
                  </a:lnTo>
                  <a:lnTo>
                    <a:pt x="208" y="252"/>
                  </a:lnTo>
                  <a:lnTo>
                    <a:pt x="262" y="278"/>
                  </a:lnTo>
                  <a:lnTo>
                    <a:pt x="289" y="293"/>
                  </a:lnTo>
                  <a:lnTo>
                    <a:pt x="315" y="308"/>
                  </a:lnTo>
                  <a:lnTo>
                    <a:pt x="328" y="317"/>
                  </a:lnTo>
                  <a:lnTo>
                    <a:pt x="339" y="325"/>
                  </a:lnTo>
                  <a:lnTo>
                    <a:pt x="351" y="335"/>
                  </a:lnTo>
                  <a:lnTo>
                    <a:pt x="361" y="346"/>
                  </a:lnTo>
                  <a:lnTo>
                    <a:pt x="371" y="358"/>
                  </a:lnTo>
                  <a:lnTo>
                    <a:pt x="380" y="370"/>
                  </a:lnTo>
                  <a:lnTo>
                    <a:pt x="387" y="384"/>
                  </a:lnTo>
                  <a:lnTo>
                    <a:pt x="394" y="397"/>
                  </a:lnTo>
                  <a:lnTo>
                    <a:pt x="399" y="413"/>
                  </a:lnTo>
                  <a:lnTo>
                    <a:pt x="403" y="431"/>
                  </a:lnTo>
                  <a:lnTo>
                    <a:pt x="406" y="448"/>
                  </a:lnTo>
                  <a:lnTo>
                    <a:pt x="407" y="468"/>
                  </a:lnTo>
                  <a:lnTo>
                    <a:pt x="407" y="468"/>
                  </a:lnTo>
                  <a:lnTo>
                    <a:pt x="406" y="492"/>
                  </a:lnTo>
                  <a:lnTo>
                    <a:pt x="402" y="514"/>
                  </a:lnTo>
                  <a:lnTo>
                    <a:pt x="396" y="535"/>
                  </a:lnTo>
                  <a:lnTo>
                    <a:pt x="388" y="556"/>
                  </a:lnTo>
                  <a:lnTo>
                    <a:pt x="378" y="575"/>
                  </a:lnTo>
                  <a:lnTo>
                    <a:pt x="366" y="592"/>
                  </a:lnTo>
                  <a:lnTo>
                    <a:pt x="352" y="609"/>
                  </a:lnTo>
                  <a:lnTo>
                    <a:pt x="337" y="624"/>
                  </a:lnTo>
                  <a:lnTo>
                    <a:pt x="319" y="637"/>
                  </a:lnTo>
                  <a:lnTo>
                    <a:pt x="300" y="649"/>
                  </a:lnTo>
                  <a:lnTo>
                    <a:pt x="279" y="659"/>
                  </a:lnTo>
                  <a:lnTo>
                    <a:pt x="257" y="668"/>
                  </a:lnTo>
                  <a:lnTo>
                    <a:pt x="233" y="675"/>
                  </a:lnTo>
                  <a:lnTo>
                    <a:pt x="208" y="680"/>
                  </a:lnTo>
                  <a:lnTo>
                    <a:pt x="181" y="683"/>
                  </a:lnTo>
                  <a:lnTo>
                    <a:pt x="154" y="684"/>
                  </a:lnTo>
                  <a:lnTo>
                    <a:pt x="154" y="684"/>
                  </a:lnTo>
                  <a:lnTo>
                    <a:pt x="129" y="683"/>
                  </a:lnTo>
                  <a:lnTo>
                    <a:pt x="104" y="680"/>
                  </a:lnTo>
                  <a:lnTo>
                    <a:pt x="82" y="676"/>
                  </a:lnTo>
                  <a:lnTo>
                    <a:pt x="62" y="671"/>
                  </a:lnTo>
                  <a:lnTo>
                    <a:pt x="42" y="665"/>
                  </a:lnTo>
                  <a:lnTo>
                    <a:pt x="26" y="658"/>
                  </a:lnTo>
                  <a:lnTo>
                    <a:pt x="11" y="650"/>
                  </a:lnTo>
                  <a:lnTo>
                    <a:pt x="0" y="643"/>
                  </a:lnTo>
                  <a:lnTo>
                    <a:pt x="0" y="643"/>
                  </a:lnTo>
                  <a:lnTo>
                    <a:pt x="9" y="611"/>
                  </a:lnTo>
                  <a:lnTo>
                    <a:pt x="16" y="582"/>
                  </a:lnTo>
                  <a:lnTo>
                    <a:pt x="22" y="552"/>
                  </a:lnTo>
                  <a:lnTo>
                    <a:pt x="27" y="521"/>
                  </a:lnTo>
                  <a:lnTo>
                    <a:pt x="46" y="521"/>
                  </a:lnTo>
                  <a:lnTo>
                    <a:pt x="46" y="521"/>
                  </a:lnTo>
                  <a:lnTo>
                    <a:pt x="48" y="531"/>
                  </a:lnTo>
                  <a:lnTo>
                    <a:pt x="51" y="541"/>
                  </a:lnTo>
                  <a:lnTo>
                    <a:pt x="56" y="551"/>
                  </a:lnTo>
                  <a:lnTo>
                    <a:pt x="60" y="561"/>
                  </a:lnTo>
                  <a:lnTo>
                    <a:pt x="66" y="570"/>
                  </a:lnTo>
                  <a:lnTo>
                    <a:pt x="72" y="578"/>
                  </a:lnTo>
                  <a:lnTo>
                    <a:pt x="79" y="586"/>
                  </a:lnTo>
                  <a:lnTo>
                    <a:pt x="87" y="593"/>
                  </a:lnTo>
                  <a:lnTo>
                    <a:pt x="96" y="601"/>
                  </a:lnTo>
                  <a:lnTo>
                    <a:pt x="104" y="607"/>
                  </a:lnTo>
                  <a:lnTo>
                    <a:pt x="115" y="612"/>
                  </a:lnTo>
                  <a:lnTo>
                    <a:pt x="125" y="616"/>
                  </a:lnTo>
                  <a:lnTo>
                    <a:pt x="138" y="619"/>
                  </a:lnTo>
                  <a:lnTo>
                    <a:pt x="150" y="622"/>
                  </a:lnTo>
                  <a:lnTo>
                    <a:pt x="164" y="624"/>
                  </a:lnTo>
                  <a:lnTo>
                    <a:pt x="177" y="624"/>
                  </a:lnTo>
                  <a:lnTo>
                    <a:pt x="177" y="624"/>
                  </a:lnTo>
                  <a:lnTo>
                    <a:pt x="191" y="624"/>
                  </a:lnTo>
                  <a:lnTo>
                    <a:pt x="204" y="623"/>
                  </a:lnTo>
                  <a:lnTo>
                    <a:pt x="216" y="621"/>
                  </a:lnTo>
                  <a:lnTo>
                    <a:pt x="226" y="617"/>
                  </a:lnTo>
                  <a:lnTo>
                    <a:pt x="236" y="613"/>
                  </a:lnTo>
                  <a:lnTo>
                    <a:pt x="246" y="608"/>
                  </a:lnTo>
                  <a:lnTo>
                    <a:pt x="254" y="602"/>
                  </a:lnTo>
                  <a:lnTo>
                    <a:pt x="262" y="596"/>
                  </a:lnTo>
                  <a:lnTo>
                    <a:pt x="268" y="589"/>
                  </a:lnTo>
                  <a:lnTo>
                    <a:pt x="273" y="582"/>
                  </a:lnTo>
                  <a:lnTo>
                    <a:pt x="278" y="573"/>
                  </a:lnTo>
                  <a:lnTo>
                    <a:pt x="282" y="565"/>
                  </a:lnTo>
                  <a:lnTo>
                    <a:pt x="285" y="556"/>
                  </a:lnTo>
                  <a:lnTo>
                    <a:pt x="288" y="547"/>
                  </a:lnTo>
                  <a:lnTo>
                    <a:pt x="289" y="537"/>
                  </a:lnTo>
                  <a:lnTo>
                    <a:pt x="289" y="527"/>
                  </a:lnTo>
                  <a:lnTo>
                    <a:pt x="289" y="527"/>
                  </a:lnTo>
                  <a:lnTo>
                    <a:pt x="288" y="514"/>
                  </a:lnTo>
                  <a:lnTo>
                    <a:pt x="285" y="503"/>
                  </a:lnTo>
                  <a:lnTo>
                    <a:pt x="282" y="492"/>
                  </a:lnTo>
                  <a:lnTo>
                    <a:pt x="277" y="480"/>
                  </a:lnTo>
                  <a:lnTo>
                    <a:pt x="270" y="472"/>
                  </a:lnTo>
                  <a:lnTo>
                    <a:pt x="263" y="463"/>
                  </a:lnTo>
                  <a:lnTo>
                    <a:pt x="254" y="454"/>
                  </a:lnTo>
                  <a:lnTo>
                    <a:pt x="244" y="447"/>
                  </a:lnTo>
                  <a:lnTo>
                    <a:pt x="223" y="432"/>
                  </a:lnTo>
                  <a:lnTo>
                    <a:pt x="200" y="420"/>
                  </a:lnTo>
                  <a:lnTo>
                    <a:pt x="146" y="394"/>
                  </a:lnTo>
                  <a:lnTo>
                    <a:pt x="120" y="380"/>
                  </a:lnTo>
                  <a:lnTo>
                    <a:pt x="94" y="364"/>
                  </a:lnTo>
                  <a:lnTo>
                    <a:pt x="83" y="355"/>
                  </a:lnTo>
                  <a:lnTo>
                    <a:pt x="71" y="346"/>
                  </a:lnTo>
                  <a:lnTo>
                    <a:pt x="60" y="336"/>
                  </a:lnTo>
                  <a:lnTo>
                    <a:pt x="50" y="327"/>
                  </a:lnTo>
                  <a:lnTo>
                    <a:pt x="40" y="315"/>
                  </a:lnTo>
                  <a:lnTo>
                    <a:pt x="31" y="303"/>
                  </a:lnTo>
                  <a:lnTo>
                    <a:pt x="24" y="289"/>
                  </a:lnTo>
                  <a:lnTo>
                    <a:pt x="17" y="274"/>
                  </a:lnTo>
                  <a:lnTo>
                    <a:pt x="13" y="260"/>
                  </a:lnTo>
                  <a:lnTo>
                    <a:pt x="8" y="242"/>
                  </a:lnTo>
                  <a:lnTo>
                    <a:pt x="6" y="225"/>
                  </a:lnTo>
                  <a:lnTo>
                    <a:pt x="5" y="205"/>
                  </a:lnTo>
                  <a:lnTo>
                    <a:pt x="5" y="205"/>
                  </a:lnTo>
                  <a:lnTo>
                    <a:pt x="6" y="181"/>
                  </a:lnTo>
                  <a:lnTo>
                    <a:pt x="10" y="158"/>
                  </a:lnTo>
                  <a:lnTo>
                    <a:pt x="15" y="137"/>
                  </a:lnTo>
                  <a:lnTo>
                    <a:pt x="22" y="117"/>
                  </a:lnTo>
                  <a:lnTo>
                    <a:pt x="32" y="100"/>
                  </a:lnTo>
                  <a:lnTo>
                    <a:pt x="44" y="82"/>
                  </a:lnTo>
                  <a:lnTo>
                    <a:pt x="56" y="67"/>
                  </a:lnTo>
                  <a:lnTo>
                    <a:pt x="70" y="54"/>
                  </a:lnTo>
                  <a:lnTo>
                    <a:pt x="86" y="41"/>
                  </a:lnTo>
                  <a:lnTo>
                    <a:pt x="102" y="30"/>
                  </a:lnTo>
                  <a:lnTo>
                    <a:pt x="119" y="21"/>
                  </a:lnTo>
                  <a:lnTo>
                    <a:pt x="138" y="14"/>
                  </a:lnTo>
                  <a:lnTo>
                    <a:pt x="158" y="8"/>
                  </a:lnTo>
                  <a:lnTo>
                    <a:pt x="177" y="4"/>
                  </a:lnTo>
                  <a:lnTo>
                    <a:pt x="199" y="2"/>
                  </a:lnTo>
                  <a:lnTo>
                    <a:pt x="220" y="0"/>
                  </a:lnTo>
                  <a:lnTo>
                    <a:pt x="220" y="0"/>
                  </a:lnTo>
                  <a:lnTo>
                    <a:pt x="244" y="2"/>
                  </a:lnTo>
                  <a:lnTo>
                    <a:pt x="268" y="4"/>
                  </a:lnTo>
                  <a:lnTo>
                    <a:pt x="289" y="8"/>
                  </a:lnTo>
                  <a:lnTo>
                    <a:pt x="310" y="14"/>
                  </a:lnTo>
                  <a:lnTo>
                    <a:pt x="329" y="20"/>
                  </a:lnTo>
                  <a:lnTo>
                    <a:pt x="346" y="28"/>
                  </a:lnTo>
                  <a:lnTo>
                    <a:pt x="361" y="38"/>
                  </a:lnTo>
                  <a:lnTo>
                    <a:pt x="376" y="47"/>
                  </a:lnTo>
                  <a:lnTo>
                    <a:pt x="376" y="47"/>
                  </a:lnTo>
                  <a:lnTo>
                    <a:pt x="361" y="90"/>
                  </a:lnTo>
                  <a:lnTo>
                    <a:pt x="345" y="142"/>
                  </a:lnTo>
                  <a:lnTo>
                    <a:pt x="331"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19"/>
            <p:cNvSpPr>
              <a:spLocks/>
            </p:cNvSpPr>
            <p:nvPr/>
          </p:nvSpPr>
          <p:spPr bwMode="auto">
            <a:xfrm>
              <a:off x="4864101" y="250825"/>
              <a:ext cx="225425" cy="509588"/>
            </a:xfrm>
            <a:custGeom>
              <a:avLst/>
              <a:gdLst>
                <a:gd name="T0" fmla="*/ 279 w 285"/>
                <a:gd name="T1" fmla="*/ 174 h 643"/>
                <a:gd name="T2" fmla="*/ 277 w 285"/>
                <a:gd name="T3" fmla="*/ 199 h 643"/>
                <a:gd name="T4" fmla="*/ 277 w 285"/>
                <a:gd name="T5" fmla="*/ 211 h 643"/>
                <a:gd name="T6" fmla="*/ 195 w 285"/>
                <a:gd name="T7" fmla="*/ 221 h 643"/>
                <a:gd name="T8" fmla="*/ 192 w 285"/>
                <a:gd name="T9" fmla="*/ 271 h 643"/>
                <a:gd name="T10" fmla="*/ 189 w 285"/>
                <a:gd name="T11" fmla="*/ 433 h 643"/>
                <a:gd name="T12" fmla="*/ 189 w 285"/>
                <a:gd name="T13" fmla="*/ 478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8 w 285"/>
                <a:gd name="T29" fmla="*/ 583 h 643"/>
                <a:gd name="T30" fmla="*/ 285 w 285"/>
                <a:gd name="T31" fmla="*/ 618 h 643"/>
                <a:gd name="T32" fmla="*/ 275 w 285"/>
                <a:gd name="T33" fmla="*/ 623 h 643"/>
                <a:gd name="T34" fmla="*/ 252 w 285"/>
                <a:gd name="T35" fmla="*/ 633 h 643"/>
                <a:gd name="T36" fmla="*/ 225 w 285"/>
                <a:gd name="T37" fmla="*/ 639 h 643"/>
                <a:gd name="T38" fmla="*/ 196 w 285"/>
                <a:gd name="T39" fmla="*/ 642 h 643"/>
                <a:gd name="T40" fmla="*/ 181 w 285"/>
                <a:gd name="T41" fmla="*/ 643 h 643"/>
                <a:gd name="T42" fmla="*/ 154 w 285"/>
                <a:gd name="T43" fmla="*/ 640 h 643"/>
                <a:gd name="T44" fmla="*/ 129 w 285"/>
                <a:gd name="T45" fmla="*/ 633 h 643"/>
                <a:gd name="T46" fmla="*/ 108 w 285"/>
                <a:gd name="T47" fmla="*/ 622 h 643"/>
                <a:gd name="T48" fmla="*/ 92 w 285"/>
                <a:gd name="T49" fmla="*/ 604 h 643"/>
                <a:gd name="T50" fmla="*/ 78 w 285"/>
                <a:gd name="T51" fmla="*/ 584 h 643"/>
                <a:gd name="T52" fmla="*/ 68 w 285"/>
                <a:gd name="T53" fmla="*/ 558 h 643"/>
                <a:gd name="T54" fmla="*/ 62 w 285"/>
                <a:gd name="T55" fmla="*/ 529 h 643"/>
                <a:gd name="T56" fmla="*/ 61 w 285"/>
                <a:gd name="T57" fmla="*/ 495 h 643"/>
                <a:gd name="T58" fmla="*/ 62 w 285"/>
                <a:gd name="T59" fmla="*/ 432 h 643"/>
                <a:gd name="T60" fmla="*/ 66 w 285"/>
                <a:gd name="T61" fmla="*/ 288 h 643"/>
                <a:gd name="T62" fmla="*/ 0 w 285"/>
                <a:gd name="T63" fmla="*/ 224 h 643"/>
                <a:gd name="T64" fmla="*/ 3 w 285"/>
                <a:gd name="T65" fmla="*/ 211 h 643"/>
                <a:gd name="T66" fmla="*/ 4 w 285"/>
                <a:gd name="T67" fmla="*/ 199 h 643"/>
                <a:gd name="T68" fmla="*/ 0 w 285"/>
                <a:gd name="T69" fmla="*/ 174 h 643"/>
                <a:gd name="T70" fmla="*/ 67 w 285"/>
                <a:gd name="T71" fmla="*/ 176 h 643"/>
                <a:gd name="T72" fmla="*/ 63 w 285"/>
                <a:gd name="T73" fmla="*/ 59 h 643"/>
                <a:gd name="T74" fmla="*/ 129 w 285"/>
                <a:gd name="T75" fmla="*/ 30 h 643"/>
                <a:gd name="T76" fmla="*/ 203 w 285"/>
                <a:gd name="T77" fmla="*/ 6 h 643"/>
                <a:gd name="T78" fmla="*/ 200 w 285"/>
                <a:gd name="T79" fmla="*/ 42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7" y="199"/>
                  </a:lnTo>
                  <a:lnTo>
                    <a:pt x="277" y="199"/>
                  </a:lnTo>
                  <a:lnTo>
                    <a:pt x="277" y="211"/>
                  </a:lnTo>
                  <a:lnTo>
                    <a:pt x="279" y="224"/>
                  </a:lnTo>
                  <a:lnTo>
                    <a:pt x="195" y="221"/>
                  </a:lnTo>
                  <a:lnTo>
                    <a:pt x="195" y="221"/>
                  </a:lnTo>
                  <a:lnTo>
                    <a:pt x="192" y="271"/>
                  </a:lnTo>
                  <a:lnTo>
                    <a:pt x="190" y="329"/>
                  </a:lnTo>
                  <a:lnTo>
                    <a:pt x="189" y="433"/>
                  </a:lnTo>
                  <a:lnTo>
                    <a:pt x="189" y="433"/>
                  </a:lnTo>
                  <a:lnTo>
                    <a:pt x="189" y="478"/>
                  </a:lnTo>
                  <a:lnTo>
                    <a:pt x="191" y="514"/>
                  </a:lnTo>
                  <a:lnTo>
                    <a:pt x="194" y="541"/>
                  </a:lnTo>
                  <a:lnTo>
                    <a:pt x="196" y="552"/>
                  </a:lnTo>
                  <a:lnTo>
                    <a:pt x="199" y="561"/>
                  </a:lnTo>
                  <a:lnTo>
                    <a:pt x="202" y="568"/>
                  </a:lnTo>
                  <a:lnTo>
                    <a:pt x="206" y="575"/>
                  </a:lnTo>
                  <a:lnTo>
                    <a:pt x="210" y="580"/>
                  </a:lnTo>
                  <a:lnTo>
                    <a:pt x="215" y="583"/>
                  </a:lnTo>
                  <a:lnTo>
                    <a:pt x="221" y="586"/>
                  </a:lnTo>
                  <a:lnTo>
                    <a:pt x="227" y="587"/>
                  </a:lnTo>
                  <a:lnTo>
                    <a:pt x="235" y="588"/>
                  </a:lnTo>
                  <a:lnTo>
                    <a:pt x="242" y="588"/>
                  </a:lnTo>
                  <a:lnTo>
                    <a:pt x="242" y="588"/>
                  </a:lnTo>
                  <a:lnTo>
                    <a:pt x="257" y="588"/>
                  </a:lnTo>
                  <a:lnTo>
                    <a:pt x="268" y="586"/>
                  </a:lnTo>
                  <a:lnTo>
                    <a:pt x="278" y="583"/>
                  </a:lnTo>
                  <a:lnTo>
                    <a:pt x="285" y="578"/>
                  </a:lnTo>
                  <a:lnTo>
                    <a:pt x="285" y="618"/>
                  </a:lnTo>
                  <a:lnTo>
                    <a:pt x="285" y="618"/>
                  </a:lnTo>
                  <a:lnTo>
                    <a:pt x="275" y="623"/>
                  </a:lnTo>
                  <a:lnTo>
                    <a:pt x="264" y="628"/>
                  </a:lnTo>
                  <a:lnTo>
                    <a:pt x="252" y="633"/>
                  </a:lnTo>
                  <a:lnTo>
                    <a:pt x="238" y="635"/>
                  </a:lnTo>
                  <a:lnTo>
                    <a:pt x="225" y="639"/>
                  </a:lnTo>
                  <a:lnTo>
                    <a:pt x="210" y="640"/>
                  </a:lnTo>
                  <a:lnTo>
                    <a:pt x="196" y="642"/>
                  </a:lnTo>
                  <a:lnTo>
                    <a:pt x="181" y="643"/>
                  </a:lnTo>
                  <a:lnTo>
                    <a:pt x="181" y="643"/>
                  </a:lnTo>
                  <a:lnTo>
                    <a:pt x="168" y="642"/>
                  </a:lnTo>
                  <a:lnTo>
                    <a:pt x="154" y="640"/>
                  </a:lnTo>
                  <a:lnTo>
                    <a:pt x="141" y="638"/>
                  </a:lnTo>
                  <a:lnTo>
                    <a:pt x="129" y="633"/>
                  </a:lnTo>
                  <a:lnTo>
                    <a:pt x="118" y="628"/>
                  </a:lnTo>
                  <a:lnTo>
                    <a:pt x="108" y="622"/>
                  </a:lnTo>
                  <a:lnTo>
                    <a:pt x="99" y="613"/>
                  </a:lnTo>
                  <a:lnTo>
                    <a:pt x="92" y="604"/>
                  </a:lnTo>
                  <a:lnTo>
                    <a:pt x="84" y="594"/>
                  </a:lnTo>
                  <a:lnTo>
                    <a:pt x="78" y="584"/>
                  </a:lnTo>
                  <a:lnTo>
                    <a:pt x="73" y="572"/>
                  </a:lnTo>
                  <a:lnTo>
                    <a:pt x="68" y="558"/>
                  </a:lnTo>
                  <a:lnTo>
                    <a:pt x="65" y="545"/>
                  </a:lnTo>
                  <a:lnTo>
                    <a:pt x="62" y="529"/>
                  </a:lnTo>
                  <a:lnTo>
                    <a:pt x="61" y="513"/>
                  </a:lnTo>
                  <a:lnTo>
                    <a:pt x="61" y="495"/>
                  </a:lnTo>
                  <a:lnTo>
                    <a:pt x="61" y="495"/>
                  </a:lnTo>
                  <a:lnTo>
                    <a:pt x="62" y="432"/>
                  </a:lnTo>
                  <a:lnTo>
                    <a:pt x="63" y="361"/>
                  </a:lnTo>
                  <a:lnTo>
                    <a:pt x="66" y="288"/>
                  </a:lnTo>
                  <a:lnTo>
                    <a:pt x="67" y="222"/>
                  </a:lnTo>
                  <a:lnTo>
                    <a:pt x="0" y="224"/>
                  </a:lnTo>
                  <a:lnTo>
                    <a:pt x="0" y="224"/>
                  </a:lnTo>
                  <a:lnTo>
                    <a:pt x="3" y="211"/>
                  </a:lnTo>
                  <a:lnTo>
                    <a:pt x="4" y="199"/>
                  </a:lnTo>
                  <a:lnTo>
                    <a:pt x="4" y="199"/>
                  </a:lnTo>
                  <a:lnTo>
                    <a:pt x="3" y="186"/>
                  </a:lnTo>
                  <a:lnTo>
                    <a:pt x="0" y="174"/>
                  </a:lnTo>
                  <a:lnTo>
                    <a:pt x="67" y="176"/>
                  </a:lnTo>
                  <a:lnTo>
                    <a:pt x="67" y="176"/>
                  </a:lnTo>
                  <a:lnTo>
                    <a:pt x="67" y="121"/>
                  </a:lnTo>
                  <a:lnTo>
                    <a:pt x="63" y="59"/>
                  </a:lnTo>
                  <a:lnTo>
                    <a:pt x="63" y="59"/>
                  </a:lnTo>
                  <a:lnTo>
                    <a:pt x="129" y="30"/>
                  </a:lnTo>
                  <a:lnTo>
                    <a:pt x="194" y="0"/>
                  </a:lnTo>
                  <a:lnTo>
                    <a:pt x="203" y="6"/>
                  </a:lnTo>
                  <a:lnTo>
                    <a:pt x="203" y="6"/>
                  </a:lnTo>
                  <a:lnTo>
                    <a:pt x="200" y="42"/>
                  </a:lnTo>
                  <a:lnTo>
                    <a:pt x="197" y="85"/>
                  </a:lnTo>
                  <a:lnTo>
                    <a:pt x="196" y="131"/>
                  </a:lnTo>
                  <a:lnTo>
                    <a:pt x="195" y="175"/>
                  </a:lnTo>
                  <a:lnTo>
                    <a:pt x="279" y="174"/>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20"/>
            <p:cNvSpPr>
              <a:spLocks/>
            </p:cNvSpPr>
            <p:nvPr/>
          </p:nvSpPr>
          <p:spPr bwMode="auto">
            <a:xfrm>
              <a:off x="5156201" y="377825"/>
              <a:ext cx="230188" cy="373063"/>
            </a:xfrm>
            <a:custGeom>
              <a:avLst/>
              <a:gdLst>
                <a:gd name="T0" fmla="*/ 131 w 291"/>
                <a:gd name="T1" fmla="*/ 128 h 471"/>
                <a:gd name="T2" fmla="*/ 144 w 291"/>
                <a:gd name="T3" fmla="*/ 97 h 471"/>
                <a:gd name="T4" fmla="*/ 158 w 291"/>
                <a:gd name="T5" fmla="*/ 71 h 471"/>
                <a:gd name="T6" fmla="*/ 174 w 291"/>
                <a:gd name="T7" fmla="*/ 48 h 471"/>
                <a:gd name="T8" fmla="*/ 191 w 291"/>
                <a:gd name="T9" fmla="*/ 31 h 471"/>
                <a:gd name="T10" fmla="*/ 210 w 291"/>
                <a:gd name="T11" fmla="*/ 17 h 471"/>
                <a:gd name="T12" fmla="*/ 230 w 291"/>
                <a:gd name="T13" fmla="*/ 7 h 471"/>
                <a:gd name="T14" fmla="*/ 252 w 291"/>
                <a:gd name="T15" fmla="*/ 3 h 471"/>
                <a:gd name="T16" fmla="*/ 275 w 291"/>
                <a:gd name="T17" fmla="*/ 0 h 471"/>
                <a:gd name="T18" fmla="*/ 291 w 291"/>
                <a:gd name="T19" fmla="*/ 1 h 471"/>
                <a:gd name="T20" fmla="*/ 288 w 291"/>
                <a:gd name="T21" fmla="*/ 16 h 471"/>
                <a:gd name="T22" fmla="*/ 284 w 291"/>
                <a:gd name="T23" fmla="*/ 50 h 471"/>
                <a:gd name="T24" fmla="*/ 284 w 291"/>
                <a:gd name="T25" fmla="*/ 69 h 471"/>
                <a:gd name="T26" fmla="*/ 286 w 291"/>
                <a:gd name="T27" fmla="*/ 133 h 471"/>
                <a:gd name="T28" fmla="*/ 277 w 291"/>
                <a:gd name="T29" fmla="*/ 140 h 471"/>
                <a:gd name="T30" fmla="*/ 255 w 291"/>
                <a:gd name="T31" fmla="*/ 130 h 471"/>
                <a:gd name="T32" fmla="*/ 229 w 291"/>
                <a:gd name="T33" fmla="*/ 127 h 471"/>
                <a:gd name="T34" fmla="*/ 217 w 291"/>
                <a:gd name="T35" fmla="*/ 128 h 471"/>
                <a:gd name="T36" fmla="*/ 199 w 291"/>
                <a:gd name="T37" fmla="*/ 132 h 471"/>
                <a:gd name="T38" fmla="*/ 182 w 291"/>
                <a:gd name="T39" fmla="*/ 139 h 471"/>
                <a:gd name="T40" fmla="*/ 167 w 291"/>
                <a:gd name="T41" fmla="*/ 149 h 471"/>
                <a:gd name="T42" fmla="*/ 154 w 291"/>
                <a:gd name="T43" fmla="*/ 163 h 471"/>
                <a:gd name="T44" fmla="*/ 146 w 291"/>
                <a:gd name="T45" fmla="*/ 177 h 471"/>
                <a:gd name="T46" fmla="*/ 139 w 291"/>
                <a:gd name="T47" fmla="*/ 194 h 471"/>
                <a:gd name="T48" fmla="*/ 136 w 291"/>
                <a:gd name="T49" fmla="*/ 212 h 471"/>
                <a:gd name="T50" fmla="*/ 136 w 291"/>
                <a:gd name="T51" fmla="*/ 259 h 471"/>
                <a:gd name="T52" fmla="*/ 136 w 291"/>
                <a:gd name="T53" fmla="*/ 316 h 471"/>
                <a:gd name="T54" fmla="*/ 139 w 291"/>
                <a:gd name="T55" fmla="*/ 421 h 471"/>
                <a:gd name="T56" fmla="*/ 143 w 291"/>
                <a:gd name="T57" fmla="*/ 471 h 471"/>
                <a:gd name="T58" fmla="*/ 93 w 291"/>
                <a:gd name="T59" fmla="*/ 466 h 471"/>
                <a:gd name="T60" fmla="*/ 72 w 291"/>
                <a:gd name="T61" fmla="*/ 466 h 471"/>
                <a:gd name="T62" fmla="*/ 31 w 291"/>
                <a:gd name="T63" fmla="*/ 468 h 471"/>
                <a:gd name="T64" fmla="*/ 0 w 291"/>
                <a:gd name="T65" fmla="*/ 471 h 471"/>
                <a:gd name="T66" fmla="*/ 7 w 291"/>
                <a:gd name="T67" fmla="*/ 370 h 471"/>
                <a:gd name="T68" fmla="*/ 8 w 291"/>
                <a:gd name="T69" fmla="*/ 259 h 471"/>
                <a:gd name="T70" fmla="*/ 8 w 291"/>
                <a:gd name="T71" fmla="*/ 221 h 471"/>
                <a:gd name="T72" fmla="*/ 7 w 291"/>
                <a:gd name="T73" fmla="*/ 112 h 471"/>
                <a:gd name="T74" fmla="*/ 0 w 291"/>
                <a:gd name="T75" fmla="*/ 10 h 471"/>
                <a:gd name="T76" fmla="*/ 33 w 291"/>
                <a:gd name="T77" fmla="*/ 12 h 471"/>
                <a:gd name="T78" fmla="*/ 66 w 291"/>
                <a:gd name="T79" fmla="*/ 15 h 471"/>
                <a:gd name="T80" fmla="*/ 82 w 291"/>
                <a:gd name="T81" fmla="*/ 14 h 471"/>
                <a:gd name="T82" fmla="*/ 132 w 291"/>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471">
                  <a:moveTo>
                    <a:pt x="129" y="127"/>
                  </a:moveTo>
                  <a:lnTo>
                    <a:pt x="131" y="128"/>
                  </a:lnTo>
                  <a:lnTo>
                    <a:pt x="131" y="128"/>
                  </a:lnTo>
                  <a:lnTo>
                    <a:pt x="144" y="97"/>
                  </a:lnTo>
                  <a:lnTo>
                    <a:pt x="151" y="83"/>
                  </a:lnTo>
                  <a:lnTo>
                    <a:pt x="158" y="71"/>
                  </a:lnTo>
                  <a:lnTo>
                    <a:pt x="167" y="60"/>
                  </a:lnTo>
                  <a:lnTo>
                    <a:pt x="174" y="48"/>
                  </a:lnTo>
                  <a:lnTo>
                    <a:pt x="183" y="40"/>
                  </a:lnTo>
                  <a:lnTo>
                    <a:pt x="191" y="31"/>
                  </a:lnTo>
                  <a:lnTo>
                    <a:pt x="200" y="24"/>
                  </a:lnTo>
                  <a:lnTo>
                    <a:pt x="210" y="17"/>
                  </a:lnTo>
                  <a:lnTo>
                    <a:pt x="220" y="12"/>
                  </a:lnTo>
                  <a:lnTo>
                    <a:pt x="230" y="7"/>
                  </a:lnTo>
                  <a:lnTo>
                    <a:pt x="241" y="4"/>
                  </a:lnTo>
                  <a:lnTo>
                    <a:pt x="252" y="3"/>
                  </a:lnTo>
                  <a:lnTo>
                    <a:pt x="263" y="0"/>
                  </a:lnTo>
                  <a:lnTo>
                    <a:pt x="275" y="0"/>
                  </a:lnTo>
                  <a:lnTo>
                    <a:pt x="275" y="0"/>
                  </a:lnTo>
                  <a:lnTo>
                    <a:pt x="291" y="1"/>
                  </a:lnTo>
                  <a:lnTo>
                    <a:pt x="291" y="1"/>
                  </a:lnTo>
                  <a:lnTo>
                    <a:pt x="288" y="16"/>
                  </a:lnTo>
                  <a:lnTo>
                    <a:pt x="286" y="31"/>
                  </a:lnTo>
                  <a:lnTo>
                    <a:pt x="284" y="50"/>
                  </a:lnTo>
                  <a:lnTo>
                    <a:pt x="284" y="69"/>
                  </a:lnTo>
                  <a:lnTo>
                    <a:pt x="284" y="69"/>
                  </a:lnTo>
                  <a:lnTo>
                    <a:pt x="284" y="101"/>
                  </a:lnTo>
                  <a:lnTo>
                    <a:pt x="286" y="133"/>
                  </a:lnTo>
                  <a:lnTo>
                    <a:pt x="277" y="140"/>
                  </a:lnTo>
                  <a:lnTo>
                    <a:pt x="277" y="140"/>
                  </a:lnTo>
                  <a:lnTo>
                    <a:pt x="267" y="135"/>
                  </a:lnTo>
                  <a:lnTo>
                    <a:pt x="255" y="130"/>
                  </a:lnTo>
                  <a:lnTo>
                    <a:pt x="242" y="128"/>
                  </a:lnTo>
                  <a:lnTo>
                    <a:pt x="229" y="127"/>
                  </a:lnTo>
                  <a:lnTo>
                    <a:pt x="229" y="127"/>
                  </a:lnTo>
                  <a:lnTo>
                    <a:pt x="217" y="128"/>
                  </a:lnTo>
                  <a:lnTo>
                    <a:pt x="208" y="129"/>
                  </a:lnTo>
                  <a:lnTo>
                    <a:pt x="199" y="132"/>
                  </a:lnTo>
                  <a:lnTo>
                    <a:pt x="189" y="134"/>
                  </a:lnTo>
                  <a:lnTo>
                    <a:pt x="182" y="139"/>
                  </a:lnTo>
                  <a:lnTo>
                    <a:pt x="174" y="144"/>
                  </a:lnTo>
                  <a:lnTo>
                    <a:pt x="167" y="149"/>
                  </a:lnTo>
                  <a:lnTo>
                    <a:pt x="160" y="155"/>
                  </a:lnTo>
                  <a:lnTo>
                    <a:pt x="154" y="163"/>
                  </a:lnTo>
                  <a:lnTo>
                    <a:pt x="149" y="169"/>
                  </a:lnTo>
                  <a:lnTo>
                    <a:pt x="146" y="177"/>
                  </a:lnTo>
                  <a:lnTo>
                    <a:pt x="142" y="185"/>
                  </a:lnTo>
                  <a:lnTo>
                    <a:pt x="139" y="194"/>
                  </a:lnTo>
                  <a:lnTo>
                    <a:pt x="137" y="202"/>
                  </a:lnTo>
                  <a:lnTo>
                    <a:pt x="136" y="212"/>
                  </a:lnTo>
                  <a:lnTo>
                    <a:pt x="136" y="221"/>
                  </a:lnTo>
                  <a:lnTo>
                    <a:pt x="136" y="259"/>
                  </a:lnTo>
                  <a:lnTo>
                    <a:pt x="136" y="259"/>
                  </a:lnTo>
                  <a:lnTo>
                    <a:pt x="136" y="316"/>
                  </a:lnTo>
                  <a:lnTo>
                    <a:pt x="137" y="370"/>
                  </a:lnTo>
                  <a:lnTo>
                    <a:pt x="139" y="421"/>
                  </a:lnTo>
                  <a:lnTo>
                    <a:pt x="143" y="471"/>
                  </a:lnTo>
                  <a:lnTo>
                    <a:pt x="143" y="471"/>
                  </a:lnTo>
                  <a:lnTo>
                    <a:pt x="112" y="468"/>
                  </a:lnTo>
                  <a:lnTo>
                    <a:pt x="93" y="466"/>
                  </a:lnTo>
                  <a:lnTo>
                    <a:pt x="72" y="466"/>
                  </a:lnTo>
                  <a:lnTo>
                    <a:pt x="72" y="466"/>
                  </a:lnTo>
                  <a:lnTo>
                    <a:pt x="50" y="466"/>
                  </a:lnTo>
                  <a:lnTo>
                    <a:pt x="31" y="468"/>
                  </a:lnTo>
                  <a:lnTo>
                    <a:pt x="0" y="471"/>
                  </a:lnTo>
                  <a:lnTo>
                    <a:pt x="0" y="471"/>
                  </a:lnTo>
                  <a:lnTo>
                    <a:pt x="4" y="421"/>
                  </a:lnTo>
                  <a:lnTo>
                    <a:pt x="7" y="370"/>
                  </a:lnTo>
                  <a:lnTo>
                    <a:pt x="8" y="316"/>
                  </a:lnTo>
                  <a:lnTo>
                    <a:pt x="8" y="259"/>
                  </a:lnTo>
                  <a:lnTo>
                    <a:pt x="8" y="221"/>
                  </a:lnTo>
                  <a:lnTo>
                    <a:pt x="8" y="221"/>
                  </a:lnTo>
                  <a:lnTo>
                    <a:pt x="8" y="165"/>
                  </a:lnTo>
                  <a:lnTo>
                    <a:pt x="7" y="112"/>
                  </a:lnTo>
                  <a:lnTo>
                    <a:pt x="4" y="60"/>
                  </a:lnTo>
                  <a:lnTo>
                    <a:pt x="0" y="10"/>
                  </a:lnTo>
                  <a:lnTo>
                    <a:pt x="0" y="10"/>
                  </a:lnTo>
                  <a:lnTo>
                    <a:pt x="33" y="12"/>
                  </a:lnTo>
                  <a:lnTo>
                    <a:pt x="50" y="14"/>
                  </a:lnTo>
                  <a:lnTo>
                    <a:pt x="66" y="15"/>
                  </a:lnTo>
                  <a:lnTo>
                    <a:pt x="66" y="15"/>
                  </a:lnTo>
                  <a:lnTo>
                    <a:pt x="82" y="14"/>
                  </a:lnTo>
                  <a:lnTo>
                    <a:pt x="98" y="12"/>
                  </a:lnTo>
                  <a:lnTo>
                    <a:pt x="132" y="10"/>
                  </a:lnTo>
                  <a:lnTo>
                    <a:pt x="129"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21"/>
            <p:cNvSpPr>
              <a:spLocks noEditPoints="1"/>
            </p:cNvSpPr>
            <p:nvPr/>
          </p:nvSpPr>
          <p:spPr bwMode="auto">
            <a:xfrm>
              <a:off x="5410201" y="37465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7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7 w 416"/>
                <a:gd name="T81" fmla="*/ 70 h 486"/>
                <a:gd name="T82" fmla="*/ 396 w 416"/>
                <a:gd name="T83" fmla="*/ 104 h 486"/>
                <a:gd name="T84" fmla="*/ 408 w 416"/>
                <a:gd name="T85" fmla="*/ 142 h 486"/>
                <a:gd name="T86" fmla="*/ 415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7 w 416"/>
                <a:gd name="T107" fmla="*/ 42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1" y="403"/>
                  </a:lnTo>
                  <a:lnTo>
                    <a:pt x="212"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7" y="442"/>
                  </a:lnTo>
                  <a:lnTo>
                    <a:pt x="377"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6"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7" y="70"/>
                  </a:lnTo>
                  <a:lnTo>
                    <a:pt x="387" y="85"/>
                  </a:lnTo>
                  <a:lnTo>
                    <a:pt x="396" y="104"/>
                  </a:lnTo>
                  <a:lnTo>
                    <a:pt x="403" y="122"/>
                  </a:lnTo>
                  <a:lnTo>
                    <a:pt x="408" y="142"/>
                  </a:lnTo>
                  <a:lnTo>
                    <a:pt x="412" y="163"/>
                  </a:lnTo>
                  <a:lnTo>
                    <a:pt x="415"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7" y="42"/>
                  </a:lnTo>
                  <a:lnTo>
                    <a:pt x="217" y="42"/>
                  </a:lnTo>
                  <a:lnTo>
                    <a:pt x="208" y="43"/>
                  </a:lnTo>
                  <a:lnTo>
                    <a:pt x="199" y="45"/>
                  </a:lnTo>
                  <a:lnTo>
                    <a:pt x="190" y="50"/>
                  </a:lnTo>
                  <a:lnTo>
                    <a:pt x="183" y="57"/>
                  </a:lnTo>
                  <a:lnTo>
                    <a:pt x="175" y="64"/>
                  </a:lnTo>
                  <a:lnTo>
                    <a:pt x="169" y="73"/>
                  </a:lnTo>
                  <a:lnTo>
                    <a:pt x="164" y="83"/>
                  </a:lnTo>
                  <a:lnTo>
                    <a:pt x="159" y="93"/>
                  </a:lnTo>
                  <a:lnTo>
                    <a:pt x="155"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22"/>
            <p:cNvSpPr>
              <a:spLocks noEditPoints="1"/>
            </p:cNvSpPr>
            <p:nvPr/>
          </p:nvSpPr>
          <p:spPr bwMode="auto">
            <a:xfrm>
              <a:off x="5775326" y="374650"/>
              <a:ext cx="347663" cy="385763"/>
            </a:xfrm>
            <a:custGeom>
              <a:avLst/>
              <a:gdLst>
                <a:gd name="T0" fmla="*/ 52 w 439"/>
                <a:gd name="T1" fmla="*/ 50 h 486"/>
                <a:gd name="T2" fmla="*/ 119 w 439"/>
                <a:gd name="T3" fmla="*/ 17 h 486"/>
                <a:gd name="T4" fmla="*/ 188 w 439"/>
                <a:gd name="T5" fmla="*/ 1 h 486"/>
                <a:gd name="T6" fmla="*/ 229 w 439"/>
                <a:gd name="T7" fmla="*/ 0 h 486"/>
                <a:gd name="T8" fmla="*/ 280 w 439"/>
                <a:gd name="T9" fmla="*/ 8 h 486"/>
                <a:gd name="T10" fmla="*/ 323 w 439"/>
                <a:gd name="T11" fmla="*/ 26 h 486"/>
                <a:gd name="T12" fmla="*/ 357 w 439"/>
                <a:gd name="T13" fmla="*/ 57 h 486"/>
                <a:gd name="T14" fmla="*/ 378 w 439"/>
                <a:gd name="T15" fmla="*/ 99 h 486"/>
                <a:gd name="T16" fmla="*/ 385 w 439"/>
                <a:gd name="T17" fmla="*/ 155 h 486"/>
                <a:gd name="T18" fmla="*/ 384 w 439"/>
                <a:gd name="T19" fmla="*/ 267 h 486"/>
                <a:gd name="T20" fmla="*/ 383 w 439"/>
                <a:gd name="T21" fmla="*/ 391 h 486"/>
                <a:gd name="T22" fmla="*/ 393 w 439"/>
                <a:gd name="T23" fmla="*/ 423 h 486"/>
                <a:gd name="T24" fmla="*/ 404 w 439"/>
                <a:gd name="T25" fmla="*/ 432 h 486"/>
                <a:gd name="T26" fmla="*/ 439 w 439"/>
                <a:gd name="T27" fmla="*/ 437 h 486"/>
                <a:gd name="T28" fmla="*/ 414 w 439"/>
                <a:gd name="T29" fmla="*/ 472 h 486"/>
                <a:gd name="T30" fmla="*/ 372 w 439"/>
                <a:gd name="T31" fmla="*/ 485 h 486"/>
                <a:gd name="T32" fmla="*/ 334 w 439"/>
                <a:gd name="T33" fmla="*/ 485 h 486"/>
                <a:gd name="T34" fmla="*/ 293 w 439"/>
                <a:gd name="T35" fmla="*/ 467 h 486"/>
                <a:gd name="T36" fmla="*/ 266 w 439"/>
                <a:gd name="T37" fmla="*/ 431 h 486"/>
                <a:gd name="T38" fmla="*/ 249 w 439"/>
                <a:gd name="T39" fmla="*/ 430 h 486"/>
                <a:gd name="T40" fmla="*/ 209 w 439"/>
                <a:gd name="T41" fmla="*/ 466 h 486"/>
                <a:gd name="T42" fmla="*/ 157 w 439"/>
                <a:gd name="T43" fmla="*/ 485 h 486"/>
                <a:gd name="T44" fmla="*/ 119 w 439"/>
                <a:gd name="T45" fmla="*/ 485 h 486"/>
                <a:gd name="T46" fmla="*/ 74 w 439"/>
                <a:gd name="T47" fmla="*/ 475 h 486"/>
                <a:gd name="T48" fmla="*/ 40 w 439"/>
                <a:gd name="T49" fmla="*/ 455 h 486"/>
                <a:gd name="T50" fmla="*/ 17 w 439"/>
                <a:gd name="T51" fmla="*/ 427 h 486"/>
                <a:gd name="T52" fmla="*/ 4 w 439"/>
                <a:gd name="T53" fmla="*/ 395 h 486"/>
                <a:gd name="T54" fmla="*/ 0 w 439"/>
                <a:gd name="T55" fmla="*/ 360 h 486"/>
                <a:gd name="T56" fmla="*/ 2 w 439"/>
                <a:gd name="T57" fmla="*/ 332 h 486"/>
                <a:gd name="T58" fmla="*/ 16 w 439"/>
                <a:gd name="T59" fmla="*/ 296 h 486"/>
                <a:gd name="T60" fmla="*/ 38 w 439"/>
                <a:gd name="T61" fmla="*/ 267 h 486"/>
                <a:gd name="T62" fmla="*/ 70 w 439"/>
                <a:gd name="T63" fmla="*/ 246 h 486"/>
                <a:gd name="T64" fmla="*/ 110 w 439"/>
                <a:gd name="T65" fmla="*/ 230 h 486"/>
                <a:gd name="T66" fmla="*/ 177 w 439"/>
                <a:gd name="T67" fmla="*/ 213 h 486"/>
                <a:gd name="T68" fmla="*/ 239 w 439"/>
                <a:gd name="T69" fmla="*/ 191 h 486"/>
                <a:gd name="T70" fmla="*/ 251 w 439"/>
                <a:gd name="T71" fmla="*/ 179 h 486"/>
                <a:gd name="T72" fmla="*/ 257 w 439"/>
                <a:gd name="T73" fmla="*/ 153 h 486"/>
                <a:gd name="T74" fmla="*/ 255 w 439"/>
                <a:gd name="T75" fmla="*/ 137 h 486"/>
                <a:gd name="T76" fmla="*/ 248 w 439"/>
                <a:gd name="T77" fmla="*/ 114 h 486"/>
                <a:gd name="T78" fmla="*/ 233 w 439"/>
                <a:gd name="T79" fmla="*/ 95 h 486"/>
                <a:gd name="T80" fmla="*/ 212 w 439"/>
                <a:gd name="T81" fmla="*/ 80 h 486"/>
                <a:gd name="T82" fmla="*/ 186 w 439"/>
                <a:gd name="T83" fmla="*/ 73 h 486"/>
                <a:gd name="T84" fmla="*/ 166 w 439"/>
                <a:gd name="T85" fmla="*/ 70 h 486"/>
                <a:gd name="T86" fmla="*/ 115 w 439"/>
                <a:gd name="T87" fmla="*/ 80 h 486"/>
                <a:gd name="T88" fmla="*/ 70 w 439"/>
                <a:gd name="T89" fmla="*/ 104 h 486"/>
                <a:gd name="T90" fmla="*/ 44 w 439"/>
                <a:gd name="T91" fmla="*/ 124 h 486"/>
                <a:gd name="T92" fmla="*/ 259 w 439"/>
                <a:gd name="T93" fmla="*/ 225 h 486"/>
                <a:gd name="T94" fmla="*/ 217 w 439"/>
                <a:gd name="T95" fmla="*/ 244 h 486"/>
                <a:gd name="T96" fmla="*/ 176 w 439"/>
                <a:gd name="T97" fmla="*/ 261 h 486"/>
                <a:gd name="T98" fmla="*/ 151 w 439"/>
                <a:gd name="T99" fmla="*/ 282 h 486"/>
                <a:gd name="T100" fmla="*/ 136 w 439"/>
                <a:gd name="T101" fmla="*/ 316 h 486"/>
                <a:gd name="T102" fmla="*/ 133 w 439"/>
                <a:gd name="T103" fmla="*/ 347 h 486"/>
                <a:gd name="T104" fmla="*/ 141 w 439"/>
                <a:gd name="T105" fmla="*/ 390 h 486"/>
                <a:gd name="T106" fmla="*/ 164 w 439"/>
                <a:gd name="T107" fmla="*/ 415 h 486"/>
                <a:gd name="T108" fmla="*/ 188 w 439"/>
                <a:gd name="T109" fmla="*/ 420 h 486"/>
                <a:gd name="T110" fmla="*/ 209 w 439"/>
                <a:gd name="T111" fmla="*/ 416 h 486"/>
                <a:gd name="T112" fmla="*/ 228 w 439"/>
                <a:gd name="T113" fmla="*/ 406 h 486"/>
                <a:gd name="T114" fmla="*/ 243 w 439"/>
                <a:gd name="T115" fmla="*/ 389 h 486"/>
                <a:gd name="T116" fmla="*/ 253 w 439"/>
                <a:gd name="T117" fmla="*/ 367 h 486"/>
                <a:gd name="T118" fmla="*/ 257 w 439"/>
                <a:gd name="T119" fmla="*/ 326 h 486"/>
                <a:gd name="T120" fmla="*/ 259 w 439"/>
                <a:gd name="T121" fmla="*/ 22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486">
                  <a:moveTo>
                    <a:pt x="32" y="67"/>
                  </a:moveTo>
                  <a:lnTo>
                    <a:pt x="32" y="67"/>
                  </a:lnTo>
                  <a:lnTo>
                    <a:pt x="52" y="50"/>
                  </a:lnTo>
                  <a:lnTo>
                    <a:pt x="73" y="38"/>
                  </a:lnTo>
                  <a:lnTo>
                    <a:pt x="95" y="26"/>
                  </a:lnTo>
                  <a:lnTo>
                    <a:pt x="119" y="17"/>
                  </a:lnTo>
                  <a:lnTo>
                    <a:pt x="141" y="9"/>
                  </a:lnTo>
                  <a:lnTo>
                    <a:pt x="164" y="3"/>
                  </a:lnTo>
                  <a:lnTo>
                    <a:pt x="188" y="1"/>
                  </a:lnTo>
                  <a:lnTo>
                    <a:pt x="210" y="0"/>
                  </a:lnTo>
                  <a:lnTo>
                    <a:pt x="210" y="0"/>
                  </a:lnTo>
                  <a:lnTo>
                    <a:pt x="229" y="0"/>
                  </a:lnTo>
                  <a:lnTo>
                    <a:pt x="246" y="1"/>
                  </a:lnTo>
                  <a:lnTo>
                    <a:pt x="264" y="5"/>
                  </a:lnTo>
                  <a:lnTo>
                    <a:pt x="280" y="8"/>
                  </a:lnTo>
                  <a:lnTo>
                    <a:pt x="296" y="13"/>
                  </a:lnTo>
                  <a:lnTo>
                    <a:pt x="310" y="18"/>
                  </a:lnTo>
                  <a:lnTo>
                    <a:pt x="323" y="26"/>
                  </a:lnTo>
                  <a:lnTo>
                    <a:pt x="336" y="34"/>
                  </a:lnTo>
                  <a:lnTo>
                    <a:pt x="347" y="44"/>
                  </a:lnTo>
                  <a:lnTo>
                    <a:pt x="357" y="57"/>
                  </a:lnTo>
                  <a:lnTo>
                    <a:pt x="364" y="69"/>
                  </a:lnTo>
                  <a:lnTo>
                    <a:pt x="372" y="83"/>
                  </a:lnTo>
                  <a:lnTo>
                    <a:pt x="378" y="99"/>
                  </a:lnTo>
                  <a:lnTo>
                    <a:pt x="382" y="116"/>
                  </a:lnTo>
                  <a:lnTo>
                    <a:pt x="384" y="135"/>
                  </a:lnTo>
                  <a:lnTo>
                    <a:pt x="385" y="155"/>
                  </a:lnTo>
                  <a:lnTo>
                    <a:pt x="385" y="155"/>
                  </a:lnTo>
                  <a:lnTo>
                    <a:pt x="384" y="213"/>
                  </a:lnTo>
                  <a:lnTo>
                    <a:pt x="384" y="267"/>
                  </a:lnTo>
                  <a:lnTo>
                    <a:pt x="382" y="370"/>
                  </a:lnTo>
                  <a:lnTo>
                    <a:pt x="382" y="370"/>
                  </a:lnTo>
                  <a:lnTo>
                    <a:pt x="383" y="391"/>
                  </a:lnTo>
                  <a:lnTo>
                    <a:pt x="385" y="406"/>
                  </a:lnTo>
                  <a:lnTo>
                    <a:pt x="389" y="419"/>
                  </a:lnTo>
                  <a:lnTo>
                    <a:pt x="393" y="423"/>
                  </a:lnTo>
                  <a:lnTo>
                    <a:pt x="395" y="426"/>
                  </a:lnTo>
                  <a:lnTo>
                    <a:pt x="399" y="430"/>
                  </a:lnTo>
                  <a:lnTo>
                    <a:pt x="404" y="432"/>
                  </a:lnTo>
                  <a:lnTo>
                    <a:pt x="413" y="435"/>
                  </a:lnTo>
                  <a:lnTo>
                    <a:pt x="425" y="436"/>
                  </a:lnTo>
                  <a:lnTo>
                    <a:pt x="439" y="437"/>
                  </a:lnTo>
                  <a:lnTo>
                    <a:pt x="439" y="460"/>
                  </a:lnTo>
                  <a:lnTo>
                    <a:pt x="439" y="460"/>
                  </a:lnTo>
                  <a:lnTo>
                    <a:pt x="414" y="472"/>
                  </a:lnTo>
                  <a:lnTo>
                    <a:pt x="391" y="480"/>
                  </a:lnTo>
                  <a:lnTo>
                    <a:pt x="382" y="482"/>
                  </a:lnTo>
                  <a:lnTo>
                    <a:pt x="372" y="485"/>
                  </a:lnTo>
                  <a:lnTo>
                    <a:pt x="351" y="486"/>
                  </a:lnTo>
                  <a:lnTo>
                    <a:pt x="351" y="486"/>
                  </a:lnTo>
                  <a:lnTo>
                    <a:pt x="334" y="485"/>
                  </a:lnTo>
                  <a:lnTo>
                    <a:pt x="318" y="481"/>
                  </a:lnTo>
                  <a:lnTo>
                    <a:pt x="306" y="475"/>
                  </a:lnTo>
                  <a:lnTo>
                    <a:pt x="293" y="467"/>
                  </a:lnTo>
                  <a:lnTo>
                    <a:pt x="284" y="457"/>
                  </a:lnTo>
                  <a:lnTo>
                    <a:pt x="274" y="445"/>
                  </a:lnTo>
                  <a:lnTo>
                    <a:pt x="266" y="431"/>
                  </a:lnTo>
                  <a:lnTo>
                    <a:pt x="260" y="416"/>
                  </a:lnTo>
                  <a:lnTo>
                    <a:pt x="260" y="416"/>
                  </a:lnTo>
                  <a:lnTo>
                    <a:pt x="249" y="430"/>
                  </a:lnTo>
                  <a:lnTo>
                    <a:pt x="236" y="444"/>
                  </a:lnTo>
                  <a:lnTo>
                    <a:pt x="223" y="456"/>
                  </a:lnTo>
                  <a:lnTo>
                    <a:pt x="209" y="466"/>
                  </a:lnTo>
                  <a:lnTo>
                    <a:pt x="193" y="475"/>
                  </a:lnTo>
                  <a:lnTo>
                    <a:pt x="176" y="481"/>
                  </a:lnTo>
                  <a:lnTo>
                    <a:pt x="157" y="485"/>
                  </a:lnTo>
                  <a:lnTo>
                    <a:pt x="136" y="486"/>
                  </a:lnTo>
                  <a:lnTo>
                    <a:pt x="136" y="486"/>
                  </a:lnTo>
                  <a:lnTo>
                    <a:pt x="119" y="485"/>
                  </a:lnTo>
                  <a:lnTo>
                    <a:pt x="102" y="483"/>
                  </a:lnTo>
                  <a:lnTo>
                    <a:pt x="88" y="480"/>
                  </a:lnTo>
                  <a:lnTo>
                    <a:pt x="74" y="475"/>
                  </a:lnTo>
                  <a:lnTo>
                    <a:pt x="62" y="468"/>
                  </a:lnTo>
                  <a:lnTo>
                    <a:pt x="50" y="462"/>
                  </a:lnTo>
                  <a:lnTo>
                    <a:pt x="40" y="455"/>
                  </a:lnTo>
                  <a:lnTo>
                    <a:pt x="32" y="446"/>
                  </a:lnTo>
                  <a:lnTo>
                    <a:pt x="24" y="437"/>
                  </a:lnTo>
                  <a:lnTo>
                    <a:pt x="17" y="427"/>
                  </a:lnTo>
                  <a:lnTo>
                    <a:pt x="12" y="416"/>
                  </a:lnTo>
                  <a:lnTo>
                    <a:pt x="7" y="406"/>
                  </a:lnTo>
                  <a:lnTo>
                    <a:pt x="4" y="395"/>
                  </a:lnTo>
                  <a:lnTo>
                    <a:pt x="2" y="384"/>
                  </a:lnTo>
                  <a:lnTo>
                    <a:pt x="0" y="372"/>
                  </a:lnTo>
                  <a:lnTo>
                    <a:pt x="0" y="360"/>
                  </a:lnTo>
                  <a:lnTo>
                    <a:pt x="0" y="360"/>
                  </a:lnTo>
                  <a:lnTo>
                    <a:pt x="1" y="346"/>
                  </a:lnTo>
                  <a:lnTo>
                    <a:pt x="2" y="332"/>
                  </a:lnTo>
                  <a:lnTo>
                    <a:pt x="6" y="318"/>
                  </a:lnTo>
                  <a:lnTo>
                    <a:pt x="9" y="307"/>
                  </a:lnTo>
                  <a:lnTo>
                    <a:pt x="16" y="296"/>
                  </a:lnTo>
                  <a:lnTo>
                    <a:pt x="22" y="286"/>
                  </a:lnTo>
                  <a:lnTo>
                    <a:pt x="29" y="276"/>
                  </a:lnTo>
                  <a:lnTo>
                    <a:pt x="38" y="267"/>
                  </a:lnTo>
                  <a:lnTo>
                    <a:pt x="48" y="260"/>
                  </a:lnTo>
                  <a:lnTo>
                    <a:pt x="58" y="253"/>
                  </a:lnTo>
                  <a:lnTo>
                    <a:pt x="70" y="246"/>
                  </a:lnTo>
                  <a:lnTo>
                    <a:pt x="83" y="240"/>
                  </a:lnTo>
                  <a:lnTo>
                    <a:pt x="96" y="235"/>
                  </a:lnTo>
                  <a:lnTo>
                    <a:pt x="110" y="230"/>
                  </a:lnTo>
                  <a:lnTo>
                    <a:pt x="141" y="222"/>
                  </a:lnTo>
                  <a:lnTo>
                    <a:pt x="141" y="222"/>
                  </a:lnTo>
                  <a:lnTo>
                    <a:pt x="177" y="213"/>
                  </a:lnTo>
                  <a:lnTo>
                    <a:pt x="204" y="204"/>
                  </a:lnTo>
                  <a:lnTo>
                    <a:pt x="224" y="198"/>
                  </a:lnTo>
                  <a:lnTo>
                    <a:pt x="239" y="191"/>
                  </a:lnTo>
                  <a:lnTo>
                    <a:pt x="244" y="187"/>
                  </a:lnTo>
                  <a:lnTo>
                    <a:pt x="249" y="183"/>
                  </a:lnTo>
                  <a:lnTo>
                    <a:pt x="251" y="179"/>
                  </a:lnTo>
                  <a:lnTo>
                    <a:pt x="254" y="176"/>
                  </a:lnTo>
                  <a:lnTo>
                    <a:pt x="256" y="166"/>
                  </a:lnTo>
                  <a:lnTo>
                    <a:pt x="257" y="153"/>
                  </a:lnTo>
                  <a:lnTo>
                    <a:pt x="257" y="153"/>
                  </a:lnTo>
                  <a:lnTo>
                    <a:pt x="256" y="145"/>
                  </a:lnTo>
                  <a:lnTo>
                    <a:pt x="255" y="137"/>
                  </a:lnTo>
                  <a:lnTo>
                    <a:pt x="254" y="129"/>
                  </a:lnTo>
                  <a:lnTo>
                    <a:pt x="251" y="121"/>
                  </a:lnTo>
                  <a:lnTo>
                    <a:pt x="248" y="114"/>
                  </a:lnTo>
                  <a:lnTo>
                    <a:pt x="244" y="107"/>
                  </a:lnTo>
                  <a:lnTo>
                    <a:pt x="239" y="101"/>
                  </a:lnTo>
                  <a:lnTo>
                    <a:pt x="233" y="95"/>
                  </a:lnTo>
                  <a:lnTo>
                    <a:pt x="226" y="90"/>
                  </a:lnTo>
                  <a:lnTo>
                    <a:pt x="220" y="85"/>
                  </a:lnTo>
                  <a:lnTo>
                    <a:pt x="212" y="80"/>
                  </a:lnTo>
                  <a:lnTo>
                    <a:pt x="204" y="78"/>
                  </a:lnTo>
                  <a:lnTo>
                    <a:pt x="195" y="74"/>
                  </a:lnTo>
                  <a:lnTo>
                    <a:pt x="186" y="73"/>
                  </a:lnTo>
                  <a:lnTo>
                    <a:pt x="176" y="71"/>
                  </a:lnTo>
                  <a:lnTo>
                    <a:pt x="166" y="70"/>
                  </a:lnTo>
                  <a:lnTo>
                    <a:pt x="166" y="70"/>
                  </a:lnTo>
                  <a:lnTo>
                    <a:pt x="148" y="71"/>
                  </a:lnTo>
                  <a:lnTo>
                    <a:pt x="132" y="75"/>
                  </a:lnTo>
                  <a:lnTo>
                    <a:pt x="115" y="80"/>
                  </a:lnTo>
                  <a:lnTo>
                    <a:pt x="99" y="86"/>
                  </a:lnTo>
                  <a:lnTo>
                    <a:pt x="84" y="95"/>
                  </a:lnTo>
                  <a:lnTo>
                    <a:pt x="70" y="104"/>
                  </a:lnTo>
                  <a:lnTo>
                    <a:pt x="59" y="114"/>
                  </a:lnTo>
                  <a:lnTo>
                    <a:pt x="52" y="124"/>
                  </a:lnTo>
                  <a:lnTo>
                    <a:pt x="44" y="124"/>
                  </a:lnTo>
                  <a:lnTo>
                    <a:pt x="32" y="67"/>
                  </a:lnTo>
                  <a:close/>
                  <a:moveTo>
                    <a:pt x="259" y="225"/>
                  </a:moveTo>
                  <a:lnTo>
                    <a:pt x="259" y="225"/>
                  </a:lnTo>
                  <a:lnTo>
                    <a:pt x="249" y="230"/>
                  </a:lnTo>
                  <a:lnTo>
                    <a:pt x="238" y="235"/>
                  </a:lnTo>
                  <a:lnTo>
                    <a:pt x="217" y="244"/>
                  </a:lnTo>
                  <a:lnTo>
                    <a:pt x="195" y="251"/>
                  </a:lnTo>
                  <a:lnTo>
                    <a:pt x="186" y="256"/>
                  </a:lnTo>
                  <a:lnTo>
                    <a:pt x="176" y="261"/>
                  </a:lnTo>
                  <a:lnTo>
                    <a:pt x="167" y="267"/>
                  </a:lnTo>
                  <a:lnTo>
                    <a:pt x="158" y="275"/>
                  </a:lnTo>
                  <a:lnTo>
                    <a:pt x="151" y="282"/>
                  </a:lnTo>
                  <a:lnTo>
                    <a:pt x="145" y="292"/>
                  </a:lnTo>
                  <a:lnTo>
                    <a:pt x="140" y="303"/>
                  </a:lnTo>
                  <a:lnTo>
                    <a:pt x="136" y="316"/>
                  </a:lnTo>
                  <a:lnTo>
                    <a:pt x="133" y="331"/>
                  </a:lnTo>
                  <a:lnTo>
                    <a:pt x="133" y="347"/>
                  </a:lnTo>
                  <a:lnTo>
                    <a:pt x="133" y="347"/>
                  </a:lnTo>
                  <a:lnTo>
                    <a:pt x="133" y="364"/>
                  </a:lnTo>
                  <a:lnTo>
                    <a:pt x="137" y="378"/>
                  </a:lnTo>
                  <a:lnTo>
                    <a:pt x="141" y="390"/>
                  </a:lnTo>
                  <a:lnTo>
                    <a:pt x="148" y="401"/>
                  </a:lnTo>
                  <a:lnTo>
                    <a:pt x="156" y="409"/>
                  </a:lnTo>
                  <a:lnTo>
                    <a:pt x="164" y="415"/>
                  </a:lnTo>
                  <a:lnTo>
                    <a:pt x="176" y="419"/>
                  </a:lnTo>
                  <a:lnTo>
                    <a:pt x="188" y="420"/>
                  </a:lnTo>
                  <a:lnTo>
                    <a:pt x="188" y="420"/>
                  </a:lnTo>
                  <a:lnTo>
                    <a:pt x="195" y="420"/>
                  </a:lnTo>
                  <a:lnTo>
                    <a:pt x="203" y="419"/>
                  </a:lnTo>
                  <a:lnTo>
                    <a:pt x="209" y="416"/>
                  </a:lnTo>
                  <a:lnTo>
                    <a:pt x="217" y="414"/>
                  </a:lnTo>
                  <a:lnTo>
                    <a:pt x="223" y="410"/>
                  </a:lnTo>
                  <a:lnTo>
                    <a:pt x="228" y="406"/>
                  </a:lnTo>
                  <a:lnTo>
                    <a:pt x="234" y="401"/>
                  </a:lnTo>
                  <a:lnTo>
                    <a:pt x="239" y="396"/>
                  </a:lnTo>
                  <a:lnTo>
                    <a:pt x="243" y="389"/>
                  </a:lnTo>
                  <a:lnTo>
                    <a:pt x="246" y="383"/>
                  </a:lnTo>
                  <a:lnTo>
                    <a:pt x="250" y="375"/>
                  </a:lnTo>
                  <a:lnTo>
                    <a:pt x="253" y="367"/>
                  </a:lnTo>
                  <a:lnTo>
                    <a:pt x="256" y="347"/>
                  </a:lnTo>
                  <a:lnTo>
                    <a:pt x="257" y="326"/>
                  </a:lnTo>
                  <a:lnTo>
                    <a:pt x="257" y="326"/>
                  </a:lnTo>
                  <a:lnTo>
                    <a:pt x="259" y="263"/>
                  </a:lnTo>
                  <a:lnTo>
                    <a:pt x="259" y="225"/>
                  </a:lnTo>
                  <a:lnTo>
                    <a:pt x="259" y="225"/>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23"/>
            <p:cNvSpPr>
              <a:spLocks/>
            </p:cNvSpPr>
            <p:nvPr/>
          </p:nvSpPr>
          <p:spPr bwMode="auto">
            <a:xfrm>
              <a:off x="6170613" y="374650"/>
              <a:ext cx="555625" cy="376238"/>
            </a:xfrm>
            <a:custGeom>
              <a:avLst/>
              <a:gdLst>
                <a:gd name="T0" fmla="*/ 135 w 700"/>
                <a:gd name="T1" fmla="*/ 83 h 473"/>
                <a:gd name="T2" fmla="*/ 181 w 700"/>
                <a:gd name="T3" fmla="*/ 34 h 473"/>
                <a:gd name="T4" fmla="*/ 237 w 700"/>
                <a:gd name="T5" fmla="*/ 5 h 473"/>
                <a:gd name="T6" fmla="*/ 269 w 700"/>
                <a:gd name="T7" fmla="*/ 0 h 473"/>
                <a:gd name="T8" fmla="*/ 290 w 700"/>
                <a:gd name="T9" fmla="*/ 0 h 473"/>
                <a:gd name="T10" fmla="*/ 320 w 700"/>
                <a:gd name="T11" fmla="*/ 6 h 473"/>
                <a:gd name="T12" fmla="*/ 346 w 700"/>
                <a:gd name="T13" fmla="*/ 17 h 473"/>
                <a:gd name="T14" fmla="*/ 368 w 700"/>
                <a:gd name="T15" fmla="*/ 36 h 473"/>
                <a:gd name="T16" fmla="*/ 402 w 700"/>
                <a:gd name="T17" fmla="*/ 90 h 473"/>
                <a:gd name="T18" fmla="*/ 433 w 700"/>
                <a:gd name="T19" fmla="*/ 52 h 473"/>
                <a:gd name="T20" fmla="*/ 489 w 700"/>
                <a:gd name="T21" fmla="*/ 12 h 473"/>
                <a:gd name="T22" fmla="*/ 540 w 700"/>
                <a:gd name="T23" fmla="*/ 0 h 473"/>
                <a:gd name="T24" fmla="*/ 567 w 700"/>
                <a:gd name="T25" fmla="*/ 0 h 473"/>
                <a:gd name="T26" fmla="*/ 613 w 700"/>
                <a:gd name="T27" fmla="*/ 9 h 473"/>
                <a:gd name="T28" fmla="*/ 650 w 700"/>
                <a:gd name="T29" fmla="*/ 32 h 473"/>
                <a:gd name="T30" fmla="*/ 676 w 700"/>
                <a:gd name="T31" fmla="*/ 65 h 473"/>
                <a:gd name="T32" fmla="*/ 693 w 700"/>
                <a:gd name="T33" fmla="*/ 114 h 473"/>
                <a:gd name="T34" fmla="*/ 698 w 700"/>
                <a:gd name="T35" fmla="*/ 174 h 473"/>
                <a:gd name="T36" fmla="*/ 696 w 700"/>
                <a:gd name="T37" fmla="*/ 260 h 473"/>
                <a:gd name="T38" fmla="*/ 695 w 700"/>
                <a:gd name="T39" fmla="*/ 334 h 473"/>
                <a:gd name="T40" fmla="*/ 700 w 700"/>
                <a:gd name="T41" fmla="*/ 473 h 473"/>
                <a:gd name="T42" fmla="*/ 667 w 700"/>
                <a:gd name="T43" fmla="*/ 470 h 473"/>
                <a:gd name="T44" fmla="*/ 588 w 700"/>
                <a:gd name="T45" fmla="*/ 470 h 473"/>
                <a:gd name="T46" fmla="*/ 556 w 700"/>
                <a:gd name="T47" fmla="*/ 473 h 473"/>
                <a:gd name="T48" fmla="*/ 564 w 700"/>
                <a:gd name="T49" fmla="*/ 353 h 473"/>
                <a:gd name="T50" fmla="*/ 567 w 700"/>
                <a:gd name="T51" fmla="*/ 199 h 473"/>
                <a:gd name="T52" fmla="*/ 562 w 700"/>
                <a:gd name="T53" fmla="*/ 148 h 473"/>
                <a:gd name="T54" fmla="*/ 551 w 700"/>
                <a:gd name="T55" fmla="*/ 120 h 473"/>
                <a:gd name="T56" fmla="*/ 535 w 700"/>
                <a:gd name="T57" fmla="*/ 99 h 473"/>
                <a:gd name="T58" fmla="*/ 515 w 700"/>
                <a:gd name="T59" fmla="*/ 88 h 473"/>
                <a:gd name="T60" fmla="*/ 489 w 700"/>
                <a:gd name="T61" fmla="*/ 83 h 473"/>
                <a:gd name="T62" fmla="*/ 468 w 700"/>
                <a:gd name="T63" fmla="*/ 86 h 473"/>
                <a:gd name="T64" fmla="*/ 444 w 700"/>
                <a:gd name="T65" fmla="*/ 100 h 473"/>
                <a:gd name="T66" fmla="*/ 428 w 700"/>
                <a:gd name="T67" fmla="*/ 121 h 473"/>
                <a:gd name="T68" fmla="*/ 417 w 700"/>
                <a:gd name="T69" fmla="*/ 156 h 473"/>
                <a:gd name="T70" fmla="*/ 413 w 700"/>
                <a:gd name="T71" fmla="*/ 261 h 473"/>
                <a:gd name="T72" fmla="*/ 414 w 700"/>
                <a:gd name="T73" fmla="*/ 372 h 473"/>
                <a:gd name="T74" fmla="*/ 421 w 700"/>
                <a:gd name="T75" fmla="*/ 473 h 473"/>
                <a:gd name="T76" fmla="*/ 350 w 700"/>
                <a:gd name="T77" fmla="*/ 468 h 473"/>
                <a:gd name="T78" fmla="*/ 309 w 700"/>
                <a:gd name="T79" fmla="*/ 470 h 473"/>
                <a:gd name="T80" fmla="*/ 282 w 700"/>
                <a:gd name="T81" fmla="*/ 423 h 473"/>
                <a:gd name="T82" fmla="*/ 285 w 700"/>
                <a:gd name="T83" fmla="*/ 261 h 473"/>
                <a:gd name="T84" fmla="*/ 284 w 700"/>
                <a:gd name="T85" fmla="*/ 176 h 473"/>
                <a:gd name="T86" fmla="*/ 274 w 700"/>
                <a:gd name="T87" fmla="*/ 122 h 473"/>
                <a:gd name="T88" fmla="*/ 262 w 700"/>
                <a:gd name="T89" fmla="*/ 101 h 473"/>
                <a:gd name="T90" fmla="*/ 243 w 700"/>
                <a:gd name="T91" fmla="*/ 88 h 473"/>
                <a:gd name="T92" fmla="*/ 218 w 700"/>
                <a:gd name="T93" fmla="*/ 83 h 473"/>
                <a:gd name="T94" fmla="*/ 199 w 700"/>
                <a:gd name="T95" fmla="*/ 85 h 473"/>
                <a:gd name="T96" fmla="*/ 174 w 700"/>
                <a:gd name="T97" fmla="*/ 98 h 473"/>
                <a:gd name="T98" fmla="*/ 156 w 700"/>
                <a:gd name="T99" fmla="*/ 120 h 473"/>
                <a:gd name="T100" fmla="*/ 144 w 700"/>
                <a:gd name="T101" fmla="*/ 152 h 473"/>
                <a:gd name="T102" fmla="*/ 137 w 700"/>
                <a:gd name="T103" fmla="*/ 192 h 473"/>
                <a:gd name="T104" fmla="*/ 135 w 700"/>
                <a:gd name="T105" fmla="*/ 261 h 473"/>
                <a:gd name="T106" fmla="*/ 140 w 700"/>
                <a:gd name="T107" fmla="*/ 423 h 473"/>
                <a:gd name="T108" fmla="*/ 113 w 700"/>
                <a:gd name="T109" fmla="*/ 470 h 473"/>
                <a:gd name="T110" fmla="*/ 72 w 700"/>
                <a:gd name="T111" fmla="*/ 468 h 473"/>
                <a:gd name="T112" fmla="*/ 0 w 700"/>
                <a:gd name="T113" fmla="*/ 473 h 473"/>
                <a:gd name="T114" fmla="*/ 6 w 700"/>
                <a:gd name="T115" fmla="*/ 372 h 473"/>
                <a:gd name="T116" fmla="*/ 8 w 700"/>
                <a:gd name="T117" fmla="*/ 223 h 473"/>
                <a:gd name="T118" fmla="*/ 6 w 700"/>
                <a:gd name="T119" fmla="*/ 114 h 473"/>
                <a:gd name="T120" fmla="*/ 0 w 700"/>
                <a:gd name="T121" fmla="*/ 12 h 473"/>
                <a:gd name="T122" fmla="*/ 68 w 700"/>
                <a:gd name="T123" fmla="*/ 17 h 473"/>
                <a:gd name="T124" fmla="*/ 102 w 700"/>
                <a:gd name="T125" fmla="*/ 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3"/>
                  </a:moveTo>
                  <a:lnTo>
                    <a:pt x="135" y="83"/>
                  </a:lnTo>
                  <a:lnTo>
                    <a:pt x="135" y="83"/>
                  </a:lnTo>
                  <a:lnTo>
                    <a:pt x="150" y="65"/>
                  </a:lnTo>
                  <a:lnTo>
                    <a:pt x="165" y="48"/>
                  </a:lnTo>
                  <a:lnTo>
                    <a:pt x="181" y="34"/>
                  </a:lnTo>
                  <a:lnTo>
                    <a:pt x="199" y="22"/>
                  </a:lnTo>
                  <a:lnTo>
                    <a:pt x="217" y="12"/>
                  </a:lnTo>
                  <a:lnTo>
                    <a:pt x="237" y="5"/>
                  </a:lnTo>
                  <a:lnTo>
                    <a:pt x="247" y="2"/>
                  </a:lnTo>
                  <a:lnTo>
                    <a:pt x="258" y="1"/>
                  </a:lnTo>
                  <a:lnTo>
                    <a:pt x="269" y="0"/>
                  </a:lnTo>
                  <a:lnTo>
                    <a:pt x="279" y="0"/>
                  </a:lnTo>
                  <a:lnTo>
                    <a:pt x="279" y="0"/>
                  </a:lnTo>
                  <a:lnTo>
                    <a:pt x="290" y="0"/>
                  </a:lnTo>
                  <a:lnTo>
                    <a:pt x="300" y="1"/>
                  </a:lnTo>
                  <a:lnTo>
                    <a:pt x="310" y="2"/>
                  </a:lnTo>
                  <a:lnTo>
                    <a:pt x="320" y="6"/>
                  </a:lnTo>
                  <a:lnTo>
                    <a:pt x="329" y="8"/>
                  </a:lnTo>
                  <a:lnTo>
                    <a:pt x="337" y="12"/>
                  </a:lnTo>
                  <a:lnTo>
                    <a:pt x="346"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9" y="12"/>
                  </a:lnTo>
                  <a:lnTo>
                    <a:pt x="509" y="6"/>
                  </a:lnTo>
                  <a:lnTo>
                    <a:pt x="528" y="1"/>
                  </a:lnTo>
                  <a:lnTo>
                    <a:pt x="540" y="0"/>
                  </a:lnTo>
                  <a:lnTo>
                    <a:pt x="550" y="0"/>
                  </a:lnTo>
                  <a:lnTo>
                    <a:pt x="550" y="0"/>
                  </a:lnTo>
                  <a:lnTo>
                    <a:pt x="567" y="0"/>
                  </a:lnTo>
                  <a:lnTo>
                    <a:pt x="583" y="2"/>
                  </a:lnTo>
                  <a:lnTo>
                    <a:pt x="599" y="5"/>
                  </a:lnTo>
                  <a:lnTo>
                    <a:pt x="613" y="9"/>
                  </a:lnTo>
                  <a:lnTo>
                    <a:pt x="626" y="16"/>
                  </a:lnTo>
                  <a:lnTo>
                    <a:pt x="639" y="23"/>
                  </a:lnTo>
                  <a:lnTo>
                    <a:pt x="650" y="32"/>
                  </a:lnTo>
                  <a:lnTo>
                    <a:pt x="660" y="42"/>
                  </a:lnTo>
                  <a:lnTo>
                    <a:pt x="669" y="53"/>
                  </a:lnTo>
                  <a:lnTo>
                    <a:pt x="676" y="65"/>
                  </a:lnTo>
                  <a:lnTo>
                    <a:pt x="683" y="80"/>
                  </a:lnTo>
                  <a:lnTo>
                    <a:pt x="688" y="96"/>
                  </a:lnTo>
                  <a:lnTo>
                    <a:pt x="693" y="114"/>
                  </a:lnTo>
                  <a:lnTo>
                    <a:pt x="696" y="132"/>
                  </a:lnTo>
                  <a:lnTo>
                    <a:pt x="698" y="152"/>
                  </a:lnTo>
                  <a:lnTo>
                    <a:pt x="698" y="174"/>
                  </a:lnTo>
                  <a:lnTo>
                    <a:pt x="698" y="174"/>
                  </a:lnTo>
                  <a:lnTo>
                    <a:pt x="698" y="220"/>
                  </a:lnTo>
                  <a:lnTo>
                    <a:pt x="696" y="260"/>
                  </a:lnTo>
                  <a:lnTo>
                    <a:pt x="695" y="298"/>
                  </a:lnTo>
                  <a:lnTo>
                    <a:pt x="695" y="334"/>
                  </a:lnTo>
                  <a:lnTo>
                    <a:pt x="695" y="334"/>
                  </a:lnTo>
                  <a:lnTo>
                    <a:pt x="695" y="367"/>
                  </a:lnTo>
                  <a:lnTo>
                    <a:pt x="696" y="401"/>
                  </a:lnTo>
                  <a:lnTo>
                    <a:pt x="700" y="473"/>
                  </a:lnTo>
                  <a:lnTo>
                    <a:pt x="700" y="473"/>
                  </a:lnTo>
                  <a:lnTo>
                    <a:pt x="685" y="471"/>
                  </a:lnTo>
                  <a:lnTo>
                    <a:pt x="667" y="470"/>
                  </a:lnTo>
                  <a:lnTo>
                    <a:pt x="628" y="468"/>
                  </a:lnTo>
                  <a:lnTo>
                    <a:pt x="628" y="468"/>
                  </a:lnTo>
                  <a:lnTo>
                    <a:pt x="588" y="470"/>
                  </a:lnTo>
                  <a:lnTo>
                    <a:pt x="571" y="471"/>
                  </a:lnTo>
                  <a:lnTo>
                    <a:pt x="556" y="473"/>
                  </a:lnTo>
                  <a:lnTo>
                    <a:pt x="556" y="473"/>
                  </a:lnTo>
                  <a:lnTo>
                    <a:pt x="559" y="446"/>
                  </a:lnTo>
                  <a:lnTo>
                    <a:pt x="562" y="418"/>
                  </a:lnTo>
                  <a:lnTo>
                    <a:pt x="564" y="353"/>
                  </a:lnTo>
                  <a:lnTo>
                    <a:pt x="567" y="280"/>
                  </a:lnTo>
                  <a:lnTo>
                    <a:pt x="567" y="199"/>
                  </a:lnTo>
                  <a:lnTo>
                    <a:pt x="567" y="199"/>
                  </a:lnTo>
                  <a:lnTo>
                    <a:pt x="566" y="172"/>
                  </a:lnTo>
                  <a:lnTo>
                    <a:pt x="563" y="160"/>
                  </a:lnTo>
                  <a:lnTo>
                    <a:pt x="562" y="148"/>
                  </a:lnTo>
                  <a:lnTo>
                    <a:pt x="558" y="137"/>
                  </a:lnTo>
                  <a:lnTo>
                    <a:pt x="554" y="127"/>
                  </a:lnTo>
                  <a:lnTo>
                    <a:pt x="551" y="120"/>
                  </a:lnTo>
                  <a:lnTo>
                    <a:pt x="546" y="111"/>
                  </a:lnTo>
                  <a:lnTo>
                    <a:pt x="541" y="105"/>
                  </a:lnTo>
                  <a:lnTo>
                    <a:pt x="535" y="99"/>
                  </a:lnTo>
                  <a:lnTo>
                    <a:pt x="528" y="94"/>
                  </a:lnTo>
                  <a:lnTo>
                    <a:pt x="522" y="90"/>
                  </a:lnTo>
                  <a:lnTo>
                    <a:pt x="515" y="88"/>
                  </a:lnTo>
                  <a:lnTo>
                    <a:pt x="506" y="85"/>
                  </a:lnTo>
                  <a:lnTo>
                    <a:pt x="497" y="84"/>
                  </a:lnTo>
                  <a:lnTo>
                    <a:pt x="489" y="83"/>
                  </a:lnTo>
                  <a:lnTo>
                    <a:pt x="489" y="83"/>
                  </a:lnTo>
                  <a:lnTo>
                    <a:pt x="478" y="84"/>
                  </a:lnTo>
                  <a:lnTo>
                    <a:pt x="468" y="86"/>
                  </a:lnTo>
                  <a:lnTo>
                    <a:pt x="459" y="89"/>
                  </a:lnTo>
                  <a:lnTo>
                    <a:pt x="450" y="94"/>
                  </a:lnTo>
                  <a:lnTo>
                    <a:pt x="444" y="100"/>
                  </a:lnTo>
                  <a:lnTo>
                    <a:pt x="438" y="106"/>
                  </a:lnTo>
                  <a:lnTo>
                    <a:pt x="432" y="112"/>
                  </a:lnTo>
                  <a:lnTo>
                    <a:pt x="428" y="121"/>
                  </a:lnTo>
                  <a:lnTo>
                    <a:pt x="424" y="130"/>
                  </a:lnTo>
                  <a:lnTo>
                    <a:pt x="421" y="138"/>
                  </a:lnTo>
                  <a:lnTo>
                    <a:pt x="417" y="156"/>
                  </a:lnTo>
                  <a:lnTo>
                    <a:pt x="414" y="174"/>
                  </a:lnTo>
                  <a:lnTo>
                    <a:pt x="413" y="193"/>
                  </a:lnTo>
                  <a:lnTo>
                    <a:pt x="413" y="261"/>
                  </a:lnTo>
                  <a:lnTo>
                    <a:pt x="413" y="261"/>
                  </a:lnTo>
                  <a:lnTo>
                    <a:pt x="413" y="318"/>
                  </a:lnTo>
                  <a:lnTo>
                    <a:pt x="414" y="372"/>
                  </a:lnTo>
                  <a:lnTo>
                    <a:pt x="417" y="423"/>
                  </a:lnTo>
                  <a:lnTo>
                    <a:pt x="421" y="473"/>
                  </a:lnTo>
                  <a:lnTo>
                    <a:pt x="421" y="473"/>
                  </a:lnTo>
                  <a:lnTo>
                    <a:pt x="390" y="470"/>
                  </a:lnTo>
                  <a:lnTo>
                    <a:pt x="371" y="468"/>
                  </a:lnTo>
                  <a:lnTo>
                    <a:pt x="350" y="468"/>
                  </a:lnTo>
                  <a:lnTo>
                    <a:pt x="350" y="468"/>
                  </a:lnTo>
                  <a:lnTo>
                    <a:pt x="328" y="468"/>
                  </a:lnTo>
                  <a:lnTo>
                    <a:pt x="309" y="470"/>
                  </a:lnTo>
                  <a:lnTo>
                    <a:pt x="278" y="473"/>
                  </a:lnTo>
                  <a:lnTo>
                    <a:pt x="278" y="473"/>
                  </a:lnTo>
                  <a:lnTo>
                    <a:pt x="282" y="423"/>
                  </a:lnTo>
                  <a:lnTo>
                    <a:pt x="284" y="372"/>
                  </a:lnTo>
                  <a:lnTo>
                    <a:pt x="285" y="318"/>
                  </a:lnTo>
                  <a:lnTo>
                    <a:pt x="285" y="261"/>
                  </a:lnTo>
                  <a:lnTo>
                    <a:pt x="285" y="203"/>
                  </a:lnTo>
                  <a:lnTo>
                    <a:pt x="285" y="203"/>
                  </a:lnTo>
                  <a:lnTo>
                    <a:pt x="284" y="176"/>
                  </a:lnTo>
                  <a:lnTo>
                    <a:pt x="282" y="152"/>
                  </a:lnTo>
                  <a:lnTo>
                    <a:pt x="278" y="132"/>
                  </a:lnTo>
                  <a:lnTo>
                    <a:pt x="274" y="122"/>
                  </a:lnTo>
                  <a:lnTo>
                    <a:pt x="270" y="115"/>
                  </a:lnTo>
                  <a:lnTo>
                    <a:pt x="267" y="107"/>
                  </a:lnTo>
                  <a:lnTo>
                    <a:pt x="262" y="101"/>
                  </a:lnTo>
                  <a:lnTo>
                    <a:pt x="257" y="95"/>
                  </a:lnTo>
                  <a:lnTo>
                    <a:pt x="251" y="91"/>
                  </a:lnTo>
                  <a:lnTo>
                    <a:pt x="243" y="88"/>
                  </a:lnTo>
                  <a:lnTo>
                    <a:pt x="236" y="85"/>
                  </a:lnTo>
                  <a:lnTo>
                    <a:pt x="228" y="84"/>
                  </a:lnTo>
                  <a:lnTo>
                    <a:pt x="218" y="83"/>
                  </a:lnTo>
                  <a:lnTo>
                    <a:pt x="218" y="83"/>
                  </a:lnTo>
                  <a:lnTo>
                    <a:pt x="208" y="84"/>
                  </a:lnTo>
                  <a:lnTo>
                    <a:pt x="199" y="85"/>
                  </a:lnTo>
                  <a:lnTo>
                    <a:pt x="190" y="89"/>
                  </a:lnTo>
                  <a:lnTo>
                    <a:pt x="181" y="93"/>
                  </a:lnTo>
                  <a:lnTo>
                    <a:pt x="174" y="98"/>
                  </a:lnTo>
                  <a:lnTo>
                    <a:pt x="168" y="105"/>
                  </a:lnTo>
                  <a:lnTo>
                    <a:pt x="161" y="112"/>
                  </a:lnTo>
                  <a:lnTo>
                    <a:pt x="156" y="120"/>
                  </a:lnTo>
                  <a:lnTo>
                    <a:pt x="151" y="130"/>
                  </a:lnTo>
                  <a:lnTo>
                    <a:pt x="146" y="141"/>
                  </a:lnTo>
                  <a:lnTo>
                    <a:pt x="144" y="152"/>
                  </a:lnTo>
                  <a:lnTo>
                    <a:pt x="140" y="165"/>
                  </a:lnTo>
                  <a:lnTo>
                    <a:pt x="139" y="178"/>
                  </a:lnTo>
                  <a:lnTo>
                    <a:pt x="137" y="192"/>
                  </a:lnTo>
                  <a:lnTo>
                    <a:pt x="135" y="223"/>
                  </a:lnTo>
                  <a:lnTo>
                    <a:pt x="135" y="261"/>
                  </a:lnTo>
                  <a:lnTo>
                    <a:pt x="135" y="261"/>
                  </a:lnTo>
                  <a:lnTo>
                    <a:pt x="137" y="318"/>
                  </a:lnTo>
                  <a:lnTo>
                    <a:pt x="138" y="372"/>
                  </a:lnTo>
                  <a:lnTo>
                    <a:pt x="140" y="423"/>
                  </a:lnTo>
                  <a:lnTo>
                    <a:pt x="144" y="473"/>
                  </a:lnTo>
                  <a:lnTo>
                    <a:pt x="144" y="473"/>
                  </a:lnTo>
                  <a:lnTo>
                    <a:pt x="113" y="470"/>
                  </a:lnTo>
                  <a:lnTo>
                    <a:pt x="93" y="468"/>
                  </a:lnTo>
                  <a:lnTo>
                    <a:pt x="72" y="468"/>
                  </a:lnTo>
                  <a:lnTo>
                    <a:pt x="72" y="468"/>
                  </a:lnTo>
                  <a:lnTo>
                    <a:pt x="51" y="468"/>
                  </a:lnTo>
                  <a:lnTo>
                    <a:pt x="31" y="470"/>
                  </a:lnTo>
                  <a:lnTo>
                    <a:pt x="0" y="473"/>
                  </a:lnTo>
                  <a:lnTo>
                    <a:pt x="0" y="473"/>
                  </a:lnTo>
                  <a:lnTo>
                    <a:pt x="4" y="423"/>
                  </a:lnTo>
                  <a:lnTo>
                    <a:pt x="6" y="372"/>
                  </a:lnTo>
                  <a:lnTo>
                    <a:pt x="8" y="318"/>
                  </a:lnTo>
                  <a:lnTo>
                    <a:pt x="8" y="261"/>
                  </a:lnTo>
                  <a:lnTo>
                    <a:pt x="8" y="223"/>
                  </a:lnTo>
                  <a:lnTo>
                    <a:pt x="8" y="223"/>
                  </a:lnTo>
                  <a:lnTo>
                    <a:pt x="8" y="167"/>
                  </a:lnTo>
                  <a:lnTo>
                    <a:pt x="6" y="114"/>
                  </a:lnTo>
                  <a:lnTo>
                    <a:pt x="4" y="62"/>
                  </a:lnTo>
                  <a:lnTo>
                    <a:pt x="0" y="12"/>
                  </a:lnTo>
                  <a:lnTo>
                    <a:pt x="0" y="12"/>
                  </a:lnTo>
                  <a:lnTo>
                    <a:pt x="35" y="14"/>
                  </a:lnTo>
                  <a:lnTo>
                    <a:pt x="51" y="16"/>
                  </a:lnTo>
                  <a:lnTo>
                    <a:pt x="68" y="17"/>
                  </a:lnTo>
                  <a:lnTo>
                    <a:pt x="68" y="17"/>
                  </a:lnTo>
                  <a:lnTo>
                    <a:pt x="86" y="16"/>
                  </a:lnTo>
                  <a:lnTo>
                    <a:pt x="102" y="14"/>
                  </a:lnTo>
                  <a:lnTo>
                    <a:pt x="138" y="12"/>
                  </a:lnTo>
                  <a:lnTo>
                    <a:pt x="134" y="83"/>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24"/>
            <p:cNvSpPr>
              <a:spLocks/>
            </p:cNvSpPr>
            <p:nvPr/>
          </p:nvSpPr>
          <p:spPr bwMode="auto">
            <a:xfrm>
              <a:off x="3519488" y="808038"/>
              <a:ext cx="3214688" cy="420688"/>
            </a:xfrm>
            <a:custGeom>
              <a:avLst/>
              <a:gdLst>
                <a:gd name="T0" fmla="*/ 3976 w 4051"/>
                <a:gd name="T1" fmla="*/ 24 h 530"/>
                <a:gd name="T2" fmla="*/ 3892 w 4051"/>
                <a:gd name="T3" fmla="*/ 73 h 530"/>
                <a:gd name="T4" fmla="*/ 3689 w 4051"/>
                <a:gd name="T5" fmla="*/ 154 h 530"/>
                <a:gd name="T6" fmla="*/ 3477 w 4051"/>
                <a:gd name="T7" fmla="*/ 202 h 530"/>
                <a:gd name="T8" fmla="*/ 3257 w 4051"/>
                <a:gd name="T9" fmla="*/ 230 h 530"/>
                <a:gd name="T10" fmla="*/ 2962 w 4051"/>
                <a:gd name="T11" fmla="*/ 237 h 530"/>
                <a:gd name="T12" fmla="*/ 2741 w 4051"/>
                <a:gd name="T13" fmla="*/ 226 h 530"/>
                <a:gd name="T14" fmla="*/ 2446 w 4051"/>
                <a:gd name="T15" fmla="*/ 193 h 530"/>
                <a:gd name="T16" fmla="*/ 2223 w 4051"/>
                <a:gd name="T17" fmla="*/ 158 h 530"/>
                <a:gd name="T18" fmla="*/ 1712 w 4051"/>
                <a:gd name="T19" fmla="*/ 51 h 530"/>
                <a:gd name="T20" fmla="*/ 1838 w 4051"/>
                <a:gd name="T21" fmla="*/ 155 h 530"/>
                <a:gd name="T22" fmla="*/ 2130 w 4051"/>
                <a:gd name="T23" fmla="*/ 241 h 530"/>
                <a:gd name="T24" fmla="*/ 2353 w 4051"/>
                <a:gd name="T25" fmla="*/ 291 h 530"/>
                <a:gd name="T26" fmla="*/ 2656 w 4051"/>
                <a:gd name="T27" fmla="*/ 338 h 530"/>
                <a:gd name="T28" fmla="*/ 2884 w 4051"/>
                <a:gd name="T29" fmla="*/ 356 h 530"/>
                <a:gd name="T30" fmla="*/ 3140 w 4051"/>
                <a:gd name="T31" fmla="*/ 355 h 530"/>
                <a:gd name="T32" fmla="*/ 3396 w 4051"/>
                <a:gd name="T33" fmla="*/ 326 h 530"/>
                <a:gd name="T34" fmla="*/ 3272 w 4051"/>
                <a:gd name="T35" fmla="*/ 371 h 530"/>
                <a:gd name="T36" fmla="*/ 3113 w 4051"/>
                <a:gd name="T37" fmla="*/ 405 h 530"/>
                <a:gd name="T38" fmla="*/ 2882 w 4051"/>
                <a:gd name="T39" fmla="*/ 422 h 530"/>
                <a:gd name="T40" fmla="*/ 2713 w 4051"/>
                <a:gd name="T41" fmla="*/ 418 h 530"/>
                <a:gd name="T42" fmla="*/ 2487 w 4051"/>
                <a:gd name="T43" fmla="*/ 395 h 530"/>
                <a:gd name="T44" fmla="*/ 2305 w 4051"/>
                <a:gd name="T45" fmla="*/ 362 h 530"/>
                <a:gd name="T46" fmla="*/ 2094 w 4051"/>
                <a:gd name="T47" fmla="*/ 315 h 530"/>
                <a:gd name="T48" fmla="*/ 1792 w 4051"/>
                <a:gd name="T49" fmla="*/ 231 h 530"/>
                <a:gd name="T50" fmla="*/ 1453 w 4051"/>
                <a:gd name="T51" fmla="*/ 117 h 530"/>
                <a:gd name="T52" fmla="*/ 1276 w 4051"/>
                <a:gd name="T53" fmla="*/ 71 h 530"/>
                <a:gd name="T54" fmla="*/ 1033 w 4051"/>
                <a:gd name="T55" fmla="*/ 40 h 530"/>
                <a:gd name="T56" fmla="*/ 849 w 4051"/>
                <a:gd name="T57" fmla="*/ 40 h 530"/>
                <a:gd name="T58" fmla="*/ 605 w 4051"/>
                <a:gd name="T59" fmla="*/ 73 h 530"/>
                <a:gd name="T60" fmla="*/ 429 w 4051"/>
                <a:gd name="T61" fmla="*/ 124 h 530"/>
                <a:gd name="T62" fmla="*/ 204 w 4051"/>
                <a:gd name="T63" fmla="*/ 221 h 530"/>
                <a:gd name="T64" fmla="*/ 73 w 4051"/>
                <a:gd name="T65" fmla="*/ 300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20 w 4051"/>
                <a:gd name="T79" fmla="*/ 147 h 530"/>
                <a:gd name="T80" fmla="*/ 1252 w 4051"/>
                <a:gd name="T81" fmla="*/ 181 h 530"/>
                <a:gd name="T82" fmla="*/ 1421 w 4051"/>
                <a:gd name="T83" fmla="*/ 229 h 530"/>
                <a:gd name="T84" fmla="*/ 1758 w 4051"/>
                <a:gd name="T85" fmla="*/ 345 h 530"/>
                <a:gd name="T86" fmla="*/ 1946 w 4051"/>
                <a:gd name="T87" fmla="*/ 401 h 530"/>
                <a:gd name="T88" fmla="*/ 2195 w 4051"/>
                <a:gd name="T89" fmla="*/ 463 h 530"/>
                <a:gd name="T90" fmla="*/ 2432 w 4051"/>
                <a:gd name="T91" fmla="*/ 504 h 530"/>
                <a:gd name="T92" fmla="*/ 2657 w 4051"/>
                <a:gd name="T93" fmla="*/ 526 h 530"/>
                <a:gd name="T94" fmla="*/ 2827 w 4051"/>
                <a:gd name="T95" fmla="*/ 530 h 530"/>
                <a:gd name="T96" fmla="*/ 3071 w 4051"/>
                <a:gd name="T97" fmla="*/ 509 h 530"/>
                <a:gd name="T98" fmla="*/ 3250 w 4051"/>
                <a:gd name="T99" fmla="*/ 469 h 530"/>
                <a:gd name="T100" fmla="*/ 3369 w 4051"/>
                <a:gd name="T101" fmla="*/ 426 h 530"/>
                <a:gd name="T102" fmla="*/ 3478 w 4051"/>
                <a:gd name="T103" fmla="*/ 371 h 530"/>
                <a:gd name="T104" fmla="*/ 3572 w 4051"/>
                <a:gd name="T105" fmla="*/ 305 h 530"/>
                <a:gd name="T106" fmla="*/ 3684 w 4051"/>
                <a:gd name="T107" fmla="*/ 256 h 530"/>
                <a:gd name="T108" fmla="*/ 3851 w 4051"/>
                <a:gd name="T109" fmla="*/ 184 h 530"/>
                <a:gd name="T110" fmla="*/ 3966 w 4051"/>
                <a:gd name="T111" fmla="*/ 113 h 530"/>
                <a:gd name="T112" fmla="*/ 4012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2" y="0"/>
                  </a:moveTo>
                  <a:lnTo>
                    <a:pt x="4012" y="0"/>
                  </a:lnTo>
                  <a:lnTo>
                    <a:pt x="4002" y="6"/>
                  </a:lnTo>
                  <a:lnTo>
                    <a:pt x="3976" y="24"/>
                  </a:lnTo>
                  <a:lnTo>
                    <a:pt x="3938" y="49"/>
                  </a:lnTo>
                  <a:lnTo>
                    <a:pt x="3916" y="61"/>
                  </a:lnTo>
                  <a:lnTo>
                    <a:pt x="3892" y="73"/>
                  </a:lnTo>
                  <a:lnTo>
                    <a:pt x="3892" y="73"/>
                  </a:lnTo>
                  <a:lnTo>
                    <a:pt x="3842" y="97"/>
                  </a:lnTo>
                  <a:lnTo>
                    <a:pt x="3793" y="118"/>
                  </a:lnTo>
                  <a:lnTo>
                    <a:pt x="3741" y="137"/>
                  </a:lnTo>
                  <a:lnTo>
                    <a:pt x="3689" y="154"/>
                  </a:lnTo>
                  <a:lnTo>
                    <a:pt x="3637" y="169"/>
                  </a:lnTo>
                  <a:lnTo>
                    <a:pt x="3583" y="181"/>
                  </a:lnTo>
                  <a:lnTo>
                    <a:pt x="3530" y="193"/>
                  </a:lnTo>
                  <a:lnTo>
                    <a:pt x="3477" y="202"/>
                  </a:lnTo>
                  <a:lnTo>
                    <a:pt x="3477" y="202"/>
                  </a:lnTo>
                  <a:lnTo>
                    <a:pt x="3403" y="214"/>
                  </a:lnTo>
                  <a:lnTo>
                    <a:pt x="3330" y="222"/>
                  </a:lnTo>
                  <a:lnTo>
                    <a:pt x="3257" y="230"/>
                  </a:lnTo>
                  <a:lnTo>
                    <a:pt x="3184" y="235"/>
                  </a:lnTo>
                  <a:lnTo>
                    <a:pt x="3109" y="237"/>
                  </a:lnTo>
                  <a:lnTo>
                    <a:pt x="3036" y="238"/>
                  </a:lnTo>
                  <a:lnTo>
                    <a:pt x="2962" y="237"/>
                  </a:lnTo>
                  <a:lnTo>
                    <a:pt x="2889" y="235"/>
                  </a:lnTo>
                  <a:lnTo>
                    <a:pt x="2889" y="235"/>
                  </a:lnTo>
                  <a:lnTo>
                    <a:pt x="2814" y="231"/>
                  </a:lnTo>
                  <a:lnTo>
                    <a:pt x="2741" y="226"/>
                  </a:lnTo>
                  <a:lnTo>
                    <a:pt x="2667" y="219"/>
                  </a:lnTo>
                  <a:lnTo>
                    <a:pt x="2592" y="211"/>
                  </a:lnTo>
                  <a:lnTo>
                    <a:pt x="2519" y="202"/>
                  </a:lnTo>
                  <a:lnTo>
                    <a:pt x="2446" y="193"/>
                  </a:lnTo>
                  <a:lnTo>
                    <a:pt x="2371" y="183"/>
                  </a:lnTo>
                  <a:lnTo>
                    <a:pt x="2298" y="170"/>
                  </a:lnTo>
                  <a:lnTo>
                    <a:pt x="2298" y="170"/>
                  </a:lnTo>
                  <a:lnTo>
                    <a:pt x="2223" y="158"/>
                  </a:lnTo>
                  <a:lnTo>
                    <a:pt x="2148" y="143"/>
                  </a:lnTo>
                  <a:lnTo>
                    <a:pt x="1999" y="114"/>
                  </a:lnTo>
                  <a:lnTo>
                    <a:pt x="1853" y="82"/>
                  </a:lnTo>
                  <a:lnTo>
                    <a:pt x="1712" y="51"/>
                  </a:lnTo>
                  <a:lnTo>
                    <a:pt x="1696" y="104"/>
                  </a:lnTo>
                  <a:lnTo>
                    <a:pt x="1696" y="104"/>
                  </a:lnTo>
                  <a:lnTo>
                    <a:pt x="1766" y="131"/>
                  </a:lnTo>
                  <a:lnTo>
                    <a:pt x="1838" y="155"/>
                  </a:lnTo>
                  <a:lnTo>
                    <a:pt x="1910" y="179"/>
                  </a:lnTo>
                  <a:lnTo>
                    <a:pt x="1982" y="200"/>
                  </a:lnTo>
                  <a:lnTo>
                    <a:pt x="2055" y="221"/>
                  </a:lnTo>
                  <a:lnTo>
                    <a:pt x="2130" y="241"/>
                  </a:lnTo>
                  <a:lnTo>
                    <a:pt x="2203" y="258"/>
                  </a:lnTo>
                  <a:lnTo>
                    <a:pt x="2277" y="276"/>
                  </a:lnTo>
                  <a:lnTo>
                    <a:pt x="2277" y="276"/>
                  </a:lnTo>
                  <a:lnTo>
                    <a:pt x="2353" y="291"/>
                  </a:lnTo>
                  <a:lnTo>
                    <a:pt x="2427" y="305"/>
                  </a:lnTo>
                  <a:lnTo>
                    <a:pt x="2503" y="318"/>
                  </a:lnTo>
                  <a:lnTo>
                    <a:pt x="2579" y="329"/>
                  </a:lnTo>
                  <a:lnTo>
                    <a:pt x="2656" y="338"/>
                  </a:lnTo>
                  <a:lnTo>
                    <a:pt x="2731" y="345"/>
                  </a:lnTo>
                  <a:lnTo>
                    <a:pt x="2808" y="351"/>
                  </a:lnTo>
                  <a:lnTo>
                    <a:pt x="2884" y="356"/>
                  </a:lnTo>
                  <a:lnTo>
                    <a:pt x="2884" y="356"/>
                  </a:lnTo>
                  <a:lnTo>
                    <a:pt x="2948" y="358"/>
                  </a:lnTo>
                  <a:lnTo>
                    <a:pt x="3013" y="359"/>
                  </a:lnTo>
                  <a:lnTo>
                    <a:pt x="3076" y="358"/>
                  </a:lnTo>
                  <a:lnTo>
                    <a:pt x="3140" y="355"/>
                  </a:lnTo>
                  <a:lnTo>
                    <a:pt x="3205" y="351"/>
                  </a:lnTo>
                  <a:lnTo>
                    <a:pt x="3268" y="345"/>
                  </a:lnTo>
                  <a:lnTo>
                    <a:pt x="3333" y="336"/>
                  </a:lnTo>
                  <a:lnTo>
                    <a:pt x="3396" y="326"/>
                  </a:lnTo>
                  <a:lnTo>
                    <a:pt x="3396" y="326"/>
                  </a:lnTo>
                  <a:lnTo>
                    <a:pt x="3356" y="343"/>
                  </a:lnTo>
                  <a:lnTo>
                    <a:pt x="3315" y="358"/>
                  </a:lnTo>
                  <a:lnTo>
                    <a:pt x="3272" y="371"/>
                  </a:lnTo>
                  <a:lnTo>
                    <a:pt x="3226" y="382"/>
                  </a:lnTo>
                  <a:lnTo>
                    <a:pt x="3226" y="382"/>
                  </a:lnTo>
                  <a:lnTo>
                    <a:pt x="3170" y="395"/>
                  </a:lnTo>
                  <a:lnTo>
                    <a:pt x="3113" y="405"/>
                  </a:lnTo>
                  <a:lnTo>
                    <a:pt x="3056" y="412"/>
                  </a:lnTo>
                  <a:lnTo>
                    <a:pt x="2998" y="417"/>
                  </a:lnTo>
                  <a:lnTo>
                    <a:pt x="2941" y="421"/>
                  </a:lnTo>
                  <a:lnTo>
                    <a:pt x="2882" y="422"/>
                  </a:lnTo>
                  <a:lnTo>
                    <a:pt x="2825" y="422"/>
                  </a:lnTo>
                  <a:lnTo>
                    <a:pt x="2767" y="421"/>
                  </a:lnTo>
                  <a:lnTo>
                    <a:pt x="2767" y="421"/>
                  </a:lnTo>
                  <a:lnTo>
                    <a:pt x="2713" y="418"/>
                  </a:lnTo>
                  <a:lnTo>
                    <a:pt x="2658" y="415"/>
                  </a:lnTo>
                  <a:lnTo>
                    <a:pt x="2602" y="408"/>
                  </a:lnTo>
                  <a:lnTo>
                    <a:pt x="2545" y="402"/>
                  </a:lnTo>
                  <a:lnTo>
                    <a:pt x="2487" y="395"/>
                  </a:lnTo>
                  <a:lnTo>
                    <a:pt x="2427" y="385"/>
                  </a:lnTo>
                  <a:lnTo>
                    <a:pt x="2367" y="375"/>
                  </a:lnTo>
                  <a:lnTo>
                    <a:pt x="2305" y="362"/>
                  </a:lnTo>
                  <a:lnTo>
                    <a:pt x="2305" y="362"/>
                  </a:lnTo>
                  <a:lnTo>
                    <a:pt x="2254" y="353"/>
                  </a:lnTo>
                  <a:lnTo>
                    <a:pt x="2203" y="341"/>
                  </a:lnTo>
                  <a:lnTo>
                    <a:pt x="2149" y="329"/>
                  </a:lnTo>
                  <a:lnTo>
                    <a:pt x="2094" y="315"/>
                  </a:lnTo>
                  <a:lnTo>
                    <a:pt x="1977" y="284"/>
                  </a:lnTo>
                  <a:lnTo>
                    <a:pt x="1849" y="248"/>
                  </a:lnTo>
                  <a:lnTo>
                    <a:pt x="1849" y="248"/>
                  </a:lnTo>
                  <a:lnTo>
                    <a:pt x="1792" y="231"/>
                  </a:lnTo>
                  <a:lnTo>
                    <a:pt x="1735" y="211"/>
                  </a:lnTo>
                  <a:lnTo>
                    <a:pt x="1622" y="173"/>
                  </a:lnTo>
                  <a:lnTo>
                    <a:pt x="1510" y="134"/>
                  </a:lnTo>
                  <a:lnTo>
                    <a:pt x="1453" y="117"/>
                  </a:lnTo>
                  <a:lnTo>
                    <a:pt x="1395" y="100"/>
                  </a:lnTo>
                  <a:lnTo>
                    <a:pt x="1395" y="100"/>
                  </a:lnTo>
                  <a:lnTo>
                    <a:pt x="1336" y="85"/>
                  </a:lnTo>
                  <a:lnTo>
                    <a:pt x="1276" y="71"/>
                  </a:lnTo>
                  <a:lnTo>
                    <a:pt x="1216" y="60"/>
                  </a:lnTo>
                  <a:lnTo>
                    <a:pt x="1155" y="51"/>
                  </a:lnTo>
                  <a:lnTo>
                    <a:pt x="1094" y="45"/>
                  </a:lnTo>
                  <a:lnTo>
                    <a:pt x="1033" y="40"/>
                  </a:lnTo>
                  <a:lnTo>
                    <a:pt x="971" y="38"/>
                  </a:lnTo>
                  <a:lnTo>
                    <a:pt x="909" y="38"/>
                  </a:lnTo>
                  <a:lnTo>
                    <a:pt x="909" y="38"/>
                  </a:lnTo>
                  <a:lnTo>
                    <a:pt x="849" y="40"/>
                  </a:lnTo>
                  <a:lnTo>
                    <a:pt x="788" y="45"/>
                  </a:lnTo>
                  <a:lnTo>
                    <a:pt x="727" y="52"/>
                  </a:lnTo>
                  <a:lnTo>
                    <a:pt x="666" y="62"/>
                  </a:lnTo>
                  <a:lnTo>
                    <a:pt x="605" y="73"/>
                  </a:lnTo>
                  <a:lnTo>
                    <a:pt x="546" y="88"/>
                  </a:lnTo>
                  <a:lnTo>
                    <a:pt x="488" y="104"/>
                  </a:lnTo>
                  <a:lnTo>
                    <a:pt x="429" y="124"/>
                  </a:lnTo>
                  <a:lnTo>
                    <a:pt x="429" y="124"/>
                  </a:lnTo>
                  <a:lnTo>
                    <a:pt x="372" y="145"/>
                  </a:lnTo>
                  <a:lnTo>
                    <a:pt x="315" y="168"/>
                  </a:lnTo>
                  <a:lnTo>
                    <a:pt x="259" y="194"/>
                  </a:lnTo>
                  <a:lnTo>
                    <a:pt x="204" y="221"/>
                  </a:lnTo>
                  <a:lnTo>
                    <a:pt x="150" y="251"/>
                  </a:lnTo>
                  <a:lnTo>
                    <a:pt x="124" y="267"/>
                  </a:lnTo>
                  <a:lnTo>
                    <a:pt x="98" y="284"/>
                  </a:lnTo>
                  <a:lnTo>
                    <a:pt x="73" y="300"/>
                  </a:lnTo>
                  <a:lnTo>
                    <a:pt x="49" y="319"/>
                  </a:lnTo>
                  <a:lnTo>
                    <a:pt x="24" y="338"/>
                  </a:lnTo>
                  <a:lnTo>
                    <a:pt x="0" y="356"/>
                  </a:lnTo>
                  <a:lnTo>
                    <a:pt x="35" y="401"/>
                  </a:lnTo>
                  <a:lnTo>
                    <a:pt x="35" y="401"/>
                  </a:lnTo>
                  <a:lnTo>
                    <a:pt x="71" y="379"/>
                  </a:lnTo>
                  <a:lnTo>
                    <a:pt x="112" y="353"/>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1"/>
                  </a:lnTo>
                  <a:lnTo>
                    <a:pt x="565" y="180"/>
                  </a:lnTo>
                  <a:lnTo>
                    <a:pt x="620" y="169"/>
                  </a:lnTo>
                  <a:lnTo>
                    <a:pt x="676" y="159"/>
                  </a:lnTo>
                  <a:lnTo>
                    <a:pt x="732" y="152"/>
                  </a:lnTo>
                  <a:lnTo>
                    <a:pt x="789" y="147"/>
                  </a:lnTo>
                  <a:lnTo>
                    <a:pt x="845" y="143"/>
                  </a:lnTo>
                  <a:lnTo>
                    <a:pt x="902" y="142"/>
                  </a:lnTo>
                  <a:lnTo>
                    <a:pt x="902" y="142"/>
                  </a:lnTo>
                  <a:lnTo>
                    <a:pt x="960" y="143"/>
                  </a:lnTo>
                  <a:lnTo>
                    <a:pt x="1020" y="147"/>
                  </a:lnTo>
                  <a:lnTo>
                    <a:pt x="1078" y="152"/>
                  </a:lnTo>
                  <a:lnTo>
                    <a:pt x="1136" y="159"/>
                  </a:lnTo>
                  <a:lnTo>
                    <a:pt x="1193" y="169"/>
                  </a:lnTo>
                  <a:lnTo>
                    <a:pt x="1252" y="181"/>
                  </a:lnTo>
                  <a:lnTo>
                    <a:pt x="1309" y="195"/>
                  </a:lnTo>
                  <a:lnTo>
                    <a:pt x="1364" y="210"/>
                  </a:lnTo>
                  <a:lnTo>
                    <a:pt x="1364" y="210"/>
                  </a:lnTo>
                  <a:lnTo>
                    <a:pt x="1421" y="229"/>
                  </a:lnTo>
                  <a:lnTo>
                    <a:pt x="1477" y="247"/>
                  </a:lnTo>
                  <a:lnTo>
                    <a:pt x="1590" y="287"/>
                  </a:lnTo>
                  <a:lnTo>
                    <a:pt x="1702" y="326"/>
                  </a:lnTo>
                  <a:lnTo>
                    <a:pt x="1758" y="345"/>
                  </a:lnTo>
                  <a:lnTo>
                    <a:pt x="1815" y="364"/>
                  </a:lnTo>
                  <a:lnTo>
                    <a:pt x="1815" y="364"/>
                  </a:lnTo>
                  <a:lnTo>
                    <a:pt x="1880" y="382"/>
                  </a:lnTo>
                  <a:lnTo>
                    <a:pt x="1946" y="401"/>
                  </a:lnTo>
                  <a:lnTo>
                    <a:pt x="2009" y="418"/>
                  </a:lnTo>
                  <a:lnTo>
                    <a:pt x="2073" y="434"/>
                  </a:lnTo>
                  <a:lnTo>
                    <a:pt x="2135" y="449"/>
                  </a:lnTo>
                  <a:lnTo>
                    <a:pt x="2195" y="463"/>
                  </a:lnTo>
                  <a:lnTo>
                    <a:pt x="2256" y="474"/>
                  </a:lnTo>
                  <a:lnTo>
                    <a:pt x="2316" y="485"/>
                  </a:lnTo>
                  <a:lnTo>
                    <a:pt x="2374" y="495"/>
                  </a:lnTo>
                  <a:lnTo>
                    <a:pt x="2432" y="504"/>
                  </a:lnTo>
                  <a:lnTo>
                    <a:pt x="2489" y="511"/>
                  </a:lnTo>
                  <a:lnTo>
                    <a:pt x="2546" y="518"/>
                  </a:lnTo>
                  <a:lnTo>
                    <a:pt x="2602" y="522"/>
                  </a:lnTo>
                  <a:lnTo>
                    <a:pt x="2657" y="526"/>
                  </a:lnTo>
                  <a:lnTo>
                    <a:pt x="2711" y="529"/>
                  </a:lnTo>
                  <a:lnTo>
                    <a:pt x="2765" y="530"/>
                  </a:lnTo>
                  <a:lnTo>
                    <a:pt x="2765" y="530"/>
                  </a:lnTo>
                  <a:lnTo>
                    <a:pt x="2827" y="530"/>
                  </a:lnTo>
                  <a:lnTo>
                    <a:pt x="2887" y="527"/>
                  </a:lnTo>
                  <a:lnTo>
                    <a:pt x="2948" y="524"/>
                  </a:lnTo>
                  <a:lnTo>
                    <a:pt x="3010" y="518"/>
                  </a:lnTo>
                  <a:lnTo>
                    <a:pt x="3071" y="509"/>
                  </a:lnTo>
                  <a:lnTo>
                    <a:pt x="3131" y="499"/>
                  </a:lnTo>
                  <a:lnTo>
                    <a:pt x="3190" y="485"/>
                  </a:lnTo>
                  <a:lnTo>
                    <a:pt x="3250" y="469"/>
                  </a:lnTo>
                  <a:lnTo>
                    <a:pt x="3250" y="469"/>
                  </a:lnTo>
                  <a:lnTo>
                    <a:pt x="3281" y="459"/>
                  </a:lnTo>
                  <a:lnTo>
                    <a:pt x="3310" y="449"/>
                  </a:lnTo>
                  <a:lnTo>
                    <a:pt x="3340" y="438"/>
                  </a:lnTo>
                  <a:lnTo>
                    <a:pt x="3369" y="426"/>
                  </a:lnTo>
                  <a:lnTo>
                    <a:pt x="3397" y="413"/>
                  </a:lnTo>
                  <a:lnTo>
                    <a:pt x="3424" y="400"/>
                  </a:lnTo>
                  <a:lnTo>
                    <a:pt x="3452" y="386"/>
                  </a:lnTo>
                  <a:lnTo>
                    <a:pt x="3478" y="371"/>
                  </a:lnTo>
                  <a:lnTo>
                    <a:pt x="3478" y="371"/>
                  </a:lnTo>
                  <a:lnTo>
                    <a:pt x="3511" y="350"/>
                  </a:lnTo>
                  <a:lnTo>
                    <a:pt x="3542" y="328"/>
                  </a:lnTo>
                  <a:lnTo>
                    <a:pt x="3572" y="305"/>
                  </a:lnTo>
                  <a:lnTo>
                    <a:pt x="3598" y="282"/>
                  </a:lnTo>
                  <a:lnTo>
                    <a:pt x="3598" y="282"/>
                  </a:lnTo>
                  <a:lnTo>
                    <a:pt x="3641" y="269"/>
                  </a:lnTo>
                  <a:lnTo>
                    <a:pt x="3684" y="256"/>
                  </a:lnTo>
                  <a:lnTo>
                    <a:pt x="3727" y="240"/>
                  </a:lnTo>
                  <a:lnTo>
                    <a:pt x="3769" y="222"/>
                  </a:lnTo>
                  <a:lnTo>
                    <a:pt x="3810" y="204"/>
                  </a:lnTo>
                  <a:lnTo>
                    <a:pt x="3851" y="184"/>
                  </a:lnTo>
                  <a:lnTo>
                    <a:pt x="3891" y="162"/>
                  </a:lnTo>
                  <a:lnTo>
                    <a:pt x="3929" y="138"/>
                  </a:lnTo>
                  <a:lnTo>
                    <a:pt x="3929" y="138"/>
                  </a:lnTo>
                  <a:lnTo>
                    <a:pt x="3966" y="113"/>
                  </a:lnTo>
                  <a:lnTo>
                    <a:pt x="3999" y="90"/>
                  </a:lnTo>
                  <a:lnTo>
                    <a:pt x="4026" y="65"/>
                  </a:lnTo>
                  <a:lnTo>
                    <a:pt x="4051" y="41"/>
                  </a:lnTo>
                  <a:lnTo>
                    <a:pt x="4012"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cxnSp>
        <p:nvCxnSpPr>
          <p:cNvPr id="66" name="直線コネクタ 65"/>
          <p:cNvCxnSpPr/>
          <p:nvPr userDrawn="1"/>
        </p:nvCxnSpPr>
        <p:spPr>
          <a:xfrm>
            <a:off x="143508" y="836712"/>
            <a:ext cx="75248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userDrawn="1"/>
        </p:nvCxnSpPr>
        <p:spPr>
          <a:xfrm>
            <a:off x="0" y="764704"/>
            <a:ext cx="7488324"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37891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フッター プレースホルダー 3"/>
          <p:cNvSpPr>
            <a:spLocks noGrp="1"/>
          </p:cNvSpPr>
          <p:nvPr>
            <p:ph type="ftr" sz="quarter" idx="11"/>
          </p:nvPr>
        </p:nvSpPr>
        <p:spPr/>
        <p:txBody>
          <a:bodyPr/>
          <a:lstStyle/>
          <a:p>
            <a:r>
              <a:rPr lang="en-US" altLang="ja-JP" dirty="0">
                <a:solidFill>
                  <a:schemeClr val="bg1"/>
                </a:solidFill>
              </a:rPr>
              <a:t>©  SuperStream Inc. All rights reserved.</a:t>
            </a:r>
            <a:endParaRPr lang="ja-JP" altLang="en-US" dirty="0"/>
          </a:p>
        </p:txBody>
      </p:sp>
      <p:sp>
        <p:nvSpPr>
          <p:cNvPr id="10" name="テキスト プレースホルダー 13"/>
          <p:cNvSpPr>
            <a:spLocks noGrp="1"/>
          </p:cNvSpPr>
          <p:nvPr>
            <p:ph type="body" sz="quarter" idx="14"/>
          </p:nvPr>
        </p:nvSpPr>
        <p:spPr>
          <a:xfrm>
            <a:off x="5112460" y="836713"/>
            <a:ext cx="3600000" cy="5076563"/>
          </a:xfrm>
          <a:prstGeom prst="rect">
            <a:avLst/>
          </a:prstGeom>
        </p:spPr>
        <p:txBody>
          <a:bodyPr lIns="0" tIns="0" rIns="0" bIns="0" anchor="ctr" anchorCtr="0"/>
          <a:lstStyle>
            <a:lvl1pPr marL="0" indent="0">
              <a:lnSpc>
                <a:spcPts val="1700"/>
              </a:lnSpc>
              <a:spcBef>
                <a:spcPts val="0"/>
              </a:spcBef>
              <a:spcAft>
                <a:spcPts val="0"/>
              </a:spcAft>
              <a:buFontTx/>
              <a:buNone/>
              <a:tabLst/>
              <a:defRPr sz="1400" b="1">
                <a:solidFill>
                  <a:schemeClr val="bg1"/>
                </a:solidFill>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dirty="0"/>
              <a:t>マスター テキストの書式設定</a:t>
            </a:r>
            <a:endParaRPr kumimoji="1" lang="en-US" altLang="ja-JP" dirty="0"/>
          </a:p>
        </p:txBody>
      </p:sp>
      <p:pic>
        <p:nvPicPr>
          <p:cNvPr id="9" name="Picture 4" descr="\\psf\Host\Volumes\IOHD\G5-temp01_n\SuperStream\SS_PPT_2015\AI\PPT_4-3_Type_Agend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23528" y="3194081"/>
            <a:ext cx="1524032" cy="27092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グループ化 26"/>
          <p:cNvGrpSpPr>
            <a:grpSpLocks noChangeAspect="1"/>
          </p:cNvGrpSpPr>
          <p:nvPr userDrawn="1"/>
        </p:nvGrpSpPr>
        <p:grpSpPr>
          <a:xfrm>
            <a:off x="7092000" y="231490"/>
            <a:ext cx="1620000" cy="356723"/>
            <a:chOff x="1154113" y="3752850"/>
            <a:chExt cx="5580063" cy="1228726"/>
          </a:xfrm>
        </p:grpSpPr>
        <p:sp>
          <p:nvSpPr>
            <p:cNvPr id="28"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29"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0"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1"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2"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3"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4"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5"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6"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7"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8"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9"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0"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1"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2"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spTree>
    <p:extLst>
      <p:ext uri="{BB962C8B-B14F-4D97-AF65-F5344CB8AC3E}">
        <p14:creationId xmlns:p14="http://schemas.microsoft.com/office/powerpoint/2010/main" val="4102734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ck Cover">
    <p:spTree>
      <p:nvGrpSpPr>
        <p:cNvPr id="1" name=""/>
        <p:cNvGrpSpPr/>
        <p:nvPr/>
      </p:nvGrpSpPr>
      <p:grpSpPr>
        <a:xfrm>
          <a:off x="0" y="0"/>
          <a:ext cx="0" cy="0"/>
          <a:chOff x="0" y="0"/>
          <a:chExt cx="0" cy="0"/>
        </a:xfrm>
      </p:grpSpPr>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r="9448"/>
          <a:stretch/>
        </p:blipFill>
        <p:spPr>
          <a:xfrm>
            <a:off x="0" y="0"/>
            <a:ext cx="9144000" cy="6858000"/>
          </a:xfrm>
          <a:prstGeom prst="rect">
            <a:avLst/>
          </a:prstGeom>
        </p:spPr>
      </p:pic>
      <p:sp>
        <p:nvSpPr>
          <p:cNvPr id="4" name="フッター プレースホルダー 3"/>
          <p:cNvSpPr>
            <a:spLocks noGrp="1"/>
          </p:cNvSpPr>
          <p:nvPr>
            <p:ph type="ftr" sz="quarter" idx="11"/>
          </p:nvPr>
        </p:nvSpPr>
        <p:spPr>
          <a:xfrm>
            <a:off x="251520" y="6525364"/>
            <a:ext cx="2160000" cy="180000"/>
          </a:xfrm>
        </p:spPr>
        <p:txBody>
          <a:bodyPr anchor="t" anchorCtr="0"/>
          <a:lstStyle>
            <a:lvl1pPr algn="l">
              <a:defRPr>
                <a:solidFill>
                  <a:schemeClr val="bg1"/>
                </a:solidFill>
              </a:defRPr>
            </a:lvl1pPr>
          </a:lstStyle>
          <a:p>
            <a:r>
              <a:rPr lang="en-US" altLang="ja-JP" dirty="0"/>
              <a:t>©  SuperStream Inc. All rights reserved.</a:t>
            </a:r>
            <a:endParaRPr lang="ja-JP" altLang="en-US" dirty="0"/>
          </a:p>
        </p:txBody>
      </p:sp>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34000" y="2852936"/>
            <a:ext cx="973881" cy="951570"/>
          </a:xfrm>
          <a:prstGeom prst="rect">
            <a:avLst/>
          </a:prstGeom>
        </p:spPr>
      </p:pic>
      <p:pic>
        <p:nvPicPr>
          <p:cNvPr id="5" name="図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35451" y="4887220"/>
            <a:ext cx="336557" cy="336557"/>
          </a:xfrm>
          <a:prstGeom prst="rect">
            <a:avLst/>
          </a:prstGeom>
        </p:spPr>
      </p:pic>
      <p:sp>
        <p:nvSpPr>
          <p:cNvPr id="7" name="テキスト ボックス 6"/>
          <p:cNvSpPr txBox="1"/>
          <p:nvPr userDrawn="1"/>
        </p:nvSpPr>
        <p:spPr>
          <a:xfrm>
            <a:off x="2003167" y="5281683"/>
            <a:ext cx="2064777" cy="261610"/>
          </a:xfrm>
          <a:prstGeom prst="rect">
            <a:avLst/>
          </a:prstGeom>
          <a:noFill/>
        </p:spPr>
        <p:txBody>
          <a:bodyPr wrap="square" rtlCol="0">
            <a:spAutoFit/>
          </a:bodyPr>
          <a:lstStyle/>
          <a:p>
            <a:r>
              <a:rPr lang="en-US" altLang="ja-JP" sz="1050" b="1" dirty="0">
                <a:solidFill>
                  <a:schemeClr val="bg1"/>
                </a:solidFill>
              </a:rPr>
              <a:t>@SuperStream_NX</a:t>
            </a:r>
            <a:endParaRPr kumimoji="1" lang="ja-JP" altLang="en-US" sz="1050" b="1" dirty="0">
              <a:solidFill>
                <a:schemeClr val="bg1"/>
              </a:solidFill>
            </a:endParaRPr>
          </a:p>
        </p:txBody>
      </p:sp>
      <p:pic>
        <p:nvPicPr>
          <p:cNvPr id="8" name="図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68122" y="4887220"/>
            <a:ext cx="349813" cy="349813"/>
          </a:xfrm>
          <a:prstGeom prst="rect">
            <a:avLst/>
          </a:prstGeom>
        </p:spPr>
      </p:pic>
      <p:sp>
        <p:nvSpPr>
          <p:cNvPr id="9" name="テキスト ボックス 8"/>
          <p:cNvSpPr txBox="1"/>
          <p:nvPr userDrawn="1"/>
        </p:nvSpPr>
        <p:spPr>
          <a:xfrm>
            <a:off x="238953" y="5281683"/>
            <a:ext cx="1829387" cy="261610"/>
          </a:xfrm>
          <a:prstGeom prst="rect">
            <a:avLst/>
          </a:prstGeom>
          <a:noFill/>
        </p:spPr>
        <p:txBody>
          <a:bodyPr wrap="square" rtlCol="0">
            <a:spAutoFit/>
          </a:bodyPr>
          <a:lstStyle/>
          <a:p>
            <a:r>
              <a:rPr lang="en-US" altLang="ja-JP" sz="1050" b="1" dirty="0">
                <a:solidFill>
                  <a:schemeClr val="bg1"/>
                </a:solidFill>
              </a:rPr>
              <a:t>@superstream.nx</a:t>
            </a:r>
            <a:endParaRPr kumimoji="1" lang="ja-JP" altLang="en-US" sz="1050" b="1" dirty="0">
              <a:solidFill>
                <a:schemeClr val="bg1"/>
              </a:solidFill>
            </a:endParaRPr>
          </a:p>
        </p:txBody>
      </p:sp>
      <p:pic>
        <p:nvPicPr>
          <p:cNvPr id="10" name="図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4013" y="5542196"/>
            <a:ext cx="712395" cy="712395"/>
          </a:xfrm>
          <a:prstGeom prst="rect">
            <a:avLst/>
          </a:prstGeom>
        </p:spPr>
      </p:pic>
      <p:pic>
        <p:nvPicPr>
          <p:cNvPr id="11" name="図 10"/>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115810" y="5542195"/>
            <a:ext cx="712395" cy="712395"/>
          </a:xfrm>
          <a:prstGeom prst="rect">
            <a:avLst/>
          </a:prstGeom>
        </p:spPr>
      </p:pic>
      <p:sp>
        <p:nvSpPr>
          <p:cNvPr id="12" name="正方形/長方形 11"/>
          <p:cNvSpPr/>
          <p:nvPr userDrawn="1"/>
        </p:nvSpPr>
        <p:spPr>
          <a:xfrm>
            <a:off x="220506" y="4401108"/>
            <a:ext cx="2372765" cy="338554"/>
          </a:xfrm>
          <a:prstGeom prst="rect">
            <a:avLst/>
          </a:prstGeom>
        </p:spPr>
        <p:txBody>
          <a:bodyPr wrap="none">
            <a:spAutoFit/>
          </a:bodyPr>
          <a:lstStyle/>
          <a:p>
            <a:r>
              <a:rPr lang="en-US" altLang="ja-JP" sz="1600" dirty="0">
                <a:solidFill>
                  <a:srgbClr val="FFFFFF"/>
                </a:solidFill>
                <a:latin typeface="メイリオ" panose="020B0604030504040204" pitchFamily="50" charset="-128"/>
              </a:rPr>
              <a:t>--- </a:t>
            </a:r>
            <a:r>
              <a:rPr lang="ja-JP" altLang="ja-JP" sz="1600" dirty="0">
                <a:solidFill>
                  <a:srgbClr val="FFFFFF"/>
                </a:solidFill>
                <a:ea typeface="メイリオ" panose="020B0604030504040204" pitchFamily="50" charset="-128"/>
              </a:rPr>
              <a:t>公式</a:t>
            </a:r>
            <a:r>
              <a:rPr lang="en-US" altLang="ja-JP" sz="1600" dirty="0">
                <a:solidFill>
                  <a:srgbClr val="FFFFFF"/>
                </a:solidFill>
                <a:latin typeface="メイリオ" panose="020B0604030504040204" pitchFamily="50" charset="-128"/>
              </a:rPr>
              <a:t>SNS</a:t>
            </a:r>
            <a:r>
              <a:rPr lang="ja-JP" altLang="ja-JP" sz="1600" dirty="0">
                <a:solidFill>
                  <a:srgbClr val="FFFFFF"/>
                </a:solidFill>
                <a:ea typeface="メイリオ" panose="020B0604030504040204" pitchFamily="50" charset="-128"/>
              </a:rPr>
              <a:t> 更新中 </a:t>
            </a:r>
            <a:r>
              <a:rPr lang="en-US" altLang="ja-JP" sz="1600" dirty="0">
                <a:solidFill>
                  <a:srgbClr val="FFFFFF"/>
                </a:solidFill>
                <a:latin typeface="メイリオ" panose="020B0604030504040204" pitchFamily="50" charset="-128"/>
              </a:rPr>
              <a:t>---</a:t>
            </a:r>
            <a:endParaRPr lang="ja-JP" altLang="en-US" sz="1600" dirty="0"/>
          </a:p>
        </p:txBody>
      </p:sp>
      <p:sp>
        <p:nvSpPr>
          <p:cNvPr id="13" name="テキスト ボックス 12"/>
          <p:cNvSpPr txBox="1"/>
          <p:nvPr userDrawn="1"/>
        </p:nvSpPr>
        <p:spPr>
          <a:xfrm>
            <a:off x="255719" y="2038029"/>
            <a:ext cx="3518912" cy="977191"/>
          </a:xfrm>
          <a:prstGeom prst="rect">
            <a:avLst/>
          </a:prstGeom>
          <a:noFill/>
        </p:spPr>
        <p:txBody>
          <a:bodyPr wrap="none" rtlCol="0">
            <a:spAutoFit/>
          </a:bodyPr>
          <a:lstStyle/>
          <a:p>
            <a:pPr algn="ctr">
              <a:lnSpc>
                <a:spcPct val="150000"/>
              </a:lnSpc>
            </a:pPr>
            <a:r>
              <a:rPr kumimoji="1" lang="ja-JP" altLang="en-US" sz="2000" dirty="0">
                <a:solidFill>
                  <a:schemeClr val="bg1"/>
                </a:solidFill>
              </a:rPr>
              <a:t>日本の会計・人事を</a:t>
            </a:r>
            <a:endParaRPr kumimoji="1" lang="en-US" altLang="ja-JP" sz="2000" dirty="0">
              <a:solidFill>
                <a:schemeClr val="bg1"/>
              </a:solidFill>
            </a:endParaRPr>
          </a:p>
          <a:p>
            <a:pPr algn="ctr">
              <a:lnSpc>
                <a:spcPct val="150000"/>
              </a:lnSpc>
            </a:pPr>
            <a:r>
              <a:rPr lang="ja-JP" altLang="en-US" sz="2000" dirty="0">
                <a:solidFill>
                  <a:schemeClr val="bg1"/>
                </a:solidFill>
              </a:rPr>
              <a:t>もっと優しく、もっと便利に</a:t>
            </a:r>
            <a:endParaRPr kumimoji="1" lang="ja-JP" altLang="en-US" sz="2000" dirty="0">
              <a:solidFill>
                <a:schemeClr val="bg1"/>
              </a:solidFill>
            </a:endParaRPr>
          </a:p>
        </p:txBody>
      </p:sp>
    </p:spTree>
    <p:extLst>
      <p:ext uri="{BB962C8B-B14F-4D97-AF65-F5344CB8AC3E}">
        <p14:creationId xmlns:p14="http://schemas.microsoft.com/office/powerpoint/2010/main" val="1427242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使用不可）Section">
    <p:spTree>
      <p:nvGrpSpPr>
        <p:cNvPr id="1" name=""/>
        <p:cNvGrpSpPr/>
        <p:nvPr/>
      </p:nvGrpSpPr>
      <p:grpSpPr>
        <a:xfrm>
          <a:off x="0" y="0"/>
          <a:ext cx="0" cy="0"/>
          <a:chOff x="0" y="0"/>
          <a:chExt cx="0" cy="0"/>
        </a:xfrm>
      </p:grpSpPr>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r="3711" b="1235"/>
          <a:stretch/>
        </p:blipFill>
        <p:spPr>
          <a:xfrm>
            <a:off x="1" y="1"/>
            <a:ext cx="9144000" cy="6858000"/>
          </a:xfrm>
          <a:prstGeom prst="rect">
            <a:avLst/>
          </a:prstGeom>
        </p:spPr>
      </p:pic>
      <p:sp>
        <p:nvSpPr>
          <p:cNvPr id="3" name="スライド番号プレースホルダー 2"/>
          <p:cNvSpPr>
            <a:spLocks noGrp="1"/>
          </p:cNvSpPr>
          <p:nvPr>
            <p:ph type="sldNum" sz="quarter" idx="10"/>
          </p:nvPr>
        </p:nvSpPr>
        <p:spPr/>
        <p:txBody>
          <a:bodyPr/>
          <a:lstStyle/>
          <a:p>
            <a:fld id="{78AE49ED-73EF-499C-8307-28EB0E7CF529}" type="slidenum">
              <a:rPr lang="ja-JP" altLang="en-US" smtClean="0"/>
              <a:pPr/>
              <a:t>‹#›</a:t>
            </a:fld>
            <a:endParaRPr lang="ja-JP" altLang="en-US" dirty="0"/>
          </a:p>
        </p:txBody>
      </p:sp>
      <p:sp>
        <p:nvSpPr>
          <p:cNvPr id="4" name="フッター プレースホルダー 3"/>
          <p:cNvSpPr>
            <a:spLocks noGrp="1"/>
          </p:cNvSpPr>
          <p:nvPr>
            <p:ph type="ftr" sz="quarter" idx="11"/>
          </p:nvPr>
        </p:nvSpPr>
        <p:spPr/>
        <p:txBody>
          <a:bodyPr/>
          <a:lstStyle/>
          <a:p>
            <a:r>
              <a:rPr lang="en-US" altLang="ja-JP" dirty="0"/>
              <a:t>©  SuperStream Inc. All rights reserved.</a:t>
            </a:r>
            <a:endParaRPr lang="ja-JP" altLang="en-US" dirty="0"/>
          </a:p>
        </p:txBody>
      </p:sp>
      <p:sp>
        <p:nvSpPr>
          <p:cNvPr id="27" name="タイトル 1"/>
          <p:cNvSpPr>
            <a:spLocks noGrp="1"/>
          </p:cNvSpPr>
          <p:nvPr>
            <p:ph type="title"/>
          </p:nvPr>
        </p:nvSpPr>
        <p:spPr>
          <a:xfrm>
            <a:off x="359532" y="2160001"/>
            <a:ext cx="5328592" cy="1899084"/>
          </a:xfrm>
          <a:prstGeom prst="rect">
            <a:avLst/>
          </a:prstGeom>
        </p:spPr>
        <p:txBody>
          <a:bodyPr lIns="0" tIns="0" rIns="0" bIns="0" anchor="ctr" anchorCtr="0"/>
          <a:lstStyle>
            <a:lvl1pPr algn="l">
              <a:lnSpc>
                <a:spcPts val="3300"/>
              </a:lnSpc>
              <a:defRPr sz="2300" b="1">
                <a:solidFill>
                  <a:schemeClr val="tx2"/>
                </a:solidFill>
              </a:defRPr>
            </a:lvl1pPr>
          </a:lstStyle>
          <a:p>
            <a:r>
              <a:rPr kumimoji="1" lang="ja-JP" altLang="en-US" dirty="0"/>
              <a:t>マスター タイトルの書式設定</a:t>
            </a:r>
          </a:p>
        </p:txBody>
      </p:sp>
      <p:grpSp>
        <p:nvGrpSpPr>
          <p:cNvPr id="28" name="グループ化 27"/>
          <p:cNvGrpSpPr>
            <a:grpSpLocks noChangeAspect="1"/>
          </p:cNvGrpSpPr>
          <p:nvPr userDrawn="1"/>
        </p:nvGrpSpPr>
        <p:grpSpPr>
          <a:xfrm>
            <a:off x="7092000" y="231490"/>
            <a:ext cx="1620000" cy="356723"/>
            <a:chOff x="1154113" y="3752850"/>
            <a:chExt cx="5580063" cy="1228726"/>
          </a:xfrm>
        </p:grpSpPr>
        <p:sp>
          <p:nvSpPr>
            <p:cNvPr id="29"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0"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1"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2"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3"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4"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5"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6"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7"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8"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9"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0"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1"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2"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3"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spTree>
    <p:extLst>
      <p:ext uri="{BB962C8B-B14F-4D97-AF65-F5344CB8AC3E}">
        <p14:creationId xmlns:p14="http://schemas.microsoft.com/office/powerpoint/2010/main" val="849866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使用不可）General">
    <p:spTree>
      <p:nvGrpSpPr>
        <p:cNvPr id="1" name=""/>
        <p:cNvGrpSpPr/>
        <p:nvPr/>
      </p:nvGrpSpPr>
      <p:grpSpPr>
        <a:xfrm>
          <a:off x="0" y="0"/>
          <a:ext cx="0" cy="0"/>
          <a:chOff x="0" y="0"/>
          <a:chExt cx="0" cy="0"/>
        </a:xfrm>
      </p:grpSpPr>
      <p:pic>
        <p:nvPicPr>
          <p:cNvPr id="4" name="図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 r="809" b="1"/>
          <a:stretch/>
        </p:blipFill>
        <p:spPr>
          <a:xfrm>
            <a:off x="1" y="-1"/>
            <a:ext cx="9143999" cy="6858001"/>
          </a:xfrm>
          <a:prstGeom prst="rect">
            <a:avLst/>
          </a:prstGeom>
        </p:spPr>
      </p:pic>
      <p:sp>
        <p:nvSpPr>
          <p:cNvPr id="6" name="スライド番号プレースホルダー 5"/>
          <p:cNvSpPr>
            <a:spLocks noGrp="1"/>
          </p:cNvSpPr>
          <p:nvPr>
            <p:ph type="sldNum" sz="quarter" idx="12"/>
          </p:nvPr>
        </p:nvSpPr>
        <p:spPr>
          <a:xfrm>
            <a:off x="8424000" y="6480000"/>
            <a:ext cx="360000" cy="180000"/>
          </a:xfrm>
        </p:spPr>
        <p:txBody>
          <a:bodyPr/>
          <a:lstStyle/>
          <a:p>
            <a:fld id="{78AE49ED-73EF-499C-8307-28EB0E7CF529}" type="slidenum">
              <a:rPr kumimoji="1" lang="ja-JP" altLang="en-US" smtClean="0"/>
              <a:t>‹#›</a:t>
            </a:fld>
            <a:endParaRPr kumimoji="1" lang="ja-JP" altLang="en-US" dirty="0"/>
          </a:p>
        </p:txBody>
      </p:sp>
      <p:sp>
        <p:nvSpPr>
          <p:cNvPr id="14" name="テキスト プレースホルダー 13"/>
          <p:cNvSpPr>
            <a:spLocks noGrp="1"/>
          </p:cNvSpPr>
          <p:nvPr>
            <p:ph type="body" sz="quarter" idx="14"/>
          </p:nvPr>
        </p:nvSpPr>
        <p:spPr>
          <a:xfrm>
            <a:off x="360000" y="1152000"/>
            <a:ext cx="8424000" cy="5148000"/>
          </a:xfrm>
          <a:prstGeom prst="rect">
            <a:avLst/>
          </a:prstGeom>
        </p:spPr>
        <p:txBody>
          <a:bodyPr lIns="0" tIns="0" rIns="0" bIns="0"/>
          <a:lstStyle>
            <a:lvl1pPr marL="0" indent="0">
              <a:lnSpc>
                <a:spcPts val="1700"/>
              </a:lnSpc>
              <a:spcBef>
                <a:spcPts val="0"/>
              </a:spcBef>
              <a:buNone/>
              <a:defRPr sz="1200">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dirty="0"/>
              <a:t>マスター テキストの書式設定</a:t>
            </a:r>
            <a:endParaRPr kumimoji="1" lang="en-US" altLang="ja-JP" dirty="0"/>
          </a:p>
        </p:txBody>
      </p:sp>
      <p:sp>
        <p:nvSpPr>
          <p:cNvPr id="2" name="タイトル 1"/>
          <p:cNvSpPr>
            <a:spLocks noGrp="1"/>
          </p:cNvSpPr>
          <p:nvPr>
            <p:ph type="title"/>
          </p:nvPr>
        </p:nvSpPr>
        <p:spPr>
          <a:xfrm>
            <a:off x="360000" y="116633"/>
            <a:ext cx="6336236" cy="720000"/>
          </a:xfrm>
          <a:prstGeom prst="rect">
            <a:avLst/>
          </a:prstGeom>
        </p:spPr>
        <p:txBody>
          <a:bodyPr lIns="0" tIns="0" rIns="0" bIns="0" anchor="b" anchorCtr="0"/>
          <a:lstStyle>
            <a:lvl1pPr algn="l">
              <a:lnSpc>
                <a:spcPts val="2100"/>
              </a:lnSpc>
              <a:defRPr sz="1700" b="1">
                <a:solidFill>
                  <a:schemeClr val="bg1"/>
                </a:solidFill>
              </a:defRPr>
            </a:lvl1pPr>
          </a:lstStyle>
          <a:p>
            <a:r>
              <a:rPr kumimoji="1" lang="ja-JP" altLang="en-US" dirty="0"/>
              <a:t>マスター タイトルの書式設定</a:t>
            </a:r>
          </a:p>
        </p:txBody>
      </p:sp>
      <p:sp>
        <p:nvSpPr>
          <p:cNvPr id="8" name="フッター プレースホルダー 1"/>
          <p:cNvSpPr>
            <a:spLocks noGrp="1"/>
          </p:cNvSpPr>
          <p:nvPr>
            <p:ph type="ftr" sz="quarter" idx="3"/>
          </p:nvPr>
        </p:nvSpPr>
        <p:spPr>
          <a:xfrm>
            <a:off x="360000" y="6444000"/>
            <a:ext cx="216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dirty="0"/>
              <a:t>©  SuperStream Inc. All rights reserved.</a:t>
            </a:r>
            <a:endParaRPr lang="ja-JP" altLang="en-US" dirty="0"/>
          </a:p>
        </p:txBody>
      </p:sp>
      <p:grpSp>
        <p:nvGrpSpPr>
          <p:cNvPr id="30" name="グループ化 29"/>
          <p:cNvGrpSpPr>
            <a:grpSpLocks noChangeAspect="1"/>
          </p:cNvGrpSpPr>
          <p:nvPr userDrawn="1"/>
        </p:nvGrpSpPr>
        <p:grpSpPr>
          <a:xfrm>
            <a:off x="7812360" y="742913"/>
            <a:ext cx="1080000" cy="237815"/>
            <a:chOff x="1154113" y="0"/>
            <a:chExt cx="5580063" cy="1228726"/>
          </a:xfrm>
        </p:grpSpPr>
        <p:sp>
          <p:nvSpPr>
            <p:cNvPr id="31" name="Freeform 7"/>
            <p:cNvSpPr>
              <a:spLocks/>
            </p:cNvSpPr>
            <p:nvPr/>
          </p:nvSpPr>
          <p:spPr bwMode="auto">
            <a:xfrm>
              <a:off x="1704976" y="0"/>
              <a:ext cx="171450" cy="173038"/>
            </a:xfrm>
            <a:custGeom>
              <a:avLst/>
              <a:gdLst>
                <a:gd name="T0" fmla="*/ 108 w 217"/>
                <a:gd name="T1" fmla="*/ 217 h 217"/>
                <a:gd name="T2" fmla="*/ 130 w 217"/>
                <a:gd name="T3" fmla="*/ 215 h 217"/>
                <a:gd name="T4" fmla="*/ 150 w 217"/>
                <a:gd name="T5" fmla="*/ 208 h 217"/>
                <a:gd name="T6" fmla="*/ 169 w 217"/>
                <a:gd name="T7" fmla="*/ 198 h 217"/>
                <a:gd name="T8" fmla="*/ 185 w 217"/>
                <a:gd name="T9" fmla="*/ 185 h 217"/>
                <a:gd name="T10" fmla="*/ 199 w 217"/>
                <a:gd name="T11" fmla="*/ 169 h 217"/>
                <a:gd name="T12" fmla="*/ 209 w 217"/>
                <a:gd name="T13" fmla="*/ 150 h 217"/>
                <a:gd name="T14" fmla="*/ 215 w 217"/>
                <a:gd name="T15" fmla="*/ 130 h 217"/>
                <a:gd name="T16" fmla="*/ 217 w 217"/>
                <a:gd name="T17" fmla="*/ 108 h 217"/>
                <a:gd name="T18" fmla="*/ 216 w 217"/>
                <a:gd name="T19" fmla="*/ 97 h 217"/>
                <a:gd name="T20" fmla="*/ 212 w 217"/>
                <a:gd name="T21" fmla="*/ 76 h 217"/>
                <a:gd name="T22" fmla="*/ 204 w 217"/>
                <a:gd name="T23" fmla="*/ 57 h 217"/>
                <a:gd name="T24" fmla="*/ 193 w 217"/>
                <a:gd name="T25" fmla="*/ 40 h 217"/>
                <a:gd name="T26" fmla="*/ 178 w 217"/>
                <a:gd name="T27" fmla="*/ 25 h 217"/>
                <a:gd name="T28" fmla="*/ 160 w 217"/>
                <a:gd name="T29" fmla="*/ 12 h 217"/>
                <a:gd name="T30" fmla="*/ 140 w 217"/>
                <a:gd name="T31" fmla="*/ 5 h 217"/>
                <a:gd name="T32" fmla="*/ 119 w 217"/>
                <a:gd name="T33" fmla="*/ 0 h 217"/>
                <a:gd name="T34" fmla="*/ 108 w 217"/>
                <a:gd name="T35" fmla="*/ 0 h 217"/>
                <a:gd name="T36" fmla="*/ 86 w 217"/>
                <a:gd name="T37" fmla="*/ 2 h 217"/>
                <a:gd name="T38" fmla="*/ 66 w 217"/>
                <a:gd name="T39" fmla="*/ 9 h 217"/>
                <a:gd name="T40" fmla="*/ 47 w 217"/>
                <a:gd name="T41" fmla="*/ 19 h 217"/>
                <a:gd name="T42" fmla="*/ 31 w 217"/>
                <a:gd name="T43" fmla="*/ 31 h 217"/>
                <a:gd name="T44" fmla="*/ 19 w 217"/>
                <a:gd name="T45" fmla="*/ 47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8"/>
                  </a:lnTo>
                  <a:lnTo>
                    <a:pt x="160" y="203"/>
                  </a:lnTo>
                  <a:lnTo>
                    <a:pt x="169" y="198"/>
                  </a:lnTo>
                  <a:lnTo>
                    <a:pt x="178" y="192"/>
                  </a:lnTo>
                  <a:lnTo>
                    <a:pt x="185" y="185"/>
                  </a:lnTo>
                  <a:lnTo>
                    <a:pt x="193" y="177"/>
                  </a:lnTo>
                  <a:lnTo>
                    <a:pt x="199" y="169"/>
                  </a:lnTo>
                  <a:lnTo>
                    <a:pt x="204" y="160"/>
                  </a:lnTo>
                  <a:lnTo>
                    <a:pt x="209" y="150"/>
                  </a:lnTo>
                  <a:lnTo>
                    <a:pt x="212" y="140"/>
                  </a:lnTo>
                  <a:lnTo>
                    <a:pt x="215" y="130"/>
                  </a:lnTo>
                  <a:lnTo>
                    <a:pt x="216" y="119"/>
                  </a:lnTo>
                  <a:lnTo>
                    <a:pt x="217" y="108"/>
                  </a:lnTo>
                  <a:lnTo>
                    <a:pt x="217" y="108"/>
                  </a:lnTo>
                  <a:lnTo>
                    <a:pt x="216" y="97"/>
                  </a:lnTo>
                  <a:lnTo>
                    <a:pt x="215" y="87"/>
                  </a:lnTo>
                  <a:lnTo>
                    <a:pt x="212" y="76"/>
                  </a:lnTo>
                  <a:lnTo>
                    <a:pt x="209" y="66"/>
                  </a:lnTo>
                  <a:lnTo>
                    <a:pt x="204" y="57"/>
                  </a:lnTo>
                  <a:lnTo>
                    <a:pt x="199" y="47"/>
                  </a:lnTo>
                  <a:lnTo>
                    <a:pt x="193" y="40"/>
                  </a:lnTo>
                  <a:lnTo>
                    <a:pt x="185" y="31"/>
                  </a:lnTo>
                  <a:lnTo>
                    <a:pt x="178" y="25"/>
                  </a:lnTo>
                  <a:lnTo>
                    <a:pt x="169" y="19"/>
                  </a:lnTo>
                  <a:lnTo>
                    <a:pt x="160" y="12"/>
                  </a:lnTo>
                  <a:lnTo>
                    <a:pt x="150" y="9"/>
                  </a:lnTo>
                  <a:lnTo>
                    <a:pt x="140" y="5"/>
                  </a:lnTo>
                  <a:lnTo>
                    <a:pt x="130" y="2"/>
                  </a:lnTo>
                  <a:lnTo>
                    <a:pt x="119" y="0"/>
                  </a:lnTo>
                  <a:lnTo>
                    <a:pt x="108" y="0"/>
                  </a:lnTo>
                  <a:lnTo>
                    <a:pt x="108" y="0"/>
                  </a:lnTo>
                  <a:lnTo>
                    <a:pt x="97" y="0"/>
                  </a:lnTo>
                  <a:lnTo>
                    <a:pt x="86" y="2"/>
                  </a:lnTo>
                  <a:lnTo>
                    <a:pt x="76" y="5"/>
                  </a:lnTo>
                  <a:lnTo>
                    <a:pt x="66" y="9"/>
                  </a:lnTo>
                  <a:lnTo>
                    <a:pt x="56" y="12"/>
                  </a:lnTo>
                  <a:lnTo>
                    <a:pt x="47" y="19"/>
                  </a:lnTo>
                  <a:lnTo>
                    <a:pt x="39" y="25"/>
                  </a:lnTo>
                  <a:lnTo>
                    <a:pt x="31" y="31"/>
                  </a:lnTo>
                  <a:lnTo>
                    <a:pt x="25" y="40"/>
                  </a:lnTo>
                  <a:lnTo>
                    <a:pt x="19" y="47"/>
                  </a:lnTo>
                  <a:lnTo>
                    <a:pt x="13" y="57"/>
                  </a:lnTo>
                  <a:lnTo>
                    <a:pt x="8" y="66"/>
                  </a:lnTo>
                  <a:lnTo>
                    <a:pt x="5" y="76"/>
                  </a:lnTo>
                  <a:lnTo>
                    <a:pt x="2" y="87"/>
                  </a:lnTo>
                  <a:lnTo>
                    <a:pt x="0" y="97"/>
                  </a:lnTo>
                  <a:lnTo>
                    <a:pt x="0" y="108"/>
                  </a:lnTo>
                  <a:lnTo>
                    <a:pt x="0" y="108"/>
                  </a:lnTo>
                  <a:lnTo>
                    <a:pt x="0" y="119"/>
                  </a:lnTo>
                  <a:lnTo>
                    <a:pt x="2" y="130"/>
                  </a:lnTo>
                  <a:lnTo>
                    <a:pt x="5" y="140"/>
                  </a:lnTo>
                  <a:lnTo>
                    <a:pt x="8" y="150"/>
                  </a:lnTo>
                  <a:lnTo>
                    <a:pt x="13" y="160"/>
                  </a:lnTo>
                  <a:lnTo>
                    <a:pt x="19" y="169"/>
                  </a:lnTo>
                  <a:lnTo>
                    <a:pt x="25" y="177"/>
                  </a:lnTo>
                  <a:lnTo>
                    <a:pt x="31" y="185"/>
                  </a:lnTo>
                  <a:lnTo>
                    <a:pt x="39" y="192"/>
                  </a:lnTo>
                  <a:lnTo>
                    <a:pt x="47" y="198"/>
                  </a:lnTo>
                  <a:lnTo>
                    <a:pt x="56" y="203"/>
                  </a:lnTo>
                  <a:lnTo>
                    <a:pt x="66" y="208"/>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2" name="Freeform 8"/>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3" name="Freeform 9"/>
            <p:cNvSpPr>
              <a:spLocks/>
            </p:cNvSpPr>
            <p:nvPr/>
          </p:nvSpPr>
          <p:spPr bwMode="auto">
            <a:xfrm>
              <a:off x="1154113" y="260350"/>
              <a:ext cx="1084263" cy="909638"/>
            </a:xfrm>
            <a:custGeom>
              <a:avLst/>
              <a:gdLst>
                <a:gd name="T0" fmla="*/ 1236 w 1367"/>
                <a:gd name="T1" fmla="*/ 662 h 1146"/>
                <a:gd name="T2" fmla="*/ 1124 w 1367"/>
                <a:gd name="T3" fmla="*/ 814 h 1146"/>
                <a:gd name="T4" fmla="*/ 966 w 1367"/>
                <a:gd name="T5" fmla="*/ 921 h 1146"/>
                <a:gd name="T6" fmla="*/ 776 w 1367"/>
                <a:gd name="T7" fmla="*/ 969 h 1146"/>
                <a:gd name="T8" fmla="*/ 623 w 1367"/>
                <a:gd name="T9" fmla="*/ 959 h 1146"/>
                <a:gd name="T10" fmla="*/ 453 w 1367"/>
                <a:gd name="T11" fmla="*/ 893 h 1146"/>
                <a:gd name="T12" fmla="*/ 315 w 1367"/>
                <a:gd name="T13" fmla="*/ 778 h 1146"/>
                <a:gd name="T14" fmla="*/ 267 w 1367"/>
                <a:gd name="T15" fmla="*/ 691 h 1146"/>
                <a:gd name="T16" fmla="*/ 344 w 1367"/>
                <a:gd name="T17" fmla="*/ 688 h 1146"/>
                <a:gd name="T18" fmla="*/ 439 w 1367"/>
                <a:gd name="T19" fmla="*/ 662 h 1146"/>
                <a:gd name="T20" fmla="*/ 526 w 1367"/>
                <a:gd name="T21" fmla="*/ 612 h 1146"/>
                <a:gd name="T22" fmla="*/ 587 w 1367"/>
                <a:gd name="T23" fmla="*/ 557 h 1146"/>
                <a:gd name="T24" fmla="*/ 644 w 1367"/>
                <a:gd name="T25" fmla="*/ 475 h 1146"/>
                <a:gd name="T26" fmla="*/ 680 w 1367"/>
                <a:gd name="T27" fmla="*/ 382 h 1146"/>
                <a:gd name="T28" fmla="*/ 692 w 1367"/>
                <a:gd name="T29" fmla="*/ 283 h 1146"/>
                <a:gd name="T30" fmla="*/ 701 w 1367"/>
                <a:gd name="T31" fmla="*/ 241 h 1146"/>
                <a:gd name="T32" fmla="*/ 732 w 1367"/>
                <a:gd name="T33" fmla="*/ 200 h 1146"/>
                <a:gd name="T34" fmla="*/ 778 w 1367"/>
                <a:gd name="T35" fmla="*/ 178 h 1146"/>
                <a:gd name="T36" fmla="*/ 821 w 1367"/>
                <a:gd name="T37" fmla="*/ 178 h 1146"/>
                <a:gd name="T38" fmla="*/ 868 w 1367"/>
                <a:gd name="T39" fmla="*/ 200 h 1146"/>
                <a:gd name="T40" fmla="*/ 898 w 1367"/>
                <a:gd name="T41" fmla="*/ 241 h 1146"/>
                <a:gd name="T42" fmla="*/ 907 w 1367"/>
                <a:gd name="T43" fmla="*/ 410 h 1146"/>
                <a:gd name="T44" fmla="*/ 1054 w 1367"/>
                <a:gd name="T45" fmla="*/ 160 h 1146"/>
                <a:gd name="T46" fmla="*/ 997 w 1367"/>
                <a:gd name="T47" fmla="*/ 81 h 1146"/>
                <a:gd name="T48" fmla="*/ 918 w 1367"/>
                <a:gd name="T49" fmla="*/ 25 h 1146"/>
                <a:gd name="T50" fmla="*/ 820 w 1367"/>
                <a:gd name="T51" fmla="*/ 0 h 1146"/>
                <a:gd name="T52" fmla="*/ 716 w 1367"/>
                <a:gd name="T53" fmla="*/ 13 h 1146"/>
                <a:gd name="T54" fmla="*/ 599 w 1367"/>
                <a:gd name="T55" fmla="*/ 82 h 1146"/>
                <a:gd name="T56" fmla="*/ 530 w 1367"/>
                <a:gd name="T57" fmla="*/ 199 h 1146"/>
                <a:gd name="T58" fmla="*/ 515 w 1367"/>
                <a:gd name="T59" fmla="*/ 307 h 1146"/>
                <a:gd name="T60" fmla="*/ 477 w 1367"/>
                <a:gd name="T61" fmla="*/ 412 h 1146"/>
                <a:gd name="T62" fmla="*/ 412 w 1367"/>
                <a:gd name="T63" fmla="*/ 478 h 1146"/>
                <a:gd name="T64" fmla="*/ 306 w 1367"/>
                <a:gd name="T65" fmla="*/ 515 h 1146"/>
                <a:gd name="T66" fmla="*/ 251 w 1367"/>
                <a:gd name="T67" fmla="*/ 511 h 1146"/>
                <a:gd name="T68" fmla="*/ 207 w 1367"/>
                <a:gd name="T69" fmla="*/ 485 h 1146"/>
                <a:gd name="T70" fmla="*/ 180 w 1367"/>
                <a:gd name="T71" fmla="*/ 441 h 1146"/>
                <a:gd name="T72" fmla="*/ 176 w 1367"/>
                <a:gd name="T73" fmla="*/ 406 h 1146"/>
                <a:gd name="T74" fmla="*/ 14 w 1367"/>
                <a:gd name="T75" fmla="*/ 293 h 1146"/>
                <a:gd name="T76" fmla="*/ 0 w 1367"/>
                <a:gd name="T77" fmla="*/ 410 h 1146"/>
                <a:gd name="T78" fmla="*/ 15 w 1367"/>
                <a:gd name="T79" fmla="*/ 557 h 1146"/>
                <a:gd name="T80" fmla="*/ 72 w 1367"/>
                <a:gd name="T81" fmla="*/ 729 h 1146"/>
                <a:gd name="T82" fmla="*/ 169 w 1367"/>
                <a:gd name="T83" fmla="*/ 877 h 1146"/>
                <a:gd name="T84" fmla="*/ 296 w 1367"/>
                <a:gd name="T85" fmla="*/ 999 h 1146"/>
                <a:gd name="T86" fmla="*/ 450 w 1367"/>
                <a:gd name="T87" fmla="*/ 1088 h 1146"/>
                <a:gd name="T88" fmla="*/ 624 w 1367"/>
                <a:gd name="T89" fmla="*/ 1138 h 1146"/>
                <a:gd name="T90" fmla="*/ 761 w 1367"/>
                <a:gd name="T91" fmla="*/ 1145 h 1146"/>
                <a:gd name="T92" fmla="*/ 882 w 1367"/>
                <a:gd name="T93" fmla="*/ 1132 h 1146"/>
                <a:gd name="T94" fmla="*/ 997 w 1367"/>
                <a:gd name="T95" fmla="*/ 1098 h 1146"/>
                <a:gd name="T96" fmla="*/ 1103 w 1367"/>
                <a:gd name="T97" fmla="*/ 1049 h 1146"/>
                <a:gd name="T98" fmla="*/ 1282 w 1367"/>
                <a:gd name="T99" fmla="*/ 902 h 1146"/>
                <a:gd name="T100" fmla="*/ 1367 w 1367"/>
                <a:gd name="T101" fmla="*/ 789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7" h="1146">
                  <a:moveTo>
                    <a:pt x="1367" y="789"/>
                  </a:moveTo>
                  <a:lnTo>
                    <a:pt x="1238" y="660"/>
                  </a:lnTo>
                  <a:lnTo>
                    <a:pt x="1238" y="660"/>
                  </a:lnTo>
                  <a:lnTo>
                    <a:pt x="1236" y="662"/>
                  </a:lnTo>
                  <a:lnTo>
                    <a:pt x="1236" y="662"/>
                  </a:lnTo>
                  <a:lnTo>
                    <a:pt x="1218" y="695"/>
                  </a:lnTo>
                  <a:lnTo>
                    <a:pt x="1197" y="727"/>
                  </a:lnTo>
                  <a:lnTo>
                    <a:pt x="1174" y="758"/>
                  </a:lnTo>
                  <a:lnTo>
                    <a:pt x="1150" y="787"/>
                  </a:lnTo>
                  <a:lnTo>
                    <a:pt x="1124" y="814"/>
                  </a:lnTo>
                  <a:lnTo>
                    <a:pt x="1095" y="840"/>
                  </a:lnTo>
                  <a:lnTo>
                    <a:pt x="1065" y="862"/>
                  </a:lnTo>
                  <a:lnTo>
                    <a:pt x="1033" y="885"/>
                  </a:lnTo>
                  <a:lnTo>
                    <a:pt x="1001" y="903"/>
                  </a:lnTo>
                  <a:lnTo>
                    <a:pt x="966" y="921"/>
                  </a:lnTo>
                  <a:lnTo>
                    <a:pt x="930" y="936"/>
                  </a:lnTo>
                  <a:lnTo>
                    <a:pt x="894" y="948"/>
                  </a:lnTo>
                  <a:lnTo>
                    <a:pt x="856" y="958"/>
                  </a:lnTo>
                  <a:lnTo>
                    <a:pt x="817" y="964"/>
                  </a:lnTo>
                  <a:lnTo>
                    <a:pt x="776" y="969"/>
                  </a:lnTo>
                  <a:lnTo>
                    <a:pt x="737" y="970"/>
                  </a:lnTo>
                  <a:lnTo>
                    <a:pt x="737" y="970"/>
                  </a:lnTo>
                  <a:lnTo>
                    <a:pt x="698" y="969"/>
                  </a:lnTo>
                  <a:lnTo>
                    <a:pt x="660" y="965"/>
                  </a:lnTo>
                  <a:lnTo>
                    <a:pt x="623" y="959"/>
                  </a:lnTo>
                  <a:lnTo>
                    <a:pt x="587" y="951"/>
                  </a:lnTo>
                  <a:lnTo>
                    <a:pt x="552" y="939"/>
                  </a:lnTo>
                  <a:lnTo>
                    <a:pt x="517" y="926"/>
                  </a:lnTo>
                  <a:lnTo>
                    <a:pt x="485" y="911"/>
                  </a:lnTo>
                  <a:lnTo>
                    <a:pt x="453" y="893"/>
                  </a:lnTo>
                  <a:lnTo>
                    <a:pt x="422" y="874"/>
                  </a:lnTo>
                  <a:lnTo>
                    <a:pt x="393" y="853"/>
                  </a:lnTo>
                  <a:lnTo>
                    <a:pt x="365" y="829"/>
                  </a:lnTo>
                  <a:lnTo>
                    <a:pt x="339" y="804"/>
                  </a:lnTo>
                  <a:lnTo>
                    <a:pt x="315" y="778"/>
                  </a:lnTo>
                  <a:lnTo>
                    <a:pt x="291" y="751"/>
                  </a:lnTo>
                  <a:lnTo>
                    <a:pt x="270" y="721"/>
                  </a:lnTo>
                  <a:lnTo>
                    <a:pt x="252" y="690"/>
                  </a:lnTo>
                  <a:lnTo>
                    <a:pt x="252" y="690"/>
                  </a:lnTo>
                  <a:lnTo>
                    <a:pt x="267" y="691"/>
                  </a:lnTo>
                  <a:lnTo>
                    <a:pt x="283" y="693"/>
                  </a:lnTo>
                  <a:lnTo>
                    <a:pt x="283" y="693"/>
                  </a:lnTo>
                  <a:lnTo>
                    <a:pt x="303" y="691"/>
                  </a:lnTo>
                  <a:lnTo>
                    <a:pt x="324" y="690"/>
                  </a:lnTo>
                  <a:lnTo>
                    <a:pt x="344" y="688"/>
                  </a:lnTo>
                  <a:lnTo>
                    <a:pt x="363" y="685"/>
                  </a:lnTo>
                  <a:lnTo>
                    <a:pt x="383" y="680"/>
                  </a:lnTo>
                  <a:lnTo>
                    <a:pt x="402" y="675"/>
                  </a:lnTo>
                  <a:lnTo>
                    <a:pt x="420" y="669"/>
                  </a:lnTo>
                  <a:lnTo>
                    <a:pt x="439" y="662"/>
                  </a:lnTo>
                  <a:lnTo>
                    <a:pt x="458" y="653"/>
                  </a:lnTo>
                  <a:lnTo>
                    <a:pt x="475" y="644"/>
                  </a:lnTo>
                  <a:lnTo>
                    <a:pt x="492" y="634"/>
                  </a:lnTo>
                  <a:lnTo>
                    <a:pt x="510" y="624"/>
                  </a:lnTo>
                  <a:lnTo>
                    <a:pt x="526" y="612"/>
                  </a:lnTo>
                  <a:lnTo>
                    <a:pt x="542" y="600"/>
                  </a:lnTo>
                  <a:lnTo>
                    <a:pt x="557" y="587"/>
                  </a:lnTo>
                  <a:lnTo>
                    <a:pt x="572" y="572"/>
                  </a:lnTo>
                  <a:lnTo>
                    <a:pt x="572" y="572"/>
                  </a:lnTo>
                  <a:lnTo>
                    <a:pt x="587" y="557"/>
                  </a:lnTo>
                  <a:lnTo>
                    <a:pt x="599" y="542"/>
                  </a:lnTo>
                  <a:lnTo>
                    <a:pt x="611" y="526"/>
                  </a:lnTo>
                  <a:lnTo>
                    <a:pt x="624" y="510"/>
                  </a:lnTo>
                  <a:lnTo>
                    <a:pt x="634" y="493"/>
                  </a:lnTo>
                  <a:lnTo>
                    <a:pt x="644" y="475"/>
                  </a:lnTo>
                  <a:lnTo>
                    <a:pt x="654" y="458"/>
                  </a:lnTo>
                  <a:lnTo>
                    <a:pt x="661" y="440"/>
                  </a:lnTo>
                  <a:lnTo>
                    <a:pt x="668" y="421"/>
                  </a:lnTo>
                  <a:lnTo>
                    <a:pt x="675" y="402"/>
                  </a:lnTo>
                  <a:lnTo>
                    <a:pt x="680" y="382"/>
                  </a:lnTo>
                  <a:lnTo>
                    <a:pt x="685" y="364"/>
                  </a:lnTo>
                  <a:lnTo>
                    <a:pt x="687" y="344"/>
                  </a:lnTo>
                  <a:lnTo>
                    <a:pt x="690" y="324"/>
                  </a:lnTo>
                  <a:lnTo>
                    <a:pt x="692" y="303"/>
                  </a:lnTo>
                  <a:lnTo>
                    <a:pt x="692" y="283"/>
                  </a:lnTo>
                  <a:lnTo>
                    <a:pt x="692" y="283"/>
                  </a:lnTo>
                  <a:lnTo>
                    <a:pt x="692" y="272"/>
                  </a:lnTo>
                  <a:lnTo>
                    <a:pt x="695" y="261"/>
                  </a:lnTo>
                  <a:lnTo>
                    <a:pt x="697" y="251"/>
                  </a:lnTo>
                  <a:lnTo>
                    <a:pt x="701" y="241"/>
                  </a:lnTo>
                  <a:lnTo>
                    <a:pt x="704" y="232"/>
                  </a:lnTo>
                  <a:lnTo>
                    <a:pt x="711" y="222"/>
                  </a:lnTo>
                  <a:lnTo>
                    <a:pt x="717" y="215"/>
                  </a:lnTo>
                  <a:lnTo>
                    <a:pt x="723" y="208"/>
                  </a:lnTo>
                  <a:lnTo>
                    <a:pt x="732" y="200"/>
                  </a:lnTo>
                  <a:lnTo>
                    <a:pt x="739" y="194"/>
                  </a:lnTo>
                  <a:lnTo>
                    <a:pt x="748" y="189"/>
                  </a:lnTo>
                  <a:lnTo>
                    <a:pt x="758" y="184"/>
                  </a:lnTo>
                  <a:lnTo>
                    <a:pt x="768" y="180"/>
                  </a:lnTo>
                  <a:lnTo>
                    <a:pt x="778" y="178"/>
                  </a:lnTo>
                  <a:lnTo>
                    <a:pt x="789" y="177"/>
                  </a:lnTo>
                  <a:lnTo>
                    <a:pt x="800" y="175"/>
                  </a:lnTo>
                  <a:lnTo>
                    <a:pt x="800" y="175"/>
                  </a:lnTo>
                  <a:lnTo>
                    <a:pt x="810" y="177"/>
                  </a:lnTo>
                  <a:lnTo>
                    <a:pt x="821" y="178"/>
                  </a:lnTo>
                  <a:lnTo>
                    <a:pt x="831" y="180"/>
                  </a:lnTo>
                  <a:lnTo>
                    <a:pt x="841" y="184"/>
                  </a:lnTo>
                  <a:lnTo>
                    <a:pt x="851" y="189"/>
                  </a:lnTo>
                  <a:lnTo>
                    <a:pt x="859" y="194"/>
                  </a:lnTo>
                  <a:lnTo>
                    <a:pt x="868" y="200"/>
                  </a:lnTo>
                  <a:lnTo>
                    <a:pt x="876" y="208"/>
                  </a:lnTo>
                  <a:lnTo>
                    <a:pt x="882" y="215"/>
                  </a:lnTo>
                  <a:lnTo>
                    <a:pt x="888" y="222"/>
                  </a:lnTo>
                  <a:lnTo>
                    <a:pt x="894" y="232"/>
                  </a:lnTo>
                  <a:lnTo>
                    <a:pt x="898" y="241"/>
                  </a:lnTo>
                  <a:lnTo>
                    <a:pt x="902" y="251"/>
                  </a:lnTo>
                  <a:lnTo>
                    <a:pt x="904" y="261"/>
                  </a:lnTo>
                  <a:lnTo>
                    <a:pt x="907" y="272"/>
                  </a:lnTo>
                  <a:lnTo>
                    <a:pt x="907" y="283"/>
                  </a:lnTo>
                  <a:lnTo>
                    <a:pt x="907" y="410"/>
                  </a:lnTo>
                  <a:lnTo>
                    <a:pt x="1054" y="160"/>
                  </a:lnTo>
                  <a:lnTo>
                    <a:pt x="1054" y="160"/>
                  </a:lnTo>
                  <a:lnTo>
                    <a:pt x="1054" y="160"/>
                  </a:lnTo>
                  <a:lnTo>
                    <a:pt x="1054" y="160"/>
                  </a:lnTo>
                  <a:lnTo>
                    <a:pt x="1054" y="160"/>
                  </a:lnTo>
                  <a:lnTo>
                    <a:pt x="1045" y="143"/>
                  </a:lnTo>
                  <a:lnTo>
                    <a:pt x="1034" y="127"/>
                  </a:lnTo>
                  <a:lnTo>
                    <a:pt x="1023" y="111"/>
                  </a:lnTo>
                  <a:lnTo>
                    <a:pt x="1011" y="96"/>
                  </a:lnTo>
                  <a:lnTo>
                    <a:pt x="997" y="81"/>
                  </a:lnTo>
                  <a:lnTo>
                    <a:pt x="983" y="69"/>
                  </a:lnTo>
                  <a:lnTo>
                    <a:pt x="967" y="56"/>
                  </a:lnTo>
                  <a:lnTo>
                    <a:pt x="951" y="45"/>
                  </a:lnTo>
                  <a:lnTo>
                    <a:pt x="935" y="35"/>
                  </a:lnTo>
                  <a:lnTo>
                    <a:pt x="918" y="25"/>
                  </a:lnTo>
                  <a:lnTo>
                    <a:pt x="899" y="18"/>
                  </a:lnTo>
                  <a:lnTo>
                    <a:pt x="881" y="12"/>
                  </a:lnTo>
                  <a:lnTo>
                    <a:pt x="861" y="7"/>
                  </a:lnTo>
                  <a:lnTo>
                    <a:pt x="841" y="3"/>
                  </a:lnTo>
                  <a:lnTo>
                    <a:pt x="820" y="0"/>
                  </a:lnTo>
                  <a:lnTo>
                    <a:pt x="800" y="0"/>
                  </a:lnTo>
                  <a:lnTo>
                    <a:pt x="800" y="0"/>
                  </a:lnTo>
                  <a:lnTo>
                    <a:pt x="770" y="2"/>
                  </a:lnTo>
                  <a:lnTo>
                    <a:pt x="743" y="5"/>
                  </a:lnTo>
                  <a:lnTo>
                    <a:pt x="716" y="13"/>
                  </a:lnTo>
                  <a:lnTo>
                    <a:pt x="690" y="23"/>
                  </a:lnTo>
                  <a:lnTo>
                    <a:pt x="665" y="34"/>
                  </a:lnTo>
                  <a:lnTo>
                    <a:pt x="641" y="49"/>
                  </a:lnTo>
                  <a:lnTo>
                    <a:pt x="620" y="65"/>
                  </a:lnTo>
                  <a:lnTo>
                    <a:pt x="599" y="82"/>
                  </a:lnTo>
                  <a:lnTo>
                    <a:pt x="582" y="103"/>
                  </a:lnTo>
                  <a:lnTo>
                    <a:pt x="564" y="124"/>
                  </a:lnTo>
                  <a:lnTo>
                    <a:pt x="551" y="148"/>
                  </a:lnTo>
                  <a:lnTo>
                    <a:pt x="538" y="173"/>
                  </a:lnTo>
                  <a:lnTo>
                    <a:pt x="530" y="199"/>
                  </a:lnTo>
                  <a:lnTo>
                    <a:pt x="522" y="226"/>
                  </a:lnTo>
                  <a:lnTo>
                    <a:pt x="518" y="253"/>
                  </a:lnTo>
                  <a:lnTo>
                    <a:pt x="516" y="283"/>
                  </a:lnTo>
                  <a:lnTo>
                    <a:pt x="516" y="283"/>
                  </a:lnTo>
                  <a:lnTo>
                    <a:pt x="515" y="307"/>
                  </a:lnTo>
                  <a:lnTo>
                    <a:pt x="512" y="329"/>
                  </a:lnTo>
                  <a:lnTo>
                    <a:pt x="506" y="351"/>
                  </a:lnTo>
                  <a:lnTo>
                    <a:pt x="499" y="373"/>
                  </a:lnTo>
                  <a:lnTo>
                    <a:pt x="489" y="394"/>
                  </a:lnTo>
                  <a:lnTo>
                    <a:pt x="477" y="412"/>
                  </a:lnTo>
                  <a:lnTo>
                    <a:pt x="464" y="431"/>
                  </a:lnTo>
                  <a:lnTo>
                    <a:pt x="448" y="448"/>
                  </a:lnTo>
                  <a:lnTo>
                    <a:pt x="448" y="448"/>
                  </a:lnTo>
                  <a:lnTo>
                    <a:pt x="430" y="464"/>
                  </a:lnTo>
                  <a:lnTo>
                    <a:pt x="412" y="478"/>
                  </a:lnTo>
                  <a:lnTo>
                    <a:pt x="393" y="489"/>
                  </a:lnTo>
                  <a:lnTo>
                    <a:pt x="372" y="499"/>
                  </a:lnTo>
                  <a:lnTo>
                    <a:pt x="351" y="506"/>
                  </a:lnTo>
                  <a:lnTo>
                    <a:pt x="329" y="513"/>
                  </a:lnTo>
                  <a:lnTo>
                    <a:pt x="306" y="515"/>
                  </a:lnTo>
                  <a:lnTo>
                    <a:pt x="283" y="516"/>
                  </a:lnTo>
                  <a:lnTo>
                    <a:pt x="283" y="516"/>
                  </a:lnTo>
                  <a:lnTo>
                    <a:pt x="272" y="516"/>
                  </a:lnTo>
                  <a:lnTo>
                    <a:pt x="262" y="514"/>
                  </a:lnTo>
                  <a:lnTo>
                    <a:pt x="251" y="511"/>
                  </a:lnTo>
                  <a:lnTo>
                    <a:pt x="241" y="508"/>
                  </a:lnTo>
                  <a:lnTo>
                    <a:pt x="232" y="504"/>
                  </a:lnTo>
                  <a:lnTo>
                    <a:pt x="223" y="498"/>
                  </a:lnTo>
                  <a:lnTo>
                    <a:pt x="215" y="492"/>
                  </a:lnTo>
                  <a:lnTo>
                    <a:pt x="207" y="485"/>
                  </a:lnTo>
                  <a:lnTo>
                    <a:pt x="200" y="478"/>
                  </a:lnTo>
                  <a:lnTo>
                    <a:pt x="193" y="469"/>
                  </a:lnTo>
                  <a:lnTo>
                    <a:pt x="189" y="461"/>
                  </a:lnTo>
                  <a:lnTo>
                    <a:pt x="184" y="451"/>
                  </a:lnTo>
                  <a:lnTo>
                    <a:pt x="180" y="441"/>
                  </a:lnTo>
                  <a:lnTo>
                    <a:pt x="177" y="431"/>
                  </a:lnTo>
                  <a:lnTo>
                    <a:pt x="176" y="420"/>
                  </a:lnTo>
                  <a:lnTo>
                    <a:pt x="175" y="410"/>
                  </a:lnTo>
                  <a:lnTo>
                    <a:pt x="175" y="410"/>
                  </a:lnTo>
                  <a:lnTo>
                    <a:pt x="176" y="406"/>
                  </a:lnTo>
                  <a:lnTo>
                    <a:pt x="24" y="255"/>
                  </a:lnTo>
                  <a:lnTo>
                    <a:pt x="24" y="255"/>
                  </a:lnTo>
                  <a:lnTo>
                    <a:pt x="24" y="257"/>
                  </a:lnTo>
                  <a:lnTo>
                    <a:pt x="24" y="257"/>
                  </a:lnTo>
                  <a:lnTo>
                    <a:pt x="14" y="293"/>
                  </a:lnTo>
                  <a:lnTo>
                    <a:pt x="6" y="332"/>
                  </a:lnTo>
                  <a:lnTo>
                    <a:pt x="4" y="350"/>
                  </a:lnTo>
                  <a:lnTo>
                    <a:pt x="1" y="370"/>
                  </a:lnTo>
                  <a:lnTo>
                    <a:pt x="0" y="390"/>
                  </a:lnTo>
                  <a:lnTo>
                    <a:pt x="0" y="410"/>
                  </a:lnTo>
                  <a:lnTo>
                    <a:pt x="0" y="410"/>
                  </a:lnTo>
                  <a:lnTo>
                    <a:pt x="1" y="447"/>
                  </a:lnTo>
                  <a:lnTo>
                    <a:pt x="4" y="484"/>
                  </a:lnTo>
                  <a:lnTo>
                    <a:pt x="9" y="521"/>
                  </a:lnTo>
                  <a:lnTo>
                    <a:pt x="15" y="557"/>
                  </a:lnTo>
                  <a:lnTo>
                    <a:pt x="22" y="593"/>
                  </a:lnTo>
                  <a:lnTo>
                    <a:pt x="33" y="628"/>
                  </a:lnTo>
                  <a:lnTo>
                    <a:pt x="45" y="663"/>
                  </a:lnTo>
                  <a:lnTo>
                    <a:pt x="58" y="696"/>
                  </a:lnTo>
                  <a:lnTo>
                    <a:pt x="72" y="729"/>
                  </a:lnTo>
                  <a:lnTo>
                    <a:pt x="89" y="760"/>
                  </a:lnTo>
                  <a:lnTo>
                    <a:pt x="107" y="791"/>
                  </a:lnTo>
                  <a:lnTo>
                    <a:pt x="125" y="820"/>
                  </a:lnTo>
                  <a:lnTo>
                    <a:pt x="146" y="850"/>
                  </a:lnTo>
                  <a:lnTo>
                    <a:pt x="169" y="877"/>
                  </a:lnTo>
                  <a:lnTo>
                    <a:pt x="191" y="905"/>
                  </a:lnTo>
                  <a:lnTo>
                    <a:pt x="216" y="929"/>
                  </a:lnTo>
                  <a:lnTo>
                    <a:pt x="242" y="954"/>
                  </a:lnTo>
                  <a:lnTo>
                    <a:pt x="268" y="978"/>
                  </a:lnTo>
                  <a:lnTo>
                    <a:pt x="296" y="999"/>
                  </a:lnTo>
                  <a:lnTo>
                    <a:pt x="325" y="1020"/>
                  </a:lnTo>
                  <a:lnTo>
                    <a:pt x="355" y="1039"/>
                  </a:lnTo>
                  <a:lnTo>
                    <a:pt x="386" y="1057"/>
                  </a:lnTo>
                  <a:lnTo>
                    <a:pt x="417" y="1073"/>
                  </a:lnTo>
                  <a:lnTo>
                    <a:pt x="450" y="1088"/>
                  </a:lnTo>
                  <a:lnTo>
                    <a:pt x="484" y="1101"/>
                  </a:lnTo>
                  <a:lnTo>
                    <a:pt x="517" y="1113"/>
                  </a:lnTo>
                  <a:lnTo>
                    <a:pt x="552" y="1123"/>
                  </a:lnTo>
                  <a:lnTo>
                    <a:pt x="588" y="1130"/>
                  </a:lnTo>
                  <a:lnTo>
                    <a:pt x="624" y="1138"/>
                  </a:lnTo>
                  <a:lnTo>
                    <a:pt x="661" y="1142"/>
                  </a:lnTo>
                  <a:lnTo>
                    <a:pt x="698" y="1145"/>
                  </a:lnTo>
                  <a:lnTo>
                    <a:pt x="737" y="1146"/>
                  </a:lnTo>
                  <a:lnTo>
                    <a:pt x="737" y="1146"/>
                  </a:lnTo>
                  <a:lnTo>
                    <a:pt x="761" y="1145"/>
                  </a:lnTo>
                  <a:lnTo>
                    <a:pt x="786" y="1144"/>
                  </a:lnTo>
                  <a:lnTo>
                    <a:pt x="810" y="1143"/>
                  </a:lnTo>
                  <a:lnTo>
                    <a:pt x="835" y="1139"/>
                  </a:lnTo>
                  <a:lnTo>
                    <a:pt x="858" y="1135"/>
                  </a:lnTo>
                  <a:lnTo>
                    <a:pt x="882" y="1132"/>
                  </a:lnTo>
                  <a:lnTo>
                    <a:pt x="905" y="1127"/>
                  </a:lnTo>
                  <a:lnTo>
                    <a:pt x="929" y="1120"/>
                  </a:lnTo>
                  <a:lnTo>
                    <a:pt x="951" y="1114"/>
                  </a:lnTo>
                  <a:lnTo>
                    <a:pt x="975" y="1107"/>
                  </a:lnTo>
                  <a:lnTo>
                    <a:pt x="997" y="1098"/>
                  </a:lnTo>
                  <a:lnTo>
                    <a:pt x="1018" y="1089"/>
                  </a:lnTo>
                  <a:lnTo>
                    <a:pt x="1041" y="1081"/>
                  </a:lnTo>
                  <a:lnTo>
                    <a:pt x="1062" y="1070"/>
                  </a:lnTo>
                  <a:lnTo>
                    <a:pt x="1081" y="1060"/>
                  </a:lnTo>
                  <a:lnTo>
                    <a:pt x="1103" y="1049"/>
                  </a:lnTo>
                  <a:lnTo>
                    <a:pt x="1142" y="1024"/>
                  </a:lnTo>
                  <a:lnTo>
                    <a:pt x="1179" y="996"/>
                  </a:lnTo>
                  <a:lnTo>
                    <a:pt x="1215" y="968"/>
                  </a:lnTo>
                  <a:lnTo>
                    <a:pt x="1250" y="936"/>
                  </a:lnTo>
                  <a:lnTo>
                    <a:pt x="1282" y="902"/>
                  </a:lnTo>
                  <a:lnTo>
                    <a:pt x="1312" y="867"/>
                  </a:lnTo>
                  <a:lnTo>
                    <a:pt x="1341" y="830"/>
                  </a:lnTo>
                  <a:lnTo>
                    <a:pt x="1365" y="791"/>
                  </a:lnTo>
                  <a:lnTo>
                    <a:pt x="1365" y="791"/>
                  </a:lnTo>
                  <a:lnTo>
                    <a:pt x="1367" y="789"/>
                  </a:lnTo>
                  <a:lnTo>
                    <a:pt x="1367" y="789"/>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4" name="Freeform 10"/>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5" name="Freeform 11"/>
            <p:cNvSpPr>
              <a:spLocks/>
            </p:cNvSpPr>
            <p:nvPr/>
          </p:nvSpPr>
          <p:spPr bwMode="auto">
            <a:xfrm>
              <a:off x="1173163" y="198438"/>
              <a:ext cx="385763" cy="385763"/>
            </a:xfrm>
            <a:custGeom>
              <a:avLst/>
              <a:gdLst>
                <a:gd name="T0" fmla="*/ 0 w 486"/>
                <a:gd name="T1" fmla="*/ 333 h 486"/>
                <a:gd name="T2" fmla="*/ 151 w 486"/>
                <a:gd name="T3" fmla="*/ 486 h 486"/>
                <a:gd name="T4" fmla="*/ 151 w 486"/>
                <a:gd name="T5" fmla="*/ 486 h 486"/>
                <a:gd name="T6" fmla="*/ 152 w 486"/>
                <a:gd name="T7" fmla="*/ 468 h 486"/>
                <a:gd name="T8" fmla="*/ 153 w 486"/>
                <a:gd name="T9" fmla="*/ 451 h 486"/>
                <a:gd name="T10" fmla="*/ 156 w 486"/>
                <a:gd name="T11" fmla="*/ 435 h 486"/>
                <a:gd name="T12" fmla="*/ 158 w 486"/>
                <a:gd name="T13" fmla="*/ 418 h 486"/>
                <a:gd name="T14" fmla="*/ 162 w 486"/>
                <a:gd name="T15" fmla="*/ 401 h 486"/>
                <a:gd name="T16" fmla="*/ 167 w 486"/>
                <a:gd name="T17" fmla="*/ 387 h 486"/>
                <a:gd name="T18" fmla="*/ 172 w 486"/>
                <a:gd name="T19" fmla="*/ 370 h 486"/>
                <a:gd name="T20" fmla="*/ 178 w 486"/>
                <a:gd name="T21" fmla="*/ 356 h 486"/>
                <a:gd name="T22" fmla="*/ 184 w 486"/>
                <a:gd name="T23" fmla="*/ 341 h 486"/>
                <a:gd name="T24" fmla="*/ 192 w 486"/>
                <a:gd name="T25" fmla="*/ 326 h 486"/>
                <a:gd name="T26" fmla="*/ 199 w 486"/>
                <a:gd name="T27" fmla="*/ 312 h 486"/>
                <a:gd name="T28" fmla="*/ 208 w 486"/>
                <a:gd name="T29" fmla="*/ 298 h 486"/>
                <a:gd name="T30" fmla="*/ 218 w 486"/>
                <a:gd name="T31" fmla="*/ 286 h 486"/>
                <a:gd name="T32" fmla="*/ 228 w 486"/>
                <a:gd name="T33" fmla="*/ 274 h 486"/>
                <a:gd name="T34" fmla="*/ 238 w 486"/>
                <a:gd name="T35" fmla="*/ 261 h 486"/>
                <a:gd name="T36" fmla="*/ 249 w 486"/>
                <a:gd name="T37" fmla="*/ 249 h 486"/>
                <a:gd name="T38" fmla="*/ 261 w 486"/>
                <a:gd name="T39" fmla="*/ 238 h 486"/>
                <a:gd name="T40" fmla="*/ 272 w 486"/>
                <a:gd name="T41" fmla="*/ 228 h 486"/>
                <a:gd name="T42" fmla="*/ 286 w 486"/>
                <a:gd name="T43" fmla="*/ 218 h 486"/>
                <a:gd name="T44" fmla="*/ 298 w 486"/>
                <a:gd name="T45" fmla="*/ 209 h 486"/>
                <a:gd name="T46" fmla="*/ 312 w 486"/>
                <a:gd name="T47" fmla="*/ 200 h 486"/>
                <a:gd name="T48" fmla="*/ 326 w 486"/>
                <a:gd name="T49" fmla="*/ 192 h 486"/>
                <a:gd name="T50" fmla="*/ 341 w 486"/>
                <a:gd name="T51" fmla="*/ 184 h 486"/>
                <a:gd name="T52" fmla="*/ 356 w 486"/>
                <a:gd name="T53" fmla="*/ 178 h 486"/>
                <a:gd name="T54" fmla="*/ 370 w 486"/>
                <a:gd name="T55" fmla="*/ 172 h 486"/>
                <a:gd name="T56" fmla="*/ 387 w 486"/>
                <a:gd name="T57" fmla="*/ 167 h 486"/>
                <a:gd name="T58" fmla="*/ 401 w 486"/>
                <a:gd name="T59" fmla="*/ 162 h 486"/>
                <a:gd name="T60" fmla="*/ 418 w 486"/>
                <a:gd name="T61" fmla="*/ 158 h 486"/>
                <a:gd name="T62" fmla="*/ 435 w 486"/>
                <a:gd name="T63" fmla="*/ 156 h 486"/>
                <a:gd name="T64" fmla="*/ 451 w 486"/>
                <a:gd name="T65" fmla="*/ 153 h 486"/>
                <a:gd name="T66" fmla="*/ 468 w 486"/>
                <a:gd name="T67" fmla="*/ 152 h 486"/>
                <a:gd name="T68" fmla="*/ 486 w 486"/>
                <a:gd name="T69" fmla="*/ 151 h 486"/>
                <a:gd name="T70" fmla="*/ 333 w 486"/>
                <a:gd name="T71" fmla="*/ 0 h 486"/>
                <a:gd name="T72" fmla="*/ 333 w 486"/>
                <a:gd name="T73" fmla="*/ 0 h 486"/>
                <a:gd name="T74" fmla="*/ 303 w 486"/>
                <a:gd name="T75" fmla="*/ 9 h 486"/>
                <a:gd name="T76" fmla="*/ 275 w 486"/>
                <a:gd name="T77" fmla="*/ 21 h 486"/>
                <a:gd name="T78" fmla="*/ 248 w 486"/>
                <a:gd name="T79" fmla="*/ 34 h 486"/>
                <a:gd name="T80" fmla="*/ 220 w 486"/>
                <a:gd name="T81" fmla="*/ 50 h 486"/>
                <a:gd name="T82" fmla="*/ 196 w 486"/>
                <a:gd name="T83" fmla="*/ 67 h 486"/>
                <a:gd name="T84" fmla="*/ 171 w 486"/>
                <a:gd name="T85" fmla="*/ 85 h 486"/>
                <a:gd name="T86" fmla="*/ 147 w 486"/>
                <a:gd name="T87" fmla="*/ 105 h 486"/>
                <a:gd name="T88" fmla="*/ 125 w 486"/>
                <a:gd name="T89" fmla="*/ 125 h 486"/>
                <a:gd name="T90" fmla="*/ 105 w 486"/>
                <a:gd name="T91" fmla="*/ 147 h 486"/>
                <a:gd name="T92" fmla="*/ 85 w 486"/>
                <a:gd name="T93" fmla="*/ 171 h 486"/>
                <a:gd name="T94" fmla="*/ 67 w 486"/>
                <a:gd name="T95" fmla="*/ 196 h 486"/>
                <a:gd name="T96" fmla="*/ 50 w 486"/>
                <a:gd name="T97" fmla="*/ 222 h 486"/>
                <a:gd name="T98" fmla="*/ 36 w 486"/>
                <a:gd name="T99" fmla="*/ 248 h 486"/>
                <a:gd name="T100" fmla="*/ 22 w 486"/>
                <a:gd name="T101" fmla="*/ 275 h 486"/>
                <a:gd name="T102" fmla="*/ 9 w 486"/>
                <a:gd name="T103" fmla="*/ 303 h 486"/>
                <a:gd name="T104" fmla="*/ 0 w 486"/>
                <a:gd name="T105" fmla="*/ 333 h 486"/>
                <a:gd name="T106" fmla="*/ 0 w 486"/>
                <a:gd name="T107"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6" h="486">
                  <a:moveTo>
                    <a:pt x="0" y="333"/>
                  </a:moveTo>
                  <a:lnTo>
                    <a:pt x="151" y="486"/>
                  </a:lnTo>
                  <a:lnTo>
                    <a:pt x="151" y="486"/>
                  </a:lnTo>
                  <a:lnTo>
                    <a:pt x="152" y="468"/>
                  </a:lnTo>
                  <a:lnTo>
                    <a:pt x="153" y="451"/>
                  </a:lnTo>
                  <a:lnTo>
                    <a:pt x="156" y="435"/>
                  </a:lnTo>
                  <a:lnTo>
                    <a:pt x="158" y="418"/>
                  </a:lnTo>
                  <a:lnTo>
                    <a:pt x="162" y="401"/>
                  </a:lnTo>
                  <a:lnTo>
                    <a:pt x="167" y="387"/>
                  </a:lnTo>
                  <a:lnTo>
                    <a:pt x="172" y="370"/>
                  </a:lnTo>
                  <a:lnTo>
                    <a:pt x="178" y="356"/>
                  </a:lnTo>
                  <a:lnTo>
                    <a:pt x="184" y="341"/>
                  </a:lnTo>
                  <a:lnTo>
                    <a:pt x="192" y="326"/>
                  </a:lnTo>
                  <a:lnTo>
                    <a:pt x="199" y="312"/>
                  </a:lnTo>
                  <a:lnTo>
                    <a:pt x="208" y="298"/>
                  </a:lnTo>
                  <a:lnTo>
                    <a:pt x="218" y="286"/>
                  </a:lnTo>
                  <a:lnTo>
                    <a:pt x="228" y="274"/>
                  </a:lnTo>
                  <a:lnTo>
                    <a:pt x="238" y="261"/>
                  </a:lnTo>
                  <a:lnTo>
                    <a:pt x="249" y="249"/>
                  </a:lnTo>
                  <a:lnTo>
                    <a:pt x="261" y="238"/>
                  </a:lnTo>
                  <a:lnTo>
                    <a:pt x="272" y="228"/>
                  </a:lnTo>
                  <a:lnTo>
                    <a:pt x="286" y="218"/>
                  </a:lnTo>
                  <a:lnTo>
                    <a:pt x="298" y="209"/>
                  </a:lnTo>
                  <a:lnTo>
                    <a:pt x="312" y="200"/>
                  </a:lnTo>
                  <a:lnTo>
                    <a:pt x="326" y="192"/>
                  </a:lnTo>
                  <a:lnTo>
                    <a:pt x="341" y="184"/>
                  </a:lnTo>
                  <a:lnTo>
                    <a:pt x="356" y="178"/>
                  </a:lnTo>
                  <a:lnTo>
                    <a:pt x="370" y="172"/>
                  </a:lnTo>
                  <a:lnTo>
                    <a:pt x="387" y="167"/>
                  </a:lnTo>
                  <a:lnTo>
                    <a:pt x="401" y="162"/>
                  </a:lnTo>
                  <a:lnTo>
                    <a:pt x="418" y="158"/>
                  </a:lnTo>
                  <a:lnTo>
                    <a:pt x="435" y="156"/>
                  </a:lnTo>
                  <a:lnTo>
                    <a:pt x="451" y="153"/>
                  </a:lnTo>
                  <a:lnTo>
                    <a:pt x="468" y="152"/>
                  </a:lnTo>
                  <a:lnTo>
                    <a:pt x="486" y="151"/>
                  </a:lnTo>
                  <a:lnTo>
                    <a:pt x="333" y="0"/>
                  </a:lnTo>
                  <a:lnTo>
                    <a:pt x="333" y="0"/>
                  </a:lnTo>
                  <a:lnTo>
                    <a:pt x="303" y="9"/>
                  </a:lnTo>
                  <a:lnTo>
                    <a:pt x="275" y="21"/>
                  </a:lnTo>
                  <a:lnTo>
                    <a:pt x="248" y="34"/>
                  </a:lnTo>
                  <a:lnTo>
                    <a:pt x="220" y="50"/>
                  </a:lnTo>
                  <a:lnTo>
                    <a:pt x="196" y="67"/>
                  </a:lnTo>
                  <a:lnTo>
                    <a:pt x="171" y="85"/>
                  </a:lnTo>
                  <a:lnTo>
                    <a:pt x="147" y="105"/>
                  </a:lnTo>
                  <a:lnTo>
                    <a:pt x="125" y="125"/>
                  </a:lnTo>
                  <a:lnTo>
                    <a:pt x="105" y="147"/>
                  </a:lnTo>
                  <a:lnTo>
                    <a:pt x="85" y="171"/>
                  </a:lnTo>
                  <a:lnTo>
                    <a:pt x="67" y="196"/>
                  </a:lnTo>
                  <a:lnTo>
                    <a:pt x="50" y="222"/>
                  </a:lnTo>
                  <a:lnTo>
                    <a:pt x="36" y="248"/>
                  </a:lnTo>
                  <a:lnTo>
                    <a:pt x="22" y="275"/>
                  </a:lnTo>
                  <a:lnTo>
                    <a:pt x="9" y="303"/>
                  </a:lnTo>
                  <a:lnTo>
                    <a:pt x="0" y="333"/>
                  </a:lnTo>
                  <a:lnTo>
                    <a:pt x="0" y="333"/>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6" name="Freeform 12"/>
            <p:cNvSpPr>
              <a:spLocks/>
            </p:cNvSpPr>
            <p:nvPr/>
          </p:nvSpPr>
          <p:spPr bwMode="auto">
            <a:xfrm>
              <a:off x="1689101" y="358775"/>
              <a:ext cx="635000" cy="528638"/>
            </a:xfrm>
            <a:custGeom>
              <a:avLst/>
              <a:gdLst>
                <a:gd name="T0" fmla="*/ 488 w 800"/>
                <a:gd name="T1" fmla="*/ 2 h 665"/>
                <a:gd name="T2" fmla="*/ 407 w 800"/>
                <a:gd name="T3" fmla="*/ 22 h 665"/>
                <a:gd name="T4" fmla="*/ 337 w 800"/>
                <a:gd name="T5" fmla="*/ 65 h 665"/>
                <a:gd name="T6" fmla="*/ 282 w 800"/>
                <a:gd name="T7" fmla="*/ 125 h 665"/>
                <a:gd name="T8" fmla="*/ 246 w 800"/>
                <a:gd name="T9" fmla="*/ 199 h 665"/>
                <a:gd name="T10" fmla="*/ 234 w 800"/>
                <a:gd name="T11" fmla="*/ 284 h 665"/>
                <a:gd name="T12" fmla="*/ 230 w 800"/>
                <a:gd name="T13" fmla="*/ 330 h 665"/>
                <a:gd name="T14" fmla="*/ 206 w 800"/>
                <a:gd name="T15" fmla="*/ 393 h 665"/>
                <a:gd name="T16" fmla="*/ 165 w 800"/>
                <a:gd name="T17" fmla="*/ 449 h 665"/>
                <a:gd name="T18" fmla="*/ 129 w 800"/>
                <a:gd name="T19" fmla="*/ 477 h 665"/>
                <a:gd name="T20" fmla="*/ 69 w 800"/>
                <a:gd name="T21" fmla="*/ 507 h 665"/>
                <a:gd name="T22" fmla="*/ 0 w 800"/>
                <a:gd name="T23" fmla="*/ 517 h 665"/>
                <a:gd name="T24" fmla="*/ 168 w 800"/>
                <a:gd name="T25" fmla="*/ 657 h 665"/>
                <a:gd name="T26" fmla="*/ 224 w 800"/>
                <a:gd name="T27" fmla="*/ 626 h 665"/>
                <a:gd name="T28" fmla="*/ 275 w 800"/>
                <a:gd name="T29" fmla="*/ 588 h 665"/>
                <a:gd name="T30" fmla="*/ 303 w 800"/>
                <a:gd name="T31" fmla="*/ 558 h 665"/>
                <a:gd name="T32" fmla="*/ 341 w 800"/>
                <a:gd name="T33" fmla="*/ 511 h 665"/>
                <a:gd name="T34" fmla="*/ 370 w 800"/>
                <a:gd name="T35" fmla="*/ 459 h 665"/>
                <a:gd name="T36" fmla="*/ 392 w 800"/>
                <a:gd name="T37" fmla="*/ 403 h 665"/>
                <a:gd name="T38" fmla="*/ 405 w 800"/>
                <a:gd name="T39" fmla="*/ 345 h 665"/>
                <a:gd name="T40" fmla="*/ 410 w 800"/>
                <a:gd name="T41" fmla="*/ 284 h 665"/>
                <a:gd name="T42" fmla="*/ 412 w 800"/>
                <a:gd name="T43" fmla="*/ 261 h 665"/>
                <a:gd name="T44" fmla="*/ 422 w 800"/>
                <a:gd name="T45" fmla="*/ 232 h 665"/>
                <a:gd name="T46" fmla="*/ 441 w 800"/>
                <a:gd name="T47" fmla="*/ 207 h 665"/>
                <a:gd name="T48" fmla="*/ 466 w 800"/>
                <a:gd name="T49" fmla="*/ 188 h 665"/>
                <a:gd name="T50" fmla="*/ 495 w 800"/>
                <a:gd name="T51" fmla="*/ 178 h 665"/>
                <a:gd name="T52" fmla="*/ 516 w 800"/>
                <a:gd name="T53" fmla="*/ 176 h 665"/>
                <a:gd name="T54" fmla="*/ 549 w 800"/>
                <a:gd name="T55" fmla="*/ 181 h 665"/>
                <a:gd name="T56" fmla="*/ 577 w 800"/>
                <a:gd name="T57" fmla="*/ 194 h 665"/>
                <a:gd name="T58" fmla="*/ 599 w 800"/>
                <a:gd name="T59" fmla="*/ 216 h 665"/>
                <a:gd name="T60" fmla="*/ 616 w 800"/>
                <a:gd name="T61" fmla="*/ 242 h 665"/>
                <a:gd name="T62" fmla="*/ 623 w 800"/>
                <a:gd name="T63" fmla="*/ 273 h 665"/>
                <a:gd name="T64" fmla="*/ 623 w 800"/>
                <a:gd name="T65" fmla="*/ 317 h 665"/>
                <a:gd name="T66" fmla="*/ 608 w 800"/>
                <a:gd name="T67" fmla="*/ 415 h 665"/>
                <a:gd name="T68" fmla="*/ 577 w 800"/>
                <a:gd name="T69" fmla="*/ 507 h 665"/>
                <a:gd name="T70" fmla="*/ 692 w 800"/>
                <a:gd name="T71" fmla="*/ 665 h 665"/>
                <a:gd name="T72" fmla="*/ 735 w 800"/>
                <a:gd name="T73" fmla="*/ 585 h 665"/>
                <a:gd name="T74" fmla="*/ 767 w 800"/>
                <a:gd name="T75" fmla="*/ 501 h 665"/>
                <a:gd name="T76" fmla="*/ 783 w 800"/>
                <a:gd name="T77" fmla="*/ 441 h 665"/>
                <a:gd name="T78" fmla="*/ 799 w 800"/>
                <a:gd name="T79" fmla="*/ 323 h 665"/>
                <a:gd name="T80" fmla="*/ 798 w 800"/>
                <a:gd name="T81" fmla="*/ 254 h 665"/>
                <a:gd name="T82" fmla="*/ 778 w 800"/>
                <a:gd name="T83" fmla="*/ 173 h 665"/>
                <a:gd name="T84" fmla="*/ 735 w 800"/>
                <a:gd name="T85" fmla="*/ 104 h 665"/>
                <a:gd name="T86" fmla="*/ 675 w 800"/>
                <a:gd name="T87" fmla="*/ 48 h 665"/>
                <a:gd name="T88" fmla="*/ 601 w 800"/>
                <a:gd name="T89" fmla="*/ 13 h 665"/>
                <a:gd name="T90" fmla="*/ 516 w 800"/>
                <a:gd name="T91"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665">
                  <a:moveTo>
                    <a:pt x="516" y="0"/>
                  </a:moveTo>
                  <a:lnTo>
                    <a:pt x="516" y="0"/>
                  </a:lnTo>
                  <a:lnTo>
                    <a:pt x="488" y="2"/>
                  </a:lnTo>
                  <a:lnTo>
                    <a:pt x="459" y="6"/>
                  </a:lnTo>
                  <a:lnTo>
                    <a:pt x="433" y="13"/>
                  </a:lnTo>
                  <a:lnTo>
                    <a:pt x="407" y="22"/>
                  </a:lnTo>
                  <a:lnTo>
                    <a:pt x="382" y="34"/>
                  </a:lnTo>
                  <a:lnTo>
                    <a:pt x="359" y="48"/>
                  </a:lnTo>
                  <a:lnTo>
                    <a:pt x="337" y="65"/>
                  </a:lnTo>
                  <a:lnTo>
                    <a:pt x="317" y="83"/>
                  </a:lnTo>
                  <a:lnTo>
                    <a:pt x="298" y="104"/>
                  </a:lnTo>
                  <a:lnTo>
                    <a:pt x="282" y="125"/>
                  </a:lnTo>
                  <a:lnTo>
                    <a:pt x="268" y="149"/>
                  </a:lnTo>
                  <a:lnTo>
                    <a:pt x="256" y="173"/>
                  </a:lnTo>
                  <a:lnTo>
                    <a:pt x="246" y="199"/>
                  </a:lnTo>
                  <a:lnTo>
                    <a:pt x="240" y="227"/>
                  </a:lnTo>
                  <a:lnTo>
                    <a:pt x="235" y="254"/>
                  </a:lnTo>
                  <a:lnTo>
                    <a:pt x="234" y="284"/>
                  </a:lnTo>
                  <a:lnTo>
                    <a:pt x="234" y="284"/>
                  </a:lnTo>
                  <a:lnTo>
                    <a:pt x="232" y="306"/>
                  </a:lnTo>
                  <a:lnTo>
                    <a:pt x="230" y="330"/>
                  </a:lnTo>
                  <a:lnTo>
                    <a:pt x="224" y="352"/>
                  </a:lnTo>
                  <a:lnTo>
                    <a:pt x="216" y="373"/>
                  </a:lnTo>
                  <a:lnTo>
                    <a:pt x="206" y="393"/>
                  </a:lnTo>
                  <a:lnTo>
                    <a:pt x="195" y="413"/>
                  </a:lnTo>
                  <a:lnTo>
                    <a:pt x="182" y="431"/>
                  </a:lnTo>
                  <a:lnTo>
                    <a:pt x="165" y="449"/>
                  </a:lnTo>
                  <a:lnTo>
                    <a:pt x="165" y="449"/>
                  </a:lnTo>
                  <a:lnTo>
                    <a:pt x="148" y="464"/>
                  </a:lnTo>
                  <a:lnTo>
                    <a:pt x="129" y="477"/>
                  </a:lnTo>
                  <a:lnTo>
                    <a:pt x="110" y="490"/>
                  </a:lnTo>
                  <a:lnTo>
                    <a:pt x="90" y="500"/>
                  </a:lnTo>
                  <a:lnTo>
                    <a:pt x="69" y="507"/>
                  </a:lnTo>
                  <a:lnTo>
                    <a:pt x="46" y="512"/>
                  </a:lnTo>
                  <a:lnTo>
                    <a:pt x="23" y="516"/>
                  </a:lnTo>
                  <a:lnTo>
                    <a:pt x="0" y="517"/>
                  </a:lnTo>
                  <a:lnTo>
                    <a:pt x="148" y="665"/>
                  </a:lnTo>
                  <a:lnTo>
                    <a:pt x="148" y="665"/>
                  </a:lnTo>
                  <a:lnTo>
                    <a:pt x="168" y="657"/>
                  </a:lnTo>
                  <a:lnTo>
                    <a:pt x="186" y="648"/>
                  </a:lnTo>
                  <a:lnTo>
                    <a:pt x="205" y="637"/>
                  </a:lnTo>
                  <a:lnTo>
                    <a:pt x="224" y="626"/>
                  </a:lnTo>
                  <a:lnTo>
                    <a:pt x="241" y="615"/>
                  </a:lnTo>
                  <a:lnTo>
                    <a:pt x="257" y="601"/>
                  </a:lnTo>
                  <a:lnTo>
                    <a:pt x="275" y="588"/>
                  </a:lnTo>
                  <a:lnTo>
                    <a:pt x="289" y="573"/>
                  </a:lnTo>
                  <a:lnTo>
                    <a:pt x="289" y="573"/>
                  </a:lnTo>
                  <a:lnTo>
                    <a:pt x="303" y="558"/>
                  </a:lnTo>
                  <a:lnTo>
                    <a:pt x="317" y="543"/>
                  </a:lnTo>
                  <a:lnTo>
                    <a:pt x="329" y="527"/>
                  </a:lnTo>
                  <a:lnTo>
                    <a:pt x="341" y="511"/>
                  </a:lnTo>
                  <a:lnTo>
                    <a:pt x="351" y="493"/>
                  </a:lnTo>
                  <a:lnTo>
                    <a:pt x="361" y="476"/>
                  </a:lnTo>
                  <a:lnTo>
                    <a:pt x="370" y="459"/>
                  </a:lnTo>
                  <a:lnTo>
                    <a:pt x="379" y="440"/>
                  </a:lnTo>
                  <a:lnTo>
                    <a:pt x="386" y="421"/>
                  </a:lnTo>
                  <a:lnTo>
                    <a:pt x="392" y="403"/>
                  </a:lnTo>
                  <a:lnTo>
                    <a:pt x="397" y="383"/>
                  </a:lnTo>
                  <a:lnTo>
                    <a:pt x="401" y="364"/>
                  </a:lnTo>
                  <a:lnTo>
                    <a:pt x="405" y="345"/>
                  </a:lnTo>
                  <a:lnTo>
                    <a:pt x="407" y="323"/>
                  </a:lnTo>
                  <a:lnTo>
                    <a:pt x="408" y="304"/>
                  </a:lnTo>
                  <a:lnTo>
                    <a:pt x="410" y="284"/>
                  </a:lnTo>
                  <a:lnTo>
                    <a:pt x="410" y="284"/>
                  </a:lnTo>
                  <a:lnTo>
                    <a:pt x="410" y="273"/>
                  </a:lnTo>
                  <a:lnTo>
                    <a:pt x="412" y="261"/>
                  </a:lnTo>
                  <a:lnTo>
                    <a:pt x="415" y="251"/>
                  </a:lnTo>
                  <a:lnTo>
                    <a:pt x="418" y="242"/>
                  </a:lnTo>
                  <a:lnTo>
                    <a:pt x="422" y="232"/>
                  </a:lnTo>
                  <a:lnTo>
                    <a:pt x="428" y="223"/>
                  </a:lnTo>
                  <a:lnTo>
                    <a:pt x="435" y="216"/>
                  </a:lnTo>
                  <a:lnTo>
                    <a:pt x="441" y="207"/>
                  </a:lnTo>
                  <a:lnTo>
                    <a:pt x="448" y="201"/>
                  </a:lnTo>
                  <a:lnTo>
                    <a:pt x="457" y="194"/>
                  </a:lnTo>
                  <a:lnTo>
                    <a:pt x="466" y="188"/>
                  </a:lnTo>
                  <a:lnTo>
                    <a:pt x="475" y="185"/>
                  </a:lnTo>
                  <a:lnTo>
                    <a:pt x="485" y="181"/>
                  </a:lnTo>
                  <a:lnTo>
                    <a:pt x="495" y="178"/>
                  </a:lnTo>
                  <a:lnTo>
                    <a:pt x="506" y="176"/>
                  </a:lnTo>
                  <a:lnTo>
                    <a:pt x="516" y="176"/>
                  </a:lnTo>
                  <a:lnTo>
                    <a:pt x="516" y="176"/>
                  </a:lnTo>
                  <a:lnTo>
                    <a:pt x="528" y="176"/>
                  </a:lnTo>
                  <a:lnTo>
                    <a:pt x="539" y="178"/>
                  </a:lnTo>
                  <a:lnTo>
                    <a:pt x="549" y="181"/>
                  </a:lnTo>
                  <a:lnTo>
                    <a:pt x="559" y="185"/>
                  </a:lnTo>
                  <a:lnTo>
                    <a:pt x="568" y="188"/>
                  </a:lnTo>
                  <a:lnTo>
                    <a:pt x="577" y="194"/>
                  </a:lnTo>
                  <a:lnTo>
                    <a:pt x="585" y="201"/>
                  </a:lnTo>
                  <a:lnTo>
                    <a:pt x="593" y="207"/>
                  </a:lnTo>
                  <a:lnTo>
                    <a:pt x="599" y="216"/>
                  </a:lnTo>
                  <a:lnTo>
                    <a:pt x="606" y="223"/>
                  </a:lnTo>
                  <a:lnTo>
                    <a:pt x="611" y="232"/>
                  </a:lnTo>
                  <a:lnTo>
                    <a:pt x="616" y="242"/>
                  </a:lnTo>
                  <a:lnTo>
                    <a:pt x="619" y="251"/>
                  </a:lnTo>
                  <a:lnTo>
                    <a:pt x="622" y="261"/>
                  </a:lnTo>
                  <a:lnTo>
                    <a:pt x="623" y="273"/>
                  </a:lnTo>
                  <a:lnTo>
                    <a:pt x="624" y="284"/>
                  </a:lnTo>
                  <a:lnTo>
                    <a:pt x="624" y="284"/>
                  </a:lnTo>
                  <a:lnTo>
                    <a:pt x="623" y="317"/>
                  </a:lnTo>
                  <a:lnTo>
                    <a:pt x="621" y="351"/>
                  </a:lnTo>
                  <a:lnTo>
                    <a:pt x="616" y="383"/>
                  </a:lnTo>
                  <a:lnTo>
                    <a:pt x="608" y="415"/>
                  </a:lnTo>
                  <a:lnTo>
                    <a:pt x="599" y="446"/>
                  </a:lnTo>
                  <a:lnTo>
                    <a:pt x="590" y="477"/>
                  </a:lnTo>
                  <a:lnTo>
                    <a:pt x="577" y="507"/>
                  </a:lnTo>
                  <a:lnTo>
                    <a:pt x="563" y="536"/>
                  </a:lnTo>
                  <a:lnTo>
                    <a:pt x="692" y="665"/>
                  </a:lnTo>
                  <a:lnTo>
                    <a:pt x="692" y="665"/>
                  </a:lnTo>
                  <a:lnTo>
                    <a:pt x="707" y="638"/>
                  </a:lnTo>
                  <a:lnTo>
                    <a:pt x="721" y="612"/>
                  </a:lnTo>
                  <a:lnTo>
                    <a:pt x="735" y="585"/>
                  </a:lnTo>
                  <a:lnTo>
                    <a:pt x="746" y="558"/>
                  </a:lnTo>
                  <a:lnTo>
                    <a:pt x="757" y="529"/>
                  </a:lnTo>
                  <a:lnTo>
                    <a:pt x="767" y="501"/>
                  </a:lnTo>
                  <a:lnTo>
                    <a:pt x="776" y="471"/>
                  </a:lnTo>
                  <a:lnTo>
                    <a:pt x="783" y="441"/>
                  </a:lnTo>
                  <a:lnTo>
                    <a:pt x="783" y="441"/>
                  </a:lnTo>
                  <a:lnTo>
                    <a:pt x="790" y="403"/>
                  </a:lnTo>
                  <a:lnTo>
                    <a:pt x="795" y="363"/>
                  </a:lnTo>
                  <a:lnTo>
                    <a:pt x="799" y="323"/>
                  </a:lnTo>
                  <a:lnTo>
                    <a:pt x="800" y="284"/>
                  </a:lnTo>
                  <a:lnTo>
                    <a:pt x="800" y="284"/>
                  </a:lnTo>
                  <a:lnTo>
                    <a:pt x="798" y="254"/>
                  </a:lnTo>
                  <a:lnTo>
                    <a:pt x="794" y="227"/>
                  </a:lnTo>
                  <a:lnTo>
                    <a:pt x="787" y="199"/>
                  </a:lnTo>
                  <a:lnTo>
                    <a:pt x="778" y="173"/>
                  </a:lnTo>
                  <a:lnTo>
                    <a:pt x="766" y="149"/>
                  </a:lnTo>
                  <a:lnTo>
                    <a:pt x="751" y="125"/>
                  </a:lnTo>
                  <a:lnTo>
                    <a:pt x="735" y="104"/>
                  </a:lnTo>
                  <a:lnTo>
                    <a:pt x="717" y="83"/>
                  </a:lnTo>
                  <a:lnTo>
                    <a:pt x="696" y="65"/>
                  </a:lnTo>
                  <a:lnTo>
                    <a:pt x="675" y="48"/>
                  </a:lnTo>
                  <a:lnTo>
                    <a:pt x="652" y="34"/>
                  </a:lnTo>
                  <a:lnTo>
                    <a:pt x="627" y="22"/>
                  </a:lnTo>
                  <a:lnTo>
                    <a:pt x="601" y="13"/>
                  </a:lnTo>
                  <a:lnTo>
                    <a:pt x="573" y="6"/>
                  </a:lnTo>
                  <a:lnTo>
                    <a:pt x="546" y="2"/>
                  </a:lnTo>
                  <a:lnTo>
                    <a:pt x="516" y="0"/>
                  </a:lnTo>
                  <a:lnTo>
                    <a:pt x="516"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7" name="Freeform 13"/>
            <p:cNvSpPr>
              <a:spLocks/>
            </p:cNvSpPr>
            <p:nvPr/>
          </p:nvSpPr>
          <p:spPr bwMode="auto">
            <a:xfrm>
              <a:off x="2593976" y="219075"/>
              <a:ext cx="320675" cy="541338"/>
            </a:xfrm>
            <a:custGeom>
              <a:avLst/>
              <a:gdLst>
                <a:gd name="T0" fmla="*/ 323 w 406"/>
                <a:gd name="T1" fmla="*/ 123 h 684"/>
                <a:gd name="T2" fmla="*/ 294 w 406"/>
                <a:gd name="T3" fmla="*/ 86 h 684"/>
                <a:gd name="T4" fmla="*/ 272 w 406"/>
                <a:gd name="T5" fmla="*/ 71 h 684"/>
                <a:gd name="T6" fmla="*/ 236 w 406"/>
                <a:gd name="T7" fmla="*/ 61 h 684"/>
                <a:gd name="T8" fmla="*/ 205 w 406"/>
                <a:gd name="T9" fmla="*/ 60 h 684"/>
                <a:gd name="T10" fmla="*/ 175 w 406"/>
                <a:gd name="T11" fmla="*/ 67 h 684"/>
                <a:gd name="T12" fmla="*/ 150 w 406"/>
                <a:gd name="T13" fmla="*/ 80 h 684"/>
                <a:gd name="T14" fmla="*/ 132 w 406"/>
                <a:gd name="T15" fmla="*/ 98 h 684"/>
                <a:gd name="T16" fmla="*/ 120 w 406"/>
                <a:gd name="T17" fmla="*/ 121 h 684"/>
                <a:gd name="T18" fmla="*/ 116 w 406"/>
                <a:gd name="T19" fmla="*/ 145 h 684"/>
                <a:gd name="T20" fmla="*/ 119 w 406"/>
                <a:gd name="T21" fmla="*/ 170 h 684"/>
                <a:gd name="T22" fmla="*/ 135 w 406"/>
                <a:gd name="T23" fmla="*/ 200 h 684"/>
                <a:gd name="T24" fmla="*/ 161 w 406"/>
                <a:gd name="T25" fmla="*/ 225 h 684"/>
                <a:gd name="T26" fmla="*/ 261 w 406"/>
                <a:gd name="T27" fmla="*/ 278 h 684"/>
                <a:gd name="T28" fmla="*/ 326 w 406"/>
                <a:gd name="T29" fmla="*/ 317 h 684"/>
                <a:gd name="T30" fmla="*/ 361 w 406"/>
                <a:gd name="T31" fmla="*/ 346 h 684"/>
                <a:gd name="T32" fmla="*/ 387 w 406"/>
                <a:gd name="T33" fmla="*/ 384 h 684"/>
                <a:gd name="T34" fmla="*/ 403 w 406"/>
                <a:gd name="T35" fmla="*/ 431 h 684"/>
                <a:gd name="T36" fmla="*/ 406 w 406"/>
                <a:gd name="T37" fmla="*/ 468 h 684"/>
                <a:gd name="T38" fmla="*/ 396 w 406"/>
                <a:gd name="T39" fmla="*/ 535 h 684"/>
                <a:gd name="T40" fmla="*/ 366 w 406"/>
                <a:gd name="T41" fmla="*/ 592 h 684"/>
                <a:gd name="T42" fmla="*/ 319 w 406"/>
                <a:gd name="T43" fmla="*/ 637 h 684"/>
                <a:gd name="T44" fmla="*/ 257 w 406"/>
                <a:gd name="T45" fmla="*/ 668 h 684"/>
                <a:gd name="T46" fmla="*/ 181 w 406"/>
                <a:gd name="T47" fmla="*/ 683 h 684"/>
                <a:gd name="T48" fmla="*/ 128 w 406"/>
                <a:gd name="T49" fmla="*/ 683 h 684"/>
                <a:gd name="T50" fmla="*/ 61 w 406"/>
                <a:gd name="T51" fmla="*/ 671 h 684"/>
                <a:gd name="T52" fmla="*/ 11 w 406"/>
                <a:gd name="T53" fmla="*/ 650 h 684"/>
                <a:gd name="T54" fmla="*/ 9 w 406"/>
                <a:gd name="T55" fmla="*/ 611 h 684"/>
                <a:gd name="T56" fmla="*/ 27 w 406"/>
                <a:gd name="T57" fmla="*/ 521 h 684"/>
                <a:gd name="T58" fmla="*/ 47 w 406"/>
                <a:gd name="T59" fmla="*/ 531 h 684"/>
                <a:gd name="T60" fmla="*/ 60 w 406"/>
                <a:gd name="T61" fmla="*/ 561 h 684"/>
                <a:gd name="T62" fmla="*/ 78 w 406"/>
                <a:gd name="T63" fmla="*/ 586 h 684"/>
                <a:gd name="T64" fmla="*/ 104 w 406"/>
                <a:gd name="T65" fmla="*/ 607 h 684"/>
                <a:gd name="T66" fmla="*/ 137 w 406"/>
                <a:gd name="T67" fmla="*/ 619 h 684"/>
                <a:gd name="T68" fmla="*/ 178 w 406"/>
                <a:gd name="T69" fmla="*/ 624 h 684"/>
                <a:gd name="T70" fmla="*/ 204 w 406"/>
                <a:gd name="T71" fmla="*/ 623 h 684"/>
                <a:gd name="T72" fmla="*/ 236 w 406"/>
                <a:gd name="T73" fmla="*/ 613 h 684"/>
                <a:gd name="T74" fmla="*/ 261 w 406"/>
                <a:gd name="T75" fmla="*/ 596 h 684"/>
                <a:gd name="T76" fmla="*/ 278 w 406"/>
                <a:gd name="T77" fmla="*/ 573 h 684"/>
                <a:gd name="T78" fmla="*/ 287 w 406"/>
                <a:gd name="T79" fmla="*/ 547 h 684"/>
                <a:gd name="T80" fmla="*/ 289 w 406"/>
                <a:gd name="T81" fmla="*/ 527 h 684"/>
                <a:gd name="T82" fmla="*/ 282 w 406"/>
                <a:gd name="T83" fmla="*/ 492 h 684"/>
                <a:gd name="T84" fmla="*/ 262 w 406"/>
                <a:gd name="T85" fmla="*/ 463 h 684"/>
                <a:gd name="T86" fmla="*/ 222 w 406"/>
                <a:gd name="T87" fmla="*/ 432 h 684"/>
                <a:gd name="T88" fmla="*/ 120 w 406"/>
                <a:gd name="T89" fmla="*/ 380 h 684"/>
                <a:gd name="T90" fmla="*/ 71 w 406"/>
                <a:gd name="T91" fmla="*/ 346 h 684"/>
                <a:gd name="T92" fmla="*/ 40 w 406"/>
                <a:gd name="T93" fmla="*/ 315 h 684"/>
                <a:gd name="T94" fmla="*/ 16 w 406"/>
                <a:gd name="T95" fmla="*/ 274 h 684"/>
                <a:gd name="T96" fmla="*/ 5 w 406"/>
                <a:gd name="T97" fmla="*/ 225 h 684"/>
                <a:gd name="T98" fmla="*/ 5 w 406"/>
                <a:gd name="T99" fmla="*/ 181 h 684"/>
                <a:gd name="T100" fmla="*/ 23 w 406"/>
                <a:gd name="T101" fmla="*/ 117 h 684"/>
                <a:gd name="T102" fmla="*/ 55 w 406"/>
                <a:gd name="T103" fmla="*/ 67 h 684"/>
                <a:gd name="T104" fmla="*/ 102 w 406"/>
                <a:gd name="T105" fmla="*/ 30 h 684"/>
                <a:gd name="T106" fmla="*/ 156 w 406"/>
                <a:gd name="T107" fmla="*/ 8 h 684"/>
                <a:gd name="T108" fmla="*/ 218 w 406"/>
                <a:gd name="T109" fmla="*/ 0 h 684"/>
                <a:gd name="T110" fmla="*/ 267 w 406"/>
                <a:gd name="T111" fmla="*/ 4 h 684"/>
                <a:gd name="T112" fmla="*/ 328 w 406"/>
                <a:gd name="T113" fmla="*/ 20 h 684"/>
                <a:gd name="T114" fmla="*/ 376 w 406"/>
                <a:gd name="T115" fmla="*/ 47 h 684"/>
                <a:gd name="T116" fmla="*/ 361 w 406"/>
                <a:gd name="T117" fmla="*/ 9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4">
                  <a:moveTo>
                    <a:pt x="330" y="142"/>
                  </a:moveTo>
                  <a:lnTo>
                    <a:pt x="330" y="142"/>
                  </a:lnTo>
                  <a:lnTo>
                    <a:pt x="323" y="123"/>
                  </a:lnTo>
                  <a:lnTo>
                    <a:pt x="313" y="106"/>
                  </a:lnTo>
                  <a:lnTo>
                    <a:pt x="300" y="92"/>
                  </a:lnTo>
                  <a:lnTo>
                    <a:pt x="294" y="86"/>
                  </a:lnTo>
                  <a:lnTo>
                    <a:pt x="287" y="81"/>
                  </a:lnTo>
                  <a:lnTo>
                    <a:pt x="279" y="76"/>
                  </a:lnTo>
                  <a:lnTo>
                    <a:pt x="272" y="71"/>
                  </a:lnTo>
                  <a:lnTo>
                    <a:pt x="263" y="69"/>
                  </a:lnTo>
                  <a:lnTo>
                    <a:pt x="254" y="65"/>
                  </a:lnTo>
                  <a:lnTo>
                    <a:pt x="236" y="61"/>
                  </a:lnTo>
                  <a:lnTo>
                    <a:pt x="215" y="60"/>
                  </a:lnTo>
                  <a:lnTo>
                    <a:pt x="215" y="60"/>
                  </a:lnTo>
                  <a:lnTo>
                    <a:pt x="205" y="60"/>
                  </a:lnTo>
                  <a:lnTo>
                    <a:pt x="194" y="61"/>
                  </a:lnTo>
                  <a:lnTo>
                    <a:pt x="185" y="64"/>
                  </a:lnTo>
                  <a:lnTo>
                    <a:pt x="175" y="67"/>
                  </a:lnTo>
                  <a:lnTo>
                    <a:pt x="166" y="71"/>
                  </a:lnTo>
                  <a:lnTo>
                    <a:pt x="158" y="75"/>
                  </a:lnTo>
                  <a:lnTo>
                    <a:pt x="150" y="80"/>
                  </a:lnTo>
                  <a:lnTo>
                    <a:pt x="144" y="86"/>
                  </a:lnTo>
                  <a:lnTo>
                    <a:pt x="138" y="92"/>
                  </a:lnTo>
                  <a:lnTo>
                    <a:pt x="132" y="98"/>
                  </a:lnTo>
                  <a:lnTo>
                    <a:pt x="127" y="106"/>
                  </a:lnTo>
                  <a:lnTo>
                    <a:pt x="123" y="113"/>
                  </a:lnTo>
                  <a:lnTo>
                    <a:pt x="120" y="121"/>
                  </a:lnTo>
                  <a:lnTo>
                    <a:pt x="118" y="129"/>
                  </a:lnTo>
                  <a:lnTo>
                    <a:pt x="117" y="137"/>
                  </a:lnTo>
                  <a:lnTo>
                    <a:pt x="116" y="145"/>
                  </a:lnTo>
                  <a:lnTo>
                    <a:pt x="116" y="145"/>
                  </a:lnTo>
                  <a:lnTo>
                    <a:pt x="117" y="158"/>
                  </a:lnTo>
                  <a:lnTo>
                    <a:pt x="119" y="170"/>
                  </a:lnTo>
                  <a:lnTo>
                    <a:pt x="123" y="181"/>
                  </a:lnTo>
                  <a:lnTo>
                    <a:pt x="128" y="191"/>
                  </a:lnTo>
                  <a:lnTo>
                    <a:pt x="135" y="200"/>
                  </a:lnTo>
                  <a:lnTo>
                    <a:pt x="143" y="209"/>
                  </a:lnTo>
                  <a:lnTo>
                    <a:pt x="151" y="217"/>
                  </a:lnTo>
                  <a:lnTo>
                    <a:pt x="161" y="225"/>
                  </a:lnTo>
                  <a:lnTo>
                    <a:pt x="184" y="240"/>
                  </a:lnTo>
                  <a:lnTo>
                    <a:pt x="207" y="252"/>
                  </a:lnTo>
                  <a:lnTo>
                    <a:pt x="261" y="278"/>
                  </a:lnTo>
                  <a:lnTo>
                    <a:pt x="288" y="293"/>
                  </a:lnTo>
                  <a:lnTo>
                    <a:pt x="314" y="308"/>
                  </a:lnTo>
                  <a:lnTo>
                    <a:pt x="326" y="317"/>
                  </a:lnTo>
                  <a:lnTo>
                    <a:pt x="339" y="325"/>
                  </a:lnTo>
                  <a:lnTo>
                    <a:pt x="350" y="335"/>
                  </a:lnTo>
                  <a:lnTo>
                    <a:pt x="361" y="346"/>
                  </a:lnTo>
                  <a:lnTo>
                    <a:pt x="370" y="358"/>
                  </a:lnTo>
                  <a:lnTo>
                    <a:pt x="380" y="370"/>
                  </a:lnTo>
                  <a:lnTo>
                    <a:pt x="387" y="384"/>
                  </a:lnTo>
                  <a:lnTo>
                    <a:pt x="393" y="397"/>
                  </a:lnTo>
                  <a:lnTo>
                    <a:pt x="398" y="413"/>
                  </a:lnTo>
                  <a:lnTo>
                    <a:pt x="403" y="431"/>
                  </a:lnTo>
                  <a:lnTo>
                    <a:pt x="404" y="448"/>
                  </a:lnTo>
                  <a:lnTo>
                    <a:pt x="406" y="468"/>
                  </a:lnTo>
                  <a:lnTo>
                    <a:pt x="406" y="468"/>
                  </a:lnTo>
                  <a:lnTo>
                    <a:pt x="404" y="492"/>
                  </a:lnTo>
                  <a:lnTo>
                    <a:pt x="401" y="514"/>
                  </a:lnTo>
                  <a:lnTo>
                    <a:pt x="396" y="535"/>
                  </a:lnTo>
                  <a:lnTo>
                    <a:pt x="388" y="556"/>
                  </a:lnTo>
                  <a:lnTo>
                    <a:pt x="378" y="575"/>
                  </a:lnTo>
                  <a:lnTo>
                    <a:pt x="366" y="592"/>
                  </a:lnTo>
                  <a:lnTo>
                    <a:pt x="352" y="609"/>
                  </a:lnTo>
                  <a:lnTo>
                    <a:pt x="336" y="624"/>
                  </a:lnTo>
                  <a:lnTo>
                    <a:pt x="319" y="637"/>
                  </a:lnTo>
                  <a:lnTo>
                    <a:pt x="300" y="649"/>
                  </a:lnTo>
                  <a:lnTo>
                    <a:pt x="279" y="659"/>
                  </a:lnTo>
                  <a:lnTo>
                    <a:pt x="257" y="668"/>
                  </a:lnTo>
                  <a:lnTo>
                    <a:pt x="233" y="675"/>
                  </a:lnTo>
                  <a:lnTo>
                    <a:pt x="207" y="680"/>
                  </a:lnTo>
                  <a:lnTo>
                    <a:pt x="181" y="683"/>
                  </a:lnTo>
                  <a:lnTo>
                    <a:pt x="153" y="684"/>
                  </a:lnTo>
                  <a:lnTo>
                    <a:pt x="153" y="684"/>
                  </a:lnTo>
                  <a:lnTo>
                    <a:pt x="128" y="683"/>
                  </a:lnTo>
                  <a:lnTo>
                    <a:pt x="104" y="680"/>
                  </a:lnTo>
                  <a:lnTo>
                    <a:pt x="82" y="676"/>
                  </a:lnTo>
                  <a:lnTo>
                    <a:pt x="61" y="671"/>
                  </a:lnTo>
                  <a:lnTo>
                    <a:pt x="42" y="665"/>
                  </a:lnTo>
                  <a:lnTo>
                    <a:pt x="26" y="658"/>
                  </a:lnTo>
                  <a:lnTo>
                    <a:pt x="11" y="650"/>
                  </a:lnTo>
                  <a:lnTo>
                    <a:pt x="0" y="643"/>
                  </a:lnTo>
                  <a:lnTo>
                    <a:pt x="0" y="643"/>
                  </a:lnTo>
                  <a:lnTo>
                    <a:pt x="9" y="611"/>
                  </a:lnTo>
                  <a:lnTo>
                    <a:pt x="15" y="582"/>
                  </a:lnTo>
                  <a:lnTo>
                    <a:pt x="23" y="552"/>
                  </a:lnTo>
                  <a:lnTo>
                    <a:pt x="27" y="521"/>
                  </a:lnTo>
                  <a:lnTo>
                    <a:pt x="46" y="521"/>
                  </a:lnTo>
                  <a:lnTo>
                    <a:pt x="46" y="521"/>
                  </a:lnTo>
                  <a:lnTo>
                    <a:pt x="47" y="531"/>
                  </a:lnTo>
                  <a:lnTo>
                    <a:pt x="51" y="541"/>
                  </a:lnTo>
                  <a:lnTo>
                    <a:pt x="55" y="551"/>
                  </a:lnTo>
                  <a:lnTo>
                    <a:pt x="60" y="561"/>
                  </a:lnTo>
                  <a:lnTo>
                    <a:pt x="65" y="570"/>
                  </a:lnTo>
                  <a:lnTo>
                    <a:pt x="71" y="578"/>
                  </a:lnTo>
                  <a:lnTo>
                    <a:pt x="78" y="586"/>
                  </a:lnTo>
                  <a:lnTo>
                    <a:pt x="86" y="593"/>
                  </a:lnTo>
                  <a:lnTo>
                    <a:pt x="94" y="601"/>
                  </a:lnTo>
                  <a:lnTo>
                    <a:pt x="104" y="607"/>
                  </a:lnTo>
                  <a:lnTo>
                    <a:pt x="114" y="612"/>
                  </a:lnTo>
                  <a:lnTo>
                    <a:pt x="125" y="616"/>
                  </a:lnTo>
                  <a:lnTo>
                    <a:pt x="137" y="619"/>
                  </a:lnTo>
                  <a:lnTo>
                    <a:pt x="150" y="622"/>
                  </a:lnTo>
                  <a:lnTo>
                    <a:pt x="163" y="624"/>
                  </a:lnTo>
                  <a:lnTo>
                    <a:pt x="178" y="624"/>
                  </a:lnTo>
                  <a:lnTo>
                    <a:pt x="178" y="624"/>
                  </a:lnTo>
                  <a:lnTo>
                    <a:pt x="191" y="624"/>
                  </a:lnTo>
                  <a:lnTo>
                    <a:pt x="204" y="623"/>
                  </a:lnTo>
                  <a:lnTo>
                    <a:pt x="215" y="621"/>
                  </a:lnTo>
                  <a:lnTo>
                    <a:pt x="226" y="617"/>
                  </a:lnTo>
                  <a:lnTo>
                    <a:pt x="236" y="613"/>
                  </a:lnTo>
                  <a:lnTo>
                    <a:pt x="245" y="608"/>
                  </a:lnTo>
                  <a:lnTo>
                    <a:pt x="253" y="602"/>
                  </a:lnTo>
                  <a:lnTo>
                    <a:pt x="261" y="596"/>
                  </a:lnTo>
                  <a:lnTo>
                    <a:pt x="267" y="589"/>
                  </a:lnTo>
                  <a:lnTo>
                    <a:pt x="273" y="582"/>
                  </a:lnTo>
                  <a:lnTo>
                    <a:pt x="278" y="573"/>
                  </a:lnTo>
                  <a:lnTo>
                    <a:pt x="282" y="565"/>
                  </a:lnTo>
                  <a:lnTo>
                    <a:pt x="284" y="556"/>
                  </a:lnTo>
                  <a:lnTo>
                    <a:pt x="287" y="547"/>
                  </a:lnTo>
                  <a:lnTo>
                    <a:pt x="288" y="537"/>
                  </a:lnTo>
                  <a:lnTo>
                    <a:pt x="289" y="527"/>
                  </a:lnTo>
                  <a:lnTo>
                    <a:pt x="289" y="527"/>
                  </a:lnTo>
                  <a:lnTo>
                    <a:pt x="288" y="514"/>
                  </a:lnTo>
                  <a:lnTo>
                    <a:pt x="285" y="503"/>
                  </a:lnTo>
                  <a:lnTo>
                    <a:pt x="282" y="492"/>
                  </a:lnTo>
                  <a:lnTo>
                    <a:pt x="277" y="480"/>
                  </a:lnTo>
                  <a:lnTo>
                    <a:pt x="271" y="472"/>
                  </a:lnTo>
                  <a:lnTo>
                    <a:pt x="262" y="463"/>
                  </a:lnTo>
                  <a:lnTo>
                    <a:pt x="253" y="454"/>
                  </a:lnTo>
                  <a:lnTo>
                    <a:pt x="245" y="447"/>
                  </a:lnTo>
                  <a:lnTo>
                    <a:pt x="222" y="432"/>
                  </a:lnTo>
                  <a:lnTo>
                    <a:pt x="199" y="420"/>
                  </a:lnTo>
                  <a:lnTo>
                    <a:pt x="147" y="394"/>
                  </a:lnTo>
                  <a:lnTo>
                    <a:pt x="120" y="380"/>
                  </a:lnTo>
                  <a:lnTo>
                    <a:pt x="94" y="364"/>
                  </a:lnTo>
                  <a:lnTo>
                    <a:pt x="82" y="355"/>
                  </a:lnTo>
                  <a:lnTo>
                    <a:pt x="71" y="346"/>
                  </a:lnTo>
                  <a:lnTo>
                    <a:pt x="60" y="336"/>
                  </a:lnTo>
                  <a:lnTo>
                    <a:pt x="49" y="327"/>
                  </a:lnTo>
                  <a:lnTo>
                    <a:pt x="40" y="315"/>
                  </a:lnTo>
                  <a:lnTo>
                    <a:pt x="31" y="303"/>
                  </a:lnTo>
                  <a:lnTo>
                    <a:pt x="24" y="289"/>
                  </a:lnTo>
                  <a:lnTo>
                    <a:pt x="16" y="274"/>
                  </a:lnTo>
                  <a:lnTo>
                    <a:pt x="11" y="260"/>
                  </a:lnTo>
                  <a:lnTo>
                    <a:pt x="8" y="242"/>
                  </a:lnTo>
                  <a:lnTo>
                    <a:pt x="5" y="225"/>
                  </a:lnTo>
                  <a:lnTo>
                    <a:pt x="4" y="205"/>
                  </a:lnTo>
                  <a:lnTo>
                    <a:pt x="4" y="205"/>
                  </a:lnTo>
                  <a:lnTo>
                    <a:pt x="5" y="181"/>
                  </a:lnTo>
                  <a:lnTo>
                    <a:pt x="9" y="158"/>
                  </a:lnTo>
                  <a:lnTo>
                    <a:pt x="15" y="137"/>
                  </a:lnTo>
                  <a:lnTo>
                    <a:pt x="23" y="117"/>
                  </a:lnTo>
                  <a:lnTo>
                    <a:pt x="31" y="100"/>
                  </a:lnTo>
                  <a:lnTo>
                    <a:pt x="42" y="82"/>
                  </a:lnTo>
                  <a:lnTo>
                    <a:pt x="55" y="67"/>
                  </a:lnTo>
                  <a:lnTo>
                    <a:pt x="70" y="54"/>
                  </a:lnTo>
                  <a:lnTo>
                    <a:pt x="85" y="41"/>
                  </a:lnTo>
                  <a:lnTo>
                    <a:pt x="102" y="30"/>
                  </a:lnTo>
                  <a:lnTo>
                    <a:pt x="119" y="21"/>
                  </a:lnTo>
                  <a:lnTo>
                    <a:pt x="138" y="14"/>
                  </a:lnTo>
                  <a:lnTo>
                    <a:pt x="156" y="8"/>
                  </a:lnTo>
                  <a:lnTo>
                    <a:pt x="178" y="4"/>
                  </a:lnTo>
                  <a:lnTo>
                    <a:pt x="197" y="2"/>
                  </a:lnTo>
                  <a:lnTo>
                    <a:pt x="218" y="0"/>
                  </a:lnTo>
                  <a:lnTo>
                    <a:pt x="218" y="0"/>
                  </a:lnTo>
                  <a:lnTo>
                    <a:pt x="245" y="2"/>
                  </a:lnTo>
                  <a:lnTo>
                    <a:pt x="267" y="4"/>
                  </a:lnTo>
                  <a:lnTo>
                    <a:pt x="289" y="8"/>
                  </a:lnTo>
                  <a:lnTo>
                    <a:pt x="309" y="14"/>
                  </a:lnTo>
                  <a:lnTo>
                    <a:pt x="328" y="20"/>
                  </a:lnTo>
                  <a:lnTo>
                    <a:pt x="345" y="28"/>
                  </a:lnTo>
                  <a:lnTo>
                    <a:pt x="361" y="38"/>
                  </a:lnTo>
                  <a:lnTo>
                    <a:pt x="376" y="47"/>
                  </a:lnTo>
                  <a:lnTo>
                    <a:pt x="376" y="47"/>
                  </a:lnTo>
                  <a:lnTo>
                    <a:pt x="367" y="69"/>
                  </a:lnTo>
                  <a:lnTo>
                    <a:pt x="361" y="90"/>
                  </a:lnTo>
                  <a:lnTo>
                    <a:pt x="345" y="142"/>
                  </a:lnTo>
                  <a:lnTo>
                    <a:pt x="330"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8" name="Freeform 14"/>
            <p:cNvSpPr>
              <a:spLocks/>
            </p:cNvSpPr>
            <p:nvPr/>
          </p:nvSpPr>
          <p:spPr bwMode="auto">
            <a:xfrm>
              <a:off x="2987676" y="384175"/>
              <a:ext cx="339725" cy="376238"/>
            </a:xfrm>
            <a:custGeom>
              <a:avLst/>
              <a:gdLst>
                <a:gd name="T0" fmla="*/ 294 w 429"/>
                <a:gd name="T1" fmla="*/ 389 h 474"/>
                <a:gd name="T2" fmla="*/ 281 w 429"/>
                <a:gd name="T3" fmla="*/ 408 h 474"/>
                <a:gd name="T4" fmla="*/ 250 w 429"/>
                <a:gd name="T5" fmla="*/ 439 h 474"/>
                <a:gd name="T6" fmla="*/ 212 w 429"/>
                <a:gd name="T7" fmla="*/ 460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7 h 474"/>
                <a:gd name="T24" fmla="*/ 11 w 429"/>
                <a:gd name="T25" fmla="*/ 377 h 474"/>
                <a:gd name="T26" fmla="*/ 4 w 429"/>
                <a:gd name="T27" fmla="*/ 341 h 474"/>
                <a:gd name="T28" fmla="*/ 2 w 429"/>
                <a:gd name="T29" fmla="*/ 298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3 w 429"/>
                <a:gd name="T41" fmla="*/ 2 h 474"/>
                <a:gd name="T42" fmla="*/ 72 w 429"/>
                <a:gd name="T43" fmla="*/ 5 h 474"/>
                <a:gd name="T44" fmla="*/ 129 w 429"/>
                <a:gd name="T45" fmla="*/ 1 h 474"/>
                <a:gd name="T46" fmla="*/ 144 w 429"/>
                <a:gd name="T47" fmla="*/ 0 h 474"/>
                <a:gd name="T48" fmla="*/ 138 w 429"/>
                <a:gd name="T49" fmla="*/ 56 h 474"/>
                <a:gd name="T50" fmla="*/ 133 w 429"/>
                <a:gd name="T51" fmla="*/ 192 h 474"/>
                <a:gd name="T52" fmla="*/ 133 w 429"/>
                <a:gd name="T53" fmla="*/ 273 h 474"/>
                <a:gd name="T54" fmla="*/ 137 w 429"/>
                <a:gd name="T55" fmla="*/ 314 h 474"/>
                <a:gd name="T56" fmla="*/ 142 w 429"/>
                <a:gd name="T57" fmla="*/ 335 h 474"/>
                <a:gd name="T58" fmla="*/ 149 w 429"/>
                <a:gd name="T59" fmla="*/ 353 h 474"/>
                <a:gd name="T60" fmla="*/ 159 w 429"/>
                <a:gd name="T61" fmla="*/ 368 h 474"/>
                <a:gd name="T62" fmla="*/ 171 w 429"/>
                <a:gd name="T63" fmla="*/ 378 h 474"/>
                <a:gd name="T64" fmla="*/ 185 w 429"/>
                <a:gd name="T65" fmla="*/ 386 h 474"/>
                <a:gd name="T66" fmla="*/ 202 w 429"/>
                <a:gd name="T67" fmla="*/ 389 h 474"/>
                <a:gd name="T68" fmla="*/ 211 w 429"/>
                <a:gd name="T69" fmla="*/ 389 h 474"/>
                <a:gd name="T70" fmla="*/ 231 w 429"/>
                <a:gd name="T71" fmla="*/ 387 h 474"/>
                <a:gd name="T72" fmla="*/ 248 w 429"/>
                <a:gd name="T73" fmla="*/ 381 h 474"/>
                <a:gd name="T74" fmla="*/ 263 w 429"/>
                <a:gd name="T75" fmla="*/ 368 h 474"/>
                <a:gd name="T76" fmla="*/ 274 w 429"/>
                <a:gd name="T77" fmla="*/ 352 h 474"/>
                <a:gd name="T78" fmla="*/ 283 w 429"/>
                <a:gd name="T79" fmla="*/ 332 h 474"/>
                <a:gd name="T80" fmla="*/ 289 w 429"/>
                <a:gd name="T81" fmla="*/ 309 h 474"/>
                <a:gd name="T82" fmla="*/ 293 w 429"/>
                <a:gd name="T83" fmla="*/ 280 h 474"/>
                <a:gd name="T84" fmla="*/ 294 w 429"/>
                <a:gd name="T85" fmla="*/ 211 h 474"/>
                <a:gd name="T86" fmla="*/ 294 w 429"/>
                <a:gd name="T87" fmla="*/ 155 h 474"/>
                <a:gd name="T88" fmla="*/ 290 w 429"/>
                <a:gd name="T89" fmla="*/ 50 h 474"/>
                <a:gd name="T90" fmla="*/ 287 w 429"/>
                <a:gd name="T91" fmla="*/ 0 h 474"/>
                <a:gd name="T92" fmla="*/ 336 w 429"/>
                <a:gd name="T93" fmla="*/ 4 h 474"/>
                <a:gd name="T94" fmla="*/ 359 w 429"/>
                <a:gd name="T95" fmla="*/ 5 h 474"/>
                <a:gd name="T96" fmla="*/ 398 w 429"/>
                <a:gd name="T97" fmla="*/ 2 h 474"/>
                <a:gd name="T98" fmla="*/ 429 w 429"/>
                <a:gd name="T99" fmla="*/ 0 h 474"/>
                <a:gd name="T100" fmla="*/ 423 w 429"/>
                <a:gd name="T101" fmla="*/ 102 h 474"/>
                <a:gd name="T102" fmla="*/ 422 w 429"/>
                <a:gd name="T103" fmla="*/ 211 h 474"/>
                <a:gd name="T104" fmla="*/ 422 w 429"/>
                <a:gd name="T105" fmla="*/ 249 h 474"/>
                <a:gd name="T106" fmla="*/ 423 w 429"/>
                <a:gd name="T107" fmla="*/ 360 h 474"/>
                <a:gd name="T108" fmla="*/ 429 w 429"/>
                <a:gd name="T109" fmla="*/ 461 h 474"/>
                <a:gd name="T110" fmla="*/ 396 w 429"/>
                <a:gd name="T111" fmla="*/ 458 h 474"/>
                <a:gd name="T112" fmla="*/ 362 w 429"/>
                <a:gd name="T113" fmla="*/ 456 h 474"/>
                <a:gd name="T114" fmla="*/ 345 w 429"/>
                <a:gd name="T115" fmla="*/ 456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4"/>
                  </a:lnTo>
                  <a:lnTo>
                    <a:pt x="250" y="439"/>
                  </a:lnTo>
                  <a:lnTo>
                    <a:pt x="231" y="451"/>
                  </a:lnTo>
                  <a:lnTo>
                    <a:pt x="212" y="460"/>
                  </a:lnTo>
                  <a:lnTo>
                    <a:pt x="192" y="468"/>
                  </a:lnTo>
                  <a:lnTo>
                    <a:pt x="183" y="470"/>
                  </a:lnTo>
                  <a:lnTo>
                    <a:pt x="173" y="473"/>
                  </a:lnTo>
                  <a:lnTo>
                    <a:pt x="161" y="474"/>
                  </a:lnTo>
                  <a:lnTo>
                    <a:pt x="150" y="474"/>
                  </a:lnTo>
                  <a:lnTo>
                    <a:pt x="150" y="474"/>
                  </a:lnTo>
                  <a:lnTo>
                    <a:pt x="133" y="473"/>
                  </a:lnTo>
                  <a:lnTo>
                    <a:pt x="117" y="471"/>
                  </a:lnTo>
                  <a:lnTo>
                    <a:pt x="101" y="468"/>
                  </a:lnTo>
                  <a:lnTo>
                    <a:pt x="87" y="464"/>
                  </a:lnTo>
                  <a:lnTo>
                    <a:pt x="73" y="458"/>
                  </a:lnTo>
                  <a:lnTo>
                    <a:pt x="61" y="450"/>
                  </a:lnTo>
                  <a:lnTo>
                    <a:pt x="50" y="442"/>
                  </a:lnTo>
                  <a:lnTo>
                    <a:pt x="40" y="432"/>
                  </a:lnTo>
                  <a:lnTo>
                    <a:pt x="31" y="420"/>
                  </a:lnTo>
                  <a:lnTo>
                    <a:pt x="24" y="407"/>
                  </a:lnTo>
                  <a:lnTo>
                    <a:pt x="16" y="393"/>
                  </a:lnTo>
                  <a:lnTo>
                    <a:pt x="11" y="377"/>
                  </a:lnTo>
                  <a:lnTo>
                    <a:pt x="6" y="360"/>
                  </a:lnTo>
                  <a:lnTo>
                    <a:pt x="4" y="341"/>
                  </a:lnTo>
                  <a:lnTo>
                    <a:pt x="2" y="320"/>
                  </a:lnTo>
                  <a:lnTo>
                    <a:pt x="2" y="298"/>
                  </a:lnTo>
                  <a:lnTo>
                    <a:pt x="2" y="298"/>
                  </a:lnTo>
                  <a:lnTo>
                    <a:pt x="2" y="253"/>
                  </a:lnTo>
                  <a:lnTo>
                    <a:pt x="4" y="212"/>
                  </a:lnTo>
                  <a:lnTo>
                    <a:pt x="5" y="175"/>
                  </a:lnTo>
                  <a:lnTo>
                    <a:pt x="5" y="138"/>
                  </a:lnTo>
                  <a:lnTo>
                    <a:pt x="5" y="138"/>
                  </a:lnTo>
                  <a:lnTo>
                    <a:pt x="5" y="107"/>
                  </a:lnTo>
                  <a:lnTo>
                    <a:pt x="4" y="72"/>
                  </a:lnTo>
                  <a:lnTo>
                    <a:pt x="0" y="0"/>
                  </a:lnTo>
                  <a:lnTo>
                    <a:pt x="0" y="0"/>
                  </a:lnTo>
                  <a:lnTo>
                    <a:pt x="15" y="1"/>
                  </a:lnTo>
                  <a:lnTo>
                    <a:pt x="33" y="2"/>
                  </a:lnTo>
                  <a:lnTo>
                    <a:pt x="72" y="5"/>
                  </a:lnTo>
                  <a:lnTo>
                    <a:pt x="72" y="5"/>
                  </a:lnTo>
                  <a:lnTo>
                    <a:pt x="112" y="2"/>
                  </a:lnTo>
                  <a:lnTo>
                    <a:pt x="129" y="1"/>
                  </a:lnTo>
                  <a:lnTo>
                    <a:pt x="144" y="0"/>
                  </a:lnTo>
                  <a:lnTo>
                    <a:pt x="144" y="0"/>
                  </a:lnTo>
                  <a:lnTo>
                    <a:pt x="140" y="26"/>
                  </a:lnTo>
                  <a:lnTo>
                    <a:pt x="138" y="56"/>
                  </a:lnTo>
                  <a:lnTo>
                    <a:pt x="135" y="120"/>
                  </a:lnTo>
                  <a:lnTo>
                    <a:pt x="133" y="192"/>
                  </a:lnTo>
                  <a:lnTo>
                    <a:pt x="133" y="273"/>
                  </a:lnTo>
                  <a:lnTo>
                    <a:pt x="133" y="273"/>
                  </a:lnTo>
                  <a:lnTo>
                    <a:pt x="134" y="301"/>
                  </a:lnTo>
                  <a:lnTo>
                    <a:pt x="137" y="314"/>
                  </a:lnTo>
                  <a:lnTo>
                    <a:pt x="138" y="325"/>
                  </a:lnTo>
                  <a:lnTo>
                    <a:pt x="142" y="335"/>
                  </a:lnTo>
                  <a:lnTo>
                    <a:pt x="145" y="345"/>
                  </a:lnTo>
                  <a:lnTo>
                    <a:pt x="149" y="353"/>
                  </a:lnTo>
                  <a:lnTo>
                    <a:pt x="154" y="361"/>
                  </a:lnTo>
                  <a:lnTo>
                    <a:pt x="159" y="368"/>
                  </a:lnTo>
                  <a:lnTo>
                    <a:pt x="165" y="373"/>
                  </a:lnTo>
                  <a:lnTo>
                    <a:pt x="171" y="378"/>
                  </a:lnTo>
                  <a:lnTo>
                    <a:pt x="178" y="383"/>
                  </a:lnTo>
                  <a:lnTo>
                    <a:pt x="185" y="386"/>
                  </a:lnTo>
                  <a:lnTo>
                    <a:pt x="194" y="388"/>
                  </a:lnTo>
                  <a:lnTo>
                    <a:pt x="202" y="389"/>
                  </a:lnTo>
                  <a:lnTo>
                    <a:pt x="211" y="389"/>
                  </a:lnTo>
                  <a:lnTo>
                    <a:pt x="211" y="389"/>
                  </a:lnTo>
                  <a:lnTo>
                    <a:pt x="221" y="389"/>
                  </a:lnTo>
                  <a:lnTo>
                    <a:pt x="231" y="387"/>
                  </a:lnTo>
                  <a:lnTo>
                    <a:pt x="240" y="384"/>
                  </a:lnTo>
                  <a:lnTo>
                    <a:pt x="248" y="381"/>
                  </a:lnTo>
                  <a:lnTo>
                    <a:pt x="256" y="375"/>
                  </a:lnTo>
                  <a:lnTo>
                    <a:pt x="263" y="368"/>
                  </a:lnTo>
                  <a:lnTo>
                    <a:pt x="269" y="361"/>
                  </a:lnTo>
                  <a:lnTo>
                    <a:pt x="274" y="352"/>
                  </a:lnTo>
                  <a:lnTo>
                    <a:pt x="279" y="344"/>
                  </a:lnTo>
                  <a:lnTo>
                    <a:pt x="283" y="332"/>
                  </a:lnTo>
                  <a:lnTo>
                    <a:pt x="287" y="321"/>
                  </a:lnTo>
                  <a:lnTo>
                    <a:pt x="289" y="309"/>
                  </a:lnTo>
                  <a:lnTo>
                    <a:pt x="292" y="295"/>
                  </a:lnTo>
                  <a:lnTo>
                    <a:pt x="293" y="280"/>
                  </a:lnTo>
                  <a:lnTo>
                    <a:pt x="294" y="249"/>
                  </a:lnTo>
                  <a:lnTo>
                    <a:pt x="294" y="211"/>
                  </a:lnTo>
                  <a:lnTo>
                    <a:pt x="294" y="211"/>
                  </a:lnTo>
                  <a:lnTo>
                    <a:pt x="294" y="155"/>
                  </a:lnTo>
                  <a:lnTo>
                    <a:pt x="293" y="102"/>
                  </a:lnTo>
                  <a:lnTo>
                    <a:pt x="290" y="50"/>
                  </a:lnTo>
                  <a:lnTo>
                    <a:pt x="287" y="0"/>
                  </a:lnTo>
                  <a:lnTo>
                    <a:pt x="287" y="0"/>
                  </a:lnTo>
                  <a:lnTo>
                    <a:pt x="318" y="2"/>
                  </a:lnTo>
                  <a:lnTo>
                    <a:pt x="336" y="4"/>
                  </a:lnTo>
                  <a:lnTo>
                    <a:pt x="359" y="5"/>
                  </a:lnTo>
                  <a:lnTo>
                    <a:pt x="359" y="5"/>
                  </a:lnTo>
                  <a:lnTo>
                    <a:pt x="380" y="4"/>
                  </a:lnTo>
                  <a:lnTo>
                    <a:pt x="398" y="2"/>
                  </a:lnTo>
                  <a:lnTo>
                    <a:pt x="429" y="0"/>
                  </a:lnTo>
                  <a:lnTo>
                    <a:pt x="429" y="0"/>
                  </a:lnTo>
                  <a:lnTo>
                    <a:pt x="426" y="50"/>
                  </a:lnTo>
                  <a:lnTo>
                    <a:pt x="423" y="102"/>
                  </a:lnTo>
                  <a:lnTo>
                    <a:pt x="422" y="155"/>
                  </a:lnTo>
                  <a:lnTo>
                    <a:pt x="422" y="211"/>
                  </a:lnTo>
                  <a:lnTo>
                    <a:pt x="422" y="249"/>
                  </a:lnTo>
                  <a:lnTo>
                    <a:pt x="422" y="249"/>
                  </a:lnTo>
                  <a:lnTo>
                    <a:pt x="422" y="306"/>
                  </a:lnTo>
                  <a:lnTo>
                    <a:pt x="423" y="360"/>
                  </a:lnTo>
                  <a:lnTo>
                    <a:pt x="426" y="411"/>
                  </a:lnTo>
                  <a:lnTo>
                    <a:pt x="429" y="461"/>
                  </a:lnTo>
                  <a:lnTo>
                    <a:pt x="429" y="461"/>
                  </a:lnTo>
                  <a:lnTo>
                    <a:pt x="396" y="458"/>
                  </a:lnTo>
                  <a:lnTo>
                    <a:pt x="379" y="456"/>
                  </a:lnTo>
                  <a:lnTo>
                    <a:pt x="362" y="456"/>
                  </a:lnTo>
                  <a:lnTo>
                    <a:pt x="362" y="456"/>
                  </a:lnTo>
                  <a:lnTo>
                    <a:pt x="345" y="456"/>
                  </a:lnTo>
                  <a:lnTo>
                    <a:pt x="328" y="458"/>
                  </a:lnTo>
                  <a:lnTo>
                    <a:pt x="292" y="461"/>
                  </a:lnTo>
                  <a:lnTo>
                    <a:pt x="297" y="38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9" name="Freeform 15"/>
            <p:cNvSpPr>
              <a:spLocks noEditPoints="1"/>
            </p:cNvSpPr>
            <p:nvPr/>
          </p:nvSpPr>
          <p:spPr bwMode="auto">
            <a:xfrm>
              <a:off x="3411538" y="37465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8 w 448"/>
                <a:gd name="T17" fmla="*/ 33 h 724"/>
                <a:gd name="T18" fmla="*/ 195 w 448"/>
                <a:gd name="T19" fmla="*/ 14 h 724"/>
                <a:gd name="T20" fmla="*/ 227 w 448"/>
                <a:gd name="T21" fmla="*/ 3 h 724"/>
                <a:gd name="T22" fmla="*/ 263 w 448"/>
                <a:gd name="T23" fmla="*/ 0 h 724"/>
                <a:gd name="T24" fmla="*/ 299 w 448"/>
                <a:gd name="T25" fmla="*/ 2 h 724"/>
                <a:gd name="T26" fmla="*/ 348 w 448"/>
                <a:gd name="T27" fmla="*/ 21 h 724"/>
                <a:gd name="T28" fmla="*/ 392 w 448"/>
                <a:gd name="T29" fmla="*/ 55 h 724"/>
                <a:gd name="T30" fmla="*/ 424 w 448"/>
                <a:gd name="T31" fmla="*/ 106 h 724"/>
                <a:gd name="T32" fmla="*/ 444 w 448"/>
                <a:gd name="T33" fmla="*/ 177 h 724"/>
                <a:gd name="T34" fmla="*/ 448 w 448"/>
                <a:gd name="T35" fmla="*/ 235 h 724"/>
                <a:gd name="T36" fmla="*/ 439 w 448"/>
                <a:gd name="T37" fmla="*/ 326 h 724"/>
                <a:gd name="T38" fmla="*/ 413 w 448"/>
                <a:gd name="T39" fmla="*/ 394 h 724"/>
                <a:gd name="T40" fmla="*/ 376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9 w 448"/>
                <a:gd name="T55" fmla="*/ 669 h 724"/>
                <a:gd name="T56" fmla="*/ 142 w 448"/>
                <a:gd name="T57" fmla="*/ 724 h 724"/>
                <a:gd name="T58" fmla="*/ 70 w 448"/>
                <a:gd name="T59" fmla="*/ 719 h 724"/>
                <a:gd name="T60" fmla="*/ 13 w 448"/>
                <a:gd name="T61" fmla="*/ 721 h 724"/>
                <a:gd name="T62" fmla="*/ 2 w 448"/>
                <a:gd name="T63" fmla="*/ 645 h 724"/>
                <a:gd name="T64" fmla="*/ 7 w 448"/>
                <a:gd name="T65" fmla="*/ 394 h 724"/>
                <a:gd name="T66" fmla="*/ 222 w 448"/>
                <a:gd name="T67" fmla="*/ 58 h 724"/>
                <a:gd name="T68" fmla="*/ 196 w 448"/>
                <a:gd name="T69" fmla="*/ 64 h 724"/>
                <a:gd name="T70" fmla="*/ 172 w 448"/>
                <a:gd name="T71" fmla="*/ 83 h 724"/>
                <a:gd name="T72" fmla="*/ 152 w 448"/>
                <a:gd name="T73" fmla="*/ 115 h 724"/>
                <a:gd name="T74" fmla="*/ 137 w 448"/>
                <a:gd name="T75" fmla="*/ 162 h 724"/>
                <a:gd name="T76" fmla="*/ 130 w 448"/>
                <a:gd name="T77" fmla="*/ 227 h 724"/>
                <a:gd name="T78" fmla="*/ 130 w 448"/>
                <a:gd name="T79" fmla="*/ 274 h 724"/>
                <a:gd name="T80" fmla="*/ 136 w 448"/>
                <a:gd name="T81" fmla="*/ 328 h 724"/>
                <a:gd name="T82" fmla="*/ 147 w 448"/>
                <a:gd name="T83" fmla="*/ 370 h 724"/>
                <a:gd name="T84" fmla="*/ 166 w 448"/>
                <a:gd name="T85" fmla="*/ 399 h 724"/>
                <a:gd name="T86" fmla="*/ 190 w 448"/>
                <a:gd name="T87" fmla="*/ 416 h 724"/>
                <a:gd name="T88" fmla="*/ 218 w 448"/>
                <a:gd name="T89" fmla="*/ 423 h 724"/>
                <a:gd name="T90" fmla="*/ 237 w 448"/>
                <a:gd name="T91" fmla="*/ 420 h 724"/>
                <a:gd name="T92" fmla="*/ 263 w 448"/>
                <a:gd name="T93" fmla="*/ 405 h 724"/>
                <a:gd name="T94" fmla="*/ 283 w 448"/>
                <a:gd name="T95" fmla="*/ 377 h 724"/>
                <a:gd name="T96" fmla="*/ 297 w 448"/>
                <a:gd name="T97" fmla="*/ 336 h 724"/>
                <a:gd name="T98" fmla="*/ 305 w 448"/>
                <a:gd name="T99" fmla="*/ 281 h 724"/>
                <a:gd name="T100" fmla="*/ 306 w 448"/>
                <a:gd name="T101" fmla="*/ 238 h 724"/>
                <a:gd name="T102" fmla="*/ 302 w 448"/>
                <a:gd name="T103" fmla="*/ 174 h 724"/>
                <a:gd name="T104" fmla="*/ 292 w 448"/>
                <a:gd name="T105" fmla="*/ 126 h 724"/>
                <a:gd name="T106" fmla="*/ 278 w 448"/>
                <a:gd name="T107" fmla="*/ 90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4"/>
                  </a:lnTo>
                  <a:lnTo>
                    <a:pt x="49" y="16"/>
                  </a:lnTo>
                  <a:lnTo>
                    <a:pt x="66" y="17"/>
                  </a:lnTo>
                  <a:lnTo>
                    <a:pt x="66" y="17"/>
                  </a:lnTo>
                  <a:lnTo>
                    <a:pt x="83" y="16"/>
                  </a:lnTo>
                  <a:lnTo>
                    <a:pt x="99" y="14"/>
                  </a:lnTo>
                  <a:lnTo>
                    <a:pt x="132" y="12"/>
                  </a:lnTo>
                  <a:lnTo>
                    <a:pt x="132" y="12"/>
                  </a:lnTo>
                  <a:lnTo>
                    <a:pt x="128" y="50"/>
                  </a:lnTo>
                  <a:lnTo>
                    <a:pt x="126" y="71"/>
                  </a:lnTo>
                  <a:lnTo>
                    <a:pt x="125" y="94"/>
                  </a:lnTo>
                  <a:lnTo>
                    <a:pt x="128" y="94"/>
                  </a:lnTo>
                  <a:lnTo>
                    <a:pt x="128" y="94"/>
                  </a:lnTo>
                  <a:lnTo>
                    <a:pt x="131" y="84"/>
                  </a:lnTo>
                  <a:lnTo>
                    <a:pt x="135" y="74"/>
                  </a:lnTo>
                  <a:lnTo>
                    <a:pt x="141" y="65"/>
                  </a:lnTo>
                  <a:lnTo>
                    <a:pt x="146" y="57"/>
                  </a:lnTo>
                  <a:lnTo>
                    <a:pt x="154" y="48"/>
                  </a:lnTo>
                  <a:lnTo>
                    <a:pt x="160" y="40"/>
                  </a:lnTo>
                  <a:lnTo>
                    <a:pt x="168" y="33"/>
                  </a:lnTo>
                  <a:lnTo>
                    <a:pt x="176" y="27"/>
                  </a:lnTo>
                  <a:lnTo>
                    <a:pt x="186" y="21"/>
                  </a:lnTo>
                  <a:lnTo>
                    <a:pt x="195" y="14"/>
                  </a:lnTo>
                  <a:lnTo>
                    <a:pt x="204" y="11"/>
                  </a:lnTo>
                  <a:lnTo>
                    <a:pt x="216" y="7"/>
                  </a:lnTo>
                  <a:lnTo>
                    <a:pt x="227" y="3"/>
                  </a:lnTo>
                  <a:lnTo>
                    <a:pt x="238" y="1"/>
                  </a:lnTo>
                  <a:lnTo>
                    <a:pt x="250" y="0"/>
                  </a:lnTo>
                  <a:lnTo>
                    <a:pt x="263" y="0"/>
                  </a:lnTo>
                  <a:lnTo>
                    <a:pt x="263" y="0"/>
                  </a:lnTo>
                  <a:lnTo>
                    <a:pt x="280" y="0"/>
                  </a:lnTo>
                  <a:lnTo>
                    <a:pt x="299" y="2"/>
                  </a:lnTo>
                  <a:lnTo>
                    <a:pt x="316" y="7"/>
                  </a:lnTo>
                  <a:lnTo>
                    <a:pt x="332" y="13"/>
                  </a:lnTo>
                  <a:lnTo>
                    <a:pt x="348" y="21"/>
                  </a:lnTo>
                  <a:lnTo>
                    <a:pt x="363" y="31"/>
                  </a:lnTo>
                  <a:lnTo>
                    <a:pt x="378" y="42"/>
                  </a:lnTo>
                  <a:lnTo>
                    <a:pt x="392" y="55"/>
                  </a:lnTo>
                  <a:lnTo>
                    <a:pt x="404" y="70"/>
                  </a:lnTo>
                  <a:lnTo>
                    <a:pt x="414" y="88"/>
                  </a:lnTo>
                  <a:lnTo>
                    <a:pt x="424" y="106"/>
                  </a:lnTo>
                  <a:lnTo>
                    <a:pt x="433" y="129"/>
                  </a:lnTo>
                  <a:lnTo>
                    <a:pt x="439" y="151"/>
                  </a:lnTo>
                  <a:lnTo>
                    <a:pt x="444" y="177"/>
                  </a:lnTo>
                  <a:lnTo>
                    <a:pt x="446" y="204"/>
                  </a:lnTo>
                  <a:lnTo>
                    <a:pt x="448" y="235"/>
                  </a:lnTo>
                  <a:lnTo>
                    <a:pt x="448" y="235"/>
                  </a:lnTo>
                  <a:lnTo>
                    <a:pt x="446" y="267"/>
                  </a:lnTo>
                  <a:lnTo>
                    <a:pt x="444" y="297"/>
                  </a:lnTo>
                  <a:lnTo>
                    <a:pt x="439" y="326"/>
                  </a:lnTo>
                  <a:lnTo>
                    <a:pt x="431" y="351"/>
                  </a:lnTo>
                  <a:lnTo>
                    <a:pt x="423" y="373"/>
                  </a:lnTo>
                  <a:lnTo>
                    <a:pt x="413" y="394"/>
                  </a:lnTo>
                  <a:lnTo>
                    <a:pt x="402" y="413"/>
                  </a:lnTo>
                  <a:lnTo>
                    <a:pt x="389" y="429"/>
                  </a:lnTo>
                  <a:lnTo>
                    <a:pt x="376" y="442"/>
                  </a:lnTo>
                  <a:lnTo>
                    <a:pt x="361" y="454"/>
                  </a:lnTo>
                  <a:lnTo>
                    <a:pt x="345" y="463"/>
                  </a:lnTo>
                  <a:lnTo>
                    <a:pt x="328" y="472"/>
                  </a:lnTo>
                  <a:lnTo>
                    <a:pt x="312" y="478"/>
                  </a:lnTo>
                  <a:lnTo>
                    <a:pt x="295" y="482"/>
                  </a:lnTo>
                  <a:lnTo>
                    <a:pt x="278" y="485"/>
                  </a:lnTo>
                  <a:lnTo>
                    <a:pt x="260" y="486"/>
                  </a:lnTo>
                  <a:lnTo>
                    <a:pt x="260" y="486"/>
                  </a:lnTo>
                  <a:lnTo>
                    <a:pt x="239" y="485"/>
                  </a:lnTo>
                  <a:lnTo>
                    <a:pt x="221" y="481"/>
                  </a:lnTo>
                  <a:lnTo>
                    <a:pt x="202" y="476"/>
                  </a:lnTo>
                  <a:lnTo>
                    <a:pt x="186" y="468"/>
                  </a:lnTo>
                  <a:lnTo>
                    <a:pt x="171" y="458"/>
                  </a:lnTo>
                  <a:lnTo>
                    <a:pt x="157" y="446"/>
                  </a:lnTo>
                  <a:lnTo>
                    <a:pt x="146" y="432"/>
                  </a:lnTo>
                  <a:lnTo>
                    <a:pt x="136" y="416"/>
                  </a:lnTo>
                  <a:lnTo>
                    <a:pt x="135" y="416"/>
                  </a:lnTo>
                  <a:lnTo>
                    <a:pt x="135" y="416"/>
                  </a:lnTo>
                  <a:lnTo>
                    <a:pt x="135" y="496"/>
                  </a:lnTo>
                  <a:lnTo>
                    <a:pt x="136" y="587"/>
                  </a:lnTo>
                  <a:lnTo>
                    <a:pt x="139" y="669"/>
                  </a:lnTo>
                  <a:lnTo>
                    <a:pt x="140" y="702"/>
                  </a:lnTo>
                  <a:lnTo>
                    <a:pt x="142" y="724"/>
                  </a:lnTo>
                  <a:lnTo>
                    <a:pt x="142" y="724"/>
                  </a:lnTo>
                  <a:lnTo>
                    <a:pt x="129" y="721"/>
                  </a:lnTo>
                  <a:lnTo>
                    <a:pt x="111" y="720"/>
                  </a:lnTo>
                  <a:lnTo>
                    <a:pt x="70" y="719"/>
                  </a:lnTo>
                  <a:lnTo>
                    <a:pt x="70" y="719"/>
                  </a:lnTo>
                  <a:lnTo>
                    <a:pt x="31" y="720"/>
                  </a:lnTo>
                  <a:lnTo>
                    <a:pt x="13" y="721"/>
                  </a:lnTo>
                  <a:lnTo>
                    <a:pt x="0" y="724"/>
                  </a:lnTo>
                  <a:lnTo>
                    <a:pt x="0" y="724"/>
                  </a:lnTo>
                  <a:lnTo>
                    <a:pt x="2" y="645"/>
                  </a:lnTo>
                  <a:lnTo>
                    <a:pt x="5" y="565"/>
                  </a:lnTo>
                  <a:lnTo>
                    <a:pt x="6" y="483"/>
                  </a:lnTo>
                  <a:lnTo>
                    <a:pt x="7" y="394"/>
                  </a:lnTo>
                  <a:lnTo>
                    <a:pt x="7" y="342"/>
                  </a:lnTo>
                  <a:close/>
                  <a:moveTo>
                    <a:pt x="222" y="58"/>
                  </a:moveTo>
                  <a:lnTo>
                    <a:pt x="222" y="58"/>
                  </a:lnTo>
                  <a:lnTo>
                    <a:pt x="213" y="59"/>
                  </a:lnTo>
                  <a:lnTo>
                    <a:pt x="204" y="60"/>
                  </a:lnTo>
                  <a:lnTo>
                    <a:pt x="196" y="64"/>
                  </a:lnTo>
                  <a:lnTo>
                    <a:pt x="187" y="69"/>
                  </a:lnTo>
                  <a:lnTo>
                    <a:pt x="180" y="75"/>
                  </a:lnTo>
                  <a:lnTo>
                    <a:pt x="172" y="83"/>
                  </a:lnTo>
                  <a:lnTo>
                    <a:pt x="165" y="91"/>
                  </a:lnTo>
                  <a:lnTo>
                    <a:pt x="159" y="103"/>
                  </a:lnTo>
                  <a:lnTo>
                    <a:pt x="152" y="115"/>
                  </a:lnTo>
                  <a:lnTo>
                    <a:pt x="146" y="129"/>
                  </a:lnTo>
                  <a:lnTo>
                    <a:pt x="141" y="145"/>
                  </a:lnTo>
                  <a:lnTo>
                    <a:pt x="137" y="162"/>
                  </a:lnTo>
                  <a:lnTo>
                    <a:pt x="135" y="182"/>
                  </a:lnTo>
                  <a:lnTo>
                    <a:pt x="132" y="203"/>
                  </a:lnTo>
                  <a:lnTo>
                    <a:pt x="130" y="227"/>
                  </a:lnTo>
                  <a:lnTo>
                    <a:pt x="130" y="253"/>
                  </a:lnTo>
                  <a:lnTo>
                    <a:pt x="130" y="253"/>
                  </a:lnTo>
                  <a:lnTo>
                    <a:pt x="130" y="274"/>
                  </a:lnTo>
                  <a:lnTo>
                    <a:pt x="131" y="294"/>
                  </a:lnTo>
                  <a:lnTo>
                    <a:pt x="134" y="311"/>
                  </a:lnTo>
                  <a:lnTo>
                    <a:pt x="136" y="328"/>
                  </a:lnTo>
                  <a:lnTo>
                    <a:pt x="139" y="343"/>
                  </a:lnTo>
                  <a:lnTo>
                    <a:pt x="144" y="357"/>
                  </a:lnTo>
                  <a:lnTo>
                    <a:pt x="147" y="370"/>
                  </a:lnTo>
                  <a:lnTo>
                    <a:pt x="154" y="382"/>
                  </a:lnTo>
                  <a:lnTo>
                    <a:pt x="159" y="390"/>
                  </a:lnTo>
                  <a:lnTo>
                    <a:pt x="166" y="399"/>
                  </a:lnTo>
                  <a:lnTo>
                    <a:pt x="173" y="406"/>
                  </a:lnTo>
                  <a:lnTo>
                    <a:pt x="181" y="413"/>
                  </a:lnTo>
                  <a:lnTo>
                    <a:pt x="190" y="416"/>
                  </a:lnTo>
                  <a:lnTo>
                    <a:pt x="198" y="420"/>
                  </a:lnTo>
                  <a:lnTo>
                    <a:pt x="208" y="423"/>
                  </a:lnTo>
                  <a:lnTo>
                    <a:pt x="218" y="423"/>
                  </a:lnTo>
                  <a:lnTo>
                    <a:pt x="218" y="423"/>
                  </a:lnTo>
                  <a:lnTo>
                    <a:pt x="228" y="423"/>
                  </a:lnTo>
                  <a:lnTo>
                    <a:pt x="237" y="420"/>
                  </a:lnTo>
                  <a:lnTo>
                    <a:pt x="247" y="416"/>
                  </a:lnTo>
                  <a:lnTo>
                    <a:pt x="254" y="411"/>
                  </a:lnTo>
                  <a:lnTo>
                    <a:pt x="263" y="405"/>
                  </a:lnTo>
                  <a:lnTo>
                    <a:pt x="270" y="396"/>
                  </a:lnTo>
                  <a:lnTo>
                    <a:pt x="276" y="388"/>
                  </a:lnTo>
                  <a:lnTo>
                    <a:pt x="283" y="377"/>
                  </a:lnTo>
                  <a:lnTo>
                    <a:pt x="288" y="364"/>
                  </a:lnTo>
                  <a:lnTo>
                    <a:pt x="292" y="351"/>
                  </a:lnTo>
                  <a:lnTo>
                    <a:pt x="297" y="336"/>
                  </a:lnTo>
                  <a:lnTo>
                    <a:pt x="300" y="320"/>
                  </a:lnTo>
                  <a:lnTo>
                    <a:pt x="302" y="301"/>
                  </a:lnTo>
                  <a:lnTo>
                    <a:pt x="305" y="281"/>
                  </a:lnTo>
                  <a:lnTo>
                    <a:pt x="306" y="260"/>
                  </a:lnTo>
                  <a:lnTo>
                    <a:pt x="306" y="238"/>
                  </a:lnTo>
                  <a:lnTo>
                    <a:pt x="306" y="238"/>
                  </a:lnTo>
                  <a:lnTo>
                    <a:pt x="306" y="215"/>
                  </a:lnTo>
                  <a:lnTo>
                    <a:pt x="305" y="194"/>
                  </a:lnTo>
                  <a:lnTo>
                    <a:pt x="302" y="174"/>
                  </a:lnTo>
                  <a:lnTo>
                    <a:pt x="300" y="157"/>
                  </a:lnTo>
                  <a:lnTo>
                    <a:pt x="297" y="140"/>
                  </a:lnTo>
                  <a:lnTo>
                    <a:pt x="292" y="126"/>
                  </a:lnTo>
                  <a:lnTo>
                    <a:pt x="289" y="112"/>
                  </a:lnTo>
                  <a:lnTo>
                    <a:pt x="283" y="101"/>
                  </a:lnTo>
                  <a:lnTo>
                    <a:pt x="278" y="90"/>
                  </a:lnTo>
                  <a:lnTo>
                    <a:pt x="270" y="81"/>
                  </a:lnTo>
                  <a:lnTo>
                    <a:pt x="264" y="74"/>
                  </a:lnTo>
                  <a:lnTo>
                    <a:pt x="257" y="69"/>
                  </a:lnTo>
                  <a:lnTo>
                    <a:pt x="248" y="64"/>
                  </a:lnTo>
                  <a:lnTo>
                    <a:pt x="240" y="60"/>
                  </a:lnTo>
                  <a:lnTo>
                    <a:pt x="230" y="59"/>
                  </a:lnTo>
                  <a:lnTo>
                    <a:pt x="222" y="58"/>
                  </a:lnTo>
                  <a:lnTo>
                    <a:pt x="222" y="58"/>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0" name="Freeform 16"/>
            <p:cNvSpPr>
              <a:spLocks noEditPoints="1"/>
            </p:cNvSpPr>
            <p:nvPr/>
          </p:nvSpPr>
          <p:spPr bwMode="auto">
            <a:xfrm>
              <a:off x="3819526" y="37465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8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8 w 416"/>
                <a:gd name="T81" fmla="*/ 70 h 486"/>
                <a:gd name="T82" fmla="*/ 396 w 416"/>
                <a:gd name="T83" fmla="*/ 104 h 486"/>
                <a:gd name="T84" fmla="*/ 409 w 416"/>
                <a:gd name="T85" fmla="*/ 142 h 486"/>
                <a:gd name="T86" fmla="*/ 416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8 w 416"/>
                <a:gd name="T107" fmla="*/ 42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0" y="403"/>
                  </a:lnTo>
                  <a:lnTo>
                    <a:pt x="213"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8" y="442"/>
                  </a:lnTo>
                  <a:lnTo>
                    <a:pt x="378"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7"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8" y="70"/>
                  </a:lnTo>
                  <a:lnTo>
                    <a:pt x="387" y="85"/>
                  </a:lnTo>
                  <a:lnTo>
                    <a:pt x="396" y="104"/>
                  </a:lnTo>
                  <a:lnTo>
                    <a:pt x="404" y="122"/>
                  </a:lnTo>
                  <a:lnTo>
                    <a:pt x="409" y="142"/>
                  </a:lnTo>
                  <a:lnTo>
                    <a:pt x="413" y="163"/>
                  </a:lnTo>
                  <a:lnTo>
                    <a:pt x="416"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8" y="42"/>
                  </a:lnTo>
                  <a:lnTo>
                    <a:pt x="218" y="42"/>
                  </a:lnTo>
                  <a:lnTo>
                    <a:pt x="208" y="43"/>
                  </a:lnTo>
                  <a:lnTo>
                    <a:pt x="199" y="45"/>
                  </a:lnTo>
                  <a:lnTo>
                    <a:pt x="190" y="50"/>
                  </a:lnTo>
                  <a:lnTo>
                    <a:pt x="183" y="57"/>
                  </a:lnTo>
                  <a:lnTo>
                    <a:pt x="175" y="64"/>
                  </a:lnTo>
                  <a:lnTo>
                    <a:pt x="169" y="73"/>
                  </a:lnTo>
                  <a:lnTo>
                    <a:pt x="164" y="83"/>
                  </a:lnTo>
                  <a:lnTo>
                    <a:pt x="159" y="93"/>
                  </a:lnTo>
                  <a:lnTo>
                    <a:pt x="156"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1" name="Freeform 17"/>
            <p:cNvSpPr>
              <a:spLocks/>
            </p:cNvSpPr>
            <p:nvPr/>
          </p:nvSpPr>
          <p:spPr bwMode="auto">
            <a:xfrm>
              <a:off x="4211638" y="377825"/>
              <a:ext cx="230188" cy="373063"/>
            </a:xfrm>
            <a:custGeom>
              <a:avLst/>
              <a:gdLst>
                <a:gd name="T0" fmla="*/ 130 w 289"/>
                <a:gd name="T1" fmla="*/ 128 h 471"/>
                <a:gd name="T2" fmla="*/ 144 w 289"/>
                <a:gd name="T3" fmla="*/ 97 h 471"/>
                <a:gd name="T4" fmla="*/ 158 w 289"/>
                <a:gd name="T5" fmla="*/ 71 h 471"/>
                <a:gd name="T6" fmla="*/ 174 w 289"/>
                <a:gd name="T7" fmla="*/ 48 h 471"/>
                <a:gd name="T8" fmla="*/ 191 w 289"/>
                <a:gd name="T9" fmla="*/ 31 h 471"/>
                <a:gd name="T10" fmla="*/ 210 w 289"/>
                <a:gd name="T11" fmla="*/ 17 h 471"/>
                <a:gd name="T12" fmla="*/ 230 w 289"/>
                <a:gd name="T13" fmla="*/ 7 h 471"/>
                <a:gd name="T14" fmla="*/ 251 w 289"/>
                <a:gd name="T15" fmla="*/ 3 h 471"/>
                <a:gd name="T16" fmla="*/ 274 w 289"/>
                <a:gd name="T17" fmla="*/ 0 h 471"/>
                <a:gd name="T18" fmla="*/ 289 w 289"/>
                <a:gd name="T19" fmla="*/ 1 h 471"/>
                <a:gd name="T20" fmla="*/ 287 w 289"/>
                <a:gd name="T21" fmla="*/ 16 h 471"/>
                <a:gd name="T22" fmla="*/ 284 w 289"/>
                <a:gd name="T23" fmla="*/ 50 h 471"/>
                <a:gd name="T24" fmla="*/ 284 w 289"/>
                <a:gd name="T25" fmla="*/ 69 h 471"/>
                <a:gd name="T26" fmla="*/ 284 w 289"/>
                <a:gd name="T27" fmla="*/ 133 h 471"/>
                <a:gd name="T28" fmla="*/ 277 w 289"/>
                <a:gd name="T29" fmla="*/ 140 h 471"/>
                <a:gd name="T30" fmla="*/ 254 w 289"/>
                <a:gd name="T31" fmla="*/ 130 h 471"/>
                <a:gd name="T32" fmla="*/ 227 w 289"/>
                <a:gd name="T33" fmla="*/ 127 h 471"/>
                <a:gd name="T34" fmla="*/ 217 w 289"/>
                <a:gd name="T35" fmla="*/ 128 h 471"/>
                <a:gd name="T36" fmla="*/ 197 w 289"/>
                <a:gd name="T37" fmla="*/ 132 h 471"/>
                <a:gd name="T38" fmla="*/ 181 w 289"/>
                <a:gd name="T39" fmla="*/ 139 h 471"/>
                <a:gd name="T40" fmla="*/ 166 w 289"/>
                <a:gd name="T41" fmla="*/ 149 h 471"/>
                <a:gd name="T42" fmla="*/ 154 w 289"/>
                <a:gd name="T43" fmla="*/ 163 h 471"/>
                <a:gd name="T44" fmla="*/ 145 w 289"/>
                <a:gd name="T45" fmla="*/ 177 h 471"/>
                <a:gd name="T46" fmla="*/ 139 w 289"/>
                <a:gd name="T47" fmla="*/ 194 h 471"/>
                <a:gd name="T48" fmla="*/ 135 w 289"/>
                <a:gd name="T49" fmla="*/ 212 h 471"/>
                <a:gd name="T50" fmla="*/ 135 w 289"/>
                <a:gd name="T51" fmla="*/ 259 h 471"/>
                <a:gd name="T52" fmla="*/ 135 w 289"/>
                <a:gd name="T53" fmla="*/ 316 h 471"/>
                <a:gd name="T54" fmla="*/ 139 w 289"/>
                <a:gd name="T55" fmla="*/ 421 h 471"/>
                <a:gd name="T56" fmla="*/ 143 w 289"/>
                <a:gd name="T57" fmla="*/ 471 h 471"/>
                <a:gd name="T58" fmla="*/ 92 w 289"/>
                <a:gd name="T59" fmla="*/ 466 h 471"/>
                <a:gd name="T60" fmla="*/ 71 w 289"/>
                <a:gd name="T61" fmla="*/ 466 h 471"/>
                <a:gd name="T62" fmla="*/ 31 w 289"/>
                <a:gd name="T63" fmla="*/ 468 h 471"/>
                <a:gd name="T64" fmla="*/ 0 w 289"/>
                <a:gd name="T65" fmla="*/ 471 h 471"/>
                <a:gd name="T66" fmla="*/ 5 w 289"/>
                <a:gd name="T67" fmla="*/ 370 h 471"/>
                <a:gd name="T68" fmla="*/ 8 w 289"/>
                <a:gd name="T69" fmla="*/ 259 h 471"/>
                <a:gd name="T70" fmla="*/ 8 w 289"/>
                <a:gd name="T71" fmla="*/ 221 h 471"/>
                <a:gd name="T72" fmla="*/ 5 w 289"/>
                <a:gd name="T73" fmla="*/ 112 h 471"/>
                <a:gd name="T74" fmla="*/ 0 w 289"/>
                <a:gd name="T75" fmla="*/ 10 h 471"/>
                <a:gd name="T76" fmla="*/ 32 w 289"/>
                <a:gd name="T77" fmla="*/ 12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0" y="128"/>
                  </a:lnTo>
                  <a:lnTo>
                    <a:pt x="130" y="128"/>
                  </a:lnTo>
                  <a:lnTo>
                    <a:pt x="144" y="97"/>
                  </a:lnTo>
                  <a:lnTo>
                    <a:pt x="150" y="83"/>
                  </a:lnTo>
                  <a:lnTo>
                    <a:pt x="158" y="71"/>
                  </a:lnTo>
                  <a:lnTo>
                    <a:pt x="165" y="60"/>
                  </a:lnTo>
                  <a:lnTo>
                    <a:pt x="174" y="48"/>
                  </a:lnTo>
                  <a:lnTo>
                    <a:pt x="182" y="40"/>
                  </a:lnTo>
                  <a:lnTo>
                    <a:pt x="191" y="31"/>
                  </a:lnTo>
                  <a:lnTo>
                    <a:pt x="200" y="24"/>
                  </a:lnTo>
                  <a:lnTo>
                    <a:pt x="210" y="17"/>
                  </a:lnTo>
                  <a:lnTo>
                    <a:pt x="220" y="12"/>
                  </a:lnTo>
                  <a:lnTo>
                    <a:pt x="230" y="7"/>
                  </a:lnTo>
                  <a:lnTo>
                    <a:pt x="239" y="4"/>
                  </a:lnTo>
                  <a:lnTo>
                    <a:pt x="251" y="3"/>
                  </a:lnTo>
                  <a:lnTo>
                    <a:pt x="263" y="0"/>
                  </a:lnTo>
                  <a:lnTo>
                    <a:pt x="274" y="0"/>
                  </a:lnTo>
                  <a:lnTo>
                    <a:pt x="274" y="0"/>
                  </a:lnTo>
                  <a:lnTo>
                    <a:pt x="289" y="1"/>
                  </a:lnTo>
                  <a:lnTo>
                    <a:pt x="289" y="1"/>
                  </a:lnTo>
                  <a:lnTo>
                    <a:pt x="287" y="16"/>
                  </a:lnTo>
                  <a:lnTo>
                    <a:pt x="285" y="31"/>
                  </a:lnTo>
                  <a:lnTo>
                    <a:pt x="284" y="50"/>
                  </a:lnTo>
                  <a:lnTo>
                    <a:pt x="284" y="69"/>
                  </a:lnTo>
                  <a:lnTo>
                    <a:pt x="284" y="69"/>
                  </a:lnTo>
                  <a:lnTo>
                    <a:pt x="284" y="101"/>
                  </a:lnTo>
                  <a:lnTo>
                    <a:pt x="284" y="133"/>
                  </a:lnTo>
                  <a:lnTo>
                    <a:pt x="277" y="140"/>
                  </a:lnTo>
                  <a:lnTo>
                    <a:pt x="277" y="140"/>
                  </a:lnTo>
                  <a:lnTo>
                    <a:pt x="265" y="135"/>
                  </a:lnTo>
                  <a:lnTo>
                    <a:pt x="254" y="130"/>
                  </a:lnTo>
                  <a:lnTo>
                    <a:pt x="242" y="128"/>
                  </a:lnTo>
                  <a:lnTo>
                    <a:pt x="227" y="127"/>
                  </a:lnTo>
                  <a:lnTo>
                    <a:pt x="227" y="127"/>
                  </a:lnTo>
                  <a:lnTo>
                    <a:pt x="217" y="128"/>
                  </a:lnTo>
                  <a:lnTo>
                    <a:pt x="207" y="129"/>
                  </a:lnTo>
                  <a:lnTo>
                    <a:pt x="197" y="132"/>
                  </a:lnTo>
                  <a:lnTo>
                    <a:pt x="189" y="134"/>
                  </a:lnTo>
                  <a:lnTo>
                    <a:pt x="181" y="139"/>
                  </a:lnTo>
                  <a:lnTo>
                    <a:pt x="172" y="144"/>
                  </a:lnTo>
                  <a:lnTo>
                    <a:pt x="166" y="149"/>
                  </a:lnTo>
                  <a:lnTo>
                    <a:pt x="160" y="155"/>
                  </a:lnTo>
                  <a:lnTo>
                    <a:pt x="154" y="163"/>
                  </a:lnTo>
                  <a:lnTo>
                    <a:pt x="149" y="169"/>
                  </a:lnTo>
                  <a:lnTo>
                    <a:pt x="145" y="177"/>
                  </a:lnTo>
                  <a:lnTo>
                    <a:pt x="141" y="185"/>
                  </a:lnTo>
                  <a:lnTo>
                    <a:pt x="139" y="194"/>
                  </a:lnTo>
                  <a:lnTo>
                    <a:pt x="137" y="202"/>
                  </a:lnTo>
                  <a:lnTo>
                    <a:pt x="135" y="212"/>
                  </a:lnTo>
                  <a:lnTo>
                    <a:pt x="135" y="221"/>
                  </a:lnTo>
                  <a:lnTo>
                    <a:pt x="135" y="259"/>
                  </a:lnTo>
                  <a:lnTo>
                    <a:pt x="135" y="259"/>
                  </a:lnTo>
                  <a:lnTo>
                    <a:pt x="135" y="316"/>
                  </a:lnTo>
                  <a:lnTo>
                    <a:pt x="137" y="370"/>
                  </a:lnTo>
                  <a:lnTo>
                    <a:pt x="139" y="421"/>
                  </a:lnTo>
                  <a:lnTo>
                    <a:pt x="143" y="471"/>
                  </a:lnTo>
                  <a:lnTo>
                    <a:pt x="143" y="471"/>
                  </a:lnTo>
                  <a:lnTo>
                    <a:pt x="112" y="468"/>
                  </a:lnTo>
                  <a:lnTo>
                    <a:pt x="92" y="466"/>
                  </a:lnTo>
                  <a:lnTo>
                    <a:pt x="71" y="466"/>
                  </a:lnTo>
                  <a:lnTo>
                    <a:pt x="71" y="466"/>
                  </a:lnTo>
                  <a:lnTo>
                    <a:pt x="50" y="466"/>
                  </a:lnTo>
                  <a:lnTo>
                    <a:pt x="31" y="468"/>
                  </a:lnTo>
                  <a:lnTo>
                    <a:pt x="0" y="471"/>
                  </a:lnTo>
                  <a:lnTo>
                    <a:pt x="0" y="471"/>
                  </a:lnTo>
                  <a:lnTo>
                    <a:pt x="3" y="421"/>
                  </a:lnTo>
                  <a:lnTo>
                    <a:pt x="5" y="370"/>
                  </a:lnTo>
                  <a:lnTo>
                    <a:pt x="6" y="316"/>
                  </a:lnTo>
                  <a:lnTo>
                    <a:pt x="8" y="259"/>
                  </a:lnTo>
                  <a:lnTo>
                    <a:pt x="8" y="221"/>
                  </a:lnTo>
                  <a:lnTo>
                    <a:pt x="8" y="221"/>
                  </a:lnTo>
                  <a:lnTo>
                    <a:pt x="6" y="165"/>
                  </a:lnTo>
                  <a:lnTo>
                    <a:pt x="5" y="112"/>
                  </a:lnTo>
                  <a:lnTo>
                    <a:pt x="3" y="60"/>
                  </a:lnTo>
                  <a:lnTo>
                    <a:pt x="0" y="10"/>
                  </a:lnTo>
                  <a:lnTo>
                    <a:pt x="0" y="10"/>
                  </a:lnTo>
                  <a:lnTo>
                    <a:pt x="32" y="12"/>
                  </a:lnTo>
                  <a:lnTo>
                    <a:pt x="48" y="14"/>
                  </a:lnTo>
                  <a:lnTo>
                    <a:pt x="66" y="15"/>
                  </a:lnTo>
                  <a:lnTo>
                    <a:pt x="66" y="15"/>
                  </a:lnTo>
                  <a:lnTo>
                    <a:pt x="82" y="14"/>
                  </a:lnTo>
                  <a:lnTo>
                    <a:pt x="98" y="12"/>
                  </a:lnTo>
                  <a:lnTo>
                    <a:pt x="132" y="10"/>
                  </a:lnTo>
                  <a:lnTo>
                    <a:pt x="128"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2" name="Freeform 18"/>
            <p:cNvSpPr>
              <a:spLocks/>
            </p:cNvSpPr>
            <p:nvPr/>
          </p:nvSpPr>
          <p:spPr bwMode="auto">
            <a:xfrm>
              <a:off x="4511676" y="219075"/>
              <a:ext cx="322263" cy="541338"/>
            </a:xfrm>
            <a:custGeom>
              <a:avLst/>
              <a:gdLst>
                <a:gd name="T0" fmla="*/ 323 w 407"/>
                <a:gd name="T1" fmla="*/ 123 h 684"/>
                <a:gd name="T2" fmla="*/ 294 w 407"/>
                <a:gd name="T3" fmla="*/ 86 h 684"/>
                <a:gd name="T4" fmla="*/ 273 w 407"/>
                <a:gd name="T5" fmla="*/ 71 h 684"/>
                <a:gd name="T6" fmla="*/ 237 w 407"/>
                <a:gd name="T7" fmla="*/ 61 h 684"/>
                <a:gd name="T8" fmla="*/ 205 w 407"/>
                <a:gd name="T9" fmla="*/ 60 h 684"/>
                <a:gd name="T10" fmla="*/ 176 w 407"/>
                <a:gd name="T11" fmla="*/ 67 h 684"/>
                <a:gd name="T12" fmla="*/ 151 w 407"/>
                <a:gd name="T13" fmla="*/ 80 h 684"/>
                <a:gd name="T14" fmla="*/ 133 w 407"/>
                <a:gd name="T15" fmla="*/ 98 h 684"/>
                <a:gd name="T16" fmla="*/ 120 w 407"/>
                <a:gd name="T17" fmla="*/ 121 h 684"/>
                <a:gd name="T18" fmla="*/ 117 w 407"/>
                <a:gd name="T19" fmla="*/ 145 h 684"/>
                <a:gd name="T20" fmla="*/ 119 w 407"/>
                <a:gd name="T21" fmla="*/ 170 h 684"/>
                <a:gd name="T22" fmla="*/ 135 w 407"/>
                <a:gd name="T23" fmla="*/ 200 h 684"/>
                <a:gd name="T24" fmla="*/ 161 w 407"/>
                <a:gd name="T25" fmla="*/ 225 h 684"/>
                <a:gd name="T26" fmla="*/ 262 w 407"/>
                <a:gd name="T27" fmla="*/ 278 h 684"/>
                <a:gd name="T28" fmla="*/ 328 w 407"/>
                <a:gd name="T29" fmla="*/ 317 h 684"/>
                <a:gd name="T30" fmla="*/ 361 w 407"/>
                <a:gd name="T31" fmla="*/ 346 h 684"/>
                <a:gd name="T32" fmla="*/ 387 w 407"/>
                <a:gd name="T33" fmla="*/ 384 h 684"/>
                <a:gd name="T34" fmla="*/ 403 w 407"/>
                <a:gd name="T35" fmla="*/ 431 h 684"/>
                <a:gd name="T36" fmla="*/ 407 w 407"/>
                <a:gd name="T37" fmla="*/ 468 h 684"/>
                <a:gd name="T38" fmla="*/ 396 w 407"/>
                <a:gd name="T39" fmla="*/ 535 h 684"/>
                <a:gd name="T40" fmla="*/ 366 w 407"/>
                <a:gd name="T41" fmla="*/ 592 h 684"/>
                <a:gd name="T42" fmla="*/ 319 w 407"/>
                <a:gd name="T43" fmla="*/ 637 h 684"/>
                <a:gd name="T44" fmla="*/ 257 w 407"/>
                <a:gd name="T45" fmla="*/ 668 h 684"/>
                <a:gd name="T46" fmla="*/ 181 w 407"/>
                <a:gd name="T47" fmla="*/ 683 h 684"/>
                <a:gd name="T48" fmla="*/ 129 w 407"/>
                <a:gd name="T49" fmla="*/ 683 h 684"/>
                <a:gd name="T50" fmla="*/ 62 w 407"/>
                <a:gd name="T51" fmla="*/ 671 h 684"/>
                <a:gd name="T52" fmla="*/ 11 w 407"/>
                <a:gd name="T53" fmla="*/ 650 h 684"/>
                <a:gd name="T54" fmla="*/ 9 w 407"/>
                <a:gd name="T55" fmla="*/ 611 h 684"/>
                <a:gd name="T56" fmla="*/ 27 w 407"/>
                <a:gd name="T57" fmla="*/ 521 h 684"/>
                <a:gd name="T58" fmla="*/ 48 w 407"/>
                <a:gd name="T59" fmla="*/ 531 h 684"/>
                <a:gd name="T60" fmla="*/ 60 w 407"/>
                <a:gd name="T61" fmla="*/ 561 h 684"/>
                <a:gd name="T62" fmla="*/ 79 w 407"/>
                <a:gd name="T63" fmla="*/ 586 h 684"/>
                <a:gd name="T64" fmla="*/ 104 w 407"/>
                <a:gd name="T65" fmla="*/ 607 h 684"/>
                <a:gd name="T66" fmla="*/ 138 w 407"/>
                <a:gd name="T67" fmla="*/ 619 h 684"/>
                <a:gd name="T68" fmla="*/ 177 w 407"/>
                <a:gd name="T69" fmla="*/ 624 h 684"/>
                <a:gd name="T70" fmla="*/ 204 w 407"/>
                <a:gd name="T71" fmla="*/ 623 h 684"/>
                <a:gd name="T72" fmla="*/ 236 w 407"/>
                <a:gd name="T73" fmla="*/ 613 h 684"/>
                <a:gd name="T74" fmla="*/ 262 w 407"/>
                <a:gd name="T75" fmla="*/ 596 h 684"/>
                <a:gd name="T76" fmla="*/ 278 w 407"/>
                <a:gd name="T77" fmla="*/ 573 h 684"/>
                <a:gd name="T78" fmla="*/ 288 w 407"/>
                <a:gd name="T79" fmla="*/ 547 h 684"/>
                <a:gd name="T80" fmla="*/ 289 w 407"/>
                <a:gd name="T81" fmla="*/ 527 h 684"/>
                <a:gd name="T82" fmla="*/ 282 w 407"/>
                <a:gd name="T83" fmla="*/ 492 h 684"/>
                <a:gd name="T84" fmla="*/ 263 w 407"/>
                <a:gd name="T85" fmla="*/ 463 h 684"/>
                <a:gd name="T86" fmla="*/ 223 w 407"/>
                <a:gd name="T87" fmla="*/ 432 h 684"/>
                <a:gd name="T88" fmla="*/ 120 w 407"/>
                <a:gd name="T89" fmla="*/ 380 h 684"/>
                <a:gd name="T90" fmla="*/ 71 w 407"/>
                <a:gd name="T91" fmla="*/ 346 h 684"/>
                <a:gd name="T92" fmla="*/ 40 w 407"/>
                <a:gd name="T93" fmla="*/ 315 h 684"/>
                <a:gd name="T94" fmla="*/ 17 w 407"/>
                <a:gd name="T95" fmla="*/ 274 h 684"/>
                <a:gd name="T96" fmla="*/ 6 w 407"/>
                <a:gd name="T97" fmla="*/ 225 h 684"/>
                <a:gd name="T98" fmla="*/ 6 w 407"/>
                <a:gd name="T99" fmla="*/ 181 h 684"/>
                <a:gd name="T100" fmla="*/ 22 w 407"/>
                <a:gd name="T101" fmla="*/ 117 h 684"/>
                <a:gd name="T102" fmla="*/ 56 w 407"/>
                <a:gd name="T103" fmla="*/ 67 h 684"/>
                <a:gd name="T104" fmla="*/ 102 w 407"/>
                <a:gd name="T105" fmla="*/ 30 h 684"/>
                <a:gd name="T106" fmla="*/ 158 w 407"/>
                <a:gd name="T107" fmla="*/ 8 h 684"/>
                <a:gd name="T108" fmla="*/ 220 w 407"/>
                <a:gd name="T109" fmla="*/ 0 h 684"/>
                <a:gd name="T110" fmla="*/ 268 w 407"/>
                <a:gd name="T111" fmla="*/ 4 h 684"/>
                <a:gd name="T112" fmla="*/ 329 w 407"/>
                <a:gd name="T113" fmla="*/ 20 h 684"/>
                <a:gd name="T114" fmla="*/ 376 w 407"/>
                <a:gd name="T115" fmla="*/ 47 h 684"/>
                <a:gd name="T116" fmla="*/ 345 w 407"/>
                <a:gd name="T117" fmla="*/ 14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84">
                  <a:moveTo>
                    <a:pt x="331" y="142"/>
                  </a:moveTo>
                  <a:lnTo>
                    <a:pt x="331" y="142"/>
                  </a:lnTo>
                  <a:lnTo>
                    <a:pt x="323" y="123"/>
                  </a:lnTo>
                  <a:lnTo>
                    <a:pt x="313" y="106"/>
                  </a:lnTo>
                  <a:lnTo>
                    <a:pt x="301" y="92"/>
                  </a:lnTo>
                  <a:lnTo>
                    <a:pt x="294" y="86"/>
                  </a:lnTo>
                  <a:lnTo>
                    <a:pt x="288" y="81"/>
                  </a:lnTo>
                  <a:lnTo>
                    <a:pt x="280" y="76"/>
                  </a:lnTo>
                  <a:lnTo>
                    <a:pt x="273" y="71"/>
                  </a:lnTo>
                  <a:lnTo>
                    <a:pt x="264" y="69"/>
                  </a:lnTo>
                  <a:lnTo>
                    <a:pt x="256" y="65"/>
                  </a:lnTo>
                  <a:lnTo>
                    <a:pt x="237" y="61"/>
                  </a:lnTo>
                  <a:lnTo>
                    <a:pt x="216" y="60"/>
                  </a:lnTo>
                  <a:lnTo>
                    <a:pt x="216" y="60"/>
                  </a:lnTo>
                  <a:lnTo>
                    <a:pt x="205" y="60"/>
                  </a:lnTo>
                  <a:lnTo>
                    <a:pt x="195" y="61"/>
                  </a:lnTo>
                  <a:lnTo>
                    <a:pt x="185" y="64"/>
                  </a:lnTo>
                  <a:lnTo>
                    <a:pt x="176" y="67"/>
                  </a:lnTo>
                  <a:lnTo>
                    <a:pt x="166" y="71"/>
                  </a:lnTo>
                  <a:lnTo>
                    <a:pt x="159" y="75"/>
                  </a:lnTo>
                  <a:lnTo>
                    <a:pt x="151" y="80"/>
                  </a:lnTo>
                  <a:lnTo>
                    <a:pt x="144" y="86"/>
                  </a:lnTo>
                  <a:lnTo>
                    <a:pt x="138" y="92"/>
                  </a:lnTo>
                  <a:lnTo>
                    <a:pt x="133" y="98"/>
                  </a:lnTo>
                  <a:lnTo>
                    <a:pt x="128" y="106"/>
                  </a:lnTo>
                  <a:lnTo>
                    <a:pt x="124" y="113"/>
                  </a:lnTo>
                  <a:lnTo>
                    <a:pt x="120" y="121"/>
                  </a:lnTo>
                  <a:lnTo>
                    <a:pt x="118" y="129"/>
                  </a:lnTo>
                  <a:lnTo>
                    <a:pt x="117" y="137"/>
                  </a:lnTo>
                  <a:lnTo>
                    <a:pt x="117" y="145"/>
                  </a:lnTo>
                  <a:lnTo>
                    <a:pt x="117" y="145"/>
                  </a:lnTo>
                  <a:lnTo>
                    <a:pt x="117" y="158"/>
                  </a:lnTo>
                  <a:lnTo>
                    <a:pt x="119" y="170"/>
                  </a:lnTo>
                  <a:lnTo>
                    <a:pt x="124" y="181"/>
                  </a:lnTo>
                  <a:lnTo>
                    <a:pt x="129" y="191"/>
                  </a:lnTo>
                  <a:lnTo>
                    <a:pt x="135" y="200"/>
                  </a:lnTo>
                  <a:lnTo>
                    <a:pt x="143" y="209"/>
                  </a:lnTo>
                  <a:lnTo>
                    <a:pt x="151" y="217"/>
                  </a:lnTo>
                  <a:lnTo>
                    <a:pt x="161" y="225"/>
                  </a:lnTo>
                  <a:lnTo>
                    <a:pt x="184" y="240"/>
                  </a:lnTo>
                  <a:lnTo>
                    <a:pt x="208" y="252"/>
                  </a:lnTo>
                  <a:lnTo>
                    <a:pt x="262" y="278"/>
                  </a:lnTo>
                  <a:lnTo>
                    <a:pt x="289" y="293"/>
                  </a:lnTo>
                  <a:lnTo>
                    <a:pt x="315" y="308"/>
                  </a:lnTo>
                  <a:lnTo>
                    <a:pt x="328" y="317"/>
                  </a:lnTo>
                  <a:lnTo>
                    <a:pt x="339" y="325"/>
                  </a:lnTo>
                  <a:lnTo>
                    <a:pt x="351" y="335"/>
                  </a:lnTo>
                  <a:lnTo>
                    <a:pt x="361" y="346"/>
                  </a:lnTo>
                  <a:lnTo>
                    <a:pt x="371" y="358"/>
                  </a:lnTo>
                  <a:lnTo>
                    <a:pt x="380" y="370"/>
                  </a:lnTo>
                  <a:lnTo>
                    <a:pt x="387" y="384"/>
                  </a:lnTo>
                  <a:lnTo>
                    <a:pt x="394" y="397"/>
                  </a:lnTo>
                  <a:lnTo>
                    <a:pt x="399" y="413"/>
                  </a:lnTo>
                  <a:lnTo>
                    <a:pt x="403" y="431"/>
                  </a:lnTo>
                  <a:lnTo>
                    <a:pt x="406" y="448"/>
                  </a:lnTo>
                  <a:lnTo>
                    <a:pt x="407" y="468"/>
                  </a:lnTo>
                  <a:lnTo>
                    <a:pt x="407" y="468"/>
                  </a:lnTo>
                  <a:lnTo>
                    <a:pt x="406" y="492"/>
                  </a:lnTo>
                  <a:lnTo>
                    <a:pt x="402" y="514"/>
                  </a:lnTo>
                  <a:lnTo>
                    <a:pt x="396" y="535"/>
                  </a:lnTo>
                  <a:lnTo>
                    <a:pt x="388" y="556"/>
                  </a:lnTo>
                  <a:lnTo>
                    <a:pt x="378" y="575"/>
                  </a:lnTo>
                  <a:lnTo>
                    <a:pt x="366" y="592"/>
                  </a:lnTo>
                  <a:lnTo>
                    <a:pt x="352" y="609"/>
                  </a:lnTo>
                  <a:lnTo>
                    <a:pt x="337" y="624"/>
                  </a:lnTo>
                  <a:lnTo>
                    <a:pt x="319" y="637"/>
                  </a:lnTo>
                  <a:lnTo>
                    <a:pt x="300" y="649"/>
                  </a:lnTo>
                  <a:lnTo>
                    <a:pt x="279" y="659"/>
                  </a:lnTo>
                  <a:lnTo>
                    <a:pt x="257" y="668"/>
                  </a:lnTo>
                  <a:lnTo>
                    <a:pt x="233" y="675"/>
                  </a:lnTo>
                  <a:lnTo>
                    <a:pt x="208" y="680"/>
                  </a:lnTo>
                  <a:lnTo>
                    <a:pt x="181" y="683"/>
                  </a:lnTo>
                  <a:lnTo>
                    <a:pt x="154" y="684"/>
                  </a:lnTo>
                  <a:lnTo>
                    <a:pt x="154" y="684"/>
                  </a:lnTo>
                  <a:lnTo>
                    <a:pt x="129" y="683"/>
                  </a:lnTo>
                  <a:lnTo>
                    <a:pt x="104" y="680"/>
                  </a:lnTo>
                  <a:lnTo>
                    <a:pt x="82" y="676"/>
                  </a:lnTo>
                  <a:lnTo>
                    <a:pt x="62" y="671"/>
                  </a:lnTo>
                  <a:lnTo>
                    <a:pt x="42" y="665"/>
                  </a:lnTo>
                  <a:lnTo>
                    <a:pt x="26" y="658"/>
                  </a:lnTo>
                  <a:lnTo>
                    <a:pt x="11" y="650"/>
                  </a:lnTo>
                  <a:lnTo>
                    <a:pt x="0" y="643"/>
                  </a:lnTo>
                  <a:lnTo>
                    <a:pt x="0" y="643"/>
                  </a:lnTo>
                  <a:lnTo>
                    <a:pt x="9" y="611"/>
                  </a:lnTo>
                  <a:lnTo>
                    <a:pt x="16" y="582"/>
                  </a:lnTo>
                  <a:lnTo>
                    <a:pt x="22" y="552"/>
                  </a:lnTo>
                  <a:lnTo>
                    <a:pt x="27" y="521"/>
                  </a:lnTo>
                  <a:lnTo>
                    <a:pt x="46" y="521"/>
                  </a:lnTo>
                  <a:lnTo>
                    <a:pt x="46" y="521"/>
                  </a:lnTo>
                  <a:lnTo>
                    <a:pt x="48" y="531"/>
                  </a:lnTo>
                  <a:lnTo>
                    <a:pt x="51" y="541"/>
                  </a:lnTo>
                  <a:lnTo>
                    <a:pt x="56" y="551"/>
                  </a:lnTo>
                  <a:lnTo>
                    <a:pt x="60" y="561"/>
                  </a:lnTo>
                  <a:lnTo>
                    <a:pt x="66" y="570"/>
                  </a:lnTo>
                  <a:lnTo>
                    <a:pt x="72" y="578"/>
                  </a:lnTo>
                  <a:lnTo>
                    <a:pt x="79" y="586"/>
                  </a:lnTo>
                  <a:lnTo>
                    <a:pt x="87" y="593"/>
                  </a:lnTo>
                  <a:lnTo>
                    <a:pt x="96" y="601"/>
                  </a:lnTo>
                  <a:lnTo>
                    <a:pt x="104" y="607"/>
                  </a:lnTo>
                  <a:lnTo>
                    <a:pt x="115" y="612"/>
                  </a:lnTo>
                  <a:lnTo>
                    <a:pt x="125" y="616"/>
                  </a:lnTo>
                  <a:lnTo>
                    <a:pt x="138" y="619"/>
                  </a:lnTo>
                  <a:lnTo>
                    <a:pt x="150" y="622"/>
                  </a:lnTo>
                  <a:lnTo>
                    <a:pt x="164" y="624"/>
                  </a:lnTo>
                  <a:lnTo>
                    <a:pt x="177" y="624"/>
                  </a:lnTo>
                  <a:lnTo>
                    <a:pt x="177" y="624"/>
                  </a:lnTo>
                  <a:lnTo>
                    <a:pt x="191" y="624"/>
                  </a:lnTo>
                  <a:lnTo>
                    <a:pt x="204" y="623"/>
                  </a:lnTo>
                  <a:lnTo>
                    <a:pt x="216" y="621"/>
                  </a:lnTo>
                  <a:lnTo>
                    <a:pt x="226" y="617"/>
                  </a:lnTo>
                  <a:lnTo>
                    <a:pt x="236" y="613"/>
                  </a:lnTo>
                  <a:lnTo>
                    <a:pt x="246" y="608"/>
                  </a:lnTo>
                  <a:lnTo>
                    <a:pt x="254" y="602"/>
                  </a:lnTo>
                  <a:lnTo>
                    <a:pt x="262" y="596"/>
                  </a:lnTo>
                  <a:lnTo>
                    <a:pt x="268" y="589"/>
                  </a:lnTo>
                  <a:lnTo>
                    <a:pt x="273" y="582"/>
                  </a:lnTo>
                  <a:lnTo>
                    <a:pt x="278" y="573"/>
                  </a:lnTo>
                  <a:lnTo>
                    <a:pt x="282" y="565"/>
                  </a:lnTo>
                  <a:lnTo>
                    <a:pt x="285" y="556"/>
                  </a:lnTo>
                  <a:lnTo>
                    <a:pt x="288" y="547"/>
                  </a:lnTo>
                  <a:lnTo>
                    <a:pt x="289" y="537"/>
                  </a:lnTo>
                  <a:lnTo>
                    <a:pt x="289" y="527"/>
                  </a:lnTo>
                  <a:lnTo>
                    <a:pt x="289" y="527"/>
                  </a:lnTo>
                  <a:lnTo>
                    <a:pt x="288" y="514"/>
                  </a:lnTo>
                  <a:lnTo>
                    <a:pt x="285" y="503"/>
                  </a:lnTo>
                  <a:lnTo>
                    <a:pt x="282" y="492"/>
                  </a:lnTo>
                  <a:lnTo>
                    <a:pt x="277" y="480"/>
                  </a:lnTo>
                  <a:lnTo>
                    <a:pt x="270" y="472"/>
                  </a:lnTo>
                  <a:lnTo>
                    <a:pt x="263" y="463"/>
                  </a:lnTo>
                  <a:lnTo>
                    <a:pt x="254" y="454"/>
                  </a:lnTo>
                  <a:lnTo>
                    <a:pt x="244" y="447"/>
                  </a:lnTo>
                  <a:lnTo>
                    <a:pt x="223" y="432"/>
                  </a:lnTo>
                  <a:lnTo>
                    <a:pt x="200" y="420"/>
                  </a:lnTo>
                  <a:lnTo>
                    <a:pt x="146" y="394"/>
                  </a:lnTo>
                  <a:lnTo>
                    <a:pt x="120" y="380"/>
                  </a:lnTo>
                  <a:lnTo>
                    <a:pt x="94" y="364"/>
                  </a:lnTo>
                  <a:lnTo>
                    <a:pt x="83" y="355"/>
                  </a:lnTo>
                  <a:lnTo>
                    <a:pt x="71" y="346"/>
                  </a:lnTo>
                  <a:lnTo>
                    <a:pt x="60" y="336"/>
                  </a:lnTo>
                  <a:lnTo>
                    <a:pt x="50" y="327"/>
                  </a:lnTo>
                  <a:lnTo>
                    <a:pt x="40" y="315"/>
                  </a:lnTo>
                  <a:lnTo>
                    <a:pt x="31" y="303"/>
                  </a:lnTo>
                  <a:lnTo>
                    <a:pt x="24" y="289"/>
                  </a:lnTo>
                  <a:lnTo>
                    <a:pt x="17" y="274"/>
                  </a:lnTo>
                  <a:lnTo>
                    <a:pt x="13" y="260"/>
                  </a:lnTo>
                  <a:lnTo>
                    <a:pt x="8" y="242"/>
                  </a:lnTo>
                  <a:lnTo>
                    <a:pt x="6" y="225"/>
                  </a:lnTo>
                  <a:lnTo>
                    <a:pt x="5" y="205"/>
                  </a:lnTo>
                  <a:lnTo>
                    <a:pt x="5" y="205"/>
                  </a:lnTo>
                  <a:lnTo>
                    <a:pt x="6" y="181"/>
                  </a:lnTo>
                  <a:lnTo>
                    <a:pt x="10" y="158"/>
                  </a:lnTo>
                  <a:lnTo>
                    <a:pt x="15" y="137"/>
                  </a:lnTo>
                  <a:lnTo>
                    <a:pt x="22" y="117"/>
                  </a:lnTo>
                  <a:lnTo>
                    <a:pt x="32" y="100"/>
                  </a:lnTo>
                  <a:lnTo>
                    <a:pt x="44" y="82"/>
                  </a:lnTo>
                  <a:lnTo>
                    <a:pt x="56" y="67"/>
                  </a:lnTo>
                  <a:lnTo>
                    <a:pt x="70" y="54"/>
                  </a:lnTo>
                  <a:lnTo>
                    <a:pt x="86" y="41"/>
                  </a:lnTo>
                  <a:lnTo>
                    <a:pt x="102" y="30"/>
                  </a:lnTo>
                  <a:lnTo>
                    <a:pt x="119" y="21"/>
                  </a:lnTo>
                  <a:lnTo>
                    <a:pt x="138" y="14"/>
                  </a:lnTo>
                  <a:lnTo>
                    <a:pt x="158" y="8"/>
                  </a:lnTo>
                  <a:lnTo>
                    <a:pt x="177" y="4"/>
                  </a:lnTo>
                  <a:lnTo>
                    <a:pt x="199" y="2"/>
                  </a:lnTo>
                  <a:lnTo>
                    <a:pt x="220" y="0"/>
                  </a:lnTo>
                  <a:lnTo>
                    <a:pt x="220" y="0"/>
                  </a:lnTo>
                  <a:lnTo>
                    <a:pt x="244" y="2"/>
                  </a:lnTo>
                  <a:lnTo>
                    <a:pt x="268" y="4"/>
                  </a:lnTo>
                  <a:lnTo>
                    <a:pt x="289" y="8"/>
                  </a:lnTo>
                  <a:lnTo>
                    <a:pt x="310" y="14"/>
                  </a:lnTo>
                  <a:lnTo>
                    <a:pt x="329" y="20"/>
                  </a:lnTo>
                  <a:lnTo>
                    <a:pt x="346" y="28"/>
                  </a:lnTo>
                  <a:lnTo>
                    <a:pt x="361" y="38"/>
                  </a:lnTo>
                  <a:lnTo>
                    <a:pt x="376" y="47"/>
                  </a:lnTo>
                  <a:lnTo>
                    <a:pt x="376" y="47"/>
                  </a:lnTo>
                  <a:lnTo>
                    <a:pt x="361" y="90"/>
                  </a:lnTo>
                  <a:lnTo>
                    <a:pt x="345" y="142"/>
                  </a:lnTo>
                  <a:lnTo>
                    <a:pt x="331"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3" name="Freeform 19"/>
            <p:cNvSpPr>
              <a:spLocks/>
            </p:cNvSpPr>
            <p:nvPr/>
          </p:nvSpPr>
          <p:spPr bwMode="auto">
            <a:xfrm>
              <a:off x="4864101" y="250825"/>
              <a:ext cx="225425" cy="509588"/>
            </a:xfrm>
            <a:custGeom>
              <a:avLst/>
              <a:gdLst>
                <a:gd name="T0" fmla="*/ 279 w 285"/>
                <a:gd name="T1" fmla="*/ 174 h 643"/>
                <a:gd name="T2" fmla="*/ 277 w 285"/>
                <a:gd name="T3" fmla="*/ 199 h 643"/>
                <a:gd name="T4" fmla="*/ 277 w 285"/>
                <a:gd name="T5" fmla="*/ 211 h 643"/>
                <a:gd name="T6" fmla="*/ 195 w 285"/>
                <a:gd name="T7" fmla="*/ 221 h 643"/>
                <a:gd name="T8" fmla="*/ 192 w 285"/>
                <a:gd name="T9" fmla="*/ 271 h 643"/>
                <a:gd name="T10" fmla="*/ 189 w 285"/>
                <a:gd name="T11" fmla="*/ 433 h 643"/>
                <a:gd name="T12" fmla="*/ 189 w 285"/>
                <a:gd name="T13" fmla="*/ 478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8 w 285"/>
                <a:gd name="T29" fmla="*/ 583 h 643"/>
                <a:gd name="T30" fmla="*/ 285 w 285"/>
                <a:gd name="T31" fmla="*/ 618 h 643"/>
                <a:gd name="T32" fmla="*/ 275 w 285"/>
                <a:gd name="T33" fmla="*/ 623 h 643"/>
                <a:gd name="T34" fmla="*/ 252 w 285"/>
                <a:gd name="T35" fmla="*/ 633 h 643"/>
                <a:gd name="T36" fmla="*/ 225 w 285"/>
                <a:gd name="T37" fmla="*/ 639 h 643"/>
                <a:gd name="T38" fmla="*/ 196 w 285"/>
                <a:gd name="T39" fmla="*/ 642 h 643"/>
                <a:gd name="T40" fmla="*/ 181 w 285"/>
                <a:gd name="T41" fmla="*/ 643 h 643"/>
                <a:gd name="T42" fmla="*/ 154 w 285"/>
                <a:gd name="T43" fmla="*/ 640 h 643"/>
                <a:gd name="T44" fmla="*/ 129 w 285"/>
                <a:gd name="T45" fmla="*/ 633 h 643"/>
                <a:gd name="T46" fmla="*/ 108 w 285"/>
                <a:gd name="T47" fmla="*/ 622 h 643"/>
                <a:gd name="T48" fmla="*/ 92 w 285"/>
                <a:gd name="T49" fmla="*/ 604 h 643"/>
                <a:gd name="T50" fmla="*/ 78 w 285"/>
                <a:gd name="T51" fmla="*/ 584 h 643"/>
                <a:gd name="T52" fmla="*/ 68 w 285"/>
                <a:gd name="T53" fmla="*/ 558 h 643"/>
                <a:gd name="T54" fmla="*/ 62 w 285"/>
                <a:gd name="T55" fmla="*/ 529 h 643"/>
                <a:gd name="T56" fmla="*/ 61 w 285"/>
                <a:gd name="T57" fmla="*/ 495 h 643"/>
                <a:gd name="T58" fmla="*/ 62 w 285"/>
                <a:gd name="T59" fmla="*/ 432 h 643"/>
                <a:gd name="T60" fmla="*/ 66 w 285"/>
                <a:gd name="T61" fmla="*/ 288 h 643"/>
                <a:gd name="T62" fmla="*/ 0 w 285"/>
                <a:gd name="T63" fmla="*/ 224 h 643"/>
                <a:gd name="T64" fmla="*/ 3 w 285"/>
                <a:gd name="T65" fmla="*/ 211 h 643"/>
                <a:gd name="T66" fmla="*/ 4 w 285"/>
                <a:gd name="T67" fmla="*/ 199 h 643"/>
                <a:gd name="T68" fmla="*/ 0 w 285"/>
                <a:gd name="T69" fmla="*/ 174 h 643"/>
                <a:gd name="T70" fmla="*/ 67 w 285"/>
                <a:gd name="T71" fmla="*/ 176 h 643"/>
                <a:gd name="T72" fmla="*/ 63 w 285"/>
                <a:gd name="T73" fmla="*/ 59 h 643"/>
                <a:gd name="T74" fmla="*/ 129 w 285"/>
                <a:gd name="T75" fmla="*/ 30 h 643"/>
                <a:gd name="T76" fmla="*/ 203 w 285"/>
                <a:gd name="T77" fmla="*/ 6 h 643"/>
                <a:gd name="T78" fmla="*/ 200 w 285"/>
                <a:gd name="T79" fmla="*/ 42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7" y="199"/>
                  </a:lnTo>
                  <a:lnTo>
                    <a:pt x="277" y="199"/>
                  </a:lnTo>
                  <a:lnTo>
                    <a:pt x="277" y="211"/>
                  </a:lnTo>
                  <a:lnTo>
                    <a:pt x="279" y="224"/>
                  </a:lnTo>
                  <a:lnTo>
                    <a:pt x="195" y="221"/>
                  </a:lnTo>
                  <a:lnTo>
                    <a:pt x="195" y="221"/>
                  </a:lnTo>
                  <a:lnTo>
                    <a:pt x="192" y="271"/>
                  </a:lnTo>
                  <a:lnTo>
                    <a:pt x="190" y="329"/>
                  </a:lnTo>
                  <a:lnTo>
                    <a:pt x="189" y="433"/>
                  </a:lnTo>
                  <a:lnTo>
                    <a:pt x="189" y="433"/>
                  </a:lnTo>
                  <a:lnTo>
                    <a:pt x="189" y="478"/>
                  </a:lnTo>
                  <a:lnTo>
                    <a:pt x="191" y="514"/>
                  </a:lnTo>
                  <a:lnTo>
                    <a:pt x="194" y="541"/>
                  </a:lnTo>
                  <a:lnTo>
                    <a:pt x="196" y="552"/>
                  </a:lnTo>
                  <a:lnTo>
                    <a:pt x="199" y="561"/>
                  </a:lnTo>
                  <a:lnTo>
                    <a:pt x="202" y="568"/>
                  </a:lnTo>
                  <a:lnTo>
                    <a:pt x="206" y="575"/>
                  </a:lnTo>
                  <a:lnTo>
                    <a:pt x="210" y="580"/>
                  </a:lnTo>
                  <a:lnTo>
                    <a:pt x="215" y="583"/>
                  </a:lnTo>
                  <a:lnTo>
                    <a:pt x="221" y="586"/>
                  </a:lnTo>
                  <a:lnTo>
                    <a:pt x="227" y="587"/>
                  </a:lnTo>
                  <a:lnTo>
                    <a:pt x="235" y="588"/>
                  </a:lnTo>
                  <a:lnTo>
                    <a:pt x="242" y="588"/>
                  </a:lnTo>
                  <a:lnTo>
                    <a:pt x="242" y="588"/>
                  </a:lnTo>
                  <a:lnTo>
                    <a:pt x="257" y="588"/>
                  </a:lnTo>
                  <a:lnTo>
                    <a:pt x="268" y="586"/>
                  </a:lnTo>
                  <a:lnTo>
                    <a:pt x="278" y="583"/>
                  </a:lnTo>
                  <a:lnTo>
                    <a:pt x="285" y="578"/>
                  </a:lnTo>
                  <a:lnTo>
                    <a:pt x="285" y="618"/>
                  </a:lnTo>
                  <a:lnTo>
                    <a:pt x="285" y="618"/>
                  </a:lnTo>
                  <a:lnTo>
                    <a:pt x="275" y="623"/>
                  </a:lnTo>
                  <a:lnTo>
                    <a:pt x="264" y="628"/>
                  </a:lnTo>
                  <a:lnTo>
                    <a:pt x="252" y="633"/>
                  </a:lnTo>
                  <a:lnTo>
                    <a:pt x="238" y="635"/>
                  </a:lnTo>
                  <a:lnTo>
                    <a:pt x="225" y="639"/>
                  </a:lnTo>
                  <a:lnTo>
                    <a:pt x="210" y="640"/>
                  </a:lnTo>
                  <a:lnTo>
                    <a:pt x="196" y="642"/>
                  </a:lnTo>
                  <a:lnTo>
                    <a:pt x="181" y="643"/>
                  </a:lnTo>
                  <a:lnTo>
                    <a:pt x="181" y="643"/>
                  </a:lnTo>
                  <a:lnTo>
                    <a:pt x="168" y="642"/>
                  </a:lnTo>
                  <a:lnTo>
                    <a:pt x="154" y="640"/>
                  </a:lnTo>
                  <a:lnTo>
                    <a:pt x="141" y="638"/>
                  </a:lnTo>
                  <a:lnTo>
                    <a:pt x="129" y="633"/>
                  </a:lnTo>
                  <a:lnTo>
                    <a:pt x="118" y="628"/>
                  </a:lnTo>
                  <a:lnTo>
                    <a:pt x="108" y="622"/>
                  </a:lnTo>
                  <a:lnTo>
                    <a:pt x="99" y="613"/>
                  </a:lnTo>
                  <a:lnTo>
                    <a:pt x="92" y="604"/>
                  </a:lnTo>
                  <a:lnTo>
                    <a:pt x="84" y="594"/>
                  </a:lnTo>
                  <a:lnTo>
                    <a:pt x="78" y="584"/>
                  </a:lnTo>
                  <a:lnTo>
                    <a:pt x="73" y="572"/>
                  </a:lnTo>
                  <a:lnTo>
                    <a:pt x="68" y="558"/>
                  </a:lnTo>
                  <a:lnTo>
                    <a:pt x="65" y="545"/>
                  </a:lnTo>
                  <a:lnTo>
                    <a:pt x="62" y="529"/>
                  </a:lnTo>
                  <a:lnTo>
                    <a:pt x="61" y="513"/>
                  </a:lnTo>
                  <a:lnTo>
                    <a:pt x="61" y="495"/>
                  </a:lnTo>
                  <a:lnTo>
                    <a:pt x="61" y="495"/>
                  </a:lnTo>
                  <a:lnTo>
                    <a:pt x="62" y="432"/>
                  </a:lnTo>
                  <a:lnTo>
                    <a:pt x="63" y="361"/>
                  </a:lnTo>
                  <a:lnTo>
                    <a:pt x="66" y="288"/>
                  </a:lnTo>
                  <a:lnTo>
                    <a:pt x="67" y="222"/>
                  </a:lnTo>
                  <a:lnTo>
                    <a:pt x="0" y="224"/>
                  </a:lnTo>
                  <a:lnTo>
                    <a:pt x="0" y="224"/>
                  </a:lnTo>
                  <a:lnTo>
                    <a:pt x="3" y="211"/>
                  </a:lnTo>
                  <a:lnTo>
                    <a:pt x="4" y="199"/>
                  </a:lnTo>
                  <a:lnTo>
                    <a:pt x="4" y="199"/>
                  </a:lnTo>
                  <a:lnTo>
                    <a:pt x="3" y="186"/>
                  </a:lnTo>
                  <a:lnTo>
                    <a:pt x="0" y="174"/>
                  </a:lnTo>
                  <a:lnTo>
                    <a:pt x="67" y="176"/>
                  </a:lnTo>
                  <a:lnTo>
                    <a:pt x="67" y="176"/>
                  </a:lnTo>
                  <a:lnTo>
                    <a:pt x="67" y="121"/>
                  </a:lnTo>
                  <a:lnTo>
                    <a:pt x="63" y="59"/>
                  </a:lnTo>
                  <a:lnTo>
                    <a:pt x="63" y="59"/>
                  </a:lnTo>
                  <a:lnTo>
                    <a:pt x="129" y="30"/>
                  </a:lnTo>
                  <a:lnTo>
                    <a:pt x="194" y="0"/>
                  </a:lnTo>
                  <a:lnTo>
                    <a:pt x="203" y="6"/>
                  </a:lnTo>
                  <a:lnTo>
                    <a:pt x="203" y="6"/>
                  </a:lnTo>
                  <a:lnTo>
                    <a:pt x="200" y="42"/>
                  </a:lnTo>
                  <a:lnTo>
                    <a:pt x="197" y="85"/>
                  </a:lnTo>
                  <a:lnTo>
                    <a:pt x="196" y="131"/>
                  </a:lnTo>
                  <a:lnTo>
                    <a:pt x="195" y="175"/>
                  </a:lnTo>
                  <a:lnTo>
                    <a:pt x="279" y="174"/>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4" name="Freeform 20"/>
            <p:cNvSpPr>
              <a:spLocks/>
            </p:cNvSpPr>
            <p:nvPr/>
          </p:nvSpPr>
          <p:spPr bwMode="auto">
            <a:xfrm>
              <a:off x="5156201" y="377825"/>
              <a:ext cx="230188" cy="373063"/>
            </a:xfrm>
            <a:custGeom>
              <a:avLst/>
              <a:gdLst>
                <a:gd name="T0" fmla="*/ 131 w 291"/>
                <a:gd name="T1" fmla="*/ 128 h 471"/>
                <a:gd name="T2" fmla="*/ 144 w 291"/>
                <a:gd name="T3" fmla="*/ 97 h 471"/>
                <a:gd name="T4" fmla="*/ 158 w 291"/>
                <a:gd name="T5" fmla="*/ 71 h 471"/>
                <a:gd name="T6" fmla="*/ 174 w 291"/>
                <a:gd name="T7" fmla="*/ 48 h 471"/>
                <a:gd name="T8" fmla="*/ 191 w 291"/>
                <a:gd name="T9" fmla="*/ 31 h 471"/>
                <a:gd name="T10" fmla="*/ 210 w 291"/>
                <a:gd name="T11" fmla="*/ 17 h 471"/>
                <a:gd name="T12" fmla="*/ 230 w 291"/>
                <a:gd name="T13" fmla="*/ 7 h 471"/>
                <a:gd name="T14" fmla="*/ 252 w 291"/>
                <a:gd name="T15" fmla="*/ 3 h 471"/>
                <a:gd name="T16" fmla="*/ 275 w 291"/>
                <a:gd name="T17" fmla="*/ 0 h 471"/>
                <a:gd name="T18" fmla="*/ 291 w 291"/>
                <a:gd name="T19" fmla="*/ 1 h 471"/>
                <a:gd name="T20" fmla="*/ 288 w 291"/>
                <a:gd name="T21" fmla="*/ 16 h 471"/>
                <a:gd name="T22" fmla="*/ 284 w 291"/>
                <a:gd name="T23" fmla="*/ 50 h 471"/>
                <a:gd name="T24" fmla="*/ 284 w 291"/>
                <a:gd name="T25" fmla="*/ 69 h 471"/>
                <a:gd name="T26" fmla="*/ 286 w 291"/>
                <a:gd name="T27" fmla="*/ 133 h 471"/>
                <a:gd name="T28" fmla="*/ 277 w 291"/>
                <a:gd name="T29" fmla="*/ 140 h 471"/>
                <a:gd name="T30" fmla="*/ 255 w 291"/>
                <a:gd name="T31" fmla="*/ 130 h 471"/>
                <a:gd name="T32" fmla="*/ 229 w 291"/>
                <a:gd name="T33" fmla="*/ 127 h 471"/>
                <a:gd name="T34" fmla="*/ 217 w 291"/>
                <a:gd name="T35" fmla="*/ 128 h 471"/>
                <a:gd name="T36" fmla="*/ 199 w 291"/>
                <a:gd name="T37" fmla="*/ 132 h 471"/>
                <a:gd name="T38" fmla="*/ 182 w 291"/>
                <a:gd name="T39" fmla="*/ 139 h 471"/>
                <a:gd name="T40" fmla="*/ 167 w 291"/>
                <a:gd name="T41" fmla="*/ 149 h 471"/>
                <a:gd name="T42" fmla="*/ 154 w 291"/>
                <a:gd name="T43" fmla="*/ 163 h 471"/>
                <a:gd name="T44" fmla="*/ 146 w 291"/>
                <a:gd name="T45" fmla="*/ 177 h 471"/>
                <a:gd name="T46" fmla="*/ 139 w 291"/>
                <a:gd name="T47" fmla="*/ 194 h 471"/>
                <a:gd name="T48" fmla="*/ 136 w 291"/>
                <a:gd name="T49" fmla="*/ 212 h 471"/>
                <a:gd name="T50" fmla="*/ 136 w 291"/>
                <a:gd name="T51" fmla="*/ 259 h 471"/>
                <a:gd name="T52" fmla="*/ 136 w 291"/>
                <a:gd name="T53" fmla="*/ 316 h 471"/>
                <a:gd name="T54" fmla="*/ 139 w 291"/>
                <a:gd name="T55" fmla="*/ 421 h 471"/>
                <a:gd name="T56" fmla="*/ 143 w 291"/>
                <a:gd name="T57" fmla="*/ 471 h 471"/>
                <a:gd name="T58" fmla="*/ 93 w 291"/>
                <a:gd name="T59" fmla="*/ 466 h 471"/>
                <a:gd name="T60" fmla="*/ 72 w 291"/>
                <a:gd name="T61" fmla="*/ 466 h 471"/>
                <a:gd name="T62" fmla="*/ 31 w 291"/>
                <a:gd name="T63" fmla="*/ 468 h 471"/>
                <a:gd name="T64" fmla="*/ 0 w 291"/>
                <a:gd name="T65" fmla="*/ 471 h 471"/>
                <a:gd name="T66" fmla="*/ 7 w 291"/>
                <a:gd name="T67" fmla="*/ 370 h 471"/>
                <a:gd name="T68" fmla="*/ 8 w 291"/>
                <a:gd name="T69" fmla="*/ 259 h 471"/>
                <a:gd name="T70" fmla="*/ 8 w 291"/>
                <a:gd name="T71" fmla="*/ 221 h 471"/>
                <a:gd name="T72" fmla="*/ 7 w 291"/>
                <a:gd name="T73" fmla="*/ 112 h 471"/>
                <a:gd name="T74" fmla="*/ 0 w 291"/>
                <a:gd name="T75" fmla="*/ 10 h 471"/>
                <a:gd name="T76" fmla="*/ 33 w 291"/>
                <a:gd name="T77" fmla="*/ 12 h 471"/>
                <a:gd name="T78" fmla="*/ 66 w 291"/>
                <a:gd name="T79" fmla="*/ 15 h 471"/>
                <a:gd name="T80" fmla="*/ 82 w 291"/>
                <a:gd name="T81" fmla="*/ 14 h 471"/>
                <a:gd name="T82" fmla="*/ 132 w 291"/>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471">
                  <a:moveTo>
                    <a:pt x="129" y="127"/>
                  </a:moveTo>
                  <a:lnTo>
                    <a:pt x="131" y="128"/>
                  </a:lnTo>
                  <a:lnTo>
                    <a:pt x="131" y="128"/>
                  </a:lnTo>
                  <a:lnTo>
                    <a:pt x="144" y="97"/>
                  </a:lnTo>
                  <a:lnTo>
                    <a:pt x="151" y="83"/>
                  </a:lnTo>
                  <a:lnTo>
                    <a:pt x="158" y="71"/>
                  </a:lnTo>
                  <a:lnTo>
                    <a:pt x="167" y="60"/>
                  </a:lnTo>
                  <a:lnTo>
                    <a:pt x="174" y="48"/>
                  </a:lnTo>
                  <a:lnTo>
                    <a:pt x="183" y="40"/>
                  </a:lnTo>
                  <a:lnTo>
                    <a:pt x="191" y="31"/>
                  </a:lnTo>
                  <a:lnTo>
                    <a:pt x="200" y="24"/>
                  </a:lnTo>
                  <a:lnTo>
                    <a:pt x="210" y="17"/>
                  </a:lnTo>
                  <a:lnTo>
                    <a:pt x="220" y="12"/>
                  </a:lnTo>
                  <a:lnTo>
                    <a:pt x="230" y="7"/>
                  </a:lnTo>
                  <a:lnTo>
                    <a:pt x="241" y="4"/>
                  </a:lnTo>
                  <a:lnTo>
                    <a:pt x="252" y="3"/>
                  </a:lnTo>
                  <a:lnTo>
                    <a:pt x="263" y="0"/>
                  </a:lnTo>
                  <a:lnTo>
                    <a:pt x="275" y="0"/>
                  </a:lnTo>
                  <a:lnTo>
                    <a:pt x="275" y="0"/>
                  </a:lnTo>
                  <a:lnTo>
                    <a:pt x="291" y="1"/>
                  </a:lnTo>
                  <a:lnTo>
                    <a:pt x="291" y="1"/>
                  </a:lnTo>
                  <a:lnTo>
                    <a:pt x="288" y="16"/>
                  </a:lnTo>
                  <a:lnTo>
                    <a:pt x="286" y="31"/>
                  </a:lnTo>
                  <a:lnTo>
                    <a:pt x="284" y="50"/>
                  </a:lnTo>
                  <a:lnTo>
                    <a:pt x="284" y="69"/>
                  </a:lnTo>
                  <a:lnTo>
                    <a:pt x="284" y="69"/>
                  </a:lnTo>
                  <a:lnTo>
                    <a:pt x="284" y="101"/>
                  </a:lnTo>
                  <a:lnTo>
                    <a:pt x="286" y="133"/>
                  </a:lnTo>
                  <a:lnTo>
                    <a:pt x="277" y="140"/>
                  </a:lnTo>
                  <a:lnTo>
                    <a:pt x="277" y="140"/>
                  </a:lnTo>
                  <a:lnTo>
                    <a:pt x="267" y="135"/>
                  </a:lnTo>
                  <a:lnTo>
                    <a:pt x="255" y="130"/>
                  </a:lnTo>
                  <a:lnTo>
                    <a:pt x="242" y="128"/>
                  </a:lnTo>
                  <a:lnTo>
                    <a:pt x="229" y="127"/>
                  </a:lnTo>
                  <a:lnTo>
                    <a:pt x="229" y="127"/>
                  </a:lnTo>
                  <a:lnTo>
                    <a:pt x="217" y="128"/>
                  </a:lnTo>
                  <a:lnTo>
                    <a:pt x="208" y="129"/>
                  </a:lnTo>
                  <a:lnTo>
                    <a:pt x="199" y="132"/>
                  </a:lnTo>
                  <a:lnTo>
                    <a:pt x="189" y="134"/>
                  </a:lnTo>
                  <a:lnTo>
                    <a:pt x="182" y="139"/>
                  </a:lnTo>
                  <a:lnTo>
                    <a:pt x="174" y="144"/>
                  </a:lnTo>
                  <a:lnTo>
                    <a:pt x="167" y="149"/>
                  </a:lnTo>
                  <a:lnTo>
                    <a:pt x="160" y="155"/>
                  </a:lnTo>
                  <a:lnTo>
                    <a:pt x="154" y="163"/>
                  </a:lnTo>
                  <a:lnTo>
                    <a:pt x="149" y="169"/>
                  </a:lnTo>
                  <a:lnTo>
                    <a:pt x="146" y="177"/>
                  </a:lnTo>
                  <a:lnTo>
                    <a:pt x="142" y="185"/>
                  </a:lnTo>
                  <a:lnTo>
                    <a:pt x="139" y="194"/>
                  </a:lnTo>
                  <a:lnTo>
                    <a:pt x="137" y="202"/>
                  </a:lnTo>
                  <a:lnTo>
                    <a:pt x="136" y="212"/>
                  </a:lnTo>
                  <a:lnTo>
                    <a:pt x="136" y="221"/>
                  </a:lnTo>
                  <a:lnTo>
                    <a:pt x="136" y="259"/>
                  </a:lnTo>
                  <a:lnTo>
                    <a:pt x="136" y="259"/>
                  </a:lnTo>
                  <a:lnTo>
                    <a:pt x="136" y="316"/>
                  </a:lnTo>
                  <a:lnTo>
                    <a:pt x="137" y="370"/>
                  </a:lnTo>
                  <a:lnTo>
                    <a:pt x="139" y="421"/>
                  </a:lnTo>
                  <a:lnTo>
                    <a:pt x="143" y="471"/>
                  </a:lnTo>
                  <a:lnTo>
                    <a:pt x="143" y="471"/>
                  </a:lnTo>
                  <a:lnTo>
                    <a:pt x="112" y="468"/>
                  </a:lnTo>
                  <a:lnTo>
                    <a:pt x="93" y="466"/>
                  </a:lnTo>
                  <a:lnTo>
                    <a:pt x="72" y="466"/>
                  </a:lnTo>
                  <a:lnTo>
                    <a:pt x="72" y="466"/>
                  </a:lnTo>
                  <a:lnTo>
                    <a:pt x="50" y="466"/>
                  </a:lnTo>
                  <a:lnTo>
                    <a:pt x="31" y="468"/>
                  </a:lnTo>
                  <a:lnTo>
                    <a:pt x="0" y="471"/>
                  </a:lnTo>
                  <a:lnTo>
                    <a:pt x="0" y="471"/>
                  </a:lnTo>
                  <a:lnTo>
                    <a:pt x="4" y="421"/>
                  </a:lnTo>
                  <a:lnTo>
                    <a:pt x="7" y="370"/>
                  </a:lnTo>
                  <a:lnTo>
                    <a:pt x="8" y="316"/>
                  </a:lnTo>
                  <a:lnTo>
                    <a:pt x="8" y="259"/>
                  </a:lnTo>
                  <a:lnTo>
                    <a:pt x="8" y="221"/>
                  </a:lnTo>
                  <a:lnTo>
                    <a:pt x="8" y="221"/>
                  </a:lnTo>
                  <a:lnTo>
                    <a:pt x="8" y="165"/>
                  </a:lnTo>
                  <a:lnTo>
                    <a:pt x="7" y="112"/>
                  </a:lnTo>
                  <a:lnTo>
                    <a:pt x="4" y="60"/>
                  </a:lnTo>
                  <a:lnTo>
                    <a:pt x="0" y="10"/>
                  </a:lnTo>
                  <a:lnTo>
                    <a:pt x="0" y="10"/>
                  </a:lnTo>
                  <a:lnTo>
                    <a:pt x="33" y="12"/>
                  </a:lnTo>
                  <a:lnTo>
                    <a:pt x="50" y="14"/>
                  </a:lnTo>
                  <a:lnTo>
                    <a:pt x="66" y="15"/>
                  </a:lnTo>
                  <a:lnTo>
                    <a:pt x="66" y="15"/>
                  </a:lnTo>
                  <a:lnTo>
                    <a:pt x="82" y="14"/>
                  </a:lnTo>
                  <a:lnTo>
                    <a:pt x="98" y="12"/>
                  </a:lnTo>
                  <a:lnTo>
                    <a:pt x="132" y="10"/>
                  </a:lnTo>
                  <a:lnTo>
                    <a:pt x="129"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5" name="Freeform 21"/>
            <p:cNvSpPr>
              <a:spLocks noEditPoints="1"/>
            </p:cNvSpPr>
            <p:nvPr/>
          </p:nvSpPr>
          <p:spPr bwMode="auto">
            <a:xfrm>
              <a:off x="5410201" y="37465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7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7 w 416"/>
                <a:gd name="T81" fmla="*/ 70 h 486"/>
                <a:gd name="T82" fmla="*/ 396 w 416"/>
                <a:gd name="T83" fmla="*/ 104 h 486"/>
                <a:gd name="T84" fmla="*/ 408 w 416"/>
                <a:gd name="T85" fmla="*/ 142 h 486"/>
                <a:gd name="T86" fmla="*/ 415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7 w 416"/>
                <a:gd name="T107" fmla="*/ 42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1" y="403"/>
                  </a:lnTo>
                  <a:lnTo>
                    <a:pt x="212"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7" y="442"/>
                  </a:lnTo>
                  <a:lnTo>
                    <a:pt x="377"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6"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7" y="70"/>
                  </a:lnTo>
                  <a:lnTo>
                    <a:pt x="387" y="85"/>
                  </a:lnTo>
                  <a:lnTo>
                    <a:pt x="396" y="104"/>
                  </a:lnTo>
                  <a:lnTo>
                    <a:pt x="403" y="122"/>
                  </a:lnTo>
                  <a:lnTo>
                    <a:pt x="408" y="142"/>
                  </a:lnTo>
                  <a:lnTo>
                    <a:pt x="412" y="163"/>
                  </a:lnTo>
                  <a:lnTo>
                    <a:pt x="415"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7" y="42"/>
                  </a:lnTo>
                  <a:lnTo>
                    <a:pt x="217" y="42"/>
                  </a:lnTo>
                  <a:lnTo>
                    <a:pt x="208" y="43"/>
                  </a:lnTo>
                  <a:lnTo>
                    <a:pt x="199" y="45"/>
                  </a:lnTo>
                  <a:lnTo>
                    <a:pt x="190" y="50"/>
                  </a:lnTo>
                  <a:lnTo>
                    <a:pt x="183" y="57"/>
                  </a:lnTo>
                  <a:lnTo>
                    <a:pt x="175" y="64"/>
                  </a:lnTo>
                  <a:lnTo>
                    <a:pt x="169" y="73"/>
                  </a:lnTo>
                  <a:lnTo>
                    <a:pt x="164" y="83"/>
                  </a:lnTo>
                  <a:lnTo>
                    <a:pt x="159" y="93"/>
                  </a:lnTo>
                  <a:lnTo>
                    <a:pt x="155"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6" name="Freeform 22"/>
            <p:cNvSpPr>
              <a:spLocks noEditPoints="1"/>
            </p:cNvSpPr>
            <p:nvPr/>
          </p:nvSpPr>
          <p:spPr bwMode="auto">
            <a:xfrm>
              <a:off x="5775326" y="374650"/>
              <a:ext cx="347663" cy="385763"/>
            </a:xfrm>
            <a:custGeom>
              <a:avLst/>
              <a:gdLst>
                <a:gd name="T0" fmla="*/ 52 w 439"/>
                <a:gd name="T1" fmla="*/ 50 h 486"/>
                <a:gd name="T2" fmla="*/ 119 w 439"/>
                <a:gd name="T3" fmla="*/ 17 h 486"/>
                <a:gd name="T4" fmla="*/ 188 w 439"/>
                <a:gd name="T5" fmla="*/ 1 h 486"/>
                <a:gd name="T6" fmla="*/ 229 w 439"/>
                <a:gd name="T7" fmla="*/ 0 h 486"/>
                <a:gd name="T8" fmla="*/ 280 w 439"/>
                <a:gd name="T9" fmla="*/ 8 h 486"/>
                <a:gd name="T10" fmla="*/ 323 w 439"/>
                <a:gd name="T11" fmla="*/ 26 h 486"/>
                <a:gd name="T12" fmla="*/ 357 w 439"/>
                <a:gd name="T13" fmla="*/ 57 h 486"/>
                <a:gd name="T14" fmla="*/ 378 w 439"/>
                <a:gd name="T15" fmla="*/ 99 h 486"/>
                <a:gd name="T16" fmla="*/ 385 w 439"/>
                <a:gd name="T17" fmla="*/ 155 h 486"/>
                <a:gd name="T18" fmla="*/ 384 w 439"/>
                <a:gd name="T19" fmla="*/ 267 h 486"/>
                <a:gd name="T20" fmla="*/ 383 w 439"/>
                <a:gd name="T21" fmla="*/ 391 h 486"/>
                <a:gd name="T22" fmla="*/ 393 w 439"/>
                <a:gd name="T23" fmla="*/ 423 h 486"/>
                <a:gd name="T24" fmla="*/ 404 w 439"/>
                <a:gd name="T25" fmla="*/ 432 h 486"/>
                <a:gd name="T26" fmla="*/ 439 w 439"/>
                <a:gd name="T27" fmla="*/ 437 h 486"/>
                <a:gd name="T28" fmla="*/ 414 w 439"/>
                <a:gd name="T29" fmla="*/ 472 h 486"/>
                <a:gd name="T30" fmla="*/ 372 w 439"/>
                <a:gd name="T31" fmla="*/ 485 h 486"/>
                <a:gd name="T32" fmla="*/ 334 w 439"/>
                <a:gd name="T33" fmla="*/ 485 h 486"/>
                <a:gd name="T34" fmla="*/ 293 w 439"/>
                <a:gd name="T35" fmla="*/ 467 h 486"/>
                <a:gd name="T36" fmla="*/ 266 w 439"/>
                <a:gd name="T37" fmla="*/ 431 h 486"/>
                <a:gd name="T38" fmla="*/ 249 w 439"/>
                <a:gd name="T39" fmla="*/ 430 h 486"/>
                <a:gd name="T40" fmla="*/ 209 w 439"/>
                <a:gd name="T41" fmla="*/ 466 h 486"/>
                <a:gd name="T42" fmla="*/ 157 w 439"/>
                <a:gd name="T43" fmla="*/ 485 h 486"/>
                <a:gd name="T44" fmla="*/ 119 w 439"/>
                <a:gd name="T45" fmla="*/ 485 h 486"/>
                <a:gd name="T46" fmla="*/ 74 w 439"/>
                <a:gd name="T47" fmla="*/ 475 h 486"/>
                <a:gd name="T48" fmla="*/ 40 w 439"/>
                <a:gd name="T49" fmla="*/ 455 h 486"/>
                <a:gd name="T50" fmla="*/ 17 w 439"/>
                <a:gd name="T51" fmla="*/ 427 h 486"/>
                <a:gd name="T52" fmla="*/ 4 w 439"/>
                <a:gd name="T53" fmla="*/ 395 h 486"/>
                <a:gd name="T54" fmla="*/ 0 w 439"/>
                <a:gd name="T55" fmla="*/ 360 h 486"/>
                <a:gd name="T56" fmla="*/ 2 w 439"/>
                <a:gd name="T57" fmla="*/ 332 h 486"/>
                <a:gd name="T58" fmla="*/ 16 w 439"/>
                <a:gd name="T59" fmla="*/ 296 h 486"/>
                <a:gd name="T60" fmla="*/ 38 w 439"/>
                <a:gd name="T61" fmla="*/ 267 h 486"/>
                <a:gd name="T62" fmla="*/ 70 w 439"/>
                <a:gd name="T63" fmla="*/ 246 h 486"/>
                <a:gd name="T64" fmla="*/ 110 w 439"/>
                <a:gd name="T65" fmla="*/ 230 h 486"/>
                <a:gd name="T66" fmla="*/ 177 w 439"/>
                <a:gd name="T67" fmla="*/ 213 h 486"/>
                <a:gd name="T68" fmla="*/ 239 w 439"/>
                <a:gd name="T69" fmla="*/ 191 h 486"/>
                <a:gd name="T70" fmla="*/ 251 w 439"/>
                <a:gd name="T71" fmla="*/ 179 h 486"/>
                <a:gd name="T72" fmla="*/ 257 w 439"/>
                <a:gd name="T73" fmla="*/ 153 h 486"/>
                <a:gd name="T74" fmla="*/ 255 w 439"/>
                <a:gd name="T75" fmla="*/ 137 h 486"/>
                <a:gd name="T76" fmla="*/ 248 w 439"/>
                <a:gd name="T77" fmla="*/ 114 h 486"/>
                <a:gd name="T78" fmla="*/ 233 w 439"/>
                <a:gd name="T79" fmla="*/ 95 h 486"/>
                <a:gd name="T80" fmla="*/ 212 w 439"/>
                <a:gd name="T81" fmla="*/ 80 h 486"/>
                <a:gd name="T82" fmla="*/ 186 w 439"/>
                <a:gd name="T83" fmla="*/ 73 h 486"/>
                <a:gd name="T84" fmla="*/ 166 w 439"/>
                <a:gd name="T85" fmla="*/ 70 h 486"/>
                <a:gd name="T86" fmla="*/ 115 w 439"/>
                <a:gd name="T87" fmla="*/ 80 h 486"/>
                <a:gd name="T88" fmla="*/ 70 w 439"/>
                <a:gd name="T89" fmla="*/ 104 h 486"/>
                <a:gd name="T90" fmla="*/ 44 w 439"/>
                <a:gd name="T91" fmla="*/ 124 h 486"/>
                <a:gd name="T92" fmla="*/ 259 w 439"/>
                <a:gd name="T93" fmla="*/ 225 h 486"/>
                <a:gd name="T94" fmla="*/ 217 w 439"/>
                <a:gd name="T95" fmla="*/ 244 h 486"/>
                <a:gd name="T96" fmla="*/ 176 w 439"/>
                <a:gd name="T97" fmla="*/ 261 h 486"/>
                <a:gd name="T98" fmla="*/ 151 w 439"/>
                <a:gd name="T99" fmla="*/ 282 h 486"/>
                <a:gd name="T100" fmla="*/ 136 w 439"/>
                <a:gd name="T101" fmla="*/ 316 h 486"/>
                <a:gd name="T102" fmla="*/ 133 w 439"/>
                <a:gd name="T103" fmla="*/ 347 h 486"/>
                <a:gd name="T104" fmla="*/ 141 w 439"/>
                <a:gd name="T105" fmla="*/ 390 h 486"/>
                <a:gd name="T106" fmla="*/ 164 w 439"/>
                <a:gd name="T107" fmla="*/ 415 h 486"/>
                <a:gd name="T108" fmla="*/ 188 w 439"/>
                <a:gd name="T109" fmla="*/ 420 h 486"/>
                <a:gd name="T110" fmla="*/ 209 w 439"/>
                <a:gd name="T111" fmla="*/ 416 h 486"/>
                <a:gd name="T112" fmla="*/ 228 w 439"/>
                <a:gd name="T113" fmla="*/ 406 h 486"/>
                <a:gd name="T114" fmla="*/ 243 w 439"/>
                <a:gd name="T115" fmla="*/ 389 h 486"/>
                <a:gd name="T116" fmla="*/ 253 w 439"/>
                <a:gd name="T117" fmla="*/ 367 h 486"/>
                <a:gd name="T118" fmla="*/ 257 w 439"/>
                <a:gd name="T119" fmla="*/ 326 h 486"/>
                <a:gd name="T120" fmla="*/ 259 w 439"/>
                <a:gd name="T121" fmla="*/ 22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486">
                  <a:moveTo>
                    <a:pt x="32" y="67"/>
                  </a:moveTo>
                  <a:lnTo>
                    <a:pt x="32" y="67"/>
                  </a:lnTo>
                  <a:lnTo>
                    <a:pt x="52" y="50"/>
                  </a:lnTo>
                  <a:lnTo>
                    <a:pt x="73" y="38"/>
                  </a:lnTo>
                  <a:lnTo>
                    <a:pt x="95" y="26"/>
                  </a:lnTo>
                  <a:lnTo>
                    <a:pt x="119" y="17"/>
                  </a:lnTo>
                  <a:lnTo>
                    <a:pt x="141" y="9"/>
                  </a:lnTo>
                  <a:lnTo>
                    <a:pt x="164" y="3"/>
                  </a:lnTo>
                  <a:lnTo>
                    <a:pt x="188" y="1"/>
                  </a:lnTo>
                  <a:lnTo>
                    <a:pt x="210" y="0"/>
                  </a:lnTo>
                  <a:lnTo>
                    <a:pt x="210" y="0"/>
                  </a:lnTo>
                  <a:lnTo>
                    <a:pt x="229" y="0"/>
                  </a:lnTo>
                  <a:lnTo>
                    <a:pt x="246" y="1"/>
                  </a:lnTo>
                  <a:lnTo>
                    <a:pt x="264" y="5"/>
                  </a:lnTo>
                  <a:lnTo>
                    <a:pt x="280" y="8"/>
                  </a:lnTo>
                  <a:lnTo>
                    <a:pt x="296" y="13"/>
                  </a:lnTo>
                  <a:lnTo>
                    <a:pt x="310" y="18"/>
                  </a:lnTo>
                  <a:lnTo>
                    <a:pt x="323" y="26"/>
                  </a:lnTo>
                  <a:lnTo>
                    <a:pt x="336" y="34"/>
                  </a:lnTo>
                  <a:lnTo>
                    <a:pt x="347" y="44"/>
                  </a:lnTo>
                  <a:lnTo>
                    <a:pt x="357" y="57"/>
                  </a:lnTo>
                  <a:lnTo>
                    <a:pt x="364" y="69"/>
                  </a:lnTo>
                  <a:lnTo>
                    <a:pt x="372" y="83"/>
                  </a:lnTo>
                  <a:lnTo>
                    <a:pt x="378" y="99"/>
                  </a:lnTo>
                  <a:lnTo>
                    <a:pt x="382" y="116"/>
                  </a:lnTo>
                  <a:lnTo>
                    <a:pt x="384" y="135"/>
                  </a:lnTo>
                  <a:lnTo>
                    <a:pt x="385" y="155"/>
                  </a:lnTo>
                  <a:lnTo>
                    <a:pt x="385" y="155"/>
                  </a:lnTo>
                  <a:lnTo>
                    <a:pt x="384" y="213"/>
                  </a:lnTo>
                  <a:lnTo>
                    <a:pt x="384" y="267"/>
                  </a:lnTo>
                  <a:lnTo>
                    <a:pt x="382" y="370"/>
                  </a:lnTo>
                  <a:lnTo>
                    <a:pt x="382" y="370"/>
                  </a:lnTo>
                  <a:lnTo>
                    <a:pt x="383" y="391"/>
                  </a:lnTo>
                  <a:lnTo>
                    <a:pt x="385" y="406"/>
                  </a:lnTo>
                  <a:lnTo>
                    <a:pt x="389" y="419"/>
                  </a:lnTo>
                  <a:lnTo>
                    <a:pt x="393" y="423"/>
                  </a:lnTo>
                  <a:lnTo>
                    <a:pt x="395" y="426"/>
                  </a:lnTo>
                  <a:lnTo>
                    <a:pt x="399" y="430"/>
                  </a:lnTo>
                  <a:lnTo>
                    <a:pt x="404" y="432"/>
                  </a:lnTo>
                  <a:lnTo>
                    <a:pt x="413" y="435"/>
                  </a:lnTo>
                  <a:lnTo>
                    <a:pt x="425" y="436"/>
                  </a:lnTo>
                  <a:lnTo>
                    <a:pt x="439" y="437"/>
                  </a:lnTo>
                  <a:lnTo>
                    <a:pt x="439" y="460"/>
                  </a:lnTo>
                  <a:lnTo>
                    <a:pt x="439" y="460"/>
                  </a:lnTo>
                  <a:lnTo>
                    <a:pt x="414" y="472"/>
                  </a:lnTo>
                  <a:lnTo>
                    <a:pt x="391" y="480"/>
                  </a:lnTo>
                  <a:lnTo>
                    <a:pt x="382" y="482"/>
                  </a:lnTo>
                  <a:lnTo>
                    <a:pt x="372" y="485"/>
                  </a:lnTo>
                  <a:lnTo>
                    <a:pt x="351" y="486"/>
                  </a:lnTo>
                  <a:lnTo>
                    <a:pt x="351" y="486"/>
                  </a:lnTo>
                  <a:lnTo>
                    <a:pt x="334" y="485"/>
                  </a:lnTo>
                  <a:lnTo>
                    <a:pt x="318" y="481"/>
                  </a:lnTo>
                  <a:lnTo>
                    <a:pt x="306" y="475"/>
                  </a:lnTo>
                  <a:lnTo>
                    <a:pt x="293" y="467"/>
                  </a:lnTo>
                  <a:lnTo>
                    <a:pt x="284" y="457"/>
                  </a:lnTo>
                  <a:lnTo>
                    <a:pt x="274" y="445"/>
                  </a:lnTo>
                  <a:lnTo>
                    <a:pt x="266" y="431"/>
                  </a:lnTo>
                  <a:lnTo>
                    <a:pt x="260" y="416"/>
                  </a:lnTo>
                  <a:lnTo>
                    <a:pt x="260" y="416"/>
                  </a:lnTo>
                  <a:lnTo>
                    <a:pt x="249" y="430"/>
                  </a:lnTo>
                  <a:lnTo>
                    <a:pt x="236" y="444"/>
                  </a:lnTo>
                  <a:lnTo>
                    <a:pt x="223" y="456"/>
                  </a:lnTo>
                  <a:lnTo>
                    <a:pt x="209" y="466"/>
                  </a:lnTo>
                  <a:lnTo>
                    <a:pt x="193" y="475"/>
                  </a:lnTo>
                  <a:lnTo>
                    <a:pt x="176" y="481"/>
                  </a:lnTo>
                  <a:lnTo>
                    <a:pt x="157" y="485"/>
                  </a:lnTo>
                  <a:lnTo>
                    <a:pt x="136" y="486"/>
                  </a:lnTo>
                  <a:lnTo>
                    <a:pt x="136" y="486"/>
                  </a:lnTo>
                  <a:lnTo>
                    <a:pt x="119" y="485"/>
                  </a:lnTo>
                  <a:lnTo>
                    <a:pt x="102" y="483"/>
                  </a:lnTo>
                  <a:lnTo>
                    <a:pt x="88" y="480"/>
                  </a:lnTo>
                  <a:lnTo>
                    <a:pt x="74" y="475"/>
                  </a:lnTo>
                  <a:lnTo>
                    <a:pt x="62" y="468"/>
                  </a:lnTo>
                  <a:lnTo>
                    <a:pt x="50" y="462"/>
                  </a:lnTo>
                  <a:lnTo>
                    <a:pt x="40" y="455"/>
                  </a:lnTo>
                  <a:lnTo>
                    <a:pt x="32" y="446"/>
                  </a:lnTo>
                  <a:lnTo>
                    <a:pt x="24" y="437"/>
                  </a:lnTo>
                  <a:lnTo>
                    <a:pt x="17" y="427"/>
                  </a:lnTo>
                  <a:lnTo>
                    <a:pt x="12" y="416"/>
                  </a:lnTo>
                  <a:lnTo>
                    <a:pt x="7" y="406"/>
                  </a:lnTo>
                  <a:lnTo>
                    <a:pt x="4" y="395"/>
                  </a:lnTo>
                  <a:lnTo>
                    <a:pt x="2" y="384"/>
                  </a:lnTo>
                  <a:lnTo>
                    <a:pt x="0" y="372"/>
                  </a:lnTo>
                  <a:lnTo>
                    <a:pt x="0" y="360"/>
                  </a:lnTo>
                  <a:lnTo>
                    <a:pt x="0" y="360"/>
                  </a:lnTo>
                  <a:lnTo>
                    <a:pt x="1" y="346"/>
                  </a:lnTo>
                  <a:lnTo>
                    <a:pt x="2" y="332"/>
                  </a:lnTo>
                  <a:lnTo>
                    <a:pt x="6" y="318"/>
                  </a:lnTo>
                  <a:lnTo>
                    <a:pt x="9" y="307"/>
                  </a:lnTo>
                  <a:lnTo>
                    <a:pt x="16" y="296"/>
                  </a:lnTo>
                  <a:lnTo>
                    <a:pt x="22" y="286"/>
                  </a:lnTo>
                  <a:lnTo>
                    <a:pt x="29" y="276"/>
                  </a:lnTo>
                  <a:lnTo>
                    <a:pt x="38" y="267"/>
                  </a:lnTo>
                  <a:lnTo>
                    <a:pt x="48" y="260"/>
                  </a:lnTo>
                  <a:lnTo>
                    <a:pt x="58" y="253"/>
                  </a:lnTo>
                  <a:lnTo>
                    <a:pt x="70" y="246"/>
                  </a:lnTo>
                  <a:lnTo>
                    <a:pt x="83" y="240"/>
                  </a:lnTo>
                  <a:lnTo>
                    <a:pt x="96" y="235"/>
                  </a:lnTo>
                  <a:lnTo>
                    <a:pt x="110" y="230"/>
                  </a:lnTo>
                  <a:lnTo>
                    <a:pt x="141" y="222"/>
                  </a:lnTo>
                  <a:lnTo>
                    <a:pt x="141" y="222"/>
                  </a:lnTo>
                  <a:lnTo>
                    <a:pt x="177" y="213"/>
                  </a:lnTo>
                  <a:lnTo>
                    <a:pt x="204" y="204"/>
                  </a:lnTo>
                  <a:lnTo>
                    <a:pt x="224" y="198"/>
                  </a:lnTo>
                  <a:lnTo>
                    <a:pt x="239" y="191"/>
                  </a:lnTo>
                  <a:lnTo>
                    <a:pt x="244" y="187"/>
                  </a:lnTo>
                  <a:lnTo>
                    <a:pt x="249" y="183"/>
                  </a:lnTo>
                  <a:lnTo>
                    <a:pt x="251" y="179"/>
                  </a:lnTo>
                  <a:lnTo>
                    <a:pt x="254" y="176"/>
                  </a:lnTo>
                  <a:lnTo>
                    <a:pt x="256" y="166"/>
                  </a:lnTo>
                  <a:lnTo>
                    <a:pt x="257" y="153"/>
                  </a:lnTo>
                  <a:lnTo>
                    <a:pt x="257" y="153"/>
                  </a:lnTo>
                  <a:lnTo>
                    <a:pt x="256" y="145"/>
                  </a:lnTo>
                  <a:lnTo>
                    <a:pt x="255" y="137"/>
                  </a:lnTo>
                  <a:lnTo>
                    <a:pt x="254" y="129"/>
                  </a:lnTo>
                  <a:lnTo>
                    <a:pt x="251" y="121"/>
                  </a:lnTo>
                  <a:lnTo>
                    <a:pt x="248" y="114"/>
                  </a:lnTo>
                  <a:lnTo>
                    <a:pt x="244" y="107"/>
                  </a:lnTo>
                  <a:lnTo>
                    <a:pt x="239" y="101"/>
                  </a:lnTo>
                  <a:lnTo>
                    <a:pt x="233" y="95"/>
                  </a:lnTo>
                  <a:lnTo>
                    <a:pt x="226" y="90"/>
                  </a:lnTo>
                  <a:lnTo>
                    <a:pt x="220" y="85"/>
                  </a:lnTo>
                  <a:lnTo>
                    <a:pt x="212" y="80"/>
                  </a:lnTo>
                  <a:lnTo>
                    <a:pt x="204" y="78"/>
                  </a:lnTo>
                  <a:lnTo>
                    <a:pt x="195" y="74"/>
                  </a:lnTo>
                  <a:lnTo>
                    <a:pt x="186" y="73"/>
                  </a:lnTo>
                  <a:lnTo>
                    <a:pt x="176" y="71"/>
                  </a:lnTo>
                  <a:lnTo>
                    <a:pt x="166" y="70"/>
                  </a:lnTo>
                  <a:lnTo>
                    <a:pt x="166" y="70"/>
                  </a:lnTo>
                  <a:lnTo>
                    <a:pt x="148" y="71"/>
                  </a:lnTo>
                  <a:lnTo>
                    <a:pt x="132" y="75"/>
                  </a:lnTo>
                  <a:lnTo>
                    <a:pt x="115" y="80"/>
                  </a:lnTo>
                  <a:lnTo>
                    <a:pt x="99" y="86"/>
                  </a:lnTo>
                  <a:lnTo>
                    <a:pt x="84" y="95"/>
                  </a:lnTo>
                  <a:lnTo>
                    <a:pt x="70" y="104"/>
                  </a:lnTo>
                  <a:lnTo>
                    <a:pt x="59" y="114"/>
                  </a:lnTo>
                  <a:lnTo>
                    <a:pt x="52" y="124"/>
                  </a:lnTo>
                  <a:lnTo>
                    <a:pt x="44" y="124"/>
                  </a:lnTo>
                  <a:lnTo>
                    <a:pt x="32" y="67"/>
                  </a:lnTo>
                  <a:close/>
                  <a:moveTo>
                    <a:pt x="259" y="225"/>
                  </a:moveTo>
                  <a:lnTo>
                    <a:pt x="259" y="225"/>
                  </a:lnTo>
                  <a:lnTo>
                    <a:pt x="249" y="230"/>
                  </a:lnTo>
                  <a:lnTo>
                    <a:pt x="238" y="235"/>
                  </a:lnTo>
                  <a:lnTo>
                    <a:pt x="217" y="244"/>
                  </a:lnTo>
                  <a:lnTo>
                    <a:pt x="195" y="251"/>
                  </a:lnTo>
                  <a:lnTo>
                    <a:pt x="186" y="256"/>
                  </a:lnTo>
                  <a:lnTo>
                    <a:pt x="176" y="261"/>
                  </a:lnTo>
                  <a:lnTo>
                    <a:pt x="167" y="267"/>
                  </a:lnTo>
                  <a:lnTo>
                    <a:pt x="158" y="275"/>
                  </a:lnTo>
                  <a:lnTo>
                    <a:pt x="151" y="282"/>
                  </a:lnTo>
                  <a:lnTo>
                    <a:pt x="145" y="292"/>
                  </a:lnTo>
                  <a:lnTo>
                    <a:pt x="140" y="303"/>
                  </a:lnTo>
                  <a:lnTo>
                    <a:pt x="136" y="316"/>
                  </a:lnTo>
                  <a:lnTo>
                    <a:pt x="133" y="331"/>
                  </a:lnTo>
                  <a:lnTo>
                    <a:pt x="133" y="347"/>
                  </a:lnTo>
                  <a:lnTo>
                    <a:pt x="133" y="347"/>
                  </a:lnTo>
                  <a:lnTo>
                    <a:pt x="133" y="364"/>
                  </a:lnTo>
                  <a:lnTo>
                    <a:pt x="137" y="378"/>
                  </a:lnTo>
                  <a:lnTo>
                    <a:pt x="141" y="390"/>
                  </a:lnTo>
                  <a:lnTo>
                    <a:pt x="148" y="401"/>
                  </a:lnTo>
                  <a:lnTo>
                    <a:pt x="156" y="409"/>
                  </a:lnTo>
                  <a:lnTo>
                    <a:pt x="164" y="415"/>
                  </a:lnTo>
                  <a:lnTo>
                    <a:pt x="176" y="419"/>
                  </a:lnTo>
                  <a:lnTo>
                    <a:pt x="188" y="420"/>
                  </a:lnTo>
                  <a:lnTo>
                    <a:pt x="188" y="420"/>
                  </a:lnTo>
                  <a:lnTo>
                    <a:pt x="195" y="420"/>
                  </a:lnTo>
                  <a:lnTo>
                    <a:pt x="203" y="419"/>
                  </a:lnTo>
                  <a:lnTo>
                    <a:pt x="209" y="416"/>
                  </a:lnTo>
                  <a:lnTo>
                    <a:pt x="217" y="414"/>
                  </a:lnTo>
                  <a:lnTo>
                    <a:pt x="223" y="410"/>
                  </a:lnTo>
                  <a:lnTo>
                    <a:pt x="228" y="406"/>
                  </a:lnTo>
                  <a:lnTo>
                    <a:pt x="234" y="401"/>
                  </a:lnTo>
                  <a:lnTo>
                    <a:pt x="239" y="396"/>
                  </a:lnTo>
                  <a:lnTo>
                    <a:pt x="243" y="389"/>
                  </a:lnTo>
                  <a:lnTo>
                    <a:pt x="246" y="383"/>
                  </a:lnTo>
                  <a:lnTo>
                    <a:pt x="250" y="375"/>
                  </a:lnTo>
                  <a:lnTo>
                    <a:pt x="253" y="367"/>
                  </a:lnTo>
                  <a:lnTo>
                    <a:pt x="256" y="347"/>
                  </a:lnTo>
                  <a:lnTo>
                    <a:pt x="257" y="326"/>
                  </a:lnTo>
                  <a:lnTo>
                    <a:pt x="257" y="326"/>
                  </a:lnTo>
                  <a:lnTo>
                    <a:pt x="259" y="263"/>
                  </a:lnTo>
                  <a:lnTo>
                    <a:pt x="259" y="225"/>
                  </a:lnTo>
                  <a:lnTo>
                    <a:pt x="259" y="225"/>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7" name="Freeform 23"/>
            <p:cNvSpPr>
              <a:spLocks/>
            </p:cNvSpPr>
            <p:nvPr/>
          </p:nvSpPr>
          <p:spPr bwMode="auto">
            <a:xfrm>
              <a:off x="6170613" y="374650"/>
              <a:ext cx="555625" cy="376238"/>
            </a:xfrm>
            <a:custGeom>
              <a:avLst/>
              <a:gdLst>
                <a:gd name="T0" fmla="*/ 135 w 700"/>
                <a:gd name="T1" fmla="*/ 83 h 473"/>
                <a:gd name="T2" fmla="*/ 181 w 700"/>
                <a:gd name="T3" fmla="*/ 34 h 473"/>
                <a:gd name="T4" fmla="*/ 237 w 700"/>
                <a:gd name="T5" fmla="*/ 5 h 473"/>
                <a:gd name="T6" fmla="*/ 269 w 700"/>
                <a:gd name="T7" fmla="*/ 0 h 473"/>
                <a:gd name="T8" fmla="*/ 290 w 700"/>
                <a:gd name="T9" fmla="*/ 0 h 473"/>
                <a:gd name="T10" fmla="*/ 320 w 700"/>
                <a:gd name="T11" fmla="*/ 6 h 473"/>
                <a:gd name="T12" fmla="*/ 346 w 700"/>
                <a:gd name="T13" fmla="*/ 17 h 473"/>
                <a:gd name="T14" fmla="*/ 368 w 700"/>
                <a:gd name="T15" fmla="*/ 36 h 473"/>
                <a:gd name="T16" fmla="*/ 402 w 700"/>
                <a:gd name="T17" fmla="*/ 90 h 473"/>
                <a:gd name="T18" fmla="*/ 433 w 700"/>
                <a:gd name="T19" fmla="*/ 52 h 473"/>
                <a:gd name="T20" fmla="*/ 489 w 700"/>
                <a:gd name="T21" fmla="*/ 12 h 473"/>
                <a:gd name="T22" fmla="*/ 540 w 700"/>
                <a:gd name="T23" fmla="*/ 0 h 473"/>
                <a:gd name="T24" fmla="*/ 567 w 700"/>
                <a:gd name="T25" fmla="*/ 0 h 473"/>
                <a:gd name="T26" fmla="*/ 613 w 700"/>
                <a:gd name="T27" fmla="*/ 9 h 473"/>
                <a:gd name="T28" fmla="*/ 650 w 700"/>
                <a:gd name="T29" fmla="*/ 32 h 473"/>
                <a:gd name="T30" fmla="*/ 676 w 700"/>
                <a:gd name="T31" fmla="*/ 65 h 473"/>
                <a:gd name="T32" fmla="*/ 693 w 700"/>
                <a:gd name="T33" fmla="*/ 114 h 473"/>
                <a:gd name="T34" fmla="*/ 698 w 700"/>
                <a:gd name="T35" fmla="*/ 174 h 473"/>
                <a:gd name="T36" fmla="*/ 696 w 700"/>
                <a:gd name="T37" fmla="*/ 260 h 473"/>
                <a:gd name="T38" fmla="*/ 695 w 700"/>
                <a:gd name="T39" fmla="*/ 334 h 473"/>
                <a:gd name="T40" fmla="*/ 700 w 700"/>
                <a:gd name="T41" fmla="*/ 473 h 473"/>
                <a:gd name="T42" fmla="*/ 667 w 700"/>
                <a:gd name="T43" fmla="*/ 470 h 473"/>
                <a:gd name="T44" fmla="*/ 588 w 700"/>
                <a:gd name="T45" fmla="*/ 470 h 473"/>
                <a:gd name="T46" fmla="*/ 556 w 700"/>
                <a:gd name="T47" fmla="*/ 473 h 473"/>
                <a:gd name="T48" fmla="*/ 564 w 700"/>
                <a:gd name="T49" fmla="*/ 353 h 473"/>
                <a:gd name="T50" fmla="*/ 567 w 700"/>
                <a:gd name="T51" fmla="*/ 199 h 473"/>
                <a:gd name="T52" fmla="*/ 562 w 700"/>
                <a:gd name="T53" fmla="*/ 148 h 473"/>
                <a:gd name="T54" fmla="*/ 551 w 700"/>
                <a:gd name="T55" fmla="*/ 120 h 473"/>
                <a:gd name="T56" fmla="*/ 535 w 700"/>
                <a:gd name="T57" fmla="*/ 99 h 473"/>
                <a:gd name="T58" fmla="*/ 515 w 700"/>
                <a:gd name="T59" fmla="*/ 88 h 473"/>
                <a:gd name="T60" fmla="*/ 489 w 700"/>
                <a:gd name="T61" fmla="*/ 83 h 473"/>
                <a:gd name="T62" fmla="*/ 468 w 700"/>
                <a:gd name="T63" fmla="*/ 86 h 473"/>
                <a:gd name="T64" fmla="*/ 444 w 700"/>
                <a:gd name="T65" fmla="*/ 100 h 473"/>
                <a:gd name="T66" fmla="*/ 428 w 700"/>
                <a:gd name="T67" fmla="*/ 121 h 473"/>
                <a:gd name="T68" fmla="*/ 417 w 700"/>
                <a:gd name="T69" fmla="*/ 156 h 473"/>
                <a:gd name="T70" fmla="*/ 413 w 700"/>
                <a:gd name="T71" fmla="*/ 261 h 473"/>
                <a:gd name="T72" fmla="*/ 414 w 700"/>
                <a:gd name="T73" fmla="*/ 372 h 473"/>
                <a:gd name="T74" fmla="*/ 421 w 700"/>
                <a:gd name="T75" fmla="*/ 473 h 473"/>
                <a:gd name="T76" fmla="*/ 350 w 700"/>
                <a:gd name="T77" fmla="*/ 468 h 473"/>
                <a:gd name="T78" fmla="*/ 309 w 700"/>
                <a:gd name="T79" fmla="*/ 470 h 473"/>
                <a:gd name="T80" fmla="*/ 282 w 700"/>
                <a:gd name="T81" fmla="*/ 423 h 473"/>
                <a:gd name="T82" fmla="*/ 285 w 700"/>
                <a:gd name="T83" fmla="*/ 261 h 473"/>
                <a:gd name="T84" fmla="*/ 284 w 700"/>
                <a:gd name="T85" fmla="*/ 176 h 473"/>
                <a:gd name="T86" fmla="*/ 274 w 700"/>
                <a:gd name="T87" fmla="*/ 122 h 473"/>
                <a:gd name="T88" fmla="*/ 262 w 700"/>
                <a:gd name="T89" fmla="*/ 101 h 473"/>
                <a:gd name="T90" fmla="*/ 243 w 700"/>
                <a:gd name="T91" fmla="*/ 88 h 473"/>
                <a:gd name="T92" fmla="*/ 218 w 700"/>
                <a:gd name="T93" fmla="*/ 83 h 473"/>
                <a:gd name="T94" fmla="*/ 199 w 700"/>
                <a:gd name="T95" fmla="*/ 85 h 473"/>
                <a:gd name="T96" fmla="*/ 174 w 700"/>
                <a:gd name="T97" fmla="*/ 98 h 473"/>
                <a:gd name="T98" fmla="*/ 156 w 700"/>
                <a:gd name="T99" fmla="*/ 120 h 473"/>
                <a:gd name="T100" fmla="*/ 144 w 700"/>
                <a:gd name="T101" fmla="*/ 152 h 473"/>
                <a:gd name="T102" fmla="*/ 137 w 700"/>
                <a:gd name="T103" fmla="*/ 192 h 473"/>
                <a:gd name="T104" fmla="*/ 135 w 700"/>
                <a:gd name="T105" fmla="*/ 261 h 473"/>
                <a:gd name="T106" fmla="*/ 140 w 700"/>
                <a:gd name="T107" fmla="*/ 423 h 473"/>
                <a:gd name="T108" fmla="*/ 113 w 700"/>
                <a:gd name="T109" fmla="*/ 470 h 473"/>
                <a:gd name="T110" fmla="*/ 72 w 700"/>
                <a:gd name="T111" fmla="*/ 468 h 473"/>
                <a:gd name="T112" fmla="*/ 0 w 700"/>
                <a:gd name="T113" fmla="*/ 473 h 473"/>
                <a:gd name="T114" fmla="*/ 6 w 700"/>
                <a:gd name="T115" fmla="*/ 372 h 473"/>
                <a:gd name="T116" fmla="*/ 8 w 700"/>
                <a:gd name="T117" fmla="*/ 223 h 473"/>
                <a:gd name="T118" fmla="*/ 6 w 700"/>
                <a:gd name="T119" fmla="*/ 114 h 473"/>
                <a:gd name="T120" fmla="*/ 0 w 700"/>
                <a:gd name="T121" fmla="*/ 12 h 473"/>
                <a:gd name="T122" fmla="*/ 68 w 700"/>
                <a:gd name="T123" fmla="*/ 17 h 473"/>
                <a:gd name="T124" fmla="*/ 102 w 700"/>
                <a:gd name="T125" fmla="*/ 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3"/>
                  </a:moveTo>
                  <a:lnTo>
                    <a:pt x="135" y="83"/>
                  </a:lnTo>
                  <a:lnTo>
                    <a:pt x="135" y="83"/>
                  </a:lnTo>
                  <a:lnTo>
                    <a:pt x="150" y="65"/>
                  </a:lnTo>
                  <a:lnTo>
                    <a:pt x="165" y="48"/>
                  </a:lnTo>
                  <a:lnTo>
                    <a:pt x="181" y="34"/>
                  </a:lnTo>
                  <a:lnTo>
                    <a:pt x="199" y="22"/>
                  </a:lnTo>
                  <a:lnTo>
                    <a:pt x="217" y="12"/>
                  </a:lnTo>
                  <a:lnTo>
                    <a:pt x="237" y="5"/>
                  </a:lnTo>
                  <a:lnTo>
                    <a:pt x="247" y="2"/>
                  </a:lnTo>
                  <a:lnTo>
                    <a:pt x="258" y="1"/>
                  </a:lnTo>
                  <a:lnTo>
                    <a:pt x="269" y="0"/>
                  </a:lnTo>
                  <a:lnTo>
                    <a:pt x="279" y="0"/>
                  </a:lnTo>
                  <a:lnTo>
                    <a:pt x="279" y="0"/>
                  </a:lnTo>
                  <a:lnTo>
                    <a:pt x="290" y="0"/>
                  </a:lnTo>
                  <a:lnTo>
                    <a:pt x="300" y="1"/>
                  </a:lnTo>
                  <a:lnTo>
                    <a:pt x="310" y="2"/>
                  </a:lnTo>
                  <a:lnTo>
                    <a:pt x="320" y="6"/>
                  </a:lnTo>
                  <a:lnTo>
                    <a:pt x="329" y="8"/>
                  </a:lnTo>
                  <a:lnTo>
                    <a:pt x="337" y="12"/>
                  </a:lnTo>
                  <a:lnTo>
                    <a:pt x="346"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9" y="12"/>
                  </a:lnTo>
                  <a:lnTo>
                    <a:pt x="509" y="6"/>
                  </a:lnTo>
                  <a:lnTo>
                    <a:pt x="528" y="1"/>
                  </a:lnTo>
                  <a:lnTo>
                    <a:pt x="540" y="0"/>
                  </a:lnTo>
                  <a:lnTo>
                    <a:pt x="550" y="0"/>
                  </a:lnTo>
                  <a:lnTo>
                    <a:pt x="550" y="0"/>
                  </a:lnTo>
                  <a:lnTo>
                    <a:pt x="567" y="0"/>
                  </a:lnTo>
                  <a:lnTo>
                    <a:pt x="583" y="2"/>
                  </a:lnTo>
                  <a:lnTo>
                    <a:pt x="599" y="5"/>
                  </a:lnTo>
                  <a:lnTo>
                    <a:pt x="613" y="9"/>
                  </a:lnTo>
                  <a:lnTo>
                    <a:pt x="626" y="16"/>
                  </a:lnTo>
                  <a:lnTo>
                    <a:pt x="639" y="23"/>
                  </a:lnTo>
                  <a:lnTo>
                    <a:pt x="650" y="32"/>
                  </a:lnTo>
                  <a:lnTo>
                    <a:pt x="660" y="42"/>
                  </a:lnTo>
                  <a:lnTo>
                    <a:pt x="669" y="53"/>
                  </a:lnTo>
                  <a:lnTo>
                    <a:pt x="676" y="65"/>
                  </a:lnTo>
                  <a:lnTo>
                    <a:pt x="683" y="80"/>
                  </a:lnTo>
                  <a:lnTo>
                    <a:pt x="688" y="96"/>
                  </a:lnTo>
                  <a:lnTo>
                    <a:pt x="693" y="114"/>
                  </a:lnTo>
                  <a:lnTo>
                    <a:pt x="696" y="132"/>
                  </a:lnTo>
                  <a:lnTo>
                    <a:pt x="698" y="152"/>
                  </a:lnTo>
                  <a:lnTo>
                    <a:pt x="698" y="174"/>
                  </a:lnTo>
                  <a:lnTo>
                    <a:pt x="698" y="174"/>
                  </a:lnTo>
                  <a:lnTo>
                    <a:pt x="698" y="220"/>
                  </a:lnTo>
                  <a:lnTo>
                    <a:pt x="696" y="260"/>
                  </a:lnTo>
                  <a:lnTo>
                    <a:pt x="695" y="298"/>
                  </a:lnTo>
                  <a:lnTo>
                    <a:pt x="695" y="334"/>
                  </a:lnTo>
                  <a:lnTo>
                    <a:pt x="695" y="334"/>
                  </a:lnTo>
                  <a:lnTo>
                    <a:pt x="695" y="367"/>
                  </a:lnTo>
                  <a:lnTo>
                    <a:pt x="696" y="401"/>
                  </a:lnTo>
                  <a:lnTo>
                    <a:pt x="700" y="473"/>
                  </a:lnTo>
                  <a:lnTo>
                    <a:pt x="700" y="473"/>
                  </a:lnTo>
                  <a:lnTo>
                    <a:pt x="685" y="471"/>
                  </a:lnTo>
                  <a:lnTo>
                    <a:pt x="667" y="470"/>
                  </a:lnTo>
                  <a:lnTo>
                    <a:pt x="628" y="468"/>
                  </a:lnTo>
                  <a:lnTo>
                    <a:pt x="628" y="468"/>
                  </a:lnTo>
                  <a:lnTo>
                    <a:pt x="588" y="470"/>
                  </a:lnTo>
                  <a:lnTo>
                    <a:pt x="571" y="471"/>
                  </a:lnTo>
                  <a:lnTo>
                    <a:pt x="556" y="473"/>
                  </a:lnTo>
                  <a:lnTo>
                    <a:pt x="556" y="473"/>
                  </a:lnTo>
                  <a:lnTo>
                    <a:pt x="559" y="446"/>
                  </a:lnTo>
                  <a:lnTo>
                    <a:pt x="562" y="418"/>
                  </a:lnTo>
                  <a:lnTo>
                    <a:pt x="564" y="353"/>
                  </a:lnTo>
                  <a:lnTo>
                    <a:pt x="567" y="280"/>
                  </a:lnTo>
                  <a:lnTo>
                    <a:pt x="567" y="199"/>
                  </a:lnTo>
                  <a:lnTo>
                    <a:pt x="567" y="199"/>
                  </a:lnTo>
                  <a:lnTo>
                    <a:pt x="566" y="172"/>
                  </a:lnTo>
                  <a:lnTo>
                    <a:pt x="563" y="160"/>
                  </a:lnTo>
                  <a:lnTo>
                    <a:pt x="562" y="148"/>
                  </a:lnTo>
                  <a:lnTo>
                    <a:pt x="558" y="137"/>
                  </a:lnTo>
                  <a:lnTo>
                    <a:pt x="554" y="127"/>
                  </a:lnTo>
                  <a:lnTo>
                    <a:pt x="551" y="120"/>
                  </a:lnTo>
                  <a:lnTo>
                    <a:pt x="546" y="111"/>
                  </a:lnTo>
                  <a:lnTo>
                    <a:pt x="541" y="105"/>
                  </a:lnTo>
                  <a:lnTo>
                    <a:pt x="535" y="99"/>
                  </a:lnTo>
                  <a:lnTo>
                    <a:pt x="528" y="94"/>
                  </a:lnTo>
                  <a:lnTo>
                    <a:pt x="522" y="90"/>
                  </a:lnTo>
                  <a:lnTo>
                    <a:pt x="515" y="88"/>
                  </a:lnTo>
                  <a:lnTo>
                    <a:pt x="506" y="85"/>
                  </a:lnTo>
                  <a:lnTo>
                    <a:pt x="497" y="84"/>
                  </a:lnTo>
                  <a:lnTo>
                    <a:pt x="489" y="83"/>
                  </a:lnTo>
                  <a:lnTo>
                    <a:pt x="489" y="83"/>
                  </a:lnTo>
                  <a:lnTo>
                    <a:pt x="478" y="84"/>
                  </a:lnTo>
                  <a:lnTo>
                    <a:pt x="468" y="86"/>
                  </a:lnTo>
                  <a:lnTo>
                    <a:pt x="459" y="89"/>
                  </a:lnTo>
                  <a:lnTo>
                    <a:pt x="450" y="94"/>
                  </a:lnTo>
                  <a:lnTo>
                    <a:pt x="444" y="100"/>
                  </a:lnTo>
                  <a:lnTo>
                    <a:pt x="438" y="106"/>
                  </a:lnTo>
                  <a:lnTo>
                    <a:pt x="432" y="112"/>
                  </a:lnTo>
                  <a:lnTo>
                    <a:pt x="428" y="121"/>
                  </a:lnTo>
                  <a:lnTo>
                    <a:pt x="424" y="130"/>
                  </a:lnTo>
                  <a:lnTo>
                    <a:pt x="421" y="138"/>
                  </a:lnTo>
                  <a:lnTo>
                    <a:pt x="417" y="156"/>
                  </a:lnTo>
                  <a:lnTo>
                    <a:pt x="414" y="174"/>
                  </a:lnTo>
                  <a:lnTo>
                    <a:pt x="413" y="193"/>
                  </a:lnTo>
                  <a:lnTo>
                    <a:pt x="413" y="261"/>
                  </a:lnTo>
                  <a:lnTo>
                    <a:pt x="413" y="261"/>
                  </a:lnTo>
                  <a:lnTo>
                    <a:pt x="413" y="318"/>
                  </a:lnTo>
                  <a:lnTo>
                    <a:pt x="414" y="372"/>
                  </a:lnTo>
                  <a:lnTo>
                    <a:pt x="417" y="423"/>
                  </a:lnTo>
                  <a:lnTo>
                    <a:pt x="421" y="473"/>
                  </a:lnTo>
                  <a:lnTo>
                    <a:pt x="421" y="473"/>
                  </a:lnTo>
                  <a:lnTo>
                    <a:pt x="390" y="470"/>
                  </a:lnTo>
                  <a:lnTo>
                    <a:pt x="371" y="468"/>
                  </a:lnTo>
                  <a:lnTo>
                    <a:pt x="350" y="468"/>
                  </a:lnTo>
                  <a:lnTo>
                    <a:pt x="350" y="468"/>
                  </a:lnTo>
                  <a:lnTo>
                    <a:pt x="328" y="468"/>
                  </a:lnTo>
                  <a:lnTo>
                    <a:pt x="309" y="470"/>
                  </a:lnTo>
                  <a:lnTo>
                    <a:pt x="278" y="473"/>
                  </a:lnTo>
                  <a:lnTo>
                    <a:pt x="278" y="473"/>
                  </a:lnTo>
                  <a:lnTo>
                    <a:pt x="282" y="423"/>
                  </a:lnTo>
                  <a:lnTo>
                    <a:pt x="284" y="372"/>
                  </a:lnTo>
                  <a:lnTo>
                    <a:pt x="285" y="318"/>
                  </a:lnTo>
                  <a:lnTo>
                    <a:pt x="285" y="261"/>
                  </a:lnTo>
                  <a:lnTo>
                    <a:pt x="285" y="203"/>
                  </a:lnTo>
                  <a:lnTo>
                    <a:pt x="285" y="203"/>
                  </a:lnTo>
                  <a:lnTo>
                    <a:pt x="284" y="176"/>
                  </a:lnTo>
                  <a:lnTo>
                    <a:pt x="282" y="152"/>
                  </a:lnTo>
                  <a:lnTo>
                    <a:pt x="278" y="132"/>
                  </a:lnTo>
                  <a:lnTo>
                    <a:pt x="274" y="122"/>
                  </a:lnTo>
                  <a:lnTo>
                    <a:pt x="270" y="115"/>
                  </a:lnTo>
                  <a:lnTo>
                    <a:pt x="267" y="107"/>
                  </a:lnTo>
                  <a:lnTo>
                    <a:pt x="262" y="101"/>
                  </a:lnTo>
                  <a:lnTo>
                    <a:pt x="257" y="95"/>
                  </a:lnTo>
                  <a:lnTo>
                    <a:pt x="251" y="91"/>
                  </a:lnTo>
                  <a:lnTo>
                    <a:pt x="243" y="88"/>
                  </a:lnTo>
                  <a:lnTo>
                    <a:pt x="236" y="85"/>
                  </a:lnTo>
                  <a:lnTo>
                    <a:pt x="228" y="84"/>
                  </a:lnTo>
                  <a:lnTo>
                    <a:pt x="218" y="83"/>
                  </a:lnTo>
                  <a:lnTo>
                    <a:pt x="218" y="83"/>
                  </a:lnTo>
                  <a:lnTo>
                    <a:pt x="208" y="84"/>
                  </a:lnTo>
                  <a:lnTo>
                    <a:pt x="199" y="85"/>
                  </a:lnTo>
                  <a:lnTo>
                    <a:pt x="190" y="89"/>
                  </a:lnTo>
                  <a:lnTo>
                    <a:pt x="181" y="93"/>
                  </a:lnTo>
                  <a:lnTo>
                    <a:pt x="174" y="98"/>
                  </a:lnTo>
                  <a:lnTo>
                    <a:pt x="168" y="105"/>
                  </a:lnTo>
                  <a:lnTo>
                    <a:pt x="161" y="112"/>
                  </a:lnTo>
                  <a:lnTo>
                    <a:pt x="156" y="120"/>
                  </a:lnTo>
                  <a:lnTo>
                    <a:pt x="151" y="130"/>
                  </a:lnTo>
                  <a:lnTo>
                    <a:pt x="146" y="141"/>
                  </a:lnTo>
                  <a:lnTo>
                    <a:pt x="144" y="152"/>
                  </a:lnTo>
                  <a:lnTo>
                    <a:pt x="140" y="165"/>
                  </a:lnTo>
                  <a:lnTo>
                    <a:pt x="139" y="178"/>
                  </a:lnTo>
                  <a:lnTo>
                    <a:pt x="137" y="192"/>
                  </a:lnTo>
                  <a:lnTo>
                    <a:pt x="135" y="223"/>
                  </a:lnTo>
                  <a:lnTo>
                    <a:pt x="135" y="261"/>
                  </a:lnTo>
                  <a:lnTo>
                    <a:pt x="135" y="261"/>
                  </a:lnTo>
                  <a:lnTo>
                    <a:pt x="137" y="318"/>
                  </a:lnTo>
                  <a:lnTo>
                    <a:pt x="138" y="372"/>
                  </a:lnTo>
                  <a:lnTo>
                    <a:pt x="140" y="423"/>
                  </a:lnTo>
                  <a:lnTo>
                    <a:pt x="144" y="473"/>
                  </a:lnTo>
                  <a:lnTo>
                    <a:pt x="144" y="473"/>
                  </a:lnTo>
                  <a:lnTo>
                    <a:pt x="113" y="470"/>
                  </a:lnTo>
                  <a:lnTo>
                    <a:pt x="93" y="468"/>
                  </a:lnTo>
                  <a:lnTo>
                    <a:pt x="72" y="468"/>
                  </a:lnTo>
                  <a:lnTo>
                    <a:pt x="72" y="468"/>
                  </a:lnTo>
                  <a:lnTo>
                    <a:pt x="51" y="468"/>
                  </a:lnTo>
                  <a:lnTo>
                    <a:pt x="31" y="470"/>
                  </a:lnTo>
                  <a:lnTo>
                    <a:pt x="0" y="473"/>
                  </a:lnTo>
                  <a:lnTo>
                    <a:pt x="0" y="473"/>
                  </a:lnTo>
                  <a:lnTo>
                    <a:pt x="4" y="423"/>
                  </a:lnTo>
                  <a:lnTo>
                    <a:pt x="6" y="372"/>
                  </a:lnTo>
                  <a:lnTo>
                    <a:pt x="8" y="318"/>
                  </a:lnTo>
                  <a:lnTo>
                    <a:pt x="8" y="261"/>
                  </a:lnTo>
                  <a:lnTo>
                    <a:pt x="8" y="223"/>
                  </a:lnTo>
                  <a:lnTo>
                    <a:pt x="8" y="223"/>
                  </a:lnTo>
                  <a:lnTo>
                    <a:pt x="8" y="167"/>
                  </a:lnTo>
                  <a:lnTo>
                    <a:pt x="6" y="114"/>
                  </a:lnTo>
                  <a:lnTo>
                    <a:pt x="4" y="62"/>
                  </a:lnTo>
                  <a:lnTo>
                    <a:pt x="0" y="12"/>
                  </a:lnTo>
                  <a:lnTo>
                    <a:pt x="0" y="12"/>
                  </a:lnTo>
                  <a:lnTo>
                    <a:pt x="35" y="14"/>
                  </a:lnTo>
                  <a:lnTo>
                    <a:pt x="51" y="16"/>
                  </a:lnTo>
                  <a:lnTo>
                    <a:pt x="68" y="17"/>
                  </a:lnTo>
                  <a:lnTo>
                    <a:pt x="68" y="17"/>
                  </a:lnTo>
                  <a:lnTo>
                    <a:pt x="86" y="16"/>
                  </a:lnTo>
                  <a:lnTo>
                    <a:pt x="102" y="14"/>
                  </a:lnTo>
                  <a:lnTo>
                    <a:pt x="138" y="12"/>
                  </a:lnTo>
                  <a:lnTo>
                    <a:pt x="134" y="83"/>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48" name="Freeform 24"/>
            <p:cNvSpPr>
              <a:spLocks/>
            </p:cNvSpPr>
            <p:nvPr/>
          </p:nvSpPr>
          <p:spPr bwMode="auto">
            <a:xfrm>
              <a:off x="3519488" y="808038"/>
              <a:ext cx="3214688" cy="420688"/>
            </a:xfrm>
            <a:custGeom>
              <a:avLst/>
              <a:gdLst>
                <a:gd name="T0" fmla="*/ 3976 w 4051"/>
                <a:gd name="T1" fmla="*/ 24 h 530"/>
                <a:gd name="T2" fmla="*/ 3892 w 4051"/>
                <a:gd name="T3" fmla="*/ 73 h 530"/>
                <a:gd name="T4" fmla="*/ 3689 w 4051"/>
                <a:gd name="T5" fmla="*/ 154 h 530"/>
                <a:gd name="T6" fmla="*/ 3477 w 4051"/>
                <a:gd name="T7" fmla="*/ 202 h 530"/>
                <a:gd name="T8" fmla="*/ 3257 w 4051"/>
                <a:gd name="T9" fmla="*/ 230 h 530"/>
                <a:gd name="T10" fmla="*/ 2962 w 4051"/>
                <a:gd name="T11" fmla="*/ 237 h 530"/>
                <a:gd name="T12" fmla="*/ 2741 w 4051"/>
                <a:gd name="T13" fmla="*/ 226 h 530"/>
                <a:gd name="T14" fmla="*/ 2446 w 4051"/>
                <a:gd name="T15" fmla="*/ 193 h 530"/>
                <a:gd name="T16" fmla="*/ 2223 w 4051"/>
                <a:gd name="T17" fmla="*/ 158 h 530"/>
                <a:gd name="T18" fmla="*/ 1712 w 4051"/>
                <a:gd name="T19" fmla="*/ 51 h 530"/>
                <a:gd name="T20" fmla="*/ 1838 w 4051"/>
                <a:gd name="T21" fmla="*/ 155 h 530"/>
                <a:gd name="T22" fmla="*/ 2130 w 4051"/>
                <a:gd name="T23" fmla="*/ 241 h 530"/>
                <a:gd name="T24" fmla="*/ 2353 w 4051"/>
                <a:gd name="T25" fmla="*/ 291 h 530"/>
                <a:gd name="T26" fmla="*/ 2656 w 4051"/>
                <a:gd name="T27" fmla="*/ 338 h 530"/>
                <a:gd name="T28" fmla="*/ 2884 w 4051"/>
                <a:gd name="T29" fmla="*/ 356 h 530"/>
                <a:gd name="T30" fmla="*/ 3140 w 4051"/>
                <a:gd name="T31" fmla="*/ 355 h 530"/>
                <a:gd name="T32" fmla="*/ 3396 w 4051"/>
                <a:gd name="T33" fmla="*/ 326 h 530"/>
                <a:gd name="T34" fmla="*/ 3272 w 4051"/>
                <a:gd name="T35" fmla="*/ 371 h 530"/>
                <a:gd name="T36" fmla="*/ 3113 w 4051"/>
                <a:gd name="T37" fmla="*/ 405 h 530"/>
                <a:gd name="T38" fmla="*/ 2882 w 4051"/>
                <a:gd name="T39" fmla="*/ 422 h 530"/>
                <a:gd name="T40" fmla="*/ 2713 w 4051"/>
                <a:gd name="T41" fmla="*/ 418 h 530"/>
                <a:gd name="T42" fmla="*/ 2487 w 4051"/>
                <a:gd name="T43" fmla="*/ 395 h 530"/>
                <a:gd name="T44" fmla="*/ 2305 w 4051"/>
                <a:gd name="T45" fmla="*/ 362 h 530"/>
                <a:gd name="T46" fmla="*/ 2094 w 4051"/>
                <a:gd name="T47" fmla="*/ 315 h 530"/>
                <a:gd name="T48" fmla="*/ 1792 w 4051"/>
                <a:gd name="T49" fmla="*/ 231 h 530"/>
                <a:gd name="T50" fmla="*/ 1453 w 4051"/>
                <a:gd name="T51" fmla="*/ 117 h 530"/>
                <a:gd name="T52" fmla="*/ 1276 w 4051"/>
                <a:gd name="T53" fmla="*/ 71 h 530"/>
                <a:gd name="T54" fmla="*/ 1033 w 4051"/>
                <a:gd name="T55" fmla="*/ 40 h 530"/>
                <a:gd name="T56" fmla="*/ 849 w 4051"/>
                <a:gd name="T57" fmla="*/ 40 h 530"/>
                <a:gd name="T58" fmla="*/ 605 w 4051"/>
                <a:gd name="T59" fmla="*/ 73 h 530"/>
                <a:gd name="T60" fmla="*/ 429 w 4051"/>
                <a:gd name="T61" fmla="*/ 124 h 530"/>
                <a:gd name="T62" fmla="*/ 204 w 4051"/>
                <a:gd name="T63" fmla="*/ 221 h 530"/>
                <a:gd name="T64" fmla="*/ 73 w 4051"/>
                <a:gd name="T65" fmla="*/ 300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20 w 4051"/>
                <a:gd name="T79" fmla="*/ 147 h 530"/>
                <a:gd name="T80" fmla="*/ 1252 w 4051"/>
                <a:gd name="T81" fmla="*/ 181 h 530"/>
                <a:gd name="T82" fmla="*/ 1421 w 4051"/>
                <a:gd name="T83" fmla="*/ 229 h 530"/>
                <a:gd name="T84" fmla="*/ 1758 w 4051"/>
                <a:gd name="T85" fmla="*/ 345 h 530"/>
                <a:gd name="T86" fmla="*/ 1946 w 4051"/>
                <a:gd name="T87" fmla="*/ 401 h 530"/>
                <a:gd name="T88" fmla="*/ 2195 w 4051"/>
                <a:gd name="T89" fmla="*/ 463 h 530"/>
                <a:gd name="T90" fmla="*/ 2432 w 4051"/>
                <a:gd name="T91" fmla="*/ 504 h 530"/>
                <a:gd name="T92" fmla="*/ 2657 w 4051"/>
                <a:gd name="T93" fmla="*/ 526 h 530"/>
                <a:gd name="T94" fmla="*/ 2827 w 4051"/>
                <a:gd name="T95" fmla="*/ 530 h 530"/>
                <a:gd name="T96" fmla="*/ 3071 w 4051"/>
                <a:gd name="T97" fmla="*/ 509 h 530"/>
                <a:gd name="T98" fmla="*/ 3250 w 4051"/>
                <a:gd name="T99" fmla="*/ 469 h 530"/>
                <a:gd name="T100" fmla="*/ 3369 w 4051"/>
                <a:gd name="T101" fmla="*/ 426 h 530"/>
                <a:gd name="T102" fmla="*/ 3478 w 4051"/>
                <a:gd name="T103" fmla="*/ 371 h 530"/>
                <a:gd name="T104" fmla="*/ 3572 w 4051"/>
                <a:gd name="T105" fmla="*/ 305 h 530"/>
                <a:gd name="T106" fmla="*/ 3684 w 4051"/>
                <a:gd name="T107" fmla="*/ 256 h 530"/>
                <a:gd name="T108" fmla="*/ 3851 w 4051"/>
                <a:gd name="T109" fmla="*/ 184 h 530"/>
                <a:gd name="T110" fmla="*/ 3966 w 4051"/>
                <a:gd name="T111" fmla="*/ 113 h 530"/>
                <a:gd name="T112" fmla="*/ 4012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2" y="0"/>
                  </a:moveTo>
                  <a:lnTo>
                    <a:pt x="4012" y="0"/>
                  </a:lnTo>
                  <a:lnTo>
                    <a:pt x="4002" y="6"/>
                  </a:lnTo>
                  <a:lnTo>
                    <a:pt x="3976" y="24"/>
                  </a:lnTo>
                  <a:lnTo>
                    <a:pt x="3938" y="49"/>
                  </a:lnTo>
                  <a:lnTo>
                    <a:pt x="3916" y="61"/>
                  </a:lnTo>
                  <a:lnTo>
                    <a:pt x="3892" y="73"/>
                  </a:lnTo>
                  <a:lnTo>
                    <a:pt x="3892" y="73"/>
                  </a:lnTo>
                  <a:lnTo>
                    <a:pt x="3842" y="97"/>
                  </a:lnTo>
                  <a:lnTo>
                    <a:pt x="3793" y="118"/>
                  </a:lnTo>
                  <a:lnTo>
                    <a:pt x="3741" y="137"/>
                  </a:lnTo>
                  <a:lnTo>
                    <a:pt x="3689" y="154"/>
                  </a:lnTo>
                  <a:lnTo>
                    <a:pt x="3637" y="169"/>
                  </a:lnTo>
                  <a:lnTo>
                    <a:pt x="3583" y="181"/>
                  </a:lnTo>
                  <a:lnTo>
                    <a:pt x="3530" y="193"/>
                  </a:lnTo>
                  <a:lnTo>
                    <a:pt x="3477" y="202"/>
                  </a:lnTo>
                  <a:lnTo>
                    <a:pt x="3477" y="202"/>
                  </a:lnTo>
                  <a:lnTo>
                    <a:pt x="3403" y="214"/>
                  </a:lnTo>
                  <a:lnTo>
                    <a:pt x="3330" y="222"/>
                  </a:lnTo>
                  <a:lnTo>
                    <a:pt x="3257" y="230"/>
                  </a:lnTo>
                  <a:lnTo>
                    <a:pt x="3184" y="235"/>
                  </a:lnTo>
                  <a:lnTo>
                    <a:pt x="3109" y="237"/>
                  </a:lnTo>
                  <a:lnTo>
                    <a:pt x="3036" y="238"/>
                  </a:lnTo>
                  <a:lnTo>
                    <a:pt x="2962" y="237"/>
                  </a:lnTo>
                  <a:lnTo>
                    <a:pt x="2889" y="235"/>
                  </a:lnTo>
                  <a:lnTo>
                    <a:pt x="2889" y="235"/>
                  </a:lnTo>
                  <a:lnTo>
                    <a:pt x="2814" y="231"/>
                  </a:lnTo>
                  <a:lnTo>
                    <a:pt x="2741" y="226"/>
                  </a:lnTo>
                  <a:lnTo>
                    <a:pt x="2667" y="219"/>
                  </a:lnTo>
                  <a:lnTo>
                    <a:pt x="2592" y="211"/>
                  </a:lnTo>
                  <a:lnTo>
                    <a:pt x="2519" y="202"/>
                  </a:lnTo>
                  <a:lnTo>
                    <a:pt x="2446" y="193"/>
                  </a:lnTo>
                  <a:lnTo>
                    <a:pt x="2371" y="183"/>
                  </a:lnTo>
                  <a:lnTo>
                    <a:pt x="2298" y="170"/>
                  </a:lnTo>
                  <a:lnTo>
                    <a:pt x="2298" y="170"/>
                  </a:lnTo>
                  <a:lnTo>
                    <a:pt x="2223" y="158"/>
                  </a:lnTo>
                  <a:lnTo>
                    <a:pt x="2148" y="143"/>
                  </a:lnTo>
                  <a:lnTo>
                    <a:pt x="1999" y="114"/>
                  </a:lnTo>
                  <a:lnTo>
                    <a:pt x="1853" y="82"/>
                  </a:lnTo>
                  <a:lnTo>
                    <a:pt x="1712" y="51"/>
                  </a:lnTo>
                  <a:lnTo>
                    <a:pt x="1696" y="104"/>
                  </a:lnTo>
                  <a:lnTo>
                    <a:pt x="1696" y="104"/>
                  </a:lnTo>
                  <a:lnTo>
                    <a:pt x="1766" y="131"/>
                  </a:lnTo>
                  <a:lnTo>
                    <a:pt x="1838" y="155"/>
                  </a:lnTo>
                  <a:lnTo>
                    <a:pt x="1910" y="179"/>
                  </a:lnTo>
                  <a:lnTo>
                    <a:pt x="1982" y="200"/>
                  </a:lnTo>
                  <a:lnTo>
                    <a:pt x="2055" y="221"/>
                  </a:lnTo>
                  <a:lnTo>
                    <a:pt x="2130" y="241"/>
                  </a:lnTo>
                  <a:lnTo>
                    <a:pt x="2203" y="258"/>
                  </a:lnTo>
                  <a:lnTo>
                    <a:pt x="2277" y="276"/>
                  </a:lnTo>
                  <a:lnTo>
                    <a:pt x="2277" y="276"/>
                  </a:lnTo>
                  <a:lnTo>
                    <a:pt x="2353" y="291"/>
                  </a:lnTo>
                  <a:lnTo>
                    <a:pt x="2427" y="305"/>
                  </a:lnTo>
                  <a:lnTo>
                    <a:pt x="2503" y="318"/>
                  </a:lnTo>
                  <a:lnTo>
                    <a:pt x="2579" y="329"/>
                  </a:lnTo>
                  <a:lnTo>
                    <a:pt x="2656" y="338"/>
                  </a:lnTo>
                  <a:lnTo>
                    <a:pt x="2731" y="345"/>
                  </a:lnTo>
                  <a:lnTo>
                    <a:pt x="2808" y="351"/>
                  </a:lnTo>
                  <a:lnTo>
                    <a:pt x="2884" y="356"/>
                  </a:lnTo>
                  <a:lnTo>
                    <a:pt x="2884" y="356"/>
                  </a:lnTo>
                  <a:lnTo>
                    <a:pt x="2948" y="358"/>
                  </a:lnTo>
                  <a:lnTo>
                    <a:pt x="3013" y="359"/>
                  </a:lnTo>
                  <a:lnTo>
                    <a:pt x="3076" y="358"/>
                  </a:lnTo>
                  <a:lnTo>
                    <a:pt x="3140" y="355"/>
                  </a:lnTo>
                  <a:lnTo>
                    <a:pt x="3205" y="351"/>
                  </a:lnTo>
                  <a:lnTo>
                    <a:pt x="3268" y="345"/>
                  </a:lnTo>
                  <a:lnTo>
                    <a:pt x="3333" y="336"/>
                  </a:lnTo>
                  <a:lnTo>
                    <a:pt x="3396" y="326"/>
                  </a:lnTo>
                  <a:lnTo>
                    <a:pt x="3396" y="326"/>
                  </a:lnTo>
                  <a:lnTo>
                    <a:pt x="3356" y="343"/>
                  </a:lnTo>
                  <a:lnTo>
                    <a:pt x="3315" y="358"/>
                  </a:lnTo>
                  <a:lnTo>
                    <a:pt x="3272" y="371"/>
                  </a:lnTo>
                  <a:lnTo>
                    <a:pt x="3226" y="382"/>
                  </a:lnTo>
                  <a:lnTo>
                    <a:pt x="3226" y="382"/>
                  </a:lnTo>
                  <a:lnTo>
                    <a:pt x="3170" y="395"/>
                  </a:lnTo>
                  <a:lnTo>
                    <a:pt x="3113" y="405"/>
                  </a:lnTo>
                  <a:lnTo>
                    <a:pt x="3056" y="412"/>
                  </a:lnTo>
                  <a:lnTo>
                    <a:pt x="2998" y="417"/>
                  </a:lnTo>
                  <a:lnTo>
                    <a:pt x="2941" y="421"/>
                  </a:lnTo>
                  <a:lnTo>
                    <a:pt x="2882" y="422"/>
                  </a:lnTo>
                  <a:lnTo>
                    <a:pt x="2825" y="422"/>
                  </a:lnTo>
                  <a:lnTo>
                    <a:pt x="2767" y="421"/>
                  </a:lnTo>
                  <a:lnTo>
                    <a:pt x="2767" y="421"/>
                  </a:lnTo>
                  <a:lnTo>
                    <a:pt x="2713" y="418"/>
                  </a:lnTo>
                  <a:lnTo>
                    <a:pt x="2658" y="415"/>
                  </a:lnTo>
                  <a:lnTo>
                    <a:pt x="2602" y="408"/>
                  </a:lnTo>
                  <a:lnTo>
                    <a:pt x="2545" y="402"/>
                  </a:lnTo>
                  <a:lnTo>
                    <a:pt x="2487" y="395"/>
                  </a:lnTo>
                  <a:lnTo>
                    <a:pt x="2427" y="385"/>
                  </a:lnTo>
                  <a:lnTo>
                    <a:pt x="2367" y="375"/>
                  </a:lnTo>
                  <a:lnTo>
                    <a:pt x="2305" y="362"/>
                  </a:lnTo>
                  <a:lnTo>
                    <a:pt x="2305" y="362"/>
                  </a:lnTo>
                  <a:lnTo>
                    <a:pt x="2254" y="353"/>
                  </a:lnTo>
                  <a:lnTo>
                    <a:pt x="2203" y="341"/>
                  </a:lnTo>
                  <a:lnTo>
                    <a:pt x="2149" y="329"/>
                  </a:lnTo>
                  <a:lnTo>
                    <a:pt x="2094" y="315"/>
                  </a:lnTo>
                  <a:lnTo>
                    <a:pt x="1977" y="284"/>
                  </a:lnTo>
                  <a:lnTo>
                    <a:pt x="1849" y="248"/>
                  </a:lnTo>
                  <a:lnTo>
                    <a:pt x="1849" y="248"/>
                  </a:lnTo>
                  <a:lnTo>
                    <a:pt x="1792" y="231"/>
                  </a:lnTo>
                  <a:lnTo>
                    <a:pt x="1735" y="211"/>
                  </a:lnTo>
                  <a:lnTo>
                    <a:pt x="1622" y="173"/>
                  </a:lnTo>
                  <a:lnTo>
                    <a:pt x="1510" y="134"/>
                  </a:lnTo>
                  <a:lnTo>
                    <a:pt x="1453" y="117"/>
                  </a:lnTo>
                  <a:lnTo>
                    <a:pt x="1395" y="100"/>
                  </a:lnTo>
                  <a:lnTo>
                    <a:pt x="1395" y="100"/>
                  </a:lnTo>
                  <a:lnTo>
                    <a:pt x="1336" y="85"/>
                  </a:lnTo>
                  <a:lnTo>
                    <a:pt x="1276" y="71"/>
                  </a:lnTo>
                  <a:lnTo>
                    <a:pt x="1216" y="60"/>
                  </a:lnTo>
                  <a:lnTo>
                    <a:pt x="1155" y="51"/>
                  </a:lnTo>
                  <a:lnTo>
                    <a:pt x="1094" y="45"/>
                  </a:lnTo>
                  <a:lnTo>
                    <a:pt x="1033" y="40"/>
                  </a:lnTo>
                  <a:lnTo>
                    <a:pt x="971" y="38"/>
                  </a:lnTo>
                  <a:lnTo>
                    <a:pt x="909" y="38"/>
                  </a:lnTo>
                  <a:lnTo>
                    <a:pt x="909" y="38"/>
                  </a:lnTo>
                  <a:lnTo>
                    <a:pt x="849" y="40"/>
                  </a:lnTo>
                  <a:lnTo>
                    <a:pt x="788" y="45"/>
                  </a:lnTo>
                  <a:lnTo>
                    <a:pt x="727" y="52"/>
                  </a:lnTo>
                  <a:lnTo>
                    <a:pt x="666" y="62"/>
                  </a:lnTo>
                  <a:lnTo>
                    <a:pt x="605" y="73"/>
                  </a:lnTo>
                  <a:lnTo>
                    <a:pt x="546" y="88"/>
                  </a:lnTo>
                  <a:lnTo>
                    <a:pt x="488" y="104"/>
                  </a:lnTo>
                  <a:lnTo>
                    <a:pt x="429" y="124"/>
                  </a:lnTo>
                  <a:lnTo>
                    <a:pt x="429" y="124"/>
                  </a:lnTo>
                  <a:lnTo>
                    <a:pt x="372" y="145"/>
                  </a:lnTo>
                  <a:lnTo>
                    <a:pt x="315" y="168"/>
                  </a:lnTo>
                  <a:lnTo>
                    <a:pt x="259" y="194"/>
                  </a:lnTo>
                  <a:lnTo>
                    <a:pt x="204" y="221"/>
                  </a:lnTo>
                  <a:lnTo>
                    <a:pt x="150" y="251"/>
                  </a:lnTo>
                  <a:lnTo>
                    <a:pt x="124" y="267"/>
                  </a:lnTo>
                  <a:lnTo>
                    <a:pt x="98" y="284"/>
                  </a:lnTo>
                  <a:lnTo>
                    <a:pt x="73" y="300"/>
                  </a:lnTo>
                  <a:lnTo>
                    <a:pt x="49" y="319"/>
                  </a:lnTo>
                  <a:lnTo>
                    <a:pt x="24" y="338"/>
                  </a:lnTo>
                  <a:lnTo>
                    <a:pt x="0" y="356"/>
                  </a:lnTo>
                  <a:lnTo>
                    <a:pt x="35" y="401"/>
                  </a:lnTo>
                  <a:lnTo>
                    <a:pt x="35" y="401"/>
                  </a:lnTo>
                  <a:lnTo>
                    <a:pt x="71" y="379"/>
                  </a:lnTo>
                  <a:lnTo>
                    <a:pt x="112" y="353"/>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1"/>
                  </a:lnTo>
                  <a:lnTo>
                    <a:pt x="565" y="180"/>
                  </a:lnTo>
                  <a:lnTo>
                    <a:pt x="620" y="169"/>
                  </a:lnTo>
                  <a:lnTo>
                    <a:pt x="676" y="159"/>
                  </a:lnTo>
                  <a:lnTo>
                    <a:pt x="732" y="152"/>
                  </a:lnTo>
                  <a:lnTo>
                    <a:pt x="789" y="147"/>
                  </a:lnTo>
                  <a:lnTo>
                    <a:pt x="845" y="143"/>
                  </a:lnTo>
                  <a:lnTo>
                    <a:pt x="902" y="142"/>
                  </a:lnTo>
                  <a:lnTo>
                    <a:pt x="902" y="142"/>
                  </a:lnTo>
                  <a:lnTo>
                    <a:pt x="960" y="143"/>
                  </a:lnTo>
                  <a:lnTo>
                    <a:pt x="1020" y="147"/>
                  </a:lnTo>
                  <a:lnTo>
                    <a:pt x="1078" y="152"/>
                  </a:lnTo>
                  <a:lnTo>
                    <a:pt x="1136" y="159"/>
                  </a:lnTo>
                  <a:lnTo>
                    <a:pt x="1193" y="169"/>
                  </a:lnTo>
                  <a:lnTo>
                    <a:pt x="1252" y="181"/>
                  </a:lnTo>
                  <a:lnTo>
                    <a:pt x="1309" y="195"/>
                  </a:lnTo>
                  <a:lnTo>
                    <a:pt x="1364" y="210"/>
                  </a:lnTo>
                  <a:lnTo>
                    <a:pt x="1364" y="210"/>
                  </a:lnTo>
                  <a:lnTo>
                    <a:pt x="1421" y="229"/>
                  </a:lnTo>
                  <a:lnTo>
                    <a:pt x="1477" y="247"/>
                  </a:lnTo>
                  <a:lnTo>
                    <a:pt x="1590" y="287"/>
                  </a:lnTo>
                  <a:lnTo>
                    <a:pt x="1702" y="326"/>
                  </a:lnTo>
                  <a:lnTo>
                    <a:pt x="1758" y="345"/>
                  </a:lnTo>
                  <a:lnTo>
                    <a:pt x="1815" y="364"/>
                  </a:lnTo>
                  <a:lnTo>
                    <a:pt x="1815" y="364"/>
                  </a:lnTo>
                  <a:lnTo>
                    <a:pt x="1880" y="382"/>
                  </a:lnTo>
                  <a:lnTo>
                    <a:pt x="1946" y="401"/>
                  </a:lnTo>
                  <a:lnTo>
                    <a:pt x="2009" y="418"/>
                  </a:lnTo>
                  <a:lnTo>
                    <a:pt x="2073" y="434"/>
                  </a:lnTo>
                  <a:lnTo>
                    <a:pt x="2135" y="449"/>
                  </a:lnTo>
                  <a:lnTo>
                    <a:pt x="2195" y="463"/>
                  </a:lnTo>
                  <a:lnTo>
                    <a:pt x="2256" y="474"/>
                  </a:lnTo>
                  <a:lnTo>
                    <a:pt x="2316" y="485"/>
                  </a:lnTo>
                  <a:lnTo>
                    <a:pt x="2374" y="495"/>
                  </a:lnTo>
                  <a:lnTo>
                    <a:pt x="2432" y="504"/>
                  </a:lnTo>
                  <a:lnTo>
                    <a:pt x="2489" y="511"/>
                  </a:lnTo>
                  <a:lnTo>
                    <a:pt x="2546" y="518"/>
                  </a:lnTo>
                  <a:lnTo>
                    <a:pt x="2602" y="522"/>
                  </a:lnTo>
                  <a:lnTo>
                    <a:pt x="2657" y="526"/>
                  </a:lnTo>
                  <a:lnTo>
                    <a:pt x="2711" y="529"/>
                  </a:lnTo>
                  <a:lnTo>
                    <a:pt x="2765" y="530"/>
                  </a:lnTo>
                  <a:lnTo>
                    <a:pt x="2765" y="530"/>
                  </a:lnTo>
                  <a:lnTo>
                    <a:pt x="2827" y="530"/>
                  </a:lnTo>
                  <a:lnTo>
                    <a:pt x="2887" y="527"/>
                  </a:lnTo>
                  <a:lnTo>
                    <a:pt x="2948" y="524"/>
                  </a:lnTo>
                  <a:lnTo>
                    <a:pt x="3010" y="518"/>
                  </a:lnTo>
                  <a:lnTo>
                    <a:pt x="3071" y="509"/>
                  </a:lnTo>
                  <a:lnTo>
                    <a:pt x="3131" y="499"/>
                  </a:lnTo>
                  <a:lnTo>
                    <a:pt x="3190" y="485"/>
                  </a:lnTo>
                  <a:lnTo>
                    <a:pt x="3250" y="469"/>
                  </a:lnTo>
                  <a:lnTo>
                    <a:pt x="3250" y="469"/>
                  </a:lnTo>
                  <a:lnTo>
                    <a:pt x="3281" y="459"/>
                  </a:lnTo>
                  <a:lnTo>
                    <a:pt x="3310" y="449"/>
                  </a:lnTo>
                  <a:lnTo>
                    <a:pt x="3340" y="438"/>
                  </a:lnTo>
                  <a:lnTo>
                    <a:pt x="3369" y="426"/>
                  </a:lnTo>
                  <a:lnTo>
                    <a:pt x="3397" y="413"/>
                  </a:lnTo>
                  <a:lnTo>
                    <a:pt x="3424" y="400"/>
                  </a:lnTo>
                  <a:lnTo>
                    <a:pt x="3452" y="386"/>
                  </a:lnTo>
                  <a:lnTo>
                    <a:pt x="3478" y="371"/>
                  </a:lnTo>
                  <a:lnTo>
                    <a:pt x="3478" y="371"/>
                  </a:lnTo>
                  <a:lnTo>
                    <a:pt x="3511" y="350"/>
                  </a:lnTo>
                  <a:lnTo>
                    <a:pt x="3542" y="328"/>
                  </a:lnTo>
                  <a:lnTo>
                    <a:pt x="3572" y="305"/>
                  </a:lnTo>
                  <a:lnTo>
                    <a:pt x="3598" y="282"/>
                  </a:lnTo>
                  <a:lnTo>
                    <a:pt x="3598" y="282"/>
                  </a:lnTo>
                  <a:lnTo>
                    <a:pt x="3641" y="269"/>
                  </a:lnTo>
                  <a:lnTo>
                    <a:pt x="3684" y="256"/>
                  </a:lnTo>
                  <a:lnTo>
                    <a:pt x="3727" y="240"/>
                  </a:lnTo>
                  <a:lnTo>
                    <a:pt x="3769" y="222"/>
                  </a:lnTo>
                  <a:lnTo>
                    <a:pt x="3810" y="204"/>
                  </a:lnTo>
                  <a:lnTo>
                    <a:pt x="3851" y="184"/>
                  </a:lnTo>
                  <a:lnTo>
                    <a:pt x="3891" y="162"/>
                  </a:lnTo>
                  <a:lnTo>
                    <a:pt x="3929" y="138"/>
                  </a:lnTo>
                  <a:lnTo>
                    <a:pt x="3929" y="138"/>
                  </a:lnTo>
                  <a:lnTo>
                    <a:pt x="3966" y="113"/>
                  </a:lnTo>
                  <a:lnTo>
                    <a:pt x="3999" y="90"/>
                  </a:lnTo>
                  <a:lnTo>
                    <a:pt x="4026" y="65"/>
                  </a:lnTo>
                  <a:lnTo>
                    <a:pt x="4051" y="41"/>
                  </a:lnTo>
                  <a:lnTo>
                    <a:pt x="4012"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spTree>
    <p:extLst>
      <p:ext uri="{BB962C8B-B14F-4D97-AF65-F5344CB8AC3E}">
        <p14:creationId xmlns:p14="http://schemas.microsoft.com/office/powerpoint/2010/main" val="2043694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2" name="図 1"/>
          <p:cNvPicPr>
            <a:picLocks noChangeAspect="1"/>
          </p:cNvPicPr>
          <p:nvPr userDrawn="1"/>
        </p:nvPicPr>
        <p:blipFill rotWithShape="1">
          <a:blip r:embed="rId2" cstate="print">
            <a:extLst>
              <a:ext uri="{28A0092B-C50C-407E-A947-70E740481C1C}">
                <a14:useLocalDpi xmlns:a14="http://schemas.microsoft.com/office/drawing/2010/main" val="0"/>
              </a:ext>
            </a:extLst>
          </a:blip>
          <a:srcRect r="9448"/>
          <a:stretch/>
        </p:blipFill>
        <p:spPr>
          <a:xfrm>
            <a:off x="0" y="0"/>
            <a:ext cx="9144000" cy="6858000"/>
          </a:xfrm>
          <a:prstGeom prst="rect">
            <a:avLst/>
          </a:prstGeom>
        </p:spPr>
      </p:pic>
      <p:sp>
        <p:nvSpPr>
          <p:cNvPr id="4" name="フッター プレースホルダー 3"/>
          <p:cNvSpPr>
            <a:spLocks noGrp="1"/>
          </p:cNvSpPr>
          <p:nvPr>
            <p:ph type="ftr" sz="quarter" idx="11"/>
          </p:nvPr>
        </p:nvSpPr>
        <p:spPr>
          <a:xfrm>
            <a:off x="251520" y="4005064"/>
            <a:ext cx="2160000" cy="180000"/>
          </a:xfrm>
        </p:spPr>
        <p:txBody>
          <a:bodyPr anchor="t" anchorCtr="0"/>
          <a:lstStyle>
            <a:lvl1pPr algn="l">
              <a:defRPr>
                <a:solidFill>
                  <a:schemeClr val="bg1"/>
                </a:solidFill>
              </a:defRPr>
            </a:lvl1pPr>
          </a:lstStyle>
          <a:p>
            <a:r>
              <a:rPr lang="en-US" altLang="ja-JP" dirty="0"/>
              <a:t>©  SuperStream Inc. All rights reserved.</a:t>
            </a:r>
            <a:endParaRPr lang="ja-JP" altLang="en-US" dirty="0"/>
          </a:p>
        </p:txBody>
      </p:sp>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34000" y="2852936"/>
            <a:ext cx="973881" cy="951570"/>
          </a:xfrm>
          <a:prstGeom prst="rect">
            <a:avLst/>
          </a:prstGeom>
        </p:spPr>
      </p:pic>
    </p:spTree>
    <p:extLst>
      <p:ext uri="{BB962C8B-B14F-4D97-AF65-F5344CB8AC3E}">
        <p14:creationId xmlns:p14="http://schemas.microsoft.com/office/powerpoint/2010/main" val="2509023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4"/>
          </p:nvPr>
        </p:nvSpPr>
        <p:spPr>
          <a:xfrm>
            <a:off x="8424000" y="6480000"/>
            <a:ext cx="360000" cy="180000"/>
          </a:xfrm>
          <a:prstGeom prst="rect">
            <a:avLst/>
          </a:prstGeom>
        </p:spPr>
        <p:txBody>
          <a:bodyPr vert="horz" lIns="0" tIns="0" rIns="0" bIns="0" rtlCol="0" anchor="b" anchorCtr="0"/>
          <a:lstStyle>
            <a:lvl1pPr algn="r">
              <a:defRPr sz="900">
                <a:solidFill>
                  <a:schemeClr val="tx1">
                    <a:lumMod val="50000"/>
                    <a:lumOff val="50000"/>
                  </a:schemeClr>
                </a:solidFill>
              </a:defRPr>
            </a:lvl1pPr>
          </a:lstStyle>
          <a:p>
            <a:fld id="{78AE49ED-73EF-499C-8307-28EB0E7CF529}" type="slidenum">
              <a:rPr lang="ja-JP" altLang="en-US" smtClean="0"/>
              <a:pPr/>
              <a:t>‹#›</a:t>
            </a:fld>
            <a:endParaRPr lang="ja-JP" altLang="en-US" dirty="0"/>
          </a:p>
        </p:txBody>
      </p:sp>
      <p:sp>
        <p:nvSpPr>
          <p:cNvPr id="2" name="フッター プレースホルダー 1"/>
          <p:cNvSpPr>
            <a:spLocks noGrp="1"/>
          </p:cNvSpPr>
          <p:nvPr>
            <p:ph type="ftr" sz="quarter" idx="3"/>
          </p:nvPr>
        </p:nvSpPr>
        <p:spPr>
          <a:xfrm>
            <a:off x="360000" y="6444000"/>
            <a:ext cx="216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dirty="0"/>
              <a:t>©2017  SuperStream Inc. All rights reserved.</a:t>
            </a:r>
            <a:endParaRPr lang="ja-JP" altLang="en-US" dirty="0"/>
          </a:p>
        </p:txBody>
      </p:sp>
    </p:spTree>
    <p:extLst>
      <p:ext uri="{BB962C8B-B14F-4D97-AF65-F5344CB8AC3E}">
        <p14:creationId xmlns:p14="http://schemas.microsoft.com/office/powerpoint/2010/main" val="4284632236"/>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7" r:id="rId3"/>
    <p:sldLayoutId id="2147483655" r:id="rId4"/>
    <p:sldLayoutId id="2147483651" r:id="rId5"/>
    <p:sldLayoutId id="2147483656" r:id="rId6"/>
    <p:sldLayoutId id="2147483653" r:id="rId7"/>
    <p:sldLayoutId id="2147483649" r:id="rId8"/>
    <p:sldLayoutId id="2147483654" r:id="rId9"/>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xml"/><Relationship Id="rId5" Type="http://schemas.openxmlformats.org/officeDocument/2006/relationships/image" Target="../media/image73.png"/><Relationship Id="rId4" Type="http://schemas.openxmlformats.org/officeDocument/2006/relationships/image" Target="../media/image7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215516" y="1592796"/>
            <a:ext cx="5508352" cy="2188552"/>
          </a:xfrm>
        </p:spPr>
        <p:txBody>
          <a:bodyPr/>
          <a:lstStyle/>
          <a:p>
            <a:r>
              <a:rPr lang="en-US" altLang="ja-JP" dirty="0"/>
              <a:t/>
            </a:r>
            <a:br>
              <a:rPr lang="en-US" altLang="ja-JP" dirty="0"/>
            </a:br>
            <a:r>
              <a:rPr lang="en-US" altLang="ja-JP" dirty="0"/>
              <a:t/>
            </a:r>
            <a:br>
              <a:rPr lang="en-US" altLang="ja-JP" dirty="0"/>
            </a:br>
            <a:r>
              <a:rPr lang="en-US" altLang="ja-JP" dirty="0" err="1" smtClean="0"/>
              <a:t>SuperStream</a:t>
            </a:r>
            <a:r>
              <a:rPr lang="en-US" altLang="ja-JP" dirty="0" smtClean="0"/>
              <a:t>-NX</a:t>
            </a:r>
            <a:r>
              <a:rPr lang="ja-JP" altLang="en-US" dirty="0"/>
              <a:t/>
            </a:r>
            <a:br>
              <a:rPr lang="ja-JP" altLang="en-US" dirty="0"/>
            </a:br>
            <a:r>
              <a:rPr lang="ja-JP" altLang="en-US" dirty="0"/>
              <a:t>給与管理　</a:t>
            </a:r>
            <a:r>
              <a:rPr lang="ja-JP" altLang="en-US" dirty="0" smtClean="0"/>
              <a:t>ご紹介</a:t>
            </a:r>
            <a:r>
              <a:rPr lang="ja-JP" altLang="en-US" dirty="0"/>
              <a:t>補足</a:t>
            </a:r>
            <a:r>
              <a:rPr lang="ja-JP" altLang="en-US" dirty="0" smtClean="0"/>
              <a:t>資料</a:t>
            </a:r>
            <a:r>
              <a:rPr lang="ja-JP" altLang="en-US" dirty="0"/>
              <a:t/>
            </a:r>
            <a:br>
              <a:rPr lang="ja-JP" altLang="en-US" dirty="0"/>
            </a:br>
            <a:r>
              <a:rPr lang="en-US" altLang="ja-JP" sz="1800" b="0" dirty="0"/>
              <a:t>2020-08-01</a:t>
            </a:r>
            <a:r>
              <a:rPr lang="ja-JP" altLang="en-US" sz="1800" b="0" dirty="0"/>
              <a:t>版</a:t>
            </a:r>
            <a:r>
              <a:rPr lang="en-US" altLang="ja-JP" sz="1800" b="0" dirty="0"/>
              <a:t/>
            </a:r>
            <a:br>
              <a:rPr lang="en-US" altLang="ja-JP" sz="1800" b="0" dirty="0"/>
            </a:br>
            <a:r>
              <a:rPr lang="en-US" altLang="ja-JP" sz="1800" b="0" dirty="0"/>
              <a:t/>
            </a:r>
            <a:br>
              <a:rPr lang="en-US" altLang="ja-JP" sz="1800" b="0" dirty="0"/>
            </a:br>
            <a:r>
              <a:rPr lang="ja-JP" altLang="en-US" sz="1800" b="0" dirty="0"/>
              <a:t>　　　　　　　　　 スーパーストリーム株式会社</a:t>
            </a:r>
            <a:endParaRPr kumimoji="1" lang="ja-JP" altLang="en-US" sz="1800" b="0" dirty="0"/>
          </a:p>
        </p:txBody>
      </p:sp>
      <p:sp>
        <p:nvSpPr>
          <p:cNvPr id="2" name="フッター プレースホルダー 1"/>
          <p:cNvSpPr>
            <a:spLocks noGrp="1"/>
          </p:cNvSpPr>
          <p:nvPr>
            <p:ph type="ftr" sz="quarter" idx="3"/>
          </p:nvPr>
        </p:nvSpPr>
        <p:spPr/>
        <p:txBody>
          <a:bodyPr/>
          <a:lstStyle/>
          <a:p>
            <a:r>
              <a:rPr lang="en-US" altLang="ja-JP" dirty="0"/>
              <a:t>©  SuperStream Inc. All rights reserved.</a:t>
            </a:r>
            <a:endParaRPr lang="ja-JP" altLang="en-US" dirty="0"/>
          </a:p>
        </p:txBody>
      </p:sp>
    </p:spTree>
    <p:extLst>
      <p:ext uri="{BB962C8B-B14F-4D97-AF65-F5344CB8AC3E}">
        <p14:creationId xmlns:p14="http://schemas.microsoft.com/office/powerpoint/2010/main" val="274841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10</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チェック業務、確認リスト機能など</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チェック業務、確認リスト機能など</a:t>
            </a:r>
            <a:endParaRPr kumimoji="1" lang="ja-JP" altLang="en-US" dirty="0"/>
          </a:p>
        </p:txBody>
      </p:sp>
      <p:sp>
        <p:nvSpPr>
          <p:cNvPr id="6" name="テキスト プレースホルダー 5"/>
          <p:cNvSpPr>
            <a:spLocks noGrp="1"/>
          </p:cNvSpPr>
          <p:nvPr>
            <p:ph type="body" sz="quarter" idx="17"/>
          </p:nvPr>
        </p:nvSpPr>
        <p:spPr/>
        <p:txBody>
          <a:bodyPr/>
          <a:lstStyle/>
          <a:p>
            <a:r>
              <a:rPr lang="ja-JP" altLang="en-US" dirty="0"/>
              <a:t>計算前の事前チェック、プルーフリスト、計算結果の比較チェックリスト、人件費明細表など実務に応じた各種帳票を出力します</a:t>
            </a:r>
            <a:endParaRPr lang="en-US" altLang="ja-JP" dirty="0"/>
          </a:p>
          <a:p>
            <a:r>
              <a:rPr lang="en-US" altLang="ja-JP" dirty="0"/>
              <a:t>※</a:t>
            </a:r>
            <a:r>
              <a:rPr lang="ja-JP" altLang="en-US" dirty="0"/>
              <a:t>リストイメージは</a:t>
            </a:r>
            <a:r>
              <a:rPr lang="en-US" altLang="ja-JP" dirty="0"/>
              <a:t>CSV,</a:t>
            </a:r>
            <a:r>
              <a:rPr lang="ja-JP" altLang="en-US" dirty="0"/>
              <a:t>エクセル</a:t>
            </a:r>
            <a:r>
              <a:rPr lang="en-US" altLang="ja-JP" dirty="0"/>
              <a:t>,PDF</a:t>
            </a:r>
            <a:r>
              <a:rPr lang="ja-JP" altLang="en-US" dirty="0"/>
              <a:t>への出力に対応しています</a:t>
            </a:r>
          </a:p>
        </p:txBody>
      </p:sp>
      <p:sp>
        <p:nvSpPr>
          <p:cNvPr id="7" name="AutoShape 5"/>
          <p:cNvSpPr>
            <a:spLocks noChangeArrowheads="1"/>
          </p:cNvSpPr>
          <p:nvPr/>
        </p:nvSpPr>
        <p:spPr bwMode="gray">
          <a:xfrm>
            <a:off x="250825" y="2332864"/>
            <a:ext cx="8650288" cy="3916068"/>
          </a:xfrm>
          <a:prstGeom prst="roundRect">
            <a:avLst>
              <a:gd name="adj" fmla="val 4681"/>
            </a:avLst>
          </a:prstGeom>
          <a:gradFill rotWithShape="1">
            <a:gsLst>
              <a:gs pos="0">
                <a:srgbClr val="FFFFFF"/>
              </a:gs>
              <a:gs pos="100000">
                <a:srgbClr val="F3F3F3"/>
              </a:gs>
            </a:gsLst>
            <a:lin ang="5400000" scaled="1"/>
          </a:gradFill>
          <a:ln w="9525" algn="ctr">
            <a:solidFill>
              <a:srgbClr val="D3D3D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ja-JP" altLang="ja-JP" sz="1800" b="0" i="0" u="none" strike="noStrike" kern="0" cap="none" spc="0" normalizeH="0" baseline="0" noProof="0" dirty="0">
              <a:ln>
                <a:noFill/>
              </a:ln>
              <a:solidFill>
                <a:srgbClr val="0082C2"/>
              </a:solidFill>
              <a:effectLst/>
              <a:uLnTx/>
              <a:uFillTx/>
              <a:latin typeface="メイリオ" pitchFamily="50" charset="-128"/>
              <a:ea typeface="メイリオ" pitchFamily="50" charset="-128"/>
              <a:cs typeface="メイリオ" pitchFamily="50" charset="-128"/>
            </a:endParaRPr>
          </a:p>
        </p:txBody>
      </p:sp>
      <p:sp>
        <p:nvSpPr>
          <p:cNvPr id="8" name="Text Box 51"/>
          <p:cNvSpPr txBox="1">
            <a:spLocks noChangeArrowheads="1"/>
          </p:cNvSpPr>
          <p:nvPr/>
        </p:nvSpPr>
        <p:spPr bwMode="auto">
          <a:xfrm>
            <a:off x="5976345" y="5961368"/>
            <a:ext cx="2621231" cy="246221"/>
          </a:xfrm>
          <a:prstGeom prst="rect">
            <a:avLst/>
          </a:prstGeom>
          <a:noFill/>
          <a:ln>
            <a:noFill/>
          </a:ln>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fontAlgn="auto" hangingPunct="1">
              <a:spcBef>
                <a:spcPts val="0"/>
              </a:spcBef>
              <a:spcAft>
                <a:spcPts val="0"/>
              </a:spcAft>
              <a:defRPr/>
            </a:pPr>
            <a:r>
              <a:rPr lang="en-US" altLang="ja-JP" sz="1000" b="0" kern="0" dirty="0">
                <a:solidFill>
                  <a:sysClr val="windowText" lastClr="000000">
                    <a:lumMod val="75000"/>
                    <a:lumOff val="25000"/>
                  </a:sysClr>
                </a:solidFill>
                <a:latin typeface="メイリオ" pitchFamily="50" charset="-128"/>
                <a:ea typeface="メイリオ" pitchFamily="50" charset="-128"/>
                <a:cs typeface="メイリオ" pitchFamily="50" charset="-128"/>
              </a:rPr>
              <a:t>※</a:t>
            </a:r>
            <a:r>
              <a:rPr lang="ja-JP" altLang="en-US" sz="1000" b="0" kern="0" dirty="0">
                <a:solidFill>
                  <a:sysClr val="windowText" lastClr="000000">
                    <a:lumMod val="75000"/>
                    <a:lumOff val="25000"/>
                  </a:sysClr>
                </a:solidFill>
                <a:latin typeface="メイリオ" pitchFamily="50" charset="-128"/>
                <a:ea typeface="メイリオ" pitchFamily="50" charset="-128"/>
                <a:cs typeface="メイリオ" pitchFamily="50" charset="-128"/>
              </a:rPr>
              <a:t>帳票サンプルを合わせてご覧ください。</a:t>
            </a:r>
          </a:p>
        </p:txBody>
      </p:sp>
      <p:sp>
        <p:nvSpPr>
          <p:cNvPr id="10" name="テキスト ボックス 9"/>
          <p:cNvSpPr txBox="1"/>
          <p:nvPr/>
        </p:nvSpPr>
        <p:spPr>
          <a:xfrm>
            <a:off x="575556" y="4745132"/>
            <a:ext cx="2793365" cy="648072"/>
          </a:xfrm>
          <a:prstGeom prst="rect">
            <a:avLst/>
          </a:prstGeom>
          <a:solidFill>
            <a:srgbClr val="FF9900"/>
          </a:solidFill>
          <a:ln>
            <a:noFill/>
          </a:ln>
          <a:effectLst/>
        </p:spPr>
        <p:txBody>
          <a:bodyPr lIns="0" tIns="0" rIns="0" bIns="0">
            <a:normAutofit/>
          </a:bodyPr>
          <a:lstStyle/>
          <a:p>
            <a:pPr marL="0" marR="0" lvl="0" indent="0" algn="ctr" defTabSz="914400" eaLnBrk="1" fontAlgn="auto" latinLnBrk="0" hangingPunct="1">
              <a:lnSpc>
                <a:spcPts val="28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rPr>
              <a:t>会社負担額を含めた人件費の確認</a:t>
            </a:r>
          </a:p>
        </p:txBody>
      </p:sp>
      <p:pic>
        <p:nvPicPr>
          <p:cNvPr id="13" name="図 12"/>
          <p:cNvPicPr>
            <a:picLocks noChangeAspect="1"/>
          </p:cNvPicPr>
          <p:nvPr/>
        </p:nvPicPr>
        <p:blipFill rotWithShape="1">
          <a:blip r:embed="rId2"/>
          <a:srcRect l="3028"/>
          <a:stretch/>
        </p:blipFill>
        <p:spPr>
          <a:xfrm>
            <a:off x="431540" y="2595866"/>
            <a:ext cx="4612021" cy="3331870"/>
          </a:xfrm>
          <a:prstGeom prst="rect">
            <a:avLst/>
          </a:prstGeom>
          <a:ln>
            <a:solidFill>
              <a:schemeClr val="bg1">
                <a:lumMod val="85000"/>
              </a:schemeClr>
            </a:solidFill>
          </a:ln>
        </p:spPr>
      </p:pic>
      <p:pic>
        <p:nvPicPr>
          <p:cNvPr id="14" name="図 13"/>
          <p:cNvPicPr>
            <a:picLocks noChangeAspect="1"/>
          </p:cNvPicPr>
          <p:nvPr/>
        </p:nvPicPr>
        <p:blipFill rotWithShape="1">
          <a:blip r:embed="rId3"/>
          <a:srcRect t="3071"/>
          <a:stretch/>
        </p:blipFill>
        <p:spPr>
          <a:xfrm>
            <a:off x="4175956" y="2871062"/>
            <a:ext cx="4591966" cy="3077346"/>
          </a:xfrm>
          <a:prstGeom prst="rect">
            <a:avLst/>
          </a:prstGeom>
          <a:ln>
            <a:solidFill>
              <a:schemeClr val="bg1">
                <a:lumMod val="85000"/>
              </a:schemeClr>
            </a:solidFill>
          </a:ln>
        </p:spPr>
      </p:pic>
      <p:sp>
        <p:nvSpPr>
          <p:cNvPr id="12" name="テキスト ボックス 11"/>
          <p:cNvSpPr txBox="1"/>
          <p:nvPr/>
        </p:nvSpPr>
        <p:spPr>
          <a:xfrm>
            <a:off x="4278567" y="5101934"/>
            <a:ext cx="2993733" cy="795326"/>
          </a:xfrm>
          <a:prstGeom prst="rect">
            <a:avLst/>
          </a:prstGeom>
          <a:solidFill>
            <a:srgbClr val="FF9900"/>
          </a:solidFill>
          <a:ln>
            <a:noFill/>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rPr>
              <a:t>基準月と当月の項目比較</a:t>
            </a:r>
            <a:endParaRPr kumimoji="0" lang="en-US" altLang="ja-JP"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rPr>
              <a:t>(</a:t>
            </a:r>
            <a:r>
              <a:rPr kumimoji="0" lang="ja-JP" altLang="en-US"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rPr>
              <a:t>任意の比較項目をパターン登録可</a:t>
            </a:r>
            <a:r>
              <a:rPr kumimoji="0" lang="en-US" altLang="ja-JP"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rPr>
              <a:t>)</a:t>
            </a:r>
            <a:endParaRPr kumimoji="0" lang="ja-JP" altLang="en-US" sz="14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4225315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11</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latin typeface="メイリオ" pitchFamily="50" charset="-128"/>
                <a:ea typeface="メイリオ" pitchFamily="50" charset="-128"/>
                <a:cs typeface="メイリオ" pitchFamily="50" charset="-128"/>
              </a:rPr>
              <a:t>雇用保険被保険者離職証明書等の出力</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雇用保険被保険者離職証明書等の出力</a:t>
            </a:r>
            <a:endParaRPr kumimoji="1" lang="ja-JP" altLang="en-US" dirty="0"/>
          </a:p>
        </p:txBody>
      </p:sp>
      <p:sp>
        <p:nvSpPr>
          <p:cNvPr id="6" name="テキスト プレースホルダー 5"/>
          <p:cNvSpPr>
            <a:spLocks noGrp="1"/>
          </p:cNvSpPr>
          <p:nvPr>
            <p:ph type="body" sz="quarter" idx="17"/>
          </p:nvPr>
        </p:nvSpPr>
        <p:spPr/>
        <p:txBody>
          <a:bodyPr/>
          <a:lstStyle/>
          <a:p>
            <a:pPr lvl="0">
              <a:spcBef>
                <a:spcPts val="0"/>
              </a:spcBef>
              <a:defRPr/>
            </a:pPr>
            <a:r>
              <a:rPr kumimoji="0" lang="ja-JP" altLang="en-US" kern="0" dirty="0">
                <a:latin typeface="メイリオ" pitchFamily="50" charset="-128"/>
                <a:ea typeface="メイリオ" pitchFamily="50" charset="-128"/>
                <a:cs typeface="メイリオ" pitchFamily="50" charset="-128"/>
              </a:rPr>
              <a:t>給与体系にて賃金データを</a:t>
            </a:r>
            <a:r>
              <a:rPr kumimoji="0" lang="en-US" altLang="ja-JP" kern="0" dirty="0">
                <a:latin typeface="メイリオ" pitchFamily="50" charset="-128"/>
                <a:ea typeface="メイリオ" pitchFamily="50" charset="-128"/>
                <a:cs typeface="メイリオ" pitchFamily="50" charset="-128"/>
              </a:rPr>
              <a:t>A</a:t>
            </a:r>
            <a:r>
              <a:rPr kumimoji="0" lang="ja-JP" altLang="en-US" kern="0" dirty="0">
                <a:latin typeface="メイリオ" pitchFamily="50" charset="-128"/>
                <a:ea typeface="メイリオ" pitchFamily="50" charset="-128"/>
                <a:cs typeface="メイリオ" pitchFamily="50" charset="-128"/>
              </a:rPr>
              <a:t>欄又は</a:t>
            </a:r>
            <a:r>
              <a:rPr kumimoji="0" lang="en-US" altLang="ja-JP" kern="0" dirty="0">
                <a:latin typeface="メイリオ" pitchFamily="50" charset="-128"/>
                <a:ea typeface="メイリオ" pitchFamily="50" charset="-128"/>
                <a:cs typeface="メイリオ" pitchFamily="50" charset="-128"/>
              </a:rPr>
              <a:t>B</a:t>
            </a:r>
            <a:r>
              <a:rPr kumimoji="0" lang="ja-JP" altLang="en-US" kern="0" dirty="0">
                <a:latin typeface="メイリオ" pitchFamily="50" charset="-128"/>
                <a:ea typeface="メイリオ" pitchFamily="50" charset="-128"/>
                <a:cs typeface="メイリオ" pitchFamily="50" charset="-128"/>
              </a:rPr>
              <a:t>欄として集計する設定し、離職票、六十歳到達賃金証明書、休業開始賃金証明書を出力します</a:t>
            </a:r>
            <a:endParaRPr kumimoji="0" lang="en-US" altLang="ja-JP" kern="0" dirty="0">
              <a:latin typeface="メイリオ" pitchFamily="50" charset="-128"/>
              <a:ea typeface="メイリオ" pitchFamily="50" charset="-128"/>
              <a:cs typeface="メイリオ" pitchFamily="50" charset="-128"/>
            </a:endParaRPr>
          </a:p>
          <a:p>
            <a:pPr lvl="0">
              <a:spcBef>
                <a:spcPts val="0"/>
              </a:spcBef>
              <a:defRPr/>
            </a:pPr>
            <a:r>
              <a:rPr kumimoji="0" lang="ja-JP" altLang="en-US" kern="0" dirty="0">
                <a:latin typeface="メイリオ" pitchFamily="50" charset="-128"/>
                <a:ea typeface="メイリオ" pitchFamily="50" charset="-128"/>
                <a:cs typeface="メイリオ" pitchFamily="50" charset="-128"/>
              </a:rPr>
              <a:t>帳票出力前に出力する値を直接修正することも可能です</a:t>
            </a:r>
            <a:endParaRPr kumimoji="0" lang="en-US" altLang="ja-JP" kern="0" dirty="0">
              <a:latin typeface="メイリオ" pitchFamily="50" charset="-128"/>
              <a:ea typeface="メイリオ" pitchFamily="50" charset="-128"/>
              <a:cs typeface="メイリオ" pitchFamily="50" charset="-128"/>
            </a:endParaRPr>
          </a:p>
        </p:txBody>
      </p:sp>
      <p:pic>
        <p:nvPicPr>
          <p:cNvPr id="27" name="図 26"/>
          <p:cNvPicPr>
            <a:picLocks noChangeAspect="1"/>
          </p:cNvPicPr>
          <p:nvPr/>
        </p:nvPicPr>
        <p:blipFill>
          <a:blip r:embed="rId2"/>
          <a:stretch>
            <a:fillRect/>
          </a:stretch>
        </p:blipFill>
        <p:spPr>
          <a:xfrm>
            <a:off x="75493" y="2443936"/>
            <a:ext cx="4138158" cy="2893276"/>
          </a:xfrm>
          <a:prstGeom prst="rect">
            <a:avLst/>
          </a:prstGeom>
        </p:spPr>
      </p:pic>
      <p:sp>
        <p:nvSpPr>
          <p:cNvPr id="9" name="角丸四角形 8"/>
          <p:cNvSpPr/>
          <p:nvPr/>
        </p:nvSpPr>
        <p:spPr bwMode="auto">
          <a:xfrm>
            <a:off x="5652120" y="2253060"/>
            <a:ext cx="3168352" cy="4032448"/>
          </a:xfrm>
          <a:prstGeom prst="roundRect">
            <a:avLst>
              <a:gd name="adj" fmla="val 4450"/>
            </a:avLst>
          </a:prstGeom>
          <a:solidFill>
            <a:srgbClr val="FFFFFF"/>
          </a:solidFill>
          <a:ln w="25400">
            <a:solidFill>
              <a:srgbClr val="FFFFFF">
                <a:lumMod val="85000"/>
              </a:srgbClr>
            </a:solidFill>
            <a:headEnd/>
            <a:tailEnd/>
          </a:ln>
          <a:effectLst/>
          <a:scene3d>
            <a:camera prst="orthographicFront">
              <a:rot lat="0" lon="0" rev="0"/>
            </a:camera>
            <a:lightRig rig="threePt" dir="t">
              <a:rot lat="0" lon="0" rev="1200000"/>
            </a:lightRig>
          </a:scene3d>
          <a:sp3d/>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pic>
        <p:nvPicPr>
          <p:cNvPr id="10" name="Picture 2"/>
          <p:cNvPicPr>
            <a:picLocks noChangeAspect="1" noChangeArrowheads="1"/>
          </p:cNvPicPr>
          <p:nvPr/>
        </p:nvPicPr>
        <p:blipFill>
          <a:blip r:embed="rId3" cstate="print"/>
          <a:srcRect/>
          <a:stretch>
            <a:fillRect/>
          </a:stretch>
        </p:blipFill>
        <p:spPr bwMode="auto">
          <a:xfrm>
            <a:off x="5856732" y="2613100"/>
            <a:ext cx="2243660" cy="1584176"/>
          </a:xfrm>
          <a:prstGeom prst="rect">
            <a:avLst/>
          </a:prstGeom>
          <a:solidFill>
            <a:srgbClr val="FFFFFF"/>
          </a:solidFill>
          <a:ln w="12700" cap="flat" cmpd="sng" algn="ctr">
            <a:solidFill>
              <a:srgbClr val="007BC7"/>
            </a:solidFill>
            <a:prstDash val="solid"/>
            <a:headEnd/>
            <a:tailEnd/>
          </a:ln>
          <a:effectLst/>
        </p:spPr>
      </p:pic>
      <p:sp>
        <p:nvSpPr>
          <p:cNvPr id="11" name="右矢印 10"/>
          <p:cNvSpPr/>
          <p:nvPr/>
        </p:nvSpPr>
        <p:spPr bwMode="auto">
          <a:xfrm>
            <a:off x="4788024" y="2757116"/>
            <a:ext cx="792088" cy="1440160"/>
          </a:xfrm>
          <a:prstGeom prst="rightArrow">
            <a:avLst/>
          </a:prstGeom>
          <a:solidFill>
            <a:srgbClr val="77A233"/>
          </a:solidFill>
          <a:ln>
            <a:noFill/>
            <a:headEnd/>
            <a:tailEnd/>
          </a:ln>
          <a:effectLst/>
          <a:scene3d>
            <a:camera prst="orthographicFront">
              <a:rot lat="0" lon="0" rev="0"/>
            </a:camera>
            <a:lightRig rig="threePt" dir="t">
              <a:rot lat="0" lon="0" rev="1200000"/>
            </a:lightRig>
          </a:scene3d>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印刷</a:t>
            </a:r>
          </a:p>
        </p:txBody>
      </p:sp>
      <p:sp>
        <p:nvSpPr>
          <p:cNvPr id="12" name="角丸四角形 11"/>
          <p:cNvSpPr/>
          <p:nvPr/>
        </p:nvSpPr>
        <p:spPr bwMode="auto">
          <a:xfrm>
            <a:off x="3324906" y="3342516"/>
            <a:ext cx="527014" cy="119430"/>
          </a:xfrm>
          <a:prstGeom prst="roundRect">
            <a:avLst>
              <a:gd name="adj" fmla="val 9055"/>
            </a:avLst>
          </a:prstGeom>
          <a:noFill/>
          <a:ln w="25400" cap="flat" cmpd="sng" algn="ctr">
            <a:solidFill>
              <a:srgbClr val="B91B17"/>
            </a:solidFill>
            <a:prstDash val="solid"/>
            <a:headEnd/>
            <a:tailEn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3" name="左カーブ矢印 12"/>
          <p:cNvSpPr/>
          <p:nvPr/>
        </p:nvSpPr>
        <p:spPr bwMode="auto">
          <a:xfrm>
            <a:off x="3995936" y="3611586"/>
            <a:ext cx="360040" cy="1080120"/>
          </a:xfrm>
          <a:prstGeom prst="curvedLeftArrow">
            <a:avLst>
              <a:gd name="adj1" fmla="val 50000"/>
              <a:gd name="adj2" fmla="val 110106"/>
              <a:gd name="adj3" fmla="val 25000"/>
            </a:avLst>
          </a:prstGeom>
          <a:gradFill rotWithShape="1">
            <a:gsLst>
              <a:gs pos="0">
                <a:srgbClr val="B91B17">
                  <a:shade val="51000"/>
                  <a:satMod val="130000"/>
                </a:srgbClr>
              </a:gs>
              <a:gs pos="80000">
                <a:srgbClr val="B91B17">
                  <a:shade val="93000"/>
                  <a:satMod val="130000"/>
                </a:srgbClr>
              </a:gs>
              <a:gs pos="100000">
                <a:srgbClr val="B91B17">
                  <a:shade val="94000"/>
                  <a:satMod val="135000"/>
                </a:srgbClr>
              </a:gs>
            </a:gsLst>
            <a:lin ang="16200000" scaled="0"/>
          </a:gradFill>
          <a:ln w="9525" cap="flat" cmpd="sng" algn="ctr">
            <a:solidFill>
              <a:srgbClr val="B91B17">
                <a:shade val="95000"/>
                <a:satMod val="105000"/>
              </a:srgbClr>
            </a:solidFill>
            <a:prstDash val="solid"/>
            <a:headEnd/>
            <a:tailEnd/>
          </a:ln>
          <a:effectLst>
            <a:outerShdw blurRad="40000" dist="23000" dir="5400000" rotWithShape="0">
              <a:srgbClr val="000000">
                <a:alpha val="35000"/>
              </a:srgbClr>
            </a:outerShdw>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4" name="テキスト ボックス 13"/>
          <p:cNvSpPr txBox="1"/>
          <p:nvPr/>
        </p:nvSpPr>
        <p:spPr>
          <a:xfrm>
            <a:off x="5796136" y="2259350"/>
            <a:ext cx="2880320" cy="425758"/>
          </a:xfrm>
          <a:prstGeom prst="rect">
            <a:avLst/>
          </a:prstGeom>
        </p:spPr>
        <p:txBody>
          <a:bodyPr wrap="square" rtlCol="0" anchor="ctr" anchorCtr="0">
            <a:spAutoFit/>
          </a:bodyPr>
          <a:lstStyle/>
          <a:p>
            <a:pPr>
              <a:lnSpc>
                <a:spcPts val="2600"/>
              </a:lnSpc>
            </a:pPr>
            <a:r>
              <a:rPr kumimoji="1" lang="ja-JP" altLang="en-US" sz="1400" b="1" dirty="0">
                <a:latin typeface="メイリオ" pitchFamily="50" charset="-128"/>
                <a:ea typeface="メイリオ" pitchFamily="50" charset="-128"/>
                <a:cs typeface="メイリオ" pitchFamily="50" charset="-128"/>
              </a:rPr>
              <a:t>離職票基礎資料</a:t>
            </a:r>
          </a:p>
        </p:txBody>
      </p:sp>
      <p:grpSp>
        <p:nvGrpSpPr>
          <p:cNvPr id="15" name="グループ化 40"/>
          <p:cNvGrpSpPr/>
          <p:nvPr/>
        </p:nvGrpSpPr>
        <p:grpSpPr>
          <a:xfrm>
            <a:off x="6156176" y="4909906"/>
            <a:ext cx="1800200" cy="1303593"/>
            <a:chOff x="5868144" y="4725144"/>
            <a:chExt cx="2088232" cy="1512168"/>
          </a:xfrm>
        </p:grpSpPr>
        <p:sp>
          <p:nvSpPr>
            <p:cNvPr id="16" name="正方形/長方形 15"/>
            <p:cNvSpPr/>
            <p:nvPr/>
          </p:nvSpPr>
          <p:spPr bwMode="auto">
            <a:xfrm>
              <a:off x="5868144" y="4725144"/>
              <a:ext cx="2088232" cy="1512168"/>
            </a:xfrm>
            <a:prstGeom prst="rect">
              <a:avLst/>
            </a:prstGeom>
            <a:solidFill>
              <a:srgbClr val="FFFFFF"/>
            </a:solidFill>
            <a:ln w="12700" cap="flat" cmpd="sng" algn="ctr">
              <a:solidFill>
                <a:srgbClr val="007BC7"/>
              </a:solidFill>
              <a:prstDash val="solid"/>
              <a:headEnd/>
              <a:tailEn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grpSp>
          <p:nvGrpSpPr>
            <p:cNvPr id="17" name="グループ化 6"/>
            <p:cNvGrpSpPr/>
            <p:nvPr/>
          </p:nvGrpSpPr>
          <p:grpSpPr>
            <a:xfrm>
              <a:off x="5940152" y="4797152"/>
              <a:ext cx="2003641" cy="1408843"/>
              <a:chOff x="3923928" y="1988840"/>
              <a:chExt cx="3490301" cy="2592288"/>
            </a:xfrm>
          </p:grpSpPr>
          <p:pic>
            <p:nvPicPr>
              <p:cNvPr id="18" name="Picture 2"/>
              <p:cNvPicPr>
                <a:picLocks noChangeAspect="1" noChangeArrowheads="1"/>
              </p:cNvPicPr>
              <p:nvPr/>
            </p:nvPicPr>
            <p:blipFill>
              <a:blip r:embed="rId4" cstate="print"/>
              <a:srcRect/>
              <a:stretch>
                <a:fillRect/>
              </a:stretch>
            </p:blipFill>
            <p:spPr bwMode="auto">
              <a:xfrm>
                <a:off x="3923928" y="1988840"/>
                <a:ext cx="1800200" cy="2525790"/>
              </a:xfrm>
              <a:prstGeom prst="rect">
                <a:avLst/>
              </a:prstGeom>
              <a:noFill/>
              <a:ln w="9525">
                <a:noFill/>
                <a:miter lim="800000"/>
                <a:headEnd/>
                <a:tailEnd/>
              </a:ln>
            </p:spPr>
          </p:pic>
          <p:pic>
            <p:nvPicPr>
              <p:cNvPr id="19" name="Picture 3"/>
              <p:cNvPicPr>
                <a:picLocks noChangeAspect="1" noChangeArrowheads="1"/>
              </p:cNvPicPr>
              <p:nvPr/>
            </p:nvPicPr>
            <p:blipFill>
              <a:blip r:embed="rId5" cstate="print"/>
              <a:srcRect/>
              <a:stretch>
                <a:fillRect/>
              </a:stretch>
            </p:blipFill>
            <p:spPr bwMode="auto">
              <a:xfrm>
                <a:off x="5724129" y="1988840"/>
                <a:ext cx="1690100" cy="2592288"/>
              </a:xfrm>
              <a:prstGeom prst="rect">
                <a:avLst/>
              </a:prstGeom>
              <a:noFill/>
              <a:ln w="9525">
                <a:noFill/>
                <a:miter lim="800000"/>
                <a:headEnd/>
                <a:tailEnd/>
              </a:ln>
            </p:spPr>
          </p:pic>
        </p:grpSp>
      </p:grpSp>
      <p:pic>
        <p:nvPicPr>
          <p:cNvPr id="20" name="Picture 7"/>
          <p:cNvPicPr>
            <a:picLocks noChangeAspect="1" noChangeArrowheads="1"/>
          </p:cNvPicPr>
          <p:nvPr/>
        </p:nvPicPr>
        <p:blipFill>
          <a:blip r:embed="rId6" cstate="print"/>
          <a:srcRect/>
          <a:stretch>
            <a:fillRect/>
          </a:stretch>
        </p:blipFill>
        <p:spPr bwMode="auto">
          <a:xfrm>
            <a:off x="6516216" y="2757116"/>
            <a:ext cx="1145351" cy="1584176"/>
          </a:xfrm>
          <a:prstGeom prst="rect">
            <a:avLst/>
          </a:prstGeom>
          <a:solidFill>
            <a:srgbClr val="FFFFFF"/>
          </a:solidFill>
          <a:ln w="12700" cap="flat" cmpd="sng" algn="ctr">
            <a:solidFill>
              <a:srgbClr val="007BC7"/>
            </a:solidFill>
            <a:prstDash val="solid"/>
            <a:headEnd/>
            <a:tailEnd/>
          </a:ln>
          <a:effectLst/>
        </p:spPr>
      </p:pic>
      <p:pic>
        <p:nvPicPr>
          <p:cNvPr id="21" name="Picture 8"/>
          <p:cNvPicPr>
            <a:picLocks noChangeAspect="1" noChangeArrowheads="1"/>
          </p:cNvPicPr>
          <p:nvPr/>
        </p:nvPicPr>
        <p:blipFill>
          <a:blip r:embed="rId7" cstate="print"/>
          <a:srcRect/>
          <a:stretch>
            <a:fillRect/>
          </a:stretch>
        </p:blipFill>
        <p:spPr bwMode="auto">
          <a:xfrm>
            <a:off x="7164288" y="2901132"/>
            <a:ext cx="1230360" cy="1656184"/>
          </a:xfrm>
          <a:prstGeom prst="rect">
            <a:avLst/>
          </a:prstGeom>
          <a:solidFill>
            <a:srgbClr val="FFFFFF"/>
          </a:solidFill>
          <a:ln w="12700" cap="flat" cmpd="sng" algn="ctr">
            <a:solidFill>
              <a:srgbClr val="007BC7"/>
            </a:solidFill>
            <a:prstDash val="solid"/>
            <a:headEnd/>
            <a:tailEnd/>
          </a:ln>
          <a:effectLst/>
        </p:spPr>
      </p:pic>
      <p:sp>
        <p:nvSpPr>
          <p:cNvPr id="22" name="テキスト ボックス 21"/>
          <p:cNvSpPr txBox="1"/>
          <p:nvPr/>
        </p:nvSpPr>
        <p:spPr>
          <a:xfrm>
            <a:off x="5796136" y="4563606"/>
            <a:ext cx="2520280" cy="425758"/>
          </a:xfrm>
          <a:prstGeom prst="rect">
            <a:avLst/>
          </a:prstGeom>
        </p:spPr>
        <p:txBody>
          <a:bodyPr wrap="square" rtlCol="0" anchor="ctr" anchorCtr="0">
            <a:spAutoFit/>
          </a:bodyPr>
          <a:lstStyle/>
          <a:p>
            <a:pPr>
              <a:lnSpc>
                <a:spcPts val="2600"/>
              </a:lnSpc>
            </a:pPr>
            <a:r>
              <a:rPr kumimoji="1" lang="ja-JP" altLang="en-US" sz="1400" b="1" dirty="0">
                <a:latin typeface="メイリオ" pitchFamily="50" charset="-128"/>
                <a:ea typeface="メイリオ" pitchFamily="50" charset="-128"/>
                <a:cs typeface="メイリオ" pitchFamily="50" charset="-128"/>
              </a:rPr>
              <a:t>離職票基礎資料（専用紙）</a:t>
            </a:r>
            <a:r>
              <a:rPr kumimoji="1" lang="en-US" altLang="ja-JP" sz="900" b="1" dirty="0">
                <a:latin typeface="メイリオ" pitchFamily="50" charset="-128"/>
                <a:ea typeface="メイリオ" pitchFamily="50" charset="-128"/>
                <a:cs typeface="メイリオ" pitchFamily="50" charset="-128"/>
              </a:rPr>
              <a:t>※</a:t>
            </a:r>
            <a:endParaRPr kumimoji="1" lang="ja-JP" altLang="en-US" sz="900" b="1" dirty="0">
              <a:latin typeface="メイリオ" pitchFamily="50" charset="-128"/>
              <a:ea typeface="メイリオ" pitchFamily="50" charset="-128"/>
              <a:cs typeface="メイリオ" pitchFamily="50" charset="-128"/>
            </a:endParaRPr>
          </a:p>
        </p:txBody>
      </p:sp>
      <p:sp>
        <p:nvSpPr>
          <p:cNvPr id="23" name="角丸四角形 22"/>
          <p:cNvSpPr/>
          <p:nvPr/>
        </p:nvSpPr>
        <p:spPr bwMode="auto">
          <a:xfrm>
            <a:off x="6264188" y="3621212"/>
            <a:ext cx="2592288" cy="792088"/>
          </a:xfrm>
          <a:prstGeom prst="roundRect">
            <a:avLst/>
          </a:prstGeom>
          <a:solidFill>
            <a:srgbClr val="54C2F0"/>
          </a:solidFill>
          <a:ln w="25400">
            <a:solidFill>
              <a:srgbClr val="FFFFFF">
                <a:lumMod val="95000"/>
              </a:srgbClr>
            </a:solidFill>
            <a:headEnd/>
            <a:tailEnd/>
          </a:ln>
          <a:effectLst/>
          <a:scene3d>
            <a:camera prst="orthographicFront">
              <a:rot lat="0" lon="0" rev="0"/>
            </a:camera>
            <a:lightRig rig="threePt" dir="t">
              <a:rot lat="0" lon="0" rev="1200000"/>
            </a:lightRig>
          </a:scene3d>
          <a:sp3d/>
        </p:spPr>
        <p:txBody>
          <a:bodyPr wrap="none"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六十歳到達時等賃金証明書</a:t>
            </a:r>
            <a:endParaRPr kumimoji="0" lang="en-US" altLang="ja-JP"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休業開始賃金証明書</a:t>
            </a:r>
            <a:endParaRPr kumimoji="0" lang="en-US" altLang="ja-JP"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も同様</a:t>
            </a:r>
            <a:endParaRPr kumimoji="1" lang="ja-JP" altLang="en-US"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4" name="テキスト ボックス 23"/>
          <p:cNvSpPr txBox="1"/>
          <p:nvPr/>
        </p:nvSpPr>
        <p:spPr>
          <a:xfrm>
            <a:off x="5731181" y="6117190"/>
            <a:ext cx="3384376" cy="425758"/>
          </a:xfrm>
          <a:prstGeom prst="rect">
            <a:avLst/>
          </a:prstGeom>
        </p:spPr>
        <p:txBody>
          <a:bodyPr wrap="square" rtlCol="0" anchor="ctr" anchorCtr="0">
            <a:spAutoFit/>
          </a:bodyPr>
          <a:lstStyle/>
          <a:p>
            <a:pPr>
              <a:lnSpc>
                <a:spcPts val="2600"/>
              </a:lnSpc>
            </a:pPr>
            <a:r>
              <a:rPr kumimoji="1" lang="en-US" altLang="ja-JP" sz="900" b="1" dirty="0">
                <a:latin typeface="メイリオ" pitchFamily="50" charset="-128"/>
                <a:ea typeface="メイリオ" pitchFamily="50" charset="-128"/>
                <a:cs typeface="メイリオ" pitchFamily="50" charset="-128"/>
              </a:rPr>
              <a:t>※</a:t>
            </a:r>
            <a:r>
              <a:rPr kumimoji="1" lang="ja-JP" altLang="en-US" sz="900" b="1" dirty="0">
                <a:latin typeface="メイリオ" pitchFamily="50" charset="-128"/>
                <a:ea typeface="メイリオ" pitchFamily="50" charset="-128"/>
                <a:cs typeface="メイリオ" pitchFamily="50" charset="-128"/>
              </a:rPr>
              <a:t>㈱日本法令様：被保険者離職証明書（ドットプリンター）</a:t>
            </a:r>
          </a:p>
        </p:txBody>
      </p:sp>
      <p:pic>
        <p:nvPicPr>
          <p:cNvPr id="28" name="図 27"/>
          <p:cNvPicPr>
            <a:picLocks noChangeAspect="1"/>
          </p:cNvPicPr>
          <p:nvPr/>
        </p:nvPicPr>
        <p:blipFill>
          <a:blip r:embed="rId8"/>
          <a:stretch>
            <a:fillRect/>
          </a:stretch>
        </p:blipFill>
        <p:spPr>
          <a:xfrm>
            <a:off x="1989012" y="4254034"/>
            <a:ext cx="2815987" cy="1875266"/>
          </a:xfrm>
          <a:prstGeom prst="rect">
            <a:avLst/>
          </a:prstGeom>
        </p:spPr>
      </p:pic>
      <p:sp>
        <p:nvSpPr>
          <p:cNvPr id="25" name="角丸四角形 24"/>
          <p:cNvSpPr/>
          <p:nvPr/>
        </p:nvSpPr>
        <p:spPr bwMode="auto">
          <a:xfrm>
            <a:off x="2591780" y="4125268"/>
            <a:ext cx="1260140" cy="360040"/>
          </a:xfrm>
          <a:prstGeom prst="roundRect">
            <a:avLst/>
          </a:prstGeom>
          <a:solidFill>
            <a:srgbClr val="54C2F0"/>
          </a:solidFill>
          <a:ln w="25400">
            <a:solidFill>
              <a:srgbClr val="FFFFFF">
                <a:lumMod val="95000"/>
              </a:srgbClr>
            </a:solidFill>
            <a:headEnd/>
            <a:tailEnd/>
          </a:ln>
          <a:effectLst/>
          <a:scene3d>
            <a:camera prst="orthographicFront">
              <a:rot lat="0" lon="0" rev="0"/>
            </a:camera>
            <a:lightRig rig="threePt" dir="t">
              <a:rot lat="0" lon="0" rev="1200000"/>
            </a:lightRig>
          </a:scene3d>
          <a:sp3d/>
        </p:spPr>
        <p:txBody>
          <a:bodyPr wrap="none"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b="1"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集計値　修正</a:t>
            </a:r>
          </a:p>
        </p:txBody>
      </p:sp>
      <p:sp>
        <p:nvSpPr>
          <p:cNvPr id="26" name="角丸四角形 25"/>
          <p:cNvSpPr/>
          <p:nvPr/>
        </p:nvSpPr>
        <p:spPr bwMode="auto">
          <a:xfrm>
            <a:off x="3455876" y="4663256"/>
            <a:ext cx="877660" cy="1444785"/>
          </a:xfrm>
          <a:prstGeom prst="roundRect">
            <a:avLst>
              <a:gd name="adj" fmla="val 9055"/>
            </a:avLst>
          </a:prstGeom>
          <a:noFill/>
          <a:ln w="25400" cap="flat" cmpd="sng" algn="ctr">
            <a:solidFill>
              <a:srgbClr val="B91B17"/>
            </a:solidFill>
            <a:prstDash val="solid"/>
            <a:headEnd/>
            <a:tailEn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426147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12</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給与所得者異動届の出力</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給与所得者異動届の出力機能</a:t>
            </a:r>
          </a:p>
        </p:txBody>
      </p:sp>
      <p:sp>
        <p:nvSpPr>
          <p:cNvPr id="6" name="テキスト プレースホルダー 5"/>
          <p:cNvSpPr>
            <a:spLocks noGrp="1"/>
          </p:cNvSpPr>
          <p:nvPr>
            <p:ph type="body" sz="quarter" idx="17"/>
          </p:nvPr>
        </p:nvSpPr>
        <p:spPr/>
        <p:txBody>
          <a:bodyPr/>
          <a:lstStyle/>
          <a:p>
            <a:pPr>
              <a:defRPr/>
            </a:pPr>
            <a:r>
              <a:rPr kumimoji="0" lang="ja-JP" altLang="en-US" kern="0" dirty="0">
                <a:latin typeface="メイリオ" pitchFamily="50" charset="-128"/>
                <a:ea typeface="メイリオ" pitchFamily="50" charset="-128"/>
                <a:cs typeface="メイリオ" pitchFamily="50" charset="-128"/>
              </a:rPr>
              <a:t>給与所得異動届を</a:t>
            </a:r>
            <a:r>
              <a:rPr kumimoji="0" lang="en-US" altLang="ja-JP" kern="0" dirty="0">
                <a:latin typeface="メイリオ" pitchFamily="50" charset="-128"/>
                <a:ea typeface="メイリオ" pitchFamily="50" charset="-128"/>
                <a:cs typeface="メイリオ" pitchFamily="50" charset="-128"/>
              </a:rPr>
              <a:t>Word</a:t>
            </a:r>
            <a:r>
              <a:rPr kumimoji="0" lang="ja-JP" altLang="en-US" kern="0" dirty="0">
                <a:latin typeface="メイリオ" pitchFamily="50" charset="-128"/>
                <a:ea typeface="メイリオ" pitchFamily="50" charset="-128"/>
                <a:cs typeface="メイリオ" pitchFamily="50" charset="-128"/>
              </a:rPr>
              <a:t>ファイルで出力します</a:t>
            </a:r>
            <a:endParaRPr kumimoji="0" lang="en-US" altLang="ja-JP" kern="0" dirty="0">
              <a:latin typeface="メイリオ" pitchFamily="50" charset="-128"/>
              <a:ea typeface="メイリオ" pitchFamily="50" charset="-128"/>
              <a:cs typeface="メイリオ" pitchFamily="50" charset="-128"/>
            </a:endParaRPr>
          </a:p>
          <a:p>
            <a:pPr>
              <a:defRPr/>
            </a:pPr>
            <a:r>
              <a:rPr kumimoji="0" lang="ja-JP" altLang="en-US" kern="0" dirty="0">
                <a:latin typeface="メイリオ" pitchFamily="50" charset="-128"/>
                <a:ea typeface="メイリオ" pitchFamily="50" charset="-128"/>
                <a:cs typeface="メイリオ" pitchFamily="50" charset="-128"/>
              </a:rPr>
              <a:t>差込印字により出力しているため、届け出先の市区町村に合わせて異動届のレイアウトを</a:t>
            </a:r>
            <a:r>
              <a:rPr kumimoji="0" lang="en-US" altLang="ja-JP" kern="0" dirty="0">
                <a:latin typeface="メイリオ" pitchFamily="50" charset="-128"/>
                <a:ea typeface="メイリオ" pitchFamily="50" charset="-128"/>
                <a:cs typeface="メイリオ" pitchFamily="50" charset="-128"/>
              </a:rPr>
              <a:t>Word</a:t>
            </a:r>
            <a:r>
              <a:rPr kumimoji="0" lang="ja-JP" altLang="en-US" kern="0" dirty="0">
                <a:latin typeface="メイリオ" pitchFamily="50" charset="-128"/>
                <a:ea typeface="メイリオ" pitchFamily="50" charset="-128"/>
                <a:cs typeface="メイリオ" pitchFamily="50" charset="-128"/>
              </a:rPr>
              <a:t>ファイル上で自由に変更可能です</a:t>
            </a:r>
            <a:endParaRPr kumimoji="0" lang="en-US" altLang="ja-JP" kern="0" dirty="0">
              <a:latin typeface="メイリオ" pitchFamily="50" charset="-128"/>
              <a:ea typeface="メイリオ" pitchFamily="50" charset="-128"/>
              <a:cs typeface="メイリオ" pitchFamily="50" charset="-128"/>
            </a:endParaRPr>
          </a:p>
        </p:txBody>
      </p:sp>
      <p:pic>
        <p:nvPicPr>
          <p:cNvPr id="7" name="図 6"/>
          <p:cNvPicPr>
            <a:picLocks noChangeAspect="1"/>
          </p:cNvPicPr>
          <p:nvPr/>
        </p:nvPicPr>
        <p:blipFill>
          <a:blip r:embed="rId2"/>
          <a:stretch>
            <a:fillRect/>
          </a:stretch>
        </p:blipFill>
        <p:spPr>
          <a:xfrm>
            <a:off x="436408" y="2276872"/>
            <a:ext cx="4845830" cy="3240360"/>
          </a:xfrm>
          <a:prstGeom prst="rect">
            <a:avLst/>
          </a:prstGeom>
        </p:spPr>
      </p:pic>
      <p:sp>
        <p:nvSpPr>
          <p:cNvPr id="8" name="右矢印 7"/>
          <p:cNvSpPr/>
          <p:nvPr/>
        </p:nvSpPr>
        <p:spPr bwMode="auto">
          <a:xfrm>
            <a:off x="4900904" y="3933056"/>
            <a:ext cx="792088" cy="1440160"/>
          </a:xfrm>
          <a:prstGeom prst="rightArrow">
            <a:avLst/>
          </a:prstGeom>
          <a:solidFill>
            <a:srgbClr val="77A233"/>
          </a:solidFill>
          <a:ln>
            <a:noFill/>
            <a:headEnd/>
            <a:tailEnd/>
          </a:ln>
          <a:effectLst/>
          <a:scene3d>
            <a:camera prst="orthographicFront">
              <a:rot lat="0" lon="0" rev="0"/>
            </a:camera>
            <a:lightRig rig="threePt" dir="t">
              <a:rot lat="0" lon="0" rev="1200000"/>
            </a:lightRig>
          </a:scene3d>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出力</a:t>
            </a:r>
          </a:p>
        </p:txBody>
      </p:sp>
      <p:sp>
        <p:nvSpPr>
          <p:cNvPr id="9" name="テキスト ボックス 8"/>
          <p:cNvSpPr txBox="1"/>
          <p:nvPr/>
        </p:nvSpPr>
        <p:spPr>
          <a:xfrm>
            <a:off x="796448" y="5593378"/>
            <a:ext cx="2571261" cy="679938"/>
          </a:xfrm>
          <a:prstGeom prst="rect">
            <a:avLst/>
          </a:prstGeom>
          <a:solidFill>
            <a:srgbClr val="FF9900"/>
          </a:solidFill>
          <a:ln>
            <a:noFill/>
          </a:ln>
          <a:effectLst/>
        </p:spPr>
        <p:txBody>
          <a:bodyPr lIns="72000" tIns="72000" rIns="72000" bIns="7200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kern="0" dirty="0">
                <a:solidFill>
                  <a:sysClr val="window" lastClr="FFFFFF"/>
                </a:solidFill>
                <a:latin typeface="メイリオ" pitchFamily="50" charset="-128"/>
                <a:ea typeface="メイリオ" pitchFamily="50" charset="-128"/>
                <a:cs typeface="メイリオ" pitchFamily="50" charset="-128"/>
              </a:rPr>
              <a:t>出力対象者および、出力ファイルを選択し出力</a:t>
            </a:r>
            <a:endParaRPr kumimoji="0" lang="ja-JP" altLang="en-US" sz="1200" b="0" i="0" u="none" strike="noStrike" kern="0" cap="none" spc="0" normalizeH="0" baseline="0" noProof="0" dirty="0">
              <a:ln>
                <a:noFill/>
              </a:ln>
              <a:solidFill>
                <a:sysClr val="window" lastClr="FFFFFF"/>
              </a:solidFill>
              <a:effectLst/>
              <a:uLnTx/>
              <a:uFillTx/>
              <a:latin typeface="メイリオ" pitchFamily="50" charset="-128"/>
              <a:ea typeface="メイリオ" pitchFamily="50" charset="-128"/>
              <a:cs typeface="メイリオ" pitchFamily="50" charset="-128"/>
            </a:endParaRPr>
          </a:p>
        </p:txBody>
      </p:sp>
      <p:sp>
        <p:nvSpPr>
          <p:cNvPr id="10" name="角丸四角形 9"/>
          <p:cNvSpPr/>
          <p:nvPr/>
        </p:nvSpPr>
        <p:spPr bwMode="auto">
          <a:xfrm>
            <a:off x="544420" y="4365104"/>
            <a:ext cx="4248472" cy="504056"/>
          </a:xfrm>
          <a:prstGeom prst="roundRect">
            <a:avLst>
              <a:gd name="adj" fmla="val 9055"/>
            </a:avLst>
          </a:prstGeom>
          <a:noFill/>
          <a:ln w="25400" cap="flat" cmpd="sng" algn="ctr">
            <a:solidFill>
              <a:srgbClr val="B91B17"/>
            </a:solidFill>
            <a:prstDash val="solid"/>
            <a:headEnd/>
            <a:tailEnd/>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20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pic>
        <p:nvPicPr>
          <p:cNvPr id="11" name="Picture 2"/>
          <p:cNvPicPr>
            <a:picLocks noChangeAspect="1" noChangeArrowheads="1"/>
          </p:cNvPicPr>
          <p:nvPr/>
        </p:nvPicPr>
        <p:blipFill>
          <a:blip r:embed="rId3" cstate="print"/>
          <a:srcRect/>
          <a:stretch>
            <a:fillRect/>
          </a:stretch>
        </p:blipFill>
        <p:spPr bwMode="auto">
          <a:xfrm>
            <a:off x="5993388" y="3763786"/>
            <a:ext cx="2719072" cy="1918946"/>
          </a:xfrm>
          <a:prstGeom prst="rect">
            <a:avLst/>
          </a:prstGeom>
          <a:ln>
            <a:noFill/>
          </a:ln>
          <a:effectLst>
            <a:outerShdw blurRad="292100" dist="139700" dir="2700000" algn="tl" rotWithShape="0">
              <a:srgbClr val="333333">
                <a:alpha val="65000"/>
              </a:srgbClr>
            </a:outerShdw>
          </a:effectLst>
        </p:spPr>
      </p:pic>
      <p:pic>
        <p:nvPicPr>
          <p:cNvPr id="12" name="Picture 8"/>
          <p:cNvPicPr>
            <a:picLocks noChangeAspect="1" noChangeArrowheads="1"/>
          </p:cNvPicPr>
          <p:nvPr/>
        </p:nvPicPr>
        <p:blipFill>
          <a:blip r:embed="rId4" cstate="email"/>
          <a:srcRect/>
          <a:stretch>
            <a:fillRect/>
          </a:stretch>
        </p:blipFill>
        <p:spPr bwMode="auto">
          <a:xfrm>
            <a:off x="5620984" y="4941168"/>
            <a:ext cx="797818" cy="1045095"/>
          </a:xfrm>
          <a:prstGeom prst="rect">
            <a:avLst/>
          </a:prstGeom>
          <a:noFill/>
          <a:ln w="9525">
            <a:noFill/>
            <a:miter lim="800000"/>
            <a:headEnd/>
            <a:tailEnd/>
          </a:ln>
          <a:effectLst/>
        </p:spPr>
      </p:pic>
    </p:spTree>
    <p:extLst>
      <p:ext uri="{BB962C8B-B14F-4D97-AF65-F5344CB8AC3E}">
        <p14:creationId xmlns:p14="http://schemas.microsoft.com/office/powerpoint/2010/main" val="382297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13</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統計資料機能</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蓄積された人事情報から統計情報を抽出</a:t>
            </a:r>
          </a:p>
        </p:txBody>
      </p:sp>
      <p:sp>
        <p:nvSpPr>
          <p:cNvPr id="6" name="テキスト プレースホルダー 5"/>
          <p:cNvSpPr>
            <a:spLocks noGrp="1"/>
          </p:cNvSpPr>
          <p:nvPr>
            <p:ph type="body" sz="quarter" idx="17"/>
          </p:nvPr>
        </p:nvSpPr>
        <p:spPr/>
        <p:txBody>
          <a:bodyPr/>
          <a:lstStyle/>
          <a:p>
            <a:r>
              <a:rPr lang="ja-JP" altLang="en-US" dirty="0"/>
              <a:t>統計情報抽出ツールを標準装備しているので、出力フォーマット定義画面と、抽出・閲覧画面を使って蓄積した情報から、任意の統計資料を作成することができます</a:t>
            </a:r>
          </a:p>
        </p:txBody>
      </p:sp>
      <p:sp>
        <p:nvSpPr>
          <p:cNvPr id="7" name="AutoShape 5"/>
          <p:cNvSpPr>
            <a:spLocks noChangeArrowheads="1"/>
          </p:cNvSpPr>
          <p:nvPr/>
        </p:nvSpPr>
        <p:spPr bwMode="gray">
          <a:xfrm>
            <a:off x="227357" y="1988840"/>
            <a:ext cx="5724636" cy="4356484"/>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100" kern="0" dirty="0">
              <a:solidFill>
                <a:srgbClr val="434343"/>
              </a:solidFill>
              <a:latin typeface="メイリオ" pitchFamily="50" charset="-128"/>
              <a:ea typeface="メイリオ" pitchFamily="50" charset="-128"/>
              <a:cs typeface="Arial Unicode MS"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1607393369"/>
              </p:ext>
            </p:extLst>
          </p:nvPr>
        </p:nvGraphicFramePr>
        <p:xfrm>
          <a:off x="5987998" y="2204866"/>
          <a:ext cx="2304255" cy="1368150"/>
        </p:xfrm>
        <a:graphic>
          <a:graphicData uri="http://schemas.openxmlformats.org/drawingml/2006/table">
            <a:tbl>
              <a:tblPr firstRow="1" bandRow="1"/>
              <a:tblGrid>
                <a:gridCol w="460851">
                  <a:extLst>
                    <a:ext uri="{9D8B030D-6E8A-4147-A177-3AD203B41FA5}">
                      <a16:colId xmlns:a16="http://schemas.microsoft.com/office/drawing/2014/main" val="20000"/>
                    </a:ext>
                  </a:extLst>
                </a:gridCol>
                <a:gridCol w="460851">
                  <a:extLst>
                    <a:ext uri="{9D8B030D-6E8A-4147-A177-3AD203B41FA5}">
                      <a16:colId xmlns:a16="http://schemas.microsoft.com/office/drawing/2014/main" val="20001"/>
                    </a:ext>
                  </a:extLst>
                </a:gridCol>
                <a:gridCol w="460851">
                  <a:extLst>
                    <a:ext uri="{9D8B030D-6E8A-4147-A177-3AD203B41FA5}">
                      <a16:colId xmlns:a16="http://schemas.microsoft.com/office/drawing/2014/main" val="20002"/>
                    </a:ext>
                  </a:extLst>
                </a:gridCol>
                <a:gridCol w="460851">
                  <a:extLst>
                    <a:ext uri="{9D8B030D-6E8A-4147-A177-3AD203B41FA5}">
                      <a16:colId xmlns:a16="http://schemas.microsoft.com/office/drawing/2014/main" val="20003"/>
                    </a:ext>
                  </a:extLst>
                </a:gridCol>
                <a:gridCol w="460851">
                  <a:extLst>
                    <a:ext uri="{9D8B030D-6E8A-4147-A177-3AD203B41FA5}">
                      <a16:colId xmlns:a16="http://schemas.microsoft.com/office/drawing/2014/main" val="20004"/>
                    </a:ext>
                  </a:extLst>
                </a:gridCol>
              </a:tblGrid>
              <a:tr h="273630">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2012</a:t>
                      </a:r>
                      <a:r>
                        <a:rPr kumimoji="1" lang="ja-JP" altLang="en-US" sz="800" dirty="0">
                          <a:latin typeface="メイリオ" pitchFamily="50" charset="-128"/>
                          <a:ea typeface="メイリオ" pitchFamily="50" charset="-128"/>
                          <a:cs typeface="メイリオ" pitchFamily="50" charset="-128"/>
                        </a:rPr>
                        <a:t>年</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2013</a:t>
                      </a:r>
                      <a:r>
                        <a:rPr kumimoji="1" lang="ja-JP" altLang="en-US" sz="800" dirty="0">
                          <a:latin typeface="メイリオ" pitchFamily="50" charset="-128"/>
                          <a:ea typeface="メイリオ" pitchFamily="50" charset="-128"/>
                          <a:cs typeface="メイリオ" pitchFamily="50" charset="-128"/>
                        </a:rPr>
                        <a:t>年</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2014</a:t>
                      </a:r>
                      <a:r>
                        <a:rPr kumimoji="1" lang="ja-JP" altLang="en-US" sz="800" dirty="0">
                          <a:latin typeface="メイリオ" pitchFamily="50" charset="-128"/>
                          <a:ea typeface="メイリオ" pitchFamily="50" charset="-128"/>
                          <a:cs typeface="メイリオ" pitchFamily="50" charset="-128"/>
                        </a:rPr>
                        <a:t>年</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2015</a:t>
                      </a:r>
                      <a:r>
                        <a:rPr kumimoji="1" lang="ja-JP" altLang="en-US" sz="800" dirty="0">
                          <a:latin typeface="メイリオ" pitchFamily="50" charset="-128"/>
                          <a:ea typeface="メイリオ" pitchFamily="50" charset="-128"/>
                          <a:cs typeface="メイリオ" pitchFamily="50" charset="-128"/>
                        </a:rPr>
                        <a:t>年</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extLst>
                  <a:ext uri="{0D108BD9-81ED-4DB2-BD59-A6C34878D82A}">
                    <a16:rowId xmlns:a16="http://schemas.microsoft.com/office/drawing/2014/main" val="10000"/>
                  </a:ext>
                </a:extLst>
              </a:tr>
              <a:tr h="273630">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営業部</a:t>
                      </a: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24</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22</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26</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273630">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開発部</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48</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44</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273630">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管理部</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7</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6</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6</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7</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273630">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支援部</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8</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9</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9</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8</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bl>
          </a:graphicData>
        </a:graphic>
      </p:graphicFrame>
      <p:sp>
        <p:nvSpPr>
          <p:cNvPr id="9" name="Text Box 43"/>
          <p:cNvSpPr txBox="1">
            <a:spLocks noChangeArrowheads="1"/>
          </p:cNvSpPr>
          <p:nvPr/>
        </p:nvSpPr>
        <p:spPr bwMode="auto">
          <a:xfrm>
            <a:off x="6060005" y="5620308"/>
            <a:ext cx="1224136" cy="669414"/>
          </a:xfrm>
          <a:prstGeom prst="rect">
            <a:avLst/>
          </a:prstGeom>
          <a:solidFill>
            <a:srgbClr val="EE5500"/>
          </a:solidFill>
          <a:ln>
            <a:noFill/>
            <a:headEnd/>
            <a:tailEnd/>
          </a:ln>
          <a:effectLst/>
        </p:spPr>
        <p:txBody>
          <a:bodyPr wrap="square" lIns="0" rIns="0" anchor="ctr">
            <a:spAutoFit/>
          </a:bodyPr>
          <a:lstStyle/>
          <a:p>
            <a:pPr algn="ctr" fontAlgn="auto">
              <a:spcBef>
                <a:spcPct val="50000"/>
              </a:spcBef>
              <a:spcAft>
                <a:spcPts val="0"/>
              </a:spcAft>
              <a:defRPr/>
            </a:pPr>
            <a:r>
              <a:rPr kumimoji="0" lang="ja-JP" altLang="en-US" sz="1500" kern="0" dirty="0">
                <a:solidFill>
                  <a:srgbClr val="FFFFFF"/>
                </a:solidFill>
                <a:latin typeface="メイリオ" pitchFamily="50" charset="-128"/>
                <a:ea typeface="メイリオ" pitchFamily="50" charset="-128"/>
                <a:cs typeface="メイリオ" pitchFamily="50" charset="-128"/>
              </a:rPr>
              <a:t>組織</a:t>
            </a:r>
            <a:endParaRPr kumimoji="0" lang="en-US" altLang="ja-JP" sz="1500" kern="0" dirty="0">
              <a:solidFill>
                <a:srgbClr val="FFFFFF"/>
              </a:solidFill>
              <a:latin typeface="メイリオ" pitchFamily="50" charset="-128"/>
              <a:ea typeface="メイリオ" pitchFamily="50" charset="-128"/>
              <a:cs typeface="メイリオ" pitchFamily="50" charset="-128"/>
            </a:endParaRPr>
          </a:p>
          <a:p>
            <a:pPr algn="ctr" fontAlgn="auto">
              <a:spcBef>
                <a:spcPct val="50000"/>
              </a:spcBef>
              <a:spcAft>
                <a:spcPts val="0"/>
              </a:spcAft>
              <a:defRPr/>
            </a:pPr>
            <a:r>
              <a:rPr kumimoji="0" lang="ja-JP" altLang="en-US" sz="1500" kern="0" dirty="0">
                <a:solidFill>
                  <a:srgbClr val="FFFFFF"/>
                </a:solidFill>
                <a:latin typeface="メイリオ" pitchFamily="50" charset="-128"/>
                <a:ea typeface="メイリオ" pitchFamily="50" charset="-128"/>
                <a:cs typeface="メイリオ" pitchFamily="50" charset="-128"/>
              </a:rPr>
              <a:t>ツリーの展開</a:t>
            </a:r>
          </a:p>
        </p:txBody>
      </p:sp>
      <p:sp>
        <p:nvSpPr>
          <p:cNvPr id="10" name="Text Box 44"/>
          <p:cNvSpPr txBox="1">
            <a:spLocks noChangeArrowheads="1"/>
          </p:cNvSpPr>
          <p:nvPr/>
        </p:nvSpPr>
        <p:spPr bwMode="auto">
          <a:xfrm>
            <a:off x="7392153" y="5620308"/>
            <a:ext cx="1224136" cy="669414"/>
          </a:xfrm>
          <a:prstGeom prst="rect">
            <a:avLst/>
          </a:prstGeom>
          <a:solidFill>
            <a:srgbClr val="EE5500"/>
          </a:solidFill>
          <a:ln>
            <a:noFill/>
            <a:headEnd/>
            <a:tailEnd/>
          </a:ln>
          <a:effectLst/>
        </p:spPr>
        <p:txBody>
          <a:bodyPr wrap="square" lIns="0" rIns="0" anchor="ctr">
            <a:spAutoFit/>
          </a:bodyPr>
          <a:lstStyle/>
          <a:p>
            <a:pPr algn="ctr" fontAlgn="auto">
              <a:spcBef>
                <a:spcPct val="50000"/>
              </a:spcBef>
              <a:spcAft>
                <a:spcPts val="0"/>
              </a:spcAft>
              <a:defRPr/>
            </a:pPr>
            <a:r>
              <a:rPr kumimoji="0" lang="ja-JP" altLang="en-US" sz="1500" kern="0" dirty="0">
                <a:solidFill>
                  <a:srgbClr val="FFFFFF"/>
                </a:solidFill>
                <a:latin typeface="メイリオ" pitchFamily="50" charset="-128"/>
                <a:ea typeface="メイリオ" pitchFamily="50" charset="-128"/>
                <a:cs typeface="メイリオ" pitchFamily="50" charset="-128"/>
              </a:rPr>
              <a:t>社員への</a:t>
            </a:r>
            <a:endParaRPr kumimoji="0" lang="en-US" altLang="ja-JP" sz="1500" kern="0" dirty="0">
              <a:solidFill>
                <a:srgbClr val="FFFFFF"/>
              </a:solidFill>
              <a:latin typeface="メイリオ" pitchFamily="50" charset="-128"/>
              <a:ea typeface="メイリオ" pitchFamily="50" charset="-128"/>
              <a:cs typeface="メイリオ" pitchFamily="50" charset="-128"/>
            </a:endParaRPr>
          </a:p>
          <a:p>
            <a:pPr algn="ctr" fontAlgn="auto">
              <a:spcBef>
                <a:spcPct val="50000"/>
              </a:spcBef>
              <a:spcAft>
                <a:spcPts val="0"/>
              </a:spcAft>
              <a:defRPr/>
            </a:pPr>
            <a:r>
              <a:rPr kumimoji="0" lang="ja-JP" altLang="en-US" sz="1500" kern="0" dirty="0">
                <a:solidFill>
                  <a:srgbClr val="FFFFFF"/>
                </a:solidFill>
                <a:latin typeface="メイリオ" pitchFamily="50" charset="-128"/>
                <a:ea typeface="メイリオ" pitchFamily="50" charset="-128"/>
                <a:cs typeface="メイリオ" pitchFamily="50" charset="-128"/>
              </a:rPr>
              <a:t>ドリルダウン</a:t>
            </a:r>
          </a:p>
        </p:txBody>
      </p:sp>
      <p:sp>
        <p:nvSpPr>
          <p:cNvPr id="11" name="Text Box 51"/>
          <p:cNvSpPr txBox="1">
            <a:spLocks noChangeArrowheads="1"/>
          </p:cNvSpPr>
          <p:nvPr/>
        </p:nvSpPr>
        <p:spPr bwMode="auto">
          <a:xfrm>
            <a:off x="215516" y="6021288"/>
            <a:ext cx="5628465" cy="246221"/>
          </a:xfrm>
          <a:prstGeom prst="rect">
            <a:avLst/>
          </a:prstGeom>
          <a:noFill/>
          <a:ln>
            <a:noFill/>
          </a:ln>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fontAlgn="auto" hangingPunct="1">
              <a:spcBef>
                <a:spcPts val="0"/>
              </a:spcBef>
              <a:spcAft>
                <a:spcPts val="0"/>
              </a:spcAft>
              <a:defRPr/>
            </a:pPr>
            <a:r>
              <a:rPr lang="en-US" altLang="ja-JP" sz="1000" kern="0" dirty="0">
                <a:latin typeface="メイリオ" pitchFamily="50" charset="-128"/>
                <a:ea typeface="メイリオ" pitchFamily="50" charset="-128"/>
                <a:cs typeface="メイリオ" pitchFamily="50" charset="-128"/>
              </a:rPr>
              <a:t>※</a:t>
            </a:r>
            <a:r>
              <a:rPr lang="ja-JP" altLang="en-US" sz="1000" kern="0" dirty="0">
                <a:latin typeface="メイリオ" pitchFamily="50" charset="-128"/>
                <a:ea typeface="メイリオ" pitchFamily="50" charset="-128"/>
                <a:cs typeface="メイリオ" pitchFamily="50" charset="-128"/>
              </a:rPr>
              <a:t>「人事」「給与」共通機能　人事</a:t>
            </a:r>
            <a:r>
              <a:rPr lang="en-US" altLang="ja-JP" sz="1000" kern="0" dirty="0">
                <a:latin typeface="メイリオ" pitchFamily="50" charset="-128"/>
                <a:ea typeface="メイリオ" pitchFamily="50" charset="-128"/>
                <a:cs typeface="メイリオ" pitchFamily="50" charset="-128"/>
              </a:rPr>
              <a:t>/</a:t>
            </a:r>
            <a:r>
              <a:rPr lang="ja-JP" altLang="en-US" sz="1000" kern="0" dirty="0">
                <a:latin typeface="メイリオ" pitchFamily="50" charset="-128"/>
                <a:ea typeface="メイリオ" pitchFamily="50" charset="-128"/>
                <a:cs typeface="メイリオ" pitchFamily="50" charset="-128"/>
              </a:rPr>
              <a:t>給与単独で利用の場合は扱えるデータに制限があります。</a:t>
            </a:r>
          </a:p>
        </p:txBody>
      </p:sp>
      <p:sp>
        <p:nvSpPr>
          <p:cNvPr id="12" name="Text Box 13"/>
          <p:cNvSpPr txBox="1">
            <a:spLocks noChangeArrowheads="1"/>
          </p:cNvSpPr>
          <p:nvPr/>
        </p:nvSpPr>
        <p:spPr bwMode="auto">
          <a:xfrm>
            <a:off x="379211" y="3535365"/>
            <a:ext cx="1072282" cy="1092607"/>
          </a:xfrm>
          <a:prstGeom prst="rect">
            <a:avLst/>
          </a:prstGeom>
          <a:noFill/>
          <a:ln w="9525">
            <a:noFill/>
            <a:miter lim="800000"/>
            <a:headEnd/>
            <a:tailEnd/>
          </a:ln>
        </p:spPr>
        <p:txBody>
          <a:bodyPr wrap="square">
            <a:spAutoFit/>
          </a:bodyPr>
          <a:lstStyle/>
          <a:p>
            <a:pPr algn="ct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性別</a:t>
            </a:r>
            <a:endParaRPr kumimoji="0" lang="en-US" altLang="ja-JP" sz="1300" kern="0" dirty="0">
              <a:latin typeface="メイリオ" pitchFamily="50" charset="-128"/>
              <a:ea typeface="メイリオ" pitchFamily="50" charset="-128"/>
              <a:cs typeface="メイリオ" pitchFamily="50" charset="-128"/>
            </a:endParaRPr>
          </a:p>
          <a:p>
            <a:pPr algn="ct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年齢</a:t>
            </a:r>
            <a:endParaRPr kumimoji="0" lang="en-US" altLang="ja-JP" sz="1300" kern="0" dirty="0">
              <a:latin typeface="メイリオ" pitchFamily="50" charset="-128"/>
              <a:ea typeface="メイリオ" pitchFamily="50" charset="-128"/>
              <a:cs typeface="メイリオ" pitchFamily="50" charset="-128"/>
            </a:endParaRPr>
          </a:p>
          <a:p>
            <a:pPr algn="ct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社員区分</a:t>
            </a:r>
            <a:endParaRPr kumimoji="0" lang="en-US" altLang="ja-JP" sz="1300" kern="0" dirty="0">
              <a:latin typeface="メイリオ" pitchFamily="50" charset="-128"/>
              <a:ea typeface="メイリオ" pitchFamily="50" charset="-128"/>
              <a:cs typeface="メイリオ" pitchFamily="50" charset="-128"/>
            </a:endParaRPr>
          </a:p>
          <a:p>
            <a:pPr algn="ct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所属部門</a:t>
            </a:r>
            <a:endParaRPr kumimoji="0" lang="en-US" altLang="ja-JP" sz="1300" kern="0" dirty="0">
              <a:latin typeface="メイリオ" pitchFamily="50" charset="-128"/>
              <a:ea typeface="メイリオ" pitchFamily="50" charset="-128"/>
              <a:cs typeface="メイリオ" pitchFamily="50" charset="-128"/>
            </a:endParaRPr>
          </a:p>
          <a:p>
            <a:pPr algn="ctr" fontAlgn="auto">
              <a:spcBef>
                <a:spcPts val="0"/>
              </a:spcBef>
              <a:spcAft>
                <a:spcPts val="0"/>
              </a:spcAft>
              <a:defRPr/>
            </a:pPr>
            <a:r>
              <a:rPr kumimoji="0" lang="en-US" altLang="ja-JP" sz="1300" kern="0" dirty="0">
                <a:latin typeface="メイリオ" pitchFamily="50" charset="-128"/>
                <a:ea typeface="メイリオ" pitchFamily="50" charset="-128"/>
                <a:cs typeface="メイリオ" pitchFamily="50" charset="-128"/>
              </a:rPr>
              <a:t>etc</a:t>
            </a:r>
          </a:p>
        </p:txBody>
      </p:sp>
      <p:sp>
        <p:nvSpPr>
          <p:cNvPr id="13" name="Text Box 14"/>
          <p:cNvSpPr txBox="1">
            <a:spLocks noChangeArrowheads="1"/>
          </p:cNvSpPr>
          <p:nvPr/>
        </p:nvSpPr>
        <p:spPr bwMode="auto">
          <a:xfrm>
            <a:off x="1601135" y="2431629"/>
            <a:ext cx="2838690" cy="492443"/>
          </a:xfrm>
          <a:prstGeom prst="rect">
            <a:avLst/>
          </a:prstGeom>
          <a:noFill/>
          <a:ln w="9525">
            <a:noFill/>
            <a:miter lim="800000"/>
            <a:headEnd/>
            <a:tailEnd/>
          </a:ln>
        </p:spPr>
        <p:txBody>
          <a:bodyPr wrap="square">
            <a:spAutoFit/>
          </a:bodyPr>
          <a:lstStyle/>
          <a:p>
            <a:pP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賃金項目、勤怠項目、</a:t>
            </a:r>
            <a:endParaRPr kumimoji="0" lang="en-US" altLang="ja-JP" sz="1300" kern="0" dirty="0">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ja-JP" altLang="en-US" sz="1300" kern="0" dirty="0">
                <a:latin typeface="メイリオ" pitchFamily="50" charset="-128"/>
                <a:ea typeface="メイリオ" pitchFamily="50" charset="-128"/>
                <a:cs typeface="メイリオ" pitchFamily="50" charset="-128"/>
              </a:rPr>
              <a:t>取得資格、保有スキル、</a:t>
            </a:r>
            <a:r>
              <a:rPr kumimoji="0" lang="en-US" altLang="ja-JP" sz="1300" kern="0" dirty="0">
                <a:latin typeface="メイリオ" pitchFamily="50" charset="-128"/>
                <a:ea typeface="メイリオ" pitchFamily="50" charset="-128"/>
                <a:cs typeface="メイリオ" pitchFamily="50" charset="-128"/>
              </a:rPr>
              <a:t>etc</a:t>
            </a:r>
          </a:p>
        </p:txBody>
      </p:sp>
      <p:cxnSp>
        <p:nvCxnSpPr>
          <p:cNvPr id="14" name="直線コネクタ 13"/>
          <p:cNvCxnSpPr/>
          <p:nvPr/>
        </p:nvCxnSpPr>
        <p:spPr>
          <a:xfrm>
            <a:off x="372005" y="2965302"/>
            <a:ext cx="5400000" cy="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15" name="直線コネクタ 14"/>
          <p:cNvCxnSpPr/>
          <p:nvPr/>
        </p:nvCxnSpPr>
        <p:spPr>
          <a:xfrm flipH="1" flipV="1">
            <a:off x="1581499" y="2101206"/>
            <a:ext cx="8384" cy="295200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sp>
        <p:nvSpPr>
          <p:cNvPr id="16" name="角丸四角形 15"/>
          <p:cNvSpPr/>
          <p:nvPr/>
        </p:nvSpPr>
        <p:spPr>
          <a:xfrm>
            <a:off x="437755" y="4581128"/>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統計</a:t>
            </a:r>
          </a:p>
        </p:txBody>
      </p:sp>
      <p:sp>
        <p:nvSpPr>
          <p:cNvPr id="17" name="角丸四角形 16"/>
          <p:cNvSpPr/>
          <p:nvPr/>
        </p:nvSpPr>
        <p:spPr>
          <a:xfrm>
            <a:off x="437755" y="4869160"/>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一覧</a:t>
            </a:r>
          </a:p>
        </p:txBody>
      </p:sp>
      <p:sp>
        <p:nvSpPr>
          <p:cNvPr id="18" name="角丸四角形 17"/>
          <p:cNvSpPr/>
          <p:nvPr/>
        </p:nvSpPr>
        <p:spPr>
          <a:xfrm>
            <a:off x="3899765" y="2317230"/>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属性別</a:t>
            </a:r>
          </a:p>
        </p:txBody>
      </p:sp>
      <p:sp>
        <p:nvSpPr>
          <p:cNvPr id="19" name="角丸四角形 18"/>
          <p:cNvSpPr/>
          <p:nvPr/>
        </p:nvSpPr>
        <p:spPr>
          <a:xfrm>
            <a:off x="3899765" y="2605262"/>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項目集計</a:t>
            </a:r>
          </a:p>
        </p:txBody>
      </p:sp>
      <p:sp>
        <p:nvSpPr>
          <p:cNvPr id="20" name="角丸四角形 19"/>
          <p:cNvSpPr/>
          <p:nvPr/>
        </p:nvSpPr>
        <p:spPr>
          <a:xfrm>
            <a:off x="4890625" y="2317230"/>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月別統計</a:t>
            </a:r>
          </a:p>
        </p:txBody>
      </p:sp>
      <p:sp>
        <p:nvSpPr>
          <p:cNvPr id="21" name="角丸四角形 20"/>
          <p:cNvSpPr/>
          <p:nvPr/>
        </p:nvSpPr>
        <p:spPr>
          <a:xfrm>
            <a:off x="4890625" y="2605262"/>
            <a:ext cx="936104" cy="216024"/>
          </a:xfrm>
          <a:prstGeom prst="roundRect">
            <a:avLst/>
          </a:prstGeom>
          <a:solidFill>
            <a:schemeClr val="bg1"/>
          </a:solidFill>
          <a:ln w="9525" cap="flat" cmpd="sng" algn="ctr">
            <a:solidFill>
              <a:srgbClr val="0065AE">
                <a:shade val="95000"/>
                <a:satMod val="105000"/>
              </a:srgbClr>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年度別統計</a:t>
            </a:r>
          </a:p>
        </p:txBody>
      </p:sp>
      <p:cxnSp>
        <p:nvCxnSpPr>
          <p:cNvPr id="22" name="直線コネクタ 21"/>
          <p:cNvCxnSpPr/>
          <p:nvPr/>
        </p:nvCxnSpPr>
        <p:spPr>
          <a:xfrm>
            <a:off x="1523501" y="3629199"/>
            <a:ext cx="4248000" cy="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3" name="直線コネクタ 22"/>
          <p:cNvCxnSpPr/>
          <p:nvPr/>
        </p:nvCxnSpPr>
        <p:spPr>
          <a:xfrm>
            <a:off x="1523501" y="4277271"/>
            <a:ext cx="4248000" cy="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4" name="直線コネクタ 23"/>
          <p:cNvCxnSpPr/>
          <p:nvPr/>
        </p:nvCxnSpPr>
        <p:spPr>
          <a:xfrm>
            <a:off x="1523501" y="4925343"/>
            <a:ext cx="4248000" cy="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5" name="直線コネクタ 24"/>
          <p:cNvCxnSpPr/>
          <p:nvPr/>
        </p:nvCxnSpPr>
        <p:spPr>
          <a:xfrm flipH="1" flipV="1">
            <a:off x="2603621" y="2893294"/>
            <a:ext cx="8384" cy="216000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6" name="直線コネクタ 25"/>
          <p:cNvCxnSpPr/>
          <p:nvPr/>
        </p:nvCxnSpPr>
        <p:spPr>
          <a:xfrm flipH="1" flipV="1">
            <a:off x="3611733" y="2893294"/>
            <a:ext cx="8384" cy="216000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7" name="直線コネクタ 26"/>
          <p:cNvCxnSpPr/>
          <p:nvPr/>
        </p:nvCxnSpPr>
        <p:spPr>
          <a:xfrm flipH="1" flipV="1">
            <a:off x="4619845" y="2893294"/>
            <a:ext cx="8384" cy="216000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cxnSp>
        <p:nvCxnSpPr>
          <p:cNvPr id="28" name="直線コネクタ 27"/>
          <p:cNvCxnSpPr/>
          <p:nvPr/>
        </p:nvCxnSpPr>
        <p:spPr>
          <a:xfrm flipH="1" flipV="1">
            <a:off x="5627957" y="2893550"/>
            <a:ext cx="8384" cy="2160000"/>
          </a:xfrm>
          <a:prstGeom prst="line">
            <a:avLst/>
          </a:prstGeom>
          <a:noFill/>
          <a:ln w="25400" cap="flat" cmpd="sng" algn="ctr">
            <a:solidFill>
              <a:srgbClr val="7F7F7F">
                <a:alpha val="55000"/>
              </a:srgbClr>
            </a:solidFill>
            <a:prstDash val="solid"/>
          </a:ln>
          <a:effectLst>
            <a:outerShdw blurRad="40000" dist="23000" dir="5400000" rotWithShape="0">
              <a:srgbClr val="000000">
                <a:alpha val="35000"/>
              </a:srgbClr>
            </a:outerShdw>
          </a:effectLst>
        </p:spPr>
      </p:cxnSp>
      <p:sp>
        <p:nvSpPr>
          <p:cNvPr id="29" name="Text Box 19"/>
          <p:cNvSpPr txBox="1">
            <a:spLocks noChangeArrowheads="1"/>
          </p:cNvSpPr>
          <p:nvPr/>
        </p:nvSpPr>
        <p:spPr bwMode="auto">
          <a:xfrm>
            <a:off x="2243581" y="3501008"/>
            <a:ext cx="828000" cy="828000"/>
          </a:xfrm>
          <a:prstGeom prst="rect">
            <a:avLst/>
          </a:prstGeom>
          <a:solidFill>
            <a:srgbClr val="EE5500"/>
          </a:solidFill>
          <a:ln>
            <a:noFill/>
            <a:headEnd/>
            <a:tailEnd/>
          </a:ln>
          <a:effectLst/>
        </p:spPr>
        <p:txBody>
          <a:bodyPr wrap="square" anchor="ctr">
            <a:normAutofit/>
          </a:bodyPr>
          <a:lstStyle/>
          <a:p>
            <a:pPr algn="ctr" fontAlgn="auto">
              <a:spcBef>
                <a:spcPts val="0"/>
              </a:spcBef>
              <a:spcAft>
                <a:spcPts val="0"/>
              </a:spcAft>
              <a:defRPr/>
            </a:pPr>
            <a:r>
              <a:rPr kumimoji="0" lang="ja-JP" altLang="en-US" sz="1600" kern="0" dirty="0">
                <a:solidFill>
                  <a:srgbClr val="FFFFFF"/>
                </a:solidFill>
                <a:latin typeface="メイリオ" pitchFamily="50" charset="-128"/>
                <a:ea typeface="メイリオ" pitchFamily="50" charset="-128"/>
                <a:cs typeface="メイリオ" pitchFamily="50" charset="-128"/>
              </a:rPr>
              <a:t>合計</a:t>
            </a:r>
          </a:p>
        </p:txBody>
      </p:sp>
      <p:sp>
        <p:nvSpPr>
          <p:cNvPr id="30" name="Text Box 20"/>
          <p:cNvSpPr txBox="1">
            <a:spLocks noChangeArrowheads="1"/>
          </p:cNvSpPr>
          <p:nvPr/>
        </p:nvSpPr>
        <p:spPr bwMode="auto">
          <a:xfrm>
            <a:off x="3359797" y="3501008"/>
            <a:ext cx="828000" cy="828000"/>
          </a:xfrm>
          <a:prstGeom prst="rect">
            <a:avLst/>
          </a:prstGeom>
          <a:solidFill>
            <a:srgbClr val="EE5500"/>
          </a:solidFill>
          <a:ln>
            <a:noFill/>
            <a:headEnd/>
            <a:tailEnd/>
          </a:ln>
          <a:effectLst/>
        </p:spPr>
        <p:txBody>
          <a:bodyPr wrap="square" anchor="ctr">
            <a:normAutofit/>
          </a:bodyPr>
          <a:lstStyle/>
          <a:p>
            <a:pPr algn="ctr" fontAlgn="auto">
              <a:spcBef>
                <a:spcPts val="0"/>
              </a:spcBef>
              <a:spcAft>
                <a:spcPts val="0"/>
              </a:spcAft>
              <a:defRPr/>
            </a:pPr>
            <a:r>
              <a:rPr kumimoji="0" lang="ja-JP" altLang="en-US" sz="1600" kern="0" dirty="0">
                <a:solidFill>
                  <a:srgbClr val="FFFFFF"/>
                </a:solidFill>
                <a:latin typeface="メイリオ" pitchFamily="50" charset="-128"/>
                <a:ea typeface="メイリオ" pitchFamily="50" charset="-128"/>
                <a:cs typeface="メイリオ" pitchFamily="50" charset="-128"/>
              </a:rPr>
              <a:t>平均</a:t>
            </a:r>
          </a:p>
        </p:txBody>
      </p:sp>
      <p:sp>
        <p:nvSpPr>
          <p:cNvPr id="31" name="Text Box 21"/>
          <p:cNvSpPr txBox="1">
            <a:spLocks noChangeArrowheads="1"/>
          </p:cNvSpPr>
          <p:nvPr/>
        </p:nvSpPr>
        <p:spPr bwMode="auto">
          <a:xfrm>
            <a:off x="4511925" y="3501008"/>
            <a:ext cx="828000" cy="828000"/>
          </a:xfrm>
          <a:prstGeom prst="rect">
            <a:avLst/>
          </a:prstGeom>
          <a:solidFill>
            <a:srgbClr val="EE5500"/>
          </a:solidFill>
          <a:ln>
            <a:noFill/>
            <a:headEnd/>
            <a:tailEnd/>
          </a:ln>
          <a:effectLst/>
        </p:spPr>
        <p:txBody>
          <a:bodyPr wrap="square" anchor="ctr">
            <a:normAutofit/>
          </a:bodyPr>
          <a:lstStyle/>
          <a:p>
            <a:pPr algn="ctr" fontAlgn="auto">
              <a:spcBef>
                <a:spcPts val="0"/>
              </a:spcBef>
              <a:spcAft>
                <a:spcPts val="0"/>
              </a:spcAft>
              <a:defRPr/>
            </a:pPr>
            <a:r>
              <a:rPr kumimoji="0" lang="ja-JP" altLang="en-US" sz="1600" kern="0" dirty="0">
                <a:solidFill>
                  <a:srgbClr val="FFFFFF"/>
                </a:solidFill>
                <a:latin typeface="メイリオ" pitchFamily="50" charset="-128"/>
                <a:ea typeface="メイリオ" pitchFamily="50" charset="-128"/>
                <a:cs typeface="メイリオ" pitchFamily="50" charset="-128"/>
              </a:rPr>
              <a:t>件数</a:t>
            </a:r>
          </a:p>
        </p:txBody>
      </p:sp>
      <p:sp>
        <p:nvSpPr>
          <p:cNvPr id="32" name="角丸四角形 31"/>
          <p:cNvSpPr/>
          <p:nvPr/>
        </p:nvSpPr>
        <p:spPr>
          <a:xfrm>
            <a:off x="227357" y="1988840"/>
            <a:ext cx="1332148" cy="688430"/>
          </a:xfrm>
          <a:prstGeom prst="roundRect">
            <a:avLst/>
          </a:prstGeom>
          <a:solidFill>
            <a:srgbClr val="54C2F0"/>
          </a:solidFill>
          <a:ln>
            <a:noFill/>
          </a:ln>
          <a:effectLst/>
        </p:spPr>
        <p:txBody>
          <a:bodyPr anchor="ctr"/>
          <a:lstStyle/>
          <a:p>
            <a:pPr algn="ctr" fontAlgn="auto">
              <a:spcBef>
                <a:spcPts val="0"/>
              </a:spcBef>
              <a:spcAft>
                <a:spcPts val="0"/>
              </a:spcAft>
              <a:defRPr/>
            </a:pPr>
            <a:r>
              <a:rPr lang="ja-JP" altLang="en-US" sz="2000" kern="0" dirty="0">
                <a:solidFill>
                  <a:srgbClr val="FFFFFF"/>
                </a:solidFill>
                <a:latin typeface="メイリオ" pitchFamily="50" charset="-128"/>
                <a:ea typeface="メイリオ" pitchFamily="50" charset="-128"/>
                <a:cs typeface="メイリオ" pitchFamily="50" charset="-128"/>
              </a:rPr>
              <a:t>統計資料</a:t>
            </a:r>
            <a:endParaRPr lang="en-US" altLang="ja-JP" sz="2000" kern="0" dirty="0">
              <a:solidFill>
                <a:srgbClr val="FFFFFF"/>
              </a:solidFill>
              <a:latin typeface="メイリオ" pitchFamily="50" charset="-128"/>
              <a:ea typeface="メイリオ" pitchFamily="50" charset="-128"/>
              <a:cs typeface="メイリオ" pitchFamily="50" charset="-128"/>
            </a:endParaRPr>
          </a:p>
          <a:p>
            <a:pPr algn="ctr" fontAlgn="auto">
              <a:spcBef>
                <a:spcPts val="0"/>
              </a:spcBef>
              <a:spcAft>
                <a:spcPts val="0"/>
              </a:spcAft>
              <a:defRPr/>
            </a:pPr>
            <a:r>
              <a:rPr lang="ja-JP" altLang="en-US" sz="2000" kern="0" dirty="0">
                <a:solidFill>
                  <a:srgbClr val="FFFFFF"/>
                </a:solidFill>
                <a:latin typeface="メイリオ" pitchFamily="50" charset="-128"/>
                <a:ea typeface="メイリオ" pitchFamily="50" charset="-128"/>
                <a:cs typeface="メイリオ" pitchFamily="50" charset="-128"/>
              </a:rPr>
              <a:t>管理</a:t>
            </a:r>
          </a:p>
        </p:txBody>
      </p:sp>
      <p:graphicFrame>
        <p:nvGraphicFramePr>
          <p:cNvPr id="33" name="表 32"/>
          <p:cNvGraphicFramePr>
            <a:graphicFrameLocks noGrp="1"/>
          </p:cNvGraphicFramePr>
          <p:nvPr>
            <p:extLst>
              <p:ext uri="{D42A27DB-BD31-4B8C-83A1-F6EECF244321}">
                <p14:modId xmlns:p14="http://schemas.microsoft.com/office/powerpoint/2010/main" val="994465530"/>
              </p:ext>
            </p:extLst>
          </p:nvPr>
        </p:nvGraphicFramePr>
        <p:xfrm>
          <a:off x="6348037" y="2918736"/>
          <a:ext cx="2304255" cy="1374360"/>
        </p:xfrm>
        <a:graphic>
          <a:graphicData uri="http://schemas.openxmlformats.org/drawingml/2006/table">
            <a:tbl>
              <a:tblPr firstRow="1" bandRow="1"/>
              <a:tblGrid>
                <a:gridCol w="460851">
                  <a:extLst>
                    <a:ext uri="{9D8B030D-6E8A-4147-A177-3AD203B41FA5}">
                      <a16:colId xmlns:a16="http://schemas.microsoft.com/office/drawing/2014/main" val="20000"/>
                    </a:ext>
                  </a:extLst>
                </a:gridCol>
                <a:gridCol w="460851">
                  <a:extLst>
                    <a:ext uri="{9D8B030D-6E8A-4147-A177-3AD203B41FA5}">
                      <a16:colId xmlns:a16="http://schemas.microsoft.com/office/drawing/2014/main" val="20001"/>
                    </a:ext>
                  </a:extLst>
                </a:gridCol>
                <a:gridCol w="460851">
                  <a:extLst>
                    <a:ext uri="{9D8B030D-6E8A-4147-A177-3AD203B41FA5}">
                      <a16:colId xmlns:a16="http://schemas.microsoft.com/office/drawing/2014/main" val="20002"/>
                    </a:ext>
                  </a:extLst>
                </a:gridCol>
                <a:gridCol w="460851">
                  <a:extLst>
                    <a:ext uri="{9D8B030D-6E8A-4147-A177-3AD203B41FA5}">
                      <a16:colId xmlns:a16="http://schemas.microsoft.com/office/drawing/2014/main" val="20003"/>
                    </a:ext>
                  </a:extLst>
                </a:gridCol>
                <a:gridCol w="460851">
                  <a:extLst>
                    <a:ext uri="{9D8B030D-6E8A-4147-A177-3AD203B41FA5}">
                      <a16:colId xmlns:a16="http://schemas.microsoft.com/office/drawing/2014/main" val="20004"/>
                    </a:ext>
                  </a:extLst>
                </a:gridCol>
              </a:tblGrid>
              <a:tr h="273630">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英語業務可能</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英語日常会話</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英語資料作成</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extLst>
                  <a:ext uri="{0D108BD9-81ED-4DB2-BD59-A6C34878D82A}">
                    <a16:rowId xmlns:a16="http://schemas.microsoft.com/office/drawing/2014/main" val="10000"/>
                  </a:ext>
                </a:extLst>
              </a:tr>
              <a:tr h="273630">
                <a:tc rowSpan="2">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東京本社</a:t>
                      </a: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男</a:t>
                      </a: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8</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15</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14</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273630">
                <a:tc vMerge="1">
                  <a:txBody>
                    <a:body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女</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6</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16</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12</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273630">
                <a:tc rowSpan="2">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大阪支社</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男</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4</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10</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8</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273630">
                <a:tc vMerge="1">
                  <a:txBody>
                    <a:body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b="0" dirty="0">
                          <a:latin typeface="メイリオ" pitchFamily="50" charset="-128"/>
                          <a:ea typeface="メイリオ" pitchFamily="50" charset="-128"/>
                          <a:cs typeface="メイリオ" pitchFamily="50" charset="-128"/>
                        </a:rPr>
                        <a:t>女</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5</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9</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b="0" dirty="0">
                          <a:latin typeface="メイリオ" pitchFamily="50" charset="-128"/>
                          <a:ea typeface="メイリオ" pitchFamily="50" charset="-128"/>
                          <a:cs typeface="メイリオ" pitchFamily="50" charset="-128"/>
                        </a:rPr>
                        <a:t>7</a:t>
                      </a:r>
                      <a:endParaRPr kumimoji="1" lang="ja-JP" altLang="en-US" sz="800" b="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bl>
          </a:graphicData>
        </a:graphic>
      </p:graphicFrame>
      <p:graphicFrame>
        <p:nvGraphicFramePr>
          <p:cNvPr id="34" name="表 33"/>
          <p:cNvGraphicFramePr>
            <a:graphicFrameLocks noGrp="1"/>
          </p:cNvGraphicFramePr>
          <p:nvPr>
            <p:extLst>
              <p:ext uri="{D42A27DB-BD31-4B8C-83A1-F6EECF244321}">
                <p14:modId xmlns:p14="http://schemas.microsoft.com/office/powerpoint/2010/main" val="3382418122"/>
              </p:ext>
            </p:extLst>
          </p:nvPr>
        </p:nvGraphicFramePr>
        <p:xfrm>
          <a:off x="7140125" y="3638816"/>
          <a:ext cx="1843404" cy="1374360"/>
        </p:xfrm>
        <a:graphic>
          <a:graphicData uri="http://schemas.openxmlformats.org/drawingml/2006/table">
            <a:tbl>
              <a:tblPr firstRow="1" bandRow="1"/>
              <a:tblGrid>
                <a:gridCol w="460851">
                  <a:extLst>
                    <a:ext uri="{9D8B030D-6E8A-4147-A177-3AD203B41FA5}">
                      <a16:colId xmlns:a16="http://schemas.microsoft.com/office/drawing/2014/main" val="20000"/>
                    </a:ext>
                  </a:extLst>
                </a:gridCol>
                <a:gridCol w="460851">
                  <a:extLst>
                    <a:ext uri="{9D8B030D-6E8A-4147-A177-3AD203B41FA5}">
                      <a16:colId xmlns:a16="http://schemas.microsoft.com/office/drawing/2014/main" val="20001"/>
                    </a:ext>
                  </a:extLst>
                </a:gridCol>
                <a:gridCol w="460851">
                  <a:extLst>
                    <a:ext uri="{9D8B030D-6E8A-4147-A177-3AD203B41FA5}">
                      <a16:colId xmlns:a16="http://schemas.microsoft.com/office/drawing/2014/main" val="20002"/>
                    </a:ext>
                  </a:extLst>
                </a:gridCol>
                <a:gridCol w="460851">
                  <a:extLst>
                    <a:ext uri="{9D8B030D-6E8A-4147-A177-3AD203B41FA5}">
                      <a16:colId xmlns:a16="http://schemas.microsoft.com/office/drawing/2014/main" val="20003"/>
                    </a:ext>
                  </a:extLst>
                </a:gridCol>
              </a:tblGrid>
              <a:tr h="273630">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人数</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tc>
                  <a:txBody>
                    <a:bodyPr/>
                    <a:lstStyle>
                      <a:defPPr>
                        <a:defRPr lang="ja-JP"/>
                      </a:defPPr>
                      <a:lvl1pPr marL="0" algn="l" defTabSz="914400" rtl="0" eaLnBrk="1" latinLnBrk="0" hangingPunct="1">
                        <a:defRPr kumimoji="1" sz="1800" b="1" kern="1200">
                          <a:solidFill>
                            <a:schemeClr val="lt1"/>
                          </a:solidFill>
                          <a:latin typeface="Tahoma"/>
                          <a:ea typeface="HGP創英角ｺﾞｼｯｸUB"/>
                        </a:defRPr>
                      </a:lvl1pPr>
                      <a:lvl2pPr marL="457200" algn="l" defTabSz="914400" rtl="0" eaLnBrk="1" latinLnBrk="0" hangingPunct="1">
                        <a:defRPr kumimoji="1" sz="1800" b="1" kern="1200">
                          <a:solidFill>
                            <a:schemeClr val="lt1"/>
                          </a:solidFill>
                          <a:latin typeface="Tahoma"/>
                          <a:ea typeface="HGP創英角ｺﾞｼｯｸUB"/>
                        </a:defRPr>
                      </a:lvl2pPr>
                      <a:lvl3pPr marL="914400" algn="l" defTabSz="914400" rtl="0" eaLnBrk="1" latinLnBrk="0" hangingPunct="1">
                        <a:defRPr kumimoji="1" sz="1800" b="1" kern="1200">
                          <a:solidFill>
                            <a:schemeClr val="lt1"/>
                          </a:solidFill>
                          <a:latin typeface="Tahoma"/>
                          <a:ea typeface="HGP創英角ｺﾞｼｯｸUB"/>
                        </a:defRPr>
                      </a:lvl3pPr>
                      <a:lvl4pPr marL="1371600" algn="l" defTabSz="914400" rtl="0" eaLnBrk="1" latinLnBrk="0" hangingPunct="1">
                        <a:defRPr kumimoji="1" sz="1800" b="1" kern="1200">
                          <a:solidFill>
                            <a:schemeClr val="lt1"/>
                          </a:solidFill>
                          <a:latin typeface="Tahoma"/>
                          <a:ea typeface="HGP創英角ｺﾞｼｯｸUB"/>
                        </a:defRPr>
                      </a:lvl4pPr>
                      <a:lvl5pPr marL="1828800" algn="l" defTabSz="914400" rtl="0" eaLnBrk="1" latinLnBrk="0" hangingPunct="1">
                        <a:defRPr kumimoji="1" sz="1800" b="1" kern="1200">
                          <a:solidFill>
                            <a:schemeClr val="lt1"/>
                          </a:solidFill>
                          <a:latin typeface="Tahoma"/>
                          <a:ea typeface="HGP創英角ｺﾞｼｯｸUB"/>
                        </a:defRPr>
                      </a:lvl5pPr>
                      <a:lvl6pPr marL="2286000" algn="l" defTabSz="914400" rtl="0" eaLnBrk="1" latinLnBrk="0" hangingPunct="1">
                        <a:defRPr kumimoji="1" sz="1800" b="1" kern="1200">
                          <a:solidFill>
                            <a:schemeClr val="lt1"/>
                          </a:solidFill>
                          <a:latin typeface="Tahoma"/>
                          <a:ea typeface="HGP創英角ｺﾞｼｯｸUB"/>
                        </a:defRPr>
                      </a:lvl6pPr>
                      <a:lvl7pPr marL="2743200" algn="l" defTabSz="914400" rtl="0" eaLnBrk="1" latinLnBrk="0" hangingPunct="1">
                        <a:defRPr kumimoji="1" sz="1800" b="1" kern="1200">
                          <a:solidFill>
                            <a:schemeClr val="lt1"/>
                          </a:solidFill>
                          <a:latin typeface="Tahoma"/>
                          <a:ea typeface="HGP創英角ｺﾞｼｯｸUB"/>
                        </a:defRPr>
                      </a:lvl7pPr>
                      <a:lvl8pPr marL="3200400" algn="l" defTabSz="914400" rtl="0" eaLnBrk="1" latinLnBrk="0" hangingPunct="1">
                        <a:defRPr kumimoji="1" sz="1800" b="1" kern="1200">
                          <a:solidFill>
                            <a:schemeClr val="lt1"/>
                          </a:solidFill>
                          <a:latin typeface="Tahoma"/>
                          <a:ea typeface="HGP創英角ｺﾞｼｯｸUB"/>
                        </a:defRPr>
                      </a:lvl8pPr>
                      <a:lvl9pPr marL="3657600" algn="l" defTabSz="914400" rtl="0" eaLnBrk="1" latinLnBrk="0" hangingPunct="1">
                        <a:defRPr kumimoji="1" sz="1800" b="1" kern="1200">
                          <a:solidFill>
                            <a:schemeClr val="lt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基本給</a:t>
                      </a:r>
                      <a:endParaRPr kumimoji="1" lang="en-US" altLang="ja-JP" sz="800" dirty="0">
                        <a:latin typeface="メイリオ" pitchFamily="50" charset="-128"/>
                        <a:ea typeface="メイリオ" pitchFamily="50" charset="-128"/>
                        <a:cs typeface="メイリオ" pitchFamily="50" charset="-128"/>
                      </a:endParaRPr>
                    </a:p>
                    <a:p>
                      <a:pPr algn="ctr"/>
                      <a:r>
                        <a:rPr kumimoji="1" lang="ja-JP" altLang="en-US" sz="800" dirty="0">
                          <a:latin typeface="メイリオ" pitchFamily="50" charset="-128"/>
                          <a:ea typeface="メイリオ" pitchFamily="50" charset="-128"/>
                          <a:cs typeface="メイリオ" pitchFamily="50" charset="-128"/>
                        </a:rPr>
                        <a:t>平均</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7A233"/>
                    </a:solidFill>
                  </a:tcPr>
                </a:tc>
                <a:extLst>
                  <a:ext uri="{0D108BD9-81ED-4DB2-BD59-A6C34878D82A}">
                    <a16:rowId xmlns:a16="http://schemas.microsoft.com/office/drawing/2014/main" val="10000"/>
                  </a:ext>
                </a:extLst>
              </a:tr>
              <a:tr h="273630">
                <a:tc rowSpan="2">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東京本社</a:t>
                      </a: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一般職</a:t>
                      </a: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240</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283,430</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273630">
                <a:tc vMerge="1">
                  <a:txBody>
                    <a:body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管理職</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35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431,235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273630">
                <a:tc rowSpan="2">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大阪支社</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一般職</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105</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280,110</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273630">
                <a:tc vMerge="1">
                  <a:txBody>
                    <a:bodyPr/>
                    <a:lstStyle/>
                    <a:p>
                      <a:pPr algn="ctr"/>
                      <a:endParaRPr kumimoji="1" lang="ja-JP" altLang="en-US" sz="800" dirty="0">
                        <a:latin typeface="メイリオ" pitchFamily="50" charset="-128"/>
                        <a:ea typeface="メイリオ" pitchFamily="50" charset="-128"/>
                        <a:cs typeface="メイリオ" pitchFamily="50" charset="-128"/>
                      </a:endParaRPr>
                    </a:p>
                  </a:txBody>
                  <a:tcPr marL="0" marR="0" marT="36000" marB="0" anchor="ct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ja-JP" altLang="en-US" sz="800" dirty="0">
                          <a:latin typeface="メイリオ" pitchFamily="50" charset="-128"/>
                          <a:ea typeface="メイリオ" pitchFamily="50" charset="-128"/>
                          <a:cs typeface="メイリオ" pitchFamily="50" charset="-128"/>
                        </a:rPr>
                        <a:t>管理職</a:t>
                      </a: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12</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defPPr>
                        <a:defRPr lang="ja-JP"/>
                      </a:defPPr>
                      <a:lvl1pPr marL="0" algn="l" defTabSz="914400" rtl="0" eaLnBrk="1" latinLnBrk="0" hangingPunct="1">
                        <a:defRPr kumimoji="1" sz="1800" kern="1200">
                          <a:solidFill>
                            <a:schemeClr val="dk1"/>
                          </a:solidFill>
                          <a:latin typeface="Tahoma"/>
                          <a:ea typeface="HGP創英角ｺﾞｼｯｸUB"/>
                        </a:defRPr>
                      </a:lvl1pPr>
                      <a:lvl2pPr marL="457200" algn="l" defTabSz="914400" rtl="0" eaLnBrk="1" latinLnBrk="0" hangingPunct="1">
                        <a:defRPr kumimoji="1" sz="1800" kern="1200">
                          <a:solidFill>
                            <a:schemeClr val="dk1"/>
                          </a:solidFill>
                          <a:latin typeface="Tahoma"/>
                          <a:ea typeface="HGP創英角ｺﾞｼｯｸUB"/>
                        </a:defRPr>
                      </a:lvl2pPr>
                      <a:lvl3pPr marL="914400" algn="l" defTabSz="914400" rtl="0" eaLnBrk="1" latinLnBrk="0" hangingPunct="1">
                        <a:defRPr kumimoji="1" sz="1800" kern="1200">
                          <a:solidFill>
                            <a:schemeClr val="dk1"/>
                          </a:solidFill>
                          <a:latin typeface="Tahoma"/>
                          <a:ea typeface="HGP創英角ｺﾞｼｯｸUB"/>
                        </a:defRPr>
                      </a:lvl3pPr>
                      <a:lvl4pPr marL="1371600" algn="l" defTabSz="914400" rtl="0" eaLnBrk="1" latinLnBrk="0" hangingPunct="1">
                        <a:defRPr kumimoji="1" sz="1800" kern="1200">
                          <a:solidFill>
                            <a:schemeClr val="dk1"/>
                          </a:solidFill>
                          <a:latin typeface="Tahoma"/>
                          <a:ea typeface="HGP創英角ｺﾞｼｯｸUB"/>
                        </a:defRPr>
                      </a:lvl4pPr>
                      <a:lvl5pPr marL="1828800" algn="l" defTabSz="914400" rtl="0" eaLnBrk="1" latinLnBrk="0" hangingPunct="1">
                        <a:defRPr kumimoji="1" sz="1800" kern="1200">
                          <a:solidFill>
                            <a:schemeClr val="dk1"/>
                          </a:solidFill>
                          <a:latin typeface="Tahoma"/>
                          <a:ea typeface="HGP創英角ｺﾞｼｯｸUB"/>
                        </a:defRPr>
                      </a:lvl5pPr>
                      <a:lvl6pPr marL="2286000" algn="l" defTabSz="914400" rtl="0" eaLnBrk="1" latinLnBrk="0" hangingPunct="1">
                        <a:defRPr kumimoji="1" sz="1800" kern="1200">
                          <a:solidFill>
                            <a:schemeClr val="dk1"/>
                          </a:solidFill>
                          <a:latin typeface="Tahoma"/>
                          <a:ea typeface="HGP創英角ｺﾞｼｯｸUB"/>
                        </a:defRPr>
                      </a:lvl6pPr>
                      <a:lvl7pPr marL="2743200" algn="l" defTabSz="914400" rtl="0" eaLnBrk="1" latinLnBrk="0" hangingPunct="1">
                        <a:defRPr kumimoji="1" sz="1800" kern="1200">
                          <a:solidFill>
                            <a:schemeClr val="dk1"/>
                          </a:solidFill>
                          <a:latin typeface="Tahoma"/>
                          <a:ea typeface="HGP創英角ｺﾞｼｯｸUB"/>
                        </a:defRPr>
                      </a:lvl7pPr>
                      <a:lvl8pPr marL="3200400" algn="l" defTabSz="914400" rtl="0" eaLnBrk="1" latinLnBrk="0" hangingPunct="1">
                        <a:defRPr kumimoji="1" sz="1800" kern="1200">
                          <a:solidFill>
                            <a:schemeClr val="dk1"/>
                          </a:solidFill>
                          <a:latin typeface="Tahoma"/>
                          <a:ea typeface="HGP創英角ｺﾞｼｯｸUB"/>
                        </a:defRPr>
                      </a:lvl8pPr>
                      <a:lvl9pPr marL="3657600" algn="l" defTabSz="914400" rtl="0" eaLnBrk="1" latinLnBrk="0" hangingPunct="1">
                        <a:defRPr kumimoji="1" sz="1800" kern="1200">
                          <a:solidFill>
                            <a:schemeClr val="dk1"/>
                          </a:solidFill>
                          <a:latin typeface="Tahoma"/>
                          <a:ea typeface="HGP創英角ｺﾞｼｯｸUB"/>
                        </a:defRPr>
                      </a:lvl9pPr>
                    </a:lstStyle>
                    <a:p>
                      <a:pPr algn="ctr"/>
                      <a:r>
                        <a:rPr kumimoji="1" lang="en-US" altLang="ja-JP" sz="800" dirty="0">
                          <a:latin typeface="メイリオ" pitchFamily="50" charset="-128"/>
                          <a:ea typeface="メイリオ" pitchFamily="50" charset="-128"/>
                          <a:cs typeface="メイリオ" pitchFamily="50" charset="-128"/>
                        </a:rPr>
                        <a:t>409,237</a:t>
                      </a:r>
                      <a:endParaRPr kumimoji="1" lang="ja-JP" altLang="en-US" sz="800" dirty="0">
                        <a:latin typeface="メイリオ" pitchFamily="50" charset="-128"/>
                        <a:ea typeface="メイリオ" pitchFamily="50" charset="-128"/>
                        <a:cs typeface="メイリオ" pitchFamily="50" charset="-128"/>
                      </a:endParaRPr>
                    </a:p>
                  </a:txBody>
                  <a:tcPr marL="0" marR="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bl>
          </a:graphicData>
        </a:graphic>
      </p:graphicFrame>
      <p:sp>
        <p:nvSpPr>
          <p:cNvPr id="35" name="正方形/長方形 34"/>
          <p:cNvSpPr/>
          <p:nvPr/>
        </p:nvSpPr>
        <p:spPr>
          <a:xfrm>
            <a:off x="227357" y="5157192"/>
            <a:ext cx="5544616" cy="821379"/>
          </a:xfrm>
          <a:prstGeom prst="rect">
            <a:avLst/>
          </a:prstGeom>
        </p:spPr>
        <p:txBody>
          <a:bodyPr wrap="square" anchor="ctr">
            <a:spAutoFit/>
          </a:bodyPr>
          <a:lstStyle/>
          <a:p>
            <a:pPr marL="0" marR="0" lvl="0" indent="0" defTabSz="914400" eaLnBrk="1" fontAlgn="auto" latinLnBrk="0" hangingPunct="1">
              <a:lnSpc>
                <a:spcPts val="900"/>
              </a:lnSpc>
              <a:spcBef>
                <a:spcPct val="50000"/>
              </a:spcBef>
              <a:spcAft>
                <a:spcPts val="0"/>
              </a:spcAft>
              <a:buClrTx/>
              <a:buSzTx/>
              <a:buFontTx/>
              <a:buNone/>
              <a:tabLst/>
              <a:defRPr/>
            </a:pPr>
            <a:r>
              <a:rPr kumimoji="0" lang="en-US" altLang="ja-JP"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a:t>
            </a:r>
            <a:r>
              <a:rPr kumimoji="0" lang="ja-JP" altLang="en-US"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出力例</a:t>
            </a:r>
            <a:r>
              <a:rPr kumimoji="0" lang="en-US" altLang="ja-JP"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a:t>
            </a:r>
          </a:p>
          <a:p>
            <a:pPr marL="0" marR="0" lvl="0" indent="0" defTabSz="914400" eaLnBrk="1" fontAlgn="auto" latinLnBrk="0" hangingPunct="1">
              <a:lnSpc>
                <a:spcPts val="900"/>
              </a:lnSpc>
              <a:spcBef>
                <a:spcPct val="50000"/>
              </a:spcBef>
              <a:spcAft>
                <a:spcPts val="0"/>
              </a:spcAft>
              <a:buClrTx/>
              <a:buSzTx/>
              <a:buFontTx/>
              <a:buNone/>
              <a:tabLst/>
              <a:defRPr/>
            </a:pPr>
            <a:r>
              <a:rPr kumimoji="0" lang="ja-JP" altLang="en-US"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・年度別人員推移　・所属別人員統計　・所属別考課分布表　・人員構成ピラミッド</a:t>
            </a:r>
            <a:endParaRPr kumimoji="0" lang="en-US" altLang="ja-JP"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ts val="900"/>
              </a:lnSpc>
              <a:spcBef>
                <a:spcPct val="50000"/>
              </a:spcBef>
              <a:spcAft>
                <a:spcPts val="0"/>
              </a:spcAft>
              <a:buClrTx/>
              <a:buSzTx/>
              <a:buFontTx/>
              <a:buNone/>
              <a:tabLst/>
              <a:defRPr/>
            </a:pPr>
            <a:r>
              <a:rPr kumimoji="0" lang="ja-JP" altLang="en-US"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・スキルマップ　・所属別年代別人員構成　・支給金額月別集計</a:t>
            </a:r>
            <a:endParaRPr kumimoji="0" lang="en-US" altLang="ja-JP"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ts val="900"/>
              </a:lnSpc>
              <a:spcBef>
                <a:spcPct val="50000"/>
              </a:spcBef>
              <a:spcAft>
                <a:spcPts val="0"/>
              </a:spcAft>
              <a:buClrTx/>
              <a:buSzTx/>
              <a:buFontTx/>
              <a:buNone/>
              <a:tabLst/>
              <a:defRPr/>
            </a:pPr>
            <a:r>
              <a:rPr kumimoji="0" lang="ja-JP" altLang="en-US"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・男女別等級別平均賃金　</a:t>
            </a:r>
            <a:r>
              <a:rPr kumimoji="0" lang="en-US" altLang="ja-JP"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etc</a:t>
            </a:r>
            <a:endParaRPr kumimoji="0" lang="ja-JP" altLang="en-US" sz="11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endParaRPr>
          </a:p>
        </p:txBody>
      </p:sp>
      <p:sp>
        <p:nvSpPr>
          <p:cNvPr id="36" name="Text Box 13"/>
          <p:cNvSpPr txBox="1">
            <a:spLocks noChangeArrowheads="1"/>
          </p:cNvSpPr>
          <p:nvPr/>
        </p:nvSpPr>
        <p:spPr bwMode="auto">
          <a:xfrm>
            <a:off x="371373" y="2988241"/>
            <a:ext cx="1152128" cy="584775"/>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集計キー項目</a:t>
            </a:r>
            <a:endParaRPr kumimoji="0" lang="en-US" altLang="ja-JP" sz="1600" b="1" i="0" u="none" strike="noStrike" kern="0" cap="none" spc="0" normalizeH="0" baseline="0" noProof="0" dirty="0">
              <a:ln>
                <a:noFill/>
              </a:ln>
              <a:effectLst/>
              <a:uLnTx/>
              <a:uFillTx/>
              <a:latin typeface="メイリオ" pitchFamily="50" charset="-128"/>
              <a:ea typeface="メイリオ" pitchFamily="50" charset="-128"/>
              <a:cs typeface="メイリオ" pitchFamily="50" charset="-128"/>
            </a:endParaRPr>
          </a:p>
        </p:txBody>
      </p:sp>
      <p:sp>
        <p:nvSpPr>
          <p:cNvPr id="37" name="Text Box 13"/>
          <p:cNvSpPr txBox="1">
            <a:spLocks noChangeArrowheads="1"/>
          </p:cNvSpPr>
          <p:nvPr/>
        </p:nvSpPr>
        <p:spPr bwMode="auto">
          <a:xfrm>
            <a:off x="1595509" y="2024844"/>
            <a:ext cx="1692188" cy="338554"/>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集計対象項目</a:t>
            </a:r>
            <a:endParaRPr kumimoji="0" lang="en-US" altLang="ja-JP" sz="1600" b="1" i="0" u="none" strike="noStrike" kern="0" cap="none" spc="0" normalizeH="0" baseline="0" noProof="0" dirty="0">
              <a:ln>
                <a:noFill/>
              </a:ln>
              <a:effectLst/>
              <a:uLnTx/>
              <a:uFillTx/>
              <a:latin typeface="メイリオ" pitchFamily="50" charset="-128"/>
              <a:ea typeface="メイリオ" pitchFamily="50" charset="-128"/>
              <a:cs typeface="メイリオ" pitchFamily="50" charset="-128"/>
            </a:endParaRPr>
          </a:p>
        </p:txBody>
      </p:sp>
      <p:sp>
        <p:nvSpPr>
          <p:cNvPr id="38" name="正方形/長方形 37"/>
          <p:cNvSpPr/>
          <p:nvPr/>
        </p:nvSpPr>
        <p:spPr>
          <a:xfrm>
            <a:off x="5987997" y="2168860"/>
            <a:ext cx="1224136" cy="180000"/>
          </a:xfrm>
          <a:prstGeom prst="rect">
            <a:avLst/>
          </a:prstGeom>
          <a:solidFill>
            <a:schemeClr val="bg1"/>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wrap="square" lIns="0" tIns="0" rIns="0" bIns="0" anchor="b">
            <a:normAutofit/>
          </a:bodyPr>
          <a:lstStyle/>
          <a:p>
            <a:pPr marL="0" marR="0" lvl="0" indent="0" algn="ctr" defTabSz="914400" eaLnBrk="1" fontAlgn="auto" latinLnBrk="0" hangingPunct="1">
              <a:lnSpc>
                <a:spcPts val="900"/>
              </a:lnSpc>
              <a:spcBef>
                <a:spcPct val="5000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年度別人員推移</a:t>
            </a:r>
          </a:p>
        </p:txBody>
      </p:sp>
      <p:sp>
        <p:nvSpPr>
          <p:cNvPr id="39" name="正方形/長方形 38"/>
          <p:cNvSpPr/>
          <p:nvPr/>
        </p:nvSpPr>
        <p:spPr>
          <a:xfrm>
            <a:off x="6276029" y="2894065"/>
            <a:ext cx="1224136" cy="180000"/>
          </a:xfrm>
          <a:prstGeom prst="rect">
            <a:avLst/>
          </a:prstGeom>
          <a:solidFill>
            <a:schemeClr val="bg1"/>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wrap="square" lIns="0" tIns="0" rIns="0" bIns="0" anchor="b">
            <a:normAutofit/>
          </a:bodyPr>
          <a:lstStyle/>
          <a:p>
            <a:pPr marL="0" marR="0" lvl="0" indent="0" algn="ctr" defTabSz="914400" eaLnBrk="1" fontAlgn="auto" latinLnBrk="0" hangingPunct="1">
              <a:lnSpc>
                <a:spcPts val="900"/>
              </a:lnSpc>
              <a:spcBef>
                <a:spcPct val="5000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スキルマップ</a:t>
            </a:r>
          </a:p>
        </p:txBody>
      </p:sp>
      <p:sp>
        <p:nvSpPr>
          <p:cNvPr id="40" name="正方形/長方形 39"/>
          <p:cNvSpPr/>
          <p:nvPr/>
        </p:nvSpPr>
        <p:spPr>
          <a:xfrm>
            <a:off x="7068117" y="3612802"/>
            <a:ext cx="1224136" cy="180000"/>
          </a:xfrm>
          <a:prstGeom prst="rect">
            <a:avLst/>
          </a:prstGeom>
          <a:solidFill>
            <a:schemeClr val="bg1"/>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p:spPr>
        <p:txBody>
          <a:bodyPr wrap="square" lIns="0" tIns="0" rIns="0" bIns="0" anchor="b">
            <a:normAutofit/>
          </a:bodyPr>
          <a:lstStyle/>
          <a:p>
            <a:pPr marL="0" marR="0" lvl="0" indent="0" algn="ctr" defTabSz="914400" eaLnBrk="1" fontAlgn="auto" latinLnBrk="0" hangingPunct="1">
              <a:lnSpc>
                <a:spcPts val="900"/>
              </a:lnSpc>
              <a:spcBef>
                <a:spcPct val="5000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平均賃金</a:t>
            </a:r>
          </a:p>
        </p:txBody>
      </p:sp>
      <p:sp>
        <p:nvSpPr>
          <p:cNvPr id="41" name="右矢印 40"/>
          <p:cNvSpPr/>
          <p:nvPr/>
        </p:nvSpPr>
        <p:spPr>
          <a:xfrm rot="5400000">
            <a:off x="7086099" y="5139210"/>
            <a:ext cx="468052" cy="432008"/>
          </a:xfrm>
          <a:prstGeom prst="rightArrow">
            <a:avLst/>
          </a:prstGeom>
          <a:solidFill>
            <a:srgbClr val="54C2F0"/>
          </a:solidFill>
          <a:ln w="25400" cap="flat" cmpd="sng" algn="ctr">
            <a:solidFill>
              <a:srgbClr val="54C2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Tree>
    <p:extLst>
      <p:ext uri="{BB962C8B-B14F-4D97-AF65-F5344CB8AC3E}">
        <p14:creationId xmlns:p14="http://schemas.microsoft.com/office/powerpoint/2010/main" val="2784384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p:cNvPicPr>
            <a:picLocks noChangeAspect="1"/>
          </p:cNvPicPr>
          <p:nvPr/>
        </p:nvPicPr>
        <p:blipFill>
          <a:blip r:embed="rId3"/>
          <a:stretch>
            <a:fillRect/>
          </a:stretch>
        </p:blipFill>
        <p:spPr>
          <a:xfrm>
            <a:off x="6809381" y="3735606"/>
            <a:ext cx="1962440" cy="1095996"/>
          </a:xfrm>
          <a:prstGeom prst="rect">
            <a:avLst/>
          </a:prstGeom>
        </p:spPr>
      </p:pic>
      <p:pic>
        <p:nvPicPr>
          <p:cNvPr id="23" name="図 22"/>
          <p:cNvPicPr>
            <a:picLocks noChangeAspect="1"/>
          </p:cNvPicPr>
          <p:nvPr/>
        </p:nvPicPr>
        <p:blipFill>
          <a:blip r:embed="rId4"/>
          <a:stretch>
            <a:fillRect/>
          </a:stretch>
        </p:blipFill>
        <p:spPr>
          <a:xfrm>
            <a:off x="6804226" y="2324535"/>
            <a:ext cx="1902203" cy="1062355"/>
          </a:xfrm>
          <a:prstGeom prst="rect">
            <a:avLst/>
          </a:prstGeom>
        </p:spPr>
      </p:pic>
      <p:pic>
        <p:nvPicPr>
          <p:cNvPr id="22" name="図 21"/>
          <p:cNvPicPr>
            <a:picLocks noChangeAspect="1"/>
          </p:cNvPicPr>
          <p:nvPr/>
        </p:nvPicPr>
        <p:blipFill>
          <a:blip r:embed="rId5"/>
          <a:stretch>
            <a:fillRect/>
          </a:stretch>
        </p:blipFill>
        <p:spPr>
          <a:xfrm>
            <a:off x="6822367" y="5140640"/>
            <a:ext cx="1961630" cy="1095543"/>
          </a:xfrm>
          <a:prstGeom prst="rect">
            <a:avLst/>
          </a:prstGeom>
        </p:spPr>
      </p:pic>
      <p:pic>
        <p:nvPicPr>
          <p:cNvPr id="13" name="図 12"/>
          <p:cNvPicPr>
            <a:picLocks noChangeAspect="1"/>
          </p:cNvPicPr>
          <p:nvPr/>
        </p:nvPicPr>
        <p:blipFill>
          <a:blip r:embed="rId6"/>
          <a:stretch>
            <a:fillRect/>
          </a:stretch>
        </p:blipFill>
        <p:spPr>
          <a:xfrm>
            <a:off x="538613" y="2703652"/>
            <a:ext cx="5089291" cy="2895304"/>
          </a:xfrm>
          <a:prstGeom prst="rect">
            <a:avLst/>
          </a:prstGeom>
        </p:spPr>
      </p:pic>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  SuperStream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4" name="テキスト プレースホルダー 3"/>
          <p:cNvSpPr>
            <a:spLocks noGrp="1"/>
          </p:cNvSpPr>
          <p:nvPr>
            <p:ph type="body" sz="quarter" idx="15"/>
          </p:nvPr>
        </p:nvSpPr>
        <p:spPr/>
        <p:txBody>
          <a:bodyPr/>
          <a:lstStyle/>
          <a:p>
            <a:r>
              <a:rPr lang="ja-JP" altLang="en-US" dirty="0"/>
              <a:t>給与データの分析・可視化機能</a:t>
            </a:r>
            <a:endParaRPr kumimoji="1" lang="ja-JP" altLang="en-US" dirty="0"/>
          </a:p>
        </p:txBody>
      </p:sp>
      <p:sp>
        <p:nvSpPr>
          <p:cNvPr id="5" name="テキスト プレースホルダー 4"/>
          <p:cNvSpPr>
            <a:spLocks noGrp="1"/>
          </p:cNvSpPr>
          <p:nvPr>
            <p:ph type="body" sz="quarter" idx="16"/>
          </p:nvPr>
        </p:nvSpPr>
        <p:spPr/>
        <p:txBody>
          <a:bodyPr/>
          <a:lstStyle/>
          <a:p>
            <a:r>
              <a:rPr lang="en-US" altLang="ja-JP" dirty="0" err="1"/>
              <a:t>ReportPlus</a:t>
            </a:r>
            <a:endParaRPr lang="ja-JP" altLang="en-US" dirty="0"/>
          </a:p>
          <a:p>
            <a:endParaRPr kumimoji="1" lang="ja-JP" altLang="en-US" dirty="0"/>
          </a:p>
        </p:txBody>
      </p:sp>
      <p:sp>
        <p:nvSpPr>
          <p:cNvPr id="6" name="テキスト プレースホルダー 5"/>
          <p:cNvSpPr>
            <a:spLocks noGrp="1"/>
          </p:cNvSpPr>
          <p:nvPr>
            <p:ph type="body" sz="quarter" idx="17"/>
          </p:nvPr>
        </p:nvSpPr>
        <p:spPr/>
        <p:txBody>
          <a:bodyPr/>
          <a:lstStyle/>
          <a:p>
            <a:r>
              <a:rPr lang="ja-JP" altLang="en-US" dirty="0"/>
              <a:t>様々なデータを表現力豊かに視覚化する</a:t>
            </a:r>
            <a:r>
              <a:rPr lang="en-US" altLang="ja-JP" dirty="0"/>
              <a:t>BI</a:t>
            </a:r>
            <a:r>
              <a:rPr lang="ja-JP" altLang="en-US" dirty="0"/>
              <a:t>ツールです。システム標準機能としてご提供し、表現の美しさとシンプルな操作性、多彩な表示形式でデータ分析をご支援します</a:t>
            </a:r>
            <a:endParaRPr lang="en-US" altLang="ja-JP" dirty="0"/>
          </a:p>
        </p:txBody>
      </p:sp>
      <p:sp>
        <p:nvSpPr>
          <p:cNvPr id="11" name="右矢印 10"/>
          <p:cNvSpPr/>
          <p:nvPr/>
        </p:nvSpPr>
        <p:spPr>
          <a:xfrm>
            <a:off x="6012160" y="3954893"/>
            <a:ext cx="612068" cy="50405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6750712" y="1988840"/>
            <a:ext cx="2016224" cy="338554"/>
          </a:xfrm>
          <a:prstGeom prst="rect">
            <a:avLst/>
          </a:prstGeom>
          <a:noFill/>
        </p:spPr>
        <p:txBody>
          <a:bodyPr wrap="square" rtlCol="0">
            <a:spAutoFit/>
          </a:bodyPr>
          <a:lstStyle/>
          <a:p>
            <a:r>
              <a:rPr lang="ja-JP" altLang="en-US" sz="1600" b="1" dirty="0"/>
              <a:t>前年比較人件費差異</a:t>
            </a:r>
            <a:endParaRPr kumimoji="1" lang="ja-JP" altLang="en-US" sz="1600" b="1" dirty="0"/>
          </a:p>
        </p:txBody>
      </p:sp>
      <p:sp>
        <p:nvSpPr>
          <p:cNvPr id="57" name="テキスト ボックス 56"/>
          <p:cNvSpPr txBox="1"/>
          <p:nvPr/>
        </p:nvSpPr>
        <p:spPr>
          <a:xfrm>
            <a:off x="6880432" y="3460053"/>
            <a:ext cx="1845500" cy="338554"/>
          </a:xfrm>
          <a:prstGeom prst="rect">
            <a:avLst/>
          </a:prstGeom>
          <a:noFill/>
        </p:spPr>
        <p:txBody>
          <a:bodyPr wrap="square" rtlCol="0">
            <a:spAutoFit/>
          </a:bodyPr>
          <a:lstStyle/>
          <a:p>
            <a:r>
              <a:rPr lang="ja-JP" altLang="en-US" sz="1600" b="1" dirty="0"/>
              <a:t>部門別人件費割合</a:t>
            </a:r>
            <a:endParaRPr kumimoji="1" lang="ja-JP" altLang="en-US" sz="1600" b="1" dirty="0"/>
          </a:p>
        </p:txBody>
      </p:sp>
      <p:sp>
        <p:nvSpPr>
          <p:cNvPr id="58" name="テキスト ボックス 57"/>
          <p:cNvSpPr txBox="1"/>
          <p:nvPr/>
        </p:nvSpPr>
        <p:spPr>
          <a:xfrm>
            <a:off x="6921436" y="4844012"/>
            <a:ext cx="1890327" cy="338554"/>
          </a:xfrm>
          <a:prstGeom prst="rect">
            <a:avLst/>
          </a:prstGeom>
          <a:noFill/>
        </p:spPr>
        <p:txBody>
          <a:bodyPr wrap="square" rtlCol="0">
            <a:spAutoFit/>
          </a:bodyPr>
          <a:lstStyle/>
          <a:p>
            <a:r>
              <a:rPr lang="ja-JP" altLang="en-US" sz="1600" b="1" dirty="0"/>
              <a:t>平均有給消化日数</a:t>
            </a:r>
            <a:endParaRPr kumimoji="1" lang="ja-JP" altLang="en-US" sz="1600" b="1" dirty="0"/>
          </a:p>
        </p:txBody>
      </p:sp>
      <p:sp>
        <p:nvSpPr>
          <p:cNvPr id="61" name="テキスト ボックス 60"/>
          <p:cNvSpPr txBox="1"/>
          <p:nvPr/>
        </p:nvSpPr>
        <p:spPr>
          <a:xfrm>
            <a:off x="2465766" y="2324535"/>
            <a:ext cx="1476164" cy="338554"/>
          </a:xfrm>
          <a:prstGeom prst="rect">
            <a:avLst/>
          </a:prstGeom>
          <a:noFill/>
        </p:spPr>
        <p:txBody>
          <a:bodyPr wrap="square" rtlCol="0">
            <a:spAutoFit/>
          </a:bodyPr>
          <a:lstStyle/>
          <a:p>
            <a:r>
              <a:rPr kumimoji="1" lang="ja-JP" altLang="en-US" sz="1600" b="1" dirty="0"/>
              <a:t>各種メニュー</a:t>
            </a:r>
          </a:p>
        </p:txBody>
      </p:sp>
    </p:spTree>
    <p:extLst>
      <p:ext uri="{BB962C8B-B14F-4D97-AF65-F5344CB8AC3E}">
        <p14:creationId xmlns:p14="http://schemas.microsoft.com/office/powerpoint/2010/main" val="482796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3"/>
          <a:stretch>
            <a:fillRect/>
          </a:stretch>
        </p:blipFill>
        <p:spPr>
          <a:xfrm>
            <a:off x="5436096" y="5265204"/>
            <a:ext cx="3512079" cy="982051"/>
          </a:xfrm>
          <a:prstGeom prst="rect">
            <a:avLst/>
          </a:prstGeom>
        </p:spPr>
      </p:pic>
      <p:pic>
        <p:nvPicPr>
          <p:cNvPr id="9" name="図 8"/>
          <p:cNvPicPr>
            <a:picLocks noChangeAspect="1"/>
          </p:cNvPicPr>
          <p:nvPr/>
        </p:nvPicPr>
        <p:blipFill>
          <a:blip r:embed="rId4"/>
          <a:stretch>
            <a:fillRect/>
          </a:stretch>
        </p:blipFill>
        <p:spPr>
          <a:xfrm>
            <a:off x="330476" y="2594755"/>
            <a:ext cx="4781584" cy="2670449"/>
          </a:xfrm>
          <a:prstGeom prst="rect">
            <a:avLst/>
          </a:prstGeom>
        </p:spPr>
      </p:pic>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E49ED-73EF-499C-8307-28EB0E7CF529}" type="slidenum">
              <a:rPr kumimoji="1" lang="ja-JP" altLang="en-US" sz="900" b="0" i="0" u="none" strike="noStrike" kern="1200" cap="none" spc="0" normalizeH="0" baseline="0" noProof="0" smtClean="0">
                <a:ln>
                  <a:noFill/>
                </a:ln>
                <a:solidFill>
                  <a:prstClr val="black">
                    <a:lumMod val="50000"/>
                    <a:lumOff val="50000"/>
                  </a:prstClr>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900" b="0" i="0" u="none" strike="noStrike" kern="1200" cap="none" spc="0" normalizeH="0" baseline="0" noProof="0" dirty="0">
              <a:ln>
                <a:noFill/>
              </a:ln>
              <a:solidFill>
                <a:prstClr val="black">
                  <a:lumMod val="50000"/>
                  <a:lumOff val="50000"/>
                </a:prstClr>
              </a:solidFill>
              <a:effectLst/>
              <a:uLnTx/>
              <a:uFillTx/>
              <a:latin typeface="メイリオ"/>
              <a:ea typeface="メイリオ"/>
              <a:cs typeface="+mn-cs"/>
            </a:endParaRPr>
          </a:p>
        </p:txBody>
      </p:sp>
      <p:sp>
        <p:nvSpPr>
          <p:cNvPr id="3" name="フッター プレースホルダー 2"/>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00" b="0" i="0" u="none" strike="noStrike" kern="1200" cap="none" spc="0" normalizeH="0" baseline="0" noProof="0">
                <a:ln>
                  <a:noFill/>
                </a:ln>
                <a:solidFill>
                  <a:prstClr val="black">
                    <a:tint val="75000"/>
                  </a:prstClr>
                </a:solidFill>
                <a:effectLst/>
                <a:uLnTx/>
                <a:uFillTx/>
                <a:latin typeface="メイリオ"/>
                <a:ea typeface="メイリオ"/>
                <a:cs typeface="+mn-cs"/>
              </a:rPr>
              <a:t>©  SuperStream Inc. All rights reserved.</a:t>
            </a:r>
            <a:endParaRPr kumimoji="1" lang="ja-JP" altLang="en-US" sz="600" b="0" i="0" u="none" strike="noStrike" kern="1200" cap="none" spc="0" normalizeH="0" baseline="0" noProof="0" dirty="0">
              <a:ln>
                <a:noFill/>
              </a:ln>
              <a:solidFill>
                <a:prstClr val="black">
                  <a:tint val="75000"/>
                </a:prstClr>
              </a:solidFill>
              <a:effectLst/>
              <a:uLnTx/>
              <a:uFillTx/>
              <a:latin typeface="メイリオ"/>
              <a:ea typeface="メイリオ"/>
              <a:cs typeface="+mn-cs"/>
            </a:endParaRPr>
          </a:p>
        </p:txBody>
      </p:sp>
      <p:sp>
        <p:nvSpPr>
          <p:cNvPr id="4" name="テキスト プレースホルダー 3"/>
          <p:cNvSpPr>
            <a:spLocks noGrp="1"/>
          </p:cNvSpPr>
          <p:nvPr>
            <p:ph type="body" sz="quarter" idx="15"/>
          </p:nvPr>
        </p:nvSpPr>
        <p:spPr/>
        <p:txBody>
          <a:bodyPr/>
          <a:lstStyle/>
          <a:p>
            <a:r>
              <a:rPr lang="ja-JP" altLang="en-US" dirty="0"/>
              <a:t>給与データの分析・可視化機能</a:t>
            </a:r>
            <a:endParaRPr kumimoji="1" lang="ja-JP" altLang="en-US" dirty="0"/>
          </a:p>
        </p:txBody>
      </p:sp>
      <p:sp>
        <p:nvSpPr>
          <p:cNvPr id="5" name="テキスト プレースホルダー 4"/>
          <p:cNvSpPr>
            <a:spLocks noGrp="1"/>
          </p:cNvSpPr>
          <p:nvPr>
            <p:ph type="body" sz="quarter" idx="16"/>
          </p:nvPr>
        </p:nvSpPr>
        <p:spPr/>
        <p:txBody>
          <a:bodyPr/>
          <a:lstStyle/>
          <a:p>
            <a:r>
              <a:rPr lang="en-US" altLang="ja-JP" dirty="0" err="1"/>
              <a:t>ReportPlus</a:t>
            </a:r>
            <a:r>
              <a:rPr lang="ja-JP" altLang="en-US" dirty="0"/>
              <a:t>（作成方法）</a:t>
            </a:r>
          </a:p>
          <a:p>
            <a:endParaRPr kumimoji="1" lang="ja-JP" altLang="en-US" dirty="0"/>
          </a:p>
        </p:txBody>
      </p:sp>
      <p:sp>
        <p:nvSpPr>
          <p:cNvPr id="6" name="テキスト プレースホルダー 5"/>
          <p:cNvSpPr>
            <a:spLocks noGrp="1"/>
          </p:cNvSpPr>
          <p:nvPr>
            <p:ph type="body" sz="quarter" idx="17"/>
          </p:nvPr>
        </p:nvSpPr>
        <p:spPr/>
        <p:txBody>
          <a:bodyPr/>
          <a:lstStyle/>
          <a:p>
            <a:r>
              <a:rPr lang="ja-JP" altLang="en-US" dirty="0"/>
              <a:t>様々なデータを表現力豊かに視覚化する</a:t>
            </a:r>
            <a:r>
              <a:rPr lang="en-US" altLang="ja-JP" dirty="0"/>
              <a:t>BI</a:t>
            </a:r>
            <a:r>
              <a:rPr lang="ja-JP" altLang="en-US" dirty="0"/>
              <a:t>ツールです。システム標準機能としてご提供し、表現の美しさとシンプルな操作性、多彩な表示形式でデータ分析をご支援します</a:t>
            </a:r>
            <a:endParaRPr lang="en-US" altLang="ja-JP" dirty="0"/>
          </a:p>
        </p:txBody>
      </p:sp>
      <p:sp>
        <p:nvSpPr>
          <p:cNvPr id="20" name="テキスト ボックス 19"/>
          <p:cNvSpPr txBox="1"/>
          <p:nvPr/>
        </p:nvSpPr>
        <p:spPr>
          <a:xfrm>
            <a:off x="1619672" y="2274831"/>
            <a:ext cx="2448272" cy="338554"/>
          </a:xfrm>
          <a:prstGeom prst="rect">
            <a:avLst/>
          </a:prstGeom>
          <a:noFill/>
        </p:spPr>
        <p:txBody>
          <a:bodyPr wrap="square" rtlCol="0">
            <a:spAutoFit/>
          </a:bodyPr>
          <a:lstStyle/>
          <a:p>
            <a:r>
              <a:rPr kumimoji="1" lang="ja-JP" altLang="en-US" sz="1600" b="1" dirty="0"/>
              <a:t>ダッシュボード作成画面</a:t>
            </a:r>
          </a:p>
        </p:txBody>
      </p:sp>
      <p:sp>
        <p:nvSpPr>
          <p:cNvPr id="31" name="正方形/長方形 30"/>
          <p:cNvSpPr/>
          <p:nvPr/>
        </p:nvSpPr>
        <p:spPr>
          <a:xfrm>
            <a:off x="323529" y="5402616"/>
            <a:ext cx="4788531" cy="746748"/>
          </a:xfrm>
          <a:prstGeom prst="rect">
            <a:avLst/>
          </a:prstGeom>
          <a:solidFill>
            <a:srgbClr val="FF0000">
              <a:alpha val="1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「直感的」で「シンプル」な操作性で</a:t>
            </a:r>
            <a:endParaRPr kumimoji="1" lang="en-US" altLang="ja-JP" b="1" dirty="0">
              <a:solidFill>
                <a:schemeClr val="tx1"/>
              </a:solidFill>
            </a:endParaRPr>
          </a:p>
          <a:p>
            <a:pPr algn="ctr"/>
            <a:r>
              <a:rPr kumimoji="1" lang="ja-JP" altLang="en-US" b="1" dirty="0">
                <a:solidFill>
                  <a:schemeClr val="tx1"/>
                </a:solidFill>
              </a:rPr>
              <a:t>データを可視化・分析</a:t>
            </a:r>
          </a:p>
        </p:txBody>
      </p:sp>
      <p:sp>
        <p:nvSpPr>
          <p:cNvPr id="32" name="テキスト ボックス 31"/>
          <p:cNvSpPr txBox="1"/>
          <p:nvPr/>
        </p:nvSpPr>
        <p:spPr>
          <a:xfrm>
            <a:off x="6320777" y="2274831"/>
            <a:ext cx="1726168" cy="338554"/>
          </a:xfrm>
          <a:prstGeom prst="rect">
            <a:avLst/>
          </a:prstGeom>
          <a:noFill/>
        </p:spPr>
        <p:txBody>
          <a:bodyPr wrap="square" rtlCol="0">
            <a:spAutoFit/>
          </a:bodyPr>
          <a:lstStyle/>
          <a:p>
            <a:r>
              <a:rPr lang="ja-JP" altLang="en-US" sz="1600" b="1" dirty="0"/>
              <a:t>多彩な表示形式</a:t>
            </a:r>
            <a:endParaRPr kumimoji="1" lang="ja-JP" altLang="en-US" sz="1600" b="1" dirty="0"/>
          </a:p>
        </p:txBody>
      </p:sp>
      <p:sp>
        <p:nvSpPr>
          <p:cNvPr id="33" name="テキスト ボックス 32"/>
          <p:cNvSpPr txBox="1"/>
          <p:nvPr/>
        </p:nvSpPr>
        <p:spPr>
          <a:xfrm>
            <a:off x="6500382" y="4886070"/>
            <a:ext cx="1438136" cy="338554"/>
          </a:xfrm>
          <a:prstGeom prst="rect">
            <a:avLst/>
          </a:prstGeom>
          <a:noFill/>
        </p:spPr>
        <p:txBody>
          <a:bodyPr wrap="square" rtlCol="0">
            <a:spAutoFit/>
          </a:bodyPr>
          <a:lstStyle/>
          <a:p>
            <a:r>
              <a:rPr lang="ja-JP" altLang="en-US" sz="1600" b="1" dirty="0"/>
              <a:t>関数式の設定</a:t>
            </a:r>
            <a:endParaRPr kumimoji="1" lang="ja-JP" altLang="en-US" sz="1600" b="1" dirty="0"/>
          </a:p>
        </p:txBody>
      </p:sp>
      <p:pic>
        <p:nvPicPr>
          <p:cNvPr id="34" name="図 33"/>
          <p:cNvPicPr>
            <a:picLocks noChangeAspect="1"/>
          </p:cNvPicPr>
          <p:nvPr/>
        </p:nvPicPr>
        <p:blipFill rotWithShape="1">
          <a:blip r:embed="rId5"/>
          <a:srcRect b="4783"/>
          <a:stretch/>
        </p:blipFill>
        <p:spPr>
          <a:xfrm>
            <a:off x="5436096" y="2653965"/>
            <a:ext cx="2128573" cy="2026764"/>
          </a:xfrm>
          <a:prstGeom prst="rect">
            <a:avLst/>
          </a:prstGeom>
          <a:ln>
            <a:noFill/>
          </a:ln>
        </p:spPr>
      </p:pic>
      <p:pic>
        <p:nvPicPr>
          <p:cNvPr id="35" name="図 34"/>
          <p:cNvPicPr>
            <a:picLocks noChangeAspect="1"/>
          </p:cNvPicPr>
          <p:nvPr/>
        </p:nvPicPr>
        <p:blipFill rotWithShape="1">
          <a:blip r:embed="rId6"/>
          <a:srcRect l="3195" r="44098"/>
          <a:stretch/>
        </p:blipFill>
        <p:spPr>
          <a:xfrm>
            <a:off x="7641292" y="2671497"/>
            <a:ext cx="1251188" cy="1424332"/>
          </a:xfrm>
          <a:prstGeom prst="rect">
            <a:avLst/>
          </a:prstGeom>
          <a:ln>
            <a:noFill/>
          </a:ln>
        </p:spPr>
      </p:pic>
      <p:cxnSp>
        <p:nvCxnSpPr>
          <p:cNvPr id="37" name="直線コネクタ 36"/>
          <p:cNvCxnSpPr/>
          <p:nvPr/>
        </p:nvCxnSpPr>
        <p:spPr>
          <a:xfrm>
            <a:off x="5328084" y="4797152"/>
            <a:ext cx="356439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5328084" y="2304954"/>
            <a:ext cx="0" cy="39683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338820" y="2699887"/>
            <a:ext cx="1218080" cy="243465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4653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16</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システム間データ連携「データ入出力機能」</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データ入出力機能による柔軟なデータ利用</a:t>
            </a:r>
          </a:p>
        </p:txBody>
      </p:sp>
      <p:sp>
        <p:nvSpPr>
          <p:cNvPr id="6" name="テキスト プレースホルダー 5"/>
          <p:cNvSpPr>
            <a:spLocks noGrp="1"/>
          </p:cNvSpPr>
          <p:nvPr>
            <p:ph type="body" sz="quarter" idx="17"/>
          </p:nvPr>
        </p:nvSpPr>
        <p:spPr/>
        <p:txBody>
          <a:bodyPr/>
          <a:lstStyle/>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初期移行フェーズや、導入後の定例業務として人事管理</a:t>
            </a:r>
            <a:r>
              <a:rPr kumimoji="0" lang="en-US" altLang="ja-JP" kern="0" dirty="0">
                <a:latin typeface="メイリオ" pitchFamily="50" charset="-128"/>
                <a:ea typeface="メイリオ" pitchFamily="50" charset="-128"/>
                <a:cs typeface="メイリオ" pitchFamily="50" charset="-128"/>
              </a:rPr>
              <a:t>/</a:t>
            </a:r>
            <a:r>
              <a:rPr kumimoji="0" lang="ja-JP" altLang="en-US" kern="0" dirty="0">
                <a:latin typeface="メイリオ" pitchFamily="50" charset="-128"/>
                <a:ea typeface="メイリオ" pitchFamily="50" charset="-128"/>
                <a:cs typeface="メイリオ" pitchFamily="50" charset="-128"/>
              </a:rPr>
              <a:t>給与管理のデータを他システム用にレイアウトを設定して抽出・取込を行う事が可能です</a:t>
            </a:r>
          </a:p>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この機能により、他システム間のデータ連動処理が大幅に軽減されます</a:t>
            </a:r>
          </a:p>
        </p:txBody>
      </p:sp>
      <p:sp>
        <p:nvSpPr>
          <p:cNvPr id="7" name="AutoShape 5"/>
          <p:cNvSpPr>
            <a:spLocks noChangeArrowheads="1"/>
          </p:cNvSpPr>
          <p:nvPr/>
        </p:nvSpPr>
        <p:spPr bwMode="gray">
          <a:xfrm>
            <a:off x="214944" y="2480704"/>
            <a:ext cx="2880320" cy="3924036"/>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100" kern="0" dirty="0">
              <a:solidFill>
                <a:srgbClr val="434343"/>
              </a:solidFill>
              <a:latin typeface="メイリオ" pitchFamily="50" charset="-128"/>
              <a:ea typeface="メイリオ" pitchFamily="50" charset="-128"/>
              <a:cs typeface="Arial Unicode MS" pitchFamily="50" charset="-128"/>
            </a:endParaRPr>
          </a:p>
        </p:txBody>
      </p:sp>
      <p:sp>
        <p:nvSpPr>
          <p:cNvPr id="8" name="AutoShape 5"/>
          <p:cNvSpPr>
            <a:spLocks noChangeArrowheads="1"/>
          </p:cNvSpPr>
          <p:nvPr/>
        </p:nvSpPr>
        <p:spPr bwMode="gray">
          <a:xfrm>
            <a:off x="3131268" y="2480704"/>
            <a:ext cx="2880320" cy="3924036"/>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100" kern="0" dirty="0">
              <a:solidFill>
                <a:srgbClr val="434343"/>
              </a:solidFill>
              <a:latin typeface="メイリオ" pitchFamily="50" charset="-128"/>
              <a:ea typeface="メイリオ" pitchFamily="50" charset="-128"/>
              <a:cs typeface="Arial Unicode MS" pitchFamily="50" charset="-128"/>
            </a:endParaRPr>
          </a:p>
        </p:txBody>
      </p:sp>
      <p:sp>
        <p:nvSpPr>
          <p:cNvPr id="9" name="AutoShape 5"/>
          <p:cNvSpPr>
            <a:spLocks noChangeArrowheads="1"/>
          </p:cNvSpPr>
          <p:nvPr/>
        </p:nvSpPr>
        <p:spPr bwMode="gray">
          <a:xfrm>
            <a:off x="6047592" y="2480704"/>
            <a:ext cx="2880320" cy="3924036"/>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100" kern="0" dirty="0">
              <a:solidFill>
                <a:srgbClr val="434343"/>
              </a:solidFill>
              <a:latin typeface="メイリオ" pitchFamily="50" charset="-128"/>
              <a:ea typeface="メイリオ" pitchFamily="50" charset="-128"/>
              <a:cs typeface="Arial Unicode MS" pitchFamily="50" charset="-128"/>
            </a:endParaRPr>
          </a:p>
        </p:txBody>
      </p:sp>
      <p:sp>
        <p:nvSpPr>
          <p:cNvPr id="10" name="Text Box 5"/>
          <p:cNvSpPr txBox="1">
            <a:spLocks noChangeArrowheads="1"/>
          </p:cNvSpPr>
          <p:nvPr/>
        </p:nvSpPr>
        <p:spPr bwMode="auto">
          <a:xfrm>
            <a:off x="214944" y="2660724"/>
            <a:ext cx="2844316" cy="923330"/>
          </a:xfrm>
          <a:prstGeom prst="rect">
            <a:avLst/>
          </a:prstGeom>
          <a:noFill/>
          <a:ln w="9525">
            <a:noFill/>
            <a:miter lim="800000"/>
            <a:headEnd/>
            <a:tailEnd/>
          </a:ln>
        </p:spPr>
        <p:txBody>
          <a:bodyPr wrap="square">
            <a:spAutoFit/>
          </a:bodyPr>
          <a:lstStyle/>
          <a:p>
            <a:pPr>
              <a:defRPr/>
            </a:pPr>
            <a:r>
              <a:rPr lang="ja-JP" altLang="en-US" dirty="0">
                <a:latin typeface="メイリオ" pitchFamily="50" charset="-128"/>
                <a:ea typeface="メイリオ" pitchFamily="50" charset="-128"/>
                <a:cs typeface="メイリオ" pitchFamily="50" charset="-128"/>
              </a:rPr>
              <a:t>テーブル単位にデータの入力条件</a:t>
            </a:r>
            <a:r>
              <a:rPr lang="en-US" altLang="ja-JP" dirty="0">
                <a:latin typeface="メイリオ" pitchFamily="50" charset="-128"/>
                <a:ea typeface="メイリオ" pitchFamily="50" charset="-128"/>
                <a:cs typeface="メイリオ" pitchFamily="50" charset="-128"/>
              </a:rPr>
              <a:t>(</a:t>
            </a:r>
            <a:r>
              <a:rPr lang="ja-JP" altLang="en-US" dirty="0">
                <a:latin typeface="メイリオ" pitchFamily="50" charset="-128"/>
                <a:ea typeface="メイリオ" pitchFamily="50" charset="-128"/>
                <a:cs typeface="メイリオ" pitchFamily="50" charset="-128"/>
              </a:rPr>
              <a:t>追加、更新、削除</a:t>
            </a:r>
            <a:r>
              <a:rPr lang="en-US" altLang="ja-JP" dirty="0">
                <a:latin typeface="メイリオ" pitchFamily="50" charset="-128"/>
                <a:ea typeface="メイリオ" pitchFamily="50" charset="-128"/>
                <a:cs typeface="メイリオ" pitchFamily="50" charset="-128"/>
              </a:rPr>
              <a:t>)</a:t>
            </a:r>
            <a:r>
              <a:rPr lang="ja-JP" altLang="en-US" dirty="0">
                <a:latin typeface="メイリオ" pitchFamily="50" charset="-128"/>
                <a:ea typeface="メイリオ" pitchFamily="50" charset="-128"/>
                <a:cs typeface="メイリオ" pitchFamily="50" charset="-128"/>
              </a:rPr>
              <a:t>を設定</a:t>
            </a:r>
          </a:p>
        </p:txBody>
      </p:sp>
      <p:sp>
        <p:nvSpPr>
          <p:cNvPr id="11" name="Text Box 5"/>
          <p:cNvSpPr txBox="1">
            <a:spLocks noChangeArrowheads="1"/>
          </p:cNvSpPr>
          <p:nvPr/>
        </p:nvSpPr>
        <p:spPr bwMode="auto">
          <a:xfrm>
            <a:off x="6047592" y="2660724"/>
            <a:ext cx="2844316" cy="923330"/>
          </a:xfrm>
          <a:prstGeom prst="rect">
            <a:avLst/>
          </a:prstGeom>
          <a:noFill/>
          <a:ln w="9525">
            <a:noFill/>
            <a:miter lim="800000"/>
            <a:headEnd/>
            <a:tailEnd/>
          </a:ln>
        </p:spPr>
        <p:txBody>
          <a:bodyPr wrap="square">
            <a:spAutoFit/>
          </a:bodyPr>
          <a:lstStyle/>
          <a:p>
            <a:pPr>
              <a:defRPr/>
            </a:pPr>
            <a:r>
              <a:rPr lang="ja-JP" altLang="en-US" dirty="0">
                <a:latin typeface="メイリオ" pitchFamily="50" charset="-128"/>
                <a:ea typeface="メイリオ" pitchFamily="50" charset="-128"/>
                <a:cs typeface="メイリオ" pitchFamily="50" charset="-128"/>
              </a:rPr>
              <a:t>システムで保持している情報を</a:t>
            </a:r>
            <a:r>
              <a:rPr lang="en-US" altLang="ja-JP" dirty="0">
                <a:latin typeface="メイリオ" pitchFamily="50" charset="-128"/>
                <a:ea typeface="メイリオ" pitchFamily="50" charset="-128"/>
                <a:cs typeface="メイリオ" pitchFamily="50" charset="-128"/>
              </a:rPr>
              <a:t>excel/csv/text</a:t>
            </a:r>
            <a:r>
              <a:rPr lang="ja-JP" altLang="en-US" dirty="0">
                <a:latin typeface="メイリオ" pitchFamily="50" charset="-128"/>
                <a:ea typeface="メイリオ" pitchFamily="50" charset="-128"/>
                <a:cs typeface="メイリオ" pitchFamily="50" charset="-128"/>
              </a:rPr>
              <a:t>へ出力</a:t>
            </a:r>
          </a:p>
        </p:txBody>
      </p:sp>
      <p:sp>
        <p:nvSpPr>
          <p:cNvPr id="12" name="右矢印 11"/>
          <p:cNvSpPr/>
          <p:nvPr/>
        </p:nvSpPr>
        <p:spPr>
          <a:xfrm rot="19136952">
            <a:off x="7260873" y="4268810"/>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13" name="右矢印 12"/>
          <p:cNvSpPr/>
          <p:nvPr/>
        </p:nvSpPr>
        <p:spPr>
          <a:xfrm>
            <a:off x="7343736" y="4669140"/>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14" name="右矢印 13"/>
          <p:cNvSpPr/>
          <p:nvPr/>
        </p:nvSpPr>
        <p:spPr>
          <a:xfrm rot="2772499">
            <a:off x="7257584" y="5106678"/>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grpSp>
        <p:nvGrpSpPr>
          <p:cNvPr id="15" name="グループ化 39"/>
          <p:cNvGrpSpPr/>
          <p:nvPr/>
        </p:nvGrpSpPr>
        <p:grpSpPr>
          <a:xfrm>
            <a:off x="7976972" y="3668836"/>
            <a:ext cx="606266" cy="640264"/>
            <a:chOff x="5025216" y="3832852"/>
            <a:chExt cx="606266" cy="640264"/>
          </a:xfrm>
          <a:solidFill>
            <a:srgbClr val="54C2F0"/>
          </a:solidFill>
        </p:grpSpPr>
        <p:sp>
          <p:nvSpPr>
            <p:cNvPr id="16" name="Freeform 152"/>
            <p:cNvSpPr>
              <a:spLocks noEditPoints="1"/>
            </p:cNvSpPr>
            <p:nvPr/>
          </p:nvSpPr>
          <p:spPr bwMode="auto">
            <a:xfrm>
              <a:off x="5025216" y="3832852"/>
              <a:ext cx="554896" cy="640264"/>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solidFill>
              <a:srgbClr val="EE55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17" name="Text Box 5"/>
            <p:cNvSpPr txBox="1">
              <a:spLocks noChangeArrowheads="1"/>
            </p:cNvSpPr>
            <p:nvPr/>
          </p:nvSpPr>
          <p:spPr bwMode="auto">
            <a:xfrm>
              <a:off x="5063802" y="3969060"/>
              <a:ext cx="567680" cy="323165"/>
            </a:xfrm>
            <a:prstGeom prst="rect">
              <a:avLst/>
            </a:prstGeom>
            <a:noFill/>
            <a:ln w="9525">
              <a:noFill/>
              <a:miter lim="800000"/>
              <a:headEnd/>
              <a:tailEnd/>
            </a:ln>
          </p:spPr>
          <p:txBody>
            <a:bodyPr wrap="square">
              <a:spAutoFit/>
            </a:bodyPr>
            <a:lstStyle/>
            <a:p>
              <a:pPr>
                <a:defRPr/>
              </a:pPr>
              <a:r>
                <a:rPr lang="en-US" altLang="ja-JP" sz="1500" b="1" dirty="0">
                  <a:solidFill>
                    <a:srgbClr val="EE5500"/>
                  </a:solidFill>
                  <a:latin typeface="メイリオ" pitchFamily="50" charset="-128"/>
                  <a:ea typeface="メイリオ" pitchFamily="50" charset="-128"/>
                  <a:cs typeface="メイリオ" pitchFamily="50" charset="-128"/>
                </a:rPr>
                <a:t>xls</a:t>
              </a:r>
              <a:endParaRPr lang="ja-JP" altLang="en-US" sz="1500" b="1" dirty="0">
                <a:solidFill>
                  <a:srgbClr val="EE5500"/>
                </a:solidFill>
                <a:latin typeface="メイリオ" pitchFamily="50" charset="-128"/>
                <a:ea typeface="メイリオ" pitchFamily="50" charset="-128"/>
                <a:cs typeface="メイリオ" pitchFamily="50" charset="-128"/>
              </a:endParaRPr>
            </a:p>
          </p:txBody>
        </p:sp>
      </p:grpSp>
      <p:grpSp>
        <p:nvGrpSpPr>
          <p:cNvPr id="18" name="グループ化 42"/>
          <p:cNvGrpSpPr/>
          <p:nvPr/>
        </p:nvGrpSpPr>
        <p:grpSpPr>
          <a:xfrm>
            <a:off x="7976972" y="4568936"/>
            <a:ext cx="582516" cy="640264"/>
            <a:chOff x="5025216" y="3832852"/>
            <a:chExt cx="582516" cy="640264"/>
          </a:xfrm>
          <a:solidFill>
            <a:srgbClr val="54C2F0"/>
          </a:solidFill>
        </p:grpSpPr>
        <p:sp>
          <p:nvSpPr>
            <p:cNvPr id="19" name="Freeform 152"/>
            <p:cNvSpPr>
              <a:spLocks noEditPoints="1"/>
            </p:cNvSpPr>
            <p:nvPr/>
          </p:nvSpPr>
          <p:spPr bwMode="auto">
            <a:xfrm>
              <a:off x="5025216" y="3832852"/>
              <a:ext cx="554896" cy="640264"/>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solidFill>
              <a:srgbClr val="EE55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20" name="Text Box 5"/>
            <p:cNvSpPr txBox="1">
              <a:spLocks noChangeArrowheads="1"/>
            </p:cNvSpPr>
            <p:nvPr/>
          </p:nvSpPr>
          <p:spPr bwMode="auto">
            <a:xfrm>
              <a:off x="5040052" y="3969060"/>
              <a:ext cx="567680" cy="323165"/>
            </a:xfrm>
            <a:prstGeom prst="rect">
              <a:avLst/>
            </a:prstGeom>
            <a:noFill/>
            <a:ln w="9525">
              <a:noFill/>
              <a:miter lim="800000"/>
              <a:headEnd/>
              <a:tailEnd/>
            </a:ln>
          </p:spPr>
          <p:txBody>
            <a:bodyPr wrap="square">
              <a:spAutoFit/>
            </a:bodyPr>
            <a:lstStyle/>
            <a:p>
              <a:pPr>
                <a:defRPr/>
              </a:pPr>
              <a:r>
                <a:rPr lang="en-US" altLang="ja-JP" sz="1500" b="1" dirty="0">
                  <a:solidFill>
                    <a:srgbClr val="EE5500"/>
                  </a:solidFill>
                  <a:latin typeface="メイリオ" pitchFamily="50" charset="-128"/>
                  <a:ea typeface="メイリオ" pitchFamily="50" charset="-128"/>
                  <a:cs typeface="メイリオ" pitchFamily="50" charset="-128"/>
                </a:rPr>
                <a:t>csv</a:t>
              </a:r>
              <a:endParaRPr lang="ja-JP" altLang="en-US" sz="1500" b="1" dirty="0">
                <a:solidFill>
                  <a:srgbClr val="EE5500"/>
                </a:solidFill>
                <a:latin typeface="メイリオ" pitchFamily="50" charset="-128"/>
                <a:ea typeface="メイリオ" pitchFamily="50" charset="-128"/>
                <a:cs typeface="メイリオ" pitchFamily="50" charset="-128"/>
              </a:endParaRPr>
            </a:p>
          </p:txBody>
        </p:sp>
      </p:grpSp>
      <p:grpSp>
        <p:nvGrpSpPr>
          <p:cNvPr id="21" name="グループ化 45"/>
          <p:cNvGrpSpPr/>
          <p:nvPr/>
        </p:nvGrpSpPr>
        <p:grpSpPr>
          <a:xfrm>
            <a:off x="7985356" y="5476844"/>
            <a:ext cx="606266" cy="640264"/>
            <a:chOff x="5025216" y="3832852"/>
            <a:chExt cx="606266" cy="640264"/>
          </a:xfrm>
          <a:solidFill>
            <a:srgbClr val="54C2F0"/>
          </a:solidFill>
        </p:grpSpPr>
        <p:sp>
          <p:nvSpPr>
            <p:cNvPr id="22" name="Freeform 152"/>
            <p:cNvSpPr>
              <a:spLocks noEditPoints="1"/>
            </p:cNvSpPr>
            <p:nvPr/>
          </p:nvSpPr>
          <p:spPr bwMode="auto">
            <a:xfrm>
              <a:off x="5025216" y="3832852"/>
              <a:ext cx="554896" cy="640264"/>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solidFill>
              <a:srgbClr val="EE55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23" name="Text Box 5"/>
            <p:cNvSpPr txBox="1">
              <a:spLocks noChangeArrowheads="1"/>
            </p:cNvSpPr>
            <p:nvPr/>
          </p:nvSpPr>
          <p:spPr bwMode="auto">
            <a:xfrm>
              <a:off x="5063802" y="3969060"/>
              <a:ext cx="567680" cy="323165"/>
            </a:xfrm>
            <a:prstGeom prst="rect">
              <a:avLst/>
            </a:prstGeom>
            <a:noFill/>
            <a:ln w="9525">
              <a:noFill/>
              <a:miter lim="800000"/>
              <a:headEnd/>
              <a:tailEnd/>
            </a:ln>
          </p:spPr>
          <p:txBody>
            <a:bodyPr wrap="square">
              <a:spAutoFit/>
            </a:bodyPr>
            <a:lstStyle/>
            <a:p>
              <a:pPr>
                <a:defRPr/>
              </a:pPr>
              <a:r>
                <a:rPr lang="en-US" altLang="ja-JP" sz="1500" b="1" dirty="0">
                  <a:solidFill>
                    <a:srgbClr val="EE5500"/>
                  </a:solidFill>
                  <a:latin typeface="メイリオ" pitchFamily="50" charset="-128"/>
                  <a:ea typeface="メイリオ" pitchFamily="50" charset="-128"/>
                  <a:cs typeface="メイリオ" pitchFamily="50" charset="-128"/>
                </a:rPr>
                <a:t>txt</a:t>
              </a:r>
              <a:endParaRPr lang="ja-JP" altLang="en-US" sz="1500" b="1" dirty="0">
                <a:solidFill>
                  <a:srgbClr val="EE5500"/>
                </a:solidFill>
                <a:latin typeface="メイリオ" pitchFamily="50" charset="-128"/>
                <a:ea typeface="メイリオ" pitchFamily="50" charset="-128"/>
                <a:cs typeface="メイリオ" pitchFamily="50" charset="-128"/>
              </a:endParaRPr>
            </a:p>
          </p:txBody>
        </p:sp>
      </p:grpSp>
      <p:sp>
        <p:nvSpPr>
          <p:cNvPr id="24" name="Text Box 5"/>
          <p:cNvSpPr txBox="1">
            <a:spLocks noChangeArrowheads="1"/>
          </p:cNvSpPr>
          <p:nvPr/>
        </p:nvSpPr>
        <p:spPr bwMode="auto">
          <a:xfrm>
            <a:off x="3167272" y="2682790"/>
            <a:ext cx="2844316" cy="646331"/>
          </a:xfrm>
          <a:prstGeom prst="rect">
            <a:avLst/>
          </a:prstGeom>
          <a:noFill/>
          <a:ln w="9525">
            <a:noFill/>
            <a:miter lim="800000"/>
            <a:headEnd/>
            <a:tailEnd/>
          </a:ln>
        </p:spPr>
        <p:txBody>
          <a:bodyPr wrap="square">
            <a:spAutoFit/>
          </a:bodyPr>
          <a:lstStyle/>
          <a:p>
            <a:pPr>
              <a:defRPr/>
            </a:pPr>
            <a:r>
              <a:rPr lang="ja-JP" altLang="en-US" dirty="0">
                <a:latin typeface="メイリオ" pitchFamily="50" charset="-128"/>
                <a:ea typeface="メイリオ" pitchFamily="50" charset="-128"/>
                <a:cs typeface="メイリオ" pitchFamily="50" charset="-128"/>
              </a:rPr>
              <a:t>抽出条件、初期値、</a:t>
            </a:r>
            <a:endParaRPr lang="en-US" altLang="ja-JP" dirty="0">
              <a:latin typeface="メイリオ" pitchFamily="50" charset="-128"/>
              <a:ea typeface="メイリオ" pitchFamily="50" charset="-128"/>
              <a:cs typeface="メイリオ" pitchFamily="50" charset="-128"/>
            </a:endParaRPr>
          </a:p>
          <a:p>
            <a:pPr>
              <a:defRPr/>
            </a:pPr>
            <a:r>
              <a:rPr lang="ja-JP" altLang="en-US" dirty="0">
                <a:latin typeface="メイリオ" pitchFamily="50" charset="-128"/>
                <a:ea typeface="メイリオ" pitchFamily="50" charset="-128"/>
                <a:cs typeface="メイリオ" pitchFamily="50" charset="-128"/>
              </a:rPr>
              <a:t>データ出力順の設定</a:t>
            </a:r>
          </a:p>
        </p:txBody>
      </p:sp>
      <p:grpSp>
        <p:nvGrpSpPr>
          <p:cNvPr id="25" name="グループ化 287"/>
          <p:cNvGrpSpPr/>
          <p:nvPr/>
        </p:nvGrpSpPr>
        <p:grpSpPr>
          <a:xfrm>
            <a:off x="5075484" y="4757471"/>
            <a:ext cx="474092" cy="343717"/>
            <a:chOff x="3084116" y="3387725"/>
            <a:chExt cx="381000" cy="276225"/>
          </a:xfrm>
          <a:solidFill>
            <a:srgbClr val="EE5500"/>
          </a:solidFill>
        </p:grpSpPr>
        <p:sp>
          <p:nvSpPr>
            <p:cNvPr id="26" name="Rectangle 206"/>
            <p:cNvSpPr>
              <a:spLocks noChangeArrowheads="1"/>
            </p:cNvSpPr>
            <p:nvPr/>
          </p:nvSpPr>
          <p:spPr bwMode="auto">
            <a:xfrm>
              <a:off x="3084116" y="3387725"/>
              <a:ext cx="381000" cy="63500"/>
            </a:xfrm>
            <a:prstGeom prst="rect">
              <a:avLst/>
            </a:prstGeom>
            <a:solidFill>
              <a:srgbClr val="54C2F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7" name="Rectangle 207"/>
            <p:cNvSpPr>
              <a:spLocks noChangeArrowheads="1"/>
            </p:cNvSpPr>
            <p:nvPr/>
          </p:nvSpPr>
          <p:spPr bwMode="auto">
            <a:xfrm>
              <a:off x="308411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8" name="Rectangle 208"/>
            <p:cNvSpPr>
              <a:spLocks noChangeArrowheads="1"/>
            </p:cNvSpPr>
            <p:nvPr/>
          </p:nvSpPr>
          <p:spPr bwMode="auto">
            <a:xfrm>
              <a:off x="318889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9" name="Rectangle 209"/>
            <p:cNvSpPr>
              <a:spLocks noChangeArrowheads="1"/>
            </p:cNvSpPr>
            <p:nvPr/>
          </p:nvSpPr>
          <p:spPr bwMode="auto">
            <a:xfrm>
              <a:off x="329366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0" name="Rectangle 210"/>
            <p:cNvSpPr>
              <a:spLocks noChangeArrowheads="1"/>
            </p:cNvSpPr>
            <p:nvPr/>
          </p:nvSpPr>
          <p:spPr bwMode="auto">
            <a:xfrm>
              <a:off x="339844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1" name="Rectangle 211"/>
            <p:cNvSpPr>
              <a:spLocks noChangeArrowheads="1"/>
            </p:cNvSpPr>
            <p:nvPr/>
          </p:nvSpPr>
          <p:spPr bwMode="auto">
            <a:xfrm>
              <a:off x="3084116"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2" name="Rectangle 212"/>
            <p:cNvSpPr>
              <a:spLocks noChangeArrowheads="1"/>
            </p:cNvSpPr>
            <p:nvPr/>
          </p:nvSpPr>
          <p:spPr bwMode="auto">
            <a:xfrm>
              <a:off x="3188891"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3" name="Rectangle 213"/>
            <p:cNvSpPr>
              <a:spLocks noChangeArrowheads="1"/>
            </p:cNvSpPr>
            <p:nvPr/>
          </p:nvSpPr>
          <p:spPr bwMode="auto">
            <a:xfrm>
              <a:off x="3293666"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4" name="Rectangle 214"/>
            <p:cNvSpPr>
              <a:spLocks noChangeArrowheads="1"/>
            </p:cNvSpPr>
            <p:nvPr/>
          </p:nvSpPr>
          <p:spPr bwMode="auto">
            <a:xfrm>
              <a:off x="3398441"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nvGrpSpPr>
          <p:cNvPr id="35" name="グループ化 59"/>
          <p:cNvGrpSpPr/>
          <p:nvPr/>
        </p:nvGrpSpPr>
        <p:grpSpPr>
          <a:xfrm>
            <a:off x="3821985" y="4633136"/>
            <a:ext cx="533419" cy="517705"/>
            <a:chOff x="3480085" y="4545124"/>
            <a:chExt cx="756000" cy="733729"/>
          </a:xfrm>
        </p:grpSpPr>
        <p:grpSp>
          <p:nvGrpSpPr>
            <p:cNvPr id="36" name="グループ化 124"/>
            <p:cNvGrpSpPr/>
            <p:nvPr/>
          </p:nvGrpSpPr>
          <p:grpSpPr>
            <a:xfrm>
              <a:off x="3491960" y="4675503"/>
              <a:ext cx="741148" cy="603350"/>
              <a:chOff x="3563888" y="4675503"/>
              <a:chExt cx="741148" cy="603350"/>
            </a:xfrm>
          </p:grpSpPr>
          <p:grpSp>
            <p:nvGrpSpPr>
              <p:cNvPr id="38" name="グループ化 96"/>
              <p:cNvGrpSpPr/>
              <p:nvPr/>
            </p:nvGrpSpPr>
            <p:grpSpPr>
              <a:xfrm>
                <a:off x="3563888" y="4675503"/>
                <a:ext cx="474092" cy="603350"/>
                <a:chOff x="3563888" y="4675503"/>
                <a:chExt cx="474092" cy="603350"/>
              </a:xfrm>
            </p:grpSpPr>
            <p:grpSp>
              <p:nvGrpSpPr>
                <p:cNvPr id="52" name="グループ化 287"/>
                <p:cNvGrpSpPr/>
                <p:nvPr/>
              </p:nvGrpSpPr>
              <p:grpSpPr>
                <a:xfrm>
                  <a:off x="3563888" y="4675503"/>
                  <a:ext cx="474092" cy="343717"/>
                  <a:chOff x="3084116" y="3492500"/>
                  <a:chExt cx="381000" cy="276225"/>
                </a:xfrm>
                <a:solidFill>
                  <a:srgbClr val="54C2F0"/>
                </a:solidFill>
              </p:grpSpPr>
              <p:sp>
                <p:nvSpPr>
                  <p:cNvPr id="62" name="Rectangle 207"/>
                  <p:cNvSpPr>
                    <a:spLocks noChangeArrowheads="1"/>
                  </p:cNvSpPr>
                  <p:nvPr/>
                </p:nvSpPr>
                <p:spPr bwMode="auto">
                  <a:xfrm>
                    <a:off x="308411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3" name="Rectangle 208"/>
                  <p:cNvSpPr>
                    <a:spLocks noChangeArrowheads="1"/>
                  </p:cNvSpPr>
                  <p:nvPr/>
                </p:nvSpPr>
                <p:spPr bwMode="auto">
                  <a:xfrm>
                    <a:off x="318889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4" name="Rectangle 209"/>
                  <p:cNvSpPr>
                    <a:spLocks noChangeArrowheads="1"/>
                  </p:cNvSpPr>
                  <p:nvPr/>
                </p:nvSpPr>
                <p:spPr bwMode="auto">
                  <a:xfrm>
                    <a:off x="329366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5" name="Rectangle 210"/>
                  <p:cNvSpPr>
                    <a:spLocks noChangeArrowheads="1"/>
                  </p:cNvSpPr>
                  <p:nvPr/>
                </p:nvSpPr>
                <p:spPr bwMode="auto">
                  <a:xfrm>
                    <a:off x="339844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6" name="Rectangle 211"/>
                  <p:cNvSpPr>
                    <a:spLocks noChangeArrowheads="1"/>
                  </p:cNvSpPr>
                  <p:nvPr/>
                </p:nvSpPr>
                <p:spPr bwMode="auto">
                  <a:xfrm>
                    <a:off x="3084116"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7" name="Rectangle 212"/>
                  <p:cNvSpPr>
                    <a:spLocks noChangeArrowheads="1"/>
                  </p:cNvSpPr>
                  <p:nvPr/>
                </p:nvSpPr>
                <p:spPr bwMode="auto">
                  <a:xfrm>
                    <a:off x="3188891"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8" name="Rectangle 213"/>
                  <p:cNvSpPr>
                    <a:spLocks noChangeArrowheads="1"/>
                  </p:cNvSpPr>
                  <p:nvPr/>
                </p:nvSpPr>
                <p:spPr bwMode="auto">
                  <a:xfrm>
                    <a:off x="3293666"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9" name="Rectangle 214"/>
                  <p:cNvSpPr>
                    <a:spLocks noChangeArrowheads="1"/>
                  </p:cNvSpPr>
                  <p:nvPr/>
                </p:nvSpPr>
                <p:spPr bwMode="auto">
                  <a:xfrm>
                    <a:off x="3398441"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0" name="Rectangle 215"/>
                  <p:cNvSpPr>
                    <a:spLocks noChangeArrowheads="1"/>
                  </p:cNvSpPr>
                  <p:nvPr/>
                </p:nvSpPr>
                <p:spPr bwMode="auto">
                  <a:xfrm>
                    <a:off x="3084116"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1" name="Rectangle 216"/>
                  <p:cNvSpPr>
                    <a:spLocks noChangeArrowheads="1"/>
                  </p:cNvSpPr>
                  <p:nvPr/>
                </p:nvSpPr>
                <p:spPr bwMode="auto">
                  <a:xfrm>
                    <a:off x="3188891"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2" name="Rectangle 217"/>
                  <p:cNvSpPr>
                    <a:spLocks noChangeArrowheads="1"/>
                  </p:cNvSpPr>
                  <p:nvPr/>
                </p:nvSpPr>
                <p:spPr bwMode="auto">
                  <a:xfrm>
                    <a:off x="3293666"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3" name="Rectangle 218"/>
                  <p:cNvSpPr>
                    <a:spLocks noChangeArrowheads="1"/>
                  </p:cNvSpPr>
                  <p:nvPr/>
                </p:nvSpPr>
                <p:spPr bwMode="auto">
                  <a:xfrm>
                    <a:off x="3398441"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nvGrpSpPr>
                <p:cNvPr id="53" name="グループ化 287"/>
                <p:cNvGrpSpPr/>
                <p:nvPr/>
              </p:nvGrpSpPr>
              <p:grpSpPr>
                <a:xfrm>
                  <a:off x="3563888" y="5065511"/>
                  <a:ext cx="474092" cy="213342"/>
                  <a:chOff x="3084116" y="3492500"/>
                  <a:chExt cx="381000" cy="171450"/>
                </a:xfrm>
                <a:solidFill>
                  <a:srgbClr val="54C2F0"/>
                </a:solidFill>
              </p:grpSpPr>
              <p:sp>
                <p:nvSpPr>
                  <p:cNvPr id="54" name="Rectangle 207"/>
                  <p:cNvSpPr>
                    <a:spLocks noChangeArrowheads="1"/>
                  </p:cNvSpPr>
                  <p:nvPr/>
                </p:nvSpPr>
                <p:spPr bwMode="auto">
                  <a:xfrm>
                    <a:off x="308411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5" name="Rectangle 208"/>
                  <p:cNvSpPr>
                    <a:spLocks noChangeArrowheads="1"/>
                  </p:cNvSpPr>
                  <p:nvPr/>
                </p:nvSpPr>
                <p:spPr bwMode="auto">
                  <a:xfrm>
                    <a:off x="318889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6" name="Rectangle 209"/>
                  <p:cNvSpPr>
                    <a:spLocks noChangeArrowheads="1"/>
                  </p:cNvSpPr>
                  <p:nvPr/>
                </p:nvSpPr>
                <p:spPr bwMode="auto">
                  <a:xfrm>
                    <a:off x="329366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7" name="Rectangle 210"/>
                  <p:cNvSpPr>
                    <a:spLocks noChangeArrowheads="1"/>
                  </p:cNvSpPr>
                  <p:nvPr/>
                </p:nvSpPr>
                <p:spPr bwMode="auto">
                  <a:xfrm>
                    <a:off x="339844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8" name="Rectangle 211"/>
                  <p:cNvSpPr>
                    <a:spLocks noChangeArrowheads="1"/>
                  </p:cNvSpPr>
                  <p:nvPr/>
                </p:nvSpPr>
                <p:spPr bwMode="auto">
                  <a:xfrm>
                    <a:off x="3084116"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9" name="Rectangle 212"/>
                  <p:cNvSpPr>
                    <a:spLocks noChangeArrowheads="1"/>
                  </p:cNvSpPr>
                  <p:nvPr/>
                </p:nvSpPr>
                <p:spPr bwMode="auto">
                  <a:xfrm>
                    <a:off x="3188891"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0" name="Rectangle 213"/>
                  <p:cNvSpPr>
                    <a:spLocks noChangeArrowheads="1"/>
                  </p:cNvSpPr>
                  <p:nvPr/>
                </p:nvSpPr>
                <p:spPr bwMode="auto">
                  <a:xfrm>
                    <a:off x="3293666"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1" name="Rectangle 214"/>
                  <p:cNvSpPr>
                    <a:spLocks noChangeArrowheads="1"/>
                  </p:cNvSpPr>
                  <p:nvPr/>
                </p:nvSpPr>
                <p:spPr bwMode="auto">
                  <a:xfrm>
                    <a:off x="3398441"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grpSp>
            <p:nvGrpSpPr>
              <p:cNvPr id="39" name="グループ化 97"/>
              <p:cNvGrpSpPr/>
              <p:nvPr/>
            </p:nvGrpSpPr>
            <p:grpSpPr>
              <a:xfrm>
                <a:off x="4091684" y="4675503"/>
                <a:ext cx="213352" cy="603350"/>
                <a:chOff x="3848390" y="4675503"/>
                <a:chExt cx="213352" cy="603350"/>
              </a:xfrm>
            </p:grpSpPr>
            <p:grpSp>
              <p:nvGrpSpPr>
                <p:cNvPr id="40" name="グループ化 287"/>
                <p:cNvGrpSpPr/>
                <p:nvPr/>
              </p:nvGrpSpPr>
              <p:grpSpPr>
                <a:xfrm>
                  <a:off x="3848390" y="4675503"/>
                  <a:ext cx="213352" cy="343717"/>
                  <a:chOff x="3312745" y="3492500"/>
                  <a:chExt cx="171458" cy="276225"/>
                </a:xfrm>
                <a:solidFill>
                  <a:srgbClr val="54C2F0"/>
                </a:solidFill>
              </p:grpSpPr>
              <p:sp>
                <p:nvSpPr>
                  <p:cNvPr id="46" name="Rectangle 209"/>
                  <p:cNvSpPr>
                    <a:spLocks noChangeArrowheads="1"/>
                  </p:cNvSpPr>
                  <p:nvPr/>
                </p:nvSpPr>
                <p:spPr bwMode="auto">
                  <a:xfrm>
                    <a:off x="3312752"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7" name="Rectangle 210"/>
                  <p:cNvSpPr>
                    <a:spLocks noChangeArrowheads="1"/>
                  </p:cNvSpPr>
                  <p:nvPr/>
                </p:nvSpPr>
                <p:spPr bwMode="auto">
                  <a:xfrm>
                    <a:off x="3417528"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8" name="Rectangle 213"/>
                  <p:cNvSpPr>
                    <a:spLocks noChangeArrowheads="1"/>
                  </p:cNvSpPr>
                  <p:nvPr/>
                </p:nvSpPr>
                <p:spPr bwMode="auto">
                  <a:xfrm>
                    <a:off x="3312748"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9" name="Rectangle 214"/>
                  <p:cNvSpPr>
                    <a:spLocks noChangeArrowheads="1"/>
                  </p:cNvSpPr>
                  <p:nvPr/>
                </p:nvSpPr>
                <p:spPr bwMode="auto">
                  <a:xfrm>
                    <a:off x="3417524"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0" name="Rectangle 217"/>
                  <p:cNvSpPr>
                    <a:spLocks noChangeArrowheads="1"/>
                  </p:cNvSpPr>
                  <p:nvPr/>
                </p:nvSpPr>
                <p:spPr bwMode="auto">
                  <a:xfrm>
                    <a:off x="3312745"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1" name="Rectangle 218"/>
                  <p:cNvSpPr>
                    <a:spLocks noChangeArrowheads="1"/>
                  </p:cNvSpPr>
                  <p:nvPr/>
                </p:nvSpPr>
                <p:spPr bwMode="auto">
                  <a:xfrm>
                    <a:off x="3417528" y="370205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nvGrpSpPr>
                <p:cNvPr id="41" name="グループ化 287"/>
                <p:cNvGrpSpPr/>
                <p:nvPr/>
              </p:nvGrpSpPr>
              <p:grpSpPr>
                <a:xfrm>
                  <a:off x="3848390" y="5065511"/>
                  <a:ext cx="213352" cy="213342"/>
                  <a:chOff x="3312745" y="3492500"/>
                  <a:chExt cx="171458" cy="171450"/>
                </a:xfrm>
                <a:solidFill>
                  <a:srgbClr val="54C2F0"/>
                </a:solidFill>
              </p:grpSpPr>
              <p:sp>
                <p:nvSpPr>
                  <p:cNvPr id="42" name="Rectangle 209"/>
                  <p:cNvSpPr>
                    <a:spLocks noChangeArrowheads="1"/>
                  </p:cNvSpPr>
                  <p:nvPr/>
                </p:nvSpPr>
                <p:spPr bwMode="auto">
                  <a:xfrm>
                    <a:off x="3312748"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3" name="Rectangle 210"/>
                  <p:cNvSpPr>
                    <a:spLocks noChangeArrowheads="1"/>
                  </p:cNvSpPr>
                  <p:nvPr/>
                </p:nvSpPr>
                <p:spPr bwMode="auto">
                  <a:xfrm>
                    <a:off x="3417528"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4" name="Rectangle 213"/>
                  <p:cNvSpPr>
                    <a:spLocks noChangeArrowheads="1"/>
                  </p:cNvSpPr>
                  <p:nvPr/>
                </p:nvSpPr>
                <p:spPr bwMode="auto">
                  <a:xfrm>
                    <a:off x="3312745"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5" name="Rectangle 214"/>
                  <p:cNvSpPr>
                    <a:spLocks noChangeArrowheads="1"/>
                  </p:cNvSpPr>
                  <p:nvPr/>
                </p:nvSpPr>
                <p:spPr bwMode="auto">
                  <a:xfrm>
                    <a:off x="3417528" y="3597275"/>
                    <a:ext cx="66675" cy="66675"/>
                  </a:xfrm>
                  <a:prstGeom prst="rect">
                    <a:avLst/>
                  </a:prstGeom>
                  <a:solidFill>
                    <a:srgbClr val="EE55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grpSp>
        <p:sp>
          <p:nvSpPr>
            <p:cNvPr id="37" name="Rectangle 206"/>
            <p:cNvSpPr>
              <a:spLocks noChangeArrowheads="1"/>
            </p:cNvSpPr>
            <p:nvPr/>
          </p:nvSpPr>
          <p:spPr bwMode="auto">
            <a:xfrm>
              <a:off x="3480085" y="4545124"/>
              <a:ext cx="756000" cy="79015"/>
            </a:xfrm>
            <a:prstGeom prst="rect">
              <a:avLst/>
            </a:prstGeom>
            <a:solidFill>
              <a:srgbClr val="54C2F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74" name="右矢印 73"/>
          <p:cNvSpPr/>
          <p:nvPr/>
        </p:nvSpPr>
        <p:spPr>
          <a:xfrm>
            <a:off x="4463416" y="4741188"/>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75" name="Freeform 529"/>
          <p:cNvSpPr>
            <a:spLocks noEditPoints="1"/>
          </p:cNvSpPr>
          <p:nvPr/>
        </p:nvSpPr>
        <p:spPr bwMode="auto">
          <a:xfrm>
            <a:off x="769405" y="4713336"/>
            <a:ext cx="381643" cy="363469"/>
          </a:xfrm>
          <a:custGeom>
            <a:avLst/>
            <a:gdLst/>
            <a:ahLst/>
            <a:cxnLst>
              <a:cxn ang="0">
                <a:pos x="244" y="80"/>
              </a:cxn>
              <a:cxn ang="0">
                <a:pos x="236" y="70"/>
              </a:cxn>
              <a:cxn ang="0">
                <a:pos x="224" y="66"/>
              </a:cxn>
              <a:cxn ang="0">
                <a:pos x="192" y="60"/>
              </a:cxn>
              <a:cxn ang="0">
                <a:pos x="156" y="38"/>
              </a:cxn>
              <a:cxn ang="0">
                <a:pos x="154" y="16"/>
              </a:cxn>
              <a:cxn ang="0">
                <a:pos x="142" y="0"/>
              </a:cxn>
              <a:cxn ang="0">
                <a:pos x="118" y="0"/>
              </a:cxn>
              <a:cxn ang="0">
                <a:pos x="104" y="4"/>
              </a:cxn>
              <a:cxn ang="0">
                <a:pos x="98" y="16"/>
              </a:cxn>
              <a:cxn ang="0">
                <a:pos x="82" y="44"/>
              </a:cxn>
              <a:cxn ang="0">
                <a:pos x="50" y="70"/>
              </a:cxn>
              <a:cxn ang="0">
                <a:pos x="28" y="66"/>
              </a:cxn>
              <a:cxn ang="0">
                <a:pos x="10" y="74"/>
              </a:cxn>
              <a:cxn ang="0">
                <a:pos x="2" y="96"/>
              </a:cxn>
              <a:cxn ang="0">
                <a:pos x="2" y="110"/>
              </a:cxn>
              <a:cxn ang="0">
                <a:pos x="10" y="120"/>
              </a:cxn>
              <a:cxn ang="0">
                <a:pos x="32" y="144"/>
              </a:cxn>
              <a:cxn ang="0">
                <a:pos x="48" y="182"/>
              </a:cxn>
              <a:cxn ang="0">
                <a:pos x="38" y="202"/>
              </a:cxn>
              <a:cxn ang="0">
                <a:pos x="40" y="220"/>
              </a:cxn>
              <a:cxn ang="0">
                <a:pos x="58" y="236"/>
              </a:cxn>
              <a:cxn ang="0">
                <a:pos x="70" y="240"/>
              </a:cxn>
              <a:cxn ang="0">
                <a:pos x="82" y="234"/>
              </a:cxn>
              <a:cxn ang="0">
                <a:pos x="112" y="222"/>
              </a:cxn>
              <a:cxn ang="0">
                <a:pos x="140" y="222"/>
              </a:cxn>
              <a:cxn ang="0">
                <a:pos x="170" y="234"/>
              </a:cxn>
              <a:cxn ang="0">
                <a:pos x="182" y="240"/>
              </a:cxn>
              <a:cxn ang="0">
                <a:pos x="194" y="236"/>
              </a:cxn>
              <a:cxn ang="0">
                <a:pos x="212" y="220"/>
              </a:cxn>
              <a:cxn ang="0">
                <a:pos x="214" y="202"/>
              </a:cxn>
              <a:cxn ang="0">
                <a:pos x="204" y="182"/>
              </a:cxn>
              <a:cxn ang="0">
                <a:pos x="220" y="144"/>
              </a:cxn>
              <a:cxn ang="0">
                <a:pos x="242" y="120"/>
              </a:cxn>
              <a:cxn ang="0">
                <a:pos x="250" y="110"/>
              </a:cxn>
              <a:cxn ang="0">
                <a:pos x="250" y="96"/>
              </a:cxn>
              <a:cxn ang="0">
                <a:pos x="76" y="118"/>
              </a:cxn>
              <a:cxn ang="0">
                <a:pos x="90" y="92"/>
              </a:cxn>
              <a:cxn ang="0">
                <a:pos x="116" y="78"/>
              </a:cxn>
              <a:cxn ang="0">
                <a:pos x="136" y="78"/>
              </a:cxn>
              <a:cxn ang="0">
                <a:pos x="162" y="92"/>
              </a:cxn>
              <a:cxn ang="0">
                <a:pos x="176" y="118"/>
              </a:cxn>
              <a:cxn ang="0">
                <a:pos x="176" y="138"/>
              </a:cxn>
              <a:cxn ang="0">
                <a:pos x="162" y="164"/>
              </a:cxn>
              <a:cxn ang="0">
                <a:pos x="136" y="178"/>
              </a:cxn>
              <a:cxn ang="0">
                <a:pos x="116" y="178"/>
              </a:cxn>
              <a:cxn ang="0">
                <a:pos x="90" y="164"/>
              </a:cxn>
              <a:cxn ang="0">
                <a:pos x="76" y="138"/>
              </a:cxn>
            </a:cxnLst>
            <a:rect l="0" t="0" r="r" b="b"/>
            <a:pathLst>
              <a:path w="252" h="240">
                <a:moveTo>
                  <a:pt x="250" y="96"/>
                </a:moveTo>
                <a:lnTo>
                  <a:pt x="250" y="96"/>
                </a:lnTo>
                <a:lnTo>
                  <a:pt x="244" y="80"/>
                </a:lnTo>
                <a:lnTo>
                  <a:pt x="244" y="80"/>
                </a:lnTo>
                <a:lnTo>
                  <a:pt x="242" y="74"/>
                </a:lnTo>
                <a:lnTo>
                  <a:pt x="236" y="70"/>
                </a:lnTo>
                <a:lnTo>
                  <a:pt x="230" y="66"/>
                </a:lnTo>
                <a:lnTo>
                  <a:pt x="224" y="66"/>
                </a:lnTo>
                <a:lnTo>
                  <a:pt x="224" y="66"/>
                </a:lnTo>
                <a:lnTo>
                  <a:pt x="202" y="70"/>
                </a:lnTo>
                <a:lnTo>
                  <a:pt x="202" y="70"/>
                </a:lnTo>
                <a:lnTo>
                  <a:pt x="192" y="60"/>
                </a:lnTo>
                <a:lnTo>
                  <a:pt x="182" y="52"/>
                </a:lnTo>
                <a:lnTo>
                  <a:pt x="170" y="44"/>
                </a:lnTo>
                <a:lnTo>
                  <a:pt x="156" y="38"/>
                </a:lnTo>
                <a:lnTo>
                  <a:pt x="156" y="38"/>
                </a:lnTo>
                <a:lnTo>
                  <a:pt x="154" y="16"/>
                </a:lnTo>
                <a:lnTo>
                  <a:pt x="154" y="16"/>
                </a:lnTo>
                <a:lnTo>
                  <a:pt x="152" y="10"/>
                </a:lnTo>
                <a:lnTo>
                  <a:pt x="148" y="4"/>
                </a:lnTo>
                <a:lnTo>
                  <a:pt x="142" y="0"/>
                </a:lnTo>
                <a:lnTo>
                  <a:pt x="134" y="0"/>
                </a:lnTo>
                <a:lnTo>
                  <a:pt x="134" y="0"/>
                </a:lnTo>
                <a:lnTo>
                  <a:pt x="118" y="0"/>
                </a:lnTo>
                <a:lnTo>
                  <a:pt x="118" y="0"/>
                </a:lnTo>
                <a:lnTo>
                  <a:pt x="110" y="0"/>
                </a:lnTo>
                <a:lnTo>
                  <a:pt x="104" y="4"/>
                </a:lnTo>
                <a:lnTo>
                  <a:pt x="100" y="10"/>
                </a:lnTo>
                <a:lnTo>
                  <a:pt x="98" y="16"/>
                </a:lnTo>
                <a:lnTo>
                  <a:pt x="98" y="16"/>
                </a:lnTo>
                <a:lnTo>
                  <a:pt x="96" y="38"/>
                </a:lnTo>
                <a:lnTo>
                  <a:pt x="96" y="38"/>
                </a:lnTo>
                <a:lnTo>
                  <a:pt x="82" y="44"/>
                </a:lnTo>
                <a:lnTo>
                  <a:pt x="70" y="52"/>
                </a:lnTo>
                <a:lnTo>
                  <a:pt x="60" y="60"/>
                </a:lnTo>
                <a:lnTo>
                  <a:pt x="50" y="70"/>
                </a:lnTo>
                <a:lnTo>
                  <a:pt x="50" y="70"/>
                </a:lnTo>
                <a:lnTo>
                  <a:pt x="28" y="66"/>
                </a:lnTo>
                <a:lnTo>
                  <a:pt x="28" y="66"/>
                </a:lnTo>
                <a:lnTo>
                  <a:pt x="22" y="66"/>
                </a:lnTo>
                <a:lnTo>
                  <a:pt x="16" y="70"/>
                </a:lnTo>
                <a:lnTo>
                  <a:pt x="10" y="74"/>
                </a:lnTo>
                <a:lnTo>
                  <a:pt x="8" y="80"/>
                </a:lnTo>
                <a:lnTo>
                  <a:pt x="8" y="80"/>
                </a:lnTo>
                <a:lnTo>
                  <a:pt x="2" y="96"/>
                </a:lnTo>
                <a:lnTo>
                  <a:pt x="2" y="96"/>
                </a:lnTo>
                <a:lnTo>
                  <a:pt x="0" y="104"/>
                </a:lnTo>
                <a:lnTo>
                  <a:pt x="2" y="110"/>
                </a:lnTo>
                <a:lnTo>
                  <a:pt x="6" y="116"/>
                </a:lnTo>
                <a:lnTo>
                  <a:pt x="10" y="120"/>
                </a:lnTo>
                <a:lnTo>
                  <a:pt x="10" y="120"/>
                </a:lnTo>
                <a:lnTo>
                  <a:pt x="32" y="130"/>
                </a:lnTo>
                <a:lnTo>
                  <a:pt x="32" y="130"/>
                </a:lnTo>
                <a:lnTo>
                  <a:pt x="32" y="144"/>
                </a:lnTo>
                <a:lnTo>
                  <a:pt x="36" y="158"/>
                </a:lnTo>
                <a:lnTo>
                  <a:pt x="42" y="170"/>
                </a:lnTo>
                <a:lnTo>
                  <a:pt x="48" y="182"/>
                </a:lnTo>
                <a:lnTo>
                  <a:pt x="48" y="182"/>
                </a:lnTo>
                <a:lnTo>
                  <a:pt x="38" y="202"/>
                </a:lnTo>
                <a:lnTo>
                  <a:pt x="38" y="202"/>
                </a:lnTo>
                <a:lnTo>
                  <a:pt x="36" y="208"/>
                </a:lnTo>
                <a:lnTo>
                  <a:pt x="36" y="214"/>
                </a:lnTo>
                <a:lnTo>
                  <a:pt x="40" y="220"/>
                </a:lnTo>
                <a:lnTo>
                  <a:pt x="44" y="226"/>
                </a:lnTo>
                <a:lnTo>
                  <a:pt x="44" y="226"/>
                </a:lnTo>
                <a:lnTo>
                  <a:pt x="58" y="236"/>
                </a:lnTo>
                <a:lnTo>
                  <a:pt x="58" y="236"/>
                </a:lnTo>
                <a:lnTo>
                  <a:pt x="64" y="240"/>
                </a:lnTo>
                <a:lnTo>
                  <a:pt x="70" y="240"/>
                </a:lnTo>
                <a:lnTo>
                  <a:pt x="78" y="238"/>
                </a:lnTo>
                <a:lnTo>
                  <a:pt x="82" y="234"/>
                </a:lnTo>
                <a:lnTo>
                  <a:pt x="82" y="234"/>
                </a:lnTo>
                <a:lnTo>
                  <a:pt x="98" y="218"/>
                </a:lnTo>
                <a:lnTo>
                  <a:pt x="98" y="218"/>
                </a:lnTo>
                <a:lnTo>
                  <a:pt x="112" y="222"/>
                </a:lnTo>
                <a:lnTo>
                  <a:pt x="126" y="222"/>
                </a:lnTo>
                <a:lnTo>
                  <a:pt x="126" y="222"/>
                </a:lnTo>
                <a:lnTo>
                  <a:pt x="140" y="222"/>
                </a:lnTo>
                <a:lnTo>
                  <a:pt x="154" y="218"/>
                </a:lnTo>
                <a:lnTo>
                  <a:pt x="154" y="218"/>
                </a:lnTo>
                <a:lnTo>
                  <a:pt x="170" y="234"/>
                </a:lnTo>
                <a:lnTo>
                  <a:pt x="170" y="234"/>
                </a:lnTo>
                <a:lnTo>
                  <a:pt x="174" y="238"/>
                </a:lnTo>
                <a:lnTo>
                  <a:pt x="182" y="240"/>
                </a:lnTo>
                <a:lnTo>
                  <a:pt x="188" y="240"/>
                </a:lnTo>
                <a:lnTo>
                  <a:pt x="194" y="236"/>
                </a:lnTo>
                <a:lnTo>
                  <a:pt x="194" y="236"/>
                </a:lnTo>
                <a:lnTo>
                  <a:pt x="208" y="226"/>
                </a:lnTo>
                <a:lnTo>
                  <a:pt x="208" y="226"/>
                </a:lnTo>
                <a:lnTo>
                  <a:pt x="212" y="220"/>
                </a:lnTo>
                <a:lnTo>
                  <a:pt x="216" y="214"/>
                </a:lnTo>
                <a:lnTo>
                  <a:pt x="216" y="208"/>
                </a:lnTo>
                <a:lnTo>
                  <a:pt x="214" y="202"/>
                </a:lnTo>
                <a:lnTo>
                  <a:pt x="214" y="202"/>
                </a:lnTo>
                <a:lnTo>
                  <a:pt x="204" y="182"/>
                </a:lnTo>
                <a:lnTo>
                  <a:pt x="204" y="182"/>
                </a:lnTo>
                <a:lnTo>
                  <a:pt x="210" y="170"/>
                </a:lnTo>
                <a:lnTo>
                  <a:pt x="216" y="158"/>
                </a:lnTo>
                <a:lnTo>
                  <a:pt x="220" y="144"/>
                </a:lnTo>
                <a:lnTo>
                  <a:pt x="220" y="130"/>
                </a:lnTo>
                <a:lnTo>
                  <a:pt x="220" y="130"/>
                </a:lnTo>
                <a:lnTo>
                  <a:pt x="242" y="120"/>
                </a:lnTo>
                <a:lnTo>
                  <a:pt x="242" y="120"/>
                </a:lnTo>
                <a:lnTo>
                  <a:pt x="246" y="116"/>
                </a:lnTo>
                <a:lnTo>
                  <a:pt x="250" y="110"/>
                </a:lnTo>
                <a:lnTo>
                  <a:pt x="252" y="104"/>
                </a:lnTo>
                <a:lnTo>
                  <a:pt x="250" y="96"/>
                </a:lnTo>
                <a:lnTo>
                  <a:pt x="250" y="96"/>
                </a:lnTo>
                <a:close/>
                <a:moveTo>
                  <a:pt x="74" y="128"/>
                </a:moveTo>
                <a:lnTo>
                  <a:pt x="74" y="128"/>
                </a:lnTo>
                <a:lnTo>
                  <a:pt x="76" y="118"/>
                </a:lnTo>
                <a:lnTo>
                  <a:pt x="78" y="108"/>
                </a:lnTo>
                <a:lnTo>
                  <a:pt x="84" y="98"/>
                </a:lnTo>
                <a:lnTo>
                  <a:pt x="90" y="92"/>
                </a:lnTo>
                <a:lnTo>
                  <a:pt x="98" y="84"/>
                </a:lnTo>
                <a:lnTo>
                  <a:pt x="106" y="80"/>
                </a:lnTo>
                <a:lnTo>
                  <a:pt x="116" y="78"/>
                </a:lnTo>
                <a:lnTo>
                  <a:pt x="126" y="76"/>
                </a:lnTo>
                <a:lnTo>
                  <a:pt x="126" y="76"/>
                </a:lnTo>
                <a:lnTo>
                  <a:pt x="136" y="78"/>
                </a:lnTo>
                <a:lnTo>
                  <a:pt x="146" y="80"/>
                </a:lnTo>
                <a:lnTo>
                  <a:pt x="154" y="84"/>
                </a:lnTo>
                <a:lnTo>
                  <a:pt x="162" y="92"/>
                </a:lnTo>
                <a:lnTo>
                  <a:pt x="168" y="98"/>
                </a:lnTo>
                <a:lnTo>
                  <a:pt x="174" y="108"/>
                </a:lnTo>
                <a:lnTo>
                  <a:pt x="176" y="118"/>
                </a:lnTo>
                <a:lnTo>
                  <a:pt x="178" y="128"/>
                </a:lnTo>
                <a:lnTo>
                  <a:pt x="178" y="128"/>
                </a:lnTo>
                <a:lnTo>
                  <a:pt x="176" y="138"/>
                </a:lnTo>
                <a:lnTo>
                  <a:pt x="174" y="148"/>
                </a:lnTo>
                <a:lnTo>
                  <a:pt x="168" y="156"/>
                </a:lnTo>
                <a:lnTo>
                  <a:pt x="162" y="164"/>
                </a:lnTo>
                <a:lnTo>
                  <a:pt x="154" y="170"/>
                </a:lnTo>
                <a:lnTo>
                  <a:pt x="146" y="176"/>
                </a:lnTo>
                <a:lnTo>
                  <a:pt x="136" y="178"/>
                </a:lnTo>
                <a:lnTo>
                  <a:pt x="126" y="180"/>
                </a:lnTo>
                <a:lnTo>
                  <a:pt x="126" y="180"/>
                </a:lnTo>
                <a:lnTo>
                  <a:pt x="116" y="178"/>
                </a:lnTo>
                <a:lnTo>
                  <a:pt x="106" y="176"/>
                </a:lnTo>
                <a:lnTo>
                  <a:pt x="98" y="170"/>
                </a:lnTo>
                <a:lnTo>
                  <a:pt x="90" y="164"/>
                </a:lnTo>
                <a:lnTo>
                  <a:pt x="84" y="156"/>
                </a:lnTo>
                <a:lnTo>
                  <a:pt x="78" y="148"/>
                </a:lnTo>
                <a:lnTo>
                  <a:pt x="76" y="138"/>
                </a:lnTo>
                <a:lnTo>
                  <a:pt x="74" y="128"/>
                </a:lnTo>
                <a:lnTo>
                  <a:pt x="74" y="128"/>
                </a:lnTo>
                <a:close/>
              </a:path>
            </a:pathLst>
          </a:custGeom>
          <a:solidFill>
            <a:srgbClr val="54C2F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6" name="右矢印 75"/>
          <p:cNvSpPr/>
          <p:nvPr/>
        </p:nvSpPr>
        <p:spPr>
          <a:xfrm rot="19136952">
            <a:off x="1140193" y="4202511"/>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77" name="右矢印 76"/>
          <p:cNvSpPr/>
          <p:nvPr/>
        </p:nvSpPr>
        <p:spPr>
          <a:xfrm>
            <a:off x="1223056" y="4602841"/>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78" name="右矢印 77"/>
          <p:cNvSpPr/>
          <p:nvPr/>
        </p:nvSpPr>
        <p:spPr>
          <a:xfrm rot="2772499">
            <a:off x="1136904" y="5040379"/>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grpSp>
        <p:nvGrpSpPr>
          <p:cNvPr id="79" name="グループ化 103"/>
          <p:cNvGrpSpPr/>
          <p:nvPr/>
        </p:nvGrpSpPr>
        <p:grpSpPr>
          <a:xfrm>
            <a:off x="1871137" y="3843469"/>
            <a:ext cx="396045" cy="396044"/>
            <a:chOff x="3297238" y="3209925"/>
            <a:chExt cx="381000" cy="381000"/>
          </a:xfrm>
          <a:solidFill>
            <a:srgbClr val="EE5500"/>
          </a:solidFill>
        </p:grpSpPr>
        <p:sp>
          <p:nvSpPr>
            <p:cNvPr id="80" name="Freeform 220"/>
            <p:cNvSpPr>
              <a:spLocks/>
            </p:cNvSpPr>
            <p:nvPr/>
          </p:nvSpPr>
          <p:spPr bwMode="auto">
            <a:xfrm>
              <a:off x="3297238" y="3209925"/>
              <a:ext cx="381000" cy="273050"/>
            </a:xfrm>
            <a:custGeom>
              <a:avLst/>
              <a:gdLst/>
              <a:ahLst/>
              <a:cxnLst>
                <a:cxn ang="0">
                  <a:pos x="30" y="124"/>
                </a:cxn>
                <a:cxn ang="0">
                  <a:pos x="24" y="96"/>
                </a:cxn>
                <a:cxn ang="0">
                  <a:pos x="26" y="82"/>
                </a:cxn>
                <a:cxn ang="0">
                  <a:pos x="34" y="60"/>
                </a:cxn>
                <a:cxn ang="0">
                  <a:pos x="56" y="36"/>
                </a:cxn>
                <a:cxn ang="0">
                  <a:pos x="84" y="24"/>
                </a:cxn>
                <a:cxn ang="0">
                  <a:pos x="96" y="24"/>
                </a:cxn>
                <a:cxn ang="0">
                  <a:pos x="102" y="24"/>
                </a:cxn>
                <a:cxn ang="0">
                  <a:pos x="110" y="26"/>
                </a:cxn>
                <a:cxn ang="0">
                  <a:pos x="112" y="26"/>
                </a:cxn>
                <a:cxn ang="0">
                  <a:pos x="118" y="28"/>
                </a:cxn>
                <a:cxn ang="0">
                  <a:pos x="122" y="30"/>
                </a:cxn>
                <a:cxn ang="0">
                  <a:pos x="128" y="32"/>
                </a:cxn>
                <a:cxn ang="0">
                  <a:pos x="130" y="34"/>
                </a:cxn>
                <a:cxn ang="0">
                  <a:pos x="136" y="36"/>
                </a:cxn>
                <a:cxn ang="0">
                  <a:pos x="142" y="40"/>
                </a:cxn>
                <a:cxn ang="0">
                  <a:pos x="146" y="44"/>
                </a:cxn>
                <a:cxn ang="0">
                  <a:pos x="148" y="48"/>
                </a:cxn>
                <a:cxn ang="0">
                  <a:pos x="152" y="52"/>
                </a:cxn>
                <a:cxn ang="0">
                  <a:pos x="154" y="54"/>
                </a:cxn>
                <a:cxn ang="0">
                  <a:pos x="158" y="60"/>
                </a:cxn>
                <a:cxn ang="0">
                  <a:pos x="160" y="64"/>
                </a:cxn>
                <a:cxn ang="0">
                  <a:pos x="166" y="80"/>
                </a:cxn>
                <a:cxn ang="0">
                  <a:pos x="172" y="80"/>
                </a:cxn>
                <a:cxn ang="0">
                  <a:pos x="192" y="84"/>
                </a:cxn>
                <a:cxn ang="0">
                  <a:pos x="202" y="92"/>
                </a:cxn>
                <a:cxn ang="0">
                  <a:pos x="202" y="92"/>
                </a:cxn>
                <a:cxn ang="0">
                  <a:pos x="210" y="100"/>
                </a:cxn>
                <a:cxn ang="0">
                  <a:pos x="212" y="106"/>
                </a:cxn>
                <a:cxn ang="0">
                  <a:pos x="214" y="112"/>
                </a:cxn>
                <a:cxn ang="0">
                  <a:pos x="214" y="112"/>
                </a:cxn>
                <a:cxn ang="0">
                  <a:pos x="216" y="118"/>
                </a:cxn>
                <a:cxn ang="0">
                  <a:pos x="216" y="124"/>
                </a:cxn>
                <a:cxn ang="0">
                  <a:pos x="210" y="146"/>
                </a:cxn>
                <a:cxn ang="0">
                  <a:pos x="228" y="162"/>
                </a:cxn>
                <a:cxn ang="0">
                  <a:pos x="240" y="124"/>
                </a:cxn>
                <a:cxn ang="0">
                  <a:pos x="236" y="100"/>
                </a:cxn>
                <a:cxn ang="0">
                  <a:pos x="216" y="72"/>
                </a:cxn>
                <a:cxn ang="0">
                  <a:pos x="184" y="58"/>
                </a:cxn>
                <a:cxn ang="0">
                  <a:pos x="170" y="34"/>
                </a:cxn>
                <a:cxn ang="0">
                  <a:pos x="138" y="10"/>
                </a:cxn>
                <a:cxn ang="0">
                  <a:pos x="96" y="0"/>
                </a:cxn>
                <a:cxn ang="0">
                  <a:pos x="58" y="8"/>
                </a:cxn>
                <a:cxn ang="0">
                  <a:pos x="16" y="42"/>
                </a:cxn>
                <a:cxn ang="0">
                  <a:pos x="0" y="96"/>
                </a:cxn>
                <a:cxn ang="0">
                  <a:pos x="2" y="114"/>
                </a:cxn>
                <a:cxn ang="0">
                  <a:pos x="24" y="160"/>
                </a:cxn>
              </a:cxnLst>
              <a:rect l="0" t="0" r="r" b="b"/>
              <a:pathLst>
                <a:path w="240" h="172">
                  <a:moveTo>
                    <a:pt x="34" y="134"/>
                  </a:moveTo>
                  <a:lnTo>
                    <a:pt x="34" y="134"/>
                  </a:lnTo>
                  <a:lnTo>
                    <a:pt x="30" y="124"/>
                  </a:lnTo>
                  <a:lnTo>
                    <a:pt x="26" y="116"/>
                  </a:lnTo>
                  <a:lnTo>
                    <a:pt x="24" y="106"/>
                  </a:lnTo>
                  <a:lnTo>
                    <a:pt x="24" y="96"/>
                  </a:lnTo>
                  <a:lnTo>
                    <a:pt x="24" y="96"/>
                  </a:lnTo>
                  <a:lnTo>
                    <a:pt x="24" y="96"/>
                  </a:lnTo>
                  <a:lnTo>
                    <a:pt x="26" y="82"/>
                  </a:lnTo>
                  <a:lnTo>
                    <a:pt x="30" y="70"/>
                  </a:lnTo>
                  <a:lnTo>
                    <a:pt x="30" y="70"/>
                  </a:lnTo>
                  <a:lnTo>
                    <a:pt x="34" y="60"/>
                  </a:lnTo>
                  <a:lnTo>
                    <a:pt x="40" y="52"/>
                  </a:lnTo>
                  <a:lnTo>
                    <a:pt x="46" y="44"/>
                  </a:lnTo>
                  <a:lnTo>
                    <a:pt x="56" y="36"/>
                  </a:lnTo>
                  <a:lnTo>
                    <a:pt x="64" y="32"/>
                  </a:lnTo>
                  <a:lnTo>
                    <a:pt x="74" y="28"/>
                  </a:lnTo>
                  <a:lnTo>
                    <a:pt x="84" y="24"/>
                  </a:lnTo>
                  <a:lnTo>
                    <a:pt x="96" y="24"/>
                  </a:lnTo>
                  <a:lnTo>
                    <a:pt x="96" y="24"/>
                  </a:lnTo>
                  <a:lnTo>
                    <a:pt x="96" y="24"/>
                  </a:lnTo>
                  <a:lnTo>
                    <a:pt x="96" y="24"/>
                  </a:lnTo>
                  <a:lnTo>
                    <a:pt x="102" y="24"/>
                  </a:lnTo>
                  <a:lnTo>
                    <a:pt x="102" y="24"/>
                  </a:lnTo>
                  <a:lnTo>
                    <a:pt x="106" y="24"/>
                  </a:lnTo>
                  <a:lnTo>
                    <a:pt x="106" y="24"/>
                  </a:lnTo>
                  <a:lnTo>
                    <a:pt x="110" y="26"/>
                  </a:lnTo>
                  <a:lnTo>
                    <a:pt x="110" y="26"/>
                  </a:lnTo>
                  <a:lnTo>
                    <a:pt x="112" y="26"/>
                  </a:lnTo>
                  <a:lnTo>
                    <a:pt x="112" y="26"/>
                  </a:lnTo>
                  <a:lnTo>
                    <a:pt x="116" y="26"/>
                  </a:lnTo>
                  <a:lnTo>
                    <a:pt x="116" y="26"/>
                  </a:lnTo>
                  <a:lnTo>
                    <a:pt x="118" y="28"/>
                  </a:lnTo>
                  <a:lnTo>
                    <a:pt x="118" y="28"/>
                  </a:lnTo>
                  <a:lnTo>
                    <a:pt x="122" y="30"/>
                  </a:lnTo>
                  <a:lnTo>
                    <a:pt x="122" y="30"/>
                  </a:lnTo>
                  <a:lnTo>
                    <a:pt x="126" y="30"/>
                  </a:lnTo>
                  <a:lnTo>
                    <a:pt x="126" y="30"/>
                  </a:lnTo>
                  <a:lnTo>
                    <a:pt x="128" y="32"/>
                  </a:lnTo>
                  <a:lnTo>
                    <a:pt x="128" y="32"/>
                  </a:lnTo>
                  <a:lnTo>
                    <a:pt x="130" y="34"/>
                  </a:lnTo>
                  <a:lnTo>
                    <a:pt x="130" y="34"/>
                  </a:lnTo>
                  <a:lnTo>
                    <a:pt x="134" y="36"/>
                  </a:lnTo>
                  <a:lnTo>
                    <a:pt x="134" y="36"/>
                  </a:lnTo>
                  <a:lnTo>
                    <a:pt x="136" y="36"/>
                  </a:lnTo>
                  <a:lnTo>
                    <a:pt x="136" y="36"/>
                  </a:lnTo>
                  <a:lnTo>
                    <a:pt x="142" y="40"/>
                  </a:lnTo>
                  <a:lnTo>
                    <a:pt x="142" y="40"/>
                  </a:lnTo>
                  <a:lnTo>
                    <a:pt x="144" y="42"/>
                  </a:lnTo>
                  <a:lnTo>
                    <a:pt x="144" y="42"/>
                  </a:lnTo>
                  <a:lnTo>
                    <a:pt x="146" y="44"/>
                  </a:lnTo>
                  <a:lnTo>
                    <a:pt x="146" y="44"/>
                  </a:lnTo>
                  <a:lnTo>
                    <a:pt x="148" y="48"/>
                  </a:lnTo>
                  <a:lnTo>
                    <a:pt x="148" y="48"/>
                  </a:lnTo>
                  <a:lnTo>
                    <a:pt x="150" y="50"/>
                  </a:lnTo>
                  <a:lnTo>
                    <a:pt x="150" y="50"/>
                  </a:lnTo>
                  <a:lnTo>
                    <a:pt x="152" y="52"/>
                  </a:lnTo>
                  <a:lnTo>
                    <a:pt x="152" y="52"/>
                  </a:lnTo>
                  <a:lnTo>
                    <a:pt x="154" y="54"/>
                  </a:lnTo>
                  <a:lnTo>
                    <a:pt x="154" y="54"/>
                  </a:lnTo>
                  <a:lnTo>
                    <a:pt x="156" y="58"/>
                  </a:lnTo>
                  <a:lnTo>
                    <a:pt x="156" y="58"/>
                  </a:lnTo>
                  <a:lnTo>
                    <a:pt x="158" y="60"/>
                  </a:lnTo>
                  <a:lnTo>
                    <a:pt x="158" y="60"/>
                  </a:lnTo>
                  <a:lnTo>
                    <a:pt x="160" y="64"/>
                  </a:lnTo>
                  <a:lnTo>
                    <a:pt x="160" y="64"/>
                  </a:lnTo>
                  <a:lnTo>
                    <a:pt x="160" y="64"/>
                  </a:lnTo>
                  <a:lnTo>
                    <a:pt x="160" y="64"/>
                  </a:lnTo>
                  <a:lnTo>
                    <a:pt x="166" y="80"/>
                  </a:lnTo>
                  <a:lnTo>
                    <a:pt x="166" y="80"/>
                  </a:lnTo>
                  <a:lnTo>
                    <a:pt x="172" y="80"/>
                  </a:lnTo>
                  <a:lnTo>
                    <a:pt x="172" y="80"/>
                  </a:lnTo>
                  <a:lnTo>
                    <a:pt x="182" y="82"/>
                  </a:lnTo>
                  <a:lnTo>
                    <a:pt x="192" y="84"/>
                  </a:lnTo>
                  <a:lnTo>
                    <a:pt x="192" y="84"/>
                  </a:lnTo>
                  <a:lnTo>
                    <a:pt x="192" y="84"/>
                  </a:lnTo>
                  <a:lnTo>
                    <a:pt x="192" y="84"/>
                  </a:lnTo>
                  <a:lnTo>
                    <a:pt x="202" y="92"/>
                  </a:lnTo>
                  <a:lnTo>
                    <a:pt x="202" y="92"/>
                  </a:lnTo>
                  <a:lnTo>
                    <a:pt x="202" y="92"/>
                  </a:lnTo>
                  <a:lnTo>
                    <a:pt x="202" y="92"/>
                  </a:lnTo>
                  <a:lnTo>
                    <a:pt x="208" y="100"/>
                  </a:lnTo>
                  <a:lnTo>
                    <a:pt x="208" y="100"/>
                  </a:lnTo>
                  <a:lnTo>
                    <a:pt x="210" y="100"/>
                  </a:lnTo>
                  <a:lnTo>
                    <a:pt x="210" y="100"/>
                  </a:lnTo>
                  <a:lnTo>
                    <a:pt x="212" y="106"/>
                  </a:lnTo>
                  <a:lnTo>
                    <a:pt x="212" y="106"/>
                  </a:lnTo>
                  <a:lnTo>
                    <a:pt x="212" y="106"/>
                  </a:lnTo>
                  <a:lnTo>
                    <a:pt x="212" y="106"/>
                  </a:lnTo>
                  <a:lnTo>
                    <a:pt x="214" y="112"/>
                  </a:lnTo>
                  <a:lnTo>
                    <a:pt x="214" y="112"/>
                  </a:lnTo>
                  <a:lnTo>
                    <a:pt x="214" y="112"/>
                  </a:lnTo>
                  <a:lnTo>
                    <a:pt x="214" y="112"/>
                  </a:lnTo>
                  <a:lnTo>
                    <a:pt x="216" y="116"/>
                  </a:lnTo>
                  <a:lnTo>
                    <a:pt x="216" y="116"/>
                  </a:lnTo>
                  <a:lnTo>
                    <a:pt x="216" y="118"/>
                  </a:lnTo>
                  <a:lnTo>
                    <a:pt x="216" y="118"/>
                  </a:lnTo>
                  <a:lnTo>
                    <a:pt x="216" y="124"/>
                  </a:lnTo>
                  <a:lnTo>
                    <a:pt x="216" y="124"/>
                  </a:lnTo>
                  <a:lnTo>
                    <a:pt x="216" y="132"/>
                  </a:lnTo>
                  <a:lnTo>
                    <a:pt x="216" y="132"/>
                  </a:lnTo>
                  <a:lnTo>
                    <a:pt x="210" y="146"/>
                  </a:lnTo>
                  <a:lnTo>
                    <a:pt x="220" y="172"/>
                  </a:lnTo>
                  <a:lnTo>
                    <a:pt x="220" y="172"/>
                  </a:lnTo>
                  <a:lnTo>
                    <a:pt x="228" y="162"/>
                  </a:lnTo>
                  <a:lnTo>
                    <a:pt x="234" y="150"/>
                  </a:lnTo>
                  <a:lnTo>
                    <a:pt x="238" y="138"/>
                  </a:lnTo>
                  <a:lnTo>
                    <a:pt x="240" y="124"/>
                  </a:lnTo>
                  <a:lnTo>
                    <a:pt x="240" y="124"/>
                  </a:lnTo>
                  <a:lnTo>
                    <a:pt x="238" y="112"/>
                  </a:lnTo>
                  <a:lnTo>
                    <a:pt x="236" y="100"/>
                  </a:lnTo>
                  <a:lnTo>
                    <a:pt x="230" y="90"/>
                  </a:lnTo>
                  <a:lnTo>
                    <a:pt x="224" y="80"/>
                  </a:lnTo>
                  <a:lnTo>
                    <a:pt x="216" y="72"/>
                  </a:lnTo>
                  <a:lnTo>
                    <a:pt x="206" y="66"/>
                  </a:lnTo>
                  <a:lnTo>
                    <a:pt x="196" y="60"/>
                  </a:lnTo>
                  <a:lnTo>
                    <a:pt x="184" y="58"/>
                  </a:lnTo>
                  <a:lnTo>
                    <a:pt x="184" y="58"/>
                  </a:lnTo>
                  <a:lnTo>
                    <a:pt x="178" y="44"/>
                  </a:lnTo>
                  <a:lnTo>
                    <a:pt x="170" y="34"/>
                  </a:lnTo>
                  <a:lnTo>
                    <a:pt x="160" y="24"/>
                  </a:lnTo>
                  <a:lnTo>
                    <a:pt x="148" y="16"/>
                  </a:lnTo>
                  <a:lnTo>
                    <a:pt x="138" y="10"/>
                  </a:lnTo>
                  <a:lnTo>
                    <a:pt x="124" y="4"/>
                  </a:lnTo>
                  <a:lnTo>
                    <a:pt x="110" y="2"/>
                  </a:lnTo>
                  <a:lnTo>
                    <a:pt x="96" y="0"/>
                  </a:lnTo>
                  <a:lnTo>
                    <a:pt x="96" y="0"/>
                  </a:lnTo>
                  <a:lnTo>
                    <a:pt x="76" y="2"/>
                  </a:lnTo>
                  <a:lnTo>
                    <a:pt x="58" y="8"/>
                  </a:lnTo>
                  <a:lnTo>
                    <a:pt x="42" y="16"/>
                  </a:lnTo>
                  <a:lnTo>
                    <a:pt x="28" y="28"/>
                  </a:lnTo>
                  <a:lnTo>
                    <a:pt x="16" y="42"/>
                  </a:lnTo>
                  <a:lnTo>
                    <a:pt x="8" y="58"/>
                  </a:lnTo>
                  <a:lnTo>
                    <a:pt x="2" y="76"/>
                  </a:lnTo>
                  <a:lnTo>
                    <a:pt x="0" y="96"/>
                  </a:lnTo>
                  <a:lnTo>
                    <a:pt x="0" y="96"/>
                  </a:lnTo>
                  <a:lnTo>
                    <a:pt x="0" y="96"/>
                  </a:lnTo>
                  <a:lnTo>
                    <a:pt x="2" y="114"/>
                  </a:lnTo>
                  <a:lnTo>
                    <a:pt x="6" y="130"/>
                  </a:lnTo>
                  <a:lnTo>
                    <a:pt x="14" y="146"/>
                  </a:lnTo>
                  <a:lnTo>
                    <a:pt x="24" y="160"/>
                  </a:lnTo>
                  <a:lnTo>
                    <a:pt x="34" y="1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1" name="Freeform 221"/>
            <p:cNvSpPr>
              <a:spLocks/>
            </p:cNvSpPr>
            <p:nvPr/>
          </p:nvSpPr>
          <p:spPr bwMode="auto">
            <a:xfrm>
              <a:off x="3411529" y="3400425"/>
              <a:ext cx="152400" cy="190500"/>
            </a:xfrm>
            <a:custGeom>
              <a:avLst/>
              <a:gdLst/>
              <a:ahLst/>
              <a:cxnLst>
                <a:cxn ang="0">
                  <a:pos x="96" y="48"/>
                </a:cxn>
                <a:cxn ang="0">
                  <a:pos x="48" y="0"/>
                </a:cxn>
                <a:cxn ang="0">
                  <a:pos x="0" y="48"/>
                </a:cxn>
                <a:cxn ang="0">
                  <a:pos x="36" y="48"/>
                </a:cxn>
                <a:cxn ang="0">
                  <a:pos x="36" y="120"/>
                </a:cxn>
                <a:cxn ang="0">
                  <a:pos x="60" y="120"/>
                </a:cxn>
                <a:cxn ang="0">
                  <a:pos x="60" y="48"/>
                </a:cxn>
                <a:cxn ang="0">
                  <a:pos x="96" y="48"/>
                </a:cxn>
              </a:cxnLst>
              <a:rect l="0" t="0" r="r" b="b"/>
              <a:pathLst>
                <a:path w="96" h="120">
                  <a:moveTo>
                    <a:pt x="96" y="48"/>
                  </a:moveTo>
                  <a:lnTo>
                    <a:pt x="48" y="0"/>
                  </a:lnTo>
                  <a:lnTo>
                    <a:pt x="0" y="48"/>
                  </a:lnTo>
                  <a:lnTo>
                    <a:pt x="36" y="48"/>
                  </a:lnTo>
                  <a:lnTo>
                    <a:pt x="36" y="120"/>
                  </a:lnTo>
                  <a:lnTo>
                    <a:pt x="60" y="120"/>
                  </a:lnTo>
                  <a:lnTo>
                    <a:pt x="60" y="48"/>
                  </a:lnTo>
                  <a:lnTo>
                    <a:pt x="96" y="4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nvGrpSpPr>
          <p:cNvPr id="82" name="グループ化 106"/>
          <p:cNvGrpSpPr/>
          <p:nvPr/>
        </p:nvGrpSpPr>
        <p:grpSpPr>
          <a:xfrm>
            <a:off x="1871140" y="5497232"/>
            <a:ext cx="396045" cy="396044"/>
            <a:chOff x="4198938" y="3209925"/>
            <a:chExt cx="381000" cy="381000"/>
          </a:xfrm>
          <a:solidFill>
            <a:srgbClr val="EE5500"/>
          </a:solidFill>
        </p:grpSpPr>
        <p:sp>
          <p:nvSpPr>
            <p:cNvPr id="83" name="Freeform 222"/>
            <p:cNvSpPr>
              <a:spLocks/>
            </p:cNvSpPr>
            <p:nvPr/>
          </p:nvSpPr>
          <p:spPr bwMode="auto">
            <a:xfrm>
              <a:off x="4198938" y="3209925"/>
              <a:ext cx="381000" cy="273050"/>
            </a:xfrm>
            <a:custGeom>
              <a:avLst/>
              <a:gdLst/>
              <a:ahLst/>
              <a:cxnLst>
                <a:cxn ang="0">
                  <a:pos x="30" y="124"/>
                </a:cxn>
                <a:cxn ang="0">
                  <a:pos x="24" y="96"/>
                </a:cxn>
                <a:cxn ang="0">
                  <a:pos x="26" y="82"/>
                </a:cxn>
                <a:cxn ang="0">
                  <a:pos x="34" y="60"/>
                </a:cxn>
                <a:cxn ang="0">
                  <a:pos x="56" y="36"/>
                </a:cxn>
                <a:cxn ang="0">
                  <a:pos x="84" y="24"/>
                </a:cxn>
                <a:cxn ang="0">
                  <a:pos x="96" y="24"/>
                </a:cxn>
                <a:cxn ang="0">
                  <a:pos x="102" y="24"/>
                </a:cxn>
                <a:cxn ang="0">
                  <a:pos x="110" y="26"/>
                </a:cxn>
                <a:cxn ang="0">
                  <a:pos x="112" y="26"/>
                </a:cxn>
                <a:cxn ang="0">
                  <a:pos x="118" y="28"/>
                </a:cxn>
                <a:cxn ang="0">
                  <a:pos x="122" y="30"/>
                </a:cxn>
                <a:cxn ang="0">
                  <a:pos x="128" y="32"/>
                </a:cxn>
                <a:cxn ang="0">
                  <a:pos x="130" y="34"/>
                </a:cxn>
                <a:cxn ang="0">
                  <a:pos x="136" y="36"/>
                </a:cxn>
                <a:cxn ang="0">
                  <a:pos x="142" y="40"/>
                </a:cxn>
                <a:cxn ang="0">
                  <a:pos x="146" y="44"/>
                </a:cxn>
                <a:cxn ang="0">
                  <a:pos x="148" y="48"/>
                </a:cxn>
                <a:cxn ang="0">
                  <a:pos x="152" y="52"/>
                </a:cxn>
                <a:cxn ang="0">
                  <a:pos x="154" y="54"/>
                </a:cxn>
                <a:cxn ang="0">
                  <a:pos x="158" y="60"/>
                </a:cxn>
                <a:cxn ang="0">
                  <a:pos x="160" y="64"/>
                </a:cxn>
                <a:cxn ang="0">
                  <a:pos x="166" y="80"/>
                </a:cxn>
                <a:cxn ang="0">
                  <a:pos x="172" y="80"/>
                </a:cxn>
                <a:cxn ang="0">
                  <a:pos x="192" y="84"/>
                </a:cxn>
                <a:cxn ang="0">
                  <a:pos x="202" y="92"/>
                </a:cxn>
                <a:cxn ang="0">
                  <a:pos x="202" y="92"/>
                </a:cxn>
                <a:cxn ang="0">
                  <a:pos x="210" y="100"/>
                </a:cxn>
                <a:cxn ang="0">
                  <a:pos x="212" y="106"/>
                </a:cxn>
                <a:cxn ang="0">
                  <a:pos x="214" y="112"/>
                </a:cxn>
                <a:cxn ang="0">
                  <a:pos x="214" y="112"/>
                </a:cxn>
                <a:cxn ang="0">
                  <a:pos x="216" y="118"/>
                </a:cxn>
                <a:cxn ang="0">
                  <a:pos x="216" y="124"/>
                </a:cxn>
                <a:cxn ang="0">
                  <a:pos x="210" y="146"/>
                </a:cxn>
                <a:cxn ang="0">
                  <a:pos x="228" y="162"/>
                </a:cxn>
                <a:cxn ang="0">
                  <a:pos x="240" y="124"/>
                </a:cxn>
                <a:cxn ang="0">
                  <a:pos x="236" y="100"/>
                </a:cxn>
                <a:cxn ang="0">
                  <a:pos x="216" y="72"/>
                </a:cxn>
                <a:cxn ang="0">
                  <a:pos x="184" y="58"/>
                </a:cxn>
                <a:cxn ang="0">
                  <a:pos x="170" y="34"/>
                </a:cxn>
                <a:cxn ang="0">
                  <a:pos x="138" y="10"/>
                </a:cxn>
                <a:cxn ang="0">
                  <a:pos x="96" y="0"/>
                </a:cxn>
                <a:cxn ang="0">
                  <a:pos x="58" y="8"/>
                </a:cxn>
                <a:cxn ang="0">
                  <a:pos x="16" y="42"/>
                </a:cxn>
                <a:cxn ang="0">
                  <a:pos x="0" y="96"/>
                </a:cxn>
                <a:cxn ang="0">
                  <a:pos x="2" y="114"/>
                </a:cxn>
                <a:cxn ang="0">
                  <a:pos x="24" y="160"/>
                </a:cxn>
              </a:cxnLst>
              <a:rect l="0" t="0" r="r" b="b"/>
              <a:pathLst>
                <a:path w="240" h="172">
                  <a:moveTo>
                    <a:pt x="34" y="134"/>
                  </a:moveTo>
                  <a:lnTo>
                    <a:pt x="34" y="134"/>
                  </a:lnTo>
                  <a:lnTo>
                    <a:pt x="30" y="124"/>
                  </a:lnTo>
                  <a:lnTo>
                    <a:pt x="26" y="116"/>
                  </a:lnTo>
                  <a:lnTo>
                    <a:pt x="24" y="106"/>
                  </a:lnTo>
                  <a:lnTo>
                    <a:pt x="24" y="96"/>
                  </a:lnTo>
                  <a:lnTo>
                    <a:pt x="24" y="96"/>
                  </a:lnTo>
                  <a:lnTo>
                    <a:pt x="24" y="96"/>
                  </a:lnTo>
                  <a:lnTo>
                    <a:pt x="26" y="82"/>
                  </a:lnTo>
                  <a:lnTo>
                    <a:pt x="30" y="70"/>
                  </a:lnTo>
                  <a:lnTo>
                    <a:pt x="30" y="70"/>
                  </a:lnTo>
                  <a:lnTo>
                    <a:pt x="34" y="60"/>
                  </a:lnTo>
                  <a:lnTo>
                    <a:pt x="40" y="52"/>
                  </a:lnTo>
                  <a:lnTo>
                    <a:pt x="46" y="44"/>
                  </a:lnTo>
                  <a:lnTo>
                    <a:pt x="56" y="36"/>
                  </a:lnTo>
                  <a:lnTo>
                    <a:pt x="64" y="32"/>
                  </a:lnTo>
                  <a:lnTo>
                    <a:pt x="74" y="28"/>
                  </a:lnTo>
                  <a:lnTo>
                    <a:pt x="84" y="24"/>
                  </a:lnTo>
                  <a:lnTo>
                    <a:pt x="96" y="24"/>
                  </a:lnTo>
                  <a:lnTo>
                    <a:pt x="96" y="24"/>
                  </a:lnTo>
                  <a:lnTo>
                    <a:pt x="96" y="24"/>
                  </a:lnTo>
                  <a:lnTo>
                    <a:pt x="96" y="24"/>
                  </a:lnTo>
                  <a:lnTo>
                    <a:pt x="102" y="24"/>
                  </a:lnTo>
                  <a:lnTo>
                    <a:pt x="102" y="24"/>
                  </a:lnTo>
                  <a:lnTo>
                    <a:pt x="106" y="24"/>
                  </a:lnTo>
                  <a:lnTo>
                    <a:pt x="106" y="24"/>
                  </a:lnTo>
                  <a:lnTo>
                    <a:pt x="110" y="26"/>
                  </a:lnTo>
                  <a:lnTo>
                    <a:pt x="110" y="26"/>
                  </a:lnTo>
                  <a:lnTo>
                    <a:pt x="112" y="26"/>
                  </a:lnTo>
                  <a:lnTo>
                    <a:pt x="112" y="26"/>
                  </a:lnTo>
                  <a:lnTo>
                    <a:pt x="116" y="26"/>
                  </a:lnTo>
                  <a:lnTo>
                    <a:pt x="116" y="26"/>
                  </a:lnTo>
                  <a:lnTo>
                    <a:pt x="118" y="28"/>
                  </a:lnTo>
                  <a:lnTo>
                    <a:pt x="118" y="28"/>
                  </a:lnTo>
                  <a:lnTo>
                    <a:pt x="122" y="30"/>
                  </a:lnTo>
                  <a:lnTo>
                    <a:pt x="122" y="30"/>
                  </a:lnTo>
                  <a:lnTo>
                    <a:pt x="126" y="30"/>
                  </a:lnTo>
                  <a:lnTo>
                    <a:pt x="126" y="30"/>
                  </a:lnTo>
                  <a:lnTo>
                    <a:pt x="128" y="32"/>
                  </a:lnTo>
                  <a:lnTo>
                    <a:pt x="128" y="32"/>
                  </a:lnTo>
                  <a:lnTo>
                    <a:pt x="130" y="34"/>
                  </a:lnTo>
                  <a:lnTo>
                    <a:pt x="130" y="34"/>
                  </a:lnTo>
                  <a:lnTo>
                    <a:pt x="134" y="36"/>
                  </a:lnTo>
                  <a:lnTo>
                    <a:pt x="134" y="36"/>
                  </a:lnTo>
                  <a:lnTo>
                    <a:pt x="136" y="36"/>
                  </a:lnTo>
                  <a:lnTo>
                    <a:pt x="136" y="36"/>
                  </a:lnTo>
                  <a:lnTo>
                    <a:pt x="142" y="40"/>
                  </a:lnTo>
                  <a:lnTo>
                    <a:pt x="142" y="40"/>
                  </a:lnTo>
                  <a:lnTo>
                    <a:pt x="144" y="42"/>
                  </a:lnTo>
                  <a:lnTo>
                    <a:pt x="144" y="42"/>
                  </a:lnTo>
                  <a:lnTo>
                    <a:pt x="146" y="44"/>
                  </a:lnTo>
                  <a:lnTo>
                    <a:pt x="146" y="44"/>
                  </a:lnTo>
                  <a:lnTo>
                    <a:pt x="148" y="48"/>
                  </a:lnTo>
                  <a:lnTo>
                    <a:pt x="148" y="48"/>
                  </a:lnTo>
                  <a:lnTo>
                    <a:pt x="150" y="50"/>
                  </a:lnTo>
                  <a:lnTo>
                    <a:pt x="150" y="50"/>
                  </a:lnTo>
                  <a:lnTo>
                    <a:pt x="152" y="52"/>
                  </a:lnTo>
                  <a:lnTo>
                    <a:pt x="152" y="52"/>
                  </a:lnTo>
                  <a:lnTo>
                    <a:pt x="154" y="54"/>
                  </a:lnTo>
                  <a:lnTo>
                    <a:pt x="154" y="54"/>
                  </a:lnTo>
                  <a:lnTo>
                    <a:pt x="156" y="58"/>
                  </a:lnTo>
                  <a:lnTo>
                    <a:pt x="156" y="58"/>
                  </a:lnTo>
                  <a:lnTo>
                    <a:pt x="158" y="60"/>
                  </a:lnTo>
                  <a:lnTo>
                    <a:pt x="158" y="60"/>
                  </a:lnTo>
                  <a:lnTo>
                    <a:pt x="160" y="64"/>
                  </a:lnTo>
                  <a:lnTo>
                    <a:pt x="160" y="64"/>
                  </a:lnTo>
                  <a:lnTo>
                    <a:pt x="160" y="64"/>
                  </a:lnTo>
                  <a:lnTo>
                    <a:pt x="160" y="64"/>
                  </a:lnTo>
                  <a:lnTo>
                    <a:pt x="166" y="80"/>
                  </a:lnTo>
                  <a:lnTo>
                    <a:pt x="166" y="80"/>
                  </a:lnTo>
                  <a:lnTo>
                    <a:pt x="172" y="80"/>
                  </a:lnTo>
                  <a:lnTo>
                    <a:pt x="172" y="80"/>
                  </a:lnTo>
                  <a:lnTo>
                    <a:pt x="182" y="82"/>
                  </a:lnTo>
                  <a:lnTo>
                    <a:pt x="192" y="84"/>
                  </a:lnTo>
                  <a:lnTo>
                    <a:pt x="192" y="84"/>
                  </a:lnTo>
                  <a:lnTo>
                    <a:pt x="192" y="84"/>
                  </a:lnTo>
                  <a:lnTo>
                    <a:pt x="192" y="84"/>
                  </a:lnTo>
                  <a:lnTo>
                    <a:pt x="202" y="92"/>
                  </a:lnTo>
                  <a:lnTo>
                    <a:pt x="202" y="92"/>
                  </a:lnTo>
                  <a:lnTo>
                    <a:pt x="202" y="92"/>
                  </a:lnTo>
                  <a:lnTo>
                    <a:pt x="202" y="92"/>
                  </a:lnTo>
                  <a:lnTo>
                    <a:pt x="208" y="100"/>
                  </a:lnTo>
                  <a:lnTo>
                    <a:pt x="208" y="100"/>
                  </a:lnTo>
                  <a:lnTo>
                    <a:pt x="210" y="100"/>
                  </a:lnTo>
                  <a:lnTo>
                    <a:pt x="210" y="100"/>
                  </a:lnTo>
                  <a:lnTo>
                    <a:pt x="212" y="106"/>
                  </a:lnTo>
                  <a:lnTo>
                    <a:pt x="212" y="106"/>
                  </a:lnTo>
                  <a:lnTo>
                    <a:pt x="212" y="106"/>
                  </a:lnTo>
                  <a:lnTo>
                    <a:pt x="212" y="106"/>
                  </a:lnTo>
                  <a:lnTo>
                    <a:pt x="214" y="112"/>
                  </a:lnTo>
                  <a:lnTo>
                    <a:pt x="214" y="112"/>
                  </a:lnTo>
                  <a:lnTo>
                    <a:pt x="214" y="112"/>
                  </a:lnTo>
                  <a:lnTo>
                    <a:pt x="214" y="112"/>
                  </a:lnTo>
                  <a:lnTo>
                    <a:pt x="216" y="116"/>
                  </a:lnTo>
                  <a:lnTo>
                    <a:pt x="216" y="116"/>
                  </a:lnTo>
                  <a:lnTo>
                    <a:pt x="216" y="118"/>
                  </a:lnTo>
                  <a:lnTo>
                    <a:pt x="216" y="118"/>
                  </a:lnTo>
                  <a:lnTo>
                    <a:pt x="216" y="124"/>
                  </a:lnTo>
                  <a:lnTo>
                    <a:pt x="216" y="124"/>
                  </a:lnTo>
                  <a:lnTo>
                    <a:pt x="216" y="132"/>
                  </a:lnTo>
                  <a:lnTo>
                    <a:pt x="216" y="132"/>
                  </a:lnTo>
                  <a:lnTo>
                    <a:pt x="210" y="146"/>
                  </a:lnTo>
                  <a:lnTo>
                    <a:pt x="220" y="172"/>
                  </a:lnTo>
                  <a:lnTo>
                    <a:pt x="220" y="172"/>
                  </a:lnTo>
                  <a:lnTo>
                    <a:pt x="228" y="162"/>
                  </a:lnTo>
                  <a:lnTo>
                    <a:pt x="234" y="150"/>
                  </a:lnTo>
                  <a:lnTo>
                    <a:pt x="238" y="138"/>
                  </a:lnTo>
                  <a:lnTo>
                    <a:pt x="240" y="124"/>
                  </a:lnTo>
                  <a:lnTo>
                    <a:pt x="240" y="124"/>
                  </a:lnTo>
                  <a:lnTo>
                    <a:pt x="238" y="112"/>
                  </a:lnTo>
                  <a:lnTo>
                    <a:pt x="236" y="100"/>
                  </a:lnTo>
                  <a:lnTo>
                    <a:pt x="230" y="90"/>
                  </a:lnTo>
                  <a:lnTo>
                    <a:pt x="224" y="80"/>
                  </a:lnTo>
                  <a:lnTo>
                    <a:pt x="216" y="72"/>
                  </a:lnTo>
                  <a:lnTo>
                    <a:pt x="206" y="66"/>
                  </a:lnTo>
                  <a:lnTo>
                    <a:pt x="196" y="60"/>
                  </a:lnTo>
                  <a:lnTo>
                    <a:pt x="184" y="58"/>
                  </a:lnTo>
                  <a:lnTo>
                    <a:pt x="184" y="58"/>
                  </a:lnTo>
                  <a:lnTo>
                    <a:pt x="178" y="44"/>
                  </a:lnTo>
                  <a:lnTo>
                    <a:pt x="170" y="34"/>
                  </a:lnTo>
                  <a:lnTo>
                    <a:pt x="160" y="24"/>
                  </a:lnTo>
                  <a:lnTo>
                    <a:pt x="148" y="16"/>
                  </a:lnTo>
                  <a:lnTo>
                    <a:pt x="138" y="10"/>
                  </a:lnTo>
                  <a:lnTo>
                    <a:pt x="124" y="4"/>
                  </a:lnTo>
                  <a:lnTo>
                    <a:pt x="110" y="2"/>
                  </a:lnTo>
                  <a:lnTo>
                    <a:pt x="96" y="0"/>
                  </a:lnTo>
                  <a:lnTo>
                    <a:pt x="96" y="0"/>
                  </a:lnTo>
                  <a:lnTo>
                    <a:pt x="76" y="2"/>
                  </a:lnTo>
                  <a:lnTo>
                    <a:pt x="58" y="8"/>
                  </a:lnTo>
                  <a:lnTo>
                    <a:pt x="42" y="16"/>
                  </a:lnTo>
                  <a:lnTo>
                    <a:pt x="28" y="28"/>
                  </a:lnTo>
                  <a:lnTo>
                    <a:pt x="16" y="42"/>
                  </a:lnTo>
                  <a:lnTo>
                    <a:pt x="8" y="58"/>
                  </a:lnTo>
                  <a:lnTo>
                    <a:pt x="2" y="76"/>
                  </a:lnTo>
                  <a:lnTo>
                    <a:pt x="0" y="96"/>
                  </a:lnTo>
                  <a:lnTo>
                    <a:pt x="0" y="96"/>
                  </a:lnTo>
                  <a:lnTo>
                    <a:pt x="0" y="96"/>
                  </a:lnTo>
                  <a:lnTo>
                    <a:pt x="2" y="114"/>
                  </a:lnTo>
                  <a:lnTo>
                    <a:pt x="6" y="130"/>
                  </a:lnTo>
                  <a:lnTo>
                    <a:pt x="14" y="146"/>
                  </a:lnTo>
                  <a:lnTo>
                    <a:pt x="24" y="160"/>
                  </a:lnTo>
                  <a:lnTo>
                    <a:pt x="34" y="1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4" name="Freeform 223"/>
            <p:cNvSpPr>
              <a:spLocks/>
            </p:cNvSpPr>
            <p:nvPr/>
          </p:nvSpPr>
          <p:spPr bwMode="auto">
            <a:xfrm>
              <a:off x="4313238" y="3514725"/>
              <a:ext cx="152400" cy="76200"/>
            </a:xfrm>
            <a:custGeom>
              <a:avLst/>
              <a:gdLst/>
              <a:ahLst/>
              <a:cxnLst>
                <a:cxn ang="0">
                  <a:pos x="0" y="0"/>
                </a:cxn>
                <a:cxn ang="0">
                  <a:pos x="96" y="0"/>
                </a:cxn>
                <a:cxn ang="0">
                  <a:pos x="48" y="48"/>
                </a:cxn>
                <a:cxn ang="0">
                  <a:pos x="48" y="48"/>
                </a:cxn>
                <a:cxn ang="0">
                  <a:pos x="0" y="0"/>
                </a:cxn>
              </a:cxnLst>
              <a:rect l="0" t="0" r="r" b="b"/>
              <a:pathLst>
                <a:path w="96" h="48">
                  <a:moveTo>
                    <a:pt x="0" y="0"/>
                  </a:moveTo>
                  <a:lnTo>
                    <a:pt x="96" y="0"/>
                  </a:lnTo>
                  <a:lnTo>
                    <a:pt x="48" y="48"/>
                  </a:lnTo>
                  <a:lnTo>
                    <a:pt x="48" y="4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5" name="Rectangle 224"/>
            <p:cNvSpPr>
              <a:spLocks noChangeArrowheads="1"/>
            </p:cNvSpPr>
            <p:nvPr/>
          </p:nvSpPr>
          <p:spPr bwMode="auto">
            <a:xfrm>
              <a:off x="4370388" y="3400425"/>
              <a:ext cx="38100" cy="1524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grpSp>
        <p:nvGrpSpPr>
          <p:cNvPr id="86" name="グループ化 110"/>
          <p:cNvGrpSpPr/>
          <p:nvPr/>
        </p:nvGrpSpPr>
        <p:grpSpPr>
          <a:xfrm>
            <a:off x="1871128" y="4669141"/>
            <a:ext cx="396044" cy="396042"/>
            <a:chOff x="5100638" y="3209925"/>
            <a:chExt cx="381000" cy="380998"/>
          </a:xfrm>
          <a:solidFill>
            <a:srgbClr val="EE5500"/>
          </a:solidFill>
        </p:grpSpPr>
        <p:sp>
          <p:nvSpPr>
            <p:cNvPr id="87" name="Freeform 225"/>
            <p:cNvSpPr>
              <a:spLocks/>
            </p:cNvSpPr>
            <p:nvPr/>
          </p:nvSpPr>
          <p:spPr bwMode="auto">
            <a:xfrm>
              <a:off x="5100638" y="3209925"/>
              <a:ext cx="381000" cy="273050"/>
            </a:xfrm>
            <a:custGeom>
              <a:avLst/>
              <a:gdLst/>
              <a:ahLst/>
              <a:cxnLst>
                <a:cxn ang="0">
                  <a:pos x="30" y="124"/>
                </a:cxn>
                <a:cxn ang="0">
                  <a:pos x="24" y="96"/>
                </a:cxn>
                <a:cxn ang="0">
                  <a:pos x="26" y="82"/>
                </a:cxn>
                <a:cxn ang="0">
                  <a:pos x="34" y="60"/>
                </a:cxn>
                <a:cxn ang="0">
                  <a:pos x="56" y="36"/>
                </a:cxn>
                <a:cxn ang="0">
                  <a:pos x="84" y="24"/>
                </a:cxn>
                <a:cxn ang="0">
                  <a:pos x="96" y="24"/>
                </a:cxn>
                <a:cxn ang="0">
                  <a:pos x="102" y="24"/>
                </a:cxn>
                <a:cxn ang="0">
                  <a:pos x="110" y="26"/>
                </a:cxn>
                <a:cxn ang="0">
                  <a:pos x="112" y="26"/>
                </a:cxn>
                <a:cxn ang="0">
                  <a:pos x="118" y="28"/>
                </a:cxn>
                <a:cxn ang="0">
                  <a:pos x="122" y="30"/>
                </a:cxn>
                <a:cxn ang="0">
                  <a:pos x="128" y="32"/>
                </a:cxn>
                <a:cxn ang="0">
                  <a:pos x="130" y="34"/>
                </a:cxn>
                <a:cxn ang="0">
                  <a:pos x="136" y="36"/>
                </a:cxn>
                <a:cxn ang="0">
                  <a:pos x="142" y="40"/>
                </a:cxn>
                <a:cxn ang="0">
                  <a:pos x="146" y="44"/>
                </a:cxn>
                <a:cxn ang="0">
                  <a:pos x="148" y="48"/>
                </a:cxn>
                <a:cxn ang="0">
                  <a:pos x="152" y="52"/>
                </a:cxn>
                <a:cxn ang="0">
                  <a:pos x="154" y="54"/>
                </a:cxn>
                <a:cxn ang="0">
                  <a:pos x="158" y="60"/>
                </a:cxn>
                <a:cxn ang="0">
                  <a:pos x="160" y="64"/>
                </a:cxn>
                <a:cxn ang="0">
                  <a:pos x="166" y="80"/>
                </a:cxn>
                <a:cxn ang="0">
                  <a:pos x="172" y="80"/>
                </a:cxn>
                <a:cxn ang="0">
                  <a:pos x="192" y="84"/>
                </a:cxn>
                <a:cxn ang="0">
                  <a:pos x="202" y="92"/>
                </a:cxn>
                <a:cxn ang="0">
                  <a:pos x="202" y="92"/>
                </a:cxn>
                <a:cxn ang="0">
                  <a:pos x="210" y="100"/>
                </a:cxn>
                <a:cxn ang="0">
                  <a:pos x="212" y="106"/>
                </a:cxn>
                <a:cxn ang="0">
                  <a:pos x="214" y="112"/>
                </a:cxn>
                <a:cxn ang="0">
                  <a:pos x="214" y="112"/>
                </a:cxn>
                <a:cxn ang="0">
                  <a:pos x="216" y="118"/>
                </a:cxn>
                <a:cxn ang="0">
                  <a:pos x="216" y="124"/>
                </a:cxn>
                <a:cxn ang="0">
                  <a:pos x="210" y="146"/>
                </a:cxn>
                <a:cxn ang="0">
                  <a:pos x="228" y="162"/>
                </a:cxn>
                <a:cxn ang="0">
                  <a:pos x="240" y="124"/>
                </a:cxn>
                <a:cxn ang="0">
                  <a:pos x="236" y="100"/>
                </a:cxn>
                <a:cxn ang="0">
                  <a:pos x="216" y="72"/>
                </a:cxn>
                <a:cxn ang="0">
                  <a:pos x="184" y="58"/>
                </a:cxn>
                <a:cxn ang="0">
                  <a:pos x="170" y="34"/>
                </a:cxn>
                <a:cxn ang="0">
                  <a:pos x="138" y="10"/>
                </a:cxn>
                <a:cxn ang="0">
                  <a:pos x="96" y="0"/>
                </a:cxn>
                <a:cxn ang="0">
                  <a:pos x="58" y="8"/>
                </a:cxn>
                <a:cxn ang="0">
                  <a:pos x="16" y="42"/>
                </a:cxn>
                <a:cxn ang="0">
                  <a:pos x="0" y="96"/>
                </a:cxn>
                <a:cxn ang="0">
                  <a:pos x="2" y="114"/>
                </a:cxn>
                <a:cxn ang="0">
                  <a:pos x="24" y="160"/>
                </a:cxn>
              </a:cxnLst>
              <a:rect l="0" t="0" r="r" b="b"/>
              <a:pathLst>
                <a:path w="240" h="172">
                  <a:moveTo>
                    <a:pt x="34" y="134"/>
                  </a:moveTo>
                  <a:lnTo>
                    <a:pt x="34" y="134"/>
                  </a:lnTo>
                  <a:lnTo>
                    <a:pt x="30" y="124"/>
                  </a:lnTo>
                  <a:lnTo>
                    <a:pt x="26" y="116"/>
                  </a:lnTo>
                  <a:lnTo>
                    <a:pt x="24" y="106"/>
                  </a:lnTo>
                  <a:lnTo>
                    <a:pt x="24" y="96"/>
                  </a:lnTo>
                  <a:lnTo>
                    <a:pt x="24" y="96"/>
                  </a:lnTo>
                  <a:lnTo>
                    <a:pt x="24" y="96"/>
                  </a:lnTo>
                  <a:lnTo>
                    <a:pt x="26" y="82"/>
                  </a:lnTo>
                  <a:lnTo>
                    <a:pt x="30" y="70"/>
                  </a:lnTo>
                  <a:lnTo>
                    <a:pt x="30" y="70"/>
                  </a:lnTo>
                  <a:lnTo>
                    <a:pt x="34" y="60"/>
                  </a:lnTo>
                  <a:lnTo>
                    <a:pt x="40" y="52"/>
                  </a:lnTo>
                  <a:lnTo>
                    <a:pt x="46" y="44"/>
                  </a:lnTo>
                  <a:lnTo>
                    <a:pt x="56" y="36"/>
                  </a:lnTo>
                  <a:lnTo>
                    <a:pt x="64" y="32"/>
                  </a:lnTo>
                  <a:lnTo>
                    <a:pt x="74" y="28"/>
                  </a:lnTo>
                  <a:lnTo>
                    <a:pt x="84" y="24"/>
                  </a:lnTo>
                  <a:lnTo>
                    <a:pt x="96" y="24"/>
                  </a:lnTo>
                  <a:lnTo>
                    <a:pt x="96" y="24"/>
                  </a:lnTo>
                  <a:lnTo>
                    <a:pt x="96" y="24"/>
                  </a:lnTo>
                  <a:lnTo>
                    <a:pt x="96" y="24"/>
                  </a:lnTo>
                  <a:lnTo>
                    <a:pt x="102" y="24"/>
                  </a:lnTo>
                  <a:lnTo>
                    <a:pt x="102" y="24"/>
                  </a:lnTo>
                  <a:lnTo>
                    <a:pt x="106" y="24"/>
                  </a:lnTo>
                  <a:lnTo>
                    <a:pt x="106" y="24"/>
                  </a:lnTo>
                  <a:lnTo>
                    <a:pt x="110" y="26"/>
                  </a:lnTo>
                  <a:lnTo>
                    <a:pt x="110" y="26"/>
                  </a:lnTo>
                  <a:lnTo>
                    <a:pt x="112" y="26"/>
                  </a:lnTo>
                  <a:lnTo>
                    <a:pt x="112" y="26"/>
                  </a:lnTo>
                  <a:lnTo>
                    <a:pt x="116" y="26"/>
                  </a:lnTo>
                  <a:lnTo>
                    <a:pt x="116" y="26"/>
                  </a:lnTo>
                  <a:lnTo>
                    <a:pt x="118" y="28"/>
                  </a:lnTo>
                  <a:lnTo>
                    <a:pt x="118" y="28"/>
                  </a:lnTo>
                  <a:lnTo>
                    <a:pt x="122" y="30"/>
                  </a:lnTo>
                  <a:lnTo>
                    <a:pt x="122" y="30"/>
                  </a:lnTo>
                  <a:lnTo>
                    <a:pt x="126" y="30"/>
                  </a:lnTo>
                  <a:lnTo>
                    <a:pt x="126" y="30"/>
                  </a:lnTo>
                  <a:lnTo>
                    <a:pt x="128" y="32"/>
                  </a:lnTo>
                  <a:lnTo>
                    <a:pt x="128" y="32"/>
                  </a:lnTo>
                  <a:lnTo>
                    <a:pt x="130" y="34"/>
                  </a:lnTo>
                  <a:lnTo>
                    <a:pt x="130" y="34"/>
                  </a:lnTo>
                  <a:lnTo>
                    <a:pt x="134" y="36"/>
                  </a:lnTo>
                  <a:lnTo>
                    <a:pt x="134" y="36"/>
                  </a:lnTo>
                  <a:lnTo>
                    <a:pt x="136" y="36"/>
                  </a:lnTo>
                  <a:lnTo>
                    <a:pt x="136" y="36"/>
                  </a:lnTo>
                  <a:lnTo>
                    <a:pt x="142" y="40"/>
                  </a:lnTo>
                  <a:lnTo>
                    <a:pt x="142" y="40"/>
                  </a:lnTo>
                  <a:lnTo>
                    <a:pt x="144" y="42"/>
                  </a:lnTo>
                  <a:lnTo>
                    <a:pt x="144" y="42"/>
                  </a:lnTo>
                  <a:lnTo>
                    <a:pt x="146" y="44"/>
                  </a:lnTo>
                  <a:lnTo>
                    <a:pt x="146" y="44"/>
                  </a:lnTo>
                  <a:lnTo>
                    <a:pt x="148" y="48"/>
                  </a:lnTo>
                  <a:lnTo>
                    <a:pt x="148" y="48"/>
                  </a:lnTo>
                  <a:lnTo>
                    <a:pt x="150" y="50"/>
                  </a:lnTo>
                  <a:lnTo>
                    <a:pt x="150" y="50"/>
                  </a:lnTo>
                  <a:lnTo>
                    <a:pt x="152" y="52"/>
                  </a:lnTo>
                  <a:lnTo>
                    <a:pt x="152" y="52"/>
                  </a:lnTo>
                  <a:lnTo>
                    <a:pt x="154" y="54"/>
                  </a:lnTo>
                  <a:lnTo>
                    <a:pt x="154" y="54"/>
                  </a:lnTo>
                  <a:lnTo>
                    <a:pt x="156" y="58"/>
                  </a:lnTo>
                  <a:lnTo>
                    <a:pt x="156" y="58"/>
                  </a:lnTo>
                  <a:lnTo>
                    <a:pt x="158" y="60"/>
                  </a:lnTo>
                  <a:lnTo>
                    <a:pt x="158" y="60"/>
                  </a:lnTo>
                  <a:lnTo>
                    <a:pt x="160" y="64"/>
                  </a:lnTo>
                  <a:lnTo>
                    <a:pt x="160" y="64"/>
                  </a:lnTo>
                  <a:lnTo>
                    <a:pt x="160" y="64"/>
                  </a:lnTo>
                  <a:lnTo>
                    <a:pt x="160" y="64"/>
                  </a:lnTo>
                  <a:lnTo>
                    <a:pt x="166" y="80"/>
                  </a:lnTo>
                  <a:lnTo>
                    <a:pt x="166" y="80"/>
                  </a:lnTo>
                  <a:lnTo>
                    <a:pt x="172" y="80"/>
                  </a:lnTo>
                  <a:lnTo>
                    <a:pt x="172" y="80"/>
                  </a:lnTo>
                  <a:lnTo>
                    <a:pt x="182" y="82"/>
                  </a:lnTo>
                  <a:lnTo>
                    <a:pt x="192" y="84"/>
                  </a:lnTo>
                  <a:lnTo>
                    <a:pt x="192" y="84"/>
                  </a:lnTo>
                  <a:lnTo>
                    <a:pt x="192" y="84"/>
                  </a:lnTo>
                  <a:lnTo>
                    <a:pt x="192" y="84"/>
                  </a:lnTo>
                  <a:lnTo>
                    <a:pt x="202" y="92"/>
                  </a:lnTo>
                  <a:lnTo>
                    <a:pt x="202" y="92"/>
                  </a:lnTo>
                  <a:lnTo>
                    <a:pt x="202" y="92"/>
                  </a:lnTo>
                  <a:lnTo>
                    <a:pt x="202" y="92"/>
                  </a:lnTo>
                  <a:lnTo>
                    <a:pt x="208" y="100"/>
                  </a:lnTo>
                  <a:lnTo>
                    <a:pt x="208" y="100"/>
                  </a:lnTo>
                  <a:lnTo>
                    <a:pt x="210" y="100"/>
                  </a:lnTo>
                  <a:lnTo>
                    <a:pt x="210" y="100"/>
                  </a:lnTo>
                  <a:lnTo>
                    <a:pt x="212" y="106"/>
                  </a:lnTo>
                  <a:lnTo>
                    <a:pt x="212" y="106"/>
                  </a:lnTo>
                  <a:lnTo>
                    <a:pt x="212" y="106"/>
                  </a:lnTo>
                  <a:lnTo>
                    <a:pt x="212" y="106"/>
                  </a:lnTo>
                  <a:lnTo>
                    <a:pt x="214" y="112"/>
                  </a:lnTo>
                  <a:lnTo>
                    <a:pt x="214" y="112"/>
                  </a:lnTo>
                  <a:lnTo>
                    <a:pt x="214" y="112"/>
                  </a:lnTo>
                  <a:lnTo>
                    <a:pt x="214" y="112"/>
                  </a:lnTo>
                  <a:lnTo>
                    <a:pt x="216" y="116"/>
                  </a:lnTo>
                  <a:lnTo>
                    <a:pt x="216" y="116"/>
                  </a:lnTo>
                  <a:lnTo>
                    <a:pt x="216" y="118"/>
                  </a:lnTo>
                  <a:lnTo>
                    <a:pt x="216" y="118"/>
                  </a:lnTo>
                  <a:lnTo>
                    <a:pt x="216" y="124"/>
                  </a:lnTo>
                  <a:lnTo>
                    <a:pt x="216" y="124"/>
                  </a:lnTo>
                  <a:lnTo>
                    <a:pt x="216" y="132"/>
                  </a:lnTo>
                  <a:lnTo>
                    <a:pt x="216" y="132"/>
                  </a:lnTo>
                  <a:lnTo>
                    <a:pt x="210" y="146"/>
                  </a:lnTo>
                  <a:lnTo>
                    <a:pt x="220" y="172"/>
                  </a:lnTo>
                  <a:lnTo>
                    <a:pt x="220" y="172"/>
                  </a:lnTo>
                  <a:lnTo>
                    <a:pt x="228" y="162"/>
                  </a:lnTo>
                  <a:lnTo>
                    <a:pt x="234" y="150"/>
                  </a:lnTo>
                  <a:lnTo>
                    <a:pt x="238" y="138"/>
                  </a:lnTo>
                  <a:lnTo>
                    <a:pt x="240" y="124"/>
                  </a:lnTo>
                  <a:lnTo>
                    <a:pt x="240" y="124"/>
                  </a:lnTo>
                  <a:lnTo>
                    <a:pt x="238" y="112"/>
                  </a:lnTo>
                  <a:lnTo>
                    <a:pt x="236" y="100"/>
                  </a:lnTo>
                  <a:lnTo>
                    <a:pt x="230" y="90"/>
                  </a:lnTo>
                  <a:lnTo>
                    <a:pt x="224" y="80"/>
                  </a:lnTo>
                  <a:lnTo>
                    <a:pt x="216" y="72"/>
                  </a:lnTo>
                  <a:lnTo>
                    <a:pt x="206" y="66"/>
                  </a:lnTo>
                  <a:lnTo>
                    <a:pt x="196" y="60"/>
                  </a:lnTo>
                  <a:lnTo>
                    <a:pt x="184" y="58"/>
                  </a:lnTo>
                  <a:lnTo>
                    <a:pt x="184" y="58"/>
                  </a:lnTo>
                  <a:lnTo>
                    <a:pt x="178" y="44"/>
                  </a:lnTo>
                  <a:lnTo>
                    <a:pt x="170" y="34"/>
                  </a:lnTo>
                  <a:lnTo>
                    <a:pt x="160" y="24"/>
                  </a:lnTo>
                  <a:lnTo>
                    <a:pt x="148" y="16"/>
                  </a:lnTo>
                  <a:lnTo>
                    <a:pt x="138" y="10"/>
                  </a:lnTo>
                  <a:lnTo>
                    <a:pt x="124" y="4"/>
                  </a:lnTo>
                  <a:lnTo>
                    <a:pt x="110" y="2"/>
                  </a:lnTo>
                  <a:lnTo>
                    <a:pt x="96" y="0"/>
                  </a:lnTo>
                  <a:lnTo>
                    <a:pt x="96" y="0"/>
                  </a:lnTo>
                  <a:lnTo>
                    <a:pt x="76" y="2"/>
                  </a:lnTo>
                  <a:lnTo>
                    <a:pt x="58" y="8"/>
                  </a:lnTo>
                  <a:lnTo>
                    <a:pt x="42" y="16"/>
                  </a:lnTo>
                  <a:lnTo>
                    <a:pt x="28" y="28"/>
                  </a:lnTo>
                  <a:lnTo>
                    <a:pt x="16" y="42"/>
                  </a:lnTo>
                  <a:lnTo>
                    <a:pt x="8" y="58"/>
                  </a:lnTo>
                  <a:lnTo>
                    <a:pt x="2" y="76"/>
                  </a:lnTo>
                  <a:lnTo>
                    <a:pt x="0" y="96"/>
                  </a:lnTo>
                  <a:lnTo>
                    <a:pt x="0" y="96"/>
                  </a:lnTo>
                  <a:lnTo>
                    <a:pt x="0" y="96"/>
                  </a:lnTo>
                  <a:lnTo>
                    <a:pt x="2" y="114"/>
                  </a:lnTo>
                  <a:lnTo>
                    <a:pt x="6" y="130"/>
                  </a:lnTo>
                  <a:lnTo>
                    <a:pt x="14" y="146"/>
                  </a:lnTo>
                  <a:lnTo>
                    <a:pt x="24" y="160"/>
                  </a:lnTo>
                  <a:lnTo>
                    <a:pt x="34" y="1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8" name="Freeform 226"/>
            <p:cNvSpPr>
              <a:spLocks/>
            </p:cNvSpPr>
            <p:nvPr/>
          </p:nvSpPr>
          <p:spPr bwMode="auto">
            <a:xfrm>
              <a:off x="5183187" y="3349623"/>
              <a:ext cx="215900" cy="241300"/>
            </a:xfrm>
            <a:custGeom>
              <a:avLst/>
              <a:gdLst/>
              <a:ahLst/>
              <a:cxnLst>
                <a:cxn ang="0">
                  <a:pos x="112" y="84"/>
                </a:cxn>
                <a:cxn ang="0">
                  <a:pos x="112" y="84"/>
                </a:cxn>
                <a:cxn ang="0">
                  <a:pos x="112" y="92"/>
                </a:cxn>
                <a:cxn ang="0">
                  <a:pos x="108" y="102"/>
                </a:cxn>
                <a:cxn ang="0">
                  <a:pos x="104" y="108"/>
                </a:cxn>
                <a:cxn ang="0">
                  <a:pos x="100" y="116"/>
                </a:cxn>
                <a:cxn ang="0">
                  <a:pos x="92" y="120"/>
                </a:cxn>
                <a:cxn ang="0">
                  <a:pos x="86" y="124"/>
                </a:cxn>
                <a:cxn ang="0">
                  <a:pos x="76" y="128"/>
                </a:cxn>
                <a:cxn ang="0">
                  <a:pos x="68" y="128"/>
                </a:cxn>
                <a:cxn ang="0">
                  <a:pos x="68" y="128"/>
                </a:cxn>
                <a:cxn ang="0">
                  <a:pos x="60" y="128"/>
                </a:cxn>
                <a:cxn ang="0">
                  <a:pos x="50" y="124"/>
                </a:cxn>
                <a:cxn ang="0">
                  <a:pos x="44" y="120"/>
                </a:cxn>
                <a:cxn ang="0">
                  <a:pos x="36" y="116"/>
                </a:cxn>
                <a:cxn ang="0">
                  <a:pos x="32" y="108"/>
                </a:cxn>
                <a:cxn ang="0">
                  <a:pos x="28" y="102"/>
                </a:cxn>
                <a:cxn ang="0">
                  <a:pos x="24" y="92"/>
                </a:cxn>
                <a:cxn ang="0">
                  <a:pos x="24" y="84"/>
                </a:cxn>
                <a:cxn ang="0">
                  <a:pos x="24" y="84"/>
                </a:cxn>
                <a:cxn ang="0">
                  <a:pos x="24" y="76"/>
                </a:cxn>
                <a:cxn ang="0">
                  <a:pos x="28" y="66"/>
                </a:cxn>
                <a:cxn ang="0">
                  <a:pos x="32" y="60"/>
                </a:cxn>
                <a:cxn ang="0">
                  <a:pos x="36" y="52"/>
                </a:cxn>
                <a:cxn ang="0">
                  <a:pos x="44" y="48"/>
                </a:cxn>
                <a:cxn ang="0">
                  <a:pos x="50" y="44"/>
                </a:cxn>
                <a:cxn ang="0">
                  <a:pos x="60" y="40"/>
                </a:cxn>
                <a:cxn ang="0">
                  <a:pos x="68" y="40"/>
                </a:cxn>
                <a:cxn ang="0">
                  <a:pos x="68" y="56"/>
                </a:cxn>
                <a:cxn ang="0">
                  <a:pos x="108" y="28"/>
                </a:cxn>
                <a:cxn ang="0">
                  <a:pos x="68" y="0"/>
                </a:cxn>
                <a:cxn ang="0">
                  <a:pos x="68" y="16"/>
                </a:cxn>
                <a:cxn ang="0">
                  <a:pos x="68" y="16"/>
                </a:cxn>
                <a:cxn ang="0">
                  <a:pos x="54" y="18"/>
                </a:cxn>
                <a:cxn ang="0">
                  <a:pos x="42" y="22"/>
                </a:cxn>
                <a:cxn ang="0">
                  <a:pos x="30" y="28"/>
                </a:cxn>
                <a:cxn ang="0">
                  <a:pos x="20" y="36"/>
                </a:cxn>
                <a:cxn ang="0">
                  <a:pos x="12" y="46"/>
                </a:cxn>
                <a:cxn ang="0">
                  <a:pos x="6" y="58"/>
                </a:cxn>
                <a:cxn ang="0">
                  <a:pos x="2" y="70"/>
                </a:cxn>
                <a:cxn ang="0">
                  <a:pos x="0" y="84"/>
                </a:cxn>
                <a:cxn ang="0">
                  <a:pos x="0" y="84"/>
                </a:cxn>
                <a:cxn ang="0">
                  <a:pos x="2" y="98"/>
                </a:cxn>
                <a:cxn ang="0">
                  <a:pos x="6" y="110"/>
                </a:cxn>
                <a:cxn ang="0">
                  <a:pos x="12" y="122"/>
                </a:cxn>
                <a:cxn ang="0">
                  <a:pos x="20" y="132"/>
                </a:cxn>
                <a:cxn ang="0">
                  <a:pos x="30" y="140"/>
                </a:cxn>
                <a:cxn ang="0">
                  <a:pos x="42" y="146"/>
                </a:cxn>
                <a:cxn ang="0">
                  <a:pos x="54" y="150"/>
                </a:cxn>
                <a:cxn ang="0">
                  <a:pos x="68" y="152"/>
                </a:cxn>
                <a:cxn ang="0">
                  <a:pos x="68" y="152"/>
                </a:cxn>
                <a:cxn ang="0">
                  <a:pos x="82" y="150"/>
                </a:cxn>
                <a:cxn ang="0">
                  <a:pos x="94" y="146"/>
                </a:cxn>
                <a:cxn ang="0">
                  <a:pos x="106" y="140"/>
                </a:cxn>
                <a:cxn ang="0">
                  <a:pos x="116" y="132"/>
                </a:cxn>
                <a:cxn ang="0">
                  <a:pos x="124" y="122"/>
                </a:cxn>
                <a:cxn ang="0">
                  <a:pos x="130" y="110"/>
                </a:cxn>
                <a:cxn ang="0">
                  <a:pos x="134" y="98"/>
                </a:cxn>
                <a:cxn ang="0">
                  <a:pos x="136" y="84"/>
                </a:cxn>
                <a:cxn ang="0">
                  <a:pos x="112" y="84"/>
                </a:cxn>
              </a:cxnLst>
              <a:rect l="0" t="0" r="r" b="b"/>
              <a:pathLst>
                <a:path w="136" h="152">
                  <a:moveTo>
                    <a:pt x="112" y="84"/>
                  </a:moveTo>
                  <a:lnTo>
                    <a:pt x="112" y="84"/>
                  </a:lnTo>
                  <a:lnTo>
                    <a:pt x="112" y="92"/>
                  </a:lnTo>
                  <a:lnTo>
                    <a:pt x="108" y="102"/>
                  </a:lnTo>
                  <a:lnTo>
                    <a:pt x="104" y="108"/>
                  </a:lnTo>
                  <a:lnTo>
                    <a:pt x="100" y="116"/>
                  </a:lnTo>
                  <a:lnTo>
                    <a:pt x="92" y="120"/>
                  </a:lnTo>
                  <a:lnTo>
                    <a:pt x="86" y="124"/>
                  </a:lnTo>
                  <a:lnTo>
                    <a:pt x="76" y="128"/>
                  </a:lnTo>
                  <a:lnTo>
                    <a:pt x="68" y="128"/>
                  </a:lnTo>
                  <a:lnTo>
                    <a:pt x="68" y="128"/>
                  </a:lnTo>
                  <a:lnTo>
                    <a:pt x="60" y="128"/>
                  </a:lnTo>
                  <a:lnTo>
                    <a:pt x="50" y="124"/>
                  </a:lnTo>
                  <a:lnTo>
                    <a:pt x="44" y="120"/>
                  </a:lnTo>
                  <a:lnTo>
                    <a:pt x="36" y="116"/>
                  </a:lnTo>
                  <a:lnTo>
                    <a:pt x="32" y="108"/>
                  </a:lnTo>
                  <a:lnTo>
                    <a:pt x="28" y="102"/>
                  </a:lnTo>
                  <a:lnTo>
                    <a:pt x="24" y="92"/>
                  </a:lnTo>
                  <a:lnTo>
                    <a:pt x="24" y="84"/>
                  </a:lnTo>
                  <a:lnTo>
                    <a:pt x="24" y="84"/>
                  </a:lnTo>
                  <a:lnTo>
                    <a:pt x="24" y="76"/>
                  </a:lnTo>
                  <a:lnTo>
                    <a:pt x="28" y="66"/>
                  </a:lnTo>
                  <a:lnTo>
                    <a:pt x="32" y="60"/>
                  </a:lnTo>
                  <a:lnTo>
                    <a:pt x="36" y="52"/>
                  </a:lnTo>
                  <a:lnTo>
                    <a:pt x="44" y="48"/>
                  </a:lnTo>
                  <a:lnTo>
                    <a:pt x="50" y="44"/>
                  </a:lnTo>
                  <a:lnTo>
                    <a:pt x="60" y="40"/>
                  </a:lnTo>
                  <a:lnTo>
                    <a:pt x="68" y="40"/>
                  </a:lnTo>
                  <a:lnTo>
                    <a:pt x="68" y="56"/>
                  </a:lnTo>
                  <a:lnTo>
                    <a:pt x="108" y="28"/>
                  </a:lnTo>
                  <a:lnTo>
                    <a:pt x="68" y="0"/>
                  </a:lnTo>
                  <a:lnTo>
                    <a:pt x="68" y="16"/>
                  </a:lnTo>
                  <a:lnTo>
                    <a:pt x="68" y="16"/>
                  </a:lnTo>
                  <a:lnTo>
                    <a:pt x="54" y="18"/>
                  </a:lnTo>
                  <a:lnTo>
                    <a:pt x="42" y="22"/>
                  </a:lnTo>
                  <a:lnTo>
                    <a:pt x="30" y="28"/>
                  </a:lnTo>
                  <a:lnTo>
                    <a:pt x="20" y="36"/>
                  </a:lnTo>
                  <a:lnTo>
                    <a:pt x="12" y="46"/>
                  </a:lnTo>
                  <a:lnTo>
                    <a:pt x="6" y="58"/>
                  </a:lnTo>
                  <a:lnTo>
                    <a:pt x="2" y="70"/>
                  </a:lnTo>
                  <a:lnTo>
                    <a:pt x="0" y="84"/>
                  </a:lnTo>
                  <a:lnTo>
                    <a:pt x="0" y="84"/>
                  </a:lnTo>
                  <a:lnTo>
                    <a:pt x="2" y="98"/>
                  </a:lnTo>
                  <a:lnTo>
                    <a:pt x="6" y="110"/>
                  </a:lnTo>
                  <a:lnTo>
                    <a:pt x="12" y="122"/>
                  </a:lnTo>
                  <a:lnTo>
                    <a:pt x="20" y="132"/>
                  </a:lnTo>
                  <a:lnTo>
                    <a:pt x="30" y="140"/>
                  </a:lnTo>
                  <a:lnTo>
                    <a:pt x="42" y="146"/>
                  </a:lnTo>
                  <a:lnTo>
                    <a:pt x="54" y="150"/>
                  </a:lnTo>
                  <a:lnTo>
                    <a:pt x="68" y="152"/>
                  </a:lnTo>
                  <a:lnTo>
                    <a:pt x="68" y="152"/>
                  </a:lnTo>
                  <a:lnTo>
                    <a:pt x="82" y="150"/>
                  </a:lnTo>
                  <a:lnTo>
                    <a:pt x="94" y="146"/>
                  </a:lnTo>
                  <a:lnTo>
                    <a:pt x="106" y="140"/>
                  </a:lnTo>
                  <a:lnTo>
                    <a:pt x="116" y="132"/>
                  </a:lnTo>
                  <a:lnTo>
                    <a:pt x="124" y="122"/>
                  </a:lnTo>
                  <a:lnTo>
                    <a:pt x="130" y="110"/>
                  </a:lnTo>
                  <a:lnTo>
                    <a:pt x="134" y="98"/>
                  </a:lnTo>
                  <a:lnTo>
                    <a:pt x="136" y="84"/>
                  </a:lnTo>
                  <a:lnTo>
                    <a:pt x="112" y="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89" name="Freeform 364"/>
          <p:cNvSpPr>
            <a:spLocks noEditPoints="1"/>
          </p:cNvSpPr>
          <p:nvPr/>
        </p:nvSpPr>
        <p:spPr bwMode="auto">
          <a:xfrm>
            <a:off x="2303176" y="3748142"/>
            <a:ext cx="393700" cy="488950"/>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EE55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0" name="Freeform 364"/>
          <p:cNvSpPr>
            <a:spLocks noEditPoints="1"/>
          </p:cNvSpPr>
          <p:nvPr/>
        </p:nvSpPr>
        <p:spPr bwMode="auto">
          <a:xfrm>
            <a:off x="2303176" y="4597132"/>
            <a:ext cx="393700" cy="488950"/>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EE55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1" name="Freeform 364"/>
          <p:cNvSpPr>
            <a:spLocks noEditPoints="1"/>
          </p:cNvSpPr>
          <p:nvPr/>
        </p:nvSpPr>
        <p:spPr bwMode="auto">
          <a:xfrm>
            <a:off x="2303176" y="5389220"/>
            <a:ext cx="393700" cy="488950"/>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EE55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2" name="Freeform 364"/>
          <p:cNvSpPr>
            <a:spLocks noEditPoints="1"/>
          </p:cNvSpPr>
          <p:nvPr/>
        </p:nvSpPr>
        <p:spPr bwMode="auto">
          <a:xfrm>
            <a:off x="322956" y="4525124"/>
            <a:ext cx="432048" cy="536576"/>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3" name="Freeform 364"/>
          <p:cNvSpPr>
            <a:spLocks noEditPoints="1"/>
          </p:cNvSpPr>
          <p:nvPr/>
        </p:nvSpPr>
        <p:spPr bwMode="auto">
          <a:xfrm>
            <a:off x="3275284" y="4597132"/>
            <a:ext cx="432048" cy="536576"/>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4" name="Text Box 5"/>
          <p:cNvSpPr txBox="1">
            <a:spLocks noChangeArrowheads="1"/>
          </p:cNvSpPr>
          <p:nvPr/>
        </p:nvSpPr>
        <p:spPr bwMode="auto">
          <a:xfrm>
            <a:off x="1987524" y="4186570"/>
            <a:ext cx="855712" cy="338554"/>
          </a:xfrm>
          <a:prstGeom prst="rect">
            <a:avLst/>
          </a:prstGeom>
          <a:noFill/>
          <a:ln w="9525">
            <a:noFill/>
            <a:miter lim="800000"/>
            <a:headEnd/>
            <a:tailEnd/>
          </a:ln>
        </p:spPr>
        <p:txBody>
          <a:bodyPr wrap="square">
            <a:spAutoFit/>
          </a:bodyPr>
          <a:lstStyle/>
          <a:p>
            <a:pPr>
              <a:defRPr/>
            </a:pPr>
            <a:r>
              <a:rPr lang="en-US" altLang="ja-JP" sz="1600" dirty="0">
                <a:solidFill>
                  <a:srgbClr val="EE5500"/>
                </a:solidFill>
                <a:latin typeface="メイリオ" pitchFamily="50" charset="-128"/>
                <a:ea typeface="メイリオ" pitchFamily="50" charset="-128"/>
                <a:cs typeface="メイリオ" pitchFamily="50" charset="-128"/>
              </a:rPr>
              <a:t>insert</a:t>
            </a:r>
            <a:endParaRPr lang="ja-JP" altLang="en-US" sz="1600" dirty="0">
              <a:solidFill>
                <a:srgbClr val="EE5500"/>
              </a:solidFill>
              <a:latin typeface="メイリオ" pitchFamily="50" charset="-128"/>
              <a:ea typeface="メイリオ" pitchFamily="50" charset="-128"/>
              <a:cs typeface="メイリオ" pitchFamily="50" charset="-128"/>
            </a:endParaRPr>
          </a:p>
        </p:txBody>
      </p:sp>
      <p:sp>
        <p:nvSpPr>
          <p:cNvPr id="95" name="Text Box 5"/>
          <p:cNvSpPr txBox="1">
            <a:spLocks noChangeArrowheads="1"/>
          </p:cNvSpPr>
          <p:nvPr/>
        </p:nvSpPr>
        <p:spPr bwMode="auto">
          <a:xfrm>
            <a:off x="1871128" y="5019888"/>
            <a:ext cx="1008112" cy="338554"/>
          </a:xfrm>
          <a:prstGeom prst="rect">
            <a:avLst/>
          </a:prstGeom>
          <a:noFill/>
          <a:ln w="9525">
            <a:noFill/>
            <a:miter lim="800000"/>
            <a:headEnd/>
            <a:tailEnd/>
          </a:ln>
        </p:spPr>
        <p:txBody>
          <a:bodyPr wrap="square">
            <a:spAutoFit/>
          </a:bodyPr>
          <a:lstStyle/>
          <a:p>
            <a:pPr>
              <a:defRPr/>
            </a:pPr>
            <a:r>
              <a:rPr lang="en-US" altLang="ja-JP" sz="1600" dirty="0">
                <a:solidFill>
                  <a:srgbClr val="EE5500"/>
                </a:solidFill>
                <a:latin typeface="メイリオ" pitchFamily="50" charset="-128"/>
                <a:ea typeface="メイリオ" pitchFamily="50" charset="-128"/>
                <a:cs typeface="メイリオ" pitchFamily="50" charset="-128"/>
              </a:rPr>
              <a:t>update</a:t>
            </a:r>
            <a:endParaRPr lang="ja-JP" altLang="en-US" sz="1600" dirty="0">
              <a:solidFill>
                <a:srgbClr val="EE5500"/>
              </a:solidFill>
              <a:latin typeface="メイリオ" pitchFamily="50" charset="-128"/>
              <a:ea typeface="メイリオ" pitchFamily="50" charset="-128"/>
              <a:cs typeface="メイリオ" pitchFamily="50" charset="-128"/>
            </a:endParaRPr>
          </a:p>
        </p:txBody>
      </p:sp>
      <p:sp>
        <p:nvSpPr>
          <p:cNvPr id="96" name="Text Box 5"/>
          <p:cNvSpPr txBox="1">
            <a:spLocks noChangeArrowheads="1"/>
          </p:cNvSpPr>
          <p:nvPr/>
        </p:nvSpPr>
        <p:spPr bwMode="auto">
          <a:xfrm>
            <a:off x="1943136" y="5842754"/>
            <a:ext cx="1008112" cy="338554"/>
          </a:xfrm>
          <a:prstGeom prst="rect">
            <a:avLst/>
          </a:prstGeom>
          <a:noFill/>
          <a:ln w="9525">
            <a:noFill/>
            <a:miter lim="800000"/>
            <a:headEnd/>
            <a:tailEnd/>
          </a:ln>
        </p:spPr>
        <p:txBody>
          <a:bodyPr wrap="square">
            <a:spAutoFit/>
          </a:bodyPr>
          <a:lstStyle/>
          <a:p>
            <a:pPr>
              <a:defRPr/>
            </a:pPr>
            <a:r>
              <a:rPr lang="en-US" altLang="ja-JP" sz="1600" dirty="0">
                <a:solidFill>
                  <a:srgbClr val="EE5500"/>
                </a:solidFill>
                <a:latin typeface="メイリオ" pitchFamily="50" charset="-128"/>
                <a:ea typeface="メイリオ" pitchFamily="50" charset="-128"/>
                <a:cs typeface="メイリオ" pitchFamily="50" charset="-128"/>
              </a:rPr>
              <a:t>delete</a:t>
            </a:r>
            <a:endParaRPr lang="ja-JP" altLang="en-US" sz="1600" dirty="0">
              <a:solidFill>
                <a:srgbClr val="EE5500"/>
              </a:solidFill>
              <a:latin typeface="メイリオ" pitchFamily="50" charset="-128"/>
              <a:ea typeface="メイリオ" pitchFamily="50" charset="-128"/>
              <a:cs typeface="メイリオ" pitchFamily="50" charset="-128"/>
            </a:endParaRPr>
          </a:p>
        </p:txBody>
      </p:sp>
      <p:sp>
        <p:nvSpPr>
          <p:cNvPr id="97" name="角丸四角形 96"/>
          <p:cNvSpPr/>
          <p:nvPr/>
        </p:nvSpPr>
        <p:spPr>
          <a:xfrm>
            <a:off x="214944" y="2228676"/>
            <a:ext cx="2880320" cy="324000"/>
          </a:xfrm>
          <a:prstGeom prst="roundRect">
            <a:avLst>
              <a:gd name="adj" fmla="val 10028"/>
            </a:avLst>
          </a:prstGeom>
          <a:solidFill>
            <a:srgbClr val="54C2F0"/>
          </a:solidFill>
          <a:ln w="25400" cap="flat" cmpd="sng" algn="ctr">
            <a:solidFill>
              <a:srgbClr val="54C2F0"/>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データ入力条件</a:t>
            </a:r>
            <a:endParaRPr kumimoji="0" lang="en-US" altLang="ja-JP"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98" name="角丸四角形 97"/>
          <p:cNvSpPr/>
          <p:nvPr/>
        </p:nvSpPr>
        <p:spPr>
          <a:xfrm>
            <a:off x="3131268" y="2228712"/>
            <a:ext cx="2880320" cy="324000"/>
          </a:xfrm>
          <a:prstGeom prst="roundRect">
            <a:avLst>
              <a:gd name="adj" fmla="val 10028"/>
            </a:avLst>
          </a:prstGeom>
          <a:solidFill>
            <a:srgbClr val="54C2F0"/>
          </a:solidFill>
          <a:ln w="25400" cap="flat" cmpd="sng" algn="ctr">
            <a:solidFill>
              <a:srgbClr val="54C2F0"/>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出力順設定</a:t>
            </a:r>
            <a:endParaRPr kumimoji="0" lang="en-US" altLang="ja-JP"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99" name="角丸四角形 98"/>
          <p:cNvSpPr/>
          <p:nvPr/>
        </p:nvSpPr>
        <p:spPr>
          <a:xfrm>
            <a:off x="6047592" y="2228676"/>
            <a:ext cx="2880320" cy="324000"/>
          </a:xfrm>
          <a:prstGeom prst="roundRect">
            <a:avLst>
              <a:gd name="adj" fmla="val 10028"/>
            </a:avLst>
          </a:prstGeom>
          <a:solidFill>
            <a:srgbClr val="54C2F0"/>
          </a:solidFill>
          <a:ln w="25400" cap="flat" cmpd="sng" algn="ctr">
            <a:solidFill>
              <a:srgbClr val="54C2F0"/>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kern="0" dirty="0">
                <a:solidFill>
                  <a:sysClr val="window" lastClr="FFFFFF"/>
                </a:solidFill>
                <a:latin typeface="メイリオ"/>
                <a:ea typeface="メイリオ"/>
                <a:cs typeface="メイリオ" panose="020B0604030504040204" pitchFamily="50" charset="-128"/>
              </a:rPr>
              <a:t>出力ファイル設定</a:t>
            </a:r>
            <a:endParaRPr kumimoji="0" lang="en-US" altLang="ja-JP"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00" name="Freeform 364"/>
          <p:cNvSpPr>
            <a:spLocks noEditPoints="1"/>
          </p:cNvSpPr>
          <p:nvPr/>
        </p:nvSpPr>
        <p:spPr bwMode="auto">
          <a:xfrm>
            <a:off x="6191608" y="4568936"/>
            <a:ext cx="432048" cy="536576"/>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nvGrpSpPr>
          <p:cNvPr id="101" name="グループ化 287"/>
          <p:cNvGrpSpPr/>
          <p:nvPr/>
        </p:nvGrpSpPr>
        <p:grpSpPr>
          <a:xfrm>
            <a:off x="6731668" y="4729275"/>
            <a:ext cx="474092" cy="343717"/>
            <a:chOff x="3084116" y="3387725"/>
            <a:chExt cx="381000" cy="276225"/>
          </a:xfrm>
          <a:solidFill>
            <a:srgbClr val="54C2F0"/>
          </a:solidFill>
        </p:grpSpPr>
        <p:sp>
          <p:nvSpPr>
            <p:cNvPr id="102" name="Rectangle 206"/>
            <p:cNvSpPr>
              <a:spLocks noChangeArrowheads="1"/>
            </p:cNvSpPr>
            <p:nvPr/>
          </p:nvSpPr>
          <p:spPr bwMode="auto">
            <a:xfrm>
              <a:off x="3084116" y="3387725"/>
              <a:ext cx="381000" cy="635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3" name="Rectangle 207"/>
            <p:cNvSpPr>
              <a:spLocks noChangeArrowheads="1"/>
            </p:cNvSpPr>
            <p:nvPr/>
          </p:nvSpPr>
          <p:spPr bwMode="auto">
            <a:xfrm>
              <a:off x="308411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4" name="Rectangle 208"/>
            <p:cNvSpPr>
              <a:spLocks noChangeArrowheads="1"/>
            </p:cNvSpPr>
            <p:nvPr/>
          </p:nvSpPr>
          <p:spPr bwMode="auto">
            <a:xfrm>
              <a:off x="318889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5" name="Rectangle 209"/>
            <p:cNvSpPr>
              <a:spLocks noChangeArrowheads="1"/>
            </p:cNvSpPr>
            <p:nvPr/>
          </p:nvSpPr>
          <p:spPr bwMode="auto">
            <a:xfrm>
              <a:off x="3293666"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6" name="Rectangle 210"/>
            <p:cNvSpPr>
              <a:spLocks noChangeArrowheads="1"/>
            </p:cNvSpPr>
            <p:nvPr/>
          </p:nvSpPr>
          <p:spPr bwMode="auto">
            <a:xfrm>
              <a:off x="3398441" y="3492500"/>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7" name="Rectangle 211"/>
            <p:cNvSpPr>
              <a:spLocks noChangeArrowheads="1"/>
            </p:cNvSpPr>
            <p:nvPr/>
          </p:nvSpPr>
          <p:spPr bwMode="auto">
            <a:xfrm>
              <a:off x="3084116"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8" name="Rectangle 212"/>
            <p:cNvSpPr>
              <a:spLocks noChangeArrowheads="1"/>
            </p:cNvSpPr>
            <p:nvPr/>
          </p:nvSpPr>
          <p:spPr bwMode="auto">
            <a:xfrm>
              <a:off x="3188891"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09" name="Rectangle 213"/>
            <p:cNvSpPr>
              <a:spLocks noChangeArrowheads="1"/>
            </p:cNvSpPr>
            <p:nvPr/>
          </p:nvSpPr>
          <p:spPr bwMode="auto">
            <a:xfrm>
              <a:off x="3293666"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10" name="Rectangle 214"/>
            <p:cNvSpPr>
              <a:spLocks noChangeArrowheads="1"/>
            </p:cNvSpPr>
            <p:nvPr/>
          </p:nvSpPr>
          <p:spPr bwMode="auto">
            <a:xfrm>
              <a:off x="3398441" y="3597275"/>
              <a:ext cx="66675" cy="666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1466593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17</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en-US" altLang="ja-JP" dirty="0"/>
              <a:t>NX</a:t>
            </a:r>
            <a:r>
              <a:rPr lang="ja-JP" altLang="en-US" dirty="0"/>
              <a:t>統合会計への仕訳連携</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会計システムとの仕訳連携</a:t>
            </a:r>
          </a:p>
        </p:txBody>
      </p:sp>
      <p:sp>
        <p:nvSpPr>
          <p:cNvPr id="6" name="テキスト プレースホルダー 5"/>
          <p:cNvSpPr>
            <a:spLocks noGrp="1"/>
          </p:cNvSpPr>
          <p:nvPr>
            <p:ph type="body" sz="quarter" idx="17"/>
          </p:nvPr>
        </p:nvSpPr>
        <p:spPr/>
        <p:txBody>
          <a:bodyPr/>
          <a:lstStyle/>
          <a:p>
            <a:r>
              <a:rPr lang="ja-JP" altLang="en-US" dirty="0">
                <a:latin typeface="メイリオ" pitchFamily="50" charset="-128"/>
                <a:ea typeface="メイリオ" pitchFamily="50" charset="-128"/>
                <a:cs typeface="メイリオ" pitchFamily="50" charset="-128"/>
              </a:rPr>
              <a:t>会計システムへの自動仕訳設定。仕訳データ作成、仕訳データ連携が可能です</a:t>
            </a:r>
          </a:p>
        </p:txBody>
      </p:sp>
      <p:sp>
        <p:nvSpPr>
          <p:cNvPr id="7" name="AutoShape 5"/>
          <p:cNvSpPr>
            <a:spLocks noChangeArrowheads="1"/>
          </p:cNvSpPr>
          <p:nvPr/>
        </p:nvSpPr>
        <p:spPr bwMode="gray">
          <a:xfrm>
            <a:off x="250825" y="1844824"/>
            <a:ext cx="8650288" cy="4456177"/>
          </a:xfrm>
          <a:prstGeom prst="roundRect">
            <a:avLst>
              <a:gd name="adj" fmla="val 4681"/>
            </a:avLst>
          </a:prstGeom>
          <a:solidFill>
            <a:schemeClr val="bg1"/>
          </a:solidFill>
          <a:ln w="25400" algn="ctr">
            <a:solidFill>
              <a:schemeClr val="bg1">
                <a:lumMod val="85000"/>
              </a:scheme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ja-JP" altLang="ja-JP" sz="1800" b="0" i="0" u="none" strike="noStrike" kern="0" cap="none" spc="0" normalizeH="0" baseline="0" noProof="0" dirty="0">
              <a:ln>
                <a:noFill/>
              </a:ln>
              <a:solidFill>
                <a:srgbClr val="0082C2"/>
              </a:solidFill>
              <a:effectLst/>
              <a:uLnTx/>
              <a:uFillTx/>
              <a:latin typeface="メイリオ" pitchFamily="50" charset="-128"/>
              <a:ea typeface="メイリオ" pitchFamily="50" charset="-128"/>
              <a:cs typeface="メイリオ" pitchFamily="50" charset="-128"/>
            </a:endParaRPr>
          </a:p>
        </p:txBody>
      </p:sp>
      <p:sp>
        <p:nvSpPr>
          <p:cNvPr id="8" name="正方形/長方形 7"/>
          <p:cNvSpPr/>
          <p:nvPr/>
        </p:nvSpPr>
        <p:spPr>
          <a:xfrm>
            <a:off x="5148064" y="2778604"/>
            <a:ext cx="3672408" cy="1296144"/>
          </a:xfrm>
          <a:prstGeom prst="rect">
            <a:avLst/>
          </a:prstGeom>
          <a:solidFill>
            <a:srgbClr val="FF9900"/>
          </a:solidFill>
          <a:ln>
            <a:solidFill>
              <a:schemeClr val="bg1">
                <a:lumMod val="8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dirty="0"/>
          </a:p>
        </p:txBody>
      </p:sp>
      <p:sp>
        <p:nvSpPr>
          <p:cNvPr id="9" name="テキスト ボックス 8"/>
          <p:cNvSpPr txBox="1"/>
          <p:nvPr/>
        </p:nvSpPr>
        <p:spPr>
          <a:xfrm>
            <a:off x="5165482" y="2778604"/>
            <a:ext cx="3052034" cy="403957"/>
          </a:xfrm>
          <a:prstGeom prst="rect">
            <a:avLst/>
          </a:prstGeom>
        </p:spPr>
        <p:txBody>
          <a:bodyPr wrap="square" rtlCol="0" anchor="ctr" anchorCtr="0">
            <a:spAutoFit/>
          </a:bodyPr>
          <a:lstStyle/>
          <a:p>
            <a:pPr>
              <a:lnSpc>
                <a:spcPts val="2600"/>
              </a:lnSpc>
            </a:pPr>
            <a:r>
              <a:rPr kumimoji="1" lang="ja-JP" altLang="en-US" sz="1600" dirty="0">
                <a:solidFill>
                  <a:schemeClr val="bg1"/>
                </a:solidFill>
                <a:latin typeface="メイリオ" pitchFamily="50" charset="-128"/>
                <a:ea typeface="メイリオ" pitchFamily="50" charset="-128"/>
                <a:cs typeface="メイリオ" pitchFamily="50" charset="-128"/>
              </a:rPr>
              <a:t>②勘定科目割付</a:t>
            </a:r>
          </a:p>
        </p:txBody>
      </p:sp>
      <p:sp>
        <p:nvSpPr>
          <p:cNvPr id="10" name="正方形/長方形 9"/>
          <p:cNvSpPr/>
          <p:nvPr/>
        </p:nvSpPr>
        <p:spPr>
          <a:xfrm>
            <a:off x="1067461" y="2850612"/>
            <a:ext cx="3672408" cy="2520280"/>
          </a:xfrm>
          <a:prstGeom prst="rect">
            <a:avLst/>
          </a:prstGeom>
          <a:solidFill>
            <a:srgbClr val="77A233"/>
          </a:solidFill>
          <a:ln>
            <a:solidFill>
              <a:schemeClr val="bg1">
                <a:lumMod val="85000"/>
              </a:schemeClr>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kumimoji="1" lang="ja-JP" altLang="en-US" dirty="0">
              <a:solidFill>
                <a:schemeClr val="bg1"/>
              </a:solidFill>
            </a:endParaRPr>
          </a:p>
        </p:txBody>
      </p:sp>
      <p:sp>
        <p:nvSpPr>
          <p:cNvPr id="11" name="テキスト ボックス 10"/>
          <p:cNvSpPr txBox="1"/>
          <p:nvPr/>
        </p:nvSpPr>
        <p:spPr>
          <a:xfrm>
            <a:off x="1084879" y="2861512"/>
            <a:ext cx="3052034" cy="403957"/>
          </a:xfrm>
          <a:prstGeom prst="rect">
            <a:avLst/>
          </a:prstGeom>
        </p:spPr>
        <p:txBody>
          <a:bodyPr wrap="square" rtlCol="0" anchor="ctr" anchorCtr="0">
            <a:spAutoFit/>
          </a:bodyPr>
          <a:lstStyle/>
          <a:p>
            <a:pPr>
              <a:lnSpc>
                <a:spcPts val="2600"/>
              </a:lnSpc>
            </a:pPr>
            <a:r>
              <a:rPr kumimoji="1" lang="ja-JP" altLang="en-US" sz="1600" b="1" dirty="0">
                <a:solidFill>
                  <a:schemeClr val="bg1"/>
                </a:solidFill>
                <a:latin typeface="メイリオ" pitchFamily="50" charset="-128"/>
                <a:ea typeface="メイリオ" pitchFamily="50" charset="-128"/>
                <a:cs typeface="メイリオ" pitchFamily="50" charset="-128"/>
              </a:rPr>
              <a:t>①給与項目～仕訳への分類</a:t>
            </a:r>
          </a:p>
        </p:txBody>
      </p:sp>
      <p:grpSp>
        <p:nvGrpSpPr>
          <p:cNvPr id="12" name="グループ化 33"/>
          <p:cNvGrpSpPr/>
          <p:nvPr/>
        </p:nvGrpSpPr>
        <p:grpSpPr>
          <a:xfrm>
            <a:off x="399207" y="1914309"/>
            <a:ext cx="860425" cy="576263"/>
            <a:chOff x="3779912" y="1628800"/>
            <a:chExt cx="860425" cy="576263"/>
          </a:xfrm>
        </p:grpSpPr>
        <p:pic>
          <p:nvPicPr>
            <p:cNvPr id="13" name="Picture 35" descr="DB_Blue"/>
            <p:cNvPicPr>
              <a:picLocks noChangeAspect="1" noChangeArrowheads="1"/>
            </p:cNvPicPr>
            <p:nvPr/>
          </p:nvPicPr>
          <p:blipFill>
            <a:blip r:embed="rId2" cstate="print"/>
            <a:srcRect/>
            <a:stretch>
              <a:fillRect/>
            </a:stretch>
          </p:blipFill>
          <p:spPr bwMode="auto">
            <a:xfrm>
              <a:off x="3779912" y="1628800"/>
              <a:ext cx="860425" cy="576263"/>
            </a:xfrm>
            <a:prstGeom prst="rect">
              <a:avLst/>
            </a:prstGeom>
            <a:noFill/>
            <a:ln w="9525">
              <a:noFill/>
              <a:miter lim="800000"/>
              <a:headEnd/>
              <a:tailEnd/>
            </a:ln>
          </p:spPr>
        </p:pic>
        <p:sp>
          <p:nvSpPr>
            <p:cNvPr id="14" name="Text Box 18"/>
            <p:cNvSpPr txBox="1">
              <a:spLocks noChangeArrowheads="1"/>
            </p:cNvSpPr>
            <p:nvPr/>
          </p:nvSpPr>
          <p:spPr bwMode="auto">
            <a:xfrm>
              <a:off x="3795814" y="1844700"/>
              <a:ext cx="800219" cy="276999"/>
            </a:xfrm>
            <a:prstGeom prst="rect">
              <a:avLst/>
            </a:prstGeom>
            <a:noFill/>
            <a:ln w="9525">
              <a:noFill/>
              <a:miter lim="800000"/>
              <a:headEnd/>
              <a:tailEnd/>
            </a:ln>
          </p:spPr>
          <p:txBody>
            <a:bodyPr wrap="none">
              <a:spAutoFit/>
            </a:bodyPr>
            <a:lstStyle/>
            <a:p>
              <a:r>
                <a:rPr lang="ja-JP" altLang="en-US" sz="1200" dirty="0">
                  <a:solidFill>
                    <a:schemeClr val="bg1"/>
                  </a:solidFill>
                  <a:latin typeface="メイリオ" pitchFamily="50" charset="-128"/>
                  <a:ea typeface="メイリオ" pitchFamily="50" charset="-128"/>
                  <a:cs typeface="メイリオ" pitchFamily="50" charset="-128"/>
                </a:rPr>
                <a:t>給与管理</a:t>
              </a:r>
              <a:endParaRPr lang="en-US" altLang="ja-JP" sz="1200" dirty="0">
                <a:solidFill>
                  <a:schemeClr val="bg1"/>
                </a:solidFill>
                <a:latin typeface="メイリオ" pitchFamily="50" charset="-128"/>
                <a:ea typeface="メイリオ" pitchFamily="50" charset="-128"/>
                <a:cs typeface="メイリオ" pitchFamily="50" charset="-128"/>
              </a:endParaRPr>
            </a:p>
          </p:txBody>
        </p:sp>
      </p:grpSp>
      <p:sp>
        <p:nvSpPr>
          <p:cNvPr id="15" name="角丸四角形 14"/>
          <p:cNvSpPr/>
          <p:nvPr/>
        </p:nvSpPr>
        <p:spPr bwMode="auto">
          <a:xfrm>
            <a:off x="1139469" y="3282660"/>
            <a:ext cx="3528392" cy="864096"/>
          </a:xfrm>
          <a:prstGeom prst="roundRect">
            <a:avLst/>
          </a:prstGeom>
          <a:solidFill>
            <a:schemeClr val="bg1"/>
          </a:solidFill>
          <a:ln w="25400">
            <a:solidFill>
              <a:schemeClr val="bg1">
                <a:lumMod val="85000"/>
              </a:schemeClr>
            </a:solidFill>
            <a:headEnd/>
            <a:tailEn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wrap="none" rtlCol="0" anchor="ctr"/>
          <a:lstStyle/>
          <a:p>
            <a:r>
              <a:rPr lang="ja-JP" altLang="en-US" sz="1050" dirty="0">
                <a:solidFill>
                  <a:schemeClr val="tx1"/>
                </a:solidFill>
                <a:latin typeface="メイリオ" pitchFamily="50" charset="-128"/>
                <a:ea typeface="メイリオ" pitchFamily="50" charset="-128"/>
                <a:cs typeface="メイリオ" pitchFamily="50" charset="-128"/>
              </a:rPr>
              <a:t>給与項目＋個人属性</a:t>
            </a:r>
            <a:r>
              <a:rPr lang="en-US" altLang="ja-JP" sz="1050" dirty="0">
                <a:solidFill>
                  <a:schemeClr val="tx1"/>
                </a:solidFill>
                <a:latin typeface="メイリオ" pitchFamily="50" charset="-128"/>
                <a:ea typeface="メイリオ" pitchFamily="50" charset="-128"/>
                <a:cs typeface="メイリオ" pitchFamily="50" charset="-128"/>
              </a:rPr>
              <a:t>2</a:t>
            </a:r>
            <a:r>
              <a:rPr lang="ja-JP" altLang="en-US" sz="1050" dirty="0">
                <a:solidFill>
                  <a:schemeClr val="tx1"/>
                </a:solidFill>
                <a:latin typeface="メイリオ" pitchFamily="50" charset="-128"/>
                <a:ea typeface="メイリオ" pitchFamily="50" charset="-128"/>
                <a:cs typeface="メイリオ" pitchFamily="50" charset="-128"/>
              </a:rPr>
              <a:t>項目毎に分類</a:t>
            </a:r>
          </a:p>
          <a:p>
            <a:endParaRPr lang="ja-JP" altLang="en-US" sz="1050" dirty="0">
              <a:solidFill>
                <a:schemeClr val="tx1"/>
              </a:solidFill>
              <a:latin typeface="メイリオ" pitchFamily="50" charset="-128"/>
              <a:ea typeface="メイリオ" pitchFamily="50" charset="-128"/>
              <a:cs typeface="メイリオ" pitchFamily="50" charset="-128"/>
            </a:endParaRPr>
          </a:p>
          <a:p>
            <a:r>
              <a:rPr lang="ja-JP" altLang="en-US" sz="1050" dirty="0">
                <a:solidFill>
                  <a:schemeClr val="tx1"/>
                </a:solidFill>
                <a:latin typeface="メイリオ" pitchFamily="50" charset="-128"/>
                <a:ea typeface="メイリオ" pitchFamily="50" charset="-128"/>
                <a:cs typeface="メイリオ" pitchFamily="50" charset="-128"/>
              </a:rPr>
              <a:t>（例１）「基本給」・「正社員」・「製造職」</a:t>
            </a:r>
          </a:p>
          <a:p>
            <a:r>
              <a:rPr lang="ja-JP" altLang="en-US" sz="1050" dirty="0">
                <a:solidFill>
                  <a:schemeClr val="tx1"/>
                </a:solidFill>
                <a:latin typeface="メイリオ" pitchFamily="50" charset="-128"/>
                <a:ea typeface="メイリオ" pitchFamily="50" charset="-128"/>
                <a:cs typeface="メイリオ" pitchFamily="50" charset="-128"/>
              </a:rPr>
              <a:t>（例２）「健保会社負担」・「製造職」</a:t>
            </a:r>
          </a:p>
        </p:txBody>
      </p:sp>
      <p:sp>
        <p:nvSpPr>
          <p:cNvPr id="16" name="角丸四角形 15"/>
          <p:cNvSpPr/>
          <p:nvPr/>
        </p:nvSpPr>
        <p:spPr bwMode="auto">
          <a:xfrm>
            <a:off x="1139469" y="4218764"/>
            <a:ext cx="3528392" cy="864096"/>
          </a:xfrm>
          <a:prstGeom prst="roundRect">
            <a:avLst/>
          </a:prstGeom>
          <a:solidFill>
            <a:schemeClr val="bg1"/>
          </a:solidFill>
          <a:ln w="25400">
            <a:solidFill>
              <a:schemeClr val="bg1">
                <a:lumMod val="85000"/>
              </a:schemeClr>
            </a:solidFill>
            <a:headEnd/>
            <a:tailEn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wrap="none" rtlCol="0" anchor="ctr"/>
          <a:lstStyle/>
          <a:p>
            <a:pPr>
              <a:defRPr/>
            </a:pPr>
            <a:r>
              <a:rPr lang="ja-JP" altLang="en-US" sz="1050" dirty="0">
                <a:solidFill>
                  <a:schemeClr val="tx1"/>
                </a:solidFill>
                <a:latin typeface="メイリオ" pitchFamily="50" charset="-128"/>
                <a:ea typeface="メイリオ" pitchFamily="50" charset="-128"/>
                <a:cs typeface="メイリオ" pitchFamily="50" charset="-128"/>
              </a:rPr>
              <a:t>仕訳作成パターン「費用計上」「支払計上」分類</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（例３）「残業手当」・「正社員」</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　　　　　⇒（費用計上）対象</a:t>
            </a:r>
          </a:p>
        </p:txBody>
      </p:sp>
      <p:sp>
        <p:nvSpPr>
          <p:cNvPr id="17" name="角丸四角形 16"/>
          <p:cNvSpPr/>
          <p:nvPr/>
        </p:nvSpPr>
        <p:spPr bwMode="auto">
          <a:xfrm>
            <a:off x="5220072" y="3138644"/>
            <a:ext cx="3528392" cy="864096"/>
          </a:xfrm>
          <a:prstGeom prst="roundRect">
            <a:avLst/>
          </a:prstGeom>
          <a:solidFill>
            <a:schemeClr val="bg1"/>
          </a:solidFill>
          <a:ln w="25400">
            <a:solidFill>
              <a:schemeClr val="bg1">
                <a:lumMod val="85000"/>
              </a:schemeClr>
            </a:solidFill>
            <a:headEnd/>
            <a:tailEn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wrap="none" rtlCol="0" anchor="ctr"/>
          <a:lstStyle/>
          <a:p>
            <a:pPr>
              <a:defRPr/>
            </a:pPr>
            <a:r>
              <a:rPr lang="ja-JP" altLang="en-US" sz="1050" dirty="0">
                <a:solidFill>
                  <a:schemeClr val="tx1"/>
                </a:solidFill>
                <a:latin typeface="メイリオ" pitchFamily="50" charset="-128"/>
                <a:ea typeface="メイリオ" pitchFamily="50" charset="-128"/>
                <a:cs typeface="メイリオ" pitchFamily="50" charset="-128"/>
              </a:rPr>
              <a:t>　分類毎に勘定科目</a:t>
            </a:r>
            <a:r>
              <a:rPr lang="en-US" altLang="ja-JP" sz="1050" dirty="0">
                <a:solidFill>
                  <a:schemeClr val="tx1"/>
                </a:solidFill>
                <a:latin typeface="メイリオ" pitchFamily="50" charset="-128"/>
                <a:ea typeface="メイリオ" pitchFamily="50" charset="-128"/>
                <a:cs typeface="メイリオ" pitchFamily="50" charset="-128"/>
              </a:rPr>
              <a:t>/</a:t>
            </a:r>
            <a:r>
              <a:rPr lang="ja-JP" altLang="en-US" sz="1050" dirty="0">
                <a:solidFill>
                  <a:schemeClr val="tx1"/>
                </a:solidFill>
                <a:latin typeface="メイリオ" pitchFamily="50" charset="-128"/>
                <a:ea typeface="メイリオ" pitchFamily="50" charset="-128"/>
                <a:cs typeface="メイリオ" pitchFamily="50" charset="-128"/>
              </a:rPr>
              <a:t>補助科目</a:t>
            </a:r>
            <a:r>
              <a:rPr lang="en-US" altLang="ja-JP" sz="1050" dirty="0">
                <a:solidFill>
                  <a:schemeClr val="tx1"/>
                </a:solidFill>
                <a:latin typeface="メイリオ" pitchFamily="50" charset="-128"/>
                <a:ea typeface="メイリオ" pitchFamily="50" charset="-128"/>
                <a:cs typeface="メイリオ" pitchFamily="50" charset="-128"/>
              </a:rPr>
              <a:t>/</a:t>
            </a:r>
            <a:r>
              <a:rPr lang="ja-JP" altLang="en-US" sz="1050" dirty="0">
                <a:solidFill>
                  <a:schemeClr val="tx1"/>
                </a:solidFill>
                <a:latin typeface="メイリオ" pitchFamily="50" charset="-128"/>
                <a:ea typeface="メイリオ" pitchFamily="50" charset="-128"/>
                <a:cs typeface="メイリオ" pitchFamily="50" charset="-128"/>
              </a:rPr>
              <a:t>税情報等を割付</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（例１）科目：給与手当（製造原価）　　補助：基本給</a:t>
            </a:r>
          </a:p>
          <a:p>
            <a:pPr>
              <a:defRPr/>
            </a:pPr>
            <a:r>
              <a:rPr lang="ja-JP" altLang="en-US" sz="1050" dirty="0">
                <a:solidFill>
                  <a:schemeClr val="tx1"/>
                </a:solidFill>
                <a:latin typeface="メイリオ" pitchFamily="50" charset="-128"/>
                <a:ea typeface="メイリオ" pitchFamily="50" charset="-128"/>
                <a:cs typeface="メイリオ" pitchFamily="50" charset="-128"/>
              </a:rPr>
              <a:t>（例２）科目：法定福利費（製造原価）　補助：健保</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　　　　相手科目：未払費用</a:t>
            </a:r>
          </a:p>
        </p:txBody>
      </p:sp>
      <p:sp>
        <p:nvSpPr>
          <p:cNvPr id="18" name="正方形/長方形 17"/>
          <p:cNvSpPr/>
          <p:nvPr/>
        </p:nvSpPr>
        <p:spPr>
          <a:xfrm>
            <a:off x="5148064" y="4146756"/>
            <a:ext cx="3672408" cy="1296144"/>
          </a:xfrm>
          <a:prstGeom prst="rect">
            <a:avLst/>
          </a:prstGeom>
          <a:solidFill>
            <a:srgbClr val="FF9900"/>
          </a:solidFill>
          <a:ln>
            <a:solidFill>
              <a:schemeClr val="bg1">
                <a:lumMod val="8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dirty="0"/>
          </a:p>
        </p:txBody>
      </p:sp>
      <p:sp>
        <p:nvSpPr>
          <p:cNvPr id="19" name="テキスト ボックス 18"/>
          <p:cNvSpPr txBox="1"/>
          <p:nvPr/>
        </p:nvSpPr>
        <p:spPr>
          <a:xfrm>
            <a:off x="5165482" y="4146756"/>
            <a:ext cx="3052034" cy="403957"/>
          </a:xfrm>
          <a:prstGeom prst="rect">
            <a:avLst/>
          </a:prstGeom>
        </p:spPr>
        <p:txBody>
          <a:bodyPr wrap="square" rtlCol="0" anchor="ctr" anchorCtr="0">
            <a:spAutoFit/>
          </a:bodyPr>
          <a:lstStyle/>
          <a:p>
            <a:pPr>
              <a:lnSpc>
                <a:spcPts val="2600"/>
              </a:lnSpc>
            </a:pPr>
            <a:r>
              <a:rPr kumimoji="1" lang="ja-JP" altLang="en-US" sz="1600" dirty="0">
                <a:solidFill>
                  <a:schemeClr val="bg1"/>
                </a:solidFill>
                <a:latin typeface="メイリオ" pitchFamily="50" charset="-128"/>
                <a:ea typeface="メイリオ" pitchFamily="50" charset="-128"/>
                <a:cs typeface="メイリオ" pitchFamily="50" charset="-128"/>
              </a:rPr>
              <a:t>③費用計上組織で計上</a:t>
            </a:r>
          </a:p>
        </p:txBody>
      </p:sp>
      <p:sp>
        <p:nvSpPr>
          <p:cNvPr id="20" name="角丸四角形 19"/>
          <p:cNvSpPr/>
          <p:nvPr/>
        </p:nvSpPr>
        <p:spPr bwMode="auto">
          <a:xfrm>
            <a:off x="5220072" y="4506796"/>
            <a:ext cx="3528392" cy="864096"/>
          </a:xfrm>
          <a:prstGeom prst="roundRect">
            <a:avLst/>
          </a:prstGeom>
          <a:solidFill>
            <a:schemeClr val="bg1"/>
          </a:solidFill>
          <a:ln w="25400">
            <a:solidFill>
              <a:schemeClr val="bg1">
                <a:lumMod val="85000"/>
              </a:schemeClr>
            </a:solidFill>
            <a:headEnd/>
            <a:tailEnd/>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wrap="none" rtlCol="0" anchor="ctr"/>
          <a:lstStyle/>
          <a:p>
            <a:pPr>
              <a:defRPr/>
            </a:pPr>
            <a:r>
              <a:rPr lang="ja-JP" altLang="en-US" sz="1050" dirty="0">
                <a:solidFill>
                  <a:schemeClr val="tx1"/>
                </a:solidFill>
                <a:latin typeface="メイリオ" pitchFamily="50" charset="-128"/>
                <a:ea typeface="メイリオ" pitchFamily="50" charset="-128"/>
                <a:cs typeface="メイリオ" pitchFamily="50" charset="-128"/>
              </a:rPr>
              <a:t>　原価管理組織により部門人件費を計上</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・人事管理組織とは異なる原価管理組織により仕訳を</a:t>
            </a:r>
            <a:endParaRPr lang="en-US" altLang="ja-JP" sz="1050" dirty="0">
              <a:solidFill>
                <a:schemeClr val="tx1"/>
              </a:solidFill>
              <a:latin typeface="メイリオ" pitchFamily="50" charset="-128"/>
              <a:ea typeface="メイリオ" pitchFamily="50" charset="-128"/>
              <a:cs typeface="メイリオ" pitchFamily="50" charset="-128"/>
            </a:endParaRPr>
          </a:p>
          <a:p>
            <a:pPr>
              <a:defRPr/>
            </a:pPr>
            <a:r>
              <a:rPr lang="ja-JP" altLang="en-US" sz="1050" dirty="0">
                <a:solidFill>
                  <a:schemeClr val="tx1"/>
                </a:solidFill>
                <a:latin typeface="メイリオ" pitchFamily="50" charset="-128"/>
                <a:ea typeface="メイリオ" pitchFamily="50" charset="-128"/>
                <a:cs typeface="メイリオ" pitchFamily="50" charset="-128"/>
              </a:rPr>
              <a:t>　作成　　</a:t>
            </a:r>
            <a:br>
              <a:rPr lang="ja-JP" altLang="en-US" sz="1050" dirty="0">
                <a:solidFill>
                  <a:schemeClr val="tx1"/>
                </a:solidFill>
                <a:latin typeface="メイリオ" pitchFamily="50" charset="-128"/>
                <a:ea typeface="メイリオ" pitchFamily="50" charset="-128"/>
                <a:cs typeface="メイリオ" pitchFamily="50" charset="-128"/>
              </a:rPr>
            </a:br>
            <a:r>
              <a:rPr lang="ja-JP" altLang="en-US" sz="1050" dirty="0">
                <a:solidFill>
                  <a:schemeClr val="tx1"/>
                </a:solidFill>
                <a:latin typeface="メイリオ" pitchFamily="50" charset="-128"/>
                <a:ea typeface="メイリオ" pitchFamily="50" charset="-128"/>
                <a:cs typeface="メイリオ" pitchFamily="50" charset="-128"/>
              </a:rPr>
              <a:t>・部門管理の費用按分を個人毎に率設定可能</a:t>
            </a:r>
          </a:p>
        </p:txBody>
      </p:sp>
      <p:grpSp>
        <p:nvGrpSpPr>
          <p:cNvPr id="21" name="グループ化 51"/>
          <p:cNvGrpSpPr/>
          <p:nvPr/>
        </p:nvGrpSpPr>
        <p:grpSpPr>
          <a:xfrm>
            <a:off x="323528" y="5442900"/>
            <a:ext cx="860425" cy="576263"/>
            <a:chOff x="3779912" y="1628800"/>
            <a:chExt cx="860425" cy="576263"/>
          </a:xfrm>
        </p:grpSpPr>
        <p:pic>
          <p:nvPicPr>
            <p:cNvPr id="22" name="Picture 35" descr="DB_Blue"/>
            <p:cNvPicPr>
              <a:picLocks noChangeAspect="1" noChangeArrowheads="1"/>
            </p:cNvPicPr>
            <p:nvPr/>
          </p:nvPicPr>
          <p:blipFill>
            <a:blip r:embed="rId2" cstate="print"/>
            <a:srcRect/>
            <a:stretch>
              <a:fillRect/>
            </a:stretch>
          </p:blipFill>
          <p:spPr bwMode="auto">
            <a:xfrm>
              <a:off x="3779912" y="1628800"/>
              <a:ext cx="860425" cy="576263"/>
            </a:xfrm>
            <a:prstGeom prst="rect">
              <a:avLst/>
            </a:prstGeom>
            <a:noFill/>
            <a:ln w="9525">
              <a:noFill/>
              <a:miter lim="800000"/>
              <a:headEnd/>
              <a:tailEnd/>
            </a:ln>
          </p:spPr>
        </p:pic>
        <p:sp>
          <p:nvSpPr>
            <p:cNvPr id="23" name="Text Box 18"/>
            <p:cNvSpPr txBox="1">
              <a:spLocks noChangeArrowheads="1"/>
            </p:cNvSpPr>
            <p:nvPr/>
          </p:nvSpPr>
          <p:spPr bwMode="auto">
            <a:xfrm>
              <a:off x="3795814" y="1844700"/>
              <a:ext cx="800219" cy="276999"/>
            </a:xfrm>
            <a:prstGeom prst="rect">
              <a:avLst/>
            </a:prstGeom>
            <a:noFill/>
            <a:ln w="9525">
              <a:noFill/>
              <a:miter lim="800000"/>
              <a:headEnd/>
              <a:tailEnd/>
            </a:ln>
          </p:spPr>
          <p:txBody>
            <a:bodyPr wrap="none">
              <a:spAutoFit/>
            </a:bodyPr>
            <a:lstStyle/>
            <a:p>
              <a:r>
                <a:rPr lang="ja-JP" altLang="en-US" sz="1200" dirty="0">
                  <a:solidFill>
                    <a:schemeClr val="bg1"/>
                  </a:solidFill>
                  <a:latin typeface="メイリオ" pitchFamily="50" charset="-128"/>
                  <a:ea typeface="メイリオ" pitchFamily="50" charset="-128"/>
                  <a:cs typeface="メイリオ" pitchFamily="50" charset="-128"/>
                </a:rPr>
                <a:t>統合会計</a:t>
              </a:r>
              <a:endParaRPr lang="en-US" altLang="ja-JP" sz="1200" dirty="0">
                <a:solidFill>
                  <a:schemeClr val="bg1"/>
                </a:solidFill>
                <a:latin typeface="メイリオ" pitchFamily="50" charset="-128"/>
                <a:ea typeface="メイリオ" pitchFamily="50" charset="-128"/>
                <a:cs typeface="メイリオ" pitchFamily="50" charset="-128"/>
              </a:endParaRPr>
            </a:p>
          </p:txBody>
        </p:sp>
      </p:grpSp>
      <p:sp>
        <p:nvSpPr>
          <p:cNvPr id="24" name="メモ 23"/>
          <p:cNvSpPr/>
          <p:nvPr/>
        </p:nvSpPr>
        <p:spPr bwMode="auto">
          <a:xfrm>
            <a:off x="1187624" y="1914508"/>
            <a:ext cx="792088" cy="864096"/>
          </a:xfrm>
          <a:prstGeom prst="foldedCorner">
            <a:avLst/>
          </a:prstGeom>
          <a:solidFill>
            <a:schemeClr val="bg1"/>
          </a:solidFill>
          <a:ln>
            <a:solidFill>
              <a:schemeClr val="bg1">
                <a:lumMod val="85000"/>
              </a:schemeClr>
            </a:solidFill>
            <a:headEnd/>
            <a:tailEnd/>
          </a:ln>
          <a:effectLst/>
        </p:spPr>
        <p:style>
          <a:lnRef idx="1">
            <a:schemeClr val="accent1"/>
          </a:lnRef>
          <a:fillRef idx="2">
            <a:schemeClr val="accent1"/>
          </a:fillRef>
          <a:effectRef idx="1">
            <a:schemeClr val="accent1"/>
          </a:effectRef>
          <a:fontRef idx="minor">
            <a:schemeClr val="dk1"/>
          </a:fontRef>
        </p:style>
        <p:txBody>
          <a:bodyPr wrap="none" rtlCol="0" anchor="ctr"/>
          <a:lstStyle/>
          <a:p>
            <a:r>
              <a:rPr kumimoji="1" lang="ja-JP" altLang="en-US" sz="1000" dirty="0">
                <a:solidFill>
                  <a:schemeClr val="tx1"/>
                </a:solidFill>
                <a:latin typeface="メイリオ" pitchFamily="50" charset="-128"/>
                <a:ea typeface="メイリオ" pitchFamily="50" charset="-128"/>
                <a:cs typeface="メイリオ" pitchFamily="50" charset="-128"/>
              </a:rPr>
              <a:t>給与</a:t>
            </a:r>
            <a:endParaRPr kumimoji="1" lang="en-US" altLang="ja-JP" sz="1000" dirty="0">
              <a:solidFill>
                <a:schemeClr val="tx1"/>
              </a:solidFill>
              <a:latin typeface="メイリオ" pitchFamily="50" charset="-128"/>
              <a:ea typeface="メイリオ" pitchFamily="50" charset="-128"/>
              <a:cs typeface="メイリオ" pitchFamily="50" charset="-128"/>
            </a:endParaRPr>
          </a:p>
          <a:p>
            <a:r>
              <a:rPr lang="ja-JP" altLang="en-US" sz="1000" dirty="0">
                <a:solidFill>
                  <a:schemeClr val="tx1"/>
                </a:solidFill>
                <a:latin typeface="メイリオ" pitchFamily="50" charset="-128"/>
                <a:ea typeface="メイリオ" pitchFamily="50" charset="-128"/>
                <a:cs typeface="メイリオ" pitchFamily="50" charset="-128"/>
              </a:rPr>
              <a:t>賞与</a:t>
            </a:r>
            <a:endParaRPr lang="en-US" altLang="ja-JP" sz="1000" dirty="0">
              <a:solidFill>
                <a:schemeClr val="tx1"/>
              </a:solidFill>
              <a:latin typeface="メイリオ" pitchFamily="50" charset="-128"/>
              <a:ea typeface="メイリオ" pitchFamily="50" charset="-128"/>
              <a:cs typeface="メイリオ" pitchFamily="50" charset="-128"/>
            </a:endParaRPr>
          </a:p>
          <a:p>
            <a:r>
              <a:rPr kumimoji="1" lang="ja-JP" altLang="en-US" sz="1000" dirty="0">
                <a:solidFill>
                  <a:schemeClr val="tx1"/>
                </a:solidFill>
                <a:latin typeface="メイリオ" pitchFamily="50" charset="-128"/>
                <a:ea typeface="メイリオ" pitchFamily="50" charset="-128"/>
                <a:cs typeface="メイリオ" pitchFamily="50" charset="-128"/>
              </a:rPr>
              <a:t>年末調整</a:t>
            </a:r>
            <a:endParaRPr kumimoji="1" lang="en-US" altLang="ja-JP" sz="1000" dirty="0">
              <a:solidFill>
                <a:schemeClr val="tx1"/>
              </a:solidFill>
              <a:latin typeface="メイリオ" pitchFamily="50" charset="-128"/>
              <a:ea typeface="メイリオ" pitchFamily="50" charset="-128"/>
              <a:cs typeface="メイリオ" pitchFamily="50" charset="-128"/>
            </a:endParaRPr>
          </a:p>
          <a:p>
            <a:r>
              <a:rPr lang="ja-JP" altLang="en-US" sz="1000" dirty="0">
                <a:solidFill>
                  <a:schemeClr val="tx1"/>
                </a:solidFill>
                <a:latin typeface="メイリオ" pitchFamily="50" charset="-128"/>
                <a:ea typeface="メイリオ" pitchFamily="50" charset="-128"/>
                <a:cs typeface="メイリオ" pitchFamily="50" charset="-128"/>
              </a:rPr>
              <a:t>昇給差額</a:t>
            </a:r>
            <a:endParaRPr kumimoji="1" lang="ja-JP" altLang="en-US" sz="1000" dirty="0">
              <a:solidFill>
                <a:schemeClr val="tx1"/>
              </a:solidFill>
              <a:latin typeface="メイリオ" pitchFamily="50" charset="-128"/>
              <a:ea typeface="メイリオ" pitchFamily="50" charset="-128"/>
              <a:cs typeface="メイリオ" pitchFamily="50" charset="-128"/>
            </a:endParaRPr>
          </a:p>
        </p:txBody>
      </p:sp>
      <p:sp>
        <p:nvSpPr>
          <p:cNvPr id="25" name="AutoShape 18"/>
          <p:cNvSpPr>
            <a:spLocks noChangeArrowheads="1"/>
          </p:cNvSpPr>
          <p:nvPr/>
        </p:nvSpPr>
        <p:spPr bwMode="auto">
          <a:xfrm>
            <a:off x="4716835" y="3879485"/>
            <a:ext cx="503237" cy="483295"/>
          </a:xfrm>
          <a:prstGeom prst="rightArrow">
            <a:avLst>
              <a:gd name="adj1" fmla="val 50000"/>
              <a:gd name="adj2" fmla="val 48753"/>
            </a:avLst>
          </a:prstGeom>
          <a:solidFill>
            <a:srgbClr val="54C2F0"/>
          </a:solidFill>
          <a:ln>
            <a:noFill/>
            <a:headEnd/>
            <a:tailEnd/>
          </a:ln>
          <a:effectLst/>
        </p:spPr>
        <p:style>
          <a:lnRef idx="1">
            <a:schemeClr val="dk1"/>
          </a:lnRef>
          <a:fillRef idx="2">
            <a:schemeClr val="dk1"/>
          </a:fillRef>
          <a:effectRef idx="1">
            <a:schemeClr val="dk1"/>
          </a:effectRef>
          <a:fontRef idx="minor">
            <a:schemeClr val="dk1"/>
          </a:fontRef>
        </p:style>
        <p:txBody>
          <a:bodyPr wrap="none" anchor="ctr"/>
          <a:lstStyle/>
          <a:p>
            <a:pPr algn="ctr">
              <a:spcBef>
                <a:spcPct val="50000"/>
              </a:spcBef>
              <a:defRPr/>
            </a:pPr>
            <a:endParaRPr lang="ja-JP" altLang="en-US" dirty="0">
              <a:solidFill>
                <a:srgbClr val="333333"/>
              </a:solidFill>
              <a:latin typeface="メイリオ" pitchFamily="50" charset="-128"/>
              <a:ea typeface="メイリオ" pitchFamily="50" charset="-128"/>
              <a:cs typeface="メイリオ" pitchFamily="50" charset="-128"/>
            </a:endParaRPr>
          </a:p>
        </p:txBody>
      </p:sp>
      <p:sp>
        <p:nvSpPr>
          <p:cNvPr id="26" name="AutoShape 25"/>
          <p:cNvSpPr>
            <a:spLocks noChangeArrowheads="1"/>
          </p:cNvSpPr>
          <p:nvPr/>
        </p:nvSpPr>
        <p:spPr bwMode="auto">
          <a:xfrm>
            <a:off x="611560" y="2562580"/>
            <a:ext cx="288925" cy="2952328"/>
          </a:xfrm>
          <a:prstGeom prst="downArrow">
            <a:avLst>
              <a:gd name="adj1" fmla="val 49454"/>
              <a:gd name="adj2" fmla="val 74933"/>
            </a:avLst>
          </a:prstGeom>
          <a:solidFill>
            <a:srgbClr val="54C2F0"/>
          </a:solidFill>
          <a:ln>
            <a:noFill/>
            <a:headEnd/>
            <a:tailEnd/>
          </a:ln>
          <a:effectLst/>
        </p:spPr>
        <p:style>
          <a:lnRef idx="1">
            <a:schemeClr val="dk1"/>
          </a:lnRef>
          <a:fillRef idx="2">
            <a:schemeClr val="dk1"/>
          </a:fillRef>
          <a:effectRef idx="1">
            <a:schemeClr val="dk1"/>
          </a:effectRef>
          <a:fontRef idx="minor">
            <a:schemeClr val="dk1"/>
          </a:fontRef>
        </p:style>
        <p:txBody>
          <a:bodyPr vert="eaVert" wrap="none" anchor="ctr"/>
          <a:lstStyle/>
          <a:p>
            <a:pPr algn="ctr">
              <a:spcBef>
                <a:spcPct val="50000"/>
              </a:spcBef>
              <a:defRPr/>
            </a:pPr>
            <a:endParaRPr lang="ja-JP" altLang="en-US" dirty="0">
              <a:solidFill>
                <a:srgbClr val="333333"/>
              </a:solidFill>
              <a:latin typeface="メイリオ" pitchFamily="50" charset="-128"/>
              <a:ea typeface="メイリオ" pitchFamily="50" charset="-128"/>
              <a:cs typeface="メイリオ" pitchFamily="50" charset="-128"/>
            </a:endParaRPr>
          </a:p>
        </p:txBody>
      </p:sp>
      <p:pic>
        <p:nvPicPr>
          <p:cNvPr id="27" name="Picture 31"/>
          <p:cNvPicPr>
            <a:picLocks noChangeAspect="1" noChangeArrowheads="1"/>
          </p:cNvPicPr>
          <p:nvPr/>
        </p:nvPicPr>
        <p:blipFill>
          <a:blip r:embed="rId3" cstate="email"/>
          <a:srcRect/>
          <a:stretch>
            <a:fillRect/>
          </a:stretch>
        </p:blipFill>
        <p:spPr bwMode="auto">
          <a:xfrm>
            <a:off x="7956376" y="5370892"/>
            <a:ext cx="787152" cy="787152"/>
          </a:xfrm>
          <a:prstGeom prst="rect">
            <a:avLst/>
          </a:prstGeom>
          <a:noFill/>
          <a:ln w="9525">
            <a:noFill/>
            <a:miter lim="800000"/>
            <a:headEnd/>
            <a:tailEnd/>
          </a:ln>
          <a:effectLst/>
        </p:spPr>
      </p:pic>
      <p:pic>
        <p:nvPicPr>
          <p:cNvPr id="28" name="Picture 20"/>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7929623" y="5658924"/>
            <a:ext cx="386793" cy="386793"/>
          </a:xfrm>
          <a:prstGeom prst="rect">
            <a:avLst/>
          </a:prstGeom>
          <a:noFill/>
          <a:ln w="9525">
            <a:noFill/>
            <a:miter lim="800000"/>
            <a:headEnd/>
            <a:tailEnd/>
          </a:ln>
        </p:spPr>
      </p:pic>
    </p:spTree>
    <p:extLst>
      <p:ext uri="{BB962C8B-B14F-4D97-AF65-F5344CB8AC3E}">
        <p14:creationId xmlns:p14="http://schemas.microsoft.com/office/powerpoint/2010/main" val="2753505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18</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en-US" altLang="ja-JP" dirty="0">
                <a:latin typeface="メイリオ" pitchFamily="50" charset="-128"/>
                <a:ea typeface="メイリオ" pitchFamily="50" charset="-128"/>
                <a:cs typeface="メイリオ" pitchFamily="50" charset="-128"/>
              </a:rPr>
              <a:t>NX</a:t>
            </a:r>
            <a:r>
              <a:rPr lang="ja-JP" altLang="en-US" dirty="0">
                <a:latin typeface="メイリオ" pitchFamily="50" charset="-128"/>
                <a:ea typeface="メイリオ" pitchFamily="50" charset="-128"/>
                <a:cs typeface="メイリオ" pitchFamily="50" charset="-128"/>
              </a:rPr>
              <a:t>シリーズ間でのデータ連携</a:t>
            </a:r>
          </a:p>
        </p:txBody>
      </p:sp>
      <p:sp>
        <p:nvSpPr>
          <p:cNvPr id="5" name="テキスト プレースホルダー 4"/>
          <p:cNvSpPr>
            <a:spLocks noGrp="1"/>
          </p:cNvSpPr>
          <p:nvPr>
            <p:ph type="body" sz="quarter" idx="16"/>
          </p:nvPr>
        </p:nvSpPr>
        <p:spPr/>
        <p:txBody>
          <a:bodyPr/>
          <a:lstStyle/>
          <a:p>
            <a:r>
              <a:rPr lang="ja-JP" altLang="en-US" dirty="0"/>
              <a:t>関連するマスタおよび仕訳データを相互に連携</a:t>
            </a:r>
          </a:p>
        </p:txBody>
      </p:sp>
      <p:sp>
        <p:nvSpPr>
          <p:cNvPr id="6" name="テキスト プレースホルダー 5"/>
          <p:cNvSpPr>
            <a:spLocks noGrp="1"/>
          </p:cNvSpPr>
          <p:nvPr>
            <p:ph type="body" sz="quarter" idx="17"/>
          </p:nvPr>
        </p:nvSpPr>
        <p:spPr/>
        <p:txBody>
          <a:bodyPr/>
          <a:lstStyle/>
          <a:p>
            <a:r>
              <a:rPr lang="ja-JP" altLang="en-US" dirty="0"/>
              <a:t>会計、人事給与間で関連するデータの連携処理が行えます</a:t>
            </a:r>
            <a:endParaRPr lang="en-US" altLang="ja-JP" dirty="0"/>
          </a:p>
          <a:p>
            <a:r>
              <a:rPr lang="ja-JP" altLang="en-US" dirty="0"/>
              <a:t>二重登録を排除し、統一性を持たせたシステム運用を実現します</a:t>
            </a:r>
          </a:p>
        </p:txBody>
      </p:sp>
      <p:sp>
        <p:nvSpPr>
          <p:cNvPr id="79" name="角丸四角形 78"/>
          <p:cNvSpPr/>
          <p:nvPr/>
        </p:nvSpPr>
        <p:spPr>
          <a:xfrm>
            <a:off x="107504" y="3248980"/>
            <a:ext cx="3384376" cy="2448272"/>
          </a:xfrm>
          <a:prstGeom prst="roundRect">
            <a:avLst>
              <a:gd name="adj" fmla="val 5788"/>
            </a:avLst>
          </a:prstGeom>
          <a:solidFill>
            <a:schemeClr val="bg1">
              <a:alpha val="75000"/>
            </a:schemeClr>
          </a:solidFill>
          <a:ln w="25400">
            <a:solidFill>
              <a:schemeClr val="bg1">
                <a:lumMod val="85000"/>
              </a:schemeClr>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dirty="0">
              <a:effectLst>
                <a:reflection blurRad="6350" stA="55000" endA="300" endPos="45500" dir="5400000" sy="-100000" algn="bl" rotWithShape="0"/>
              </a:effectLst>
              <a:latin typeface="メイリオ" pitchFamily="50" charset="-128"/>
              <a:ea typeface="メイリオ" pitchFamily="50" charset="-128"/>
            </a:endParaRPr>
          </a:p>
        </p:txBody>
      </p:sp>
      <p:sp>
        <p:nvSpPr>
          <p:cNvPr id="80" name="角丸四角形 79"/>
          <p:cNvSpPr/>
          <p:nvPr/>
        </p:nvSpPr>
        <p:spPr>
          <a:xfrm>
            <a:off x="107504" y="2096852"/>
            <a:ext cx="3384376" cy="1152128"/>
          </a:xfrm>
          <a:prstGeom prst="roundRect">
            <a:avLst>
              <a:gd name="adj" fmla="val 8900"/>
            </a:avLst>
          </a:prstGeom>
          <a:solidFill>
            <a:schemeClr val="bg1">
              <a:alpha val="75000"/>
            </a:schemeClr>
          </a:solidFill>
          <a:ln w="25400">
            <a:solidFill>
              <a:schemeClr val="bg1">
                <a:lumMod val="85000"/>
              </a:schemeClr>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dirty="0">
              <a:effectLst>
                <a:reflection blurRad="6350" stA="55000" endA="300" endPos="45500" dir="5400000" sy="-100000" algn="bl" rotWithShape="0"/>
              </a:effectLst>
              <a:latin typeface="メイリオ" pitchFamily="50" charset="-128"/>
              <a:ea typeface="メイリオ" pitchFamily="50" charset="-128"/>
            </a:endParaRPr>
          </a:p>
        </p:txBody>
      </p:sp>
      <p:sp>
        <p:nvSpPr>
          <p:cNvPr id="81" name="角丸四角形 80"/>
          <p:cNvSpPr/>
          <p:nvPr/>
        </p:nvSpPr>
        <p:spPr>
          <a:xfrm>
            <a:off x="971600" y="2600908"/>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600" dirty="0">
                <a:solidFill>
                  <a:schemeClr val="bg1"/>
                </a:solidFill>
                <a:latin typeface="メイリオ" pitchFamily="50" charset="-128"/>
                <a:ea typeface="メイリオ" pitchFamily="50" charset="-128"/>
              </a:rPr>
              <a:t>社員マスタ</a:t>
            </a:r>
            <a:endParaRPr lang="en-US" sz="1600" dirty="0">
              <a:solidFill>
                <a:schemeClr val="bg1"/>
              </a:solidFill>
              <a:latin typeface="メイリオ" pitchFamily="50" charset="-128"/>
              <a:ea typeface="メイリオ" pitchFamily="50" charset="-128"/>
            </a:endParaRPr>
          </a:p>
        </p:txBody>
      </p:sp>
      <p:sp>
        <p:nvSpPr>
          <p:cNvPr id="82" name="テキスト ボックス 81"/>
          <p:cNvSpPr txBox="1"/>
          <p:nvPr/>
        </p:nvSpPr>
        <p:spPr>
          <a:xfrm>
            <a:off x="287524" y="5695077"/>
            <a:ext cx="5184576" cy="648072"/>
          </a:xfrm>
          <a:prstGeom prst="rect">
            <a:avLst/>
          </a:prstGeom>
        </p:spPr>
        <p:txBody>
          <a:bodyPr wrap="square" lIns="0" tIns="0" rIns="0" bIns="0" rtlCol="0" anchor="t" anchorCtr="0">
            <a:noAutofit/>
          </a:bodyPr>
          <a:lstStyle/>
          <a:p>
            <a:pPr>
              <a:lnSpc>
                <a:spcPts val="1500"/>
              </a:lnSpc>
              <a:spcBef>
                <a:spcPct val="0"/>
              </a:spcBef>
            </a:pPr>
            <a:endParaRPr lang="en-US" altLang="ja-JP" sz="900" dirty="0">
              <a:latin typeface="メイリオ" pitchFamily="50" charset="-128"/>
              <a:ea typeface="メイリオ" pitchFamily="50" charset="-128"/>
              <a:cs typeface="メイリオ" pitchFamily="50" charset="-128"/>
            </a:endParaRPr>
          </a:p>
          <a:p>
            <a:pPr>
              <a:lnSpc>
                <a:spcPts val="1500"/>
              </a:lnSpc>
              <a:spcBef>
                <a:spcPct val="0"/>
              </a:spcBef>
            </a:pPr>
            <a:r>
              <a:rPr lang="en-US" altLang="ja-JP" sz="900" dirty="0">
                <a:latin typeface="メイリオ" pitchFamily="50" charset="-128"/>
                <a:ea typeface="メイリオ" pitchFamily="50" charset="-128"/>
                <a:cs typeface="メイリオ" pitchFamily="50" charset="-128"/>
              </a:rPr>
              <a:t>※</a:t>
            </a:r>
            <a:r>
              <a:rPr lang="ja-JP" altLang="en-US" sz="900" dirty="0">
                <a:latin typeface="メイリオ" pitchFamily="50" charset="-128"/>
                <a:ea typeface="メイリオ" pitchFamily="50" charset="-128"/>
                <a:cs typeface="メイリオ" pitchFamily="50" charset="-128"/>
              </a:rPr>
              <a:t>連携方法は、連携処理画面による手動実行、バッチ起動による自動実行が行えます。</a:t>
            </a:r>
            <a:endParaRPr lang="en-US" altLang="ja-JP" sz="900" dirty="0">
              <a:latin typeface="メイリオ" pitchFamily="50" charset="-128"/>
              <a:ea typeface="メイリオ" pitchFamily="50" charset="-128"/>
              <a:cs typeface="メイリオ" pitchFamily="50" charset="-128"/>
            </a:endParaRPr>
          </a:p>
        </p:txBody>
      </p:sp>
      <p:sp>
        <p:nvSpPr>
          <p:cNvPr id="83" name="テキスト ボックス 82"/>
          <p:cNvSpPr txBox="1"/>
          <p:nvPr/>
        </p:nvSpPr>
        <p:spPr>
          <a:xfrm>
            <a:off x="1267431" y="2232318"/>
            <a:ext cx="1136530" cy="246221"/>
          </a:xfrm>
          <a:prstGeom prst="rect">
            <a:avLst/>
          </a:prstGeom>
        </p:spPr>
        <p:txBody>
          <a:bodyPr wrap="none" lIns="0" tIns="0" rIns="0" bIns="0">
            <a:spAutoFit/>
          </a:bodyPr>
          <a:lstStyle/>
          <a:p>
            <a:pPr algn="ctr" fontAlgn="auto">
              <a:spcAft>
                <a:spcPts val="0"/>
              </a:spcAft>
              <a:defRPr/>
            </a:pPr>
            <a:r>
              <a:rPr lang="en-US" altLang="ja-JP" sz="1600" b="1" dirty="0">
                <a:latin typeface="メイリオ" pitchFamily="50" charset="-128"/>
                <a:ea typeface="メイリオ" pitchFamily="50" charset="-128"/>
                <a:cs typeface="+mj-cs"/>
              </a:rPr>
              <a:t>NX</a:t>
            </a:r>
            <a:r>
              <a:rPr lang="ja-JP" altLang="en-US" sz="1600" b="1" dirty="0">
                <a:latin typeface="メイリオ" pitchFamily="50" charset="-128"/>
                <a:ea typeface="メイリオ" pitchFamily="50" charset="-128"/>
                <a:cs typeface="+mj-cs"/>
              </a:rPr>
              <a:t>人事給与</a:t>
            </a:r>
            <a:endParaRPr lang="en-US" sz="1600" b="1" dirty="0">
              <a:latin typeface="メイリオ" pitchFamily="50" charset="-128"/>
              <a:ea typeface="メイリオ" pitchFamily="50" charset="-128"/>
              <a:cs typeface="+mj-cs"/>
            </a:endParaRPr>
          </a:p>
        </p:txBody>
      </p:sp>
      <p:sp>
        <p:nvSpPr>
          <p:cNvPr id="84" name="角丸四角形 83"/>
          <p:cNvSpPr/>
          <p:nvPr/>
        </p:nvSpPr>
        <p:spPr>
          <a:xfrm>
            <a:off x="179512" y="3537012"/>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500" dirty="0">
                <a:solidFill>
                  <a:schemeClr val="bg1"/>
                </a:solidFill>
                <a:latin typeface="メイリオ" pitchFamily="50" charset="-128"/>
                <a:ea typeface="メイリオ" pitchFamily="50" charset="-128"/>
              </a:rPr>
              <a:t>給与仕訳データ</a:t>
            </a:r>
            <a:endParaRPr lang="en-US" sz="1500" dirty="0">
              <a:solidFill>
                <a:schemeClr val="bg1"/>
              </a:solidFill>
              <a:latin typeface="メイリオ" pitchFamily="50" charset="-128"/>
              <a:ea typeface="メイリオ" pitchFamily="50" charset="-128"/>
            </a:endParaRPr>
          </a:p>
        </p:txBody>
      </p:sp>
      <p:sp>
        <p:nvSpPr>
          <p:cNvPr id="85" name="角丸四角形 84"/>
          <p:cNvSpPr/>
          <p:nvPr/>
        </p:nvSpPr>
        <p:spPr>
          <a:xfrm>
            <a:off x="1835696" y="3537012"/>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500" dirty="0">
                <a:solidFill>
                  <a:schemeClr val="bg1"/>
                </a:solidFill>
                <a:latin typeface="メイリオ" pitchFamily="50" charset="-128"/>
                <a:ea typeface="メイリオ" pitchFamily="50" charset="-128"/>
              </a:rPr>
              <a:t>賞与仕訳データ</a:t>
            </a:r>
            <a:endParaRPr lang="en-US" sz="1500" dirty="0">
              <a:solidFill>
                <a:schemeClr val="bg1"/>
              </a:solidFill>
              <a:latin typeface="メイリオ" pitchFamily="50" charset="-128"/>
              <a:ea typeface="メイリオ" pitchFamily="50" charset="-128"/>
            </a:endParaRPr>
          </a:p>
        </p:txBody>
      </p:sp>
      <p:sp>
        <p:nvSpPr>
          <p:cNvPr id="86" name="角丸四角形 85"/>
          <p:cNvSpPr/>
          <p:nvPr/>
        </p:nvSpPr>
        <p:spPr>
          <a:xfrm>
            <a:off x="1835696" y="4545124"/>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年末調整還付金</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仕訳データ</a:t>
            </a:r>
            <a:endParaRPr lang="en-US" sz="1200" dirty="0">
              <a:solidFill>
                <a:schemeClr val="bg1"/>
              </a:solidFill>
              <a:latin typeface="メイリオ" pitchFamily="50" charset="-128"/>
              <a:ea typeface="メイリオ" pitchFamily="50" charset="-128"/>
            </a:endParaRPr>
          </a:p>
        </p:txBody>
      </p:sp>
      <p:sp>
        <p:nvSpPr>
          <p:cNvPr id="87" name="角丸四角形 86"/>
          <p:cNvSpPr/>
          <p:nvPr/>
        </p:nvSpPr>
        <p:spPr>
          <a:xfrm>
            <a:off x="179512" y="4545124"/>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昇給差額</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仕訳データ</a:t>
            </a:r>
            <a:endParaRPr lang="en-US" sz="1200" dirty="0">
              <a:solidFill>
                <a:schemeClr val="bg1"/>
              </a:solidFill>
              <a:latin typeface="メイリオ" pitchFamily="50" charset="-128"/>
              <a:ea typeface="メイリオ" pitchFamily="50" charset="-128"/>
            </a:endParaRPr>
          </a:p>
        </p:txBody>
      </p:sp>
      <p:sp>
        <p:nvSpPr>
          <p:cNvPr id="88" name="角丸四角形 87"/>
          <p:cNvSpPr/>
          <p:nvPr/>
        </p:nvSpPr>
        <p:spPr>
          <a:xfrm>
            <a:off x="179512" y="4041068"/>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給与賞与</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配賦仕訳データ</a:t>
            </a:r>
            <a:endParaRPr lang="en-US" sz="1200" dirty="0">
              <a:solidFill>
                <a:schemeClr val="bg1"/>
              </a:solidFill>
              <a:latin typeface="メイリオ" pitchFamily="50" charset="-128"/>
              <a:ea typeface="メイリオ" pitchFamily="50" charset="-128"/>
            </a:endParaRPr>
          </a:p>
        </p:txBody>
      </p:sp>
      <p:sp>
        <p:nvSpPr>
          <p:cNvPr id="89" name="角丸四角形 88"/>
          <p:cNvSpPr/>
          <p:nvPr/>
        </p:nvSpPr>
        <p:spPr>
          <a:xfrm>
            <a:off x="179512" y="5049180"/>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退職金支払</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仕訳データ</a:t>
            </a:r>
            <a:endParaRPr lang="en-US" sz="1200" dirty="0">
              <a:solidFill>
                <a:schemeClr val="bg1"/>
              </a:solidFill>
              <a:latin typeface="メイリオ" pitchFamily="50" charset="-128"/>
              <a:ea typeface="メイリオ" pitchFamily="50" charset="-128"/>
            </a:endParaRPr>
          </a:p>
        </p:txBody>
      </p:sp>
      <p:sp>
        <p:nvSpPr>
          <p:cNvPr id="90" name="角丸四角形 89"/>
          <p:cNvSpPr/>
          <p:nvPr/>
        </p:nvSpPr>
        <p:spPr>
          <a:xfrm>
            <a:off x="1835696" y="5049180"/>
            <a:ext cx="1584176" cy="432048"/>
          </a:xfrm>
          <a:prstGeom prst="roundRect">
            <a:avLst/>
          </a:prstGeom>
          <a:solidFill>
            <a:srgbClr val="FF9900"/>
          </a:solidFill>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退職引当金</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仕訳データ</a:t>
            </a:r>
            <a:endParaRPr lang="en-US" sz="1200" dirty="0">
              <a:solidFill>
                <a:schemeClr val="bg1"/>
              </a:solidFill>
              <a:latin typeface="メイリオ" pitchFamily="50" charset="-128"/>
              <a:ea typeface="メイリオ" pitchFamily="50" charset="-128"/>
            </a:endParaRPr>
          </a:p>
        </p:txBody>
      </p:sp>
      <p:sp>
        <p:nvSpPr>
          <p:cNvPr id="91" name="テキスト ボックス 90"/>
          <p:cNvSpPr txBox="1"/>
          <p:nvPr/>
        </p:nvSpPr>
        <p:spPr>
          <a:xfrm>
            <a:off x="3570565" y="2992886"/>
            <a:ext cx="569387" cy="400110"/>
          </a:xfrm>
          <a:prstGeom prst="rect">
            <a:avLst/>
          </a:prstGeom>
        </p:spPr>
        <p:txBody>
          <a:bodyPr wrap="none" rtlCol="0" anchor="ctr" anchorCtr="0">
            <a:spAutoFit/>
          </a:bodyPr>
          <a:lstStyle/>
          <a:p>
            <a:r>
              <a:rPr kumimoji="1" lang="ja-JP" altLang="en-US" sz="1000" dirty="0">
                <a:latin typeface="メイリオ" pitchFamily="50" charset="-128"/>
                <a:ea typeface="メイリオ" pitchFamily="50" charset="-128"/>
                <a:cs typeface="メイリオ" pitchFamily="50" charset="-128"/>
              </a:rPr>
              <a:t>マスタ</a:t>
            </a:r>
            <a:endParaRPr kumimoji="1" lang="en-US" altLang="ja-JP" sz="1000" dirty="0">
              <a:latin typeface="メイリオ" pitchFamily="50" charset="-128"/>
              <a:ea typeface="メイリオ" pitchFamily="50" charset="-128"/>
              <a:cs typeface="メイリオ" pitchFamily="50" charset="-128"/>
            </a:endParaRPr>
          </a:p>
          <a:p>
            <a:r>
              <a:rPr kumimoji="1" lang="ja-JP" altLang="en-US" sz="1000" dirty="0">
                <a:latin typeface="メイリオ" pitchFamily="50" charset="-128"/>
                <a:ea typeface="メイリオ" pitchFamily="50" charset="-128"/>
                <a:cs typeface="メイリオ" pitchFamily="50" charset="-128"/>
              </a:rPr>
              <a:t>連携</a:t>
            </a:r>
          </a:p>
        </p:txBody>
      </p:sp>
      <p:sp>
        <p:nvSpPr>
          <p:cNvPr id="92" name="テキスト ボックス 91"/>
          <p:cNvSpPr txBox="1"/>
          <p:nvPr/>
        </p:nvSpPr>
        <p:spPr>
          <a:xfrm>
            <a:off x="3500264" y="4154887"/>
            <a:ext cx="855712" cy="246221"/>
          </a:xfrm>
          <a:prstGeom prst="rect">
            <a:avLst/>
          </a:prstGeom>
        </p:spPr>
        <p:txBody>
          <a:bodyPr wrap="square" rtlCol="0" anchor="ctr" anchorCtr="0">
            <a:spAutoFit/>
          </a:bodyPr>
          <a:lstStyle/>
          <a:p>
            <a:r>
              <a:rPr kumimoji="1" lang="ja-JP" altLang="en-US" sz="1000" dirty="0">
                <a:latin typeface="メイリオ" pitchFamily="50" charset="-128"/>
                <a:ea typeface="メイリオ" pitchFamily="50" charset="-128"/>
                <a:cs typeface="メイリオ" pitchFamily="50" charset="-128"/>
              </a:rPr>
              <a:t>仕訳連携</a:t>
            </a:r>
          </a:p>
        </p:txBody>
      </p:sp>
      <p:sp>
        <p:nvSpPr>
          <p:cNvPr id="93" name="角丸四角形 92"/>
          <p:cNvSpPr/>
          <p:nvPr/>
        </p:nvSpPr>
        <p:spPr>
          <a:xfrm>
            <a:off x="4139952" y="2096852"/>
            <a:ext cx="4896544" cy="3600400"/>
          </a:xfrm>
          <a:prstGeom prst="roundRect">
            <a:avLst>
              <a:gd name="adj" fmla="val 8128"/>
            </a:avLst>
          </a:prstGeom>
          <a:solidFill>
            <a:schemeClr val="bg1">
              <a:alpha val="75000"/>
            </a:schemeClr>
          </a:solidFill>
          <a:ln w="25400">
            <a:solidFill>
              <a:schemeClr val="bg1">
                <a:lumMod val="85000"/>
              </a:schemeClr>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dirty="0">
              <a:effectLst>
                <a:reflection blurRad="6350" stA="55000" endA="300" endPos="45500" dir="5400000" sy="-100000" algn="bl" rotWithShape="0"/>
              </a:effectLst>
              <a:latin typeface="メイリオ" pitchFamily="50" charset="-128"/>
              <a:ea typeface="メイリオ" pitchFamily="50" charset="-128"/>
            </a:endParaRPr>
          </a:p>
        </p:txBody>
      </p:sp>
      <p:sp>
        <p:nvSpPr>
          <p:cNvPr id="94" name="角丸四角形 93"/>
          <p:cNvSpPr/>
          <p:nvPr/>
        </p:nvSpPr>
        <p:spPr>
          <a:xfrm>
            <a:off x="4211960" y="2528900"/>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600" dirty="0">
                <a:solidFill>
                  <a:schemeClr val="bg1"/>
                </a:solidFill>
                <a:latin typeface="メイリオ" pitchFamily="50" charset="-128"/>
                <a:ea typeface="メイリオ" pitchFamily="50" charset="-128"/>
              </a:rPr>
              <a:t>銀行マスタ</a:t>
            </a:r>
            <a:endParaRPr lang="en-US" sz="1600" dirty="0">
              <a:solidFill>
                <a:schemeClr val="bg1"/>
              </a:solidFill>
              <a:latin typeface="メイリオ" pitchFamily="50" charset="-128"/>
              <a:ea typeface="メイリオ" pitchFamily="50" charset="-128"/>
            </a:endParaRPr>
          </a:p>
        </p:txBody>
      </p:sp>
      <p:sp>
        <p:nvSpPr>
          <p:cNvPr id="95" name="角丸四角形 94"/>
          <p:cNvSpPr/>
          <p:nvPr/>
        </p:nvSpPr>
        <p:spPr>
          <a:xfrm>
            <a:off x="5796136" y="2528900"/>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銀行支店マスタ</a:t>
            </a:r>
            <a:endParaRPr lang="en-US" sz="1400" dirty="0">
              <a:solidFill>
                <a:schemeClr val="bg1"/>
              </a:solidFill>
              <a:latin typeface="メイリオ" pitchFamily="50" charset="-128"/>
              <a:ea typeface="メイリオ" pitchFamily="50" charset="-128"/>
            </a:endParaRPr>
          </a:p>
        </p:txBody>
      </p:sp>
      <p:sp>
        <p:nvSpPr>
          <p:cNvPr id="96" name="角丸四角形 95"/>
          <p:cNvSpPr/>
          <p:nvPr/>
        </p:nvSpPr>
        <p:spPr>
          <a:xfrm>
            <a:off x="7380312" y="2528900"/>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銀行休日マスタ</a:t>
            </a:r>
            <a:endParaRPr lang="en-US" sz="1400" dirty="0">
              <a:solidFill>
                <a:schemeClr val="bg1"/>
              </a:solidFill>
              <a:latin typeface="メイリオ" pitchFamily="50" charset="-128"/>
              <a:ea typeface="メイリオ" pitchFamily="50" charset="-128"/>
            </a:endParaRPr>
          </a:p>
        </p:txBody>
      </p:sp>
      <p:sp>
        <p:nvSpPr>
          <p:cNvPr id="97" name="角丸四角形 96"/>
          <p:cNvSpPr/>
          <p:nvPr/>
        </p:nvSpPr>
        <p:spPr>
          <a:xfrm>
            <a:off x="4211960" y="3032956"/>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科目マスタ</a:t>
            </a:r>
            <a:endParaRPr lang="en-US" sz="1400" dirty="0">
              <a:solidFill>
                <a:schemeClr val="bg1"/>
              </a:solidFill>
              <a:latin typeface="メイリオ" pitchFamily="50" charset="-128"/>
              <a:ea typeface="メイリオ" pitchFamily="50" charset="-128"/>
            </a:endParaRPr>
          </a:p>
        </p:txBody>
      </p:sp>
      <p:sp>
        <p:nvSpPr>
          <p:cNvPr id="98" name="角丸四角形 97"/>
          <p:cNvSpPr/>
          <p:nvPr/>
        </p:nvSpPr>
        <p:spPr>
          <a:xfrm>
            <a:off x="5796136" y="3032956"/>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補助科目マスタ</a:t>
            </a:r>
            <a:endParaRPr lang="en-US" sz="1400" dirty="0">
              <a:solidFill>
                <a:schemeClr val="bg1"/>
              </a:solidFill>
              <a:latin typeface="メイリオ" pitchFamily="50" charset="-128"/>
              <a:ea typeface="メイリオ" pitchFamily="50" charset="-128"/>
            </a:endParaRPr>
          </a:p>
        </p:txBody>
      </p:sp>
      <p:sp>
        <p:nvSpPr>
          <p:cNvPr id="99" name="角丸四角形 98"/>
          <p:cNvSpPr/>
          <p:nvPr/>
        </p:nvSpPr>
        <p:spPr>
          <a:xfrm>
            <a:off x="4211960" y="4041068"/>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組織マスタ</a:t>
            </a:r>
            <a:endParaRPr lang="en-US" sz="1400" dirty="0">
              <a:solidFill>
                <a:schemeClr val="bg1"/>
              </a:solidFill>
              <a:latin typeface="メイリオ" pitchFamily="50" charset="-128"/>
              <a:ea typeface="メイリオ" pitchFamily="50" charset="-128"/>
            </a:endParaRPr>
          </a:p>
        </p:txBody>
      </p:sp>
      <p:sp>
        <p:nvSpPr>
          <p:cNvPr id="100" name="角丸四角形 99"/>
          <p:cNvSpPr/>
          <p:nvPr/>
        </p:nvSpPr>
        <p:spPr>
          <a:xfrm>
            <a:off x="5796136" y="3537012"/>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税処理マスタ</a:t>
            </a:r>
            <a:endParaRPr lang="en-US" sz="1400" dirty="0">
              <a:solidFill>
                <a:schemeClr val="bg1"/>
              </a:solidFill>
              <a:latin typeface="メイリオ" pitchFamily="50" charset="-128"/>
              <a:ea typeface="メイリオ" pitchFamily="50" charset="-128"/>
            </a:endParaRPr>
          </a:p>
        </p:txBody>
      </p:sp>
      <p:sp>
        <p:nvSpPr>
          <p:cNvPr id="101" name="角丸四角形 100"/>
          <p:cNvSpPr/>
          <p:nvPr/>
        </p:nvSpPr>
        <p:spPr>
          <a:xfrm>
            <a:off x="7380312" y="3537012"/>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会計カレンダー</a:t>
            </a:r>
            <a:endParaRPr lang="en-US" sz="1400" dirty="0">
              <a:solidFill>
                <a:schemeClr val="bg1"/>
              </a:solidFill>
              <a:latin typeface="メイリオ" pitchFamily="50" charset="-128"/>
              <a:ea typeface="メイリオ" pitchFamily="50" charset="-128"/>
            </a:endParaRPr>
          </a:p>
        </p:txBody>
      </p:sp>
      <p:sp>
        <p:nvSpPr>
          <p:cNvPr id="102" name="角丸四角形 101"/>
          <p:cNvSpPr/>
          <p:nvPr/>
        </p:nvSpPr>
        <p:spPr>
          <a:xfrm>
            <a:off x="5796136" y="4041068"/>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仕入先マスタ</a:t>
            </a:r>
            <a:endParaRPr lang="en-US" sz="1400" dirty="0">
              <a:solidFill>
                <a:schemeClr val="bg1"/>
              </a:solidFill>
              <a:latin typeface="メイリオ" pitchFamily="50" charset="-128"/>
              <a:ea typeface="メイリオ" pitchFamily="50" charset="-128"/>
            </a:endParaRPr>
          </a:p>
        </p:txBody>
      </p:sp>
      <p:sp>
        <p:nvSpPr>
          <p:cNvPr id="103" name="角丸四角形 102"/>
          <p:cNvSpPr/>
          <p:nvPr/>
        </p:nvSpPr>
        <p:spPr>
          <a:xfrm>
            <a:off x="7380312" y="3032956"/>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科目セキュリティ対象マスタ</a:t>
            </a:r>
            <a:endParaRPr lang="en-US" sz="1200" dirty="0">
              <a:solidFill>
                <a:schemeClr val="bg1"/>
              </a:solidFill>
              <a:latin typeface="メイリオ" pitchFamily="50" charset="-128"/>
              <a:ea typeface="メイリオ" pitchFamily="50" charset="-128"/>
            </a:endParaRPr>
          </a:p>
        </p:txBody>
      </p:sp>
      <p:sp>
        <p:nvSpPr>
          <p:cNvPr id="104" name="角丸四角形 103"/>
          <p:cNvSpPr/>
          <p:nvPr/>
        </p:nvSpPr>
        <p:spPr>
          <a:xfrm>
            <a:off x="4211960" y="3537012"/>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科目グループ　　名称マスタ</a:t>
            </a:r>
            <a:endParaRPr lang="en-US" sz="1200" dirty="0">
              <a:solidFill>
                <a:schemeClr val="bg1"/>
              </a:solidFill>
              <a:latin typeface="メイリオ" pitchFamily="50" charset="-128"/>
              <a:ea typeface="メイリオ" pitchFamily="50" charset="-128"/>
            </a:endParaRPr>
          </a:p>
        </p:txBody>
      </p:sp>
      <p:sp>
        <p:nvSpPr>
          <p:cNvPr id="105" name="角丸四角形 104"/>
          <p:cNvSpPr/>
          <p:nvPr/>
        </p:nvSpPr>
        <p:spPr>
          <a:xfrm>
            <a:off x="7380312" y="4041068"/>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得意先マスタ</a:t>
            </a:r>
            <a:endParaRPr lang="en-US" sz="1400" dirty="0">
              <a:solidFill>
                <a:schemeClr val="bg1"/>
              </a:solidFill>
              <a:latin typeface="メイリオ" pitchFamily="50" charset="-128"/>
              <a:ea typeface="メイリオ" pitchFamily="50" charset="-128"/>
            </a:endParaRPr>
          </a:p>
        </p:txBody>
      </p:sp>
      <p:sp>
        <p:nvSpPr>
          <p:cNvPr id="106" name="角丸四角形 105"/>
          <p:cNvSpPr/>
          <p:nvPr/>
        </p:nvSpPr>
        <p:spPr>
          <a:xfrm>
            <a:off x="4211960" y="4545124"/>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機能コードマスタ　</a:t>
            </a:r>
            <a:r>
              <a:rPr lang="en-US" altLang="ja-JP" sz="1200" dirty="0">
                <a:solidFill>
                  <a:schemeClr val="bg1"/>
                </a:solidFill>
                <a:latin typeface="メイリオ" pitchFamily="50" charset="-128"/>
                <a:ea typeface="メイリオ" pitchFamily="50" charset="-128"/>
              </a:rPr>
              <a:t>1</a:t>
            </a:r>
            <a:r>
              <a:rPr lang="ja-JP" altLang="en-US" sz="1200" dirty="0">
                <a:solidFill>
                  <a:schemeClr val="bg1"/>
                </a:solidFill>
                <a:latin typeface="メイリオ" pitchFamily="50" charset="-128"/>
                <a:ea typeface="メイリオ" pitchFamily="50" charset="-128"/>
              </a:rPr>
              <a:t>～</a:t>
            </a:r>
            <a:r>
              <a:rPr lang="en-US" altLang="ja-JP" sz="1200" dirty="0">
                <a:solidFill>
                  <a:schemeClr val="bg1"/>
                </a:solidFill>
                <a:latin typeface="メイリオ" pitchFamily="50" charset="-128"/>
                <a:ea typeface="メイリオ" pitchFamily="50" charset="-128"/>
              </a:rPr>
              <a:t>4</a:t>
            </a:r>
            <a:endParaRPr lang="en-US" sz="1200" dirty="0">
              <a:solidFill>
                <a:schemeClr val="bg1"/>
              </a:solidFill>
              <a:latin typeface="メイリオ" pitchFamily="50" charset="-128"/>
              <a:ea typeface="メイリオ" pitchFamily="50" charset="-128"/>
            </a:endParaRPr>
          </a:p>
        </p:txBody>
      </p:sp>
      <p:sp>
        <p:nvSpPr>
          <p:cNvPr id="107" name="角丸四角形 106"/>
          <p:cNvSpPr/>
          <p:nvPr/>
        </p:nvSpPr>
        <p:spPr>
          <a:xfrm>
            <a:off x="5796136" y="4545124"/>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プロジェクト</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マスタ</a:t>
            </a:r>
            <a:endParaRPr lang="en-US" sz="1200" dirty="0">
              <a:solidFill>
                <a:schemeClr val="bg1"/>
              </a:solidFill>
              <a:latin typeface="メイリオ" pitchFamily="50" charset="-128"/>
              <a:ea typeface="メイリオ" pitchFamily="50" charset="-128"/>
            </a:endParaRPr>
          </a:p>
        </p:txBody>
      </p:sp>
      <p:sp>
        <p:nvSpPr>
          <p:cNvPr id="108" name="角丸四角形 107"/>
          <p:cNvSpPr/>
          <p:nvPr/>
        </p:nvSpPr>
        <p:spPr>
          <a:xfrm>
            <a:off x="4211960" y="5049180"/>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400" dirty="0">
                <a:solidFill>
                  <a:schemeClr val="bg1"/>
                </a:solidFill>
                <a:latin typeface="メイリオ" pitchFamily="50" charset="-128"/>
                <a:ea typeface="メイリオ" pitchFamily="50" charset="-128"/>
              </a:rPr>
              <a:t>予算マスタ</a:t>
            </a:r>
            <a:endParaRPr lang="en-US" sz="1400" dirty="0">
              <a:solidFill>
                <a:schemeClr val="bg1"/>
              </a:solidFill>
              <a:latin typeface="メイリオ" pitchFamily="50" charset="-128"/>
              <a:ea typeface="メイリオ" pitchFamily="50" charset="-128"/>
            </a:endParaRPr>
          </a:p>
        </p:txBody>
      </p:sp>
      <p:sp>
        <p:nvSpPr>
          <p:cNvPr id="109" name="角丸四角形 108"/>
          <p:cNvSpPr/>
          <p:nvPr/>
        </p:nvSpPr>
        <p:spPr>
          <a:xfrm>
            <a:off x="5796136" y="5049180"/>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300" dirty="0">
                <a:solidFill>
                  <a:schemeClr val="bg1"/>
                </a:solidFill>
                <a:latin typeface="メイリオ" pitchFamily="50" charset="-128"/>
                <a:ea typeface="メイリオ" pitchFamily="50" charset="-128"/>
              </a:rPr>
              <a:t>予算名称マスタ</a:t>
            </a:r>
            <a:endParaRPr lang="en-US" altLang="ja-JP" sz="1300" dirty="0">
              <a:solidFill>
                <a:schemeClr val="bg1"/>
              </a:solidFill>
              <a:latin typeface="メイリオ" pitchFamily="50" charset="-128"/>
              <a:ea typeface="メイリオ" pitchFamily="50" charset="-128"/>
            </a:endParaRPr>
          </a:p>
        </p:txBody>
      </p:sp>
      <p:sp>
        <p:nvSpPr>
          <p:cNvPr id="110" name="角丸四角形 109"/>
          <p:cNvSpPr/>
          <p:nvPr/>
        </p:nvSpPr>
        <p:spPr>
          <a:xfrm>
            <a:off x="7380312" y="4545124"/>
            <a:ext cx="1512168" cy="432048"/>
          </a:xfrm>
          <a:prstGeom prst="roundRect">
            <a:avLst/>
          </a:prstGeom>
          <a:solidFill>
            <a:srgbClr val="54C2F0"/>
          </a:solidFill>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a:defRPr/>
            </a:pPr>
            <a:r>
              <a:rPr lang="ja-JP" altLang="en-US" sz="1200" dirty="0">
                <a:solidFill>
                  <a:schemeClr val="bg1"/>
                </a:solidFill>
                <a:latin typeface="メイリオ" pitchFamily="50" charset="-128"/>
                <a:ea typeface="メイリオ" pitchFamily="50" charset="-128"/>
              </a:rPr>
              <a:t>コード利用</a:t>
            </a:r>
            <a:endParaRPr lang="en-US" altLang="ja-JP" sz="1200" dirty="0">
              <a:solidFill>
                <a:schemeClr val="bg1"/>
              </a:solidFill>
              <a:latin typeface="メイリオ" pitchFamily="50" charset="-128"/>
              <a:ea typeface="メイリオ" pitchFamily="50" charset="-128"/>
            </a:endParaRPr>
          </a:p>
          <a:p>
            <a:pPr algn="ctr">
              <a:defRPr/>
            </a:pPr>
            <a:r>
              <a:rPr lang="ja-JP" altLang="en-US" sz="1200" dirty="0">
                <a:solidFill>
                  <a:schemeClr val="bg1"/>
                </a:solidFill>
                <a:latin typeface="メイリオ" pitchFamily="50" charset="-128"/>
                <a:ea typeface="メイリオ" pitchFamily="50" charset="-128"/>
              </a:rPr>
              <a:t>情報マスタ</a:t>
            </a:r>
            <a:endParaRPr lang="en-US" sz="1200" dirty="0">
              <a:solidFill>
                <a:schemeClr val="bg1"/>
              </a:solidFill>
              <a:latin typeface="メイリオ" pitchFamily="50" charset="-128"/>
              <a:ea typeface="メイリオ" pitchFamily="50" charset="-128"/>
            </a:endParaRPr>
          </a:p>
        </p:txBody>
      </p:sp>
      <p:sp>
        <p:nvSpPr>
          <p:cNvPr id="111" name="テキスト ボックス 110"/>
          <p:cNvSpPr txBox="1"/>
          <p:nvPr/>
        </p:nvSpPr>
        <p:spPr>
          <a:xfrm>
            <a:off x="6019959" y="2232318"/>
            <a:ext cx="1136529" cy="246221"/>
          </a:xfrm>
          <a:prstGeom prst="rect">
            <a:avLst/>
          </a:prstGeom>
        </p:spPr>
        <p:txBody>
          <a:bodyPr wrap="none" lIns="0" tIns="0" rIns="0" bIns="0">
            <a:spAutoFit/>
          </a:bodyPr>
          <a:lstStyle/>
          <a:p>
            <a:pPr algn="ctr" fontAlgn="auto">
              <a:spcAft>
                <a:spcPts val="0"/>
              </a:spcAft>
              <a:defRPr/>
            </a:pPr>
            <a:r>
              <a:rPr lang="en-US" altLang="ja-JP" sz="1600" b="1" dirty="0">
                <a:latin typeface="メイリオ" pitchFamily="50" charset="-128"/>
                <a:ea typeface="メイリオ" pitchFamily="50" charset="-128"/>
                <a:cs typeface="+mj-cs"/>
              </a:rPr>
              <a:t>NX</a:t>
            </a:r>
            <a:r>
              <a:rPr lang="ja-JP" altLang="en-US" sz="1600" b="1" dirty="0">
                <a:latin typeface="メイリオ" pitchFamily="50" charset="-128"/>
                <a:ea typeface="メイリオ" pitchFamily="50" charset="-128"/>
                <a:cs typeface="+mj-cs"/>
              </a:rPr>
              <a:t>統合会計</a:t>
            </a:r>
            <a:endParaRPr lang="en-US" sz="1600" b="1" dirty="0">
              <a:latin typeface="メイリオ" pitchFamily="50" charset="-128"/>
              <a:ea typeface="メイリオ" pitchFamily="50" charset="-128"/>
              <a:cs typeface="+mj-cs"/>
            </a:endParaRPr>
          </a:p>
        </p:txBody>
      </p:sp>
      <p:sp>
        <p:nvSpPr>
          <p:cNvPr id="112" name="右矢印 111"/>
          <p:cNvSpPr/>
          <p:nvPr/>
        </p:nvSpPr>
        <p:spPr>
          <a:xfrm>
            <a:off x="3599892" y="2600908"/>
            <a:ext cx="468052" cy="360000"/>
          </a:xfrm>
          <a:prstGeom prst="rightArrow">
            <a:avLst/>
          </a:prstGeom>
          <a:solidFill>
            <a:srgbClr val="FF9900"/>
          </a:solidFill>
          <a:ln w="25400" cap="flat" cmpd="sng" algn="ctr">
            <a:solidFill>
              <a:srgbClr val="FF99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113" name="右矢印 112"/>
          <p:cNvSpPr/>
          <p:nvPr/>
        </p:nvSpPr>
        <p:spPr>
          <a:xfrm>
            <a:off x="3599892" y="4401108"/>
            <a:ext cx="468052" cy="360000"/>
          </a:xfrm>
          <a:prstGeom prst="rightArrow">
            <a:avLst/>
          </a:prstGeom>
          <a:solidFill>
            <a:srgbClr val="FF9900"/>
          </a:solidFill>
          <a:ln w="25400" cap="flat" cmpd="sng" algn="ctr">
            <a:solidFill>
              <a:srgbClr val="FF99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
        <p:nvSpPr>
          <p:cNvPr id="114" name="右矢印 113"/>
          <p:cNvSpPr/>
          <p:nvPr/>
        </p:nvSpPr>
        <p:spPr>
          <a:xfrm rot="10800000">
            <a:off x="3563888" y="3392996"/>
            <a:ext cx="468052" cy="360000"/>
          </a:xfrm>
          <a:prstGeom prst="rightArrow">
            <a:avLst/>
          </a:prstGeom>
          <a:solidFill>
            <a:srgbClr val="54C2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 lastClr="FFFFFF"/>
              </a:solidFill>
              <a:effectLst/>
              <a:uLnTx/>
              <a:uFillTx/>
              <a:latin typeface="メイリオ"/>
              <a:ea typeface="メイリオ"/>
              <a:cs typeface="+mn-cs"/>
            </a:endParaRPr>
          </a:p>
        </p:txBody>
      </p:sp>
    </p:spTree>
    <p:extLst>
      <p:ext uri="{BB962C8B-B14F-4D97-AF65-F5344CB8AC3E}">
        <p14:creationId xmlns:p14="http://schemas.microsoft.com/office/powerpoint/2010/main" val="3759519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19</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個別連携機能</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パターン登録による連携と個別連携</a:t>
            </a:r>
          </a:p>
        </p:txBody>
      </p:sp>
      <p:sp>
        <p:nvSpPr>
          <p:cNvPr id="6" name="テキスト プレースホルダー 5"/>
          <p:cNvSpPr>
            <a:spLocks noGrp="1"/>
          </p:cNvSpPr>
          <p:nvPr>
            <p:ph type="body" sz="quarter" idx="17"/>
          </p:nvPr>
        </p:nvSpPr>
        <p:spPr/>
        <p:txBody>
          <a:bodyPr/>
          <a:lstStyle/>
          <a:p>
            <a:r>
              <a:rPr lang="ja-JP" altLang="en-US" dirty="0">
                <a:latin typeface="メイリオ" pitchFamily="50" charset="-128"/>
                <a:ea typeface="メイリオ" pitchFamily="50" charset="-128"/>
                <a:cs typeface="メイリオ" pitchFamily="50" charset="-128"/>
              </a:rPr>
              <a:t>マスタ連携や仕訳連携実行時に、連携対象とする情報をパターン化して登録できます</a:t>
            </a:r>
            <a:endParaRPr lang="en-US" altLang="ja-JP" dirty="0">
              <a:latin typeface="メイリオ" pitchFamily="50" charset="-128"/>
              <a:ea typeface="メイリオ" pitchFamily="50" charset="-128"/>
              <a:cs typeface="メイリオ" pitchFamily="50" charset="-128"/>
            </a:endParaRPr>
          </a:p>
          <a:p>
            <a:r>
              <a:rPr lang="ja-JP" altLang="en-US" dirty="0">
                <a:latin typeface="メイリオ" pitchFamily="50" charset="-128"/>
                <a:ea typeface="メイリオ" pitchFamily="50" charset="-128"/>
                <a:cs typeface="メイリオ" pitchFamily="50" charset="-128"/>
              </a:rPr>
              <a:t>各マスタ毎の個別更新も可能です</a:t>
            </a:r>
          </a:p>
        </p:txBody>
      </p:sp>
      <p:sp>
        <p:nvSpPr>
          <p:cNvPr id="7" name="角丸四角形 6"/>
          <p:cNvSpPr/>
          <p:nvPr/>
        </p:nvSpPr>
        <p:spPr>
          <a:xfrm>
            <a:off x="4572000" y="2060848"/>
            <a:ext cx="4320480" cy="4176464"/>
          </a:xfrm>
          <a:prstGeom prst="roundRect">
            <a:avLst>
              <a:gd name="adj" fmla="val 4783"/>
            </a:avLst>
          </a:prstGeom>
          <a:solidFill>
            <a:srgbClr val="FFFFFF"/>
          </a:solidFill>
          <a:ln w="25400">
            <a:solidFill>
              <a:srgbClr val="FFFFFF">
                <a:lumMod val="85000"/>
              </a:srgbClr>
            </a:solidFill>
          </a:ln>
          <a:effectLst/>
          <a:scene3d>
            <a:camera prst="orthographicFront">
              <a:rot lat="0" lon="0" rev="0"/>
            </a:camera>
            <a:lightRig rig="threePt" dir="t">
              <a:rot lat="0" lon="0" rev="12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p:txBody>
      </p:sp>
      <p:sp>
        <p:nvSpPr>
          <p:cNvPr id="8" name="角丸四角形 7"/>
          <p:cNvSpPr/>
          <p:nvPr/>
        </p:nvSpPr>
        <p:spPr>
          <a:xfrm>
            <a:off x="251520" y="2060848"/>
            <a:ext cx="4320480" cy="4176464"/>
          </a:xfrm>
          <a:prstGeom prst="roundRect">
            <a:avLst>
              <a:gd name="adj" fmla="val 4783"/>
            </a:avLst>
          </a:prstGeom>
          <a:solidFill>
            <a:srgbClr val="FFFFFF"/>
          </a:solidFill>
          <a:ln w="25400">
            <a:solidFill>
              <a:srgbClr val="FFFFFF">
                <a:lumMod val="85000"/>
              </a:srgbClr>
            </a:solidFill>
          </a:ln>
          <a:effectLst/>
          <a:scene3d>
            <a:camera prst="orthographicFront">
              <a:rot lat="0" lon="0" rev="0"/>
            </a:camera>
            <a:lightRig rig="threePt" dir="t">
              <a:rot lat="0" lon="0" rev="12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prstClr val="black">
                  <a:lumMod val="75000"/>
                  <a:lumOff val="25000"/>
                </a:prstClr>
              </a:solidFill>
              <a:effectLst/>
              <a:uLnTx/>
              <a:uFillTx/>
              <a:latin typeface="メイリオ"/>
              <a:ea typeface="メイリオ"/>
              <a:cs typeface="+mn-cs"/>
            </a:endParaRPr>
          </a:p>
        </p:txBody>
      </p:sp>
      <p:sp>
        <p:nvSpPr>
          <p:cNvPr id="9" name="テキスト ボックス 8"/>
          <p:cNvSpPr txBox="1"/>
          <p:nvPr/>
        </p:nvSpPr>
        <p:spPr>
          <a:xfrm>
            <a:off x="388417" y="2247255"/>
            <a:ext cx="2693045" cy="461665"/>
          </a:xfrm>
          <a:prstGeom prst="rect">
            <a:avLst/>
          </a:prstGeom>
        </p:spPr>
        <p:txBody>
          <a:bodyPr wrap="none" lIns="0" tIns="0" rIns="0" bIns="0" rtlCol="0" anchor="t" anchorCtr="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50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マスタ連携情報</a:t>
            </a:r>
            <a:r>
              <a:rPr kumimoji="0" lang="ja-JP" altLang="en-US" sz="1500" b="1" i="0" u="none" strike="noStrike" kern="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、仕訳連携情報</a:t>
            </a:r>
            <a:endParaRPr kumimoji="0" lang="en-US" altLang="ja-JP" sz="1500" b="1" i="0" u="none" strike="noStrike" kern="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500" b="1" i="0" u="none" strike="noStrike" kern="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のパターン登録</a:t>
            </a:r>
            <a:endParaRPr kumimoji="1" lang="ja-JP" altLang="en-US" sz="150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endParaRPr>
          </a:p>
        </p:txBody>
      </p:sp>
      <p:sp>
        <p:nvSpPr>
          <p:cNvPr id="10" name="テキスト ボックス 9"/>
          <p:cNvSpPr txBox="1"/>
          <p:nvPr/>
        </p:nvSpPr>
        <p:spPr>
          <a:xfrm>
            <a:off x="251520" y="2780928"/>
            <a:ext cx="4248472" cy="738664"/>
          </a:xfrm>
          <a:prstGeom prst="rect">
            <a:avLst/>
          </a:prstGeom>
        </p:spPr>
        <p:txBody>
          <a:bodyPr wrap="square" lIns="0" tIns="0" rIns="0" bIns="0" rtlCol="0" anchor="t" anchorCtr="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・マスタ連携実行時の連携対象とするマスタや、仕訳</a:t>
            </a:r>
            <a:endPar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連携時の仕訳データ変換に必要な情報を複数パターン</a:t>
            </a:r>
            <a:endPar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で登録可能</a:t>
            </a:r>
            <a:endPar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・連携時はパターンを指定して連携実行</a:t>
            </a:r>
          </a:p>
        </p:txBody>
      </p:sp>
      <p:sp>
        <p:nvSpPr>
          <p:cNvPr id="11" name="テキスト ボックス 10"/>
          <p:cNvSpPr txBox="1"/>
          <p:nvPr/>
        </p:nvSpPr>
        <p:spPr>
          <a:xfrm>
            <a:off x="4713982" y="2232447"/>
            <a:ext cx="1154162" cy="230832"/>
          </a:xfrm>
          <a:prstGeom prst="rect">
            <a:avLst/>
          </a:prstGeom>
        </p:spPr>
        <p:txBody>
          <a:bodyPr wrap="none" lIns="0" tIns="0" rIns="0" bIns="0" rtlCol="0" anchor="t" anchorCtr="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50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個別連携機能</a:t>
            </a:r>
          </a:p>
        </p:txBody>
      </p:sp>
      <p:sp>
        <p:nvSpPr>
          <p:cNvPr id="12" name="テキスト ボックス 11"/>
          <p:cNvSpPr txBox="1"/>
          <p:nvPr/>
        </p:nvSpPr>
        <p:spPr>
          <a:xfrm>
            <a:off x="4572000" y="2789059"/>
            <a:ext cx="4392488" cy="1107996"/>
          </a:xfrm>
          <a:prstGeom prst="rect">
            <a:avLst/>
          </a:prstGeom>
        </p:spPr>
        <p:txBody>
          <a:bodyPr wrap="square" lIns="0" tIns="0" rIns="0" bIns="0" rtlCol="0" anchor="t" anchorCtr="0">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・個別に更新が必要なマスタを各機能の画面から連携</a:t>
            </a:r>
            <a:endPar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50000"/>
              </a:lnSpc>
              <a:spcBef>
                <a:spcPct val="0"/>
              </a:spcBef>
              <a:spcAft>
                <a:spcPts val="0"/>
              </a:spcAft>
              <a:buClrTx/>
              <a:buSzTx/>
              <a:buFontTx/>
              <a:buNone/>
              <a:tabLst/>
              <a:defRPr/>
            </a:pP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【NX</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統合会計 ⇒ </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NX</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人事給与</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p>
          <a:p>
            <a:pPr marL="0" marR="0" lvl="0" indent="0" defTabSz="91440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会計カレンダーマスタ</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組織マスタ</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プロジェクトマスタ</a:t>
            </a:r>
          </a:p>
          <a:p>
            <a:pPr marL="0" marR="0" lvl="0" indent="0" defTabSz="914400" eaLnBrk="1" fontAlgn="auto" latinLnBrk="0" hangingPunct="1">
              <a:lnSpc>
                <a:spcPct val="150000"/>
              </a:lnSpc>
              <a:spcBef>
                <a:spcPct val="0"/>
              </a:spcBef>
              <a:spcAft>
                <a:spcPts val="0"/>
              </a:spcAft>
              <a:buClrTx/>
              <a:buSzTx/>
              <a:buFontTx/>
              <a:buNone/>
              <a:tabLst/>
              <a:defRPr/>
            </a:pP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NX</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人事給与 ⇒ </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NX</a:t>
            </a: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統合会計</a:t>
            </a:r>
            <a:r>
              <a:rPr kumimoji="0" lang="en-US" altLang="ja-JP"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p>
          <a:p>
            <a:pPr marL="0" marR="0" lvl="0" indent="0" defTabSz="914400" eaLnBrk="1" fontAlgn="auto" latinLnBrk="0" hangingPunct="1">
              <a:lnSpc>
                <a:spcPct val="100000"/>
              </a:lnSpc>
              <a:spcBef>
                <a:spcPct val="0"/>
              </a:spcBef>
              <a:spcAft>
                <a:spcPts val="0"/>
              </a:spcAft>
              <a:buClrTx/>
              <a:buSzTx/>
              <a:buFontTx/>
              <a:buNone/>
              <a:tabLst/>
              <a:defRPr/>
            </a:pPr>
            <a:r>
              <a:rPr kumimoji="0" lang="ja-JP" altLang="en-US" sz="12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社員マスタ</a:t>
            </a:r>
            <a:endParaRPr kumimoji="1" lang="ja-JP" altLang="en-US" sz="1200" b="0" i="0" u="none" strike="noStrike" kern="120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3" name="円柱 12"/>
          <p:cNvSpPr/>
          <p:nvPr/>
        </p:nvSpPr>
        <p:spPr bwMode="auto">
          <a:xfrm>
            <a:off x="2267744" y="3744416"/>
            <a:ext cx="1872208" cy="648072"/>
          </a:xfrm>
          <a:prstGeom prst="can">
            <a:avLst/>
          </a:prstGeom>
          <a:solidFill>
            <a:srgbClr val="FFFFFF"/>
          </a:solidFill>
          <a:ln w="9525" cap="flat" cmpd="sng" algn="ctr">
            <a:solidFill>
              <a:srgbClr val="FF9900"/>
            </a:solidFill>
            <a:prstDash val="solid"/>
            <a:headEnd/>
            <a:tailEnd/>
          </a:ln>
          <a:effectLst/>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SuperStream-NX </a:t>
            </a: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人給給与</a:t>
            </a:r>
          </a:p>
        </p:txBody>
      </p:sp>
      <p:sp>
        <p:nvSpPr>
          <p:cNvPr id="14" name="円柱 13"/>
          <p:cNvSpPr/>
          <p:nvPr/>
        </p:nvSpPr>
        <p:spPr bwMode="auto">
          <a:xfrm>
            <a:off x="2267744" y="5400600"/>
            <a:ext cx="1872208" cy="648072"/>
          </a:xfrm>
          <a:prstGeom prst="can">
            <a:avLst/>
          </a:prstGeom>
          <a:solidFill>
            <a:srgbClr val="FFFFFF"/>
          </a:solidFill>
          <a:ln w="9525" cap="flat" cmpd="sng" algn="ctr">
            <a:solidFill>
              <a:srgbClr val="54C2F0"/>
            </a:solidFill>
            <a:prstDash val="solid"/>
            <a:headEnd/>
            <a:tailEnd/>
          </a:ln>
          <a:effectLst/>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SuperStream-NX </a:t>
            </a: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統合会計</a:t>
            </a:r>
            <a:endPar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5" name="角丸四角形吹き出し 14"/>
          <p:cNvSpPr/>
          <p:nvPr/>
        </p:nvSpPr>
        <p:spPr bwMode="auto">
          <a:xfrm>
            <a:off x="395536" y="3888432"/>
            <a:ext cx="1584176" cy="864096"/>
          </a:xfrm>
          <a:prstGeom prst="wedgeRoundRectCallout">
            <a:avLst>
              <a:gd name="adj1" fmla="val -20833"/>
              <a:gd name="adj2" fmla="val 83464"/>
              <a:gd name="adj3" fmla="val 16667"/>
            </a:avLst>
          </a:prstGeom>
          <a:solidFill>
            <a:srgbClr val="FFFFFF"/>
          </a:solidFill>
          <a:ln w="9525" cap="flat" cmpd="sng" algn="ctr">
            <a:solidFill>
              <a:srgbClr val="77A233"/>
            </a:solidFill>
            <a:prstDash val="solid"/>
            <a:headEnd/>
            <a:tailEnd/>
          </a:ln>
          <a:effectLst/>
        </p:spPr>
        <p:txBody>
          <a:bodyPr vert="horz" wrap="square" lIns="36000" tIns="0" rIns="0" bIns="0"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「マスタ連携パターン」</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および、</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「仕訳連携パターン」</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を指定し連携</a:t>
            </a:r>
            <a:endPar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6" name="テキスト ボックス 15"/>
          <p:cNvSpPr txBox="1"/>
          <p:nvPr/>
        </p:nvSpPr>
        <p:spPr>
          <a:xfrm>
            <a:off x="3489652" y="4464496"/>
            <a:ext cx="1082348" cy="1015663"/>
          </a:xfrm>
          <a:prstGeom prst="rect">
            <a:avLst/>
          </a:prstGeom>
          <a:noFill/>
          <a:ln w="9525" cap="flat" cmpd="sng" algn="ctr">
            <a:noFill/>
            <a:prstDash val="solid"/>
          </a:ln>
          <a:effectLst>
            <a:outerShdw blurRad="40000" dist="20000" dir="5400000" rotWithShape="0">
              <a:srgbClr val="000000">
                <a:alpha val="38000"/>
              </a:srgbClr>
            </a:outerShdw>
          </a:effectLst>
        </p:spPr>
        <p:txBody>
          <a:bodyPr wrap="none"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給与仕訳データ</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賞与仕訳データ</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昇給差額データ</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p>
        </p:txBody>
      </p:sp>
      <p:sp>
        <p:nvSpPr>
          <p:cNvPr id="17" name="テキスト ボックス 16"/>
          <p:cNvSpPr txBox="1"/>
          <p:nvPr/>
        </p:nvSpPr>
        <p:spPr>
          <a:xfrm>
            <a:off x="1945933" y="4464496"/>
            <a:ext cx="825867" cy="1015663"/>
          </a:xfrm>
          <a:prstGeom prst="rect">
            <a:avLst/>
          </a:prstGeom>
          <a:noFill/>
          <a:ln w="9525" cap="flat" cmpd="sng" algn="ctr">
            <a:noFill/>
            <a:prstDash val="solid"/>
          </a:ln>
          <a:effectLst>
            <a:outerShdw blurRad="40000" dist="20000" dir="5400000" rotWithShape="0">
              <a:srgbClr val="000000">
                <a:alpha val="38000"/>
              </a:srgbClr>
            </a:outerShdw>
          </a:effectLst>
        </p:spPr>
        <p:txBody>
          <a:bodyPr wrap="none"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社員マスタ</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銀行</a:t>
            </a: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マスタ</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科目マスタ</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a:t>
            </a:r>
            <a:endParaRPr kumimoji="0"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8" name="下矢印 17"/>
          <p:cNvSpPr/>
          <p:nvPr/>
        </p:nvSpPr>
        <p:spPr bwMode="auto">
          <a:xfrm>
            <a:off x="3345636" y="4464496"/>
            <a:ext cx="216024" cy="864096"/>
          </a:xfrm>
          <a:prstGeom prst="downArrow">
            <a:avLst/>
          </a:prstGeom>
          <a:gradFill rotWithShape="1">
            <a:gsLst>
              <a:gs pos="0">
                <a:srgbClr val="BC8B00">
                  <a:tint val="50000"/>
                  <a:satMod val="300000"/>
                </a:srgbClr>
              </a:gs>
              <a:gs pos="35000">
                <a:srgbClr val="BC8B00">
                  <a:tint val="37000"/>
                  <a:satMod val="300000"/>
                </a:srgbClr>
              </a:gs>
              <a:gs pos="100000">
                <a:srgbClr val="BC8B00">
                  <a:tint val="15000"/>
                  <a:satMod val="350000"/>
                </a:srgbClr>
              </a:gs>
            </a:gsLst>
            <a:lin ang="16200000" scaled="1"/>
          </a:gradFill>
          <a:ln w="9525" cap="flat" cmpd="sng" algn="ctr">
            <a:solidFill>
              <a:srgbClr val="BC8B00">
                <a:shade val="95000"/>
                <a:satMod val="105000"/>
              </a:srgbClr>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Text" lastClr="000000"/>
              </a:solidFill>
              <a:effectLst/>
              <a:uLnTx/>
              <a:uFillTx/>
              <a:latin typeface="メイリオ"/>
              <a:ea typeface="メイリオ"/>
              <a:cs typeface="+mn-cs"/>
            </a:endParaRPr>
          </a:p>
        </p:txBody>
      </p:sp>
      <p:sp>
        <p:nvSpPr>
          <p:cNvPr id="19" name="下矢印 18"/>
          <p:cNvSpPr/>
          <p:nvPr/>
        </p:nvSpPr>
        <p:spPr bwMode="auto">
          <a:xfrm>
            <a:off x="2697564" y="4464496"/>
            <a:ext cx="216024" cy="864096"/>
          </a:xfrm>
          <a:prstGeom prst="downArrow">
            <a:avLst/>
          </a:prstGeom>
          <a:gradFill rotWithShape="1">
            <a:gsLst>
              <a:gs pos="0">
                <a:srgbClr val="BC8B00">
                  <a:tint val="50000"/>
                  <a:satMod val="300000"/>
                </a:srgbClr>
              </a:gs>
              <a:gs pos="35000">
                <a:srgbClr val="BC8B00">
                  <a:tint val="37000"/>
                  <a:satMod val="300000"/>
                </a:srgbClr>
              </a:gs>
              <a:gs pos="100000">
                <a:srgbClr val="BC8B00">
                  <a:tint val="15000"/>
                  <a:satMod val="350000"/>
                </a:srgbClr>
              </a:gs>
            </a:gsLst>
            <a:lin ang="16200000" scaled="1"/>
          </a:gradFill>
          <a:ln w="9525" cap="flat" cmpd="sng" algn="ctr">
            <a:solidFill>
              <a:srgbClr val="BC8B00">
                <a:shade val="95000"/>
                <a:satMod val="105000"/>
              </a:srgbClr>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Text" lastClr="000000"/>
              </a:solidFill>
              <a:effectLst/>
              <a:uLnTx/>
              <a:uFillTx/>
              <a:latin typeface="メイリオ"/>
              <a:ea typeface="メイリオ"/>
              <a:cs typeface="+mn-cs"/>
            </a:endParaRPr>
          </a:p>
        </p:txBody>
      </p:sp>
      <p:sp>
        <p:nvSpPr>
          <p:cNvPr id="20" name="下矢印 19"/>
          <p:cNvSpPr/>
          <p:nvPr/>
        </p:nvSpPr>
        <p:spPr bwMode="auto">
          <a:xfrm rot="10800000">
            <a:off x="2913588" y="4464496"/>
            <a:ext cx="216024" cy="864096"/>
          </a:xfrm>
          <a:prstGeom prst="downArrow">
            <a:avLst/>
          </a:prstGeom>
          <a:gradFill rotWithShape="1">
            <a:gsLst>
              <a:gs pos="0">
                <a:srgbClr val="007BC7">
                  <a:tint val="50000"/>
                  <a:satMod val="300000"/>
                </a:srgbClr>
              </a:gs>
              <a:gs pos="35000">
                <a:srgbClr val="007BC7">
                  <a:tint val="37000"/>
                  <a:satMod val="300000"/>
                </a:srgbClr>
              </a:gs>
              <a:gs pos="100000">
                <a:srgbClr val="007BC7">
                  <a:tint val="15000"/>
                  <a:satMod val="350000"/>
                </a:srgbClr>
              </a:gs>
            </a:gsLst>
            <a:lin ang="16200000" scaled="1"/>
          </a:gradFill>
          <a:ln w="9525" cap="flat" cmpd="sng" algn="ctr">
            <a:solidFill>
              <a:srgbClr val="007BC7">
                <a:shade val="95000"/>
                <a:satMod val="105000"/>
              </a:srgbClr>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Text" lastClr="000000"/>
              </a:solidFill>
              <a:effectLst/>
              <a:uLnTx/>
              <a:uFillTx/>
              <a:latin typeface="メイリオ"/>
              <a:ea typeface="メイリオ"/>
              <a:cs typeface="+mn-cs"/>
            </a:endParaRPr>
          </a:p>
        </p:txBody>
      </p:sp>
      <p:sp>
        <p:nvSpPr>
          <p:cNvPr id="21" name="円柱 20"/>
          <p:cNvSpPr/>
          <p:nvPr/>
        </p:nvSpPr>
        <p:spPr bwMode="auto">
          <a:xfrm>
            <a:off x="6012160" y="4248424"/>
            <a:ext cx="1224136" cy="1656232"/>
          </a:xfrm>
          <a:prstGeom prst="can">
            <a:avLst/>
          </a:prstGeom>
          <a:solidFill>
            <a:srgbClr val="FFFFFF"/>
          </a:solidFill>
          <a:ln w="9525" cap="flat" cmpd="sng" algn="ctr">
            <a:solidFill>
              <a:srgbClr val="FF9900"/>
            </a:solidFill>
            <a:prstDash val="solid"/>
            <a:headEnd/>
            <a:tailEnd/>
          </a:ln>
          <a:effectLst/>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2" name="円柱 21"/>
          <p:cNvSpPr/>
          <p:nvPr/>
        </p:nvSpPr>
        <p:spPr bwMode="auto">
          <a:xfrm>
            <a:off x="7596336" y="4248560"/>
            <a:ext cx="1224000" cy="1656048"/>
          </a:xfrm>
          <a:prstGeom prst="can">
            <a:avLst/>
          </a:prstGeom>
          <a:solidFill>
            <a:srgbClr val="FFFFFF"/>
          </a:solidFill>
          <a:ln w="9525" cap="flat" cmpd="sng" algn="ctr">
            <a:solidFill>
              <a:srgbClr val="54C2F0"/>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23" name="角丸四角形 22"/>
          <p:cNvSpPr/>
          <p:nvPr/>
        </p:nvSpPr>
        <p:spPr bwMode="auto">
          <a:xfrm>
            <a:off x="6084168" y="4896496"/>
            <a:ext cx="1080120" cy="216024"/>
          </a:xfrm>
          <a:prstGeom prst="roundRect">
            <a:avLst/>
          </a:prstGeom>
          <a:solidFill>
            <a:srgbClr val="FF9900"/>
          </a:solidFill>
          <a:ln>
            <a:solidFill>
              <a:srgbClr val="FFFFFF">
                <a:lumMod val="85000"/>
              </a:srgbClr>
            </a:solidFill>
            <a:headEnd/>
            <a:tailEnd/>
          </a:ln>
          <a:effectLst/>
          <a:scene3d>
            <a:camera prst="orthographicFront">
              <a:rot lat="0" lon="0" rev="0"/>
            </a:camera>
            <a:lightRig rig="threePt" dir="t">
              <a:rot lat="0" lon="0" rev="1200000"/>
            </a:lightRig>
          </a:scene3d>
          <a:sp3d/>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社員マスタ</a:t>
            </a:r>
            <a:endParaRPr kumimoji="1"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4" name="正方形/長方形 23"/>
          <p:cNvSpPr/>
          <p:nvPr/>
        </p:nvSpPr>
        <p:spPr>
          <a:xfrm>
            <a:off x="5940152" y="4248424"/>
            <a:ext cx="1475656" cy="338554"/>
          </a:xfrm>
          <a:prstGeom prst="rect">
            <a:avLst/>
          </a:prstGeom>
        </p:spPr>
        <p:txBody>
          <a:bodyPr wrap="square" lIns="0" tIns="0" rIns="0" bIns="0">
            <a:spAutoFit/>
          </a:bodyPr>
          <a:lstStyle/>
          <a:p>
            <a:pPr algn="ctr"/>
            <a:r>
              <a:rPr lang="en-US" altLang="ja-JP" sz="1100" dirty="0">
                <a:latin typeface="メイリオ" pitchFamily="50" charset="-128"/>
                <a:ea typeface="メイリオ" pitchFamily="50" charset="-128"/>
                <a:cs typeface="メイリオ" pitchFamily="50" charset="-128"/>
              </a:rPr>
              <a:t>SuperStream-NX</a:t>
            </a:r>
          </a:p>
          <a:p>
            <a:pPr algn="ctr"/>
            <a:r>
              <a:rPr lang="ja-JP" altLang="en-US" sz="1100" dirty="0">
                <a:latin typeface="メイリオ" pitchFamily="50" charset="-128"/>
                <a:ea typeface="メイリオ" pitchFamily="50" charset="-128"/>
                <a:cs typeface="メイリオ" pitchFamily="50" charset="-128"/>
              </a:rPr>
              <a:t>人事給与</a:t>
            </a:r>
          </a:p>
        </p:txBody>
      </p:sp>
      <p:sp>
        <p:nvSpPr>
          <p:cNvPr id="25" name="正方形/長方形 24"/>
          <p:cNvSpPr/>
          <p:nvPr/>
        </p:nvSpPr>
        <p:spPr>
          <a:xfrm>
            <a:off x="7488832" y="4248424"/>
            <a:ext cx="1475656" cy="338554"/>
          </a:xfrm>
          <a:prstGeom prst="rect">
            <a:avLst/>
          </a:prstGeom>
        </p:spPr>
        <p:txBody>
          <a:bodyPr wrap="square" lIns="0" tIns="0" rIns="0" bIns="0">
            <a:spAutoFit/>
          </a:bodyPr>
          <a:lstStyle/>
          <a:p>
            <a:pPr algn="ctr"/>
            <a:r>
              <a:rPr lang="en-US" altLang="ja-JP" sz="1100" dirty="0">
                <a:latin typeface="メイリオ" pitchFamily="50" charset="-128"/>
                <a:ea typeface="メイリオ" pitchFamily="50" charset="-128"/>
                <a:cs typeface="メイリオ" pitchFamily="50" charset="-128"/>
              </a:rPr>
              <a:t>SuperStream-NX</a:t>
            </a:r>
          </a:p>
          <a:p>
            <a:pPr algn="ctr"/>
            <a:r>
              <a:rPr lang="ja-JP" altLang="en-US" sz="1100" dirty="0">
                <a:latin typeface="メイリオ" pitchFamily="50" charset="-128"/>
                <a:ea typeface="メイリオ" pitchFamily="50" charset="-128"/>
                <a:cs typeface="メイリオ" pitchFamily="50" charset="-128"/>
              </a:rPr>
              <a:t>統合会計</a:t>
            </a:r>
          </a:p>
        </p:txBody>
      </p:sp>
      <p:sp>
        <p:nvSpPr>
          <p:cNvPr id="26" name="角丸四角形 25"/>
          <p:cNvSpPr/>
          <p:nvPr/>
        </p:nvSpPr>
        <p:spPr bwMode="auto">
          <a:xfrm>
            <a:off x="7668344" y="4680472"/>
            <a:ext cx="1080120" cy="360040"/>
          </a:xfrm>
          <a:prstGeom prst="roundRect">
            <a:avLst/>
          </a:prstGeom>
          <a:solidFill>
            <a:srgbClr val="54C2F0"/>
          </a:solidFill>
          <a:ln>
            <a:solidFill>
              <a:srgbClr val="FFFFFF">
                <a:lumMod val="85000"/>
              </a:srgbClr>
            </a:solidFill>
            <a:headEnd/>
            <a:tailEnd/>
          </a:ln>
          <a:effectLst/>
          <a:scene3d>
            <a:camera prst="orthographicFront">
              <a:rot lat="0" lon="0" rev="0"/>
            </a:camera>
            <a:lightRig rig="threePt" dir="t">
              <a:rot lat="0" lon="0" rev="1200000"/>
            </a:lightRig>
          </a:scene3d>
          <a:sp3d/>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会計カレンダーマスタ</a:t>
            </a:r>
          </a:p>
        </p:txBody>
      </p:sp>
      <p:sp>
        <p:nvSpPr>
          <p:cNvPr id="27" name="角丸四角形 26"/>
          <p:cNvSpPr/>
          <p:nvPr/>
        </p:nvSpPr>
        <p:spPr bwMode="auto">
          <a:xfrm>
            <a:off x="7668344" y="5400552"/>
            <a:ext cx="1080120" cy="360040"/>
          </a:xfrm>
          <a:prstGeom prst="roundRect">
            <a:avLst/>
          </a:prstGeom>
          <a:solidFill>
            <a:srgbClr val="54C2F0"/>
          </a:solidFill>
          <a:ln>
            <a:solidFill>
              <a:srgbClr val="FFFFFF">
                <a:lumMod val="85000"/>
              </a:srgbClr>
            </a:solidFill>
            <a:headEnd/>
            <a:tailEnd/>
          </a:ln>
          <a:effectLst/>
          <a:scene3d>
            <a:camera prst="orthographicFront">
              <a:rot lat="0" lon="0" rev="0"/>
            </a:camera>
            <a:lightRig rig="threePt" dir="t">
              <a:rot lat="0" lon="0" rev="1200000"/>
            </a:lightRig>
          </a:scene3d>
          <a:sp3d/>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プロジェクト</a:t>
            </a:r>
            <a:endParaRPr kumimoji="0" lang="en-US" altLang="ja-JP"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マスタ</a:t>
            </a:r>
          </a:p>
        </p:txBody>
      </p:sp>
      <p:sp>
        <p:nvSpPr>
          <p:cNvPr id="28" name="角丸四角形 27"/>
          <p:cNvSpPr/>
          <p:nvPr/>
        </p:nvSpPr>
        <p:spPr bwMode="auto">
          <a:xfrm>
            <a:off x="7668344" y="5112520"/>
            <a:ext cx="1080120" cy="216024"/>
          </a:xfrm>
          <a:prstGeom prst="roundRect">
            <a:avLst/>
          </a:prstGeom>
          <a:solidFill>
            <a:srgbClr val="54C2F0"/>
          </a:solidFill>
          <a:ln>
            <a:solidFill>
              <a:srgbClr val="FFFFFF">
                <a:lumMod val="85000"/>
              </a:srgbClr>
            </a:solidFill>
            <a:headEnd/>
            <a:tailEnd/>
          </a:ln>
          <a:effectLst/>
          <a:scene3d>
            <a:camera prst="orthographicFront">
              <a:rot lat="0" lon="0" rev="0"/>
            </a:camera>
            <a:lightRig rig="threePt" dir="t">
              <a:rot lat="0" lon="0" rev="1200000"/>
            </a:lightRig>
          </a:scene3d>
          <a:sp3d/>
        </p:spPr>
        <p:txBody>
          <a:bodyPr vert="horz" wrap="square" lIns="74295" tIns="8890" rIns="74295" bIns="889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組織マスタ</a:t>
            </a:r>
            <a:endParaRPr kumimoji="1" lang="ja-JP" altLang="en-US" sz="1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9" name="角丸四角形吹き出し 28"/>
          <p:cNvSpPr/>
          <p:nvPr/>
        </p:nvSpPr>
        <p:spPr bwMode="auto">
          <a:xfrm>
            <a:off x="4600878" y="3888432"/>
            <a:ext cx="1368152" cy="864096"/>
          </a:xfrm>
          <a:prstGeom prst="wedgeRoundRectCallout">
            <a:avLst>
              <a:gd name="adj1" fmla="val -20833"/>
              <a:gd name="adj2" fmla="val 83464"/>
              <a:gd name="adj3" fmla="val 16667"/>
            </a:avLst>
          </a:prstGeom>
          <a:solidFill>
            <a:srgbClr val="FFFFFF"/>
          </a:solidFill>
          <a:ln w="9525" cap="flat" cmpd="sng" algn="ctr">
            <a:solidFill>
              <a:srgbClr val="77A233"/>
            </a:solidFill>
            <a:prstDash val="solid"/>
            <a:headEnd/>
            <a:tailEnd/>
          </a:ln>
          <a:effectLst/>
        </p:spPr>
        <p:txBody>
          <a:bodyPr vert="horz" wrap="square" lIns="36000" tIns="0" rIns="0" bIns="0"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各マスタを指定して</a:t>
            </a:r>
            <a:endParaRPr kumimoji="1" lang="en-US" altLang="ja-JP"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連携</a:t>
            </a:r>
            <a:endParaRPr kumimoji="1" lang="ja-JP" altLang="en-US" sz="10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30" name="下矢印 29"/>
          <p:cNvSpPr/>
          <p:nvPr/>
        </p:nvSpPr>
        <p:spPr bwMode="auto">
          <a:xfrm rot="16200000">
            <a:off x="7327056" y="4860541"/>
            <a:ext cx="216024" cy="288032"/>
          </a:xfrm>
          <a:prstGeom prst="downArrow">
            <a:avLst/>
          </a:prstGeom>
          <a:gradFill rotWithShape="1">
            <a:gsLst>
              <a:gs pos="0">
                <a:srgbClr val="BC8B00">
                  <a:tint val="50000"/>
                  <a:satMod val="300000"/>
                </a:srgbClr>
              </a:gs>
              <a:gs pos="35000">
                <a:srgbClr val="BC8B00">
                  <a:tint val="37000"/>
                  <a:satMod val="300000"/>
                </a:srgbClr>
              </a:gs>
              <a:gs pos="100000">
                <a:srgbClr val="BC8B00">
                  <a:tint val="15000"/>
                  <a:satMod val="350000"/>
                </a:srgbClr>
              </a:gs>
            </a:gsLst>
            <a:lin ang="16200000" scaled="1"/>
          </a:gradFill>
          <a:ln w="9525" cap="flat" cmpd="sng" algn="ctr">
            <a:solidFill>
              <a:srgbClr val="BC8B00">
                <a:shade val="95000"/>
                <a:satMod val="105000"/>
              </a:srgbClr>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Text" lastClr="000000"/>
              </a:solidFill>
              <a:effectLst/>
              <a:uLnTx/>
              <a:uFillTx/>
              <a:latin typeface="メイリオ"/>
              <a:ea typeface="メイリオ"/>
              <a:cs typeface="+mn-cs"/>
            </a:endParaRPr>
          </a:p>
        </p:txBody>
      </p:sp>
      <p:sp>
        <p:nvSpPr>
          <p:cNvPr id="31" name="下矢印 30"/>
          <p:cNvSpPr/>
          <p:nvPr/>
        </p:nvSpPr>
        <p:spPr bwMode="auto">
          <a:xfrm rot="5400000">
            <a:off x="7298178" y="5275336"/>
            <a:ext cx="216024" cy="288032"/>
          </a:xfrm>
          <a:prstGeom prst="downArrow">
            <a:avLst/>
          </a:prstGeom>
          <a:gradFill rotWithShape="1">
            <a:gsLst>
              <a:gs pos="0">
                <a:srgbClr val="007BC7">
                  <a:tint val="50000"/>
                  <a:satMod val="300000"/>
                </a:srgbClr>
              </a:gs>
              <a:gs pos="35000">
                <a:srgbClr val="007BC7">
                  <a:tint val="37000"/>
                  <a:satMod val="300000"/>
                </a:srgbClr>
              </a:gs>
              <a:gs pos="100000">
                <a:srgbClr val="007BC7">
                  <a:tint val="15000"/>
                  <a:satMod val="350000"/>
                </a:srgbClr>
              </a:gs>
            </a:gsLst>
            <a:lin ang="16200000" scaled="1"/>
          </a:gradFill>
          <a:ln w="9525" cap="flat" cmpd="sng" algn="ctr">
            <a:solidFill>
              <a:srgbClr val="007BC7">
                <a:shade val="95000"/>
                <a:satMod val="105000"/>
              </a:srgbClr>
            </a:solidFill>
            <a:prstDash val="solid"/>
            <a:headEnd/>
            <a:tailEnd/>
          </a:ln>
          <a:effectLst>
            <a:outerShdw blurRad="40000" dist="20000" dir="5400000" rotWithShape="0">
              <a:srgbClr val="000000">
                <a:alpha val="38000"/>
              </a:srgbClr>
            </a:outerShdw>
          </a:effectLst>
        </p:spPr>
        <p:txBody>
          <a:bodyPr vert="horz" wrap="square" lIns="74295" tIns="8890" rIns="74295" bIns="889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ysClr val="windowText" lastClr="000000"/>
              </a:solidFill>
              <a:effectLst/>
              <a:uLnTx/>
              <a:uFillTx/>
              <a:latin typeface="メイリオ"/>
              <a:ea typeface="メイリオ"/>
              <a:cs typeface="+mn-cs"/>
            </a:endParaRPr>
          </a:p>
        </p:txBody>
      </p:sp>
      <p:pic>
        <p:nvPicPr>
          <p:cNvPr id="32" name="Picture 10" descr="logo_base_human_norm01"/>
          <p:cNvPicPr>
            <a:picLocks noChangeAspect="1" noChangeArrowheads="1"/>
          </p:cNvPicPr>
          <p:nvPr/>
        </p:nvPicPr>
        <p:blipFill>
          <a:blip r:embed="rId2" cstate="screen"/>
          <a:srcRect/>
          <a:stretch>
            <a:fillRect/>
          </a:stretch>
        </p:blipFill>
        <p:spPr bwMode="auto">
          <a:xfrm>
            <a:off x="755576" y="4998293"/>
            <a:ext cx="717683" cy="1239019"/>
          </a:xfrm>
          <a:prstGeom prst="rect">
            <a:avLst/>
          </a:prstGeom>
          <a:noFill/>
        </p:spPr>
      </p:pic>
      <p:pic>
        <p:nvPicPr>
          <p:cNvPr id="33" name="Picture 11" descr="logo_base_human_norm02"/>
          <p:cNvPicPr>
            <a:picLocks noChangeAspect="1" noChangeArrowheads="1"/>
          </p:cNvPicPr>
          <p:nvPr/>
        </p:nvPicPr>
        <p:blipFill>
          <a:blip r:embed="rId3" cstate="screen"/>
          <a:srcRect/>
          <a:stretch>
            <a:fillRect/>
          </a:stretch>
        </p:blipFill>
        <p:spPr bwMode="auto">
          <a:xfrm>
            <a:off x="4716016" y="4968552"/>
            <a:ext cx="724454" cy="1252560"/>
          </a:xfrm>
          <a:prstGeom prst="rect">
            <a:avLst/>
          </a:prstGeom>
          <a:noFill/>
        </p:spPr>
      </p:pic>
    </p:spTree>
    <p:extLst>
      <p:ext uri="{BB962C8B-B14F-4D97-AF65-F5344CB8AC3E}">
        <p14:creationId xmlns:p14="http://schemas.microsoft.com/office/powerpoint/2010/main" val="3694324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1"/>
          </p:nvPr>
        </p:nvSpPr>
        <p:spPr/>
        <p:txBody>
          <a:bodyPr/>
          <a:lstStyle/>
          <a:p>
            <a:r>
              <a:rPr lang="en-US" altLang="ja-JP" smtClean="0"/>
              <a:t>©  SuperStream Inc. All rights reserved.</a:t>
            </a:r>
            <a:endParaRPr lang="ja-JP" altLang="en-US" dirty="0"/>
          </a:p>
        </p:txBody>
      </p:sp>
      <p:sp>
        <p:nvSpPr>
          <p:cNvPr id="5" name="テキスト プレースホルダー 4"/>
          <p:cNvSpPr>
            <a:spLocks noGrp="1"/>
          </p:cNvSpPr>
          <p:nvPr>
            <p:ph type="body" sz="quarter" idx="14"/>
          </p:nvPr>
        </p:nvSpPr>
        <p:spPr/>
        <p:txBody>
          <a:bodyPr/>
          <a:lstStyle/>
          <a:p>
            <a:r>
              <a:rPr kumimoji="1" lang="en-US" altLang="ja-JP" dirty="0" smtClean="0"/>
              <a:t>P.03</a:t>
            </a:r>
            <a:r>
              <a:rPr kumimoji="1" lang="ja-JP" altLang="en-US" dirty="0" smtClean="0"/>
              <a:t>　給与管理 システムフロー</a:t>
            </a:r>
            <a:endParaRPr kumimoji="1" lang="en-US" altLang="ja-JP" dirty="0" smtClean="0"/>
          </a:p>
          <a:p>
            <a:endParaRPr lang="en-US" altLang="ja-JP" dirty="0"/>
          </a:p>
          <a:p>
            <a:r>
              <a:rPr lang="en-US" altLang="ja-JP" dirty="0" smtClean="0"/>
              <a:t>P.04</a:t>
            </a:r>
            <a:r>
              <a:rPr lang="ja-JP" altLang="en-US" dirty="0"/>
              <a:t>　</a:t>
            </a:r>
            <a:r>
              <a:rPr lang="en-US" altLang="ja-JP" dirty="0"/>
              <a:t>PR</a:t>
            </a:r>
            <a:r>
              <a:rPr lang="ja-JP" altLang="en-US" dirty="0"/>
              <a:t>：給与</a:t>
            </a:r>
            <a:r>
              <a:rPr lang="ja-JP" altLang="en-US" dirty="0" smtClean="0"/>
              <a:t>管理</a:t>
            </a:r>
            <a:endParaRPr lang="en-US" altLang="ja-JP" dirty="0" smtClean="0"/>
          </a:p>
          <a:p>
            <a:endParaRPr lang="en-US" altLang="ja-JP" dirty="0"/>
          </a:p>
          <a:p>
            <a:r>
              <a:rPr lang="en-US" altLang="ja-JP" dirty="0" smtClean="0"/>
              <a:t>P.22</a:t>
            </a:r>
            <a:r>
              <a:rPr lang="ja-JP" altLang="en-US" dirty="0" smtClean="0"/>
              <a:t>　勤怠システムとの連携について</a:t>
            </a:r>
            <a:endParaRPr lang="en-US" altLang="ja-JP" dirty="0" smtClean="0"/>
          </a:p>
          <a:p>
            <a:endParaRPr kumimoji="1" lang="en-US" altLang="ja-JP" dirty="0" smtClean="0"/>
          </a:p>
          <a:p>
            <a:r>
              <a:rPr lang="en-US" altLang="ja-JP" dirty="0" smtClean="0"/>
              <a:t>P.28</a:t>
            </a:r>
            <a:r>
              <a:rPr lang="ja-JP" altLang="en-US" dirty="0"/>
              <a:t>　マイナンバー対応に</a:t>
            </a:r>
            <a:r>
              <a:rPr lang="ja-JP" altLang="en-US" dirty="0" smtClean="0"/>
              <a:t>ついて</a:t>
            </a:r>
            <a:endParaRPr lang="en-US" altLang="ja-JP" dirty="0" smtClean="0"/>
          </a:p>
          <a:p>
            <a:r>
              <a:rPr lang="ja-JP" altLang="en-US" dirty="0"/>
              <a:t>　</a:t>
            </a:r>
            <a:r>
              <a:rPr lang="ja-JP" altLang="en-US" dirty="0" smtClean="0"/>
              <a:t>　　（人事・給与共通）</a:t>
            </a:r>
            <a:r>
              <a:rPr lang="ja-JP" altLang="en-US" dirty="0"/>
              <a:t/>
            </a:r>
            <a:br>
              <a:rPr lang="ja-JP" altLang="en-US" dirty="0"/>
            </a:br>
            <a:endParaRPr lang="en-US" altLang="ja-JP" dirty="0"/>
          </a:p>
          <a:p>
            <a:r>
              <a:rPr lang="en-US" altLang="ja-JP" dirty="0" smtClean="0"/>
              <a:t>P.32</a:t>
            </a:r>
            <a:r>
              <a:rPr lang="ja-JP" altLang="en-US" dirty="0"/>
              <a:t>　</a:t>
            </a:r>
            <a:r>
              <a:rPr lang="en-US" altLang="ja-JP" dirty="0" smtClean="0"/>
              <a:t>API</a:t>
            </a:r>
            <a:r>
              <a:rPr lang="ja-JP" altLang="en-US" dirty="0" smtClean="0"/>
              <a:t>サービス対応</a:t>
            </a:r>
            <a:r>
              <a:rPr lang="ja-JP" altLang="en-US" dirty="0"/>
              <a:t>に</a:t>
            </a:r>
            <a:r>
              <a:rPr lang="ja-JP" altLang="en-US" dirty="0" smtClean="0"/>
              <a:t>ついて</a:t>
            </a:r>
            <a:endParaRPr lang="en-US" altLang="ja-JP" dirty="0"/>
          </a:p>
          <a:p>
            <a:r>
              <a:rPr lang="ja-JP" altLang="en-US" dirty="0"/>
              <a:t>　　　（人事・給与共通）</a:t>
            </a:r>
            <a:br>
              <a:rPr lang="ja-JP" altLang="en-US" dirty="0"/>
            </a:br>
            <a:endParaRPr lang="en-US" altLang="ja-JP" dirty="0" smtClean="0"/>
          </a:p>
          <a:p>
            <a:r>
              <a:rPr lang="en-US" altLang="ja-JP" dirty="0" smtClean="0"/>
              <a:t>P.34</a:t>
            </a:r>
            <a:r>
              <a:rPr lang="ja-JP" altLang="en-US" dirty="0"/>
              <a:t>　</a:t>
            </a:r>
            <a:r>
              <a:rPr lang="ja-JP" altLang="en-US" dirty="0" smtClean="0"/>
              <a:t>稼働環境</a:t>
            </a:r>
            <a:endParaRPr lang="en-US" altLang="ja-JP" dirty="0"/>
          </a:p>
          <a:p>
            <a:endParaRPr lang="en-US" altLang="ja-JP" dirty="0"/>
          </a:p>
          <a:p>
            <a:endParaRPr kumimoji="1" lang="en-US" altLang="ja-JP" dirty="0"/>
          </a:p>
          <a:p>
            <a:endParaRPr kumimoji="1" lang="ja-JP" altLang="en-US" dirty="0"/>
          </a:p>
        </p:txBody>
      </p:sp>
      <p:sp>
        <p:nvSpPr>
          <p:cNvPr id="2" name="スライド番号プレースホルダー 1"/>
          <p:cNvSpPr>
            <a:spLocks noGrp="1"/>
          </p:cNvSpPr>
          <p:nvPr>
            <p:ph type="sldNum" sz="quarter" idx="4294967295"/>
          </p:nvPr>
        </p:nvSpPr>
        <p:spPr>
          <a:xfrm>
            <a:off x="8783638" y="6480175"/>
            <a:ext cx="360362" cy="179388"/>
          </a:xfrm>
        </p:spPr>
        <p:txBody>
          <a:bodyPr/>
          <a:lstStyle/>
          <a:p>
            <a:fld id="{78AE49ED-73EF-499C-8307-28EB0E7CF529}" type="slidenum">
              <a:rPr lang="ja-JP" altLang="en-US" smtClean="0"/>
              <a:pPr/>
              <a:t>2</a:t>
            </a:fld>
            <a:endParaRPr lang="ja-JP" altLang="en-US" dirty="0"/>
          </a:p>
        </p:txBody>
      </p:sp>
    </p:spTree>
    <p:extLst>
      <p:ext uri="{BB962C8B-B14F-4D97-AF65-F5344CB8AC3E}">
        <p14:creationId xmlns:p14="http://schemas.microsoft.com/office/powerpoint/2010/main" val="4162673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p:cNvPicPr>
            <a:picLocks noChangeAspect="1"/>
          </p:cNvPicPr>
          <p:nvPr/>
        </p:nvPicPr>
        <p:blipFill>
          <a:blip r:embed="rId2"/>
          <a:stretch>
            <a:fillRect/>
          </a:stretch>
        </p:blipFill>
        <p:spPr>
          <a:xfrm>
            <a:off x="214917" y="1913421"/>
            <a:ext cx="5243542" cy="2015596"/>
          </a:xfrm>
          <a:prstGeom prst="rect">
            <a:avLst/>
          </a:prstGeom>
          <a:ln>
            <a:solidFill>
              <a:schemeClr val="bg1">
                <a:lumMod val="85000"/>
              </a:schemeClr>
            </a:solidFill>
          </a:ln>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20</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他社会計システムへの仕訳連携</a:t>
            </a:r>
            <a:endParaRPr kumimoji="1" lang="ja-JP" altLang="en-US" dirty="0"/>
          </a:p>
        </p:txBody>
      </p:sp>
      <p:sp>
        <p:nvSpPr>
          <p:cNvPr id="5" name="テキスト プレースホルダー 4"/>
          <p:cNvSpPr>
            <a:spLocks noGrp="1"/>
          </p:cNvSpPr>
          <p:nvPr>
            <p:ph type="body" sz="quarter" idx="16"/>
          </p:nvPr>
        </p:nvSpPr>
        <p:spPr>
          <a:xfrm>
            <a:off x="143508" y="953450"/>
            <a:ext cx="6372708" cy="315310"/>
          </a:xfrm>
        </p:spPr>
        <p:txBody>
          <a:bodyPr/>
          <a:lstStyle/>
          <a:p>
            <a:r>
              <a:rPr lang="ja-JP" altLang="en-US" dirty="0"/>
              <a:t>他社会計システムへの仕訳連携</a:t>
            </a:r>
          </a:p>
        </p:txBody>
      </p:sp>
      <p:sp>
        <p:nvSpPr>
          <p:cNvPr id="6" name="テキスト プレースホルダー 5"/>
          <p:cNvSpPr>
            <a:spLocks noGrp="1"/>
          </p:cNvSpPr>
          <p:nvPr>
            <p:ph type="body" sz="quarter" idx="17"/>
          </p:nvPr>
        </p:nvSpPr>
        <p:spPr/>
        <p:txBody>
          <a:bodyPr/>
          <a:lstStyle/>
          <a:p>
            <a:r>
              <a:rPr lang="ja-JP" altLang="en-US" dirty="0">
                <a:latin typeface="メイリオ" pitchFamily="50" charset="-128"/>
                <a:ea typeface="メイリオ" pitchFamily="50" charset="-128"/>
                <a:cs typeface="メイリオ" pitchFamily="50" charset="-128"/>
              </a:rPr>
              <a:t>給与</a:t>
            </a:r>
            <a:r>
              <a:rPr lang="en-US" altLang="ja-JP" dirty="0">
                <a:latin typeface="メイリオ" pitchFamily="50" charset="-128"/>
                <a:ea typeface="メイリオ" pitchFamily="50" charset="-128"/>
                <a:cs typeface="メイリオ" pitchFamily="50" charset="-128"/>
              </a:rPr>
              <a:t>/</a:t>
            </a:r>
            <a:r>
              <a:rPr lang="ja-JP" altLang="en-US" dirty="0">
                <a:latin typeface="メイリオ" pitchFamily="50" charset="-128"/>
                <a:ea typeface="メイリオ" pitchFamily="50" charset="-128"/>
                <a:cs typeface="メイリオ" pitchFamily="50" charset="-128"/>
              </a:rPr>
              <a:t>賞与</a:t>
            </a:r>
            <a:r>
              <a:rPr lang="en-US" altLang="ja-JP" dirty="0">
                <a:latin typeface="メイリオ" pitchFamily="50" charset="-128"/>
                <a:ea typeface="メイリオ" pitchFamily="50" charset="-128"/>
                <a:cs typeface="メイリオ" pitchFamily="50" charset="-128"/>
              </a:rPr>
              <a:t>/</a:t>
            </a:r>
            <a:r>
              <a:rPr lang="ja-JP" altLang="en-US" dirty="0">
                <a:latin typeface="メイリオ" pitchFamily="50" charset="-128"/>
                <a:ea typeface="メイリオ" pitchFamily="50" charset="-128"/>
                <a:cs typeface="メイリオ" pitchFamily="50" charset="-128"/>
              </a:rPr>
              <a:t>年調</a:t>
            </a:r>
            <a:r>
              <a:rPr lang="en-US" altLang="ja-JP" dirty="0">
                <a:latin typeface="メイリオ" pitchFamily="50" charset="-128"/>
                <a:ea typeface="メイリオ" pitchFamily="50" charset="-128"/>
                <a:cs typeface="メイリオ" pitchFamily="50" charset="-128"/>
              </a:rPr>
              <a:t>/</a:t>
            </a:r>
            <a:r>
              <a:rPr lang="ja-JP" altLang="en-US" dirty="0">
                <a:latin typeface="メイリオ" pitchFamily="50" charset="-128"/>
                <a:ea typeface="メイリオ" pitchFamily="50" charset="-128"/>
                <a:cs typeface="メイリオ" pitchFamily="50" charset="-128"/>
              </a:rPr>
              <a:t>遡及の仕訳データを</a:t>
            </a:r>
            <a:r>
              <a:rPr lang="en-US" altLang="ja-JP" dirty="0">
                <a:latin typeface="メイリオ" pitchFamily="50" charset="-128"/>
                <a:ea typeface="メイリオ" pitchFamily="50" charset="-128"/>
                <a:cs typeface="メイリオ" pitchFamily="50" charset="-128"/>
              </a:rPr>
              <a:t>CSV</a:t>
            </a:r>
            <a:r>
              <a:rPr lang="ja-JP" altLang="en-US" dirty="0">
                <a:latin typeface="メイリオ" pitchFamily="50" charset="-128"/>
                <a:ea typeface="メイリオ" pitchFamily="50" charset="-128"/>
                <a:cs typeface="メイリオ" pitchFamily="50" charset="-128"/>
              </a:rPr>
              <a:t>で出力します </a:t>
            </a:r>
          </a:p>
        </p:txBody>
      </p:sp>
      <p:sp>
        <p:nvSpPr>
          <p:cNvPr id="8" name="テキスト ボックス 30"/>
          <p:cNvSpPr txBox="1">
            <a:spLocks noChangeArrowheads="1"/>
          </p:cNvSpPr>
          <p:nvPr/>
        </p:nvSpPr>
        <p:spPr bwMode="auto">
          <a:xfrm>
            <a:off x="5458459" y="2203840"/>
            <a:ext cx="1969541" cy="369332"/>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lumMod val="75000"/>
                    <a:lumOff val="25000"/>
                  </a:sysClr>
                </a:solidFill>
                <a:effectLst/>
                <a:uLnTx/>
                <a:uFillTx/>
                <a:latin typeface="メイリオ" pitchFamily="50" charset="-128"/>
                <a:ea typeface="メイリオ" pitchFamily="50" charset="-128"/>
                <a:cs typeface="メイリオ" pitchFamily="50" charset="-128"/>
              </a:rPr>
              <a:t>部門毎データ</a:t>
            </a:r>
          </a:p>
        </p:txBody>
      </p:sp>
      <p:sp>
        <p:nvSpPr>
          <p:cNvPr id="9" name="テキスト ボックス 31"/>
          <p:cNvSpPr txBox="1">
            <a:spLocks noChangeArrowheads="1"/>
          </p:cNvSpPr>
          <p:nvPr/>
        </p:nvSpPr>
        <p:spPr bwMode="auto">
          <a:xfrm>
            <a:off x="2121534" y="5716978"/>
            <a:ext cx="2282130" cy="369332"/>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lumMod val="75000"/>
                    <a:lumOff val="25000"/>
                  </a:sysClr>
                </a:solidFill>
                <a:effectLst/>
                <a:uLnTx/>
                <a:uFillTx/>
                <a:latin typeface="メイリオ" pitchFamily="50" charset="-128"/>
                <a:ea typeface="メイリオ" pitchFamily="50" charset="-128"/>
                <a:cs typeface="メイリオ" pitchFamily="50" charset="-128"/>
              </a:rPr>
              <a:t>個人毎データ</a:t>
            </a:r>
          </a:p>
        </p:txBody>
      </p:sp>
      <p:sp>
        <p:nvSpPr>
          <p:cNvPr id="10" name="テキスト ボックス 8"/>
          <p:cNvSpPr txBox="1">
            <a:spLocks noChangeArrowheads="1"/>
          </p:cNvSpPr>
          <p:nvPr/>
        </p:nvSpPr>
        <p:spPr bwMode="auto">
          <a:xfrm>
            <a:off x="7266621" y="6040828"/>
            <a:ext cx="1633538" cy="246062"/>
          </a:xfrm>
          <a:prstGeom prst="rect">
            <a:avLst/>
          </a:prstGeom>
          <a:noFill/>
          <a:ln w="9525">
            <a:noFill/>
            <a:miter lim="800000"/>
            <a:headEnd/>
            <a:tailEnd/>
          </a:ln>
        </p:spPr>
        <p:txBody>
          <a:bodyPr>
            <a:spAutoFit/>
          </a:bodyPr>
          <a:lstStyle/>
          <a:p>
            <a:r>
              <a:rPr lang="en-US" altLang="ja-JP" sz="1000" b="1" dirty="0">
                <a:solidFill>
                  <a:srgbClr val="0066CC"/>
                </a:solidFill>
                <a:latin typeface="メイリオ" pitchFamily="50" charset="-128"/>
                <a:ea typeface="メイリオ" pitchFamily="50" charset="-128"/>
                <a:cs typeface="メイリオ" pitchFamily="50" charset="-128"/>
              </a:rPr>
              <a:t>※</a:t>
            </a:r>
            <a:r>
              <a:rPr lang="ja-JP" altLang="en-US" sz="1000" b="1" dirty="0">
                <a:solidFill>
                  <a:srgbClr val="0066CC"/>
                </a:solidFill>
                <a:latin typeface="メイリオ" pitchFamily="50" charset="-128"/>
                <a:ea typeface="メイリオ" pitchFamily="50" charset="-128"/>
                <a:cs typeface="メイリオ" pitchFamily="50" charset="-128"/>
              </a:rPr>
              <a:t>データイメージは給与</a:t>
            </a:r>
          </a:p>
        </p:txBody>
      </p:sp>
      <p:pic>
        <p:nvPicPr>
          <p:cNvPr id="11" name="Picture 30"/>
          <p:cNvPicPr>
            <a:picLocks noChangeAspect="1" noChangeArrowheads="1"/>
          </p:cNvPicPr>
          <p:nvPr/>
        </p:nvPicPr>
        <p:blipFill>
          <a:blip r:embed="rId3" cstate="email"/>
          <a:srcRect/>
          <a:stretch>
            <a:fillRect/>
          </a:stretch>
        </p:blipFill>
        <p:spPr bwMode="auto">
          <a:xfrm>
            <a:off x="2435859" y="2567378"/>
            <a:ext cx="6288087" cy="1916112"/>
          </a:xfrm>
          <a:prstGeom prst="rect">
            <a:avLst/>
          </a:prstGeom>
          <a:solidFill>
            <a:srgbClr val="FFFFFF"/>
          </a:solidFill>
          <a:ln w="25400" cap="flat" cmpd="sng" algn="ctr">
            <a:solidFill>
              <a:srgbClr val="0065AE"/>
            </a:solidFill>
            <a:prstDash val="solid"/>
            <a:headEnd/>
            <a:tailEnd/>
          </a:ln>
          <a:effectLst/>
        </p:spPr>
      </p:pic>
      <p:pic>
        <p:nvPicPr>
          <p:cNvPr id="12" name="Picture 29"/>
          <p:cNvPicPr>
            <a:picLocks noChangeAspect="1" noChangeArrowheads="1"/>
          </p:cNvPicPr>
          <p:nvPr/>
        </p:nvPicPr>
        <p:blipFill>
          <a:blip r:embed="rId4" cstate="email"/>
          <a:srcRect/>
          <a:stretch>
            <a:fillRect/>
          </a:stretch>
        </p:blipFill>
        <p:spPr bwMode="auto">
          <a:xfrm>
            <a:off x="2108834" y="3896115"/>
            <a:ext cx="5943600" cy="1825625"/>
          </a:xfrm>
          <a:prstGeom prst="rect">
            <a:avLst/>
          </a:prstGeom>
          <a:solidFill>
            <a:srgbClr val="0065AE"/>
          </a:solidFill>
          <a:ln w="25400" cap="flat" cmpd="sng" algn="ctr">
            <a:solidFill>
              <a:srgbClr val="0065AE">
                <a:shade val="50000"/>
              </a:srgbClr>
            </a:solidFill>
            <a:prstDash val="solid"/>
            <a:headEnd/>
            <a:tailEnd/>
          </a:ln>
          <a:effectLst/>
        </p:spPr>
      </p:pic>
      <p:sp>
        <p:nvSpPr>
          <p:cNvPr id="13" name="右カーブ矢印 13"/>
          <p:cNvSpPr>
            <a:spLocks noChangeArrowheads="1"/>
          </p:cNvSpPr>
          <p:nvPr/>
        </p:nvSpPr>
        <p:spPr bwMode="auto">
          <a:xfrm rot="-1593903">
            <a:off x="1588134" y="4556515"/>
            <a:ext cx="504825" cy="806450"/>
          </a:xfrm>
          <a:prstGeom prst="curvedRightArrow">
            <a:avLst>
              <a:gd name="adj1" fmla="val 25005"/>
              <a:gd name="adj2" fmla="val 50018"/>
              <a:gd name="adj3" fmla="val 25000"/>
            </a:avLst>
          </a:prstGeom>
          <a:solidFill>
            <a:srgbClr val="C00000"/>
          </a:solidFill>
          <a:ln w="9525" algn="ctr">
            <a:noFill/>
            <a:round/>
            <a:headEnd/>
            <a:tailEnd/>
          </a:ln>
        </p:spPr>
        <p:txBody>
          <a:bodyPr/>
          <a:lstStyle/>
          <a:p>
            <a:endParaRPr lang="ja-JP" altLang="en-US" b="1" dirty="0">
              <a:latin typeface="メイリオ" pitchFamily="50" charset="-128"/>
              <a:ea typeface="メイリオ" pitchFamily="50" charset="-128"/>
              <a:cs typeface="メイリオ" pitchFamily="50" charset="-128"/>
            </a:endParaRPr>
          </a:p>
        </p:txBody>
      </p:sp>
      <p:sp>
        <p:nvSpPr>
          <p:cNvPr id="14" name="下カーブ矢印 16"/>
          <p:cNvSpPr>
            <a:spLocks noChangeArrowheads="1"/>
          </p:cNvSpPr>
          <p:nvPr/>
        </p:nvSpPr>
        <p:spPr bwMode="auto">
          <a:xfrm rot="1519454">
            <a:off x="4263071" y="2154628"/>
            <a:ext cx="900113" cy="423862"/>
          </a:xfrm>
          <a:prstGeom prst="curvedDownArrow">
            <a:avLst>
              <a:gd name="adj1" fmla="val 25021"/>
              <a:gd name="adj2" fmla="val 50052"/>
              <a:gd name="adj3" fmla="val 25000"/>
            </a:avLst>
          </a:prstGeom>
          <a:solidFill>
            <a:srgbClr val="C00000"/>
          </a:solidFill>
          <a:ln w="9525" algn="ctr">
            <a:noFill/>
            <a:round/>
            <a:headEnd/>
            <a:tailEnd/>
          </a:ln>
        </p:spPr>
        <p:txBody>
          <a:bodyPr/>
          <a:lstStyle/>
          <a:p>
            <a:endParaRPr lang="ja-JP" altLang="en-US" b="1" dirty="0">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829484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21</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latin typeface="メイリオ" pitchFamily="50" charset="-128"/>
                <a:ea typeface="メイリオ" pitchFamily="50" charset="-128"/>
                <a:cs typeface="メイリオ" pitchFamily="50" charset="-128"/>
              </a:rPr>
              <a:t>定期バージョンアップ、法改正への対応</a:t>
            </a:r>
          </a:p>
        </p:txBody>
      </p:sp>
      <p:sp>
        <p:nvSpPr>
          <p:cNvPr id="5" name="テキスト プレースホルダー 4"/>
          <p:cNvSpPr>
            <a:spLocks noGrp="1"/>
          </p:cNvSpPr>
          <p:nvPr>
            <p:ph type="body" sz="quarter" idx="16"/>
          </p:nvPr>
        </p:nvSpPr>
        <p:spPr>
          <a:xfrm>
            <a:off x="143508" y="953450"/>
            <a:ext cx="6480720" cy="315310"/>
          </a:xfrm>
        </p:spPr>
        <p:txBody>
          <a:bodyPr/>
          <a:lstStyle/>
          <a:p>
            <a:r>
              <a:rPr lang="ja-JP" altLang="en-US" dirty="0"/>
              <a:t>法改正に標準対応（保守契約締結のユーザ様に随時提供）</a:t>
            </a:r>
            <a:endParaRPr kumimoji="1" lang="ja-JP" altLang="en-US" dirty="0"/>
          </a:p>
        </p:txBody>
      </p:sp>
      <p:sp>
        <p:nvSpPr>
          <p:cNvPr id="6" name="テキスト プレースホルダー 5"/>
          <p:cNvSpPr>
            <a:spLocks noGrp="1"/>
          </p:cNvSpPr>
          <p:nvPr>
            <p:ph type="body" sz="quarter" idx="17"/>
          </p:nvPr>
        </p:nvSpPr>
        <p:spPr/>
        <p:txBody>
          <a:bodyPr/>
          <a:lstStyle/>
          <a:p>
            <a:pPr>
              <a:defRPr/>
            </a:pPr>
            <a:r>
              <a:rPr kumimoji="0" lang="ja-JP" altLang="en-US" kern="0" dirty="0">
                <a:latin typeface="メイリオ" pitchFamily="50" charset="-128"/>
                <a:ea typeface="メイリオ" pitchFamily="50" charset="-128"/>
                <a:cs typeface="メイリオ" pitchFamily="50" charset="-128"/>
              </a:rPr>
              <a:t>年１回の定期バージョンアップ、法改正時には、「機能変更プログラム」、</a:t>
            </a:r>
            <a:endParaRPr kumimoji="0" lang="en-US" altLang="ja-JP" kern="0" dirty="0">
              <a:latin typeface="メイリオ" pitchFamily="50" charset="-128"/>
              <a:ea typeface="メイリオ" pitchFamily="50" charset="-128"/>
              <a:cs typeface="メイリオ" pitchFamily="50" charset="-128"/>
            </a:endParaRPr>
          </a:p>
          <a:p>
            <a:pPr>
              <a:defRPr/>
            </a:pPr>
            <a:r>
              <a:rPr kumimoji="0" lang="ja-JP" altLang="en-US" kern="0" dirty="0">
                <a:latin typeface="メイリオ" pitchFamily="50" charset="-128"/>
                <a:ea typeface="メイリオ" pitchFamily="50" charset="-128"/>
                <a:cs typeface="メイリオ" pitchFamily="50" charset="-128"/>
              </a:rPr>
              <a:t>「データ更新プログラム」、「業務運用サポートマニュアル」をご提供しております</a:t>
            </a:r>
          </a:p>
        </p:txBody>
      </p:sp>
      <p:sp>
        <p:nvSpPr>
          <p:cNvPr id="7" name="正方形/長方形 6"/>
          <p:cNvSpPr/>
          <p:nvPr/>
        </p:nvSpPr>
        <p:spPr>
          <a:xfrm>
            <a:off x="5342638" y="2111668"/>
            <a:ext cx="3636724" cy="432048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正方形/長方形 7"/>
          <p:cNvSpPr/>
          <p:nvPr/>
        </p:nvSpPr>
        <p:spPr>
          <a:xfrm>
            <a:off x="107504" y="2106144"/>
            <a:ext cx="5112568" cy="432048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9" name="図 8"/>
          <p:cNvPicPr>
            <a:picLocks noChangeAspect="1"/>
          </p:cNvPicPr>
          <p:nvPr/>
        </p:nvPicPr>
        <p:blipFill>
          <a:blip r:embed="rId2" cstate="print"/>
          <a:stretch>
            <a:fillRect/>
          </a:stretch>
        </p:blipFill>
        <p:spPr>
          <a:xfrm>
            <a:off x="1853833" y="2213899"/>
            <a:ext cx="1495601" cy="2207076"/>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0" name="図 9"/>
          <p:cNvPicPr>
            <a:picLocks noChangeAspect="1"/>
          </p:cNvPicPr>
          <p:nvPr/>
        </p:nvPicPr>
        <p:blipFill>
          <a:blip r:embed="rId3" cstate="print"/>
          <a:stretch>
            <a:fillRect/>
          </a:stretch>
        </p:blipFill>
        <p:spPr>
          <a:xfrm>
            <a:off x="203384" y="2213899"/>
            <a:ext cx="1578864" cy="2304778"/>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1" name="図 10"/>
          <p:cNvPicPr>
            <a:picLocks noChangeAspect="1"/>
          </p:cNvPicPr>
          <p:nvPr/>
        </p:nvPicPr>
        <p:blipFill>
          <a:blip r:embed="rId4" cstate="print"/>
          <a:stretch>
            <a:fillRect/>
          </a:stretch>
        </p:blipFill>
        <p:spPr>
          <a:xfrm>
            <a:off x="219787" y="2908742"/>
            <a:ext cx="1589201" cy="2276863"/>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2" name="図 11"/>
          <p:cNvPicPr>
            <a:picLocks noChangeAspect="1"/>
          </p:cNvPicPr>
          <p:nvPr/>
        </p:nvPicPr>
        <p:blipFill>
          <a:blip r:embed="rId5" cstate="print"/>
          <a:stretch>
            <a:fillRect/>
          </a:stretch>
        </p:blipFill>
        <p:spPr>
          <a:xfrm>
            <a:off x="1870016" y="2992402"/>
            <a:ext cx="1489529" cy="2285961"/>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3" name="図 12"/>
          <p:cNvPicPr>
            <a:picLocks noChangeAspect="1"/>
          </p:cNvPicPr>
          <p:nvPr/>
        </p:nvPicPr>
        <p:blipFill>
          <a:blip r:embed="rId6" cstate="print"/>
          <a:stretch>
            <a:fillRect/>
          </a:stretch>
        </p:blipFill>
        <p:spPr>
          <a:xfrm>
            <a:off x="220731" y="3444266"/>
            <a:ext cx="1574887" cy="2248636"/>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4" name="図 13"/>
          <p:cNvPicPr>
            <a:picLocks noChangeAspect="1"/>
          </p:cNvPicPr>
          <p:nvPr/>
        </p:nvPicPr>
        <p:blipFill>
          <a:blip r:embed="rId7" cstate="print"/>
          <a:stretch>
            <a:fillRect/>
          </a:stretch>
        </p:blipFill>
        <p:spPr>
          <a:xfrm>
            <a:off x="1809143" y="3993594"/>
            <a:ext cx="1558978" cy="2264538"/>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5" name="図 14"/>
          <p:cNvPicPr>
            <a:picLocks noChangeAspect="1"/>
          </p:cNvPicPr>
          <p:nvPr/>
        </p:nvPicPr>
        <p:blipFill>
          <a:blip r:embed="rId8" cstate="print"/>
          <a:stretch>
            <a:fillRect/>
          </a:stretch>
        </p:blipFill>
        <p:spPr>
          <a:xfrm>
            <a:off x="3472000" y="2220668"/>
            <a:ext cx="1629044" cy="2439345"/>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6" name="図 15"/>
          <p:cNvPicPr>
            <a:picLocks noChangeAspect="1"/>
          </p:cNvPicPr>
          <p:nvPr/>
        </p:nvPicPr>
        <p:blipFill>
          <a:blip r:embed="rId9" cstate="print"/>
          <a:stretch>
            <a:fillRect/>
          </a:stretch>
        </p:blipFill>
        <p:spPr>
          <a:xfrm>
            <a:off x="3472155" y="3006731"/>
            <a:ext cx="1628889" cy="2419827"/>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7" name="図 16"/>
          <p:cNvPicPr>
            <a:picLocks noChangeAspect="1"/>
          </p:cNvPicPr>
          <p:nvPr/>
        </p:nvPicPr>
        <p:blipFill>
          <a:blip r:embed="rId10" cstate="print"/>
          <a:stretch>
            <a:fillRect/>
          </a:stretch>
        </p:blipFill>
        <p:spPr>
          <a:xfrm>
            <a:off x="208590" y="3903333"/>
            <a:ext cx="1548147" cy="2391601"/>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8" name="図 17"/>
          <p:cNvPicPr>
            <a:picLocks noChangeAspect="1"/>
          </p:cNvPicPr>
          <p:nvPr/>
        </p:nvPicPr>
        <p:blipFill>
          <a:blip r:embed="rId11" cstate="print"/>
          <a:stretch>
            <a:fillRect/>
          </a:stretch>
        </p:blipFill>
        <p:spPr>
          <a:xfrm>
            <a:off x="3472487" y="4013814"/>
            <a:ext cx="1643392" cy="2253723"/>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19" name="図 18"/>
          <p:cNvPicPr>
            <a:picLocks noChangeAspect="1"/>
          </p:cNvPicPr>
          <p:nvPr/>
        </p:nvPicPr>
        <p:blipFill>
          <a:blip r:embed="rId12" cstate="print"/>
          <a:stretch>
            <a:fillRect/>
          </a:stretch>
        </p:blipFill>
        <p:spPr>
          <a:xfrm>
            <a:off x="5501536" y="2436266"/>
            <a:ext cx="2389399" cy="3560756"/>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pic>
        <p:nvPicPr>
          <p:cNvPr id="20" name="図 19"/>
          <p:cNvPicPr>
            <a:picLocks noChangeAspect="1"/>
          </p:cNvPicPr>
          <p:nvPr/>
        </p:nvPicPr>
        <p:blipFill>
          <a:blip r:embed="rId13" cstate="print"/>
          <a:stretch>
            <a:fillRect/>
          </a:stretch>
        </p:blipFill>
        <p:spPr>
          <a:xfrm>
            <a:off x="7084914" y="3551505"/>
            <a:ext cx="1728192" cy="2498331"/>
          </a:xfrm>
          <a:prstGeom prst="rect">
            <a:avLst/>
          </a:prstGeom>
          <a:noFill/>
          <a:ln>
            <a:solidFill>
              <a:schemeClr val="bg1">
                <a:lumMod val="65000"/>
              </a:schemeClr>
            </a:solidFill>
          </a:ln>
          <a:effectLst>
            <a:outerShdw blurRad="50800" dist="38100" dir="2700000" algn="tl" rotWithShape="0">
              <a:prstClr val="black">
                <a:alpha val="40000"/>
              </a:prstClr>
            </a:outerShdw>
          </a:effectLst>
        </p:spPr>
      </p:pic>
      <p:sp>
        <p:nvSpPr>
          <p:cNvPr id="21" name="テキスト ボックス 20"/>
          <p:cNvSpPr txBox="1"/>
          <p:nvPr/>
        </p:nvSpPr>
        <p:spPr>
          <a:xfrm>
            <a:off x="1439652" y="1843875"/>
            <a:ext cx="2880320" cy="369332"/>
          </a:xfrm>
          <a:prstGeom prst="rect">
            <a:avLst/>
          </a:prstGeom>
          <a:noFill/>
        </p:spPr>
        <p:txBody>
          <a:bodyPr wrap="square" rtlCol="0">
            <a:spAutoFit/>
          </a:bodyPr>
          <a:lstStyle/>
          <a:p>
            <a:r>
              <a:rPr kumimoji="1" lang="ja-JP" altLang="en-US" dirty="0">
                <a:solidFill>
                  <a:schemeClr val="bg1">
                    <a:lumMod val="50000"/>
                  </a:schemeClr>
                </a:solidFill>
              </a:rPr>
              <a:t>＜業務マニュアル＞</a:t>
            </a:r>
          </a:p>
        </p:txBody>
      </p:sp>
      <p:sp>
        <p:nvSpPr>
          <p:cNvPr id="22" name="テキスト ボックス 21"/>
          <p:cNvSpPr txBox="1"/>
          <p:nvPr/>
        </p:nvSpPr>
        <p:spPr>
          <a:xfrm>
            <a:off x="5367672" y="1843400"/>
            <a:ext cx="3527924" cy="369332"/>
          </a:xfrm>
          <a:prstGeom prst="rect">
            <a:avLst/>
          </a:prstGeom>
          <a:noFill/>
        </p:spPr>
        <p:txBody>
          <a:bodyPr wrap="square" rtlCol="0">
            <a:spAutoFit/>
          </a:bodyPr>
          <a:lstStyle/>
          <a:p>
            <a:r>
              <a:rPr kumimoji="1" lang="ja-JP" altLang="en-US" dirty="0">
                <a:solidFill>
                  <a:schemeClr val="bg1">
                    <a:lumMod val="50000"/>
                  </a:schemeClr>
                </a:solidFill>
              </a:rPr>
              <a:t>＜料率変更お知らせ・手順書＞</a:t>
            </a:r>
          </a:p>
        </p:txBody>
      </p:sp>
    </p:spTree>
    <p:extLst>
      <p:ext uri="{BB962C8B-B14F-4D97-AF65-F5344CB8AC3E}">
        <p14:creationId xmlns:p14="http://schemas.microsoft.com/office/powerpoint/2010/main" val="2500413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ja-JP" altLang="en-US" dirty="0" smtClean="0"/>
              <a:t>勤怠システムとの連携について</a:t>
            </a:r>
            <a:endParaRPr kumimoji="1" lang="ja-JP" altLang="en-US" dirty="0"/>
          </a:p>
        </p:txBody>
      </p:sp>
      <p:sp>
        <p:nvSpPr>
          <p:cNvPr id="2" name="スライド番号プレースホルダー 1"/>
          <p:cNvSpPr>
            <a:spLocks noGrp="1"/>
          </p:cNvSpPr>
          <p:nvPr>
            <p:ph type="sldNum" sz="quarter" idx="4294967295"/>
          </p:nvPr>
        </p:nvSpPr>
        <p:spPr>
          <a:xfrm>
            <a:off x="8783638" y="6480175"/>
            <a:ext cx="360362" cy="179388"/>
          </a:xfrm>
        </p:spPr>
        <p:txBody>
          <a:bodyPr/>
          <a:lstStyle/>
          <a:p>
            <a:fld id="{78AE49ED-73EF-499C-8307-28EB0E7CF529}" type="slidenum">
              <a:rPr kumimoji="1" lang="ja-JP" altLang="en-US" smtClean="0"/>
              <a:t>22</a:t>
            </a:fld>
            <a:endParaRPr kumimoji="1" lang="ja-JP" altLang="en-US" dirty="0"/>
          </a:p>
        </p:txBody>
      </p:sp>
      <p:sp>
        <p:nvSpPr>
          <p:cNvPr id="3" name="フッター プレースホルダー 2"/>
          <p:cNvSpPr>
            <a:spLocks noGrp="1"/>
          </p:cNvSpPr>
          <p:nvPr>
            <p:ph type="ftr" sz="quarter" idx="4294967295"/>
          </p:nvPr>
        </p:nvSpPr>
        <p:spPr>
          <a:xfrm>
            <a:off x="0" y="6443663"/>
            <a:ext cx="2159000" cy="180975"/>
          </a:xfrm>
        </p:spPr>
        <p:txBody>
          <a:bodyPr/>
          <a:lstStyle/>
          <a:p>
            <a:r>
              <a:rPr lang="en-US" altLang="ja-JP" smtClean="0"/>
              <a:t>©  SuperStream Inc. All rights reserved.</a:t>
            </a:r>
            <a:endParaRPr lang="ja-JP" altLang="en-US" dirty="0"/>
          </a:p>
        </p:txBody>
      </p:sp>
    </p:spTree>
    <p:extLst>
      <p:ext uri="{BB962C8B-B14F-4D97-AF65-F5344CB8AC3E}">
        <p14:creationId xmlns:p14="http://schemas.microsoft.com/office/powerpoint/2010/main" val="3695753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23</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smtClean="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勤怠管理システムとのデータ連携に</a:t>
            </a:r>
            <a:r>
              <a:rPr lang="ja-JP" altLang="en-US" dirty="0" smtClean="0"/>
              <a:t>ついて</a:t>
            </a:r>
            <a:endParaRPr lang="ja-JP" altLang="en-US" dirty="0"/>
          </a:p>
        </p:txBody>
      </p:sp>
      <p:sp>
        <p:nvSpPr>
          <p:cNvPr id="5" name="テキスト プレースホルダー 4"/>
          <p:cNvSpPr>
            <a:spLocks noGrp="1"/>
          </p:cNvSpPr>
          <p:nvPr>
            <p:ph type="body" sz="quarter" idx="16"/>
          </p:nvPr>
        </p:nvSpPr>
        <p:spPr/>
        <p:txBody>
          <a:bodyPr/>
          <a:lstStyle/>
          <a:p>
            <a:r>
              <a:rPr lang="ja-JP" altLang="en-US" dirty="0"/>
              <a:t>給与管理（</a:t>
            </a:r>
            <a:r>
              <a:rPr lang="en-US" altLang="ja-JP" dirty="0"/>
              <a:t>NXPR</a:t>
            </a:r>
            <a:r>
              <a:rPr lang="ja-JP" altLang="en-US" dirty="0"/>
              <a:t>）への勤怠実績データ</a:t>
            </a:r>
            <a:r>
              <a:rPr lang="ja-JP" altLang="en-US" dirty="0" smtClean="0"/>
              <a:t>連携</a:t>
            </a:r>
            <a:endParaRPr lang="ja-JP" altLang="en-US" dirty="0"/>
          </a:p>
        </p:txBody>
      </p:sp>
      <p:sp>
        <p:nvSpPr>
          <p:cNvPr id="6" name="テキスト プレースホルダー 5"/>
          <p:cNvSpPr>
            <a:spLocks noGrp="1"/>
          </p:cNvSpPr>
          <p:nvPr>
            <p:ph type="body" sz="quarter" idx="17"/>
          </p:nvPr>
        </p:nvSpPr>
        <p:spPr/>
        <p:txBody>
          <a:bodyPr/>
          <a:lstStyle/>
          <a:p>
            <a:r>
              <a:rPr lang="en-US" altLang="ja-JP" dirty="0"/>
              <a:t>SuperStream</a:t>
            </a:r>
            <a:r>
              <a:rPr lang="ja-JP" altLang="en-US" dirty="0"/>
              <a:t>給与管理システムへ勤怠データ等の集計結果を連携</a:t>
            </a:r>
            <a:br>
              <a:rPr lang="ja-JP" altLang="en-US" dirty="0"/>
            </a:br>
            <a:r>
              <a:rPr lang="ja-JP" altLang="en-US" dirty="0"/>
              <a:t>個人単位か項目単位かのいずれかの形式で</a:t>
            </a:r>
            <a:r>
              <a:rPr lang="en-US" altLang="ja-JP" dirty="0"/>
              <a:t>CSV</a:t>
            </a:r>
            <a:r>
              <a:rPr lang="ja-JP" altLang="en-US" dirty="0"/>
              <a:t>ファイルを取込む運用となります</a:t>
            </a:r>
            <a:br>
              <a:rPr lang="ja-JP" altLang="en-US" dirty="0"/>
            </a:br>
            <a:r>
              <a:rPr lang="ja-JP" altLang="en-US" dirty="0"/>
              <a:t>連携用ファイルを取込レイアウトに合わせるため加工して頂く必要が</a:t>
            </a:r>
            <a:r>
              <a:rPr lang="ja-JP" altLang="en-US" dirty="0" smtClean="0"/>
              <a:t>あります</a:t>
            </a:r>
            <a:endParaRPr lang="ja-JP" altLang="en-US" dirty="0"/>
          </a:p>
        </p:txBody>
      </p:sp>
      <p:sp>
        <p:nvSpPr>
          <p:cNvPr id="7" name="フローチャート : 磁気ディスク 8"/>
          <p:cNvSpPr/>
          <p:nvPr/>
        </p:nvSpPr>
        <p:spPr>
          <a:xfrm>
            <a:off x="6516217" y="2786448"/>
            <a:ext cx="1368152" cy="654624"/>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給与管理</a:t>
            </a:r>
            <a:endParaRPr kumimoji="1" lang="ja-JP" altLang="en-US" sz="1000" b="1"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8" name="フローチャート : 磁気ディスク 10"/>
          <p:cNvSpPr/>
          <p:nvPr/>
        </p:nvSpPr>
        <p:spPr>
          <a:xfrm>
            <a:off x="743048" y="2989153"/>
            <a:ext cx="1428760" cy="1231935"/>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ctr"/>
          <a:lstStyle/>
          <a:p>
            <a:pPr algn="ctr">
              <a:spcBef>
                <a:spcPts val="400"/>
              </a:spcBef>
            </a:pP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勤怠管理</a:t>
            </a:r>
            <a:endParaRPr lang="ja-JP" altLang="en-US" sz="1100" b="1" dirty="0" smtClean="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9" name="フローチャート : 磁気ディスク 11"/>
          <p:cNvSpPr/>
          <p:nvPr/>
        </p:nvSpPr>
        <p:spPr>
          <a:xfrm>
            <a:off x="6516217" y="3875400"/>
            <a:ext cx="1368152" cy="654624"/>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kumimoji="1"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人事管理</a:t>
            </a:r>
            <a:endParaRPr kumimoji="1" lang="ja-JP" altLang="en-US" sz="1000" b="1"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0" name="テキスト ボックス 9"/>
          <p:cNvSpPr txBox="1"/>
          <p:nvPr/>
        </p:nvSpPr>
        <p:spPr>
          <a:xfrm>
            <a:off x="6444209" y="2284566"/>
            <a:ext cx="1261884" cy="466794"/>
          </a:xfrm>
          <a:prstGeom prst="rect">
            <a:avLst/>
          </a:prstGeom>
        </p:spPr>
        <p:txBody>
          <a:bodyPr wrap="none" rtlCol="0" anchor="ctr" anchorCtr="0">
            <a:noAutofit/>
          </a:bodyPr>
          <a:lstStyle/>
          <a:p>
            <a:pPr>
              <a:spcBef>
                <a:spcPts val="400"/>
              </a:spcBef>
            </a:pPr>
            <a:r>
              <a:rPr lang="ja-JP" altLang="en-US" sz="1050" b="1" dirty="0" smtClean="0">
                <a:solidFill>
                  <a:schemeClr val="tx1">
                    <a:lumMod val="75000"/>
                    <a:lumOff val="25000"/>
                  </a:schemeClr>
                </a:solidFill>
                <a:latin typeface="メイリオ" pitchFamily="50" charset="-128"/>
                <a:ea typeface="メイリオ" pitchFamily="50" charset="-128"/>
                <a:cs typeface="メイリオ" pitchFamily="50" charset="-128"/>
              </a:rPr>
              <a:t>勤務実績取込機能</a:t>
            </a:r>
            <a:endParaRPr lang="en-US" altLang="ja-JP" sz="105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050" b="1" dirty="0" smtClean="0">
                <a:solidFill>
                  <a:schemeClr val="tx1">
                    <a:lumMod val="75000"/>
                    <a:lumOff val="25000"/>
                  </a:schemeClr>
                </a:solidFill>
                <a:latin typeface="メイリオ" pitchFamily="50" charset="-128"/>
                <a:ea typeface="メイリオ" pitchFamily="50" charset="-128"/>
                <a:cs typeface="メイリオ" pitchFamily="50" charset="-128"/>
              </a:rPr>
              <a:t>エラーチェック</a:t>
            </a:r>
            <a:endParaRPr lang="en-US" altLang="ja-JP" sz="1050" b="1"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cxnSp>
        <p:nvCxnSpPr>
          <p:cNvPr id="11" name="直線矢印コネクタ 10"/>
          <p:cNvCxnSpPr/>
          <p:nvPr/>
        </p:nvCxnSpPr>
        <p:spPr>
          <a:xfrm rot="10800000">
            <a:off x="2411762" y="3139379"/>
            <a:ext cx="857256" cy="1588"/>
          </a:xfrm>
          <a:prstGeom prst="straightConnector1">
            <a:avLst/>
          </a:prstGeom>
          <a:ln>
            <a:solidFill>
              <a:schemeClr val="accent5"/>
            </a:solidFill>
            <a:headEnd type="arrow" w="med" len="med"/>
            <a:tailEnd type="none" w="med" len="med"/>
          </a:ln>
          <a:effectLst/>
        </p:spPr>
        <p:style>
          <a:lnRef idx="2">
            <a:schemeClr val="accent5"/>
          </a:lnRef>
          <a:fillRef idx="0">
            <a:schemeClr val="accent5"/>
          </a:fillRef>
          <a:effectRef idx="1">
            <a:schemeClr val="accent5"/>
          </a:effectRef>
          <a:fontRef idx="minor">
            <a:schemeClr val="tx1"/>
          </a:fontRef>
        </p:style>
      </p:cxnSp>
      <p:cxnSp>
        <p:nvCxnSpPr>
          <p:cNvPr id="12" name="直線矢印コネクタ 11"/>
          <p:cNvCxnSpPr/>
          <p:nvPr/>
        </p:nvCxnSpPr>
        <p:spPr>
          <a:xfrm rot="10800000">
            <a:off x="4320193" y="3139379"/>
            <a:ext cx="1980000" cy="1588"/>
          </a:xfrm>
          <a:prstGeom prst="straightConnector1">
            <a:avLst/>
          </a:prstGeom>
          <a:ln>
            <a:solidFill>
              <a:schemeClr val="accent5"/>
            </a:solidFill>
            <a:headEnd type="arrow" w="med" len="med"/>
            <a:tailEnd type="none" w="med" len="med"/>
          </a:ln>
          <a:effectLst/>
        </p:spPr>
        <p:style>
          <a:lnRef idx="2">
            <a:schemeClr val="accent5"/>
          </a:lnRef>
          <a:fillRef idx="0">
            <a:schemeClr val="accent5"/>
          </a:fillRef>
          <a:effectRef idx="1">
            <a:schemeClr val="accent5"/>
          </a:effectRef>
          <a:fontRef idx="minor">
            <a:schemeClr val="tx1"/>
          </a:fontRef>
        </p:style>
      </p:cxnSp>
      <p:sp>
        <p:nvSpPr>
          <p:cNvPr id="13" name="角丸四角形 12"/>
          <p:cNvSpPr/>
          <p:nvPr/>
        </p:nvSpPr>
        <p:spPr>
          <a:xfrm>
            <a:off x="2555777" y="2276872"/>
            <a:ext cx="3528392" cy="512152"/>
          </a:xfrm>
          <a:prstGeom prst="roundRect">
            <a:avLst/>
          </a:prstGeom>
          <a:ln/>
        </p:spPr>
        <p:style>
          <a:lnRef idx="2">
            <a:schemeClr val="accent5"/>
          </a:lnRef>
          <a:fillRef idx="1">
            <a:schemeClr val="lt1"/>
          </a:fillRef>
          <a:effectRef idx="0">
            <a:schemeClr val="accent5"/>
          </a:effectRef>
          <a:fontRef idx="minor">
            <a:schemeClr val="dk1"/>
          </a:fontRef>
        </p:style>
        <p:txBody>
          <a:bodyPr wrap="none" tIns="72000" rtlCol="0" anchor="ctr"/>
          <a:lstStyle/>
          <a:p>
            <a:pPr lvl="0" algn="ct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勤務実績（通常</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残業</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深夜</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休出）・労働日数など</a:t>
            </a:r>
            <a:endPar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lvl="0" algn="ct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最大</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999</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項目</a:t>
            </a:r>
            <a:endPar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14" name="正方形/長方形 13"/>
          <p:cNvSpPr/>
          <p:nvPr/>
        </p:nvSpPr>
        <p:spPr>
          <a:xfrm rot="16200000">
            <a:off x="-450557" y="3483006"/>
            <a:ext cx="1728192" cy="324036"/>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smtClean="0">
                <a:solidFill>
                  <a:schemeClr val="bg1"/>
                </a:solidFill>
                <a:latin typeface="メイリオ" pitchFamily="50" charset="-128"/>
                <a:ea typeface="メイリオ" pitchFamily="50" charset="-128"/>
                <a:cs typeface="メイリオ" pitchFamily="50" charset="-128"/>
              </a:rPr>
              <a:t>勤怠管理システム</a:t>
            </a:r>
            <a:endParaRPr lang="ja-JP" altLang="en-US" sz="1100" b="1" dirty="0">
              <a:solidFill>
                <a:schemeClr val="bg1"/>
              </a:solidFill>
              <a:latin typeface="メイリオ" pitchFamily="50" charset="-128"/>
              <a:ea typeface="メイリオ" pitchFamily="50" charset="-128"/>
              <a:cs typeface="メイリオ" pitchFamily="50" charset="-128"/>
            </a:endParaRPr>
          </a:p>
        </p:txBody>
      </p:sp>
      <p:sp>
        <p:nvSpPr>
          <p:cNvPr id="15" name="正方形/長方形 14"/>
          <p:cNvSpPr/>
          <p:nvPr/>
        </p:nvSpPr>
        <p:spPr>
          <a:xfrm rot="5400000">
            <a:off x="7398315" y="3483006"/>
            <a:ext cx="1728192" cy="324036"/>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b="1" dirty="0" err="1" smtClean="0">
                <a:solidFill>
                  <a:schemeClr val="bg1"/>
                </a:solidFill>
                <a:latin typeface="メイリオ" pitchFamily="50" charset="-128"/>
                <a:ea typeface="メイリオ" pitchFamily="50" charset="-128"/>
                <a:cs typeface="メイリオ" pitchFamily="50" charset="-128"/>
              </a:rPr>
              <a:t>SuperStream</a:t>
            </a:r>
            <a:endParaRPr lang="ja-JP" altLang="en-US" sz="1100" b="1" dirty="0">
              <a:solidFill>
                <a:schemeClr val="bg1"/>
              </a:solidFill>
              <a:latin typeface="メイリオ" pitchFamily="50" charset="-128"/>
              <a:ea typeface="メイリオ" pitchFamily="50" charset="-128"/>
              <a:cs typeface="メイリオ" pitchFamily="50" charset="-128"/>
            </a:endParaRPr>
          </a:p>
        </p:txBody>
      </p:sp>
      <p:sp>
        <p:nvSpPr>
          <p:cNvPr id="16" name="Freeform 418"/>
          <p:cNvSpPr>
            <a:spLocks noEditPoints="1"/>
          </p:cNvSpPr>
          <p:nvPr/>
        </p:nvSpPr>
        <p:spPr bwMode="auto">
          <a:xfrm>
            <a:off x="3477083" y="2924944"/>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17" name="テキスト ボックス 16"/>
          <p:cNvSpPr txBox="1"/>
          <p:nvPr/>
        </p:nvSpPr>
        <p:spPr>
          <a:xfrm>
            <a:off x="3419873" y="3297570"/>
            <a:ext cx="720080" cy="360040"/>
          </a:xfrm>
          <a:prstGeom prst="rect">
            <a:avLst/>
          </a:prstGeom>
        </p:spPr>
        <p:txBody>
          <a:bodyPr wrap="none" lIns="0" tIns="0" rIns="0" bIns="0" rtlCol="0" anchor="t" anchorCtr="0">
            <a:normAutofit/>
          </a:bodyPr>
          <a:lstStyle/>
          <a:p>
            <a:pPr marL="0" marR="0" indent="0" algn="ctr" defTabSz="914400" rtl="0" eaLnBrk="1" fontAlgn="auto" latinLnBrk="0" hangingPunct="1">
              <a:lnSpc>
                <a:spcPts val="2800"/>
              </a:lnSpc>
              <a:spcBef>
                <a:spcPct val="0"/>
              </a:spcBef>
              <a:spcAft>
                <a:spcPts val="0"/>
              </a:spcAft>
              <a:buClrTx/>
              <a:buSzTx/>
              <a:buFontTx/>
              <a:buNone/>
              <a:tabLst/>
            </a:pPr>
            <a:r>
              <a:rPr kumimoji="1" lang="en-US" altLang="ja-JP" sz="1200" b="1" i="0" u="none" strike="noStrike" kern="1200" cap="none" spc="0" normalizeH="0" baseline="0" noProof="0" dirty="0" smtClean="0">
                <a:ln>
                  <a:noFill/>
                </a:ln>
                <a:solidFill>
                  <a:schemeClr val="accent5"/>
                </a:solidFill>
                <a:effectLst/>
                <a:uLnTx/>
                <a:uFillTx/>
                <a:latin typeface="メイリオ" pitchFamily="50" charset="-128"/>
                <a:ea typeface="メイリオ" pitchFamily="50" charset="-128"/>
                <a:cs typeface="+mj-cs"/>
              </a:rPr>
              <a:t>CSV</a:t>
            </a:r>
            <a:endParaRPr kumimoji="1" lang="ja-JP" altLang="en-US" sz="1200" b="1" i="0" u="none" strike="noStrike" kern="1200" cap="none" spc="0" normalizeH="0" baseline="0" noProof="0" dirty="0" smtClean="0">
              <a:ln>
                <a:noFill/>
              </a:ln>
              <a:solidFill>
                <a:schemeClr val="accent5"/>
              </a:solidFill>
              <a:effectLst/>
              <a:uLnTx/>
              <a:uFillTx/>
              <a:latin typeface="メイリオ" pitchFamily="50" charset="-128"/>
              <a:ea typeface="メイリオ" pitchFamily="50" charset="-128"/>
              <a:cs typeface="+mj-cs"/>
            </a:endParaRPr>
          </a:p>
        </p:txBody>
      </p:sp>
      <p:sp>
        <p:nvSpPr>
          <p:cNvPr id="18" name="テキスト ボックス 17"/>
          <p:cNvSpPr txBox="1"/>
          <p:nvPr/>
        </p:nvSpPr>
        <p:spPr>
          <a:xfrm>
            <a:off x="6246619" y="4687252"/>
            <a:ext cx="2069798" cy="829980"/>
          </a:xfrm>
          <a:prstGeom prst="rect">
            <a:avLst/>
          </a:prstGeom>
        </p:spPr>
        <p:txBody>
          <a:bodyPr wrap="none" rtlCol="0" anchor="t" anchorCtr="0">
            <a:noAutofit/>
          </a:bodyPr>
          <a:lstStyle/>
          <a:p>
            <a:pPr>
              <a:spcBef>
                <a:spcPts val="400"/>
              </a:spcBef>
            </a:pPr>
            <a:r>
              <a:rPr lang="zh-TW" altLang="en-US" sz="1050" b="1" dirty="0" smtClean="0">
                <a:solidFill>
                  <a:schemeClr val="tx1">
                    <a:lumMod val="75000"/>
                    <a:lumOff val="25000"/>
                  </a:schemeClr>
                </a:solidFill>
                <a:latin typeface="メイリオ" pitchFamily="50" charset="-128"/>
                <a:ea typeface="メイリオ" pitchFamily="50" charset="-128"/>
                <a:cs typeface="メイリオ" pitchFamily="50" charset="-128"/>
              </a:rPr>
              <a:t>汎用社員検索</a:t>
            </a:r>
            <a:r>
              <a:rPr lang="ja-JP" altLang="en-US" sz="1050" b="1" dirty="0" smtClean="0">
                <a:solidFill>
                  <a:schemeClr val="tx1">
                    <a:lumMod val="75000"/>
                    <a:lumOff val="25000"/>
                  </a:schemeClr>
                </a:solidFill>
                <a:latin typeface="メイリオ" pitchFamily="50" charset="-128"/>
                <a:ea typeface="メイリオ" pitchFamily="50" charset="-128"/>
                <a:cs typeface="メイリオ" pitchFamily="50" charset="-128"/>
              </a:rPr>
              <a:t>機能（</a:t>
            </a:r>
            <a:r>
              <a:rPr lang="ja-JP" altLang="en-US" sz="1050" b="1" smtClean="0">
                <a:solidFill>
                  <a:schemeClr val="tx1">
                    <a:lumMod val="75000"/>
                    <a:lumOff val="25000"/>
                  </a:schemeClr>
                </a:solidFill>
                <a:latin typeface="メイリオ" pitchFamily="50" charset="-128"/>
                <a:ea typeface="メイリオ" pitchFamily="50" charset="-128"/>
                <a:cs typeface="メイリオ" pitchFamily="50" charset="-128"/>
              </a:rPr>
              <a:t>社員情報の連携）</a:t>
            </a:r>
            <a:endParaRPr lang="en-US" altLang="ja-JP" sz="105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050" b="1" dirty="0" smtClean="0">
                <a:solidFill>
                  <a:schemeClr val="tx1">
                    <a:lumMod val="75000"/>
                    <a:lumOff val="25000"/>
                  </a:schemeClr>
                </a:solidFill>
                <a:latin typeface="メイリオ" pitchFamily="50" charset="-128"/>
                <a:ea typeface="メイリオ" pitchFamily="50" charset="-128"/>
                <a:cs typeface="メイリオ" pitchFamily="50" charset="-128"/>
              </a:rPr>
              <a:t>データ入出力（組織等のコード連携）</a:t>
            </a:r>
            <a:endParaRPr lang="en-US" altLang="ja-JP" sz="1050" b="1"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cxnSp>
        <p:nvCxnSpPr>
          <p:cNvPr id="19" name="直線矢印コネクタ 18"/>
          <p:cNvCxnSpPr/>
          <p:nvPr/>
        </p:nvCxnSpPr>
        <p:spPr>
          <a:xfrm rot="10800000">
            <a:off x="2447977" y="4156422"/>
            <a:ext cx="1908000" cy="1588"/>
          </a:xfrm>
          <a:prstGeom prst="straightConnector1">
            <a:avLst/>
          </a:prstGeom>
          <a:ln>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直線矢印コネクタ 19"/>
          <p:cNvCxnSpPr/>
          <p:nvPr/>
        </p:nvCxnSpPr>
        <p:spPr>
          <a:xfrm rot="10800000">
            <a:off x="5442937" y="4156422"/>
            <a:ext cx="857256" cy="1588"/>
          </a:xfrm>
          <a:prstGeom prst="straightConnector1">
            <a:avLst/>
          </a:prstGeom>
          <a:ln>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角丸四角形 20"/>
          <p:cNvSpPr/>
          <p:nvPr/>
        </p:nvSpPr>
        <p:spPr>
          <a:xfrm>
            <a:off x="2555777" y="4591388"/>
            <a:ext cx="3528392" cy="349780"/>
          </a:xfrm>
          <a:prstGeom prst="roundRect">
            <a:avLst/>
          </a:prstGeom>
          <a:ln/>
        </p:spPr>
        <p:style>
          <a:lnRef idx="2">
            <a:schemeClr val="accent2"/>
          </a:lnRef>
          <a:fillRef idx="1">
            <a:schemeClr val="lt1"/>
          </a:fillRef>
          <a:effectRef idx="0">
            <a:schemeClr val="accent2"/>
          </a:effectRef>
          <a:fontRef idx="minor">
            <a:schemeClr val="dk1"/>
          </a:fontRef>
        </p:style>
        <p:txBody>
          <a:bodyPr wrap="none" tIns="72000" rtlCol="0" anchor="ctr"/>
          <a:lstStyle/>
          <a:p>
            <a:pPr lvl="0" algn="ct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社員マスタ（氏名</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職員コード</a:t>
            </a:r>
            <a:r>
              <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50" dirty="0" smtClean="0">
                <a:solidFill>
                  <a:schemeClr val="tx1">
                    <a:lumMod val="75000"/>
                    <a:lumOff val="25000"/>
                  </a:schemeClr>
                </a:solidFill>
                <a:latin typeface="メイリオ" pitchFamily="50" charset="-128"/>
                <a:ea typeface="メイリオ" pitchFamily="50" charset="-128"/>
                <a:cs typeface="メイリオ" pitchFamily="50" charset="-128"/>
              </a:rPr>
              <a:t>役職等）・組織マスタ</a:t>
            </a:r>
            <a:endParaRPr lang="en-US" altLang="ja-JP" sz="105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22" name="Freeform 418"/>
          <p:cNvSpPr>
            <a:spLocks noEditPoints="1"/>
          </p:cNvSpPr>
          <p:nvPr/>
        </p:nvSpPr>
        <p:spPr bwMode="auto">
          <a:xfrm>
            <a:off x="4629211" y="3940397"/>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23" name="テキスト ボックス 22"/>
          <p:cNvSpPr txBox="1"/>
          <p:nvPr/>
        </p:nvSpPr>
        <p:spPr>
          <a:xfrm>
            <a:off x="4572001" y="4241015"/>
            <a:ext cx="720080" cy="360040"/>
          </a:xfrm>
          <a:prstGeom prst="rect">
            <a:avLst/>
          </a:prstGeom>
        </p:spPr>
        <p:txBody>
          <a:bodyPr wrap="none" lIns="0" tIns="0" rIns="0" bIns="0" rtlCol="0" anchor="t" anchorCtr="0">
            <a:normAutofit/>
          </a:bodyPr>
          <a:lstStyle/>
          <a:p>
            <a:pPr marL="0" marR="0" indent="0" algn="ctr" defTabSz="914400" rtl="0" eaLnBrk="1" fontAlgn="auto" latinLnBrk="0" hangingPunct="1">
              <a:lnSpc>
                <a:spcPts val="2800"/>
              </a:lnSpc>
              <a:spcBef>
                <a:spcPct val="0"/>
              </a:spcBef>
              <a:spcAft>
                <a:spcPts val="0"/>
              </a:spcAft>
              <a:buClrTx/>
              <a:buSzTx/>
              <a:buFontTx/>
              <a:buNone/>
              <a:tabLst/>
            </a:pPr>
            <a:r>
              <a:rPr kumimoji="1" lang="en-US" altLang="ja-JP"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rPr>
              <a:t>Excel/CSV</a:t>
            </a:r>
            <a:endParaRPr kumimoji="1" lang="ja-JP" altLang="en-US"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endParaRPr>
          </a:p>
        </p:txBody>
      </p:sp>
      <p:sp>
        <p:nvSpPr>
          <p:cNvPr id="24" name="コンテンツ プレースホルダ 6"/>
          <p:cNvSpPr txBox="1">
            <a:spLocks/>
          </p:cNvSpPr>
          <p:nvPr/>
        </p:nvSpPr>
        <p:spPr>
          <a:xfrm>
            <a:off x="323985" y="5409046"/>
            <a:ext cx="8676000" cy="828266"/>
          </a:xfrm>
          <a:prstGeom prst="rect">
            <a:avLst/>
          </a:prstGeom>
        </p:spPr>
        <p:txBody>
          <a:bodyPr vert="horz" lIns="0" tIns="0" rIns="0" bIns="0" rtlCol="0">
            <a:noAutofit/>
          </a:bodyPr>
          <a:lstStyle/>
          <a:p>
            <a:pPr marL="216000" indent="-216000" fontAlgn="ctr">
              <a:spcBef>
                <a:spcPts val="300"/>
              </a:spcBef>
              <a:buClr>
                <a:srgbClr val="0065AE">
                  <a:lumMod val="20000"/>
                  <a:lumOff val="80000"/>
                </a:srgbClr>
              </a:buClr>
              <a:buSzPct val="75000"/>
              <a:defRPr/>
            </a:pP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人事管理（</a:t>
            </a:r>
            <a:r>
              <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rPr>
              <a:t>NXHR</a:t>
            </a: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）から勤怠管理システムへのマスタ連携</a:t>
            </a: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en-US" altLang="ja-JP" sz="1200" dirty="0" err="1" smtClean="0">
                <a:solidFill>
                  <a:schemeClr val="tx1">
                    <a:lumMod val="75000"/>
                    <a:lumOff val="25000"/>
                  </a:schemeClr>
                </a:solidFill>
                <a:latin typeface="メイリオ" pitchFamily="50" charset="-128"/>
                <a:ea typeface="メイリオ" pitchFamily="50" charset="-128"/>
                <a:cs typeface="メイリオ" pitchFamily="50" charset="-128"/>
              </a:rPr>
              <a:t>SuperStream</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人事管理システムから、社員マスタや組織マスタをファイル出力</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
            </a:r>
            <a:b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b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社員情報：人事管理システム（</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NXHR</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）の［汎用社員検索］機能で必要項目を出力頂きます（</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Excel or CSV</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
            </a:r>
            <a:b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b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組織マスタ等：</a:t>
            </a:r>
            <a:r>
              <a:rPr lang="ja-JP" altLang="en-US" sz="1200" dirty="0" smtClean="0">
                <a:solidFill>
                  <a:prstClr val="black">
                    <a:lumMod val="75000"/>
                    <a:lumOff val="25000"/>
                  </a:prstClr>
                </a:solidFill>
                <a:latin typeface="メイリオ" pitchFamily="50" charset="-128"/>
                <a:ea typeface="メイリオ" pitchFamily="50" charset="-128"/>
                <a:cs typeface="メイリオ" pitchFamily="50" charset="-128"/>
              </a:rPr>
              <a:t>人事管理システム（</a:t>
            </a:r>
            <a:r>
              <a:rPr lang="en-US" altLang="ja-JP" sz="1200" dirty="0" smtClean="0">
                <a:solidFill>
                  <a:prstClr val="black">
                    <a:lumMod val="75000"/>
                    <a:lumOff val="25000"/>
                  </a:prstClr>
                </a:solidFill>
                <a:latin typeface="メイリオ" pitchFamily="50" charset="-128"/>
                <a:ea typeface="メイリオ" pitchFamily="50" charset="-128"/>
                <a:cs typeface="メイリオ" pitchFamily="50" charset="-128"/>
              </a:rPr>
              <a:t>NXHR</a:t>
            </a:r>
            <a:r>
              <a:rPr lang="ja-JP" altLang="en-US" sz="1200" dirty="0" smtClean="0">
                <a:solidFill>
                  <a:prstClr val="black">
                    <a:lumMod val="75000"/>
                    <a:lumOff val="25000"/>
                  </a:prstClr>
                </a:solidFill>
                <a:latin typeface="メイリオ" pitchFamily="50" charset="-128"/>
                <a:ea typeface="メイリオ" pitchFamily="50" charset="-128"/>
                <a:cs typeface="メイリオ" pitchFamily="50" charset="-128"/>
              </a:rPr>
              <a:t>）の［データ入出力］機能で必要項目を出力頂きます（</a:t>
            </a:r>
            <a:r>
              <a:rPr lang="en-US" altLang="ja-JP" sz="1200" dirty="0" smtClean="0">
                <a:solidFill>
                  <a:prstClr val="black">
                    <a:lumMod val="75000"/>
                    <a:lumOff val="25000"/>
                  </a:prstClr>
                </a:solidFill>
                <a:latin typeface="メイリオ" pitchFamily="50" charset="-128"/>
                <a:ea typeface="メイリオ" pitchFamily="50" charset="-128"/>
                <a:cs typeface="メイリオ" pitchFamily="50" charset="-128"/>
              </a:rPr>
              <a:t>Excel or CSV</a:t>
            </a:r>
            <a:r>
              <a:rPr lang="ja-JP" altLang="en-US" sz="1200" dirty="0" smtClean="0">
                <a:solidFill>
                  <a:prstClr val="black">
                    <a:lumMod val="75000"/>
                    <a:lumOff val="25000"/>
                  </a:prstClr>
                </a:solidFill>
                <a:latin typeface="メイリオ" pitchFamily="50" charset="-128"/>
                <a:ea typeface="メイリオ" pitchFamily="50" charset="-128"/>
                <a:cs typeface="メイリオ" pitchFamily="50" charset="-128"/>
              </a:rPr>
              <a:t>）</a:t>
            </a:r>
            <a:endParaRPr lang="en-US" altLang="ja-JP" sz="140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901371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p:cNvPicPr>
            <a:picLocks noChangeAspect="1"/>
          </p:cNvPicPr>
          <p:nvPr/>
        </p:nvPicPr>
        <p:blipFill>
          <a:blip r:embed="rId2"/>
          <a:stretch>
            <a:fillRect/>
          </a:stretch>
        </p:blipFill>
        <p:spPr>
          <a:xfrm>
            <a:off x="4839144" y="1562204"/>
            <a:ext cx="3845101" cy="2275119"/>
          </a:xfrm>
          <a:prstGeom prst="rect">
            <a:avLst/>
          </a:prstGeom>
          <a:ln>
            <a:solidFill>
              <a:schemeClr val="bg1">
                <a:lumMod val="65000"/>
              </a:schemeClr>
            </a:solidFill>
          </a:ln>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24</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smtClean="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勤怠管理システムとのデータ連携に</a:t>
            </a:r>
            <a:r>
              <a:rPr lang="ja-JP" altLang="en-US" dirty="0" smtClean="0"/>
              <a:t>ついて</a:t>
            </a:r>
            <a:endParaRPr lang="ja-JP" altLang="en-US" dirty="0"/>
          </a:p>
        </p:txBody>
      </p:sp>
      <p:sp>
        <p:nvSpPr>
          <p:cNvPr id="5" name="テキスト プレースホルダー 4"/>
          <p:cNvSpPr>
            <a:spLocks noGrp="1"/>
          </p:cNvSpPr>
          <p:nvPr>
            <p:ph type="body" sz="quarter" idx="16"/>
          </p:nvPr>
        </p:nvSpPr>
        <p:spPr/>
        <p:txBody>
          <a:bodyPr/>
          <a:lstStyle/>
          <a:p>
            <a:r>
              <a:rPr lang="ja-JP" altLang="en-US" dirty="0"/>
              <a:t>給与管理（</a:t>
            </a:r>
            <a:r>
              <a:rPr lang="en-US" altLang="ja-JP" dirty="0"/>
              <a:t>NXPR</a:t>
            </a:r>
            <a:r>
              <a:rPr lang="ja-JP" altLang="en-US" dirty="0"/>
              <a:t>）への勤怠実績データ連携</a:t>
            </a:r>
          </a:p>
          <a:p>
            <a:endParaRPr kumimoji="1" lang="ja-JP" altLang="en-US" dirty="0"/>
          </a:p>
        </p:txBody>
      </p:sp>
      <p:sp>
        <p:nvSpPr>
          <p:cNvPr id="6" name="テキスト プレースホルダー 5"/>
          <p:cNvSpPr>
            <a:spLocks noGrp="1"/>
          </p:cNvSpPr>
          <p:nvPr>
            <p:ph type="body" sz="quarter" idx="17"/>
          </p:nvPr>
        </p:nvSpPr>
        <p:spPr/>
        <p:txBody>
          <a:bodyPr/>
          <a:lstStyle/>
          <a:p>
            <a:r>
              <a:rPr kumimoji="1" lang="ja-JP" altLang="en-US" dirty="0" smtClean="0"/>
              <a:t>　</a:t>
            </a:r>
            <a:endParaRPr kumimoji="1" lang="ja-JP" altLang="en-US" dirty="0"/>
          </a:p>
        </p:txBody>
      </p:sp>
      <p:sp>
        <p:nvSpPr>
          <p:cNvPr id="9" name="テキスト ボックス 8"/>
          <p:cNvSpPr txBox="1"/>
          <p:nvPr/>
        </p:nvSpPr>
        <p:spPr>
          <a:xfrm>
            <a:off x="326284" y="1947991"/>
            <a:ext cx="4857784" cy="3929281"/>
          </a:xfrm>
          <a:prstGeom prst="rect">
            <a:avLst/>
          </a:prstGeom>
        </p:spPr>
        <p:txBody>
          <a:bodyPr wrap="square" rtlCol="0" anchor="ctr" anchorCtr="0">
            <a:spAutoFit/>
          </a:bodyPr>
          <a:lstStyle/>
          <a:p>
            <a:pPr>
              <a:spcBef>
                <a:spcPts val="400"/>
              </a:spcBef>
            </a:pP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①　勤怠管理システム側で連携させる給与項目を設定</a:t>
            </a: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②　勤怠集計データの</a:t>
            </a:r>
            <a:r>
              <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rPr>
              <a:t>CSV</a:t>
            </a: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出力</a:t>
            </a: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　　</a:t>
            </a:r>
            <a:r>
              <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通常は連携ファイルの加工が必要になります</a:t>
            </a:r>
            <a:endPar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③　“勤怠データロジカルチェック”にて勤務実績取込</a:t>
            </a: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en-US" altLang="ja-JP" sz="1200" b="1" dirty="0" smtClean="0">
                <a:solidFill>
                  <a:schemeClr val="bg1">
                    <a:lumMod val="75000"/>
                  </a:schemeClr>
                </a:solidFill>
                <a:latin typeface="メイリオ" pitchFamily="50" charset="-128"/>
                <a:ea typeface="メイリオ" pitchFamily="50" charset="-128"/>
                <a:cs typeface="メイリオ" pitchFamily="50" charset="-128"/>
              </a:rPr>
              <a:t>-------------------------------------------------------</a:t>
            </a:r>
          </a:p>
          <a:p>
            <a:pPr>
              <a:spcBef>
                <a:spcPts val="400"/>
              </a:spcBef>
            </a:pPr>
            <a:r>
              <a:rPr lang="ja-JP" altLang="en-US" sz="1200" b="1" dirty="0" smtClean="0">
                <a:solidFill>
                  <a:schemeClr val="bg1">
                    <a:lumMod val="75000"/>
                  </a:schemeClr>
                </a:solidFill>
                <a:latin typeface="メイリオ" pitchFamily="50" charset="-128"/>
                <a:ea typeface="メイリオ" pitchFamily="50" charset="-128"/>
                <a:cs typeface="メイリオ" pitchFamily="50" charset="-128"/>
              </a:rPr>
              <a:t>④　“勤怠エラーリスト”にてエラー内容の確認</a:t>
            </a:r>
            <a:endParaRPr lang="en-US" altLang="ja-JP" sz="1200" b="1" dirty="0" smtClean="0">
              <a:solidFill>
                <a:schemeClr val="bg1">
                  <a:lumMod val="75000"/>
                </a:schemeClr>
              </a:solidFill>
              <a:latin typeface="メイリオ" pitchFamily="50" charset="-128"/>
              <a:ea typeface="メイリオ" pitchFamily="50" charset="-128"/>
              <a:cs typeface="メイリオ" pitchFamily="50" charset="-128"/>
            </a:endParaRPr>
          </a:p>
          <a:p>
            <a:pPr>
              <a:spcBef>
                <a:spcPts val="400"/>
              </a:spcBef>
            </a:pPr>
            <a:r>
              <a:rPr lang="ja-JP" altLang="en-US" sz="1200" b="1" dirty="0" smtClean="0">
                <a:solidFill>
                  <a:schemeClr val="bg1">
                    <a:lumMod val="75000"/>
                  </a:schemeClr>
                </a:solidFill>
                <a:latin typeface="メイリオ" pitchFamily="50" charset="-128"/>
                <a:ea typeface="メイリオ" pitchFamily="50" charset="-128"/>
                <a:cs typeface="メイリオ" pitchFamily="50" charset="-128"/>
              </a:rPr>
              <a:t>⑤　エラー修正画面もしくは勤怠側でデータ修正後再取込</a:t>
            </a:r>
            <a:endParaRPr lang="en-US" altLang="ja-JP" sz="1200" b="1" dirty="0" smtClean="0">
              <a:solidFill>
                <a:schemeClr val="bg1">
                  <a:lumMod val="75000"/>
                </a:schemeClr>
              </a:solidFill>
              <a:latin typeface="メイリオ" pitchFamily="50" charset="-128"/>
              <a:ea typeface="メイリオ" pitchFamily="50" charset="-128"/>
              <a:cs typeface="メイリオ" pitchFamily="50" charset="-128"/>
            </a:endParaRPr>
          </a:p>
          <a:p>
            <a:pPr>
              <a:spcBef>
                <a:spcPts val="400"/>
              </a:spcBef>
            </a:pPr>
            <a:r>
              <a:rPr lang="en-US" altLang="ja-JP" sz="1200" b="1" dirty="0" smtClean="0">
                <a:solidFill>
                  <a:schemeClr val="bg1">
                    <a:lumMod val="75000"/>
                  </a:schemeClr>
                </a:solidFill>
                <a:latin typeface="メイリオ" pitchFamily="50" charset="-128"/>
                <a:ea typeface="メイリオ" pitchFamily="50" charset="-128"/>
                <a:cs typeface="メイリオ" pitchFamily="50" charset="-128"/>
              </a:rPr>
              <a:t>-------------------------------------------------------</a:t>
            </a:r>
          </a:p>
          <a:p>
            <a:pPr>
              <a:spcBef>
                <a:spcPts val="400"/>
              </a:spcBef>
            </a:pP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⑥　“</a:t>
            </a: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勤怠実績照会”</a:t>
            </a:r>
            <a:r>
              <a:rPr lang="ja-JP" altLang="en-US" sz="1200" b="1" dirty="0" smtClean="0">
                <a:solidFill>
                  <a:schemeClr val="tx1">
                    <a:lumMod val="75000"/>
                    <a:lumOff val="25000"/>
                  </a:schemeClr>
                </a:solidFill>
                <a:latin typeface="メイリオ" pitchFamily="50" charset="-128"/>
                <a:ea typeface="メイリオ" pitchFamily="50" charset="-128"/>
                <a:cs typeface="メイリオ" pitchFamily="50" charset="-128"/>
              </a:rPr>
              <a:t>にて取込完了データの確認</a:t>
            </a: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endParaRPr lang="en-US" altLang="ja-JP" sz="1200" b="1"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テスト取込データ削除方法</a:t>
            </a:r>
            <a:endPar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　・“勤怠実績入力”画面で年月</a:t>
            </a:r>
            <a:r>
              <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社員</a:t>
            </a:r>
            <a:r>
              <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rPr>
              <a:t>CD</a:t>
            </a: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で検索</a:t>
            </a:r>
            <a:endPar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a:spcBef>
                <a:spcPts val="400"/>
              </a:spcBef>
            </a:pPr>
            <a:r>
              <a:rPr lang="ja-JP" altLang="en-US" sz="1000" dirty="0" smtClean="0">
                <a:solidFill>
                  <a:schemeClr val="tx1">
                    <a:lumMod val="75000"/>
                    <a:lumOff val="25000"/>
                  </a:schemeClr>
                </a:solidFill>
                <a:latin typeface="メイリオ" pitchFamily="50" charset="-128"/>
                <a:ea typeface="メイリオ" pitchFamily="50" charset="-128"/>
                <a:cs typeface="メイリオ" pitchFamily="50" charset="-128"/>
              </a:rPr>
              <a:t>　・社員と年月を選択し、削除実行</a:t>
            </a:r>
            <a:endParaRPr lang="en-US" altLang="ja-JP" sz="100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10" name="角丸四角形 9"/>
          <p:cNvSpPr/>
          <p:nvPr/>
        </p:nvSpPr>
        <p:spPr>
          <a:xfrm>
            <a:off x="4864124" y="2101298"/>
            <a:ext cx="1800200" cy="252000"/>
          </a:xfrm>
          <a:prstGeom prst="roundRect">
            <a:avLst/>
          </a:prstGeom>
          <a:noFill/>
          <a:ln>
            <a:solidFill>
              <a:srgbClr val="FF9900"/>
            </a:solidFill>
            <a:prstDash val="sysDot"/>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11" name="正方形/長方形 10"/>
          <p:cNvSpPr/>
          <p:nvPr/>
        </p:nvSpPr>
        <p:spPr>
          <a:xfrm>
            <a:off x="365232" y="1887192"/>
            <a:ext cx="1728192" cy="252028"/>
          </a:xfrm>
          <a:prstGeom prst="rect">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smtClean="0">
                <a:solidFill>
                  <a:schemeClr val="bg1"/>
                </a:solidFill>
                <a:latin typeface="メイリオ" pitchFamily="50" charset="-128"/>
                <a:ea typeface="メイリオ" pitchFamily="50" charset="-128"/>
                <a:cs typeface="メイリオ" pitchFamily="50" charset="-128"/>
              </a:rPr>
              <a:t>勤怠管理システム</a:t>
            </a:r>
            <a:endParaRPr lang="ja-JP" altLang="en-US" sz="1100" b="1" dirty="0">
              <a:solidFill>
                <a:schemeClr val="bg1"/>
              </a:solidFill>
              <a:latin typeface="メイリオ" pitchFamily="50" charset="-128"/>
              <a:ea typeface="メイリオ" pitchFamily="50" charset="-128"/>
              <a:cs typeface="メイリオ" pitchFamily="50" charset="-128"/>
            </a:endParaRPr>
          </a:p>
        </p:txBody>
      </p:sp>
      <p:sp>
        <p:nvSpPr>
          <p:cNvPr id="12" name="正方形/長方形 11"/>
          <p:cNvSpPr/>
          <p:nvPr/>
        </p:nvSpPr>
        <p:spPr>
          <a:xfrm>
            <a:off x="365232" y="3253208"/>
            <a:ext cx="1728192" cy="252028"/>
          </a:xfrm>
          <a:prstGeom prst="rect">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b="1" dirty="0" err="1" smtClean="0">
                <a:solidFill>
                  <a:schemeClr val="bg1"/>
                </a:solidFill>
                <a:latin typeface="メイリオ" pitchFamily="50" charset="-128"/>
                <a:ea typeface="メイリオ" pitchFamily="50" charset="-128"/>
                <a:cs typeface="メイリオ" pitchFamily="50" charset="-128"/>
              </a:rPr>
              <a:t>SuperStream</a:t>
            </a:r>
            <a:endParaRPr lang="ja-JP" altLang="en-US" sz="1100" b="1" dirty="0">
              <a:solidFill>
                <a:schemeClr val="bg1"/>
              </a:solidFill>
              <a:latin typeface="メイリオ" pitchFamily="50" charset="-128"/>
              <a:ea typeface="メイリオ" pitchFamily="50" charset="-128"/>
              <a:cs typeface="メイリオ" pitchFamily="50" charset="-128"/>
            </a:endParaRPr>
          </a:p>
        </p:txBody>
      </p:sp>
      <p:sp>
        <p:nvSpPr>
          <p:cNvPr id="13" name="フローチャート : 磁気ディスク 16"/>
          <p:cNvSpPr/>
          <p:nvPr/>
        </p:nvSpPr>
        <p:spPr>
          <a:xfrm>
            <a:off x="3567924" y="5873623"/>
            <a:ext cx="1008112" cy="576064"/>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給与管理</a:t>
            </a:r>
            <a:endParaRPr kumimoji="1" lang="ja-JP" altLang="en-US" sz="1000" b="1"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4" name="フローチャート : 磁気ディスク 17"/>
          <p:cNvSpPr/>
          <p:nvPr/>
        </p:nvSpPr>
        <p:spPr>
          <a:xfrm>
            <a:off x="327620" y="5873624"/>
            <a:ext cx="1052770" cy="576064"/>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ctr"/>
          <a:lstStyle/>
          <a:p>
            <a:pPr algn="ctr">
              <a:spcBef>
                <a:spcPts val="400"/>
              </a:spcBef>
            </a:pP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勤怠管理</a:t>
            </a:r>
            <a:endParaRPr lang="ja-JP" altLang="en-US" sz="1100" b="1" dirty="0" smtClean="0">
              <a:solidFill>
                <a:schemeClr val="tx1">
                  <a:lumMod val="75000"/>
                  <a:lumOff val="25000"/>
                </a:schemeClr>
              </a:solidFill>
              <a:latin typeface="メイリオ" pitchFamily="50" charset="-128"/>
              <a:ea typeface="メイリオ" pitchFamily="50" charset="-128"/>
              <a:cs typeface="Tahoma" pitchFamily="34" charset="0"/>
            </a:endParaRPr>
          </a:p>
        </p:txBody>
      </p:sp>
      <p:cxnSp>
        <p:nvCxnSpPr>
          <p:cNvPr id="15" name="直線矢印コネクタ 14"/>
          <p:cNvCxnSpPr/>
          <p:nvPr/>
        </p:nvCxnSpPr>
        <p:spPr>
          <a:xfrm rot="10800000">
            <a:off x="1551756" y="6304160"/>
            <a:ext cx="504000" cy="1588"/>
          </a:xfrm>
          <a:prstGeom prst="straightConnector1">
            <a:avLst/>
          </a:prstGeom>
          <a:ln>
            <a:solidFill>
              <a:schemeClr val="accent5"/>
            </a:solidFill>
            <a:headEnd type="arrow" w="med" len="med"/>
            <a:tailEnd type="none" w="med" len="med"/>
          </a:ln>
          <a:effectLst/>
        </p:spPr>
        <p:style>
          <a:lnRef idx="2">
            <a:schemeClr val="accent5"/>
          </a:lnRef>
          <a:fillRef idx="0">
            <a:schemeClr val="accent5"/>
          </a:fillRef>
          <a:effectRef idx="1">
            <a:schemeClr val="accent5"/>
          </a:effectRef>
          <a:fontRef idx="minor">
            <a:schemeClr val="tx1"/>
          </a:fontRef>
        </p:style>
      </p:cxnSp>
      <p:sp>
        <p:nvSpPr>
          <p:cNvPr id="16" name="Freeform 418"/>
          <p:cNvSpPr>
            <a:spLocks noEditPoints="1"/>
          </p:cNvSpPr>
          <p:nvPr/>
        </p:nvSpPr>
        <p:spPr bwMode="auto">
          <a:xfrm>
            <a:off x="2184974" y="5933559"/>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cxnSp>
        <p:nvCxnSpPr>
          <p:cNvPr id="17" name="直線矢印コネクタ 16"/>
          <p:cNvCxnSpPr/>
          <p:nvPr/>
        </p:nvCxnSpPr>
        <p:spPr>
          <a:xfrm rot="10800000">
            <a:off x="2919852" y="6304160"/>
            <a:ext cx="504000" cy="1588"/>
          </a:xfrm>
          <a:prstGeom prst="straightConnector1">
            <a:avLst/>
          </a:prstGeom>
          <a:ln>
            <a:solidFill>
              <a:schemeClr val="accent5"/>
            </a:solidFill>
            <a:headEnd type="arrow" w="med" len="med"/>
            <a:tailEnd type="none" w="med" len="med"/>
          </a:ln>
          <a:effectLst/>
        </p:spPr>
        <p:style>
          <a:lnRef idx="2">
            <a:schemeClr val="accent5"/>
          </a:lnRef>
          <a:fillRef idx="0">
            <a:schemeClr val="accent5"/>
          </a:fillRef>
          <a:effectRef idx="1">
            <a:schemeClr val="accent5"/>
          </a:effectRef>
          <a:fontRef idx="minor">
            <a:schemeClr val="tx1"/>
          </a:fontRef>
        </p:style>
      </p:cxnSp>
      <p:pic>
        <p:nvPicPr>
          <p:cNvPr id="23" name="図 22"/>
          <p:cNvPicPr>
            <a:picLocks noChangeAspect="1"/>
          </p:cNvPicPr>
          <p:nvPr/>
        </p:nvPicPr>
        <p:blipFill>
          <a:blip r:embed="rId3"/>
          <a:stretch>
            <a:fillRect/>
          </a:stretch>
        </p:blipFill>
        <p:spPr>
          <a:xfrm>
            <a:off x="4833766" y="4063090"/>
            <a:ext cx="3848852" cy="2266513"/>
          </a:xfrm>
          <a:prstGeom prst="rect">
            <a:avLst/>
          </a:prstGeom>
        </p:spPr>
      </p:pic>
      <p:sp>
        <p:nvSpPr>
          <p:cNvPr id="38" name="Freeform 418"/>
          <p:cNvSpPr>
            <a:spLocks noEditPoints="1"/>
          </p:cNvSpPr>
          <p:nvPr/>
        </p:nvSpPr>
        <p:spPr bwMode="auto">
          <a:xfrm>
            <a:off x="7625300" y="6131581"/>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39" name="テキスト ボックス 38"/>
          <p:cNvSpPr txBox="1"/>
          <p:nvPr/>
        </p:nvSpPr>
        <p:spPr>
          <a:xfrm>
            <a:off x="7568090" y="6432199"/>
            <a:ext cx="720080" cy="360040"/>
          </a:xfrm>
          <a:prstGeom prst="rect">
            <a:avLst/>
          </a:prstGeom>
        </p:spPr>
        <p:txBody>
          <a:bodyPr wrap="none" lIns="0" tIns="0" rIns="0" bIns="0" rtlCol="0" anchor="t" anchorCtr="0">
            <a:normAutofit/>
          </a:bodyPr>
          <a:lstStyle/>
          <a:p>
            <a:pPr marL="0" marR="0" indent="0" algn="ctr" defTabSz="914400" rtl="0" eaLnBrk="1" fontAlgn="auto" latinLnBrk="0" hangingPunct="1">
              <a:lnSpc>
                <a:spcPts val="2800"/>
              </a:lnSpc>
              <a:spcBef>
                <a:spcPct val="0"/>
              </a:spcBef>
              <a:spcAft>
                <a:spcPts val="0"/>
              </a:spcAft>
              <a:buClrTx/>
              <a:buSzTx/>
              <a:buFontTx/>
              <a:buNone/>
              <a:tabLst/>
            </a:pPr>
            <a:r>
              <a:rPr kumimoji="1" lang="en-US" altLang="ja-JP"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rPr>
              <a:t>Excel/PDF</a:t>
            </a:r>
            <a:endParaRPr kumimoji="1" lang="ja-JP" altLang="en-US"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endParaRPr>
          </a:p>
        </p:txBody>
      </p:sp>
    </p:spTree>
    <p:extLst>
      <p:ext uri="{BB962C8B-B14F-4D97-AF65-F5344CB8AC3E}">
        <p14:creationId xmlns:p14="http://schemas.microsoft.com/office/powerpoint/2010/main" val="971219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25</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smtClean="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勤怠管理システムとのデータ連携に</a:t>
            </a:r>
            <a:r>
              <a:rPr lang="ja-JP" altLang="en-US" dirty="0" smtClean="0"/>
              <a:t>ついて</a:t>
            </a:r>
            <a:endParaRPr lang="ja-JP" altLang="en-US" dirty="0"/>
          </a:p>
        </p:txBody>
      </p:sp>
      <p:sp>
        <p:nvSpPr>
          <p:cNvPr id="5" name="テキスト プレースホルダー 4"/>
          <p:cNvSpPr>
            <a:spLocks noGrp="1"/>
          </p:cNvSpPr>
          <p:nvPr>
            <p:ph type="body" sz="quarter" idx="16"/>
          </p:nvPr>
        </p:nvSpPr>
        <p:spPr>
          <a:xfrm>
            <a:off x="143508" y="953450"/>
            <a:ext cx="7092788" cy="315310"/>
          </a:xfrm>
        </p:spPr>
        <p:txBody>
          <a:bodyPr/>
          <a:lstStyle/>
          <a:p>
            <a:r>
              <a:rPr lang="ja-JP" altLang="en-US" dirty="0"/>
              <a:t>人事管理（</a:t>
            </a:r>
            <a:r>
              <a:rPr lang="en-US" altLang="ja-JP" dirty="0"/>
              <a:t>NXHR</a:t>
            </a:r>
            <a:r>
              <a:rPr lang="ja-JP" altLang="en-US" dirty="0"/>
              <a:t>）からの</a:t>
            </a:r>
            <a:r>
              <a:rPr lang="ja-JP" altLang="en-US" dirty="0" smtClean="0"/>
              <a:t>マスタ連携</a:t>
            </a:r>
            <a:r>
              <a:rPr lang="ja-JP" altLang="en-US" dirty="0"/>
              <a:t> </a:t>
            </a:r>
            <a:r>
              <a:rPr lang="en-US" altLang="ja-JP" dirty="0" err="1"/>
              <a:t>-</a:t>
            </a:r>
            <a:r>
              <a:rPr lang="ja-JP" altLang="en-US" dirty="0" smtClean="0"/>
              <a:t>社員情報</a:t>
            </a:r>
            <a:r>
              <a:rPr lang="en-US" altLang="ja-JP" dirty="0" err="1"/>
              <a:t>-</a:t>
            </a:r>
            <a:endParaRPr lang="ja-JP" altLang="en-US" dirty="0"/>
          </a:p>
        </p:txBody>
      </p:sp>
      <p:sp>
        <p:nvSpPr>
          <p:cNvPr id="6" name="テキスト プレースホルダー 5"/>
          <p:cNvSpPr>
            <a:spLocks noGrp="1"/>
          </p:cNvSpPr>
          <p:nvPr>
            <p:ph type="body" sz="quarter" idx="17"/>
          </p:nvPr>
        </p:nvSpPr>
        <p:spPr/>
        <p:txBody>
          <a:bodyPr/>
          <a:lstStyle/>
          <a:p>
            <a:r>
              <a:rPr lang="ja-JP" altLang="en-US" b="1" dirty="0" smtClean="0"/>
              <a:t>①汎用</a:t>
            </a:r>
            <a:r>
              <a:rPr lang="ja-JP" altLang="en-US" b="1" dirty="0"/>
              <a:t>社員検索機能を</a:t>
            </a:r>
            <a:r>
              <a:rPr lang="ja-JP" altLang="en-US" b="1" dirty="0" smtClean="0"/>
              <a:t>利用</a:t>
            </a:r>
            <a:endParaRPr lang="ja-JP" altLang="en-US" b="1" dirty="0"/>
          </a:p>
        </p:txBody>
      </p:sp>
      <p:sp>
        <p:nvSpPr>
          <p:cNvPr id="7" name="コンテンツ プレースホルダ 6"/>
          <p:cNvSpPr txBox="1">
            <a:spLocks/>
          </p:cNvSpPr>
          <p:nvPr/>
        </p:nvSpPr>
        <p:spPr>
          <a:xfrm>
            <a:off x="1044064" y="1605207"/>
            <a:ext cx="5796188" cy="1116298"/>
          </a:xfrm>
          <a:prstGeom prst="rect">
            <a:avLst/>
          </a:prstGeom>
        </p:spPr>
        <p:txBody>
          <a:bodyPr vert="horz" lIns="0" tIns="0" rIns="0" bIns="0" rtlCol="0">
            <a:noAutofit/>
          </a:bodyPr>
          <a:lstStyle/>
          <a:p>
            <a:pPr marL="216000" indent="-216000" fontAlgn="ctr">
              <a:spcBef>
                <a:spcPts val="300"/>
              </a:spcBef>
              <a:buClr>
                <a:srgbClr val="0065AE">
                  <a:lumMod val="20000"/>
                  <a:lumOff val="80000"/>
                </a:srgbClr>
              </a:buClr>
              <a:buSzPct val="75000"/>
              <a:defRPr/>
            </a:pPr>
            <a:r>
              <a:rPr lang="ja-JP" altLang="en-US" sz="1400" b="1" dirty="0" smtClean="0">
                <a:solidFill>
                  <a:schemeClr val="tx2"/>
                </a:solidFill>
                <a:latin typeface="メイリオ" pitchFamily="50" charset="-128"/>
                <a:ea typeface="メイリオ" pitchFamily="50" charset="-128"/>
                <a:cs typeface="メイリオ" pitchFamily="50" charset="-128"/>
              </a:rPr>
              <a:t>人事システムで保持している全ての人事管理項目の検索が可能</a:t>
            </a:r>
            <a:endParaRPr lang="en-US" altLang="ja-JP" sz="1400" b="1" dirty="0" smtClean="0">
              <a:solidFill>
                <a:schemeClr val="tx2"/>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グループ全体にまたがった個人情報の検索と抽出を行えます</a:t>
            </a:r>
            <a:endPar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検索は任意の基準日時点での情報を抽出し、</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Excel</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に出力します</a:t>
            </a: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異動履歴検索や集計検索も用意し、幅広く情報の抽出が可能です</a:t>
            </a:r>
            <a:endPar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8" name="右矢印 7"/>
          <p:cNvSpPr/>
          <p:nvPr/>
        </p:nvSpPr>
        <p:spPr>
          <a:xfrm>
            <a:off x="5012515" y="3513593"/>
            <a:ext cx="504056" cy="504056"/>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9" name="右矢印 8"/>
          <p:cNvSpPr/>
          <p:nvPr/>
        </p:nvSpPr>
        <p:spPr>
          <a:xfrm rot="5400000">
            <a:off x="6732240" y="4797151"/>
            <a:ext cx="504056" cy="504056"/>
          </a:xfrm>
          <a:prstGeom prst="rightArrow">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kumimoji="1" lang="ja-JP" altLang="en-US"/>
          </a:p>
        </p:txBody>
      </p:sp>
      <p:sp>
        <p:nvSpPr>
          <p:cNvPr id="10" name="Freeform 418"/>
          <p:cNvSpPr>
            <a:spLocks noEditPoints="1"/>
          </p:cNvSpPr>
          <p:nvPr/>
        </p:nvSpPr>
        <p:spPr bwMode="auto">
          <a:xfrm>
            <a:off x="6677166" y="5373215"/>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11" name="テキスト ボックス 10"/>
          <p:cNvSpPr txBox="1"/>
          <p:nvPr/>
        </p:nvSpPr>
        <p:spPr>
          <a:xfrm>
            <a:off x="6619956" y="5673833"/>
            <a:ext cx="720080" cy="360040"/>
          </a:xfrm>
          <a:prstGeom prst="rect">
            <a:avLst/>
          </a:prstGeom>
        </p:spPr>
        <p:txBody>
          <a:bodyPr wrap="none" lIns="0" tIns="0" rIns="0" bIns="0" rtlCol="0" anchor="t" anchorCtr="0">
            <a:normAutofit/>
          </a:bodyPr>
          <a:lstStyle/>
          <a:p>
            <a:pPr marL="0" marR="0" indent="0" algn="ctr" defTabSz="914400" rtl="0" eaLnBrk="1" fontAlgn="auto" latinLnBrk="0" hangingPunct="1">
              <a:lnSpc>
                <a:spcPts val="2800"/>
              </a:lnSpc>
              <a:spcBef>
                <a:spcPct val="0"/>
              </a:spcBef>
              <a:spcAft>
                <a:spcPts val="0"/>
              </a:spcAft>
              <a:buClrTx/>
              <a:buSzTx/>
              <a:buFontTx/>
              <a:buNone/>
              <a:tabLst/>
            </a:pPr>
            <a:r>
              <a:rPr kumimoji="1" lang="en-US" altLang="ja-JP"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rPr>
              <a:t>Excel/CSV/PDF</a:t>
            </a:r>
            <a:endParaRPr kumimoji="1" lang="ja-JP" altLang="en-US"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endParaRPr>
          </a:p>
        </p:txBody>
      </p:sp>
      <p:sp>
        <p:nvSpPr>
          <p:cNvPr id="12" name="フローチャート : 磁気ディスク 32"/>
          <p:cNvSpPr/>
          <p:nvPr/>
        </p:nvSpPr>
        <p:spPr>
          <a:xfrm>
            <a:off x="3635840" y="5877272"/>
            <a:ext cx="1008112" cy="576064"/>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給与管理</a:t>
            </a:r>
            <a:endParaRPr kumimoji="1" lang="ja-JP" altLang="en-US" sz="1000" b="1"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3" name="フローチャート : 磁気ディスク 33"/>
          <p:cNvSpPr/>
          <p:nvPr/>
        </p:nvSpPr>
        <p:spPr>
          <a:xfrm>
            <a:off x="395536" y="5877273"/>
            <a:ext cx="1052770" cy="576064"/>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ctr"/>
          <a:lstStyle/>
          <a:p>
            <a:pPr algn="ctr">
              <a:spcBef>
                <a:spcPts val="400"/>
              </a:spcBef>
            </a:pPr>
            <a:r>
              <a:rPr lang="ja-JP" altLang="en-US" sz="1000" b="1" dirty="0" smtClean="0">
                <a:solidFill>
                  <a:schemeClr val="tx1">
                    <a:lumMod val="75000"/>
                    <a:lumOff val="25000"/>
                  </a:schemeClr>
                </a:solidFill>
                <a:latin typeface="メイリオ" pitchFamily="50" charset="-128"/>
                <a:ea typeface="メイリオ" pitchFamily="50" charset="-128"/>
                <a:cs typeface="Tahoma" pitchFamily="34" charset="0"/>
              </a:rPr>
              <a:t>勤怠管理</a:t>
            </a:r>
            <a:endParaRPr lang="ja-JP" altLang="en-US" sz="1100" b="1" dirty="0" smtClean="0">
              <a:solidFill>
                <a:schemeClr val="tx1">
                  <a:lumMod val="75000"/>
                  <a:lumOff val="25000"/>
                </a:schemeClr>
              </a:solidFill>
              <a:latin typeface="メイリオ" pitchFamily="50" charset="-128"/>
              <a:ea typeface="メイリオ" pitchFamily="50" charset="-128"/>
              <a:cs typeface="Tahoma" pitchFamily="34" charset="0"/>
            </a:endParaRPr>
          </a:p>
        </p:txBody>
      </p:sp>
      <p:cxnSp>
        <p:nvCxnSpPr>
          <p:cNvPr id="14" name="直線矢印コネクタ 13"/>
          <p:cNvCxnSpPr/>
          <p:nvPr/>
        </p:nvCxnSpPr>
        <p:spPr>
          <a:xfrm rot="10800000">
            <a:off x="2970835" y="6286525"/>
            <a:ext cx="504000" cy="1588"/>
          </a:xfrm>
          <a:prstGeom prst="straightConnector1">
            <a:avLst/>
          </a:prstGeom>
          <a:ln>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Freeform 418"/>
          <p:cNvSpPr>
            <a:spLocks noEditPoints="1"/>
          </p:cNvSpPr>
          <p:nvPr/>
        </p:nvSpPr>
        <p:spPr bwMode="auto">
          <a:xfrm>
            <a:off x="2180882" y="5949280"/>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cxnSp>
        <p:nvCxnSpPr>
          <p:cNvPr id="16" name="直線矢印コネクタ 15"/>
          <p:cNvCxnSpPr/>
          <p:nvPr/>
        </p:nvCxnSpPr>
        <p:spPr>
          <a:xfrm rot="10800000">
            <a:off x="1547608" y="6286525"/>
            <a:ext cx="504000" cy="1588"/>
          </a:xfrm>
          <a:prstGeom prst="straightConnector1">
            <a:avLst/>
          </a:prstGeom>
          <a:ln>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pic>
        <p:nvPicPr>
          <p:cNvPr id="20" name="図 19"/>
          <p:cNvPicPr>
            <a:picLocks noChangeAspect="1"/>
          </p:cNvPicPr>
          <p:nvPr/>
        </p:nvPicPr>
        <p:blipFill>
          <a:blip r:embed="rId2"/>
          <a:stretch>
            <a:fillRect/>
          </a:stretch>
        </p:blipFill>
        <p:spPr>
          <a:xfrm>
            <a:off x="204197" y="2628667"/>
            <a:ext cx="4631606" cy="2544839"/>
          </a:xfrm>
          <a:prstGeom prst="rect">
            <a:avLst/>
          </a:prstGeom>
          <a:ln>
            <a:solidFill>
              <a:schemeClr val="bg1">
                <a:lumMod val="65000"/>
              </a:schemeClr>
            </a:solidFill>
          </a:ln>
        </p:spPr>
      </p:pic>
      <p:pic>
        <p:nvPicPr>
          <p:cNvPr id="21" name="図 20"/>
          <p:cNvPicPr>
            <a:picLocks noChangeAspect="1"/>
          </p:cNvPicPr>
          <p:nvPr/>
        </p:nvPicPr>
        <p:blipFill>
          <a:blip r:embed="rId3"/>
          <a:stretch>
            <a:fillRect/>
          </a:stretch>
        </p:blipFill>
        <p:spPr>
          <a:xfrm>
            <a:off x="5693283" y="2646165"/>
            <a:ext cx="2963724" cy="1991343"/>
          </a:xfrm>
          <a:prstGeom prst="rect">
            <a:avLst/>
          </a:prstGeom>
          <a:ln>
            <a:solidFill>
              <a:schemeClr val="bg1">
                <a:lumMod val="65000"/>
              </a:schemeClr>
            </a:solidFill>
          </a:ln>
        </p:spPr>
      </p:pic>
    </p:spTree>
    <p:extLst>
      <p:ext uri="{BB962C8B-B14F-4D97-AF65-F5344CB8AC3E}">
        <p14:creationId xmlns:p14="http://schemas.microsoft.com/office/powerpoint/2010/main" val="3942316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p:cNvPicPr>
            <a:picLocks noChangeAspect="1"/>
          </p:cNvPicPr>
          <p:nvPr/>
        </p:nvPicPr>
        <p:blipFill>
          <a:blip r:embed="rId2"/>
          <a:stretch>
            <a:fillRect/>
          </a:stretch>
        </p:blipFill>
        <p:spPr>
          <a:xfrm>
            <a:off x="387012" y="2813968"/>
            <a:ext cx="5697834" cy="3096941"/>
          </a:xfrm>
          <a:prstGeom prst="rect">
            <a:avLst/>
          </a:prstGeom>
          <a:ln w="12700">
            <a:solidFill>
              <a:schemeClr val="bg1">
                <a:lumMod val="65000"/>
              </a:schemeClr>
            </a:solidFill>
          </a:ln>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26</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smtClean="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勤怠管理システムとのデータ連携について</a:t>
            </a:r>
          </a:p>
          <a:p>
            <a:endParaRPr kumimoji="1" lang="ja-JP" altLang="en-US" dirty="0"/>
          </a:p>
        </p:txBody>
      </p:sp>
      <p:sp>
        <p:nvSpPr>
          <p:cNvPr id="5" name="テキスト プレースホルダー 4"/>
          <p:cNvSpPr>
            <a:spLocks noGrp="1"/>
          </p:cNvSpPr>
          <p:nvPr>
            <p:ph type="body" sz="quarter" idx="16"/>
          </p:nvPr>
        </p:nvSpPr>
        <p:spPr>
          <a:xfrm>
            <a:off x="143508" y="953450"/>
            <a:ext cx="6444716" cy="315310"/>
          </a:xfrm>
        </p:spPr>
        <p:txBody>
          <a:bodyPr/>
          <a:lstStyle/>
          <a:p>
            <a:r>
              <a:rPr lang="ja-JP" altLang="en-US" dirty="0"/>
              <a:t>人事管理（</a:t>
            </a:r>
            <a:r>
              <a:rPr lang="en-US" altLang="ja-JP" dirty="0"/>
              <a:t>NXHR</a:t>
            </a:r>
            <a:r>
              <a:rPr lang="ja-JP" altLang="en-US" dirty="0"/>
              <a:t>）からのマスタ</a:t>
            </a:r>
            <a:r>
              <a:rPr lang="ja-JP" altLang="en-US" dirty="0" smtClean="0"/>
              <a:t>連携 </a:t>
            </a:r>
            <a:r>
              <a:rPr lang="en-US" altLang="ja-JP" dirty="0" smtClean="0"/>
              <a:t>-</a:t>
            </a:r>
            <a:r>
              <a:rPr lang="ja-JP" altLang="en-US" dirty="0" smtClean="0"/>
              <a:t>組織コード等</a:t>
            </a:r>
            <a:r>
              <a:rPr lang="en-US" altLang="ja-JP" dirty="0" err="1"/>
              <a:t>-</a:t>
            </a:r>
            <a:endParaRPr lang="ja-JP" altLang="en-US" dirty="0"/>
          </a:p>
        </p:txBody>
      </p:sp>
      <p:sp>
        <p:nvSpPr>
          <p:cNvPr id="6" name="テキスト プレースホルダー 5"/>
          <p:cNvSpPr>
            <a:spLocks noGrp="1"/>
          </p:cNvSpPr>
          <p:nvPr>
            <p:ph type="body" sz="quarter" idx="17"/>
          </p:nvPr>
        </p:nvSpPr>
        <p:spPr/>
        <p:txBody>
          <a:bodyPr/>
          <a:lstStyle/>
          <a:p>
            <a:r>
              <a:rPr lang="ja-JP" altLang="en-US" b="1" dirty="0" smtClean="0"/>
              <a:t>②データ</a:t>
            </a:r>
            <a:r>
              <a:rPr lang="ja-JP" altLang="en-US" b="1" dirty="0"/>
              <a:t>入出力機能を利用</a:t>
            </a:r>
          </a:p>
          <a:p>
            <a:endParaRPr kumimoji="1" lang="ja-JP" altLang="en-US" b="1" dirty="0"/>
          </a:p>
        </p:txBody>
      </p:sp>
      <p:sp>
        <p:nvSpPr>
          <p:cNvPr id="8" name="Rectangle 3"/>
          <p:cNvSpPr>
            <a:spLocks noChangeArrowheads="1"/>
          </p:cNvSpPr>
          <p:nvPr/>
        </p:nvSpPr>
        <p:spPr bwMode="auto">
          <a:xfrm>
            <a:off x="5484813" y="2605108"/>
            <a:ext cx="3313112" cy="3560196"/>
          </a:xfrm>
          <a:prstGeom prst="rect">
            <a:avLst/>
          </a:prstGeom>
          <a:ln w="12700">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endParaRPr lang="ja-JP" altLang="ja-JP" sz="2800" b="1">
              <a:solidFill>
                <a:schemeClr val="tx1"/>
              </a:solidFill>
              <a:latin typeface="メイリオ" pitchFamily="50" charset="-128"/>
              <a:ea typeface="メイリオ" pitchFamily="50" charset="-128"/>
              <a:cs typeface="メイリオ" pitchFamily="50" charset="-128"/>
            </a:endParaRPr>
          </a:p>
        </p:txBody>
      </p:sp>
      <p:sp>
        <p:nvSpPr>
          <p:cNvPr id="9" name="Text Box 19"/>
          <p:cNvSpPr txBox="1">
            <a:spLocks noChangeArrowheads="1"/>
          </p:cNvSpPr>
          <p:nvPr/>
        </p:nvSpPr>
        <p:spPr bwMode="auto">
          <a:xfrm>
            <a:off x="5508104" y="6165304"/>
            <a:ext cx="1907704" cy="338554"/>
          </a:xfrm>
          <a:prstGeom prst="rect">
            <a:avLst/>
          </a:prstGeom>
          <a:noFill/>
          <a:ln w="9525">
            <a:noFill/>
            <a:miter lim="800000"/>
            <a:headEnd/>
            <a:tailEnd/>
          </a:ln>
        </p:spPr>
        <p:txBody>
          <a:bodyPr wrap="square">
            <a:spAutoFit/>
          </a:bodyPr>
          <a:lstStyle/>
          <a:p>
            <a:r>
              <a:rPr lang="en-US" altLang="ja-JP" sz="8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800" dirty="0" smtClean="0">
                <a:solidFill>
                  <a:schemeClr val="tx1">
                    <a:lumMod val="75000"/>
                    <a:lumOff val="25000"/>
                  </a:schemeClr>
                </a:solidFill>
                <a:latin typeface="メイリオ" pitchFamily="50" charset="-128"/>
                <a:ea typeface="メイリオ" pitchFamily="50" charset="-128"/>
                <a:cs typeface="メイリオ" pitchFamily="50" charset="-128"/>
              </a:rPr>
              <a:t>他システムは一例</a:t>
            </a:r>
            <a:endParaRPr lang="en-US" altLang="ja-JP" sz="800" dirty="0" smtClean="0">
              <a:solidFill>
                <a:schemeClr val="tx1">
                  <a:lumMod val="75000"/>
                  <a:lumOff val="25000"/>
                </a:schemeClr>
              </a:solidFill>
              <a:latin typeface="メイリオ" pitchFamily="50" charset="-128"/>
              <a:ea typeface="メイリオ" pitchFamily="50" charset="-128"/>
              <a:cs typeface="メイリオ" pitchFamily="50" charset="-128"/>
            </a:endParaRPr>
          </a:p>
          <a:p>
            <a:r>
              <a:rPr lang="en-US" altLang="ja-JP" sz="800" dirty="0" smtClean="0">
                <a:solidFill>
                  <a:schemeClr val="tx1">
                    <a:lumMod val="75000"/>
                    <a:lumOff val="25000"/>
                  </a:schemeClr>
                </a:solidFill>
                <a:latin typeface="メイリオ" pitchFamily="50" charset="-128"/>
                <a:ea typeface="メイリオ" pitchFamily="50" charset="-128"/>
                <a:cs typeface="メイリオ" pitchFamily="50" charset="-128"/>
              </a:rPr>
              <a:t>※</a:t>
            </a:r>
            <a:r>
              <a:rPr lang="ja-JP" altLang="en-US" sz="800" dirty="0" smtClean="0">
                <a:solidFill>
                  <a:schemeClr val="tx1">
                    <a:lumMod val="75000"/>
                    <a:lumOff val="25000"/>
                  </a:schemeClr>
                </a:solidFill>
                <a:latin typeface="メイリオ" pitchFamily="50" charset="-128"/>
                <a:ea typeface="メイリオ" pitchFamily="50" charset="-128"/>
                <a:cs typeface="メイリオ" pitchFamily="50" charset="-128"/>
              </a:rPr>
              <a:t>一括</a:t>
            </a:r>
            <a:r>
              <a:rPr lang="ja-JP" altLang="en-US" sz="800" dirty="0">
                <a:solidFill>
                  <a:schemeClr val="tx1">
                    <a:lumMod val="75000"/>
                    <a:lumOff val="25000"/>
                  </a:schemeClr>
                </a:solidFill>
                <a:latin typeface="メイリオ" pitchFamily="50" charset="-128"/>
                <a:ea typeface="メイリオ" pitchFamily="50" charset="-128"/>
                <a:cs typeface="メイリオ" pitchFamily="50" charset="-128"/>
              </a:rPr>
              <a:t>取込・一括抽出も可能</a:t>
            </a:r>
          </a:p>
        </p:txBody>
      </p:sp>
      <p:sp>
        <p:nvSpPr>
          <p:cNvPr id="10" name="Rectangle 23"/>
          <p:cNvSpPr>
            <a:spLocks noChangeArrowheads="1"/>
          </p:cNvSpPr>
          <p:nvPr/>
        </p:nvSpPr>
        <p:spPr bwMode="auto">
          <a:xfrm>
            <a:off x="6060926" y="2444274"/>
            <a:ext cx="2193925" cy="304800"/>
          </a:xfrm>
          <a:prstGeom prst="rect">
            <a:avLst/>
          </a:prstGeom>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spcBef>
                <a:spcPct val="50000"/>
              </a:spcBef>
              <a:defRPr/>
            </a:pPr>
            <a:r>
              <a:rPr lang="ja-JP" altLang="en-US" sz="1050" b="1" dirty="0">
                <a:latin typeface="メイリオ" pitchFamily="50" charset="-128"/>
                <a:ea typeface="メイリオ" pitchFamily="50" charset="-128"/>
                <a:cs typeface="メイリオ" pitchFamily="50" charset="-128"/>
              </a:rPr>
              <a:t>システム間連携イメージ</a:t>
            </a:r>
          </a:p>
        </p:txBody>
      </p:sp>
      <p:sp>
        <p:nvSpPr>
          <p:cNvPr id="12" name="フローチャート : 磁気ディスク 14"/>
          <p:cNvSpPr/>
          <p:nvPr/>
        </p:nvSpPr>
        <p:spPr>
          <a:xfrm>
            <a:off x="7273379" y="2924944"/>
            <a:ext cx="928694" cy="428628"/>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給与管理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3" name="フローチャート : 磁気ディスク 15"/>
          <p:cNvSpPr/>
          <p:nvPr/>
        </p:nvSpPr>
        <p:spPr>
          <a:xfrm>
            <a:off x="6121251" y="2924944"/>
            <a:ext cx="928694" cy="428628"/>
          </a:xfrm>
          <a:prstGeom prst="flowChartMagneticDisk">
            <a:avLst/>
          </a:prstGeom>
          <a:ln/>
        </p:spPr>
        <p:style>
          <a:lnRef idx="2">
            <a:schemeClr val="accent2"/>
          </a:lnRef>
          <a:fillRef idx="1">
            <a:schemeClr val="lt1"/>
          </a:fillRef>
          <a:effectRef idx="0">
            <a:schemeClr val="accent2"/>
          </a:effectRef>
          <a:fontRef idx="minor">
            <a:schemeClr val="dk1"/>
          </a:fontRef>
        </p:style>
        <p:txBody>
          <a:bodyPr wrap="none" rtlCol="0" anchor="t"/>
          <a:lstStyle/>
          <a:p>
            <a:pPr algn="ctr"/>
            <a:r>
              <a:rPr kumimoji="1"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人事管理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4" name="上下矢印 13"/>
          <p:cNvSpPr/>
          <p:nvPr/>
        </p:nvSpPr>
        <p:spPr>
          <a:xfrm>
            <a:off x="6986327" y="3429000"/>
            <a:ext cx="360040" cy="432048"/>
          </a:xfrm>
          <a:prstGeom prst="upDownArrow">
            <a:avLst>
              <a:gd name="adj1" fmla="val 45297"/>
              <a:gd name="adj2" fmla="val 335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上下矢印 14"/>
          <p:cNvSpPr/>
          <p:nvPr/>
        </p:nvSpPr>
        <p:spPr>
          <a:xfrm>
            <a:off x="6986327" y="4581128"/>
            <a:ext cx="360040" cy="432048"/>
          </a:xfrm>
          <a:prstGeom prst="upDownArrow">
            <a:avLst>
              <a:gd name="adj1" fmla="val 45297"/>
              <a:gd name="adj2" fmla="val 33539"/>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フローチャート : 磁気ディスク 18"/>
          <p:cNvSpPr/>
          <p:nvPr/>
        </p:nvSpPr>
        <p:spPr>
          <a:xfrm>
            <a:off x="6705782" y="5085184"/>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明細配信</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7" name="フローチャート : 磁気ディスク 19"/>
          <p:cNvSpPr/>
          <p:nvPr/>
        </p:nvSpPr>
        <p:spPr>
          <a:xfrm>
            <a:off x="5659530" y="5085184"/>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勤怠</a:t>
            </a:r>
            <a:r>
              <a:rPr kumimoji="1"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8" name="フローチャート : 磁気ディスク 20"/>
          <p:cNvSpPr/>
          <p:nvPr/>
        </p:nvSpPr>
        <p:spPr>
          <a:xfrm>
            <a:off x="7740352" y="5085184"/>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lang="en-US" altLang="ja-JP" sz="1000" dirty="0" smtClean="0">
                <a:solidFill>
                  <a:schemeClr val="tx1">
                    <a:lumMod val="75000"/>
                    <a:lumOff val="25000"/>
                  </a:schemeClr>
                </a:solidFill>
                <a:latin typeface="メイリオ" pitchFamily="50" charset="-128"/>
                <a:ea typeface="メイリオ" pitchFamily="50" charset="-128"/>
                <a:cs typeface="Tahoma" pitchFamily="34" charset="0"/>
              </a:rPr>
              <a:t>ID</a:t>
            </a:r>
            <a:r>
              <a:rPr kumimoji="1"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19" name="フローチャート : 磁気ディスク 21"/>
          <p:cNvSpPr/>
          <p:nvPr/>
        </p:nvSpPr>
        <p:spPr>
          <a:xfrm>
            <a:off x="6705782" y="5592660"/>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通勤交通費管理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20" name="フローチャート : 磁気ディスク 22"/>
          <p:cNvSpPr/>
          <p:nvPr/>
        </p:nvSpPr>
        <p:spPr>
          <a:xfrm>
            <a:off x="5659530" y="5592660"/>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目標</a:t>
            </a:r>
            <a:r>
              <a:rPr kumimoji="1"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管理</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21" name="フローチャート : 磁気ディスク 23"/>
          <p:cNvSpPr/>
          <p:nvPr/>
        </p:nvSpPr>
        <p:spPr>
          <a:xfrm>
            <a:off x="7740352" y="5592660"/>
            <a:ext cx="928694" cy="428628"/>
          </a:xfrm>
          <a:prstGeom prst="flowChartMagneticDisk">
            <a:avLst/>
          </a:prstGeom>
          <a:ln/>
        </p:spPr>
        <p:style>
          <a:lnRef idx="2">
            <a:schemeClr val="accent5"/>
          </a:lnRef>
          <a:fillRef idx="1">
            <a:schemeClr val="lt1"/>
          </a:fillRef>
          <a:effectRef idx="0">
            <a:schemeClr val="accent5"/>
          </a:effectRef>
          <a:fontRef idx="minor">
            <a:schemeClr val="dk1"/>
          </a:fontRef>
        </p:style>
        <p:txBody>
          <a:bodyPr wrap="none" rtlCol="0" anchor="t"/>
          <a:lstStyle/>
          <a:p>
            <a:pPr algn="ctr"/>
            <a:r>
              <a:rPr kumimoji="1" lang="ja-JP" altLang="en-US" sz="1000" dirty="0" smtClean="0">
                <a:solidFill>
                  <a:schemeClr val="tx1">
                    <a:lumMod val="75000"/>
                    <a:lumOff val="25000"/>
                  </a:schemeClr>
                </a:solidFill>
                <a:latin typeface="メイリオ" pitchFamily="50" charset="-128"/>
                <a:ea typeface="メイリオ" pitchFamily="50" charset="-128"/>
                <a:cs typeface="Tahoma" pitchFamily="34" charset="0"/>
              </a:rPr>
              <a:t>人事考課</a:t>
            </a:r>
            <a:endParaRPr kumimoji="1" lang="ja-JP" altLang="en-US" sz="1000" dirty="0">
              <a:solidFill>
                <a:schemeClr val="tx1">
                  <a:lumMod val="75000"/>
                  <a:lumOff val="25000"/>
                </a:schemeClr>
              </a:solidFill>
              <a:latin typeface="メイリオ" pitchFamily="50" charset="-128"/>
              <a:ea typeface="メイリオ" pitchFamily="50" charset="-128"/>
              <a:cs typeface="Tahoma" pitchFamily="34" charset="0"/>
            </a:endParaRPr>
          </a:p>
        </p:txBody>
      </p:sp>
      <p:sp>
        <p:nvSpPr>
          <p:cNvPr id="22" name="Freeform 418"/>
          <p:cNvSpPr>
            <a:spLocks noEditPoints="1"/>
          </p:cNvSpPr>
          <p:nvPr/>
        </p:nvSpPr>
        <p:spPr bwMode="auto">
          <a:xfrm>
            <a:off x="6861458" y="3931930"/>
            <a:ext cx="612068" cy="39604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EE5500"/>
              </a:solidFill>
              <a:effectLst/>
              <a:uLnTx/>
              <a:uFillTx/>
            </a:endParaRPr>
          </a:p>
        </p:txBody>
      </p:sp>
      <p:sp>
        <p:nvSpPr>
          <p:cNvPr id="23" name="テキスト ボックス 22"/>
          <p:cNvSpPr txBox="1"/>
          <p:nvPr/>
        </p:nvSpPr>
        <p:spPr>
          <a:xfrm>
            <a:off x="6804248" y="4232548"/>
            <a:ext cx="720080" cy="360040"/>
          </a:xfrm>
          <a:prstGeom prst="rect">
            <a:avLst/>
          </a:prstGeom>
        </p:spPr>
        <p:txBody>
          <a:bodyPr wrap="none" lIns="0" tIns="0" rIns="0" bIns="0" rtlCol="0" anchor="t" anchorCtr="0">
            <a:normAutofit/>
          </a:bodyPr>
          <a:lstStyle/>
          <a:p>
            <a:pPr marL="0" marR="0" indent="0" algn="ctr" defTabSz="914400" rtl="0" eaLnBrk="1" fontAlgn="auto" latinLnBrk="0" hangingPunct="1">
              <a:lnSpc>
                <a:spcPts val="2800"/>
              </a:lnSpc>
              <a:spcBef>
                <a:spcPct val="0"/>
              </a:spcBef>
              <a:spcAft>
                <a:spcPts val="0"/>
              </a:spcAft>
              <a:buClrTx/>
              <a:buSzTx/>
              <a:buFontTx/>
              <a:buNone/>
              <a:tabLst/>
            </a:pPr>
            <a:r>
              <a:rPr kumimoji="1" lang="en-US" altLang="ja-JP"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rPr>
              <a:t>Excel/CSV/TXT</a:t>
            </a:r>
            <a:endParaRPr kumimoji="1" lang="ja-JP" altLang="en-US" sz="1200" b="1" i="0" u="none" strike="noStrike" kern="1200" cap="none" spc="0" normalizeH="0" baseline="0" noProof="0" dirty="0" smtClean="0">
              <a:ln>
                <a:noFill/>
              </a:ln>
              <a:solidFill>
                <a:schemeClr val="tx2"/>
              </a:solidFill>
              <a:effectLst/>
              <a:uLnTx/>
              <a:uFillTx/>
              <a:latin typeface="メイリオ" pitchFamily="50" charset="-128"/>
              <a:ea typeface="メイリオ" pitchFamily="50" charset="-128"/>
              <a:cs typeface="+mj-cs"/>
            </a:endParaRPr>
          </a:p>
        </p:txBody>
      </p:sp>
      <p:sp>
        <p:nvSpPr>
          <p:cNvPr id="24" name="コンテンツ プレースホルダ 6"/>
          <p:cNvSpPr txBox="1">
            <a:spLocks/>
          </p:cNvSpPr>
          <p:nvPr/>
        </p:nvSpPr>
        <p:spPr>
          <a:xfrm>
            <a:off x="755576" y="1592796"/>
            <a:ext cx="7812868" cy="1116298"/>
          </a:xfrm>
          <a:prstGeom prst="rect">
            <a:avLst/>
          </a:prstGeom>
        </p:spPr>
        <p:txBody>
          <a:bodyPr vert="horz" lIns="0" tIns="0" rIns="0" bIns="0" rtlCol="0">
            <a:noAutofit/>
          </a:bodyPr>
          <a:lstStyle/>
          <a:p>
            <a:pPr marL="216000" indent="-216000" fontAlgn="ctr">
              <a:spcBef>
                <a:spcPts val="300"/>
              </a:spcBef>
              <a:buClr>
                <a:srgbClr val="0065AE">
                  <a:lumMod val="20000"/>
                  <a:lumOff val="80000"/>
                </a:srgbClr>
              </a:buClr>
              <a:buSzPct val="75000"/>
              <a:defRPr/>
            </a:pPr>
            <a:r>
              <a:rPr lang="ja-JP" altLang="en-US" sz="1400" b="1" dirty="0" smtClean="0">
                <a:solidFill>
                  <a:schemeClr val="tx2"/>
                </a:solidFill>
                <a:latin typeface="メイリオ" pitchFamily="50" charset="-128"/>
                <a:ea typeface="メイリオ" pitchFamily="50" charset="-128"/>
                <a:cs typeface="メイリオ" pitchFamily="50" charset="-128"/>
              </a:rPr>
              <a:t>出力・取込フォーマットを柔軟に定義できるデータ入出力機能</a:t>
            </a:r>
            <a:endParaRPr lang="en-US" altLang="ja-JP" sz="1400" b="1" dirty="0" smtClean="0">
              <a:solidFill>
                <a:schemeClr val="tx2"/>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人事管理・給与管理のデータを、他システム連携用にレイアウト設定し抽出や取込を行うことが可能</a:t>
            </a:r>
            <a:endPar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他システム間のデータ連動処理を大幅に軽減します</a:t>
            </a:r>
            <a:endPar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endParaRP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項目単位の更新、抽出条件設定、初期値設定も柔軟に対応</a:t>
            </a:r>
          </a:p>
          <a:p>
            <a:pPr marL="216000" indent="-216000" fontAlgn="ctr">
              <a:spcBef>
                <a:spcPts val="300"/>
              </a:spcBef>
              <a:buClr>
                <a:srgbClr val="0065AE">
                  <a:lumMod val="20000"/>
                  <a:lumOff val="80000"/>
                </a:srgbClr>
              </a:buClr>
              <a:buSzPct val="75000"/>
              <a:buFont typeface="Wingdings" pitchFamily="2" charset="2"/>
              <a:buChar char="l"/>
              <a:defRPr/>
            </a:pP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システム内</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に保持している情報を簡易に</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Excel</a:t>
            </a:r>
            <a:r>
              <a:rPr lang="ja-JP" altLang="en-US" sz="1200" dirty="0" err="1" smtClean="0">
                <a:solidFill>
                  <a:schemeClr val="tx1">
                    <a:lumMod val="75000"/>
                    <a:lumOff val="25000"/>
                  </a:schemeClr>
                </a:solidFill>
                <a:latin typeface="メイリオ" pitchFamily="50" charset="-128"/>
                <a:ea typeface="メイリオ" pitchFamily="50" charset="-128"/>
                <a:cs typeface="メイリオ" pitchFamily="50" charset="-128"/>
              </a:rPr>
              <a:t>、</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CSV</a:t>
            </a:r>
            <a:r>
              <a:rPr lang="ja-JP" altLang="en-US" sz="1200" dirty="0" err="1" smtClean="0">
                <a:solidFill>
                  <a:schemeClr val="tx1">
                    <a:lumMod val="75000"/>
                    <a:lumOff val="25000"/>
                  </a:schemeClr>
                </a:solidFill>
                <a:latin typeface="メイリオ" pitchFamily="50" charset="-128"/>
                <a:ea typeface="メイリオ" pitchFamily="50" charset="-128"/>
                <a:cs typeface="メイリオ" pitchFamily="50" charset="-128"/>
              </a:rPr>
              <a:t>、</a:t>
            </a:r>
            <a:r>
              <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rPr>
              <a:t>TXT</a:t>
            </a:r>
            <a:r>
              <a:rPr lang="ja-JP" altLang="en-US" sz="1200" dirty="0" smtClean="0">
                <a:solidFill>
                  <a:schemeClr val="tx1">
                    <a:lumMod val="75000"/>
                    <a:lumOff val="25000"/>
                  </a:schemeClr>
                </a:solidFill>
                <a:latin typeface="メイリオ" pitchFamily="50" charset="-128"/>
                <a:ea typeface="メイリオ" pitchFamily="50" charset="-128"/>
                <a:cs typeface="メイリオ" pitchFamily="50" charset="-128"/>
              </a:rPr>
              <a:t>出力</a:t>
            </a:r>
            <a:endParaRPr lang="en-US" altLang="ja-JP" sz="1200" dirty="0" smtClean="0">
              <a:solidFill>
                <a:schemeClr val="tx1">
                  <a:lumMod val="75000"/>
                  <a:lumOff val="25000"/>
                </a:schemeClr>
              </a:solidFill>
              <a:latin typeface="メイリオ" pitchFamily="50" charset="-128"/>
              <a:ea typeface="メイリオ" pitchFamily="50" charset="-128"/>
              <a:cs typeface="メイリオ" pitchFamily="50" charset="-128"/>
            </a:endParaRPr>
          </a:p>
        </p:txBody>
      </p:sp>
      <p:sp>
        <p:nvSpPr>
          <p:cNvPr id="25" name="角丸四角形 24"/>
          <p:cNvSpPr/>
          <p:nvPr/>
        </p:nvSpPr>
        <p:spPr>
          <a:xfrm>
            <a:off x="500034" y="5877272"/>
            <a:ext cx="4531944" cy="472202"/>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ja-JP" altLang="en-US" b="1" dirty="0">
              <a:latin typeface="メイリオ" pitchFamily="50" charset="-128"/>
              <a:ea typeface="メイリオ" pitchFamily="50" charset="-128"/>
              <a:cs typeface="メイリオ" pitchFamily="50" charset="-128"/>
            </a:endParaRPr>
          </a:p>
        </p:txBody>
      </p:sp>
      <p:sp>
        <p:nvSpPr>
          <p:cNvPr id="26" name="正方形/長方形 31"/>
          <p:cNvSpPr>
            <a:spLocks noChangeArrowheads="1"/>
          </p:cNvSpPr>
          <p:nvPr/>
        </p:nvSpPr>
        <p:spPr bwMode="auto">
          <a:xfrm>
            <a:off x="653895" y="5967675"/>
            <a:ext cx="4247779" cy="307777"/>
          </a:xfrm>
          <a:prstGeom prst="rect">
            <a:avLst/>
          </a:prstGeom>
          <a:noFill/>
          <a:ln w="9525">
            <a:noFill/>
            <a:miter lim="800000"/>
            <a:headEnd/>
            <a:tailEnd/>
          </a:ln>
        </p:spPr>
        <p:txBody>
          <a:bodyPr wrap="square">
            <a:spAutoFit/>
          </a:bodyPr>
          <a:lstStyle/>
          <a:p>
            <a:pPr algn="ctr"/>
            <a:r>
              <a:rPr lang="ja-JP" altLang="en-US" sz="1400" b="1" dirty="0">
                <a:solidFill>
                  <a:schemeClr val="bg1"/>
                </a:solidFill>
                <a:latin typeface="メイリオ" pitchFamily="50" charset="-128"/>
                <a:ea typeface="メイリオ" pitchFamily="50" charset="-128"/>
                <a:cs typeface="メイリオ" pitchFamily="50" charset="-128"/>
              </a:rPr>
              <a:t>“出力</a:t>
            </a:r>
            <a:r>
              <a:rPr lang="en-US" altLang="ja-JP" sz="1400" b="1" dirty="0">
                <a:solidFill>
                  <a:schemeClr val="bg1"/>
                </a:solidFill>
                <a:latin typeface="メイリオ" pitchFamily="50" charset="-128"/>
                <a:ea typeface="メイリオ" pitchFamily="50" charset="-128"/>
                <a:cs typeface="メイリオ" pitchFamily="50" charset="-128"/>
              </a:rPr>
              <a:t>/</a:t>
            </a:r>
            <a:r>
              <a:rPr lang="ja-JP" altLang="en-US" sz="1400" b="1" dirty="0">
                <a:solidFill>
                  <a:schemeClr val="bg1"/>
                </a:solidFill>
                <a:latin typeface="メイリオ" pitchFamily="50" charset="-128"/>
                <a:ea typeface="メイリオ" pitchFamily="50" charset="-128"/>
                <a:cs typeface="メイリオ" pitchFamily="50" charset="-128"/>
              </a:rPr>
              <a:t>取込フォーマットを自由に定義”</a:t>
            </a:r>
          </a:p>
        </p:txBody>
      </p:sp>
    </p:spTree>
    <p:extLst>
      <p:ext uri="{BB962C8B-B14F-4D97-AF65-F5344CB8AC3E}">
        <p14:creationId xmlns:p14="http://schemas.microsoft.com/office/powerpoint/2010/main" val="339681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27</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smtClean="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勤怠管理システムとのデータ連携に</a:t>
            </a:r>
            <a:r>
              <a:rPr lang="ja-JP" altLang="en-US" dirty="0" smtClean="0"/>
              <a:t>ついて</a:t>
            </a:r>
            <a:endParaRPr lang="ja-JP" altLang="en-US" dirty="0"/>
          </a:p>
        </p:txBody>
      </p:sp>
      <p:sp>
        <p:nvSpPr>
          <p:cNvPr id="5" name="テキスト プレースホルダー 4"/>
          <p:cNvSpPr>
            <a:spLocks noGrp="1"/>
          </p:cNvSpPr>
          <p:nvPr>
            <p:ph type="body" sz="quarter" idx="16"/>
          </p:nvPr>
        </p:nvSpPr>
        <p:spPr/>
        <p:txBody>
          <a:bodyPr/>
          <a:lstStyle/>
          <a:p>
            <a:r>
              <a:rPr lang="ja-JP" altLang="en-US" dirty="0" smtClean="0"/>
              <a:t>オフィスロボット</a:t>
            </a:r>
            <a:r>
              <a:rPr lang="ja-JP" altLang="en-US" dirty="0"/>
              <a:t>（経理・人事</a:t>
            </a:r>
            <a:r>
              <a:rPr lang="ja-JP" altLang="en-US" dirty="0" smtClean="0"/>
              <a:t>）により自動化も可能</a:t>
            </a:r>
            <a:endParaRPr kumimoji="1" lang="ja-JP" altLang="en-US" dirty="0"/>
          </a:p>
        </p:txBody>
      </p:sp>
      <p:sp>
        <p:nvSpPr>
          <p:cNvPr id="6" name="テキスト プレースホルダー 5"/>
          <p:cNvSpPr>
            <a:spLocks noGrp="1"/>
          </p:cNvSpPr>
          <p:nvPr>
            <p:ph type="body" sz="quarter" idx="17"/>
          </p:nvPr>
        </p:nvSpPr>
        <p:spPr/>
        <p:txBody>
          <a:bodyPr/>
          <a:lstStyle/>
          <a:p>
            <a:r>
              <a:rPr kumimoji="1" lang="ja-JP" altLang="en-US" dirty="0" smtClean="0"/>
              <a:t>オフィスロボット（経理・人事）を利用することで、スケジュール管理も可能になり、さらに業務効率化が図れます</a:t>
            </a:r>
            <a:endParaRPr kumimoji="1" lang="ja-JP" altLang="en-US" dirty="0"/>
          </a:p>
        </p:txBody>
      </p:sp>
      <p:pic>
        <p:nvPicPr>
          <p:cNvPr id="53" name="Picture 4" descr="\\Mac\IOHD\Box Sync\SuperStream_2017\SS_Kairy_Illust\AI\03_Thinking_a.wmf"/>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03717" y="2874524"/>
            <a:ext cx="1588051" cy="3396971"/>
          </a:xfrm>
          <a:prstGeom prst="rect">
            <a:avLst/>
          </a:prstGeom>
          <a:noFill/>
          <a:extLst>
            <a:ext uri="{909E8E84-426E-40DD-AFC4-6F175D3DCCD1}">
              <a14:hiddenFill xmlns:a14="http://schemas.microsoft.com/office/drawing/2010/main">
                <a:solidFill>
                  <a:srgbClr val="FFFFFF"/>
                </a:solidFill>
              </a14:hiddenFill>
            </a:ext>
          </a:extLst>
        </p:spPr>
      </p:pic>
      <p:sp>
        <p:nvSpPr>
          <p:cNvPr id="54" name="円形吹き出し 53"/>
          <p:cNvSpPr/>
          <p:nvPr/>
        </p:nvSpPr>
        <p:spPr>
          <a:xfrm>
            <a:off x="382926" y="2059643"/>
            <a:ext cx="1381888" cy="741517"/>
          </a:xfrm>
          <a:prstGeom prst="wedgeEllipseCallout">
            <a:avLst>
              <a:gd name="adj1" fmla="val -28929"/>
              <a:gd name="adj2" fmla="val 70788"/>
            </a:avLst>
          </a:prstGeom>
          <a:solidFill>
            <a:srgbClr val="0080C6"/>
          </a:solidFill>
          <a:ln w="19050" cap="rnd" cmpd="sng" algn="ctr">
            <a:solidFill>
              <a:srgbClr val="0080C6"/>
            </a:solidFill>
            <a:prstDash val="solid"/>
          </a:ln>
          <a:effectLst/>
        </p:spPr>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I can work 24H/365D</a:t>
            </a:r>
            <a:endPar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55" name="グループ化 54"/>
          <p:cNvGrpSpPr/>
          <p:nvPr/>
        </p:nvGrpSpPr>
        <p:grpSpPr>
          <a:xfrm>
            <a:off x="2130754" y="2065512"/>
            <a:ext cx="961216" cy="1045937"/>
            <a:chOff x="287524" y="1806637"/>
            <a:chExt cx="961216" cy="1359293"/>
          </a:xfrm>
        </p:grpSpPr>
        <p:sp>
          <p:nvSpPr>
            <p:cNvPr id="56" name="正方形/長方形 55"/>
            <p:cNvSpPr/>
            <p:nvPr/>
          </p:nvSpPr>
          <p:spPr>
            <a:xfrm>
              <a:off x="287524" y="1806637"/>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57" name="正方形/長方形 56"/>
            <p:cNvSpPr/>
            <p:nvPr/>
          </p:nvSpPr>
          <p:spPr>
            <a:xfrm>
              <a:off x="340192" y="1863321"/>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内定者</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情報取込</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58" name="正方形/長方形 57"/>
            <p:cNvSpPr/>
            <p:nvPr/>
          </p:nvSpPr>
          <p:spPr>
            <a:xfrm>
              <a:off x="507329" y="2780456"/>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HR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59" name="グループ化 58"/>
          <p:cNvGrpSpPr/>
          <p:nvPr/>
        </p:nvGrpSpPr>
        <p:grpSpPr>
          <a:xfrm>
            <a:off x="3157857" y="2065512"/>
            <a:ext cx="961216" cy="1045937"/>
            <a:chOff x="1457297" y="1806637"/>
            <a:chExt cx="961216" cy="1359293"/>
          </a:xfrm>
        </p:grpSpPr>
        <p:sp>
          <p:nvSpPr>
            <p:cNvPr id="60" name="正方形/長方形 59"/>
            <p:cNvSpPr/>
            <p:nvPr/>
          </p:nvSpPr>
          <p:spPr>
            <a:xfrm>
              <a:off x="1457297" y="1806637"/>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61" name="正方形/長方形 60"/>
            <p:cNvSpPr/>
            <p:nvPr/>
          </p:nvSpPr>
          <p:spPr>
            <a:xfrm>
              <a:off x="1512275" y="1873744"/>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異</a:t>
              </a: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動情報</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取込</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2" name="正方形/長方形 61"/>
            <p:cNvSpPr/>
            <p:nvPr/>
          </p:nvSpPr>
          <p:spPr>
            <a:xfrm>
              <a:off x="1701057" y="2780456"/>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a:ln>
                    <a:noFill/>
                  </a:ln>
                  <a:solidFill>
                    <a:srgbClr val="FFFFFF"/>
                  </a:solidFill>
                  <a:effectLst/>
                  <a:uLnTx/>
                  <a:uFillTx/>
                  <a:latin typeface="メイリオ"/>
                  <a:ea typeface="メイリオ"/>
                  <a:cs typeface="+mn-cs"/>
                </a:rPr>
                <a:t>HR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63" name="グループ化 62"/>
          <p:cNvGrpSpPr/>
          <p:nvPr/>
        </p:nvGrpSpPr>
        <p:grpSpPr>
          <a:xfrm>
            <a:off x="4199846" y="2059027"/>
            <a:ext cx="961216" cy="1045937"/>
            <a:chOff x="2680866" y="1806637"/>
            <a:chExt cx="961216" cy="1359293"/>
          </a:xfrm>
        </p:grpSpPr>
        <p:sp>
          <p:nvSpPr>
            <p:cNvPr id="64" name="正方形/長方形 63"/>
            <p:cNvSpPr/>
            <p:nvPr/>
          </p:nvSpPr>
          <p:spPr>
            <a:xfrm>
              <a:off x="2680866" y="1806637"/>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5" name="正方形/長方形 64"/>
            <p:cNvSpPr/>
            <p:nvPr/>
          </p:nvSpPr>
          <p:spPr>
            <a:xfrm>
              <a:off x="2727894" y="1880689"/>
              <a:ext cx="855879" cy="1200330"/>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汎用社員</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検索</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 </a:t>
              </a:r>
              <a:r>
                <a:rPr kumimoji="0" lang="en-US" altLang="ja-JP" sz="900" b="0" i="0" u="none" strike="noStrike" kern="0" cap="none" spc="0" normalizeH="0" baseline="0" noProof="0" dirty="0" smtClean="0">
                  <a:ln>
                    <a:noFill/>
                  </a:ln>
                  <a:solidFill>
                    <a:prstClr val="black"/>
                  </a:solidFill>
                  <a:effectLst/>
                  <a:uLnTx/>
                  <a:uFillTx/>
                  <a:latin typeface="メイリオ"/>
                  <a:ea typeface="メイリオ"/>
                  <a:cs typeface="+mn-cs"/>
                </a:rPr>
                <a:t>(Excel</a:t>
              </a:r>
              <a:r>
                <a:rPr kumimoji="0" lang="ja-JP" altLang="en-US" sz="900" b="0" i="0" u="none" strike="noStrike" kern="0" cap="none" spc="0" normalizeH="0" baseline="0" noProof="0" dirty="0" smtClean="0">
                  <a:ln>
                    <a:noFill/>
                  </a:ln>
                  <a:solidFill>
                    <a:prstClr val="black"/>
                  </a:solidFill>
                  <a:effectLst/>
                  <a:uLnTx/>
                  <a:uFillTx/>
                  <a:latin typeface="メイリオ"/>
                  <a:ea typeface="メイリオ"/>
                  <a:cs typeface="+mn-cs"/>
                </a:rPr>
                <a:t>出力</a:t>
              </a:r>
              <a:r>
                <a:rPr kumimoji="0" lang="en-US" altLang="ja-JP" sz="900" b="0" i="0" u="none" strike="noStrike" kern="0" cap="none" spc="0" normalizeH="0" baseline="0" noProof="0" dirty="0" smtClean="0">
                  <a:ln>
                    <a:noFill/>
                  </a:ln>
                  <a:solidFill>
                    <a:prstClr val="black"/>
                  </a:solidFill>
                  <a:effectLst/>
                  <a:uLnTx/>
                  <a:uFillTx/>
                  <a:latin typeface="メイリオ"/>
                  <a:ea typeface="メイリオ"/>
                  <a:cs typeface="+mn-cs"/>
                </a:rPr>
                <a:t>)</a:t>
              </a: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6" name="正方形/長方形 65"/>
            <p:cNvSpPr/>
            <p:nvPr/>
          </p:nvSpPr>
          <p:spPr>
            <a:xfrm>
              <a:off x="2916561" y="2772228"/>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HR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67" name="グループ化 66"/>
          <p:cNvGrpSpPr/>
          <p:nvPr/>
        </p:nvGrpSpPr>
        <p:grpSpPr>
          <a:xfrm>
            <a:off x="2130754" y="3212978"/>
            <a:ext cx="961216" cy="1028413"/>
            <a:chOff x="287524" y="3261665"/>
            <a:chExt cx="961216" cy="1359293"/>
          </a:xfrm>
        </p:grpSpPr>
        <p:sp>
          <p:nvSpPr>
            <p:cNvPr id="68" name="正方形/長方形 67"/>
            <p:cNvSpPr/>
            <p:nvPr/>
          </p:nvSpPr>
          <p:spPr>
            <a:xfrm>
              <a:off x="287524" y="3261665"/>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69" name="正方形/長方形 68"/>
            <p:cNvSpPr/>
            <p:nvPr/>
          </p:nvSpPr>
          <p:spPr>
            <a:xfrm>
              <a:off x="338396" y="3328772"/>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通勤交通費</a:t>
              </a: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ﾃﾞｰﾀ取込</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0" name="正方形/長方形 69"/>
            <p:cNvSpPr/>
            <p:nvPr/>
          </p:nvSpPr>
          <p:spPr>
            <a:xfrm>
              <a:off x="511879" y="4192649"/>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71" name="グループ化 70"/>
          <p:cNvGrpSpPr/>
          <p:nvPr/>
        </p:nvGrpSpPr>
        <p:grpSpPr>
          <a:xfrm>
            <a:off x="3171572" y="3212976"/>
            <a:ext cx="961216" cy="1028413"/>
            <a:chOff x="1451557" y="3261663"/>
            <a:chExt cx="961216" cy="1359293"/>
          </a:xfrm>
        </p:grpSpPr>
        <p:sp>
          <p:nvSpPr>
            <p:cNvPr id="72" name="正方形/長方形 71"/>
            <p:cNvSpPr/>
            <p:nvPr/>
          </p:nvSpPr>
          <p:spPr>
            <a:xfrm>
              <a:off x="1451557" y="3261663"/>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73" name="正方形/長方形 72"/>
            <p:cNvSpPr/>
            <p:nvPr/>
          </p:nvSpPr>
          <p:spPr>
            <a:xfrm>
              <a:off x="1505767" y="3317476"/>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変動支給</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控除データ</a:t>
              </a: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作成</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4" name="正方形/長方形 73"/>
            <p:cNvSpPr/>
            <p:nvPr/>
          </p:nvSpPr>
          <p:spPr>
            <a:xfrm>
              <a:off x="1687819" y="4192649"/>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75" name="グループ化 74"/>
          <p:cNvGrpSpPr/>
          <p:nvPr/>
        </p:nvGrpSpPr>
        <p:grpSpPr>
          <a:xfrm>
            <a:off x="4209304" y="3212976"/>
            <a:ext cx="961216" cy="1028413"/>
            <a:chOff x="2690324" y="3261663"/>
            <a:chExt cx="961216" cy="1359293"/>
          </a:xfrm>
        </p:grpSpPr>
        <p:sp>
          <p:nvSpPr>
            <p:cNvPr id="76" name="正方形/長方形 75"/>
            <p:cNvSpPr/>
            <p:nvPr/>
          </p:nvSpPr>
          <p:spPr>
            <a:xfrm>
              <a:off x="2690324" y="3261663"/>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77" name="正方形/長方形 76"/>
            <p:cNvSpPr/>
            <p:nvPr/>
          </p:nvSpPr>
          <p:spPr>
            <a:xfrm>
              <a:off x="2742411" y="3317476"/>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月次</a:t>
              </a: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給与計算処理</a:t>
              </a:r>
              <a:r>
                <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仮計算処理</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8" name="正方形/長方形 77"/>
            <p:cNvSpPr/>
            <p:nvPr/>
          </p:nvSpPr>
          <p:spPr>
            <a:xfrm>
              <a:off x="2926586" y="4180654"/>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79" name="グループ化 78"/>
          <p:cNvGrpSpPr/>
          <p:nvPr/>
        </p:nvGrpSpPr>
        <p:grpSpPr>
          <a:xfrm>
            <a:off x="2134145" y="4335946"/>
            <a:ext cx="961216" cy="1044116"/>
            <a:chOff x="290915" y="4797438"/>
            <a:chExt cx="961216" cy="1359293"/>
          </a:xfrm>
        </p:grpSpPr>
        <p:sp>
          <p:nvSpPr>
            <p:cNvPr id="80" name="正方形/長方形 79"/>
            <p:cNvSpPr/>
            <p:nvPr/>
          </p:nvSpPr>
          <p:spPr>
            <a:xfrm>
              <a:off x="290915" y="4797438"/>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81" name="正方形/長方形 80"/>
            <p:cNvSpPr/>
            <p:nvPr/>
          </p:nvSpPr>
          <p:spPr>
            <a:xfrm>
              <a:off x="340545" y="4866469"/>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勤怠ﾃﾞｰﾀ</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ロジカルチェック</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82" name="正方形/長方形 81"/>
            <p:cNvSpPr/>
            <p:nvPr/>
          </p:nvSpPr>
          <p:spPr>
            <a:xfrm>
              <a:off x="507328" y="5732640"/>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83" name="グループ化 82"/>
          <p:cNvGrpSpPr/>
          <p:nvPr/>
        </p:nvGrpSpPr>
        <p:grpSpPr>
          <a:xfrm>
            <a:off x="3165188" y="4329100"/>
            <a:ext cx="961216" cy="1044116"/>
            <a:chOff x="290915" y="4797438"/>
            <a:chExt cx="961216" cy="1359293"/>
          </a:xfrm>
        </p:grpSpPr>
        <p:sp>
          <p:nvSpPr>
            <p:cNvPr id="84" name="正方形/長方形 83"/>
            <p:cNvSpPr/>
            <p:nvPr/>
          </p:nvSpPr>
          <p:spPr>
            <a:xfrm>
              <a:off x="290915" y="4797438"/>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85" name="正方形/長方形 84"/>
            <p:cNvSpPr/>
            <p:nvPr/>
          </p:nvSpPr>
          <p:spPr>
            <a:xfrm>
              <a:off x="340545" y="4866469"/>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雇用契約書</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WORD</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出力</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86" name="正方形/長方形 85"/>
            <p:cNvSpPr/>
            <p:nvPr/>
          </p:nvSpPr>
          <p:spPr>
            <a:xfrm>
              <a:off x="507328" y="5732640"/>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HR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87" name="グループ化 86"/>
          <p:cNvGrpSpPr/>
          <p:nvPr/>
        </p:nvGrpSpPr>
        <p:grpSpPr>
          <a:xfrm>
            <a:off x="4209304" y="4329100"/>
            <a:ext cx="961216" cy="1044116"/>
            <a:chOff x="290915" y="4797438"/>
            <a:chExt cx="961216" cy="1359293"/>
          </a:xfrm>
        </p:grpSpPr>
        <p:sp>
          <p:nvSpPr>
            <p:cNvPr id="88" name="正方形/長方形 87"/>
            <p:cNvSpPr/>
            <p:nvPr/>
          </p:nvSpPr>
          <p:spPr>
            <a:xfrm>
              <a:off x="290915" y="4797438"/>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89" name="正方形/長方形 88"/>
            <p:cNvSpPr/>
            <p:nvPr/>
          </p:nvSpPr>
          <p:spPr>
            <a:xfrm>
              <a:off x="340545" y="4866469"/>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給与マスタ</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取込</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0" name="正方形/長方形 89"/>
            <p:cNvSpPr/>
            <p:nvPr/>
          </p:nvSpPr>
          <p:spPr>
            <a:xfrm>
              <a:off x="507328" y="5732640"/>
              <a:ext cx="488691"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grpSp>
        <p:nvGrpSpPr>
          <p:cNvPr id="91" name="グループ化 90"/>
          <p:cNvGrpSpPr/>
          <p:nvPr/>
        </p:nvGrpSpPr>
        <p:grpSpPr>
          <a:xfrm>
            <a:off x="2135033" y="5460927"/>
            <a:ext cx="961216" cy="1028413"/>
            <a:chOff x="287524" y="3261665"/>
            <a:chExt cx="961216" cy="1359293"/>
          </a:xfrm>
        </p:grpSpPr>
        <p:sp>
          <p:nvSpPr>
            <p:cNvPr id="92" name="正方形/長方形 91"/>
            <p:cNvSpPr/>
            <p:nvPr/>
          </p:nvSpPr>
          <p:spPr>
            <a:xfrm>
              <a:off x="287524" y="3261665"/>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93" name="正方形/長方形 92"/>
            <p:cNvSpPr/>
            <p:nvPr/>
          </p:nvSpPr>
          <p:spPr>
            <a:xfrm>
              <a:off x="338396" y="3328772"/>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rPr>
                <a:t>ﾃﾞｰﾀ</a:t>
              </a:r>
              <a:r>
                <a:rPr kumimoji="0" lang="ja-JP" altLang="en-US" sz="1050" kern="0" dirty="0" smtClean="0">
                  <a:solidFill>
                    <a:prstClr val="black"/>
                  </a:solidFill>
                  <a:latin typeface="メイリオ"/>
                  <a:ea typeface="メイリオ"/>
                </a:rPr>
                <a:t>入出力</a:t>
              </a:r>
              <a:endParaRPr kumimoji="0" lang="en-US" altLang="ja-JP" sz="1050" kern="0" dirty="0" smtClean="0">
                <a:solidFill>
                  <a:prstClr val="black"/>
                </a:solidFill>
                <a:latin typeface="メイリオ"/>
                <a:ea typeface="メイリオ"/>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kern="0" dirty="0" smtClean="0">
                  <a:solidFill>
                    <a:prstClr val="black"/>
                  </a:solidFill>
                  <a:latin typeface="メイリオ"/>
                  <a:ea typeface="メイリオ"/>
                </a:rPr>
                <a:t>処理</a:t>
              </a:r>
              <a:endParaRPr kumimoji="0" lang="en-US" altLang="ja-JP" sz="1050" kern="0" dirty="0" smtClean="0">
                <a:solidFill>
                  <a:prstClr val="black"/>
                </a:solidFill>
                <a:latin typeface="メイリオ"/>
                <a:ea typeface="メイリオ"/>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kern="0" dirty="0" smtClean="0">
                  <a:solidFill>
                    <a:prstClr val="black"/>
                  </a:solidFill>
                  <a:latin typeface="メイリオ"/>
                  <a:ea typeface="メイリオ"/>
                </a:rPr>
                <a:t>（取込）</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4" name="正方形/長方形 93"/>
            <p:cNvSpPr/>
            <p:nvPr/>
          </p:nvSpPr>
          <p:spPr>
            <a:xfrm>
              <a:off x="514699" y="4192649"/>
              <a:ext cx="557879" cy="237959"/>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kern="0" dirty="0" smtClean="0">
                  <a:solidFill>
                    <a:srgbClr val="FFFFFF"/>
                  </a:solidFill>
                  <a:latin typeface="メイリオ"/>
                  <a:ea typeface="メイリオ"/>
                </a:rPr>
                <a:t>HRP</a:t>
              </a:r>
              <a:r>
                <a:rPr kumimoji="0" lang="en-US" altLang="ja-JP" sz="1050" kern="0" dirty="0">
                  <a:solidFill>
                    <a:srgbClr val="FFFFFF"/>
                  </a:solidFill>
                  <a:latin typeface="メイリオ"/>
                  <a:ea typeface="メイリオ"/>
                </a:rPr>
                <a:t>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endParaRPr>
            </a:p>
          </p:txBody>
        </p:sp>
      </p:grpSp>
      <p:grpSp>
        <p:nvGrpSpPr>
          <p:cNvPr id="95" name="グループ化 94"/>
          <p:cNvGrpSpPr/>
          <p:nvPr/>
        </p:nvGrpSpPr>
        <p:grpSpPr>
          <a:xfrm>
            <a:off x="3175851" y="5460925"/>
            <a:ext cx="961216" cy="1028413"/>
            <a:chOff x="1451557" y="3261663"/>
            <a:chExt cx="961216" cy="1359293"/>
          </a:xfrm>
        </p:grpSpPr>
        <p:sp>
          <p:nvSpPr>
            <p:cNvPr id="96" name="正方形/長方形 95"/>
            <p:cNvSpPr/>
            <p:nvPr/>
          </p:nvSpPr>
          <p:spPr>
            <a:xfrm>
              <a:off x="1451557" y="3261663"/>
              <a:ext cx="961216" cy="1359293"/>
            </a:xfrm>
            <a:prstGeom prst="rect">
              <a:avLst/>
            </a:prstGeom>
            <a:solidFill>
              <a:srgbClr val="F18F60"/>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ja-JP" altLang="en-US" sz="1100" b="0" i="0" u="none" strike="noStrike" kern="0" cap="none" spc="0" normalizeH="0" baseline="0" noProof="0">
                <a:ln>
                  <a:noFill/>
                </a:ln>
                <a:solidFill>
                  <a:prstClr val="black"/>
                </a:solidFill>
                <a:effectLst/>
                <a:uLnTx/>
                <a:uFillTx/>
                <a:latin typeface="メイリオ"/>
                <a:ea typeface="メイリオ"/>
                <a:cs typeface="+mn-cs"/>
              </a:endParaRPr>
            </a:p>
          </p:txBody>
        </p:sp>
        <p:sp>
          <p:nvSpPr>
            <p:cNvPr id="97" name="正方形/長方形 96"/>
            <p:cNvSpPr/>
            <p:nvPr/>
          </p:nvSpPr>
          <p:spPr>
            <a:xfrm>
              <a:off x="1505767" y="3317476"/>
              <a:ext cx="855879" cy="1225077"/>
            </a:xfrm>
            <a:prstGeom prst="rect">
              <a:avLst/>
            </a:prstGeom>
            <a:solidFill>
              <a:schemeClr val="bg1"/>
            </a:solidFill>
            <a:ln w="19050" cap="rnd" cmpd="sng" algn="ctr">
              <a:noFill/>
              <a:prstDash val="solid"/>
            </a:ln>
            <a:effectLst/>
          </p:spPr>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ﾃﾞｰﾀ入出力処理</a:t>
              </a:r>
              <a:endParaRPr kumimoji="0" lang="en-US" altLang="ja-JP" sz="105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smtClean="0">
                  <a:ln>
                    <a:noFill/>
                  </a:ln>
                  <a:solidFill>
                    <a:prstClr val="black"/>
                  </a:solidFill>
                  <a:effectLst/>
                  <a:uLnTx/>
                  <a:uFillTx/>
                  <a:latin typeface="メイリオ"/>
                  <a:ea typeface="メイリオ"/>
                  <a:cs typeface="+mn-cs"/>
                </a:rPr>
                <a:t>（出力）</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8" name="正方形/長方形 97"/>
            <p:cNvSpPr/>
            <p:nvPr/>
          </p:nvSpPr>
          <p:spPr>
            <a:xfrm>
              <a:off x="1646026" y="4192649"/>
              <a:ext cx="566488" cy="193940"/>
            </a:xfrm>
            <a:prstGeom prst="rect">
              <a:avLst/>
            </a:prstGeom>
            <a:solidFill>
              <a:srgbClr val="F18F60"/>
            </a:solidFill>
            <a:ln w="19050" cap="rnd" cmpd="sng" algn="ctr">
              <a:solidFill>
                <a:srgbClr val="F18F60"/>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dirty="0" smtClean="0">
                  <a:ln>
                    <a:noFill/>
                  </a:ln>
                  <a:solidFill>
                    <a:srgbClr val="FFFFFF"/>
                  </a:solidFill>
                  <a:effectLst/>
                  <a:uLnTx/>
                  <a:uFillTx/>
                  <a:latin typeface="メイリオ"/>
                  <a:ea typeface="メイリオ"/>
                  <a:cs typeface="+mn-cs"/>
                </a:rPr>
                <a:t>HRPR</a:t>
              </a:r>
              <a:endParaRPr kumimoji="0" lang="ja-JP" altLang="en-US" sz="1050" b="0" i="0" u="none" strike="noStrike" kern="0" cap="none" spc="0" normalizeH="0" baseline="0" noProof="0" dirty="0" smtClean="0">
                <a:ln>
                  <a:noFill/>
                </a:ln>
                <a:solidFill>
                  <a:srgbClr val="FFFFFF"/>
                </a:solidFill>
                <a:effectLst/>
                <a:uLnTx/>
                <a:uFillTx/>
                <a:latin typeface="メイリオ"/>
                <a:ea typeface="メイリオ"/>
                <a:cs typeface="+mn-cs"/>
              </a:endParaRPr>
            </a:p>
          </p:txBody>
        </p:sp>
      </p:grpSp>
      <p:sp>
        <p:nvSpPr>
          <p:cNvPr id="99" name="テキスト ボックス 98"/>
          <p:cNvSpPr txBox="1"/>
          <p:nvPr/>
        </p:nvSpPr>
        <p:spPr>
          <a:xfrm>
            <a:off x="3023828" y="1746218"/>
            <a:ext cx="1210588" cy="348813"/>
          </a:xfrm>
          <a:prstGeom prst="rect">
            <a:avLst/>
          </a:prstGeom>
          <a:noFill/>
        </p:spPr>
        <p:txBody>
          <a:bodyPr wrap="none" rtlCol="0">
            <a:spAutoFit/>
          </a:bodyPr>
          <a:lstStyle/>
          <a:p>
            <a:pPr marL="0" marR="0" lvl="0" indent="0" algn="l" defTabSz="457189" rtl="0" eaLnBrk="1" fontAlgn="auto" latinLnBrk="0" hangingPunct="1">
              <a:lnSpc>
                <a:spcPts val="2000"/>
              </a:lnSpc>
              <a:spcBef>
                <a:spcPts val="0"/>
              </a:spcBef>
              <a:spcAft>
                <a:spcPts val="0"/>
              </a:spcAft>
              <a:buClrTx/>
              <a:buSzTx/>
              <a:buFontTx/>
              <a:buNone/>
              <a:tabLst/>
              <a:defRPr/>
            </a:pPr>
            <a:r>
              <a:rPr kumimoji="0" lang="ja-JP" altLang="en-US" sz="1600" b="1" i="0" u="none" strike="noStrike" kern="1200" cap="none" spc="0" normalizeH="0" baseline="0" noProof="0" dirty="0" smtClean="0">
                <a:ln>
                  <a:noFill/>
                </a:ln>
                <a:solidFill>
                  <a:srgbClr val="F18F60"/>
                </a:solidFill>
                <a:effectLst/>
                <a:uLnTx/>
                <a:uFillTx/>
                <a:latin typeface="メイリオ"/>
                <a:ea typeface="メイリオ"/>
                <a:cs typeface="+mn-cs"/>
              </a:rPr>
              <a:t>人事スキル</a:t>
            </a:r>
            <a:endParaRPr kumimoji="0" lang="en-US" altLang="ja-JP" sz="1600" b="1" i="0" u="none" strike="noStrike" kern="1200" cap="none" spc="0" normalizeH="0" baseline="0" noProof="0" dirty="0">
              <a:ln>
                <a:noFill/>
              </a:ln>
              <a:solidFill>
                <a:srgbClr val="F18F60"/>
              </a:solidFill>
              <a:effectLst/>
              <a:uLnTx/>
              <a:uFillTx/>
              <a:latin typeface="メイリオ"/>
              <a:ea typeface="メイリオ"/>
              <a:cs typeface="+mn-cs"/>
            </a:endParaRPr>
          </a:p>
        </p:txBody>
      </p:sp>
      <p:sp>
        <p:nvSpPr>
          <p:cNvPr id="100" name="正方形/長方形 99"/>
          <p:cNvSpPr/>
          <p:nvPr/>
        </p:nvSpPr>
        <p:spPr>
          <a:xfrm>
            <a:off x="4132788" y="1993440"/>
            <a:ext cx="1037732" cy="1131825"/>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正方形/長方形 100"/>
          <p:cNvSpPr/>
          <p:nvPr/>
        </p:nvSpPr>
        <p:spPr>
          <a:xfrm>
            <a:off x="2086006" y="4285245"/>
            <a:ext cx="1037732" cy="1131825"/>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正方形/長方形 101"/>
          <p:cNvSpPr/>
          <p:nvPr/>
        </p:nvSpPr>
        <p:spPr>
          <a:xfrm>
            <a:off x="2092495" y="5415187"/>
            <a:ext cx="1037732" cy="1131825"/>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正方形/長方形 102"/>
          <p:cNvSpPr/>
          <p:nvPr/>
        </p:nvSpPr>
        <p:spPr>
          <a:xfrm>
            <a:off x="3119599" y="5415187"/>
            <a:ext cx="1037732" cy="1131825"/>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テキスト ボックス 103"/>
          <p:cNvSpPr txBox="1"/>
          <p:nvPr/>
        </p:nvSpPr>
        <p:spPr>
          <a:xfrm>
            <a:off x="4038317" y="1672777"/>
            <a:ext cx="341974" cy="369332"/>
          </a:xfrm>
          <a:prstGeom prst="rect">
            <a:avLst/>
          </a:prstGeom>
          <a:noFill/>
        </p:spPr>
        <p:txBody>
          <a:bodyPr wrap="square" rtlCol="0">
            <a:spAutoFit/>
          </a:bodyPr>
          <a:lstStyle/>
          <a:p>
            <a:r>
              <a:rPr kumimoji="1" lang="ja-JP" altLang="en-US" b="1" dirty="0" smtClean="0">
                <a:solidFill>
                  <a:srgbClr val="FF0000"/>
                </a:solidFill>
              </a:rPr>
              <a:t>①</a:t>
            </a:r>
            <a:endParaRPr kumimoji="1" lang="ja-JP" altLang="en-US" b="1" dirty="0">
              <a:solidFill>
                <a:srgbClr val="FF0000"/>
              </a:solidFill>
            </a:endParaRPr>
          </a:p>
        </p:txBody>
      </p:sp>
      <p:sp>
        <p:nvSpPr>
          <p:cNvPr id="105" name="テキスト ボックス 104"/>
          <p:cNvSpPr txBox="1"/>
          <p:nvPr/>
        </p:nvSpPr>
        <p:spPr>
          <a:xfrm>
            <a:off x="1676899" y="4204305"/>
            <a:ext cx="341974" cy="369332"/>
          </a:xfrm>
          <a:prstGeom prst="rect">
            <a:avLst/>
          </a:prstGeom>
          <a:noFill/>
        </p:spPr>
        <p:txBody>
          <a:bodyPr wrap="square" rtlCol="0">
            <a:spAutoFit/>
          </a:bodyPr>
          <a:lstStyle/>
          <a:p>
            <a:r>
              <a:rPr lang="ja-JP" altLang="en-US" b="1" dirty="0" smtClean="0">
                <a:solidFill>
                  <a:srgbClr val="FF0000"/>
                </a:solidFill>
              </a:rPr>
              <a:t>④</a:t>
            </a:r>
            <a:endParaRPr kumimoji="1" lang="ja-JP" altLang="en-US" b="1" dirty="0">
              <a:solidFill>
                <a:srgbClr val="FF0000"/>
              </a:solidFill>
            </a:endParaRPr>
          </a:p>
        </p:txBody>
      </p:sp>
      <p:sp>
        <p:nvSpPr>
          <p:cNvPr id="106" name="テキスト ボックス 105"/>
          <p:cNvSpPr txBox="1"/>
          <p:nvPr/>
        </p:nvSpPr>
        <p:spPr>
          <a:xfrm>
            <a:off x="1671653" y="5387202"/>
            <a:ext cx="341974" cy="369332"/>
          </a:xfrm>
          <a:prstGeom prst="rect">
            <a:avLst/>
          </a:prstGeom>
          <a:noFill/>
        </p:spPr>
        <p:txBody>
          <a:bodyPr wrap="square" rtlCol="0">
            <a:spAutoFit/>
          </a:bodyPr>
          <a:lstStyle/>
          <a:p>
            <a:r>
              <a:rPr lang="ja-JP" altLang="en-US" b="1" dirty="0">
                <a:solidFill>
                  <a:srgbClr val="FF0000"/>
                </a:solidFill>
              </a:rPr>
              <a:t>③</a:t>
            </a:r>
            <a:endParaRPr kumimoji="1" lang="ja-JP" altLang="en-US" b="1" dirty="0">
              <a:solidFill>
                <a:srgbClr val="FF0000"/>
              </a:solidFill>
            </a:endParaRPr>
          </a:p>
        </p:txBody>
      </p:sp>
      <p:sp>
        <p:nvSpPr>
          <p:cNvPr id="107" name="テキスト ボックス 106"/>
          <p:cNvSpPr txBox="1"/>
          <p:nvPr/>
        </p:nvSpPr>
        <p:spPr>
          <a:xfrm>
            <a:off x="4202974" y="5373216"/>
            <a:ext cx="341974" cy="369332"/>
          </a:xfrm>
          <a:prstGeom prst="rect">
            <a:avLst/>
          </a:prstGeom>
          <a:noFill/>
        </p:spPr>
        <p:txBody>
          <a:bodyPr wrap="square" rtlCol="0">
            <a:spAutoFit/>
          </a:bodyPr>
          <a:lstStyle/>
          <a:p>
            <a:r>
              <a:rPr kumimoji="1" lang="ja-JP" altLang="en-US" b="1" dirty="0" smtClean="0">
                <a:solidFill>
                  <a:srgbClr val="FF0000"/>
                </a:solidFill>
              </a:rPr>
              <a:t>②</a:t>
            </a:r>
            <a:endParaRPr kumimoji="1" lang="ja-JP" altLang="en-US" b="1" dirty="0">
              <a:solidFill>
                <a:srgbClr val="FF0000"/>
              </a:solidFill>
            </a:endParaRPr>
          </a:p>
        </p:txBody>
      </p:sp>
      <p:sp>
        <p:nvSpPr>
          <p:cNvPr id="108" name="テキスト ボックス 107"/>
          <p:cNvSpPr txBox="1"/>
          <p:nvPr/>
        </p:nvSpPr>
        <p:spPr>
          <a:xfrm>
            <a:off x="5432990" y="2226318"/>
            <a:ext cx="3639510" cy="3539430"/>
          </a:xfrm>
          <a:prstGeom prst="rect">
            <a:avLst/>
          </a:prstGeom>
          <a:noFill/>
        </p:spPr>
        <p:txBody>
          <a:bodyPr wrap="square" rtlCol="0">
            <a:spAutoFit/>
          </a:bodyPr>
          <a:lstStyle/>
          <a:p>
            <a:r>
              <a:rPr kumimoji="1" lang="ja-JP" altLang="en-US" sz="1600" dirty="0" smtClean="0"/>
              <a:t>① 勤怠システムに渡す社員情報を</a:t>
            </a:r>
            <a:endParaRPr kumimoji="1" lang="en-US" altLang="ja-JP" sz="1600" dirty="0" smtClean="0"/>
          </a:p>
          <a:p>
            <a:r>
              <a:rPr lang="ja-JP" altLang="en-US" sz="1600" dirty="0"/>
              <a:t>　</a:t>
            </a:r>
            <a:r>
              <a:rPr lang="ja-JP" altLang="en-US" sz="1600" dirty="0" smtClean="0"/>
              <a:t> </a:t>
            </a:r>
            <a:r>
              <a:rPr kumimoji="1" lang="ja-JP" altLang="en-US" sz="1600" dirty="0" smtClean="0"/>
              <a:t>指定フォルダに出力</a:t>
            </a:r>
            <a:endParaRPr kumimoji="1" lang="en-US" altLang="ja-JP" sz="1600" dirty="0" smtClean="0"/>
          </a:p>
          <a:p>
            <a:endParaRPr lang="en-US" altLang="ja-JP" sz="1600" dirty="0"/>
          </a:p>
          <a:p>
            <a:r>
              <a:rPr kumimoji="1" lang="ja-JP" altLang="en-US" sz="1600" dirty="0" smtClean="0"/>
              <a:t>②勤怠システムに渡す組織情報を</a:t>
            </a:r>
            <a:endParaRPr kumimoji="1" lang="en-US" altLang="ja-JP" sz="1600" dirty="0" smtClean="0"/>
          </a:p>
          <a:p>
            <a:r>
              <a:rPr lang="ja-JP" altLang="en-US" sz="1600" dirty="0"/>
              <a:t>　 </a:t>
            </a:r>
            <a:r>
              <a:rPr lang="ja-JP" altLang="en-US" sz="1600" dirty="0" smtClean="0"/>
              <a:t>指定フォルダに出力</a:t>
            </a:r>
            <a:endParaRPr lang="en-US" altLang="ja-JP" sz="1600" dirty="0" smtClean="0"/>
          </a:p>
          <a:p>
            <a:endParaRPr kumimoji="1" lang="en-US" altLang="ja-JP" sz="1600" dirty="0"/>
          </a:p>
          <a:p>
            <a:r>
              <a:rPr lang="ja-JP" altLang="en-US" sz="1600" dirty="0" smtClean="0"/>
              <a:t>③勤務地情報など勤怠システムから</a:t>
            </a:r>
            <a:endParaRPr lang="en-US" altLang="ja-JP" sz="1600" dirty="0" smtClean="0"/>
          </a:p>
          <a:p>
            <a:r>
              <a:rPr lang="ja-JP" altLang="en-US" sz="1600" dirty="0"/>
              <a:t>　</a:t>
            </a:r>
            <a:r>
              <a:rPr lang="en-US" altLang="ja-JP" sz="1600" dirty="0" smtClean="0"/>
              <a:t>SuperStream</a:t>
            </a:r>
            <a:r>
              <a:rPr lang="ja-JP" altLang="en-US" sz="1600" dirty="0" smtClean="0"/>
              <a:t>に渡すマスタ情報を</a:t>
            </a:r>
            <a:endParaRPr lang="en-US" altLang="ja-JP" sz="1600" dirty="0" smtClean="0"/>
          </a:p>
          <a:p>
            <a:r>
              <a:rPr lang="ja-JP" altLang="en-US" sz="1600" dirty="0"/>
              <a:t>　</a:t>
            </a:r>
            <a:r>
              <a:rPr lang="ja-JP" altLang="en-US" sz="1600" dirty="0" smtClean="0"/>
              <a:t>指定フォルダから取込む</a:t>
            </a:r>
            <a:endParaRPr lang="en-US" altLang="ja-JP" sz="1600" dirty="0" smtClean="0"/>
          </a:p>
          <a:p>
            <a:r>
              <a:rPr lang="ja-JP" altLang="en-US" sz="1600" dirty="0" smtClean="0"/>
              <a:t> （必要な場合）</a:t>
            </a:r>
            <a:endParaRPr lang="en-US" altLang="ja-JP" sz="1600" dirty="0" smtClean="0"/>
          </a:p>
          <a:p>
            <a:endParaRPr kumimoji="1" lang="en-US" altLang="ja-JP" sz="1600" dirty="0"/>
          </a:p>
          <a:p>
            <a:r>
              <a:rPr lang="ja-JP" altLang="en-US" sz="1600" dirty="0" smtClean="0"/>
              <a:t>④勤怠システムから毎月の勤怠情報を指定　</a:t>
            </a:r>
            <a:endParaRPr lang="en-US" altLang="ja-JP" sz="1600" dirty="0" smtClean="0"/>
          </a:p>
          <a:p>
            <a:r>
              <a:rPr lang="ja-JP" altLang="en-US" sz="1600" dirty="0"/>
              <a:t>　</a:t>
            </a:r>
            <a:r>
              <a:rPr lang="ja-JP" altLang="en-US" sz="1600" dirty="0" smtClean="0"/>
              <a:t>フォルダから取込む</a:t>
            </a:r>
            <a:endParaRPr kumimoji="1" lang="ja-JP" altLang="en-US" sz="1600" dirty="0"/>
          </a:p>
        </p:txBody>
      </p:sp>
    </p:spTree>
    <p:extLst>
      <p:ext uri="{BB962C8B-B14F-4D97-AF65-F5344CB8AC3E}">
        <p14:creationId xmlns:p14="http://schemas.microsoft.com/office/powerpoint/2010/main" val="2814107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fld id="{78AE49ED-73EF-499C-8307-28EB0E7CF529}" type="slidenum">
              <a:rPr lang="ja-JP" altLang="en-US" smtClean="0"/>
              <a:pPr/>
              <a:t>28</a:t>
            </a:fld>
            <a:endParaRPr lang="ja-JP" altLang="en-US" dirty="0"/>
          </a:p>
        </p:txBody>
      </p:sp>
      <p:sp>
        <p:nvSpPr>
          <p:cNvPr id="3" name="フッター プレースホルダー 2"/>
          <p:cNvSpPr>
            <a:spLocks noGrp="1"/>
          </p:cNvSpPr>
          <p:nvPr>
            <p:ph type="ftr" sz="quarter" idx="11"/>
          </p:nvPr>
        </p:nvSpPr>
        <p:spPr/>
        <p:txBody>
          <a:bodyPr/>
          <a:lstStyle/>
          <a:p>
            <a:r>
              <a:rPr lang="en-US" altLang="ja-JP" dirty="0"/>
              <a:t>©  SuperStream Inc. All rights reserved.</a:t>
            </a:r>
            <a:endParaRPr lang="ja-JP" altLang="en-US" dirty="0"/>
          </a:p>
        </p:txBody>
      </p:sp>
      <p:sp>
        <p:nvSpPr>
          <p:cNvPr id="4" name="タイトル 3"/>
          <p:cNvSpPr>
            <a:spLocks noGrp="1"/>
          </p:cNvSpPr>
          <p:nvPr>
            <p:ph type="title"/>
          </p:nvPr>
        </p:nvSpPr>
        <p:spPr/>
        <p:txBody>
          <a:bodyPr/>
          <a:lstStyle/>
          <a:p>
            <a:r>
              <a:rPr lang="ja-JP" altLang="en-US" dirty="0"/>
              <a:t>マイナンバー対応について</a:t>
            </a:r>
            <a:r>
              <a:rPr lang="en-US" altLang="ja-JP" dirty="0"/>
              <a:t/>
            </a:r>
            <a:br>
              <a:rPr lang="en-US" altLang="ja-JP" dirty="0"/>
            </a:br>
            <a:r>
              <a:rPr lang="ja-JP" altLang="en-US" dirty="0"/>
              <a:t>（人事・給与共通）</a:t>
            </a:r>
            <a:endParaRPr kumimoji="1" lang="ja-JP" altLang="en-US" dirty="0"/>
          </a:p>
        </p:txBody>
      </p:sp>
    </p:spTree>
    <p:extLst>
      <p:ext uri="{BB962C8B-B14F-4D97-AF65-F5344CB8AC3E}">
        <p14:creationId xmlns:p14="http://schemas.microsoft.com/office/powerpoint/2010/main" val="40623365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29</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人事・給与管理（マイナンバー管理）</a:t>
            </a:r>
          </a:p>
        </p:txBody>
      </p:sp>
      <p:sp>
        <p:nvSpPr>
          <p:cNvPr id="5" name="テキスト プレースホルダー 4"/>
          <p:cNvSpPr>
            <a:spLocks noGrp="1"/>
          </p:cNvSpPr>
          <p:nvPr>
            <p:ph type="body" sz="quarter" idx="16"/>
          </p:nvPr>
        </p:nvSpPr>
        <p:spPr/>
        <p:txBody>
          <a:bodyPr/>
          <a:lstStyle/>
          <a:p>
            <a:r>
              <a:rPr lang="ja-JP" altLang="en-US" dirty="0"/>
              <a:t>マイナンバーの取得から破棄までを一元管理</a:t>
            </a:r>
          </a:p>
        </p:txBody>
      </p:sp>
      <p:sp>
        <p:nvSpPr>
          <p:cNvPr id="6" name="テキスト プレースホルダー 5"/>
          <p:cNvSpPr>
            <a:spLocks noGrp="1"/>
          </p:cNvSpPr>
          <p:nvPr>
            <p:ph type="body" sz="quarter" idx="17"/>
          </p:nvPr>
        </p:nvSpPr>
        <p:spPr/>
        <p:txBody>
          <a:bodyPr/>
          <a:lstStyle/>
          <a:p>
            <a:r>
              <a:rPr lang="en-US" altLang="ja-JP" dirty="0"/>
              <a:t>Web</a:t>
            </a:r>
            <a:r>
              <a:rPr lang="ja-JP" altLang="en-US" dirty="0"/>
              <a:t>アプリケーション（人事諸届・照会）を利用してマイナンバー情報を収集し、暗号化された</a:t>
            </a:r>
            <a:r>
              <a:rPr lang="en-US" altLang="ja-JP" dirty="0"/>
              <a:t>DB</a:t>
            </a:r>
            <a:r>
              <a:rPr lang="ja-JP" altLang="en-US" dirty="0"/>
              <a:t>で管理します。退職者のマイナンバーの有効期限を一括設定することも可能です</a:t>
            </a:r>
          </a:p>
        </p:txBody>
      </p:sp>
      <p:sp>
        <p:nvSpPr>
          <p:cNvPr id="7" name="角丸四角形 6"/>
          <p:cNvSpPr/>
          <p:nvPr/>
        </p:nvSpPr>
        <p:spPr>
          <a:xfrm>
            <a:off x="6084168" y="3501008"/>
            <a:ext cx="2808315" cy="1368000"/>
          </a:xfrm>
          <a:prstGeom prst="roundRect">
            <a:avLst>
              <a:gd name="adj" fmla="val 472"/>
            </a:avLst>
          </a:prstGeom>
          <a:solidFill>
            <a:srgbClr val="FFFFFF"/>
          </a:solidFill>
          <a:ln w="25400" cap="flat" cmpd="sng" algn="ctr">
            <a:solidFill>
              <a:srgbClr val="00A3EC"/>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角丸四角形 7"/>
          <p:cNvSpPr/>
          <p:nvPr/>
        </p:nvSpPr>
        <p:spPr>
          <a:xfrm>
            <a:off x="251523" y="2096852"/>
            <a:ext cx="2664293" cy="4176464"/>
          </a:xfrm>
          <a:prstGeom prst="roundRect">
            <a:avLst>
              <a:gd name="adj" fmla="val 472"/>
            </a:avLst>
          </a:prstGeom>
          <a:solidFill>
            <a:srgbClr val="FFFFFF"/>
          </a:solidFill>
          <a:ln w="25400" cap="flat" cmpd="sng" algn="ctr">
            <a:solidFill>
              <a:srgbClr val="FF8585"/>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角丸四角形 8"/>
          <p:cNvSpPr/>
          <p:nvPr/>
        </p:nvSpPr>
        <p:spPr>
          <a:xfrm>
            <a:off x="251520" y="2096852"/>
            <a:ext cx="2664295" cy="338060"/>
          </a:xfrm>
          <a:prstGeom prst="roundRect">
            <a:avLst>
              <a:gd name="adj" fmla="val 0"/>
            </a:avLst>
          </a:prstGeom>
          <a:solidFill>
            <a:srgbClr val="FF8585"/>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latin typeface="メイリオ"/>
                <a:ea typeface="メイリオ"/>
              </a:rPr>
              <a:t>取　得</a:t>
            </a:r>
          </a:p>
        </p:txBody>
      </p:sp>
      <p:sp>
        <p:nvSpPr>
          <p:cNvPr id="10" name="Freeform 305"/>
          <p:cNvSpPr>
            <a:spLocks noEditPoints="1"/>
          </p:cNvSpPr>
          <p:nvPr/>
        </p:nvSpPr>
        <p:spPr bwMode="auto">
          <a:xfrm>
            <a:off x="395536" y="5121188"/>
            <a:ext cx="450850" cy="450850"/>
          </a:xfrm>
          <a:custGeom>
            <a:avLst/>
            <a:gdLst>
              <a:gd name="T0" fmla="*/ 600 w 853"/>
              <a:gd name="T1" fmla="*/ 532 h 854"/>
              <a:gd name="T2" fmla="*/ 600 w 853"/>
              <a:gd name="T3" fmla="*/ 771 h 854"/>
              <a:gd name="T4" fmla="*/ 83 w 853"/>
              <a:gd name="T5" fmla="*/ 771 h 854"/>
              <a:gd name="T6" fmla="*/ 83 w 853"/>
              <a:gd name="T7" fmla="*/ 254 h 854"/>
              <a:gd name="T8" fmla="*/ 321 w 853"/>
              <a:gd name="T9" fmla="*/ 254 h 854"/>
              <a:gd name="T10" fmla="*/ 405 w 853"/>
              <a:gd name="T11" fmla="*/ 171 h 854"/>
              <a:gd name="T12" fmla="*/ 0 w 853"/>
              <a:gd name="T13" fmla="*/ 171 h 854"/>
              <a:gd name="T14" fmla="*/ 0 w 853"/>
              <a:gd name="T15" fmla="*/ 854 h 854"/>
              <a:gd name="T16" fmla="*/ 683 w 853"/>
              <a:gd name="T17" fmla="*/ 854 h 854"/>
              <a:gd name="T18" fmla="*/ 683 w 853"/>
              <a:gd name="T19" fmla="*/ 449 h 854"/>
              <a:gd name="T20" fmla="*/ 600 w 853"/>
              <a:gd name="T21" fmla="*/ 532 h 854"/>
              <a:gd name="T22" fmla="*/ 253 w 853"/>
              <a:gd name="T23" fmla="*/ 597 h 854"/>
              <a:gd name="T24" fmla="*/ 460 w 853"/>
              <a:gd name="T25" fmla="*/ 550 h 854"/>
              <a:gd name="T26" fmla="*/ 304 w 853"/>
              <a:gd name="T27" fmla="*/ 393 h 854"/>
              <a:gd name="T28" fmla="*/ 253 w 853"/>
              <a:gd name="T29" fmla="*/ 597 h 854"/>
              <a:gd name="T30" fmla="*/ 693 w 853"/>
              <a:gd name="T31" fmla="*/ 0 h 854"/>
              <a:gd name="T32" fmla="*/ 348 w 853"/>
              <a:gd name="T33" fmla="*/ 345 h 854"/>
              <a:gd name="T34" fmla="*/ 509 w 853"/>
              <a:gd name="T35" fmla="*/ 506 h 854"/>
              <a:gd name="T36" fmla="*/ 853 w 853"/>
              <a:gd name="T37" fmla="*/ 161 h 854"/>
              <a:gd name="T38" fmla="*/ 693 w 853"/>
              <a:gd name="T39"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3" h="854">
                <a:moveTo>
                  <a:pt x="600" y="532"/>
                </a:moveTo>
                <a:lnTo>
                  <a:pt x="600" y="771"/>
                </a:lnTo>
                <a:lnTo>
                  <a:pt x="83" y="771"/>
                </a:lnTo>
                <a:lnTo>
                  <a:pt x="83" y="254"/>
                </a:lnTo>
                <a:lnTo>
                  <a:pt x="321" y="254"/>
                </a:lnTo>
                <a:lnTo>
                  <a:pt x="405" y="171"/>
                </a:lnTo>
                <a:lnTo>
                  <a:pt x="0" y="171"/>
                </a:lnTo>
                <a:lnTo>
                  <a:pt x="0" y="854"/>
                </a:lnTo>
                <a:lnTo>
                  <a:pt x="683" y="854"/>
                </a:lnTo>
                <a:lnTo>
                  <a:pt x="683" y="449"/>
                </a:lnTo>
                <a:lnTo>
                  <a:pt x="600" y="532"/>
                </a:lnTo>
                <a:close/>
                <a:moveTo>
                  <a:pt x="253" y="597"/>
                </a:moveTo>
                <a:lnTo>
                  <a:pt x="460" y="550"/>
                </a:lnTo>
                <a:lnTo>
                  <a:pt x="304" y="393"/>
                </a:lnTo>
                <a:lnTo>
                  <a:pt x="253" y="597"/>
                </a:lnTo>
                <a:close/>
                <a:moveTo>
                  <a:pt x="693" y="0"/>
                </a:moveTo>
                <a:lnTo>
                  <a:pt x="348" y="345"/>
                </a:lnTo>
                <a:lnTo>
                  <a:pt x="509" y="506"/>
                </a:lnTo>
                <a:lnTo>
                  <a:pt x="853" y="161"/>
                </a:lnTo>
                <a:lnTo>
                  <a:pt x="693" y="0"/>
                </a:lnTo>
                <a:close/>
              </a:path>
            </a:pathLst>
          </a:custGeom>
          <a:solidFill>
            <a:srgbClr val="FF85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pic>
        <p:nvPicPr>
          <p:cNvPr id="11" name="Picture 4"/>
          <p:cNvPicPr>
            <a:picLocks noChangeAspect="1" noChangeArrowheads="1"/>
          </p:cNvPicPr>
          <p:nvPr/>
        </p:nvPicPr>
        <p:blipFill>
          <a:blip r:embed="rId2" cstate="email"/>
          <a:srcRect/>
          <a:stretch>
            <a:fillRect/>
          </a:stretch>
        </p:blipFill>
        <p:spPr bwMode="auto">
          <a:xfrm>
            <a:off x="477880" y="3104964"/>
            <a:ext cx="1154627" cy="648072"/>
          </a:xfrm>
          <a:prstGeom prst="rect">
            <a:avLst/>
          </a:prstGeom>
          <a:noFill/>
          <a:ln w="9525">
            <a:solidFill>
              <a:srgbClr val="0065AE"/>
            </a:solidFill>
            <a:miter lim="800000"/>
            <a:headEnd/>
            <a:tailEnd/>
          </a:ln>
        </p:spPr>
      </p:pic>
      <p:grpSp>
        <p:nvGrpSpPr>
          <p:cNvPr id="12" name="グループ化 525"/>
          <p:cNvGrpSpPr/>
          <p:nvPr/>
        </p:nvGrpSpPr>
        <p:grpSpPr>
          <a:xfrm>
            <a:off x="323528" y="2563200"/>
            <a:ext cx="419348" cy="415530"/>
            <a:chOff x="3784104" y="1923678"/>
            <a:chExt cx="381000" cy="381000"/>
          </a:xfrm>
          <a:solidFill>
            <a:srgbClr val="54C2F0"/>
          </a:solidFill>
        </p:grpSpPr>
        <p:sp>
          <p:nvSpPr>
            <p:cNvPr id="13"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4"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15" name="Freeform 418"/>
          <p:cNvSpPr>
            <a:spLocks noEditPoints="1"/>
          </p:cNvSpPr>
          <p:nvPr/>
        </p:nvSpPr>
        <p:spPr bwMode="auto">
          <a:xfrm>
            <a:off x="351809" y="3925428"/>
            <a:ext cx="403820" cy="331664"/>
          </a:xfrm>
          <a:custGeom>
            <a:avLst/>
            <a:gdLst>
              <a:gd name="T0" fmla="*/ 0 w 985"/>
              <a:gd name="T1" fmla="*/ 0 h 678"/>
              <a:gd name="T2" fmla="*/ 0 w 985"/>
              <a:gd name="T3" fmla="*/ 678 h 678"/>
              <a:gd name="T4" fmla="*/ 985 w 985"/>
              <a:gd name="T5" fmla="*/ 678 h 678"/>
              <a:gd name="T6" fmla="*/ 985 w 985"/>
              <a:gd name="T7" fmla="*/ 0 h 678"/>
              <a:gd name="T8" fmla="*/ 0 w 985"/>
              <a:gd name="T9" fmla="*/ 0 h 678"/>
              <a:gd name="T10" fmla="*/ 369 w 985"/>
              <a:gd name="T11" fmla="*/ 431 h 678"/>
              <a:gd name="T12" fmla="*/ 369 w 985"/>
              <a:gd name="T13" fmla="*/ 308 h 678"/>
              <a:gd name="T14" fmla="*/ 615 w 985"/>
              <a:gd name="T15" fmla="*/ 308 h 678"/>
              <a:gd name="T16" fmla="*/ 615 w 985"/>
              <a:gd name="T17" fmla="*/ 431 h 678"/>
              <a:gd name="T18" fmla="*/ 369 w 985"/>
              <a:gd name="T19" fmla="*/ 431 h 678"/>
              <a:gd name="T20" fmla="*/ 615 w 985"/>
              <a:gd name="T21" fmla="*/ 493 h 678"/>
              <a:gd name="T22" fmla="*/ 615 w 985"/>
              <a:gd name="T23" fmla="*/ 615 h 678"/>
              <a:gd name="T24" fmla="*/ 369 w 985"/>
              <a:gd name="T25" fmla="*/ 615 h 678"/>
              <a:gd name="T26" fmla="*/ 369 w 985"/>
              <a:gd name="T27" fmla="*/ 493 h 678"/>
              <a:gd name="T28" fmla="*/ 615 w 985"/>
              <a:gd name="T29" fmla="*/ 493 h 678"/>
              <a:gd name="T30" fmla="*/ 615 w 985"/>
              <a:gd name="T31" fmla="*/ 123 h 678"/>
              <a:gd name="T32" fmla="*/ 615 w 985"/>
              <a:gd name="T33" fmla="*/ 246 h 678"/>
              <a:gd name="T34" fmla="*/ 369 w 985"/>
              <a:gd name="T35" fmla="*/ 246 h 678"/>
              <a:gd name="T36" fmla="*/ 369 w 985"/>
              <a:gd name="T37" fmla="*/ 123 h 678"/>
              <a:gd name="T38" fmla="*/ 615 w 985"/>
              <a:gd name="T39" fmla="*/ 123 h 678"/>
              <a:gd name="T40" fmla="*/ 307 w 985"/>
              <a:gd name="T41" fmla="*/ 123 h 678"/>
              <a:gd name="T42" fmla="*/ 307 w 985"/>
              <a:gd name="T43" fmla="*/ 246 h 678"/>
              <a:gd name="T44" fmla="*/ 61 w 985"/>
              <a:gd name="T45" fmla="*/ 246 h 678"/>
              <a:gd name="T46" fmla="*/ 61 w 985"/>
              <a:gd name="T47" fmla="*/ 123 h 678"/>
              <a:gd name="T48" fmla="*/ 307 w 985"/>
              <a:gd name="T49" fmla="*/ 123 h 678"/>
              <a:gd name="T50" fmla="*/ 61 w 985"/>
              <a:gd name="T51" fmla="*/ 308 h 678"/>
              <a:gd name="T52" fmla="*/ 307 w 985"/>
              <a:gd name="T53" fmla="*/ 308 h 678"/>
              <a:gd name="T54" fmla="*/ 307 w 985"/>
              <a:gd name="T55" fmla="*/ 431 h 678"/>
              <a:gd name="T56" fmla="*/ 61 w 985"/>
              <a:gd name="T57" fmla="*/ 431 h 678"/>
              <a:gd name="T58" fmla="*/ 61 w 985"/>
              <a:gd name="T59" fmla="*/ 308 h 678"/>
              <a:gd name="T60" fmla="*/ 676 w 985"/>
              <a:gd name="T61" fmla="*/ 308 h 678"/>
              <a:gd name="T62" fmla="*/ 924 w 985"/>
              <a:gd name="T63" fmla="*/ 308 h 678"/>
              <a:gd name="T64" fmla="*/ 924 w 985"/>
              <a:gd name="T65" fmla="*/ 431 h 678"/>
              <a:gd name="T66" fmla="*/ 676 w 985"/>
              <a:gd name="T67" fmla="*/ 431 h 678"/>
              <a:gd name="T68" fmla="*/ 676 w 985"/>
              <a:gd name="T69" fmla="*/ 308 h 678"/>
              <a:gd name="T70" fmla="*/ 676 w 985"/>
              <a:gd name="T71" fmla="*/ 246 h 678"/>
              <a:gd name="T72" fmla="*/ 676 w 985"/>
              <a:gd name="T73" fmla="*/ 123 h 678"/>
              <a:gd name="T74" fmla="*/ 924 w 985"/>
              <a:gd name="T75" fmla="*/ 123 h 678"/>
              <a:gd name="T76" fmla="*/ 924 w 985"/>
              <a:gd name="T77" fmla="*/ 246 h 678"/>
              <a:gd name="T78" fmla="*/ 676 w 985"/>
              <a:gd name="T79" fmla="*/ 246 h 678"/>
              <a:gd name="T80" fmla="*/ 61 w 985"/>
              <a:gd name="T81" fmla="*/ 493 h 678"/>
              <a:gd name="T82" fmla="*/ 307 w 985"/>
              <a:gd name="T83" fmla="*/ 493 h 678"/>
              <a:gd name="T84" fmla="*/ 307 w 985"/>
              <a:gd name="T85" fmla="*/ 615 h 678"/>
              <a:gd name="T86" fmla="*/ 61 w 985"/>
              <a:gd name="T87" fmla="*/ 615 h 678"/>
              <a:gd name="T88" fmla="*/ 61 w 985"/>
              <a:gd name="T89" fmla="*/ 493 h 678"/>
              <a:gd name="T90" fmla="*/ 676 w 985"/>
              <a:gd name="T91" fmla="*/ 615 h 678"/>
              <a:gd name="T92" fmla="*/ 676 w 985"/>
              <a:gd name="T93" fmla="*/ 493 h 678"/>
              <a:gd name="T94" fmla="*/ 924 w 985"/>
              <a:gd name="T95" fmla="*/ 493 h 678"/>
              <a:gd name="T96" fmla="*/ 924 w 985"/>
              <a:gd name="T97" fmla="*/ 615 h 678"/>
              <a:gd name="T98" fmla="*/ 676 w 985"/>
              <a:gd name="T99" fmla="*/ 615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5" h="678">
                <a:moveTo>
                  <a:pt x="0" y="0"/>
                </a:moveTo>
                <a:lnTo>
                  <a:pt x="0" y="678"/>
                </a:lnTo>
                <a:lnTo>
                  <a:pt x="985" y="678"/>
                </a:lnTo>
                <a:lnTo>
                  <a:pt x="985" y="0"/>
                </a:lnTo>
                <a:lnTo>
                  <a:pt x="0" y="0"/>
                </a:lnTo>
                <a:close/>
                <a:moveTo>
                  <a:pt x="369" y="431"/>
                </a:moveTo>
                <a:lnTo>
                  <a:pt x="369" y="308"/>
                </a:lnTo>
                <a:lnTo>
                  <a:pt x="615" y="308"/>
                </a:lnTo>
                <a:lnTo>
                  <a:pt x="615" y="431"/>
                </a:lnTo>
                <a:lnTo>
                  <a:pt x="369" y="431"/>
                </a:lnTo>
                <a:close/>
                <a:moveTo>
                  <a:pt x="615" y="493"/>
                </a:moveTo>
                <a:lnTo>
                  <a:pt x="615" y="615"/>
                </a:lnTo>
                <a:lnTo>
                  <a:pt x="369" y="615"/>
                </a:lnTo>
                <a:lnTo>
                  <a:pt x="369" y="493"/>
                </a:lnTo>
                <a:lnTo>
                  <a:pt x="615" y="493"/>
                </a:lnTo>
                <a:close/>
                <a:moveTo>
                  <a:pt x="615" y="123"/>
                </a:moveTo>
                <a:lnTo>
                  <a:pt x="615" y="246"/>
                </a:lnTo>
                <a:lnTo>
                  <a:pt x="369" y="246"/>
                </a:lnTo>
                <a:lnTo>
                  <a:pt x="369" y="123"/>
                </a:lnTo>
                <a:lnTo>
                  <a:pt x="615" y="123"/>
                </a:lnTo>
                <a:close/>
                <a:moveTo>
                  <a:pt x="307" y="123"/>
                </a:moveTo>
                <a:lnTo>
                  <a:pt x="307" y="246"/>
                </a:lnTo>
                <a:lnTo>
                  <a:pt x="61" y="246"/>
                </a:lnTo>
                <a:lnTo>
                  <a:pt x="61" y="123"/>
                </a:lnTo>
                <a:lnTo>
                  <a:pt x="307" y="123"/>
                </a:lnTo>
                <a:close/>
                <a:moveTo>
                  <a:pt x="61" y="308"/>
                </a:moveTo>
                <a:lnTo>
                  <a:pt x="307" y="308"/>
                </a:lnTo>
                <a:lnTo>
                  <a:pt x="307" y="431"/>
                </a:lnTo>
                <a:lnTo>
                  <a:pt x="61" y="431"/>
                </a:lnTo>
                <a:lnTo>
                  <a:pt x="61" y="308"/>
                </a:lnTo>
                <a:close/>
                <a:moveTo>
                  <a:pt x="676" y="308"/>
                </a:moveTo>
                <a:lnTo>
                  <a:pt x="924" y="308"/>
                </a:lnTo>
                <a:lnTo>
                  <a:pt x="924" y="431"/>
                </a:lnTo>
                <a:lnTo>
                  <a:pt x="676" y="431"/>
                </a:lnTo>
                <a:lnTo>
                  <a:pt x="676" y="308"/>
                </a:lnTo>
                <a:close/>
                <a:moveTo>
                  <a:pt x="676" y="246"/>
                </a:moveTo>
                <a:lnTo>
                  <a:pt x="676" y="123"/>
                </a:lnTo>
                <a:lnTo>
                  <a:pt x="924" y="123"/>
                </a:lnTo>
                <a:lnTo>
                  <a:pt x="924" y="246"/>
                </a:lnTo>
                <a:lnTo>
                  <a:pt x="676" y="246"/>
                </a:lnTo>
                <a:close/>
                <a:moveTo>
                  <a:pt x="61" y="493"/>
                </a:moveTo>
                <a:lnTo>
                  <a:pt x="307" y="493"/>
                </a:lnTo>
                <a:lnTo>
                  <a:pt x="307" y="615"/>
                </a:lnTo>
                <a:lnTo>
                  <a:pt x="61" y="615"/>
                </a:lnTo>
                <a:lnTo>
                  <a:pt x="61" y="493"/>
                </a:lnTo>
                <a:close/>
                <a:moveTo>
                  <a:pt x="676" y="615"/>
                </a:moveTo>
                <a:lnTo>
                  <a:pt x="676" y="493"/>
                </a:lnTo>
                <a:lnTo>
                  <a:pt x="924" y="493"/>
                </a:lnTo>
                <a:lnTo>
                  <a:pt x="924" y="615"/>
                </a:lnTo>
                <a:lnTo>
                  <a:pt x="676" y="615"/>
                </a:lnTo>
                <a:close/>
              </a:path>
            </a:pathLst>
          </a:custGeom>
          <a:solidFill>
            <a:srgbClr val="FF85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6" name="テキスト ボックス 15"/>
          <p:cNvSpPr txBox="1"/>
          <p:nvPr/>
        </p:nvSpPr>
        <p:spPr bwMode="black">
          <a:xfrm>
            <a:off x="827584" y="4004890"/>
            <a:ext cx="1652697" cy="2308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CSV</a:t>
            </a:r>
            <a:r>
              <a:rPr kumimoji="0" lang="ja-JP" altLang="en-US" sz="1500" b="1" kern="0" dirty="0">
                <a:uFill>
                  <a:solidFill>
                    <a:srgbClr val="FFC000"/>
                  </a:solidFill>
                </a:uFill>
                <a:latin typeface="メイリオ" pitchFamily="50" charset="-128"/>
                <a:ea typeface="メイリオ" pitchFamily="50" charset="-128"/>
                <a:cs typeface="メイリオ" pitchFamily="50" charset="-128"/>
              </a:rPr>
              <a:t> </a:t>
            </a:r>
            <a:r>
              <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a:t>
            </a:r>
            <a:r>
              <a:rPr kumimoji="0" lang="ja-JP" altLang="en-US" sz="1500" b="1" kern="0" dirty="0">
                <a:uFill>
                  <a:solidFill>
                    <a:srgbClr val="FFC000"/>
                  </a:solidFill>
                </a:uFill>
                <a:latin typeface="メイリオ" pitchFamily="50" charset="-128"/>
                <a:ea typeface="メイリオ" pitchFamily="50" charset="-128"/>
                <a:cs typeface="メイリオ" pitchFamily="50" charset="-128"/>
              </a:rPr>
              <a:t> </a:t>
            </a:r>
            <a:r>
              <a:rPr kumimoji="0" lang="ja-JP" altLang="en-US"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画像データ</a:t>
            </a:r>
            <a:endPar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7" name="テキスト ボックス 16"/>
          <p:cNvSpPr txBox="1"/>
          <p:nvPr/>
        </p:nvSpPr>
        <p:spPr bwMode="black">
          <a:xfrm>
            <a:off x="899592" y="5265204"/>
            <a:ext cx="1057983" cy="2308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紙</a:t>
            </a:r>
            <a:r>
              <a:rPr kumimoji="0" lang="ja-JP" altLang="en-US" sz="1500" b="1" i="0" u="none" strike="noStrike" kern="0" cap="none" spc="0" normalizeH="0" noProof="0" dirty="0">
                <a:ln>
                  <a:noFill/>
                </a:ln>
                <a:effectLst/>
                <a:uLnTx/>
                <a:uFill>
                  <a:solidFill>
                    <a:srgbClr val="FFC000"/>
                  </a:solidFill>
                </a:uFill>
                <a:latin typeface="メイリオ" pitchFamily="50" charset="-128"/>
                <a:ea typeface="メイリオ" pitchFamily="50" charset="-128"/>
                <a:cs typeface="メイリオ" pitchFamily="50" charset="-128"/>
              </a:rPr>
              <a:t> </a:t>
            </a:r>
            <a:r>
              <a:rPr kumimoji="0" lang="en-US" altLang="ja-JP" sz="1500" b="1" i="0" u="none" strike="noStrike" kern="0" cap="none" spc="0" normalizeH="0" noProof="0" dirty="0">
                <a:ln>
                  <a:noFill/>
                </a:ln>
                <a:effectLst/>
                <a:uLnTx/>
                <a:uFill>
                  <a:solidFill>
                    <a:srgbClr val="FFC000"/>
                  </a:solidFill>
                </a:uFill>
                <a:latin typeface="メイリオ" pitchFamily="50" charset="-128"/>
                <a:ea typeface="メイリオ" pitchFamily="50" charset="-128"/>
                <a:cs typeface="メイリオ" pitchFamily="50" charset="-128"/>
              </a:rPr>
              <a:t>+</a:t>
            </a:r>
            <a:r>
              <a:rPr kumimoji="0" lang="ja-JP" altLang="en-US" sz="1500" b="1" i="0" u="none" strike="noStrike" kern="0" cap="none" spc="0" normalizeH="0" noProof="0" dirty="0">
                <a:ln>
                  <a:noFill/>
                </a:ln>
                <a:effectLst/>
                <a:uLnTx/>
                <a:uFill>
                  <a:solidFill>
                    <a:srgbClr val="FFC000"/>
                  </a:solidFill>
                </a:uFill>
                <a:latin typeface="メイリオ" pitchFamily="50" charset="-128"/>
                <a:ea typeface="メイリオ" pitchFamily="50" charset="-128"/>
                <a:cs typeface="メイリオ" pitchFamily="50" charset="-128"/>
              </a:rPr>
              <a:t> コピー</a:t>
            </a:r>
            <a:endPar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8" name="テキスト ボックス 17"/>
          <p:cNvSpPr txBox="1"/>
          <p:nvPr/>
        </p:nvSpPr>
        <p:spPr bwMode="black">
          <a:xfrm>
            <a:off x="816136" y="2672916"/>
            <a:ext cx="1955664" cy="2308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Web</a:t>
            </a:r>
            <a:r>
              <a:rPr kumimoji="0" lang="en-US" altLang="ja-JP" sz="1500" b="1" kern="0" dirty="0">
                <a:uFill>
                  <a:solidFill>
                    <a:srgbClr val="FFC000"/>
                  </a:solidFill>
                </a:uFill>
                <a:latin typeface="メイリオ" pitchFamily="50" charset="-128"/>
                <a:ea typeface="メイリオ" pitchFamily="50" charset="-128"/>
                <a:cs typeface="メイリオ" pitchFamily="50" charset="-128"/>
              </a:rPr>
              <a:t>+</a:t>
            </a:r>
            <a:r>
              <a:rPr kumimoji="0" lang="ja-JP" altLang="en-US" sz="1500" b="1" kern="0" dirty="0">
                <a:uFill>
                  <a:solidFill>
                    <a:srgbClr val="FFC000"/>
                  </a:solidFill>
                </a:uFill>
                <a:latin typeface="メイリオ" pitchFamily="50" charset="-128"/>
                <a:ea typeface="メイリオ" pitchFamily="50" charset="-128"/>
                <a:cs typeface="メイリオ" pitchFamily="50" charset="-128"/>
              </a:rPr>
              <a:t>画像データ添付</a:t>
            </a:r>
            <a:endParaRPr kumimoji="0" lang="en-US" altLang="ja-JP" sz="15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9" name="角丸四角形 18"/>
          <p:cNvSpPr/>
          <p:nvPr/>
        </p:nvSpPr>
        <p:spPr>
          <a:xfrm>
            <a:off x="3059832" y="2096852"/>
            <a:ext cx="2880320" cy="4176464"/>
          </a:xfrm>
          <a:prstGeom prst="roundRect">
            <a:avLst>
              <a:gd name="adj" fmla="val 472"/>
            </a:avLst>
          </a:prstGeom>
          <a:solidFill>
            <a:srgbClr val="FFFFFF"/>
          </a:solidFill>
          <a:ln w="25400" cap="flat" cmpd="sng" algn="ctr">
            <a:solidFill>
              <a:srgbClr val="00A3EC"/>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0" name="角丸四角形 19"/>
          <p:cNvSpPr/>
          <p:nvPr/>
        </p:nvSpPr>
        <p:spPr>
          <a:xfrm>
            <a:off x="3059832" y="2096852"/>
            <a:ext cx="2880320" cy="338060"/>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latin typeface="メイリオ"/>
                <a:ea typeface="メイリオ"/>
              </a:rPr>
              <a:t>管　理</a:t>
            </a:r>
          </a:p>
        </p:txBody>
      </p:sp>
      <p:sp>
        <p:nvSpPr>
          <p:cNvPr id="21" name="Freeform 364"/>
          <p:cNvSpPr>
            <a:spLocks noEditPoints="1"/>
          </p:cNvSpPr>
          <p:nvPr/>
        </p:nvSpPr>
        <p:spPr bwMode="auto">
          <a:xfrm>
            <a:off x="4112075" y="4401108"/>
            <a:ext cx="720080" cy="864096"/>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2" name="テキスト ボックス 21"/>
          <p:cNvSpPr txBox="1"/>
          <p:nvPr/>
        </p:nvSpPr>
        <p:spPr bwMode="black">
          <a:xfrm>
            <a:off x="4211960" y="5339415"/>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kern="0" dirty="0">
                <a:solidFill>
                  <a:srgbClr val="00A3EC"/>
                </a:solidFill>
                <a:uFill>
                  <a:solidFill>
                    <a:srgbClr val="FFC000"/>
                  </a:solidFill>
                </a:uFill>
                <a:latin typeface="メイリオ" pitchFamily="50" charset="-128"/>
                <a:ea typeface="メイリオ" pitchFamily="50" charset="-128"/>
                <a:cs typeface="メイリオ" pitchFamily="50" charset="-128"/>
              </a:rPr>
              <a:t>マイナンバー</a:t>
            </a:r>
            <a:endParaRPr kumimoji="0" lang="en-US" altLang="ja-JP" b="1" i="0" u="none" strike="noStrike" kern="0" cap="none" spc="0" normalizeH="0" baseline="0" noProof="0" dirty="0">
              <a:ln>
                <a:noFill/>
              </a:ln>
              <a:solidFill>
                <a:srgbClr val="00A3EC"/>
              </a:solidFill>
              <a:effectLst/>
              <a:uLnTx/>
              <a:uFill>
                <a:solidFill>
                  <a:srgbClr val="FFC000"/>
                </a:solidFill>
              </a:uFill>
              <a:latin typeface="メイリオ" pitchFamily="50" charset="-128"/>
              <a:ea typeface="メイリオ" pitchFamily="50" charset="-128"/>
              <a:cs typeface="メイリオ" pitchFamily="50" charset="-128"/>
            </a:endParaRPr>
          </a:p>
        </p:txBody>
      </p:sp>
      <p:sp>
        <p:nvSpPr>
          <p:cNvPr id="23" name="テキスト ボックス 22"/>
          <p:cNvSpPr txBox="1"/>
          <p:nvPr/>
        </p:nvSpPr>
        <p:spPr bwMode="black">
          <a:xfrm>
            <a:off x="4810089" y="5123391"/>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A3EC"/>
                </a:solidFill>
                <a:effectLst/>
                <a:uLnTx/>
                <a:uFill>
                  <a:solidFill>
                    <a:srgbClr val="FFC000"/>
                  </a:solidFill>
                </a:uFill>
                <a:latin typeface="メイリオ" pitchFamily="50" charset="-128"/>
                <a:ea typeface="メイリオ" pitchFamily="50" charset="-128"/>
                <a:cs typeface="メイリオ" pitchFamily="50" charset="-128"/>
              </a:rPr>
              <a:t>暗号化</a:t>
            </a:r>
            <a:endParaRPr kumimoji="0" lang="en-US" altLang="ja-JP" sz="1200" b="1" i="0" u="none" strike="noStrike" kern="0" cap="none" spc="0" normalizeH="0" baseline="0" noProof="0" dirty="0">
              <a:ln>
                <a:noFill/>
              </a:ln>
              <a:solidFill>
                <a:srgbClr val="00A3EC"/>
              </a:solidFill>
              <a:effectLst/>
              <a:uLnTx/>
              <a:uFill>
                <a:solidFill>
                  <a:srgbClr val="FFC000"/>
                </a:solidFill>
              </a:uFill>
              <a:latin typeface="メイリオ" pitchFamily="50" charset="-128"/>
              <a:ea typeface="メイリオ" pitchFamily="50" charset="-128"/>
              <a:cs typeface="メイリオ" pitchFamily="50" charset="-128"/>
            </a:endParaRPr>
          </a:p>
        </p:txBody>
      </p:sp>
      <p:sp>
        <p:nvSpPr>
          <p:cNvPr id="24" name="角丸四角形 23"/>
          <p:cNvSpPr/>
          <p:nvPr/>
        </p:nvSpPr>
        <p:spPr>
          <a:xfrm>
            <a:off x="6084165" y="2096852"/>
            <a:ext cx="2808315" cy="1368000"/>
          </a:xfrm>
          <a:prstGeom prst="roundRect">
            <a:avLst>
              <a:gd name="adj" fmla="val 472"/>
            </a:avLst>
          </a:prstGeom>
          <a:solidFill>
            <a:srgbClr val="FFFFFF"/>
          </a:solidFill>
          <a:ln w="25400" cap="flat" cmpd="sng" algn="ctr">
            <a:solidFill>
              <a:srgbClr val="00A3EC"/>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角丸四角形 24"/>
          <p:cNvSpPr/>
          <p:nvPr/>
        </p:nvSpPr>
        <p:spPr>
          <a:xfrm>
            <a:off x="6084160" y="2096852"/>
            <a:ext cx="2808317" cy="338060"/>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kern="0" dirty="0">
                <a:solidFill>
                  <a:srgbClr val="FFFFFF"/>
                </a:solidFill>
                <a:latin typeface="メイリオ"/>
                <a:ea typeface="メイリオ"/>
              </a:rPr>
              <a:t>通　知</a:t>
            </a:r>
            <a:endParaRPr kumimoji="0" lang="ja-JP" altLang="en-US" b="1" i="0" u="none" strike="noStrike" kern="0" cap="none" spc="0" normalizeH="0" baseline="0" noProof="0" dirty="0">
              <a:ln>
                <a:noFill/>
              </a:ln>
              <a:solidFill>
                <a:srgbClr val="FFFFFF"/>
              </a:solidFill>
              <a:effectLst/>
              <a:uLnTx/>
              <a:uFillTx/>
              <a:latin typeface="メイリオ"/>
              <a:ea typeface="メイリオ"/>
            </a:endParaRPr>
          </a:p>
        </p:txBody>
      </p:sp>
      <p:sp>
        <p:nvSpPr>
          <p:cNvPr id="26" name="角丸四角形 25"/>
          <p:cNvSpPr/>
          <p:nvPr/>
        </p:nvSpPr>
        <p:spPr>
          <a:xfrm>
            <a:off x="6084168" y="4905164"/>
            <a:ext cx="2808315" cy="1368000"/>
          </a:xfrm>
          <a:prstGeom prst="roundRect">
            <a:avLst>
              <a:gd name="adj" fmla="val 472"/>
            </a:avLst>
          </a:prstGeom>
          <a:solidFill>
            <a:srgbClr val="FFFFFF"/>
          </a:solidFill>
          <a:ln w="25400" cap="flat" cmpd="sng" algn="ctr">
            <a:solidFill>
              <a:srgbClr val="00A3EC"/>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7" name="角丸四角形 26"/>
          <p:cNvSpPr/>
          <p:nvPr/>
        </p:nvSpPr>
        <p:spPr>
          <a:xfrm>
            <a:off x="6084480" y="4891140"/>
            <a:ext cx="2808000" cy="338060"/>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latin typeface="メイリオ"/>
                <a:ea typeface="メイリオ"/>
              </a:rPr>
              <a:t>破　棄</a:t>
            </a:r>
          </a:p>
        </p:txBody>
      </p:sp>
      <p:grpSp>
        <p:nvGrpSpPr>
          <p:cNvPr id="28" name="グループ化 93"/>
          <p:cNvGrpSpPr/>
          <p:nvPr/>
        </p:nvGrpSpPr>
        <p:grpSpPr>
          <a:xfrm>
            <a:off x="8060667" y="5265204"/>
            <a:ext cx="579785" cy="720602"/>
            <a:chOff x="5392768" y="3867148"/>
            <a:chExt cx="534112" cy="657410"/>
          </a:xfrm>
        </p:grpSpPr>
        <p:sp>
          <p:nvSpPr>
            <p:cNvPr id="29" name="台形 28"/>
            <p:cNvSpPr/>
            <p:nvPr/>
          </p:nvSpPr>
          <p:spPr>
            <a:xfrm rot="10800000">
              <a:off x="5392768" y="4052119"/>
              <a:ext cx="534112" cy="472439"/>
            </a:xfrm>
            <a:prstGeom prst="trapezoid">
              <a:avLst/>
            </a:prstGeom>
            <a:solidFill>
              <a:srgbClr val="FFFFFF"/>
            </a:solidFill>
            <a:ln w="57150" cap="flat" cmpd="sng" algn="ctr">
              <a:solidFill>
                <a:srgbClr val="54C2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cxnSp>
          <p:nvCxnSpPr>
            <p:cNvPr id="30" name="直線コネクタ 29"/>
            <p:cNvCxnSpPr/>
            <p:nvPr/>
          </p:nvCxnSpPr>
          <p:spPr>
            <a:xfrm>
              <a:off x="5658048" y="4101920"/>
              <a:ext cx="0" cy="337424"/>
            </a:xfrm>
            <a:prstGeom prst="line">
              <a:avLst/>
            </a:prstGeom>
            <a:noFill/>
            <a:ln w="57150" cap="flat" cmpd="sng" algn="ctr">
              <a:solidFill>
                <a:srgbClr val="54C2F0"/>
              </a:solidFill>
              <a:prstDash val="solid"/>
            </a:ln>
            <a:effectLst/>
          </p:spPr>
        </p:cxnSp>
        <p:cxnSp>
          <p:nvCxnSpPr>
            <p:cNvPr id="31" name="直線コネクタ 30"/>
            <p:cNvCxnSpPr/>
            <p:nvPr/>
          </p:nvCxnSpPr>
          <p:spPr>
            <a:xfrm>
              <a:off x="5733498" y="4101920"/>
              <a:ext cx="0" cy="337424"/>
            </a:xfrm>
            <a:prstGeom prst="line">
              <a:avLst/>
            </a:prstGeom>
            <a:noFill/>
            <a:ln w="57150" cap="flat" cmpd="sng" algn="ctr">
              <a:solidFill>
                <a:srgbClr val="54C2F0"/>
              </a:solidFill>
              <a:prstDash val="solid"/>
            </a:ln>
            <a:effectLst/>
          </p:spPr>
        </p:cxnSp>
        <p:cxnSp>
          <p:nvCxnSpPr>
            <p:cNvPr id="32" name="直線コネクタ 31"/>
            <p:cNvCxnSpPr/>
            <p:nvPr/>
          </p:nvCxnSpPr>
          <p:spPr>
            <a:xfrm>
              <a:off x="5585759" y="4101920"/>
              <a:ext cx="0" cy="337424"/>
            </a:xfrm>
            <a:prstGeom prst="line">
              <a:avLst/>
            </a:prstGeom>
            <a:noFill/>
            <a:ln w="57150" cap="flat" cmpd="sng" algn="ctr">
              <a:solidFill>
                <a:srgbClr val="54C2F0"/>
              </a:solidFill>
              <a:prstDash val="solid"/>
            </a:ln>
            <a:effectLst/>
          </p:spPr>
        </p:cxnSp>
        <p:cxnSp>
          <p:nvCxnSpPr>
            <p:cNvPr id="33" name="直線コネクタ 32"/>
            <p:cNvCxnSpPr/>
            <p:nvPr/>
          </p:nvCxnSpPr>
          <p:spPr>
            <a:xfrm flipH="1">
              <a:off x="5393126" y="3973820"/>
              <a:ext cx="533414" cy="2"/>
            </a:xfrm>
            <a:prstGeom prst="line">
              <a:avLst/>
            </a:prstGeom>
            <a:noFill/>
            <a:ln w="57150" cap="flat" cmpd="sng" algn="ctr">
              <a:solidFill>
                <a:srgbClr val="54C2F0"/>
              </a:solidFill>
              <a:prstDash val="solid"/>
            </a:ln>
            <a:effectLst/>
          </p:spPr>
        </p:cxnSp>
        <p:sp>
          <p:nvSpPr>
            <p:cNvPr id="34" name="円/楕円 126"/>
            <p:cNvSpPr/>
            <p:nvPr/>
          </p:nvSpPr>
          <p:spPr>
            <a:xfrm>
              <a:off x="5599232" y="3867148"/>
              <a:ext cx="116956" cy="98231"/>
            </a:xfrm>
            <a:prstGeom prst="ellipse">
              <a:avLst/>
            </a:prstGeom>
            <a:solidFill>
              <a:srgbClr val="54C2F0"/>
            </a:solidFill>
            <a:ln w="25400" cap="flat" cmpd="sng" algn="ctr">
              <a:solidFill>
                <a:srgbClr val="54C2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35" name="テキスト ボックス 34"/>
          <p:cNvSpPr txBox="1"/>
          <p:nvPr/>
        </p:nvSpPr>
        <p:spPr bwMode="black">
          <a:xfrm>
            <a:off x="8010724" y="6059495"/>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削除</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36" name="Freeform 382"/>
          <p:cNvSpPr>
            <a:spLocks noEditPoints="1"/>
          </p:cNvSpPr>
          <p:nvPr/>
        </p:nvSpPr>
        <p:spPr bwMode="auto">
          <a:xfrm>
            <a:off x="6753399" y="5342732"/>
            <a:ext cx="410889" cy="390524"/>
          </a:xfrm>
          <a:custGeom>
            <a:avLst/>
            <a:gdLst>
              <a:gd name="T0" fmla="*/ 378 w 877"/>
              <a:gd name="T1" fmla="*/ 522 h 876"/>
              <a:gd name="T2" fmla="*/ 456 w 877"/>
              <a:gd name="T3" fmla="*/ 96 h 876"/>
              <a:gd name="T4" fmla="*/ 540 w 877"/>
              <a:gd name="T5" fmla="*/ 112 h 876"/>
              <a:gd name="T6" fmla="*/ 616 w 877"/>
              <a:gd name="T7" fmla="*/ 145 h 876"/>
              <a:gd name="T8" fmla="*/ 680 w 877"/>
              <a:gd name="T9" fmla="*/ 196 h 876"/>
              <a:gd name="T10" fmla="*/ 732 w 877"/>
              <a:gd name="T11" fmla="*/ 260 h 876"/>
              <a:gd name="T12" fmla="*/ 765 w 877"/>
              <a:gd name="T13" fmla="*/ 336 h 876"/>
              <a:gd name="T14" fmla="*/ 781 w 877"/>
              <a:gd name="T15" fmla="*/ 420 h 876"/>
              <a:gd name="T16" fmla="*/ 777 w 877"/>
              <a:gd name="T17" fmla="*/ 491 h 876"/>
              <a:gd name="T18" fmla="*/ 754 w 877"/>
              <a:gd name="T19" fmla="*/ 571 h 876"/>
              <a:gd name="T20" fmla="*/ 712 w 877"/>
              <a:gd name="T21" fmla="*/ 643 h 876"/>
              <a:gd name="T22" fmla="*/ 656 w 877"/>
              <a:gd name="T23" fmla="*/ 702 h 876"/>
              <a:gd name="T24" fmla="*/ 586 w 877"/>
              <a:gd name="T25" fmla="*/ 746 h 876"/>
              <a:gd name="T26" fmla="*/ 507 w 877"/>
              <a:gd name="T27" fmla="*/ 774 h 876"/>
              <a:gd name="T28" fmla="*/ 439 w 877"/>
              <a:gd name="T29" fmla="*/ 781 h 876"/>
              <a:gd name="T30" fmla="*/ 352 w 877"/>
              <a:gd name="T31" fmla="*/ 770 h 876"/>
              <a:gd name="T32" fmla="*/ 274 w 877"/>
              <a:gd name="T33" fmla="*/ 739 h 876"/>
              <a:gd name="T34" fmla="*/ 208 w 877"/>
              <a:gd name="T35" fmla="*/ 691 h 876"/>
              <a:gd name="T36" fmla="*/ 154 w 877"/>
              <a:gd name="T37" fmla="*/ 630 h 876"/>
              <a:gd name="T38" fmla="*/ 116 w 877"/>
              <a:gd name="T39" fmla="*/ 556 h 876"/>
              <a:gd name="T40" fmla="*/ 98 w 877"/>
              <a:gd name="T41" fmla="*/ 473 h 876"/>
              <a:gd name="T42" fmla="*/ 98 w 877"/>
              <a:gd name="T43" fmla="*/ 403 h 876"/>
              <a:gd name="T44" fmla="*/ 116 w 877"/>
              <a:gd name="T45" fmla="*/ 320 h 876"/>
              <a:gd name="T46" fmla="*/ 154 w 877"/>
              <a:gd name="T47" fmla="*/ 247 h 876"/>
              <a:gd name="T48" fmla="*/ 208 w 877"/>
              <a:gd name="T49" fmla="*/ 185 h 876"/>
              <a:gd name="T50" fmla="*/ 274 w 877"/>
              <a:gd name="T51" fmla="*/ 137 h 876"/>
              <a:gd name="T52" fmla="*/ 352 w 877"/>
              <a:gd name="T53" fmla="*/ 107 h 876"/>
              <a:gd name="T54" fmla="*/ 439 w 877"/>
              <a:gd name="T55" fmla="*/ 96 h 876"/>
              <a:gd name="T56" fmla="*/ 6 w 877"/>
              <a:gd name="T57" fmla="*/ 505 h 876"/>
              <a:gd name="T58" fmla="*/ 34 w 877"/>
              <a:gd name="T59" fmla="*/ 608 h 876"/>
              <a:gd name="T60" fmla="*/ 87 w 877"/>
              <a:gd name="T61" fmla="*/ 701 h 876"/>
              <a:gd name="T62" fmla="*/ 159 w 877"/>
              <a:gd name="T63" fmla="*/ 776 h 876"/>
              <a:gd name="T64" fmla="*/ 248 w 877"/>
              <a:gd name="T65" fmla="*/ 833 h 876"/>
              <a:gd name="T66" fmla="*/ 350 w 877"/>
              <a:gd name="T67" fmla="*/ 868 h 876"/>
              <a:gd name="T68" fmla="*/ 439 w 877"/>
              <a:gd name="T69" fmla="*/ 876 h 876"/>
              <a:gd name="T70" fmla="*/ 548 w 877"/>
              <a:gd name="T71" fmla="*/ 863 h 876"/>
              <a:gd name="T72" fmla="*/ 648 w 877"/>
              <a:gd name="T73" fmla="*/ 823 h 876"/>
              <a:gd name="T74" fmla="*/ 733 w 877"/>
              <a:gd name="T75" fmla="*/ 762 h 876"/>
              <a:gd name="T76" fmla="*/ 801 w 877"/>
              <a:gd name="T77" fmla="*/ 683 h 876"/>
              <a:gd name="T78" fmla="*/ 849 w 877"/>
              <a:gd name="T79" fmla="*/ 589 h 876"/>
              <a:gd name="T80" fmla="*/ 874 w 877"/>
              <a:gd name="T81" fmla="*/ 484 h 876"/>
              <a:gd name="T82" fmla="*/ 874 w 877"/>
              <a:gd name="T83" fmla="*/ 394 h 876"/>
              <a:gd name="T84" fmla="*/ 849 w 877"/>
              <a:gd name="T85" fmla="*/ 288 h 876"/>
              <a:gd name="T86" fmla="*/ 801 w 877"/>
              <a:gd name="T87" fmla="*/ 193 h 876"/>
              <a:gd name="T88" fmla="*/ 733 w 877"/>
              <a:gd name="T89" fmla="*/ 114 h 876"/>
              <a:gd name="T90" fmla="*/ 648 w 877"/>
              <a:gd name="T91" fmla="*/ 53 h 876"/>
              <a:gd name="T92" fmla="*/ 548 w 877"/>
              <a:gd name="T93" fmla="*/ 14 h 876"/>
              <a:gd name="T94" fmla="*/ 439 w 877"/>
              <a:gd name="T95" fmla="*/ 0 h 876"/>
              <a:gd name="T96" fmla="*/ 350 w 877"/>
              <a:gd name="T97" fmla="*/ 8 h 876"/>
              <a:gd name="T98" fmla="*/ 248 w 877"/>
              <a:gd name="T99" fmla="*/ 43 h 876"/>
              <a:gd name="T100" fmla="*/ 159 w 877"/>
              <a:gd name="T101" fmla="*/ 100 h 876"/>
              <a:gd name="T102" fmla="*/ 87 w 877"/>
              <a:gd name="T103" fmla="*/ 176 h 876"/>
              <a:gd name="T104" fmla="*/ 34 w 877"/>
              <a:gd name="T105" fmla="*/ 268 h 876"/>
              <a:gd name="T106" fmla="*/ 6 w 877"/>
              <a:gd name="T107" fmla="*/ 37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7" h="876">
                <a:moveTo>
                  <a:pt x="674" y="426"/>
                </a:moveTo>
                <a:lnTo>
                  <a:pt x="474" y="426"/>
                </a:lnTo>
                <a:lnTo>
                  <a:pt x="474" y="196"/>
                </a:lnTo>
                <a:lnTo>
                  <a:pt x="378" y="196"/>
                </a:lnTo>
                <a:lnTo>
                  <a:pt x="378" y="522"/>
                </a:lnTo>
                <a:lnTo>
                  <a:pt x="674" y="522"/>
                </a:lnTo>
                <a:lnTo>
                  <a:pt x="674" y="426"/>
                </a:lnTo>
                <a:close/>
                <a:moveTo>
                  <a:pt x="439" y="96"/>
                </a:moveTo>
                <a:lnTo>
                  <a:pt x="439" y="96"/>
                </a:lnTo>
                <a:lnTo>
                  <a:pt x="456" y="96"/>
                </a:lnTo>
                <a:lnTo>
                  <a:pt x="474" y="97"/>
                </a:lnTo>
                <a:lnTo>
                  <a:pt x="490" y="100"/>
                </a:lnTo>
                <a:lnTo>
                  <a:pt x="507" y="102"/>
                </a:lnTo>
                <a:lnTo>
                  <a:pt x="524" y="107"/>
                </a:lnTo>
                <a:lnTo>
                  <a:pt x="540" y="112"/>
                </a:lnTo>
                <a:lnTo>
                  <a:pt x="556" y="116"/>
                </a:lnTo>
                <a:lnTo>
                  <a:pt x="572" y="122"/>
                </a:lnTo>
                <a:lnTo>
                  <a:pt x="586" y="130"/>
                </a:lnTo>
                <a:lnTo>
                  <a:pt x="602" y="137"/>
                </a:lnTo>
                <a:lnTo>
                  <a:pt x="616" y="145"/>
                </a:lnTo>
                <a:lnTo>
                  <a:pt x="630" y="154"/>
                </a:lnTo>
                <a:lnTo>
                  <a:pt x="643" y="163"/>
                </a:lnTo>
                <a:lnTo>
                  <a:pt x="656" y="174"/>
                </a:lnTo>
                <a:lnTo>
                  <a:pt x="668" y="185"/>
                </a:lnTo>
                <a:lnTo>
                  <a:pt x="680" y="196"/>
                </a:lnTo>
                <a:lnTo>
                  <a:pt x="692" y="208"/>
                </a:lnTo>
                <a:lnTo>
                  <a:pt x="703" y="221"/>
                </a:lnTo>
                <a:lnTo>
                  <a:pt x="712" y="233"/>
                </a:lnTo>
                <a:lnTo>
                  <a:pt x="722" y="246"/>
                </a:lnTo>
                <a:lnTo>
                  <a:pt x="732" y="260"/>
                </a:lnTo>
                <a:lnTo>
                  <a:pt x="740" y="275"/>
                </a:lnTo>
                <a:lnTo>
                  <a:pt x="747" y="289"/>
                </a:lnTo>
                <a:lnTo>
                  <a:pt x="754" y="305"/>
                </a:lnTo>
                <a:lnTo>
                  <a:pt x="760" y="320"/>
                </a:lnTo>
                <a:lnTo>
                  <a:pt x="765" y="336"/>
                </a:lnTo>
                <a:lnTo>
                  <a:pt x="770" y="353"/>
                </a:lnTo>
                <a:lnTo>
                  <a:pt x="774" y="370"/>
                </a:lnTo>
                <a:lnTo>
                  <a:pt x="777" y="386"/>
                </a:lnTo>
                <a:lnTo>
                  <a:pt x="778" y="403"/>
                </a:lnTo>
                <a:lnTo>
                  <a:pt x="781" y="420"/>
                </a:lnTo>
                <a:lnTo>
                  <a:pt x="781" y="438"/>
                </a:lnTo>
                <a:lnTo>
                  <a:pt x="781" y="438"/>
                </a:lnTo>
                <a:lnTo>
                  <a:pt x="781" y="456"/>
                </a:lnTo>
                <a:lnTo>
                  <a:pt x="778" y="473"/>
                </a:lnTo>
                <a:lnTo>
                  <a:pt x="777" y="491"/>
                </a:lnTo>
                <a:lnTo>
                  <a:pt x="774" y="508"/>
                </a:lnTo>
                <a:lnTo>
                  <a:pt x="770" y="524"/>
                </a:lnTo>
                <a:lnTo>
                  <a:pt x="765" y="540"/>
                </a:lnTo>
                <a:lnTo>
                  <a:pt x="760" y="556"/>
                </a:lnTo>
                <a:lnTo>
                  <a:pt x="754" y="571"/>
                </a:lnTo>
                <a:lnTo>
                  <a:pt x="747" y="587"/>
                </a:lnTo>
                <a:lnTo>
                  <a:pt x="740" y="601"/>
                </a:lnTo>
                <a:lnTo>
                  <a:pt x="732" y="616"/>
                </a:lnTo>
                <a:lnTo>
                  <a:pt x="722" y="630"/>
                </a:lnTo>
                <a:lnTo>
                  <a:pt x="712" y="643"/>
                </a:lnTo>
                <a:lnTo>
                  <a:pt x="703" y="656"/>
                </a:lnTo>
                <a:lnTo>
                  <a:pt x="692" y="668"/>
                </a:lnTo>
                <a:lnTo>
                  <a:pt x="680" y="680"/>
                </a:lnTo>
                <a:lnTo>
                  <a:pt x="668" y="691"/>
                </a:lnTo>
                <a:lnTo>
                  <a:pt x="656" y="702"/>
                </a:lnTo>
                <a:lnTo>
                  <a:pt x="643" y="713"/>
                </a:lnTo>
                <a:lnTo>
                  <a:pt x="630" y="722"/>
                </a:lnTo>
                <a:lnTo>
                  <a:pt x="616" y="731"/>
                </a:lnTo>
                <a:lnTo>
                  <a:pt x="602" y="739"/>
                </a:lnTo>
                <a:lnTo>
                  <a:pt x="586" y="746"/>
                </a:lnTo>
                <a:lnTo>
                  <a:pt x="572" y="754"/>
                </a:lnTo>
                <a:lnTo>
                  <a:pt x="556" y="760"/>
                </a:lnTo>
                <a:lnTo>
                  <a:pt x="540" y="766"/>
                </a:lnTo>
                <a:lnTo>
                  <a:pt x="524" y="770"/>
                </a:lnTo>
                <a:lnTo>
                  <a:pt x="507" y="774"/>
                </a:lnTo>
                <a:lnTo>
                  <a:pt x="490" y="776"/>
                </a:lnTo>
                <a:lnTo>
                  <a:pt x="474" y="779"/>
                </a:lnTo>
                <a:lnTo>
                  <a:pt x="456" y="780"/>
                </a:lnTo>
                <a:lnTo>
                  <a:pt x="439" y="781"/>
                </a:lnTo>
                <a:lnTo>
                  <a:pt x="439" y="781"/>
                </a:lnTo>
                <a:lnTo>
                  <a:pt x="421" y="780"/>
                </a:lnTo>
                <a:lnTo>
                  <a:pt x="403" y="779"/>
                </a:lnTo>
                <a:lnTo>
                  <a:pt x="386" y="776"/>
                </a:lnTo>
                <a:lnTo>
                  <a:pt x="369" y="774"/>
                </a:lnTo>
                <a:lnTo>
                  <a:pt x="352" y="770"/>
                </a:lnTo>
                <a:lnTo>
                  <a:pt x="337" y="766"/>
                </a:lnTo>
                <a:lnTo>
                  <a:pt x="320" y="760"/>
                </a:lnTo>
                <a:lnTo>
                  <a:pt x="304" y="754"/>
                </a:lnTo>
                <a:lnTo>
                  <a:pt x="290" y="746"/>
                </a:lnTo>
                <a:lnTo>
                  <a:pt x="274" y="739"/>
                </a:lnTo>
                <a:lnTo>
                  <a:pt x="261" y="731"/>
                </a:lnTo>
                <a:lnTo>
                  <a:pt x="247" y="722"/>
                </a:lnTo>
                <a:lnTo>
                  <a:pt x="234" y="713"/>
                </a:lnTo>
                <a:lnTo>
                  <a:pt x="220" y="702"/>
                </a:lnTo>
                <a:lnTo>
                  <a:pt x="208" y="691"/>
                </a:lnTo>
                <a:lnTo>
                  <a:pt x="196" y="680"/>
                </a:lnTo>
                <a:lnTo>
                  <a:pt x="184" y="668"/>
                </a:lnTo>
                <a:lnTo>
                  <a:pt x="174" y="656"/>
                </a:lnTo>
                <a:lnTo>
                  <a:pt x="164" y="643"/>
                </a:lnTo>
                <a:lnTo>
                  <a:pt x="154" y="630"/>
                </a:lnTo>
                <a:lnTo>
                  <a:pt x="145" y="616"/>
                </a:lnTo>
                <a:lnTo>
                  <a:pt x="138" y="601"/>
                </a:lnTo>
                <a:lnTo>
                  <a:pt x="129" y="587"/>
                </a:lnTo>
                <a:lnTo>
                  <a:pt x="123" y="571"/>
                </a:lnTo>
                <a:lnTo>
                  <a:pt x="116" y="556"/>
                </a:lnTo>
                <a:lnTo>
                  <a:pt x="111" y="540"/>
                </a:lnTo>
                <a:lnTo>
                  <a:pt x="106" y="524"/>
                </a:lnTo>
                <a:lnTo>
                  <a:pt x="103" y="508"/>
                </a:lnTo>
                <a:lnTo>
                  <a:pt x="99" y="491"/>
                </a:lnTo>
                <a:lnTo>
                  <a:pt x="98" y="473"/>
                </a:lnTo>
                <a:lnTo>
                  <a:pt x="97" y="456"/>
                </a:lnTo>
                <a:lnTo>
                  <a:pt x="96" y="438"/>
                </a:lnTo>
                <a:lnTo>
                  <a:pt x="96" y="438"/>
                </a:lnTo>
                <a:lnTo>
                  <a:pt x="97" y="420"/>
                </a:lnTo>
                <a:lnTo>
                  <a:pt x="98" y="403"/>
                </a:lnTo>
                <a:lnTo>
                  <a:pt x="99" y="386"/>
                </a:lnTo>
                <a:lnTo>
                  <a:pt x="103" y="370"/>
                </a:lnTo>
                <a:lnTo>
                  <a:pt x="106" y="353"/>
                </a:lnTo>
                <a:lnTo>
                  <a:pt x="111" y="336"/>
                </a:lnTo>
                <a:lnTo>
                  <a:pt x="116" y="320"/>
                </a:lnTo>
                <a:lnTo>
                  <a:pt x="123" y="305"/>
                </a:lnTo>
                <a:lnTo>
                  <a:pt x="129" y="289"/>
                </a:lnTo>
                <a:lnTo>
                  <a:pt x="138" y="275"/>
                </a:lnTo>
                <a:lnTo>
                  <a:pt x="145" y="260"/>
                </a:lnTo>
                <a:lnTo>
                  <a:pt x="154" y="247"/>
                </a:lnTo>
                <a:lnTo>
                  <a:pt x="164" y="233"/>
                </a:lnTo>
                <a:lnTo>
                  <a:pt x="174" y="221"/>
                </a:lnTo>
                <a:lnTo>
                  <a:pt x="184" y="208"/>
                </a:lnTo>
                <a:lnTo>
                  <a:pt x="196" y="196"/>
                </a:lnTo>
                <a:lnTo>
                  <a:pt x="208" y="185"/>
                </a:lnTo>
                <a:lnTo>
                  <a:pt x="220" y="174"/>
                </a:lnTo>
                <a:lnTo>
                  <a:pt x="234" y="163"/>
                </a:lnTo>
                <a:lnTo>
                  <a:pt x="247" y="154"/>
                </a:lnTo>
                <a:lnTo>
                  <a:pt x="260" y="145"/>
                </a:lnTo>
                <a:lnTo>
                  <a:pt x="274" y="137"/>
                </a:lnTo>
                <a:lnTo>
                  <a:pt x="290" y="130"/>
                </a:lnTo>
                <a:lnTo>
                  <a:pt x="304" y="122"/>
                </a:lnTo>
                <a:lnTo>
                  <a:pt x="320" y="116"/>
                </a:lnTo>
                <a:lnTo>
                  <a:pt x="337" y="112"/>
                </a:lnTo>
                <a:lnTo>
                  <a:pt x="352" y="107"/>
                </a:lnTo>
                <a:lnTo>
                  <a:pt x="369" y="103"/>
                </a:lnTo>
                <a:lnTo>
                  <a:pt x="386" y="100"/>
                </a:lnTo>
                <a:lnTo>
                  <a:pt x="403" y="97"/>
                </a:lnTo>
                <a:lnTo>
                  <a:pt x="421" y="96"/>
                </a:lnTo>
                <a:lnTo>
                  <a:pt x="439" y="96"/>
                </a:lnTo>
                <a:close/>
                <a:moveTo>
                  <a:pt x="0" y="438"/>
                </a:moveTo>
                <a:lnTo>
                  <a:pt x="0" y="438"/>
                </a:lnTo>
                <a:lnTo>
                  <a:pt x="1" y="461"/>
                </a:lnTo>
                <a:lnTo>
                  <a:pt x="2" y="484"/>
                </a:lnTo>
                <a:lnTo>
                  <a:pt x="6" y="505"/>
                </a:lnTo>
                <a:lnTo>
                  <a:pt x="9" y="527"/>
                </a:lnTo>
                <a:lnTo>
                  <a:pt x="14" y="547"/>
                </a:lnTo>
                <a:lnTo>
                  <a:pt x="20" y="569"/>
                </a:lnTo>
                <a:lnTo>
                  <a:pt x="27" y="589"/>
                </a:lnTo>
                <a:lnTo>
                  <a:pt x="34" y="608"/>
                </a:lnTo>
                <a:lnTo>
                  <a:pt x="43" y="628"/>
                </a:lnTo>
                <a:lnTo>
                  <a:pt x="52" y="647"/>
                </a:lnTo>
                <a:lnTo>
                  <a:pt x="63" y="665"/>
                </a:lnTo>
                <a:lnTo>
                  <a:pt x="75" y="683"/>
                </a:lnTo>
                <a:lnTo>
                  <a:pt x="87" y="701"/>
                </a:lnTo>
                <a:lnTo>
                  <a:pt x="100" y="716"/>
                </a:lnTo>
                <a:lnTo>
                  <a:pt x="114" y="733"/>
                </a:lnTo>
                <a:lnTo>
                  <a:pt x="128" y="748"/>
                </a:lnTo>
                <a:lnTo>
                  <a:pt x="144" y="762"/>
                </a:lnTo>
                <a:lnTo>
                  <a:pt x="159" y="776"/>
                </a:lnTo>
                <a:lnTo>
                  <a:pt x="176" y="790"/>
                </a:lnTo>
                <a:lnTo>
                  <a:pt x="193" y="802"/>
                </a:lnTo>
                <a:lnTo>
                  <a:pt x="211" y="812"/>
                </a:lnTo>
                <a:lnTo>
                  <a:pt x="230" y="823"/>
                </a:lnTo>
                <a:lnTo>
                  <a:pt x="248" y="833"/>
                </a:lnTo>
                <a:lnTo>
                  <a:pt x="267" y="842"/>
                </a:lnTo>
                <a:lnTo>
                  <a:pt x="288" y="850"/>
                </a:lnTo>
                <a:lnTo>
                  <a:pt x="308" y="857"/>
                </a:lnTo>
                <a:lnTo>
                  <a:pt x="328" y="863"/>
                </a:lnTo>
                <a:lnTo>
                  <a:pt x="350" y="868"/>
                </a:lnTo>
                <a:lnTo>
                  <a:pt x="372" y="871"/>
                </a:lnTo>
                <a:lnTo>
                  <a:pt x="393" y="874"/>
                </a:lnTo>
                <a:lnTo>
                  <a:pt x="416" y="876"/>
                </a:lnTo>
                <a:lnTo>
                  <a:pt x="439" y="876"/>
                </a:lnTo>
                <a:lnTo>
                  <a:pt x="439" y="876"/>
                </a:lnTo>
                <a:lnTo>
                  <a:pt x="460" y="876"/>
                </a:lnTo>
                <a:lnTo>
                  <a:pt x="483" y="874"/>
                </a:lnTo>
                <a:lnTo>
                  <a:pt x="505" y="871"/>
                </a:lnTo>
                <a:lnTo>
                  <a:pt x="526" y="868"/>
                </a:lnTo>
                <a:lnTo>
                  <a:pt x="548" y="863"/>
                </a:lnTo>
                <a:lnTo>
                  <a:pt x="568" y="857"/>
                </a:lnTo>
                <a:lnTo>
                  <a:pt x="589" y="850"/>
                </a:lnTo>
                <a:lnTo>
                  <a:pt x="609" y="842"/>
                </a:lnTo>
                <a:lnTo>
                  <a:pt x="628" y="833"/>
                </a:lnTo>
                <a:lnTo>
                  <a:pt x="648" y="823"/>
                </a:lnTo>
                <a:lnTo>
                  <a:pt x="666" y="812"/>
                </a:lnTo>
                <a:lnTo>
                  <a:pt x="684" y="802"/>
                </a:lnTo>
                <a:lnTo>
                  <a:pt x="700" y="790"/>
                </a:lnTo>
                <a:lnTo>
                  <a:pt x="717" y="776"/>
                </a:lnTo>
                <a:lnTo>
                  <a:pt x="733" y="762"/>
                </a:lnTo>
                <a:lnTo>
                  <a:pt x="748" y="748"/>
                </a:lnTo>
                <a:lnTo>
                  <a:pt x="763" y="733"/>
                </a:lnTo>
                <a:lnTo>
                  <a:pt x="776" y="716"/>
                </a:lnTo>
                <a:lnTo>
                  <a:pt x="789" y="701"/>
                </a:lnTo>
                <a:lnTo>
                  <a:pt x="801" y="683"/>
                </a:lnTo>
                <a:lnTo>
                  <a:pt x="813" y="665"/>
                </a:lnTo>
                <a:lnTo>
                  <a:pt x="824" y="647"/>
                </a:lnTo>
                <a:lnTo>
                  <a:pt x="834" y="628"/>
                </a:lnTo>
                <a:lnTo>
                  <a:pt x="842" y="608"/>
                </a:lnTo>
                <a:lnTo>
                  <a:pt x="849" y="589"/>
                </a:lnTo>
                <a:lnTo>
                  <a:pt x="856" y="569"/>
                </a:lnTo>
                <a:lnTo>
                  <a:pt x="862" y="547"/>
                </a:lnTo>
                <a:lnTo>
                  <a:pt x="867" y="527"/>
                </a:lnTo>
                <a:lnTo>
                  <a:pt x="871" y="505"/>
                </a:lnTo>
                <a:lnTo>
                  <a:pt x="874" y="484"/>
                </a:lnTo>
                <a:lnTo>
                  <a:pt x="876" y="461"/>
                </a:lnTo>
                <a:lnTo>
                  <a:pt x="877" y="438"/>
                </a:lnTo>
                <a:lnTo>
                  <a:pt x="877" y="438"/>
                </a:lnTo>
                <a:lnTo>
                  <a:pt x="876" y="415"/>
                </a:lnTo>
                <a:lnTo>
                  <a:pt x="874" y="394"/>
                </a:lnTo>
                <a:lnTo>
                  <a:pt x="871" y="372"/>
                </a:lnTo>
                <a:lnTo>
                  <a:pt x="867" y="350"/>
                </a:lnTo>
                <a:lnTo>
                  <a:pt x="862" y="329"/>
                </a:lnTo>
                <a:lnTo>
                  <a:pt x="856" y="308"/>
                </a:lnTo>
                <a:lnTo>
                  <a:pt x="849" y="288"/>
                </a:lnTo>
                <a:lnTo>
                  <a:pt x="842" y="268"/>
                </a:lnTo>
                <a:lnTo>
                  <a:pt x="834" y="248"/>
                </a:lnTo>
                <a:lnTo>
                  <a:pt x="824" y="229"/>
                </a:lnTo>
                <a:lnTo>
                  <a:pt x="813" y="211"/>
                </a:lnTo>
                <a:lnTo>
                  <a:pt x="801" y="193"/>
                </a:lnTo>
                <a:lnTo>
                  <a:pt x="789" y="176"/>
                </a:lnTo>
                <a:lnTo>
                  <a:pt x="776" y="160"/>
                </a:lnTo>
                <a:lnTo>
                  <a:pt x="763" y="144"/>
                </a:lnTo>
                <a:lnTo>
                  <a:pt x="748" y="128"/>
                </a:lnTo>
                <a:lnTo>
                  <a:pt x="733" y="114"/>
                </a:lnTo>
                <a:lnTo>
                  <a:pt x="717" y="100"/>
                </a:lnTo>
                <a:lnTo>
                  <a:pt x="700" y="88"/>
                </a:lnTo>
                <a:lnTo>
                  <a:pt x="684" y="74"/>
                </a:lnTo>
                <a:lnTo>
                  <a:pt x="666" y="64"/>
                </a:lnTo>
                <a:lnTo>
                  <a:pt x="648" y="53"/>
                </a:lnTo>
                <a:lnTo>
                  <a:pt x="628" y="43"/>
                </a:lnTo>
                <a:lnTo>
                  <a:pt x="609" y="35"/>
                </a:lnTo>
                <a:lnTo>
                  <a:pt x="589" y="26"/>
                </a:lnTo>
                <a:lnTo>
                  <a:pt x="568" y="19"/>
                </a:lnTo>
                <a:lnTo>
                  <a:pt x="548" y="14"/>
                </a:lnTo>
                <a:lnTo>
                  <a:pt x="526" y="8"/>
                </a:lnTo>
                <a:lnTo>
                  <a:pt x="505" y="5"/>
                </a:lnTo>
                <a:lnTo>
                  <a:pt x="483" y="2"/>
                </a:lnTo>
                <a:lnTo>
                  <a:pt x="460" y="1"/>
                </a:lnTo>
                <a:lnTo>
                  <a:pt x="439" y="0"/>
                </a:lnTo>
                <a:lnTo>
                  <a:pt x="439" y="0"/>
                </a:lnTo>
                <a:lnTo>
                  <a:pt x="416" y="1"/>
                </a:lnTo>
                <a:lnTo>
                  <a:pt x="393" y="2"/>
                </a:lnTo>
                <a:lnTo>
                  <a:pt x="372" y="5"/>
                </a:lnTo>
                <a:lnTo>
                  <a:pt x="350" y="8"/>
                </a:lnTo>
                <a:lnTo>
                  <a:pt x="328" y="14"/>
                </a:lnTo>
                <a:lnTo>
                  <a:pt x="308" y="19"/>
                </a:lnTo>
                <a:lnTo>
                  <a:pt x="288" y="26"/>
                </a:lnTo>
                <a:lnTo>
                  <a:pt x="267" y="35"/>
                </a:lnTo>
                <a:lnTo>
                  <a:pt x="248" y="43"/>
                </a:lnTo>
                <a:lnTo>
                  <a:pt x="230" y="53"/>
                </a:lnTo>
                <a:lnTo>
                  <a:pt x="211" y="64"/>
                </a:lnTo>
                <a:lnTo>
                  <a:pt x="193" y="74"/>
                </a:lnTo>
                <a:lnTo>
                  <a:pt x="176" y="88"/>
                </a:lnTo>
                <a:lnTo>
                  <a:pt x="159" y="100"/>
                </a:lnTo>
                <a:lnTo>
                  <a:pt x="144" y="114"/>
                </a:lnTo>
                <a:lnTo>
                  <a:pt x="128" y="128"/>
                </a:lnTo>
                <a:lnTo>
                  <a:pt x="114" y="144"/>
                </a:lnTo>
                <a:lnTo>
                  <a:pt x="100" y="160"/>
                </a:lnTo>
                <a:lnTo>
                  <a:pt x="87" y="176"/>
                </a:lnTo>
                <a:lnTo>
                  <a:pt x="75" y="193"/>
                </a:lnTo>
                <a:lnTo>
                  <a:pt x="63" y="211"/>
                </a:lnTo>
                <a:lnTo>
                  <a:pt x="52" y="229"/>
                </a:lnTo>
                <a:lnTo>
                  <a:pt x="43" y="248"/>
                </a:lnTo>
                <a:lnTo>
                  <a:pt x="34" y="268"/>
                </a:lnTo>
                <a:lnTo>
                  <a:pt x="27" y="288"/>
                </a:lnTo>
                <a:lnTo>
                  <a:pt x="20" y="308"/>
                </a:lnTo>
                <a:lnTo>
                  <a:pt x="14" y="329"/>
                </a:lnTo>
                <a:lnTo>
                  <a:pt x="9" y="350"/>
                </a:lnTo>
                <a:lnTo>
                  <a:pt x="6" y="372"/>
                </a:lnTo>
                <a:lnTo>
                  <a:pt x="2" y="394"/>
                </a:lnTo>
                <a:lnTo>
                  <a:pt x="1" y="415"/>
                </a:lnTo>
                <a:lnTo>
                  <a:pt x="0" y="438"/>
                </a:lnTo>
                <a:lnTo>
                  <a:pt x="0" y="438"/>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7" name="テキスト ボックス 36"/>
          <p:cNvSpPr txBox="1"/>
          <p:nvPr/>
        </p:nvSpPr>
        <p:spPr bwMode="black">
          <a:xfrm>
            <a:off x="7272300" y="5409220"/>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noProof="0" dirty="0">
                <a:uFill>
                  <a:solidFill>
                    <a:srgbClr val="FFC000"/>
                  </a:solidFill>
                </a:uFill>
                <a:latin typeface="メイリオ" pitchFamily="50" charset="-128"/>
                <a:ea typeface="メイリオ" pitchFamily="50" charset="-128"/>
                <a:cs typeface="メイリオ" pitchFamily="50" charset="-128"/>
              </a:rPr>
              <a:t>有効期限</a:t>
            </a:r>
            <a:endParaRPr kumimoji="0" lang="en-US" altLang="ja-JP" sz="1200" kern="0" noProof="0" dirty="0">
              <a:uFill>
                <a:solidFill>
                  <a:srgbClr val="FFC000"/>
                </a:solidFill>
              </a:uFill>
              <a:latin typeface="メイリオ" pitchFamily="50" charset="-128"/>
              <a:ea typeface="メイリオ" pitchFamily="50" charset="-128"/>
              <a:cs typeface="メイリオ" pitchFamily="50" charset="-128"/>
            </a:endParaRPr>
          </a:p>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dirty="0">
                <a:uFill>
                  <a:solidFill>
                    <a:srgbClr val="FFC000"/>
                  </a:solidFill>
                </a:uFill>
                <a:latin typeface="メイリオ" pitchFamily="50" charset="-128"/>
                <a:ea typeface="メイリオ" pitchFamily="50" charset="-128"/>
                <a:cs typeface="メイリオ" pitchFamily="50" charset="-128"/>
              </a:rPr>
              <a:t>一括</a:t>
            </a:r>
            <a:r>
              <a:rPr kumimoji="0" lang="ja-JP" altLang="en-US" sz="1200" i="0" u="none" strike="noStrike" kern="0" cap="none" spc="0" normalizeH="0" baseline="0" dirty="0">
                <a:ln>
                  <a:noFill/>
                </a:ln>
                <a:effectLst/>
                <a:uLnTx/>
                <a:uFill>
                  <a:solidFill>
                    <a:srgbClr val="FFC000"/>
                  </a:solidFill>
                </a:uFill>
                <a:latin typeface="メイリオ" pitchFamily="50" charset="-128"/>
                <a:ea typeface="メイリオ" pitchFamily="50" charset="-128"/>
                <a:cs typeface="メイリオ" pitchFamily="50" charset="-128"/>
              </a:rPr>
              <a:t>設定</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38" name="Freeform 438"/>
          <p:cNvSpPr>
            <a:spLocks noEditPoints="1"/>
          </p:cNvSpPr>
          <p:nvPr/>
        </p:nvSpPr>
        <p:spPr bwMode="auto">
          <a:xfrm>
            <a:off x="4943234" y="4561817"/>
            <a:ext cx="349250" cy="487363"/>
          </a:xfrm>
          <a:custGeom>
            <a:avLst/>
            <a:gdLst>
              <a:gd name="T0" fmla="*/ 196 w 662"/>
              <a:gd name="T1" fmla="*/ 247 h 922"/>
              <a:gd name="T2" fmla="*/ 198 w 662"/>
              <a:gd name="T3" fmla="*/ 220 h 922"/>
              <a:gd name="T4" fmla="*/ 207 w 662"/>
              <a:gd name="T5" fmla="*/ 194 h 922"/>
              <a:gd name="T6" fmla="*/ 219 w 662"/>
              <a:gd name="T7" fmla="*/ 172 h 922"/>
              <a:gd name="T8" fmla="*/ 235 w 662"/>
              <a:gd name="T9" fmla="*/ 151 h 922"/>
              <a:gd name="T10" fmla="*/ 256 w 662"/>
              <a:gd name="T11" fmla="*/ 134 h 922"/>
              <a:gd name="T12" fmla="*/ 279 w 662"/>
              <a:gd name="T13" fmla="*/ 122 h 922"/>
              <a:gd name="T14" fmla="*/ 304 w 662"/>
              <a:gd name="T15" fmla="*/ 114 h 922"/>
              <a:gd name="T16" fmla="*/ 331 w 662"/>
              <a:gd name="T17" fmla="*/ 112 h 922"/>
              <a:gd name="T18" fmla="*/ 344 w 662"/>
              <a:gd name="T19" fmla="*/ 112 h 922"/>
              <a:gd name="T20" fmla="*/ 372 w 662"/>
              <a:gd name="T21" fmla="*/ 118 h 922"/>
              <a:gd name="T22" fmla="*/ 396 w 662"/>
              <a:gd name="T23" fmla="*/ 128 h 922"/>
              <a:gd name="T24" fmla="*/ 418 w 662"/>
              <a:gd name="T25" fmla="*/ 143 h 922"/>
              <a:gd name="T26" fmla="*/ 436 w 662"/>
              <a:gd name="T27" fmla="*/ 161 h 922"/>
              <a:gd name="T28" fmla="*/ 450 w 662"/>
              <a:gd name="T29" fmla="*/ 182 h 922"/>
              <a:gd name="T30" fmla="*/ 461 w 662"/>
              <a:gd name="T31" fmla="*/ 206 h 922"/>
              <a:gd name="T32" fmla="*/ 467 w 662"/>
              <a:gd name="T33" fmla="*/ 233 h 922"/>
              <a:gd name="T34" fmla="*/ 467 w 662"/>
              <a:gd name="T35" fmla="*/ 388 h 922"/>
              <a:gd name="T36" fmla="*/ 578 w 662"/>
              <a:gd name="T37" fmla="*/ 247 h 922"/>
              <a:gd name="T38" fmla="*/ 577 w 662"/>
              <a:gd name="T39" fmla="*/ 222 h 922"/>
              <a:gd name="T40" fmla="*/ 568 w 662"/>
              <a:gd name="T41" fmla="*/ 174 h 922"/>
              <a:gd name="T42" fmla="*/ 548 w 662"/>
              <a:gd name="T43" fmla="*/ 130 h 922"/>
              <a:gd name="T44" fmla="*/ 522 w 662"/>
              <a:gd name="T45" fmla="*/ 90 h 922"/>
              <a:gd name="T46" fmla="*/ 488 w 662"/>
              <a:gd name="T47" fmla="*/ 56 h 922"/>
              <a:gd name="T48" fmla="*/ 449 w 662"/>
              <a:gd name="T49" fmla="*/ 29 h 922"/>
              <a:gd name="T50" fmla="*/ 404 w 662"/>
              <a:gd name="T51" fmla="*/ 11 h 922"/>
              <a:gd name="T52" fmla="*/ 356 w 662"/>
              <a:gd name="T53" fmla="*/ 1 h 922"/>
              <a:gd name="T54" fmla="*/ 331 w 662"/>
              <a:gd name="T55" fmla="*/ 0 h 922"/>
              <a:gd name="T56" fmla="*/ 281 w 662"/>
              <a:gd name="T57" fmla="*/ 5 h 922"/>
              <a:gd name="T58" fmla="*/ 235 w 662"/>
              <a:gd name="T59" fmla="*/ 19 h 922"/>
              <a:gd name="T60" fmla="*/ 193 w 662"/>
              <a:gd name="T61" fmla="*/ 42 h 922"/>
              <a:gd name="T62" fmla="*/ 156 w 662"/>
              <a:gd name="T63" fmla="*/ 72 h 922"/>
              <a:gd name="T64" fmla="*/ 126 w 662"/>
              <a:gd name="T65" fmla="*/ 109 h 922"/>
              <a:gd name="T66" fmla="*/ 103 w 662"/>
              <a:gd name="T67" fmla="*/ 151 h 922"/>
              <a:gd name="T68" fmla="*/ 89 w 662"/>
              <a:gd name="T69" fmla="*/ 197 h 922"/>
              <a:gd name="T70" fmla="*/ 84 w 662"/>
              <a:gd name="T71" fmla="*/ 247 h 922"/>
              <a:gd name="T72" fmla="*/ 196 w 662"/>
              <a:gd name="T73" fmla="*/ 388 h 922"/>
              <a:gd name="T74" fmla="*/ 0 w 662"/>
              <a:gd name="T75" fmla="*/ 455 h 922"/>
              <a:gd name="T76" fmla="*/ 662 w 662"/>
              <a:gd name="T77" fmla="*/ 922 h 922"/>
              <a:gd name="T78" fmla="*/ 0 w 662"/>
              <a:gd name="T79" fmla="*/ 455 h 922"/>
              <a:gd name="T80" fmla="*/ 372 w 662"/>
              <a:gd name="T81" fmla="*/ 695 h 922"/>
              <a:gd name="T82" fmla="*/ 361 w 662"/>
              <a:gd name="T83" fmla="*/ 712 h 922"/>
              <a:gd name="T84" fmla="*/ 356 w 662"/>
              <a:gd name="T85" fmla="*/ 731 h 922"/>
              <a:gd name="T86" fmla="*/ 305 w 662"/>
              <a:gd name="T87" fmla="*/ 782 h 922"/>
              <a:gd name="T88" fmla="*/ 305 w 662"/>
              <a:gd name="T89" fmla="*/ 731 h 922"/>
              <a:gd name="T90" fmla="*/ 301 w 662"/>
              <a:gd name="T91" fmla="*/ 712 h 922"/>
              <a:gd name="T92" fmla="*/ 291 w 662"/>
              <a:gd name="T93" fmla="*/ 695 h 922"/>
              <a:gd name="T94" fmla="*/ 282 w 662"/>
              <a:gd name="T95" fmla="*/ 686 h 922"/>
              <a:gd name="T96" fmla="*/ 273 w 662"/>
              <a:gd name="T97" fmla="*/ 664 h 922"/>
              <a:gd name="T98" fmla="*/ 271 w 662"/>
              <a:gd name="T99" fmla="*/ 650 h 922"/>
              <a:gd name="T100" fmla="*/ 276 w 662"/>
              <a:gd name="T101" fmla="*/ 628 h 922"/>
              <a:gd name="T102" fmla="*/ 288 w 662"/>
              <a:gd name="T103" fmla="*/ 608 h 922"/>
              <a:gd name="T104" fmla="*/ 307 w 662"/>
              <a:gd name="T105" fmla="*/ 595 h 922"/>
              <a:gd name="T106" fmla="*/ 331 w 662"/>
              <a:gd name="T107" fmla="*/ 590 h 922"/>
              <a:gd name="T108" fmla="*/ 343 w 662"/>
              <a:gd name="T109" fmla="*/ 592 h 922"/>
              <a:gd name="T110" fmla="*/ 365 w 662"/>
              <a:gd name="T111" fmla="*/ 601 h 922"/>
              <a:gd name="T112" fmla="*/ 382 w 662"/>
              <a:gd name="T113" fmla="*/ 617 h 922"/>
              <a:gd name="T114" fmla="*/ 390 w 662"/>
              <a:gd name="T115" fmla="*/ 638 h 922"/>
              <a:gd name="T116" fmla="*/ 391 w 662"/>
              <a:gd name="T117" fmla="*/ 650 h 922"/>
              <a:gd name="T118" fmla="*/ 386 w 662"/>
              <a:gd name="T119" fmla="*/ 676 h 922"/>
              <a:gd name="T120" fmla="*/ 372 w 662"/>
              <a:gd name="T121" fmla="*/ 69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2" h="922">
                <a:moveTo>
                  <a:pt x="196" y="247"/>
                </a:moveTo>
                <a:lnTo>
                  <a:pt x="196" y="247"/>
                </a:lnTo>
                <a:lnTo>
                  <a:pt x="196" y="233"/>
                </a:lnTo>
                <a:lnTo>
                  <a:pt x="198" y="220"/>
                </a:lnTo>
                <a:lnTo>
                  <a:pt x="202" y="206"/>
                </a:lnTo>
                <a:lnTo>
                  <a:pt x="207" y="194"/>
                </a:lnTo>
                <a:lnTo>
                  <a:pt x="211" y="182"/>
                </a:lnTo>
                <a:lnTo>
                  <a:pt x="219" y="172"/>
                </a:lnTo>
                <a:lnTo>
                  <a:pt x="227" y="161"/>
                </a:lnTo>
                <a:lnTo>
                  <a:pt x="235" y="151"/>
                </a:lnTo>
                <a:lnTo>
                  <a:pt x="245" y="143"/>
                </a:lnTo>
                <a:lnTo>
                  <a:pt x="256" y="134"/>
                </a:lnTo>
                <a:lnTo>
                  <a:pt x="267" y="128"/>
                </a:lnTo>
                <a:lnTo>
                  <a:pt x="279" y="122"/>
                </a:lnTo>
                <a:lnTo>
                  <a:pt x="291" y="118"/>
                </a:lnTo>
                <a:lnTo>
                  <a:pt x="304" y="114"/>
                </a:lnTo>
                <a:lnTo>
                  <a:pt x="317" y="112"/>
                </a:lnTo>
                <a:lnTo>
                  <a:pt x="331" y="112"/>
                </a:lnTo>
                <a:lnTo>
                  <a:pt x="331" y="112"/>
                </a:lnTo>
                <a:lnTo>
                  <a:pt x="344" y="112"/>
                </a:lnTo>
                <a:lnTo>
                  <a:pt x="359" y="114"/>
                </a:lnTo>
                <a:lnTo>
                  <a:pt x="372" y="118"/>
                </a:lnTo>
                <a:lnTo>
                  <a:pt x="384" y="122"/>
                </a:lnTo>
                <a:lnTo>
                  <a:pt x="396" y="128"/>
                </a:lnTo>
                <a:lnTo>
                  <a:pt x="407" y="134"/>
                </a:lnTo>
                <a:lnTo>
                  <a:pt x="418" y="143"/>
                </a:lnTo>
                <a:lnTo>
                  <a:pt x="427" y="151"/>
                </a:lnTo>
                <a:lnTo>
                  <a:pt x="436" y="161"/>
                </a:lnTo>
                <a:lnTo>
                  <a:pt x="444" y="172"/>
                </a:lnTo>
                <a:lnTo>
                  <a:pt x="450" y="182"/>
                </a:lnTo>
                <a:lnTo>
                  <a:pt x="456" y="194"/>
                </a:lnTo>
                <a:lnTo>
                  <a:pt x="461" y="206"/>
                </a:lnTo>
                <a:lnTo>
                  <a:pt x="464" y="220"/>
                </a:lnTo>
                <a:lnTo>
                  <a:pt x="467" y="233"/>
                </a:lnTo>
                <a:lnTo>
                  <a:pt x="467" y="247"/>
                </a:lnTo>
                <a:lnTo>
                  <a:pt x="467" y="388"/>
                </a:lnTo>
                <a:lnTo>
                  <a:pt x="578" y="388"/>
                </a:lnTo>
                <a:lnTo>
                  <a:pt x="578" y="247"/>
                </a:lnTo>
                <a:lnTo>
                  <a:pt x="578" y="247"/>
                </a:lnTo>
                <a:lnTo>
                  <a:pt x="577" y="222"/>
                </a:lnTo>
                <a:lnTo>
                  <a:pt x="574" y="197"/>
                </a:lnTo>
                <a:lnTo>
                  <a:pt x="568" y="174"/>
                </a:lnTo>
                <a:lnTo>
                  <a:pt x="559" y="151"/>
                </a:lnTo>
                <a:lnTo>
                  <a:pt x="548" y="130"/>
                </a:lnTo>
                <a:lnTo>
                  <a:pt x="536" y="109"/>
                </a:lnTo>
                <a:lnTo>
                  <a:pt x="522" y="90"/>
                </a:lnTo>
                <a:lnTo>
                  <a:pt x="506" y="72"/>
                </a:lnTo>
                <a:lnTo>
                  <a:pt x="488" y="56"/>
                </a:lnTo>
                <a:lnTo>
                  <a:pt x="469" y="42"/>
                </a:lnTo>
                <a:lnTo>
                  <a:pt x="449" y="29"/>
                </a:lnTo>
                <a:lnTo>
                  <a:pt x="427" y="19"/>
                </a:lnTo>
                <a:lnTo>
                  <a:pt x="404" y="11"/>
                </a:lnTo>
                <a:lnTo>
                  <a:pt x="380" y="5"/>
                </a:lnTo>
                <a:lnTo>
                  <a:pt x="356" y="1"/>
                </a:lnTo>
                <a:lnTo>
                  <a:pt x="331" y="0"/>
                </a:lnTo>
                <a:lnTo>
                  <a:pt x="331" y="0"/>
                </a:lnTo>
                <a:lnTo>
                  <a:pt x="306" y="1"/>
                </a:lnTo>
                <a:lnTo>
                  <a:pt x="281" y="5"/>
                </a:lnTo>
                <a:lnTo>
                  <a:pt x="258" y="11"/>
                </a:lnTo>
                <a:lnTo>
                  <a:pt x="235" y="19"/>
                </a:lnTo>
                <a:lnTo>
                  <a:pt x="214" y="29"/>
                </a:lnTo>
                <a:lnTo>
                  <a:pt x="193" y="42"/>
                </a:lnTo>
                <a:lnTo>
                  <a:pt x="174" y="56"/>
                </a:lnTo>
                <a:lnTo>
                  <a:pt x="156" y="72"/>
                </a:lnTo>
                <a:lnTo>
                  <a:pt x="141" y="90"/>
                </a:lnTo>
                <a:lnTo>
                  <a:pt x="126" y="109"/>
                </a:lnTo>
                <a:lnTo>
                  <a:pt x="113" y="130"/>
                </a:lnTo>
                <a:lnTo>
                  <a:pt x="103" y="151"/>
                </a:lnTo>
                <a:lnTo>
                  <a:pt x="95" y="174"/>
                </a:lnTo>
                <a:lnTo>
                  <a:pt x="89" y="197"/>
                </a:lnTo>
                <a:lnTo>
                  <a:pt x="85" y="222"/>
                </a:lnTo>
                <a:lnTo>
                  <a:pt x="84" y="247"/>
                </a:lnTo>
                <a:lnTo>
                  <a:pt x="84" y="388"/>
                </a:lnTo>
                <a:lnTo>
                  <a:pt x="196" y="388"/>
                </a:lnTo>
                <a:lnTo>
                  <a:pt x="196" y="247"/>
                </a:lnTo>
                <a:close/>
                <a:moveTo>
                  <a:pt x="0" y="455"/>
                </a:moveTo>
                <a:lnTo>
                  <a:pt x="0" y="922"/>
                </a:lnTo>
                <a:lnTo>
                  <a:pt x="662" y="922"/>
                </a:lnTo>
                <a:lnTo>
                  <a:pt x="662" y="455"/>
                </a:lnTo>
                <a:lnTo>
                  <a:pt x="0" y="455"/>
                </a:lnTo>
                <a:close/>
                <a:moveTo>
                  <a:pt x="372" y="695"/>
                </a:moveTo>
                <a:lnTo>
                  <a:pt x="372" y="695"/>
                </a:lnTo>
                <a:lnTo>
                  <a:pt x="366" y="703"/>
                </a:lnTo>
                <a:lnTo>
                  <a:pt x="361" y="712"/>
                </a:lnTo>
                <a:lnTo>
                  <a:pt x="358" y="721"/>
                </a:lnTo>
                <a:lnTo>
                  <a:pt x="356" y="731"/>
                </a:lnTo>
                <a:lnTo>
                  <a:pt x="356" y="782"/>
                </a:lnTo>
                <a:lnTo>
                  <a:pt x="305" y="782"/>
                </a:lnTo>
                <a:lnTo>
                  <a:pt x="305" y="731"/>
                </a:lnTo>
                <a:lnTo>
                  <a:pt x="305" y="731"/>
                </a:lnTo>
                <a:lnTo>
                  <a:pt x="305" y="721"/>
                </a:lnTo>
                <a:lnTo>
                  <a:pt x="301" y="712"/>
                </a:lnTo>
                <a:lnTo>
                  <a:pt x="297" y="703"/>
                </a:lnTo>
                <a:lnTo>
                  <a:pt x="291" y="695"/>
                </a:lnTo>
                <a:lnTo>
                  <a:pt x="291" y="695"/>
                </a:lnTo>
                <a:lnTo>
                  <a:pt x="282" y="686"/>
                </a:lnTo>
                <a:lnTo>
                  <a:pt x="276" y="676"/>
                </a:lnTo>
                <a:lnTo>
                  <a:pt x="273" y="664"/>
                </a:lnTo>
                <a:lnTo>
                  <a:pt x="271" y="650"/>
                </a:lnTo>
                <a:lnTo>
                  <a:pt x="271" y="650"/>
                </a:lnTo>
                <a:lnTo>
                  <a:pt x="273" y="638"/>
                </a:lnTo>
                <a:lnTo>
                  <a:pt x="276" y="628"/>
                </a:lnTo>
                <a:lnTo>
                  <a:pt x="281" y="617"/>
                </a:lnTo>
                <a:lnTo>
                  <a:pt x="288" y="608"/>
                </a:lnTo>
                <a:lnTo>
                  <a:pt x="298" y="601"/>
                </a:lnTo>
                <a:lnTo>
                  <a:pt x="307" y="595"/>
                </a:lnTo>
                <a:lnTo>
                  <a:pt x="319" y="592"/>
                </a:lnTo>
                <a:lnTo>
                  <a:pt x="331" y="590"/>
                </a:lnTo>
                <a:lnTo>
                  <a:pt x="331" y="590"/>
                </a:lnTo>
                <a:lnTo>
                  <a:pt x="343" y="592"/>
                </a:lnTo>
                <a:lnTo>
                  <a:pt x="355" y="595"/>
                </a:lnTo>
                <a:lnTo>
                  <a:pt x="365" y="601"/>
                </a:lnTo>
                <a:lnTo>
                  <a:pt x="374" y="608"/>
                </a:lnTo>
                <a:lnTo>
                  <a:pt x="382" y="617"/>
                </a:lnTo>
                <a:lnTo>
                  <a:pt x="386" y="628"/>
                </a:lnTo>
                <a:lnTo>
                  <a:pt x="390" y="638"/>
                </a:lnTo>
                <a:lnTo>
                  <a:pt x="391" y="650"/>
                </a:lnTo>
                <a:lnTo>
                  <a:pt x="391" y="650"/>
                </a:lnTo>
                <a:lnTo>
                  <a:pt x="390" y="664"/>
                </a:lnTo>
                <a:lnTo>
                  <a:pt x="386" y="676"/>
                </a:lnTo>
                <a:lnTo>
                  <a:pt x="380" y="686"/>
                </a:lnTo>
                <a:lnTo>
                  <a:pt x="372" y="695"/>
                </a:lnTo>
                <a:lnTo>
                  <a:pt x="372" y="695"/>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9" name="テキスト ボックス 38"/>
          <p:cNvSpPr txBox="1"/>
          <p:nvPr/>
        </p:nvSpPr>
        <p:spPr bwMode="black">
          <a:xfrm>
            <a:off x="3347864" y="5687960"/>
            <a:ext cx="2304256" cy="369332"/>
          </a:xfrm>
          <a:prstGeom prst="rect">
            <a:avLst/>
          </a:prstGeom>
        </p:spPr>
        <p:txBody>
          <a:bodyPr wrap="squar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マイナンバーの</a:t>
            </a:r>
            <a:r>
              <a:rPr kumimoji="0" lang="ja-JP" altLang="en-US" sz="1200" b="1" kern="0" dirty="0">
                <a:uFill>
                  <a:solidFill>
                    <a:srgbClr val="FFC000"/>
                  </a:solidFill>
                </a:uFill>
                <a:latin typeface="メイリオ" pitchFamily="50" charset="-128"/>
                <a:ea typeface="メイリオ" pitchFamily="50" charset="-128"/>
                <a:cs typeface="メイリオ" pitchFamily="50" charset="-128"/>
              </a:rPr>
              <a:t>関係する画面は</a:t>
            </a:r>
            <a:endParaRPr kumimoji="0" lang="en-US" altLang="ja-JP" sz="1200" b="1" kern="0" dirty="0">
              <a:uFill>
                <a:solidFill>
                  <a:srgbClr val="FFC000"/>
                </a:solidFill>
              </a:uFill>
              <a:latin typeface="メイリオ" pitchFamily="50" charset="-128"/>
              <a:ea typeface="メイリオ" pitchFamily="50" charset="-128"/>
              <a:cs typeface="メイリオ" pitchFamily="50" charset="-128"/>
            </a:endParaRPr>
          </a:p>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管理者パスワード</a:t>
            </a:r>
            <a:r>
              <a:rPr kumimoji="0" lang="ja-JP" altLang="en-US" sz="1200" b="1" kern="0" dirty="0">
                <a:uFill>
                  <a:solidFill>
                    <a:srgbClr val="FFC000"/>
                  </a:solidFill>
                </a:uFill>
                <a:latin typeface="メイリオ" pitchFamily="50" charset="-128"/>
                <a:ea typeface="メイリオ" pitchFamily="50" charset="-128"/>
                <a:cs typeface="メイリオ" pitchFamily="50" charset="-128"/>
              </a:rPr>
              <a:t>が必要</a:t>
            </a:r>
            <a:endParaRPr kumimoji="0" lang="en-US" altLang="ja-JP" sz="1200" b="1"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pic>
        <p:nvPicPr>
          <p:cNvPr id="40" name="Picture 1"/>
          <p:cNvPicPr>
            <a:picLocks noChangeAspect="1" noChangeArrowheads="1"/>
          </p:cNvPicPr>
          <p:nvPr/>
        </p:nvPicPr>
        <p:blipFill>
          <a:blip r:embed="rId3" cstate="email"/>
          <a:srcRect/>
          <a:stretch>
            <a:fillRect/>
          </a:stretch>
        </p:blipFill>
        <p:spPr bwMode="auto">
          <a:xfrm>
            <a:off x="1727684" y="5695470"/>
            <a:ext cx="722456" cy="450902"/>
          </a:xfrm>
          <a:prstGeom prst="rect">
            <a:avLst/>
          </a:prstGeom>
          <a:noFill/>
          <a:ln w="9525">
            <a:noFill/>
            <a:miter lim="800000"/>
            <a:headEnd/>
            <a:tailEnd/>
          </a:ln>
        </p:spPr>
      </p:pic>
      <p:pic>
        <p:nvPicPr>
          <p:cNvPr id="41" name="Picture 1"/>
          <p:cNvPicPr>
            <a:picLocks noChangeAspect="1" noChangeArrowheads="1"/>
          </p:cNvPicPr>
          <p:nvPr/>
        </p:nvPicPr>
        <p:blipFill>
          <a:blip r:embed="rId3" cstate="email"/>
          <a:srcRect/>
          <a:stretch>
            <a:fillRect/>
          </a:stretch>
        </p:blipFill>
        <p:spPr bwMode="auto">
          <a:xfrm>
            <a:off x="1725308" y="4454262"/>
            <a:ext cx="722456" cy="450902"/>
          </a:xfrm>
          <a:prstGeom prst="rect">
            <a:avLst/>
          </a:prstGeom>
          <a:noFill/>
          <a:ln w="9525">
            <a:noFill/>
            <a:miter lim="800000"/>
            <a:headEnd/>
            <a:tailEnd/>
          </a:ln>
        </p:spPr>
      </p:pic>
      <p:pic>
        <p:nvPicPr>
          <p:cNvPr id="42" name="Picture 1"/>
          <p:cNvPicPr>
            <a:picLocks noChangeAspect="1" noChangeArrowheads="1"/>
          </p:cNvPicPr>
          <p:nvPr/>
        </p:nvPicPr>
        <p:blipFill>
          <a:blip r:embed="rId3" cstate="email"/>
          <a:srcRect/>
          <a:stretch>
            <a:fillRect/>
          </a:stretch>
        </p:blipFill>
        <p:spPr bwMode="auto">
          <a:xfrm>
            <a:off x="1763688" y="3248980"/>
            <a:ext cx="722456" cy="450902"/>
          </a:xfrm>
          <a:prstGeom prst="rect">
            <a:avLst/>
          </a:prstGeom>
          <a:noFill/>
          <a:ln w="9525">
            <a:noFill/>
            <a:miter lim="800000"/>
            <a:headEnd/>
            <a:tailEnd/>
          </a:ln>
        </p:spPr>
      </p:pic>
      <p:sp>
        <p:nvSpPr>
          <p:cNvPr id="43" name="右矢印 42"/>
          <p:cNvSpPr/>
          <p:nvPr/>
        </p:nvSpPr>
        <p:spPr bwMode="gray">
          <a:xfrm>
            <a:off x="2843808" y="5481228"/>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44" name="右矢印 43"/>
          <p:cNvSpPr/>
          <p:nvPr/>
        </p:nvSpPr>
        <p:spPr bwMode="gray">
          <a:xfrm>
            <a:off x="2843808" y="4185084"/>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45" name="右矢印 44"/>
          <p:cNvSpPr/>
          <p:nvPr/>
        </p:nvSpPr>
        <p:spPr bwMode="gray">
          <a:xfrm>
            <a:off x="2843808" y="2960948"/>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grpSp>
        <p:nvGrpSpPr>
          <p:cNvPr id="46" name="グループ化 525"/>
          <p:cNvGrpSpPr/>
          <p:nvPr/>
        </p:nvGrpSpPr>
        <p:grpSpPr>
          <a:xfrm>
            <a:off x="3491880" y="2902836"/>
            <a:ext cx="550664" cy="545650"/>
            <a:chOff x="3784104" y="1923678"/>
            <a:chExt cx="381000" cy="381000"/>
          </a:xfrm>
          <a:solidFill>
            <a:srgbClr val="54C2F0"/>
          </a:solidFill>
        </p:grpSpPr>
        <p:sp>
          <p:nvSpPr>
            <p:cNvPr id="47"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8"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49" name="テキスト ボックス 48"/>
          <p:cNvSpPr txBox="1"/>
          <p:nvPr/>
        </p:nvSpPr>
        <p:spPr bwMode="black">
          <a:xfrm>
            <a:off x="3383868" y="3568370"/>
            <a:ext cx="732780" cy="184666"/>
          </a:xfrm>
          <a:prstGeom prst="rect">
            <a:avLst/>
          </a:prstGeom>
        </p:spPr>
        <p:txBody>
          <a:bodyPr wrap="squar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画面編集</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50" name="テキスト ボックス 49"/>
          <p:cNvSpPr txBox="1"/>
          <p:nvPr/>
        </p:nvSpPr>
        <p:spPr bwMode="black">
          <a:xfrm>
            <a:off x="4631308" y="3568370"/>
            <a:ext cx="1092820" cy="184666"/>
          </a:xfrm>
          <a:prstGeom prst="rect">
            <a:avLst/>
          </a:prstGeom>
        </p:spPr>
        <p:txBody>
          <a:bodyPr wrap="squar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チェックリスト</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51" name="Freeform 393"/>
          <p:cNvSpPr>
            <a:spLocks noEditPoints="1"/>
          </p:cNvSpPr>
          <p:nvPr/>
        </p:nvSpPr>
        <p:spPr bwMode="auto">
          <a:xfrm>
            <a:off x="4914255" y="2888940"/>
            <a:ext cx="449833" cy="551896"/>
          </a:xfrm>
          <a:custGeom>
            <a:avLst/>
            <a:gdLst>
              <a:gd name="T0" fmla="*/ 534 w 714"/>
              <a:gd name="T1" fmla="*/ 682 h 876"/>
              <a:gd name="T2" fmla="*/ 178 w 714"/>
              <a:gd name="T3" fmla="*/ 682 h 876"/>
              <a:gd name="T4" fmla="*/ 178 w 714"/>
              <a:gd name="T5" fmla="*/ 618 h 876"/>
              <a:gd name="T6" fmla="*/ 534 w 714"/>
              <a:gd name="T7" fmla="*/ 618 h 876"/>
              <a:gd name="T8" fmla="*/ 534 w 714"/>
              <a:gd name="T9" fmla="*/ 682 h 876"/>
              <a:gd name="T10" fmla="*/ 534 w 714"/>
              <a:gd name="T11" fmla="*/ 564 h 876"/>
              <a:gd name="T12" fmla="*/ 178 w 714"/>
              <a:gd name="T13" fmla="*/ 564 h 876"/>
              <a:gd name="T14" fmla="*/ 178 w 714"/>
              <a:gd name="T15" fmla="*/ 499 h 876"/>
              <a:gd name="T16" fmla="*/ 534 w 714"/>
              <a:gd name="T17" fmla="*/ 499 h 876"/>
              <a:gd name="T18" fmla="*/ 534 w 714"/>
              <a:gd name="T19" fmla="*/ 564 h 876"/>
              <a:gd name="T20" fmla="*/ 534 w 714"/>
              <a:gd name="T21" fmla="*/ 445 h 876"/>
              <a:gd name="T22" fmla="*/ 178 w 714"/>
              <a:gd name="T23" fmla="*/ 445 h 876"/>
              <a:gd name="T24" fmla="*/ 178 w 714"/>
              <a:gd name="T25" fmla="*/ 382 h 876"/>
              <a:gd name="T26" fmla="*/ 534 w 714"/>
              <a:gd name="T27" fmla="*/ 382 h 876"/>
              <a:gd name="T28" fmla="*/ 534 w 714"/>
              <a:gd name="T29" fmla="*/ 445 h 876"/>
              <a:gd name="T30" fmla="*/ 447 w 714"/>
              <a:gd name="T31" fmla="*/ 85 h 876"/>
              <a:gd name="T32" fmla="*/ 447 w 714"/>
              <a:gd name="T33" fmla="*/ 268 h 876"/>
              <a:gd name="T34" fmla="*/ 629 w 714"/>
              <a:gd name="T35" fmla="*/ 268 h 876"/>
              <a:gd name="T36" fmla="*/ 629 w 714"/>
              <a:gd name="T37" fmla="*/ 791 h 876"/>
              <a:gd name="T38" fmla="*/ 86 w 714"/>
              <a:gd name="T39" fmla="*/ 791 h 876"/>
              <a:gd name="T40" fmla="*/ 86 w 714"/>
              <a:gd name="T41" fmla="*/ 85 h 876"/>
              <a:gd name="T42" fmla="*/ 447 w 714"/>
              <a:gd name="T43" fmla="*/ 85 h 876"/>
              <a:gd name="T44" fmla="*/ 500 w 714"/>
              <a:gd name="T45" fmla="*/ 0 h 876"/>
              <a:gd name="T46" fmla="*/ 0 w 714"/>
              <a:gd name="T47" fmla="*/ 0 h 876"/>
              <a:gd name="T48" fmla="*/ 0 w 714"/>
              <a:gd name="T49" fmla="*/ 876 h 876"/>
              <a:gd name="T50" fmla="*/ 714 w 714"/>
              <a:gd name="T51" fmla="*/ 876 h 876"/>
              <a:gd name="T52" fmla="*/ 714 w 714"/>
              <a:gd name="T53" fmla="*/ 215 h 876"/>
              <a:gd name="T54" fmla="*/ 500 w 714"/>
              <a:gd name="T55" fmla="*/ 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4" h="876">
                <a:moveTo>
                  <a:pt x="534" y="682"/>
                </a:moveTo>
                <a:lnTo>
                  <a:pt x="178" y="682"/>
                </a:lnTo>
                <a:lnTo>
                  <a:pt x="178" y="618"/>
                </a:lnTo>
                <a:lnTo>
                  <a:pt x="534" y="618"/>
                </a:lnTo>
                <a:lnTo>
                  <a:pt x="534" y="682"/>
                </a:lnTo>
                <a:close/>
                <a:moveTo>
                  <a:pt x="534" y="564"/>
                </a:moveTo>
                <a:lnTo>
                  <a:pt x="178" y="564"/>
                </a:lnTo>
                <a:lnTo>
                  <a:pt x="178" y="499"/>
                </a:lnTo>
                <a:lnTo>
                  <a:pt x="534" y="499"/>
                </a:lnTo>
                <a:lnTo>
                  <a:pt x="534" y="564"/>
                </a:lnTo>
                <a:close/>
                <a:moveTo>
                  <a:pt x="534" y="445"/>
                </a:moveTo>
                <a:lnTo>
                  <a:pt x="178" y="445"/>
                </a:lnTo>
                <a:lnTo>
                  <a:pt x="178" y="382"/>
                </a:lnTo>
                <a:lnTo>
                  <a:pt x="534" y="382"/>
                </a:lnTo>
                <a:lnTo>
                  <a:pt x="534" y="445"/>
                </a:lnTo>
                <a:close/>
                <a:moveTo>
                  <a:pt x="447" y="85"/>
                </a:moveTo>
                <a:lnTo>
                  <a:pt x="447" y="268"/>
                </a:lnTo>
                <a:lnTo>
                  <a:pt x="629" y="268"/>
                </a:lnTo>
                <a:lnTo>
                  <a:pt x="629" y="791"/>
                </a:lnTo>
                <a:lnTo>
                  <a:pt x="86" y="791"/>
                </a:lnTo>
                <a:lnTo>
                  <a:pt x="86" y="85"/>
                </a:lnTo>
                <a:lnTo>
                  <a:pt x="447" y="85"/>
                </a:lnTo>
                <a:close/>
                <a:moveTo>
                  <a:pt x="500" y="0"/>
                </a:moveTo>
                <a:lnTo>
                  <a:pt x="0" y="0"/>
                </a:lnTo>
                <a:lnTo>
                  <a:pt x="0" y="876"/>
                </a:lnTo>
                <a:lnTo>
                  <a:pt x="714" y="876"/>
                </a:lnTo>
                <a:lnTo>
                  <a:pt x="714" y="215"/>
                </a:lnTo>
                <a:lnTo>
                  <a:pt x="500" y="0"/>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2" name="右矢印 51"/>
          <p:cNvSpPr/>
          <p:nvPr/>
        </p:nvSpPr>
        <p:spPr bwMode="gray">
          <a:xfrm>
            <a:off x="5832140" y="5445224"/>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53" name="右矢印 52"/>
          <p:cNvSpPr/>
          <p:nvPr/>
        </p:nvSpPr>
        <p:spPr bwMode="gray">
          <a:xfrm>
            <a:off x="5832140" y="2708920"/>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54" name="右矢印 53"/>
          <p:cNvSpPr/>
          <p:nvPr/>
        </p:nvSpPr>
        <p:spPr bwMode="gray">
          <a:xfrm rot="18714056">
            <a:off x="4710949" y="3853228"/>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55" name="右矢印 54"/>
          <p:cNvSpPr/>
          <p:nvPr/>
        </p:nvSpPr>
        <p:spPr bwMode="gray">
          <a:xfrm rot="3182187">
            <a:off x="3779794" y="3925820"/>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grpSp>
        <p:nvGrpSpPr>
          <p:cNvPr id="56" name="グループ化 525"/>
          <p:cNvGrpSpPr/>
          <p:nvPr/>
        </p:nvGrpSpPr>
        <p:grpSpPr>
          <a:xfrm>
            <a:off x="6736479" y="5777394"/>
            <a:ext cx="427809" cy="423914"/>
            <a:chOff x="3784104" y="1923678"/>
            <a:chExt cx="381000" cy="381000"/>
          </a:xfrm>
          <a:solidFill>
            <a:srgbClr val="54C2F0"/>
          </a:solidFill>
        </p:grpSpPr>
        <p:sp>
          <p:nvSpPr>
            <p:cNvPr id="57"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58"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59" name="右矢印 58"/>
          <p:cNvSpPr/>
          <p:nvPr/>
        </p:nvSpPr>
        <p:spPr bwMode="gray">
          <a:xfrm>
            <a:off x="7457525" y="5772061"/>
            <a:ext cx="332770" cy="285231"/>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60" name="テキスト ボックス 59"/>
          <p:cNvSpPr txBox="1"/>
          <p:nvPr/>
        </p:nvSpPr>
        <p:spPr bwMode="black">
          <a:xfrm>
            <a:off x="7524328" y="4648490"/>
            <a:ext cx="1368152" cy="184666"/>
          </a:xfrm>
          <a:prstGeom prst="rect">
            <a:avLst/>
          </a:prstGeom>
        </p:spPr>
        <p:txBody>
          <a:bodyPr wrap="squar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dirty="0">
                <a:uFill>
                  <a:solidFill>
                    <a:srgbClr val="FFC000"/>
                  </a:solidFill>
                </a:uFill>
                <a:latin typeface="メイリオ" pitchFamily="50" charset="-128"/>
                <a:ea typeface="メイリオ" pitchFamily="50" charset="-128"/>
                <a:cs typeface="メイリオ" pitchFamily="50" charset="-128"/>
              </a:rPr>
              <a:t>操作</a:t>
            </a:r>
            <a:r>
              <a:rPr kumimoji="0" lang="en-US" altLang="ja-JP" sz="1200" kern="0" dirty="0">
                <a:uFill>
                  <a:solidFill>
                    <a:srgbClr val="FFC000"/>
                  </a:solidFill>
                </a:uFill>
                <a:latin typeface="メイリオ" pitchFamily="50" charset="-128"/>
                <a:ea typeface="メイリオ" pitchFamily="50" charset="-128"/>
                <a:cs typeface="メイリオ" pitchFamily="50" charset="-128"/>
              </a:rPr>
              <a:t>/</a:t>
            </a:r>
            <a:r>
              <a:rPr kumimoji="0" lang="ja-JP" altLang="en-US" sz="1200" kern="0" dirty="0">
                <a:uFill>
                  <a:solidFill>
                    <a:srgbClr val="FFC000"/>
                  </a:solidFill>
                </a:uFill>
                <a:latin typeface="メイリオ" pitchFamily="50" charset="-128"/>
                <a:ea typeface="メイリオ" pitchFamily="50" charset="-128"/>
                <a:cs typeface="メイリオ" pitchFamily="50" charset="-128"/>
              </a:rPr>
              <a:t>アクセスログ</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61" name="右矢印 60"/>
          <p:cNvSpPr/>
          <p:nvPr/>
        </p:nvSpPr>
        <p:spPr bwMode="gray">
          <a:xfrm>
            <a:off x="5832140" y="4113076"/>
            <a:ext cx="504056" cy="432048"/>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62" name="テキスト ボックス 61"/>
          <p:cNvSpPr txBox="1"/>
          <p:nvPr/>
        </p:nvSpPr>
        <p:spPr bwMode="black">
          <a:xfrm>
            <a:off x="6444208" y="4648490"/>
            <a:ext cx="900100" cy="184666"/>
          </a:xfrm>
          <a:prstGeom prst="rect">
            <a:avLst/>
          </a:prstGeom>
        </p:spPr>
        <p:txBody>
          <a:bodyPr wrap="squar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noProof="0" dirty="0">
                <a:uFill>
                  <a:solidFill>
                    <a:srgbClr val="FFC000"/>
                  </a:solidFill>
                </a:uFill>
                <a:latin typeface="メイリオ" pitchFamily="50" charset="-128"/>
                <a:ea typeface="メイリオ" pitchFamily="50" charset="-128"/>
                <a:cs typeface="メイリオ" pitchFamily="50" charset="-128"/>
              </a:rPr>
              <a:t>法定調書</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63" name="角丸四角形 62"/>
          <p:cNvSpPr/>
          <p:nvPr/>
        </p:nvSpPr>
        <p:spPr>
          <a:xfrm>
            <a:off x="6084168" y="3501008"/>
            <a:ext cx="2808317" cy="338060"/>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kern="0" noProof="0" dirty="0">
                <a:solidFill>
                  <a:srgbClr val="FFFFFF"/>
                </a:solidFill>
                <a:latin typeface="メイリオ"/>
                <a:ea typeface="メイリオ"/>
              </a:rPr>
              <a:t>出　力</a:t>
            </a:r>
            <a:endParaRPr kumimoji="0" lang="ja-JP" altLang="en-US" b="1" i="0" u="none" strike="noStrike" kern="0" cap="none" spc="0" normalizeH="0" baseline="0" noProof="0" dirty="0">
              <a:ln>
                <a:noFill/>
              </a:ln>
              <a:solidFill>
                <a:srgbClr val="FFFFFF"/>
              </a:solidFill>
              <a:effectLst/>
              <a:uLnTx/>
              <a:uFillTx/>
              <a:latin typeface="メイリオ"/>
              <a:ea typeface="メイリオ"/>
            </a:endParaRPr>
          </a:p>
        </p:txBody>
      </p:sp>
      <p:sp>
        <p:nvSpPr>
          <p:cNvPr id="64" name="Freeform 547"/>
          <p:cNvSpPr>
            <a:spLocks noEditPoints="1"/>
          </p:cNvSpPr>
          <p:nvPr/>
        </p:nvSpPr>
        <p:spPr bwMode="auto">
          <a:xfrm>
            <a:off x="6588224" y="2636912"/>
            <a:ext cx="576064" cy="360040"/>
          </a:xfrm>
          <a:custGeom>
            <a:avLst/>
            <a:gdLst/>
            <a:ahLst/>
            <a:cxnLst>
              <a:cxn ang="0">
                <a:pos x="0" y="0"/>
              </a:cxn>
              <a:cxn ang="0">
                <a:pos x="0" y="176"/>
              </a:cxn>
              <a:cxn ang="0">
                <a:pos x="240" y="176"/>
              </a:cxn>
              <a:cxn ang="0">
                <a:pos x="240" y="0"/>
              </a:cxn>
              <a:cxn ang="0">
                <a:pos x="0" y="0"/>
              </a:cxn>
              <a:cxn ang="0">
                <a:pos x="192" y="24"/>
              </a:cxn>
              <a:cxn ang="0">
                <a:pos x="120" y="74"/>
              </a:cxn>
              <a:cxn ang="0">
                <a:pos x="48" y="24"/>
              </a:cxn>
              <a:cxn ang="0">
                <a:pos x="192" y="24"/>
              </a:cxn>
              <a:cxn ang="0">
                <a:pos x="24" y="152"/>
              </a:cxn>
              <a:cxn ang="0">
                <a:pos x="24" y="36"/>
              </a:cxn>
              <a:cxn ang="0">
                <a:pos x="120" y="102"/>
              </a:cxn>
              <a:cxn ang="0">
                <a:pos x="216" y="36"/>
              </a:cxn>
              <a:cxn ang="0">
                <a:pos x="216" y="152"/>
              </a:cxn>
              <a:cxn ang="0">
                <a:pos x="24" y="152"/>
              </a:cxn>
            </a:cxnLst>
            <a:rect l="0" t="0" r="r" b="b"/>
            <a:pathLst>
              <a:path w="240" h="176">
                <a:moveTo>
                  <a:pt x="0" y="0"/>
                </a:moveTo>
                <a:lnTo>
                  <a:pt x="0" y="176"/>
                </a:lnTo>
                <a:lnTo>
                  <a:pt x="240" y="176"/>
                </a:lnTo>
                <a:lnTo>
                  <a:pt x="240" y="0"/>
                </a:lnTo>
                <a:lnTo>
                  <a:pt x="0" y="0"/>
                </a:lnTo>
                <a:close/>
                <a:moveTo>
                  <a:pt x="192" y="24"/>
                </a:moveTo>
                <a:lnTo>
                  <a:pt x="120" y="74"/>
                </a:lnTo>
                <a:lnTo>
                  <a:pt x="48" y="24"/>
                </a:lnTo>
                <a:lnTo>
                  <a:pt x="192" y="24"/>
                </a:lnTo>
                <a:close/>
                <a:moveTo>
                  <a:pt x="24" y="152"/>
                </a:moveTo>
                <a:lnTo>
                  <a:pt x="24" y="36"/>
                </a:lnTo>
                <a:lnTo>
                  <a:pt x="120" y="102"/>
                </a:lnTo>
                <a:lnTo>
                  <a:pt x="216" y="36"/>
                </a:lnTo>
                <a:lnTo>
                  <a:pt x="216" y="152"/>
                </a:lnTo>
                <a:lnTo>
                  <a:pt x="24" y="152"/>
                </a:lnTo>
                <a:close/>
              </a:path>
            </a:pathLst>
          </a:custGeom>
          <a:solidFill>
            <a:srgbClr val="54C2F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nvGrpSpPr>
          <p:cNvPr id="65" name="グループ化 150"/>
          <p:cNvGrpSpPr/>
          <p:nvPr/>
        </p:nvGrpSpPr>
        <p:grpSpPr>
          <a:xfrm>
            <a:off x="7956376" y="2528900"/>
            <a:ext cx="520469" cy="513506"/>
            <a:chOff x="1535113" y="649288"/>
            <a:chExt cx="381000" cy="381000"/>
          </a:xfrm>
          <a:solidFill>
            <a:srgbClr val="54C2F0"/>
          </a:solidFill>
        </p:grpSpPr>
        <p:sp>
          <p:nvSpPr>
            <p:cNvPr id="66" name="Freeform 108"/>
            <p:cNvSpPr>
              <a:spLocks/>
            </p:cNvSpPr>
            <p:nvPr/>
          </p:nvSpPr>
          <p:spPr bwMode="auto">
            <a:xfrm>
              <a:off x="1560513" y="661988"/>
              <a:ext cx="60325" cy="73025"/>
            </a:xfrm>
            <a:custGeom>
              <a:avLst/>
              <a:gdLst/>
              <a:ahLst/>
              <a:cxnLst>
                <a:cxn ang="0">
                  <a:pos x="6" y="32"/>
                </a:cxn>
                <a:cxn ang="0">
                  <a:pos x="6" y="32"/>
                </a:cxn>
                <a:cxn ang="0">
                  <a:pos x="6" y="38"/>
                </a:cxn>
                <a:cxn ang="0">
                  <a:pos x="10" y="42"/>
                </a:cxn>
                <a:cxn ang="0">
                  <a:pos x="14" y="46"/>
                </a:cxn>
                <a:cxn ang="0">
                  <a:pos x="18" y="46"/>
                </a:cxn>
                <a:cxn ang="0">
                  <a:pos x="18" y="46"/>
                </a:cxn>
                <a:cxn ang="0">
                  <a:pos x="24" y="46"/>
                </a:cxn>
                <a:cxn ang="0">
                  <a:pos x="28" y="42"/>
                </a:cxn>
                <a:cxn ang="0">
                  <a:pos x="30" y="38"/>
                </a:cxn>
                <a:cxn ang="0">
                  <a:pos x="32" y="32"/>
                </a:cxn>
                <a:cxn ang="0">
                  <a:pos x="32" y="32"/>
                </a:cxn>
                <a:cxn ang="0">
                  <a:pos x="36" y="32"/>
                </a:cxn>
                <a:cxn ang="0">
                  <a:pos x="38" y="28"/>
                </a:cxn>
                <a:cxn ang="0">
                  <a:pos x="38" y="28"/>
                </a:cxn>
                <a:cxn ang="0">
                  <a:pos x="36" y="24"/>
                </a:cxn>
                <a:cxn ang="0">
                  <a:pos x="34" y="22"/>
                </a:cxn>
                <a:cxn ang="0">
                  <a:pos x="34" y="14"/>
                </a:cxn>
                <a:cxn ang="0">
                  <a:pos x="34" y="14"/>
                </a:cxn>
                <a:cxn ang="0">
                  <a:pos x="34" y="8"/>
                </a:cxn>
                <a:cxn ang="0">
                  <a:pos x="30" y="4"/>
                </a:cxn>
                <a:cxn ang="0">
                  <a:pos x="26" y="2"/>
                </a:cxn>
                <a:cxn ang="0">
                  <a:pos x="18" y="0"/>
                </a:cxn>
                <a:cxn ang="0">
                  <a:pos x="18" y="0"/>
                </a:cxn>
                <a:cxn ang="0">
                  <a:pos x="12" y="2"/>
                </a:cxn>
                <a:cxn ang="0">
                  <a:pos x="6" y="4"/>
                </a:cxn>
                <a:cxn ang="0">
                  <a:pos x="4" y="8"/>
                </a:cxn>
                <a:cxn ang="0">
                  <a:pos x="2" y="14"/>
                </a:cxn>
                <a:cxn ang="0">
                  <a:pos x="4" y="22"/>
                </a:cxn>
                <a:cxn ang="0">
                  <a:pos x="4" y="22"/>
                </a:cxn>
                <a:cxn ang="0">
                  <a:pos x="0" y="24"/>
                </a:cxn>
                <a:cxn ang="0">
                  <a:pos x="0" y="28"/>
                </a:cxn>
                <a:cxn ang="0">
                  <a:pos x="0" y="28"/>
                </a:cxn>
                <a:cxn ang="0">
                  <a:pos x="2" y="32"/>
                </a:cxn>
                <a:cxn ang="0">
                  <a:pos x="6" y="32"/>
                </a:cxn>
                <a:cxn ang="0">
                  <a:pos x="6" y="32"/>
                </a:cxn>
              </a:cxnLst>
              <a:rect l="0" t="0" r="r" b="b"/>
              <a:pathLst>
                <a:path w="38" h="46">
                  <a:moveTo>
                    <a:pt x="6" y="32"/>
                  </a:moveTo>
                  <a:lnTo>
                    <a:pt x="6" y="32"/>
                  </a:lnTo>
                  <a:lnTo>
                    <a:pt x="6" y="38"/>
                  </a:lnTo>
                  <a:lnTo>
                    <a:pt x="10" y="42"/>
                  </a:lnTo>
                  <a:lnTo>
                    <a:pt x="14" y="46"/>
                  </a:lnTo>
                  <a:lnTo>
                    <a:pt x="18" y="46"/>
                  </a:lnTo>
                  <a:lnTo>
                    <a:pt x="18" y="46"/>
                  </a:lnTo>
                  <a:lnTo>
                    <a:pt x="24" y="46"/>
                  </a:lnTo>
                  <a:lnTo>
                    <a:pt x="28" y="42"/>
                  </a:lnTo>
                  <a:lnTo>
                    <a:pt x="30" y="38"/>
                  </a:lnTo>
                  <a:lnTo>
                    <a:pt x="32" y="32"/>
                  </a:lnTo>
                  <a:lnTo>
                    <a:pt x="32" y="32"/>
                  </a:lnTo>
                  <a:lnTo>
                    <a:pt x="36" y="32"/>
                  </a:lnTo>
                  <a:lnTo>
                    <a:pt x="38" y="28"/>
                  </a:lnTo>
                  <a:lnTo>
                    <a:pt x="38" y="28"/>
                  </a:lnTo>
                  <a:lnTo>
                    <a:pt x="36" y="24"/>
                  </a:lnTo>
                  <a:lnTo>
                    <a:pt x="34" y="22"/>
                  </a:lnTo>
                  <a:lnTo>
                    <a:pt x="34" y="14"/>
                  </a:lnTo>
                  <a:lnTo>
                    <a:pt x="34" y="14"/>
                  </a:lnTo>
                  <a:lnTo>
                    <a:pt x="34" y="8"/>
                  </a:lnTo>
                  <a:lnTo>
                    <a:pt x="30" y="4"/>
                  </a:lnTo>
                  <a:lnTo>
                    <a:pt x="26" y="2"/>
                  </a:lnTo>
                  <a:lnTo>
                    <a:pt x="18" y="0"/>
                  </a:lnTo>
                  <a:lnTo>
                    <a:pt x="18" y="0"/>
                  </a:lnTo>
                  <a:lnTo>
                    <a:pt x="12" y="2"/>
                  </a:lnTo>
                  <a:lnTo>
                    <a:pt x="6" y="4"/>
                  </a:lnTo>
                  <a:lnTo>
                    <a:pt x="4" y="8"/>
                  </a:lnTo>
                  <a:lnTo>
                    <a:pt x="2" y="14"/>
                  </a:lnTo>
                  <a:lnTo>
                    <a:pt x="4" y="22"/>
                  </a:lnTo>
                  <a:lnTo>
                    <a:pt x="4" y="22"/>
                  </a:lnTo>
                  <a:lnTo>
                    <a:pt x="0" y="24"/>
                  </a:lnTo>
                  <a:lnTo>
                    <a:pt x="0" y="28"/>
                  </a:lnTo>
                  <a:lnTo>
                    <a:pt x="0" y="28"/>
                  </a:lnTo>
                  <a:lnTo>
                    <a:pt x="2" y="32"/>
                  </a:lnTo>
                  <a:lnTo>
                    <a:pt x="6" y="32"/>
                  </a:lnTo>
                  <a:lnTo>
                    <a:pt x="6" y="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7" name="Freeform 109"/>
            <p:cNvSpPr>
              <a:spLocks/>
            </p:cNvSpPr>
            <p:nvPr/>
          </p:nvSpPr>
          <p:spPr bwMode="auto">
            <a:xfrm>
              <a:off x="1535113" y="738188"/>
              <a:ext cx="98425" cy="292100"/>
            </a:xfrm>
            <a:custGeom>
              <a:avLst/>
              <a:gdLst/>
              <a:ahLst/>
              <a:cxnLst>
                <a:cxn ang="0">
                  <a:pos x="62" y="6"/>
                </a:cxn>
                <a:cxn ang="0">
                  <a:pos x="62" y="6"/>
                </a:cxn>
                <a:cxn ang="0">
                  <a:pos x="62" y="4"/>
                </a:cxn>
                <a:cxn ang="0">
                  <a:pos x="62" y="4"/>
                </a:cxn>
                <a:cxn ang="0">
                  <a:pos x="60" y="4"/>
                </a:cxn>
                <a:cxn ang="0">
                  <a:pos x="60" y="4"/>
                </a:cxn>
                <a:cxn ang="0">
                  <a:pos x="48" y="0"/>
                </a:cxn>
                <a:cxn ang="0">
                  <a:pos x="34" y="16"/>
                </a:cxn>
                <a:cxn ang="0">
                  <a:pos x="20" y="0"/>
                </a:cxn>
                <a:cxn ang="0">
                  <a:pos x="20" y="0"/>
                </a:cxn>
                <a:cxn ang="0">
                  <a:pos x="10" y="4"/>
                </a:cxn>
                <a:cxn ang="0">
                  <a:pos x="10" y="4"/>
                </a:cxn>
                <a:cxn ang="0">
                  <a:pos x="2" y="6"/>
                </a:cxn>
                <a:cxn ang="0">
                  <a:pos x="0" y="8"/>
                </a:cxn>
                <a:cxn ang="0">
                  <a:pos x="0" y="12"/>
                </a:cxn>
                <a:cxn ang="0">
                  <a:pos x="0" y="20"/>
                </a:cxn>
                <a:cxn ang="0">
                  <a:pos x="0" y="22"/>
                </a:cxn>
                <a:cxn ang="0">
                  <a:pos x="0" y="84"/>
                </a:cxn>
                <a:cxn ang="0">
                  <a:pos x="12" y="84"/>
                </a:cxn>
                <a:cxn ang="0">
                  <a:pos x="12" y="184"/>
                </a:cxn>
                <a:cxn ang="0">
                  <a:pos x="58" y="184"/>
                </a:cxn>
                <a:cxn ang="0">
                  <a:pos x="58" y="84"/>
                </a:cxn>
                <a:cxn ang="0">
                  <a:pos x="62" y="84"/>
                </a:cxn>
                <a:cxn ang="0">
                  <a:pos x="62" y="6"/>
                </a:cxn>
              </a:cxnLst>
              <a:rect l="0" t="0" r="r" b="b"/>
              <a:pathLst>
                <a:path w="62" h="184">
                  <a:moveTo>
                    <a:pt x="62" y="6"/>
                  </a:moveTo>
                  <a:lnTo>
                    <a:pt x="62" y="6"/>
                  </a:lnTo>
                  <a:lnTo>
                    <a:pt x="62" y="4"/>
                  </a:lnTo>
                  <a:lnTo>
                    <a:pt x="62" y="4"/>
                  </a:lnTo>
                  <a:lnTo>
                    <a:pt x="60" y="4"/>
                  </a:lnTo>
                  <a:lnTo>
                    <a:pt x="60" y="4"/>
                  </a:lnTo>
                  <a:lnTo>
                    <a:pt x="48" y="0"/>
                  </a:lnTo>
                  <a:lnTo>
                    <a:pt x="34" y="16"/>
                  </a:lnTo>
                  <a:lnTo>
                    <a:pt x="20" y="0"/>
                  </a:lnTo>
                  <a:lnTo>
                    <a:pt x="20" y="0"/>
                  </a:lnTo>
                  <a:lnTo>
                    <a:pt x="10" y="4"/>
                  </a:lnTo>
                  <a:lnTo>
                    <a:pt x="10" y="4"/>
                  </a:lnTo>
                  <a:lnTo>
                    <a:pt x="2" y="6"/>
                  </a:lnTo>
                  <a:lnTo>
                    <a:pt x="0" y="8"/>
                  </a:lnTo>
                  <a:lnTo>
                    <a:pt x="0" y="12"/>
                  </a:lnTo>
                  <a:lnTo>
                    <a:pt x="0" y="20"/>
                  </a:lnTo>
                  <a:lnTo>
                    <a:pt x="0" y="22"/>
                  </a:lnTo>
                  <a:lnTo>
                    <a:pt x="0" y="84"/>
                  </a:lnTo>
                  <a:lnTo>
                    <a:pt x="12" y="84"/>
                  </a:lnTo>
                  <a:lnTo>
                    <a:pt x="12" y="184"/>
                  </a:lnTo>
                  <a:lnTo>
                    <a:pt x="58" y="184"/>
                  </a:lnTo>
                  <a:lnTo>
                    <a:pt x="58" y="84"/>
                  </a:lnTo>
                  <a:lnTo>
                    <a:pt x="62" y="84"/>
                  </a:lnTo>
                  <a:lnTo>
                    <a:pt x="62"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8" name="Freeform 110"/>
            <p:cNvSpPr>
              <a:spLocks/>
            </p:cNvSpPr>
            <p:nvPr/>
          </p:nvSpPr>
          <p:spPr bwMode="auto">
            <a:xfrm>
              <a:off x="1830388" y="661988"/>
              <a:ext cx="60325" cy="73025"/>
            </a:xfrm>
            <a:custGeom>
              <a:avLst/>
              <a:gdLst/>
              <a:ahLst/>
              <a:cxnLst>
                <a:cxn ang="0">
                  <a:pos x="6" y="32"/>
                </a:cxn>
                <a:cxn ang="0">
                  <a:pos x="6" y="32"/>
                </a:cxn>
                <a:cxn ang="0">
                  <a:pos x="8" y="38"/>
                </a:cxn>
                <a:cxn ang="0">
                  <a:pos x="10" y="42"/>
                </a:cxn>
                <a:cxn ang="0">
                  <a:pos x="14" y="46"/>
                </a:cxn>
                <a:cxn ang="0">
                  <a:pos x="20" y="46"/>
                </a:cxn>
                <a:cxn ang="0">
                  <a:pos x="20" y="46"/>
                </a:cxn>
                <a:cxn ang="0">
                  <a:pos x="24" y="46"/>
                </a:cxn>
                <a:cxn ang="0">
                  <a:pos x="28" y="42"/>
                </a:cxn>
                <a:cxn ang="0">
                  <a:pos x="32" y="38"/>
                </a:cxn>
                <a:cxn ang="0">
                  <a:pos x="32" y="32"/>
                </a:cxn>
                <a:cxn ang="0">
                  <a:pos x="32" y="32"/>
                </a:cxn>
                <a:cxn ang="0">
                  <a:pos x="36" y="32"/>
                </a:cxn>
                <a:cxn ang="0">
                  <a:pos x="38" y="28"/>
                </a:cxn>
                <a:cxn ang="0">
                  <a:pos x="38" y="28"/>
                </a:cxn>
                <a:cxn ang="0">
                  <a:pos x="38" y="24"/>
                </a:cxn>
                <a:cxn ang="0">
                  <a:pos x="34" y="22"/>
                </a:cxn>
                <a:cxn ang="0">
                  <a:pos x="36" y="14"/>
                </a:cxn>
                <a:cxn ang="0">
                  <a:pos x="36" y="14"/>
                </a:cxn>
                <a:cxn ang="0">
                  <a:pos x="34" y="8"/>
                </a:cxn>
                <a:cxn ang="0">
                  <a:pos x="32" y="4"/>
                </a:cxn>
                <a:cxn ang="0">
                  <a:pos x="26" y="2"/>
                </a:cxn>
                <a:cxn ang="0">
                  <a:pos x="20" y="0"/>
                </a:cxn>
                <a:cxn ang="0">
                  <a:pos x="20" y="0"/>
                </a:cxn>
                <a:cxn ang="0">
                  <a:pos x="12" y="2"/>
                </a:cxn>
                <a:cxn ang="0">
                  <a:pos x="8" y="4"/>
                </a:cxn>
                <a:cxn ang="0">
                  <a:pos x="4" y="8"/>
                </a:cxn>
                <a:cxn ang="0">
                  <a:pos x="4" y="14"/>
                </a:cxn>
                <a:cxn ang="0">
                  <a:pos x="4" y="22"/>
                </a:cxn>
                <a:cxn ang="0">
                  <a:pos x="4" y="22"/>
                </a:cxn>
                <a:cxn ang="0">
                  <a:pos x="2" y="24"/>
                </a:cxn>
                <a:cxn ang="0">
                  <a:pos x="0" y="28"/>
                </a:cxn>
                <a:cxn ang="0">
                  <a:pos x="0" y="28"/>
                </a:cxn>
                <a:cxn ang="0">
                  <a:pos x="2" y="32"/>
                </a:cxn>
                <a:cxn ang="0">
                  <a:pos x="6" y="32"/>
                </a:cxn>
                <a:cxn ang="0">
                  <a:pos x="6" y="32"/>
                </a:cxn>
              </a:cxnLst>
              <a:rect l="0" t="0" r="r" b="b"/>
              <a:pathLst>
                <a:path w="38" h="46">
                  <a:moveTo>
                    <a:pt x="6" y="32"/>
                  </a:moveTo>
                  <a:lnTo>
                    <a:pt x="6" y="32"/>
                  </a:lnTo>
                  <a:lnTo>
                    <a:pt x="8" y="38"/>
                  </a:lnTo>
                  <a:lnTo>
                    <a:pt x="10" y="42"/>
                  </a:lnTo>
                  <a:lnTo>
                    <a:pt x="14" y="46"/>
                  </a:lnTo>
                  <a:lnTo>
                    <a:pt x="20" y="46"/>
                  </a:lnTo>
                  <a:lnTo>
                    <a:pt x="20" y="46"/>
                  </a:lnTo>
                  <a:lnTo>
                    <a:pt x="24" y="46"/>
                  </a:lnTo>
                  <a:lnTo>
                    <a:pt x="28" y="42"/>
                  </a:lnTo>
                  <a:lnTo>
                    <a:pt x="32" y="38"/>
                  </a:lnTo>
                  <a:lnTo>
                    <a:pt x="32" y="32"/>
                  </a:lnTo>
                  <a:lnTo>
                    <a:pt x="32" y="32"/>
                  </a:lnTo>
                  <a:lnTo>
                    <a:pt x="36" y="32"/>
                  </a:lnTo>
                  <a:lnTo>
                    <a:pt x="38" y="28"/>
                  </a:lnTo>
                  <a:lnTo>
                    <a:pt x="38" y="28"/>
                  </a:lnTo>
                  <a:lnTo>
                    <a:pt x="38" y="24"/>
                  </a:lnTo>
                  <a:lnTo>
                    <a:pt x="34" y="22"/>
                  </a:lnTo>
                  <a:lnTo>
                    <a:pt x="36" y="14"/>
                  </a:lnTo>
                  <a:lnTo>
                    <a:pt x="36" y="14"/>
                  </a:lnTo>
                  <a:lnTo>
                    <a:pt x="34" y="8"/>
                  </a:lnTo>
                  <a:lnTo>
                    <a:pt x="32" y="4"/>
                  </a:lnTo>
                  <a:lnTo>
                    <a:pt x="26" y="2"/>
                  </a:lnTo>
                  <a:lnTo>
                    <a:pt x="20" y="0"/>
                  </a:lnTo>
                  <a:lnTo>
                    <a:pt x="20" y="0"/>
                  </a:lnTo>
                  <a:lnTo>
                    <a:pt x="12" y="2"/>
                  </a:lnTo>
                  <a:lnTo>
                    <a:pt x="8" y="4"/>
                  </a:lnTo>
                  <a:lnTo>
                    <a:pt x="4" y="8"/>
                  </a:lnTo>
                  <a:lnTo>
                    <a:pt x="4" y="14"/>
                  </a:lnTo>
                  <a:lnTo>
                    <a:pt x="4" y="22"/>
                  </a:lnTo>
                  <a:lnTo>
                    <a:pt x="4" y="22"/>
                  </a:lnTo>
                  <a:lnTo>
                    <a:pt x="2" y="24"/>
                  </a:lnTo>
                  <a:lnTo>
                    <a:pt x="0" y="28"/>
                  </a:lnTo>
                  <a:lnTo>
                    <a:pt x="0" y="28"/>
                  </a:lnTo>
                  <a:lnTo>
                    <a:pt x="2" y="32"/>
                  </a:lnTo>
                  <a:lnTo>
                    <a:pt x="6" y="32"/>
                  </a:lnTo>
                  <a:lnTo>
                    <a:pt x="6" y="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69" name="Freeform 111"/>
            <p:cNvSpPr>
              <a:spLocks/>
            </p:cNvSpPr>
            <p:nvPr/>
          </p:nvSpPr>
          <p:spPr bwMode="auto">
            <a:xfrm>
              <a:off x="1817688" y="738188"/>
              <a:ext cx="98425" cy="292100"/>
            </a:xfrm>
            <a:custGeom>
              <a:avLst/>
              <a:gdLst/>
              <a:ahLst/>
              <a:cxnLst>
                <a:cxn ang="0">
                  <a:pos x="52" y="4"/>
                </a:cxn>
                <a:cxn ang="0">
                  <a:pos x="52" y="4"/>
                </a:cxn>
                <a:cxn ang="0">
                  <a:pos x="42" y="0"/>
                </a:cxn>
                <a:cxn ang="0">
                  <a:pos x="28" y="16"/>
                </a:cxn>
                <a:cxn ang="0">
                  <a:pos x="14" y="0"/>
                </a:cxn>
                <a:cxn ang="0">
                  <a:pos x="14" y="0"/>
                </a:cxn>
                <a:cxn ang="0">
                  <a:pos x="2" y="4"/>
                </a:cxn>
                <a:cxn ang="0">
                  <a:pos x="2" y="4"/>
                </a:cxn>
                <a:cxn ang="0">
                  <a:pos x="0" y="4"/>
                </a:cxn>
                <a:cxn ang="0">
                  <a:pos x="0" y="4"/>
                </a:cxn>
                <a:cxn ang="0">
                  <a:pos x="0" y="6"/>
                </a:cxn>
                <a:cxn ang="0">
                  <a:pos x="0" y="84"/>
                </a:cxn>
                <a:cxn ang="0">
                  <a:pos x="4" y="84"/>
                </a:cxn>
                <a:cxn ang="0">
                  <a:pos x="4" y="184"/>
                </a:cxn>
                <a:cxn ang="0">
                  <a:pos x="50" y="184"/>
                </a:cxn>
                <a:cxn ang="0">
                  <a:pos x="50" y="84"/>
                </a:cxn>
                <a:cxn ang="0">
                  <a:pos x="62" y="84"/>
                </a:cxn>
                <a:cxn ang="0">
                  <a:pos x="62" y="22"/>
                </a:cxn>
                <a:cxn ang="0">
                  <a:pos x="62" y="20"/>
                </a:cxn>
                <a:cxn ang="0">
                  <a:pos x="62" y="12"/>
                </a:cxn>
                <a:cxn ang="0">
                  <a:pos x="62" y="12"/>
                </a:cxn>
                <a:cxn ang="0">
                  <a:pos x="62" y="8"/>
                </a:cxn>
                <a:cxn ang="0">
                  <a:pos x="60" y="6"/>
                </a:cxn>
                <a:cxn ang="0">
                  <a:pos x="52" y="4"/>
                </a:cxn>
                <a:cxn ang="0">
                  <a:pos x="52" y="4"/>
                </a:cxn>
              </a:cxnLst>
              <a:rect l="0" t="0" r="r" b="b"/>
              <a:pathLst>
                <a:path w="62" h="184">
                  <a:moveTo>
                    <a:pt x="52" y="4"/>
                  </a:moveTo>
                  <a:lnTo>
                    <a:pt x="52" y="4"/>
                  </a:lnTo>
                  <a:lnTo>
                    <a:pt x="42" y="0"/>
                  </a:lnTo>
                  <a:lnTo>
                    <a:pt x="28" y="16"/>
                  </a:lnTo>
                  <a:lnTo>
                    <a:pt x="14" y="0"/>
                  </a:lnTo>
                  <a:lnTo>
                    <a:pt x="14" y="0"/>
                  </a:lnTo>
                  <a:lnTo>
                    <a:pt x="2" y="4"/>
                  </a:lnTo>
                  <a:lnTo>
                    <a:pt x="2" y="4"/>
                  </a:lnTo>
                  <a:lnTo>
                    <a:pt x="0" y="4"/>
                  </a:lnTo>
                  <a:lnTo>
                    <a:pt x="0" y="4"/>
                  </a:lnTo>
                  <a:lnTo>
                    <a:pt x="0" y="6"/>
                  </a:lnTo>
                  <a:lnTo>
                    <a:pt x="0" y="84"/>
                  </a:lnTo>
                  <a:lnTo>
                    <a:pt x="4" y="84"/>
                  </a:lnTo>
                  <a:lnTo>
                    <a:pt x="4" y="184"/>
                  </a:lnTo>
                  <a:lnTo>
                    <a:pt x="50" y="184"/>
                  </a:lnTo>
                  <a:lnTo>
                    <a:pt x="50" y="84"/>
                  </a:lnTo>
                  <a:lnTo>
                    <a:pt x="62" y="84"/>
                  </a:lnTo>
                  <a:lnTo>
                    <a:pt x="62" y="22"/>
                  </a:lnTo>
                  <a:lnTo>
                    <a:pt x="62" y="20"/>
                  </a:lnTo>
                  <a:lnTo>
                    <a:pt x="62" y="12"/>
                  </a:lnTo>
                  <a:lnTo>
                    <a:pt x="62" y="12"/>
                  </a:lnTo>
                  <a:lnTo>
                    <a:pt x="62" y="8"/>
                  </a:lnTo>
                  <a:lnTo>
                    <a:pt x="60" y="6"/>
                  </a:lnTo>
                  <a:lnTo>
                    <a:pt x="52" y="4"/>
                  </a:lnTo>
                  <a:lnTo>
                    <a:pt x="52"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0" name="Freeform 112"/>
            <p:cNvSpPr>
              <a:spLocks/>
            </p:cNvSpPr>
            <p:nvPr/>
          </p:nvSpPr>
          <p:spPr bwMode="auto">
            <a:xfrm>
              <a:off x="1693863" y="649288"/>
              <a:ext cx="63500" cy="76200"/>
            </a:xfrm>
            <a:custGeom>
              <a:avLst/>
              <a:gdLst/>
              <a:ahLst/>
              <a:cxnLst>
                <a:cxn ang="0">
                  <a:pos x="6" y="34"/>
                </a:cxn>
                <a:cxn ang="0">
                  <a:pos x="6" y="34"/>
                </a:cxn>
                <a:cxn ang="0">
                  <a:pos x="8" y="40"/>
                </a:cxn>
                <a:cxn ang="0">
                  <a:pos x="10" y="44"/>
                </a:cxn>
                <a:cxn ang="0">
                  <a:pos x="16" y="46"/>
                </a:cxn>
                <a:cxn ang="0">
                  <a:pos x="20" y="48"/>
                </a:cxn>
                <a:cxn ang="0">
                  <a:pos x="20" y="48"/>
                </a:cxn>
                <a:cxn ang="0">
                  <a:pos x="24" y="46"/>
                </a:cxn>
                <a:cxn ang="0">
                  <a:pos x="30" y="44"/>
                </a:cxn>
                <a:cxn ang="0">
                  <a:pos x="32" y="40"/>
                </a:cxn>
                <a:cxn ang="0">
                  <a:pos x="34" y="34"/>
                </a:cxn>
                <a:cxn ang="0">
                  <a:pos x="34" y="34"/>
                </a:cxn>
                <a:cxn ang="0">
                  <a:pos x="38" y="32"/>
                </a:cxn>
                <a:cxn ang="0">
                  <a:pos x="40" y="28"/>
                </a:cxn>
                <a:cxn ang="0">
                  <a:pos x="40" y="28"/>
                </a:cxn>
                <a:cxn ang="0">
                  <a:pos x="38" y="24"/>
                </a:cxn>
                <a:cxn ang="0">
                  <a:pos x="36" y="22"/>
                </a:cxn>
                <a:cxn ang="0">
                  <a:pos x="36" y="14"/>
                </a:cxn>
                <a:cxn ang="0">
                  <a:pos x="36" y="14"/>
                </a:cxn>
                <a:cxn ang="0">
                  <a:pos x="36" y="8"/>
                </a:cxn>
                <a:cxn ang="0">
                  <a:pos x="32" y="4"/>
                </a:cxn>
                <a:cxn ang="0">
                  <a:pos x="28" y="2"/>
                </a:cxn>
                <a:cxn ang="0">
                  <a:pos x="20" y="0"/>
                </a:cxn>
                <a:cxn ang="0">
                  <a:pos x="20" y="0"/>
                </a:cxn>
                <a:cxn ang="0">
                  <a:pos x="12" y="2"/>
                </a:cxn>
                <a:cxn ang="0">
                  <a:pos x="8" y="4"/>
                </a:cxn>
                <a:cxn ang="0">
                  <a:pos x="4" y="8"/>
                </a:cxn>
                <a:cxn ang="0">
                  <a:pos x="4" y="14"/>
                </a:cxn>
                <a:cxn ang="0">
                  <a:pos x="4" y="22"/>
                </a:cxn>
                <a:cxn ang="0">
                  <a:pos x="4" y="22"/>
                </a:cxn>
                <a:cxn ang="0">
                  <a:pos x="2" y="24"/>
                </a:cxn>
                <a:cxn ang="0">
                  <a:pos x="0" y="28"/>
                </a:cxn>
                <a:cxn ang="0">
                  <a:pos x="0" y="28"/>
                </a:cxn>
                <a:cxn ang="0">
                  <a:pos x="2" y="32"/>
                </a:cxn>
                <a:cxn ang="0">
                  <a:pos x="6" y="34"/>
                </a:cxn>
                <a:cxn ang="0">
                  <a:pos x="6" y="34"/>
                </a:cxn>
              </a:cxnLst>
              <a:rect l="0" t="0" r="r" b="b"/>
              <a:pathLst>
                <a:path w="40" h="48">
                  <a:moveTo>
                    <a:pt x="6" y="34"/>
                  </a:moveTo>
                  <a:lnTo>
                    <a:pt x="6" y="34"/>
                  </a:lnTo>
                  <a:lnTo>
                    <a:pt x="8" y="40"/>
                  </a:lnTo>
                  <a:lnTo>
                    <a:pt x="10" y="44"/>
                  </a:lnTo>
                  <a:lnTo>
                    <a:pt x="16" y="46"/>
                  </a:lnTo>
                  <a:lnTo>
                    <a:pt x="20" y="48"/>
                  </a:lnTo>
                  <a:lnTo>
                    <a:pt x="20" y="48"/>
                  </a:lnTo>
                  <a:lnTo>
                    <a:pt x="24" y="46"/>
                  </a:lnTo>
                  <a:lnTo>
                    <a:pt x="30" y="44"/>
                  </a:lnTo>
                  <a:lnTo>
                    <a:pt x="32" y="40"/>
                  </a:lnTo>
                  <a:lnTo>
                    <a:pt x="34" y="34"/>
                  </a:lnTo>
                  <a:lnTo>
                    <a:pt x="34" y="34"/>
                  </a:lnTo>
                  <a:lnTo>
                    <a:pt x="38" y="32"/>
                  </a:lnTo>
                  <a:lnTo>
                    <a:pt x="40" y="28"/>
                  </a:lnTo>
                  <a:lnTo>
                    <a:pt x="40" y="28"/>
                  </a:lnTo>
                  <a:lnTo>
                    <a:pt x="38" y="24"/>
                  </a:lnTo>
                  <a:lnTo>
                    <a:pt x="36" y="22"/>
                  </a:lnTo>
                  <a:lnTo>
                    <a:pt x="36" y="14"/>
                  </a:lnTo>
                  <a:lnTo>
                    <a:pt x="36" y="14"/>
                  </a:lnTo>
                  <a:lnTo>
                    <a:pt x="36" y="8"/>
                  </a:lnTo>
                  <a:lnTo>
                    <a:pt x="32" y="4"/>
                  </a:lnTo>
                  <a:lnTo>
                    <a:pt x="28" y="2"/>
                  </a:lnTo>
                  <a:lnTo>
                    <a:pt x="20" y="0"/>
                  </a:lnTo>
                  <a:lnTo>
                    <a:pt x="20" y="0"/>
                  </a:lnTo>
                  <a:lnTo>
                    <a:pt x="12" y="2"/>
                  </a:lnTo>
                  <a:lnTo>
                    <a:pt x="8" y="4"/>
                  </a:lnTo>
                  <a:lnTo>
                    <a:pt x="4" y="8"/>
                  </a:lnTo>
                  <a:lnTo>
                    <a:pt x="4" y="14"/>
                  </a:lnTo>
                  <a:lnTo>
                    <a:pt x="4" y="22"/>
                  </a:lnTo>
                  <a:lnTo>
                    <a:pt x="4" y="22"/>
                  </a:lnTo>
                  <a:lnTo>
                    <a:pt x="2" y="24"/>
                  </a:lnTo>
                  <a:lnTo>
                    <a:pt x="0" y="28"/>
                  </a:lnTo>
                  <a:lnTo>
                    <a:pt x="0" y="28"/>
                  </a:lnTo>
                  <a:lnTo>
                    <a:pt x="2" y="32"/>
                  </a:lnTo>
                  <a:lnTo>
                    <a:pt x="6" y="34"/>
                  </a:lnTo>
                  <a:lnTo>
                    <a:pt x="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1" name="Freeform 113"/>
            <p:cNvSpPr>
              <a:spLocks/>
            </p:cNvSpPr>
            <p:nvPr/>
          </p:nvSpPr>
          <p:spPr bwMode="auto">
            <a:xfrm>
              <a:off x="1668463" y="728663"/>
              <a:ext cx="114300" cy="301625"/>
            </a:xfrm>
            <a:custGeom>
              <a:avLst/>
              <a:gdLst/>
              <a:ahLst/>
              <a:cxnLst>
                <a:cxn ang="0">
                  <a:pos x="12" y="86"/>
                </a:cxn>
                <a:cxn ang="0">
                  <a:pos x="12" y="190"/>
                </a:cxn>
                <a:cxn ang="0">
                  <a:pos x="60" y="190"/>
                </a:cxn>
                <a:cxn ang="0">
                  <a:pos x="60" y="86"/>
                </a:cxn>
                <a:cxn ang="0">
                  <a:pos x="72" y="86"/>
                </a:cxn>
                <a:cxn ang="0">
                  <a:pos x="72" y="22"/>
                </a:cxn>
                <a:cxn ang="0">
                  <a:pos x="72" y="20"/>
                </a:cxn>
                <a:cxn ang="0">
                  <a:pos x="72" y="12"/>
                </a:cxn>
                <a:cxn ang="0">
                  <a:pos x="72" y="12"/>
                </a:cxn>
                <a:cxn ang="0">
                  <a:pos x="72" y="8"/>
                </a:cxn>
                <a:cxn ang="0">
                  <a:pos x="68" y="6"/>
                </a:cxn>
                <a:cxn ang="0">
                  <a:pos x="62" y="2"/>
                </a:cxn>
                <a:cxn ang="0">
                  <a:pos x="62" y="2"/>
                </a:cxn>
                <a:cxn ang="0">
                  <a:pos x="50" y="0"/>
                </a:cxn>
                <a:cxn ang="0">
                  <a:pos x="36" y="18"/>
                </a:cxn>
                <a:cxn ang="0">
                  <a:pos x="22" y="0"/>
                </a:cxn>
                <a:cxn ang="0">
                  <a:pos x="22" y="0"/>
                </a:cxn>
                <a:cxn ang="0">
                  <a:pos x="10" y="2"/>
                </a:cxn>
                <a:cxn ang="0">
                  <a:pos x="10" y="2"/>
                </a:cxn>
                <a:cxn ang="0">
                  <a:pos x="4" y="6"/>
                </a:cxn>
                <a:cxn ang="0">
                  <a:pos x="0" y="8"/>
                </a:cxn>
                <a:cxn ang="0">
                  <a:pos x="0" y="12"/>
                </a:cxn>
                <a:cxn ang="0">
                  <a:pos x="0" y="20"/>
                </a:cxn>
                <a:cxn ang="0">
                  <a:pos x="0" y="22"/>
                </a:cxn>
                <a:cxn ang="0">
                  <a:pos x="0" y="86"/>
                </a:cxn>
                <a:cxn ang="0">
                  <a:pos x="12" y="86"/>
                </a:cxn>
              </a:cxnLst>
              <a:rect l="0" t="0" r="r" b="b"/>
              <a:pathLst>
                <a:path w="72" h="190">
                  <a:moveTo>
                    <a:pt x="12" y="86"/>
                  </a:moveTo>
                  <a:lnTo>
                    <a:pt x="12" y="190"/>
                  </a:lnTo>
                  <a:lnTo>
                    <a:pt x="60" y="190"/>
                  </a:lnTo>
                  <a:lnTo>
                    <a:pt x="60" y="86"/>
                  </a:lnTo>
                  <a:lnTo>
                    <a:pt x="72" y="86"/>
                  </a:lnTo>
                  <a:lnTo>
                    <a:pt x="72" y="22"/>
                  </a:lnTo>
                  <a:lnTo>
                    <a:pt x="72" y="20"/>
                  </a:lnTo>
                  <a:lnTo>
                    <a:pt x="72" y="12"/>
                  </a:lnTo>
                  <a:lnTo>
                    <a:pt x="72" y="12"/>
                  </a:lnTo>
                  <a:lnTo>
                    <a:pt x="72" y="8"/>
                  </a:lnTo>
                  <a:lnTo>
                    <a:pt x="68" y="6"/>
                  </a:lnTo>
                  <a:lnTo>
                    <a:pt x="62" y="2"/>
                  </a:lnTo>
                  <a:lnTo>
                    <a:pt x="62" y="2"/>
                  </a:lnTo>
                  <a:lnTo>
                    <a:pt x="50" y="0"/>
                  </a:lnTo>
                  <a:lnTo>
                    <a:pt x="36" y="18"/>
                  </a:lnTo>
                  <a:lnTo>
                    <a:pt x="22" y="0"/>
                  </a:lnTo>
                  <a:lnTo>
                    <a:pt x="22" y="0"/>
                  </a:lnTo>
                  <a:lnTo>
                    <a:pt x="10" y="2"/>
                  </a:lnTo>
                  <a:lnTo>
                    <a:pt x="10" y="2"/>
                  </a:lnTo>
                  <a:lnTo>
                    <a:pt x="4" y="6"/>
                  </a:lnTo>
                  <a:lnTo>
                    <a:pt x="0" y="8"/>
                  </a:lnTo>
                  <a:lnTo>
                    <a:pt x="0" y="12"/>
                  </a:lnTo>
                  <a:lnTo>
                    <a:pt x="0" y="20"/>
                  </a:lnTo>
                  <a:lnTo>
                    <a:pt x="0" y="22"/>
                  </a:lnTo>
                  <a:lnTo>
                    <a:pt x="0" y="86"/>
                  </a:lnTo>
                  <a:lnTo>
                    <a:pt x="12" y="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72" name="右矢印 71"/>
          <p:cNvSpPr/>
          <p:nvPr/>
        </p:nvSpPr>
        <p:spPr bwMode="gray">
          <a:xfrm>
            <a:off x="7416316" y="2711721"/>
            <a:ext cx="332770" cy="285231"/>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73" name="テキスト ボックス 72"/>
          <p:cNvSpPr txBox="1"/>
          <p:nvPr/>
        </p:nvSpPr>
        <p:spPr bwMode="black">
          <a:xfrm>
            <a:off x="6192180" y="3176972"/>
            <a:ext cx="1332148" cy="180020"/>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一括メール配信</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74" name="テキスト ボックス 73"/>
          <p:cNvSpPr txBox="1"/>
          <p:nvPr/>
        </p:nvSpPr>
        <p:spPr bwMode="black">
          <a:xfrm>
            <a:off x="7704348" y="3104964"/>
            <a:ext cx="1088504" cy="396044"/>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マイナンバー</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未登録者</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75" name="Freeform 422"/>
          <p:cNvSpPr>
            <a:spLocks noEditPoints="1"/>
          </p:cNvSpPr>
          <p:nvPr/>
        </p:nvSpPr>
        <p:spPr bwMode="auto">
          <a:xfrm>
            <a:off x="7956376" y="3969060"/>
            <a:ext cx="513973" cy="576064"/>
          </a:xfrm>
          <a:custGeom>
            <a:avLst/>
            <a:gdLst>
              <a:gd name="T0" fmla="*/ 363 w 892"/>
              <a:gd name="T1" fmla="*/ 681 h 1002"/>
              <a:gd name="T2" fmla="*/ 395 w 892"/>
              <a:gd name="T3" fmla="*/ 722 h 1002"/>
              <a:gd name="T4" fmla="*/ 446 w 892"/>
              <a:gd name="T5" fmla="*/ 736 h 1002"/>
              <a:gd name="T6" fmla="*/ 489 w 892"/>
              <a:gd name="T7" fmla="*/ 725 h 1002"/>
              <a:gd name="T8" fmla="*/ 525 w 892"/>
              <a:gd name="T9" fmla="*/ 689 h 1002"/>
              <a:gd name="T10" fmla="*/ 537 w 892"/>
              <a:gd name="T11" fmla="*/ 646 h 1002"/>
              <a:gd name="T12" fmla="*/ 521 w 892"/>
              <a:gd name="T13" fmla="*/ 596 h 1002"/>
              <a:gd name="T14" fmla="*/ 482 w 892"/>
              <a:gd name="T15" fmla="*/ 563 h 1002"/>
              <a:gd name="T16" fmla="*/ 436 w 892"/>
              <a:gd name="T17" fmla="*/ 556 h 1002"/>
              <a:gd name="T18" fmla="*/ 388 w 892"/>
              <a:gd name="T19" fmla="*/ 576 h 1002"/>
              <a:gd name="T20" fmla="*/ 359 w 892"/>
              <a:gd name="T21" fmla="*/ 620 h 1002"/>
              <a:gd name="T22" fmla="*/ 374 w 892"/>
              <a:gd name="T23" fmla="*/ 752 h 1002"/>
              <a:gd name="T24" fmla="*/ 334 w 892"/>
              <a:gd name="T25" fmla="*/ 774 h 1002"/>
              <a:gd name="T26" fmla="*/ 327 w 892"/>
              <a:gd name="T27" fmla="*/ 960 h 1002"/>
              <a:gd name="T28" fmla="*/ 364 w 892"/>
              <a:gd name="T29" fmla="*/ 1001 h 1002"/>
              <a:gd name="T30" fmla="*/ 545 w 892"/>
              <a:gd name="T31" fmla="*/ 994 h 1002"/>
              <a:gd name="T32" fmla="*/ 566 w 892"/>
              <a:gd name="T33" fmla="*/ 804 h 1002"/>
              <a:gd name="T34" fmla="*/ 545 w 892"/>
              <a:gd name="T35" fmla="*/ 760 h 1002"/>
              <a:gd name="T36" fmla="*/ 29 w 892"/>
              <a:gd name="T37" fmla="*/ 646 h 1002"/>
              <a:gd name="T38" fmla="*/ 45 w 892"/>
              <a:gd name="T39" fmla="*/ 696 h 1002"/>
              <a:gd name="T40" fmla="*/ 84 w 892"/>
              <a:gd name="T41" fmla="*/ 730 h 1002"/>
              <a:gd name="T42" fmla="*/ 129 w 892"/>
              <a:gd name="T43" fmla="*/ 736 h 1002"/>
              <a:gd name="T44" fmla="*/ 177 w 892"/>
              <a:gd name="T45" fmla="*/ 716 h 1002"/>
              <a:gd name="T46" fmla="*/ 206 w 892"/>
              <a:gd name="T47" fmla="*/ 674 h 1002"/>
              <a:gd name="T48" fmla="*/ 208 w 892"/>
              <a:gd name="T49" fmla="*/ 628 h 1002"/>
              <a:gd name="T50" fmla="*/ 184 w 892"/>
              <a:gd name="T51" fmla="*/ 582 h 1002"/>
              <a:gd name="T52" fmla="*/ 138 w 892"/>
              <a:gd name="T53" fmla="*/ 557 h 1002"/>
              <a:gd name="T54" fmla="*/ 93 w 892"/>
              <a:gd name="T55" fmla="*/ 560 h 1002"/>
              <a:gd name="T56" fmla="*/ 50 w 892"/>
              <a:gd name="T57" fmla="*/ 588 h 1002"/>
              <a:gd name="T58" fmla="*/ 29 w 892"/>
              <a:gd name="T59" fmla="*/ 636 h 1002"/>
              <a:gd name="T60" fmla="*/ 38 w 892"/>
              <a:gd name="T61" fmla="*/ 753 h 1002"/>
              <a:gd name="T62" fmla="*/ 2 w 892"/>
              <a:gd name="T63" fmla="*/ 794 h 1002"/>
              <a:gd name="T64" fmla="*/ 9 w 892"/>
              <a:gd name="T65" fmla="*/ 980 h 1002"/>
              <a:gd name="T66" fmla="*/ 192 w 892"/>
              <a:gd name="T67" fmla="*/ 1002 h 1002"/>
              <a:gd name="T68" fmla="*/ 232 w 892"/>
              <a:gd name="T69" fmla="*/ 980 h 1002"/>
              <a:gd name="T70" fmla="*/ 238 w 892"/>
              <a:gd name="T71" fmla="*/ 794 h 1002"/>
              <a:gd name="T72" fmla="*/ 202 w 892"/>
              <a:gd name="T73" fmla="*/ 753 h 1002"/>
              <a:gd name="T74" fmla="*/ 690 w 892"/>
              <a:gd name="T75" fmla="*/ 753 h 1002"/>
              <a:gd name="T76" fmla="*/ 653 w 892"/>
              <a:gd name="T77" fmla="*/ 794 h 1002"/>
              <a:gd name="T78" fmla="*/ 660 w 892"/>
              <a:gd name="T79" fmla="*/ 980 h 1002"/>
              <a:gd name="T80" fmla="*/ 845 w 892"/>
              <a:gd name="T81" fmla="*/ 1002 h 1002"/>
              <a:gd name="T82" fmla="*/ 883 w 892"/>
              <a:gd name="T83" fmla="*/ 980 h 1002"/>
              <a:gd name="T84" fmla="*/ 891 w 892"/>
              <a:gd name="T85" fmla="*/ 794 h 1002"/>
              <a:gd name="T86" fmla="*/ 853 w 892"/>
              <a:gd name="T87" fmla="*/ 753 h 1002"/>
              <a:gd name="T88" fmla="*/ 683 w 892"/>
              <a:gd name="T89" fmla="*/ 664 h 1002"/>
              <a:gd name="T90" fmla="*/ 708 w 892"/>
              <a:gd name="T91" fmla="*/ 710 h 1002"/>
              <a:gd name="T92" fmla="*/ 754 w 892"/>
              <a:gd name="T93" fmla="*/ 735 h 1002"/>
              <a:gd name="T94" fmla="*/ 798 w 892"/>
              <a:gd name="T95" fmla="*/ 732 h 1002"/>
              <a:gd name="T96" fmla="*/ 841 w 892"/>
              <a:gd name="T97" fmla="*/ 704 h 1002"/>
              <a:gd name="T98" fmla="*/ 862 w 892"/>
              <a:gd name="T99" fmla="*/ 656 h 1002"/>
              <a:gd name="T100" fmla="*/ 856 w 892"/>
              <a:gd name="T101" fmla="*/ 611 h 1002"/>
              <a:gd name="T102" fmla="*/ 822 w 892"/>
              <a:gd name="T103" fmla="*/ 572 h 1002"/>
              <a:gd name="T104" fmla="*/ 772 w 892"/>
              <a:gd name="T105" fmla="*/ 556 h 1002"/>
              <a:gd name="T106" fmla="*/ 729 w 892"/>
              <a:gd name="T107" fmla="*/ 567 h 1002"/>
              <a:gd name="T108" fmla="*/ 693 w 892"/>
              <a:gd name="T109" fmla="*/ 603 h 1002"/>
              <a:gd name="T110" fmla="*/ 682 w 892"/>
              <a:gd name="T111" fmla="*/ 646 h 1002"/>
              <a:gd name="T112" fmla="*/ 461 w 892"/>
              <a:gd name="T113" fmla="*/ 371 h 1002"/>
              <a:gd name="T114" fmla="*/ 744 w 892"/>
              <a:gd name="T115" fmla="*/ 0 h 1002"/>
              <a:gd name="T116" fmla="*/ 182 w 892"/>
              <a:gd name="T117" fmla="*/ 129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2" h="1002">
                <a:moveTo>
                  <a:pt x="356" y="646"/>
                </a:moveTo>
                <a:lnTo>
                  <a:pt x="356" y="646"/>
                </a:lnTo>
                <a:lnTo>
                  <a:pt x="356" y="656"/>
                </a:lnTo>
                <a:lnTo>
                  <a:pt x="357" y="664"/>
                </a:lnTo>
                <a:lnTo>
                  <a:pt x="359" y="674"/>
                </a:lnTo>
                <a:lnTo>
                  <a:pt x="363" y="681"/>
                </a:lnTo>
                <a:lnTo>
                  <a:pt x="366" y="689"/>
                </a:lnTo>
                <a:lnTo>
                  <a:pt x="371" y="696"/>
                </a:lnTo>
                <a:lnTo>
                  <a:pt x="376" y="704"/>
                </a:lnTo>
                <a:lnTo>
                  <a:pt x="382" y="710"/>
                </a:lnTo>
                <a:lnTo>
                  <a:pt x="388" y="716"/>
                </a:lnTo>
                <a:lnTo>
                  <a:pt x="395" y="722"/>
                </a:lnTo>
                <a:lnTo>
                  <a:pt x="402" y="725"/>
                </a:lnTo>
                <a:lnTo>
                  <a:pt x="411" y="730"/>
                </a:lnTo>
                <a:lnTo>
                  <a:pt x="419" y="732"/>
                </a:lnTo>
                <a:lnTo>
                  <a:pt x="428" y="735"/>
                </a:lnTo>
                <a:lnTo>
                  <a:pt x="436" y="736"/>
                </a:lnTo>
                <a:lnTo>
                  <a:pt x="446" y="736"/>
                </a:lnTo>
                <a:lnTo>
                  <a:pt x="446" y="736"/>
                </a:lnTo>
                <a:lnTo>
                  <a:pt x="455" y="736"/>
                </a:lnTo>
                <a:lnTo>
                  <a:pt x="464" y="735"/>
                </a:lnTo>
                <a:lnTo>
                  <a:pt x="473" y="732"/>
                </a:lnTo>
                <a:lnTo>
                  <a:pt x="482" y="730"/>
                </a:lnTo>
                <a:lnTo>
                  <a:pt x="489" y="725"/>
                </a:lnTo>
                <a:lnTo>
                  <a:pt x="496" y="722"/>
                </a:lnTo>
                <a:lnTo>
                  <a:pt x="503" y="716"/>
                </a:lnTo>
                <a:lnTo>
                  <a:pt x="510" y="710"/>
                </a:lnTo>
                <a:lnTo>
                  <a:pt x="515" y="704"/>
                </a:lnTo>
                <a:lnTo>
                  <a:pt x="521" y="696"/>
                </a:lnTo>
                <a:lnTo>
                  <a:pt x="525" y="689"/>
                </a:lnTo>
                <a:lnTo>
                  <a:pt x="530" y="681"/>
                </a:lnTo>
                <a:lnTo>
                  <a:pt x="532" y="674"/>
                </a:lnTo>
                <a:lnTo>
                  <a:pt x="534" y="664"/>
                </a:lnTo>
                <a:lnTo>
                  <a:pt x="536" y="656"/>
                </a:lnTo>
                <a:lnTo>
                  <a:pt x="537" y="646"/>
                </a:lnTo>
                <a:lnTo>
                  <a:pt x="537" y="646"/>
                </a:lnTo>
                <a:lnTo>
                  <a:pt x="536" y="636"/>
                </a:lnTo>
                <a:lnTo>
                  <a:pt x="534" y="628"/>
                </a:lnTo>
                <a:lnTo>
                  <a:pt x="532" y="620"/>
                </a:lnTo>
                <a:lnTo>
                  <a:pt x="530" y="611"/>
                </a:lnTo>
                <a:lnTo>
                  <a:pt x="525" y="603"/>
                </a:lnTo>
                <a:lnTo>
                  <a:pt x="521" y="596"/>
                </a:lnTo>
                <a:lnTo>
                  <a:pt x="515" y="588"/>
                </a:lnTo>
                <a:lnTo>
                  <a:pt x="510" y="582"/>
                </a:lnTo>
                <a:lnTo>
                  <a:pt x="503" y="576"/>
                </a:lnTo>
                <a:lnTo>
                  <a:pt x="496" y="572"/>
                </a:lnTo>
                <a:lnTo>
                  <a:pt x="489" y="567"/>
                </a:lnTo>
                <a:lnTo>
                  <a:pt x="482" y="563"/>
                </a:lnTo>
                <a:lnTo>
                  <a:pt x="473" y="560"/>
                </a:lnTo>
                <a:lnTo>
                  <a:pt x="464" y="557"/>
                </a:lnTo>
                <a:lnTo>
                  <a:pt x="455" y="556"/>
                </a:lnTo>
                <a:lnTo>
                  <a:pt x="446" y="556"/>
                </a:lnTo>
                <a:lnTo>
                  <a:pt x="446" y="556"/>
                </a:lnTo>
                <a:lnTo>
                  <a:pt x="436" y="556"/>
                </a:lnTo>
                <a:lnTo>
                  <a:pt x="428" y="557"/>
                </a:lnTo>
                <a:lnTo>
                  <a:pt x="419" y="560"/>
                </a:lnTo>
                <a:lnTo>
                  <a:pt x="411" y="563"/>
                </a:lnTo>
                <a:lnTo>
                  <a:pt x="402" y="567"/>
                </a:lnTo>
                <a:lnTo>
                  <a:pt x="395" y="572"/>
                </a:lnTo>
                <a:lnTo>
                  <a:pt x="388" y="576"/>
                </a:lnTo>
                <a:lnTo>
                  <a:pt x="382" y="582"/>
                </a:lnTo>
                <a:lnTo>
                  <a:pt x="376" y="588"/>
                </a:lnTo>
                <a:lnTo>
                  <a:pt x="371" y="596"/>
                </a:lnTo>
                <a:lnTo>
                  <a:pt x="366" y="603"/>
                </a:lnTo>
                <a:lnTo>
                  <a:pt x="363" y="611"/>
                </a:lnTo>
                <a:lnTo>
                  <a:pt x="359" y="620"/>
                </a:lnTo>
                <a:lnTo>
                  <a:pt x="357" y="628"/>
                </a:lnTo>
                <a:lnTo>
                  <a:pt x="356" y="636"/>
                </a:lnTo>
                <a:lnTo>
                  <a:pt x="356" y="646"/>
                </a:lnTo>
                <a:lnTo>
                  <a:pt x="356" y="646"/>
                </a:lnTo>
                <a:close/>
                <a:moveTo>
                  <a:pt x="519" y="752"/>
                </a:moveTo>
                <a:lnTo>
                  <a:pt x="374" y="752"/>
                </a:lnTo>
                <a:lnTo>
                  <a:pt x="374" y="752"/>
                </a:lnTo>
                <a:lnTo>
                  <a:pt x="364" y="753"/>
                </a:lnTo>
                <a:lnTo>
                  <a:pt x="356" y="755"/>
                </a:lnTo>
                <a:lnTo>
                  <a:pt x="347" y="760"/>
                </a:lnTo>
                <a:lnTo>
                  <a:pt x="340" y="767"/>
                </a:lnTo>
                <a:lnTo>
                  <a:pt x="334" y="774"/>
                </a:lnTo>
                <a:lnTo>
                  <a:pt x="330" y="784"/>
                </a:lnTo>
                <a:lnTo>
                  <a:pt x="327" y="794"/>
                </a:lnTo>
                <a:lnTo>
                  <a:pt x="327" y="804"/>
                </a:lnTo>
                <a:lnTo>
                  <a:pt x="327" y="950"/>
                </a:lnTo>
                <a:lnTo>
                  <a:pt x="327" y="950"/>
                </a:lnTo>
                <a:lnTo>
                  <a:pt x="327" y="960"/>
                </a:lnTo>
                <a:lnTo>
                  <a:pt x="330" y="970"/>
                </a:lnTo>
                <a:lnTo>
                  <a:pt x="334" y="980"/>
                </a:lnTo>
                <a:lnTo>
                  <a:pt x="340" y="987"/>
                </a:lnTo>
                <a:lnTo>
                  <a:pt x="347" y="994"/>
                </a:lnTo>
                <a:lnTo>
                  <a:pt x="356" y="999"/>
                </a:lnTo>
                <a:lnTo>
                  <a:pt x="364" y="1001"/>
                </a:lnTo>
                <a:lnTo>
                  <a:pt x="374" y="1002"/>
                </a:lnTo>
                <a:lnTo>
                  <a:pt x="519" y="1002"/>
                </a:lnTo>
                <a:lnTo>
                  <a:pt x="519" y="1002"/>
                </a:lnTo>
                <a:lnTo>
                  <a:pt x="528" y="1001"/>
                </a:lnTo>
                <a:lnTo>
                  <a:pt x="537" y="999"/>
                </a:lnTo>
                <a:lnTo>
                  <a:pt x="545" y="994"/>
                </a:lnTo>
                <a:lnTo>
                  <a:pt x="551" y="987"/>
                </a:lnTo>
                <a:lnTo>
                  <a:pt x="557" y="980"/>
                </a:lnTo>
                <a:lnTo>
                  <a:pt x="562" y="970"/>
                </a:lnTo>
                <a:lnTo>
                  <a:pt x="564" y="960"/>
                </a:lnTo>
                <a:lnTo>
                  <a:pt x="566" y="950"/>
                </a:lnTo>
                <a:lnTo>
                  <a:pt x="566" y="804"/>
                </a:lnTo>
                <a:lnTo>
                  <a:pt x="566" y="804"/>
                </a:lnTo>
                <a:lnTo>
                  <a:pt x="564" y="794"/>
                </a:lnTo>
                <a:lnTo>
                  <a:pt x="562" y="784"/>
                </a:lnTo>
                <a:lnTo>
                  <a:pt x="557" y="774"/>
                </a:lnTo>
                <a:lnTo>
                  <a:pt x="551" y="767"/>
                </a:lnTo>
                <a:lnTo>
                  <a:pt x="545" y="760"/>
                </a:lnTo>
                <a:lnTo>
                  <a:pt x="537" y="755"/>
                </a:lnTo>
                <a:lnTo>
                  <a:pt x="528" y="753"/>
                </a:lnTo>
                <a:lnTo>
                  <a:pt x="519" y="752"/>
                </a:lnTo>
                <a:lnTo>
                  <a:pt x="519" y="752"/>
                </a:lnTo>
                <a:close/>
                <a:moveTo>
                  <a:pt x="29" y="646"/>
                </a:moveTo>
                <a:lnTo>
                  <a:pt x="29" y="646"/>
                </a:lnTo>
                <a:lnTo>
                  <a:pt x="29" y="656"/>
                </a:lnTo>
                <a:lnTo>
                  <a:pt x="32" y="664"/>
                </a:lnTo>
                <a:lnTo>
                  <a:pt x="33" y="674"/>
                </a:lnTo>
                <a:lnTo>
                  <a:pt x="36" y="681"/>
                </a:lnTo>
                <a:lnTo>
                  <a:pt x="40" y="689"/>
                </a:lnTo>
                <a:lnTo>
                  <a:pt x="45" y="696"/>
                </a:lnTo>
                <a:lnTo>
                  <a:pt x="50" y="704"/>
                </a:lnTo>
                <a:lnTo>
                  <a:pt x="56" y="710"/>
                </a:lnTo>
                <a:lnTo>
                  <a:pt x="62" y="716"/>
                </a:lnTo>
                <a:lnTo>
                  <a:pt x="69" y="722"/>
                </a:lnTo>
                <a:lnTo>
                  <a:pt x="76" y="725"/>
                </a:lnTo>
                <a:lnTo>
                  <a:pt x="84" y="730"/>
                </a:lnTo>
                <a:lnTo>
                  <a:pt x="93" y="732"/>
                </a:lnTo>
                <a:lnTo>
                  <a:pt x="101" y="735"/>
                </a:lnTo>
                <a:lnTo>
                  <a:pt x="111" y="736"/>
                </a:lnTo>
                <a:lnTo>
                  <a:pt x="119" y="736"/>
                </a:lnTo>
                <a:lnTo>
                  <a:pt x="119" y="736"/>
                </a:lnTo>
                <a:lnTo>
                  <a:pt x="129" y="736"/>
                </a:lnTo>
                <a:lnTo>
                  <a:pt x="138" y="735"/>
                </a:lnTo>
                <a:lnTo>
                  <a:pt x="147" y="732"/>
                </a:lnTo>
                <a:lnTo>
                  <a:pt x="155" y="730"/>
                </a:lnTo>
                <a:lnTo>
                  <a:pt x="162" y="725"/>
                </a:lnTo>
                <a:lnTo>
                  <a:pt x="171" y="722"/>
                </a:lnTo>
                <a:lnTo>
                  <a:pt x="177" y="716"/>
                </a:lnTo>
                <a:lnTo>
                  <a:pt x="184" y="710"/>
                </a:lnTo>
                <a:lnTo>
                  <a:pt x="190" y="704"/>
                </a:lnTo>
                <a:lnTo>
                  <a:pt x="195" y="696"/>
                </a:lnTo>
                <a:lnTo>
                  <a:pt x="200" y="689"/>
                </a:lnTo>
                <a:lnTo>
                  <a:pt x="203" y="681"/>
                </a:lnTo>
                <a:lnTo>
                  <a:pt x="206" y="674"/>
                </a:lnTo>
                <a:lnTo>
                  <a:pt x="208" y="664"/>
                </a:lnTo>
                <a:lnTo>
                  <a:pt x="209" y="656"/>
                </a:lnTo>
                <a:lnTo>
                  <a:pt x="210" y="646"/>
                </a:lnTo>
                <a:lnTo>
                  <a:pt x="210" y="646"/>
                </a:lnTo>
                <a:lnTo>
                  <a:pt x="209" y="636"/>
                </a:lnTo>
                <a:lnTo>
                  <a:pt x="208" y="628"/>
                </a:lnTo>
                <a:lnTo>
                  <a:pt x="206" y="620"/>
                </a:lnTo>
                <a:lnTo>
                  <a:pt x="203" y="611"/>
                </a:lnTo>
                <a:lnTo>
                  <a:pt x="200" y="603"/>
                </a:lnTo>
                <a:lnTo>
                  <a:pt x="195" y="596"/>
                </a:lnTo>
                <a:lnTo>
                  <a:pt x="190" y="588"/>
                </a:lnTo>
                <a:lnTo>
                  <a:pt x="184" y="582"/>
                </a:lnTo>
                <a:lnTo>
                  <a:pt x="177" y="576"/>
                </a:lnTo>
                <a:lnTo>
                  <a:pt x="171" y="572"/>
                </a:lnTo>
                <a:lnTo>
                  <a:pt x="162" y="567"/>
                </a:lnTo>
                <a:lnTo>
                  <a:pt x="155" y="563"/>
                </a:lnTo>
                <a:lnTo>
                  <a:pt x="147" y="560"/>
                </a:lnTo>
                <a:lnTo>
                  <a:pt x="138" y="557"/>
                </a:lnTo>
                <a:lnTo>
                  <a:pt x="129" y="556"/>
                </a:lnTo>
                <a:lnTo>
                  <a:pt x="119" y="556"/>
                </a:lnTo>
                <a:lnTo>
                  <a:pt x="119" y="556"/>
                </a:lnTo>
                <a:lnTo>
                  <a:pt x="111" y="556"/>
                </a:lnTo>
                <a:lnTo>
                  <a:pt x="101" y="557"/>
                </a:lnTo>
                <a:lnTo>
                  <a:pt x="93" y="560"/>
                </a:lnTo>
                <a:lnTo>
                  <a:pt x="84" y="563"/>
                </a:lnTo>
                <a:lnTo>
                  <a:pt x="76" y="567"/>
                </a:lnTo>
                <a:lnTo>
                  <a:pt x="69" y="572"/>
                </a:lnTo>
                <a:lnTo>
                  <a:pt x="62" y="576"/>
                </a:lnTo>
                <a:lnTo>
                  <a:pt x="56" y="582"/>
                </a:lnTo>
                <a:lnTo>
                  <a:pt x="50" y="588"/>
                </a:lnTo>
                <a:lnTo>
                  <a:pt x="45" y="596"/>
                </a:lnTo>
                <a:lnTo>
                  <a:pt x="40" y="603"/>
                </a:lnTo>
                <a:lnTo>
                  <a:pt x="36" y="611"/>
                </a:lnTo>
                <a:lnTo>
                  <a:pt x="33" y="620"/>
                </a:lnTo>
                <a:lnTo>
                  <a:pt x="32" y="628"/>
                </a:lnTo>
                <a:lnTo>
                  <a:pt x="29" y="636"/>
                </a:lnTo>
                <a:lnTo>
                  <a:pt x="29" y="646"/>
                </a:lnTo>
                <a:lnTo>
                  <a:pt x="29" y="646"/>
                </a:lnTo>
                <a:close/>
                <a:moveTo>
                  <a:pt x="192" y="752"/>
                </a:moveTo>
                <a:lnTo>
                  <a:pt x="47" y="752"/>
                </a:lnTo>
                <a:lnTo>
                  <a:pt x="47" y="752"/>
                </a:lnTo>
                <a:lnTo>
                  <a:pt x="38" y="753"/>
                </a:lnTo>
                <a:lnTo>
                  <a:pt x="29" y="755"/>
                </a:lnTo>
                <a:lnTo>
                  <a:pt x="21" y="760"/>
                </a:lnTo>
                <a:lnTo>
                  <a:pt x="14" y="767"/>
                </a:lnTo>
                <a:lnTo>
                  <a:pt x="9" y="774"/>
                </a:lnTo>
                <a:lnTo>
                  <a:pt x="4" y="784"/>
                </a:lnTo>
                <a:lnTo>
                  <a:pt x="2" y="794"/>
                </a:lnTo>
                <a:lnTo>
                  <a:pt x="0" y="804"/>
                </a:lnTo>
                <a:lnTo>
                  <a:pt x="0" y="950"/>
                </a:lnTo>
                <a:lnTo>
                  <a:pt x="0" y="950"/>
                </a:lnTo>
                <a:lnTo>
                  <a:pt x="2" y="960"/>
                </a:lnTo>
                <a:lnTo>
                  <a:pt x="4" y="970"/>
                </a:lnTo>
                <a:lnTo>
                  <a:pt x="9" y="980"/>
                </a:lnTo>
                <a:lnTo>
                  <a:pt x="14" y="987"/>
                </a:lnTo>
                <a:lnTo>
                  <a:pt x="21" y="994"/>
                </a:lnTo>
                <a:lnTo>
                  <a:pt x="29" y="999"/>
                </a:lnTo>
                <a:lnTo>
                  <a:pt x="38" y="1001"/>
                </a:lnTo>
                <a:lnTo>
                  <a:pt x="47" y="1002"/>
                </a:lnTo>
                <a:lnTo>
                  <a:pt x="192" y="1002"/>
                </a:lnTo>
                <a:lnTo>
                  <a:pt x="192" y="1002"/>
                </a:lnTo>
                <a:lnTo>
                  <a:pt x="202" y="1001"/>
                </a:lnTo>
                <a:lnTo>
                  <a:pt x="210" y="999"/>
                </a:lnTo>
                <a:lnTo>
                  <a:pt x="219" y="994"/>
                </a:lnTo>
                <a:lnTo>
                  <a:pt x="226" y="987"/>
                </a:lnTo>
                <a:lnTo>
                  <a:pt x="232" y="980"/>
                </a:lnTo>
                <a:lnTo>
                  <a:pt x="236" y="970"/>
                </a:lnTo>
                <a:lnTo>
                  <a:pt x="239" y="960"/>
                </a:lnTo>
                <a:lnTo>
                  <a:pt x="239" y="950"/>
                </a:lnTo>
                <a:lnTo>
                  <a:pt x="239" y="804"/>
                </a:lnTo>
                <a:lnTo>
                  <a:pt x="239" y="804"/>
                </a:lnTo>
                <a:lnTo>
                  <a:pt x="238" y="794"/>
                </a:lnTo>
                <a:lnTo>
                  <a:pt x="236" y="784"/>
                </a:lnTo>
                <a:lnTo>
                  <a:pt x="231" y="774"/>
                </a:lnTo>
                <a:lnTo>
                  <a:pt x="226" y="767"/>
                </a:lnTo>
                <a:lnTo>
                  <a:pt x="219" y="760"/>
                </a:lnTo>
                <a:lnTo>
                  <a:pt x="210" y="755"/>
                </a:lnTo>
                <a:lnTo>
                  <a:pt x="202" y="753"/>
                </a:lnTo>
                <a:lnTo>
                  <a:pt x="192" y="752"/>
                </a:lnTo>
                <a:lnTo>
                  <a:pt x="192" y="752"/>
                </a:lnTo>
                <a:close/>
                <a:moveTo>
                  <a:pt x="845" y="752"/>
                </a:moveTo>
                <a:lnTo>
                  <a:pt x="700" y="752"/>
                </a:lnTo>
                <a:lnTo>
                  <a:pt x="700" y="752"/>
                </a:lnTo>
                <a:lnTo>
                  <a:pt x="690" y="753"/>
                </a:lnTo>
                <a:lnTo>
                  <a:pt x="681" y="755"/>
                </a:lnTo>
                <a:lnTo>
                  <a:pt x="674" y="760"/>
                </a:lnTo>
                <a:lnTo>
                  <a:pt x="666" y="767"/>
                </a:lnTo>
                <a:lnTo>
                  <a:pt x="660" y="774"/>
                </a:lnTo>
                <a:lnTo>
                  <a:pt x="656" y="784"/>
                </a:lnTo>
                <a:lnTo>
                  <a:pt x="653" y="794"/>
                </a:lnTo>
                <a:lnTo>
                  <a:pt x="652" y="804"/>
                </a:lnTo>
                <a:lnTo>
                  <a:pt x="652" y="950"/>
                </a:lnTo>
                <a:lnTo>
                  <a:pt x="652" y="950"/>
                </a:lnTo>
                <a:lnTo>
                  <a:pt x="653" y="960"/>
                </a:lnTo>
                <a:lnTo>
                  <a:pt x="656" y="970"/>
                </a:lnTo>
                <a:lnTo>
                  <a:pt x="660" y="980"/>
                </a:lnTo>
                <a:lnTo>
                  <a:pt x="666" y="987"/>
                </a:lnTo>
                <a:lnTo>
                  <a:pt x="674" y="994"/>
                </a:lnTo>
                <a:lnTo>
                  <a:pt x="681" y="999"/>
                </a:lnTo>
                <a:lnTo>
                  <a:pt x="690" y="1001"/>
                </a:lnTo>
                <a:lnTo>
                  <a:pt x="700" y="1002"/>
                </a:lnTo>
                <a:lnTo>
                  <a:pt x="845" y="1002"/>
                </a:lnTo>
                <a:lnTo>
                  <a:pt x="845" y="1002"/>
                </a:lnTo>
                <a:lnTo>
                  <a:pt x="853" y="1001"/>
                </a:lnTo>
                <a:lnTo>
                  <a:pt x="863" y="999"/>
                </a:lnTo>
                <a:lnTo>
                  <a:pt x="870" y="994"/>
                </a:lnTo>
                <a:lnTo>
                  <a:pt x="877" y="987"/>
                </a:lnTo>
                <a:lnTo>
                  <a:pt x="883" y="980"/>
                </a:lnTo>
                <a:lnTo>
                  <a:pt x="888" y="970"/>
                </a:lnTo>
                <a:lnTo>
                  <a:pt x="891" y="960"/>
                </a:lnTo>
                <a:lnTo>
                  <a:pt x="892" y="950"/>
                </a:lnTo>
                <a:lnTo>
                  <a:pt x="892" y="804"/>
                </a:lnTo>
                <a:lnTo>
                  <a:pt x="892" y="804"/>
                </a:lnTo>
                <a:lnTo>
                  <a:pt x="891" y="794"/>
                </a:lnTo>
                <a:lnTo>
                  <a:pt x="888" y="784"/>
                </a:lnTo>
                <a:lnTo>
                  <a:pt x="883" y="774"/>
                </a:lnTo>
                <a:lnTo>
                  <a:pt x="877" y="767"/>
                </a:lnTo>
                <a:lnTo>
                  <a:pt x="870" y="760"/>
                </a:lnTo>
                <a:lnTo>
                  <a:pt x="863" y="755"/>
                </a:lnTo>
                <a:lnTo>
                  <a:pt x="853" y="753"/>
                </a:lnTo>
                <a:lnTo>
                  <a:pt x="845" y="752"/>
                </a:lnTo>
                <a:lnTo>
                  <a:pt x="845" y="752"/>
                </a:lnTo>
                <a:close/>
                <a:moveTo>
                  <a:pt x="682" y="646"/>
                </a:moveTo>
                <a:lnTo>
                  <a:pt x="682" y="646"/>
                </a:lnTo>
                <a:lnTo>
                  <a:pt x="682" y="656"/>
                </a:lnTo>
                <a:lnTo>
                  <a:pt x="683" y="664"/>
                </a:lnTo>
                <a:lnTo>
                  <a:pt x="686" y="674"/>
                </a:lnTo>
                <a:lnTo>
                  <a:pt x="689" y="681"/>
                </a:lnTo>
                <a:lnTo>
                  <a:pt x="693" y="689"/>
                </a:lnTo>
                <a:lnTo>
                  <a:pt x="698" y="696"/>
                </a:lnTo>
                <a:lnTo>
                  <a:pt x="702" y="704"/>
                </a:lnTo>
                <a:lnTo>
                  <a:pt x="708" y="710"/>
                </a:lnTo>
                <a:lnTo>
                  <a:pt x="714" y="716"/>
                </a:lnTo>
                <a:lnTo>
                  <a:pt x="722" y="722"/>
                </a:lnTo>
                <a:lnTo>
                  <a:pt x="729" y="725"/>
                </a:lnTo>
                <a:lnTo>
                  <a:pt x="737" y="730"/>
                </a:lnTo>
                <a:lnTo>
                  <a:pt x="746" y="732"/>
                </a:lnTo>
                <a:lnTo>
                  <a:pt x="754" y="735"/>
                </a:lnTo>
                <a:lnTo>
                  <a:pt x="762" y="736"/>
                </a:lnTo>
                <a:lnTo>
                  <a:pt x="772" y="736"/>
                </a:lnTo>
                <a:lnTo>
                  <a:pt x="772" y="736"/>
                </a:lnTo>
                <a:lnTo>
                  <a:pt x="781" y="736"/>
                </a:lnTo>
                <a:lnTo>
                  <a:pt x="790" y="735"/>
                </a:lnTo>
                <a:lnTo>
                  <a:pt x="798" y="732"/>
                </a:lnTo>
                <a:lnTo>
                  <a:pt x="807" y="730"/>
                </a:lnTo>
                <a:lnTo>
                  <a:pt x="815" y="725"/>
                </a:lnTo>
                <a:lnTo>
                  <a:pt x="822" y="722"/>
                </a:lnTo>
                <a:lnTo>
                  <a:pt x="829" y="716"/>
                </a:lnTo>
                <a:lnTo>
                  <a:pt x="835" y="710"/>
                </a:lnTo>
                <a:lnTo>
                  <a:pt x="841" y="704"/>
                </a:lnTo>
                <a:lnTo>
                  <a:pt x="847" y="696"/>
                </a:lnTo>
                <a:lnTo>
                  <a:pt x="851" y="689"/>
                </a:lnTo>
                <a:lnTo>
                  <a:pt x="856" y="681"/>
                </a:lnTo>
                <a:lnTo>
                  <a:pt x="858" y="674"/>
                </a:lnTo>
                <a:lnTo>
                  <a:pt x="861" y="664"/>
                </a:lnTo>
                <a:lnTo>
                  <a:pt x="862" y="656"/>
                </a:lnTo>
                <a:lnTo>
                  <a:pt x="862" y="646"/>
                </a:lnTo>
                <a:lnTo>
                  <a:pt x="862" y="646"/>
                </a:lnTo>
                <a:lnTo>
                  <a:pt x="862" y="636"/>
                </a:lnTo>
                <a:lnTo>
                  <a:pt x="861" y="628"/>
                </a:lnTo>
                <a:lnTo>
                  <a:pt x="858" y="620"/>
                </a:lnTo>
                <a:lnTo>
                  <a:pt x="856" y="611"/>
                </a:lnTo>
                <a:lnTo>
                  <a:pt x="851" y="603"/>
                </a:lnTo>
                <a:lnTo>
                  <a:pt x="847" y="596"/>
                </a:lnTo>
                <a:lnTo>
                  <a:pt x="841" y="588"/>
                </a:lnTo>
                <a:lnTo>
                  <a:pt x="835" y="582"/>
                </a:lnTo>
                <a:lnTo>
                  <a:pt x="829" y="576"/>
                </a:lnTo>
                <a:lnTo>
                  <a:pt x="822" y="572"/>
                </a:lnTo>
                <a:lnTo>
                  <a:pt x="815" y="567"/>
                </a:lnTo>
                <a:lnTo>
                  <a:pt x="807" y="563"/>
                </a:lnTo>
                <a:lnTo>
                  <a:pt x="798" y="560"/>
                </a:lnTo>
                <a:lnTo>
                  <a:pt x="790" y="557"/>
                </a:lnTo>
                <a:lnTo>
                  <a:pt x="781" y="556"/>
                </a:lnTo>
                <a:lnTo>
                  <a:pt x="772" y="556"/>
                </a:lnTo>
                <a:lnTo>
                  <a:pt x="772" y="556"/>
                </a:lnTo>
                <a:lnTo>
                  <a:pt x="762" y="556"/>
                </a:lnTo>
                <a:lnTo>
                  <a:pt x="754" y="557"/>
                </a:lnTo>
                <a:lnTo>
                  <a:pt x="746" y="560"/>
                </a:lnTo>
                <a:lnTo>
                  <a:pt x="737" y="563"/>
                </a:lnTo>
                <a:lnTo>
                  <a:pt x="729" y="567"/>
                </a:lnTo>
                <a:lnTo>
                  <a:pt x="722" y="572"/>
                </a:lnTo>
                <a:lnTo>
                  <a:pt x="714" y="576"/>
                </a:lnTo>
                <a:lnTo>
                  <a:pt x="708" y="582"/>
                </a:lnTo>
                <a:lnTo>
                  <a:pt x="702" y="588"/>
                </a:lnTo>
                <a:lnTo>
                  <a:pt x="698" y="596"/>
                </a:lnTo>
                <a:lnTo>
                  <a:pt x="693" y="603"/>
                </a:lnTo>
                <a:lnTo>
                  <a:pt x="689" y="611"/>
                </a:lnTo>
                <a:lnTo>
                  <a:pt x="686" y="620"/>
                </a:lnTo>
                <a:lnTo>
                  <a:pt x="683" y="628"/>
                </a:lnTo>
                <a:lnTo>
                  <a:pt x="682" y="636"/>
                </a:lnTo>
                <a:lnTo>
                  <a:pt x="682" y="646"/>
                </a:lnTo>
                <a:lnTo>
                  <a:pt x="682" y="646"/>
                </a:lnTo>
                <a:close/>
                <a:moveTo>
                  <a:pt x="156" y="515"/>
                </a:moveTo>
                <a:lnTo>
                  <a:pt x="300" y="371"/>
                </a:lnTo>
                <a:lnTo>
                  <a:pt x="431" y="371"/>
                </a:lnTo>
                <a:lnTo>
                  <a:pt x="431" y="536"/>
                </a:lnTo>
                <a:lnTo>
                  <a:pt x="461" y="536"/>
                </a:lnTo>
                <a:lnTo>
                  <a:pt x="461" y="371"/>
                </a:lnTo>
                <a:lnTo>
                  <a:pt x="592" y="371"/>
                </a:lnTo>
                <a:lnTo>
                  <a:pt x="735" y="515"/>
                </a:lnTo>
                <a:lnTo>
                  <a:pt x="756" y="495"/>
                </a:lnTo>
                <a:lnTo>
                  <a:pt x="634" y="371"/>
                </a:lnTo>
                <a:lnTo>
                  <a:pt x="744" y="371"/>
                </a:lnTo>
                <a:lnTo>
                  <a:pt x="744" y="0"/>
                </a:lnTo>
                <a:lnTo>
                  <a:pt x="147" y="0"/>
                </a:lnTo>
                <a:lnTo>
                  <a:pt x="147" y="371"/>
                </a:lnTo>
                <a:lnTo>
                  <a:pt x="258" y="371"/>
                </a:lnTo>
                <a:lnTo>
                  <a:pt x="136" y="495"/>
                </a:lnTo>
                <a:lnTo>
                  <a:pt x="156" y="515"/>
                </a:lnTo>
                <a:close/>
                <a:moveTo>
                  <a:pt x="182" y="129"/>
                </a:moveTo>
                <a:lnTo>
                  <a:pt x="704" y="129"/>
                </a:lnTo>
                <a:lnTo>
                  <a:pt x="704" y="321"/>
                </a:lnTo>
                <a:lnTo>
                  <a:pt x="182" y="321"/>
                </a:lnTo>
                <a:lnTo>
                  <a:pt x="182" y="129"/>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nvGrpSpPr>
          <p:cNvPr id="76" name="グループ化 282"/>
          <p:cNvGrpSpPr/>
          <p:nvPr/>
        </p:nvGrpSpPr>
        <p:grpSpPr>
          <a:xfrm>
            <a:off x="6654192" y="3992838"/>
            <a:ext cx="474092" cy="480278"/>
            <a:chOff x="4887516" y="682625"/>
            <a:chExt cx="381000" cy="385971"/>
          </a:xfrm>
          <a:solidFill>
            <a:srgbClr val="54C2F0"/>
          </a:solidFill>
        </p:grpSpPr>
        <p:sp>
          <p:nvSpPr>
            <p:cNvPr id="77" name="Rectangle 195"/>
            <p:cNvSpPr>
              <a:spLocks noChangeArrowheads="1"/>
            </p:cNvSpPr>
            <p:nvPr/>
          </p:nvSpPr>
          <p:spPr bwMode="auto">
            <a:xfrm>
              <a:off x="4912916" y="746125"/>
              <a:ext cx="330200" cy="381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8" name="Rectangle 196"/>
            <p:cNvSpPr>
              <a:spLocks noChangeArrowheads="1"/>
            </p:cNvSpPr>
            <p:nvPr/>
          </p:nvSpPr>
          <p:spPr bwMode="auto">
            <a:xfrm>
              <a:off x="4938316" y="682625"/>
              <a:ext cx="279400" cy="254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79" name="Freeform 197"/>
            <p:cNvSpPr>
              <a:spLocks noEditPoints="1"/>
            </p:cNvSpPr>
            <p:nvPr/>
          </p:nvSpPr>
          <p:spPr bwMode="auto">
            <a:xfrm>
              <a:off x="4887516" y="827296"/>
              <a:ext cx="381000" cy="241300"/>
            </a:xfrm>
            <a:custGeom>
              <a:avLst/>
              <a:gdLst/>
              <a:ahLst/>
              <a:cxnLst>
                <a:cxn ang="0">
                  <a:pos x="0" y="152"/>
                </a:cxn>
                <a:cxn ang="0">
                  <a:pos x="240" y="152"/>
                </a:cxn>
                <a:cxn ang="0">
                  <a:pos x="240" y="0"/>
                </a:cxn>
                <a:cxn ang="0">
                  <a:pos x="0" y="0"/>
                </a:cxn>
                <a:cxn ang="0">
                  <a:pos x="0" y="152"/>
                </a:cxn>
                <a:cxn ang="0">
                  <a:pos x="176" y="72"/>
                </a:cxn>
                <a:cxn ang="0">
                  <a:pos x="64" y="72"/>
                </a:cxn>
                <a:cxn ang="0">
                  <a:pos x="64" y="24"/>
                </a:cxn>
                <a:cxn ang="0">
                  <a:pos x="176" y="24"/>
                </a:cxn>
                <a:cxn ang="0">
                  <a:pos x="176" y="72"/>
                </a:cxn>
              </a:cxnLst>
              <a:rect l="0" t="0" r="r" b="b"/>
              <a:pathLst>
                <a:path w="240" h="152">
                  <a:moveTo>
                    <a:pt x="0" y="152"/>
                  </a:moveTo>
                  <a:lnTo>
                    <a:pt x="240" y="152"/>
                  </a:lnTo>
                  <a:lnTo>
                    <a:pt x="240" y="0"/>
                  </a:lnTo>
                  <a:lnTo>
                    <a:pt x="0" y="0"/>
                  </a:lnTo>
                  <a:lnTo>
                    <a:pt x="0" y="152"/>
                  </a:lnTo>
                  <a:close/>
                  <a:moveTo>
                    <a:pt x="176" y="72"/>
                  </a:moveTo>
                  <a:lnTo>
                    <a:pt x="64" y="72"/>
                  </a:lnTo>
                  <a:lnTo>
                    <a:pt x="64" y="24"/>
                  </a:lnTo>
                  <a:lnTo>
                    <a:pt x="176" y="24"/>
                  </a:lnTo>
                  <a:lnTo>
                    <a:pt x="176" y="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80" name="Freeform 152"/>
          <p:cNvSpPr>
            <a:spLocks noEditPoints="1"/>
          </p:cNvSpPr>
          <p:nvPr/>
        </p:nvSpPr>
        <p:spPr bwMode="auto">
          <a:xfrm>
            <a:off x="791580" y="4401107"/>
            <a:ext cx="504056" cy="581603"/>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solidFill>
            <a:srgbClr val="FF8585"/>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1" name="テキスト ボックス 80"/>
          <p:cNvSpPr txBox="1"/>
          <p:nvPr/>
        </p:nvSpPr>
        <p:spPr bwMode="black">
          <a:xfrm>
            <a:off x="863588" y="4545124"/>
            <a:ext cx="504056" cy="184666"/>
          </a:xfrm>
          <a:prstGeom prst="rect">
            <a:avLst/>
          </a:prstGeom>
        </p:spPr>
        <p:txBody>
          <a:bodyPr wrap="square" lIns="0" tIns="0" rIns="0" bIns="0" rtlCol="0" anchor="t" anchorCtr="0">
            <a:spAutoFit/>
          </a:bodyPr>
          <a:lstStyle/>
          <a:p>
            <a:pPr marL="0" marR="0" lvl="0" indent="0" defTabSz="685766"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8585"/>
                </a:solidFill>
                <a:effectLst/>
                <a:uLnTx/>
                <a:uFill>
                  <a:solidFill>
                    <a:srgbClr val="FFC000"/>
                  </a:solidFill>
                </a:uFill>
                <a:latin typeface="メイリオ" pitchFamily="50" charset="-128"/>
                <a:ea typeface="メイリオ" pitchFamily="50" charset="-128"/>
                <a:cs typeface="メイリオ" pitchFamily="50" charset="-128"/>
              </a:rPr>
              <a:t>CSV</a:t>
            </a:r>
          </a:p>
        </p:txBody>
      </p:sp>
      <p:grpSp>
        <p:nvGrpSpPr>
          <p:cNvPr id="82" name="グループ化 254"/>
          <p:cNvGrpSpPr/>
          <p:nvPr/>
        </p:nvGrpSpPr>
        <p:grpSpPr>
          <a:xfrm>
            <a:off x="791580" y="5619705"/>
            <a:ext cx="504056" cy="581603"/>
            <a:chOff x="4011216" y="1584325"/>
            <a:chExt cx="330200" cy="381000"/>
          </a:xfrm>
          <a:solidFill>
            <a:srgbClr val="FF8585"/>
          </a:solidFill>
        </p:grpSpPr>
        <p:sp>
          <p:nvSpPr>
            <p:cNvPr id="83" name="Freeform 152"/>
            <p:cNvSpPr>
              <a:spLocks noEditPoints="1"/>
            </p:cNvSpPr>
            <p:nvPr/>
          </p:nvSpPr>
          <p:spPr bwMode="auto">
            <a:xfrm>
              <a:off x="4011216" y="1584325"/>
              <a:ext cx="330200" cy="381000"/>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4" name="Rectangle 153"/>
            <p:cNvSpPr>
              <a:spLocks noChangeArrowheads="1"/>
            </p:cNvSpPr>
            <p:nvPr/>
          </p:nvSpPr>
          <p:spPr bwMode="auto">
            <a:xfrm>
              <a:off x="4087416" y="1660525"/>
              <a:ext cx="177800" cy="381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5" name="Rectangle 154"/>
            <p:cNvSpPr>
              <a:spLocks noChangeArrowheads="1"/>
            </p:cNvSpPr>
            <p:nvPr/>
          </p:nvSpPr>
          <p:spPr bwMode="auto">
            <a:xfrm>
              <a:off x="4087416" y="1736725"/>
              <a:ext cx="177800" cy="381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86" name="Rectangle 155"/>
            <p:cNvSpPr>
              <a:spLocks noChangeArrowheads="1"/>
            </p:cNvSpPr>
            <p:nvPr/>
          </p:nvSpPr>
          <p:spPr bwMode="auto">
            <a:xfrm>
              <a:off x="4087416" y="1812925"/>
              <a:ext cx="88900" cy="3810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87" name="角丸四角形 86"/>
          <p:cNvSpPr/>
          <p:nvPr/>
        </p:nvSpPr>
        <p:spPr>
          <a:xfrm>
            <a:off x="3527884" y="2528900"/>
            <a:ext cx="1944216" cy="288032"/>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rgbClr val="FFFFFF"/>
                </a:solidFill>
                <a:effectLst/>
                <a:uLnTx/>
                <a:uFillTx/>
                <a:latin typeface="メイリオ"/>
                <a:ea typeface="メイリオ"/>
              </a:rPr>
              <a:t>利用端末制限</a:t>
            </a:r>
          </a:p>
        </p:txBody>
      </p:sp>
      <p:sp>
        <p:nvSpPr>
          <p:cNvPr id="88" name="Freeform 438"/>
          <p:cNvSpPr>
            <a:spLocks noEditPoints="1"/>
          </p:cNvSpPr>
          <p:nvPr/>
        </p:nvSpPr>
        <p:spPr bwMode="auto">
          <a:xfrm>
            <a:off x="4103948" y="2897286"/>
            <a:ext cx="252028" cy="351694"/>
          </a:xfrm>
          <a:custGeom>
            <a:avLst/>
            <a:gdLst>
              <a:gd name="T0" fmla="*/ 196 w 662"/>
              <a:gd name="T1" fmla="*/ 247 h 922"/>
              <a:gd name="T2" fmla="*/ 198 w 662"/>
              <a:gd name="T3" fmla="*/ 220 h 922"/>
              <a:gd name="T4" fmla="*/ 207 w 662"/>
              <a:gd name="T5" fmla="*/ 194 h 922"/>
              <a:gd name="T6" fmla="*/ 219 w 662"/>
              <a:gd name="T7" fmla="*/ 172 h 922"/>
              <a:gd name="T8" fmla="*/ 235 w 662"/>
              <a:gd name="T9" fmla="*/ 151 h 922"/>
              <a:gd name="T10" fmla="*/ 256 w 662"/>
              <a:gd name="T11" fmla="*/ 134 h 922"/>
              <a:gd name="T12" fmla="*/ 279 w 662"/>
              <a:gd name="T13" fmla="*/ 122 h 922"/>
              <a:gd name="T14" fmla="*/ 304 w 662"/>
              <a:gd name="T15" fmla="*/ 114 h 922"/>
              <a:gd name="T16" fmla="*/ 331 w 662"/>
              <a:gd name="T17" fmla="*/ 112 h 922"/>
              <a:gd name="T18" fmla="*/ 344 w 662"/>
              <a:gd name="T19" fmla="*/ 112 h 922"/>
              <a:gd name="T20" fmla="*/ 372 w 662"/>
              <a:gd name="T21" fmla="*/ 118 h 922"/>
              <a:gd name="T22" fmla="*/ 396 w 662"/>
              <a:gd name="T23" fmla="*/ 128 h 922"/>
              <a:gd name="T24" fmla="*/ 418 w 662"/>
              <a:gd name="T25" fmla="*/ 143 h 922"/>
              <a:gd name="T26" fmla="*/ 436 w 662"/>
              <a:gd name="T27" fmla="*/ 161 h 922"/>
              <a:gd name="T28" fmla="*/ 450 w 662"/>
              <a:gd name="T29" fmla="*/ 182 h 922"/>
              <a:gd name="T30" fmla="*/ 461 w 662"/>
              <a:gd name="T31" fmla="*/ 206 h 922"/>
              <a:gd name="T32" fmla="*/ 467 w 662"/>
              <a:gd name="T33" fmla="*/ 233 h 922"/>
              <a:gd name="T34" fmla="*/ 467 w 662"/>
              <a:gd name="T35" fmla="*/ 388 h 922"/>
              <a:gd name="T36" fmla="*/ 578 w 662"/>
              <a:gd name="T37" fmla="*/ 247 h 922"/>
              <a:gd name="T38" fmla="*/ 577 w 662"/>
              <a:gd name="T39" fmla="*/ 222 h 922"/>
              <a:gd name="T40" fmla="*/ 568 w 662"/>
              <a:gd name="T41" fmla="*/ 174 h 922"/>
              <a:gd name="T42" fmla="*/ 548 w 662"/>
              <a:gd name="T43" fmla="*/ 130 h 922"/>
              <a:gd name="T44" fmla="*/ 522 w 662"/>
              <a:gd name="T45" fmla="*/ 90 h 922"/>
              <a:gd name="T46" fmla="*/ 488 w 662"/>
              <a:gd name="T47" fmla="*/ 56 h 922"/>
              <a:gd name="T48" fmla="*/ 449 w 662"/>
              <a:gd name="T49" fmla="*/ 29 h 922"/>
              <a:gd name="T50" fmla="*/ 404 w 662"/>
              <a:gd name="T51" fmla="*/ 11 h 922"/>
              <a:gd name="T52" fmla="*/ 356 w 662"/>
              <a:gd name="T53" fmla="*/ 1 h 922"/>
              <a:gd name="T54" fmla="*/ 331 w 662"/>
              <a:gd name="T55" fmla="*/ 0 h 922"/>
              <a:gd name="T56" fmla="*/ 281 w 662"/>
              <a:gd name="T57" fmla="*/ 5 h 922"/>
              <a:gd name="T58" fmla="*/ 235 w 662"/>
              <a:gd name="T59" fmla="*/ 19 h 922"/>
              <a:gd name="T60" fmla="*/ 193 w 662"/>
              <a:gd name="T61" fmla="*/ 42 h 922"/>
              <a:gd name="T62" fmla="*/ 156 w 662"/>
              <a:gd name="T63" fmla="*/ 72 h 922"/>
              <a:gd name="T64" fmla="*/ 126 w 662"/>
              <a:gd name="T65" fmla="*/ 109 h 922"/>
              <a:gd name="T66" fmla="*/ 103 w 662"/>
              <a:gd name="T67" fmla="*/ 151 h 922"/>
              <a:gd name="T68" fmla="*/ 89 w 662"/>
              <a:gd name="T69" fmla="*/ 197 h 922"/>
              <a:gd name="T70" fmla="*/ 84 w 662"/>
              <a:gd name="T71" fmla="*/ 247 h 922"/>
              <a:gd name="T72" fmla="*/ 196 w 662"/>
              <a:gd name="T73" fmla="*/ 388 h 922"/>
              <a:gd name="T74" fmla="*/ 0 w 662"/>
              <a:gd name="T75" fmla="*/ 455 h 922"/>
              <a:gd name="T76" fmla="*/ 662 w 662"/>
              <a:gd name="T77" fmla="*/ 922 h 922"/>
              <a:gd name="T78" fmla="*/ 0 w 662"/>
              <a:gd name="T79" fmla="*/ 455 h 922"/>
              <a:gd name="T80" fmla="*/ 372 w 662"/>
              <a:gd name="T81" fmla="*/ 695 h 922"/>
              <a:gd name="T82" fmla="*/ 361 w 662"/>
              <a:gd name="T83" fmla="*/ 712 h 922"/>
              <a:gd name="T84" fmla="*/ 356 w 662"/>
              <a:gd name="T85" fmla="*/ 731 h 922"/>
              <a:gd name="T86" fmla="*/ 305 w 662"/>
              <a:gd name="T87" fmla="*/ 782 h 922"/>
              <a:gd name="T88" fmla="*/ 305 w 662"/>
              <a:gd name="T89" fmla="*/ 731 h 922"/>
              <a:gd name="T90" fmla="*/ 301 w 662"/>
              <a:gd name="T91" fmla="*/ 712 h 922"/>
              <a:gd name="T92" fmla="*/ 291 w 662"/>
              <a:gd name="T93" fmla="*/ 695 h 922"/>
              <a:gd name="T94" fmla="*/ 282 w 662"/>
              <a:gd name="T95" fmla="*/ 686 h 922"/>
              <a:gd name="T96" fmla="*/ 273 w 662"/>
              <a:gd name="T97" fmla="*/ 664 h 922"/>
              <a:gd name="T98" fmla="*/ 271 w 662"/>
              <a:gd name="T99" fmla="*/ 650 h 922"/>
              <a:gd name="T100" fmla="*/ 276 w 662"/>
              <a:gd name="T101" fmla="*/ 628 h 922"/>
              <a:gd name="T102" fmla="*/ 288 w 662"/>
              <a:gd name="T103" fmla="*/ 608 h 922"/>
              <a:gd name="T104" fmla="*/ 307 w 662"/>
              <a:gd name="T105" fmla="*/ 595 h 922"/>
              <a:gd name="T106" fmla="*/ 331 w 662"/>
              <a:gd name="T107" fmla="*/ 590 h 922"/>
              <a:gd name="T108" fmla="*/ 343 w 662"/>
              <a:gd name="T109" fmla="*/ 592 h 922"/>
              <a:gd name="T110" fmla="*/ 365 w 662"/>
              <a:gd name="T111" fmla="*/ 601 h 922"/>
              <a:gd name="T112" fmla="*/ 382 w 662"/>
              <a:gd name="T113" fmla="*/ 617 h 922"/>
              <a:gd name="T114" fmla="*/ 390 w 662"/>
              <a:gd name="T115" fmla="*/ 638 h 922"/>
              <a:gd name="T116" fmla="*/ 391 w 662"/>
              <a:gd name="T117" fmla="*/ 650 h 922"/>
              <a:gd name="T118" fmla="*/ 386 w 662"/>
              <a:gd name="T119" fmla="*/ 676 h 922"/>
              <a:gd name="T120" fmla="*/ 372 w 662"/>
              <a:gd name="T121" fmla="*/ 69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2" h="922">
                <a:moveTo>
                  <a:pt x="196" y="247"/>
                </a:moveTo>
                <a:lnTo>
                  <a:pt x="196" y="247"/>
                </a:lnTo>
                <a:lnTo>
                  <a:pt x="196" y="233"/>
                </a:lnTo>
                <a:lnTo>
                  <a:pt x="198" y="220"/>
                </a:lnTo>
                <a:lnTo>
                  <a:pt x="202" y="206"/>
                </a:lnTo>
                <a:lnTo>
                  <a:pt x="207" y="194"/>
                </a:lnTo>
                <a:lnTo>
                  <a:pt x="211" y="182"/>
                </a:lnTo>
                <a:lnTo>
                  <a:pt x="219" y="172"/>
                </a:lnTo>
                <a:lnTo>
                  <a:pt x="227" y="161"/>
                </a:lnTo>
                <a:lnTo>
                  <a:pt x="235" y="151"/>
                </a:lnTo>
                <a:lnTo>
                  <a:pt x="245" y="143"/>
                </a:lnTo>
                <a:lnTo>
                  <a:pt x="256" y="134"/>
                </a:lnTo>
                <a:lnTo>
                  <a:pt x="267" y="128"/>
                </a:lnTo>
                <a:lnTo>
                  <a:pt x="279" y="122"/>
                </a:lnTo>
                <a:lnTo>
                  <a:pt x="291" y="118"/>
                </a:lnTo>
                <a:lnTo>
                  <a:pt x="304" y="114"/>
                </a:lnTo>
                <a:lnTo>
                  <a:pt x="317" y="112"/>
                </a:lnTo>
                <a:lnTo>
                  <a:pt x="331" y="112"/>
                </a:lnTo>
                <a:lnTo>
                  <a:pt x="331" y="112"/>
                </a:lnTo>
                <a:lnTo>
                  <a:pt x="344" y="112"/>
                </a:lnTo>
                <a:lnTo>
                  <a:pt x="359" y="114"/>
                </a:lnTo>
                <a:lnTo>
                  <a:pt x="372" y="118"/>
                </a:lnTo>
                <a:lnTo>
                  <a:pt x="384" y="122"/>
                </a:lnTo>
                <a:lnTo>
                  <a:pt x="396" y="128"/>
                </a:lnTo>
                <a:lnTo>
                  <a:pt x="407" y="134"/>
                </a:lnTo>
                <a:lnTo>
                  <a:pt x="418" y="143"/>
                </a:lnTo>
                <a:lnTo>
                  <a:pt x="427" y="151"/>
                </a:lnTo>
                <a:lnTo>
                  <a:pt x="436" y="161"/>
                </a:lnTo>
                <a:lnTo>
                  <a:pt x="444" y="172"/>
                </a:lnTo>
                <a:lnTo>
                  <a:pt x="450" y="182"/>
                </a:lnTo>
                <a:lnTo>
                  <a:pt x="456" y="194"/>
                </a:lnTo>
                <a:lnTo>
                  <a:pt x="461" y="206"/>
                </a:lnTo>
                <a:lnTo>
                  <a:pt x="464" y="220"/>
                </a:lnTo>
                <a:lnTo>
                  <a:pt x="467" y="233"/>
                </a:lnTo>
                <a:lnTo>
                  <a:pt x="467" y="247"/>
                </a:lnTo>
                <a:lnTo>
                  <a:pt x="467" y="388"/>
                </a:lnTo>
                <a:lnTo>
                  <a:pt x="578" y="388"/>
                </a:lnTo>
                <a:lnTo>
                  <a:pt x="578" y="247"/>
                </a:lnTo>
                <a:lnTo>
                  <a:pt x="578" y="247"/>
                </a:lnTo>
                <a:lnTo>
                  <a:pt x="577" y="222"/>
                </a:lnTo>
                <a:lnTo>
                  <a:pt x="574" y="197"/>
                </a:lnTo>
                <a:lnTo>
                  <a:pt x="568" y="174"/>
                </a:lnTo>
                <a:lnTo>
                  <a:pt x="559" y="151"/>
                </a:lnTo>
                <a:lnTo>
                  <a:pt x="548" y="130"/>
                </a:lnTo>
                <a:lnTo>
                  <a:pt x="536" y="109"/>
                </a:lnTo>
                <a:lnTo>
                  <a:pt x="522" y="90"/>
                </a:lnTo>
                <a:lnTo>
                  <a:pt x="506" y="72"/>
                </a:lnTo>
                <a:lnTo>
                  <a:pt x="488" y="56"/>
                </a:lnTo>
                <a:lnTo>
                  <a:pt x="469" y="42"/>
                </a:lnTo>
                <a:lnTo>
                  <a:pt x="449" y="29"/>
                </a:lnTo>
                <a:lnTo>
                  <a:pt x="427" y="19"/>
                </a:lnTo>
                <a:lnTo>
                  <a:pt x="404" y="11"/>
                </a:lnTo>
                <a:lnTo>
                  <a:pt x="380" y="5"/>
                </a:lnTo>
                <a:lnTo>
                  <a:pt x="356" y="1"/>
                </a:lnTo>
                <a:lnTo>
                  <a:pt x="331" y="0"/>
                </a:lnTo>
                <a:lnTo>
                  <a:pt x="331" y="0"/>
                </a:lnTo>
                <a:lnTo>
                  <a:pt x="306" y="1"/>
                </a:lnTo>
                <a:lnTo>
                  <a:pt x="281" y="5"/>
                </a:lnTo>
                <a:lnTo>
                  <a:pt x="258" y="11"/>
                </a:lnTo>
                <a:lnTo>
                  <a:pt x="235" y="19"/>
                </a:lnTo>
                <a:lnTo>
                  <a:pt x="214" y="29"/>
                </a:lnTo>
                <a:lnTo>
                  <a:pt x="193" y="42"/>
                </a:lnTo>
                <a:lnTo>
                  <a:pt x="174" y="56"/>
                </a:lnTo>
                <a:lnTo>
                  <a:pt x="156" y="72"/>
                </a:lnTo>
                <a:lnTo>
                  <a:pt x="141" y="90"/>
                </a:lnTo>
                <a:lnTo>
                  <a:pt x="126" y="109"/>
                </a:lnTo>
                <a:lnTo>
                  <a:pt x="113" y="130"/>
                </a:lnTo>
                <a:lnTo>
                  <a:pt x="103" y="151"/>
                </a:lnTo>
                <a:lnTo>
                  <a:pt x="95" y="174"/>
                </a:lnTo>
                <a:lnTo>
                  <a:pt x="89" y="197"/>
                </a:lnTo>
                <a:lnTo>
                  <a:pt x="85" y="222"/>
                </a:lnTo>
                <a:lnTo>
                  <a:pt x="84" y="247"/>
                </a:lnTo>
                <a:lnTo>
                  <a:pt x="84" y="388"/>
                </a:lnTo>
                <a:lnTo>
                  <a:pt x="196" y="388"/>
                </a:lnTo>
                <a:lnTo>
                  <a:pt x="196" y="247"/>
                </a:lnTo>
                <a:close/>
                <a:moveTo>
                  <a:pt x="0" y="455"/>
                </a:moveTo>
                <a:lnTo>
                  <a:pt x="0" y="922"/>
                </a:lnTo>
                <a:lnTo>
                  <a:pt x="662" y="922"/>
                </a:lnTo>
                <a:lnTo>
                  <a:pt x="662" y="455"/>
                </a:lnTo>
                <a:lnTo>
                  <a:pt x="0" y="455"/>
                </a:lnTo>
                <a:close/>
                <a:moveTo>
                  <a:pt x="372" y="695"/>
                </a:moveTo>
                <a:lnTo>
                  <a:pt x="372" y="695"/>
                </a:lnTo>
                <a:lnTo>
                  <a:pt x="366" y="703"/>
                </a:lnTo>
                <a:lnTo>
                  <a:pt x="361" y="712"/>
                </a:lnTo>
                <a:lnTo>
                  <a:pt x="358" y="721"/>
                </a:lnTo>
                <a:lnTo>
                  <a:pt x="356" y="731"/>
                </a:lnTo>
                <a:lnTo>
                  <a:pt x="356" y="782"/>
                </a:lnTo>
                <a:lnTo>
                  <a:pt x="305" y="782"/>
                </a:lnTo>
                <a:lnTo>
                  <a:pt x="305" y="731"/>
                </a:lnTo>
                <a:lnTo>
                  <a:pt x="305" y="731"/>
                </a:lnTo>
                <a:lnTo>
                  <a:pt x="305" y="721"/>
                </a:lnTo>
                <a:lnTo>
                  <a:pt x="301" y="712"/>
                </a:lnTo>
                <a:lnTo>
                  <a:pt x="297" y="703"/>
                </a:lnTo>
                <a:lnTo>
                  <a:pt x="291" y="695"/>
                </a:lnTo>
                <a:lnTo>
                  <a:pt x="291" y="695"/>
                </a:lnTo>
                <a:lnTo>
                  <a:pt x="282" y="686"/>
                </a:lnTo>
                <a:lnTo>
                  <a:pt x="276" y="676"/>
                </a:lnTo>
                <a:lnTo>
                  <a:pt x="273" y="664"/>
                </a:lnTo>
                <a:lnTo>
                  <a:pt x="271" y="650"/>
                </a:lnTo>
                <a:lnTo>
                  <a:pt x="271" y="650"/>
                </a:lnTo>
                <a:lnTo>
                  <a:pt x="273" y="638"/>
                </a:lnTo>
                <a:lnTo>
                  <a:pt x="276" y="628"/>
                </a:lnTo>
                <a:lnTo>
                  <a:pt x="281" y="617"/>
                </a:lnTo>
                <a:lnTo>
                  <a:pt x="288" y="608"/>
                </a:lnTo>
                <a:lnTo>
                  <a:pt x="298" y="601"/>
                </a:lnTo>
                <a:lnTo>
                  <a:pt x="307" y="595"/>
                </a:lnTo>
                <a:lnTo>
                  <a:pt x="319" y="592"/>
                </a:lnTo>
                <a:lnTo>
                  <a:pt x="331" y="590"/>
                </a:lnTo>
                <a:lnTo>
                  <a:pt x="331" y="590"/>
                </a:lnTo>
                <a:lnTo>
                  <a:pt x="343" y="592"/>
                </a:lnTo>
                <a:lnTo>
                  <a:pt x="355" y="595"/>
                </a:lnTo>
                <a:lnTo>
                  <a:pt x="365" y="601"/>
                </a:lnTo>
                <a:lnTo>
                  <a:pt x="374" y="608"/>
                </a:lnTo>
                <a:lnTo>
                  <a:pt x="382" y="617"/>
                </a:lnTo>
                <a:lnTo>
                  <a:pt x="386" y="628"/>
                </a:lnTo>
                <a:lnTo>
                  <a:pt x="390" y="638"/>
                </a:lnTo>
                <a:lnTo>
                  <a:pt x="391" y="650"/>
                </a:lnTo>
                <a:lnTo>
                  <a:pt x="391" y="650"/>
                </a:lnTo>
                <a:lnTo>
                  <a:pt x="390" y="664"/>
                </a:lnTo>
                <a:lnTo>
                  <a:pt x="386" y="676"/>
                </a:lnTo>
                <a:lnTo>
                  <a:pt x="380" y="686"/>
                </a:lnTo>
                <a:lnTo>
                  <a:pt x="372" y="695"/>
                </a:lnTo>
                <a:lnTo>
                  <a:pt x="372" y="695"/>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08519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3</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kumimoji="1" lang="ja-JP" altLang="en-US" dirty="0"/>
              <a:t>給与管理 システムフロー</a:t>
            </a:r>
          </a:p>
        </p:txBody>
      </p:sp>
      <p:sp>
        <p:nvSpPr>
          <p:cNvPr id="5" name="角丸四角形 4"/>
          <p:cNvSpPr/>
          <p:nvPr/>
        </p:nvSpPr>
        <p:spPr>
          <a:xfrm>
            <a:off x="7028872" y="1767098"/>
            <a:ext cx="1764197" cy="497571"/>
          </a:xfrm>
          <a:prstGeom prst="roundRect">
            <a:avLst>
              <a:gd name="adj" fmla="val 10028"/>
            </a:avLst>
          </a:prstGeom>
          <a:solidFill>
            <a:schemeClr val="bg1">
              <a:lumMod val="65000"/>
            </a:schemeClr>
          </a:solidFill>
          <a:ln w="25400" cap="flat" cmpd="sng" algn="ctr">
            <a:no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人事管理</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（賃金履歴・標準報酬月額）</a:t>
            </a:r>
            <a:endParaRPr kumimoji="0" lang="en-US" altLang="ja-JP"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6" name="角丸四角形 5"/>
          <p:cNvSpPr/>
          <p:nvPr/>
        </p:nvSpPr>
        <p:spPr>
          <a:xfrm>
            <a:off x="7025947" y="2471034"/>
            <a:ext cx="1764197" cy="448192"/>
          </a:xfrm>
          <a:prstGeom prst="roundRect">
            <a:avLst>
              <a:gd name="adj" fmla="val 10028"/>
            </a:avLst>
          </a:prstGeom>
          <a:solidFill>
            <a:schemeClr val="bg1">
              <a:lumMod val="65000"/>
            </a:schemeClr>
          </a:solidFill>
          <a:ln w="25400" cap="flat" cmpd="sng" algn="ctr">
            <a:no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統合会計</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（仕訳情報）</a:t>
            </a:r>
            <a:endParaRPr kumimoji="0" lang="en-US" altLang="ja-JP"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7" name="角丸四角形 6"/>
          <p:cNvSpPr/>
          <p:nvPr/>
        </p:nvSpPr>
        <p:spPr>
          <a:xfrm>
            <a:off x="123241" y="1088741"/>
            <a:ext cx="443715" cy="5411516"/>
          </a:xfrm>
          <a:prstGeom prst="roundRect">
            <a:avLst>
              <a:gd name="adj" fmla="val 10028"/>
            </a:avLst>
          </a:prstGeom>
          <a:solidFill>
            <a:schemeClr val="bg1">
              <a:lumMod val="65000"/>
            </a:schemeClr>
          </a:solidFill>
          <a:ln w="25400" cap="flat" cmpd="sng" algn="ctr">
            <a:noFill/>
            <a:prstDash val="solid"/>
          </a:ln>
          <a:effectLst/>
        </p:spPr>
        <p:txBody>
          <a:bodyPr vert="eaVert" lIns="0" tIns="45718" rIns="0" bIns="45718" rtlCol="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（個人情報／昇給・賞与額確定金額）</a:t>
            </a:r>
            <a:endParaRPr kumimoji="0" lang="en-US" altLang="ja-JP"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人事管理</a:t>
            </a:r>
            <a:endParaRPr kumimoji="0" lang="en-US" altLang="ja-JP" sz="11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8" name="角丸四角形 7"/>
          <p:cNvSpPr/>
          <p:nvPr/>
        </p:nvSpPr>
        <p:spPr>
          <a:xfrm>
            <a:off x="7025947" y="1095942"/>
            <a:ext cx="1764197" cy="482533"/>
          </a:xfrm>
          <a:prstGeom prst="roundRect">
            <a:avLst>
              <a:gd name="adj" fmla="val 10028"/>
            </a:avLst>
          </a:prstGeom>
          <a:solidFill>
            <a:schemeClr val="bg1">
              <a:lumMod val="65000"/>
            </a:schemeClr>
          </a:solidFill>
          <a:ln w="25400" cap="flat" cmpd="sng" algn="ctr">
            <a:no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人事諸届・照会</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a:t>
            </a:r>
            <a:r>
              <a:rPr kumimoji="0" lang="en-US" altLang="ja-JP"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WEB</a:t>
            </a:r>
            <a:r>
              <a:rPr kumimoji="0" lang="ja-JP" altLang="en-US"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明細・年調申請）</a:t>
            </a:r>
            <a:endParaRPr kumimoji="0" lang="en-US" altLang="ja-JP" sz="105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9" name="AutoShape 5"/>
          <p:cNvSpPr>
            <a:spLocks noChangeArrowheads="1"/>
          </p:cNvSpPr>
          <p:nvPr/>
        </p:nvSpPr>
        <p:spPr bwMode="gray">
          <a:xfrm>
            <a:off x="827584" y="5949280"/>
            <a:ext cx="3717012" cy="541559"/>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・マイナンバー登録　　・マイナンバー</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CSV</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・マイナンバーチェックリスト</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10" name="角丸四角形 9"/>
          <p:cNvSpPr/>
          <p:nvPr/>
        </p:nvSpPr>
        <p:spPr>
          <a:xfrm>
            <a:off x="827585" y="5734252"/>
            <a:ext cx="3717012"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マイナンバー管理</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1" name="AutoShape 5"/>
          <p:cNvSpPr>
            <a:spLocks noChangeArrowheads="1"/>
          </p:cNvSpPr>
          <p:nvPr/>
        </p:nvSpPr>
        <p:spPr bwMode="gray">
          <a:xfrm>
            <a:off x="4791205" y="4606174"/>
            <a:ext cx="2013043" cy="848812"/>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・雇用保険資格取得届</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・雇用保険資格喪失届</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・雇用保険個人番号登録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・労働保険納付基礎資料</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12" name="角丸四角形 11"/>
          <p:cNvSpPr/>
          <p:nvPr/>
        </p:nvSpPr>
        <p:spPr>
          <a:xfrm>
            <a:off x="4791205" y="4365104"/>
            <a:ext cx="2013043"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雇用保険・労働保険</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3" name="AutoShape 5"/>
          <p:cNvSpPr>
            <a:spLocks noChangeArrowheads="1"/>
          </p:cNvSpPr>
          <p:nvPr/>
        </p:nvSpPr>
        <p:spPr bwMode="gray">
          <a:xfrm>
            <a:off x="719572" y="4587133"/>
            <a:ext cx="1808720" cy="879151"/>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・社会保険計算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・月変</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算定基礎届</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FD</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データ作成</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・離職票基礎資料</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14" name="角丸四角形 13"/>
          <p:cNvSpPr/>
          <p:nvPr/>
        </p:nvSpPr>
        <p:spPr>
          <a:xfrm>
            <a:off x="719574" y="4365104"/>
            <a:ext cx="1808718"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社会保険</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5" name="AutoShape 5"/>
          <p:cNvSpPr>
            <a:spLocks noChangeArrowheads="1"/>
          </p:cNvSpPr>
          <p:nvPr/>
        </p:nvSpPr>
        <p:spPr bwMode="gray">
          <a:xfrm>
            <a:off x="2818876" y="4606173"/>
            <a:ext cx="1814530" cy="858798"/>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・生保損保</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LINC</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・年末</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再年末調整計算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・源泉</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支払報告書</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/FD</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・退職者源泉徴収票</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16" name="角丸四角形 15"/>
          <p:cNvSpPr/>
          <p:nvPr/>
        </p:nvSpPr>
        <p:spPr>
          <a:xfrm>
            <a:off x="2818874" y="4365104"/>
            <a:ext cx="1814532"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年末調整</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7" name="AutoShape 5"/>
          <p:cNvSpPr>
            <a:spLocks noChangeArrowheads="1"/>
          </p:cNvSpPr>
          <p:nvPr/>
        </p:nvSpPr>
        <p:spPr bwMode="gray">
          <a:xfrm>
            <a:off x="7100881" y="4617133"/>
            <a:ext cx="1641933" cy="1873705"/>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Tx/>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Tx/>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・帳票出力設定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・賃金台帳</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・年間賃金台帳</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Tx/>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・その他各種帳票出力</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Tx/>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Excel</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差込機能</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・統計資料作成</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・外部データ入出力</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DB</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間入出力</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18" name="角丸四角形 17"/>
          <p:cNvSpPr/>
          <p:nvPr/>
        </p:nvSpPr>
        <p:spPr>
          <a:xfrm>
            <a:off x="7100881" y="4398583"/>
            <a:ext cx="1641933" cy="324000"/>
          </a:xfrm>
          <a:prstGeom prst="roundRect">
            <a:avLst>
              <a:gd name="adj" fmla="val 10028"/>
            </a:avLst>
          </a:prstGeom>
          <a:solidFill>
            <a:schemeClr val="tx2"/>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帳票・統計・連携</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19" name="AutoShape 5"/>
          <p:cNvSpPr>
            <a:spLocks noChangeArrowheads="1"/>
          </p:cNvSpPr>
          <p:nvPr/>
        </p:nvSpPr>
        <p:spPr bwMode="gray">
          <a:xfrm>
            <a:off x="685292" y="1394886"/>
            <a:ext cx="1504499" cy="2460157"/>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・締日設定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・組織階層登録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・給与計算式設定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・汎用条件設定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・社会保険事業所設定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・労働保険事業所設定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・雇用保険事業与設定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・会社振込金融機関設定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・住所マスタ取込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・銀行マスタ設定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・データ保有期間設定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・年齢基準月日設定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・西和暦区分設定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・セキュリティ設定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20" name="角丸四角形 19"/>
          <p:cNvSpPr/>
          <p:nvPr/>
        </p:nvSpPr>
        <p:spPr>
          <a:xfrm>
            <a:off x="683568" y="1155066"/>
            <a:ext cx="1506223"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全体設定</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21" name="AutoShape 5"/>
          <p:cNvSpPr>
            <a:spLocks noChangeArrowheads="1"/>
          </p:cNvSpPr>
          <p:nvPr/>
        </p:nvSpPr>
        <p:spPr bwMode="gray">
          <a:xfrm>
            <a:off x="3761479" y="1396054"/>
            <a:ext cx="1467193" cy="995174"/>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・勤怠項目設定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・勤怠項目計算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パターン登録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・勤怠実績取込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・勤怠取込エラー修正</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22" name="角丸四角形 21"/>
          <p:cNvSpPr/>
          <p:nvPr/>
        </p:nvSpPr>
        <p:spPr>
          <a:xfrm>
            <a:off x="3764404" y="1119026"/>
            <a:ext cx="1464268"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勤怠データ連携</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23" name="AutoShape 5"/>
          <p:cNvSpPr>
            <a:spLocks noChangeArrowheads="1"/>
          </p:cNvSpPr>
          <p:nvPr/>
        </p:nvSpPr>
        <p:spPr bwMode="gray">
          <a:xfrm>
            <a:off x="2291854" y="1371711"/>
            <a:ext cx="1380045" cy="1020304"/>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・従業員情報</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・費用計上組織</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費用按分</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・給与明細書</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配布部署設定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24" name="角丸四角形 23"/>
          <p:cNvSpPr/>
          <p:nvPr/>
        </p:nvSpPr>
        <p:spPr>
          <a:xfrm>
            <a:off x="2291853" y="1142777"/>
            <a:ext cx="1380046"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従業員情報</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25" name="AutoShape 5"/>
          <p:cNvSpPr>
            <a:spLocks noChangeArrowheads="1"/>
          </p:cNvSpPr>
          <p:nvPr/>
        </p:nvSpPr>
        <p:spPr bwMode="gray">
          <a:xfrm>
            <a:off x="2291854" y="2809834"/>
            <a:ext cx="1380045" cy="1028249"/>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・定期券登録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・マイカー登録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・回数券登録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・勤怠実績連動</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条件設定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26" name="角丸四角形 25"/>
          <p:cNvSpPr/>
          <p:nvPr/>
        </p:nvSpPr>
        <p:spPr>
          <a:xfrm>
            <a:off x="2291854" y="2559186"/>
            <a:ext cx="1380046"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通勤交通費</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27" name="AutoShape 5"/>
          <p:cNvSpPr>
            <a:spLocks noChangeArrowheads="1"/>
          </p:cNvSpPr>
          <p:nvPr/>
        </p:nvSpPr>
        <p:spPr bwMode="gray">
          <a:xfrm>
            <a:off x="3764404" y="2817070"/>
            <a:ext cx="1464269" cy="1025876"/>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・支給控除項目登録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・支給控除項目</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CSV</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・変動支給期間設定</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・生保損保</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LINC</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取込</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28" name="角丸四角形 27"/>
          <p:cNvSpPr/>
          <p:nvPr/>
        </p:nvSpPr>
        <p:spPr>
          <a:xfrm>
            <a:off x="3764403" y="2570743"/>
            <a:ext cx="1464269"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支給控除項目</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cxnSp>
        <p:nvCxnSpPr>
          <p:cNvPr id="29" name="カギ線コネクタ 28"/>
          <p:cNvCxnSpPr>
            <a:stCxn id="7" idx="0"/>
            <a:endCxn id="24" idx="0"/>
          </p:cNvCxnSpPr>
          <p:nvPr/>
        </p:nvCxnSpPr>
        <p:spPr>
          <a:xfrm rot="16200000" flipH="1">
            <a:off x="1636469" y="-202629"/>
            <a:ext cx="54036" cy="2636777"/>
          </a:xfrm>
          <a:prstGeom prst="bentConnector3">
            <a:avLst>
              <a:gd name="adj1" fmla="val -227793"/>
            </a:avLst>
          </a:prstGeom>
          <a:ln>
            <a:tailEnd type="triangle"/>
          </a:ln>
          <a:effectLst/>
        </p:spPr>
        <p:style>
          <a:lnRef idx="3">
            <a:schemeClr val="accent3"/>
          </a:lnRef>
          <a:fillRef idx="0">
            <a:schemeClr val="accent3"/>
          </a:fillRef>
          <a:effectRef idx="2">
            <a:schemeClr val="accent3"/>
          </a:effectRef>
          <a:fontRef idx="minor">
            <a:schemeClr val="tx1"/>
          </a:fontRef>
        </p:style>
      </p:cxnSp>
      <p:sp>
        <p:nvSpPr>
          <p:cNvPr id="30" name="AutoShape 5"/>
          <p:cNvSpPr>
            <a:spLocks noChangeArrowheads="1"/>
          </p:cNvSpPr>
          <p:nvPr/>
        </p:nvSpPr>
        <p:spPr bwMode="gray">
          <a:xfrm>
            <a:off x="7043608" y="3356992"/>
            <a:ext cx="1728700" cy="872429"/>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・支給控除項目判定登録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・自動仕訳マスタ登録</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・会計連携用仕訳データ作成</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・外部連携用仕訳データ作成</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31" name="角丸四角形 30"/>
          <p:cNvSpPr/>
          <p:nvPr/>
        </p:nvSpPr>
        <p:spPr>
          <a:xfrm>
            <a:off x="7043608" y="3140968"/>
            <a:ext cx="1728700" cy="315014"/>
          </a:xfrm>
          <a:prstGeom prst="roundRect">
            <a:avLst>
              <a:gd name="adj" fmla="val 10028"/>
            </a:avLst>
          </a:prstGeom>
          <a:solidFill>
            <a:schemeClr val="tx2"/>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仕訳・データ連携</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sp>
        <p:nvSpPr>
          <p:cNvPr id="32" name="AutoShape 5"/>
          <p:cNvSpPr>
            <a:spLocks noChangeArrowheads="1"/>
          </p:cNvSpPr>
          <p:nvPr/>
        </p:nvSpPr>
        <p:spPr bwMode="gray">
          <a:xfrm>
            <a:off x="4824030" y="5949281"/>
            <a:ext cx="1980218" cy="540060"/>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・住民税</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EB</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データ作成</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・前月対比表</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33" name="角丸四角形 32"/>
          <p:cNvSpPr/>
          <p:nvPr/>
        </p:nvSpPr>
        <p:spPr>
          <a:xfrm>
            <a:off x="4824029" y="5735919"/>
            <a:ext cx="1980219" cy="324000"/>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住民税</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cxnSp>
        <p:nvCxnSpPr>
          <p:cNvPr id="34" name="カギ線コネクタ 33"/>
          <p:cNvCxnSpPr>
            <a:stCxn id="25" idx="2"/>
            <a:endCxn id="14" idx="0"/>
          </p:cNvCxnSpPr>
          <p:nvPr/>
        </p:nvCxnSpPr>
        <p:spPr>
          <a:xfrm rot="5400000">
            <a:off x="2039395" y="3422621"/>
            <a:ext cx="527021" cy="1357944"/>
          </a:xfrm>
          <a:prstGeom prst="bentConnector3">
            <a:avLst>
              <a:gd name="adj1" fmla="val 47590"/>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35" name="カギ線コネクタ 34"/>
          <p:cNvCxnSpPr/>
          <p:nvPr/>
        </p:nvCxnSpPr>
        <p:spPr>
          <a:xfrm rot="5400000" flipH="1" flipV="1">
            <a:off x="4521636" y="2289382"/>
            <a:ext cx="4744" cy="3082161"/>
          </a:xfrm>
          <a:prstGeom prst="bentConnector3">
            <a:avLst>
              <a:gd name="adj1" fmla="val -5387732"/>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36" name="直線矢印コネクタ 35"/>
          <p:cNvCxnSpPr/>
          <p:nvPr/>
        </p:nvCxnSpPr>
        <p:spPr>
          <a:xfrm>
            <a:off x="5228672" y="3248980"/>
            <a:ext cx="186981" cy="0"/>
          </a:xfrm>
          <a:prstGeom prst="straightConnector1">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37" name="カギ線コネクタ 36"/>
          <p:cNvCxnSpPr>
            <a:stCxn id="10" idx="0"/>
            <a:endCxn id="13" idx="2"/>
          </p:cNvCxnSpPr>
          <p:nvPr/>
        </p:nvCxnSpPr>
        <p:spPr>
          <a:xfrm rot="16200000" flipV="1">
            <a:off x="2021028" y="5069188"/>
            <a:ext cx="267968" cy="1062159"/>
          </a:xfrm>
          <a:prstGeom prst="bentConnector3">
            <a:avLst>
              <a:gd name="adj1" fmla="val 31043"/>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38" name="カギ線コネクタ 37"/>
          <p:cNvCxnSpPr>
            <a:stCxn id="10" idx="0"/>
            <a:endCxn id="15" idx="2"/>
          </p:cNvCxnSpPr>
          <p:nvPr/>
        </p:nvCxnSpPr>
        <p:spPr>
          <a:xfrm rot="5400000" flipH="1" flipV="1">
            <a:off x="3071476" y="5079587"/>
            <a:ext cx="269281" cy="1040050"/>
          </a:xfrm>
          <a:prstGeom prst="bentConnector3">
            <a:avLst>
              <a:gd name="adj1" fmla="val 32313"/>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39" name="カギ線コネクタ 38"/>
          <p:cNvCxnSpPr>
            <a:stCxn id="10" idx="0"/>
            <a:endCxn id="11" idx="2"/>
          </p:cNvCxnSpPr>
          <p:nvPr/>
        </p:nvCxnSpPr>
        <p:spPr>
          <a:xfrm rot="5400000" flipH="1" flipV="1">
            <a:off x="4102276" y="4038801"/>
            <a:ext cx="279266" cy="3111636"/>
          </a:xfrm>
          <a:prstGeom prst="bentConnector3">
            <a:avLst>
              <a:gd name="adj1" fmla="val 29536"/>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0" name="直線矢印コネクタ 39"/>
          <p:cNvCxnSpPr>
            <a:stCxn id="9" idx="3"/>
            <a:endCxn id="32" idx="1"/>
          </p:cNvCxnSpPr>
          <p:nvPr/>
        </p:nvCxnSpPr>
        <p:spPr>
          <a:xfrm flipV="1">
            <a:off x="4544596" y="6219311"/>
            <a:ext cx="279434" cy="749"/>
          </a:xfrm>
          <a:prstGeom prst="straightConnector1">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1" name="直線矢印コネクタ 40"/>
          <p:cNvCxnSpPr/>
          <p:nvPr/>
        </p:nvCxnSpPr>
        <p:spPr>
          <a:xfrm>
            <a:off x="5221712" y="1844824"/>
            <a:ext cx="186981" cy="0"/>
          </a:xfrm>
          <a:prstGeom prst="straightConnector1">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2" name="カギ線コネクタ 41"/>
          <p:cNvCxnSpPr>
            <a:stCxn id="51" idx="3"/>
            <a:endCxn id="8" idx="1"/>
          </p:cNvCxnSpPr>
          <p:nvPr/>
        </p:nvCxnSpPr>
        <p:spPr>
          <a:xfrm flipV="1">
            <a:off x="6719383" y="1337209"/>
            <a:ext cx="306564" cy="1318994"/>
          </a:xfrm>
          <a:prstGeom prst="bentConnector3">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3" name="カギ線コネクタ 42"/>
          <p:cNvCxnSpPr>
            <a:stCxn id="51" idx="3"/>
            <a:endCxn id="5" idx="1"/>
          </p:cNvCxnSpPr>
          <p:nvPr/>
        </p:nvCxnSpPr>
        <p:spPr>
          <a:xfrm flipV="1">
            <a:off x="6719383" y="2015884"/>
            <a:ext cx="309489" cy="640319"/>
          </a:xfrm>
          <a:prstGeom prst="bentConnector3">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4" name="カギ線コネクタ 43"/>
          <p:cNvCxnSpPr>
            <a:stCxn id="51" idx="3"/>
            <a:endCxn id="30" idx="1"/>
          </p:cNvCxnSpPr>
          <p:nvPr/>
        </p:nvCxnSpPr>
        <p:spPr>
          <a:xfrm>
            <a:off x="6719383" y="2656203"/>
            <a:ext cx="324225" cy="1137004"/>
          </a:xfrm>
          <a:prstGeom prst="bentConnector3">
            <a:avLst>
              <a:gd name="adj1" fmla="val 50000"/>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5" name="カギ線コネクタ 44"/>
          <p:cNvCxnSpPr>
            <a:stCxn id="31" idx="0"/>
            <a:endCxn id="6" idx="2"/>
          </p:cNvCxnSpPr>
          <p:nvPr/>
        </p:nvCxnSpPr>
        <p:spPr>
          <a:xfrm rot="5400000" flipH="1" flipV="1">
            <a:off x="7797131" y="3030053"/>
            <a:ext cx="221742" cy="88"/>
          </a:xfrm>
          <a:prstGeom prst="bentConnector3">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6" name="直線矢印コネクタ 45"/>
          <p:cNvCxnSpPr/>
          <p:nvPr/>
        </p:nvCxnSpPr>
        <p:spPr>
          <a:xfrm>
            <a:off x="566956" y="6201308"/>
            <a:ext cx="269228" cy="0"/>
          </a:xfrm>
          <a:prstGeom prst="straightConnector1">
            <a:avLst/>
          </a:prstGeom>
          <a:ln>
            <a:headEnd type="triangle"/>
            <a:tailEnd type="triangle"/>
          </a:ln>
          <a:effectLst/>
        </p:spPr>
        <p:style>
          <a:lnRef idx="3">
            <a:schemeClr val="accent3"/>
          </a:lnRef>
          <a:fillRef idx="0">
            <a:schemeClr val="accent3"/>
          </a:fillRef>
          <a:effectRef idx="2">
            <a:schemeClr val="accent3"/>
          </a:effectRef>
          <a:fontRef idx="minor">
            <a:schemeClr val="tx1"/>
          </a:fontRef>
        </p:style>
      </p:cxnSp>
      <p:cxnSp>
        <p:nvCxnSpPr>
          <p:cNvPr id="47" name="カギ線コネクタ 46"/>
          <p:cNvCxnSpPr/>
          <p:nvPr/>
        </p:nvCxnSpPr>
        <p:spPr>
          <a:xfrm rot="5400000" flipH="1" flipV="1">
            <a:off x="4655695" y="-413196"/>
            <a:ext cx="36040" cy="3120294"/>
          </a:xfrm>
          <a:prstGeom prst="bentConnector3">
            <a:avLst>
              <a:gd name="adj1" fmla="val 612314"/>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48" name="カギ線コネクタ 47"/>
          <p:cNvCxnSpPr/>
          <p:nvPr/>
        </p:nvCxnSpPr>
        <p:spPr>
          <a:xfrm flipV="1">
            <a:off x="566956" y="3825044"/>
            <a:ext cx="3937558" cy="189217"/>
          </a:xfrm>
          <a:prstGeom prst="bentConnector2">
            <a:avLst/>
          </a:prstGeom>
          <a:ln>
            <a:solidFill>
              <a:srgbClr val="F18F60"/>
            </a:solidFill>
            <a:tailEnd type="triangle"/>
          </a:ln>
          <a:effectLst/>
        </p:spPr>
        <p:style>
          <a:lnRef idx="3">
            <a:schemeClr val="accent3"/>
          </a:lnRef>
          <a:fillRef idx="0">
            <a:schemeClr val="accent3"/>
          </a:fillRef>
          <a:effectRef idx="2">
            <a:schemeClr val="accent3"/>
          </a:effectRef>
          <a:fontRef idx="minor">
            <a:schemeClr val="tx1"/>
          </a:fontRef>
        </p:style>
      </p:cxnSp>
      <p:cxnSp>
        <p:nvCxnSpPr>
          <p:cNvPr id="49" name="カギ線コネクタ 48"/>
          <p:cNvCxnSpPr/>
          <p:nvPr/>
        </p:nvCxnSpPr>
        <p:spPr>
          <a:xfrm rot="5400000">
            <a:off x="3885902" y="1849909"/>
            <a:ext cx="561764" cy="4432832"/>
          </a:xfrm>
          <a:prstGeom prst="bentConnector3">
            <a:avLst>
              <a:gd name="adj1" fmla="val 65129"/>
            </a:avLst>
          </a:prstGeom>
          <a:ln>
            <a:tailEnd type="triangle"/>
          </a:ln>
          <a:effectLst/>
        </p:spPr>
        <p:style>
          <a:lnRef idx="3">
            <a:schemeClr val="accent3"/>
          </a:lnRef>
          <a:fillRef idx="0">
            <a:schemeClr val="accent3"/>
          </a:fillRef>
          <a:effectRef idx="2">
            <a:schemeClr val="accent3"/>
          </a:effectRef>
          <a:fontRef idx="minor">
            <a:schemeClr val="tx1"/>
          </a:fontRef>
        </p:style>
      </p:cxnSp>
      <p:cxnSp>
        <p:nvCxnSpPr>
          <p:cNvPr id="50" name="カギ線コネクタ 49"/>
          <p:cNvCxnSpPr/>
          <p:nvPr/>
        </p:nvCxnSpPr>
        <p:spPr>
          <a:xfrm rot="5400000">
            <a:off x="4745009" y="2898128"/>
            <a:ext cx="561764" cy="2375030"/>
          </a:xfrm>
          <a:prstGeom prst="bentConnector3">
            <a:avLst>
              <a:gd name="adj1" fmla="val 75563"/>
            </a:avLst>
          </a:prstGeom>
          <a:ln>
            <a:tailEnd type="triangle"/>
          </a:ln>
          <a:effectLst/>
        </p:spPr>
        <p:style>
          <a:lnRef idx="3">
            <a:schemeClr val="accent3"/>
          </a:lnRef>
          <a:fillRef idx="0">
            <a:schemeClr val="accent3"/>
          </a:fillRef>
          <a:effectRef idx="2">
            <a:schemeClr val="accent3"/>
          </a:effectRef>
          <a:fontRef idx="minor">
            <a:schemeClr val="tx1"/>
          </a:fontRef>
        </p:style>
      </p:cxnSp>
      <p:sp>
        <p:nvSpPr>
          <p:cNvPr id="51" name="AutoShape 5"/>
          <p:cNvSpPr>
            <a:spLocks noChangeArrowheads="1"/>
          </p:cNvSpPr>
          <p:nvPr/>
        </p:nvSpPr>
        <p:spPr bwMode="gray">
          <a:xfrm>
            <a:off x="5408693" y="1479067"/>
            <a:ext cx="1310690" cy="2354272"/>
          </a:xfrm>
          <a:prstGeom prst="roundRect">
            <a:avLst>
              <a:gd name="adj" fmla="val 2389"/>
            </a:avLst>
          </a:prstGeom>
          <a:solidFill>
            <a:schemeClr val="bg2"/>
          </a:solidFill>
          <a:ln w="25400" cap="flat" cmpd="sng" algn="ctr">
            <a:solidFill>
              <a:schemeClr val="bg1">
                <a:lumMod val="85000"/>
              </a:schemeClr>
            </a:solidFill>
            <a:prstDash val="solid"/>
            <a:headEnd/>
            <a:tailEnd/>
          </a:ln>
          <a:effectLst/>
        </p:spPr>
        <p:txBody>
          <a:bodyPr wrap="none" lIns="54000" rIns="54000" anchor="t"/>
          <a:lstStyle/>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・給与計算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・給与明細書</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・給与</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FB</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・賞与計算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・賞与明細書</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・賞与</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FB</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a:r>
            <a:b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b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・昇給差額計算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・昇給差額明細書</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・昇給</a:t>
            </a:r>
            <a:r>
              <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FB</a:t>
            </a: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データ</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・グループ会社　</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a:p>
            <a:pPr marL="0" marR="0" lvl="0" indent="0" algn="l" defTabSz="914400" rtl="0" eaLnBrk="1" fontAlgn="auto" latinLnBrk="0" hangingPunct="1">
              <a:lnSpc>
                <a:spcPct val="100000"/>
              </a:lnSpc>
              <a:spcBef>
                <a:spcPts val="0"/>
              </a:spcBef>
              <a:spcAft>
                <a:spcPts val="0"/>
              </a:spcAft>
              <a:buClr>
                <a:srgbClr val="0065AE"/>
              </a:buClr>
              <a:buSzPct val="80000"/>
              <a:buFont typeface="Wingdings" pitchFamily="2" charset="2"/>
              <a:buNone/>
              <a:tabLst/>
              <a:defRPr/>
            </a:pPr>
            <a:r>
              <a:rPr kumimoji="0" lang="ja-JP" altLang="en-US"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rPr>
              <a:t>　　　　一括計算</a:t>
            </a:r>
            <a:endParaRPr kumimoji="0" lang="en-US" altLang="ja-JP" sz="1000" b="0" i="0" u="none" strike="noStrike" kern="0" cap="none" spc="0" normalizeH="0" baseline="0" noProof="0" dirty="0">
              <a:ln>
                <a:noFill/>
              </a:ln>
              <a:solidFill>
                <a:srgbClr val="434343"/>
              </a:solidFill>
              <a:effectLst/>
              <a:uLnTx/>
              <a:uFillTx/>
              <a:latin typeface="メイリオ"/>
              <a:ea typeface="メイリオ"/>
              <a:cs typeface="Arial Unicode MS" pitchFamily="50" charset="-128"/>
            </a:endParaRPr>
          </a:p>
        </p:txBody>
      </p:sp>
      <p:sp>
        <p:nvSpPr>
          <p:cNvPr id="52" name="角丸四角形 51"/>
          <p:cNvSpPr/>
          <p:nvPr/>
        </p:nvSpPr>
        <p:spPr>
          <a:xfrm>
            <a:off x="5415653" y="1119061"/>
            <a:ext cx="1289184" cy="459413"/>
          </a:xfrm>
          <a:prstGeom prst="roundRect">
            <a:avLst>
              <a:gd name="adj" fmla="val 10028"/>
            </a:avLst>
          </a:prstGeom>
          <a:solidFill>
            <a:srgbClr val="F18F60"/>
          </a:solidFill>
          <a:ln w="25400" cap="flat" cmpd="sng" algn="ctr">
            <a:solidFill>
              <a:srgbClr val="F18F60"/>
            </a:solidFill>
            <a:prstDash val="solid"/>
          </a:ln>
          <a:effectLst/>
        </p:spPr>
        <p:txBody>
          <a:bodyPr lIns="0" tIns="45718" rIns="0"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給与・賞与</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rPr>
              <a:t>昇給差額計算</a:t>
            </a:r>
            <a:endParaRPr kumimoji="0" lang="en-US" altLang="ja-JP" sz="1400" b="0" i="0" u="none" strike="noStrike" kern="0" cap="none" spc="0" normalizeH="0" baseline="0" noProof="0" dirty="0">
              <a:ln>
                <a:noFill/>
              </a:ln>
              <a:solidFill>
                <a:sysClr val="window" lastClr="FFFFFF"/>
              </a:solidFill>
              <a:effectLst/>
              <a:uLnTx/>
              <a:uFillTx/>
              <a:latin typeface="メイリオ"/>
              <a:ea typeface="メイリオ"/>
              <a:cs typeface="メイリオ" panose="020B0604030504040204" pitchFamily="50" charset="-128"/>
            </a:endParaRPr>
          </a:p>
        </p:txBody>
      </p:sp>
      <p:cxnSp>
        <p:nvCxnSpPr>
          <p:cNvPr id="53" name="直線矢印コネクタ 52"/>
          <p:cNvCxnSpPr/>
          <p:nvPr/>
        </p:nvCxnSpPr>
        <p:spPr>
          <a:xfrm flipV="1">
            <a:off x="2699792" y="3832835"/>
            <a:ext cx="0" cy="181426"/>
          </a:xfrm>
          <a:prstGeom prst="straightConnector1">
            <a:avLst/>
          </a:prstGeom>
          <a:ln>
            <a:tailEnd type="triangle"/>
          </a:ln>
          <a:effectLst/>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0022220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30</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人事・給与管理（マイナンバー管理）</a:t>
            </a:r>
          </a:p>
        </p:txBody>
      </p:sp>
      <p:sp>
        <p:nvSpPr>
          <p:cNvPr id="5" name="テキスト プレースホルダー 4"/>
          <p:cNvSpPr>
            <a:spLocks noGrp="1"/>
          </p:cNvSpPr>
          <p:nvPr>
            <p:ph type="body" sz="quarter" idx="16"/>
          </p:nvPr>
        </p:nvSpPr>
        <p:spPr/>
        <p:txBody>
          <a:bodyPr/>
          <a:lstStyle/>
          <a:p>
            <a:r>
              <a:rPr lang="en-US" altLang="ja-JP" dirty="0"/>
              <a:t>CSV</a:t>
            </a:r>
            <a:r>
              <a:rPr lang="ja-JP" altLang="en-US" dirty="0"/>
              <a:t>ファイルおよび画像ファイルの一括取込</a:t>
            </a:r>
          </a:p>
        </p:txBody>
      </p:sp>
      <p:sp>
        <p:nvSpPr>
          <p:cNvPr id="6" name="テキスト プレースホルダー 5"/>
          <p:cNvSpPr>
            <a:spLocks noGrp="1"/>
          </p:cNvSpPr>
          <p:nvPr>
            <p:ph type="body" sz="quarter" idx="17"/>
          </p:nvPr>
        </p:nvSpPr>
        <p:spPr/>
        <p:txBody>
          <a:bodyPr/>
          <a:lstStyle/>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市販のマイナンバー収集システムや、手動収集したマイナンバー情報を一括で取り込む機能です</a:t>
            </a:r>
            <a:endParaRPr kumimoji="0" lang="en-US" altLang="ja-JP" kern="0" dirty="0">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番号情報だけでなく、番号確認や本人確認用の証憑情報も取込可能です</a:t>
            </a:r>
            <a:endParaRPr kumimoji="0" lang="en-US" altLang="ja-JP" kern="0" dirty="0">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正常に取込まれた際に、</a:t>
            </a:r>
            <a:r>
              <a:rPr kumimoji="0" lang="en-US" altLang="ja-JP" kern="0" dirty="0">
                <a:latin typeface="メイリオ" pitchFamily="50" charset="-128"/>
                <a:ea typeface="メイリオ" pitchFamily="50" charset="-128"/>
                <a:cs typeface="メイリオ" pitchFamily="50" charset="-128"/>
              </a:rPr>
              <a:t>PC</a:t>
            </a:r>
            <a:r>
              <a:rPr kumimoji="0" lang="ja-JP" altLang="en-US" kern="0" dirty="0">
                <a:latin typeface="メイリオ" pitchFamily="50" charset="-128"/>
                <a:ea typeface="メイリオ" pitchFamily="50" charset="-128"/>
                <a:cs typeface="メイリオ" pitchFamily="50" charset="-128"/>
              </a:rPr>
              <a:t>に保存された元ファイル情報を自動的に削除することも可能です</a:t>
            </a:r>
            <a:endParaRPr kumimoji="0" lang="en-US" altLang="ja-JP" kern="0" dirty="0">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en-US" altLang="ja-JP" kern="0" dirty="0">
                <a:latin typeface="メイリオ" pitchFamily="50" charset="-128"/>
                <a:ea typeface="メイリオ" pitchFamily="50" charset="-128"/>
                <a:cs typeface="メイリオ" pitchFamily="50" charset="-128"/>
              </a:rPr>
              <a:t>※</a:t>
            </a:r>
            <a:r>
              <a:rPr kumimoji="0" lang="ja-JP" altLang="en-US" kern="0" dirty="0">
                <a:latin typeface="メイリオ" pitchFamily="50" charset="-128"/>
                <a:ea typeface="メイリオ" pitchFamily="50" charset="-128"/>
                <a:cs typeface="メイリオ" pitchFamily="50" charset="-128"/>
              </a:rPr>
              <a:t>取込可能な画像ファイルの形式：</a:t>
            </a:r>
            <a:r>
              <a:rPr kumimoji="0" lang="en-US" altLang="ja-JP" kern="0" dirty="0">
                <a:latin typeface="メイリオ" pitchFamily="50" charset="-128"/>
                <a:ea typeface="メイリオ" pitchFamily="50" charset="-128"/>
                <a:cs typeface="メイリオ" pitchFamily="50" charset="-128"/>
              </a:rPr>
              <a:t>BMP/JPG/JPEG/GIF</a:t>
            </a:r>
          </a:p>
          <a:p>
            <a:pPr fontAlgn="auto">
              <a:spcBef>
                <a:spcPts val="0"/>
              </a:spcBef>
              <a:spcAft>
                <a:spcPts val="0"/>
              </a:spcAft>
              <a:defRPr/>
            </a:pPr>
            <a:r>
              <a:rPr kumimoji="0" lang="ja-JP" altLang="en-US" kern="0" dirty="0">
                <a:latin typeface="メイリオ" pitchFamily="50" charset="-128"/>
                <a:ea typeface="メイリオ" pitchFamily="50" charset="-128"/>
                <a:cs typeface="メイリオ" pitchFamily="50" charset="-128"/>
              </a:rPr>
              <a:t>　取込可能な画像ファイルの最大サイズ：縦</a:t>
            </a:r>
            <a:r>
              <a:rPr kumimoji="0" lang="en-US" altLang="ja-JP" kern="0" dirty="0">
                <a:latin typeface="メイリオ" pitchFamily="50" charset="-128"/>
                <a:ea typeface="メイリオ" pitchFamily="50" charset="-128"/>
                <a:cs typeface="メイリオ" pitchFamily="50" charset="-128"/>
              </a:rPr>
              <a:t>394</a:t>
            </a:r>
            <a:r>
              <a:rPr kumimoji="0" lang="ja-JP" altLang="en-US" kern="0" dirty="0">
                <a:latin typeface="メイリオ" pitchFamily="50" charset="-128"/>
                <a:ea typeface="メイリオ" pitchFamily="50" charset="-128"/>
                <a:cs typeface="メイリオ" pitchFamily="50" charset="-128"/>
              </a:rPr>
              <a:t>ピクセル </a:t>
            </a:r>
            <a:r>
              <a:rPr kumimoji="0" lang="en-US" altLang="ja-JP" kern="0" dirty="0">
                <a:latin typeface="メイリオ" pitchFamily="50" charset="-128"/>
                <a:ea typeface="メイリオ" pitchFamily="50" charset="-128"/>
                <a:cs typeface="メイリオ" pitchFamily="50" charset="-128"/>
              </a:rPr>
              <a:t>× </a:t>
            </a:r>
            <a:r>
              <a:rPr kumimoji="0" lang="ja-JP" altLang="en-US" kern="0" dirty="0">
                <a:latin typeface="メイリオ" pitchFamily="50" charset="-128"/>
                <a:ea typeface="メイリオ" pitchFamily="50" charset="-128"/>
                <a:cs typeface="メイリオ" pitchFamily="50" charset="-128"/>
              </a:rPr>
              <a:t>横</a:t>
            </a:r>
            <a:r>
              <a:rPr kumimoji="0" lang="en-US" altLang="ja-JP" kern="0" dirty="0">
                <a:latin typeface="メイリオ" pitchFamily="50" charset="-128"/>
                <a:ea typeface="メイリオ" pitchFamily="50" charset="-128"/>
                <a:cs typeface="メイリオ" pitchFamily="50" charset="-128"/>
              </a:rPr>
              <a:t>583</a:t>
            </a:r>
            <a:r>
              <a:rPr kumimoji="0" lang="ja-JP" altLang="en-US" kern="0" dirty="0">
                <a:latin typeface="メイリオ" pitchFamily="50" charset="-128"/>
                <a:ea typeface="メイリオ" pitchFamily="50" charset="-128"/>
                <a:cs typeface="メイリオ" pitchFamily="50" charset="-128"/>
              </a:rPr>
              <a:t>ピクセル</a:t>
            </a:r>
            <a:endParaRPr kumimoji="0" lang="en-US" altLang="ja-JP" kern="0" dirty="0">
              <a:latin typeface="メイリオ" pitchFamily="50" charset="-128"/>
              <a:ea typeface="メイリオ" pitchFamily="50" charset="-128"/>
              <a:cs typeface="メイリオ" pitchFamily="50" charset="-128"/>
              <a:sym typeface="Wingdings" pitchFamily="2" charset="2"/>
            </a:endParaRPr>
          </a:p>
        </p:txBody>
      </p:sp>
      <p:sp>
        <p:nvSpPr>
          <p:cNvPr id="7" name="角丸四角形 6"/>
          <p:cNvSpPr/>
          <p:nvPr/>
        </p:nvSpPr>
        <p:spPr>
          <a:xfrm>
            <a:off x="4283968" y="3068960"/>
            <a:ext cx="4608512" cy="3384376"/>
          </a:xfrm>
          <a:prstGeom prst="roundRect">
            <a:avLst>
              <a:gd name="adj" fmla="val 472"/>
            </a:avLst>
          </a:prstGeom>
          <a:solidFill>
            <a:srgbClr val="FFFFFF"/>
          </a:solidFill>
          <a:ln w="25400" cap="flat" cmpd="sng" algn="ctr">
            <a:solidFill>
              <a:srgbClr val="54C2F0"/>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角丸四角形 7"/>
          <p:cNvSpPr/>
          <p:nvPr/>
        </p:nvSpPr>
        <p:spPr>
          <a:xfrm>
            <a:off x="251523" y="3068960"/>
            <a:ext cx="3816421" cy="3384376"/>
          </a:xfrm>
          <a:prstGeom prst="roundRect">
            <a:avLst>
              <a:gd name="adj" fmla="val 472"/>
            </a:avLst>
          </a:prstGeom>
          <a:solidFill>
            <a:srgbClr val="FFFFFF"/>
          </a:solidFill>
          <a:ln w="25400" cap="flat" cmpd="sng" algn="ctr">
            <a:solidFill>
              <a:srgbClr val="FF8585"/>
            </a:solidFill>
            <a:prstDash val="solid"/>
          </a:ln>
          <a:effectLst/>
        </p:spPr>
        <p:txBody>
          <a:bodyPr lIns="91436" tIns="45718" rIns="91436" bIns="45718"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角丸四角形 8"/>
          <p:cNvSpPr/>
          <p:nvPr/>
        </p:nvSpPr>
        <p:spPr>
          <a:xfrm>
            <a:off x="251520" y="3068960"/>
            <a:ext cx="3816424" cy="338060"/>
          </a:xfrm>
          <a:prstGeom prst="roundRect">
            <a:avLst>
              <a:gd name="adj" fmla="val 0"/>
            </a:avLst>
          </a:prstGeom>
          <a:solidFill>
            <a:srgbClr val="FF8585"/>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latin typeface="メイリオ"/>
                <a:ea typeface="メイリオ"/>
              </a:rPr>
              <a:t>マイナンバーの収集</a:t>
            </a:r>
          </a:p>
        </p:txBody>
      </p:sp>
      <p:sp>
        <p:nvSpPr>
          <p:cNvPr id="10" name="Freeform 305"/>
          <p:cNvSpPr>
            <a:spLocks noEditPoints="1"/>
          </p:cNvSpPr>
          <p:nvPr/>
        </p:nvSpPr>
        <p:spPr bwMode="auto">
          <a:xfrm>
            <a:off x="2752998" y="3789040"/>
            <a:ext cx="594866" cy="594866"/>
          </a:xfrm>
          <a:custGeom>
            <a:avLst/>
            <a:gdLst>
              <a:gd name="T0" fmla="*/ 600 w 853"/>
              <a:gd name="T1" fmla="*/ 532 h 854"/>
              <a:gd name="T2" fmla="*/ 600 w 853"/>
              <a:gd name="T3" fmla="*/ 771 h 854"/>
              <a:gd name="T4" fmla="*/ 83 w 853"/>
              <a:gd name="T5" fmla="*/ 771 h 854"/>
              <a:gd name="T6" fmla="*/ 83 w 853"/>
              <a:gd name="T7" fmla="*/ 254 h 854"/>
              <a:gd name="T8" fmla="*/ 321 w 853"/>
              <a:gd name="T9" fmla="*/ 254 h 854"/>
              <a:gd name="T10" fmla="*/ 405 w 853"/>
              <a:gd name="T11" fmla="*/ 171 h 854"/>
              <a:gd name="T12" fmla="*/ 0 w 853"/>
              <a:gd name="T13" fmla="*/ 171 h 854"/>
              <a:gd name="T14" fmla="*/ 0 w 853"/>
              <a:gd name="T15" fmla="*/ 854 h 854"/>
              <a:gd name="T16" fmla="*/ 683 w 853"/>
              <a:gd name="T17" fmla="*/ 854 h 854"/>
              <a:gd name="T18" fmla="*/ 683 w 853"/>
              <a:gd name="T19" fmla="*/ 449 h 854"/>
              <a:gd name="T20" fmla="*/ 600 w 853"/>
              <a:gd name="T21" fmla="*/ 532 h 854"/>
              <a:gd name="T22" fmla="*/ 253 w 853"/>
              <a:gd name="T23" fmla="*/ 597 h 854"/>
              <a:gd name="T24" fmla="*/ 460 w 853"/>
              <a:gd name="T25" fmla="*/ 550 h 854"/>
              <a:gd name="T26" fmla="*/ 304 w 853"/>
              <a:gd name="T27" fmla="*/ 393 h 854"/>
              <a:gd name="T28" fmla="*/ 253 w 853"/>
              <a:gd name="T29" fmla="*/ 597 h 854"/>
              <a:gd name="T30" fmla="*/ 693 w 853"/>
              <a:gd name="T31" fmla="*/ 0 h 854"/>
              <a:gd name="T32" fmla="*/ 348 w 853"/>
              <a:gd name="T33" fmla="*/ 345 h 854"/>
              <a:gd name="T34" fmla="*/ 509 w 853"/>
              <a:gd name="T35" fmla="*/ 506 h 854"/>
              <a:gd name="T36" fmla="*/ 853 w 853"/>
              <a:gd name="T37" fmla="*/ 161 h 854"/>
              <a:gd name="T38" fmla="*/ 693 w 853"/>
              <a:gd name="T39"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3" h="854">
                <a:moveTo>
                  <a:pt x="600" y="532"/>
                </a:moveTo>
                <a:lnTo>
                  <a:pt x="600" y="771"/>
                </a:lnTo>
                <a:lnTo>
                  <a:pt x="83" y="771"/>
                </a:lnTo>
                <a:lnTo>
                  <a:pt x="83" y="254"/>
                </a:lnTo>
                <a:lnTo>
                  <a:pt x="321" y="254"/>
                </a:lnTo>
                <a:lnTo>
                  <a:pt x="405" y="171"/>
                </a:lnTo>
                <a:lnTo>
                  <a:pt x="0" y="171"/>
                </a:lnTo>
                <a:lnTo>
                  <a:pt x="0" y="854"/>
                </a:lnTo>
                <a:lnTo>
                  <a:pt x="683" y="854"/>
                </a:lnTo>
                <a:lnTo>
                  <a:pt x="683" y="449"/>
                </a:lnTo>
                <a:lnTo>
                  <a:pt x="600" y="532"/>
                </a:lnTo>
                <a:close/>
                <a:moveTo>
                  <a:pt x="253" y="597"/>
                </a:moveTo>
                <a:lnTo>
                  <a:pt x="460" y="550"/>
                </a:lnTo>
                <a:lnTo>
                  <a:pt x="304" y="393"/>
                </a:lnTo>
                <a:lnTo>
                  <a:pt x="253" y="597"/>
                </a:lnTo>
                <a:close/>
                <a:moveTo>
                  <a:pt x="693" y="0"/>
                </a:moveTo>
                <a:lnTo>
                  <a:pt x="348" y="345"/>
                </a:lnTo>
                <a:lnTo>
                  <a:pt x="509" y="506"/>
                </a:lnTo>
                <a:lnTo>
                  <a:pt x="853" y="161"/>
                </a:lnTo>
                <a:lnTo>
                  <a:pt x="693" y="0"/>
                </a:lnTo>
                <a:close/>
              </a:path>
            </a:pathLst>
          </a:custGeom>
          <a:solidFill>
            <a:srgbClr val="FF858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nvGrpSpPr>
          <p:cNvPr id="11" name="グループ化 525"/>
          <p:cNvGrpSpPr/>
          <p:nvPr/>
        </p:nvGrpSpPr>
        <p:grpSpPr>
          <a:xfrm>
            <a:off x="448742" y="3789040"/>
            <a:ext cx="625036" cy="619345"/>
            <a:chOff x="3784104" y="1923678"/>
            <a:chExt cx="381000" cy="381000"/>
          </a:xfrm>
          <a:solidFill>
            <a:srgbClr val="FF8585"/>
          </a:solidFill>
        </p:grpSpPr>
        <p:sp>
          <p:nvSpPr>
            <p:cNvPr id="12"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3"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14" name="テキスト ボックス 13"/>
          <p:cNvSpPr txBox="1"/>
          <p:nvPr/>
        </p:nvSpPr>
        <p:spPr bwMode="black">
          <a:xfrm>
            <a:off x="1187624" y="6021288"/>
            <a:ext cx="1652697" cy="2308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ja-JP" sz="15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CSV</a:t>
            </a:r>
            <a:r>
              <a:rPr kumimoji="0" lang="ja-JP" altLang="en-US" sz="1500" kern="0" dirty="0">
                <a:uFill>
                  <a:solidFill>
                    <a:srgbClr val="FFC000"/>
                  </a:solidFill>
                </a:uFill>
                <a:latin typeface="メイリオ" pitchFamily="50" charset="-128"/>
                <a:ea typeface="メイリオ" pitchFamily="50" charset="-128"/>
                <a:cs typeface="メイリオ" pitchFamily="50" charset="-128"/>
              </a:rPr>
              <a:t> </a:t>
            </a:r>
            <a:r>
              <a:rPr kumimoji="0" lang="en-US" altLang="ja-JP" sz="15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a:t>
            </a:r>
            <a:r>
              <a:rPr kumimoji="0" lang="ja-JP" altLang="en-US" sz="1500" kern="0" dirty="0">
                <a:uFill>
                  <a:solidFill>
                    <a:srgbClr val="FFC000"/>
                  </a:solidFill>
                </a:uFill>
                <a:latin typeface="メイリオ" pitchFamily="50" charset="-128"/>
                <a:ea typeface="メイリオ" pitchFamily="50" charset="-128"/>
                <a:cs typeface="メイリオ" pitchFamily="50" charset="-128"/>
              </a:rPr>
              <a:t> </a:t>
            </a:r>
            <a:r>
              <a:rPr kumimoji="0" lang="ja-JP" altLang="en-US" sz="15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画像データ</a:t>
            </a:r>
            <a:endParaRPr kumimoji="0" lang="en-US" altLang="ja-JP" sz="15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5" name="テキスト ボックス 14"/>
          <p:cNvSpPr txBox="1"/>
          <p:nvPr/>
        </p:nvSpPr>
        <p:spPr bwMode="black">
          <a:xfrm>
            <a:off x="1168822" y="3923764"/>
            <a:ext cx="923330" cy="3693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dirty="0">
                <a:uFill>
                  <a:solidFill>
                    <a:srgbClr val="FFC000"/>
                  </a:solidFill>
                </a:uFill>
                <a:latin typeface="メイリオ" pitchFamily="50" charset="-128"/>
                <a:ea typeface="メイリオ" pitchFamily="50" charset="-128"/>
                <a:cs typeface="メイリオ" pitchFamily="50" charset="-128"/>
              </a:rPr>
              <a:t>マイナンバー</a:t>
            </a:r>
            <a:endParaRPr kumimoji="0" lang="en-US" altLang="ja-JP" sz="1200" kern="0" dirty="0">
              <a:uFill>
                <a:solidFill>
                  <a:srgbClr val="FFC000"/>
                </a:solidFill>
              </a:uFill>
              <a:latin typeface="メイリオ" pitchFamily="50" charset="-128"/>
              <a:ea typeface="メイリオ" pitchFamily="50" charset="-128"/>
              <a:cs typeface="メイリオ" pitchFamily="50" charset="-128"/>
            </a:endParaRPr>
          </a:p>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dirty="0">
                <a:uFill>
                  <a:solidFill>
                    <a:srgbClr val="FFC000"/>
                  </a:solidFill>
                </a:uFill>
                <a:latin typeface="メイリオ" pitchFamily="50" charset="-128"/>
                <a:ea typeface="メイリオ" pitchFamily="50" charset="-128"/>
                <a:cs typeface="メイリオ" pitchFamily="50" charset="-128"/>
              </a:rPr>
              <a:t>収集システム</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6" name="右矢印 15"/>
          <p:cNvSpPr/>
          <p:nvPr/>
        </p:nvSpPr>
        <p:spPr bwMode="gray">
          <a:xfrm rot="2521870">
            <a:off x="1040765" y="4485374"/>
            <a:ext cx="421378" cy="361181"/>
          </a:xfrm>
          <a:prstGeom prst="rightArrow">
            <a:avLst/>
          </a:prstGeom>
          <a:solidFill>
            <a:srgbClr val="FF8585"/>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17" name="右矢印 16"/>
          <p:cNvSpPr/>
          <p:nvPr/>
        </p:nvSpPr>
        <p:spPr bwMode="gray">
          <a:xfrm rot="8164285">
            <a:off x="2481307" y="4484347"/>
            <a:ext cx="421378" cy="361181"/>
          </a:xfrm>
          <a:prstGeom prst="rightArrow">
            <a:avLst/>
          </a:prstGeom>
          <a:solidFill>
            <a:srgbClr val="FF8585"/>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18" name="テキスト ボックス 17"/>
          <p:cNvSpPr txBox="1"/>
          <p:nvPr/>
        </p:nvSpPr>
        <p:spPr bwMode="black">
          <a:xfrm>
            <a:off x="3380382" y="3983216"/>
            <a:ext cx="615554" cy="184666"/>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手動収集</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19" name="右矢印 18"/>
          <p:cNvSpPr/>
          <p:nvPr/>
        </p:nvSpPr>
        <p:spPr bwMode="gray">
          <a:xfrm>
            <a:off x="3275856" y="5301208"/>
            <a:ext cx="1296144" cy="432048"/>
          </a:xfrm>
          <a:prstGeom prst="rightArrow">
            <a:avLst/>
          </a:prstGeom>
          <a:solidFill>
            <a:srgbClr val="FF8585"/>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20" name="Freeform 364"/>
          <p:cNvSpPr>
            <a:spLocks noEditPoints="1"/>
          </p:cNvSpPr>
          <p:nvPr/>
        </p:nvSpPr>
        <p:spPr bwMode="auto">
          <a:xfrm>
            <a:off x="7136411" y="5013176"/>
            <a:ext cx="720080" cy="864096"/>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1" name="テキスト ボックス 20"/>
          <p:cNvSpPr txBox="1"/>
          <p:nvPr/>
        </p:nvSpPr>
        <p:spPr bwMode="black">
          <a:xfrm>
            <a:off x="7208418" y="5951483"/>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b="1" kern="0" dirty="0">
                <a:solidFill>
                  <a:srgbClr val="54C2F0"/>
                </a:solidFill>
                <a:uFill>
                  <a:solidFill>
                    <a:srgbClr val="FFC000"/>
                  </a:solidFill>
                </a:uFill>
                <a:latin typeface="メイリオ" pitchFamily="50" charset="-128"/>
                <a:ea typeface="メイリオ" pitchFamily="50" charset="-128"/>
                <a:cs typeface="メイリオ" pitchFamily="50" charset="-128"/>
              </a:rPr>
              <a:t>マイナンバー</a:t>
            </a:r>
            <a:endParaRPr kumimoji="0" lang="en-US" altLang="ja-JP" b="1" i="0" u="none" strike="noStrike" kern="0" cap="none" spc="0" normalizeH="0" baseline="0" noProof="0" dirty="0">
              <a:ln>
                <a:noFill/>
              </a:ln>
              <a:solidFill>
                <a:srgbClr val="54C2F0"/>
              </a:solidFill>
              <a:effectLst/>
              <a:uLnTx/>
              <a:uFill>
                <a:solidFill>
                  <a:srgbClr val="FFC000"/>
                </a:solidFill>
              </a:uFill>
              <a:latin typeface="メイリオ" pitchFamily="50" charset="-128"/>
              <a:ea typeface="メイリオ" pitchFamily="50" charset="-128"/>
              <a:cs typeface="メイリオ" pitchFamily="50" charset="-128"/>
            </a:endParaRPr>
          </a:p>
        </p:txBody>
      </p:sp>
      <p:sp>
        <p:nvSpPr>
          <p:cNvPr id="22" name="テキスト ボックス 21"/>
          <p:cNvSpPr txBox="1"/>
          <p:nvPr/>
        </p:nvSpPr>
        <p:spPr bwMode="black">
          <a:xfrm>
            <a:off x="7834425" y="5735459"/>
            <a:ext cx="626007" cy="213821"/>
          </a:xfrm>
          <a:prstGeom prst="rect">
            <a:avLst/>
          </a:prstGeom>
        </p:spPr>
        <p:txBody>
          <a:bodyPr wrap="none" lIns="0" tIns="0" rIns="0" bIns="0" rtlCol="0" anchor="t" anchorCtr="0">
            <a:no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A3EC"/>
                </a:solidFill>
                <a:effectLst/>
                <a:uLnTx/>
                <a:uFill>
                  <a:solidFill>
                    <a:srgbClr val="FFC000"/>
                  </a:solidFill>
                </a:uFill>
                <a:latin typeface="メイリオ" pitchFamily="50" charset="-128"/>
                <a:ea typeface="メイリオ" pitchFamily="50" charset="-128"/>
                <a:cs typeface="メイリオ" pitchFamily="50" charset="-128"/>
              </a:rPr>
              <a:t>暗号化</a:t>
            </a:r>
            <a:endParaRPr kumimoji="0" lang="en-US" altLang="ja-JP" sz="1200" b="1" i="0" u="none" strike="noStrike" kern="0" cap="none" spc="0" normalizeH="0" baseline="0" noProof="0" dirty="0">
              <a:ln>
                <a:noFill/>
              </a:ln>
              <a:solidFill>
                <a:srgbClr val="00A3EC"/>
              </a:solidFill>
              <a:effectLst/>
              <a:uLnTx/>
              <a:uFill>
                <a:solidFill>
                  <a:srgbClr val="FFC000"/>
                </a:solidFill>
              </a:uFill>
              <a:latin typeface="メイリオ" pitchFamily="50" charset="-128"/>
              <a:ea typeface="メイリオ" pitchFamily="50" charset="-128"/>
              <a:cs typeface="メイリオ" pitchFamily="50" charset="-128"/>
            </a:endParaRPr>
          </a:p>
        </p:txBody>
      </p:sp>
      <p:sp>
        <p:nvSpPr>
          <p:cNvPr id="23" name="Freeform 438"/>
          <p:cNvSpPr>
            <a:spLocks noEditPoints="1"/>
          </p:cNvSpPr>
          <p:nvPr/>
        </p:nvSpPr>
        <p:spPr bwMode="auto">
          <a:xfrm>
            <a:off x="7967570" y="5173885"/>
            <a:ext cx="349250" cy="487363"/>
          </a:xfrm>
          <a:custGeom>
            <a:avLst/>
            <a:gdLst>
              <a:gd name="T0" fmla="*/ 196 w 662"/>
              <a:gd name="T1" fmla="*/ 247 h 922"/>
              <a:gd name="T2" fmla="*/ 198 w 662"/>
              <a:gd name="T3" fmla="*/ 220 h 922"/>
              <a:gd name="T4" fmla="*/ 207 w 662"/>
              <a:gd name="T5" fmla="*/ 194 h 922"/>
              <a:gd name="T6" fmla="*/ 219 w 662"/>
              <a:gd name="T7" fmla="*/ 172 h 922"/>
              <a:gd name="T8" fmla="*/ 235 w 662"/>
              <a:gd name="T9" fmla="*/ 151 h 922"/>
              <a:gd name="T10" fmla="*/ 256 w 662"/>
              <a:gd name="T11" fmla="*/ 134 h 922"/>
              <a:gd name="T12" fmla="*/ 279 w 662"/>
              <a:gd name="T13" fmla="*/ 122 h 922"/>
              <a:gd name="T14" fmla="*/ 304 w 662"/>
              <a:gd name="T15" fmla="*/ 114 h 922"/>
              <a:gd name="T16" fmla="*/ 331 w 662"/>
              <a:gd name="T17" fmla="*/ 112 h 922"/>
              <a:gd name="T18" fmla="*/ 344 w 662"/>
              <a:gd name="T19" fmla="*/ 112 h 922"/>
              <a:gd name="T20" fmla="*/ 372 w 662"/>
              <a:gd name="T21" fmla="*/ 118 h 922"/>
              <a:gd name="T22" fmla="*/ 396 w 662"/>
              <a:gd name="T23" fmla="*/ 128 h 922"/>
              <a:gd name="T24" fmla="*/ 418 w 662"/>
              <a:gd name="T25" fmla="*/ 143 h 922"/>
              <a:gd name="T26" fmla="*/ 436 w 662"/>
              <a:gd name="T27" fmla="*/ 161 h 922"/>
              <a:gd name="T28" fmla="*/ 450 w 662"/>
              <a:gd name="T29" fmla="*/ 182 h 922"/>
              <a:gd name="T30" fmla="*/ 461 w 662"/>
              <a:gd name="T31" fmla="*/ 206 h 922"/>
              <a:gd name="T32" fmla="*/ 467 w 662"/>
              <a:gd name="T33" fmla="*/ 233 h 922"/>
              <a:gd name="T34" fmla="*/ 467 w 662"/>
              <a:gd name="T35" fmla="*/ 388 h 922"/>
              <a:gd name="T36" fmla="*/ 578 w 662"/>
              <a:gd name="T37" fmla="*/ 247 h 922"/>
              <a:gd name="T38" fmla="*/ 577 w 662"/>
              <a:gd name="T39" fmla="*/ 222 h 922"/>
              <a:gd name="T40" fmla="*/ 568 w 662"/>
              <a:gd name="T41" fmla="*/ 174 h 922"/>
              <a:gd name="T42" fmla="*/ 548 w 662"/>
              <a:gd name="T43" fmla="*/ 130 h 922"/>
              <a:gd name="T44" fmla="*/ 522 w 662"/>
              <a:gd name="T45" fmla="*/ 90 h 922"/>
              <a:gd name="T46" fmla="*/ 488 w 662"/>
              <a:gd name="T47" fmla="*/ 56 h 922"/>
              <a:gd name="T48" fmla="*/ 449 w 662"/>
              <a:gd name="T49" fmla="*/ 29 h 922"/>
              <a:gd name="T50" fmla="*/ 404 w 662"/>
              <a:gd name="T51" fmla="*/ 11 h 922"/>
              <a:gd name="T52" fmla="*/ 356 w 662"/>
              <a:gd name="T53" fmla="*/ 1 h 922"/>
              <a:gd name="T54" fmla="*/ 331 w 662"/>
              <a:gd name="T55" fmla="*/ 0 h 922"/>
              <a:gd name="T56" fmla="*/ 281 w 662"/>
              <a:gd name="T57" fmla="*/ 5 h 922"/>
              <a:gd name="T58" fmla="*/ 235 w 662"/>
              <a:gd name="T59" fmla="*/ 19 h 922"/>
              <a:gd name="T60" fmla="*/ 193 w 662"/>
              <a:gd name="T61" fmla="*/ 42 h 922"/>
              <a:gd name="T62" fmla="*/ 156 w 662"/>
              <a:gd name="T63" fmla="*/ 72 h 922"/>
              <a:gd name="T64" fmla="*/ 126 w 662"/>
              <a:gd name="T65" fmla="*/ 109 h 922"/>
              <a:gd name="T66" fmla="*/ 103 w 662"/>
              <a:gd name="T67" fmla="*/ 151 h 922"/>
              <a:gd name="T68" fmla="*/ 89 w 662"/>
              <a:gd name="T69" fmla="*/ 197 h 922"/>
              <a:gd name="T70" fmla="*/ 84 w 662"/>
              <a:gd name="T71" fmla="*/ 247 h 922"/>
              <a:gd name="T72" fmla="*/ 196 w 662"/>
              <a:gd name="T73" fmla="*/ 388 h 922"/>
              <a:gd name="T74" fmla="*/ 0 w 662"/>
              <a:gd name="T75" fmla="*/ 455 h 922"/>
              <a:gd name="T76" fmla="*/ 662 w 662"/>
              <a:gd name="T77" fmla="*/ 922 h 922"/>
              <a:gd name="T78" fmla="*/ 0 w 662"/>
              <a:gd name="T79" fmla="*/ 455 h 922"/>
              <a:gd name="T80" fmla="*/ 372 w 662"/>
              <a:gd name="T81" fmla="*/ 695 h 922"/>
              <a:gd name="T82" fmla="*/ 361 w 662"/>
              <a:gd name="T83" fmla="*/ 712 h 922"/>
              <a:gd name="T84" fmla="*/ 356 w 662"/>
              <a:gd name="T85" fmla="*/ 731 h 922"/>
              <a:gd name="T86" fmla="*/ 305 w 662"/>
              <a:gd name="T87" fmla="*/ 782 h 922"/>
              <a:gd name="T88" fmla="*/ 305 w 662"/>
              <a:gd name="T89" fmla="*/ 731 h 922"/>
              <a:gd name="T90" fmla="*/ 301 w 662"/>
              <a:gd name="T91" fmla="*/ 712 h 922"/>
              <a:gd name="T92" fmla="*/ 291 w 662"/>
              <a:gd name="T93" fmla="*/ 695 h 922"/>
              <a:gd name="T94" fmla="*/ 282 w 662"/>
              <a:gd name="T95" fmla="*/ 686 h 922"/>
              <a:gd name="T96" fmla="*/ 273 w 662"/>
              <a:gd name="T97" fmla="*/ 664 h 922"/>
              <a:gd name="T98" fmla="*/ 271 w 662"/>
              <a:gd name="T99" fmla="*/ 650 h 922"/>
              <a:gd name="T100" fmla="*/ 276 w 662"/>
              <a:gd name="T101" fmla="*/ 628 h 922"/>
              <a:gd name="T102" fmla="*/ 288 w 662"/>
              <a:gd name="T103" fmla="*/ 608 h 922"/>
              <a:gd name="T104" fmla="*/ 307 w 662"/>
              <a:gd name="T105" fmla="*/ 595 h 922"/>
              <a:gd name="T106" fmla="*/ 331 w 662"/>
              <a:gd name="T107" fmla="*/ 590 h 922"/>
              <a:gd name="T108" fmla="*/ 343 w 662"/>
              <a:gd name="T109" fmla="*/ 592 h 922"/>
              <a:gd name="T110" fmla="*/ 365 w 662"/>
              <a:gd name="T111" fmla="*/ 601 h 922"/>
              <a:gd name="T112" fmla="*/ 382 w 662"/>
              <a:gd name="T113" fmla="*/ 617 h 922"/>
              <a:gd name="T114" fmla="*/ 390 w 662"/>
              <a:gd name="T115" fmla="*/ 638 h 922"/>
              <a:gd name="T116" fmla="*/ 391 w 662"/>
              <a:gd name="T117" fmla="*/ 650 h 922"/>
              <a:gd name="T118" fmla="*/ 386 w 662"/>
              <a:gd name="T119" fmla="*/ 676 h 922"/>
              <a:gd name="T120" fmla="*/ 372 w 662"/>
              <a:gd name="T121" fmla="*/ 69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2" h="922">
                <a:moveTo>
                  <a:pt x="196" y="247"/>
                </a:moveTo>
                <a:lnTo>
                  <a:pt x="196" y="247"/>
                </a:lnTo>
                <a:lnTo>
                  <a:pt x="196" y="233"/>
                </a:lnTo>
                <a:lnTo>
                  <a:pt x="198" y="220"/>
                </a:lnTo>
                <a:lnTo>
                  <a:pt x="202" y="206"/>
                </a:lnTo>
                <a:lnTo>
                  <a:pt x="207" y="194"/>
                </a:lnTo>
                <a:lnTo>
                  <a:pt x="211" y="182"/>
                </a:lnTo>
                <a:lnTo>
                  <a:pt x="219" y="172"/>
                </a:lnTo>
                <a:lnTo>
                  <a:pt x="227" y="161"/>
                </a:lnTo>
                <a:lnTo>
                  <a:pt x="235" y="151"/>
                </a:lnTo>
                <a:lnTo>
                  <a:pt x="245" y="143"/>
                </a:lnTo>
                <a:lnTo>
                  <a:pt x="256" y="134"/>
                </a:lnTo>
                <a:lnTo>
                  <a:pt x="267" y="128"/>
                </a:lnTo>
                <a:lnTo>
                  <a:pt x="279" y="122"/>
                </a:lnTo>
                <a:lnTo>
                  <a:pt x="291" y="118"/>
                </a:lnTo>
                <a:lnTo>
                  <a:pt x="304" y="114"/>
                </a:lnTo>
                <a:lnTo>
                  <a:pt x="317" y="112"/>
                </a:lnTo>
                <a:lnTo>
                  <a:pt x="331" y="112"/>
                </a:lnTo>
                <a:lnTo>
                  <a:pt x="331" y="112"/>
                </a:lnTo>
                <a:lnTo>
                  <a:pt x="344" y="112"/>
                </a:lnTo>
                <a:lnTo>
                  <a:pt x="359" y="114"/>
                </a:lnTo>
                <a:lnTo>
                  <a:pt x="372" y="118"/>
                </a:lnTo>
                <a:lnTo>
                  <a:pt x="384" y="122"/>
                </a:lnTo>
                <a:lnTo>
                  <a:pt x="396" y="128"/>
                </a:lnTo>
                <a:lnTo>
                  <a:pt x="407" y="134"/>
                </a:lnTo>
                <a:lnTo>
                  <a:pt x="418" y="143"/>
                </a:lnTo>
                <a:lnTo>
                  <a:pt x="427" y="151"/>
                </a:lnTo>
                <a:lnTo>
                  <a:pt x="436" y="161"/>
                </a:lnTo>
                <a:lnTo>
                  <a:pt x="444" y="172"/>
                </a:lnTo>
                <a:lnTo>
                  <a:pt x="450" y="182"/>
                </a:lnTo>
                <a:lnTo>
                  <a:pt x="456" y="194"/>
                </a:lnTo>
                <a:lnTo>
                  <a:pt x="461" y="206"/>
                </a:lnTo>
                <a:lnTo>
                  <a:pt x="464" y="220"/>
                </a:lnTo>
                <a:lnTo>
                  <a:pt x="467" y="233"/>
                </a:lnTo>
                <a:lnTo>
                  <a:pt x="467" y="247"/>
                </a:lnTo>
                <a:lnTo>
                  <a:pt x="467" y="388"/>
                </a:lnTo>
                <a:lnTo>
                  <a:pt x="578" y="388"/>
                </a:lnTo>
                <a:lnTo>
                  <a:pt x="578" y="247"/>
                </a:lnTo>
                <a:lnTo>
                  <a:pt x="578" y="247"/>
                </a:lnTo>
                <a:lnTo>
                  <a:pt x="577" y="222"/>
                </a:lnTo>
                <a:lnTo>
                  <a:pt x="574" y="197"/>
                </a:lnTo>
                <a:lnTo>
                  <a:pt x="568" y="174"/>
                </a:lnTo>
                <a:lnTo>
                  <a:pt x="559" y="151"/>
                </a:lnTo>
                <a:lnTo>
                  <a:pt x="548" y="130"/>
                </a:lnTo>
                <a:lnTo>
                  <a:pt x="536" y="109"/>
                </a:lnTo>
                <a:lnTo>
                  <a:pt x="522" y="90"/>
                </a:lnTo>
                <a:lnTo>
                  <a:pt x="506" y="72"/>
                </a:lnTo>
                <a:lnTo>
                  <a:pt x="488" y="56"/>
                </a:lnTo>
                <a:lnTo>
                  <a:pt x="469" y="42"/>
                </a:lnTo>
                <a:lnTo>
                  <a:pt x="449" y="29"/>
                </a:lnTo>
                <a:lnTo>
                  <a:pt x="427" y="19"/>
                </a:lnTo>
                <a:lnTo>
                  <a:pt x="404" y="11"/>
                </a:lnTo>
                <a:lnTo>
                  <a:pt x="380" y="5"/>
                </a:lnTo>
                <a:lnTo>
                  <a:pt x="356" y="1"/>
                </a:lnTo>
                <a:lnTo>
                  <a:pt x="331" y="0"/>
                </a:lnTo>
                <a:lnTo>
                  <a:pt x="331" y="0"/>
                </a:lnTo>
                <a:lnTo>
                  <a:pt x="306" y="1"/>
                </a:lnTo>
                <a:lnTo>
                  <a:pt x="281" y="5"/>
                </a:lnTo>
                <a:lnTo>
                  <a:pt x="258" y="11"/>
                </a:lnTo>
                <a:lnTo>
                  <a:pt x="235" y="19"/>
                </a:lnTo>
                <a:lnTo>
                  <a:pt x="214" y="29"/>
                </a:lnTo>
                <a:lnTo>
                  <a:pt x="193" y="42"/>
                </a:lnTo>
                <a:lnTo>
                  <a:pt x="174" y="56"/>
                </a:lnTo>
                <a:lnTo>
                  <a:pt x="156" y="72"/>
                </a:lnTo>
                <a:lnTo>
                  <a:pt x="141" y="90"/>
                </a:lnTo>
                <a:lnTo>
                  <a:pt x="126" y="109"/>
                </a:lnTo>
                <a:lnTo>
                  <a:pt x="113" y="130"/>
                </a:lnTo>
                <a:lnTo>
                  <a:pt x="103" y="151"/>
                </a:lnTo>
                <a:lnTo>
                  <a:pt x="95" y="174"/>
                </a:lnTo>
                <a:lnTo>
                  <a:pt x="89" y="197"/>
                </a:lnTo>
                <a:lnTo>
                  <a:pt x="85" y="222"/>
                </a:lnTo>
                <a:lnTo>
                  <a:pt x="84" y="247"/>
                </a:lnTo>
                <a:lnTo>
                  <a:pt x="84" y="388"/>
                </a:lnTo>
                <a:lnTo>
                  <a:pt x="196" y="388"/>
                </a:lnTo>
                <a:lnTo>
                  <a:pt x="196" y="247"/>
                </a:lnTo>
                <a:close/>
                <a:moveTo>
                  <a:pt x="0" y="455"/>
                </a:moveTo>
                <a:lnTo>
                  <a:pt x="0" y="922"/>
                </a:lnTo>
                <a:lnTo>
                  <a:pt x="662" y="922"/>
                </a:lnTo>
                <a:lnTo>
                  <a:pt x="662" y="455"/>
                </a:lnTo>
                <a:lnTo>
                  <a:pt x="0" y="455"/>
                </a:lnTo>
                <a:close/>
                <a:moveTo>
                  <a:pt x="372" y="695"/>
                </a:moveTo>
                <a:lnTo>
                  <a:pt x="372" y="695"/>
                </a:lnTo>
                <a:lnTo>
                  <a:pt x="366" y="703"/>
                </a:lnTo>
                <a:lnTo>
                  <a:pt x="361" y="712"/>
                </a:lnTo>
                <a:lnTo>
                  <a:pt x="358" y="721"/>
                </a:lnTo>
                <a:lnTo>
                  <a:pt x="356" y="731"/>
                </a:lnTo>
                <a:lnTo>
                  <a:pt x="356" y="782"/>
                </a:lnTo>
                <a:lnTo>
                  <a:pt x="305" y="782"/>
                </a:lnTo>
                <a:lnTo>
                  <a:pt x="305" y="731"/>
                </a:lnTo>
                <a:lnTo>
                  <a:pt x="305" y="731"/>
                </a:lnTo>
                <a:lnTo>
                  <a:pt x="305" y="721"/>
                </a:lnTo>
                <a:lnTo>
                  <a:pt x="301" y="712"/>
                </a:lnTo>
                <a:lnTo>
                  <a:pt x="297" y="703"/>
                </a:lnTo>
                <a:lnTo>
                  <a:pt x="291" y="695"/>
                </a:lnTo>
                <a:lnTo>
                  <a:pt x="291" y="695"/>
                </a:lnTo>
                <a:lnTo>
                  <a:pt x="282" y="686"/>
                </a:lnTo>
                <a:lnTo>
                  <a:pt x="276" y="676"/>
                </a:lnTo>
                <a:lnTo>
                  <a:pt x="273" y="664"/>
                </a:lnTo>
                <a:lnTo>
                  <a:pt x="271" y="650"/>
                </a:lnTo>
                <a:lnTo>
                  <a:pt x="271" y="650"/>
                </a:lnTo>
                <a:lnTo>
                  <a:pt x="273" y="638"/>
                </a:lnTo>
                <a:lnTo>
                  <a:pt x="276" y="628"/>
                </a:lnTo>
                <a:lnTo>
                  <a:pt x="281" y="617"/>
                </a:lnTo>
                <a:lnTo>
                  <a:pt x="288" y="608"/>
                </a:lnTo>
                <a:lnTo>
                  <a:pt x="298" y="601"/>
                </a:lnTo>
                <a:lnTo>
                  <a:pt x="307" y="595"/>
                </a:lnTo>
                <a:lnTo>
                  <a:pt x="319" y="592"/>
                </a:lnTo>
                <a:lnTo>
                  <a:pt x="331" y="590"/>
                </a:lnTo>
                <a:lnTo>
                  <a:pt x="331" y="590"/>
                </a:lnTo>
                <a:lnTo>
                  <a:pt x="343" y="592"/>
                </a:lnTo>
                <a:lnTo>
                  <a:pt x="355" y="595"/>
                </a:lnTo>
                <a:lnTo>
                  <a:pt x="365" y="601"/>
                </a:lnTo>
                <a:lnTo>
                  <a:pt x="374" y="608"/>
                </a:lnTo>
                <a:lnTo>
                  <a:pt x="382" y="617"/>
                </a:lnTo>
                <a:lnTo>
                  <a:pt x="386" y="628"/>
                </a:lnTo>
                <a:lnTo>
                  <a:pt x="390" y="638"/>
                </a:lnTo>
                <a:lnTo>
                  <a:pt x="391" y="650"/>
                </a:lnTo>
                <a:lnTo>
                  <a:pt x="391" y="650"/>
                </a:lnTo>
                <a:lnTo>
                  <a:pt x="390" y="664"/>
                </a:lnTo>
                <a:lnTo>
                  <a:pt x="386" y="676"/>
                </a:lnTo>
                <a:lnTo>
                  <a:pt x="380" y="686"/>
                </a:lnTo>
                <a:lnTo>
                  <a:pt x="372" y="695"/>
                </a:lnTo>
                <a:lnTo>
                  <a:pt x="372" y="695"/>
                </a:lnTo>
                <a:close/>
              </a:path>
            </a:pathLst>
          </a:custGeom>
          <a:solidFill>
            <a:srgbClr val="54C2F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4" name="角丸四角形 23"/>
          <p:cNvSpPr/>
          <p:nvPr/>
        </p:nvSpPr>
        <p:spPr>
          <a:xfrm>
            <a:off x="4283968" y="3068960"/>
            <a:ext cx="4608512" cy="338060"/>
          </a:xfrm>
          <a:prstGeom prst="roundRect">
            <a:avLst>
              <a:gd name="adj" fmla="val 0"/>
            </a:avLst>
          </a:prstGeom>
          <a:solidFill>
            <a:srgbClr val="54C2F0"/>
          </a:solidFill>
          <a:ln w="25400" cap="flat" cmpd="sng" algn="ctr">
            <a:noFill/>
            <a:prstDash val="solid"/>
          </a:ln>
          <a:effectLst/>
        </p:spPr>
        <p:txBody>
          <a:bodyPr lIns="91436" tIns="45718" rIns="91436" bIns="45718" rtlCol="0" anchor="ct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en-US" altLang="ja-JP" b="1" kern="0" dirty="0">
                <a:solidFill>
                  <a:srgbClr val="FFFFFF"/>
                </a:solidFill>
                <a:latin typeface="メイリオ"/>
                <a:ea typeface="メイリオ"/>
              </a:rPr>
              <a:t>SuperStream</a:t>
            </a:r>
            <a:endParaRPr kumimoji="0" lang="ja-JP" altLang="en-US" b="1" i="0" u="none" strike="noStrike" kern="0" cap="none" spc="0" normalizeH="0" baseline="0" noProof="0" dirty="0">
              <a:ln>
                <a:noFill/>
              </a:ln>
              <a:solidFill>
                <a:srgbClr val="FFFFFF"/>
              </a:solidFill>
              <a:effectLst/>
              <a:uLnTx/>
              <a:uFillTx/>
              <a:latin typeface="メイリオ"/>
              <a:ea typeface="メイリオ"/>
            </a:endParaRPr>
          </a:p>
        </p:txBody>
      </p:sp>
      <p:grpSp>
        <p:nvGrpSpPr>
          <p:cNvPr id="25" name="グループ化 525"/>
          <p:cNvGrpSpPr/>
          <p:nvPr/>
        </p:nvGrpSpPr>
        <p:grpSpPr>
          <a:xfrm>
            <a:off x="4955076" y="5229200"/>
            <a:ext cx="625036" cy="619345"/>
            <a:chOff x="3784104" y="1923678"/>
            <a:chExt cx="381000" cy="381000"/>
          </a:xfrm>
          <a:solidFill>
            <a:srgbClr val="54C2F0"/>
          </a:solidFill>
        </p:grpSpPr>
        <p:sp>
          <p:nvSpPr>
            <p:cNvPr id="26"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27"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pic>
        <p:nvPicPr>
          <p:cNvPr id="28" name="Picture 2"/>
          <p:cNvPicPr>
            <a:picLocks noChangeAspect="1" noChangeArrowheads="1"/>
          </p:cNvPicPr>
          <p:nvPr/>
        </p:nvPicPr>
        <p:blipFill>
          <a:blip r:embed="rId2" cstate="email"/>
          <a:srcRect/>
          <a:stretch>
            <a:fillRect/>
          </a:stretch>
        </p:blipFill>
        <p:spPr bwMode="auto">
          <a:xfrm>
            <a:off x="2267744" y="5157192"/>
            <a:ext cx="805218" cy="500724"/>
          </a:xfrm>
          <a:prstGeom prst="rect">
            <a:avLst/>
          </a:prstGeom>
          <a:noFill/>
          <a:ln w="9525">
            <a:noFill/>
            <a:miter lim="800000"/>
            <a:headEnd/>
            <a:tailEnd/>
          </a:ln>
        </p:spPr>
      </p:pic>
      <p:pic>
        <p:nvPicPr>
          <p:cNvPr id="29" name="Picture 1"/>
          <p:cNvPicPr>
            <a:picLocks noChangeAspect="1" noChangeArrowheads="1"/>
          </p:cNvPicPr>
          <p:nvPr/>
        </p:nvPicPr>
        <p:blipFill>
          <a:blip r:embed="rId3" cstate="email"/>
          <a:srcRect/>
          <a:stretch>
            <a:fillRect/>
          </a:stretch>
        </p:blipFill>
        <p:spPr bwMode="auto">
          <a:xfrm>
            <a:off x="1885688" y="5373216"/>
            <a:ext cx="814104" cy="508102"/>
          </a:xfrm>
          <a:prstGeom prst="rect">
            <a:avLst/>
          </a:prstGeom>
          <a:noFill/>
          <a:ln w="9525">
            <a:noFill/>
            <a:miter lim="800000"/>
            <a:headEnd/>
            <a:tailEnd/>
          </a:ln>
        </p:spPr>
      </p:pic>
      <p:sp>
        <p:nvSpPr>
          <p:cNvPr id="30" name="右矢印 29"/>
          <p:cNvSpPr/>
          <p:nvPr/>
        </p:nvSpPr>
        <p:spPr bwMode="gray">
          <a:xfrm>
            <a:off x="6012160" y="5301208"/>
            <a:ext cx="792088" cy="361181"/>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31" name="テキスト ボックス 30"/>
          <p:cNvSpPr txBox="1"/>
          <p:nvPr/>
        </p:nvSpPr>
        <p:spPr bwMode="black">
          <a:xfrm>
            <a:off x="4810671" y="5949280"/>
            <a:ext cx="923330" cy="184666"/>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rPr>
              <a:t>取込指示画面</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32" name="Text Box 5"/>
          <p:cNvSpPr txBox="1">
            <a:spLocks noChangeArrowheads="1"/>
          </p:cNvSpPr>
          <p:nvPr/>
        </p:nvSpPr>
        <p:spPr bwMode="auto">
          <a:xfrm>
            <a:off x="4572000" y="4274512"/>
            <a:ext cx="1512168" cy="738664"/>
          </a:xfrm>
          <a:prstGeom prst="rect">
            <a:avLst/>
          </a:prstGeom>
          <a:noFill/>
          <a:ln w="9525">
            <a:noFill/>
            <a:miter lim="800000"/>
            <a:headEnd/>
            <a:tailEnd/>
          </a:ln>
        </p:spPr>
        <p:txBody>
          <a:bodyPr wrap="square">
            <a:spAutoFit/>
          </a:bodyPr>
          <a:lstStyle/>
          <a:p>
            <a:pPr fontAlgn="auto">
              <a:spcBef>
                <a:spcPts val="0"/>
              </a:spcBef>
              <a:spcAft>
                <a:spcPts val="0"/>
              </a:spcAft>
              <a:defRPr/>
            </a:pPr>
            <a:r>
              <a:rPr kumimoji="0" lang="ja-JP" altLang="en-US" sz="1400" kern="0" dirty="0">
                <a:solidFill>
                  <a:sysClr val="windowText" lastClr="000000">
                    <a:lumMod val="65000"/>
                    <a:lumOff val="35000"/>
                  </a:sysClr>
                </a:solidFill>
                <a:latin typeface="メイリオ" pitchFamily="50" charset="-128"/>
                <a:ea typeface="メイリオ" pitchFamily="50" charset="-128"/>
                <a:cs typeface="メイリオ" pitchFamily="50" charset="-128"/>
              </a:rPr>
              <a:t>取込指示</a:t>
            </a:r>
            <a:endParaRPr kumimoji="0" lang="en-US" altLang="ja-JP" sz="1400" kern="0" dirty="0">
              <a:solidFill>
                <a:sysClr val="windowText" lastClr="000000">
                  <a:lumMod val="65000"/>
                  <a:lumOff val="35000"/>
                </a:sysClr>
              </a:solidFill>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ja-JP" altLang="en-US" sz="1400" kern="0" dirty="0">
                <a:solidFill>
                  <a:sysClr val="windowText" lastClr="000000">
                    <a:lumMod val="65000"/>
                    <a:lumOff val="35000"/>
                  </a:sysClr>
                </a:solidFill>
                <a:latin typeface="メイリオ" pitchFamily="50" charset="-128"/>
                <a:ea typeface="メイリオ" pitchFamily="50" charset="-128"/>
                <a:cs typeface="メイリオ" pitchFamily="50" charset="-128"/>
              </a:rPr>
              <a:t>元ファイル情報</a:t>
            </a:r>
            <a:endParaRPr kumimoji="0" lang="en-US" altLang="ja-JP" sz="1400" kern="0" dirty="0">
              <a:solidFill>
                <a:sysClr val="windowText" lastClr="000000">
                  <a:lumMod val="65000"/>
                  <a:lumOff val="35000"/>
                </a:sysClr>
              </a:solidFill>
              <a:latin typeface="メイリオ" pitchFamily="50" charset="-128"/>
              <a:ea typeface="メイリオ" pitchFamily="50" charset="-128"/>
              <a:cs typeface="メイリオ" pitchFamily="50" charset="-128"/>
            </a:endParaRPr>
          </a:p>
          <a:p>
            <a:pPr fontAlgn="auto">
              <a:spcBef>
                <a:spcPts val="0"/>
              </a:spcBef>
              <a:spcAft>
                <a:spcPts val="0"/>
              </a:spcAft>
              <a:defRPr/>
            </a:pPr>
            <a:r>
              <a:rPr kumimoji="0" lang="ja-JP" altLang="en-US" sz="1400" kern="0" dirty="0">
                <a:solidFill>
                  <a:sysClr val="windowText" lastClr="000000">
                    <a:lumMod val="65000"/>
                    <a:lumOff val="35000"/>
                  </a:sysClr>
                </a:solidFill>
                <a:latin typeface="メイリオ" pitchFamily="50" charset="-128"/>
                <a:ea typeface="メイリオ" pitchFamily="50" charset="-128"/>
                <a:cs typeface="メイリオ" pitchFamily="50" charset="-128"/>
              </a:rPr>
              <a:t>を自動削除</a:t>
            </a:r>
            <a:endParaRPr kumimoji="0" lang="en-US" altLang="ja-JP" sz="1400" kern="0" dirty="0">
              <a:solidFill>
                <a:sysClr val="windowText" lastClr="000000">
                  <a:lumMod val="65000"/>
                  <a:lumOff val="35000"/>
                </a:sysClr>
              </a:solidFill>
              <a:latin typeface="メイリオ" pitchFamily="50" charset="-128"/>
              <a:ea typeface="メイリオ" pitchFamily="50" charset="-128"/>
              <a:cs typeface="メイリオ" pitchFamily="50" charset="-128"/>
            </a:endParaRPr>
          </a:p>
        </p:txBody>
      </p:sp>
      <p:cxnSp>
        <p:nvCxnSpPr>
          <p:cNvPr id="33" name="直線コネクタ 32"/>
          <p:cNvCxnSpPr/>
          <p:nvPr/>
        </p:nvCxnSpPr>
        <p:spPr>
          <a:xfrm>
            <a:off x="6300192" y="3645024"/>
            <a:ext cx="0" cy="2664296"/>
          </a:xfrm>
          <a:prstGeom prst="line">
            <a:avLst/>
          </a:prstGeom>
          <a:noFill/>
          <a:ln w="38100" cap="flat" cmpd="sng" algn="ctr">
            <a:solidFill>
              <a:srgbClr val="54C2F0"/>
            </a:solidFill>
            <a:prstDash val="dash"/>
          </a:ln>
          <a:effectLst/>
        </p:spPr>
      </p:cxnSp>
      <p:sp>
        <p:nvSpPr>
          <p:cNvPr id="34" name="テキスト ボックス 33"/>
          <p:cNvSpPr txBox="1"/>
          <p:nvPr/>
        </p:nvSpPr>
        <p:spPr bwMode="black">
          <a:xfrm>
            <a:off x="4572000" y="3573016"/>
            <a:ext cx="1154162" cy="230832"/>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500" b="1" i="0" u="none" strike="noStrike" kern="0" cap="none" spc="0" normalizeH="0" baseline="0" noProof="0" dirty="0">
                <a:ln>
                  <a:noFill/>
                </a:ln>
                <a:solidFill>
                  <a:srgbClr val="54C2F0"/>
                </a:solidFill>
                <a:effectLst/>
                <a:uLnTx/>
                <a:uFill>
                  <a:solidFill>
                    <a:srgbClr val="FFC000"/>
                  </a:solidFill>
                </a:uFill>
                <a:latin typeface="メイリオ" pitchFamily="50" charset="-128"/>
                <a:ea typeface="メイリオ" pitchFamily="50" charset="-128"/>
                <a:cs typeface="メイリオ" pitchFamily="50" charset="-128"/>
              </a:rPr>
              <a:t>一括取込機能</a:t>
            </a:r>
            <a:endParaRPr kumimoji="0" lang="en-US" altLang="ja-JP" sz="1500" b="1" i="0" u="none" strike="noStrike" kern="0" cap="none" spc="0" normalizeH="0" baseline="0" noProof="0" dirty="0">
              <a:ln>
                <a:noFill/>
              </a:ln>
              <a:solidFill>
                <a:srgbClr val="54C2F0"/>
              </a:solidFill>
              <a:effectLst/>
              <a:uLnTx/>
              <a:uFill>
                <a:solidFill>
                  <a:srgbClr val="FFC000"/>
                </a:solidFill>
              </a:uFill>
              <a:latin typeface="メイリオ" pitchFamily="50" charset="-128"/>
              <a:ea typeface="メイリオ" pitchFamily="50" charset="-128"/>
              <a:cs typeface="メイリオ" pitchFamily="50" charset="-128"/>
            </a:endParaRPr>
          </a:p>
        </p:txBody>
      </p:sp>
      <p:grpSp>
        <p:nvGrpSpPr>
          <p:cNvPr id="35" name="グループ化 525"/>
          <p:cNvGrpSpPr/>
          <p:nvPr/>
        </p:nvGrpSpPr>
        <p:grpSpPr>
          <a:xfrm>
            <a:off x="7164288" y="3501008"/>
            <a:ext cx="625036" cy="619345"/>
            <a:chOff x="3784104" y="1923678"/>
            <a:chExt cx="381000" cy="381000"/>
          </a:xfrm>
          <a:solidFill>
            <a:srgbClr val="54C2F0"/>
          </a:solidFill>
        </p:grpSpPr>
        <p:sp>
          <p:nvSpPr>
            <p:cNvPr id="36"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37"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grpSp>
      <p:sp>
        <p:nvSpPr>
          <p:cNvPr id="38" name="右矢印 37"/>
          <p:cNvSpPr/>
          <p:nvPr/>
        </p:nvSpPr>
        <p:spPr bwMode="gray">
          <a:xfrm rot="5400000">
            <a:off x="7278205" y="4467211"/>
            <a:ext cx="421378" cy="361181"/>
          </a:xfrm>
          <a:prstGeom prst="rightArrow">
            <a:avLst/>
          </a:prstGeom>
          <a:solidFill>
            <a:srgbClr val="54C2F0"/>
          </a:solidFill>
          <a:ln w="9525" cap="flat" cmpd="sng" algn="ctr">
            <a:noFill/>
            <a:prstDash val="solid"/>
            <a:headEnd/>
            <a:tailEnd/>
          </a:ln>
          <a:effectLst/>
        </p:spPr>
        <p:txBody>
          <a:bodyPr wrap="none"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600" b="0" i="0" u="none" strike="noStrike" kern="0" cap="none" spc="0" normalizeH="0" baseline="0" noProof="0" dirty="0">
              <a:ln>
                <a:noFill/>
              </a:ln>
              <a:solidFill>
                <a:sysClr val="windowText" lastClr="000000">
                  <a:lumMod val="75000"/>
                  <a:lumOff val="25000"/>
                </a:sysClr>
              </a:solidFill>
              <a:effectLst/>
              <a:uLnTx/>
              <a:uFillTx/>
              <a:latin typeface="HGP創英角ｺﾞｼｯｸUB" pitchFamily="50" charset="-128"/>
              <a:ea typeface="HGP創英角ｺﾞｼｯｸUB" pitchFamily="50" charset="-128"/>
              <a:cs typeface="+mn-cs"/>
            </a:endParaRPr>
          </a:p>
        </p:txBody>
      </p:sp>
      <p:sp>
        <p:nvSpPr>
          <p:cNvPr id="39" name="テキスト ボックス 38"/>
          <p:cNvSpPr txBox="1"/>
          <p:nvPr/>
        </p:nvSpPr>
        <p:spPr bwMode="black">
          <a:xfrm>
            <a:off x="6998580" y="4192361"/>
            <a:ext cx="992259" cy="184666"/>
          </a:xfrm>
          <a:prstGeom prst="rect">
            <a:avLst/>
          </a:prstGeom>
        </p:spPr>
        <p:txBody>
          <a:bodyPr wrap="none" lIns="0" tIns="0" rIns="0" bIns="0" rtlCol="0" anchor="t" anchorCtr="0">
            <a:spAutoFit/>
          </a:bodyPr>
          <a:lstStyle/>
          <a:p>
            <a:pPr marL="0" marR="0" lvl="0" indent="0" algn="ctr" defTabSz="685766" eaLnBrk="1" fontAlgn="auto" latinLnBrk="0" hangingPunct="1">
              <a:lnSpc>
                <a:spcPct val="100000"/>
              </a:lnSpc>
              <a:spcBef>
                <a:spcPts val="0"/>
              </a:spcBef>
              <a:spcAft>
                <a:spcPts val="0"/>
              </a:spcAft>
              <a:buClrTx/>
              <a:buSzTx/>
              <a:buFontTx/>
              <a:buNone/>
              <a:tabLst/>
              <a:defRPr/>
            </a:pPr>
            <a:r>
              <a:rPr kumimoji="0" lang="ja-JP" altLang="en-US" sz="1200" kern="0" dirty="0">
                <a:uFill>
                  <a:solidFill>
                    <a:srgbClr val="FFC000"/>
                  </a:solidFill>
                </a:uFill>
                <a:latin typeface="メイリオ" pitchFamily="50" charset="-128"/>
                <a:ea typeface="メイリオ" pitchFamily="50" charset="-128"/>
                <a:cs typeface="メイリオ" pitchFamily="50" charset="-128"/>
              </a:rPr>
              <a:t>修正</a:t>
            </a:r>
            <a:r>
              <a:rPr kumimoji="0" lang="en-US" altLang="ja-JP" sz="1200" kern="0" dirty="0">
                <a:uFill>
                  <a:solidFill>
                    <a:srgbClr val="FFC000"/>
                  </a:solidFill>
                </a:uFill>
                <a:latin typeface="メイリオ" pitchFamily="50" charset="-128"/>
                <a:ea typeface="メイリオ" pitchFamily="50" charset="-128"/>
                <a:cs typeface="メイリオ" pitchFamily="50" charset="-128"/>
              </a:rPr>
              <a:t>/</a:t>
            </a:r>
            <a:r>
              <a:rPr kumimoji="0" lang="ja-JP" altLang="en-US" sz="1200" kern="0" dirty="0">
                <a:uFill>
                  <a:solidFill>
                    <a:srgbClr val="FFC000"/>
                  </a:solidFill>
                </a:uFill>
                <a:latin typeface="メイリオ" pitchFamily="50" charset="-128"/>
                <a:ea typeface="メイリオ" pitchFamily="50" charset="-128"/>
                <a:cs typeface="メイリオ" pitchFamily="50" charset="-128"/>
              </a:rPr>
              <a:t>削除など</a:t>
            </a:r>
            <a:endParaRPr kumimoji="0" lang="en-US" altLang="ja-JP" sz="1200" i="0" u="none" strike="noStrike" kern="0" cap="none" spc="0" normalizeH="0" baseline="0" noProof="0" dirty="0">
              <a:ln>
                <a:noFill/>
              </a:ln>
              <a:effectLst/>
              <a:uLnTx/>
              <a:uFill>
                <a:solidFill>
                  <a:srgbClr val="FFC000"/>
                </a:solidFill>
              </a:uFill>
              <a:latin typeface="メイリオ" pitchFamily="50" charset="-128"/>
              <a:ea typeface="メイリオ" pitchFamily="50" charset="-128"/>
              <a:cs typeface="メイリオ" pitchFamily="50" charset="-128"/>
            </a:endParaRPr>
          </a:p>
        </p:txBody>
      </p:sp>
      <p:sp>
        <p:nvSpPr>
          <p:cNvPr id="40" name="Freeform 152"/>
          <p:cNvSpPr>
            <a:spLocks noEditPoints="1"/>
          </p:cNvSpPr>
          <p:nvPr/>
        </p:nvSpPr>
        <p:spPr bwMode="auto">
          <a:xfrm>
            <a:off x="1151620" y="5331673"/>
            <a:ext cx="504056" cy="581603"/>
          </a:xfrm>
          <a:custGeom>
            <a:avLst/>
            <a:gdLst/>
            <a:ahLst/>
            <a:cxnLst>
              <a:cxn ang="0">
                <a:pos x="0" y="0"/>
              </a:cxn>
              <a:cxn ang="0">
                <a:pos x="0" y="240"/>
              </a:cxn>
              <a:cxn ang="0">
                <a:pos x="136" y="240"/>
              </a:cxn>
              <a:cxn ang="0">
                <a:pos x="208" y="240"/>
              </a:cxn>
              <a:cxn ang="0">
                <a:pos x="208" y="168"/>
              </a:cxn>
              <a:cxn ang="0">
                <a:pos x="208" y="0"/>
              </a:cxn>
              <a:cxn ang="0">
                <a:pos x="0" y="0"/>
              </a:cxn>
              <a:cxn ang="0">
                <a:pos x="136" y="168"/>
              </a:cxn>
              <a:cxn ang="0">
                <a:pos x="136" y="216"/>
              </a:cxn>
              <a:cxn ang="0">
                <a:pos x="24" y="216"/>
              </a:cxn>
              <a:cxn ang="0">
                <a:pos x="24" y="24"/>
              </a:cxn>
              <a:cxn ang="0">
                <a:pos x="184" y="24"/>
              </a:cxn>
              <a:cxn ang="0">
                <a:pos x="184" y="168"/>
              </a:cxn>
              <a:cxn ang="0">
                <a:pos x="136" y="168"/>
              </a:cxn>
            </a:cxnLst>
            <a:rect l="0" t="0" r="r" b="b"/>
            <a:pathLst>
              <a:path w="208" h="240">
                <a:moveTo>
                  <a:pt x="0" y="0"/>
                </a:moveTo>
                <a:lnTo>
                  <a:pt x="0" y="240"/>
                </a:lnTo>
                <a:lnTo>
                  <a:pt x="136" y="240"/>
                </a:lnTo>
                <a:lnTo>
                  <a:pt x="208" y="240"/>
                </a:lnTo>
                <a:lnTo>
                  <a:pt x="208" y="168"/>
                </a:lnTo>
                <a:lnTo>
                  <a:pt x="208" y="0"/>
                </a:lnTo>
                <a:lnTo>
                  <a:pt x="0" y="0"/>
                </a:lnTo>
                <a:close/>
                <a:moveTo>
                  <a:pt x="136" y="168"/>
                </a:moveTo>
                <a:lnTo>
                  <a:pt x="136" y="216"/>
                </a:lnTo>
                <a:lnTo>
                  <a:pt x="24" y="216"/>
                </a:lnTo>
                <a:lnTo>
                  <a:pt x="24" y="24"/>
                </a:lnTo>
                <a:lnTo>
                  <a:pt x="184" y="24"/>
                </a:lnTo>
                <a:lnTo>
                  <a:pt x="184" y="168"/>
                </a:lnTo>
                <a:lnTo>
                  <a:pt x="136" y="168"/>
                </a:lnTo>
                <a:close/>
              </a:path>
            </a:pathLst>
          </a:custGeom>
          <a:solidFill>
            <a:srgbClr val="FF8585"/>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41" name="テキスト ボックス 40"/>
          <p:cNvSpPr txBox="1"/>
          <p:nvPr/>
        </p:nvSpPr>
        <p:spPr bwMode="black">
          <a:xfrm>
            <a:off x="1223628" y="5475690"/>
            <a:ext cx="504056" cy="184666"/>
          </a:xfrm>
          <a:prstGeom prst="rect">
            <a:avLst/>
          </a:prstGeom>
        </p:spPr>
        <p:txBody>
          <a:bodyPr wrap="square" lIns="0" tIns="0" rIns="0" bIns="0" rtlCol="0" anchor="t" anchorCtr="0">
            <a:spAutoFit/>
          </a:bodyPr>
          <a:lstStyle/>
          <a:p>
            <a:pPr marL="0" marR="0" lvl="0" indent="0" defTabSz="685766"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8585"/>
                </a:solidFill>
                <a:effectLst/>
                <a:uLnTx/>
                <a:uFill>
                  <a:solidFill>
                    <a:srgbClr val="FFC000"/>
                  </a:solidFill>
                </a:uFill>
                <a:latin typeface="メイリオ" pitchFamily="50" charset="-128"/>
                <a:ea typeface="メイリオ" pitchFamily="50" charset="-128"/>
                <a:cs typeface="メイリオ" pitchFamily="50" charset="-128"/>
              </a:rPr>
              <a:t>CSV</a:t>
            </a:r>
          </a:p>
        </p:txBody>
      </p:sp>
    </p:spTree>
    <p:extLst>
      <p:ext uri="{BB962C8B-B14F-4D97-AF65-F5344CB8AC3E}">
        <p14:creationId xmlns:p14="http://schemas.microsoft.com/office/powerpoint/2010/main" val="530871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p:cNvPicPr>
            <a:picLocks noChangeAspect="1"/>
          </p:cNvPicPr>
          <p:nvPr/>
        </p:nvPicPr>
        <p:blipFill rotWithShape="1">
          <a:blip r:embed="rId2"/>
          <a:srcRect r="8724"/>
          <a:stretch/>
        </p:blipFill>
        <p:spPr>
          <a:xfrm>
            <a:off x="3701791" y="2349995"/>
            <a:ext cx="5082677" cy="3629076"/>
          </a:xfrm>
          <a:prstGeom prst="rect">
            <a:avLst/>
          </a:prstGeom>
          <a:ln>
            <a:solidFill>
              <a:schemeClr val="bg1">
                <a:lumMod val="50000"/>
              </a:schemeClr>
            </a:solidFill>
          </a:ln>
        </p:spPr>
      </p:pic>
      <p:pic>
        <p:nvPicPr>
          <p:cNvPr id="19" name="図 18"/>
          <p:cNvPicPr>
            <a:picLocks noChangeAspect="1"/>
          </p:cNvPicPr>
          <p:nvPr/>
        </p:nvPicPr>
        <p:blipFill>
          <a:blip r:embed="rId3"/>
          <a:stretch>
            <a:fillRect/>
          </a:stretch>
        </p:blipFill>
        <p:spPr>
          <a:xfrm>
            <a:off x="525807" y="4893034"/>
            <a:ext cx="2667361" cy="779903"/>
          </a:xfrm>
          <a:prstGeom prst="rect">
            <a:avLst/>
          </a:prstGeom>
          <a:ln>
            <a:solidFill>
              <a:schemeClr val="bg1">
                <a:lumMod val="50000"/>
              </a:schemeClr>
            </a:solidFill>
          </a:ln>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31</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人事・給与管理（マイナンバー管理）</a:t>
            </a:r>
          </a:p>
        </p:txBody>
      </p:sp>
      <p:sp>
        <p:nvSpPr>
          <p:cNvPr id="5" name="テキスト プレースホルダー 4"/>
          <p:cNvSpPr>
            <a:spLocks noGrp="1"/>
          </p:cNvSpPr>
          <p:nvPr>
            <p:ph type="body" sz="quarter" idx="16"/>
          </p:nvPr>
        </p:nvSpPr>
        <p:spPr>
          <a:xfrm>
            <a:off x="143508" y="953450"/>
            <a:ext cx="8856984" cy="315310"/>
          </a:xfrm>
        </p:spPr>
        <p:txBody>
          <a:bodyPr/>
          <a:lstStyle/>
          <a:p>
            <a:r>
              <a:rPr lang="ja-JP" altLang="en-US" dirty="0"/>
              <a:t>マイナンバー専用パスワードと</a:t>
            </a:r>
            <a:r>
              <a:rPr lang="en-US" altLang="ja-JP" dirty="0"/>
              <a:t>DB</a:t>
            </a:r>
            <a:r>
              <a:rPr lang="ja-JP" altLang="en-US" dirty="0"/>
              <a:t>暗号化</a:t>
            </a:r>
          </a:p>
        </p:txBody>
      </p:sp>
      <p:sp>
        <p:nvSpPr>
          <p:cNvPr id="6" name="テキスト プレースホルダー 5"/>
          <p:cNvSpPr>
            <a:spLocks noGrp="1"/>
          </p:cNvSpPr>
          <p:nvPr>
            <p:ph type="body" sz="quarter" idx="17"/>
          </p:nvPr>
        </p:nvSpPr>
        <p:spPr/>
        <p:txBody>
          <a:bodyPr/>
          <a:lstStyle/>
          <a:p>
            <a:r>
              <a:rPr lang="ja-JP" altLang="en-US" dirty="0"/>
              <a:t>マイナンバー登録等のマイナンバー管理機能を利用する場合は、マイナンバーパスワード</a:t>
            </a:r>
          </a:p>
          <a:p>
            <a:r>
              <a:rPr lang="ja-JP" altLang="en-US" dirty="0"/>
              <a:t>入力画面を表示します</a:t>
            </a:r>
            <a:endParaRPr lang="en-US" altLang="ja-JP" dirty="0"/>
          </a:p>
          <a:p>
            <a:r>
              <a:rPr lang="ja-JP" altLang="en-US" dirty="0"/>
              <a:t>また、表示制御機能により画面表示の制御も可能です</a:t>
            </a:r>
          </a:p>
        </p:txBody>
      </p:sp>
      <p:sp>
        <p:nvSpPr>
          <p:cNvPr id="8" name="Oval 4"/>
          <p:cNvSpPr>
            <a:spLocks noChangeArrowheads="1"/>
          </p:cNvSpPr>
          <p:nvPr/>
        </p:nvSpPr>
        <p:spPr bwMode="auto">
          <a:xfrm>
            <a:off x="6358470" y="3442409"/>
            <a:ext cx="1237865" cy="250825"/>
          </a:xfrm>
          <a:prstGeom prst="ellipse">
            <a:avLst/>
          </a:prstGeom>
          <a:noFill/>
          <a:ln w="25400" algn="ctr">
            <a:solidFill>
              <a:srgbClr val="FF0000"/>
            </a:solidFill>
            <a:round/>
            <a:headEnd/>
            <a:tailEnd/>
          </a:ln>
          <a:effectLst/>
        </p:spPr>
        <p:txBody>
          <a:bodyPr vert="horz" wrap="square" lIns="36000" tIns="36000" rIns="36000" bIns="3600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9" name="下矢印 8"/>
          <p:cNvSpPr/>
          <p:nvPr/>
        </p:nvSpPr>
        <p:spPr>
          <a:xfrm>
            <a:off x="6796427" y="3796336"/>
            <a:ext cx="361950" cy="4848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8" name="図 17"/>
          <p:cNvPicPr>
            <a:picLocks noChangeAspect="1"/>
          </p:cNvPicPr>
          <p:nvPr/>
        </p:nvPicPr>
        <p:blipFill rotWithShape="1">
          <a:blip r:embed="rId4"/>
          <a:srcRect l="1" r="18125"/>
          <a:stretch/>
        </p:blipFill>
        <p:spPr>
          <a:xfrm>
            <a:off x="202500" y="2349995"/>
            <a:ext cx="3420380" cy="2104064"/>
          </a:xfrm>
          <a:prstGeom prst="rect">
            <a:avLst/>
          </a:prstGeom>
          <a:ln>
            <a:solidFill>
              <a:schemeClr val="bg1">
                <a:lumMod val="50000"/>
              </a:schemeClr>
            </a:solidFill>
          </a:ln>
        </p:spPr>
      </p:pic>
      <p:sp>
        <p:nvSpPr>
          <p:cNvPr id="13" name="フローチャート: 処理 12"/>
          <p:cNvSpPr/>
          <p:nvPr/>
        </p:nvSpPr>
        <p:spPr>
          <a:xfrm>
            <a:off x="215516" y="4038762"/>
            <a:ext cx="1008112" cy="203666"/>
          </a:xfrm>
          <a:prstGeom prst="flowChartProcess">
            <a:avLst/>
          </a:prstGeom>
          <a:noFill/>
          <a:ln w="25400" cap="flat" cmpd="sng" algn="ctr">
            <a:solidFill>
              <a:srgbClr val="FF33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cxnSp>
        <p:nvCxnSpPr>
          <p:cNvPr id="14" name="直線矢印コネクタ 13"/>
          <p:cNvCxnSpPr/>
          <p:nvPr/>
        </p:nvCxnSpPr>
        <p:spPr>
          <a:xfrm>
            <a:off x="975513" y="4271003"/>
            <a:ext cx="0" cy="562373"/>
          </a:xfrm>
          <a:prstGeom prst="straightConnector1">
            <a:avLst/>
          </a:prstGeom>
          <a:noFill/>
          <a:ln w="25400" cap="flat" cmpd="sng" algn="ctr">
            <a:solidFill>
              <a:srgbClr val="0065AE">
                <a:shade val="95000"/>
                <a:satMod val="105000"/>
              </a:srgbClr>
            </a:solidFill>
            <a:prstDash val="solid"/>
            <a:tailEnd type="arrow"/>
          </a:ln>
          <a:effectLst/>
        </p:spPr>
      </p:cxnSp>
      <p:cxnSp>
        <p:nvCxnSpPr>
          <p:cNvPr id="15" name="直線矢印コネクタ 14"/>
          <p:cNvCxnSpPr>
            <a:stCxn id="19" idx="3"/>
          </p:cNvCxnSpPr>
          <p:nvPr/>
        </p:nvCxnSpPr>
        <p:spPr>
          <a:xfrm>
            <a:off x="3193168" y="5282986"/>
            <a:ext cx="604716" cy="0"/>
          </a:xfrm>
          <a:prstGeom prst="straightConnector1">
            <a:avLst/>
          </a:prstGeom>
          <a:noFill/>
          <a:ln w="25400" cap="flat" cmpd="sng" algn="ctr">
            <a:solidFill>
              <a:srgbClr val="0065AE">
                <a:shade val="95000"/>
                <a:satMod val="105000"/>
              </a:srgbClr>
            </a:solidFill>
            <a:prstDash val="solid"/>
            <a:tailEnd type="arrow"/>
          </a:ln>
          <a:effectLst/>
        </p:spPr>
      </p:cxnSp>
      <p:sp>
        <p:nvSpPr>
          <p:cNvPr id="16" name="フローチャート: 処理 15"/>
          <p:cNvSpPr/>
          <p:nvPr/>
        </p:nvSpPr>
        <p:spPr>
          <a:xfrm>
            <a:off x="574431" y="5272351"/>
            <a:ext cx="2485401" cy="172873"/>
          </a:xfrm>
          <a:prstGeom prst="flowChartProcess">
            <a:avLst/>
          </a:prstGeom>
          <a:noFill/>
          <a:ln w="25400" cap="flat" cmpd="sng" algn="ctr">
            <a:solidFill>
              <a:srgbClr val="FF33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22" name="図 21"/>
          <p:cNvPicPr>
            <a:picLocks noChangeAspect="1"/>
          </p:cNvPicPr>
          <p:nvPr/>
        </p:nvPicPr>
        <p:blipFill>
          <a:blip r:embed="rId5"/>
          <a:stretch>
            <a:fillRect/>
          </a:stretch>
        </p:blipFill>
        <p:spPr>
          <a:xfrm>
            <a:off x="5236935" y="4455447"/>
            <a:ext cx="3480933" cy="1018232"/>
          </a:xfrm>
          <a:prstGeom prst="rect">
            <a:avLst/>
          </a:prstGeom>
          <a:ln w="28575">
            <a:solidFill>
              <a:srgbClr val="FF0000"/>
            </a:solidFill>
          </a:ln>
        </p:spPr>
      </p:pic>
    </p:spTree>
    <p:extLst>
      <p:ext uri="{BB962C8B-B14F-4D97-AF65-F5344CB8AC3E}">
        <p14:creationId xmlns:p14="http://schemas.microsoft.com/office/powerpoint/2010/main" val="781872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fld id="{78AE49ED-73EF-499C-8307-28EB0E7CF529}" type="slidenum">
              <a:rPr kumimoji="1" lang="ja-JP" altLang="en-US" smtClean="0"/>
              <a:t>32</a:t>
            </a:fld>
            <a:endParaRPr kumimoji="1" lang="ja-JP" altLang="en-US" dirty="0"/>
          </a:p>
        </p:txBody>
      </p:sp>
      <p:sp>
        <p:nvSpPr>
          <p:cNvPr id="3" name="フッター プレースホルダー 2"/>
          <p:cNvSpPr>
            <a:spLocks noGrp="1"/>
          </p:cNvSpPr>
          <p:nvPr>
            <p:ph type="ftr" sz="quarter" idx="11"/>
          </p:nvPr>
        </p:nvSpPr>
        <p:spPr/>
        <p:txBody>
          <a:bodyPr/>
          <a:lstStyle/>
          <a:p>
            <a:r>
              <a:rPr lang="en-US" altLang="ja-JP"/>
              <a:t>©  SuperStream Inc. All rights reserved.</a:t>
            </a:r>
            <a:endParaRPr lang="ja-JP" altLang="en-US" dirty="0"/>
          </a:p>
        </p:txBody>
      </p:sp>
      <p:sp>
        <p:nvSpPr>
          <p:cNvPr id="9" name="タイトル 8"/>
          <p:cNvSpPr>
            <a:spLocks noGrp="1"/>
          </p:cNvSpPr>
          <p:nvPr>
            <p:ph type="title"/>
          </p:nvPr>
        </p:nvSpPr>
        <p:spPr/>
        <p:txBody>
          <a:bodyPr/>
          <a:lstStyle/>
          <a:p>
            <a:r>
              <a:rPr kumimoji="1" lang="en-US" altLang="ja-JP" dirty="0"/>
              <a:t>API</a:t>
            </a:r>
            <a:r>
              <a:rPr lang="ja-JP" altLang="en-US" dirty="0"/>
              <a:t>サービス対応について</a:t>
            </a:r>
            <a:r>
              <a:rPr lang="en-US" altLang="ja-JP" dirty="0"/>
              <a:t/>
            </a:r>
            <a:br>
              <a:rPr lang="en-US" altLang="ja-JP" dirty="0"/>
            </a:br>
            <a:r>
              <a:rPr lang="ja-JP" altLang="en-US" dirty="0"/>
              <a:t>（人事・給与共通）</a:t>
            </a:r>
            <a:endParaRPr kumimoji="1" lang="ja-JP" altLang="en-US" dirty="0"/>
          </a:p>
        </p:txBody>
      </p:sp>
    </p:spTree>
    <p:extLst>
      <p:ext uri="{BB962C8B-B14F-4D97-AF65-F5344CB8AC3E}">
        <p14:creationId xmlns:p14="http://schemas.microsoft.com/office/powerpoint/2010/main" val="29199421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33</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en-US" altLang="ja-JP" dirty="0"/>
              <a:t>API</a:t>
            </a:r>
            <a:r>
              <a:rPr lang="ja-JP" altLang="en-US" dirty="0"/>
              <a:t>サービス</a:t>
            </a:r>
          </a:p>
        </p:txBody>
      </p:sp>
      <p:sp>
        <p:nvSpPr>
          <p:cNvPr id="5" name="テキスト プレースホルダー 4"/>
          <p:cNvSpPr>
            <a:spLocks noGrp="1"/>
          </p:cNvSpPr>
          <p:nvPr>
            <p:ph type="body" sz="quarter" idx="16"/>
          </p:nvPr>
        </p:nvSpPr>
        <p:spPr/>
        <p:txBody>
          <a:bodyPr/>
          <a:lstStyle/>
          <a:p>
            <a:r>
              <a:rPr lang="ja-JP" altLang="en-US" dirty="0"/>
              <a:t>全銀協銀行・支店マスタ取得</a:t>
            </a:r>
            <a:r>
              <a:rPr lang="en-US" altLang="ja-JP" dirty="0"/>
              <a:t>API</a:t>
            </a:r>
            <a:r>
              <a:rPr lang="ja-JP" altLang="en-US" dirty="0"/>
              <a:t>連携サービス</a:t>
            </a:r>
          </a:p>
        </p:txBody>
      </p:sp>
      <p:sp>
        <p:nvSpPr>
          <p:cNvPr id="6" name="テキスト プレースホルダー 5"/>
          <p:cNvSpPr>
            <a:spLocks noGrp="1"/>
          </p:cNvSpPr>
          <p:nvPr>
            <p:ph type="body" sz="quarter" idx="17"/>
          </p:nvPr>
        </p:nvSpPr>
        <p:spPr/>
        <p:txBody>
          <a:bodyPr/>
          <a:lstStyle/>
          <a:p>
            <a:r>
              <a:rPr lang="ja-JP" altLang="en-US" dirty="0"/>
              <a:t>全国銀行協会が提供する最新の「銀行データ」「銀行支店データ」から、</a:t>
            </a:r>
            <a:r>
              <a:rPr lang="en-US" altLang="ja-JP" dirty="0"/>
              <a:t>NX</a:t>
            </a:r>
            <a:r>
              <a:rPr lang="ja-JP" altLang="en-US" dirty="0"/>
              <a:t>統合会計の</a:t>
            </a:r>
          </a:p>
          <a:p>
            <a:r>
              <a:rPr lang="ja-JP" altLang="en-US" dirty="0"/>
              <a:t>「銀行マスタ」「銀行支店マスタ」を更新します</a:t>
            </a:r>
          </a:p>
          <a:p>
            <a:endParaRPr kumimoji="1" lang="ja-JP" altLang="en-US" dirty="0"/>
          </a:p>
        </p:txBody>
      </p:sp>
      <p:grpSp>
        <p:nvGrpSpPr>
          <p:cNvPr id="7" name="グループ化 6"/>
          <p:cNvGrpSpPr/>
          <p:nvPr/>
        </p:nvGrpSpPr>
        <p:grpSpPr>
          <a:xfrm>
            <a:off x="539552" y="1880828"/>
            <a:ext cx="7992888" cy="3924437"/>
            <a:chOff x="727060" y="2433924"/>
            <a:chExt cx="4684015" cy="2550765"/>
          </a:xfrm>
        </p:grpSpPr>
        <p:pic>
          <p:nvPicPr>
            <p:cNvPr id="8" name="図 7"/>
            <p:cNvPicPr>
              <a:picLocks noChangeAspect="1"/>
            </p:cNvPicPr>
            <p:nvPr/>
          </p:nvPicPr>
          <p:blipFill rotWithShape="1">
            <a:blip r:embed="rId2"/>
            <a:srcRect l="23027" r="21478" b="13683"/>
            <a:stretch/>
          </p:blipFill>
          <p:spPr>
            <a:xfrm>
              <a:off x="727060" y="2956270"/>
              <a:ext cx="2044846" cy="1279570"/>
            </a:xfrm>
            <a:prstGeom prst="rect">
              <a:avLst/>
            </a:prstGeom>
          </p:spPr>
        </p:pic>
        <p:pic>
          <p:nvPicPr>
            <p:cNvPr id="9" name="図 8"/>
            <p:cNvPicPr>
              <a:picLocks noChangeAspect="1"/>
            </p:cNvPicPr>
            <p:nvPr/>
          </p:nvPicPr>
          <p:blipFill>
            <a:blip r:embed="rId3"/>
            <a:stretch>
              <a:fillRect/>
            </a:stretch>
          </p:blipFill>
          <p:spPr>
            <a:xfrm>
              <a:off x="1007604" y="4615038"/>
              <a:ext cx="1397859" cy="369651"/>
            </a:xfrm>
            <a:prstGeom prst="rect">
              <a:avLst/>
            </a:prstGeom>
          </p:spPr>
        </p:pic>
        <p:sp>
          <p:nvSpPr>
            <p:cNvPr id="10" name="正方形/長方形 9"/>
            <p:cNvSpPr/>
            <p:nvPr/>
          </p:nvSpPr>
          <p:spPr>
            <a:xfrm>
              <a:off x="4603868" y="2433924"/>
              <a:ext cx="807207" cy="309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b="1" dirty="0">
                  <a:solidFill>
                    <a:schemeClr val="bg1"/>
                  </a:solidFill>
                  <a:latin typeface="+mn-ea"/>
                </a:rPr>
                <a:t>Ａ社</a:t>
              </a:r>
            </a:p>
          </p:txBody>
        </p:sp>
        <p:sp>
          <p:nvSpPr>
            <p:cNvPr id="11" name="フローチャート: 磁気ディスク 10"/>
            <p:cNvSpPr/>
            <p:nvPr/>
          </p:nvSpPr>
          <p:spPr>
            <a:xfrm>
              <a:off x="1237132" y="3329587"/>
              <a:ext cx="1042609" cy="719041"/>
            </a:xfrm>
            <a:prstGeom prst="flowChartMagneticDisk">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600" b="1" dirty="0">
                  <a:latin typeface="+mn-ea"/>
                </a:rPr>
                <a:t>銀行データ</a:t>
              </a:r>
              <a:endParaRPr kumimoji="1" lang="en-US" altLang="ja-JP" sz="1600" b="1" dirty="0">
                <a:latin typeface="+mn-ea"/>
              </a:endParaRPr>
            </a:p>
            <a:p>
              <a:pPr algn="ctr"/>
              <a:r>
                <a:rPr lang="ja-JP" altLang="en-US" sz="1600" b="1" dirty="0">
                  <a:latin typeface="+mn-ea"/>
                </a:rPr>
                <a:t>支店データ</a:t>
              </a:r>
              <a:endParaRPr kumimoji="1" lang="ja-JP" altLang="en-US" sz="1600" b="1" dirty="0">
                <a:latin typeface="+mn-ea"/>
              </a:endParaRPr>
            </a:p>
          </p:txBody>
        </p:sp>
        <p:sp>
          <p:nvSpPr>
            <p:cNvPr id="12" name="フローチャート: 磁気ディスク 11"/>
            <p:cNvSpPr/>
            <p:nvPr/>
          </p:nvSpPr>
          <p:spPr>
            <a:xfrm>
              <a:off x="4296891" y="2831750"/>
              <a:ext cx="750431" cy="633615"/>
            </a:xfrm>
            <a:prstGeom prst="flowChartMagneticDisk">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100" dirty="0">
                  <a:latin typeface="+mn-ea"/>
                </a:rPr>
                <a:t>銀行支店</a:t>
              </a:r>
              <a:r>
                <a:rPr lang="ja-JP" altLang="en-US" sz="1100" dirty="0">
                  <a:latin typeface="+mn-ea"/>
                </a:rPr>
                <a:t>マスタ</a:t>
              </a:r>
              <a:endParaRPr kumimoji="1" lang="en-US" altLang="ja-JP" sz="1100" dirty="0">
                <a:latin typeface="+mn-ea"/>
              </a:endParaRPr>
            </a:p>
          </p:txBody>
        </p:sp>
        <p:sp>
          <p:nvSpPr>
            <p:cNvPr id="13" name="フローチャート: 磁気ディスク 12"/>
            <p:cNvSpPr/>
            <p:nvPr/>
          </p:nvSpPr>
          <p:spPr>
            <a:xfrm>
              <a:off x="4296891" y="3510393"/>
              <a:ext cx="750431" cy="633615"/>
            </a:xfrm>
            <a:prstGeom prst="flowChartMagneticDisk">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100" dirty="0">
                  <a:latin typeface="+mn-ea"/>
                </a:rPr>
                <a:t>銀行支店</a:t>
              </a:r>
              <a:r>
                <a:rPr lang="ja-JP" altLang="en-US" sz="1100" dirty="0">
                  <a:latin typeface="+mn-ea"/>
                </a:rPr>
                <a:t>マスタ</a:t>
              </a:r>
              <a:endParaRPr kumimoji="1" lang="en-US" altLang="ja-JP" sz="1100" dirty="0">
                <a:latin typeface="+mn-ea"/>
              </a:endParaRPr>
            </a:p>
          </p:txBody>
        </p:sp>
        <p:sp>
          <p:nvSpPr>
            <p:cNvPr id="14" name="フローチャート: 磁気ディスク 13"/>
            <p:cNvSpPr/>
            <p:nvPr/>
          </p:nvSpPr>
          <p:spPr>
            <a:xfrm>
              <a:off x="4301267" y="4189037"/>
              <a:ext cx="750431" cy="633615"/>
            </a:xfrm>
            <a:prstGeom prst="flowChartMagneticDisk">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100" dirty="0">
                  <a:latin typeface="+mn-ea"/>
                </a:rPr>
                <a:t>銀行支店マスタ</a:t>
              </a:r>
              <a:endParaRPr kumimoji="1" lang="en-US" altLang="ja-JP" sz="1100" dirty="0">
                <a:latin typeface="+mn-ea"/>
              </a:endParaRPr>
            </a:p>
          </p:txBody>
        </p:sp>
        <p:sp>
          <p:nvSpPr>
            <p:cNvPr id="15" name="上矢印 14"/>
            <p:cNvSpPr/>
            <p:nvPr/>
          </p:nvSpPr>
          <p:spPr>
            <a:xfrm>
              <a:off x="1475656" y="4224801"/>
              <a:ext cx="395938" cy="245054"/>
            </a:xfrm>
            <a:prstGeom prst="up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6" name="テキスト ボックス 15"/>
            <p:cNvSpPr txBox="1"/>
            <p:nvPr/>
          </p:nvSpPr>
          <p:spPr>
            <a:xfrm>
              <a:off x="3786423" y="2919315"/>
              <a:ext cx="801784" cy="240055"/>
            </a:xfrm>
            <a:prstGeom prst="rect">
              <a:avLst/>
            </a:prstGeom>
            <a:noFill/>
          </p:spPr>
          <p:txBody>
            <a:bodyPr wrap="square" rtlCol="0">
              <a:spAutoFit/>
            </a:bodyPr>
            <a:lstStyle/>
            <a:p>
              <a:r>
                <a:rPr kumimoji="1" lang="en-US" altLang="ja-JP" b="1" dirty="0">
                  <a:solidFill>
                    <a:schemeClr val="bg1">
                      <a:lumMod val="50000"/>
                    </a:schemeClr>
                  </a:solidFill>
                  <a:latin typeface="+mn-ea"/>
                </a:rPr>
                <a:t>A</a:t>
              </a:r>
              <a:r>
                <a:rPr kumimoji="1" lang="ja-JP" altLang="en-US" b="1" dirty="0">
                  <a:solidFill>
                    <a:schemeClr val="bg1">
                      <a:lumMod val="50000"/>
                    </a:schemeClr>
                  </a:solidFill>
                  <a:latin typeface="+mn-ea"/>
                </a:rPr>
                <a:t>社</a:t>
              </a:r>
            </a:p>
          </p:txBody>
        </p:sp>
        <p:sp>
          <p:nvSpPr>
            <p:cNvPr id="17" name="テキスト ボックス 16"/>
            <p:cNvSpPr txBox="1"/>
            <p:nvPr/>
          </p:nvSpPr>
          <p:spPr>
            <a:xfrm>
              <a:off x="3779640" y="3599746"/>
              <a:ext cx="801784" cy="240055"/>
            </a:xfrm>
            <a:prstGeom prst="rect">
              <a:avLst/>
            </a:prstGeom>
            <a:noFill/>
          </p:spPr>
          <p:txBody>
            <a:bodyPr wrap="square" rtlCol="0">
              <a:spAutoFit/>
            </a:bodyPr>
            <a:lstStyle/>
            <a:p>
              <a:r>
                <a:rPr lang="en-US" altLang="ja-JP" b="1" dirty="0">
                  <a:solidFill>
                    <a:schemeClr val="bg1">
                      <a:lumMod val="50000"/>
                    </a:schemeClr>
                  </a:solidFill>
                  <a:latin typeface="+mn-ea"/>
                </a:rPr>
                <a:t>B</a:t>
              </a:r>
              <a:r>
                <a:rPr kumimoji="1" lang="ja-JP" altLang="en-US" b="1" dirty="0">
                  <a:solidFill>
                    <a:schemeClr val="bg1">
                      <a:lumMod val="50000"/>
                    </a:schemeClr>
                  </a:solidFill>
                  <a:latin typeface="+mn-ea"/>
                </a:rPr>
                <a:t>社</a:t>
              </a:r>
            </a:p>
          </p:txBody>
        </p:sp>
        <p:sp>
          <p:nvSpPr>
            <p:cNvPr id="18" name="テキスト ボックス 17"/>
            <p:cNvSpPr txBox="1"/>
            <p:nvPr/>
          </p:nvSpPr>
          <p:spPr>
            <a:xfrm>
              <a:off x="3781332" y="4259242"/>
              <a:ext cx="801784" cy="240055"/>
            </a:xfrm>
            <a:prstGeom prst="rect">
              <a:avLst/>
            </a:prstGeom>
            <a:noFill/>
          </p:spPr>
          <p:txBody>
            <a:bodyPr wrap="square" rtlCol="0">
              <a:spAutoFit/>
            </a:bodyPr>
            <a:lstStyle/>
            <a:p>
              <a:r>
                <a:rPr lang="en-US" altLang="ja-JP" b="1" dirty="0">
                  <a:solidFill>
                    <a:schemeClr val="bg1">
                      <a:lumMod val="50000"/>
                    </a:schemeClr>
                  </a:solidFill>
                  <a:latin typeface="+mn-ea"/>
                </a:rPr>
                <a:t>C</a:t>
              </a:r>
              <a:r>
                <a:rPr kumimoji="1" lang="ja-JP" altLang="en-US" b="1" dirty="0">
                  <a:solidFill>
                    <a:schemeClr val="bg1">
                      <a:lumMod val="50000"/>
                    </a:schemeClr>
                  </a:solidFill>
                  <a:latin typeface="+mn-ea"/>
                </a:rPr>
                <a:t>社</a:t>
              </a:r>
            </a:p>
          </p:txBody>
        </p:sp>
        <p:cxnSp>
          <p:nvCxnSpPr>
            <p:cNvPr id="19" name="直線矢印コネクタ 18"/>
            <p:cNvCxnSpPr/>
            <p:nvPr/>
          </p:nvCxnSpPr>
          <p:spPr>
            <a:xfrm flipV="1">
              <a:off x="2771906" y="3187222"/>
              <a:ext cx="865124" cy="464648"/>
            </a:xfrm>
            <a:prstGeom prst="straightConnector1">
              <a:avLst/>
            </a:prstGeom>
            <a:ln>
              <a:solidFill>
                <a:schemeClr val="bg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20" name="直線矢印コネクタ 19"/>
            <p:cNvCxnSpPr/>
            <p:nvPr/>
          </p:nvCxnSpPr>
          <p:spPr>
            <a:xfrm>
              <a:off x="2771800" y="3714840"/>
              <a:ext cx="866945" cy="6167"/>
            </a:xfrm>
            <a:prstGeom prst="straightConnector1">
              <a:avLst/>
            </a:prstGeom>
            <a:ln>
              <a:solidFill>
                <a:schemeClr val="bg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21" name="直線矢印コネクタ 20"/>
            <p:cNvCxnSpPr/>
            <p:nvPr/>
          </p:nvCxnSpPr>
          <p:spPr>
            <a:xfrm>
              <a:off x="2789813" y="3817082"/>
              <a:ext cx="806734" cy="559167"/>
            </a:xfrm>
            <a:prstGeom prst="straightConnector1">
              <a:avLst/>
            </a:prstGeom>
            <a:ln>
              <a:solidFill>
                <a:schemeClr val="bg1">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22" name="テキスト ボックス 21"/>
            <p:cNvSpPr txBox="1"/>
            <p:nvPr/>
          </p:nvSpPr>
          <p:spPr>
            <a:xfrm>
              <a:off x="2759937" y="3124252"/>
              <a:ext cx="709432" cy="160036"/>
            </a:xfrm>
            <a:prstGeom prst="rect">
              <a:avLst/>
            </a:prstGeom>
            <a:noFill/>
          </p:spPr>
          <p:txBody>
            <a:bodyPr wrap="none" rtlCol="0">
              <a:spAutoFit/>
            </a:bodyPr>
            <a:lstStyle/>
            <a:p>
              <a:r>
                <a:rPr kumimoji="1" lang="ja-JP" altLang="en-US" sz="1000" dirty="0">
                  <a:latin typeface="+mn-ea"/>
                </a:rPr>
                <a:t>最新マスタに更新</a:t>
              </a:r>
            </a:p>
          </p:txBody>
        </p:sp>
        <p:sp>
          <p:nvSpPr>
            <p:cNvPr id="23" name="テキスト ボックス 22"/>
            <p:cNvSpPr txBox="1"/>
            <p:nvPr/>
          </p:nvSpPr>
          <p:spPr>
            <a:xfrm>
              <a:off x="2949829" y="3549466"/>
              <a:ext cx="709432" cy="160036"/>
            </a:xfrm>
            <a:prstGeom prst="rect">
              <a:avLst/>
            </a:prstGeom>
            <a:noFill/>
          </p:spPr>
          <p:txBody>
            <a:bodyPr wrap="none" rtlCol="0">
              <a:spAutoFit/>
            </a:bodyPr>
            <a:lstStyle/>
            <a:p>
              <a:r>
                <a:rPr kumimoji="1" lang="ja-JP" altLang="en-US" sz="1000" dirty="0">
                  <a:latin typeface="+mn-ea"/>
                </a:rPr>
                <a:t>最新マスタに更新</a:t>
              </a:r>
            </a:p>
          </p:txBody>
        </p:sp>
        <p:sp>
          <p:nvSpPr>
            <p:cNvPr id="24" name="テキスト ボックス 23"/>
            <p:cNvSpPr txBox="1"/>
            <p:nvPr/>
          </p:nvSpPr>
          <p:spPr>
            <a:xfrm>
              <a:off x="2836977" y="4516658"/>
              <a:ext cx="709432" cy="160036"/>
            </a:xfrm>
            <a:prstGeom prst="rect">
              <a:avLst/>
            </a:prstGeom>
            <a:noFill/>
          </p:spPr>
          <p:txBody>
            <a:bodyPr wrap="none" rtlCol="0">
              <a:spAutoFit/>
            </a:bodyPr>
            <a:lstStyle/>
            <a:p>
              <a:r>
                <a:rPr kumimoji="1" lang="ja-JP" altLang="en-US" sz="1000" dirty="0">
                  <a:latin typeface="+mn-ea"/>
                </a:rPr>
                <a:t>最新マスタに更新</a:t>
              </a:r>
            </a:p>
          </p:txBody>
        </p:sp>
      </p:grpSp>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0172" y="1988840"/>
            <a:ext cx="2036421" cy="389927"/>
          </a:xfrm>
          <a:prstGeom prst="rect">
            <a:avLst/>
          </a:prstGeom>
        </p:spPr>
      </p:pic>
      <p:sp>
        <p:nvSpPr>
          <p:cNvPr id="26" name="正方形/長方形 25"/>
          <p:cNvSpPr/>
          <p:nvPr/>
        </p:nvSpPr>
        <p:spPr>
          <a:xfrm>
            <a:off x="1331640" y="6057292"/>
            <a:ext cx="6372708" cy="288032"/>
          </a:xfrm>
          <a:prstGeom prst="rect">
            <a:avLst/>
          </a:prstGeom>
        </p:spPr>
        <p:txBody>
          <a:bodyPr wrap="square">
            <a:spAutoFit/>
          </a:bodyPr>
          <a:lstStyle/>
          <a:p>
            <a:pPr>
              <a:spcBef>
                <a:spcPts val="600"/>
              </a:spcBef>
            </a:pPr>
            <a:r>
              <a:rPr lang="ja-JP" altLang="en-US" sz="1200" dirty="0">
                <a:solidFill>
                  <a:schemeClr val="tx1">
                    <a:lumMod val="75000"/>
                    <a:lumOff val="25000"/>
                  </a:schemeClr>
                </a:solidFill>
                <a:latin typeface="+mn-ea"/>
              </a:rPr>
              <a:t>＊「</a:t>
            </a:r>
            <a:r>
              <a:rPr lang="en-US" altLang="ja-JP" sz="1200" dirty="0" err="1">
                <a:solidFill>
                  <a:schemeClr val="tx1">
                    <a:lumMod val="75000"/>
                    <a:lumOff val="25000"/>
                  </a:schemeClr>
                </a:solidFill>
                <a:latin typeface="+mn-ea"/>
              </a:rPr>
              <a:t>SuperStream</a:t>
            </a:r>
            <a:r>
              <a:rPr lang="en-US" altLang="ja-JP" sz="1200" dirty="0">
                <a:solidFill>
                  <a:schemeClr val="tx1">
                    <a:lumMod val="75000"/>
                    <a:lumOff val="25000"/>
                  </a:schemeClr>
                </a:solidFill>
                <a:latin typeface="+mn-ea"/>
              </a:rPr>
              <a:t>-NX </a:t>
            </a:r>
            <a:r>
              <a:rPr lang="ja-JP" altLang="en-US" sz="1200" dirty="0">
                <a:solidFill>
                  <a:schemeClr val="tx1">
                    <a:lumMod val="75000"/>
                    <a:lumOff val="25000"/>
                  </a:schemeClr>
                </a:solidFill>
                <a:latin typeface="+mn-ea"/>
              </a:rPr>
              <a:t>銀行</a:t>
            </a:r>
            <a:r>
              <a:rPr lang="en-US" altLang="ja-JP" sz="1200" dirty="0">
                <a:solidFill>
                  <a:schemeClr val="tx1">
                    <a:lumMod val="75000"/>
                    <a:lumOff val="25000"/>
                  </a:schemeClr>
                </a:solidFill>
                <a:latin typeface="+mn-ea"/>
              </a:rPr>
              <a:t>/</a:t>
            </a:r>
            <a:r>
              <a:rPr lang="ja-JP" altLang="en-US" sz="1200" dirty="0">
                <a:solidFill>
                  <a:schemeClr val="tx1">
                    <a:lumMod val="75000"/>
                    <a:lumOff val="25000"/>
                  </a:schemeClr>
                </a:solidFill>
                <a:latin typeface="+mn-ea"/>
              </a:rPr>
              <a:t>支店</a:t>
            </a:r>
            <a:r>
              <a:rPr lang="en-US" altLang="ja-JP" sz="1200" dirty="0">
                <a:solidFill>
                  <a:schemeClr val="tx1">
                    <a:lumMod val="75000"/>
                    <a:lumOff val="25000"/>
                  </a:schemeClr>
                </a:solidFill>
                <a:latin typeface="+mn-ea"/>
              </a:rPr>
              <a:t>API</a:t>
            </a:r>
            <a:r>
              <a:rPr lang="ja-JP" altLang="en-US" sz="1200" dirty="0">
                <a:solidFill>
                  <a:schemeClr val="tx1">
                    <a:lumMod val="75000"/>
                    <a:lumOff val="25000"/>
                  </a:schemeClr>
                </a:solidFill>
                <a:latin typeface="+mn-ea"/>
              </a:rPr>
              <a:t>オプション」の年間申込が必要です（有償）</a:t>
            </a:r>
            <a:endParaRPr lang="en-US" altLang="ja-JP" sz="1200" dirty="0">
              <a:solidFill>
                <a:schemeClr val="tx1">
                  <a:lumMod val="75000"/>
                  <a:lumOff val="25000"/>
                </a:schemeClr>
              </a:solidFill>
              <a:latin typeface="+mn-ea"/>
            </a:endParaRPr>
          </a:p>
        </p:txBody>
      </p:sp>
      <p:sp>
        <p:nvSpPr>
          <p:cNvPr id="27" name="角丸四角形 26"/>
          <p:cNvSpPr/>
          <p:nvPr/>
        </p:nvSpPr>
        <p:spPr>
          <a:xfrm>
            <a:off x="5688124" y="2384884"/>
            <a:ext cx="2808312" cy="3384376"/>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278459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ja-JP" altLang="en-US" dirty="0"/>
              <a:t>稼働環境</a:t>
            </a:r>
          </a:p>
        </p:txBody>
      </p:sp>
      <p:sp>
        <p:nvSpPr>
          <p:cNvPr id="2" name="スライド番号プレースホルダー 1"/>
          <p:cNvSpPr>
            <a:spLocks noGrp="1"/>
          </p:cNvSpPr>
          <p:nvPr>
            <p:ph type="sldNum" sz="quarter" idx="4294967295"/>
          </p:nvPr>
        </p:nvSpPr>
        <p:spPr>
          <a:xfrm>
            <a:off x="8783638" y="6480175"/>
            <a:ext cx="360362" cy="179388"/>
          </a:xfrm>
        </p:spPr>
        <p:txBody>
          <a:bodyPr/>
          <a:lstStyle/>
          <a:p>
            <a:fld id="{78AE49ED-73EF-499C-8307-28EB0E7CF529}" type="slidenum">
              <a:rPr kumimoji="1" lang="ja-JP" altLang="en-US" smtClean="0"/>
              <a:t>34</a:t>
            </a:fld>
            <a:endParaRPr kumimoji="1" lang="ja-JP" altLang="en-US" dirty="0"/>
          </a:p>
        </p:txBody>
      </p:sp>
      <p:sp>
        <p:nvSpPr>
          <p:cNvPr id="3" name="フッター プレースホルダー 2"/>
          <p:cNvSpPr>
            <a:spLocks noGrp="1"/>
          </p:cNvSpPr>
          <p:nvPr>
            <p:ph type="ftr" sz="quarter" idx="4294967295"/>
          </p:nvPr>
        </p:nvSpPr>
        <p:spPr>
          <a:xfrm>
            <a:off x="0" y="6443663"/>
            <a:ext cx="2159000" cy="180975"/>
          </a:xfrm>
        </p:spPr>
        <p:txBody>
          <a:bodyPr/>
          <a:lstStyle/>
          <a:p>
            <a:r>
              <a:rPr lang="en-US" altLang="ja-JP"/>
              <a:t>©  SuperStream Inc. All rights reserved.</a:t>
            </a:r>
            <a:endParaRPr lang="ja-JP" altLang="en-US" dirty="0"/>
          </a:p>
        </p:txBody>
      </p:sp>
    </p:spTree>
    <p:extLst>
      <p:ext uri="{BB962C8B-B14F-4D97-AF65-F5344CB8AC3E}">
        <p14:creationId xmlns:p14="http://schemas.microsoft.com/office/powerpoint/2010/main" val="75327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r>
              <a:rPr kumimoji="1" lang="ja-JP" altLang="en-US" dirty="0"/>
              <a:t>稼働環境</a:t>
            </a:r>
          </a:p>
        </p:txBody>
      </p:sp>
      <p:sp>
        <p:nvSpPr>
          <p:cNvPr id="2" name="スライド番号プレースホルダー 1"/>
          <p:cNvSpPr>
            <a:spLocks noGrp="1"/>
          </p:cNvSpPr>
          <p:nvPr>
            <p:ph type="sldNum" sz="quarter" idx="4294967295"/>
          </p:nvPr>
        </p:nvSpPr>
        <p:spPr>
          <a:xfrm>
            <a:off x="8783638" y="6480175"/>
            <a:ext cx="360362" cy="179388"/>
          </a:xfrm>
        </p:spPr>
        <p:txBody>
          <a:bodyPr/>
          <a:lstStyle/>
          <a:p>
            <a:fld id="{78AE49ED-73EF-499C-8307-28EB0E7CF529}" type="slidenum">
              <a:rPr lang="ja-JP" altLang="en-US" smtClean="0"/>
              <a:pPr/>
              <a:t>35</a:t>
            </a:fld>
            <a:endParaRPr lang="ja-JP" altLang="en-US" dirty="0"/>
          </a:p>
        </p:txBody>
      </p:sp>
      <p:sp>
        <p:nvSpPr>
          <p:cNvPr id="3" name="フッター プレースホルダー 2"/>
          <p:cNvSpPr>
            <a:spLocks noGrp="1"/>
          </p:cNvSpPr>
          <p:nvPr>
            <p:ph type="ftr" sz="quarter" idx="4294967295"/>
          </p:nvPr>
        </p:nvSpPr>
        <p:spPr>
          <a:xfrm>
            <a:off x="0" y="6443663"/>
            <a:ext cx="2159000" cy="180975"/>
          </a:xfrm>
        </p:spPr>
        <p:txBody>
          <a:bodyPr/>
          <a:lstStyle/>
          <a:p>
            <a:r>
              <a:rPr lang="en-US" altLang="ja-JP"/>
              <a:t>©  SuperStream Inc. All rights reserved.</a:t>
            </a:r>
            <a:endParaRPr lang="ja-JP" altLang="en-US" dirty="0"/>
          </a:p>
        </p:txBody>
      </p:sp>
      <p:sp>
        <p:nvSpPr>
          <p:cNvPr id="6" name="角丸四角形 5"/>
          <p:cNvSpPr/>
          <p:nvPr/>
        </p:nvSpPr>
        <p:spPr>
          <a:xfrm>
            <a:off x="6264783" y="1376878"/>
            <a:ext cx="2744563" cy="5099353"/>
          </a:xfrm>
          <a:prstGeom prst="roundRect">
            <a:avLst>
              <a:gd name="adj" fmla="val 5215"/>
            </a:avLst>
          </a:prstGeom>
          <a:noFill/>
          <a:ln w="28575">
            <a:solidFill>
              <a:srgbClr val="D580B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FFFFFF"/>
              </a:solidFill>
            </a:endParaRPr>
          </a:p>
        </p:txBody>
      </p:sp>
      <p:sp>
        <p:nvSpPr>
          <p:cNvPr id="7" name="テキスト ボックス 6"/>
          <p:cNvSpPr txBox="1"/>
          <p:nvPr/>
        </p:nvSpPr>
        <p:spPr>
          <a:xfrm>
            <a:off x="86929" y="1738278"/>
            <a:ext cx="1368152" cy="198094"/>
          </a:xfrm>
          <a:prstGeom prst="rect">
            <a:avLst/>
          </a:prstGeom>
        </p:spPr>
        <p:txBody>
          <a:bodyPr wrap="square" lIns="0" tIns="0" rIns="0" bIns="0" rtlCol="0" anchor="t"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DB</a:t>
            </a:r>
            <a:r>
              <a:rPr kumimoji="1" lang="ja-JP" altLang="en-US"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 </a:t>
            </a:r>
            <a:r>
              <a:rPr kumimoji="1" lang="en-US" altLang="ja-JP"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Server</a:t>
            </a:r>
            <a:endParaRPr kumimoji="1" lang="ja-JP" altLang="en-US"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p:txBody>
      </p:sp>
      <p:cxnSp>
        <p:nvCxnSpPr>
          <p:cNvPr id="8" name="直線コネクタ 7"/>
          <p:cNvCxnSpPr/>
          <p:nvPr/>
        </p:nvCxnSpPr>
        <p:spPr>
          <a:xfrm>
            <a:off x="4743759" y="3428073"/>
            <a:ext cx="0" cy="350787"/>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sp>
        <p:nvSpPr>
          <p:cNvPr id="9" name="角丸四角形 8"/>
          <p:cNvSpPr/>
          <p:nvPr/>
        </p:nvSpPr>
        <p:spPr>
          <a:xfrm>
            <a:off x="3821442" y="1503862"/>
            <a:ext cx="2298730" cy="4972369"/>
          </a:xfrm>
          <a:prstGeom prst="roundRect">
            <a:avLst>
              <a:gd name="adj" fmla="val 5215"/>
            </a:avLst>
          </a:prstGeom>
          <a:noFill/>
          <a:ln w="28575">
            <a:solidFill>
              <a:srgbClr val="FB8F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2100231" y="1744788"/>
            <a:ext cx="1978569" cy="255706"/>
          </a:xfrm>
          <a:prstGeom prst="rect">
            <a:avLst/>
          </a:prstGeom>
        </p:spPr>
        <p:txBody>
          <a:bodyPr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Application Server</a:t>
            </a:r>
            <a:endParaRPr kumimoji="1" lang="ja-JP" altLang="en-US" sz="1100" b="1" i="0" u="none" strike="noStrike" kern="120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p:txBody>
      </p:sp>
      <p:cxnSp>
        <p:nvCxnSpPr>
          <p:cNvPr id="11" name="直線コネクタ 10"/>
          <p:cNvCxnSpPr/>
          <p:nvPr/>
        </p:nvCxnSpPr>
        <p:spPr>
          <a:xfrm flipH="1">
            <a:off x="1151137" y="3781371"/>
            <a:ext cx="2" cy="142949"/>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sp>
        <p:nvSpPr>
          <p:cNvPr id="12" name="テキスト ボックス 11"/>
          <p:cNvSpPr txBox="1"/>
          <p:nvPr/>
        </p:nvSpPr>
        <p:spPr>
          <a:xfrm>
            <a:off x="626752" y="4573455"/>
            <a:ext cx="3050079" cy="727753"/>
          </a:xfrm>
          <a:prstGeom prst="rect">
            <a:avLst/>
          </a:prstGeom>
        </p:spPr>
        <p:txBody>
          <a:bodyPr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00" b="1" i="0" u="sng"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クライアント</a:t>
            </a:r>
            <a:endParaRPr kumimoji="1" lang="en-US" altLang="ja-JP" sz="1000" b="1" i="0" u="sng"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5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a:t>
            </a:r>
            <a:r>
              <a:rPr kumimoji="1" lang="ja-JP" altLang="en-US"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 </a:t>
            </a:r>
            <a:r>
              <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Windows </a:t>
            </a:r>
            <a:r>
              <a:rPr kumimoji="1" lang="en-US" altLang="ja-JP" sz="1000" b="0" i="0" u="none" strike="noStrike" kern="1200" cap="none" spc="0" normalizeH="0" baseline="0" noProof="0" dirty="0">
                <a:ln>
                  <a:noFill/>
                </a:ln>
                <a:solidFill>
                  <a:prstClr val="black">
                    <a:lumMod val="65000"/>
                    <a:lumOff val="35000"/>
                  </a:prstClr>
                </a:solidFill>
                <a:effectLst/>
                <a:uLnTx/>
                <a:uFillTx/>
                <a:latin typeface="メイリオ"/>
                <a:ea typeface="メイリオ"/>
              </a:rPr>
              <a:t>8.1 10</a:t>
            </a:r>
            <a:endPar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5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a:t>
            </a:r>
            <a:r>
              <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 .NET Framework 4.6</a:t>
            </a:r>
            <a:r>
              <a:rPr kumimoji="1" lang="ja-JP" altLang="en-US"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以降</a:t>
            </a:r>
            <a:endPar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a:p>
            <a:pPr lvl="0">
              <a:spcBef>
                <a:spcPct val="0"/>
              </a:spcBef>
              <a:defRPr/>
            </a:pPr>
            <a:r>
              <a:rPr kumimoji="1" lang="ja-JP" altLang="en-US" sz="5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a:t>
            </a:r>
            <a:r>
              <a:rPr kumimoji="1" lang="ja-JP" altLang="en-US"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 </a:t>
            </a: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Adobe Reader / Adobe Acrobat</a:t>
            </a:r>
          </a:p>
          <a:p>
            <a:pPr>
              <a:spcBef>
                <a:spcPct val="0"/>
              </a:spcBef>
              <a:defRPr/>
            </a:pPr>
            <a:r>
              <a:rPr lang="ja-JP" altLang="en-US" sz="500" dirty="0">
                <a:solidFill>
                  <a:prstClr val="black">
                    <a:lumMod val="75000"/>
                    <a:lumOff val="25000"/>
                  </a:prstClr>
                </a:solidFill>
                <a:latin typeface="メイリオ" pitchFamily="50" charset="-128"/>
                <a:ea typeface="メイリオ" pitchFamily="50" charset="-128"/>
                <a:cs typeface="メイリオ" pitchFamily="50" charset="-128"/>
              </a:rPr>
              <a:t>■</a:t>
            </a:r>
            <a:r>
              <a:rPr lang="ja-JP" altLang="en-US" sz="1000" dirty="0">
                <a:solidFill>
                  <a:prstClr val="black">
                    <a:lumMod val="75000"/>
                    <a:lumOff val="25000"/>
                  </a:prstClr>
                </a:solidFill>
                <a:latin typeface="メイリオ" pitchFamily="50" charset="-128"/>
                <a:ea typeface="メイリオ" pitchFamily="50" charset="-128"/>
                <a:cs typeface="メイリオ" pitchFamily="50" charset="-128"/>
              </a:rPr>
              <a:t> </a:t>
            </a: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Microsoft Excel</a:t>
            </a:r>
            <a:r>
              <a:rPr lang="ja-JP" altLang="en-US" sz="1000" dirty="0">
                <a:solidFill>
                  <a:prstClr val="black">
                    <a:lumMod val="75000"/>
                    <a:lumOff val="25000"/>
                  </a:prstClr>
                </a:solidFill>
                <a:latin typeface="メイリオ" pitchFamily="50" charset="-128"/>
                <a:ea typeface="メイリオ" pitchFamily="50" charset="-128"/>
                <a:cs typeface="メイリオ" pitchFamily="50" charset="-128"/>
              </a:rPr>
              <a:t>（ストアアプリ版を除く）</a:t>
            </a:r>
            <a:r>
              <a:rPr lang="ja-JP" altLang="en-US" sz="700" dirty="0">
                <a:solidFill>
                  <a:prstClr val="black">
                    <a:lumMod val="75000"/>
                    <a:lumOff val="25000"/>
                  </a:prstClr>
                </a:solidFill>
                <a:latin typeface="メイリオ" pitchFamily="50" charset="-128"/>
                <a:ea typeface="メイリオ" pitchFamily="50" charset="-128"/>
                <a:cs typeface="メイリオ" pitchFamily="50" charset="-128"/>
              </a:rPr>
              <a:t> </a:t>
            </a:r>
            <a:endParaRPr lang="en-US" altLang="ja-JP" sz="700" dirty="0">
              <a:solidFill>
                <a:prstClr val="black">
                  <a:lumMod val="75000"/>
                  <a:lumOff val="25000"/>
                </a:prstClr>
              </a:solidFill>
              <a:latin typeface="メイリオ" pitchFamily="50" charset="-128"/>
              <a:ea typeface="メイリオ" pitchFamily="50" charset="-128"/>
              <a:cs typeface="メイリオ" pitchFamily="50" charset="-128"/>
            </a:endParaRPr>
          </a:p>
          <a:p>
            <a:pPr>
              <a:spcBef>
                <a:spcPct val="0"/>
              </a:spcBef>
              <a:defRPr/>
            </a:pPr>
            <a:r>
              <a:rPr lang="ja-JP" altLang="en-US" sz="600" dirty="0">
                <a:solidFill>
                  <a:prstClr val="black">
                    <a:lumMod val="75000"/>
                    <a:lumOff val="25000"/>
                  </a:prstClr>
                </a:solidFill>
                <a:latin typeface="メイリオ" pitchFamily="50" charset="-128"/>
                <a:ea typeface="メイリオ" pitchFamily="50" charset="-128"/>
                <a:cs typeface="メイリオ" pitchFamily="50" charset="-128"/>
              </a:rPr>
              <a:t>■</a:t>
            </a:r>
            <a:r>
              <a:rPr lang="ja-JP" altLang="en-US" sz="700" dirty="0">
                <a:solidFill>
                  <a:prstClr val="black">
                    <a:lumMod val="75000"/>
                    <a:lumOff val="25000"/>
                  </a:prstClr>
                </a:solidFill>
                <a:latin typeface="メイリオ" pitchFamily="50" charset="-128"/>
                <a:ea typeface="メイリオ" pitchFamily="50" charset="-128"/>
                <a:cs typeface="メイリオ" pitchFamily="50" charset="-128"/>
              </a:rPr>
              <a:t> </a:t>
            </a: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Microsoft Word</a:t>
            </a:r>
            <a:r>
              <a:rPr lang="ja-JP" altLang="en-US" sz="1000" dirty="0">
                <a:solidFill>
                  <a:prstClr val="black">
                    <a:lumMod val="75000"/>
                    <a:lumOff val="25000"/>
                  </a:prstClr>
                </a:solidFill>
                <a:latin typeface="メイリオ" pitchFamily="50" charset="-128"/>
                <a:ea typeface="メイリオ" pitchFamily="50" charset="-128"/>
                <a:cs typeface="メイリオ" pitchFamily="50" charset="-128"/>
              </a:rPr>
              <a:t>（ストアアプリ版を除く）</a:t>
            </a:r>
            <a:endParaRPr lang="en-US" altLang="ja-JP" sz="1000" dirty="0">
              <a:solidFill>
                <a:prstClr val="black">
                  <a:lumMod val="75000"/>
                  <a:lumOff val="25000"/>
                </a:prstClr>
              </a:solidFill>
              <a:latin typeface="メイリオ" pitchFamily="50" charset="-128"/>
              <a:ea typeface="メイリオ" pitchFamily="50" charset="-128"/>
              <a:cs typeface="メイリオ" pitchFamily="50" charset="-128"/>
            </a:endParaRPr>
          </a:p>
          <a:p>
            <a:pPr lvl="0">
              <a:spcBef>
                <a:spcPct val="0"/>
              </a:spcBef>
              <a:defRPr/>
            </a:pPr>
            <a:endParaRPr lang="en-US" altLang="ja-JP" sz="1000" dirty="0">
              <a:solidFill>
                <a:prstClr val="black">
                  <a:lumMod val="75000"/>
                  <a:lumOff val="25000"/>
                </a:prstClr>
              </a:solidFill>
              <a:latin typeface="メイリオ" pitchFamily="50" charset="-128"/>
              <a:ea typeface="メイリオ" pitchFamily="50" charset="-128"/>
              <a:cs typeface="メイリオ" pitchFamily="50" charset="-128"/>
            </a:endParaRPr>
          </a:p>
          <a:p>
            <a:pPr lvl="0">
              <a:spcBef>
                <a:spcPct val="0"/>
              </a:spcBef>
              <a:defRPr/>
            </a:pPr>
            <a:endPar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p:txBody>
      </p:sp>
      <p:sp>
        <p:nvSpPr>
          <p:cNvPr id="13" name="角丸四角形 12"/>
          <p:cNvSpPr/>
          <p:nvPr/>
        </p:nvSpPr>
        <p:spPr>
          <a:xfrm>
            <a:off x="122934" y="1477111"/>
            <a:ext cx="3601791" cy="4999120"/>
          </a:xfrm>
          <a:prstGeom prst="roundRect">
            <a:avLst>
              <a:gd name="adj" fmla="val 7068"/>
            </a:avLst>
          </a:prstGeom>
          <a:noFill/>
          <a:ln w="28575">
            <a:solidFill>
              <a:srgbClr val="FB8F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メイリオ"/>
              <a:ea typeface="メイリオ"/>
              <a:cs typeface="+mn-cs"/>
            </a:endParaRPr>
          </a:p>
        </p:txBody>
      </p:sp>
      <p:sp>
        <p:nvSpPr>
          <p:cNvPr id="14" name="角丸四角形 13"/>
          <p:cNvSpPr/>
          <p:nvPr/>
        </p:nvSpPr>
        <p:spPr>
          <a:xfrm>
            <a:off x="119437" y="1063656"/>
            <a:ext cx="3605288" cy="521468"/>
          </a:xfrm>
          <a:prstGeom prst="roundRect">
            <a:avLst/>
          </a:prstGeom>
          <a:solidFill>
            <a:schemeClr val="accent3"/>
          </a:solidFill>
          <a:ln>
            <a:solidFill>
              <a:schemeClr val="accent3"/>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rgbClr val="FFFFFF"/>
              </a:solidFill>
              <a:effectLst/>
              <a:uLnTx/>
              <a:uFillTx/>
              <a:latin typeface="メイリオ"/>
              <a:ea typeface="メイリオ"/>
              <a:cs typeface="+mn-cs"/>
            </a:endParaRPr>
          </a:p>
        </p:txBody>
      </p:sp>
      <p:sp>
        <p:nvSpPr>
          <p:cNvPr id="15" name="テキスト ボックス 14"/>
          <p:cNvSpPr txBox="1"/>
          <p:nvPr/>
        </p:nvSpPr>
        <p:spPr>
          <a:xfrm>
            <a:off x="431059" y="1159762"/>
            <a:ext cx="3096344" cy="242631"/>
          </a:xfrm>
          <a:prstGeom prst="rect">
            <a:avLst/>
          </a:prstGeom>
        </p:spPr>
        <p:txBody>
          <a:bodyPr wrap="square" lIns="0" tIns="0" rIns="0" bIns="0" rtlCol="0" anchor="t"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1100" b="1" i="0" u="none" strike="noStrike" kern="1200" cap="none" spc="0" normalizeH="0" baseline="0" noProof="0" dirty="0" err="1">
                <a:ln>
                  <a:noFill/>
                </a:ln>
                <a:solidFill>
                  <a:srgbClr val="FFFFFF"/>
                </a:solidFill>
                <a:effectLst/>
                <a:uLnTx/>
                <a:uFillTx/>
                <a:latin typeface="メイリオ" pitchFamily="50" charset="-128"/>
                <a:ea typeface="メイリオ" pitchFamily="50" charset="-128"/>
                <a:cs typeface="メイリオ" pitchFamily="50" charset="-128"/>
              </a:rPr>
              <a:t>SuperStream</a:t>
            </a:r>
            <a:r>
              <a:rPr kumimoji="1" lang="en-US" altLang="ja-JP" sz="1100" b="1" i="0" u="none" strike="noStrike" kern="120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-NX</a:t>
            </a:r>
            <a:r>
              <a:rPr kumimoji="1" lang="ja-JP" altLang="en-US" sz="1100" b="1" i="0" u="none" strike="noStrike" kern="120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 </a:t>
            </a:r>
            <a:endParaRPr kumimoji="1" lang="en-US" altLang="ja-JP" sz="1100" b="1" i="0" u="none" strike="noStrike" kern="120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人事管理・給与管理</a:t>
            </a:r>
          </a:p>
        </p:txBody>
      </p:sp>
      <p:grpSp>
        <p:nvGrpSpPr>
          <p:cNvPr id="16" name="グループ化 525"/>
          <p:cNvGrpSpPr/>
          <p:nvPr/>
        </p:nvGrpSpPr>
        <p:grpSpPr>
          <a:xfrm>
            <a:off x="4649645" y="3993515"/>
            <a:ext cx="540000" cy="540000"/>
            <a:chOff x="3784104" y="1923678"/>
            <a:chExt cx="381000" cy="381000"/>
          </a:xfrm>
          <a:solidFill>
            <a:schemeClr val="tx2"/>
          </a:solidFill>
        </p:grpSpPr>
        <p:sp>
          <p:nvSpPr>
            <p:cNvPr id="17"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C2F0"/>
                </a:solidFill>
                <a:effectLst/>
                <a:uLnTx/>
                <a:uFillTx/>
                <a:latin typeface="メイリオ"/>
                <a:ea typeface="メイリオ"/>
                <a:cs typeface="+mn-cs"/>
              </a:endParaRPr>
            </a:p>
          </p:txBody>
        </p:sp>
        <p:sp>
          <p:nvSpPr>
            <p:cNvPr id="18"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C2F0"/>
                </a:solidFill>
                <a:effectLst/>
                <a:uLnTx/>
                <a:uFillTx/>
                <a:latin typeface="メイリオ"/>
                <a:ea typeface="メイリオ"/>
                <a:cs typeface="+mn-cs"/>
              </a:endParaRPr>
            </a:p>
          </p:txBody>
        </p:sp>
      </p:grpSp>
      <p:sp>
        <p:nvSpPr>
          <p:cNvPr id="19" name="Freeform 447"/>
          <p:cNvSpPr>
            <a:spLocks noEditPoints="1"/>
          </p:cNvSpPr>
          <p:nvPr/>
        </p:nvSpPr>
        <p:spPr bwMode="auto">
          <a:xfrm>
            <a:off x="2403500" y="2832203"/>
            <a:ext cx="404304" cy="579500"/>
          </a:xfrm>
          <a:custGeom>
            <a:avLst/>
            <a:gdLst>
              <a:gd name="T0" fmla="*/ 537 w 697"/>
              <a:gd name="T1" fmla="*/ 649 h 890"/>
              <a:gd name="T2" fmla="*/ 461 w 697"/>
              <a:gd name="T3" fmla="*/ 691 h 890"/>
              <a:gd name="T4" fmla="*/ 336 w 697"/>
              <a:gd name="T5" fmla="*/ 172 h 890"/>
              <a:gd name="T6" fmla="*/ 342 w 697"/>
              <a:gd name="T7" fmla="*/ 157 h 890"/>
              <a:gd name="T8" fmla="*/ 356 w 697"/>
              <a:gd name="T9" fmla="*/ 151 h 890"/>
              <a:gd name="T10" fmla="*/ 368 w 697"/>
              <a:gd name="T11" fmla="*/ 154 h 890"/>
              <a:gd name="T12" fmla="*/ 377 w 697"/>
              <a:gd name="T13" fmla="*/ 168 h 890"/>
              <a:gd name="T14" fmla="*/ 375 w 697"/>
              <a:gd name="T15" fmla="*/ 180 h 890"/>
              <a:gd name="T16" fmla="*/ 365 w 697"/>
              <a:gd name="T17" fmla="*/ 190 h 890"/>
              <a:gd name="T18" fmla="*/ 353 w 697"/>
              <a:gd name="T19" fmla="*/ 192 h 890"/>
              <a:gd name="T20" fmla="*/ 339 w 697"/>
              <a:gd name="T21" fmla="*/ 183 h 890"/>
              <a:gd name="T22" fmla="*/ 336 w 697"/>
              <a:gd name="T23" fmla="*/ 172 h 890"/>
              <a:gd name="T24" fmla="*/ 473 w 697"/>
              <a:gd name="T25" fmla="*/ 164 h 890"/>
              <a:gd name="T26" fmla="*/ 483 w 697"/>
              <a:gd name="T27" fmla="*/ 153 h 890"/>
              <a:gd name="T28" fmla="*/ 495 w 697"/>
              <a:gd name="T29" fmla="*/ 152 h 890"/>
              <a:gd name="T30" fmla="*/ 509 w 697"/>
              <a:gd name="T31" fmla="*/ 160 h 890"/>
              <a:gd name="T32" fmla="*/ 512 w 697"/>
              <a:gd name="T33" fmla="*/ 172 h 890"/>
              <a:gd name="T34" fmla="*/ 506 w 697"/>
              <a:gd name="T35" fmla="*/ 187 h 890"/>
              <a:gd name="T36" fmla="*/ 492 w 697"/>
              <a:gd name="T37" fmla="*/ 193 h 890"/>
              <a:gd name="T38" fmla="*/ 480 w 697"/>
              <a:gd name="T39" fmla="*/ 189 h 890"/>
              <a:gd name="T40" fmla="*/ 471 w 697"/>
              <a:gd name="T41" fmla="*/ 176 h 890"/>
              <a:gd name="T42" fmla="*/ 161 w 697"/>
              <a:gd name="T43" fmla="*/ 544 h 890"/>
              <a:gd name="T44" fmla="*/ 512 w 697"/>
              <a:gd name="T45" fmla="*/ 504 h 890"/>
              <a:gd name="T46" fmla="*/ 512 w 697"/>
              <a:gd name="T47" fmla="*/ 504 h 890"/>
              <a:gd name="T48" fmla="*/ 617 w 697"/>
              <a:gd name="T49" fmla="*/ 62 h 890"/>
              <a:gd name="T50" fmla="*/ 438 w 697"/>
              <a:gd name="T51" fmla="*/ 183 h 890"/>
              <a:gd name="T52" fmla="*/ 461 w 697"/>
              <a:gd name="T53" fmla="*/ 217 h 890"/>
              <a:gd name="T54" fmla="*/ 492 w 697"/>
              <a:gd name="T55" fmla="*/ 226 h 890"/>
              <a:gd name="T56" fmla="*/ 530 w 697"/>
              <a:gd name="T57" fmla="*/ 211 h 890"/>
              <a:gd name="T58" fmla="*/ 546 w 697"/>
              <a:gd name="T59" fmla="*/ 172 h 890"/>
              <a:gd name="T60" fmla="*/ 536 w 697"/>
              <a:gd name="T61" fmla="*/ 141 h 890"/>
              <a:gd name="T62" fmla="*/ 503 w 697"/>
              <a:gd name="T63" fmla="*/ 118 h 890"/>
              <a:gd name="T64" fmla="*/ 470 w 697"/>
              <a:gd name="T65" fmla="*/ 121 h 890"/>
              <a:gd name="T66" fmla="*/ 441 w 697"/>
              <a:gd name="T67" fmla="*/ 151 h 890"/>
              <a:gd name="T68" fmla="*/ 302 w 697"/>
              <a:gd name="T69" fmla="*/ 172 h 890"/>
              <a:gd name="T70" fmla="*/ 312 w 697"/>
              <a:gd name="T71" fmla="*/ 202 h 890"/>
              <a:gd name="T72" fmla="*/ 345 w 697"/>
              <a:gd name="T73" fmla="*/ 225 h 890"/>
              <a:gd name="T74" fmla="*/ 378 w 697"/>
              <a:gd name="T75" fmla="*/ 223 h 890"/>
              <a:gd name="T76" fmla="*/ 407 w 697"/>
              <a:gd name="T77" fmla="*/ 193 h 890"/>
              <a:gd name="T78" fmla="*/ 410 w 697"/>
              <a:gd name="T79" fmla="*/ 160 h 890"/>
              <a:gd name="T80" fmla="*/ 387 w 697"/>
              <a:gd name="T81" fmla="*/ 127 h 890"/>
              <a:gd name="T82" fmla="*/ 356 w 697"/>
              <a:gd name="T83" fmla="*/ 117 h 890"/>
              <a:gd name="T84" fmla="*/ 318 w 697"/>
              <a:gd name="T85" fmla="*/ 133 h 890"/>
              <a:gd name="T86" fmla="*/ 302 w 697"/>
              <a:gd name="T87" fmla="*/ 172 h 890"/>
              <a:gd name="T88" fmla="*/ 127 w 697"/>
              <a:gd name="T89" fmla="*/ 747 h 890"/>
              <a:gd name="T90" fmla="*/ 127 w 697"/>
              <a:gd name="T91" fmla="*/ 447 h 890"/>
              <a:gd name="T92" fmla="*/ 572 w 697"/>
              <a:gd name="T93" fmla="*/ 276 h 890"/>
              <a:gd name="T94" fmla="*/ 572 w 697"/>
              <a:gd name="T95" fmla="*/ 276 h 890"/>
              <a:gd name="T96" fmla="*/ 537 w 697"/>
              <a:gd name="T97" fmla="*/ 309 h 890"/>
              <a:gd name="T98" fmla="*/ 461 w 697"/>
              <a:gd name="T99" fmla="*/ 349 h 890"/>
              <a:gd name="T100" fmla="*/ 17 w 697"/>
              <a:gd name="T101" fmla="*/ 0 h 890"/>
              <a:gd name="T102" fmla="*/ 1 w 697"/>
              <a:gd name="T103" fmla="*/ 9 h 890"/>
              <a:gd name="T104" fmla="*/ 1 w 697"/>
              <a:gd name="T105" fmla="*/ 880 h 890"/>
              <a:gd name="T106" fmla="*/ 680 w 697"/>
              <a:gd name="T107" fmla="*/ 890 h 890"/>
              <a:gd name="T108" fmla="*/ 696 w 697"/>
              <a:gd name="T109" fmla="*/ 880 h 890"/>
              <a:gd name="T110" fmla="*/ 696 w 697"/>
              <a:gd name="T111" fmla="*/ 9 h 890"/>
              <a:gd name="T112" fmla="*/ 680 w 697"/>
              <a:gd name="T113" fmla="*/ 0 h 890"/>
              <a:gd name="T114" fmla="*/ 663 w 697"/>
              <a:gd name="T115" fmla="*/ 3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890">
                <a:moveTo>
                  <a:pt x="537" y="714"/>
                </a:moveTo>
                <a:lnTo>
                  <a:pt x="161" y="714"/>
                </a:lnTo>
                <a:lnTo>
                  <a:pt x="161" y="649"/>
                </a:lnTo>
                <a:lnTo>
                  <a:pt x="537" y="649"/>
                </a:lnTo>
                <a:lnTo>
                  <a:pt x="537" y="714"/>
                </a:lnTo>
                <a:close/>
                <a:moveTo>
                  <a:pt x="512" y="673"/>
                </a:moveTo>
                <a:lnTo>
                  <a:pt x="461" y="673"/>
                </a:lnTo>
                <a:lnTo>
                  <a:pt x="461" y="691"/>
                </a:lnTo>
                <a:lnTo>
                  <a:pt x="512" y="691"/>
                </a:lnTo>
                <a:lnTo>
                  <a:pt x="512" y="673"/>
                </a:lnTo>
                <a:close/>
                <a:moveTo>
                  <a:pt x="336" y="172"/>
                </a:moveTo>
                <a:lnTo>
                  <a:pt x="336" y="172"/>
                </a:lnTo>
                <a:lnTo>
                  <a:pt x="336" y="168"/>
                </a:lnTo>
                <a:lnTo>
                  <a:pt x="337" y="164"/>
                </a:lnTo>
                <a:lnTo>
                  <a:pt x="339" y="160"/>
                </a:lnTo>
                <a:lnTo>
                  <a:pt x="342" y="157"/>
                </a:lnTo>
                <a:lnTo>
                  <a:pt x="345" y="154"/>
                </a:lnTo>
                <a:lnTo>
                  <a:pt x="349" y="153"/>
                </a:lnTo>
                <a:lnTo>
                  <a:pt x="353" y="152"/>
                </a:lnTo>
                <a:lnTo>
                  <a:pt x="356" y="151"/>
                </a:lnTo>
                <a:lnTo>
                  <a:pt x="356" y="151"/>
                </a:lnTo>
                <a:lnTo>
                  <a:pt x="361" y="152"/>
                </a:lnTo>
                <a:lnTo>
                  <a:pt x="365" y="153"/>
                </a:lnTo>
                <a:lnTo>
                  <a:pt x="368" y="154"/>
                </a:lnTo>
                <a:lnTo>
                  <a:pt x="372" y="157"/>
                </a:lnTo>
                <a:lnTo>
                  <a:pt x="374" y="160"/>
                </a:lnTo>
                <a:lnTo>
                  <a:pt x="375" y="164"/>
                </a:lnTo>
                <a:lnTo>
                  <a:pt x="377" y="168"/>
                </a:lnTo>
                <a:lnTo>
                  <a:pt x="378" y="172"/>
                </a:lnTo>
                <a:lnTo>
                  <a:pt x="378" y="172"/>
                </a:lnTo>
                <a:lnTo>
                  <a:pt x="377" y="176"/>
                </a:lnTo>
                <a:lnTo>
                  <a:pt x="375" y="180"/>
                </a:lnTo>
                <a:lnTo>
                  <a:pt x="374" y="183"/>
                </a:lnTo>
                <a:lnTo>
                  <a:pt x="372" y="187"/>
                </a:lnTo>
                <a:lnTo>
                  <a:pt x="368" y="189"/>
                </a:lnTo>
                <a:lnTo>
                  <a:pt x="365" y="190"/>
                </a:lnTo>
                <a:lnTo>
                  <a:pt x="361" y="192"/>
                </a:lnTo>
                <a:lnTo>
                  <a:pt x="356" y="193"/>
                </a:lnTo>
                <a:lnTo>
                  <a:pt x="356" y="193"/>
                </a:lnTo>
                <a:lnTo>
                  <a:pt x="353" y="192"/>
                </a:lnTo>
                <a:lnTo>
                  <a:pt x="349" y="190"/>
                </a:lnTo>
                <a:lnTo>
                  <a:pt x="345" y="189"/>
                </a:lnTo>
                <a:lnTo>
                  <a:pt x="342" y="187"/>
                </a:lnTo>
                <a:lnTo>
                  <a:pt x="339" y="183"/>
                </a:lnTo>
                <a:lnTo>
                  <a:pt x="337" y="180"/>
                </a:lnTo>
                <a:lnTo>
                  <a:pt x="336" y="176"/>
                </a:lnTo>
                <a:lnTo>
                  <a:pt x="336" y="172"/>
                </a:lnTo>
                <a:lnTo>
                  <a:pt x="336" y="172"/>
                </a:lnTo>
                <a:close/>
                <a:moveTo>
                  <a:pt x="470" y="172"/>
                </a:moveTo>
                <a:lnTo>
                  <a:pt x="470" y="172"/>
                </a:lnTo>
                <a:lnTo>
                  <a:pt x="471" y="168"/>
                </a:lnTo>
                <a:lnTo>
                  <a:pt x="473" y="164"/>
                </a:lnTo>
                <a:lnTo>
                  <a:pt x="474" y="160"/>
                </a:lnTo>
                <a:lnTo>
                  <a:pt x="476" y="157"/>
                </a:lnTo>
                <a:lnTo>
                  <a:pt x="480" y="154"/>
                </a:lnTo>
                <a:lnTo>
                  <a:pt x="483" y="153"/>
                </a:lnTo>
                <a:lnTo>
                  <a:pt x="487" y="152"/>
                </a:lnTo>
                <a:lnTo>
                  <a:pt x="492" y="151"/>
                </a:lnTo>
                <a:lnTo>
                  <a:pt x="492" y="151"/>
                </a:lnTo>
                <a:lnTo>
                  <a:pt x="495" y="152"/>
                </a:lnTo>
                <a:lnTo>
                  <a:pt x="499" y="153"/>
                </a:lnTo>
                <a:lnTo>
                  <a:pt x="503" y="154"/>
                </a:lnTo>
                <a:lnTo>
                  <a:pt x="506" y="157"/>
                </a:lnTo>
                <a:lnTo>
                  <a:pt x="509" y="160"/>
                </a:lnTo>
                <a:lnTo>
                  <a:pt x="511" y="164"/>
                </a:lnTo>
                <a:lnTo>
                  <a:pt x="512" y="168"/>
                </a:lnTo>
                <a:lnTo>
                  <a:pt x="512" y="172"/>
                </a:lnTo>
                <a:lnTo>
                  <a:pt x="512" y="172"/>
                </a:lnTo>
                <a:lnTo>
                  <a:pt x="512" y="176"/>
                </a:lnTo>
                <a:lnTo>
                  <a:pt x="511" y="180"/>
                </a:lnTo>
                <a:lnTo>
                  <a:pt x="509" y="183"/>
                </a:lnTo>
                <a:lnTo>
                  <a:pt x="506" y="187"/>
                </a:lnTo>
                <a:lnTo>
                  <a:pt x="503" y="189"/>
                </a:lnTo>
                <a:lnTo>
                  <a:pt x="499" y="190"/>
                </a:lnTo>
                <a:lnTo>
                  <a:pt x="495" y="192"/>
                </a:lnTo>
                <a:lnTo>
                  <a:pt x="492" y="193"/>
                </a:lnTo>
                <a:lnTo>
                  <a:pt x="492" y="193"/>
                </a:lnTo>
                <a:lnTo>
                  <a:pt x="487" y="192"/>
                </a:lnTo>
                <a:lnTo>
                  <a:pt x="483" y="190"/>
                </a:lnTo>
                <a:lnTo>
                  <a:pt x="480" y="189"/>
                </a:lnTo>
                <a:lnTo>
                  <a:pt x="476" y="187"/>
                </a:lnTo>
                <a:lnTo>
                  <a:pt x="474" y="183"/>
                </a:lnTo>
                <a:lnTo>
                  <a:pt x="473" y="180"/>
                </a:lnTo>
                <a:lnTo>
                  <a:pt x="471" y="176"/>
                </a:lnTo>
                <a:lnTo>
                  <a:pt x="470" y="172"/>
                </a:lnTo>
                <a:lnTo>
                  <a:pt x="470" y="172"/>
                </a:lnTo>
                <a:close/>
                <a:moveTo>
                  <a:pt x="537" y="544"/>
                </a:moveTo>
                <a:lnTo>
                  <a:pt x="161" y="544"/>
                </a:lnTo>
                <a:lnTo>
                  <a:pt x="161" y="481"/>
                </a:lnTo>
                <a:lnTo>
                  <a:pt x="537" y="481"/>
                </a:lnTo>
                <a:lnTo>
                  <a:pt x="537" y="544"/>
                </a:lnTo>
                <a:close/>
                <a:moveTo>
                  <a:pt x="512" y="504"/>
                </a:moveTo>
                <a:lnTo>
                  <a:pt x="461" y="504"/>
                </a:lnTo>
                <a:lnTo>
                  <a:pt x="461" y="522"/>
                </a:lnTo>
                <a:lnTo>
                  <a:pt x="512" y="522"/>
                </a:lnTo>
                <a:lnTo>
                  <a:pt x="512" y="504"/>
                </a:lnTo>
                <a:close/>
                <a:moveTo>
                  <a:pt x="617" y="819"/>
                </a:moveTo>
                <a:lnTo>
                  <a:pt x="77" y="819"/>
                </a:lnTo>
                <a:lnTo>
                  <a:pt x="77" y="62"/>
                </a:lnTo>
                <a:lnTo>
                  <a:pt x="617" y="62"/>
                </a:lnTo>
                <a:lnTo>
                  <a:pt x="617" y="819"/>
                </a:lnTo>
                <a:close/>
                <a:moveTo>
                  <a:pt x="437" y="172"/>
                </a:moveTo>
                <a:lnTo>
                  <a:pt x="437" y="172"/>
                </a:lnTo>
                <a:lnTo>
                  <a:pt x="438" y="183"/>
                </a:lnTo>
                <a:lnTo>
                  <a:pt x="441" y="193"/>
                </a:lnTo>
                <a:lnTo>
                  <a:pt x="446" y="202"/>
                </a:lnTo>
                <a:lnTo>
                  <a:pt x="453" y="211"/>
                </a:lnTo>
                <a:lnTo>
                  <a:pt x="461" y="217"/>
                </a:lnTo>
                <a:lnTo>
                  <a:pt x="470" y="223"/>
                </a:lnTo>
                <a:lnTo>
                  <a:pt x="481" y="225"/>
                </a:lnTo>
                <a:lnTo>
                  <a:pt x="492" y="226"/>
                </a:lnTo>
                <a:lnTo>
                  <a:pt x="492" y="226"/>
                </a:lnTo>
                <a:lnTo>
                  <a:pt x="503" y="225"/>
                </a:lnTo>
                <a:lnTo>
                  <a:pt x="512" y="223"/>
                </a:lnTo>
                <a:lnTo>
                  <a:pt x="522" y="217"/>
                </a:lnTo>
                <a:lnTo>
                  <a:pt x="530" y="211"/>
                </a:lnTo>
                <a:lnTo>
                  <a:pt x="536" y="202"/>
                </a:lnTo>
                <a:lnTo>
                  <a:pt x="542" y="193"/>
                </a:lnTo>
                <a:lnTo>
                  <a:pt x="545" y="183"/>
                </a:lnTo>
                <a:lnTo>
                  <a:pt x="546" y="172"/>
                </a:lnTo>
                <a:lnTo>
                  <a:pt x="546" y="172"/>
                </a:lnTo>
                <a:lnTo>
                  <a:pt x="545" y="160"/>
                </a:lnTo>
                <a:lnTo>
                  <a:pt x="542" y="151"/>
                </a:lnTo>
                <a:lnTo>
                  <a:pt x="536" y="141"/>
                </a:lnTo>
                <a:lnTo>
                  <a:pt x="530" y="133"/>
                </a:lnTo>
                <a:lnTo>
                  <a:pt x="522" y="127"/>
                </a:lnTo>
                <a:lnTo>
                  <a:pt x="512" y="121"/>
                </a:lnTo>
                <a:lnTo>
                  <a:pt x="503" y="118"/>
                </a:lnTo>
                <a:lnTo>
                  <a:pt x="492" y="117"/>
                </a:lnTo>
                <a:lnTo>
                  <a:pt x="492" y="117"/>
                </a:lnTo>
                <a:lnTo>
                  <a:pt x="481" y="118"/>
                </a:lnTo>
                <a:lnTo>
                  <a:pt x="470" y="121"/>
                </a:lnTo>
                <a:lnTo>
                  <a:pt x="461" y="127"/>
                </a:lnTo>
                <a:lnTo>
                  <a:pt x="453" y="133"/>
                </a:lnTo>
                <a:lnTo>
                  <a:pt x="446" y="141"/>
                </a:lnTo>
                <a:lnTo>
                  <a:pt x="441" y="151"/>
                </a:lnTo>
                <a:lnTo>
                  <a:pt x="438" y="160"/>
                </a:lnTo>
                <a:lnTo>
                  <a:pt x="437" y="172"/>
                </a:lnTo>
                <a:lnTo>
                  <a:pt x="437" y="172"/>
                </a:lnTo>
                <a:close/>
                <a:moveTo>
                  <a:pt x="302" y="172"/>
                </a:moveTo>
                <a:lnTo>
                  <a:pt x="302" y="172"/>
                </a:lnTo>
                <a:lnTo>
                  <a:pt x="303" y="183"/>
                </a:lnTo>
                <a:lnTo>
                  <a:pt x="306" y="193"/>
                </a:lnTo>
                <a:lnTo>
                  <a:pt x="312" y="202"/>
                </a:lnTo>
                <a:lnTo>
                  <a:pt x="318" y="211"/>
                </a:lnTo>
                <a:lnTo>
                  <a:pt x="326" y="217"/>
                </a:lnTo>
                <a:lnTo>
                  <a:pt x="336" y="223"/>
                </a:lnTo>
                <a:lnTo>
                  <a:pt x="345" y="225"/>
                </a:lnTo>
                <a:lnTo>
                  <a:pt x="356" y="226"/>
                </a:lnTo>
                <a:lnTo>
                  <a:pt x="356" y="226"/>
                </a:lnTo>
                <a:lnTo>
                  <a:pt x="368" y="225"/>
                </a:lnTo>
                <a:lnTo>
                  <a:pt x="378" y="223"/>
                </a:lnTo>
                <a:lnTo>
                  <a:pt x="387" y="217"/>
                </a:lnTo>
                <a:lnTo>
                  <a:pt x="396" y="211"/>
                </a:lnTo>
                <a:lnTo>
                  <a:pt x="402" y="202"/>
                </a:lnTo>
                <a:lnTo>
                  <a:pt x="407" y="193"/>
                </a:lnTo>
                <a:lnTo>
                  <a:pt x="410" y="183"/>
                </a:lnTo>
                <a:lnTo>
                  <a:pt x="411" y="172"/>
                </a:lnTo>
                <a:lnTo>
                  <a:pt x="411" y="172"/>
                </a:lnTo>
                <a:lnTo>
                  <a:pt x="410" y="160"/>
                </a:lnTo>
                <a:lnTo>
                  <a:pt x="407" y="151"/>
                </a:lnTo>
                <a:lnTo>
                  <a:pt x="402" y="141"/>
                </a:lnTo>
                <a:lnTo>
                  <a:pt x="396" y="133"/>
                </a:lnTo>
                <a:lnTo>
                  <a:pt x="387" y="127"/>
                </a:lnTo>
                <a:lnTo>
                  <a:pt x="378" y="121"/>
                </a:lnTo>
                <a:lnTo>
                  <a:pt x="368" y="118"/>
                </a:lnTo>
                <a:lnTo>
                  <a:pt x="356" y="117"/>
                </a:lnTo>
                <a:lnTo>
                  <a:pt x="356" y="117"/>
                </a:lnTo>
                <a:lnTo>
                  <a:pt x="345" y="118"/>
                </a:lnTo>
                <a:lnTo>
                  <a:pt x="336" y="121"/>
                </a:lnTo>
                <a:lnTo>
                  <a:pt x="326" y="127"/>
                </a:lnTo>
                <a:lnTo>
                  <a:pt x="318" y="133"/>
                </a:lnTo>
                <a:lnTo>
                  <a:pt x="312" y="141"/>
                </a:lnTo>
                <a:lnTo>
                  <a:pt x="306" y="151"/>
                </a:lnTo>
                <a:lnTo>
                  <a:pt x="303" y="160"/>
                </a:lnTo>
                <a:lnTo>
                  <a:pt x="302" y="172"/>
                </a:lnTo>
                <a:lnTo>
                  <a:pt x="302" y="172"/>
                </a:lnTo>
                <a:close/>
                <a:moveTo>
                  <a:pt x="572" y="615"/>
                </a:moveTo>
                <a:lnTo>
                  <a:pt x="127" y="615"/>
                </a:lnTo>
                <a:lnTo>
                  <a:pt x="127" y="747"/>
                </a:lnTo>
                <a:lnTo>
                  <a:pt x="572" y="747"/>
                </a:lnTo>
                <a:lnTo>
                  <a:pt x="572" y="615"/>
                </a:lnTo>
                <a:close/>
                <a:moveTo>
                  <a:pt x="572" y="447"/>
                </a:moveTo>
                <a:lnTo>
                  <a:pt x="127" y="447"/>
                </a:lnTo>
                <a:lnTo>
                  <a:pt x="127" y="579"/>
                </a:lnTo>
                <a:lnTo>
                  <a:pt x="572" y="579"/>
                </a:lnTo>
                <a:lnTo>
                  <a:pt x="572" y="447"/>
                </a:lnTo>
                <a:close/>
                <a:moveTo>
                  <a:pt x="572" y="276"/>
                </a:moveTo>
                <a:lnTo>
                  <a:pt x="127" y="276"/>
                </a:lnTo>
                <a:lnTo>
                  <a:pt x="127" y="408"/>
                </a:lnTo>
                <a:lnTo>
                  <a:pt x="572" y="408"/>
                </a:lnTo>
                <a:lnTo>
                  <a:pt x="572" y="276"/>
                </a:lnTo>
                <a:close/>
                <a:moveTo>
                  <a:pt x="537" y="374"/>
                </a:moveTo>
                <a:lnTo>
                  <a:pt x="161" y="374"/>
                </a:lnTo>
                <a:lnTo>
                  <a:pt x="161" y="309"/>
                </a:lnTo>
                <a:lnTo>
                  <a:pt x="537" y="309"/>
                </a:lnTo>
                <a:lnTo>
                  <a:pt x="537" y="374"/>
                </a:lnTo>
                <a:close/>
                <a:moveTo>
                  <a:pt x="512" y="331"/>
                </a:moveTo>
                <a:lnTo>
                  <a:pt x="461" y="331"/>
                </a:lnTo>
                <a:lnTo>
                  <a:pt x="461" y="349"/>
                </a:lnTo>
                <a:lnTo>
                  <a:pt x="512" y="349"/>
                </a:lnTo>
                <a:lnTo>
                  <a:pt x="512" y="331"/>
                </a:lnTo>
                <a:close/>
                <a:moveTo>
                  <a:pt x="680" y="0"/>
                </a:moveTo>
                <a:lnTo>
                  <a:pt x="17" y="0"/>
                </a:lnTo>
                <a:lnTo>
                  <a:pt x="17" y="0"/>
                </a:lnTo>
                <a:lnTo>
                  <a:pt x="11" y="1"/>
                </a:lnTo>
                <a:lnTo>
                  <a:pt x="5" y="4"/>
                </a:lnTo>
                <a:lnTo>
                  <a:pt x="1" y="9"/>
                </a:lnTo>
                <a:lnTo>
                  <a:pt x="0" y="16"/>
                </a:lnTo>
                <a:lnTo>
                  <a:pt x="0" y="873"/>
                </a:lnTo>
                <a:lnTo>
                  <a:pt x="0" y="873"/>
                </a:lnTo>
                <a:lnTo>
                  <a:pt x="1" y="880"/>
                </a:lnTo>
                <a:lnTo>
                  <a:pt x="5" y="885"/>
                </a:lnTo>
                <a:lnTo>
                  <a:pt x="11" y="889"/>
                </a:lnTo>
                <a:lnTo>
                  <a:pt x="17" y="890"/>
                </a:lnTo>
                <a:lnTo>
                  <a:pt x="680" y="890"/>
                </a:lnTo>
                <a:lnTo>
                  <a:pt x="680" y="890"/>
                </a:lnTo>
                <a:lnTo>
                  <a:pt x="686" y="889"/>
                </a:lnTo>
                <a:lnTo>
                  <a:pt x="692" y="885"/>
                </a:lnTo>
                <a:lnTo>
                  <a:pt x="696" y="880"/>
                </a:lnTo>
                <a:lnTo>
                  <a:pt x="697" y="873"/>
                </a:lnTo>
                <a:lnTo>
                  <a:pt x="697" y="16"/>
                </a:lnTo>
                <a:lnTo>
                  <a:pt x="697" y="16"/>
                </a:lnTo>
                <a:lnTo>
                  <a:pt x="696" y="9"/>
                </a:lnTo>
                <a:lnTo>
                  <a:pt x="692" y="4"/>
                </a:lnTo>
                <a:lnTo>
                  <a:pt x="686" y="1"/>
                </a:lnTo>
                <a:lnTo>
                  <a:pt x="680" y="0"/>
                </a:lnTo>
                <a:lnTo>
                  <a:pt x="680" y="0"/>
                </a:lnTo>
                <a:close/>
                <a:moveTo>
                  <a:pt x="663" y="856"/>
                </a:moveTo>
                <a:lnTo>
                  <a:pt x="33" y="856"/>
                </a:lnTo>
                <a:lnTo>
                  <a:pt x="33" y="33"/>
                </a:lnTo>
                <a:lnTo>
                  <a:pt x="663" y="33"/>
                </a:lnTo>
                <a:lnTo>
                  <a:pt x="663" y="85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ysClr val="windowText" lastClr="000000"/>
              </a:solidFill>
              <a:effectLst/>
              <a:uLnTx/>
              <a:uFillTx/>
              <a:latin typeface="メイリオ"/>
              <a:ea typeface="メイリオ"/>
              <a:cs typeface="+mn-cs"/>
            </a:endParaRPr>
          </a:p>
        </p:txBody>
      </p:sp>
      <p:cxnSp>
        <p:nvCxnSpPr>
          <p:cNvPr id="20" name="直線コネクタ 19"/>
          <p:cNvCxnSpPr/>
          <p:nvPr/>
        </p:nvCxnSpPr>
        <p:spPr>
          <a:xfrm>
            <a:off x="730710" y="3402909"/>
            <a:ext cx="0" cy="350787"/>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cxnSp>
        <p:nvCxnSpPr>
          <p:cNvPr id="21" name="直線コネクタ 20"/>
          <p:cNvCxnSpPr/>
          <p:nvPr/>
        </p:nvCxnSpPr>
        <p:spPr>
          <a:xfrm>
            <a:off x="2618157" y="3402909"/>
            <a:ext cx="0" cy="350787"/>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sp>
        <p:nvSpPr>
          <p:cNvPr id="22" name="フローチャート: 処理 21"/>
          <p:cNvSpPr/>
          <p:nvPr/>
        </p:nvSpPr>
        <p:spPr>
          <a:xfrm>
            <a:off x="265002" y="3745365"/>
            <a:ext cx="8518997" cy="46756"/>
          </a:xfrm>
          <a:prstGeom prst="flowChartProcess">
            <a:avLst/>
          </a:prstGeom>
          <a:solidFill>
            <a:schemeClr val="tx2"/>
          </a:solidFill>
          <a:ln>
            <a:solidFill>
              <a:srgbClr val="008CCF"/>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srgbClr val="FFFFFF"/>
              </a:solidFill>
              <a:effectLst/>
              <a:uLnTx/>
              <a:uFillTx/>
              <a:latin typeface="メイリオ"/>
              <a:ea typeface="メイリオ"/>
              <a:cs typeface="+mn-cs"/>
            </a:endParaRPr>
          </a:p>
        </p:txBody>
      </p:sp>
      <p:sp>
        <p:nvSpPr>
          <p:cNvPr id="23" name="Freeform 447"/>
          <p:cNvSpPr>
            <a:spLocks noEditPoints="1"/>
          </p:cNvSpPr>
          <p:nvPr/>
        </p:nvSpPr>
        <p:spPr bwMode="auto">
          <a:xfrm>
            <a:off x="4563739" y="2845266"/>
            <a:ext cx="404304" cy="579500"/>
          </a:xfrm>
          <a:custGeom>
            <a:avLst/>
            <a:gdLst>
              <a:gd name="T0" fmla="*/ 537 w 697"/>
              <a:gd name="T1" fmla="*/ 649 h 890"/>
              <a:gd name="T2" fmla="*/ 461 w 697"/>
              <a:gd name="T3" fmla="*/ 691 h 890"/>
              <a:gd name="T4" fmla="*/ 336 w 697"/>
              <a:gd name="T5" fmla="*/ 172 h 890"/>
              <a:gd name="T6" fmla="*/ 342 w 697"/>
              <a:gd name="T7" fmla="*/ 157 h 890"/>
              <a:gd name="T8" fmla="*/ 356 w 697"/>
              <a:gd name="T9" fmla="*/ 151 h 890"/>
              <a:gd name="T10" fmla="*/ 368 w 697"/>
              <a:gd name="T11" fmla="*/ 154 h 890"/>
              <a:gd name="T12" fmla="*/ 377 w 697"/>
              <a:gd name="T13" fmla="*/ 168 h 890"/>
              <a:gd name="T14" fmla="*/ 375 w 697"/>
              <a:gd name="T15" fmla="*/ 180 h 890"/>
              <a:gd name="T16" fmla="*/ 365 w 697"/>
              <a:gd name="T17" fmla="*/ 190 h 890"/>
              <a:gd name="T18" fmla="*/ 353 w 697"/>
              <a:gd name="T19" fmla="*/ 192 h 890"/>
              <a:gd name="T20" fmla="*/ 339 w 697"/>
              <a:gd name="T21" fmla="*/ 183 h 890"/>
              <a:gd name="T22" fmla="*/ 336 w 697"/>
              <a:gd name="T23" fmla="*/ 172 h 890"/>
              <a:gd name="T24" fmla="*/ 473 w 697"/>
              <a:gd name="T25" fmla="*/ 164 h 890"/>
              <a:gd name="T26" fmla="*/ 483 w 697"/>
              <a:gd name="T27" fmla="*/ 153 h 890"/>
              <a:gd name="T28" fmla="*/ 495 w 697"/>
              <a:gd name="T29" fmla="*/ 152 h 890"/>
              <a:gd name="T30" fmla="*/ 509 w 697"/>
              <a:gd name="T31" fmla="*/ 160 h 890"/>
              <a:gd name="T32" fmla="*/ 512 w 697"/>
              <a:gd name="T33" fmla="*/ 172 h 890"/>
              <a:gd name="T34" fmla="*/ 506 w 697"/>
              <a:gd name="T35" fmla="*/ 187 h 890"/>
              <a:gd name="T36" fmla="*/ 492 w 697"/>
              <a:gd name="T37" fmla="*/ 193 h 890"/>
              <a:gd name="T38" fmla="*/ 480 w 697"/>
              <a:gd name="T39" fmla="*/ 189 h 890"/>
              <a:gd name="T40" fmla="*/ 471 w 697"/>
              <a:gd name="T41" fmla="*/ 176 h 890"/>
              <a:gd name="T42" fmla="*/ 161 w 697"/>
              <a:gd name="T43" fmla="*/ 544 h 890"/>
              <a:gd name="T44" fmla="*/ 512 w 697"/>
              <a:gd name="T45" fmla="*/ 504 h 890"/>
              <a:gd name="T46" fmla="*/ 512 w 697"/>
              <a:gd name="T47" fmla="*/ 504 h 890"/>
              <a:gd name="T48" fmla="*/ 617 w 697"/>
              <a:gd name="T49" fmla="*/ 62 h 890"/>
              <a:gd name="T50" fmla="*/ 438 w 697"/>
              <a:gd name="T51" fmla="*/ 183 h 890"/>
              <a:gd name="T52" fmla="*/ 461 w 697"/>
              <a:gd name="T53" fmla="*/ 217 h 890"/>
              <a:gd name="T54" fmla="*/ 492 w 697"/>
              <a:gd name="T55" fmla="*/ 226 h 890"/>
              <a:gd name="T56" fmla="*/ 530 w 697"/>
              <a:gd name="T57" fmla="*/ 211 h 890"/>
              <a:gd name="T58" fmla="*/ 546 w 697"/>
              <a:gd name="T59" fmla="*/ 172 h 890"/>
              <a:gd name="T60" fmla="*/ 536 w 697"/>
              <a:gd name="T61" fmla="*/ 141 h 890"/>
              <a:gd name="T62" fmla="*/ 503 w 697"/>
              <a:gd name="T63" fmla="*/ 118 h 890"/>
              <a:gd name="T64" fmla="*/ 470 w 697"/>
              <a:gd name="T65" fmla="*/ 121 h 890"/>
              <a:gd name="T66" fmla="*/ 441 w 697"/>
              <a:gd name="T67" fmla="*/ 151 h 890"/>
              <a:gd name="T68" fmla="*/ 302 w 697"/>
              <a:gd name="T69" fmla="*/ 172 h 890"/>
              <a:gd name="T70" fmla="*/ 312 w 697"/>
              <a:gd name="T71" fmla="*/ 202 h 890"/>
              <a:gd name="T72" fmla="*/ 345 w 697"/>
              <a:gd name="T73" fmla="*/ 225 h 890"/>
              <a:gd name="T74" fmla="*/ 378 w 697"/>
              <a:gd name="T75" fmla="*/ 223 h 890"/>
              <a:gd name="T76" fmla="*/ 407 w 697"/>
              <a:gd name="T77" fmla="*/ 193 h 890"/>
              <a:gd name="T78" fmla="*/ 410 w 697"/>
              <a:gd name="T79" fmla="*/ 160 h 890"/>
              <a:gd name="T80" fmla="*/ 387 w 697"/>
              <a:gd name="T81" fmla="*/ 127 h 890"/>
              <a:gd name="T82" fmla="*/ 356 w 697"/>
              <a:gd name="T83" fmla="*/ 117 h 890"/>
              <a:gd name="T84" fmla="*/ 318 w 697"/>
              <a:gd name="T85" fmla="*/ 133 h 890"/>
              <a:gd name="T86" fmla="*/ 302 w 697"/>
              <a:gd name="T87" fmla="*/ 172 h 890"/>
              <a:gd name="T88" fmla="*/ 127 w 697"/>
              <a:gd name="T89" fmla="*/ 747 h 890"/>
              <a:gd name="T90" fmla="*/ 127 w 697"/>
              <a:gd name="T91" fmla="*/ 447 h 890"/>
              <a:gd name="T92" fmla="*/ 572 w 697"/>
              <a:gd name="T93" fmla="*/ 276 h 890"/>
              <a:gd name="T94" fmla="*/ 572 w 697"/>
              <a:gd name="T95" fmla="*/ 276 h 890"/>
              <a:gd name="T96" fmla="*/ 537 w 697"/>
              <a:gd name="T97" fmla="*/ 309 h 890"/>
              <a:gd name="T98" fmla="*/ 461 w 697"/>
              <a:gd name="T99" fmla="*/ 349 h 890"/>
              <a:gd name="T100" fmla="*/ 17 w 697"/>
              <a:gd name="T101" fmla="*/ 0 h 890"/>
              <a:gd name="T102" fmla="*/ 1 w 697"/>
              <a:gd name="T103" fmla="*/ 9 h 890"/>
              <a:gd name="T104" fmla="*/ 1 w 697"/>
              <a:gd name="T105" fmla="*/ 880 h 890"/>
              <a:gd name="T106" fmla="*/ 680 w 697"/>
              <a:gd name="T107" fmla="*/ 890 h 890"/>
              <a:gd name="T108" fmla="*/ 696 w 697"/>
              <a:gd name="T109" fmla="*/ 880 h 890"/>
              <a:gd name="T110" fmla="*/ 696 w 697"/>
              <a:gd name="T111" fmla="*/ 9 h 890"/>
              <a:gd name="T112" fmla="*/ 680 w 697"/>
              <a:gd name="T113" fmla="*/ 0 h 890"/>
              <a:gd name="T114" fmla="*/ 663 w 697"/>
              <a:gd name="T115" fmla="*/ 3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890">
                <a:moveTo>
                  <a:pt x="537" y="714"/>
                </a:moveTo>
                <a:lnTo>
                  <a:pt x="161" y="714"/>
                </a:lnTo>
                <a:lnTo>
                  <a:pt x="161" y="649"/>
                </a:lnTo>
                <a:lnTo>
                  <a:pt x="537" y="649"/>
                </a:lnTo>
                <a:lnTo>
                  <a:pt x="537" y="714"/>
                </a:lnTo>
                <a:close/>
                <a:moveTo>
                  <a:pt x="512" y="673"/>
                </a:moveTo>
                <a:lnTo>
                  <a:pt x="461" y="673"/>
                </a:lnTo>
                <a:lnTo>
                  <a:pt x="461" y="691"/>
                </a:lnTo>
                <a:lnTo>
                  <a:pt x="512" y="691"/>
                </a:lnTo>
                <a:lnTo>
                  <a:pt x="512" y="673"/>
                </a:lnTo>
                <a:close/>
                <a:moveTo>
                  <a:pt x="336" y="172"/>
                </a:moveTo>
                <a:lnTo>
                  <a:pt x="336" y="172"/>
                </a:lnTo>
                <a:lnTo>
                  <a:pt x="336" y="168"/>
                </a:lnTo>
                <a:lnTo>
                  <a:pt x="337" y="164"/>
                </a:lnTo>
                <a:lnTo>
                  <a:pt x="339" y="160"/>
                </a:lnTo>
                <a:lnTo>
                  <a:pt x="342" y="157"/>
                </a:lnTo>
                <a:lnTo>
                  <a:pt x="345" y="154"/>
                </a:lnTo>
                <a:lnTo>
                  <a:pt x="349" y="153"/>
                </a:lnTo>
                <a:lnTo>
                  <a:pt x="353" y="152"/>
                </a:lnTo>
                <a:lnTo>
                  <a:pt x="356" y="151"/>
                </a:lnTo>
                <a:lnTo>
                  <a:pt x="356" y="151"/>
                </a:lnTo>
                <a:lnTo>
                  <a:pt x="361" y="152"/>
                </a:lnTo>
                <a:lnTo>
                  <a:pt x="365" y="153"/>
                </a:lnTo>
                <a:lnTo>
                  <a:pt x="368" y="154"/>
                </a:lnTo>
                <a:lnTo>
                  <a:pt x="372" y="157"/>
                </a:lnTo>
                <a:lnTo>
                  <a:pt x="374" y="160"/>
                </a:lnTo>
                <a:lnTo>
                  <a:pt x="375" y="164"/>
                </a:lnTo>
                <a:lnTo>
                  <a:pt x="377" y="168"/>
                </a:lnTo>
                <a:lnTo>
                  <a:pt x="378" y="172"/>
                </a:lnTo>
                <a:lnTo>
                  <a:pt x="378" y="172"/>
                </a:lnTo>
                <a:lnTo>
                  <a:pt x="377" y="176"/>
                </a:lnTo>
                <a:lnTo>
                  <a:pt x="375" y="180"/>
                </a:lnTo>
                <a:lnTo>
                  <a:pt x="374" y="183"/>
                </a:lnTo>
                <a:lnTo>
                  <a:pt x="372" y="187"/>
                </a:lnTo>
                <a:lnTo>
                  <a:pt x="368" y="189"/>
                </a:lnTo>
                <a:lnTo>
                  <a:pt x="365" y="190"/>
                </a:lnTo>
                <a:lnTo>
                  <a:pt x="361" y="192"/>
                </a:lnTo>
                <a:lnTo>
                  <a:pt x="356" y="193"/>
                </a:lnTo>
                <a:lnTo>
                  <a:pt x="356" y="193"/>
                </a:lnTo>
                <a:lnTo>
                  <a:pt x="353" y="192"/>
                </a:lnTo>
                <a:lnTo>
                  <a:pt x="349" y="190"/>
                </a:lnTo>
                <a:lnTo>
                  <a:pt x="345" y="189"/>
                </a:lnTo>
                <a:lnTo>
                  <a:pt x="342" y="187"/>
                </a:lnTo>
                <a:lnTo>
                  <a:pt x="339" y="183"/>
                </a:lnTo>
                <a:lnTo>
                  <a:pt x="337" y="180"/>
                </a:lnTo>
                <a:lnTo>
                  <a:pt x="336" y="176"/>
                </a:lnTo>
                <a:lnTo>
                  <a:pt x="336" y="172"/>
                </a:lnTo>
                <a:lnTo>
                  <a:pt x="336" y="172"/>
                </a:lnTo>
                <a:close/>
                <a:moveTo>
                  <a:pt x="470" y="172"/>
                </a:moveTo>
                <a:lnTo>
                  <a:pt x="470" y="172"/>
                </a:lnTo>
                <a:lnTo>
                  <a:pt x="471" y="168"/>
                </a:lnTo>
                <a:lnTo>
                  <a:pt x="473" y="164"/>
                </a:lnTo>
                <a:lnTo>
                  <a:pt x="474" y="160"/>
                </a:lnTo>
                <a:lnTo>
                  <a:pt x="476" y="157"/>
                </a:lnTo>
                <a:lnTo>
                  <a:pt x="480" y="154"/>
                </a:lnTo>
                <a:lnTo>
                  <a:pt x="483" y="153"/>
                </a:lnTo>
                <a:lnTo>
                  <a:pt x="487" y="152"/>
                </a:lnTo>
                <a:lnTo>
                  <a:pt x="492" y="151"/>
                </a:lnTo>
                <a:lnTo>
                  <a:pt x="492" y="151"/>
                </a:lnTo>
                <a:lnTo>
                  <a:pt x="495" y="152"/>
                </a:lnTo>
                <a:lnTo>
                  <a:pt x="499" y="153"/>
                </a:lnTo>
                <a:lnTo>
                  <a:pt x="503" y="154"/>
                </a:lnTo>
                <a:lnTo>
                  <a:pt x="506" y="157"/>
                </a:lnTo>
                <a:lnTo>
                  <a:pt x="509" y="160"/>
                </a:lnTo>
                <a:lnTo>
                  <a:pt x="511" y="164"/>
                </a:lnTo>
                <a:lnTo>
                  <a:pt x="512" y="168"/>
                </a:lnTo>
                <a:lnTo>
                  <a:pt x="512" y="172"/>
                </a:lnTo>
                <a:lnTo>
                  <a:pt x="512" y="172"/>
                </a:lnTo>
                <a:lnTo>
                  <a:pt x="512" y="176"/>
                </a:lnTo>
                <a:lnTo>
                  <a:pt x="511" y="180"/>
                </a:lnTo>
                <a:lnTo>
                  <a:pt x="509" y="183"/>
                </a:lnTo>
                <a:lnTo>
                  <a:pt x="506" y="187"/>
                </a:lnTo>
                <a:lnTo>
                  <a:pt x="503" y="189"/>
                </a:lnTo>
                <a:lnTo>
                  <a:pt x="499" y="190"/>
                </a:lnTo>
                <a:lnTo>
                  <a:pt x="495" y="192"/>
                </a:lnTo>
                <a:lnTo>
                  <a:pt x="492" y="193"/>
                </a:lnTo>
                <a:lnTo>
                  <a:pt x="492" y="193"/>
                </a:lnTo>
                <a:lnTo>
                  <a:pt x="487" y="192"/>
                </a:lnTo>
                <a:lnTo>
                  <a:pt x="483" y="190"/>
                </a:lnTo>
                <a:lnTo>
                  <a:pt x="480" y="189"/>
                </a:lnTo>
                <a:lnTo>
                  <a:pt x="476" y="187"/>
                </a:lnTo>
                <a:lnTo>
                  <a:pt x="474" y="183"/>
                </a:lnTo>
                <a:lnTo>
                  <a:pt x="473" y="180"/>
                </a:lnTo>
                <a:lnTo>
                  <a:pt x="471" y="176"/>
                </a:lnTo>
                <a:lnTo>
                  <a:pt x="470" y="172"/>
                </a:lnTo>
                <a:lnTo>
                  <a:pt x="470" y="172"/>
                </a:lnTo>
                <a:close/>
                <a:moveTo>
                  <a:pt x="537" y="544"/>
                </a:moveTo>
                <a:lnTo>
                  <a:pt x="161" y="544"/>
                </a:lnTo>
                <a:lnTo>
                  <a:pt x="161" y="481"/>
                </a:lnTo>
                <a:lnTo>
                  <a:pt x="537" y="481"/>
                </a:lnTo>
                <a:lnTo>
                  <a:pt x="537" y="544"/>
                </a:lnTo>
                <a:close/>
                <a:moveTo>
                  <a:pt x="512" y="504"/>
                </a:moveTo>
                <a:lnTo>
                  <a:pt x="461" y="504"/>
                </a:lnTo>
                <a:lnTo>
                  <a:pt x="461" y="522"/>
                </a:lnTo>
                <a:lnTo>
                  <a:pt x="512" y="522"/>
                </a:lnTo>
                <a:lnTo>
                  <a:pt x="512" y="504"/>
                </a:lnTo>
                <a:close/>
                <a:moveTo>
                  <a:pt x="617" y="819"/>
                </a:moveTo>
                <a:lnTo>
                  <a:pt x="77" y="819"/>
                </a:lnTo>
                <a:lnTo>
                  <a:pt x="77" y="62"/>
                </a:lnTo>
                <a:lnTo>
                  <a:pt x="617" y="62"/>
                </a:lnTo>
                <a:lnTo>
                  <a:pt x="617" y="819"/>
                </a:lnTo>
                <a:close/>
                <a:moveTo>
                  <a:pt x="437" y="172"/>
                </a:moveTo>
                <a:lnTo>
                  <a:pt x="437" y="172"/>
                </a:lnTo>
                <a:lnTo>
                  <a:pt x="438" y="183"/>
                </a:lnTo>
                <a:lnTo>
                  <a:pt x="441" y="193"/>
                </a:lnTo>
                <a:lnTo>
                  <a:pt x="446" y="202"/>
                </a:lnTo>
                <a:lnTo>
                  <a:pt x="453" y="211"/>
                </a:lnTo>
                <a:lnTo>
                  <a:pt x="461" y="217"/>
                </a:lnTo>
                <a:lnTo>
                  <a:pt x="470" y="223"/>
                </a:lnTo>
                <a:lnTo>
                  <a:pt x="481" y="225"/>
                </a:lnTo>
                <a:lnTo>
                  <a:pt x="492" y="226"/>
                </a:lnTo>
                <a:lnTo>
                  <a:pt x="492" y="226"/>
                </a:lnTo>
                <a:lnTo>
                  <a:pt x="503" y="225"/>
                </a:lnTo>
                <a:lnTo>
                  <a:pt x="512" y="223"/>
                </a:lnTo>
                <a:lnTo>
                  <a:pt x="522" y="217"/>
                </a:lnTo>
                <a:lnTo>
                  <a:pt x="530" y="211"/>
                </a:lnTo>
                <a:lnTo>
                  <a:pt x="536" y="202"/>
                </a:lnTo>
                <a:lnTo>
                  <a:pt x="542" y="193"/>
                </a:lnTo>
                <a:lnTo>
                  <a:pt x="545" y="183"/>
                </a:lnTo>
                <a:lnTo>
                  <a:pt x="546" y="172"/>
                </a:lnTo>
                <a:lnTo>
                  <a:pt x="546" y="172"/>
                </a:lnTo>
                <a:lnTo>
                  <a:pt x="545" y="160"/>
                </a:lnTo>
                <a:lnTo>
                  <a:pt x="542" y="151"/>
                </a:lnTo>
                <a:lnTo>
                  <a:pt x="536" y="141"/>
                </a:lnTo>
                <a:lnTo>
                  <a:pt x="530" y="133"/>
                </a:lnTo>
                <a:lnTo>
                  <a:pt x="522" y="127"/>
                </a:lnTo>
                <a:lnTo>
                  <a:pt x="512" y="121"/>
                </a:lnTo>
                <a:lnTo>
                  <a:pt x="503" y="118"/>
                </a:lnTo>
                <a:lnTo>
                  <a:pt x="492" y="117"/>
                </a:lnTo>
                <a:lnTo>
                  <a:pt x="492" y="117"/>
                </a:lnTo>
                <a:lnTo>
                  <a:pt x="481" y="118"/>
                </a:lnTo>
                <a:lnTo>
                  <a:pt x="470" y="121"/>
                </a:lnTo>
                <a:lnTo>
                  <a:pt x="461" y="127"/>
                </a:lnTo>
                <a:lnTo>
                  <a:pt x="453" y="133"/>
                </a:lnTo>
                <a:lnTo>
                  <a:pt x="446" y="141"/>
                </a:lnTo>
                <a:lnTo>
                  <a:pt x="441" y="151"/>
                </a:lnTo>
                <a:lnTo>
                  <a:pt x="438" y="160"/>
                </a:lnTo>
                <a:lnTo>
                  <a:pt x="437" y="172"/>
                </a:lnTo>
                <a:lnTo>
                  <a:pt x="437" y="172"/>
                </a:lnTo>
                <a:close/>
                <a:moveTo>
                  <a:pt x="302" y="172"/>
                </a:moveTo>
                <a:lnTo>
                  <a:pt x="302" y="172"/>
                </a:lnTo>
                <a:lnTo>
                  <a:pt x="303" y="183"/>
                </a:lnTo>
                <a:lnTo>
                  <a:pt x="306" y="193"/>
                </a:lnTo>
                <a:lnTo>
                  <a:pt x="312" y="202"/>
                </a:lnTo>
                <a:lnTo>
                  <a:pt x="318" y="211"/>
                </a:lnTo>
                <a:lnTo>
                  <a:pt x="326" y="217"/>
                </a:lnTo>
                <a:lnTo>
                  <a:pt x="336" y="223"/>
                </a:lnTo>
                <a:lnTo>
                  <a:pt x="345" y="225"/>
                </a:lnTo>
                <a:lnTo>
                  <a:pt x="356" y="226"/>
                </a:lnTo>
                <a:lnTo>
                  <a:pt x="356" y="226"/>
                </a:lnTo>
                <a:lnTo>
                  <a:pt x="368" y="225"/>
                </a:lnTo>
                <a:lnTo>
                  <a:pt x="378" y="223"/>
                </a:lnTo>
                <a:lnTo>
                  <a:pt x="387" y="217"/>
                </a:lnTo>
                <a:lnTo>
                  <a:pt x="396" y="211"/>
                </a:lnTo>
                <a:lnTo>
                  <a:pt x="402" y="202"/>
                </a:lnTo>
                <a:lnTo>
                  <a:pt x="407" y="193"/>
                </a:lnTo>
                <a:lnTo>
                  <a:pt x="410" y="183"/>
                </a:lnTo>
                <a:lnTo>
                  <a:pt x="411" y="172"/>
                </a:lnTo>
                <a:lnTo>
                  <a:pt x="411" y="172"/>
                </a:lnTo>
                <a:lnTo>
                  <a:pt x="410" y="160"/>
                </a:lnTo>
                <a:lnTo>
                  <a:pt x="407" y="151"/>
                </a:lnTo>
                <a:lnTo>
                  <a:pt x="402" y="141"/>
                </a:lnTo>
                <a:lnTo>
                  <a:pt x="396" y="133"/>
                </a:lnTo>
                <a:lnTo>
                  <a:pt x="387" y="127"/>
                </a:lnTo>
                <a:lnTo>
                  <a:pt x="378" y="121"/>
                </a:lnTo>
                <a:lnTo>
                  <a:pt x="368" y="118"/>
                </a:lnTo>
                <a:lnTo>
                  <a:pt x="356" y="117"/>
                </a:lnTo>
                <a:lnTo>
                  <a:pt x="356" y="117"/>
                </a:lnTo>
                <a:lnTo>
                  <a:pt x="345" y="118"/>
                </a:lnTo>
                <a:lnTo>
                  <a:pt x="336" y="121"/>
                </a:lnTo>
                <a:lnTo>
                  <a:pt x="326" y="127"/>
                </a:lnTo>
                <a:lnTo>
                  <a:pt x="318" y="133"/>
                </a:lnTo>
                <a:lnTo>
                  <a:pt x="312" y="141"/>
                </a:lnTo>
                <a:lnTo>
                  <a:pt x="306" y="151"/>
                </a:lnTo>
                <a:lnTo>
                  <a:pt x="303" y="160"/>
                </a:lnTo>
                <a:lnTo>
                  <a:pt x="302" y="172"/>
                </a:lnTo>
                <a:lnTo>
                  <a:pt x="302" y="172"/>
                </a:lnTo>
                <a:close/>
                <a:moveTo>
                  <a:pt x="572" y="615"/>
                </a:moveTo>
                <a:lnTo>
                  <a:pt x="127" y="615"/>
                </a:lnTo>
                <a:lnTo>
                  <a:pt x="127" y="747"/>
                </a:lnTo>
                <a:lnTo>
                  <a:pt x="572" y="747"/>
                </a:lnTo>
                <a:lnTo>
                  <a:pt x="572" y="615"/>
                </a:lnTo>
                <a:close/>
                <a:moveTo>
                  <a:pt x="572" y="447"/>
                </a:moveTo>
                <a:lnTo>
                  <a:pt x="127" y="447"/>
                </a:lnTo>
                <a:lnTo>
                  <a:pt x="127" y="579"/>
                </a:lnTo>
                <a:lnTo>
                  <a:pt x="572" y="579"/>
                </a:lnTo>
                <a:lnTo>
                  <a:pt x="572" y="447"/>
                </a:lnTo>
                <a:close/>
                <a:moveTo>
                  <a:pt x="572" y="276"/>
                </a:moveTo>
                <a:lnTo>
                  <a:pt x="127" y="276"/>
                </a:lnTo>
                <a:lnTo>
                  <a:pt x="127" y="408"/>
                </a:lnTo>
                <a:lnTo>
                  <a:pt x="572" y="408"/>
                </a:lnTo>
                <a:lnTo>
                  <a:pt x="572" y="276"/>
                </a:lnTo>
                <a:close/>
                <a:moveTo>
                  <a:pt x="537" y="374"/>
                </a:moveTo>
                <a:lnTo>
                  <a:pt x="161" y="374"/>
                </a:lnTo>
                <a:lnTo>
                  <a:pt x="161" y="309"/>
                </a:lnTo>
                <a:lnTo>
                  <a:pt x="537" y="309"/>
                </a:lnTo>
                <a:lnTo>
                  <a:pt x="537" y="374"/>
                </a:lnTo>
                <a:close/>
                <a:moveTo>
                  <a:pt x="512" y="331"/>
                </a:moveTo>
                <a:lnTo>
                  <a:pt x="461" y="331"/>
                </a:lnTo>
                <a:lnTo>
                  <a:pt x="461" y="349"/>
                </a:lnTo>
                <a:lnTo>
                  <a:pt x="512" y="349"/>
                </a:lnTo>
                <a:lnTo>
                  <a:pt x="512" y="331"/>
                </a:lnTo>
                <a:close/>
                <a:moveTo>
                  <a:pt x="680" y="0"/>
                </a:moveTo>
                <a:lnTo>
                  <a:pt x="17" y="0"/>
                </a:lnTo>
                <a:lnTo>
                  <a:pt x="17" y="0"/>
                </a:lnTo>
                <a:lnTo>
                  <a:pt x="11" y="1"/>
                </a:lnTo>
                <a:lnTo>
                  <a:pt x="5" y="4"/>
                </a:lnTo>
                <a:lnTo>
                  <a:pt x="1" y="9"/>
                </a:lnTo>
                <a:lnTo>
                  <a:pt x="0" y="16"/>
                </a:lnTo>
                <a:lnTo>
                  <a:pt x="0" y="873"/>
                </a:lnTo>
                <a:lnTo>
                  <a:pt x="0" y="873"/>
                </a:lnTo>
                <a:lnTo>
                  <a:pt x="1" y="880"/>
                </a:lnTo>
                <a:lnTo>
                  <a:pt x="5" y="885"/>
                </a:lnTo>
                <a:lnTo>
                  <a:pt x="11" y="889"/>
                </a:lnTo>
                <a:lnTo>
                  <a:pt x="17" y="890"/>
                </a:lnTo>
                <a:lnTo>
                  <a:pt x="680" y="890"/>
                </a:lnTo>
                <a:lnTo>
                  <a:pt x="680" y="890"/>
                </a:lnTo>
                <a:lnTo>
                  <a:pt x="686" y="889"/>
                </a:lnTo>
                <a:lnTo>
                  <a:pt x="692" y="885"/>
                </a:lnTo>
                <a:lnTo>
                  <a:pt x="696" y="880"/>
                </a:lnTo>
                <a:lnTo>
                  <a:pt x="697" y="873"/>
                </a:lnTo>
                <a:lnTo>
                  <a:pt x="697" y="16"/>
                </a:lnTo>
                <a:lnTo>
                  <a:pt x="697" y="16"/>
                </a:lnTo>
                <a:lnTo>
                  <a:pt x="696" y="9"/>
                </a:lnTo>
                <a:lnTo>
                  <a:pt x="692" y="4"/>
                </a:lnTo>
                <a:lnTo>
                  <a:pt x="686" y="1"/>
                </a:lnTo>
                <a:lnTo>
                  <a:pt x="680" y="0"/>
                </a:lnTo>
                <a:lnTo>
                  <a:pt x="680" y="0"/>
                </a:lnTo>
                <a:close/>
                <a:moveTo>
                  <a:pt x="663" y="856"/>
                </a:moveTo>
                <a:lnTo>
                  <a:pt x="33" y="856"/>
                </a:lnTo>
                <a:lnTo>
                  <a:pt x="33" y="33"/>
                </a:lnTo>
                <a:lnTo>
                  <a:pt x="663" y="33"/>
                </a:lnTo>
                <a:lnTo>
                  <a:pt x="663" y="85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ysClr val="windowText" lastClr="000000"/>
              </a:solidFill>
              <a:effectLst/>
              <a:uLnTx/>
              <a:uFillTx/>
              <a:latin typeface="メイリオ"/>
              <a:ea typeface="メイリオ"/>
              <a:cs typeface="+mn-cs"/>
            </a:endParaRPr>
          </a:p>
        </p:txBody>
      </p:sp>
      <p:sp>
        <p:nvSpPr>
          <p:cNvPr id="24" name="テキスト ボックス 23"/>
          <p:cNvSpPr txBox="1"/>
          <p:nvPr/>
        </p:nvSpPr>
        <p:spPr>
          <a:xfrm>
            <a:off x="3900573" y="1721078"/>
            <a:ext cx="1780061" cy="215294"/>
          </a:xfrm>
          <a:prstGeom prst="rect">
            <a:avLst/>
          </a:prstGeom>
        </p:spPr>
        <p:txBody>
          <a:bodyPr wrap="square" lIns="0" tIns="0" rIns="0" bIns="0" rtlCol="0" anchor="t"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1" i="0" u="none" strike="noStrike" kern="1200" cap="none" spc="0" normalizeH="0" baseline="0" noProof="0">
                <a:ln>
                  <a:noFill/>
                </a:ln>
                <a:solidFill>
                  <a:srgbClr val="FF6600"/>
                </a:solidFill>
                <a:effectLst/>
                <a:uLnTx/>
                <a:uFillTx/>
                <a:latin typeface="メイリオ" pitchFamily="50" charset="-128"/>
                <a:ea typeface="メイリオ" pitchFamily="50" charset="-128"/>
                <a:cs typeface="メイリオ" pitchFamily="50" charset="-128"/>
              </a:rPr>
              <a:t>Web Application Server</a:t>
            </a:r>
            <a:endParaRPr kumimoji="1" lang="ja-JP" altLang="en-US" sz="1100" b="1" i="0" u="none" strike="noStrike" kern="1200" cap="none" spc="0" normalizeH="0" baseline="0" noProof="0">
              <a:ln>
                <a:noFill/>
              </a:ln>
              <a:solidFill>
                <a:srgbClr val="FF6600"/>
              </a:solidFill>
              <a:effectLst/>
              <a:uLnTx/>
              <a:uFillTx/>
              <a:latin typeface="メイリオ" pitchFamily="50" charset="-128"/>
              <a:ea typeface="メイリオ" pitchFamily="50" charset="-128"/>
              <a:cs typeface="メイリオ" pitchFamily="50" charset="-128"/>
            </a:endParaRPr>
          </a:p>
        </p:txBody>
      </p:sp>
      <p:sp>
        <p:nvSpPr>
          <p:cNvPr id="25" name="テキスト ボックス 24"/>
          <p:cNvSpPr txBox="1"/>
          <p:nvPr/>
        </p:nvSpPr>
        <p:spPr>
          <a:xfrm>
            <a:off x="3912375" y="1919453"/>
            <a:ext cx="2338754" cy="922506"/>
          </a:xfrm>
          <a:prstGeom prst="rect">
            <a:avLst/>
          </a:prstGeom>
        </p:spPr>
        <p:txBody>
          <a:bodyPr wrap="square" lIns="0" tIns="0" rIns="0" bIns="0" rtlCol="0" anchor="t" anchorCtr="0">
            <a:normAutofit lnSpcReduction="10000"/>
          </a:body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1" lang="en-US" altLang="ja-JP"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Oracle </a:t>
            </a:r>
            <a:r>
              <a:rPr kumimoji="1" lang="en-US" altLang="ja-JP" sz="1050" b="1" i="0" u="none" strike="noStrike" kern="1200" cap="none" spc="0" normalizeH="0" baseline="0" noProof="0" dirty="0" err="1">
                <a:ln>
                  <a:noFill/>
                </a:ln>
                <a:solidFill>
                  <a:srgbClr val="0065AE"/>
                </a:solidFill>
                <a:effectLst/>
                <a:uLnTx/>
                <a:uFillTx/>
                <a:latin typeface="メイリオ" pitchFamily="50" charset="-128"/>
                <a:ea typeface="メイリオ" pitchFamily="50" charset="-128"/>
                <a:cs typeface="メイリオ" pitchFamily="50" charset="-128"/>
              </a:rPr>
              <a:t>Weblogic</a:t>
            </a:r>
            <a:r>
              <a:rPr kumimoji="1" lang="en-US" altLang="ja-JP"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 Server</a:t>
            </a:r>
          </a:p>
          <a:p>
            <a:pPr marL="0" marR="0" lvl="0" indent="0" algn="l" defTabSz="914400" rtl="0" eaLnBrk="1" fontAlgn="auto" latinLnBrk="0" hangingPunct="1">
              <a:lnSpc>
                <a:spcPct val="150000"/>
              </a:lnSpc>
              <a:spcBef>
                <a:spcPct val="0"/>
              </a:spcBef>
              <a:spcAft>
                <a:spcPts val="0"/>
              </a:spcAft>
              <a:buClrTx/>
              <a:buSzTx/>
              <a:buFontTx/>
              <a:buNone/>
              <a:tabLst/>
              <a:defRPr/>
            </a:pPr>
            <a:r>
              <a:rPr kumimoji="1" lang="ja-JP" altLang="en-US"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　</a:t>
            </a:r>
            <a:r>
              <a:rPr kumimoji="1" lang="en-US" altLang="ja-JP"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10.3.6/12.1/12.2</a:t>
            </a:r>
          </a:p>
          <a:p>
            <a:pPr marL="0" marR="0" lvl="0" indent="0" algn="l" defTabSz="914400" rtl="0" eaLnBrk="1" fontAlgn="auto" latinLnBrk="0" hangingPunct="1">
              <a:lnSpc>
                <a:spcPct val="150000"/>
              </a:lnSpc>
              <a:spcBef>
                <a:spcPct val="0"/>
              </a:spcBef>
              <a:spcAft>
                <a:spcPts val="0"/>
              </a:spcAft>
              <a:buClrTx/>
              <a:buSzTx/>
              <a:buFontTx/>
              <a:buNone/>
              <a:tabLst/>
              <a:defRPr/>
            </a:pPr>
            <a:r>
              <a:rPr kumimoji="1" lang="en-US" altLang="ja-JP"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Windows </a:t>
            </a:r>
          </a:p>
          <a:p>
            <a:pPr marL="0" marR="0" lvl="0" indent="0" algn="l" defTabSz="914400" rtl="0" eaLnBrk="1" fontAlgn="auto" latinLnBrk="0" hangingPunct="1">
              <a:lnSpc>
                <a:spcPct val="150000"/>
              </a:lnSpc>
              <a:spcBef>
                <a:spcPct val="0"/>
              </a:spcBef>
              <a:spcAft>
                <a:spcPts val="0"/>
              </a:spcAft>
              <a:buClrTx/>
              <a:buSzTx/>
              <a:buFontTx/>
              <a:buNone/>
              <a:tabLst/>
              <a:defRPr/>
            </a:pPr>
            <a:r>
              <a:rPr kumimoji="1" lang="ja-JP" altLang="en-US"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　</a:t>
            </a:r>
            <a:r>
              <a:rPr kumimoji="1" lang="en-US" altLang="ja-JP" sz="1050" b="1" i="0" u="none" strike="noStrike" kern="120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2012/2012R2/2016/2019</a:t>
            </a:r>
          </a:p>
        </p:txBody>
      </p:sp>
      <p:sp>
        <p:nvSpPr>
          <p:cNvPr id="26" name="Freeform 364"/>
          <p:cNvSpPr>
            <a:spLocks noEditPoints="1"/>
          </p:cNvSpPr>
          <p:nvPr/>
        </p:nvSpPr>
        <p:spPr bwMode="auto">
          <a:xfrm>
            <a:off x="541415" y="2871147"/>
            <a:ext cx="393700" cy="488950"/>
          </a:xfrm>
          <a:custGeom>
            <a:avLst/>
            <a:gdLst>
              <a:gd name="T0" fmla="*/ 561 w 743"/>
              <a:gd name="T1" fmla="*/ 753 h 922"/>
              <a:gd name="T2" fmla="*/ 372 w 743"/>
              <a:gd name="T3" fmla="*/ 771 h 922"/>
              <a:gd name="T4" fmla="*/ 218 w 743"/>
              <a:gd name="T5" fmla="*/ 760 h 922"/>
              <a:gd name="T6" fmla="*/ 86 w 743"/>
              <a:gd name="T7" fmla="*/ 728 h 922"/>
              <a:gd name="T8" fmla="*/ 0 w 743"/>
              <a:gd name="T9" fmla="*/ 788 h 922"/>
              <a:gd name="T10" fmla="*/ 8 w 743"/>
              <a:gd name="T11" fmla="*/ 816 h 922"/>
              <a:gd name="T12" fmla="*/ 63 w 743"/>
              <a:gd name="T13" fmla="*/ 864 h 922"/>
              <a:gd name="T14" fmla="*/ 194 w 743"/>
              <a:gd name="T15" fmla="*/ 907 h 922"/>
              <a:gd name="T16" fmla="*/ 372 w 743"/>
              <a:gd name="T17" fmla="*/ 922 h 922"/>
              <a:gd name="T18" fmla="*/ 517 w 743"/>
              <a:gd name="T19" fmla="*/ 912 h 922"/>
              <a:gd name="T20" fmla="*/ 658 w 743"/>
              <a:gd name="T21" fmla="*/ 873 h 922"/>
              <a:gd name="T22" fmla="*/ 731 w 743"/>
              <a:gd name="T23" fmla="*/ 822 h 922"/>
              <a:gd name="T24" fmla="*/ 743 w 743"/>
              <a:gd name="T25" fmla="*/ 788 h 922"/>
              <a:gd name="T26" fmla="*/ 682 w 743"/>
              <a:gd name="T27" fmla="*/ 718 h 922"/>
              <a:gd name="T28" fmla="*/ 627 w 743"/>
              <a:gd name="T29" fmla="*/ 520 h 922"/>
              <a:gd name="T30" fmla="*/ 451 w 743"/>
              <a:gd name="T31" fmla="*/ 550 h 922"/>
              <a:gd name="T32" fmla="*/ 294 w 743"/>
              <a:gd name="T33" fmla="*/ 550 h 922"/>
              <a:gd name="T34" fmla="*/ 116 w 743"/>
              <a:gd name="T35" fmla="*/ 520 h 922"/>
              <a:gd name="T36" fmla="*/ 19 w 743"/>
              <a:gd name="T37" fmla="*/ 478 h 922"/>
              <a:gd name="T38" fmla="*/ 2 w 743"/>
              <a:gd name="T39" fmla="*/ 584 h 922"/>
              <a:gd name="T40" fmla="*/ 30 w 743"/>
              <a:gd name="T41" fmla="*/ 622 h 922"/>
              <a:gd name="T42" fmla="*/ 135 w 743"/>
              <a:gd name="T43" fmla="*/ 673 h 922"/>
              <a:gd name="T44" fmla="*/ 297 w 743"/>
              <a:gd name="T45" fmla="*/ 702 h 922"/>
              <a:gd name="T46" fmla="*/ 447 w 743"/>
              <a:gd name="T47" fmla="*/ 702 h 922"/>
              <a:gd name="T48" fmla="*/ 608 w 743"/>
              <a:gd name="T49" fmla="*/ 673 h 922"/>
              <a:gd name="T50" fmla="*/ 715 w 743"/>
              <a:gd name="T51" fmla="*/ 622 h 922"/>
              <a:gd name="T52" fmla="*/ 742 w 743"/>
              <a:gd name="T53" fmla="*/ 584 h 922"/>
              <a:gd name="T54" fmla="*/ 725 w 743"/>
              <a:gd name="T55" fmla="*/ 478 h 922"/>
              <a:gd name="T56" fmla="*/ 372 w 743"/>
              <a:gd name="T57" fmla="*/ 0 h 922"/>
              <a:gd name="T58" fmla="*/ 228 w 743"/>
              <a:gd name="T59" fmla="*/ 10 h 922"/>
              <a:gd name="T60" fmla="*/ 85 w 743"/>
              <a:gd name="T61" fmla="*/ 49 h 922"/>
              <a:gd name="T62" fmla="*/ 12 w 743"/>
              <a:gd name="T63" fmla="*/ 100 h 922"/>
              <a:gd name="T64" fmla="*/ 0 w 743"/>
              <a:gd name="T65" fmla="*/ 134 h 922"/>
              <a:gd name="T66" fmla="*/ 8 w 743"/>
              <a:gd name="T67" fmla="*/ 162 h 922"/>
              <a:gd name="T68" fmla="*/ 63 w 743"/>
              <a:gd name="T69" fmla="*/ 208 h 922"/>
              <a:gd name="T70" fmla="*/ 194 w 743"/>
              <a:gd name="T71" fmla="*/ 252 h 922"/>
              <a:gd name="T72" fmla="*/ 372 w 743"/>
              <a:gd name="T73" fmla="*/ 268 h 922"/>
              <a:gd name="T74" fmla="*/ 517 w 743"/>
              <a:gd name="T75" fmla="*/ 258 h 922"/>
              <a:gd name="T76" fmla="*/ 658 w 743"/>
              <a:gd name="T77" fmla="*/ 219 h 922"/>
              <a:gd name="T78" fmla="*/ 731 w 743"/>
              <a:gd name="T79" fmla="*/ 168 h 922"/>
              <a:gd name="T80" fmla="*/ 743 w 743"/>
              <a:gd name="T81" fmla="*/ 134 h 922"/>
              <a:gd name="T82" fmla="*/ 736 w 743"/>
              <a:gd name="T83" fmla="*/ 108 h 922"/>
              <a:gd name="T84" fmla="*/ 680 w 743"/>
              <a:gd name="T85" fmla="*/ 60 h 922"/>
              <a:gd name="T86" fmla="*/ 549 w 743"/>
              <a:gd name="T87" fmla="*/ 16 h 922"/>
              <a:gd name="T88" fmla="*/ 372 w 743"/>
              <a:gd name="T89" fmla="*/ 0 h 922"/>
              <a:gd name="T90" fmla="*/ 595 w 743"/>
              <a:gd name="T91" fmla="*/ 310 h 922"/>
              <a:gd name="T92" fmla="*/ 411 w 743"/>
              <a:gd name="T93" fmla="*/ 334 h 922"/>
              <a:gd name="T94" fmla="*/ 255 w 743"/>
              <a:gd name="T95" fmla="*/ 328 h 922"/>
              <a:gd name="T96" fmla="*/ 86 w 743"/>
              <a:gd name="T97" fmla="*/ 292 h 922"/>
              <a:gd name="T98" fmla="*/ 0 w 743"/>
              <a:gd name="T99" fmla="*/ 248 h 922"/>
              <a:gd name="T100" fmla="*/ 4 w 743"/>
              <a:gd name="T101" fmla="*/ 373 h 922"/>
              <a:gd name="T102" fmla="*/ 45 w 743"/>
              <a:gd name="T103" fmla="*/ 416 h 922"/>
              <a:gd name="T104" fmla="*/ 164 w 743"/>
              <a:gd name="T105" fmla="*/ 463 h 922"/>
              <a:gd name="T106" fmla="*/ 334 w 743"/>
              <a:gd name="T107" fmla="*/ 486 h 922"/>
              <a:gd name="T108" fmla="*/ 482 w 743"/>
              <a:gd name="T109" fmla="*/ 480 h 922"/>
              <a:gd name="T110" fmla="*/ 634 w 743"/>
              <a:gd name="T111" fmla="*/ 447 h 922"/>
              <a:gd name="T112" fmla="*/ 727 w 743"/>
              <a:gd name="T113" fmla="*/ 392 h 922"/>
              <a:gd name="T114" fmla="*/ 743 w 743"/>
              <a:gd name="T115" fmla="*/ 358 h 922"/>
              <a:gd name="T116" fmla="*/ 705 w 743"/>
              <a:gd name="T117" fmla="*/ 27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3" h="922">
                <a:moveTo>
                  <a:pt x="657" y="728"/>
                </a:moveTo>
                <a:lnTo>
                  <a:pt x="657" y="728"/>
                </a:lnTo>
                <a:lnTo>
                  <a:pt x="627" y="738"/>
                </a:lnTo>
                <a:lnTo>
                  <a:pt x="595" y="746"/>
                </a:lnTo>
                <a:lnTo>
                  <a:pt x="561" y="753"/>
                </a:lnTo>
                <a:lnTo>
                  <a:pt x="526" y="760"/>
                </a:lnTo>
                <a:lnTo>
                  <a:pt x="489" y="765"/>
                </a:lnTo>
                <a:lnTo>
                  <a:pt x="451" y="768"/>
                </a:lnTo>
                <a:lnTo>
                  <a:pt x="411" y="770"/>
                </a:lnTo>
                <a:lnTo>
                  <a:pt x="372" y="771"/>
                </a:lnTo>
                <a:lnTo>
                  <a:pt x="372" y="771"/>
                </a:lnTo>
                <a:lnTo>
                  <a:pt x="332" y="770"/>
                </a:lnTo>
                <a:lnTo>
                  <a:pt x="294" y="768"/>
                </a:lnTo>
                <a:lnTo>
                  <a:pt x="255" y="765"/>
                </a:lnTo>
                <a:lnTo>
                  <a:pt x="218" y="760"/>
                </a:lnTo>
                <a:lnTo>
                  <a:pt x="182" y="753"/>
                </a:lnTo>
                <a:lnTo>
                  <a:pt x="148" y="746"/>
                </a:lnTo>
                <a:lnTo>
                  <a:pt x="116" y="738"/>
                </a:lnTo>
                <a:lnTo>
                  <a:pt x="86" y="728"/>
                </a:lnTo>
                <a:lnTo>
                  <a:pt x="86" y="728"/>
                </a:lnTo>
                <a:lnTo>
                  <a:pt x="62" y="718"/>
                </a:lnTo>
                <a:lnTo>
                  <a:pt x="39" y="708"/>
                </a:lnTo>
                <a:lnTo>
                  <a:pt x="19" y="697"/>
                </a:lnTo>
                <a:lnTo>
                  <a:pt x="0" y="685"/>
                </a:lnTo>
                <a:lnTo>
                  <a:pt x="0" y="788"/>
                </a:lnTo>
                <a:lnTo>
                  <a:pt x="0" y="788"/>
                </a:lnTo>
                <a:lnTo>
                  <a:pt x="1" y="795"/>
                </a:lnTo>
                <a:lnTo>
                  <a:pt x="2" y="802"/>
                </a:lnTo>
                <a:lnTo>
                  <a:pt x="4" y="808"/>
                </a:lnTo>
                <a:lnTo>
                  <a:pt x="8" y="816"/>
                </a:lnTo>
                <a:lnTo>
                  <a:pt x="12" y="822"/>
                </a:lnTo>
                <a:lnTo>
                  <a:pt x="16" y="829"/>
                </a:lnTo>
                <a:lnTo>
                  <a:pt x="30" y="841"/>
                </a:lnTo>
                <a:lnTo>
                  <a:pt x="45" y="853"/>
                </a:lnTo>
                <a:lnTo>
                  <a:pt x="63" y="864"/>
                </a:lnTo>
                <a:lnTo>
                  <a:pt x="85" y="873"/>
                </a:lnTo>
                <a:lnTo>
                  <a:pt x="109" y="883"/>
                </a:lnTo>
                <a:lnTo>
                  <a:pt x="135" y="892"/>
                </a:lnTo>
                <a:lnTo>
                  <a:pt x="164" y="900"/>
                </a:lnTo>
                <a:lnTo>
                  <a:pt x="194" y="907"/>
                </a:lnTo>
                <a:lnTo>
                  <a:pt x="228" y="912"/>
                </a:lnTo>
                <a:lnTo>
                  <a:pt x="261" y="916"/>
                </a:lnTo>
                <a:lnTo>
                  <a:pt x="297" y="920"/>
                </a:lnTo>
                <a:lnTo>
                  <a:pt x="334" y="921"/>
                </a:lnTo>
                <a:lnTo>
                  <a:pt x="372" y="922"/>
                </a:lnTo>
                <a:lnTo>
                  <a:pt x="372" y="922"/>
                </a:lnTo>
                <a:lnTo>
                  <a:pt x="410" y="921"/>
                </a:lnTo>
                <a:lnTo>
                  <a:pt x="447" y="920"/>
                </a:lnTo>
                <a:lnTo>
                  <a:pt x="482" y="916"/>
                </a:lnTo>
                <a:lnTo>
                  <a:pt x="517" y="912"/>
                </a:lnTo>
                <a:lnTo>
                  <a:pt x="549" y="907"/>
                </a:lnTo>
                <a:lnTo>
                  <a:pt x="580" y="900"/>
                </a:lnTo>
                <a:lnTo>
                  <a:pt x="608" y="892"/>
                </a:lnTo>
                <a:lnTo>
                  <a:pt x="634" y="883"/>
                </a:lnTo>
                <a:lnTo>
                  <a:pt x="658" y="873"/>
                </a:lnTo>
                <a:lnTo>
                  <a:pt x="680" y="864"/>
                </a:lnTo>
                <a:lnTo>
                  <a:pt x="699" y="853"/>
                </a:lnTo>
                <a:lnTo>
                  <a:pt x="715" y="841"/>
                </a:lnTo>
                <a:lnTo>
                  <a:pt x="727" y="829"/>
                </a:lnTo>
                <a:lnTo>
                  <a:pt x="731" y="822"/>
                </a:lnTo>
                <a:lnTo>
                  <a:pt x="736" y="816"/>
                </a:lnTo>
                <a:lnTo>
                  <a:pt x="740" y="808"/>
                </a:lnTo>
                <a:lnTo>
                  <a:pt x="742" y="802"/>
                </a:lnTo>
                <a:lnTo>
                  <a:pt x="743" y="795"/>
                </a:lnTo>
                <a:lnTo>
                  <a:pt x="743" y="788"/>
                </a:lnTo>
                <a:lnTo>
                  <a:pt x="743" y="685"/>
                </a:lnTo>
                <a:lnTo>
                  <a:pt x="743" y="685"/>
                </a:lnTo>
                <a:lnTo>
                  <a:pt x="725" y="697"/>
                </a:lnTo>
                <a:lnTo>
                  <a:pt x="705" y="708"/>
                </a:lnTo>
                <a:lnTo>
                  <a:pt x="682" y="718"/>
                </a:lnTo>
                <a:lnTo>
                  <a:pt x="657" y="728"/>
                </a:lnTo>
                <a:lnTo>
                  <a:pt x="657" y="728"/>
                </a:lnTo>
                <a:close/>
                <a:moveTo>
                  <a:pt x="657" y="510"/>
                </a:moveTo>
                <a:lnTo>
                  <a:pt x="657" y="510"/>
                </a:lnTo>
                <a:lnTo>
                  <a:pt x="627" y="520"/>
                </a:lnTo>
                <a:lnTo>
                  <a:pt x="595" y="529"/>
                </a:lnTo>
                <a:lnTo>
                  <a:pt x="561" y="536"/>
                </a:lnTo>
                <a:lnTo>
                  <a:pt x="526" y="542"/>
                </a:lnTo>
                <a:lnTo>
                  <a:pt x="489" y="547"/>
                </a:lnTo>
                <a:lnTo>
                  <a:pt x="451" y="550"/>
                </a:lnTo>
                <a:lnTo>
                  <a:pt x="411" y="553"/>
                </a:lnTo>
                <a:lnTo>
                  <a:pt x="372" y="553"/>
                </a:lnTo>
                <a:lnTo>
                  <a:pt x="372" y="553"/>
                </a:lnTo>
                <a:lnTo>
                  <a:pt x="332" y="553"/>
                </a:lnTo>
                <a:lnTo>
                  <a:pt x="294" y="550"/>
                </a:lnTo>
                <a:lnTo>
                  <a:pt x="255" y="547"/>
                </a:lnTo>
                <a:lnTo>
                  <a:pt x="218" y="542"/>
                </a:lnTo>
                <a:lnTo>
                  <a:pt x="182" y="536"/>
                </a:lnTo>
                <a:lnTo>
                  <a:pt x="148" y="529"/>
                </a:lnTo>
                <a:lnTo>
                  <a:pt x="116" y="520"/>
                </a:lnTo>
                <a:lnTo>
                  <a:pt x="86" y="510"/>
                </a:lnTo>
                <a:lnTo>
                  <a:pt x="86" y="510"/>
                </a:lnTo>
                <a:lnTo>
                  <a:pt x="62" y="500"/>
                </a:lnTo>
                <a:lnTo>
                  <a:pt x="39" y="490"/>
                </a:lnTo>
                <a:lnTo>
                  <a:pt x="19" y="478"/>
                </a:lnTo>
                <a:lnTo>
                  <a:pt x="0" y="466"/>
                </a:lnTo>
                <a:lnTo>
                  <a:pt x="0" y="570"/>
                </a:lnTo>
                <a:lnTo>
                  <a:pt x="0" y="570"/>
                </a:lnTo>
                <a:lnTo>
                  <a:pt x="1" y="577"/>
                </a:lnTo>
                <a:lnTo>
                  <a:pt x="2" y="584"/>
                </a:lnTo>
                <a:lnTo>
                  <a:pt x="4" y="590"/>
                </a:lnTo>
                <a:lnTo>
                  <a:pt x="8" y="597"/>
                </a:lnTo>
                <a:lnTo>
                  <a:pt x="12" y="603"/>
                </a:lnTo>
                <a:lnTo>
                  <a:pt x="16" y="609"/>
                </a:lnTo>
                <a:lnTo>
                  <a:pt x="30" y="622"/>
                </a:lnTo>
                <a:lnTo>
                  <a:pt x="45" y="633"/>
                </a:lnTo>
                <a:lnTo>
                  <a:pt x="63" y="645"/>
                </a:lnTo>
                <a:lnTo>
                  <a:pt x="85" y="655"/>
                </a:lnTo>
                <a:lnTo>
                  <a:pt x="109" y="664"/>
                </a:lnTo>
                <a:lnTo>
                  <a:pt x="135" y="673"/>
                </a:lnTo>
                <a:lnTo>
                  <a:pt x="164" y="681"/>
                </a:lnTo>
                <a:lnTo>
                  <a:pt x="194" y="687"/>
                </a:lnTo>
                <a:lnTo>
                  <a:pt x="228" y="693"/>
                </a:lnTo>
                <a:lnTo>
                  <a:pt x="261" y="698"/>
                </a:lnTo>
                <a:lnTo>
                  <a:pt x="297" y="702"/>
                </a:lnTo>
                <a:lnTo>
                  <a:pt x="334" y="703"/>
                </a:lnTo>
                <a:lnTo>
                  <a:pt x="372" y="704"/>
                </a:lnTo>
                <a:lnTo>
                  <a:pt x="372" y="704"/>
                </a:lnTo>
                <a:lnTo>
                  <a:pt x="410" y="703"/>
                </a:lnTo>
                <a:lnTo>
                  <a:pt x="447" y="702"/>
                </a:lnTo>
                <a:lnTo>
                  <a:pt x="482" y="698"/>
                </a:lnTo>
                <a:lnTo>
                  <a:pt x="517" y="693"/>
                </a:lnTo>
                <a:lnTo>
                  <a:pt x="549" y="687"/>
                </a:lnTo>
                <a:lnTo>
                  <a:pt x="580" y="681"/>
                </a:lnTo>
                <a:lnTo>
                  <a:pt x="608" y="673"/>
                </a:lnTo>
                <a:lnTo>
                  <a:pt x="634" y="664"/>
                </a:lnTo>
                <a:lnTo>
                  <a:pt x="658" y="655"/>
                </a:lnTo>
                <a:lnTo>
                  <a:pt x="680" y="645"/>
                </a:lnTo>
                <a:lnTo>
                  <a:pt x="699" y="633"/>
                </a:lnTo>
                <a:lnTo>
                  <a:pt x="715" y="622"/>
                </a:lnTo>
                <a:lnTo>
                  <a:pt x="727" y="609"/>
                </a:lnTo>
                <a:lnTo>
                  <a:pt x="731" y="603"/>
                </a:lnTo>
                <a:lnTo>
                  <a:pt x="736" y="597"/>
                </a:lnTo>
                <a:lnTo>
                  <a:pt x="740" y="590"/>
                </a:lnTo>
                <a:lnTo>
                  <a:pt x="742" y="584"/>
                </a:lnTo>
                <a:lnTo>
                  <a:pt x="743" y="577"/>
                </a:lnTo>
                <a:lnTo>
                  <a:pt x="743" y="570"/>
                </a:lnTo>
                <a:lnTo>
                  <a:pt x="743" y="466"/>
                </a:lnTo>
                <a:lnTo>
                  <a:pt x="743" y="466"/>
                </a:lnTo>
                <a:lnTo>
                  <a:pt x="725" y="478"/>
                </a:lnTo>
                <a:lnTo>
                  <a:pt x="705" y="490"/>
                </a:lnTo>
                <a:lnTo>
                  <a:pt x="682" y="500"/>
                </a:lnTo>
                <a:lnTo>
                  <a:pt x="657" y="510"/>
                </a:lnTo>
                <a:lnTo>
                  <a:pt x="657" y="510"/>
                </a:lnTo>
                <a:close/>
                <a:moveTo>
                  <a:pt x="372" y="0"/>
                </a:moveTo>
                <a:lnTo>
                  <a:pt x="372" y="0"/>
                </a:lnTo>
                <a:lnTo>
                  <a:pt x="334" y="1"/>
                </a:lnTo>
                <a:lnTo>
                  <a:pt x="297" y="3"/>
                </a:lnTo>
                <a:lnTo>
                  <a:pt x="261" y="6"/>
                </a:lnTo>
                <a:lnTo>
                  <a:pt x="228" y="10"/>
                </a:lnTo>
                <a:lnTo>
                  <a:pt x="194" y="16"/>
                </a:lnTo>
                <a:lnTo>
                  <a:pt x="164" y="22"/>
                </a:lnTo>
                <a:lnTo>
                  <a:pt x="135" y="31"/>
                </a:lnTo>
                <a:lnTo>
                  <a:pt x="109" y="39"/>
                </a:lnTo>
                <a:lnTo>
                  <a:pt x="85" y="49"/>
                </a:lnTo>
                <a:lnTo>
                  <a:pt x="63" y="60"/>
                </a:lnTo>
                <a:lnTo>
                  <a:pt x="45" y="70"/>
                </a:lnTo>
                <a:lnTo>
                  <a:pt x="30" y="82"/>
                </a:lnTo>
                <a:lnTo>
                  <a:pt x="16" y="94"/>
                </a:lnTo>
                <a:lnTo>
                  <a:pt x="12" y="100"/>
                </a:lnTo>
                <a:lnTo>
                  <a:pt x="8" y="108"/>
                </a:lnTo>
                <a:lnTo>
                  <a:pt x="4" y="114"/>
                </a:lnTo>
                <a:lnTo>
                  <a:pt x="2" y="121"/>
                </a:lnTo>
                <a:lnTo>
                  <a:pt x="1" y="127"/>
                </a:lnTo>
                <a:lnTo>
                  <a:pt x="0" y="134"/>
                </a:lnTo>
                <a:lnTo>
                  <a:pt x="0" y="134"/>
                </a:lnTo>
                <a:lnTo>
                  <a:pt x="1" y="141"/>
                </a:lnTo>
                <a:lnTo>
                  <a:pt x="2" y="148"/>
                </a:lnTo>
                <a:lnTo>
                  <a:pt x="4" y="154"/>
                </a:lnTo>
                <a:lnTo>
                  <a:pt x="8" y="162"/>
                </a:lnTo>
                <a:lnTo>
                  <a:pt x="12" y="168"/>
                </a:lnTo>
                <a:lnTo>
                  <a:pt x="16" y="174"/>
                </a:lnTo>
                <a:lnTo>
                  <a:pt x="30" y="187"/>
                </a:lnTo>
                <a:lnTo>
                  <a:pt x="45" y="198"/>
                </a:lnTo>
                <a:lnTo>
                  <a:pt x="63" y="208"/>
                </a:lnTo>
                <a:lnTo>
                  <a:pt x="85" y="219"/>
                </a:lnTo>
                <a:lnTo>
                  <a:pt x="109" y="229"/>
                </a:lnTo>
                <a:lnTo>
                  <a:pt x="135" y="237"/>
                </a:lnTo>
                <a:lnTo>
                  <a:pt x="164" y="246"/>
                </a:lnTo>
                <a:lnTo>
                  <a:pt x="194" y="252"/>
                </a:lnTo>
                <a:lnTo>
                  <a:pt x="228" y="258"/>
                </a:lnTo>
                <a:lnTo>
                  <a:pt x="261" y="262"/>
                </a:lnTo>
                <a:lnTo>
                  <a:pt x="297" y="265"/>
                </a:lnTo>
                <a:lnTo>
                  <a:pt x="334" y="267"/>
                </a:lnTo>
                <a:lnTo>
                  <a:pt x="372" y="268"/>
                </a:lnTo>
                <a:lnTo>
                  <a:pt x="372" y="268"/>
                </a:lnTo>
                <a:lnTo>
                  <a:pt x="410" y="267"/>
                </a:lnTo>
                <a:lnTo>
                  <a:pt x="447" y="265"/>
                </a:lnTo>
                <a:lnTo>
                  <a:pt x="482" y="262"/>
                </a:lnTo>
                <a:lnTo>
                  <a:pt x="517" y="258"/>
                </a:lnTo>
                <a:lnTo>
                  <a:pt x="549" y="252"/>
                </a:lnTo>
                <a:lnTo>
                  <a:pt x="580" y="246"/>
                </a:lnTo>
                <a:lnTo>
                  <a:pt x="608" y="237"/>
                </a:lnTo>
                <a:lnTo>
                  <a:pt x="634" y="229"/>
                </a:lnTo>
                <a:lnTo>
                  <a:pt x="658" y="219"/>
                </a:lnTo>
                <a:lnTo>
                  <a:pt x="680" y="208"/>
                </a:lnTo>
                <a:lnTo>
                  <a:pt x="699" y="198"/>
                </a:lnTo>
                <a:lnTo>
                  <a:pt x="715" y="187"/>
                </a:lnTo>
                <a:lnTo>
                  <a:pt x="727" y="174"/>
                </a:lnTo>
                <a:lnTo>
                  <a:pt x="731" y="168"/>
                </a:lnTo>
                <a:lnTo>
                  <a:pt x="736" y="162"/>
                </a:lnTo>
                <a:lnTo>
                  <a:pt x="740" y="154"/>
                </a:lnTo>
                <a:lnTo>
                  <a:pt x="742" y="148"/>
                </a:lnTo>
                <a:lnTo>
                  <a:pt x="743" y="141"/>
                </a:lnTo>
                <a:lnTo>
                  <a:pt x="743" y="134"/>
                </a:lnTo>
                <a:lnTo>
                  <a:pt x="743" y="134"/>
                </a:lnTo>
                <a:lnTo>
                  <a:pt x="743" y="127"/>
                </a:lnTo>
                <a:lnTo>
                  <a:pt x="742" y="121"/>
                </a:lnTo>
                <a:lnTo>
                  <a:pt x="740" y="114"/>
                </a:lnTo>
                <a:lnTo>
                  <a:pt x="736" y="108"/>
                </a:lnTo>
                <a:lnTo>
                  <a:pt x="731" y="100"/>
                </a:lnTo>
                <a:lnTo>
                  <a:pt x="727" y="94"/>
                </a:lnTo>
                <a:lnTo>
                  <a:pt x="715" y="82"/>
                </a:lnTo>
                <a:lnTo>
                  <a:pt x="699" y="70"/>
                </a:lnTo>
                <a:lnTo>
                  <a:pt x="680" y="60"/>
                </a:lnTo>
                <a:lnTo>
                  <a:pt x="658" y="49"/>
                </a:lnTo>
                <a:lnTo>
                  <a:pt x="634" y="39"/>
                </a:lnTo>
                <a:lnTo>
                  <a:pt x="608" y="31"/>
                </a:lnTo>
                <a:lnTo>
                  <a:pt x="580" y="22"/>
                </a:lnTo>
                <a:lnTo>
                  <a:pt x="549" y="16"/>
                </a:lnTo>
                <a:lnTo>
                  <a:pt x="517" y="10"/>
                </a:lnTo>
                <a:lnTo>
                  <a:pt x="482" y="6"/>
                </a:lnTo>
                <a:lnTo>
                  <a:pt x="447" y="3"/>
                </a:lnTo>
                <a:lnTo>
                  <a:pt x="410" y="1"/>
                </a:lnTo>
                <a:lnTo>
                  <a:pt x="372" y="0"/>
                </a:lnTo>
                <a:lnTo>
                  <a:pt x="372" y="0"/>
                </a:lnTo>
                <a:close/>
                <a:moveTo>
                  <a:pt x="657" y="292"/>
                </a:moveTo>
                <a:lnTo>
                  <a:pt x="657" y="292"/>
                </a:lnTo>
                <a:lnTo>
                  <a:pt x="627" y="302"/>
                </a:lnTo>
                <a:lnTo>
                  <a:pt x="595" y="310"/>
                </a:lnTo>
                <a:lnTo>
                  <a:pt x="561" y="318"/>
                </a:lnTo>
                <a:lnTo>
                  <a:pt x="526" y="324"/>
                </a:lnTo>
                <a:lnTo>
                  <a:pt x="489" y="328"/>
                </a:lnTo>
                <a:lnTo>
                  <a:pt x="451" y="332"/>
                </a:lnTo>
                <a:lnTo>
                  <a:pt x="411" y="334"/>
                </a:lnTo>
                <a:lnTo>
                  <a:pt x="372" y="336"/>
                </a:lnTo>
                <a:lnTo>
                  <a:pt x="372" y="336"/>
                </a:lnTo>
                <a:lnTo>
                  <a:pt x="332" y="334"/>
                </a:lnTo>
                <a:lnTo>
                  <a:pt x="294" y="332"/>
                </a:lnTo>
                <a:lnTo>
                  <a:pt x="255" y="328"/>
                </a:lnTo>
                <a:lnTo>
                  <a:pt x="218" y="324"/>
                </a:lnTo>
                <a:lnTo>
                  <a:pt x="182" y="318"/>
                </a:lnTo>
                <a:lnTo>
                  <a:pt x="148" y="310"/>
                </a:lnTo>
                <a:lnTo>
                  <a:pt x="116" y="302"/>
                </a:lnTo>
                <a:lnTo>
                  <a:pt x="86" y="292"/>
                </a:lnTo>
                <a:lnTo>
                  <a:pt x="86" y="292"/>
                </a:lnTo>
                <a:lnTo>
                  <a:pt x="62" y="283"/>
                </a:lnTo>
                <a:lnTo>
                  <a:pt x="39" y="272"/>
                </a:lnTo>
                <a:lnTo>
                  <a:pt x="19" y="261"/>
                </a:lnTo>
                <a:lnTo>
                  <a:pt x="0" y="248"/>
                </a:lnTo>
                <a:lnTo>
                  <a:pt x="0" y="352"/>
                </a:lnTo>
                <a:lnTo>
                  <a:pt x="0" y="352"/>
                </a:lnTo>
                <a:lnTo>
                  <a:pt x="1" y="358"/>
                </a:lnTo>
                <a:lnTo>
                  <a:pt x="2" y="366"/>
                </a:lnTo>
                <a:lnTo>
                  <a:pt x="4" y="373"/>
                </a:lnTo>
                <a:lnTo>
                  <a:pt x="8" y="379"/>
                </a:lnTo>
                <a:lnTo>
                  <a:pt x="12" y="386"/>
                </a:lnTo>
                <a:lnTo>
                  <a:pt x="16" y="392"/>
                </a:lnTo>
                <a:lnTo>
                  <a:pt x="30" y="404"/>
                </a:lnTo>
                <a:lnTo>
                  <a:pt x="45" y="416"/>
                </a:lnTo>
                <a:lnTo>
                  <a:pt x="63" y="427"/>
                </a:lnTo>
                <a:lnTo>
                  <a:pt x="85" y="438"/>
                </a:lnTo>
                <a:lnTo>
                  <a:pt x="109" y="447"/>
                </a:lnTo>
                <a:lnTo>
                  <a:pt x="135" y="456"/>
                </a:lnTo>
                <a:lnTo>
                  <a:pt x="164" y="463"/>
                </a:lnTo>
                <a:lnTo>
                  <a:pt x="194" y="470"/>
                </a:lnTo>
                <a:lnTo>
                  <a:pt x="228" y="476"/>
                </a:lnTo>
                <a:lnTo>
                  <a:pt x="261" y="480"/>
                </a:lnTo>
                <a:lnTo>
                  <a:pt x="297" y="483"/>
                </a:lnTo>
                <a:lnTo>
                  <a:pt x="334" y="486"/>
                </a:lnTo>
                <a:lnTo>
                  <a:pt x="372" y="486"/>
                </a:lnTo>
                <a:lnTo>
                  <a:pt x="372" y="486"/>
                </a:lnTo>
                <a:lnTo>
                  <a:pt x="410" y="486"/>
                </a:lnTo>
                <a:lnTo>
                  <a:pt x="447" y="483"/>
                </a:lnTo>
                <a:lnTo>
                  <a:pt x="482" y="480"/>
                </a:lnTo>
                <a:lnTo>
                  <a:pt x="517" y="476"/>
                </a:lnTo>
                <a:lnTo>
                  <a:pt x="549" y="470"/>
                </a:lnTo>
                <a:lnTo>
                  <a:pt x="580" y="463"/>
                </a:lnTo>
                <a:lnTo>
                  <a:pt x="608" y="456"/>
                </a:lnTo>
                <a:lnTo>
                  <a:pt x="634" y="447"/>
                </a:lnTo>
                <a:lnTo>
                  <a:pt x="658" y="438"/>
                </a:lnTo>
                <a:lnTo>
                  <a:pt x="680" y="427"/>
                </a:lnTo>
                <a:lnTo>
                  <a:pt x="699" y="416"/>
                </a:lnTo>
                <a:lnTo>
                  <a:pt x="715" y="404"/>
                </a:lnTo>
                <a:lnTo>
                  <a:pt x="727" y="392"/>
                </a:lnTo>
                <a:lnTo>
                  <a:pt x="731" y="386"/>
                </a:lnTo>
                <a:lnTo>
                  <a:pt x="736" y="379"/>
                </a:lnTo>
                <a:lnTo>
                  <a:pt x="740" y="373"/>
                </a:lnTo>
                <a:lnTo>
                  <a:pt x="742" y="366"/>
                </a:lnTo>
                <a:lnTo>
                  <a:pt x="743" y="358"/>
                </a:lnTo>
                <a:lnTo>
                  <a:pt x="743" y="352"/>
                </a:lnTo>
                <a:lnTo>
                  <a:pt x="743" y="248"/>
                </a:lnTo>
                <a:lnTo>
                  <a:pt x="743" y="248"/>
                </a:lnTo>
                <a:lnTo>
                  <a:pt x="725" y="261"/>
                </a:lnTo>
                <a:lnTo>
                  <a:pt x="705" y="272"/>
                </a:lnTo>
                <a:lnTo>
                  <a:pt x="682" y="283"/>
                </a:lnTo>
                <a:lnTo>
                  <a:pt x="657" y="292"/>
                </a:lnTo>
                <a:lnTo>
                  <a:pt x="657" y="29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a:ea typeface="メイリオ"/>
              <a:cs typeface="+mn-cs"/>
            </a:endParaRPr>
          </a:p>
        </p:txBody>
      </p:sp>
      <p:grpSp>
        <p:nvGrpSpPr>
          <p:cNvPr id="27" name="グループ化 59"/>
          <p:cNvGrpSpPr/>
          <p:nvPr/>
        </p:nvGrpSpPr>
        <p:grpSpPr>
          <a:xfrm>
            <a:off x="3839025" y="1063660"/>
            <a:ext cx="2277807" cy="557312"/>
            <a:chOff x="4067943" y="1782068"/>
            <a:chExt cx="3456384" cy="307830"/>
          </a:xfrm>
        </p:grpSpPr>
        <p:sp>
          <p:nvSpPr>
            <p:cNvPr id="28" name="角丸四角形 27"/>
            <p:cNvSpPr/>
            <p:nvPr/>
          </p:nvSpPr>
          <p:spPr>
            <a:xfrm>
              <a:off x="4067943" y="1782068"/>
              <a:ext cx="3456384" cy="288032"/>
            </a:xfrm>
            <a:prstGeom prst="roundRect">
              <a:avLst/>
            </a:prstGeom>
            <a:solidFill>
              <a:schemeClr val="accent3"/>
            </a:solidFill>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4138526" y="1846979"/>
              <a:ext cx="3312367" cy="242919"/>
            </a:xfrm>
            <a:prstGeom prst="rect">
              <a:avLst/>
            </a:prstGeom>
            <a:noFill/>
          </p:spPr>
          <p:style>
            <a:lnRef idx="0">
              <a:schemeClr val="accent4"/>
            </a:lnRef>
            <a:fillRef idx="3">
              <a:schemeClr val="accent4"/>
            </a:fillRef>
            <a:effectRef idx="3">
              <a:schemeClr val="accent4"/>
            </a:effectRef>
            <a:fontRef idx="minor">
              <a:schemeClr val="lt1"/>
            </a:fontRef>
          </p:style>
          <p:txBody>
            <a:bodyPr wrap="square" lIns="0" tIns="0" rIns="0" bIns="0" rtlCol="0" anchor="t"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1" lang="en-US" altLang="ja-JP" sz="1100" b="1" i="0" u="none" strike="noStrike" kern="1200" cap="none" spc="0" normalizeH="0" baseline="0" noProof="0" dirty="0" err="1">
                  <a:ln>
                    <a:noFill/>
                  </a:ln>
                  <a:solidFill>
                    <a:srgbClr val="FFFFFF"/>
                  </a:solidFill>
                  <a:uLnTx/>
                  <a:uFillTx/>
                  <a:latin typeface="メイリオ" pitchFamily="50" charset="-128"/>
                  <a:ea typeface="メイリオ" pitchFamily="50" charset="-128"/>
                  <a:cs typeface="メイリオ" pitchFamily="50" charset="-128"/>
                </a:rPr>
                <a:t>SuperStream</a:t>
              </a:r>
              <a:r>
                <a:rPr kumimoji="1" lang="en-US" altLang="ja-JP" sz="1100" b="1" i="0" u="none" strike="noStrike" kern="1200" cap="none" spc="0" normalizeH="0" baseline="0" noProof="0" dirty="0">
                  <a:ln>
                    <a:noFill/>
                  </a:ln>
                  <a:solidFill>
                    <a:srgbClr val="FFFFFF"/>
                  </a:solidFill>
                  <a:uLnTx/>
                  <a:uFillTx/>
                  <a:latin typeface="メイリオ" pitchFamily="50" charset="-128"/>
                  <a:ea typeface="メイリオ" pitchFamily="50" charset="-128"/>
                  <a:cs typeface="メイリオ" pitchFamily="50" charset="-128"/>
                </a:rPr>
                <a:t>-NX field/HR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100" b="1" i="0" u="none" strike="noStrike" kern="1200" cap="none" spc="0" normalizeH="0" baseline="0" noProof="0" dirty="0">
                  <a:ln>
                    <a:noFill/>
                  </a:ln>
                  <a:solidFill>
                    <a:srgbClr val="FFFFFF"/>
                  </a:solidFill>
                  <a:uLnTx/>
                  <a:uFillTx/>
                  <a:latin typeface="メイリオ" pitchFamily="50" charset="-128"/>
                  <a:ea typeface="メイリオ" pitchFamily="50" charset="-128"/>
                  <a:cs typeface="メイリオ" pitchFamily="50" charset="-128"/>
                </a:rPr>
                <a:t>人事諸届・照会</a:t>
              </a:r>
            </a:p>
          </p:txBody>
        </p:sp>
      </p:grpSp>
      <p:sp>
        <p:nvSpPr>
          <p:cNvPr id="30" name="テキスト ボックス 29"/>
          <p:cNvSpPr txBox="1"/>
          <p:nvPr/>
        </p:nvSpPr>
        <p:spPr>
          <a:xfrm>
            <a:off x="4078800" y="4594990"/>
            <a:ext cx="2168422" cy="500919"/>
          </a:xfrm>
          <a:prstGeom prst="rect">
            <a:avLst/>
          </a:prstGeom>
        </p:spPr>
        <p:txBody>
          <a:bodyPr wrap="square"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050" b="1" i="0" u="sng"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 </a:t>
            </a:r>
            <a:r>
              <a:rPr kumimoji="1" lang="ja-JP" altLang="en-US" sz="1050" b="1" i="0" u="sng"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rPr>
              <a:t>クライアント</a:t>
            </a:r>
            <a:endParaRPr kumimoji="1" lang="en-US" altLang="ja-JP" sz="1050" b="1" i="0" u="sng" strike="noStrike" kern="1200" cap="none" spc="0" normalizeH="0" baseline="0" noProof="0" dirty="0">
              <a:ln>
                <a:noFill/>
              </a:ln>
              <a:solidFill>
                <a:prstClr val="black">
                  <a:lumMod val="75000"/>
                  <a:lumOff val="25000"/>
                </a:prstClr>
              </a:solidFill>
              <a:effectLst/>
              <a:uLnTx/>
              <a:uFillTx/>
              <a:latin typeface="メイリオ" pitchFamily="50" charset="-128"/>
              <a:ea typeface="メイリオ" pitchFamily="50" charset="-128"/>
              <a:cs typeface="メイリオ" pitchFamily="50" charset="-128"/>
            </a:endParaRPr>
          </a:p>
          <a:p>
            <a:pPr lvl="0">
              <a:spcBef>
                <a:spcPct val="0"/>
              </a:spcBef>
              <a:defRPr/>
            </a:pP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 </a:t>
            </a:r>
            <a:r>
              <a:rPr lang="en-US" altLang="ja-JP" sz="1000" dirty="0" err="1">
                <a:solidFill>
                  <a:prstClr val="black">
                    <a:lumMod val="75000"/>
                    <a:lumOff val="25000"/>
                  </a:prstClr>
                </a:solidFill>
                <a:latin typeface="メイリオ" pitchFamily="50" charset="-128"/>
                <a:ea typeface="メイリオ" pitchFamily="50" charset="-128"/>
                <a:cs typeface="メイリオ" pitchFamily="50" charset="-128"/>
              </a:rPr>
              <a:t>InternetExplorer</a:t>
            </a: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 11(32bit</a:t>
            </a:r>
            <a:r>
              <a:rPr lang="ja-JP" altLang="en-US" sz="1000" dirty="0">
                <a:solidFill>
                  <a:prstClr val="black">
                    <a:lumMod val="75000"/>
                    <a:lumOff val="25000"/>
                  </a:prstClr>
                </a:solidFill>
                <a:latin typeface="メイリオ" pitchFamily="50" charset="-128"/>
                <a:ea typeface="メイリオ" pitchFamily="50" charset="-128"/>
                <a:cs typeface="メイリオ" pitchFamily="50" charset="-128"/>
              </a:rPr>
              <a:t>版）</a:t>
            </a:r>
            <a:endParaRPr lang="en-US" altLang="ja-JP" sz="1000" dirty="0">
              <a:solidFill>
                <a:prstClr val="black">
                  <a:lumMod val="75000"/>
                  <a:lumOff val="25000"/>
                </a:prstClr>
              </a:solidFill>
              <a:latin typeface="メイリオ" pitchFamily="50" charset="-128"/>
              <a:ea typeface="メイリオ" pitchFamily="50" charset="-128"/>
              <a:cs typeface="メイリオ" pitchFamily="50" charset="-128"/>
            </a:endParaRPr>
          </a:p>
          <a:p>
            <a:pPr lvl="0">
              <a:spcBef>
                <a:spcPct val="0"/>
              </a:spcBef>
              <a:defRPr/>
            </a:pP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 Windows8.1</a:t>
            </a:r>
            <a:r>
              <a:rPr lang="ja-JP" altLang="en-US" sz="1000" dirty="0" err="1">
                <a:solidFill>
                  <a:prstClr val="black">
                    <a:lumMod val="75000"/>
                    <a:lumOff val="25000"/>
                  </a:prstClr>
                </a:solidFill>
                <a:latin typeface="メイリオ" pitchFamily="50" charset="-128"/>
                <a:ea typeface="メイリオ" pitchFamily="50" charset="-128"/>
                <a:cs typeface="メイリオ" pitchFamily="50" charset="-128"/>
              </a:rPr>
              <a:t>、</a:t>
            </a:r>
            <a:r>
              <a:rPr lang="en-US" altLang="ja-JP" sz="1000" dirty="0">
                <a:solidFill>
                  <a:prstClr val="black">
                    <a:lumMod val="75000"/>
                    <a:lumOff val="25000"/>
                  </a:prstClr>
                </a:solidFill>
                <a:latin typeface="メイリオ" pitchFamily="50" charset="-128"/>
                <a:ea typeface="メイリオ" pitchFamily="50" charset="-128"/>
                <a:cs typeface="メイリオ" pitchFamily="50" charset="-128"/>
              </a:rPr>
              <a:t>10</a:t>
            </a:r>
          </a:p>
        </p:txBody>
      </p:sp>
      <p:grpSp>
        <p:nvGrpSpPr>
          <p:cNvPr id="31" name="グループ化 525"/>
          <p:cNvGrpSpPr/>
          <p:nvPr/>
        </p:nvGrpSpPr>
        <p:grpSpPr>
          <a:xfrm>
            <a:off x="898478" y="3953708"/>
            <a:ext cx="540000" cy="540000"/>
            <a:chOff x="3784104" y="1923678"/>
            <a:chExt cx="381000" cy="381000"/>
          </a:xfrm>
          <a:solidFill>
            <a:schemeClr val="tx2"/>
          </a:solidFill>
        </p:grpSpPr>
        <p:sp>
          <p:nvSpPr>
            <p:cNvPr id="32"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C2F0"/>
                </a:solidFill>
                <a:effectLst/>
                <a:uLnTx/>
                <a:uFillTx/>
                <a:latin typeface="メイリオ"/>
                <a:ea typeface="メイリオ"/>
                <a:cs typeface="+mn-cs"/>
              </a:endParaRPr>
            </a:p>
          </p:txBody>
        </p:sp>
        <p:sp>
          <p:nvSpPr>
            <p:cNvPr id="33"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C2F0"/>
                </a:solidFill>
                <a:effectLst/>
                <a:uLnTx/>
                <a:uFillTx/>
                <a:latin typeface="メイリオ"/>
                <a:ea typeface="メイリオ"/>
                <a:cs typeface="+mn-cs"/>
              </a:endParaRPr>
            </a:p>
          </p:txBody>
        </p:sp>
      </p:grpSp>
      <p:sp>
        <p:nvSpPr>
          <p:cNvPr id="34" name="テキスト ボックス 33"/>
          <p:cNvSpPr txBox="1"/>
          <p:nvPr/>
        </p:nvSpPr>
        <p:spPr>
          <a:xfrm>
            <a:off x="7245631" y="2141015"/>
            <a:ext cx="914400" cy="914400"/>
          </a:xfrm>
          <a:prstGeom prst="rect">
            <a:avLst/>
          </a:prstGeom>
        </p:spPr>
        <p:txBody>
          <a:bodyPr wrap="none" lIns="0" tIns="0" rIns="0" bIns="0" rtlCol="0" anchor="t" anchorCtr="0">
            <a:normAutofit/>
          </a:bodyPr>
          <a:lstStyle/>
          <a:p>
            <a:pPr marL="0" marR="0" lvl="0" indent="0" algn="l" defTabSz="914400" rtl="0" eaLnBrk="1" fontAlgn="auto" latinLnBrk="0" hangingPunct="1">
              <a:lnSpc>
                <a:spcPts val="2800"/>
              </a:lnSpc>
              <a:spcBef>
                <a:spcPct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HGP創英角ｺﾞｼｯｸUB"/>
              <a:ea typeface="HGP創英角ｺﾞｼｯｸUB"/>
              <a:cs typeface="+mn-cs"/>
            </a:endParaRPr>
          </a:p>
        </p:txBody>
      </p:sp>
      <p:sp>
        <p:nvSpPr>
          <p:cNvPr id="35" name="Freeform 447"/>
          <p:cNvSpPr>
            <a:spLocks noEditPoints="1"/>
          </p:cNvSpPr>
          <p:nvPr/>
        </p:nvSpPr>
        <p:spPr bwMode="auto">
          <a:xfrm>
            <a:off x="8164950" y="2714844"/>
            <a:ext cx="404304" cy="579500"/>
          </a:xfrm>
          <a:custGeom>
            <a:avLst/>
            <a:gdLst>
              <a:gd name="T0" fmla="*/ 537 w 697"/>
              <a:gd name="T1" fmla="*/ 649 h 890"/>
              <a:gd name="T2" fmla="*/ 461 w 697"/>
              <a:gd name="T3" fmla="*/ 691 h 890"/>
              <a:gd name="T4" fmla="*/ 336 w 697"/>
              <a:gd name="T5" fmla="*/ 172 h 890"/>
              <a:gd name="T6" fmla="*/ 342 w 697"/>
              <a:gd name="T7" fmla="*/ 157 h 890"/>
              <a:gd name="T8" fmla="*/ 356 w 697"/>
              <a:gd name="T9" fmla="*/ 151 h 890"/>
              <a:gd name="T10" fmla="*/ 368 w 697"/>
              <a:gd name="T11" fmla="*/ 154 h 890"/>
              <a:gd name="T12" fmla="*/ 377 w 697"/>
              <a:gd name="T13" fmla="*/ 168 h 890"/>
              <a:gd name="T14" fmla="*/ 375 w 697"/>
              <a:gd name="T15" fmla="*/ 180 h 890"/>
              <a:gd name="T16" fmla="*/ 365 w 697"/>
              <a:gd name="T17" fmla="*/ 190 h 890"/>
              <a:gd name="T18" fmla="*/ 353 w 697"/>
              <a:gd name="T19" fmla="*/ 192 h 890"/>
              <a:gd name="T20" fmla="*/ 339 w 697"/>
              <a:gd name="T21" fmla="*/ 183 h 890"/>
              <a:gd name="T22" fmla="*/ 336 w 697"/>
              <a:gd name="T23" fmla="*/ 172 h 890"/>
              <a:gd name="T24" fmla="*/ 473 w 697"/>
              <a:gd name="T25" fmla="*/ 164 h 890"/>
              <a:gd name="T26" fmla="*/ 483 w 697"/>
              <a:gd name="T27" fmla="*/ 153 h 890"/>
              <a:gd name="T28" fmla="*/ 495 w 697"/>
              <a:gd name="T29" fmla="*/ 152 h 890"/>
              <a:gd name="T30" fmla="*/ 509 w 697"/>
              <a:gd name="T31" fmla="*/ 160 h 890"/>
              <a:gd name="T32" fmla="*/ 512 w 697"/>
              <a:gd name="T33" fmla="*/ 172 h 890"/>
              <a:gd name="T34" fmla="*/ 506 w 697"/>
              <a:gd name="T35" fmla="*/ 187 h 890"/>
              <a:gd name="T36" fmla="*/ 492 w 697"/>
              <a:gd name="T37" fmla="*/ 193 h 890"/>
              <a:gd name="T38" fmla="*/ 480 w 697"/>
              <a:gd name="T39" fmla="*/ 189 h 890"/>
              <a:gd name="T40" fmla="*/ 471 w 697"/>
              <a:gd name="T41" fmla="*/ 176 h 890"/>
              <a:gd name="T42" fmla="*/ 161 w 697"/>
              <a:gd name="T43" fmla="*/ 544 h 890"/>
              <a:gd name="T44" fmla="*/ 512 w 697"/>
              <a:gd name="T45" fmla="*/ 504 h 890"/>
              <a:gd name="T46" fmla="*/ 512 w 697"/>
              <a:gd name="T47" fmla="*/ 504 h 890"/>
              <a:gd name="T48" fmla="*/ 617 w 697"/>
              <a:gd name="T49" fmla="*/ 62 h 890"/>
              <a:gd name="T50" fmla="*/ 438 w 697"/>
              <a:gd name="T51" fmla="*/ 183 h 890"/>
              <a:gd name="T52" fmla="*/ 461 w 697"/>
              <a:gd name="T53" fmla="*/ 217 h 890"/>
              <a:gd name="T54" fmla="*/ 492 w 697"/>
              <a:gd name="T55" fmla="*/ 226 h 890"/>
              <a:gd name="T56" fmla="*/ 530 w 697"/>
              <a:gd name="T57" fmla="*/ 211 h 890"/>
              <a:gd name="T58" fmla="*/ 546 w 697"/>
              <a:gd name="T59" fmla="*/ 172 h 890"/>
              <a:gd name="T60" fmla="*/ 536 w 697"/>
              <a:gd name="T61" fmla="*/ 141 h 890"/>
              <a:gd name="T62" fmla="*/ 503 w 697"/>
              <a:gd name="T63" fmla="*/ 118 h 890"/>
              <a:gd name="T64" fmla="*/ 470 w 697"/>
              <a:gd name="T65" fmla="*/ 121 h 890"/>
              <a:gd name="T66" fmla="*/ 441 w 697"/>
              <a:gd name="T67" fmla="*/ 151 h 890"/>
              <a:gd name="T68" fmla="*/ 302 w 697"/>
              <a:gd name="T69" fmla="*/ 172 h 890"/>
              <a:gd name="T70" fmla="*/ 312 w 697"/>
              <a:gd name="T71" fmla="*/ 202 h 890"/>
              <a:gd name="T72" fmla="*/ 345 w 697"/>
              <a:gd name="T73" fmla="*/ 225 h 890"/>
              <a:gd name="T74" fmla="*/ 378 w 697"/>
              <a:gd name="T75" fmla="*/ 223 h 890"/>
              <a:gd name="T76" fmla="*/ 407 w 697"/>
              <a:gd name="T77" fmla="*/ 193 h 890"/>
              <a:gd name="T78" fmla="*/ 410 w 697"/>
              <a:gd name="T79" fmla="*/ 160 h 890"/>
              <a:gd name="T80" fmla="*/ 387 w 697"/>
              <a:gd name="T81" fmla="*/ 127 h 890"/>
              <a:gd name="T82" fmla="*/ 356 w 697"/>
              <a:gd name="T83" fmla="*/ 117 h 890"/>
              <a:gd name="T84" fmla="*/ 318 w 697"/>
              <a:gd name="T85" fmla="*/ 133 h 890"/>
              <a:gd name="T86" fmla="*/ 302 w 697"/>
              <a:gd name="T87" fmla="*/ 172 h 890"/>
              <a:gd name="T88" fmla="*/ 127 w 697"/>
              <a:gd name="T89" fmla="*/ 747 h 890"/>
              <a:gd name="T90" fmla="*/ 127 w 697"/>
              <a:gd name="T91" fmla="*/ 447 h 890"/>
              <a:gd name="T92" fmla="*/ 572 w 697"/>
              <a:gd name="T93" fmla="*/ 276 h 890"/>
              <a:gd name="T94" fmla="*/ 572 w 697"/>
              <a:gd name="T95" fmla="*/ 276 h 890"/>
              <a:gd name="T96" fmla="*/ 537 w 697"/>
              <a:gd name="T97" fmla="*/ 309 h 890"/>
              <a:gd name="T98" fmla="*/ 461 w 697"/>
              <a:gd name="T99" fmla="*/ 349 h 890"/>
              <a:gd name="T100" fmla="*/ 17 w 697"/>
              <a:gd name="T101" fmla="*/ 0 h 890"/>
              <a:gd name="T102" fmla="*/ 1 w 697"/>
              <a:gd name="T103" fmla="*/ 9 h 890"/>
              <a:gd name="T104" fmla="*/ 1 w 697"/>
              <a:gd name="T105" fmla="*/ 880 h 890"/>
              <a:gd name="T106" fmla="*/ 680 w 697"/>
              <a:gd name="T107" fmla="*/ 890 h 890"/>
              <a:gd name="T108" fmla="*/ 696 w 697"/>
              <a:gd name="T109" fmla="*/ 880 h 890"/>
              <a:gd name="T110" fmla="*/ 696 w 697"/>
              <a:gd name="T111" fmla="*/ 9 h 890"/>
              <a:gd name="T112" fmla="*/ 680 w 697"/>
              <a:gd name="T113" fmla="*/ 0 h 890"/>
              <a:gd name="T114" fmla="*/ 663 w 697"/>
              <a:gd name="T115" fmla="*/ 3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890">
                <a:moveTo>
                  <a:pt x="537" y="714"/>
                </a:moveTo>
                <a:lnTo>
                  <a:pt x="161" y="714"/>
                </a:lnTo>
                <a:lnTo>
                  <a:pt x="161" y="649"/>
                </a:lnTo>
                <a:lnTo>
                  <a:pt x="537" y="649"/>
                </a:lnTo>
                <a:lnTo>
                  <a:pt x="537" y="714"/>
                </a:lnTo>
                <a:close/>
                <a:moveTo>
                  <a:pt x="512" y="673"/>
                </a:moveTo>
                <a:lnTo>
                  <a:pt x="461" y="673"/>
                </a:lnTo>
                <a:lnTo>
                  <a:pt x="461" y="691"/>
                </a:lnTo>
                <a:lnTo>
                  <a:pt x="512" y="691"/>
                </a:lnTo>
                <a:lnTo>
                  <a:pt x="512" y="673"/>
                </a:lnTo>
                <a:close/>
                <a:moveTo>
                  <a:pt x="336" y="172"/>
                </a:moveTo>
                <a:lnTo>
                  <a:pt x="336" y="172"/>
                </a:lnTo>
                <a:lnTo>
                  <a:pt x="336" y="168"/>
                </a:lnTo>
                <a:lnTo>
                  <a:pt x="337" y="164"/>
                </a:lnTo>
                <a:lnTo>
                  <a:pt x="339" y="160"/>
                </a:lnTo>
                <a:lnTo>
                  <a:pt x="342" y="157"/>
                </a:lnTo>
                <a:lnTo>
                  <a:pt x="345" y="154"/>
                </a:lnTo>
                <a:lnTo>
                  <a:pt x="349" y="153"/>
                </a:lnTo>
                <a:lnTo>
                  <a:pt x="353" y="152"/>
                </a:lnTo>
                <a:lnTo>
                  <a:pt x="356" y="151"/>
                </a:lnTo>
                <a:lnTo>
                  <a:pt x="356" y="151"/>
                </a:lnTo>
                <a:lnTo>
                  <a:pt x="361" y="152"/>
                </a:lnTo>
                <a:lnTo>
                  <a:pt x="365" y="153"/>
                </a:lnTo>
                <a:lnTo>
                  <a:pt x="368" y="154"/>
                </a:lnTo>
                <a:lnTo>
                  <a:pt x="372" y="157"/>
                </a:lnTo>
                <a:lnTo>
                  <a:pt x="374" y="160"/>
                </a:lnTo>
                <a:lnTo>
                  <a:pt x="375" y="164"/>
                </a:lnTo>
                <a:lnTo>
                  <a:pt x="377" y="168"/>
                </a:lnTo>
                <a:lnTo>
                  <a:pt x="378" y="172"/>
                </a:lnTo>
                <a:lnTo>
                  <a:pt x="378" y="172"/>
                </a:lnTo>
                <a:lnTo>
                  <a:pt x="377" y="176"/>
                </a:lnTo>
                <a:lnTo>
                  <a:pt x="375" y="180"/>
                </a:lnTo>
                <a:lnTo>
                  <a:pt x="374" y="183"/>
                </a:lnTo>
                <a:lnTo>
                  <a:pt x="372" y="187"/>
                </a:lnTo>
                <a:lnTo>
                  <a:pt x="368" y="189"/>
                </a:lnTo>
                <a:lnTo>
                  <a:pt x="365" y="190"/>
                </a:lnTo>
                <a:lnTo>
                  <a:pt x="361" y="192"/>
                </a:lnTo>
                <a:lnTo>
                  <a:pt x="356" y="193"/>
                </a:lnTo>
                <a:lnTo>
                  <a:pt x="356" y="193"/>
                </a:lnTo>
                <a:lnTo>
                  <a:pt x="353" y="192"/>
                </a:lnTo>
                <a:lnTo>
                  <a:pt x="349" y="190"/>
                </a:lnTo>
                <a:lnTo>
                  <a:pt x="345" y="189"/>
                </a:lnTo>
                <a:lnTo>
                  <a:pt x="342" y="187"/>
                </a:lnTo>
                <a:lnTo>
                  <a:pt x="339" y="183"/>
                </a:lnTo>
                <a:lnTo>
                  <a:pt x="337" y="180"/>
                </a:lnTo>
                <a:lnTo>
                  <a:pt x="336" y="176"/>
                </a:lnTo>
                <a:lnTo>
                  <a:pt x="336" y="172"/>
                </a:lnTo>
                <a:lnTo>
                  <a:pt x="336" y="172"/>
                </a:lnTo>
                <a:close/>
                <a:moveTo>
                  <a:pt x="470" y="172"/>
                </a:moveTo>
                <a:lnTo>
                  <a:pt x="470" y="172"/>
                </a:lnTo>
                <a:lnTo>
                  <a:pt x="471" y="168"/>
                </a:lnTo>
                <a:lnTo>
                  <a:pt x="473" y="164"/>
                </a:lnTo>
                <a:lnTo>
                  <a:pt x="474" y="160"/>
                </a:lnTo>
                <a:lnTo>
                  <a:pt x="476" y="157"/>
                </a:lnTo>
                <a:lnTo>
                  <a:pt x="480" y="154"/>
                </a:lnTo>
                <a:lnTo>
                  <a:pt x="483" y="153"/>
                </a:lnTo>
                <a:lnTo>
                  <a:pt x="487" y="152"/>
                </a:lnTo>
                <a:lnTo>
                  <a:pt x="492" y="151"/>
                </a:lnTo>
                <a:lnTo>
                  <a:pt x="492" y="151"/>
                </a:lnTo>
                <a:lnTo>
                  <a:pt x="495" y="152"/>
                </a:lnTo>
                <a:lnTo>
                  <a:pt x="499" y="153"/>
                </a:lnTo>
                <a:lnTo>
                  <a:pt x="503" y="154"/>
                </a:lnTo>
                <a:lnTo>
                  <a:pt x="506" y="157"/>
                </a:lnTo>
                <a:lnTo>
                  <a:pt x="509" y="160"/>
                </a:lnTo>
                <a:lnTo>
                  <a:pt x="511" y="164"/>
                </a:lnTo>
                <a:lnTo>
                  <a:pt x="512" y="168"/>
                </a:lnTo>
                <a:lnTo>
                  <a:pt x="512" y="172"/>
                </a:lnTo>
                <a:lnTo>
                  <a:pt x="512" y="172"/>
                </a:lnTo>
                <a:lnTo>
                  <a:pt x="512" y="176"/>
                </a:lnTo>
                <a:lnTo>
                  <a:pt x="511" y="180"/>
                </a:lnTo>
                <a:lnTo>
                  <a:pt x="509" y="183"/>
                </a:lnTo>
                <a:lnTo>
                  <a:pt x="506" y="187"/>
                </a:lnTo>
                <a:lnTo>
                  <a:pt x="503" y="189"/>
                </a:lnTo>
                <a:lnTo>
                  <a:pt x="499" y="190"/>
                </a:lnTo>
                <a:lnTo>
                  <a:pt x="495" y="192"/>
                </a:lnTo>
                <a:lnTo>
                  <a:pt x="492" y="193"/>
                </a:lnTo>
                <a:lnTo>
                  <a:pt x="492" y="193"/>
                </a:lnTo>
                <a:lnTo>
                  <a:pt x="487" y="192"/>
                </a:lnTo>
                <a:lnTo>
                  <a:pt x="483" y="190"/>
                </a:lnTo>
                <a:lnTo>
                  <a:pt x="480" y="189"/>
                </a:lnTo>
                <a:lnTo>
                  <a:pt x="476" y="187"/>
                </a:lnTo>
                <a:lnTo>
                  <a:pt x="474" y="183"/>
                </a:lnTo>
                <a:lnTo>
                  <a:pt x="473" y="180"/>
                </a:lnTo>
                <a:lnTo>
                  <a:pt x="471" y="176"/>
                </a:lnTo>
                <a:lnTo>
                  <a:pt x="470" y="172"/>
                </a:lnTo>
                <a:lnTo>
                  <a:pt x="470" y="172"/>
                </a:lnTo>
                <a:close/>
                <a:moveTo>
                  <a:pt x="537" y="544"/>
                </a:moveTo>
                <a:lnTo>
                  <a:pt x="161" y="544"/>
                </a:lnTo>
                <a:lnTo>
                  <a:pt x="161" y="481"/>
                </a:lnTo>
                <a:lnTo>
                  <a:pt x="537" y="481"/>
                </a:lnTo>
                <a:lnTo>
                  <a:pt x="537" y="544"/>
                </a:lnTo>
                <a:close/>
                <a:moveTo>
                  <a:pt x="512" y="504"/>
                </a:moveTo>
                <a:lnTo>
                  <a:pt x="461" y="504"/>
                </a:lnTo>
                <a:lnTo>
                  <a:pt x="461" y="522"/>
                </a:lnTo>
                <a:lnTo>
                  <a:pt x="512" y="522"/>
                </a:lnTo>
                <a:lnTo>
                  <a:pt x="512" y="504"/>
                </a:lnTo>
                <a:close/>
                <a:moveTo>
                  <a:pt x="617" y="819"/>
                </a:moveTo>
                <a:lnTo>
                  <a:pt x="77" y="819"/>
                </a:lnTo>
                <a:lnTo>
                  <a:pt x="77" y="62"/>
                </a:lnTo>
                <a:lnTo>
                  <a:pt x="617" y="62"/>
                </a:lnTo>
                <a:lnTo>
                  <a:pt x="617" y="819"/>
                </a:lnTo>
                <a:close/>
                <a:moveTo>
                  <a:pt x="437" y="172"/>
                </a:moveTo>
                <a:lnTo>
                  <a:pt x="437" y="172"/>
                </a:lnTo>
                <a:lnTo>
                  <a:pt x="438" y="183"/>
                </a:lnTo>
                <a:lnTo>
                  <a:pt x="441" y="193"/>
                </a:lnTo>
                <a:lnTo>
                  <a:pt x="446" y="202"/>
                </a:lnTo>
                <a:lnTo>
                  <a:pt x="453" y="211"/>
                </a:lnTo>
                <a:lnTo>
                  <a:pt x="461" y="217"/>
                </a:lnTo>
                <a:lnTo>
                  <a:pt x="470" y="223"/>
                </a:lnTo>
                <a:lnTo>
                  <a:pt x="481" y="225"/>
                </a:lnTo>
                <a:lnTo>
                  <a:pt x="492" y="226"/>
                </a:lnTo>
                <a:lnTo>
                  <a:pt x="492" y="226"/>
                </a:lnTo>
                <a:lnTo>
                  <a:pt x="503" y="225"/>
                </a:lnTo>
                <a:lnTo>
                  <a:pt x="512" y="223"/>
                </a:lnTo>
                <a:lnTo>
                  <a:pt x="522" y="217"/>
                </a:lnTo>
                <a:lnTo>
                  <a:pt x="530" y="211"/>
                </a:lnTo>
                <a:lnTo>
                  <a:pt x="536" y="202"/>
                </a:lnTo>
                <a:lnTo>
                  <a:pt x="542" y="193"/>
                </a:lnTo>
                <a:lnTo>
                  <a:pt x="545" y="183"/>
                </a:lnTo>
                <a:lnTo>
                  <a:pt x="546" y="172"/>
                </a:lnTo>
                <a:lnTo>
                  <a:pt x="546" y="172"/>
                </a:lnTo>
                <a:lnTo>
                  <a:pt x="545" y="160"/>
                </a:lnTo>
                <a:lnTo>
                  <a:pt x="542" y="151"/>
                </a:lnTo>
                <a:lnTo>
                  <a:pt x="536" y="141"/>
                </a:lnTo>
                <a:lnTo>
                  <a:pt x="530" y="133"/>
                </a:lnTo>
                <a:lnTo>
                  <a:pt x="522" y="127"/>
                </a:lnTo>
                <a:lnTo>
                  <a:pt x="512" y="121"/>
                </a:lnTo>
                <a:lnTo>
                  <a:pt x="503" y="118"/>
                </a:lnTo>
                <a:lnTo>
                  <a:pt x="492" y="117"/>
                </a:lnTo>
                <a:lnTo>
                  <a:pt x="492" y="117"/>
                </a:lnTo>
                <a:lnTo>
                  <a:pt x="481" y="118"/>
                </a:lnTo>
                <a:lnTo>
                  <a:pt x="470" y="121"/>
                </a:lnTo>
                <a:lnTo>
                  <a:pt x="461" y="127"/>
                </a:lnTo>
                <a:lnTo>
                  <a:pt x="453" y="133"/>
                </a:lnTo>
                <a:lnTo>
                  <a:pt x="446" y="141"/>
                </a:lnTo>
                <a:lnTo>
                  <a:pt x="441" y="151"/>
                </a:lnTo>
                <a:lnTo>
                  <a:pt x="438" y="160"/>
                </a:lnTo>
                <a:lnTo>
                  <a:pt x="437" y="172"/>
                </a:lnTo>
                <a:lnTo>
                  <a:pt x="437" y="172"/>
                </a:lnTo>
                <a:close/>
                <a:moveTo>
                  <a:pt x="302" y="172"/>
                </a:moveTo>
                <a:lnTo>
                  <a:pt x="302" y="172"/>
                </a:lnTo>
                <a:lnTo>
                  <a:pt x="303" y="183"/>
                </a:lnTo>
                <a:lnTo>
                  <a:pt x="306" y="193"/>
                </a:lnTo>
                <a:lnTo>
                  <a:pt x="312" y="202"/>
                </a:lnTo>
                <a:lnTo>
                  <a:pt x="318" y="211"/>
                </a:lnTo>
                <a:lnTo>
                  <a:pt x="326" y="217"/>
                </a:lnTo>
                <a:lnTo>
                  <a:pt x="336" y="223"/>
                </a:lnTo>
                <a:lnTo>
                  <a:pt x="345" y="225"/>
                </a:lnTo>
                <a:lnTo>
                  <a:pt x="356" y="226"/>
                </a:lnTo>
                <a:lnTo>
                  <a:pt x="356" y="226"/>
                </a:lnTo>
                <a:lnTo>
                  <a:pt x="368" y="225"/>
                </a:lnTo>
                <a:lnTo>
                  <a:pt x="378" y="223"/>
                </a:lnTo>
                <a:lnTo>
                  <a:pt x="387" y="217"/>
                </a:lnTo>
                <a:lnTo>
                  <a:pt x="396" y="211"/>
                </a:lnTo>
                <a:lnTo>
                  <a:pt x="402" y="202"/>
                </a:lnTo>
                <a:lnTo>
                  <a:pt x="407" y="193"/>
                </a:lnTo>
                <a:lnTo>
                  <a:pt x="410" y="183"/>
                </a:lnTo>
                <a:lnTo>
                  <a:pt x="411" y="172"/>
                </a:lnTo>
                <a:lnTo>
                  <a:pt x="411" y="172"/>
                </a:lnTo>
                <a:lnTo>
                  <a:pt x="410" y="160"/>
                </a:lnTo>
                <a:lnTo>
                  <a:pt x="407" y="151"/>
                </a:lnTo>
                <a:lnTo>
                  <a:pt x="402" y="141"/>
                </a:lnTo>
                <a:lnTo>
                  <a:pt x="396" y="133"/>
                </a:lnTo>
                <a:lnTo>
                  <a:pt x="387" y="127"/>
                </a:lnTo>
                <a:lnTo>
                  <a:pt x="378" y="121"/>
                </a:lnTo>
                <a:lnTo>
                  <a:pt x="368" y="118"/>
                </a:lnTo>
                <a:lnTo>
                  <a:pt x="356" y="117"/>
                </a:lnTo>
                <a:lnTo>
                  <a:pt x="356" y="117"/>
                </a:lnTo>
                <a:lnTo>
                  <a:pt x="345" y="118"/>
                </a:lnTo>
                <a:lnTo>
                  <a:pt x="336" y="121"/>
                </a:lnTo>
                <a:lnTo>
                  <a:pt x="326" y="127"/>
                </a:lnTo>
                <a:lnTo>
                  <a:pt x="318" y="133"/>
                </a:lnTo>
                <a:lnTo>
                  <a:pt x="312" y="141"/>
                </a:lnTo>
                <a:lnTo>
                  <a:pt x="306" y="151"/>
                </a:lnTo>
                <a:lnTo>
                  <a:pt x="303" y="160"/>
                </a:lnTo>
                <a:lnTo>
                  <a:pt x="302" y="172"/>
                </a:lnTo>
                <a:lnTo>
                  <a:pt x="302" y="172"/>
                </a:lnTo>
                <a:close/>
                <a:moveTo>
                  <a:pt x="572" y="615"/>
                </a:moveTo>
                <a:lnTo>
                  <a:pt x="127" y="615"/>
                </a:lnTo>
                <a:lnTo>
                  <a:pt x="127" y="747"/>
                </a:lnTo>
                <a:lnTo>
                  <a:pt x="572" y="747"/>
                </a:lnTo>
                <a:lnTo>
                  <a:pt x="572" y="615"/>
                </a:lnTo>
                <a:close/>
                <a:moveTo>
                  <a:pt x="572" y="447"/>
                </a:moveTo>
                <a:lnTo>
                  <a:pt x="127" y="447"/>
                </a:lnTo>
                <a:lnTo>
                  <a:pt x="127" y="579"/>
                </a:lnTo>
                <a:lnTo>
                  <a:pt x="572" y="579"/>
                </a:lnTo>
                <a:lnTo>
                  <a:pt x="572" y="447"/>
                </a:lnTo>
                <a:close/>
                <a:moveTo>
                  <a:pt x="572" y="276"/>
                </a:moveTo>
                <a:lnTo>
                  <a:pt x="127" y="276"/>
                </a:lnTo>
                <a:lnTo>
                  <a:pt x="127" y="408"/>
                </a:lnTo>
                <a:lnTo>
                  <a:pt x="572" y="408"/>
                </a:lnTo>
                <a:lnTo>
                  <a:pt x="572" y="276"/>
                </a:lnTo>
                <a:close/>
                <a:moveTo>
                  <a:pt x="537" y="374"/>
                </a:moveTo>
                <a:lnTo>
                  <a:pt x="161" y="374"/>
                </a:lnTo>
                <a:lnTo>
                  <a:pt x="161" y="309"/>
                </a:lnTo>
                <a:lnTo>
                  <a:pt x="537" y="309"/>
                </a:lnTo>
                <a:lnTo>
                  <a:pt x="537" y="374"/>
                </a:lnTo>
                <a:close/>
                <a:moveTo>
                  <a:pt x="512" y="331"/>
                </a:moveTo>
                <a:lnTo>
                  <a:pt x="461" y="331"/>
                </a:lnTo>
                <a:lnTo>
                  <a:pt x="461" y="349"/>
                </a:lnTo>
                <a:lnTo>
                  <a:pt x="512" y="349"/>
                </a:lnTo>
                <a:lnTo>
                  <a:pt x="512" y="331"/>
                </a:lnTo>
                <a:close/>
                <a:moveTo>
                  <a:pt x="680" y="0"/>
                </a:moveTo>
                <a:lnTo>
                  <a:pt x="17" y="0"/>
                </a:lnTo>
                <a:lnTo>
                  <a:pt x="17" y="0"/>
                </a:lnTo>
                <a:lnTo>
                  <a:pt x="11" y="1"/>
                </a:lnTo>
                <a:lnTo>
                  <a:pt x="5" y="4"/>
                </a:lnTo>
                <a:lnTo>
                  <a:pt x="1" y="9"/>
                </a:lnTo>
                <a:lnTo>
                  <a:pt x="0" y="16"/>
                </a:lnTo>
                <a:lnTo>
                  <a:pt x="0" y="873"/>
                </a:lnTo>
                <a:lnTo>
                  <a:pt x="0" y="873"/>
                </a:lnTo>
                <a:lnTo>
                  <a:pt x="1" y="880"/>
                </a:lnTo>
                <a:lnTo>
                  <a:pt x="5" y="885"/>
                </a:lnTo>
                <a:lnTo>
                  <a:pt x="11" y="889"/>
                </a:lnTo>
                <a:lnTo>
                  <a:pt x="17" y="890"/>
                </a:lnTo>
                <a:lnTo>
                  <a:pt x="680" y="890"/>
                </a:lnTo>
                <a:lnTo>
                  <a:pt x="680" y="890"/>
                </a:lnTo>
                <a:lnTo>
                  <a:pt x="686" y="889"/>
                </a:lnTo>
                <a:lnTo>
                  <a:pt x="692" y="885"/>
                </a:lnTo>
                <a:lnTo>
                  <a:pt x="696" y="880"/>
                </a:lnTo>
                <a:lnTo>
                  <a:pt x="697" y="873"/>
                </a:lnTo>
                <a:lnTo>
                  <a:pt x="697" y="16"/>
                </a:lnTo>
                <a:lnTo>
                  <a:pt x="697" y="16"/>
                </a:lnTo>
                <a:lnTo>
                  <a:pt x="696" y="9"/>
                </a:lnTo>
                <a:lnTo>
                  <a:pt x="692" y="4"/>
                </a:lnTo>
                <a:lnTo>
                  <a:pt x="686" y="1"/>
                </a:lnTo>
                <a:lnTo>
                  <a:pt x="680" y="0"/>
                </a:lnTo>
                <a:lnTo>
                  <a:pt x="680" y="0"/>
                </a:lnTo>
                <a:close/>
                <a:moveTo>
                  <a:pt x="663" y="856"/>
                </a:moveTo>
                <a:lnTo>
                  <a:pt x="33" y="856"/>
                </a:lnTo>
                <a:lnTo>
                  <a:pt x="33" y="33"/>
                </a:lnTo>
                <a:lnTo>
                  <a:pt x="663" y="33"/>
                </a:lnTo>
                <a:lnTo>
                  <a:pt x="663" y="856"/>
                </a:lnTo>
                <a:close/>
              </a:path>
            </a:pathLst>
          </a:custGeom>
          <a:solidFill>
            <a:srgbClr val="008CCF"/>
          </a:solidFill>
          <a:ln>
            <a:noFill/>
          </a:ln>
        </p:spPr>
        <p:txBody>
          <a:bodyPr vert="horz" wrap="square" lIns="91440" tIns="45720" rIns="91440" bIns="45720" numCol="1" anchor="t" anchorCtr="0" compatLnSpc="1">
            <a:prstTxWarp prst="textNoShape">
              <a:avLst/>
            </a:prstTxWarp>
          </a:bodyPr>
          <a:lstStyle/>
          <a:p>
            <a:pPr>
              <a:defRPr/>
            </a:pPr>
            <a:endParaRPr kumimoji="0" lang="ja-JP" altLang="en-US" kern="0">
              <a:solidFill>
                <a:sysClr val="windowText" lastClr="000000"/>
              </a:solidFill>
            </a:endParaRPr>
          </a:p>
        </p:txBody>
      </p:sp>
      <p:sp>
        <p:nvSpPr>
          <p:cNvPr id="36" name="テキスト ボックス 35"/>
          <p:cNvSpPr txBox="1"/>
          <p:nvPr/>
        </p:nvSpPr>
        <p:spPr>
          <a:xfrm>
            <a:off x="6509396" y="1592796"/>
            <a:ext cx="1006019" cy="198094"/>
          </a:xfrm>
          <a:prstGeom prst="rect">
            <a:avLst/>
          </a:prstGeom>
        </p:spPr>
        <p:txBody>
          <a:bodyPr wrap="square" lIns="0" tIns="0" rIns="0" bIns="0" rtlCol="0" anchor="t" anchorCtr="0">
            <a:noAutofit/>
          </a:bodyPr>
          <a:lstStyle/>
          <a:p>
            <a:pPr>
              <a:spcBef>
                <a:spcPct val="0"/>
              </a:spcBef>
            </a:pPr>
            <a:r>
              <a:rPr lang="en-US" altLang="ja-JP" sz="1050" b="1" dirty="0">
                <a:solidFill>
                  <a:srgbClr val="FF6600"/>
                </a:solidFill>
                <a:cs typeface="メイリオ" pitchFamily="50" charset="-128"/>
              </a:rPr>
              <a:t>DB Server</a:t>
            </a:r>
            <a:endParaRPr lang="ja-JP" altLang="en-US" sz="1050" b="1" dirty="0">
              <a:solidFill>
                <a:srgbClr val="FF6600"/>
              </a:solidFill>
              <a:cs typeface="メイリオ" pitchFamily="50" charset="-128"/>
            </a:endParaRPr>
          </a:p>
        </p:txBody>
      </p:sp>
      <p:sp>
        <p:nvSpPr>
          <p:cNvPr id="37" name="テキスト ボックス 36"/>
          <p:cNvSpPr txBox="1"/>
          <p:nvPr/>
        </p:nvSpPr>
        <p:spPr>
          <a:xfrm>
            <a:off x="7641195" y="1592796"/>
            <a:ext cx="1728192" cy="216024"/>
          </a:xfrm>
          <a:prstGeom prst="rect">
            <a:avLst/>
          </a:prstGeom>
        </p:spPr>
        <p:txBody>
          <a:bodyPr wrap="square" lIns="0" tIns="0" rIns="0" bIns="0" rtlCol="0" anchor="t" anchorCtr="0">
            <a:normAutofit/>
          </a:bodyPr>
          <a:lstStyle/>
          <a:p>
            <a:pPr>
              <a:spcBef>
                <a:spcPct val="0"/>
              </a:spcBef>
            </a:pPr>
            <a:r>
              <a:rPr lang="en-US" altLang="ja-JP" sz="1050" b="1" dirty="0">
                <a:solidFill>
                  <a:srgbClr val="FF6600"/>
                </a:solidFill>
                <a:cs typeface="メイリオ" pitchFamily="50" charset="-128"/>
              </a:rPr>
              <a:t>Application Server</a:t>
            </a:r>
            <a:endParaRPr lang="ja-JP" altLang="en-US" sz="1050" b="1" dirty="0">
              <a:solidFill>
                <a:srgbClr val="FF6600"/>
              </a:solidFill>
              <a:cs typeface="メイリオ" pitchFamily="50" charset="-128"/>
            </a:endParaRPr>
          </a:p>
        </p:txBody>
      </p:sp>
      <p:sp>
        <p:nvSpPr>
          <p:cNvPr id="38" name="テキスト ボックス 37"/>
          <p:cNvSpPr txBox="1"/>
          <p:nvPr/>
        </p:nvSpPr>
        <p:spPr>
          <a:xfrm>
            <a:off x="6709107" y="4489275"/>
            <a:ext cx="1890138" cy="736512"/>
          </a:xfrm>
          <a:prstGeom prst="rect">
            <a:avLst/>
          </a:prstGeom>
        </p:spPr>
        <p:txBody>
          <a:bodyPr wrap="square" lIns="0" tIns="0" rIns="0" bIns="0" rtlCol="0" anchor="t" anchorCtr="0">
            <a:normAutofit/>
          </a:bodyPr>
          <a:lstStyle/>
          <a:p>
            <a:pPr algn="ctr">
              <a:spcBef>
                <a:spcPct val="0"/>
              </a:spcBef>
            </a:pPr>
            <a:r>
              <a:rPr lang="ja-JP" altLang="en-US" sz="1000" b="1" u="sng" dirty="0">
                <a:solidFill>
                  <a:prstClr val="black">
                    <a:lumMod val="75000"/>
                    <a:lumOff val="25000"/>
                  </a:prstClr>
                </a:solidFill>
                <a:cs typeface="メイリオ" pitchFamily="50" charset="-128"/>
              </a:rPr>
              <a:t>グループ経営管理クライアント</a:t>
            </a:r>
            <a:endParaRPr lang="en-US" altLang="ja-JP" sz="900" b="1" u="sng" dirty="0">
              <a:solidFill>
                <a:prstClr val="black">
                  <a:lumMod val="75000"/>
                  <a:lumOff val="25000"/>
                </a:prstClr>
              </a:solidFill>
              <a:cs typeface="メイリオ" pitchFamily="50" charset="-128"/>
            </a:endParaRPr>
          </a:p>
          <a:p>
            <a:pPr>
              <a:spcBef>
                <a:spcPct val="0"/>
              </a:spcBef>
            </a:pPr>
            <a:r>
              <a:rPr lang="ja-JP" altLang="en-US" sz="900" dirty="0">
                <a:cs typeface="メイリオ" pitchFamily="50" charset="-128"/>
              </a:rPr>
              <a:t>■ </a:t>
            </a:r>
            <a:r>
              <a:rPr lang="en-US" altLang="ja-JP" sz="900" dirty="0">
                <a:cs typeface="メイリオ" pitchFamily="50" charset="-128"/>
              </a:rPr>
              <a:t>Google</a:t>
            </a:r>
            <a:r>
              <a:rPr lang="ja-JP" altLang="en-US" sz="900" dirty="0">
                <a:cs typeface="メイリオ" pitchFamily="50" charset="-128"/>
              </a:rPr>
              <a:t> </a:t>
            </a:r>
            <a:r>
              <a:rPr lang="en-US" altLang="ja-JP" sz="900" dirty="0">
                <a:cs typeface="メイリオ" pitchFamily="50" charset="-128"/>
              </a:rPr>
              <a:t>Chrome</a:t>
            </a:r>
          </a:p>
          <a:p>
            <a:pPr>
              <a:spcBef>
                <a:spcPct val="0"/>
              </a:spcBef>
            </a:pPr>
            <a:r>
              <a:rPr lang="ja-JP" altLang="en-US" sz="900" dirty="0">
                <a:cs typeface="メイリオ" pitchFamily="50" charset="-128"/>
              </a:rPr>
              <a:t>■ </a:t>
            </a:r>
            <a:r>
              <a:rPr lang="en-US" altLang="ja-JP" sz="900" dirty="0">
                <a:cs typeface="メイリオ" pitchFamily="50" charset="-128"/>
              </a:rPr>
              <a:t>IE11</a:t>
            </a:r>
            <a:r>
              <a:rPr lang="ja-JP" altLang="en-US" sz="900" dirty="0">
                <a:cs typeface="メイリオ" pitchFamily="50" charset="-128"/>
              </a:rPr>
              <a:t>（デスクトップ版のみ）</a:t>
            </a:r>
            <a:endParaRPr lang="en-US" altLang="ja-JP" sz="900" dirty="0">
              <a:cs typeface="メイリオ" pitchFamily="50" charset="-128"/>
            </a:endParaRPr>
          </a:p>
          <a:p>
            <a:pPr>
              <a:spcBef>
                <a:spcPct val="0"/>
              </a:spcBef>
            </a:pPr>
            <a:r>
              <a:rPr lang="ja-JP" altLang="en-US" sz="900" dirty="0">
                <a:cs typeface="メイリオ" pitchFamily="50" charset="-128"/>
              </a:rPr>
              <a:t>■</a:t>
            </a:r>
            <a:r>
              <a:rPr lang="en-US" altLang="ja-JP" sz="900" dirty="0">
                <a:cs typeface="メイリオ" pitchFamily="50" charset="-128"/>
              </a:rPr>
              <a:t> Adobe Flash Player10.2</a:t>
            </a:r>
            <a:r>
              <a:rPr lang="ja-JP" altLang="en-US" sz="900" dirty="0">
                <a:cs typeface="メイリオ" pitchFamily="50" charset="-128"/>
              </a:rPr>
              <a:t>以降</a:t>
            </a:r>
            <a:endParaRPr lang="en-US" altLang="ja-JP" sz="900" dirty="0">
              <a:cs typeface="メイリオ" pitchFamily="50" charset="-128"/>
            </a:endParaRPr>
          </a:p>
          <a:p>
            <a:pPr>
              <a:spcBef>
                <a:spcPct val="0"/>
              </a:spcBef>
            </a:pPr>
            <a:r>
              <a:rPr lang="ja-JP" altLang="en-US" sz="900" dirty="0">
                <a:cs typeface="メイリオ" pitchFamily="50" charset="-128"/>
              </a:rPr>
              <a:t>■</a:t>
            </a:r>
            <a:r>
              <a:rPr lang="en-US" altLang="ja-JP" sz="900" dirty="0">
                <a:cs typeface="メイリオ" pitchFamily="50" charset="-128"/>
              </a:rPr>
              <a:t> Adobe Reader X</a:t>
            </a:r>
            <a:r>
              <a:rPr lang="ja-JP" altLang="en-US" sz="900" dirty="0" err="1">
                <a:cs typeface="メイリオ" pitchFamily="50" charset="-128"/>
              </a:rPr>
              <a:t>、</a:t>
            </a:r>
            <a:r>
              <a:rPr lang="en-US" altLang="ja-JP" sz="900" dirty="0">
                <a:cs typeface="メイリオ" pitchFamily="50" charset="-128"/>
              </a:rPr>
              <a:t> X I</a:t>
            </a:r>
            <a:r>
              <a:rPr lang="ja-JP" altLang="en-US" sz="900" dirty="0" err="1">
                <a:cs typeface="メイリオ" pitchFamily="50" charset="-128"/>
              </a:rPr>
              <a:t>、</a:t>
            </a:r>
            <a:r>
              <a:rPr lang="en-US" altLang="ja-JP" sz="900" dirty="0">
                <a:cs typeface="メイリオ" pitchFamily="50" charset="-128"/>
              </a:rPr>
              <a:t>DC</a:t>
            </a:r>
          </a:p>
        </p:txBody>
      </p:sp>
      <p:cxnSp>
        <p:nvCxnSpPr>
          <p:cNvPr id="39" name="直線コネクタ 38"/>
          <p:cNvCxnSpPr/>
          <p:nvPr/>
        </p:nvCxnSpPr>
        <p:spPr>
          <a:xfrm>
            <a:off x="8317226" y="3301088"/>
            <a:ext cx="0" cy="444277"/>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sp>
        <p:nvSpPr>
          <p:cNvPr id="40" name="角丸四角形 39"/>
          <p:cNvSpPr/>
          <p:nvPr/>
        </p:nvSpPr>
        <p:spPr>
          <a:xfrm>
            <a:off x="6247099" y="1088740"/>
            <a:ext cx="2762247" cy="500749"/>
          </a:xfrm>
          <a:prstGeom prst="roundRect">
            <a:avLst/>
          </a:prstGeom>
          <a:solidFill>
            <a:schemeClr val="accent4"/>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ja-JP" altLang="en-US">
              <a:solidFill>
                <a:srgbClr val="FFFFFF"/>
              </a:solidFill>
            </a:endParaRPr>
          </a:p>
        </p:txBody>
      </p:sp>
      <p:sp>
        <p:nvSpPr>
          <p:cNvPr id="41" name="テキスト ボックス 40"/>
          <p:cNvSpPr txBox="1"/>
          <p:nvPr/>
        </p:nvSpPr>
        <p:spPr>
          <a:xfrm>
            <a:off x="6289095" y="1252915"/>
            <a:ext cx="2678254" cy="148415"/>
          </a:xfrm>
          <a:prstGeom prst="rect">
            <a:avLst/>
          </a:prstGeom>
          <a:noFill/>
        </p:spPr>
        <p:style>
          <a:lnRef idx="0">
            <a:schemeClr val="accent4"/>
          </a:lnRef>
          <a:fillRef idx="3">
            <a:schemeClr val="accent4"/>
          </a:fillRef>
          <a:effectRef idx="3">
            <a:schemeClr val="accent4"/>
          </a:effectRef>
          <a:fontRef idx="minor">
            <a:schemeClr val="lt1"/>
          </a:fontRef>
        </p:style>
        <p:txBody>
          <a:bodyPr wrap="square" lIns="0" tIns="0" rIns="0" bIns="0" rtlCol="0" anchor="t" anchorCtr="0">
            <a:noAutofit/>
          </a:bodyPr>
          <a:lstStyle/>
          <a:p>
            <a:pPr algn="ctr">
              <a:spcBef>
                <a:spcPct val="0"/>
              </a:spcBef>
            </a:pPr>
            <a:r>
              <a:rPr lang="en-US" altLang="ja-JP" sz="1200" b="1" dirty="0">
                <a:solidFill>
                  <a:srgbClr val="FFFFFF"/>
                </a:solidFill>
                <a:cs typeface="メイリオ" pitchFamily="50" charset="-128"/>
              </a:rPr>
              <a:t>SuperStream-NX </a:t>
            </a:r>
            <a:r>
              <a:rPr lang="ja-JP" altLang="en-US" sz="1200" b="1" dirty="0">
                <a:solidFill>
                  <a:srgbClr val="FFFFFF"/>
                </a:solidFill>
                <a:cs typeface="メイリオ" pitchFamily="50" charset="-128"/>
              </a:rPr>
              <a:t>グループ経営管理</a:t>
            </a:r>
          </a:p>
        </p:txBody>
      </p:sp>
      <p:sp>
        <p:nvSpPr>
          <p:cNvPr id="42" name="テキスト ボックス 41"/>
          <p:cNvSpPr txBox="1"/>
          <p:nvPr/>
        </p:nvSpPr>
        <p:spPr>
          <a:xfrm>
            <a:off x="6192180" y="1772816"/>
            <a:ext cx="1530098" cy="648072"/>
          </a:xfrm>
          <a:prstGeom prst="rect">
            <a:avLst/>
          </a:prstGeom>
          <a:noFill/>
        </p:spPr>
        <p:txBody>
          <a:bodyPr wrap="none" lIns="0" tIns="0" rIns="0" bIns="0" rtlCol="0" anchor="t" anchorCtr="0">
            <a:noAutofit/>
          </a:bodyPr>
          <a:lstStyle/>
          <a:p>
            <a:pPr algn="ctr">
              <a:lnSpc>
                <a:spcPts val="1800"/>
              </a:lnSpc>
              <a:spcBef>
                <a:spcPct val="0"/>
              </a:spcBef>
            </a:pPr>
            <a:r>
              <a:rPr lang="en-US" altLang="ja-JP" sz="1000" b="1" dirty="0">
                <a:solidFill>
                  <a:srgbClr val="0065AE"/>
                </a:solidFill>
                <a:cs typeface="メイリオ" pitchFamily="50" charset="-128"/>
              </a:rPr>
              <a:t>Windows2012</a:t>
            </a:r>
          </a:p>
          <a:p>
            <a:pPr algn="ctr">
              <a:lnSpc>
                <a:spcPts val="1800"/>
              </a:lnSpc>
              <a:spcBef>
                <a:spcPct val="0"/>
              </a:spcBef>
            </a:pPr>
            <a:r>
              <a:rPr lang="en-US" altLang="ja-JP" sz="1000" b="1" dirty="0">
                <a:solidFill>
                  <a:srgbClr val="0065AE"/>
                </a:solidFill>
                <a:cs typeface="メイリオ" pitchFamily="50" charset="-128"/>
              </a:rPr>
              <a:t>Windows2012R2</a:t>
            </a:r>
          </a:p>
          <a:p>
            <a:pPr algn="ctr">
              <a:lnSpc>
                <a:spcPts val="1800"/>
              </a:lnSpc>
              <a:spcBef>
                <a:spcPct val="0"/>
              </a:spcBef>
            </a:pPr>
            <a:r>
              <a:rPr lang="en-US" altLang="ja-JP" sz="1000" b="1" dirty="0">
                <a:solidFill>
                  <a:srgbClr val="0065AE"/>
                </a:solidFill>
                <a:cs typeface="メイリオ" pitchFamily="50" charset="-128"/>
              </a:rPr>
              <a:t>Windows2016</a:t>
            </a:r>
          </a:p>
          <a:p>
            <a:pPr algn="ctr">
              <a:lnSpc>
                <a:spcPts val="1800"/>
              </a:lnSpc>
              <a:spcBef>
                <a:spcPct val="0"/>
              </a:spcBef>
            </a:pPr>
            <a:r>
              <a:rPr lang="en-US" altLang="ja-JP" sz="1000" b="1" dirty="0">
                <a:solidFill>
                  <a:srgbClr val="0065AE"/>
                </a:solidFill>
                <a:cs typeface="メイリオ" pitchFamily="50" charset="-128"/>
              </a:rPr>
              <a:t>Windows2019</a:t>
            </a:r>
          </a:p>
          <a:p>
            <a:pPr algn="ctr">
              <a:lnSpc>
                <a:spcPts val="1800"/>
              </a:lnSpc>
              <a:spcBef>
                <a:spcPct val="0"/>
              </a:spcBef>
            </a:pPr>
            <a:endParaRPr lang="en-US" altLang="ja-JP" sz="1000" b="1" dirty="0">
              <a:solidFill>
                <a:srgbClr val="0065AE"/>
              </a:solidFill>
              <a:cs typeface="メイリオ" pitchFamily="50" charset="-128"/>
            </a:endParaRPr>
          </a:p>
        </p:txBody>
      </p:sp>
      <p:sp>
        <p:nvSpPr>
          <p:cNvPr id="43" name="テキスト ボックス 42"/>
          <p:cNvSpPr txBox="1"/>
          <p:nvPr/>
        </p:nvSpPr>
        <p:spPr>
          <a:xfrm>
            <a:off x="7093090" y="2781034"/>
            <a:ext cx="1224136" cy="679822"/>
          </a:xfrm>
          <a:prstGeom prst="rect">
            <a:avLst/>
          </a:prstGeom>
          <a:noFill/>
        </p:spPr>
        <p:txBody>
          <a:bodyPr wrap="none" lIns="0" tIns="0" rIns="0" bIns="0" rtlCol="0" anchor="t" anchorCtr="0">
            <a:noAutofit/>
          </a:bodyPr>
          <a:lstStyle/>
          <a:p>
            <a:pPr algn="ctr">
              <a:lnSpc>
                <a:spcPts val="1800"/>
              </a:lnSpc>
              <a:spcBef>
                <a:spcPct val="0"/>
              </a:spcBef>
            </a:pPr>
            <a:r>
              <a:rPr lang="ja-JP" altLang="en-US" sz="900" b="1" dirty="0">
                <a:solidFill>
                  <a:srgbClr val="C00000"/>
                </a:solidFill>
                <a:cs typeface="メイリオ" pitchFamily="50" charset="-128"/>
              </a:rPr>
              <a:t>グループ経営</a:t>
            </a:r>
            <a:endParaRPr lang="en-US" altLang="ja-JP" sz="900" b="1" dirty="0">
              <a:solidFill>
                <a:srgbClr val="C00000"/>
              </a:solidFill>
              <a:cs typeface="メイリオ" pitchFamily="50" charset="-128"/>
            </a:endParaRPr>
          </a:p>
          <a:p>
            <a:pPr algn="ctr">
              <a:lnSpc>
                <a:spcPts val="1800"/>
              </a:lnSpc>
              <a:spcBef>
                <a:spcPct val="0"/>
              </a:spcBef>
            </a:pPr>
            <a:r>
              <a:rPr lang="ja-JP" altLang="en-US" sz="900" b="1" dirty="0">
                <a:solidFill>
                  <a:srgbClr val="C00000"/>
                </a:solidFill>
                <a:cs typeface="メイリオ" pitchFamily="50" charset="-128"/>
              </a:rPr>
              <a:t>管理エンジン</a:t>
            </a:r>
            <a:endParaRPr lang="en-US" altLang="ja-JP" sz="900" b="1" dirty="0">
              <a:solidFill>
                <a:srgbClr val="C00000"/>
              </a:solidFill>
              <a:cs typeface="メイリオ" pitchFamily="50" charset="-128"/>
            </a:endParaRPr>
          </a:p>
          <a:p>
            <a:pPr algn="ctr">
              <a:lnSpc>
                <a:spcPts val="1800"/>
              </a:lnSpc>
              <a:spcBef>
                <a:spcPct val="0"/>
              </a:spcBef>
            </a:pPr>
            <a:endParaRPr lang="ja-JP" altLang="en-US" sz="900" b="1" dirty="0">
              <a:solidFill>
                <a:srgbClr val="C00000"/>
              </a:solidFill>
              <a:cs typeface="メイリオ" pitchFamily="50" charset="-128"/>
            </a:endParaRPr>
          </a:p>
        </p:txBody>
      </p:sp>
      <p:sp>
        <p:nvSpPr>
          <p:cNvPr id="44" name="テキスト ボックス 43"/>
          <p:cNvSpPr txBox="1"/>
          <p:nvPr/>
        </p:nvSpPr>
        <p:spPr>
          <a:xfrm>
            <a:off x="8443474" y="2871550"/>
            <a:ext cx="691653" cy="314782"/>
          </a:xfrm>
          <a:prstGeom prst="rect">
            <a:avLst/>
          </a:prstGeom>
          <a:noFill/>
        </p:spPr>
        <p:txBody>
          <a:bodyPr wrap="none" lIns="0" tIns="0" rIns="0" bIns="0" rtlCol="0" anchor="t" anchorCtr="0">
            <a:noAutofit/>
          </a:bodyPr>
          <a:lstStyle/>
          <a:p>
            <a:pPr algn="ctr">
              <a:lnSpc>
                <a:spcPts val="1800"/>
              </a:lnSpc>
              <a:spcBef>
                <a:spcPct val="0"/>
              </a:spcBef>
            </a:pPr>
            <a:r>
              <a:rPr lang="en-US" altLang="ja-JP" sz="900" b="1" dirty="0">
                <a:solidFill>
                  <a:srgbClr val="C00000"/>
                </a:solidFill>
                <a:cs typeface="メイリオ" pitchFamily="50" charset="-128"/>
              </a:rPr>
              <a:t>JRE8</a:t>
            </a:r>
          </a:p>
        </p:txBody>
      </p:sp>
      <p:sp>
        <p:nvSpPr>
          <p:cNvPr id="45" name="テキスト ボックス 44"/>
          <p:cNvSpPr txBox="1"/>
          <p:nvPr/>
        </p:nvSpPr>
        <p:spPr>
          <a:xfrm>
            <a:off x="6500277" y="5212326"/>
            <a:ext cx="2376264" cy="1088438"/>
          </a:xfrm>
          <a:prstGeom prst="rect">
            <a:avLst/>
          </a:prstGeom>
        </p:spPr>
        <p:txBody>
          <a:bodyPr wrap="square" lIns="0" tIns="0" rIns="0" bIns="0" rtlCol="0" anchor="t" anchorCtr="0">
            <a:noAutofit/>
          </a:bodyPr>
          <a:lstStyle/>
          <a:p>
            <a:pPr algn="ctr">
              <a:spcBef>
                <a:spcPct val="0"/>
              </a:spcBef>
            </a:pPr>
            <a:r>
              <a:rPr lang="en-US" altLang="ja-JP" sz="1000" b="1" u="sng" dirty="0">
                <a:solidFill>
                  <a:prstClr val="black">
                    <a:lumMod val="75000"/>
                    <a:lumOff val="25000"/>
                  </a:prstClr>
                </a:solidFill>
                <a:cs typeface="メイリオ" pitchFamily="50" charset="-128"/>
              </a:rPr>
              <a:t>Mobile </a:t>
            </a:r>
            <a:r>
              <a:rPr lang="ja-JP" altLang="en-US" sz="1000" b="1" u="sng" dirty="0">
                <a:solidFill>
                  <a:prstClr val="black">
                    <a:lumMod val="75000"/>
                    <a:lumOff val="25000"/>
                  </a:prstClr>
                </a:solidFill>
                <a:cs typeface="メイリオ" pitchFamily="50" charset="-128"/>
              </a:rPr>
              <a:t>アプリケーション</a:t>
            </a:r>
            <a:endParaRPr lang="en-US" altLang="ja-JP" sz="1000" b="1" u="sng" dirty="0">
              <a:solidFill>
                <a:prstClr val="black">
                  <a:lumMod val="75000"/>
                  <a:lumOff val="25000"/>
                </a:prstClr>
              </a:solidFill>
              <a:cs typeface="メイリオ" pitchFamily="50" charset="-128"/>
            </a:endParaRPr>
          </a:p>
          <a:p>
            <a:pPr>
              <a:spcBef>
                <a:spcPct val="0"/>
              </a:spcBef>
            </a:pPr>
            <a:r>
              <a:rPr lang="ja-JP" altLang="en-US" sz="900" dirty="0">
                <a:solidFill>
                  <a:prstClr val="black">
                    <a:lumMod val="75000"/>
                    <a:lumOff val="25000"/>
                  </a:prstClr>
                </a:solidFill>
                <a:cs typeface="メイリオ" pitchFamily="50" charset="-128"/>
              </a:rPr>
              <a:t>     </a:t>
            </a:r>
            <a:r>
              <a:rPr lang="en-US" altLang="ja-JP" sz="900" dirty="0">
                <a:cs typeface="メイリオ" pitchFamily="50" charset="-128"/>
              </a:rPr>
              <a:t>■ iPadOS13</a:t>
            </a:r>
            <a:r>
              <a:rPr lang="ja-JP" altLang="en-US" sz="900" dirty="0">
                <a:cs typeface="メイリオ" pitchFamily="50" charset="-128"/>
              </a:rPr>
              <a:t>以降</a:t>
            </a:r>
          </a:p>
          <a:p>
            <a:pPr>
              <a:spcBef>
                <a:spcPct val="0"/>
              </a:spcBef>
            </a:pPr>
            <a:r>
              <a:rPr lang="ja-JP" altLang="en-US" sz="900" dirty="0">
                <a:cs typeface="メイリオ" pitchFamily="50" charset="-128"/>
              </a:rPr>
              <a:t>          </a:t>
            </a:r>
            <a:r>
              <a:rPr lang="en-US" altLang="ja-JP" sz="900" dirty="0">
                <a:cs typeface="メイリオ" pitchFamily="50" charset="-128"/>
              </a:rPr>
              <a:t>ios9</a:t>
            </a:r>
            <a:r>
              <a:rPr lang="ja-JP" altLang="en-US" sz="900" dirty="0">
                <a:cs typeface="メイリオ" pitchFamily="50" charset="-128"/>
              </a:rPr>
              <a:t>以降（</a:t>
            </a:r>
            <a:r>
              <a:rPr lang="en-US" altLang="ja-JP" sz="900" dirty="0">
                <a:cs typeface="メイリオ" pitchFamily="50" charset="-128"/>
              </a:rPr>
              <a:t>11</a:t>
            </a:r>
            <a:r>
              <a:rPr lang="ja-JP" altLang="en-US" sz="900" dirty="0">
                <a:cs typeface="メイリオ" pitchFamily="50" charset="-128"/>
              </a:rPr>
              <a:t>以降推奨）</a:t>
            </a:r>
          </a:p>
          <a:p>
            <a:pPr>
              <a:spcBef>
                <a:spcPct val="0"/>
              </a:spcBef>
            </a:pPr>
            <a:r>
              <a:rPr lang="ja-JP" altLang="en-US" sz="900" dirty="0">
                <a:cs typeface="メイリオ" pitchFamily="50" charset="-128"/>
              </a:rPr>
              <a:t>     ■ </a:t>
            </a:r>
            <a:r>
              <a:rPr lang="en-US" altLang="ja-JP" sz="900" dirty="0">
                <a:cs typeface="メイリオ" pitchFamily="50" charset="-128"/>
              </a:rPr>
              <a:t>iPad Air</a:t>
            </a:r>
            <a:r>
              <a:rPr lang="ja-JP" altLang="en-US" sz="900" dirty="0">
                <a:cs typeface="メイリオ" pitchFamily="50" charset="-128"/>
              </a:rPr>
              <a:t>以降（</a:t>
            </a:r>
            <a:r>
              <a:rPr lang="en-US" altLang="ja-JP" sz="900" dirty="0">
                <a:cs typeface="メイリオ" pitchFamily="50" charset="-128"/>
              </a:rPr>
              <a:t>2</a:t>
            </a:r>
            <a:r>
              <a:rPr lang="ja-JP" altLang="en-US" sz="900" dirty="0">
                <a:cs typeface="メイリオ" pitchFamily="50" charset="-128"/>
              </a:rPr>
              <a:t>以降推奨）</a:t>
            </a:r>
          </a:p>
          <a:p>
            <a:pPr>
              <a:spcBef>
                <a:spcPct val="0"/>
              </a:spcBef>
            </a:pPr>
            <a:r>
              <a:rPr lang="ja-JP" altLang="en-US" sz="900" dirty="0">
                <a:cs typeface="メイリオ" pitchFamily="50" charset="-128"/>
              </a:rPr>
              <a:t>         </a:t>
            </a:r>
            <a:r>
              <a:rPr lang="en-US" altLang="ja-JP" sz="900" dirty="0">
                <a:cs typeface="メイリオ" pitchFamily="50" charset="-128"/>
              </a:rPr>
              <a:t>iPad mini2</a:t>
            </a:r>
            <a:r>
              <a:rPr lang="ja-JP" altLang="en-US" sz="900" dirty="0">
                <a:cs typeface="メイリオ" pitchFamily="50" charset="-128"/>
              </a:rPr>
              <a:t>以降（</a:t>
            </a:r>
            <a:r>
              <a:rPr lang="en-US" altLang="ja-JP" sz="900" dirty="0">
                <a:cs typeface="メイリオ" pitchFamily="50" charset="-128"/>
              </a:rPr>
              <a:t>4</a:t>
            </a:r>
            <a:r>
              <a:rPr lang="ja-JP" altLang="en-US" sz="900" dirty="0">
                <a:cs typeface="メイリオ" pitchFamily="50" charset="-128"/>
              </a:rPr>
              <a:t>以降推奨）</a:t>
            </a:r>
          </a:p>
          <a:p>
            <a:pPr>
              <a:spcBef>
                <a:spcPct val="0"/>
              </a:spcBef>
            </a:pPr>
            <a:r>
              <a:rPr lang="ja-JP" altLang="en-US" sz="900" dirty="0">
                <a:cs typeface="メイリオ" pitchFamily="50" charset="-128"/>
              </a:rPr>
              <a:t>    　  </a:t>
            </a:r>
            <a:r>
              <a:rPr lang="en-US" altLang="ja-JP" sz="900" dirty="0">
                <a:cs typeface="メイリオ" pitchFamily="50" charset="-128"/>
              </a:rPr>
              <a:t>iPhone 5s</a:t>
            </a:r>
            <a:r>
              <a:rPr lang="ja-JP" altLang="en-US" sz="900" dirty="0">
                <a:cs typeface="メイリオ" pitchFamily="50" charset="-128"/>
              </a:rPr>
              <a:t>以降（</a:t>
            </a:r>
            <a:r>
              <a:rPr lang="en-US" altLang="ja-JP" sz="900" dirty="0">
                <a:cs typeface="メイリオ" pitchFamily="50" charset="-128"/>
              </a:rPr>
              <a:t>6s</a:t>
            </a:r>
            <a:r>
              <a:rPr lang="ja-JP" altLang="en-US" sz="900" dirty="0">
                <a:cs typeface="メイリオ" pitchFamily="50" charset="-128"/>
              </a:rPr>
              <a:t>以降推奨）</a:t>
            </a:r>
          </a:p>
          <a:p>
            <a:pPr>
              <a:spcBef>
                <a:spcPct val="0"/>
              </a:spcBef>
            </a:pPr>
            <a:r>
              <a:rPr lang="ja-JP" altLang="en-US" sz="900" dirty="0">
                <a:cs typeface="メイリオ" pitchFamily="50" charset="-128"/>
              </a:rPr>
              <a:t>    ■ </a:t>
            </a:r>
            <a:r>
              <a:rPr lang="en-US" altLang="ja-JP" sz="900" dirty="0">
                <a:cs typeface="メイリオ" pitchFamily="50" charset="-128"/>
              </a:rPr>
              <a:t>Windows</a:t>
            </a:r>
            <a:r>
              <a:rPr lang="ja-JP" altLang="en-US" sz="900" dirty="0">
                <a:cs typeface="メイリオ" pitchFamily="50" charset="-128"/>
              </a:rPr>
              <a:t>　</a:t>
            </a:r>
            <a:r>
              <a:rPr lang="en-US" altLang="ja-JP" sz="900" dirty="0">
                <a:cs typeface="メイリオ" pitchFamily="50" charset="-128"/>
              </a:rPr>
              <a:t>8.1Pro</a:t>
            </a:r>
            <a:r>
              <a:rPr lang="ja-JP" altLang="en-US" sz="900" dirty="0" err="1">
                <a:cs typeface="メイリオ" pitchFamily="50" charset="-128"/>
              </a:rPr>
              <a:t>、</a:t>
            </a:r>
            <a:r>
              <a:rPr lang="en-US" altLang="ja-JP" sz="900" dirty="0">
                <a:cs typeface="メイリオ" pitchFamily="50" charset="-128"/>
              </a:rPr>
              <a:t>10Pro</a:t>
            </a:r>
          </a:p>
          <a:p>
            <a:pPr>
              <a:spcBef>
                <a:spcPct val="0"/>
              </a:spcBef>
            </a:pPr>
            <a:r>
              <a:rPr lang="ja-JP" altLang="en-US" sz="900" dirty="0">
                <a:cs typeface="メイリオ" pitchFamily="50" charset="-128"/>
              </a:rPr>
              <a:t>　　　　スレート</a:t>
            </a:r>
            <a:r>
              <a:rPr lang="en-US" altLang="ja-JP" sz="900" dirty="0">
                <a:cs typeface="メイリオ" pitchFamily="50" charset="-128"/>
              </a:rPr>
              <a:t>PC</a:t>
            </a:r>
            <a:r>
              <a:rPr lang="ja-JP" altLang="en-US" sz="900" dirty="0">
                <a:cs typeface="メイリオ" pitchFamily="50" charset="-128"/>
              </a:rPr>
              <a:t>（タブレット</a:t>
            </a:r>
            <a:r>
              <a:rPr lang="en-US" altLang="ja-JP" sz="900" dirty="0">
                <a:cs typeface="メイリオ" pitchFamily="50" charset="-128"/>
              </a:rPr>
              <a:t>PC</a:t>
            </a:r>
            <a:r>
              <a:rPr lang="ja-JP" altLang="en-US" sz="900" dirty="0">
                <a:cs typeface="メイリオ" pitchFamily="50" charset="-128"/>
              </a:rPr>
              <a:t>）が対象</a:t>
            </a:r>
          </a:p>
          <a:p>
            <a:pPr>
              <a:spcBef>
                <a:spcPct val="0"/>
              </a:spcBef>
            </a:pPr>
            <a:r>
              <a:rPr lang="ja-JP" altLang="en-US" sz="900" dirty="0">
                <a:cs typeface="メイリオ" pitchFamily="50" charset="-128"/>
              </a:rPr>
              <a:t>             </a:t>
            </a:r>
            <a:r>
              <a:rPr lang="en-US" altLang="ja-JP" sz="900" dirty="0">
                <a:cs typeface="メイリオ" pitchFamily="50" charset="-128"/>
              </a:rPr>
              <a:t>Windows RT</a:t>
            </a:r>
            <a:r>
              <a:rPr lang="ja-JP" altLang="en-US" sz="900" dirty="0">
                <a:cs typeface="メイリオ" pitchFamily="50" charset="-128"/>
              </a:rPr>
              <a:t>搭載機種は除く</a:t>
            </a:r>
          </a:p>
          <a:p>
            <a:pPr algn="ctr">
              <a:spcBef>
                <a:spcPct val="0"/>
              </a:spcBef>
            </a:pPr>
            <a:endParaRPr lang="ja-JP" altLang="en-US" sz="1100" b="1" dirty="0">
              <a:solidFill>
                <a:prstClr val="black">
                  <a:lumMod val="75000"/>
                  <a:lumOff val="25000"/>
                </a:prstClr>
              </a:solidFill>
              <a:cs typeface="メイリオ" pitchFamily="50" charset="-128"/>
            </a:endParaRPr>
          </a:p>
        </p:txBody>
      </p:sp>
      <p:sp>
        <p:nvSpPr>
          <p:cNvPr id="46" name="Freeform 416"/>
          <p:cNvSpPr>
            <a:spLocks noEditPoints="1"/>
          </p:cNvSpPr>
          <p:nvPr/>
        </p:nvSpPr>
        <p:spPr bwMode="auto">
          <a:xfrm>
            <a:off x="6345051" y="5262874"/>
            <a:ext cx="360328" cy="491356"/>
          </a:xfrm>
          <a:custGeom>
            <a:avLst/>
            <a:gdLst/>
            <a:ahLst/>
            <a:cxnLst>
              <a:cxn ang="0">
                <a:pos x="0" y="0"/>
              </a:cxn>
              <a:cxn ang="0">
                <a:pos x="0" y="240"/>
              </a:cxn>
              <a:cxn ang="0">
                <a:pos x="176" y="240"/>
              </a:cxn>
              <a:cxn ang="0">
                <a:pos x="176" y="0"/>
              </a:cxn>
              <a:cxn ang="0">
                <a:pos x="0" y="0"/>
              </a:cxn>
              <a:cxn ang="0">
                <a:pos x="120" y="224"/>
              </a:cxn>
              <a:cxn ang="0">
                <a:pos x="56" y="224"/>
              </a:cxn>
              <a:cxn ang="0">
                <a:pos x="56" y="208"/>
              </a:cxn>
              <a:cxn ang="0">
                <a:pos x="120" y="208"/>
              </a:cxn>
              <a:cxn ang="0">
                <a:pos x="120" y="224"/>
              </a:cxn>
              <a:cxn ang="0">
                <a:pos x="152" y="192"/>
              </a:cxn>
              <a:cxn ang="0">
                <a:pos x="24" y="192"/>
              </a:cxn>
              <a:cxn ang="0">
                <a:pos x="24" y="24"/>
              </a:cxn>
              <a:cxn ang="0">
                <a:pos x="152" y="24"/>
              </a:cxn>
              <a:cxn ang="0">
                <a:pos x="152" y="192"/>
              </a:cxn>
            </a:cxnLst>
            <a:rect l="0" t="0" r="r" b="b"/>
            <a:pathLst>
              <a:path w="176" h="240">
                <a:moveTo>
                  <a:pt x="0" y="0"/>
                </a:moveTo>
                <a:lnTo>
                  <a:pt x="0" y="240"/>
                </a:lnTo>
                <a:lnTo>
                  <a:pt x="176" y="240"/>
                </a:lnTo>
                <a:lnTo>
                  <a:pt x="176" y="0"/>
                </a:lnTo>
                <a:lnTo>
                  <a:pt x="0" y="0"/>
                </a:lnTo>
                <a:close/>
                <a:moveTo>
                  <a:pt x="120" y="224"/>
                </a:moveTo>
                <a:lnTo>
                  <a:pt x="56" y="224"/>
                </a:lnTo>
                <a:lnTo>
                  <a:pt x="56" y="208"/>
                </a:lnTo>
                <a:lnTo>
                  <a:pt x="120" y="208"/>
                </a:lnTo>
                <a:lnTo>
                  <a:pt x="120" y="224"/>
                </a:lnTo>
                <a:close/>
                <a:moveTo>
                  <a:pt x="152" y="192"/>
                </a:moveTo>
                <a:lnTo>
                  <a:pt x="24" y="192"/>
                </a:lnTo>
                <a:lnTo>
                  <a:pt x="24" y="24"/>
                </a:lnTo>
                <a:lnTo>
                  <a:pt x="152" y="24"/>
                </a:lnTo>
                <a:lnTo>
                  <a:pt x="152" y="192"/>
                </a:lnTo>
                <a:close/>
              </a:path>
            </a:pathLst>
          </a:custGeom>
          <a:solidFill>
            <a:srgbClr val="008CCF"/>
          </a:solidFill>
          <a:ln w="9525">
            <a:noFill/>
            <a:round/>
            <a:headEnd/>
            <a:tailEnd/>
          </a:ln>
        </p:spPr>
        <p:txBody>
          <a:bodyPr vert="horz" wrap="square" lIns="91440" tIns="45720" rIns="91440" bIns="45720" numCol="1" anchor="t" anchorCtr="0" compatLnSpc="1">
            <a:prstTxWarp prst="textNoShape">
              <a:avLst/>
            </a:prstTxWarp>
          </a:bodyPr>
          <a:lstStyle/>
          <a:p>
            <a:pPr>
              <a:defRPr/>
            </a:pPr>
            <a:endParaRPr kumimoji="0" lang="ja-JP" altLang="en-US" kern="0">
              <a:solidFill>
                <a:sysClr val="windowText" lastClr="000000"/>
              </a:solidFill>
            </a:endParaRPr>
          </a:p>
        </p:txBody>
      </p:sp>
      <p:sp>
        <p:nvSpPr>
          <p:cNvPr id="47" name="Freeform 447"/>
          <p:cNvSpPr>
            <a:spLocks noEditPoints="1"/>
          </p:cNvSpPr>
          <p:nvPr/>
        </p:nvSpPr>
        <p:spPr bwMode="auto">
          <a:xfrm>
            <a:off x="6876851" y="2678840"/>
            <a:ext cx="404304" cy="579500"/>
          </a:xfrm>
          <a:custGeom>
            <a:avLst/>
            <a:gdLst>
              <a:gd name="T0" fmla="*/ 537 w 697"/>
              <a:gd name="T1" fmla="*/ 649 h 890"/>
              <a:gd name="T2" fmla="*/ 461 w 697"/>
              <a:gd name="T3" fmla="*/ 691 h 890"/>
              <a:gd name="T4" fmla="*/ 336 w 697"/>
              <a:gd name="T5" fmla="*/ 172 h 890"/>
              <a:gd name="T6" fmla="*/ 342 w 697"/>
              <a:gd name="T7" fmla="*/ 157 h 890"/>
              <a:gd name="T8" fmla="*/ 356 w 697"/>
              <a:gd name="T9" fmla="*/ 151 h 890"/>
              <a:gd name="T10" fmla="*/ 368 w 697"/>
              <a:gd name="T11" fmla="*/ 154 h 890"/>
              <a:gd name="T12" fmla="*/ 377 w 697"/>
              <a:gd name="T13" fmla="*/ 168 h 890"/>
              <a:gd name="T14" fmla="*/ 375 w 697"/>
              <a:gd name="T15" fmla="*/ 180 h 890"/>
              <a:gd name="T16" fmla="*/ 365 w 697"/>
              <a:gd name="T17" fmla="*/ 190 h 890"/>
              <a:gd name="T18" fmla="*/ 353 w 697"/>
              <a:gd name="T19" fmla="*/ 192 h 890"/>
              <a:gd name="T20" fmla="*/ 339 w 697"/>
              <a:gd name="T21" fmla="*/ 183 h 890"/>
              <a:gd name="T22" fmla="*/ 336 w 697"/>
              <a:gd name="T23" fmla="*/ 172 h 890"/>
              <a:gd name="T24" fmla="*/ 473 w 697"/>
              <a:gd name="T25" fmla="*/ 164 h 890"/>
              <a:gd name="T26" fmla="*/ 483 w 697"/>
              <a:gd name="T27" fmla="*/ 153 h 890"/>
              <a:gd name="T28" fmla="*/ 495 w 697"/>
              <a:gd name="T29" fmla="*/ 152 h 890"/>
              <a:gd name="T30" fmla="*/ 509 w 697"/>
              <a:gd name="T31" fmla="*/ 160 h 890"/>
              <a:gd name="T32" fmla="*/ 512 w 697"/>
              <a:gd name="T33" fmla="*/ 172 h 890"/>
              <a:gd name="T34" fmla="*/ 506 w 697"/>
              <a:gd name="T35" fmla="*/ 187 h 890"/>
              <a:gd name="T36" fmla="*/ 492 w 697"/>
              <a:gd name="T37" fmla="*/ 193 h 890"/>
              <a:gd name="T38" fmla="*/ 480 w 697"/>
              <a:gd name="T39" fmla="*/ 189 h 890"/>
              <a:gd name="T40" fmla="*/ 471 w 697"/>
              <a:gd name="T41" fmla="*/ 176 h 890"/>
              <a:gd name="T42" fmla="*/ 161 w 697"/>
              <a:gd name="T43" fmla="*/ 544 h 890"/>
              <a:gd name="T44" fmla="*/ 512 w 697"/>
              <a:gd name="T45" fmla="*/ 504 h 890"/>
              <a:gd name="T46" fmla="*/ 512 w 697"/>
              <a:gd name="T47" fmla="*/ 504 h 890"/>
              <a:gd name="T48" fmla="*/ 617 w 697"/>
              <a:gd name="T49" fmla="*/ 62 h 890"/>
              <a:gd name="T50" fmla="*/ 438 w 697"/>
              <a:gd name="T51" fmla="*/ 183 h 890"/>
              <a:gd name="T52" fmla="*/ 461 w 697"/>
              <a:gd name="T53" fmla="*/ 217 h 890"/>
              <a:gd name="T54" fmla="*/ 492 w 697"/>
              <a:gd name="T55" fmla="*/ 226 h 890"/>
              <a:gd name="T56" fmla="*/ 530 w 697"/>
              <a:gd name="T57" fmla="*/ 211 h 890"/>
              <a:gd name="T58" fmla="*/ 546 w 697"/>
              <a:gd name="T59" fmla="*/ 172 h 890"/>
              <a:gd name="T60" fmla="*/ 536 w 697"/>
              <a:gd name="T61" fmla="*/ 141 h 890"/>
              <a:gd name="T62" fmla="*/ 503 w 697"/>
              <a:gd name="T63" fmla="*/ 118 h 890"/>
              <a:gd name="T64" fmla="*/ 470 w 697"/>
              <a:gd name="T65" fmla="*/ 121 h 890"/>
              <a:gd name="T66" fmla="*/ 441 w 697"/>
              <a:gd name="T67" fmla="*/ 151 h 890"/>
              <a:gd name="T68" fmla="*/ 302 w 697"/>
              <a:gd name="T69" fmla="*/ 172 h 890"/>
              <a:gd name="T70" fmla="*/ 312 w 697"/>
              <a:gd name="T71" fmla="*/ 202 h 890"/>
              <a:gd name="T72" fmla="*/ 345 w 697"/>
              <a:gd name="T73" fmla="*/ 225 h 890"/>
              <a:gd name="T74" fmla="*/ 378 w 697"/>
              <a:gd name="T75" fmla="*/ 223 h 890"/>
              <a:gd name="T76" fmla="*/ 407 w 697"/>
              <a:gd name="T77" fmla="*/ 193 h 890"/>
              <a:gd name="T78" fmla="*/ 410 w 697"/>
              <a:gd name="T79" fmla="*/ 160 h 890"/>
              <a:gd name="T80" fmla="*/ 387 w 697"/>
              <a:gd name="T81" fmla="*/ 127 h 890"/>
              <a:gd name="T82" fmla="*/ 356 w 697"/>
              <a:gd name="T83" fmla="*/ 117 h 890"/>
              <a:gd name="T84" fmla="*/ 318 w 697"/>
              <a:gd name="T85" fmla="*/ 133 h 890"/>
              <a:gd name="T86" fmla="*/ 302 w 697"/>
              <a:gd name="T87" fmla="*/ 172 h 890"/>
              <a:gd name="T88" fmla="*/ 127 w 697"/>
              <a:gd name="T89" fmla="*/ 747 h 890"/>
              <a:gd name="T90" fmla="*/ 127 w 697"/>
              <a:gd name="T91" fmla="*/ 447 h 890"/>
              <a:gd name="T92" fmla="*/ 572 w 697"/>
              <a:gd name="T93" fmla="*/ 276 h 890"/>
              <a:gd name="T94" fmla="*/ 572 w 697"/>
              <a:gd name="T95" fmla="*/ 276 h 890"/>
              <a:gd name="T96" fmla="*/ 537 w 697"/>
              <a:gd name="T97" fmla="*/ 309 h 890"/>
              <a:gd name="T98" fmla="*/ 461 w 697"/>
              <a:gd name="T99" fmla="*/ 349 h 890"/>
              <a:gd name="T100" fmla="*/ 17 w 697"/>
              <a:gd name="T101" fmla="*/ 0 h 890"/>
              <a:gd name="T102" fmla="*/ 1 w 697"/>
              <a:gd name="T103" fmla="*/ 9 h 890"/>
              <a:gd name="T104" fmla="*/ 1 w 697"/>
              <a:gd name="T105" fmla="*/ 880 h 890"/>
              <a:gd name="T106" fmla="*/ 680 w 697"/>
              <a:gd name="T107" fmla="*/ 890 h 890"/>
              <a:gd name="T108" fmla="*/ 696 w 697"/>
              <a:gd name="T109" fmla="*/ 880 h 890"/>
              <a:gd name="T110" fmla="*/ 696 w 697"/>
              <a:gd name="T111" fmla="*/ 9 h 890"/>
              <a:gd name="T112" fmla="*/ 680 w 697"/>
              <a:gd name="T113" fmla="*/ 0 h 890"/>
              <a:gd name="T114" fmla="*/ 663 w 697"/>
              <a:gd name="T115" fmla="*/ 33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890">
                <a:moveTo>
                  <a:pt x="537" y="714"/>
                </a:moveTo>
                <a:lnTo>
                  <a:pt x="161" y="714"/>
                </a:lnTo>
                <a:lnTo>
                  <a:pt x="161" y="649"/>
                </a:lnTo>
                <a:lnTo>
                  <a:pt x="537" y="649"/>
                </a:lnTo>
                <a:lnTo>
                  <a:pt x="537" y="714"/>
                </a:lnTo>
                <a:close/>
                <a:moveTo>
                  <a:pt x="512" y="673"/>
                </a:moveTo>
                <a:lnTo>
                  <a:pt x="461" y="673"/>
                </a:lnTo>
                <a:lnTo>
                  <a:pt x="461" y="691"/>
                </a:lnTo>
                <a:lnTo>
                  <a:pt x="512" y="691"/>
                </a:lnTo>
                <a:lnTo>
                  <a:pt x="512" y="673"/>
                </a:lnTo>
                <a:close/>
                <a:moveTo>
                  <a:pt x="336" y="172"/>
                </a:moveTo>
                <a:lnTo>
                  <a:pt x="336" y="172"/>
                </a:lnTo>
                <a:lnTo>
                  <a:pt x="336" y="168"/>
                </a:lnTo>
                <a:lnTo>
                  <a:pt x="337" y="164"/>
                </a:lnTo>
                <a:lnTo>
                  <a:pt x="339" y="160"/>
                </a:lnTo>
                <a:lnTo>
                  <a:pt x="342" y="157"/>
                </a:lnTo>
                <a:lnTo>
                  <a:pt x="345" y="154"/>
                </a:lnTo>
                <a:lnTo>
                  <a:pt x="349" y="153"/>
                </a:lnTo>
                <a:lnTo>
                  <a:pt x="353" y="152"/>
                </a:lnTo>
                <a:lnTo>
                  <a:pt x="356" y="151"/>
                </a:lnTo>
                <a:lnTo>
                  <a:pt x="356" y="151"/>
                </a:lnTo>
                <a:lnTo>
                  <a:pt x="361" y="152"/>
                </a:lnTo>
                <a:lnTo>
                  <a:pt x="365" y="153"/>
                </a:lnTo>
                <a:lnTo>
                  <a:pt x="368" y="154"/>
                </a:lnTo>
                <a:lnTo>
                  <a:pt x="372" y="157"/>
                </a:lnTo>
                <a:lnTo>
                  <a:pt x="374" y="160"/>
                </a:lnTo>
                <a:lnTo>
                  <a:pt x="375" y="164"/>
                </a:lnTo>
                <a:lnTo>
                  <a:pt x="377" y="168"/>
                </a:lnTo>
                <a:lnTo>
                  <a:pt x="378" y="172"/>
                </a:lnTo>
                <a:lnTo>
                  <a:pt x="378" y="172"/>
                </a:lnTo>
                <a:lnTo>
                  <a:pt x="377" y="176"/>
                </a:lnTo>
                <a:lnTo>
                  <a:pt x="375" y="180"/>
                </a:lnTo>
                <a:lnTo>
                  <a:pt x="374" y="183"/>
                </a:lnTo>
                <a:lnTo>
                  <a:pt x="372" y="187"/>
                </a:lnTo>
                <a:lnTo>
                  <a:pt x="368" y="189"/>
                </a:lnTo>
                <a:lnTo>
                  <a:pt x="365" y="190"/>
                </a:lnTo>
                <a:lnTo>
                  <a:pt x="361" y="192"/>
                </a:lnTo>
                <a:lnTo>
                  <a:pt x="356" y="193"/>
                </a:lnTo>
                <a:lnTo>
                  <a:pt x="356" y="193"/>
                </a:lnTo>
                <a:lnTo>
                  <a:pt x="353" y="192"/>
                </a:lnTo>
                <a:lnTo>
                  <a:pt x="349" y="190"/>
                </a:lnTo>
                <a:lnTo>
                  <a:pt x="345" y="189"/>
                </a:lnTo>
                <a:lnTo>
                  <a:pt x="342" y="187"/>
                </a:lnTo>
                <a:lnTo>
                  <a:pt x="339" y="183"/>
                </a:lnTo>
                <a:lnTo>
                  <a:pt x="337" y="180"/>
                </a:lnTo>
                <a:lnTo>
                  <a:pt x="336" y="176"/>
                </a:lnTo>
                <a:lnTo>
                  <a:pt x="336" y="172"/>
                </a:lnTo>
                <a:lnTo>
                  <a:pt x="336" y="172"/>
                </a:lnTo>
                <a:close/>
                <a:moveTo>
                  <a:pt x="470" y="172"/>
                </a:moveTo>
                <a:lnTo>
                  <a:pt x="470" y="172"/>
                </a:lnTo>
                <a:lnTo>
                  <a:pt x="471" y="168"/>
                </a:lnTo>
                <a:lnTo>
                  <a:pt x="473" y="164"/>
                </a:lnTo>
                <a:lnTo>
                  <a:pt x="474" y="160"/>
                </a:lnTo>
                <a:lnTo>
                  <a:pt x="476" y="157"/>
                </a:lnTo>
                <a:lnTo>
                  <a:pt x="480" y="154"/>
                </a:lnTo>
                <a:lnTo>
                  <a:pt x="483" y="153"/>
                </a:lnTo>
                <a:lnTo>
                  <a:pt x="487" y="152"/>
                </a:lnTo>
                <a:lnTo>
                  <a:pt x="492" y="151"/>
                </a:lnTo>
                <a:lnTo>
                  <a:pt x="492" y="151"/>
                </a:lnTo>
                <a:lnTo>
                  <a:pt x="495" y="152"/>
                </a:lnTo>
                <a:lnTo>
                  <a:pt x="499" y="153"/>
                </a:lnTo>
                <a:lnTo>
                  <a:pt x="503" y="154"/>
                </a:lnTo>
                <a:lnTo>
                  <a:pt x="506" y="157"/>
                </a:lnTo>
                <a:lnTo>
                  <a:pt x="509" y="160"/>
                </a:lnTo>
                <a:lnTo>
                  <a:pt x="511" y="164"/>
                </a:lnTo>
                <a:lnTo>
                  <a:pt x="512" y="168"/>
                </a:lnTo>
                <a:lnTo>
                  <a:pt x="512" y="172"/>
                </a:lnTo>
                <a:lnTo>
                  <a:pt x="512" y="172"/>
                </a:lnTo>
                <a:lnTo>
                  <a:pt x="512" y="176"/>
                </a:lnTo>
                <a:lnTo>
                  <a:pt x="511" y="180"/>
                </a:lnTo>
                <a:lnTo>
                  <a:pt x="509" y="183"/>
                </a:lnTo>
                <a:lnTo>
                  <a:pt x="506" y="187"/>
                </a:lnTo>
                <a:lnTo>
                  <a:pt x="503" y="189"/>
                </a:lnTo>
                <a:lnTo>
                  <a:pt x="499" y="190"/>
                </a:lnTo>
                <a:lnTo>
                  <a:pt x="495" y="192"/>
                </a:lnTo>
                <a:lnTo>
                  <a:pt x="492" y="193"/>
                </a:lnTo>
                <a:lnTo>
                  <a:pt x="492" y="193"/>
                </a:lnTo>
                <a:lnTo>
                  <a:pt x="487" y="192"/>
                </a:lnTo>
                <a:lnTo>
                  <a:pt x="483" y="190"/>
                </a:lnTo>
                <a:lnTo>
                  <a:pt x="480" y="189"/>
                </a:lnTo>
                <a:lnTo>
                  <a:pt x="476" y="187"/>
                </a:lnTo>
                <a:lnTo>
                  <a:pt x="474" y="183"/>
                </a:lnTo>
                <a:lnTo>
                  <a:pt x="473" y="180"/>
                </a:lnTo>
                <a:lnTo>
                  <a:pt x="471" y="176"/>
                </a:lnTo>
                <a:lnTo>
                  <a:pt x="470" y="172"/>
                </a:lnTo>
                <a:lnTo>
                  <a:pt x="470" y="172"/>
                </a:lnTo>
                <a:close/>
                <a:moveTo>
                  <a:pt x="537" y="544"/>
                </a:moveTo>
                <a:lnTo>
                  <a:pt x="161" y="544"/>
                </a:lnTo>
                <a:lnTo>
                  <a:pt x="161" y="481"/>
                </a:lnTo>
                <a:lnTo>
                  <a:pt x="537" y="481"/>
                </a:lnTo>
                <a:lnTo>
                  <a:pt x="537" y="544"/>
                </a:lnTo>
                <a:close/>
                <a:moveTo>
                  <a:pt x="512" y="504"/>
                </a:moveTo>
                <a:lnTo>
                  <a:pt x="461" y="504"/>
                </a:lnTo>
                <a:lnTo>
                  <a:pt x="461" y="522"/>
                </a:lnTo>
                <a:lnTo>
                  <a:pt x="512" y="522"/>
                </a:lnTo>
                <a:lnTo>
                  <a:pt x="512" y="504"/>
                </a:lnTo>
                <a:close/>
                <a:moveTo>
                  <a:pt x="617" y="819"/>
                </a:moveTo>
                <a:lnTo>
                  <a:pt x="77" y="819"/>
                </a:lnTo>
                <a:lnTo>
                  <a:pt x="77" y="62"/>
                </a:lnTo>
                <a:lnTo>
                  <a:pt x="617" y="62"/>
                </a:lnTo>
                <a:lnTo>
                  <a:pt x="617" y="819"/>
                </a:lnTo>
                <a:close/>
                <a:moveTo>
                  <a:pt x="437" y="172"/>
                </a:moveTo>
                <a:lnTo>
                  <a:pt x="437" y="172"/>
                </a:lnTo>
                <a:lnTo>
                  <a:pt x="438" y="183"/>
                </a:lnTo>
                <a:lnTo>
                  <a:pt x="441" y="193"/>
                </a:lnTo>
                <a:lnTo>
                  <a:pt x="446" y="202"/>
                </a:lnTo>
                <a:lnTo>
                  <a:pt x="453" y="211"/>
                </a:lnTo>
                <a:lnTo>
                  <a:pt x="461" y="217"/>
                </a:lnTo>
                <a:lnTo>
                  <a:pt x="470" y="223"/>
                </a:lnTo>
                <a:lnTo>
                  <a:pt x="481" y="225"/>
                </a:lnTo>
                <a:lnTo>
                  <a:pt x="492" y="226"/>
                </a:lnTo>
                <a:lnTo>
                  <a:pt x="492" y="226"/>
                </a:lnTo>
                <a:lnTo>
                  <a:pt x="503" y="225"/>
                </a:lnTo>
                <a:lnTo>
                  <a:pt x="512" y="223"/>
                </a:lnTo>
                <a:lnTo>
                  <a:pt x="522" y="217"/>
                </a:lnTo>
                <a:lnTo>
                  <a:pt x="530" y="211"/>
                </a:lnTo>
                <a:lnTo>
                  <a:pt x="536" y="202"/>
                </a:lnTo>
                <a:lnTo>
                  <a:pt x="542" y="193"/>
                </a:lnTo>
                <a:lnTo>
                  <a:pt x="545" y="183"/>
                </a:lnTo>
                <a:lnTo>
                  <a:pt x="546" y="172"/>
                </a:lnTo>
                <a:lnTo>
                  <a:pt x="546" y="172"/>
                </a:lnTo>
                <a:lnTo>
                  <a:pt x="545" y="160"/>
                </a:lnTo>
                <a:lnTo>
                  <a:pt x="542" y="151"/>
                </a:lnTo>
                <a:lnTo>
                  <a:pt x="536" y="141"/>
                </a:lnTo>
                <a:lnTo>
                  <a:pt x="530" y="133"/>
                </a:lnTo>
                <a:lnTo>
                  <a:pt x="522" y="127"/>
                </a:lnTo>
                <a:lnTo>
                  <a:pt x="512" y="121"/>
                </a:lnTo>
                <a:lnTo>
                  <a:pt x="503" y="118"/>
                </a:lnTo>
                <a:lnTo>
                  <a:pt x="492" y="117"/>
                </a:lnTo>
                <a:lnTo>
                  <a:pt x="492" y="117"/>
                </a:lnTo>
                <a:lnTo>
                  <a:pt x="481" y="118"/>
                </a:lnTo>
                <a:lnTo>
                  <a:pt x="470" y="121"/>
                </a:lnTo>
                <a:lnTo>
                  <a:pt x="461" y="127"/>
                </a:lnTo>
                <a:lnTo>
                  <a:pt x="453" y="133"/>
                </a:lnTo>
                <a:lnTo>
                  <a:pt x="446" y="141"/>
                </a:lnTo>
                <a:lnTo>
                  <a:pt x="441" y="151"/>
                </a:lnTo>
                <a:lnTo>
                  <a:pt x="438" y="160"/>
                </a:lnTo>
                <a:lnTo>
                  <a:pt x="437" y="172"/>
                </a:lnTo>
                <a:lnTo>
                  <a:pt x="437" y="172"/>
                </a:lnTo>
                <a:close/>
                <a:moveTo>
                  <a:pt x="302" y="172"/>
                </a:moveTo>
                <a:lnTo>
                  <a:pt x="302" y="172"/>
                </a:lnTo>
                <a:lnTo>
                  <a:pt x="303" y="183"/>
                </a:lnTo>
                <a:lnTo>
                  <a:pt x="306" y="193"/>
                </a:lnTo>
                <a:lnTo>
                  <a:pt x="312" y="202"/>
                </a:lnTo>
                <a:lnTo>
                  <a:pt x="318" y="211"/>
                </a:lnTo>
                <a:lnTo>
                  <a:pt x="326" y="217"/>
                </a:lnTo>
                <a:lnTo>
                  <a:pt x="336" y="223"/>
                </a:lnTo>
                <a:lnTo>
                  <a:pt x="345" y="225"/>
                </a:lnTo>
                <a:lnTo>
                  <a:pt x="356" y="226"/>
                </a:lnTo>
                <a:lnTo>
                  <a:pt x="356" y="226"/>
                </a:lnTo>
                <a:lnTo>
                  <a:pt x="368" y="225"/>
                </a:lnTo>
                <a:lnTo>
                  <a:pt x="378" y="223"/>
                </a:lnTo>
                <a:lnTo>
                  <a:pt x="387" y="217"/>
                </a:lnTo>
                <a:lnTo>
                  <a:pt x="396" y="211"/>
                </a:lnTo>
                <a:lnTo>
                  <a:pt x="402" y="202"/>
                </a:lnTo>
                <a:lnTo>
                  <a:pt x="407" y="193"/>
                </a:lnTo>
                <a:lnTo>
                  <a:pt x="410" y="183"/>
                </a:lnTo>
                <a:lnTo>
                  <a:pt x="411" y="172"/>
                </a:lnTo>
                <a:lnTo>
                  <a:pt x="411" y="172"/>
                </a:lnTo>
                <a:lnTo>
                  <a:pt x="410" y="160"/>
                </a:lnTo>
                <a:lnTo>
                  <a:pt x="407" y="151"/>
                </a:lnTo>
                <a:lnTo>
                  <a:pt x="402" y="141"/>
                </a:lnTo>
                <a:lnTo>
                  <a:pt x="396" y="133"/>
                </a:lnTo>
                <a:lnTo>
                  <a:pt x="387" y="127"/>
                </a:lnTo>
                <a:lnTo>
                  <a:pt x="378" y="121"/>
                </a:lnTo>
                <a:lnTo>
                  <a:pt x="368" y="118"/>
                </a:lnTo>
                <a:lnTo>
                  <a:pt x="356" y="117"/>
                </a:lnTo>
                <a:lnTo>
                  <a:pt x="356" y="117"/>
                </a:lnTo>
                <a:lnTo>
                  <a:pt x="345" y="118"/>
                </a:lnTo>
                <a:lnTo>
                  <a:pt x="336" y="121"/>
                </a:lnTo>
                <a:lnTo>
                  <a:pt x="326" y="127"/>
                </a:lnTo>
                <a:lnTo>
                  <a:pt x="318" y="133"/>
                </a:lnTo>
                <a:lnTo>
                  <a:pt x="312" y="141"/>
                </a:lnTo>
                <a:lnTo>
                  <a:pt x="306" y="151"/>
                </a:lnTo>
                <a:lnTo>
                  <a:pt x="303" y="160"/>
                </a:lnTo>
                <a:lnTo>
                  <a:pt x="302" y="172"/>
                </a:lnTo>
                <a:lnTo>
                  <a:pt x="302" y="172"/>
                </a:lnTo>
                <a:close/>
                <a:moveTo>
                  <a:pt x="572" y="615"/>
                </a:moveTo>
                <a:lnTo>
                  <a:pt x="127" y="615"/>
                </a:lnTo>
                <a:lnTo>
                  <a:pt x="127" y="747"/>
                </a:lnTo>
                <a:lnTo>
                  <a:pt x="572" y="747"/>
                </a:lnTo>
                <a:lnTo>
                  <a:pt x="572" y="615"/>
                </a:lnTo>
                <a:close/>
                <a:moveTo>
                  <a:pt x="572" y="447"/>
                </a:moveTo>
                <a:lnTo>
                  <a:pt x="127" y="447"/>
                </a:lnTo>
                <a:lnTo>
                  <a:pt x="127" y="579"/>
                </a:lnTo>
                <a:lnTo>
                  <a:pt x="572" y="579"/>
                </a:lnTo>
                <a:lnTo>
                  <a:pt x="572" y="447"/>
                </a:lnTo>
                <a:close/>
                <a:moveTo>
                  <a:pt x="572" y="276"/>
                </a:moveTo>
                <a:lnTo>
                  <a:pt x="127" y="276"/>
                </a:lnTo>
                <a:lnTo>
                  <a:pt x="127" y="408"/>
                </a:lnTo>
                <a:lnTo>
                  <a:pt x="572" y="408"/>
                </a:lnTo>
                <a:lnTo>
                  <a:pt x="572" y="276"/>
                </a:lnTo>
                <a:close/>
                <a:moveTo>
                  <a:pt x="537" y="374"/>
                </a:moveTo>
                <a:lnTo>
                  <a:pt x="161" y="374"/>
                </a:lnTo>
                <a:lnTo>
                  <a:pt x="161" y="309"/>
                </a:lnTo>
                <a:lnTo>
                  <a:pt x="537" y="309"/>
                </a:lnTo>
                <a:lnTo>
                  <a:pt x="537" y="374"/>
                </a:lnTo>
                <a:close/>
                <a:moveTo>
                  <a:pt x="512" y="331"/>
                </a:moveTo>
                <a:lnTo>
                  <a:pt x="461" y="331"/>
                </a:lnTo>
                <a:lnTo>
                  <a:pt x="461" y="349"/>
                </a:lnTo>
                <a:lnTo>
                  <a:pt x="512" y="349"/>
                </a:lnTo>
                <a:lnTo>
                  <a:pt x="512" y="331"/>
                </a:lnTo>
                <a:close/>
                <a:moveTo>
                  <a:pt x="680" y="0"/>
                </a:moveTo>
                <a:lnTo>
                  <a:pt x="17" y="0"/>
                </a:lnTo>
                <a:lnTo>
                  <a:pt x="17" y="0"/>
                </a:lnTo>
                <a:lnTo>
                  <a:pt x="11" y="1"/>
                </a:lnTo>
                <a:lnTo>
                  <a:pt x="5" y="4"/>
                </a:lnTo>
                <a:lnTo>
                  <a:pt x="1" y="9"/>
                </a:lnTo>
                <a:lnTo>
                  <a:pt x="0" y="16"/>
                </a:lnTo>
                <a:lnTo>
                  <a:pt x="0" y="873"/>
                </a:lnTo>
                <a:lnTo>
                  <a:pt x="0" y="873"/>
                </a:lnTo>
                <a:lnTo>
                  <a:pt x="1" y="880"/>
                </a:lnTo>
                <a:lnTo>
                  <a:pt x="5" y="885"/>
                </a:lnTo>
                <a:lnTo>
                  <a:pt x="11" y="889"/>
                </a:lnTo>
                <a:lnTo>
                  <a:pt x="17" y="890"/>
                </a:lnTo>
                <a:lnTo>
                  <a:pt x="680" y="890"/>
                </a:lnTo>
                <a:lnTo>
                  <a:pt x="680" y="890"/>
                </a:lnTo>
                <a:lnTo>
                  <a:pt x="686" y="889"/>
                </a:lnTo>
                <a:lnTo>
                  <a:pt x="692" y="885"/>
                </a:lnTo>
                <a:lnTo>
                  <a:pt x="696" y="880"/>
                </a:lnTo>
                <a:lnTo>
                  <a:pt x="697" y="873"/>
                </a:lnTo>
                <a:lnTo>
                  <a:pt x="697" y="16"/>
                </a:lnTo>
                <a:lnTo>
                  <a:pt x="697" y="16"/>
                </a:lnTo>
                <a:lnTo>
                  <a:pt x="696" y="9"/>
                </a:lnTo>
                <a:lnTo>
                  <a:pt x="692" y="4"/>
                </a:lnTo>
                <a:lnTo>
                  <a:pt x="686" y="1"/>
                </a:lnTo>
                <a:lnTo>
                  <a:pt x="680" y="0"/>
                </a:lnTo>
                <a:lnTo>
                  <a:pt x="680" y="0"/>
                </a:lnTo>
                <a:close/>
                <a:moveTo>
                  <a:pt x="663" y="856"/>
                </a:moveTo>
                <a:lnTo>
                  <a:pt x="33" y="856"/>
                </a:lnTo>
                <a:lnTo>
                  <a:pt x="33" y="33"/>
                </a:lnTo>
                <a:lnTo>
                  <a:pt x="663" y="33"/>
                </a:lnTo>
                <a:lnTo>
                  <a:pt x="663" y="856"/>
                </a:lnTo>
                <a:close/>
              </a:path>
            </a:pathLst>
          </a:custGeom>
          <a:solidFill>
            <a:srgbClr val="008CCF"/>
          </a:solidFill>
          <a:ln>
            <a:noFill/>
          </a:ln>
        </p:spPr>
        <p:txBody>
          <a:bodyPr vert="horz" wrap="square" lIns="91440" tIns="45720" rIns="91440" bIns="45720" numCol="1" anchor="t" anchorCtr="0" compatLnSpc="1">
            <a:prstTxWarp prst="textNoShape">
              <a:avLst/>
            </a:prstTxWarp>
          </a:bodyPr>
          <a:lstStyle/>
          <a:p>
            <a:pPr>
              <a:defRPr/>
            </a:pPr>
            <a:endParaRPr kumimoji="0" lang="ja-JP" altLang="en-US" kern="0">
              <a:solidFill>
                <a:sysClr val="windowText" lastClr="000000"/>
              </a:solidFill>
            </a:endParaRPr>
          </a:p>
        </p:txBody>
      </p:sp>
      <p:cxnSp>
        <p:nvCxnSpPr>
          <p:cNvPr id="48" name="直線コネクタ 47"/>
          <p:cNvCxnSpPr/>
          <p:nvPr/>
        </p:nvCxnSpPr>
        <p:spPr>
          <a:xfrm flipH="1">
            <a:off x="7093090" y="3258340"/>
            <a:ext cx="730" cy="487025"/>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grpSp>
        <p:nvGrpSpPr>
          <p:cNvPr id="49" name="グループ化 525"/>
          <p:cNvGrpSpPr/>
          <p:nvPr/>
        </p:nvGrpSpPr>
        <p:grpSpPr>
          <a:xfrm>
            <a:off x="7533183" y="3915940"/>
            <a:ext cx="540000" cy="540000"/>
            <a:chOff x="3784104" y="1923678"/>
            <a:chExt cx="381000" cy="381000"/>
          </a:xfrm>
          <a:solidFill>
            <a:srgbClr val="008CCF"/>
          </a:solidFill>
        </p:grpSpPr>
        <p:sp>
          <p:nvSpPr>
            <p:cNvPr id="50" name="Freeform 560"/>
            <p:cNvSpPr>
              <a:spLocks/>
            </p:cNvSpPr>
            <p:nvPr/>
          </p:nvSpPr>
          <p:spPr bwMode="auto">
            <a:xfrm>
              <a:off x="3873004" y="2253878"/>
              <a:ext cx="203200" cy="50800"/>
            </a:xfrm>
            <a:custGeom>
              <a:avLst/>
              <a:gdLst/>
              <a:ahLst/>
              <a:cxnLst>
                <a:cxn ang="0">
                  <a:pos x="112" y="0"/>
                </a:cxn>
                <a:cxn ang="0">
                  <a:pos x="16" y="0"/>
                </a:cxn>
                <a:cxn ang="0">
                  <a:pos x="16" y="0"/>
                </a:cxn>
                <a:cxn ang="0">
                  <a:pos x="10" y="2"/>
                </a:cxn>
                <a:cxn ang="0">
                  <a:pos x="4" y="4"/>
                </a:cxn>
                <a:cxn ang="0">
                  <a:pos x="2" y="10"/>
                </a:cxn>
                <a:cxn ang="0">
                  <a:pos x="0" y="16"/>
                </a:cxn>
                <a:cxn ang="0">
                  <a:pos x="0" y="32"/>
                </a:cxn>
                <a:cxn ang="0">
                  <a:pos x="16" y="32"/>
                </a:cxn>
                <a:cxn ang="0">
                  <a:pos x="112" y="32"/>
                </a:cxn>
                <a:cxn ang="0">
                  <a:pos x="128" y="32"/>
                </a:cxn>
                <a:cxn ang="0">
                  <a:pos x="128" y="16"/>
                </a:cxn>
                <a:cxn ang="0">
                  <a:pos x="128" y="16"/>
                </a:cxn>
                <a:cxn ang="0">
                  <a:pos x="126" y="10"/>
                </a:cxn>
                <a:cxn ang="0">
                  <a:pos x="124" y="4"/>
                </a:cxn>
                <a:cxn ang="0">
                  <a:pos x="118" y="2"/>
                </a:cxn>
                <a:cxn ang="0">
                  <a:pos x="112" y="0"/>
                </a:cxn>
                <a:cxn ang="0">
                  <a:pos x="112" y="0"/>
                </a:cxn>
              </a:cxnLst>
              <a:rect l="0" t="0" r="r" b="b"/>
              <a:pathLst>
                <a:path w="128" h="32">
                  <a:moveTo>
                    <a:pt x="112" y="0"/>
                  </a:moveTo>
                  <a:lnTo>
                    <a:pt x="16" y="0"/>
                  </a:lnTo>
                  <a:lnTo>
                    <a:pt x="16" y="0"/>
                  </a:lnTo>
                  <a:lnTo>
                    <a:pt x="10" y="2"/>
                  </a:lnTo>
                  <a:lnTo>
                    <a:pt x="4" y="4"/>
                  </a:lnTo>
                  <a:lnTo>
                    <a:pt x="2" y="10"/>
                  </a:lnTo>
                  <a:lnTo>
                    <a:pt x="0" y="16"/>
                  </a:lnTo>
                  <a:lnTo>
                    <a:pt x="0" y="32"/>
                  </a:lnTo>
                  <a:lnTo>
                    <a:pt x="16" y="32"/>
                  </a:lnTo>
                  <a:lnTo>
                    <a:pt x="112" y="32"/>
                  </a:lnTo>
                  <a:lnTo>
                    <a:pt x="128" y="32"/>
                  </a:lnTo>
                  <a:lnTo>
                    <a:pt x="128" y="16"/>
                  </a:lnTo>
                  <a:lnTo>
                    <a:pt x="128" y="16"/>
                  </a:lnTo>
                  <a:lnTo>
                    <a:pt x="126" y="10"/>
                  </a:lnTo>
                  <a:lnTo>
                    <a:pt x="124" y="4"/>
                  </a:lnTo>
                  <a:lnTo>
                    <a:pt x="118" y="2"/>
                  </a:lnTo>
                  <a:lnTo>
                    <a:pt x="112" y="0"/>
                  </a:lnTo>
                  <a:lnTo>
                    <a:pt x="1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kumimoji="0" lang="ja-JP" altLang="en-US" kern="0">
                <a:solidFill>
                  <a:srgbClr val="54C2F0"/>
                </a:solidFill>
              </a:endParaRPr>
            </a:p>
          </p:txBody>
        </p:sp>
        <p:sp>
          <p:nvSpPr>
            <p:cNvPr id="51" name="Freeform 561"/>
            <p:cNvSpPr>
              <a:spLocks noEditPoints="1"/>
            </p:cNvSpPr>
            <p:nvPr/>
          </p:nvSpPr>
          <p:spPr bwMode="auto">
            <a:xfrm>
              <a:off x="3784104" y="1923678"/>
              <a:ext cx="381000" cy="292100"/>
            </a:xfrm>
            <a:custGeom>
              <a:avLst/>
              <a:gdLst/>
              <a:ahLst/>
              <a:cxnLst>
                <a:cxn ang="0">
                  <a:pos x="216" y="0"/>
                </a:cxn>
                <a:cxn ang="0">
                  <a:pos x="24" y="0"/>
                </a:cxn>
                <a:cxn ang="0">
                  <a:pos x="24" y="0"/>
                </a:cxn>
                <a:cxn ang="0">
                  <a:pos x="14" y="2"/>
                </a:cxn>
                <a:cxn ang="0">
                  <a:pos x="8" y="8"/>
                </a:cxn>
                <a:cxn ang="0">
                  <a:pos x="2" y="14"/>
                </a:cxn>
                <a:cxn ang="0">
                  <a:pos x="0" y="24"/>
                </a:cxn>
                <a:cxn ang="0">
                  <a:pos x="0" y="160"/>
                </a:cxn>
                <a:cxn ang="0">
                  <a:pos x="0" y="160"/>
                </a:cxn>
                <a:cxn ang="0">
                  <a:pos x="2" y="170"/>
                </a:cxn>
                <a:cxn ang="0">
                  <a:pos x="8" y="176"/>
                </a:cxn>
                <a:cxn ang="0">
                  <a:pos x="14" y="182"/>
                </a:cxn>
                <a:cxn ang="0">
                  <a:pos x="24" y="184"/>
                </a:cxn>
                <a:cxn ang="0">
                  <a:pos x="216" y="184"/>
                </a:cxn>
                <a:cxn ang="0">
                  <a:pos x="216" y="184"/>
                </a:cxn>
                <a:cxn ang="0">
                  <a:pos x="226" y="182"/>
                </a:cxn>
                <a:cxn ang="0">
                  <a:pos x="232" y="176"/>
                </a:cxn>
                <a:cxn ang="0">
                  <a:pos x="238" y="170"/>
                </a:cxn>
                <a:cxn ang="0">
                  <a:pos x="240" y="160"/>
                </a:cxn>
                <a:cxn ang="0">
                  <a:pos x="240" y="24"/>
                </a:cxn>
                <a:cxn ang="0">
                  <a:pos x="240" y="24"/>
                </a:cxn>
                <a:cxn ang="0">
                  <a:pos x="238" y="14"/>
                </a:cxn>
                <a:cxn ang="0">
                  <a:pos x="232" y="8"/>
                </a:cxn>
                <a:cxn ang="0">
                  <a:pos x="226" y="2"/>
                </a:cxn>
                <a:cxn ang="0">
                  <a:pos x="216" y="0"/>
                </a:cxn>
                <a:cxn ang="0">
                  <a:pos x="216" y="0"/>
                </a:cxn>
                <a:cxn ang="0">
                  <a:pos x="216" y="136"/>
                </a:cxn>
                <a:cxn ang="0">
                  <a:pos x="24" y="136"/>
                </a:cxn>
                <a:cxn ang="0">
                  <a:pos x="24" y="24"/>
                </a:cxn>
                <a:cxn ang="0">
                  <a:pos x="216" y="24"/>
                </a:cxn>
                <a:cxn ang="0">
                  <a:pos x="216" y="136"/>
                </a:cxn>
              </a:cxnLst>
              <a:rect l="0" t="0" r="r" b="b"/>
              <a:pathLst>
                <a:path w="240" h="184">
                  <a:moveTo>
                    <a:pt x="216" y="0"/>
                  </a:moveTo>
                  <a:lnTo>
                    <a:pt x="24" y="0"/>
                  </a:lnTo>
                  <a:lnTo>
                    <a:pt x="24" y="0"/>
                  </a:lnTo>
                  <a:lnTo>
                    <a:pt x="14" y="2"/>
                  </a:lnTo>
                  <a:lnTo>
                    <a:pt x="8" y="8"/>
                  </a:lnTo>
                  <a:lnTo>
                    <a:pt x="2" y="14"/>
                  </a:lnTo>
                  <a:lnTo>
                    <a:pt x="0" y="24"/>
                  </a:lnTo>
                  <a:lnTo>
                    <a:pt x="0" y="160"/>
                  </a:lnTo>
                  <a:lnTo>
                    <a:pt x="0" y="160"/>
                  </a:lnTo>
                  <a:lnTo>
                    <a:pt x="2" y="170"/>
                  </a:lnTo>
                  <a:lnTo>
                    <a:pt x="8" y="176"/>
                  </a:lnTo>
                  <a:lnTo>
                    <a:pt x="14" y="182"/>
                  </a:lnTo>
                  <a:lnTo>
                    <a:pt x="24" y="184"/>
                  </a:lnTo>
                  <a:lnTo>
                    <a:pt x="216" y="184"/>
                  </a:lnTo>
                  <a:lnTo>
                    <a:pt x="216" y="184"/>
                  </a:lnTo>
                  <a:lnTo>
                    <a:pt x="226" y="182"/>
                  </a:lnTo>
                  <a:lnTo>
                    <a:pt x="232" y="176"/>
                  </a:lnTo>
                  <a:lnTo>
                    <a:pt x="238" y="170"/>
                  </a:lnTo>
                  <a:lnTo>
                    <a:pt x="240" y="160"/>
                  </a:lnTo>
                  <a:lnTo>
                    <a:pt x="240" y="24"/>
                  </a:lnTo>
                  <a:lnTo>
                    <a:pt x="240" y="24"/>
                  </a:lnTo>
                  <a:lnTo>
                    <a:pt x="238" y="14"/>
                  </a:lnTo>
                  <a:lnTo>
                    <a:pt x="232" y="8"/>
                  </a:lnTo>
                  <a:lnTo>
                    <a:pt x="226" y="2"/>
                  </a:lnTo>
                  <a:lnTo>
                    <a:pt x="216" y="0"/>
                  </a:lnTo>
                  <a:lnTo>
                    <a:pt x="216" y="0"/>
                  </a:lnTo>
                  <a:close/>
                  <a:moveTo>
                    <a:pt x="216" y="136"/>
                  </a:moveTo>
                  <a:lnTo>
                    <a:pt x="24" y="136"/>
                  </a:lnTo>
                  <a:lnTo>
                    <a:pt x="24" y="24"/>
                  </a:lnTo>
                  <a:lnTo>
                    <a:pt x="216" y="24"/>
                  </a:lnTo>
                  <a:lnTo>
                    <a:pt x="216" y="13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defRPr/>
              </a:pPr>
              <a:endParaRPr kumimoji="0" lang="ja-JP" altLang="en-US" kern="0">
                <a:solidFill>
                  <a:srgbClr val="54C2F0"/>
                </a:solidFill>
              </a:endParaRPr>
            </a:p>
          </p:txBody>
        </p:sp>
      </p:grpSp>
      <p:cxnSp>
        <p:nvCxnSpPr>
          <p:cNvPr id="52" name="直線コネクタ 51"/>
          <p:cNvCxnSpPr/>
          <p:nvPr/>
        </p:nvCxnSpPr>
        <p:spPr>
          <a:xfrm flipH="1">
            <a:off x="7771353" y="3753036"/>
            <a:ext cx="1" cy="117266"/>
          </a:xfrm>
          <a:prstGeom prst="line">
            <a:avLst/>
          </a:prstGeom>
          <a:ln w="28575">
            <a:solidFill>
              <a:srgbClr val="008CCF"/>
            </a:solidFill>
          </a:ln>
        </p:spPr>
        <p:style>
          <a:lnRef idx="1">
            <a:schemeClr val="accent2"/>
          </a:lnRef>
          <a:fillRef idx="0">
            <a:schemeClr val="accent2"/>
          </a:fillRef>
          <a:effectRef idx="0">
            <a:schemeClr val="accent2"/>
          </a:effectRef>
          <a:fontRef idx="minor">
            <a:schemeClr val="tx1"/>
          </a:fontRef>
        </p:style>
      </p:cxnSp>
      <p:sp>
        <p:nvSpPr>
          <p:cNvPr id="53" name="テキスト ボックス 52"/>
          <p:cNvSpPr txBox="1"/>
          <p:nvPr/>
        </p:nvSpPr>
        <p:spPr>
          <a:xfrm>
            <a:off x="7515253" y="1772816"/>
            <a:ext cx="1530098" cy="648072"/>
          </a:xfrm>
          <a:prstGeom prst="rect">
            <a:avLst/>
          </a:prstGeom>
          <a:noFill/>
        </p:spPr>
        <p:txBody>
          <a:bodyPr wrap="none" lIns="0" tIns="0" rIns="0" bIns="0" rtlCol="0" anchor="t" anchorCtr="0">
            <a:noAutofit/>
          </a:bodyPr>
          <a:lstStyle/>
          <a:p>
            <a:pPr algn="ctr">
              <a:lnSpc>
                <a:spcPts val="1800"/>
              </a:lnSpc>
              <a:spcBef>
                <a:spcPct val="0"/>
              </a:spcBef>
            </a:pPr>
            <a:r>
              <a:rPr lang="en-US" altLang="ja-JP" sz="1000" b="1" dirty="0">
                <a:solidFill>
                  <a:srgbClr val="0065AE"/>
                </a:solidFill>
                <a:cs typeface="メイリオ" pitchFamily="50" charset="-128"/>
              </a:rPr>
              <a:t>Windows2012</a:t>
            </a:r>
          </a:p>
          <a:p>
            <a:pPr algn="ctr">
              <a:lnSpc>
                <a:spcPts val="1800"/>
              </a:lnSpc>
              <a:spcBef>
                <a:spcPct val="0"/>
              </a:spcBef>
            </a:pPr>
            <a:r>
              <a:rPr lang="en-US" altLang="ja-JP" sz="1000" b="1" dirty="0">
                <a:solidFill>
                  <a:srgbClr val="0065AE"/>
                </a:solidFill>
                <a:cs typeface="メイリオ" pitchFamily="50" charset="-128"/>
              </a:rPr>
              <a:t>Windows2012R2</a:t>
            </a:r>
          </a:p>
          <a:p>
            <a:pPr algn="ctr">
              <a:lnSpc>
                <a:spcPts val="1800"/>
              </a:lnSpc>
              <a:spcBef>
                <a:spcPct val="0"/>
              </a:spcBef>
            </a:pPr>
            <a:r>
              <a:rPr lang="en-US" altLang="ja-JP" sz="1000" b="1" dirty="0">
                <a:solidFill>
                  <a:srgbClr val="0065AE"/>
                </a:solidFill>
                <a:cs typeface="メイリオ" pitchFamily="50" charset="-128"/>
              </a:rPr>
              <a:t>Windows2016</a:t>
            </a:r>
          </a:p>
          <a:p>
            <a:pPr algn="ctr">
              <a:lnSpc>
                <a:spcPts val="1800"/>
              </a:lnSpc>
              <a:spcBef>
                <a:spcPct val="0"/>
              </a:spcBef>
            </a:pPr>
            <a:r>
              <a:rPr lang="en-US" altLang="ja-JP" sz="1000" b="1" dirty="0">
                <a:solidFill>
                  <a:srgbClr val="0065AE"/>
                </a:solidFill>
                <a:cs typeface="メイリオ" pitchFamily="50" charset="-128"/>
              </a:rPr>
              <a:t>Windows2019</a:t>
            </a:r>
          </a:p>
          <a:p>
            <a:pPr algn="ctr">
              <a:lnSpc>
                <a:spcPts val="1800"/>
              </a:lnSpc>
              <a:spcBef>
                <a:spcPct val="0"/>
              </a:spcBef>
            </a:pPr>
            <a:endParaRPr lang="en-US" altLang="ja-JP" sz="1000" b="1" dirty="0">
              <a:solidFill>
                <a:srgbClr val="0065AE"/>
              </a:solidFill>
              <a:cs typeface="メイリオ" pitchFamily="50" charset="-128"/>
            </a:endParaRPr>
          </a:p>
        </p:txBody>
      </p:sp>
      <p:sp>
        <p:nvSpPr>
          <p:cNvPr id="54" name="テキスト ボックス 53"/>
          <p:cNvSpPr txBox="1"/>
          <p:nvPr/>
        </p:nvSpPr>
        <p:spPr>
          <a:xfrm>
            <a:off x="1744506" y="1905396"/>
            <a:ext cx="2016224" cy="720080"/>
          </a:xfrm>
          <a:prstGeom prst="rect">
            <a:avLst/>
          </a:prstGeom>
          <a:noFill/>
        </p:spPr>
        <p:txBody>
          <a:bodyPr wrap="none" lIns="0" tIns="0" rIns="0" bIns="0" rtlCol="0" anchor="t" anchorCtr="0">
            <a:noAutofit/>
          </a:bodyPr>
          <a:lstStyle/>
          <a:p>
            <a:pPr algn="ctr">
              <a:lnSpc>
                <a:spcPts val="1800"/>
              </a:lnSpc>
              <a:spcBef>
                <a:spcPct val="0"/>
              </a:spcBef>
            </a:pPr>
            <a:r>
              <a:rPr lang="en-US" altLang="ja-JP" sz="1100" b="1" dirty="0">
                <a:solidFill>
                  <a:srgbClr val="0065AE"/>
                </a:solidFill>
                <a:cs typeface="メイリオ" pitchFamily="50" charset="-128"/>
              </a:rPr>
              <a:t>Windows2012</a:t>
            </a:r>
          </a:p>
          <a:p>
            <a:pPr algn="ctr">
              <a:lnSpc>
                <a:spcPts val="1800"/>
              </a:lnSpc>
              <a:spcBef>
                <a:spcPct val="0"/>
              </a:spcBef>
            </a:pPr>
            <a:r>
              <a:rPr lang="en-US" altLang="ja-JP" sz="1100" b="1" dirty="0">
                <a:solidFill>
                  <a:srgbClr val="0065AE"/>
                </a:solidFill>
                <a:cs typeface="メイリオ" pitchFamily="50" charset="-128"/>
              </a:rPr>
              <a:t>Windows2012 R2</a:t>
            </a:r>
          </a:p>
          <a:p>
            <a:pPr algn="ctr">
              <a:lnSpc>
                <a:spcPts val="1800"/>
              </a:lnSpc>
              <a:spcBef>
                <a:spcPct val="0"/>
              </a:spcBef>
            </a:pPr>
            <a:r>
              <a:rPr lang="en-US" altLang="ja-JP" sz="1100" b="1" dirty="0">
                <a:solidFill>
                  <a:srgbClr val="0065AE"/>
                </a:solidFill>
                <a:cs typeface="メイリオ" pitchFamily="50" charset="-128"/>
              </a:rPr>
              <a:t>Windows2016</a:t>
            </a:r>
          </a:p>
          <a:p>
            <a:pPr algn="ctr">
              <a:lnSpc>
                <a:spcPts val="1800"/>
              </a:lnSpc>
              <a:spcBef>
                <a:spcPct val="0"/>
              </a:spcBef>
            </a:pPr>
            <a:r>
              <a:rPr lang="en-US" altLang="ja-JP" sz="1100" b="1" dirty="0">
                <a:solidFill>
                  <a:srgbClr val="0065AE"/>
                </a:solidFill>
                <a:cs typeface="メイリオ" pitchFamily="50" charset="-128"/>
              </a:rPr>
              <a:t>Windows2019</a:t>
            </a:r>
          </a:p>
          <a:p>
            <a:pPr algn="ctr">
              <a:lnSpc>
                <a:spcPts val="1800"/>
              </a:lnSpc>
              <a:spcBef>
                <a:spcPct val="0"/>
              </a:spcBef>
            </a:pPr>
            <a:endParaRPr lang="en-US" altLang="ja-JP" sz="1100" b="1" dirty="0">
              <a:solidFill>
                <a:srgbClr val="0065AE"/>
              </a:solidFill>
              <a:cs typeface="メイリオ" pitchFamily="50" charset="-128"/>
            </a:endParaRPr>
          </a:p>
        </p:txBody>
      </p:sp>
      <p:sp>
        <p:nvSpPr>
          <p:cNvPr id="55" name="テキスト ボックス 54"/>
          <p:cNvSpPr txBox="1"/>
          <p:nvPr/>
        </p:nvSpPr>
        <p:spPr>
          <a:xfrm>
            <a:off x="94464" y="1980935"/>
            <a:ext cx="1530098" cy="711115"/>
          </a:xfrm>
          <a:prstGeom prst="rect">
            <a:avLst/>
          </a:prstGeom>
          <a:noFill/>
        </p:spPr>
        <p:txBody>
          <a:bodyPr wrap="none" lIns="0" tIns="0" rIns="0" bIns="0" rtlCol="0" anchor="t" anchorCtr="0">
            <a:noAutofit/>
          </a:bodyPr>
          <a:lstStyle/>
          <a:p>
            <a:pPr algn="ctr">
              <a:lnSpc>
                <a:spcPts val="1800"/>
              </a:lnSpc>
              <a:spcBef>
                <a:spcPct val="0"/>
              </a:spcBef>
            </a:pPr>
            <a:r>
              <a:rPr lang="ja-JP" altLang="en-US" sz="1100" b="1" dirty="0">
                <a:solidFill>
                  <a:srgbClr val="0065AE"/>
                </a:solidFill>
                <a:cs typeface="メイリオ" pitchFamily="50" charset="-128"/>
              </a:rPr>
              <a:t>データベースの</a:t>
            </a:r>
            <a:endParaRPr lang="en-US" altLang="ja-JP" sz="1100" b="1" dirty="0">
              <a:solidFill>
                <a:srgbClr val="0065AE"/>
              </a:solidFill>
              <a:cs typeface="メイリオ" pitchFamily="50" charset="-128"/>
            </a:endParaRPr>
          </a:p>
          <a:p>
            <a:pPr algn="ctr">
              <a:lnSpc>
                <a:spcPts val="1800"/>
              </a:lnSpc>
              <a:spcBef>
                <a:spcPct val="0"/>
              </a:spcBef>
            </a:pPr>
            <a:r>
              <a:rPr lang="ja-JP" altLang="en-US" sz="1100" b="1" dirty="0">
                <a:solidFill>
                  <a:srgbClr val="0065AE"/>
                </a:solidFill>
                <a:cs typeface="メイリオ" pitchFamily="50" charset="-128"/>
              </a:rPr>
              <a:t>システム要件に適合</a:t>
            </a:r>
            <a:endParaRPr lang="en-US" altLang="ja-JP" sz="1100" b="1" dirty="0">
              <a:solidFill>
                <a:srgbClr val="0065AE"/>
              </a:solidFill>
              <a:cs typeface="メイリオ" pitchFamily="50" charset="-128"/>
            </a:endParaRPr>
          </a:p>
          <a:p>
            <a:pPr algn="ctr">
              <a:lnSpc>
                <a:spcPts val="1800"/>
              </a:lnSpc>
              <a:spcBef>
                <a:spcPct val="0"/>
              </a:spcBef>
            </a:pPr>
            <a:r>
              <a:rPr lang="ja-JP" altLang="en-US" sz="1100" b="1" dirty="0">
                <a:solidFill>
                  <a:srgbClr val="0065AE"/>
                </a:solidFill>
                <a:cs typeface="メイリオ" pitchFamily="50" charset="-128"/>
              </a:rPr>
              <a:t>していること</a:t>
            </a:r>
          </a:p>
        </p:txBody>
      </p:sp>
      <p:sp>
        <p:nvSpPr>
          <p:cNvPr id="56" name="テキスト ボックス 55"/>
          <p:cNvSpPr txBox="1"/>
          <p:nvPr/>
        </p:nvSpPr>
        <p:spPr>
          <a:xfrm>
            <a:off x="1120506" y="2937042"/>
            <a:ext cx="1008112" cy="360040"/>
          </a:xfrm>
          <a:prstGeom prst="rect">
            <a:avLst/>
          </a:prstGeom>
          <a:noFill/>
        </p:spPr>
        <p:txBody>
          <a:bodyPr wrap="none" lIns="0" tIns="0" rIns="0" bIns="0" rtlCol="0" anchor="t" anchorCtr="0">
            <a:noAutofit/>
          </a:bodyPr>
          <a:lstStyle/>
          <a:p>
            <a:pPr algn="ctr">
              <a:spcBef>
                <a:spcPct val="0"/>
              </a:spcBef>
            </a:pPr>
            <a:r>
              <a:rPr lang="en-US" altLang="ja-JP" sz="1200" b="1" dirty="0">
                <a:solidFill>
                  <a:srgbClr val="C00000"/>
                </a:solidFill>
                <a:cs typeface="メイリオ" pitchFamily="50" charset="-128"/>
              </a:rPr>
              <a:t>Oracle</a:t>
            </a:r>
          </a:p>
          <a:p>
            <a:pPr algn="ctr">
              <a:spcBef>
                <a:spcPct val="0"/>
              </a:spcBef>
            </a:pPr>
            <a:r>
              <a:rPr lang="en-US" altLang="ja-JP" sz="1200" b="1" dirty="0">
                <a:solidFill>
                  <a:srgbClr val="C00000"/>
                </a:solidFill>
                <a:cs typeface="メイリオ" pitchFamily="50" charset="-128"/>
              </a:rPr>
              <a:t>11.2,12.1,12.2,</a:t>
            </a:r>
          </a:p>
          <a:p>
            <a:pPr algn="ctr">
              <a:spcBef>
                <a:spcPct val="0"/>
              </a:spcBef>
            </a:pPr>
            <a:r>
              <a:rPr lang="en-US" altLang="ja-JP" sz="1200" b="1" dirty="0">
                <a:solidFill>
                  <a:srgbClr val="C00000"/>
                </a:solidFill>
                <a:cs typeface="メイリオ" pitchFamily="50" charset="-128"/>
              </a:rPr>
              <a:t>18.3</a:t>
            </a:r>
            <a:r>
              <a:rPr lang="ja-JP" altLang="en-US" sz="1200" b="1" dirty="0" err="1">
                <a:solidFill>
                  <a:srgbClr val="C00000"/>
                </a:solidFill>
                <a:cs typeface="メイリオ" pitchFamily="50" charset="-128"/>
              </a:rPr>
              <a:t>、</a:t>
            </a:r>
            <a:r>
              <a:rPr lang="en-US" altLang="ja-JP" sz="1200" b="1" dirty="0">
                <a:solidFill>
                  <a:srgbClr val="C00000"/>
                </a:solidFill>
                <a:cs typeface="メイリオ" pitchFamily="50" charset="-128"/>
              </a:rPr>
              <a:t>19.3</a:t>
            </a:r>
          </a:p>
          <a:p>
            <a:pPr algn="ctr">
              <a:spcBef>
                <a:spcPct val="0"/>
              </a:spcBef>
            </a:pPr>
            <a:r>
              <a:rPr lang="ja-JP" altLang="en-US" sz="800" b="1" dirty="0">
                <a:solidFill>
                  <a:srgbClr val="C00000"/>
                </a:solidFill>
                <a:cs typeface="メイリオ" pitchFamily="50" charset="-128"/>
              </a:rPr>
              <a:t>（</a:t>
            </a:r>
            <a:r>
              <a:rPr lang="en-US" altLang="ja-JP" sz="800" b="1" dirty="0">
                <a:solidFill>
                  <a:srgbClr val="C00000"/>
                </a:solidFill>
                <a:cs typeface="メイリオ" pitchFamily="50" charset="-128"/>
              </a:rPr>
              <a:t>Unicode/Shift-JIS)</a:t>
            </a:r>
            <a:endParaRPr lang="en-US" altLang="ja-JP" sz="1200" b="1" dirty="0">
              <a:solidFill>
                <a:srgbClr val="C00000"/>
              </a:solidFill>
              <a:cs typeface="メイリオ" pitchFamily="50" charset="-128"/>
            </a:endParaRPr>
          </a:p>
          <a:p>
            <a:pPr algn="ctr">
              <a:spcBef>
                <a:spcPct val="0"/>
              </a:spcBef>
            </a:pPr>
            <a:endParaRPr lang="ja-JP" altLang="en-US" sz="1100" b="1" dirty="0">
              <a:solidFill>
                <a:srgbClr val="C00000"/>
              </a:solidFill>
              <a:cs typeface="メイリオ" pitchFamily="50" charset="-128"/>
            </a:endParaRPr>
          </a:p>
        </p:txBody>
      </p:sp>
      <p:sp>
        <p:nvSpPr>
          <p:cNvPr id="57" name="テキスト ボックス 56"/>
          <p:cNvSpPr txBox="1"/>
          <p:nvPr/>
        </p:nvSpPr>
        <p:spPr>
          <a:xfrm>
            <a:off x="2674106" y="2955552"/>
            <a:ext cx="1152128" cy="546880"/>
          </a:xfrm>
          <a:prstGeom prst="rect">
            <a:avLst/>
          </a:prstGeom>
          <a:noFill/>
        </p:spPr>
        <p:txBody>
          <a:bodyPr wrap="none" lIns="0" tIns="0" rIns="0" bIns="0" rtlCol="0" anchor="t" anchorCtr="0">
            <a:noAutofit/>
          </a:bodyPr>
          <a:lstStyle/>
          <a:p>
            <a:pPr algn="ctr">
              <a:lnSpc>
                <a:spcPts val="1800"/>
              </a:lnSpc>
              <a:spcBef>
                <a:spcPct val="0"/>
              </a:spcBef>
            </a:pPr>
            <a:r>
              <a:rPr lang="en-US" altLang="ja-JP" sz="1200" b="1" dirty="0">
                <a:solidFill>
                  <a:srgbClr val="C00000"/>
                </a:solidFill>
                <a:cs typeface="メイリオ" pitchFamily="50" charset="-128"/>
              </a:rPr>
              <a:t>IIS8.0</a:t>
            </a:r>
            <a:r>
              <a:rPr lang="ja-JP" altLang="en-US" sz="1200" b="1" dirty="0">
                <a:solidFill>
                  <a:srgbClr val="C00000"/>
                </a:solidFill>
                <a:cs typeface="メイリオ" pitchFamily="50" charset="-128"/>
              </a:rPr>
              <a:t>以降</a:t>
            </a:r>
            <a:endParaRPr lang="en-US" altLang="ja-JP" sz="1200" b="1" dirty="0">
              <a:solidFill>
                <a:srgbClr val="C00000"/>
              </a:solidFill>
              <a:cs typeface="メイリオ" pitchFamily="50" charset="-128"/>
            </a:endParaRPr>
          </a:p>
          <a:p>
            <a:pPr algn="ctr">
              <a:lnSpc>
                <a:spcPts val="1800"/>
              </a:lnSpc>
              <a:spcBef>
                <a:spcPct val="0"/>
              </a:spcBef>
            </a:pPr>
            <a:r>
              <a:rPr lang="en-US" altLang="ja-JP" sz="1200" b="1" dirty="0">
                <a:solidFill>
                  <a:srgbClr val="C00000"/>
                </a:solidFill>
                <a:cs typeface="メイリオ" pitchFamily="50" charset="-128"/>
              </a:rPr>
              <a:t>SVF9.2.8</a:t>
            </a:r>
            <a:endParaRPr lang="ja-JP" altLang="en-US" sz="1200" b="1" dirty="0">
              <a:solidFill>
                <a:srgbClr val="C00000"/>
              </a:solidFill>
              <a:cs typeface="メイリオ" pitchFamily="50" charset="-128"/>
            </a:endParaRPr>
          </a:p>
        </p:txBody>
      </p:sp>
      <p:sp>
        <p:nvSpPr>
          <p:cNvPr id="58" name="正方形/長方形 57"/>
          <p:cNvSpPr/>
          <p:nvPr/>
        </p:nvSpPr>
        <p:spPr>
          <a:xfrm>
            <a:off x="3790916" y="1015207"/>
            <a:ext cx="5320522" cy="5497692"/>
          </a:xfrm>
          <a:prstGeom prst="rect">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08243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r>
              <a:rPr lang="en-US" altLang="ja-JP" dirty="0"/>
              <a:t>©  SuperStream Inc. All rights reserved.</a:t>
            </a:r>
            <a:endParaRPr lang="ja-JP" altLang="en-US" dirty="0"/>
          </a:p>
        </p:txBody>
      </p:sp>
    </p:spTree>
    <p:extLst>
      <p:ext uri="{BB962C8B-B14F-4D97-AF65-F5344CB8AC3E}">
        <p14:creationId xmlns:p14="http://schemas.microsoft.com/office/powerpoint/2010/main" val="2615218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p>
            <a:fld id="{78AE49ED-73EF-499C-8307-28EB0E7CF529}" type="slidenum">
              <a:rPr lang="ja-JP" altLang="en-US" smtClean="0"/>
              <a:pPr/>
              <a:t>4</a:t>
            </a:fld>
            <a:endParaRPr lang="ja-JP" altLang="en-US" dirty="0"/>
          </a:p>
        </p:txBody>
      </p:sp>
      <p:sp>
        <p:nvSpPr>
          <p:cNvPr id="3" name="フッター プレースホルダー 2"/>
          <p:cNvSpPr>
            <a:spLocks noGrp="1"/>
          </p:cNvSpPr>
          <p:nvPr>
            <p:ph type="ftr" sz="quarter" idx="11"/>
          </p:nvPr>
        </p:nvSpPr>
        <p:spPr/>
        <p:txBody>
          <a:bodyPr/>
          <a:lstStyle/>
          <a:p>
            <a:r>
              <a:rPr lang="en-US" altLang="ja-JP" dirty="0"/>
              <a:t>©  SuperStream Inc. All rights reserved.</a:t>
            </a:r>
            <a:endParaRPr lang="ja-JP" altLang="en-US" dirty="0"/>
          </a:p>
        </p:txBody>
      </p:sp>
      <p:sp>
        <p:nvSpPr>
          <p:cNvPr id="4" name="タイトル 3"/>
          <p:cNvSpPr>
            <a:spLocks noGrp="1"/>
          </p:cNvSpPr>
          <p:nvPr>
            <p:ph type="title"/>
          </p:nvPr>
        </p:nvSpPr>
        <p:spPr/>
        <p:txBody>
          <a:bodyPr/>
          <a:lstStyle/>
          <a:p>
            <a:r>
              <a:rPr lang="en-US" altLang="ja-JP" dirty="0"/>
              <a:t>PR</a:t>
            </a:r>
            <a:r>
              <a:rPr kumimoji="1" lang="ja-JP" altLang="en-US" dirty="0"/>
              <a:t>：給与管理</a:t>
            </a:r>
          </a:p>
        </p:txBody>
      </p:sp>
    </p:spTree>
    <p:extLst>
      <p:ext uri="{BB962C8B-B14F-4D97-AF65-F5344CB8AC3E}">
        <p14:creationId xmlns:p14="http://schemas.microsoft.com/office/powerpoint/2010/main" val="3861581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5</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人事管理・財務会計業務に最適な組織を管理</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４つの組織体系を個人毎に割り当てることが可能</a:t>
            </a:r>
          </a:p>
        </p:txBody>
      </p:sp>
      <p:sp>
        <p:nvSpPr>
          <p:cNvPr id="6" name="テキスト プレースホルダー 5"/>
          <p:cNvSpPr>
            <a:spLocks noGrp="1"/>
          </p:cNvSpPr>
          <p:nvPr>
            <p:ph type="body" sz="quarter" idx="17"/>
          </p:nvPr>
        </p:nvSpPr>
        <p:spPr/>
        <p:txBody>
          <a:bodyPr/>
          <a:lstStyle/>
          <a:p>
            <a:r>
              <a:rPr lang="ja-JP" altLang="en-US" dirty="0"/>
              <a:t>本務・兼務、クロス組織（作業部署）、費用部署、プロジェクト（委員会）などを管理でき</a:t>
            </a:r>
          </a:p>
          <a:p>
            <a:r>
              <a:rPr lang="ja-JP" altLang="en-US" dirty="0"/>
              <a:t>データ抽出条件や帳票出力単位で利用が可能です</a:t>
            </a:r>
            <a:endParaRPr lang="en-US" altLang="ja-JP" dirty="0"/>
          </a:p>
        </p:txBody>
      </p:sp>
      <p:sp>
        <p:nvSpPr>
          <p:cNvPr id="7" name="Rectangle 2"/>
          <p:cNvSpPr>
            <a:spLocks noChangeArrowheads="1"/>
          </p:cNvSpPr>
          <p:nvPr/>
        </p:nvSpPr>
        <p:spPr bwMode="auto">
          <a:xfrm>
            <a:off x="407130" y="2116577"/>
            <a:ext cx="4040184" cy="4084731"/>
          </a:xfrm>
          <a:prstGeom prst="rect">
            <a:avLst/>
          </a:prstGeom>
          <a:solidFill>
            <a:schemeClr val="bg1"/>
          </a:solidFill>
          <a:ln w="25400" cap="flat" cmpd="sng" algn="ctr">
            <a:solidFill>
              <a:schemeClr val="bg1">
                <a:lumMod val="85000"/>
              </a:schemeClr>
            </a:solidFill>
            <a:prstDash val="solid"/>
            <a:headEnd/>
            <a:tailEnd/>
          </a:ln>
          <a:effectLst/>
          <a:scene3d>
            <a:camera prst="orthographicFront">
              <a:rot lat="0" lon="0" rev="0"/>
            </a:camera>
            <a:lightRig rig="contrasting" dir="t">
              <a:rot lat="0" lon="0" rev="7800000"/>
            </a:lightRig>
          </a:scene3d>
          <a:sp3d>
            <a:bevelT w="139700" h="1397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8" name="AutoShape 51"/>
          <p:cNvSpPr>
            <a:spLocks/>
          </p:cNvSpPr>
          <p:nvPr/>
        </p:nvSpPr>
        <p:spPr bwMode="auto">
          <a:xfrm>
            <a:off x="1604105" y="2350034"/>
            <a:ext cx="2756126" cy="990600"/>
          </a:xfrm>
          <a:prstGeom prst="borderCallout2">
            <a:avLst>
              <a:gd name="adj1" fmla="val 11537"/>
              <a:gd name="adj2" fmla="val -3227"/>
              <a:gd name="adj3" fmla="val 11537"/>
              <a:gd name="adj4" fmla="val -16667"/>
              <a:gd name="adj5" fmla="val 44870"/>
              <a:gd name="adj6" fmla="val -20968"/>
            </a:avLst>
          </a:prstGeom>
          <a:solidFill>
            <a:schemeClr val="bg1"/>
          </a:solidFill>
          <a:ln w="9525" cap="flat" cmpd="sng" algn="ctr">
            <a:solidFill>
              <a:srgbClr val="7F7F7F">
                <a:shade val="95000"/>
                <a:satMod val="105000"/>
              </a:srgbClr>
            </a:solidFill>
            <a:prstDash val="soli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本務：開発３課</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B31919"/>
                </a:solidFill>
                <a:effectLst/>
                <a:uLnTx/>
                <a:uFillTx/>
                <a:latin typeface="メイリオ" pitchFamily="50" charset="-128"/>
                <a:ea typeface="メイリオ" pitchFamily="50" charset="-128"/>
                <a:cs typeface="メイリオ" pitchFamily="50" charset="-128"/>
              </a:rPr>
              <a:t>クロス：製品開発グループ</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費用：運用サポート</a:t>
            </a:r>
            <a:r>
              <a:rPr kumimoji="0" lang="en-US" altLang="ja-JP"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G</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PRJ</a:t>
            </a: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：アウトソーシング</a:t>
            </a:r>
            <a:r>
              <a:rPr kumimoji="0" lang="en-US" altLang="ja-JP"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PRJ</a:t>
            </a:r>
          </a:p>
        </p:txBody>
      </p:sp>
      <p:sp>
        <p:nvSpPr>
          <p:cNvPr id="9" name="AutoShape 63"/>
          <p:cNvSpPr>
            <a:spLocks/>
          </p:cNvSpPr>
          <p:nvPr/>
        </p:nvSpPr>
        <p:spPr bwMode="auto">
          <a:xfrm>
            <a:off x="1604105" y="4483634"/>
            <a:ext cx="2756126" cy="990600"/>
          </a:xfrm>
          <a:prstGeom prst="borderCallout2">
            <a:avLst>
              <a:gd name="adj1" fmla="val 11537"/>
              <a:gd name="adj2" fmla="val -3227"/>
              <a:gd name="adj3" fmla="val 11537"/>
              <a:gd name="adj4" fmla="val -16667"/>
              <a:gd name="adj5" fmla="val 44870"/>
              <a:gd name="adj6" fmla="val -20968"/>
            </a:avLst>
          </a:prstGeom>
          <a:solidFill>
            <a:schemeClr val="bg1"/>
          </a:solidFill>
          <a:ln w="9525" cap="flat" cmpd="sng" algn="ctr">
            <a:solidFill>
              <a:srgbClr val="7F7F7F">
                <a:shade val="95000"/>
                <a:satMod val="105000"/>
              </a:srgbClr>
            </a:solidFill>
            <a:prstDash val="soli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本務：営業推進</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B31919"/>
                </a:solidFill>
                <a:effectLst/>
                <a:uLnTx/>
                <a:uFillTx/>
                <a:latin typeface="メイリオ" pitchFamily="50" charset="-128"/>
                <a:ea typeface="メイリオ" pitchFamily="50" charset="-128"/>
                <a:cs typeface="メイリオ" pitchFamily="50" charset="-128"/>
              </a:rPr>
              <a:t>クロス：製品開発グループ</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費用：量販営業部</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PRJ</a:t>
            </a: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：カスタマーサポート</a:t>
            </a:r>
          </a:p>
        </p:txBody>
      </p:sp>
      <p:sp>
        <p:nvSpPr>
          <p:cNvPr id="10" name="Text Box 66"/>
          <p:cNvSpPr txBox="1">
            <a:spLocks noChangeArrowheads="1"/>
          </p:cNvSpPr>
          <p:nvPr/>
        </p:nvSpPr>
        <p:spPr bwMode="auto">
          <a:xfrm>
            <a:off x="5799229" y="5531191"/>
            <a:ext cx="3057247" cy="52322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B31919"/>
                </a:solidFill>
                <a:effectLst/>
                <a:uLnTx/>
                <a:uFillTx/>
                <a:latin typeface="メイリオ" pitchFamily="50" charset="-128"/>
                <a:ea typeface="メイリオ" pitchFamily="50" charset="-128"/>
                <a:cs typeface="メイリオ" pitchFamily="50" charset="-128"/>
              </a:rPr>
              <a:t>問題を縦割組織の視点だけで見ず、</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B31919"/>
                </a:solidFill>
                <a:effectLst/>
                <a:uLnTx/>
                <a:uFillTx/>
                <a:latin typeface="メイリオ" pitchFamily="50" charset="-128"/>
                <a:ea typeface="メイリオ" pitchFamily="50" charset="-128"/>
                <a:cs typeface="メイリオ" pitchFamily="50" charset="-128"/>
              </a:rPr>
              <a:t>水平的視点に見る必要がある</a:t>
            </a:r>
          </a:p>
        </p:txBody>
      </p:sp>
      <p:sp>
        <p:nvSpPr>
          <p:cNvPr id="11" name="Text Box 67"/>
          <p:cNvSpPr txBox="1">
            <a:spLocks noChangeArrowheads="1"/>
          </p:cNvSpPr>
          <p:nvPr/>
        </p:nvSpPr>
        <p:spPr bwMode="auto">
          <a:xfrm>
            <a:off x="4758195" y="2047240"/>
            <a:ext cx="3824287" cy="366712"/>
          </a:xfrm>
          <a:prstGeom prst="rect">
            <a:avLst/>
          </a:prstGeom>
          <a:solidFill>
            <a:srgbClr val="FFFFFF"/>
          </a:solid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065AE"/>
                </a:solidFill>
                <a:effectLst/>
                <a:uLnTx/>
                <a:uFillTx/>
                <a:latin typeface="メイリオ" pitchFamily="50" charset="-128"/>
                <a:ea typeface="メイリオ" pitchFamily="50" charset="-128"/>
                <a:cs typeface="メイリオ" pitchFamily="50" charset="-128"/>
              </a:rPr>
              <a:t>「人」に関わる組織属性</a:t>
            </a:r>
          </a:p>
        </p:txBody>
      </p:sp>
      <p:sp>
        <p:nvSpPr>
          <p:cNvPr id="12" name="角丸四角形 11"/>
          <p:cNvSpPr/>
          <p:nvPr/>
        </p:nvSpPr>
        <p:spPr>
          <a:xfrm>
            <a:off x="4699104" y="2382343"/>
            <a:ext cx="1932167" cy="1502796"/>
          </a:xfrm>
          <a:prstGeom prst="roundRect">
            <a:avLst/>
          </a:prstGeom>
          <a:solidFill>
            <a:schemeClr val="bg1"/>
          </a:solidFill>
          <a:ln w="25400">
            <a:solidFill>
              <a:schemeClr val="bg1">
                <a:lumMod val="85000"/>
              </a:schemeClr>
            </a:solidFill>
          </a:ln>
          <a:effectLst/>
        </p:spPr>
        <p:txBody>
          <a:bodyPr anchor="ctr"/>
          <a:lstStyle/>
          <a:p>
            <a:pPr algn="ctr" fontAlgn="auto">
              <a:spcBef>
                <a:spcPts val="0"/>
              </a:spcBef>
              <a:spcAft>
                <a:spcPts val="0"/>
              </a:spcAft>
              <a:defRPr/>
            </a:pPr>
            <a:endParaRPr lang="ja-JP" altLang="en-US" kern="0" dirty="0">
              <a:solidFill>
                <a:srgbClr val="FFFFFF"/>
              </a:solidFill>
              <a:latin typeface="メイリオ" pitchFamily="50" charset="-128"/>
              <a:ea typeface="メイリオ" pitchFamily="50" charset="-128"/>
              <a:cs typeface="メイリオ" pitchFamily="50" charset="-128"/>
            </a:endParaRPr>
          </a:p>
        </p:txBody>
      </p:sp>
      <p:grpSp>
        <p:nvGrpSpPr>
          <p:cNvPr id="13" name="Organization Chart 285"/>
          <p:cNvGrpSpPr>
            <a:grpSpLocks/>
          </p:cNvGrpSpPr>
          <p:nvPr/>
        </p:nvGrpSpPr>
        <p:grpSpPr bwMode="auto">
          <a:xfrm>
            <a:off x="4846729" y="2564643"/>
            <a:ext cx="1641475" cy="1206500"/>
            <a:chOff x="317" y="1729"/>
            <a:chExt cx="1681" cy="1022"/>
          </a:xfrm>
        </p:grpSpPr>
        <p:cxnSp>
          <p:nvCxnSpPr>
            <p:cNvPr id="14" name="_s1028"/>
            <p:cNvCxnSpPr>
              <a:cxnSpLocks noChangeShapeType="1"/>
              <a:stCxn id="32" idx="0"/>
              <a:endCxn id="24" idx="2"/>
            </p:cNvCxnSpPr>
            <p:nvPr/>
          </p:nvCxnSpPr>
          <p:spPr bwMode="auto">
            <a:xfrm rot="5400000" flipH="1">
              <a:off x="591" y="2360"/>
              <a:ext cx="128" cy="144"/>
            </a:xfrm>
            <a:prstGeom prst="bentConnector3">
              <a:avLst>
                <a:gd name="adj1" fmla="val 50000"/>
              </a:avLst>
            </a:prstGeom>
            <a:noFill/>
            <a:ln w="38100">
              <a:solidFill>
                <a:srgbClr val="99C2DF"/>
              </a:solidFill>
              <a:miter lim="800000"/>
              <a:headEnd/>
              <a:tailEnd/>
            </a:ln>
          </p:spPr>
        </p:cxnSp>
        <p:cxnSp>
          <p:nvCxnSpPr>
            <p:cNvPr id="15" name="_s1029"/>
            <p:cNvCxnSpPr>
              <a:cxnSpLocks noChangeShapeType="1"/>
              <a:stCxn id="31" idx="0"/>
              <a:endCxn id="24" idx="2"/>
            </p:cNvCxnSpPr>
            <p:nvPr/>
          </p:nvCxnSpPr>
          <p:spPr bwMode="auto">
            <a:xfrm rot="-5400000">
              <a:off x="448" y="2360"/>
              <a:ext cx="128" cy="143"/>
            </a:xfrm>
            <a:prstGeom prst="bentConnector3">
              <a:avLst>
                <a:gd name="adj1" fmla="val 50000"/>
              </a:avLst>
            </a:prstGeom>
            <a:noFill/>
            <a:ln w="38100">
              <a:solidFill>
                <a:srgbClr val="99C2DF"/>
              </a:solidFill>
              <a:miter lim="800000"/>
              <a:headEnd/>
              <a:tailEnd/>
            </a:ln>
          </p:spPr>
        </p:cxnSp>
        <p:cxnSp>
          <p:nvCxnSpPr>
            <p:cNvPr id="16" name="_s1030"/>
            <p:cNvCxnSpPr>
              <a:cxnSpLocks noChangeShapeType="1"/>
              <a:stCxn id="30" idx="0"/>
              <a:endCxn id="25" idx="2"/>
            </p:cNvCxnSpPr>
            <p:nvPr/>
          </p:nvCxnSpPr>
          <p:spPr bwMode="auto">
            <a:xfrm rot="5400000" flipH="1">
              <a:off x="1165" y="2360"/>
              <a:ext cx="128" cy="144"/>
            </a:xfrm>
            <a:prstGeom prst="bentConnector3">
              <a:avLst>
                <a:gd name="adj1" fmla="val 50000"/>
              </a:avLst>
            </a:prstGeom>
            <a:noFill/>
            <a:ln w="38100">
              <a:solidFill>
                <a:srgbClr val="99C2DF"/>
              </a:solidFill>
              <a:miter lim="800000"/>
              <a:headEnd/>
              <a:tailEnd/>
            </a:ln>
          </p:spPr>
        </p:cxnSp>
        <p:cxnSp>
          <p:nvCxnSpPr>
            <p:cNvPr id="17" name="_s1031"/>
            <p:cNvCxnSpPr>
              <a:cxnSpLocks noChangeShapeType="1"/>
              <a:stCxn id="29" idx="0"/>
              <a:endCxn id="25" idx="2"/>
            </p:cNvCxnSpPr>
            <p:nvPr/>
          </p:nvCxnSpPr>
          <p:spPr bwMode="auto">
            <a:xfrm rot="-5400000">
              <a:off x="1022" y="2360"/>
              <a:ext cx="128" cy="143"/>
            </a:xfrm>
            <a:prstGeom prst="bentConnector3">
              <a:avLst>
                <a:gd name="adj1" fmla="val 50000"/>
              </a:avLst>
            </a:prstGeom>
            <a:noFill/>
            <a:ln w="38100">
              <a:solidFill>
                <a:srgbClr val="99C2DF"/>
              </a:solidFill>
              <a:miter lim="800000"/>
              <a:headEnd/>
              <a:tailEnd/>
            </a:ln>
          </p:spPr>
        </p:cxnSp>
        <p:cxnSp>
          <p:nvCxnSpPr>
            <p:cNvPr id="18" name="_s1032"/>
            <p:cNvCxnSpPr>
              <a:cxnSpLocks noChangeShapeType="1"/>
              <a:stCxn id="28" idx="0"/>
              <a:endCxn id="26" idx="2"/>
            </p:cNvCxnSpPr>
            <p:nvPr/>
          </p:nvCxnSpPr>
          <p:spPr bwMode="auto">
            <a:xfrm rot="5400000" flipH="1">
              <a:off x="1739" y="2360"/>
              <a:ext cx="128" cy="144"/>
            </a:xfrm>
            <a:prstGeom prst="bentConnector3">
              <a:avLst>
                <a:gd name="adj1" fmla="val 50000"/>
              </a:avLst>
            </a:prstGeom>
            <a:noFill/>
            <a:ln w="38100">
              <a:solidFill>
                <a:srgbClr val="99C2DF"/>
              </a:solidFill>
              <a:miter lim="800000"/>
              <a:headEnd/>
              <a:tailEnd/>
            </a:ln>
          </p:spPr>
        </p:cxnSp>
        <p:cxnSp>
          <p:nvCxnSpPr>
            <p:cNvPr id="19" name="_s1033"/>
            <p:cNvCxnSpPr>
              <a:cxnSpLocks noChangeShapeType="1"/>
              <a:stCxn id="27" idx="0"/>
              <a:endCxn id="26" idx="2"/>
            </p:cNvCxnSpPr>
            <p:nvPr/>
          </p:nvCxnSpPr>
          <p:spPr bwMode="auto">
            <a:xfrm rot="-5400000">
              <a:off x="1596" y="2360"/>
              <a:ext cx="128" cy="143"/>
            </a:xfrm>
            <a:prstGeom prst="bentConnector3">
              <a:avLst>
                <a:gd name="adj1" fmla="val 50000"/>
              </a:avLst>
            </a:prstGeom>
            <a:noFill/>
            <a:ln w="38100">
              <a:solidFill>
                <a:srgbClr val="99C2DF"/>
              </a:solidFill>
              <a:miter lim="800000"/>
              <a:headEnd/>
              <a:tailEnd/>
            </a:ln>
          </p:spPr>
        </p:cxnSp>
        <p:cxnSp>
          <p:nvCxnSpPr>
            <p:cNvPr id="20" name="_s1034"/>
            <p:cNvCxnSpPr>
              <a:cxnSpLocks noChangeShapeType="1"/>
              <a:stCxn id="26" idx="0"/>
              <a:endCxn id="23" idx="2"/>
            </p:cNvCxnSpPr>
            <p:nvPr/>
          </p:nvCxnSpPr>
          <p:spPr bwMode="auto">
            <a:xfrm rot="5400000" flipH="1">
              <a:off x="1380" y="1762"/>
              <a:ext cx="128" cy="574"/>
            </a:xfrm>
            <a:prstGeom prst="bentConnector3">
              <a:avLst>
                <a:gd name="adj1" fmla="val 50495"/>
              </a:avLst>
            </a:prstGeom>
            <a:noFill/>
            <a:ln w="38100">
              <a:solidFill>
                <a:srgbClr val="0065AE"/>
              </a:solidFill>
              <a:miter lim="800000"/>
              <a:headEnd/>
              <a:tailEnd/>
            </a:ln>
          </p:spPr>
        </p:cxnSp>
        <p:cxnSp>
          <p:nvCxnSpPr>
            <p:cNvPr id="21" name="_s1035"/>
            <p:cNvCxnSpPr>
              <a:cxnSpLocks noChangeShapeType="1"/>
              <a:stCxn id="25" idx="0"/>
              <a:endCxn id="23" idx="2"/>
            </p:cNvCxnSpPr>
            <p:nvPr/>
          </p:nvCxnSpPr>
          <p:spPr bwMode="auto">
            <a:xfrm rot="-5400000">
              <a:off x="1094" y="2048"/>
              <a:ext cx="128" cy="1"/>
            </a:xfrm>
            <a:prstGeom prst="straightConnector1">
              <a:avLst/>
            </a:prstGeom>
            <a:noFill/>
            <a:ln w="38100">
              <a:solidFill>
                <a:srgbClr val="0065AE"/>
              </a:solidFill>
              <a:round/>
              <a:headEnd/>
              <a:tailEnd/>
            </a:ln>
          </p:spPr>
        </p:cxnSp>
        <p:cxnSp>
          <p:nvCxnSpPr>
            <p:cNvPr id="22" name="_s1036"/>
            <p:cNvCxnSpPr>
              <a:cxnSpLocks noChangeShapeType="1"/>
              <a:stCxn id="24" idx="0"/>
              <a:endCxn id="23" idx="2"/>
            </p:cNvCxnSpPr>
            <p:nvPr/>
          </p:nvCxnSpPr>
          <p:spPr bwMode="auto">
            <a:xfrm rot="-5400000">
              <a:off x="806" y="1762"/>
              <a:ext cx="128" cy="574"/>
            </a:xfrm>
            <a:prstGeom prst="bentConnector3">
              <a:avLst>
                <a:gd name="adj1" fmla="val 50495"/>
              </a:avLst>
            </a:prstGeom>
            <a:noFill/>
            <a:ln w="38100">
              <a:solidFill>
                <a:srgbClr val="0065AE"/>
              </a:solidFill>
              <a:miter lim="800000"/>
              <a:headEnd/>
              <a:tailEnd/>
            </a:ln>
          </p:spPr>
        </p:cxnSp>
        <p:sp>
          <p:nvSpPr>
            <p:cNvPr id="23" name="_s1037"/>
            <p:cNvSpPr>
              <a:spLocks noChangeArrowheads="1"/>
            </p:cNvSpPr>
            <p:nvPr/>
          </p:nvSpPr>
          <p:spPr bwMode="auto">
            <a:xfrm>
              <a:off x="1034" y="1729"/>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4" name="_s1038"/>
            <p:cNvSpPr>
              <a:spLocks noChangeArrowheads="1"/>
            </p:cNvSpPr>
            <p:nvPr/>
          </p:nvSpPr>
          <p:spPr bwMode="auto">
            <a:xfrm>
              <a:off x="460"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5" name="_s1039"/>
            <p:cNvSpPr>
              <a:spLocks noChangeArrowheads="1"/>
            </p:cNvSpPr>
            <p:nvPr/>
          </p:nvSpPr>
          <p:spPr bwMode="auto">
            <a:xfrm>
              <a:off x="1034"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6" name="_s1040"/>
            <p:cNvSpPr>
              <a:spLocks noChangeArrowheads="1"/>
            </p:cNvSpPr>
            <p:nvPr/>
          </p:nvSpPr>
          <p:spPr bwMode="auto">
            <a:xfrm>
              <a:off x="1608"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7" name="_s1041"/>
            <p:cNvSpPr>
              <a:spLocks noChangeArrowheads="1"/>
            </p:cNvSpPr>
            <p:nvPr/>
          </p:nvSpPr>
          <p:spPr bwMode="auto">
            <a:xfrm>
              <a:off x="1465"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8" name="_s1042"/>
            <p:cNvSpPr>
              <a:spLocks noChangeArrowheads="1"/>
            </p:cNvSpPr>
            <p:nvPr/>
          </p:nvSpPr>
          <p:spPr bwMode="auto">
            <a:xfrm>
              <a:off x="1753"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29" name="_s1043"/>
            <p:cNvSpPr>
              <a:spLocks noChangeArrowheads="1"/>
            </p:cNvSpPr>
            <p:nvPr/>
          </p:nvSpPr>
          <p:spPr bwMode="auto">
            <a:xfrm>
              <a:off x="891"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30" name="_s1044"/>
            <p:cNvSpPr>
              <a:spLocks noChangeArrowheads="1"/>
            </p:cNvSpPr>
            <p:nvPr/>
          </p:nvSpPr>
          <p:spPr bwMode="auto">
            <a:xfrm>
              <a:off x="1179"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31" name="_s1045"/>
            <p:cNvSpPr>
              <a:spLocks noChangeArrowheads="1"/>
            </p:cNvSpPr>
            <p:nvPr/>
          </p:nvSpPr>
          <p:spPr bwMode="auto">
            <a:xfrm>
              <a:off x="317"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32" name="_s1046"/>
            <p:cNvSpPr>
              <a:spLocks noChangeArrowheads="1"/>
            </p:cNvSpPr>
            <p:nvPr/>
          </p:nvSpPr>
          <p:spPr bwMode="auto">
            <a:xfrm>
              <a:off x="605"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grpSp>
      <p:grpSp>
        <p:nvGrpSpPr>
          <p:cNvPr id="33" name="Group 378"/>
          <p:cNvGrpSpPr>
            <a:grpSpLocks/>
          </p:cNvGrpSpPr>
          <p:nvPr/>
        </p:nvGrpSpPr>
        <p:grpSpPr bwMode="auto">
          <a:xfrm>
            <a:off x="5038941" y="3168062"/>
            <a:ext cx="1196692" cy="371717"/>
            <a:chOff x="1433" y="1541"/>
            <a:chExt cx="1225" cy="282"/>
          </a:xfrm>
          <a:solidFill>
            <a:srgbClr val="EE5500"/>
          </a:solidFill>
          <a:effectLst/>
        </p:grpSpPr>
        <p:sp>
          <p:nvSpPr>
            <p:cNvPr id="34" name="角丸四角形 33"/>
            <p:cNvSpPr/>
            <p:nvPr/>
          </p:nvSpPr>
          <p:spPr>
            <a:xfrm>
              <a:off x="1433" y="1541"/>
              <a:ext cx="1225" cy="282"/>
            </a:xfrm>
            <a:prstGeom prst="roundRect">
              <a:avLst/>
            </a:prstGeom>
            <a:grpFill/>
            <a:ln>
              <a:noFill/>
            </a:ln>
            <a:effectLst>
              <a:outerShdw blurRad="40000" dist="23000" dir="5400000" rotWithShape="0">
                <a:srgbClr val="000000">
                  <a:alpha val="35000"/>
                </a:srgbClr>
              </a:outerShdw>
            </a:effectLst>
          </p:spPr>
          <p:txBody>
            <a:bodyPr anchor="ctr"/>
            <a:lstStyle/>
            <a:p>
              <a:pPr fontAlgn="auto">
                <a:spcBef>
                  <a:spcPts val="0"/>
                </a:spcBef>
                <a:spcAft>
                  <a:spcPts val="0"/>
                </a:spcAft>
                <a:defRPr/>
              </a:pPr>
              <a:endParaRPr kumimoji="0" lang="ja-JP" altLang="en-US" sz="1000" kern="0" dirty="0">
                <a:solidFill>
                  <a:srgbClr val="FFFFFF"/>
                </a:solidFill>
                <a:latin typeface="メイリオ" pitchFamily="50" charset="-128"/>
                <a:ea typeface="メイリオ" pitchFamily="50" charset="-128"/>
                <a:cs typeface="メイリオ" pitchFamily="50" charset="-128"/>
              </a:endParaRPr>
            </a:p>
          </p:txBody>
        </p:sp>
        <p:sp>
          <p:nvSpPr>
            <p:cNvPr id="35" name="Text Box 374"/>
            <p:cNvSpPr txBox="1">
              <a:spLocks noChangeArrowheads="1"/>
            </p:cNvSpPr>
            <p:nvPr/>
          </p:nvSpPr>
          <p:spPr bwMode="auto">
            <a:xfrm>
              <a:off x="1494" y="1553"/>
              <a:ext cx="1141" cy="258"/>
            </a:xfrm>
            <a:prstGeom prst="rect">
              <a:avLst/>
            </a:prstGeom>
            <a:grpFill/>
            <a:ln w="9525" algn="ctr">
              <a:noFill/>
              <a:miter lim="800000"/>
              <a:headEnd/>
              <a:tailEnd/>
            </a:ln>
            <a:effectLst/>
          </p:spPr>
          <p:txBody>
            <a:bodyPr lIns="90000" tIns="46800" rIns="90000" bIns="46800">
              <a:spAutoFit/>
            </a:bodyPr>
            <a:lstStyle/>
            <a:p>
              <a:pPr algn="dist" fontAlgn="auto">
                <a:spcBef>
                  <a:spcPct val="50000"/>
                </a:spcBef>
                <a:spcAft>
                  <a:spcPts val="0"/>
                </a:spcAft>
                <a:defRPr/>
              </a:pPr>
              <a:r>
                <a:rPr kumimoji="0" lang="ja-JP" altLang="en-US" kern="0" dirty="0">
                  <a:solidFill>
                    <a:srgbClr val="FFFFFF"/>
                  </a:solidFill>
                  <a:latin typeface="メイリオ" pitchFamily="50" charset="-128"/>
                  <a:ea typeface="メイリオ" pitchFamily="50" charset="-128"/>
                  <a:cs typeface="メイリオ" pitchFamily="50" charset="-128"/>
                </a:rPr>
                <a:t>人事組織</a:t>
              </a:r>
            </a:p>
          </p:txBody>
        </p:sp>
      </p:grpSp>
      <p:sp>
        <p:nvSpPr>
          <p:cNvPr id="36" name="角丸四角形 35"/>
          <p:cNvSpPr/>
          <p:nvPr/>
        </p:nvSpPr>
        <p:spPr>
          <a:xfrm>
            <a:off x="6783671" y="2383668"/>
            <a:ext cx="1932167" cy="1502796"/>
          </a:xfrm>
          <a:prstGeom prst="roundRect">
            <a:avLst/>
          </a:prstGeom>
          <a:solidFill>
            <a:schemeClr val="bg1"/>
          </a:solidFill>
          <a:ln w="25400">
            <a:solidFill>
              <a:schemeClr val="bg1">
                <a:lumMod val="85000"/>
              </a:schemeClr>
            </a:solidFill>
          </a:ln>
          <a:effectLst/>
        </p:spPr>
        <p:txBody>
          <a:bodyPr anchor="ctr"/>
          <a:lstStyle/>
          <a:p>
            <a:pPr algn="ctr" fontAlgn="auto">
              <a:spcBef>
                <a:spcPts val="0"/>
              </a:spcBef>
              <a:spcAft>
                <a:spcPts val="0"/>
              </a:spcAft>
              <a:defRPr/>
            </a:pPr>
            <a:endParaRPr lang="ja-JP" altLang="en-US" kern="0" dirty="0">
              <a:solidFill>
                <a:srgbClr val="FFFFFF"/>
              </a:solidFill>
              <a:latin typeface="メイリオ" pitchFamily="50" charset="-128"/>
              <a:ea typeface="メイリオ" pitchFamily="50" charset="-128"/>
              <a:cs typeface="メイリオ" pitchFamily="50" charset="-128"/>
            </a:endParaRPr>
          </a:p>
        </p:txBody>
      </p:sp>
      <p:grpSp>
        <p:nvGrpSpPr>
          <p:cNvPr id="37" name="Organization Chart 285"/>
          <p:cNvGrpSpPr>
            <a:grpSpLocks/>
          </p:cNvGrpSpPr>
          <p:nvPr/>
        </p:nvGrpSpPr>
        <p:grpSpPr bwMode="auto">
          <a:xfrm>
            <a:off x="6931117" y="2566231"/>
            <a:ext cx="1641475" cy="1206500"/>
            <a:chOff x="317" y="1729"/>
            <a:chExt cx="1681" cy="1022"/>
          </a:xfrm>
        </p:grpSpPr>
        <p:cxnSp>
          <p:nvCxnSpPr>
            <p:cNvPr id="38" name="_s1028"/>
            <p:cNvCxnSpPr>
              <a:cxnSpLocks noChangeShapeType="1"/>
              <a:stCxn id="56" idx="0"/>
              <a:endCxn id="48" idx="2"/>
            </p:cNvCxnSpPr>
            <p:nvPr/>
          </p:nvCxnSpPr>
          <p:spPr bwMode="auto">
            <a:xfrm rot="5400000" flipH="1">
              <a:off x="591" y="2360"/>
              <a:ext cx="128" cy="144"/>
            </a:xfrm>
            <a:prstGeom prst="bentConnector3">
              <a:avLst>
                <a:gd name="adj1" fmla="val 50000"/>
              </a:avLst>
            </a:prstGeom>
            <a:noFill/>
            <a:ln w="38100">
              <a:solidFill>
                <a:srgbClr val="99C2DF"/>
              </a:solidFill>
              <a:miter lim="800000"/>
              <a:headEnd/>
              <a:tailEnd/>
            </a:ln>
          </p:spPr>
        </p:cxnSp>
        <p:cxnSp>
          <p:nvCxnSpPr>
            <p:cNvPr id="39" name="_s1029"/>
            <p:cNvCxnSpPr>
              <a:cxnSpLocks noChangeShapeType="1"/>
              <a:stCxn id="55" idx="0"/>
              <a:endCxn id="48" idx="2"/>
            </p:cNvCxnSpPr>
            <p:nvPr/>
          </p:nvCxnSpPr>
          <p:spPr bwMode="auto">
            <a:xfrm rot="-5400000">
              <a:off x="448" y="2360"/>
              <a:ext cx="128" cy="143"/>
            </a:xfrm>
            <a:prstGeom prst="bentConnector3">
              <a:avLst>
                <a:gd name="adj1" fmla="val 50000"/>
              </a:avLst>
            </a:prstGeom>
            <a:noFill/>
            <a:ln w="38100">
              <a:solidFill>
                <a:srgbClr val="99C2DF"/>
              </a:solidFill>
              <a:miter lim="800000"/>
              <a:headEnd/>
              <a:tailEnd/>
            </a:ln>
          </p:spPr>
        </p:cxnSp>
        <p:cxnSp>
          <p:nvCxnSpPr>
            <p:cNvPr id="40" name="_s1030"/>
            <p:cNvCxnSpPr>
              <a:cxnSpLocks noChangeShapeType="1"/>
              <a:stCxn id="54" idx="0"/>
              <a:endCxn id="49" idx="2"/>
            </p:cNvCxnSpPr>
            <p:nvPr/>
          </p:nvCxnSpPr>
          <p:spPr bwMode="auto">
            <a:xfrm rot="5400000" flipH="1">
              <a:off x="1165" y="2360"/>
              <a:ext cx="128" cy="144"/>
            </a:xfrm>
            <a:prstGeom prst="bentConnector3">
              <a:avLst>
                <a:gd name="adj1" fmla="val 50000"/>
              </a:avLst>
            </a:prstGeom>
            <a:noFill/>
            <a:ln w="38100">
              <a:solidFill>
                <a:srgbClr val="99C2DF"/>
              </a:solidFill>
              <a:miter lim="800000"/>
              <a:headEnd/>
              <a:tailEnd/>
            </a:ln>
          </p:spPr>
        </p:cxnSp>
        <p:cxnSp>
          <p:nvCxnSpPr>
            <p:cNvPr id="41" name="_s1031"/>
            <p:cNvCxnSpPr>
              <a:cxnSpLocks noChangeShapeType="1"/>
              <a:stCxn id="53" idx="0"/>
              <a:endCxn id="49" idx="2"/>
            </p:cNvCxnSpPr>
            <p:nvPr/>
          </p:nvCxnSpPr>
          <p:spPr bwMode="auto">
            <a:xfrm rot="-5400000">
              <a:off x="1022" y="2360"/>
              <a:ext cx="128" cy="143"/>
            </a:xfrm>
            <a:prstGeom prst="bentConnector3">
              <a:avLst>
                <a:gd name="adj1" fmla="val 50000"/>
              </a:avLst>
            </a:prstGeom>
            <a:noFill/>
            <a:ln w="38100">
              <a:solidFill>
                <a:srgbClr val="99C2DF"/>
              </a:solidFill>
              <a:miter lim="800000"/>
              <a:headEnd/>
              <a:tailEnd/>
            </a:ln>
          </p:spPr>
        </p:cxnSp>
        <p:cxnSp>
          <p:nvCxnSpPr>
            <p:cNvPr id="42" name="_s1032"/>
            <p:cNvCxnSpPr>
              <a:cxnSpLocks noChangeShapeType="1"/>
              <a:stCxn id="52" idx="0"/>
              <a:endCxn id="50" idx="2"/>
            </p:cNvCxnSpPr>
            <p:nvPr/>
          </p:nvCxnSpPr>
          <p:spPr bwMode="auto">
            <a:xfrm rot="5400000" flipH="1">
              <a:off x="1739" y="2360"/>
              <a:ext cx="128" cy="144"/>
            </a:xfrm>
            <a:prstGeom prst="bentConnector3">
              <a:avLst>
                <a:gd name="adj1" fmla="val 50000"/>
              </a:avLst>
            </a:prstGeom>
            <a:noFill/>
            <a:ln w="38100">
              <a:solidFill>
                <a:srgbClr val="99C2DF"/>
              </a:solidFill>
              <a:miter lim="800000"/>
              <a:headEnd/>
              <a:tailEnd/>
            </a:ln>
          </p:spPr>
        </p:cxnSp>
        <p:cxnSp>
          <p:nvCxnSpPr>
            <p:cNvPr id="43" name="_s1033"/>
            <p:cNvCxnSpPr>
              <a:cxnSpLocks noChangeShapeType="1"/>
              <a:stCxn id="51" idx="0"/>
              <a:endCxn id="50" idx="2"/>
            </p:cNvCxnSpPr>
            <p:nvPr/>
          </p:nvCxnSpPr>
          <p:spPr bwMode="auto">
            <a:xfrm rot="-5400000">
              <a:off x="1596" y="2360"/>
              <a:ext cx="128" cy="143"/>
            </a:xfrm>
            <a:prstGeom prst="bentConnector3">
              <a:avLst>
                <a:gd name="adj1" fmla="val 50000"/>
              </a:avLst>
            </a:prstGeom>
            <a:noFill/>
            <a:ln w="38100">
              <a:solidFill>
                <a:srgbClr val="99C2DF"/>
              </a:solidFill>
              <a:miter lim="800000"/>
              <a:headEnd/>
              <a:tailEnd/>
            </a:ln>
          </p:spPr>
        </p:cxnSp>
        <p:cxnSp>
          <p:nvCxnSpPr>
            <p:cNvPr id="44" name="_s1034"/>
            <p:cNvCxnSpPr>
              <a:cxnSpLocks noChangeShapeType="1"/>
              <a:stCxn id="50" idx="0"/>
              <a:endCxn id="47" idx="2"/>
            </p:cNvCxnSpPr>
            <p:nvPr/>
          </p:nvCxnSpPr>
          <p:spPr bwMode="auto">
            <a:xfrm rot="5400000" flipH="1">
              <a:off x="1380" y="1762"/>
              <a:ext cx="128" cy="574"/>
            </a:xfrm>
            <a:prstGeom prst="bentConnector3">
              <a:avLst>
                <a:gd name="adj1" fmla="val 50495"/>
              </a:avLst>
            </a:prstGeom>
            <a:noFill/>
            <a:ln w="38100">
              <a:solidFill>
                <a:srgbClr val="0065AE"/>
              </a:solidFill>
              <a:miter lim="800000"/>
              <a:headEnd/>
              <a:tailEnd/>
            </a:ln>
          </p:spPr>
        </p:cxnSp>
        <p:cxnSp>
          <p:nvCxnSpPr>
            <p:cNvPr id="45" name="_s1035"/>
            <p:cNvCxnSpPr>
              <a:cxnSpLocks noChangeShapeType="1"/>
              <a:stCxn id="49" idx="0"/>
              <a:endCxn id="47" idx="2"/>
            </p:cNvCxnSpPr>
            <p:nvPr/>
          </p:nvCxnSpPr>
          <p:spPr bwMode="auto">
            <a:xfrm rot="-5400000">
              <a:off x="1094" y="2048"/>
              <a:ext cx="128" cy="1"/>
            </a:xfrm>
            <a:prstGeom prst="straightConnector1">
              <a:avLst/>
            </a:prstGeom>
            <a:noFill/>
            <a:ln w="38100">
              <a:solidFill>
                <a:srgbClr val="0065AE"/>
              </a:solidFill>
              <a:round/>
              <a:headEnd/>
              <a:tailEnd/>
            </a:ln>
          </p:spPr>
        </p:cxnSp>
        <p:cxnSp>
          <p:nvCxnSpPr>
            <p:cNvPr id="46" name="_s1036"/>
            <p:cNvCxnSpPr>
              <a:cxnSpLocks noChangeShapeType="1"/>
              <a:stCxn id="48" idx="0"/>
              <a:endCxn id="47" idx="2"/>
            </p:cNvCxnSpPr>
            <p:nvPr/>
          </p:nvCxnSpPr>
          <p:spPr bwMode="auto">
            <a:xfrm rot="-5400000">
              <a:off x="806" y="1762"/>
              <a:ext cx="128" cy="574"/>
            </a:xfrm>
            <a:prstGeom prst="bentConnector3">
              <a:avLst>
                <a:gd name="adj1" fmla="val 50495"/>
              </a:avLst>
            </a:prstGeom>
            <a:noFill/>
            <a:ln w="38100">
              <a:solidFill>
                <a:srgbClr val="0065AE"/>
              </a:solidFill>
              <a:miter lim="800000"/>
              <a:headEnd/>
              <a:tailEnd/>
            </a:ln>
          </p:spPr>
        </p:cxnSp>
        <p:sp>
          <p:nvSpPr>
            <p:cNvPr id="47" name="_s1037"/>
            <p:cNvSpPr>
              <a:spLocks noChangeArrowheads="1"/>
            </p:cNvSpPr>
            <p:nvPr/>
          </p:nvSpPr>
          <p:spPr bwMode="auto">
            <a:xfrm>
              <a:off x="1034" y="1729"/>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48" name="_s1038"/>
            <p:cNvSpPr>
              <a:spLocks noChangeArrowheads="1"/>
            </p:cNvSpPr>
            <p:nvPr/>
          </p:nvSpPr>
          <p:spPr bwMode="auto">
            <a:xfrm>
              <a:off x="460"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49" name="_s1039"/>
            <p:cNvSpPr>
              <a:spLocks noChangeArrowheads="1"/>
            </p:cNvSpPr>
            <p:nvPr/>
          </p:nvSpPr>
          <p:spPr bwMode="auto">
            <a:xfrm>
              <a:off x="1034"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0" name="_s1040"/>
            <p:cNvSpPr>
              <a:spLocks noChangeArrowheads="1"/>
            </p:cNvSpPr>
            <p:nvPr/>
          </p:nvSpPr>
          <p:spPr bwMode="auto">
            <a:xfrm>
              <a:off x="1608"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1" name="_s1041"/>
            <p:cNvSpPr>
              <a:spLocks noChangeArrowheads="1"/>
            </p:cNvSpPr>
            <p:nvPr/>
          </p:nvSpPr>
          <p:spPr bwMode="auto">
            <a:xfrm>
              <a:off x="1465"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2" name="_s1042"/>
            <p:cNvSpPr>
              <a:spLocks noChangeArrowheads="1"/>
            </p:cNvSpPr>
            <p:nvPr/>
          </p:nvSpPr>
          <p:spPr bwMode="auto">
            <a:xfrm>
              <a:off x="1753"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3" name="_s1043"/>
            <p:cNvSpPr>
              <a:spLocks noChangeArrowheads="1"/>
            </p:cNvSpPr>
            <p:nvPr/>
          </p:nvSpPr>
          <p:spPr bwMode="auto">
            <a:xfrm>
              <a:off x="891"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4" name="_s1044"/>
            <p:cNvSpPr>
              <a:spLocks noChangeArrowheads="1"/>
            </p:cNvSpPr>
            <p:nvPr/>
          </p:nvSpPr>
          <p:spPr bwMode="auto">
            <a:xfrm>
              <a:off x="1179"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5" name="_s1045"/>
            <p:cNvSpPr>
              <a:spLocks noChangeArrowheads="1"/>
            </p:cNvSpPr>
            <p:nvPr/>
          </p:nvSpPr>
          <p:spPr bwMode="auto">
            <a:xfrm>
              <a:off x="317"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56" name="_s1046"/>
            <p:cNvSpPr>
              <a:spLocks noChangeArrowheads="1"/>
            </p:cNvSpPr>
            <p:nvPr/>
          </p:nvSpPr>
          <p:spPr bwMode="auto">
            <a:xfrm>
              <a:off x="605" y="2496"/>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grpSp>
      <p:grpSp>
        <p:nvGrpSpPr>
          <p:cNvPr id="57" name="Group 378"/>
          <p:cNvGrpSpPr>
            <a:grpSpLocks/>
          </p:cNvGrpSpPr>
          <p:nvPr/>
        </p:nvGrpSpPr>
        <p:grpSpPr bwMode="auto">
          <a:xfrm>
            <a:off x="7123508" y="3169387"/>
            <a:ext cx="1196692" cy="371717"/>
            <a:chOff x="1433" y="1541"/>
            <a:chExt cx="1225" cy="282"/>
          </a:xfrm>
          <a:solidFill>
            <a:srgbClr val="EE5500"/>
          </a:solidFill>
          <a:effectLst/>
        </p:grpSpPr>
        <p:sp>
          <p:nvSpPr>
            <p:cNvPr id="58" name="角丸四角形 57"/>
            <p:cNvSpPr/>
            <p:nvPr/>
          </p:nvSpPr>
          <p:spPr>
            <a:xfrm>
              <a:off x="1433" y="1541"/>
              <a:ext cx="1225" cy="282"/>
            </a:xfrm>
            <a:prstGeom prst="roundRect">
              <a:avLst/>
            </a:prstGeom>
            <a:grpFill/>
            <a:ln>
              <a:noFill/>
            </a:ln>
            <a:effectLst>
              <a:outerShdw blurRad="40000" dist="23000" dir="5400000" rotWithShape="0">
                <a:srgbClr val="000000">
                  <a:alpha val="35000"/>
                </a:srgbClr>
              </a:outerShdw>
            </a:effectLst>
          </p:spPr>
          <p:txBody>
            <a:bodyPr anchor="ctr"/>
            <a:lstStyle/>
            <a:p>
              <a:pPr fontAlgn="auto">
                <a:spcBef>
                  <a:spcPts val="0"/>
                </a:spcBef>
                <a:spcAft>
                  <a:spcPts val="0"/>
                </a:spcAft>
                <a:defRPr/>
              </a:pPr>
              <a:endParaRPr kumimoji="0" lang="ja-JP" altLang="en-US" sz="1000" kern="0" dirty="0">
                <a:solidFill>
                  <a:srgbClr val="FFFFFF"/>
                </a:solidFill>
                <a:latin typeface="メイリオ" pitchFamily="50" charset="-128"/>
                <a:ea typeface="メイリオ" pitchFamily="50" charset="-128"/>
                <a:cs typeface="メイリオ" pitchFamily="50" charset="-128"/>
              </a:endParaRPr>
            </a:p>
          </p:txBody>
        </p:sp>
        <p:sp>
          <p:nvSpPr>
            <p:cNvPr id="59" name="Text Box 374"/>
            <p:cNvSpPr txBox="1">
              <a:spLocks noChangeArrowheads="1"/>
            </p:cNvSpPr>
            <p:nvPr/>
          </p:nvSpPr>
          <p:spPr bwMode="auto">
            <a:xfrm>
              <a:off x="1494" y="1553"/>
              <a:ext cx="1141" cy="258"/>
            </a:xfrm>
            <a:prstGeom prst="rect">
              <a:avLst/>
            </a:prstGeom>
            <a:grpFill/>
            <a:ln w="9525" algn="ctr">
              <a:noFill/>
              <a:miter lim="800000"/>
              <a:headEnd/>
              <a:tailEnd/>
            </a:ln>
            <a:effectLst/>
          </p:spPr>
          <p:txBody>
            <a:bodyPr lIns="90000" tIns="46800" rIns="90000" bIns="46800">
              <a:spAutoFit/>
            </a:bodyPr>
            <a:lstStyle/>
            <a:p>
              <a:pPr algn="dist" fontAlgn="auto">
                <a:spcBef>
                  <a:spcPct val="50000"/>
                </a:spcBef>
                <a:spcAft>
                  <a:spcPts val="0"/>
                </a:spcAft>
                <a:defRPr/>
              </a:pPr>
              <a:r>
                <a:rPr kumimoji="0" lang="ja-JP" altLang="en-US" kern="0" dirty="0">
                  <a:solidFill>
                    <a:srgbClr val="FFFFFF"/>
                  </a:solidFill>
                  <a:latin typeface="メイリオ" pitchFamily="50" charset="-128"/>
                  <a:ea typeface="メイリオ" pitchFamily="50" charset="-128"/>
                  <a:cs typeface="メイリオ" pitchFamily="50" charset="-128"/>
                </a:rPr>
                <a:t>原価組織</a:t>
              </a:r>
            </a:p>
          </p:txBody>
        </p:sp>
      </p:grpSp>
      <p:sp>
        <p:nvSpPr>
          <p:cNvPr id="60" name="角丸四角形 59"/>
          <p:cNvSpPr/>
          <p:nvPr/>
        </p:nvSpPr>
        <p:spPr>
          <a:xfrm>
            <a:off x="4692478" y="3949532"/>
            <a:ext cx="1932167" cy="1502796"/>
          </a:xfrm>
          <a:prstGeom prst="roundRect">
            <a:avLst/>
          </a:prstGeom>
          <a:solidFill>
            <a:schemeClr val="bg1"/>
          </a:solidFill>
          <a:ln w="25400">
            <a:solidFill>
              <a:schemeClr val="bg1">
                <a:lumMod val="85000"/>
              </a:schemeClr>
            </a:solidFill>
          </a:ln>
          <a:effectLst/>
        </p:spPr>
        <p:txBody>
          <a:bodyPr anchor="ctr"/>
          <a:lstStyle/>
          <a:p>
            <a:pPr algn="ctr" fontAlgn="auto">
              <a:spcBef>
                <a:spcPts val="0"/>
              </a:spcBef>
              <a:spcAft>
                <a:spcPts val="0"/>
              </a:spcAft>
              <a:defRPr/>
            </a:pPr>
            <a:endParaRPr lang="ja-JP" altLang="en-US" kern="0" dirty="0">
              <a:solidFill>
                <a:srgbClr val="FFFFFF"/>
              </a:solidFill>
              <a:latin typeface="メイリオ" pitchFamily="50" charset="-128"/>
              <a:ea typeface="メイリオ" pitchFamily="50" charset="-128"/>
              <a:cs typeface="メイリオ" pitchFamily="50" charset="-128"/>
            </a:endParaRPr>
          </a:p>
        </p:txBody>
      </p:sp>
      <p:grpSp>
        <p:nvGrpSpPr>
          <p:cNvPr id="61" name="Organization Chart 285"/>
          <p:cNvGrpSpPr>
            <a:grpSpLocks/>
          </p:cNvGrpSpPr>
          <p:nvPr/>
        </p:nvGrpSpPr>
        <p:grpSpPr bwMode="auto">
          <a:xfrm>
            <a:off x="4840379" y="4132603"/>
            <a:ext cx="1641475" cy="1206500"/>
            <a:chOff x="317" y="1729"/>
            <a:chExt cx="1681" cy="1022"/>
          </a:xfrm>
        </p:grpSpPr>
        <p:cxnSp>
          <p:nvCxnSpPr>
            <p:cNvPr id="62" name="_s1028"/>
            <p:cNvCxnSpPr>
              <a:cxnSpLocks noChangeShapeType="1"/>
              <a:stCxn id="80" idx="0"/>
              <a:endCxn id="72" idx="2"/>
            </p:cNvCxnSpPr>
            <p:nvPr/>
          </p:nvCxnSpPr>
          <p:spPr bwMode="auto">
            <a:xfrm rot="5400000" flipH="1">
              <a:off x="591" y="2360"/>
              <a:ext cx="128" cy="144"/>
            </a:xfrm>
            <a:prstGeom prst="bentConnector3">
              <a:avLst>
                <a:gd name="adj1" fmla="val 50000"/>
              </a:avLst>
            </a:prstGeom>
            <a:noFill/>
            <a:ln w="38100">
              <a:solidFill>
                <a:srgbClr val="99C2DF"/>
              </a:solidFill>
              <a:miter lim="800000"/>
              <a:headEnd/>
              <a:tailEnd/>
            </a:ln>
          </p:spPr>
        </p:cxnSp>
        <p:cxnSp>
          <p:nvCxnSpPr>
            <p:cNvPr id="63" name="_s1029"/>
            <p:cNvCxnSpPr>
              <a:cxnSpLocks noChangeShapeType="1"/>
              <a:stCxn id="79" idx="0"/>
              <a:endCxn id="72" idx="2"/>
            </p:cNvCxnSpPr>
            <p:nvPr/>
          </p:nvCxnSpPr>
          <p:spPr bwMode="auto">
            <a:xfrm rot="-5400000">
              <a:off x="448" y="2360"/>
              <a:ext cx="128" cy="143"/>
            </a:xfrm>
            <a:prstGeom prst="bentConnector3">
              <a:avLst>
                <a:gd name="adj1" fmla="val 50000"/>
              </a:avLst>
            </a:prstGeom>
            <a:noFill/>
            <a:ln w="38100">
              <a:solidFill>
                <a:srgbClr val="99C2DF"/>
              </a:solidFill>
              <a:miter lim="800000"/>
              <a:headEnd/>
              <a:tailEnd/>
            </a:ln>
          </p:spPr>
        </p:cxnSp>
        <p:cxnSp>
          <p:nvCxnSpPr>
            <p:cNvPr id="64" name="_s1030"/>
            <p:cNvCxnSpPr>
              <a:cxnSpLocks noChangeShapeType="1"/>
              <a:stCxn id="78" idx="0"/>
              <a:endCxn id="73" idx="2"/>
            </p:cNvCxnSpPr>
            <p:nvPr/>
          </p:nvCxnSpPr>
          <p:spPr bwMode="auto">
            <a:xfrm rot="5400000" flipH="1">
              <a:off x="1165" y="2360"/>
              <a:ext cx="128" cy="144"/>
            </a:xfrm>
            <a:prstGeom prst="bentConnector3">
              <a:avLst>
                <a:gd name="adj1" fmla="val 50000"/>
              </a:avLst>
            </a:prstGeom>
            <a:noFill/>
            <a:ln w="38100">
              <a:solidFill>
                <a:srgbClr val="99C2DF"/>
              </a:solidFill>
              <a:miter lim="800000"/>
              <a:headEnd/>
              <a:tailEnd/>
            </a:ln>
          </p:spPr>
        </p:cxnSp>
        <p:cxnSp>
          <p:nvCxnSpPr>
            <p:cNvPr id="65" name="_s1031"/>
            <p:cNvCxnSpPr>
              <a:cxnSpLocks noChangeShapeType="1"/>
              <a:stCxn id="77" idx="0"/>
              <a:endCxn id="73" idx="2"/>
            </p:cNvCxnSpPr>
            <p:nvPr/>
          </p:nvCxnSpPr>
          <p:spPr bwMode="auto">
            <a:xfrm rot="-5400000">
              <a:off x="1022" y="2360"/>
              <a:ext cx="128" cy="143"/>
            </a:xfrm>
            <a:prstGeom prst="bentConnector3">
              <a:avLst>
                <a:gd name="adj1" fmla="val 50000"/>
              </a:avLst>
            </a:prstGeom>
            <a:noFill/>
            <a:ln w="38100">
              <a:solidFill>
                <a:srgbClr val="99C2DF"/>
              </a:solidFill>
              <a:miter lim="800000"/>
              <a:headEnd/>
              <a:tailEnd/>
            </a:ln>
          </p:spPr>
        </p:cxnSp>
        <p:cxnSp>
          <p:nvCxnSpPr>
            <p:cNvPr id="66" name="_s1032"/>
            <p:cNvCxnSpPr>
              <a:cxnSpLocks noChangeShapeType="1"/>
              <a:stCxn id="76" idx="0"/>
              <a:endCxn id="74" idx="2"/>
            </p:cNvCxnSpPr>
            <p:nvPr/>
          </p:nvCxnSpPr>
          <p:spPr bwMode="auto">
            <a:xfrm rot="5400000" flipH="1">
              <a:off x="1739" y="2360"/>
              <a:ext cx="128" cy="144"/>
            </a:xfrm>
            <a:prstGeom prst="bentConnector3">
              <a:avLst>
                <a:gd name="adj1" fmla="val 50000"/>
              </a:avLst>
            </a:prstGeom>
            <a:noFill/>
            <a:ln w="38100">
              <a:solidFill>
                <a:srgbClr val="99C2DF"/>
              </a:solidFill>
              <a:miter lim="800000"/>
              <a:headEnd/>
              <a:tailEnd/>
            </a:ln>
          </p:spPr>
        </p:cxnSp>
        <p:cxnSp>
          <p:nvCxnSpPr>
            <p:cNvPr id="67" name="_s1033"/>
            <p:cNvCxnSpPr>
              <a:cxnSpLocks noChangeShapeType="1"/>
              <a:stCxn id="75" idx="0"/>
              <a:endCxn id="74" idx="2"/>
            </p:cNvCxnSpPr>
            <p:nvPr/>
          </p:nvCxnSpPr>
          <p:spPr bwMode="auto">
            <a:xfrm rot="-5400000">
              <a:off x="1596" y="2360"/>
              <a:ext cx="128" cy="143"/>
            </a:xfrm>
            <a:prstGeom prst="bentConnector3">
              <a:avLst>
                <a:gd name="adj1" fmla="val 50000"/>
              </a:avLst>
            </a:prstGeom>
            <a:noFill/>
            <a:ln w="38100">
              <a:solidFill>
                <a:srgbClr val="99C2DF"/>
              </a:solidFill>
              <a:miter lim="800000"/>
              <a:headEnd/>
              <a:tailEnd/>
            </a:ln>
          </p:spPr>
        </p:cxnSp>
        <p:cxnSp>
          <p:nvCxnSpPr>
            <p:cNvPr id="68" name="_s1034"/>
            <p:cNvCxnSpPr>
              <a:cxnSpLocks noChangeShapeType="1"/>
              <a:stCxn id="74" idx="0"/>
              <a:endCxn id="71" idx="2"/>
            </p:cNvCxnSpPr>
            <p:nvPr/>
          </p:nvCxnSpPr>
          <p:spPr bwMode="auto">
            <a:xfrm rot="5400000" flipH="1">
              <a:off x="1380" y="1762"/>
              <a:ext cx="128" cy="574"/>
            </a:xfrm>
            <a:prstGeom prst="bentConnector3">
              <a:avLst>
                <a:gd name="adj1" fmla="val 50495"/>
              </a:avLst>
            </a:prstGeom>
            <a:noFill/>
            <a:ln w="38100">
              <a:solidFill>
                <a:srgbClr val="0065AE"/>
              </a:solidFill>
              <a:miter lim="800000"/>
              <a:headEnd/>
              <a:tailEnd/>
            </a:ln>
          </p:spPr>
        </p:cxnSp>
        <p:cxnSp>
          <p:nvCxnSpPr>
            <p:cNvPr id="69" name="_s1035"/>
            <p:cNvCxnSpPr>
              <a:cxnSpLocks noChangeShapeType="1"/>
              <a:stCxn id="73" idx="0"/>
              <a:endCxn id="71" idx="2"/>
            </p:cNvCxnSpPr>
            <p:nvPr/>
          </p:nvCxnSpPr>
          <p:spPr bwMode="auto">
            <a:xfrm rot="-5400000">
              <a:off x="1094" y="2048"/>
              <a:ext cx="128" cy="1"/>
            </a:xfrm>
            <a:prstGeom prst="straightConnector1">
              <a:avLst/>
            </a:prstGeom>
            <a:noFill/>
            <a:ln w="38100">
              <a:solidFill>
                <a:srgbClr val="0065AE"/>
              </a:solidFill>
              <a:round/>
              <a:headEnd/>
              <a:tailEnd/>
            </a:ln>
          </p:spPr>
        </p:cxnSp>
        <p:cxnSp>
          <p:nvCxnSpPr>
            <p:cNvPr id="70" name="_s1036"/>
            <p:cNvCxnSpPr>
              <a:cxnSpLocks noChangeShapeType="1"/>
              <a:stCxn id="72" idx="0"/>
              <a:endCxn id="71" idx="2"/>
            </p:cNvCxnSpPr>
            <p:nvPr/>
          </p:nvCxnSpPr>
          <p:spPr bwMode="auto">
            <a:xfrm rot="-5400000">
              <a:off x="806" y="1762"/>
              <a:ext cx="128" cy="574"/>
            </a:xfrm>
            <a:prstGeom prst="bentConnector3">
              <a:avLst>
                <a:gd name="adj1" fmla="val 50495"/>
              </a:avLst>
            </a:prstGeom>
            <a:noFill/>
            <a:ln w="38100">
              <a:solidFill>
                <a:srgbClr val="0065AE"/>
              </a:solidFill>
              <a:miter lim="800000"/>
              <a:headEnd/>
              <a:tailEnd/>
            </a:ln>
          </p:spPr>
        </p:cxnSp>
        <p:sp>
          <p:nvSpPr>
            <p:cNvPr id="71" name="_s1037"/>
            <p:cNvSpPr>
              <a:spLocks noChangeArrowheads="1"/>
            </p:cNvSpPr>
            <p:nvPr/>
          </p:nvSpPr>
          <p:spPr bwMode="auto">
            <a:xfrm>
              <a:off x="1034" y="1729"/>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2" name="_s1038"/>
            <p:cNvSpPr>
              <a:spLocks noChangeArrowheads="1"/>
            </p:cNvSpPr>
            <p:nvPr/>
          </p:nvSpPr>
          <p:spPr bwMode="auto">
            <a:xfrm>
              <a:off x="460"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3" name="_s1039"/>
            <p:cNvSpPr>
              <a:spLocks noChangeArrowheads="1"/>
            </p:cNvSpPr>
            <p:nvPr/>
          </p:nvSpPr>
          <p:spPr bwMode="auto">
            <a:xfrm>
              <a:off x="1034"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4" name="_s1040"/>
            <p:cNvSpPr>
              <a:spLocks noChangeArrowheads="1"/>
            </p:cNvSpPr>
            <p:nvPr/>
          </p:nvSpPr>
          <p:spPr bwMode="auto">
            <a:xfrm>
              <a:off x="1608"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5" name="_s1041"/>
            <p:cNvSpPr>
              <a:spLocks noChangeArrowheads="1"/>
            </p:cNvSpPr>
            <p:nvPr/>
          </p:nvSpPr>
          <p:spPr bwMode="auto">
            <a:xfrm>
              <a:off x="1465"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6" name="_s1042"/>
            <p:cNvSpPr>
              <a:spLocks noChangeArrowheads="1"/>
            </p:cNvSpPr>
            <p:nvPr/>
          </p:nvSpPr>
          <p:spPr bwMode="auto">
            <a:xfrm>
              <a:off x="1753"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7" name="_s1043"/>
            <p:cNvSpPr>
              <a:spLocks noChangeArrowheads="1"/>
            </p:cNvSpPr>
            <p:nvPr/>
          </p:nvSpPr>
          <p:spPr bwMode="auto">
            <a:xfrm>
              <a:off x="891"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8" name="_s1044"/>
            <p:cNvSpPr>
              <a:spLocks noChangeArrowheads="1"/>
            </p:cNvSpPr>
            <p:nvPr/>
          </p:nvSpPr>
          <p:spPr bwMode="auto">
            <a:xfrm>
              <a:off x="1179"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79" name="_s1045"/>
            <p:cNvSpPr>
              <a:spLocks noChangeArrowheads="1"/>
            </p:cNvSpPr>
            <p:nvPr/>
          </p:nvSpPr>
          <p:spPr bwMode="auto">
            <a:xfrm>
              <a:off x="317"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80" name="_s1046"/>
            <p:cNvSpPr>
              <a:spLocks noChangeArrowheads="1"/>
            </p:cNvSpPr>
            <p:nvPr/>
          </p:nvSpPr>
          <p:spPr bwMode="auto">
            <a:xfrm>
              <a:off x="605"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grpSp>
      <p:grpSp>
        <p:nvGrpSpPr>
          <p:cNvPr id="81" name="Group 378"/>
          <p:cNvGrpSpPr>
            <a:grpSpLocks/>
          </p:cNvGrpSpPr>
          <p:nvPr/>
        </p:nvGrpSpPr>
        <p:grpSpPr bwMode="auto">
          <a:xfrm>
            <a:off x="5032315" y="4735251"/>
            <a:ext cx="1196692" cy="371717"/>
            <a:chOff x="1433" y="1541"/>
            <a:chExt cx="1225" cy="282"/>
          </a:xfrm>
          <a:solidFill>
            <a:srgbClr val="EE5500"/>
          </a:solidFill>
          <a:effectLst/>
        </p:grpSpPr>
        <p:sp>
          <p:nvSpPr>
            <p:cNvPr id="82" name="角丸四角形 81"/>
            <p:cNvSpPr/>
            <p:nvPr/>
          </p:nvSpPr>
          <p:spPr>
            <a:xfrm>
              <a:off x="1433" y="1541"/>
              <a:ext cx="1225" cy="282"/>
            </a:xfrm>
            <a:prstGeom prst="roundRect">
              <a:avLst/>
            </a:prstGeom>
            <a:grpFill/>
            <a:ln>
              <a:noFill/>
            </a:ln>
            <a:effectLst>
              <a:outerShdw blurRad="40000" dist="23000" dir="5400000" rotWithShape="0">
                <a:srgbClr val="000000">
                  <a:alpha val="35000"/>
                </a:srgbClr>
              </a:outerShdw>
            </a:effectLst>
          </p:spPr>
          <p:txBody>
            <a:bodyPr anchor="ctr"/>
            <a:lstStyle/>
            <a:p>
              <a:pPr fontAlgn="auto">
                <a:spcBef>
                  <a:spcPts val="0"/>
                </a:spcBef>
                <a:spcAft>
                  <a:spcPts val="0"/>
                </a:spcAft>
                <a:defRPr/>
              </a:pPr>
              <a:endParaRPr kumimoji="0" lang="ja-JP" altLang="en-US" sz="1000" kern="0" dirty="0">
                <a:solidFill>
                  <a:srgbClr val="FFFFFF"/>
                </a:solidFill>
                <a:latin typeface="メイリオ" pitchFamily="50" charset="-128"/>
                <a:ea typeface="メイリオ" pitchFamily="50" charset="-128"/>
                <a:cs typeface="メイリオ" pitchFamily="50" charset="-128"/>
              </a:endParaRPr>
            </a:p>
          </p:txBody>
        </p:sp>
        <p:sp>
          <p:nvSpPr>
            <p:cNvPr id="83" name="Text Box 374"/>
            <p:cNvSpPr txBox="1">
              <a:spLocks noChangeArrowheads="1"/>
            </p:cNvSpPr>
            <p:nvPr/>
          </p:nvSpPr>
          <p:spPr bwMode="auto">
            <a:xfrm>
              <a:off x="1494" y="1553"/>
              <a:ext cx="1141" cy="258"/>
            </a:xfrm>
            <a:prstGeom prst="rect">
              <a:avLst/>
            </a:prstGeom>
            <a:grpFill/>
            <a:ln w="9525" algn="ctr">
              <a:noFill/>
              <a:miter lim="800000"/>
              <a:headEnd/>
              <a:tailEnd/>
            </a:ln>
            <a:effectLst/>
          </p:spPr>
          <p:txBody>
            <a:bodyPr lIns="90000" tIns="46800" rIns="90000" bIns="46800">
              <a:spAutoFit/>
            </a:bodyPr>
            <a:lstStyle/>
            <a:p>
              <a:pPr algn="dist" fontAlgn="auto">
                <a:spcBef>
                  <a:spcPct val="50000"/>
                </a:spcBef>
                <a:spcAft>
                  <a:spcPts val="0"/>
                </a:spcAft>
                <a:defRPr/>
              </a:pPr>
              <a:r>
                <a:rPr kumimoji="0" lang="ja-JP" altLang="en-US" kern="0" dirty="0">
                  <a:solidFill>
                    <a:srgbClr val="FFFFFF"/>
                  </a:solidFill>
                  <a:latin typeface="メイリオ" pitchFamily="50" charset="-128"/>
                  <a:ea typeface="メイリオ" pitchFamily="50" charset="-128"/>
                  <a:cs typeface="メイリオ" pitchFamily="50" charset="-128"/>
                </a:rPr>
                <a:t>作業部門</a:t>
              </a:r>
            </a:p>
          </p:txBody>
        </p:sp>
      </p:grpSp>
      <p:sp>
        <p:nvSpPr>
          <p:cNvPr id="84" name="角丸四角形 83"/>
          <p:cNvSpPr/>
          <p:nvPr/>
        </p:nvSpPr>
        <p:spPr>
          <a:xfrm>
            <a:off x="6791623" y="3941579"/>
            <a:ext cx="1932167" cy="1502796"/>
          </a:xfrm>
          <a:prstGeom prst="roundRect">
            <a:avLst/>
          </a:prstGeom>
          <a:solidFill>
            <a:schemeClr val="bg1"/>
          </a:solidFill>
          <a:ln w="25400">
            <a:solidFill>
              <a:schemeClr val="bg1">
                <a:lumMod val="85000"/>
              </a:schemeClr>
            </a:solidFill>
          </a:ln>
          <a:effectLst/>
        </p:spPr>
        <p:txBody>
          <a:bodyPr anchor="ctr"/>
          <a:lstStyle/>
          <a:p>
            <a:pPr algn="ctr" fontAlgn="auto">
              <a:spcBef>
                <a:spcPts val="0"/>
              </a:spcBef>
              <a:spcAft>
                <a:spcPts val="0"/>
              </a:spcAft>
              <a:defRPr/>
            </a:pPr>
            <a:endParaRPr lang="ja-JP" altLang="en-US" kern="0" dirty="0">
              <a:solidFill>
                <a:srgbClr val="FFFFFF"/>
              </a:solidFill>
              <a:latin typeface="メイリオ" pitchFamily="50" charset="-128"/>
              <a:ea typeface="メイリオ" pitchFamily="50" charset="-128"/>
              <a:cs typeface="メイリオ" pitchFamily="50" charset="-128"/>
            </a:endParaRPr>
          </a:p>
        </p:txBody>
      </p:sp>
      <p:grpSp>
        <p:nvGrpSpPr>
          <p:cNvPr id="85" name="Organization Chart 285"/>
          <p:cNvGrpSpPr>
            <a:grpSpLocks/>
          </p:cNvGrpSpPr>
          <p:nvPr/>
        </p:nvGrpSpPr>
        <p:grpSpPr bwMode="auto">
          <a:xfrm>
            <a:off x="6939054" y="4124666"/>
            <a:ext cx="1643063" cy="1206500"/>
            <a:chOff x="317" y="1729"/>
            <a:chExt cx="1681" cy="1022"/>
          </a:xfrm>
        </p:grpSpPr>
        <p:cxnSp>
          <p:nvCxnSpPr>
            <p:cNvPr id="86" name="_s1028"/>
            <p:cNvCxnSpPr>
              <a:cxnSpLocks noChangeShapeType="1"/>
              <a:stCxn id="104" idx="0"/>
              <a:endCxn id="96" idx="2"/>
            </p:cNvCxnSpPr>
            <p:nvPr/>
          </p:nvCxnSpPr>
          <p:spPr bwMode="auto">
            <a:xfrm rot="5400000" flipH="1">
              <a:off x="591" y="2360"/>
              <a:ext cx="128" cy="144"/>
            </a:xfrm>
            <a:prstGeom prst="bentConnector3">
              <a:avLst>
                <a:gd name="adj1" fmla="val 50000"/>
              </a:avLst>
            </a:prstGeom>
            <a:noFill/>
            <a:ln w="38100">
              <a:solidFill>
                <a:srgbClr val="99C2DF"/>
              </a:solidFill>
              <a:miter lim="800000"/>
              <a:headEnd/>
              <a:tailEnd/>
            </a:ln>
          </p:spPr>
        </p:cxnSp>
        <p:cxnSp>
          <p:nvCxnSpPr>
            <p:cNvPr id="87" name="_s1029"/>
            <p:cNvCxnSpPr>
              <a:cxnSpLocks noChangeShapeType="1"/>
              <a:stCxn id="103" idx="0"/>
              <a:endCxn id="96" idx="2"/>
            </p:cNvCxnSpPr>
            <p:nvPr/>
          </p:nvCxnSpPr>
          <p:spPr bwMode="auto">
            <a:xfrm rot="-5400000">
              <a:off x="448" y="2360"/>
              <a:ext cx="128" cy="143"/>
            </a:xfrm>
            <a:prstGeom prst="bentConnector3">
              <a:avLst>
                <a:gd name="adj1" fmla="val 50000"/>
              </a:avLst>
            </a:prstGeom>
            <a:noFill/>
            <a:ln w="38100">
              <a:solidFill>
                <a:srgbClr val="99C2DF"/>
              </a:solidFill>
              <a:miter lim="800000"/>
              <a:headEnd/>
              <a:tailEnd/>
            </a:ln>
          </p:spPr>
        </p:cxnSp>
        <p:cxnSp>
          <p:nvCxnSpPr>
            <p:cNvPr id="88" name="_s1030"/>
            <p:cNvCxnSpPr>
              <a:cxnSpLocks noChangeShapeType="1"/>
              <a:stCxn id="102" idx="0"/>
              <a:endCxn id="97" idx="2"/>
            </p:cNvCxnSpPr>
            <p:nvPr/>
          </p:nvCxnSpPr>
          <p:spPr bwMode="auto">
            <a:xfrm rot="5400000" flipH="1">
              <a:off x="1165" y="2360"/>
              <a:ext cx="128" cy="144"/>
            </a:xfrm>
            <a:prstGeom prst="bentConnector3">
              <a:avLst>
                <a:gd name="adj1" fmla="val 50000"/>
              </a:avLst>
            </a:prstGeom>
            <a:noFill/>
            <a:ln w="38100">
              <a:solidFill>
                <a:srgbClr val="99C2DF"/>
              </a:solidFill>
              <a:miter lim="800000"/>
              <a:headEnd/>
              <a:tailEnd/>
            </a:ln>
          </p:spPr>
        </p:cxnSp>
        <p:cxnSp>
          <p:nvCxnSpPr>
            <p:cNvPr id="89" name="_s1031"/>
            <p:cNvCxnSpPr>
              <a:cxnSpLocks noChangeShapeType="1"/>
              <a:stCxn id="101" idx="0"/>
              <a:endCxn id="97" idx="2"/>
            </p:cNvCxnSpPr>
            <p:nvPr/>
          </p:nvCxnSpPr>
          <p:spPr bwMode="auto">
            <a:xfrm rot="-5400000">
              <a:off x="1022" y="2360"/>
              <a:ext cx="128" cy="143"/>
            </a:xfrm>
            <a:prstGeom prst="bentConnector3">
              <a:avLst>
                <a:gd name="adj1" fmla="val 50000"/>
              </a:avLst>
            </a:prstGeom>
            <a:noFill/>
            <a:ln w="38100">
              <a:solidFill>
                <a:srgbClr val="99C2DF"/>
              </a:solidFill>
              <a:miter lim="800000"/>
              <a:headEnd/>
              <a:tailEnd/>
            </a:ln>
          </p:spPr>
        </p:cxnSp>
        <p:cxnSp>
          <p:nvCxnSpPr>
            <p:cNvPr id="90" name="_s1032"/>
            <p:cNvCxnSpPr>
              <a:cxnSpLocks noChangeShapeType="1"/>
              <a:stCxn id="100" idx="0"/>
              <a:endCxn id="98" idx="2"/>
            </p:cNvCxnSpPr>
            <p:nvPr/>
          </p:nvCxnSpPr>
          <p:spPr bwMode="auto">
            <a:xfrm rot="5400000" flipH="1">
              <a:off x="1739" y="2360"/>
              <a:ext cx="128" cy="144"/>
            </a:xfrm>
            <a:prstGeom prst="bentConnector3">
              <a:avLst>
                <a:gd name="adj1" fmla="val 50000"/>
              </a:avLst>
            </a:prstGeom>
            <a:noFill/>
            <a:ln w="38100">
              <a:solidFill>
                <a:srgbClr val="99C2DF"/>
              </a:solidFill>
              <a:miter lim="800000"/>
              <a:headEnd/>
              <a:tailEnd/>
            </a:ln>
          </p:spPr>
        </p:cxnSp>
        <p:cxnSp>
          <p:nvCxnSpPr>
            <p:cNvPr id="91" name="_s1033"/>
            <p:cNvCxnSpPr>
              <a:cxnSpLocks noChangeShapeType="1"/>
              <a:stCxn id="99" idx="0"/>
              <a:endCxn id="98" idx="2"/>
            </p:cNvCxnSpPr>
            <p:nvPr/>
          </p:nvCxnSpPr>
          <p:spPr bwMode="auto">
            <a:xfrm rot="-5400000">
              <a:off x="1596" y="2360"/>
              <a:ext cx="128" cy="143"/>
            </a:xfrm>
            <a:prstGeom prst="bentConnector3">
              <a:avLst>
                <a:gd name="adj1" fmla="val 50000"/>
              </a:avLst>
            </a:prstGeom>
            <a:noFill/>
            <a:ln w="38100">
              <a:solidFill>
                <a:srgbClr val="99C2DF"/>
              </a:solidFill>
              <a:miter lim="800000"/>
              <a:headEnd/>
              <a:tailEnd/>
            </a:ln>
          </p:spPr>
        </p:cxnSp>
        <p:cxnSp>
          <p:nvCxnSpPr>
            <p:cNvPr id="92" name="_s1034"/>
            <p:cNvCxnSpPr>
              <a:cxnSpLocks noChangeShapeType="1"/>
              <a:stCxn id="98" idx="0"/>
              <a:endCxn id="95" idx="2"/>
            </p:cNvCxnSpPr>
            <p:nvPr/>
          </p:nvCxnSpPr>
          <p:spPr bwMode="auto">
            <a:xfrm rot="5400000" flipH="1">
              <a:off x="1380" y="1762"/>
              <a:ext cx="128" cy="574"/>
            </a:xfrm>
            <a:prstGeom prst="bentConnector3">
              <a:avLst>
                <a:gd name="adj1" fmla="val 50495"/>
              </a:avLst>
            </a:prstGeom>
            <a:noFill/>
            <a:ln w="38100">
              <a:solidFill>
                <a:srgbClr val="0065AE"/>
              </a:solidFill>
              <a:miter lim="800000"/>
              <a:headEnd/>
              <a:tailEnd/>
            </a:ln>
          </p:spPr>
        </p:cxnSp>
        <p:cxnSp>
          <p:nvCxnSpPr>
            <p:cNvPr id="93" name="_s1035"/>
            <p:cNvCxnSpPr>
              <a:cxnSpLocks noChangeShapeType="1"/>
              <a:stCxn id="97" idx="0"/>
              <a:endCxn id="95" idx="2"/>
            </p:cNvCxnSpPr>
            <p:nvPr/>
          </p:nvCxnSpPr>
          <p:spPr bwMode="auto">
            <a:xfrm rot="-5400000">
              <a:off x="1094" y="2048"/>
              <a:ext cx="128" cy="1"/>
            </a:xfrm>
            <a:prstGeom prst="straightConnector1">
              <a:avLst/>
            </a:prstGeom>
            <a:noFill/>
            <a:ln w="38100">
              <a:solidFill>
                <a:srgbClr val="0065AE"/>
              </a:solidFill>
              <a:round/>
              <a:headEnd/>
              <a:tailEnd/>
            </a:ln>
          </p:spPr>
        </p:cxnSp>
        <p:cxnSp>
          <p:nvCxnSpPr>
            <p:cNvPr id="94" name="_s1036"/>
            <p:cNvCxnSpPr>
              <a:cxnSpLocks noChangeShapeType="1"/>
              <a:stCxn id="96" idx="0"/>
              <a:endCxn id="95" idx="2"/>
            </p:cNvCxnSpPr>
            <p:nvPr/>
          </p:nvCxnSpPr>
          <p:spPr bwMode="auto">
            <a:xfrm rot="-5400000">
              <a:off x="806" y="1762"/>
              <a:ext cx="128" cy="574"/>
            </a:xfrm>
            <a:prstGeom prst="bentConnector3">
              <a:avLst>
                <a:gd name="adj1" fmla="val 50495"/>
              </a:avLst>
            </a:prstGeom>
            <a:noFill/>
            <a:ln w="38100">
              <a:solidFill>
                <a:srgbClr val="0065AE"/>
              </a:solidFill>
              <a:miter lim="800000"/>
              <a:headEnd/>
              <a:tailEnd/>
            </a:ln>
          </p:spPr>
        </p:cxnSp>
        <p:sp>
          <p:nvSpPr>
            <p:cNvPr id="95" name="_s1037"/>
            <p:cNvSpPr>
              <a:spLocks noChangeArrowheads="1"/>
            </p:cNvSpPr>
            <p:nvPr/>
          </p:nvSpPr>
          <p:spPr bwMode="auto">
            <a:xfrm>
              <a:off x="1033" y="1729"/>
              <a:ext cx="247"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96" name="_s1038"/>
            <p:cNvSpPr>
              <a:spLocks noChangeArrowheads="1"/>
            </p:cNvSpPr>
            <p:nvPr/>
          </p:nvSpPr>
          <p:spPr bwMode="auto">
            <a:xfrm>
              <a:off x="460" y="2114"/>
              <a:ext cx="247"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97" name="_s1039"/>
            <p:cNvSpPr>
              <a:spLocks noChangeArrowheads="1"/>
            </p:cNvSpPr>
            <p:nvPr/>
          </p:nvSpPr>
          <p:spPr bwMode="auto">
            <a:xfrm>
              <a:off x="1033" y="2114"/>
              <a:ext cx="247"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98" name="_s1040"/>
            <p:cNvSpPr>
              <a:spLocks noChangeArrowheads="1"/>
            </p:cNvSpPr>
            <p:nvPr/>
          </p:nvSpPr>
          <p:spPr bwMode="auto">
            <a:xfrm>
              <a:off x="1608" y="2114"/>
              <a:ext cx="245" cy="254"/>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99" name="_s1041"/>
            <p:cNvSpPr>
              <a:spLocks noChangeArrowheads="1"/>
            </p:cNvSpPr>
            <p:nvPr/>
          </p:nvSpPr>
          <p:spPr bwMode="auto">
            <a:xfrm>
              <a:off x="1465"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100" name="_s1042"/>
            <p:cNvSpPr>
              <a:spLocks noChangeArrowheads="1"/>
            </p:cNvSpPr>
            <p:nvPr/>
          </p:nvSpPr>
          <p:spPr bwMode="auto">
            <a:xfrm>
              <a:off x="1753"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101" name="_s1043"/>
            <p:cNvSpPr>
              <a:spLocks noChangeArrowheads="1"/>
            </p:cNvSpPr>
            <p:nvPr/>
          </p:nvSpPr>
          <p:spPr bwMode="auto">
            <a:xfrm>
              <a:off x="890" y="2496"/>
              <a:ext cx="247"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102" name="_s1044"/>
            <p:cNvSpPr>
              <a:spLocks noChangeArrowheads="1"/>
            </p:cNvSpPr>
            <p:nvPr/>
          </p:nvSpPr>
          <p:spPr bwMode="auto">
            <a:xfrm>
              <a:off x="1178" y="2496"/>
              <a:ext cx="247"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103" name="_s1045"/>
            <p:cNvSpPr>
              <a:spLocks noChangeArrowheads="1"/>
            </p:cNvSpPr>
            <p:nvPr/>
          </p:nvSpPr>
          <p:spPr bwMode="auto">
            <a:xfrm>
              <a:off x="317"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sp>
          <p:nvSpPr>
            <p:cNvPr id="104" name="_s1046"/>
            <p:cNvSpPr>
              <a:spLocks noChangeArrowheads="1"/>
            </p:cNvSpPr>
            <p:nvPr/>
          </p:nvSpPr>
          <p:spPr bwMode="auto">
            <a:xfrm>
              <a:off x="604" y="2496"/>
              <a:ext cx="245" cy="255"/>
            </a:xfrm>
            <a:prstGeom prst="roundRect">
              <a:avLst>
                <a:gd name="adj" fmla="val 16667"/>
              </a:avLst>
            </a:prstGeom>
            <a:solidFill>
              <a:srgbClr val="54C2F0"/>
            </a:solidFill>
            <a:ln>
              <a:solidFill>
                <a:schemeClr val="bg1">
                  <a:lumMod val="85000"/>
                </a:schemeClr>
              </a:solidFill>
            </a:ln>
          </p:spPr>
          <p:txBody>
            <a:bodyPr wrap="none" lIns="0" tIns="0" rIns="0" bIns="0" anchor="ctr"/>
            <a:lstStyle/>
            <a:p>
              <a:pPr fontAlgn="auto">
                <a:spcBef>
                  <a:spcPts val="0"/>
                </a:spcBef>
                <a:spcAft>
                  <a:spcPts val="0"/>
                </a:spcAft>
                <a:defRPr/>
              </a:pPr>
              <a:endParaRPr kumimoji="0" lang="ja-JP" altLang="en-US" kern="0" dirty="0">
                <a:solidFill>
                  <a:sysClr val="windowText" lastClr="000000"/>
                </a:solidFill>
                <a:latin typeface="メイリオ" pitchFamily="50" charset="-128"/>
                <a:ea typeface="メイリオ" pitchFamily="50" charset="-128"/>
                <a:cs typeface="メイリオ" pitchFamily="50" charset="-128"/>
              </a:endParaRPr>
            </a:p>
          </p:txBody>
        </p:sp>
      </p:grpSp>
      <p:grpSp>
        <p:nvGrpSpPr>
          <p:cNvPr id="105" name="Group 378"/>
          <p:cNvGrpSpPr>
            <a:grpSpLocks/>
          </p:cNvGrpSpPr>
          <p:nvPr/>
        </p:nvGrpSpPr>
        <p:grpSpPr bwMode="auto">
          <a:xfrm>
            <a:off x="7131460" y="4727298"/>
            <a:ext cx="1196692" cy="371717"/>
            <a:chOff x="1433" y="1541"/>
            <a:chExt cx="1225" cy="282"/>
          </a:xfrm>
          <a:solidFill>
            <a:srgbClr val="EE5500"/>
          </a:solidFill>
          <a:effectLst/>
        </p:grpSpPr>
        <p:sp>
          <p:nvSpPr>
            <p:cNvPr id="106" name="角丸四角形 105"/>
            <p:cNvSpPr/>
            <p:nvPr/>
          </p:nvSpPr>
          <p:spPr>
            <a:xfrm>
              <a:off x="1433" y="1541"/>
              <a:ext cx="1225" cy="282"/>
            </a:xfrm>
            <a:prstGeom prst="roundRect">
              <a:avLst/>
            </a:prstGeom>
            <a:grpFill/>
            <a:ln>
              <a:noFill/>
            </a:ln>
            <a:effectLst>
              <a:outerShdw blurRad="40000" dist="23000" dir="5400000" rotWithShape="0">
                <a:srgbClr val="000000">
                  <a:alpha val="35000"/>
                </a:srgbClr>
              </a:outerShdw>
            </a:effectLst>
          </p:spPr>
          <p:txBody>
            <a:bodyPr anchor="ctr"/>
            <a:lstStyle/>
            <a:p>
              <a:pPr fontAlgn="auto">
                <a:spcBef>
                  <a:spcPts val="0"/>
                </a:spcBef>
                <a:spcAft>
                  <a:spcPts val="0"/>
                </a:spcAft>
                <a:defRPr/>
              </a:pPr>
              <a:endParaRPr kumimoji="0" lang="ja-JP" altLang="en-US" sz="1000" kern="0" dirty="0">
                <a:solidFill>
                  <a:srgbClr val="FFFFFF"/>
                </a:solidFill>
                <a:latin typeface="メイリオ" pitchFamily="50" charset="-128"/>
                <a:ea typeface="メイリオ" pitchFamily="50" charset="-128"/>
                <a:cs typeface="メイリオ" pitchFamily="50" charset="-128"/>
              </a:endParaRPr>
            </a:p>
          </p:txBody>
        </p:sp>
        <p:sp>
          <p:nvSpPr>
            <p:cNvPr id="107" name="Text Box 374"/>
            <p:cNvSpPr txBox="1">
              <a:spLocks noChangeArrowheads="1"/>
            </p:cNvSpPr>
            <p:nvPr/>
          </p:nvSpPr>
          <p:spPr bwMode="auto">
            <a:xfrm>
              <a:off x="1494" y="1571"/>
              <a:ext cx="1141" cy="212"/>
            </a:xfrm>
            <a:prstGeom prst="rect">
              <a:avLst/>
            </a:prstGeom>
            <a:grpFill/>
            <a:ln w="9525" algn="ctr">
              <a:noFill/>
              <a:miter lim="800000"/>
              <a:headEnd/>
              <a:tailEnd/>
            </a:ln>
            <a:effectLst/>
          </p:spPr>
          <p:txBody>
            <a:bodyPr lIns="90000" tIns="46800" rIns="90000" bIns="46800">
              <a:spAutoFit/>
            </a:bodyPr>
            <a:lstStyle/>
            <a:p>
              <a:pPr algn="dist" fontAlgn="auto">
                <a:spcBef>
                  <a:spcPct val="50000"/>
                </a:spcBef>
                <a:spcAft>
                  <a:spcPts val="0"/>
                </a:spcAft>
                <a:defRPr/>
              </a:pPr>
              <a:r>
                <a:rPr kumimoji="0" lang="ja-JP" altLang="en-US" sz="1200" kern="0" dirty="0">
                  <a:solidFill>
                    <a:srgbClr val="FFFFFF"/>
                  </a:solidFill>
                  <a:latin typeface="メイリオ" pitchFamily="50" charset="-128"/>
                  <a:ea typeface="メイリオ" pitchFamily="50" charset="-128"/>
                  <a:cs typeface="メイリオ" pitchFamily="50" charset="-128"/>
                </a:rPr>
                <a:t>プロジェクト</a:t>
              </a:r>
            </a:p>
          </p:txBody>
        </p:sp>
      </p:grpSp>
      <p:pic>
        <p:nvPicPr>
          <p:cNvPr id="108" name="Picture 10" descr="logo_base_human_norm01"/>
          <p:cNvPicPr>
            <a:picLocks noChangeAspect="1" noChangeArrowheads="1"/>
          </p:cNvPicPr>
          <p:nvPr/>
        </p:nvPicPr>
        <p:blipFill>
          <a:blip r:embed="rId2" cstate="screen"/>
          <a:srcRect/>
          <a:stretch>
            <a:fillRect/>
          </a:stretch>
        </p:blipFill>
        <p:spPr bwMode="auto">
          <a:xfrm>
            <a:off x="488275" y="2779157"/>
            <a:ext cx="859710" cy="1484217"/>
          </a:xfrm>
          <a:prstGeom prst="rect">
            <a:avLst/>
          </a:prstGeom>
          <a:noFill/>
        </p:spPr>
      </p:pic>
      <p:pic>
        <p:nvPicPr>
          <p:cNvPr id="109" name="Picture 11" descr="logo_base_human_norm02"/>
          <p:cNvPicPr>
            <a:picLocks noChangeAspect="1" noChangeArrowheads="1"/>
          </p:cNvPicPr>
          <p:nvPr/>
        </p:nvPicPr>
        <p:blipFill>
          <a:blip r:embed="rId3" cstate="screen"/>
          <a:srcRect/>
          <a:stretch>
            <a:fillRect/>
          </a:stretch>
        </p:blipFill>
        <p:spPr bwMode="auto">
          <a:xfrm>
            <a:off x="404943" y="4894629"/>
            <a:ext cx="867821" cy="1500438"/>
          </a:xfrm>
          <a:prstGeom prst="rect">
            <a:avLst/>
          </a:prstGeom>
          <a:noFill/>
        </p:spPr>
      </p:pic>
    </p:spTree>
    <p:extLst>
      <p:ext uri="{BB962C8B-B14F-4D97-AF65-F5344CB8AC3E}">
        <p14:creationId xmlns:p14="http://schemas.microsoft.com/office/powerpoint/2010/main" val="2604378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6</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会社の制度に合わせたパラメータ設定</a:t>
            </a:r>
            <a:endParaRPr kumimoji="1" lang="ja-JP" altLang="en-US" dirty="0"/>
          </a:p>
        </p:txBody>
      </p:sp>
      <p:sp>
        <p:nvSpPr>
          <p:cNvPr id="5" name="テキスト プレースホルダー 4"/>
          <p:cNvSpPr>
            <a:spLocks noGrp="1"/>
          </p:cNvSpPr>
          <p:nvPr>
            <p:ph type="body" sz="quarter" idx="16"/>
          </p:nvPr>
        </p:nvSpPr>
        <p:spPr>
          <a:xfrm>
            <a:off x="143508" y="953450"/>
            <a:ext cx="7776864" cy="315310"/>
          </a:xfrm>
        </p:spPr>
        <p:txBody>
          <a:bodyPr/>
          <a:lstStyle/>
          <a:p>
            <a:r>
              <a:rPr lang="ja-JP" altLang="en-US" dirty="0"/>
              <a:t>各企業の一般的な給与体系の設定、企業独自の習慣に対応</a:t>
            </a:r>
          </a:p>
        </p:txBody>
      </p:sp>
      <p:sp>
        <p:nvSpPr>
          <p:cNvPr id="6" name="テキスト プレースホルダー 5"/>
          <p:cNvSpPr>
            <a:spLocks noGrp="1"/>
          </p:cNvSpPr>
          <p:nvPr>
            <p:ph type="body" sz="quarter" idx="17"/>
          </p:nvPr>
        </p:nvSpPr>
        <p:spPr/>
        <p:txBody>
          <a:bodyPr/>
          <a:lstStyle/>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・複数社会保険料率の対応　（政府管掌・組合と混在している場合）</a:t>
            </a:r>
          </a:p>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・労働保険料率の個人単位の設定　（雇用保険料率・労災保険料率）　</a:t>
            </a:r>
          </a:p>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・社員区分別の支給日／締日の設定　（社員とアルバイトで支給日・締日が違う場合）</a:t>
            </a:r>
          </a:p>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・元請銀行無制限対応</a:t>
            </a:r>
          </a:p>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・部門別の日割計算設定（月間標準労働時間など）</a:t>
            </a:r>
          </a:p>
          <a:p>
            <a:pPr lvl="0">
              <a:lnSpc>
                <a:spcPct val="120000"/>
              </a:lnSpc>
              <a:spcBef>
                <a:spcPts val="0"/>
              </a:spcBef>
              <a:defRPr/>
            </a:pPr>
            <a:r>
              <a:rPr kumimoji="0" lang="ja-JP" altLang="en-US" kern="0" dirty="0">
                <a:latin typeface="メイリオ" pitchFamily="50" charset="-128"/>
                <a:ea typeface="メイリオ" pitchFamily="50" charset="-128"/>
                <a:cs typeface="メイリオ" pitchFamily="50" charset="-128"/>
              </a:rPr>
              <a:t>・年末調整の還付金の設定　（</a:t>
            </a:r>
            <a:r>
              <a:rPr kumimoji="0" lang="en-US" altLang="ja-JP" kern="0" dirty="0">
                <a:latin typeface="メイリオ" pitchFamily="50" charset="-128"/>
                <a:ea typeface="メイリオ" pitchFamily="50" charset="-128"/>
                <a:cs typeface="メイリオ" pitchFamily="50" charset="-128"/>
              </a:rPr>
              <a:t>12</a:t>
            </a:r>
            <a:r>
              <a:rPr kumimoji="0" lang="ja-JP" altLang="en-US" kern="0" dirty="0">
                <a:latin typeface="メイリオ" pitchFamily="50" charset="-128"/>
                <a:ea typeface="メイリオ" pitchFamily="50" charset="-128"/>
                <a:cs typeface="メイリオ" pitchFamily="50" charset="-128"/>
              </a:rPr>
              <a:t>月給与</a:t>
            </a:r>
            <a:r>
              <a:rPr kumimoji="0" lang="en-US" altLang="ja-JP" kern="0" dirty="0">
                <a:latin typeface="メイリオ" pitchFamily="50" charset="-128"/>
                <a:ea typeface="メイリオ" pitchFamily="50" charset="-128"/>
                <a:cs typeface="メイリオ" pitchFamily="50" charset="-128"/>
              </a:rPr>
              <a:t>or1</a:t>
            </a:r>
            <a:r>
              <a:rPr kumimoji="0" lang="ja-JP" altLang="en-US" kern="0" dirty="0">
                <a:latin typeface="メイリオ" pitchFamily="50" charset="-128"/>
                <a:ea typeface="メイリオ" pitchFamily="50" charset="-128"/>
                <a:cs typeface="メイリオ" pitchFamily="50" charset="-128"/>
              </a:rPr>
              <a:t>月給与</a:t>
            </a:r>
            <a:r>
              <a:rPr kumimoji="0" lang="en-US" altLang="ja-JP" kern="0" dirty="0">
                <a:latin typeface="メイリオ" pitchFamily="50" charset="-128"/>
                <a:ea typeface="メイリオ" pitchFamily="50" charset="-128"/>
                <a:cs typeface="メイリオ" pitchFamily="50" charset="-128"/>
              </a:rPr>
              <a:t>or</a:t>
            </a:r>
            <a:r>
              <a:rPr kumimoji="0" lang="ja-JP" altLang="en-US" kern="0" dirty="0">
                <a:latin typeface="メイリオ" pitchFamily="50" charset="-128"/>
                <a:ea typeface="メイリオ" pitchFamily="50" charset="-128"/>
                <a:cs typeface="メイリオ" pitchFamily="50" charset="-128"/>
              </a:rPr>
              <a:t>賞与</a:t>
            </a:r>
            <a:r>
              <a:rPr kumimoji="0" lang="en-US" altLang="ja-JP" kern="0" dirty="0">
                <a:latin typeface="メイリオ" pitchFamily="50" charset="-128"/>
                <a:ea typeface="メイリオ" pitchFamily="50" charset="-128"/>
                <a:cs typeface="メイリオ" pitchFamily="50" charset="-128"/>
              </a:rPr>
              <a:t>or</a:t>
            </a:r>
            <a:r>
              <a:rPr kumimoji="0" lang="ja-JP" altLang="en-US" kern="0" dirty="0">
                <a:latin typeface="メイリオ" pitchFamily="50" charset="-128"/>
                <a:ea typeface="メイリオ" pitchFamily="50" charset="-128"/>
                <a:cs typeface="メイリオ" pitchFamily="50" charset="-128"/>
              </a:rPr>
              <a:t>単独振込）</a:t>
            </a:r>
          </a:p>
          <a:p>
            <a:pPr lvl="0" algn="r">
              <a:lnSpc>
                <a:spcPct val="120000"/>
              </a:lnSpc>
              <a:spcBef>
                <a:spcPts val="0"/>
              </a:spcBef>
              <a:defRPr/>
            </a:pPr>
            <a:r>
              <a:rPr kumimoji="0" lang="en-US" altLang="ja-JP" kern="0" dirty="0">
                <a:latin typeface="メイリオ" pitchFamily="50" charset="-128"/>
                <a:ea typeface="メイリオ" pitchFamily="50" charset="-128"/>
                <a:cs typeface="メイリオ" pitchFamily="50" charset="-128"/>
              </a:rPr>
              <a:t>etc.</a:t>
            </a:r>
          </a:p>
        </p:txBody>
      </p:sp>
      <p:pic>
        <p:nvPicPr>
          <p:cNvPr id="8" name="図 7"/>
          <p:cNvPicPr>
            <a:picLocks noChangeAspect="1"/>
          </p:cNvPicPr>
          <p:nvPr/>
        </p:nvPicPr>
        <p:blipFill>
          <a:blip r:embed="rId2"/>
          <a:stretch>
            <a:fillRect/>
          </a:stretch>
        </p:blipFill>
        <p:spPr>
          <a:xfrm>
            <a:off x="612028" y="3681028"/>
            <a:ext cx="3569122" cy="2520280"/>
          </a:xfrm>
          <a:prstGeom prst="rect">
            <a:avLst/>
          </a:prstGeom>
        </p:spPr>
      </p:pic>
      <p:pic>
        <p:nvPicPr>
          <p:cNvPr id="9" name="図 8"/>
          <p:cNvPicPr>
            <a:picLocks noChangeAspect="1"/>
          </p:cNvPicPr>
          <p:nvPr/>
        </p:nvPicPr>
        <p:blipFill>
          <a:blip r:embed="rId3"/>
          <a:stretch>
            <a:fillRect/>
          </a:stretch>
        </p:blipFill>
        <p:spPr>
          <a:xfrm>
            <a:off x="2916284" y="4617132"/>
            <a:ext cx="1656184" cy="1692188"/>
          </a:xfrm>
          <a:prstGeom prst="rect">
            <a:avLst/>
          </a:prstGeom>
        </p:spPr>
      </p:pic>
      <p:pic>
        <p:nvPicPr>
          <p:cNvPr id="10" name="図 9"/>
          <p:cNvPicPr>
            <a:picLocks noChangeAspect="1"/>
          </p:cNvPicPr>
          <p:nvPr/>
        </p:nvPicPr>
        <p:blipFill>
          <a:blip r:embed="rId4"/>
          <a:stretch>
            <a:fillRect/>
          </a:stretch>
        </p:blipFill>
        <p:spPr>
          <a:xfrm>
            <a:off x="4716016" y="3685695"/>
            <a:ext cx="3852428" cy="2407768"/>
          </a:xfrm>
          <a:prstGeom prst="rect">
            <a:avLst/>
          </a:prstGeom>
        </p:spPr>
      </p:pic>
    </p:spTree>
    <p:extLst>
      <p:ext uri="{BB962C8B-B14F-4D97-AF65-F5344CB8AC3E}">
        <p14:creationId xmlns:p14="http://schemas.microsoft.com/office/powerpoint/2010/main" val="650752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7</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複雑な雇用形態に応じた設定が可能</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複雑な雇用体系に柔軟に対応可能</a:t>
            </a:r>
          </a:p>
        </p:txBody>
      </p:sp>
      <p:sp>
        <p:nvSpPr>
          <p:cNvPr id="6" name="テキスト プレースホルダー 5"/>
          <p:cNvSpPr>
            <a:spLocks noGrp="1"/>
          </p:cNvSpPr>
          <p:nvPr>
            <p:ph type="body" sz="quarter" idx="17"/>
          </p:nvPr>
        </p:nvSpPr>
        <p:spPr/>
        <p:txBody>
          <a:bodyPr/>
          <a:lstStyle/>
          <a:p>
            <a:pPr>
              <a:spcBef>
                <a:spcPts val="0"/>
              </a:spcBef>
            </a:pPr>
            <a:r>
              <a:rPr lang="ja-JP" altLang="en-US" dirty="0">
                <a:latin typeface="メイリオ" pitchFamily="50" charset="-128"/>
                <a:ea typeface="メイリオ" pitchFamily="50" charset="-128"/>
                <a:cs typeface="メイリオ" pitchFamily="50" charset="-128"/>
              </a:rPr>
              <a:t>複雑に入り組んだ雇用形態をグループ化し給与支給・控除、勤怠項目に関連付けします</a:t>
            </a:r>
            <a:endParaRPr lang="en-US" altLang="ja-JP" dirty="0">
              <a:latin typeface="メイリオ" pitchFamily="50" charset="-128"/>
              <a:ea typeface="メイリオ" pitchFamily="50" charset="-128"/>
              <a:cs typeface="メイリオ" pitchFamily="50" charset="-128"/>
            </a:endParaRPr>
          </a:p>
          <a:p>
            <a:pPr>
              <a:spcBef>
                <a:spcPts val="0"/>
              </a:spcBef>
            </a:pPr>
            <a:r>
              <a:rPr lang="ja-JP" altLang="en-US" dirty="0">
                <a:latin typeface="メイリオ" pitchFamily="50" charset="-128"/>
                <a:ea typeface="メイリオ" pitchFamily="50" charset="-128"/>
                <a:cs typeface="メイリオ" pitchFamily="50" charset="-128"/>
              </a:rPr>
              <a:t>幅広い業種でご利用をいただいている実績があります</a:t>
            </a:r>
          </a:p>
        </p:txBody>
      </p:sp>
      <p:sp>
        <p:nvSpPr>
          <p:cNvPr id="7" name="Rectangle 2"/>
          <p:cNvSpPr>
            <a:spLocks noChangeArrowheads="1"/>
          </p:cNvSpPr>
          <p:nvPr/>
        </p:nvSpPr>
        <p:spPr bwMode="auto">
          <a:xfrm>
            <a:off x="2096003" y="2060848"/>
            <a:ext cx="1296000" cy="5334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役員</a:t>
            </a:r>
          </a:p>
        </p:txBody>
      </p:sp>
      <p:sp>
        <p:nvSpPr>
          <p:cNvPr id="8" name="Rectangle 15"/>
          <p:cNvSpPr>
            <a:spLocks noChangeArrowheads="1"/>
          </p:cNvSpPr>
          <p:nvPr/>
        </p:nvSpPr>
        <p:spPr bwMode="auto">
          <a:xfrm>
            <a:off x="3434959" y="2060848"/>
            <a:ext cx="1296000" cy="5334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正社員</a:t>
            </a:r>
          </a:p>
        </p:txBody>
      </p:sp>
      <p:sp>
        <p:nvSpPr>
          <p:cNvPr id="9" name="Rectangle 16"/>
          <p:cNvSpPr>
            <a:spLocks noChangeArrowheads="1"/>
          </p:cNvSpPr>
          <p:nvPr/>
        </p:nvSpPr>
        <p:spPr bwMode="auto">
          <a:xfrm>
            <a:off x="6116508" y="2060848"/>
            <a:ext cx="1296000" cy="5334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パート</a:t>
            </a:r>
          </a:p>
        </p:txBody>
      </p:sp>
      <p:sp>
        <p:nvSpPr>
          <p:cNvPr id="10" name="Rectangle 17"/>
          <p:cNvSpPr>
            <a:spLocks noChangeArrowheads="1"/>
          </p:cNvSpPr>
          <p:nvPr/>
        </p:nvSpPr>
        <p:spPr bwMode="auto">
          <a:xfrm>
            <a:off x="4774234" y="2060848"/>
            <a:ext cx="1296000" cy="5334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契約社員</a:t>
            </a:r>
          </a:p>
        </p:txBody>
      </p:sp>
      <p:sp>
        <p:nvSpPr>
          <p:cNvPr id="11" name="Rectangle 18"/>
          <p:cNvSpPr>
            <a:spLocks noChangeArrowheads="1"/>
          </p:cNvSpPr>
          <p:nvPr/>
        </p:nvSpPr>
        <p:spPr bwMode="auto">
          <a:xfrm>
            <a:off x="7447156" y="2060848"/>
            <a:ext cx="1296000" cy="5334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アルバイト</a:t>
            </a:r>
          </a:p>
        </p:txBody>
      </p:sp>
      <p:sp>
        <p:nvSpPr>
          <p:cNvPr id="12" name="Rectangle 2"/>
          <p:cNvSpPr>
            <a:spLocks noChangeArrowheads="1"/>
          </p:cNvSpPr>
          <p:nvPr/>
        </p:nvSpPr>
        <p:spPr bwMode="auto">
          <a:xfrm>
            <a:off x="2101311" y="2618259"/>
            <a:ext cx="1296000" cy="1008112"/>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出勤日数</a:t>
            </a:r>
          </a:p>
        </p:txBody>
      </p:sp>
      <p:sp>
        <p:nvSpPr>
          <p:cNvPr id="13" name="Rectangle 15"/>
          <p:cNvSpPr>
            <a:spLocks noChangeArrowheads="1"/>
          </p:cNvSpPr>
          <p:nvPr/>
        </p:nvSpPr>
        <p:spPr bwMode="auto">
          <a:xfrm>
            <a:off x="3440267" y="2618259"/>
            <a:ext cx="1296000" cy="1008112"/>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出勤日数</a:t>
            </a:r>
          </a:p>
        </p:txBody>
      </p:sp>
      <p:sp>
        <p:nvSpPr>
          <p:cNvPr id="14" name="Rectangle 16"/>
          <p:cNvSpPr>
            <a:spLocks noChangeArrowheads="1"/>
          </p:cNvSpPr>
          <p:nvPr/>
        </p:nvSpPr>
        <p:spPr bwMode="auto">
          <a:xfrm>
            <a:off x="6114196" y="2618259"/>
            <a:ext cx="1296000" cy="1008112"/>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労働日数</a:t>
            </a:r>
          </a:p>
        </p:txBody>
      </p:sp>
      <p:sp>
        <p:nvSpPr>
          <p:cNvPr id="15" name="Rectangle 17"/>
          <p:cNvSpPr>
            <a:spLocks noChangeArrowheads="1"/>
          </p:cNvSpPr>
          <p:nvPr/>
        </p:nvSpPr>
        <p:spPr bwMode="auto">
          <a:xfrm>
            <a:off x="4779542" y="2618259"/>
            <a:ext cx="1296000" cy="1008112"/>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600" kern="0" noProof="0" dirty="0">
                <a:latin typeface="メイリオ" pitchFamily="50" charset="-128"/>
                <a:ea typeface="メイリオ" pitchFamily="50" charset="-128"/>
                <a:cs typeface="メイリオ" pitchFamily="50" charset="-128"/>
              </a:rPr>
              <a:t>労働</a:t>
            </a:r>
            <a:r>
              <a:rPr kumimoji="0" lang="ja-JP" altLang="en-US" sz="16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日数</a:t>
            </a:r>
          </a:p>
        </p:txBody>
      </p:sp>
      <p:sp>
        <p:nvSpPr>
          <p:cNvPr id="16" name="Rectangle 18"/>
          <p:cNvSpPr>
            <a:spLocks noChangeArrowheads="1"/>
          </p:cNvSpPr>
          <p:nvPr/>
        </p:nvSpPr>
        <p:spPr bwMode="auto">
          <a:xfrm>
            <a:off x="7452464" y="2618259"/>
            <a:ext cx="1296000" cy="1008112"/>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effectLst/>
                <a:uLnTx/>
                <a:uFillTx/>
                <a:latin typeface="メイリオ" pitchFamily="50" charset="-128"/>
                <a:ea typeface="メイリオ" pitchFamily="50" charset="-128"/>
                <a:cs typeface="メイリオ" pitchFamily="50" charset="-128"/>
              </a:rPr>
              <a:t>労働時間</a:t>
            </a:r>
          </a:p>
        </p:txBody>
      </p:sp>
      <p:sp>
        <p:nvSpPr>
          <p:cNvPr id="17" name="Rectangle 2"/>
          <p:cNvSpPr>
            <a:spLocks noChangeArrowheads="1"/>
          </p:cNvSpPr>
          <p:nvPr/>
        </p:nvSpPr>
        <p:spPr bwMode="auto">
          <a:xfrm>
            <a:off x="2101311" y="3681127"/>
            <a:ext cx="1296000" cy="1195258"/>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役員報酬</a:t>
            </a:r>
          </a:p>
        </p:txBody>
      </p:sp>
      <p:sp>
        <p:nvSpPr>
          <p:cNvPr id="18" name="Rectangle 15"/>
          <p:cNvSpPr>
            <a:spLocks noChangeArrowheads="1"/>
          </p:cNvSpPr>
          <p:nvPr/>
        </p:nvSpPr>
        <p:spPr bwMode="auto">
          <a:xfrm>
            <a:off x="3437268" y="3681127"/>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職能給</a:t>
            </a:r>
          </a:p>
        </p:txBody>
      </p:sp>
      <p:sp>
        <p:nvSpPr>
          <p:cNvPr id="19" name="Rectangle 16"/>
          <p:cNvSpPr>
            <a:spLocks noChangeArrowheads="1"/>
          </p:cNvSpPr>
          <p:nvPr/>
        </p:nvSpPr>
        <p:spPr bwMode="auto">
          <a:xfrm>
            <a:off x="6114196" y="3681127"/>
            <a:ext cx="1296000" cy="1195258"/>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kern="0" dirty="0">
                <a:solidFill>
                  <a:srgbClr val="EE5500"/>
                </a:solidFill>
                <a:latin typeface="メイリオ" pitchFamily="50" charset="-128"/>
                <a:ea typeface="メイリオ" pitchFamily="50" charset="-128"/>
                <a:cs typeface="メイリオ" pitchFamily="50" charset="-128"/>
              </a:rPr>
              <a:t>労働</a:t>
            </a: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日数</a:t>
            </a:r>
            <a:endPar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日給</a:t>
            </a:r>
          </a:p>
        </p:txBody>
      </p:sp>
      <p:sp>
        <p:nvSpPr>
          <p:cNvPr id="20" name="Rectangle 17"/>
          <p:cNvSpPr>
            <a:spLocks noChangeArrowheads="1"/>
          </p:cNvSpPr>
          <p:nvPr/>
        </p:nvSpPr>
        <p:spPr bwMode="auto">
          <a:xfrm>
            <a:off x="4770772" y="4108423"/>
            <a:ext cx="1296000" cy="774000"/>
          </a:xfrm>
          <a:prstGeom prst="rect">
            <a:avLst/>
          </a:prstGeom>
          <a:solidFill>
            <a:schemeClr val="bg1"/>
          </a:solidFill>
          <a:ln w="25400">
            <a:solidFill>
              <a:schemeClr val="bg1">
                <a:lumMod val="85000"/>
              </a:schemeClr>
            </a:solidFill>
            <a:headEnd/>
            <a:tailEnd/>
          </a:ln>
          <a:effectLst/>
        </p:spPr>
        <p:txBody>
          <a:bodyPr lIns="92075" tIns="72000"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日給単価</a:t>
            </a:r>
            <a:endPar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労働日数</a:t>
            </a:r>
          </a:p>
        </p:txBody>
      </p:sp>
      <p:sp>
        <p:nvSpPr>
          <p:cNvPr id="21" name="Rectangle 18"/>
          <p:cNvSpPr>
            <a:spLocks noChangeArrowheads="1"/>
          </p:cNvSpPr>
          <p:nvPr/>
        </p:nvSpPr>
        <p:spPr bwMode="auto">
          <a:xfrm>
            <a:off x="7452464" y="3681127"/>
            <a:ext cx="1296000" cy="1195258"/>
          </a:xfrm>
          <a:prstGeom prst="rect">
            <a:avLst/>
          </a:prstGeom>
          <a:no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時給単価</a:t>
            </a:r>
            <a:endPar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総労働時間</a:t>
            </a:r>
          </a:p>
        </p:txBody>
      </p:sp>
      <p:sp>
        <p:nvSpPr>
          <p:cNvPr id="22" name="Rectangle 2"/>
          <p:cNvSpPr>
            <a:spLocks noChangeArrowheads="1"/>
          </p:cNvSpPr>
          <p:nvPr/>
        </p:nvSpPr>
        <p:spPr bwMode="auto">
          <a:xfrm>
            <a:off x="396686" y="2618259"/>
            <a:ext cx="1652400" cy="1008112"/>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勤怠項目</a:t>
            </a:r>
          </a:p>
        </p:txBody>
      </p:sp>
      <p:sp>
        <p:nvSpPr>
          <p:cNvPr id="23" name="Rectangle 2"/>
          <p:cNvSpPr>
            <a:spLocks noChangeArrowheads="1"/>
          </p:cNvSpPr>
          <p:nvPr/>
        </p:nvSpPr>
        <p:spPr bwMode="auto">
          <a:xfrm>
            <a:off x="395537" y="3684755"/>
            <a:ext cx="864095" cy="116938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支給</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項目</a:t>
            </a:r>
          </a:p>
        </p:txBody>
      </p:sp>
      <p:sp>
        <p:nvSpPr>
          <p:cNvPr id="24" name="Rectangle 2"/>
          <p:cNvSpPr>
            <a:spLocks noChangeArrowheads="1"/>
          </p:cNvSpPr>
          <p:nvPr/>
        </p:nvSpPr>
        <p:spPr bwMode="auto">
          <a:xfrm>
            <a:off x="395537" y="4922515"/>
            <a:ext cx="864095" cy="1224136"/>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控除</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項目</a:t>
            </a:r>
          </a:p>
        </p:txBody>
      </p:sp>
      <p:sp>
        <p:nvSpPr>
          <p:cNvPr id="25" name="Rectangle 2"/>
          <p:cNvSpPr>
            <a:spLocks noChangeArrowheads="1"/>
          </p:cNvSpPr>
          <p:nvPr/>
        </p:nvSpPr>
        <p:spPr bwMode="auto">
          <a:xfrm>
            <a:off x="1302763" y="3684755"/>
            <a:ext cx="748958" cy="576064"/>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固定</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6" name="Rectangle 2"/>
          <p:cNvSpPr>
            <a:spLocks noChangeArrowheads="1"/>
          </p:cNvSpPr>
          <p:nvPr/>
        </p:nvSpPr>
        <p:spPr bwMode="auto">
          <a:xfrm>
            <a:off x="1302762" y="4298572"/>
            <a:ext cx="748958" cy="576064"/>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変動</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7" name="Rectangle 2"/>
          <p:cNvSpPr>
            <a:spLocks noChangeArrowheads="1"/>
          </p:cNvSpPr>
          <p:nvPr/>
        </p:nvSpPr>
        <p:spPr bwMode="auto">
          <a:xfrm>
            <a:off x="1294137" y="4922515"/>
            <a:ext cx="748958" cy="5940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固定</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8" name="Rectangle 2"/>
          <p:cNvSpPr>
            <a:spLocks noChangeArrowheads="1"/>
          </p:cNvSpPr>
          <p:nvPr/>
        </p:nvSpPr>
        <p:spPr bwMode="auto">
          <a:xfrm>
            <a:off x="1294136" y="5550335"/>
            <a:ext cx="748958" cy="594000"/>
          </a:xfrm>
          <a:prstGeom prst="rect">
            <a:avLst/>
          </a:prstGeom>
          <a:solidFill>
            <a:srgbClr val="54C2F0"/>
          </a:solidFill>
          <a:ln>
            <a:no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変動</a:t>
            </a:r>
            <a:endParaRPr kumimoji="0" lang="en-US" altLang="ja-JP" sz="17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p:txBody>
      </p:sp>
      <p:sp>
        <p:nvSpPr>
          <p:cNvPr id="29" name="Rectangle 17"/>
          <p:cNvSpPr>
            <a:spLocks noChangeArrowheads="1"/>
          </p:cNvSpPr>
          <p:nvPr/>
        </p:nvSpPr>
        <p:spPr bwMode="auto">
          <a:xfrm>
            <a:off x="4770772" y="3686504"/>
            <a:ext cx="1296000" cy="378000"/>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職務手当</a:t>
            </a:r>
            <a:endParaRPr kumimoji="0" lang="en-US" altLang="ja-JP"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endParaRPr>
          </a:p>
        </p:txBody>
      </p:sp>
      <p:sp>
        <p:nvSpPr>
          <p:cNvPr id="30" name="Rectangle 15"/>
          <p:cNvSpPr>
            <a:spLocks noChangeArrowheads="1"/>
          </p:cNvSpPr>
          <p:nvPr/>
        </p:nvSpPr>
        <p:spPr bwMode="auto">
          <a:xfrm>
            <a:off x="3437268" y="4091909"/>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年齢給</a:t>
            </a:r>
          </a:p>
        </p:txBody>
      </p:sp>
      <p:sp>
        <p:nvSpPr>
          <p:cNvPr id="31" name="Rectangle 15"/>
          <p:cNvSpPr>
            <a:spLocks noChangeArrowheads="1"/>
          </p:cNvSpPr>
          <p:nvPr/>
        </p:nvSpPr>
        <p:spPr bwMode="auto">
          <a:xfrm>
            <a:off x="3437268" y="4509219"/>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職務手当</a:t>
            </a:r>
          </a:p>
        </p:txBody>
      </p:sp>
      <p:sp>
        <p:nvSpPr>
          <p:cNvPr id="32" name="Rectangle 16"/>
          <p:cNvSpPr>
            <a:spLocks noChangeArrowheads="1"/>
          </p:cNvSpPr>
          <p:nvPr/>
        </p:nvSpPr>
        <p:spPr bwMode="auto">
          <a:xfrm>
            <a:off x="6111052" y="5361440"/>
            <a:ext cx="1296000" cy="371613"/>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厚生年金</a:t>
            </a:r>
          </a:p>
        </p:txBody>
      </p:sp>
      <p:sp>
        <p:nvSpPr>
          <p:cNvPr id="33" name="Rectangle 15"/>
          <p:cNvSpPr>
            <a:spLocks noChangeArrowheads="1"/>
          </p:cNvSpPr>
          <p:nvPr/>
        </p:nvSpPr>
        <p:spPr bwMode="auto">
          <a:xfrm>
            <a:off x="2106764" y="4933153"/>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所得税</a:t>
            </a:r>
          </a:p>
        </p:txBody>
      </p:sp>
      <p:sp>
        <p:nvSpPr>
          <p:cNvPr id="34" name="Rectangle 15"/>
          <p:cNvSpPr>
            <a:spLocks noChangeArrowheads="1"/>
          </p:cNvSpPr>
          <p:nvPr/>
        </p:nvSpPr>
        <p:spPr bwMode="auto">
          <a:xfrm>
            <a:off x="2106764" y="5361440"/>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社会保険</a:t>
            </a:r>
          </a:p>
        </p:txBody>
      </p:sp>
      <p:sp>
        <p:nvSpPr>
          <p:cNvPr id="35" name="Rectangle 15"/>
          <p:cNvSpPr>
            <a:spLocks noChangeArrowheads="1"/>
          </p:cNvSpPr>
          <p:nvPr/>
        </p:nvSpPr>
        <p:spPr bwMode="auto">
          <a:xfrm>
            <a:off x="2106764" y="5788111"/>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社員会費</a:t>
            </a:r>
          </a:p>
        </p:txBody>
      </p:sp>
      <p:sp>
        <p:nvSpPr>
          <p:cNvPr id="36" name="Rectangle 15"/>
          <p:cNvSpPr>
            <a:spLocks noChangeArrowheads="1"/>
          </p:cNvSpPr>
          <p:nvPr/>
        </p:nvSpPr>
        <p:spPr bwMode="auto">
          <a:xfrm>
            <a:off x="3437268" y="4931141"/>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所得税</a:t>
            </a:r>
          </a:p>
        </p:txBody>
      </p:sp>
      <p:sp>
        <p:nvSpPr>
          <p:cNvPr id="37" name="Rectangle 15"/>
          <p:cNvSpPr>
            <a:spLocks noChangeArrowheads="1"/>
          </p:cNvSpPr>
          <p:nvPr/>
        </p:nvSpPr>
        <p:spPr bwMode="auto">
          <a:xfrm>
            <a:off x="3437268" y="5361440"/>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社会保険</a:t>
            </a:r>
          </a:p>
        </p:txBody>
      </p:sp>
      <p:sp>
        <p:nvSpPr>
          <p:cNvPr id="38" name="Rectangle 15"/>
          <p:cNvSpPr>
            <a:spLocks noChangeArrowheads="1"/>
          </p:cNvSpPr>
          <p:nvPr/>
        </p:nvSpPr>
        <p:spPr bwMode="auto">
          <a:xfrm>
            <a:off x="3437268" y="5788111"/>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社員会費</a:t>
            </a:r>
          </a:p>
        </p:txBody>
      </p:sp>
      <p:sp>
        <p:nvSpPr>
          <p:cNvPr id="39" name="Rectangle 15"/>
          <p:cNvSpPr>
            <a:spLocks noChangeArrowheads="1"/>
          </p:cNvSpPr>
          <p:nvPr/>
        </p:nvSpPr>
        <p:spPr bwMode="auto">
          <a:xfrm>
            <a:off x="4770772" y="4932147"/>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所得税</a:t>
            </a:r>
          </a:p>
        </p:txBody>
      </p:sp>
      <p:sp>
        <p:nvSpPr>
          <p:cNvPr id="40" name="Rectangle 15"/>
          <p:cNvSpPr>
            <a:spLocks noChangeArrowheads="1"/>
          </p:cNvSpPr>
          <p:nvPr/>
        </p:nvSpPr>
        <p:spPr bwMode="auto">
          <a:xfrm>
            <a:off x="4770772" y="5361440"/>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社会保険</a:t>
            </a:r>
          </a:p>
        </p:txBody>
      </p:sp>
      <p:sp>
        <p:nvSpPr>
          <p:cNvPr id="41" name="Rectangle 15"/>
          <p:cNvSpPr>
            <a:spLocks noChangeArrowheads="1"/>
          </p:cNvSpPr>
          <p:nvPr/>
        </p:nvSpPr>
        <p:spPr bwMode="auto">
          <a:xfrm>
            <a:off x="4770772" y="5786611"/>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社員会費</a:t>
            </a:r>
          </a:p>
        </p:txBody>
      </p:sp>
      <p:sp>
        <p:nvSpPr>
          <p:cNvPr id="42" name="Rectangle 16"/>
          <p:cNvSpPr>
            <a:spLocks noChangeArrowheads="1"/>
          </p:cNvSpPr>
          <p:nvPr/>
        </p:nvSpPr>
        <p:spPr bwMode="auto">
          <a:xfrm>
            <a:off x="6103938" y="5786610"/>
            <a:ext cx="1295400" cy="378000"/>
          </a:xfrm>
          <a:prstGeom prst="rect">
            <a:avLst/>
          </a:prstGeom>
          <a:noFill/>
          <a:ln w="12700" cmpd="sng">
            <a:solidFill>
              <a:srgbClr val="EE5500"/>
            </a:solidFill>
            <a:prstDash val="dash"/>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C00000"/>
              </a:solidFill>
              <a:effectLst/>
              <a:uLnTx/>
              <a:uFillTx/>
              <a:latin typeface="メイリオ" pitchFamily="50" charset="-128"/>
              <a:ea typeface="メイリオ" pitchFamily="50" charset="-128"/>
              <a:cs typeface="メイリオ" pitchFamily="50" charset="-128"/>
            </a:endParaRPr>
          </a:p>
        </p:txBody>
      </p:sp>
      <p:sp>
        <p:nvSpPr>
          <p:cNvPr id="43" name="Rectangle 16"/>
          <p:cNvSpPr>
            <a:spLocks noChangeArrowheads="1"/>
          </p:cNvSpPr>
          <p:nvPr/>
        </p:nvSpPr>
        <p:spPr bwMode="auto">
          <a:xfrm>
            <a:off x="7443788" y="5362848"/>
            <a:ext cx="1295400" cy="792000"/>
          </a:xfrm>
          <a:prstGeom prst="rect">
            <a:avLst/>
          </a:prstGeom>
          <a:noFill/>
          <a:ln w="12700" cmpd="sng">
            <a:solidFill>
              <a:srgbClr val="EE5500"/>
            </a:solidFill>
            <a:prstDash val="dash"/>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C00000"/>
              </a:solidFill>
              <a:effectLst/>
              <a:uLnTx/>
              <a:uFillTx/>
              <a:latin typeface="メイリオ" pitchFamily="50" charset="-128"/>
              <a:ea typeface="メイリオ" pitchFamily="50" charset="-128"/>
              <a:cs typeface="メイリオ" pitchFamily="50" charset="-128"/>
            </a:endParaRPr>
          </a:p>
        </p:txBody>
      </p:sp>
      <p:sp>
        <p:nvSpPr>
          <p:cNvPr id="44" name="Rectangle 15"/>
          <p:cNvSpPr>
            <a:spLocks noChangeArrowheads="1"/>
          </p:cNvSpPr>
          <p:nvPr/>
        </p:nvSpPr>
        <p:spPr bwMode="auto">
          <a:xfrm>
            <a:off x="6120316" y="4922515"/>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所得税</a:t>
            </a:r>
          </a:p>
        </p:txBody>
      </p:sp>
      <p:sp>
        <p:nvSpPr>
          <p:cNvPr id="45" name="Rectangle 15"/>
          <p:cNvSpPr>
            <a:spLocks noChangeArrowheads="1"/>
          </p:cNvSpPr>
          <p:nvPr/>
        </p:nvSpPr>
        <p:spPr bwMode="auto">
          <a:xfrm>
            <a:off x="7452320" y="4922515"/>
            <a:ext cx="1296000" cy="377292"/>
          </a:xfrm>
          <a:prstGeom prst="rect">
            <a:avLst/>
          </a:prstGeom>
          <a:solidFill>
            <a:schemeClr val="bg1"/>
          </a:solidFill>
          <a:ln w="25400">
            <a:solidFill>
              <a:schemeClr val="bg1">
                <a:lumMod val="85000"/>
              </a:schemeClr>
            </a:solidFill>
            <a:headEnd/>
            <a:tailEnd/>
          </a:ln>
          <a:effectLst/>
        </p:spPr>
        <p:txBody>
          <a:bodyPr lIns="92075" tIns="46038" rIns="92075" bIns="46038"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EE5500"/>
                </a:solidFill>
                <a:effectLst/>
                <a:uLnTx/>
                <a:uFillTx/>
                <a:latin typeface="メイリオ" pitchFamily="50" charset="-128"/>
                <a:ea typeface="メイリオ" pitchFamily="50" charset="-128"/>
                <a:cs typeface="メイリオ" pitchFamily="50" charset="-128"/>
              </a:rPr>
              <a:t>所得税</a:t>
            </a:r>
          </a:p>
        </p:txBody>
      </p:sp>
    </p:spTree>
    <p:extLst>
      <p:ext uri="{BB962C8B-B14F-4D97-AF65-F5344CB8AC3E}">
        <p14:creationId xmlns:p14="http://schemas.microsoft.com/office/powerpoint/2010/main" val="2566018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p:cNvPicPr>
            <a:picLocks noChangeAspect="1"/>
          </p:cNvPicPr>
          <p:nvPr/>
        </p:nvPicPr>
        <p:blipFill>
          <a:blip r:embed="rId2"/>
          <a:stretch>
            <a:fillRect/>
          </a:stretch>
        </p:blipFill>
        <p:spPr>
          <a:xfrm>
            <a:off x="5082567" y="4038190"/>
            <a:ext cx="3536279" cy="2151140"/>
          </a:xfrm>
          <a:prstGeom prst="rect">
            <a:avLst/>
          </a:prstGeom>
        </p:spPr>
      </p:pic>
      <p:pic>
        <p:nvPicPr>
          <p:cNvPr id="20" name="図 19"/>
          <p:cNvPicPr>
            <a:picLocks noChangeAspect="1"/>
          </p:cNvPicPr>
          <p:nvPr/>
        </p:nvPicPr>
        <p:blipFill rotWithShape="1">
          <a:blip r:embed="rId3"/>
          <a:srcRect b="11989"/>
          <a:stretch/>
        </p:blipFill>
        <p:spPr>
          <a:xfrm>
            <a:off x="5084402" y="2101195"/>
            <a:ext cx="3534445" cy="1831861"/>
          </a:xfrm>
          <a:prstGeom prst="rect">
            <a:avLst/>
          </a:prstGeom>
        </p:spPr>
      </p:pic>
      <p:pic>
        <p:nvPicPr>
          <p:cNvPr id="19" name="図 18"/>
          <p:cNvPicPr>
            <a:picLocks noChangeAspect="1"/>
          </p:cNvPicPr>
          <p:nvPr/>
        </p:nvPicPr>
        <p:blipFill rotWithShape="1">
          <a:blip r:embed="rId4"/>
          <a:srcRect r="19053"/>
          <a:stretch/>
        </p:blipFill>
        <p:spPr>
          <a:xfrm>
            <a:off x="201540" y="2392251"/>
            <a:ext cx="4678945" cy="3124988"/>
          </a:xfrm>
          <a:prstGeom prst="rect">
            <a:avLst/>
          </a:prstGeom>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8</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給与規定に合わせた支給・控除項目の設定</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複雑な給与体系にもフィットした計算項目を設定可能</a:t>
            </a:r>
          </a:p>
        </p:txBody>
      </p:sp>
      <p:sp>
        <p:nvSpPr>
          <p:cNvPr id="6" name="テキスト プレースホルダー 5"/>
          <p:cNvSpPr>
            <a:spLocks noGrp="1"/>
          </p:cNvSpPr>
          <p:nvPr>
            <p:ph type="body" sz="quarter" idx="17"/>
          </p:nvPr>
        </p:nvSpPr>
        <p:spPr/>
        <p:txBody>
          <a:bodyPr/>
          <a:lstStyle/>
          <a:p>
            <a:pPr lvl="0">
              <a:spcBef>
                <a:spcPts val="0"/>
              </a:spcBef>
              <a:defRPr/>
            </a:pPr>
            <a:r>
              <a:rPr kumimoji="0" lang="ja-JP" altLang="en-US" kern="0" dirty="0">
                <a:latin typeface="メイリオ" pitchFamily="50" charset="-128"/>
                <a:ea typeface="メイリオ" pitchFamily="50" charset="-128"/>
                <a:cs typeface="メイリオ" pitchFamily="50" charset="-128"/>
              </a:rPr>
              <a:t>汎用的な計算式により丸め区分、上限設定等きめ細かい計算式を設定することにより、</a:t>
            </a:r>
            <a:endParaRPr kumimoji="0" lang="en-US" altLang="ja-JP" kern="0" dirty="0">
              <a:latin typeface="メイリオ" pitchFamily="50" charset="-128"/>
              <a:ea typeface="メイリオ" pitchFamily="50" charset="-128"/>
              <a:cs typeface="メイリオ" pitchFamily="50" charset="-128"/>
            </a:endParaRPr>
          </a:p>
          <a:p>
            <a:pPr lvl="0">
              <a:spcBef>
                <a:spcPts val="0"/>
              </a:spcBef>
              <a:defRPr/>
            </a:pPr>
            <a:r>
              <a:rPr kumimoji="0" lang="ja-JP" altLang="en-US" kern="0" dirty="0">
                <a:latin typeface="メイリオ" pitchFamily="50" charset="-128"/>
                <a:ea typeface="メイリオ" pitchFamily="50" charset="-128"/>
                <a:cs typeface="メイリオ" pitchFamily="50" charset="-128"/>
              </a:rPr>
              <a:t>複雑な給与体系でも計算可能です</a:t>
            </a:r>
          </a:p>
        </p:txBody>
      </p:sp>
      <p:sp>
        <p:nvSpPr>
          <p:cNvPr id="9" name="Rectangle 13"/>
          <p:cNvSpPr>
            <a:spLocks noChangeArrowheads="1"/>
          </p:cNvSpPr>
          <p:nvPr/>
        </p:nvSpPr>
        <p:spPr bwMode="auto">
          <a:xfrm>
            <a:off x="215516" y="3916229"/>
            <a:ext cx="1681188" cy="810514"/>
          </a:xfrm>
          <a:prstGeom prst="rect">
            <a:avLst/>
          </a:prstGeom>
          <a:noFill/>
          <a:ln w="38100" algn="ctr">
            <a:solidFill>
              <a:srgbClr val="B91B17"/>
            </a:solid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0" name="AutoShape 5"/>
          <p:cNvSpPr>
            <a:spLocks noChangeArrowheads="1"/>
          </p:cNvSpPr>
          <p:nvPr/>
        </p:nvSpPr>
        <p:spPr bwMode="auto">
          <a:xfrm>
            <a:off x="265920" y="4761147"/>
            <a:ext cx="2278137" cy="744537"/>
          </a:xfrm>
          <a:prstGeom prst="roundRect">
            <a:avLst>
              <a:gd name="adj" fmla="val 16667"/>
            </a:avLst>
          </a:prstGeom>
          <a:solidFill>
            <a:srgbClr val="54C2F0"/>
          </a:solidFill>
          <a:ln w="25400">
            <a:solidFill>
              <a:srgbClr val="FFFFFF">
                <a:lumMod val="85000"/>
              </a:srgbClr>
            </a:solidFill>
            <a:headEnd/>
            <a:tailEnd/>
          </a:ln>
          <a:effectLst/>
          <a:scene3d>
            <a:camera prst="orthographicFront">
              <a:rot lat="0" lon="0" rev="0"/>
            </a:camera>
            <a:lightRig rig="threePt" dir="t">
              <a:rot lat="0" lon="0" rev="1200000"/>
            </a:lightRig>
          </a:scene3d>
          <a:sp3d/>
        </p:spPr>
        <p:txBody>
          <a:bodyPr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特定振込口座の設定</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控除項目に対しての</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振込ﾃﾞｰﾀが作成可能</a:t>
            </a:r>
          </a:p>
        </p:txBody>
      </p:sp>
      <p:sp>
        <p:nvSpPr>
          <p:cNvPr id="11" name="Rectangle 16"/>
          <p:cNvSpPr>
            <a:spLocks noChangeArrowheads="1"/>
          </p:cNvSpPr>
          <p:nvPr/>
        </p:nvSpPr>
        <p:spPr bwMode="auto">
          <a:xfrm>
            <a:off x="215516" y="2388430"/>
            <a:ext cx="4658916" cy="1516243"/>
          </a:xfrm>
          <a:prstGeom prst="rect">
            <a:avLst/>
          </a:prstGeom>
          <a:noFill/>
          <a:ln w="38100" algn="ctr">
            <a:solidFill>
              <a:srgbClr val="B91B17"/>
            </a:solid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2" name="Rectangle 14"/>
          <p:cNvSpPr>
            <a:spLocks noChangeArrowheads="1"/>
          </p:cNvSpPr>
          <p:nvPr/>
        </p:nvSpPr>
        <p:spPr bwMode="auto">
          <a:xfrm>
            <a:off x="5090456" y="2101195"/>
            <a:ext cx="3528392" cy="1815034"/>
          </a:xfrm>
          <a:prstGeom prst="rect">
            <a:avLst/>
          </a:prstGeom>
          <a:noFill/>
          <a:ln w="38100" algn="ctr">
            <a:solidFill>
              <a:srgbClr val="B91B17"/>
            </a:solid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3" name="AutoShape 17"/>
          <p:cNvSpPr>
            <a:spLocks noChangeArrowheads="1"/>
          </p:cNvSpPr>
          <p:nvPr/>
        </p:nvSpPr>
        <p:spPr bwMode="auto">
          <a:xfrm>
            <a:off x="2426160" y="3537011"/>
            <a:ext cx="1924869" cy="604440"/>
          </a:xfrm>
          <a:prstGeom prst="roundRect">
            <a:avLst>
              <a:gd name="adj" fmla="val 16667"/>
            </a:avLst>
          </a:prstGeom>
          <a:solidFill>
            <a:srgbClr val="54C2F0"/>
          </a:solidFill>
          <a:ln w="25400">
            <a:solidFill>
              <a:srgbClr val="FFFFFF">
                <a:lumMod val="85000"/>
              </a:srgbClr>
            </a:solidFill>
            <a:headEnd/>
            <a:tailEnd/>
          </a:ln>
          <a:effectLst/>
          <a:scene3d>
            <a:camera prst="orthographicFront">
              <a:rot lat="0" lon="0" rev="0"/>
            </a:camera>
            <a:lightRig rig="threePt" dir="t">
              <a:rot lat="0" lon="0" rev="1200000"/>
            </a:lightRig>
          </a:scene3d>
          <a:sp3d/>
        </p:spPr>
        <p:txBody>
          <a:bodyPr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目的に応じた属性や利用対象者を定義</a:t>
            </a:r>
          </a:p>
        </p:txBody>
      </p:sp>
      <p:sp>
        <p:nvSpPr>
          <p:cNvPr id="14" name="AutoShape 15"/>
          <p:cNvSpPr>
            <a:spLocks noChangeArrowheads="1"/>
          </p:cNvSpPr>
          <p:nvPr/>
        </p:nvSpPr>
        <p:spPr bwMode="auto">
          <a:xfrm>
            <a:off x="6246292" y="1952834"/>
            <a:ext cx="2768600" cy="360041"/>
          </a:xfrm>
          <a:prstGeom prst="roundRect">
            <a:avLst>
              <a:gd name="adj" fmla="val 16667"/>
            </a:avLst>
          </a:prstGeom>
          <a:solidFill>
            <a:srgbClr val="54C2F0"/>
          </a:solidFill>
          <a:ln w="25400">
            <a:solidFill>
              <a:srgbClr val="FFFFFF">
                <a:lumMod val="85000"/>
              </a:srgbClr>
            </a:solidFill>
            <a:headEnd/>
            <a:tailEnd/>
          </a:ln>
          <a:effectLst/>
          <a:scene3d>
            <a:camera prst="orthographicFront">
              <a:rot lat="0" lon="0" rev="0"/>
            </a:camera>
            <a:lightRig rig="threePt" dir="t">
              <a:rot lat="0" lon="0" rev="1200000"/>
            </a:lightRig>
          </a:scene3d>
          <a:sp3d/>
        </p:spPr>
        <p:txBody>
          <a:bodyPr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四則演算による計算式を登録</a:t>
            </a:r>
          </a:p>
        </p:txBody>
      </p:sp>
      <p:sp>
        <p:nvSpPr>
          <p:cNvPr id="17" name="Rectangle 14"/>
          <p:cNvSpPr>
            <a:spLocks noChangeArrowheads="1"/>
          </p:cNvSpPr>
          <p:nvPr/>
        </p:nvSpPr>
        <p:spPr bwMode="auto">
          <a:xfrm>
            <a:off x="5090456" y="4055016"/>
            <a:ext cx="3528390" cy="2134313"/>
          </a:xfrm>
          <a:prstGeom prst="rect">
            <a:avLst/>
          </a:prstGeom>
          <a:noFill/>
          <a:ln w="38100" algn="ctr">
            <a:solidFill>
              <a:srgbClr val="B91B17"/>
            </a:solid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16" name="AutoShape 15"/>
          <p:cNvSpPr>
            <a:spLocks noChangeArrowheads="1"/>
          </p:cNvSpPr>
          <p:nvPr/>
        </p:nvSpPr>
        <p:spPr bwMode="auto">
          <a:xfrm>
            <a:off x="6138280" y="5697251"/>
            <a:ext cx="2768600" cy="576065"/>
          </a:xfrm>
          <a:prstGeom prst="roundRect">
            <a:avLst>
              <a:gd name="adj" fmla="val 16667"/>
            </a:avLst>
          </a:prstGeom>
          <a:solidFill>
            <a:srgbClr val="54C2F0"/>
          </a:solidFill>
          <a:ln w="25400">
            <a:solidFill>
              <a:srgbClr val="FFFFFF">
                <a:lumMod val="85000"/>
              </a:srgbClr>
            </a:solidFill>
            <a:headEnd/>
            <a:tailEnd/>
          </a:ln>
          <a:effectLst/>
          <a:scene3d>
            <a:camera prst="orthographicFront">
              <a:rot lat="0" lon="0" rev="0"/>
            </a:camera>
            <a:lightRig rig="threePt" dir="t">
              <a:rot lat="0" lon="0" rev="1200000"/>
            </a:lightRig>
          </a:scene3d>
          <a:sp3d/>
        </p:spPr>
        <p:txBody>
          <a:bodyPr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離職票用に賃金データを</a:t>
            </a:r>
            <a:r>
              <a:rPr kumimoji="0" lang="en-US" altLang="ja-JP"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A</a:t>
            </a:r>
            <a:r>
              <a:rPr kumimoji="0" lang="ja-JP" altLang="en-US"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欄又は</a:t>
            </a:r>
            <a:r>
              <a:rPr kumimoji="0" lang="en-US" altLang="ja-JP"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B</a:t>
            </a:r>
            <a:r>
              <a:rPr kumimoji="0" lang="ja-JP" altLang="en-US" sz="14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欄として集計する設定</a:t>
            </a:r>
          </a:p>
        </p:txBody>
      </p:sp>
    </p:spTree>
    <p:extLst>
      <p:ext uri="{BB962C8B-B14F-4D97-AF65-F5344CB8AC3E}">
        <p14:creationId xmlns:p14="http://schemas.microsoft.com/office/powerpoint/2010/main" val="1708805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a:picLocks noChangeAspect="1"/>
          </p:cNvPicPr>
          <p:nvPr/>
        </p:nvPicPr>
        <p:blipFill rotWithShape="1">
          <a:blip r:embed="rId2"/>
          <a:srcRect r="18707"/>
          <a:stretch/>
        </p:blipFill>
        <p:spPr>
          <a:xfrm>
            <a:off x="280369" y="1916830"/>
            <a:ext cx="5846957" cy="3888434"/>
          </a:xfrm>
          <a:prstGeom prst="rect">
            <a:avLst/>
          </a:prstGeom>
        </p:spPr>
      </p:pic>
      <p:sp>
        <p:nvSpPr>
          <p:cNvPr id="2" name="スライド番号プレースホルダー 1"/>
          <p:cNvSpPr>
            <a:spLocks noGrp="1"/>
          </p:cNvSpPr>
          <p:nvPr>
            <p:ph type="sldNum" sz="quarter" idx="12"/>
          </p:nvPr>
        </p:nvSpPr>
        <p:spPr/>
        <p:txBody>
          <a:bodyPr/>
          <a:lstStyle/>
          <a:p>
            <a:fld id="{78AE49ED-73EF-499C-8307-28EB0E7CF529}" type="slidenum">
              <a:rPr kumimoji="1" lang="ja-JP" altLang="en-US" smtClean="0"/>
              <a:t>9</a:t>
            </a:fld>
            <a:endParaRPr kumimoji="1" lang="ja-JP" altLang="en-US" dirty="0"/>
          </a:p>
        </p:txBody>
      </p:sp>
      <p:sp>
        <p:nvSpPr>
          <p:cNvPr id="3" name="フッター プレースホルダー 2"/>
          <p:cNvSpPr>
            <a:spLocks noGrp="1"/>
          </p:cNvSpPr>
          <p:nvPr>
            <p:ph type="ftr" sz="quarter" idx="3"/>
          </p:nvPr>
        </p:nvSpPr>
        <p:spPr/>
        <p:txBody>
          <a:bodyPr/>
          <a:lstStyle/>
          <a:p>
            <a:r>
              <a:rPr lang="en-US" altLang="ja-JP" dirty="0"/>
              <a:t>©  SuperStream Inc. All rights reserved.</a:t>
            </a:r>
            <a:endParaRPr lang="ja-JP" altLang="en-US" dirty="0"/>
          </a:p>
        </p:txBody>
      </p:sp>
      <p:sp>
        <p:nvSpPr>
          <p:cNvPr id="4" name="テキスト プレースホルダー 3"/>
          <p:cNvSpPr>
            <a:spLocks noGrp="1"/>
          </p:cNvSpPr>
          <p:nvPr>
            <p:ph type="body" sz="quarter" idx="15"/>
          </p:nvPr>
        </p:nvSpPr>
        <p:spPr/>
        <p:txBody>
          <a:bodyPr/>
          <a:lstStyle/>
          <a:p>
            <a:r>
              <a:rPr lang="ja-JP" altLang="en-US" dirty="0"/>
              <a:t>給与天引きＦＢデータ作成機能</a:t>
            </a:r>
            <a:endParaRPr kumimoji="1" lang="ja-JP" altLang="en-US" dirty="0"/>
          </a:p>
        </p:txBody>
      </p:sp>
      <p:sp>
        <p:nvSpPr>
          <p:cNvPr id="5" name="テキスト プレースホルダー 4"/>
          <p:cNvSpPr>
            <a:spLocks noGrp="1"/>
          </p:cNvSpPr>
          <p:nvPr>
            <p:ph type="body" sz="quarter" idx="16"/>
          </p:nvPr>
        </p:nvSpPr>
        <p:spPr/>
        <p:txBody>
          <a:bodyPr/>
          <a:lstStyle/>
          <a:p>
            <a:r>
              <a:rPr lang="ja-JP" altLang="en-US" dirty="0"/>
              <a:t>給与天引きについての振込データを一括作成</a:t>
            </a:r>
          </a:p>
        </p:txBody>
      </p:sp>
      <p:sp>
        <p:nvSpPr>
          <p:cNvPr id="6" name="テキスト プレースホルダー 5"/>
          <p:cNvSpPr>
            <a:spLocks noGrp="1"/>
          </p:cNvSpPr>
          <p:nvPr>
            <p:ph type="body" sz="quarter" idx="17"/>
          </p:nvPr>
        </p:nvSpPr>
        <p:spPr/>
        <p:txBody>
          <a:bodyPr/>
          <a:lstStyle/>
          <a:p>
            <a:r>
              <a:rPr lang="ja-JP" altLang="en-US" dirty="0"/>
              <a:t>食事代やお茶代、親睦会費といった、従業員からの給与天引きされたデータを相手先を設定して</a:t>
            </a:r>
            <a:r>
              <a:rPr lang="en-US" altLang="ja-JP" dirty="0"/>
              <a:t>FB</a:t>
            </a:r>
            <a:r>
              <a:rPr lang="ja-JP" altLang="en-US" dirty="0"/>
              <a:t>データを作成することが可能です</a:t>
            </a:r>
          </a:p>
        </p:txBody>
      </p:sp>
      <p:sp>
        <p:nvSpPr>
          <p:cNvPr id="8" name="角丸四角形 7"/>
          <p:cNvSpPr/>
          <p:nvPr/>
        </p:nvSpPr>
        <p:spPr>
          <a:xfrm>
            <a:off x="7107960" y="3500469"/>
            <a:ext cx="1889460" cy="1371812"/>
          </a:xfrm>
          <a:prstGeom prst="roundRect">
            <a:avLst>
              <a:gd name="adj" fmla="val 8681"/>
            </a:avLst>
          </a:prstGeom>
          <a:solidFill>
            <a:srgbClr val="77A233"/>
          </a:solidFill>
          <a:ln>
            <a:solidFill>
              <a:srgbClr val="FFFFFF">
                <a:lumMod val="65000"/>
              </a:srgbClr>
            </a:soli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控除</a:t>
            </a:r>
            <a:r>
              <a:rPr kumimoji="0" lang="en-US" altLang="ja-JP" sz="18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FB</a:t>
            </a:r>
            <a:r>
              <a:rPr kumimoji="0" lang="ja-JP" altLang="en-US" sz="18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データ</a:t>
            </a:r>
          </a:p>
        </p:txBody>
      </p:sp>
      <p:sp>
        <p:nvSpPr>
          <p:cNvPr id="9" name="AutoShape 3"/>
          <p:cNvSpPr>
            <a:spLocks noChangeArrowheads="1"/>
          </p:cNvSpPr>
          <p:nvPr/>
        </p:nvSpPr>
        <p:spPr bwMode="auto">
          <a:xfrm>
            <a:off x="2540000" y="4218862"/>
            <a:ext cx="2006600" cy="600088"/>
          </a:xfrm>
          <a:prstGeom prst="roundRect">
            <a:avLst>
              <a:gd name="adj" fmla="val 16667"/>
            </a:avLst>
          </a:prstGeom>
          <a:solidFill>
            <a:srgbClr val="54C2F0"/>
          </a:solidFill>
          <a:ln>
            <a:solidFill>
              <a:srgbClr val="FFFFFF">
                <a:lumMod val="85000"/>
              </a:srgbClr>
            </a:solidFill>
            <a:headEnd/>
            <a:tailEnd/>
          </a:ln>
          <a:effectLst/>
          <a:scene3d>
            <a:camera prst="orthographicFront">
              <a:rot lat="0" lon="0" rev="0"/>
            </a:camera>
            <a:lightRig rig="threePt" dir="t">
              <a:rot lat="0" lon="0" rev="1200000"/>
            </a:lightRig>
          </a:scene3d>
          <a:sp3d/>
        </p:spPr>
        <p:txBody>
          <a:bodyPr anchor="ctr" anchorCtr="1"/>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相手先の情報を</a:t>
            </a:r>
            <a:endParaRPr kumimoji="0" lang="en-US" altLang="ja-JP" sz="16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登録可能</a:t>
            </a:r>
          </a:p>
        </p:txBody>
      </p:sp>
      <p:sp>
        <p:nvSpPr>
          <p:cNvPr id="10" name="AutoShape 6"/>
          <p:cNvSpPr>
            <a:spLocks noChangeArrowheads="1"/>
          </p:cNvSpPr>
          <p:nvPr/>
        </p:nvSpPr>
        <p:spPr bwMode="auto">
          <a:xfrm>
            <a:off x="5350488" y="3534662"/>
            <a:ext cx="1703387" cy="1439863"/>
          </a:xfrm>
          <a:prstGeom prst="rightArrow">
            <a:avLst>
              <a:gd name="adj1" fmla="val 50000"/>
              <a:gd name="adj2" fmla="val 29576"/>
            </a:avLst>
          </a:prstGeom>
          <a:solidFill>
            <a:srgbClr val="FF9900"/>
          </a:solidFill>
          <a:ln>
            <a:noFill/>
            <a:headEnd/>
            <a:tailEnd/>
          </a:ln>
          <a:effectLst/>
          <a:scene3d>
            <a:camera prst="orthographicFront">
              <a:rot lat="0" lon="0" rev="0"/>
            </a:camera>
            <a:lightRig rig="threePt" dir="t">
              <a:rot lat="0" lon="0" rev="1200000"/>
            </a:lightRig>
          </a:scene3d>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メイリオ" pitchFamily="50" charset="-128"/>
                <a:ea typeface="メイリオ" pitchFamily="50" charset="-128"/>
                <a:cs typeface="メイリオ" pitchFamily="50" charset="-128"/>
              </a:rPr>
              <a:t>給与計算</a:t>
            </a:r>
          </a:p>
        </p:txBody>
      </p:sp>
      <p:sp>
        <p:nvSpPr>
          <p:cNvPr id="11" name="Text Box 7"/>
          <p:cNvSpPr txBox="1">
            <a:spLocks noChangeArrowheads="1"/>
          </p:cNvSpPr>
          <p:nvPr/>
        </p:nvSpPr>
        <p:spPr bwMode="auto">
          <a:xfrm>
            <a:off x="7141371" y="4918962"/>
            <a:ext cx="1846980" cy="116955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例：食事代</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　　 野球部積立</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　　 組合費 </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　　 親睦会</a:t>
            </a:r>
            <a:r>
              <a:rPr kumimoji="0" lang="en-US" altLang="ja-JP"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 </a:t>
            </a:r>
            <a:r>
              <a:rPr kumimoji="0" lang="ja-JP" altLang="en-US" sz="1400" b="0" i="0" u="none" strike="noStrike" kern="0" cap="none" spc="0" normalizeH="0" baseline="0" noProof="0" dirty="0">
                <a:ln>
                  <a:noFill/>
                </a:ln>
                <a:solidFill>
                  <a:srgbClr val="595959"/>
                </a:solidFill>
                <a:effectLst/>
                <a:uLnTx/>
                <a:uFillTx/>
                <a:latin typeface="メイリオ" pitchFamily="50" charset="-128"/>
                <a:ea typeface="メイリオ" pitchFamily="50" charset="-128"/>
                <a:cs typeface="メイリオ" pitchFamily="50" charset="-128"/>
              </a:rPr>
              <a:t>お茶代</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rPr>
              <a:t>   　</a:t>
            </a:r>
          </a:p>
        </p:txBody>
      </p:sp>
      <p:sp>
        <p:nvSpPr>
          <p:cNvPr id="12" name="Rectangle 13"/>
          <p:cNvSpPr>
            <a:spLocks noChangeArrowheads="1"/>
          </p:cNvSpPr>
          <p:nvPr/>
        </p:nvSpPr>
        <p:spPr bwMode="auto">
          <a:xfrm>
            <a:off x="304800" y="3814062"/>
            <a:ext cx="2108200" cy="1004888"/>
          </a:xfrm>
          <a:prstGeom prst="rect">
            <a:avLst/>
          </a:prstGeom>
          <a:noFill/>
          <a:ln w="38100" algn="ctr">
            <a:solidFill>
              <a:srgbClr val="B91B17"/>
            </a:solid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ysClr val="windowText" lastClr="000000"/>
              </a:solidFill>
              <a:effectLst/>
              <a:uLnTx/>
              <a:uFillTx/>
              <a:latin typeface="メイリオ" pitchFamily="50" charset="-128"/>
              <a:ea typeface="メイリオ" pitchFamily="50" charset="-128"/>
              <a:cs typeface="メイリオ" pitchFamily="50" charset="-128"/>
            </a:endParaRPr>
          </a:p>
        </p:txBody>
      </p:sp>
      <p:sp>
        <p:nvSpPr>
          <p:cNvPr id="7" name="正方形/長方形 6"/>
          <p:cNvSpPr/>
          <p:nvPr/>
        </p:nvSpPr>
        <p:spPr>
          <a:xfrm>
            <a:off x="611560" y="1916830"/>
            <a:ext cx="1224136" cy="14401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7420024"/>
      </p:ext>
    </p:extLst>
  </p:cSld>
  <p:clrMapOvr>
    <a:masterClrMapping/>
  </p:clrMapOvr>
</p:sld>
</file>

<file path=ppt/theme/theme1.xml><?xml version="1.0" encoding="utf-8"?>
<a:theme xmlns:a="http://schemas.openxmlformats.org/drawingml/2006/main" name="Office ​​テーマ">
  <a:themeElements>
    <a:clrScheme name="SuperStream 2017">
      <a:dk1>
        <a:sysClr val="windowText" lastClr="000000"/>
      </a:dk1>
      <a:lt1>
        <a:sysClr val="window" lastClr="FFFFFF"/>
      </a:lt1>
      <a:dk2>
        <a:srgbClr val="008CCF"/>
      </a:dk2>
      <a:lt2>
        <a:srgbClr val="FFFFFF"/>
      </a:lt2>
      <a:accent1>
        <a:srgbClr val="F9BE00"/>
      </a:accent1>
      <a:accent2>
        <a:srgbClr val="54C2F0"/>
      </a:accent2>
      <a:accent3>
        <a:srgbClr val="F18F60"/>
      </a:accent3>
      <a:accent4>
        <a:srgbClr val="D580B2"/>
      </a:accent4>
      <a:accent5>
        <a:srgbClr val="AACE36"/>
      </a:accent5>
      <a:accent6>
        <a:srgbClr val="EE5500"/>
      </a:accent6>
      <a:hlink>
        <a:srgbClr val="00AEEB"/>
      </a:hlink>
      <a:folHlink>
        <a:srgbClr val="00AEEB"/>
      </a:folHlink>
    </a:clrScheme>
    <a:fontScheme name="SuperStream 2015">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6E85362E473FAF449CB7F2270B47EC9E" ma:contentTypeVersion="2" ma:contentTypeDescription="新しいドキュメントを作成します。" ma:contentTypeScope="" ma:versionID="305c938c0d3f8d723fbd5beb59589c9e">
  <xsd:schema xmlns:xsd="http://www.w3.org/2001/XMLSchema" xmlns:xs="http://www.w3.org/2001/XMLSchema" xmlns:p="http://schemas.microsoft.com/office/2006/metadata/properties" xmlns:ns2="cecff66e-32f3-4186-9c60-f06c8b821f30" targetNamespace="http://schemas.microsoft.com/office/2006/metadata/properties" ma:root="true" ma:fieldsID="f45c6fddbecb7b74f6693e90d4292357" ns2:_="">
    <xsd:import namespace="cecff66e-32f3-4186-9c60-f06c8b821f3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cff66e-32f3-4186-9c60-f06c8b821f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4C9B6B-1CCD-4C0E-ACB5-A587F0BB7BAE}">
  <ds:schemaRefs>
    <ds:schemaRef ds:uri="http://purl.org/dc/elements/1.1/"/>
    <ds:schemaRef ds:uri="http://schemas.microsoft.com/office/2006/metadata/properties"/>
    <ds:schemaRef ds:uri="5390fd7e-3ae6-4c6f-b2b3-e212599418c7"/>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f48ef64c-8386-4e52-9ec6-58b944c69352"/>
    <ds:schemaRef ds:uri="http://www.w3.org/XML/1998/namespace"/>
  </ds:schemaRefs>
</ds:datastoreItem>
</file>

<file path=customXml/itemProps2.xml><?xml version="1.0" encoding="utf-8"?>
<ds:datastoreItem xmlns:ds="http://schemas.openxmlformats.org/officeDocument/2006/customXml" ds:itemID="{2A471515-61E9-4CE2-8B01-84C319D8A685}">
  <ds:schemaRefs>
    <ds:schemaRef ds:uri="http://schemas.microsoft.com/sharepoint/v3/contenttype/forms"/>
  </ds:schemaRefs>
</ds:datastoreItem>
</file>

<file path=customXml/itemProps3.xml><?xml version="1.0" encoding="utf-8"?>
<ds:datastoreItem xmlns:ds="http://schemas.openxmlformats.org/officeDocument/2006/customXml" ds:itemID="{3578A5BD-5FD9-4D32-A58A-EDF7A1C32D14}"/>
</file>

<file path=docProps/app.xml><?xml version="1.0" encoding="utf-8"?>
<Properties xmlns="http://schemas.openxmlformats.org/officeDocument/2006/extended-properties" xmlns:vt="http://schemas.openxmlformats.org/officeDocument/2006/docPropsVTypes">
  <TotalTime>930</TotalTime>
  <Words>4289</Words>
  <Application>Microsoft Office PowerPoint</Application>
  <PresentationFormat>画面に合わせる (4:3)</PresentationFormat>
  <Paragraphs>849</Paragraphs>
  <Slides>36</Slides>
  <Notes>2</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36</vt:i4>
      </vt:variant>
    </vt:vector>
  </HeadingPairs>
  <TitlesOfParts>
    <vt:vector size="45" baseType="lpstr">
      <vt:lpstr>Arial Unicode MS</vt:lpstr>
      <vt:lpstr>HGP創英角ｺﾞｼｯｸUB</vt:lpstr>
      <vt:lpstr>ＭＳ Ｐゴシック</vt:lpstr>
      <vt:lpstr>メイリオ</vt:lpstr>
      <vt:lpstr>Arial</vt:lpstr>
      <vt:lpstr>Calibri</vt:lpstr>
      <vt:lpstr>Tahoma</vt:lpstr>
      <vt:lpstr>Wingdings</vt:lpstr>
      <vt:lpstr>Office ​​テーマ</vt:lpstr>
      <vt:lpstr>  SuperStream-NX 給与管理　ご紹介補足資料 2020-08-01版  　　　　　　　　　 スーパーストリーム株式会社</vt:lpstr>
      <vt:lpstr>PowerPoint プレゼンテーション</vt:lpstr>
      <vt:lpstr>PowerPoint プレゼンテーション</vt:lpstr>
      <vt:lpstr>PR：給与管理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勤怠システムとの連携について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マイナンバー対応について （人事・給与共通）</vt:lpstr>
      <vt:lpstr>PowerPoint プレゼンテーション</vt:lpstr>
      <vt:lpstr>PowerPoint プレゼンテーション</vt:lpstr>
      <vt:lpstr>PowerPoint プレゼンテーション</vt:lpstr>
      <vt:lpstr>APIサービス対応について （人事・給与共通）</vt:lpstr>
      <vt:lpstr>PowerPoint プレゼンテーション</vt:lpstr>
      <vt:lpstr>稼働環境</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二宮 雅人</dc:creator>
  <cp:lastModifiedBy>SuperStream</cp:lastModifiedBy>
  <cp:revision>179</cp:revision>
  <cp:lastPrinted>2017-01-18T05:40:55Z</cp:lastPrinted>
  <dcterms:created xsi:type="dcterms:W3CDTF">2015-07-14T06:23:12Z</dcterms:created>
  <dcterms:modified xsi:type="dcterms:W3CDTF">2020-11-01T07:48:06Z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0x0101006E85362E473FAF449CB7F2270B47EC9E</vt:lpwstr>
  </property>
</Properties>
</file>