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1F1F"/>
    <a:srgbClr val="DDDDDD"/>
    <a:srgbClr val="EAEAEA"/>
    <a:srgbClr val="007D83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-312" y="-96"/>
      </p:cViewPr>
      <p:guideLst>
        <p:guide orient="horz" pos="338"/>
        <p:guide orient="horz" pos="3115"/>
        <p:guide orient="horz" pos="2444"/>
        <p:guide orient="horz" pos="1063"/>
        <p:guide pos="5421"/>
        <p:guide pos="340"/>
        <p:guide pos="2109"/>
        <p:guide pos="3877"/>
        <p:guide pos="3662"/>
        <p:guide pos="18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93B24-07F8-4897-BCBD-27BC3B74FBEB}" type="datetimeFigureOut">
              <a:rPr lang="de-DE" smtClean="0"/>
              <a:t>13.09.2017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6AA7F-0133-4B48-9936-144455B63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50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KAB-PPT_Tite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16" y="0"/>
            <a:ext cx="9121478" cy="5143500"/>
          </a:xfrm>
          <a:prstGeom prst="rect">
            <a:avLst/>
          </a:prstGeom>
        </p:spPr>
      </p:pic>
      <p:sp>
        <p:nvSpPr>
          <p:cNvPr id="1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3348000" y="1174150"/>
            <a:ext cx="4161600" cy="1368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>
              <a:lnSpc>
                <a:spcPts val="35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 </a:t>
            </a:r>
            <a:br>
              <a:rPr lang="de-DE" dirty="0" smtClean="0"/>
            </a:br>
            <a:r>
              <a:rPr lang="de-DE" dirty="0" smtClean="0"/>
              <a:t>Text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en_Ganz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Headline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20700" y="1455738"/>
            <a:ext cx="8083550" cy="2836862"/>
          </a:xfrm>
          <a:prstGeom prst="rect">
            <a:avLst/>
          </a:prstGeom>
        </p:spPr>
        <p:txBody>
          <a:bodyPr/>
          <a:lstStyle>
            <a:lvl1pPr marL="285750" indent="-28575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de-DE" dirty="0" smtClean="0"/>
              <a:t>Aufzählungen</a:t>
            </a:r>
          </a:p>
          <a:p>
            <a:pPr lvl="0"/>
            <a:endParaRPr lang="de-DE" dirty="0" smtClean="0"/>
          </a:p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04663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en_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20700" y="1499202"/>
            <a:ext cx="3922713" cy="2811463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de-DE" dirty="0" smtClean="0"/>
              <a:t>Aufzählungen</a:t>
            </a:r>
            <a:endParaRPr lang="de-DE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681537" y="1499202"/>
            <a:ext cx="3922713" cy="2811463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de-DE" dirty="0" smtClean="0"/>
              <a:t>Aufzählungen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5499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ktinfo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3"/>
          <p:cNvSpPr>
            <a:spLocks noGrp="1"/>
          </p:cNvSpPr>
          <p:nvPr>
            <p:ph type="pic" sz="quarter" idx="10"/>
          </p:nvPr>
        </p:nvSpPr>
        <p:spPr>
          <a:xfrm>
            <a:off x="0" y="536575"/>
            <a:ext cx="2994025" cy="3343275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3326422" y="508532"/>
            <a:ext cx="5279416" cy="572319"/>
          </a:xfrm>
        </p:spPr>
        <p:txBody>
          <a:bodyPr/>
          <a:lstStyle/>
          <a:p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8" name="Tabellenplatzhalter 7"/>
          <p:cNvSpPr>
            <a:spLocks noGrp="1"/>
          </p:cNvSpPr>
          <p:nvPr>
            <p:ph type="tbl" sz="quarter" idx="11"/>
          </p:nvPr>
        </p:nvSpPr>
        <p:spPr>
          <a:xfrm>
            <a:off x="3348039" y="1231900"/>
            <a:ext cx="5257800" cy="264795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Tabelle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564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 hasCustomPrompt="1"/>
          </p:nvPr>
        </p:nvSpPr>
        <p:spPr>
          <a:xfrm>
            <a:off x="520700" y="508532"/>
            <a:ext cx="5256000" cy="923595"/>
          </a:xfrm>
        </p:spPr>
        <p:txBody>
          <a:bodyPr/>
          <a:lstStyle/>
          <a:p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6154738" y="1690689"/>
            <a:ext cx="2989262" cy="16020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154738" y="3377606"/>
            <a:ext cx="2451100" cy="5417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400"/>
              </a:lnSpc>
              <a:spcBef>
                <a:spcPts val="0"/>
              </a:spcBef>
              <a:defRPr sz="1200" baseline="0">
                <a:solidFill>
                  <a:srgbClr val="007D83"/>
                </a:solidFill>
              </a:defRPr>
            </a:lvl1pPr>
          </a:lstStyle>
          <a:p>
            <a:pPr lvl="0"/>
            <a:r>
              <a:rPr lang="de-DE" dirty="0" smtClean="0"/>
              <a:t>Bildunterschrift</a:t>
            </a:r>
          </a:p>
        </p:txBody>
      </p:sp>
      <p:sp>
        <p:nvSpPr>
          <p:cNvPr id="10" name="Tabellenplatzhalter 9"/>
          <p:cNvSpPr>
            <a:spLocks noGrp="1"/>
          </p:cNvSpPr>
          <p:nvPr>
            <p:ph type="tbl" sz="quarter" idx="12"/>
          </p:nvPr>
        </p:nvSpPr>
        <p:spPr>
          <a:xfrm>
            <a:off x="539750" y="1690688"/>
            <a:ext cx="5254625" cy="2189162"/>
          </a:xfrm>
          <a:prstGeom prst="rect">
            <a:avLst/>
          </a:prstGeom>
        </p:spPr>
        <p:txBody>
          <a:bodyPr vert="horz"/>
          <a:lstStyle>
            <a:lvl1pPr>
              <a:defRPr lang="de-DE" sz="1800" b="0" i="0" kern="1200" dirty="0" smtClean="0">
                <a:solidFill>
                  <a:srgbClr val="383838"/>
                </a:solidFill>
                <a:latin typeface="Frutiger LT Std 67 Bold Cn"/>
                <a:ea typeface="+mn-ea"/>
                <a:cs typeface="Frutiger LT Std 67 Bold Cn"/>
              </a:defRPr>
            </a:lvl1pPr>
          </a:lstStyle>
          <a:p>
            <a:r>
              <a:rPr lang="de-DE" dirty="0" smtClean="0"/>
              <a:t>Tabelle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6555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 hasCustomPrompt="1"/>
          </p:nvPr>
        </p:nvSpPr>
        <p:spPr>
          <a:xfrm>
            <a:off x="520700" y="508532"/>
            <a:ext cx="5256000" cy="923595"/>
          </a:xfrm>
        </p:spPr>
        <p:txBody>
          <a:bodyPr/>
          <a:lstStyle/>
          <a:p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154738" y="470169"/>
            <a:ext cx="2454275" cy="3402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270"/>
              </a:lnSpc>
              <a:spcBef>
                <a:spcPts val="0"/>
              </a:spcBef>
              <a:defRPr baseline="0">
                <a:solidFill>
                  <a:srgbClr val="1F1F1F"/>
                </a:solidFill>
              </a:defRPr>
            </a:lvl1pPr>
          </a:lstStyle>
          <a:p>
            <a:pPr lvl="0"/>
            <a:r>
              <a:rPr lang="de-DE" dirty="0" smtClean="0"/>
              <a:t>Fließtext</a:t>
            </a:r>
          </a:p>
        </p:txBody>
      </p:sp>
      <p:sp>
        <p:nvSpPr>
          <p:cNvPr id="6" name="Diagrammplatzhalter 3"/>
          <p:cNvSpPr>
            <a:spLocks noGrp="1"/>
          </p:cNvSpPr>
          <p:nvPr>
            <p:ph type="chart" sz="quarter" idx="10"/>
          </p:nvPr>
        </p:nvSpPr>
        <p:spPr>
          <a:xfrm>
            <a:off x="444499" y="1216024"/>
            <a:ext cx="5454000" cy="27648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9832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520700" y="508532"/>
            <a:ext cx="5256000" cy="923595"/>
          </a:xfrm>
        </p:spPr>
        <p:txBody>
          <a:bodyPr/>
          <a:lstStyle/>
          <a:p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589326"/>
            <a:ext cx="2454275" cy="229052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270"/>
              </a:lnSpc>
              <a:spcBef>
                <a:spcPts val="0"/>
              </a:spcBef>
              <a:defRPr baseline="0">
                <a:solidFill>
                  <a:srgbClr val="1F1F1F"/>
                </a:solidFill>
              </a:defRPr>
            </a:lvl1pPr>
          </a:lstStyle>
          <a:p>
            <a:pPr lvl="0"/>
            <a:r>
              <a:rPr lang="de-DE" dirty="0" smtClean="0"/>
              <a:t>Fließtexte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348038" y="1589324"/>
            <a:ext cx="2454275" cy="2289600"/>
          </a:xfrm>
          <a:prstGeom prst="rect">
            <a:avLst/>
          </a:prstGeom>
        </p:spPr>
        <p:txBody>
          <a:bodyPr vert="horz" lIns="0" tIns="0" rIns="0" bIns="0"/>
          <a:lstStyle>
            <a:lvl1pPr marL="234000" indent="-234000">
              <a:lnSpc>
                <a:spcPts val="2270"/>
              </a:lnSpc>
              <a:spcBef>
                <a:spcPts val="0"/>
              </a:spcBef>
              <a:buSzPct val="120000"/>
              <a:buFont typeface="Lucida Grande"/>
              <a:buChar char="■"/>
              <a:defRPr baseline="0">
                <a:solidFill>
                  <a:srgbClr val="1F1F1F"/>
                </a:solidFill>
              </a:defRPr>
            </a:lvl1pPr>
          </a:lstStyle>
          <a:p>
            <a:pPr lvl="0"/>
            <a:r>
              <a:rPr lang="de-DE" dirty="0" smtClean="0"/>
              <a:t>Aufzählung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sz="quarter" idx="13"/>
          </p:nvPr>
        </p:nvSpPr>
        <p:spPr>
          <a:xfrm>
            <a:off x="6059962" y="426971"/>
            <a:ext cx="2704790" cy="3585518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Diagramm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017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1_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6154738" y="438151"/>
            <a:ext cx="2449512" cy="7175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lnSpc>
                <a:spcPts val="3500"/>
              </a:lnSpc>
              <a:defRPr sz="3000">
                <a:solidFill>
                  <a:srgbClr val="1F1F1F"/>
                </a:solidFill>
              </a:defRPr>
            </a:lvl1pPr>
          </a:lstStyle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794375" cy="38862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6154738" y="1153134"/>
            <a:ext cx="2449512" cy="2726716"/>
          </a:xfrm>
          <a:prstGeom prst="rect">
            <a:avLst/>
          </a:prstGeom>
        </p:spPr>
        <p:txBody>
          <a:bodyPr vert="horz" lIns="0" tIns="0" rIns="0" bIns="0"/>
          <a:lstStyle>
            <a:lvl1pPr marL="285750" indent="-285750">
              <a:lnSpc>
                <a:spcPts val="2270"/>
              </a:lnSpc>
              <a:spcBef>
                <a:spcPts val="0"/>
              </a:spcBef>
              <a:buSzPct val="100000"/>
              <a:buFontTx/>
              <a:buBlip>
                <a:blip r:embed="rId2"/>
              </a:buBlip>
              <a:defRPr/>
            </a:lvl1pPr>
            <a:lvl2pPr marL="486000" indent="-194400">
              <a:lnSpc>
                <a:spcPts val="2270"/>
              </a:lnSpc>
              <a:spcBef>
                <a:spcPts val="0"/>
              </a:spcBef>
              <a:buSzPct val="95000"/>
              <a:buFont typeface="Arial"/>
              <a:buChar char="■"/>
              <a:defRPr baseline="0">
                <a:latin typeface="Frutiger LT Std 57 Condensed"/>
              </a:defRPr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1413602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2_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3357562" y="438151"/>
            <a:ext cx="5246687" cy="7175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lnSpc>
                <a:spcPts val="3500"/>
              </a:lnSpc>
              <a:defRPr sz="3000"/>
            </a:lvl1pPr>
          </a:lstStyle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989263" cy="38862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362325" y="1153134"/>
            <a:ext cx="5241923" cy="2726716"/>
          </a:xfrm>
          <a:prstGeom prst="rect">
            <a:avLst/>
          </a:prstGeom>
        </p:spPr>
        <p:txBody>
          <a:bodyPr vert="horz" lIns="0" tIns="0" rIns="0" bIns="0" numCol="2" spcCol="360000"/>
          <a:lstStyle>
            <a:lvl1pPr marL="285750" indent="-285750">
              <a:lnSpc>
                <a:spcPts val="2270"/>
              </a:lnSpc>
              <a:spcBef>
                <a:spcPts val="0"/>
              </a:spcBef>
              <a:buSzPct val="100000"/>
              <a:buFontTx/>
              <a:buBlip>
                <a:blip r:embed="rId2"/>
              </a:buBlip>
              <a:defRPr/>
            </a:lvl1pPr>
            <a:lvl2pPr marL="486000" indent="-194400">
              <a:lnSpc>
                <a:spcPts val="2270"/>
              </a:lnSpc>
              <a:spcBef>
                <a:spcPts val="0"/>
              </a:spcBef>
              <a:buSzPct val="95000"/>
              <a:buFont typeface="Arial"/>
              <a:buChar char="■"/>
              <a:defRPr baseline="0">
                <a:latin typeface="Frutiger LT Std 57 Condensed"/>
              </a:defRPr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emeneinstieg">
    <p:bg>
      <p:bgPr>
        <a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795963" cy="514350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6154738" y="438151"/>
            <a:ext cx="2449512" cy="34480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lnSpc>
                <a:spcPts val="3500"/>
              </a:lnSpc>
              <a:defRPr sz="3000">
                <a:solidFill>
                  <a:srgbClr val="007D83"/>
                </a:solidFill>
              </a:defRPr>
            </a:lvl1pPr>
          </a:lstStyle>
          <a:p>
            <a:r>
              <a:rPr lang="de-DE" dirty="0" smtClean="0"/>
              <a:t>Themeneinstieg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3617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Tex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20700" y="508532"/>
            <a:ext cx="5256000" cy="923595"/>
          </a:xfrm>
        </p:spPr>
        <p:txBody>
          <a:bodyPr/>
          <a:lstStyle/>
          <a:p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589326"/>
            <a:ext cx="2454275" cy="229052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270"/>
              </a:lnSpc>
              <a:spcBef>
                <a:spcPts val="0"/>
              </a:spcBef>
              <a:defRPr baseline="0">
                <a:solidFill>
                  <a:srgbClr val="1F1F1F"/>
                </a:solidFill>
              </a:defRPr>
            </a:lvl1pPr>
          </a:lstStyle>
          <a:p>
            <a:pPr lvl="0"/>
            <a:r>
              <a:rPr lang="de-DE" dirty="0" smtClean="0"/>
              <a:t>Fließtexte</a:t>
            </a:r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348038" y="1589326"/>
            <a:ext cx="2454275" cy="229052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270"/>
              </a:lnSpc>
              <a:spcBef>
                <a:spcPts val="0"/>
              </a:spcBef>
              <a:defRPr baseline="0">
                <a:solidFill>
                  <a:srgbClr val="1F1F1F"/>
                </a:solidFill>
              </a:defRPr>
            </a:lvl1pPr>
          </a:lstStyle>
          <a:p>
            <a:pPr lvl="0"/>
            <a:r>
              <a:rPr lang="de-DE" dirty="0" smtClean="0"/>
              <a:t>Fließtext</a:t>
            </a:r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154738" y="471600"/>
            <a:ext cx="2454275" cy="3402000"/>
          </a:xfrm>
          <a:prstGeom prst="rect">
            <a:avLst/>
          </a:prstGeom>
        </p:spPr>
        <p:txBody>
          <a:bodyPr vert="horz" lIns="0" tIns="0" rIns="0" bIns="0"/>
          <a:lstStyle>
            <a:lvl1pPr marL="234000" indent="-234000">
              <a:lnSpc>
                <a:spcPts val="2270"/>
              </a:lnSpc>
              <a:spcBef>
                <a:spcPts val="0"/>
              </a:spcBef>
              <a:buSzPct val="120000"/>
              <a:buFont typeface="Lucida Grande"/>
              <a:buChar char="■"/>
              <a:defRPr baseline="0">
                <a:solidFill>
                  <a:srgbClr val="1F1F1F"/>
                </a:solidFill>
              </a:defRPr>
            </a:lvl1pPr>
          </a:lstStyle>
          <a:p>
            <a:pPr lvl="0"/>
            <a:r>
              <a:rPr lang="de-DE" dirty="0" smtClean="0"/>
              <a:t>Aufzählung</a:t>
            </a:r>
          </a:p>
        </p:txBody>
      </p:sp>
    </p:spTree>
    <p:extLst>
      <p:ext uri="{BB962C8B-B14F-4D97-AF65-F5344CB8AC3E}">
        <p14:creationId xmlns:p14="http://schemas.microsoft.com/office/powerpoint/2010/main" val="22406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 hasCustomPrompt="1"/>
          </p:nvPr>
        </p:nvSpPr>
        <p:spPr>
          <a:xfrm>
            <a:off x="520700" y="508531"/>
            <a:ext cx="2466000" cy="1512659"/>
          </a:xfrm>
        </p:spPr>
        <p:txBody>
          <a:bodyPr/>
          <a:lstStyle/>
          <a:p>
            <a:r>
              <a:rPr lang="de-DE" dirty="0" smtClean="0"/>
              <a:t>Headline</a:t>
            </a:r>
            <a:br>
              <a:rPr lang="de-DE" dirty="0" smtClean="0"/>
            </a:br>
            <a:r>
              <a:rPr lang="de-DE" dirty="0" smtClean="0"/>
              <a:t>platz-</a:t>
            </a:r>
            <a:br>
              <a:rPr lang="de-DE" dirty="0" smtClean="0"/>
            </a:br>
            <a:r>
              <a:rPr lang="de-DE" dirty="0" err="1" smtClean="0"/>
              <a:t>halter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2199532"/>
            <a:ext cx="2454275" cy="168031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270"/>
              </a:lnSpc>
              <a:spcBef>
                <a:spcPts val="0"/>
              </a:spcBef>
              <a:defRPr baseline="0">
                <a:solidFill>
                  <a:srgbClr val="1F1F1F"/>
                </a:solidFill>
              </a:defRPr>
            </a:lvl1pPr>
          </a:lstStyle>
          <a:p>
            <a:pPr lvl="0"/>
            <a:r>
              <a:rPr lang="de-DE" dirty="0" smtClean="0"/>
              <a:t>Fließtexte</a:t>
            </a:r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348038" y="470169"/>
            <a:ext cx="2454275" cy="3402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270"/>
              </a:lnSpc>
              <a:spcBef>
                <a:spcPts val="0"/>
              </a:spcBef>
              <a:defRPr baseline="0">
                <a:solidFill>
                  <a:srgbClr val="1F1F1F"/>
                </a:solidFill>
              </a:defRPr>
            </a:lvl1pPr>
          </a:lstStyle>
          <a:p>
            <a:pPr lvl="0"/>
            <a:r>
              <a:rPr lang="de-DE" dirty="0" smtClean="0"/>
              <a:t>Fließtext</a:t>
            </a:r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154738" y="470169"/>
            <a:ext cx="2454275" cy="3402000"/>
          </a:xfrm>
          <a:prstGeom prst="rect">
            <a:avLst/>
          </a:prstGeom>
        </p:spPr>
        <p:txBody>
          <a:bodyPr vert="horz" lIns="0" tIns="0" rIns="0" bIns="0"/>
          <a:lstStyle>
            <a:lvl1pPr marL="234000" indent="-234000">
              <a:lnSpc>
                <a:spcPts val="2270"/>
              </a:lnSpc>
              <a:spcBef>
                <a:spcPts val="0"/>
              </a:spcBef>
              <a:buSzPct val="120000"/>
              <a:buFont typeface="Lucida Grande"/>
              <a:buChar char="■"/>
              <a:defRPr baseline="0">
                <a:solidFill>
                  <a:srgbClr val="1F1F1F"/>
                </a:solidFill>
              </a:defRPr>
            </a:lvl1pPr>
          </a:lstStyle>
          <a:p>
            <a:pPr lvl="0"/>
            <a:r>
              <a:rPr lang="de-DE" dirty="0" smtClean="0"/>
              <a:t>Aufzählung</a:t>
            </a:r>
          </a:p>
        </p:txBody>
      </p:sp>
    </p:spTree>
    <p:extLst>
      <p:ext uri="{BB962C8B-B14F-4D97-AF65-F5344CB8AC3E}">
        <p14:creationId xmlns:p14="http://schemas.microsoft.com/office/powerpoint/2010/main" val="4219216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Bild_g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 hasCustomPrompt="1"/>
          </p:nvPr>
        </p:nvSpPr>
        <p:spPr>
          <a:xfrm>
            <a:off x="520700" y="508531"/>
            <a:ext cx="2466000" cy="1512659"/>
          </a:xfrm>
        </p:spPr>
        <p:txBody>
          <a:bodyPr/>
          <a:lstStyle/>
          <a:p>
            <a:r>
              <a:rPr lang="de-DE" dirty="0" smtClean="0"/>
              <a:t>Headline</a:t>
            </a:r>
            <a:br>
              <a:rPr lang="de-DE" dirty="0" smtClean="0"/>
            </a:br>
            <a:r>
              <a:rPr lang="de-DE" dirty="0" smtClean="0"/>
              <a:t>platz-</a:t>
            </a:r>
            <a:br>
              <a:rPr lang="de-DE" dirty="0" smtClean="0"/>
            </a:br>
            <a:r>
              <a:rPr lang="de-DE" dirty="0" err="1" smtClean="0"/>
              <a:t>halter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2199532"/>
            <a:ext cx="2454275" cy="168031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270"/>
              </a:lnSpc>
              <a:spcBef>
                <a:spcPts val="0"/>
              </a:spcBef>
              <a:defRPr baseline="0">
                <a:solidFill>
                  <a:srgbClr val="1F1F1F"/>
                </a:solidFill>
              </a:defRPr>
            </a:lvl1pPr>
          </a:lstStyle>
          <a:p>
            <a:pPr lvl="0"/>
            <a:r>
              <a:rPr lang="de-DE" dirty="0" smtClean="0"/>
              <a:t>Fließtexte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1"/>
          </p:nvPr>
        </p:nvSpPr>
        <p:spPr>
          <a:xfrm>
            <a:off x="3348038" y="536574"/>
            <a:ext cx="5795962" cy="3343275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5483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_gross_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794375" cy="387985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154739" y="475575"/>
            <a:ext cx="2451100" cy="3452911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>
              <a:lnSpc>
                <a:spcPts val="2270"/>
              </a:lnSpc>
              <a:spcBef>
                <a:spcPts val="0"/>
              </a:spcBef>
              <a:defRPr>
                <a:solidFill>
                  <a:srgbClr val="007D83"/>
                </a:solidFill>
              </a:defRPr>
            </a:lvl1pPr>
          </a:lstStyle>
          <a:p>
            <a:pPr lvl="0"/>
            <a:r>
              <a:rPr lang="de-DE" dirty="0" smtClean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3116295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ktinfo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0" y="1231901"/>
            <a:ext cx="2994025" cy="2647950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3326422" y="508532"/>
            <a:ext cx="5279416" cy="572319"/>
          </a:xfrm>
        </p:spPr>
        <p:txBody>
          <a:bodyPr/>
          <a:lstStyle/>
          <a:p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7" name="Tabellenplatzhalter 6"/>
          <p:cNvSpPr>
            <a:spLocks noGrp="1"/>
          </p:cNvSpPr>
          <p:nvPr>
            <p:ph type="tbl" sz="quarter" idx="11"/>
          </p:nvPr>
        </p:nvSpPr>
        <p:spPr>
          <a:xfrm>
            <a:off x="3348038" y="1231901"/>
            <a:ext cx="2446337" cy="2647949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Tabelle durch Klicken auf Symbol hinzufügen</a:t>
            </a:r>
            <a:endParaRPr lang="de-DE"/>
          </a:p>
        </p:txBody>
      </p:sp>
      <p:sp>
        <p:nvSpPr>
          <p:cNvPr id="9" name="Tabellenplatzhalter 8"/>
          <p:cNvSpPr>
            <a:spLocks noGrp="1"/>
          </p:cNvSpPr>
          <p:nvPr>
            <p:ph type="tbl" sz="quarter" idx="12"/>
          </p:nvPr>
        </p:nvSpPr>
        <p:spPr>
          <a:xfrm>
            <a:off x="6154738" y="1231901"/>
            <a:ext cx="2451100" cy="2647949"/>
          </a:xfrm>
          <a:prstGeom prst="rect">
            <a:avLst/>
          </a:prstGeom>
        </p:spPr>
        <p:txBody>
          <a:bodyPr vert="horz"/>
          <a:lstStyle/>
          <a:p>
            <a:r>
              <a:rPr lang="de-DE" smtClean="0"/>
              <a:t>Tabelle durch Klicken auf Symbol hinzufügen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64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20700" y="508533"/>
            <a:ext cx="8083550" cy="857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7" name="Datumsplatzhalter 3"/>
          <p:cNvSpPr txBox="1">
            <a:spLocks/>
          </p:cNvSpPr>
          <p:nvPr/>
        </p:nvSpPr>
        <p:spPr>
          <a:xfrm>
            <a:off x="1403342" y="4694400"/>
            <a:ext cx="1809757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l" defTabSz="457200" rtl="0" eaLnBrk="1" latinLnBrk="0" hangingPunct="1">
              <a:defRPr sz="1000" kern="1200">
                <a:solidFill>
                  <a:schemeClr val="bg2"/>
                </a:solidFill>
                <a:latin typeface="Frutiger LT Std 57 Condensed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>
                <a:solidFill>
                  <a:schemeClr val="tx2"/>
                </a:solidFill>
              </a:rPr>
              <a:t>Product</a:t>
            </a:r>
            <a:r>
              <a:rPr lang="de-DE" baseline="0" dirty="0" smtClean="0">
                <a:solidFill>
                  <a:schemeClr val="tx2"/>
                </a:solidFill>
              </a:rPr>
              <a:t> Information</a:t>
            </a:r>
            <a:endParaRPr lang="de-DE" dirty="0" smtClean="0">
              <a:solidFill>
                <a:schemeClr val="tx2"/>
              </a:solidFill>
            </a:endParaRPr>
          </a:p>
        </p:txBody>
      </p:sp>
      <p:sp>
        <p:nvSpPr>
          <p:cNvPr id="8" name="Datumsplatzhalter 3"/>
          <p:cNvSpPr txBox="1">
            <a:spLocks/>
          </p:cNvSpPr>
          <p:nvPr/>
        </p:nvSpPr>
        <p:spPr>
          <a:xfrm>
            <a:off x="3984618" y="4694400"/>
            <a:ext cx="1809757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l" defTabSz="457200" rtl="0" eaLnBrk="1" latinLnBrk="0" hangingPunct="1">
              <a:defRPr sz="1000" kern="1200">
                <a:solidFill>
                  <a:schemeClr val="bg2"/>
                </a:solidFill>
                <a:latin typeface="Frutiger LT Std 57 Condensed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cap="all" dirty="0" smtClean="0">
                <a:solidFill>
                  <a:schemeClr val="tx2"/>
                </a:solidFill>
              </a:rPr>
              <a:t>Page </a:t>
            </a:r>
            <a:fld id="{E56ACE1B-6006-9C46-B50A-B4C1E8DEC446}" type="slidenum">
              <a:rPr lang="de-DE" cap="all" smtClean="0">
                <a:solidFill>
                  <a:schemeClr val="tx2"/>
                </a:solidFill>
              </a:rPr>
              <a:pPr algn="r"/>
              <a:t>‹Nr.›</a:t>
            </a:fld>
            <a:endParaRPr lang="de-DE" cap="all" dirty="0">
              <a:solidFill>
                <a:schemeClr val="tx2"/>
              </a:solidFill>
            </a:endParaRPr>
          </a:p>
        </p:txBody>
      </p:sp>
      <p:sp>
        <p:nvSpPr>
          <p:cNvPr id="9" name="Datumsplatzhalter 3"/>
          <p:cNvSpPr txBox="1">
            <a:spLocks/>
          </p:cNvSpPr>
          <p:nvPr/>
        </p:nvSpPr>
        <p:spPr>
          <a:xfrm>
            <a:off x="543977" y="4694400"/>
            <a:ext cx="628650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l" defTabSz="457200" rtl="0" eaLnBrk="1" latinLnBrk="0" hangingPunct="1">
              <a:defRPr sz="1000" kern="1200">
                <a:solidFill>
                  <a:schemeClr val="bg2"/>
                </a:solidFill>
                <a:latin typeface="Frutiger LT Std 57 Condensed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9DE2AA-2740-0140-9806-B84C3FC5C30B}" type="datetimeFigureOut">
              <a:rPr lang="de-DE" smtClean="0">
                <a:solidFill>
                  <a:schemeClr val="tx2"/>
                </a:solidFill>
              </a:rPr>
              <a:pPr/>
              <a:t>13.09.2017</a:t>
            </a:fld>
            <a:endParaRPr lang="de-DE" dirty="0" smtClean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62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4" r:id="rId10"/>
    <p:sldLayoutId id="2147483675" r:id="rId11"/>
    <p:sldLayoutId id="2147483671" r:id="rId12"/>
    <p:sldLayoutId id="2147483672" r:id="rId13"/>
    <p:sldLayoutId id="2147483673" r:id="rId14"/>
    <p:sldLayoutId id="2147483664" r:id="rId1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ts val="3500"/>
        </a:lnSpc>
        <a:spcBef>
          <a:spcPct val="0"/>
        </a:spcBef>
        <a:buNone/>
        <a:defRPr sz="3800" b="0" i="0" kern="1200" cap="all">
          <a:solidFill>
            <a:srgbClr val="1F1F1F"/>
          </a:solidFill>
          <a:latin typeface="Frutiger LT Std 87 ExtraBlk Cn"/>
          <a:ea typeface="+mj-ea"/>
          <a:cs typeface="Frutiger LT Std 87 ExtraBlk C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30000"/>
        <a:buFont typeface="Lucida Grande"/>
        <a:buNone/>
        <a:defRPr sz="1800" b="0" i="0" kern="1200">
          <a:solidFill>
            <a:srgbClr val="383838"/>
          </a:solidFill>
          <a:latin typeface="Frutiger LT Std 67 Bold Cn"/>
          <a:ea typeface="+mn-ea"/>
          <a:cs typeface="Frutiger LT Std 67 Bold C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rgbClr val="383838"/>
          </a:solidFill>
          <a:latin typeface="Frutiger LT Std 67 Bold Cn"/>
          <a:ea typeface="+mn-ea"/>
          <a:cs typeface="Frutiger LT Std 67 Bold C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383838"/>
          </a:solidFill>
          <a:latin typeface="Frutiger LT Std 67 Bold Cn"/>
          <a:ea typeface="+mn-ea"/>
          <a:cs typeface="Frutiger LT Std 67 Bold C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383838"/>
          </a:solidFill>
          <a:latin typeface="Frutiger LT Std 67 Bold Cn"/>
          <a:ea typeface="+mn-ea"/>
          <a:cs typeface="Frutiger LT Std 67 Bold C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383838"/>
          </a:solidFill>
          <a:latin typeface="Frutiger LT Std 67 Bold Cn"/>
          <a:ea typeface="+mn-ea"/>
          <a:cs typeface="Frutiger LT Std 67 Bold C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Plate vs. Portal Movement</a:t>
            </a:r>
            <a:br>
              <a:rPr lang="de-DE" dirty="0" smtClean="0"/>
            </a:b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95954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Advantages </a:t>
            </a:r>
            <a:r>
              <a:rPr lang="de-DE" sz="2400" dirty="0" err="1" smtClean="0"/>
              <a:t>of</a:t>
            </a:r>
            <a:r>
              <a:rPr lang="de-DE" sz="2400" dirty="0" smtClean="0"/>
              <a:t> Plate Movement Machines - KF</a:t>
            </a:r>
            <a:endParaRPr lang="de-DE" sz="24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520700" y="1093443"/>
            <a:ext cx="8083550" cy="319915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400" b="1" dirty="0" smtClean="0"/>
              <a:t>Table</a:t>
            </a:r>
            <a:r>
              <a:rPr lang="en-US" sz="1400" dirty="0" smtClean="0"/>
              <a:t>: Machine table is gantry machines are spare </a:t>
            </a:r>
            <a:r>
              <a:rPr lang="en-US" sz="1400" dirty="0" smtClean="0"/>
              <a:t>parts which leads to higher costs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b="1" dirty="0" smtClean="0"/>
              <a:t>Tool lifetime</a:t>
            </a:r>
            <a:r>
              <a:rPr lang="en-US" sz="1400" dirty="0" smtClean="0"/>
              <a:t>: As the machine table is made of hardened </a:t>
            </a:r>
            <a:r>
              <a:rPr lang="en-US" sz="1400" dirty="0" smtClean="0"/>
              <a:t>steel and can be even more hardened because of the cutting technologies, </a:t>
            </a:r>
            <a:r>
              <a:rPr lang="en-US" sz="1400" dirty="0" smtClean="0"/>
              <a:t>tool life </a:t>
            </a:r>
            <a:r>
              <a:rPr lang="en-US" sz="1400" dirty="0" smtClean="0"/>
              <a:t>time (e.g. drilling tools) </a:t>
            </a:r>
            <a:r>
              <a:rPr lang="en-US" sz="1400" dirty="0" smtClean="0"/>
              <a:t>decreases </a:t>
            </a:r>
            <a:r>
              <a:rPr lang="en-US" sz="1400" dirty="0" smtClean="0"/>
              <a:t>highly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b="1" dirty="0" smtClean="0"/>
              <a:t>Accuracy</a:t>
            </a:r>
            <a:r>
              <a:rPr lang="en-US" sz="1400" dirty="0" smtClean="0"/>
              <a:t>: Depending on the table quality, processing quality can suffer because of a uneven plate contact area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/>
              <a:t>Material handling</a:t>
            </a:r>
            <a:r>
              <a:rPr lang="en-US" sz="1400" dirty="0" smtClean="0"/>
              <a:t>: Good pieces have to be picked manually from the table, which is far more time consuming than handling by discharge table for small plates</a:t>
            </a:r>
          </a:p>
        </p:txBody>
      </p:sp>
    </p:spTree>
    <p:extLst>
      <p:ext uri="{BB962C8B-B14F-4D97-AF65-F5344CB8AC3E}">
        <p14:creationId xmlns:p14="http://schemas.microsoft.com/office/powerpoint/2010/main" val="1188778030"/>
      </p:ext>
    </p:extLst>
  </p:cSld>
  <p:clrMapOvr>
    <a:masterClrMapping/>
  </p:clrMapOvr>
</p:sld>
</file>

<file path=ppt/theme/theme1.xml><?xml version="1.0" encoding="utf-8"?>
<a:theme xmlns:a="http://schemas.openxmlformats.org/drawingml/2006/main" name="KAB-ppt_250413">
  <a:themeElements>
    <a:clrScheme name="KAB-Farben">
      <a:dk1>
        <a:srgbClr val="1F1F1F"/>
      </a:dk1>
      <a:lt1>
        <a:srgbClr val="FFFFFF"/>
      </a:lt1>
      <a:dk2>
        <a:srgbClr val="737373"/>
      </a:dk2>
      <a:lt2>
        <a:srgbClr val="007D83"/>
      </a:lt2>
      <a:accent1>
        <a:srgbClr val="198A8F"/>
      </a:accent1>
      <a:accent2>
        <a:srgbClr val="33979C"/>
      </a:accent2>
      <a:accent3>
        <a:srgbClr val="4DA4A8"/>
      </a:accent3>
      <a:accent4>
        <a:srgbClr val="66B1B5"/>
      </a:accent4>
      <a:accent5>
        <a:srgbClr val="80BEC1"/>
      </a:accent5>
      <a:accent6>
        <a:srgbClr val="99CBCD"/>
      </a:accent6>
      <a:hlink>
        <a:srgbClr val="B3D8DA"/>
      </a:hlink>
      <a:folHlink>
        <a:srgbClr val="CCE5E6"/>
      </a:folHlink>
    </a:clrScheme>
    <a:fontScheme name="Frutiger">
      <a:majorFont>
        <a:latin typeface="Frutiger LT Std 87 ExtraBlk Cn"/>
        <a:ea typeface=""/>
        <a:cs typeface=""/>
      </a:majorFont>
      <a:minorFont>
        <a:latin typeface="Frutiger LT Std 57 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KAB-ppt_250413</Template>
  <TotalTime>0</TotalTime>
  <Words>109</Words>
  <Application>Microsoft Office PowerPoint</Application>
  <PresentationFormat>Bildschirmpräsentation (16:9)</PresentationFormat>
  <Paragraphs>6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KAB-ppt_250413</vt:lpstr>
      <vt:lpstr>Plate vs. Portal Movement </vt:lpstr>
      <vt:lpstr>Advantages of Plate Movement Machines - KF</vt:lpstr>
    </vt:vector>
  </TitlesOfParts>
  <Company>Kaltenbach GmbH &amp; Co. 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Schelshorn, Judith</dc:creator>
  <cp:lastModifiedBy>Scherb, Markus</cp:lastModifiedBy>
  <cp:revision>230</cp:revision>
  <dcterms:created xsi:type="dcterms:W3CDTF">2013-06-27T12:21:21Z</dcterms:created>
  <dcterms:modified xsi:type="dcterms:W3CDTF">2017-09-13T09:54:06Z</dcterms:modified>
</cp:coreProperties>
</file>