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6" r:id="rId2"/>
    <p:sldId id="277" r:id="rId3"/>
    <p:sldId id="278" r:id="rId4"/>
    <p:sldId id="27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76" d="100"/>
          <a:sy n="76" d="100"/>
        </p:scale>
        <p:origin x="120"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5A648-4D34-4EFD-8458-BED256375DB3}" type="datetimeFigureOut">
              <a:rPr kumimoji="1" lang="ja-JP" altLang="en-US" smtClean="0"/>
              <a:t>2021/11/10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81FE8-9B1E-4006-9C8B-352E7A8F4D07}" type="slidenum">
              <a:rPr kumimoji="1" lang="ja-JP" altLang="en-US" smtClean="0"/>
              <a:t>‹#›</a:t>
            </a:fld>
            <a:endParaRPr kumimoji="1" lang="ja-JP" altLang="en-US"/>
          </a:p>
        </p:txBody>
      </p:sp>
    </p:spTree>
    <p:extLst>
      <p:ext uri="{BB962C8B-B14F-4D97-AF65-F5344CB8AC3E}">
        <p14:creationId xmlns:p14="http://schemas.microsoft.com/office/powerpoint/2010/main" val="39175982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geaacec9399_0_5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50" name="Google Shape;650;geaacec9399_0_5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eaacec9399_0_5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61" name="Google Shape;661;geaacec9399_0_5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geaacec9399_0_6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90" name="Google Shape;690;geaacec9399_0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eaacec9399_0_6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14" name="Google Shape;714;geaacec9399_0_6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0174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rm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5175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094430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obj">
  <p:cSld name="1_Blank">
    <p:spTree>
      <p:nvGrpSpPr>
        <p:cNvPr id="1" name="Shape 50"/>
        <p:cNvGrpSpPr/>
        <p:nvPr/>
      </p:nvGrpSpPr>
      <p:grpSpPr>
        <a:xfrm>
          <a:off x="0" y="0"/>
          <a:ext cx="0" cy="0"/>
          <a:chOff x="0" y="0"/>
          <a:chExt cx="0" cy="0"/>
        </a:xfrm>
      </p:grpSpPr>
      <p:sp>
        <p:nvSpPr>
          <p:cNvPr id="51" name="Google Shape;51;p13"/>
          <p:cNvSpPr txBox="1">
            <a:spLocks noGrp="1"/>
          </p:cNvSpPr>
          <p:nvPr>
            <p:ph type="ftr" idx="11"/>
          </p:nvPr>
        </p:nvSpPr>
        <p:spPr>
          <a:xfrm>
            <a:off x="4241419" y="6608629"/>
            <a:ext cx="3707600" cy="143565"/>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933" b="0" i="0">
                <a:solidFill>
                  <a:srgbClr val="A4A4A4"/>
                </a:solidFill>
                <a:latin typeface="Arial"/>
                <a:ea typeface="Arial"/>
                <a:cs typeface="Arial"/>
                <a:sym typeface="Aria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52" name="Google Shape;52;p13"/>
          <p:cNvSpPr txBox="1">
            <a:spLocks noGrp="1"/>
          </p:cNvSpPr>
          <p:nvPr>
            <p:ph type="dt" idx="10"/>
          </p:nvPr>
        </p:nvSpPr>
        <p:spPr>
          <a:xfrm>
            <a:off x="609600" y="6377940"/>
            <a:ext cx="2804000" cy="225767"/>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1467">
                <a:solidFill>
                  <a:srgbClr val="888888"/>
                </a:solidFil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53" name="Google Shape;53;p13"/>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lvl1pPr marL="33866" marR="0" lvl="0"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1pPr>
            <a:lvl2pPr marL="33866" marR="0" lvl="1"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2pPr>
            <a:lvl3pPr marL="33866" marR="0" lvl="2"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3pPr>
            <a:lvl4pPr marL="33866" marR="0" lvl="3"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4pPr>
            <a:lvl5pPr marL="33866" marR="0" lvl="4"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5pPr>
            <a:lvl6pPr marL="33866" marR="0" lvl="5"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6pPr>
            <a:lvl7pPr marL="33866" marR="0" lvl="6"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7pPr>
            <a:lvl8pPr marL="33866" marR="0" lvl="7"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8pPr>
            <a:lvl9pPr marL="33866" marR="0" lvl="8"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969874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1308227" y="813053"/>
            <a:ext cx="9575600" cy="287323"/>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1867" b="0" i="0">
                <a:solidFill>
                  <a:schemeClr val="dk1"/>
                </a:solidFill>
                <a:latin typeface="MS Gothic"/>
                <a:ea typeface="MS Gothic"/>
                <a:cs typeface="MS Gothic"/>
                <a:sym typeface="MS Gothic"/>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6" name="Google Shape;56;p14"/>
          <p:cNvSpPr txBox="1">
            <a:spLocks noGrp="1"/>
          </p:cNvSpPr>
          <p:nvPr>
            <p:ph type="body" idx="1"/>
          </p:nvPr>
        </p:nvSpPr>
        <p:spPr>
          <a:xfrm>
            <a:off x="879971" y="1338961"/>
            <a:ext cx="10392400" cy="276999"/>
          </a:xfrm>
          <a:prstGeom prst="rect">
            <a:avLst/>
          </a:prstGeom>
          <a:noFill/>
          <a:ln>
            <a:noFill/>
          </a:ln>
        </p:spPr>
        <p:txBody>
          <a:bodyPr spcFirstLastPara="1" wrap="square" lIns="0" tIns="0" rIns="0" bIns="0" anchor="t" anchorCtr="0">
            <a:spAutoFit/>
          </a:bodyPr>
          <a:lstStyle>
            <a:lvl1pPr marL="609585" lvl="0" indent="-304792" algn="l" rtl="0">
              <a:lnSpc>
                <a:spcPct val="100000"/>
              </a:lnSpc>
              <a:spcBef>
                <a:spcPts val="0"/>
              </a:spcBef>
              <a:spcAft>
                <a:spcPts val="0"/>
              </a:spcAft>
              <a:buSzPts val="1100"/>
              <a:buNone/>
              <a:defRPr b="0" i="0">
                <a:solidFill>
                  <a:schemeClr val="dk1"/>
                </a:solidFill>
              </a:defRPr>
            </a:lvl1pPr>
            <a:lvl2pPr marL="1219170" lvl="1" indent="-304792" algn="l" rtl="0">
              <a:lnSpc>
                <a:spcPct val="100000"/>
              </a:lnSpc>
              <a:spcBef>
                <a:spcPts val="0"/>
              </a:spcBef>
              <a:spcAft>
                <a:spcPts val="0"/>
              </a:spcAft>
              <a:buSzPts val="1100"/>
              <a:buNone/>
              <a:defRPr/>
            </a:lvl2pPr>
            <a:lvl3pPr marL="1828754" lvl="2" indent="-304792" algn="l" rtl="0">
              <a:lnSpc>
                <a:spcPct val="100000"/>
              </a:lnSpc>
              <a:spcBef>
                <a:spcPts val="0"/>
              </a:spcBef>
              <a:spcAft>
                <a:spcPts val="0"/>
              </a:spcAft>
              <a:buSzPts val="1100"/>
              <a:buNone/>
              <a:defRPr/>
            </a:lvl3pPr>
            <a:lvl4pPr marL="2438339" lvl="3" indent="-304792" algn="l" rtl="0">
              <a:lnSpc>
                <a:spcPct val="100000"/>
              </a:lnSpc>
              <a:spcBef>
                <a:spcPts val="0"/>
              </a:spcBef>
              <a:spcAft>
                <a:spcPts val="0"/>
              </a:spcAft>
              <a:buSzPts val="1100"/>
              <a:buNone/>
              <a:defRPr/>
            </a:lvl4pPr>
            <a:lvl5pPr marL="3047924" lvl="4" indent="-304792" algn="l" rtl="0">
              <a:lnSpc>
                <a:spcPct val="100000"/>
              </a:lnSpc>
              <a:spcBef>
                <a:spcPts val="0"/>
              </a:spcBef>
              <a:spcAft>
                <a:spcPts val="0"/>
              </a:spcAft>
              <a:buSzPts val="1100"/>
              <a:buNone/>
              <a:defRPr/>
            </a:lvl5pPr>
            <a:lvl6pPr marL="3657509" lvl="5" indent="-304792" algn="l" rtl="0">
              <a:lnSpc>
                <a:spcPct val="100000"/>
              </a:lnSpc>
              <a:spcBef>
                <a:spcPts val="0"/>
              </a:spcBef>
              <a:spcAft>
                <a:spcPts val="0"/>
              </a:spcAft>
              <a:buSzPts val="1100"/>
              <a:buNone/>
              <a:defRPr/>
            </a:lvl6pPr>
            <a:lvl7pPr marL="4267093" lvl="6" indent="-304792" algn="l" rtl="0">
              <a:lnSpc>
                <a:spcPct val="100000"/>
              </a:lnSpc>
              <a:spcBef>
                <a:spcPts val="0"/>
              </a:spcBef>
              <a:spcAft>
                <a:spcPts val="0"/>
              </a:spcAft>
              <a:buSzPts val="1100"/>
              <a:buNone/>
              <a:defRPr/>
            </a:lvl7pPr>
            <a:lvl8pPr marL="4876678" lvl="7" indent="-304792" algn="l" rtl="0">
              <a:lnSpc>
                <a:spcPct val="100000"/>
              </a:lnSpc>
              <a:spcBef>
                <a:spcPts val="0"/>
              </a:spcBef>
              <a:spcAft>
                <a:spcPts val="0"/>
              </a:spcAft>
              <a:buSzPts val="1100"/>
              <a:buNone/>
              <a:defRPr/>
            </a:lvl8pPr>
            <a:lvl9pPr marL="5486263" lvl="8" indent="-304792" algn="l" rtl="0">
              <a:lnSpc>
                <a:spcPct val="100000"/>
              </a:lnSpc>
              <a:spcBef>
                <a:spcPts val="0"/>
              </a:spcBef>
              <a:spcAft>
                <a:spcPts val="0"/>
              </a:spcAft>
              <a:buSzPts val="1100"/>
              <a:buNone/>
              <a:defRPr/>
            </a:lvl9pPr>
          </a:lstStyle>
          <a:p>
            <a:endParaRPr/>
          </a:p>
        </p:txBody>
      </p:sp>
      <p:sp>
        <p:nvSpPr>
          <p:cNvPr id="57" name="Google Shape;57;p14"/>
          <p:cNvSpPr txBox="1">
            <a:spLocks noGrp="1"/>
          </p:cNvSpPr>
          <p:nvPr>
            <p:ph type="ftr" idx="11"/>
          </p:nvPr>
        </p:nvSpPr>
        <p:spPr>
          <a:xfrm>
            <a:off x="4241419" y="6608629"/>
            <a:ext cx="3707600" cy="143565"/>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933" b="0" i="0">
                <a:solidFill>
                  <a:srgbClr val="A4A4A4"/>
                </a:solidFill>
                <a:latin typeface="Arial"/>
                <a:ea typeface="Arial"/>
                <a:cs typeface="Arial"/>
                <a:sym typeface="Aria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58" name="Google Shape;58;p14"/>
          <p:cNvSpPr txBox="1">
            <a:spLocks noGrp="1"/>
          </p:cNvSpPr>
          <p:nvPr>
            <p:ph type="dt" idx="10"/>
          </p:nvPr>
        </p:nvSpPr>
        <p:spPr>
          <a:xfrm>
            <a:off x="609600" y="6377940"/>
            <a:ext cx="2804000" cy="225767"/>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1467">
                <a:solidFill>
                  <a:srgbClr val="888888"/>
                </a:solidFil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59" name="Google Shape;59;p14"/>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lvl1pPr marL="33866" marR="0" lvl="0"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1pPr>
            <a:lvl2pPr marL="33866" marR="0" lvl="1"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2pPr>
            <a:lvl3pPr marL="33866" marR="0" lvl="2"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3pPr>
            <a:lvl4pPr marL="33866" marR="0" lvl="3"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4pPr>
            <a:lvl5pPr marL="33866" marR="0" lvl="4"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5pPr>
            <a:lvl6pPr marL="33866" marR="0" lvl="5"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6pPr>
            <a:lvl7pPr marL="33866" marR="0" lvl="6"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7pPr>
            <a:lvl8pPr marL="33866" marR="0" lvl="7"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8pPr>
            <a:lvl9pPr marL="33866" marR="0" lvl="8"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325391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1308227" y="813053"/>
            <a:ext cx="9575600" cy="287323"/>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1867" b="0" i="0">
                <a:solidFill>
                  <a:schemeClr val="dk1"/>
                </a:solidFill>
                <a:latin typeface="MS Gothic"/>
                <a:ea typeface="MS Gothic"/>
                <a:cs typeface="MS Gothic"/>
                <a:sym typeface="MS Gothic"/>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2" name="Google Shape;62;p15"/>
          <p:cNvSpPr txBox="1">
            <a:spLocks noGrp="1"/>
          </p:cNvSpPr>
          <p:nvPr>
            <p:ph type="ftr" idx="11"/>
          </p:nvPr>
        </p:nvSpPr>
        <p:spPr>
          <a:xfrm>
            <a:off x="4241419" y="6608629"/>
            <a:ext cx="3707600" cy="143565"/>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933" b="0" i="0">
                <a:solidFill>
                  <a:srgbClr val="A4A4A4"/>
                </a:solidFill>
                <a:latin typeface="Arial"/>
                <a:ea typeface="Arial"/>
                <a:cs typeface="Arial"/>
                <a:sym typeface="Aria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63" name="Google Shape;63;p15"/>
          <p:cNvSpPr txBox="1">
            <a:spLocks noGrp="1"/>
          </p:cNvSpPr>
          <p:nvPr>
            <p:ph type="dt" idx="10"/>
          </p:nvPr>
        </p:nvSpPr>
        <p:spPr>
          <a:xfrm>
            <a:off x="609600" y="6377940"/>
            <a:ext cx="2804000" cy="225767"/>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1100"/>
              <a:buNone/>
              <a:defRPr sz="1467">
                <a:solidFill>
                  <a:srgbClr val="888888"/>
                </a:solidFill>
              </a:defRPr>
            </a:lvl1pPr>
            <a:lvl2pPr lvl="1" algn="l" rtl="0">
              <a:lnSpc>
                <a:spcPct val="100000"/>
              </a:lnSpc>
              <a:spcBef>
                <a:spcPts val="0"/>
              </a:spcBef>
              <a:spcAft>
                <a:spcPts val="0"/>
              </a:spcAft>
              <a:buSzPts val="1100"/>
              <a:buNone/>
              <a:defRPr sz="1467"/>
            </a:lvl2pPr>
            <a:lvl3pPr lvl="2" algn="l" rtl="0">
              <a:lnSpc>
                <a:spcPct val="100000"/>
              </a:lnSpc>
              <a:spcBef>
                <a:spcPts val="0"/>
              </a:spcBef>
              <a:spcAft>
                <a:spcPts val="0"/>
              </a:spcAft>
              <a:buSzPts val="1100"/>
              <a:buNone/>
              <a:defRPr sz="1467"/>
            </a:lvl3pPr>
            <a:lvl4pPr lvl="3" algn="l" rtl="0">
              <a:lnSpc>
                <a:spcPct val="100000"/>
              </a:lnSpc>
              <a:spcBef>
                <a:spcPts val="0"/>
              </a:spcBef>
              <a:spcAft>
                <a:spcPts val="0"/>
              </a:spcAft>
              <a:buSzPts val="1100"/>
              <a:buNone/>
              <a:defRPr sz="1467"/>
            </a:lvl4pPr>
            <a:lvl5pPr lvl="4" algn="l" rtl="0">
              <a:lnSpc>
                <a:spcPct val="100000"/>
              </a:lnSpc>
              <a:spcBef>
                <a:spcPts val="0"/>
              </a:spcBef>
              <a:spcAft>
                <a:spcPts val="0"/>
              </a:spcAft>
              <a:buSzPts val="1100"/>
              <a:buNone/>
              <a:defRPr sz="1467"/>
            </a:lvl5pPr>
            <a:lvl6pPr lvl="5" algn="l" rtl="0">
              <a:lnSpc>
                <a:spcPct val="100000"/>
              </a:lnSpc>
              <a:spcBef>
                <a:spcPts val="0"/>
              </a:spcBef>
              <a:spcAft>
                <a:spcPts val="0"/>
              </a:spcAft>
              <a:buSzPts val="1100"/>
              <a:buNone/>
              <a:defRPr sz="1467"/>
            </a:lvl6pPr>
            <a:lvl7pPr lvl="6" algn="l" rtl="0">
              <a:lnSpc>
                <a:spcPct val="100000"/>
              </a:lnSpc>
              <a:spcBef>
                <a:spcPts val="0"/>
              </a:spcBef>
              <a:spcAft>
                <a:spcPts val="0"/>
              </a:spcAft>
              <a:buSzPts val="1100"/>
              <a:buNone/>
              <a:defRPr sz="1467"/>
            </a:lvl7pPr>
            <a:lvl8pPr lvl="7" algn="l" rtl="0">
              <a:lnSpc>
                <a:spcPct val="100000"/>
              </a:lnSpc>
              <a:spcBef>
                <a:spcPts val="0"/>
              </a:spcBef>
              <a:spcAft>
                <a:spcPts val="0"/>
              </a:spcAft>
              <a:buSzPts val="1100"/>
              <a:buNone/>
              <a:defRPr sz="1467"/>
            </a:lvl8pPr>
            <a:lvl9pPr lvl="8" algn="l" rtl="0">
              <a:lnSpc>
                <a:spcPct val="100000"/>
              </a:lnSpc>
              <a:spcBef>
                <a:spcPts val="0"/>
              </a:spcBef>
              <a:spcAft>
                <a:spcPts val="0"/>
              </a:spcAft>
              <a:buSzPts val="1100"/>
              <a:buNone/>
              <a:defRPr sz="1467"/>
            </a:lvl9pPr>
          </a:lstStyle>
          <a:p>
            <a:endParaRPr/>
          </a:p>
        </p:txBody>
      </p:sp>
      <p:sp>
        <p:nvSpPr>
          <p:cNvPr id="64" name="Google Shape;64;p15"/>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lvl1pPr marL="33866" marR="0" lvl="0"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1pPr>
            <a:lvl2pPr marL="33866" marR="0" lvl="1"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2pPr>
            <a:lvl3pPr marL="33866" marR="0" lvl="2"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3pPr>
            <a:lvl4pPr marL="33866" marR="0" lvl="3"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4pPr>
            <a:lvl5pPr marL="33866" marR="0" lvl="4"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5pPr>
            <a:lvl6pPr marL="33866" marR="0" lvl="5"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6pPr>
            <a:lvl7pPr marL="33866" marR="0" lvl="6"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7pPr>
            <a:lvl8pPr marL="33866" marR="0" lvl="7"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8pPr>
            <a:lvl9pPr marL="33866" marR="0" lvl="8" indent="0" algn="l" rtl="0">
              <a:lnSpc>
                <a:spcPct val="118750"/>
              </a:lnSpc>
              <a:spcBef>
                <a:spcPts val="0"/>
              </a:spcBef>
              <a:spcAft>
                <a:spcPts val="0"/>
              </a:spcAft>
              <a:buClr>
                <a:srgbClr val="000000"/>
              </a:buClr>
              <a:buSzPts val="900"/>
              <a:buFont typeface="Arial"/>
              <a:buNone/>
              <a:defRPr sz="1200" b="0" i="0" u="none" strike="noStrike" cap="none">
                <a:solidFill>
                  <a:srgbClr val="878787"/>
                </a:solidFill>
                <a:latin typeface="Arial"/>
                <a:ea typeface="Arial"/>
                <a:cs typeface="Arial"/>
                <a:sym typeface="Aria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86121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66155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77436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56642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99246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39038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54445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69588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28786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30323774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3.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651"/>
        <p:cNvGrpSpPr/>
        <p:nvPr/>
      </p:nvGrpSpPr>
      <p:grpSpPr>
        <a:xfrm>
          <a:off x="0" y="0"/>
          <a:ext cx="0" cy="0"/>
          <a:chOff x="0" y="0"/>
          <a:chExt cx="0" cy="0"/>
        </a:xfrm>
      </p:grpSpPr>
      <p:sp>
        <p:nvSpPr>
          <p:cNvPr id="652" name="Google Shape;652;p36"/>
          <p:cNvSpPr/>
          <p:nvPr/>
        </p:nvSpPr>
        <p:spPr>
          <a:xfrm>
            <a:off x="0" y="0"/>
            <a:ext cx="12192000" cy="867411"/>
          </a:xfrm>
          <a:custGeom>
            <a:avLst/>
            <a:gdLst/>
            <a:ahLst/>
            <a:cxnLst/>
            <a:rect l="l" t="t" r="r" b="b"/>
            <a:pathLst>
              <a:path w="12192000" h="867410" extrusionOk="0">
                <a:moveTo>
                  <a:pt x="12192000" y="0"/>
                </a:moveTo>
                <a:lnTo>
                  <a:pt x="0" y="0"/>
                </a:lnTo>
                <a:lnTo>
                  <a:pt x="0" y="867155"/>
                </a:lnTo>
                <a:lnTo>
                  <a:pt x="12192000" y="867155"/>
                </a:lnTo>
                <a:lnTo>
                  <a:pt x="12192000" y="0"/>
                </a:lnTo>
                <a:close/>
              </a:path>
            </a:pathLst>
          </a:custGeom>
          <a:solidFill>
            <a:srgbClr val="525252"/>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653" name="Google Shape;653;p36"/>
          <p:cNvSpPr txBox="1"/>
          <p:nvPr/>
        </p:nvSpPr>
        <p:spPr>
          <a:xfrm>
            <a:off x="882802" y="5730342"/>
            <a:ext cx="5043077" cy="443519"/>
          </a:xfrm>
          <a:prstGeom prst="rect">
            <a:avLst/>
          </a:prstGeom>
          <a:noFill/>
          <a:ln>
            <a:noFill/>
          </a:ln>
        </p:spPr>
        <p:txBody>
          <a:bodyPr spcFirstLastPara="1" wrap="square" lIns="0" tIns="12700" rIns="0" bIns="0" anchor="t" anchorCtr="0">
            <a:spAutoFit/>
          </a:bodyPr>
          <a:lstStyle/>
          <a:p>
            <a:pPr marL="16933" defTabSz="1219170">
              <a:buClr>
                <a:srgbClr val="000000"/>
              </a:buClr>
              <a:buSzPts val="700"/>
            </a:pPr>
            <a:r>
              <a:rPr kumimoji="0" lang="en-US" altLang="ja" sz="933" kern="0" dirty="0">
                <a:solidFill>
                  <a:srgbClr val="404040"/>
                </a:solidFill>
                <a:latin typeface="Arial"/>
                <a:ea typeface="MS Gothic"/>
                <a:cs typeface="MS Gothic"/>
                <a:sym typeface="MS Gothic"/>
              </a:rPr>
              <a:t>※</a:t>
            </a:r>
            <a:r>
              <a:rPr kumimoji="0" lang="ja" altLang="en-US" sz="933" kern="0" dirty="0">
                <a:solidFill>
                  <a:srgbClr val="404040"/>
                </a:solidFill>
                <a:latin typeface="Arial"/>
                <a:ea typeface="MS Gothic"/>
                <a:cs typeface="MS Gothic"/>
                <a:sym typeface="MS Gothic"/>
              </a:rPr>
              <a:t>空き枠状況・掲載可否はメニューにより異なります。担当営業までお問い合わせください。</a:t>
            </a:r>
            <a:endParaRPr kumimoji="0" sz="933" kern="0" dirty="0">
              <a:solidFill>
                <a:srgbClr val="000000"/>
              </a:solidFill>
              <a:latin typeface="Arial"/>
              <a:ea typeface="MS Gothic"/>
              <a:cs typeface="MS Gothic"/>
              <a:sym typeface="MS Gothic"/>
            </a:endParaRPr>
          </a:p>
          <a:p>
            <a:pPr marL="16933" defTabSz="1219170">
              <a:buClr>
                <a:srgbClr val="000000"/>
              </a:buClr>
              <a:buSzPts val="700"/>
            </a:pPr>
            <a:r>
              <a:rPr kumimoji="0" lang="en-US" altLang="ja" sz="933" kern="0" dirty="0">
                <a:solidFill>
                  <a:srgbClr val="404040"/>
                </a:solidFill>
                <a:latin typeface="Arial"/>
                <a:ea typeface="MS Gothic"/>
                <a:cs typeface="MS Gothic"/>
                <a:sym typeface="MS Gothic"/>
              </a:rPr>
              <a:t>※</a:t>
            </a:r>
            <a:r>
              <a:rPr kumimoji="0" lang="ja" altLang="en-US" sz="933" kern="0" dirty="0">
                <a:solidFill>
                  <a:srgbClr val="404040"/>
                </a:solidFill>
                <a:latin typeface="Arial"/>
                <a:ea typeface="MS Gothic"/>
                <a:cs typeface="MS Gothic"/>
                <a:sym typeface="MS Gothic"/>
              </a:rPr>
              <a:t>掲載可否基準を設けさせていただいております。必ず事前にご確認ください。</a:t>
            </a:r>
            <a:endParaRPr kumimoji="0" sz="933" kern="0" dirty="0">
              <a:solidFill>
                <a:srgbClr val="000000"/>
              </a:solidFill>
              <a:latin typeface="Arial"/>
              <a:ea typeface="MS Gothic"/>
              <a:cs typeface="MS Gothic"/>
              <a:sym typeface="MS Gothic"/>
            </a:endParaRPr>
          </a:p>
          <a:p>
            <a:pPr marL="16933" defTabSz="1219170">
              <a:buClr>
                <a:srgbClr val="000000"/>
              </a:buClr>
              <a:buSzPts val="700"/>
            </a:pPr>
            <a:r>
              <a:rPr kumimoji="0" lang="en-US" altLang="ja" sz="933" kern="0" dirty="0">
                <a:solidFill>
                  <a:srgbClr val="404040"/>
                </a:solidFill>
                <a:latin typeface="Arial"/>
                <a:ea typeface="MS Gothic"/>
                <a:cs typeface="MS Gothic"/>
                <a:sym typeface="MS Gothic"/>
              </a:rPr>
              <a:t>※</a:t>
            </a:r>
            <a:r>
              <a:rPr kumimoji="0" lang="ja" altLang="en-US" sz="933" kern="0" dirty="0">
                <a:solidFill>
                  <a:srgbClr val="404040"/>
                </a:solidFill>
                <a:latin typeface="Arial"/>
                <a:ea typeface="MS Gothic"/>
                <a:cs typeface="MS Gothic"/>
                <a:sym typeface="MS Gothic"/>
              </a:rPr>
              <a:t>おしゃれさん起用費は候補により異なります。ご相談ください。</a:t>
            </a:r>
            <a:endParaRPr kumimoji="0" sz="933" kern="0" dirty="0">
              <a:solidFill>
                <a:srgbClr val="000000"/>
              </a:solidFill>
              <a:latin typeface="Arial"/>
              <a:ea typeface="MS Gothic"/>
              <a:cs typeface="MS Gothic"/>
              <a:sym typeface="MS Gothic"/>
            </a:endParaRPr>
          </a:p>
        </p:txBody>
      </p:sp>
      <p:sp>
        <p:nvSpPr>
          <p:cNvPr id="654" name="Google Shape;654;p36"/>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p>
            <a:pPr defTabSz="1219170"/>
            <a:fld id="{00000000-1234-1234-1234-123412341234}" type="slidenum">
              <a:rPr kumimoji="0" lang="en-US" altLang="ja" kern="0"/>
              <a:pPr defTabSz="1219170"/>
              <a:t>1</a:t>
            </a:fld>
            <a:endParaRPr kumimoji="0" kern="0"/>
          </a:p>
        </p:txBody>
      </p:sp>
      <p:sp>
        <p:nvSpPr>
          <p:cNvPr id="655" name="Google Shape;655;p36"/>
          <p:cNvSpPr txBox="1">
            <a:spLocks noGrp="1"/>
          </p:cNvSpPr>
          <p:nvPr>
            <p:ph type="ftr" idx="11"/>
          </p:nvPr>
        </p:nvSpPr>
        <p:spPr>
          <a:xfrm>
            <a:off x="4241419" y="6608630"/>
            <a:ext cx="3707600" cy="289048"/>
          </a:xfrm>
          <a:prstGeom prst="rect">
            <a:avLst/>
          </a:prstGeom>
          <a:noFill/>
          <a:ln>
            <a:noFill/>
          </a:ln>
        </p:spPr>
        <p:txBody>
          <a:bodyPr spcFirstLastPara="1" wrap="square" lIns="0" tIns="1900" rIns="0" bIns="0" anchor="t" anchorCtr="0">
            <a:spAutoFit/>
          </a:bodyPr>
          <a:lstStyle/>
          <a:p>
            <a:pPr marL="16933" defTabSz="1219170">
              <a:buClr>
                <a:srgbClr val="000000"/>
              </a:buClr>
            </a:pPr>
            <a:r>
              <a:rPr kumimoji="0" lang="en-US" altLang="ja" kern="0"/>
              <a:t>© 2021 shufu-to-seikatu-sha,LTD. All Rights Reserved. CONFIDENTIAL.</a:t>
            </a:r>
            <a:endParaRPr kumimoji="0" kern="0"/>
          </a:p>
        </p:txBody>
      </p:sp>
      <p:graphicFrame>
        <p:nvGraphicFramePr>
          <p:cNvPr id="656" name="Google Shape;656;p36"/>
          <p:cNvGraphicFramePr/>
          <p:nvPr/>
        </p:nvGraphicFramePr>
        <p:xfrm>
          <a:off x="876770" y="1830959"/>
          <a:ext cx="10245101" cy="3796766"/>
        </p:xfrm>
        <a:graphic>
          <a:graphicData uri="http://schemas.openxmlformats.org/drawingml/2006/table">
            <a:tbl>
              <a:tblPr firstRow="1" bandRow="1">
                <a:noFill/>
              </a:tblPr>
              <a:tblGrid>
                <a:gridCol w="1354467">
                  <a:extLst>
                    <a:ext uri="{9D8B030D-6E8A-4147-A177-3AD203B41FA5}">
                      <a16:colId xmlns:a16="http://schemas.microsoft.com/office/drawing/2014/main" val="20000"/>
                    </a:ext>
                  </a:extLst>
                </a:gridCol>
                <a:gridCol w="2896867">
                  <a:extLst>
                    <a:ext uri="{9D8B030D-6E8A-4147-A177-3AD203B41FA5}">
                      <a16:colId xmlns:a16="http://schemas.microsoft.com/office/drawing/2014/main" val="20001"/>
                    </a:ext>
                  </a:extLst>
                </a:gridCol>
                <a:gridCol w="3008000">
                  <a:extLst>
                    <a:ext uri="{9D8B030D-6E8A-4147-A177-3AD203B41FA5}">
                      <a16:colId xmlns:a16="http://schemas.microsoft.com/office/drawing/2014/main" val="20002"/>
                    </a:ext>
                  </a:extLst>
                </a:gridCol>
                <a:gridCol w="2985767">
                  <a:extLst>
                    <a:ext uri="{9D8B030D-6E8A-4147-A177-3AD203B41FA5}">
                      <a16:colId xmlns:a16="http://schemas.microsoft.com/office/drawing/2014/main" val="20003"/>
                    </a:ext>
                  </a:extLst>
                </a:gridCol>
              </a:tblGrid>
              <a:tr h="379367">
                <a:tc>
                  <a:txBody>
                    <a:bodyPr/>
                    <a:lstStyle/>
                    <a:p>
                      <a:pPr marL="0" marR="0" lvl="0" indent="0" algn="l" rtl="0">
                        <a:lnSpc>
                          <a:spcPct val="100000"/>
                        </a:lnSpc>
                        <a:spcBef>
                          <a:spcPts val="0"/>
                        </a:spcBef>
                        <a:spcAft>
                          <a:spcPts val="0"/>
                        </a:spcAft>
                        <a:buClr>
                          <a:srgbClr val="000000"/>
                        </a:buClr>
                        <a:buSzPts val="600"/>
                        <a:buFont typeface="Arial"/>
                        <a:buNone/>
                      </a:pPr>
                      <a:endParaRPr sz="8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FFFFFF"/>
                          </a:solidFill>
                          <a:latin typeface="MS Gothic"/>
                          <a:ea typeface="MS Gothic"/>
                          <a:cs typeface="MS Gothic"/>
                          <a:sym typeface="MS Gothic"/>
                        </a:rPr>
                        <a:t>メニュー名</a:t>
                      </a:r>
                      <a:endParaRPr sz="900" u="none" strike="noStrike" cap="none">
                        <a:latin typeface="MS Gothic"/>
                        <a:ea typeface="MS Gothic"/>
                        <a:cs typeface="MS Gothic"/>
                        <a:sym typeface="MS Gothic"/>
                      </a:endParaRPr>
                    </a:p>
                  </a:txBody>
                  <a:tcPr marL="0" marR="0" marT="3167" marB="0">
                    <a:lnL w="12700" cap="flat" cmpd="sng">
                      <a:solidFill>
                        <a:srgbClr val="BDBDBD"/>
                      </a:solidFill>
                      <a:prstDash val="solid"/>
                      <a:round/>
                      <a:headEnd type="none" w="sm" len="sm"/>
                      <a:tailEnd type="none" w="sm" len="sm"/>
                    </a:lnL>
                    <a:lnR w="9525" cap="flat" cmpd="sng">
                      <a:solidFill>
                        <a:srgbClr val="D9D9D9"/>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44536A"/>
                    </a:solidFill>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FFFFFF"/>
                          </a:solidFill>
                          <a:latin typeface="Arial"/>
                          <a:ea typeface="Arial"/>
                          <a:cs typeface="Arial"/>
                          <a:sym typeface="Arial"/>
                        </a:rPr>
                        <a:t>Instagram </a:t>
                      </a:r>
                      <a:r>
                        <a:rPr lang="ja" sz="1100" u="none" strike="noStrike" cap="none">
                          <a:solidFill>
                            <a:srgbClr val="FFFFFF"/>
                          </a:solidFill>
                          <a:latin typeface="MS Gothic"/>
                          <a:ea typeface="MS Gothic"/>
                          <a:cs typeface="MS Gothic"/>
                          <a:sym typeface="MS Gothic"/>
                        </a:rPr>
                        <a:t>撮影型投稿</a:t>
                      </a:r>
                      <a:endParaRPr sz="1100" u="none" strike="noStrike" cap="none">
                        <a:latin typeface="MS Gothic"/>
                        <a:ea typeface="MS Gothic"/>
                        <a:cs typeface="MS Gothic"/>
                        <a:sym typeface="MS Gothic"/>
                      </a:endParaRPr>
                    </a:p>
                  </a:txBody>
                  <a:tcPr marL="0" marR="0" marT="5067" marB="0">
                    <a:lnL w="9525" cap="flat" cmpd="sng">
                      <a:solidFill>
                        <a:srgbClr val="D9D9D9"/>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44536A"/>
                    </a:solidFill>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FFFFFF"/>
                          </a:solidFill>
                          <a:latin typeface="Arial"/>
                          <a:ea typeface="Arial"/>
                          <a:cs typeface="Arial"/>
                          <a:sym typeface="Arial"/>
                        </a:rPr>
                        <a:t>Instagram </a:t>
                      </a:r>
                      <a:r>
                        <a:rPr lang="ja" sz="1100" u="none" strike="noStrike" cap="none">
                          <a:solidFill>
                            <a:srgbClr val="FFFFFF"/>
                          </a:solidFill>
                          <a:latin typeface="MS Gothic"/>
                          <a:ea typeface="MS Gothic"/>
                          <a:cs typeface="MS Gothic"/>
                          <a:sym typeface="MS Gothic"/>
                        </a:rPr>
                        <a:t>インスタマガジン</a:t>
                      </a:r>
                      <a:endParaRPr sz="1100" u="none" strike="noStrike" cap="none">
                        <a:latin typeface="MS Gothic"/>
                        <a:ea typeface="MS Gothic"/>
                        <a:cs typeface="MS Gothic"/>
                        <a:sym typeface="MS Gothic"/>
                      </a:endParaRPr>
                    </a:p>
                  </a:txBody>
                  <a:tcPr marL="0" marR="0" marT="50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44536A"/>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ja" sz="1100" u="none" strike="noStrike" cap="none" dirty="0">
                          <a:solidFill>
                            <a:srgbClr val="FFFFFF"/>
                          </a:solidFill>
                          <a:latin typeface="Arial"/>
                          <a:ea typeface="Arial"/>
                          <a:cs typeface="Arial"/>
                          <a:sym typeface="Arial"/>
                        </a:rPr>
                        <a:t>Youtube</a:t>
                      </a:r>
                      <a:r>
                        <a:rPr lang="ja" sz="1100" u="none" strike="noStrike" cap="none" dirty="0">
                          <a:solidFill>
                            <a:srgbClr val="FFFFFF"/>
                          </a:solidFill>
                          <a:latin typeface="MS Gothic"/>
                          <a:ea typeface="MS Gothic"/>
                          <a:cs typeface="MS Gothic"/>
                          <a:sym typeface="MS Gothic"/>
                        </a:rPr>
                        <a:t>動画＋</a:t>
                      </a:r>
                      <a:r>
                        <a:rPr lang="ja" sz="1100" u="none" strike="noStrike" cap="none" dirty="0">
                          <a:solidFill>
                            <a:srgbClr val="FFFFFF"/>
                          </a:solidFill>
                          <a:latin typeface="Arial"/>
                          <a:ea typeface="Arial"/>
                          <a:cs typeface="Arial"/>
                          <a:sym typeface="Arial"/>
                        </a:rPr>
                        <a:t>Instagram</a:t>
                      </a:r>
                      <a:endParaRPr sz="1100" u="none" strike="noStrike" cap="none" dirty="0">
                        <a:latin typeface="Arial"/>
                        <a:ea typeface="Arial"/>
                        <a:cs typeface="Arial"/>
                        <a:sym typeface="Arial"/>
                      </a:endParaRPr>
                    </a:p>
                  </a:txBody>
                  <a:tcPr marL="0" marR="0" marT="11430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44536A"/>
                    </a:solidFill>
                  </a:tcPr>
                </a:tc>
                <a:extLst>
                  <a:ext uri="{0D108BD9-81ED-4DB2-BD59-A6C34878D82A}">
                    <a16:rowId xmlns:a16="http://schemas.microsoft.com/office/drawing/2014/main" val="10000"/>
                  </a:ext>
                </a:extLst>
              </a:tr>
              <a:tr h="975233">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12700" marR="0" lvl="0" indent="0" algn="ctr" rtl="0">
                        <a:lnSpc>
                          <a:spcPct val="100000"/>
                        </a:lnSpc>
                        <a:spcBef>
                          <a:spcPts val="600"/>
                        </a:spcBef>
                        <a:spcAft>
                          <a:spcPts val="0"/>
                        </a:spcAft>
                        <a:buClr>
                          <a:srgbClr val="000000"/>
                        </a:buClr>
                        <a:buSzPts val="700"/>
                        <a:buFont typeface="Arial"/>
                        <a:buNone/>
                      </a:pPr>
                      <a:r>
                        <a:rPr lang="ja" sz="900" u="none" strike="noStrike" cap="none">
                          <a:solidFill>
                            <a:srgbClr val="404040"/>
                          </a:solidFill>
                          <a:latin typeface="MS Gothic"/>
                          <a:ea typeface="MS Gothic"/>
                          <a:cs typeface="MS Gothic"/>
                          <a:sym typeface="MS Gothic"/>
                        </a:rPr>
                        <a:t>金額（税抜）</a:t>
                      </a:r>
                      <a:endParaRPr sz="900" u="none" strike="noStrike" cap="none">
                        <a:latin typeface="MS Gothic"/>
                        <a:ea typeface="MS Gothic"/>
                        <a:cs typeface="MS Gothic"/>
                        <a:sym typeface="MS Gothic"/>
                      </a:endParaRPr>
                    </a:p>
                  </a:txBody>
                  <a:tcPr marL="0" marR="0" marT="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12700" marR="0" lvl="0" indent="0" algn="ctr" rtl="0">
                        <a:lnSpc>
                          <a:spcPct val="100000"/>
                        </a:lnSpc>
                        <a:spcBef>
                          <a:spcPts val="0"/>
                        </a:spcBef>
                        <a:spcAft>
                          <a:spcPts val="0"/>
                        </a:spcAft>
                        <a:buClr>
                          <a:srgbClr val="000000"/>
                        </a:buClr>
                        <a:buSzPts val="1200"/>
                        <a:buFont typeface="Arial"/>
                        <a:buNone/>
                      </a:pPr>
                      <a:r>
                        <a:rPr lang="ja" sz="1600" u="none" strike="noStrike" cap="none">
                          <a:solidFill>
                            <a:srgbClr val="404040"/>
                          </a:solidFill>
                          <a:latin typeface="Arial"/>
                          <a:ea typeface="Arial"/>
                          <a:cs typeface="Arial"/>
                          <a:sym typeface="Arial"/>
                        </a:rPr>
                        <a:t>700,000</a:t>
                      </a:r>
                      <a:r>
                        <a:rPr lang="ja" sz="1600" u="none" strike="noStrike" cap="none">
                          <a:solidFill>
                            <a:srgbClr val="404040"/>
                          </a:solidFill>
                          <a:latin typeface="MS Gothic"/>
                          <a:ea typeface="MS Gothic"/>
                          <a:cs typeface="MS Gothic"/>
                          <a:sym typeface="MS Gothic"/>
                        </a:rPr>
                        <a:t>円 </a:t>
                      </a:r>
                      <a:r>
                        <a:rPr lang="ja" sz="1600" u="none" strike="noStrike" cap="none">
                          <a:solidFill>
                            <a:srgbClr val="404040"/>
                          </a:solidFill>
                          <a:latin typeface="Arial"/>
                          <a:ea typeface="Arial"/>
                          <a:cs typeface="Arial"/>
                          <a:sym typeface="Arial"/>
                        </a:rPr>
                        <a:t>-</a:t>
                      </a:r>
                      <a:endParaRPr sz="1600" u="none" strike="noStrike" cap="none">
                        <a:latin typeface="Arial"/>
                        <a:ea typeface="Arial"/>
                        <a:cs typeface="Arial"/>
                        <a:sym typeface="Arial"/>
                      </a:endParaRPr>
                    </a:p>
                    <a:p>
                      <a:pPr marL="0" marR="0" lvl="0" indent="0" algn="ctr"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掲載費 </a:t>
                      </a:r>
                      <a:r>
                        <a:rPr lang="ja" sz="700" u="none" strike="noStrike" cap="none">
                          <a:latin typeface="Arial"/>
                          <a:ea typeface="Arial"/>
                          <a:cs typeface="Arial"/>
                          <a:sym typeface="Arial"/>
                        </a:rPr>
                        <a:t>G 400,000</a:t>
                      </a:r>
                      <a:r>
                        <a:rPr lang="ja" sz="700" u="none" strike="noStrike" cap="none">
                          <a:latin typeface="MS Gothic"/>
                          <a:ea typeface="MS Gothic"/>
                          <a:cs typeface="MS Gothic"/>
                          <a:sym typeface="MS Gothic"/>
                        </a:rPr>
                        <a:t>円</a:t>
                      </a:r>
                      <a:r>
                        <a:rPr lang="ja" sz="700" u="none" strike="noStrike" cap="none">
                          <a:latin typeface="Arial"/>
                          <a:ea typeface="Arial"/>
                          <a:cs typeface="Arial"/>
                          <a:sym typeface="Arial"/>
                        </a:rPr>
                        <a:t>/</a:t>
                      </a:r>
                      <a:r>
                        <a:rPr lang="ja" sz="700" u="none" strike="noStrike" cap="none">
                          <a:latin typeface="MS Gothic"/>
                          <a:ea typeface="MS Gothic"/>
                          <a:cs typeface="MS Gothic"/>
                          <a:sym typeface="MS Gothic"/>
                        </a:rPr>
                        <a:t>１投稿 ＋ 制作費 </a:t>
                      </a:r>
                      <a:r>
                        <a:rPr lang="ja" sz="700" u="none" strike="noStrike" cap="none">
                          <a:latin typeface="Arial"/>
                          <a:ea typeface="Arial"/>
                          <a:cs typeface="Arial"/>
                          <a:sym typeface="Arial"/>
                        </a:rPr>
                        <a:t>N100,000</a:t>
                      </a:r>
                      <a:r>
                        <a:rPr lang="ja" sz="700" u="none" strike="noStrike" cap="none">
                          <a:latin typeface="MS Gothic"/>
                          <a:ea typeface="MS Gothic"/>
                          <a:cs typeface="MS Gothic"/>
                          <a:sym typeface="MS Gothic"/>
                        </a:rPr>
                        <a:t>円</a:t>
                      </a:r>
                      <a:r>
                        <a:rPr lang="ja" sz="700" u="none" strike="noStrike" cap="none">
                          <a:latin typeface="Arial"/>
                          <a:ea typeface="Arial"/>
                          <a:cs typeface="Arial"/>
                          <a:sym typeface="Arial"/>
                        </a:rPr>
                        <a:t>/</a:t>
                      </a:r>
                      <a:r>
                        <a:rPr lang="ja" sz="700" u="none" strike="noStrike" cap="none">
                          <a:latin typeface="MS Gothic"/>
                          <a:ea typeface="MS Gothic"/>
                          <a:cs typeface="MS Gothic"/>
                          <a:sym typeface="MS Gothic"/>
                        </a:rPr>
                        <a:t>１投稿</a:t>
                      </a:r>
                      <a:endParaRPr sz="700" u="none" strike="noStrike" cap="none">
                        <a:latin typeface="MS Gothic"/>
                        <a:ea typeface="MS Gothic"/>
                        <a:cs typeface="MS Gothic"/>
                        <a:sym typeface="MS Gothic"/>
                      </a:endParaRPr>
                    </a:p>
                    <a:p>
                      <a:pPr marL="0" marR="0" lvl="0" indent="0" algn="ctr" rtl="0">
                        <a:lnSpc>
                          <a:spcPct val="100000"/>
                        </a:lnSpc>
                        <a:spcBef>
                          <a:spcPts val="100"/>
                        </a:spcBef>
                        <a:spcAft>
                          <a:spcPts val="0"/>
                        </a:spcAft>
                        <a:buClr>
                          <a:srgbClr val="000000"/>
                        </a:buClr>
                        <a:buSzPts val="500"/>
                        <a:buFont typeface="Arial"/>
                        <a:buNone/>
                      </a:pPr>
                      <a:r>
                        <a:rPr lang="ja" sz="700" u="none" strike="noStrike" cap="none">
                          <a:latin typeface="MS Gothic"/>
                          <a:ea typeface="MS Gothic"/>
                          <a:cs typeface="MS Gothic"/>
                          <a:sym typeface="MS Gothic"/>
                        </a:rPr>
                        <a:t>＋ 起用費 </a:t>
                      </a:r>
                      <a:r>
                        <a:rPr lang="ja" sz="700" u="none" strike="noStrike" cap="none">
                          <a:latin typeface="Arial"/>
                          <a:ea typeface="Arial"/>
                          <a:cs typeface="Arial"/>
                          <a:sym typeface="Arial"/>
                        </a:rPr>
                        <a:t>N200,000</a:t>
                      </a:r>
                      <a:r>
                        <a:rPr lang="ja" sz="700" u="none" strike="noStrike" cap="none">
                          <a:latin typeface="MS Gothic"/>
                          <a:ea typeface="MS Gothic"/>
                          <a:cs typeface="MS Gothic"/>
                          <a:sym typeface="MS Gothic"/>
                        </a:rPr>
                        <a:t>円～</a:t>
                      </a:r>
                      <a:endParaRPr sz="700" u="none" strike="noStrike" cap="none">
                        <a:latin typeface="MS Gothic"/>
                        <a:ea typeface="MS Gothic"/>
                        <a:cs typeface="MS Gothic"/>
                        <a:sym typeface="MS Gothic"/>
                      </a:endParaRPr>
                    </a:p>
                    <a:p>
                      <a:pPr marL="0" marR="0" lvl="0" indent="0" algn="ctr" rtl="0">
                        <a:lnSpc>
                          <a:spcPct val="100000"/>
                        </a:lnSpc>
                        <a:spcBef>
                          <a:spcPts val="100"/>
                        </a:spcBef>
                        <a:spcAft>
                          <a:spcPts val="0"/>
                        </a:spcAft>
                        <a:buClr>
                          <a:srgbClr val="000000"/>
                        </a:buClr>
                        <a:buSzPts val="500"/>
                        <a:buFont typeface="Arial"/>
                        <a:buNone/>
                      </a:pPr>
                      <a:r>
                        <a:rPr lang="ja" sz="700" u="none" strike="noStrike" cap="none">
                          <a:latin typeface="MS Gothic"/>
                          <a:ea typeface="MS Gothic"/>
                          <a:cs typeface="MS Gothic"/>
                          <a:sym typeface="MS Gothic"/>
                        </a:rPr>
                        <a:t>※税別料金です。※商材によってお受けできない場合もあります</a:t>
                      </a:r>
                      <a:endParaRPr sz="700" u="none" strike="noStrike" cap="none">
                        <a:latin typeface="MS Gothic"/>
                        <a:ea typeface="MS Gothic"/>
                        <a:cs typeface="MS Gothic"/>
                        <a:sym typeface="MS Gothic"/>
                      </a:endParaRPr>
                    </a:p>
                  </a:txBody>
                  <a:tcPr marL="0" marR="0" marT="1917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1200"/>
                        <a:buFont typeface="Arial"/>
                        <a:buNone/>
                      </a:pPr>
                      <a:r>
                        <a:rPr lang="ja" sz="1600" u="none" strike="noStrike" cap="none" dirty="0">
                          <a:solidFill>
                            <a:srgbClr val="404040"/>
                          </a:solidFill>
                          <a:latin typeface="Arial"/>
                          <a:ea typeface="Arial"/>
                          <a:cs typeface="Arial"/>
                          <a:sym typeface="Arial"/>
                        </a:rPr>
                        <a:t>800,000</a:t>
                      </a:r>
                      <a:r>
                        <a:rPr lang="ja" sz="1600" u="none" strike="noStrike" cap="none" dirty="0">
                          <a:solidFill>
                            <a:srgbClr val="404040"/>
                          </a:solidFill>
                          <a:latin typeface="MS Gothic"/>
                          <a:ea typeface="MS Gothic"/>
                          <a:cs typeface="MS Gothic"/>
                          <a:sym typeface="MS Gothic"/>
                        </a:rPr>
                        <a:t>円 </a:t>
                      </a:r>
                      <a:r>
                        <a:rPr lang="ja" sz="1600" u="none" strike="noStrike" cap="none" dirty="0">
                          <a:solidFill>
                            <a:srgbClr val="404040"/>
                          </a:solidFill>
                          <a:latin typeface="Arial"/>
                          <a:ea typeface="Arial"/>
                          <a:cs typeface="Arial"/>
                          <a:sym typeface="Arial"/>
                        </a:rPr>
                        <a:t>-</a:t>
                      </a:r>
                      <a:endParaRPr sz="1600" u="none" strike="noStrike" cap="none" dirty="0">
                        <a:latin typeface="Arial"/>
                        <a:ea typeface="Arial"/>
                        <a:cs typeface="Arial"/>
                        <a:sym typeface="Arial"/>
                      </a:endParaRPr>
                    </a:p>
                    <a:p>
                      <a:pPr marL="0" marR="0" lvl="0" indent="0" algn="ctr" rtl="0">
                        <a:lnSpc>
                          <a:spcPct val="119166"/>
                        </a:lnSpc>
                        <a:spcBef>
                          <a:spcPts val="200"/>
                        </a:spcBef>
                        <a:spcAft>
                          <a:spcPts val="0"/>
                        </a:spcAft>
                        <a:buClr>
                          <a:srgbClr val="000000"/>
                        </a:buClr>
                        <a:buSzPts val="500"/>
                        <a:buFont typeface="Arial"/>
                        <a:buNone/>
                      </a:pPr>
                      <a:r>
                        <a:rPr lang="ja" sz="700" u="none" strike="noStrike" cap="none" dirty="0">
                          <a:latin typeface="MS Gothic"/>
                          <a:ea typeface="MS Gothic"/>
                          <a:cs typeface="MS Gothic"/>
                          <a:sym typeface="MS Gothic"/>
                        </a:rPr>
                        <a:t>掲載費 </a:t>
                      </a:r>
                      <a:r>
                        <a:rPr lang="ja" sz="700" u="none" strike="noStrike" cap="none" dirty="0">
                          <a:latin typeface="Arial"/>
                          <a:ea typeface="Arial"/>
                          <a:cs typeface="Arial"/>
                          <a:sym typeface="Arial"/>
                        </a:rPr>
                        <a:t>G 400,000</a:t>
                      </a:r>
                      <a:r>
                        <a:rPr lang="ja" sz="700" u="none" strike="noStrike" cap="none" dirty="0">
                          <a:latin typeface="MS Gothic"/>
                          <a:ea typeface="MS Gothic"/>
                          <a:cs typeface="MS Gothic"/>
                          <a:sym typeface="MS Gothic"/>
                        </a:rPr>
                        <a:t>円 ＋ 制作費 </a:t>
                      </a:r>
                      <a:r>
                        <a:rPr lang="ja" sz="700" u="none" strike="noStrike" cap="none" dirty="0">
                          <a:latin typeface="Arial"/>
                          <a:ea typeface="Arial"/>
                          <a:cs typeface="Arial"/>
                          <a:sym typeface="Arial"/>
                        </a:rPr>
                        <a:t>N200,000</a:t>
                      </a:r>
                      <a:r>
                        <a:rPr lang="ja" sz="700" u="none" strike="noStrike" cap="none" dirty="0">
                          <a:latin typeface="MS Gothic"/>
                          <a:ea typeface="MS Gothic"/>
                          <a:cs typeface="MS Gothic"/>
                          <a:sym typeface="MS Gothic"/>
                        </a:rPr>
                        <a:t>円＋ 起用費 </a:t>
                      </a:r>
                      <a:r>
                        <a:rPr lang="ja" sz="700" u="none" strike="noStrike" cap="none" dirty="0">
                          <a:latin typeface="Arial"/>
                          <a:ea typeface="Arial"/>
                          <a:cs typeface="Arial"/>
                          <a:sym typeface="Arial"/>
                        </a:rPr>
                        <a:t>N200,000</a:t>
                      </a:r>
                      <a:r>
                        <a:rPr lang="ja" sz="700" u="none" strike="noStrike" cap="none" dirty="0">
                          <a:latin typeface="MS Gothic"/>
                          <a:ea typeface="MS Gothic"/>
                          <a:cs typeface="MS Gothic"/>
                          <a:sym typeface="MS Gothic"/>
                        </a:rPr>
                        <a:t>円～</a:t>
                      </a:r>
                      <a:endParaRPr sz="700" u="none" strike="noStrike" cap="none" dirty="0">
                        <a:latin typeface="MS Gothic"/>
                        <a:ea typeface="MS Gothic"/>
                        <a:cs typeface="MS Gothic"/>
                        <a:sym typeface="MS Gothic"/>
                      </a:endParaRPr>
                    </a:p>
                    <a:p>
                      <a:pPr marL="12700" marR="0" lvl="0" indent="0" algn="ctr" rtl="0">
                        <a:lnSpc>
                          <a:spcPct val="100000"/>
                        </a:lnSpc>
                        <a:spcBef>
                          <a:spcPts val="0"/>
                        </a:spcBef>
                        <a:spcAft>
                          <a:spcPts val="0"/>
                        </a:spcAft>
                        <a:buClr>
                          <a:srgbClr val="000000"/>
                        </a:buClr>
                        <a:buSzPts val="500"/>
                        <a:buFont typeface="Arial"/>
                        <a:buNone/>
                      </a:pPr>
                      <a:r>
                        <a:rPr lang="ja" sz="700" u="none" strike="noStrike" cap="none" dirty="0">
                          <a:latin typeface="MS Gothic"/>
                          <a:ea typeface="MS Gothic"/>
                          <a:cs typeface="MS Gothic"/>
                          <a:sym typeface="MS Gothic"/>
                        </a:rPr>
                        <a:t>※起用費はおしゃれさんをアサインした場合</a:t>
                      </a:r>
                      <a:endParaRPr sz="700" u="none" strike="noStrike" cap="none" dirty="0">
                        <a:latin typeface="MS Gothic"/>
                        <a:ea typeface="MS Gothic"/>
                        <a:cs typeface="MS Gothic"/>
                        <a:sym typeface="MS Gothic"/>
                      </a:endParaRPr>
                    </a:p>
                  </a:txBody>
                  <a:tcPr marL="0" marR="0" marT="69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12700" marR="0" lvl="0" indent="0" algn="ctr" rtl="0">
                        <a:lnSpc>
                          <a:spcPct val="100000"/>
                        </a:lnSpc>
                        <a:spcBef>
                          <a:spcPts val="0"/>
                        </a:spcBef>
                        <a:spcAft>
                          <a:spcPts val="0"/>
                        </a:spcAft>
                        <a:buClr>
                          <a:srgbClr val="000000"/>
                        </a:buClr>
                        <a:buSzPts val="1200"/>
                        <a:buFont typeface="Arial"/>
                        <a:buNone/>
                      </a:pPr>
                      <a:r>
                        <a:rPr lang="ja" sz="1600" u="none" strike="noStrike" cap="none" dirty="0">
                          <a:solidFill>
                            <a:srgbClr val="404040"/>
                          </a:solidFill>
                          <a:latin typeface="Arial"/>
                          <a:ea typeface="Arial"/>
                          <a:cs typeface="Arial"/>
                          <a:sym typeface="Arial"/>
                        </a:rPr>
                        <a:t>1,500,000</a:t>
                      </a:r>
                      <a:r>
                        <a:rPr lang="ja" sz="1600" u="none" strike="noStrike" cap="none" dirty="0">
                          <a:solidFill>
                            <a:srgbClr val="404040"/>
                          </a:solidFill>
                          <a:latin typeface="MS Gothic"/>
                          <a:ea typeface="MS Gothic"/>
                          <a:cs typeface="MS Gothic"/>
                          <a:sym typeface="MS Gothic"/>
                        </a:rPr>
                        <a:t>円 </a:t>
                      </a:r>
                      <a:r>
                        <a:rPr lang="ja" sz="1600" u="none" strike="noStrike" cap="none" dirty="0">
                          <a:solidFill>
                            <a:srgbClr val="404040"/>
                          </a:solidFill>
                          <a:latin typeface="Arial"/>
                          <a:ea typeface="Arial"/>
                          <a:cs typeface="Arial"/>
                          <a:sym typeface="Arial"/>
                        </a:rPr>
                        <a:t>-</a:t>
                      </a:r>
                      <a:endParaRPr sz="1600" u="none" strike="noStrike" cap="none" dirty="0">
                        <a:latin typeface="Arial"/>
                        <a:ea typeface="Arial"/>
                        <a:cs typeface="Arial"/>
                        <a:sym typeface="Arial"/>
                      </a:endParaRPr>
                    </a:p>
                    <a:p>
                      <a:pPr marL="0" marR="0" lvl="0" indent="0" algn="ctr" rtl="0">
                        <a:lnSpc>
                          <a:spcPct val="100000"/>
                        </a:lnSpc>
                        <a:spcBef>
                          <a:spcPts val="200"/>
                        </a:spcBef>
                        <a:spcAft>
                          <a:spcPts val="0"/>
                        </a:spcAft>
                        <a:buClr>
                          <a:srgbClr val="000000"/>
                        </a:buClr>
                        <a:buSzPts val="500"/>
                        <a:buFont typeface="Arial"/>
                        <a:buNone/>
                      </a:pPr>
                      <a:r>
                        <a:rPr lang="ja" sz="700" u="none" strike="noStrike" cap="none" dirty="0">
                          <a:latin typeface="MS Gothic"/>
                          <a:ea typeface="MS Gothic"/>
                          <a:cs typeface="MS Gothic"/>
                          <a:sym typeface="MS Gothic"/>
                        </a:rPr>
                        <a:t>掲載費 </a:t>
                      </a:r>
                      <a:r>
                        <a:rPr lang="ja" sz="700" u="none" strike="noStrike" cap="none" dirty="0">
                          <a:latin typeface="Arial"/>
                          <a:ea typeface="Arial"/>
                          <a:cs typeface="Arial"/>
                          <a:sym typeface="Arial"/>
                        </a:rPr>
                        <a:t>G 500,000</a:t>
                      </a:r>
                      <a:r>
                        <a:rPr lang="ja" sz="700" u="none" strike="noStrike" cap="none" dirty="0">
                          <a:latin typeface="MS Gothic"/>
                          <a:ea typeface="MS Gothic"/>
                          <a:cs typeface="MS Gothic"/>
                          <a:sym typeface="MS Gothic"/>
                        </a:rPr>
                        <a:t>円 ＋ 制作費 </a:t>
                      </a:r>
                      <a:r>
                        <a:rPr lang="ja" sz="700" u="none" strike="noStrike" cap="none" dirty="0">
                          <a:latin typeface="Arial"/>
                          <a:ea typeface="Arial"/>
                          <a:cs typeface="Arial"/>
                          <a:sym typeface="Arial"/>
                        </a:rPr>
                        <a:t>N800,000</a:t>
                      </a:r>
                      <a:r>
                        <a:rPr lang="ja" sz="700" u="none" strike="noStrike" cap="none" dirty="0">
                          <a:latin typeface="MS Gothic"/>
                          <a:ea typeface="MS Gothic"/>
                          <a:cs typeface="MS Gothic"/>
                          <a:sym typeface="MS Gothic"/>
                        </a:rPr>
                        <a:t>円＋ 起用費 </a:t>
                      </a:r>
                      <a:r>
                        <a:rPr lang="ja" sz="700" u="none" strike="noStrike" cap="none" dirty="0">
                          <a:latin typeface="Arial"/>
                          <a:ea typeface="Arial"/>
                          <a:cs typeface="Arial"/>
                          <a:sym typeface="Arial"/>
                        </a:rPr>
                        <a:t>N200,000</a:t>
                      </a:r>
                      <a:r>
                        <a:rPr lang="ja" sz="700" u="none" strike="noStrike" cap="none" dirty="0">
                          <a:latin typeface="MS Gothic"/>
                          <a:ea typeface="MS Gothic"/>
                          <a:cs typeface="MS Gothic"/>
                          <a:sym typeface="MS Gothic"/>
                        </a:rPr>
                        <a:t>円～</a:t>
                      </a:r>
                      <a:endParaRPr sz="700" u="none" strike="noStrike" cap="none" dirty="0">
                        <a:latin typeface="MS Gothic"/>
                        <a:ea typeface="MS Gothic"/>
                        <a:cs typeface="MS Gothic"/>
                        <a:sym typeface="MS Gothic"/>
                      </a:endParaRPr>
                    </a:p>
                    <a:p>
                      <a:pPr marL="0" marR="0" lvl="0" indent="0" algn="ctr" rtl="0">
                        <a:lnSpc>
                          <a:spcPct val="100000"/>
                        </a:lnSpc>
                        <a:spcBef>
                          <a:spcPts val="100"/>
                        </a:spcBef>
                        <a:spcAft>
                          <a:spcPts val="0"/>
                        </a:spcAft>
                        <a:buClr>
                          <a:srgbClr val="000000"/>
                        </a:buClr>
                        <a:buSzPts val="500"/>
                        <a:buFont typeface="Arial"/>
                        <a:buNone/>
                      </a:pPr>
                      <a:r>
                        <a:rPr lang="ja" sz="700" u="none" strike="noStrike" cap="none" dirty="0">
                          <a:latin typeface="MS Gothic"/>
                          <a:ea typeface="MS Gothic"/>
                          <a:cs typeface="MS Gothic"/>
                          <a:sym typeface="MS Gothic"/>
                        </a:rPr>
                        <a:t>※税別料金です。※制作費を含みます</a:t>
                      </a:r>
                      <a:endParaRPr sz="700" u="none" strike="noStrike" cap="none" dirty="0">
                        <a:latin typeface="MS Gothic"/>
                        <a:ea typeface="MS Gothic"/>
                        <a:cs typeface="MS Gothic"/>
                        <a:sym typeface="MS Gothic"/>
                      </a:endParaRPr>
                    </a:p>
                    <a:p>
                      <a:pPr marL="0" marR="0" lvl="0" indent="0" algn="ctr" rtl="0">
                        <a:lnSpc>
                          <a:spcPct val="100000"/>
                        </a:lnSpc>
                        <a:spcBef>
                          <a:spcPts val="100"/>
                        </a:spcBef>
                        <a:spcAft>
                          <a:spcPts val="0"/>
                        </a:spcAft>
                        <a:buClr>
                          <a:srgbClr val="000000"/>
                        </a:buClr>
                        <a:buSzPts val="500"/>
                        <a:buFont typeface="Arial"/>
                        <a:buNone/>
                      </a:pPr>
                      <a:r>
                        <a:rPr lang="ja" sz="700" u="none" strike="noStrike" cap="none" dirty="0">
                          <a:latin typeface="MS Gothic"/>
                          <a:ea typeface="MS Gothic"/>
                          <a:cs typeface="MS Gothic"/>
                          <a:sym typeface="MS Gothic"/>
                        </a:rPr>
                        <a:t>※商材によってお受けできない場合もあります</a:t>
                      </a:r>
                      <a:endParaRPr sz="700" u="none" strike="noStrike" cap="none" dirty="0">
                        <a:latin typeface="MS Gothic"/>
                        <a:ea typeface="MS Gothic"/>
                        <a:cs typeface="MS Gothic"/>
                        <a:sym typeface="MS Gothic"/>
                      </a:endParaRPr>
                    </a:p>
                  </a:txBody>
                  <a:tcPr marL="0" marR="0" marT="1917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1"/>
                  </a:ext>
                </a:extLst>
              </a:tr>
              <a:tr h="447433">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MS Gothic"/>
                          <a:ea typeface="MS Gothic"/>
                          <a:cs typeface="MS Gothic"/>
                          <a:sym typeface="MS Gothic"/>
                        </a:rPr>
                        <a:t>データ計測期間</a:t>
                      </a:r>
                      <a:endParaRPr sz="900" u="none" strike="noStrike" cap="none">
                        <a:latin typeface="MS Gothic"/>
                        <a:ea typeface="MS Gothic"/>
                        <a:cs typeface="MS Gothic"/>
                        <a:sym typeface="MS Gothic"/>
                      </a:endParaRPr>
                    </a:p>
                  </a:txBody>
                  <a:tcPr marL="0" marR="0" marT="12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Arial"/>
                          <a:ea typeface="Arial"/>
                          <a:cs typeface="Arial"/>
                          <a:sym typeface="Arial"/>
                        </a:rPr>
                        <a:t>4</a:t>
                      </a:r>
                      <a:r>
                        <a:rPr lang="ja" sz="900" u="none" strike="noStrike" cap="none">
                          <a:solidFill>
                            <a:srgbClr val="404040"/>
                          </a:solidFill>
                          <a:latin typeface="MS Gothic"/>
                          <a:ea typeface="MS Gothic"/>
                          <a:cs typeface="MS Gothic"/>
                          <a:sym typeface="MS Gothic"/>
                        </a:rPr>
                        <a:t>週間</a:t>
                      </a:r>
                      <a:endParaRPr sz="900" u="none" strike="noStrike" cap="none">
                        <a:latin typeface="MS Gothic"/>
                        <a:ea typeface="MS Gothic"/>
                        <a:cs typeface="MS Gothic"/>
                        <a:sym typeface="MS Gothic"/>
                      </a:endParaRPr>
                    </a:p>
                  </a:txBody>
                  <a:tcPr marL="0" marR="0" marT="25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Arial"/>
                          <a:ea typeface="Arial"/>
                          <a:cs typeface="Arial"/>
                          <a:sym typeface="Arial"/>
                        </a:rPr>
                        <a:t>4</a:t>
                      </a:r>
                      <a:r>
                        <a:rPr lang="ja" sz="900" u="none" strike="noStrike" cap="none">
                          <a:solidFill>
                            <a:srgbClr val="404040"/>
                          </a:solidFill>
                          <a:latin typeface="MS Gothic"/>
                          <a:ea typeface="MS Gothic"/>
                          <a:cs typeface="MS Gothic"/>
                          <a:sym typeface="MS Gothic"/>
                        </a:rPr>
                        <a:t>週間</a:t>
                      </a:r>
                      <a:endParaRPr sz="900" u="none" strike="noStrike" cap="none">
                        <a:latin typeface="MS Gothic"/>
                        <a:ea typeface="MS Gothic"/>
                        <a:cs typeface="MS Gothic"/>
                        <a:sym typeface="MS Gothic"/>
                      </a:endParaRPr>
                    </a:p>
                  </a:txBody>
                  <a:tcPr marL="0" marR="0" marT="25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dirty="0">
                          <a:solidFill>
                            <a:srgbClr val="404040"/>
                          </a:solidFill>
                          <a:latin typeface="Arial"/>
                          <a:ea typeface="Arial"/>
                          <a:cs typeface="Arial"/>
                          <a:sym typeface="Arial"/>
                        </a:rPr>
                        <a:t>4</a:t>
                      </a:r>
                      <a:r>
                        <a:rPr lang="ja" sz="900" u="none" strike="noStrike" cap="none" dirty="0">
                          <a:solidFill>
                            <a:srgbClr val="404040"/>
                          </a:solidFill>
                          <a:latin typeface="MS Gothic"/>
                          <a:ea typeface="MS Gothic"/>
                          <a:cs typeface="MS Gothic"/>
                          <a:sym typeface="MS Gothic"/>
                        </a:rPr>
                        <a:t>週間</a:t>
                      </a:r>
                      <a:endParaRPr sz="900" u="none" strike="noStrike" cap="none" dirty="0">
                        <a:latin typeface="MS Gothic"/>
                        <a:ea typeface="MS Gothic"/>
                        <a:cs typeface="MS Gothic"/>
                        <a:sym typeface="MS Gothic"/>
                      </a:endParaRPr>
                    </a:p>
                  </a:txBody>
                  <a:tcPr marL="0" marR="0" marT="25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2"/>
                  </a:ext>
                </a:extLst>
              </a:tr>
              <a:tr h="414900">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latin typeface="MS Gothic"/>
                          <a:ea typeface="MS Gothic"/>
                          <a:cs typeface="MS Gothic"/>
                          <a:sym typeface="MS Gothic"/>
                        </a:rPr>
                        <a:t>公開日</a:t>
                      </a:r>
                      <a:endParaRPr sz="900" u="none" strike="noStrike" cap="none">
                        <a:latin typeface="MS Gothic"/>
                        <a:ea typeface="MS Gothic"/>
                        <a:cs typeface="MS Gothic"/>
                        <a:sym typeface="MS Gothic"/>
                      </a:endParaRPr>
                    </a:p>
                  </a:txBody>
                  <a:tcPr marL="0" marR="0" marT="380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latin typeface="MS Gothic"/>
                          <a:ea typeface="MS Gothic"/>
                          <a:cs typeface="MS Gothic"/>
                          <a:sym typeface="MS Gothic"/>
                        </a:rPr>
                        <a:t>平日任意</a:t>
                      </a:r>
                      <a:endParaRPr sz="900" u="none" strike="noStrike" cap="none">
                        <a:latin typeface="MS Gothic"/>
                        <a:ea typeface="MS Gothic"/>
                        <a:cs typeface="MS Gothic"/>
                        <a:sym typeface="MS Gothic"/>
                      </a:endParaRPr>
                    </a:p>
                  </a:txBody>
                  <a:tcPr marL="0" marR="0" marT="12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latin typeface="MS Gothic"/>
                          <a:ea typeface="MS Gothic"/>
                          <a:cs typeface="MS Gothic"/>
                          <a:sym typeface="MS Gothic"/>
                        </a:rPr>
                        <a:t>平日任意</a:t>
                      </a:r>
                      <a:endParaRPr sz="900" u="none" strike="noStrike" cap="none">
                        <a:latin typeface="MS Gothic"/>
                        <a:ea typeface="MS Gothic"/>
                        <a:cs typeface="MS Gothic"/>
                        <a:sym typeface="MS Gothic"/>
                      </a:endParaRPr>
                    </a:p>
                  </a:txBody>
                  <a:tcPr marL="0" marR="0" marT="12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dirty="0">
                          <a:solidFill>
                            <a:srgbClr val="404040"/>
                          </a:solidFill>
                          <a:latin typeface="MS Gothic"/>
                          <a:ea typeface="MS Gothic"/>
                          <a:cs typeface="MS Gothic"/>
                          <a:sym typeface="MS Gothic"/>
                        </a:rPr>
                        <a:t>平日任意</a:t>
                      </a:r>
                      <a:endParaRPr sz="900" u="none" strike="noStrike" cap="none" dirty="0">
                        <a:latin typeface="MS Gothic"/>
                        <a:ea typeface="MS Gothic"/>
                        <a:cs typeface="MS Gothic"/>
                        <a:sym typeface="MS Gothic"/>
                      </a:endParaRPr>
                    </a:p>
                  </a:txBody>
                  <a:tcPr marL="0" marR="0" marT="12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3"/>
                  </a:ext>
                </a:extLst>
              </a:tr>
              <a:tr h="453533">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MS Gothic"/>
                          <a:ea typeface="MS Gothic"/>
                          <a:cs typeface="MS Gothic"/>
                          <a:sym typeface="MS Gothic"/>
                        </a:rPr>
                        <a:t>想定リーチ</a:t>
                      </a:r>
                      <a:endParaRPr sz="900" u="none" strike="noStrike" cap="none">
                        <a:latin typeface="MS Gothic"/>
                        <a:ea typeface="MS Gothic"/>
                        <a:cs typeface="MS Gothic"/>
                        <a:sym typeface="MS Gothic"/>
                      </a:endParaRPr>
                    </a:p>
                  </a:txBody>
                  <a:tcPr marL="0" marR="0" marT="44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Arial"/>
                          <a:ea typeface="Arial"/>
                          <a:cs typeface="Arial"/>
                          <a:sym typeface="Arial"/>
                        </a:rPr>
                        <a:t>10,000 - 20,000</a:t>
                      </a:r>
                      <a:r>
                        <a:rPr lang="ja" sz="900" u="none" strike="noStrike" cap="none">
                          <a:solidFill>
                            <a:srgbClr val="404040"/>
                          </a:solidFill>
                          <a:latin typeface="MS Gothic"/>
                          <a:ea typeface="MS Gothic"/>
                          <a:cs typeface="MS Gothic"/>
                          <a:sym typeface="MS Gothic"/>
                        </a:rPr>
                        <a:t>リーチ想定想定</a:t>
                      </a:r>
                      <a:endParaRPr sz="900" u="none" strike="noStrike" cap="none">
                        <a:latin typeface="MS Gothic"/>
                        <a:ea typeface="MS Gothic"/>
                        <a:cs typeface="MS Gothic"/>
                        <a:sym typeface="MS Gothic"/>
                      </a:endParaRPr>
                    </a:p>
                  </a:txBody>
                  <a:tcPr marL="0" marR="0" marT="5733"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Arial"/>
                          <a:ea typeface="Arial"/>
                          <a:cs typeface="Arial"/>
                          <a:sym typeface="Arial"/>
                        </a:rPr>
                        <a:t>10,000 - 20,000</a:t>
                      </a:r>
                      <a:r>
                        <a:rPr lang="ja" sz="900" u="none" strike="noStrike" cap="none">
                          <a:solidFill>
                            <a:srgbClr val="404040"/>
                          </a:solidFill>
                          <a:latin typeface="MS Gothic"/>
                          <a:ea typeface="MS Gothic"/>
                          <a:cs typeface="MS Gothic"/>
                          <a:sym typeface="MS Gothic"/>
                        </a:rPr>
                        <a:t>リーチ想定想定</a:t>
                      </a:r>
                      <a:endParaRPr sz="900" u="none" strike="noStrike" cap="none">
                        <a:latin typeface="MS Gothic"/>
                        <a:ea typeface="MS Gothic"/>
                        <a:cs typeface="MS Gothic"/>
                        <a:sym typeface="MS Gothic"/>
                      </a:endParaRPr>
                    </a:p>
                  </a:txBody>
                  <a:tcPr marL="0" marR="0" marT="5733"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dirty="0">
                          <a:solidFill>
                            <a:srgbClr val="404040"/>
                          </a:solidFill>
                          <a:latin typeface="Arial"/>
                          <a:ea typeface="Arial"/>
                          <a:cs typeface="Arial"/>
                          <a:sym typeface="Arial"/>
                        </a:rPr>
                        <a:t>10,000 </a:t>
                      </a:r>
                      <a:r>
                        <a:rPr lang="ja" sz="900" u="none" strike="noStrike" cap="none" dirty="0">
                          <a:solidFill>
                            <a:srgbClr val="404040"/>
                          </a:solidFill>
                          <a:latin typeface="MS Gothic"/>
                          <a:ea typeface="MS Gothic"/>
                          <a:cs typeface="MS Gothic"/>
                          <a:sym typeface="MS Gothic"/>
                        </a:rPr>
                        <a:t>再生想定</a:t>
                      </a:r>
                      <a:endParaRPr sz="900" u="none" strike="noStrike" cap="none" dirty="0">
                        <a:latin typeface="MS Gothic"/>
                        <a:ea typeface="MS Gothic"/>
                        <a:cs typeface="MS Gothic"/>
                        <a:sym typeface="MS Gothic"/>
                      </a:endParaRPr>
                    </a:p>
                  </a:txBody>
                  <a:tcPr marL="0" marR="0" marT="5733"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4"/>
                  </a:ext>
                </a:extLst>
              </a:tr>
              <a:tr h="717167">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MS Gothic"/>
                          <a:ea typeface="MS Gothic"/>
                          <a:cs typeface="MS Gothic"/>
                          <a:sym typeface="MS Gothic"/>
                        </a:rPr>
                        <a:t>基本レポート項目</a:t>
                      </a:r>
                      <a:endParaRPr sz="900" u="none" strike="noStrike" cap="none">
                        <a:latin typeface="MS Gothic"/>
                        <a:ea typeface="MS Gothic"/>
                        <a:cs typeface="MS Gothic"/>
                        <a:sym typeface="MS Gothic"/>
                      </a:endParaRPr>
                    </a:p>
                  </a:txBody>
                  <a:tcPr marL="0" marR="0" marT="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latin typeface="Arial"/>
                          <a:ea typeface="Arial"/>
                          <a:cs typeface="Arial"/>
                          <a:sym typeface="Arial"/>
                        </a:rPr>
                        <a:t>Instagram</a:t>
                      </a:r>
                      <a:r>
                        <a:rPr lang="ja" sz="900" u="none" strike="noStrike" cap="none">
                          <a:latin typeface="MS Gothic"/>
                          <a:ea typeface="MS Gothic"/>
                          <a:cs typeface="MS Gothic"/>
                          <a:sym typeface="MS Gothic"/>
                        </a:rPr>
                        <a:t>：</a:t>
                      </a:r>
                      <a:r>
                        <a:rPr lang="ja" sz="900" u="none" strike="noStrike" cap="none">
                          <a:latin typeface="Arial"/>
                          <a:ea typeface="Arial"/>
                          <a:cs typeface="Arial"/>
                          <a:sym typeface="Arial"/>
                        </a:rPr>
                        <a:t>imp</a:t>
                      </a:r>
                      <a:r>
                        <a:rPr lang="ja" sz="900" u="none" strike="noStrike" cap="none">
                          <a:latin typeface="MS Gothic"/>
                          <a:ea typeface="MS Gothic"/>
                          <a:cs typeface="MS Gothic"/>
                          <a:sym typeface="MS Gothic"/>
                        </a:rPr>
                        <a:t>数</a:t>
                      </a:r>
                      <a:r>
                        <a:rPr lang="ja" sz="900" u="none" strike="noStrike" cap="none">
                          <a:latin typeface="Arial"/>
                          <a:ea typeface="Arial"/>
                          <a:cs typeface="Arial"/>
                          <a:sym typeface="Arial"/>
                        </a:rPr>
                        <a:t>/</a:t>
                      </a:r>
                      <a:r>
                        <a:rPr lang="ja" sz="900" u="none" strike="noStrike" cap="none">
                          <a:latin typeface="MS Gothic"/>
                          <a:ea typeface="MS Gothic"/>
                          <a:cs typeface="MS Gothic"/>
                          <a:sym typeface="MS Gothic"/>
                        </a:rPr>
                        <a:t>エンゲージメント数</a:t>
                      </a:r>
                      <a:endParaRPr sz="900" u="none" strike="noStrike" cap="none">
                        <a:latin typeface="MS Gothic"/>
                        <a:ea typeface="MS Gothic"/>
                        <a:cs typeface="MS Gothic"/>
                        <a:sym typeface="MS Gothic"/>
                      </a:endParaRPr>
                    </a:p>
                  </a:txBody>
                  <a:tcPr marL="0" marR="0" marT="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latin typeface="Arial"/>
                          <a:ea typeface="Arial"/>
                          <a:cs typeface="Arial"/>
                          <a:sym typeface="Arial"/>
                        </a:rPr>
                        <a:t>Instagram</a:t>
                      </a:r>
                      <a:r>
                        <a:rPr lang="ja" sz="900" u="none" strike="noStrike" cap="none">
                          <a:latin typeface="MS Gothic"/>
                          <a:ea typeface="MS Gothic"/>
                          <a:cs typeface="MS Gothic"/>
                          <a:sym typeface="MS Gothic"/>
                        </a:rPr>
                        <a:t>：</a:t>
                      </a:r>
                      <a:r>
                        <a:rPr lang="ja" sz="900" u="none" strike="noStrike" cap="none">
                          <a:latin typeface="Arial"/>
                          <a:ea typeface="Arial"/>
                          <a:cs typeface="Arial"/>
                          <a:sym typeface="Arial"/>
                        </a:rPr>
                        <a:t>imp</a:t>
                      </a:r>
                      <a:r>
                        <a:rPr lang="ja" sz="900" u="none" strike="noStrike" cap="none">
                          <a:latin typeface="MS Gothic"/>
                          <a:ea typeface="MS Gothic"/>
                          <a:cs typeface="MS Gothic"/>
                          <a:sym typeface="MS Gothic"/>
                        </a:rPr>
                        <a:t>数</a:t>
                      </a:r>
                      <a:r>
                        <a:rPr lang="ja" sz="900" u="none" strike="noStrike" cap="none">
                          <a:latin typeface="Arial"/>
                          <a:ea typeface="Arial"/>
                          <a:cs typeface="Arial"/>
                          <a:sym typeface="Arial"/>
                        </a:rPr>
                        <a:t>/</a:t>
                      </a:r>
                      <a:r>
                        <a:rPr lang="ja" sz="900" u="none" strike="noStrike" cap="none">
                          <a:latin typeface="MS Gothic"/>
                          <a:ea typeface="MS Gothic"/>
                          <a:cs typeface="MS Gothic"/>
                          <a:sym typeface="MS Gothic"/>
                        </a:rPr>
                        <a:t>エンゲージメント数</a:t>
                      </a:r>
                      <a:endParaRPr sz="900" u="none" strike="noStrike" cap="none">
                        <a:latin typeface="MS Gothic"/>
                        <a:ea typeface="MS Gothic"/>
                        <a:cs typeface="MS Gothic"/>
                        <a:sym typeface="MS Gothic"/>
                      </a:endParaRPr>
                    </a:p>
                  </a:txBody>
                  <a:tcPr marL="0" marR="0" marT="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dirty="0">
                        <a:latin typeface="Times New Roman"/>
                        <a:ea typeface="Times New Roman"/>
                        <a:cs typeface="Times New Roman"/>
                        <a:sym typeface="Times New Roman"/>
                      </a:endParaRPr>
                    </a:p>
                    <a:p>
                      <a:pPr marL="266700" marR="266700" lvl="0" indent="101600" algn="l" rtl="0">
                        <a:lnSpc>
                          <a:spcPct val="100000"/>
                        </a:lnSpc>
                        <a:spcBef>
                          <a:spcPts val="500"/>
                        </a:spcBef>
                        <a:spcAft>
                          <a:spcPts val="0"/>
                        </a:spcAft>
                        <a:buClr>
                          <a:srgbClr val="000000"/>
                        </a:buClr>
                        <a:buSzPts val="700"/>
                        <a:buFont typeface="Arial"/>
                        <a:buNone/>
                      </a:pPr>
                      <a:r>
                        <a:rPr lang="ja" sz="900" u="none" strike="noStrike" cap="none" dirty="0">
                          <a:latin typeface="Arial"/>
                          <a:ea typeface="Arial"/>
                          <a:cs typeface="Arial"/>
                          <a:sym typeface="Arial"/>
                        </a:rPr>
                        <a:t>Instagram</a:t>
                      </a:r>
                      <a:r>
                        <a:rPr lang="ja" sz="900" u="none" strike="noStrike" cap="none" dirty="0">
                          <a:latin typeface="MS Gothic"/>
                          <a:ea typeface="MS Gothic"/>
                          <a:cs typeface="MS Gothic"/>
                          <a:sym typeface="MS Gothic"/>
                        </a:rPr>
                        <a:t>：</a:t>
                      </a:r>
                      <a:r>
                        <a:rPr lang="ja" sz="900" u="none" strike="noStrike" cap="none" dirty="0">
                          <a:latin typeface="Arial"/>
                          <a:ea typeface="Arial"/>
                          <a:cs typeface="Arial"/>
                          <a:sym typeface="Arial"/>
                        </a:rPr>
                        <a:t>imp</a:t>
                      </a:r>
                      <a:r>
                        <a:rPr lang="ja" sz="900" u="none" strike="noStrike" cap="none" dirty="0">
                          <a:latin typeface="MS Gothic"/>
                          <a:ea typeface="MS Gothic"/>
                          <a:cs typeface="MS Gothic"/>
                          <a:sym typeface="MS Gothic"/>
                        </a:rPr>
                        <a:t>数</a:t>
                      </a:r>
                      <a:r>
                        <a:rPr lang="ja" sz="900" u="none" strike="noStrike" cap="none" dirty="0">
                          <a:latin typeface="Arial"/>
                          <a:ea typeface="Arial"/>
                          <a:cs typeface="Arial"/>
                          <a:sym typeface="Arial"/>
                        </a:rPr>
                        <a:t>/</a:t>
                      </a:r>
                      <a:r>
                        <a:rPr lang="ja" sz="900" u="none" strike="noStrike" cap="none" dirty="0">
                          <a:latin typeface="MS Gothic"/>
                          <a:ea typeface="MS Gothic"/>
                          <a:cs typeface="MS Gothic"/>
                          <a:sym typeface="MS Gothic"/>
                        </a:rPr>
                        <a:t>エンゲージメント数 </a:t>
                      </a:r>
                      <a:r>
                        <a:rPr lang="ja" sz="900" u="none" strike="noStrike" cap="none" dirty="0">
                          <a:latin typeface="Arial"/>
                          <a:ea typeface="Arial"/>
                          <a:cs typeface="Arial"/>
                          <a:sym typeface="Arial"/>
                        </a:rPr>
                        <a:t>Youtube</a:t>
                      </a:r>
                      <a:r>
                        <a:rPr lang="ja" sz="900" u="none" strike="noStrike" cap="none" dirty="0">
                          <a:latin typeface="MS Gothic"/>
                          <a:ea typeface="MS Gothic"/>
                          <a:cs typeface="MS Gothic"/>
                          <a:sym typeface="MS Gothic"/>
                        </a:rPr>
                        <a:t>：再生数、再生比率、再生時間</a:t>
                      </a:r>
                      <a:r>
                        <a:rPr lang="ja-JP" altLang="en-US" sz="900" u="none" strike="noStrike" cap="none" dirty="0">
                          <a:latin typeface="MS Gothic"/>
                          <a:ea typeface="MS Gothic"/>
                          <a:cs typeface="MS Gothic"/>
                          <a:sym typeface="MS Gothic"/>
                        </a:rPr>
                        <a:t>、</a:t>
                      </a:r>
                      <a:r>
                        <a:rPr lang="ja" sz="900" u="none" strike="noStrike" cap="none" dirty="0">
                          <a:latin typeface="MS Gothic"/>
                          <a:ea typeface="MS Gothic"/>
                          <a:cs typeface="MS Gothic"/>
                          <a:sym typeface="MS Gothic"/>
                        </a:rPr>
                        <a:t>他</a:t>
                      </a:r>
                      <a:endParaRPr sz="900" u="none" strike="noStrike" cap="none" dirty="0">
                        <a:latin typeface="MS Gothic"/>
                        <a:ea typeface="MS Gothic"/>
                        <a:cs typeface="MS Gothic"/>
                        <a:sym typeface="MS Gothic"/>
                      </a:endParaRPr>
                    </a:p>
                  </a:txBody>
                  <a:tcPr marL="0" marR="0" marT="0"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5"/>
                  </a:ext>
                </a:extLst>
              </a:tr>
              <a:tr h="409133">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solidFill>
                            <a:srgbClr val="404040"/>
                          </a:solidFill>
                          <a:latin typeface="MS Gothic"/>
                          <a:ea typeface="MS Gothic"/>
                          <a:cs typeface="MS Gothic"/>
                          <a:sym typeface="MS Gothic"/>
                        </a:rPr>
                        <a:t>申込期限</a:t>
                      </a:r>
                      <a:endParaRPr sz="900" u="none" strike="noStrike" cap="none">
                        <a:latin typeface="MS Gothic"/>
                        <a:ea typeface="MS Gothic"/>
                        <a:cs typeface="MS Gothic"/>
                        <a:sym typeface="MS Gothic"/>
                      </a:endParaRPr>
                    </a:p>
                  </a:txBody>
                  <a:tcPr marL="0" marR="0" marT="44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solidFill>
                      <a:srgbClr val="F1F1F1"/>
                    </a:solidFill>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dirty="0">
                          <a:latin typeface="MS Gothic"/>
                          <a:ea typeface="MS Gothic"/>
                          <a:cs typeface="MS Gothic"/>
                          <a:sym typeface="MS Gothic"/>
                        </a:rPr>
                        <a:t>公開希望日の約</a:t>
                      </a:r>
                      <a:r>
                        <a:rPr lang="en-US" altLang="ja" sz="900" u="none" strike="noStrike" cap="none" dirty="0">
                          <a:latin typeface="Arial"/>
                          <a:ea typeface="MS Gothic"/>
                          <a:cs typeface="Arial"/>
                          <a:sym typeface="Arial"/>
                        </a:rPr>
                        <a:t>4</a:t>
                      </a:r>
                      <a:r>
                        <a:rPr lang="ja" sz="900" u="none" strike="noStrike" cap="none" dirty="0">
                          <a:latin typeface="Arial"/>
                          <a:ea typeface="Arial"/>
                          <a:cs typeface="Arial"/>
                          <a:sym typeface="Arial"/>
                        </a:rPr>
                        <a:t>0</a:t>
                      </a:r>
                      <a:r>
                        <a:rPr lang="ja" sz="900" u="none" strike="noStrike" cap="none" dirty="0">
                          <a:latin typeface="MS Gothic"/>
                          <a:ea typeface="MS Gothic"/>
                          <a:cs typeface="MS Gothic"/>
                          <a:sym typeface="MS Gothic"/>
                        </a:rPr>
                        <a:t>日前まで</a:t>
                      </a:r>
                      <a:endParaRPr sz="900" u="none" strike="noStrike" cap="none" dirty="0">
                        <a:latin typeface="MS Gothic"/>
                        <a:ea typeface="MS Gothic"/>
                        <a:cs typeface="MS Gothic"/>
                        <a:sym typeface="MS Gothic"/>
                      </a:endParaRPr>
                    </a:p>
                  </a:txBody>
                  <a:tcPr marL="0" marR="0" marT="31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dirty="0">
                          <a:solidFill>
                            <a:srgbClr val="404040"/>
                          </a:solidFill>
                          <a:latin typeface="MS Gothic"/>
                          <a:ea typeface="MS Gothic"/>
                          <a:cs typeface="MS Gothic"/>
                          <a:sym typeface="MS Gothic"/>
                        </a:rPr>
                        <a:t>公開希望日の約</a:t>
                      </a:r>
                      <a:r>
                        <a:rPr lang="en-US" altLang="ja" sz="900" u="none" strike="noStrike" cap="none" dirty="0">
                          <a:solidFill>
                            <a:srgbClr val="404040"/>
                          </a:solidFill>
                          <a:latin typeface="Arial"/>
                          <a:ea typeface="MS Gothic"/>
                          <a:cs typeface="Arial"/>
                          <a:sym typeface="Arial"/>
                        </a:rPr>
                        <a:t>4</a:t>
                      </a:r>
                      <a:r>
                        <a:rPr lang="ja" sz="900" u="none" strike="noStrike" cap="none" dirty="0">
                          <a:solidFill>
                            <a:srgbClr val="404040"/>
                          </a:solidFill>
                          <a:latin typeface="Arial"/>
                          <a:ea typeface="Arial"/>
                          <a:cs typeface="Arial"/>
                          <a:sym typeface="Arial"/>
                        </a:rPr>
                        <a:t>0</a:t>
                      </a:r>
                      <a:r>
                        <a:rPr lang="ja" sz="900" u="none" strike="noStrike" cap="none" dirty="0">
                          <a:solidFill>
                            <a:srgbClr val="404040"/>
                          </a:solidFill>
                          <a:latin typeface="MS Gothic"/>
                          <a:ea typeface="MS Gothic"/>
                          <a:cs typeface="MS Gothic"/>
                          <a:sym typeface="MS Gothic"/>
                        </a:rPr>
                        <a:t>日前まで</a:t>
                      </a:r>
                      <a:endParaRPr sz="900" u="none" strike="noStrike" cap="none" dirty="0">
                        <a:latin typeface="MS Gothic"/>
                        <a:ea typeface="MS Gothic"/>
                        <a:cs typeface="MS Gothic"/>
                        <a:sym typeface="MS Gothic"/>
                      </a:endParaRPr>
                    </a:p>
                  </a:txBody>
                  <a:tcPr marL="0" marR="0" marT="25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dirty="0">
                        <a:latin typeface="Times New Roman"/>
                        <a:ea typeface="Times New Roman"/>
                        <a:cs typeface="Times New Roman"/>
                        <a:sym typeface="Times New Roman"/>
                      </a:endParaRPr>
                    </a:p>
                    <a:p>
                      <a:pPr marL="12700" marR="0" lvl="0" indent="0" algn="ctr" rtl="0">
                        <a:lnSpc>
                          <a:spcPct val="100000"/>
                        </a:lnSpc>
                        <a:spcBef>
                          <a:spcPts val="0"/>
                        </a:spcBef>
                        <a:spcAft>
                          <a:spcPts val="0"/>
                        </a:spcAft>
                        <a:buClr>
                          <a:srgbClr val="000000"/>
                        </a:buClr>
                        <a:buSzPts val="700"/>
                        <a:buFont typeface="Arial"/>
                        <a:buNone/>
                      </a:pPr>
                      <a:r>
                        <a:rPr lang="ja" sz="900" u="none" strike="noStrike" cap="none" dirty="0">
                          <a:solidFill>
                            <a:srgbClr val="404040"/>
                          </a:solidFill>
                          <a:latin typeface="MS Gothic"/>
                          <a:ea typeface="MS Gothic"/>
                          <a:cs typeface="MS Gothic"/>
                          <a:sym typeface="MS Gothic"/>
                        </a:rPr>
                        <a:t>公開希望日の約</a:t>
                      </a:r>
                      <a:r>
                        <a:rPr lang="en-US" altLang="ja" sz="900" u="none" strike="noStrike" cap="none" dirty="0">
                          <a:solidFill>
                            <a:srgbClr val="404040"/>
                          </a:solidFill>
                          <a:latin typeface="Arial"/>
                          <a:ea typeface="MS Gothic"/>
                          <a:cs typeface="Arial"/>
                          <a:sym typeface="Arial"/>
                        </a:rPr>
                        <a:t>4</a:t>
                      </a:r>
                      <a:r>
                        <a:rPr lang="ja" sz="900" u="none" strike="noStrike" cap="none" dirty="0">
                          <a:solidFill>
                            <a:srgbClr val="404040"/>
                          </a:solidFill>
                          <a:latin typeface="Arial"/>
                          <a:ea typeface="Arial"/>
                          <a:cs typeface="Arial"/>
                          <a:sym typeface="Arial"/>
                        </a:rPr>
                        <a:t>0</a:t>
                      </a:r>
                      <a:r>
                        <a:rPr lang="ja" sz="900" u="none" strike="noStrike" cap="none" dirty="0">
                          <a:solidFill>
                            <a:srgbClr val="404040"/>
                          </a:solidFill>
                          <a:latin typeface="MS Gothic"/>
                          <a:ea typeface="MS Gothic"/>
                          <a:cs typeface="MS Gothic"/>
                          <a:sym typeface="MS Gothic"/>
                        </a:rPr>
                        <a:t>日前まで</a:t>
                      </a:r>
                      <a:endParaRPr sz="900" u="none" strike="noStrike" cap="none" dirty="0">
                        <a:latin typeface="MS Gothic"/>
                        <a:ea typeface="MS Gothic"/>
                        <a:cs typeface="MS Gothic"/>
                        <a:sym typeface="MS Gothic"/>
                      </a:endParaRPr>
                    </a:p>
                  </a:txBody>
                  <a:tcPr marL="0" marR="0" marT="3167" marB="0">
                    <a:lnL w="12700" cap="flat" cmpd="sng">
                      <a:solidFill>
                        <a:srgbClr val="BDBDBD"/>
                      </a:solidFill>
                      <a:prstDash val="solid"/>
                      <a:round/>
                      <a:headEnd type="none" w="sm" len="sm"/>
                      <a:tailEnd type="none" w="sm" len="sm"/>
                    </a:lnL>
                    <a:lnR w="12700" cap="flat" cmpd="sng">
                      <a:solidFill>
                        <a:srgbClr val="BDBDBD"/>
                      </a:solidFill>
                      <a:prstDash val="solid"/>
                      <a:round/>
                      <a:headEnd type="none" w="sm" len="sm"/>
                      <a:tailEnd type="none" w="sm" len="sm"/>
                    </a:lnR>
                    <a:lnT w="12700" cap="flat" cmpd="sng">
                      <a:solidFill>
                        <a:srgbClr val="BDBDBD"/>
                      </a:solidFill>
                      <a:prstDash val="solid"/>
                      <a:round/>
                      <a:headEnd type="none" w="sm" len="sm"/>
                      <a:tailEnd type="none" w="sm" len="sm"/>
                    </a:lnT>
                    <a:lnB w="12700" cap="flat" cmpd="sng">
                      <a:solidFill>
                        <a:srgbClr val="BDBDBD"/>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657" name="Google Shape;657;p36"/>
          <p:cNvSpPr txBox="1">
            <a:spLocks noGrp="1"/>
          </p:cNvSpPr>
          <p:nvPr>
            <p:ph type="title"/>
          </p:nvPr>
        </p:nvSpPr>
        <p:spPr>
          <a:xfrm>
            <a:off x="5169153" y="267081"/>
            <a:ext cx="1672000" cy="258406"/>
          </a:xfrm>
          <a:prstGeom prst="rect">
            <a:avLst/>
          </a:prstGeom>
          <a:noFill/>
          <a:ln>
            <a:noFill/>
          </a:ln>
        </p:spPr>
        <p:txBody>
          <a:bodyPr spcFirstLastPara="1" wrap="square" lIns="0" tIns="12067" rIns="0" bIns="0" anchor="t" anchorCtr="0">
            <a:spAutoFit/>
          </a:bodyPr>
          <a:lstStyle/>
          <a:p>
            <a:pPr marL="16933"/>
            <a:r>
              <a:rPr lang="en-US" altLang="ja" sz="1600" b="1">
                <a:solidFill>
                  <a:srgbClr val="FFFFFF"/>
                </a:solidFill>
                <a:latin typeface="+mn-lt"/>
                <a:ea typeface="Arial"/>
                <a:cs typeface="Arial"/>
                <a:sym typeface="Arial"/>
              </a:rPr>
              <a:t>SNS</a:t>
            </a:r>
            <a:r>
              <a:rPr lang="ja" altLang="en-US" sz="1600">
                <a:solidFill>
                  <a:srgbClr val="FFFFFF"/>
                </a:solidFill>
                <a:latin typeface="+mn-lt"/>
              </a:rPr>
              <a:t>広告メニュー</a:t>
            </a:r>
            <a:endParaRPr sz="1600">
              <a:latin typeface="+mn-lt"/>
              <a:ea typeface="Arial"/>
              <a:cs typeface="Arial"/>
              <a:sym typeface="Arial"/>
            </a:endParaRPr>
          </a:p>
        </p:txBody>
      </p:sp>
      <p:sp>
        <p:nvSpPr>
          <p:cNvPr id="658" name="Google Shape;658;p36"/>
          <p:cNvSpPr txBox="1"/>
          <p:nvPr/>
        </p:nvSpPr>
        <p:spPr>
          <a:xfrm>
            <a:off x="882396" y="1459991"/>
            <a:ext cx="10247600" cy="257093"/>
          </a:xfrm>
          <a:prstGeom prst="rect">
            <a:avLst/>
          </a:prstGeom>
          <a:solidFill>
            <a:srgbClr val="FF0000"/>
          </a:solidFill>
          <a:ln>
            <a:noFill/>
          </a:ln>
        </p:spPr>
        <p:txBody>
          <a:bodyPr spcFirstLastPara="1" wrap="square" lIns="0" tIns="10767" rIns="0" bIns="0" anchor="t" anchorCtr="0">
            <a:spAutoFit/>
          </a:bodyPr>
          <a:lstStyle/>
          <a:p>
            <a:pPr algn="ctr" defTabSz="1219170">
              <a:buClr>
                <a:srgbClr val="000000"/>
              </a:buClr>
              <a:buSzPts val="1200"/>
            </a:pPr>
            <a:r>
              <a:rPr kumimoji="0" lang="en-US" altLang="ja" sz="1600" b="1" kern="0">
                <a:solidFill>
                  <a:srgbClr val="FFFFFF"/>
                </a:solidFill>
                <a:latin typeface="Arial"/>
                <a:ea typeface="Arial"/>
                <a:cs typeface="Arial"/>
                <a:sym typeface="Arial"/>
              </a:rPr>
              <a:t>NEW</a:t>
            </a:r>
            <a:r>
              <a:rPr kumimoji="0" lang="ja" altLang="en-US" sz="1600" b="1" kern="0">
                <a:solidFill>
                  <a:srgbClr val="FFFFFF"/>
                </a:solidFill>
                <a:latin typeface="Arial"/>
                <a:ea typeface="Arial"/>
                <a:cs typeface="Arial"/>
                <a:sym typeface="Arial"/>
              </a:rPr>
              <a:t>：</a:t>
            </a:r>
            <a:r>
              <a:rPr kumimoji="0" lang="en-US" altLang="ja" sz="1600" b="1" kern="0">
                <a:solidFill>
                  <a:srgbClr val="FFFFFF"/>
                </a:solidFill>
                <a:latin typeface="Arial"/>
                <a:ea typeface="Arial"/>
                <a:cs typeface="Arial"/>
                <a:sym typeface="Arial"/>
              </a:rPr>
              <a:t>SNS</a:t>
            </a:r>
            <a:r>
              <a:rPr kumimoji="0" lang="ja" altLang="en-US" sz="1600" b="1" kern="0">
                <a:solidFill>
                  <a:srgbClr val="FFFFFF"/>
                </a:solidFill>
                <a:latin typeface="Arial"/>
                <a:ea typeface="Arial"/>
                <a:cs typeface="Arial"/>
                <a:sym typeface="Arial"/>
              </a:rPr>
              <a:t>単独での実施が可能なプランを用意しました</a:t>
            </a:r>
            <a:endParaRPr kumimoji="0" sz="1600" kern="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662"/>
        <p:cNvGrpSpPr/>
        <p:nvPr/>
      </p:nvGrpSpPr>
      <p:grpSpPr>
        <a:xfrm>
          <a:off x="0" y="0"/>
          <a:ext cx="0" cy="0"/>
          <a:chOff x="0" y="0"/>
          <a:chExt cx="0" cy="0"/>
        </a:xfrm>
      </p:grpSpPr>
      <p:grpSp>
        <p:nvGrpSpPr>
          <p:cNvPr id="663" name="Google Shape;663;p37"/>
          <p:cNvGrpSpPr/>
          <p:nvPr/>
        </p:nvGrpSpPr>
        <p:grpSpPr>
          <a:xfrm>
            <a:off x="3080005" y="1748027"/>
            <a:ext cx="3153409" cy="2955291"/>
            <a:chOff x="3080004" y="1748027"/>
            <a:chExt cx="3153410" cy="2955290"/>
          </a:xfrm>
        </p:grpSpPr>
        <p:sp>
          <p:nvSpPr>
            <p:cNvPr id="664" name="Google Shape;664;p37"/>
            <p:cNvSpPr/>
            <p:nvPr/>
          </p:nvSpPr>
          <p:spPr>
            <a:xfrm>
              <a:off x="3080004" y="1748027"/>
              <a:ext cx="3153410" cy="2955290"/>
            </a:xfrm>
            <a:custGeom>
              <a:avLst/>
              <a:gdLst/>
              <a:ahLst/>
              <a:cxnLst/>
              <a:rect l="l" t="t" r="r" b="b"/>
              <a:pathLst>
                <a:path w="3153410" h="2955290" extrusionOk="0">
                  <a:moveTo>
                    <a:pt x="3153156" y="0"/>
                  </a:moveTo>
                  <a:lnTo>
                    <a:pt x="0" y="0"/>
                  </a:lnTo>
                  <a:lnTo>
                    <a:pt x="0" y="2955036"/>
                  </a:lnTo>
                  <a:lnTo>
                    <a:pt x="3153156" y="2955036"/>
                  </a:lnTo>
                  <a:lnTo>
                    <a:pt x="3153156" y="0"/>
                  </a:lnTo>
                  <a:close/>
                </a:path>
              </a:pathLst>
            </a:custGeom>
            <a:solidFill>
              <a:srgbClr val="F1F1F1"/>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pic>
          <p:nvPicPr>
            <p:cNvPr id="665" name="Google Shape;665;p37"/>
            <p:cNvPicPr preferRelativeResize="0"/>
            <p:nvPr/>
          </p:nvPicPr>
          <p:blipFill rotWithShape="1">
            <a:blip r:embed="rId3">
              <a:alphaModFix/>
            </a:blip>
            <a:srcRect/>
            <a:stretch/>
          </p:blipFill>
          <p:spPr>
            <a:xfrm>
              <a:off x="4128814" y="4037141"/>
              <a:ext cx="1851660" cy="448056"/>
            </a:xfrm>
            <a:prstGeom prst="rect">
              <a:avLst/>
            </a:prstGeom>
            <a:noFill/>
            <a:ln>
              <a:noFill/>
            </a:ln>
          </p:spPr>
        </p:pic>
        <p:pic>
          <p:nvPicPr>
            <p:cNvPr id="666" name="Google Shape;666;p37"/>
            <p:cNvPicPr preferRelativeResize="0"/>
            <p:nvPr/>
          </p:nvPicPr>
          <p:blipFill rotWithShape="1">
            <a:blip r:embed="rId4">
              <a:alphaModFix/>
            </a:blip>
            <a:srcRect/>
            <a:stretch/>
          </p:blipFill>
          <p:spPr>
            <a:xfrm>
              <a:off x="3489960" y="3697223"/>
              <a:ext cx="513588" cy="513588"/>
            </a:xfrm>
            <a:prstGeom prst="rect">
              <a:avLst/>
            </a:prstGeom>
            <a:noFill/>
            <a:ln>
              <a:noFill/>
            </a:ln>
          </p:spPr>
        </p:pic>
        <p:sp>
          <p:nvSpPr>
            <p:cNvPr id="667" name="Google Shape;667;p37"/>
            <p:cNvSpPr/>
            <p:nvPr/>
          </p:nvSpPr>
          <p:spPr>
            <a:xfrm>
              <a:off x="4645406" y="3432809"/>
              <a:ext cx="246379" cy="248920"/>
            </a:xfrm>
            <a:custGeom>
              <a:avLst/>
              <a:gdLst/>
              <a:ahLst/>
              <a:cxnLst/>
              <a:rect l="l" t="t" r="r" b="b"/>
              <a:pathLst>
                <a:path w="246379" h="248920" extrusionOk="0">
                  <a:moveTo>
                    <a:pt x="246380" y="85090"/>
                  </a:moveTo>
                  <a:lnTo>
                    <a:pt x="162560" y="85090"/>
                  </a:lnTo>
                  <a:lnTo>
                    <a:pt x="162560" y="0"/>
                  </a:lnTo>
                  <a:lnTo>
                    <a:pt x="83820" y="0"/>
                  </a:lnTo>
                  <a:lnTo>
                    <a:pt x="83820" y="85090"/>
                  </a:lnTo>
                  <a:lnTo>
                    <a:pt x="0" y="85090"/>
                  </a:lnTo>
                  <a:lnTo>
                    <a:pt x="0" y="163830"/>
                  </a:lnTo>
                  <a:lnTo>
                    <a:pt x="83820" y="163830"/>
                  </a:lnTo>
                  <a:lnTo>
                    <a:pt x="83820" y="248920"/>
                  </a:lnTo>
                  <a:lnTo>
                    <a:pt x="162560" y="248920"/>
                  </a:lnTo>
                  <a:lnTo>
                    <a:pt x="162560" y="163830"/>
                  </a:lnTo>
                  <a:lnTo>
                    <a:pt x="246380" y="163830"/>
                  </a:lnTo>
                  <a:lnTo>
                    <a:pt x="246380" y="85090"/>
                  </a:lnTo>
                  <a:close/>
                </a:path>
              </a:pathLst>
            </a:custGeom>
            <a:solidFill>
              <a:srgbClr val="7E7E7E"/>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grpSp>
      <p:graphicFrame>
        <p:nvGraphicFramePr>
          <p:cNvPr id="668" name="Google Shape;668;p37"/>
          <p:cNvGraphicFramePr/>
          <p:nvPr/>
        </p:nvGraphicFramePr>
        <p:xfrm>
          <a:off x="6603672" y="1567180"/>
          <a:ext cx="4987933" cy="4780308"/>
        </p:xfrm>
        <a:graphic>
          <a:graphicData uri="http://schemas.openxmlformats.org/drawingml/2006/table">
            <a:tbl>
              <a:tblPr firstRow="1" bandRow="1">
                <a:noFill/>
              </a:tblPr>
              <a:tblGrid>
                <a:gridCol w="954400">
                  <a:extLst>
                    <a:ext uri="{9D8B030D-6E8A-4147-A177-3AD203B41FA5}">
                      <a16:colId xmlns:a16="http://schemas.microsoft.com/office/drawing/2014/main" val="20000"/>
                    </a:ext>
                  </a:extLst>
                </a:gridCol>
                <a:gridCol w="4033533">
                  <a:extLst>
                    <a:ext uri="{9D8B030D-6E8A-4147-A177-3AD203B41FA5}">
                      <a16:colId xmlns:a16="http://schemas.microsoft.com/office/drawing/2014/main" val="20001"/>
                    </a:ext>
                  </a:extLst>
                </a:gridCol>
              </a:tblGrid>
              <a:tr h="8720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料 金</a:t>
                      </a:r>
                      <a:endParaRPr sz="11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tc>
                  <a:txBody>
                    <a:bodyPr/>
                    <a:lstStyle/>
                    <a:p>
                      <a:pPr marL="76200" marR="0" lvl="0" indent="0" algn="l" rtl="0">
                        <a:lnSpc>
                          <a:spcPct val="114750"/>
                        </a:lnSpc>
                        <a:spcBef>
                          <a:spcPts val="0"/>
                        </a:spcBef>
                        <a:spcAft>
                          <a:spcPts val="0"/>
                        </a:spcAft>
                        <a:buClr>
                          <a:srgbClr val="000000"/>
                        </a:buClr>
                        <a:buSzPts val="1500"/>
                        <a:buFont typeface="Arial"/>
                        <a:buNone/>
                      </a:pPr>
                      <a:r>
                        <a:rPr lang="ja" sz="2000" u="none" strike="noStrike" cap="none">
                          <a:latin typeface="Arial"/>
                          <a:ea typeface="Arial"/>
                          <a:cs typeface="Arial"/>
                          <a:sym typeface="Arial"/>
                        </a:rPr>
                        <a:t>700,000</a:t>
                      </a:r>
                      <a:r>
                        <a:rPr lang="ja" sz="2000" u="none" strike="noStrike" cap="none">
                          <a:latin typeface="MS Gothic"/>
                          <a:ea typeface="MS Gothic"/>
                          <a:cs typeface="MS Gothic"/>
                          <a:sym typeface="MS Gothic"/>
                        </a:rPr>
                        <a:t>円 </a:t>
                      </a:r>
                      <a:r>
                        <a:rPr lang="ja" sz="2000" u="none" strike="noStrike" cap="none">
                          <a:latin typeface="Arial"/>
                          <a:ea typeface="Arial"/>
                          <a:cs typeface="Arial"/>
                          <a:sym typeface="Arial"/>
                        </a:rPr>
                        <a:t>~</a:t>
                      </a:r>
                      <a:endParaRPr sz="2000" u="none" strike="noStrike" cap="none">
                        <a:latin typeface="Arial"/>
                        <a:ea typeface="Arial"/>
                        <a:cs typeface="Arial"/>
                        <a:sym typeface="Arial"/>
                      </a:endParaRPr>
                    </a:p>
                    <a:p>
                      <a:pPr marL="76200" marR="0" lvl="0" indent="0" algn="l" rtl="0">
                        <a:lnSpc>
                          <a:spcPct val="100000"/>
                        </a:lnSpc>
                        <a:spcBef>
                          <a:spcPts val="200"/>
                        </a:spcBef>
                        <a:spcAft>
                          <a:spcPts val="0"/>
                        </a:spcAft>
                        <a:buClr>
                          <a:srgbClr val="000000"/>
                        </a:buClr>
                        <a:buSzPts val="400"/>
                        <a:buFont typeface="Arial"/>
                        <a:buNone/>
                      </a:pPr>
                      <a:r>
                        <a:rPr lang="ja" sz="500" u="none" strike="noStrike" cap="none">
                          <a:latin typeface="MS Gothic"/>
                          <a:ea typeface="MS Gothic"/>
                          <a:cs typeface="MS Gothic"/>
                          <a:sym typeface="MS Gothic"/>
                        </a:rPr>
                        <a:t>掲載費 </a:t>
                      </a:r>
                      <a:r>
                        <a:rPr lang="ja" sz="1100" u="none" strike="noStrike" cap="none">
                          <a:latin typeface="Arial"/>
                          <a:ea typeface="Arial"/>
                          <a:cs typeface="Arial"/>
                          <a:sym typeface="Arial"/>
                        </a:rPr>
                        <a:t>G 400,000</a:t>
                      </a:r>
                      <a:r>
                        <a:rPr lang="ja" sz="800" u="none" strike="noStrike" cap="none">
                          <a:latin typeface="MS Gothic"/>
                          <a:ea typeface="MS Gothic"/>
                          <a:cs typeface="MS Gothic"/>
                          <a:sym typeface="MS Gothic"/>
                        </a:rPr>
                        <a:t>円</a:t>
                      </a:r>
                      <a:r>
                        <a:rPr lang="ja" sz="800" u="none" strike="noStrike" cap="none">
                          <a:latin typeface="Arial"/>
                          <a:ea typeface="Arial"/>
                          <a:cs typeface="Arial"/>
                          <a:sym typeface="Arial"/>
                        </a:rPr>
                        <a:t>/</a:t>
                      </a:r>
                      <a:r>
                        <a:rPr lang="ja" sz="800" u="none" strike="noStrike" cap="none">
                          <a:latin typeface="MS Gothic"/>
                          <a:ea typeface="MS Gothic"/>
                          <a:cs typeface="MS Gothic"/>
                          <a:sym typeface="MS Gothic"/>
                        </a:rPr>
                        <a:t>１投稿 </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制作費 </a:t>
                      </a:r>
                      <a:r>
                        <a:rPr lang="ja" sz="1100" u="none" strike="noStrike" cap="none">
                          <a:latin typeface="Arial"/>
                          <a:ea typeface="Arial"/>
                          <a:cs typeface="Arial"/>
                          <a:sym typeface="Arial"/>
                        </a:rPr>
                        <a:t>N100,000</a:t>
                      </a:r>
                      <a:r>
                        <a:rPr lang="ja" sz="800" u="none" strike="noStrike" cap="none">
                          <a:latin typeface="MS Gothic"/>
                          <a:ea typeface="MS Gothic"/>
                          <a:cs typeface="MS Gothic"/>
                          <a:sym typeface="MS Gothic"/>
                        </a:rPr>
                        <a:t>円</a:t>
                      </a:r>
                      <a:r>
                        <a:rPr lang="ja" sz="800" u="none" strike="noStrike" cap="none">
                          <a:latin typeface="Arial"/>
                          <a:ea typeface="Arial"/>
                          <a:cs typeface="Arial"/>
                          <a:sym typeface="Arial"/>
                        </a:rPr>
                        <a:t>/</a:t>
                      </a:r>
                      <a:r>
                        <a:rPr lang="ja" sz="800" u="none" strike="noStrike" cap="none">
                          <a:latin typeface="MS Gothic"/>
                          <a:ea typeface="MS Gothic"/>
                          <a:cs typeface="MS Gothic"/>
                          <a:sym typeface="MS Gothic"/>
                        </a:rPr>
                        <a:t>１投稿</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起用費 </a:t>
                      </a:r>
                      <a:r>
                        <a:rPr lang="ja" sz="1100" u="none" strike="noStrike" cap="none">
                          <a:latin typeface="Arial"/>
                          <a:ea typeface="Arial"/>
                          <a:cs typeface="Arial"/>
                          <a:sym typeface="Arial"/>
                        </a:rPr>
                        <a:t>N200,000</a:t>
                      </a:r>
                      <a:r>
                        <a:rPr lang="ja" sz="800" u="none" strike="noStrike" cap="none">
                          <a:latin typeface="MS Gothic"/>
                          <a:ea typeface="MS Gothic"/>
                          <a:cs typeface="MS Gothic"/>
                          <a:sym typeface="MS Gothic"/>
                        </a:rPr>
                        <a:t>円～</a:t>
                      </a:r>
                      <a:endParaRPr sz="8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※税別料金です。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※商材によってお受けできない場合もあります</a:t>
                      </a:r>
                      <a:endParaRPr sz="7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extLst>
                  <a:ext uri="{0D108BD9-81ED-4DB2-BD59-A6C34878D82A}">
                    <a16:rowId xmlns:a16="http://schemas.microsoft.com/office/drawing/2014/main" val="10000"/>
                  </a:ext>
                </a:extLst>
              </a:tr>
              <a:tr h="480200">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想定リーチ数</a:t>
                      </a:r>
                      <a:endParaRPr sz="1100" u="none" strike="noStrike" cap="none">
                        <a:latin typeface="MS Gothic"/>
                        <a:ea typeface="MS Gothic"/>
                        <a:cs typeface="MS Gothic"/>
                        <a:sym typeface="MS Gothic"/>
                      </a:endParaRPr>
                    </a:p>
                  </a:txBody>
                  <a:tcPr marL="0" marR="0" marT="5733" marB="0"/>
                </a:tc>
                <a:tc>
                  <a:txBody>
                    <a:bodyPr/>
                    <a:lstStyle/>
                    <a:p>
                      <a:pPr marL="0" marR="0" lvl="0" indent="0" algn="l" rtl="0">
                        <a:lnSpc>
                          <a:spcPct val="100000"/>
                        </a:lnSpc>
                        <a:spcBef>
                          <a:spcPts val="0"/>
                        </a:spcBef>
                        <a:spcAft>
                          <a:spcPts val="0"/>
                        </a:spcAft>
                        <a:buClr>
                          <a:srgbClr val="000000"/>
                        </a:buClr>
                        <a:buSzPts val="900"/>
                        <a:buFont typeface="Arial"/>
                        <a:buNone/>
                      </a:pPr>
                      <a:endParaRPr sz="12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10,000 – 20,000 </a:t>
                      </a:r>
                      <a:r>
                        <a:rPr lang="ja" sz="1100" u="none" strike="noStrike" cap="none">
                          <a:latin typeface="MS Gothic"/>
                          <a:ea typeface="MS Gothic"/>
                          <a:cs typeface="MS Gothic"/>
                          <a:sym typeface="MS Gothic"/>
                        </a:rPr>
                        <a:t>リーチ想定想定</a:t>
                      </a:r>
                      <a:endParaRPr sz="1100" u="none" strike="noStrike" cap="none">
                        <a:latin typeface="MS Gothic"/>
                        <a:ea typeface="MS Gothic"/>
                        <a:cs typeface="MS Gothic"/>
                        <a:sym typeface="MS Gothic"/>
                      </a:endParaRPr>
                    </a:p>
                  </a:txBody>
                  <a:tcPr marL="0" marR="0" marT="633" marB="0"/>
                </a:tc>
                <a:extLst>
                  <a:ext uri="{0D108BD9-81ED-4DB2-BD59-A6C34878D82A}">
                    <a16:rowId xmlns:a16="http://schemas.microsoft.com/office/drawing/2014/main" val="10001"/>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実施項目</a:t>
                      </a:r>
                      <a:endParaRPr sz="1100" u="none" strike="noStrike" cap="none">
                        <a:latin typeface="MS Gothic"/>
                        <a:ea typeface="MS Gothic"/>
                        <a:cs typeface="MS Gothic"/>
                        <a:sym typeface="MS Gothic"/>
                      </a:endParaRPr>
                    </a:p>
                  </a:txBody>
                  <a:tcPr marL="0" marR="0" marT="5733" marB="0">
                    <a:solidFill>
                      <a:srgbClr val="E6E6E6"/>
                    </a:solidFill>
                  </a:tcPr>
                </a:tc>
                <a:tc>
                  <a:txBody>
                    <a:bodyPr/>
                    <a:lstStyle/>
                    <a:p>
                      <a:pPr marL="0" marR="0" lvl="0" indent="0" algn="l" rtl="0">
                        <a:lnSpc>
                          <a:spcPct val="100000"/>
                        </a:lnSpc>
                        <a:spcBef>
                          <a:spcPts val="0"/>
                        </a:spcBef>
                        <a:spcAft>
                          <a:spcPts val="0"/>
                        </a:spcAft>
                        <a:buClr>
                          <a:srgbClr val="000000"/>
                        </a:buClr>
                        <a:buSzPts val="900"/>
                        <a:buFont typeface="Arial"/>
                        <a:buNone/>
                      </a:pPr>
                      <a:endParaRPr sz="12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Instagram</a:t>
                      </a:r>
                      <a:r>
                        <a:rPr lang="ja" sz="1100" u="none" strike="noStrike" cap="none">
                          <a:latin typeface="MS Gothic"/>
                          <a:ea typeface="MS Gothic"/>
                          <a:cs typeface="MS Gothic"/>
                          <a:sym typeface="MS Gothic"/>
                        </a:rPr>
                        <a:t>：フィード投稿 </a:t>
                      </a:r>
                      <a:r>
                        <a:rPr lang="ja" sz="1100" u="none" strike="noStrike" cap="none">
                          <a:latin typeface="MS PGothic"/>
                          <a:ea typeface="MS PGothic"/>
                          <a:cs typeface="MS PGothic"/>
                          <a:sym typeface="MS PGothic"/>
                        </a:rPr>
                        <a:t>1</a:t>
                      </a:r>
                      <a:r>
                        <a:rPr lang="ja" sz="1100" u="none" strike="noStrike" cap="none">
                          <a:latin typeface="MS Gothic"/>
                          <a:ea typeface="MS Gothic"/>
                          <a:cs typeface="MS Gothic"/>
                          <a:sym typeface="MS Gothic"/>
                        </a:rPr>
                        <a:t>回</a:t>
                      </a:r>
                      <a:endParaRPr sz="1100" u="none" strike="noStrike" cap="none">
                        <a:latin typeface="MS Gothic"/>
                        <a:ea typeface="MS Gothic"/>
                        <a:cs typeface="MS Gothic"/>
                        <a:sym typeface="MS Gothic"/>
                      </a:endParaRPr>
                    </a:p>
                  </a:txBody>
                  <a:tcPr marL="0" marR="0" marT="0" marB="0">
                    <a:solidFill>
                      <a:srgbClr val="E6E6E6"/>
                    </a:solidFill>
                  </a:tcPr>
                </a:tc>
                <a:extLst>
                  <a:ext uri="{0D108BD9-81ED-4DB2-BD59-A6C34878D82A}">
                    <a16:rowId xmlns:a16="http://schemas.microsoft.com/office/drawing/2014/main" val="10002"/>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計測期間</a:t>
                      </a:r>
                      <a:endParaRPr sz="1100" u="none" strike="noStrike" cap="none">
                        <a:latin typeface="MS Gothic"/>
                        <a:ea typeface="MS Gothic"/>
                        <a:cs typeface="MS Gothic"/>
                        <a:sym typeface="MS Gothic"/>
                      </a:endParaRPr>
                    </a:p>
                  </a:txBody>
                  <a:tcPr marL="0" marR="0" marT="5733" marB="0"/>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公開日より</a:t>
                      </a:r>
                      <a:r>
                        <a:rPr lang="ja" sz="1100" u="none" strike="noStrike" cap="none">
                          <a:solidFill>
                            <a:srgbClr val="585858"/>
                          </a:solidFill>
                          <a:latin typeface="Arial"/>
                          <a:ea typeface="Arial"/>
                          <a:cs typeface="Arial"/>
                          <a:sym typeface="Arial"/>
                        </a:rPr>
                        <a:t>4</a:t>
                      </a:r>
                      <a:r>
                        <a:rPr lang="ja" sz="1100" u="none" strike="noStrike" cap="none">
                          <a:solidFill>
                            <a:srgbClr val="585858"/>
                          </a:solidFill>
                          <a:latin typeface="MS Gothic"/>
                          <a:ea typeface="MS Gothic"/>
                          <a:cs typeface="MS Gothic"/>
                          <a:sym typeface="MS Gothic"/>
                        </a:rPr>
                        <a:t>週間</a:t>
                      </a:r>
                      <a:endParaRPr sz="1100" u="none" strike="noStrike" cap="none">
                        <a:latin typeface="MS Gothic"/>
                        <a:ea typeface="MS Gothic"/>
                        <a:cs typeface="MS Gothic"/>
                        <a:sym typeface="MS Gothic"/>
                      </a:endParaRPr>
                    </a:p>
                  </a:txBody>
                  <a:tcPr marL="0" marR="0" marT="5733" marB="0"/>
                </a:tc>
                <a:extLst>
                  <a:ext uri="{0D108BD9-81ED-4DB2-BD59-A6C34878D82A}">
                    <a16:rowId xmlns:a16="http://schemas.microsoft.com/office/drawing/2014/main" val="10003"/>
                  </a:ext>
                </a:extLst>
              </a:tr>
              <a:tr h="8572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000"/>
                        <a:buFont typeface="Arial"/>
                        <a:buNone/>
                      </a:pPr>
                      <a:endParaRPr sz="13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投稿内容</a:t>
                      </a:r>
                      <a:endParaRPr sz="1100" u="none" strike="noStrike" cap="none">
                        <a:latin typeface="MS Gothic"/>
                        <a:ea typeface="MS Gothic"/>
                        <a:cs typeface="MS Gothic"/>
                        <a:sym typeface="MS Gothic"/>
                      </a:endParaRPr>
                    </a:p>
                  </a:txBody>
                  <a:tcPr marL="0" marR="0" marT="0" marB="0">
                    <a:solidFill>
                      <a:srgbClr val="E6E6E6"/>
                    </a:solidFill>
                  </a:tcPr>
                </a:tc>
                <a:tc>
                  <a:txBody>
                    <a:bodyPr/>
                    <a:lstStyle/>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・画像</a:t>
                      </a:r>
                      <a:r>
                        <a:rPr lang="ja" sz="1100" u="none" strike="noStrike" cap="none">
                          <a:solidFill>
                            <a:srgbClr val="585858"/>
                          </a:solidFill>
                          <a:latin typeface="Arial"/>
                          <a:ea typeface="Arial"/>
                          <a:cs typeface="Arial"/>
                          <a:sym typeface="Arial"/>
                        </a:rPr>
                        <a:t>3-5</a:t>
                      </a:r>
                      <a:r>
                        <a:rPr lang="ja" sz="1100" u="none" strike="noStrike" cap="none">
                          <a:solidFill>
                            <a:srgbClr val="585858"/>
                          </a:solidFill>
                          <a:latin typeface="MS Gothic"/>
                          <a:ea typeface="MS Gothic"/>
                          <a:cs typeface="MS Gothic"/>
                          <a:sym typeface="MS Gothic"/>
                        </a:rPr>
                        <a:t>枚程度想定</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・テキスト</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・任意のハッシュタグ（編集部にて選定）</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・クライアント様ご指定のハッシュタグ（</a:t>
                      </a:r>
                      <a:r>
                        <a:rPr lang="ja" sz="1100" u="none" strike="noStrike" cap="none">
                          <a:solidFill>
                            <a:srgbClr val="585858"/>
                          </a:solidFill>
                          <a:latin typeface="Arial"/>
                          <a:ea typeface="Arial"/>
                          <a:cs typeface="Arial"/>
                          <a:sym typeface="Arial"/>
                        </a:rPr>
                        <a:t>3</a:t>
                      </a:r>
                      <a:r>
                        <a:rPr lang="ja" sz="1100" u="none" strike="noStrike" cap="none">
                          <a:solidFill>
                            <a:srgbClr val="585858"/>
                          </a:solidFill>
                          <a:latin typeface="MS Gothic"/>
                          <a:ea typeface="MS Gothic"/>
                          <a:cs typeface="MS Gothic"/>
                          <a:sym typeface="MS Gothic"/>
                        </a:rPr>
                        <a:t>つまで）</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a:t>
                      </a:r>
                      <a:r>
                        <a:rPr lang="ja" sz="1100" u="none" strike="noStrike" cap="none">
                          <a:solidFill>
                            <a:srgbClr val="585858"/>
                          </a:solidFill>
                          <a:latin typeface="Arial"/>
                          <a:ea typeface="Arial"/>
                          <a:cs typeface="Arial"/>
                          <a:sym typeface="Arial"/>
                        </a:rPr>
                        <a:t>#PR</a:t>
                      </a:r>
                      <a:endParaRPr sz="1100" u="none" strike="noStrike" cap="none">
                        <a:latin typeface="Arial"/>
                        <a:ea typeface="Arial"/>
                        <a:cs typeface="Arial"/>
                        <a:sym typeface="Arial"/>
                      </a:endParaRPr>
                    </a:p>
                  </a:txBody>
                  <a:tcPr marL="0" marR="0" marT="44467" marB="0">
                    <a:solidFill>
                      <a:srgbClr val="E6E6E6"/>
                    </a:solidFill>
                  </a:tcPr>
                </a:tc>
                <a:extLst>
                  <a:ext uri="{0D108BD9-81ED-4DB2-BD59-A6C34878D82A}">
                    <a16:rowId xmlns:a16="http://schemas.microsoft.com/office/drawing/2014/main" val="10004"/>
                  </a:ext>
                </a:extLst>
              </a:tr>
              <a:tr h="4800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レポート</a:t>
                      </a:r>
                      <a:endParaRPr sz="1100" u="none" strike="noStrike" cap="none">
                        <a:latin typeface="MS Gothic"/>
                        <a:ea typeface="MS Gothic"/>
                        <a:cs typeface="MS Gothic"/>
                        <a:sym typeface="MS Gothic"/>
                      </a:endParaRPr>
                    </a:p>
                  </a:txBody>
                  <a:tcPr marL="0" marR="0" marT="1900" marB="0"/>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Arial"/>
                          <a:ea typeface="Arial"/>
                          <a:cs typeface="Arial"/>
                          <a:sym typeface="Arial"/>
                        </a:rPr>
                        <a:t>Instagram</a:t>
                      </a:r>
                      <a:r>
                        <a:rPr lang="ja" sz="1100" u="none" strike="noStrike" cap="none">
                          <a:latin typeface="MS Gothic"/>
                          <a:ea typeface="MS Gothic"/>
                          <a:cs typeface="MS Gothic"/>
                          <a:sym typeface="MS Gothic"/>
                        </a:rPr>
                        <a:t>：</a:t>
                      </a:r>
                      <a:r>
                        <a:rPr lang="ja" sz="1100" u="none" strike="noStrike" cap="none">
                          <a:latin typeface="Arial"/>
                          <a:ea typeface="Arial"/>
                          <a:cs typeface="Arial"/>
                          <a:sym typeface="Arial"/>
                        </a:rPr>
                        <a:t>imp</a:t>
                      </a:r>
                      <a:r>
                        <a:rPr lang="ja" sz="1100" u="none" strike="noStrike" cap="none">
                          <a:latin typeface="MS Gothic"/>
                          <a:ea typeface="MS Gothic"/>
                          <a:cs typeface="MS Gothic"/>
                          <a:sym typeface="MS Gothic"/>
                        </a:rPr>
                        <a:t>数</a:t>
                      </a:r>
                      <a:r>
                        <a:rPr lang="ja" sz="1100" u="none" strike="noStrike" cap="none">
                          <a:latin typeface="Arial"/>
                          <a:ea typeface="Arial"/>
                          <a:cs typeface="Arial"/>
                          <a:sym typeface="Arial"/>
                        </a:rPr>
                        <a:t>/</a:t>
                      </a:r>
                      <a:r>
                        <a:rPr lang="ja" sz="1100" u="none" strike="noStrike" cap="none">
                          <a:latin typeface="MS Gothic"/>
                          <a:ea typeface="MS Gothic"/>
                          <a:cs typeface="MS Gothic"/>
                          <a:sym typeface="MS Gothic"/>
                        </a:rPr>
                        <a:t>エンゲージメント数</a:t>
                      </a:r>
                      <a:endParaRPr sz="1100" u="none" strike="noStrike" cap="none">
                        <a:latin typeface="MS Gothic"/>
                        <a:ea typeface="MS Gothic"/>
                        <a:cs typeface="MS Gothic"/>
                        <a:sym typeface="MS Gothic"/>
                      </a:endParaRPr>
                    </a:p>
                  </a:txBody>
                  <a:tcPr marL="0" marR="0" marT="1900" marB="0"/>
                </a:tc>
                <a:extLst>
                  <a:ext uri="{0D108BD9-81ED-4DB2-BD59-A6C34878D82A}">
                    <a16:rowId xmlns:a16="http://schemas.microsoft.com/office/drawing/2014/main" val="10005"/>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記事公開日</a:t>
                      </a:r>
                      <a:endParaRPr sz="1100" u="none" strike="noStrike" cap="none">
                        <a:latin typeface="MS Gothic"/>
                        <a:ea typeface="MS Gothic"/>
                        <a:cs typeface="MS Gothic"/>
                        <a:sym typeface="MS Gothic"/>
                      </a:endParaRPr>
                    </a:p>
                  </a:txBody>
                  <a:tcPr marL="0" marR="0" marT="1900" marB="0">
                    <a:solidFill>
                      <a:srgbClr val="E6E6E6"/>
                    </a:solidFill>
                  </a:tcPr>
                </a:tc>
                <a:tc>
                  <a:txBody>
                    <a:bodyPr/>
                    <a:lstStyle/>
                    <a:p>
                      <a:pPr marL="76200" marR="546100" lvl="0" indent="0" algn="l" rtl="0">
                        <a:lnSpc>
                          <a:spcPct val="12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任意の平日でご希望の日時に指定していただけます。 公開ご希望日の</a:t>
                      </a:r>
                      <a:r>
                        <a:rPr lang="ja" sz="1100" u="none" strike="noStrike" cap="none">
                          <a:latin typeface="Arial"/>
                          <a:ea typeface="Arial"/>
                          <a:cs typeface="Arial"/>
                          <a:sym typeface="Arial"/>
                        </a:rPr>
                        <a:t>40</a:t>
                      </a:r>
                      <a:r>
                        <a:rPr lang="ja" sz="1100" u="none" strike="noStrike" cap="none">
                          <a:latin typeface="MS Gothic"/>
                          <a:ea typeface="MS Gothic"/>
                          <a:cs typeface="MS Gothic"/>
                          <a:sym typeface="MS Gothic"/>
                        </a:rPr>
                        <a:t>日前までにお申し込みください。</a:t>
                      </a:r>
                      <a:endParaRPr sz="1100" u="none" strike="noStrike" cap="none">
                        <a:latin typeface="MS Gothic"/>
                        <a:ea typeface="MS Gothic"/>
                        <a:cs typeface="MS Gothic"/>
                        <a:sym typeface="MS Gothic"/>
                      </a:endParaRPr>
                    </a:p>
                  </a:txBody>
                  <a:tcPr marL="0" marR="0" marT="15267" marB="0">
                    <a:solidFill>
                      <a:srgbClr val="E6E6E6"/>
                    </a:solidFill>
                  </a:tcPr>
                </a:tc>
                <a:extLst>
                  <a:ext uri="{0D108BD9-81ED-4DB2-BD59-A6C34878D82A}">
                    <a16:rowId xmlns:a16="http://schemas.microsoft.com/office/drawing/2014/main" val="10006"/>
                  </a:ext>
                </a:extLst>
              </a:tr>
              <a:tr h="618033">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500"/>
                        <a:buFont typeface="Arial"/>
                        <a:buNone/>
                      </a:pPr>
                      <a:endParaRPr sz="7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latin typeface="MS Gothic"/>
                          <a:ea typeface="MS Gothic"/>
                          <a:cs typeface="MS Gothic"/>
                          <a:sym typeface="MS Gothic"/>
                        </a:rPr>
                        <a:t>注意事項</a:t>
                      </a:r>
                      <a:endParaRPr sz="900" u="none" strike="noStrike" cap="none">
                        <a:latin typeface="MS Gothic"/>
                        <a:ea typeface="MS Gothic"/>
                        <a:cs typeface="MS Gothic"/>
                        <a:sym typeface="MS Gothic"/>
                      </a:endParaRPr>
                    </a:p>
                  </a:txBody>
                  <a:tcPr marL="0" marR="0" marT="0" marB="0">
                    <a:lnB w="28575" cap="flat" cmpd="sng">
                      <a:solidFill>
                        <a:srgbClr val="000000"/>
                      </a:solidFill>
                      <a:prstDash val="solid"/>
                      <a:round/>
                      <a:headEnd type="none" w="sm" len="sm"/>
                      <a:tailEnd type="none" w="sm" len="sm"/>
                    </a:lnB>
                  </a:tcPr>
                </a:tc>
                <a:tc>
                  <a:txBody>
                    <a:bodyPr/>
                    <a:lstStyle/>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・遠方での取材・撮影が必要な場合は別途費用が発生いたします。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・広告を含む外部配信を行う場合がございます。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・記事タイトルおよびサムネイルは公開後にも変更する場合がございます。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100"/>
                        </a:spcBef>
                        <a:spcAft>
                          <a:spcPts val="0"/>
                        </a:spcAft>
                        <a:buClr>
                          <a:srgbClr val="000000"/>
                        </a:buClr>
                        <a:buSzPts val="500"/>
                        <a:buFont typeface="Arial"/>
                        <a:buNone/>
                      </a:pPr>
                      <a:r>
                        <a:rPr lang="ja" sz="700" u="none" strike="noStrike" cap="none">
                          <a:latin typeface="MS Gothic"/>
                          <a:ea typeface="MS Gothic"/>
                          <a:cs typeface="MS Gothic"/>
                          <a:sym typeface="MS Gothic"/>
                        </a:rPr>
                        <a:t>・起用モデルにより、アーカイブ不可になる場合がございます。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・二次利用については各営業担当にご相談ください。</a:t>
                      </a:r>
                      <a:endParaRPr sz="700" u="none" strike="noStrike" cap="none">
                        <a:latin typeface="MS Gothic"/>
                        <a:ea typeface="MS Gothic"/>
                        <a:cs typeface="MS Gothic"/>
                        <a:sym typeface="MS Gothic"/>
                      </a:endParaRPr>
                    </a:p>
                  </a:txBody>
                  <a:tcPr marL="0" marR="0" marT="6967" marB="0">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pic>
        <p:nvPicPr>
          <p:cNvPr id="669" name="Google Shape;669;p37"/>
          <p:cNvPicPr preferRelativeResize="0"/>
          <p:nvPr/>
        </p:nvPicPr>
        <p:blipFill rotWithShape="1">
          <a:blip r:embed="rId5">
            <a:alphaModFix/>
          </a:blip>
          <a:srcRect/>
          <a:stretch/>
        </p:blipFill>
        <p:spPr>
          <a:xfrm>
            <a:off x="905255" y="2391155"/>
            <a:ext cx="1005840" cy="1848612"/>
          </a:xfrm>
          <a:prstGeom prst="rect">
            <a:avLst/>
          </a:prstGeom>
          <a:noFill/>
          <a:ln>
            <a:noFill/>
          </a:ln>
        </p:spPr>
      </p:pic>
      <p:sp>
        <p:nvSpPr>
          <p:cNvPr id="670" name="Google Shape;670;p37"/>
          <p:cNvSpPr txBox="1"/>
          <p:nvPr/>
        </p:nvSpPr>
        <p:spPr>
          <a:xfrm>
            <a:off x="537463" y="1801748"/>
            <a:ext cx="1702000" cy="382156"/>
          </a:xfrm>
          <a:prstGeom prst="rect">
            <a:avLst/>
          </a:prstGeom>
          <a:noFill/>
          <a:ln>
            <a:noFill/>
          </a:ln>
        </p:spPr>
        <p:txBody>
          <a:bodyPr spcFirstLastPara="1" wrap="square" lIns="0" tIns="12700" rIns="0" bIns="0" anchor="t" anchorCtr="0">
            <a:spAutoFit/>
          </a:bodyPr>
          <a:lstStyle/>
          <a:p>
            <a:pPr marL="16933" defTabSz="1219170">
              <a:buClr>
                <a:srgbClr val="000000"/>
              </a:buClr>
              <a:buSzPts val="900"/>
            </a:pPr>
            <a:r>
              <a:rPr kumimoji="0" lang="ja" altLang="en-US" sz="1200" b="1" kern="0">
                <a:solidFill>
                  <a:srgbClr val="000000"/>
                </a:solidFill>
                <a:latin typeface="Arial"/>
                <a:ea typeface="Arial"/>
                <a:cs typeface="Arial"/>
                <a:sym typeface="Arial"/>
              </a:rPr>
              <a:t>アカウントに</a:t>
            </a:r>
            <a:endParaRPr kumimoji="0" sz="1200" kern="0">
              <a:solidFill>
                <a:srgbClr val="000000"/>
              </a:solidFill>
              <a:latin typeface="Arial"/>
              <a:ea typeface="Arial"/>
              <a:cs typeface="Arial"/>
              <a:sym typeface="Arial"/>
            </a:endParaRPr>
          </a:p>
          <a:p>
            <a:pPr marL="16933" defTabSz="1219170">
              <a:buClr>
                <a:srgbClr val="000000"/>
              </a:buClr>
              <a:buSzPts val="900"/>
            </a:pPr>
            <a:r>
              <a:rPr kumimoji="0" lang="ja" altLang="en-US" sz="1200" b="1" kern="0">
                <a:solidFill>
                  <a:srgbClr val="000000"/>
                </a:solidFill>
                <a:latin typeface="Arial"/>
                <a:ea typeface="Arial"/>
                <a:cs typeface="Arial"/>
                <a:sym typeface="Arial"/>
              </a:rPr>
              <a:t>撮影画像をフィード投稿</a:t>
            </a:r>
            <a:endParaRPr kumimoji="0" sz="1200" kern="0">
              <a:solidFill>
                <a:srgbClr val="000000"/>
              </a:solidFill>
              <a:latin typeface="Arial"/>
              <a:ea typeface="Arial"/>
              <a:cs typeface="Arial"/>
              <a:sym typeface="Arial"/>
            </a:endParaRPr>
          </a:p>
        </p:txBody>
      </p:sp>
      <p:sp>
        <p:nvSpPr>
          <p:cNvPr id="671" name="Google Shape;671;p37"/>
          <p:cNvSpPr txBox="1"/>
          <p:nvPr/>
        </p:nvSpPr>
        <p:spPr>
          <a:xfrm>
            <a:off x="3080004" y="1748028"/>
            <a:ext cx="3153200" cy="2261838"/>
          </a:xfrm>
          <a:prstGeom prst="rect">
            <a:avLst/>
          </a:prstGeom>
          <a:noFill/>
          <a:ln>
            <a:noFill/>
          </a:ln>
        </p:spPr>
        <p:txBody>
          <a:bodyPr spcFirstLastPara="1" wrap="square" lIns="0" tIns="0" rIns="0" bIns="0" anchor="t" anchorCtr="0">
            <a:spAutoFit/>
          </a:bodyPr>
          <a:lstStyle/>
          <a:p>
            <a:pPr defTabSz="1219170">
              <a:buClr>
                <a:srgbClr val="000000"/>
              </a:buClr>
              <a:buSzPts val="1000"/>
            </a:pPr>
            <a:endParaRPr kumimoji="0" sz="1333" kern="0" dirty="0">
              <a:solidFill>
                <a:srgbClr val="000000"/>
              </a:solidFill>
              <a:latin typeface="Arial"/>
              <a:ea typeface="Times New Roman"/>
              <a:cs typeface="Times New Roman"/>
              <a:sym typeface="Times New Roman"/>
            </a:endParaRPr>
          </a:p>
          <a:p>
            <a:pPr defTabSz="1219170">
              <a:buClr>
                <a:srgbClr val="000000"/>
              </a:buClr>
              <a:buSzPts val="1000"/>
            </a:pPr>
            <a:endParaRPr kumimoji="0" sz="1333" kern="0" dirty="0">
              <a:solidFill>
                <a:srgbClr val="000000"/>
              </a:solidFill>
              <a:latin typeface="Arial"/>
              <a:ea typeface="Times New Roman"/>
              <a:cs typeface="Times New Roman"/>
              <a:sym typeface="Times New Roman"/>
            </a:endParaRPr>
          </a:p>
          <a:p>
            <a:pPr marL="237061" defTabSz="1219170">
              <a:spcBef>
                <a:spcPts val="933"/>
              </a:spcBef>
              <a:buClr>
                <a:srgbClr val="000000"/>
              </a:buClr>
              <a:buSzPts val="900"/>
            </a:pPr>
            <a:r>
              <a:rPr kumimoji="0" lang="ja" altLang="en-US" sz="1200" b="1" kern="0" dirty="0">
                <a:solidFill>
                  <a:srgbClr val="252525"/>
                </a:solidFill>
                <a:latin typeface="Arial"/>
                <a:ea typeface="Arial"/>
                <a:cs typeface="Arial"/>
                <a:sym typeface="Arial"/>
              </a:rPr>
              <a:t>暮らしとおしゃれの編集室</a:t>
            </a:r>
            <a:r>
              <a:rPr kumimoji="0" lang="en-US" altLang="ja" sz="1200" b="1" kern="0" dirty="0">
                <a:solidFill>
                  <a:srgbClr val="252525"/>
                </a:solidFill>
                <a:latin typeface="Arial"/>
                <a:ea typeface="Arial"/>
                <a:cs typeface="Arial"/>
                <a:sym typeface="Arial"/>
              </a:rPr>
              <a:t>WEB</a:t>
            </a:r>
            <a:r>
              <a:rPr kumimoji="0" lang="ja" altLang="en-US" sz="1200" b="1" kern="0" dirty="0">
                <a:solidFill>
                  <a:srgbClr val="252525"/>
                </a:solidFill>
                <a:latin typeface="Arial"/>
                <a:ea typeface="Arial"/>
                <a:cs typeface="Arial"/>
                <a:sym typeface="Arial"/>
              </a:rPr>
              <a:t>サイト</a:t>
            </a:r>
            <a:endParaRPr kumimoji="0" sz="1200" kern="0" dirty="0">
              <a:solidFill>
                <a:srgbClr val="000000"/>
              </a:solidFill>
              <a:latin typeface="Arial"/>
              <a:ea typeface="Arial"/>
              <a:cs typeface="Arial"/>
              <a:sym typeface="Arial"/>
            </a:endParaRPr>
          </a:p>
          <a:p>
            <a:pPr marL="237061" defTabSz="1219170">
              <a:buClr>
                <a:srgbClr val="000000"/>
              </a:buClr>
              <a:buSzPts val="900"/>
            </a:pPr>
            <a:r>
              <a:rPr kumimoji="0" lang="ja" altLang="en-US" sz="1200" b="1" kern="0" dirty="0">
                <a:solidFill>
                  <a:srgbClr val="252525"/>
                </a:solidFill>
                <a:latin typeface="Arial"/>
                <a:ea typeface="Arial"/>
                <a:cs typeface="Arial"/>
                <a:sym typeface="Arial"/>
              </a:rPr>
              <a:t>閲覧データ＋拡張ターゲットに対し拡散</a:t>
            </a:r>
            <a:endParaRPr kumimoji="0" sz="1200"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spcBef>
                <a:spcPts val="133"/>
              </a:spcBef>
              <a:buClr>
                <a:srgbClr val="000000"/>
              </a:buClr>
              <a:buSzPts val="1400"/>
            </a:pPr>
            <a:endParaRPr kumimoji="0" sz="1867" kern="0" dirty="0">
              <a:solidFill>
                <a:srgbClr val="000000"/>
              </a:solidFill>
              <a:latin typeface="Arial"/>
              <a:ea typeface="Arial"/>
              <a:cs typeface="Arial"/>
              <a:sym typeface="Arial"/>
            </a:endParaRPr>
          </a:p>
          <a:p>
            <a:pPr marL="1185304" defTabSz="1219170">
              <a:buClr>
                <a:srgbClr val="000000"/>
              </a:buClr>
              <a:buSzPts val="600"/>
            </a:pPr>
            <a:r>
              <a:rPr kumimoji="0" lang="ja" altLang="en-US" sz="800" kern="0" dirty="0">
                <a:solidFill>
                  <a:srgbClr val="000000"/>
                </a:solidFill>
                <a:latin typeface="Arial"/>
                <a:ea typeface="MS Gothic"/>
                <a:cs typeface="MS Gothic"/>
                <a:sym typeface="MS Gothic"/>
              </a:rPr>
              <a:t>暮らしとおしゃれの編集室の</a:t>
            </a:r>
            <a:endParaRPr kumimoji="0" sz="800" kern="0" dirty="0">
              <a:solidFill>
                <a:srgbClr val="000000"/>
              </a:solidFill>
              <a:latin typeface="Arial"/>
              <a:ea typeface="MS Gothic"/>
              <a:cs typeface="MS Gothic"/>
              <a:sym typeface="MS Gothic"/>
            </a:endParaRPr>
          </a:p>
          <a:p>
            <a:pPr marL="1185304" defTabSz="1219170">
              <a:buClr>
                <a:srgbClr val="000000"/>
              </a:buClr>
              <a:buSzPts val="600"/>
            </a:pPr>
            <a:r>
              <a:rPr kumimoji="0" lang="en-US" altLang="ja" sz="800" kern="0" dirty="0">
                <a:solidFill>
                  <a:srgbClr val="000000"/>
                </a:solidFill>
                <a:latin typeface="Arial"/>
                <a:ea typeface="MS PGothic"/>
                <a:cs typeface="MS PGothic"/>
                <a:sym typeface="MS PGothic"/>
              </a:rPr>
              <a:t>WEB</a:t>
            </a:r>
            <a:r>
              <a:rPr kumimoji="0" lang="ja" altLang="en-US" sz="800" kern="0" dirty="0">
                <a:solidFill>
                  <a:srgbClr val="000000"/>
                </a:solidFill>
                <a:latin typeface="Arial"/>
                <a:ea typeface="MS Gothic"/>
                <a:cs typeface="MS Gothic"/>
                <a:sym typeface="MS Gothic"/>
              </a:rPr>
              <a:t>閲覧データを組み合わせ拡張配信</a:t>
            </a:r>
            <a:endParaRPr kumimoji="0" sz="800" kern="0" dirty="0">
              <a:solidFill>
                <a:srgbClr val="000000"/>
              </a:solidFill>
              <a:latin typeface="Arial"/>
              <a:ea typeface="MS Gothic"/>
              <a:cs typeface="MS Gothic"/>
              <a:sym typeface="MS Gothic"/>
            </a:endParaRPr>
          </a:p>
        </p:txBody>
      </p:sp>
      <p:sp>
        <p:nvSpPr>
          <p:cNvPr id="672" name="Google Shape;672;p37"/>
          <p:cNvSpPr txBox="1"/>
          <p:nvPr/>
        </p:nvSpPr>
        <p:spPr>
          <a:xfrm>
            <a:off x="512471" y="4328921"/>
            <a:ext cx="2016861" cy="176397"/>
          </a:xfrm>
          <a:prstGeom prst="rect">
            <a:avLst/>
          </a:prstGeom>
          <a:noFill/>
          <a:ln>
            <a:noFill/>
          </a:ln>
        </p:spPr>
        <p:txBody>
          <a:bodyPr spcFirstLastPara="1" wrap="square" lIns="0" tIns="12067" rIns="0" bIns="0" anchor="t" anchorCtr="0">
            <a:spAutoFit/>
          </a:bodyPr>
          <a:lstStyle/>
          <a:p>
            <a:pPr marL="16933" defTabSz="1219170">
              <a:buClr>
                <a:srgbClr val="000000"/>
              </a:buClr>
              <a:buSzPts val="800"/>
            </a:pPr>
            <a:r>
              <a:rPr kumimoji="0" lang="en-US" altLang="ja" sz="1067" b="1" kern="0" dirty="0">
                <a:solidFill>
                  <a:srgbClr val="000000"/>
                </a:solidFill>
                <a:latin typeface="Arial"/>
                <a:ea typeface="Arial"/>
                <a:cs typeface="Arial"/>
                <a:sym typeface="Arial"/>
              </a:rPr>
              <a:t>※</a:t>
            </a:r>
            <a:r>
              <a:rPr kumimoji="0" lang="ja" altLang="en-US" sz="1067" b="1" kern="0" dirty="0">
                <a:solidFill>
                  <a:srgbClr val="000000"/>
                </a:solidFill>
                <a:latin typeface="Arial"/>
                <a:ea typeface="Arial"/>
                <a:cs typeface="Arial"/>
                <a:sym typeface="Arial"/>
              </a:rPr>
              <a:t>編集部で簡易的な画像を撮影</a:t>
            </a:r>
            <a:endParaRPr kumimoji="0" sz="1067" kern="0" dirty="0">
              <a:solidFill>
                <a:srgbClr val="000000"/>
              </a:solidFill>
              <a:latin typeface="Arial"/>
              <a:ea typeface="Arial"/>
              <a:cs typeface="Arial"/>
              <a:sym typeface="Arial"/>
            </a:endParaRPr>
          </a:p>
        </p:txBody>
      </p:sp>
      <p:sp>
        <p:nvSpPr>
          <p:cNvPr id="673" name="Google Shape;673;p37"/>
          <p:cNvSpPr txBox="1"/>
          <p:nvPr/>
        </p:nvSpPr>
        <p:spPr>
          <a:xfrm>
            <a:off x="2529332" y="5041369"/>
            <a:ext cx="3522800" cy="506099"/>
          </a:xfrm>
          <a:prstGeom prst="rect">
            <a:avLst/>
          </a:prstGeom>
          <a:noFill/>
          <a:ln>
            <a:noFill/>
          </a:ln>
        </p:spPr>
        <p:txBody>
          <a:bodyPr spcFirstLastPara="1" wrap="square" lIns="0" tIns="13333" rIns="0" bIns="0" anchor="t" anchorCtr="0">
            <a:spAutoFit/>
          </a:bodyPr>
          <a:lstStyle/>
          <a:p>
            <a:pPr marL="16933" defTabSz="1219170">
              <a:buClr>
                <a:srgbClr val="000000"/>
              </a:buClr>
              <a:buSzPts val="800"/>
            </a:pPr>
            <a:r>
              <a:rPr kumimoji="0" lang="ja" altLang="en-US" sz="1067" b="1" kern="0" dirty="0">
                <a:solidFill>
                  <a:srgbClr val="000000"/>
                </a:solidFill>
                <a:latin typeface="Arial"/>
                <a:ea typeface="Arial"/>
                <a:cs typeface="Arial"/>
                <a:sym typeface="Arial"/>
              </a:rPr>
              <a:t>＜</a:t>
            </a:r>
            <a:r>
              <a:rPr kumimoji="0" lang="ja-JP" altLang="en-US" sz="1067" b="1" kern="0" dirty="0">
                <a:solidFill>
                  <a:srgbClr val="000000"/>
                </a:solidFill>
                <a:latin typeface="Arial"/>
                <a:cs typeface="Arial"/>
                <a:sym typeface="Arial"/>
              </a:rPr>
              <a:t>特別 </a:t>
            </a:r>
            <a:r>
              <a:rPr kumimoji="0" lang="en-US" altLang="ja-JP" sz="1067" b="1" kern="0" dirty="0">
                <a:solidFill>
                  <a:srgbClr val="000000"/>
                </a:solidFill>
                <a:latin typeface="Arial"/>
                <a:cs typeface="Arial"/>
                <a:sym typeface="Arial"/>
              </a:rPr>
              <a:t>3</a:t>
            </a:r>
            <a:r>
              <a:rPr kumimoji="0" lang="ja-JP" altLang="en-US" sz="1067" b="1" kern="0" dirty="0">
                <a:solidFill>
                  <a:srgbClr val="000000"/>
                </a:solidFill>
                <a:latin typeface="Arial"/>
                <a:cs typeface="Arial"/>
                <a:sym typeface="Arial"/>
              </a:rPr>
              <a:t>投稿プラン</a:t>
            </a:r>
            <a:r>
              <a:rPr kumimoji="0" lang="ja" altLang="en-US" sz="1067" b="1" kern="0" dirty="0">
                <a:solidFill>
                  <a:srgbClr val="000000"/>
                </a:solidFill>
                <a:latin typeface="Arial"/>
                <a:ea typeface="Arial"/>
                <a:cs typeface="Arial"/>
                <a:sym typeface="Arial"/>
              </a:rPr>
              <a:t>＞</a:t>
            </a:r>
            <a:endParaRPr kumimoji="0" sz="1067" kern="0" dirty="0">
              <a:solidFill>
                <a:srgbClr val="000000"/>
              </a:solidFill>
              <a:latin typeface="Arial"/>
              <a:ea typeface="Arial"/>
              <a:cs typeface="Arial"/>
              <a:sym typeface="Arial"/>
            </a:endParaRPr>
          </a:p>
          <a:p>
            <a:pPr marL="16933" defTabSz="1219170">
              <a:buClr>
                <a:srgbClr val="000000"/>
              </a:buClr>
              <a:buSzPts val="800"/>
            </a:pPr>
            <a:r>
              <a:rPr kumimoji="0" lang="ja" altLang="en-US" sz="1067" b="1" kern="0" dirty="0">
                <a:solidFill>
                  <a:srgbClr val="000000"/>
                </a:solidFill>
                <a:latin typeface="Arial"/>
                <a:ea typeface="Arial"/>
                <a:cs typeface="Arial"/>
                <a:sym typeface="Arial"/>
              </a:rPr>
              <a:t>同撮影にて追加で２投稿を実施し、リーチを増やします</a:t>
            </a:r>
            <a:endParaRPr kumimoji="0" sz="1067" kern="0" dirty="0">
              <a:solidFill>
                <a:srgbClr val="000000"/>
              </a:solidFill>
              <a:latin typeface="Arial"/>
              <a:ea typeface="Arial"/>
              <a:cs typeface="Arial"/>
              <a:sym typeface="Arial"/>
            </a:endParaRPr>
          </a:p>
          <a:p>
            <a:pPr marL="16933" defTabSz="1219170">
              <a:buClr>
                <a:srgbClr val="000000"/>
              </a:buClr>
              <a:buSzPts val="800"/>
            </a:pPr>
            <a:r>
              <a:rPr kumimoji="0" lang="en-US" altLang="ja" sz="1067" b="1" kern="0" dirty="0">
                <a:solidFill>
                  <a:srgbClr val="000000"/>
                </a:solidFill>
                <a:latin typeface="Arial"/>
                <a:ea typeface="Arial"/>
                <a:cs typeface="Arial"/>
                <a:sym typeface="Arial"/>
              </a:rPr>
              <a:t>※</a:t>
            </a:r>
            <a:r>
              <a:rPr kumimoji="0" lang="ja" altLang="en-US" sz="1067" b="1" kern="0" dirty="0">
                <a:solidFill>
                  <a:srgbClr val="000000"/>
                </a:solidFill>
                <a:latin typeface="Arial"/>
                <a:ea typeface="Arial"/>
                <a:cs typeface="Arial"/>
                <a:sym typeface="Arial"/>
              </a:rPr>
              <a:t>合計</a:t>
            </a:r>
            <a:r>
              <a:rPr kumimoji="0" lang="en-US" altLang="ja" sz="1067" b="1" kern="0" dirty="0">
                <a:solidFill>
                  <a:srgbClr val="000000"/>
                </a:solidFill>
                <a:latin typeface="Arial"/>
                <a:ea typeface="Arial"/>
                <a:cs typeface="Arial"/>
                <a:sym typeface="Arial"/>
              </a:rPr>
              <a:t>30,000 – 60,000</a:t>
            </a:r>
            <a:r>
              <a:rPr kumimoji="0" lang="ja" altLang="en-US" sz="1067" b="1" kern="0" dirty="0">
                <a:solidFill>
                  <a:srgbClr val="000000"/>
                </a:solidFill>
                <a:latin typeface="Arial"/>
                <a:ea typeface="Arial"/>
                <a:cs typeface="Arial"/>
                <a:sym typeface="Arial"/>
              </a:rPr>
              <a:t>リーチ数想定。計３投稿実施。</a:t>
            </a:r>
            <a:endParaRPr kumimoji="0" sz="1067" kern="0" dirty="0">
              <a:solidFill>
                <a:srgbClr val="000000"/>
              </a:solidFill>
              <a:latin typeface="Arial"/>
              <a:ea typeface="Arial"/>
              <a:cs typeface="Arial"/>
              <a:sym typeface="Arial"/>
            </a:endParaRPr>
          </a:p>
        </p:txBody>
      </p:sp>
      <p:sp>
        <p:nvSpPr>
          <p:cNvPr id="674" name="Google Shape;674;p37"/>
          <p:cNvSpPr txBox="1"/>
          <p:nvPr/>
        </p:nvSpPr>
        <p:spPr>
          <a:xfrm>
            <a:off x="2526863" y="5619493"/>
            <a:ext cx="4466747" cy="587469"/>
          </a:xfrm>
          <a:prstGeom prst="rect">
            <a:avLst/>
          </a:prstGeom>
          <a:noFill/>
          <a:ln>
            <a:noFill/>
          </a:ln>
        </p:spPr>
        <p:txBody>
          <a:bodyPr spcFirstLastPara="1" wrap="square" lIns="0" tIns="12700" rIns="0" bIns="0" anchor="t" anchorCtr="0">
            <a:spAutoFit/>
          </a:bodyPr>
          <a:lstStyle/>
          <a:p>
            <a:pPr marL="16933" defTabSz="1219170">
              <a:buClr>
                <a:srgbClr val="000000"/>
              </a:buClr>
              <a:buSzPts val="1400"/>
            </a:pPr>
            <a:r>
              <a:rPr kumimoji="0" lang="en-US" altLang="ja" sz="1600" kern="0" dirty="0">
                <a:solidFill>
                  <a:srgbClr val="000000"/>
                </a:solidFill>
                <a:latin typeface="Arial"/>
                <a:ea typeface="Arial"/>
                <a:cs typeface="Arial"/>
                <a:sym typeface="Arial"/>
              </a:rPr>
              <a:t>1,500,000</a:t>
            </a:r>
            <a:r>
              <a:rPr kumimoji="0" lang="ja" altLang="en-US" sz="1600" kern="0" dirty="0">
                <a:solidFill>
                  <a:srgbClr val="000000"/>
                </a:solidFill>
                <a:latin typeface="Arial"/>
                <a:ea typeface="Arial"/>
                <a:cs typeface="Arial"/>
                <a:sym typeface="Arial"/>
              </a:rPr>
              <a:t>円</a:t>
            </a:r>
            <a:r>
              <a:rPr kumimoji="0" lang="ja-JP" altLang="en-US" sz="1600" kern="0" dirty="0">
                <a:solidFill>
                  <a:srgbClr val="000000"/>
                </a:solidFill>
                <a:latin typeface="Arial"/>
                <a:ea typeface="Arial"/>
                <a:cs typeface="Arial"/>
                <a:sym typeface="Arial"/>
              </a:rPr>
              <a:t>～</a:t>
            </a:r>
            <a:endParaRPr kumimoji="0" lang="en-US" altLang="ja-JP" sz="1600" kern="0" dirty="0">
              <a:solidFill>
                <a:srgbClr val="000000"/>
              </a:solidFill>
              <a:latin typeface="Arial"/>
              <a:ea typeface="Arial"/>
              <a:cs typeface="Arial"/>
              <a:sym typeface="Arial"/>
            </a:endParaRPr>
          </a:p>
          <a:p>
            <a:pPr marL="16933" defTabSz="1219170">
              <a:buClr>
                <a:srgbClr val="000000"/>
              </a:buClr>
              <a:buSzPts val="1400"/>
            </a:pPr>
            <a:r>
              <a:rPr kumimoji="0" lang="ja-JP" altLang="en-US" sz="933" kern="0" dirty="0">
                <a:solidFill>
                  <a:srgbClr val="000000"/>
                </a:solidFill>
                <a:latin typeface="Arial"/>
                <a:cs typeface="Arial"/>
                <a:sym typeface="Arial"/>
              </a:rPr>
              <a:t>　</a:t>
            </a:r>
            <a:r>
              <a:rPr kumimoji="0" lang="ja-JP" altLang="en-US" sz="800" kern="0" dirty="0">
                <a:solidFill>
                  <a:srgbClr val="000000"/>
                </a:solidFill>
                <a:latin typeface="Arial"/>
                <a:cs typeface="Arial"/>
                <a:sym typeface="Arial"/>
              </a:rPr>
              <a:t>掲載費 </a:t>
            </a:r>
            <a:r>
              <a:rPr kumimoji="0" lang="en-US" altLang="ja-JP" sz="1067" kern="0" dirty="0">
                <a:solidFill>
                  <a:srgbClr val="000000"/>
                </a:solidFill>
                <a:latin typeface="Arial"/>
                <a:cs typeface="Arial"/>
                <a:sym typeface="Arial"/>
              </a:rPr>
              <a:t>G 1,000,000</a:t>
            </a:r>
            <a:r>
              <a:rPr kumimoji="0" lang="ja-JP" altLang="en-US" sz="1067" kern="0" dirty="0">
                <a:solidFill>
                  <a:srgbClr val="000000"/>
                </a:solidFill>
                <a:latin typeface="Arial"/>
                <a:cs typeface="Arial"/>
                <a:sym typeface="Arial"/>
              </a:rPr>
              <a:t>円 ＋ </a:t>
            </a:r>
            <a:r>
              <a:rPr kumimoji="0" lang="ja-JP" altLang="en-US" sz="800" kern="0" dirty="0">
                <a:solidFill>
                  <a:srgbClr val="000000"/>
                </a:solidFill>
                <a:latin typeface="Arial"/>
                <a:cs typeface="Arial"/>
                <a:sym typeface="Arial"/>
              </a:rPr>
              <a:t>制作費 </a:t>
            </a:r>
            <a:r>
              <a:rPr kumimoji="0" lang="en-US" altLang="ja-JP" sz="1067" kern="0" dirty="0">
                <a:solidFill>
                  <a:srgbClr val="000000"/>
                </a:solidFill>
                <a:latin typeface="Arial"/>
                <a:cs typeface="Arial"/>
                <a:sym typeface="Arial"/>
              </a:rPr>
              <a:t>N 300,000</a:t>
            </a:r>
            <a:r>
              <a:rPr kumimoji="0" lang="ja-JP" altLang="en-US" sz="1067" kern="0" dirty="0">
                <a:solidFill>
                  <a:srgbClr val="000000"/>
                </a:solidFill>
                <a:latin typeface="Arial"/>
                <a:cs typeface="Arial"/>
                <a:sym typeface="Arial"/>
              </a:rPr>
              <a:t>円</a:t>
            </a:r>
            <a:r>
              <a:rPr kumimoji="0" lang="en-US" altLang="ja-JP" sz="1067" kern="0" dirty="0">
                <a:solidFill>
                  <a:srgbClr val="000000"/>
                </a:solidFill>
                <a:latin typeface="Arial"/>
                <a:cs typeface="Arial"/>
                <a:sym typeface="Arial"/>
              </a:rPr>
              <a:t>/3</a:t>
            </a:r>
            <a:r>
              <a:rPr kumimoji="0" lang="ja-JP" altLang="en-US" sz="1067" kern="0" dirty="0">
                <a:solidFill>
                  <a:srgbClr val="000000"/>
                </a:solidFill>
                <a:latin typeface="Arial"/>
                <a:cs typeface="Arial"/>
                <a:sym typeface="Arial"/>
              </a:rPr>
              <a:t>投稿</a:t>
            </a:r>
            <a:endParaRPr kumimoji="0" lang="en-US" altLang="ja-JP" sz="1067" kern="0" dirty="0">
              <a:solidFill>
                <a:srgbClr val="000000"/>
              </a:solidFill>
              <a:latin typeface="Arial"/>
              <a:cs typeface="Arial"/>
              <a:sym typeface="Arial"/>
            </a:endParaRPr>
          </a:p>
          <a:p>
            <a:pPr marL="16933" defTabSz="1219170">
              <a:buClr>
                <a:srgbClr val="000000"/>
              </a:buClr>
              <a:buSzPts val="1400"/>
            </a:pPr>
            <a:r>
              <a:rPr kumimoji="0" lang="ja-JP" altLang="en-US" sz="1067" kern="0" dirty="0">
                <a:solidFill>
                  <a:srgbClr val="000000"/>
                </a:solidFill>
                <a:latin typeface="Arial"/>
                <a:cs typeface="Arial"/>
                <a:sym typeface="Arial"/>
              </a:rPr>
              <a:t>　＋</a:t>
            </a:r>
            <a:r>
              <a:rPr kumimoji="0" lang="ja-JP" altLang="en-US" sz="800" kern="0" dirty="0">
                <a:solidFill>
                  <a:srgbClr val="000000"/>
                </a:solidFill>
                <a:latin typeface="Arial"/>
                <a:ea typeface="Arial"/>
                <a:cs typeface="Arial"/>
                <a:sym typeface="Arial"/>
              </a:rPr>
              <a:t>起用費 </a:t>
            </a:r>
            <a:r>
              <a:rPr kumimoji="0" lang="en-US" altLang="ja-JP" sz="1067" kern="0" dirty="0">
                <a:solidFill>
                  <a:srgbClr val="000000"/>
                </a:solidFill>
                <a:latin typeface="Arial"/>
                <a:ea typeface="Arial"/>
                <a:cs typeface="Arial"/>
                <a:sym typeface="Arial"/>
              </a:rPr>
              <a:t>N 200,000</a:t>
            </a:r>
            <a:r>
              <a:rPr kumimoji="0" lang="ja-JP" altLang="en-US" sz="1067" kern="0" dirty="0">
                <a:solidFill>
                  <a:srgbClr val="000000"/>
                </a:solidFill>
                <a:latin typeface="Arial"/>
                <a:ea typeface="Arial"/>
                <a:cs typeface="Arial"/>
                <a:sym typeface="Arial"/>
              </a:rPr>
              <a:t>円～</a:t>
            </a:r>
            <a:endParaRPr kumimoji="0" lang="en-US" altLang="ja-JP" sz="1600" kern="0" dirty="0">
              <a:solidFill>
                <a:srgbClr val="000000"/>
              </a:solidFill>
              <a:latin typeface="Arial"/>
              <a:ea typeface="Arial"/>
              <a:cs typeface="Arial"/>
              <a:sym typeface="Arial"/>
            </a:endParaRPr>
          </a:p>
        </p:txBody>
      </p:sp>
      <p:pic>
        <p:nvPicPr>
          <p:cNvPr id="675" name="Google Shape;675;p37"/>
          <p:cNvPicPr preferRelativeResize="0"/>
          <p:nvPr/>
        </p:nvPicPr>
        <p:blipFill rotWithShape="1">
          <a:blip r:embed="rId6">
            <a:alphaModFix/>
          </a:blip>
          <a:srcRect/>
          <a:stretch/>
        </p:blipFill>
        <p:spPr>
          <a:xfrm>
            <a:off x="547116" y="5169408"/>
            <a:ext cx="1615440" cy="1371600"/>
          </a:xfrm>
          <a:prstGeom prst="rect">
            <a:avLst/>
          </a:prstGeom>
          <a:noFill/>
          <a:ln>
            <a:noFill/>
          </a:ln>
        </p:spPr>
      </p:pic>
      <p:sp>
        <p:nvSpPr>
          <p:cNvPr id="676" name="Google Shape;676;p37"/>
          <p:cNvSpPr/>
          <p:nvPr/>
        </p:nvSpPr>
        <p:spPr>
          <a:xfrm>
            <a:off x="379476" y="4953000"/>
            <a:ext cx="5899785" cy="0"/>
          </a:xfrm>
          <a:custGeom>
            <a:avLst/>
            <a:gdLst/>
            <a:ahLst/>
            <a:cxnLst/>
            <a:rect l="l" t="t" r="r" b="b"/>
            <a:pathLst>
              <a:path w="5899785" h="120000" extrusionOk="0">
                <a:moveTo>
                  <a:pt x="5899404" y="0"/>
                </a:moveTo>
                <a:lnTo>
                  <a:pt x="0" y="0"/>
                </a:lnTo>
              </a:path>
            </a:pathLst>
          </a:custGeom>
          <a:noFill/>
          <a:ln w="9525" cap="flat" cmpd="sng">
            <a:solidFill>
              <a:srgbClr val="000000"/>
            </a:solidFill>
            <a:prstDash val="dot"/>
            <a:round/>
            <a:headEnd type="none" w="sm" len="sm"/>
            <a:tailEnd type="none" w="sm" len="sm"/>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677" name="Google Shape;677;p37"/>
          <p:cNvSpPr/>
          <p:nvPr/>
        </p:nvSpPr>
        <p:spPr>
          <a:xfrm>
            <a:off x="1507237" y="1"/>
            <a:ext cx="10685145" cy="1303020"/>
          </a:xfrm>
          <a:custGeom>
            <a:avLst/>
            <a:gdLst/>
            <a:ahLst/>
            <a:cxnLst/>
            <a:rect l="l" t="t" r="r" b="b"/>
            <a:pathLst>
              <a:path w="10685145" h="1303020" extrusionOk="0">
                <a:moveTo>
                  <a:pt x="0" y="1303020"/>
                </a:moveTo>
                <a:lnTo>
                  <a:pt x="10684764" y="1303020"/>
                </a:lnTo>
                <a:lnTo>
                  <a:pt x="10684764" y="0"/>
                </a:lnTo>
                <a:lnTo>
                  <a:pt x="0" y="0"/>
                </a:lnTo>
                <a:lnTo>
                  <a:pt x="0" y="1303020"/>
                </a:lnTo>
                <a:close/>
              </a:path>
            </a:pathLst>
          </a:custGeom>
          <a:solidFill>
            <a:srgbClr val="525252"/>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678" name="Google Shape;678;p37"/>
          <p:cNvSpPr txBox="1">
            <a:spLocks noGrp="1"/>
          </p:cNvSpPr>
          <p:nvPr>
            <p:ph type="title"/>
          </p:nvPr>
        </p:nvSpPr>
        <p:spPr>
          <a:xfrm>
            <a:off x="4568189" y="185420"/>
            <a:ext cx="2994800" cy="382156"/>
          </a:xfrm>
          <a:prstGeom prst="rect">
            <a:avLst/>
          </a:prstGeom>
          <a:noFill/>
          <a:ln>
            <a:noFill/>
          </a:ln>
        </p:spPr>
        <p:txBody>
          <a:bodyPr spcFirstLastPara="1" wrap="square" lIns="0" tIns="12700" rIns="0" bIns="0" anchor="t" anchorCtr="0">
            <a:spAutoFit/>
          </a:bodyPr>
          <a:lstStyle/>
          <a:p>
            <a:pPr marL="16933"/>
            <a:r>
              <a:rPr lang="en-US" altLang="ja" sz="2400">
                <a:solidFill>
                  <a:srgbClr val="FFFFFF"/>
                </a:solidFill>
                <a:latin typeface="+mn-lt"/>
                <a:ea typeface="Arial"/>
                <a:cs typeface="Arial"/>
                <a:sym typeface="Arial"/>
              </a:rPr>
              <a:t>Instagram </a:t>
            </a:r>
            <a:r>
              <a:rPr lang="ja" altLang="en-US" sz="2400">
                <a:solidFill>
                  <a:srgbClr val="FFFFFF"/>
                </a:solidFill>
                <a:latin typeface="+mn-lt"/>
                <a:ea typeface="Arial"/>
                <a:cs typeface="Arial"/>
                <a:sym typeface="Arial"/>
              </a:rPr>
              <a:t>撮影型投稿</a:t>
            </a:r>
            <a:endParaRPr sz="2400">
              <a:latin typeface="+mn-lt"/>
              <a:ea typeface="Arial"/>
              <a:cs typeface="Arial"/>
              <a:sym typeface="Arial"/>
            </a:endParaRPr>
          </a:p>
        </p:txBody>
      </p:sp>
      <p:sp>
        <p:nvSpPr>
          <p:cNvPr id="679" name="Google Shape;679;p37"/>
          <p:cNvSpPr txBox="1"/>
          <p:nvPr/>
        </p:nvSpPr>
        <p:spPr>
          <a:xfrm>
            <a:off x="2641473" y="656285"/>
            <a:ext cx="6910800" cy="411651"/>
          </a:xfrm>
          <a:prstGeom prst="rect">
            <a:avLst/>
          </a:prstGeom>
          <a:noFill/>
          <a:ln>
            <a:noFill/>
          </a:ln>
        </p:spPr>
        <p:txBody>
          <a:bodyPr spcFirstLastPara="1" wrap="square" lIns="0" tIns="12700" rIns="0" bIns="0" anchor="t" anchorCtr="0">
            <a:spAutoFit/>
          </a:bodyPr>
          <a:lstStyle/>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商品やサービスを撮影させていただき、編集部オリジナル投稿を制作いたします。</a:t>
            </a:r>
            <a:endParaRPr kumimoji="0" sz="1200" kern="0">
              <a:solidFill>
                <a:srgbClr val="000000"/>
              </a:solidFill>
              <a:latin typeface="Arial"/>
              <a:ea typeface="Arial"/>
              <a:cs typeface="Arial"/>
              <a:sym typeface="Arial"/>
            </a:endParaRPr>
          </a:p>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１記事あたり</a:t>
            </a:r>
            <a:r>
              <a:rPr kumimoji="0" lang="en-US" altLang="ja" sz="1200" kern="0">
                <a:solidFill>
                  <a:srgbClr val="FFFFFF"/>
                </a:solidFill>
                <a:latin typeface="Arial"/>
                <a:ea typeface="Arial"/>
                <a:cs typeface="Arial"/>
                <a:sym typeface="Arial"/>
              </a:rPr>
              <a:t>3-5</a:t>
            </a:r>
            <a:r>
              <a:rPr kumimoji="0" lang="ja" altLang="en-US" sz="1200" kern="0">
                <a:solidFill>
                  <a:srgbClr val="FFFFFF"/>
                </a:solidFill>
                <a:latin typeface="Arial"/>
                <a:ea typeface="Arial"/>
                <a:cs typeface="Arial"/>
                <a:sym typeface="Arial"/>
              </a:rPr>
              <a:t>点程度の写真を掲載し、もの作りへのこだわりなどを伝える</a:t>
            </a:r>
            <a:r>
              <a:rPr kumimoji="0" lang="en-US" altLang="ja" sz="1200" kern="0">
                <a:solidFill>
                  <a:srgbClr val="FFFFFF"/>
                </a:solidFill>
                <a:latin typeface="Arial"/>
                <a:ea typeface="Arial"/>
                <a:cs typeface="Arial"/>
                <a:sym typeface="Arial"/>
              </a:rPr>
              <a:t>Instagram</a:t>
            </a:r>
            <a:r>
              <a:rPr kumimoji="0" lang="ja" altLang="en-US" sz="1200" kern="0">
                <a:solidFill>
                  <a:srgbClr val="FFFFFF"/>
                </a:solidFill>
                <a:latin typeface="Arial"/>
                <a:ea typeface="Arial"/>
                <a:cs typeface="Arial"/>
                <a:sym typeface="Arial"/>
              </a:rPr>
              <a:t>プランです。</a:t>
            </a:r>
            <a:endParaRPr kumimoji="0" sz="1200" kern="0">
              <a:solidFill>
                <a:srgbClr val="000000"/>
              </a:solidFill>
              <a:latin typeface="Arial"/>
              <a:ea typeface="Arial"/>
              <a:cs typeface="Arial"/>
              <a:sym typeface="Arial"/>
            </a:endParaRPr>
          </a:p>
        </p:txBody>
      </p:sp>
      <p:sp>
        <p:nvSpPr>
          <p:cNvPr id="680" name="Google Shape;680;p37"/>
          <p:cNvSpPr txBox="1"/>
          <p:nvPr/>
        </p:nvSpPr>
        <p:spPr>
          <a:xfrm>
            <a:off x="3252215" y="1840992"/>
            <a:ext cx="2871600" cy="201405"/>
          </a:xfrm>
          <a:prstGeom prst="rect">
            <a:avLst/>
          </a:prstGeom>
          <a:solidFill>
            <a:srgbClr val="000000"/>
          </a:solidFill>
          <a:ln>
            <a:noFill/>
          </a:ln>
        </p:spPr>
        <p:txBody>
          <a:bodyPr spcFirstLastPara="1" wrap="square" lIns="0" tIns="36833" rIns="0" bIns="0" anchor="t" anchorCtr="0">
            <a:spAutoFit/>
          </a:bodyPr>
          <a:lstStyle/>
          <a:p>
            <a:pPr marL="609585" defTabSz="1219170">
              <a:buClr>
                <a:srgbClr val="000000"/>
              </a:buClr>
              <a:buSzPts val="800"/>
            </a:pPr>
            <a:r>
              <a:rPr kumimoji="0" lang="en-US" altLang="ja" sz="1067" kern="0">
                <a:solidFill>
                  <a:srgbClr val="FFFFFF"/>
                </a:solidFill>
                <a:latin typeface="Arial"/>
                <a:ea typeface="Arial"/>
                <a:cs typeface="Arial"/>
                <a:sym typeface="Arial"/>
              </a:rPr>
              <a:t>【</a:t>
            </a:r>
            <a:r>
              <a:rPr kumimoji="0" lang="ja" altLang="en-US" sz="1067" kern="0">
                <a:solidFill>
                  <a:srgbClr val="FFFFFF"/>
                </a:solidFill>
                <a:latin typeface="Arial"/>
                <a:ea typeface="Arial"/>
                <a:cs typeface="Arial"/>
                <a:sym typeface="Arial"/>
              </a:rPr>
              <a:t>追加</a:t>
            </a:r>
            <a:r>
              <a:rPr kumimoji="0" lang="en-US" altLang="ja" sz="1067" kern="0">
                <a:solidFill>
                  <a:srgbClr val="FFFFFF"/>
                </a:solidFill>
                <a:latin typeface="Arial"/>
                <a:ea typeface="Arial"/>
                <a:cs typeface="Arial"/>
                <a:sym typeface="Arial"/>
              </a:rPr>
              <a:t>】 </a:t>
            </a:r>
            <a:r>
              <a:rPr kumimoji="0" lang="ja" altLang="en-US" sz="1067" kern="0">
                <a:solidFill>
                  <a:srgbClr val="FFFFFF"/>
                </a:solidFill>
                <a:latin typeface="Arial"/>
                <a:ea typeface="Arial"/>
                <a:cs typeface="Arial"/>
                <a:sym typeface="Arial"/>
              </a:rPr>
              <a:t>広告配信オプション</a:t>
            </a:r>
            <a:endParaRPr kumimoji="0" sz="1067" kern="0">
              <a:solidFill>
                <a:srgbClr val="000000"/>
              </a:solidFill>
              <a:latin typeface="Arial"/>
              <a:ea typeface="Arial"/>
              <a:cs typeface="Arial"/>
              <a:sym typeface="Arial"/>
            </a:endParaRPr>
          </a:p>
        </p:txBody>
      </p:sp>
      <p:pic>
        <p:nvPicPr>
          <p:cNvPr id="681" name="Google Shape;681;p37"/>
          <p:cNvPicPr preferRelativeResize="0"/>
          <p:nvPr/>
        </p:nvPicPr>
        <p:blipFill rotWithShape="1">
          <a:blip r:embed="rId7">
            <a:alphaModFix/>
          </a:blip>
          <a:srcRect/>
          <a:stretch/>
        </p:blipFill>
        <p:spPr>
          <a:xfrm>
            <a:off x="3689603" y="2802635"/>
            <a:ext cx="2055877" cy="571500"/>
          </a:xfrm>
          <a:prstGeom prst="rect">
            <a:avLst/>
          </a:prstGeom>
          <a:noFill/>
          <a:ln>
            <a:noFill/>
          </a:ln>
        </p:spPr>
      </p:pic>
      <p:sp>
        <p:nvSpPr>
          <p:cNvPr id="682" name="Google Shape;682;p37"/>
          <p:cNvSpPr/>
          <p:nvPr/>
        </p:nvSpPr>
        <p:spPr>
          <a:xfrm>
            <a:off x="2317370" y="3135630"/>
            <a:ext cx="351789" cy="339089"/>
          </a:xfrm>
          <a:custGeom>
            <a:avLst/>
            <a:gdLst/>
            <a:ahLst/>
            <a:cxnLst/>
            <a:rect l="l" t="t" r="r" b="b"/>
            <a:pathLst>
              <a:path w="351789" h="339089" extrusionOk="0">
                <a:moveTo>
                  <a:pt x="351790" y="114300"/>
                </a:moveTo>
                <a:lnTo>
                  <a:pt x="230251" y="114300"/>
                </a:lnTo>
                <a:lnTo>
                  <a:pt x="230251" y="0"/>
                </a:lnTo>
                <a:lnTo>
                  <a:pt x="121539" y="0"/>
                </a:lnTo>
                <a:lnTo>
                  <a:pt x="121539" y="114300"/>
                </a:lnTo>
                <a:lnTo>
                  <a:pt x="0" y="114300"/>
                </a:lnTo>
                <a:lnTo>
                  <a:pt x="0" y="223520"/>
                </a:lnTo>
                <a:lnTo>
                  <a:pt x="121539" y="223520"/>
                </a:lnTo>
                <a:lnTo>
                  <a:pt x="121539" y="339090"/>
                </a:lnTo>
                <a:lnTo>
                  <a:pt x="230251" y="339090"/>
                </a:lnTo>
                <a:lnTo>
                  <a:pt x="230251" y="223520"/>
                </a:lnTo>
                <a:lnTo>
                  <a:pt x="351790" y="223520"/>
                </a:lnTo>
                <a:lnTo>
                  <a:pt x="351790" y="114300"/>
                </a:lnTo>
                <a:close/>
              </a:path>
            </a:pathLst>
          </a:custGeom>
          <a:solidFill>
            <a:srgbClr val="A6A6A6"/>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683" name="Google Shape;683;p37"/>
          <p:cNvSpPr/>
          <p:nvPr/>
        </p:nvSpPr>
        <p:spPr>
          <a:xfrm>
            <a:off x="0" y="12191"/>
            <a:ext cx="1507491" cy="1290955"/>
          </a:xfrm>
          <a:custGeom>
            <a:avLst/>
            <a:gdLst/>
            <a:ahLst/>
            <a:cxnLst/>
            <a:rect l="l" t="t" r="r" b="b"/>
            <a:pathLst>
              <a:path w="1507490" h="1290955" extrusionOk="0">
                <a:moveTo>
                  <a:pt x="1507236" y="0"/>
                </a:moveTo>
                <a:lnTo>
                  <a:pt x="0" y="0"/>
                </a:lnTo>
                <a:lnTo>
                  <a:pt x="0" y="1290827"/>
                </a:lnTo>
                <a:lnTo>
                  <a:pt x="1507236" y="1290827"/>
                </a:lnTo>
                <a:lnTo>
                  <a:pt x="1507236" y="0"/>
                </a:lnTo>
                <a:close/>
              </a:path>
            </a:pathLst>
          </a:custGeom>
          <a:solidFill>
            <a:srgbClr val="FF0000"/>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684" name="Google Shape;684;p37"/>
          <p:cNvSpPr txBox="1"/>
          <p:nvPr/>
        </p:nvSpPr>
        <p:spPr>
          <a:xfrm>
            <a:off x="443280" y="130252"/>
            <a:ext cx="620400" cy="321240"/>
          </a:xfrm>
          <a:prstGeom prst="rect">
            <a:avLst/>
          </a:prstGeom>
          <a:noFill/>
          <a:ln>
            <a:noFill/>
          </a:ln>
        </p:spPr>
        <p:txBody>
          <a:bodyPr spcFirstLastPara="1" wrap="square" lIns="0" tIns="13333" rIns="0" bIns="0" anchor="t" anchorCtr="0">
            <a:spAutoFit/>
          </a:bodyPr>
          <a:lstStyle/>
          <a:p>
            <a:pPr marL="16933" defTabSz="1219170">
              <a:buClr>
                <a:srgbClr val="000000"/>
              </a:buClr>
              <a:buSzPts val="1500"/>
            </a:pPr>
            <a:r>
              <a:rPr kumimoji="0" lang="en-US" altLang="ja" sz="2000" b="1" kern="0">
                <a:solidFill>
                  <a:srgbClr val="FFFFFF"/>
                </a:solidFill>
                <a:latin typeface="Arial"/>
                <a:ea typeface="Arial"/>
                <a:cs typeface="Arial"/>
                <a:sym typeface="Arial"/>
              </a:rPr>
              <a:t>NEW</a:t>
            </a:r>
            <a:endParaRPr kumimoji="0" sz="2000" kern="0">
              <a:solidFill>
                <a:srgbClr val="000000"/>
              </a:solidFill>
              <a:latin typeface="Arial"/>
              <a:ea typeface="Arial"/>
              <a:cs typeface="Arial"/>
              <a:sym typeface="Arial"/>
            </a:endParaRPr>
          </a:p>
        </p:txBody>
      </p:sp>
      <p:pic>
        <p:nvPicPr>
          <p:cNvPr id="685" name="Google Shape;685;p37"/>
          <p:cNvPicPr preferRelativeResize="0"/>
          <p:nvPr/>
        </p:nvPicPr>
        <p:blipFill rotWithShape="1">
          <a:blip r:embed="rId8">
            <a:alphaModFix/>
          </a:blip>
          <a:srcRect/>
          <a:stretch/>
        </p:blipFill>
        <p:spPr>
          <a:xfrm>
            <a:off x="455676" y="534923"/>
            <a:ext cx="563880" cy="565403"/>
          </a:xfrm>
          <a:prstGeom prst="rect">
            <a:avLst/>
          </a:prstGeom>
          <a:noFill/>
          <a:ln>
            <a:noFill/>
          </a:ln>
        </p:spPr>
      </p:pic>
      <p:sp>
        <p:nvSpPr>
          <p:cNvPr id="686" name="Google Shape;686;p37"/>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p>
            <a:pPr defTabSz="1219170"/>
            <a:fld id="{00000000-1234-1234-1234-123412341234}" type="slidenum">
              <a:rPr kumimoji="0" lang="en-US" altLang="ja" kern="0"/>
              <a:pPr defTabSz="1219170"/>
              <a:t>2</a:t>
            </a:fld>
            <a:endParaRPr kumimoji="0" kern="0"/>
          </a:p>
        </p:txBody>
      </p:sp>
      <p:sp>
        <p:nvSpPr>
          <p:cNvPr id="687" name="Google Shape;687;p37"/>
          <p:cNvSpPr txBox="1">
            <a:spLocks noGrp="1"/>
          </p:cNvSpPr>
          <p:nvPr>
            <p:ph type="ftr" idx="11"/>
          </p:nvPr>
        </p:nvSpPr>
        <p:spPr>
          <a:xfrm>
            <a:off x="4241419" y="6608630"/>
            <a:ext cx="3707600" cy="289048"/>
          </a:xfrm>
          <a:prstGeom prst="rect">
            <a:avLst/>
          </a:prstGeom>
          <a:noFill/>
          <a:ln>
            <a:noFill/>
          </a:ln>
        </p:spPr>
        <p:txBody>
          <a:bodyPr spcFirstLastPara="1" wrap="square" lIns="0" tIns="1900" rIns="0" bIns="0" anchor="t" anchorCtr="0">
            <a:spAutoFit/>
          </a:bodyPr>
          <a:lstStyle/>
          <a:p>
            <a:pPr marL="16933" defTabSz="1219170">
              <a:buClr>
                <a:srgbClr val="000000"/>
              </a:buClr>
            </a:pPr>
            <a:r>
              <a:rPr kumimoji="0" lang="en-US" altLang="ja" kern="0"/>
              <a:t>© 2021 shufu-to-seikatu-sha,LTD. All Rights Reserved. CONFIDENTIAL.</a:t>
            </a:r>
            <a:endParaRPr kumimoji="0" ker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691"/>
        <p:cNvGrpSpPr/>
        <p:nvPr/>
      </p:nvGrpSpPr>
      <p:grpSpPr>
        <a:xfrm>
          <a:off x="0" y="0"/>
          <a:ext cx="0" cy="0"/>
          <a:chOff x="0" y="0"/>
          <a:chExt cx="0" cy="0"/>
        </a:xfrm>
      </p:grpSpPr>
      <p:grpSp>
        <p:nvGrpSpPr>
          <p:cNvPr id="692" name="Google Shape;692;p38"/>
          <p:cNvGrpSpPr/>
          <p:nvPr/>
        </p:nvGrpSpPr>
        <p:grpSpPr>
          <a:xfrm>
            <a:off x="3092195" y="2715767"/>
            <a:ext cx="3159760" cy="2862579"/>
            <a:chOff x="3092195" y="2715767"/>
            <a:chExt cx="3159760" cy="2862579"/>
          </a:xfrm>
        </p:grpSpPr>
        <p:sp>
          <p:nvSpPr>
            <p:cNvPr id="693" name="Google Shape;693;p38"/>
            <p:cNvSpPr/>
            <p:nvPr/>
          </p:nvSpPr>
          <p:spPr>
            <a:xfrm>
              <a:off x="3092195" y="2715767"/>
              <a:ext cx="3159760" cy="2862579"/>
            </a:xfrm>
            <a:custGeom>
              <a:avLst/>
              <a:gdLst/>
              <a:ahLst/>
              <a:cxnLst/>
              <a:rect l="l" t="t" r="r" b="b"/>
              <a:pathLst>
                <a:path w="3159760" h="2862579" extrusionOk="0">
                  <a:moveTo>
                    <a:pt x="3159252" y="0"/>
                  </a:moveTo>
                  <a:lnTo>
                    <a:pt x="0" y="0"/>
                  </a:lnTo>
                  <a:lnTo>
                    <a:pt x="0" y="2862072"/>
                  </a:lnTo>
                  <a:lnTo>
                    <a:pt x="3159252" y="2862072"/>
                  </a:lnTo>
                  <a:lnTo>
                    <a:pt x="3159252" y="0"/>
                  </a:lnTo>
                  <a:close/>
                </a:path>
              </a:pathLst>
            </a:custGeom>
            <a:solidFill>
              <a:srgbClr val="F1F1F1"/>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pic>
          <p:nvPicPr>
            <p:cNvPr id="694" name="Google Shape;694;p38"/>
            <p:cNvPicPr preferRelativeResize="0"/>
            <p:nvPr/>
          </p:nvPicPr>
          <p:blipFill rotWithShape="1">
            <a:blip r:embed="rId3">
              <a:alphaModFix/>
            </a:blip>
            <a:srcRect/>
            <a:stretch/>
          </p:blipFill>
          <p:spPr>
            <a:xfrm>
              <a:off x="4587239" y="5062225"/>
              <a:ext cx="1360932" cy="330707"/>
            </a:xfrm>
            <a:prstGeom prst="rect">
              <a:avLst/>
            </a:prstGeom>
            <a:noFill/>
            <a:ln>
              <a:noFill/>
            </a:ln>
          </p:spPr>
        </p:pic>
        <p:pic>
          <p:nvPicPr>
            <p:cNvPr id="695" name="Google Shape;695;p38"/>
            <p:cNvPicPr preferRelativeResize="0"/>
            <p:nvPr/>
          </p:nvPicPr>
          <p:blipFill rotWithShape="1">
            <a:blip r:embed="rId4">
              <a:alphaModFix/>
            </a:blip>
            <a:srcRect/>
            <a:stretch/>
          </p:blipFill>
          <p:spPr>
            <a:xfrm>
              <a:off x="3925823" y="4949450"/>
              <a:ext cx="513588" cy="513588"/>
            </a:xfrm>
            <a:prstGeom prst="rect">
              <a:avLst/>
            </a:prstGeom>
            <a:noFill/>
            <a:ln>
              <a:noFill/>
            </a:ln>
          </p:spPr>
        </p:pic>
        <p:sp>
          <p:nvSpPr>
            <p:cNvPr id="696" name="Google Shape;696;p38"/>
            <p:cNvSpPr/>
            <p:nvPr/>
          </p:nvSpPr>
          <p:spPr>
            <a:xfrm>
              <a:off x="3506724" y="5129789"/>
              <a:ext cx="245745" cy="248920"/>
            </a:xfrm>
            <a:custGeom>
              <a:avLst/>
              <a:gdLst/>
              <a:ahLst/>
              <a:cxnLst/>
              <a:rect l="l" t="t" r="r" b="b"/>
              <a:pathLst>
                <a:path w="245745" h="248920" extrusionOk="0">
                  <a:moveTo>
                    <a:pt x="245364" y="85090"/>
                  </a:moveTo>
                  <a:lnTo>
                    <a:pt x="161925" y="85090"/>
                  </a:lnTo>
                  <a:lnTo>
                    <a:pt x="161925" y="0"/>
                  </a:lnTo>
                  <a:lnTo>
                    <a:pt x="83439" y="0"/>
                  </a:lnTo>
                  <a:lnTo>
                    <a:pt x="83439" y="85090"/>
                  </a:lnTo>
                  <a:lnTo>
                    <a:pt x="0" y="85090"/>
                  </a:lnTo>
                  <a:lnTo>
                    <a:pt x="0" y="163830"/>
                  </a:lnTo>
                  <a:lnTo>
                    <a:pt x="83439" y="163830"/>
                  </a:lnTo>
                  <a:lnTo>
                    <a:pt x="83439" y="248920"/>
                  </a:lnTo>
                  <a:lnTo>
                    <a:pt x="161925" y="248920"/>
                  </a:lnTo>
                  <a:lnTo>
                    <a:pt x="161925" y="163830"/>
                  </a:lnTo>
                  <a:lnTo>
                    <a:pt x="245364" y="163830"/>
                  </a:lnTo>
                  <a:lnTo>
                    <a:pt x="245364" y="85090"/>
                  </a:lnTo>
                  <a:close/>
                </a:path>
              </a:pathLst>
            </a:custGeom>
            <a:solidFill>
              <a:srgbClr val="7E7E7E"/>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grpSp>
      <p:graphicFrame>
        <p:nvGraphicFramePr>
          <p:cNvPr id="697" name="Google Shape;697;p38"/>
          <p:cNvGraphicFramePr/>
          <p:nvPr/>
        </p:nvGraphicFramePr>
        <p:xfrm>
          <a:off x="6699939" y="1639316"/>
          <a:ext cx="4987267" cy="4658455"/>
        </p:xfrm>
        <a:graphic>
          <a:graphicData uri="http://schemas.openxmlformats.org/drawingml/2006/table">
            <a:tbl>
              <a:tblPr firstRow="1" bandRow="1">
                <a:noFill/>
              </a:tblPr>
              <a:tblGrid>
                <a:gridCol w="954400">
                  <a:extLst>
                    <a:ext uri="{9D8B030D-6E8A-4147-A177-3AD203B41FA5}">
                      <a16:colId xmlns:a16="http://schemas.microsoft.com/office/drawing/2014/main" val="20000"/>
                    </a:ext>
                  </a:extLst>
                </a:gridCol>
                <a:gridCol w="4032867">
                  <a:extLst>
                    <a:ext uri="{9D8B030D-6E8A-4147-A177-3AD203B41FA5}">
                      <a16:colId xmlns:a16="http://schemas.microsoft.com/office/drawing/2014/main" val="20001"/>
                    </a:ext>
                  </a:extLst>
                </a:gridCol>
              </a:tblGrid>
              <a:tr h="75014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料 金</a:t>
                      </a:r>
                      <a:endParaRPr sz="11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tc>
                  <a:txBody>
                    <a:bodyPr/>
                    <a:lstStyle/>
                    <a:p>
                      <a:pPr marL="76200" marR="0" lvl="0" indent="0" algn="l" rtl="0">
                        <a:lnSpc>
                          <a:spcPct val="114750"/>
                        </a:lnSpc>
                        <a:spcBef>
                          <a:spcPts val="0"/>
                        </a:spcBef>
                        <a:spcAft>
                          <a:spcPts val="0"/>
                        </a:spcAft>
                        <a:buClr>
                          <a:srgbClr val="000000"/>
                        </a:buClr>
                        <a:buSzPts val="1500"/>
                        <a:buFont typeface="Arial"/>
                        <a:buNone/>
                      </a:pPr>
                      <a:r>
                        <a:rPr lang="ja" sz="2000" u="none" strike="noStrike" cap="none">
                          <a:latin typeface="Arial"/>
                          <a:ea typeface="Arial"/>
                          <a:cs typeface="Arial"/>
                          <a:sym typeface="Arial"/>
                        </a:rPr>
                        <a:t>800,000</a:t>
                      </a:r>
                      <a:r>
                        <a:rPr lang="ja" sz="2000" u="none" strike="noStrike" cap="none">
                          <a:latin typeface="MS Gothic"/>
                          <a:ea typeface="MS Gothic"/>
                          <a:cs typeface="MS Gothic"/>
                          <a:sym typeface="MS Gothic"/>
                        </a:rPr>
                        <a:t>円 </a:t>
                      </a:r>
                      <a:r>
                        <a:rPr lang="ja" sz="2000" u="none" strike="noStrike" cap="none">
                          <a:latin typeface="Arial"/>
                          <a:ea typeface="Arial"/>
                          <a:cs typeface="Arial"/>
                          <a:sym typeface="Arial"/>
                        </a:rPr>
                        <a:t>~</a:t>
                      </a:r>
                      <a:endParaRPr sz="2000" u="none" strike="noStrike" cap="none">
                        <a:latin typeface="Arial"/>
                        <a:ea typeface="Arial"/>
                        <a:cs typeface="Arial"/>
                        <a:sym typeface="Arial"/>
                      </a:endParaRPr>
                    </a:p>
                    <a:p>
                      <a:pPr marL="76200" marR="0" lvl="0" indent="0" algn="l" rtl="0">
                        <a:lnSpc>
                          <a:spcPct val="100000"/>
                        </a:lnSpc>
                        <a:spcBef>
                          <a:spcPts val="200"/>
                        </a:spcBef>
                        <a:spcAft>
                          <a:spcPts val="0"/>
                        </a:spcAft>
                        <a:buClr>
                          <a:srgbClr val="000000"/>
                        </a:buClr>
                        <a:buSzPts val="400"/>
                        <a:buFont typeface="Arial"/>
                        <a:buNone/>
                      </a:pPr>
                      <a:r>
                        <a:rPr lang="ja" sz="500" u="none" strike="noStrike" cap="none">
                          <a:latin typeface="MS Gothic"/>
                          <a:ea typeface="MS Gothic"/>
                          <a:cs typeface="MS Gothic"/>
                          <a:sym typeface="MS Gothic"/>
                        </a:rPr>
                        <a:t>掲載費 </a:t>
                      </a:r>
                      <a:r>
                        <a:rPr lang="ja" sz="1100" u="none" strike="noStrike" cap="none">
                          <a:latin typeface="Arial"/>
                          <a:ea typeface="Arial"/>
                          <a:cs typeface="Arial"/>
                          <a:sym typeface="Arial"/>
                        </a:rPr>
                        <a:t>G 400,000</a:t>
                      </a:r>
                      <a:r>
                        <a:rPr lang="ja" sz="800" u="none" strike="noStrike" cap="none">
                          <a:latin typeface="MS Gothic"/>
                          <a:ea typeface="MS Gothic"/>
                          <a:cs typeface="MS Gothic"/>
                          <a:sym typeface="MS Gothic"/>
                        </a:rPr>
                        <a:t>円 </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制作費 </a:t>
                      </a:r>
                      <a:r>
                        <a:rPr lang="ja" sz="1100" u="none" strike="noStrike" cap="none">
                          <a:latin typeface="Arial"/>
                          <a:ea typeface="Arial"/>
                          <a:cs typeface="Arial"/>
                          <a:sym typeface="Arial"/>
                        </a:rPr>
                        <a:t>N200,000</a:t>
                      </a:r>
                      <a:r>
                        <a:rPr lang="ja" sz="800" u="none" strike="noStrike" cap="none">
                          <a:latin typeface="MS Gothic"/>
                          <a:ea typeface="MS Gothic"/>
                          <a:cs typeface="MS Gothic"/>
                          <a:sym typeface="MS Gothic"/>
                        </a:rPr>
                        <a:t>円</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起用費 </a:t>
                      </a:r>
                      <a:r>
                        <a:rPr lang="ja" sz="1100" u="none" strike="noStrike" cap="none">
                          <a:latin typeface="Arial"/>
                          <a:ea typeface="Arial"/>
                          <a:cs typeface="Arial"/>
                          <a:sym typeface="Arial"/>
                        </a:rPr>
                        <a:t>N200,000</a:t>
                      </a:r>
                      <a:r>
                        <a:rPr lang="ja" sz="800" u="none" strike="noStrike" cap="none">
                          <a:latin typeface="MS Gothic"/>
                          <a:ea typeface="MS Gothic"/>
                          <a:cs typeface="MS Gothic"/>
                          <a:sym typeface="MS Gothic"/>
                        </a:rPr>
                        <a:t>円～</a:t>
                      </a:r>
                      <a:endParaRPr sz="8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※税別料金です。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※商材によってお受けできない場合もあります</a:t>
                      </a:r>
                      <a:endParaRPr sz="7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extLst>
                  <a:ext uri="{0D108BD9-81ED-4DB2-BD59-A6C34878D82A}">
                    <a16:rowId xmlns:a16="http://schemas.microsoft.com/office/drawing/2014/main" val="10000"/>
                  </a:ext>
                </a:extLst>
              </a:tr>
              <a:tr h="480200">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想定リーチ数</a:t>
                      </a:r>
                      <a:endParaRPr sz="1100" u="none" strike="noStrike" cap="none">
                        <a:latin typeface="MS Gothic"/>
                        <a:ea typeface="MS Gothic"/>
                        <a:cs typeface="MS Gothic"/>
                        <a:sym typeface="MS Gothic"/>
                      </a:endParaRPr>
                    </a:p>
                  </a:txBody>
                  <a:tcPr marL="0" marR="0" marT="5733" marB="0"/>
                </a:tc>
                <a:tc>
                  <a:txBody>
                    <a:bodyPr/>
                    <a:lstStyle/>
                    <a:p>
                      <a:pPr marL="0" marR="0" lvl="0" indent="0" algn="l" rtl="0">
                        <a:lnSpc>
                          <a:spcPct val="100000"/>
                        </a:lnSpc>
                        <a:spcBef>
                          <a:spcPts val="0"/>
                        </a:spcBef>
                        <a:spcAft>
                          <a:spcPts val="0"/>
                        </a:spcAft>
                        <a:buClr>
                          <a:srgbClr val="000000"/>
                        </a:buClr>
                        <a:buSzPts val="900"/>
                        <a:buFont typeface="Arial"/>
                        <a:buNone/>
                      </a:pPr>
                      <a:endParaRPr sz="12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10,000 – 20,000 </a:t>
                      </a:r>
                      <a:r>
                        <a:rPr lang="ja" sz="1100" u="none" strike="noStrike" cap="none">
                          <a:latin typeface="MS Gothic"/>
                          <a:ea typeface="MS Gothic"/>
                          <a:cs typeface="MS Gothic"/>
                          <a:sym typeface="MS Gothic"/>
                        </a:rPr>
                        <a:t>リーチ想定想定</a:t>
                      </a:r>
                      <a:endParaRPr sz="1100" u="none" strike="noStrike" cap="none">
                        <a:latin typeface="MS Gothic"/>
                        <a:ea typeface="MS Gothic"/>
                        <a:cs typeface="MS Gothic"/>
                        <a:sym typeface="MS Gothic"/>
                      </a:endParaRPr>
                    </a:p>
                  </a:txBody>
                  <a:tcPr marL="0" marR="0" marT="0" marB="0"/>
                </a:tc>
                <a:extLst>
                  <a:ext uri="{0D108BD9-81ED-4DB2-BD59-A6C34878D82A}">
                    <a16:rowId xmlns:a16="http://schemas.microsoft.com/office/drawing/2014/main" val="10001"/>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実施項目</a:t>
                      </a:r>
                      <a:endParaRPr sz="1100" u="none" strike="noStrike" cap="none">
                        <a:latin typeface="MS Gothic"/>
                        <a:ea typeface="MS Gothic"/>
                        <a:cs typeface="MS Gothic"/>
                        <a:sym typeface="MS Gothic"/>
                      </a:endParaRPr>
                    </a:p>
                  </a:txBody>
                  <a:tcPr marL="0" marR="0" marT="5733" marB="0">
                    <a:solidFill>
                      <a:srgbClr val="E6E6E6"/>
                    </a:solidFill>
                  </a:tcPr>
                </a:tc>
                <a:tc>
                  <a:txBody>
                    <a:bodyPr/>
                    <a:lstStyle/>
                    <a:p>
                      <a:pPr marL="0" marR="0" lvl="0" indent="0" algn="l" rtl="0">
                        <a:lnSpc>
                          <a:spcPct val="100000"/>
                        </a:lnSpc>
                        <a:spcBef>
                          <a:spcPts val="0"/>
                        </a:spcBef>
                        <a:spcAft>
                          <a:spcPts val="0"/>
                        </a:spcAft>
                        <a:buClr>
                          <a:srgbClr val="000000"/>
                        </a:buClr>
                        <a:buSzPts val="900"/>
                        <a:buFont typeface="Arial"/>
                        <a:buNone/>
                      </a:pPr>
                      <a:endParaRPr sz="12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Instagram</a:t>
                      </a:r>
                      <a:r>
                        <a:rPr lang="ja" sz="1100" u="none" strike="noStrike" cap="none">
                          <a:latin typeface="MS Gothic"/>
                          <a:ea typeface="MS Gothic"/>
                          <a:cs typeface="MS Gothic"/>
                          <a:sym typeface="MS Gothic"/>
                        </a:rPr>
                        <a:t>：フィード投稿 </a:t>
                      </a:r>
                      <a:r>
                        <a:rPr lang="ja" sz="1100" u="none" strike="noStrike" cap="none">
                          <a:latin typeface="MS PGothic"/>
                          <a:ea typeface="MS PGothic"/>
                          <a:cs typeface="MS PGothic"/>
                          <a:sym typeface="MS PGothic"/>
                        </a:rPr>
                        <a:t>1</a:t>
                      </a:r>
                      <a:r>
                        <a:rPr lang="ja" sz="1100" u="none" strike="noStrike" cap="none">
                          <a:latin typeface="MS Gothic"/>
                          <a:ea typeface="MS Gothic"/>
                          <a:cs typeface="MS Gothic"/>
                          <a:sym typeface="MS Gothic"/>
                        </a:rPr>
                        <a:t>回</a:t>
                      </a:r>
                      <a:endParaRPr sz="1100" u="none" strike="noStrike" cap="none">
                        <a:latin typeface="MS Gothic"/>
                        <a:ea typeface="MS Gothic"/>
                        <a:cs typeface="MS Gothic"/>
                        <a:sym typeface="MS Gothic"/>
                      </a:endParaRPr>
                    </a:p>
                  </a:txBody>
                  <a:tcPr marL="0" marR="0" marT="633" marB="0">
                    <a:solidFill>
                      <a:srgbClr val="E6E6E6"/>
                    </a:solidFill>
                  </a:tcPr>
                </a:tc>
                <a:extLst>
                  <a:ext uri="{0D108BD9-81ED-4DB2-BD59-A6C34878D82A}">
                    <a16:rowId xmlns:a16="http://schemas.microsoft.com/office/drawing/2014/main" val="10002"/>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計測期間</a:t>
                      </a:r>
                      <a:endParaRPr sz="1100" u="none" strike="noStrike" cap="none">
                        <a:latin typeface="MS Gothic"/>
                        <a:ea typeface="MS Gothic"/>
                        <a:cs typeface="MS Gothic"/>
                        <a:sym typeface="MS Gothic"/>
                      </a:endParaRPr>
                    </a:p>
                  </a:txBody>
                  <a:tcPr marL="0" marR="0" marT="5733" marB="0"/>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公開日より</a:t>
                      </a:r>
                      <a:r>
                        <a:rPr lang="ja" sz="1100" u="none" strike="noStrike" cap="none">
                          <a:solidFill>
                            <a:srgbClr val="585858"/>
                          </a:solidFill>
                          <a:latin typeface="Arial"/>
                          <a:ea typeface="Arial"/>
                          <a:cs typeface="Arial"/>
                          <a:sym typeface="Arial"/>
                        </a:rPr>
                        <a:t>4</a:t>
                      </a:r>
                      <a:r>
                        <a:rPr lang="ja" sz="1100" u="none" strike="noStrike" cap="none">
                          <a:solidFill>
                            <a:srgbClr val="585858"/>
                          </a:solidFill>
                          <a:latin typeface="MS Gothic"/>
                          <a:ea typeface="MS Gothic"/>
                          <a:cs typeface="MS Gothic"/>
                          <a:sym typeface="MS Gothic"/>
                        </a:rPr>
                        <a:t>週間</a:t>
                      </a:r>
                      <a:endParaRPr sz="1100" u="none" strike="noStrike" cap="none">
                        <a:latin typeface="MS Gothic"/>
                        <a:ea typeface="MS Gothic"/>
                        <a:cs typeface="MS Gothic"/>
                        <a:sym typeface="MS Gothic"/>
                      </a:endParaRPr>
                    </a:p>
                  </a:txBody>
                  <a:tcPr marL="0" marR="0" marT="5733" marB="0"/>
                </a:tc>
                <a:extLst>
                  <a:ext uri="{0D108BD9-81ED-4DB2-BD59-A6C34878D82A}">
                    <a16:rowId xmlns:a16="http://schemas.microsoft.com/office/drawing/2014/main" val="10003"/>
                  </a:ext>
                </a:extLst>
              </a:tr>
              <a:tr h="8572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000"/>
                        <a:buFont typeface="Arial"/>
                        <a:buNone/>
                      </a:pPr>
                      <a:endParaRPr sz="13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投稿内容</a:t>
                      </a:r>
                      <a:endParaRPr sz="1100" u="none" strike="noStrike" cap="none">
                        <a:latin typeface="MS Gothic"/>
                        <a:ea typeface="MS Gothic"/>
                        <a:cs typeface="MS Gothic"/>
                        <a:sym typeface="MS Gothic"/>
                      </a:endParaRPr>
                    </a:p>
                  </a:txBody>
                  <a:tcPr marL="0" marR="0" marT="0" marB="0">
                    <a:solidFill>
                      <a:srgbClr val="E6E6E6"/>
                    </a:solidFill>
                  </a:tcPr>
                </a:tc>
                <a:tc>
                  <a:txBody>
                    <a:bodyPr/>
                    <a:lstStyle/>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・画像</a:t>
                      </a:r>
                      <a:r>
                        <a:rPr lang="ja" sz="1100" u="none" strike="noStrike" cap="none">
                          <a:solidFill>
                            <a:srgbClr val="585858"/>
                          </a:solidFill>
                          <a:latin typeface="Arial"/>
                          <a:ea typeface="Arial"/>
                          <a:cs typeface="Arial"/>
                          <a:sym typeface="Arial"/>
                        </a:rPr>
                        <a:t>3-5</a:t>
                      </a:r>
                      <a:r>
                        <a:rPr lang="ja" sz="1100" u="none" strike="noStrike" cap="none">
                          <a:solidFill>
                            <a:srgbClr val="585858"/>
                          </a:solidFill>
                          <a:latin typeface="MS Gothic"/>
                          <a:ea typeface="MS Gothic"/>
                          <a:cs typeface="MS Gothic"/>
                          <a:sym typeface="MS Gothic"/>
                        </a:rPr>
                        <a:t>枚程度想定</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・テキスト</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・任意のハッシュタグ（編集部にて選定）</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・クライアント様ご指定のハッシュタグ（</a:t>
                      </a:r>
                      <a:r>
                        <a:rPr lang="ja" sz="1100" u="none" strike="noStrike" cap="none">
                          <a:solidFill>
                            <a:srgbClr val="585858"/>
                          </a:solidFill>
                          <a:latin typeface="Arial"/>
                          <a:ea typeface="Arial"/>
                          <a:cs typeface="Arial"/>
                          <a:sym typeface="Arial"/>
                        </a:rPr>
                        <a:t>3</a:t>
                      </a:r>
                      <a:r>
                        <a:rPr lang="ja" sz="1100" u="none" strike="noStrike" cap="none">
                          <a:solidFill>
                            <a:srgbClr val="585858"/>
                          </a:solidFill>
                          <a:latin typeface="MS Gothic"/>
                          <a:ea typeface="MS Gothic"/>
                          <a:cs typeface="MS Gothic"/>
                          <a:sym typeface="MS Gothic"/>
                        </a:rPr>
                        <a:t>つまで）</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a:t>
                      </a:r>
                      <a:r>
                        <a:rPr lang="ja" sz="1100" u="none" strike="noStrike" cap="none">
                          <a:solidFill>
                            <a:srgbClr val="585858"/>
                          </a:solidFill>
                          <a:latin typeface="Arial"/>
                          <a:ea typeface="Arial"/>
                          <a:cs typeface="Arial"/>
                          <a:sym typeface="Arial"/>
                        </a:rPr>
                        <a:t>#PR</a:t>
                      </a:r>
                      <a:endParaRPr sz="1100" u="none" strike="noStrike" cap="none">
                        <a:latin typeface="Arial"/>
                        <a:ea typeface="Arial"/>
                        <a:cs typeface="Arial"/>
                        <a:sym typeface="Arial"/>
                      </a:endParaRPr>
                    </a:p>
                  </a:txBody>
                  <a:tcPr marL="0" marR="0" marT="44467" marB="0">
                    <a:solidFill>
                      <a:srgbClr val="E6E6E6"/>
                    </a:solidFill>
                  </a:tcPr>
                </a:tc>
                <a:extLst>
                  <a:ext uri="{0D108BD9-81ED-4DB2-BD59-A6C34878D82A}">
                    <a16:rowId xmlns:a16="http://schemas.microsoft.com/office/drawing/2014/main" val="10004"/>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レポート</a:t>
                      </a:r>
                      <a:endParaRPr sz="1100" u="none" strike="noStrike" cap="none">
                        <a:latin typeface="MS Gothic"/>
                        <a:ea typeface="MS Gothic"/>
                        <a:cs typeface="MS Gothic"/>
                        <a:sym typeface="MS Gothic"/>
                      </a:endParaRPr>
                    </a:p>
                  </a:txBody>
                  <a:tcPr marL="0" marR="0" marT="1900" marB="0"/>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Arial"/>
                          <a:ea typeface="Arial"/>
                          <a:cs typeface="Arial"/>
                          <a:sym typeface="Arial"/>
                        </a:rPr>
                        <a:t>Instagram</a:t>
                      </a:r>
                      <a:r>
                        <a:rPr lang="ja" sz="1100" u="none" strike="noStrike" cap="none">
                          <a:latin typeface="MS Gothic"/>
                          <a:ea typeface="MS Gothic"/>
                          <a:cs typeface="MS Gothic"/>
                          <a:sym typeface="MS Gothic"/>
                        </a:rPr>
                        <a:t>：</a:t>
                      </a:r>
                      <a:r>
                        <a:rPr lang="ja" sz="1100" u="none" strike="noStrike" cap="none">
                          <a:latin typeface="Arial"/>
                          <a:ea typeface="Arial"/>
                          <a:cs typeface="Arial"/>
                          <a:sym typeface="Arial"/>
                        </a:rPr>
                        <a:t>imp</a:t>
                      </a:r>
                      <a:r>
                        <a:rPr lang="ja" sz="1100" u="none" strike="noStrike" cap="none">
                          <a:latin typeface="MS Gothic"/>
                          <a:ea typeface="MS Gothic"/>
                          <a:cs typeface="MS Gothic"/>
                          <a:sym typeface="MS Gothic"/>
                        </a:rPr>
                        <a:t>数</a:t>
                      </a:r>
                      <a:r>
                        <a:rPr lang="ja" sz="1100" u="none" strike="noStrike" cap="none">
                          <a:latin typeface="Arial"/>
                          <a:ea typeface="Arial"/>
                          <a:cs typeface="Arial"/>
                          <a:sym typeface="Arial"/>
                        </a:rPr>
                        <a:t>/</a:t>
                      </a:r>
                      <a:r>
                        <a:rPr lang="ja" sz="1100" u="none" strike="noStrike" cap="none">
                          <a:latin typeface="MS Gothic"/>
                          <a:ea typeface="MS Gothic"/>
                          <a:cs typeface="MS Gothic"/>
                          <a:sym typeface="MS Gothic"/>
                        </a:rPr>
                        <a:t>エンゲージメント数</a:t>
                      </a:r>
                      <a:endParaRPr sz="1100" u="none" strike="noStrike" cap="none">
                        <a:latin typeface="MS Gothic"/>
                        <a:ea typeface="MS Gothic"/>
                        <a:cs typeface="MS Gothic"/>
                        <a:sym typeface="MS Gothic"/>
                      </a:endParaRPr>
                    </a:p>
                  </a:txBody>
                  <a:tcPr marL="0" marR="0" marT="1900" marB="0"/>
                </a:tc>
                <a:extLst>
                  <a:ext uri="{0D108BD9-81ED-4DB2-BD59-A6C34878D82A}">
                    <a16:rowId xmlns:a16="http://schemas.microsoft.com/office/drawing/2014/main" val="10005"/>
                  </a:ext>
                </a:extLst>
              </a:tr>
              <a:tr h="4801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記事公開日</a:t>
                      </a:r>
                      <a:endParaRPr sz="1100" u="none" strike="noStrike" cap="none">
                        <a:latin typeface="MS Gothic"/>
                        <a:ea typeface="MS Gothic"/>
                        <a:cs typeface="MS Gothic"/>
                        <a:sym typeface="MS Gothic"/>
                      </a:endParaRPr>
                    </a:p>
                  </a:txBody>
                  <a:tcPr marL="0" marR="0" marT="1900" marB="0">
                    <a:solidFill>
                      <a:srgbClr val="E6E6E6"/>
                    </a:solidFill>
                  </a:tcPr>
                </a:tc>
                <a:tc>
                  <a:txBody>
                    <a:bodyPr/>
                    <a:lstStyle/>
                    <a:p>
                      <a:pPr marL="76200" marR="546100" lvl="0" indent="0" algn="l" rtl="0">
                        <a:lnSpc>
                          <a:spcPct val="12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任意の平日でご希望の日時に指定していただけます。 公開ご希望日の</a:t>
                      </a:r>
                      <a:r>
                        <a:rPr lang="ja" sz="1100" u="none" strike="noStrike" cap="none">
                          <a:latin typeface="Arial"/>
                          <a:ea typeface="Arial"/>
                          <a:cs typeface="Arial"/>
                          <a:sym typeface="Arial"/>
                        </a:rPr>
                        <a:t>40</a:t>
                      </a:r>
                      <a:r>
                        <a:rPr lang="ja" sz="1100" u="none" strike="noStrike" cap="none">
                          <a:latin typeface="MS Gothic"/>
                          <a:ea typeface="MS Gothic"/>
                          <a:cs typeface="MS Gothic"/>
                          <a:sym typeface="MS Gothic"/>
                        </a:rPr>
                        <a:t>日前までにお申し込みください。</a:t>
                      </a:r>
                      <a:endParaRPr sz="1100" u="none" strike="noStrike" cap="none">
                        <a:latin typeface="MS Gothic"/>
                        <a:ea typeface="MS Gothic"/>
                        <a:cs typeface="MS Gothic"/>
                        <a:sym typeface="MS Gothic"/>
                      </a:endParaRPr>
                    </a:p>
                  </a:txBody>
                  <a:tcPr marL="0" marR="0" marT="15267" marB="0">
                    <a:solidFill>
                      <a:srgbClr val="E6E6E6"/>
                    </a:solidFill>
                  </a:tcPr>
                </a:tc>
                <a:extLst>
                  <a:ext uri="{0D108BD9-81ED-4DB2-BD59-A6C34878D82A}">
                    <a16:rowId xmlns:a16="http://schemas.microsoft.com/office/drawing/2014/main" val="10006"/>
                  </a:ext>
                </a:extLst>
              </a:tr>
              <a:tr h="618000">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500"/>
                        <a:buFont typeface="Arial"/>
                        <a:buNone/>
                      </a:pPr>
                      <a:endParaRPr sz="7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700"/>
                        <a:buFont typeface="Arial"/>
                        <a:buNone/>
                      </a:pPr>
                      <a:r>
                        <a:rPr lang="ja" sz="900" u="none" strike="noStrike" cap="none">
                          <a:latin typeface="MS Gothic"/>
                          <a:ea typeface="MS Gothic"/>
                          <a:cs typeface="MS Gothic"/>
                          <a:sym typeface="MS Gothic"/>
                        </a:rPr>
                        <a:t>注意事項</a:t>
                      </a:r>
                      <a:endParaRPr sz="900" u="none" strike="noStrike" cap="none">
                        <a:latin typeface="MS Gothic"/>
                        <a:ea typeface="MS Gothic"/>
                        <a:cs typeface="MS Gothic"/>
                        <a:sym typeface="MS Gothic"/>
                      </a:endParaRPr>
                    </a:p>
                  </a:txBody>
                  <a:tcPr marL="0" marR="0" marT="0" marB="0">
                    <a:lnB w="28575" cap="flat" cmpd="sng">
                      <a:solidFill>
                        <a:srgbClr val="000000"/>
                      </a:solidFill>
                      <a:prstDash val="solid"/>
                      <a:round/>
                      <a:headEnd type="none" w="sm" len="sm"/>
                      <a:tailEnd type="none" w="sm" len="sm"/>
                    </a:lnB>
                  </a:tcPr>
                </a:tc>
                <a:tc>
                  <a:txBody>
                    <a:bodyPr/>
                    <a:lstStyle/>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・遠方での取材・撮影が必要な場合は別途費用が発生いたします。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・広告を含む外部配信を行う場合がございます。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・記事タイトルおよびサムネイルは公開後にも変更する場合がございます。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100"/>
                        </a:spcBef>
                        <a:spcAft>
                          <a:spcPts val="0"/>
                        </a:spcAft>
                        <a:buClr>
                          <a:srgbClr val="000000"/>
                        </a:buClr>
                        <a:buSzPts val="500"/>
                        <a:buFont typeface="Arial"/>
                        <a:buNone/>
                      </a:pPr>
                      <a:r>
                        <a:rPr lang="ja" sz="700" u="none" strike="noStrike" cap="none">
                          <a:latin typeface="MS Gothic"/>
                          <a:ea typeface="MS Gothic"/>
                          <a:cs typeface="MS Gothic"/>
                          <a:sym typeface="MS Gothic"/>
                        </a:rPr>
                        <a:t>・起用モデルにより、アーカイブ不可になる場合がございます。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・二次利用については各営業担当にご相談ください。</a:t>
                      </a:r>
                      <a:endParaRPr sz="700" u="none" strike="noStrike" cap="none">
                        <a:latin typeface="MS Gothic"/>
                        <a:ea typeface="MS Gothic"/>
                        <a:cs typeface="MS Gothic"/>
                        <a:sym typeface="MS Gothic"/>
                      </a:endParaRPr>
                    </a:p>
                  </a:txBody>
                  <a:tcPr marL="0" marR="0" marT="6967" marB="0">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698" name="Google Shape;698;p38"/>
          <p:cNvSpPr txBox="1"/>
          <p:nvPr/>
        </p:nvSpPr>
        <p:spPr>
          <a:xfrm>
            <a:off x="553313" y="2204720"/>
            <a:ext cx="2090897" cy="382156"/>
          </a:xfrm>
          <a:prstGeom prst="rect">
            <a:avLst/>
          </a:prstGeom>
          <a:noFill/>
          <a:ln>
            <a:noFill/>
          </a:ln>
        </p:spPr>
        <p:txBody>
          <a:bodyPr spcFirstLastPara="1" wrap="square" lIns="0" tIns="12700" rIns="0" bIns="0" anchor="t" anchorCtr="0">
            <a:spAutoFit/>
          </a:bodyPr>
          <a:lstStyle/>
          <a:p>
            <a:pPr marL="16933" defTabSz="1219170">
              <a:buClr>
                <a:srgbClr val="000000"/>
              </a:buClr>
              <a:buSzPts val="900"/>
            </a:pPr>
            <a:r>
              <a:rPr kumimoji="0" lang="ja" altLang="en-US" sz="1200" b="1" kern="0" dirty="0">
                <a:solidFill>
                  <a:srgbClr val="000000"/>
                </a:solidFill>
                <a:latin typeface="Arial"/>
                <a:ea typeface="Arial"/>
                <a:cs typeface="Arial"/>
                <a:sym typeface="Arial"/>
              </a:rPr>
              <a:t>マガジン形式で</a:t>
            </a:r>
            <a:endParaRPr kumimoji="0" sz="1200" b="1" kern="0" dirty="0">
              <a:solidFill>
                <a:srgbClr val="000000"/>
              </a:solidFill>
              <a:latin typeface="Arial"/>
              <a:ea typeface="Arial"/>
              <a:cs typeface="Arial"/>
              <a:sym typeface="Arial"/>
            </a:endParaRPr>
          </a:p>
          <a:p>
            <a:pPr marL="16933" defTabSz="1219170">
              <a:buClr>
                <a:srgbClr val="000000"/>
              </a:buClr>
              <a:buSzPts val="900"/>
            </a:pPr>
            <a:r>
              <a:rPr kumimoji="0" lang="ja" altLang="en-US" sz="1200" b="1" kern="0" dirty="0">
                <a:solidFill>
                  <a:srgbClr val="000000"/>
                </a:solidFill>
                <a:latin typeface="Arial"/>
                <a:ea typeface="Arial"/>
                <a:cs typeface="Arial"/>
                <a:sym typeface="Arial"/>
              </a:rPr>
              <a:t>アカウントにフィード投稿</a:t>
            </a:r>
            <a:endParaRPr kumimoji="0" sz="1200" b="1" kern="0" dirty="0">
              <a:solidFill>
                <a:srgbClr val="000000"/>
              </a:solidFill>
              <a:latin typeface="Arial"/>
              <a:ea typeface="Arial"/>
              <a:cs typeface="Arial"/>
              <a:sym typeface="Arial"/>
            </a:endParaRPr>
          </a:p>
        </p:txBody>
      </p:sp>
      <p:pic>
        <p:nvPicPr>
          <p:cNvPr id="699" name="Google Shape;699;p38"/>
          <p:cNvPicPr preferRelativeResize="0"/>
          <p:nvPr/>
        </p:nvPicPr>
        <p:blipFill rotWithShape="1">
          <a:blip r:embed="rId5">
            <a:alphaModFix/>
          </a:blip>
          <a:srcRect/>
          <a:stretch/>
        </p:blipFill>
        <p:spPr>
          <a:xfrm>
            <a:off x="573023" y="2778251"/>
            <a:ext cx="1559052" cy="2865119"/>
          </a:xfrm>
          <a:prstGeom prst="rect">
            <a:avLst/>
          </a:prstGeom>
          <a:noFill/>
          <a:ln>
            <a:noFill/>
          </a:ln>
        </p:spPr>
      </p:pic>
      <p:sp>
        <p:nvSpPr>
          <p:cNvPr id="700" name="Google Shape;700;p38"/>
          <p:cNvSpPr txBox="1"/>
          <p:nvPr/>
        </p:nvSpPr>
        <p:spPr>
          <a:xfrm>
            <a:off x="3092195" y="2715767"/>
            <a:ext cx="3160000" cy="2151551"/>
          </a:xfrm>
          <a:prstGeom prst="rect">
            <a:avLst/>
          </a:prstGeom>
          <a:noFill/>
          <a:ln>
            <a:noFill/>
          </a:ln>
        </p:spPr>
        <p:txBody>
          <a:bodyPr spcFirstLastPara="1" wrap="square" lIns="0" tIns="0" rIns="0" bIns="0" anchor="t" anchorCtr="0">
            <a:spAutoFit/>
          </a:bodyPr>
          <a:lstStyle/>
          <a:p>
            <a:pPr defTabSz="1219170">
              <a:buClr>
                <a:srgbClr val="000000"/>
              </a:buClr>
              <a:buSzPts val="1000"/>
            </a:pPr>
            <a:endParaRPr kumimoji="0" sz="1333" kern="0" dirty="0">
              <a:solidFill>
                <a:srgbClr val="000000"/>
              </a:solidFill>
              <a:latin typeface="Arial"/>
              <a:ea typeface="Times New Roman"/>
              <a:cs typeface="Times New Roman"/>
              <a:sym typeface="Times New Roman"/>
            </a:endParaRPr>
          </a:p>
          <a:p>
            <a:pPr defTabSz="1219170">
              <a:buClr>
                <a:srgbClr val="000000"/>
              </a:buClr>
              <a:buSzPts val="1000"/>
            </a:pPr>
            <a:endParaRPr kumimoji="0" sz="1333" kern="0" dirty="0">
              <a:solidFill>
                <a:srgbClr val="000000"/>
              </a:solidFill>
              <a:latin typeface="Arial"/>
              <a:ea typeface="Times New Roman"/>
              <a:cs typeface="Times New Roman"/>
              <a:sym typeface="Times New Roman"/>
            </a:endParaRPr>
          </a:p>
          <a:p>
            <a:pPr marL="203195" marR="203195" defTabSz="1219170">
              <a:spcBef>
                <a:spcPts val="1067"/>
              </a:spcBef>
              <a:buClr>
                <a:srgbClr val="000000"/>
              </a:buClr>
              <a:buSzPts val="900"/>
            </a:pPr>
            <a:r>
              <a:rPr kumimoji="0" lang="ja" altLang="en-US" sz="1200" b="1" kern="0" dirty="0">
                <a:solidFill>
                  <a:srgbClr val="252525"/>
                </a:solidFill>
                <a:latin typeface="Arial"/>
                <a:ea typeface="Arial"/>
                <a:cs typeface="Arial"/>
                <a:sym typeface="Arial"/>
              </a:rPr>
              <a:t>暮らしとおしゃれの編集室</a:t>
            </a:r>
            <a:r>
              <a:rPr kumimoji="0" lang="en-US" altLang="ja" sz="1200" b="1" kern="0" dirty="0">
                <a:solidFill>
                  <a:srgbClr val="252525"/>
                </a:solidFill>
                <a:latin typeface="Arial"/>
                <a:ea typeface="Arial"/>
                <a:cs typeface="Arial"/>
                <a:sym typeface="Arial"/>
              </a:rPr>
              <a:t>WEB</a:t>
            </a:r>
            <a:r>
              <a:rPr kumimoji="0" lang="ja" altLang="en-US" sz="1200" b="1" kern="0" dirty="0">
                <a:solidFill>
                  <a:srgbClr val="252525"/>
                </a:solidFill>
                <a:latin typeface="Arial"/>
                <a:ea typeface="Arial"/>
                <a:cs typeface="Arial"/>
                <a:sym typeface="Arial"/>
              </a:rPr>
              <a:t>サイト 閲覧データ＋拡張ターゲットに対し拡散</a:t>
            </a:r>
            <a:endParaRPr kumimoji="0" sz="1200"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1000"/>
            </a:pPr>
            <a:endParaRPr kumimoji="0" sz="1333" kern="0" dirty="0">
              <a:solidFill>
                <a:srgbClr val="000000"/>
              </a:solidFill>
              <a:latin typeface="Arial"/>
              <a:ea typeface="Arial"/>
              <a:cs typeface="Arial"/>
              <a:sym typeface="Arial"/>
            </a:endParaRPr>
          </a:p>
          <a:p>
            <a:pPr defTabSz="1219170">
              <a:buClr>
                <a:srgbClr val="000000"/>
              </a:buClr>
              <a:buSzPts val="800"/>
            </a:pPr>
            <a:endParaRPr kumimoji="0" sz="1067" kern="0" dirty="0">
              <a:solidFill>
                <a:srgbClr val="000000"/>
              </a:solidFill>
              <a:latin typeface="Arial"/>
              <a:ea typeface="Arial"/>
              <a:cs typeface="Arial"/>
              <a:sym typeface="Arial"/>
            </a:endParaRPr>
          </a:p>
          <a:p>
            <a:pPr marL="423323" defTabSz="1219170">
              <a:buClr>
                <a:srgbClr val="000000"/>
              </a:buClr>
              <a:buSzPts val="600"/>
            </a:pPr>
            <a:r>
              <a:rPr kumimoji="0" lang="ja" altLang="en-US" sz="800" kern="0" dirty="0">
                <a:solidFill>
                  <a:srgbClr val="000000"/>
                </a:solidFill>
                <a:latin typeface="Arial"/>
                <a:ea typeface="MS Gothic"/>
                <a:cs typeface="MS Gothic"/>
                <a:sym typeface="MS Gothic"/>
              </a:rPr>
              <a:t>暮らしとおしゃれの編集室の</a:t>
            </a:r>
            <a:r>
              <a:rPr kumimoji="0" lang="en-US" altLang="ja" sz="800" kern="0" dirty="0">
                <a:solidFill>
                  <a:srgbClr val="000000"/>
                </a:solidFill>
                <a:latin typeface="Arial"/>
                <a:ea typeface="MS PGothic"/>
                <a:cs typeface="MS PGothic"/>
                <a:sym typeface="MS PGothic"/>
              </a:rPr>
              <a:t>WEB</a:t>
            </a:r>
            <a:r>
              <a:rPr kumimoji="0" lang="ja" altLang="en-US" sz="800" kern="0" dirty="0">
                <a:solidFill>
                  <a:srgbClr val="000000"/>
                </a:solidFill>
                <a:latin typeface="Arial"/>
                <a:ea typeface="MS Gothic"/>
                <a:cs typeface="MS Gothic"/>
                <a:sym typeface="MS Gothic"/>
              </a:rPr>
              <a:t>閲覧データを</a:t>
            </a:r>
            <a:endParaRPr kumimoji="0" sz="800" kern="0" dirty="0">
              <a:solidFill>
                <a:srgbClr val="000000"/>
              </a:solidFill>
              <a:latin typeface="Arial"/>
              <a:ea typeface="MS Gothic"/>
              <a:cs typeface="MS Gothic"/>
              <a:sym typeface="MS Gothic"/>
            </a:endParaRPr>
          </a:p>
          <a:p>
            <a:pPr marL="423323" defTabSz="1219170">
              <a:buClr>
                <a:srgbClr val="000000"/>
              </a:buClr>
              <a:buSzPts val="600"/>
            </a:pPr>
            <a:r>
              <a:rPr kumimoji="0" lang="ja" altLang="en-US" sz="800" kern="0" dirty="0">
                <a:solidFill>
                  <a:srgbClr val="000000"/>
                </a:solidFill>
                <a:latin typeface="Arial"/>
                <a:ea typeface="MS Gothic"/>
                <a:cs typeface="MS Gothic"/>
                <a:sym typeface="MS Gothic"/>
              </a:rPr>
              <a:t>組み合わせ拡張配信</a:t>
            </a:r>
            <a:endParaRPr kumimoji="0" sz="800" kern="0" dirty="0">
              <a:solidFill>
                <a:srgbClr val="000000"/>
              </a:solidFill>
              <a:latin typeface="Arial"/>
              <a:ea typeface="MS Gothic"/>
              <a:cs typeface="MS Gothic"/>
              <a:sym typeface="MS Gothic"/>
            </a:endParaRPr>
          </a:p>
        </p:txBody>
      </p:sp>
      <p:sp>
        <p:nvSpPr>
          <p:cNvPr id="701" name="Google Shape;701;p38"/>
          <p:cNvSpPr/>
          <p:nvPr/>
        </p:nvSpPr>
        <p:spPr>
          <a:xfrm>
            <a:off x="1507237" y="1"/>
            <a:ext cx="10685145" cy="1303020"/>
          </a:xfrm>
          <a:custGeom>
            <a:avLst/>
            <a:gdLst/>
            <a:ahLst/>
            <a:cxnLst/>
            <a:rect l="l" t="t" r="r" b="b"/>
            <a:pathLst>
              <a:path w="10685145" h="1303020" extrusionOk="0">
                <a:moveTo>
                  <a:pt x="0" y="1303020"/>
                </a:moveTo>
                <a:lnTo>
                  <a:pt x="10684764" y="1303020"/>
                </a:lnTo>
                <a:lnTo>
                  <a:pt x="10684764" y="0"/>
                </a:lnTo>
                <a:lnTo>
                  <a:pt x="0" y="0"/>
                </a:lnTo>
                <a:lnTo>
                  <a:pt x="0" y="1303020"/>
                </a:lnTo>
                <a:close/>
              </a:path>
            </a:pathLst>
          </a:custGeom>
          <a:solidFill>
            <a:srgbClr val="525252"/>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02" name="Google Shape;702;p38"/>
          <p:cNvSpPr txBox="1">
            <a:spLocks noGrp="1"/>
          </p:cNvSpPr>
          <p:nvPr>
            <p:ph type="title"/>
          </p:nvPr>
        </p:nvSpPr>
        <p:spPr>
          <a:xfrm>
            <a:off x="4120133" y="185420"/>
            <a:ext cx="4641095" cy="382156"/>
          </a:xfrm>
          <a:prstGeom prst="rect">
            <a:avLst/>
          </a:prstGeom>
          <a:noFill/>
          <a:ln>
            <a:noFill/>
          </a:ln>
        </p:spPr>
        <p:txBody>
          <a:bodyPr spcFirstLastPara="1" wrap="square" lIns="0" tIns="12700" rIns="0" bIns="0" anchor="t" anchorCtr="0">
            <a:spAutoFit/>
          </a:bodyPr>
          <a:lstStyle/>
          <a:p>
            <a:pPr marL="16933"/>
            <a:r>
              <a:rPr lang="en-US" altLang="ja" sz="2400" dirty="0">
                <a:solidFill>
                  <a:srgbClr val="FFFFFF"/>
                </a:solidFill>
                <a:latin typeface="+mn-lt"/>
                <a:ea typeface="Arial"/>
                <a:cs typeface="Arial"/>
                <a:sym typeface="Arial"/>
              </a:rPr>
              <a:t>Instagram </a:t>
            </a:r>
            <a:r>
              <a:rPr lang="ja" altLang="en-US" sz="2400" dirty="0">
                <a:solidFill>
                  <a:srgbClr val="FFFFFF"/>
                </a:solidFill>
                <a:latin typeface="+mn-lt"/>
                <a:ea typeface="Arial"/>
                <a:cs typeface="Arial"/>
                <a:sym typeface="Arial"/>
              </a:rPr>
              <a:t>インスタマガジン</a:t>
            </a:r>
            <a:endParaRPr sz="2400" dirty="0">
              <a:latin typeface="+mn-lt"/>
              <a:ea typeface="Arial"/>
              <a:cs typeface="Arial"/>
              <a:sym typeface="Arial"/>
            </a:endParaRPr>
          </a:p>
        </p:txBody>
      </p:sp>
      <p:sp>
        <p:nvSpPr>
          <p:cNvPr id="703" name="Google Shape;703;p38"/>
          <p:cNvSpPr txBox="1"/>
          <p:nvPr/>
        </p:nvSpPr>
        <p:spPr>
          <a:xfrm>
            <a:off x="1698117" y="656285"/>
            <a:ext cx="8796800" cy="411651"/>
          </a:xfrm>
          <a:prstGeom prst="rect">
            <a:avLst/>
          </a:prstGeom>
          <a:noFill/>
          <a:ln>
            <a:noFill/>
          </a:ln>
        </p:spPr>
        <p:txBody>
          <a:bodyPr spcFirstLastPara="1" wrap="square" lIns="0" tIns="12700" rIns="0" bIns="0" anchor="t" anchorCtr="0">
            <a:spAutoFit/>
          </a:bodyPr>
          <a:lstStyle/>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商品やサービスを新規に取材、撮影させていただき、編集部オリジナルの切り口でインスタマガジンを制作いたします。</a:t>
            </a:r>
            <a:endParaRPr kumimoji="0" sz="1200" kern="0">
              <a:solidFill>
                <a:srgbClr val="000000"/>
              </a:solidFill>
              <a:latin typeface="Arial"/>
              <a:ea typeface="Arial"/>
              <a:cs typeface="Arial"/>
              <a:sym typeface="Arial"/>
            </a:endParaRPr>
          </a:p>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１記事あたり</a:t>
            </a:r>
            <a:r>
              <a:rPr kumimoji="0" lang="en-US" altLang="ja" sz="1200" kern="0">
                <a:solidFill>
                  <a:srgbClr val="FFFFFF"/>
                </a:solidFill>
                <a:latin typeface="Arial"/>
                <a:ea typeface="Arial"/>
                <a:cs typeface="Arial"/>
                <a:sym typeface="Arial"/>
              </a:rPr>
              <a:t>3-5</a:t>
            </a:r>
            <a:r>
              <a:rPr kumimoji="0" lang="ja" altLang="en-US" sz="1200" kern="0">
                <a:solidFill>
                  <a:srgbClr val="FFFFFF"/>
                </a:solidFill>
                <a:latin typeface="Arial"/>
                <a:ea typeface="Arial"/>
                <a:cs typeface="Arial"/>
                <a:sym typeface="Arial"/>
              </a:rPr>
              <a:t>点程度の写真を掲載し、もの作りへのこだわりや実際の使い方など、商品やサービスを深く伝えるプランです。</a:t>
            </a:r>
            <a:endParaRPr kumimoji="0" sz="1200" kern="0">
              <a:solidFill>
                <a:srgbClr val="000000"/>
              </a:solidFill>
              <a:latin typeface="Arial"/>
              <a:ea typeface="Arial"/>
              <a:cs typeface="Arial"/>
              <a:sym typeface="Arial"/>
            </a:endParaRPr>
          </a:p>
        </p:txBody>
      </p:sp>
      <p:sp>
        <p:nvSpPr>
          <p:cNvPr id="704" name="Google Shape;704;p38"/>
          <p:cNvSpPr txBox="1"/>
          <p:nvPr/>
        </p:nvSpPr>
        <p:spPr>
          <a:xfrm>
            <a:off x="3250692" y="2875788"/>
            <a:ext cx="2871600" cy="201405"/>
          </a:xfrm>
          <a:prstGeom prst="rect">
            <a:avLst/>
          </a:prstGeom>
          <a:solidFill>
            <a:srgbClr val="000000"/>
          </a:solidFill>
          <a:ln>
            <a:noFill/>
          </a:ln>
        </p:spPr>
        <p:txBody>
          <a:bodyPr spcFirstLastPara="1" wrap="square" lIns="0" tIns="36833" rIns="0" bIns="0" anchor="t" anchorCtr="0">
            <a:spAutoFit/>
          </a:bodyPr>
          <a:lstStyle/>
          <a:p>
            <a:pPr marL="609585" defTabSz="1219170">
              <a:buClr>
                <a:srgbClr val="000000"/>
              </a:buClr>
              <a:buSzPts val="800"/>
            </a:pPr>
            <a:r>
              <a:rPr kumimoji="0" lang="en-US" altLang="ja" sz="1067" kern="0">
                <a:solidFill>
                  <a:srgbClr val="FFFFFF"/>
                </a:solidFill>
                <a:latin typeface="Arial"/>
                <a:ea typeface="Arial"/>
                <a:cs typeface="Arial"/>
                <a:sym typeface="Arial"/>
              </a:rPr>
              <a:t>【</a:t>
            </a:r>
            <a:r>
              <a:rPr kumimoji="0" lang="ja" altLang="en-US" sz="1067" kern="0">
                <a:solidFill>
                  <a:srgbClr val="FFFFFF"/>
                </a:solidFill>
                <a:latin typeface="Arial"/>
                <a:ea typeface="Arial"/>
                <a:cs typeface="Arial"/>
                <a:sym typeface="Arial"/>
              </a:rPr>
              <a:t>追加</a:t>
            </a:r>
            <a:r>
              <a:rPr kumimoji="0" lang="en-US" altLang="ja" sz="1067" kern="0">
                <a:solidFill>
                  <a:srgbClr val="FFFFFF"/>
                </a:solidFill>
                <a:latin typeface="Arial"/>
                <a:ea typeface="Arial"/>
                <a:cs typeface="Arial"/>
                <a:sym typeface="Arial"/>
              </a:rPr>
              <a:t>】 </a:t>
            </a:r>
            <a:r>
              <a:rPr kumimoji="0" lang="ja" altLang="en-US" sz="1067" kern="0">
                <a:solidFill>
                  <a:srgbClr val="FFFFFF"/>
                </a:solidFill>
                <a:latin typeface="Arial"/>
                <a:ea typeface="Arial"/>
                <a:cs typeface="Arial"/>
                <a:sym typeface="Arial"/>
              </a:rPr>
              <a:t>広告配信オプション</a:t>
            </a:r>
            <a:endParaRPr kumimoji="0" sz="1067" kern="0">
              <a:solidFill>
                <a:srgbClr val="000000"/>
              </a:solidFill>
              <a:latin typeface="Arial"/>
              <a:ea typeface="Arial"/>
              <a:cs typeface="Arial"/>
              <a:sym typeface="Arial"/>
            </a:endParaRPr>
          </a:p>
        </p:txBody>
      </p:sp>
      <p:pic>
        <p:nvPicPr>
          <p:cNvPr id="705" name="Google Shape;705;p38"/>
          <p:cNvPicPr preferRelativeResize="0"/>
          <p:nvPr/>
        </p:nvPicPr>
        <p:blipFill rotWithShape="1">
          <a:blip r:embed="rId6">
            <a:alphaModFix/>
          </a:blip>
          <a:srcRect/>
          <a:stretch/>
        </p:blipFill>
        <p:spPr>
          <a:xfrm>
            <a:off x="3598165" y="3808476"/>
            <a:ext cx="1978153" cy="550163"/>
          </a:xfrm>
          <a:prstGeom prst="rect">
            <a:avLst/>
          </a:prstGeom>
          <a:noFill/>
          <a:ln>
            <a:noFill/>
          </a:ln>
        </p:spPr>
      </p:pic>
      <p:sp>
        <p:nvSpPr>
          <p:cNvPr id="706" name="Google Shape;706;p38"/>
          <p:cNvSpPr/>
          <p:nvPr/>
        </p:nvSpPr>
        <p:spPr>
          <a:xfrm>
            <a:off x="2424050" y="3939540"/>
            <a:ext cx="351789" cy="339089"/>
          </a:xfrm>
          <a:custGeom>
            <a:avLst/>
            <a:gdLst/>
            <a:ahLst/>
            <a:cxnLst/>
            <a:rect l="l" t="t" r="r" b="b"/>
            <a:pathLst>
              <a:path w="351789" h="339089" extrusionOk="0">
                <a:moveTo>
                  <a:pt x="351790" y="115570"/>
                </a:moveTo>
                <a:lnTo>
                  <a:pt x="230251" y="115570"/>
                </a:lnTo>
                <a:lnTo>
                  <a:pt x="230251" y="0"/>
                </a:lnTo>
                <a:lnTo>
                  <a:pt x="121539" y="0"/>
                </a:lnTo>
                <a:lnTo>
                  <a:pt x="121539" y="115570"/>
                </a:lnTo>
                <a:lnTo>
                  <a:pt x="0" y="115570"/>
                </a:lnTo>
                <a:lnTo>
                  <a:pt x="0" y="224790"/>
                </a:lnTo>
                <a:lnTo>
                  <a:pt x="121539" y="224790"/>
                </a:lnTo>
                <a:lnTo>
                  <a:pt x="121539" y="339090"/>
                </a:lnTo>
                <a:lnTo>
                  <a:pt x="230251" y="339090"/>
                </a:lnTo>
                <a:lnTo>
                  <a:pt x="230251" y="224790"/>
                </a:lnTo>
                <a:lnTo>
                  <a:pt x="351790" y="224790"/>
                </a:lnTo>
                <a:lnTo>
                  <a:pt x="351790" y="115570"/>
                </a:lnTo>
                <a:close/>
              </a:path>
            </a:pathLst>
          </a:custGeom>
          <a:solidFill>
            <a:srgbClr val="A6A6A6"/>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07" name="Google Shape;707;p38"/>
          <p:cNvSpPr/>
          <p:nvPr/>
        </p:nvSpPr>
        <p:spPr>
          <a:xfrm>
            <a:off x="0" y="12191"/>
            <a:ext cx="1507491" cy="1290955"/>
          </a:xfrm>
          <a:custGeom>
            <a:avLst/>
            <a:gdLst/>
            <a:ahLst/>
            <a:cxnLst/>
            <a:rect l="l" t="t" r="r" b="b"/>
            <a:pathLst>
              <a:path w="1507490" h="1290955" extrusionOk="0">
                <a:moveTo>
                  <a:pt x="1507236" y="0"/>
                </a:moveTo>
                <a:lnTo>
                  <a:pt x="0" y="0"/>
                </a:lnTo>
                <a:lnTo>
                  <a:pt x="0" y="1290827"/>
                </a:lnTo>
                <a:lnTo>
                  <a:pt x="1507236" y="1290827"/>
                </a:lnTo>
                <a:lnTo>
                  <a:pt x="1507236" y="0"/>
                </a:lnTo>
                <a:close/>
              </a:path>
            </a:pathLst>
          </a:custGeom>
          <a:solidFill>
            <a:srgbClr val="FF0000"/>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08" name="Google Shape;708;p38"/>
          <p:cNvSpPr txBox="1"/>
          <p:nvPr/>
        </p:nvSpPr>
        <p:spPr>
          <a:xfrm>
            <a:off x="443280" y="130252"/>
            <a:ext cx="620400" cy="321240"/>
          </a:xfrm>
          <a:prstGeom prst="rect">
            <a:avLst/>
          </a:prstGeom>
          <a:noFill/>
          <a:ln>
            <a:noFill/>
          </a:ln>
        </p:spPr>
        <p:txBody>
          <a:bodyPr spcFirstLastPara="1" wrap="square" lIns="0" tIns="13333" rIns="0" bIns="0" anchor="t" anchorCtr="0">
            <a:spAutoFit/>
          </a:bodyPr>
          <a:lstStyle/>
          <a:p>
            <a:pPr marL="16933" defTabSz="1219170">
              <a:buClr>
                <a:srgbClr val="000000"/>
              </a:buClr>
              <a:buSzPts val="1500"/>
            </a:pPr>
            <a:r>
              <a:rPr kumimoji="0" lang="en-US" altLang="ja" sz="2000" b="1" kern="0">
                <a:solidFill>
                  <a:srgbClr val="FFFFFF"/>
                </a:solidFill>
                <a:latin typeface="Arial"/>
                <a:ea typeface="Arial"/>
                <a:cs typeface="Arial"/>
                <a:sym typeface="Arial"/>
              </a:rPr>
              <a:t>NEW</a:t>
            </a:r>
            <a:endParaRPr kumimoji="0" sz="2000" kern="0">
              <a:solidFill>
                <a:srgbClr val="000000"/>
              </a:solidFill>
              <a:latin typeface="Arial"/>
              <a:ea typeface="Arial"/>
              <a:cs typeface="Arial"/>
              <a:sym typeface="Arial"/>
            </a:endParaRPr>
          </a:p>
        </p:txBody>
      </p:sp>
      <p:pic>
        <p:nvPicPr>
          <p:cNvPr id="709" name="Google Shape;709;p38"/>
          <p:cNvPicPr preferRelativeResize="0"/>
          <p:nvPr/>
        </p:nvPicPr>
        <p:blipFill rotWithShape="1">
          <a:blip r:embed="rId7">
            <a:alphaModFix/>
          </a:blip>
          <a:srcRect/>
          <a:stretch/>
        </p:blipFill>
        <p:spPr>
          <a:xfrm>
            <a:off x="455676" y="534923"/>
            <a:ext cx="563880" cy="565403"/>
          </a:xfrm>
          <a:prstGeom prst="rect">
            <a:avLst/>
          </a:prstGeom>
          <a:noFill/>
          <a:ln>
            <a:noFill/>
          </a:ln>
        </p:spPr>
      </p:pic>
      <p:sp>
        <p:nvSpPr>
          <p:cNvPr id="710" name="Google Shape;710;p38"/>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p>
            <a:pPr defTabSz="1219170"/>
            <a:fld id="{00000000-1234-1234-1234-123412341234}" type="slidenum">
              <a:rPr kumimoji="0" lang="en-US" altLang="ja" kern="0"/>
              <a:pPr defTabSz="1219170"/>
              <a:t>3</a:t>
            </a:fld>
            <a:endParaRPr kumimoji="0" kern="0"/>
          </a:p>
        </p:txBody>
      </p:sp>
      <p:sp>
        <p:nvSpPr>
          <p:cNvPr id="711" name="Google Shape;711;p38"/>
          <p:cNvSpPr txBox="1">
            <a:spLocks noGrp="1"/>
          </p:cNvSpPr>
          <p:nvPr>
            <p:ph type="ftr" idx="11"/>
          </p:nvPr>
        </p:nvSpPr>
        <p:spPr>
          <a:xfrm>
            <a:off x="4241419" y="6608630"/>
            <a:ext cx="3707600" cy="289048"/>
          </a:xfrm>
          <a:prstGeom prst="rect">
            <a:avLst/>
          </a:prstGeom>
          <a:noFill/>
          <a:ln>
            <a:noFill/>
          </a:ln>
        </p:spPr>
        <p:txBody>
          <a:bodyPr spcFirstLastPara="1" wrap="square" lIns="0" tIns="1900" rIns="0" bIns="0" anchor="t" anchorCtr="0">
            <a:spAutoFit/>
          </a:bodyPr>
          <a:lstStyle/>
          <a:p>
            <a:pPr marL="16933" defTabSz="1219170">
              <a:buClr>
                <a:srgbClr val="000000"/>
              </a:buClr>
            </a:pPr>
            <a:r>
              <a:rPr kumimoji="0" lang="en-US" altLang="ja" kern="0"/>
              <a:t>© 2021 shufu-to-seikatu-sha,LTD. All Rights Reserved. CONFIDENTIAL.</a:t>
            </a:r>
            <a:endParaRPr kumimoji="0" ker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715"/>
        <p:cNvGrpSpPr/>
        <p:nvPr/>
      </p:nvGrpSpPr>
      <p:grpSpPr>
        <a:xfrm>
          <a:off x="0" y="0"/>
          <a:ext cx="0" cy="0"/>
          <a:chOff x="0" y="0"/>
          <a:chExt cx="0" cy="0"/>
        </a:xfrm>
      </p:grpSpPr>
      <p:graphicFrame>
        <p:nvGraphicFramePr>
          <p:cNvPr id="716" name="Google Shape;716;p39"/>
          <p:cNvGraphicFramePr/>
          <p:nvPr/>
        </p:nvGraphicFramePr>
        <p:xfrm>
          <a:off x="6616055" y="1507489"/>
          <a:ext cx="4987933" cy="5167383"/>
        </p:xfrm>
        <a:graphic>
          <a:graphicData uri="http://schemas.openxmlformats.org/drawingml/2006/table">
            <a:tbl>
              <a:tblPr firstRow="1" bandRow="1">
                <a:noFill/>
              </a:tblPr>
              <a:tblGrid>
                <a:gridCol w="954400">
                  <a:extLst>
                    <a:ext uri="{9D8B030D-6E8A-4147-A177-3AD203B41FA5}">
                      <a16:colId xmlns:a16="http://schemas.microsoft.com/office/drawing/2014/main" val="20000"/>
                    </a:ext>
                  </a:extLst>
                </a:gridCol>
                <a:gridCol w="4033533">
                  <a:extLst>
                    <a:ext uri="{9D8B030D-6E8A-4147-A177-3AD203B41FA5}">
                      <a16:colId xmlns:a16="http://schemas.microsoft.com/office/drawing/2014/main" val="20001"/>
                    </a:ext>
                  </a:extLst>
                </a:gridCol>
              </a:tblGrid>
              <a:tr h="744051">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600"/>
                        <a:buFont typeface="Arial"/>
                        <a:buNone/>
                      </a:pPr>
                      <a:endParaRPr sz="8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料 金</a:t>
                      </a:r>
                      <a:endParaRPr sz="11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tc>
                  <a:txBody>
                    <a:bodyPr/>
                    <a:lstStyle/>
                    <a:p>
                      <a:pPr marL="76200" marR="0" lvl="0" indent="0" algn="l" rtl="0">
                        <a:lnSpc>
                          <a:spcPct val="112500"/>
                        </a:lnSpc>
                        <a:spcBef>
                          <a:spcPts val="0"/>
                        </a:spcBef>
                        <a:spcAft>
                          <a:spcPts val="0"/>
                        </a:spcAft>
                        <a:buClr>
                          <a:srgbClr val="000000"/>
                        </a:buClr>
                        <a:buSzPts val="1500"/>
                        <a:buFont typeface="Arial"/>
                        <a:buNone/>
                      </a:pPr>
                      <a:r>
                        <a:rPr lang="ja" sz="2000" u="none" strike="noStrike" cap="none">
                          <a:latin typeface="Arial"/>
                          <a:ea typeface="Arial"/>
                          <a:cs typeface="Arial"/>
                          <a:sym typeface="Arial"/>
                        </a:rPr>
                        <a:t>1,500,000</a:t>
                      </a:r>
                      <a:r>
                        <a:rPr lang="ja" sz="2000" u="none" strike="noStrike" cap="none">
                          <a:latin typeface="MS Gothic"/>
                          <a:ea typeface="MS Gothic"/>
                          <a:cs typeface="MS Gothic"/>
                          <a:sym typeface="MS Gothic"/>
                        </a:rPr>
                        <a:t>円 </a:t>
                      </a:r>
                      <a:r>
                        <a:rPr lang="ja" sz="2000" u="none" strike="noStrike" cap="none">
                          <a:latin typeface="Arial"/>
                          <a:ea typeface="Arial"/>
                          <a:cs typeface="Arial"/>
                          <a:sym typeface="Arial"/>
                        </a:rPr>
                        <a:t>~</a:t>
                      </a:r>
                      <a:endParaRPr sz="2000" u="none" strike="noStrike" cap="none">
                        <a:latin typeface="Arial"/>
                        <a:ea typeface="Arial"/>
                        <a:cs typeface="Arial"/>
                        <a:sym typeface="Arial"/>
                      </a:endParaRPr>
                    </a:p>
                    <a:p>
                      <a:pPr marL="76200" marR="0" lvl="0" indent="0" algn="l" rtl="0">
                        <a:lnSpc>
                          <a:spcPct val="100000"/>
                        </a:lnSpc>
                        <a:spcBef>
                          <a:spcPts val="200"/>
                        </a:spcBef>
                        <a:spcAft>
                          <a:spcPts val="0"/>
                        </a:spcAft>
                        <a:buClr>
                          <a:srgbClr val="000000"/>
                        </a:buClr>
                        <a:buSzPts val="400"/>
                        <a:buFont typeface="Arial"/>
                        <a:buNone/>
                      </a:pPr>
                      <a:r>
                        <a:rPr lang="ja" sz="500" u="none" strike="noStrike" cap="none">
                          <a:latin typeface="MS Gothic"/>
                          <a:ea typeface="MS Gothic"/>
                          <a:cs typeface="MS Gothic"/>
                          <a:sym typeface="MS Gothic"/>
                        </a:rPr>
                        <a:t>掲載費 </a:t>
                      </a:r>
                      <a:r>
                        <a:rPr lang="ja" sz="1100" u="none" strike="noStrike" cap="none">
                          <a:latin typeface="Arial"/>
                          <a:ea typeface="Arial"/>
                          <a:cs typeface="Arial"/>
                          <a:sym typeface="Arial"/>
                        </a:rPr>
                        <a:t>G 500,000</a:t>
                      </a:r>
                      <a:r>
                        <a:rPr lang="ja" sz="800" u="none" strike="noStrike" cap="none">
                          <a:latin typeface="MS Gothic"/>
                          <a:ea typeface="MS Gothic"/>
                          <a:cs typeface="MS Gothic"/>
                          <a:sym typeface="MS Gothic"/>
                        </a:rPr>
                        <a:t>円 </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制作費 </a:t>
                      </a:r>
                      <a:r>
                        <a:rPr lang="ja" sz="1100" u="none" strike="noStrike" cap="none">
                          <a:latin typeface="Arial"/>
                          <a:ea typeface="Arial"/>
                          <a:cs typeface="Arial"/>
                          <a:sym typeface="Arial"/>
                        </a:rPr>
                        <a:t>N800,000</a:t>
                      </a:r>
                      <a:r>
                        <a:rPr lang="ja" sz="800" u="none" strike="noStrike" cap="none">
                          <a:latin typeface="MS Gothic"/>
                          <a:ea typeface="MS Gothic"/>
                          <a:cs typeface="MS Gothic"/>
                          <a:sym typeface="MS Gothic"/>
                        </a:rPr>
                        <a:t>円</a:t>
                      </a:r>
                      <a:r>
                        <a:rPr lang="ja" sz="900" u="none" strike="noStrike" cap="none">
                          <a:latin typeface="MS Gothic"/>
                          <a:ea typeface="MS Gothic"/>
                          <a:cs typeface="MS Gothic"/>
                          <a:sym typeface="MS Gothic"/>
                        </a:rPr>
                        <a:t>＋ </a:t>
                      </a:r>
                      <a:r>
                        <a:rPr lang="ja" sz="500" u="none" strike="noStrike" cap="none">
                          <a:latin typeface="MS Gothic"/>
                          <a:ea typeface="MS Gothic"/>
                          <a:cs typeface="MS Gothic"/>
                          <a:sym typeface="MS Gothic"/>
                        </a:rPr>
                        <a:t>起用費 </a:t>
                      </a:r>
                      <a:r>
                        <a:rPr lang="ja" sz="1100" u="none" strike="noStrike" cap="none">
                          <a:latin typeface="Arial"/>
                          <a:ea typeface="Arial"/>
                          <a:cs typeface="Arial"/>
                          <a:sym typeface="Arial"/>
                        </a:rPr>
                        <a:t>N200,000</a:t>
                      </a:r>
                      <a:r>
                        <a:rPr lang="ja" sz="800" u="none" strike="noStrike" cap="none">
                          <a:latin typeface="MS Gothic"/>
                          <a:ea typeface="MS Gothic"/>
                          <a:cs typeface="MS Gothic"/>
                          <a:sym typeface="MS Gothic"/>
                        </a:rPr>
                        <a:t>円～</a:t>
                      </a:r>
                      <a:endParaRPr sz="8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※税別料金です。 ※制作費を含みます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※商材によってお受けできない場合もあります</a:t>
                      </a:r>
                      <a:endParaRPr sz="700" u="none" strike="noStrike" cap="none">
                        <a:latin typeface="MS Gothic"/>
                        <a:ea typeface="MS Gothic"/>
                        <a:cs typeface="MS Gothic"/>
                        <a:sym typeface="MS Gothic"/>
                      </a:endParaRPr>
                    </a:p>
                  </a:txBody>
                  <a:tcPr marL="0" marR="0" marT="0" marB="0">
                    <a:lnT w="28575" cap="flat" cmpd="sng">
                      <a:solidFill>
                        <a:srgbClr val="000000"/>
                      </a:solidFill>
                      <a:prstDash val="solid"/>
                      <a:round/>
                      <a:headEnd type="none" w="sm" len="sm"/>
                      <a:tailEnd type="none" w="sm" len="sm"/>
                    </a:lnT>
                    <a:solidFill>
                      <a:srgbClr val="E6E6E6"/>
                    </a:solidFill>
                  </a:tcPr>
                </a:tc>
                <a:extLst>
                  <a:ext uri="{0D108BD9-81ED-4DB2-BD59-A6C34878D82A}">
                    <a16:rowId xmlns:a16="http://schemas.microsoft.com/office/drawing/2014/main" val="10000"/>
                  </a:ext>
                </a:extLst>
              </a:tr>
              <a:tr h="437033">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想定リーチ数</a:t>
                      </a:r>
                      <a:endParaRPr sz="1100" u="none" strike="noStrike" cap="none">
                        <a:latin typeface="MS Gothic"/>
                        <a:ea typeface="MS Gothic"/>
                        <a:cs typeface="MS Gothic"/>
                        <a:sym typeface="MS Gothic"/>
                      </a:endParaRPr>
                    </a:p>
                  </a:txBody>
                  <a:tcPr marL="0" marR="0" marT="6367" marB="0"/>
                </a:tc>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10,000 </a:t>
                      </a:r>
                      <a:r>
                        <a:rPr lang="ja" sz="1100" u="none" strike="noStrike" cap="none">
                          <a:latin typeface="MS Gothic"/>
                          <a:ea typeface="MS Gothic"/>
                          <a:cs typeface="MS Gothic"/>
                          <a:sym typeface="MS Gothic"/>
                        </a:rPr>
                        <a:t>再生想定</a:t>
                      </a:r>
                      <a:endParaRPr sz="1100" u="none" strike="noStrike" cap="none">
                        <a:latin typeface="MS Gothic"/>
                        <a:ea typeface="MS Gothic"/>
                        <a:cs typeface="MS Gothic"/>
                        <a:sym typeface="MS Gothic"/>
                      </a:endParaRPr>
                    </a:p>
                  </a:txBody>
                  <a:tcPr marL="0" marR="0" marT="633" marB="0"/>
                </a:tc>
                <a:extLst>
                  <a:ext uri="{0D108BD9-81ED-4DB2-BD59-A6C34878D82A}">
                    <a16:rowId xmlns:a16="http://schemas.microsoft.com/office/drawing/2014/main" val="10001"/>
                  </a:ext>
                </a:extLst>
              </a:tr>
              <a:tr h="437100">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実施項目</a:t>
                      </a:r>
                      <a:endParaRPr sz="1100" u="none" strike="noStrike" cap="none">
                        <a:latin typeface="MS Gothic"/>
                        <a:ea typeface="MS Gothic"/>
                        <a:cs typeface="MS Gothic"/>
                        <a:sym typeface="MS Gothic"/>
                      </a:endParaRPr>
                    </a:p>
                  </a:txBody>
                  <a:tcPr marL="0" marR="0" marT="6367" marB="0">
                    <a:solidFill>
                      <a:srgbClr val="E6E6E6"/>
                    </a:solidFill>
                  </a:tcPr>
                </a:tc>
                <a:tc>
                  <a:txBody>
                    <a:bodyPr/>
                    <a:lstStyle/>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Instagram</a:t>
                      </a:r>
                      <a:r>
                        <a:rPr lang="ja" sz="1100" u="none" strike="noStrike" cap="none">
                          <a:latin typeface="MS Gothic"/>
                          <a:ea typeface="MS Gothic"/>
                          <a:cs typeface="MS Gothic"/>
                          <a:sym typeface="MS Gothic"/>
                        </a:rPr>
                        <a:t>：フィード投稿 </a:t>
                      </a:r>
                      <a:r>
                        <a:rPr lang="ja" sz="1100" u="none" strike="noStrike" cap="none">
                          <a:latin typeface="MS PGothic"/>
                          <a:ea typeface="MS PGothic"/>
                          <a:cs typeface="MS PGothic"/>
                          <a:sym typeface="MS PGothic"/>
                        </a:rPr>
                        <a:t>1</a:t>
                      </a:r>
                      <a:r>
                        <a:rPr lang="ja" sz="1100" u="none" strike="noStrike" cap="none">
                          <a:latin typeface="MS Gothic"/>
                          <a:ea typeface="MS Gothic"/>
                          <a:cs typeface="MS Gothic"/>
                          <a:sym typeface="MS Gothic"/>
                        </a:rPr>
                        <a:t>回、</a:t>
                      </a:r>
                      <a:r>
                        <a:rPr lang="ja" sz="1100" u="none" strike="noStrike" cap="none">
                          <a:latin typeface="MS PGothic"/>
                          <a:ea typeface="MS PGothic"/>
                          <a:cs typeface="MS PGothic"/>
                          <a:sym typeface="MS PGothic"/>
                        </a:rPr>
                        <a:t>IGTV</a:t>
                      </a:r>
                      <a:r>
                        <a:rPr lang="ja" sz="1100" u="none" strike="noStrike" cap="none">
                          <a:latin typeface="MS Gothic"/>
                          <a:ea typeface="MS Gothic"/>
                          <a:cs typeface="MS Gothic"/>
                          <a:sym typeface="MS Gothic"/>
                        </a:rPr>
                        <a:t>格納</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latin typeface="MS PGothic"/>
                          <a:ea typeface="MS PGothic"/>
                          <a:cs typeface="MS PGothic"/>
                          <a:sym typeface="MS PGothic"/>
                        </a:rPr>
                        <a:t>Youtube</a:t>
                      </a:r>
                      <a:r>
                        <a:rPr lang="ja" sz="1100" u="none" strike="noStrike" cap="none">
                          <a:latin typeface="MS Gothic"/>
                          <a:ea typeface="MS Gothic"/>
                          <a:cs typeface="MS Gothic"/>
                          <a:sym typeface="MS Gothic"/>
                        </a:rPr>
                        <a:t>：アカウントへの投稿</a:t>
                      </a:r>
                      <a:endParaRPr sz="1100" u="none" strike="noStrike" cap="none">
                        <a:latin typeface="MS Gothic"/>
                        <a:ea typeface="MS Gothic"/>
                        <a:cs typeface="MS Gothic"/>
                        <a:sym typeface="MS Gothic"/>
                      </a:endParaRPr>
                    </a:p>
                  </a:txBody>
                  <a:tcPr marL="0" marR="0" marT="70467" marB="0">
                    <a:solidFill>
                      <a:srgbClr val="E6E6E6"/>
                    </a:solidFill>
                  </a:tcPr>
                </a:tc>
                <a:extLst>
                  <a:ext uri="{0D108BD9-81ED-4DB2-BD59-A6C34878D82A}">
                    <a16:rowId xmlns:a16="http://schemas.microsoft.com/office/drawing/2014/main" val="10002"/>
                  </a:ext>
                </a:extLst>
              </a:tr>
              <a:tr h="437133">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計測期間</a:t>
                      </a:r>
                      <a:endParaRPr sz="1100" u="none" strike="noStrike" cap="none">
                        <a:latin typeface="MS Gothic"/>
                        <a:ea typeface="MS Gothic"/>
                        <a:cs typeface="MS Gothic"/>
                        <a:sym typeface="MS Gothic"/>
                      </a:endParaRPr>
                    </a:p>
                  </a:txBody>
                  <a:tcPr marL="0" marR="0" marT="6367" marB="0"/>
                </a:tc>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公開日より</a:t>
                      </a:r>
                      <a:r>
                        <a:rPr lang="ja" sz="1100" u="none" strike="noStrike" cap="none">
                          <a:solidFill>
                            <a:srgbClr val="585858"/>
                          </a:solidFill>
                          <a:latin typeface="Arial"/>
                          <a:ea typeface="Arial"/>
                          <a:cs typeface="Arial"/>
                          <a:sym typeface="Arial"/>
                        </a:rPr>
                        <a:t>4</a:t>
                      </a:r>
                      <a:r>
                        <a:rPr lang="ja" sz="1100" u="none" strike="noStrike" cap="none">
                          <a:solidFill>
                            <a:srgbClr val="585858"/>
                          </a:solidFill>
                          <a:latin typeface="MS Gothic"/>
                          <a:ea typeface="MS Gothic"/>
                          <a:cs typeface="MS Gothic"/>
                          <a:sym typeface="MS Gothic"/>
                        </a:rPr>
                        <a:t>週間</a:t>
                      </a:r>
                      <a:endParaRPr sz="1100" u="none" strike="noStrike" cap="none">
                        <a:latin typeface="MS Gothic"/>
                        <a:ea typeface="MS Gothic"/>
                        <a:cs typeface="MS Gothic"/>
                        <a:sym typeface="MS Gothic"/>
                      </a:endParaRPr>
                    </a:p>
                  </a:txBody>
                  <a:tcPr marL="0" marR="0" marT="6367" marB="0"/>
                </a:tc>
                <a:extLst>
                  <a:ext uri="{0D108BD9-81ED-4DB2-BD59-A6C34878D82A}">
                    <a16:rowId xmlns:a16="http://schemas.microsoft.com/office/drawing/2014/main" val="10003"/>
                  </a:ext>
                </a:extLst>
              </a:tr>
              <a:tr h="701067">
                <a:tc>
                  <a:txBody>
                    <a:bodyPr/>
                    <a:lstStyle/>
                    <a:p>
                      <a:pPr marL="0" marR="0" lvl="0" indent="0" algn="l" rtl="0">
                        <a:lnSpc>
                          <a:spcPct val="100000"/>
                        </a:lnSpc>
                        <a:spcBef>
                          <a:spcPts val="0"/>
                        </a:spcBef>
                        <a:spcAft>
                          <a:spcPts val="0"/>
                        </a:spcAft>
                        <a:buClr>
                          <a:srgbClr val="000000"/>
                        </a:buClr>
                        <a:buSzPts val="800"/>
                        <a:buFont typeface="Arial"/>
                        <a:buNone/>
                      </a:pPr>
                      <a:endParaRPr sz="11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600"/>
                        <a:buFont typeface="Arial"/>
                        <a:buNone/>
                      </a:pPr>
                      <a:endParaRPr sz="8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投稿内容</a:t>
                      </a:r>
                      <a:endParaRPr sz="1100" u="none" strike="noStrike" cap="none">
                        <a:latin typeface="MS Gothic"/>
                        <a:ea typeface="MS Gothic"/>
                        <a:cs typeface="MS Gothic"/>
                        <a:sym typeface="MS Gothic"/>
                      </a:endParaRPr>
                    </a:p>
                  </a:txBody>
                  <a:tcPr marL="0" marR="0" marT="0" marB="0">
                    <a:solidFill>
                      <a:srgbClr val="E6E6E6"/>
                    </a:solidFill>
                  </a:tcPr>
                </a:tc>
                <a:tc>
                  <a:txBody>
                    <a:bodyPr/>
                    <a:lstStyle/>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・テキスト</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・任意のハッシュタグ（編集部にて選定）</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・クライアント様ご指定のハッシュタグ（</a:t>
                      </a:r>
                      <a:r>
                        <a:rPr lang="ja" sz="1100" u="none" strike="noStrike" cap="none">
                          <a:solidFill>
                            <a:srgbClr val="585858"/>
                          </a:solidFill>
                          <a:latin typeface="Arial"/>
                          <a:ea typeface="Arial"/>
                          <a:cs typeface="Arial"/>
                          <a:sym typeface="Arial"/>
                        </a:rPr>
                        <a:t>3</a:t>
                      </a:r>
                      <a:r>
                        <a:rPr lang="ja" sz="1100" u="none" strike="noStrike" cap="none">
                          <a:solidFill>
                            <a:srgbClr val="585858"/>
                          </a:solidFill>
                          <a:latin typeface="MS Gothic"/>
                          <a:ea typeface="MS Gothic"/>
                          <a:cs typeface="MS Gothic"/>
                          <a:sym typeface="MS Gothic"/>
                        </a:rPr>
                        <a:t>つまで）</a:t>
                      </a:r>
                      <a:endParaRPr sz="11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800"/>
                        <a:buFont typeface="Arial"/>
                        <a:buNone/>
                      </a:pPr>
                      <a:r>
                        <a:rPr lang="ja" sz="1100" u="none" strike="noStrike" cap="none">
                          <a:solidFill>
                            <a:srgbClr val="585858"/>
                          </a:solidFill>
                          <a:latin typeface="MS Gothic"/>
                          <a:ea typeface="MS Gothic"/>
                          <a:cs typeface="MS Gothic"/>
                          <a:sym typeface="MS Gothic"/>
                        </a:rPr>
                        <a:t>・</a:t>
                      </a:r>
                      <a:r>
                        <a:rPr lang="ja" sz="1100" u="none" strike="noStrike" cap="none">
                          <a:solidFill>
                            <a:srgbClr val="585858"/>
                          </a:solidFill>
                          <a:latin typeface="Arial"/>
                          <a:ea typeface="Arial"/>
                          <a:cs typeface="Arial"/>
                          <a:sym typeface="Arial"/>
                        </a:rPr>
                        <a:t>#PR</a:t>
                      </a:r>
                      <a:endParaRPr sz="1100" u="none" strike="noStrike" cap="none">
                        <a:latin typeface="Arial"/>
                        <a:ea typeface="Arial"/>
                        <a:cs typeface="Arial"/>
                        <a:sym typeface="Arial"/>
                      </a:endParaRPr>
                    </a:p>
                  </a:txBody>
                  <a:tcPr marL="0" marR="0" marT="44467" marB="0">
                    <a:solidFill>
                      <a:srgbClr val="E6E6E6"/>
                    </a:solidFill>
                  </a:tcPr>
                </a:tc>
                <a:extLst>
                  <a:ext uri="{0D108BD9-81ED-4DB2-BD59-A6C34878D82A}">
                    <a16:rowId xmlns:a16="http://schemas.microsoft.com/office/drawing/2014/main" val="10004"/>
                  </a:ext>
                </a:extLst>
              </a:tr>
              <a:tr h="552447">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レポート</a:t>
                      </a:r>
                      <a:endParaRPr sz="1100" u="none" strike="noStrike" cap="none">
                        <a:latin typeface="MS Gothic"/>
                        <a:ea typeface="MS Gothic"/>
                        <a:cs typeface="MS Gothic"/>
                        <a:sym typeface="MS Gothic"/>
                      </a:endParaRPr>
                    </a:p>
                  </a:txBody>
                  <a:tcPr marL="0" marR="0" marT="2567" marB="0"/>
                </a:tc>
                <a:tc>
                  <a:txBody>
                    <a:bodyPr/>
                    <a:lstStyle/>
                    <a:p>
                      <a:pPr marL="76200" marR="990600" lvl="0" indent="0" algn="l" rtl="0">
                        <a:lnSpc>
                          <a:spcPct val="100000"/>
                        </a:lnSpc>
                        <a:spcBef>
                          <a:spcPts val="0"/>
                        </a:spcBef>
                        <a:spcAft>
                          <a:spcPts val="0"/>
                        </a:spcAft>
                        <a:buClr>
                          <a:srgbClr val="000000"/>
                        </a:buClr>
                        <a:buSzPts val="800"/>
                        <a:buFont typeface="Arial"/>
                        <a:buNone/>
                      </a:pPr>
                      <a:r>
                        <a:rPr lang="ja" sz="1100" u="none" strike="noStrike" cap="none">
                          <a:latin typeface="Arial"/>
                          <a:ea typeface="Arial"/>
                          <a:cs typeface="Arial"/>
                          <a:sym typeface="Arial"/>
                        </a:rPr>
                        <a:t>Instagram</a:t>
                      </a:r>
                      <a:r>
                        <a:rPr lang="ja" sz="1100" u="none" strike="noStrike" cap="none">
                          <a:latin typeface="MS Gothic"/>
                          <a:ea typeface="MS Gothic"/>
                          <a:cs typeface="MS Gothic"/>
                          <a:sym typeface="MS Gothic"/>
                        </a:rPr>
                        <a:t>：</a:t>
                      </a:r>
                      <a:r>
                        <a:rPr lang="ja" sz="1100" u="none" strike="noStrike" cap="none">
                          <a:latin typeface="Arial"/>
                          <a:ea typeface="Arial"/>
                          <a:cs typeface="Arial"/>
                          <a:sym typeface="Arial"/>
                        </a:rPr>
                        <a:t>imp</a:t>
                      </a:r>
                      <a:r>
                        <a:rPr lang="ja" sz="1100" u="none" strike="noStrike" cap="none">
                          <a:latin typeface="MS Gothic"/>
                          <a:ea typeface="MS Gothic"/>
                          <a:cs typeface="MS Gothic"/>
                          <a:sym typeface="MS Gothic"/>
                        </a:rPr>
                        <a:t>数</a:t>
                      </a:r>
                      <a:r>
                        <a:rPr lang="ja" sz="1100" u="none" strike="noStrike" cap="none">
                          <a:latin typeface="Arial"/>
                          <a:ea typeface="Arial"/>
                          <a:cs typeface="Arial"/>
                          <a:sym typeface="Arial"/>
                        </a:rPr>
                        <a:t>/</a:t>
                      </a:r>
                      <a:r>
                        <a:rPr lang="ja" sz="1100" u="none" strike="noStrike" cap="none">
                          <a:latin typeface="MS Gothic"/>
                          <a:ea typeface="MS Gothic"/>
                          <a:cs typeface="MS Gothic"/>
                          <a:sym typeface="MS Gothic"/>
                        </a:rPr>
                        <a:t>エンゲージメント数 </a:t>
                      </a:r>
                      <a:r>
                        <a:rPr lang="ja" sz="1100" u="none" strike="noStrike" cap="none">
                          <a:latin typeface="Arial"/>
                          <a:ea typeface="Arial"/>
                          <a:cs typeface="Arial"/>
                          <a:sym typeface="Arial"/>
                        </a:rPr>
                        <a:t>Youtube </a:t>
                      </a:r>
                      <a:r>
                        <a:rPr lang="ja" sz="1100" u="none" strike="noStrike" cap="none">
                          <a:latin typeface="MS Gothic"/>
                          <a:ea typeface="MS Gothic"/>
                          <a:cs typeface="MS Gothic"/>
                          <a:sym typeface="MS Gothic"/>
                        </a:rPr>
                        <a:t>：再生数、再生比率、再生時間、他</a:t>
                      </a:r>
                      <a:endParaRPr sz="1100" u="none" strike="noStrike" cap="none">
                        <a:latin typeface="MS Gothic"/>
                        <a:ea typeface="MS Gothic"/>
                        <a:cs typeface="MS Gothic"/>
                        <a:sym typeface="MS Gothic"/>
                      </a:endParaRPr>
                    </a:p>
                  </a:txBody>
                  <a:tcPr marL="0" marR="0" marT="64767" marB="0"/>
                </a:tc>
                <a:extLst>
                  <a:ext uri="{0D108BD9-81ED-4DB2-BD59-A6C34878D82A}">
                    <a16:rowId xmlns:a16="http://schemas.microsoft.com/office/drawing/2014/main" val="10005"/>
                  </a:ext>
                </a:extLst>
              </a:tr>
              <a:tr h="444815">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記事公開日</a:t>
                      </a:r>
                      <a:endParaRPr sz="1100" u="none" strike="noStrike" cap="none">
                        <a:latin typeface="MS Gothic"/>
                        <a:ea typeface="MS Gothic"/>
                        <a:cs typeface="MS Gothic"/>
                        <a:sym typeface="MS Gothic"/>
                      </a:endParaRPr>
                    </a:p>
                  </a:txBody>
                  <a:tcPr marL="0" marR="0" marT="2567" marB="0">
                    <a:solidFill>
                      <a:srgbClr val="E6E6E6"/>
                    </a:solidFill>
                  </a:tcPr>
                </a:tc>
                <a:tc>
                  <a:txBody>
                    <a:bodyPr/>
                    <a:lstStyle/>
                    <a:p>
                      <a:pPr marL="76200" marR="546100" lvl="0" indent="0" algn="l" rtl="0">
                        <a:lnSpc>
                          <a:spcPct val="143809"/>
                        </a:lnSpc>
                        <a:spcBef>
                          <a:spcPts val="0"/>
                        </a:spcBef>
                        <a:spcAft>
                          <a:spcPts val="0"/>
                        </a:spcAft>
                        <a:buClr>
                          <a:srgbClr val="000000"/>
                        </a:buClr>
                        <a:buSzPts val="800"/>
                        <a:buFont typeface="Arial"/>
                        <a:buNone/>
                      </a:pPr>
                      <a:r>
                        <a:rPr lang="ja" sz="1100" u="none" strike="noStrike" cap="none">
                          <a:latin typeface="MS Gothic"/>
                          <a:ea typeface="MS Gothic"/>
                          <a:cs typeface="MS Gothic"/>
                          <a:sym typeface="MS Gothic"/>
                        </a:rPr>
                        <a:t>任意の平日でご希望の日時に指定していただけます。 公開ご希望日の</a:t>
                      </a:r>
                      <a:r>
                        <a:rPr lang="ja" sz="1100" u="none" strike="noStrike" cap="none">
                          <a:latin typeface="Arial"/>
                          <a:ea typeface="Arial"/>
                          <a:cs typeface="Arial"/>
                          <a:sym typeface="Arial"/>
                        </a:rPr>
                        <a:t>40</a:t>
                      </a:r>
                      <a:r>
                        <a:rPr lang="ja" sz="1100" u="none" strike="noStrike" cap="none">
                          <a:latin typeface="MS Gothic"/>
                          <a:ea typeface="MS Gothic"/>
                          <a:cs typeface="MS Gothic"/>
                          <a:sym typeface="MS Gothic"/>
                        </a:rPr>
                        <a:t>日前までにお申し込みください。</a:t>
                      </a:r>
                      <a:endParaRPr sz="1100" u="none" strike="noStrike" cap="none">
                        <a:latin typeface="MS Gothic"/>
                        <a:ea typeface="MS Gothic"/>
                        <a:cs typeface="MS Gothic"/>
                        <a:sym typeface="MS Gothic"/>
                      </a:endParaRPr>
                    </a:p>
                  </a:txBody>
                  <a:tcPr marL="0" marR="0" marT="5733" marB="0">
                    <a:solidFill>
                      <a:srgbClr val="E6E6E6"/>
                    </a:solidFill>
                  </a:tcPr>
                </a:tc>
                <a:extLst>
                  <a:ext uri="{0D108BD9-81ED-4DB2-BD59-A6C34878D82A}">
                    <a16:rowId xmlns:a16="http://schemas.microsoft.com/office/drawing/2014/main" val="10006"/>
                  </a:ext>
                </a:extLst>
              </a:tr>
              <a:tr h="1379267">
                <a:tc>
                  <a:txBody>
                    <a:bodyPr/>
                    <a:lstStyle/>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700"/>
                        <a:buFont typeface="Arial"/>
                        <a:buNone/>
                      </a:pPr>
                      <a:endParaRPr sz="900" u="none" strike="noStrike" cap="none">
                        <a:latin typeface="Times New Roman"/>
                        <a:ea typeface="Times New Roman"/>
                        <a:cs typeface="Times New Roman"/>
                        <a:sym typeface="Times New Roman"/>
                      </a:endParaRPr>
                    </a:p>
                    <a:p>
                      <a:pPr marL="0" marR="0" lvl="0" indent="0" algn="ctr" rtl="0">
                        <a:lnSpc>
                          <a:spcPct val="100000"/>
                        </a:lnSpc>
                        <a:spcBef>
                          <a:spcPts val="500"/>
                        </a:spcBef>
                        <a:spcAft>
                          <a:spcPts val="0"/>
                        </a:spcAft>
                        <a:buClr>
                          <a:srgbClr val="000000"/>
                        </a:buClr>
                        <a:buSzPts val="700"/>
                        <a:buFont typeface="Arial"/>
                        <a:buNone/>
                      </a:pPr>
                      <a:r>
                        <a:rPr lang="ja" sz="900" u="none" strike="noStrike" cap="none">
                          <a:latin typeface="MS Gothic"/>
                          <a:ea typeface="MS Gothic"/>
                          <a:cs typeface="MS Gothic"/>
                          <a:sym typeface="MS Gothic"/>
                        </a:rPr>
                        <a:t>注意事項</a:t>
                      </a:r>
                      <a:endParaRPr sz="900" u="none" strike="noStrike" cap="none">
                        <a:latin typeface="MS Gothic"/>
                        <a:ea typeface="MS Gothic"/>
                        <a:cs typeface="MS Gothic"/>
                        <a:sym typeface="MS Gothic"/>
                      </a:endParaRPr>
                    </a:p>
                  </a:txBody>
                  <a:tcPr marL="0" marR="0" marT="0" marB="0">
                    <a:lnB w="28575" cap="flat" cmpd="sng">
                      <a:solidFill>
                        <a:srgbClr val="000000"/>
                      </a:solidFill>
                      <a:prstDash val="solid"/>
                      <a:round/>
                      <a:headEnd type="none" w="sm" len="sm"/>
                      <a:tailEnd type="none" w="sm" len="sm"/>
                    </a:lnB>
                  </a:tcPr>
                </a:tc>
                <a:tc>
                  <a:txBody>
                    <a:bodyPr/>
                    <a:lstStyle/>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・遠方での取材・撮影が必要な場合は別途費用が発生いたします。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・広告を含む外部配信を行う場合がございます。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0"/>
                        </a:spcBef>
                        <a:spcAft>
                          <a:spcPts val="0"/>
                        </a:spcAft>
                        <a:buClr>
                          <a:srgbClr val="000000"/>
                        </a:buClr>
                        <a:buSzPts val="500"/>
                        <a:buFont typeface="Arial"/>
                        <a:buNone/>
                      </a:pPr>
                      <a:r>
                        <a:rPr lang="ja" sz="700" u="none" strike="noStrike" cap="none">
                          <a:latin typeface="MS Gothic"/>
                          <a:ea typeface="MS Gothic"/>
                          <a:cs typeface="MS Gothic"/>
                          <a:sym typeface="MS Gothic"/>
                        </a:rPr>
                        <a:t>・記事タイトルおよびサムネイルは公開後にも変更する場合がございます。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100"/>
                        </a:spcBef>
                        <a:spcAft>
                          <a:spcPts val="0"/>
                        </a:spcAft>
                        <a:buClr>
                          <a:srgbClr val="000000"/>
                        </a:buClr>
                        <a:buSzPts val="500"/>
                        <a:buFont typeface="Arial"/>
                        <a:buNone/>
                      </a:pPr>
                      <a:r>
                        <a:rPr lang="ja" sz="700" u="none" strike="noStrike" cap="none">
                          <a:latin typeface="MS Gothic"/>
                          <a:ea typeface="MS Gothic"/>
                          <a:cs typeface="MS Gothic"/>
                          <a:sym typeface="MS Gothic"/>
                        </a:rPr>
                        <a:t>・起用モデルにより、アーカイブ不可になる場合がございます。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・動画の内容や尺、拘束時間により料金が変動する場合がございます。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・起用費が別途発生いたします。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・遠方での取材・撮影が必要な場合は別途費用が発生いたします。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・特殊効果等は別途お見積りとなります。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・起用人物により、実施・アーカイブ不可になる場合がございます。</a:t>
                      </a:r>
                      <a:endParaRPr sz="700" u="none" strike="noStrike" cap="none">
                        <a:latin typeface="MS Gothic"/>
                        <a:ea typeface="MS Gothic"/>
                        <a:cs typeface="MS Gothic"/>
                        <a:sym typeface="MS Gothic"/>
                      </a:endParaRPr>
                    </a:p>
                    <a:p>
                      <a:pPr marL="76200" marR="0" lvl="0" indent="0" algn="l" rtl="0">
                        <a:lnSpc>
                          <a:spcPct val="100000"/>
                        </a:lnSpc>
                        <a:spcBef>
                          <a:spcPts val="200"/>
                        </a:spcBef>
                        <a:spcAft>
                          <a:spcPts val="0"/>
                        </a:spcAft>
                        <a:buClr>
                          <a:srgbClr val="000000"/>
                        </a:buClr>
                        <a:buSzPts val="500"/>
                        <a:buFont typeface="Arial"/>
                        <a:buNone/>
                      </a:pPr>
                      <a:r>
                        <a:rPr lang="ja" sz="700" u="none" strike="noStrike" cap="none">
                          <a:latin typeface="MS Gothic"/>
                          <a:ea typeface="MS Gothic"/>
                          <a:cs typeface="MS Gothic"/>
                          <a:sym typeface="MS Gothic"/>
                        </a:rPr>
                        <a:t>・二次利用については各営業担当にご相談ください。</a:t>
                      </a:r>
                      <a:endParaRPr sz="700" u="none" strike="noStrike" cap="none">
                        <a:latin typeface="MS Gothic"/>
                        <a:ea typeface="MS Gothic"/>
                        <a:cs typeface="MS Gothic"/>
                        <a:sym typeface="MS Gothic"/>
                      </a:endParaRPr>
                    </a:p>
                  </a:txBody>
                  <a:tcPr marL="0" marR="0" marT="22867" marB="0">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pic>
        <p:nvPicPr>
          <p:cNvPr id="717" name="Google Shape;717;p39"/>
          <p:cNvPicPr preferRelativeResize="0"/>
          <p:nvPr/>
        </p:nvPicPr>
        <p:blipFill rotWithShape="1">
          <a:blip r:embed="rId3">
            <a:alphaModFix/>
          </a:blip>
          <a:srcRect/>
          <a:stretch/>
        </p:blipFill>
        <p:spPr>
          <a:xfrm>
            <a:off x="3718559" y="1836420"/>
            <a:ext cx="374903" cy="376427"/>
          </a:xfrm>
          <a:prstGeom prst="rect">
            <a:avLst/>
          </a:prstGeom>
          <a:noFill/>
          <a:ln>
            <a:noFill/>
          </a:ln>
        </p:spPr>
      </p:pic>
      <p:sp>
        <p:nvSpPr>
          <p:cNvPr id="718" name="Google Shape;718;p39"/>
          <p:cNvSpPr txBox="1"/>
          <p:nvPr/>
        </p:nvSpPr>
        <p:spPr>
          <a:xfrm>
            <a:off x="4198110" y="1860042"/>
            <a:ext cx="1897889" cy="341886"/>
          </a:xfrm>
          <a:prstGeom prst="rect">
            <a:avLst/>
          </a:prstGeom>
          <a:noFill/>
          <a:ln>
            <a:noFill/>
          </a:ln>
        </p:spPr>
        <p:txBody>
          <a:bodyPr spcFirstLastPara="1" wrap="square" lIns="0" tIns="13333" rIns="0" bIns="0" anchor="t" anchorCtr="0">
            <a:spAutoFit/>
          </a:bodyPr>
          <a:lstStyle/>
          <a:p>
            <a:pPr marL="16933" defTabSz="1219170">
              <a:buClr>
                <a:srgbClr val="000000"/>
              </a:buClr>
              <a:buSzPts val="800"/>
            </a:pPr>
            <a:r>
              <a:rPr kumimoji="0" lang="ja" altLang="en-US" sz="1067" kern="0" dirty="0">
                <a:solidFill>
                  <a:srgbClr val="000000"/>
                </a:solidFill>
                <a:latin typeface="Arial"/>
                <a:ea typeface="Arial"/>
                <a:cs typeface="Arial"/>
                <a:sym typeface="Arial"/>
              </a:rPr>
              <a:t>タイアップ動画を</a:t>
            </a:r>
            <a:r>
              <a:rPr kumimoji="0" lang="en-US" altLang="ja" sz="1067" kern="0" dirty="0">
                <a:solidFill>
                  <a:srgbClr val="000000"/>
                </a:solidFill>
                <a:latin typeface="Arial"/>
                <a:ea typeface="Arial"/>
                <a:cs typeface="Arial"/>
                <a:sym typeface="Arial"/>
              </a:rPr>
              <a:t>IGTV</a:t>
            </a:r>
            <a:r>
              <a:rPr kumimoji="0" lang="ja" altLang="en-US" sz="1067" kern="0" dirty="0">
                <a:solidFill>
                  <a:srgbClr val="000000"/>
                </a:solidFill>
                <a:latin typeface="Arial"/>
                <a:ea typeface="Arial"/>
                <a:cs typeface="Arial"/>
                <a:sym typeface="Arial"/>
              </a:rPr>
              <a:t>に掲載 フィード投稿からも投稿</a:t>
            </a:r>
            <a:endParaRPr kumimoji="0" sz="1067" kern="0" dirty="0">
              <a:solidFill>
                <a:srgbClr val="000000"/>
              </a:solidFill>
              <a:latin typeface="Arial"/>
              <a:ea typeface="Arial"/>
              <a:cs typeface="Arial"/>
              <a:sym typeface="Arial"/>
            </a:endParaRPr>
          </a:p>
        </p:txBody>
      </p:sp>
      <p:grpSp>
        <p:nvGrpSpPr>
          <p:cNvPr id="719" name="Google Shape;719;p39"/>
          <p:cNvGrpSpPr/>
          <p:nvPr/>
        </p:nvGrpSpPr>
        <p:grpSpPr>
          <a:xfrm>
            <a:off x="4230623" y="2558795"/>
            <a:ext cx="1283208" cy="2356104"/>
            <a:chOff x="4230623" y="2558795"/>
            <a:chExt cx="1283208" cy="2356103"/>
          </a:xfrm>
        </p:grpSpPr>
        <p:pic>
          <p:nvPicPr>
            <p:cNvPr id="720" name="Google Shape;720;p39"/>
            <p:cNvPicPr preferRelativeResize="0"/>
            <p:nvPr/>
          </p:nvPicPr>
          <p:blipFill rotWithShape="1">
            <a:blip r:embed="rId4">
              <a:alphaModFix/>
            </a:blip>
            <a:srcRect/>
            <a:stretch/>
          </p:blipFill>
          <p:spPr>
            <a:xfrm>
              <a:off x="4230623" y="2558795"/>
              <a:ext cx="1283208" cy="2356103"/>
            </a:xfrm>
            <a:prstGeom prst="rect">
              <a:avLst/>
            </a:prstGeom>
            <a:noFill/>
            <a:ln>
              <a:noFill/>
            </a:ln>
          </p:spPr>
        </p:pic>
        <p:sp>
          <p:nvSpPr>
            <p:cNvPr id="721" name="Google Shape;721;p39"/>
            <p:cNvSpPr/>
            <p:nvPr/>
          </p:nvSpPr>
          <p:spPr>
            <a:xfrm>
              <a:off x="4326635" y="3064763"/>
              <a:ext cx="1094739" cy="1056639"/>
            </a:xfrm>
            <a:custGeom>
              <a:avLst/>
              <a:gdLst/>
              <a:ahLst/>
              <a:cxnLst/>
              <a:rect l="l" t="t" r="r" b="b"/>
              <a:pathLst>
                <a:path w="1094739" h="1056639" extrusionOk="0">
                  <a:moveTo>
                    <a:pt x="1094232" y="0"/>
                  </a:moveTo>
                  <a:lnTo>
                    <a:pt x="0" y="0"/>
                  </a:lnTo>
                  <a:lnTo>
                    <a:pt x="0" y="1056132"/>
                  </a:lnTo>
                  <a:lnTo>
                    <a:pt x="1094232" y="1056132"/>
                  </a:lnTo>
                  <a:lnTo>
                    <a:pt x="1094232" y="0"/>
                  </a:lnTo>
                  <a:close/>
                </a:path>
              </a:pathLst>
            </a:custGeom>
            <a:solidFill>
              <a:srgbClr val="FF0000">
                <a:alpha val="70200"/>
              </a:srgbClr>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22" name="Google Shape;722;p39"/>
            <p:cNvSpPr/>
            <p:nvPr/>
          </p:nvSpPr>
          <p:spPr>
            <a:xfrm>
              <a:off x="4739639" y="3412235"/>
              <a:ext cx="363220" cy="375285"/>
            </a:xfrm>
            <a:custGeom>
              <a:avLst/>
              <a:gdLst/>
              <a:ahLst/>
              <a:cxnLst/>
              <a:rect l="l" t="t" r="r" b="b"/>
              <a:pathLst>
                <a:path w="363220" h="375285" extrusionOk="0">
                  <a:moveTo>
                    <a:pt x="0" y="0"/>
                  </a:moveTo>
                  <a:lnTo>
                    <a:pt x="0" y="374903"/>
                  </a:lnTo>
                  <a:lnTo>
                    <a:pt x="362712" y="187451"/>
                  </a:lnTo>
                  <a:lnTo>
                    <a:pt x="0" y="0"/>
                  </a:lnTo>
                  <a:close/>
                </a:path>
              </a:pathLst>
            </a:custGeom>
            <a:solidFill>
              <a:srgbClr val="FFFFFF"/>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grpSp>
      <p:grpSp>
        <p:nvGrpSpPr>
          <p:cNvPr id="723" name="Google Shape;723;p39"/>
          <p:cNvGrpSpPr/>
          <p:nvPr/>
        </p:nvGrpSpPr>
        <p:grpSpPr>
          <a:xfrm>
            <a:off x="3492246" y="5593841"/>
            <a:ext cx="2714244" cy="749808"/>
            <a:chOff x="3492245" y="5593841"/>
            <a:chExt cx="2714244" cy="749808"/>
          </a:xfrm>
        </p:grpSpPr>
        <p:pic>
          <p:nvPicPr>
            <p:cNvPr id="724" name="Google Shape;724;p39"/>
            <p:cNvPicPr preferRelativeResize="0"/>
            <p:nvPr/>
          </p:nvPicPr>
          <p:blipFill rotWithShape="1">
            <a:blip r:embed="rId5">
              <a:alphaModFix/>
            </a:blip>
            <a:srcRect/>
            <a:stretch/>
          </p:blipFill>
          <p:spPr>
            <a:xfrm>
              <a:off x="3505199" y="5606795"/>
              <a:ext cx="2701290" cy="736854"/>
            </a:xfrm>
            <a:prstGeom prst="rect">
              <a:avLst/>
            </a:prstGeom>
            <a:noFill/>
            <a:ln>
              <a:noFill/>
            </a:ln>
          </p:spPr>
        </p:pic>
        <p:sp>
          <p:nvSpPr>
            <p:cNvPr id="725" name="Google Shape;725;p39"/>
            <p:cNvSpPr/>
            <p:nvPr/>
          </p:nvSpPr>
          <p:spPr>
            <a:xfrm>
              <a:off x="3492245" y="5593854"/>
              <a:ext cx="2674620" cy="710564"/>
            </a:xfrm>
            <a:custGeom>
              <a:avLst/>
              <a:gdLst/>
              <a:ahLst/>
              <a:cxnLst/>
              <a:rect l="l" t="t" r="r" b="b"/>
              <a:pathLst>
                <a:path w="2674620" h="710564" extrusionOk="0">
                  <a:moveTo>
                    <a:pt x="2674620" y="0"/>
                  </a:moveTo>
                  <a:lnTo>
                    <a:pt x="0" y="0"/>
                  </a:lnTo>
                  <a:lnTo>
                    <a:pt x="0" y="128765"/>
                  </a:lnTo>
                  <a:lnTo>
                    <a:pt x="0" y="710171"/>
                  </a:lnTo>
                  <a:lnTo>
                    <a:pt x="2674620" y="710171"/>
                  </a:lnTo>
                  <a:lnTo>
                    <a:pt x="2674620" y="128765"/>
                  </a:lnTo>
                  <a:lnTo>
                    <a:pt x="2674620" y="0"/>
                  </a:lnTo>
                  <a:close/>
                </a:path>
              </a:pathLst>
            </a:custGeom>
            <a:solidFill>
              <a:srgbClr val="FFFFFF"/>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26" name="Google Shape;726;p39"/>
            <p:cNvSpPr/>
            <p:nvPr/>
          </p:nvSpPr>
          <p:spPr>
            <a:xfrm>
              <a:off x="3492245" y="5593841"/>
              <a:ext cx="2674620" cy="710564"/>
            </a:xfrm>
            <a:custGeom>
              <a:avLst/>
              <a:gdLst/>
              <a:ahLst/>
              <a:cxnLst/>
              <a:rect l="l" t="t" r="r" b="b"/>
              <a:pathLst>
                <a:path w="2674620" h="710564" extrusionOk="0">
                  <a:moveTo>
                    <a:pt x="0" y="710183"/>
                  </a:moveTo>
                  <a:lnTo>
                    <a:pt x="2674620" y="710183"/>
                  </a:lnTo>
                  <a:lnTo>
                    <a:pt x="2674620" y="0"/>
                  </a:lnTo>
                  <a:lnTo>
                    <a:pt x="0" y="0"/>
                  </a:lnTo>
                  <a:lnTo>
                    <a:pt x="0" y="710183"/>
                  </a:lnTo>
                  <a:close/>
                </a:path>
              </a:pathLst>
            </a:custGeom>
            <a:noFill/>
            <a:ln w="25550" cap="flat" cmpd="sng">
              <a:solidFill>
                <a:srgbClr val="0D0D0D"/>
              </a:solidFill>
              <a:prstDash val="solid"/>
              <a:round/>
              <a:headEnd type="none" w="sm" len="sm"/>
              <a:tailEnd type="none" w="sm" len="sm"/>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grpSp>
      <p:sp>
        <p:nvSpPr>
          <p:cNvPr id="727" name="Google Shape;727;p39"/>
          <p:cNvSpPr txBox="1"/>
          <p:nvPr/>
        </p:nvSpPr>
        <p:spPr>
          <a:xfrm>
            <a:off x="4117595" y="5849213"/>
            <a:ext cx="1629200" cy="330025"/>
          </a:xfrm>
          <a:prstGeom prst="rect">
            <a:avLst/>
          </a:prstGeom>
          <a:noFill/>
          <a:ln>
            <a:noFill/>
          </a:ln>
        </p:spPr>
        <p:txBody>
          <a:bodyPr spcFirstLastPara="1" wrap="square" lIns="0" tIns="13333" rIns="0" bIns="0" anchor="t" anchorCtr="0">
            <a:spAutoFit/>
          </a:bodyPr>
          <a:lstStyle/>
          <a:p>
            <a:pPr marL="16933" defTabSz="1219170">
              <a:lnSpc>
                <a:spcPct val="119047"/>
              </a:lnSpc>
              <a:buClr>
                <a:srgbClr val="000000"/>
              </a:buClr>
              <a:buSzPts val="800"/>
            </a:pPr>
            <a:r>
              <a:rPr kumimoji="0" lang="ja" altLang="en-US" sz="1067" b="1" kern="0">
                <a:solidFill>
                  <a:srgbClr val="000000"/>
                </a:solidFill>
                <a:latin typeface="Arial"/>
                <a:ea typeface="Arial"/>
                <a:cs typeface="Arial"/>
                <a:sym typeface="Arial"/>
              </a:rPr>
              <a:t>広告配信：￥</a:t>
            </a:r>
            <a:r>
              <a:rPr kumimoji="0" lang="en-US" altLang="ja" sz="1067" b="1" kern="0">
                <a:solidFill>
                  <a:srgbClr val="000000"/>
                </a:solidFill>
                <a:latin typeface="Arial"/>
                <a:ea typeface="Arial"/>
                <a:cs typeface="Arial"/>
                <a:sym typeface="Arial"/>
              </a:rPr>
              <a:t>300,000(G)~</a:t>
            </a:r>
            <a:endParaRPr kumimoji="0" sz="1067" kern="0">
              <a:solidFill>
                <a:srgbClr val="000000"/>
              </a:solidFill>
              <a:latin typeface="Arial"/>
              <a:ea typeface="Arial"/>
              <a:cs typeface="Arial"/>
              <a:sym typeface="Arial"/>
            </a:endParaRPr>
          </a:p>
          <a:p>
            <a:pPr marL="16933" defTabSz="1219170">
              <a:lnSpc>
                <a:spcPct val="118333"/>
              </a:lnSpc>
              <a:buClr>
                <a:srgbClr val="000000"/>
              </a:buClr>
              <a:buSzPts val="500"/>
            </a:pPr>
            <a:r>
              <a:rPr kumimoji="0" lang="en-US" altLang="ja" sz="667" b="1" kern="0">
                <a:solidFill>
                  <a:srgbClr val="000000"/>
                </a:solidFill>
                <a:latin typeface="Arial"/>
                <a:ea typeface="Arial"/>
                <a:cs typeface="Arial"/>
                <a:sym typeface="Arial"/>
              </a:rPr>
              <a:t>※</a:t>
            </a:r>
            <a:r>
              <a:rPr kumimoji="0" lang="ja" altLang="en-US" sz="667" b="1" kern="0">
                <a:solidFill>
                  <a:srgbClr val="000000"/>
                </a:solidFill>
                <a:latin typeface="Arial"/>
                <a:ea typeface="Arial"/>
                <a:cs typeface="Arial"/>
                <a:sym typeface="Arial"/>
              </a:rPr>
              <a:t>ターゲット</a:t>
            </a:r>
            <a:r>
              <a:rPr kumimoji="0" lang="en-US" altLang="ja" sz="667" b="1" kern="0">
                <a:solidFill>
                  <a:srgbClr val="000000"/>
                </a:solidFill>
                <a:latin typeface="Arial"/>
                <a:ea typeface="Arial"/>
                <a:cs typeface="Arial"/>
                <a:sym typeface="Arial"/>
              </a:rPr>
              <a:t>/</a:t>
            </a:r>
            <a:r>
              <a:rPr kumimoji="0" lang="ja" altLang="en-US" sz="667" b="1" kern="0">
                <a:solidFill>
                  <a:srgbClr val="000000"/>
                </a:solidFill>
                <a:latin typeface="Arial"/>
                <a:ea typeface="Arial"/>
                <a:cs typeface="Arial"/>
                <a:sym typeface="Arial"/>
              </a:rPr>
              <a:t>配信量により金額は変動</a:t>
            </a:r>
            <a:endParaRPr kumimoji="0" sz="667" kern="0">
              <a:solidFill>
                <a:srgbClr val="000000"/>
              </a:solidFill>
              <a:latin typeface="Arial"/>
              <a:ea typeface="Arial"/>
              <a:cs typeface="Arial"/>
              <a:sym typeface="Arial"/>
            </a:endParaRPr>
          </a:p>
        </p:txBody>
      </p:sp>
      <p:pic>
        <p:nvPicPr>
          <p:cNvPr id="728" name="Google Shape;728;p39"/>
          <p:cNvPicPr preferRelativeResize="0"/>
          <p:nvPr/>
        </p:nvPicPr>
        <p:blipFill rotWithShape="1">
          <a:blip r:embed="rId3">
            <a:alphaModFix/>
          </a:blip>
          <a:srcRect/>
          <a:stretch/>
        </p:blipFill>
        <p:spPr>
          <a:xfrm>
            <a:off x="3616453" y="5814059"/>
            <a:ext cx="374903" cy="376428"/>
          </a:xfrm>
          <a:prstGeom prst="rect">
            <a:avLst/>
          </a:prstGeom>
          <a:noFill/>
          <a:ln>
            <a:noFill/>
          </a:ln>
        </p:spPr>
      </p:pic>
      <p:sp>
        <p:nvSpPr>
          <p:cNvPr id="729" name="Google Shape;729;p39"/>
          <p:cNvSpPr txBox="1"/>
          <p:nvPr/>
        </p:nvSpPr>
        <p:spPr>
          <a:xfrm>
            <a:off x="4038600" y="5507735"/>
            <a:ext cx="1440400" cy="169257"/>
          </a:xfrm>
          <a:prstGeom prst="rect">
            <a:avLst/>
          </a:prstGeom>
          <a:solidFill>
            <a:srgbClr val="000000"/>
          </a:solidFill>
          <a:ln>
            <a:noFill/>
          </a:ln>
        </p:spPr>
        <p:txBody>
          <a:bodyPr spcFirstLastPara="1" wrap="square" lIns="0" tIns="45700" rIns="0" bIns="0" anchor="t" anchorCtr="0">
            <a:spAutoFit/>
          </a:bodyPr>
          <a:lstStyle/>
          <a:p>
            <a:pPr marL="355591" defTabSz="1219170">
              <a:buClr>
                <a:srgbClr val="000000"/>
              </a:buClr>
              <a:buSzPts val="600"/>
            </a:pPr>
            <a:r>
              <a:rPr kumimoji="0" lang="ja" altLang="en-US" sz="800" kern="0">
                <a:solidFill>
                  <a:srgbClr val="FFFFFF"/>
                </a:solidFill>
                <a:latin typeface="Arial"/>
                <a:ea typeface="MS Gothic"/>
                <a:cs typeface="MS Gothic"/>
                <a:sym typeface="MS Gothic"/>
              </a:rPr>
              <a:t>配信オプション</a:t>
            </a:r>
            <a:endParaRPr kumimoji="0" sz="800" kern="0">
              <a:solidFill>
                <a:srgbClr val="000000"/>
              </a:solidFill>
              <a:latin typeface="Arial"/>
              <a:ea typeface="MS Gothic"/>
              <a:cs typeface="MS Gothic"/>
              <a:sym typeface="MS Gothic"/>
            </a:endParaRPr>
          </a:p>
        </p:txBody>
      </p:sp>
      <p:grpSp>
        <p:nvGrpSpPr>
          <p:cNvPr id="730" name="Google Shape;730;p39"/>
          <p:cNvGrpSpPr/>
          <p:nvPr/>
        </p:nvGrpSpPr>
        <p:grpSpPr>
          <a:xfrm>
            <a:off x="476250" y="5592318"/>
            <a:ext cx="2802636" cy="749809"/>
            <a:chOff x="476249" y="5592317"/>
            <a:chExt cx="2802636" cy="749809"/>
          </a:xfrm>
        </p:grpSpPr>
        <p:pic>
          <p:nvPicPr>
            <p:cNvPr id="731" name="Google Shape;731;p39"/>
            <p:cNvPicPr preferRelativeResize="0"/>
            <p:nvPr/>
          </p:nvPicPr>
          <p:blipFill rotWithShape="1">
            <a:blip r:embed="rId6">
              <a:alphaModFix/>
            </a:blip>
            <a:srcRect/>
            <a:stretch/>
          </p:blipFill>
          <p:spPr>
            <a:xfrm>
              <a:off x="489203" y="5605272"/>
              <a:ext cx="2789682" cy="736854"/>
            </a:xfrm>
            <a:prstGeom prst="rect">
              <a:avLst/>
            </a:prstGeom>
            <a:noFill/>
            <a:ln>
              <a:noFill/>
            </a:ln>
          </p:spPr>
        </p:pic>
        <p:sp>
          <p:nvSpPr>
            <p:cNvPr id="732" name="Google Shape;732;p39"/>
            <p:cNvSpPr/>
            <p:nvPr/>
          </p:nvSpPr>
          <p:spPr>
            <a:xfrm>
              <a:off x="476250" y="5592317"/>
              <a:ext cx="2763520" cy="710564"/>
            </a:xfrm>
            <a:custGeom>
              <a:avLst/>
              <a:gdLst/>
              <a:ahLst/>
              <a:cxnLst/>
              <a:rect l="l" t="t" r="r" b="b"/>
              <a:pathLst>
                <a:path w="2763520" h="710564" extrusionOk="0">
                  <a:moveTo>
                    <a:pt x="2763012" y="0"/>
                  </a:moveTo>
                  <a:lnTo>
                    <a:pt x="0" y="0"/>
                  </a:lnTo>
                  <a:lnTo>
                    <a:pt x="0" y="108966"/>
                  </a:lnTo>
                  <a:lnTo>
                    <a:pt x="0" y="710184"/>
                  </a:lnTo>
                  <a:lnTo>
                    <a:pt x="2763012" y="710184"/>
                  </a:lnTo>
                  <a:lnTo>
                    <a:pt x="2763012" y="108966"/>
                  </a:lnTo>
                  <a:lnTo>
                    <a:pt x="2763012" y="0"/>
                  </a:lnTo>
                  <a:close/>
                </a:path>
              </a:pathLst>
            </a:custGeom>
            <a:solidFill>
              <a:srgbClr val="FFFFFF"/>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33" name="Google Shape;733;p39"/>
            <p:cNvSpPr/>
            <p:nvPr/>
          </p:nvSpPr>
          <p:spPr>
            <a:xfrm>
              <a:off x="476249" y="5592318"/>
              <a:ext cx="2763520" cy="710564"/>
            </a:xfrm>
            <a:custGeom>
              <a:avLst/>
              <a:gdLst/>
              <a:ahLst/>
              <a:cxnLst/>
              <a:rect l="l" t="t" r="r" b="b"/>
              <a:pathLst>
                <a:path w="2763520" h="710564" extrusionOk="0">
                  <a:moveTo>
                    <a:pt x="0" y="710183"/>
                  </a:moveTo>
                  <a:lnTo>
                    <a:pt x="2763012" y="710183"/>
                  </a:lnTo>
                  <a:lnTo>
                    <a:pt x="2763012" y="0"/>
                  </a:lnTo>
                  <a:lnTo>
                    <a:pt x="0" y="0"/>
                  </a:lnTo>
                  <a:lnTo>
                    <a:pt x="0" y="710183"/>
                  </a:lnTo>
                  <a:close/>
                </a:path>
              </a:pathLst>
            </a:custGeom>
            <a:noFill/>
            <a:ln w="25550" cap="flat" cmpd="sng">
              <a:solidFill>
                <a:srgbClr val="0D0D0D"/>
              </a:solidFill>
              <a:prstDash val="solid"/>
              <a:round/>
              <a:headEnd type="none" w="sm" len="sm"/>
              <a:tailEnd type="none" w="sm" len="sm"/>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grpSp>
      <p:sp>
        <p:nvSpPr>
          <p:cNvPr id="734" name="Google Shape;734;p39"/>
          <p:cNvSpPr txBox="1"/>
          <p:nvPr/>
        </p:nvSpPr>
        <p:spPr>
          <a:xfrm>
            <a:off x="1368044" y="5834888"/>
            <a:ext cx="1549600" cy="344451"/>
          </a:xfrm>
          <a:prstGeom prst="rect">
            <a:avLst/>
          </a:prstGeom>
          <a:noFill/>
          <a:ln>
            <a:noFill/>
          </a:ln>
        </p:spPr>
        <p:txBody>
          <a:bodyPr spcFirstLastPara="1" wrap="square" lIns="0" tIns="13333" rIns="0" bIns="0" anchor="t" anchorCtr="0">
            <a:spAutoFit/>
          </a:bodyPr>
          <a:lstStyle/>
          <a:p>
            <a:pPr marL="33866" defTabSz="1219170">
              <a:buClr>
                <a:srgbClr val="000000"/>
              </a:buClr>
              <a:buSzPts val="800"/>
            </a:pPr>
            <a:r>
              <a:rPr kumimoji="0" lang="ja" altLang="en-US" sz="1067" b="1" kern="0">
                <a:solidFill>
                  <a:srgbClr val="000000"/>
                </a:solidFill>
                <a:latin typeface="Arial"/>
                <a:ea typeface="Arial"/>
                <a:cs typeface="Arial"/>
                <a:sym typeface="Arial"/>
              </a:rPr>
              <a:t>広告配信：￥</a:t>
            </a:r>
            <a:r>
              <a:rPr kumimoji="0" lang="en-US" altLang="ja" sz="1067" b="1" kern="0">
                <a:solidFill>
                  <a:srgbClr val="000000"/>
                </a:solidFill>
                <a:latin typeface="Arial"/>
                <a:ea typeface="Arial"/>
                <a:cs typeface="Arial"/>
                <a:sym typeface="Arial"/>
              </a:rPr>
              <a:t>300,000(G)</a:t>
            </a:r>
            <a:endParaRPr kumimoji="0" sz="1067" kern="0">
              <a:solidFill>
                <a:srgbClr val="000000"/>
              </a:solidFill>
              <a:latin typeface="Arial"/>
              <a:ea typeface="Arial"/>
              <a:cs typeface="Arial"/>
              <a:sym typeface="Arial"/>
            </a:endParaRPr>
          </a:p>
          <a:p>
            <a:pPr marL="16933" defTabSz="1219170">
              <a:spcBef>
                <a:spcPts val="533"/>
              </a:spcBef>
              <a:buClr>
                <a:srgbClr val="000000"/>
              </a:buClr>
              <a:buSzPts val="500"/>
            </a:pPr>
            <a:r>
              <a:rPr kumimoji="0" lang="ja" altLang="en-US" sz="667" kern="0">
                <a:solidFill>
                  <a:srgbClr val="000000"/>
                </a:solidFill>
                <a:latin typeface="Arial"/>
                <a:ea typeface="MS Gothic"/>
                <a:cs typeface="MS Gothic"/>
                <a:sym typeface="MS Gothic"/>
              </a:rPr>
              <a:t>想定再生数：</a:t>
            </a:r>
            <a:r>
              <a:rPr kumimoji="0" lang="en-US" altLang="ja" sz="667" b="1" kern="0">
                <a:solidFill>
                  <a:srgbClr val="000000"/>
                </a:solidFill>
                <a:latin typeface="Arial"/>
                <a:ea typeface="Arial"/>
                <a:cs typeface="Arial"/>
                <a:sym typeface="Arial"/>
              </a:rPr>
              <a:t>50,000~</a:t>
            </a:r>
            <a:endParaRPr kumimoji="0" sz="667" kern="0">
              <a:solidFill>
                <a:srgbClr val="000000"/>
              </a:solidFill>
              <a:latin typeface="Arial"/>
              <a:ea typeface="Arial"/>
              <a:cs typeface="Arial"/>
              <a:sym typeface="Arial"/>
            </a:endParaRPr>
          </a:p>
        </p:txBody>
      </p:sp>
      <p:pic>
        <p:nvPicPr>
          <p:cNvPr id="735" name="Google Shape;735;p39"/>
          <p:cNvPicPr preferRelativeResize="0"/>
          <p:nvPr/>
        </p:nvPicPr>
        <p:blipFill rotWithShape="1">
          <a:blip r:embed="rId7">
            <a:alphaModFix/>
          </a:blip>
          <a:srcRect/>
          <a:stretch/>
        </p:blipFill>
        <p:spPr>
          <a:xfrm>
            <a:off x="605027" y="5903976"/>
            <a:ext cx="702564" cy="167640"/>
          </a:xfrm>
          <a:prstGeom prst="rect">
            <a:avLst/>
          </a:prstGeom>
          <a:noFill/>
          <a:ln>
            <a:noFill/>
          </a:ln>
        </p:spPr>
      </p:pic>
      <p:sp>
        <p:nvSpPr>
          <p:cNvPr id="736" name="Google Shape;736;p39"/>
          <p:cNvSpPr txBox="1"/>
          <p:nvPr/>
        </p:nvSpPr>
        <p:spPr>
          <a:xfrm>
            <a:off x="1167383" y="5484876"/>
            <a:ext cx="1438800" cy="169257"/>
          </a:xfrm>
          <a:prstGeom prst="rect">
            <a:avLst/>
          </a:prstGeom>
          <a:solidFill>
            <a:srgbClr val="000000"/>
          </a:solidFill>
          <a:ln>
            <a:noFill/>
          </a:ln>
        </p:spPr>
        <p:txBody>
          <a:bodyPr spcFirstLastPara="1" wrap="square" lIns="0" tIns="45700" rIns="0" bIns="0" anchor="t" anchorCtr="0">
            <a:spAutoFit/>
          </a:bodyPr>
          <a:lstStyle/>
          <a:p>
            <a:pPr marL="355591" defTabSz="1219170">
              <a:buClr>
                <a:srgbClr val="000000"/>
              </a:buClr>
              <a:buSzPts val="600"/>
            </a:pPr>
            <a:r>
              <a:rPr kumimoji="0" lang="ja" altLang="en-US" sz="800" kern="0">
                <a:solidFill>
                  <a:srgbClr val="FFFFFF"/>
                </a:solidFill>
                <a:latin typeface="Arial"/>
                <a:ea typeface="MS Gothic"/>
                <a:cs typeface="MS Gothic"/>
                <a:sym typeface="MS Gothic"/>
              </a:rPr>
              <a:t>配信オプション</a:t>
            </a:r>
            <a:endParaRPr kumimoji="0" sz="800" kern="0">
              <a:solidFill>
                <a:srgbClr val="000000"/>
              </a:solidFill>
              <a:latin typeface="Arial"/>
              <a:ea typeface="MS Gothic"/>
              <a:cs typeface="MS Gothic"/>
              <a:sym typeface="MS Gothic"/>
            </a:endParaRPr>
          </a:p>
        </p:txBody>
      </p:sp>
      <p:grpSp>
        <p:nvGrpSpPr>
          <p:cNvPr id="737" name="Google Shape;737;p39"/>
          <p:cNvGrpSpPr/>
          <p:nvPr/>
        </p:nvGrpSpPr>
        <p:grpSpPr>
          <a:xfrm>
            <a:off x="521209" y="3080005"/>
            <a:ext cx="2769108" cy="1306068"/>
            <a:chOff x="521208" y="3080004"/>
            <a:chExt cx="2769108" cy="1306068"/>
          </a:xfrm>
        </p:grpSpPr>
        <p:pic>
          <p:nvPicPr>
            <p:cNvPr id="738" name="Google Shape;738;p39"/>
            <p:cNvPicPr preferRelativeResize="0"/>
            <p:nvPr/>
          </p:nvPicPr>
          <p:blipFill rotWithShape="1">
            <a:blip r:embed="rId8">
              <a:alphaModFix/>
            </a:blip>
            <a:srcRect/>
            <a:stretch/>
          </p:blipFill>
          <p:spPr>
            <a:xfrm>
              <a:off x="521208" y="3080004"/>
              <a:ext cx="1969008" cy="1306068"/>
            </a:xfrm>
            <a:prstGeom prst="rect">
              <a:avLst/>
            </a:prstGeom>
            <a:noFill/>
            <a:ln>
              <a:noFill/>
            </a:ln>
          </p:spPr>
        </p:pic>
        <p:pic>
          <p:nvPicPr>
            <p:cNvPr id="739" name="Google Shape;739;p39"/>
            <p:cNvPicPr preferRelativeResize="0"/>
            <p:nvPr/>
          </p:nvPicPr>
          <p:blipFill rotWithShape="1">
            <a:blip r:embed="rId9">
              <a:alphaModFix/>
            </a:blip>
            <a:srcRect/>
            <a:stretch/>
          </p:blipFill>
          <p:spPr>
            <a:xfrm>
              <a:off x="2234184" y="3243072"/>
              <a:ext cx="1056132" cy="1057655"/>
            </a:xfrm>
            <a:prstGeom prst="rect">
              <a:avLst/>
            </a:prstGeom>
            <a:noFill/>
            <a:ln>
              <a:noFill/>
            </a:ln>
          </p:spPr>
        </p:pic>
      </p:grpSp>
      <p:sp>
        <p:nvSpPr>
          <p:cNvPr id="740" name="Google Shape;740;p39"/>
          <p:cNvSpPr txBox="1"/>
          <p:nvPr/>
        </p:nvSpPr>
        <p:spPr>
          <a:xfrm>
            <a:off x="505764" y="2754629"/>
            <a:ext cx="2316800" cy="197490"/>
          </a:xfrm>
          <a:prstGeom prst="rect">
            <a:avLst/>
          </a:prstGeom>
          <a:noFill/>
          <a:ln>
            <a:noFill/>
          </a:ln>
        </p:spPr>
        <p:txBody>
          <a:bodyPr spcFirstLastPara="1" wrap="square" lIns="0" tIns="12700" rIns="0" bIns="0" anchor="t" anchorCtr="0">
            <a:spAutoFit/>
          </a:bodyPr>
          <a:lstStyle/>
          <a:p>
            <a:pPr marL="16933" defTabSz="1219170">
              <a:buClr>
                <a:srgbClr val="000000"/>
              </a:buClr>
              <a:buSzPts val="900"/>
            </a:pPr>
            <a:r>
              <a:rPr kumimoji="0" lang="ja" altLang="en-US" sz="1200" b="1" kern="0">
                <a:solidFill>
                  <a:srgbClr val="000000"/>
                </a:solidFill>
                <a:latin typeface="Arial"/>
                <a:ea typeface="Arial"/>
                <a:cs typeface="Arial"/>
                <a:sym typeface="Arial"/>
              </a:rPr>
              <a:t>●「暮らしのアイデア」シリーズ</a:t>
            </a:r>
            <a:endParaRPr kumimoji="0" sz="1200" kern="0">
              <a:solidFill>
                <a:srgbClr val="000000"/>
              </a:solidFill>
              <a:latin typeface="Arial"/>
              <a:ea typeface="Arial"/>
              <a:cs typeface="Arial"/>
              <a:sym typeface="Arial"/>
            </a:endParaRPr>
          </a:p>
        </p:txBody>
      </p:sp>
      <p:pic>
        <p:nvPicPr>
          <p:cNvPr id="741" name="Google Shape;741;p39"/>
          <p:cNvPicPr preferRelativeResize="0"/>
          <p:nvPr/>
        </p:nvPicPr>
        <p:blipFill rotWithShape="1">
          <a:blip r:embed="rId7">
            <a:alphaModFix/>
          </a:blip>
          <a:srcRect/>
          <a:stretch/>
        </p:blipFill>
        <p:spPr>
          <a:xfrm>
            <a:off x="486155" y="1848611"/>
            <a:ext cx="967740" cy="216408"/>
          </a:xfrm>
          <a:prstGeom prst="rect">
            <a:avLst/>
          </a:prstGeom>
          <a:noFill/>
          <a:ln>
            <a:noFill/>
          </a:ln>
        </p:spPr>
      </p:pic>
      <p:sp>
        <p:nvSpPr>
          <p:cNvPr id="742" name="Google Shape;742;p39"/>
          <p:cNvSpPr txBox="1"/>
          <p:nvPr/>
        </p:nvSpPr>
        <p:spPr>
          <a:xfrm>
            <a:off x="465225" y="2159001"/>
            <a:ext cx="2491200" cy="177675"/>
          </a:xfrm>
          <a:prstGeom prst="rect">
            <a:avLst/>
          </a:prstGeom>
          <a:noFill/>
          <a:ln>
            <a:noFill/>
          </a:ln>
        </p:spPr>
        <p:txBody>
          <a:bodyPr spcFirstLastPara="1" wrap="square" lIns="0" tIns="13333" rIns="0" bIns="0" anchor="t" anchorCtr="0">
            <a:spAutoFit/>
          </a:bodyPr>
          <a:lstStyle/>
          <a:p>
            <a:pPr marL="16933" defTabSz="1219170">
              <a:buClr>
                <a:srgbClr val="000000"/>
              </a:buClr>
              <a:buSzPts val="800"/>
            </a:pPr>
            <a:r>
              <a:rPr kumimoji="0" lang="ja" altLang="en-US" sz="1067" kern="0">
                <a:solidFill>
                  <a:srgbClr val="000000"/>
                </a:solidFill>
                <a:latin typeface="Arial"/>
                <a:ea typeface="Arial"/>
                <a:cs typeface="Arial"/>
                <a:sym typeface="Arial"/>
              </a:rPr>
              <a:t>公式アカウントにタイアップ動画を掲載</a:t>
            </a:r>
            <a:endParaRPr kumimoji="0" sz="1067" kern="0">
              <a:solidFill>
                <a:srgbClr val="000000"/>
              </a:solidFill>
              <a:latin typeface="Arial"/>
              <a:ea typeface="Arial"/>
              <a:cs typeface="Arial"/>
              <a:sym typeface="Arial"/>
            </a:endParaRPr>
          </a:p>
        </p:txBody>
      </p:sp>
      <p:sp>
        <p:nvSpPr>
          <p:cNvPr id="743" name="Google Shape;743;p39"/>
          <p:cNvSpPr txBox="1"/>
          <p:nvPr/>
        </p:nvSpPr>
        <p:spPr>
          <a:xfrm>
            <a:off x="465225" y="4437633"/>
            <a:ext cx="2768800" cy="382156"/>
          </a:xfrm>
          <a:prstGeom prst="rect">
            <a:avLst/>
          </a:prstGeom>
          <a:noFill/>
          <a:ln>
            <a:noFill/>
          </a:ln>
        </p:spPr>
        <p:txBody>
          <a:bodyPr spcFirstLastPara="1" wrap="square" lIns="0" tIns="12700" rIns="0" bIns="0" anchor="t" anchorCtr="0">
            <a:spAutoFit/>
          </a:bodyPr>
          <a:lstStyle/>
          <a:p>
            <a:pPr marL="16933" defTabSz="1219170">
              <a:buClr>
                <a:srgbClr val="000000"/>
              </a:buClr>
              <a:buSzPts val="900"/>
            </a:pPr>
            <a:r>
              <a:rPr kumimoji="0" lang="ja" altLang="en-US" sz="1200" kern="0">
                <a:solidFill>
                  <a:srgbClr val="000000"/>
                </a:solidFill>
                <a:latin typeface="Arial"/>
                <a:ea typeface="Arial"/>
                <a:cs typeface="Arial"/>
                <a:sym typeface="Arial"/>
              </a:rPr>
              <a:t>上記をベースにクライアント様の商材を 紹介する企画に仕立てます</a:t>
            </a:r>
            <a:endParaRPr kumimoji="0" sz="1200" kern="0">
              <a:solidFill>
                <a:srgbClr val="000000"/>
              </a:solidFill>
              <a:latin typeface="Arial"/>
              <a:ea typeface="Arial"/>
              <a:cs typeface="Arial"/>
              <a:sym typeface="Arial"/>
            </a:endParaRPr>
          </a:p>
        </p:txBody>
      </p:sp>
      <p:sp>
        <p:nvSpPr>
          <p:cNvPr id="744" name="Google Shape;744;p39"/>
          <p:cNvSpPr/>
          <p:nvPr/>
        </p:nvSpPr>
        <p:spPr>
          <a:xfrm>
            <a:off x="1507237" y="1"/>
            <a:ext cx="10685145" cy="1303020"/>
          </a:xfrm>
          <a:custGeom>
            <a:avLst/>
            <a:gdLst/>
            <a:ahLst/>
            <a:cxnLst/>
            <a:rect l="l" t="t" r="r" b="b"/>
            <a:pathLst>
              <a:path w="10685145" h="1303020" extrusionOk="0">
                <a:moveTo>
                  <a:pt x="0" y="1303020"/>
                </a:moveTo>
                <a:lnTo>
                  <a:pt x="10684764" y="1303020"/>
                </a:lnTo>
                <a:lnTo>
                  <a:pt x="10684764" y="0"/>
                </a:lnTo>
                <a:lnTo>
                  <a:pt x="0" y="0"/>
                </a:lnTo>
                <a:lnTo>
                  <a:pt x="0" y="1303020"/>
                </a:lnTo>
                <a:close/>
              </a:path>
            </a:pathLst>
          </a:custGeom>
          <a:solidFill>
            <a:srgbClr val="525252"/>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45" name="Google Shape;745;p39"/>
          <p:cNvSpPr txBox="1">
            <a:spLocks noGrp="1"/>
          </p:cNvSpPr>
          <p:nvPr>
            <p:ph type="title"/>
          </p:nvPr>
        </p:nvSpPr>
        <p:spPr>
          <a:xfrm>
            <a:off x="4206366" y="221742"/>
            <a:ext cx="5755159" cy="382156"/>
          </a:xfrm>
          <a:prstGeom prst="rect">
            <a:avLst/>
          </a:prstGeom>
          <a:noFill/>
          <a:ln>
            <a:noFill/>
          </a:ln>
        </p:spPr>
        <p:txBody>
          <a:bodyPr spcFirstLastPara="1" wrap="square" lIns="0" tIns="12700" rIns="0" bIns="0" anchor="t" anchorCtr="0">
            <a:spAutoFit/>
          </a:bodyPr>
          <a:lstStyle/>
          <a:p>
            <a:pPr marL="16933"/>
            <a:r>
              <a:rPr lang="en-US" altLang="ja" sz="2400" dirty="0">
                <a:solidFill>
                  <a:srgbClr val="FFFFFF"/>
                </a:solidFill>
                <a:latin typeface="+mn-lt"/>
                <a:ea typeface="Arial"/>
                <a:cs typeface="Arial"/>
                <a:sym typeface="Arial"/>
              </a:rPr>
              <a:t>YouTube</a:t>
            </a:r>
            <a:r>
              <a:rPr lang="ja" altLang="en-US" sz="2400" dirty="0">
                <a:solidFill>
                  <a:srgbClr val="FFFFFF"/>
                </a:solidFill>
                <a:latin typeface="+mn-lt"/>
                <a:ea typeface="Arial"/>
                <a:cs typeface="Arial"/>
                <a:sym typeface="Arial"/>
              </a:rPr>
              <a:t>動画 ＋ </a:t>
            </a:r>
            <a:r>
              <a:rPr lang="en-US" altLang="ja" sz="2400" dirty="0">
                <a:solidFill>
                  <a:srgbClr val="FFFFFF"/>
                </a:solidFill>
                <a:latin typeface="+mn-lt"/>
                <a:ea typeface="Arial"/>
                <a:cs typeface="Arial"/>
                <a:sym typeface="Arial"/>
              </a:rPr>
              <a:t>Instagram </a:t>
            </a:r>
            <a:r>
              <a:rPr lang="ja" altLang="en-US" sz="2400" dirty="0">
                <a:solidFill>
                  <a:srgbClr val="FFFFFF"/>
                </a:solidFill>
                <a:latin typeface="+mn-lt"/>
                <a:ea typeface="Arial"/>
                <a:cs typeface="Arial"/>
                <a:sym typeface="Arial"/>
              </a:rPr>
              <a:t>配信プラン</a:t>
            </a:r>
            <a:endParaRPr sz="2400" dirty="0">
              <a:latin typeface="+mn-lt"/>
              <a:ea typeface="Arial"/>
              <a:cs typeface="Arial"/>
              <a:sym typeface="Arial"/>
            </a:endParaRPr>
          </a:p>
        </p:txBody>
      </p:sp>
      <p:sp>
        <p:nvSpPr>
          <p:cNvPr id="746" name="Google Shape;746;p39"/>
          <p:cNvSpPr txBox="1"/>
          <p:nvPr/>
        </p:nvSpPr>
        <p:spPr>
          <a:xfrm>
            <a:off x="1694433" y="717296"/>
            <a:ext cx="10311200" cy="411651"/>
          </a:xfrm>
          <a:prstGeom prst="rect">
            <a:avLst/>
          </a:prstGeom>
          <a:noFill/>
          <a:ln>
            <a:noFill/>
          </a:ln>
        </p:spPr>
        <p:txBody>
          <a:bodyPr spcFirstLastPara="1" wrap="square" lIns="0" tIns="12700" rIns="0" bIns="0" anchor="t" anchorCtr="0">
            <a:spAutoFit/>
          </a:bodyPr>
          <a:lstStyle/>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人気企画「暮らしのアイデア」シリーズをベースに、商品やサービスを新規に取材</a:t>
            </a:r>
            <a:r>
              <a:rPr kumimoji="0" lang="en-US" altLang="ja" sz="1200" kern="0">
                <a:solidFill>
                  <a:srgbClr val="FFFFFF"/>
                </a:solidFill>
                <a:latin typeface="Arial"/>
                <a:ea typeface="Arial"/>
                <a:cs typeface="Arial"/>
                <a:sym typeface="Arial"/>
              </a:rPr>
              <a:t>/</a:t>
            </a:r>
            <a:r>
              <a:rPr kumimoji="0" lang="ja" altLang="en-US" sz="1200" kern="0">
                <a:solidFill>
                  <a:srgbClr val="FFFFFF"/>
                </a:solidFill>
                <a:latin typeface="Arial"/>
                <a:ea typeface="Arial"/>
                <a:cs typeface="Arial"/>
                <a:sym typeface="Arial"/>
              </a:rPr>
              <a:t>撮影させていただき、編集部オリジナルの切り口で</a:t>
            </a:r>
            <a:endParaRPr kumimoji="0" sz="1200" kern="0">
              <a:solidFill>
                <a:srgbClr val="000000"/>
              </a:solidFill>
              <a:latin typeface="Arial"/>
              <a:ea typeface="Arial"/>
              <a:cs typeface="Arial"/>
              <a:sym typeface="Arial"/>
            </a:endParaRPr>
          </a:p>
          <a:p>
            <a:pPr algn="ctr" defTabSz="1219170">
              <a:lnSpc>
                <a:spcPct val="107916"/>
              </a:lnSpc>
              <a:buClr>
                <a:srgbClr val="000000"/>
              </a:buClr>
              <a:buSzPts val="900"/>
            </a:pPr>
            <a:r>
              <a:rPr kumimoji="0" lang="ja" altLang="en-US" sz="1200" kern="0">
                <a:solidFill>
                  <a:srgbClr val="FFFFFF"/>
                </a:solidFill>
                <a:latin typeface="Arial"/>
                <a:ea typeface="Arial"/>
                <a:cs typeface="Arial"/>
                <a:sym typeface="Arial"/>
              </a:rPr>
              <a:t>インスタマガジンを制作いたします。もの作りへのこだわりや実際の使い方など、商品やサービスを</a:t>
            </a:r>
            <a:r>
              <a:rPr kumimoji="0" lang="en-US" altLang="ja" sz="1200" kern="0">
                <a:solidFill>
                  <a:srgbClr val="FFFFFF"/>
                </a:solidFill>
                <a:latin typeface="Arial"/>
                <a:ea typeface="Arial"/>
                <a:cs typeface="Arial"/>
                <a:sym typeface="Arial"/>
              </a:rPr>
              <a:t>Youtube</a:t>
            </a:r>
            <a:r>
              <a:rPr kumimoji="0" lang="ja" altLang="en-US" sz="1200" kern="0">
                <a:solidFill>
                  <a:srgbClr val="FFFFFF"/>
                </a:solidFill>
                <a:latin typeface="Arial"/>
                <a:ea typeface="Arial"/>
                <a:cs typeface="Arial"/>
                <a:sym typeface="Arial"/>
              </a:rPr>
              <a:t>、</a:t>
            </a:r>
            <a:r>
              <a:rPr kumimoji="0" lang="en-US" altLang="ja" sz="1200" kern="0">
                <a:solidFill>
                  <a:srgbClr val="FFFFFF"/>
                </a:solidFill>
                <a:latin typeface="Arial"/>
                <a:ea typeface="Arial"/>
                <a:cs typeface="Arial"/>
                <a:sym typeface="Arial"/>
              </a:rPr>
              <a:t>Instagram</a:t>
            </a:r>
            <a:r>
              <a:rPr kumimoji="0" lang="ja" altLang="en-US" sz="1200" kern="0">
                <a:solidFill>
                  <a:srgbClr val="FFFFFF"/>
                </a:solidFill>
                <a:latin typeface="Arial"/>
                <a:ea typeface="Arial"/>
                <a:cs typeface="Arial"/>
                <a:sym typeface="Arial"/>
              </a:rPr>
              <a:t>から深く伝えるプランです。</a:t>
            </a:r>
            <a:endParaRPr kumimoji="0" sz="1200" kern="0">
              <a:solidFill>
                <a:srgbClr val="000000"/>
              </a:solidFill>
              <a:latin typeface="Arial"/>
              <a:ea typeface="Arial"/>
              <a:cs typeface="Arial"/>
              <a:sym typeface="Arial"/>
            </a:endParaRPr>
          </a:p>
        </p:txBody>
      </p:sp>
      <p:sp>
        <p:nvSpPr>
          <p:cNvPr id="747" name="Google Shape;747;p39"/>
          <p:cNvSpPr/>
          <p:nvPr/>
        </p:nvSpPr>
        <p:spPr>
          <a:xfrm>
            <a:off x="379476" y="5277611"/>
            <a:ext cx="5899785" cy="0"/>
          </a:xfrm>
          <a:custGeom>
            <a:avLst/>
            <a:gdLst/>
            <a:ahLst/>
            <a:cxnLst/>
            <a:rect l="l" t="t" r="r" b="b"/>
            <a:pathLst>
              <a:path w="5899785" h="120000" extrusionOk="0">
                <a:moveTo>
                  <a:pt x="5899404" y="0"/>
                </a:moveTo>
                <a:lnTo>
                  <a:pt x="0" y="0"/>
                </a:lnTo>
              </a:path>
            </a:pathLst>
          </a:custGeom>
          <a:noFill/>
          <a:ln w="9525" cap="flat" cmpd="sng">
            <a:solidFill>
              <a:srgbClr val="000000"/>
            </a:solidFill>
            <a:prstDash val="dot"/>
            <a:round/>
            <a:headEnd type="none" w="sm" len="sm"/>
            <a:tailEnd type="none" w="sm" len="sm"/>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48" name="Google Shape;748;p39"/>
          <p:cNvSpPr/>
          <p:nvPr/>
        </p:nvSpPr>
        <p:spPr>
          <a:xfrm>
            <a:off x="3528059" y="3517391"/>
            <a:ext cx="421004" cy="344804"/>
          </a:xfrm>
          <a:custGeom>
            <a:avLst/>
            <a:gdLst/>
            <a:ahLst/>
            <a:cxnLst/>
            <a:rect l="l" t="t" r="r" b="b"/>
            <a:pathLst>
              <a:path w="421004" h="344804" extrusionOk="0">
                <a:moveTo>
                  <a:pt x="248412" y="0"/>
                </a:moveTo>
                <a:lnTo>
                  <a:pt x="248412" y="86106"/>
                </a:lnTo>
                <a:lnTo>
                  <a:pt x="0" y="86106"/>
                </a:lnTo>
                <a:lnTo>
                  <a:pt x="0" y="258318"/>
                </a:lnTo>
                <a:lnTo>
                  <a:pt x="248412" y="258318"/>
                </a:lnTo>
                <a:lnTo>
                  <a:pt x="248412" y="344424"/>
                </a:lnTo>
                <a:lnTo>
                  <a:pt x="420624" y="172212"/>
                </a:lnTo>
                <a:lnTo>
                  <a:pt x="248412" y="0"/>
                </a:lnTo>
                <a:close/>
              </a:path>
            </a:pathLst>
          </a:custGeom>
          <a:solidFill>
            <a:srgbClr val="A6A6A6"/>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49" name="Google Shape;749;p39"/>
          <p:cNvSpPr/>
          <p:nvPr/>
        </p:nvSpPr>
        <p:spPr>
          <a:xfrm>
            <a:off x="0" y="12191"/>
            <a:ext cx="1507491" cy="1290955"/>
          </a:xfrm>
          <a:custGeom>
            <a:avLst/>
            <a:gdLst/>
            <a:ahLst/>
            <a:cxnLst/>
            <a:rect l="l" t="t" r="r" b="b"/>
            <a:pathLst>
              <a:path w="1507490" h="1290955" extrusionOk="0">
                <a:moveTo>
                  <a:pt x="1507236" y="0"/>
                </a:moveTo>
                <a:lnTo>
                  <a:pt x="0" y="0"/>
                </a:lnTo>
                <a:lnTo>
                  <a:pt x="0" y="1290827"/>
                </a:lnTo>
                <a:lnTo>
                  <a:pt x="1507236" y="1290827"/>
                </a:lnTo>
                <a:lnTo>
                  <a:pt x="1507236" y="0"/>
                </a:lnTo>
                <a:close/>
              </a:path>
            </a:pathLst>
          </a:custGeom>
          <a:solidFill>
            <a:srgbClr val="FF0000"/>
          </a:solidFill>
          <a:ln>
            <a:noFill/>
          </a:ln>
        </p:spPr>
        <p:txBody>
          <a:bodyPr spcFirstLastPara="1" wrap="square" lIns="0" tIns="0" rIns="0" bIns="0" anchor="t" anchorCtr="0">
            <a:noAutofit/>
          </a:bodyPr>
          <a:lstStyle/>
          <a:p>
            <a:pPr defTabSz="1219170">
              <a:buClr>
                <a:srgbClr val="000000"/>
              </a:buClr>
              <a:buSzPts val="1400"/>
            </a:pPr>
            <a:endParaRPr kumimoji="0" sz="1867" kern="0">
              <a:solidFill>
                <a:srgbClr val="000000"/>
              </a:solidFill>
              <a:latin typeface="Arial"/>
              <a:ea typeface="Arial"/>
              <a:cs typeface="Arial"/>
              <a:sym typeface="Arial"/>
            </a:endParaRPr>
          </a:p>
        </p:txBody>
      </p:sp>
      <p:sp>
        <p:nvSpPr>
          <p:cNvPr id="750" name="Google Shape;750;p39"/>
          <p:cNvSpPr txBox="1"/>
          <p:nvPr/>
        </p:nvSpPr>
        <p:spPr>
          <a:xfrm>
            <a:off x="443280" y="130252"/>
            <a:ext cx="620400" cy="321240"/>
          </a:xfrm>
          <a:prstGeom prst="rect">
            <a:avLst/>
          </a:prstGeom>
          <a:noFill/>
          <a:ln>
            <a:noFill/>
          </a:ln>
        </p:spPr>
        <p:txBody>
          <a:bodyPr spcFirstLastPara="1" wrap="square" lIns="0" tIns="13333" rIns="0" bIns="0" anchor="t" anchorCtr="0">
            <a:spAutoFit/>
          </a:bodyPr>
          <a:lstStyle/>
          <a:p>
            <a:pPr marL="16933" defTabSz="1219170">
              <a:buClr>
                <a:srgbClr val="000000"/>
              </a:buClr>
              <a:buSzPts val="1500"/>
            </a:pPr>
            <a:r>
              <a:rPr kumimoji="0" lang="en-US" altLang="ja" sz="2000" b="1" kern="0">
                <a:solidFill>
                  <a:srgbClr val="FFFFFF"/>
                </a:solidFill>
                <a:latin typeface="Arial"/>
                <a:ea typeface="Arial"/>
                <a:cs typeface="Arial"/>
                <a:sym typeface="Arial"/>
              </a:rPr>
              <a:t>NEW</a:t>
            </a:r>
            <a:endParaRPr kumimoji="0" sz="2000" kern="0">
              <a:solidFill>
                <a:srgbClr val="000000"/>
              </a:solidFill>
              <a:latin typeface="Arial"/>
              <a:ea typeface="Arial"/>
              <a:cs typeface="Arial"/>
              <a:sym typeface="Arial"/>
            </a:endParaRPr>
          </a:p>
        </p:txBody>
      </p:sp>
      <p:grpSp>
        <p:nvGrpSpPr>
          <p:cNvPr id="751" name="Google Shape;751;p39"/>
          <p:cNvGrpSpPr/>
          <p:nvPr/>
        </p:nvGrpSpPr>
        <p:grpSpPr>
          <a:xfrm>
            <a:off x="77723" y="499873"/>
            <a:ext cx="1171957" cy="545591"/>
            <a:chOff x="77723" y="499872"/>
            <a:chExt cx="1171957" cy="545591"/>
          </a:xfrm>
        </p:grpSpPr>
        <p:pic>
          <p:nvPicPr>
            <p:cNvPr id="752" name="Google Shape;752;p39"/>
            <p:cNvPicPr preferRelativeResize="0"/>
            <p:nvPr/>
          </p:nvPicPr>
          <p:blipFill rotWithShape="1">
            <a:blip r:embed="rId3">
              <a:alphaModFix/>
            </a:blip>
            <a:srcRect/>
            <a:stretch/>
          </p:blipFill>
          <p:spPr>
            <a:xfrm>
              <a:off x="886968" y="585216"/>
              <a:ext cx="362712" cy="362712"/>
            </a:xfrm>
            <a:prstGeom prst="rect">
              <a:avLst/>
            </a:prstGeom>
            <a:noFill/>
            <a:ln>
              <a:noFill/>
            </a:ln>
          </p:spPr>
        </p:pic>
        <p:pic>
          <p:nvPicPr>
            <p:cNvPr id="753" name="Google Shape;753;p39"/>
            <p:cNvPicPr preferRelativeResize="0"/>
            <p:nvPr/>
          </p:nvPicPr>
          <p:blipFill rotWithShape="1">
            <a:blip r:embed="rId10">
              <a:alphaModFix/>
            </a:blip>
            <a:srcRect/>
            <a:stretch/>
          </p:blipFill>
          <p:spPr>
            <a:xfrm>
              <a:off x="77723" y="499872"/>
              <a:ext cx="877824" cy="545591"/>
            </a:xfrm>
            <a:prstGeom prst="rect">
              <a:avLst/>
            </a:prstGeom>
            <a:noFill/>
            <a:ln>
              <a:noFill/>
            </a:ln>
          </p:spPr>
        </p:pic>
      </p:grpSp>
      <p:sp>
        <p:nvSpPr>
          <p:cNvPr id="754" name="Google Shape;754;p39"/>
          <p:cNvSpPr txBox="1">
            <a:spLocks noGrp="1"/>
          </p:cNvSpPr>
          <p:nvPr>
            <p:ph type="sldNum" idx="12"/>
          </p:nvPr>
        </p:nvSpPr>
        <p:spPr>
          <a:xfrm>
            <a:off x="11906757" y="6554937"/>
            <a:ext cx="247600" cy="219740"/>
          </a:xfrm>
          <a:prstGeom prst="rect">
            <a:avLst/>
          </a:prstGeom>
          <a:noFill/>
          <a:ln>
            <a:noFill/>
          </a:ln>
        </p:spPr>
        <p:txBody>
          <a:bodyPr spcFirstLastPara="1" wrap="square" lIns="0" tIns="0" rIns="0" bIns="0" anchor="t" anchorCtr="0">
            <a:spAutoFit/>
          </a:bodyPr>
          <a:lstStyle/>
          <a:p>
            <a:pPr defTabSz="1219170"/>
            <a:fld id="{00000000-1234-1234-1234-123412341234}" type="slidenum">
              <a:rPr kumimoji="0" lang="en-US" altLang="ja" kern="0"/>
              <a:pPr defTabSz="1219170"/>
              <a:t>4</a:t>
            </a:fld>
            <a:endParaRPr kumimoji="0" kern="0"/>
          </a:p>
        </p:txBody>
      </p:sp>
      <p:sp>
        <p:nvSpPr>
          <p:cNvPr id="755" name="Google Shape;755;p39"/>
          <p:cNvSpPr txBox="1">
            <a:spLocks noGrp="1"/>
          </p:cNvSpPr>
          <p:nvPr>
            <p:ph type="ftr" idx="11"/>
          </p:nvPr>
        </p:nvSpPr>
        <p:spPr>
          <a:xfrm>
            <a:off x="4241419" y="6608630"/>
            <a:ext cx="3707600" cy="289048"/>
          </a:xfrm>
          <a:prstGeom prst="rect">
            <a:avLst/>
          </a:prstGeom>
          <a:noFill/>
          <a:ln>
            <a:noFill/>
          </a:ln>
        </p:spPr>
        <p:txBody>
          <a:bodyPr spcFirstLastPara="1" wrap="square" lIns="0" tIns="1900" rIns="0" bIns="0" anchor="t" anchorCtr="0">
            <a:spAutoFit/>
          </a:bodyPr>
          <a:lstStyle/>
          <a:p>
            <a:pPr marL="16933" defTabSz="1219170">
              <a:buClr>
                <a:srgbClr val="000000"/>
              </a:buClr>
            </a:pPr>
            <a:r>
              <a:rPr kumimoji="0" lang="en-US" altLang="ja" kern="0"/>
              <a:t>© 2021 shufu-to-seikatu-sha,LTD. All Rights Reserved. CONFIDENTIAL.</a:t>
            </a:r>
            <a:endParaRPr kumimoji="0" kern="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ワイド画面</PresentationFormat>
  <Paragraphs>266</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MS PGothic</vt:lpstr>
      <vt:lpstr>MS Gothic</vt:lpstr>
      <vt:lpstr>游ゴシック</vt:lpstr>
      <vt:lpstr>Arial</vt:lpstr>
      <vt:lpstr>Times New Roman</vt:lpstr>
      <vt:lpstr>Simple Light</vt:lpstr>
      <vt:lpstr>SNS広告メニュー</vt:lpstr>
      <vt:lpstr>Instagram 撮影型投稿</vt:lpstr>
      <vt:lpstr>Instagram インスタマガジン</vt:lpstr>
      <vt:lpstr>YouTube動画 ＋ Instagram 配信プラン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SNS広告メニュー</dc:title>
  <dc:creator>高橋 璃子</dc:creator>
  <cp:lastModifiedBy>高橋 璃子</cp:lastModifiedBy>
  <cp:revision>1</cp:revision>
  <dcterms:created xsi:type="dcterms:W3CDTF">2021-11-10T06:29:23Z</dcterms:created>
  <dcterms:modified xsi:type="dcterms:W3CDTF">2021-11-10T06:29:58Z</dcterms:modified>
</cp:coreProperties>
</file>