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351" r:id="rId2"/>
    <p:sldId id="710" r:id="rId3"/>
    <p:sldId id="449" r:id="rId4"/>
    <p:sldId id="716" r:id="rId5"/>
    <p:sldId id="717" r:id="rId6"/>
    <p:sldId id="718" r:id="rId7"/>
    <p:sldId id="719" r:id="rId8"/>
  </p:sldIdLst>
  <p:sldSz cx="9144000" cy="6858000" type="screen4x3"/>
  <p:notesSz cx="7077075" cy="9363075"/>
  <p:defaultTextStyle>
    <a:defPPr>
      <a:defRPr lang="en-US"/>
    </a:defPPr>
    <a:lvl1pPr algn="l" rtl="0" eaLnBrk="0" fontAlgn="base" hangingPunct="0">
      <a:spcBef>
        <a:spcPct val="0"/>
      </a:spcBef>
      <a:spcAft>
        <a:spcPct val="0"/>
      </a:spcAft>
      <a:defRPr sz="2400" kern="1200" baseline="-25000">
        <a:solidFill>
          <a:schemeClr val="tx1"/>
        </a:solidFill>
        <a:latin typeface="Times"/>
        <a:ea typeface="+mn-ea"/>
        <a:cs typeface="+mn-cs"/>
      </a:defRPr>
    </a:lvl1pPr>
    <a:lvl2pPr marL="457200" algn="l" rtl="0" eaLnBrk="0" fontAlgn="base" hangingPunct="0">
      <a:spcBef>
        <a:spcPct val="0"/>
      </a:spcBef>
      <a:spcAft>
        <a:spcPct val="0"/>
      </a:spcAft>
      <a:defRPr sz="2400" kern="1200" baseline="-25000">
        <a:solidFill>
          <a:schemeClr val="tx1"/>
        </a:solidFill>
        <a:latin typeface="Times"/>
        <a:ea typeface="+mn-ea"/>
        <a:cs typeface="+mn-cs"/>
      </a:defRPr>
    </a:lvl2pPr>
    <a:lvl3pPr marL="914400" algn="l" rtl="0" eaLnBrk="0" fontAlgn="base" hangingPunct="0">
      <a:spcBef>
        <a:spcPct val="0"/>
      </a:spcBef>
      <a:spcAft>
        <a:spcPct val="0"/>
      </a:spcAft>
      <a:defRPr sz="2400" kern="1200" baseline="-25000">
        <a:solidFill>
          <a:schemeClr val="tx1"/>
        </a:solidFill>
        <a:latin typeface="Times"/>
        <a:ea typeface="+mn-ea"/>
        <a:cs typeface="+mn-cs"/>
      </a:defRPr>
    </a:lvl3pPr>
    <a:lvl4pPr marL="1371600" algn="l" rtl="0" eaLnBrk="0" fontAlgn="base" hangingPunct="0">
      <a:spcBef>
        <a:spcPct val="0"/>
      </a:spcBef>
      <a:spcAft>
        <a:spcPct val="0"/>
      </a:spcAft>
      <a:defRPr sz="2400" kern="1200" baseline="-25000">
        <a:solidFill>
          <a:schemeClr val="tx1"/>
        </a:solidFill>
        <a:latin typeface="Times"/>
        <a:ea typeface="+mn-ea"/>
        <a:cs typeface="+mn-cs"/>
      </a:defRPr>
    </a:lvl4pPr>
    <a:lvl5pPr marL="1828800" algn="l" rtl="0" eaLnBrk="0" fontAlgn="base" hangingPunct="0">
      <a:spcBef>
        <a:spcPct val="0"/>
      </a:spcBef>
      <a:spcAft>
        <a:spcPct val="0"/>
      </a:spcAft>
      <a:defRPr sz="2400" kern="1200" baseline="-25000">
        <a:solidFill>
          <a:schemeClr val="tx1"/>
        </a:solidFill>
        <a:latin typeface="Times"/>
        <a:ea typeface="+mn-ea"/>
        <a:cs typeface="+mn-cs"/>
      </a:defRPr>
    </a:lvl5pPr>
    <a:lvl6pPr marL="2286000" algn="l" defTabSz="914400" rtl="0" eaLnBrk="1" latinLnBrk="0" hangingPunct="1">
      <a:defRPr sz="2400" kern="1200" baseline="-25000">
        <a:solidFill>
          <a:schemeClr val="tx1"/>
        </a:solidFill>
        <a:latin typeface="Times"/>
        <a:ea typeface="+mn-ea"/>
        <a:cs typeface="+mn-cs"/>
      </a:defRPr>
    </a:lvl6pPr>
    <a:lvl7pPr marL="2743200" algn="l" defTabSz="914400" rtl="0" eaLnBrk="1" latinLnBrk="0" hangingPunct="1">
      <a:defRPr sz="2400" kern="1200" baseline="-25000">
        <a:solidFill>
          <a:schemeClr val="tx1"/>
        </a:solidFill>
        <a:latin typeface="Times"/>
        <a:ea typeface="+mn-ea"/>
        <a:cs typeface="+mn-cs"/>
      </a:defRPr>
    </a:lvl7pPr>
    <a:lvl8pPr marL="3200400" algn="l" defTabSz="914400" rtl="0" eaLnBrk="1" latinLnBrk="0" hangingPunct="1">
      <a:defRPr sz="2400" kern="1200" baseline="-25000">
        <a:solidFill>
          <a:schemeClr val="tx1"/>
        </a:solidFill>
        <a:latin typeface="Times"/>
        <a:ea typeface="+mn-ea"/>
        <a:cs typeface="+mn-cs"/>
      </a:defRPr>
    </a:lvl8pPr>
    <a:lvl9pPr marL="3657600" algn="l" defTabSz="914400" rtl="0" eaLnBrk="1" latinLnBrk="0" hangingPunct="1">
      <a:defRPr sz="2400" kern="1200" baseline="-250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91"/>
    <p:restoredTop sz="72315" autoAdjust="0"/>
  </p:normalViewPr>
  <p:slideViewPr>
    <p:cSldViewPr>
      <p:cViewPr varScale="1">
        <p:scale>
          <a:sx n="72" d="100"/>
          <a:sy n="72" d="100"/>
        </p:scale>
        <p:origin x="1024"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20"/>
    </p:cViewPr>
  </p:sorterViewPr>
  <p:notesViewPr>
    <p:cSldViewPr>
      <p:cViewPr varScale="1">
        <p:scale>
          <a:sx n="52" d="100"/>
          <a:sy n="52" d="100"/>
        </p:scale>
        <p:origin x="2628"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F73C6A36-85DE-4C7B-B3D3-73AA930102B2}" type="datetimeFigureOut">
              <a:rPr lang="en-US" smtClean="0"/>
              <a:pPr/>
              <a:t>4/30/21</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D43FF34-A265-4270-834C-7F9BE05A73E5}" type="slidenum">
              <a:rPr lang="en-US" smtClean="0"/>
              <a:pPr/>
              <a:t>‹#›</a:t>
            </a:fld>
            <a:endParaRPr lang="en-US" dirty="0"/>
          </a:p>
        </p:txBody>
      </p:sp>
    </p:spTree>
    <p:extLst>
      <p:ext uri="{BB962C8B-B14F-4D97-AF65-F5344CB8AC3E}">
        <p14:creationId xmlns:p14="http://schemas.microsoft.com/office/powerpoint/2010/main" val="569648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5AD2EF9-68D8-4DEE-948B-63DEA2B5FF64}" type="datetimeFigureOut">
              <a:rPr lang="en-US" smtClean="0"/>
              <a:pPr/>
              <a:t>4/30/21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091C53B-4077-4CCB-88EC-8469EF6A12DC}" type="slidenum">
              <a:rPr lang="en-US" smtClean="0"/>
              <a:pPr/>
              <a:t>‹#›</a:t>
            </a:fld>
            <a:endParaRPr lang="en-US" dirty="0"/>
          </a:p>
        </p:txBody>
      </p:sp>
    </p:spTree>
    <p:extLst>
      <p:ext uri="{BB962C8B-B14F-4D97-AF65-F5344CB8AC3E}">
        <p14:creationId xmlns:p14="http://schemas.microsoft.com/office/powerpoint/2010/main" val="80432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1</a:t>
            </a:fld>
            <a:endParaRPr lang="en-US" dirty="0"/>
          </a:p>
        </p:txBody>
      </p:sp>
    </p:spTree>
    <p:extLst>
      <p:ext uri="{BB962C8B-B14F-4D97-AF65-F5344CB8AC3E}">
        <p14:creationId xmlns:p14="http://schemas.microsoft.com/office/powerpoint/2010/main" val="292696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5</a:t>
            </a:fld>
            <a:endParaRPr lang="en-US" dirty="0"/>
          </a:p>
        </p:txBody>
      </p:sp>
    </p:spTree>
    <p:extLst>
      <p:ext uri="{BB962C8B-B14F-4D97-AF65-F5344CB8AC3E}">
        <p14:creationId xmlns:p14="http://schemas.microsoft.com/office/powerpoint/2010/main" val="83627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 appreciate the opportunity to offer this monthly mindfulness program. I’m grateful that my TSI colleagues have supported a vision for developing mindfulness programs for the RC community. Steve – has approved my participation in mindfulness conferences and trainings. Pat has been a thinking partner on content development. Chris has enthusiastically broadcast messaging and content about program offerings. Callie has helped set up our contact management system to make seamless communication about the offerings possible. Mary Jo has been a consistent supporter of mindfulness benefits with our client agencies. And, I’m grateful to each of you for your presence in today’s session, sharing your time to be part of this growing community.</a:t>
            </a:r>
          </a:p>
        </p:txBody>
      </p:sp>
      <p:sp>
        <p:nvSpPr>
          <p:cNvPr id="4" name="Slide Number Placeholder 3"/>
          <p:cNvSpPr>
            <a:spLocks noGrp="1"/>
          </p:cNvSpPr>
          <p:nvPr>
            <p:ph type="sldNum" sz="quarter" idx="5"/>
          </p:nvPr>
        </p:nvSpPr>
        <p:spPr/>
        <p:txBody>
          <a:bodyPr/>
          <a:lstStyle/>
          <a:p>
            <a:fld id="{7091C53B-4077-4CCB-88EC-8469EF6A12DC}" type="slidenum">
              <a:rPr lang="en-US" smtClean="0"/>
              <a:pPr/>
              <a:t>7</a:t>
            </a:fld>
            <a:endParaRPr lang="en-US" dirty="0"/>
          </a:p>
        </p:txBody>
      </p:sp>
    </p:spTree>
    <p:extLst>
      <p:ext uri="{BB962C8B-B14F-4D97-AF65-F5344CB8AC3E}">
        <p14:creationId xmlns:p14="http://schemas.microsoft.com/office/powerpoint/2010/main" val="247113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5945103-DDD9-4A63-85DC-E2D58193EEC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762000"/>
            <a:ext cx="20002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0"/>
            <a:ext cx="5848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C29506B-100A-4198-8BCE-71AA91B726C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C15D606-FDFD-4403-B00A-D2B925FA73D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EA9BA58-30AB-4C73-B5A7-E94BEA476D6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1336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15D17D6-757A-46A5-8E3F-63846C07CF6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29463E4-B930-451E-AFE3-26B210B6EE4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20AF04-21BC-43AB-B6B1-CBEED5070B7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2FB0DE2-2F0A-497F-846A-1CE62A8F844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5C0097D-CC58-4F66-A3A1-13660DF216A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ackground.jpg                                                 00CF26B4Matt                           BC84D2A8:"/>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609600" y="762000"/>
            <a:ext cx="8001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2133600"/>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705600" y="381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2"/>
                </a:solidFill>
                <a:latin typeface="+mn-lt"/>
              </a:defRPr>
            </a:lvl1pPr>
          </a:lstStyle>
          <a:p>
            <a:fld id="{C0BEBF79-AFAA-4714-8EFC-FAA3D3844B4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b="1">
          <a:solidFill>
            <a:srgbClr val="EC8223"/>
          </a:solidFill>
          <a:latin typeface="+mj-lt"/>
          <a:ea typeface="+mj-ea"/>
          <a:cs typeface="+mj-cs"/>
        </a:defRPr>
      </a:lvl1pPr>
      <a:lvl2pPr algn="l" rtl="0" fontAlgn="base">
        <a:spcBef>
          <a:spcPct val="0"/>
        </a:spcBef>
        <a:spcAft>
          <a:spcPct val="0"/>
        </a:spcAft>
        <a:defRPr sz="3600" b="1">
          <a:solidFill>
            <a:srgbClr val="EC8223"/>
          </a:solidFill>
          <a:latin typeface="Arial" charset="0"/>
        </a:defRPr>
      </a:lvl2pPr>
      <a:lvl3pPr algn="l" rtl="0" fontAlgn="base">
        <a:spcBef>
          <a:spcPct val="0"/>
        </a:spcBef>
        <a:spcAft>
          <a:spcPct val="0"/>
        </a:spcAft>
        <a:defRPr sz="3600" b="1">
          <a:solidFill>
            <a:srgbClr val="EC8223"/>
          </a:solidFill>
          <a:latin typeface="Arial" charset="0"/>
        </a:defRPr>
      </a:lvl3pPr>
      <a:lvl4pPr algn="l" rtl="0" fontAlgn="base">
        <a:spcBef>
          <a:spcPct val="0"/>
        </a:spcBef>
        <a:spcAft>
          <a:spcPct val="0"/>
        </a:spcAft>
        <a:defRPr sz="3600" b="1">
          <a:solidFill>
            <a:srgbClr val="EC8223"/>
          </a:solidFill>
          <a:latin typeface="Arial" charset="0"/>
        </a:defRPr>
      </a:lvl4pPr>
      <a:lvl5pPr algn="l" rtl="0" fontAlgn="base">
        <a:spcBef>
          <a:spcPct val="0"/>
        </a:spcBef>
        <a:spcAft>
          <a:spcPct val="0"/>
        </a:spcAft>
        <a:defRPr sz="3600" b="1">
          <a:solidFill>
            <a:srgbClr val="EC8223"/>
          </a:solidFill>
          <a:latin typeface="Arial" charset="0"/>
        </a:defRPr>
      </a:lvl5pPr>
      <a:lvl6pPr marL="457200" algn="l" rtl="0" fontAlgn="base">
        <a:spcBef>
          <a:spcPct val="0"/>
        </a:spcBef>
        <a:spcAft>
          <a:spcPct val="0"/>
        </a:spcAft>
        <a:defRPr sz="3600" b="1">
          <a:solidFill>
            <a:srgbClr val="EC8223"/>
          </a:solidFill>
          <a:latin typeface="Arial" charset="0"/>
        </a:defRPr>
      </a:lvl6pPr>
      <a:lvl7pPr marL="914400" algn="l" rtl="0" fontAlgn="base">
        <a:spcBef>
          <a:spcPct val="0"/>
        </a:spcBef>
        <a:spcAft>
          <a:spcPct val="0"/>
        </a:spcAft>
        <a:defRPr sz="3600" b="1">
          <a:solidFill>
            <a:srgbClr val="EC8223"/>
          </a:solidFill>
          <a:latin typeface="Arial" charset="0"/>
        </a:defRPr>
      </a:lvl7pPr>
      <a:lvl8pPr marL="1371600" algn="l" rtl="0" fontAlgn="base">
        <a:spcBef>
          <a:spcPct val="0"/>
        </a:spcBef>
        <a:spcAft>
          <a:spcPct val="0"/>
        </a:spcAft>
        <a:defRPr sz="3600" b="1">
          <a:solidFill>
            <a:srgbClr val="EC8223"/>
          </a:solidFill>
          <a:latin typeface="Arial" charset="0"/>
        </a:defRPr>
      </a:lvl8pPr>
      <a:lvl9pPr marL="1828800" algn="l" rtl="0" fontAlgn="base">
        <a:spcBef>
          <a:spcPct val="0"/>
        </a:spcBef>
        <a:spcAft>
          <a:spcPct val="0"/>
        </a:spcAft>
        <a:defRPr sz="3600" b="1">
          <a:solidFill>
            <a:srgbClr val="EC8223"/>
          </a:solidFill>
          <a:latin typeface="Arial" charset="0"/>
        </a:defRPr>
      </a:lvl9pPr>
    </p:titleStyle>
    <p:bodyStyle>
      <a:lvl1pPr marL="342900" indent="-342900" algn="l" rtl="0" fontAlgn="base">
        <a:spcBef>
          <a:spcPct val="20000"/>
        </a:spcBef>
        <a:spcAft>
          <a:spcPct val="0"/>
        </a:spcAft>
        <a:buClr>
          <a:srgbClr val="EC8223"/>
        </a:buClr>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bg2"/>
          </a:solidFill>
          <a:latin typeface="+mn-lt"/>
        </a:defRPr>
      </a:lvl2pPr>
      <a:lvl3pPr marL="1143000" indent="-228600" algn="l" rtl="0" fontAlgn="base">
        <a:spcBef>
          <a:spcPct val="20000"/>
        </a:spcBef>
        <a:spcAft>
          <a:spcPct val="0"/>
        </a:spcAft>
        <a:buChar char="•"/>
        <a:defRPr sz="2000">
          <a:solidFill>
            <a:schemeClr val="bg2"/>
          </a:solidFill>
          <a:latin typeface="+mn-lt"/>
        </a:defRPr>
      </a:lvl3pPr>
      <a:lvl4pPr marL="1600200" indent="-228600" algn="l" rtl="0" fontAlgn="base">
        <a:spcBef>
          <a:spcPct val="20000"/>
        </a:spcBef>
        <a:spcAft>
          <a:spcPct val="0"/>
        </a:spcAft>
        <a:buChar char="–"/>
        <a:defRPr>
          <a:solidFill>
            <a:schemeClr val="bg2"/>
          </a:solidFill>
          <a:latin typeface="+mn-lt"/>
        </a:defRPr>
      </a:lvl4pPr>
      <a:lvl5pPr marL="2057400" indent="-228600" algn="l" rtl="0" fontAlgn="base">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001000" cy="1675402"/>
          </a:xfrm>
        </p:spPr>
        <p:txBody>
          <a:bodyPr/>
          <a:lstStyle/>
          <a:p>
            <a:pPr algn="ctr"/>
            <a:br>
              <a:rPr lang="en-US" sz="3200" dirty="0"/>
            </a:br>
            <a:r>
              <a:rPr lang="en-US" dirty="0"/>
              <a:t>RC Monthly Mindfulness</a:t>
            </a:r>
            <a:br>
              <a:rPr lang="en-US" sz="3200" dirty="0"/>
            </a:br>
            <a:br>
              <a:rPr lang="en-US" sz="1600" dirty="0"/>
            </a:br>
            <a:r>
              <a:rPr lang="en-US" sz="1600" dirty="0"/>
              <a:t> </a:t>
            </a:r>
            <a:r>
              <a:rPr lang="en-US" sz="3200" dirty="0"/>
              <a:t>Come Fill Your Cup</a:t>
            </a:r>
          </a:p>
        </p:txBody>
      </p:sp>
      <p:sp>
        <p:nvSpPr>
          <p:cNvPr id="3" name="Subtitle 2"/>
          <p:cNvSpPr>
            <a:spLocks noGrp="1"/>
          </p:cNvSpPr>
          <p:nvPr>
            <p:ph type="subTitle" idx="1"/>
          </p:nvPr>
        </p:nvSpPr>
        <p:spPr>
          <a:xfrm>
            <a:off x="457200" y="3124200"/>
            <a:ext cx="8229600" cy="2971800"/>
          </a:xfrm>
        </p:spPr>
        <p:txBody>
          <a:bodyPr/>
          <a:lstStyle/>
          <a:p>
            <a:pPr algn="l"/>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12A07FCF-0EAA-C648-9CAC-A583382FB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74" y="2727792"/>
            <a:ext cx="3336720" cy="2225208"/>
          </a:xfrm>
          <a:prstGeom prst="rect">
            <a:avLst/>
          </a:prstGeom>
        </p:spPr>
      </p:pic>
      <p:sp>
        <p:nvSpPr>
          <p:cNvPr id="6" name="TextBox 5">
            <a:extLst>
              <a:ext uri="{FF2B5EF4-FFF2-40B4-BE49-F238E27FC236}">
                <a16:creationId xmlns:a16="http://schemas.microsoft.com/office/drawing/2014/main" id="{B1EC558C-850C-8041-919D-AB6561955E62}"/>
              </a:ext>
            </a:extLst>
          </p:cNvPr>
          <p:cNvSpPr txBox="1"/>
          <p:nvPr/>
        </p:nvSpPr>
        <p:spPr>
          <a:xfrm>
            <a:off x="609599" y="5281989"/>
            <a:ext cx="7696200" cy="625812"/>
          </a:xfrm>
          <a:prstGeom prst="rect">
            <a:avLst/>
          </a:prstGeom>
          <a:noFill/>
        </p:spPr>
        <p:txBody>
          <a:bodyPr wrap="square" rtlCol="0">
            <a:spAutoFit/>
          </a:bodyPr>
          <a:lstStyle/>
          <a:p>
            <a:pPr algn="ctr"/>
            <a:r>
              <a:rPr lang="en-US" sz="2800" b="1" dirty="0"/>
              <a:t>Offered by the Traumatic Stress Institute of Klingberg Family Centers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sz="2800" dirty="0"/>
              <a:t>Agreements</a:t>
            </a:r>
          </a:p>
        </p:txBody>
      </p:sp>
      <p:sp>
        <p:nvSpPr>
          <p:cNvPr id="14339" name="Content Placeholder 2"/>
          <p:cNvSpPr>
            <a:spLocks noGrp="1"/>
          </p:cNvSpPr>
          <p:nvPr>
            <p:ph idx="1"/>
          </p:nvPr>
        </p:nvSpPr>
        <p:spPr/>
        <p:txBody>
          <a:bodyPr/>
          <a:lstStyle/>
          <a:p>
            <a:pPr>
              <a:buFont typeface="Wingdings" pitchFamily="2" charset="2"/>
              <a:buChar char="v"/>
            </a:pPr>
            <a:r>
              <a:rPr lang="en-US" altLang="en-US" sz="2400" b="1" dirty="0"/>
              <a:t>Focus on well-being </a:t>
            </a:r>
            <a:r>
              <a:rPr lang="en-US" altLang="en-US" sz="2400" dirty="0"/>
              <a:t>- Fill your cup</a:t>
            </a:r>
          </a:p>
          <a:p>
            <a:pPr marL="0" indent="0">
              <a:buNone/>
            </a:pPr>
            <a:endParaRPr lang="en-US" altLang="en-US" sz="1600" dirty="0"/>
          </a:p>
          <a:p>
            <a:pPr>
              <a:buFont typeface="Wingdings" pitchFamily="2" charset="2"/>
              <a:buChar char="v"/>
            </a:pPr>
            <a:r>
              <a:rPr lang="en-US" altLang="en-US" sz="2400" b="1" dirty="0"/>
              <a:t>Sustain RC culture </a:t>
            </a:r>
            <a:r>
              <a:rPr lang="en-US" altLang="en-US" sz="2400" dirty="0"/>
              <a:t>- Pour from a full cup</a:t>
            </a:r>
          </a:p>
          <a:p>
            <a:pPr marL="0" indent="0">
              <a:buNone/>
            </a:pPr>
            <a:endParaRPr lang="en-US" altLang="en-US" sz="1600" dirty="0"/>
          </a:p>
          <a:p>
            <a:pPr>
              <a:buFont typeface="Wingdings" pitchFamily="2" charset="2"/>
              <a:buChar char="v"/>
            </a:pPr>
            <a:r>
              <a:rPr lang="en-US" altLang="en-US" sz="2400" b="1" dirty="0"/>
              <a:t>Do no harm </a:t>
            </a:r>
            <a:r>
              <a:rPr lang="en-US" altLang="en-US" sz="2400" dirty="0"/>
              <a:t>- Care for your cup</a:t>
            </a:r>
          </a:p>
          <a:p>
            <a:pPr lvl="1">
              <a:buFont typeface="Wingdings" pitchFamily="2" charset="2"/>
              <a:buChar char="v"/>
            </a:pPr>
            <a:r>
              <a:rPr lang="en-US" altLang="en-US" sz="2000" dirty="0"/>
              <a:t>All practice is optional</a:t>
            </a:r>
          </a:p>
          <a:p>
            <a:pPr lvl="1">
              <a:buFont typeface="Wingdings" pitchFamily="2" charset="2"/>
              <a:buChar char="v"/>
            </a:pPr>
            <a:r>
              <a:rPr lang="en-US" altLang="en-US" sz="2000" dirty="0"/>
              <a:t>Take a break or stop if feeling distressed</a:t>
            </a:r>
          </a:p>
          <a:p>
            <a:pPr lvl="1">
              <a:buFont typeface="Wingdings" pitchFamily="2" charset="2"/>
              <a:buChar char="v"/>
            </a:pPr>
            <a:r>
              <a:rPr lang="en-US" altLang="en-US" sz="2000" dirty="0"/>
              <a:t>Be kind and gentle, with self and others</a:t>
            </a:r>
          </a:p>
          <a:p>
            <a:pPr lvl="1">
              <a:buFont typeface="Wingdings" pitchFamily="2" charset="2"/>
              <a:buChar char="v"/>
            </a:pPr>
            <a:r>
              <a:rPr lang="en-US" altLang="en-US" sz="2000" dirty="0"/>
              <a:t>Seek support as needed</a:t>
            </a:r>
          </a:p>
          <a:p>
            <a:pPr marL="0" indent="0">
              <a:buNone/>
            </a:pPr>
            <a:endParaRPr lang="en-US" altLang="en-US" sz="1600" dirty="0"/>
          </a:p>
        </p:txBody>
      </p:sp>
    </p:spTree>
    <p:extLst>
      <p:ext uri="{BB962C8B-B14F-4D97-AF65-F5344CB8AC3E}">
        <p14:creationId xmlns:p14="http://schemas.microsoft.com/office/powerpoint/2010/main" val="409464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799" y="457200"/>
            <a:ext cx="8610600" cy="1143000"/>
          </a:xfrm>
        </p:spPr>
        <p:txBody>
          <a:bodyPr/>
          <a:lstStyle/>
          <a:p>
            <a:pPr algn="ctr"/>
            <a:r>
              <a:rPr lang="en-US" altLang="en-US" dirty="0"/>
              <a:t>Gratitude</a:t>
            </a:r>
          </a:p>
        </p:txBody>
      </p:sp>
      <p:sp>
        <p:nvSpPr>
          <p:cNvPr id="16387" name="Content Placeholder 4"/>
          <p:cNvSpPr>
            <a:spLocks noGrp="1"/>
          </p:cNvSpPr>
          <p:nvPr>
            <p:ph sz="half" idx="1"/>
          </p:nvPr>
        </p:nvSpPr>
        <p:spPr>
          <a:xfrm>
            <a:off x="152400" y="1870587"/>
            <a:ext cx="8686800" cy="2050026"/>
          </a:xfrm>
        </p:spPr>
        <p:txBody>
          <a:bodyPr/>
          <a:lstStyle/>
          <a:p>
            <a:pPr>
              <a:buFont typeface="Wingdings" pitchFamily="2" charset="2"/>
              <a:buChar char="v"/>
            </a:pPr>
            <a:r>
              <a:rPr lang="en-US" altLang="en-US" sz="2400" b="1" dirty="0"/>
              <a:t>Affirmation of goodness in the world - </a:t>
            </a:r>
            <a:r>
              <a:rPr lang="en-US" altLang="en-US" sz="2400" dirty="0"/>
              <a:t>events, people and experiences from which we have benefited</a:t>
            </a:r>
          </a:p>
          <a:p>
            <a:pPr>
              <a:buFont typeface="Wingdings" pitchFamily="2" charset="2"/>
              <a:buChar char="v"/>
            </a:pPr>
            <a:endParaRPr lang="en-US" altLang="en-US" sz="800" dirty="0"/>
          </a:p>
          <a:p>
            <a:pPr>
              <a:buFont typeface="Wingdings" pitchFamily="2" charset="2"/>
              <a:buChar char="v"/>
            </a:pPr>
            <a:endParaRPr lang="en-US" altLang="en-US" sz="800" dirty="0"/>
          </a:p>
          <a:p>
            <a:pPr marL="0" indent="0">
              <a:buNone/>
            </a:pPr>
            <a:endParaRPr lang="en-US" altLang="en-US" sz="800" dirty="0"/>
          </a:p>
          <a:p>
            <a:pPr>
              <a:buFont typeface="Wingdings" pitchFamily="2" charset="2"/>
              <a:buChar char="v"/>
            </a:pPr>
            <a:r>
              <a:rPr lang="en-US" altLang="en-US" sz="2400" b="1" dirty="0"/>
              <a:t>Recognition of sources of goodness - </a:t>
            </a:r>
            <a:r>
              <a:rPr lang="en-US" altLang="en-US" sz="2400" dirty="0"/>
              <a:t>things and people outside of ourselves that generate the goodness we receive</a:t>
            </a:r>
            <a:endParaRPr lang="en-US" altLang="en-US" sz="1000" dirty="0"/>
          </a:p>
          <a:p>
            <a:pPr marL="0" indent="0">
              <a:buNone/>
            </a:pPr>
            <a:endParaRPr lang="en-US" altLang="en-US" sz="1000" dirty="0"/>
          </a:p>
          <a:p>
            <a:pPr marL="0" indent="0">
              <a:buNone/>
            </a:pPr>
            <a:endParaRPr lang="en-US" altLang="en-US" sz="2400" dirty="0"/>
          </a:p>
        </p:txBody>
      </p:sp>
      <p:pic>
        <p:nvPicPr>
          <p:cNvPr id="10" name="Content Placeholder 9">
            <a:extLst>
              <a:ext uri="{FF2B5EF4-FFF2-40B4-BE49-F238E27FC236}">
                <a16:creationId xmlns:a16="http://schemas.microsoft.com/office/drawing/2014/main" id="{693BF205-CD11-F348-BB00-29554ED07D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4267200"/>
            <a:ext cx="2928471" cy="1905000"/>
          </a:xfrm>
        </p:spPr>
      </p:pic>
    </p:spTree>
    <p:extLst>
      <p:ext uri="{BB962C8B-B14F-4D97-AF65-F5344CB8AC3E}">
        <p14:creationId xmlns:p14="http://schemas.microsoft.com/office/powerpoint/2010/main" val="355077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800" y="457200"/>
            <a:ext cx="8610600" cy="1143000"/>
          </a:xfrm>
        </p:spPr>
        <p:txBody>
          <a:bodyPr/>
          <a:lstStyle/>
          <a:p>
            <a:pPr algn="ctr"/>
            <a:r>
              <a:rPr lang="en-US" altLang="en-US" dirty="0"/>
              <a:t>Benefits of Gratitude</a:t>
            </a:r>
          </a:p>
        </p:txBody>
      </p:sp>
      <p:sp>
        <p:nvSpPr>
          <p:cNvPr id="16387" name="Content Placeholder 4"/>
          <p:cNvSpPr>
            <a:spLocks noGrp="1"/>
          </p:cNvSpPr>
          <p:nvPr>
            <p:ph sz="half" idx="1"/>
          </p:nvPr>
        </p:nvSpPr>
        <p:spPr>
          <a:xfrm>
            <a:off x="304800" y="1600200"/>
            <a:ext cx="3581400" cy="4749064"/>
          </a:xfrm>
        </p:spPr>
        <p:txBody>
          <a:bodyPr/>
          <a:lstStyle/>
          <a:p>
            <a:pPr>
              <a:buFont typeface="Wingdings" pitchFamily="2" charset="2"/>
              <a:buChar char="v"/>
            </a:pPr>
            <a:r>
              <a:rPr lang="en-US" altLang="en-US" sz="2400" dirty="0"/>
              <a:t>Increases happiness and life satisfaction</a:t>
            </a:r>
            <a:endParaRPr lang="en-US" altLang="en-US" sz="1000" dirty="0"/>
          </a:p>
          <a:p>
            <a:pPr marL="0" indent="0">
              <a:buNone/>
            </a:pPr>
            <a:endParaRPr lang="en-US" altLang="en-US" sz="1000" dirty="0"/>
          </a:p>
          <a:p>
            <a:pPr>
              <a:buFont typeface="Wingdings" pitchFamily="2" charset="2"/>
              <a:buChar char="v"/>
            </a:pPr>
            <a:r>
              <a:rPr lang="en-US" altLang="en-US" sz="2400" dirty="0"/>
              <a:t>Boosts feelings of optimism, joy, pleasure and enthusiasm</a:t>
            </a:r>
          </a:p>
          <a:p>
            <a:pPr marL="0" indent="0">
              <a:buNone/>
            </a:pPr>
            <a:endParaRPr lang="en-US" altLang="en-US" sz="1000" dirty="0"/>
          </a:p>
          <a:p>
            <a:pPr>
              <a:buFont typeface="Wingdings" pitchFamily="2" charset="2"/>
              <a:buChar char="v"/>
            </a:pPr>
            <a:r>
              <a:rPr lang="en-US" altLang="en-US" sz="2400" dirty="0"/>
              <a:t>Improves our relationships</a:t>
            </a:r>
          </a:p>
          <a:p>
            <a:pPr>
              <a:buFont typeface="Wingdings" pitchFamily="2" charset="2"/>
              <a:buChar char="v"/>
            </a:pPr>
            <a:endParaRPr lang="en-US" altLang="en-US" sz="2400" dirty="0"/>
          </a:p>
          <a:p>
            <a:pPr marL="0" indent="0">
              <a:buNone/>
            </a:pPr>
            <a:endParaRPr lang="en-US" altLang="en-US" sz="1000" dirty="0"/>
          </a:p>
          <a:p>
            <a:pPr marL="0" indent="0">
              <a:buNone/>
            </a:pPr>
            <a:endParaRPr lang="en-US" altLang="en-US" sz="2400" dirty="0"/>
          </a:p>
        </p:txBody>
      </p:sp>
      <p:sp>
        <p:nvSpPr>
          <p:cNvPr id="16389" name="TextBox 6"/>
          <p:cNvSpPr txBox="1">
            <a:spLocks noChangeArrowheads="1"/>
          </p:cNvSpPr>
          <p:nvPr/>
        </p:nvSpPr>
        <p:spPr bwMode="auto">
          <a:xfrm>
            <a:off x="3429000" y="4267200"/>
            <a:ext cx="4876800"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C8223"/>
              </a:buClr>
              <a:buChar char="•"/>
              <a:defRPr sz="2800">
                <a:solidFill>
                  <a:schemeClr val="tx1"/>
                </a:solidFill>
                <a:latin typeface="Arial" charset="0"/>
              </a:defRPr>
            </a:lvl1pPr>
            <a:lvl2pPr marL="742950" indent="-285750">
              <a:spcBef>
                <a:spcPct val="20000"/>
              </a:spcBef>
              <a:buChar char="–"/>
              <a:defRPr sz="2400">
                <a:solidFill>
                  <a:schemeClr val="bg2"/>
                </a:solidFill>
                <a:latin typeface="Arial" charset="0"/>
              </a:defRPr>
            </a:lvl2pPr>
            <a:lvl3pPr marL="1143000" indent="-228600">
              <a:spcBef>
                <a:spcPct val="20000"/>
              </a:spcBef>
              <a:buChar char="•"/>
              <a:defRPr sz="2000">
                <a:solidFill>
                  <a:schemeClr val="bg2"/>
                </a:solidFill>
                <a:latin typeface="Arial" charset="0"/>
              </a:defRPr>
            </a:lvl3pPr>
            <a:lvl4pPr marL="1600200" indent="-228600">
              <a:spcBef>
                <a:spcPct val="20000"/>
              </a:spcBef>
              <a:buChar char="–"/>
              <a:defRPr>
                <a:solidFill>
                  <a:schemeClr val="bg2"/>
                </a:solidFill>
                <a:latin typeface="Arial" charset="0"/>
              </a:defRPr>
            </a:lvl4pPr>
            <a:lvl5pPr marL="2057400" indent="-228600">
              <a:spcBef>
                <a:spcPct val="20000"/>
              </a:spcBef>
              <a:buChar char="»"/>
              <a:defRPr sz="1600">
                <a:solidFill>
                  <a:schemeClr val="bg2"/>
                </a:solidFill>
                <a:latin typeface="Arial" charset="0"/>
              </a:defRPr>
            </a:lvl5pPr>
            <a:lvl6pPr marL="2514600" indent="-228600" eaLnBrk="0" fontAlgn="base" hangingPunct="0">
              <a:spcBef>
                <a:spcPct val="20000"/>
              </a:spcBef>
              <a:spcAft>
                <a:spcPct val="0"/>
              </a:spcAft>
              <a:buChar char="»"/>
              <a:defRPr sz="1600">
                <a:solidFill>
                  <a:schemeClr val="bg2"/>
                </a:solidFill>
                <a:latin typeface="Arial" charset="0"/>
              </a:defRPr>
            </a:lvl6pPr>
            <a:lvl7pPr marL="2971800" indent="-228600" eaLnBrk="0" fontAlgn="base" hangingPunct="0">
              <a:spcBef>
                <a:spcPct val="20000"/>
              </a:spcBef>
              <a:spcAft>
                <a:spcPct val="0"/>
              </a:spcAft>
              <a:buChar char="»"/>
              <a:defRPr sz="1600">
                <a:solidFill>
                  <a:schemeClr val="bg2"/>
                </a:solidFill>
                <a:latin typeface="Arial" charset="0"/>
              </a:defRPr>
            </a:lvl7pPr>
            <a:lvl8pPr marL="3429000" indent="-228600" eaLnBrk="0" fontAlgn="base" hangingPunct="0">
              <a:spcBef>
                <a:spcPct val="20000"/>
              </a:spcBef>
              <a:spcAft>
                <a:spcPct val="0"/>
              </a:spcAft>
              <a:buChar char="»"/>
              <a:defRPr sz="1600">
                <a:solidFill>
                  <a:schemeClr val="bg2"/>
                </a:solidFill>
                <a:latin typeface="Arial" charset="0"/>
              </a:defRPr>
            </a:lvl8pPr>
            <a:lvl9pPr marL="3886200" indent="-228600" eaLnBrk="0" fontAlgn="base" hangingPunct="0">
              <a:spcBef>
                <a:spcPct val="20000"/>
              </a:spcBef>
              <a:spcAft>
                <a:spcPct val="0"/>
              </a:spcAft>
              <a:buChar char="»"/>
              <a:defRPr sz="1600">
                <a:solidFill>
                  <a:schemeClr val="bg2"/>
                </a:solidFill>
                <a:latin typeface="Arial" charset="0"/>
              </a:defRPr>
            </a:lvl9pPr>
          </a:lstStyle>
          <a:p>
            <a:pPr>
              <a:spcBef>
                <a:spcPct val="0"/>
              </a:spcBef>
              <a:buClrTx/>
              <a:buFontTx/>
              <a:buNone/>
            </a:pPr>
            <a:r>
              <a:rPr lang="en-US" altLang="en-US" b="1" dirty="0">
                <a:latin typeface="+mj-lt"/>
              </a:rPr>
              <a:t>RC Application:  </a:t>
            </a:r>
            <a:r>
              <a:rPr lang="en-US" altLang="en-US" dirty="0">
                <a:latin typeface="+mj-lt"/>
              </a:rPr>
              <a:t>RI</a:t>
            </a:r>
            <a:r>
              <a:rPr lang="en-US" altLang="en-US" b="1" u="sng" dirty="0">
                <a:latin typeface="+mj-lt"/>
              </a:rPr>
              <a:t>CH</a:t>
            </a:r>
            <a:r>
              <a:rPr lang="en-US" altLang="en-US" b="1" dirty="0">
                <a:latin typeface="+mj-lt"/>
              </a:rPr>
              <a:t> </a:t>
            </a:r>
            <a:r>
              <a:rPr lang="en-US" altLang="en-US" dirty="0">
                <a:latin typeface="+mj-lt"/>
              </a:rPr>
              <a:t>Relationships</a:t>
            </a:r>
            <a:endParaRPr lang="en-US" altLang="en-US" b="1" dirty="0">
              <a:latin typeface="+mj-lt"/>
            </a:endParaRPr>
          </a:p>
          <a:p>
            <a:pPr>
              <a:spcBef>
                <a:spcPct val="0"/>
              </a:spcBef>
              <a:buClrTx/>
              <a:buFontTx/>
              <a:buNone/>
            </a:pPr>
            <a:endParaRPr lang="en-US" altLang="en-US" b="1" dirty="0">
              <a:latin typeface="+mj-lt"/>
            </a:endParaRPr>
          </a:p>
          <a:p>
            <a:pPr marL="457200" indent="-457200">
              <a:spcBef>
                <a:spcPct val="0"/>
              </a:spcBef>
              <a:buClrTx/>
              <a:buFontTx/>
              <a:buChar char="-"/>
            </a:pPr>
            <a:r>
              <a:rPr lang="en-US" altLang="en-US" dirty="0">
                <a:latin typeface="+mj-lt"/>
              </a:rPr>
              <a:t>Foster sense of </a:t>
            </a:r>
            <a:r>
              <a:rPr lang="en-US" altLang="en-US" b="1" u="sng" dirty="0">
                <a:latin typeface="+mj-lt"/>
              </a:rPr>
              <a:t>H</a:t>
            </a:r>
            <a:r>
              <a:rPr lang="en-US" altLang="en-US" b="1" dirty="0">
                <a:latin typeface="+mj-lt"/>
              </a:rPr>
              <a:t>ope, </a:t>
            </a:r>
            <a:r>
              <a:rPr lang="en-US" altLang="en-US" dirty="0">
                <a:latin typeface="+mj-lt"/>
              </a:rPr>
              <a:t>that there is and will be goodness in the world</a:t>
            </a:r>
          </a:p>
          <a:p>
            <a:pPr>
              <a:spcBef>
                <a:spcPct val="0"/>
              </a:spcBef>
              <a:buClrTx/>
              <a:buNone/>
            </a:pPr>
            <a:endParaRPr lang="en-US" altLang="en-US" dirty="0">
              <a:latin typeface="+mj-lt"/>
            </a:endParaRPr>
          </a:p>
          <a:p>
            <a:pPr marL="457200" indent="-457200">
              <a:spcBef>
                <a:spcPct val="0"/>
              </a:spcBef>
              <a:buClrTx/>
              <a:buFontTx/>
              <a:buChar char="-"/>
            </a:pPr>
            <a:r>
              <a:rPr lang="en-US" altLang="en-US" dirty="0">
                <a:latin typeface="+mj-lt"/>
              </a:rPr>
              <a:t>Foster belief that others offer goodness, helps build and repair </a:t>
            </a:r>
            <a:r>
              <a:rPr lang="en-US" altLang="en-US" b="1" u="sng" dirty="0">
                <a:latin typeface="+mj-lt"/>
              </a:rPr>
              <a:t>C</a:t>
            </a:r>
            <a:r>
              <a:rPr lang="en-US" altLang="en-US" b="1" dirty="0">
                <a:latin typeface="+mj-lt"/>
              </a:rPr>
              <a:t>onnection</a:t>
            </a:r>
          </a:p>
        </p:txBody>
      </p:sp>
      <p:pic>
        <p:nvPicPr>
          <p:cNvPr id="5" name="Content Placeholder 4">
            <a:extLst>
              <a:ext uri="{FF2B5EF4-FFF2-40B4-BE49-F238E27FC236}">
                <a16:creationId xmlns:a16="http://schemas.microsoft.com/office/drawing/2014/main" id="{7E8ADCA6-FF69-8A4A-B7BF-EBDC59471B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600200"/>
            <a:ext cx="2628900" cy="2329310"/>
          </a:xfrm>
        </p:spPr>
      </p:pic>
    </p:spTree>
    <p:extLst>
      <p:ext uri="{BB962C8B-B14F-4D97-AF65-F5344CB8AC3E}">
        <p14:creationId xmlns:p14="http://schemas.microsoft.com/office/powerpoint/2010/main" val="365925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52400" y="596682"/>
            <a:ext cx="8763000" cy="1143000"/>
          </a:xfrm>
        </p:spPr>
        <p:txBody>
          <a:bodyPr/>
          <a:lstStyle/>
          <a:p>
            <a:pPr algn="ctr"/>
            <a:r>
              <a:rPr lang="en-US" altLang="en-US" dirty="0"/>
              <a:t>Barriers to Gratitude</a:t>
            </a:r>
          </a:p>
        </p:txBody>
      </p:sp>
      <p:sp>
        <p:nvSpPr>
          <p:cNvPr id="16387" name="Content Placeholder 4"/>
          <p:cNvSpPr>
            <a:spLocks noGrp="1"/>
          </p:cNvSpPr>
          <p:nvPr>
            <p:ph sz="half" idx="1"/>
          </p:nvPr>
        </p:nvSpPr>
        <p:spPr>
          <a:xfrm>
            <a:off x="271085" y="1739682"/>
            <a:ext cx="3498574" cy="4139464"/>
          </a:xfrm>
        </p:spPr>
        <p:txBody>
          <a:bodyPr/>
          <a:lstStyle/>
          <a:p>
            <a:pPr>
              <a:buFont typeface="Wingdings" pitchFamily="2" charset="2"/>
              <a:buChar char="v"/>
            </a:pPr>
            <a:r>
              <a:rPr lang="en-US" altLang="en-US" sz="2400" dirty="0"/>
              <a:t>Sign of dependence or weakness</a:t>
            </a:r>
          </a:p>
          <a:p>
            <a:pPr marL="0" indent="0">
              <a:buNone/>
            </a:pPr>
            <a:endParaRPr lang="en-US" altLang="en-US" sz="1000" dirty="0"/>
          </a:p>
          <a:p>
            <a:pPr>
              <a:buFont typeface="Wingdings" pitchFamily="2" charset="2"/>
              <a:buChar char="v"/>
            </a:pPr>
            <a:r>
              <a:rPr lang="en-US" altLang="en-US" sz="2400" dirty="0"/>
              <a:t>Form of social obligation, a “should”</a:t>
            </a:r>
          </a:p>
          <a:p>
            <a:pPr marL="0" indent="0">
              <a:buNone/>
            </a:pPr>
            <a:endParaRPr lang="en-US" altLang="en-US" sz="1000" dirty="0"/>
          </a:p>
          <a:p>
            <a:pPr>
              <a:buFont typeface="Wingdings" pitchFamily="2" charset="2"/>
              <a:buChar char="v"/>
            </a:pPr>
            <a:r>
              <a:rPr lang="en-US" altLang="en-US" sz="2400" dirty="0"/>
              <a:t>Dismissive of bad things, of harm</a:t>
            </a:r>
          </a:p>
          <a:p>
            <a:pPr marL="0" indent="0">
              <a:buNone/>
            </a:pPr>
            <a:endParaRPr lang="en-US" altLang="en-US" sz="2400" dirty="0"/>
          </a:p>
        </p:txBody>
      </p:sp>
      <p:sp>
        <p:nvSpPr>
          <p:cNvPr id="16389" name="TextBox 6"/>
          <p:cNvSpPr txBox="1">
            <a:spLocks noChangeArrowheads="1"/>
          </p:cNvSpPr>
          <p:nvPr/>
        </p:nvSpPr>
        <p:spPr bwMode="auto">
          <a:xfrm>
            <a:off x="3276600" y="4584918"/>
            <a:ext cx="5105400" cy="239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C8223"/>
              </a:buClr>
              <a:buChar char="•"/>
              <a:defRPr sz="2800">
                <a:solidFill>
                  <a:schemeClr val="tx1"/>
                </a:solidFill>
                <a:latin typeface="Arial" charset="0"/>
              </a:defRPr>
            </a:lvl1pPr>
            <a:lvl2pPr marL="742950" indent="-285750">
              <a:spcBef>
                <a:spcPct val="20000"/>
              </a:spcBef>
              <a:buChar char="–"/>
              <a:defRPr sz="2400">
                <a:solidFill>
                  <a:schemeClr val="bg2"/>
                </a:solidFill>
                <a:latin typeface="Arial" charset="0"/>
              </a:defRPr>
            </a:lvl2pPr>
            <a:lvl3pPr marL="1143000" indent="-228600">
              <a:spcBef>
                <a:spcPct val="20000"/>
              </a:spcBef>
              <a:buChar char="•"/>
              <a:defRPr sz="2000">
                <a:solidFill>
                  <a:schemeClr val="bg2"/>
                </a:solidFill>
                <a:latin typeface="Arial" charset="0"/>
              </a:defRPr>
            </a:lvl3pPr>
            <a:lvl4pPr marL="1600200" indent="-228600">
              <a:spcBef>
                <a:spcPct val="20000"/>
              </a:spcBef>
              <a:buChar char="–"/>
              <a:defRPr>
                <a:solidFill>
                  <a:schemeClr val="bg2"/>
                </a:solidFill>
                <a:latin typeface="Arial" charset="0"/>
              </a:defRPr>
            </a:lvl4pPr>
            <a:lvl5pPr marL="2057400" indent="-228600">
              <a:spcBef>
                <a:spcPct val="20000"/>
              </a:spcBef>
              <a:buChar char="»"/>
              <a:defRPr sz="1600">
                <a:solidFill>
                  <a:schemeClr val="bg2"/>
                </a:solidFill>
                <a:latin typeface="Arial" charset="0"/>
              </a:defRPr>
            </a:lvl5pPr>
            <a:lvl6pPr marL="2514600" indent="-228600" eaLnBrk="0" fontAlgn="base" hangingPunct="0">
              <a:spcBef>
                <a:spcPct val="20000"/>
              </a:spcBef>
              <a:spcAft>
                <a:spcPct val="0"/>
              </a:spcAft>
              <a:buChar char="»"/>
              <a:defRPr sz="1600">
                <a:solidFill>
                  <a:schemeClr val="bg2"/>
                </a:solidFill>
                <a:latin typeface="Arial" charset="0"/>
              </a:defRPr>
            </a:lvl6pPr>
            <a:lvl7pPr marL="2971800" indent="-228600" eaLnBrk="0" fontAlgn="base" hangingPunct="0">
              <a:spcBef>
                <a:spcPct val="20000"/>
              </a:spcBef>
              <a:spcAft>
                <a:spcPct val="0"/>
              </a:spcAft>
              <a:buChar char="»"/>
              <a:defRPr sz="1600">
                <a:solidFill>
                  <a:schemeClr val="bg2"/>
                </a:solidFill>
                <a:latin typeface="Arial" charset="0"/>
              </a:defRPr>
            </a:lvl7pPr>
            <a:lvl8pPr marL="3429000" indent="-228600" eaLnBrk="0" fontAlgn="base" hangingPunct="0">
              <a:spcBef>
                <a:spcPct val="20000"/>
              </a:spcBef>
              <a:spcAft>
                <a:spcPct val="0"/>
              </a:spcAft>
              <a:buChar char="»"/>
              <a:defRPr sz="1600">
                <a:solidFill>
                  <a:schemeClr val="bg2"/>
                </a:solidFill>
                <a:latin typeface="Arial" charset="0"/>
              </a:defRPr>
            </a:lvl8pPr>
            <a:lvl9pPr marL="3886200" indent="-228600" eaLnBrk="0" fontAlgn="base" hangingPunct="0">
              <a:spcBef>
                <a:spcPct val="20000"/>
              </a:spcBef>
              <a:spcAft>
                <a:spcPct val="0"/>
              </a:spcAft>
              <a:buChar char="»"/>
              <a:defRPr sz="1600">
                <a:solidFill>
                  <a:schemeClr val="bg2"/>
                </a:solidFill>
                <a:latin typeface="Arial" charset="0"/>
              </a:defRPr>
            </a:lvl9pPr>
          </a:lstStyle>
          <a:p>
            <a:pPr>
              <a:spcBef>
                <a:spcPct val="0"/>
              </a:spcBef>
              <a:buClrTx/>
              <a:buFontTx/>
              <a:buNone/>
            </a:pPr>
            <a:r>
              <a:rPr lang="en-US" altLang="en-US" b="1" dirty="0">
                <a:latin typeface="+mn-lt"/>
              </a:rPr>
              <a:t>RC Application:</a:t>
            </a:r>
          </a:p>
          <a:p>
            <a:pPr>
              <a:spcBef>
                <a:spcPct val="0"/>
              </a:spcBef>
              <a:buClrTx/>
              <a:buFontTx/>
              <a:buNone/>
            </a:pPr>
            <a:endParaRPr lang="en-US" altLang="en-US" b="1" dirty="0">
              <a:latin typeface="+mn-lt"/>
            </a:endParaRPr>
          </a:p>
          <a:p>
            <a:pPr marL="457200" indent="-457200">
              <a:spcBef>
                <a:spcPct val="0"/>
              </a:spcBef>
              <a:buClrTx/>
              <a:buFontTx/>
              <a:buChar char="-"/>
            </a:pPr>
            <a:r>
              <a:rPr lang="en-US" altLang="en-US" dirty="0">
                <a:latin typeface="Times"/>
              </a:rPr>
              <a:t>May reinforce not feeling worthy of life</a:t>
            </a:r>
          </a:p>
          <a:p>
            <a:pPr>
              <a:spcBef>
                <a:spcPct val="0"/>
              </a:spcBef>
              <a:buClrTx/>
              <a:buNone/>
            </a:pPr>
            <a:endParaRPr lang="en-US" altLang="en-US" sz="800" dirty="0">
              <a:latin typeface="Times"/>
            </a:endParaRPr>
          </a:p>
          <a:p>
            <a:pPr marL="457200" indent="-457200">
              <a:spcBef>
                <a:spcPct val="0"/>
              </a:spcBef>
              <a:buClrTx/>
              <a:buFontTx/>
              <a:buChar char="-"/>
            </a:pPr>
            <a:r>
              <a:rPr lang="en-US" altLang="en-US" dirty="0">
                <a:latin typeface="Times"/>
              </a:rPr>
              <a:t>May trigger shame, can be hard to feel grateful</a:t>
            </a:r>
          </a:p>
          <a:p>
            <a:pPr>
              <a:spcBef>
                <a:spcPct val="0"/>
              </a:spcBef>
              <a:buClrTx/>
              <a:buNone/>
            </a:pPr>
            <a:endParaRPr lang="en-US" altLang="en-US" dirty="0">
              <a:latin typeface="Times"/>
            </a:endParaRPr>
          </a:p>
          <a:p>
            <a:pPr marL="1085850" lvl="1" indent="-342900">
              <a:spcBef>
                <a:spcPct val="0"/>
              </a:spcBef>
              <a:buFont typeface="Arial" panose="020B0604020202020204" pitchFamily="34" charset="0"/>
              <a:buChar char="•"/>
            </a:pPr>
            <a:r>
              <a:rPr lang="en-US" altLang="en-US" dirty="0">
                <a:latin typeface="Times"/>
              </a:rPr>
              <a:t>For clients who have endured trauma</a:t>
            </a:r>
          </a:p>
          <a:p>
            <a:pPr marL="1085850" lvl="1" indent="-342900">
              <a:spcBef>
                <a:spcPct val="0"/>
              </a:spcBef>
              <a:buFont typeface="Arial" panose="020B0604020202020204" pitchFamily="34" charset="0"/>
              <a:buChar char="•"/>
            </a:pPr>
            <a:r>
              <a:rPr lang="en-US" altLang="en-US" dirty="0">
                <a:latin typeface="Times"/>
              </a:rPr>
              <a:t>For staff who have endured VT</a:t>
            </a:r>
          </a:p>
          <a:p>
            <a:pPr marL="457200" indent="-457200">
              <a:spcBef>
                <a:spcPct val="0"/>
              </a:spcBef>
              <a:buClrTx/>
              <a:buFontTx/>
              <a:buChar char="-"/>
            </a:pPr>
            <a:endParaRPr lang="en-US" altLang="en-US" dirty="0">
              <a:latin typeface="Times"/>
            </a:endParaRPr>
          </a:p>
        </p:txBody>
      </p:sp>
      <p:pic>
        <p:nvPicPr>
          <p:cNvPr id="4" name="Content Placeholder 3">
            <a:extLst>
              <a:ext uri="{FF2B5EF4-FFF2-40B4-BE49-F238E27FC236}">
                <a16:creationId xmlns:a16="http://schemas.microsoft.com/office/drawing/2014/main" id="{FF2C15BD-4CFB-624D-8C2F-66BBEA3F85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981200"/>
            <a:ext cx="2953957" cy="2213520"/>
          </a:xfrm>
        </p:spPr>
      </p:pic>
    </p:spTree>
    <p:extLst>
      <p:ext uri="{BB962C8B-B14F-4D97-AF65-F5344CB8AC3E}">
        <p14:creationId xmlns:p14="http://schemas.microsoft.com/office/powerpoint/2010/main" val="60909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52400" y="762000"/>
            <a:ext cx="8763000" cy="1143000"/>
          </a:xfrm>
        </p:spPr>
        <p:txBody>
          <a:bodyPr/>
          <a:lstStyle/>
          <a:p>
            <a:pPr algn="ctr"/>
            <a:r>
              <a:rPr lang="en-US" altLang="en-US" dirty="0"/>
              <a:t>Invite Gratitude</a:t>
            </a:r>
          </a:p>
        </p:txBody>
      </p:sp>
      <p:sp>
        <p:nvSpPr>
          <p:cNvPr id="16387" name="Content Placeholder 4"/>
          <p:cNvSpPr>
            <a:spLocks noGrp="1"/>
          </p:cNvSpPr>
          <p:nvPr>
            <p:ph sz="half" idx="1"/>
          </p:nvPr>
        </p:nvSpPr>
        <p:spPr>
          <a:xfrm>
            <a:off x="311426" y="2032736"/>
            <a:ext cx="3650974" cy="4139464"/>
          </a:xfrm>
        </p:spPr>
        <p:txBody>
          <a:bodyPr/>
          <a:lstStyle/>
          <a:p>
            <a:pPr marL="0" indent="0">
              <a:buNone/>
            </a:pPr>
            <a:endParaRPr lang="en-US" altLang="en-US" sz="1000" dirty="0"/>
          </a:p>
          <a:p>
            <a:pPr>
              <a:buFont typeface="Wingdings" pitchFamily="2" charset="2"/>
              <a:buChar char="v"/>
            </a:pPr>
            <a:r>
              <a:rPr lang="en-US" altLang="en-US" sz="2400" dirty="0"/>
              <a:t>Gratitude practice as an option, never a should</a:t>
            </a:r>
          </a:p>
          <a:p>
            <a:pPr marL="0" indent="0">
              <a:buNone/>
            </a:pPr>
            <a:endParaRPr lang="en-US" altLang="en-US" sz="1800" dirty="0"/>
          </a:p>
          <a:p>
            <a:pPr>
              <a:buFont typeface="Wingdings" pitchFamily="2" charset="2"/>
              <a:buChar char="v"/>
            </a:pPr>
            <a:r>
              <a:rPr lang="en-US" altLang="en-US" sz="2400" dirty="0"/>
              <a:t>Despite harm and hardship, gratitude is available as a choice</a:t>
            </a:r>
          </a:p>
          <a:p>
            <a:pPr marL="0" indent="0">
              <a:buNone/>
            </a:pPr>
            <a:endParaRPr lang="en-US" altLang="en-US" sz="1000" dirty="0"/>
          </a:p>
          <a:p>
            <a:pPr marL="0" indent="0">
              <a:buNone/>
            </a:pPr>
            <a:endParaRPr lang="en-US" altLang="en-US" sz="1000" dirty="0"/>
          </a:p>
          <a:p>
            <a:pPr marL="0" indent="0">
              <a:buNone/>
            </a:pPr>
            <a:endParaRPr lang="en-US" altLang="en-US" sz="2400" dirty="0"/>
          </a:p>
        </p:txBody>
      </p:sp>
      <p:sp>
        <p:nvSpPr>
          <p:cNvPr id="16389" name="TextBox 6"/>
          <p:cNvSpPr txBox="1">
            <a:spLocks noChangeArrowheads="1"/>
          </p:cNvSpPr>
          <p:nvPr/>
        </p:nvSpPr>
        <p:spPr bwMode="auto">
          <a:xfrm>
            <a:off x="3962400" y="4584918"/>
            <a:ext cx="4572000"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C8223"/>
              </a:buClr>
              <a:buChar char="•"/>
              <a:defRPr sz="2800">
                <a:solidFill>
                  <a:schemeClr val="tx1"/>
                </a:solidFill>
                <a:latin typeface="Arial" charset="0"/>
              </a:defRPr>
            </a:lvl1pPr>
            <a:lvl2pPr marL="742950" indent="-285750">
              <a:spcBef>
                <a:spcPct val="20000"/>
              </a:spcBef>
              <a:buChar char="–"/>
              <a:defRPr sz="2400">
                <a:solidFill>
                  <a:schemeClr val="bg2"/>
                </a:solidFill>
                <a:latin typeface="Arial" charset="0"/>
              </a:defRPr>
            </a:lvl2pPr>
            <a:lvl3pPr marL="1143000" indent="-228600">
              <a:spcBef>
                <a:spcPct val="20000"/>
              </a:spcBef>
              <a:buChar char="•"/>
              <a:defRPr sz="2000">
                <a:solidFill>
                  <a:schemeClr val="bg2"/>
                </a:solidFill>
                <a:latin typeface="Arial" charset="0"/>
              </a:defRPr>
            </a:lvl3pPr>
            <a:lvl4pPr marL="1600200" indent="-228600">
              <a:spcBef>
                <a:spcPct val="20000"/>
              </a:spcBef>
              <a:buChar char="–"/>
              <a:defRPr>
                <a:solidFill>
                  <a:schemeClr val="bg2"/>
                </a:solidFill>
                <a:latin typeface="Arial" charset="0"/>
              </a:defRPr>
            </a:lvl4pPr>
            <a:lvl5pPr marL="2057400" indent="-228600">
              <a:spcBef>
                <a:spcPct val="20000"/>
              </a:spcBef>
              <a:buChar char="»"/>
              <a:defRPr sz="1600">
                <a:solidFill>
                  <a:schemeClr val="bg2"/>
                </a:solidFill>
                <a:latin typeface="Arial" charset="0"/>
              </a:defRPr>
            </a:lvl5pPr>
            <a:lvl6pPr marL="2514600" indent="-228600" eaLnBrk="0" fontAlgn="base" hangingPunct="0">
              <a:spcBef>
                <a:spcPct val="20000"/>
              </a:spcBef>
              <a:spcAft>
                <a:spcPct val="0"/>
              </a:spcAft>
              <a:buChar char="»"/>
              <a:defRPr sz="1600">
                <a:solidFill>
                  <a:schemeClr val="bg2"/>
                </a:solidFill>
                <a:latin typeface="Arial" charset="0"/>
              </a:defRPr>
            </a:lvl6pPr>
            <a:lvl7pPr marL="2971800" indent="-228600" eaLnBrk="0" fontAlgn="base" hangingPunct="0">
              <a:spcBef>
                <a:spcPct val="20000"/>
              </a:spcBef>
              <a:spcAft>
                <a:spcPct val="0"/>
              </a:spcAft>
              <a:buChar char="»"/>
              <a:defRPr sz="1600">
                <a:solidFill>
                  <a:schemeClr val="bg2"/>
                </a:solidFill>
                <a:latin typeface="Arial" charset="0"/>
              </a:defRPr>
            </a:lvl7pPr>
            <a:lvl8pPr marL="3429000" indent="-228600" eaLnBrk="0" fontAlgn="base" hangingPunct="0">
              <a:spcBef>
                <a:spcPct val="20000"/>
              </a:spcBef>
              <a:spcAft>
                <a:spcPct val="0"/>
              </a:spcAft>
              <a:buChar char="»"/>
              <a:defRPr sz="1600">
                <a:solidFill>
                  <a:schemeClr val="bg2"/>
                </a:solidFill>
                <a:latin typeface="Arial" charset="0"/>
              </a:defRPr>
            </a:lvl8pPr>
            <a:lvl9pPr marL="3886200" indent="-228600" eaLnBrk="0" fontAlgn="base" hangingPunct="0">
              <a:spcBef>
                <a:spcPct val="20000"/>
              </a:spcBef>
              <a:spcAft>
                <a:spcPct val="0"/>
              </a:spcAft>
              <a:buChar char="»"/>
              <a:defRPr sz="1600">
                <a:solidFill>
                  <a:schemeClr val="bg2"/>
                </a:solidFill>
                <a:latin typeface="Arial" charset="0"/>
              </a:defRPr>
            </a:lvl9pPr>
          </a:lstStyle>
          <a:p>
            <a:pPr>
              <a:spcBef>
                <a:spcPct val="0"/>
              </a:spcBef>
              <a:buClrTx/>
              <a:buFontTx/>
              <a:buNone/>
            </a:pPr>
            <a:r>
              <a:rPr lang="en-US" altLang="en-US" b="1" dirty="0">
                <a:latin typeface="+mj-lt"/>
              </a:rPr>
              <a:t>RC Application:</a:t>
            </a:r>
          </a:p>
          <a:p>
            <a:pPr>
              <a:spcBef>
                <a:spcPct val="0"/>
              </a:spcBef>
              <a:buClrTx/>
              <a:buFontTx/>
              <a:buNone/>
            </a:pPr>
            <a:endParaRPr lang="en-US" altLang="en-US" b="1" dirty="0">
              <a:latin typeface="+mj-lt"/>
            </a:endParaRPr>
          </a:p>
          <a:p>
            <a:pPr marL="457200" indent="-457200">
              <a:spcBef>
                <a:spcPct val="0"/>
              </a:spcBef>
              <a:buClrTx/>
              <a:buFontTx/>
              <a:buChar char="-"/>
            </a:pPr>
            <a:r>
              <a:rPr lang="en-US" altLang="en-US" dirty="0">
                <a:latin typeface="+mj-lt"/>
              </a:rPr>
              <a:t>Model gratitude (without expectation)</a:t>
            </a:r>
          </a:p>
          <a:p>
            <a:pPr>
              <a:spcBef>
                <a:spcPct val="0"/>
              </a:spcBef>
              <a:buClrTx/>
              <a:buNone/>
            </a:pPr>
            <a:endParaRPr lang="en-US" altLang="en-US" sz="2000" dirty="0">
              <a:latin typeface="+mj-lt"/>
            </a:endParaRPr>
          </a:p>
          <a:p>
            <a:pPr marL="457200" indent="-457200">
              <a:spcBef>
                <a:spcPct val="0"/>
              </a:spcBef>
              <a:buClrTx/>
              <a:buFontTx/>
              <a:buChar char="-"/>
            </a:pPr>
            <a:r>
              <a:rPr lang="en-US" altLang="en-US" dirty="0">
                <a:latin typeface="+mj-lt"/>
              </a:rPr>
              <a:t>Invite gratitude (without expectation)</a:t>
            </a:r>
            <a:endParaRPr lang="en-US" altLang="en-US" strike="sngStrike" dirty="0">
              <a:latin typeface="+mj-lt"/>
            </a:endParaRPr>
          </a:p>
          <a:p>
            <a:pPr>
              <a:spcBef>
                <a:spcPct val="0"/>
              </a:spcBef>
              <a:buClrTx/>
              <a:buNone/>
            </a:pPr>
            <a:endParaRPr lang="en-US" altLang="en-US" dirty="0">
              <a:latin typeface="Times"/>
            </a:endParaRPr>
          </a:p>
        </p:txBody>
      </p:sp>
      <p:pic>
        <p:nvPicPr>
          <p:cNvPr id="4" name="Content Placeholder 3">
            <a:extLst>
              <a:ext uri="{FF2B5EF4-FFF2-40B4-BE49-F238E27FC236}">
                <a16:creationId xmlns:a16="http://schemas.microsoft.com/office/drawing/2014/main" id="{8A9A0748-6F5D-A44C-B5C8-01F87E3E403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4124" y="2133600"/>
            <a:ext cx="3688651" cy="2222500"/>
          </a:xfrm>
        </p:spPr>
      </p:pic>
    </p:spTree>
    <p:extLst>
      <p:ext uri="{BB962C8B-B14F-4D97-AF65-F5344CB8AC3E}">
        <p14:creationId xmlns:p14="http://schemas.microsoft.com/office/powerpoint/2010/main" val="167268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52400" y="581899"/>
            <a:ext cx="8763000" cy="1143000"/>
          </a:xfrm>
        </p:spPr>
        <p:txBody>
          <a:bodyPr/>
          <a:lstStyle/>
          <a:p>
            <a:pPr algn="ctr"/>
            <a:r>
              <a:rPr lang="en-US" altLang="en-US" dirty="0"/>
              <a:t>Gratitude Practice</a:t>
            </a:r>
          </a:p>
        </p:txBody>
      </p:sp>
      <p:sp>
        <p:nvSpPr>
          <p:cNvPr id="16387" name="Content Placeholder 4"/>
          <p:cNvSpPr>
            <a:spLocks noGrp="1"/>
          </p:cNvSpPr>
          <p:nvPr>
            <p:ph sz="half" idx="1"/>
          </p:nvPr>
        </p:nvSpPr>
        <p:spPr>
          <a:xfrm>
            <a:off x="308113" y="1524000"/>
            <a:ext cx="8451574" cy="4533382"/>
          </a:xfrm>
        </p:spPr>
        <p:txBody>
          <a:bodyPr/>
          <a:lstStyle/>
          <a:p>
            <a:pPr marL="0" indent="0">
              <a:buNone/>
            </a:pPr>
            <a:endParaRPr lang="en-US" altLang="en-US" sz="1000" dirty="0"/>
          </a:p>
          <a:p>
            <a:pPr>
              <a:buFont typeface="Wingdings" pitchFamily="2" charset="2"/>
              <a:buChar char="v"/>
            </a:pPr>
            <a:r>
              <a:rPr lang="en-US" altLang="en-US" sz="2400" dirty="0"/>
              <a:t>Write 2-3 things for which you feel grateful (positive events, experience, person or thing in your life)</a:t>
            </a:r>
          </a:p>
          <a:p>
            <a:pPr lvl="1">
              <a:buFont typeface="Wingdings" pitchFamily="2" charset="2"/>
              <a:buChar char="v"/>
            </a:pPr>
            <a:r>
              <a:rPr lang="en-US" altLang="en-US" sz="2000" dirty="0"/>
              <a:t>Be specific:  Offer specific examples versus generalizations…</a:t>
            </a:r>
          </a:p>
          <a:p>
            <a:pPr lvl="1">
              <a:buFont typeface="Wingdings" pitchFamily="2" charset="2"/>
              <a:buChar char="v"/>
            </a:pPr>
            <a:r>
              <a:rPr lang="en-US" altLang="en-US" sz="2000" dirty="0"/>
              <a:t>Go for depth over breadth:  Elaborate on the details…</a:t>
            </a:r>
          </a:p>
          <a:p>
            <a:pPr lvl="1">
              <a:buFont typeface="Wingdings" pitchFamily="2" charset="2"/>
              <a:buChar char="v"/>
            </a:pPr>
            <a:r>
              <a:rPr lang="en-US" altLang="en-US" sz="2000" dirty="0"/>
              <a:t>Get personal:  Focus on people versus things…</a:t>
            </a:r>
          </a:p>
          <a:p>
            <a:pPr marL="0" indent="0">
              <a:buNone/>
            </a:pPr>
            <a:endParaRPr lang="en-US" altLang="en-US" sz="1000" dirty="0"/>
          </a:p>
          <a:p>
            <a:pPr marL="0" indent="0">
              <a:buNone/>
            </a:pPr>
            <a:endParaRPr lang="en-US" altLang="en-US" sz="1000" dirty="0"/>
          </a:p>
          <a:p>
            <a:pPr marL="0" indent="0">
              <a:buNone/>
            </a:pPr>
            <a:endParaRPr lang="en-US" altLang="en-US" sz="2400" dirty="0"/>
          </a:p>
        </p:txBody>
      </p:sp>
      <p:sp>
        <p:nvSpPr>
          <p:cNvPr id="16389" name="TextBox 6"/>
          <p:cNvSpPr txBox="1">
            <a:spLocks noChangeArrowheads="1"/>
          </p:cNvSpPr>
          <p:nvPr/>
        </p:nvSpPr>
        <p:spPr bwMode="auto">
          <a:xfrm>
            <a:off x="4235726" y="4191000"/>
            <a:ext cx="437263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C8223"/>
              </a:buClr>
              <a:buChar char="•"/>
              <a:defRPr sz="2800">
                <a:solidFill>
                  <a:schemeClr val="tx1"/>
                </a:solidFill>
                <a:latin typeface="Arial" charset="0"/>
              </a:defRPr>
            </a:lvl1pPr>
            <a:lvl2pPr marL="742950" indent="-285750">
              <a:spcBef>
                <a:spcPct val="20000"/>
              </a:spcBef>
              <a:buChar char="–"/>
              <a:defRPr sz="2400">
                <a:solidFill>
                  <a:schemeClr val="bg2"/>
                </a:solidFill>
                <a:latin typeface="Arial" charset="0"/>
              </a:defRPr>
            </a:lvl2pPr>
            <a:lvl3pPr marL="1143000" indent="-228600">
              <a:spcBef>
                <a:spcPct val="20000"/>
              </a:spcBef>
              <a:buChar char="•"/>
              <a:defRPr sz="2000">
                <a:solidFill>
                  <a:schemeClr val="bg2"/>
                </a:solidFill>
                <a:latin typeface="Arial" charset="0"/>
              </a:defRPr>
            </a:lvl3pPr>
            <a:lvl4pPr marL="1600200" indent="-228600">
              <a:spcBef>
                <a:spcPct val="20000"/>
              </a:spcBef>
              <a:buChar char="–"/>
              <a:defRPr>
                <a:solidFill>
                  <a:schemeClr val="bg2"/>
                </a:solidFill>
                <a:latin typeface="Arial" charset="0"/>
              </a:defRPr>
            </a:lvl4pPr>
            <a:lvl5pPr marL="2057400" indent="-228600">
              <a:spcBef>
                <a:spcPct val="20000"/>
              </a:spcBef>
              <a:buChar char="»"/>
              <a:defRPr sz="1600">
                <a:solidFill>
                  <a:schemeClr val="bg2"/>
                </a:solidFill>
                <a:latin typeface="Arial" charset="0"/>
              </a:defRPr>
            </a:lvl5pPr>
            <a:lvl6pPr marL="2514600" indent="-228600" eaLnBrk="0" fontAlgn="base" hangingPunct="0">
              <a:spcBef>
                <a:spcPct val="20000"/>
              </a:spcBef>
              <a:spcAft>
                <a:spcPct val="0"/>
              </a:spcAft>
              <a:buChar char="»"/>
              <a:defRPr sz="1600">
                <a:solidFill>
                  <a:schemeClr val="bg2"/>
                </a:solidFill>
                <a:latin typeface="Arial" charset="0"/>
              </a:defRPr>
            </a:lvl6pPr>
            <a:lvl7pPr marL="2971800" indent="-228600" eaLnBrk="0" fontAlgn="base" hangingPunct="0">
              <a:spcBef>
                <a:spcPct val="20000"/>
              </a:spcBef>
              <a:spcAft>
                <a:spcPct val="0"/>
              </a:spcAft>
              <a:buChar char="»"/>
              <a:defRPr sz="1600">
                <a:solidFill>
                  <a:schemeClr val="bg2"/>
                </a:solidFill>
                <a:latin typeface="Arial" charset="0"/>
              </a:defRPr>
            </a:lvl7pPr>
            <a:lvl8pPr marL="3429000" indent="-228600" eaLnBrk="0" fontAlgn="base" hangingPunct="0">
              <a:spcBef>
                <a:spcPct val="20000"/>
              </a:spcBef>
              <a:spcAft>
                <a:spcPct val="0"/>
              </a:spcAft>
              <a:buChar char="»"/>
              <a:defRPr sz="1600">
                <a:solidFill>
                  <a:schemeClr val="bg2"/>
                </a:solidFill>
                <a:latin typeface="Arial" charset="0"/>
              </a:defRPr>
            </a:lvl8pPr>
            <a:lvl9pPr marL="3886200" indent="-228600" eaLnBrk="0" fontAlgn="base" hangingPunct="0">
              <a:spcBef>
                <a:spcPct val="20000"/>
              </a:spcBef>
              <a:spcAft>
                <a:spcPct val="0"/>
              </a:spcAft>
              <a:buChar char="»"/>
              <a:defRPr sz="1600">
                <a:solidFill>
                  <a:schemeClr val="bg2"/>
                </a:solidFill>
                <a:latin typeface="Arial" charset="0"/>
              </a:defRPr>
            </a:lvl9pPr>
          </a:lstStyle>
          <a:p>
            <a:pPr>
              <a:spcBef>
                <a:spcPct val="0"/>
              </a:spcBef>
              <a:buClrTx/>
              <a:buFontTx/>
              <a:buNone/>
            </a:pPr>
            <a:r>
              <a:rPr lang="en-US" altLang="en-US" b="1" dirty="0">
                <a:latin typeface="+mj-lt"/>
              </a:rPr>
              <a:t>RC Application:  </a:t>
            </a:r>
          </a:p>
          <a:p>
            <a:pPr>
              <a:spcBef>
                <a:spcPct val="0"/>
              </a:spcBef>
              <a:buClrTx/>
              <a:buNone/>
            </a:pPr>
            <a:endParaRPr lang="en-US" altLang="en-US" b="1" dirty="0">
              <a:latin typeface="+mj-lt"/>
            </a:endParaRPr>
          </a:p>
          <a:p>
            <a:pPr marL="457200" indent="-457200">
              <a:spcBef>
                <a:spcPct val="0"/>
              </a:spcBef>
              <a:buClrTx/>
              <a:buFontTx/>
              <a:buChar char="-"/>
            </a:pPr>
            <a:r>
              <a:rPr lang="en-US" altLang="en-US" dirty="0">
                <a:latin typeface="Times"/>
              </a:rPr>
              <a:t>Personal gratitude practice (journaling)</a:t>
            </a:r>
          </a:p>
          <a:p>
            <a:pPr marL="457200" indent="-457200">
              <a:spcBef>
                <a:spcPct val="0"/>
              </a:spcBef>
              <a:buClrTx/>
              <a:buFontTx/>
              <a:buChar char="-"/>
            </a:pPr>
            <a:r>
              <a:rPr lang="en-US" altLang="en-US" dirty="0">
                <a:latin typeface="Times"/>
              </a:rPr>
              <a:t>Post gratitude statements (staff/client)</a:t>
            </a:r>
          </a:p>
          <a:p>
            <a:pPr marL="457200" indent="-457200">
              <a:spcBef>
                <a:spcPct val="0"/>
              </a:spcBef>
              <a:buClrTx/>
              <a:buFontTx/>
              <a:buChar char="-"/>
            </a:pPr>
            <a:r>
              <a:rPr lang="en-US" altLang="en-US" dirty="0">
                <a:latin typeface="Times"/>
              </a:rPr>
              <a:t>Open meetings with gratitude sharing</a:t>
            </a:r>
          </a:p>
          <a:p>
            <a:pPr marL="457200" indent="-457200">
              <a:spcBef>
                <a:spcPct val="0"/>
              </a:spcBef>
              <a:buClrTx/>
              <a:buFontTx/>
              <a:buChar char="-"/>
            </a:pPr>
            <a:r>
              <a:rPr lang="en-US" altLang="en-US" dirty="0">
                <a:latin typeface="Times"/>
              </a:rPr>
              <a:t>Include gratitude in supervision </a:t>
            </a:r>
          </a:p>
          <a:p>
            <a:pPr marL="457200" indent="-457200">
              <a:spcBef>
                <a:spcPct val="0"/>
              </a:spcBef>
              <a:buClrTx/>
              <a:buFontTx/>
              <a:buChar char="-"/>
            </a:pPr>
            <a:r>
              <a:rPr lang="en-US" altLang="en-US" dirty="0">
                <a:latin typeface="Times"/>
              </a:rPr>
              <a:t>Offer gratitude to a person (staff/client)</a:t>
            </a:r>
          </a:p>
        </p:txBody>
      </p:sp>
      <p:pic>
        <p:nvPicPr>
          <p:cNvPr id="4" name="Content Placeholder 3">
            <a:extLst>
              <a:ext uri="{FF2B5EF4-FFF2-40B4-BE49-F238E27FC236}">
                <a16:creationId xmlns:a16="http://schemas.microsoft.com/office/drawing/2014/main" id="{ECCE4A56-A3DD-2747-AC84-46ED0FD872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5145" y="4071938"/>
            <a:ext cx="2298809" cy="2222500"/>
          </a:xfrm>
        </p:spPr>
      </p:pic>
    </p:spTree>
    <p:extLst>
      <p:ext uri="{BB962C8B-B14F-4D97-AF65-F5344CB8AC3E}">
        <p14:creationId xmlns:p14="http://schemas.microsoft.com/office/powerpoint/2010/main" val="297848039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45932</TotalTime>
  <Words>468</Words>
  <Application>Microsoft Macintosh PowerPoint</Application>
  <PresentationFormat>On-screen Show (4:3)</PresentationFormat>
  <Paragraphs>74</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vt:lpstr>
      <vt:lpstr>Wingdings</vt:lpstr>
      <vt:lpstr>Blank Presentation</vt:lpstr>
      <vt:lpstr> RC Monthly Mindfulness   Come Fill Your Cup</vt:lpstr>
      <vt:lpstr>Agreements</vt:lpstr>
      <vt:lpstr>Gratitude</vt:lpstr>
      <vt:lpstr>Benefits of Gratitude</vt:lpstr>
      <vt:lpstr>Barriers to Gratitude</vt:lpstr>
      <vt:lpstr>Invite Gratitude</vt:lpstr>
      <vt:lpstr>Gratitude Practice</vt:lpstr>
    </vt:vector>
  </TitlesOfParts>
  <Company>Cole Design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 COLE</dc:creator>
  <cp:lastModifiedBy>John Engel</cp:lastModifiedBy>
  <cp:revision>183</cp:revision>
  <cp:lastPrinted>2021-05-05T12:44:07Z</cp:lastPrinted>
  <dcterms:created xsi:type="dcterms:W3CDTF">2009-12-23T14:04:44Z</dcterms:created>
  <dcterms:modified xsi:type="dcterms:W3CDTF">2021-05-05T16:46:20Z</dcterms:modified>
</cp:coreProperties>
</file>