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1" r:id="rId2"/>
    <p:sldId id="710" r:id="rId3"/>
    <p:sldId id="725" r:id="rId4"/>
    <p:sldId id="726" r:id="rId5"/>
    <p:sldId id="832" r:id="rId6"/>
    <p:sldId id="720" r:id="rId7"/>
    <p:sldId id="449" r:id="rId8"/>
    <p:sldId id="722" r:id="rId9"/>
    <p:sldId id="724" r:id="rId10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440"/>
    <p:restoredTop sz="53859" autoAdjust="0"/>
  </p:normalViewPr>
  <p:slideViewPr>
    <p:cSldViewPr>
      <p:cViewPr varScale="1">
        <p:scale>
          <a:sx n="52" d="100"/>
          <a:sy n="52" d="100"/>
        </p:scale>
        <p:origin x="11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20"/>
    </p:cViewPr>
  </p:sorterViewPr>
  <p:notesViewPr>
    <p:cSldViewPr>
      <p:cViewPr varScale="1">
        <p:scale>
          <a:sx n="52" d="100"/>
          <a:sy n="52" d="100"/>
        </p:scale>
        <p:origin x="2628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02EC8-463F-A442-8DEF-D229B456A8A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B7704C-1DA9-D04F-B9F6-3C3B7732793E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Noticing Our Reactions to Others</a:t>
          </a:r>
        </a:p>
        <a:p>
          <a:r>
            <a:rPr lang="en-US" sz="2400" b="1" dirty="0">
              <a:solidFill>
                <a:schemeClr val="tx1"/>
              </a:solidFill>
            </a:rPr>
            <a:t> </a:t>
          </a:r>
          <a:endParaRPr lang="en-US" sz="1600" dirty="0">
            <a:solidFill>
              <a:schemeClr val="tx1"/>
            </a:solidFill>
          </a:endParaRPr>
        </a:p>
      </dgm:t>
    </dgm:pt>
    <dgm:pt modelId="{0F3AB7DA-D567-164C-9799-60079DDC45CD}" type="parTrans" cxnId="{C92BDFB6-9767-FA47-9378-2A0CAAEF70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D3CD7C-8E15-CF41-9548-7700A9CE84DD}" type="sibTrans" cxnId="{C92BDFB6-9767-FA47-9378-2A0CAAEF70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4A9315-8E5E-2840-8970-E912371E39A3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Mindfulness</a:t>
          </a:r>
        </a:p>
      </dgm:t>
    </dgm:pt>
    <dgm:pt modelId="{6574426D-EDC3-184E-8DDF-2E4E06922E2E}" type="parTrans" cxnId="{9E86D664-BBA5-E14E-8B00-8F92E1E45A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E1D699-0D24-4D4C-9C97-54B8CAA46FDA}" type="sibTrans" cxnId="{9E86D664-BBA5-E14E-8B00-8F92E1E45A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E4E69D-14E9-6448-B8EF-20C11DA6570E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Being With  </a:t>
          </a:r>
          <a:r>
            <a:rPr lang="en-US" sz="2400" dirty="0">
              <a:solidFill>
                <a:schemeClr val="tx1"/>
              </a:solidFill>
            </a:rPr>
            <a:t>Working With</a:t>
          </a:r>
        </a:p>
      </dgm:t>
    </dgm:pt>
    <dgm:pt modelId="{B97EB74F-F42E-F24D-87AA-034B006546C5}" type="parTrans" cxnId="{531A4531-3C26-1B4B-B305-A616BD6D31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7EB4E8-36FA-2743-B6BB-545BB19C5EC8}" type="sibTrans" cxnId="{531A4531-3C26-1B4B-B305-A616BD6D31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9A3EE6-F052-1A46-8683-72402F0DE6F9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Support Anchors </a:t>
          </a:r>
          <a:r>
            <a:rPr lang="en-US" sz="2400" b="0" dirty="0">
              <a:solidFill>
                <a:schemeClr val="tx1"/>
              </a:solidFill>
            </a:rPr>
            <a:t>(internal &amp; external)</a:t>
          </a:r>
          <a:r>
            <a:rPr lang="en-US" sz="2400" b="1" dirty="0">
              <a:solidFill>
                <a:schemeClr val="tx1"/>
              </a:solidFill>
            </a:rPr>
            <a:t> </a:t>
          </a:r>
        </a:p>
      </dgm:t>
    </dgm:pt>
    <dgm:pt modelId="{D772BCCA-FE5F-F34E-9946-5023BE70268F}" type="parTrans" cxnId="{2A448B41-4345-B44A-AFAD-9361B9DAB5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A18F87-0E7D-C347-B17D-F3891DC91413}" type="sibTrans" cxnId="{2A448B41-4345-B44A-AFAD-9361B9DAB5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AD56BA-769B-164A-A52E-4FC53767C7D7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Sitting, Walking, Body Scan</a:t>
          </a:r>
        </a:p>
        <a:p>
          <a:endParaRPr lang="en-US" sz="1600" dirty="0">
            <a:solidFill>
              <a:schemeClr val="tx1"/>
            </a:solidFill>
          </a:endParaRPr>
        </a:p>
      </dgm:t>
    </dgm:pt>
    <dgm:pt modelId="{6A00EBB0-0256-054D-B9FE-E2C48C3E3C1E}" type="parTrans" cxnId="{40053979-7FFA-5644-B6F8-B4FB05E325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AE5098-F1EF-D64C-B9FA-5B64FEEE4E5E}" type="sibTrans" cxnId="{40053979-7FFA-5644-B6F8-B4FB05E325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C33D53-2732-2F49-932B-8F77EBEEAFCB}" type="pres">
      <dgm:prSet presAssocID="{52602EC8-463F-A442-8DEF-D229B456A8A9}" presName="cycle" presStyleCnt="0">
        <dgm:presLayoutVars>
          <dgm:dir/>
          <dgm:resizeHandles val="exact"/>
        </dgm:presLayoutVars>
      </dgm:prSet>
      <dgm:spPr/>
    </dgm:pt>
    <dgm:pt modelId="{A2EE3801-2E1D-534F-971F-4CA6BA88A953}" type="pres">
      <dgm:prSet presAssocID="{D1B7704C-1DA9-D04F-B9F6-3C3B7732793E}" presName="dummy" presStyleCnt="0"/>
      <dgm:spPr/>
    </dgm:pt>
    <dgm:pt modelId="{74EE882F-3D23-8547-928C-86FF0D10C5DC}" type="pres">
      <dgm:prSet presAssocID="{D1B7704C-1DA9-D04F-B9F6-3C3B7732793E}" presName="node" presStyleLbl="revTx" presStyleIdx="0" presStyleCnt="5" custScaleX="131362" custScaleY="92153" custRadScaleRad="102471" custRadScaleInc="13842">
        <dgm:presLayoutVars>
          <dgm:bulletEnabled val="1"/>
        </dgm:presLayoutVars>
      </dgm:prSet>
      <dgm:spPr/>
    </dgm:pt>
    <dgm:pt modelId="{3257D370-9284-904B-9A7D-0999527EA066}" type="pres">
      <dgm:prSet presAssocID="{ADD3CD7C-8E15-CF41-9548-7700A9CE84DD}" presName="sibTrans" presStyleLbl="node1" presStyleIdx="0" presStyleCnt="5"/>
      <dgm:spPr/>
    </dgm:pt>
    <dgm:pt modelId="{37828520-7A71-D648-B74C-CFB1AF339126}" type="pres">
      <dgm:prSet presAssocID="{034A9315-8E5E-2840-8970-E912371E39A3}" presName="dummy" presStyleCnt="0"/>
      <dgm:spPr/>
    </dgm:pt>
    <dgm:pt modelId="{796EB621-1651-6941-85B4-BF305415E1ED}" type="pres">
      <dgm:prSet presAssocID="{034A9315-8E5E-2840-8970-E912371E39A3}" presName="node" presStyleLbl="revTx" presStyleIdx="1" presStyleCnt="5" custScaleX="162605" custScaleY="82182">
        <dgm:presLayoutVars>
          <dgm:bulletEnabled val="1"/>
        </dgm:presLayoutVars>
      </dgm:prSet>
      <dgm:spPr/>
    </dgm:pt>
    <dgm:pt modelId="{AFBE8224-C3C0-B544-82A9-2614D61A2208}" type="pres">
      <dgm:prSet presAssocID="{29E1D699-0D24-4D4C-9C97-54B8CAA46FDA}" presName="sibTrans" presStyleLbl="node1" presStyleIdx="1" presStyleCnt="5"/>
      <dgm:spPr/>
    </dgm:pt>
    <dgm:pt modelId="{237F7B85-629B-E241-8B9E-B76CE3453A40}" type="pres">
      <dgm:prSet presAssocID="{56E4E69D-14E9-6448-B8EF-20C11DA6570E}" presName="dummy" presStyleCnt="0"/>
      <dgm:spPr/>
    </dgm:pt>
    <dgm:pt modelId="{9430A939-374C-F441-8CBB-9862C813716C}" type="pres">
      <dgm:prSet presAssocID="{56E4E69D-14E9-6448-B8EF-20C11DA6570E}" presName="node" presStyleLbl="revTx" presStyleIdx="2" presStyleCnt="5" custScaleX="175058" custRadScaleRad="105938" custRadScaleInc="-3457">
        <dgm:presLayoutVars>
          <dgm:bulletEnabled val="1"/>
        </dgm:presLayoutVars>
      </dgm:prSet>
      <dgm:spPr/>
    </dgm:pt>
    <dgm:pt modelId="{75EE5701-D042-B04A-A01A-4441AAE0D02E}" type="pres">
      <dgm:prSet presAssocID="{A17EB4E8-36FA-2743-B6BB-545BB19C5EC8}" presName="sibTrans" presStyleLbl="node1" presStyleIdx="2" presStyleCnt="5"/>
      <dgm:spPr/>
    </dgm:pt>
    <dgm:pt modelId="{A2610004-5A16-B54D-8202-303ACE8E9C62}" type="pres">
      <dgm:prSet presAssocID="{DE9A3EE6-F052-1A46-8683-72402F0DE6F9}" presName="dummy" presStyleCnt="0"/>
      <dgm:spPr/>
    </dgm:pt>
    <dgm:pt modelId="{49D15593-34DE-C74D-AA85-C45902348DE0}" type="pres">
      <dgm:prSet presAssocID="{DE9A3EE6-F052-1A46-8683-72402F0DE6F9}" presName="node" presStyleLbl="revTx" presStyleIdx="3" presStyleCnt="5" custScaleX="295813">
        <dgm:presLayoutVars>
          <dgm:bulletEnabled val="1"/>
        </dgm:presLayoutVars>
      </dgm:prSet>
      <dgm:spPr/>
    </dgm:pt>
    <dgm:pt modelId="{54A55C38-C497-1542-97D4-7678D1B12BCC}" type="pres">
      <dgm:prSet presAssocID="{8DA18F87-0E7D-C347-B17D-F3891DC91413}" presName="sibTrans" presStyleLbl="node1" presStyleIdx="3" presStyleCnt="5"/>
      <dgm:spPr/>
    </dgm:pt>
    <dgm:pt modelId="{38736386-077D-4343-AB28-28B102C06893}" type="pres">
      <dgm:prSet presAssocID="{FAAD56BA-769B-164A-A52E-4FC53767C7D7}" presName="dummy" presStyleCnt="0"/>
      <dgm:spPr/>
    </dgm:pt>
    <dgm:pt modelId="{19E0DB04-761E-4B47-B1F8-58FFEBE7C032}" type="pres">
      <dgm:prSet presAssocID="{FAAD56BA-769B-164A-A52E-4FC53767C7D7}" presName="node" presStyleLbl="revTx" presStyleIdx="4" presStyleCnt="5" custScaleX="151870" custScaleY="97577" custRadScaleRad="102963" custRadScaleInc="-21385">
        <dgm:presLayoutVars>
          <dgm:bulletEnabled val="1"/>
        </dgm:presLayoutVars>
      </dgm:prSet>
      <dgm:spPr/>
    </dgm:pt>
    <dgm:pt modelId="{FA1531B2-EC2E-644F-940C-8C3F74BD7C2A}" type="pres">
      <dgm:prSet presAssocID="{23AE5098-F1EF-D64C-B9FA-5B64FEEE4E5E}" presName="sibTrans" presStyleLbl="node1" presStyleIdx="4" presStyleCnt="5"/>
      <dgm:spPr/>
    </dgm:pt>
  </dgm:ptLst>
  <dgm:cxnLst>
    <dgm:cxn modelId="{86162A26-CDEE-8D42-80C2-5A2124427731}" type="presOf" srcId="{23AE5098-F1EF-D64C-B9FA-5B64FEEE4E5E}" destId="{FA1531B2-EC2E-644F-940C-8C3F74BD7C2A}" srcOrd="0" destOrd="0" presId="urn:microsoft.com/office/officeart/2005/8/layout/cycle1"/>
    <dgm:cxn modelId="{5F076F28-1FD3-284C-A76B-48D2092AA2A2}" type="presOf" srcId="{56E4E69D-14E9-6448-B8EF-20C11DA6570E}" destId="{9430A939-374C-F441-8CBB-9862C813716C}" srcOrd="0" destOrd="0" presId="urn:microsoft.com/office/officeart/2005/8/layout/cycle1"/>
    <dgm:cxn modelId="{531A4531-3C26-1B4B-B305-A616BD6D3138}" srcId="{52602EC8-463F-A442-8DEF-D229B456A8A9}" destId="{56E4E69D-14E9-6448-B8EF-20C11DA6570E}" srcOrd="2" destOrd="0" parTransId="{B97EB74F-F42E-F24D-87AA-034B006546C5}" sibTransId="{A17EB4E8-36FA-2743-B6BB-545BB19C5EC8}"/>
    <dgm:cxn modelId="{2A448B41-4345-B44A-AFAD-9361B9DAB551}" srcId="{52602EC8-463F-A442-8DEF-D229B456A8A9}" destId="{DE9A3EE6-F052-1A46-8683-72402F0DE6F9}" srcOrd="3" destOrd="0" parTransId="{D772BCCA-FE5F-F34E-9946-5023BE70268F}" sibTransId="{8DA18F87-0E7D-C347-B17D-F3891DC91413}"/>
    <dgm:cxn modelId="{A8A25F4E-85BC-1C44-B8C7-338961ACBAAC}" type="presOf" srcId="{034A9315-8E5E-2840-8970-E912371E39A3}" destId="{796EB621-1651-6941-85B4-BF305415E1ED}" srcOrd="0" destOrd="0" presId="urn:microsoft.com/office/officeart/2005/8/layout/cycle1"/>
    <dgm:cxn modelId="{1825F763-BFD9-6845-B043-C3D1824FFB3C}" type="presOf" srcId="{A17EB4E8-36FA-2743-B6BB-545BB19C5EC8}" destId="{75EE5701-D042-B04A-A01A-4441AAE0D02E}" srcOrd="0" destOrd="0" presId="urn:microsoft.com/office/officeart/2005/8/layout/cycle1"/>
    <dgm:cxn modelId="{9E86D664-BBA5-E14E-8B00-8F92E1E45A91}" srcId="{52602EC8-463F-A442-8DEF-D229B456A8A9}" destId="{034A9315-8E5E-2840-8970-E912371E39A3}" srcOrd="1" destOrd="0" parTransId="{6574426D-EDC3-184E-8DDF-2E4E06922E2E}" sibTransId="{29E1D699-0D24-4D4C-9C97-54B8CAA46FDA}"/>
    <dgm:cxn modelId="{7BEA0369-37F0-9F42-97A2-23B0E55587F9}" type="presOf" srcId="{FAAD56BA-769B-164A-A52E-4FC53767C7D7}" destId="{19E0DB04-761E-4B47-B1F8-58FFEBE7C032}" srcOrd="0" destOrd="0" presId="urn:microsoft.com/office/officeart/2005/8/layout/cycle1"/>
    <dgm:cxn modelId="{87D2D577-B8E7-4348-997A-86AC0C0F7FB2}" type="presOf" srcId="{52602EC8-463F-A442-8DEF-D229B456A8A9}" destId="{E9C33D53-2732-2F49-932B-8F77EBEEAFCB}" srcOrd="0" destOrd="0" presId="urn:microsoft.com/office/officeart/2005/8/layout/cycle1"/>
    <dgm:cxn modelId="{40053979-7FFA-5644-B6F8-B4FB05E32546}" srcId="{52602EC8-463F-A442-8DEF-D229B456A8A9}" destId="{FAAD56BA-769B-164A-A52E-4FC53767C7D7}" srcOrd="4" destOrd="0" parTransId="{6A00EBB0-0256-054D-B9FE-E2C48C3E3C1E}" sibTransId="{23AE5098-F1EF-D64C-B9FA-5B64FEEE4E5E}"/>
    <dgm:cxn modelId="{84C26A94-34FE-1844-A30A-4DCD13782407}" type="presOf" srcId="{29E1D699-0D24-4D4C-9C97-54B8CAA46FDA}" destId="{AFBE8224-C3C0-B544-82A9-2614D61A2208}" srcOrd="0" destOrd="0" presId="urn:microsoft.com/office/officeart/2005/8/layout/cycle1"/>
    <dgm:cxn modelId="{7DF4439F-71C3-4B41-9C19-247FCCB69D83}" type="presOf" srcId="{D1B7704C-1DA9-D04F-B9F6-3C3B7732793E}" destId="{74EE882F-3D23-8547-928C-86FF0D10C5DC}" srcOrd="0" destOrd="0" presId="urn:microsoft.com/office/officeart/2005/8/layout/cycle1"/>
    <dgm:cxn modelId="{C92BDFB6-9767-FA47-9378-2A0CAAEF7087}" srcId="{52602EC8-463F-A442-8DEF-D229B456A8A9}" destId="{D1B7704C-1DA9-D04F-B9F6-3C3B7732793E}" srcOrd="0" destOrd="0" parTransId="{0F3AB7DA-D567-164C-9799-60079DDC45CD}" sibTransId="{ADD3CD7C-8E15-CF41-9548-7700A9CE84DD}"/>
    <dgm:cxn modelId="{503835CE-7244-0445-9EF4-95104E8FD74C}" type="presOf" srcId="{ADD3CD7C-8E15-CF41-9548-7700A9CE84DD}" destId="{3257D370-9284-904B-9A7D-0999527EA066}" srcOrd="0" destOrd="0" presId="urn:microsoft.com/office/officeart/2005/8/layout/cycle1"/>
    <dgm:cxn modelId="{422209E0-178F-B14B-967E-54E60F6A65F0}" type="presOf" srcId="{DE9A3EE6-F052-1A46-8683-72402F0DE6F9}" destId="{49D15593-34DE-C74D-AA85-C45902348DE0}" srcOrd="0" destOrd="0" presId="urn:microsoft.com/office/officeart/2005/8/layout/cycle1"/>
    <dgm:cxn modelId="{FD995BE2-694C-724E-A5E5-8A7B730AEDFC}" type="presOf" srcId="{8DA18F87-0E7D-C347-B17D-F3891DC91413}" destId="{54A55C38-C497-1542-97D4-7678D1B12BCC}" srcOrd="0" destOrd="0" presId="urn:microsoft.com/office/officeart/2005/8/layout/cycle1"/>
    <dgm:cxn modelId="{3D869C4F-BDDF-4F4B-B357-4141A4EAA659}" type="presParOf" srcId="{E9C33D53-2732-2F49-932B-8F77EBEEAFCB}" destId="{A2EE3801-2E1D-534F-971F-4CA6BA88A953}" srcOrd="0" destOrd="0" presId="urn:microsoft.com/office/officeart/2005/8/layout/cycle1"/>
    <dgm:cxn modelId="{8C532776-147D-384D-972C-A3FEC8F36E7F}" type="presParOf" srcId="{E9C33D53-2732-2F49-932B-8F77EBEEAFCB}" destId="{74EE882F-3D23-8547-928C-86FF0D10C5DC}" srcOrd="1" destOrd="0" presId="urn:microsoft.com/office/officeart/2005/8/layout/cycle1"/>
    <dgm:cxn modelId="{B63D60E0-00EC-724F-AF98-6E6AC941909D}" type="presParOf" srcId="{E9C33D53-2732-2F49-932B-8F77EBEEAFCB}" destId="{3257D370-9284-904B-9A7D-0999527EA066}" srcOrd="2" destOrd="0" presId="urn:microsoft.com/office/officeart/2005/8/layout/cycle1"/>
    <dgm:cxn modelId="{2B81EAEE-31DA-BB4B-A3E0-23E21FCA97DF}" type="presParOf" srcId="{E9C33D53-2732-2F49-932B-8F77EBEEAFCB}" destId="{37828520-7A71-D648-B74C-CFB1AF339126}" srcOrd="3" destOrd="0" presId="urn:microsoft.com/office/officeart/2005/8/layout/cycle1"/>
    <dgm:cxn modelId="{CF6946D2-4928-8541-9BA6-98B9D5492458}" type="presParOf" srcId="{E9C33D53-2732-2F49-932B-8F77EBEEAFCB}" destId="{796EB621-1651-6941-85B4-BF305415E1ED}" srcOrd="4" destOrd="0" presId="urn:microsoft.com/office/officeart/2005/8/layout/cycle1"/>
    <dgm:cxn modelId="{F81F8DB2-A124-8E4E-8524-072097F5BAB4}" type="presParOf" srcId="{E9C33D53-2732-2F49-932B-8F77EBEEAFCB}" destId="{AFBE8224-C3C0-B544-82A9-2614D61A2208}" srcOrd="5" destOrd="0" presId="urn:microsoft.com/office/officeart/2005/8/layout/cycle1"/>
    <dgm:cxn modelId="{720A29C4-046A-3D4F-93A3-1C50983E589D}" type="presParOf" srcId="{E9C33D53-2732-2F49-932B-8F77EBEEAFCB}" destId="{237F7B85-629B-E241-8B9E-B76CE3453A40}" srcOrd="6" destOrd="0" presId="urn:microsoft.com/office/officeart/2005/8/layout/cycle1"/>
    <dgm:cxn modelId="{F2605260-E6A1-4B43-8CF3-C6FFE7B5B1D8}" type="presParOf" srcId="{E9C33D53-2732-2F49-932B-8F77EBEEAFCB}" destId="{9430A939-374C-F441-8CBB-9862C813716C}" srcOrd="7" destOrd="0" presId="urn:microsoft.com/office/officeart/2005/8/layout/cycle1"/>
    <dgm:cxn modelId="{985944C9-680A-2B4F-BED9-C772CAAEA5EF}" type="presParOf" srcId="{E9C33D53-2732-2F49-932B-8F77EBEEAFCB}" destId="{75EE5701-D042-B04A-A01A-4441AAE0D02E}" srcOrd="8" destOrd="0" presId="urn:microsoft.com/office/officeart/2005/8/layout/cycle1"/>
    <dgm:cxn modelId="{9DB8DD81-D12C-2445-B734-7AAE8B85B854}" type="presParOf" srcId="{E9C33D53-2732-2F49-932B-8F77EBEEAFCB}" destId="{A2610004-5A16-B54D-8202-303ACE8E9C62}" srcOrd="9" destOrd="0" presId="urn:microsoft.com/office/officeart/2005/8/layout/cycle1"/>
    <dgm:cxn modelId="{007E676C-11E3-C74B-AF59-3E3D10437C3B}" type="presParOf" srcId="{E9C33D53-2732-2F49-932B-8F77EBEEAFCB}" destId="{49D15593-34DE-C74D-AA85-C45902348DE0}" srcOrd="10" destOrd="0" presId="urn:microsoft.com/office/officeart/2005/8/layout/cycle1"/>
    <dgm:cxn modelId="{57CB1669-BCBE-FF41-AEE1-875CCE7EDC6D}" type="presParOf" srcId="{E9C33D53-2732-2F49-932B-8F77EBEEAFCB}" destId="{54A55C38-C497-1542-97D4-7678D1B12BCC}" srcOrd="11" destOrd="0" presId="urn:microsoft.com/office/officeart/2005/8/layout/cycle1"/>
    <dgm:cxn modelId="{2A523CD5-6E19-2043-AA21-4C0335904738}" type="presParOf" srcId="{E9C33D53-2732-2F49-932B-8F77EBEEAFCB}" destId="{38736386-077D-4343-AB28-28B102C06893}" srcOrd="12" destOrd="0" presId="urn:microsoft.com/office/officeart/2005/8/layout/cycle1"/>
    <dgm:cxn modelId="{AF4122EF-73AA-0B41-98B6-7D271AB2E4FF}" type="presParOf" srcId="{E9C33D53-2732-2F49-932B-8F77EBEEAFCB}" destId="{19E0DB04-761E-4B47-B1F8-58FFEBE7C032}" srcOrd="13" destOrd="0" presId="urn:microsoft.com/office/officeart/2005/8/layout/cycle1"/>
    <dgm:cxn modelId="{E9C71131-F1B9-7E4F-BAEC-C560692122D4}" type="presParOf" srcId="{E9C33D53-2732-2F49-932B-8F77EBEEAFCB}" destId="{FA1531B2-EC2E-644F-940C-8C3F74BD7C2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E882F-3D23-8547-928C-86FF0D10C5DC}">
      <dsp:nvSpPr>
        <dsp:cNvPr id="0" name=""/>
        <dsp:cNvSpPr/>
      </dsp:nvSpPr>
      <dsp:spPr>
        <a:xfrm>
          <a:off x="4036830" y="111999"/>
          <a:ext cx="1548388" cy="108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Noticing Our Reactions to Others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036830" y="111999"/>
        <a:ext cx="1548388" cy="1086224"/>
      </dsp:txXfrm>
    </dsp:sp>
    <dsp:sp modelId="{3257D370-9284-904B-9A7D-0999527EA066}">
      <dsp:nvSpPr>
        <dsp:cNvPr id="0" name=""/>
        <dsp:cNvSpPr/>
      </dsp:nvSpPr>
      <dsp:spPr>
        <a:xfrm>
          <a:off x="1330188" y="-87328"/>
          <a:ext cx="4425821" cy="4425821"/>
        </a:xfrm>
        <a:prstGeom prst="circularArrow">
          <a:avLst>
            <a:gd name="adj1" fmla="val 5193"/>
            <a:gd name="adj2" fmla="val 335420"/>
            <a:gd name="adj3" fmla="val 30898"/>
            <a:gd name="adj4" fmla="val 19909364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EB621-1651-6941-85B4-BF305415E1ED}">
      <dsp:nvSpPr>
        <dsp:cNvPr id="0" name=""/>
        <dsp:cNvSpPr/>
      </dsp:nvSpPr>
      <dsp:spPr>
        <a:xfrm>
          <a:off x="4445245" y="2334456"/>
          <a:ext cx="1916655" cy="968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Mindfulness</a:t>
          </a:r>
        </a:p>
      </dsp:txBody>
      <dsp:txXfrm>
        <a:off x="4445245" y="2334456"/>
        <a:ext cx="1916655" cy="968694"/>
      </dsp:txXfrm>
    </dsp:sp>
    <dsp:sp modelId="{AFBE8224-C3C0-B544-82A9-2614D61A2208}">
      <dsp:nvSpPr>
        <dsp:cNvPr id="0" name=""/>
        <dsp:cNvSpPr/>
      </dsp:nvSpPr>
      <dsp:spPr>
        <a:xfrm>
          <a:off x="1321879" y="505"/>
          <a:ext cx="4425821" cy="4425821"/>
        </a:xfrm>
        <a:prstGeom prst="circularArrow">
          <a:avLst>
            <a:gd name="adj1" fmla="val 5193"/>
            <a:gd name="adj2" fmla="val 335420"/>
            <a:gd name="adj3" fmla="val 3098705"/>
            <a:gd name="adj4" fmla="val 2022152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0A939-374C-F441-8CBB-9862C813716C}">
      <dsp:nvSpPr>
        <dsp:cNvPr id="0" name=""/>
        <dsp:cNvSpPr/>
      </dsp:nvSpPr>
      <dsp:spPr>
        <a:xfrm>
          <a:off x="2534192" y="3586956"/>
          <a:ext cx="2063441" cy="117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Being With  </a:t>
          </a:r>
          <a:r>
            <a:rPr lang="en-US" sz="2400" kern="1200" dirty="0">
              <a:solidFill>
                <a:schemeClr val="tx1"/>
              </a:solidFill>
            </a:rPr>
            <a:t>Working With</a:t>
          </a:r>
        </a:p>
      </dsp:txBody>
      <dsp:txXfrm>
        <a:off x="2534192" y="3586956"/>
        <a:ext cx="2063441" cy="1178718"/>
      </dsp:txXfrm>
    </dsp:sp>
    <dsp:sp modelId="{75EE5701-D042-B04A-A01A-4441AAE0D02E}">
      <dsp:nvSpPr>
        <dsp:cNvPr id="0" name=""/>
        <dsp:cNvSpPr/>
      </dsp:nvSpPr>
      <dsp:spPr>
        <a:xfrm>
          <a:off x="1324049" y="541"/>
          <a:ext cx="4425821" cy="4425821"/>
        </a:xfrm>
        <a:prstGeom prst="circularArrow">
          <a:avLst>
            <a:gd name="adj1" fmla="val 5193"/>
            <a:gd name="adj2" fmla="val 335420"/>
            <a:gd name="adj3" fmla="val 8216433"/>
            <a:gd name="adj4" fmla="val 7242223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15593-34DE-C74D-AA85-C45902348DE0}">
      <dsp:nvSpPr>
        <dsp:cNvPr id="0" name=""/>
        <dsp:cNvSpPr/>
      </dsp:nvSpPr>
      <dsp:spPr>
        <a:xfrm>
          <a:off x="-75400" y="2229444"/>
          <a:ext cx="3486803" cy="117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Support Anchors </a:t>
          </a:r>
          <a:r>
            <a:rPr lang="en-US" sz="2400" b="0" kern="1200" dirty="0">
              <a:solidFill>
                <a:schemeClr val="tx1"/>
              </a:solidFill>
            </a:rPr>
            <a:t>(internal &amp; external)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</a:p>
      </dsp:txBody>
      <dsp:txXfrm>
        <a:off x="-75400" y="2229444"/>
        <a:ext cx="3486803" cy="1178718"/>
      </dsp:txXfrm>
    </dsp:sp>
    <dsp:sp modelId="{54A55C38-C497-1542-97D4-7678D1B12BCC}">
      <dsp:nvSpPr>
        <dsp:cNvPr id="0" name=""/>
        <dsp:cNvSpPr/>
      </dsp:nvSpPr>
      <dsp:spPr>
        <a:xfrm>
          <a:off x="1318062" y="-121995"/>
          <a:ext cx="4425821" cy="4425821"/>
        </a:xfrm>
        <a:prstGeom prst="circularArrow">
          <a:avLst>
            <a:gd name="adj1" fmla="val 5193"/>
            <a:gd name="adj2" fmla="val 335420"/>
            <a:gd name="adj3" fmla="val 11958704"/>
            <a:gd name="adj4" fmla="val 10557309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0DB04-761E-4B47-B1F8-58FFEBE7C032}">
      <dsp:nvSpPr>
        <dsp:cNvPr id="0" name=""/>
        <dsp:cNvSpPr/>
      </dsp:nvSpPr>
      <dsp:spPr>
        <a:xfrm>
          <a:off x="1310588" y="113817"/>
          <a:ext cx="1790120" cy="115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Sitting, Walking, Body Scan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</dsp:txBody>
      <dsp:txXfrm>
        <a:off x="1310588" y="113817"/>
        <a:ext cx="1790120" cy="1150158"/>
      </dsp:txXfrm>
    </dsp:sp>
    <dsp:sp modelId="{FA1531B2-EC2E-644F-940C-8C3F74BD7C2A}">
      <dsp:nvSpPr>
        <dsp:cNvPr id="0" name=""/>
        <dsp:cNvSpPr/>
      </dsp:nvSpPr>
      <dsp:spPr>
        <a:xfrm>
          <a:off x="1303572" y="-56333"/>
          <a:ext cx="4425821" cy="4425821"/>
        </a:xfrm>
        <a:prstGeom prst="circularArrow">
          <a:avLst>
            <a:gd name="adj1" fmla="val 5193"/>
            <a:gd name="adj2" fmla="val 335420"/>
            <a:gd name="adj3" fmla="val 16786438"/>
            <a:gd name="adj4" fmla="val 15466653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73C6A36-85DE-4C7B-B3D3-73AA930102B2}" type="datetimeFigureOut">
              <a:rPr lang="en-US" smtClean="0"/>
              <a:pPr/>
              <a:t>8/31/21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D43FF34-A265-4270-834C-7F9BE05A73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4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5AD2EF9-68D8-4DEE-948B-63DEA2B5FF64}" type="datetimeFigureOut">
              <a:rPr lang="en-US" smtClean="0"/>
              <a:pPr/>
              <a:t>8/31/21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091C53B-4077-4CCB-88EC-8469EF6A12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2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6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Let’s center ourselves</a:t>
            </a:r>
          </a:p>
          <a:p>
            <a:pPr marL="171450" indent="-171450">
              <a:buFontTx/>
              <a:buChar char="-"/>
            </a:pPr>
            <a:r>
              <a:rPr lang="en-US" dirty="0"/>
              <a:t>Feel your feet on the floor or buttocks on your chair</a:t>
            </a:r>
          </a:p>
          <a:p>
            <a:r>
              <a:rPr lang="en-US" dirty="0"/>
              <a:t>- Gentle movement</a:t>
            </a:r>
          </a:p>
          <a:p>
            <a:r>
              <a:rPr lang="en-US" dirty="0"/>
              <a:t>- Stretch arms over head, then side to side, reach upward</a:t>
            </a:r>
          </a:p>
          <a:p>
            <a:r>
              <a:rPr lang="en-US" dirty="0"/>
              <a:t>- Take a breath or two, noticing both the inhale and exhale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2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Scan environment for safety</a:t>
            </a:r>
          </a:p>
          <a:p>
            <a:pPr marL="171450" indent="-171450">
              <a:buFontTx/>
              <a:buChar char="-"/>
            </a:pPr>
            <a:r>
              <a:rPr lang="en-US" dirty="0"/>
              <a:t>Find a position of comfort – feet on floor, back upright, eyes… hands</a:t>
            </a:r>
          </a:p>
          <a:p>
            <a:pPr marL="171450" indent="-171450">
              <a:buFontTx/>
              <a:buChar char="-"/>
            </a:pPr>
            <a:r>
              <a:rPr lang="en-US" dirty="0"/>
              <a:t>Identify a support anchor – internal (feeling of buttocks on seat, feet on floor, breath) or external (sound in the room, view of object in room or out the window)</a:t>
            </a:r>
          </a:p>
          <a:p>
            <a:pPr marL="171450" indent="-171450">
              <a:buFontTx/>
              <a:buChar char="-"/>
            </a:pPr>
            <a:r>
              <a:rPr lang="en-US" dirty="0"/>
              <a:t>Bring your attention to noticing your support anchor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you notice your mind wandering simply gently and without judgment guide your attention back to your support anchor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Continue to practice for …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4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FEE53E17-BFF5-7F43-9F8A-683A2EB68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12800"/>
            <a:ext cx="3303587" cy="2476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B1516D31-9E24-C24F-9741-F7FB6BF24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033838"/>
            <a:ext cx="5356225" cy="431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504" tIns="48252" rIns="96504" bIns="48252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Risking Connection curriculum makes clear that ‘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noticing our reactions’ to others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 essential practice, which we must foster and continuously develop to effectively support the healing of trauma survivors and the well-being of RC treaters</a:t>
            </a:r>
          </a:p>
          <a:p>
            <a:pPr marL="171450" lvl="0" indent="-171450">
              <a:buFontTx/>
              <a:buChar char="-"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Mindfulness practices can be used to develop the practice of ‘noticing our reactions to others’</a:t>
            </a:r>
          </a:p>
          <a:p>
            <a:pPr marL="285750" lvl="0" indent="-285750">
              <a:buFontTx/>
              <a:buChar char="-"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Two-wings of psychological growth and practice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reminds us of the balance of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with</a:t>
            </a:r>
          </a:p>
          <a:p>
            <a:pPr marL="285750" lvl="0" indent="-285750">
              <a:buFontTx/>
              <a:buChar char="-"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Sitting meditation with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anchors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(internal and external anchors)</a:t>
            </a:r>
          </a:p>
          <a:p>
            <a:pPr marL="285750" lvl="0" indent="-285750">
              <a:buFontTx/>
              <a:buChar char="-"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Being with practices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Sitting meditation, walking meditation and body scan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849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Send to triads and post these two questions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Large group – chat response to First question, then second question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altLang="en-US" sz="1200" dirty="0"/>
              <a:t>What has been your experience with sitting meditation using support anchors?</a:t>
            </a:r>
          </a:p>
          <a:p>
            <a:pPr>
              <a:buFont typeface="Wingdings" pitchFamily="2" charset="2"/>
              <a:buChar char="v"/>
            </a:pPr>
            <a:endParaRPr lang="en-US" altLang="en-US" sz="1200" dirty="0"/>
          </a:p>
          <a:p>
            <a:pPr>
              <a:buFont typeface="Wingdings" pitchFamily="2" charset="2"/>
              <a:buChar char="v"/>
            </a:pPr>
            <a:r>
              <a:rPr lang="en-US" sz="1200" dirty="0"/>
              <a:t>Has mindfulness practice impacted your experience  ‘noticing your reactions to others’? If so, how?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16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as a ‘Being with’ practice</a:t>
            </a:r>
          </a:p>
          <a:p>
            <a:pPr marL="171450" lvl="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Nice to mix with sitting meditation. Can be used instead. Can be used to incorporate movement.</a:t>
            </a:r>
          </a:p>
          <a:p>
            <a:pPr marL="171450" lvl="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anchor is physical sensation of one’s feet on the walking surface, movement of legs or arms, head balanced on your neck and shoulders (external anchor is possible, sound)</a:t>
            </a:r>
          </a:p>
          <a:p>
            <a:pPr marL="171450" lvl="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need a 10’ of space or more</a:t>
            </a:r>
          </a:p>
          <a:p>
            <a:pPr marL="171450" lvl="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Posture – hands folded or one inside the other, gaze downward, small even steps (heel or flat)</a:t>
            </a:r>
          </a:p>
          <a:p>
            <a:pPr marL="171450" lvl="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 environment for safety. If out of window of tolerance best to regulate before practicing.</a:t>
            </a:r>
          </a:p>
          <a:p>
            <a:pPr marL="171450" lvl="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minute practice</a:t>
            </a:r>
          </a:p>
          <a:p>
            <a:pPr marL="171450" lvl="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group reflections in chat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9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coming month, this is an invitation for personal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4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 – RC Monthly Mindfulness is a pilot program offered through December 2021. Your feedback will help us assess potential continuation of the pilot as well as future offerings.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2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945103-DDD9-4A63-85DC-E2D58193EE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762000"/>
            <a:ext cx="20002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8483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29506B-100A-4198-8BCE-71AA91B726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386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8816ED-90EF-4841-9CFD-741C4BACF6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CD5B9-1C1D-4942-85C9-257FE4C10E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32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15D606-FDFD-4403-B00A-D2B925FA73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9BA58-30AB-4C73-B5A7-E94BEA476D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5D17D6-757A-46A5-8E3F-63846C07CF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463E4-B930-451E-AFE3-26B210B6EE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20AF04-21BC-43AB-B6B1-CBEED5070B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FB0DE2-2F0A-497F-846A-1CE62A8F844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C0097D-CC58-4F66-A3A1-13660DF216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.jpg                                                 00CF26B4Matt                           BC84D2A8: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381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C0BEBF79-AFAA-4714-8EFC-FAA3D3844B4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C8223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001000" cy="1675402"/>
          </a:xfrm>
        </p:spPr>
        <p:txBody>
          <a:bodyPr/>
          <a:lstStyle/>
          <a:p>
            <a:pPr algn="ctr"/>
            <a:br>
              <a:rPr lang="en-US" sz="3200" dirty="0"/>
            </a:br>
            <a:r>
              <a:rPr lang="en-US" dirty="0"/>
              <a:t>RC Monthly Mindfulness</a:t>
            </a:r>
            <a:br>
              <a:rPr lang="en-US" sz="3200" dirty="0"/>
            </a:br>
            <a:br>
              <a:rPr lang="en-US" sz="1600" dirty="0"/>
            </a:br>
            <a:r>
              <a:rPr lang="en-US" sz="1600" dirty="0"/>
              <a:t> </a:t>
            </a:r>
            <a:r>
              <a:rPr lang="en-US" sz="3200" dirty="0"/>
              <a:t>Come Fill Your Cup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2971800"/>
          </a:xfrm>
        </p:spPr>
        <p:txBody>
          <a:bodyPr/>
          <a:lstStyle/>
          <a:p>
            <a:pPr algn="l"/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07FCF-0EAA-C648-9CAC-A583382FB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74" y="2727792"/>
            <a:ext cx="3336720" cy="2225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C558C-850C-8041-919D-AB6561955E62}"/>
              </a:ext>
            </a:extLst>
          </p:cNvPr>
          <p:cNvSpPr txBox="1"/>
          <p:nvPr/>
        </p:nvSpPr>
        <p:spPr>
          <a:xfrm>
            <a:off x="609599" y="5281989"/>
            <a:ext cx="7696200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Offered by the Traumatic Stress Institute of Klingberg Family Centers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2F52090-7CF9-0C4F-8071-9017C4559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3505200" cy="3940151"/>
          </a:xfrm>
        </p:spPr>
      </p:pic>
    </p:spTree>
    <p:extLst>
      <p:ext uri="{BB962C8B-B14F-4D97-AF65-F5344CB8AC3E}">
        <p14:creationId xmlns:p14="http://schemas.microsoft.com/office/powerpoint/2010/main" val="409464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/>
              <a:t>Agreements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Focus on well-being </a:t>
            </a:r>
            <a:r>
              <a:rPr lang="en-US" altLang="en-US" sz="2400" dirty="0"/>
              <a:t>- Fill your cup</a:t>
            </a:r>
          </a:p>
          <a:p>
            <a:pPr marL="0" indent="0">
              <a:buNone/>
            </a:pPr>
            <a:endParaRPr lang="en-US" altLang="en-US" sz="1600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Sustain RC culture </a:t>
            </a:r>
            <a:r>
              <a:rPr lang="en-US" altLang="en-US" sz="2400" dirty="0"/>
              <a:t>- Pour from a full cup</a:t>
            </a:r>
          </a:p>
          <a:p>
            <a:pPr marL="0" indent="0">
              <a:buNone/>
            </a:pPr>
            <a:endParaRPr lang="en-US" altLang="en-US" sz="1600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Do no harm </a:t>
            </a:r>
            <a:r>
              <a:rPr lang="en-US" altLang="en-US" sz="2400" dirty="0"/>
              <a:t>- Care for your cup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All practice is optional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Take a break or stop if feeling distressed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Be kind and gentle, with self and others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Seek support as needed</a:t>
            </a:r>
          </a:p>
          <a:p>
            <a:pPr marL="0" indent="0"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9242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/>
              <a:t>Sitting Practice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8468DB-35BD-1B47-97C2-AB42F7AA3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00400"/>
            <a:ext cx="2111566" cy="3048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9C4704-8A48-0F40-900E-E6BADB7F7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254461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2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4">
            <a:extLst>
              <a:ext uri="{FF2B5EF4-FFF2-40B4-BE49-F238E27FC236}">
                <a16:creationId xmlns:a16="http://schemas.microsoft.com/office/drawing/2014/main" id="{7E0B07AF-BA9D-D243-9B81-766C778D42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C822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A363F9-5AEF-6F47-A513-006976140B4F}" type="slidenum">
              <a:rPr lang="en-US" altLang="en-US" sz="100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>
              <a:solidFill>
                <a:schemeClr val="bg2"/>
              </a:solidFill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9B9CEFEE-F325-0F41-8F8A-99629277F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68275"/>
            <a:ext cx="8915400" cy="1050925"/>
          </a:xfrm>
        </p:spPr>
        <p:txBody>
          <a:bodyPr/>
          <a:lstStyle/>
          <a:p>
            <a:pPr algn="ctr" defTabSz="963613" eaLnBrk="1" hangingPunct="1"/>
            <a:br>
              <a:rPr lang="en-US" altLang="en-US" sz="2800" dirty="0"/>
            </a:br>
            <a:br>
              <a:rPr lang="en-US" altLang="en-US" sz="2800" dirty="0"/>
            </a:br>
            <a:br>
              <a:rPr lang="en-US" altLang="en-US" sz="2800" dirty="0"/>
            </a:br>
            <a:r>
              <a:rPr lang="en-US" altLang="en-US" sz="3200" dirty="0"/>
              <a:t>RC Mindfulness Review</a:t>
            </a:r>
            <a:br>
              <a:rPr lang="en-US" altLang="en-US" sz="2800" dirty="0"/>
            </a:br>
            <a:br>
              <a:rPr lang="en-US" altLang="en-US" sz="2800" dirty="0"/>
            </a:br>
            <a:endParaRPr lang="en-US" altLang="en-US" sz="2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C16E825-DCD5-9B46-B74E-FBD7DBCD7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908860"/>
              </p:ext>
            </p:extLst>
          </p:nvPr>
        </p:nvGraphicFramePr>
        <p:xfrm>
          <a:off x="1371600" y="1981200"/>
          <a:ext cx="6286500" cy="476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214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Reflections on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7696200" cy="47490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What has been your experience with sitting meditation using support anchors?</a:t>
            </a:r>
          </a:p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Has mindfulness practice impacted your experience  ‘noticing your reactions to others’? If so, how?</a:t>
            </a:r>
          </a:p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676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798" y="727586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Walking Meditation Practice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399" y="1870586"/>
            <a:ext cx="8762999" cy="262521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b="1" dirty="0"/>
          </a:p>
          <a:p>
            <a:pPr>
              <a:buFont typeface="Wingdings" pitchFamily="2" charset="2"/>
              <a:buChar char="v"/>
            </a:pPr>
            <a:endParaRPr lang="en-US" altLang="en-US" sz="2400" b="1" dirty="0"/>
          </a:p>
          <a:p>
            <a:pPr>
              <a:buFont typeface="Wingdings" pitchFamily="2" charset="2"/>
              <a:buChar char="v"/>
            </a:pPr>
            <a:endParaRPr lang="en-US" altLang="en-US" sz="2400" b="1" dirty="0"/>
          </a:p>
          <a:p>
            <a:pPr>
              <a:buFont typeface="Wingdings" pitchFamily="2" charset="2"/>
              <a:buChar char="v"/>
            </a:pPr>
            <a:endParaRPr lang="en-US" altLang="en-US" sz="2400" b="1" dirty="0"/>
          </a:p>
          <a:p>
            <a:pPr marL="0" indent="0">
              <a:buNone/>
            </a:pPr>
            <a:endParaRPr lang="en-US" altLang="en-US" sz="24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54BAAC-5E77-7E4E-92FB-E30D8AFF20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14600"/>
            <a:ext cx="5083465" cy="2806701"/>
          </a:xfrm>
        </p:spPr>
      </p:pic>
    </p:spTree>
    <p:extLst>
      <p:ext uri="{BB962C8B-B14F-4D97-AF65-F5344CB8AC3E}">
        <p14:creationId xmlns:p14="http://schemas.microsoft.com/office/powerpoint/2010/main" val="355077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Invitation to September Practice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749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7924800" cy="413946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/>
              <a:t>Experiment with walking (and sitting) meditation</a:t>
            </a:r>
          </a:p>
          <a:p>
            <a:pPr marL="0" indent="0">
              <a:buNone/>
            </a:pPr>
            <a:endParaRPr lang="en-US" altLang="en-US" sz="1200" b="1" dirty="0"/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2-3 times per week for 2-5 minutes per session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Set a specific time (if helpful), such as upon rising, mid-morning break, lunch time, pre-bed…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Explore different body sensations (internal anchors)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Mix and compare walking and sitting meditation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/>
              <a:t>Take care of yourself, seek support as needed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 algn="ctr">
              <a:buNone/>
            </a:pPr>
            <a:r>
              <a:rPr lang="en-US" altLang="en-US" sz="2400" b="1" dirty="0"/>
              <a:t>Notice your reactions and have fun!</a:t>
            </a:r>
          </a:p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14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749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7924800" cy="4139464"/>
          </a:xfrm>
        </p:spPr>
        <p:txBody>
          <a:bodyPr/>
          <a:lstStyle/>
          <a:p>
            <a:pPr marL="0" indent="0">
              <a:buNone/>
            </a:pPr>
            <a:endParaRPr lang="en-US" altLang="en-US" sz="1200" b="1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F52EF-495A-C341-A60F-D342B08C3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40859"/>
            <a:ext cx="5791200" cy="379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171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62698</TotalTime>
  <Words>663</Words>
  <Application>Microsoft Macintosh PowerPoint</Application>
  <PresentationFormat>On-screen Show (4:3)</PresentationFormat>
  <Paragraphs>99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</vt:lpstr>
      <vt:lpstr>Wingdings</vt:lpstr>
      <vt:lpstr>Blank Presentation</vt:lpstr>
      <vt:lpstr> RC Monthly Mindfulness   Come Fill Your Cup</vt:lpstr>
      <vt:lpstr>PowerPoint Presentation</vt:lpstr>
      <vt:lpstr>Agreements</vt:lpstr>
      <vt:lpstr>Sitting Practice</vt:lpstr>
      <vt:lpstr>   RC Mindfulness Review  </vt:lpstr>
      <vt:lpstr>Reflections on Practice</vt:lpstr>
      <vt:lpstr>Walking Meditation Practice</vt:lpstr>
      <vt:lpstr>Invitation to September Practice</vt:lpstr>
      <vt:lpstr>PowerPoint Presentation</vt:lpstr>
    </vt:vector>
  </TitlesOfParts>
  <Company>Cole Design Group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 COLE</dc:creator>
  <cp:lastModifiedBy>John Engel</cp:lastModifiedBy>
  <cp:revision>212</cp:revision>
  <cp:lastPrinted>2021-07-06T15:51:08Z</cp:lastPrinted>
  <dcterms:created xsi:type="dcterms:W3CDTF">2009-12-23T14:04:44Z</dcterms:created>
  <dcterms:modified xsi:type="dcterms:W3CDTF">2021-09-01T18:10:13Z</dcterms:modified>
</cp:coreProperties>
</file>