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2"/>
  </p:notesMasterIdLst>
  <p:handoutMasterIdLst>
    <p:handoutMasterId r:id="rId13"/>
  </p:handoutMasterIdLst>
  <p:sldIdLst>
    <p:sldId id="260" r:id="rId5"/>
    <p:sldId id="256" r:id="rId6"/>
    <p:sldId id="261" r:id="rId7"/>
    <p:sldId id="262" r:id="rId8"/>
    <p:sldId id="263" r:id="rId9"/>
    <p:sldId id="265" r:id="rId10"/>
    <p:sldId id="266" r:id="rId11"/>
  </p:sldIdLst>
  <p:sldSz cx="6858000" cy="9906000" type="A4"/>
  <p:notesSz cx="6797675" cy="9929813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CB"/>
    <a:srgbClr val="E1E69A"/>
    <a:srgbClr val="FEFFEF"/>
    <a:srgbClr val="D2D2D2"/>
    <a:srgbClr val="007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36" autoAdjust="0"/>
  </p:normalViewPr>
  <p:slideViewPr>
    <p:cSldViewPr snapToGrid="0">
      <p:cViewPr varScale="1">
        <p:scale>
          <a:sx n="65" d="100"/>
          <a:sy n="65" d="100"/>
        </p:scale>
        <p:origin x="191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975169866211901E-2"/>
          <c:y val="5.9371116652981983E-2"/>
          <c:w val="0.92602483013378811"/>
          <c:h val="0.881257766694035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60-452B-B0D5-998277FBD48B}"/>
              </c:ext>
            </c:extLst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60-452B-B0D5-998277FBD48B}"/>
              </c:ext>
            </c:extLst>
          </c:dPt>
          <c:dPt>
            <c:idx val="2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60-452B-B0D5-998277FBD48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260-452B-B0D5-998277FBD48B}"/>
              </c:ext>
            </c:extLst>
          </c:dPt>
          <c:dLbls>
            <c:dLbl>
              <c:idx val="0"/>
              <c:layout>
                <c:manualLayout>
                  <c:x val="-0.14969248940214347"/>
                  <c:y val="2.259714848644026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45899474786884"/>
                      <c:h val="0.161364490207378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60-452B-B0D5-998277FBD48B}"/>
                </c:ext>
              </c:extLst>
            </c:dLbl>
            <c:dLbl>
              <c:idx val="1"/>
              <c:layout>
                <c:manualLayout>
                  <c:x val="0.17819265474750343"/>
                  <c:y val="-7.735117271767567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7735EF3-9C43-4851-ACDB-161FC775D35A}" type="CATEGORYNAME">
                      <a:rPr lang="ja-JP" altLang="en-US" sz="2000" b="1" smtClean="0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5180790390535406"/>
                      <c:h val="0.187291011119440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60-452B-B0D5-998277FBD48B}"/>
                </c:ext>
              </c:extLst>
            </c:dLbl>
            <c:dLbl>
              <c:idx val="2"/>
              <c:layout>
                <c:manualLayout>
                  <c:x val="7.7200067155895405E-2"/>
                  <c:y val="0.1336403827445497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dirty="0"/>
                      <a:t>企業受講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4213489586683"/>
                      <c:h val="0.226132981101540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260-452B-B0D5-998277FBD48B}"/>
                </c:ext>
              </c:extLst>
            </c:dLbl>
            <c:dLbl>
              <c:idx val="3"/>
              <c:layout>
                <c:manualLayout>
                  <c:x val="9.7366753451178359E-2"/>
                  <c:y val="6.454152164418479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60-452B-B0D5-998277FBD48B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WEB検索</c:v>
                </c:pt>
                <c:pt idx="1">
                  <c:v>受講者の推薦</c:v>
                </c:pt>
                <c:pt idx="2">
                  <c:v>会社様での受講</c:v>
                </c:pt>
                <c:pt idx="3">
                  <c:v>その他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37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0-452B-B0D5-998277FBD48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860FC7-B60D-4974-857D-AC3B1E66016A}" type="datetime1">
              <a:rPr lang="en-US" altLang="ja-JP" noProof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6/30/2020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A287F45-53A2-4574-9704-DB9BD7802604}" type="slidenum">
              <a:rPr lang="en-US" altLang="ja-JP" noProof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047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80CE1FD-0C31-4DB8-967F-4737D6C3F5E8}" type="datetime1">
              <a:rPr lang="en-US" altLang="ja-JP" noProof="1" dirty="0" smtClean="0"/>
              <a:pPr/>
              <a:t>6/30/2020</a:t>
            </a:fld>
            <a:endParaRPr lang="ja-JP" altLang="en-US" noProof="1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1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E2E02D3-8EE7-4A45-AD60-87A01101C290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387870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2E02D3-8EE7-4A45-AD60-87A01101C290}" type="slidenum">
              <a:rPr lang="en-US" altLang="ja-JP" noProof="1" dirty="0" smtClean="0"/>
              <a:t>1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419731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2E02D3-8EE7-4A45-AD60-87A01101C290}" type="slidenum">
              <a:rPr lang="en-US" altLang="ja-JP" noProof="1" dirty="0" smtClean="0"/>
              <a:t>2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88361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2E02D3-8EE7-4A45-AD60-87A01101C290}" type="slidenum">
              <a:rPr lang="en-US" altLang="ja-JP" noProof="1" dirty="0" smtClean="0"/>
              <a:t>3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45288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rtlCol="0" anchor="b"/>
          <a:lstStyle>
            <a:lvl1pPr algn="ctr">
              <a:defRPr sz="4500" baseline="0"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 rtlCol="0"/>
          <a:lstStyle>
            <a:lvl1pPr marL="0" indent="0" algn="ctr">
              <a:buNone/>
              <a:defRPr sz="1800" baseline="0">
                <a:latin typeface="Meiryo UI" panose="020B0604030504040204" pitchFamily="50" charset="-128"/>
              </a:defRPr>
            </a:lvl1pPr>
            <a:lvl2pPr marL="342891" indent="0" algn="ctr">
              <a:buNone/>
              <a:defRPr sz="1500"/>
            </a:lvl2pPr>
            <a:lvl3pPr marL="685782" indent="0" algn="ctr">
              <a:buNone/>
              <a:defRPr sz="1350"/>
            </a:lvl3pPr>
            <a:lvl4pPr marL="1028673" indent="0" algn="ctr">
              <a:buNone/>
              <a:defRPr sz="1200"/>
            </a:lvl4pPr>
            <a:lvl5pPr marL="1371563" indent="0" algn="ctr">
              <a:buNone/>
              <a:defRPr sz="1200"/>
            </a:lvl5pPr>
            <a:lvl6pPr marL="1714454" indent="0" algn="ctr">
              <a:buNone/>
              <a:defRPr sz="1200"/>
            </a:lvl6pPr>
            <a:lvl7pPr marL="2057345" indent="0" algn="ctr">
              <a:buNone/>
              <a:defRPr sz="1200"/>
            </a:lvl7pPr>
            <a:lvl8pPr marL="2400236" indent="0" algn="ctr">
              <a:buNone/>
              <a:defRPr sz="1200"/>
            </a:lvl8pPr>
            <a:lvl9pPr marL="2743127" indent="0" algn="ctr">
              <a:buNone/>
              <a:defRPr sz="1200"/>
            </a:lvl9pPr>
          </a:lstStyle>
          <a:p>
            <a:pPr rtl="0"/>
            <a:r>
              <a:rPr lang="ja-JP" altLang="en-US" noProof="1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fld id="{DACAEE9D-6639-4BF0-9FF4-A82A3708EE96}" type="datetime1">
              <a:rPr lang="ja-JP" altLang="en-US" noProof="1" smtClean="0"/>
              <a:pPr/>
              <a:t>2020/6/30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fld id="{E07A91BD-2D30-4D1B-B388-0538F34CA7E2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66338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F179F2-9C72-4DBF-A79B-A2CF38D5BE47}" type="datetime1">
              <a:rPr lang="ja-JP" altLang="en-US" noProof="1" smtClean="0"/>
              <a:t>2020/6/30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99833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7" cy="8394877"/>
          </a:xfrm>
        </p:spPr>
        <p:txBody>
          <a:bodyPr vert="eaVert"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38DF5F-3207-429B-A909-83DCD491C903}" type="datetime1">
              <a:rPr lang="ja-JP" altLang="en-US" noProof="1" smtClean="0"/>
              <a:t>2020/6/30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38262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FAF13E-4E11-4101-809B-55A439C79DB5}" type="datetime1">
              <a:rPr lang="en-US" altLang="ja-JP" noProof="1" dirty="0" smtClean="0"/>
              <a:t>6/30/2020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5181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rtlCol="0" anchor="b"/>
          <a:lstStyle>
            <a:lvl1pPr>
              <a:defRPr sz="4500" baseline="0"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 rtlCol="0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Meiryo UI" panose="020B0604030504040204" pitchFamily="50" charset="-128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fld id="{C16DDAF3-2FE9-4D73-B964-46DEC05FE82B}" type="datetime1">
              <a:rPr lang="ja-JP" altLang="en-US" noProof="1" smtClean="0"/>
              <a:pPr/>
              <a:t>2020/6/30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fld id="{E07A91BD-2D30-4D1B-B388-0538F34CA7E2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68735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5"/>
            <a:ext cx="2914650" cy="6285265"/>
          </a:xfrm>
        </p:spPr>
        <p:txBody>
          <a:bodyPr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5"/>
            <a:ext cx="2914650" cy="6285265"/>
          </a:xfrm>
        </p:spPr>
        <p:txBody>
          <a:bodyPr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80A011-6729-400A-9806-4BFE4F104297}" type="datetime1">
              <a:rPr lang="ja-JP" altLang="en-US" noProof="1" smtClean="0"/>
              <a:t>2020/6/30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53166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2" indent="0">
              <a:buNone/>
              <a:defRPr sz="1350" b="1"/>
            </a:lvl3pPr>
            <a:lvl4pPr marL="1028673" indent="0">
              <a:buNone/>
              <a:defRPr sz="1200" b="1"/>
            </a:lvl4pPr>
            <a:lvl5pPr marL="1371563" indent="0">
              <a:buNone/>
              <a:defRPr sz="1200" b="1"/>
            </a:lvl5pPr>
            <a:lvl6pPr marL="1714454" indent="0">
              <a:buNone/>
              <a:defRPr sz="1200" b="1"/>
            </a:lvl6pPr>
            <a:lvl7pPr marL="2057345" indent="0">
              <a:buNone/>
              <a:defRPr sz="1200" b="1"/>
            </a:lvl7pPr>
            <a:lvl8pPr marL="2400236" indent="0">
              <a:buNone/>
              <a:defRPr sz="1200" b="1"/>
            </a:lvl8pPr>
            <a:lvl9pPr marL="2743127" indent="0">
              <a:buNone/>
              <a:defRPr sz="1200" b="1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2"/>
          </a:xfrm>
        </p:spPr>
        <p:txBody>
          <a:bodyPr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2" indent="0">
              <a:buNone/>
              <a:defRPr sz="1350" b="1"/>
            </a:lvl3pPr>
            <a:lvl4pPr marL="1028673" indent="0">
              <a:buNone/>
              <a:defRPr sz="1200" b="1"/>
            </a:lvl4pPr>
            <a:lvl5pPr marL="1371563" indent="0">
              <a:buNone/>
              <a:defRPr sz="1200" b="1"/>
            </a:lvl5pPr>
            <a:lvl6pPr marL="1714454" indent="0">
              <a:buNone/>
              <a:defRPr sz="1200" b="1"/>
            </a:lvl6pPr>
            <a:lvl7pPr marL="2057345" indent="0">
              <a:buNone/>
              <a:defRPr sz="1200" b="1"/>
            </a:lvl7pPr>
            <a:lvl8pPr marL="2400236" indent="0">
              <a:buNone/>
              <a:defRPr sz="1200" b="1"/>
            </a:lvl8pPr>
            <a:lvl9pPr marL="2743127" indent="0">
              <a:buNone/>
              <a:defRPr sz="1200" b="1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2"/>
          </a:xfrm>
        </p:spPr>
        <p:txBody>
          <a:bodyPr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6E9B67-3930-4622-8C97-60D331E74F9A}" type="datetime1">
              <a:rPr lang="ja-JP" altLang="en-US" noProof="1" smtClean="0"/>
              <a:t>2020/6/30</a:t>
            </a:fld>
            <a:endParaRPr lang="ja-JP" altLang="en-US" noProof="1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81577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9AD48B-A892-4C71-9343-900A0F0A2E73}" type="datetime1">
              <a:rPr lang="ja-JP" altLang="en-US" noProof="1" smtClean="0"/>
              <a:t>2020/6/30</a:t>
            </a:fld>
            <a:endParaRPr lang="ja-JP" altLang="en-US" noProof="1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07218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C7B195-06BE-4801-83AC-36CEDBEA1F02}" type="datetime1">
              <a:rPr lang="ja-JP" altLang="en-US" noProof="1" smtClean="0"/>
              <a:t>2020/6/30</a:t>
            </a:fld>
            <a:endParaRPr lang="ja-JP" altLang="en-US" noProof="1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9738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891" indent="0">
              <a:buNone/>
              <a:defRPr sz="1050"/>
            </a:lvl2pPr>
            <a:lvl3pPr marL="685782" indent="0">
              <a:buNone/>
              <a:defRPr sz="900"/>
            </a:lvl3pPr>
            <a:lvl4pPr marL="1028673" indent="0">
              <a:buNone/>
              <a:defRPr sz="750"/>
            </a:lvl4pPr>
            <a:lvl5pPr marL="1371563" indent="0">
              <a:buNone/>
              <a:defRPr sz="750"/>
            </a:lvl5pPr>
            <a:lvl6pPr marL="1714454" indent="0">
              <a:buNone/>
              <a:defRPr sz="750"/>
            </a:lvl6pPr>
            <a:lvl7pPr marL="2057345" indent="0">
              <a:buNone/>
              <a:defRPr sz="750"/>
            </a:lvl7pPr>
            <a:lvl8pPr marL="2400236" indent="0">
              <a:buNone/>
              <a:defRPr sz="750"/>
            </a:lvl8pPr>
            <a:lvl9pPr marL="2743127" indent="0">
              <a:buNone/>
              <a:defRPr sz="750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1427AC-C993-46D3-9D25-28322366113D}" type="datetime1">
              <a:rPr lang="ja-JP" altLang="en-US" noProof="1" smtClean="0"/>
              <a:t>2020/6/30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32697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rtlCol="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2" indent="0">
              <a:buNone/>
              <a:defRPr sz="1800"/>
            </a:lvl3pPr>
            <a:lvl4pPr marL="1028673" indent="0">
              <a:buNone/>
              <a:defRPr sz="1500"/>
            </a:lvl4pPr>
            <a:lvl5pPr marL="1371563" indent="0">
              <a:buNone/>
              <a:defRPr sz="1500"/>
            </a:lvl5pPr>
            <a:lvl6pPr marL="1714454" indent="0">
              <a:buNone/>
              <a:defRPr sz="1500"/>
            </a:lvl6pPr>
            <a:lvl7pPr marL="2057345" indent="0">
              <a:buNone/>
              <a:defRPr sz="1500"/>
            </a:lvl7pPr>
            <a:lvl8pPr marL="2400236" indent="0">
              <a:buNone/>
              <a:defRPr sz="1500"/>
            </a:lvl8pPr>
            <a:lvl9pPr marL="2743127" indent="0">
              <a:buNone/>
              <a:defRPr sz="1500"/>
            </a:lvl9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891" indent="0">
              <a:buNone/>
              <a:defRPr sz="1050"/>
            </a:lvl2pPr>
            <a:lvl3pPr marL="685782" indent="0">
              <a:buNone/>
              <a:defRPr sz="900"/>
            </a:lvl3pPr>
            <a:lvl4pPr marL="1028673" indent="0">
              <a:buNone/>
              <a:defRPr sz="750"/>
            </a:lvl4pPr>
            <a:lvl5pPr marL="1371563" indent="0">
              <a:buNone/>
              <a:defRPr sz="750"/>
            </a:lvl5pPr>
            <a:lvl6pPr marL="1714454" indent="0">
              <a:buNone/>
              <a:defRPr sz="750"/>
            </a:lvl6pPr>
            <a:lvl7pPr marL="2057345" indent="0">
              <a:buNone/>
              <a:defRPr sz="750"/>
            </a:lvl7pPr>
            <a:lvl8pPr marL="2400236" indent="0">
              <a:buNone/>
              <a:defRPr sz="750"/>
            </a:lvl8pPr>
            <a:lvl9pPr marL="2743127" indent="0">
              <a:buNone/>
              <a:defRPr sz="750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F7612E-715C-4076-9CD3-C114A703000B}" type="datetime1">
              <a:rPr lang="ja-JP" altLang="en-US" noProof="1" smtClean="0"/>
              <a:t>2020/6/30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07639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5"/>
            <a:ext cx="5915025" cy="628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00A4E6B-76AD-4D84-9A0B-3F83E32D2363}" type="datetime1">
              <a:rPr lang="en-US" altLang="ja-JP" noProof="1" smtClean="0"/>
              <a:pPr/>
              <a:t>6/30/2020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07A91BD-2D30-4D1B-B388-0538F34CA7E2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4644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782" rtl="0" eaLnBrk="1" latinLnBrk="0" hangingPunct="1">
        <a:lnSpc>
          <a:spcPct val="90000"/>
        </a:lnSpc>
        <a:spcBef>
          <a:spcPct val="0"/>
        </a:spcBef>
        <a:buNone/>
        <a:defRPr kumimoji="1" sz="33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171445" indent="-171445" algn="l" defTabSz="68578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14336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857227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00118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543009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885900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1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1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2" indent="-171445" algn="l" defTabSz="68578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2" algn="l" defTabSz="6857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3" algn="l" defTabSz="6857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3" algn="l" defTabSz="6857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4" algn="l" defTabSz="6857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5" algn="l" defTabSz="6857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36" algn="l" defTabSz="6857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27" algn="l" defTabSz="68578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57F7FD7-B7F5-4885-AB8E-22D1EFB298B1}"/>
              </a:ext>
            </a:extLst>
          </p:cNvPr>
          <p:cNvSpPr/>
          <p:nvPr/>
        </p:nvSpPr>
        <p:spPr>
          <a:xfrm>
            <a:off x="0" y="4063906"/>
            <a:ext cx="6858000" cy="3010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長方形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6620"/>
            <a:ext cx="6858000" cy="24970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3">
            <a:extLst>
              <a:ext uri="{FF2B5EF4-FFF2-40B4-BE49-F238E27FC236}">
                <a16:creationId xmlns:a16="http://schemas.microsoft.com/office/drawing/2014/main" id="{3887613D-DAF5-4362-A1F9-C1557151D8B6}"/>
              </a:ext>
            </a:extLst>
          </p:cNvPr>
          <p:cNvSpPr txBox="1"/>
          <p:nvPr/>
        </p:nvSpPr>
        <p:spPr>
          <a:xfrm>
            <a:off x="34274" y="2078974"/>
            <a:ext cx="541770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9"/>
              </a:lnSpc>
            </a:pPr>
            <a:r>
              <a:rPr lang="ja-JP" altLang="en-US" sz="3273" b="1" kern="1500" spc="-57" noProof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Semibold" panose="020B0702040204020203" pitchFamily="34" charset="0"/>
              </a:rPr>
              <a:t>終活カウンセラー</a:t>
            </a:r>
            <a:endParaRPr lang="en-US" altLang="ja-JP" sz="3273" b="1" kern="1500" spc="-57" noProof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 Semibold" panose="020B0702040204020203" pitchFamily="34" charset="0"/>
            </a:endParaRPr>
          </a:p>
          <a:p>
            <a:pPr>
              <a:lnSpc>
                <a:spcPts val="3409"/>
              </a:lnSpc>
            </a:pPr>
            <a:r>
              <a:rPr lang="ja-JP" altLang="en-US" sz="3273" b="1" kern="1500" spc="-57" noProof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Semibold" panose="020B0702040204020203" pitchFamily="34" charset="0"/>
              </a:rPr>
              <a:t>初級検定・上級検定のご案内</a:t>
            </a:r>
          </a:p>
        </p:txBody>
      </p:sp>
      <p:grpSp>
        <p:nvGrpSpPr>
          <p:cNvPr id="2" name="グループ 4" descr="中間に安全シールドを含む地球儀の図">
            <a:extLst>
              <a:ext uri="{FF2B5EF4-FFF2-40B4-BE49-F238E27FC236}">
                <a16:creationId xmlns:a16="http://schemas.microsoft.com/office/drawing/2014/main" id="{91C883F8-1DAB-44BA-9BC9-592D31242B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21646" y="810826"/>
            <a:ext cx="1818409" cy="1866034"/>
            <a:chOff x="4343" y="249"/>
            <a:chExt cx="1680" cy="1724"/>
          </a:xfrm>
        </p:grpSpPr>
        <p:sp>
          <p:nvSpPr>
            <p:cNvPr id="3" name="オートシェイプ 3">
              <a:extLst>
                <a:ext uri="{FF2B5EF4-FFF2-40B4-BE49-F238E27FC236}">
                  <a16:creationId xmlns:a16="http://schemas.microsoft.com/office/drawing/2014/main" id="{53D2F275-14FC-4A49-9038-1B6B94736B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43" y="249"/>
              <a:ext cx="1680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" name="フリーフォーム(F) 5">
              <a:extLst>
                <a:ext uri="{FF2B5EF4-FFF2-40B4-BE49-F238E27FC236}">
                  <a16:creationId xmlns:a16="http://schemas.microsoft.com/office/drawing/2014/main" id="{79514856-5085-47DA-AC4C-FBB2CBD3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867"/>
              <a:ext cx="373" cy="493"/>
            </a:xfrm>
            <a:custGeom>
              <a:avLst/>
              <a:gdLst>
                <a:gd name="T0" fmla="*/ 0 w 79"/>
                <a:gd name="T1" fmla="*/ 0 h 102"/>
                <a:gd name="T2" fmla="*/ 2 w 79"/>
                <a:gd name="T3" fmla="*/ 25 h 102"/>
                <a:gd name="T4" fmla="*/ 3 w 79"/>
                <a:gd name="T5" fmla="*/ 51 h 102"/>
                <a:gd name="T6" fmla="*/ 2 w 79"/>
                <a:gd name="T7" fmla="*/ 76 h 102"/>
                <a:gd name="T8" fmla="*/ 0 w 79"/>
                <a:gd name="T9" fmla="*/ 102 h 102"/>
                <a:gd name="T10" fmla="*/ 72 w 79"/>
                <a:gd name="T11" fmla="*/ 102 h 102"/>
                <a:gd name="T12" fmla="*/ 79 w 79"/>
                <a:gd name="T13" fmla="*/ 51 h 102"/>
                <a:gd name="T14" fmla="*/ 72 w 79"/>
                <a:gd name="T15" fmla="*/ 0 h 102"/>
                <a:gd name="T16" fmla="*/ 0 w 79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2">
                  <a:moveTo>
                    <a:pt x="0" y="0"/>
                  </a:moveTo>
                  <a:cubicBezTo>
                    <a:pt x="1" y="8"/>
                    <a:pt x="2" y="17"/>
                    <a:pt x="2" y="25"/>
                  </a:cubicBezTo>
                  <a:cubicBezTo>
                    <a:pt x="3" y="34"/>
                    <a:pt x="3" y="42"/>
                    <a:pt x="3" y="51"/>
                  </a:cubicBezTo>
                  <a:cubicBezTo>
                    <a:pt x="3" y="59"/>
                    <a:pt x="3" y="68"/>
                    <a:pt x="2" y="76"/>
                  </a:cubicBezTo>
                  <a:cubicBezTo>
                    <a:pt x="2" y="85"/>
                    <a:pt x="1" y="93"/>
                    <a:pt x="0" y="102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7" y="85"/>
                    <a:pt x="79" y="68"/>
                    <a:pt x="79" y="51"/>
                  </a:cubicBezTo>
                  <a:cubicBezTo>
                    <a:pt x="79" y="33"/>
                    <a:pt x="77" y="16"/>
                    <a:pt x="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フリーフォーム(F) 6">
              <a:extLst>
                <a:ext uri="{FF2B5EF4-FFF2-40B4-BE49-F238E27FC236}">
                  <a16:creationId xmlns:a16="http://schemas.microsoft.com/office/drawing/2014/main" id="{4C9AEDC0-2499-4FA1-94E6-8D50662C6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97"/>
              <a:ext cx="486" cy="445"/>
            </a:xfrm>
            <a:custGeom>
              <a:avLst/>
              <a:gdLst>
                <a:gd name="T0" fmla="*/ 24 w 103"/>
                <a:gd name="T1" fmla="*/ 44 h 92"/>
                <a:gd name="T2" fmla="*/ 31 w 103"/>
                <a:gd name="T3" fmla="*/ 68 h 92"/>
                <a:gd name="T4" fmla="*/ 37 w 103"/>
                <a:gd name="T5" fmla="*/ 92 h 92"/>
                <a:gd name="T6" fmla="*/ 103 w 103"/>
                <a:gd name="T7" fmla="*/ 92 h 92"/>
                <a:gd name="T8" fmla="*/ 85 w 103"/>
                <a:gd name="T9" fmla="*/ 62 h 92"/>
                <a:gd name="T10" fmla="*/ 61 w 103"/>
                <a:gd name="T11" fmla="*/ 36 h 92"/>
                <a:gd name="T12" fmla="*/ 32 w 103"/>
                <a:gd name="T13" fmla="*/ 15 h 92"/>
                <a:gd name="T14" fmla="*/ 0 w 103"/>
                <a:gd name="T15" fmla="*/ 0 h 92"/>
                <a:gd name="T16" fmla="*/ 13 w 103"/>
                <a:gd name="T17" fmla="*/ 21 h 92"/>
                <a:gd name="T18" fmla="*/ 24 w 103"/>
                <a:gd name="T19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92">
                  <a:moveTo>
                    <a:pt x="24" y="44"/>
                  </a:moveTo>
                  <a:cubicBezTo>
                    <a:pt x="27" y="52"/>
                    <a:pt x="29" y="60"/>
                    <a:pt x="31" y="68"/>
                  </a:cubicBezTo>
                  <a:cubicBezTo>
                    <a:pt x="33" y="76"/>
                    <a:pt x="35" y="84"/>
                    <a:pt x="37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98" y="82"/>
                    <a:pt x="92" y="71"/>
                    <a:pt x="85" y="62"/>
                  </a:cubicBezTo>
                  <a:cubicBezTo>
                    <a:pt x="78" y="52"/>
                    <a:pt x="70" y="44"/>
                    <a:pt x="61" y="36"/>
                  </a:cubicBezTo>
                  <a:cubicBezTo>
                    <a:pt x="52" y="28"/>
                    <a:pt x="43" y="21"/>
                    <a:pt x="32" y="15"/>
                  </a:cubicBezTo>
                  <a:cubicBezTo>
                    <a:pt x="22" y="9"/>
                    <a:pt x="12" y="4"/>
                    <a:pt x="0" y="0"/>
                  </a:cubicBezTo>
                  <a:cubicBezTo>
                    <a:pt x="5" y="7"/>
                    <a:pt x="10" y="14"/>
                    <a:pt x="13" y="21"/>
                  </a:cubicBezTo>
                  <a:cubicBezTo>
                    <a:pt x="17" y="29"/>
                    <a:pt x="21" y="36"/>
                    <a:pt x="24" y="44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フリーフォーム(F) 7">
              <a:extLst>
                <a:ext uri="{FF2B5EF4-FFF2-40B4-BE49-F238E27FC236}">
                  <a16:creationId xmlns:a16="http://schemas.microsoft.com/office/drawing/2014/main" id="{CD288E87-E8E1-489D-903C-192A01544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1480"/>
              <a:ext cx="486" cy="445"/>
            </a:xfrm>
            <a:custGeom>
              <a:avLst/>
              <a:gdLst>
                <a:gd name="T0" fmla="*/ 85 w 103"/>
                <a:gd name="T1" fmla="*/ 31 h 92"/>
                <a:gd name="T2" fmla="*/ 61 w 103"/>
                <a:gd name="T3" fmla="*/ 57 h 92"/>
                <a:gd name="T4" fmla="*/ 32 w 103"/>
                <a:gd name="T5" fmla="*/ 77 h 92"/>
                <a:gd name="T6" fmla="*/ 0 w 103"/>
                <a:gd name="T7" fmla="*/ 92 h 92"/>
                <a:gd name="T8" fmla="*/ 13 w 103"/>
                <a:gd name="T9" fmla="*/ 71 h 92"/>
                <a:gd name="T10" fmla="*/ 24 w 103"/>
                <a:gd name="T11" fmla="*/ 48 h 92"/>
                <a:gd name="T12" fmla="*/ 31 w 103"/>
                <a:gd name="T13" fmla="*/ 24 h 92"/>
                <a:gd name="T14" fmla="*/ 37 w 103"/>
                <a:gd name="T15" fmla="*/ 0 h 92"/>
                <a:gd name="T16" fmla="*/ 103 w 103"/>
                <a:gd name="T17" fmla="*/ 0 h 92"/>
                <a:gd name="T18" fmla="*/ 85 w 103"/>
                <a:gd name="T19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92">
                  <a:moveTo>
                    <a:pt x="85" y="31"/>
                  </a:moveTo>
                  <a:cubicBezTo>
                    <a:pt x="78" y="40"/>
                    <a:pt x="70" y="49"/>
                    <a:pt x="61" y="57"/>
                  </a:cubicBezTo>
                  <a:cubicBezTo>
                    <a:pt x="52" y="64"/>
                    <a:pt x="43" y="71"/>
                    <a:pt x="32" y="77"/>
                  </a:cubicBezTo>
                  <a:cubicBezTo>
                    <a:pt x="22" y="84"/>
                    <a:pt x="12" y="88"/>
                    <a:pt x="0" y="92"/>
                  </a:cubicBezTo>
                  <a:cubicBezTo>
                    <a:pt x="5" y="86"/>
                    <a:pt x="10" y="79"/>
                    <a:pt x="13" y="71"/>
                  </a:cubicBezTo>
                  <a:cubicBezTo>
                    <a:pt x="17" y="64"/>
                    <a:pt x="21" y="56"/>
                    <a:pt x="24" y="48"/>
                  </a:cubicBezTo>
                  <a:cubicBezTo>
                    <a:pt x="27" y="40"/>
                    <a:pt x="29" y="32"/>
                    <a:pt x="31" y="24"/>
                  </a:cubicBezTo>
                  <a:cubicBezTo>
                    <a:pt x="33" y="16"/>
                    <a:pt x="35" y="8"/>
                    <a:pt x="3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8" y="11"/>
                    <a:pt x="92" y="21"/>
                    <a:pt x="85" y="31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フリーフォーム(F) 8">
              <a:extLst>
                <a:ext uri="{FF2B5EF4-FFF2-40B4-BE49-F238E27FC236}">
                  <a16:creationId xmlns:a16="http://schemas.microsoft.com/office/drawing/2014/main" id="{A543781C-C853-45D8-A1A0-75A4BA3F1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80"/>
              <a:ext cx="652" cy="493"/>
            </a:xfrm>
            <a:custGeom>
              <a:avLst/>
              <a:gdLst>
                <a:gd name="T0" fmla="*/ 138 w 138"/>
                <a:gd name="T1" fmla="*/ 0 h 102"/>
                <a:gd name="T2" fmla="*/ 0 w 138"/>
                <a:gd name="T3" fmla="*/ 0 h 102"/>
                <a:gd name="T4" fmla="*/ 5 w 138"/>
                <a:gd name="T5" fmla="*/ 18 h 102"/>
                <a:gd name="T6" fmla="*/ 12 w 138"/>
                <a:gd name="T7" fmla="*/ 40 h 102"/>
                <a:gd name="T8" fmla="*/ 22 w 138"/>
                <a:gd name="T9" fmla="*/ 63 h 102"/>
                <a:gd name="T10" fmla="*/ 35 w 138"/>
                <a:gd name="T11" fmla="*/ 83 h 102"/>
                <a:gd name="T12" fmla="*/ 51 w 138"/>
                <a:gd name="T13" fmla="*/ 97 h 102"/>
                <a:gd name="T14" fmla="*/ 69 w 138"/>
                <a:gd name="T15" fmla="*/ 102 h 102"/>
                <a:gd name="T16" fmla="*/ 87 w 138"/>
                <a:gd name="T17" fmla="*/ 97 h 102"/>
                <a:gd name="T18" fmla="*/ 103 w 138"/>
                <a:gd name="T19" fmla="*/ 83 h 102"/>
                <a:gd name="T20" fmla="*/ 116 w 138"/>
                <a:gd name="T21" fmla="*/ 63 h 102"/>
                <a:gd name="T22" fmla="*/ 126 w 138"/>
                <a:gd name="T23" fmla="*/ 40 h 102"/>
                <a:gd name="T24" fmla="*/ 133 w 138"/>
                <a:gd name="T25" fmla="*/ 18 h 102"/>
                <a:gd name="T26" fmla="*/ 138 w 138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02">
                  <a:moveTo>
                    <a:pt x="1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11"/>
                    <a:pt x="5" y="18"/>
                  </a:cubicBezTo>
                  <a:cubicBezTo>
                    <a:pt x="7" y="26"/>
                    <a:pt x="9" y="33"/>
                    <a:pt x="12" y="40"/>
                  </a:cubicBezTo>
                  <a:cubicBezTo>
                    <a:pt x="15" y="48"/>
                    <a:pt x="19" y="55"/>
                    <a:pt x="22" y="63"/>
                  </a:cubicBezTo>
                  <a:cubicBezTo>
                    <a:pt x="26" y="70"/>
                    <a:pt x="31" y="77"/>
                    <a:pt x="35" y="83"/>
                  </a:cubicBezTo>
                  <a:cubicBezTo>
                    <a:pt x="40" y="88"/>
                    <a:pt x="45" y="93"/>
                    <a:pt x="51" y="97"/>
                  </a:cubicBezTo>
                  <a:cubicBezTo>
                    <a:pt x="57" y="100"/>
                    <a:pt x="63" y="102"/>
                    <a:pt x="69" y="102"/>
                  </a:cubicBezTo>
                  <a:cubicBezTo>
                    <a:pt x="76" y="102"/>
                    <a:pt x="82" y="100"/>
                    <a:pt x="87" y="97"/>
                  </a:cubicBezTo>
                  <a:cubicBezTo>
                    <a:pt x="93" y="93"/>
                    <a:pt x="98" y="88"/>
                    <a:pt x="103" y="83"/>
                  </a:cubicBezTo>
                  <a:cubicBezTo>
                    <a:pt x="108" y="77"/>
                    <a:pt x="112" y="70"/>
                    <a:pt x="116" y="63"/>
                  </a:cubicBezTo>
                  <a:cubicBezTo>
                    <a:pt x="120" y="55"/>
                    <a:pt x="123" y="48"/>
                    <a:pt x="126" y="40"/>
                  </a:cubicBezTo>
                  <a:cubicBezTo>
                    <a:pt x="129" y="33"/>
                    <a:pt x="131" y="26"/>
                    <a:pt x="133" y="18"/>
                  </a:cubicBezTo>
                  <a:cubicBezTo>
                    <a:pt x="135" y="11"/>
                    <a:pt x="137" y="5"/>
                    <a:pt x="1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フリーフォーム(F) 9">
              <a:extLst>
                <a:ext uri="{FF2B5EF4-FFF2-40B4-BE49-F238E27FC236}">
                  <a16:creationId xmlns:a16="http://schemas.microsoft.com/office/drawing/2014/main" id="{2A00F691-7773-4839-AED4-51107C60F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867"/>
              <a:ext cx="722" cy="493"/>
            </a:xfrm>
            <a:custGeom>
              <a:avLst/>
              <a:gdLst>
                <a:gd name="T0" fmla="*/ 3 w 153"/>
                <a:gd name="T1" fmla="*/ 0 h 102"/>
                <a:gd name="T2" fmla="*/ 1 w 153"/>
                <a:gd name="T3" fmla="*/ 25 h 102"/>
                <a:gd name="T4" fmla="*/ 0 w 153"/>
                <a:gd name="T5" fmla="*/ 51 h 102"/>
                <a:gd name="T6" fmla="*/ 1 w 153"/>
                <a:gd name="T7" fmla="*/ 76 h 102"/>
                <a:gd name="T8" fmla="*/ 3 w 153"/>
                <a:gd name="T9" fmla="*/ 102 h 102"/>
                <a:gd name="T10" fmla="*/ 149 w 153"/>
                <a:gd name="T11" fmla="*/ 102 h 102"/>
                <a:gd name="T12" fmla="*/ 152 w 153"/>
                <a:gd name="T13" fmla="*/ 76 h 102"/>
                <a:gd name="T14" fmla="*/ 153 w 153"/>
                <a:gd name="T15" fmla="*/ 51 h 102"/>
                <a:gd name="T16" fmla="*/ 152 w 153"/>
                <a:gd name="T17" fmla="*/ 25 h 102"/>
                <a:gd name="T18" fmla="*/ 149 w 153"/>
                <a:gd name="T19" fmla="*/ 0 h 102"/>
                <a:gd name="T20" fmla="*/ 3 w 153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02">
                  <a:moveTo>
                    <a:pt x="3" y="0"/>
                  </a:moveTo>
                  <a:cubicBezTo>
                    <a:pt x="2" y="8"/>
                    <a:pt x="1" y="17"/>
                    <a:pt x="1" y="25"/>
                  </a:cubicBezTo>
                  <a:cubicBezTo>
                    <a:pt x="0" y="34"/>
                    <a:pt x="0" y="42"/>
                    <a:pt x="0" y="51"/>
                  </a:cubicBezTo>
                  <a:cubicBezTo>
                    <a:pt x="0" y="59"/>
                    <a:pt x="0" y="68"/>
                    <a:pt x="1" y="76"/>
                  </a:cubicBezTo>
                  <a:cubicBezTo>
                    <a:pt x="1" y="85"/>
                    <a:pt x="2" y="93"/>
                    <a:pt x="3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93"/>
                    <a:pt x="151" y="85"/>
                    <a:pt x="152" y="76"/>
                  </a:cubicBezTo>
                  <a:cubicBezTo>
                    <a:pt x="152" y="68"/>
                    <a:pt x="153" y="59"/>
                    <a:pt x="153" y="51"/>
                  </a:cubicBezTo>
                  <a:cubicBezTo>
                    <a:pt x="153" y="42"/>
                    <a:pt x="152" y="34"/>
                    <a:pt x="152" y="25"/>
                  </a:cubicBezTo>
                  <a:cubicBezTo>
                    <a:pt x="151" y="17"/>
                    <a:pt x="150" y="8"/>
                    <a:pt x="149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(F) 10">
              <a:extLst>
                <a:ext uri="{FF2B5EF4-FFF2-40B4-BE49-F238E27FC236}">
                  <a16:creationId xmlns:a16="http://schemas.microsoft.com/office/drawing/2014/main" id="{AD46C6BE-1634-4EA3-AB50-5520E45C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49"/>
              <a:ext cx="652" cy="493"/>
            </a:xfrm>
            <a:custGeom>
              <a:avLst/>
              <a:gdLst>
                <a:gd name="T0" fmla="*/ 22 w 138"/>
                <a:gd name="T1" fmla="*/ 40 h 102"/>
                <a:gd name="T2" fmla="*/ 35 w 138"/>
                <a:gd name="T3" fmla="*/ 20 h 102"/>
                <a:gd name="T4" fmla="*/ 51 w 138"/>
                <a:gd name="T5" fmla="*/ 6 h 102"/>
                <a:gd name="T6" fmla="*/ 69 w 138"/>
                <a:gd name="T7" fmla="*/ 0 h 102"/>
                <a:gd name="T8" fmla="*/ 87 w 138"/>
                <a:gd name="T9" fmla="*/ 6 h 102"/>
                <a:gd name="T10" fmla="*/ 103 w 138"/>
                <a:gd name="T11" fmla="*/ 20 h 102"/>
                <a:gd name="T12" fmla="*/ 116 w 138"/>
                <a:gd name="T13" fmla="*/ 40 h 102"/>
                <a:gd name="T14" fmla="*/ 126 w 138"/>
                <a:gd name="T15" fmla="*/ 62 h 102"/>
                <a:gd name="T16" fmla="*/ 133 w 138"/>
                <a:gd name="T17" fmla="*/ 84 h 102"/>
                <a:gd name="T18" fmla="*/ 138 w 138"/>
                <a:gd name="T19" fmla="*/ 102 h 102"/>
                <a:gd name="T20" fmla="*/ 0 w 138"/>
                <a:gd name="T21" fmla="*/ 102 h 102"/>
                <a:gd name="T22" fmla="*/ 5 w 138"/>
                <a:gd name="T23" fmla="*/ 84 h 102"/>
                <a:gd name="T24" fmla="*/ 12 w 138"/>
                <a:gd name="T25" fmla="*/ 62 h 102"/>
                <a:gd name="T26" fmla="*/ 22 w 138"/>
                <a:gd name="T27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02">
                  <a:moveTo>
                    <a:pt x="22" y="40"/>
                  </a:moveTo>
                  <a:cubicBezTo>
                    <a:pt x="26" y="32"/>
                    <a:pt x="31" y="26"/>
                    <a:pt x="35" y="20"/>
                  </a:cubicBezTo>
                  <a:cubicBezTo>
                    <a:pt x="40" y="14"/>
                    <a:pt x="45" y="9"/>
                    <a:pt x="51" y="6"/>
                  </a:cubicBezTo>
                  <a:cubicBezTo>
                    <a:pt x="57" y="2"/>
                    <a:pt x="63" y="0"/>
                    <a:pt x="69" y="0"/>
                  </a:cubicBezTo>
                  <a:cubicBezTo>
                    <a:pt x="76" y="0"/>
                    <a:pt x="82" y="2"/>
                    <a:pt x="87" y="6"/>
                  </a:cubicBezTo>
                  <a:cubicBezTo>
                    <a:pt x="93" y="9"/>
                    <a:pt x="98" y="14"/>
                    <a:pt x="103" y="20"/>
                  </a:cubicBezTo>
                  <a:cubicBezTo>
                    <a:pt x="108" y="26"/>
                    <a:pt x="112" y="32"/>
                    <a:pt x="116" y="40"/>
                  </a:cubicBezTo>
                  <a:cubicBezTo>
                    <a:pt x="120" y="47"/>
                    <a:pt x="123" y="55"/>
                    <a:pt x="126" y="62"/>
                  </a:cubicBezTo>
                  <a:cubicBezTo>
                    <a:pt x="129" y="70"/>
                    <a:pt x="131" y="77"/>
                    <a:pt x="133" y="84"/>
                  </a:cubicBezTo>
                  <a:cubicBezTo>
                    <a:pt x="135" y="91"/>
                    <a:pt x="137" y="97"/>
                    <a:pt x="13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" y="97"/>
                    <a:pt x="3" y="91"/>
                    <a:pt x="5" y="84"/>
                  </a:cubicBezTo>
                  <a:cubicBezTo>
                    <a:pt x="7" y="77"/>
                    <a:pt x="9" y="70"/>
                    <a:pt x="12" y="62"/>
                  </a:cubicBezTo>
                  <a:cubicBezTo>
                    <a:pt x="15" y="55"/>
                    <a:pt x="19" y="47"/>
                    <a:pt x="22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2">
              <a:extLst>
                <a:ext uri="{FF2B5EF4-FFF2-40B4-BE49-F238E27FC236}">
                  <a16:creationId xmlns:a16="http://schemas.microsoft.com/office/drawing/2014/main" id="{5FEE9293-48D6-4437-9D4E-0430F0038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297"/>
              <a:ext cx="486" cy="445"/>
            </a:xfrm>
            <a:custGeom>
              <a:avLst/>
              <a:gdLst>
                <a:gd name="T0" fmla="*/ 18 w 103"/>
                <a:gd name="T1" fmla="*/ 62 h 92"/>
                <a:gd name="T2" fmla="*/ 42 w 103"/>
                <a:gd name="T3" fmla="*/ 36 h 92"/>
                <a:gd name="T4" fmla="*/ 71 w 103"/>
                <a:gd name="T5" fmla="*/ 15 h 92"/>
                <a:gd name="T6" fmla="*/ 103 w 103"/>
                <a:gd name="T7" fmla="*/ 0 h 92"/>
                <a:gd name="T8" fmla="*/ 90 w 103"/>
                <a:gd name="T9" fmla="*/ 21 h 92"/>
                <a:gd name="T10" fmla="*/ 80 w 103"/>
                <a:gd name="T11" fmla="*/ 44 h 92"/>
                <a:gd name="T12" fmla="*/ 72 w 103"/>
                <a:gd name="T13" fmla="*/ 68 h 92"/>
                <a:gd name="T14" fmla="*/ 66 w 103"/>
                <a:gd name="T15" fmla="*/ 92 h 92"/>
                <a:gd name="T16" fmla="*/ 0 w 103"/>
                <a:gd name="T17" fmla="*/ 92 h 92"/>
                <a:gd name="T18" fmla="*/ 18 w 103"/>
                <a:gd name="T19" fmla="*/ 6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92">
                  <a:moveTo>
                    <a:pt x="18" y="62"/>
                  </a:moveTo>
                  <a:cubicBezTo>
                    <a:pt x="26" y="52"/>
                    <a:pt x="34" y="44"/>
                    <a:pt x="42" y="36"/>
                  </a:cubicBezTo>
                  <a:cubicBezTo>
                    <a:pt x="51" y="28"/>
                    <a:pt x="61" y="21"/>
                    <a:pt x="71" y="15"/>
                  </a:cubicBezTo>
                  <a:cubicBezTo>
                    <a:pt x="81" y="9"/>
                    <a:pt x="92" y="4"/>
                    <a:pt x="103" y="0"/>
                  </a:cubicBezTo>
                  <a:cubicBezTo>
                    <a:pt x="98" y="7"/>
                    <a:pt x="94" y="14"/>
                    <a:pt x="90" y="21"/>
                  </a:cubicBezTo>
                  <a:cubicBezTo>
                    <a:pt x="86" y="29"/>
                    <a:pt x="83" y="36"/>
                    <a:pt x="80" y="44"/>
                  </a:cubicBezTo>
                  <a:cubicBezTo>
                    <a:pt x="77" y="52"/>
                    <a:pt x="74" y="60"/>
                    <a:pt x="72" y="68"/>
                  </a:cubicBezTo>
                  <a:cubicBezTo>
                    <a:pt x="70" y="76"/>
                    <a:pt x="68" y="84"/>
                    <a:pt x="6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" y="82"/>
                    <a:pt x="11" y="71"/>
                    <a:pt x="18" y="62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3">
              <a:extLst>
                <a:ext uri="{FF2B5EF4-FFF2-40B4-BE49-F238E27FC236}">
                  <a16:creationId xmlns:a16="http://schemas.microsoft.com/office/drawing/2014/main" id="{960D5AE4-AC6A-47E4-8965-910030AF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867"/>
              <a:ext cx="373" cy="493"/>
            </a:xfrm>
            <a:custGeom>
              <a:avLst/>
              <a:gdLst>
                <a:gd name="T0" fmla="*/ 0 w 79"/>
                <a:gd name="T1" fmla="*/ 51 h 102"/>
                <a:gd name="T2" fmla="*/ 7 w 79"/>
                <a:gd name="T3" fmla="*/ 0 h 102"/>
                <a:gd name="T4" fmla="*/ 79 w 79"/>
                <a:gd name="T5" fmla="*/ 0 h 102"/>
                <a:gd name="T6" fmla="*/ 77 w 79"/>
                <a:gd name="T7" fmla="*/ 25 h 102"/>
                <a:gd name="T8" fmla="*/ 76 w 79"/>
                <a:gd name="T9" fmla="*/ 51 h 102"/>
                <a:gd name="T10" fmla="*/ 77 w 79"/>
                <a:gd name="T11" fmla="*/ 76 h 102"/>
                <a:gd name="T12" fmla="*/ 79 w 79"/>
                <a:gd name="T13" fmla="*/ 102 h 102"/>
                <a:gd name="T14" fmla="*/ 7 w 79"/>
                <a:gd name="T15" fmla="*/ 102 h 102"/>
                <a:gd name="T16" fmla="*/ 0 w 79"/>
                <a:gd name="T17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2">
                  <a:moveTo>
                    <a:pt x="0" y="51"/>
                  </a:moveTo>
                  <a:cubicBezTo>
                    <a:pt x="0" y="33"/>
                    <a:pt x="2" y="16"/>
                    <a:pt x="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8"/>
                    <a:pt x="78" y="17"/>
                    <a:pt x="77" y="25"/>
                  </a:cubicBezTo>
                  <a:cubicBezTo>
                    <a:pt x="76" y="34"/>
                    <a:pt x="76" y="42"/>
                    <a:pt x="76" y="51"/>
                  </a:cubicBezTo>
                  <a:cubicBezTo>
                    <a:pt x="76" y="59"/>
                    <a:pt x="76" y="68"/>
                    <a:pt x="77" y="76"/>
                  </a:cubicBezTo>
                  <a:cubicBezTo>
                    <a:pt x="78" y="85"/>
                    <a:pt x="78" y="93"/>
                    <a:pt x="79" y="102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2" y="85"/>
                    <a:pt x="0" y="68"/>
                    <a:pt x="0" y="51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 14">
              <a:extLst>
                <a:ext uri="{FF2B5EF4-FFF2-40B4-BE49-F238E27FC236}">
                  <a16:creationId xmlns:a16="http://schemas.microsoft.com/office/drawing/2014/main" id="{A29C625D-BEC9-4720-9902-6F0A325FA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480"/>
              <a:ext cx="486" cy="445"/>
            </a:xfrm>
            <a:custGeom>
              <a:avLst/>
              <a:gdLst>
                <a:gd name="T0" fmla="*/ 71 w 103"/>
                <a:gd name="T1" fmla="*/ 77 h 92"/>
                <a:gd name="T2" fmla="*/ 42 w 103"/>
                <a:gd name="T3" fmla="*/ 56 h 92"/>
                <a:gd name="T4" fmla="*/ 18 w 103"/>
                <a:gd name="T5" fmla="*/ 31 h 92"/>
                <a:gd name="T6" fmla="*/ 0 w 103"/>
                <a:gd name="T7" fmla="*/ 0 h 92"/>
                <a:gd name="T8" fmla="*/ 66 w 103"/>
                <a:gd name="T9" fmla="*/ 0 h 92"/>
                <a:gd name="T10" fmla="*/ 72 w 103"/>
                <a:gd name="T11" fmla="*/ 24 h 92"/>
                <a:gd name="T12" fmla="*/ 80 w 103"/>
                <a:gd name="T13" fmla="*/ 48 h 92"/>
                <a:gd name="T14" fmla="*/ 90 w 103"/>
                <a:gd name="T15" fmla="*/ 71 h 92"/>
                <a:gd name="T16" fmla="*/ 103 w 103"/>
                <a:gd name="T17" fmla="*/ 92 h 92"/>
                <a:gd name="T18" fmla="*/ 71 w 103"/>
                <a:gd name="T19" fmla="*/ 7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92">
                  <a:moveTo>
                    <a:pt x="71" y="77"/>
                  </a:moveTo>
                  <a:cubicBezTo>
                    <a:pt x="61" y="71"/>
                    <a:pt x="51" y="64"/>
                    <a:pt x="42" y="56"/>
                  </a:cubicBezTo>
                  <a:cubicBezTo>
                    <a:pt x="34" y="49"/>
                    <a:pt x="26" y="40"/>
                    <a:pt x="18" y="31"/>
                  </a:cubicBezTo>
                  <a:cubicBezTo>
                    <a:pt x="11" y="21"/>
                    <a:pt x="5" y="11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8"/>
                    <a:pt x="70" y="16"/>
                    <a:pt x="72" y="24"/>
                  </a:cubicBezTo>
                  <a:cubicBezTo>
                    <a:pt x="74" y="32"/>
                    <a:pt x="77" y="40"/>
                    <a:pt x="80" y="48"/>
                  </a:cubicBezTo>
                  <a:cubicBezTo>
                    <a:pt x="83" y="56"/>
                    <a:pt x="86" y="64"/>
                    <a:pt x="90" y="71"/>
                  </a:cubicBezTo>
                  <a:cubicBezTo>
                    <a:pt x="94" y="79"/>
                    <a:pt x="98" y="86"/>
                    <a:pt x="103" y="92"/>
                  </a:cubicBezTo>
                  <a:cubicBezTo>
                    <a:pt x="92" y="88"/>
                    <a:pt x="81" y="83"/>
                    <a:pt x="71" y="77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2345" tIns="31173" rIns="62345" bIns="31173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1227" noProof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4" name="テキスト ボックス 15">
            <a:extLst>
              <a:ext uri="{FF2B5EF4-FFF2-40B4-BE49-F238E27FC236}">
                <a16:creationId xmlns:a16="http://schemas.microsoft.com/office/drawing/2014/main" id="{AB38EF5A-1266-4C7E-8264-0032ACA017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1430" y="3638079"/>
            <a:ext cx="3768253" cy="3877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11719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ja-JP" sz="1636" b="1" noProof="1">
                <a:cs typeface="Segoe UI" panose="020B0502040204020203" pitchFamily="34" charset="0"/>
              </a:rPr>
              <a:t>1.</a:t>
            </a:r>
            <a:r>
              <a:rPr lang="ja-JP" altLang="en-US" sz="1636" b="1" noProof="1">
                <a:cs typeface="Segoe UI" panose="020B0502040204020203" pitchFamily="34" charset="0"/>
              </a:rPr>
              <a:t>そもそも終活カウンセラーとは</a:t>
            </a:r>
            <a:endParaRPr kumimoji="0" lang="ja-JP" altLang="en-US" sz="1636" b="1" noProof="1">
              <a:cs typeface="Segoe UI" panose="020B0502040204020203" pitchFamily="34" charset="0"/>
            </a:endParaRPr>
          </a:p>
        </p:txBody>
      </p:sp>
      <p:sp>
        <p:nvSpPr>
          <p:cNvPr id="56" name="テキスト ボックス 24">
            <a:extLst>
              <a:ext uri="{FF2B5EF4-FFF2-40B4-BE49-F238E27FC236}">
                <a16:creationId xmlns:a16="http://schemas.microsoft.com/office/drawing/2014/main" id="{AE12625D-DAA2-44A7-BEE4-8740C4747BDE}"/>
              </a:ext>
            </a:extLst>
          </p:cNvPr>
          <p:cNvSpPr txBox="1"/>
          <p:nvPr/>
        </p:nvSpPr>
        <p:spPr>
          <a:xfrm>
            <a:off x="357529" y="4299556"/>
            <a:ext cx="301201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終活には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多くの専門家が関わるので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ある悩みを持った時、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誰に相談したら良いのか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判断できないという方が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たくさんいらっしゃいます。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そのような人には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適切な専門家を紹介できる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終活に詳しい人が必要です。</a:t>
            </a:r>
            <a:endParaRPr lang="en-US" altLang="ja-JP" sz="1200" dirty="0">
              <a:latin typeface="+mn-ea"/>
              <a:cs typeface="Meiryo" charset="-128"/>
            </a:endParaRPr>
          </a:p>
        </p:txBody>
      </p:sp>
      <p:sp>
        <p:nvSpPr>
          <p:cNvPr id="47" name="テキスト ボックス 24">
            <a:extLst>
              <a:ext uri="{FF2B5EF4-FFF2-40B4-BE49-F238E27FC236}">
                <a16:creationId xmlns:a16="http://schemas.microsoft.com/office/drawing/2014/main" id="{92FBA182-87DA-4565-9B47-ADF1CD720188}"/>
              </a:ext>
            </a:extLst>
          </p:cNvPr>
          <p:cNvSpPr txBox="1"/>
          <p:nvPr/>
        </p:nvSpPr>
        <p:spPr>
          <a:xfrm>
            <a:off x="442140" y="7401742"/>
            <a:ext cx="6228099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そんな時に終活に関する幅広い知識を持ち、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400" dirty="0">
                <a:latin typeface="+mn-ea"/>
                <a:cs typeface="Meiryo" charset="-128"/>
              </a:rPr>
              <a:t>抽象的な「悩み」の中身からどの分野の専門家に繋げるのかを見極める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Meiryo" charset="-128"/>
              </a:rPr>
              <a:t>「シニアのお困りごと案内人」</a:t>
            </a:r>
            <a:r>
              <a:rPr lang="ja-JP" altLang="en-US" sz="1400" dirty="0">
                <a:latin typeface="+mn-ea"/>
                <a:cs typeface="Meiryo" charset="-128"/>
              </a:rPr>
              <a:t>が終活カウンセラーです。</a:t>
            </a:r>
            <a:endParaRPr lang="en-US" altLang="ja-JP" sz="1400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endParaRPr lang="en-US" altLang="ja-JP" sz="1400" dirty="0">
              <a:latin typeface="+mn-ea"/>
              <a:cs typeface="Meiryo" charset="-128"/>
            </a:endParaRPr>
          </a:p>
          <a:p>
            <a:pPr>
              <a:lnSpc>
                <a:spcPts val="993"/>
              </a:lnSpc>
            </a:pPr>
            <a:endParaRPr lang="ja-JP" altLang="en-US" sz="818" noProof="1">
              <a:latin typeface="+mn-ea"/>
              <a:cs typeface="Segoe UI" panose="020B0502040204020203" pitchFamily="34" charset="0"/>
            </a:endParaRPr>
          </a:p>
        </p:txBody>
      </p:sp>
      <p:pic>
        <p:nvPicPr>
          <p:cNvPr id="1026" name="Picture 2" descr="ロゴテキスト">
            <a:extLst>
              <a:ext uri="{FF2B5EF4-FFF2-40B4-BE49-F238E27FC236}">
                <a16:creationId xmlns:a16="http://schemas.microsoft.com/office/drawing/2014/main" id="{5D15F9A8-BA79-47D1-9BC5-D6F10A676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21" y="132952"/>
            <a:ext cx="2436518" cy="3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9D65194-ACBF-4E3E-9E57-3C20E025A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983" y="3671649"/>
            <a:ext cx="3585759" cy="3589392"/>
          </a:xfrm>
          <a:prstGeom prst="rect">
            <a:avLst/>
          </a:prstGeom>
        </p:spPr>
      </p:pic>
      <p:sp>
        <p:nvSpPr>
          <p:cNvPr id="24" name="長方形 4">
            <a:extLst>
              <a:ext uri="{FF2B5EF4-FFF2-40B4-BE49-F238E27FC236}">
                <a16:creationId xmlns:a16="http://schemas.microsoft.com/office/drawing/2014/main" id="{92EEFD0A-0C2E-4CC5-8B97-BF08CA0CC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4" y="9579077"/>
            <a:ext cx="6858000" cy="154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10C62B8-DAF2-4A3D-9463-B3A4343C0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1" y="8596744"/>
            <a:ext cx="645413" cy="716005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E080DB0-9697-4BE4-BB31-8A9A6C45BBC3}"/>
              </a:ext>
            </a:extLst>
          </p:cNvPr>
          <p:cNvSpPr/>
          <p:nvPr/>
        </p:nvSpPr>
        <p:spPr>
          <a:xfrm>
            <a:off x="812466" y="8428295"/>
            <a:ext cx="5957680" cy="10002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dirty="0">
                <a:latin typeface="+mn-ea"/>
                <a:cs typeface="Meiryo" charset="-128"/>
              </a:rPr>
              <a:t>初級検定では、まず初めに</a:t>
            </a:r>
            <a:endParaRPr lang="en-US" altLang="ja-JP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dirty="0">
                <a:latin typeface="+mn-ea"/>
                <a:cs typeface="Meiryo" charset="-128"/>
              </a:rPr>
              <a:t>終活全般の基礎知識</a:t>
            </a:r>
            <a:r>
              <a:rPr lang="en-US" altLang="ja-JP" dirty="0">
                <a:latin typeface="+mn-ea"/>
                <a:cs typeface="Meiryo" charset="-128"/>
              </a:rPr>
              <a:t>(</a:t>
            </a:r>
            <a:r>
              <a:rPr lang="ja-JP" altLang="en-US" dirty="0">
                <a:latin typeface="+mn-ea"/>
                <a:cs typeface="Meiryo" charset="-128"/>
              </a:rPr>
              <a:t>ポイント</a:t>
            </a:r>
            <a:r>
              <a:rPr lang="en-US" altLang="ja-JP" dirty="0">
                <a:latin typeface="+mn-ea"/>
                <a:cs typeface="Meiryo" charset="-128"/>
              </a:rPr>
              <a:t>)</a:t>
            </a:r>
            <a:r>
              <a:rPr lang="ja-JP" altLang="en-US" dirty="0">
                <a:latin typeface="+mn-ea"/>
                <a:cs typeface="Meiryo" charset="-128"/>
              </a:rPr>
              <a:t>が分かるレベルを目指し、</a:t>
            </a:r>
            <a:endParaRPr lang="en-US" altLang="ja-JP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dirty="0">
                <a:latin typeface="+mn-ea"/>
                <a:cs typeface="Meiryo" charset="-128"/>
              </a:rPr>
              <a:t>自分がエンディングノートを書ける知識を身に着けます。</a:t>
            </a:r>
            <a:endParaRPr lang="en-US" altLang="ja-JP" dirty="0">
              <a:latin typeface="+mn-ea"/>
              <a:cs typeface="Meiryo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5CF8488-CD83-4087-B3B9-B02CF97CCAB2}"/>
              </a:ext>
            </a:extLst>
          </p:cNvPr>
          <p:cNvSpPr/>
          <p:nvPr/>
        </p:nvSpPr>
        <p:spPr>
          <a:xfrm>
            <a:off x="3205148" y="5083510"/>
            <a:ext cx="3592384" cy="247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EB8491C-70D3-4539-ABB4-E4D0ADD5F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647" y="5101566"/>
            <a:ext cx="783539" cy="2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E7367A8-B616-43BC-88BB-809B7FA18042}"/>
              </a:ext>
            </a:extLst>
          </p:cNvPr>
          <p:cNvSpPr/>
          <p:nvPr/>
        </p:nvSpPr>
        <p:spPr>
          <a:xfrm>
            <a:off x="-14742" y="3158024"/>
            <a:ext cx="6858000" cy="3014176"/>
          </a:xfrm>
          <a:prstGeom prst="rect">
            <a:avLst/>
          </a:prstGeom>
          <a:solidFill>
            <a:srgbClr val="F5F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長方形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7088"/>
            <a:ext cx="6858000" cy="1310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3">
            <a:extLst>
              <a:ext uri="{FF2B5EF4-FFF2-40B4-BE49-F238E27FC236}">
                <a16:creationId xmlns:a16="http://schemas.microsoft.com/office/drawing/2014/main" id="{3887613D-DAF5-4362-A1F9-C1557151D8B6}"/>
              </a:ext>
            </a:extLst>
          </p:cNvPr>
          <p:cNvSpPr txBox="1"/>
          <p:nvPr/>
        </p:nvSpPr>
        <p:spPr>
          <a:xfrm>
            <a:off x="75569" y="1378236"/>
            <a:ext cx="541770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9"/>
              </a:lnSpc>
            </a:pPr>
            <a:r>
              <a:rPr lang="ja-JP" altLang="en-US" sz="3273" b="1" kern="1500" spc="-57" noProof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Semibold" panose="020B0702040204020203" pitchFamily="34" charset="0"/>
              </a:rPr>
              <a:t>終活カウンセラー初級検定とは</a:t>
            </a:r>
          </a:p>
        </p:txBody>
      </p:sp>
      <p:sp>
        <p:nvSpPr>
          <p:cNvPr id="54" name="テキスト ボックス 15">
            <a:extLst>
              <a:ext uri="{FF2B5EF4-FFF2-40B4-BE49-F238E27FC236}">
                <a16:creationId xmlns:a16="http://schemas.microsoft.com/office/drawing/2014/main" id="{AB38EF5A-1266-4C7E-8264-0032ACA017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875" y="2543553"/>
            <a:ext cx="3768253" cy="4601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11719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ja-JP" sz="2000" b="1" noProof="1">
                <a:cs typeface="Segoe UI" panose="020B0502040204020203" pitchFamily="34" charset="0"/>
              </a:rPr>
              <a:t>2.</a:t>
            </a:r>
            <a:r>
              <a:rPr lang="ja-JP" altLang="en-US" sz="2000" b="1" noProof="1">
                <a:cs typeface="Segoe UI" panose="020B0502040204020203" pitchFamily="34" charset="0"/>
              </a:rPr>
              <a:t>初級検定</a:t>
            </a:r>
            <a:endParaRPr kumimoji="0" lang="ja-JP" altLang="en-US" sz="2000" b="1" noProof="1">
              <a:cs typeface="Segoe UI" panose="020B0502040204020203" pitchFamily="34" charset="0"/>
            </a:endParaRPr>
          </a:p>
        </p:txBody>
      </p:sp>
      <p:sp>
        <p:nvSpPr>
          <p:cNvPr id="56" name="テキスト ボックス 24">
            <a:extLst>
              <a:ext uri="{FF2B5EF4-FFF2-40B4-BE49-F238E27FC236}">
                <a16:creationId xmlns:a16="http://schemas.microsoft.com/office/drawing/2014/main" id="{AE12625D-DAA2-44A7-BEE4-8740C4747BDE}"/>
              </a:ext>
            </a:extLst>
          </p:cNvPr>
          <p:cNvSpPr txBox="1"/>
          <p:nvPr/>
        </p:nvSpPr>
        <p:spPr>
          <a:xfrm>
            <a:off x="74133" y="3267607"/>
            <a:ext cx="56480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+mn-ea"/>
                <a:cs typeface="Meiryo" charset="-128"/>
              </a:rPr>
              <a:t>終活に関しての基礎知識。</a:t>
            </a:r>
            <a:br>
              <a:rPr lang="ja-JP" altLang="en-US" sz="1600" dirty="0">
                <a:latin typeface="+mn-ea"/>
                <a:cs typeface="Meiryo" charset="-128"/>
              </a:rPr>
            </a:br>
            <a:r>
              <a:rPr lang="ja-JP" altLang="en-US" sz="1600" b="1" dirty="0">
                <a:latin typeface="+mn-ea"/>
                <a:cs typeface="Meiryo" charset="-128"/>
              </a:rPr>
              <a:t>介護･保険･年金・相続･葬儀供養</a:t>
            </a:r>
            <a:r>
              <a:rPr lang="ja-JP" altLang="en-US" sz="1600" dirty="0">
                <a:latin typeface="+mn-ea"/>
                <a:cs typeface="Meiryo" charset="-128"/>
              </a:rPr>
              <a:t>の講義を通じて</a:t>
            </a:r>
            <a:endParaRPr lang="en-US" altLang="ja-JP" sz="1600" dirty="0">
              <a:latin typeface="+mn-ea"/>
              <a:cs typeface="Meiry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+mn-ea"/>
                <a:cs typeface="Meiryo" charset="-128"/>
              </a:rPr>
              <a:t>自分自身のエンディングノートが</a:t>
            </a:r>
            <a:endParaRPr lang="en-US" altLang="ja-JP" sz="1600" dirty="0">
              <a:latin typeface="+mn-ea"/>
              <a:cs typeface="Meiry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+mn-ea"/>
                <a:cs typeface="Meiryo" charset="-128"/>
              </a:rPr>
              <a:t>書けるようになるような知識を身につけて頂く検定です。</a:t>
            </a:r>
            <a:endParaRPr lang="en-US" altLang="ja-JP" sz="1600" dirty="0">
              <a:latin typeface="+mn-ea"/>
              <a:cs typeface="Meiryo" charset="-128"/>
            </a:endParaRPr>
          </a:p>
        </p:txBody>
      </p:sp>
      <p:sp>
        <p:nvSpPr>
          <p:cNvPr id="38" name="オートシェイプ 25">
            <a:extLst>
              <a:ext uri="{FF2B5EF4-FFF2-40B4-BE49-F238E27FC236}">
                <a16:creationId xmlns:a16="http://schemas.microsoft.com/office/drawing/2014/main" id="{B73E861E-A402-4A35-87CC-9574BAADD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5575" y="6711878"/>
            <a:ext cx="360434" cy="2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345" tIns="31173" rIns="62345" bIns="31173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sz="1227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ロゴテキスト">
            <a:extLst>
              <a:ext uri="{FF2B5EF4-FFF2-40B4-BE49-F238E27FC236}">
                <a16:creationId xmlns:a16="http://schemas.microsoft.com/office/drawing/2014/main" id="{5D15F9A8-BA79-47D1-9BC5-D6F10A676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21" y="132952"/>
            <a:ext cx="2436518" cy="3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科目">
            <a:extLst>
              <a:ext uri="{FF2B5EF4-FFF2-40B4-BE49-F238E27FC236}">
                <a16:creationId xmlns:a16="http://schemas.microsoft.com/office/drawing/2014/main" id="{E3724481-DB27-4FFF-AC90-1B2B779C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41" y="2160743"/>
            <a:ext cx="3464147" cy="23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C567AEE1-D916-4C60-8628-8A1AEB5E2B15}"/>
              </a:ext>
            </a:extLst>
          </p:cNvPr>
          <p:cNvCxnSpPr>
            <a:cxnSpLocks/>
          </p:cNvCxnSpPr>
          <p:nvPr/>
        </p:nvCxnSpPr>
        <p:spPr>
          <a:xfrm>
            <a:off x="185575" y="2538502"/>
            <a:ext cx="3430461" cy="448081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テキスト ボックス 15">
            <a:extLst>
              <a:ext uri="{FF2B5EF4-FFF2-40B4-BE49-F238E27FC236}">
                <a16:creationId xmlns:a16="http://schemas.microsoft.com/office/drawing/2014/main" id="{EA7D0F38-DD16-4CEF-9EA5-6EF3D4E46D5E}"/>
              </a:ext>
            </a:extLst>
          </p:cNvPr>
          <p:cNvSpPr txBox="1">
            <a:spLocks/>
          </p:cNvSpPr>
          <p:nvPr/>
        </p:nvSpPr>
        <p:spPr>
          <a:xfrm>
            <a:off x="1914659" y="2528344"/>
            <a:ext cx="3768253" cy="3877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7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defTabSz="311719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ja-JP" altLang="en-US" sz="1636" b="1" noProof="1">
                <a:cs typeface="Segoe UI" panose="020B0502040204020203" pitchFamily="34" charset="0"/>
              </a:rPr>
              <a:t>検定料：</a:t>
            </a:r>
            <a:r>
              <a:rPr kumimoji="0" lang="en-US" altLang="ja-JP" sz="1636" b="1" noProof="1">
                <a:cs typeface="Segoe UI" panose="020B0502040204020203" pitchFamily="34" charset="0"/>
              </a:rPr>
              <a:t>9970</a:t>
            </a:r>
            <a:r>
              <a:rPr kumimoji="0" lang="ja-JP" altLang="en-US" sz="1636" b="1" noProof="1">
                <a:cs typeface="Segoe UI" panose="020B0502040204020203" pitchFamily="34" charset="0"/>
              </a:rPr>
              <a:t>円</a:t>
            </a:r>
            <a:r>
              <a:rPr kumimoji="0" lang="en-US" altLang="ja-JP" sz="1100" b="1" noProof="1">
                <a:cs typeface="Segoe UI" panose="020B0502040204020203" pitchFamily="34" charset="0"/>
              </a:rPr>
              <a:t>(</a:t>
            </a:r>
            <a:r>
              <a:rPr kumimoji="0" lang="ja-JP" altLang="en-US" sz="1100" b="1" noProof="1">
                <a:cs typeface="Segoe UI" panose="020B0502040204020203" pitchFamily="34" charset="0"/>
              </a:rPr>
              <a:t>税込</a:t>
            </a:r>
            <a:r>
              <a:rPr kumimoji="0" lang="en-US" altLang="ja-JP" sz="1100" b="1" noProof="1">
                <a:cs typeface="Segoe UI" panose="020B0502040204020203" pitchFamily="34" charset="0"/>
              </a:rPr>
              <a:t>)</a:t>
            </a:r>
            <a:r>
              <a:rPr kumimoji="0" lang="en-US" altLang="ja-JP" sz="1600" b="1" noProof="1">
                <a:cs typeface="Segoe UI" panose="020B0502040204020203" pitchFamily="34" charset="0"/>
              </a:rPr>
              <a:t>/6</a:t>
            </a:r>
            <a:r>
              <a:rPr kumimoji="0" lang="ja-JP" altLang="en-US" sz="1600" b="1" noProof="1">
                <a:cs typeface="Segoe UI" panose="020B0502040204020203" pitchFamily="34" charset="0"/>
              </a:rPr>
              <a:t>時間</a:t>
            </a:r>
            <a:endParaRPr kumimoji="0" lang="ja-JP" altLang="en-US" sz="1636" b="1" noProof="1">
              <a:cs typeface="Segoe UI" panose="020B0502040204020203" pitchFamily="34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7871428-9AC2-4998-88E8-31CDE235C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08917"/>
            <a:ext cx="6858000" cy="3760578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0C36E51D-FFA3-47AC-993A-93DD1D476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" y="8951117"/>
            <a:ext cx="645413" cy="716005"/>
          </a:xfrm>
          <a:prstGeom prst="rect">
            <a:avLst/>
          </a:prstGeom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D5E2DD5-5D01-4485-978F-028CB235F226}"/>
              </a:ext>
            </a:extLst>
          </p:cNvPr>
          <p:cNvSpPr/>
          <p:nvPr/>
        </p:nvSpPr>
        <p:spPr>
          <a:xfrm>
            <a:off x="751954" y="8782668"/>
            <a:ext cx="5957680" cy="100027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dirty="0">
                <a:latin typeface="+mn-ea"/>
                <a:cs typeface="Meiryo" charset="-128"/>
              </a:rPr>
              <a:t>次のステップである上級検定では、</a:t>
            </a:r>
            <a:endParaRPr lang="en-US" altLang="ja-JP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dirty="0">
                <a:latin typeface="+mn-ea"/>
                <a:cs typeface="Meiryo" charset="-128"/>
              </a:rPr>
              <a:t>終活全般の応用知識・人との関わり方・</a:t>
            </a:r>
            <a:endParaRPr lang="en-US" altLang="ja-JP" dirty="0">
              <a:latin typeface="+mn-ea"/>
              <a:cs typeface="Meiryo" charset="-128"/>
            </a:endParaRPr>
          </a:p>
          <a:p>
            <a:pPr>
              <a:spcAft>
                <a:spcPts val="300"/>
              </a:spcAft>
            </a:pPr>
            <a:r>
              <a:rPr lang="ja-JP" altLang="en-US" dirty="0">
                <a:latin typeface="+mn-ea"/>
                <a:cs typeface="Meiryo" charset="-128"/>
              </a:rPr>
              <a:t>終活をすることのメカニズムを</a:t>
            </a:r>
            <a:r>
              <a:rPr lang="en-US" altLang="ja-JP" dirty="0">
                <a:latin typeface="+mn-ea"/>
                <a:cs typeface="Meiryo" charset="-128"/>
              </a:rPr>
              <a:t>2</a:t>
            </a:r>
            <a:r>
              <a:rPr lang="ja-JP" altLang="en-US" dirty="0">
                <a:latin typeface="+mn-ea"/>
                <a:cs typeface="Meiryo" charset="-128"/>
              </a:rPr>
              <a:t>日間で学びます。</a:t>
            </a:r>
            <a:endParaRPr lang="en-US" altLang="ja-JP" dirty="0">
              <a:latin typeface="+mn-ea"/>
              <a:cs typeface="Meiryo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1D7C251-68FB-468C-9674-5BF2F5749F62}"/>
              </a:ext>
            </a:extLst>
          </p:cNvPr>
          <p:cNvSpPr/>
          <p:nvPr/>
        </p:nvSpPr>
        <p:spPr>
          <a:xfrm>
            <a:off x="-1" y="4942393"/>
            <a:ext cx="6858001" cy="59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15">
            <a:extLst>
              <a:ext uri="{FF2B5EF4-FFF2-40B4-BE49-F238E27FC236}">
                <a16:creationId xmlns:a16="http://schemas.microsoft.com/office/drawing/2014/main" id="{FCE2D2FF-8F5F-49D6-99A6-AC8945B90A81}"/>
              </a:ext>
            </a:extLst>
          </p:cNvPr>
          <p:cNvSpPr txBox="1">
            <a:spLocks/>
          </p:cNvSpPr>
          <p:nvPr/>
        </p:nvSpPr>
        <p:spPr>
          <a:xfrm>
            <a:off x="792434" y="5095201"/>
            <a:ext cx="5273130" cy="370731"/>
          </a:xfrm>
          <a:prstGeom prst="rect">
            <a:avLst/>
          </a:prstGeom>
          <a:solidFill>
            <a:schemeClr val="accent2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7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ctr" defTabSz="311719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2000" b="1" noProof="1">
                <a:solidFill>
                  <a:schemeClr val="bg1"/>
                </a:solidFill>
                <a:cs typeface="Segoe UI" panose="020B0502040204020203" pitchFamily="34" charset="0"/>
              </a:rPr>
              <a:t>初級検定の受講方法は選べる</a:t>
            </a:r>
            <a:r>
              <a:rPr kumimoji="0" lang="en-US" altLang="ja-JP" sz="2000" b="1" noProof="1">
                <a:solidFill>
                  <a:schemeClr val="bg1"/>
                </a:solidFill>
                <a:cs typeface="Segoe UI" panose="020B0502040204020203" pitchFamily="34" charset="0"/>
              </a:rPr>
              <a:t>3</a:t>
            </a:r>
            <a:r>
              <a:rPr kumimoji="0" lang="ja-JP" altLang="en-US" sz="2000" b="1" noProof="1">
                <a:solidFill>
                  <a:schemeClr val="bg1"/>
                </a:solidFill>
                <a:cs typeface="Segoe UI" panose="020B0502040204020203" pitchFamily="34" charset="0"/>
              </a:rPr>
              <a:t>タイプ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CE229A-CCDB-4601-A8BD-B0DB4DAB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31" y="124422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対角を切り取る 6">
            <a:extLst>
              <a:ext uri="{FF2B5EF4-FFF2-40B4-BE49-F238E27FC236}">
                <a16:creationId xmlns:a16="http://schemas.microsoft.com/office/drawing/2014/main" id="{A778CA8C-1416-48C4-9CC0-EBDEFEB98BBA}"/>
              </a:ext>
            </a:extLst>
          </p:cNvPr>
          <p:cNvSpPr/>
          <p:nvPr/>
        </p:nvSpPr>
        <p:spPr>
          <a:xfrm flipH="1">
            <a:off x="185574" y="5828962"/>
            <a:ext cx="6720917" cy="2821304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5F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E7367A8-B616-43BC-88BB-809B7FA18042}"/>
              </a:ext>
            </a:extLst>
          </p:cNvPr>
          <p:cNvSpPr/>
          <p:nvPr/>
        </p:nvSpPr>
        <p:spPr>
          <a:xfrm>
            <a:off x="-14742" y="3158024"/>
            <a:ext cx="6858000" cy="1866956"/>
          </a:xfrm>
          <a:prstGeom prst="rect">
            <a:avLst/>
          </a:prstGeom>
          <a:solidFill>
            <a:srgbClr val="F5F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長方形 4">
            <a:extLst>
              <a:ext uri="{FF2B5EF4-FFF2-40B4-BE49-F238E27FC236}">
                <a16:creationId xmlns:a16="http://schemas.microsoft.com/office/drawing/2014/main" id="{BAC6A0F5-7623-499D-9CF6-293E2B9D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7088"/>
            <a:ext cx="6858000" cy="1310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3">
            <a:extLst>
              <a:ext uri="{FF2B5EF4-FFF2-40B4-BE49-F238E27FC236}">
                <a16:creationId xmlns:a16="http://schemas.microsoft.com/office/drawing/2014/main" id="{3887613D-DAF5-4362-A1F9-C1557151D8B6}"/>
              </a:ext>
            </a:extLst>
          </p:cNvPr>
          <p:cNvSpPr txBox="1"/>
          <p:nvPr/>
        </p:nvSpPr>
        <p:spPr>
          <a:xfrm>
            <a:off x="75569" y="1378236"/>
            <a:ext cx="541770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9"/>
              </a:lnSpc>
            </a:pPr>
            <a:r>
              <a:rPr lang="ja-JP" altLang="en-US" sz="3273" b="1" kern="1500" spc="-57" noProof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Semibold" panose="020B0702040204020203" pitchFamily="34" charset="0"/>
              </a:rPr>
              <a:t>終活カウンセラー上級検定とは</a:t>
            </a:r>
          </a:p>
        </p:txBody>
      </p:sp>
      <p:sp>
        <p:nvSpPr>
          <p:cNvPr id="54" name="テキスト ボックス 15">
            <a:extLst>
              <a:ext uri="{FF2B5EF4-FFF2-40B4-BE49-F238E27FC236}">
                <a16:creationId xmlns:a16="http://schemas.microsoft.com/office/drawing/2014/main" id="{AB38EF5A-1266-4C7E-8264-0032ACA017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1875" y="2480546"/>
            <a:ext cx="3768253" cy="4601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11719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ja-JP" sz="2000" b="1" noProof="1">
                <a:cs typeface="Segoe UI" panose="020B0502040204020203" pitchFamily="34" charset="0"/>
              </a:rPr>
              <a:t>3.</a:t>
            </a:r>
            <a:r>
              <a:rPr lang="ja-JP" altLang="en-US" sz="2000" b="1" noProof="1">
                <a:cs typeface="Segoe UI" panose="020B0502040204020203" pitchFamily="34" charset="0"/>
              </a:rPr>
              <a:t>上級検定</a:t>
            </a:r>
            <a:endParaRPr kumimoji="0" lang="ja-JP" altLang="en-US" sz="2000" b="1" noProof="1">
              <a:cs typeface="Segoe UI" panose="020B0502040204020203" pitchFamily="34" charset="0"/>
            </a:endParaRPr>
          </a:p>
        </p:txBody>
      </p:sp>
      <p:sp>
        <p:nvSpPr>
          <p:cNvPr id="56" name="テキスト ボックス 24">
            <a:extLst>
              <a:ext uri="{FF2B5EF4-FFF2-40B4-BE49-F238E27FC236}">
                <a16:creationId xmlns:a16="http://schemas.microsoft.com/office/drawing/2014/main" id="{AE12625D-DAA2-44A7-BEE4-8740C4747BDE}"/>
              </a:ext>
            </a:extLst>
          </p:cNvPr>
          <p:cNvSpPr txBox="1"/>
          <p:nvPr/>
        </p:nvSpPr>
        <p:spPr>
          <a:xfrm>
            <a:off x="75569" y="3236919"/>
            <a:ext cx="6596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+mn-ea"/>
              </a:rPr>
              <a:t>他の人にエンディングノートを書くアドバイスができる知識と</a:t>
            </a:r>
            <a:endParaRPr lang="en-US" altLang="ja-JP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+mn-ea"/>
              </a:rPr>
              <a:t>スキルを身に着ける講座付き検定試験です。</a:t>
            </a:r>
            <a:endParaRPr lang="en-US" altLang="ja-JP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+mn-ea"/>
              </a:rPr>
              <a:t>上級検定では</a:t>
            </a:r>
            <a:r>
              <a:rPr lang="ja-JP" altLang="en-US" b="1" dirty="0">
                <a:latin typeface="+mn-ea"/>
              </a:rPr>
              <a:t>最新事例</a:t>
            </a:r>
            <a:r>
              <a:rPr lang="ja-JP" altLang="en-US" dirty="0">
                <a:latin typeface="+mn-ea"/>
              </a:rPr>
              <a:t>や</a:t>
            </a:r>
            <a:r>
              <a:rPr lang="ja-JP" altLang="en-US" b="1" dirty="0">
                <a:latin typeface="+mn-ea"/>
              </a:rPr>
              <a:t>座学</a:t>
            </a:r>
            <a:r>
              <a:rPr lang="ja-JP" altLang="en-US" dirty="0">
                <a:latin typeface="+mn-ea"/>
              </a:rPr>
              <a:t>に加え、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+mn-ea"/>
              </a:rPr>
              <a:t>終活カウンセリングの根幹となる安定したスキルを養成します。</a:t>
            </a:r>
          </a:p>
          <a:p>
            <a:endParaRPr lang="ja-JP" altLang="en-US" dirty="0">
              <a:latin typeface="+mn-ea"/>
            </a:endParaRPr>
          </a:p>
        </p:txBody>
      </p:sp>
      <p:sp>
        <p:nvSpPr>
          <p:cNvPr id="38" name="オートシェイプ 25">
            <a:extLst>
              <a:ext uri="{FF2B5EF4-FFF2-40B4-BE49-F238E27FC236}">
                <a16:creationId xmlns:a16="http://schemas.microsoft.com/office/drawing/2014/main" id="{B73E861E-A402-4A35-87CC-9574BAADD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5575" y="6711878"/>
            <a:ext cx="360434" cy="2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345" tIns="31173" rIns="62345" bIns="31173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sz="1227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ロゴテキスト">
            <a:extLst>
              <a:ext uri="{FF2B5EF4-FFF2-40B4-BE49-F238E27FC236}">
                <a16:creationId xmlns:a16="http://schemas.microsoft.com/office/drawing/2014/main" id="{5D15F9A8-BA79-47D1-9BC5-D6F10A676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58" y="170619"/>
            <a:ext cx="2436518" cy="3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C567AEE1-D916-4C60-8628-8A1AEB5E2B15}"/>
              </a:ext>
            </a:extLst>
          </p:cNvPr>
          <p:cNvCxnSpPr>
            <a:cxnSpLocks/>
          </p:cNvCxnSpPr>
          <p:nvPr/>
        </p:nvCxnSpPr>
        <p:spPr>
          <a:xfrm>
            <a:off x="185575" y="2538502"/>
            <a:ext cx="3430461" cy="448081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テキスト ボックス 15">
            <a:extLst>
              <a:ext uri="{FF2B5EF4-FFF2-40B4-BE49-F238E27FC236}">
                <a16:creationId xmlns:a16="http://schemas.microsoft.com/office/drawing/2014/main" id="{EA7D0F38-DD16-4CEF-9EA5-6EF3D4E46D5E}"/>
              </a:ext>
            </a:extLst>
          </p:cNvPr>
          <p:cNvSpPr txBox="1">
            <a:spLocks/>
          </p:cNvSpPr>
          <p:nvPr/>
        </p:nvSpPr>
        <p:spPr>
          <a:xfrm>
            <a:off x="1953956" y="2521884"/>
            <a:ext cx="6185589" cy="3877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7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defTabSz="311719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ja-JP" altLang="en-US" sz="1636" b="1" noProof="1">
                <a:cs typeface="Segoe UI" panose="020B0502040204020203" pitchFamily="34" charset="0"/>
              </a:rPr>
              <a:t>検定料：</a:t>
            </a:r>
            <a:r>
              <a:rPr kumimoji="0" lang="en-US" altLang="ja-JP" sz="1636" b="1" noProof="1">
                <a:cs typeface="Segoe UI" panose="020B0502040204020203" pitchFamily="34" charset="0"/>
              </a:rPr>
              <a:t>45000</a:t>
            </a:r>
            <a:r>
              <a:rPr kumimoji="0" lang="ja-JP" altLang="en-US" sz="1636" b="1" noProof="1">
                <a:cs typeface="Segoe UI" panose="020B0502040204020203" pitchFamily="34" charset="0"/>
              </a:rPr>
              <a:t>円</a:t>
            </a:r>
            <a:r>
              <a:rPr kumimoji="0" lang="en-US" altLang="ja-JP" sz="1636" b="1" noProof="1">
                <a:cs typeface="Segoe UI" panose="020B0502040204020203" pitchFamily="34" charset="0"/>
              </a:rPr>
              <a:t>(</a:t>
            </a:r>
            <a:r>
              <a:rPr kumimoji="0" lang="ja-JP" altLang="en-US" sz="1636" b="1" noProof="1">
                <a:cs typeface="Segoe UI" panose="020B0502040204020203" pitchFamily="34" charset="0"/>
              </a:rPr>
              <a:t>税込</a:t>
            </a:r>
            <a:r>
              <a:rPr kumimoji="0" lang="en-US" altLang="ja-JP" sz="1636" b="1" noProof="1">
                <a:cs typeface="Segoe UI" panose="020B0502040204020203" pitchFamily="34" charset="0"/>
              </a:rPr>
              <a:t>)/2</a:t>
            </a:r>
            <a:r>
              <a:rPr kumimoji="0" lang="ja-JP" altLang="en-US" sz="1636" b="1" noProof="1">
                <a:cs typeface="Segoe UI" panose="020B0502040204020203" pitchFamily="34" charset="0"/>
              </a:rPr>
              <a:t>日間</a:t>
            </a:r>
            <a:r>
              <a:rPr kumimoji="0" lang="en-US" altLang="ja-JP" sz="1100" b="1" noProof="1">
                <a:cs typeface="Segoe UI" panose="020B0502040204020203" pitchFamily="34" charset="0"/>
              </a:rPr>
              <a:t>(+</a:t>
            </a:r>
            <a:r>
              <a:rPr kumimoji="0" lang="ja-JP" altLang="en-US" sz="1100" b="1" noProof="1">
                <a:cs typeface="Segoe UI" panose="020B0502040204020203" pitchFamily="34" charset="0"/>
              </a:rPr>
              <a:t>事前審査費</a:t>
            </a:r>
            <a:r>
              <a:rPr kumimoji="0" lang="en-US" altLang="ja-JP" sz="1100" b="1" noProof="1">
                <a:cs typeface="Segoe UI" panose="020B0502040204020203" pitchFamily="34" charset="0"/>
              </a:rPr>
              <a:t>3000</a:t>
            </a:r>
            <a:r>
              <a:rPr kumimoji="0" lang="ja-JP" altLang="en-US" sz="1100" b="1" noProof="1">
                <a:cs typeface="Segoe UI" panose="020B0502040204020203" pitchFamily="34" charset="0"/>
              </a:rPr>
              <a:t>円</a:t>
            </a:r>
            <a:r>
              <a:rPr kumimoji="0" lang="en-US" altLang="ja-JP" sz="1100" b="1" noProof="1">
                <a:cs typeface="Segoe UI" panose="020B0502040204020203" pitchFamily="34" charset="0"/>
              </a:rPr>
              <a:t>)</a:t>
            </a:r>
            <a:endParaRPr kumimoji="0" lang="ja-JP" altLang="en-US" sz="1636" b="1" noProof="1">
              <a:cs typeface="Segoe UI" panose="020B0502040204020203" pitchFamily="34" charset="0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0C36E51D-FFA3-47AC-993A-93DD1D476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" y="8951117"/>
            <a:ext cx="645413" cy="716005"/>
          </a:xfrm>
          <a:prstGeom prst="rect">
            <a:avLst/>
          </a:prstGeom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D5E2DD5-5D01-4485-978F-028CB235F226}"/>
              </a:ext>
            </a:extLst>
          </p:cNvPr>
          <p:cNvSpPr/>
          <p:nvPr/>
        </p:nvSpPr>
        <p:spPr>
          <a:xfrm>
            <a:off x="720982" y="8857247"/>
            <a:ext cx="59576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終活相談のスペシャリスト・終活式コーディネーターや</a:t>
            </a:r>
          </a:p>
          <a:p>
            <a:r>
              <a:rPr lang="ja-JP" altLang="en-US" dirty="0">
                <a:latin typeface="+mn-ea"/>
              </a:rPr>
              <a:t>協会認定の終活講師・上級インストラクターへの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ステップアップには必須の認定資格です。</a:t>
            </a:r>
          </a:p>
        </p:txBody>
      </p:sp>
      <p:sp>
        <p:nvSpPr>
          <p:cNvPr id="71" name="テキスト ボックス 15">
            <a:extLst>
              <a:ext uri="{FF2B5EF4-FFF2-40B4-BE49-F238E27FC236}">
                <a16:creationId xmlns:a16="http://schemas.microsoft.com/office/drawing/2014/main" id="{FCE2D2FF-8F5F-49D6-99A6-AC8945B90A81}"/>
              </a:ext>
            </a:extLst>
          </p:cNvPr>
          <p:cNvSpPr txBox="1">
            <a:spLocks/>
          </p:cNvSpPr>
          <p:nvPr/>
        </p:nvSpPr>
        <p:spPr>
          <a:xfrm>
            <a:off x="792435" y="5293543"/>
            <a:ext cx="5273130" cy="370731"/>
          </a:xfrm>
          <a:prstGeom prst="rect">
            <a:avLst/>
          </a:prstGeom>
          <a:solidFill>
            <a:schemeClr val="accent2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7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ctr" defTabSz="311719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ja-JP" altLang="en-US" sz="2000" b="1" noProof="1">
                <a:solidFill>
                  <a:schemeClr val="bg1"/>
                </a:solidFill>
                <a:cs typeface="Segoe UI" panose="020B0502040204020203" pitchFamily="34" charset="0"/>
              </a:rPr>
              <a:t>年に</a:t>
            </a:r>
            <a:r>
              <a:rPr kumimoji="0" lang="en-US" altLang="ja-JP" sz="2000" b="1" noProof="1">
                <a:solidFill>
                  <a:schemeClr val="bg1"/>
                </a:solidFill>
                <a:cs typeface="Segoe UI" panose="020B0502040204020203" pitchFamily="34" charset="0"/>
              </a:rPr>
              <a:t>2</a:t>
            </a:r>
            <a:r>
              <a:rPr kumimoji="0" lang="ja-JP" altLang="en-US" sz="2000" b="1" noProof="1">
                <a:solidFill>
                  <a:schemeClr val="bg1"/>
                </a:solidFill>
                <a:cs typeface="Segoe UI" panose="020B0502040204020203" pitchFamily="34" charset="0"/>
              </a:rPr>
              <a:t>回の開催のみ。</a:t>
            </a:r>
            <a:r>
              <a:rPr kumimoji="0" lang="en-US" altLang="ja-JP" sz="2000" b="1" noProof="1">
                <a:solidFill>
                  <a:schemeClr val="bg1"/>
                </a:solidFill>
                <a:cs typeface="Segoe UI" panose="020B0502040204020203" pitchFamily="34" charset="0"/>
              </a:rPr>
              <a:t>1</a:t>
            </a:r>
            <a:r>
              <a:rPr kumimoji="0" lang="ja-JP" altLang="en-US" sz="2000" b="1" noProof="1">
                <a:solidFill>
                  <a:schemeClr val="bg1"/>
                </a:solidFill>
                <a:cs typeface="Segoe UI" panose="020B0502040204020203" pitchFamily="34" charset="0"/>
              </a:rPr>
              <a:t>日目はオンライン受講！</a:t>
            </a:r>
          </a:p>
        </p:txBody>
      </p:sp>
      <p:pic>
        <p:nvPicPr>
          <p:cNvPr id="3074" name="Picture 2" descr="「新幹線ホームの人混み」の写真">
            <a:extLst>
              <a:ext uri="{FF2B5EF4-FFF2-40B4-BE49-F238E27FC236}">
                <a16:creationId xmlns:a16="http://schemas.microsoft.com/office/drawing/2014/main" id="{46101D57-006B-49A3-AC83-9918C2BC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5" y="7139221"/>
            <a:ext cx="2212653" cy="13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817A5C-8F00-4C67-AAD0-8D096CE07EE9}"/>
              </a:ext>
            </a:extLst>
          </p:cNvPr>
          <p:cNvSpPr txBox="1"/>
          <p:nvPr/>
        </p:nvSpPr>
        <p:spPr>
          <a:xfrm>
            <a:off x="2701295" y="7361246"/>
            <a:ext cx="659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日本全国から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各専門・得意分野を持った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熱意溢れるカウンセラーが集結。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交流の場としてもご好評です。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CFF97D-6DCD-4435-A6A0-BC3A3F9E95EC}"/>
              </a:ext>
            </a:extLst>
          </p:cNvPr>
          <p:cNvSpPr txBox="1"/>
          <p:nvPr/>
        </p:nvSpPr>
        <p:spPr>
          <a:xfrm>
            <a:off x="4613564" y="207341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2">
                    <a:lumMod val="75000"/>
                  </a:schemeClr>
                </a:solidFill>
              </a:rPr>
              <a:t>※</a:t>
            </a:r>
            <a:r>
              <a:rPr kumimoji="1" lang="ja-JP" altLang="en-US" sz="1200" dirty="0">
                <a:solidFill>
                  <a:schemeClr val="bg2">
                    <a:lumMod val="75000"/>
                  </a:schemeClr>
                </a:solidFill>
              </a:rPr>
              <a:t>初級検定の合格が必須です。</a:t>
            </a:r>
          </a:p>
        </p:txBody>
      </p:sp>
      <p:pic>
        <p:nvPicPr>
          <p:cNvPr id="3081" name="Picture 9" descr="山下 潤％青い眼のコーチ ％テニス好き (@jun_blueeyes) | Twitter">
            <a:extLst>
              <a:ext uri="{FF2B5EF4-FFF2-40B4-BE49-F238E27FC236}">
                <a16:creationId xmlns:a16="http://schemas.microsoft.com/office/drawing/2014/main" id="{8EE0B09D-B614-42C0-BB08-42495591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14" y="6173272"/>
            <a:ext cx="1086928" cy="108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武内優宏">
            <a:extLst>
              <a:ext uri="{FF2B5EF4-FFF2-40B4-BE49-F238E27FC236}">
                <a16:creationId xmlns:a16="http://schemas.microsoft.com/office/drawing/2014/main" id="{023AFC85-8145-4746-9EE7-40E21823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71" y="5828962"/>
            <a:ext cx="858153" cy="8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無邊山 上行寺船橋別院 - 千葉県船橋市 | 寺子屋ブッダ">
            <a:extLst>
              <a:ext uri="{FF2B5EF4-FFF2-40B4-BE49-F238E27FC236}">
                <a16:creationId xmlns:a16="http://schemas.microsoft.com/office/drawing/2014/main" id="{65580C25-A75F-4297-98B7-7CA6D2FC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72" y="6533685"/>
            <a:ext cx="924370" cy="11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CACD6A0-32B4-42EB-A339-52B5A765DF8A}"/>
              </a:ext>
            </a:extLst>
          </p:cNvPr>
          <p:cNvSpPr txBox="1"/>
          <p:nvPr/>
        </p:nvSpPr>
        <p:spPr>
          <a:xfrm>
            <a:off x="317982" y="5840518"/>
            <a:ext cx="659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コミュニケーションスキル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聴く・伝える</a:t>
            </a:r>
            <a:r>
              <a:rPr lang="en-US" altLang="ja-JP" dirty="0">
                <a:latin typeface="+mn-ea"/>
              </a:rPr>
              <a:t>)</a:t>
            </a:r>
          </a:p>
          <a:p>
            <a:r>
              <a:rPr lang="ja-JP" altLang="en-US" b="1" dirty="0">
                <a:latin typeface="+mn-ea"/>
              </a:rPr>
              <a:t>グリーフケア</a:t>
            </a:r>
            <a:r>
              <a:rPr lang="ja-JP" altLang="en-US" dirty="0">
                <a:latin typeface="+mn-ea"/>
              </a:rPr>
              <a:t>、</a:t>
            </a:r>
            <a:r>
              <a:rPr lang="ja-JP" altLang="en-US" b="1" dirty="0">
                <a:latin typeface="+mn-ea"/>
              </a:rPr>
              <a:t>コンプライアンス</a:t>
            </a:r>
            <a:r>
              <a:rPr lang="ja-JP" altLang="en-US" dirty="0">
                <a:latin typeface="+mn-ea"/>
              </a:rPr>
              <a:t>など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外部専門講師を招致し、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知識だけでなく対人スキルを習得。</a:t>
            </a:r>
          </a:p>
        </p:txBody>
      </p:sp>
    </p:spTree>
    <p:extLst>
      <p:ext uri="{BB962C8B-B14F-4D97-AF65-F5344CB8AC3E}">
        <p14:creationId xmlns:p14="http://schemas.microsoft.com/office/powerpoint/2010/main" val="425432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8E88706-283C-442E-86B5-9A042175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180"/>
            <a:ext cx="6858000" cy="43974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6199CB-48EA-43B8-92E4-11E6EB51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9321"/>
            <a:ext cx="6858000" cy="228601"/>
          </a:xfrm>
          <a:prstGeom prst="rect">
            <a:avLst/>
          </a:prstGeom>
        </p:spPr>
      </p:pic>
      <p:pic>
        <p:nvPicPr>
          <p:cNvPr id="5" name="Picture 2" descr="ロゴテキスト">
            <a:extLst>
              <a:ext uri="{FF2B5EF4-FFF2-40B4-BE49-F238E27FC236}">
                <a16:creationId xmlns:a16="http://schemas.microsoft.com/office/drawing/2014/main" id="{6908C47D-2D48-42DA-B5D8-7EE7DB3F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58" y="170619"/>
            <a:ext cx="2436518" cy="3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CFE1C8E-70C0-489C-B113-26213A784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84" y="638511"/>
            <a:ext cx="2590865" cy="6342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643BF4-55DF-40A3-82D2-3F495612B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84" y="5932981"/>
            <a:ext cx="4733960" cy="29861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80DB6E4-668B-4BE0-ADD9-CCEE2DEE2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886" y="5830128"/>
            <a:ext cx="2159630" cy="12774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56A8EB7-8BEB-4FC7-A814-EEF418E79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2121" y="7304025"/>
            <a:ext cx="1776643" cy="10693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21D9436-4252-4491-9564-27E91F768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6701" y="8739136"/>
            <a:ext cx="1042995" cy="9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3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72CF34F-D6ED-464E-9806-84E68D57FEEA}"/>
              </a:ext>
            </a:extLst>
          </p:cNvPr>
          <p:cNvSpPr/>
          <p:nvPr/>
        </p:nvSpPr>
        <p:spPr>
          <a:xfrm>
            <a:off x="-1" y="3997037"/>
            <a:ext cx="6858001" cy="2422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A19901-1705-411A-A10A-67F77941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3" y="4059817"/>
            <a:ext cx="3429000" cy="2286000"/>
          </a:xfrm>
          <a:prstGeom prst="rect">
            <a:avLst/>
          </a:prstGeom>
        </p:spPr>
      </p:pic>
      <p:pic>
        <p:nvPicPr>
          <p:cNvPr id="4" name="Picture 2" descr="ロゴテキスト">
            <a:extLst>
              <a:ext uri="{FF2B5EF4-FFF2-40B4-BE49-F238E27FC236}">
                <a16:creationId xmlns:a16="http://schemas.microsoft.com/office/drawing/2014/main" id="{14F8176D-A6E0-45BD-B40D-BE70838F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58" y="170619"/>
            <a:ext cx="2436518" cy="3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長方形 4">
            <a:extLst>
              <a:ext uri="{FF2B5EF4-FFF2-40B4-BE49-F238E27FC236}">
                <a16:creationId xmlns:a16="http://schemas.microsoft.com/office/drawing/2014/main" id="{332BD0CD-8B03-480F-8772-E1BFE93CB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7088"/>
            <a:ext cx="6858000" cy="1310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F8F41710-FD01-4DFA-BF42-63FA0CC3335A}"/>
              </a:ext>
            </a:extLst>
          </p:cNvPr>
          <p:cNvSpPr txBox="1"/>
          <p:nvPr/>
        </p:nvSpPr>
        <p:spPr>
          <a:xfrm>
            <a:off x="75569" y="1378236"/>
            <a:ext cx="541770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9"/>
              </a:lnSpc>
            </a:pPr>
            <a:r>
              <a:rPr lang="ja-JP" altLang="en-US" sz="3273" b="1" kern="1500" spc="-57" noProof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Semibold" panose="020B0702040204020203" pitchFamily="34" charset="0"/>
              </a:rPr>
              <a:t>終活カウンセラー協会とは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92240E-04AC-41D8-A6B4-210532311BA4}"/>
              </a:ext>
            </a:extLst>
          </p:cNvPr>
          <p:cNvSpPr txBox="1"/>
          <p:nvPr/>
        </p:nvSpPr>
        <p:spPr>
          <a:xfrm>
            <a:off x="3587696" y="4057914"/>
            <a:ext cx="217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武藤 頼胡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11C65B-65F0-4168-A5F7-32BCEED74EDA}"/>
              </a:ext>
            </a:extLst>
          </p:cNvPr>
          <p:cNvSpPr txBox="1"/>
          <p:nvPr/>
        </p:nvSpPr>
        <p:spPr>
          <a:xfrm>
            <a:off x="3587696" y="4526152"/>
            <a:ext cx="5396398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一般社団法人終活カウンセラー協会代表理事</a:t>
            </a:r>
            <a:br>
              <a:rPr lang="ja-JP" altLang="en-US" sz="1600" dirty="0"/>
            </a:br>
            <a:r>
              <a:rPr lang="ja-JP" altLang="en-US" sz="1100" dirty="0"/>
              <a:t>リンテアライン株式会社 代表取締役</a:t>
            </a:r>
            <a:endParaRPr lang="en-US" altLang="ja-JP" sz="1100" dirty="0"/>
          </a:p>
          <a:p>
            <a:r>
              <a:rPr lang="ja-JP" altLang="en-US" sz="1100" dirty="0"/>
              <a:t>明海大学ホスピタリティツーリズム学科外部講師</a:t>
            </a:r>
            <a:endParaRPr lang="en-US" altLang="ja-JP" sz="1100" dirty="0"/>
          </a:p>
          <a:p>
            <a:r>
              <a:rPr lang="en-US" altLang="ja-JP" sz="1100" dirty="0"/>
              <a:t>------------------------------------------</a:t>
            </a:r>
            <a:br>
              <a:rPr lang="ja-JP" altLang="en-US" sz="1400" dirty="0"/>
            </a:br>
            <a:r>
              <a:rPr lang="ja-JP" altLang="en-US" sz="1050" dirty="0"/>
              <a:t>「終活カウンセラー」の生みの親。</a:t>
            </a:r>
            <a:endParaRPr lang="en-US" altLang="ja-JP" sz="1050" dirty="0"/>
          </a:p>
          <a:p>
            <a:r>
              <a:rPr lang="ja-JP" altLang="en-US" sz="1050" dirty="0"/>
              <a:t>自身も終活カウンセラーとして活動しながら、</a:t>
            </a:r>
            <a:endParaRPr lang="en-US" altLang="ja-JP" sz="1050" dirty="0"/>
          </a:p>
          <a:p>
            <a:r>
              <a:rPr lang="ja-JP" altLang="en-US" sz="1050" dirty="0"/>
              <a:t>「終活」についての大切さを一般目線で伝えるため、</a:t>
            </a:r>
            <a:endParaRPr lang="en-US" altLang="ja-JP" sz="1050" dirty="0"/>
          </a:p>
          <a:p>
            <a:r>
              <a:rPr lang="ja-JP" altLang="en-US" sz="1050" dirty="0"/>
              <a:t>毎月巣鴨、浅草でアンケートを実施中。</a:t>
            </a:r>
            <a:endParaRPr lang="en-US" altLang="ja-JP" sz="1050" dirty="0"/>
          </a:p>
          <a:p>
            <a:r>
              <a:rPr lang="ja-JP" altLang="en-US" sz="1050" dirty="0"/>
              <a:t>リンテアライン株式会社では、葬祭業の</a:t>
            </a:r>
            <a:endParaRPr lang="en-US" altLang="ja-JP" sz="1050" dirty="0"/>
          </a:p>
          <a:p>
            <a:r>
              <a:rPr lang="ja-JP" altLang="en-US" sz="1050" dirty="0"/>
              <a:t>コンサルタント事業を展開。お客様目線と</a:t>
            </a:r>
            <a:endParaRPr lang="en-US" altLang="ja-JP" sz="1050" dirty="0"/>
          </a:p>
          <a:p>
            <a:r>
              <a:rPr lang="ja-JP" altLang="en-US" sz="1050" dirty="0"/>
              <a:t>クライアント希望の両方を加味した提案を行う。</a:t>
            </a:r>
            <a:endParaRPr kumimoji="1" lang="ja-JP" altLang="en-US" sz="1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B9DEBF2-493A-4160-A32F-ACA34BD4FC1D}"/>
              </a:ext>
            </a:extLst>
          </p:cNvPr>
          <p:cNvSpPr/>
          <p:nvPr/>
        </p:nvSpPr>
        <p:spPr>
          <a:xfrm>
            <a:off x="319755" y="6754584"/>
            <a:ext cx="6452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b="1" dirty="0">
                <a:latin typeface="+mn-ea"/>
              </a:rPr>
              <a:t>メディア出演　</a:t>
            </a:r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一部抜粋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NHK</a:t>
            </a:r>
            <a:r>
              <a:rPr lang="ja-JP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情報まるごと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en-US" altLang="ja-JP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NHKNewsWeb</a:t>
            </a:r>
            <a:r>
              <a:rPr lang="ja-JP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BS</a:t>
            </a:r>
            <a:r>
              <a:rPr lang="ja-JP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朝日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ja-JP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朝日新聞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読売新聞・日本経済新聞・婦人公論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ja-JP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週刊ダイヤモンド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日経マネー・産経新聞・東洋経済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・週刊文春・週刊現代など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　　　　　　　　　　　　　　　　　　　　　　　　　　　　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5C4D247-DEEF-4E29-835C-1642FE8583C2}"/>
              </a:ext>
            </a:extLst>
          </p:cNvPr>
          <p:cNvSpPr txBox="1"/>
          <p:nvPr/>
        </p:nvSpPr>
        <p:spPr>
          <a:xfrm>
            <a:off x="278191" y="8095691"/>
            <a:ext cx="7288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 </a:t>
            </a:r>
            <a:r>
              <a:rPr lang="ja-JP" altLang="en-US" b="1" dirty="0"/>
              <a:t>講演実績　</a:t>
            </a:r>
            <a:r>
              <a:rPr lang="ja-JP" altLang="en-US" dirty="0"/>
              <a:t>　</a:t>
            </a:r>
            <a:endParaRPr lang="en-US" altLang="ja-JP" dirty="0"/>
          </a:p>
          <a:p>
            <a:r>
              <a:rPr lang="ja-JP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日興証券・日本生命・伊勢赤十字病院・昭和シェル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神奈川コープ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JA</a:t>
            </a:r>
            <a:r>
              <a:rPr lang="ja-JP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愛知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ja-JP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日本石材産業協会・ミサワホーム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千葉赤十字病院・アジアフューネラル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ja-JP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全国賃貸住宅フェア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オリックス生命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、各都道府県 市町村、行政　　など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　　　　　　　　　　　　　　　　　　　　　　　　　　　　　　　　　　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46E8FE5-6539-4F90-BEB3-8431EA65972A}"/>
              </a:ext>
            </a:extLst>
          </p:cNvPr>
          <p:cNvSpPr/>
          <p:nvPr/>
        </p:nvSpPr>
        <p:spPr>
          <a:xfrm>
            <a:off x="229700" y="2154966"/>
            <a:ext cx="816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【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終活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】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の普及を目指し、</a:t>
            </a:r>
            <a:endParaRPr lang="en-US" altLang="ja-JP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主に終活に関する講座付き検定試験を開催。</a:t>
            </a:r>
            <a:endParaRPr lang="en-US" altLang="ja-JP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endParaRPr lang="en-US" altLang="ja-JP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並行して全国各地で行政や企業主催のセミナー講演を行い、</a:t>
            </a:r>
            <a:endParaRPr lang="en-US" altLang="ja-JP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講演数は年間</a:t>
            </a:r>
            <a:r>
              <a:rPr lang="en-US" altLang="ja-JP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200</a:t>
            </a:r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回以上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となる。</a:t>
            </a:r>
            <a:endParaRPr lang="en-US" altLang="ja-JP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全国の終活相談に対応するネットワークを持つ。</a:t>
            </a:r>
            <a:endParaRPr lang="en-US" altLang="ja-JP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1" name="長方形 4">
            <a:extLst>
              <a:ext uri="{FF2B5EF4-FFF2-40B4-BE49-F238E27FC236}">
                <a16:creationId xmlns:a16="http://schemas.microsoft.com/office/drawing/2014/main" id="{36342C92-7E27-417F-9237-0C33EC907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" y="9579077"/>
            <a:ext cx="6858000" cy="154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E636A5-6FFF-4FDC-973E-D4EA6192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75" y="161568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長方形 4">
            <a:extLst>
              <a:ext uri="{FF2B5EF4-FFF2-40B4-BE49-F238E27FC236}">
                <a16:creationId xmlns:a16="http://schemas.microsoft.com/office/drawing/2014/main" id="{A83D16B8-306D-492B-AC1F-DC799BE89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13741" y="6722954"/>
            <a:ext cx="125322" cy="345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長方形 4">
            <a:extLst>
              <a:ext uri="{FF2B5EF4-FFF2-40B4-BE49-F238E27FC236}">
                <a16:creationId xmlns:a16="http://schemas.microsoft.com/office/drawing/2014/main" id="{2494E273-1E69-4173-B70D-2C7919338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13741" y="8014836"/>
            <a:ext cx="125322" cy="345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934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ロゴテキスト">
            <a:extLst>
              <a:ext uri="{FF2B5EF4-FFF2-40B4-BE49-F238E27FC236}">
                <a16:creationId xmlns:a16="http://schemas.microsoft.com/office/drawing/2014/main" id="{14F8176D-A6E0-45BD-B40D-BE70838F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58" y="170619"/>
            <a:ext cx="2436518" cy="3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長方形 4">
            <a:extLst>
              <a:ext uri="{FF2B5EF4-FFF2-40B4-BE49-F238E27FC236}">
                <a16:creationId xmlns:a16="http://schemas.microsoft.com/office/drawing/2014/main" id="{332BD0CD-8B03-480F-8772-E1BFE93CB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7088"/>
            <a:ext cx="6858000" cy="1310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F8F41710-FD01-4DFA-BF42-63FA0CC3335A}"/>
              </a:ext>
            </a:extLst>
          </p:cNvPr>
          <p:cNvSpPr txBox="1"/>
          <p:nvPr/>
        </p:nvSpPr>
        <p:spPr>
          <a:xfrm>
            <a:off x="75569" y="1378236"/>
            <a:ext cx="541770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9"/>
              </a:lnSpc>
            </a:pPr>
            <a:r>
              <a:rPr lang="ja-JP" altLang="en-US" sz="3273" b="1" kern="1500" spc="-57" noProof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Semibold" panose="020B0702040204020203" pitchFamily="34" charset="0"/>
              </a:rPr>
              <a:t>受講者の多様性</a:t>
            </a:r>
          </a:p>
        </p:txBody>
      </p:sp>
      <p:sp>
        <p:nvSpPr>
          <p:cNvPr id="21" name="長方形 4">
            <a:extLst>
              <a:ext uri="{FF2B5EF4-FFF2-40B4-BE49-F238E27FC236}">
                <a16:creationId xmlns:a16="http://schemas.microsoft.com/office/drawing/2014/main" id="{36342C92-7E27-417F-9237-0C33EC907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" y="9579077"/>
            <a:ext cx="6858000" cy="154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959F0FF-4AEB-4920-B03E-72A1780A1785}"/>
              </a:ext>
            </a:extLst>
          </p:cNvPr>
          <p:cNvSpPr txBox="1"/>
          <p:nvPr/>
        </p:nvSpPr>
        <p:spPr>
          <a:xfrm>
            <a:off x="224801" y="2898822"/>
            <a:ext cx="66848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当協会の検定試験を</a:t>
            </a:r>
            <a:endParaRPr kumimoji="1" lang="en-US" altLang="ja-JP" sz="1600" dirty="0"/>
          </a:p>
          <a:p>
            <a:r>
              <a:rPr kumimoji="1" lang="ja-JP" altLang="en-US" sz="1600" dirty="0"/>
              <a:t>受講したカウンセラーは</a:t>
            </a:r>
            <a:endParaRPr kumimoji="1" lang="en-US" altLang="ja-JP" sz="1600" dirty="0"/>
          </a:p>
          <a:p>
            <a:r>
              <a:rPr kumimoji="1" lang="ja-JP" altLang="en-US" sz="1600" b="1" dirty="0"/>
              <a:t>相続、遺言、葬儀、寺院、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遺品整理、ジャーナリスト、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介護、行政書士、弁護士、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銀行、保険</a:t>
            </a:r>
            <a:r>
              <a:rPr kumimoji="1" lang="ja-JP" altLang="en-US" sz="1600" dirty="0"/>
              <a:t>など多岐にわたり、</a:t>
            </a:r>
            <a:endParaRPr kumimoji="1" lang="en-US" altLang="ja-JP" sz="1600" dirty="0"/>
          </a:p>
          <a:p>
            <a:r>
              <a:rPr kumimoji="1" lang="ja-JP" altLang="en-US" sz="1600" dirty="0"/>
              <a:t>各業界で終活の第一人者として</a:t>
            </a:r>
            <a:endParaRPr kumimoji="1" lang="en-US" altLang="ja-JP" sz="1600" dirty="0"/>
          </a:p>
          <a:p>
            <a:r>
              <a:rPr kumimoji="1" lang="ja-JP" altLang="en-US" sz="1600" dirty="0"/>
              <a:t>ご活躍しています。</a:t>
            </a:r>
            <a:endParaRPr kumimoji="1" lang="en-US" altLang="ja-JP" sz="16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6D31FC18-DB08-4EDD-BFAE-1110A9052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040781"/>
              </p:ext>
            </p:extLst>
          </p:nvPr>
        </p:nvGraphicFramePr>
        <p:xfrm>
          <a:off x="-514501" y="6025348"/>
          <a:ext cx="3776943" cy="235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9BF6EDD-88DA-4AB8-A312-87D86820CF88}"/>
              </a:ext>
            </a:extLst>
          </p:cNvPr>
          <p:cNvSpPr/>
          <p:nvPr/>
        </p:nvSpPr>
        <p:spPr>
          <a:xfrm>
            <a:off x="2530817" y="5586713"/>
            <a:ext cx="648570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dirty="0"/>
              <a:t>もちろんビジネスだけでなく、</a:t>
            </a:r>
            <a:endParaRPr kumimoji="1" lang="en-US" altLang="ja-JP" sz="1400" dirty="0"/>
          </a:p>
          <a:p>
            <a:r>
              <a:rPr kumimoji="1" lang="ja-JP" altLang="en-US" sz="1400" dirty="0"/>
              <a:t>多くの</a:t>
            </a:r>
            <a:r>
              <a:rPr kumimoji="1" lang="ja-JP" altLang="en-US" sz="1400" b="1" dirty="0"/>
              <a:t>主婦</a:t>
            </a:r>
            <a:r>
              <a:rPr kumimoji="1" lang="ja-JP" altLang="en-US" sz="1400" dirty="0"/>
              <a:t>や</a:t>
            </a:r>
            <a:r>
              <a:rPr kumimoji="1" lang="ja-JP" altLang="en-US" sz="1400" b="1" dirty="0"/>
              <a:t>学生</a:t>
            </a:r>
            <a:r>
              <a:rPr kumimoji="1" lang="ja-JP" altLang="en-US" sz="1400" dirty="0"/>
              <a:t>の皆様にもご受講いただいており、</a:t>
            </a:r>
            <a:endParaRPr kumimoji="1" lang="en-US" altLang="ja-JP" sz="1400" dirty="0"/>
          </a:p>
          <a:p>
            <a:r>
              <a:rPr kumimoji="1" lang="ja-JP" altLang="en-US" sz="1400" dirty="0"/>
              <a:t>人生</a:t>
            </a:r>
            <a:r>
              <a:rPr kumimoji="1" lang="en-US" altLang="ja-JP" sz="1400" dirty="0"/>
              <a:t>100</a:t>
            </a:r>
            <a:r>
              <a:rPr kumimoji="1" lang="ja-JP" altLang="en-US" sz="1400" dirty="0"/>
              <a:t>年時代と並走するための学びとして</a:t>
            </a:r>
            <a:endParaRPr kumimoji="1" lang="en-US" altLang="ja-JP" sz="1400" dirty="0"/>
          </a:p>
          <a:p>
            <a:r>
              <a:rPr kumimoji="1" lang="en-US" altLang="ja-JP" sz="2000" b="1" dirty="0"/>
              <a:t>2</a:t>
            </a:r>
            <a:r>
              <a:rPr kumimoji="1" lang="ja-JP" altLang="en-US" sz="2000" b="1" dirty="0"/>
              <a:t>万人以上</a:t>
            </a:r>
            <a:r>
              <a:rPr kumimoji="1" lang="ja-JP" altLang="en-US" sz="1400" dirty="0"/>
              <a:t>の方にご受講いただいております。</a:t>
            </a:r>
            <a:endParaRPr kumimoji="1" lang="en-US" altLang="ja-JP" sz="14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20A5CEA-C573-446E-BE33-B55EB00658DA}"/>
              </a:ext>
            </a:extLst>
          </p:cNvPr>
          <p:cNvSpPr/>
          <p:nvPr/>
        </p:nvSpPr>
        <p:spPr>
          <a:xfrm>
            <a:off x="19590" y="8412702"/>
            <a:ext cx="6485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u="sng" dirty="0"/>
              <a:t>受講のきっかけ</a:t>
            </a:r>
            <a:r>
              <a:rPr kumimoji="1" lang="en-US" altLang="ja-JP" sz="1100" u="sng" dirty="0"/>
              <a:t>(</a:t>
            </a:r>
            <a:r>
              <a:rPr kumimoji="1" lang="ja-JP" altLang="en-US" sz="1100" u="sng" dirty="0"/>
              <a:t>アンケート調べ</a:t>
            </a:r>
            <a:r>
              <a:rPr kumimoji="1" lang="en-US" altLang="ja-JP" sz="1100" u="sng" dirty="0"/>
              <a:t>20</a:t>
            </a:r>
            <a:r>
              <a:rPr kumimoji="1" lang="ja-JP" altLang="en-US" sz="1100" u="sng" dirty="0"/>
              <a:t>年</a:t>
            </a:r>
            <a:r>
              <a:rPr kumimoji="1" lang="en-US" altLang="ja-JP" sz="1100" u="sng" dirty="0"/>
              <a:t>5</a:t>
            </a:r>
            <a:r>
              <a:rPr kumimoji="1" lang="ja-JP" altLang="en-US" sz="1100" u="sng" dirty="0"/>
              <a:t>月</a:t>
            </a:r>
            <a:r>
              <a:rPr kumimoji="1" lang="en-US" altLang="ja-JP" sz="1100" u="sng" dirty="0"/>
              <a:t>)</a:t>
            </a:r>
            <a:endParaRPr kumimoji="1" lang="en-US" altLang="ja-JP" sz="1400" u="sng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39A7EDA-290E-40DF-9A0D-645C87A4FD5F}"/>
              </a:ext>
            </a:extLst>
          </p:cNvPr>
          <p:cNvSpPr/>
          <p:nvPr/>
        </p:nvSpPr>
        <p:spPr>
          <a:xfrm>
            <a:off x="3022738" y="7086524"/>
            <a:ext cx="64857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2"/>
                </a:solidFill>
              </a:rPr>
              <a:t>ご紹介率</a:t>
            </a:r>
            <a:r>
              <a:rPr kumimoji="1" lang="en-US" altLang="ja-JP" sz="2400" b="1" dirty="0">
                <a:solidFill>
                  <a:schemeClr val="accent2"/>
                </a:solidFill>
              </a:rPr>
              <a:t>34.6%</a:t>
            </a:r>
            <a:r>
              <a:rPr kumimoji="1" lang="ja-JP" altLang="en-US" sz="2400" b="1" dirty="0">
                <a:solidFill>
                  <a:schemeClr val="accent2"/>
                </a:solidFill>
              </a:rPr>
              <a:t>！</a:t>
            </a:r>
            <a:endParaRPr kumimoji="1" lang="en-US" altLang="ja-JP" sz="2400" b="1" dirty="0">
              <a:solidFill>
                <a:schemeClr val="accent2"/>
              </a:solidFill>
            </a:endParaRPr>
          </a:p>
          <a:p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終活カウンセラー初級検定を受講した方が、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誰かにおすすめしたくなる検定試験</a:t>
            </a:r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として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ご評価いただいています。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250E89F-20B6-4768-A76E-25BB0A523908}"/>
              </a:ext>
            </a:extLst>
          </p:cNvPr>
          <p:cNvSpPr/>
          <p:nvPr/>
        </p:nvSpPr>
        <p:spPr>
          <a:xfrm>
            <a:off x="3262441" y="8347258"/>
            <a:ext cx="340958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/>
              <a:t>各専門家による勉強会も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オンラインや全国の会場にて開催中です。</a:t>
            </a:r>
            <a:endParaRPr kumimoji="1" lang="en-US" altLang="ja-JP" sz="1400" b="1" dirty="0"/>
          </a:p>
        </p:txBody>
      </p:sp>
      <p:pic>
        <p:nvPicPr>
          <p:cNvPr id="6166" name="Picture 22">
            <a:extLst>
              <a:ext uri="{FF2B5EF4-FFF2-40B4-BE49-F238E27FC236}">
                <a16:creationId xmlns:a16="http://schemas.microsoft.com/office/drawing/2014/main" id="{C0A1A62A-AEEC-4296-9A07-4443D638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21" y="8905800"/>
            <a:ext cx="606223" cy="6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科目">
            <a:extLst>
              <a:ext uri="{FF2B5EF4-FFF2-40B4-BE49-F238E27FC236}">
                <a16:creationId xmlns:a16="http://schemas.microsoft.com/office/drawing/2014/main" id="{D39127B2-20DE-4869-9845-8BE452D3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09" y="915795"/>
            <a:ext cx="6098459" cy="40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1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長方形 4">
            <a:extLst>
              <a:ext uri="{FF2B5EF4-FFF2-40B4-BE49-F238E27FC236}">
                <a16:creationId xmlns:a16="http://schemas.microsoft.com/office/drawing/2014/main" id="{1A5DC322-86E8-4D87-9CA2-11581DA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7088"/>
            <a:ext cx="6858000" cy="1310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81EA4546-007A-4A09-8E47-885D7576B217}"/>
              </a:ext>
            </a:extLst>
          </p:cNvPr>
          <p:cNvSpPr txBox="1"/>
          <p:nvPr/>
        </p:nvSpPr>
        <p:spPr>
          <a:xfrm>
            <a:off x="75569" y="1378236"/>
            <a:ext cx="541770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9"/>
              </a:lnSpc>
            </a:pPr>
            <a:r>
              <a:rPr lang="ja-JP" altLang="en-US" sz="3273" b="1" kern="1500" spc="-57" noProof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Semibold" panose="020B0702040204020203" pitchFamily="34" charset="0"/>
              </a:rPr>
              <a:t>お問い合わせ</a:t>
            </a:r>
          </a:p>
        </p:txBody>
      </p:sp>
      <p:pic>
        <p:nvPicPr>
          <p:cNvPr id="4" name="Picture 2" descr="ロゴテキスト">
            <a:extLst>
              <a:ext uri="{FF2B5EF4-FFF2-40B4-BE49-F238E27FC236}">
                <a16:creationId xmlns:a16="http://schemas.microsoft.com/office/drawing/2014/main" id="{FF70EF4C-703C-4095-A82C-3865DFBF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58" y="170619"/>
            <a:ext cx="2436518" cy="3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長方形 4">
            <a:extLst>
              <a:ext uri="{FF2B5EF4-FFF2-40B4-BE49-F238E27FC236}">
                <a16:creationId xmlns:a16="http://schemas.microsoft.com/office/drawing/2014/main" id="{98CBDC3D-D9F8-45A6-ABFD-AE48C373F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" y="9579077"/>
            <a:ext cx="6858000" cy="154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648" tIns="21325" rIns="42648" bIns="213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838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0D09C6-2FC0-465B-90E9-E5E6EADD5E5C}"/>
              </a:ext>
            </a:extLst>
          </p:cNvPr>
          <p:cNvSpPr txBox="1"/>
          <p:nvPr/>
        </p:nvSpPr>
        <p:spPr>
          <a:xfrm>
            <a:off x="34972" y="2587734"/>
            <a:ext cx="66848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終活カウンセラー協会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東京本部</a:t>
            </a:r>
          </a:p>
          <a:p>
            <a:pPr algn="ctr"/>
            <a:r>
              <a:rPr lang="en-US" altLang="ja-JP" sz="3600" b="1" dirty="0"/>
              <a:t>03-6426-8019</a:t>
            </a:r>
          </a:p>
          <a:p>
            <a:pPr algn="ctr"/>
            <a:endParaRPr lang="en-US" altLang="ja-JP" sz="2400" b="1" dirty="0"/>
          </a:p>
          <a:p>
            <a:pPr algn="ctr"/>
            <a:r>
              <a:rPr lang="ja-JP" altLang="en-US" sz="2400" b="1" dirty="0"/>
              <a:t>終活カウンセラー協会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初級受付センター</a:t>
            </a:r>
          </a:p>
          <a:p>
            <a:pPr algn="ctr"/>
            <a:r>
              <a:rPr lang="en-US" altLang="ja-JP" sz="3600" b="1" dirty="0"/>
              <a:t>03-6426-8019</a:t>
            </a:r>
          </a:p>
          <a:p>
            <a:pPr algn="ctr"/>
            <a:endParaRPr lang="en-US" altLang="ja-JP" sz="3600" b="1" dirty="0"/>
          </a:p>
          <a:p>
            <a:pPr algn="ctr"/>
            <a:r>
              <a:rPr lang="en-US" altLang="ja-JP" sz="3600" b="1" dirty="0"/>
              <a:t>Web</a:t>
            </a:r>
            <a:r>
              <a:rPr lang="ja-JP" altLang="en-US" sz="3600" b="1" dirty="0"/>
              <a:t>お問い合わせフォーム</a:t>
            </a:r>
            <a:endParaRPr lang="en-US" altLang="ja-JP" sz="3600" b="1" dirty="0"/>
          </a:p>
          <a:p>
            <a:pPr algn="ctr"/>
            <a:endParaRPr lang="en-US" altLang="ja-JP" sz="36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4D3519-AC97-454C-B543-2820D3E1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9" y="67622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33174F9-24E1-4D6C-94E7-D243B63EF869}"/>
              </a:ext>
            </a:extLst>
          </p:cNvPr>
          <p:cNvSpPr/>
          <p:nvPr/>
        </p:nvSpPr>
        <p:spPr>
          <a:xfrm>
            <a:off x="483009" y="5854750"/>
            <a:ext cx="5891981" cy="307503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B1860A7-C392-4424-AF09-F2A2427F58F0}"/>
              </a:ext>
            </a:extLst>
          </p:cNvPr>
          <p:cNvSpPr/>
          <p:nvPr/>
        </p:nvSpPr>
        <p:spPr>
          <a:xfrm>
            <a:off x="431390" y="2389236"/>
            <a:ext cx="5891981" cy="325165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3D679F-30D7-4931-94A6-0711AC5F7389}"/>
              </a:ext>
            </a:extLst>
          </p:cNvPr>
          <p:cNvSpPr txBox="1"/>
          <p:nvPr/>
        </p:nvSpPr>
        <p:spPr>
          <a:xfrm>
            <a:off x="1010263" y="9069767"/>
            <a:ext cx="483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お気軽にお問い合わせください。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0029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857154_TF16411120" id="{2825980B-EF7A-4661-A7C5-4D483E199689}" vid="{44D3B0E9-5C2B-45BF-A661-B183F39362A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60AAC9CB38E4D8644DE30D1FEB539" ma:contentTypeVersion="19" ma:contentTypeDescription="Create a new document." ma:contentTypeScope="" ma:versionID="2bead677cef3b09207ed509027f3cc3e">
  <xsd:schema xmlns:xsd="http://www.w3.org/2001/XMLSchema" xmlns:xs="http://www.w3.org/2001/XMLSchema" xmlns:p="http://schemas.microsoft.com/office/2006/metadata/properties" xmlns:ns1="http://schemas.microsoft.com/sharepoint/v3" xmlns:ns3="3d66f52e-af98-460a-93ca-ddf37d61e5d6" xmlns:ns4="34f92d76-972f-40f7-83ba-9ff99395c1e2" targetNamespace="http://schemas.microsoft.com/office/2006/metadata/properties" ma:root="true" ma:fieldsID="295acc4d4c993f921b621d6233a89d61" ns1:_="" ns3:_="" ns4:_="">
    <xsd:import namespace="http://schemas.microsoft.com/sharepoint/v3"/>
    <xsd:import namespace="3d66f52e-af98-460a-93ca-ddf37d61e5d6"/>
    <xsd:import namespace="34f92d76-972f-40f7-83ba-9ff99395c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_STS_x0020_Hashtags" minOccurs="0"/>
                <xsd:element ref="ns3:_STS_x0020_AppliedHashtags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6f52e-af98-460a-93ca-ddf37d61e5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2" nillable="true" ma:displayName="Last Shared By Time" ma:description="" ma:hidden="true" ma:internalName="LastSharedByTime" ma:readOnly="true">
      <xsd:simpleType>
        <xsd:restriction base="dms:DateTime"/>
      </xsd:simpleType>
    </xsd:element>
    <xsd:element name="_STS_x0020_AppliedHashtags" ma:index="17" nillable="true" ma:displayName="Applied Hashtags" ma:description="" ma:internalName="_STS_x0020_AppliedHashtags" ma:readOnly="true" ma:showField="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92d76-972f-40f7-83ba-9ff99395c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_STS_x0020_Hashtags" ma:index="16" nillable="true" ma:displayName="Hashtags" ma:description="" ma:list="{02514a76-954f-4a58-a108-ce755d61aca7}" ma:internalName="_STS_x0020_Hashtag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STS_x0020_Hashtags xmlns="34f92d76-972f-40f7-83ba-9ff99395c1e2"/>
    <_ip_UnifiedCompliancePolicyProperties xmlns="http://schemas.microsoft.com/sharepoint/v3" xsi:nil="true"/>
    <MediaServiceKeyPoints xmlns="34f92d76-972f-40f7-83ba-9ff99395c1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8C8AB5-384A-46A7-8A1F-A6A91F154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66f52e-af98-460a-93ca-ddf37d61e5d6"/>
    <ds:schemaRef ds:uri="34f92d76-972f-40f7-83ba-9ff99395c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4C58F-4A19-4194-A5AC-1B7A48193F3B}">
  <ds:schemaRefs>
    <ds:schemaRef ds:uri="http://purl.org/dc/terms/"/>
    <ds:schemaRef ds:uri="http://purl.org/dc/dcmitype/"/>
    <ds:schemaRef ds:uri="34f92d76-972f-40f7-83ba-9ff99395c1e2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d66f52e-af98-460a-93ca-ddf37d61e5d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596F9F-BD71-4894-B68F-EE12B0B747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オンラインでの安全を確保する 4 つの方法</Template>
  <TotalTime>1197</TotalTime>
  <Words>900</Words>
  <Application>Microsoft Office PowerPoint</Application>
  <PresentationFormat>A4 210 x 297 mm</PresentationFormat>
  <Paragraphs>115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 UI</vt:lpstr>
      <vt:lpstr>ＭＳ ゴシック</vt:lpstr>
      <vt:lpstr>游ゴシック</vt:lpstr>
      <vt:lpstr>Arial</vt:lpstr>
      <vt:lpstr>Calibri</vt:lpstr>
      <vt:lpstr>Office テーマ</vt:lpstr>
      <vt:lpstr>1.そもそも終活カウンセラーとは</vt:lpstr>
      <vt:lpstr>2.初級検定</vt:lpstr>
      <vt:lpstr>3.上級検定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1.そもそも終活カウンセラーとは</dc:title>
  <dc:creator>高藤 太郎</dc:creator>
  <cp:lastModifiedBy>高藤 太郎</cp:lastModifiedBy>
  <cp:revision>26</cp:revision>
  <cp:lastPrinted>2020-06-10T05:08:04Z</cp:lastPrinted>
  <dcterms:created xsi:type="dcterms:W3CDTF">2020-06-09T10:46:09Z</dcterms:created>
  <dcterms:modified xsi:type="dcterms:W3CDTF">2020-06-30T02:51:34Z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0x01010043960AAC9CB38E4D8644DE30D1FEB539</vt:lpwstr>
  </property>
</Properties>
</file>