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258" r:id="rId3"/>
    <p:sldId id="259" r:id="rId4"/>
    <p:sldId id="263" r:id="rId5"/>
    <p:sldId id="261" r:id="rId6"/>
    <p:sldId id="265" r:id="rId7"/>
    <p:sldId id="313" r:id="rId8"/>
    <p:sldId id="314" r:id="rId9"/>
    <p:sldId id="262" r:id="rId10"/>
    <p:sldId id="299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BC"/>
    <a:srgbClr val="77A5F1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22" autoAdjust="0"/>
  </p:normalViewPr>
  <p:slideViewPr>
    <p:cSldViewPr>
      <p:cViewPr>
        <p:scale>
          <a:sx n="100" d="100"/>
          <a:sy n="100" d="100"/>
        </p:scale>
        <p:origin x="936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Requirements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AC0-4365-B787-B3500289C08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31EB6C2-9BDA-446E-89E2-27D8FA8D3BC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AC0-4365-B787-B3500289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Sheet1!$B$4:$F$4</c15:f>
                <c15:dlblRangeCache>
                  <c:ptCount val="5"/>
                  <c:pt idx="0">
                    <c:v>Requirements_x000d_2 weeks</c:v>
                  </c:pt>
                  <c:pt idx="1">
                    <c:v>Solutioning_x000d_2 weeks</c:v>
                  </c:pt>
                  <c:pt idx="2">
                    <c:v>Development_x000d_6 weeks</c:v>
                  </c:pt>
                  <c:pt idx="3">
                    <c:v>Testing_x000d_2 weeks</c:v>
                  </c:pt>
                  <c:pt idx="4">
                    <c:v>Deployment_x000d_1 week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AC0-4365-B787-B3500289C0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Solutioning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D806F9-F8D1-4086-9371-F5EDDD439C3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AC0-4365-B787-B3500289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Sheet1!$C$4</c15:f>
                <c15:dlblRangeCache>
                  <c:ptCount val="1"/>
                  <c:pt idx="0">
                    <c:v>Solutioning_x000d_2 weeks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AAC0-4365-B787-B3500289C0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2D1D427-D24C-4AC1-8488-C152BBDAA4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AC0-4365-B787-B3500289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Sheet1!$D$4</c15:f>
                <c15:dlblRangeCache>
                  <c:ptCount val="1"/>
                  <c:pt idx="0">
                    <c:v>Development_x000d_6 weeks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AAC0-4365-B787-B3500289C0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Testing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C669F45-A2D5-4236-B93B-E011751E1DC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AC0-4365-B787-B3500289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Sheet1!$E$4</c15:f>
                <c15:dlblRangeCache>
                  <c:ptCount val="1"/>
                  <c:pt idx="0">
                    <c:v>Testing_x000d_2 weeks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AAC0-4365-B787-B3500289C0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Deployment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75F9C1-4764-450A-AF3B-AACB53C7A5F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AC0-4365-B787-B3500289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Duration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Sheet1!$F$4</c15:f>
                <c15:dlblRangeCache>
                  <c:ptCount val="1"/>
                  <c:pt idx="0">
                    <c:v>Deployment_x000d_1 week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AAC0-4365-B787-B3500289C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2213791"/>
        <c:axId val="2002934751"/>
      </c:barChart>
      <c:catAx>
        <c:axId val="8422137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02934751"/>
        <c:crosses val="autoZero"/>
        <c:auto val="1"/>
        <c:lblAlgn val="ctr"/>
        <c:lblOffset val="100"/>
        <c:noMultiLvlLbl val="0"/>
      </c:catAx>
      <c:valAx>
        <c:axId val="2002934751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42213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0AFAD-4E2D-9548-AAE0-17D6FB9F2E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7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forms.gle/YXpEYEMBLp44wZxM7" TargetMode="Externa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hyperlink" Target="https://forms.gle/YXpEYEMBLp44wZxM7" TargetMode="Externa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XpEYEMBLp44wZxM7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s://forms.gle/YXpEYEMBLp44wZxM7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XpEYEMBLp44wZxM7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386E-72A2-4B1D-9D39-2FA0A5C81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3143" y="2355699"/>
            <a:ext cx="5943600" cy="18288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48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Name of the </a:t>
            </a:r>
            <a:br>
              <a:rPr lang="en-GB" dirty="0"/>
            </a:br>
            <a:r>
              <a:rPr lang="en-GB" dirty="0"/>
              <a:t>presentation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9718A53-8152-BE46-8694-A555330393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8881" y="555"/>
            <a:ext cx="5942637" cy="6856889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4AA5690-5C0E-4AEB-A4D2-E6382A21E6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9436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name/date</a:t>
            </a:r>
          </a:p>
        </p:txBody>
      </p:sp>
      <p:sp>
        <p:nvSpPr>
          <p:cNvPr id="15" name="Layout">
            <a:hlinkClick r:id="rId4" tooltip="Share your feedback about this template"/>
            <a:extLst>
              <a:ext uri="{FF2B5EF4-FFF2-40B4-BE49-F238E27FC236}">
                <a16:creationId xmlns:a16="http://schemas.microsoft.com/office/drawing/2014/main" id="{2FAC1E54-D30A-484C-AAAE-A03D58FB317B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Title Slide</a:t>
            </a:r>
          </a:p>
        </p:txBody>
      </p:sp>
      <p:pic>
        <p:nvPicPr>
          <p:cNvPr id="16" name="Gramener small">
            <a:extLst>
              <a:ext uri="{FF2B5EF4-FFF2-40B4-BE49-F238E27FC236}">
                <a16:creationId xmlns:a16="http://schemas.microsoft.com/office/drawing/2014/main" id="{756B3242-30C6-4E47-A2F4-FF0D50AFA8C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7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4ECEE8A-E560-48B0-90C0-F504AFF1851F}"/>
              </a:ext>
            </a:extLst>
          </p:cNvPr>
          <p:cNvSpPr/>
          <p:nvPr userDrawn="1"/>
        </p:nvSpPr>
        <p:spPr>
          <a:xfrm>
            <a:off x="8204274" y="1234461"/>
            <a:ext cx="3749040" cy="5029200"/>
          </a:xfrm>
          <a:custGeom>
            <a:avLst/>
            <a:gdLst>
              <a:gd name="connsiteX0" fmla="*/ 731520 w 3749040"/>
              <a:gd name="connsiteY0" fmla="*/ 0 h 5330883"/>
              <a:gd name="connsiteX1" fmla="*/ 3017520 w 3749040"/>
              <a:gd name="connsiteY1" fmla="*/ 0 h 5330883"/>
              <a:gd name="connsiteX2" fmla="*/ 3520440 w 3749040"/>
              <a:gd name="connsiteY2" fmla="*/ 502920 h 5330883"/>
              <a:gd name="connsiteX3" fmla="*/ 3513073 w 3749040"/>
              <a:gd name="connsiteY3" fmla="*/ 576003 h 5330883"/>
              <a:gd name="connsiteX4" fmla="*/ 3749040 w 3749040"/>
              <a:gd name="connsiteY4" fmla="*/ 576003 h 5330883"/>
              <a:gd name="connsiteX5" fmla="*/ 3749040 w 3749040"/>
              <a:gd name="connsiteY5" fmla="*/ 5330883 h 5330883"/>
              <a:gd name="connsiteX6" fmla="*/ 0 w 3749040"/>
              <a:gd name="connsiteY6" fmla="*/ 5330883 h 5330883"/>
              <a:gd name="connsiteX7" fmla="*/ 0 w 3749040"/>
              <a:gd name="connsiteY7" fmla="*/ 576003 h 5330883"/>
              <a:gd name="connsiteX8" fmla="*/ 235967 w 3749040"/>
              <a:gd name="connsiteY8" fmla="*/ 576003 h 5330883"/>
              <a:gd name="connsiteX9" fmla="*/ 228600 w 3749040"/>
              <a:gd name="connsiteY9" fmla="*/ 502920 h 5330883"/>
              <a:gd name="connsiteX10" fmla="*/ 731520 w 3749040"/>
              <a:gd name="connsiteY10" fmla="*/ 0 h 53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9040" h="5330883">
                <a:moveTo>
                  <a:pt x="731520" y="0"/>
                </a:moveTo>
                <a:lnTo>
                  <a:pt x="3017520" y="0"/>
                </a:lnTo>
                <a:cubicBezTo>
                  <a:pt x="3295275" y="0"/>
                  <a:pt x="3520440" y="225165"/>
                  <a:pt x="3520440" y="502920"/>
                </a:cubicBezTo>
                <a:lnTo>
                  <a:pt x="3513073" y="576003"/>
                </a:lnTo>
                <a:lnTo>
                  <a:pt x="3749040" y="576003"/>
                </a:lnTo>
                <a:lnTo>
                  <a:pt x="3749040" y="5330883"/>
                </a:lnTo>
                <a:lnTo>
                  <a:pt x="0" y="5330883"/>
                </a:lnTo>
                <a:lnTo>
                  <a:pt x="0" y="576003"/>
                </a:lnTo>
                <a:lnTo>
                  <a:pt x="235967" y="576003"/>
                </a:lnTo>
                <a:lnTo>
                  <a:pt x="228600" y="502920"/>
                </a:lnTo>
                <a:cubicBezTo>
                  <a:pt x="228600" y="225165"/>
                  <a:pt x="453765" y="0"/>
                  <a:pt x="73152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C836F47-3793-48B0-8D53-D397E6C71BC6}"/>
              </a:ext>
            </a:extLst>
          </p:cNvPr>
          <p:cNvSpPr/>
          <p:nvPr userDrawn="1"/>
        </p:nvSpPr>
        <p:spPr>
          <a:xfrm>
            <a:off x="4224057" y="1234461"/>
            <a:ext cx="3749040" cy="5029200"/>
          </a:xfrm>
          <a:custGeom>
            <a:avLst/>
            <a:gdLst>
              <a:gd name="connsiteX0" fmla="*/ 731520 w 3749040"/>
              <a:gd name="connsiteY0" fmla="*/ 0 h 5330883"/>
              <a:gd name="connsiteX1" fmla="*/ 3017520 w 3749040"/>
              <a:gd name="connsiteY1" fmla="*/ 0 h 5330883"/>
              <a:gd name="connsiteX2" fmla="*/ 3520440 w 3749040"/>
              <a:gd name="connsiteY2" fmla="*/ 502920 h 5330883"/>
              <a:gd name="connsiteX3" fmla="*/ 3513073 w 3749040"/>
              <a:gd name="connsiteY3" fmla="*/ 576003 h 5330883"/>
              <a:gd name="connsiteX4" fmla="*/ 3749040 w 3749040"/>
              <a:gd name="connsiteY4" fmla="*/ 576003 h 5330883"/>
              <a:gd name="connsiteX5" fmla="*/ 3749040 w 3749040"/>
              <a:gd name="connsiteY5" fmla="*/ 5330883 h 5330883"/>
              <a:gd name="connsiteX6" fmla="*/ 0 w 3749040"/>
              <a:gd name="connsiteY6" fmla="*/ 5330883 h 5330883"/>
              <a:gd name="connsiteX7" fmla="*/ 0 w 3749040"/>
              <a:gd name="connsiteY7" fmla="*/ 576003 h 5330883"/>
              <a:gd name="connsiteX8" fmla="*/ 235967 w 3749040"/>
              <a:gd name="connsiteY8" fmla="*/ 576003 h 5330883"/>
              <a:gd name="connsiteX9" fmla="*/ 228600 w 3749040"/>
              <a:gd name="connsiteY9" fmla="*/ 502920 h 5330883"/>
              <a:gd name="connsiteX10" fmla="*/ 731520 w 3749040"/>
              <a:gd name="connsiteY10" fmla="*/ 0 h 53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9040" h="5330883">
                <a:moveTo>
                  <a:pt x="731520" y="0"/>
                </a:moveTo>
                <a:lnTo>
                  <a:pt x="3017520" y="0"/>
                </a:lnTo>
                <a:cubicBezTo>
                  <a:pt x="3295275" y="0"/>
                  <a:pt x="3520440" y="225165"/>
                  <a:pt x="3520440" y="502920"/>
                </a:cubicBezTo>
                <a:lnTo>
                  <a:pt x="3513073" y="576003"/>
                </a:lnTo>
                <a:lnTo>
                  <a:pt x="3749040" y="576003"/>
                </a:lnTo>
                <a:lnTo>
                  <a:pt x="3749040" y="5330883"/>
                </a:lnTo>
                <a:lnTo>
                  <a:pt x="0" y="5330883"/>
                </a:lnTo>
                <a:lnTo>
                  <a:pt x="0" y="576003"/>
                </a:lnTo>
                <a:lnTo>
                  <a:pt x="235967" y="576003"/>
                </a:lnTo>
                <a:lnTo>
                  <a:pt x="228600" y="502920"/>
                </a:lnTo>
                <a:cubicBezTo>
                  <a:pt x="228600" y="225165"/>
                  <a:pt x="453765" y="0"/>
                  <a:pt x="73152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85EE715-34AC-4750-B6EF-82A4BE70A336}"/>
              </a:ext>
            </a:extLst>
          </p:cNvPr>
          <p:cNvSpPr/>
          <p:nvPr userDrawn="1"/>
        </p:nvSpPr>
        <p:spPr>
          <a:xfrm>
            <a:off x="243840" y="1234461"/>
            <a:ext cx="3749040" cy="5029200"/>
          </a:xfrm>
          <a:custGeom>
            <a:avLst/>
            <a:gdLst>
              <a:gd name="connsiteX0" fmla="*/ 731520 w 3749040"/>
              <a:gd name="connsiteY0" fmla="*/ 0 h 5330883"/>
              <a:gd name="connsiteX1" fmla="*/ 3017520 w 3749040"/>
              <a:gd name="connsiteY1" fmla="*/ 0 h 5330883"/>
              <a:gd name="connsiteX2" fmla="*/ 3520440 w 3749040"/>
              <a:gd name="connsiteY2" fmla="*/ 502920 h 5330883"/>
              <a:gd name="connsiteX3" fmla="*/ 3513073 w 3749040"/>
              <a:gd name="connsiteY3" fmla="*/ 576003 h 5330883"/>
              <a:gd name="connsiteX4" fmla="*/ 3749040 w 3749040"/>
              <a:gd name="connsiteY4" fmla="*/ 576003 h 5330883"/>
              <a:gd name="connsiteX5" fmla="*/ 3749040 w 3749040"/>
              <a:gd name="connsiteY5" fmla="*/ 5330883 h 5330883"/>
              <a:gd name="connsiteX6" fmla="*/ 0 w 3749040"/>
              <a:gd name="connsiteY6" fmla="*/ 5330883 h 5330883"/>
              <a:gd name="connsiteX7" fmla="*/ 0 w 3749040"/>
              <a:gd name="connsiteY7" fmla="*/ 576003 h 5330883"/>
              <a:gd name="connsiteX8" fmla="*/ 235967 w 3749040"/>
              <a:gd name="connsiteY8" fmla="*/ 576003 h 5330883"/>
              <a:gd name="connsiteX9" fmla="*/ 228600 w 3749040"/>
              <a:gd name="connsiteY9" fmla="*/ 502920 h 5330883"/>
              <a:gd name="connsiteX10" fmla="*/ 731520 w 3749040"/>
              <a:gd name="connsiteY10" fmla="*/ 0 h 53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9040" h="5330883">
                <a:moveTo>
                  <a:pt x="731520" y="0"/>
                </a:moveTo>
                <a:lnTo>
                  <a:pt x="3017520" y="0"/>
                </a:lnTo>
                <a:cubicBezTo>
                  <a:pt x="3295275" y="0"/>
                  <a:pt x="3520440" y="225165"/>
                  <a:pt x="3520440" y="502920"/>
                </a:cubicBezTo>
                <a:lnTo>
                  <a:pt x="3513073" y="576003"/>
                </a:lnTo>
                <a:lnTo>
                  <a:pt x="3749040" y="576003"/>
                </a:lnTo>
                <a:lnTo>
                  <a:pt x="3749040" y="5330883"/>
                </a:lnTo>
                <a:lnTo>
                  <a:pt x="0" y="5330883"/>
                </a:lnTo>
                <a:lnTo>
                  <a:pt x="0" y="576003"/>
                </a:lnTo>
                <a:lnTo>
                  <a:pt x="235967" y="576003"/>
                </a:lnTo>
                <a:lnTo>
                  <a:pt x="228600" y="502920"/>
                </a:lnTo>
                <a:cubicBezTo>
                  <a:pt x="228600" y="225165"/>
                  <a:pt x="453765" y="0"/>
                  <a:pt x="7315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5BF285C-49D5-4257-B7D4-6AE775E0FD11}"/>
              </a:ext>
            </a:extLst>
          </p:cNvPr>
          <p:cNvSpPr txBox="1"/>
          <p:nvPr userDrawn="1"/>
        </p:nvSpPr>
        <p:spPr>
          <a:xfrm>
            <a:off x="1380608" y="1494347"/>
            <a:ext cx="219456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cap="all" baseline="0" dirty="0">
                <a:latin typeface="+mj-lt"/>
              </a:rPr>
              <a:t>Problem</a:t>
            </a:r>
            <a:endParaRPr lang="en-US" sz="1400" b="1" cap="all" baseline="0" dirty="0"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750B17-B41D-482E-8494-7230AFF8403A}"/>
              </a:ext>
            </a:extLst>
          </p:cNvPr>
          <p:cNvSpPr txBox="1"/>
          <p:nvPr userDrawn="1"/>
        </p:nvSpPr>
        <p:spPr>
          <a:xfrm>
            <a:off x="5379559" y="1494347"/>
            <a:ext cx="219456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cap="all" baseline="0" dirty="0">
                <a:latin typeface="+mj-lt"/>
              </a:rPr>
              <a:t>Approach</a:t>
            </a:r>
            <a:endParaRPr lang="en-US" sz="1400" b="1" cap="all" baseline="0" dirty="0"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D4479E-138A-472C-B1B1-0B9A27D2E95C}"/>
              </a:ext>
            </a:extLst>
          </p:cNvPr>
          <p:cNvSpPr txBox="1"/>
          <p:nvPr userDrawn="1"/>
        </p:nvSpPr>
        <p:spPr>
          <a:xfrm>
            <a:off x="9342792" y="1494347"/>
            <a:ext cx="219456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cap="all" baseline="0" dirty="0">
                <a:latin typeface="+mj-lt"/>
              </a:rPr>
              <a:t>Outcome</a:t>
            </a:r>
            <a:endParaRPr lang="en-US" sz="1400" b="1" cap="all" baseline="0" dirty="0">
              <a:latin typeface="+mj-lt"/>
            </a:endParaRPr>
          </a:p>
        </p:txBody>
      </p:sp>
      <p:sp>
        <p:nvSpPr>
          <p:cNvPr id="47" name="Oval 44">
            <a:extLst>
              <a:ext uri="{FF2B5EF4-FFF2-40B4-BE49-F238E27FC236}">
                <a16:creationId xmlns:a16="http://schemas.microsoft.com/office/drawing/2014/main" id="{10C3A3D3-5010-48E2-953A-DFCD1F307FE6}"/>
              </a:ext>
            </a:extLst>
          </p:cNvPr>
          <p:cNvSpPr/>
          <p:nvPr userDrawn="1"/>
        </p:nvSpPr>
        <p:spPr>
          <a:xfrm>
            <a:off x="8542342" y="1313700"/>
            <a:ext cx="822960" cy="822960"/>
          </a:xfrm>
          <a:prstGeom prst="ellipse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6">
            <a:extLst>
              <a:ext uri="{FF2B5EF4-FFF2-40B4-BE49-F238E27FC236}">
                <a16:creationId xmlns:a16="http://schemas.microsoft.com/office/drawing/2014/main" id="{944A6AF8-EC79-4787-8CA3-97B7BCFA2BF9}"/>
              </a:ext>
            </a:extLst>
          </p:cNvPr>
          <p:cNvSpPr/>
          <p:nvPr userDrawn="1"/>
        </p:nvSpPr>
        <p:spPr>
          <a:xfrm>
            <a:off x="4553737" y="1313700"/>
            <a:ext cx="822960" cy="822960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9A07571-1E6A-4A8A-9A50-1E24DB6A5853}"/>
              </a:ext>
            </a:extLst>
          </p:cNvPr>
          <p:cNvSpPr/>
          <p:nvPr/>
        </p:nvSpPr>
        <p:spPr>
          <a:xfrm>
            <a:off x="555482" y="1313700"/>
            <a:ext cx="822960" cy="8229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Graphic 45" descr="Star">
            <a:extLst>
              <a:ext uri="{FF2B5EF4-FFF2-40B4-BE49-F238E27FC236}">
                <a16:creationId xmlns:a16="http://schemas.microsoft.com/office/drawing/2014/main" id="{7507916F-A31D-4F78-9101-A6AEC0D494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564853" y="1336211"/>
            <a:ext cx="777939" cy="777939"/>
          </a:xfrm>
          <a:prstGeom prst="rect">
            <a:avLst/>
          </a:prstGeom>
        </p:spPr>
      </p:pic>
      <p:pic>
        <p:nvPicPr>
          <p:cNvPr id="46" name="Graphic 47" descr="Circles with arrows">
            <a:extLst>
              <a:ext uri="{FF2B5EF4-FFF2-40B4-BE49-F238E27FC236}">
                <a16:creationId xmlns:a16="http://schemas.microsoft.com/office/drawing/2014/main" id="{BCE73BFC-89B0-4DAE-8296-2FFC52EC78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41537" y="1301500"/>
            <a:ext cx="847360" cy="847360"/>
          </a:xfrm>
          <a:prstGeom prst="rect">
            <a:avLst/>
          </a:prstGeom>
        </p:spPr>
      </p:pic>
      <p:pic>
        <p:nvPicPr>
          <p:cNvPr id="50" name="Graphic 49" descr="Lightbulb and gear">
            <a:extLst>
              <a:ext uri="{FF2B5EF4-FFF2-40B4-BE49-F238E27FC236}">
                <a16:creationId xmlns:a16="http://schemas.microsoft.com/office/drawing/2014/main" id="{1A6E5B51-2458-4738-A905-7EAA77FEBE3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202" y="1359420"/>
            <a:ext cx="731520" cy="731520"/>
          </a:xfrm>
          <a:prstGeom prst="rect">
            <a:avLst/>
          </a:prstGeom>
        </p:spPr>
      </p:pic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1CA0593E-811B-4BC2-BBFA-E97F67F7F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Case study headline. What one sentence should the audience take away?</a:t>
            </a:r>
          </a:p>
        </p:txBody>
      </p:sp>
      <p:pic>
        <p:nvPicPr>
          <p:cNvPr id="55" name="Gramener small">
            <a:extLst>
              <a:ext uri="{FF2B5EF4-FFF2-40B4-BE49-F238E27FC236}">
                <a16:creationId xmlns:a16="http://schemas.microsoft.com/office/drawing/2014/main" id="{5A2D0B32-EEBD-438A-9D3D-478807FF2E1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89560" y="2240301"/>
            <a:ext cx="3657600" cy="4023360"/>
          </a:xfrm>
          <a:noFill/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Who’s the client? What was their business problem? What was the impact? Make the audience feel their pain.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269777" y="2240301"/>
            <a:ext cx="3657600" cy="402336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>
                <a:solidFill>
                  <a:schemeClr val="tx1"/>
                </a:solidFill>
                <a:latin typeface="+mn-lt"/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What was different about our approach? Why are we best suited to do this?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249994" y="2240301"/>
            <a:ext cx="3657600" cy="402336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lang="en-US" sz="180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What was the business impact to the client? How were they better off? Can we measure this?</a:t>
            </a:r>
          </a:p>
        </p:txBody>
      </p:sp>
      <p:sp>
        <p:nvSpPr>
          <p:cNvPr id="51" name="Layout">
            <a:hlinkClick r:id="rId9" tooltip="Share your feedback about this template"/>
            <a:extLst>
              <a:ext uri="{FF2B5EF4-FFF2-40B4-BE49-F238E27FC236}">
                <a16:creationId xmlns:a16="http://schemas.microsoft.com/office/drawing/2014/main" id="{48E91534-4703-4E68-8EBF-C8B8EA948952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Case Study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544F70-55E6-4D8A-A829-7B942AF5F1D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2DF49C6-FC27-42DF-8447-BE9E71430FE7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5F69DB9-7140-4AFE-8144-838D17391D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805AC6-BAEB-441C-91E6-3FD7A2696B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7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1EA891-3BC8-44ED-AC65-9F8913FFE044}"/>
              </a:ext>
            </a:extLst>
          </p:cNvPr>
          <p:cNvSpPr/>
          <p:nvPr userDrawn="1"/>
        </p:nvSpPr>
        <p:spPr>
          <a:xfrm>
            <a:off x="1" y="0"/>
            <a:ext cx="61264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386E-72A2-4B1D-9D39-2FA0A5C81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3143" y="2355699"/>
            <a:ext cx="5486400" cy="18288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44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Section heading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771FB31-4AE0-425A-9551-BFCFB358DB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4864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sub-heading</a:t>
            </a:r>
          </a:p>
        </p:txBody>
      </p:sp>
      <p:pic>
        <p:nvPicPr>
          <p:cNvPr id="11" name="Gramener small">
            <a:extLst>
              <a:ext uri="{FF2B5EF4-FFF2-40B4-BE49-F238E27FC236}">
                <a16:creationId xmlns:a16="http://schemas.microsoft.com/office/drawing/2014/main" id="{9B70DFC6-0362-429D-B211-D763CCC70B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8B444F8-A092-4DA5-BE8D-3B8F9F24FF3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08078" y="685800"/>
            <a:ext cx="5486400" cy="54864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2400"/>
              </a:spcBef>
              <a:defRPr/>
            </a:lvl1pPr>
            <a:lvl2pPr marL="457200" indent="-228600">
              <a:lnSpc>
                <a:spcPct val="100000"/>
              </a:lnSpc>
              <a:defRPr sz="2000"/>
            </a:lvl2pPr>
            <a:lvl3pPr marL="685800" indent="-228600">
              <a:lnSpc>
                <a:spcPct val="100000"/>
              </a:lnSpc>
              <a:defRPr sz="1800"/>
            </a:lvl3pPr>
            <a:lvl4pPr marL="914400" indent="-228600">
              <a:lnSpc>
                <a:spcPct val="100000"/>
              </a:lnSpc>
              <a:defRPr sz="1600"/>
            </a:lvl4pPr>
            <a:lvl5pPr marL="1143000" indent="-228600"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Add information about this section – a picture, a description, a video, etc.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Layout">
            <a:hlinkClick r:id="rId3" tooltip="Share your feedback about this template"/>
            <a:extLst>
              <a:ext uri="{FF2B5EF4-FFF2-40B4-BE49-F238E27FC236}">
                <a16:creationId xmlns:a16="http://schemas.microsoft.com/office/drawing/2014/main" id="{B171F5CB-1DB8-4800-BB53-09CF968FC9B1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Section Header</a:t>
            </a:r>
          </a:p>
        </p:txBody>
      </p:sp>
      <p:pic>
        <p:nvPicPr>
          <p:cNvPr id="12" name="Graphic 7">
            <a:extLst>
              <a:ext uri="{FF2B5EF4-FFF2-40B4-BE49-F238E27FC236}">
                <a16:creationId xmlns:a16="http://schemas.microsoft.com/office/drawing/2014/main" id="{863F84E0-D8EC-4B56-9203-E689828201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EED1905B-6ABC-4912-8DE5-1345ED65922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FF36A3-4016-4E68-8317-7DD92B21E0BE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D73401BC-3247-4729-B197-09CA98CE18A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1889760" y="6384569"/>
            <a:ext cx="4206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8B493A5-C1FE-498C-AF75-DC41936829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2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386E-72A2-4B1D-9D39-2FA0A5C81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3143" y="2355699"/>
            <a:ext cx="5943600" cy="18288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48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Name of the </a:t>
            </a:r>
            <a:br>
              <a:rPr lang="en-GB" dirty="0"/>
            </a:br>
            <a:r>
              <a:rPr lang="en-GB" dirty="0"/>
              <a:t>presentation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771FB31-4AE0-425A-9551-BFCFB358DB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9436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name/date</a:t>
            </a:r>
          </a:p>
        </p:txBody>
      </p:sp>
      <p:sp>
        <p:nvSpPr>
          <p:cNvPr id="14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06CDB8C-C649-4CB1-A5E1-9E345E129F56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Title Slide with Picture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25DBFC9F-51DB-4F70-A610-57480FF14AA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08078" y="685800"/>
            <a:ext cx="5486400" cy="5486400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2400"/>
              </a:spcBef>
              <a:defRPr>
                <a:solidFill>
                  <a:schemeClr val="bg1"/>
                </a:solidFill>
              </a:defRPr>
            </a:lvl1pPr>
            <a:lvl2pPr marL="457200" indent="-228600">
              <a:lnSpc>
                <a:spcPct val="100000"/>
              </a:lnSpc>
              <a:defRPr sz="2000">
                <a:solidFill>
                  <a:schemeClr val="bg1"/>
                </a:solidFill>
              </a:defRPr>
            </a:lvl2pPr>
            <a:lvl3pPr marL="685800" indent="-228600">
              <a:lnSpc>
                <a:spcPct val="100000"/>
              </a:lnSpc>
              <a:defRPr sz="1800">
                <a:solidFill>
                  <a:schemeClr val="bg1"/>
                </a:solidFill>
              </a:defRPr>
            </a:lvl3pPr>
            <a:lvl4pPr marL="914400" indent="-228600">
              <a:lnSpc>
                <a:spcPct val="100000"/>
              </a:lnSpc>
              <a:defRPr sz="1600">
                <a:solidFill>
                  <a:schemeClr val="bg1"/>
                </a:solidFill>
              </a:defRPr>
            </a:lvl4pPr>
            <a:lvl5pPr marL="1143000" indent="-228600">
              <a:lnSpc>
                <a:spcPct val="10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information about this section – a picture, a description, a video, etc.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7">
            <a:extLst>
              <a:ext uri="{FF2B5EF4-FFF2-40B4-BE49-F238E27FC236}">
                <a16:creationId xmlns:a16="http://schemas.microsoft.com/office/drawing/2014/main" id="{25FE64AD-8BF4-41CC-A337-D36D5D23BE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CA6DA1-D1F7-4528-80AA-20E8042073E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59009C-3DDD-4B7A-9854-5BF14315E3C6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37E69B-4B27-402B-83E6-471A78CC25C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E03AEB-1311-4FAE-8DF4-CB6FA4D2DE7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9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C3FD9F-DFC1-4301-A03D-511CDAC6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9363" y="1111"/>
            <a:ext cx="5942637" cy="6856889"/>
          </a:xfrm>
          <a:prstGeom prst="rect">
            <a:avLst/>
          </a:prstGeom>
        </p:spPr>
      </p:pic>
      <p:pic>
        <p:nvPicPr>
          <p:cNvPr id="10" name="Gramener small">
            <a:extLst>
              <a:ext uri="{FF2B5EF4-FFF2-40B4-BE49-F238E27FC236}">
                <a16:creationId xmlns:a16="http://schemas.microsoft.com/office/drawing/2014/main" id="{BF39829F-5465-458B-A0BD-696AD53A1E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sp>
        <p:nvSpPr>
          <p:cNvPr id="11" name="Layout">
            <a:hlinkClick r:id="rId4" tooltip="Share your feedback about this template"/>
            <a:extLst>
              <a:ext uri="{FF2B5EF4-FFF2-40B4-BE49-F238E27FC236}">
                <a16:creationId xmlns:a16="http://schemas.microsoft.com/office/drawing/2014/main" id="{11BF329D-7E1D-4CD6-B126-26FB2D5C2888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3D9246C4-9D36-4B3B-A5F0-6424EC3688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3143" y="2355699"/>
            <a:ext cx="5943600" cy="18288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72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0C9A6C6-794E-4FD0-8826-922E2308EA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3143" y="4860759"/>
            <a:ext cx="5943600" cy="91440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200" b="0" i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Next steps / contact info</a:t>
            </a:r>
          </a:p>
        </p:txBody>
      </p:sp>
      <p:pic>
        <p:nvPicPr>
          <p:cNvPr id="14" name="Graphic 7">
            <a:extLst>
              <a:ext uri="{FF2B5EF4-FFF2-40B4-BE49-F238E27FC236}">
                <a16:creationId xmlns:a16="http://schemas.microsoft.com/office/drawing/2014/main" id="{5ECEB148-4516-4B60-B3B8-07E8C9B485D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6" y="685830"/>
            <a:ext cx="2730564" cy="91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CD2078-ED56-4C08-AFC3-29026D121FF2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7EFAB4-A29A-42C3-B638-1F9B0D008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486A8A4-DBF5-4129-84A0-E7FD11FB7A7F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Takeaway</a:t>
            </a:r>
          </a:p>
        </p:txBody>
      </p:sp>
      <p:sp>
        <p:nvSpPr>
          <p:cNvPr id="10" name="Takeaway">
            <a:extLst>
              <a:ext uri="{FF2B5EF4-FFF2-40B4-BE49-F238E27FC236}">
                <a16:creationId xmlns:a16="http://schemas.microsoft.com/office/drawing/2014/main" id="{79ED29FE-14E0-47E3-980B-7644FE2E94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05824" y="5849135"/>
            <a:ext cx="7580352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65523C57-F933-4C0F-B500-9B0D3EEDD9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042D2C2-AEA3-4D52-8F39-536AE20AA6E0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BA5D9DE4-D19E-4065-A646-DE6383C4C5F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86CEF0D-5A5D-42F1-98C0-2F68C5F067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6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ody Takeaw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1E8FA44-7DC0-9048-A40B-25FF73440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pic>
        <p:nvPicPr>
          <p:cNvPr id="10" name="Gramener small">
            <a:extLst>
              <a:ext uri="{FF2B5EF4-FFF2-40B4-BE49-F238E27FC236}">
                <a16:creationId xmlns:a16="http://schemas.microsoft.com/office/drawing/2014/main" id="{ECDB362D-47F7-49CE-AF6E-C172F9D72B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12" y="6384569"/>
            <a:ext cx="297567" cy="365760"/>
          </a:xfrm>
          <a:prstGeom prst="rect">
            <a:avLst/>
          </a:prstGeom>
        </p:spPr>
      </p:pic>
      <p:sp>
        <p:nvSpPr>
          <p:cNvPr id="18" name="Takeaway">
            <a:extLst>
              <a:ext uri="{FF2B5EF4-FFF2-40B4-BE49-F238E27FC236}">
                <a16:creationId xmlns:a16="http://schemas.microsoft.com/office/drawing/2014/main" id="{97F96B72-C7E8-4259-BCB5-E3F7AF44C7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05824" y="5849135"/>
            <a:ext cx="7580352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0" name="Layout">
            <a:hlinkClick r:id="rId3" tooltip="Share your feedback about this template"/>
            <a:extLst>
              <a:ext uri="{FF2B5EF4-FFF2-40B4-BE49-F238E27FC236}">
                <a16:creationId xmlns:a16="http://schemas.microsoft.com/office/drawing/2014/main" id="{4FF6CDEF-EFE6-480E-A3D1-1EB145C0D073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Body Takeaway</a:t>
            </a:r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2A4426B6-E886-4AE7-B689-3A0C0423917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03A3CC-8DD6-423E-A16D-F1787E029379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26289EF-1D62-428C-91C2-5582D8C4C3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8F7EBD7-DBAD-4383-A200-EF8B9F39627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8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1D7FFA9-4DD0-4EF0-AD60-409AB74BC0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45BA1326-2EB8-4BD5-9282-9A5B016398E7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Title Only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2DB6F0B-EF03-4FBF-924A-464140D1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D839-6837-44E1-9CAE-1A465E0EE3BD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C03AF44-52A0-4391-A43E-B15F7695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73EF525-18AD-4AC8-80CC-3AAE2473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8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A9A9B3-40B9-4994-8770-2B789B4E23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7028" y="-685957"/>
            <a:ext cx="10058400" cy="641352"/>
          </a:xfrm>
          <a:solidFill>
            <a:schemeClr val="bg1">
              <a:alpha val="50000"/>
            </a:schemeClr>
          </a:solidFill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This title is hidden in slideshow mode. Describe your slide contents</a:t>
            </a:r>
          </a:p>
        </p:txBody>
      </p:sp>
      <p:sp>
        <p:nvSpPr>
          <p:cNvPr id="8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BC5337A7-498C-40E7-8E4B-D0C2830F8A13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>
                <a:solidFill>
                  <a:schemeClr val="bg1"/>
                </a:solidFill>
              </a:rPr>
              <a:t>Blank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F545402-419B-46FF-A7F7-EC50C2BC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4B10-B3A4-4512-8398-C7AE8E51FD1C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C6FEDBB-1769-461F-B33F-46080891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C8141F0-03F3-42D9-B7A5-96825C7C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ackground">
            <a:extLst>
              <a:ext uri="{FF2B5EF4-FFF2-40B4-BE49-F238E27FC236}">
                <a16:creationId xmlns:a16="http://schemas.microsoft.com/office/drawing/2014/main" id="{46CD2078-ED56-4C08-AFC3-29026D121FF2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7EFAB4-A29A-42C3-B638-1F9B0D008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A486A8A4-DBF5-4129-84A0-E7FD11FB7A7F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EE4D9AC-B136-4329-ADB9-6794044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886C-6347-44BB-9921-7E6FD14F20A7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CAFA2C4-1450-4D2F-83F9-4DA025AC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A8A1427-7C8E-4960-AD1A-EE7BCB37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8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6" name="Content Placeholder Right">
            <a:extLst>
              <a:ext uri="{FF2B5EF4-FFF2-40B4-BE49-F238E27FC236}">
                <a16:creationId xmlns:a16="http://schemas.microsoft.com/office/drawing/2014/main" id="{A4247A17-1FCF-40CB-B032-B53F3F9C64E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87442" y="1143000"/>
            <a:ext cx="57607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57607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akeaway">
            <a:extLst>
              <a:ext uri="{FF2B5EF4-FFF2-40B4-BE49-F238E27FC236}">
                <a16:creationId xmlns:a16="http://schemas.microsoft.com/office/drawing/2014/main" id="{E9787946-B26D-4B64-8327-8DB4D49813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05824" y="5849135"/>
            <a:ext cx="7580352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0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B81876FA-EFD5-4E9F-BBB1-4D16CDF91E5C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2 Column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91481AD-DFD2-4823-908A-14E69B69581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E2650A3E-9804-4C9A-BB6B-6F65EF5E3BCE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EC4BFF-B8B0-4BA1-BC1E-661C9C98E81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B09C0FB-CF87-4319-8F3C-02810304EF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0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3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Background">
            <a:extLst>
              <a:ext uri="{FF2B5EF4-FFF2-40B4-BE49-F238E27FC236}">
                <a16:creationId xmlns:a16="http://schemas.microsoft.com/office/drawing/2014/main" id="{9A023FA0-EC4C-40E9-A551-DEC40AF27603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CDC7940-788F-49DE-95B7-7A150AF31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6" name="Content Placeholder Right">
            <a:extLst>
              <a:ext uri="{FF2B5EF4-FFF2-40B4-BE49-F238E27FC236}">
                <a16:creationId xmlns:a16="http://schemas.microsoft.com/office/drawing/2014/main" id="{A4247A17-1FCF-40CB-B032-B53F3F9C64E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930640" y="1143000"/>
            <a:ext cx="30175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301752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Center">
            <a:extLst>
              <a:ext uri="{FF2B5EF4-FFF2-40B4-BE49-F238E27FC236}">
                <a16:creationId xmlns:a16="http://schemas.microsoft.com/office/drawing/2014/main" id="{6042F8A0-2A18-4773-BD29-99B174123FD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52800" y="1143000"/>
            <a:ext cx="548640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Main content. Make it eye-catching. Typically an image, chart, table or video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akeaway">
            <a:extLst>
              <a:ext uri="{FF2B5EF4-FFF2-40B4-BE49-F238E27FC236}">
                <a16:creationId xmlns:a16="http://schemas.microsoft.com/office/drawing/2014/main" id="{FB0FE7AE-6D7D-456A-A0E7-38331B360B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05824" y="5849135"/>
            <a:ext cx="7580352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19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C8149BCB-0815-498C-89B8-64A55FFB3DD4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3 Column Wide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F07D690C-5827-48E8-92F5-ACCB560F28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D0670C-1EB5-484E-A093-78748482D2C8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9ED3AB5-A404-49C6-A080-DAADF233C73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67093F0-23DA-40CD-95A1-B8C0D68E57A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Background">
            <a:extLst>
              <a:ext uri="{FF2B5EF4-FFF2-40B4-BE49-F238E27FC236}">
                <a16:creationId xmlns:a16="http://schemas.microsoft.com/office/drawing/2014/main" id="{B83D2748-DE5A-4BE7-A21F-DBD4DF63BF3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CF309C03-8E53-4BF8-8C67-F4B40169A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18" name="Content Placeholder Right">
            <a:extLst>
              <a:ext uri="{FF2B5EF4-FFF2-40B4-BE49-F238E27FC236}">
                <a16:creationId xmlns:a16="http://schemas.microsoft.com/office/drawing/2014/main" id="{2954BB81-7FD4-45D8-9D04-6A4970FC804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0768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Secondary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Left">
            <a:extLst>
              <a:ext uri="{FF2B5EF4-FFF2-40B4-BE49-F238E27FC236}">
                <a16:creationId xmlns:a16="http://schemas.microsoft.com/office/drawing/2014/main" id="{B3A381C2-6B80-4969-B219-F3DF69568ED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Center">
            <a:extLst>
              <a:ext uri="{FF2B5EF4-FFF2-40B4-BE49-F238E27FC236}">
                <a16:creationId xmlns:a16="http://schemas.microsoft.com/office/drawing/2014/main" id="{D0F3DA65-12FF-47ED-B58D-36C79FA5D12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75760" y="1143000"/>
            <a:ext cx="3840480" cy="457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Central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akeaway">
            <a:extLst>
              <a:ext uri="{FF2B5EF4-FFF2-40B4-BE49-F238E27FC236}">
                <a16:creationId xmlns:a16="http://schemas.microsoft.com/office/drawing/2014/main" id="{CE5D576F-3460-4C11-BEFE-216B94BE31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05824" y="5849135"/>
            <a:ext cx="7580352" cy="4327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lIns="45720" tIns="0" rIns="4572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OPTIONAL takeaway: What should the audience do now?</a:t>
            </a:r>
          </a:p>
        </p:txBody>
      </p:sp>
      <p:sp>
        <p:nvSpPr>
          <p:cNvPr id="22" name="Layout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D0F2017E-D571-4F4A-9261-F65D35A335FD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Dark Title 3 Column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5628632-65FD-4D5A-9633-16D1BFD54D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22120AE-CAA9-4F37-B85C-814DCDE44E4D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3B2009F-9278-4064-AFB1-CFA3E7DD304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Private &amp; Confidential: For internal use only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32D9353-5B2E-49C2-8808-E58F04961AA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4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orms.gle/YXpEYEMBLp44wZxM7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CA368-578C-4E60-B3D9-3E641CF09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138" y="6384569"/>
            <a:ext cx="1280160" cy="365760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>
            <a:lvl1pPr algn="l">
              <a:defRPr sz="1050" b="0" cap="small" baseline="0">
                <a:solidFill>
                  <a:schemeClr val="tx1"/>
                </a:solidFill>
              </a:defRPr>
            </a:lvl1pPr>
          </a:lstStyle>
          <a:p>
            <a:fld id="{E3814149-9671-49B1-A416-35AE2C1D4E32}" type="datetime1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1CD2-D472-4EF4-9A94-78B5BAB61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89760" y="6384569"/>
            <a:ext cx="8412480" cy="365760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>
            <a:lvl1pPr algn="ctr">
              <a:defRPr sz="105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Private &amp; Confidential: 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97AA6-7917-4BBF-83A6-47EC1D067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3633" y="6384569"/>
            <a:ext cx="1554527" cy="365760"/>
          </a:xfrm>
          <a:prstGeom prst="rect">
            <a:avLst/>
          </a:prstGeom>
          <a:noFill/>
        </p:spPr>
        <p:txBody>
          <a:bodyPr vert="horz" lIns="91440" tIns="45720" rIns="91440" bIns="45720" rtlCol="0" anchor="b"/>
          <a:lstStyle>
            <a:lvl1pPr algn="r">
              <a:defRPr lang="en-US" sz="1050" b="0" cap="small" baseline="0" smtClean="0"/>
            </a:lvl1pPr>
          </a:lstStyle>
          <a:p>
            <a:fld id="{E08A2EAE-61F0-4E80-AF13-6C345B2B49E7}" type="slidenum">
              <a:rPr smtClean="0"/>
              <a:pPr/>
              <a:t>‹#›</a:t>
            </a:fld>
            <a:endParaRPr lang="en-US" dirty="0"/>
          </a:p>
        </p:txBody>
      </p:sp>
      <p:pic>
        <p:nvPicPr>
          <p:cNvPr id="7" name="Gramener small">
            <a:extLst>
              <a:ext uri="{FF2B5EF4-FFF2-40B4-BE49-F238E27FC236}">
                <a16:creationId xmlns:a16="http://schemas.microsoft.com/office/drawing/2014/main" id="{F1B3754D-D5AD-40E6-808A-D8CCC0FBB7E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" y="6384569"/>
            <a:ext cx="297567" cy="365760"/>
          </a:xfrm>
          <a:prstGeom prst="rect">
            <a:avLst/>
          </a:prstGeom>
        </p:spPr>
      </p:pic>
      <p:pic>
        <p:nvPicPr>
          <p:cNvPr id="19" name="Gramener watermark">
            <a:extLst>
              <a:ext uri="{FF2B5EF4-FFF2-40B4-BE49-F238E27FC236}">
                <a16:creationId xmlns:a16="http://schemas.microsoft.com/office/drawing/2014/main" id="{D1AEFA0D-61CE-426C-9E77-C33A75C5587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93130" y="3272554"/>
            <a:ext cx="1511939" cy="591363"/>
          </a:xfrm>
          <a:prstGeom prst="rect">
            <a:avLst/>
          </a:prstGeom>
        </p:spPr>
      </p:pic>
      <p:sp>
        <p:nvSpPr>
          <p:cNvPr id="11" name="Guide 1">
            <a:extLst>
              <a:ext uri="{FF2B5EF4-FFF2-40B4-BE49-F238E27FC236}">
                <a16:creationId xmlns:a16="http://schemas.microsoft.com/office/drawing/2014/main" id="{49158629-EA31-48A2-90F3-D2E4F7D6C248}"/>
              </a:ext>
            </a:extLst>
          </p:cNvPr>
          <p:cNvSpPr/>
          <p:nvPr userDrawn="1"/>
        </p:nvSpPr>
        <p:spPr>
          <a:xfrm>
            <a:off x="-192025" y="0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uide 2a">
            <a:extLst>
              <a:ext uri="{FF2B5EF4-FFF2-40B4-BE49-F238E27FC236}">
                <a16:creationId xmlns:a16="http://schemas.microsoft.com/office/drawing/2014/main" id="{CEE26C4B-2652-4091-BC6D-846FB603E2A6}"/>
              </a:ext>
            </a:extLst>
          </p:cNvPr>
          <p:cNvSpPr/>
          <p:nvPr userDrawn="1"/>
        </p:nvSpPr>
        <p:spPr>
          <a:xfrm>
            <a:off x="-192025" y="749808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uide 2b">
            <a:extLst>
              <a:ext uri="{FF2B5EF4-FFF2-40B4-BE49-F238E27FC236}">
                <a16:creationId xmlns:a16="http://schemas.microsoft.com/office/drawing/2014/main" id="{50B8A69E-4954-48A6-AFFB-F943E610930C}"/>
              </a:ext>
            </a:extLst>
          </p:cNvPr>
          <p:cNvSpPr/>
          <p:nvPr userDrawn="1"/>
        </p:nvSpPr>
        <p:spPr>
          <a:xfrm>
            <a:off x="-192025" y="859536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uide 3">
            <a:extLst>
              <a:ext uri="{FF2B5EF4-FFF2-40B4-BE49-F238E27FC236}">
                <a16:creationId xmlns:a16="http://schemas.microsoft.com/office/drawing/2014/main" id="{66EAC0DB-0752-47BC-AC7E-B903ADA37DB5}"/>
              </a:ext>
            </a:extLst>
          </p:cNvPr>
          <p:cNvSpPr/>
          <p:nvPr userDrawn="1"/>
        </p:nvSpPr>
        <p:spPr>
          <a:xfrm>
            <a:off x="-192025" y="6276935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uide 4">
            <a:extLst>
              <a:ext uri="{FF2B5EF4-FFF2-40B4-BE49-F238E27FC236}">
                <a16:creationId xmlns:a16="http://schemas.microsoft.com/office/drawing/2014/main" id="{AAAB5094-0ECC-40D5-A50D-05F67B79325C}"/>
              </a:ext>
            </a:extLst>
          </p:cNvPr>
          <p:cNvSpPr/>
          <p:nvPr userDrawn="1"/>
        </p:nvSpPr>
        <p:spPr>
          <a:xfrm>
            <a:off x="-192025" y="6747671"/>
            <a:ext cx="109728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ayout">
            <a:hlinkClick r:id="rId17" tooltip="Share your feedback about this template"/>
            <a:extLst>
              <a:ext uri="{FF2B5EF4-FFF2-40B4-BE49-F238E27FC236}">
                <a16:creationId xmlns:a16="http://schemas.microsoft.com/office/drawing/2014/main" id="{B388A297-1BDE-4579-A213-12C752E707C2}"/>
              </a:ext>
            </a:extLst>
          </p:cNvPr>
          <p:cNvSpPr txBox="1"/>
          <p:nvPr userDrawn="1"/>
        </p:nvSpPr>
        <p:spPr>
          <a:xfrm>
            <a:off x="0" y="-356712"/>
            <a:ext cx="182880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r>
              <a:rPr lang="en-US" sz="1050" dirty="0" err="1">
                <a:solidFill>
                  <a:schemeClr val="bg1"/>
                </a:solidFill>
              </a:rPr>
              <a:t>Gramener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9B75EB-7752-403D-9AAA-7FC24172B3B1}"/>
              </a:ext>
            </a:extLst>
          </p:cNvPr>
          <p:cNvSpPr/>
          <p:nvPr userDrawn="1"/>
        </p:nvSpPr>
        <p:spPr>
          <a:xfrm rot="16200000">
            <a:off x="-365760" y="2336778"/>
            <a:ext cx="4572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dirty="0"/>
              <a:t>2.2</a:t>
            </a:r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72" r:id="rId4"/>
    <p:sldLayoutId id="2147483655" r:id="rId5"/>
    <p:sldLayoutId id="2147483678" r:id="rId6"/>
    <p:sldLayoutId id="2147483664" r:id="rId7"/>
    <p:sldLayoutId id="2147483661" r:id="rId8"/>
    <p:sldLayoutId id="2147483662" r:id="rId9"/>
    <p:sldLayoutId id="2147483676" r:id="rId10"/>
    <p:sldLayoutId id="2147483674" r:id="rId11"/>
    <p:sldLayoutId id="2147483666" r:id="rId12"/>
    <p:sldLayoutId id="2147483668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XpEYEMBLp44wZxM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6.jpeg"/><Relationship Id="rId21" Type="http://schemas.openxmlformats.org/officeDocument/2006/relationships/image" Target="../media/image71.jpeg"/><Relationship Id="rId42" Type="http://schemas.openxmlformats.org/officeDocument/2006/relationships/image" Target="../media/image92.jpeg"/><Relationship Id="rId47" Type="http://schemas.openxmlformats.org/officeDocument/2006/relationships/image" Target="../media/image97.png"/><Relationship Id="rId63" Type="http://schemas.openxmlformats.org/officeDocument/2006/relationships/image" Target="../media/image113.png"/><Relationship Id="rId68" Type="http://schemas.openxmlformats.org/officeDocument/2006/relationships/image" Target="../media/image118.png"/><Relationship Id="rId2" Type="http://schemas.openxmlformats.org/officeDocument/2006/relationships/image" Target="../media/image52.jpeg"/><Relationship Id="rId16" Type="http://schemas.openxmlformats.org/officeDocument/2006/relationships/image" Target="../media/image66.jpeg"/><Relationship Id="rId29" Type="http://schemas.openxmlformats.org/officeDocument/2006/relationships/image" Target="../media/image79.jpeg"/><Relationship Id="rId11" Type="http://schemas.openxmlformats.org/officeDocument/2006/relationships/image" Target="../media/image61.jpeg"/><Relationship Id="rId24" Type="http://schemas.openxmlformats.org/officeDocument/2006/relationships/image" Target="../media/image74.jpeg"/><Relationship Id="rId32" Type="http://schemas.openxmlformats.org/officeDocument/2006/relationships/image" Target="../media/image82.png"/><Relationship Id="rId37" Type="http://schemas.openxmlformats.org/officeDocument/2006/relationships/image" Target="../media/image87.jpeg"/><Relationship Id="rId40" Type="http://schemas.openxmlformats.org/officeDocument/2006/relationships/image" Target="../media/image90.png"/><Relationship Id="rId45" Type="http://schemas.openxmlformats.org/officeDocument/2006/relationships/image" Target="../media/image95.jpeg"/><Relationship Id="rId53" Type="http://schemas.openxmlformats.org/officeDocument/2006/relationships/image" Target="../media/image103.gif"/><Relationship Id="rId58" Type="http://schemas.openxmlformats.org/officeDocument/2006/relationships/image" Target="../media/image108.png"/><Relationship Id="rId66" Type="http://schemas.openxmlformats.org/officeDocument/2006/relationships/image" Target="../media/image116.png"/><Relationship Id="rId74" Type="http://schemas.openxmlformats.org/officeDocument/2006/relationships/image" Target="../media/image124.png"/><Relationship Id="rId5" Type="http://schemas.openxmlformats.org/officeDocument/2006/relationships/image" Target="../media/image55.jpeg"/><Relationship Id="rId61" Type="http://schemas.openxmlformats.org/officeDocument/2006/relationships/image" Target="../media/image111.png"/><Relationship Id="rId19" Type="http://schemas.openxmlformats.org/officeDocument/2006/relationships/image" Target="../media/image69.jpeg"/><Relationship Id="rId14" Type="http://schemas.openxmlformats.org/officeDocument/2006/relationships/image" Target="../media/image64.jpeg"/><Relationship Id="rId22" Type="http://schemas.openxmlformats.org/officeDocument/2006/relationships/image" Target="../media/image72.jpeg"/><Relationship Id="rId27" Type="http://schemas.openxmlformats.org/officeDocument/2006/relationships/image" Target="../media/image77.jpeg"/><Relationship Id="rId30" Type="http://schemas.openxmlformats.org/officeDocument/2006/relationships/image" Target="../media/image80.jpeg"/><Relationship Id="rId35" Type="http://schemas.openxmlformats.org/officeDocument/2006/relationships/image" Target="../media/image85.jpeg"/><Relationship Id="rId43" Type="http://schemas.openxmlformats.org/officeDocument/2006/relationships/image" Target="../media/image93.jpeg"/><Relationship Id="rId48" Type="http://schemas.openxmlformats.org/officeDocument/2006/relationships/image" Target="../media/image98.png"/><Relationship Id="rId56" Type="http://schemas.openxmlformats.org/officeDocument/2006/relationships/image" Target="../media/image106.png"/><Relationship Id="rId64" Type="http://schemas.openxmlformats.org/officeDocument/2006/relationships/image" Target="../media/image114.png"/><Relationship Id="rId69" Type="http://schemas.openxmlformats.org/officeDocument/2006/relationships/image" Target="../media/image119.png"/><Relationship Id="rId8" Type="http://schemas.openxmlformats.org/officeDocument/2006/relationships/image" Target="../media/image58.jpeg"/><Relationship Id="rId51" Type="http://schemas.openxmlformats.org/officeDocument/2006/relationships/image" Target="../media/image101.png"/><Relationship Id="rId72" Type="http://schemas.openxmlformats.org/officeDocument/2006/relationships/image" Target="../media/image122.png"/><Relationship Id="rId3" Type="http://schemas.openxmlformats.org/officeDocument/2006/relationships/image" Target="../media/image53.jpeg"/><Relationship Id="rId12" Type="http://schemas.openxmlformats.org/officeDocument/2006/relationships/image" Target="../media/image62.jpeg"/><Relationship Id="rId17" Type="http://schemas.openxmlformats.org/officeDocument/2006/relationships/image" Target="../media/image67.jpeg"/><Relationship Id="rId25" Type="http://schemas.openxmlformats.org/officeDocument/2006/relationships/image" Target="../media/image75.jpeg"/><Relationship Id="rId33" Type="http://schemas.openxmlformats.org/officeDocument/2006/relationships/image" Target="../media/image83.jpeg"/><Relationship Id="rId38" Type="http://schemas.openxmlformats.org/officeDocument/2006/relationships/image" Target="../media/image88.jpeg"/><Relationship Id="rId46" Type="http://schemas.openxmlformats.org/officeDocument/2006/relationships/image" Target="../media/image96.png"/><Relationship Id="rId59" Type="http://schemas.openxmlformats.org/officeDocument/2006/relationships/image" Target="../media/image109.png"/><Relationship Id="rId67" Type="http://schemas.openxmlformats.org/officeDocument/2006/relationships/image" Target="../media/image117.png"/><Relationship Id="rId20" Type="http://schemas.openxmlformats.org/officeDocument/2006/relationships/image" Target="../media/image70.jpeg"/><Relationship Id="rId41" Type="http://schemas.openxmlformats.org/officeDocument/2006/relationships/image" Target="../media/image91.jpeg"/><Relationship Id="rId54" Type="http://schemas.openxmlformats.org/officeDocument/2006/relationships/image" Target="../media/image104.png"/><Relationship Id="rId62" Type="http://schemas.openxmlformats.org/officeDocument/2006/relationships/image" Target="../media/image112.png"/><Relationship Id="rId70" Type="http://schemas.openxmlformats.org/officeDocument/2006/relationships/image" Target="../media/image120.png"/><Relationship Id="rId75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eg"/><Relationship Id="rId15" Type="http://schemas.openxmlformats.org/officeDocument/2006/relationships/image" Target="../media/image65.jpeg"/><Relationship Id="rId23" Type="http://schemas.openxmlformats.org/officeDocument/2006/relationships/image" Target="../media/image73.jpeg"/><Relationship Id="rId28" Type="http://schemas.openxmlformats.org/officeDocument/2006/relationships/image" Target="../media/image78.jpeg"/><Relationship Id="rId36" Type="http://schemas.openxmlformats.org/officeDocument/2006/relationships/image" Target="../media/image86.png"/><Relationship Id="rId49" Type="http://schemas.openxmlformats.org/officeDocument/2006/relationships/image" Target="../media/image99.jpeg"/><Relationship Id="rId57" Type="http://schemas.openxmlformats.org/officeDocument/2006/relationships/image" Target="../media/image107.png"/><Relationship Id="rId10" Type="http://schemas.openxmlformats.org/officeDocument/2006/relationships/image" Target="../media/image60.jpeg"/><Relationship Id="rId31" Type="http://schemas.openxmlformats.org/officeDocument/2006/relationships/image" Target="../media/image81.jpeg"/><Relationship Id="rId44" Type="http://schemas.openxmlformats.org/officeDocument/2006/relationships/image" Target="../media/image94.png"/><Relationship Id="rId52" Type="http://schemas.openxmlformats.org/officeDocument/2006/relationships/image" Target="../media/image102.jpeg"/><Relationship Id="rId60" Type="http://schemas.openxmlformats.org/officeDocument/2006/relationships/image" Target="../media/image110.png"/><Relationship Id="rId65" Type="http://schemas.openxmlformats.org/officeDocument/2006/relationships/image" Target="../media/image115.png"/><Relationship Id="rId73" Type="http://schemas.openxmlformats.org/officeDocument/2006/relationships/image" Target="../media/image123.png"/><Relationship Id="rId4" Type="http://schemas.openxmlformats.org/officeDocument/2006/relationships/image" Target="../media/image54.jpeg"/><Relationship Id="rId9" Type="http://schemas.openxmlformats.org/officeDocument/2006/relationships/image" Target="../media/image59.jpeg"/><Relationship Id="rId13" Type="http://schemas.openxmlformats.org/officeDocument/2006/relationships/image" Target="../media/image63.jpeg"/><Relationship Id="rId18" Type="http://schemas.openxmlformats.org/officeDocument/2006/relationships/image" Target="../media/image68.jpeg"/><Relationship Id="rId39" Type="http://schemas.openxmlformats.org/officeDocument/2006/relationships/image" Target="../media/image89.jpeg"/><Relationship Id="rId34" Type="http://schemas.openxmlformats.org/officeDocument/2006/relationships/image" Target="../media/image84.jpeg"/><Relationship Id="rId50" Type="http://schemas.openxmlformats.org/officeDocument/2006/relationships/image" Target="../media/image100.jpeg"/><Relationship Id="rId55" Type="http://schemas.openxmlformats.org/officeDocument/2006/relationships/image" Target="../media/image105.png"/><Relationship Id="rId76" Type="http://schemas.openxmlformats.org/officeDocument/2006/relationships/hyperlink" Target="https://forms.gle/YXpEYEMBLp44wZxM7" TargetMode="External"/><Relationship Id="rId7" Type="http://schemas.openxmlformats.org/officeDocument/2006/relationships/image" Target="../media/image57.jpeg"/><Relationship Id="rId71" Type="http://schemas.openxmlformats.org/officeDocument/2006/relationships/image" Target="../media/image1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jpeg"/><Relationship Id="rId7" Type="http://schemas.openxmlformats.org/officeDocument/2006/relationships/hyperlink" Target="https://forms.gle/YXpEYEMBLp44wZxM7" TargetMode="External"/><Relationship Id="rId2" Type="http://schemas.openxmlformats.org/officeDocument/2006/relationships/image" Target="../media/image1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jpeg"/><Relationship Id="rId5" Type="http://schemas.openxmlformats.org/officeDocument/2006/relationships/image" Target="../media/image129.jpeg"/><Relationship Id="rId4" Type="http://schemas.openxmlformats.org/officeDocument/2006/relationships/image" Target="../media/image12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Relationship Id="rId9" Type="http://schemas.openxmlformats.org/officeDocument/2006/relationships/hyperlink" Target="https://forms.gle/YXpEYEMBLp44wZxM7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hyperlink" Target="https://www.pwc.com/us/en/library/covid-19/pwc-covid-19-cfo-pulse-survey.html" TargetMode="External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hyperlink" Target="https://www.gartner.com/en/confirmation/finance/trends/cfo-responses-to-coronavirus" TargetMode="External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21.png"/><Relationship Id="rId18" Type="http://schemas.openxmlformats.org/officeDocument/2006/relationships/image" Target="../media/image30.png"/><Relationship Id="rId26" Type="http://schemas.openxmlformats.org/officeDocument/2006/relationships/image" Target="../media/image38.jpeg"/><Relationship Id="rId3" Type="http://schemas.openxmlformats.org/officeDocument/2006/relationships/image" Target="../media/image11.png"/><Relationship Id="rId21" Type="http://schemas.openxmlformats.org/officeDocument/2006/relationships/image" Target="../media/image33.png"/><Relationship Id="rId7" Type="http://schemas.openxmlformats.org/officeDocument/2006/relationships/image" Target="../media/image15.png"/><Relationship Id="rId12" Type="http://schemas.openxmlformats.org/officeDocument/2006/relationships/image" Target="../media/image27.sv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slide" Target="slide5.xml"/><Relationship Id="rId16" Type="http://schemas.openxmlformats.org/officeDocument/2006/relationships/slide" Target="slide6.xml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11" Type="http://schemas.openxmlformats.org/officeDocument/2006/relationships/image" Target="../media/image19.png"/><Relationship Id="rId24" Type="http://schemas.openxmlformats.org/officeDocument/2006/relationships/image" Target="../media/image36.png"/><Relationship Id="rId5" Type="http://schemas.openxmlformats.org/officeDocument/2006/relationships/image" Target="../media/image13.png"/><Relationship Id="rId15" Type="http://schemas.openxmlformats.org/officeDocument/2006/relationships/slide" Target="slide4.xml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10" Type="http://schemas.openxmlformats.org/officeDocument/2006/relationships/image" Target="../media/image26.svg"/><Relationship Id="rId19" Type="http://schemas.openxmlformats.org/officeDocument/2006/relationships/image" Target="../media/image31.png"/><Relationship Id="rId4" Type="http://schemas.openxmlformats.org/officeDocument/2006/relationships/image" Target="../media/image23.svg"/><Relationship Id="rId9" Type="http://schemas.openxmlformats.org/officeDocument/2006/relationships/image" Target="../media/image17.png"/><Relationship Id="rId14" Type="http://schemas.openxmlformats.org/officeDocument/2006/relationships/image" Target="../media/image28.sv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z8pJYKf8ts" TargetMode="Externa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mener.com/purchas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amener.com/cargo/delay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XpEYEMBLp44wZxM7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7" Type="http://schemas.openxmlformats.org/officeDocument/2006/relationships/image" Target="../media/image47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6.png"/><Relationship Id="rId4" Type="http://schemas.openxmlformats.org/officeDocument/2006/relationships/image" Target="../media/image4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D31AEB-D044-46FE-814E-0A4BA2442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COVID-19 on Finance Leaders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1AC943F-EFC6-4311-AFCB-AA09B835F5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How can data help?</a:t>
            </a:r>
          </a:p>
        </p:txBody>
      </p:sp>
      <p:sp>
        <p:nvSpPr>
          <p:cNvPr id="5" name="Feedback">
            <a:hlinkClick r:id="rId2" tooltip="Share your feedback about this template"/>
            <a:extLst>
              <a:ext uri="{FF2B5EF4-FFF2-40B4-BE49-F238E27FC236}">
                <a16:creationId xmlns:a16="http://schemas.microsoft.com/office/drawing/2014/main" id="{C838129E-F414-40CB-9804-B99806AA2E62}"/>
              </a:ext>
            </a:extLst>
          </p:cNvPr>
          <p:cNvSpPr txBox="1"/>
          <p:nvPr/>
        </p:nvSpPr>
        <p:spPr>
          <a:xfrm>
            <a:off x="11460480" y="-360364"/>
            <a:ext cx="73152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👍👎</a:t>
            </a:r>
          </a:p>
        </p:txBody>
      </p:sp>
    </p:spTree>
    <p:extLst>
      <p:ext uri="{BB962C8B-B14F-4D97-AF65-F5344CB8AC3E}">
        <p14:creationId xmlns:p14="http://schemas.microsoft.com/office/powerpoint/2010/main" val="105233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62781-3668-8246-8644-1001B51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Today, we work with over 100 clients across verticals</a:t>
            </a:r>
          </a:p>
        </p:txBody>
      </p:sp>
      <p:pic>
        <p:nvPicPr>
          <p:cNvPr id="24" name="Picture 4" descr="Image result for sanofi logo">
            <a:extLst>
              <a:ext uri="{FF2B5EF4-FFF2-40B4-BE49-F238E27FC236}">
                <a16:creationId xmlns:a16="http://schemas.microsoft.com/office/drawing/2014/main" id="{9BF10310-A176-024A-8CD6-6831DFA17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5822" y="5372065"/>
            <a:ext cx="1501912" cy="75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D310A08-1B5C-BE45-8743-67A18DB8743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3133" y="6243252"/>
            <a:ext cx="836829" cy="21335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FADAE44-6446-5F49-B7BE-9DE296109B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6670" y="3362529"/>
            <a:ext cx="449651" cy="449651"/>
          </a:xfrm>
          <a:prstGeom prst="rect">
            <a:avLst/>
          </a:prstGeom>
        </p:spPr>
      </p:pic>
      <p:pic>
        <p:nvPicPr>
          <p:cNvPr id="31" name="Picture 8" descr="Image result for ministry of home affairs india">
            <a:extLst>
              <a:ext uri="{FF2B5EF4-FFF2-40B4-BE49-F238E27FC236}">
                <a16:creationId xmlns:a16="http://schemas.microsoft.com/office/drawing/2014/main" id="{731D18B1-5C33-D04A-8BEF-0C8B3B00E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68405" y="2136312"/>
            <a:ext cx="765233" cy="6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http://image3.mouthshut.com/images/imagesp/925004492s.jpg">
            <a:extLst>
              <a:ext uri="{FF2B5EF4-FFF2-40B4-BE49-F238E27FC236}">
                <a16:creationId xmlns:a16="http://schemas.microsoft.com/office/drawing/2014/main" id="{E4086625-6F5A-1E4F-837D-37C6C7905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5906" y="3532243"/>
            <a:ext cx="667732" cy="67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23CD9D3-0B4E-F342-A678-8EE5658B96C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3003" y="4032911"/>
            <a:ext cx="1302892" cy="4709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2BAC5AA-F6B6-B949-AB76-BAF9EDD168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76150" y="3586401"/>
            <a:ext cx="1133679" cy="40227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59C7F04-E025-1247-A817-8866796957C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47590" y="4076707"/>
            <a:ext cx="772662" cy="55404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5FB9114-2403-494A-9D75-3A93B81D376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878" y="4397140"/>
            <a:ext cx="1152457" cy="427768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9ED0C74C-1133-E540-BEEF-2B8D8CD18FC1}"/>
              </a:ext>
            </a:extLst>
          </p:cNvPr>
          <p:cNvSpPr/>
          <p:nvPr/>
        </p:nvSpPr>
        <p:spPr>
          <a:xfrm>
            <a:off x="311587" y="1016057"/>
            <a:ext cx="5508641" cy="28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Media &amp; Marketing</a:t>
            </a:r>
          </a:p>
        </p:txBody>
      </p:sp>
      <p:pic>
        <p:nvPicPr>
          <p:cNvPr id="42" name="Picture 2" descr="Image result for dhfl logo">
            <a:extLst>
              <a:ext uri="{FF2B5EF4-FFF2-40B4-BE49-F238E27FC236}">
                <a16:creationId xmlns:a16="http://schemas.microsoft.com/office/drawing/2014/main" id="{F6A2851D-C288-7043-9D6F-7C83CC679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5454" y="4034611"/>
            <a:ext cx="772663" cy="27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0AE7FB1C-9E7E-4145-AFD6-6F815D39844E}"/>
              </a:ext>
            </a:extLst>
          </p:cNvPr>
          <p:cNvSpPr/>
          <p:nvPr/>
        </p:nvSpPr>
        <p:spPr>
          <a:xfrm>
            <a:off x="6294988" y="1019411"/>
            <a:ext cx="5414200" cy="277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Public Sector &amp; NGO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10A76CF3-1E6C-5841-B1A4-E25C9EA6B48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2972" y="2298838"/>
            <a:ext cx="473072" cy="36390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984352B-D02F-AF4B-B0FF-250DEB7038B8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7438" y="2106050"/>
            <a:ext cx="952606" cy="42026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D7EBF7F-16D8-8A47-B727-264E239A59F0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0033" y="1544989"/>
            <a:ext cx="803121" cy="24154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8E71F23-9258-D94E-820F-E13A618E5CF5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2677" y="2352287"/>
            <a:ext cx="488153" cy="30509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500D572-B27E-5B43-AA8D-18800FA5EBE9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9289" y="1906432"/>
            <a:ext cx="635028" cy="22861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BC825A4-5D2B-B146-B5C2-4965ECD71C29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226" y="1370612"/>
            <a:ext cx="593402" cy="59340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DB074A0-53DF-0D4A-823F-09319ABACD6D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493" y="1879931"/>
            <a:ext cx="949792" cy="25903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F469D56-F1A0-D74E-9A33-633AF2EBBBB9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7738" y="1862320"/>
            <a:ext cx="704799" cy="373129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D5CCCC4-2767-A242-8234-918D1052500F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7535" y="1433783"/>
            <a:ext cx="798152" cy="374134"/>
          </a:xfrm>
          <a:prstGeom prst="rect">
            <a:avLst/>
          </a:prstGeom>
        </p:spPr>
      </p:pic>
      <p:pic>
        <p:nvPicPr>
          <p:cNvPr id="60" name="Picture 2" descr="Image result for wavemaker logo">
            <a:extLst>
              <a:ext uri="{FF2B5EF4-FFF2-40B4-BE49-F238E27FC236}">
                <a16:creationId xmlns:a16="http://schemas.microsoft.com/office/drawing/2014/main" id="{83A7EFA4-4F05-BE46-9DD9-2184C03F9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9851" y="1921336"/>
            <a:ext cx="760182" cy="31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Image result for asianet news logo">
            <a:extLst>
              <a:ext uri="{FF2B5EF4-FFF2-40B4-BE49-F238E27FC236}">
                <a16:creationId xmlns:a16="http://schemas.microsoft.com/office/drawing/2014/main" id="{1B6D7451-AA4C-6144-A764-FE4B5462E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0595" y="1360864"/>
            <a:ext cx="546841" cy="67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0A9DBBE-F6D3-2742-AEFC-91B3303E7D28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3725" y="2270381"/>
            <a:ext cx="995543" cy="351368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2828F758-B8DD-5847-8517-C65F7D064774}"/>
              </a:ext>
            </a:extLst>
          </p:cNvPr>
          <p:cNvSpPr/>
          <p:nvPr/>
        </p:nvSpPr>
        <p:spPr>
          <a:xfrm>
            <a:off x="318393" y="2980960"/>
            <a:ext cx="5491847" cy="272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Technology &amp; Consulting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1CAA0E9-634A-3A4A-8D67-AF5168AA797A}"/>
              </a:ext>
            </a:extLst>
          </p:cNvPr>
          <p:cNvSpPr/>
          <p:nvPr/>
        </p:nvSpPr>
        <p:spPr>
          <a:xfrm>
            <a:off x="6294988" y="2956832"/>
            <a:ext cx="5366700" cy="280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Banking &amp; Financial Services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184C80-9AA2-574B-B96C-495658AAD93E}"/>
              </a:ext>
            </a:extLst>
          </p:cNvPr>
          <p:cNvSpPr/>
          <p:nvPr/>
        </p:nvSpPr>
        <p:spPr>
          <a:xfrm>
            <a:off x="311586" y="5156952"/>
            <a:ext cx="5485849" cy="2791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Pharma &amp; Healthcare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3E65A4D-B7B6-C140-A2BD-473C01B4271F}"/>
              </a:ext>
            </a:extLst>
          </p:cNvPr>
          <p:cNvSpPr/>
          <p:nvPr/>
        </p:nvSpPr>
        <p:spPr>
          <a:xfrm>
            <a:off x="6294988" y="5157009"/>
            <a:ext cx="5366700" cy="2791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Manufacturing, Retail &amp; Others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BE44CCA1-3DB2-AD4B-8AAB-027D0AB6E525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9586" y="2372398"/>
            <a:ext cx="1486190" cy="44670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1DAD737B-61EB-AD4D-AF8B-B97FB11053E1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6669" y="1389815"/>
            <a:ext cx="542087" cy="348484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56ED0140-4858-6F44-B99A-2DBC6A58971B}"/>
              </a:ext>
            </a:extLst>
          </p:cNvPr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7390" y="1670301"/>
            <a:ext cx="554298" cy="43005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E1D1BE6-AF96-0341-8F28-06D2E6995592}"/>
              </a:ext>
            </a:extLst>
          </p:cNvPr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95" y="2251463"/>
            <a:ext cx="799880" cy="37594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5449A0D-D575-1C42-803D-6051C20B620E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6407" y="1978648"/>
            <a:ext cx="1165817" cy="37666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57FD187-0EBA-4B45-A5C1-985A6CA37619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2" y="1438922"/>
            <a:ext cx="2221640" cy="402863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B442EB2-9888-2C4D-8D0A-4A2322CF3A5B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1792" y="1698539"/>
            <a:ext cx="1216443" cy="46213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E58BAC7-0E72-914C-9510-DB113415A866}"/>
              </a:ext>
            </a:extLst>
          </p:cNvPr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793" y="4604303"/>
            <a:ext cx="574400" cy="17005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982C99E-485D-1746-B9BF-42F89FB45251}"/>
              </a:ext>
            </a:extLst>
          </p:cNvPr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763" y="3495978"/>
            <a:ext cx="1122994" cy="24591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EDCB2FC8-E9FB-3842-8D8F-AD077CB8614B}"/>
              </a:ext>
            </a:extLst>
          </p:cNvPr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3277" y="4620376"/>
            <a:ext cx="845949" cy="11942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D5DC5077-0019-6D43-9CD2-62DDB8E4EAD2}"/>
              </a:ext>
            </a:extLst>
          </p:cNvPr>
          <p:cNvPicPr>
            <a:picLocks noChangeAspect="1"/>
          </p:cNvPicPr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2031" y="3450216"/>
            <a:ext cx="992524" cy="393743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E53730CE-7EDA-644E-A65D-1929A39B9F07}"/>
              </a:ext>
            </a:extLst>
          </p:cNvPr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378" y="3905400"/>
            <a:ext cx="495503" cy="495503"/>
          </a:xfrm>
          <a:prstGeom prst="rect">
            <a:avLst/>
          </a:prstGeom>
        </p:spPr>
      </p:pic>
      <p:pic>
        <p:nvPicPr>
          <p:cNvPr id="84" name="Picture 6" descr="https://upload.wikimedia.org/wikipedia/commons/thumb/5/56/Deloitte.svg/250px-Deloitte.svg.png">
            <a:extLst>
              <a:ext uri="{FF2B5EF4-FFF2-40B4-BE49-F238E27FC236}">
                <a16:creationId xmlns:a16="http://schemas.microsoft.com/office/drawing/2014/main" id="{C108B539-6615-0045-91F7-D3BBB8D2C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496" y="4636389"/>
            <a:ext cx="846391" cy="18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BD2B8BC9-1EDE-924C-B70E-CA12616EEDF8}"/>
              </a:ext>
            </a:extLst>
          </p:cNvPr>
          <p:cNvPicPr>
            <a:picLocks noChangeAspect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5030" y="4651206"/>
            <a:ext cx="752683" cy="116194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09703553-F8DA-EC47-AF88-58F9CD27421E}"/>
              </a:ext>
            </a:extLst>
          </p:cNvPr>
          <p:cNvPicPr>
            <a:picLocks noChangeAspect="1"/>
          </p:cNvPicPr>
          <p:nvPr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9139" y="3891801"/>
            <a:ext cx="889481" cy="521277"/>
          </a:xfrm>
          <a:prstGeom prst="rect">
            <a:avLst/>
          </a:prstGeom>
        </p:spPr>
      </p:pic>
      <p:pic>
        <p:nvPicPr>
          <p:cNvPr id="88" name="Picture 16" descr="Image result for conduent logo">
            <a:extLst>
              <a:ext uri="{FF2B5EF4-FFF2-40B4-BE49-F238E27FC236}">
                <a16:creationId xmlns:a16="http://schemas.microsoft.com/office/drawing/2014/main" id="{1B708DF9-6364-5745-8971-A206A904D9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98604" y="3795752"/>
            <a:ext cx="708862" cy="63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F6FEF85B-85FE-B144-BA0A-A32A0BAB5073}"/>
              </a:ext>
            </a:extLst>
          </p:cNvPr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4224" y="3902013"/>
            <a:ext cx="843570" cy="527231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1018E1A6-8D31-4F48-932C-73FBBB6344AD}"/>
              </a:ext>
            </a:extLst>
          </p:cNvPr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3651" y="3427126"/>
            <a:ext cx="1017443" cy="336654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6C473380-635C-3144-AB57-5E6088C5E090}"/>
              </a:ext>
            </a:extLst>
          </p:cNvPr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839" y="5996868"/>
            <a:ext cx="772579" cy="192609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DD18C17D-348F-5B4B-A0F4-B7735EA7FE0C}"/>
              </a:ext>
            </a:extLst>
          </p:cNvPr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469" y="5595255"/>
            <a:ext cx="1335633" cy="236628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E63F79A-3801-5244-9A38-4535678EC0A6}"/>
              </a:ext>
            </a:extLst>
          </p:cNvPr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7734" y="5922920"/>
            <a:ext cx="1135590" cy="375618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1291642C-2556-B743-9DDE-E40F557556B1}"/>
              </a:ext>
            </a:extLst>
          </p:cNvPr>
          <p:cNvPicPr>
            <a:picLocks noChangeAspect="1"/>
          </p:cNvPicPr>
          <p:nvPr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5691" y="5511274"/>
            <a:ext cx="701346" cy="41342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3EC63FB1-7354-8448-A4FE-87598B4F3913}"/>
              </a:ext>
            </a:extLst>
          </p:cNvPr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9667" y="2359676"/>
            <a:ext cx="826042" cy="361393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19477EC0-EEBB-1C4D-9F2B-BA9A9366DBBA}"/>
              </a:ext>
            </a:extLst>
          </p:cNvPr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659" y="5422606"/>
            <a:ext cx="443482" cy="58983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A8EF55D8-CC25-2B47-8F2A-792EAD87F676}"/>
              </a:ext>
            </a:extLst>
          </p:cNvPr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5509" y="3801338"/>
            <a:ext cx="658642" cy="26345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C7C1A652-4D43-FB43-B54E-9872DDF98604}"/>
              </a:ext>
            </a:extLst>
          </p:cNvPr>
          <p:cNvPicPr>
            <a:picLocks noChangeAspect="1"/>
          </p:cNvPicPr>
          <p:nvPr/>
        </p:nvPicPr>
        <p:blipFill>
          <a:blip r:embed="rId4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5520" y="5580413"/>
            <a:ext cx="578383" cy="25147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704D4B3C-60F2-6741-94CC-F4072A2B13A6}"/>
              </a:ext>
            </a:extLst>
          </p:cNvPr>
          <p:cNvPicPr>
            <a:picLocks noChangeAspect="1"/>
          </p:cNvPicPr>
          <p:nvPr/>
        </p:nvPicPr>
        <p:blipFill>
          <a:blip r:embed="rId5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2312" y="5620694"/>
            <a:ext cx="758948" cy="192410"/>
          </a:xfrm>
          <a:prstGeom prst="rect">
            <a:avLst/>
          </a:prstGeom>
        </p:spPr>
      </p:pic>
      <p:pic>
        <p:nvPicPr>
          <p:cNvPr id="101" name="Picture 22">
            <a:extLst>
              <a:ext uri="{FF2B5EF4-FFF2-40B4-BE49-F238E27FC236}">
                <a16:creationId xmlns:a16="http://schemas.microsoft.com/office/drawing/2014/main" id="{16C1FAB2-1182-624B-9279-1B577DF6F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1451" y="3921001"/>
            <a:ext cx="512809" cy="51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0" descr="Image result for volvo eicher logo">
            <a:extLst>
              <a:ext uri="{FF2B5EF4-FFF2-40B4-BE49-F238E27FC236}">
                <a16:creationId xmlns:a16="http://schemas.microsoft.com/office/drawing/2014/main" id="{C7D23BE6-7769-CE46-8716-0F42A843C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7632" y="5763018"/>
            <a:ext cx="705972" cy="78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6" descr="Image result for parkway pantai logo">
            <a:extLst>
              <a:ext uri="{FF2B5EF4-FFF2-40B4-BE49-F238E27FC236}">
                <a16:creationId xmlns:a16="http://schemas.microsoft.com/office/drawing/2014/main" id="{18A9E9FE-FF51-4D4A-BA33-BA78AA4DE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8563" y="5522473"/>
            <a:ext cx="1572702" cy="32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34" descr="Image result for rr donnelley logo">
            <a:extLst>
              <a:ext uri="{FF2B5EF4-FFF2-40B4-BE49-F238E27FC236}">
                <a16:creationId xmlns:a16="http://schemas.microsoft.com/office/drawing/2014/main" id="{0AEAB850-5722-364C-A674-5802C551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8673" y="6168049"/>
            <a:ext cx="1357036" cy="19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7698" y="5632950"/>
            <a:ext cx="1138148" cy="202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4643" y="5483584"/>
            <a:ext cx="748179" cy="398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1384" y="6175375"/>
            <a:ext cx="974752" cy="2381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641" y="3418713"/>
            <a:ext cx="758846" cy="587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3342" y="3419028"/>
            <a:ext cx="1162579" cy="303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6571" y="4183209"/>
            <a:ext cx="876457" cy="2431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0834" y="3579764"/>
            <a:ext cx="1552799" cy="3424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3647" y="4100139"/>
            <a:ext cx="981077" cy="3228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727" y="1366841"/>
            <a:ext cx="869401" cy="3712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465" y="1443066"/>
            <a:ext cx="666031" cy="3127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3415" y="2326374"/>
            <a:ext cx="885418" cy="3143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754" y="2359386"/>
            <a:ext cx="987834" cy="1876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202" y="1459300"/>
            <a:ext cx="632759" cy="304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3847" y="1836404"/>
            <a:ext cx="267572" cy="3654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754" y="1986130"/>
            <a:ext cx="979499" cy="2372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3931" y="2323485"/>
            <a:ext cx="1168094" cy="4549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307" y="1375034"/>
            <a:ext cx="771525" cy="771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3001" y="1718534"/>
            <a:ext cx="735698" cy="5648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8111" y="1435518"/>
            <a:ext cx="1335205" cy="271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216" t="25432" r="11740" b="26612"/>
          <a:stretch/>
        </p:blipFill>
        <p:spPr>
          <a:xfrm>
            <a:off x="10891488" y="3554684"/>
            <a:ext cx="806568" cy="5020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959" b="34225"/>
          <a:stretch/>
        </p:blipFill>
        <p:spPr>
          <a:xfrm>
            <a:off x="3093490" y="4581115"/>
            <a:ext cx="673165" cy="200710"/>
          </a:xfrm>
          <a:prstGeom prst="rect">
            <a:avLst/>
          </a:prstGeom>
        </p:spPr>
      </p:pic>
      <p:sp>
        <p:nvSpPr>
          <p:cNvPr id="91" name="Feedback">
            <a:hlinkClick r:id="rId76" tooltip="Share your feedback about this template"/>
            <a:extLst>
              <a:ext uri="{FF2B5EF4-FFF2-40B4-BE49-F238E27FC236}">
                <a16:creationId xmlns:a16="http://schemas.microsoft.com/office/drawing/2014/main" id="{E4E29BC2-032E-4275-AA26-B7C91EB9C7FF}"/>
              </a:ext>
            </a:extLst>
          </p:cNvPr>
          <p:cNvSpPr txBox="1"/>
          <p:nvPr/>
        </p:nvSpPr>
        <p:spPr>
          <a:xfrm>
            <a:off x="11460480" y="-360364"/>
            <a:ext cx="73152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👍👎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C2E14002-5C82-49AD-BA22-5FE1A660367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11B6-D1A8-7B4F-A19C-A8533B8A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team is led by ex-</a:t>
            </a:r>
            <a:r>
              <a:rPr lang="en-US" dirty="0" err="1"/>
              <a:t>IBMers</a:t>
            </a:r>
            <a:r>
              <a:rPr lang="en-US" dirty="0"/>
              <a:t> with rare skill mix: design, coding &amp; statistics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20C902-C89F-2349-A730-4FBB9989BF29}"/>
              </a:ext>
            </a:extLst>
          </p:cNvPr>
          <p:cNvSpPr/>
          <p:nvPr/>
        </p:nvSpPr>
        <p:spPr>
          <a:xfrm>
            <a:off x="297388" y="1268481"/>
            <a:ext cx="3808782" cy="46979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04F389-A372-F04E-9E01-824C9740EFF9}"/>
              </a:ext>
            </a:extLst>
          </p:cNvPr>
          <p:cNvSpPr/>
          <p:nvPr/>
        </p:nvSpPr>
        <p:spPr>
          <a:xfrm>
            <a:off x="446798" y="1339283"/>
            <a:ext cx="3509963" cy="441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Gramener was founded in 2011 by a team of ex-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IBMers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 are self-funded and profitable.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firm began in India, and expanded operations to Asia, Europe and North America. Today, Gramener has offices in the east &amp; west coast of the US, in Singapore, and a presence in Europe &amp; Middle East.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Gramener’s data science expertise is drawn from a team of ~200 with a rare skill combination:</a:t>
            </a:r>
          </a:p>
          <a:p>
            <a:pPr marL="285750" indent="-28575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</a:p>
          <a:p>
            <a:pPr marL="285750" indent="-28575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</a:p>
          <a:p>
            <a:pPr marL="285750" indent="-28575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285750" indent="-28575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pPr marL="285750" indent="-28575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Design</a:t>
            </a:r>
          </a:p>
          <a:p>
            <a:pPr>
              <a:spcAft>
                <a:spcPts val="100"/>
              </a:spcAft>
            </a:pPr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587075-FC77-754A-9D88-594446DD3EBD}"/>
              </a:ext>
            </a:extLst>
          </p:cNvPr>
          <p:cNvSpPr/>
          <p:nvPr/>
        </p:nvSpPr>
        <p:spPr>
          <a:xfrm>
            <a:off x="5870221" y="1214284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S. Anand</a:t>
            </a:r>
          </a:p>
          <a:p>
            <a:r>
              <a:rPr lang="en-IN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CEO, Co-founder</a:t>
            </a:r>
            <a:endParaRPr lang="en-IN" sz="1000" b="0" i="0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F99B59-BF0C-0C4F-AE66-96BA9190BE8F}"/>
              </a:ext>
            </a:extLst>
          </p:cNvPr>
          <p:cNvSpPr/>
          <p:nvPr/>
        </p:nvSpPr>
        <p:spPr>
          <a:xfrm>
            <a:off x="9877549" y="1200526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Naveen Gattu</a:t>
            </a:r>
          </a:p>
          <a:p>
            <a:r>
              <a:rPr lang="en-IN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COO, Co-founder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97E6C4-ECAF-3E48-ABAD-44ACA79C4923}"/>
              </a:ext>
            </a:extLst>
          </p:cNvPr>
          <p:cNvSpPr/>
          <p:nvPr/>
        </p:nvSpPr>
        <p:spPr>
          <a:xfrm>
            <a:off x="5928836" y="4848985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Sivakumar Sangubotla</a:t>
            </a:r>
          </a:p>
          <a:p>
            <a:r>
              <a:rPr lang="en-IN" sz="1200" dirty="0">
                <a:solidFill>
                  <a:schemeClr val="tx2"/>
                </a:solidFill>
                <a:latin typeface="Century Gothic" panose="020B0502020202020204" pitchFamily="34" charset="0"/>
              </a:rPr>
              <a:t>SVP, Delivery</a:t>
            </a:r>
            <a:endParaRPr lang="en-IN" sz="1200" b="0" i="0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177B17-4B76-FC4B-B209-3CFF569D6D81}"/>
              </a:ext>
            </a:extLst>
          </p:cNvPr>
          <p:cNvSpPr/>
          <p:nvPr/>
        </p:nvSpPr>
        <p:spPr>
          <a:xfrm>
            <a:off x="5870221" y="1635346"/>
            <a:ext cx="2286000" cy="769441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en-IN" sz="1100" dirty="0"/>
              <a:t>Anand drives Strategy - Business &amp; Technical at Gramener and is rated among the top 10 data scientists in India.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EE0D48-D106-EC4C-8396-704EB60CEFB8}"/>
              </a:ext>
            </a:extLst>
          </p:cNvPr>
          <p:cNvSpPr/>
          <p:nvPr/>
        </p:nvSpPr>
        <p:spPr>
          <a:xfrm>
            <a:off x="9936164" y="3027242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Mayank Kapur</a:t>
            </a:r>
          </a:p>
          <a:p>
            <a:r>
              <a:rPr lang="en-IN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CDO, Co-founder</a:t>
            </a:r>
            <a:endParaRPr lang="en-IN" sz="1000" b="0" i="0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8ED9331-7570-DD43-8DB7-A516C3B8091F}"/>
              </a:ext>
            </a:extLst>
          </p:cNvPr>
          <p:cNvSpPr/>
          <p:nvPr/>
        </p:nvSpPr>
        <p:spPr>
          <a:xfrm>
            <a:off x="9877549" y="1648107"/>
            <a:ext cx="2286000" cy="60016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en-IN" sz="1100" dirty="0"/>
              <a:t>Naveen drives Sales &amp; Operations, and focuses on client success &amp; relationship.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DB346A6-729D-A04B-94E6-E7A5B18EC786}"/>
              </a:ext>
            </a:extLst>
          </p:cNvPr>
          <p:cNvSpPr/>
          <p:nvPr/>
        </p:nvSpPr>
        <p:spPr>
          <a:xfrm>
            <a:off x="5928836" y="2977553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Ganes Kesari</a:t>
            </a:r>
          </a:p>
          <a:p>
            <a:r>
              <a:rPr lang="en-IN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SVP Analytics &amp; Innovation, </a:t>
            </a:r>
          </a:p>
          <a:p>
            <a:r>
              <a:rPr lang="en-IN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Co-founder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801E494-4208-1641-97A4-B66467CBA04D}"/>
              </a:ext>
            </a:extLst>
          </p:cNvPr>
          <p:cNvSpPr/>
          <p:nvPr/>
        </p:nvSpPr>
        <p:spPr>
          <a:xfrm>
            <a:off x="5928836" y="3627773"/>
            <a:ext cx="2286000" cy="60016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en-IN" sz="1100" dirty="0"/>
              <a:t>Ganes leads AI Labs &amp; Analytics practice. He is a thought leader and an international speaker.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F9B96A0-EAF2-A346-B576-44ED2F4D28B3}"/>
              </a:ext>
            </a:extLst>
          </p:cNvPr>
          <p:cNvSpPr/>
          <p:nvPr/>
        </p:nvSpPr>
        <p:spPr>
          <a:xfrm>
            <a:off x="5928836" y="5329269"/>
            <a:ext cx="2286000" cy="769441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en-IN" sz="1100" dirty="0"/>
              <a:t>Siva has two decades of rich experience in IT Industry spanning Global Delivery, PMO, and Operations Management.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96536F-37D1-0847-8C8B-186669CD47E5}"/>
              </a:ext>
            </a:extLst>
          </p:cNvPr>
          <p:cNvSpPr/>
          <p:nvPr/>
        </p:nvSpPr>
        <p:spPr>
          <a:xfrm>
            <a:off x="9936164" y="3489337"/>
            <a:ext cx="2286000" cy="769441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en-IN" sz="1100" dirty="0"/>
              <a:t>Mayank drives the project delivery and has a proven record of driving growth and client value creation.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199" y="1270019"/>
            <a:ext cx="1531087" cy="1097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196" y="3069602"/>
            <a:ext cx="1531092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404" y="3107580"/>
            <a:ext cx="1531092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404" y="1270019"/>
            <a:ext cx="1531092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196" y="4869184"/>
            <a:ext cx="1531092" cy="1097280"/>
          </a:xfrm>
          <a:prstGeom prst="rect">
            <a:avLst/>
          </a:prstGeom>
        </p:spPr>
      </p:pic>
      <p:sp>
        <p:nvSpPr>
          <p:cNvPr id="26" name="Feedback">
            <a:hlinkClick r:id="rId7" tooltip="Share your feedback about this template"/>
            <a:extLst>
              <a:ext uri="{FF2B5EF4-FFF2-40B4-BE49-F238E27FC236}">
                <a16:creationId xmlns:a16="http://schemas.microsoft.com/office/drawing/2014/main" id="{9DC46B52-3FA4-4381-86EB-9360D377D6E6}"/>
              </a:ext>
            </a:extLst>
          </p:cNvPr>
          <p:cNvSpPr txBox="1"/>
          <p:nvPr/>
        </p:nvSpPr>
        <p:spPr>
          <a:xfrm>
            <a:off x="11460480" y="-360364"/>
            <a:ext cx="73152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👍👎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781AD-519A-493A-9AF1-78D46C454D6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5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9713" y="921720"/>
            <a:ext cx="10581187" cy="57076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0B470E-C9EF-DA49-BBA8-B7E34183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contact us at our offices in the USA, India and Singapore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473426-C2F2-8242-B699-9DF6780F5CD5}"/>
              </a:ext>
            </a:extLst>
          </p:cNvPr>
          <p:cNvSpPr/>
          <p:nvPr/>
        </p:nvSpPr>
        <p:spPr>
          <a:xfrm>
            <a:off x="1519598" y="1334047"/>
            <a:ext cx="2286000" cy="45720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+mj-lt"/>
              </a:rPr>
              <a:t>USA-New Jersey</a:t>
            </a:r>
            <a:endParaRPr lang="en-IN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91094C-D1A7-5B45-A98F-9212BC315AEC}"/>
              </a:ext>
            </a:extLst>
          </p:cNvPr>
          <p:cNvSpPr/>
          <p:nvPr/>
        </p:nvSpPr>
        <p:spPr>
          <a:xfrm>
            <a:off x="1519598" y="3117059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+mj-lt"/>
              </a:rPr>
              <a:t>USA-California</a:t>
            </a:r>
            <a:endParaRPr lang="en-IN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262598-29BB-6C4E-854F-3BC7BA6B0653}"/>
              </a:ext>
            </a:extLst>
          </p:cNvPr>
          <p:cNvSpPr/>
          <p:nvPr/>
        </p:nvSpPr>
        <p:spPr>
          <a:xfrm>
            <a:off x="1488079" y="4897618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+mj-lt"/>
              </a:rPr>
              <a:t>Singapore</a:t>
            </a:r>
            <a:endParaRPr lang="en-IN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E3882-39B8-6A4D-B89C-86A99B815300}"/>
              </a:ext>
            </a:extLst>
          </p:cNvPr>
          <p:cNvSpPr/>
          <p:nvPr/>
        </p:nvSpPr>
        <p:spPr>
          <a:xfrm>
            <a:off x="7520002" y="1340953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+mj-lt"/>
              </a:rPr>
              <a:t>India-Hyderabad</a:t>
            </a:r>
            <a:endParaRPr lang="en-IN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46E503-2DD5-F645-85F4-C9BF34D9F7FB}"/>
              </a:ext>
            </a:extLst>
          </p:cNvPr>
          <p:cNvSpPr/>
          <p:nvPr/>
        </p:nvSpPr>
        <p:spPr>
          <a:xfrm>
            <a:off x="7520002" y="3120789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i="0" dirty="0">
                <a:solidFill>
                  <a:schemeClr val="tx2"/>
                </a:solidFill>
                <a:effectLst/>
                <a:latin typeface="+mj-lt"/>
              </a:rPr>
              <a:t>India-Bengaluru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F9B630-FB78-FD43-97FE-015DA340CAC6}"/>
              </a:ext>
            </a:extLst>
          </p:cNvPr>
          <p:cNvSpPr/>
          <p:nvPr/>
        </p:nvSpPr>
        <p:spPr>
          <a:xfrm>
            <a:off x="7491377" y="4885618"/>
            <a:ext cx="22860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+mj-lt"/>
              </a:rPr>
              <a:t>India-Mumbai</a:t>
            </a:r>
            <a:endParaRPr lang="en-IN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7AF7C2-B8F0-9948-B35E-58D7A641A754}"/>
              </a:ext>
            </a:extLst>
          </p:cNvPr>
          <p:cNvSpPr/>
          <p:nvPr/>
        </p:nvSpPr>
        <p:spPr>
          <a:xfrm>
            <a:off x="1519598" y="1689668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 Research Way, Princeton, NJ 08540,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Ph: +1 609 454 5170 Fax: +1 609 454 3669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D9BDD0-8691-B348-8948-9DBE1FE22F4C}"/>
              </a:ext>
            </a:extLst>
          </p:cNvPr>
          <p:cNvSpPr/>
          <p:nvPr/>
        </p:nvSpPr>
        <p:spPr>
          <a:xfrm>
            <a:off x="1519598" y="3448483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5000 Birch Street West Tower Suite 3000 Newport Beach, CA - 92660 Ph: +1 949 878 0703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689B22-98FA-EE49-9749-2ABE4F8E36ED}"/>
              </a:ext>
            </a:extLst>
          </p:cNvPr>
          <p:cNvSpPr/>
          <p:nvPr/>
        </p:nvSpPr>
        <p:spPr>
          <a:xfrm>
            <a:off x="1488079" y="5207072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High Street Centre, #18-03 1 North Bridge Road Singapore - 179094 Ph: +65 6536 0036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7E5383F-BFFC-B441-864A-4E461D007C94}"/>
              </a:ext>
            </a:extLst>
          </p:cNvPr>
          <p:cNvSpPr/>
          <p:nvPr/>
        </p:nvSpPr>
        <p:spPr>
          <a:xfrm>
            <a:off x="7520002" y="1671380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Plot No.9/2, 2nd Floor Survey No.64, HUDA Techno Enclave, Phase - II, Madhapur, Hyderabad Telangana - 500081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Ph: +91 40 6764 2100 Fax: +91 40 6764 2121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5B0F4E-0228-E34C-B680-F45CE610A2EC}"/>
              </a:ext>
            </a:extLst>
          </p:cNvPr>
          <p:cNvSpPr/>
          <p:nvPr/>
        </p:nvSpPr>
        <p:spPr>
          <a:xfrm>
            <a:off x="7520002" y="3432233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NCR Arcade, 2nd floor, 580/B, Sector 6, HSR Layout, Bengaluru, 560102 Ph: +91 80 4122 5398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0B9BBC-18C2-BE4B-AC32-083D66595FF7}"/>
              </a:ext>
            </a:extLst>
          </p:cNvPr>
          <p:cNvSpPr/>
          <p:nvPr/>
        </p:nvSpPr>
        <p:spPr>
          <a:xfrm>
            <a:off x="7491376" y="5190385"/>
            <a:ext cx="45720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Supreme Business Park, 2nd floor, Wing B, Behind Lake Castle Building, Hiranandani Gardens, Powai, Mumbai, 400 076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134" y="3104999"/>
            <a:ext cx="1051560" cy="1051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835" y="3104999"/>
            <a:ext cx="1051560" cy="1051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134" y="1333207"/>
            <a:ext cx="1051560" cy="1051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134" y="4876791"/>
            <a:ext cx="1051560" cy="1051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835" y="1333207"/>
            <a:ext cx="1051560" cy="1051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835" y="4876791"/>
            <a:ext cx="1051560" cy="1051560"/>
          </a:xfrm>
          <a:prstGeom prst="rect">
            <a:avLst/>
          </a:prstGeom>
        </p:spPr>
      </p:pic>
      <p:sp>
        <p:nvSpPr>
          <p:cNvPr id="33" name="Feedback">
            <a:hlinkClick r:id="rId9" tooltip="Share your feedback about this template"/>
            <a:extLst>
              <a:ext uri="{FF2B5EF4-FFF2-40B4-BE49-F238E27FC236}">
                <a16:creationId xmlns:a16="http://schemas.microsoft.com/office/drawing/2014/main" id="{DDF2659C-5D03-442E-9D4F-85504D525483}"/>
              </a:ext>
            </a:extLst>
          </p:cNvPr>
          <p:cNvSpPr txBox="1"/>
          <p:nvPr/>
        </p:nvSpPr>
        <p:spPr>
          <a:xfrm>
            <a:off x="11460480" y="-360364"/>
            <a:ext cx="73152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👍👎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8C3DB-9556-4532-9F1F-80F755A6BDA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9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246D8C3-6CEF-4D0E-881A-B796A95A558E}"/>
              </a:ext>
            </a:extLst>
          </p:cNvPr>
          <p:cNvSpPr/>
          <p:nvPr/>
        </p:nvSpPr>
        <p:spPr>
          <a:xfrm>
            <a:off x="4343400" y="3655408"/>
            <a:ext cx="240735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Forecast and defer discretionary cash flows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501198-79B0-44F7-9E46-05F93516EB3A}"/>
              </a:ext>
            </a:extLst>
          </p:cNvPr>
          <p:cNvSpPr/>
          <p:nvPr/>
        </p:nvSpPr>
        <p:spPr>
          <a:xfrm>
            <a:off x="4343400" y="4194112"/>
            <a:ext cx="240735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Closely monitor days sales outstanding by client &amp; agent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B1DE7B-E15E-4069-87A1-2FB88C1F7DFF}"/>
              </a:ext>
            </a:extLst>
          </p:cNvPr>
          <p:cNvSpPr/>
          <p:nvPr/>
        </p:nvSpPr>
        <p:spPr>
          <a:xfrm>
            <a:off x="4343400" y="4724400"/>
            <a:ext cx="240735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Renegotiate supplier payment terms on case-to-case basis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3ED28-B707-4758-9EAF-CBDAAB27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Finance leaders are prioritizing cash flow, cost reduction and scenario modeling as the top levers to minimize COVID-19 impact on their business</a:t>
            </a:r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1DEBE9DB-9AC5-4F62-8283-5DB7478F56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39291" y="5892413"/>
            <a:ext cx="8713418" cy="346234"/>
          </a:xfrm>
        </p:spPr>
        <p:txBody>
          <a:bodyPr/>
          <a:lstStyle/>
          <a:p>
            <a:r>
              <a:rPr lang="en-US" sz="1600" dirty="0"/>
              <a:t>The effects of the outbreak aren’t going away quickly. This realization has settled in.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2682B-44BE-4492-B237-A05F548AA509}"/>
              </a:ext>
            </a:extLst>
          </p:cNvPr>
          <p:cNvSpPr txBox="1"/>
          <p:nvPr/>
        </p:nvSpPr>
        <p:spPr>
          <a:xfrm>
            <a:off x="243840" y="1066800"/>
            <a:ext cx="366861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Over 2/3</a:t>
            </a:r>
            <a:r>
              <a:rPr lang="en-US" sz="1400" baseline="30000" dirty="0"/>
              <a:t>rd</a:t>
            </a:r>
            <a:r>
              <a:rPr lang="en-US" sz="1400" dirty="0"/>
              <a:t> of finance leaders have already taken steps to contain COVID-19 impact</a:t>
            </a:r>
            <a:r>
              <a:rPr lang="en-US" sz="1400" baseline="30000" dirty="0"/>
              <a:t>1</a:t>
            </a:r>
            <a:r>
              <a:rPr lang="en-US" sz="1400" dirty="0"/>
              <a:t>. </a:t>
            </a:r>
            <a:endParaRPr lang="en-US" sz="1400" i="1" dirty="0">
              <a:solidFill>
                <a:schemeClr val="accent2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1400" dirty="0"/>
              <a:t>The specific response varies by sector</a:t>
            </a:r>
            <a:r>
              <a:rPr lang="en-US" sz="1400" baseline="30000" dirty="0"/>
              <a:t>2</a:t>
            </a:r>
            <a:r>
              <a:rPr lang="en-US" sz="1400" dirty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Financial Services</a:t>
            </a:r>
            <a:r>
              <a:rPr lang="en-US" sz="1400" dirty="0"/>
              <a:t>: Modeling multiple scenarios, including worst case options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Manufacturing</a:t>
            </a:r>
            <a:r>
              <a:rPr lang="en-US" sz="1400" dirty="0"/>
              <a:t>: Relying on hiring freezes and delayed CAPEX investments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Retail</a:t>
            </a:r>
            <a:r>
              <a:rPr lang="en-US" sz="1400" dirty="0"/>
              <a:t>: Focused on securing short-term relief on their rent payments</a:t>
            </a:r>
            <a:endParaRPr lang="en-US" sz="1400" baseline="30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Services</a:t>
            </a:r>
            <a:r>
              <a:rPr lang="en-US" sz="1400" dirty="0"/>
              <a:t>: Freezing hiring and T&amp;E spend. Cutting marketing &amp; IT budget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Technology</a:t>
            </a:r>
            <a:r>
              <a:rPr lang="en-US" sz="1400" dirty="0"/>
              <a:t>: Modeling worst case scenarios, Canceling discretion spend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2"/>
                </a:solidFill>
              </a:rPr>
              <a:t>Utility</a:t>
            </a:r>
            <a:r>
              <a:rPr lang="en-US" sz="1400" dirty="0"/>
              <a:t>: Identifying opportunities to scale back reliance on suppliers</a:t>
            </a:r>
          </a:p>
          <a:p>
            <a:pPr>
              <a:spcBef>
                <a:spcPts val="1800"/>
              </a:spcBef>
            </a:pPr>
            <a:r>
              <a:rPr lang="en-US" sz="1400" dirty="0"/>
              <a:t>Cash flow, cost reduction &amp; scenario planning are a consistent focus across all.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63135-4B72-4EF1-A923-6A0047B24204}"/>
              </a:ext>
            </a:extLst>
          </p:cNvPr>
          <p:cNvSpPr txBox="1"/>
          <p:nvPr/>
        </p:nvSpPr>
        <p:spPr>
          <a:xfrm>
            <a:off x="533400" y="6379132"/>
            <a:ext cx="516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AutoNum type="arabicPeriod"/>
            </a:pPr>
            <a:r>
              <a:rPr lang="en-US" sz="900" dirty="0">
                <a:hlinkClick r:id="rId3"/>
              </a:rPr>
              <a:t>PwC’s COVID-19 CFO Pulse Survey, 30 Mar 2020</a:t>
            </a:r>
            <a:endParaRPr lang="en-US" sz="900" dirty="0"/>
          </a:p>
          <a:p>
            <a:pPr marL="174625" indent="-174625">
              <a:buAutoNum type="arabicPeriod"/>
            </a:pPr>
            <a:r>
              <a:rPr lang="en-US" sz="900" dirty="0">
                <a:hlinkClick r:id="rId4"/>
              </a:rPr>
              <a:t>Gartner: FO Actions in Response to COVID-19</a:t>
            </a:r>
            <a:endParaRPr lang="en-US" sz="900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D204880-CAA3-47D6-8979-832794825254}"/>
              </a:ext>
            </a:extLst>
          </p:cNvPr>
          <p:cNvSpPr/>
          <p:nvPr/>
        </p:nvSpPr>
        <p:spPr>
          <a:xfrm>
            <a:off x="4144794" y="1066800"/>
            <a:ext cx="7914521" cy="378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Actions are already underway against all three priorities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AB5AE-BE7C-40C5-B759-6D21B6A146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07954E4-5191-4AA1-A069-42CB89934387}"/>
              </a:ext>
            </a:extLst>
          </p:cNvPr>
          <p:cNvSpPr/>
          <p:nvPr/>
        </p:nvSpPr>
        <p:spPr>
          <a:xfrm>
            <a:off x="4144794" y="2538114"/>
            <a:ext cx="260596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Cash Flow Management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37A1591-9244-4C10-8F1A-E0131A2E70BC}"/>
              </a:ext>
            </a:extLst>
          </p:cNvPr>
          <p:cNvSpPr/>
          <p:nvPr/>
        </p:nvSpPr>
        <p:spPr>
          <a:xfrm>
            <a:off x="6796396" y="2538114"/>
            <a:ext cx="260596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Cost Reduction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772DB7C-C490-4DBD-BC97-D3D1FA92E303}"/>
              </a:ext>
            </a:extLst>
          </p:cNvPr>
          <p:cNvSpPr/>
          <p:nvPr/>
        </p:nvSpPr>
        <p:spPr>
          <a:xfrm>
            <a:off x="9447997" y="2538114"/>
            <a:ext cx="2605961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Scenario Modeling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BE43E77-0729-4EF5-8E1D-AED60C82DBC4}"/>
              </a:ext>
            </a:extLst>
          </p:cNvPr>
          <p:cNvSpPr/>
          <p:nvPr/>
        </p:nvSpPr>
        <p:spPr>
          <a:xfrm>
            <a:off x="4343400" y="3108288"/>
            <a:ext cx="240735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Estimate customer default rates and predict churn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C0F5B6-1CA9-4867-975B-875CF6B046BF}"/>
              </a:ext>
            </a:extLst>
          </p:cNvPr>
          <p:cNvGrpSpPr>
            <a:grpSpLocks noChangeAspect="1"/>
          </p:cNvGrpSpPr>
          <p:nvPr/>
        </p:nvGrpSpPr>
        <p:grpSpPr>
          <a:xfrm>
            <a:off x="4962655" y="1524000"/>
            <a:ext cx="914400" cy="914400"/>
            <a:chOff x="5221034" y="3483003"/>
            <a:chExt cx="1540630" cy="1540630"/>
          </a:xfrm>
          <a:solidFill>
            <a:schemeClr val="accent2"/>
          </a:solidFill>
        </p:grpSpPr>
        <p:pic>
          <p:nvPicPr>
            <p:cNvPr id="13" name="Graphic 12" descr="Arrow circle">
              <a:extLst>
                <a:ext uri="{FF2B5EF4-FFF2-40B4-BE49-F238E27FC236}">
                  <a16:creationId xmlns:a16="http://schemas.microsoft.com/office/drawing/2014/main" id="{681C3FC0-A595-48A5-A7C6-BE9A2F6EF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1034" y="3483003"/>
              <a:ext cx="1540630" cy="1540630"/>
            </a:xfrm>
            <a:prstGeom prst="rect">
              <a:avLst/>
            </a:prstGeom>
          </p:spPr>
        </p:pic>
        <p:pic>
          <p:nvPicPr>
            <p:cNvPr id="11" name="Graphic 10" descr="Coins">
              <a:extLst>
                <a:ext uri="{FF2B5EF4-FFF2-40B4-BE49-F238E27FC236}">
                  <a16:creationId xmlns:a16="http://schemas.microsoft.com/office/drawing/2014/main" id="{B8EDE526-C516-4DE4-B8F4-10DE2E8FE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696435" y="3914952"/>
              <a:ext cx="646730" cy="64673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C25A3B-DA66-462B-B3EB-C6C6C7B9C1C3}"/>
              </a:ext>
            </a:extLst>
          </p:cNvPr>
          <p:cNvGrpSpPr/>
          <p:nvPr/>
        </p:nvGrpSpPr>
        <p:grpSpPr>
          <a:xfrm>
            <a:off x="7414909" y="1691777"/>
            <a:ext cx="1368935" cy="669888"/>
            <a:chOff x="7414908" y="1592607"/>
            <a:chExt cx="1368935" cy="669888"/>
          </a:xfrm>
          <a:solidFill>
            <a:schemeClr val="accent3">
              <a:lumMod val="75000"/>
            </a:schemeClr>
          </a:solidFill>
        </p:grpSpPr>
        <p:pic>
          <p:nvPicPr>
            <p:cNvPr id="9" name="Graphic 8" descr="Money">
              <a:extLst>
                <a:ext uri="{FF2B5EF4-FFF2-40B4-BE49-F238E27FC236}">
                  <a16:creationId xmlns:a16="http://schemas.microsoft.com/office/drawing/2014/main" id="{CFDA45AD-D8E0-47B3-9CE4-1580DD538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414908" y="1595816"/>
              <a:ext cx="666678" cy="666679"/>
            </a:xfrm>
            <a:prstGeom prst="rect">
              <a:avLst/>
            </a:prstGeom>
          </p:spPr>
        </p:pic>
        <p:pic>
          <p:nvPicPr>
            <p:cNvPr id="15" name="Graphic 14" descr="Downward trend">
              <a:extLst>
                <a:ext uri="{FF2B5EF4-FFF2-40B4-BE49-F238E27FC236}">
                  <a16:creationId xmlns:a16="http://schemas.microsoft.com/office/drawing/2014/main" id="{31A65F7E-E7D2-44B6-80FD-E1E38DD21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117165" y="1592607"/>
              <a:ext cx="666678" cy="66667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49F9B5F-FDF9-41B5-8487-9966E45B95F2}"/>
              </a:ext>
            </a:extLst>
          </p:cNvPr>
          <p:cNvGrpSpPr/>
          <p:nvPr/>
        </p:nvGrpSpPr>
        <p:grpSpPr>
          <a:xfrm>
            <a:off x="10066509" y="1691777"/>
            <a:ext cx="1368936" cy="666679"/>
            <a:chOff x="9889543" y="1592607"/>
            <a:chExt cx="1368936" cy="666679"/>
          </a:xfrm>
          <a:solidFill>
            <a:schemeClr val="accent1"/>
          </a:solidFill>
        </p:grpSpPr>
        <p:pic>
          <p:nvPicPr>
            <p:cNvPr id="19" name="Graphic 18" descr="Group brainstorm">
              <a:extLst>
                <a:ext uri="{FF2B5EF4-FFF2-40B4-BE49-F238E27FC236}">
                  <a16:creationId xmlns:a16="http://schemas.microsoft.com/office/drawing/2014/main" id="{40FC90E3-BE1B-4141-8FE0-72526BBFA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91800" y="1592607"/>
              <a:ext cx="666679" cy="666679"/>
            </a:xfrm>
            <a:prstGeom prst="rect">
              <a:avLst/>
            </a:prstGeom>
          </p:spPr>
        </p:pic>
        <p:pic>
          <p:nvPicPr>
            <p:cNvPr id="29" name="Graphic 28" descr="Head with gears">
              <a:extLst>
                <a:ext uri="{FF2B5EF4-FFF2-40B4-BE49-F238E27FC236}">
                  <a16:creationId xmlns:a16="http://schemas.microsoft.com/office/drawing/2014/main" id="{2F56C022-87A9-4942-BAAB-F477FE8CC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889543" y="1592607"/>
              <a:ext cx="666679" cy="666679"/>
            </a:xfrm>
            <a:prstGeom prst="rect">
              <a:avLst/>
            </a:prstGeom>
          </p:spPr>
        </p:pic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1E629742-276C-41B0-B50B-D3C540CF77B6}"/>
              </a:ext>
            </a:extLst>
          </p:cNvPr>
          <p:cNvSpPr/>
          <p:nvPr/>
        </p:nvSpPr>
        <p:spPr>
          <a:xfrm>
            <a:off x="4144794" y="3155186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85D668F-4A05-49F0-AA6B-549EF0B6E1E8}"/>
              </a:ext>
            </a:extLst>
          </p:cNvPr>
          <p:cNvSpPr/>
          <p:nvPr/>
        </p:nvSpPr>
        <p:spPr>
          <a:xfrm>
            <a:off x="4144794" y="369589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72389E5-C6C8-41E6-8404-2C4DEB2C39CB}"/>
              </a:ext>
            </a:extLst>
          </p:cNvPr>
          <p:cNvSpPr/>
          <p:nvPr/>
        </p:nvSpPr>
        <p:spPr>
          <a:xfrm>
            <a:off x="4144794" y="424301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49C5FEC-C02C-4C2A-B6B2-06B43CC7E898}"/>
              </a:ext>
            </a:extLst>
          </p:cNvPr>
          <p:cNvSpPr/>
          <p:nvPr/>
        </p:nvSpPr>
        <p:spPr>
          <a:xfrm>
            <a:off x="4144794" y="4770120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0C1FA59-2042-41D3-B892-A8E4D37C2CFF}"/>
              </a:ext>
            </a:extLst>
          </p:cNvPr>
          <p:cNvSpPr/>
          <p:nvPr/>
        </p:nvSpPr>
        <p:spPr>
          <a:xfrm>
            <a:off x="6995002" y="3655408"/>
            <a:ext cx="2407355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Identify new ways to further reduce costs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D40E2E-19A8-49C8-A02F-084BF4293928}"/>
              </a:ext>
            </a:extLst>
          </p:cNvPr>
          <p:cNvSpPr/>
          <p:nvPr/>
        </p:nvSpPr>
        <p:spPr>
          <a:xfrm>
            <a:off x="6995002" y="4194112"/>
            <a:ext cx="2407355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Seek short-term rent reliefs and reevaluate long-term spends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9C9522B-857C-4A2B-A540-BC19047CBD14}"/>
              </a:ext>
            </a:extLst>
          </p:cNvPr>
          <p:cNvSpPr/>
          <p:nvPr/>
        </p:nvSpPr>
        <p:spPr>
          <a:xfrm>
            <a:off x="6995002" y="3108288"/>
            <a:ext cx="2407355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Critically question the need for third-party spend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57A4383-0B9C-4AD3-B138-7A530E9BC011}"/>
              </a:ext>
            </a:extLst>
          </p:cNvPr>
          <p:cNvSpPr/>
          <p:nvPr/>
        </p:nvSpPr>
        <p:spPr>
          <a:xfrm>
            <a:off x="6796396" y="3155186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83FCE25-1AF8-484D-AF87-92AAA374466C}"/>
              </a:ext>
            </a:extLst>
          </p:cNvPr>
          <p:cNvSpPr/>
          <p:nvPr/>
        </p:nvSpPr>
        <p:spPr>
          <a:xfrm>
            <a:off x="6796396" y="369589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B0D226F-A286-44E3-8412-84FA33CFC35E}"/>
              </a:ext>
            </a:extLst>
          </p:cNvPr>
          <p:cNvSpPr/>
          <p:nvPr/>
        </p:nvSpPr>
        <p:spPr>
          <a:xfrm>
            <a:off x="6796396" y="424301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2BB5C9-2F83-4DE9-BD8C-10FD52288E23}"/>
              </a:ext>
            </a:extLst>
          </p:cNvPr>
          <p:cNvSpPr/>
          <p:nvPr/>
        </p:nvSpPr>
        <p:spPr>
          <a:xfrm>
            <a:off x="9646603" y="3655408"/>
            <a:ext cx="240735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Understand the drivers of cost &amp; spend to create what-if scenarios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0DAF4A4-554A-4D48-8B27-0B6F7A45DD77}"/>
              </a:ext>
            </a:extLst>
          </p:cNvPr>
          <p:cNvSpPr/>
          <p:nvPr/>
        </p:nvSpPr>
        <p:spPr>
          <a:xfrm>
            <a:off x="9646603" y="4194112"/>
            <a:ext cx="240735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Rely on statisticians’ view of the future to identify likely outcomes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3B1B96-F212-436D-94EC-F5A52AD4F0AE}"/>
              </a:ext>
            </a:extLst>
          </p:cNvPr>
          <p:cNvSpPr/>
          <p:nvPr/>
        </p:nvSpPr>
        <p:spPr>
          <a:xfrm>
            <a:off x="9646603" y="4724400"/>
            <a:ext cx="240735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Build out a scenario for two years of below-trend growth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D0AF6B7-6795-4584-ACC0-5E66E725D0E7}"/>
              </a:ext>
            </a:extLst>
          </p:cNvPr>
          <p:cNvSpPr/>
          <p:nvPr/>
        </p:nvSpPr>
        <p:spPr>
          <a:xfrm>
            <a:off x="9646603" y="3108288"/>
            <a:ext cx="240735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050" dirty="0">
                <a:solidFill>
                  <a:schemeClr val="tx1"/>
                </a:solidFill>
              </a:rPr>
              <a:t>Model worst-case scenarios by types of recovery patterns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EE8B20E-1711-4539-B39C-3723CB40873B}"/>
              </a:ext>
            </a:extLst>
          </p:cNvPr>
          <p:cNvSpPr/>
          <p:nvPr/>
        </p:nvSpPr>
        <p:spPr>
          <a:xfrm>
            <a:off x="9447997" y="3155186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B9E3D1A-3642-4075-BED2-D62125EE0EFB}"/>
              </a:ext>
            </a:extLst>
          </p:cNvPr>
          <p:cNvSpPr/>
          <p:nvPr/>
        </p:nvSpPr>
        <p:spPr>
          <a:xfrm>
            <a:off x="9447997" y="369589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545508-A42B-483A-B39F-B3D34CA2C479}"/>
              </a:ext>
            </a:extLst>
          </p:cNvPr>
          <p:cNvSpPr/>
          <p:nvPr/>
        </p:nvSpPr>
        <p:spPr>
          <a:xfrm>
            <a:off x="9447997" y="4243019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3D67707-890D-4B28-97DB-C7D92958F1D8}"/>
              </a:ext>
            </a:extLst>
          </p:cNvPr>
          <p:cNvSpPr/>
          <p:nvPr/>
        </p:nvSpPr>
        <p:spPr>
          <a:xfrm>
            <a:off x="9447997" y="4770120"/>
            <a:ext cx="365760" cy="365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3782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5ACC-769B-4786-8E48-5446ADBB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Finance Leaders are leveraging data science to find patterns that were not possible on spreadsheet and ERP workflows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6152587-A566-44DF-86FE-C93FD1452E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51928" y="5892413"/>
            <a:ext cx="7888145" cy="346234"/>
          </a:xfrm>
        </p:spPr>
        <p:txBody>
          <a:bodyPr/>
          <a:lstStyle/>
          <a:p>
            <a:r>
              <a:rPr lang="en-US" sz="1600" dirty="0"/>
              <a:t>Explore these case studies to understand how </a:t>
            </a:r>
            <a:r>
              <a:rPr lang="en-US" sz="1600" i="1" dirty="0"/>
              <a:t>you</a:t>
            </a:r>
            <a:r>
              <a:rPr lang="en-US" sz="1600" dirty="0"/>
              <a:t> can use them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C60F9AE-0B27-48C5-8E60-9918D9AE4168}"/>
              </a:ext>
            </a:extLst>
          </p:cNvPr>
          <p:cNvSpPr/>
          <p:nvPr/>
        </p:nvSpPr>
        <p:spPr>
          <a:xfrm>
            <a:off x="6796396" y="4778267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HR cost analysis</a:t>
            </a:r>
            <a:r>
              <a:rPr lang="en-US" sz="900" dirty="0">
                <a:solidFill>
                  <a:schemeClr val="tx1"/>
                </a:solidFill>
              </a:rPr>
              <a:t>: explore people cost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CC3A63-CDD4-4A47-9753-973A0193B5D7}"/>
              </a:ext>
            </a:extLst>
          </p:cNvPr>
          <p:cNvSpPr/>
          <p:nvPr/>
        </p:nvSpPr>
        <p:spPr>
          <a:xfrm>
            <a:off x="6796396" y="4335775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Replacement cost</a:t>
            </a:r>
            <a:r>
              <a:rPr lang="en-US" sz="900" dirty="0">
                <a:solidFill>
                  <a:schemeClr val="tx1"/>
                </a:solidFill>
              </a:rPr>
              <a:t>: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rationalize hiring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427F96-FC04-4E82-9BD4-D71EA168A1D5}"/>
              </a:ext>
            </a:extLst>
          </p:cNvPr>
          <p:cNvSpPr/>
          <p:nvPr/>
        </p:nvSpPr>
        <p:spPr>
          <a:xfrm>
            <a:off x="8122195" y="4784626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Building expenses</a:t>
            </a:r>
            <a:r>
              <a:rPr lang="en-US" sz="900" dirty="0">
                <a:solidFill>
                  <a:schemeClr val="tx1"/>
                </a:solidFill>
              </a:rPr>
              <a:t>: reduce capital spend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02E68C-AB0F-45D1-BDE1-9B18DFEC3F06}"/>
              </a:ext>
            </a:extLst>
          </p:cNvPr>
          <p:cNvSpPr/>
          <p:nvPr/>
        </p:nvSpPr>
        <p:spPr>
          <a:xfrm>
            <a:off x="8122198" y="4335775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Cost forecasting:</a:t>
            </a:r>
            <a:r>
              <a:rPr lang="en-US" sz="900" dirty="0">
                <a:solidFill>
                  <a:schemeClr val="tx1"/>
                </a:solidFill>
              </a:rPr>
              <a:t> plan &amp; control spend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7A80017-6FB9-437E-ACC1-36A8374D1D76}"/>
              </a:ext>
            </a:extLst>
          </p:cNvPr>
          <p:cNvSpPr/>
          <p:nvPr/>
        </p:nvSpPr>
        <p:spPr>
          <a:xfrm>
            <a:off x="9447999" y="4778267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Currency impact</a:t>
            </a:r>
            <a:r>
              <a:rPr lang="en-US" sz="900" dirty="0">
                <a:solidFill>
                  <a:schemeClr val="tx1"/>
                </a:solidFill>
              </a:rPr>
              <a:t>: model the impact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B89E57-D26A-43CB-ABF5-A27A334D25A2}"/>
              </a:ext>
            </a:extLst>
          </p:cNvPr>
          <p:cNvSpPr/>
          <p:nvPr/>
        </p:nvSpPr>
        <p:spPr>
          <a:xfrm>
            <a:off x="9447999" y="4335775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Price forecasting</a:t>
            </a:r>
            <a:r>
              <a:rPr lang="en-US" sz="900" dirty="0">
                <a:solidFill>
                  <a:schemeClr val="tx1"/>
                </a:solidFill>
              </a:rPr>
              <a:t>: plan for volatility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2F4D8C-07DC-40F1-BC17-251E8E5E25AA}"/>
              </a:ext>
            </a:extLst>
          </p:cNvPr>
          <p:cNvSpPr/>
          <p:nvPr/>
        </p:nvSpPr>
        <p:spPr>
          <a:xfrm>
            <a:off x="10773798" y="4778267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Stock correlation</a:t>
            </a:r>
            <a:r>
              <a:rPr lang="en-US" sz="900" dirty="0">
                <a:solidFill>
                  <a:schemeClr val="tx1"/>
                </a:solidFill>
              </a:rPr>
              <a:t>: find risk clusters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683FBA-E1C8-425E-8F66-0DCAB2C291E6}"/>
              </a:ext>
            </a:extLst>
          </p:cNvPr>
          <p:cNvSpPr/>
          <p:nvPr/>
        </p:nvSpPr>
        <p:spPr>
          <a:xfrm>
            <a:off x="10773798" y="4335775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Budget forecasts</a:t>
            </a:r>
            <a:r>
              <a:rPr lang="en-US" sz="900" dirty="0">
                <a:solidFill>
                  <a:schemeClr val="tx1"/>
                </a:solidFill>
              </a:rPr>
              <a:t>: rationalize sensibly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D9E8637-D2F6-4269-88F3-89A3941B2C5E}"/>
              </a:ext>
            </a:extLst>
          </p:cNvPr>
          <p:cNvSpPr/>
          <p:nvPr/>
        </p:nvSpPr>
        <p:spPr>
          <a:xfrm>
            <a:off x="5466561" y="4335775"/>
            <a:ext cx="1280160" cy="378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Order lead time:</a:t>
            </a:r>
            <a:r>
              <a:rPr lang="en-US" sz="900" dirty="0">
                <a:solidFill>
                  <a:schemeClr val="tx1"/>
                </a:solidFill>
              </a:rPr>
              <a:t> how to reduce it</a:t>
            </a:r>
          </a:p>
        </p:txBody>
      </p:sp>
      <p:sp>
        <p:nvSpPr>
          <p:cNvPr id="54" name="Rectangle 53">
            <a:hlinkClick r:id="rId2" action="ppaction://hlinksldjump"/>
            <a:extLst>
              <a:ext uri="{FF2B5EF4-FFF2-40B4-BE49-F238E27FC236}">
                <a16:creationId xmlns:a16="http://schemas.microsoft.com/office/drawing/2014/main" id="{2F0A0695-B96B-4D40-90A5-B2F12B6A9A3A}"/>
              </a:ext>
            </a:extLst>
          </p:cNvPr>
          <p:cNvSpPr/>
          <p:nvPr/>
        </p:nvSpPr>
        <p:spPr>
          <a:xfrm>
            <a:off x="4143617" y="4335775"/>
            <a:ext cx="1280160" cy="378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Collection analysis</a:t>
            </a:r>
            <a:r>
              <a:rPr lang="en-US" sz="900" dirty="0">
                <a:solidFill>
                  <a:schemeClr val="tx1"/>
                </a:solidFill>
              </a:rPr>
              <a:t>: where to focus first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5684AEB-6221-47EB-80CB-E8642F6105A0}"/>
              </a:ext>
            </a:extLst>
          </p:cNvPr>
          <p:cNvSpPr/>
          <p:nvPr/>
        </p:nvSpPr>
        <p:spPr>
          <a:xfrm>
            <a:off x="4143617" y="4778267"/>
            <a:ext cx="1280160" cy="378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Discounts analysis</a:t>
            </a:r>
            <a:r>
              <a:rPr lang="en-US" sz="900" dirty="0">
                <a:solidFill>
                  <a:schemeClr val="tx1"/>
                </a:solidFill>
              </a:rPr>
              <a:t>: reduce safely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BAB0806-20F3-4FFA-AF26-0D16AD1823E4}"/>
              </a:ext>
            </a:extLst>
          </p:cNvPr>
          <p:cNvSpPr txBox="1"/>
          <p:nvPr/>
        </p:nvSpPr>
        <p:spPr>
          <a:xfrm>
            <a:off x="243840" y="1066800"/>
            <a:ext cx="366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 err="1"/>
              <a:t>Gramener</a:t>
            </a:r>
            <a:r>
              <a:rPr lang="en-US" sz="1400" dirty="0"/>
              <a:t> has worked with several clients on areas Finance Leaders are prioritizing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FF9618F-5489-4DE8-AA50-1DF718D86A04}"/>
              </a:ext>
            </a:extLst>
          </p:cNvPr>
          <p:cNvSpPr txBox="1"/>
          <p:nvPr/>
        </p:nvSpPr>
        <p:spPr>
          <a:xfrm>
            <a:off x="243840" y="4203095"/>
            <a:ext cx="3668611" cy="93871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Our work has </a:t>
            </a:r>
            <a:r>
              <a:rPr lang="en-US" sz="1400" i="1" dirty="0">
                <a:solidFill>
                  <a:schemeClr val="accent2"/>
                </a:solidFill>
              </a:rPr>
              <a:t>tangible benefits</a:t>
            </a:r>
            <a:r>
              <a:rPr lang="en-US" sz="1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Click on a topic to understand the challenges our clients faced, and the impact analytics had on their business.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8EC04C-BB01-47B4-8F71-A16BB8FB7697}"/>
              </a:ext>
            </a:extLst>
          </p:cNvPr>
          <p:cNvSpPr txBox="1"/>
          <p:nvPr/>
        </p:nvSpPr>
        <p:spPr>
          <a:xfrm>
            <a:off x="243840" y="3886200"/>
            <a:ext cx="3668611" cy="246221"/>
          </a:xfrm>
          <a:prstGeom prst="rect">
            <a:avLst/>
          </a:prstGeom>
          <a:noFill/>
        </p:spPr>
        <p:txBody>
          <a:bodyPr wrap="square" tIns="0" bIns="0" rtlCol="0" anchor="b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/>
              <a:t>Case studies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33275947-2434-420E-926C-358E19CC0565}"/>
              </a:ext>
            </a:extLst>
          </p:cNvPr>
          <p:cNvSpPr/>
          <p:nvPr/>
        </p:nvSpPr>
        <p:spPr>
          <a:xfrm>
            <a:off x="3885628" y="4616314"/>
            <a:ext cx="193434" cy="1957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995666AD-350A-4A06-A315-58C2853211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71AE83E-3FCE-4EDF-A30C-265C09B3B636}"/>
              </a:ext>
            </a:extLst>
          </p:cNvPr>
          <p:cNvSpPr/>
          <p:nvPr/>
        </p:nvSpPr>
        <p:spPr>
          <a:xfrm>
            <a:off x="4144794" y="1066800"/>
            <a:ext cx="7914521" cy="378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Our work unearthed new insights in all 3 areas Finance Leaders focus on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87168D-5260-4540-A1CD-6B0362818012}"/>
              </a:ext>
            </a:extLst>
          </p:cNvPr>
          <p:cNvSpPr/>
          <p:nvPr/>
        </p:nvSpPr>
        <p:spPr>
          <a:xfrm>
            <a:off x="4144794" y="2538114"/>
            <a:ext cx="260596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Cash Flow Management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546B62-AA21-4963-9181-BD6F45D66D67}"/>
              </a:ext>
            </a:extLst>
          </p:cNvPr>
          <p:cNvSpPr/>
          <p:nvPr/>
        </p:nvSpPr>
        <p:spPr>
          <a:xfrm>
            <a:off x="6796396" y="2538114"/>
            <a:ext cx="260596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Cost Reduction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A1E36C3-D934-41AD-9828-7DEC12E1F8C1}"/>
              </a:ext>
            </a:extLst>
          </p:cNvPr>
          <p:cNvSpPr/>
          <p:nvPr/>
        </p:nvSpPr>
        <p:spPr>
          <a:xfrm>
            <a:off x="9447997" y="2538114"/>
            <a:ext cx="2605961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Scenario Modeling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DAEDB44-40ED-4B37-A942-B01294054DDE}"/>
              </a:ext>
            </a:extLst>
          </p:cNvPr>
          <p:cNvGrpSpPr>
            <a:grpSpLocks noChangeAspect="1"/>
          </p:cNvGrpSpPr>
          <p:nvPr/>
        </p:nvGrpSpPr>
        <p:grpSpPr>
          <a:xfrm>
            <a:off x="4962655" y="1524000"/>
            <a:ext cx="914400" cy="914400"/>
            <a:chOff x="5221034" y="3483003"/>
            <a:chExt cx="1540630" cy="1540630"/>
          </a:xfrm>
          <a:solidFill>
            <a:schemeClr val="accent2"/>
          </a:solidFill>
        </p:grpSpPr>
        <p:pic>
          <p:nvPicPr>
            <p:cNvPr id="73" name="Graphic 72" descr="Arrow circle">
              <a:extLst>
                <a:ext uri="{FF2B5EF4-FFF2-40B4-BE49-F238E27FC236}">
                  <a16:creationId xmlns:a16="http://schemas.microsoft.com/office/drawing/2014/main" id="{C363301B-EB05-4746-ACC4-F65DE48115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21034" y="3483003"/>
              <a:ext cx="1540630" cy="1540630"/>
            </a:xfrm>
            <a:prstGeom prst="rect">
              <a:avLst/>
            </a:prstGeom>
          </p:spPr>
        </p:pic>
        <p:pic>
          <p:nvPicPr>
            <p:cNvPr id="74" name="Graphic 73" descr="Coins">
              <a:extLst>
                <a:ext uri="{FF2B5EF4-FFF2-40B4-BE49-F238E27FC236}">
                  <a16:creationId xmlns:a16="http://schemas.microsoft.com/office/drawing/2014/main" id="{9C0FA0E0-88EC-4284-9382-E162A397A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6435" y="3914952"/>
              <a:ext cx="646730" cy="64673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BD28D3E-9FE2-4125-BD05-64BC17AB1D3A}"/>
              </a:ext>
            </a:extLst>
          </p:cNvPr>
          <p:cNvGrpSpPr/>
          <p:nvPr/>
        </p:nvGrpSpPr>
        <p:grpSpPr>
          <a:xfrm>
            <a:off x="7414909" y="1691777"/>
            <a:ext cx="1368935" cy="669888"/>
            <a:chOff x="7414908" y="1592607"/>
            <a:chExt cx="1368935" cy="669888"/>
          </a:xfrm>
          <a:solidFill>
            <a:schemeClr val="accent3">
              <a:lumMod val="75000"/>
            </a:schemeClr>
          </a:solidFill>
        </p:grpSpPr>
        <p:pic>
          <p:nvPicPr>
            <p:cNvPr id="76" name="Graphic 75" descr="Money">
              <a:extLst>
                <a:ext uri="{FF2B5EF4-FFF2-40B4-BE49-F238E27FC236}">
                  <a16:creationId xmlns:a16="http://schemas.microsoft.com/office/drawing/2014/main" id="{299E8976-35A5-4114-A2E6-3F99E66BA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14908" y="1595816"/>
              <a:ext cx="666678" cy="666679"/>
            </a:xfrm>
            <a:prstGeom prst="rect">
              <a:avLst/>
            </a:prstGeom>
          </p:spPr>
        </p:pic>
        <p:pic>
          <p:nvPicPr>
            <p:cNvPr id="77" name="Graphic 76" descr="Downward trend">
              <a:extLst>
                <a:ext uri="{FF2B5EF4-FFF2-40B4-BE49-F238E27FC236}">
                  <a16:creationId xmlns:a16="http://schemas.microsoft.com/office/drawing/2014/main" id="{75C552D5-B418-4746-BAAE-E1A8AFC23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117165" y="1592607"/>
              <a:ext cx="666678" cy="666679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CA7E77C-1192-4640-852A-AD6DF9C7FE42}"/>
              </a:ext>
            </a:extLst>
          </p:cNvPr>
          <p:cNvGrpSpPr/>
          <p:nvPr/>
        </p:nvGrpSpPr>
        <p:grpSpPr>
          <a:xfrm>
            <a:off x="10066509" y="1691777"/>
            <a:ext cx="1368936" cy="666679"/>
            <a:chOff x="9889543" y="1592607"/>
            <a:chExt cx="1368936" cy="666679"/>
          </a:xfrm>
          <a:solidFill>
            <a:schemeClr val="accent1"/>
          </a:solidFill>
        </p:grpSpPr>
        <p:pic>
          <p:nvPicPr>
            <p:cNvPr id="79" name="Graphic 78" descr="Group brainstorm">
              <a:extLst>
                <a:ext uri="{FF2B5EF4-FFF2-40B4-BE49-F238E27FC236}">
                  <a16:creationId xmlns:a16="http://schemas.microsoft.com/office/drawing/2014/main" id="{D66FF744-6B76-4CE7-9907-CD24A2529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591800" y="1592607"/>
              <a:ext cx="666679" cy="666679"/>
            </a:xfrm>
            <a:prstGeom prst="rect">
              <a:avLst/>
            </a:prstGeom>
          </p:spPr>
        </p:pic>
        <p:pic>
          <p:nvPicPr>
            <p:cNvPr id="80" name="Graphic 79" descr="Head with gears">
              <a:extLst>
                <a:ext uri="{FF2B5EF4-FFF2-40B4-BE49-F238E27FC236}">
                  <a16:creationId xmlns:a16="http://schemas.microsoft.com/office/drawing/2014/main" id="{AFE62910-4D6B-4DE1-A607-FC2D003CE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889543" y="1592607"/>
              <a:ext cx="666679" cy="666679"/>
            </a:xfrm>
            <a:prstGeom prst="rect">
              <a:avLst/>
            </a:prstGeom>
          </p:spPr>
        </p:pic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20657AF6-F2F3-47BB-AA31-25FB920EA830}"/>
              </a:ext>
            </a:extLst>
          </p:cNvPr>
          <p:cNvSpPr/>
          <p:nvPr/>
        </p:nvSpPr>
        <p:spPr>
          <a:xfrm>
            <a:off x="5466561" y="3888802"/>
            <a:ext cx="1280160" cy="378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Forecast spend</a:t>
            </a:r>
            <a:r>
              <a:rPr lang="en-US" sz="900" dirty="0">
                <a:solidFill>
                  <a:schemeClr val="tx1"/>
                </a:solidFill>
              </a:rPr>
              <a:t>: plan cash flow well</a:t>
            </a:r>
          </a:p>
        </p:txBody>
      </p:sp>
      <p:sp>
        <p:nvSpPr>
          <p:cNvPr id="82" name="Rectangle 81">
            <a:hlinkClick r:id="rId15" action="ppaction://hlinksldjump"/>
            <a:extLst>
              <a:ext uri="{FF2B5EF4-FFF2-40B4-BE49-F238E27FC236}">
                <a16:creationId xmlns:a16="http://schemas.microsoft.com/office/drawing/2014/main" id="{549A12F0-1DF3-4E2A-826C-3A77378B6291}"/>
              </a:ext>
            </a:extLst>
          </p:cNvPr>
          <p:cNvSpPr/>
          <p:nvPr/>
        </p:nvSpPr>
        <p:spPr>
          <a:xfrm>
            <a:off x="4143617" y="3888802"/>
            <a:ext cx="1280160" cy="378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Churn model</a:t>
            </a:r>
            <a:r>
              <a:rPr lang="en-US" sz="900" dirty="0">
                <a:solidFill>
                  <a:schemeClr val="tx1"/>
                </a:solidFill>
              </a:rPr>
              <a:t>: find customers at risk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0807C3F-92EA-4ABB-B643-5F5AC6CDCD30}"/>
              </a:ext>
            </a:extLst>
          </p:cNvPr>
          <p:cNvSpPr/>
          <p:nvPr/>
        </p:nvSpPr>
        <p:spPr>
          <a:xfrm>
            <a:off x="6796396" y="3888802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Cost explorer</a:t>
            </a:r>
            <a:r>
              <a:rPr lang="en-US" sz="900" dirty="0">
                <a:solidFill>
                  <a:schemeClr val="tx1"/>
                </a:solidFill>
              </a:rPr>
              <a:t>: find biggest spends</a:t>
            </a:r>
          </a:p>
        </p:txBody>
      </p:sp>
      <p:sp>
        <p:nvSpPr>
          <p:cNvPr id="84" name="Rectangle 83">
            <a:hlinkClick r:id="rId2" action="ppaction://hlinksldjump"/>
            <a:extLst>
              <a:ext uri="{FF2B5EF4-FFF2-40B4-BE49-F238E27FC236}">
                <a16:creationId xmlns:a16="http://schemas.microsoft.com/office/drawing/2014/main" id="{3A5133C5-59C3-4BD7-AAA1-6D98022DAD79}"/>
              </a:ext>
            </a:extLst>
          </p:cNvPr>
          <p:cNvSpPr/>
          <p:nvPr/>
        </p:nvSpPr>
        <p:spPr>
          <a:xfrm>
            <a:off x="8122198" y="3888802"/>
            <a:ext cx="1280160" cy="3783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Procurement cost: </a:t>
            </a:r>
            <a:r>
              <a:rPr lang="en-US" sz="900" dirty="0">
                <a:solidFill>
                  <a:schemeClr val="tx1"/>
                </a:solidFill>
              </a:rPr>
              <a:t>consolidate vendors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3FAC729-9BED-4E27-8FE6-3D1A3DDBB6BD}"/>
              </a:ext>
            </a:extLst>
          </p:cNvPr>
          <p:cNvSpPr/>
          <p:nvPr/>
        </p:nvSpPr>
        <p:spPr>
          <a:xfrm>
            <a:off x="9447999" y="3885522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Financial drivers</a:t>
            </a:r>
            <a:r>
              <a:rPr lang="en-US" sz="900" dirty="0">
                <a:solidFill>
                  <a:schemeClr val="tx1"/>
                </a:solidFill>
              </a:rPr>
              <a:t>: root cause analysis</a:t>
            </a:r>
          </a:p>
        </p:txBody>
      </p:sp>
      <p:sp>
        <p:nvSpPr>
          <p:cNvPr id="86" name="Rectangle 85">
            <a:hlinkClick r:id="rId16" action="ppaction://hlinksldjump"/>
            <a:extLst>
              <a:ext uri="{FF2B5EF4-FFF2-40B4-BE49-F238E27FC236}">
                <a16:creationId xmlns:a16="http://schemas.microsoft.com/office/drawing/2014/main" id="{422371E5-EA26-4590-ABC2-505D102980A9}"/>
              </a:ext>
            </a:extLst>
          </p:cNvPr>
          <p:cNvSpPr/>
          <p:nvPr/>
        </p:nvSpPr>
        <p:spPr>
          <a:xfrm>
            <a:off x="10773798" y="3885522"/>
            <a:ext cx="1280160" cy="378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What-if scenarios</a:t>
            </a:r>
            <a:r>
              <a:rPr lang="en-US" sz="900" dirty="0">
                <a:solidFill>
                  <a:schemeClr val="tx1"/>
                </a:solidFill>
              </a:rPr>
              <a:t>: explore the impact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EFF5F500-CD9B-4438-9142-ACEF7B9F6BF5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850" y="2097897"/>
            <a:ext cx="1056018" cy="188103"/>
          </a:xfrm>
          <a:prstGeom prst="rect">
            <a:avLst/>
          </a:prstGeom>
        </p:spPr>
      </p:pic>
      <p:pic>
        <p:nvPicPr>
          <p:cNvPr id="91" name="Picture 20" descr="Image result for volvo eicher logo">
            <a:extLst>
              <a:ext uri="{FF2B5EF4-FFF2-40B4-BE49-F238E27FC236}">
                <a16:creationId xmlns:a16="http://schemas.microsoft.com/office/drawing/2014/main" id="{070EE460-303F-4D6C-A290-7756DDE34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60" y="1564540"/>
            <a:ext cx="705972" cy="78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3AC26F59-08CC-4E24-B5ED-7EA194EA8176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209" y="1676427"/>
            <a:ext cx="1335633" cy="236628"/>
          </a:xfrm>
          <a:prstGeom prst="rect">
            <a:avLst/>
          </a:prstGeom>
        </p:spPr>
      </p:pic>
      <p:pic>
        <p:nvPicPr>
          <p:cNvPr id="1026" name="Picture 2" descr="Sanofi and Google to Establish Healthcare Innovation Lab Focused ...">
            <a:extLst>
              <a:ext uri="{FF2B5EF4-FFF2-40B4-BE49-F238E27FC236}">
                <a16:creationId xmlns:a16="http://schemas.microsoft.com/office/drawing/2014/main" id="{24445A16-DD68-4CA1-AB62-F37850CFD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2240" y="2383276"/>
            <a:ext cx="1066800" cy="32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0" descr="Image result for american express logo">
            <a:extLst>
              <a:ext uri="{FF2B5EF4-FFF2-40B4-BE49-F238E27FC236}">
                <a16:creationId xmlns:a16="http://schemas.microsoft.com/office/drawing/2014/main" id="{020D4387-B7E5-4BC7-A9D3-EB47C0279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3240" y="2493665"/>
            <a:ext cx="761324" cy="76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28FC8A10-1930-4111-AB4C-881E09DDE8BF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907" y="2874327"/>
            <a:ext cx="1133679" cy="402273"/>
          </a:xfrm>
          <a:prstGeom prst="rect">
            <a:avLst/>
          </a:prstGeom>
        </p:spPr>
      </p:pic>
      <p:pic>
        <p:nvPicPr>
          <p:cNvPr id="96" name="Picture 22" descr="Image result for dell logo">
            <a:extLst>
              <a:ext uri="{FF2B5EF4-FFF2-40B4-BE49-F238E27FC236}">
                <a16:creationId xmlns:a16="http://schemas.microsoft.com/office/drawing/2014/main" id="{E7342E15-E4A7-4DCA-9602-014018727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7" y="1649527"/>
            <a:ext cx="512809" cy="51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E39D910B-2DB7-402D-A2A2-C02D76B51AB1}"/>
              </a:ext>
            </a:extLst>
          </p:cNvPr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5984" y="3008138"/>
            <a:ext cx="846706" cy="18541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A0075B56-3972-4266-AAD9-4D055AE7EE04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6357" y="2747840"/>
            <a:ext cx="520207" cy="520207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BAE0B86F-E8C7-49CD-AA43-0AA4394842FB}"/>
              </a:ext>
            </a:extLst>
          </p:cNvPr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2949" y="2533858"/>
            <a:ext cx="752683" cy="116194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D2A372D6-F8BA-4776-ABAD-0A84CB20CBB2}"/>
              </a:ext>
            </a:extLst>
          </p:cNvPr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9692" y="1665706"/>
            <a:ext cx="443482" cy="589830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B6E0B003-4D76-48AC-A31B-330E2DB116E1}"/>
              </a:ext>
            </a:extLst>
          </p:cNvPr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3287" y="2477200"/>
            <a:ext cx="487965" cy="21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2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CD69AB0-D211-42A3-AAB5-E6BBCE92B85B}"/>
              </a:ext>
            </a:extLst>
          </p:cNvPr>
          <p:cNvSpPr/>
          <p:nvPr/>
        </p:nvSpPr>
        <p:spPr>
          <a:xfrm>
            <a:off x="214478" y="2438401"/>
            <a:ext cx="393192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45720" tIns="45720" rIns="45720" bIns="45720" rtlCol="0" anchor="b" anchorCtr="1"/>
          <a:lstStyle/>
          <a:p>
            <a:pPr algn="ctr"/>
            <a:endParaRPr lang="en-US" sz="1000" b="1" cap="al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D7F34-758C-41D0-BBDB-1E893AE3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Telecom company saved 66% customer acquisition cost by predicting churn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C46008-6659-4878-9CB2-010BD10F94A3}"/>
              </a:ext>
            </a:extLst>
          </p:cNvPr>
          <p:cNvSpPr/>
          <p:nvPr/>
        </p:nvSpPr>
        <p:spPr>
          <a:xfrm>
            <a:off x="214478" y="1061906"/>
            <a:ext cx="3657600" cy="393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A national telecom provider had a churn rate of over 10% a month. Thanks to low switching cost, their entire customer base </a:t>
            </a:r>
            <a:r>
              <a:rPr lang="en-US" sz="1200" i="1" dirty="0">
                <a:solidFill>
                  <a:schemeClr val="accent2"/>
                </a:solidFill>
              </a:rPr>
              <a:t>churns within a year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The cost of replacing each customer was </a:t>
            </a:r>
            <a:r>
              <a:rPr lang="en-US" sz="1200" i="1" dirty="0">
                <a:solidFill>
                  <a:schemeClr val="accent2"/>
                </a:solidFill>
              </a:rPr>
              <a:t>thrice</a:t>
            </a:r>
            <a:r>
              <a:rPr lang="en-US" sz="1200" dirty="0">
                <a:solidFill>
                  <a:schemeClr val="tx1"/>
                </a:solidFill>
              </a:rPr>
              <a:t> the cost of retention – provided the customers could be identified with some confidence.</a:t>
            </a:r>
          </a:p>
          <a:p>
            <a:pPr>
              <a:spcBef>
                <a:spcPts val="1200"/>
              </a:spcBef>
            </a:pPr>
            <a:r>
              <a:rPr lang="en-US" sz="1200" dirty="0" err="1">
                <a:solidFill>
                  <a:schemeClr val="tx1"/>
                </a:solidFill>
              </a:rPr>
              <a:t>Gramener</a:t>
            </a:r>
            <a:r>
              <a:rPr lang="en-US" sz="1200" dirty="0">
                <a:solidFill>
                  <a:schemeClr val="tx1"/>
                </a:solidFill>
              </a:rPr>
              <a:t> used the customer profile, transaction data, payment data, service log data, and other related information to create a series of classification models. These predict whether a customer will churn </a:t>
            </a:r>
            <a:r>
              <a:rPr lang="en-US" sz="1200" i="1" dirty="0">
                <a:solidFill>
                  <a:schemeClr val="accent2"/>
                </a:solidFill>
              </a:rPr>
              <a:t>one month in advance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The simplest model – the decision tree (shown alongside) – reduced the cost of attrition by 39%.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A second, more robust machine learning model increased this to 66%. This model only missed 0.6% of customers and incorrectly spotted only 2.5% of customers.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A7CEE7-CA2F-4EBC-B985-4C0AA54C703B}"/>
              </a:ext>
            </a:extLst>
          </p:cNvPr>
          <p:cNvSpPr/>
          <p:nvPr/>
        </p:nvSpPr>
        <p:spPr>
          <a:xfrm>
            <a:off x="21447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66%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4C4558-5137-4318-BAC6-9C138534D4CC}"/>
              </a:ext>
            </a:extLst>
          </p:cNvPr>
          <p:cNvSpPr/>
          <p:nvPr/>
        </p:nvSpPr>
        <p:spPr>
          <a:xfrm>
            <a:off x="222615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99.4%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0E18C2-A0E0-411C-9CFC-906348052D4A}"/>
              </a:ext>
            </a:extLst>
          </p:cNvPr>
          <p:cNvSpPr/>
          <p:nvPr/>
        </p:nvSpPr>
        <p:spPr>
          <a:xfrm>
            <a:off x="21447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reduction in customer re-acquisition cost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848DED-4C6D-4E0D-96BF-CB8AA9C62F77}"/>
              </a:ext>
            </a:extLst>
          </p:cNvPr>
          <p:cNvSpPr/>
          <p:nvPr/>
        </p:nvSpPr>
        <p:spPr>
          <a:xfrm>
            <a:off x="222615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potential churn customers correctly identified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4AE0217-A317-47A7-A544-B06D835C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83EB70-BF48-47FD-86AD-3BEAB97AF98B}"/>
              </a:ext>
            </a:extLst>
          </p:cNvPr>
          <p:cNvSpPr/>
          <p:nvPr/>
        </p:nvSpPr>
        <p:spPr>
          <a:xfrm>
            <a:off x="8247393" y="1061906"/>
            <a:ext cx="2211356" cy="3369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OUTGOING CALL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736F87D-64E1-4FA7-8164-7FB4BA552415}"/>
              </a:ext>
            </a:extLst>
          </p:cNvPr>
          <p:cNvSpPr/>
          <p:nvPr/>
        </p:nvSpPr>
        <p:spPr>
          <a:xfrm>
            <a:off x="7410954" y="1435969"/>
            <a:ext cx="303590" cy="306303"/>
          </a:xfrm>
          <a:prstGeom prst="ellips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</a:t>
            </a:r>
          </a:p>
        </p:txBody>
      </p:sp>
      <p:cxnSp>
        <p:nvCxnSpPr>
          <p:cNvPr id="18" name="Elbow Connector 46">
            <a:extLst>
              <a:ext uri="{FF2B5EF4-FFF2-40B4-BE49-F238E27FC236}">
                <a16:creationId xmlns:a16="http://schemas.microsoft.com/office/drawing/2014/main" id="{0EF1E682-D2C2-438E-925E-72D5B10CD6D2}"/>
              </a:ext>
            </a:extLst>
          </p:cNvPr>
          <p:cNvCxnSpPr>
            <a:stCxn id="19" idx="1"/>
            <a:endCxn id="16" idx="0"/>
          </p:cNvCxnSpPr>
          <p:nvPr/>
        </p:nvCxnSpPr>
        <p:spPr>
          <a:xfrm rot="10800000">
            <a:off x="7562749" y="1435969"/>
            <a:ext cx="684644" cy="131336"/>
          </a:xfrm>
          <a:prstGeom prst="bentConnector4">
            <a:avLst>
              <a:gd name="adj1" fmla="val 38914"/>
              <a:gd name="adj2" fmla="val 248078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43459B4-5371-44FA-8FA1-AE72C593298A}"/>
              </a:ext>
            </a:extLst>
          </p:cNvPr>
          <p:cNvSpPr/>
          <p:nvPr/>
        </p:nvSpPr>
        <p:spPr>
          <a:xfrm>
            <a:off x="8247393" y="1398839"/>
            <a:ext cx="711012" cy="3369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0 - 4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6A9E7F-D69B-4ECF-B827-042F00C977F4}"/>
              </a:ext>
            </a:extLst>
          </p:cNvPr>
          <p:cNvSpPr/>
          <p:nvPr/>
        </p:nvSpPr>
        <p:spPr>
          <a:xfrm>
            <a:off x="9687778" y="1398839"/>
            <a:ext cx="770971" cy="3369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15+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68F583-3BCF-402B-A76B-DC4AF9B297F4}"/>
              </a:ext>
            </a:extLst>
          </p:cNvPr>
          <p:cNvSpPr/>
          <p:nvPr/>
        </p:nvSpPr>
        <p:spPr>
          <a:xfrm>
            <a:off x="8958404" y="1398839"/>
            <a:ext cx="722443" cy="3369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5-14</a:t>
            </a:r>
          </a:p>
        </p:txBody>
      </p:sp>
      <p:cxnSp>
        <p:nvCxnSpPr>
          <p:cNvPr id="22" name="Elbow Connector 50">
            <a:extLst>
              <a:ext uri="{FF2B5EF4-FFF2-40B4-BE49-F238E27FC236}">
                <a16:creationId xmlns:a16="http://schemas.microsoft.com/office/drawing/2014/main" id="{487F13C5-0817-45A8-8871-74FE060BD93D}"/>
              </a:ext>
            </a:extLst>
          </p:cNvPr>
          <p:cNvCxnSpPr>
            <a:stCxn id="20" idx="2"/>
            <a:endCxn id="23" idx="0"/>
          </p:cNvCxnSpPr>
          <p:nvPr/>
        </p:nvCxnSpPr>
        <p:spPr>
          <a:xfrm rot="5400000">
            <a:off x="9830907" y="1972659"/>
            <a:ext cx="479245" cy="5470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B13D8DA-80E7-4950-B89A-16984B465620}"/>
              </a:ext>
            </a:extLst>
          </p:cNvPr>
          <p:cNvSpPr/>
          <p:nvPr/>
        </p:nvSpPr>
        <p:spPr>
          <a:xfrm>
            <a:off x="9915999" y="2215017"/>
            <a:ext cx="303590" cy="306303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DF0277-1A64-4240-ABA8-D618B1E361E3}"/>
              </a:ext>
            </a:extLst>
          </p:cNvPr>
          <p:cNvSpPr/>
          <p:nvPr/>
        </p:nvSpPr>
        <p:spPr>
          <a:xfrm flipH="1">
            <a:off x="5603564" y="3389806"/>
            <a:ext cx="1396513" cy="61260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>
                <a:solidFill>
                  <a:schemeClr val="tx1"/>
                </a:solidFill>
              </a:rPr>
              <a:t>Recharge </a:t>
            </a:r>
            <a:r>
              <a:rPr lang="en-US" sz="1400" cap="all" dirty="0" err="1">
                <a:solidFill>
                  <a:schemeClr val="tx1"/>
                </a:solidFill>
              </a:rPr>
              <a:t>amt</a:t>
            </a:r>
            <a:r>
              <a:rPr lang="en-US" sz="1400" cap="all" dirty="0">
                <a:solidFill>
                  <a:schemeClr val="tx1"/>
                </a:solidFill>
              </a:rPr>
              <a:t> &gt; $20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ACAED37-7FE8-4ED2-8ADD-97ECD4E7C795}"/>
              </a:ext>
            </a:extLst>
          </p:cNvPr>
          <p:cNvSpPr/>
          <p:nvPr/>
        </p:nvSpPr>
        <p:spPr>
          <a:xfrm flipH="1">
            <a:off x="7000077" y="4860059"/>
            <a:ext cx="303590" cy="306303"/>
          </a:xfrm>
          <a:prstGeom prst="ellips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2D96B2F-9581-4502-8F73-FF9E84491CF8}"/>
              </a:ext>
            </a:extLst>
          </p:cNvPr>
          <p:cNvSpPr/>
          <p:nvPr/>
        </p:nvSpPr>
        <p:spPr>
          <a:xfrm flipH="1">
            <a:off x="5299975" y="4860059"/>
            <a:ext cx="303590" cy="306303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Y</a:t>
            </a:r>
          </a:p>
        </p:txBody>
      </p:sp>
      <p:cxnSp>
        <p:nvCxnSpPr>
          <p:cNvPr id="27" name="Elbow Connector 55">
            <a:extLst>
              <a:ext uri="{FF2B5EF4-FFF2-40B4-BE49-F238E27FC236}">
                <a16:creationId xmlns:a16="http://schemas.microsoft.com/office/drawing/2014/main" id="{41F0C535-C2EC-4C84-8A63-5CFAF42646BC}"/>
              </a:ext>
            </a:extLst>
          </p:cNvPr>
          <p:cNvCxnSpPr>
            <a:stCxn id="24" idx="2"/>
          </p:cNvCxnSpPr>
          <p:nvPr/>
        </p:nvCxnSpPr>
        <p:spPr>
          <a:xfrm rot="16200000" flipH="1">
            <a:off x="6298023" y="4006209"/>
            <a:ext cx="857647" cy="85005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56">
            <a:extLst>
              <a:ext uri="{FF2B5EF4-FFF2-40B4-BE49-F238E27FC236}">
                <a16:creationId xmlns:a16="http://schemas.microsoft.com/office/drawing/2014/main" id="{359600FA-DC6F-4950-9416-053ECC7FEBDA}"/>
              </a:ext>
            </a:extLst>
          </p:cNvPr>
          <p:cNvCxnSpPr>
            <a:stCxn id="24" idx="2"/>
          </p:cNvCxnSpPr>
          <p:nvPr/>
        </p:nvCxnSpPr>
        <p:spPr>
          <a:xfrm rot="5400000">
            <a:off x="5447971" y="4006209"/>
            <a:ext cx="857647" cy="85005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EE17B0B-91DC-4F80-98C6-005F23ACCC14}"/>
              </a:ext>
            </a:extLst>
          </p:cNvPr>
          <p:cNvSpPr txBox="1"/>
          <p:nvPr/>
        </p:nvSpPr>
        <p:spPr>
          <a:xfrm flipH="1">
            <a:off x="6933983" y="4186193"/>
            <a:ext cx="239516" cy="261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6800EC-B303-461E-8A68-D6D4A284BAA3}"/>
              </a:ext>
            </a:extLst>
          </p:cNvPr>
          <p:cNvSpPr txBox="1"/>
          <p:nvPr/>
        </p:nvSpPr>
        <p:spPr>
          <a:xfrm flipH="1">
            <a:off x="5423384" y="4186193"/>
            <a:ext cx="269252" cy="261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C9C4589-DEDF-4492-A173-715C996700A7}"/>
              </a:ext>
            </a:extLst>
          </p:cNvPr>
          <p:cNvSpPr/>
          <p:nvPr/>
        </p:nvSpPr>
        <p:spPr>
          <a:xfrm flipH="1">
            <a:off x="7000077" y="2225856"/>
            <a:ext cx="1396513" cy="61260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>
                <a:solidFill>
                  <a:schemeClr val="tx1"/>
                </a:solidFill>
              </a:rPr>
              <a:t>&gt; 1 Recharge</a:t>
            </a:r>
          </a:p>
        </p:txBody>
      </p:sp>
      <p:cxnSp>
        <p:nvCxnSpPr>
          <p:cNvPr id="32" name="Elbow Connector 60">
            <a:extLst>
              <a:ext uri="{FF2B5EF4-FFF2-40B4-BE49-F238E27FC236}">
                <a16:creationId xmlns:a16="http://schemas.microsoft.com/office/drawing/2014/main" id="{132BC58B-464F-493C-946F-CE75E365C4A2}"/>
              </a:ext>
            </a:extLst>
          </p:cNvPr>
          <p:cNvCxnSpPr>
            <a:stCxn id="21" idx="2"/>
            <a:endCxn id="31" idx="0"/>
          </p:cNvCxnSpPr>
          <p:nvPr/>
        </p:nvCxnSpPr>
        <p:spPr>
          <a:xfrm rot="5400000">
            <a:off x="8263938" y="1170168"/>
            <a:ext cx="490084" cy="162129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61">
            <a:extLst>
              <a:ext uri="{FF2B5EF4-FFF2-40B4-BE49-F238E27FC236}">
                <a16:creationId xmlns:a16="http://schemas.microsoft.com/office/drawing/2014/main" id="{C8E3300F-B1D4-47D4-8357-44A46FF6FD47}"/>
              </a:ext>
            </a:extLst>
          </p:cNvPr>
          <p:cNvCxnSpPr>
            <a:stCxn id="31" idx="2"/>
            <a:endCxn id="24" idx="0"/>
          </p:cNvCxnSpPr>
          <p:nvPr/>
        </p:nvCxnSpPr>
        <p:spPr>
          <a:xfrm rot="5400000">
            <a:off x="6724405" y="2415877"/>
            <a:ext cx="551345" cy="139651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6AD10D8-D648-4B6F-8127-13B1AD962040}"/>
              </a:ext>
            </a:extLst>
          </p:cNvPr>
          <p:cNvSpPr/>
          <p:nvPr/>
        </p:nvSpPr>
        <p:spPr>
          <a:xfrm flipH="1">
            <a:off x="8140963" y="3389806"/>
            <a:ext cx="303590" cy="306303"/>
          </a:xfrm>
          <a:prstGeom prst="ellips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</a:t>
            </a:r>
          </a:p>
        </p:txBody>
      </p:sp>
      <p:cxnSp>
        <p:nvCxnSpPr>
          <p:cNvPr id="35" name="Elbow Connector 63">
            <a:extLst>
              <a:ext uri="{FF2B5EF4-FFF2-40B4-BE49-F238E27FC236}">
                <a16:creationId xmlns:a16="http://schemas.microsoft.com/office/drawing/2014/main" id="{4922E22F-46ED-47D2-88B6-3C7CCD4C790E}"/>
              </a:ext>
            </a:extLst>
          </p:cNvPr>
          <p:cNvCxnSpPr>
            <a:stCxn id="31" idx="2"/>
            <a:endCxn id="34" idx="0"/>
          </p:cNvCxnSpPr>
          <p:nvPr/>
        </p:nvCxnSpPr>
        <p:spPr>
          <a:xfrm rot="16200000" flipH="1">
            <a:off x="7719873" y="2816922"/>
            <a:ext cx="551345" cy="594424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87FC9F6-8F76-4219-84C1-BC539B431734}"/>
              </a:ext>
            </a:extLst>
          </p:cNvPr>
          <p:cNvSpPr txBox="1"/>
          <p:nvPr/>
        </p:nvSpPr>
        <p:spPr>
          <a:xfrm flipH="1">
            <a:off x="6272738" y="2882924"/>
            <a:ext cx="269252" cy="261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516906-8FF3-4C04-BAD7-E61996EFA409}"/>
              </a:ext>
            </a:extLst>
          </p:cNvPr>
          <p:cNvSpPr txBox="1"/>
          <p:nvPr/>
        </p:nvSpPr>
        <p:spPr>
          <a:xfrm flipH="1">
            <a:off x="8074868" y="2882924"/>
            <a:ext cx="239516" cy="261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0AC671-53E2-47A8-9B00-A3ECE48BC481}"/>
              </a:ext>
            </a:extLst>
          </p:cNvPr>
          <p:cNvSpPr/>
          <p:nvPr/>
        </p:nvSpPr>
        <p:spPr>
          <a:xfrm>
            <a:off x="9459582" y="5623417"/>
            <a:ext cx="1244289" cy="650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3.2%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8DCB89-8FD0-4583-A32D-8D3BA92CF8CD}"/>
              </a:ext>
            </a:extLst>
          </p:cNvPr>
          <p:cNvSpPr/>
          <p:nvPr/>
        </p:nvSpPr>
        <p:spPr>
          <a:xfrm>
            <a:off x="10703872" y="5623417"/>
            <a:ext cx="1244289" cy="650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3.6%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202AF5-87C9-4B44-98CE-194F7EF4DCE6}"/>
              </a:ext>
            </a:extLst>
          </p:cNvPr>
          <p:cNvSpPr/>
          <p:nvPr/>
        </p:nvSpPr>
        <p:spPr>
          <a:xfrm>
            <a:off x="9459582" y="5298133"/>
            <a:ext cx="1244289" cy="32528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prstClr val="white"/>
                </a:solidFill>
              </a:rPr>
              <a:t>MISSED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2236A0-A0E1-4DC5-B938-0CCC5352249E}"/>
              </a:ext>
            </a:extLst>
          </p:cNvPr>
          <p:cNvSpPr/>
          <p:nvPr/>
        </p:nvSpPr>
        <p:spPr>
          <a:xfrm>
            <a:off x="10703872" y="5298133"/>
            <a:ext cx="1244289" cy="32528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prstClr val="white"/>
                </a:solidFill>
              </a:rPr>
              <a:t>WASTED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BC4A484-4F76-40E7-B6FC-BA38497016FD}"/>
              </a:ext>
            </a:extLst>
          </p:cNvPr>
          <p:cNvSpPr/>
          <p:nvPr/>
        </p:nvSpPr>
        <p:spPr>
          <a:xfrm>
            <a:off x="6728131" y="5623417"/>
            <a:ext cx="1365725" cy="650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4.0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F5210A-1CC4-48B1-8EC9-66F22AB2CF07}"/>
              </a:ext>
            </a:extLst>
          </p:cNvPr>
          <p:cNvSpPr/>
          <p:nvPr/>
        </p:nvSpPr>
        <p:spPr>
          <a:xfrm>
            <a:off x="6728131" y="5298133"/>
            <a:ext cx="1365725" cy="32528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prstClr val="white"/>
                </a:solidFill>
              </a:rPr>
              <a:t>COST PER CUST.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C982C5-9F37-4867-87E0-4412E8D5EB14}"/>
              </a:ext>
            </a:extLst>
          </p:cNvPr>
          <p:cNvSpPr/>
          <p:nvPr/>
        </p:nvSpPr>
        <p:spPr>
          <a:xfrm>
            <a:off x="8093857" y="5623417"/>
            <a:ext cx="1365725" cy="650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39%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6B7767-8E9E-4738-9C0A-1AFA96B6023A}"/>
              </a:ext>
            </a:extLst>
          </p:cNvPr>
          <p:cNvSpPr/>
          <p:nvPr/>
        </p:nvSpPr>
        <p:spPr>
          <a:xfrm>
            <a:off x="8093857" y="5298133"/>
            <a:ext cx="1365725" cy="32528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prstClr val="white"/>
                </a:solidFill>
              </a:rPr>
              <a:t>IMPROVEMENT</a:t>
            </a:r>
            <a:endParaRPr lang="en-US" sz="1100" b="1" cap="all" dirty="0">
              <a:solidFill>
                <a:prstClr val="white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51E2199-3485-4827-9471-BE3659F14D75}"/>
              </a:ext>
            </a:extLst>
          </p:cNvPr>
          <p:cNvSpPr/>
          <p:nvPr/>
        </p:nvSpPr>
        <p:spPr>
          <a:xfrm>
            <a:off x="4237839" y="5623417"/>
            <a:ext cx="2490292" cy="650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Decision Tree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ABDFAB-AD6E-4D22-B999-CF327D492DCE}"/>
              </a:ext>
            </a:extLst>
          </p:cNvPr>
          <p:cNvSpPr/>
          <p:nvPr/>
        </p:nvSpPr>
        <p:spPr>
          <a:xfrm>
            <a:off x="4237839" y="5298133"/>
            <a:ext cx="2490292" cy="325284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cap="all" dirty="0">
                <a:solidFill>
                  <a:prstClr val="white"/>
                </a:solidFill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126895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CD69AB0-D211-42A3-AAB5-E6BBCE92B85B}"/>
              </a:ext>
            </a:extLst>
          </p:cNvPr>
          <p:cNvSpPr/>
          <p:nvPr/>
        </p:nvSpPr>
        <p:spPr>
          <a:xfrm>
            <a:off x="214478" y="2989938"/>
            <a:ext cx="3931920" cy="1343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45720" tIns="45720" rIns="45720" bIns="45720" rtlCol="0" anchor="b" anchorCtr="1"/>
          <a:lstStyle/>
          <a:p>
            <a:pPr algn="ctr"/>
            <a:endParaRPr lang="en-US" sz="1000" b="1" cap="al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D7F34-758C-41D0-BBDB-1E893AE3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/>
          <a:lstStyle/>
          <a:p>
            <a:r>
              <a:rPr lang="en-US" dirty="0"/>
              <a:t>European brewery identified €15 m cost savings after consolidating vendors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56DD3-4EEA-4B1A-9B17-6ACFD9D4E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046"/>
          <a:stretch/>
        </p:blipFill>
        <p:spPr>
          <a:xfrm>
            <a:off x="4267200" y="1061906"/>
            <a:ext cx="7680960" cy="5212080"/>
          </a:xfrm>
          <a:prstGeom prst="rect">
            <a:avLst/>
          </a:prstGeom>
        </p:spPr>
      </p:pic>
      <p:sp>
        <p:nvSpPr>
          <p:cNvPr id="8" name="Rectangle: Rounded Corners 7">
            <a:hlinkClick r:id="rId3"/>
            <a:extLst>
              <a:ext uri="{FF2B5EF4-FFF2-40B4-BE49-F238E27FC236}">
                <a16:creationId xmlns:a16="http://schemas.microsoft.com/office/drawing/2014/main" id="{3F444C45-843F-46B7-BB81-B874078692EA}"/>
              </a:ext>
            </a:extLst>
          </p:cNvPr>
          <p:cNvSpPr/>
          <p:nvPr/>
        </p:nvSpPr>
        <p:spPr>
          <a:xfrm>
            <a:off x="2119167" y="6474144"/>
            <a:ext cx="2011680" cy="274320"/>
          </a:xfrm>
          <a:prstGeom prst="roundRect">
            <a:avLst>
              <a:gd name="adj" fmla="val 50000"/>
            </a:avLst>
          </a:prstGeom>
          <a:solidFill>
            <a:srgbClr val="231F74"/>
          </a:solidFill>
          <a:ln w="3175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cap="small" dirty="0">
                <a:solidFill>
                  <a:schemeClr val="bg1"/>
                </a:solidFill>
              </a:rPr>
              <a:t>Watch a 4-minute video</a:t>
            </a:r>
          </a:p>
        </p:txBody>
      </p:sp>
      <p:sp>
        <p:nvSpPr>
          <p:cNvPr id="9" name="Rectangle: Rounded Corners 8">
            <a:hlinkClick r:id="rId4"/>
            <a:extLst>
              <a:ext uri="{FF2B5EF4-FFF2-40B4-BE49-F238E27FC236}">
                <a16:creationId xmlns:a16="http://schemas.microsoft.com/office/drawing/2014/main" id="{C5515DFC-B49D-491F-A981-DBE8A2CEE56E}"/>
              </a:ext>
            </a:extLst>
          </p:cNvPr>
          <p:cNvSpPr/>
          <p:nvPr/>
        </p:nvSpPr>
        <p:spPr>
          <a:xfrm>
            <a:off x="671367" y="6474144"/>
            <a:ext cx="1371600" cy="274320"/>
          </a:xfrm>
          <a:prstGeom prst="roundRect">
            <a:avLst>
              <a:gd name="adj" fmla="val 50000"/>
            </a:avLst>
          </a:prstGeom>
          <a:solidFill>
            <a:srgbClr val="231F74"/>
          </a:solidFill>
          <a:ln w="3175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cap="small" dirty="0">
                <a:solidFill>
                  <a:schemeClr val="bg1"/>
                </a:solidFill>
              </a:rPr>
              <a:t>See live demo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C46008-6659-4878-9CB2-010BD10F94A3}"/>
              </a:ext>
            </a:extLst>
          </p:cNvPr>
          <p:cNvSpPr/>
          <p:nvPr/>
        </p:nvSpPr>
        <p:spPr>
          <a:xfrm>
            <a:off x="214478" y="1061906"/>
            <a:ext cx="3657600" cy="393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A leading European brewery’s plants purchased commodity raw materials from several vendors each – and had </a:t>
            </a:r>
            <a:r>
              <a:rPr lang="en-US" sz="1200" i="1" dirty="0">
                <a:solidFill>
                  <a:schemeClr val="accent2"/>
                </a:solidFill>
              </a:rPr>
              <a:t>low volume discounts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Plants also placed multiple orders placed every week, leading to </a:t>
            </a:r>
            <a:r>
              <a:rPr lang="en-US" sz="1200" i="1" dirty="0">
                <a:solidFill>
                  <a:schemeClr val="accent2"/>
                </a:solidFill>
              </a:rPr>
              <a:t>higher logistics cost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When plant managers were shown the data, they objected, saying “That’s not always the case.” Or, “That’s the only way– no one else does better.”</a:t>
            </a:r>
          </a:p>
          <a:p>
            <a:pPr>
              <a:spcBef>
                <a:spcPts val="1200"/>
              </a:spcBef>
            </a:pPr>
            <a:r>
              <a:rPr lang="en-US" sz="1200" dirty="0" err="1">
                <a:solidFill>
                  <a:schemeClr val="tx1"/>
                </a:solidFill>
              </a:rPr>
              <a:t>Gramener</a:t>
            </a:r>
            <a:r>
              <a:rPr lang="en-US" sz="1200" dirty="0">
                <a:solidFill>
                  <a:schemeClr val="tx1"/>
                </a:solidFill>
              </a:rPr>
              <a:t> built a custom analytics solution that sourced their SAP order data, automatically identified which plants ordered which commodities the most from multiple vendors – and when.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It showed how each plant performed </a:t>
            </a:r>
            <a:r>
              <a:rPr lang="en-US" sz="1200" i="1" dirty="0">
                <a:solidFill>
                  <a:schemeClr val="accent2"/>
                </a:solidFill>
              </a:rPr>
              <a:t>compared to peers</a:t>
            </a:r>
            <a:r>
              <a:rPr lang="en-US" sz="1200" dirty="0">
                <a:solidFill>
                  <a:schemeClr val="tx1"/>
                </a:solidFill>
              </a:rPr>
              <a:t> – shaming those with poor performance.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With this, they identified savings of €15 m — which the plant managers couldn’t refute.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A7CEE7-CA2F-4EBC-B985-4C0AA54C703B}"/>
              </a:ext>
            </a:extLst>
          </p:cNvPr>
          <p:cNvSpPr/>
          <p:nvPr/>
        </p:nvSpPr>
        <p:spPr>
          <a:xfrm>
            <a:off x="21447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€</a:t>
            </a:r>
            <a:r>
              <a:rPr lang="en-US" sz="4000" b="1" dirty="0"/>
              <a:t>15 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4C4558-5137-4318-BAC6-9C138534D4CC}"/>
              </a:ext>
            </a:extLst>
          </p:cNvPr>
          <p:cNvSpPr/>
          <p:nvPr/>
        </p:nvSpPr>
        <p:spPr>
          <a:xfrm>
            <a:off x="222615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0E18C2-A0E0-411C-9CFC-906348052D4A}"/>
              </a:ext>
            </a:extLst>
          </p:cNvPr>
          <p:cNvSpPr/>
          <p:nvPr/>
        </p:nvSpPr>
        <p:spPr>
          <a:xfrm>
            <a:off x="21447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savings potential identified annually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848DED-4C6D-4E0D-96BF-CB8AA9C62F77}"/>
              </a:ext>
            </a:extLst>
          </p:cNvPr>
          <p:cNvSpPr/>
          <p:nvPr/>
        </p:nvSpPr>
        <p:spPr>
          <a:xfrm>
            <a:off x="222615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vendor based reduction identified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4AE0217-A317-47A7-A544-B06D835C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CD69AB0-D211-42A3-AAB5-E6BBCE92B85B}"/>
              </a:ext>
            </a:extLst>
          </p:cNvPr>
          <p:cNvSpPr/>
          <p:nvPr/>
        </p:nvSpPr>
        <p:spPr>
          <a:xfrm>
            <a:off x="214478" y="2847063"/>
            <a:ext cx="3931920" cy="1191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45720" tIns="45720" rIns="45720" bIns="45720" rtlCol="0" anchor="b" anchorCtr="1"/>
          <a:lstStyle/>
          <a:p>
            <a:pPr algn="ctr"/>
            <a:endParaRPr lang="en-US" sz="1000" b="1" cap="al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D7F34-758C-41D0-BBDB-1E893AE3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/>
          <a:lstStyle/>
          <a:p>
            <a:r>
              <a:rPr lang="en-US" dirty="0"/>
              <a:t>Global airline reduced cargo turnaround time by 15% with scenario modeling</a:t>
            </a:r>
          </a:p>
        </p:txBody>
      </p:sp>
      <p:sp>
        <p:nvSpPr>
          <p:cNvPr id="9" name="Rectangle: Rounded Corners 8">
            <a:hlinkClick r:id="rId2"/>
            <a:extLst>
              <a:ext uri="{FF2B5EF4-FFF2-40B4-BE49-F238E27FC236}">
                <a16:creationId xmlns:a16="http://schemas.microsoft.com/office/drawing/2014/main" id="{C5515DFC-B49D-491F-A981-DBE8A2CEE56E}"/>
              </a:ext>
            </a:extLst>
          </p:cNvPr>
          <p:cNvSpPr/>
          <p:nvPr/>
        </p:nvSpPr>
        <p:spPr>
          <a:xfrm>
            <a:off x="671367" y="6474144"/>
            <a:ext cx="1371600" cy="274320"/>
          </a:xfrm>
          <a:prstGeom prst="roundRect">
            <a:avLst>
              <a:gd name="adj" fmla="val 50000"/>
            </a:avLst>
          </a:prstGeom>
          <a:solidFill>
            <a:srgbClr val="231F74"/>
          </a:solidFill>
          <a:ln w="3175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cap="small" dirty="0">
                <a:solidFill>
                  <a:schemeClr val="bg1"/>
                </a:solidFill>
              </a:rPr>
              <a:t>See live demo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C46008-6659-4878-9CB2-010BD10F94A3}"/>
              </a:ext>
            </a:extLst>
          </p:cNvPr>
          <p:cNvSpPr/>
          <p:nvPr/>
        </p:nvSpPr>
        <p:spPr>
          <a:xfrm>
            <a:off x="214478" y="1061906"/>
            <a:ext cx="3657600" cy="3931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A global airline company took up a service level agreement to deliver cargo from the flight to the warehouse in under 1.5 hours. This </a:t>
            </a:r>
            <a:r>
              <a:rPr lang="en-US" sz="1200" i="1" dirty="0">
                <a:solidFill>
                  <a:schemeClr val="accent2"/>
                </a:solidFill>
              </a:rPr>
              <a:t>target was 15% lower than their current best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Several factors affect cargo delay across airports. Availability of forklifts, staff size, cargo type, part shipment, and many others. Altering any of these is </a:t>
            </a:r>
            <a:r>
              <a:rPr lang="en-US" sz="1200" i="1" dirty="0">
                <a:solidFill>
                  <a:schemeClr val="accent2"/>
                </a:solidFill>
              </a:rPr>
              <a:t>expensive and takes long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 err="1">
                <a:solidFill>
                  <a:schemeClr val="tx1"/>
                </a:solidFill>
              </a:rPr>
              <a:t>Gramener</a:t>
            </a:r>
            <a:r>
              <a:rPr lang="en-US" sz="1200" dirty="0">
                <a:solidFill>
                  <a:schemeClr val="tx1"/>
                </a:solidFill>
              </a:rPr>
              <a:t> built a visual analytics solution that showed where cargo was delayed. We built an ML model that </a:t>
            </a:r>
            <a:r>
              <a:rPr lang="en-US" sz="1200" i="1" dirty="0">
                <a:solidFill>
                  <a:schemeClr val="accent2"/>
                </a:solidFill>
              </a:rPr>
              <a:t>identified the drivers of delay</a:t>
            </a:r>
            <a:r>
              <a:rPr lang="en-US" sz="1200" dirty="0">
                <a:solidFill>
                  <a:schemeClr val="tx1"/>
                </a:solidFill>
              </a:rPr>
              <a:t> (forklifts, trained staff), and the impact of these on turnaround time. What-if scenario modelling helped pick the optimal combination that reduced TAT.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This allowed the airline to reduce the turnaround time by 15% from 1.76 </a:t>
            </a:r>
            <a:r>
              <a:rPr lang="en-US" sz="1200" dirty="0" err="1">
                <a:solidFill>
                  <a:schemeClr val="tx1"/>
                </a:solidFill>
              </a:rPr>
              <a:t>hrs</a:t>
            </a:r>
            <a:r>
              <a:rPr lang="en-US" sz="1200" dirty="0">
                <a:solidFill>
                  <a:schemeClr val="tx1"/>
                </a:solidFill>
              </a:rPr>
              <a:t> to 1.5 hrs. The worst-case turnaround time also reduced by 34% from 2.9 </a:t>
            </a:r>
            <a:r>
              <a:rPr lang="en-US" sz="1200" dirty="0" err="1">
                <a:solidFill>
                  <a:schemeClr val="tx1"/>
                </a:solidFill>
              </a:rPr>
              <a:t>hrs</a:t>
            </a:r>
            <a:r>
              <a:rPr lang="en-US" sz="1200" dirty="0">
                <a:solidFill>
                  <a:schemeClr val="tx1"/>
                </a:solidFill>
              </a:rPr>
              <a:t> to 1.92 hrs.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A7CEE7-CA2F-4EBC-B985-4C0AA54C703B}"/>
              </a:ext>
            </a:extLst>
          </p:cNvPr>
          <p:cNvSpPr/>
          <p:nvPr/>
        </p:nvSpPr>
        <p:spPr>
          <a:xfrm>
            <a:off x="21447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15%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4C4558-5137-4318-BAC6-9C138534D4CC}"/>
              </a:ext>
            </a:extLst>
          </p:cNvPr>
          <p:cNvSpPr/>
          <p:nvPr/>
        </p:nvSpPr>
        <p:spPr>
          <a:xfrm>
            <a:off x="2226158" y="5085266"/>
            <a:ext cx="1920240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0E18C2-A0E0-411C-9CFC-906348052D4A}"/>
              </a:ext>
            </a:extLst>
          </p:cNvPr>
          <p:cNvSpPr/>
          <p:nvPr/>
        </p:nvSpPr>
        <p:spPr>
          <a:xfrm>
            <a:off x="21447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cargo turnaround time reduction (from 1.76 to 1.5 </a:t>
            </a:r>
            <a:r>
              <a:rPr lang="en-US" sz="1000" dirty="0" err="1"/>
              <a:t>hrs</a:t>
            </a:r>
            <a:r>
              <a:rPr lang="en-US" sz="1000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848DED-4C6D-4E0D-96BF-CB8AA9C62F77}"/>
              </a:ext>
            </a:extLst>
          </p:cNvPr>
          <p:cNvSpPr/>
          <p:nvPr/>
        </p:nvSpPr>
        <p:spPr>
          <a:xfrm>
            <a:off x="2226158" y="5816786"/>
            <a:ext cx="192024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reduction in worst-case turnaround time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4AE0217-A317-47A7-A544-B06D835C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F821553-5477-454C-8D6F-02839E365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1640987"/>
            <a:ext cx="2541588" cy="485775"/>
          </a:xfrm>
          <a:prstGeom prst="rect">
            <a:avLst/>
          </a:prstGeom>
          <a:solidFill>
            <a:srgbClr val="FFFE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8258ED6F-C344-4B28-86A6-4AC727058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784" y="1640987"/>
            <a:ext cx="2649538" cy="485775"/>
          </a:xfrm>
          <a:prstGeom prst="rect">
            <a:avLst/>
          </a:prstGeom>
          <a:solidFill>
            <a:srgbClr val="FFF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D23F0321-5E73-4FEB-98FD-2A4E8A38B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8322" y="1640987"/>
            <a:ext cx="2489200" cy="485775"/>
          </a:xfrm>
          <a:prstGeom prst="rect">
            <a:avLst/>
          </a:prstGeom>
          <a:solidFill>
            <a:srgbClr val="B9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3506E8C-C928-47C1-9B9F-ADCD9CF15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535" y="1774823"/>
            <a:ext cx="4905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Evening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0A60219D-DE92-4603-B9DB-F0841371A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685" y="1774823"/>
            <a:ext cx="5370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Morning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B5A73B0-3276-4DEE-A3E5-AFC7C26F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8308" y="1774823"/>
            <a:ext cx="3510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Night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A8832CF2-C531-4BF5-87DF-C96F569A5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3098312"/>
            <a:ext cx="1136650" cy="485775"/>
          </a:xfrm>
          <a:prstGeom prst="rect">
            <a:avLst/>
          </a:prstGeom>
          <a:solidFill>
            <a:srgbClr val="FFBC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58DBD4EA-75B2-4380-A1F2-097BEDE0A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847" y="3098312"/>
            <a:ext cx="1052513" cy="485775"/>
          </a:xfrm>
          <a:prstGeom prst="rect">
            <a:avLst/>
          </a:prstGeom>
          <a:solidFill>
            <a:srgbClr val="F7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AFBBC21-F49F-42FE-8507-C6D0E38E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359" y="3098312"/>
            <a:ext cx="1212850" cy="485775"/>
          </a:xfrm>
          <a:prstGeom prst="rect">
            <a:avLst/>
          </a:prstGeom>
          <a:solidFill>
            <a:srgbClr val="9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B9CF5B3C-3A08-403E-9D54-A42E53BDA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209" y="3098312"/>
            <a:ext cx="1060450" cy="485775"/>
          </a:xfrm>
          <a:prstGeom prst="rect">
            <a:avLst/>
          </a:prstGeom>
          <a:solidFill>
            <a:srgbClr val="FFF5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6DE710A7-B61F-4507-AE1C-FE409B0A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659" y="3098312"/>
            <a:ext cx="1204913" cy="485775"/>
          </a:xfrm>
          <a:prstGeom prst="rect">
            <a:avLst/>
          </a:prstGeom>
          <a:solidFill>
            <a:srgbClr val="E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6622E36-FCE5-43DC-ABDD-FCD118939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572" y="3098312"/>
            <a:ext cx="976313" cy="485775"/>
          </a:xfrm>
          <a:prstGeom prst="rect">
            <a:avLst/>
          </a:prstGeom>
          <a:solidFill>
            <a:srgbClr val="FFF5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84CE2FBC-8E62-438B-957A-C9C7FAF01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0884" y="3098312"/>
            <a:ext cx="1036638" cy="485775"/>
          </a:xfrm>
          <a:prstGeom prst="rect">
            <a:avLst/>
          </a:prstGeom>
          <a:solidFill>
            <a:srgbClr val="B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E49EBE35-FDC4-4BCB-A32C-E91DC01B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30" y="3232148"/>
            <a:ext cx="1522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Fri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9CF72981-82EB-4BB1-8D7B-2EEC0C2CE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2131" y="3232148"/>
            <a:ext cx="2901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Mon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3" name="Rectangle 22">
            <a:extLst>
              <a:ext uri="{FF2B5EF4-FFF2-40B4-BE49-F238E27FC236}">
                <a16:creationId xmlns:a16="http://schemas.microsoft.com/office/drawing/2014/main" id="{2AFFCAAA-F866-4407-ACA7-6375092F2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824" y="3232148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Sat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4" name="Rectangle 23">
            <a:extLst>
              <a:ext uri="{FF2B5EF4-FFF2-40B4-BE49-F238E27FC236}">
                <a16:creationId xmlns:a16="http://schemas.microsoft.com/office/drawing/2014/main" id="{6193A8FF-1560-4FF8-BB46-28A8D99D7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791" y="3232148"/>
            <a:ext cx="2356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Sun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3A50FED7-74B1-40FA-880C-41D151F0A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455" y="3232148"/>
            <a:ext cx="2356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Thu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E7409616-2D85-471E-B71D-D3F42A474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1466" y="3232148"/>
            <a:ext cx="2356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Tue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7" name="Rectangle 26">
            <a:extLst>
              <a:ext uri="{FF2B5EF4-FFF2-40B4-BE49-F238E27FC236}">
                <a16:creationId xmlns:a16="http://schemas.microsoft.com/office/drawing/2014/main" id="{BBD03983-6AD6-44E7-B24E-B743D7FB8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5684" y="3232148"/>
            <a:ext cx="2885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Wed</a:t>
            </a:r>
            <a:endParaRPr lang="en-US" sz="11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48CDC9D1-0D99-4615-B17E-D426A79E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4555637"/>
            <a:ext cx="1558925" cy="485775"/>
          </a:xfrm>
          <a:prstGeom prst="rect">
            <a:avLst/>
          </a:prstGeom>
          <a:solidFill>
            <a:srgbClr val="B9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6261FF57-DD9F-43B2-AD70-9E3D7C769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122" y="4555637"/>
            <a:ext cx="1704975" cy="485775"/>
          </a:xfrm>
          <a:prstGeom prst="rect">
            <a:avLst/>
          </a:prstGeom>
          <a:solidFill>
            <a:srgbClr val="E2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6EE92891-8540-4BD0-85FD-1B0F4031C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097" y="4555637"/>
            <a:ext cx="1490663" cy="485775"/>
          </a:xfrm>
          <a:prstGeom prst="rect">
            <a:avLst/>
          </a:prstGeom>
          <a:solidFill>
            <a:srgbClr val="F5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A5E8B88C-EB45-4E46-AC08-D6F6E1113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1759" y="4555637"/>
            <a:ext cx="1420813" cy="485775"/>
          </a:xfrm>
          <a:prstGeom prst="rect">
            <a:avLst/>
          </a:prstGeom>
          <a:solidFill>
            <a:srgbClr val="E6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B57B1710-2C0B-498D-91A0-AED7D65D6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2572" y="4555637"/>
            <a:ext cx="1504950" cy="485775"/>
          </a:xfrm>
          <a:prstGeom prst="rect">
            <a:avLst/>
          </a:prstGeom>
          <a:solidFill>
            <a:srgbClr val="FFD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4" name="Rectangle 33">
            <a:extLst>
              <a:ext uri="{FF2B5EF4-FFF2-40B4-BE49-F238E27FC236}">
                <a16:creationId xmlns:a16="http://schemas.microsoft.com/office/drawing/2014/main" id="{E245FEC0-FA94-4E24-8D9B-8DBCBF974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523" y="4689474"/>
            <a:ext cx="2596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FAH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B481552A-0849-41AA-8468-0191D66A8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997" y="4689474"/>
            <a:ext cx="2564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N70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2979D52D-89EB-4BEE-BC07-19C59B966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116" y="4689474"/>
            <a:ext cx="2420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RPP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DE45C909-1FB0-4A59-B35F-19853589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1020" y="4689474"/>
            <a:ext cx="2484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TDS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320F1FC2-C64D-4FA5-81F3-3EE4E870E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3522" y="4689474"/>
            <a:ext cx="2789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ZDH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50" name="Rectangle 39">
            <a:extLst>
              <a:ext uri="{FF2B5EF4-FFF2-40B4-BE49-F238E27FC236}">
                <a16:creationId xmlns:a16="http://schemas.microsoft.com/office/drawing/2014/main" id="{60A0F14D-35D6-4050-863A-F661B20B9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6012962"/>
            <a:ext cx="1627188" cy="485775"/>
          </a:xfrm>
          <a:prstGeom prst="rect">
            <a:avLst/>
          </a:prstGeom>
          <a:solidFill>
            <a:srgbClr val="CF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1" name="Rectangle 40">
            <a:extLst>
              <a:ext uri="{FF2B5EF4-FFF2-40B4-BE49-F238E27FC236}">
                <a16:creationId xmlns:a16="http://schemas.microsoft.com/office/drawing/2014/main" id="{F9887B00-E7E6-4DD9-826E-ACD6E986D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384" y="6012962"/>
            <a:ext cx="1490663" cy="485775"/>
          </a:xfrm>
          <a:prstGeom prst="rect">
            <a:avLst/>
          </a:prstGeom>
          <a:solidFill>
            <a:srgbClr val="FFE4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2" name="Rectangle 41">
            <a:extLst>
              <a:ext uri="{FF2B5EF4-FFF2-40B4-BE49-F238E27FC236}">
                <a16:creationId xmlns:a16="http://schemas.microsoft.com/office/drawing/2014/main" id="{7E6CF917-F77C-4BD8-BB51-5133F27F7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047" y="6012962"/>
            <a:ext cx="1428750" cy="485775"/>
          </a:xfrm>
          <a:prstGeom prst="rect">
            <a:avLst/>
          </a:prstGeom>
          <a:solidFill>
            <a:srgbClr val="B2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3" name="Rectangle 42">
            <a:extLst>
              <a:ext uri="{FF2B5EF4-FFF2-40B4-BE49-F238E27FC236}">
                <a16:creationId xmlns:a16="http://schemas.microsoft.com/office/drawing/2014/main" id="{C935E3FC-2AD0-4CA9-B1FD-E7509D37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3797" y="6012962"/>
            <a:ext cx="1558925" cy="485775"/>
          </a:xfrm>
          <a:prstGeom prst="rect">
            <a:avLst/>
          </a:prstGeom>
          <a:solidFill>
            <a:srgbClr val="FFEA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4" name="Rectangle 43">
            <a:extLst>
              <a:ext uri="{FF2B5EF4-FFF2-40B4-BE49-F238E27FC236}">
                <a16:creationId xmlns:a16="http://schemas.microsoft.com/office/drawing/2014/main" id="{3230B6FB-E2AA-46D7-B343-BFE056FE4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722" y="6012962"/>
            <a:ext cx="1574800" cy="485775"/>
          </a:xfrm>
          <a:prstGeom prst="rect">
            <a:avLst/>
          </a:prstGeom>
          <a:solidFill>
            <a:srgbClr val="EE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5" name="Rectangle 44">
            <a:extLst>
              <a:ext uri="{FF2B5EF4-FFF2-40B4-BE49-F238E27FC236}">
                <a16:creationId xmlns:a16="http://schemas.microsoft.com/office/drawing/2014/main" id="{27E12DAB-C135-43EA-8834-33B7858C0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456" y="6146799"/>
            <a:ext cx="4728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20-40%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56" name="Rectangle 45">
            <a:extLst>
              <a:ext uri="{FF2B5EF4-FFF2-40B4-BE49-F238E27FC236}">
                <a16:creationId xmlns:a16="http://schemas.microsoft.com/office/drawing/2014/main" id="{218E6534-3295-4CF0-8572-E7FA162E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381" y="6146799"/>
            <a:ext cx="4728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40-60%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57" name="Rectangle 46">
            <a:extLst>
              <a:ext uri="{FF2B5EF4-FFF2-40B4-BE49-F238E27FC236}">
                <a16:creationId xmlns:a16="http://schemas.microsoft.com/office/drawing/2014/main" id="{19212970-E13B-4AF8-AB69-521C93626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293" y="6146799"/>
            <a:ext cx="4728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60-80%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58" name="Rectangle 47">
            <a:extLst>
              <a:ext uri="{FF2B5EF4-FFF2-40B4-BE49-F238E27FC236}">
                <a16:creationId xmlns:a16="http://schemas.microsoft.com/office/drawing/2014/main" id="{76DF17AD-6573-4657-ABBD-469AE96C3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747" y="6146799"/>
            <a:ext cx="3622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&lt;20%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966A4F92-8BBC-4B12-8AE9-040C3BEE9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2414" y="6146799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cs typeface="Segoe UI" panose="020B0502040204020203" pitchFamily="34" charset="0"/>
              </a:rPr>
              <a:t>Full</a:t>
            </a:r>
            <a:endParaRPr lang="en-US" sz="28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60" name="Rectangle 49">
            <a:extLst>
              <a:ext uri="{FF2B5EF4-FFF2-40B4-BE49-F238E27FC236}">
                <a16:creationId xmlns:a16="http://schemas.microsoft.com/office/drawing/2014/main" id="{9A5A1D14-67BA-4286-AF3F-2A5893DD0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2126762"/>
            <a:ext cx="398463" cy="971550"/>
          </a:xfrm>
          <a:prstGeom prst="rect">
            <a:avLst/>
          </a:prstGeom>
          <a:solidFill>
            <a:srgbClr val="FFA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1" name="Freeform 50">
            <a:extLst>
              <a:ext uri="{FF2B5EF4-FFF2-40B4-BE49-F238E27FC236}">
                <a16:creationId xmlns:a16="http://schemas.microsoft.com/office/drawing/2014/main" id="{60CB37A3-E20A-4927-B46A-B25529821FDF}"/>
              </a:ext>
            </a:extLst>
          </p:cNvPr>
          <p:cNvSpPr>
            <a:spLocks/>
          </p:cNvSpPr>
          <p:nvPr/>
        </p:nvSpPr>
        <p:spPr bwMode="auto">
          <a:xfrm>
            <a:off x="4695659" y="2126762"/>
            <a:ext cx="1052513" cy="971550"/>
          </a:xfrm>
          <a:custGeom>
            <a:avLst/>
            <a:gdLst>
              <a:gd name="T0" fmla="*/ 914 w 3054"/>
              <a:gd name="T1" fmla="*/ 0 h 2822"/>
              <a:gd name="T2" fmla="*/ 3054 w 3054"/>
              <a:gd name="T3" fmla="*/ 2822 h 2822"/>
              <a:gd name="T4" fmla="*/ 2140 w 3054"/>
              <a:gd name="T5" fmla="*/ 2822 h 2822"/>
              <a:gd name="T6" fmla="*/ 0 w 3054"/>
              <a:gd name="T7" fmla="*/ 0 h 2822"/>
              <a:gd name="T8" fmla="*/ 914 w 305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4" h="2822">
                <a:moveTo>
                  <a:pt x="914" y="0"/>
                </a:moveTo>
                <a:cubicBezTo>
                  <a:pt x="914" y="1411"/>
                  <a:pt x="3054" y="1411"/>
                  <a:pt x="3054" y="2822"/>
                </a:cubicBezTo>
                <a:lnTo>
                  <a:pt x="2140" y="2822"/>
                </a:lnTo>
                <a:cubicBezTo>
                  <a:pt x="2140" y="1411"/>
                  <a:pt x="0" y="1411"/>
                  <a:pt x="0" y="0"/>
                </a:cubicBezTo>
                <a:lnTo>
                  <a:pt x="914" y="0"/>
                </a:lnTo>
                <a:close/>
              </a:path>
            </a:pathLst>
          </a:custGeom>
          <a:solidFill>
            <a:srgbClr val="F7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2" name="Freeform 51">
            <a:extLst>
              <a:ext uri="{FF2B5EF4-FFF2-40B4-BE49-F238E27FC236}">
                <a16:creationId xmlns:a16="http://schemas.microsoft.com/office/drawing/2014/main" id="{DD53FF74-1A18-42B7-A439-C5A77EA14F73}"/>
              </a:ext>
            </a:extLst>
          </p:cNvPr>
          <p:cNvSpPr>
            <a:spLocks/>
          </p:cNvSpPr>
          <p:nvPr/>
        </p:nvSpPr>
        <p:spPr bwMode="auto">
          <a:xfrm>
            <a:off x="5011572" y="2126762"/>
            <a:ext cx="1897063" cy="971550"/>
          </a:xfrm>
          <a:custGeom>
            <a:avLst/>
            <a:gdLst>
              <a:gd name="T0" fmla="*/ 1226 w 5507"/>
              <a:gd name="T1" fmla="*/ 0 h 2822"/>
              <a:gd name="T2" fmla="*/ 5507 w 5507"/>
              <a:gd name="T3" fmla="*/ 2822 h 2822"/>
              <a:gd name="T4" fmla="*/ 4281 w 5507"/>
              <a:gd name="T5" fmla="*/ 2822 h 2822"/>
              <a:gd name="T6" fmla="*/ 0 w 5507"/>
              <a:gd name="T7" fmla="*/ 0 h 2822"/>
              <a:gd name="T8" fmla="*/ 1226 w 5507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2822">
                <a:moveTo>
                  <a:pt x="1226" y="0"/>
                </a:moveTo>
                <a:cubicBezTo>
                  <a:pt x="1226" y="1411"/>
                  <a:pt x="5507" y="1411"/>
                  <a:pt x="5507" y="2822"/>
                </a:cubicBezTo>
                <a:lnTo>
                  <a:pt x="4281" y="2822"/>
                </a:lnTo>
                <a:cubicBezTo>
                  <a:pt x="4281" y="1411"/>
                  <a:pt x="0" y="1411"/>
                  <a:pt x="0" y="0"/>
                </a:cubicBezTo>
                <a:lnTo>
                  <a:pt x="1226" y="0"/>
                </a:lnTo>
                <a:close/>
              </a:path>
            </a:pathLst>
          </a:custGeom>
          <a:solidFill>
            <a:srgbClr val="FFE9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3" name="Freeform 52">
            <a:extLst>
              <a:ext uri="{FF2B5EF4-FFF2-40B4-BE49-F238E27FC236}">
                <a16:creationId xmlns:a16="http://schemas.microsoft.com/office/drawing/2014/main" id="{D58F28EA-2FA4-4704-8C23-63473877485E}"/>
              </a:ext>
            </a:extLst>
          </p:cNvPr>
          <p:cNvSpPr>
            <a:spLocks/>
          </p:cNvSpPr>
          <p:nvPr/>
        </p:nvSpPr>
        <p:spPr bwMode="auto">
          <a:xfrm>
            <a:off x="5433847" y="2126762"/>
            <a:ext cx="2587625" cy="971550"/>
          </a:xfrm>
          <a:custGeom>
            <a:avLst/>
            <a:gdLst>
              <a:gd name="T0" fmla="*/ 936 w 7514"/>
              <a:gd name="T1" fmla="*/ 0 h 2822"/>
              <a:gd name="T2" fmla="*/ 7514 w 7514"/>
              <a:gd name="T3" fmla="*/ 2822 h 2822"/>
              <a:gd name="T4" fmla="*/ 6577 w 7514"/>
              <a:gd name="T5" fmla="*/ 2822 h 2822"/>
              <a:gd name="T6" fmla="*/ 0 w 7514"/>
              <a:gd name="T7" fmla="*/ 0 h 2822"/>
              <a:gd name="T8" fmla="*/ 936 w 751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2822">
                <a:moveTo>
                  <a:pt x="936" y="0"/>
                </a:moveTo>
                <a:cubicBezTo>
                  <a:pt x="936" y="1411"/>
                  <a:pt x="7514" y="1411"/>
                  <a:pt x="7514" y="2822"/>
                </a:cubicBezTo>
                <a:lnTo>
                  <a:pt x="6577" y="2822"/>
                </a:lnTo>
                <a:cubicBezTo>
                  <a:pt x="6577" y="1411"/>
                  <a:pt x="0" y="1411"/>
                  <a:pt x="0" y="0"/>
                </a:cubicBezTo>
                <a:lnTo>
                  <a:pt x="936" y="0"/>
                </a:lnTo>
                <a:close/>
              </a:path>
            </a:pathLst>
          </a:custGeom>
          <a:solidFill>
            <a:srgbClr val="E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4" name="Freeform 53">
            <a:extLst>
              <a:ext uri="{FF2B5EF4-FFF2-40B4-BE49-F238E27FC236}">
                <a16:creationId xmlns:a16="http://schemas.microsoft.com/office/drawing/2014/main" id="{02DEBBF8-C491-4C08-A1A0-2B8FBEEEB981}"/>
              </a:ext>
            </a:extLst>
          </p:cNvPr>
          <p:cNvSpPr>
            <a:spLocks/>
          </p:cNvSpPr>
          <p:nvPr/>
        </p:nvSpPr>
        <p:spPr bwMode="auto">
          <a:xfrm>
            <a:off x="5756109" y="2126762"/>
            <a:ext cx="3425825" cy="971550"/>
          </a:xfrm>
          <a:custGeom>
            <a:avLst/>
            <a:gdLst>
              <a:gd name="T0" fmla="*/ 1227 w 9944"/>
              <a:gd name="T1" fmla="*/ 0 h 2822"/>
              <a:gd name="T2" fmla="*/ 9944 w 9944"/>
              <a:gd name="T3" fmla="*/ 2822 h 2822"/>
              <a:gd name="T4" fmla="*/ 8718 w 9944"/>
              <a:gd name="T5" fmla="*/ 2822 h 2822"/>
              <a:gd name="T6" fmla="*/ 0 w 9944"/>
              <a:gd name="T7" fmla="*/ 0 h 2822"/>
              <a:gd name="T8" fmla="*/ 1227 w 994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44" h="2822">
                <a:moveTo>
                  <a:pt x="1227" y="0"/>
                </a:moveTo>
                <a:cubicBezTo>
                  <a:pt x="1227" y="1411"/>
                  <a:pt x="9944" y="1411"/>
                  <a:pt x="9944" y="2822"/>
                </a:cubicBezTo>
                <a:lnTo>
                  <a:pt x="8718" y="2822"/>
                </a:lnTo>
                <a:cubicBezTo>
                  <a:pt x="8718" y="1411"/>
                  <a:pt x="0" y="1411"/>
                  <a:pt x="0" y="0"/>
                </a:cubicBezTo>
                <a:lnTo>
                  <a:pt x="1227" y="0"/>
                </a:lnTo>
                <a:close/>
              </a:path>
            </a:pathLst>
          </a:custGeom>
          <a:solidFill>
            <a:srgbClr val="D3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5" name="Freeform 54">
            <a:extLst>
              <a:ext uri="{FF2B5EF4-FFF2-40B4-BE49-F238E27FC236}">
                <a16:creationId xmlns:a16="http://schemas.microsoft.com/office/drawing/2014/main" id="{DBAB6966-C9FF-4E32-BEF2-5CAB10C0E24B}"/>
              </a:ext>
            </a:extLst>
          </p:cNvPr>
          <p:cNvSpPr>
            <a:spLocks/>
          </p:cNvSpPr>
          <p:nvPr/>
        </p:nvSpPr>
        <p:spPr bwMode="auto">
          <a:xfrm>
            <a:off x="6178384" y="2126762"/>
            <a:ext cx="4094163" cy="971550"/>
          </a:xfrm>
          <a:custGeom>
            <a:avLst/>
            <a:gdLst>
              <a:gd name="T0" fmla="*/ 892 w 11883"/>
              <a:gd name="T1" fmla="*/ 0 h 2822"/>
              <a:gd name="T2" fmla="*/ 11883 w 11883"/>
              <a:gd name="T3" fmla="*/ 2822 h 2822"/>
              <a:gd name="T4" fmla="*/ 10991 w 11883"/>
              <a:gd name="T5" fmla="*/ 2822 h 2822"/>
              <a:gd name="T6" fmla="*/ 0 w 11883"/>
              <a:gd name="T7" fmla="*/ 0 h 2822"/>
              <a:gd name="T8" fmla="*/ 892 w 1188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83" h="2822">
                <a:moveTo>
                  <a:pt x="892" y="0"/>
                </a:moveTo>
                <a:cubicBezTo>
                  <a:pt x="892" y="1411"/>
                  <a:pt x="11883" y="1411"/>
                  <a:pt x="11883" y="2822"/>
                </a:cubicBezTo>
                <a:lnTo>
                  <a:pt x="10991" y="2822"/>
                </a:lnTo>
                <a:cubicBezTo>
                  <a:pt x="10991" y="1411"/>
                  <a:pt x="0" y="1411"/>
                  <a:pt x="0" y="0"/>
                </a:cubicBezTo>
                <a:lnTo>
                  <a:pt x="892" y="0"/>
                </a:lnTo>
                <a:close/>
              </a:path>
            </a:pathLst>
          </a:custGeom>
          <a:solidFill>
            <a:srgbClr val="FFCA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6" name="Freeform 55">
            <a:extLst>
              <a:ext uri="{FF2B5EF4-FFF2-40B4-BE49-F238E27FC236}">
                <a16:creationId xmlns:a16="http://schemas.microsoft.com/office/drawing/2014/main" id="{322AA662-A8DE-4BF8-AE06-3654F9EF55DF}"/>
              </a:ext>
            </a:extLst>
          </p:cNvPr>
          <p:cNvSpPr>
            <a:spLocks/>
          </p:cNvSpPr>
          <p:nvPr/>
        </p:nvSpPr>
        <p:spPr bwMode="auto">
          <a:xfrm>
            <a:off x="6486359" y="2126762"/>
            <a:ext cx="4808538" cy="971550"/>
          </a:xfrm>
          <a:custGeom>
            <a:avLst/>
            <a:gdLst>
              <a:gd name="T0" fmla="*/ 1025 w 13957"/>
              <a:gd name="T1" fmla="*/ 0 h 2822"/>
              <a:gd name="T2" fmla="*/ 13957 w 13957"/>
              <a:gd name="T3" fmla="*/ 2822 h 2822"/>
              <a:gd name="T4" fmla="*/ 12931 w 13957"/>
              <a:gd name="T5" fmla="*/ 2822 h 2822"/>
              <a:gd name="T6" fmla="*/ 0 w 13957"/>
              <a:gd name="T7" fmla="*/ 0 h 2822"/>
              <a:gd name="T8" fmla="*/ 1025 w 13957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57" h="2822">
                <a:moveTo>
                  <a:pt x="1025" y="0"/>
                </a:moveTo>
                <a:cubicBezTo>
                  <a:pt x="1025" y="1411"/>
                  <a:pt x="13957" y="1411"/>
                  <a:pt x="13957" y="2822"/>
                </a:cubicBezTo>
                <a:lnTo>
                  <a:pt x="12931" y="2822"/>
                </a:lnTo>
                <a:cubicBezTo>
                  <a:pt x="12931" y="1411"/>
                  <a:pt x="0" y="1411"/>
                  <a:pt x="0" y="0"/>
                </a:cubicBezTo>
                <a:lnTo>
                  <a:pt x="1025" y="0"/>
                </a:lnTo>
                <a:close/>
              </a:path>
            </a:pathLst>
          </a:custGeom>
          <a:solidFill>
            <a:srgbClr val="AC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7" name="Freeform 56">
            <a:extLst>
              <a:ext uri="{FF2B5EF4-FFF2-40B4-BE49-F238E27FC236}">
                <a16:creationId xmlns:a16="http://schemas.microsoft.com/office/drawing/2014/main" id="{B4AE3D74-C1F2-4AAA-9BE3-A756D22B7574}"/>
              </a:ext>
            </a:extLst>
          </p:cNvPr>
          <p:cNvSpPr>
            <a:spLocks/>
          </p:cNvSpPr>
          <p:nvPr/>
        </p:nvSpPr>
        <p:spPr bwMode="auto">
          <a:xfrm>
            <a:off x="4695659" y="2126762"/>
            <a:ext cx="2543175" cy="971550"/>
          </a:xfrm>
          <a:custGeom>
            <a:avLst/>
            <a:gdLst>
              <a:gd name="T0" fmla="*/ 7380 w 7380"/>
              <a:gd name="T1" fmla="*/ 0 h 2822"/>
              <a:gd name="T2" fmla="*/ 1159 w 7380"/>
              <a:gd name="T3" fmla="*/ 2822 h 2822"/>
              <a:gd name="T4" fmla="*/ 0 w 7380"/>
              <a:gd name="T5" fmla="*/ 2822 h 2822"/>
              <a:gd name="T6" fmla="*/ 6220 w 7380"/>
              <a:gd name="T7" fmla="*/ 0 h 2822"/>
              <a:gd name="T8" fmla="*/ 7380 w 7380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80" h="2822">
                <a:moveTo>
                  <a:pt x="7380" y="0"/>
                </a:moveTo>
                <a:cubicBezTo>
                  <a:pt x="7380" y="1411"/>
                  <a:pt x="1159" y="1411"/>
                  <a:pt x="1159" y="2822"/>
                </a:cubicBezTo>
                <a:lnTo>
                  <a:pt x="0" y="2822"/>
                </a:lnTo>
                <a:cubicBezTo>
                  <a:pt x="0" y="1411"/>
                  <a:pt x="6220" y="1411"/>
                  <a:pt x="6220" y="0"/>
                </a:cubicBezTo>
                <a:lnTo>
                  <a:pt x="7380" y="0"/>
                </a:lnTo>
                <a:close/>
              </a:path>
            </a:pathLst>
          </a:custGeom>
          <a:solidFill>
            <a:srgbClr val="FF67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ADC1D5B7-FD21-44C6-9EEE-C530304EC1D9}"/>
              </a:ext>
            </a:extLst>
          </p:cNvPr>
          <p:cNvSpPr>
            <a:spLocks/>
          </p:cNvSpPr>
          <p:nvPr/>
        </p:nvSpPr>
        <p:spPr bwMode="auto">
          <a:xfrm>
            <a:off x="5748172" y="2126762"/>
            <a:ext cx="1874838" cy="971550"/>
          </a:xfrm>
          <a:custGeom>
            <a:avLst/>
            <a:gdLst>
              <a:gd name="T0" fmla="*/ 5440 w 5440"/>
              <a:gd name="T1" fmla="*/ 0 h 2822"/>
              <a:gd name="T2" fmla="*/ 1115 w 5440"/>
              <a:gd name="T3" fmla="*/ 2822 h 2822"/>
              <a:gd name="T4" fmla="*/ 0 w 5440"/>
              <a:gd name="T5" fmla="*/ 2822 h 2822"/>
              <a:gd name="T6" fmla="*/ 4326 w 5440"/>
              <a:gd name="T7" fmla="*/ 0 h 2822"/>
              <a:gd name="T8" fmla="*/ 5440 w 5440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40" h="2822">
                <a:moveTo>
                  <a:pt x="5440" y="0"/>
                </a:moveTo>
                <a:cubicBezTo>
                  <a:pt x="5440" y="1411"/>
                  <a:pt x="1115" y="1411"/>
                  <a:pt x="1115" y="2822"/>
                </a:cubicBezTo>
                <a:lnTo>
                  <a:pt x="0" y="2822"/>
                </a:lnTo>
                <a:cubicBezTo>
                  <a:pt x="0" y="1411"/>
                  <a:pt x="4326" y="1411"/>
                  <a:pt x="4326" y="0"/>
                </a:cubicBezTo>
                <a:lnTo>
                  <a:pt x="5440" y="0"/>
                </a:lnTo>
                <a:close/>
              </a:path>
            </a:pathLst>
          </a:custGeom>
          <a:solidFill>
            <a:srgbClr val="FFEE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9" name="Freeform 58">
            <a:extLst>
              <a:ext uri="{FF2B5EF4-FFF2-40B4-BE49-F238E27FC236}">
                <a16:creationId xmlns:a16="http://schemas.microsoft.com/office/drawing/2014/main" id="{3746799B-0EDD-4DE5-BB82-8C71998B3DD1}"/>
              </a:ext>
            </a:extLst>
          </p:cNvPr>
          <p:cNvSpPr>
            <a:spLocks/>
          </p:cNvSpPr>
          <p:nvPr/>
        </p:nvSpPr>
        <p:spPr bwMode="auto">
          <a:xfrm>
            <a:off x="6908634" y="2126762"/>
            <a:ext cx="1128713" cy="971550"/>
          </a:xfrm>
          <a:custGeom>
            <a:avLst/>
            <a:gdLst>
              <a:gd name="T0" fmla="*/ 3277 w 3277"/>
              <a:gd name="T1" fmla="*/ 0 h 2822"/>
              <a:gd name="T2" fmla="*/ 1204 w 3277"/>
              <a:gd name="T3" fmla="*/ 2822 h 2822"/>
              <a:gd name="T4" fmla="*/ 0 w 3277"/>
              <a:gd name="T5" fmla="*/ 2822 h 2822"/>
              <a:gd name="T6" fmla="*/ 2073 w 3277"/>
              <a:gd name="T7" fmla="*/ 0 h 2822"/>
              <a:gd name="T8" fmla="*/ 3277 w 3277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7" h="2822">
                <a:moveTo>
                  <a:pt x="3277" y="0"/>
                </a:moveTo>
                <a:cubicBezTo>
                  <a:pt x="3277" y="1411"/>
                  <a:pt x="1204" y="1411"/>
                  <a:pt x="1204" y="2822"/>
                </a:cubicBezTo>
                <a:lnTo>
                  <a:pt x="0" y="2822"/>
                </a:lnTo>
                <a:cubicBezTo>
                  <a:pt x="0" y="1411"/>
                  <a:pt x="2073" y="1411"/>
                  <a:pt x="2073" y="0"/>
                </a:cubicBezTo>
                <a:lnTo>
                  <a:pt x="3277" y="0"/>
                </a:lnTo>
                <a:close/>
              </a:path>
            </a:pathLst>
          </a:custGeom>
          <a:solidFill>
            <a:srgbClr val="46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0" name="Freeform 59">
            <a:extLst>
              <a:ext uri="{FF2B5EF4-FFF2-40B4-BE49-F238E27FC236}">
                <a16:creationId xmlns:a16="http://schemas.microsoft.com/office/drawing/2014/main" id="{D18A18C6-54D2-46F3-8FDD-236D78983921}"/>
              </a:ext>
            </a:extLst>
          </p:cNvPr>
          <p:cNvSpPr>
            <a:spLocks/>
          </p:cNvSpPr>
          <p:nvPr/>
        </p:nvSpPr>
        <p:spPr bwMode="auto">
          <a:xfrm>
            <a:off x="8021472" y="2126762"/>
            <a:ext cx="392113" cy="971550"/>
          </a:xfrm>
          <a:custGeom>
            <a:avLst/>
            <a:gdLst>
              <a:gd name="T0" fmla="*/ 1137 w 1137"/>
              <a:gd name="T1" fmla="*/ 0 h 2822"/>
              <a:gd name="T2" fmla="*/ 1092 w 1137"/>
              <a:gd name="T3" fmla="*/ 2822 h 2822"/>
              <a:gd name="T4" fmla="*/ 0 w 1137"/>
              <a:gd name="T5" fmla="*/ 2822 h 2822"/>
              <a:gd name="T6" fmla="*/ 44 w 1137"/>
              <a:gd name="T7" fmla="*/ 0 h 2822"/>
              <a:gd name="T8" fmla="*/ 1137 w 1137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7" h="2822">
                <a:moveTo>
                  <a:pt x="1137" y="0"/>
                </a:moveTo>
                <a:cubicBezTo>
                  <a:pt x="1137" y="1411"/>
                  <a:pt x="1092" y="1411"/>
                  <a:pt x="1092" y="2822"/>
                </a:cubicBezTo>
                <a:lnTo>
                  <a:pt x="0" y="2822"/>
                </a:lnTo>
                <a:cubicBezTo>
                  <a:pt x="0" y="1411"/>
                  <a:pt x="44" y="1411"/>
                  <a:pt x="44" y="0"/>
                </a:cubicBezTo>
                <a:lnTo>
                  <a:pt x="1137" y="0"/>
                </a:lnTo>
                <a:close/>
              </a:path>
            </a:pathLst>
          </a:custGeom>
          <a:solidFill>
            <a:srgbClr val="FFE7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1" name="Freeform 60">
            <a:extLst>
              <a:ext uri="{FF2B5EF4-FFF2-40B4-BE49-F238E27FC236}">
                <a16:creationId xmlns:a16="http://schemas.microsoft.com/office/drawing/2014/main" id="{8F8D3271-0B6B-4D83-8243-EB173661667F}"/>
              </a:ext>
            </a:extLst>
          </p:cNvPr>
          <p:cNvSpPr>
            <a:spLocks/>
          </p:cNvSpPr>
          <p:nvPr/>
        </p:nvSpPr>
        <p:spPr bwMode="auto">
          <a:xfrm>
            <a:off x="8413584" y="2126762"/>
            <a:ext cx="1114425" cy="971550"/>
          </a:xfrm>
          <a:custGeom>
            <a:avLst/>
            <a:gdLst>
              <a:gd name="T0" fmla="*/ 1003 w 3233"/>
              <a:gd name="T1" fmla="*/ 0 h 2822"/>
              <a:gd name="T2" fmla="*/ 3233 w 3233"/>
              <a:gd name="T3" fmla="*/ 2822 h 2822"/>
              <a:gd name="T4" fmla="*/ 2229 w 3233"/>
              <a:gd name="T5" fmla="*/ 2822 h 2822"/>
              <a:gd name="T6" fmla="*/ 0 w 3233"/>
              <a:gd name="T7" fmla="*/ 0 h 2822"/>
              <a:gd name="T8" fmla="*/ 1003 w 323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3" h="2822">
                <a:moveTo>
                  <a:pt x="1003" y="0"/>
                </a:moveTo>
                <a:cubicBezTo>
                  <a:pt x="1003" y="1411"/>
                  <a:pt x="3233" y="1411"/>
                  <a:pt x="3233" y="2822"/>
                </a:cubicBezTo>
                <a:lnTo>
                  <a:pt x="2229" y="2822"/>
                </a:lnTo>
                <a:cubicBezTo>
                  <a:pt x="2229" y="1411"/>
                  <a:pt x="0" y="1411"/>
                  <a:pt x="0" y="0"/>
                </a:cubicBezTo>
                <a:lnTo>
                  <a:pt x="1003" y="0"/>
                </a:lnTo>
                <a:close/>
              </a:path>
            </a:pathLst>
          </a:custGeom>
          <a:solidFill>
            <a:srgbClr val="FF9E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2" name="Freeform 61">
            <a:extLst>
              <a:ext uri="{FF2B5EF4-FFF2-40B4-BE49-F238E27FC236}">
                <a16:creationId xmlns:a16="http://schemas.microsoft.com/office/drawing/2014/main" id="{359BCACD-02B4-4CD2-8661-E640D7259581}"/>
              </a:ext>
            </a:extLst>
          </p:cNvPr>
          <p:cNvSpPr>
            <a:spLocks/>
          </p:cNvSpPr>
          <p:nvPr/>
        </p:nvSpPr>
        <p:spPr bwMode="auto">
          <a:xfrm>
            <a:off x="8759659" y="2126762"/>
            <a:ext cx="1820863" cy="971550"/>
          </a:xfrm>
          <a:custGeom>
            <a:avLst/>
            <a:gdLst>
              <a:gd name="T0" fmla="*/ 892 w 5284"/>
              <a:gd name="T1" fmla="*/ 0 h 2822"/>
              <a:gd name="T2" fmla="*/ 5284 w 5284"/>
              <a:gd name="T3" fmla="*/ 2822 h 2822"/>
              <a:gd name="T4" fmla="*/ 4392 w 5284"/>
              <a:gd name="T5" fmla="*/ 2822 h 2822"/>
              <a:gd name="T6" fmla="*/ 0 w 5284"/>
              <a:gd name="T7" fmla="*/ 0 h 2822"/>
              <a:gd name="T8" fmla="*/ 892 w 528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4" h="2822">
                <a:moveTo>
                  <a:pt x="892" y="0"/>
                </a:moveTo>
                <a:cubicBezTo>
                  <a:pt x="892" y="1411"/>
                  <a:pt x="5284" y="1411"/>
                  <a:pt x="5284" y="2822"/>
                </a:cubicBezTo>
                <a:lnTo>
                  <a:pt x="4392" y="2822"/>
                </a:lnTo>
                <a:cubicBezTo>
                  <a:pt x="4392" y="1411"/>
                  <a:pt x="0" y="1411"/>
                  <a:pt x="0" y="0"/>
                </a:cubicBezTo>
                <a:lnTo>
                  <a:pt x="892" y="0"/>
                </a:lnTo>
                <a:close/>
              </a:path>
            </a:pathLst>
          </a:custGeom>
          <a:solidFill>
            <a:srgbClr val="FFE6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3" name="Freeform 62">
            <a:extLst>
              <a:ext uri="{FF2B5EF4-FFF2-40B4-BE49-F238E27FC236}">
                <a16:creationId xmlns:a16="http://schemas.microsoft.com/office/drawing/2014/main" id="{00262462-18E4-4D3E-8DD6-727D9E578108}"/>
              </a:ext>
            </a:extLst>
          </p:cNvPr>
          <p:cNvSpPr>
            <a:spLocks/>
          </p:cNvSpPr>
          <p:nvPr/>
        </p:nvSpPr>
        <p:spPr bwMode="auto">
          <a:xfrm>
            <a:off x="9066047" y="2126762"/>
            <a:ext cx="2651125" cy="971550"/>
          </a:xfrm>
          <a:custGeom>
            <a:avLst/>
            <a:gdLst>
              <a:gd name="T0" fmla="*/ 1226 w 7692"/>
              <a:gd name="T1" fmla="*/ 0 h 2822"/>
              <a:gd name="T2" fmla="*/ 7692 w 7692"/>
              <a:gd name="T3" fmla="*/ 2822 h 2822"/>
              <a:gd name="T4" fmla="*/ 6466 w 7692"/>
              <a:gd name="T5" fmla="*/ 2822 h 2822"/>
              <a:gd name="T6" fmla="*/ 0 w 7692"/>
              <a:gd name="T7" fmla="*/ 0 h 2822"/>
              <a:gd name="T8" fmla="*/ 1226 w 7692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2" h="2822">
                <a:moveTo>
                  <a:pt x="1226" y="0"/>
                </a:moveTo>
                <a:cubicBezTo>
                  <a:pt x="1226" y="1411"/>
                  <a:pt x="7692" y="1411"/>
                  <a:pt x="7692" y="2822"/>
                </a:cubicBezTo>
                <a:lnTo>
                  <a:pt x="6466" y="2822"/>
                </a:lnTo>
                <a:cubicBezTo>
                  <a:pt x="6466" y="1411"/>
                  <a:pt x="0" y="1411"/>
                  <a:pt x="0" y="0"/>
                </a:cubicBezTo>
                <a:lnTo>
                  <a:pt x="1226" y="0"/>
                </a:lnTo>
                <a:close/>
              </a:path>
            </a:pathLst>
          </a:custGeom>
          <a:solidFill>
            <a:srgbClr val="E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4" name="Freeform 63">
            <a:extLst>
              <a:ext uri="{FF2B5EF4-FFF2-40B4-BE49-F238E27FC236}">
                <a16:creationId xmlns:a16="http://schemas.microsoft.com/office/drawing/2014/main" id="{546C1FCD-6538-4E6E-B357-139187B54AFC}"/>
              </a:ext>
            </a:extLst>
          </p:cNvPr>
          <p:cNvSpPr>
            <a:spLocks/>
          </p:cNvSpPr>
          <p:nvPr/>
        </p:nvSpPr>
        <p:spPr bwMode="auto">
          <a:xfrm>
            <a:off x="5095709" y="2126762"/>
            <a:ext cx="4730750" cy="971550"/>
          </a:xfrm>
          <a:custGeom>
            <a:avLst/>
            <a:gdLst>
              <a:gd name="T0" fmla="*/ 13734 w 13734"/>
              <a:gd name="T1" fmla="*/ 0 h 2822"/>
              <a:gd name="T2" fmla="*/ 981 w 13734"/>
              <a:gd name="T3" fmla="*/ 2822 h 2822"/>
              <a:gd name="T4" fmla="*/ 0 w 13734"/>
              <a:gd name="T5" fmla="*/ 2822 h 2822"/>
              <a:gd name="T6" fmla="*/ 12753 w 13734"/>
              <a:gd name="T7" fmla="*/ 0 h 2822"/>
              <a:gd name="T8" fmla="*/ 13734 w 1373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34" h="2822">
                <a:moveTo>
                  <a:pt x="13734" y="0"/>
                </a:moveTo>
                <a:cubicBezTo>
                  <a:pt x="13734" y="1411"/>
                  <a:pt x="981" y="1411"/>
                  <a:pt x="981" y="2822"/>
                </a:cubicBezTo>
                <a:lnTo>
                  <a:pt x="0" y="2822"/>
                </a:lnTo>
                <a:cubicBezTo>
                  <a:pt x="0" y="1411"/>
                  <a:pt x="12753" y="1411"/>
                  <a:pt x="12753" y="0"/>
                </a:cubicBezTo>
                <a:lnTo>
                  <a:pt x="13734" y="0"/>
                </a:lnTo>
                <a:close/>
              </a:path>
            </a:pathLst>
          </a:custGeom>
          <a:solidFill>
            <a:srgbClr val="C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5" name="Freeform 64">
            <a:extLst>
              <a:ext uri="{FF2B5EF4-FFF2-40B4-BE49-F238E27FC236}">
                <a16:creationId xmlns:a16="http://schemas.microsoft.com/office/drawing/2014/main" id="{9EDE2FD6-CAC1-4B5F-BC97-0E7475FF1918}"/>
              </a:ext>
            </a:extLst>
          </p:cNvPr>
          <p:cNvSpPr>
            <a:spLocks/>
          </p:cNvSpPr>
          <p:nvPr/>
        </p:nvSpPr>
        <p:spPr bwMode="auto">
          <a:xfrm>
            <a:off x="6132347" y="2126762"/>
            <a:ext cx="4048125" cy="971550"/>
          </a:xfrm>
          <a:custGeom>
            <a:avLst/>
            <a:gdLst>
              <a:gd name="T0" fmla="*/ 11750 w 11750"/>
              <a:gd name="T1" fmla="*/ 0 h 2822"/>
              <a:gd name="T2" fmla="*/ 1026 w 11750"/>
              <a:gd name="T3" fmla="*/ 2822 h 2822"/>
              <a:gd name="T4" fmla="*/ 0 w 11750"/>
              <a:gd name="T5" fmla="*/ 2822 h 2822"/>
              <a:gd name="T6" fmla="*/ 10724 w 11750"/>
              <a:gd name="T7" fmla="*/ 0 h 2822"/>
              <a:gd name="T8" fmla="*/ 11750 w 11750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50" h="2822">
                <a:moveTo>
                  <a:pt x="11750" y="0"/>
                </a:moveTo>
                <a:cubicBezTo>
                  <a:pt x="11750" y="1411"/>
                  <a:pt x="1026" y="1411"/>
                  <a:pt x="1026" y="2822"/>
                </a:cubicBezTo>
                <a:lnTo>
                  <a:pt x="0" y="2822"/>
                </a:lnTo>
                <a:cubicBezTo>
                  <a:pt x="0" y="1411"/>
                  <a:pt x="10724" y="1411"/>
                  <a:pt x="10724" y="0"/>
                </a:cubicBezTo>
                <a:lnTo>
                  <a:pt x="11750" y="0"/>
                </a:lnTo>
                <a:close/>
              </a:path>
            </a:pathLst>
          </a:custGeom>
          <a:solidFill>
            <a:srgbClr val="DE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6" name="Freeform 65">
            <a:extLst>
              <a:ext uri="{FF2B5EF4-FFF2-40B4-BE49-F238E27FC236}">
                <a16:creationId xmlns:a16="http://schemas.microsoft.com/office/drawing/2014/main" id="{1C190A51-1A05-4AFE-A8B6-991C92598414}"/>
              </a:ext>
            </a:extLst>
          </p:cNvPr>
          <p:cNvSpPr>
            <a:spLocks/>
          </p:cNvSpPr>
          <p:nvPr/>
        </p:nvSpPr>
        <p:spPr bwMode="auto">
          <a:xfrm>
            <a:off x="7322972" y="2126762"/>
            <a:ext cx="3233738" cy="971550"/>
          </a:xfrm>
          <a:custGeom>
            <a:avLst/>
            <a:gdLst>
              <a:gd name="T0" fmla="*/ 9386 w 9386"/>
              <a:gd name="T1" fmla="*/ 0 h 2822"/>
              <a:gd name="T2" fmla="*/ 1092 w 9386"/>
              <a:gd name="T3" fmla="*/ 2822 h 2822"/>
              <a:gd name="T4" fmla="*/ 0 w 9386"/>
              <a:gd name="T5" fmla="*/ 2822 h 2822"/>
              <a:gd name="T6" fmla="*/ 8294 w 9386"/>
              <a:gd name="T7" fmla="*/ 0 h 2822"/>
              <a:gd name="T8" fmla="*/ 9386 w 938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86" h="2822">
                <a:moveTo>
                  <a:pt x="9386" y="0"/>
                </a:moveTo>
                <a:cubicBezTo>
                  <a:pt x="9386" y="1411"/>
                  <a:pt x="1092" y="1411"/>
                  <a:pt x="1092" y="2822"/>
                </a:cubicBezTo>
                <a:lnTo>
                  <a:pt x="0" y="2822"/>
                </a:lnTo>
                <a:cubicBezTo>
                  <a:pt x="0" y="1411"/>
                  <a:pt x="8294" y="1411"/>
                  <a:pt x="8294" y="0"/>
                </a:cubicBezTo>
                <a:lnTo>
                  <a:pt x="9386" y="0"/>
                </a:lnTo>
                <a:close/>
              </a:path>
            </a:pathLst>
          </a:custGeom>
          <a:solidFill>
            <a:srgbClr val="6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7" name="Freeform 66">
            <a:extLst>
              <a:ext uri="{FF2B5EF4-FFF2-40B4-BE49-F238E27FC236}">
                <a16:creationId xmlns:a16="http://schemas.microsoft.com/office/drawing/2014/main" id="{6427AF0D-DFC1-4A76-8E01-75C69F141DFF}"/>
              </a:ext>
            </a:extLst>
          </p:cNvPr>
          <p:cNvSpPr>
            <a:spLocks/>
          </p:cNvSpPr>
          <p:nvPr/>
        </p:nvSpPr>
        <p:spPr bwMode="auto">
          <a:xfrm>
            <a:off x="8397709" y="2126762"/>
            <a:ext cx="2519363" cy="971550"/>
          </a:xfrm>
          <a:custGeom>
            <a:avLst/>
            <a:gdLst>
              <a:gd name="T0" fmla="*/ 7313 w 7313"/>
              <a:gd name="T1" fmla="*/ 0 h 2822"/>
              <a:gd name="T2" fmla="*/ 1048 w 7313"/>
              <a:gd name="T3" fmla="*/ 2822 h 2822"/>
              <a:gd name="T4" fmla="*/ 0 w 7313"/>
              <a:gd name="T5" fmla="*/ 2822 h 2822"/>
              <a:gd name="T6" fmla="*/ 6265 w 7313"/>
              <a:gd name="T7" fmla="*/ 0 h 2822"/>
              <a:gd name="T8" fmla="*/ 7313 w 731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13" h="2822">
                <a:moveTo>
                  <a:pt x="7313" y="0"/>
                </a:moveTo>
                <a:cubicBezTo>
                  <a:pt x="7313" y="1411"/>
                  <a:pt x="1048" y="1411"/>
                  <a:pt x="1048" y="2822"/>
                </a:cubicBezTo>
                <a:lnTo>
                  <a:pt x="0" y="2822"/>
                </a:lnTo>
                <a:cubicBezTo>
                  <a:pt x="0" y="1411"/>
                  <a:pt x="6265" y="1411"/>
                  <a:pt x="6265" y="0"/>
                </a:cubicBezTo>
                <a:lnTo>
                  <a:pt x="7313" y="0"/>
                </a:lnTo>
                <a:close/>
              </a:path>
            </a:pathLst>
          </a:custGeom>
          <a:solidFill>
            <a:srgbClr val="FFE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8" name="Freeform 67">
            <a:extLst>
              <a:ext uri="{FF2B5EF4-FFF2-40B4-BE49-F238E27FC236}">
                <a16:creationId xmlns:a16="http://schemas.microsoft.com/office/drawing/2014/main" id="{73ED202B-6315-40DC-83D8-2EDD38A31D5B}"/>
              </a:ext>
            </a:extLst>
          </p:cNvPr>
          <p:cNvSpPr>
            <a:spLocks/>
          </p:cNvSpPr>
          <p:nvPr/>
        </p:nvSpPr>
        <p:spPr bwMode="auto">
          <a:xfrm>
            <a:off x="9528009" y="2126762"/>
            <a:ext cx="1827213" cy="971550"/>
          </a:xfrm>
          <a:custGeom>
            <a:avLst/>
            <a:gdLst>
              <a:gd name="T0" fmla="*/ 5306 w 5306"/>
              <a:gd name="T1" fmla="*/ 0 h 2822"/>
              <a:gd name="T2" fmla="*/ 1270 w 5306"/>
              <a:gd name="T3" fmla="*/ 2822 h 2822"/>
              <a:gd name="T4" fmla="*/ 0 w 5306"/>
              <a:gd name="T5" fmla="*/ 2822 h 2822"/>
              <a:gd name="T6" fmla="*/ 4035 w 5306"/>
              <a:gd name="T7" fmla="*/ 0 h 2822"/>
              <a:gd name="T8" fmla="*/ 5306 w 530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6" h="2822">
                <a:moveTo>
                  <a:pt x="5306" y="0"/>
                </a:moveTo>
                <a:cubicBezTo>
                  <a:pt x="5306" y="1411"/>
                  <a:pt x="1270" y="1411"/>
                  <a:pt x="1270" y="2822"/>
                </a:cubicBezTo>
                <a:lnTo>
                  <a:pt x="0" y="2822"/>
                </a:lnTo>
                <a:cubicBezTo>
                  <a:pt x="0" y="1411"/>
                  <a:pt x="4035" y="1411"/>
                  <a:pt x="4035" y="0"/>
                </a:cubicBezTo>
                <a:lnTo>
                  <a:pt x="5306" y="0"/>
                </a:lnTo>
                <a:close/>
              </a:path>
            </a:pathLst>
          </a:custGeom>
          <a:solidFill>
            <a:srgbClr val="9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9" name="Freeform 68">
            <a:extLst>
              <a:ext uri="{FF2B5EF4-FFF2-40B4-BE49-F238E27FC236}">
                <a16:creationId xmlns:a16="http://schemas.microsoft.com/office/drawing/2014/main" id="{45F82606-1A86-4D3C-9713-16CE227D11CE}"/>
              </a:ext>
            </a:extLst>
          </p:cNvPr>
          <p:cNvSpPr>
            <a:spLocks/>
          </p:cNvSpPr>
          <p:nvPr/>
        </p:nvSpPr>
        <p:spPr bwMode="auto">
          <a:xfrm>
            <a:off x="10580522" y="2126762"/>
            <a:ext cx="1136650" cy="971550"/>
          </a:xfrm>
          <a:custGeom>
            <a:avLst/>
            <a:gdLst>
              <a:gd name="T0" fmla="*/ 3300 w 3300"/>
              <a:gd name="T1" fmla="*/ 0 h 2822"/>
              <a:gd name="T2" fmla="*/ 1048 w 3300"/>
              <a:gd name="T3" fmla="*/ 2822 h 2822"/>
              <a:gd name="T4" fmla="*/ 0 w 3300"/>
              <a:gd name="T5" fmla="*/ 2822 h 2822"/>
              <a:gd name="T6" fmla="*/ 2252 w 3300"/>
              <a:gd name="T7" fmla="*/ 0 h 2822"/>
              <a:gd name="T8" fmla="*/ 3300 w 3300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00" h="2822">
                <a:moveTo>
                  <a:pt x="3300" y="0"/>
                </a:moveTo>
                <a:cubicBezTo>
                  <a:pt x="3300" y="1411"/>
                  <a:pt x="1048" y="1411"/>
                  <a:pt x="1048" y="2822"/>
                </a:cubicBezTo>
                <a:lnTo>
                  <a:pt x="0" y="2822"/>
                </a:lnTo>
                <a:cubicBezTo>
                  <a:pt x="0" y="1411"/>
                  <a:pt x="2252" y="1411"/>
                  <a:pt x="2252" y="0"/>
                </a:cubicBezTo>
                <a:lnTo>
                  <a:pt x="3300" y="0"/>
                </a:lnTo>
                <a:close/>
              </a:path>
            </a:pathLst>
          </a:custGeom>
          <a:solidFill>
            <a:srgbClr val="D6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0" name="Rectangle 69">
            <a:extLst>
              <a:ext uri="{FF2B5EF4-FFF2-40B4-BE49-F238E27FC236}">
                <a16:creationId xmlns:a16="http://schemas.microsoft.com/office/drawing/2014/main" id="{56B9EA5C-77D3-4B32-B7BA-1BCF59F21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172" y="2126762"/>
            <a:ext cx="260350" cy="971550"/>
          </a:xfrm>
          <a:prstGeom prst="rect">
            <a:avLst/>
          </a:prstGeom>
          <a:solidFill>
            <a:srgbClr val="7D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1" name="Rectangle 70">
            <a:extLst>
              <a:ext uri="{FF2B5EF4-FFF2-40B4-BE49-F238E27FC236}">
                <a16:creationId xmlns:a16="http://schemas.microsoft.com/office/drawing/2014/main" id="{BD7634BD-6F41-4856-A98A-5AFD9700D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3584087"/>
            <a:ext cx="222250" cy="971550"/>
          </a:xfrm>
          <a:prstGeom prst="rect">
            <a:avLst/>
          </a:prstGeom>
          <a:solidFill>
            <a:srgbClr val="FFBB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2" name="Freeform 71">
            <a:extLst>
              <a:ext uri="{FF2B5EF4-FFF2-40B4-BE49-F238E27FC236}">
                <a16:creationId xmlns:a16="http://schemas.microsoft.com/office/drawing/2014/main" id="{DF06F2C9-0365-457D-BD6F-42AF6B46B285}"/>
              </a:ext>
            </a:extLst>
          </p:cNvPr>
          <p:cNvSpPr>
            <a:spLocks/>
          </p:cNvSpPr>
          <p:nvPr/>
        </p:nvSpPr>
        <p:spPr bwMode="auto">
          <a:xfrm>
            <a:off x="4519447" y="3584087"/>
            <a:ext cx="1582738" cy="971550"/>
          </a:xfrm>
          <a:custGeom>
            <a:avLst/>
            <a:gdLst>
              <a:gd name="T0" fmla="*/ 713 w 4593"/>
              <a:gd name="T1" fmla="*/ 0 h 2823"/>
              <a:gd name="T2" fmla="*/ 4593 w 4593"/>
              <a:gd name="T3" fmla="*/ 2823 h 2823"/>
              <a:gd name="T4" fmla="*/ 3879 w 4593"/>
              <a:gd name="T5" fmla="*/ 2823 h 2823"/>
              <a:gd name="T6" fmla="*/ 0 w 4593"/>
              <a:gd name="T7" fmla="*/ 0 h 2823"/>
              <a:gd name="T8" fmla="*/ 713 w 4593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93" h="2823">
                <a:moveTo>
                  <a:pt x="713" y="0"/>
                </a:moveTo>
                <a:cubicBezTo>
                  <a:pt x="713" y="1411"/>
                  <a:pt x="4593" y="1411"/>
                  <a:pt x="4593" y="2823"/>
                </a:cubicBezTo>
                <a:lnTo>
                  <a:pt x="3879" y="2823"/>
                </a:lnTo>
                <a:cubicBezTo>
                  <a:pt x="3879" y="1411"/>
                  <a:pt x="0" y="1411"/>
                  <a:pt x="0" y="0"/>
                </a:cubicBezTo>
                <a:lnTo>
                  <a:pt x="713" y="0"/>
                </a:lnTo>
                <a:close/>
              </a:path>
            </a:pathLst>
          </a:custGeom>
          <a:solidFill>
            <a:srgbClr val="FFC2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3" name="Freeform 72">
            <a:extLst>
              <a:ext uri="{FF2B5EF4-FFF2-40B4-BE49-F238E27FC236}">
                <a16:creationId xmlns:a16="http://schemas.microsoft.com/office/drawing/2014/main" id="{89B3D24D-6C0D-405F-8708-00B65DE7EFCA}"/>
              </a:ext>
            </a:extLst>
          </p:cNvPr>
          <p:cNvSpPr>
            <a:spLocks/>
          </p:cNvSpPr>
          <p:nvPr/>
        </p:nvSpPr>
        <p:spPr bwMode="auto">
          <a:xfrm>
            <a:off x="4765509" y="3584087"/>
            <a:ext cx="3041650" cy="971550"/>
          </a:xfrm>
          <a:custGeom>
            <a:avLst/>
            <a:gdLst>
              <a:gd name="T0" fmla="*/ 714 w 8829"/>
              <a:gd name="T1" fmla="*/ 0 h 2823"/>
              <a:gd name="T2" fmla="*/ 8829 w 8829"/>
              <a:gd name="T3" fmla="*/ 2823 h 2823"/>
              <a:gd name="T4" fmla="*/ 8116 w 8829"/>
              <a:gd name="T5" fmla="*/ 2823 h 2823"/>
              <a:gd name="T6" fmla="*/ 0 w 8829"/>
              <a:gd name="T7" fmla="*/ 0 h 2823"/>
              <a:gd name="T8" fmla="*/ 714 w 8829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29" h="2823">
                <a:moveTo>
                  <a:pt x="714" y="0"/>
                </a:moveTo>
                <a:cubicBezTo>
                  <a:pt x="714" y="1411"/>
                  <a:pt x="8829" y="1411"/>
                  <a:pt x="8829" y="2823"/>
                </a:cubicBezTo>
                <a:lnTo>
                  <a:pt x="8116" y="2823"/>
                </a:lnTo>
                <a:cubicBezTo>
                  <a:pt x="8116" y="1411"/>
                  <a:pt x="0" y="1411"/>
                  <a:pt x="0" y="0"/>
                </a:cubicBezTo>
                <a:lnTo>
                  <a:pt x="714" y="0"/>
                </a:lnTo>
                <a:close/>
              </a:path>
            </a:pathLst>
          </a:custGeom>
          <a:solidFill>
            <a:srgbClr val="F6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4" name="Freeform 73">
            <a:extLst>
              <a:ext uri="{FF2B5EF4-FFF2-40B4-BE49-F238E27FC236}">
                <a16:creationId xmlns:a16="http://schemas.microsoft.com/office/drawing/2014/main" id="{2840F190-8C97-4C02-833B-C09D949264E6}"/>
              </a:ext>
            </a:extLst>
          </p:cNvPr>
          <p:cNvSpPr>
            <a:spLocks/>
          </p:cNvSpPr>
          <p:nvPr/>
        </p:nvSpPr>
        <p:spPr bwMode="auto">
          <a:xfrm>
            <a:off x="5011572" y="3584087"/>
            <a:ext cx="4246563" cy="971550"/>
          </a:xfrm>
          <a:custGeom>
            <a:avLst/>
            <a:gdLst>
              <a:gd name="T0" fmla="*/ 602 w 12329"/>
              <a:gd name="T1" fmla="*/ 0 h 2823"/>
              <a:gd name="T2" fmla="*/ 12329 w 12329"/>
              <a:gd name="T3" fmla="*/ 2823 h 2823"/>
              <a:gd name="T4" fmla="*/ 11727 w 12329"/>
              <a:gd name="T5" fmla="*/ 2823 h 2823"/>
              <a:gd name="T6" fmla="*/ 0 w 12329"/>
              <a:gd name="T7" fmla="*/ 0 h 2823"/>
              <a:gd name="T8" fmla="*/ 602 w 12329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29" h="2823">
                <a:moveTo>
                  <a:pt x="602" y="0"/>
                </a:moveTo>
                <a:cubicBezTo>
                  <a:pt x="602" y="1411"/>
                  <a:pt x="12329" y="1411"/>
                  <a:pt x="12329" y="2823"/>
                </a:cubicBezTo>
                <a:lnTo>
                  <a:pt x="11727" y="2823"/>
                </a:lnTo>
                <a:cubicBezTo>
                  <a:pt x="11727" y="1411"/>
                  <a:pt x="0" y="1411"/>
                  <a:pt x="0" y="0"/>
                </a:cubicBezTo>
                <a:lnTo>
                  <a:pt x="602" y="0"/>
                </a:lnTo>
                <a:close/>
              </a:path>
            </a:pathLst>
          </a:custGeom>
          <a:solidFill>
            <a:srgbClr val="FFCC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5" name="Freeform 74">
            <a:extLst>
              <a:ext uri="{FF2B5EF4-FFF2-40B4-BE49-F238E27FC236}">
                <a16:creationId xmlns:a16="http://schemas.microsoft.com/office/drawing/2014/main" id="{E6C6D06C-D6CE-473F-8E9C-2E4651D5DE4E}"/>
              </a:ext>
            </a:extLst>
          </p:cNvPr>
          <p:cNvSpPr>
            <a:spLocks/>
          </p:cNvSpPr>
          <p:nvPr/>
        </p:nvSpPr>
        <p:spPr bwMode="auto">
          <a:xfrm>
            <a:off x="5217947" y="3584087"/>
            <a:ext cx="5468938" cy="971550"/>
          </a:xfrm>
          <a:custGeom>
            <a:avLst/>
            <a:gdLst>
              <a:gd name="T0" fmla="*/ 624 w 15874"/>
              <a:gd name="T1" fmla="*/ 0 h 2823"/>
              <a:gd name="T2" fmla="*/ 15874 w 15874"/>
              <a:gd name="T3" fmla="*/ 2823 h 2823"/>
              <a:gd name="T4" fmla="*/ 15250 w 15874"/>
              <a:gd name="T5" fmla="*/ 2823 h 2823"/>
              <a:gd name="T6" fmla="*/ 0 w 15874"/>
              <a:gd name="T7" fmla="*/ 0 h 2823"/>
              <a:gd name="T8" fmla="*/ 624 w 1587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4" h="2823">
                <a:moveTo>
                  <a:pt x="624" y="0"/>
                </a:moveTo>
                <a:cubicBezTo>
                  <a:pt x="624" y="1411"/>
                  <a:pt x="15874" y="1411"/>
                  <a:pt x="15874" y="2823"/>
                </a:cubicBezTo>
                <a:lnTo>
                  <a:pt x="15250" y="2823"/>
                </a:lnTo>
                <a:cubicBezTo>
                  <a:pt x="15250" y="1411"/>
                  <a:pt x="0" y="1411"/>
                  <a:pt x="0" y="0"/>
                </a:cubicBezTo>
                <a:lnTo>
                  <a:pt x="624" y="0"/>
                </a:lnTo>
                <a:close/>
              </a:path>
            </a:pathLst>
          </a:custGeom>
          <a:solidFill>
            <a:srgbClr val="FF52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6" name="Freeform 75">
            <a:extLst>
              <a:ext uri="{FF2B5EF4-FFF2-40B4-BE49-F238E27FC236}">
                <a16:creationId xmlns:a16="http://schemas.microsoft.com/office/drawing/2014/main" id="{FF66DA81-BB80-416F-A2C3-D8965C75CA36}"/>
              </a:ext>
            </a:extLst>
          </p:cNvPr>
          <p:cNvSpPr>
            <a:spLocks/>
          </p:cNvSpPr>
          <p:nvPr/>
        </p:nvSpPr>
        <p:spPr bwMode="auto">
          <a:xfrm>
            <a:off x="4519447" y="3584087"/>
            <a:ext cx="1082675" cy="971550"/>
          </a:xfrm>
          <a:custGeom>
            <a:avLst/>
            <a:gdLst>
              <a:gd name="T0" fmla="*/ 3144 w 3144"/>
              <a:gd name="T1" fmla="*/ 0 h 2823"/>
              <a:gd name="T2" fmla="*/ 490 w 3144"/>
              <a:gd name="T3" fmla="*/ 2823 h 2823"/>
              <a:gd name="T4" fmla="*/ 0 w 3144"/>
              <a:gd name="T5" fmla="*/ 2823 h 2823"/>
              <a:gd name="T6" fmla="*/ 2653 w 3144"/>
              <a:gd name="T7" fmla="*/ 0 h 2823"/>
              <a:gd name="T8" fmla="*/ 3144 w 314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4" h="2823">
                <a:moveTo>
                  <a:pt x="3144" y="0"/>
                </a:moveTo>
                <a:cubicBezTo>
                  <a:pt x="3144" y="1411"/>
                  <a:pt x="490" y="1411"/>
                  <a:pt x="490" y="2823"/>
                </a:cubicBezTo>
                <a:lnTo>
                  <a:pt x="0" y="2823"/>
                </a:lnTo>
                <a:cubicBezTo>
                  <a:pt x="0" y="1411"/>
                  <a:pt x="2653" y="1411"/>
                  <a:pt x="2653" y="0"/>
                </a:cubicBezTo>
                <a:lnTo>
                  <a:pt x="3144" y="0"/>
                </a:lnTo>
                <a:close/>
              </a:path>
            </a:pathLst>
          </a:custGeom>
          <a:solidFill>
            <a:srgbClr val="FB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7" name="Freeform 76">
            <a:extLst>
              <a:ext uri="{FF2B5EF4-FFF2-40B4-BE49-F238E27FC236}">
                <a16:creationId xmlns:a16="http://schemas.microsoft.com/office/drawing/2014/main" id="{B58E5F47-75E2-4BBC-BE38-04A1A0AFCD56}"/>
              </a:ext>
            </a:extLst>
          </p:cNvPr>
          <p:cNvSpPr>
            <a:spLocks/>
          </p:cNvSpPr>
          <p:nvPr/>
        </p:nvSpPr>
        <p:spPr bwMode="auto">
          <a:xfrm>
            <a:off x="5602122" y="3584087"/>
            <a:ext cx="776288" cy="971550"/>
          </a:xfrm>
          <a:custGeom>
            <a:avLst/>
            <a:gdLst>
              <a:gd name="T0" fmla="*/ 802 w 2251"/>
              <a:gd name="T1" fmla="*/ 0 h 2823"/>
              <a:gd name="T2" fmla="*/ 2251 w 2251"/>
              <a:gd name="T3" fmla="*/ 2823 h 2823"/>
              <a:gd name="T4" fmla="*/ 1449 w 2251"/>
              <a:gd name="T5" fmla="*/ 2823 h 2823"/>
              <a:gd name="T6" fmla="*/ 0 w 2251"/>
              <a:gd name="T7" fmla="*/ 0 h 2823"/>
              <a:gd name="T8" fmla="*/ 802 w 2251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1" h="2823">
                <a:moveTo>
                  <a:pt x="802" y="0"/>
                </a:moveTo>
                <a:cubicBezTo>
                  <a:pt x="802" y="1411"/>
                  <a:pt x="2251" y="1411"/>
                  <a:pt x="2251" y="2823"/>
                </a:cubicBezTo>
                <a:lnTo>
                  <a:pt x="1449" y="2823"/>
                </a:lnTo>
                <a:cubicBezTo>
                  <a:pt x="1449" y="1411"/>
                  <a:pt x="0" y="1411"/>
                  <a:pt x="0" y="0"/>
                </a:cubicBezTo>
                <a:lnTo>
                  <a:pt x="802" y="0"/>
                </a:lnTo>
                <a:close/>
              </a:path>
            </a:pathLst>
          </a:custGeom>
          <a:solidFill>
            <a:srgbClr val="AB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8" name="Freeform 77">
            <a:extLst>
              <a:ext uri="{FF2B5EF4-FFF2-40B4-BE49-F238E27FC236}">
                <a16:creationId xmlns:a16="http://schemas.microsoft.com/office/drawing/2014/main" id="{A80050C9-EEB9-467D-B4F6-3928C03F777F}"/>
              </a:ext>
            </a:extLst>
          </p:cNvPr>
          <p:cNvSpPr>
            <a:spLocks/>
          </p:cNvSpPr>
          <p:nvPr/>
        </p:nvSpPr>
        <p:spPr bwMode="auto">
          <a:xfrm>
            <a:off x="5878347" y="3584087"/>
            <a:ext cx="2097088" cy="971550"/>
          </a:xfrm>
          <a:custGeom>
            <a:avLst/>
            <a:gdLst>
              <a:gd name="T0" fmla="*/ 491 w 6087"/>
              <a:gd name="T1" fmla="*/ 0 h 2823"/>
              <a:gd name="T2" fmla="*/ 6087 w 6087"/>
              <a:gd name="T3" fmla="*/ 2823 h 2823"/>
              <a:gd name="T4" fmla="*/ 5596 w 6087"/>
              <a:gd name="T5" fmla="*/ 2823 h 2823"/>
              <a:gd name="T6" fmla="*/ 0 w 6087"/>
              <a:gd name="T7" fmla="*/ 0 h 2823"/>
              <a:gd name="T8" fmla="*/ 491 w 6087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7" h="2823">
                <a:moveTo>
                  <a:pt x="491" y="0"/>
                </a:moveTo>
                <a:cubicBezTo>
                  <a:pt x="491" y="1411"/>
                  <a:pt x="6087" y="1411"/>
                  <a:pt x="6087" y="2823"/>
                </a:cubicBezTo>
                <a:lnTo>
                  <a:pt x="5596" y="2823"/>
                </a:lnTo>
                <a:cubicBezTo>
                  <a:pt x="5596" y="1411"/>
                  <a:pt x="0" y="1411"/>
                  <a:pt x="0" y="0"/>
                </a:cubicBezTo>
                <a:lnTo>
                  <a:pt x="491" y="0"/>
                </a:lnTo>
                <a:close/>
              </a:path>
            </a:pathLst>
          </a:custGeom>
          <a:solidFill>
            <a:srgbClr val="7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9" name="Freeform 78">
            <a:extLst>
              <a:ext uri="{FF2B5EF4-FFF2-40B4-BE49-F238E27FC236}">
                <a16:creationId xmlns:a16="http://schemas.microsoft.com/office/drawing/2014/main" id="{05C30494-A2AD-4869-BEC0-547E467060B5}"/>
              </a:ext>
            </a:extLst>
          </p:cNvPr>
          <p:cNvSpPr>
            <a:spLocks/>
          </p:cNvSpPr>
          <p:nvPr/>
        </p:nvSpPr>
        <p:spPr bwMode="auto">
          <a:xfrm>
            <a:off x="6048209" y="3584087"/>
            <a:ext cx="3425825" cy="971550"/>
          </a:xfrm>
          <a:custGeom>
            <a:avLst/>
            <a:gdLst>
              <a:gd name="T0" fmla="*/ 624 w 9944"/>
              <a:gd name="T1" fmla="*/ 0 h 2823"/>
              <a:gd name="T2" fmla="*/ 9944 w 9944"/>
              <a:gd name="T3" fmla="*/ 2823 h 2823"/>
              <a:gd name="T4" fmla="*/ 9319 w 9944"/>
              <a:gd name="T5" fmla="*/ 2823 h 2823"/>
              <a:gd name="T6" fmla="*/ 0 w 9944"/>
              <a:gd name="T7" fmla="*/ 0 h 2823"/>
              <a:gd name="T8" fmla="*/ 624 w 994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44" h="2823">
                <a:moveTo>
                  <a:pt x="624" y="0"/>
                </a:moveTo>
                <a:cubicBezTo>
                  <a:pt x="624" y="1411"/>
                  <a:pt x="9944" y="1411"/>
                  <a:pt x="9944" y="2823"/>
                </a:cubicBezTo>
                <a:lnTo>
                  <a:pt x="9319" y="2823"/>
                </a:lnTo>
                <a:cubicBezTo>
                  <a:pt x="9319" y="1411"/>
                  <a:pt x="0" y="1411"/>
                  <a:pt x="0" y="0"/>
                </a:cubicBezTo>
                <a:lnTo>
                  <a:pt x="624" y="0"/>
                </a:lnTo>
                <a:close/>
              </a:path>
            </a:pathLst>
          </a:custGeom>
          <a:solidFill>
            <a:srgbClr val="FFE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0" name="Freeform 79">
            <a:extLst>
              <a:ext uri="{FF2B5EF4-FFF2-40B4-BE49-F238E27FC236}">
                <a16:creationId xmlns:a16="http://schemas.microsoft.com/office/drawing/2014/main" id="{2732EBA7-CBA5-413F-AF1D-51C8391427AC}"/>
              </a:ext>
            </a:extLst>
          </p:cNvPr>
          <p:cNvSpPr>
            <a:spLocks/>
          </p:cNvSpPr>
          <p:nvPr/>
        </p:nvSpPr>
        <p:spPr bwMode="auto">
          <a:xfrm>
            <a:off x="6262522" y="3584087"/>
            <a:ext cx="4648200" cy="971550"/>
          </a:xfrm>
          <a:custGeom>
            <a:avLst/>
            <a:gdLst>
              <a:gd name="T0" fmla="*/ 647 w 13489"/>
              <a:gd name="T1" fmla="*/ 0 h 2823"/>
              <a:gd name="T2" fmla="*/ 13489 w 13489"/>
              <a:gd name="T3" fmla="*/ 2823 h 2823"/>
              <a:gd name="T4" fmla="*/ 12842 w 13489"/>
              <a:gd name="T5" fmla="*/ 2823 h 2823"/>
              <a:gd name="T6" fmla="*/ 0 w 13489"/>
              <a:gd name="T7" fmla="*/ 0 h 2823"/>
              <a:gd name="T8" fmla="*/ 647 w 13489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89" h="2823">
                <a:moveTo>
                  <a:pt x="647" y="0"/>
                </a:moveTo>
                <a:cubicBezTo>
                  <a:pt x="647" y="1411"/>
                  <a:pt x="13489" y="1411"/>
                  <a:pt x="13489" y="2823"/>
                </a:cubicBezTo>
                <a:lnTo>
                  <a:pt x="12842" y="2823"/>
                </a:lnTo>
                <a:cubicBezTo>
                  <a:pt x="12842" y="1411"/>
                  <a:pt x="0" y="1411"/>
                  <a:pt x="0" y="0"/>
                </a:cubicBezTo>
                <a:lnTo>
                  <a:pt x="647" y="0"/>
                </a:lnTo>
                <a:close/>
              </a:path>
            </a:pathLst>
          </a:custGeom>
          <a:solidFill>
            <a:srgbClr val="FF6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1" name="Freeform 80">
            <a:extLst>
              <a:ext uri="{FF2B5EF4-FFF2-40B4-BE49-F238E27FC236}">
                <a16:creationId xmlns:a16="http://schemas.microsoft.com/office/drawing/2014/main" id="{0D0E50B8-8054-4FE2-B182-A6595054D680}"/>
              </a:ext>
            </a:extLst>
          </p:cNvPr>
          <p:cNvSpPr>
            <a:spLocks/>
          </p:cNvSpPr>
          <p:nvPr/>
        </p:nvSpPr>
        <p:spPr bwMode="auto">
          <a:xfrm>
            <a:off x="4687722" y="3584087"/>
            <a:ext cx="2074863" cy="971550"/>
          </a:xfrm>
          <a:custGeom>
            <a:avLst/>
            <a:gdLst>
              <a:gd name="T0" fmla="*/ 6020 w 6020"/>
              <a:gd name="T1" fmla="*/ 0 h 2823"/>
              <a:gd name="T2" fmla="*/ 803 w 6020"/>
              <a:gd name="T3" fmla="*/ 2823 h 2823"/>
              <a:gd name="T4" fmla="*/ 0 w 6020"/>
              <a:gd name="T5" fmla="*/ 2823 h 2823"/>
              <a:gd name="T6" fmla="*/ 5218 w 6020"/>
              <a:gd name="T7" fmla="*/ 0 h 2823"/>
              <a:gd name="T8" fmla="*/ 6020 w 602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20" h="2823">
                <a:moveTo>
                  <a:pt x="6020" y="0"/>
                </a:moveTo>
                <a:cubicBezTo>
                  <a:pt x="6020" y="1411"/>
                  <a:pt x="803" y="1411"/>
                  <a:pt x="803" y="2823"/>
                </a:cubicBezTo>
                <a:lnTo>
                  <a:pt x="0" y="2823"/>
                </a:lnTo>
                <a:cubicBezTo>
                  <a:pt x="0" y="1411"/>
                  <a:pt x="5218" y="1411"/>
                  <a:pt x="5218" y="0"/>
                </a:cubicBezTo>
                <a:lnTo>
                  <a:pt x="6020" y="0"/>
                </a:lnTo>
                <a:close/>
              </a:path>
            </a:pathLst>
          </a:custGeom>
          <a:solidFill>
            <a:srgbClr val="7B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2" name="Freeform 81">
            <a:extLst>
              <a:ext uri="{FF2B5EF4-FFF2-40B4-BE49-F238E27FC236}">
                <a16:creationId xmlns:a16="http://schemas.microsoft.com/office/drawing/2014/main" id="{3B44CB24-3CB5-4D29-B465-569A7D55382D}"/>
              </a:ext>
            </a:extLst>
          </p:cNvPr>
          <p:cNvSpPr>
            <a:spLocks/>
          </p:cNvSpPr>
          <p:nvPr/>
        </p:nvSpPr>
        <p:spPr bwMode="auto">
          <a:xfrm>
            <a:off x="6378409" y="3584087"/>
            <a:ext cx="590550" cy="971550"/>
          </a:xfrm>
          <a:custGeom>
            <a:avLst/>
            <a:gdLst>
              <a:gd name="T0" fmla="*/ 1717 w 1717"/>
              <a:gd name="T1" fmla="*/ 0 h 2823"/>
              <a:gd name="T2" fmla="*/ 602 w 1717"/>
              <a:gd name="T3" fmla="*/ 2823 h 2823"/>
              <a:gd name="T4" fmla="*/ 0 w 1717"/>
              <a:gd name="T5" fmla="*/ 2823 h 2823"/>
              <a:gd name="T6" fmla="*/ 1115 w 1717"/>
              <a:gd name="T7" fmla="*/ 0 h 2823"/>
              <a:gd name="T8" fmla="*/ 1717 w 1717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7" h="2823">
                <a:moveTo>
                  <a:pt x="1717" y="0"/>
                </a:moveTo>
                <a:cubicBezTo>
                  <a:pt x="1717" y="1411"/>
                  <a:pt x="602" y="1411"/>
                  <a:pt x="602" y="2823"/>
                </a:cubicBezTo>
                <a:lnTo>
                  <a:pt x="0" y="2823"/>
                </a:lnTo>
                <a:cubicBezTo>
                  <a:pt x="0" y="1411"/>
                  <a:pt x="1115" y="1411"/>
                  <a:pt x="1115" y="0"/>
                </a:cubicBezTo>
                <a:lnTo>
                  <a:pt x="1717" y="0"/>
                </a:lnTo>
                <a:close/>
              </a:path>
            </a:pathLst>
          </a:custGeom>
          <a:solidFill>
            <a:srgbClr val="C1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3" name="Freeform 82">
            <a:extLst>
              <a:ext uri="{FF2B5EF4-FFF2-40B4-BE49-F238E27FC236}">
                <a16:creationId xmlns:a16="http://schemas.microsoft.com/office/drawing/2014/main" id="{F36B9243-EEAC-4596-BAE3-67E9CEC3F3F6}"/>
              </a:ext>
            </a:extLst>
          </p:cNvPr>
          <p:cNvSpPr>
            <a:spLocks/>
          </p:cNvSpPr>
          <p:nvPr/>
        </p:nvSpPr>
        <p:spPr bwMode="auto">
          <a:xfrm>
            <a:off x="6968959" y="3584087"/>
            <a:ext cx="1244600" cy="971550"/>
          </a:xfrm>
          <a:custGeom>
            <a:avLst/>
            <a:gdLst>
              <a:gd name="T0" fmla="*/ 691 w 3612"/>
              <a:gd name="T1" fmla="*/ 0 h 2823"/>
              <a:gd name="T2" fmla="*/ 3612 w 3612"/>
              <a:gd name="T3" fmla="*/ 2823 h 2823"/>
              <a:gd name="T4" fmla="*/ 2921 w 3612"/>
              <a:gd name="T5" fmla="*/ 2823 h 2823"/>
              <a:gd name="T6" fmla="*/ 0 w 3612"/>
              <a:gd name="T7" fmla="*/ 0 h 2823"/>
              <a:gd name="T8" fmla="*/ 691 w 3612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2" h="2823">
                <a:moveTo>
                  <a:pt x="691" y="0"/>
                </a:moveTo>
                <a:cubicBezTo>
                  <a:pt x="691" y="1411"/>
                  <a:pt x="3612" y="1411"/>
                  <a:pt x="3612" y="2823"/>
                </a:cubicBezTo>
                <a:lnTo>
                  <a:pt x="2921" y="2823"/>
                </a:lnTo>
                <a:cubicBezTo>
                  <a:pt x="2921" y="1411"/>
                  <a:pt x="0" y="1411"/>
                  <a:pt x="0" y="0"/>
                </a:cubicBezTo>
                <a:lnTo>
                  <a:pt x="691" y="0"/>
                </a:lnTo>
                <a:close/>
              </a:path>
            </a:pathLst>
          </a:custGeom>
          <a:solidFill>
            <a:srgbClr val="D1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4" name="Freeform 83">
            <a:extLst>
              <a:ext uri="{FF2B5EF4-FFF2-40B4-BE49-F238E27FC236}">
                <a16:creationId xmlns:a16="http://schemas.microsoft.com/office/drawing/2014/main" id="{11717A26-C853-4DF9-8B5C-560A8353C58F}"/>
              </a:ext>
            </a:extLst>
          </p:cNvPr>
          <p:cNvSpPr>
            <a:spLocks/>
          </p:cNvSpPr>
          <p:nvPr/>
        </p:nvSpPr>
        <p:spPr bwMode="auto">
          <a:xfrm>
            <a:off x="7207084" y="3584087"/>
            <a:ext cx="2513013" cy="971550"/>
          </a:xfrm>
          <a:custGeom>
            <a:avLst/>
            <a:gdLst>
              <a:gd name="T0" fmla="*/ 714 w 7291"/>
              <a:gd name="T1" fmla="*/ 0 h 2823"/>
              <a:gd name="T2" fmla="*/ 7291 w 7291"/>
              <a:gd name="T3" fmla="*/ 2823 h 2823"/>
              <a:gd name="T4" fmla="*/ 6578 w 7291"/>
              <a:gd name="T5" fmla="*/ 2823 h 2823"/>
              <a:gd name="T6" fmla="*/ 0 w 7291"/>
              <a:gd name="T7" fmla="*/ 0 h 2823"/>
              <a:gd name="T8" fmla="*/ 714 w 7291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1" h="2823">
                <a:moveTo>
                  <a:pt x="714" y="0"/>
                </a:moveTo>
                <a:cubicBezTo>
                  <a:pt x="714" y="1411"/>
                  <a:pt x="7291" y="1411"/>
                  <a:pt x="7291" y="2823"/>
                </a:cubicBezTo>
                <a:lnTo>
                  <a:pt x="6578" y="2823"/>
                </a:lnTo>
                <a:cubicBezTo>
                  <a:pt x="6578" y="1411"/>
                  <a:pt x="0" y="1411"/>
                  <a:pt x="0" y="0"/>
                </a:cubicBezTo>
                <a:lnTo>
                  <a:pt x="714" y="0"/>
                </a:lnTo>
                <a:close/>
              </a:path>
            </a:pathLst>
          </a:custGeom>
          <a:solidFill>
            <a:srgbClr val="AD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5" name="Freeform 84">
            <a:extLst>
              <a:ext uri="{FF2B5EF4-FFF2-40B4-BE49-F238E27FC236}">
                <a16:creationId xmlns:a16="http://schemas.microsoft.com/office/drawing/2014/main" id="{215B6B59-3B1E-48D2-B259-936580684C30}"/>
              </a:ext>
            </a:extLst>
          </p:cNvPr>
          <p:cNvSpPr>
            <a:spLocks/>
          </p:cNvSpPr>
          <p:nvPr/>
        </p:nvSpPr>
        <p:spPr bwMode="auto">
          <a:xfrm>
            <a:off x="7453147" y="3584087"/>
            <a:ext cx="3702050" cy="971550"/>
          </a:xfrm>
          <a:custGeom>
            <a:avLst/>
            <a:gdLst>
              <a:gd name="T0" fmla="*/ 713 w 10746"/>
              <a:gd name="T1" fmla="*/ 0 h 2823"/>
              <a:gd name="T2" fmla="*/ 10746 w 10746"/>
              <a:gd name="T3" fmla="*/ 2823 h 2823"/>
              <a:gd name="T4" fmla="*/ 10033 w 10746"/>
              <a:gd name="T5" fmla="*/ 2823 h 2823"/>
              <a:gd name="T6" fmla="*/ 0 w 10746"/>
              <a:gd name="T7" fmla="*/ 0 h 2823"/>
              <a:gd name="T8" fmla="*/ 713 w 10746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46" h="2823">
                <a:moveTo>
                  <a:pt x="713" y="0"/>
                </a:moveTo>
                <a:cubicBezTo>
                  <a:pt x="713" y="1411"/>
                  <a:pt x="10746" y="1411"/>
                  <a:pt x="10746" y="2823"/>
                </a:cubicBezTo>
                <a:lnTo>
                  <a:pt x="10033" y="2823"/>
                </a:lnTo>
                <a:cubicBezTo>
                  <a:pt x="10033" y="1411"/>
                  <a:pt x="0" y="1411"/>
                  <a:pt x="0" y="0"/>
                </a:cubicBezTo>
                <a:lnTo>
                  <a:pt x="713" y="0"/>
                </a:lnTo>
                <a:close/>
              </a:path>
            </a:pathLst>
          </a:custGeom>
          <a:solidFill>
            <a:srgbClr val="4B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6" name="Freeform 85">
            <a:extLst>
              <a:ext uri="{FF2B5EF4-FFF2-40B4-BE49-F238E27FC236}">
                <a16:creationId xmlns:a16="http://schemas.microsoft.com/office/drawing/2014/main" id="{5EC998DC-57C9-406F-9DEB-2FD9B88591C0}"/>
              </a:ext>
            </a:extLst>
          </p:cNvPr>
          <p:cNvSpPr>
            <a:spLocks/>
          </p:cNvSpPr>
          <p:nvPr/>
        </p:nvSpPr>
        <p:spPr bwMode="auto">
          <a:xfrm>
            <a:off x="4965534" y="3584087"/>
            <a:ext cx="2995613" cy="971550"/>
          </a:xfrm>
          <a:custGeom>
            <a:avLst/>
            <a:gdLst>
              <a:gd name="T0" fmla="*/ 8695 w 8695"/>
              <a:gd name="T1" fmla="*/ 0 h 2823"/>
              <a:gd name="T2" fmla="*/ 758 w 8695"/>
              <a:gd name="T3" fmla="*/ 2823 h 2823"/>
              <a:gd name="T4" fmla="*/ 0 w 8695"/>
              <a:gd name="T5" fmla="*/ 2823 h 2823"/>
              <a:gd name="T6" fmla="*/ 7937 w 8695"/>
              <a:gd name="T7" fmla="*/ 0 h 2823"/>
              <a:gd name="T8" fmla="*/ 8695 w 8695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95" h="2823">
                <a:moveTo>
                  <a:pt x="8695" y="0"/>
                </a:moveTo>
                <a:cubicBezTo>
                  <a:pt x="8695" y="1411"/>
                  <a:pt x="758" y="1411"/>
                  <a:pt x="758" y="2823"/>
                </a:cubicBezTo>
                <a:lnTo>
                  <a:pt x="0" y="2823"/>
                </a:lnTo>
                <a:cubicBezTo>
                  <a:pt x="0" y="1411"/>
                  <a:pt x="7937" y="1411"/>
                  <a:pt x="7937" y="0"/>
                </a:cubicBezTo>
                <a:lnTo>
                  <a:pt x="8695" y="0"/>
                </a:lnTo>
                <a:close/>
              </a:path>
            </a:pathLst>
          </a:custGeom>
          <a:solidFill>
            <a:srgbClr val="2B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7" name="Freeform 86">
            <a:extLst>
              <a:ext uri="{FF2B5EF4-FFF2-40B4-BE49-F238E27FC236}">
                <a16:creationId xmlns:a16="http://schemas.microsoft.com/office/drawing/2014/main" id="{C5E599A7-8BE7-467D-978C-57319AA33D06}"/>
              </a:ext>
            </a:extLst>
          </p:cNvPr>
          <p:cNvSpPr>
            <a:spLocks/>
          </p:cNvSpPr>
          <p:nvPr/>
        </p:nvSpPr>
        <p:spPr bwMode="auto">
          <a:xfrm>
            <a:off x="6584784" y="3584087"/>
            <a:ext cx="1552575" cy="971550"/>
          </a:xfrm>
          <a:custGeom>
            <a:avLst/>
            <a:gdLst>
              <a:gd name="T0" fmla="*/ 4504 w 4504"/>
              <a:gd name="T1" fmla="*/ 0 h 2823"/>
              <a:gd name="T2" fmla="*/ 513 w 4504"/>
              <a:gd name="T3" fmla="*/ 2823 h 2823"/>
              <a:gd name="T4" fmla="*/ 0 w 4504"/>
              <a:gd name="T5" fmla="*/ 2823 h 2823"/>
              <a:gd name="T6" fmla="*/ 3991 w 4504"/>
              <a:gd name="T7" fmla="*/ 0 h 2823"/>
              <a:gd name="T8" fmla="*/ 4504 w 450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4" h="2823">
                <a:moveTo>
                  <a:pt x="4504" y="0"/>
                </a:moveTo>
                <a:cubicBezTo>
                  <a:pt x="4504" y="1411"/>
                  <a:pt x="513" y="1411"/>
                  <a:pt x="513" y="2823"/>
                </a:cubicBezTo>
                <a:lnTo>
                  <a:pt x="0" y="2823"/>
                </a:lnTo>
                <a:cubicBezTo>
                  <a:pt x="0" y="1411"/>
                  <a:pt x="3991" y="1411"/>
                  <a:pt x="3991" y="0"/>
                </a:cubicBezTo>
                <a:lnTo>
                  <a:pt x="4504" y="0"/>
                </a:lnTo>
                <a:close/>
              </a:path>
            </a:pathLst>
          </a:custGeom>
          <a:solidFill>
            <a:srgbClr val="FFD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8" name="Freeform 87">
            <a:extLst>
              <a:ext uri="{FF2B5EF4-FFF2-40B4-BE49-F238E27FC236}">
                <a16:creationId xmlns:a16="http://schemas.microsoft.com/office/drawing/2014/main" id="{96A10A30-7E0C-4B0F-945E-2F4E67118D78}"/>
              </a:ext>
            </a:extLst>
          </p:cNvPr>
          <p:cNvSpPr>
            <a:spLocks/>
          </p:cNvSpPr>
          <p:nvPr/>
        </p:nvSpPr>
        <p:spPr bwMode="auto">
          <a:xfrm>
            <a:off x="8137359" y="3584087"/>
            <a:ext cx="268288" cy="971550"/>
          </a:xfrm>
          <a:custGeom>
            <a:avLst/>
            <a:gdLst>
              <a:gd name="T0" fmla="*/ 558 w 780"/>
              <a:gd name="T1" fmla="*/ 0 h 2823"/>
              <a:gd name="T2" fmla="*/ 780 w 780"/>
              <a:gd name="T3" fmla="*/ 2823 h 2823"/>
              <a:gd name="T4" fmla="*/ 223 w 780"/>
              <a:gd name="T5" fmla="*/ 2823 h 2823"/>
              <a:gd name="T6" fmla="*/ 0 w 780"/>
              <a:gd name="T7" fmla="*/ 0 h 2823"/>
              <a:gd name="T8" fmla="*/ 558 w 78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0" h="2823">
                <a:moveTo>
                  <a:pt x="558" y="0"/>
                </a:moveTo>
                <a:cubicBezTo>
                  <a:pt x="558" y="1411"/>
                  <a:pt x="780" y="1411"/>
                  <a:pt x="780" y="2823"/>
                </a:cubicBezTo>
                <a:lnTo>
                  <a:pt x="223" y="2823"/>
                </a:lnTo>
                <a:cubicBezTo>
                  <a:pt x="223" y="1411"/>
                  <a:pt x="0" y="1411"/>
                  <a:pt x="0" y="0"/>
                </a:cubicBezTo>
                <a:lnTo>
                  <a:pt x="558" y="0"/>
                </a:lnTo>
                <a:close/>
              </a:path>
            </a:pathLst>
          </a:custGeom>
          <a:solidFill>
            <a:srgbClr val="FF76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9" name="Freeform 88">
            <a:extLst>
              <a:ext uri="{FF2B5EF4-FFF2-40B4-BE49-F238E27FC236}">
                <a16:creationId xmlns:a16="http://schemas.microsoft.com/office/drawing/2014/main" id="{F3298913-E764-41FB-AFDC-2392B50CEF55}"/>
              </a:ext>
            </a:extLst>
          </p:cNvPr>
          <p:cNvSpPr>
            <a:spLocks/>
          </p:cNvSpPr>
          <p:nvPr/>
        </p:nvSpPr>
        <p:spPr bwMode="auto">
          <a:xfrm>
            <a:off x="8329447" y="3584087"/>
            <a:ext cx="1581150" cy="971550"/>
          </a:xfrm>
          <a:custGeom>
            <a:avLst/>
            <a:gdLst>
              <a:gd name="T0" fmla="*/ 557 w 4592"/>
              <a:gd name="T1" fmla="*/ 0 h 2823"/>
              <a:gd name="T2" fmla="*/ 4592 w 4592"/>
              <a:gd name="T3" fmla="*/ 2823 h 2823"/>
              <a:gd name="T4" fmla="*/ 4035 w 4592"/>
              <a:gd name="T5" fmla="*/ 2823 h 2823"/>
              <a:gd name="T6" fmla="*/ 0 w 4592"/>
              <a:gd name="T7" fmla="*/ 0 h 2823"/>
              <a:gd name="T8" fmla="*/ 557 w 4592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92" h="2823">
                <a:moveTo>
                  <a:pt x="557" y="0"/>
                </a:moveTo>
                <a:cubicBezTo>
                  <a:pt x="557" y="1411"/>
                  <a:pt x="4592" y="1411"/>
                  <a:pt x="4592" y="2823"/>
                </a:cubicBezTo>
                <a:lnTo>
                  <a:pt x="4035" y="2823"/>
                </a:lnTo>
                <a:cubicBezTo>
                  <a:pt x="4035" y="1411"/>
                  <a:pt x="0" y="1411"/>
                  <a:pt x="0" y="0"/>
                </a:cubicBezTo>
                <a:lnTo>
                  <a:pt x="557" y="0"/>
                </a:lnTo>
                <a:close/>
              </a:path>
            </a:pathLst>
          </a:custGeom>
          <a:solidFill>
            <a:srgbClr val="FF79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0" name="Freeform 89">
            <a:extLst>
              <a:ext uri="{FF2B5EF4-FFF2-40B4-BE49-F238E27FC236}">
                <a16:creationId xmlns:a16="http://schemas.microsoft.com/office/drawing/2014/main" id="{86F58694-2922-43FA-8D4F-8622489ABEAE}"/>
              </a:ext>
            </a:extLst>
          </p:cNvPr>
          <p:cNvSpPr>
            <a:spLocks/>
          </p:cNvSpPr>
          <p:nvPr/>
        </p:nvSpPr>
        <p:spPr bwMode="auto">
          <a:xfrm>
            <a:off x="8521534" y="3584087"/>
            <a:ext cx="2871788" cy="971550"/>
          </a:xfrm>
          <a:custGeom>
            <a:avLst/>
            <a:gdLst>
              <a:gd name="T0" fmla="*/ 691 w 8338"/>
              <a:gd name="T1" fmla="*/ 0 h 2823"/>
              <a:gd name="T2" fmla="*/ 8338 w 8338"/>
              <a:gd name="T3" fmla="*/ 2823 h 2823"/>
              <a:gd name="T4" fmla="*/ 7647 w 8338"/>
              <a:gd name="T5" fmla="*/ 2823 h 2823"/>
              <a:gd name="T6" fmla="*/ 0 w 8338"/>
              <a:gd name="T7" fmla="*/ 0 h 2823"/>
              <a:gd name="T8" fmla="*/ 691 w 8338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38" h="2823">
                <a:moveTo>
                  <a:pt x="691" y="0"/>
                </a:moveTo>
                <a:cubicBezTo>
                  <a:pt x="691" y="1411"/>
                  <a:pt x="8338" y="1411"/>
                  <a:pt x="8338" y="2823"/>
                </a:cubicBezTo>
                <a:lnTo>
                  <a:pt x="7647" y="2823"/>
                </a:lnTo>
                <a:cubicBezTo>
                  <a:pt x="7647" y="1411"/>
                  <a:pt x="0" y="1411"/>
                  <a:pt x="0" y="0"/>
                </a:cubicBezTo>
                <a:lnTo>
                  <a:pt x="691" y="0"/>
                </a:lnTo>
                <a:close/>
              </a:path>
            </a:pathLst>
          </a:custGeom>
          <a:solidFill>
            <a:srgbClr val="FFE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1" name="Freeform 90">
            <a:extLst>
              <a:ext uri="{FF2B5EF4-FFF2-40B4-BE49-F238E27FC236}">
                <a16:creationId xmlns:a16="http://schemas.microsoft.com/office/drawing/2014/main" id="{898164F6-EEDA-42C8-89C0-CF9FCC9876BE}"/>
              </a:ext>
            </a:extLst>
          </p:cNvPr>
          <p:cNvSpPr>
            <a:spLocks/>
          </p:cNvSpPr>
          <p:nvPr/>
        </p:nvSpPr>
        <p:spPr bwMode="auto">
          <a:xfrm>
            <a:off x="5225884" y="3584087"/>
            <a:ext cx="3771900" cy="971550"/>
          </a:xfrm>
          <a:custGeom>
            <a:avLst/>
            <a:gdLst>
              <a:gd name="T0" fmla="*/ 10947 w 10947"/>
              <a:gd name="T1" fmla="*/ 0 h 2823"/>
              <a:gd name="T2" fmla="*/ 691 w 10947"/>
              <a:gd name="T3" fmla="*/ 2823 h 2823"/>
              <a:gd name="T4" fmla="*/ 0 w 10947"/>
              <a:gd name="T5" fmla="*/ 2823 h 2823"/>
              <a:gd name="T6" fmla="*/ 10256 w 10947"/>
              <a:gd name="T7" fmla="*/ 0 h 2823"/>
              <a:gd name="T8" fmla="*/ 10947 w 10947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7" h="2823">
                <a:moveTo>
                  <a:pt x="10947" y="0"/>
                </a:moveTo>
                <a:cubicBezTo>
                  <a:pt x="10947" y="1411"/>
                  <a:pt x="691" y="1411"/>
                  <a:pt x="691" y="2823"/>
                </a:cubicBezTo>
                <a:lnTo>
                  <a:pt x="0" y="2823"/>
                </a:lnTo>
                <a:cubicBezTo>
                  <a:pt x="0" y="1411"/>
                  <a:pt x="10256" y="1411"/>
                  <a:pt x="10256" y="0"/>
                </a:cubicBezTo>
                <a:lnTo>
                  <a:pt x="10947" y="0"/>
                </a:lnTo>
                <a:close/>
              </a:path>
            </a:pathLst>
          </a:custGeom>
          <a:solidFill>
            <a:srgbClr val="BA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2" name="Freeform 91">
            <a:extLst>
              <a:ext uri="{FF2B5EF4-FFF2-40B4-BE49-F238E27FC236}">
                <a16:creationId xmlns:a16="http://schemas.microsoft.com/office/drawing/2014/main" id="{2DFADBDD-1D7B-4E24-9EE6-C58E659479E0}"/>
              </a:ext>
            </a:extLst>
          </p:cNvPr>
          <p:cNvSpPr>
            <a:spLocks/>
          </p:cNvSpPr>
          <p:nvPr/>
        </p:nvSpPr>
        <p:spPr bwMode="auto">
          <a:xfrm>
            <a:off x="6762584" y="3584087"/>
            <a:ext cx="2565400" cy="971550"/>
          </a:xfrm>
          <a:custGeom>
            <a:avLst/>
            <a:gdLst>
              <a:gd name="T0" fmla="*/ 7447 w 7447"/>
              <a:gd name="T1" fmla="*/ 0 h 2823"/>
              <a:gd name="T2" fmla="*/ 959 w 7447"/>
              <a:gd name="T3" fmla="*/ 2823 h 2823"/>
              <a:gd name="T4" fmla="*/ 0 w 7447"/>
              <a:gd name="T5" fmla="*/ 2823 h 2823"/>
              <a:gd name="T6" fmla="*/ 6488 w 7447"/>
              <a:gd name="T7" fmla="*/ 0 h 2823"/>
              <a:gd name="T8" fmla="*/ 7447 w 7447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47" h="2823">
                <a:moveTo>
                  <a:pt x="7447" y="0"/>
                </a:moveTo>
                <a:cubicBezTo>
                  <a:pt x="7447" y="1411"/>
                  <a:pt x="959" y="1411"/>
                  <a:pt x="959" y="2823"/>
                </a:cubicBezTo>
                <a:lnTo>
                  <a:pt x="0" y="2823"/>
                </a:lnTo>
                <a:cubicBezTo>
                  <a:pt x="0" y="1411"/>
                  <a:pt x="6488" y="1411"/>
                  <a:pt x="6488" y="0"/>
                </a:cubicBezTo>
                <a:lnTo>
                  <a:pt x="7447" y="0"/>
                </a:lnTo>
                <a:close/>
              </a:path>
            </a:pathLst>
          </a:custGeom>
          <a:solidFill>
            <a:srgbClr val="D2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3" name="Freeform 92">
            <a:extLst>
              <a:ext uri="{FF2B5EF4-FFF2-40B4-BE49-F238E27FC236}">
                <a16:creationId xmlns:a16="http://schemas.microsoft.com/office/drawing/2014/main" id="{DFC894F6-28E5-4E48-9398-2CCBE36E2AB7}"/>
              </a:ext>
            </a:extLst>
          </p:cNvPr>
          <p:cNvSpPr>
            <a:spLocks/>
          </p:cNvSpPr>
          <p:nvPr/>
        </p:nvSpPr>
        <p:spPr bwMode="auto">
          <a:xfrm>
            <a:off x="8405647" y="3584087"/>
            <a:ext cx="1136650" cy="971550"/>
          </a:xfrm>
          <a:custGeom>
            <a:avLst/>
            <a:gdLst>
              <a:gd name="T0" fmla="*/ 3300 w 3300"/>
              <a:gd name="T1" fmla="*/ 0 h 2823"/>
              <a:gd name="T2" fmla="*/ 625 w 3300"/>
              <a:gd name="T3" fmla="*/ 2823 h 2823"/>
              <a:gd name="T4" fmla="*/ 0 w 3300"/>
              <a:gd name="T5" fmla="*/ 2823 h 2823"/>
              <a:gd name="T6" fmla="*/ 2676 w 3300"/>
              <a:gd name="T7" fmla="*/ 0 h 2823"/>
              <a:gd name="T8" fmla="*/ 3300 w 330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00" h="2823">
                <a:moveTo>
                  <a:pt x="3300" y="0"/>
                </a:moveTo>
                <a:cubicBezTo>
                  <a:pt x="3300" y="1411"/>
                  <a:pt x="625" y="1411"/>
                  <a:pt x="625" y="2823"/>
                </a:cubicBezTo>
                <a:lnTo>
                  <a:pt x="0" y="2823"/>
                </a:lnTo>
                <a:cubicBezTo>
                  <a:pt x="0" y="1411"/>
                  <a:pt x="2676" y="1411"/>
                  <a:pt x="2676" y="0"/>
                </a:cubicBezTo>
                <a:lnTo>
                  <a:pt x="3300" y="0"/>
                </a:lnTo>
                <a:close/>
              </a:path>
            </a:pathLst>
          </a:custGeom>
          <a:solidFill>
            <a:srgbClr val="FFDD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4" name="Freeform 93">
            <a:extLst>
              <a:ext uri="{FF2B5EF4-FFF2-40B4-BE49-F238E27FC236}">
                <a16:creationId xmlns:a16="http://schemas.microsoft.com/office/drawing/2014/main" id="{6FF1BA98-1F0B-469A-9A52-408187714E2B}"/>
              </a:ext>
            </a:extLst>
          </p:cNvPr>
          <p:cNvSpPr>
            <a:spLocks/>
          </p:cNvSpPr>
          <p:nvPr/>
        </p:nvSpPr>
        <p:spPr bwMode="auto">
          <a:xfrm>
            <a:off x="9542297" y="3584087"/>
            <a:ext cx="561975" cy="971550"/>
          </a:xfrm>
          <a:custGeom>
            <a:avLst/>
            <a:gdLst>
              <a:gd name="T0" fmla="*/ 558 w 1628"/>
              <a:gd name="T1" fmla="*/ 0 h 2823"/>
              <a:gd name="T2" fmla="*/ 1628 w 1628"/>
              <a:gd name="T3" fmla="*/ 2823 h 2823"/>
              <a:gd name="T4" fmla="*/ 1070 w 1628"/>
              <a:gd name="T5" fmla="*/ 2823 h 2823"/>
              <a:gd name="T6" fmla="*/ 0 w 1628"/>
              <a:gd name="T7" fmla="*/ 0 h 2823"/>
              <a:gd name="T8" fmla="*/ 558 w 1628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8" h="2823">
                <a:moveTo>
                  <a:pt x="558" y="0"/>
                </a:moveTo>
                <a:cubicBezTo>
                  <a:pt x="558" y="1411"/>
                  <a:pt x="1628" y="1411"/>
                  <a:pt x="1628" y="2823"/>
                </a:cubicBezTo>
                <a:lnTo>
                  <a:pt x="1070" y="2823"/>
                </a:lnTo>
                <a:cubicBezTo>
                  <a:pt x="1070" y="1411"/>
                  <a:pt x="0" y="1411"/>
                  <a:pt x="0" y="0"/>
                </a:cubicBezTo>
                <a:lnTo>
                  <a:pt x="558" y="0"/>
                </a:lnTo>
                <a:close/>
              </a:path>
            </a:pathLst>
          </a:custGeom>
          <a:solidFill>
            <a:srgbClr val="B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5" name="Freeform 94">
            <a:extLst>
              <a:ext uri="{FF2B5EF4-FFF2-40B4-BE49-F238E27FC236}">
                <a16:creationId xmlns:a16="http://schemas.microsoft.com/office/drawing/2014/main" id="{70FD59D5-6879-4636-906B-0137431ACEAE}"/>
              </a:ext>
            </a:extLst>
          </p:cNvPr>
          <p:cNvSpPr>
            <a:spLocks/>
          </p:cNvSpPr>
          <p:nvPr/>
        </p:nvSpPr>
        <p:spPr bwMode="auto">
          <a:xfrm>
            <a:off x="9734384" y="3584087"/>
            <a:ext cx="1889125" cy="971550"/>
          </a:xfrm>
          <a:custGeom>
            <a:avLst/>
            <a:gdLst>
              <a:gd name="T0" fmla="*/ 668 w 5484"/>
              <a:gd name="T1" fmla="*/ 0 h 2823"/>
              <a:gd name="T2" fmla="*/ 5484 w 5484"/>
              <a:gd name="T3" fmla="*/ 2823 h 2823"/>
              <a:gd name="T4" fmla="*/ 4815 w 5484"/>
              <a:gd name="T5" fmla="*/ 2823 h 2823"/>
              <a:gd name="T6" fmla="*/ 0 w 5484"/>
              <a:gd name="T7" fmla="*/ 0 h 2823"/>
              <a:gd name="T8" fmla="*/ 668 w 548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84" h="2823">
                <a:moveTo>
                  <a:pt x="668" y="0"/>
                </a:moveTo>
                <a:cubicBezTo>
                  <a:pt x="668" y="1411"/>
                  <a:pt x="5484" y="1411"/>
                  <a:pt x="5484" y="2823"/>
                </a:cubicBezTo>
                <a:lnTo>
                  <a:pt x="4815" y="2823"/>
                </a:lnTo>
                <a:cubicBezTo>
                  <a:pt x="4815" y="1411"/>
                  <a:pt x="0" y="1411"/>
                  <a:pt x="0" y="0"/>
                </a:cubicBezTo>
                <a:lnTo>
                  <a:pt x="668" y="0"/>
                </a:lnTo>
                <a:close/>
              </a:path>
            </a:pathLst>
          </a:custGeom>
          <a:solidFill>
            <a:srgbClr val="FFE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6" name="Freeform 95">
            <a:extLst>
              <a:ext uri="{FF2B5EF4-FFF2-40B4-BE49-F238E27FC236}">
                <a16:creationId xmlns:a16="http://schemas.microsoft.com/office/drawing/2014/main" id="{321D9502-A850-4C3A-97D2-0D65D3012FEE}"/>
              </a:ext>
            </a:extLst>
          </p:cNvPr>
          <p:cNvSpPr>
            <a:spLocks/>
          </p:cNvSpPr>
          <p:nvPr/>
        </p:nvSpPr>
        <p:spPr bwMode="auto">
          <a:xfrm>
            <a:off x="5464009" y="3584087"/>
            <a:ext cx="4754563" cy="971550"/>
          </a:xfrm>
          <a:custGeom>
            <a:avLst/>
            <a:gdLst>
              <a:gd name="T0" fmla="*/ 13801 w 13801"/>
              <a:gd name="T1" fmla="*/ 0 h 2823"/>
              <a:gd name="T2" fmla="*/ 736 w 13801"/>
              <a:gd name="T3" fmla="*/ 2823 h 2823"/>
              <a:gd name="T4" fmla="*/ 0 w 13801"/>
              <a:gd name="T5" fmla="*/ 2823 h 2823"/>
              <a:gd name="T6" fmla="*/ 13065 w 13801"/>
              <a:gd name="T7" fmla="*/ 0 h 2823"/>
              <a:gd name="T8" fmla="*/ 13801 w 13801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01" h="2823">
                <a:moveTo>
                  <a:pt x="13801" y="0"/>
                </a:moveTo>
                <a:cubicBezTo>
                  <a:pt x="13801" y="1411"/>
                  <a:pt x="736" y="1411"/>
                  <a:pt x="736" y="2823"/>
                </a:cubicBezTo>
                <a:lnTo>
                  <a:pt x="0" y="2823"/>
                </a:lnTo>
                <a:cubicBezTo>
                  <a:pt x="0" y="1411"/>
                  <a:pt x="13065" y="1411"/>
                  <a:pt x="13065" y="0"/>
                </a:cubicBezTo>
                <a:lnTo>
                  <a:pt x="13801" y="0"/>
                </a:lnTo>
                <a:close/>
              </a:path>
            </a:pathLst>
          </a:custGeom>
          <a:solidFill>
            <a:srgbClr val="DD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7" name="Freeform 96">
            <a:extLst>
              <a:ext uri="{FF2B5EF4-FFF2-40B4-BE49-F238E27FC236}">
                <a16:creationId xmlns:a16="http://schemas.microsoft.com/office/drawing/2014/main" id="{3CDEB2E7-7DC5-4811-A0AD-212831188881}"/>
              </a:ext>
            </a:extLst>
          </p:cNvPr>
          <p:cNvSpPr>
            <a:spLocks/>
          </p:cNvSpPr>
          <p:nvPr/>
        </p:nvSpPr>
        <p:spPr bwMode="auto">
          <a:xfrm>
            <a:off x="7092784" y="3584087"/>
            <a:ext cx="3333750" cy="971550"/>
          </a:xfrm>
          <a:custGeom>
            <a:avLst/>
            <a:gdLst>
              <a:gd name="T0" fmla="*/ 9676 w 9676"/>
              <a:gd name="T1" fmla="*/ 0 h 2823"/>
              <a:gd name="T2" fmla="*/ 602 w 9676"/>
              <a:gd name="T3" fmla="*/ 2823 h 2823"/>
              <a:gd name="T4" fmla="*/ 0 w 9676"/>
              <a:gd name="T5" fmla="*/ 2823 h 2823"/>
              <a:gd name="T6" fmla="*/ 9074 w 9676"/>
              <a:gd name="T7" fmla="*/ 0 h 2823"/>
              <a:gd name="T8" fmla="*/ 9676 w 9676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76" h="2823">
                <a:moveTo>
                  <a:pt x="9676" y="0"/>
                </a:moveTo>
                <a:cubicBezTo>
                  <a:pt x="9676" y="1411"/>
                  <a:pt x="602" y="1411"/>
                  <a:pt x="602" y="2823"/>
                </a:cubicBezTo>
                <a:lnTo>
                  <a:pt x="0" y="2823"/>
                </a:lnTo>
                <a:cubicBezTo>
                  <a:pt x="0" y="1411"/>
                  <a:pt x="9074" y="1411"/>
                  <a:pt x="9074" y="0"/>
                </a:cubicBezTo>
                <a:lnTo>
                  <a:pt x="9676" y="0"/>
                </a:lnTo>
                <a:close/>
              </a:path>
            </a:pathLst>
          </a:custGeom>
          <a:solidFill>
            <a:srgbClr val="FFDA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8" name="Freeform 97">
            <a:extLst>
              <a:ext uri="{FF2B5EF4-FFF2-40B4-BE49-F238E27FC236}">
                <a16:creationId xmlns:a16="http://schemas.microsoft.com/office/drawing/2014/main" id="{7DDA60E6-0892-4C78-A78D-1C731F3C22E3}"/>
              </a:ext>
            </a:extLst>
          </p:cNvPr>
          <p:cNvSpPr>
            <a:spLocks/>
          </p:cNvSpPr>
          <p:nvPr/>
        </p:nvSpPr>
        <p:spPr bwMode="auto">
          <a:xfrm>
            <a:off x="8621547" y="3584087"/>
            <a:ext cx="1973263" cy="971550"/>
          </a:xfrm>
          <a:custGeom>
            <a:avLst/>
            <a:gdLst>
              <a:gd name="T0" fmla="*/ 5730 w 5730"/>
              <a:gd name="T1" fmla="*/ 0 h 2823"/>
              <a:gd name="T2" fmla="*/ 490 w 5730"/>
              <a:gd name="T3" fmla="*/ 2823 h 2823"/>
              <a:gd name="T4" fmla="*/ 0 w 5730"/>
              <a:gd name="T5" fmla="*/ 2823 h 2823"/>
              <a:gd name="T6" fmla="*/ 5239 w 5730"/>
              <a:gd name="T7" fmla="*/ 0 h 2823"/>
              <a:gd name="T8" fmla="*/ 5730 w 573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0" h="2823">
                <a:moveTo>
                  <a:pt x="5730" y="0"/>
                </a:moveTo>
                <a:cubicBezTo>
                  <a:pt x="5730" y="1411"/>
                  <a:pt x="490" y="1411"/>
                  <a:pt x="490" y="2823"/>
                </a:cubicBezTo>
                <a:lnTo>
                  <a:pt x="0" y="2823"/>
                </a:lnTo>
                <a:cubicBezTo>
                  <a:pt x="0" y="1411"/>
                  <a:pt x="5239" y="1411"/>
                  <a:pt x="5239" y="0"/>
                </a:cubicBezTo>
                <a:lnTo>
                  <a:pt x="5730" y="0"/>
                </a:lnTo>
                <a:close/>
              </a:path>
            </a:pathLst>
          </a:custGeom>
          <a:solidFill>
            <a:srgbClr val="FC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9" name="Freeform 98">
            <a:extLst>
              <a:ext uri="{FF2B5EF4-FFF2-40B4-BE49-F238E27FC236}">
                <a16:creationId xmlns:a16="http://schemas.microsoft.com/office/drawing/2014/main" id="{DAF7E12C-A1D6-42CA-9846-CF57676CD70D}"/>
              </a:ext>
            </a:extLst>
          </p:cNvPr>
          <p:cNvSpPr>
            <a:spLocks/>
          </p:cNvSpPr>
          <p:nvPr/>
        </p:nvSpPr>
        <p:spPr bwMode="auto">
          <a:xfrm>
            <a:off x="10104272" y="3584087"/>
            <a:ext cx="636588" cy="971550"/>
          </a:xfrm>
          <a:custGeom>
            <a:avLst/>
            <a:gdLst>
              <a:gd name="T0" fmla="*/ 1850 w 1850"/>
              <a:gd name="T1" fmla="*/ 0 h 2823"/>
              <a:gd name="T2" fmla="*/ 423 w 1850"/>
              <a:gd name="T3" fmla="*/ 2823 h 2823"/>
              <a:gd name="T4" fmla="*/ 0 w 1850"/>
              <a:gd name="T5" fmla="*/ 2823 h 2823"/>
              <a:gd name="T6" fmla="*/ 1427 w 1850"/>
              <a:gd name="T7" fmla="*/ 0 h 2823"/>
              <a:gd name="T8" fmla="*/ 1850 w 185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0" h="2823">
                <a:moveTo>
                  <a:pt x="1850" y="0"/>
                </a:moveTo>
                <a:cubicBezTo>
                  <a:pt x="1850" y="1411"/>
                  <a:pt x="423" y="1411"/>
                  <a:pt x="423" y="2823"/>
                </a:cubicBezTo>
                <a:lnTo>
                  <a:pt x="0" y="2823"/>
                </a:lnTo>
                <a:cubicBezTo>
                  <a:pt x="0" y="1411"/>
                  <a:pt x="1427" y="1411"/>
                  <a:pt x="1427" y="0"/>
                </a:cubicBezTo>
                <a:lnTo>
                  <a:pt x="1850" y="0"/>
                </a:lnTo>
                <a:close/>
              </a:path>
            </a:pathLst>
          </a:custGeom>
          <a:solidFill>
            <a:srgbClr val="FC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0" name="Freeform 99">
            <a:extLst>
              <a:ext uri="{FF2B5EF4-FFF2-40B4-BE49-F238E27FC236}">
                <a16:creationId xmlns:a16="http://schemas.microsoft.com/office/drawing/2014/main" id="{4AF07394-327D-48B0-AA38-FE7C443B864F}"/>
              </a:ext>
            </a:extLst>
          </p:cNvPr>
          <p:cNvSpPr>
            <a:spLocks/>
          </p:cNvSpPr>
          <p:nvPr/>
        </p:nvSpPr>
        <p:spPr bwMode="auto">
          <a:xfrm>
            <a:off x="10740859" y="3584087"/>
            <a:ext cx="1082675" cy="971550"/>
          </a:xfrm>
          <a:custGeom>
            <a:avLst/>
            <a:gdLst>
              <a:gd name="T0" fmla="*/ 580 w 3144"/>
              <a:gd name="T1" fmla="*/ 0 h 2823"/>
              <a:gd name="T2" fmla="*/ 3144 w 3144"/>
              <a:gd name="T3" fmla="*/ 2823 h 2823"/>
              <a:gd name="T4" fmla="*/ 2564 w 3144"/>
              <a:gd name="T5" fmla="*/ 2823 h 2823"/>
              <a:gd name="T6" fmla="*/ 0 w 3144"/>
              <a:gd name="T7" fmla="*/ 0 h 2823"/>
              <a:gd name="T8" fmla="*/ 580 w 3144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4" h="2823">
                <a:moveTo>
                  <a:pt x="580" y="0"/>
                </a:moveTo>
                <a:cubicBezTo>
                  <a:pt x="580" y="1411"/>
                  <a:pt x="3144" y="1411"/>
                  <a:pt x="3144" y="2823"/>
                </a:cubicBezTo>
                <a:lnTo>
                  <a:pt x="2564" y="2823"/>
                </a:lnTo>
                <a:cubicBezTo>
                  <a:pt x="2564" y="1411"/>
                  <a:pt x="0" y="1411"/>
                  <a:pt x="0" y="0"/>
                </a:cubicBezTo>
                <a:lnTo>
                  <a:pt x="580" y="0"/>
                </a:lnTo>
                <a:close/>
              </a:path>
            </a:pathLst>
          </a:custGeom>
          <a:solidFill>
            <a:srgbClr val="FFC7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1" name="Freeform 100">
            <a:extLst>
              <a:ext uri="{FF2B5EF4-FFF2-40B4-BE49-F238E27FC236}">
                <a16:creationId xmlns:a16="http://schemas.microsoft.com/office/drawing/2014/main" id="{CA620177-DA5B-4A69-B2FF-72D7D3FC0151}"/>
              </a:ext>
            </a:extLst>
          </p:cNvPr>
          <p:cNvSpPr>
            <a:spLocks/>
          </p:cNvSpPr>
          <p:nvPr/>
        </p:nvSpPr>
        <p:spPr bwMode="auto">
          <a:xfrm>
            <a:off x="5718009" y="3584087"/>
            <a:ext cx="5360988" cy="971550"/>
          </a:xfrm>
          <a:custGeom>
            <a:avLst/>
            <a:gdLst>
              <a:gd name="T0" fmla="*/ 15562 w 15562"/>
              <a:gd name="T1" fmla="*/ 0 h 2823"/>
              <a:gd name="T2" fmla="*/ 401 w 15562"/>
              <a:gd name="T3" fmla="*/ 2823 h 2823"/>
              <a:gd name="T4" fmla="*/ 0 w 15562"/>
              <a:gd name="T5" fmla="*/ 2823 h 2823"/>
              <a:gd name="T6" fmla="*/ 15161 w 15562"/>
              <a:gd name="T7" fmla="*/ 0 h 2823"/>
              <a:gd name="T8" fmla="*/ 15562 w 15562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62" h="2823">
                <a:moveTo>
                  <a:pt x="15562" y="0"/>
                </a:moveTo>
                <a:cubicBezTo>
                  <a:pt x="15562" y="1411"/>
                  <a:pt x="401" y="1411"/>
                  <a:pt x="401" y="2823"/>
                </a:cubicBezTo>
                <a:lnTo>
                  <a:pt x="0" y="2823"/>
                </a:lnTo>
                <a:cubicBezTo>
                  <a:pt x="0" y="1411"/>
                  <a:pt x="15161" y="1411"/>
                  <a:pt x="15161" y="0"/>
                </a:cubicBezTo>
                <a:lnTo>
                  <a:pt x="15562" y="0"/>
                </a:lnTo>
                <a:close/>
              </a:path>
            </a:pathLst>
          </a:custGeom>
          <a:solidFill>
            <a:srgbClr val="D1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2" name="Freeform 101">
            <a:extLst>
              <a:ext uri="{FF2B5EF4-FFF2-40B4-BE49-F238E27FC236}">
                <a16:creationId xmlns:a16="http://schemas.microsoft.com/office/drawing/2014/main" id="{F9991CCF-81C3-4395-91B5-993D93F21709}"/>
              </a:ext>
            </a:extLst>
          </p:cNvPr>
          <p:cNvSpPr>
            <a:spLocks/>
          </p:cNvSpPr>
          <p:nvPr/>
        </p:nvSpPr>
        <p:spPr bwMode="auto">
          <a:xfrm>
            <a:off x="7300747" y="3584087"/>
            <a:ext cx="4038600" cy="971550"/>
          </a:xfrm>
          <a:custGeom>
            <a:avLst/>
            <a:gdLst>
              <a:gd name="T0" fmla="*/ 11727 w 11727"/>
              <a:gd name="T1" fmla="*/ 0 h 2823"/>
              <a:gd name="T2" fmla="*/ 758 w 11727"/>
              <a:gd name="T3" fmla="*/ 2823 h 2823"/>
              <a:gd name="T4" fmla="*/ 0 w 11727"/>
              <a:gd name="T5" fmla="*/ 2823 h 2823"/>
              <a:gd name="T6" fmla="*/ 10969 w 11727"/>
              <a:gd name="T7" fmla="*/ 0 h 2823"/>
              <a:gd name="T8" fmla="*/ 11727 w 11727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27" h="2823">
                <a:moveTo>
                  <a:pt x="11727" y="0"/>
                </a:moveTo>
                <a:cubicBezTo>
                  <a:pt x="11727" y="1411"/>
                  <a:pt x="758" y="1411"/>
                  <a:pt x="758" y="2823"/>
                </a:cubicBezTo>
                <a:lnTo>
                  <a:pt x="0" y="2823"/>
                </a:lnTo>
                <a:cubicBezTo>
                  <a:pt x="0" y="1411"/>
                  <a:pt x="10969" y="1411"/>
                  <a:pt x="10969" y="0"/>
                </a:cubicBezTo>
                <a:lnTo>
                  <a:pt x="11727" y="0"/>
                </a:lnTo>
                <a:close/>
              </a:path>
            </a:pathLst>
          </a:custGeom>
          <a:solidFill>
            <a:srgbClr val="9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3" name="Freeform 102">
            <a:extLst>
              <a:ext uri="{FF2B5EF4-FFF2-40B4-BE49-F238E27FC236}">
                <a16:creationId xmlns:a16="http://schemas.microsoft.com/office/drawing/2014/main" id="{D8EB26B7-2656-467D-AE39-0D549431EC0A}"/>
              </a:ext>
            </a:extLst>
          </p:cNvPr>
          <p:cNvSpPr>
            <a:spLocks/>
          </p:cNvSpPr>
          <p:nvPr/>
        </p:nvSpPr>
        <p:spPr bwMode="auto">
          <a:xfrm>
            <a:off x="8789822" y="3584087"/>
            <a:ext cx="2811463" cy="971550"/>
          </a:xfrm>
          <a:custGeom>
            <a:avLst/>
            <a:gdLst>
              <a:gd name="T0" fmla="*/ 8160 w 8160"/>
              <a:gd name="T1" fmla="*/ 0 h 2823"/>
              <a:gd name="T2" fmla="*/ 758 w 8160"/>
              <a:gd name="T3" fmla="*/ 2823 h 2823"/>
              <a:gd name="T4" fmla="*/ 0 w 8160"/>
              <a:gd name="T5" fmla="*/ 2823 h 2823"/>
              <a:gd name="T6" fmla="*/ 7402 w 8160"/>
              <a:gd name="T7" fmla="*/ 0 h 2823"/>
              <a:gd name="T8" fmla="*/ 8160 w 8160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0" h="2823">
                <a:moveTo>
                  <a:pt x="8160" y="0"/>
                </a:moveTo>
                <a:cubicBezTo>
                  <a:pt x="8160" y="1411"/>
                  <a:pt x="758" y="1411"/>
                  <a:pt x="758" y="2823"/>
                </a:cubicBezTo>
                <a:lnTo>
                  <a:pt x="0" y="2823"/>
                </a:lnTo>
                <a:cubicBezTo>
                  <a:pt x="0" y="1411"/>
                  <a:pt x="7402" y="1411"/>
                  <a:pt x="7402" y="0"/>
                </a:cubicBezTo>
                <a:lnTo>
                  <a:pt x="8160" y="0"/>
                </a:lnTo>
                <a:close/>
              </a:path>
            </a:pathLst>
          </a:custGeom>
          <a:solidFill>
            <a:srgbClr val="D3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4" name="Freeform 103">
            <a:extLst>
              <a:ext uri="{FF2B5EF4-FFF2-40B4-BE49-F238E27FC236}">
                <a16:creationId xmlns:a16="http://schemas.microsoft.com/office/drawing/2014/main" id="{93906224-FA65-4BCD-8DFD-B43BF110E57E}"/>
              </a:ext>
            </a:extLst>
          </p:cNvPr>
          <p:cNvSpPr>
            <a:spLocks/>
          </p:cNvSpPr>
          <p:nvPr/>
        </p:nvSpPr>
        <p:spPr bwMode="auto">
          <a:xfrm>
            <a:off x="10248734" y="3584087"/>
            <a:ext cx="1574800" cy="971550"/>
          </a:xfrm>
          <a:custGeom>
            <a:avLst/>
            <a:gdLst>
              <a:gd name="T0" fmla="*/ 4571 w 4571"/>
              <a:gd name="T1" fmla="*/ 0 h 2823"/>
              <a:gd name="T2" fmla="*/ 647 w 4571"/>
              <a:gd name="T3" fmla="*/ 2823 h 2823"/>
              <a:gd name="T4" fmla="*/ 0 w 4571"/>
              <a:gd name="T5" fmla="*/ 2823 h 2823"/>
              <a:gd name="T6" fmla="*/ 3924 w 4571"/>
              <a:gd name="T7" fmla="*/ 0 h 2823"/>
              <a:gd name="T8" fmla="*/ 4571 w 4571"/>
              <a:gd name="T9" fmla="*/ 0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71" h="2823">
                <a:moveTo>
                  <a:pt x="4571" y="0"/>
                </a:moveTo>
                <a:cubicBezTo>
                  <a:pt x="4571" y="1411"/>
                  <a:pt x="647" y="1411"/>
                  <a:pt x="647" y="2823"/>
                </a:cubicBezTo>
                <a:lnTo>
                  <a:pt x="0" y="2823"/>
                </a:lnTo>
                <a:cubicBezTo>
                  <a:pt x="0" y="1411"/>
                  <a:pt x="3924" y="1411"/>
                  <a:pt x="3924" y="0"/>
                </a:cubicBezTo>
                <a:lnTo>
                  <a:pt x="4571" y="0"/>
                </a:lnTo>
                <a:close/>
              </a:path>
            </a:pathLst>
          </a:custGeom>
          <a:solidFill>
            <a:srgbClr val="43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5" name="Rectangle 104">
            <a:extLst>
              <a:ext uri="{FF2B5EF4-FFF2-40B4-BE49-F238E27FC236}">
                <a16:creationId xmlns:a16="http://schemas.microsoft.com/office/drawing/2014/main" id="{145CEB15-875D-4301-B991-32EDB5228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3534" y="3584087"/>
            <a:ext cx="153988" cy="971550"/>
          </a:xfrm>
          <a:prstGeom prst="rect">
            <a:avLst/>
          </a:prstGeom>
          <a:solidFill>
            <a:srgbClr val="FFA0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6" name="Rectangle 105">
            <a:extLst>
              <a:ext uri="{FF2B5EF4-FFF2-40B4-BE49-F238E27FC236}">
                <a16:creationId xmlns:a16="http://schemas.microsoft.com/office/drawing/2014/main" id="{44AC7F19-DAC5-47A8-8463-B1351410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197" y="5041412"/>
            <a:ext cx="344488" cy="971550"/>
          </a:xfrm>
          <a:prstGeom prst="rect">
            <a:avLst/>
          </a:prstGeom>
          <a:solidFill>
            <a:srgbClr val="64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7" name="Freeform 106">
            <a:extLst>
              <a:ext uri="{FF2B5EF4-FFF2-40B4-BE49-F238E27FC236}">
                <a16:creationId xmlns:a16="http://schemas.microsoft.com/office/drawing/2014/main" id="{7E22D19F-7886-4B82-96FB-A268C56B3CD5}"/>
              </a:ext>
            </a:extLst>
          </p:cNvPr>
          <p:cNvSpPr>
            <a:spLocks/>
          </p:cNvSpPr>
          <p:nvPr/>
        </p:nvSpPr>
        <p:spPr bwMode="auto">
          <a:xfrm>
            <a:off x="4641684" y="5041412"/>
            <a:ext cx="1566863" cy="971550"/>
          </a:xfrm>
          <a:custGeom>
            <a:avLst/>
            <a:gdLst>
              <a:gd name="T0" fmla="*/ 825 w 4548"/>
              <a:gd name="T1" fmla="*/ 0 h 2822"/>
              <a:gd name="T2" fmla="*/ 4548 w 4548"/>
              <a:gd name="T3" fmla="*/ 2822 h 2822"/>
              <a:gd name="T4" fmla="*/ 3723 w 4548"/>
              <a:gd name="T5" fmla="*/ 2822 h 2822"/>
              <a:gd name="T6" fmla="*/ 0 w 4548"/>
              <a:gd name="T7" fmla="*/ 0 h 2822"/>
              <a:gd name="T8" fmla="*/ 825 w 4548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8" h="2822">
                <a:moveTo>
                  <a:pt x="825" y="0"/>
                </a:moveTo>
                <a:cubicBezTo>
                  <a:pt x="825" y="1411"/>
                  <a:pt x="4548" y="1411"/>
                  <a:pt x="4548" y="2822"/>
                </a:cubicBezTo>
                <a:lnTo>
                  <a:pt x="3723" y="2822"/>
                </a:lnTo>
                <a:cubicBezTo>
                  <a:pt x="3723" y="1411"/>
                  <a:pt x="0" y="1411"/>
                  <a:pt x="0" y="0"/>
                </a:cubicBezTo>
                <a:lnTo>
                  <a:pt x="825" y="0"/>
                </a:lnTo>
                <a:close/>
              </a:path>
            </a:pathLst>
          </a:custGeom>
          <a:solidFill>
            <a:srgbClr val="FF8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8" name="Freeform 107">
            <a:extLst>
              <a:ext uri="{FF2B5EF4-FFF2-40B4-BE49-F238E27FC236}">
                <a16:creationId xmlns:a16="http://schemas.microsoft.com/office/drawing/2014/main" id="{5899F709-A94C-4A4B-81B1-9F7EC19E4BD0}"/>
              </a:ext>
            </a:extLst>
          </p:cNvPr>
          <p:cNvSpPr>
            <a:spLocks/>
          </p:cNvSpPr>
          <p:nvPr/>
        </p:nvSpPr>
        <p:spPr bwMode="auto">
          <a:xfrm>
            <a:off x="4927434" y="5041412"/>
            <a:ext cx="2817813" cy="971550"/>
          </a:xfrm>
          <a:custGeom>
            <a:avLst/>
            <a:gdLst>
              <a:gd name="T0" fmla="*/ 958 w 8182"/>
              <a:gd name="T1" fmla="*/ 0 h 2822"/>
              <a:gd name="T2" fmla="*/ 8182 w 8182"/>
              <a:gd name="T3" fmla="*/ 2822 h 2822"/>
              <a:gd name="T4" fmla="*/ 7223 w 8182"/>
              <a:gd name="T5" fmla="*/ 2822 h 2822"/>
              <a:gd name="T6" fmla="*/ 0 w 8182"/>
              <a:gd name="T7" fmla="*/ 0 h 2822"/>
              <a:gd name="T8" fmla="*/ 958 w 8182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2" h="2822">
                <a:moveTo>
                  <a:pt x="958" y="0"/>
                </a:moveTo>
                <a:cubicBezTo>
                  <a:pt x="958" y="1411"/>
                  <a:pt x="8182" y="1411"/>
                  <a:pt x="8182" y="2822"/>
                </a:cubicBezTo>
                <a:lnTo>
                  <a:pt x="7223" y="2822"/>
                </a:lnTo>
                <a:cubicBezTo>
                  <a:pt x="7223" y="1411"/>
                  <a:pt x="0" y="1411"/>
                  <a:pt x="0" y="0"/>
                </a:cubicBezTo>
                <a:lnTo>
                  <a:pt x="958" y="0"/>
                </a:lnTo>
                <a:close/>
              </a:path>
            </a:pathLst>
          </a:custGeom>
          <a:solidFill>
            <a:srgbClr val="CF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9" name="Freeform 108">
            <a:extLst>
              <a:ext uri="{FF2B5EF4-FFF2-40B4-BE49-F238E27FC236}">
                <a16:creationId xmlns:a16="http://schemas.microsoft.com/office/drawing/2014/main" id="{CB63DC94-4533-4539-A3AA-BB786FE6EDBB}"/>
              </a:ext>
            </a:extLst>
          </p:cNvPr>
          <p:cNvSpPr>
            <a:spLocks/>
          </p:cNvSpPr>
          <p:nvPr/>
        </p:nvSpPr>
        <p:spPr bwMode="auto">
          <a:xfrm>
            <a:off x="5256047" y="5041412"/>
            <a:ext cx="3856038" cy="971550"/>
          </a:xfrm>
          <a:custGeom>
            <a:avLst/>
            <a:gdLst>
              <a:gd name="T0" fmla="*/ 781 w 11193"/>
              <a:gd name="T1" fmla="*/ 0 h 2822"/>
              <a:gd name="T2" fmla="*/ 11193 w 11193"/>
              <a:gd name="T3" fmla="*/ 2822 h 2822"/>
              <a:gd name="T4" fmla="*/ 10412 w 11193"/>
              <a:gd name="T5" fmla="*/ 2822 h 2822"/>
              <a:gd name="T6" fmla="*/ 0 w 11193"/>
              <a:gd name="T7" fmla="*/ 0 h 2822"/>
              <a:gd name="T8" fmla="*/ 781 w 1119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93" h="2822">
                <a:moveTo>
                  <a:pt x="781" y="0"/>
                </a:moveTo>
                <a:cubicBezTo>
                  <a:pt x="781" y="1411"/>
                  <a:pt x="11193" y="1411"/>
                  <a:pt x="11193" y="2822"/>
                </a:cubicBezTo>
                <a:lnTo>
                  <a:pt x="10412" y="2822"/>
                </a:lnTo>
                <a:cubicBezTo>
                  <a:pt x="10412" y="1411"/>
                  <a:pt x="0" y="1411"/>
                  <a:pt x="0" y="0"/>
                </a:cubicBezTo>
                <a:lnTo>
                  <a:pt x="781" y="0"/>
                </a:lnTo>
                <a:close/>
              </a:path>
            </a:pathLst>
          </a:custGeom>
          <a:solidFill>
            <a:srgbClr val="9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0" name="Freeform 109">
            <a:extLst>
              <a:ext uri="{FF2B5EF4-FFF2-40B4-BE49-F238E27FC236}">
                <a16:creationId xmlns:a16="http://schemas.microsoft.com/office/drawing/2014/main" id="{CE5C09E9-860E-4F00-93BF-C0167F0F7CD7}"/>
              </a:ext>
            </a:extLst>
          </p:cNvPr>
          <p:cNvSpPr>
            <a:spLocks/>
          </p:cNvSpPr>
          <p:nvPr/>
        </p:nvSpPr>
        <p:spPr bwMode="auto">
          <a:xfrm>
            <a:off x="5525922" y="5041412"/>
            <a:ext cx="5207000" cy="971550"/>
          </a:xfrm>
          <a:custGeom>
            <a:avLst/>
            <a:gdLst>
              <a:gd name="T0" fmla="*/ 958 w 15116"/>
              <a:gd name="T1" fmla="*/ 0 h 2822"/>
              <a:gd name="T2" fmla="*/ 15116 w 15116"/>
              <a:gd name="T3" fmla="*/ 2822 h 2822"/>
              <a:gd name="T4" fmla="*/ 14157 w 15116"/>
              <a:gd name="T5" fmla="*/ 2822 h 2822"/>
              <a:gd name="T6" fmla="*/ 0 w 15116"/>
              <a:gd name="T7" fmla="*/ 0 h 2822"/>
              <a:gd name="T8" fmla="*/ 958 w 1511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6" h="2822">
                <a:moveTo>
                  <a:pt x="958" y="0"/>
                </a:moveTo>
                <a:cubicBezTo>
                  <a:pt x="958" y="1411"/>
                  <a:pt x="15116" y="1411"/>
                  <a:pt x="15116" y="2822"/>
                </a:cubicBezTo>
                <a:lnTo>
                  <a:pt x="14157" y="2822"/>
                </a:lnTo>
                <a:cubicBezTo>
                  <a:pt x="14157" y="1411"/>
                  <a:pt x="0" y="1411"/>
                  <a:pt x="0" y="0"/>
                </a:cubicBezTo>
                <a:lnTo>
                  <a:pt x="958" y="0"/>
                </a:lnTo>
                <a:close/>
              </a:path>
            </a:pathLst>
          </a:custGeom>
          <a:solidFill>
            <a:srgbClr val="76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1" name="Freeform 110">
            <a:extLst>
              <a:ext uri="{FF2B5EF4-FFF2-40B4-BE49-F238E27FC236}">
                <a16:creationId xmlns:a16="http://schemas.microsoft.com/office/drawing/2014/main" id="{75D12869-87DE-425D-9D53-969382F3ED21}"/>
              </a:ext>
            </a:extLst>
          </p:cNvPr>
          <p:cNvSpPr>
            <a:spLocks/>
          </p:cNvSpPr>
          <p:nvPr/>
        </p:nvSpPr>
        <p:spPr bwMode="auto">
          <a:xfrm>
            <a:off x="4641684" y="5041412"/>
            <a:ext cx="1566863" cy="971550"/>
          </a:xfrm>
          <a:custGeom>
            <a:avLst/>
            <a:gdLst>
              <a:gd name="T0" fmla="*/ 4548 w 4548"/>
              <a:gd name="T1" fmla="*/ 0 h 2822"/>
              <a:gd name="T2" fmla="*/ 1025 w 4548"/>
              <a:gd name="T3" fmla="*/ 2822 h 2822"/>
              <a:gd name="T4" fmla="*/ 0 w 4548"/>
              <a:gd name="T5" fmla="*/ 2822 h 2822"/>
              <a:gd name="T6" fmla="*/ 3522 w 4548"/>
              <a:gd name="T7" fmla="*/ 0 h 2822"/>
              <a:gd name="T8" fmla="*/ 4548 w 4548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8" h="2822">
                <a:moveTo>
                  <a:pt x="4548" y="0"/>
                </a:moveTo>
                <a:cubicBezTo>
                  <a:pt x="4548" y="1411"/>
                  <a:pt x="1025" y="1411"/>
                  <a:pt x="1025" y="2822"/>
                </a:cubicBezTo>
                <a:lnTo>
                  <a:pt x="0" y="2822"/>
                </a:lnTo>
                <a:cubicBezTo>
                  <a:pt x="0" y="1411"/>
                  <a:pt x="3522" y="1411"/>
                  <a:pt x="3522" y="0"/>
                </a:cubicBezTo>
                <a:lnTo>
                  <a:pt x="4548" y="0"/>
                </a:lnTo>
                <a:close/>
              </a:path>
            </a:pathLst>
          </a:custGeom>
          <a:solidFill>
            <a:srgbClr val="EE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2" name="Rectangle 111">
            <a:extLst>
              <a:ext uri="{FF2B5EF4-FFF2-40B4-BE49-F238E27FC236}">
                <a16:creationId xmlns:a16="http://schemas.microsoft.com/office/drawing/2014/main" id="{682DBE34-5773-45BC-805A-9D3D55B83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547" y="5041412"/>
            <a:ext cx="369888" cy="971550"/>
          </a:xfrm>
          <a:prstGeom prst="rect">
            <a:avLst/>
          </a:prstGeom>
          <a:solidFill>
            <a:srgbClr val="EE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3" name="Freeform 112">
            <a:extLst>
              <a:ext uri="{FF2B5EF4-FFF2-40B4-BE49-F238E27FC236}">
                <a16:creationId xmlns:a16="http://schemas.microsoft.com/office/drawing/2014/main" id="{10D32653-1953-4EA7-BE67-97F81D4AE4A1}"/>
              </a:ext>
            </a:extLst>
          </p:cNvPr>
          <p:cNvSpPr>
            <a:spLocks/>
          </p:cNvSpPr>
          <p:nvPr/>
        </p:nvSpPr>
        <p:spPr bwMode="auto">
          <a:xfrm>
            <a:off x="6578434" y="5041412"/>
            <a:ext cx="1474788" cy="971550"/>
          </a:xfrm>
          <a:custGeom>
            <a:avLst/>
            <a:gdLst>
              <a:gd name="T0" fmla="*/ 892 w 4281"/>
              <a:gd name="T1" fmla="*/ 0 h 2822"/>
              <a:gd name="T2" fmla="*/ 4281 w 4281"/>
              <a:gd name="T3" fmla="*/ 2822 h 2822"/>
              <a:gd name="T4" fmla="*/ 3389 w 4281"/>
              <a:gd name="T5" fmla="*/ 2822 h 2822"/>
              <a:gd name="T6" fmla="*/ 0 w 4281"/>
              <a:gd name="T7" fmla="*/ 0 h 2822"/>
              <a:gd name="T8" fmla="*/ 892 w 4281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81" h="2822">
                <a:moveTo>
                  <a:pt x="892" y="0"/>
                </a:moveTo>
                <a:cubicBezTo>
                  <a:pt x="892" y="1411"/>
                  <a:pt x="4281" y="1411"/>
                  <a:pt x="4281" y="2822"/>
                </a:cubicBezTo>
                <a:lnTo>
                  <a:pt x="3389" y="2822"/>
                </a:lnTo>
                <a:cubicBezTo>
                  <a:pt x="3389" y="1411"/>
                  <a:pt x="0" y="1411"/>
                  <a:pt x="0" y="0"/>
                </a:cubicBezTo>
                <a:lnTo>
                  <a:pt x="892" y="0"/>
                </a:lnTo>
                <a:close/>
              </a:path>
            </a:pathLst>
          </a:custGeom>
          <a:solidFill>
            <a:srgbClr val="9F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4" name="Freeform 113">
            <a:extLst>
              <a:ext uri="{FF2B5EF4-FFF2-40B4-BE49-F238E27FC236}">
                <a16:creationId xmlns:a16="http://schemas.microsoft.com/office/drawing/2014/main" id="{60972ADC-8B4E-406A-B361-7FD089CB4CD3}"/>
              </a:ext>
            </a:extLst>
          </p:cNvPr>
          <p:cNvSpPr>
            <a:spLocks/>
          </p:cNvSpPr>
          <p:nvPr/>
        </p:nvSpPr>
        <p:spPr bwMode="auto">
          <a:xfrm>
            <a:off x="6884822" y="5041412"/>
            <a:ext cx="2589213" cy="971550"/>
          </a:xfrm>
          <a:custGeom>
            <a:avLst/>
            <a:gdLst>
              <a:gd name="T0" fmla="*/ 1048 w 7514"/>
              <a:gd name="T1" fmla="*/ 0 h 2822"/>
              <a:gd name="T2" fmla="*/ 7514 w 7514"/>
              <a:gd name="T3" fmla="*/ 2822 h 2822"/>
              <a:gd name="T4" fmla="*/ 6466 w 7514"/>
              <a:gd name="T5" fmla="*/ 2822 h 2822"/>
              <a:gd name="T6" fmla="*/ 0 w 7514"/>
              <a:gd name="T7" fmla="*/ 0 h 2822"/>
              <a:gd name="T8" fmla="*/ 1048 w 7514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14" h="2822">
                <a:moveTo>
                  <a:pt x="1048" y="0"/>
                </a:moveTo>
                <a:cubicBezTo>
                  <a:pt x="1048" y="1411"/>
                  <a:pt x="7514" y="1411"/>
                  <a:pt x="7514" y="2822"/>
                </a:cubicBezTo>
                <a:lnTo>
                  <a:pt x="6466" y="2822"/>
                </a:lnTo>
                <a:cubicBezTo>
                  <a:pt x="6466" y="1411"/>
                  <a:pt x="0" y="1411"/>
                  <a:pt x="0" y="0"/>
                </a:cubicBezTo>
                <a:lnTo>
                  <a:pt x="1048" y="0"/>
                </a:lnTo>
                <a:close/>
              </a:path>
            </a:pathLst>
          </a:custGeom>
          <a:solidFill>
            <a:srgbClr val="EA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5" name="Freeform 114">
            <a:extLst>
              <a:ext uri="{FF2B5EF4-FFF2-40B4-BE49-F238E27FC236}">
                <a16:creationId xmlns:a16="http://schemas.microsoft.com/office/drawing/2014/main" id="{5B5DDD2F-8AC6-44A7-A997-2620FF1F4C02}"/>
              </a:ext>
            </a:extLst>
          </p:cNvPr>
          <p:cNvSpPr>
            <a:spLocks/>
          </p:cNvSpPr>
          <p:nvPr/>
        </p:nvSpPr>
        <p:spPr bwMode="auto">
          <a:xfrm>
            <a:off x="7246772" y="5041412"/>
            <a:ext cx="3802063" cy="971550"/>
          </a:xfrm>
          <a:custGeom>
            <a:avLst/>
            <a:gdLst>
              <a:gd name="T0" fmla="*/ 914 w 11036"/>
              <a:gd name="T1" fmla="*/ 0 h 2822"/>
              <a:gd name="T2" fmla="*/ 11036 w 11036"/>
              <a:gd name="T3" fmla="*/ 2822 h 2822"/>
              <a:gd name="T4" fmla="*/ 10122 w 11036"/>
              <a:gd name="T5" fmla="*/ 2822 h 2822"/>
              <a:gd name="T6" fmla="*/ 0 w 11036"/>
              <a:gd name="T7" fmla="*/ 0 h 2822"/>
              <a:gd name="T8" fmla="*/ 914 w 1103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6" h="2822">
                <a:moveTo>
                  <a:pt x="914" y="0"/>
                </a:moveTo>
                <a:cubicBezTo>
                  <a:pt x="914" y="1411"/>
                  <a:pt x="11036" y="1411"/>
                  <a:pt x="11036" y="2822"/>
                </a:cubicBezTo>
                <a:lnTo>
                  <a:pt x="10122" y="2822"/>
                </a:lnTo>
                <a:cubicBezTo>
                  <a:pt x="10122" y="1411"/>
                  <a:pt x="0" y="1411"/>
                  <a:pt x="0" y="0"/>
                </a:cubicBezTo>
                <a:lnTo>
                  <a:pt x="914" y="0"/>
                </a:lnTo>
                <a:close/>
              </a:path>
            </a:pathLst>
          </a:custGeom>
          <a:solidFill>
            <a:srgbClr val="FC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6" name="Freeform 115">
            <a:extLst>
              <a:ext uri="{FF2B5EF4-FFF2-40B4-BE49-F238E27FC236}">
                <a16:creationId xmlns:a16="http://schemas.microsoft.com/office/drawing/2014/main" id="{C3A656A8-DFF0-479D-B2B9-7375C4D435E6}"/>
              </a:ext>
            </a:extLst>
          </p:cNvPr>
          <p:cNvSpPr>
            <a:spLocks/>
          </p:cNvSpPr>
          <p:nvPr/>
        </p:nvSpPr>
        <p:spPr bwMode="auto">
          <a:xfrm>
            <a:off x="4995697" y="5041412"/>
            <a:ext cx="2887663" cy="971550"/>
          </a:xfrm>
          <a:custGeom>
            <a:avLst/>
            <a:gdLst>
              <a:gd name="T0" fmla="*/ 8383 w 8383"/>
              <a:gd name="T1" fmla="*/ 0 h 2822"/>
              <a:gd name="T2" fmla="*/ 937 w 8383"/>
              <a:gd name="T3" fmla="*/ 2822 h 2822"/>
              <a:gd name="T4" fmla="*/ 0 w 8383"/>
              <a:gd name="T5" fmla="*/ 2822 h 2822"/>
              <a:gd name="T6" fmla="*/ 7447 w 8383"/>
              <a:gd name="T7" fmla="*/ 0 h 2822"/>
              <a:gd name="T8" fmla="*/ 8383 w 838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83" h="2822">
                <a:moveTo>
                  <a:pt x="8383" y="0"/>
                </a:moveTo>
                <a:cubicBezTo>
                  <a:pt x="8383" y="1411"/>
                  <a:pt x="937" y="1411"/>
                  <a:pt x="937" y="2822"/>
                </a:cubicBezTo>
                <a:lnTo>
                  <a:pt x="0" y="2822"/>
                </a:lnTo>
                <a:cubicBezTo>
                  <a:pt x="0" y="1411"/>
                  <a:pt x="7447" y="1411"/>
                  <a:pt x="7447" y="0"/>
                </a:cubicBezTo>
                <a:lnTo>
                  <a:pt x="8383" y="0"/>
                </a:lnTo>
                <a:close/>
              </a:path>
            </a:pathLst>
          </a:custGeom>
          <a:solidFill>
            <a:srgbClr val="D0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7" name="Freeform 116">
            <a:extLst>
              <a:ext uri="{FF2B5EF4-FFF2-40B4-BE49-F238E27FC236}">
                <a16:creationId xmlns:a16="http://schemas.microsoft.com/office/drawing/2014/main" id="{58B52CEB-C5C9-4D09-8AA0-F1E931411C78}"/>
              </a:ext>
            </a:extLst>
          </p:cNvPr>
          <p:cNvSpPr>
            <a:spLocks/>
          </p:cNvSpPr>
          <p:nvPr/>
        </p:nvSpPr>
        <p:spPr bwMode="auto">
          <a:xfrm>
            <a:off x="6578434" y="5041412"/>
            <a:ext cx="1674813" cy="971550"/>
          </a:xfrm>
          <a:custGeom>
            <a:avLst/>
            <a:gdLst>
              <a:gd name="T0" fmla="*/ 4861 w 4861"/>
              <a:gd name="T1" fmla="*/ 0 h 2822"/>
              <a:gd name="T2" fmla="*/ 1070 w 4861"/>
              <a:gd name="T3" fmla="*/ 2822 h 2822"/>
              <a:gd name="T4" fmla="*/ 0 w 4861"/>
              <a:gd name="T5" fmla="*/ 2822 h 2822"/>
              <a:gd name="T6" fmla="*/ 3790 w 4861"/>
              <a:gd name="T7" fmla="*/ 0 h 2822"/>
              <a:gd name="T8" fmla="*/ 4861 w 4861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1" h="2822">
                <a:moveTo>
                  <a:pt x="4861" y="0"/>
                </a:moveTo>
                <a:cubicBezTo>
                  <a:pt x="4861" y="1411"/>
                  <a:pt x="1070" y="1411"/>
                  <a:pt x="1070" y="2822"/>
                </a:cubicBezTo>
                <a:lnTo>
                  <a:pt x="0" y="2822"/>
                </a:lnTo>
                <a:cubicBezTo>
                  <a:pt x="0" y="1411"/>
                  <a:pt x="3790" y="1411"/>
                  <a:pt x="3790" y="0"/>
                </a:cubicBezTo>
                <a:lnTo>
                  <a:pt x="4861" y="0"/>
                </a:lnTo>
                <a:close/>
              </a:path>
            </a:pathLst>
          </a:custGeom>
          <a:solidFill>
            <a:srgbClr val="FC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8" name="Freeform 117">
            <a:extLst>
              <a:ext uri="{FF2B5EF4-FFF2-40B4-BE49-F238E27FC236}">
                <a16:creationId xmlns:a16="http://schemas.microsoft.com/office/drawing/2014/main" id="{D66A61D2-5975-4B37-B2F7-9C2667BDE77F}"/>
              </a:ext>
            </a:extLst>
          </p:cNvPr>
          <p:cNvSpPr>
            <a:spLocks/>
          </p:cNvSpPr>
          <p:nvPr/>
        </p:nvSpPr>
        <p:spPr bwMode="auto">
          <a:xfrm>
            <a:off x="8053222" y="5041412"/>
            <a:ext cx="460375" cy="971550"/>
          </a:xfrm>
          <a:custGeom>
            <a:avLst/>
            <a:gdLst>
              <a:gd name="T0" fmla="*/ 1338 w 1338"/>
              <a:gd name="T1" fmla="*/ 0 h 2822"/>
              <a:gd name="T2" fmla="*/ 758 w 1338"/>
              <a:gd name="T3" fmla="*/ 2822 h 2822"/>
              <a:gd name="T4" fmla="*/ 0 w 1338"/>
              <a:gd name="T5" fmla="*/ 2822 h 2822"/>
              <a:gd name="T6" fmla="*/ 580 w 1338"/>
              <a:gd name="T7" fmla="*/ 0 h 2822"/>
              <a:gd name="T8" fmla="*/ 1338 w 1338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8" h="2822">
                <a:moveTo>
                  <a:pt x="1338" y="0"/>
                </a:moveTo>
                <a:cubicBezTo>
                  <a:pt x="1338" y="1411"/>
                  <a:pt x="758" y="1411"/>
                  <a:pt x="758" y="2822"/>
                </a:cubicBezTo>
                <a:lnTo>
                  <a:pt x="0" y="2822"/>
                </a:lnTo>
                <a:cubicBezTo>
                  <a:pt x="0" y="1411"/>
                  <a:pt x="580" y="1411"/>
                  <a:pt x="580" y="0"/>
                </a:cubicBezTo>
                <a:lnTo>
                  <a:pt x="1338" y="0"/>
                </a:lnTo>
                <a:close/>
              </a:path>
            </a:pathLst>
          </a:custGeom>
          <a:solidFill>
            <a:srgbClr val="D8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9" name="Freeform 118">
            <a:extLst>
              <a:ext uri="{FF2B5EF4-FFF2-40B4-BE49-F238E27FC236}">
                <a16:creationId xmlns:a16="http://schemas.microsoft.com/office/drawing/2014/main" id="{141CE0D4-EF35-498D-B704-2AA430C2CD1E}"/>
              </a:ext>
            </a:extLst>
          </p:cNvPr>
          <p:cNvSpPr>
            <a:spLocks/>
          </p:cNvSpPr>
          <p:nvPr/>
        </p:nvSpPr>
        <p:spPr bwMode="auto">
          <a:xfrm>
            <a:off x="8513597" y="5041412"/>
            <a:ext cx="1220788" cy="971550"/>
          </a:xfrm>
          <a:custGeom>
            <a:avLst/>
            <a:gdLst>
              <a:gd name="T0" fmla="*/ 758 w 3545"/>
              <a:gd name="T1" fmla="*/ 0 h 2822"/>
              <a:gd name="T2" fmla="*/ 3545 w 3545"/>
              <a:gd name="T3" fmla="*/ 2822 h 2822"/>
              <a:gd name="T4" fmla="*/ 2787 w 3545"/>
              <a:gd name="T5" fmla="*/ 2822 h 2822"/>
              <a:gd name="T6" fmla="*/ 0 w 3545"/>
              <a:gd name="T7" fmla="*/ 0 h 2822"/>
              <a:gd name="T8" fmla="*/ 758 w 3545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45" h="2822">
                <a:moveTo>
                  <a:pt x="758" y="0"/>
                </a:moveTo>
                <a:cubicBezTo>
                  <a:pt x="758" y="1411"/>
                  <a:pt x="3545" y="1411"/>
                  <a:pt x="3545" y="2822"/>
                </a:cubicBezTo>
                <a:lnTo>
                  <a:pt x="2787" y="2822"/>
                </a:lnTo>
                <a:cubicBezTo>
                  <a:pt x="2787" y="1411"/>
                  <a:pt x="0" y="1411"/>
                  <a:pt x="0" y="0"/>
                </a:cubicBezTo>
                <a:lnTo>
                  <a:pt x="758" y="0"/>
                </a:lnTo>
                <a:close/>
              </a:path>
            </a:pathLst>
          </a:custGeom>
          <a:solidFill>
            <a:srgbClr val="FFC4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0" name="Freeform 119">
            <a:extLst>
              <a:ext uri="{FF2B5EF4-FFF2-40B4-BE49-F238E27FC236}">
                <a16:creationId xmlns:a16="http://schemas.microsoft.com/office/drawing/2014/main" id="{925823EA-FCB7-4B61-998C-82BBA0457CB7}"/>
              </a:ext>
            </a:extLst>
          </p:cNvPr>
          <p:cNvSpPr>
            <a:spLocks/>
          </p:cNvSpPr>
          <p:nvPr/>
        </p:nvSpPr>
        <p:spPr bwMode="auto">
          <a:xfrm>
            <a:off x="8775534" y="5041412"/>
            <a:ext cx="2549525" cy="971550"/>
          </a:xfrm>
          <a:custGeom>
            <a:avLst/>
            <a:gdLst>
              <a:gd name="T0" fmla="*/ 802 w 7402"/>
              <a:gd name="T1" fmla="*/ 0 h 2822"/>
              <a:gd name="T2" fmla="*/ 7402 w 7402"/>
              <a:gd name="T3" fmla="*/ 2822 h 2822"/>
              <a:gd name="T4" fmla="*/ 6599 w 7402"/>
              <a:gd name="T5" fmla="*/ 2822 h 2822"/>
              <a:gd name="T6" fmla="*/ 0 w 7402"/>
              <a:gd name="T7" fmla="*/ 0 h 2822"/>
              <a:gd name="T8" fmla="*/ 802 w 7402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2" h="2822">
                <a:moveTo>
                  <a:pt x="802" y="0"/>
                </a:moveTo>
                <a:cubicBezTo>
                  <a:pt x="802" y="1411"/>
                  <a:pt x="7402" y="1411"/>
                  <a:pt x="7402" y="2822"/>
                </a:cubicBezTo>
                <a:lnTo>
                  <a:pt x="6599" y="2822"/>
                </a:lnTo>
                <a:cubicBezTo>
                  <a:pt x="6599" y="1411"/>
                  <a:pt x="0" y="1411"/>
                  <a:pt x="0" y="0"/>
                </a:cubicBezTo>
                <a:lnTo>
                  <a:pt x="802" y="0"/>
                </a:lnTo>
                <a:close/>
              </a:path>
            </a:pathLst>
          </a:custGeom>
          <a:solidFill>
            <a:srgbClr val="F3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1" name="Freeform 120">
            <a:extLst>
              <a:ext uri="{FF2B5EF4-FFF2-40B4-BE49-F238E27FC236}">
                <a16:creationId xmlns:a16="http://schemas.microsoft.com/office/drawing/2014/main" id="{AC8429B2-CEC1-4CB9-8903-870357A82295}"/>
              </a:ext>
            </a:extLst>
          </p:cNvPr>
          <p:cNvSpPr>
            <a:spLocks/>
          </p:cNvSpPr>
          <p:nvPr/>
        </p:nvSpPr>
        <p:spPr bwMode="auto">
          <a:xfrm>
            <a:off x="5317959" y="5041412"/>
            <a:ext cx="4002088" cy="971550"/>
          </a:xfrm>
          <a:custGeom>
            <a:avLst/>
            <a:gdLst>
              <a:gd name="T0" fmla="*/ 11616 w 11616"/>
              <a:gd name="T1" fmla="*/ 0 h 2822"/>
              <a:gd name="T2" fmla="*/ 780 w 11616"/>
              <a:gd name="T3" fmla="*/ 2822 h 2822"/>
              <a:gd name="T4" fmla="*/ 0 w 11616"/>
              <a:gd name="T5" fmla="*/ 2822 h 2822"/>
              <a:gd name="T6" fmla="*/ 10835 w 11616"/>
              <a:gd name="T7" fmla="*/ 0 h 2822"/>
              <a:gd name="T8" fmla="*/ 11616 w 1161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16" h="2822">
                <a:moveTo>
                  <a:pt x="11616" y="0"/>
                </a:moveTo>
                <a:cubicBezTo>
                  <a:pt x="11616" y="1411"/>
                  <a:pt x="780" y="1411"/>
                  <a:pt x="780" y="2822"/>
                </a:cubicBezTo>
                <a:lnTo>
                  <a:pt x="0" y="2822"/>
                </a:lnTo>
                <a:cubicBezTo>
                  <a:pt x="0" y="1411"/>
                  <a:pt x="10835" y="1411"/>
                  <a:pt x="10835" y="0"/>
                </a:cubicBezTo>
                <a:lnTo>
                  <a:pt x="11616" y="0"/>
                </a:lnTo>
                <a:close/>
              </a:path>
            </a:pathLst>
          </a:custGeom>
          <a:solidFill>
            <a:srgbClr val="C0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2" name="Freeform 121">
            <a:extLst>
              <a:ext uri="{FF2B5EF4-FFF2-40B4-BE49-F238E27FC236}">
                <a16:creationId xmlns:a16="http://schemas.microsoft.com/office/drawing/2014/main" id="{575C3D2B-BDE4-4308-B8C9-BA807700FE3D}"/>
              </a:ext>
            </a:extLst>
          </p:cNvPr>
          <p:cNvSpPr>
            <a:spLocks/>
          </p:cNvSpPr>
          <p:nvPr/>
        </p:nvSpPr>
        <p:spPr bwMode="auto">
          <a:xfrm>
            <a:off x="6946734" y="5041412"/>
            <a:ext cx="2635250" cy="971550"/>
          </a:xfrm>
          <a:custGeom>
            <a:avLst/>
            <a:gdLst>
              <a:gd name="T0" fmla="*/ 7648 w 7648"/>
              <a:gd name="T1" fmla="*/ 0 h 2822"/>
              <a:gd name="T2" fmla="*/ 758 w 7648"/>
              <a:gd name="T3" fmla="*/ 2822 h 2822"/>
              <a:gd name="T4" fmla="*/ 0 w 7648"/>
              <a:gd name="T5" fmla="*/ 2822 h 2822"/>
              <a:gd name="T6" fmla="*/ 6890 w 7648"/>
              <a:gd name="T7" fmla="*/ 0 h 2822"/>
              <a:gd name="T8" fmla="*/ 7648 w 7648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48" h="2822">
                <a:moveTo>
                  <a:pt x="7648" y="0"/>
                </a:moveTo>
                <a:cubicBezTo>
                  <a:pt x="7648" y="1411"/>
                  <a:pt x="758" y="1411"/>
                  <a:pt x="758" y="2822"/>
                </a:cubicBezTo>
                <a:lnTo>
                  <a:pt x="0" y="2822"/>
                </a:lnTo>
                <a:cubicBezTo>
                  <a:pt x="0" y="1411"/>
                  <a:pt x="6890" y="1411"/>
                  <a:pt x="6890" y="0"/>
                </a:cubicBezTo>
                <a:lnTo>
                  <a:pt x="7648" y="0"/>
                </a:lnTo>
                <a:close/>
              </a:path>
            </a:pathLst>
          </a:custGeom>
          <a:solidFill>
            <a:srgbClr val="FFE4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3" name="Freeform 122">
            <a:extLst>
              <a:ext uri="{FF2B5EF4-FFF2-40B4-BE49-F238E27FC236}">
                <a16:creationId xmlns:a16="http://schemas.microsoft.com/office/drawing/2014/main" id="{86D76C74-9C6D-4E4C-8E06-E710681A133D}"/>
              </a:ext>
            </a:extLst>
          </p:cNvPr>
          <p:cNvSpPr>
            <a:spLocks/>
          </p:cNvSpPr>
          <p:nvPr/>
        </p:nvSpPr>
        <p:spPr bwMode="auto">
          <a:xfrm>
            <a:off x="8313572" y="5041412"/>
            <a:ext cx="1544638" cy="971550"/>
          </a:xfrm>
          <a:custGeom>
            <a:avLst/>
            <a:gdLst>
              <a:gd name="T0" fmla="*/ 4481 w 4481"/>
              <a:gd name="T1" fmla="*/ 0 h 2822"/>
              <a:gd name="T2" fmla="*/ 803 w 4481"/>
              <a:gd name="T3" fmla="*/ 2822 h 2822"/>
              <a:gd name="T4" fmla="*/ 0 w 4481"/>
              <a:gd name="T5" fmla="*/ 2822 h 2822"/>
              <a:gd name="T6" fmla="*/ 3679 w 4481"/>
              <a:gd name="T7" fmla="*/ 0 h 2822"/>
              <a:gd name="T8" fmla="*/ 4481 w 4481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81" h="2822">
                <a:moveTo>
                  <a:pt x="4481" y="0"/>
                </a:moveTo>
                <a:cubicBezTo>
                  <a:pt x="4481" y="1411"/>
                  <a:pt x="803" y="1411"/>
                  <a:pt x="803" y="2822"/>
                </a:cubicBezTo>
                <a:lnTo>
                  <a:pt x="0" y="2822"/>
                </a:lnTo>
                <a:cubicBezTo>
                  <a:pt x="0" y="1411"/>
                  <a:pt x="3679" y="1411"/>
                  <a:pt x="3679" y="0"/>
                </a:cubicBezTo>
                <a:lnTo>
                  <a:pt x="4481" y="0"/>
                </a:lnTo>
                <a:close/>
              </a:path>
            </a:pathLst>
          </a:custGeom>
          <a:solidFill>
            <a:srgbClr val="A2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4" name="Freeform 123">
            <a:extLst>
              <a:ext uri="{FF2B5EF4-FFF2-40B4-BE49-F238E27FC236}">
                <a16:creationId xmlns:a16="http://schemas.microsoft.com/office/drawing/2014/main" id="{85947986-75F6-43DF-B715-055CB54E0CF8}"/>
              </a:ext>
            </a:extLst>
          </p:cNvPr>
          <p:cNvSpPr>
            <a:spLocks/>
          </p:cNvSpPr>
          <p:nvPr/>
        </p:nvSpPr>
        <p:spPr bwMode="auto">
          <a:xfrm>
            <a:off x="9734384" y="5041412"/>
            <a:ext cx="422275" cy="971550"/>
          </a:xfrm>
          <a:custGeom>
            <a:avLst/>
            <a:gdLst>
              <a:gd name="T0" fmla="*/ 1226 w 1226"/>
              <a:gd name="T1" fmla="*/ 0 h 2822"/>
              <a:gd name="T2" fmla="*/ 869 w 1226"/>
              <a:gd name="T3" fmla="*/ 2822 h 2822"/>
              <a:gd name="T4" fmla="*/ 0 w 1226"/>
              <a:gd name="T5" fmla="*/ 2822 h 2822"/>
              <a:gd name="T6" fmla="*/ 356 w 1226"/>
              <a:gd name="T7" fmla="*/ 0 h 2822"/>
              <a:gd name="T8" fmla="*/ 1226 w 1226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6" h="2822">
                <a:moveTo>
                  <a:pt x="1226" y="0"/>
                </a:moveTo>
                <a:cubicBezTo>
                  <a:pt x="1226" y="1411"/>
                  <a:pt x="869" y="1411"/>
                  <a:pt x="869" y="2822"/>
                </a:cubicBezTo>
                <a:lnTo>
                  <a:pt x="0" y="2822"/>
                </a:lnTo>
                <a:cubicBezTo>
                  <a:pt x="0" y="1411"/>
                  <a:pt x="356" y="1411"/>
                  <a:pt x="356" y="0"/>
                </a:cubicBezTo>
                <a:lnTo>
                  <a:pt x="1226" y="0"/>
                </a:lnTo>
                <a:close/>
              </a:path>
            </a:pathLst>
          </a:custGeom>
          <a:solidFill>
            <a:srgbClr val="FFF9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5" name="Freeform 124">
            <a:extLst>
              <a:ext uri="{FF2B5EF4-FFF2-40B4-BE49-F238E27FC236}">
                <a16:creationId xmlns:a16="http://schemas.microsoft.com/office/drawing/2014/main" id="{7C43D0EC-071B-4A40-B689-3BFC59442AD9}"/>
              </a:ext>
            </a:extLst>
          </p:cNvPr>
          <p:cNvSpPr>
            <a:spLocks/>
          </p:cNvSpPr>
          <p:nvPr/>
        </p:nvSpPr>
        <p:spPr bwMode="auto">
          <a:xfrm>
            <a:off x="10156659" y="5041412"/>
            <a:ext cx="1482725" cy="971550"/>
          </a:xfrm>
          <a:custGeom>
            <a:avLst/>
            <a:gdLst>
              <a:gd name="T0" fmla="*/ 914 w 4303"/>
              <a:gd name="T1" fmla="*/ 0 h 2822"/>
              <a:gd name="T2" fmla="*/ 4303 w 4303"/>
              <a:gd name="T3" fmla="*/ 2822 h 2822"/>
              <a:gd name="T4" fmla="*/ 3389 w 4303"/>
              <a:gd name="T5" fmla="*/ 2822 h 2822"/>
              <a:gd name="T6" fmla="*/ 0 w 4303"/>
              <a:gd name="T7" fmla="*/ 0 h 2822"/>
              <a:gd name="T8" fmla="*/ 914 w 4303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2822">
                <a:moveTo>
                  <a:pt x="914" y="0"/>
                </a:moveTo>
                <a:cubicBezTo>
                  <a:pt x="914" y="1411"/>
                  <a:pt x="4303" y="1411"/>
                  <a:pt x="4303" y="2822"/>
                </a:cubicBezTo>
                <a:lnTo>
                  <a:pt x="3389" y="2822"/>
                </a:lnTo>
                <a:cubicBezTo>
                  <a:pt x="3389" y="1411"/>
                  <a:pt x="0" y="1411"/>
                  <a:pt x="0" y="0"/>
                </a:cubicBezTo>
                <a:lnTo>
                  <a:pt x="914" y="0"/>
                </a:lnTo>
                <a:close/>
              </a:path>
            </a:pathLst>
          </a:custGeom>
          <a:solidFill>
            <a:srgbClr val="F9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6" name="Freeform 125">
            <a:extLst>
              <a:ext uri="{FF2B5EF4-FFF2-40B4-BE49-F238E27FC236}">
                <a16:creationId xmlns:a16="http://schemas.microsoft.com/office/drawing/2014/main" id="{4B66A4E4-D643-4F4C-9651-A5274A351D6E}"/>
              </a:ext>
            </a:extLst>
          </p:cNvPr>
          <p:cNvSpPr>
            <a:spLocks/>
          </p:cNvSpPr>
          <p:nvPr/>
        </p:nvSpPr>
        <p:spPr bwMode="auto">
          <a:xfrm>
            <a:off x="5587834" y="5041412"/>
            <a:ext cx="5222875" cy="971550"/>
          </a:xfrm>
          <a:custGeom>
            <a:avLst/>
            <a:gdLst>
              <a:gd name="T0" fmla="*/ 15161 w 15161"/>
              <a:gd name="T1" fmla="*/ 0 h 2822"/>
              <a:gd name="T2" fmla="*/ 981 w 15161"/>
              <a:gd name="T3" fmla="*/ 2822 h 2822"/>
              <a:gd name="T4" fmla="*/ 0 w 15161"/>
              <a:gd name="T5" fmla="*/ 2822 h 2822"/>
              <a:gd name="T6" fmla="*/ 14180 w 15161"/>
              <a:gd name="T7" fmla="*/ 0 h 2822"/>
              <a:gd name="T8" fmla="*/ 15161 w 15161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61" h="2822">
                <a:moveTo>
                  <a:pt x="15161" y="0"/>
                </a:moveTo>
                <a:cubicBezTo>
                  <a:pt x="15161" y="1411"/>
                  <a:pt x="981" y="1411"/>
                  <a:pt x="981" y="2822"/>
                </a:cubicBezTo>
                <a:lnTo>
                  <a:pt x="0" y="2822"/>
                </a:lnTo>
                <a:cubicBezTo>
                  <a:pt x="0" y="1411"/>
                  <a:pt x="14180" y="1411"/>
                  <a:pt x="14180" y="0"/>
                </a:cubicBezTo>
                <a:lnTo>
                  <a:pt x="15161" y="0"/>
                </a:lnTo>
                <a:close/>
              </a:path>
            </a:pathLst>
          </a:custGeom>
          <a:solidFill>
            <a:srgbClr val="FFD5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7" name="Freeform 126">
            <a:extLst>
              <a:ext uri="{FF2B5EF4-FFF2-40B4-BE49-F238E27FC236}">
                <a16:creationId xmlns:a16="http://schemas.microsoft.com/office/drawing/2014/main" id="{C13DD3D5-F7BB-4478-9E4E-33BEDC25A40B}"/>
              </a:ext>
            </a:extLst>
          </p:cNvPr>
          <p:cNvSpPr>
            <a:spLocks/>
          </p:cNvSpPr>
          <p:nvPr/>
        </p:nvSpPr>
        <p:spPr bwMode="auto">
          <a:xfrm>
            <a:off x="7207084" y="5041412"/>
            <a:ext cx="3810000" cy="971550"/>
          </a:xfrm>
          <a:custGeom>
            <a:avLst/>
            <a:gdLst>
              <a:gd name="T0" fmla="*/ 11059 w 11059"/>
              <a:gd name="T1" fmla="*/ 0 h 2822"/>
              <a:gd name="T2" fmla="*/ 602 w 11059"/>
              <a:gd name="T3" fmla="*/ 2822 h 2822"/>
              <a:gd name="T4" fmla="*/ 0 w 11059"/>
              <a:gd name="T5" fmla="*/ 2822 h 2822"/>
              <a:gd name="T6" fmla="*/ 10457 w 11059"/>
              <a:gd name="T7" fmla="*/ 0 h 2822"/>
              <a:gd name="T8" fmla="*/ 11059 w 11059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59" h="2822">
                <a:moveTo>
                  <a:pt x="11059" y="0"/>
                </a:moveTo>
                <a:cubicBezTo>
                  <a:pt x="11059" y="1411"/>
                  <a:pt x="602" y="1411"/>
                  <a:pt x="602" y="2822"/>
                </a:cubicBezTo>
                <a:lnTo>
                  <a:pt x="0" y="2822"/>
                </a:lnTo>
                <a:cubicBezTo>
                  <a:pt x="0" y="1411"/>
                  <a:pt x="10457" y="1411"/>
                  <a:pt x="10457" y="0"/>
                </a:cubicBezTo>
                <a:lnTo>
                  <a:pt x="11059" y="0"/>
                </a:lnTo>
                <a:close/>
              </a:path>
            </a:pathLst>
          </a:custGeom>
          <a:solidFill>
            <a:srgbClr val="FFE3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8" name="Freeform 127">
            <a:extLst>
              <a:ext uri="{FF2B5EF4-FFF2-40B4-BE49-F238E27FC236}">
                <a16:creationId xmlns:a16="http://schemas.microsoft.com/office/drawing/2014/main" id="{F2395496-1CC9-4F20-85B6-695FDED080A4}"/>
              </a:ext>
            </a:extLst>
          </p:cNvPr>
          <p:cNvSpPr>
            <a:spLocks/>
          </p:cNvSpPr>
          <p:nvPr/>
        </p:nvSpPr>
        <p:spPr bwMode="auto">
          <a:xfrm>
            <a:off x="8589797" y="5041412"/>
            <a:ext cx="2681288" cy="971550"/>
          </a:xfrm>
          <a:custGeom>
            <a:avLst/>
            <a:gdLst>
              <a:gd name="T0" fmla="*/ 7781 w 7781"/>
              <a:gd name="T1" fmla="*/ 0 h 2822"/>
              <a:gd name="T2" fmla="*/ 735 w 7781"/>
              <a:gd name="T3" fmla="*/ 2822 h 2822"/>
              <a:gd name="T4" fmla="*/ 0 w 7781"/>
              <a:gd name="T5" fmla="*/ 2822 h 2822"/>
              <a:gd name="T6" fmla="*/ 7045 w 7781"/>
              <a:gd name="T7" fmla="*/ 0 h 2822"/>
              <a:gd name="T8" fmla="*/ 7781 w 7781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1" h="2822">
                <a:moveTo>
                  <a:pt x="7781" y="0"/>
                </a:moveTo>
                <a:cubicBezTo>
                  <a:pt x="7781" y="1411"/>
                  <a:pt x="735" y="1411"/>
                  <a:pt x="735" y="2822"/>
                </a:cubicBezTo>
                <a:lnTo>
                  <a:pt x="0" y="2822"/>
                </a:lnTo>
                <a:cubicBezTo>
                  <a:pt x="0" y="1411"/>
                  <a:pt x="7045" y="1411"/>
                  <a:pt x="7045" y="0"/>
                </a:cubicBezTo>
                <a:lnTo>
                  <a:pt x="7781" y="0"/>
                </a:lnTo>
                <a:close/>
              </a:path>
            </a:pathLst>
          </a:custGeom>
          <a:solidFill>
            <a:srgbClr val="8DFF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9" name="Freeform 128">
            <a:extLst>
              <a:ext uri="{FF2B5EF4-FFF2-40B4-BE49-F238E27FC236}">
                <a16:creationId xmlns:a16="http://schemas.microsoft.com/office/drawing/2014/main" id="{2FB8E0E8-3D33-44B6-80B5-CEA0D14F3A7A}"/>
              </a:ext>
            </a:extLst>
          </p:cNvPr>
          <p:cNvSpPr>
            <a:spLocks/>
          </p:cNvSpPr>
          <p:nvPr/>
        </p:nvSpPr>
        <p:spPr bwMode="auto">
          <a:xfrm>
            <a:off x="10034422" y="5041412"/>
            <a:ext cx="1604963" cy="971550"/>
          </a:xfrm>
          <a:custGeom>
            <a:avLst/>
            <a:gdLst>
              <a:gd name="T0" fmla="*/ 4660 w 4660"/>
              <a:gd name="T1" fmla="*/ 0 h 2822"/>
              <a:gd name="T2" fmla="*/ 1070 w 4660"/>
              <a:gd name="T3" fmla="*/ 2822 h 2822"/>
              <a:gd name="T4" fmla="*/ 0 w 4660"/>
              <a:gd name="T5" fmla="*/ 2822 h 2822"/>
              <a:gd name="T6" fmla="*/ 3590 w 4660"/>
              <a:gd name="T7" fmla="*/ 0 h 2822"/>
              <a:gd name="T8" fmla="*/ 4660 w 4660"/>
              <a:gd name="T9" fmla="*/ 0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60" h="2822">
                <a:moveTo>
                  <a:pt x="4660" y="0"/>
                </a:moveTo>
                <a:cubicBezTo>
                  <a:pt x="4660" y="1411"/>
                  <a:pt x="1070" y="1411"/>
                  <a:pt x="1070" y="2822"/>
                </a:cubicBezTo>
                <a:lnTo>
                  <a:pt x="0" y="2822"/>
                </a:lnTo>
                <a:cubicBezTo>
                  <a:pt x="0" y="1411"/>
                  <a:pt x="3590" y="1411"/>
                  <a:pt x="3590" y="0"/>
                </a:cubicBezTo>
                <a:lnTo>
                  <a:pt x="4660" y="0"/>
                </a:lnTo>
                <a:close/>
              </a:path>
            </a:pathLst>
          </a:custGeom>
          <a:solidFill>
            <a:srgbClr val="FF78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0" name="Rectangle 129">
            <a:extLst>
              <a:ext uri="{FF2B5EF4-FFF2-40B4-BE49-F238E27FC236}">
                <a16:creationId xmlns:a16="http://schemas.microsoft.com/office/drawing/2014/main" id="{2176A807-F91A-4FCB-809F-8D6AB6DC9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9384" y="5041412"/>
            <a:ext cx="338138" cy="971550"/>
          </a:xfrm>
          <a:prstGeom prst="rect">
            <a:avLst/>
          </a:prstGeom>
          <a:solidFill>
            <a:srgbClr val="FFB600"/>
          </a:solidFill>
          <a:ln w="6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FBB1A7D-5129-4E30-91A2-5C6ED5CDF3BA}"/>
              </a:ext>
            </a:extLst>
          </p:cNvPr>
          <p:cNvSpPr/>
          <p:nvPr/>
        </p:nvSpPr>
        <p:spPr>
          <a:xfrm>
            <a:off x="4309178" y="1386169"/>
            <a:ext cx="7668344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Recovery times are neutral during the evening and morning shifts (mornings are slightly worse), night times are the best.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DE8C147-9DE8-490C-8932-8AAF88AA747F}"/>
              </a:ext>
            </a:extLst>
          </p:cNvPr>
          <p:cNvSpPr/>
          <p:nvPr/>
        </p:nvSpPr>
        <p:spPr>
          <a:xfrm>
            <a:off x="4447456" y="2843494"/>
            <a:ext cx="7376078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Recovery times are worst on Fridays, and best on Saturdays &amp; Wednesdays.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0F5B7B8-848D-44BA-BB29-8DADC33BE1F2}"/>
              </a:ext>
            </a:extLst>
          </p:cNvPr>
          <p:cNvSpPr/>
          <p:nvPr/>
        </p:nvSpPr>
        <p:spPr>
          <a:xfrm>
            <a:off x="4447456" y="2485128"/>
            <a:ext cx="3251919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Specifically, Friday mornings are particularly bad. 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CD5E87F-58DA-4EB1-89C6-71EE75C32588}"/>
              </a:ext>
            </a:extLst>
          </p:cNvPr>
          <p:cNvSpPr/>
          <p:nvPr/>
        </p:nvSpPr>
        <p:spPr>
          <a:xfrm>
            <a:off x="8438625" y="2485128"/>
            <a:ext cx="1709931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So are Thursday mornings.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5FB8D41-A9E7-4F16-8236-BCA851D530A1}"/>
              </a:ext>
            </a:extLst>
          </p:cNvPr>
          <p:cNvSpPr/>
          <p:nvPr/>
        </p:nvSpPr>
        <p:spPr>
          <a:xfrm>
            <a:off x="4447456" y="4300819"/>
            <a:ext cx="7369129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The FAH product category has the best recovery time, while ZDH is much worse.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FFF4C66-1B91-419B-AC73-840837219A69}"/>
              </a:ext>
            </a:extLst>
          </p:cNvPr>
          <p:cNvSpPr/>
          <p:nvPr/>
        </p:nvSpPr>
        <p:spPr>
          <a:xfrm>
            <a:off x="6745556" y="3942453"/>
            <a:ext cx="3051893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However, RPP on Sundays is unusually slow.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1A18911-BEA6-4A58-9B31-8A7947C48021}"/>
              </a:ext>
            </a:extLst>
          </p:cNvPr>
          <p:cNvSpPr/>
          <p:nvPr/>
        </p:nvSpPr>
        <p:spPr>
          <a:xfrm>
            <a:off x="4447456" y="5741781"/>
            <a:ext cx="7369129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Part shipped products tend to perform worse than full-shipments. Specifically the &lt;20% and 40-60% part-shipments.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42AE7E5-A3A6-4173-8D92-A95F28DCD7D4}"/>
              </a:ext>
            </a:extLst>
          </p:cNvPr>
          <p:cNvSpPr/>
          <p:nvPr/>
        </p:nvSpPr>
        <p:spPr>
          <a:xfrm>
            <a:off x="9529250" y="5399778"/>
            <a:ext cx="2448272" cy="2548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US" sz="1100" dirty="0">
                <a:solidFill>
                  <a:prstClr val="black"/>
                </a:solidFill>
              </a:rPr>
              <a:t>This is especially problematic for ZDH</a:t>
            </a:r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C3F156B2-FC71-42D8-9E22-A4A296F6A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017" y="4858751"/>
            <a:ext cx="11605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cs typeface="Segoe UI" panose="020B0502040204020203" pitchFamily="34" charset="0"/>
              </a:rPr>
              <a:t>Product category</a:t>
            </a:r>
            <a:endParaRPr lang="en-US" sz="24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49" name="Rectangle 38">
            <a:extLst>
              <a:ext uri="{FF2B5EF4-FFF2-40B4-BE49-F238E27FC236}">
                <a16:creationId xmlns:a16="http://schemas.microsoft.com/office/drawing/2014/main" id="{04E64CDA-197E-49C5-85D5-6E1943D18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017" y="6299930"/>
            <a:ext cx="9297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cs typeface="Segoe UI" panose="020B0502040204020203" pitchFamily="34" charset="0"/>
              </a:rPr>
              <a:t>Part shipment</a:t>
            </a:r>
            <a:endParaRPr lang="en-US" sz="24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8520272D-FE6F-4BBF-A8ED-1A6442D5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017" y="3393352"/>
            <a:ext cx="61074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cs typeface="Segoe UI" panose="020B0502040204020203" pitchFamily="34" charset="0"/>
              </a:rPr>
              <a:t>Weekday</a:t>
            </a:r>
            <a:endParaRPr lang="en-US" sz="24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88360D7C-0EF5-49C8-A50A-9E863964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017" y="1944101"/>
            <a:ext cx="3125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cs typeface="Segoe UI" panose="020B0502040204020203" pitchFamily="34" charset="0"/>
              </a:rPr>
              <a:t>Shift</a:t>
            </a:r>
            <a:endParaRPr lang="en-US" sz="24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2E1F944-9D51-4186-972E-321DCBFB7B6A}"/>
              </a:ext>
            </a:extLst>
          </p:cNvPr>
          <p:cNvSpPr/>
          <p:nvPr/>
        </p:nvSpPr>
        <p:spPr>
          <a:xfrm>
            <a:off x="4309178" y="1061906"/>
            <a:ext cx="7668344" cy="254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100" i="1" dirty="0">
                <a:solidFill>
                  <a:prstClr val="black"/>
                </a:solidFill>
              </a:rPr>
              <a:t>This slide is best viewed in slideshow mode. The animations tell a story that isn’t obvious on the static version.</a:t>
            </a:r>
          </a:p>
        </p:txBody>
      </p:sp>
    </p:spTree>
    <p:extLst>
      <p:ext uri="{BB962C8B-B14F-4D97-AF65-F5344CB8AC3E}">
        <p14:creationId xmlns:p14="http://schemas.microsoft.com/office/powerpoint/2010/main" val="73695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09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2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8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4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7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0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3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6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9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2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5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7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8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0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1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3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4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6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7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9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0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2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3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5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6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8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9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1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72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4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75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7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78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0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1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3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4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6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7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0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2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3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5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6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8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9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1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02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4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05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7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08" dur="indefinit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3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4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6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7" dur="indefinite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9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0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2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3" dur="indefinite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5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6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8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9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1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32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4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35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7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38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0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1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3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4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6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7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9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0" dur="indefinit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2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3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5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6" dur="indefinite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9" dur="indefinite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62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65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6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0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1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3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4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9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0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2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3" dur="indefinit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5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6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8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9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1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2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4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5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7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8" dur="indefinit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0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1" dur="indefinite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3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4" dur="indefinite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6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7" dur="indefinit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0" dur="indefinite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2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3" dur="indefinite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5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6" dur="indefinit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8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9" dur="indefinite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1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2" dur="indefinite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4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5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 animBg="1"/>
      <p:bldP spid="90" grpId="1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3" grpId="0" animBg="1"/>
      <p:bldP spid="103" grpId="1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2" grpId="0" animBg="1"/>
      <p:bldP spid="122" grpId="1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  <p:bldP spid="132" grpId="2" animBg="1"/>
      <p:bldP spid="133" grpId="0" animBg="1"/>
      <p:bldP spid="133" grpId="1" animBg="1"/>
      <p:bldP spid="133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37" grpId="0" animBg="1"/>
      <p:bldP spid="137" grpId="1" animBg="1"/>
      <p:bldP spid="137" grpId="2" animBg="1"/>
      <p:bldP spid="138" grpId="0" animBg="1"/>
      <p:bldP spid="138" grpId="1" animBg="1"/>
      <p:bldP spid="138" grpId="2" animBg="1"/>
      <p:bldP spid="139" grpId="0" animBg="1"/>
      <p:bldP spid="139" grpId="1" animBg="1"/>
      <p:bldP spid="140" grpId="0" animBg="1"/>
      <p:bldP spid="140" grpId="1" animBg="1"/>
      <p:bldP spid="141" grpId="0"/>
      <p:bldP spid="142" grpId="0"/>
      <p:bldP spid="142" grpId="1"/>
      <p:bldP spid="143" grpId="0"/>
      <p:bldP spid="143" grpId="1"/>
      <p:bldP spid="144" grpId="0"/>
      <p:bldP spid="144" grpId="1"/>
      <p:bldP spid="145" grpId="0"/>
      <p:bldP spid="145" grpId="1"/>
      <p:bldP spid="146" grpId="0"/>
      <p:bldP spid="146" grpId="1"/>
      <p:bldP spid="147" grpId="0"/>
      <p:bldP spid="147" grpId="1"/>
      <p:bldP spid="148" grpId="0"/>
      <p:bldP spid="148" grpId="1"/>
      <p:bldP spid="38" grpId="0"/>
      <p:bldP spid="38" grpId="1"/>
      <p:bldP spid="49" grpId="0"/>
      <p:bldP spid="49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7B39-BE4D-4F5D-9551-DAF99669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Gramener</a:t>
            </a:r>
            <a:r>
              <a:rPr lang="en-US" dirty="0"/>
              <a:t>, our focus is on narrates insights from data as stories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B2633-7C1C-4820-BC01-1FB993BAC91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Stories are memorable, viral</a:t>
            </a:r>
          </a:p>
          <a:p>
            <a:pPr marL="0" indent="0">
              <a:buNone/>
            </a:pPr>
            <a:r>
              <a:rPr lang="en-US" sz="1600" b="1" cap="all" dirty="0">
                <a:solidFill>
                  <a:schemeClr val="accent6"/>
                </a:solidFill>
              </a:rPr>
              <a:t>Numbers</a:t>
            </a:r>
            <a:br>
              <a:rPr lang="en-US" sz="16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not</a:t>
            </a:r>
            <a:b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enough</a:t>
            </a:r>
          </a:p>
          <a:p>
            <a:pPr marL="0" indent="0">
              <a:buNone/>
            </a:pPr>
            <a:endParaRPr lang="en-US" sz="1600" cap="small" dirty="0"/>
          </a:p>
          <a:p>
            <a:pPr marL="0" indent="0">
              <a:buNone/>
            </a:pPr>
            <a:endParaRPr lang="en-US" sz="1600" b="1" cap="all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b="1" cap="all" dirty="0">
                <a:solidFill>
                  <a:schemeClr val="accent6"/>
                </a:solidFill>
              </a:rPr>
              <a:t>Stories</a:t>
            </a:r>
            <a: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explain them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Delays are due to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fragile cargo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Trained staff and forklifts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reduce risk of breakage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and hence reduce delay.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9F4122-B4AC-44C7-B609-2C2F26F9694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Insights are useful, non-obvious, Big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cap="all" dirty="0">
                <a:solidFill>
                  <a:schemeClr val="accent6"/>
                </a:solidFill>
              </a:rPr>
              <a:t>Facts</a:t>
            </a:r>
            <a: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not useful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 Delay in cargo delivery grew 8% last quarter.</a:t>
            </a:r>
          </a:p>
          <a:p>
            <a:pPr marL="0" indent="0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cap="all" dirty="0">
                <a:solidFill>
                  <a:schemeClr val="accent6"/>
                </a:solidFill>
              </a:rPr>
              <a:t>Insights</a:t>
            </a:r>
            <a:r>
              <a:rPr lang="en-US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enable action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Lack of forklifts and fewer trained staff led to the delay.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Improving these can reduce cargo delay by 15%.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9A1847-F20E-43DE-B5B4-34A7CD39A7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05824" y="5849135"/>
            <a:ext cx="7580352" cy="432792"/>
          </a:xfrm>
        </p:spPr>
        <p:txBody>
          <a:bodyPr/>
          <a:lstStyle/>
          <a:p>
            <a:r>
              <a:rPr lang="en-US" dirty="0"/>
              <a:t>We review every fact to check if it’s an insight and a story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64F238-B5AF-4E39-AB22-85F621C9D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0464" y="2423171"/>
            <a:ext cx="1565776" cy="100582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BB6771A-24B3-4F5B-AD46-F2C95AC90A52}"/>
              </a:ext>
            </a:extLst>
          </p:cNvPr>
          <p:cNvGrpSpPr/>
          <p:nvPr/>
        </p:nvGrpSpPr>
        <p:grpSpPr>
          <a:xfrm>
            <a:off x="3718587" y="1114584"/>
            <a:ext cx="4754828" cy="4370856"/>
            <a:chOff x="2713850" y="2120954"/>
            <a:chExt cx="3716301" cy="341619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65FC967B-731A-4ADC-A486-608DFAA400CE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713850" y="2120954"/>
              <a:ext cx="2350385" cy="2389649"/>
            </a:xfrm>
            <a:custGeom>
              <a:avLst/>
              <a:gdLst>
                <a:gd name="T0" fmla="*/ 2373 w 4120"/>
                <a:gd name="T1" fmla="*/ 89 h 4195"/>
                <a:gd name="T2" fmla="*/ 3569 w 4120"/>
                <a:gd name="T3" fmla="*/ 758 h 4195"/>
                <a:gd name="T4" fmla="*/ 4082 w 4120"/>
                <a:gd name="T5" fmla="*/ 2073 h 4195"/>
                <a:gd name="T6" fmla="*/ 3624 w 4120"/>
                <a:gd name="T7" fmla="*/ 3385 h 4195"/>
                <a:gd name="T8" fmla="*/ 2436 w 4120"/>
                <a:gd name="T9" fmla="*/ 4112 h 4195"/>
                <a:gd name="T10" fmla="*/ 1066 w 4120"/>
                <a:gd name="T11" fmla="*/ 3883 h 4195"/>
                <a:gd name="T12" fmla="*/ 169 w 4120"/>
                <a:gd name="T13" fmla="*/ 2837 h 4195"/>
                <a:gd name="T14" fmla="*/ 141 w 4120"/>
                <a:gd name="T15" fmla="*/ 1446 h 4195"/>
                <a:gd name="T16" fmla="*/ 1015 w 4120"/>
                <a:gd name="T17" fmla="*/ 352 h 4195"/>
                <a:gd name="T18" fmla="*/ 2425 w 4120"/>
                <a:gd name="T19" fmla="*/ 93 h 4195"/>
                <a:gd name="T20" fmla="*/ 2466 w 4120"/>
                <a:gd name="T21" fmla="*/ 156 h 4195"/>
                <a:gd name="T22" fmla="*/ 1548 w 4120"/>
                <a:gd name="T23" fmla="*/ 138 h 4195"/>
                <a:gd name="T24" fmla="*/ 2938 w 4120"/>
                <a:gd name="T25" fmla="*/ 279 h 4195"/>
                <a:gd name="T26" fmla="*/ 3888 w 4120"/>
                <a:gd name="T27" fmla="*/ 1289 h 4195"/>
                <a:gd name="T28" fmla="*/ 4001 w 4120"/>
                <a:gd name="T29" fmla="*/ 2673 h 4195"/>
                <a:gd name="T30" fmla="*/ 3171 w 4120"/>
                <a:gd name="T31" fmla="*/ 3806 h 4195"/>
                <a:gd name="T32" fmla="*/ 1836 w 4120"/>
                <a:gd name="T33" fmla="*/ 4143 h 4195"/>
                <a:gd name="T34" fmla="*/ 607 w 4120"/>
                <a:gd name="T35" fmla="*/ 3512 h 4195"/>
                <a:gd name="T36" fmla="*/ 40 w 4120"/>
                <a:gd name="T37" fmla="*/ 2247 h 4195"/>
                <a:gd name="T38" fmla="*/ 409 w 4120"/>
                <a:gd name="T39" fmla="*/ 921 h 4195"/>
                <a:gd name="T40" fmla="*/ 1546 w 4120"/>
                <a:gd name="T41" fmla="*/ 126 h 4195"/>
                <a:gd name="T42" fmla="*/ 1585 w 4120"/>
                <a:gd name="T43" fmla="*/ 165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20" h="4195">
                  <a:moveTo>
                    <a:pt x="2373" y="89"/>
                  </a:moveTo>
                  <a:cubicBezTo>
                    <a:pt x="2782" y="125"/>
                    <a:pt x="3284" y="427"/>
                    <a:pt x="3569" y="758"/>
                  </a:cubicBezTo>
                  <a:cubicBezTo>
                    <a:pt x="3853" y="1089"/>
                    <a:pt x="4073" y="1635"/>
                    <a:pt x="4082" y="2073"/>
                  </a:cubicBezTo>
                  <a:cubicBezTo>
                    <a:pt x="4091" y="2511"/>
                    <a:pt x="3898" y="3045"/>
                    <a:pt x="3624" y="3385"/>
                  </a:cubicBezTo>
                  <a:cubicBezTo>
                    <a:pt x="3350" y="3724"/>
                    <a:pt x="2862" y="4029"/>
                    <a:pt x="2436" y="4112"/>
                  </a:cubicBezTo>
                  <a:cubicBezTo>
                    <a:pt x="2009" y="4195"/>
                    <a:pt x="1444" y="4095"/>
                    <a:pt x="1066" y="3883"/>
                  </a:cubicBezTo>
                  <a:cubicBezTo>
                    <a:pt x="689" y="3670"/>
                    <a:pt x="323" y="3243"/>
                    <a:pt x="169" y="2837"/>
                  </a:cubicBezTo>
                  <a:cubicBezTo>
                    <a:pt x="15" y="2431"/>
                    <a:pt x="0" y="1861"/>
                    <a:pt x="141" y="1446"/>
                  </a:cubicBezTo>
                  <a:cubicBezTo>
                    <a:pt x="282" y="1032"/>
                    <a:pt x="634" y="577"/>
                    <a:pt x="1015" y="352"/>
                  </a:cubicBezTo>
                  <a:cubicBezTo>
                    <a:pt x="1396" y="126"/>
                    <a:pt x="2184" y="125"/>
                    <a:pt x="2425" y="93"/>
                  </a:cubicBezTo>
                  <a:cubicBezTo>
                    <a:pt x="2667" y="60"/>
                    <a:pt x="2474" y="122"/>
                    <a:pt x="2466" y="156"/>
                  </a:cubicBezTo>
                  <a:moveTo>
                    <a:pt x="1548" y="138"/>
                  </a:moveTo>
                  <a:cubicBezTo>
                    <a:pt x="1940" y="14"/>
                    <a:pt x="2548" y="87"/>
                    <a:pt x="2938" y="279"/>
                  </a:cubicBezTo>
                  <a:cubicBezTo>
                    <a:pt x="3328" y="471"/>
                    <a:pt x="3710" y="890"/>
                    <a:pt x="3888" y="1289"/>
                  </a:cubicBezTo>
                  <a:cubicBezTo>
                    <a:pt x="4065" y="1688"/>
                    <a:pt x="4120" y="2253"/>
                    <a:pt x="4001" y="2673"/>
                  </a:cubicBezTo>
                  <a:cubicBezTo>
                    <a:pt x="3881" y="3092"/>
                    <a:pt x="3532" y="3561"/>
                    <a:pt x="3171" y="3806"/>
                  </a:cubicBezTo>
                  <a:cubicBezTo>
                    <a:pt x="2810" y="4052"/>
                    <a:pt x="2263" y="4192"/>
                    <a:pt x="1836" y="4143"/>
                  </a:cubicBezTo>
                  <a:cubicBezTo>
                    <a:pt x="1409" y="4094"/>
                    <a:pt x="906" y="3828"/>
                    <a:pt x="607" y="3512"/>
                  </a:cubicBezTo>
                  <a:cubicBezTo>
                    <a:pt x="308" y="3196"/>
                    <a:pt x="73" y="2679"/>
                    <a:pt x="40" y="2247"/>
                  </a:cubicBezTo>
                  <a:cubicBezTo>
                    <a:pt x="7" y="1815"/>
                    <a:pt x="158" y="1274"/>
                    <a:pt x="409" y="921"/>
                  </a:cubicBezTo>
                  <a:cubicBezTo>
                    <a:pt x="660" y="567"/>
                    <a:pt x="1350" y="252"/>
                    <a:pt x="1546" y="126"/>
                  </a:cubicBezTo>
                  <a:cubicBezTo>
                    <a:pt x="1742" y="0"/>
                    <a:pt x="1573" y="130"/>
                    <a:pt x="1585" y="165"/>
                  </a:cubicBezTo>
                </a:path>
              </a:pathLst>
            </a:custGeom>
            <a:noFill/>
            <a:ln w="285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AB4BDA69-6094-4325-A1DE-43E6742A7C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8547" y="2196684"/>
              <a:ext cx="2361604" cy="2269047"/>
            </a:xfrm>
            <a:custGeom>
              <a:avLst/>
              <a:gdLst>
                <a:gd name="T0" fmla="*/ 2560 w 4133"/>
                <a:gd name="T1" fmla="*/ 64 h 3980"/>
                <a:gd name="T2" fmla="*/ 3722 w 4133"/>
                <a:gd name="T3" fmla="*/ 821 h 3980"/>
                <a:gd name="T4" fmla="*/ 4098 w 4133"/>
                <a:gd name="T5" fmla="*/ 2116 h 3980"/>
                <a:gd name="T6" fmla="*/ 3546 w 4133"/>
                <a:gd name="T7" fmla="*/ 3332 h 3980"/>
                <a:gd name="T8" fmla="*/ 2297 w 4133"/>
                <a:gd name="T9" fmla="*/ 3936 h 3980"/>
                <a:gd name="T10" fmla="*/ 950 w 4133"/>
                <a:gd name="T11" fmla="*/ 3600 h 3980"/>
                <a:gd name="T12" fmla="*/ 126 w 4133"/>
                <a:gd name="T13" fmla="*/ 2514 h 3980"/>
                <a:gd name="T14" fmla="*/ 207 w 4133"/>
                <a:gd name="T15" fmla="*/ 1173 h 3980"/>
                <a:gd name="T16" fmla="*/ 1184 w 4133"/>
                <a:gd name="T17" fmla="*/ 197 h 3980"/>
                <a:gd name="T18" fmla="*/ 2658 w 4133"/>
                <a:gd name="T19" fmla="*/ 83 h 3980"/>
                <a:gd name="T20" fmla="*/ 2746 w 4133"/>
                <a:gd name="T21" fmla="*/ 154 h 3980"/>
                <a:gd name="T22" fmla="*/ 2390 w 4133"/>
                <a:gd name="T23" fmla="*/ 24 h 3980"/>
                <a:gd name="T24" fmla="*/ 3591 w 4133"/>
                <a:gd name="T25" fmla="*/ 663 h 3980"/>
                <a:gd name="T26" fmla="*/ 4121 w 4133"/>
                <a:gd name="T27" fmla="*/ 1920 h 3980"/>
                <a:gd name="T28" fmla="*/ 3664 w 4133"/>
                <a:gd name="T29" fmla="*/ 3214 h 3980"/>
                <a:gd name="T30" fmla="*/ 2466 w 4133"/>
                <a:gd name="T31" fmla="*/ 3896 h 3980"/>
                <a:gd name="T32" fmla="*/ 1107 w 4133"/>
                <a:gd name="T33" fmla="*/ 3705 h 3980"/>
                <a:gd name="T34" fmla="*/ 195 w 4133"/>
                <a:gd name="T35" fmla="*/ 2681 h 3980"/>
                <a:gd name="T36" fmla="*/ 135 w 4133"/>
                <a:gd name="T37" fmla="*/ 1342 h 3980"/>
                <a:gd name="T38" fmla="*/ 1004 w 4133"/>
                <a:gd name="T39" fmla="*/ 297 h 3980"/>
                <a:gd name="T40" fmla="*/ 2369 w 4133"/>
                <a:gd name="T41" fmla="*/ 36 h 3980"/>
                <a:gd name="T42" fmla="*/ 2366 w 4133"/>
                <a:gd name="T43" fmla="*/ 78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33" h="3980">
                  <a:moveTo>
                    <a:pt x="2560" y="64"/>
                  </a:moveTo>
                  <a:cubicBezTo>
                    <a:pt x="2971" y="137"/>
                    <a:pt x="3466" y="479"/>
                    <a:pt x="3722" y="821"/>
                  </a:cubicBezTo>
                  <a:cubicBezTo>
                    <a:pt x="3979" y="1163"/>
                    <a:pt x="4127" y="1697"/>
                    <a:pt x="4098" y="2116"/>
                  </a:cubicBezTo>
                  <a:cubicBezTo>
                    <a:pt x="4068" y="2534"/>
                    <a:pt x="3846" y="3029"/>
                    <a:pt x="3546" y="3332"/>
                  </a:cubicBezTo>
                  <a:cubicBezTo>
                    <a:pt x="3246" y="3635"/>
                    <a:pt x="2730" y="3891"/>
                    <a:pt x="2297" y="3936"/>
                  </a:cubicBezTo>
                  <a:cubicBezTo>
                    <a:pt x="1864" y="3980"/>
                    <a:pt x="1312" y="3837"/>
                    <a:pt x="950" y="3600"/>
                  </a:cubicBezTo>
                  <a:cubicBezTo>
                    <a:pt x="588" y="3363"/>
                    <a:pt x="250" y="2918"/>
                    <a:pt x="126" y="2514"/>
                  </a:cubicBezTo>
                  <a:cubicBezTo>
                    <a:pt x="2" y="2109"/>
                    <a:pt x="31" y="1559"/>
                    <a:pt x="207" y="1173"/>
                  </a:cubicBezTo>
                  <a:cubicBezTo>
                    <a:pt x="384" y="787"/>
                    <a:pt x="776" y="379"/>
                    <a:pt x="1184" y="197"/>
                  </a:cubicBezTo>
                  <a:cubicBezTo>
                    <a:pt x="1593" y="15"/>
                    <a:pt x="2398" y="90"/>
                    <a:pt x="2658" y="83"/>
                  </a:cubicBezTo>
                  <a:cubicBezTo>
                    <a:pt x="2918" y="76"/>
                    <a:pt x="2754" y="124"/>
                    <a:pt x="2746" y="154"/>
                  </a:cubicBezTo>
                  <a:moveTo>
                    <a:pt x="2390" y="24"/>
                  </a:moveTo>
                  <a:cubicBezTo>
                    <a:pt x="2804" y="59"/>
                    <a:pt x="3303" y="347"/>
                    <a:pt x="3591" y="663"/>
                  </a:cubicBezTo>
                  <a:cubicBezTo>
                    <a:pt x="3880" y="979"/>
                    <a:pt x="4108" y="1495"/>
                    <a:pt x="4121" y="1920"/>
                  </a:cubicBezTo>
                  <a:cubicBezTo>
                    <a:pt x="4133" y="2346"/>
                    <a:pt x="3940" y="2884"/>
                    <a:pt x="3664" y="3214"/>
                  </a:cubicBezTo>
                  <a:cubicBezTo>
                    <a:pt x="3389" y="3543"/>
                    <a:pt x="2892" y="3814"/>
                    <a:pt x="2466" y="3896"/>
                  </a:cubicBezTo>
                  <a:cubicBezTo>
                    <a:pt x="2040" y="3978"/>
                    <a:pt x="1486" y="3908"/>
                    <a:pt x="1107" y="3705"/>
                  </a:cubicBezTo>
                  <a:cubicBezTo>
                    <a:pt x="729" y="3503"/>
                    <a:pt x="357" y="3075"/>
                    <a:pt x="195" y="2681"/>
                  </a:cubicBezTo>
                  <a:cubicBezTo>
                    <a:pt x="33" y="2287"/>
                    <a:pt x="0" y="1740"/>
                    <a:pt x="135" y="1342"/>
                  </a:cubicBezTo>
                  <a:cubicBezTo>
                    <a:pt x="270" y="945"/>
                    <a:pt x="632" y="515"/>
                    <a:pt x="1004" y="297"/>
                  </a:cubicBezTo>
                  <a:cubicBezTo>
                    <a:pt x="1377" y="80"/>
                    <a:pt x="2142" y="73"/>
                    <a:pt x="2369" y="36"/>
                  </a:cubicBezTo>
                  <a:cubicBezTo>
                    <a:pt x="2596" y="0"/>
                    <a:pt x="2369" y="47"/>
                    <a:pt x="2366" y="78"/>
                  </a:cubicBezTo>
                </a:path>
              </a:pathLst>
            </a:custGeom>
            <a:noFill/>
            <a:ln w="285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07274EA9-F787-4934-A9BA-93C1DE50E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795" y="3144691"/>
              <a:ext cx="2370019" cy="2392456"/>
            </a:xfrm>
            <a:custGeom>
              <a:avLst/>
              <a:gdLst>
                <a:gd name="T0" fmla="*/ 1722 w 4153"/>
                <a:gd name="T1" fmla="*/ 106 h 4199"/>
                <a:gd name="T2" fmla="*/ 3091 w 4153"/>
                <a:gd name="T3" fmla="*/ 354 h 4199"/>
                <a:gd name="T4" fmla="*/ 4003 w 4153"/>
                <a:gd name="T5" fmla="*/ 1413 h 4199"/>
                <a:gd name="T6" fmla="*/ 3988 w 4153"/>
                <a:gd name="T7" fmla="*/ 2801 h 4199"/>
                <a:gd name="T8" fmla="*/ 3078 w 4153"/>
                <a:gd name="T9" fmla="*/ 3882 h 4199"/>
                <a:gd name="T10" fmla="*/ 1706 w 4153"/>
                <a:gd name="T11" fmla="*/ 4122 h 4199"/>
                <a:gd name="T12" fmla="*/ 492 w 4153"/>
                <a:gd name="T13" fmla="*/ 3420 h 4199"/>
                <a:gd name="T14" fmla="*/ 8 w 4153"/>
                <a:gd name="T15" fmla="*/ 2115 h 4199"/>
                <a:gd name="T16" fmla="*/ 504 w 4153"/>
                <a:gd name="T17" fmla="*/ 803 h 4199"/>
                <a:gd name="T18" fmla="*/ 1766 w 4153"/>
                <a:gd name="T19" fmla="*/ 110 h 4199"/>
                <a:gd name="T20" fmla="*/ 1804 w 4153"/>
                <a:gd name="T21" fmla="*/ 142 h 4199"/>
                <a:gd name="T22" fmla="*/ 1645 w 4153"/>
                <a:gd name="T23" fmla="*/ 118 h 4199"/>
                <a:gd name="T24" fmla="*/ 3023 w 4153"/>
                <a:gd name="T25" fmla="*/ 311 h 4199"/>
                <a:gd name="T26" fmla="*/ 3956 w 4153"/>
                <a:gd name="T27" fmla="*/ 1341 h 4199"/>
                <a:gd name="T28" fmla="*/ 4015 w 4153"/>
                <a:gd name="T29" fmla="*/ 2737 h 4199"/>
                <a:gd name="T30" fmla="*/ 3133 w 4153"/>
                <a:gd name="T31" fmla="*/ 3827 h 4199"/>
                <a:gd name="T32" fmla="*/ 1776 w 4153"/>
                <a:gd name="T33" fmla="*/ 4134 h 4199"/>
                <a:gd name="T34" fmla="*/ 548 w 4153"/>
                <a:gd name="T35" fmla="*/ 3473 h 4199"/>
                <a:gd name="T36" fmla="*/ 14 w 4153"/>
                <a:gd name="T37" fmla="*/ 2187 h 4199"/>
                <a:gd name="T38" fmla="*/ 462 w 4153"/>
                <a:gd name="T39" fmla="*/ 855 h 4199"/>
                <a:gd name="T40" fmla="*/ 1639 w 4153"/>
                <a:gd name="T41" fmla="*/ 135 h 4199"/>
                <a:gd name="T42" fmla="*/ 1649 w 4153"/>
                <a:gd name="T43" fmla="*/ 166 h 4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53" h="4199">
                  <a:moveTo>
                    <a:pt x="1722" y="106"/>
                  </a:moveTo>
                  <a:cubicBezTo>
                    <a:pt x="2127" y="9"/>
                    <a:pt x="2711" y="136"/>
                    <a:pt x="3091" y="354"/>
                  </a:cubicBezTo>
                  <a:cubicBezTo>
                    <a:pt x="3471" y="572"/>
                    <a:pt x="3853" y="1005"/>
                    <a:pt x="4003" y="1413"/>
                  </a:cubicBezTo>
                  <a:cubicBezTo>
                    <a:pt x="4152" y="1820"/>
                    <a:pt x="4142" y="2389"/>
                    <a:pt x="3988" y="2801"/>
                  </a:cubicBezTo>
                  <a:cubicBezTo>
                    <a:pt x="3834" y="3213"/>
                    <a:pt x="3458" y="3662"/>
                    <a:pt x="3078" y="3882"/>
                  </a:cubicBezTo>
                  <a:cubicBezTo>
                    <a:pt x="2697" y="4103"/>
                    <a:pt x="2137" y="4199"/>
                    <a:pt x="1706" y="4122"/>
                  </a:cubicBezTo>
                  <a:cubicBezTo>
                    <a:pt x="1275" y="4045"/>
                    <a:pt x="775" y="3755"/>
                    <a:pt x="492" y="3420"/>
                  </a:cubicBezTo>
                  <a:cubicBezTo>
                    <a:pt x="210" y="3086"/>
                    <a:pt x="6" y="2551"/>
                    <a:pt x="8" y="2115"/>
                  </a:cubicBezTo>
                  <a:cubicBezTo>
                    <a:pt x="10" y="1679"/>
                    <a:pt x="211" y="1138"/>
                    <a:pt x="504" y="803"/>
                  </a:cubicBezTo>
                  <a:cubicBezTo>
                    <a:pt x="797" y="469"/>
                    <a:pt x="1549" y="220"/>
                    <a:pt x="1766" y="110"/>
                  </a:cubicBezTo>
                  <a:cubicBezTo>
                    <a:pt x="1982" y="0"/>
                    <a:pt x="1802" y="108"/>
                    <a:pt x="1804" y="142"/>
                  </a:cubicBezTo>
                  <a:moveTo>
                    <a:pt x="1645" y="118"/>
                  </a:moveTo>
                  <a:cubicBezTo>
                    <a:pt x="2043" y="8"/>
                    <a:pt x="2638" y="108"/>
                    <a:pt x="3023" y="311"/>
                  </a:cubicBezTo>
                  <a:cubicBezTo>
                    <a:pt x="3408" y="515"/>
                    <a:pt x="3790" y="937"/>
                    <a:pt x="3956" y="1341"/>
                  </a:cubicBezTo>
                  <a:cubicBezTo>
                    <a:pt x="4121" y="1745"/>
                    <a:pt x="4153" y="2322"/>
                    <a:pt x="4015" y="2737"/>
                  </a:cubicBezTo>
                  <a:cubicBezTo>
                    <a:pt x="3878" y="3151"/>
                    <a:pt x="3506" y="3594"/>
                    <a:pt x="3133" y="3827"/>
                  </a:cubicBezTo>
                  <a:cubicBezTo>
                    <a:pt x="2760" y="4060"/>
                    <a:pt x="2207" y="4193"/>
                    <a:pt x="1776" y="4134"/>
                  </a:cubicBezTo>
                  <a:cubicBezTo>
                    <a:pt x="1346" y="4075"/>
                    <a:pt x="842" y="3797"/>
                    <a:pt x="548" y="3473"/>
                  </a:cubicBezTo>
                  <a:cubicBezTo>
                    <a:pt x="254" y="3148"/>
                    <a:pt x="28" y="2623"/>
                    <a:pt x="14" y="2187"/>
                  </a:cubicBezTo>
                  <a:cubicBezTo>
                    <a:pt x="0" y="1751"/>
                    <a:pt x="191" y="1197"/>
                    <a:pt x="462" y="855"/>
                  </a:cubicBezTo>
                  <a:cubicBezTo>
                    <a:pt x="732" y="513"/>
                    <a:pt x="1441" y="250"/>
                    <a:pt x="1639" y="135"/>
                  </a:cubicBezTo>
                  <a:cubicBezTo>
                    <a:pt x="1837" y="20"/>
                    <a:pt x="1638" y="135"/>
                    <a:pt x="1649" y="166"/>
                  </a:cubicBezTo>
                </a:path>
              </a:pathLst>
            </a:custGeom>
            <a:noFill/>
            <a:ln w="285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95C5747-6599-46F7-8920-E4779F1188D0}"/>
              </a:ext>
            </a:extLst>
          </p:cNvPr>
          <p:cNvSpPr txBox="1"/>
          <p:nvPr/>
        </p:nvSpPr>
        <p:spPr>
          <a:xfrm>
            <a:off x="4134682" y="2311039"/>
            <a:ext cx="1473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 dirty="0">
                <a:latin typeface="Architects Daughter" panose="02000505000000020004" pitchFamily="2" charset="0"/>
              </a:rPr>
              <a:t>Insight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876D8-44C7-48B4-A45A-BEEF546DFAC1}"/>
              </a:ext>
            </a:extLst>
          </p:cNvPr>
          <p:cNvSpPr txBox="1"/>
          <p:nvPr/>
        </p:nvSpPr>
        <p:spPr>
          <a:xfrm>
            <a:off x="6733581" y="2311039"/>
            <a:ext cx="1313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 dirty="0">
                <a:latin typeface="Architects Daughter" panose="02000505000000020004" pitchFamily="2" charset="0"/>
              </a:rPr>
              <a:t>Story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56127B-D3A4-450B-ACED-7D836F062BBF}"/>
              </a:ext>
            </a:extLst>
          </p:cNvPr>
          <p:cNvSpPr txBox="1"/>
          <p:nvPr/>
        </p:nvSpPr>
        <p:spPr>
          <a:xfrm>
            <a:off x="5558033" y="4200865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all" dirty="0">
                <a:latin typeface="Architects Daughter" panose="02000505000000020004" pitchFamily="2" charset="0"/>
              </a:rPr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5B8CD1-FE2D-4E9C-93EF-8C9E92918885}"/>
              </a:ext>
            </a:extLst>
          </p:cNvPr>
          <p:cNvSpPr txBox="1"/>
          <p:nvPr/>
        </p:nvSpPr>
        <p:spPr>
          <a:xfrm>
            <a:off x="5518759" y="2802804"/>
            <a:ext cx="115448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cap="all" dirty="0">
                <a:latin typeface="Architects Daughter" panose="02000505000000020004" pitchFamily="2" charset="0"/>
              </a:rPr>
              <a:t>Gramener</a:t>
            </a:r>
          </a:p>
          <a:p>
            <a:pPr algn="ctr"/>
            <a:r>
              <a:rPr lang="en-US" sz="1400" cap="all" dirty="0">
                <a:latin typeface="Architects Daughter" panose="02000505000000020004" pitchFamily="2" charset="0"/>
              </a:rPr>
              <a:t>combines</a:t>
            </a:r>
          </a:p>
        </p:txBody>
      </p:sp>
      <p:sp>
        <p:nvSpPr>
          <p:cNvPr id="27" name="Feedback">
            <a:hlinkClick r:id="rId3" tooltip="Share your feedback about this template"/>
            <a:extLst>
              <a:ext uri="{FF2B5EF4-FFF2-40B4-BE49-F238E27FC236}">
                <a16:creationId xmlns:a16="http://schemas.microsoft.com/office/drawing/2014/main" id="{C28A9D1E-D3D7-4B68-9119-C9F47E79A3BB}"/>
              </a:ext>
            </a:extLst>
          </p:cNvPr>
          <p:cNvSpPr txBox="1"/>
          <p:nvPr/>
        </p:nvSpPr>
        <p:spPr>
          <a:xfrm>
            <a:off x="11460480" y="-360364"/>
            <a:ext cx="731520" cy="27432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👍👎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EBE78A-93D6-4EE0-BE58-CF8C79CB765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A936-E441-4067-A1D7-60FBCB71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help people </a:t>
            </a:r>
            <a:r>
              <a:rPr lang="en-US" i="1" dirty="0"/>
              <a:t>really</a:t>
            </a:r>
            <a:r>
              <a:rPr lang="en-US" dirty="0"/>
              <a:t> understand data – logically, and intuitively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80E92-62A2-4C80-8B3D-D92DC0236DD8}"/>
              </a:ext>
            </a:extLst>
          </p:cNvPr>
          <p:cNvSpPr/>
          <p:nvPr/>
        </p:nvSpPr>
        <p:spPr>
          <a:xfrm>
            <a:off x="243840" y="991922"/>
            <a:ext cx="11704320" cy="32169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We use technology to automate Analysis, Visuals and Narration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ea typeface="+mn-ea"/>
              <a:cs typeface="+mn-cs"/>
              <a:sym typeface="Wingding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8E91A8-3235-49F2-8F57-D922857D7F38}"/>
              </a:ext>
            </a:extLst>
          </p:cNvPr>
          <p:cNvSpPr/>
          <p:nvPr/>
        </p:nvSpPr>
        <p:spPr>
          <a:xfrm>
            <a:off x="1992976" y="5544908"/>
            <a:ext cx="2487447" cy="86177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3A343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INSIGHTS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Extract meaning using automated patterns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0AFF9D-5E30-46AD-8678-7CC4423D094B}"/>
              </a:ext>
            </a:extLst>
          </p:cNvPr>
          <p:cNvSpPr/>
          <p:nvPr/>
        </p:nvSpPr>
        <p:spPr>
          <a:xfrm>
            <a:off x="1996424" y="3520072"/>
            <a:ext cx="2484000" cy="19492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C8A0B6-7C87-4334-9F15-6419C091C9F8}"/>
              </a:ext>
            </a:extLst>
          </p:cNvPr>
          <p:cNvSpPr/>
          <p:nvPr/>
        </p:nvSpPr>
        <p:spPr>
          <a:xfrm>
            <a:off x="7711424" y="3520072"/>
            <a:ext cx="2487600" cy="19492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C00873-12D2-47EA-9D9B-069C8FD9359A}"/>
              </a:ext>
            </a:extLst>
          </p:cNvPr>
          <p:cNvSpPr/>
          <p:nvPr/>
        </p:nvSpPr>
        <p:spPr>
          <a:xfrm>
            <a:off x="2159826" y="4593035"/>
            <a:ext cx="2157196" cy="66485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AI &amp; MACHINE LEARNING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366AE-67E2-4D1B-A03C-1FC699208D01}"/>
              </a:ext>
            </a:extLst>
          </p:cNvPr>
          <p:cNvSpPr/>
          <p:nvPr/>
        </p:nvSpPr>
        <p:spPr>
          <a:xfrm>
            <a:off x="4634368" y="4808107"/>
            <a:ext cx="1423882" cy="50011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SERV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ICES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847277-0039-41B0-BB66-1B781573834A}"/>
              </a:ext>
            </a:extLst>
          </p:cNvPr>
          <p:cNvSpPr/>
          <p:nvPr/>
        </p:nvSpPr>
        <p:spPr>
          <a:xfrm>
            <a:off x="7942596" y="4593035"/>
            <a:ext cx="2021656" cy="66485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VISUAL NARRATIVES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0FB715-A812-409F-87C2-665DD855756F}"/>
              </a:ext>
            </a:extLst>
          </p:cNvPr>
          <p:cNvSpPr/>
          <p:nvPr/>
        </p:nvSpPr>
        <p:spPr>
          <a:xfrm>
            <a:off x="7711424" y="5557356"/>
            <a:ext cx="2487600" cy="35394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 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STORYTELLING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66A75F7-E640-4E22-8870-4523E443B0C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373" y="3743742"/>
            <a:ext cx="740103" cy="7401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BEFA3C0-3258-4457-945B-620D5CA187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2802" y="3828408"/>
            <a:ext cx="701244" cy="5796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14F1B01-4399-4E96-97E1-7856550ABD65}"/>
              </a:ext>
            </a:extLst>
          </p:cNvPr>
          <p:cNvGrpSpPr/>
          <p:nvPr/>
        </p:nvGrpSpPr>
        <p:grpSpPr>
          <a:xfrm>
            <a:off x="5263497" y="1382567"/>
            <a:ext cx="721516" cy="1783853"/>
            <a:chOff x="3686690" y="2236466"/>
            <a:chExt cx="862818" cy="2133204"/>
          </a:xfrm>
          <a:noFill/>
        </p:grpSpPr>
        <p:sp>
          <p:nvSpPr>
            <p:cNvPr id="21" name="AutoShape 15">
              <a:extLst>
                <a:ext uri="{FF2B5EF4-FFF2-40B4-BE49-F238E27FC236}">
                  <a16:creationId xmlns:a16="http://schemas.microsoft.com/office/drawing/2014/main" id="{64E2AFE0-E8FA-4483-9E37-7A214B5E9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644" y="2236466"/>
              <a:ext cx="478864" cy="21332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683"/>
                  </a:moveTo>
                  <a:cubicBezTo>
                    <a:pt x="0" y="1195"/>
                    <a:pt x="486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6789" y="0"/>
                    <a:pt x="21600" y="1195"/>
                    <a:pt x="21600" y="268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2" name="AutoShape 11">
              <a:extLst>
                <a:ext uri="{FF2B5EF4-FFF2-40B4-BE49-F238E27FC236}">
                  <a16:creationId xmlns:a16="http://schemas.microsoft.com/office/drawing/2014/main" id="{D8B1ACD8-33B8-47E2-965E-362C3CE2D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720" y="2699763"/>
              <a:ext cx="416224" cy="2768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2623" y="0"/>
                    <a:pt x="12623" y="0"/>
                    <a:pt x="12623" y="0"/>
                  </a:cubicBezTo>
                  <a:cubicBezTo>
                    <a:pt x="5658" y="0"/>
                    <a:pt x="0" y="8509"/>
                    <a:pt x="0" y="18982"/>
                  </a:cubicBezTo>
                  <a:cubicBezTo>
                    <a:pt x="0" y="18982"/>
                    <a:pt x="0" y="18982"/>
                    <a:pt x="0" y="18982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3" name="AutoShape 12">
              <a:extLst>
                <a:ext uri="{FF2B5EF4-FFF2-40B4-BE49-F238E27FC236}">
                  <a16:creationId xmlns:a16="http://schemas.microsoft.com/office/drawing/2014/main" id="{D508380C-3957-4441-946E-884B131A8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408" y="2501793"/>
              <a:ext cx="529401" cy="4368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98" y="21600"/>
                  </a:moveTo>
                  <a:cubicBezTo>
                    <a:pt x="19804" y="21600"/>
                    <a:pt x="21600" y="19217"/>
                    <a:pt x="21600" y="15695"/>
                  </a:cubicBezTo>
                  <a:cubicBezTo>
                    <a:pt x="21600" y="12224"/>
                    <a:pt x="19675" y="9790"/>
                    <a:pt x="15398" y="9790"/>
                  </a:cubicBezTo>
                  <a:cubicBezTo>
                    <a:pt x="11121" y="9790"/>
                    <a:pt x="7057" y="9790"/>
                    <a:pt x="4106" y="9790"/>
                  </a:cubicBezTo>
                  <a:cubicBezTo>
                    <a:pt x="1155" y="9790"/>
                    <a:pt x="0" y="6734"/>
                    <a:pt x="0" y="4869"/>
                  </a:cubicBezTo>
                  <a:cubicBezTo>
                    <a:pt x="0" y="2953"/>
                    <a:pt x="1411" y="0"/>
                    <a:pt x="4491" y="0"/>
                  </a:cubicBezTo>
                  <a:cubicBezTo>
                    <a:pt x="7571" y="0"/>
                    <a:pt x="12190" y="0"/>
                    <a:pt x="16211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4" name="AutoShape 14">
              <a:extLst>
                <a:ext uri="{FF2B5EF4-FFF2-40B4-BE49-F238E27FC236}">
                  <a16:creationId xmlns:a16="http://schemas.microsoft.com/office/drawing/2014/main" id="{BF4B832F-5BA9-4F72-890D-E7CCDE81F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585" y="3389681"/>
              <a:ext cx="411012" cy="2128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035" y="0"/>
                  </a:moveTo>
                  <a:cubicBezTo>
                    <a:pt x="19120" y="0"/>
                    <a:pt x="21600" y="4895"/>
                    <a:pt x="21600" y="10747"/>
                  </a:cubicBezTo>
                  <a:cubicBezTo>
                    <a:pt x="21600" y="10747"/>
                    <a:pt x="21600" y="10747"/>
                    <a:pt x="21600" y="10747"/>
                  </a:cubicBezTo>
                  <a:cubicBezTo>
                    <a:pt x="21600" y="16705"/>
                    <a:pt x="19120" y="21600"/>
                    <a:pt x="16035" y="216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" name="AutoShape 16">
              <a:extLst>
                <a:ext uri="{FF2B5EF4-FFF2-40B4-BE49-F238E27FC236}">
                  <a16:creationId xmlns:a16="http://schemas.microsoft.com/office/drawing/2014/main" id="{1A47630C-547E-42B0-9D57-4E90FA255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214" y="3312279"/>
              <a:ext cx="290389" cy="2902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9669" y="21600"/>
                    <a:pt x="0" y="1193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6" name="AutoShape 17">
              <a:extLst>
                <a:ext uri="{FF2B5EF4-FFF2-40B4-BE49-F238E27FC236}">
                  <a16:creationId xmlns:a16="http://schemas.microsoft.com/office/drawing/2014/main" id="{116884A2-EB6B-4664-BE79-7BAC688A3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606" y="3138869"/>
              <a:ext cx="342509" cy="1183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9558"/>
                    <a:pt x="18231" y="0"/>
                    <a:pt x="14136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7" name="AutoShape 18">
              <a:extLst>
                <a:ext uri="{FF2B5EF4-FFF2-40B4-BE49-F238E27FC236}">
                  <a16:creationId xmlns:a16="http://schemas.microsoft.com/office/drawing/2014/main" id="{80326CD5-3776-4979-A564-D4084BFC0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004" y="3813901"/>
              <a:ext cx="267307" cy="2054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8301" y="21600"/>
                    <a:pt x="8301" y="21600"/>
                    <a:pt x="8301" y="21600"/>
                  </a:cubicBezTo>
                  <a:cubicBezTo>
                    <a:pt x="3642" y="21600"/>
                    <a:pt x="0" y="16751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4849"/>
                    <a:pt x="3642" y="0"/>
                    <a:pt x="8301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8" name="AutoShape 19">
              <a:extLst>
                <a:ext uri="{FF2B5EF4-FFF2-40B4-BE49-F238E27FC236}">
                  <a16:creationId xmlns:a16="http://schemas.microsoft.com/office/drawing/2014/main" id="{9D7D5907-17C4-44C5-B7F2-587C60B36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134" y="3916607"/>
              <a:ext cx="267307" cy="1027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3384" y="21600"/>
                    <a:pt x="13384" y="21600"/>
                    <a:pt x="13384" y="21600"/>
                  </a:cubicBezTo>
                  <a:cubicBezTo>
                    <a:pt x="17958" y="21600"/>
                    <a:pt x="21600" y="11902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9" name="AutoShape 20">
              <a:extLst>
                <a:ext uri="{FF2B5EF4-FFF2-40B4-BE49-F238E27FC236}">
                  <a16:creationId xmlns:a16="http://schemas.microsoft.com/office/drawing/2014/main" id="{F10B87AB-06CA-40A3-90B2-48AB08C90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690" y="2946852"/>
              <a:ext cx="421436" cy="410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0531" y="21600"/>
                    <a:pt x="10531" y="21600"/>
                    <a:pt x="10531" y="21600"/>
                  </a:cubicBezTo>
                  <a:cubicBezTo>
                    <a:pt x="4728" y="21600"/>
                    <a:pt x="0" y="16751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4849"/>
                    <a:pt x="4728" y="0"/>
                    <a:pt x="10531" y="0"/>
                  </a:cubicBezTo>
                  <a:cubicBezTo>
                    <a:pt x="13863" y="0"/>
                    <a:pt x="13863" y="0"/>
                    <a:pt x="13863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0" name="AutoShape 21">
              <a:extLst>
                <a:ext uri="{FF2B5EF4-FFF2-40B4-BE49-F238E27FC236}">
                  <a16:creationId xmlns:a16="http://schemas.microsoft.com/office/drawing/2014/main" id="{3641695D-4C29-4468-9603-536A4BA19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300" y="3602535"/>
              <a:ext cx="241246" cy="21136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485" y="21600"/>
                    <a:pt x="9485" y="21600"/>
                    <a:pt x="9485" y="21600"/>
                  </a:cubicBezTo>
                  <a:cubicBezTo>
                    <a:pt x="4226" y="21600"/>
                    <a:pt x="0" y="16788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4812"/>
                    <a:pt x="4226" y="0"/>
                    <a:pt x="9485" y="0"/>
                  </a:cubicBezTo>
                  <a:cubicBezTo>
                    <a:pt x="11645" y="0"/>
                    <a:pt x="11645" y="0"/>
                    <a:pt x="11645" y="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1" name="AutoShape 13">
              <a:extLst>
                <a:ext uri="{FF2B5EF4-FFF2-40B4-BE49-F238E27FC236}">
                  <a16:creationId xmlns:a16="http://schemas.microsoft.com/office/drawing/2014/main" id="{6A4B647B-E92A-46C7-96E7-FA526F7A0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585" y="2926015"/>
              <a:ext cx="305280" cy="2128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7571" y="0"/>
                  </a:moveTo>
                  <a:cubicBezTo>
                    <a:pt x="3414" y="0"/>
                    <a:pt x="0" y="4895"/>
                    <a:pt x="0" y="10747"/>
                  </a:cubicBezTo>
                  <a:cubicBezTo>
                    <a:pt x="0" y="10747"/>
                    <a:pt x="0" y="10747"/>
                    <a:pt x="0" y="10747"/>
                  </a:cubicBezTo>
                  <a:cubicBezTo>
                    <a:pt x="0" y="16705"/>
                    <a:pt x="3414" y="21600"/>
                    <a:pt x="7571" y="216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grpFill/>
            <a:ln w="44450" cap="flat" cmpd="sng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203A29D-D9E2-4C5D-8269-18C75728C67E}"/>
              </a:ext>
            </a:extLst>
          </p:cNvPr>
          <p:cNvGrpSpPr/>
          <p:nvPr/>
        </p:nvGrpSpPr>
        <p:grpSpPr>
          <a:xfrm>
            <a:off x="6080923" y="1385863"/>
            <a:ext cx="701701" cy="1780557"/>
            <a:chOff x="4607768" y="2254126"/>
            <a:chExt cx="839122" cy="2037887"/>
          </a:xfrm>
          <a:noFill/>
        </p:grpSpPr>
        <p:sp>
          <p:nvSpPr>
            <p:cNvPr id="33" name="AutoShape 9">
              <a:extLst>
                <a:ext uri="{FF2B5EF4-FFF2-40B4-BE49-F238E27FC236}">
                  <a16:creationId xmlns:a16="http://schemas.microsoft.com/office/drawing/2014/main" id="{8018296A-95E3-42AB-9939-6E773D542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2381" y="2699763"/>
              <a:ext cx="414735" cy="2768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000" y="0"/>
                    <a:pt x="9000" y="0"/>
                    <a:pt x="9000" y="0"/>
                  </a:cubicBezTo>
                  <a:cubicBezTo>
                    <a:pt x="15982" y="0"/>
                    <a:pt x="21600" y="8509"/>
                    <a:pt x="21600" y="18982"/>
                  </a:cubicBezTo>
                  <a:cubicBezTo>
                    <a:pt x="21600" y="18982"/>
                    <a:pt x="21600" y="18982"/>
                    <a:pt x="21600" y="1898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4" name="AutoShape 10">
              <a:extLst>
                <a:ext uri="{FF2B5EF4-FFF2-40B4-BE49-F238E27FC236}">
                  <a16:creationId xmlns:a16="http://schemas.microsoft.com/office/drawing/2014/main" id="{108B209C-B028-4FE9-96AE-DA023D793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537" y="3602535"/>
              <a:ext cx="344744" cy="21136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969" y="21600"/>
                    <a:pt x="14969" y="21600"/>
                    <a:pt x="14969" y="21600"/>
                  </a:cubicBezTo>
                  <a:cubicBezTo>
                    <a:pt x="18646" y="21600"/>
                    <a:pt x="21600" y="16788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4812"/>
                    <a:pt x="18646" y="0"/>
                    <a:pt x="14969" y="0"/>
                  </a:cubicBezTo>
                  <a:cubicBezTo>
                    <a:pt x="13459" y="0"/>
                    <a:pt x="13459" y="0"/>
                    <a:pt x="13459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5" name="AutoShape 25">
              <a:extLst>
                <a:ext uri="{FF2B5EF4-FFF2-40B4-BE49-F238E27FC236}">
                  <a16:creationId xmlns:a16="http://schemas.microsoft.com/office/drawing/2014/main" id="{08C61362-4A47-4E0C-9CE9-4FC7EB018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7768" y="2254126"/>
              <a:ext cx="454424" cy="20378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449"/>
                  </a:moveTo>
                  <a:cubicBezTo>
                    <a:pt x="21600" y="1091"/>
                    <a:pt x="16778" y="0"/>
                    <a:pt x="10825" y="0"/>
                  </a:cubicBezTo>
                  <a:cubicBezTo>
                    <a:pt x="10825" y="0"/>
                    <a:pt x="10825" y="0"/>
                    <a:pt x="10825" y="0"/>
                  </a:cubicBezTo>
                  <a:cubicBezTo>
                    <a:pt x="4822" y="0"/>
                    <a:pt x="0" y="1091"/>
                    <a:pt x="0" y="244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6" name="AutoShape 22">
              <a:extLst>
                <a:ext uri="{FF2B5EF4-FFF2-40B4-BE49-F238E27FC236}">
                  <a16:creationId xmlns:a16="http://schemas.microsoft.com/office/drawing/2014/main" id="{EBF44B1D-26A5-4C59-ACD2-BA659D5F7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771" y="2501793"/>
              <a:ext cx="529401" cy="31779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16824"/>
                    <a:pt x="1925" y="13473"/>
                    <a:pt x="6159" y="13473"/>
                  </a:cubicBezTo>
                  <a:cubicBezTo>
                    <a:pt x="10436" y="13473"/>
                    <a:pt x="14543" y="13473"/>
                    <a:pt x="17494" y="13473"/>
                  </a:cubicBezTo>
                  <a:cubicBezTo>
                    <a:pt x="20445" y="13473"/>
                    <a:pt x="21600" y="9267"/>
                    <a:pt x="21600" y="6701"/>
                  </a:cubicBezTo>
                  <a:cubicBezTo>
                    <a:pt x="21600" y="4063"/>
                    <a:pt x="20189" y="0"/>
                    <a:pt x="17109" y="0"/>
                  </a:cubicBezTo>
                  <a:cubicBezTo>
                    <a:pt x="14029" y="0"/>
                    <a:pt x="9367" y="0"/>
                    <a:pt x="5347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7" name="AutoShape 24">
              <a:extLst>
                <a:ext uri="{FF2B5EF4-FFF2-40B4-BE49-F238E27FC236}">
                  <a16:creationId xmlns:a16="http://schemas.microsoft.com/office/drawing/2014/main" id="{DE8BBCB3-E091-4620-8EF3-62EA614CA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983" y="3389681"/>
              <a:ext cx="346233" cy="2128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611" y="0"/>
                  </a:moveTo>
                  <a:cubicBezTo>
                    <a:pt x="2945" y="0"/>
                    <a:pt x="0" y="4895"/>
                    <a:pt x="0" y="10747"/>
                  </a:cubicBezTo>
                  <a:cubicBezTo>
                    <a:pt x="0" y="10747"/>
                    <a:pt x="0" y="10747"/>
                    <a:pt x="0" y="10747"/>
                  </a:cubicBezTo>
                  <a:cubicBezTo>
                    <a:pt x="0" y="16705"/>
                    <a:pt x="2945" y="21600"/>
                    <a:pt x="6611" y="216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8" name="AutoShape 26">
              <a:extLst>
                <a:ext uri="{FF2B5EF4-FFF2-40B4-BE49-F238E27FC236}">
                  <a16:creationId xmlns:a16="http://schemas.microsoft.com/office/drawing/2014/main" id="{64F94CE1-B3D8-410D-9706-3EBEC6619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2502" y="3312279"/>
              <a:ext cx="568119" cy="2902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0601" y="21600"/>
                    <a:pt x="10601" y="21600"/>
                    <a:pt x="10601" y="21600"/>
                  </a:cubicBezTo>
                  <a:cubicBezTo>
                    <a:pt x="16698" y="21600"/>
                    <a:pt x="21600" y="11931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9" name="AutoShape 27">
              <a:extLst>
                <a:ext uri="{FF2B5EF4-FFF2-40B4-BE49-F238E27FC236}">
                  <a16:creationId xmlns:a16="http://schemas.microsoft.com/office/drawing/2014/main" id="{98CDD02F-3085-4CEF-9844-01E6A34ED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464" y="3138869"/>
              <a:ext cx="342510" cy="1183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0" y="9558"/>
                    <a:pt x="3369" y="0"/>
                    <a:pt x="7464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0" name="AutoShape 28">
              <a:extLst>
                <a:ext uri="{FF2B5EF4-FFF2-40B4-BE49-F238E27FC236}">
                  <a16:creationId xmlns:a16="http://schemas.microsoft.com/office/drawing/2014/main" id="{E0E4C4A9-316B-4EE5-A565-B05C711B7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685" y="3813901"/>
              <a:ext cx="268051" cy="2054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3331" y="21600"/>
                    <a:pt x="13331" y="21600"/>
                    <a:pt x="13331" y="21600"/>
                  </a:cubicBezTo>
                  <a:cubicBezTo>
                    <a:pt x="17887" y="21600"/>
                    <a:pt x="21600" y="16751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4849"/>
                    <a:pt x="17887" y="0"/>
                    <a:pt x="13331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1" name="AutoShape 29">
              <a:extLst>
                <a:ext uri="{FF2B5EF4-FFF2-40B4-BE49-F238E27FC236}">
                  <a16:creationId xmlns:a16="http://schemas.microsoft.com/office/drawing/2014/main" id="{8BA2FA3C-B915-4B7C-85ED-ED366FDCF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4710" y="2946852"/>
              <a:ext cx="422180" cy="410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1095" y="21600"/>
                    <a:pt x="11095" y="21600"/>
                    <a:pt x="11095" y="21600"/>
                  </a:cubicBezTo>
                  <a:cubicBezTo>
                    <a:pt x="16883" y="21600"/>
                    <a:pt x="21600" y="16751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4849"/>
                    <a:pt x="16883" y="0"/>
                    <a:pt x="11095" y="0"/>
                  </a:cubicBezTo>
                  <a:cubicBezTo>
                    <a:pt x="7718" y="0"/>
                    <a:pt x="7718" y="0"/>
                    <a:pt x="7718" y="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2" name="AutoShape 23">
              <a:extLst>
                <a:ext uri="{FF2B5EF4-FFF2-40B4-BE49-F238E27FC236}">
                  <a16:creationId xmlns:a16="http://schemas.microsoft.com/office/drawing/2014/main" id="{6CD38E36-9067-452D-B496-45F0FE5C3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7715" y="2926015"/>
              <a:ext cx="304536" cy="2128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077" y="0"/>
                  </a:moveTo>
                  <a:cubicBezTo>
                    <a:pt x="18248" y="0"/>
                    <a:pt x="21600" y="4895"/>
                    <a:pt x="21600" y="10747"/>
                  </a:cubicBezTo>
                  <a:cubicBezTo>
                    <a:pt x="21600" y="10747"/>
                    <a:pt x="21600" y="10747"/>
                    <a:pt x="21600" y="10747"/>
                  </a:cubicBezTo>
                  <a:cubicBezTo>
                    <a:pt x="21600" y="16705"/>
                    <a:pt x="18248" y="21600"/>
                    <a:pt x="14077" y="216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grpFill/>
            <a:ln w="444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45720" rIns="4572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cxnSp>
        <p:nvCxnSpPr>
          <p:cNvPr id="43" name="Elbow Connector 13">
            <a:extLst>
              <a:ext uri="{FF2B5EF4-FFF2-40B4-BE49-F238E27FC236}">
                <a16:creationId xmlns:a16="http://schemas.microsoft.com/office/drawing/2014/main" id="{181F16B0-86E5-4A14-8FF9-E69B2E5873FF}"/>
              </a:ext>
            </a:extLst>
          </p:cNvPr>
          <p:cNvCxnSpPr/>
          <p:nvPr/>
        </p:nvCxnSpPr>
        <p:spPr>
          <a:xfrm rot="10800000" flipV="1">
            <a:off x="3240955" y="3172430"/>
            <a:ext cx="2767051" cy="347642"/>
          </a:xfrm>
          <a:prstGeom prst="bentConnector2">
            <a:avLst/>
          </a:prstGeom>
          <a:grpFill/>
          <a:ln w="44450" cap="flat" cmpd="sng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Elbow Connector 15">
            <a:extLst>
              <a:ext uri="{FF2B5EF4-FFF2-40B4-BE49-F238E27FC236}">
                <a16:creationId xmlns:a16="http://schemas.microsoft.com/office/drawing/2014/main" id="{C9E413BA-6283-45D6-A624-BA702C5B783A}"/>
              </a:ext>
            </a:extLst>
          </p:cNvPr>
          <p:cNvCxnSpPr>
            <a:endCxn id="13" idx="0"/>
          </p:cNvCxnSpPr>
          <p:nvPr/>
        </p:nvCxnSpPr>
        <p:spPr>
          <a:xfrm>
            <a:off x="6058229" y="3163637"/>
            <a:ext cx="2896995" cy="356435"/>
          </a:xfrm>
          <a:prstGeom prst="bentConnector2">
            <a:avLst/>
          </a:prstGeom>
          <a:grpFill/>
          <a:ln w="444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400B293-0BAB-4BC2-A072-211D38247E2E}"/>
              </a:ext>
            </a:extLst>
          </p:cNvPr>
          <p:cNvSpPr/>
          <p:nvPr/>
        </p:nvSpPr>
        <p:spPr>
          <a:xfrm>
            <a:off x="6850087" y="2799842"/>
            <a:ext cx="2002682" cy="25894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Creative Thinking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52885D-73D9-4B0B-B2CD-E99D47D4DCD7}"/>
              </a:ext>
            </a:extLst>
          </p:cNvPr>
          <p:cNvSpPr/>
          <p:nvPr/>
        </p:nvSpPr>
        <p:spPr>
          <a:xfrm>
            <a:off x="3360794" y="2814832"/>
            <a:ext cx="1999046" cy="25894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Critical Reasoning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3808BFE-FB39-42C9-98A0-E86E549D9C8C}"/>
              </a:ext>
            </a:extLst>
          </p:cNvPr>
          <p:cNvSpPr/>
          <p:nvPr/>
        </p:nvSpPr>
        <p:spPr>
          <a:xfrm>
            <a:off x="6095603" y="4808107"/>
            <a:ext cx="1527270" cy="50011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SOFT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WARE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CEC9EC5-31E8-4927-B79C-16F89E67EC1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5286" y="4022035"/>
            <a:ext cx="942842" cy="6924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6707A0A-DA74-420C-B9E3-FA7372062A3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811" y="3889199"/>
            <a:ext cx="821648" cy="82523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C1937E3-E62D-48F7-9D88-7FF9B5504075}"/>
              </a:ext>
            </a:extLst>
          </p:cNvPr>
          <p:cNvSpPr/>
          <p:nvPr/>
        </p:nvSpPr>
        <p:spPr>
          <a:xfrm>
            <a:off x="4480424" y="5544908"/>
            <a:ext cx="3230999" cy="86177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3A343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THROUGH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SERVWARE: augmenting human intelligence with technology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8DD236B-5D96-43E6-B0D3-D468DA3A8524}"/>
              </a:ext>
            </a:extLst>
          </p:cNvPr>
          <p:cNvCxnSpPr/>
          <p:nvPr/>
        </p:nvCxnSpPr>
        <p:spPr>
          <a:xfrm>
            <a:off x="4480424" y="4714835"/>
            <a:ext cx="3231000" cy="0"/>
          </a:xfrm>
          <a:prstGeom prst="line">
            <a:avLst/>
          </a:prstGeom>
          <a:grpFill/>
          <a:ln w="44450" cap="flat" cmpd="sng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B34EFC25-22F9-4D36-935D-E232F80206A6}"/>
              </a:ext>
            </a:extLst>
          </p:cNvPr>
          <p:cNvSpPr>
            <a:spLocks noChangeAspect="1"/>
          </p:cNvSpPr>
          <p:nvPr/>
        </p:nvSpPr>
        <p:spPr>
          <a:xfrm>
            <a:off x="5874115" y="2978435"/>
            <a:ext cx="320180" cy="3201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29A102C-B68C-4ADB-A9D7-F1310CF87B7B}"/>
              </a:ext>
            </a:extLst>
          </p:cNvPr>
          <p:cNvSpPr>
            <a:spLocks noChangeAspect="1"/>
          </p:cNvSpPr>
          <p:nvPr/>
        </p:nvSpPr>
        <p:spPr>
          <a:xfrm>
            <a:off x="3173253" y="3375355"/>
            <a:ext cx="130365" cy="1303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4BB5F37-BBB2-4A62-85F9-B2BC6815A4E2}"/>
              </a:ext>
            </a:extLst>
          </p:cNvPr>
          <p:cNvSpPr>
            <a:spLocks noChangeAspect="1"/>
          </p:cNvSpPr>
          <p:nvPr/>
        </p:nvSpPr>
        <p:spPr>
          <a:xfrm>
            <a:off x="8896275" y="3375355"/>
            <a:ext cx="130365" cy="1303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D623EC9A-01E2-4557-970A-8D890172D36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5013" y="3038812"/>
            <a:ext cx="127250" cy="197944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89B11A65-D6AD-41F9-B74C-C50A014F0993}"/>
              </a:ext>
            </a:extLst>
          </p:cNvPr>
          <p:cNvSpPr/>
          <p:nvPr/>
        </p:nvSpPr>
        <p:spPr>
          <a:xfrm>
            <a:off x="7711424" y="5544908"/>
            <a:ext cx="2487447" cy="86177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3A343"/>
              </a:buClr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STORYTELLING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Binding visuals together into a logical story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7F8-8F94-4AEC-BB52-2A4ABC2C798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5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pan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D3F9-BFE7-4AED-A9F8-1868A7F6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do this through rapid custom solutions that deliver insights on live data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6C96578-3663-4A1C-8FEB-3F801D6FB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6751" y="6096000"/>
            <a:ext cx="9818498" cy="346234"/>
          </a:xfrm>
        </p:spPr>
        <p:txBody>
          <a:bodyPr/>
          <a:lstStyle/>
          <a:p>
            <a:r>
              <a:rPr lang="en-US" sz="1600" dirty="0"/>
              <a:t>Custom solutions are worth it but take time. Our platform &amp; process shrink that effort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4B7CB8B-56CB-4A19-BB22-59CC39BB56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08A2EAE-61F0-4E80-AF13-6C345B2B49E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028438A-4922-4797-8C47-4E539B206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619464"/>
              </p:ext>
            </p:extLst>
          </p:nvPr>
        </p:nvGraphicFramePr>
        <p:xfrm>
          <a:off x="243840" y="1063246"/>
          <a:ext cx="11704320" cy="99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517E24F-8077-4856-9792-46085EC2842A}"/>
              </a:ext>
            </a:extLst>
          </p:cNvPr>
          <p:cNvSpPr/>
          <p:nvPr/>
        </p:nvSpPr>
        <p:spPr>
          <a:xfrm>
            <a:off x="1295400" y="1979355"/>
            <a:ext cx="210312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Requirements</a:t>
            </a:r>
            <a:endParaRPr lang="en-US" sz="14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EB6E69-E6F3-45D4-9791-0CEBC1FA87B5}"/>
              </a:ext>
            </a:extLst>
          </p:cNvPr>
          <p:cNvSpPr/>
          <p:nvPr/>
        </p:nvSpPr>
        <p:spPr>
          <a:xfrm>
            <a:off x="3432810" y="1979355"/>
            <a:ext cx="210312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/>
              <a:t>Solutioning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31A6BD-6145-433C-B59D-2343A7FEEDBD}"/>
              </a:ext>
            </a:extLst>
          </p:cNvPr>
          <p:cNvSpPr/>
          <p:nvPr/>
        </p:nvSpPr>
        <p:spPr>
          <a:xfrm>
            <a:off x="5570220" y="1979355"/>
            <a:ext cx="2103120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/>
              <a:t>Development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5E5B15-D25C-4677-88F1-0DDEA61EB100}"/>
              </a:ext>
            </a:extLst>
          </p:cNvPr>
          <p:cNvSpPr/>
          <p:nvPr/>
        </p:nvSpPr>
        <p:spPr>
          <a:xfrm>
            <a:off x="7707630" y="1979355"/>
            <a:ext cx="2103120" cy="381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/>
              <a:t>Testing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0D546-E4FD-4C54-B99D-E77E289ED109}"/>
              </a:ext>
            </a:extLst>
          </p:cNvPr>
          <p:cNvSpPr/>
          <p:nvPr/>
        </p:nvSpPr>
        <p:spPr>
          <a:xfrm>
            <a:off x="9845040" y="1979355"/>
            <a:ext cx="210312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/>
              <a:t>Deployment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F2289-52B5-4349-BCDA-CC72702280C9}"/>
              </a:ext>
            </a:extLst>
          </p:cNvPr>
          <p:cNvSpPr txBox="1"/>
          <p:nvPr/>
        </p:nvSpPr>
        <p:spPr>
          <a:xfrm>
            <a:off x="270588" y="2362200"/>
            <a:ext cx="948612" cy="10058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" tIns="45720" rIns="45720" bIns="45720" rtlCol="0" anchor="t">
            <a:noAutofit/>
          </a:bodyPr>
          <a:lstStyle/>
          <a:p>
            <a:r>
              <a:rPr lang="en-US" sz="1100" b="1" dirty="0"/>
              <a:t>We use our process and platform to deliver fast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006421-75CF-4B89-A531-6719D9176836}"/>
              </a:ext>
            </a:extLst>
          </p:cNvPr>
          <p:cNvSpPr txBox="1"/>
          <p:nvPr/>
        </p:nvSpPr>
        <p:spPr>
          <a:xfrm>
            <a:off x="270588" y="3550920"/>
            <a:ext cx="948612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>
            <a:defPPr>
              <a:defRPr lang="en-US"/>
            </a:defPPr>
            <a:lvl1pPr>
              <a:defRPr sz="11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r"/>
            <a:r>
              <a:rPr lang="en-US" dirty="0"/>
              <a:t>Here’s what we deliver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0000E8-013F-4DD6-A7FF-B37FED2AE80E}"/>
              </a:ext>
            </a:extLst>
          </p:cNvPr>
          <p:cNvSpPr txBox="1"/>
          <p:nvPr/>
        </p:nvSpPr>
        <p:spPr>
          <a:xfrm>
            <a:off x="270588" y="5334000"/>
            <a:ext cx="948612" cy="64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" tIns="45720" rIns="45720" bIns="45720" rtlCol="0" anchor="t">
            <a:noAutofit/>
          </a:bodyPr>
          <a:lstStyle>
            <a:defPPr>
              <a:defRPr lang="en-US"/>
            </a:defPPr>
            <a:lvl1pPr algn="r">
              <a:defRPr sz="1100" b="1"/>
            </a:lvl1pPr>
          </a:lstStyle>
          <a:p>
            <a:r>
              <a:rPr lang="en-US" dirty="0"/>
              <a:t>We do this jointly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CB01EC-8A3A-4017-BA91-87606267B45E}"/>
              </a:ext>
            </a:extLst>
          </p:cNvPr>
          <p:cNvSpPr/>
          <p:nvPr/>
        </p:nvSpPr>
        <p:spPr>
          <a:xfrm>
            <a:off x="1295400" y="2362200"/>
            <a:ext cx="2103120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We’ll kick off with a workshop, followed by user interviews using our Insight Discovery Process. We’ll summarize requirements as a document for your sign-off.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B3CCFE-DF26-4497-B792-F9A4B20A67DF}"/>
              </a:ext>
            </a:extLst>
          </p:cNvPr>
          <p:cNvSpPr/>
          <p:nvPr/>
        </p:nvSpPr>
        <p:spPr>
          <a:xfrm>
            <a:off x="3432810" y="2362200"/>
            <a:ext cx="2103120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use our Insights Framework to identify indicative solutions. To repeat this, we use our Design Library to create a visual solution for your review.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A039D9-08B2-4179-A5F3-C4BA88DB359B}"/>
              </a:ext>
            </a:extLst>
          </p:cNvPr>
          <p:cNvSpPr/>
          <p:nvPr/>
        </p:nvSpPr>
        <p:spPr>
          <a:xfrm>
            <a:off x="1295400" y="3992880"/>
            <a:ext cx="2103120" cy="1188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65FE1-54E1-4E16-82A6-7DCF08A49123}"/>
              </a:ext>
            </a:extLst>
          </p:cNvPr>
          <p:cNvSpPr/>
          <p:nvPr/>
        </p:nvSpPr>
        <p:spPr>
          <a:xfrm>
            <a:off x="3432810" y="3992880"/>
            <a:ext cx="2103120" cy="1188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5807D2-82BA-438D-9415-F47B15B47098}"/>
              </a:ext>
            </a:extLst>
          </p:cNvPr>
          <p:cNvSpPr/>
          <p:nvPr/>
        </p:nvSpPr>
        <p:spPr>
          <a:xfrm>
            <a:off x="1295400" y="3550920"/>
            <a:ext cx="21031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en-US" sz="1100" b="1" dirty="0">
                <a:solidFill>
                  <a:schemeClr val="tx1"/>
                </a:solidFill>
              </a:rPr>
              <a:t>Requirements document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3B4859-2295-48FE-93F9-6069F4874995}"/>
              </a:ext>
            </a:extLst>
          </p:cNvPr>
          <p:cNvSpPr/>
          <p:nvPr/>
        </p:nvSpPr>
        <p:spPr>
          <a:xfrm>
            <a:off x="3432810" y="3550920"/>
            <a:ext cx="21031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en-US" sz="1100" dirty="0">
                <a:solidFill>
                  <a:schemeClr val="tx1"/>
                </a:solidFill>
              </a:rPr>
              <a:t>Insight document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High-fidelity design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DFA9A1-481D-4D18-9B34-D7D7C6BCFAF8}"/>
              </a:ext>
            </a:extLst>
          </p:cNvPr>
          <p:cNvSpPr/>
          <p:nvPr/>
        </p:nvSpPr>
        <p:spPr>
          <a:xfrm>
            <a:off x="5570220" y="3550920"/>
            <a:ext cx="21031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Technical architecture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Functioning application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7C4317-373A-48E3-AC24-3034D0BD4E5B}"/>
              </a:ext>
            </a:extLst>
          </p:cNvPr>
          <p:cNvSpPr/>
          <p:nvPr/>
        </p:nvSpPr>
        <p:spPr>
          <a:xfrm>
            <a:off x="7707630" y="3550920"/>
            <a:ext cx="21031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Test execution reports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Tested application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34B068-AF09-4211-92CC-70E18C37A3CB}"/>
              </a:ext>
            </a:extLst>
          </p:cNvPr>
          <p:cNvSpPr/>
          <p:nvPr/>
        </p:nvSpPr>
        <p:spPr>
          <a:xfrm>
            <a:off x="9845040" y="3550920"/>
            <a:ext cx="21031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en-US" sz="1100" dirty="0">
                <a:solidFill>
                  <a:schemeClr val="tx1"/>
                </a:solidFill>
              </a:rPr>
              <a:t>Deployment architecture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Productionized solution</a:t>
            </a:r>
          </a:p>
        </p:txBody>
      </p:sp>
      <p:pic>
        <p:nvPicPr>
          <p:cNvPr id="46" name="Picture 4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7024361-64FB-4154-A221-C5ED836A79B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0220" y="3992880"/>
            <a:ext cx="1981200" cy="118872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43836DB-E20C-427B-8791-40E2618C1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32810" y="3992880"/>
            <a:ext cx="21031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A1AFD66-DE2B-4309-B8A2-1E7A48A3A7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20"/>
          <a:stretch/>
        </p:blipFill>
        <p:spPr>
          <a:xfrm>
            <a:off x="1295400" y="3997545"/>
            <a:ext cx="2103120" cy="1184055"/>
          </a:xfrm>
          <a:prstGeom prst="rect">
            <a:avLst/>
          </a:prstGeom>
        </p:spPr>
      </p:pic>
      <p:pic>
        <p:nvPicPr>
          <p:cNvPr id="49" name="Picture 4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7DD5C9B-7E3F-491A-A094-F14CC6607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7630" y="3992880"/>
            <a:ext cx="1981200" cy="118872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5AED952-9641-439C-86CB-0C65EE3BF1E0}"/>
              </a:ext>
            </a:extLst>
          </p:cNvPr>
          <p:cNvSpPr/>
          <p:nvPr/>
        </p:nvSpPr>
        <p:spPr>
          <a:xfrm>
            <a:off x="5571853" y="2362200"/>
            <a:ext cx="2103120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convert this into an app that will deliver insights as data changes. We build rapidly using pre-built components on our platform – </a:t>
            </a:r>
            <a:r>
              <a:rPr lang="en-US" sz="1100" dirty="0" err="1">
                <a:solidFill>
                  <a:schemeClr val="tx1"/>
                </a:solidFill>
              </a:rPr>
              <a:t>Gramex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56F74E-9F84-4CDB-9F17-B1F5375A5FF9}"/>
              </a:ext>
            </a:extLst>
          </p:cNvPr>
          <p:cNvSpPr/>
          <p:nvPr/>
        </p:nvSpPr>
        <p:spPr>
          <a:xfrm>
            <a:off x="7706813" y="2362200"/>
            <a:ext cx="2103120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make mistakes, but we catch them here along with you. This ensures that the insights are not just correct, but also actionable and repeatable.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569A97-1CCC-478B-BE5A-29F296163D18}"/>
              </a:ext>
            </a:extLst>
          </p:cNvPr>
          <p:cNvSpPr/>
          <p:nvPr/>
        </p:nvSpPr>
        <p:spPr>
          <a:xfrm>
            <a:off x="9845040" y="2362200"/>
            <a:ext cx="2103120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host the solution in your environment (or the cloud if you prefer.) Data is protected. Your entire organization can use it as and when data is refreshed.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263DB-158B-4BAE-9929-5CC5732EE4DC}"/>
              </a:ext>
            </a:extLst>
          </p:cNvPr>
          <p:cNvSpPr/>
          <p:nvPr/>
        </p:nvSpPr>
        <p:spPr>
          <a:xfrm>
            <a:off x="1295400" y="5334000"/>
            <a:ext cx="210312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need all users to share views, and a point of contact full time working with us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E71207-D1A8-46C8-8017-FE5BD0B5FAE7}"/>
              </a:ext>
            </a:extLst>
          </p:cNvPr>
          <p:cNvSpPr/>
          <p:nvPr/>
        </p:nvSpPr>
        <p:spPr>
          <a:xfrm>
            <a:off x="243841" y="990600"/>
            <a:ext cx="11704320" cy="363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 typical solution is customized ground-up in just 10-15 weeks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CE9E70B-541F-4463-B543-069E5BDE7EBE}"/>
              </a:ext>
            </a:extLst>
          </p:cNvPr>
          <p:cNvSpPr/>
          <p:nvPr/>
        </p:nvSpPr>
        <p:spPr>
          <a:xfrm>
            <a:off x="3432810" y="5334000"/>
            <a:ext cx="210312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A few main users and a decision maker must be involved for 1-2 days a week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B802582-326C-4339-A507-6AE190F5C755}"/>
              </a:ext>
            </a:extLst>
          </p:cNvPr>
          <p:cNvSpPr/>
          <p:nvPr/>
        </p:nvSpPr>
        <p:spPr>
          <a:xfrm>
            <a:off x="5571036" y="5334000"/>
            <a:ext cx="210312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We may have a few clarifications. A point of contact should be available at least a day a week.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62AFEB6-FF0B-468A-9CFA-E7E2118A44F1}"/>
              </a:ext>
            </a:extLst>
          </p:cNvPr>
          <p:cNvSpPr/>
          <p:nvPr/>
        </p:nvSpPr>
        <p:spPr>
          <a:xfrm>
            <a:off x="7706813" y="5334000"/>
            <a:ext cx="210312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You’ll be doing a fair bit of the testing. 2-3 users for 50% of the time are essential.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4E59AE-97FC-42E3-BC0A-1DCCE67FD3BF}"/>
              </a:ext>
            </a:extLst>
          </p:cNvPr>
          <p:cNvSpPr/>
          <p:nvPr/>
        </p:nvSpPr>
        <p:spPr>
          <a:xfrm>
            <a:off x="9842590" y="5334000"/>
            <a:ext cx="210312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A contact from the IT team will be required 50% to ensure the application is deployed.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12D2722-AFCD-4388-A34C-CAD458BE07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6127" y="3992777"/>
            <a:ext cx="1798476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82938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6D8FFB"/>
      </a:accent1>
      <a:accent2>
        <a:srgbClr val="DD3B4E"/>
      </a:accent2>
      <a:accent3>
        <a:srgbClr val="91C32D"/>
      </a:accent3>
      <a:accent4>
        <a:srgbClr val="AB4CE0"/>
      </a:accent4>
      <a:accent5>
        <a:srgbClr val="20C0BC"/>
      </a:accent5>
      <a:accent6>
        <a:srgbClr val="F87720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mener_v2.2.potx" id="{70E958D0-A385-49CC-BFB3-F9DF595E13D2}" vid="{6ED76CEB-5E5A-4C4B-B7A6-4D0E6940D3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Gramener_v2.2</Template>
  <TotalTime>1449</TotalTime>
  <Words>2133</Words>
  <Application>Microsoft Office PowerPoint</Application>
  <PresentationFormat>Widescreen</PresentationFormat>
  <Paragraphs>288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Architects Daughter</vt:lpstr>
      <vt:lpstr>Arial</vt:lpstr>
      <vt:lpstr>Calibri</vt:lpstr>
      <vt:lpstr>Century Gothic</vt:lpstr>
      <vt:lpstr>Segoe UI</vt:lpstr>
      <vt:lpstr>Wingdings</vt:lpstr>
      <vt:lpstr>Gramener</vt:lpstr>
      <vt:lpstr>Impact of COVID-19 on Finance Leaders</vt:lpstr>
      <vt:lpstr>Finance leaders are prioritizing cash flow, cost reduction and scenario modeling as the top levers to minimize COVID-19 impact on their business</vt:lpstr>
      <vt:lpstr>Finance Leaders are leveraging data science to find patterns that were not possible on spreadsheet and ERP workflows</vt:lpstr>
      <vt:lpstr>Telecom company saved 66% customer acquisition cost by predicting churn</vt:lpstr>
      <vt:lpstr>European brewery identified €15 m cost savings after consolidating vendors</vt:lpstr>
      <vt:lpstr>Global airline reduced cargo turnaround time by 15% with scenario modeling</vt:lpstr>
      <vt:lpstr>At Gramener, our focus is on narrates insights from data as stories</vt:lpstr>
      <vt:lpstr>We help people really understand data – logically, and intuitively</vt:lpstr>
      <vt:lpstr>We do this through rapid custom solutions that deliver insights on live data</vt:lpstr>
      <vt:lpstr>Today, we work with over 100 clients across verticals</vt:lpstr>
      <vt:lpstr>Our team is led by ex-IBMers with rare skill mix: design, coding &amp; statistics</vt:lpstr>
      <vt:lpstr>You can contact us at our offices in the USA, India and Singapore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Anand</dc:creator>
  <cp:lastModifiedBy>S Anand</cp:lastModifiedBy>
  <cp:revision>60</cp:revision>
  <dcterms:created xsi:type="dcterms:W3CDTF">2020-04-04T07:10:24Z</dcterms:created>
  <dcterms:modified xsi:type="dcterms:W3CDTF">2020-04-08T18:09:11Z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